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8" d="100"/>
          <a:sy n="108" d="100"/>
        </p:scale>
        <p:origin x="73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8180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 afternoon everyone. This 2-hour session covers Environmental Laws as they apply to real estate development. This is a topic that sits at the intersection of construction law, environmental regulation, and RERA — and increasingly, it affects our role as CA certifiers. We will go through the regulatory framework, key clearances, and how non-compliance creates liability for both promoters and their professional advisors.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NGT is a powerful body — its orders run against developers, builders, and sometimes CAs who certified a project without flagging these issues. Before certifying any RERA project, do a basic NGT search on the project name / survey number / area at ngt.gov.in. CRZ violations are particularly severe — demolition orders have been executed on completed buildings in Mumbai's coastal areas.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the cascade effect. One missed clearance — EC or CTO — triggers a chain that leads to Section 18 refund liability. This is a financial catastrophe for developers and explains why buyers must be informed. For CAs: if you identify any of these gaps during audit, you cannot certify the accounts as reflecting a going-concern project in the usual sense — this is a material uncertainty that must be disclosed.</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case study is constructed from patterns seen in real cases — EC exceedances are surprisingly common as projects expand in scope. The critical failure: the CA relied on the architect's certificate without doing an independent check of EC validity and BUA compliance. The lesson for all of us: before certifying Form 5, download the EC from the PARIVESH portal or MoEF website, check the validity date, and cross-check the total BUA sanctioned under EC versus actual BUA certified by the architect.</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these 6 key messages. The core theme: environmental law is not a peripheral topic for CAs doing real estate work — it is central to your certification responsibility. A RERA Form 5 without EC verification is an incomplete audit. Close the session and open for questions. Be ready for questions on: (1) What if EC was never obtained — is the project illegal? (2) Can a CA verify STP functionality without a site visit? (3) What is the practical difference between EC and CTE?</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Prepared answers for likely Q&amp;A: (1) 'EC never obtained — illegal?' → Technically yes. If already constructed, regularisation under Section 26 EIA Notification is possible but discretionary. RERA registration can be cancelled. Recommend immediate EC application with disclosure to allottees. (2) 'Can CA verify STP without site visit?' → No site visit required — ask for PCB inspection report, CTO certificate, and monthly operational log. If developer cannot provide, flag in report. (3) 'EC vs CTE difference?' → EC is the central/state environmental clearance for the project concept (SEIAA/MoEF). CTE is the state PCB consent for specific pollution-generating equipment (STP, DG, batching plant). Both are needed — they don't substitute each other.</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10 interconnected topics over 2 hours. The first few slides lay the statutory foundation. Then we move to practical clearances. The CA-specific slides — 6, 7 — are the most directly relevant to your practice. The case study at the end brings it all together.</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EPA 1986 is the mother legislation. The Water Act and Air Act were pre-EPA but continue under the EPA framework. MoEF&amp;CC at the centre, SPCBs at the state level. For real estate: the STP (Sewage Treatment Plant) is a Water Act compliance, dust suppression is Air Act, and the overall project clearance (EIA) is EPA. All three must be satisfied before the RERA promoter can claim environmental compliance.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EIA is the environmental equivalent of IOD in DCR. Without valid EC, the project cannot legally commence. For RERA, the EC number must be disclosed at registration. CAs doing RERA audits must verify the EC is: (a) valid (not expired), (b) for the correct area/category, (c) conditions are being complied with (EMP). Large township projects often trigger Category A — requires central approval from MoEF&amp;CC.</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CTE and CTO are the State-level environmental gate-keepers. CTE before you build — CTO before you occupy. For CAs doing RERA audits: the OC cannot be granted without CTO. So if you are certifying project completion, check that the CTO is in place. Post-handover, the CHS must renew CTO annually. This is a compliance gap many societies have — running their STP without a valid CTO is a Water Act violation.</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Green building certifications are increasingly mandated or incentivised. Maharashtra DCPR 2034 offers additional FSI to GRIHA 4-star and above projects. As CAs, we see two practical angles: (1) Accounting — certification cost is a capital expenditure; recurring compliance costs are revenue. (2) Tax — developer may claim deduction for energy efficiency investments. Also note that lenders increasingly require green certification for project finance at lower rates — audit the conditions.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STP compliance is the most common environmental gap in real estate. Developers install the STP to get OC, then it falls into disuse post-handover. The society then faces PCB show cause notices. As CAs auditing CHS or doing RERA project audits, ask for the STP operational log and PCB inspection report. Non-functional STP = invalid CTO = the building is technically operating in violation of the Water Act. This is a material disclosure item.</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RERA and environmental law are interconnected. The Section 11 disclosure obligations incorporate all applicable laws — this includes EPA, Water Act, Air Act. A promoter who gets RERA registration without a valid EC is essentially defrauding buyers. Section 59 creates a false statement penalty. As a CA certifying the RERA accounts, you must flag missing EC in your qualification / emphasis of matter.</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audit opinion framework maps directly to environmental compliance. Missing CTO is not a minor issue — it means the building is legally not authorised for occupation. This is a qualified opinion territory at minimum. If there is an NGT stay order, that is adverse. The practical challenge: developers often don't volunteer this information. Your due diligence checklist must include a specific request for all environmental NOCs and clearances.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4332"/>
        </a:solidFill>
        <a:effectLst/>
      </p:bgPr>
    </p:bg>
    <p:spTree>
      <p:nvGrpSpPr>
        <p:cNvPr id="1" name=""/>
        <p:cNvGrpSpPr/>
        <p:nvPr/>
      </p:nvGrpSpPr>
      <p:grpSpPr>
        <a:xfrm>
          <a:off x="0" y="0"/>
          <a:ext cx="0" cy="0"/>
          <a:chOff x="0" y="0"/>
          <a:chExt cx="0" cy="0"/>
        </a:xfrm>
      </p:grpSpPr>
      <p:sp>
        <p:nvSpPr>
          <p:cNvPr id="2" name="Shape 0"/>
          <p:cNvSpPr/>
          <p:nvPr/>
        </p:nvSpPr>
        <p:spPr>
          <a:xfrm>
            <a:off x="6400800" y="1371600"/>
            <a:ext cx="365760" cy="3749040"/>
          </a:xfrm>
          <a:prstGeom prst="rect">
            <a:avLst/>
          </a:prstGeom>
          <a:solidFill>
            <a:srgbClr val="14362A"/>
          </a:solidFill>
          <a:ln w="12700">
            <a:solidFill>
              <a:srgbClr val="14362A"/>
            </a:solidFill>
            <a:prstDash val="solid"/>
          </a:ln>
        </p:spPr>
      </p:sp>
      <p:sp>
        <p:nvSpPr>
          <p:cNvPr id="3" name="Shape 1"/>
          <p:cNvSpPr/>
          <p:nvPr/>
        </p:nvSpPr>
        <p:spPr>
          <a:xfrm>
            <a:off x="6949440" y="2011680"/>
            <a:ext cx="502920" cy="3108960"/>
          </a:xfrm>
          <a:prstGeom prst="rect">
            <a:avLst/>
          </a:prstGeom>
          <a:solidFill>
            <a:srgbClr val="14362A"/>
          </a:solidFill>
          <a:ln w="12700">
            <a:solidFill>
              <a:srgbClr val="14362A"/>
            </a:solidFill>
            <a:prstDash val="solid"/>
          </a:ln>
        </p:spPr>
      </p:sp>
      <p:sp>
        <p:nvSpPr>
          <p:cNvPr id="4" name="Shape 2"/>
          <p:cNvSpPr/>
          <p:nvPr/>
        </p:nvSpPr>
        <p:spPr>
          <a:xfrm>
            <a:off x="7635240" y="1645920"/>
            <a:ext cx="640080" cy="3474720"/>
          </a:xfrm>
          <a:prstGeom prst="rect">
            <a:avLst/>
          </a:prstGeom>
          <a:solidFill>
            <a:srgbClr val="14362A"/>
          </a:solidFill>
          <a:ln w="12700">
            <a:solidFill>
              <a:srgbClr val="14362A"/>
            </a:solidFill>
            <a:prstDash val="solid"/>
          </a:ln>
        </p:spPr>
      </p:sp>
      <p:sp>
        <p:nvSpPr>
          <p:cNvPr id="5" name="Shape 3"/>
          <p:cNvSpPr/>
          <p:nvPr/>
        </p:nvSpPr>
        <p:spPr>
          <a:xfrm>
            <a:off x="8412480" y="2286000"/>
            <a:ext cx="457200" cy="2834640"/>
          </a:xfrm>
          <a:prstGeom prst="rect">
            <a:avLst/>
          </a:prstGeom>
          <a:solidFill>
            <a:srgbClr val="14362A"/>
          </a:solidFill>
          <a:ln w="12700">
            <a:solidFill>
              <a:srgbClr val="14362A"/>
            </a:solidFill>
            <a:prstDash val="solid"/>
          </a:ln>
        </p:spPr>
      </p:sp>
      <p:sp>
        <p:nvSpPr>
          <p:cNvPr id="6" name="Shape 4"/>
          <p:cNvSpPr/>
          <p:nvPr/>
        </p:nvSpPr>
        <p:spPr>
          <a:xfrm>
            <a:off x="0" y="4937760"/>
            <a:ext cx="9144000" cy="205740"/>
          </a:xfrm>
          <a:prstGeom prst="rect">
            <a:avLst/>
          </a:prstGeom>
          <a:solidFill>
            <a:srgbClr val="40916C"/>
          </a:solidFill>
          <a:ln w="12700">
            <a:solidFill>
              <a:srgbClr val="40916C"/>
            </a:solidFill>
            <a:prstDash val="solid"/>
          </a:ln>
        </p:spPr>
      </p:sp>
      <p:sp>
        <p:nvSpPr>
          <p:cNvPr id="7" name="Shape 5"/>
          <p:cNvSpPr/>
          <p:nvPr/>
        </p:nvSpPr>
        <p:spPr>
          <a:xfrm>
            <a:off x="457200" y="457200"/>
            <a:ext cx="2743200" cy="411480"/>
          </a:xfrm>
          <a:prstGeom prst="roundRect">
            <a:avLst>
              <a:gd name="adj" fmla="val 11111"/>
            </a:avLst>
          </a:prstGeom>
          <a:solidFill>
            <a:srgbClr val="40916C"/>
          </a:solidFill>
          <a:ln w="12700">
            <a:solidFill>
              <a:srgbClr val="40916C"/>
            </a:solidFill>
            <a:prstDash val="solid"/>
          </a:ln>
        </p:spPr>
      </p:sp>
      <p:sp>
        <p:nvSpPr>
          <p:cNvPr id="8" name="Text 6"/>
          <p:cNvSpPr/>
          <p:nvPr/>
        </p:nvSpPr>
        <p:spPr>
          <a:xfrm>
            <a:off x="457200" y="457200"/>
            <a:ext cx="2743200" cy="411480"/>
          </a:xfrm>
          <a:prstGeom prst="rect">
            <a:avLst/>
          </a:prstGeom>
          <a:noFill/>
          <a:ln/>
        </p:spPr>
        <p:txBody>
          <a:bodyPr wrap="square" lIns="0" tIns="0" rIns="0" bIns="0" rtlCol="0" anchor="ctr"/>
          <a:lstStyle/>
          <a:p>
            <a:pPr marL="0" indent="0" algn="ctr">
              <a:buNone/>
            </a:pPr>
            <a:r>
              <a:rPr lang="en-US" sz="1100" b="1" dirty="0">
                <a:solidFill>
                  <a:srgbClr val="FFFFFF"/>
                </a:solidFill>
              </a:rPr>
              <a:t>ICAI | 21 June 2026</a:t>
            </a:r>
            <a:endParaRPr lang="en-US" sz="1100" dirty="0"/>
          </a:p>
        </p:txBody>
      </p:sp>
      <p:sp>
        <p:nvSpPr>
          <p:cNvPr id="9" name="Text 7"/>
          <p:cNvSpPr/>
          <p:nvPr/>
        </p:nvSpPr>
        <p:spPr>
          <a:xfrm>
            <a:off x="457200" y="1005840"/>
            <a:ext cx="5760720" cy="1828800"/>
          </a:xfrm>
          <a:prstGeom prst="rect">
            <a:avLst/>
          </a:prstGeom>
          <a:noFill/>
          <a:ln/>
        </p:spPr>
        <p:txBody>
          <a:bodyPr wrap="square" rtlCol="0" anchor="ctr"/>
          <a:lstStyle/>
          <a:p>
            <a:pPr marL="0" indent="0" algn="l">
              <a:buNone/>
            </a:pPr>
            <a:r>
              <a:rPr lang="en-US" sz="4000" b="1" dirty="0">
                <a:solidFill>
                  <a:srgbClr val="FFFFFF"/>
                </a:solidFill>
                <a:latin typeface="Cambria" pitchFamily="34" charset="0"/>
                <a:ea typeface="Cambria" pitchFamily="34" charset="-122"/>
                <a:cs typeface="Cambria" pitchFamily="34" charset="-120"/>
              </a:rPr>
              <a:t>Environmental Laws</a:t>
            </a:r>
            <a:endParaRPr lang="en-US" sz="4000" dirty="0"/>
          </a:p>
          <a:p>
            <a:pPr marL="0" indent="0" algn="l">
              <a:buNone/>
            </a:pPr>
            <a:r>
              <a:rPr lang="en-US" sz="4000" b="1" dirty="0">
                <a:solidFill>
                  <a:srgbClr val="FFFFFF"/>
                </a:solidFill>
                <a:latin typeface="Cambria" pitchFamily="34" charset="0"/>
                <a:ea typeface="Cambria" pitchFamily="34" charset="-122"/>
                <a:cs typeface="Cambria" pitchFamily="34" charset="-120"/>
              </a:rPr>
              <a:t>in Real Estate</a:t>
            </a:r>
            <a:endParaRPr lang="en-US" sz="4000" dirty="0"/>
          </a:p>
        </p:txBody>
      </p:sp>
      <p:sp>
        <p:nvSpPr>
          <p:cNvPr id="10" name="Text 8"/>
          <p:cNvSpPr/>
          <p:nvPr/>
        </p:nvSpPr>
        <p:spPr>
          <a:xfrm>
            <a:off x="457200" y="2834640"/>
            <a:ext cx="5760720" cy="502920"/>
          </a:xfrm>
          <a:prstGeom prst="rect">
            <a:avLst/>
          </a:prstGeom>
          <a:noFill/>
          <a:ln/>
        </p:spPr>
        <p:txBody>
          <a:bodyPr wrap="square" rtlCol="0" anchor="ctr"/>
          <a:lstStyle/>
          <a:p>
            <a:pPr marL="0" indent="0" algn="l">
              <a:buNone/>
            </a:pPr>
            <a:r>
              <a:rPr lang="en-US" sz="1800" dirty="0">
                <a:solidFill>
                  <a:srgbClr val="74C69D"/>
                </a:solidFill>
                <a:latin typeface="Calibri" pitchFamily="34" charset="0"/>
                <a:ea typeface="Calibri" pitchFamily="34" charset="-122"/>
                <a:cs typeface="Calibri" pitchFamily="34" charset="-120"/>
              </a:rPr>
              <a:t>Clearances, Obligations &amp; CA's Role in Audit Reports</a:t>
            </a:r>
            <a:endParaRPr lang="en-US" sz="1800" dirty="0"/>
          </a:p>
        </p:txBody>
      </p:sp>
      <p:sp>
        <p:nvSpPr>
          <p:cNvPr id="11" name="Text 9"/>
          <p:cNvSpPr/>
          <p:nvPr/>
        </p:nvSpPr>
        <p:spPr>
          <a:xfrm>
            <a:off x="457200" y="3383280"/>
            <a:ext cx="5760720" cy="347472"/>
          </a:xfrm>
          <a:prstGeom prst="rect">
            <a:avLst/>
          </a:prstGeom>
          <a:noFill/>
          <a:ln/>
        </p:spPr>
        <p:txBody>
          <a:bodyPr wrap="square" rtlCol="0" anchor="ctr"/>
          <a:lstStyle/>
          <a:p>
            <a:pPr marL="0" indent="0" algn="l">
              <a:buNone/>
            </a:pPr>
            <a:r>
              <a:rPr lang="en-US" sz="1200" dirty="0">
                <a:solidFill>
                  <a:srgbClr val="A8D8C0"/>
                </a:solidFill>
                <a:latin typeface="Calibri" pitchFamily="34" charset="0"/>
                <a:ea typeface="Calibri" pitchFamily="34" charset="-122"/>
                <a:cs typeface="Calibri" pitchFamily="34" charset="-120"/>
              </a:rPr>
              <a:t>EPA 1986 · Water Act · Air Act · EIA · CRZ · RERA Integration</a:t>
            </a:r>
            <a:endParaRPr lang="en-US" sz="1200" dirty="0"/>
          </a:p>
        </p:txBody>
      </p:sp>
      <p:sp>
        <p:nvSpPr>
          <p:cNvPr id="12" name="Text 10"/>
          <p:cNvSpPr/>
          <p:nvPr/>
        </p:nvSpPr>
        <p:spPr>
          <a:xfrm>
            <a:off x="457200" y="4434840"/>
            <a:ext cx="8229600" cy="365760"/>
          </a:xfrm>
          <a:prstGeom prst="rect">
            <a:avLst/>
          </a:prstGeom>
          <a:noFill/>
          <a:ln/>
        </p:spPr>
        <p:txBody>
          <a:bodyPr wrap="square" rtlCol="0" anchor="ctr"/>
          <a:lstStyle/>
          <a:p>
            <a:pPr marL="0" indent="0" algn="l">
              <a:buNone/>
            </a:pPr>
            <a:r>
              <a:rPr lang="en-US" sz="1200" b="1" dirty="0" err="1">
                <a:solidFill>
                  <a:srgbClr val="FFFFFF"/>
                </a:solidFill>
              </a:rPr>
              <a:t>CA.Ramesh</a:t>
            </a:r>
            <a:r>
              <a:rPr lang="en-US" sz="1200" b="1" dirty="0">
                <a:solidFill>
                  <a:srgbClr val="FFFFFF"/>
                </a:solidFill>
              </a:rPr>
              <a:t> Prabhu, CEO </a:t>
            </a:r>
            <a:r>
              <a:rPr lang="en-US" sz="1200" b="1" dirty="0" err="1">
                <a:solidFill>
                  <a:srgbClr val="FFFFFF"/>
                </a:solidFill>
              </a:rPr>
              <a:t>Viksit</a:t>
            </a:r>
            <a:r>
              <a:rPr lang="en-US" sz="1200" b="1" dirty="0">
                <a:solidFill>
                  <a:srgbClr val="FFFFFF"/>
                </a:solidFill>
              </a:rPr>
              <a:t> Consulting 9820106766/68 / rameshprabhu@viksitconsulting.com</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0F7F3"/>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2D6A4F"/>
          </a:solidFill>
          <a:ln w="12700">
            <a:solidFill>
              <a:srgbClr val="2D6A4F"/>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NGT Decisions Impacting Real Estate Development</a:t>
            </a:r>
            <a:endParaRPr lang="en-US" sz="2400" dirty="0"/>
          </a:p>
        </p:txBody>
      </p:sp>
      <p:sp>
        <p:nvSpPr>
          <p:cNvPr id="4" name="Shape 2"/>
          <p:cNvSpPr/>
          <p:nvPr/>
        </p:nvSpPr>
        <p:spPr>
          <a:xfrm>
            <a:off x="274320" y="987552"/>
            <a:ext cx="8595360" cy="566928"/>
          </a:xfrm>
          <a:prstGeom prst="roundRect">
            <a:avLst>
              <a:gd name="adj" fmla="val 12903"/>
            </a:avLst>
          </a:prstGeom>
          <a:solidFill>
            <a:srgbClr val="E8F5EE"/>
          </a:solidFill>
          <a:ln w="12700">
            <a:solidFill>
              <a:srgbClr val="40916C"/>
            </a:solidFill>
            <a:prstDash val="solid"/>
          </a:ln>
        </p:spPr>
      </p:sp>
      <p:sp>
        <p:nvSpPr>
          <p:cNvPr id="5" name="Text 3"/>
          <p:cNvSpPr/>
          <p:nvPr/>
        </p:nvSpPr>
        <p:spPr>
          <a:xfrm>
            <a:off x="457200" y="1024128"/>
            <a:ext cx="8229600" cy="493776"/>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National Green Tribunal (NGT) — established under NGT Act 2010. Fast-track court for environmental disputes. Powers equivalent to Civil Court. Orders are immediately enforceable.</a:t>
            </a:r>
            <a:endParaRPr lang="en-US" sz="1200" dirty="0"/>
          </a:p>
        </p:txBody>
      </p:sp>
      <p:sp>
        <p:nvSpPr>
          <p:cNvPr id="6" name="Shape 4"/>
          <p:cNvSpPr/>
          <p:nvPr/>
        </p:nvSpPr>
        <p:spPr>
          <a:xfrm>
            <a:off x="274320" y="1664208"/>
            <a:ext cx="2834640" cy="1444752"/>
          </a:xfrm>
          <a:prstGeom prst="roundRect">
            <a:avLst>
              <a:gd name="adj" fmla="val 5063"/>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7" name="Shape 5"/>
          <p:cNvSpPr/>
          <p:nvPr/>
        </p:nvSpPr>
        <p:spPr>
          <a:xfrm>
            <a:off x="2011680" y="1737360"/>
            <a:ext cx="987552" cy="274320"/>
          </a:xfrm>
          <a:prstGeom prst="roundRect">
            <a:avLst>
              <a:gd name="adj" fmla="val 13333"/>
            </a:avLst>
          </a:prstGeom>
          <a:solidFill>
            <a:srgbClr val="C62828"/>
          </a:solidFill>
          <a:ln w="12700">
            <a:solidFill>
              <a:srgbClr val="C62828"/>
            </a:solidFill>
            <a:prstDash val="solid"/>
          </a:ln>
        </p:spPr>
      </p:sp>
      <p:sp>
        <p:nvSpPr>
          <p:cNvPr id="8" name="Text 6"/>
          <p:cNvSpPr/>
          <p:nvPr/>
        </p:nvSpPr>
        <p:spPr>
          <a:xfrm>
            <a:off x="2011680" y="1737360"/>
            <a:ext cx="987552" cy="274320"/>
          </a:xfrm>
          <a:prstGeom prst="rect">
            <a:avLst/>
          </a:prstGeom>
          <a:noFill/>
          <a:ln/>
        </p:spPr>
        <p:txBody>
          <a:bodyPr wrap="square" lIns="0" tIns="0" rIns="0" bIns="0" rtlCol="0" anchor="ctr"/>
          <a:lstStyle/>
          <a:p>
            <a:pPr marL="0" indent="0" algn="ctr">
              <a:buNone/>
            </a:pPr>
            <a:r>
              <a:rPr lang="en-US" sz="900" b="1" dirty="0">
                <a:solidFill>
                  <a:srgbClr val="FFFFFF"/>
                </a:solidFill>
              </a:rPr>
              <a:t>Stop Work + Demolition</a:t>
            </a:r>
            <a:endParaRPr lang="en-US" sz="900" dirty="0"/>
          </a:p>
        </p:txBody>
      </p:sp>
      <p:sp>
        <p:nvSpPr>
          <p:cNvPr id="9" name="Text 7"/>
          <p:cNvSpPr/>
          <p:nvPr/>
        </p:nvSpPr>
        <p:spPr>
          <a:xfrm>
            <a:off x="384048" y="1719072"/>
            <a:ext cx="1572768" cy="329184"/>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Floodplain / Wetland Cases</a:t>
            </a:r>
            <a:endParaRPr lang="en-US" sz="1150" dirty="0"/>
          </a:p>
        </p:txBody>
      </p:sp>
      <p:sp>
        <p:nvSpPr>
          <p:cNvPr id="10" name="Text 8"/>
          <p:cNvSpPr/>
          <p:nvPr/>
        </p:nvSpPr>
        <p:spPr>
          <a:xfrm>
            <a:off x="384048" y="2103120"/>
            <a:ext cx="2615184" cy="932688"/>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NGT has halted construction in wetland areas, river floodplains (300m rule). Many Mumbai suburban projects challenged. Vasai-Virar region projects severely impacted.</a:t>
            </a:r>
            <a:endParaRPr lang="en-US" sz="1050" dirty="0"/>
          </a:p>
        </p:txBody>
      </p:sp>
      <p:sp>
        <p:nvSpPr>
          <p:cNvPr id="11" name="Shape 9"/>
          <p:cNvSpPr/>
          <p:nvPr/>
        </p:nvSpPr>
        <p:spPr>
          <a:xfrm>
            <a:off x="3218688" y="1664208"/>
            <a:ext cx="2834640" cy="1444752"/>
          </a:xfrm>
          <a:prstGeom prst="roundRect">
            <a:avLst>
              <a:gd name="adj" fmla="val 5063"/>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12" name="Shape 10"/>
          <p:cNvSpPr/>
          <p:nvPr/>
        </p:nvSpPr>
        <p:spPr>
          <a:xfrm>
            <a:off x="4956048" y="1737360"/>
            <a:ext cx="987552" cy="274320"/>
          </a:xfrm>
          <a:prstGeom prst="roundRect">
            <a:avLst>
              <a:gd name="adj" fmla="val 13333"/>
            </a:avLst>
          </a:prstGeom>
          <a:solidFill>
            <a:srgbClr val="C62828"/>
          </a:solidFill>
          <a:ln w="12700">
            <a:solidFill>
              <a:srgbClr val="C62828"/>
            </a:solidFill>
            <a:prstDash val="solid"/>
          </a:ln>
        </p:spPr>
      </p:sp>
      <p:sp>
        <p:nvSpPr>
          <p:cNvPr id="13" name="Text 11"/>
          <p:cNvSpPr/>
          <p:nvPr/>
        </p:nvSpPr>
        <p:spPr>
          <a:xfrm>
            <a:off x="4956048" y="1737360"/>
            <a:ext cx="987552" cy="274320"/>
          </a:xfrm>
          <a:prstGeom prst="rect">
            <a:avLst/>
          </a:prstGeom>
          <a:noFill/>
          <a:ln/>
        </p:spPr>
        <p:txBody>
          <a:bodyPr wrap="square" lIns="0" tIns="0" rIns="0" bIns="0" rtlCol="0" anchor="ctr"/>
          <a:lstStyle/>
          <a:p>
            <a:pPr marL="0" indent="0" algn="ctr">
              <a:buNone/>
            </a:pPr>
            <a:r>
              <a:rPr lang="en-US" sz="900" b="1" dirty="0">
                <a:solidFill>
                  <a:srgbClr val="FFFFFF"/>
                </a:solidFill>
              </a:rPr>
              <a:t>Construction Ban</a:t>
            </a:r>
            <a:endParaRPr lang="en-US" sz="900" dirty="0"/>
          </a:p>
        </p:txBody>
      </p:sp>
      <p:sp>
        <p:nvSpPr>
          <p:cNvPr id="14" name="Text 12"/>
          <p:cNvSpPr/>
          <p:nvPr/>
        </p:nvSpPr>
        <p:spPr>
          <a:xfrm>
            <a:off x="3328416" y="1719072"/>
            <a:ext cx="1572768" cy="329184"/>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Aravalli Verdict</a:t>
            </a:r>
            <a:endParaRPr lang="en-US" sz="1150" dirty="0"/>
          </a:p>
        </p:txBody>
      </p:sp>
      <p:sp>
        <p:nvSpPr>
          <p:cNvPr id="15" name="Text 13"/>
          <p:cNvSpPr/>
          <p:nvPr/>
        </p:nvSpPr>
        <p:spPr>
          <a:xfrm>
            <a:off x="3328416" y="2103120"/>
            <a:ext cx="2615184" cy="932688"/>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NGT / SC orders on construction in Aravalli ecological zone. NCR developers affected — analogous issues in eco-sensitive zones near Mumbai (Aarey, Tungareshwar, Sanjay Gandhi NP buffer).</a:t>
            </a:r>
            <a:endParaRPr lang="en-US" sz="1050" dirty="0"/>
          </a:p>
        </p:txBody>
      </p:sp>
      <p:sp>
        <p:nvSpPr>
          <p:cNvPr id="16" name="Shape 14"/>
          <p:cNvSpPr/>
          <p:nvPr/>
        </p:nvSpPr>
        <p:spPr>
          <a:xfrm>
            <a:off x="6163056" y="1664208"/>
            <a:ext cx="2834640" cy="1444752"/>
          </a:xfrm>
          <a:prstGeom prst="roundRect">
            <a:avLst>
              <a:gd name="adj" fmla="val 5063"/>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17" name="Shape 15"/>
          <p:cNvSpPr/>
          <p:nvPr/>
        </p:nvSpPr>
        <p:spPr>
          <a:xfrm>
            <a:off x="7900416" y="1737360"/>
            <a:ext cx="987552" cy="274320"/>
          </a:xfrm>
          <a:prstGeom prst="roundRect">
            <a:avLst>
              <a:gd name="adj" fmla="val 13333"/>
            </a:avLst>
          </a:prstGeom>
          <a:solidFill>
            <a:srgbClr val="C62828"/>
          </a:solidFill>
          <a:ln w="12700">
            <a:solidFill>
              <a:srgbClr val="C62828"/>
            </a:solidFill>
            <a:prstDash val="solid"/>
          </a:ln>
        </p:spPr>
      </p:sp>
      <p:sp>
        <p:nvSpPr>
          <p:cNvPr id="18" name="Text 16"/>
          <p:cNvSpPr/>
          <p:nvPr/>
        </p:nvSpPr>
        <p:spPr>
          <a:xfrm>
            <a:off x="7900416" y="1737360"/>
            <a:ext cx="987552" cy="274320"/>
          </a:xfrm>
          <a:prstGeom prst="rect">
            <a:avLst/>
          </a:prstGeom>
          <a:noFill/>
          <a:ln/>
        </p:spPr>
        <p:txBody>
          <a:bodyPr wrap="square" lIns="0" tIns="0" rIns="0" bIns="0" rtlCol="0" anchor="ctr"/>
          <a:lstStyle/>
          <a:p>
            <a:pPr marL="0" indent="0" algn="ctr">
              <a:buNone/>
            </a:pPr>
            <a:r>
              <a:rPr lang="en-US" sz="900" b="1" dirty="0">
                <a:solidFill>
                  <a:srgbClr val="FFFFFF"/>
                </a:solidFill>
              </a:rPr>
              <a:t>Demolition Orders</a:t>
            </a:r>
            <a:endParaRPr lang="en-US" sz="900" dirty="0"/>
          </a:p>
        </p:txBody>
      </p:sp>
      <p:sp>
        <p:nvSpPr>
          <p:cNvPr id="19" name="Text 17"/>
          <p:cNvSpPr/>
          <p:nvPr/>
        </p:nvSpPr>
        <p:spPr>
          <a:xfrm>
            <a:off x="6272784" y="1719072"/>
            <a:ext cx="1572768" cy="329184"/>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CRZ Violations</a:t>
            </a:r>
            <a:endParaRPr lang="en-US" sz="1150" dirty="0"/>
          </a:p>
        </p:txBody>
      </p:sp>
      <p:sp>
        <p:nvSpPr>
          <p:cNvPr id="20" name="Text 18"/>
          <p:cNvSpPr/>
          <p:nvPr/>
        </p:nvSpPr>
        <p:spPr>
          <a:xfrm>
            <a:off x="6272784" y="2103120"/>
            <a:ext cx="2615184" cy="932688"/>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Coastal Regulation Zone rules under Environment Protection Act. 500m buffer from sea. Many Mumbai projects in CRZ II/III zone. EC must specify CRZ category. CZMA clearance separate from EC.</a:t>
            </a:r>
            <a:endParaRPr lang="en-US" sz="1050" dirty="0"/>
          </a:p>
        </p:txBody>
      </p:sp>
      <p:sp>
        <p:nvSpPr>
          <p:cNvPr id="21" name="Shape 19"/>
          <p:cNvSpPr/>
          <p:nvPr/>
        </p:nvSpPr>
        <p:spPr>
          <a:xfrm>
            <a:off x="274320" y="3236976"/>
            <a:ext cx="2834640" cy="1444752"/>
          </a:xfrm>
          <a:prstGeom prst="roundRect">
            <a:avLst>
              <a:gd name="adj" fmla="val 5063"/>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22" name="Shape 20"/>
          <p:cNvSpPr/>
          <p:nvPr/>
        </p:nvSpPr>
        <p:spPr>
          <a:xfrm>
            <a:off x="2011680" y="3310128"/>
            <a:ext cx="987552" cy="274320"/>
          </a:xfrm>
          <a:prstGeom prst="roundRect">
            <a:avLst>
              <a:gd name="adj" fmla="val 13333"/>
            </a:avLst>
          </a:prstGeom>
          <a:solidFill>
            <a:srgbClr val="C62828"/>
          </a:solidFill>
          <a:ln w="12700">
            <a:solidFill>
              <a:srgbClr val="C62828"/>
            </a:solidFill>
            <a:prstDash val="solid"/>
          </a:ln>
        </p:spPr>
      </p:sp>
      <p:sp>
        <p:nvSpPr>
          <p:cNvPr id="23" name="Text 21"/>
          <p:cNvSpPr/>
          <p:nvPr/>
        </p:nvSpPr>
        <p:spPr>
          <a:xfrm>
            <a:off x="2011680" y="3310128"/>
            <a:ext cx="987552" cy="274320"/>
          </a:xfrm>
          <a:prstGeom prst="rect">
            <a:avLst/>
          </a:prstGeom>
          <a:noFill/>
          <a:ln/>
        </p:spPr>
        <p:txBody>
          <a:bodyPr wrap="square" lIns="0" tIns="0" rIns="0" bIns="0" rtlCol="0" anchor="ctr"/>
          <a:lstStyle/>
          <a:p>
            <a:pPr marL="0" indent="0" algn="ctr">
              <a:buNone/>
            </a:pPr>
            <a:r>
              <a:rPr lang="en-US" sz="900" b="1" dirty="0">
                <a:solidFill>
                  <a:srgbClr val="FFFFFF"/>
                </a:solidFill>
              </a:rPr>
              <a:t>Closure Orders</a:t>
            </a:r>
            <a:endParaRPr lang="en-US" sz="900" dirty="0"/>
          </a:p>
        </p:txBody>
      </p:sp>
      <p:sp>
        <p:nvSpPr>
          <p:cNvPr id="24" name="Text 22"/>
          <p:cNvSpPr/>
          <p:nvPr/>
        </p:nvSpPr>
        <p:spPr>
          <a:xfrm>
            <a:off x="384048" y="3291840"/>
            <a:ext cx="1572768" cy="329184"/>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STP Non-Compliance</a:t>
            </a:r>
            <a:endParaRPr lang="en-US" sz="1150" dirty="0"/>
          </a:p>
        </p:txBody>
      </p:sp>
      <p:sp>
        <p:nvSpPr>
          <p:cNvPr id="25" name="Text 23"/>
          <p:cNvSpPr/>
          <p:nvPr/>
        </p:nvSpPr>
        <p:spPr>
          <a:xfrm>
            <a:off x="384048" y="3675888"/>
            <a:ext cx="2615184" cy="932688"/>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NGT suo moto action on untreated sewage discharge. Societies and developers penalised. Orders include closing projects till STP made functional.</a:t>
            </a:r>
            <a:endParaRPr lang="en-US" sz="1050" dirty="0"/>
          </a:p>
        </p:txBody>
      </p:sp>
      <p:sp>
        <p:nvSpPr>
          <p:cNvPr id="26" name="Shape 24"/>
          <p:cNvSpPr/>
          <p:nvPr/>
        </p:nvSpPr>
        <p:spPr>
          <a:xfrm>
            <a:off x="3218688" y="3236976"/>
            <a:ext cx="2834640" cy="1444752"/>
          </a:xfrm>
          <a:prstGeom prst="roundRect">
            <a:avLst>
              <a:gd name="adj" fmla="val 5063"/>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27" name="Shape 25"/>
          <p:cNvSpPr/>
          <p:nvPr/>
        </p:nvSpPr>
        <p:spPr>
          <a:xfrm>
            <a:off x="4956048" y="3310128"/>
            <a:ext cx="987552" cy="274320"/>
          </a:xfrm>
          <a:prstGeom prst="roundRect">
            <a:avLst>
              <a:gd name="adj" fmla="val 13333"/>
            </a:avLst>
          </a:prstGeom>
          <a:solidFill>
            <a:srgbClr val="C62828"/>
          </a:solidFill>
          <a:ln w="12700">
            <a:solidFill>
              <a:srgbClr val="C62828"/>
            </a:solidFill>
            <a:prstDash val="solid"/>
          </a:ln>
        </p:spPr>
      </p:sp>
      <p:sp>
        <p:nvSpPr>
          <p:cNvPr id="28" name="Text 26"/>
          <p:cNvSpPr/>
          <p:nvPr/>
        </p:nvSpPr>
        <p:spPr>
          <a:xfrm>
            <a:off x="4956048" y="3310128"/>
            <a:ext cx="987552" cy="274320"/>
          </a:xfrm>
          <a:prstGeom prst="rect">
            <a:avLst/>
          </a:prstGeom>
          <a:noFill/>
          <a:ln/>
        </p:spPr>
        <p:txBody>
          <a:bodyPr wrap="square" lIns="0" tIns="0" rIns="0" bIns="0" rtlCol="0" anchor="ctr"/>
          <a:lstStyle/>
          <a:p>
            <a:pPr marL="0" indent="0" algn="ctr">
              <a:buNone/>
            </a:pPr>
            <a:r>
              <a:rPr lang="en-US" sz="900" b="1" dirty="0">
                <a:solidFill>
                  <a:srgbClr val="FFFFFF"/>
                </a:solidFill>
              </a:rPr>
              <a:t>Financial Penalty</a:t>
            </a:r>
            <a:endParaRPr lang="en-US" sz="900" dirty="0"/>
          </a:p>
        </p:txBody>
      </p:sp>
      <p:sp>
        <p:nvSpPr>
          <p:cNvPr id="29" name="Text 27"/>
          <p:cNvSpPr/>
          <p:nvPr/>
        </p:nvSpPr>
        <p:spPr>
          <a:xfrm>
            <a:off x="3328416" y="3291840"/>
            <a:ext cx="1572768" cy="329184"/>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Groundwater Overextraction</a:t>
            </a:r>
            <a:endParaRPr lang="en-US" sz="1150" dirty="0"/>
          </a:p>
        </p:txBody>
      </p:sp>
      <p:sp>
        <p:nvSpPr>
          <p:cNvPr id="30" name="Text 28"/>
          <p:cNvSpPr/>
          <p:nvPr/>
        </p:nvSpPr>
        <p:spPr>
          <a:xfrm>
            <a:off x="3328416" y="3675888"/>
            <a:ext cx="2615184" cy="932688"/>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CGWB permission required for borewell in notified areas. NGT penalises illegal extraction. WTP compliance — groundwater quality standards.</a:t>
            </a:r>
            <a:endParaRPr lang="en-US" sz="1050" dirty="0"/>
          </a:p>
        </p:txBody>
      </p:sp>
      <p:sp>
        <p:nvSpPr>
          <p:cNvPr id="31" name="Shape 29"/>
          <p:cNvSpPr/>
          <p:nvPr/>
        </p:nvSpPr>
        <p:spPr>
          <a:xfrm>
            <a:off x="6163056" y="3236976"/>
            <a:ext cx="2834640" cy="1444752"/>
          </a:xfrm>
          <a:prstGeom prst="roundRect">
            <a:avLst>
              <a:gd name="adj" fmla="val 5063"/>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32" name="Shape 30"/>
          <p:cNvSpPr/>
          <p:nvPr/>
        </p:nvSpPr>
        <p:spPr>
          <a:xfrm>
            <a:off x="7900416" y="3310128"/>
            <a:ext cx="987552" cy="274320"/>
          </a:xfrm>
          <a:prstGeom prst="roundRect">
            <a:avLst>
              <a:gd name="adj" fmla="val 13333"/>
            </a:avLst>
          </a:prstGeom>
          <a:solidFill>
            <a:srgbClr val="C62828"/>
          </a:solidFill>
          <a:ln w="12700">
            <a:solidFill>
              <a:srgbClr val="C62828"/>
            </a:solidFill>
            <a:prstDash val="solid"/>
          </a:ln>
        </p:spPr>
      </p:sp>
      <p:sp>
        <p:nvSpPr>
          <p:cNvPr id="33" name="Text 31"/>
          <p:cNvSpPr/>
          <p:nvPr/>
        </p:nvSpPr>
        <p:spPr>
          <a:xfrm>
            <a:off x="7900416" y="3310128"/>
            <a:ext cx="987552" cy="274320"/>
          </a:xfrm>
          <a:prstGeom prst="rect">
            <a:avLst/>
          </a:prstGeom>
          <a:noFill/>
          <a:ln/>
        </p:spPr>
        <p:txBody>
          <a:bodyPr wrap="square" lIns="0" tIns="0" rIns="0" bIns="0" rtlCol="0" anchor="ctr"/>
          <a:lstStyle/>
          <a:p>
            <a:pPr marL="0" indent="0" algn="ctr">
              <a:buNone/>
            </a:pPr>
            <a:r>
              <a:rPr lang="en-US" sz="900" b="1" dirty="0">
                <a:solidFill>
                  <a:srgbClr val="FFFFFF"/>
                </a:solidFill>
              </a:rPr>
              <a:t>Fine + Directions</a:t>
            </a:r>
            <a:endParaRPr lang="en-US" sz="900" dirty="0"/>
          </a:p>
        </p:txBody>
      </p:sp>
      <p:sp>
        <p:nvSpPr>
          <p:cNvPr id="34" name="Text 32"/>
          <p:cNvSpPr/>
          <p:nvPr/>
        </p:nvSpPr>
        <p:spPr>
          <a:xfrm>
            <a:off x="6272784" y="3291840"/>
            <a:ext cx="1572768" cy="329184"/>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Construction Waste Rules</a:t>
            </a:r>
            <a:endParaRPr lang="en-US" sz="1150" dirty="0"/>
          </a:p>
        </p:txBody>
      </p:sp>
      <p:sp>
        <p:nvSpPr>
          <p:cNvPr id="35" name="Text 33"/>
          <p:cNvSpPr/>
          <p:nvPr/>
        </p:nvSpPr>
        <p:spPr>
          <a:xfrm>
            <a:off x="6272784" y="3675888"/>
            <a:ext cx="2615184" cy="932688"/>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Construction &amp; Demolition Waste Rules 2016 under EPA. Bulk generators must arrange for C&amp;D waste processing. Delhi NCR, Mumbai have strict enforcement.</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B4332"/>
          </a:solidFill>
          <a:ln w="12700">
            <a:solidFill>
              <a:srgbClr val="1B4332"/>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100" b="1" dirty="0">
                <a:solidFill>
                  <a:srgbClr val="FFFFFF"/>
                </a:solidFill>
                <a:latin typeface="Cambria" pitchFamily="34" charset="0"/>
                <a:ea typeface="Cambria" pitchFamily="34" charset="-122"/>
                <a:cs typeface="Cambria" pitchFamily="34" charset="-120"/>
              </a:rPr>
              <a:t>Non-Compliance: Impact on RERA Registration &amp; Occupancy Certificate</a:t>
            </a:r>
            <a:endParaRPr lang="en-US" sz="2100" dirty="0"/>
          </a:p>
        </p:txBody>
      </p:sp>
      <p:sp>
        <p:nvSpPr>
          <p:cNvPr id="4" name="Text 2"/>
          <p:cNvSpPr/>
          <p:nvPr/>
        </p:nvSpPr>
        <p:spPr>
          <a:xfrm>
            <a:off x="274320" y="1005840"/>
            <a:ext cx="8595360" cy="365760"/>
          </a:xfrm>
          <a:prstGeom prst="rect">
            <a:avLst/>
          </a:prstGeom>
          <a:noFill/>
          <a:ln/>
        </p:spPr>
        <p:txBody>
          <a:bodyPr wrap="square" rtlCol="0" anchor="ctr"/>
          <a:lstStyle/>
          <a:p>
            <a:pPr marL="0" indent="0">
              <a:buNone/>
            </a:pPr>
            <a:r>
              <a:rPr lang="en-US" sz="1600" b="1" dirty="0">
                <a:solidFill>
                  <a:srgbClr val="1B4332"/>
                </a:solidFill>
                <a:latin typeface="Cambria" pitchFamily="34" charset="0"/>
                <a:ea typeface="Cambria" pitchFamily="34" charset="-122"/>
                <a:cs typeface="Cambria" pitchFamily="34" charset="-120"/>
              </a:rPr>
              <a:t>The Non-Compliance Cascade</a:t>
            </a:r>
            <a:endParaRPr lang="en-US" sz="1600" dirty="0"/>
          </a:p>
        </p:txBody>
      </p:sp>
      <p:sp>
        <p:nvSpPr>
          <p:cNvPr id="5" name="Shape 3"/>
          <p:cNvSpPr/>
          <p:nvPr/>
        </p:nvSpPr>
        <p:spPr>
          <a:xfrm>
            <a:off x="274320" y="1463040"/>
            <a:ext cx="2926080" cy="658368"/>
          </a:xfrm>
          <a:prstGeom prst="roundRect">
            <a:avLst>
              <a:gd name="adj" fmla="val 8333"/>
            </a:avLst>
          </a:prstGeom>
          <a:solidFill>
            <a:srgbClr val="C62828"/>
          </a:solidFill>
          <a:ln w="12700">
            <a:solidFill>
              <a:srgbClr val="C62828"/>
            </a:solidFill>
            <a:prstDash val="solid"/>
          </a:ln>
        </p:spPr>
      </p:sp>
      <p:sp>
        <p:nvSpPr>
          <p:cNvPr id="6" name="Text 4"/>
          <p:cNvSpPr/>
          <p:nvPr/>
        </p:nvSpPr>
        <p:spPr>
          <a:xfrm>
            <a:off x="365760" y="1536192"/>
            <a:ext cx="2743200" cy="512064"/>
          </a:xfrm>
          <a:prstGeom prst="rect">
            <a:avLst/>
          </a:prstGeom>
          <a:noFill/>
          <a:ln/>
        </p:spPr>
        <p:txBody>
          <a:bodyPr wrap="square" rtlCol="0" anchor="ctr"/>
          <a:lstStyle/>
          <a:p>
            <a:pPr marL="0" indent="0">
              <a:buNone/>
            </a:pPr>
            <a:r>
              <a:rPr lang="en-US" sz="1200" b="1" dirty="0">
                <a:solidFill>
                  <a:srgbClr val="FFFFFF"/>
                </a:solidFill>
                <a:latin typeface="Cambria" pitchFamily="34" charset="0"/>
                <a:ea typeface="Cambria" pitchFamily="34" charset="-122"/>
                <a:cs typeface="Cambria" pitchFamily="34" charset="-120"/>
              </a:rPr>
              <a:t>⚠  EC Lapsed / Missing</a:t>
            </a:r>
            <a:endParaRPr lang="en-US" sz="1200" dirty="0"/>
          </a:p>
        </p:txBody>
      </p:sp>
      <p:sp>
        <p:nvSpPr>
          <p:cNvPr id="7" name="Shape 5"/>
          <p:cNvSpPr/>
          <p:nvPr/>
        </p:nvSpPr>
        <p:spPr>
          <a:xfrm>
            <a:off x="3200400" y="1737360"/>
            <a:ext cx="457200" cy="73152"/>
          </a:xfrm>
          <a:prstGeom prst="rect">
            <a:avLst/>
          </a:prstGeom>
          <a:solidFill>
            <a:srgbClr val="40916C"/>
          </a:solidFill>
          <a:ln w="12700">
            <a:solidFill>
              <a:srgbClr val="40916C"/>
            </a:solidFill>
            <a:prstDash val="solid"/>
          </a:ln>
        </p:spPr>
      </p:sp>
      <p:sp>
        <p:nvSpPr>
          <p:cNvPr id="8" name="Shape 6"/>
          <p:cNvSpPr/>
          <p:nvPr/>
        </p:nvSpPr>
        <p:spPr>
          <a:xfrm>
            <a:off x="3657600" y="1463040"/>
            <a:ext cx="5212080" cy="658368"/>
          </a:xfrm>
          <a:prstGeom prst="roundRect">
            <a:avLst>
              <a:gd name="adj" fmla="val 8333"/>
            </a:avLst>
          </a:prstGeom>
          <a:solidFill>
            <a:srgbClr val="F0F7F3"/>
          </a:solidFill>
          <a:ln w="12700">
            <a:solidFill>
              <a:srgbClr val="C8E4D0"/>
            </a:solidFill>
            <a:prstDash val="solid"/>
          </a:ln>
        </p:spPr>
      </p:sp>
      <p:sp>
        <p:nvSpPr>
          <p:cNvPr id="9" name="Text 7"/>
          <p:cNvSpPr/>
          <p:nvPr/>
        </p:nvSpPr>
        <p:spPr>
          <a:xfrm>
            <a:off x="3767328" y="1517904"/>
            <a:ext cx="5029200" cy="548640"/>
          </a:xfrm>
          <a:prstGeom prst="rect">
            <a:avLst/>
          </a:prstGeom>
          <a:noFill/>
          <a:ln/>
        </p:spPr>
        <p:txBody>
          <a:bodyPr wrap="square" rtlCol="0" anchor="ctr"/>
          <a:lstStyle/>
          <a:p>
            <a:pPr marL="0" indent="0">
              <a:buNone/>
            </a:pPr>
            <a:r>
              <a:rPr lang="en-US" sz="1150" dirty="0">
                <a:solidFill>
                  <a:srgbClr val="1A2E24"/>
                </a:solidFill>
                <a:latin typeface="Calibri" pitchFamily="34" charset="0"/>
                <a:ea typeface="Calibri" pitchFamily="34" charset="-122"/>
                <a:cs typeface="Calibri" pitchFamily="34" charset="-120"/>
              </a:rPr>
              <a:t>Technically illegal project. BMC/ULB can refuse OC. NGT can issue stop work. RERA portal shows non-compliant on next inspection.</a:t>
            </a:r>
            <a:endParaRPr lang="en-US" sz="1150" dirty="0"/>
          </a:p>
        </p:txBody>
      </p:sp>
      <p:sp>
        <p:nvSpPr>
          <p:cNvPr id="10" name="Shape 8"/>
          <p:cNvSpPr/>
          <p:nvPr/>
        </p:nvSpPr>
        <p:spPr>
          <a:xfrm>
            <a:off x="274320" y="2267712"/>
            <a:ext cx="2926080" cy="658368"/>
          </a:xfrm>
          <a:prstGeom prst="roundRect">
            <a:avLst>
              <a:gd name="adj" fmla="val 8333"/>
            </a:avLst>
          </a:prstGeom>
          <a:solidFill>
            <a:srgbClr val="C62828"/>
          </a:solidFill>
          <a:ln w="12700">
            <a:solidFill>
              <a:srgbClr val="C62828"/>
            </a:solidFill>
            <a:prstDash val="solid"/>
          </a:ln>
        </p:spPr>
      </p:sp>
      <p:sp>
        <p:nvSpPr>
          <p:cNvPr id="11" name="Text 9"/>
          <p:cNvSpPr/>
          <p:nvPr/>
        </p:nvSpPr>
        <p:spPr>
          <a:xfrm>
            <a:off x="365760" y="2340864"/>
            <a:ext cx="2743200" cy="512064"/>
          </a:xfrm>
          <a:prstGeom prst="rect">
            <a:avLst/>
          </a:prstGeom>
          <a:noFill/>
          <a:ln/>
        </p:spPr>
        <p:txBody>
          <a:bodyPr wrap="square" rtlCol="0" anchor="ctr"/>
          <a:lstStyle/>
          <a:p>
            <a:pPr marL="0" indent="0">
              <a:buNone/>
            </a:pPr>
            <a:r>
              <a:rPr lang="en-US" sz="1200" b="1" dirty="0">
                <a:solidFill>
                  <a:srgbClr val="FFFFFF"/>
                </a:solidFill>
                <a:latin typeface="Cambria" pitchFamily="34" charset="0"/>
                <a:ea typeface="Cambria" pitchFamily="34" charset="-122"/>
                <a:cs typeface="Cambria" pitchFamily="34" charset="-120"/>
              </a:rPr>
              <a:t>⚠  CTE Not Obtained</a:t>
            </a:r>
            <a:endParaRPr lang="en-US" sz="1200" dirty="0"/>
          </a:p>
        </p:txBody>
      </p:sp>
      <p:sp>
        <p:nvSpPr>
          <p:cNvPr id="12" name="Shape 10"/>
          <p:cNvSpPr/>
          <p:nvPr/>
        </p:nvSpPr>
        <p:spPr>
          <a:xfrm>
            <a:off x="3200400" y="2542032"/>
            <a:ext cx="457200" cy="73152"/>
          </a:xfrm>
          <a:prstGeom prst="rect">
            <a:avLst/>
          </a:prstGeom>
          <a:solidFill>
            <a:srgbClr val="40916C"/>
          </a:solidFill>
          <a:ln w="12700">
            <a:solidFill>
              <a:srgbClr val="40916C"/>
            </a:solidFill>
            <a:prstDash val="solid"/>
          </a:ln>
        </p:spPr>
      </p:sp>
      <p:sp>
        <p:nvSpPr>
          <p:cNvPr id="13" name="Shape 11"/>
          <p:cNvSpPr/>
          <p:nvPr/>
        </p:nvSpPr>
        <p:spPr>
          <a:xfrm>
            <a:off x="3657600" y="2267712"/>
            <a:ext cx="5212080" cy="658368"/>
          </a:xfrm>
          <a:prstGeom prst="roundRect">
            <a:avLst>
              <a:gd name="adj" fmla="val 8333"/>
            </a:avLst>
          </a:prstGeom>
          <a:solidFill>
            <a:srgbClr val="F0F7F3"/>
          </a:solidFill>
          <a:ln w="12700">
            <a:solidFill>
              <a:srgbClr val="C8E4D0"/>
            </a:solidFill>
            <a:prstDash val="solid"/>
          </a:ln>
        </p:spPr>
      </p:sp>
      <p:sp>
        <p:nvSpPr>
          <p:cNvPr id="14" name="Text 12"/>
          <p:cNvSpPr/>
          <p:nvPr/>
        </p:nvSpPr>
        <p:spPr>
          <a:xfrm>
            <a:off x="3767328" y="2322576"/>
            <a:ext cx="5029200" cy="548640"/>
          </a:xfrm>
          <a:prstGeom prst="rect">
            <a:avLst/>
          </a:prstGeom>
          <a:noFill/>
          <a:ln/>
        </p:spPr>
        <p:txBody>
          <a:bodyPr wrap="square" rtlCol="0" anchor="ctr"/>
          <a:lstStyle/>
          <a:p>
            <a:pPr marL="0" indent="0">
              <a:buNone/>
            </a:pPr>
            <a:r>
              <a:rPr lang="en-US" sz="1150" dirty="0">
                <a:solidFill>
                  <a:srgbClr val="1A2E24"/>
                </a:solidFill>
                <a:latin typeface="Calibri" pitchFamily="34" charset="0"/>
                <a:ea typeface="Calibri" pitchFamily="34" charset="-122"/>
                <a:cs typeface="Calibri" pitchFamily="34" charset="-120"/>
              </a:rPr>
              <a:t>Commencement Certificate cannot be legally sustained. All construction from that point is technically unauthorized.</a:t>
            </a:r>
            <a:endParaRPr lang="en-US" sz="1150" dirty="0"/>
          </a:p>
        </p:txBody>
      </p:sp>
      <p:sp>
        <p:nvSpPr>
          <p:cNvPr id="15" name="Shape 13"/>
          <p:cNvSpPr/>
          <p:nvPr/>
        </p:nvSpPr>
        <p:spPr>
          <a:xfrm>
            <a:off x="274320" y="3072384"/>
            <a:ext cx="2926080" cy="658368"/>
          </a:xfrm>
          <a:prstGeom prst="roundRect">
            <a:avLst>
              <a:gd name="adj" fmla="val 8333"/>
            </a:avLst>
          </a:prstGeom>
          <a:solidFill>
            <a:srgbClr val="C62828"/>
          </a:solidFill>
          <a:ln w="12700">
            <a:solidFill>
              <a:srgbClr val="C62828"/>
            </a:solidFill>
            <a:prstDash val="solid"/>
          </a:ln>
        </p:spPr>
      </p:sp>
      <p:sp>
        <p:nvSpPr>
          <p:cNvPr id="16" name="Text 14"/>
          <p:cNvSpPr/>
          <p:nvPr/>
        </p:nvSpPr>
        <p:spPr>
          <a:xfrm>
            <a:off x="365760" y="3145536"/>
            <a:ext cx="2743200" cy="512064"/>
          </a:xfrm>
          <a:prstGeom prst="rect">
            <a:avLst/>
          </a:prstGeom>
          <a:noFill/>
          <a:ln/>
        </p:spPr>
        <p:txBody>
          <a:bodyPr wrap="square" rtlCol="0" anchor="ctr"/>
          <a:lstStyle/>
          <a:p>
            <a:pPr marL="0" indent="0">
              <a:buNone/>
            </a:pPr>
            <a:r>
              <a:rPr lang="en-US" sz="1200" b="1" dirty="0">
                <a:solidFill>
                  <a:srgbClr val="FFFFFF"/>
                </a:solidFill>
                <a:latin typeface="Cambria" pitchFamily="34" charset="0"/>
                <a:ea typeface="Cambria" pitchFamily="34" charset="-122"/>
                <a:cs typeface="Cambria" pitchFamily="34" charset="-120"/>
              </a:rPr>
              <a:t>⚠  CTO Not Obtained</a:t>
            </a:r>
            <a:endParaRPr lang="en-US" sz="1200" dirty="0"/>
          </a:p>
        </p:txBody>
      </p:sp>
      <p:sp>
        <p:nvSpPr>
          <p:cNvPr id="17" name="Shape 15"/>
          <p:cNvSpPr/>
          <p:nvPr/>
        </p:nvSpPr>
        <p:spPr>
          <a:xfrm>
            <a:off x="3200400" y="3346704"/>
            <a:ext cx="457200" cy="73152"/>
          </a:xfrm>
          <a:prstGeom prst="rect">
            <a:avLst/>
          </a:prstGeom>
          <a:solidFill>
            <a:srgbClr val="40916C"/>
          </a:solidFill>
          <a:ln w="12700">
            <a:solidFill>
              <a:srgbClr val="40916C"/>
            </a:solidFill>
            <a:prstDash val="solid"/>
          </a:ln>
        </p:spPr>
      </p:sp>
      <p:sp>
        <p:nvSpPr>
          <p:cNvPr id="18" name="Shape 16"/>
          <p:cNvSpPr/>
          <p:nvPr/>
        </p:nvSpPr>
        <p:spPr>
          <a:xfrm>
            <a:off x="3657600" y="3072384"/>
            <a:ext cx="5212080" cy="658368"/>
          </a:xfrm>
          <a:prstGeom prst="roundRect">
            <a:avLst>
              <a:gd name="adj" fmla="val 8333"/>
            </a:avLst>
          </a:prstGeom>
          <a:solidFill>
            <a:srgbClr val="F0F7F3"/>
          </a:solidFill>
          <a:ln w="12700">
            <a:solidFill>
              <a:srgbClr val="C8E4D0"/>
            </a:solidFill>
            <a:prstDash val="solid"/>
          </a:ln>
        </p:spPr>
      </p:sp>
      <p:sp>
        <p:nvSpPr>
          <p:cNvPr id="19" name="Text 17"/>
          <p:cNvSpPr/>
          <p:nvPr/>
        </p:nvSpPr>
        <p:spPr>
          <a:xfrm>
            <a:off x="3767328" y="3127248"/>
            <a:ext cx="5029200" cy="548640"/>
          </a:xfrm>
          <a:prstGeom prst="rect">
            <a:avLst/>
          </a:prstGeom>
          <a:noFill/>
          <a:ln/>
        </p:spPr>
        <p:txBody>
          <a:bodyPr wrap="square" rtlCol="0" anchor="ctr"/>
          <a:lstStyle/>
          <a:p>
            <a:pPr marL="0" indent="0">
              <a:buNone/>
            </a:pPr>
            <a:r>
              <a:rPr lang="en-US" sz="1150" dirty="0">
                <a:solidFill>
                  <a:srgbClr val="1A2E24"/>
                </a:solidFill>
                <a:latin typeface="Calibri" pitchFamily="34" charset="0"/>
                <a:ea typeface="Calibri" pitchFamily="34" charset="-122"/>
                <a:cs typeface="Calibri" pitchFamily="34" charset="-120"/>
              </a:rPr>
              <a:t>OC (Occupancy Certificate) cannot be granted. Possession cannot be given. Section 18 refund liability triggered for RERA.</a:t>
            </a:r>
            <a:endParaRPr lang="en-US" sz="1150" dirty="0"/>
          </a:p>
        </p:txBody>
      </p:sp>
      <p:sp>
        <p:nvSpPr>
          <p:cNvPr id="20" name="Shape 18"/>
          <p:cNvSpPr/>
          <p:nvPr/>
        </p:nvSpPr>
        <p:spPr>
          <a:xfrm>
            <a:off x="274320" y="3877056"/>
            <a:ext cx="2926080" cy="658368"/>
          </a:xfrm>
          <a:prstGeom prst="roundRect">
            <a:avLst>
              <a:gd name="adj" fmla="val 8333"/>
            </a:avLst>
          </a:prstGeom>
          <a:solidFill>
            <a:srgbClr val="C62828"/>
          </a:solidFill>
          <a:ln w="12700">
            <a:solidFill>
              <a:srgbClr val="C62828"/>
            </a:solidFill>
            <a:prstDash val="solid"/>
          </a:ln>
        </p:spPr>
      </p:sp>
      <p:sp>
        <p:nvSpPr>
          <p:cNvPr id="21" name="Text 19"/>
          <p:cNvSpPr/>
          <p:nvPr/>
        </p:nvSpPr>
        <p:spPr>
          <a:xfrm>
            <a:off x="365760" y="3950208"/>
            <a:ext cx="2743200" cy="512064"/>
          </a:xfrm>
          <a:prstGeom prst="rect">
            <a:avLst/>
          </a:prstGeom>
          <a:noFill/>
          <a:ln/>
        </p:spPr>
        <p:txBody>
          <a:bodyPr wrap="square" rtlCol="0" anchor="ctr"/>
          <a:lstStyle/>
          <a:p>
            <a:pPr marL="0" indent="0">
              <a:buNone/>
            </a:pPr>
            <a:r>
              <a:rPr lang="en-US" sz="1200" b="1" dirty="0">
                <a:solidFill>
                  <a:srgbClr val="FFFFFF"/>
                </a:solidFill>
                <a:latin typeface="Cambria" pitchFamily="34" charset="0"/>
                <a:ea typeface="Cambria" pitchFamily="34" charset="-122"/>
                <a:cs typeface="Cambria" pitchFamily="34" charset="-120"/>
              </a:rPr>
              <a:t>⚠  STP Non-Functional</a:t>
            </a:r>
            <a:endParaRPr lang="en-US" sz="1200" dirty="0"/>
          </a:p>
        </p:txBody>
      </p:sp>
      <p:sp>
        <p:nvSpPr>
          <p:cNvPr id="22" name="Shape 20"/>
          <p:cNvSpPr/>
          <p:nvPr/>
        </p:nvSpPr>
        <p:spPr>
          <a:xfrm>
            <a:off x="3200400" y="4151376"/>
            <a:ext cx="457200" cy="73152"/>
          </a:xfrm>
          <a:prstGeom prst="rect">
            <a:avLst/>
          </a:prstGeom>
          <a:solidFill>
            <a:srgbClr val="40916C"/>
          </a:solidFill>
          <a:ln w="12700">
            <a:solidFill>
              <a:srgbClr val="40916C"/>
            </a:solidFill>
            <a:prstDash val="solid"/>
          </a:ln>
        </p:spPr>
      </p:sp>
      <p:sp>
        <p:nvSpPr>
          <p:cNvPr id="23" name="Shape 21"/>
          <p:cNvSpPr/>
          <p:nvPr/>
        </p:nvSpPr>
        <p:spPr>
          <a:xfrm>
            <a:off x="3657600" y="3877056"/>
            <a:ext cx="5212080" cy="658368"/>
          </a:xfrm>
          <a:prstGeom prst="roundRect">
            <a:avLst>
              <a:gd name="adj" fmla="val 8333"/>
            </a:avLst>
          </a:prstGeom>
          <a:solidFill>
            <a:srgbClr val="F0F7F3"/>
          </a:solidFill>
          <a:ln w="12700">
            <a:solidFill>
              <a:srgbClr val="C8E4D0"/>
            </a:solidFill>
            <a:prstDash val="solid"/>
          </a:ln>
        </p:spPr>
      </p:sp>
      <p:sp>
        <p:nvSpPr>
          <p:cNvPr id="24" name="Text 22"/>
          <p:cNvSpPr/>
          <p:nvPr/>
        </p:nvSpPr>
        <p:spPr>
          <a:xfrm>
            <a:off x="3767328" y="3931920"/>
            <a:ext cx="5029200" cy="548640"/>
          </a:xfrm>
          <a:prstGeom prst="rect">
            <a:avLst/>
          </a:prstGeom>
          <a:noFill/>
          <a:ln/>
        </p:spPr>
        <p:txBody>
          <a:bodyPr wrap="square" rtlCol="0" anchor="ctr"/>
          <a:lstStyle/>
          <a:p>
            <a:pPr marL="0" indent="0">
              <a:buNone/>
            </a:pPr>
            <a:r>
              <a:rPr lang="en-US" sz="1150" dirty="0">
                <a:solidFill>
                  <a:srgbClr val="1A2E24"/>
                </a:solidFill>
                <a:latin typeface="Calibri" pitchFamily="34" charset="0"/>
                <a:ea typeface="Calibri" pitchFamily="34" charset="-122"/>
                <a:cs typeface="Calibri" pitchFamily="34" charset="-120"/>
              </a:rPr>
              <a:t>CTO invalid. PCB can issue closure notice. RERA cannot file Form 5 Completion Certificate without functional STP.</a:t>
            </a:r>
            <a:endParaRPr lang="en-US" sz="1150" dirty="0"/>
          </a:p>
        </p:txBody>
      </p:sp>
      <p:sp>
        <p:nvSpPr>
          <p:cNvPr id="25" name="Shape 23"/>
          <p:cNvSpPr/>
          <p:nvPr/>
        </p:nvSpPr>
        <p:spPr>
          <a:xfrm>
            <a:off x="274320" y="4663440"/>
            <a:ext cx="8595360" cy="384048"/>
          </a:xfrm>
          <a:prstGeom prst="roundRect">
            <a:avLst>
              <a:gd name="adj" fmla="val 14286"/>
            </a:avLst>
          </a:prstGeom>
          <a:solidFill>
            <a:srgbClr val="1B4332"/>
          </a:solidFill>
          <a:ln w="12700">
            <a:solidFill>
              <a:srgbClr val="1B4332"/>
            </a:solidFill>
            <a:prstDash val="solid"/>
          </a:ln>
        </p:spPr>
      </p:sp>
      <p:sp>
        <p:nvSpPr>
          <p:cNvPr id="26" name="Text 24"/>
          <p:cNvSpPr/>
          <p:nvPr/>
        </p:nvSpPr>
        <p:spPr>
          <a:xfrm>
            <a:off x="457200" y="4681728"/>
            <a:ext cx="8229600" cy="347472"/>
          </a:xfrm>
          <a:prstGeom prst="rect">
            <a:avLst/>
          </a:prstGeom>
          <a:noFill/>
          <a:ln/>
        </p:spPr>
        <p:txBody>
          <a:bodyPr wrap="square" lIns="0" tIns="0" rIns="0" bIns="0" rtlCol="0" anchor="ctr"/>
          <a:lstStyle/>
          <a:p>
            <a:pPr marL="0" indent="0" algn="ctr">
              <a:buNone/>
            </a:pPr>
            <a:r>
              <a:rPr lang="en-US" sz="1150" b="1" dirty="0">
                <a:solidFill>
                  <a:srgbClr val="E9C46A"/>
                </a:solidFill>
              </a:rPr>
              <a:t>Financial Risk: Allottees can claim refund + 2% above SBI MCLR interest for every day of delay (Section 18 RERA) — environmental delay has the same liability as construction delay.</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B4332"/>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40916C"/>
          </a:solidFill>
          <a:ln w="12700">
            <a:solidFill>
              <a:srgbClr val="40916C"/>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100" b="1" dirty="0">
                <a:solidFill>
                  <a:srgbClr val="FFFFFF"/>
                </a:solidFill>
                <a:latin typeface="Cambria" pitchFamily="34" charset="0"/>
                <a:ea typeface="Cambria" pitchFamily="34" charset="-122"/>
                <a:cs typeface="Cambria" pitchFamily="34" charset="-120"/>
              </a:rPr>
              <a:t>Case Study: Environmental Clearance Lapse &amp; Promoter's Liability</a:t>
            </a:r>
            <a:endParaRPr lang="en-US" sz="2100" dirty="0"/>
          </a:p>
        </p:txBody>
      </p:sp>
      <p:sp>
        <p:nvSpPr>
          <p:cNvPr id="4" name="Shape 2"/>
          <p:cNvSpPr/>
          <p:nvPr/>
        </p:nvSpPr>
        <p:spPr>
          <a:xfrm>
            <a:off x="274320" y="1005840"/>
            <a:ext cx="8595360" cy="1325880"/>
          </a:xfrm>
          <a:prstGeom prst="roundRect">
            <a:avLst>
              <a:gd name="adj" fmla="val 6897"/>
            </a:avLst>
          </a:prstGeom>
          <a:solidFill>
            <a:srgbClr val="143322"/>
          </a:solidFill>
          <a:ln w="12700">
            <a:solidFill>
              <a:srgbClr val="1A5C3A"/>
            </a:solidFill>
            <a:prstDash val="solid"/>
          </a:ln>
        </p:spPr>
      </p:sp>
      <p:sp>
        <p:nvSpPr>
          <p:cNvPr id="5" name="Text 3"/>
          <p:cNvSpPr/>
          <p:nvPr/>
        </p:nvSpPr>
        <p:spPr>
          <a:xfrm>
            <a:off x="457200" y="1078992"/>
            <a:ext cx="2286000" cy="320040"/>
          </a:xfrm>
          <a:prstGeom prst="rect">
            <a:avLst/>
          </a:prstGeom>
          <a:noFill/>
          <a:ln/>
        </p:spPr>
        <p:txBody>
          <a:bodyPr wrap="square" rtlCol="0" anchor="ctr"/>
          <a:lstStyle/>
          <a:p>
            <a:pPr marL="0" indent="0">
              <a:buNone/>
            </a:pPr>
            <a:r>
              <a:rPr lang="en-US" sz="1200" b="1" dirty="0">
                <a:solidFill>
                  <a:srgbClr val="E9C46A"/>
                </a:solidFill>
                <a:latin typeface="Cambria" pitchFamily="34" charset="0"/>
                <a:ea typeface="Cambria" pitchFamily="34" charset="-122"/>
                <a:cs typeface="Cambria" pitchFamily="34" charset="-120"/>
              </a:rPr>
              <a:t>CASE SCENARIO</a:t>
            </a:r>
            <a:endParaRPr lang="en-US" sz="1200" dirty="0"/>
          </a:p>
        </p:txBody>
      </p:sp>
      <p:sp>
        <p:nvSpPr>
          <p:cNvPr id="6" name="Text 4"/>
          <p:cNvSpPr/>
          <p:nvPr/>
        </p:nvSpPr>
        <p:spPr>
          <a:xfrm>
            <a:off x="457200" y="1417320"/>
            <a:ext cx="8229600" cy="841248"/>
          </a:xfrm>
          <a:prstGeom prst="rect">
            <a:avLst/>
          </a:prstGeom>
          <a:noFill/>
          <a:ln/>
        </p:spPr>
        <p:txBody>
          <a:bodyPr wrap="square" rtlCol="0" anchor="ctr"/>
          <a:lstStyle/>
          <a:p>
            <a:pPr marL="0" indent="0">
              <a:buNone/>
            </a:pPr>
            <a:r>
              <a:rPr lang="en-US" sz="1200" dirty="0">
                <a:solidFill>
                  <a:srgbClr val="C8E6D0"/>
                </a:solidFill>
                <a:latin typeface="Calibri" pitchFamily="34" charset="0"/>
                <a:ea typeface="Calibri" pitchFamily="34" charset="-122"/>
                <a:cs typeface="Calibri" pitchFamily="34" charset="-120"/>
              </a:rPr>
              <a:t>A 12-acre integrated township project in Navi Mumbai received Category B1 EIA clearance in 2015 for 120,000 sq.mt BUA. By 2022, the developer had exceeded the EC limit by constructing 145,000 sq.mt (additional wing not covered under EC). The EC lapsed in 2025. The developer filed for RERA project completion certificate. The CA certifying Form 5 was presented with architect's certificate without independently verifying EC.</a:t>
            </a:r>
            <a:endParaRPr lang="en-US" sz="1200" dirty="0"/>
          </a:p>
        </p:txBody>
      </p:sp>
      <p:sp>
        <p:nvSpPr>
          <p:cNvPr id="7" name="Shape 5"/>
          <p:cNvSpPr/>
          <p:nvPr/>
        </p:nvSpPr>
        <p:spPr>
          <a:xfrm>
            <a:off x="274320" y="2450592"/>
            <a:ext cx="2834640" cy="2487168"/>
          </a:xfrm>
          <a:prstGeom prst="roundRect">
            <a:avLst>
              <a:gd name="adj" fmla="val 2941"/>
            </a:avLst>
          </a:prstGeom>
          <a:solidFill>
            <a:srgbClr val="0D2218"/>
          </a:solidFill>
          <a:ln w="12700">
            <a:solidFill>
              <a:srgbClr val="B85042"/>
            </a:solidFill>
            <a:prstDash val="solid"/>
          </a:ln>
        </p:spPr>
      </p:sp>
      <p:sp>
        <p:nvSpPr>
          <p:cNvPr id="8" name="Shape 6"/>
          <p:cNvSpPr/>
          <p:nvPr/>
        </p:nvSpPr>
        <p:spPr>
          <a:xfrm>
            <a:off x="274320" y="2450592"/>
            <a:ext cx="2834640" cy="384048"/>
          </a:xfrm>
          <a:prstGeom prst="roundRect">
            <a:avLst>
              <a:gd name="adj" fmla="val 19048"/>
            </a:avLst>
          </a:prstGeom>
          <a:solidFill>
            <a:srgbClr val="B85042"/>
          </a:solidFill>
          <a:ln w="12700">
            <a:solidFill>
              <a:srgbClr val="B85042"/>
            </a:solidFill>
            <a:prstDash val="solid"/>
          </a:ln>
        </p:spPr>
      </p:sp>
      <p:sp>
        <p:nvSpPr>
          <p:cNvPr id="9" name="Text 7"/>
          <p:cNvSpPr/>
          <p:nvPr/>
        </p:nvSpPr>
        <p:spPr>
          <a:xfrm>
            <a:off x="365760" y="2468880"/>
            <a:ext cx="2651760" cy="347472"/>
          </a:xfrm>
          <a:prstGeom prst="rect">
            <a:avLst/>
          </a:prstGeom>
          <a:noFill/>
          <a:ln/>
        </p:spPr>
        <p:txBody>
          <a:bodyPr wrap="square" rtlCol="0" anchor="ctr"/>
          <a:lstStyle/>
          <a:p>
            <a:pPr marL="0" indent="0">
              <a:buNone/>
            </a:pPr>
            <a:r>
              <a:rPr lang="en-US" sz="1200" b="1" dirty="0">
                <a:solidFill>
                  <a:srgbClr val="FFFFFF"/>
                </a:solidFill>
                <a:latin typeface="Cambria" pitchFamily="34" charset="0"/>
                <a:ea typeface="Cambria" pitchFamily="34" charset="-122"/>
                <a:cs typeface="Cambria" pitchFamily="34" charset="-120"/>
              </a:rPr>
              <a:t>SEIAA / MoEF Action</a:t>
            </a:r>
            <a:endParaRPr lang="en-US" sz="1200" dirty="0"/>
          </a:p>
        </p:txBody>
      </p:sp>
      <p:sp>
        <p:nvSpPr>
          <p:cNvPr id="10" name="Text 8"/>
          <p:cNvSpPr/>
          <p:nvPr/>
        </p:nvSpPr>
        <p:spPr>
          <a:xfrm>
            <a:off x="411480" y="2907792"/>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Show Cause Notice for exceeding EC limits</a:t>
            </a:r>
            <a:endParaRPr lang="en-US" sz="1100" dirty="0"/>
          </a:p>
        </p:txBody>
      </p:sp>
      <p:sp>
        <p:nvSpPr>
          <p:cNvPr id="11" name="Text 9"/>
          <p:cNvSpPr/>
          <p:nvPr/>
        </p:nvSpPr>
        <p:spPr>
          <a:xfrm>
            <a:off x="411480" y="3401568"/>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Stop Work Order for additional wing</a:t>
            </a:r>
            <a:endParaRPr lang="en-US" sz="1100" dirty="0"/>
          </a:p>
        </p:txBody>
      </p:sp>
      <p:sp>
        <p:nvSpPr>
          <p:cNvPr id="12" name="Text 10"/>
          <p:cNvSpPr/>
          <p:nvPr/>
        </p:nvSpPr>
        <p:spPr>
          <a:xfrm>
            <a:off x="411480" y="3895344"/>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Requirement to apply fresh EC for total project</a:t>
            </a:r>
            <a:endParaRPr lang="en-US" sz="1100" dirty="0"/>
          </a:p>
        </p:txBody>
      </p:sp>
      <p:sp>
        <p:nvSpPr>
          <p:cNvPr id="13" name="Text 11"/>
          <p:cNvSpPr/>
          <p:nvPr/>
        </p:nvSpPr>
        <p:spPr>
          <a:xfrm>
            <a:off x="411480" y="4389120"/>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Construction of 25,000 sq.mt declared illegal</a:t>
            </a:r>
            <a:endParaRPr lang="en-US" sz="1100" dirty="0"/>
          </a:p>
        </p:txBody>
      </p:sp>
      <p:sp>
        <p:nvSpPr>
          <p:cNvPr id="14" name="Shape 12"/>
          <p:cNvSpPr/>
          <p:nvPr/>
        </p:nvSpPr>
        <p:spPr>
          <a:xfrm>
            <a:off x="3218688" y="2450592"/>
            <a:ext cx="2834640" cy="2487168"/>
          </a:xfrm>
          <a:prstGeom prst="roundRect">
            <a:avLst>
              <a:gd name="adj" fmla="val 2941"/>
            </a:avLst>
          </a:prstGeom>
          <a:solidFill>
            <a:srgbClr val="0D2218"/>
          </a:solidFill>
          <a:ln w="12700">
            <a:solidFill>
              <a:srgbClr val="40916C"/>
            </a:solidFill>
            <a:prstDash val="solid"/>
          </a:ln>
        </p:spPr>
      </p:sp>
      <p:sp>
        <p:nvSpPr>
          <p:cNvPr id="15" name="Shape 13"/>
          <p:cNvSpPr/>
          <p:nvPr/>
        </p:nvSpPr>
        <p:spPr>
          <a:xfrm>
            <a:off x="3218688" y="2450592"/>
            <a:ext cx="2834640" cy="384048"/>
          </a:xfrm>
          <a:prstGeom prst="roundRect">
            <a:avLst>
              <a:gd name="adj" fmla="val 19048"/>
            </a:avLst>
          </a:prstGeom>
          <a:solidFill>
            <a:srgbClr val="40916C"/>
          </a:solidFill>
          <a:ln w="12700">
            <a:solidFill>
              <a:srgbClr val="40916C"/>
            </a:solidFill>
            <a:prstDash val="solid"/>
          </a:ln>
        </p:spPr>
      </p:sp>
      <p:sp>
        <p:nvSpPr>
          <p:cNvPr id="16" name="Text 14"/>
          <p:cNvSpPr/>
          <p:nvPr/>
        </p:nvSpPr>
        <p:spPr>
          <a:xfrm>
            <a:off x="3310128" y="2468880"/>
            <a:ext cx="2651760" cy="347472"/>
          </a:xfrm>
          <a:prstGeom prst="rect">
            <a:avLst/>
          </a:prstGeom>
          <a:noFill/>
          <a:ln/>
        </p:spPr>
        <p:txBody>
          <a:bodyPr wrap="square" rtlCol="0" anchor="ctr"/>
          <a:lstStyle/>
          <a:p>
            <a:pPr marL="0" indent="0">
              <a:buNone/>
            </a:pPr>
            <a:r>
              <a:rPr lang="en-US" sz="1200" b="1" dirty="0">
                <a:solidFill>
                  <a:srgbClr val="FFFFFF"/>
                </a:solidFill>
                <a:latin typeface="Cambria" pitchFamily="34" charset="0"/>
                <a:ea typeface="Cambria" pitchFamily="34" charset="-122"/>
                <a:cs typeface="Cambria" pitchFamily="34" charset="-120"/>
              </a:rPr>
              <a:t>RERA / Allottee Impact</a:t>
            </a:r>
            <a:endParaRPr lang="en-US" sz="1200" dirty="0"/>
          </a:p>
        </p:txBody>
      </p:sp>
      <p:sp>
        <p:nvSpPr>
          <p:cNvPr id="17" name="Text 15"/>
          <p:cNvSpPr/>
          <p:nvPr/>
        </p:nvSpPr>
        <p:spPr>
          <a:xfrm>
            <a:off x="3355848" y="2907792"/>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Form 5 Completion Certificate rejected by MahaRERA</a:t>
            </a:r>
            <a:endParaRPr lang="en-US" sz="1100" dirty="0"/>
          </a:p>
        </p:txBody>
      </p:sp>
      <p:sp>
        <p:nvSpPr>
          <p:cNvPr id="18" name="Text 16"/>
          <p:cNvSpPr/>
          <p:nvPr/>
        </p:nvSpPr>
        <p:spPr>
          <a:xfrm>
            <a:off x="3355848" y="3401568"/>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480 allottees of the additional wing file Section 18 complaint</a:t>
            </a:r>
            <a:endParaRPr lang="en-US" sz="1100" dirty="0"/>
          </a:p>
        </p:txBody>
      </p:sp>
      <p:sp>
        <p:nvSpPr>
          <p:cNvPr id="19" name="Text 17"/>
          <p:cNvSpPr/>
          <p:nvPr/>
        </p:nvSpPr>
        <p:spPr>
          <a:xfrm>
            <a:off x="3355848" y="3895344"/>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Refund of ₹240 crores + interest ordered</a:t>
            </a:r>
            <a:endParaRPr lang="en-US" sz="1100" dirty="0"/>
          </a:p>
        </p:txBody>
      </p:sp>
      <p:sp>
        <p:nvSpPr>
          <p:cNvPr id="20" name="Text 18"/>
          <p:cNvSpPr/>
          <p:nvPr/>
        </p:nvSpPr>
        <p:spPr>
          <a:xfrm>
            <a:off x="3355848" y="4389120"/>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Project registration suspended</a:t>
            </a:r>
            <a:endParaRPr lang="en-US" sz="1100" dirty="0"/>
          </a:p>
        </p:txBody>
      </p:sp>
      <p:sp>
        <p:nvSpPr>
          <p:cNvPr id="21" name="Shape 19"/>
          <p:cNvSpPr/>
          <p:nvPr/>
        </p:nvSpPr>
        <p:spPr>
          <a:xfrm>
            <a:off x="6163056" y="2450592"/>
            <a:ext cx="2834640" cy="2487168"/>
          </a:xfrm>
          <a:prstGeom prst="roundRect">
            <a:avLst>
              <a:gd name="adj" fmla="val 2941"/>
            </a:avLst>
          </a:prstGeom>
          <a:solidFill>
            <a:srgbClr val="0D2218"/>
          </a:solidFill>
          <a:ln w="12700">
            <a:solidFill>
              <a:srgbClr val="2E6DA4"/>
            </a:solidFill>
            <a:prstDash val="solid"/>
          </a:ln>
        </p:spPr>
      </p:sp>
      <p:sp>
        <p:nvSpPr>
          <p:cNvPr id="22" name="Shape 20"/>
          <p:cNvSpPr/>
          <p:nvPr/>
        </p:nvSpPr>
        <p:spPr>
          <a:xfrm>
            <a:off x="6163056" y="2450592"/>
            <a:ext cx="2834640" cy="384048"/>
          </a:xfrm>
          <a:prstGeom prst="roundRect">
            <a:avLst>
              <a:gd name="adj" fmla="val 19048"/>
            </a:avLst>
          </a:prstGeom>
          <a:solidFill>
            <a:srgbClr val="2E6DA4"/>
          </a:solidFill>
          <a:ln w="12700">
            <a:solidFill>
              <a:srgbClr val="2E6DA4"/>
            </a:solidFill>
            <a:prstDash val="solid"/>
          </a:ln>
        </p:spPr>
      </p:sp>
      <p:sp>
        <p:nvSpPr>
          <p:cNvPr id="23" name="Text 21"/>
          <p:cNvSpPr/>
          <p:nvPr/>
        </p:nvSpPr>
        <p:spPr>
          <a:xfrm>
            <a:off x="6254496" y="2468880"/>
            <a:ext cx="2651760" cy="347472"/>
          </a:xfrm>
          <a:prstGeom prst="rect">
            <a:avLst/>
          </a:prstGeom>
          <a:noFill/>
          <a:ln/>
        </p:spPr>
        <p:txBody>
          <a:bodyPr wrap="square" rtlCol="0" anchor="ctr"/>
          <a:lstStyle/>
          <a:p>
            <a:pPr marL="0" indent="0">
              <a:buNone/>
            </a:pPr>
            <a:r>
              <a:rPr lang="en-US" sz="1200" b="1" dirty="0">
                <a:solidFill>
                  <a:srgbClr val="FFFFFF"/>
                </a:solidFill>
                <a:latin typeface="Cambria" pitchFamily="34" charset="0"/>
                <a:ea typeface="Cambria" pitchFamily="34" charset="-122"/>
                <a:cs typeface="Cambria" pitchFamily="34" charset="-120"/>
              </a:rPr>
              <a:t>CA's Professional Risk</a:t>
            </a:r>
            <a:endParaRPr lang="en-US" sz="1200" dirty="0"/>
          </a:p>
        </p:txBody>
      </p:sp>
      <p:sp>
        <p:nvSpPr>
          <p:cNvPr id="24" name="Text 22"/>
          <p:cNvSpPr/>
          <p:nvPr/>
        </p:nvSpPr>
        <p:spPr>
          <a:xfrm>
            <a:off x="6300216" y="2907792"/>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ICAI complaint filed against CA who issued Form 5</a:t>
            </a:r>
            <a:endParaRPr lang="en-US" sz="1100" dirty="0"/>
          </a:p>
        </p:txBody>
      </p:sp>
      <p:sp>
        <p:nvSpPr>
          <p:cNvPr id="25" name="Text 23"/>
          <p:cNvSpPr/>
          <p:nvPr/>
        </p:nvSpPr>
        <p:spPr>
          <a:xfrm>
            <a:off x="6300216" y="3401568"/>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Alleged: failure to verify EC before certifying completion</a:t>
            </a:r>
            <a:endParaRPr lang="en-US" sz="1100" dirty="0"/>
          </a:p>
        </p:txBody>
      </p:sp>
      <p:sp>
        <p:nvSpPr>
          <p:cNvPr id="26" name="Text 24"/>
          <p:cNvSpPr/>
          <p:nvPr/>
        </p:nvSpPr>
        <p:spPr>
          <a:xfrm>
            <a:off x="6300216" y="3895344"/>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Civil court damages claim by allottee association</a:t>
            </a:r>
            <a:endParaRPr lang="en-US" sz="1100" dirty="0"/>
          </a:p>
        </p:txBody>
      </p:sp>
      <p:sp>
        <p:nvSpPr>
          <p:cNvPr id="27" name="Text 25"/>
          <p:cNvSpPr/>
          <p:nvPr/>
        </p:nvSpPr>
        <p:spPr>
          <a:xfrm>
            <a:off x="6300216" y="4389120"/>
            <a:ext cx="2606040" cy="457200"/>
          </a:xfrm>
          <a:prstGeom prst="rect">
            <a:avLst/>
          </a:prstGeom>
          <a:noFill/>
          <a:ln/>
        </p:spPr>
        <p:txBody>
          <a:bodyPr wrap="square" rtlCol="0" anchor="t"/>
          <a:lstStyle/>
          <a:p>
            <a:pPr marL="0" indent="0">
              <a:buNone/>
            </a:pPr>
            <a:r>
              <a:rPr lang="en-US" sz="1100" dirty="0">
                <a:solidFill>
                  <a:srgbClr val="C8E6D0"/>
                </a:solidFill>
                <a:latin typeface="Calibri" pitchFamily="34" charset="0"/>
                <a:ea typeface="Calibri" pitchFamily="34" charset="-122"/>
                <a:cs typeface="Calibri" pitchFamily="34" charset="-120"/>
              </a:rPr>
              <a:t>▸  Professional indemnity insurance invoked</a:t>
            </a:r>
            <a:endParaRPr lang="en-US" sz="1100" dirty="0"/>
          </a:p>
        </p:txBody>
      </p:sp>
      <p:sp>
        <p:nvSpPr>
          <p:cNvPr id="28" name="Shape 26"/>
          <p:cNvSpPr/>
          <p:nvPr/>
        </p:nvSpPr>
        <p:spPr>
          <a:xfrm>
            <a:off x="274320" y="5010912"/>
            <a:ext cx="8595360" cy="320040"/>
          </a:xfrm>
          <a:prstGeom prst="roundRect">
            <a:avLst>
              <a:gd name="adj" fmla="val 14286"/>
            </a:avLst>
          </a:prstGeom>
          <a:solidFill>
            <a:srgbClr val="40916C"/>
          </a:solidFill>
          <a:ln w="12700">
            <a:solidFill>
              <a:srgbClr val="40916C"/>
            </a:solidFill>
            <a:prstDash val="solid"/>
          </a:ln>
        </p:spPr>
      </p:sp>
      <p:sp>
        <p:nvSpPr>
          <p:cNvPr id="29" name="Text 27"/>
          <p:cNvSpPr/>
          <p:nvPr/>
        </p:nvSpPr>
        <p:spPr>
          <a:xfrm>
            <a:off x="457200" y="5010912"/>
            <a:ext cx="8229600" cy="320040"/>
          </a:xfrm>
          <a:prstGeom prst="rect">
            <a:avLst/>
          </a:prstGeom>
          <a:noFill/>
          <a:ln/>
        </p:spPr>
        <p:txBody>
          <a:bodyPr wrap="square" lIns="0" tIns="0" rIns="0" bIns="0" rtlCol="0" anchor="ctr"/>
          <a:lstStyle/>
          <a:p>
            <a:pPr marL="0" indent="0" algn="ctr">
              <a:buNone/>
            </a:pPr>
            <a:r>
              <a:rPr lang="en-US" sz="1200" b="1" dirty="0">
                <a:solidFill>
                  <a:srgbClr val="FFFFFF"/>
                </a:solidFill>
              </a:rPr>
              <a:t>Lesson: A CA certifying Form 5 MUST independently verify EC validity and BUA limit compliance before signing.</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0F7F3"/>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B4332"/>
          </a:solidFill>
          <a:ln w="12700">
            <a:solidFill>
              <a:srgbClr val="1B4332"/>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300" b="1" dirty="0">
                <a:solidFill>
                  <a:srgbClr val="FFFFFF"/>
                </a:solidFill>
                <a:latin typeface="Cambria" pitchFamily="34" charset="0"/>
                <a:ea typeface="Cambria" pitchFamily="34" charset="-122"/>
                <a:cs typeface="Cambria" pitchFamily="34" charset="-120"/>
              </a:rPr>
              <a:t>Key Takeaways — Environmental Law in Real Estate Practice</a:t>
            </a:r>
            <a:endParaRPr lang="en-US" sz="2300" dirty="0"/>
          </a:p>
        </p:txBody>
      </p:sp>
      <p:sp>
        <p:nvSpPr>
          <p:cNvPr id="4" name="Shape 2"/>
          <p:cNvSpPr/>
          <p:nvPr/>
        </p:nvSpPr>
        <p:spPr>
          <a:xfrm>
            <a:off x="274320" y="1024128"/>
            <a:ext cx="4297680" cy="1097280"/>
          </a:xfrm>
          <a:prstGeom prst="roundRect">
            <a:avLst>
              <a:gd name="adj" fmla="val 6667"/>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5" name="Shape 3"/>
          <p:cNvSpPr/>
          <p:nvPr/>
        </p:nvSpPr>
        <p:spPr>
          <a:xfrm>
            <a:off x="384048" y="1316736"/>
            <a:ext cx="502920" cy="502920"/>
          </a:xfrm>
          <a:prstGeom prst="ellipse">
            <a:avLst/>
          </a:prstGeom>
          <a:solidFill>
            <a:srgbClr val="1B4332"/>
          </a:solidFill>
          <a:ln w="12700">
            <a:solidFill>
              <a:srgbClr val="1B4332"/>
            </a:solidFill>
            <a:prstDash val="solid"/>
          </a:ln>
        </p:spPr>
      </p:sp>
      <p:sp>
        <p:nvSpPr>
          <p:cNvPr id="6" name="Text 4"/>
          <p:cNvSpPr/>
          <p:nvPr/>
        </p:nvSpPr>
        <p:spPr>
          <a:xfrm>
            <a:off x="384048" y="1316736"/>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01</a:t>
            </a:r>
            <a:endParaRPr lang="en-US" sz="1400" dirty="0"/>
          </a:p>
        </p:txBody>
      </p:sp>
      <p:sp>
        <p:nvSpPr>
          <p:cNvPr id="7" name="Text 5"/>
          <p:cNvSpPr/>
          <p:nvPr/>
        </p:nvSpPr>
        <p:spPr>
          <a:xfrm>
            <a:off x="987552" y="1115568"/>
            <a:ext cx="3493008" cy="914400"/>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EC is the environmental IOD. Never certify project commencement or completion without verifying EC validity and BUA limit.</a:t>
            </a:r>
            <a:endParaRPr lang="en-US" sz="1200" dirty="0"/>
          </a:p>
        </p:txBody>
      </p:sp>
      <p:sp>
        <p:nvSpPr>
          <p:cNvPr id="8" name="Shape 6"/>
          <p:cNvSpPr/>
          <p:nvPr/>
        </p:nvSpPr>
        <p:spPr>
          <a:xfrm>
            <a:off x="4754880" y="1024128"/>
            <a:ext cx="4297680" cy="1097280"/>
          </a:xfrm>
          <a:prstGeom prst="roundRect">
            <a:avLst>
              <a:gd name="adj" fmla="val 6667"/>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9" name="Shape 7"/>
          <p:cNvSpPr/>
          <p:nvPr/>
        </p:nvSpPr>
        <p:spPr>
          <a:xfrm>
            <a:off x="4864608" y="1316736"/>
            <a:ext cx="502920" cy="502920"/>
          </a:xfrm>
          <a:prstGeom prst="ellipse">
            <a:avLst/>
          </a:prstGeom>
          <a:solidFill>
            <a:srgbClr val="2D6A4F"/>
          </a:solidFill>
          <a:ln w="12700">
            <a:solidFill>
              <a:srgbClr val="2D6A4F"/>
            </a:solidFill>
            <a:prstDash val="solid"/>
          </a:ln>
        </p:spPr>
      </p:sp>
      <p:sp>
        <p:nvSpPr>
          <p:cNvPr id="10" name="Text 8"/>
          <p:cNvSpPr/>
          <p:nvPr/>
        </p:nvSpPr>
        <p:spPr>
          <a:xfrm>
            <a:off x="4864608" y="1316736"/>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02</a:t>
            </a:r>
            <a:endParaRPr lang="en-US" sz="1400" dirty="0"/>
          </a:p>
        </p:txBody>
      </p:sp>
      <p:sp>
        <p:nvSpPr>
          <p:cNvPr id="11" name="Text 9"/>
          <p:cNvSpPr/>
          <p:nvPr/>
        </p:nvSpPr>
        <p:spPr>
          <a:xfrm>
            <a:off x="5468112" y="1115568"/>
            <a:ext cx="3493008" cy="914400"/>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CTE → CTO is a mandatory sequence. CTO is a pre-condition for OC. No CTO = no valid OC = delay liability under Section 18 RERA.</a:t>
            </a:r>
            <a:endParaRPr lang="en-US" sz="1200" dirty="0"/>
          </a:p>
        </p:txBody>
      </p:sp>
      <p:sp>
        <p:nvSpPr>
          <p:cNvPr id="12" name="Shape 10"/>
          <p:cNvSpPr/>
          <p:nvPr/>
        </p:nvSpPr>
        <p:spPr>
          <a:xfrm>
            <a:off x="274320" y="2286000"/>
            <a:ext cx="4297680" cy="1097280"/>
          </a:xfrm>
          <a:prstGeom prst="roundRect">
            <a:avLst>
              <a:gd name="adj" fmla="val 6667"/>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13" name="Shape 11"/>
          <p:cNvSpPr/>
          <p:nvPr/>
        </p:nvSpPr>
        <p:spPr>
          <a:xfrm>
            <a:off x="384048" y="2578608"/>
            <a:ext cx="502920" cy="502920"/>
          </a:xfrm>
          <a:prstGeom prst="ellipse">
            <a:avLst/>
          </a:prstGeom>
          <a:solidFill>
            <a:srgbClr val="1A6B5C"/>
          </a:solidFill>
          <a:ln w="12700">
            <a:solidFill>
              <a:srgbClr val="1A6B5C"/>
            </a:solidFill>
            <a:prstDash val="solid"/>
          </a:ln>
        </p:spPr>
      </p:sp>
      <p:sp>
        <p:nvSpPr>
          <p:cNvPr id="14" name="Text 12"/>
          <p:cNvSpPr/>
          <p:nvPr/>
        </p:nvSpPr>
        <p:spPr>
          <a:xfrm>
            <a:off x="384048" y="2578608"/>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03</a:t>
            </a:r>
            <a:endParaRPr lang="en-US" sz="1400" dirty="0"/>
          </a:p>
        </p:txBody>
      </p:sp>
      <p:sp>
        <p:nvSpPr>
          <p:cNvPr id="15" name="Text 13"/>
          <p:cNvSpPr/>
          <p:nvPr/>
        </p:nvSpPr>
        <p:spPr>
          <a:xfrm>
            <a:off x="987552" y="2377440"/>
            <a:ext cx="3493008" cy="914400"/>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STP must be operational, not just installed. PCB inspection report and CTO renewal are your evidence of compliance.</a:t>
            </a:r>
            <a:endParaRPr lang="en-US" sz="1200" dirty="0"/>
          </a:p>
        </p:txBody>
      </p:sp>
      <p:sp>
        <p:nvSpPr>
          <p:cNvPr id="16" name="Shape 14"/>
          <p:cNvSpPr/>
          <p:nvPr/>
        </p:nvSpPr>
        <p:spPr>
          <a:xfrm>
            <a:off x="4754880" y="2286000"/>
            <a:ext cx="4297680" cy="1097280"/>
          </a:xfrm>
          <a:prstGeom prst="roundRect">
            <a:avLst>
              <a:gd name="adj" fmla="val 6667"/>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17" name="Shape 15"/>
          <p:cNvSpPr/>
          <p:nvPr/>
        </p:nvSpPr>
        <p:spPr>
          <a:xfrm>
            <a:off x="4864608" y="2578608"/>
            <a:ext cx="502920" cy="502920"/>
          </a:xfrm>
          <a:prstGeom prst="ellipse">
            <a:avLst/>
          </a:prstGeom>
          <a:solidFill>
            <a:srgbClr val="2E6DA4"/>
          </a:solidFill>
          <a:ln w="12700">
            <a:solidFill>
              <a:srgbClr val="2E6DA4"/>
            </a:solidFill>
            <a:prstDash val="solid"/>
          </a:ln>
        </p:spPr>
      </p:sp>
      <p:sp>
        <p:nvSpPr>
          <p:cNvPr id="18" name="Text 16"/>
          <p:cNvSpPr/>
          <p:nvPr/>
        </p:nvSpPr>
        <p:spPr>
          <a:xfrm>
            <a:off x="4864608" y="2578608"/>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04</a:t>
            </a:r>
            <a:endParaRPr lang="en-US" sz="1400" dirty="0"/>
          </a:p>
        </p:txBody>
      </p:sp>
      <p:sp>
        <p:nvSpPr>
          <p:cNvPr id="19" name="Text 17"/>
          <p:cNvSpPr/>
          <p:nvPr/>
        </p:nvSpPr>
        <p:spPr>
          <a:xfrm>
            <a:off x="5468112" y="2377440"/>
            <a:ext cx="3493008" cy="914400"/>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NGT orders are binding. Search ngt.gov.in for the project/survey before any RERA certification. A NGT stay = adverse opinion.</a:t>
            </a:r>
            <a:endParaRPr lang="en-US" sz="1200" dirty="0"/>
          </a:p>
        </p:txBody>
      </p:sp>
      <p:sp>
        <p:nvSpPr>
          <p:cNvPr id="20" name="Shape 18"/>
          <p:cNvSpPr/>
          <p:nvPr/>
        </p:nvSpPr>
        <p:spPr>
          <a:xfrm>
            <a:off x="274320" y="3547872"/>
            <a:ext cx="4297680" cy="1097280"/>
          </a:xfrm>
          <a:prstGeom prst="roundRect">
            <a:avLst>
              <a:gd name="adj" fmla="val 6667"/>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21" name="Shape 19"/>
          <p:cNvSpPr/>
          <p:nvPr/>
        </p:nvSpPr>
        <p:spPr>
          <a:xfrm>
            <a:off x="384048" y="3840480"/>
            <a:ext cx="502920" cy="502920"/>
          </a:xfrm>
          <a:prstGeom prst="ellipse">
            <a:avLst/>
          </a:prstGeom>
          <a:solidFill>
            <a:srgbClr val="1A6B5C"/>
          </a:solidFill>
          <a:ln w="12700">
            <a:solidFill>
              <a:srgbClr val="1A6B5C"/>
            </a:solidFill>
            <a:prstDash val="solid"/>
          </a:ln>
        </p:spPr>
      </p:sp>
      <p:sp>
        <p:nvSpPr>
          <p:cNvPr id="22" name="Text 20"/>
          <p:cNvSpPr/>
          <p:nvPr/>
        </p:nvSpPr>
        <p:spPr>
          <a:xfrm>
            <a:off x="384048" y="3840480"/>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05</a:t>
            </a:r>
            <a:endParaRPr lang="en-US" sz="1400" dirty="0"/>
          </a:p>
        </p:txBody>
      </p:sp>
      <p:sp>
        <p:nvSpPr>
          <p:cNvPr id="23" name="Text 21"/>
          <p:cNvSpPr/>
          <p:nvPr/>
        </p:nvSpPr>
        <p:spPr>
          <a:xfrm>
            <a:off x="987552" y="3639312"/>
            <a:ext cx="3493008" cy="914400"/>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CRZ, Wetland, Eco-sensitive zone — location-specific laws. Always get the CRZ category from the project documents.</a:t>
            </a:r>
            <a:endParaRPr lang="en-US" sz="1200" dirty="0"/>
          </a:p>
        </p:txBody>
      </p:sp>
      <p:sp>
        <p:nvSpPr>
          <p:cNvPr id="24" name="Shape 22"/>
          <p:cNvSpPr/>
          <p:nvPr/>
        </p:nvSpPr>
        <p:spPr>
          <a:xfrm>
            <a:off x="4754880" y="3547872"/>
            <a:ext cx="4297680" cy="1097280"/>
          </a:xfrm>
          <a:prstGeom prst="roundRect">
            <a:avLst>
              <a:gd name="adj" fmla="val 6667"/>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25" name="Shape 23"/>
          <p:cNvSpPr/>
          <p:nvPr/>
        </p:nvSpPr>
        <p:spPr>
          <a:xfrm>
            <a:off x="4864608" y="3840480"/>
            <a:ext cx="502920" cy="502920"/>
          </a:xfrm>
          <a:prstGeom prst="ellipse">
            <a:avLst/>
          </a:prstGeom>
          <a:solidFill>
            <a:srgbClr val="C62828"/>
          </a:solidFill>
          <a:ln w="12700">
            <a:solidFill>
              <a:srgbClr val="C62828"/>
            </a:solidFill>
            <a:prstDash val="solid"/>
          </a:ln>
        </p:spPr>
      </p:sp>
      <p:sp>
        <p:nvSpPr>
          <p:cNvPr id="26" name="Text 24"/>
          <p:cNvSpPr/>
          <p:nvPr/>
        </p:nvSpPr>
        <p:spPr>
          <a:xfrm>
            <a:off x="4864608" y="3840480"/>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06</a:t>
            </a:r>
            <a:endParaRPr lang="en-US" sz="1400" dirty="0"/>
          </a:p>
        </p:txBody>
      </p:sp>
      <p:sp>
        <p:nvSpPr>
          <p:cNvPr id="27" name="Text 25"/>
          <p:cNvSpPr/>
          <p:nvPr/>
        </p:nvSpPr>
        <p:spPr>
          <a:xfrm>
            <a:off x="5468112" y="3639312"/>
            <a:ext cx="3493008" cy="914400"/>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Environmental non-compliance is a material disclosure in RERA accounts. Qualify, emphasise, or disclaim — but never ignore.</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B4332"/>
        </a:solidFill>
        <a:effectLst/>
      </p:bgPr>
    </p:bg>
    <p:spTree>
      <p:nvGrpSpPr>
        <p:cNvPr id="1" name=""/>
        <p:cNvGrpSpPr/>
        <p:nvPr/>
      </p:nvGrpSpPr>
      <p:grpSpPr>
        <a:xfrm>
          <a:off x="0" y="0"/>
          <a:ext cx="0" cy="0"/>
          <a:chOff x="0" y="0"/>
          <a:chExt cx="0" cy="0"/>
        </a:xfrm>
      </p:grpSpPr>
      <p:sp>
        <p:nvSpPr>
          <p:cNvPr id="2" name="Shape 0"/>
          <p:cNvSpPr/>
          <p:nvPr/>
        </p:nvSpPr>
        <p:spPr>
          <a:xfrm>
            <a:off x="0" y="2331720"/>
            <a:ext cx="9144000" cy="73152"/>
          </a:xfrm>
          <a:prstGeom prst="rect">
            <a:avLst/>
          </a:prstGeom>
          <a:solidFill>
            <a:srgbClr val="40916C"/>
          </a:solidFill>
          <a:ln w="12700">
            <a:solidFill>
              <a:srgbClr val="40916C"/>
            </a:solidFill>
            <a:prstDash val="solid"/>
          </a:ln>
        </p:spPr>
      </p:sp>
      <p:sp>
        <p:nvSpPr>
          <p:cNvPr id="3" name="Text 1"/>
          <p:cNvSpPr/>
          <p:nvPr/>
        </p:nvSpPr>
        <p:spPr>
          <a:xfrm>
            <a:off x="0" y="457200"/>
            <a:ext cx="9144000" cy="1097280"/>
          </a:xfrm>
          <a:prstGeom prst="rect">
            <a:avLst/>
          </a:prstGeom>
          <a:noFill/>
          <a:ln/>
        </p:spPr>
        <p:txBody>
          <a:bodyPr wrap="square" rtlCol="0" anchor="ctr"/>
          <a:lstStyle/>
          <a:p>
            <a:pPr marL="0" indent="0" algn="ctr">
              <a:buNone/>
            </a:pPr>
            <a:r>
              <a:rPr lang="en-US" sz="5200" b="1" dirty="0">
                <a:solidFill>
                  <a:srgbClr val="74C69D"/>
                </a:solidFill>
                <a:latin typeface="Cambria" pitchFamily="34" charset="0"/>
                <a:ea typeface="Cambria" pitchFamily="34" charset="-122"/>
                <a:cs typeface="Cambria" pitchFamily="34" charset="-120"/>
              </a:rPr>
              <a:t>Thank You</a:t>
            </a:r>
            <a:endParaRPr lang="en-US" sz="5200" dirty="0"/>
          </a:p>
        </p:txBody>
      </p:sp>
      <p:sp>
        <p:nvSpPr>
          <p:cNvPr id="4" name="Text 2"/>
          <p:cNvSpPr/>
          <p:nvPr/>
        </p:nvSpPr>
        <p:spPr>
          <a:xfrm>
            <a:off x="0" y="1600200"/>
            <a:ext cx="9144000" cy="594360"/>
          </a:xfrm>
          <a:prstGeom prst="rect">
            <a:avLst/>
          </a:prstGeom>
          <a:noFill/>
          <a:ln/>
        </p:spPr>
        <p:txBody>
          <a:bodyPr wrap="square" rtlCol="0" anchor="ctr"/>
          <a:lstStyle/>
          <a:p>
            <a:pPr marL="0" indent="0" algn="ctr">
              <a:buNone/>
            </a:pPr>
            <a:r>
              <a:rPr lang="en-US" sz="2800" dirty="0">
                <a:solidFill>
                  <a:srgbClr val="FFFFFF"/>
                </a:solidFill>
                <a:latin typeface="Calibri" pitchFamily="34" charset="0"/>
                <a:ea typeface="Calibri" pitchFamily="34" charset="-122"/>
                <a:cs typeface="Calibri" pitchFamily="34" charset="-120"/>
              </a:rPr>
              <a:t>Questions &amp; Discussion</a:t>
            </a:r>
            <a:endParaRPr lang="en-US" sz="2800" dirty="0"/>
          </a:p>
        </p:txBody>
      </p:sp>
      <p:sp>
        <p:nvSpPr>
          <p:cNvPr id="5" name="Text 3"/>
          <p:cNvSpPr/>
          <p:nvPr/>
        </p:nvSpPr>
        <p:spPr>
          <a:xfrm>
            <a:off x="457200" y="2514600"/>
            <a:ext cx="8229600" cy="365760"/>
          </a:xfrm>
          <a:prstGeom prst="rect">
            <a:avLst/>
          </a:prstGeom>
          <a:noFill/>
          <a:ln/>
        </p:spPr>
        <p:txBody>
          <a:bodyPr wrap="square" rtlCol="0" anchor="ctr"/>
          <a:lstStyle/>
          <a:p>
            <a:pPr marL="0" indent="0" algn="ctr">
              <a:buNone/>
            </a:pPr>
            <a:r>
              <a:rPr lang="en-US" sz="1400" dirty="0">
                <a:solidFill>
                  <a:srgbClr val="A8D8C0"/>
                </a:solidFill>
              </a:rPr>
              <a:t>Environmental Laws in Real Estate — CA's Role &amp; Obligations</a:t>
            </a:r>
            <a:endParaRPr lang="en-US" sz="1400" dirty="0"/>
          </a:p>
        </p:txBody>
      </p:sp>
      <p:sp>
        <p:nvSpPr>
          <p:cNvPr id="6" name="Text 4"/>
          <p:cNvSpPr/>
          <p:nvPr/>
        </p:nvSpPr>
        <p:spPr>
          <a:xfrm>
            <a:off x="457200" y="3017520"/>
            <a:ext cx="8229600" cy="320040"/>
          </a:xfrm>
          <a:prstGeom prst="rect">
            <a:avLst/>
          </a:prstGeom>
          <a:noFill/>
          <a:ln/>
        </p:spPr>
        <p:txBody>
          <a:bodyPr wrap="square" rtlCol="0" anchor="ctr"/>
          <a:lstStyle/>
          <a:p>
            <a:pPr marL="0" indent="0" algn="l">
              <a:buNone/>
            </a:pPr>
            <a:r>
              <a:rPr lang="en-US" sz="1400" b="1" dirty="0" err="1">
                <a:solidFill>
                  <a:srgbClr val="FFFFFF"/>
                </a:solidFill>
              </a:rPr>
              <a:t>CA.Ramesh</a:t>
            </a:r>
            <a:r>
              <a:rPr lang="en-US" sz="1400" b="1" dirty="0">
                <a:solidFill>
                  <a:srgbClr val="FFFFFF"/>
                </a:solidFill>
              </a:rPr>
              <a:t> Prabhu, CEO </a:t>
            </a:r>
            <a:r>
              <a:rPr lang="en-US" sz="1400" b="1" dirty="0" err="1">
                <a:solidFill>
                  <a:srgbClr val="FFFFFF"/>
                </a:solidFill>
              </a:rPr>
              <a:t>Viksit</a:t>
            </a:r>
            <a:r>
              <a:rPr lang="en-US" sz="1400" b="1">
                <a:solidFill>
                  <a:srgbClr val="FFFFFF"/>
                </a:solidFill>
              </a:rPr>
              <a:t> Consulting 9820106766/68 / rameshprabhu@viksitconsulting.com</a:t>
            </a:r>
            <a:endParaRPr lang="en-US" sz="1400" dirty="0"/>
          </a:p>
        </p:txBody>
      </p:sp>
      <p:sp>
        <p:nvSpPr>
          <p:cNvPr id="7" name="Text 5"/>
          <p:cNvSpPr/>
          <p:nvPr/>
        </p:nvSpPr>
        <p:spPr>
          <a:xfrm>
            <a:off x="457200" y="3383280"/>
            <a:ext cx="8229600" cy="320040"/>
          </a:xfrm>
          <a:prstGeom prst="rect">
            <a:avLst/>
          </a:prstGeom>
          <a:noFill/>
          <a:ln/>
        </p:spPr>
        <p:txBody>
          <a:bodyPr wrap="square" rtlCol="0" anchor="ctr"/>
          <a:lstStyle/>
          <a:p>
            <a:pPr marL="0" indent="0" algn="ctr">
              <a:buNone/>
            </a:pPr>
            <a:r>
              <a:rPr lang="en-US" sz="1300" dirty="0">
                <a:solidFill>
                  <a:srgbClr val="A8D8C0"/>
                </a:solidFill>
              </a:rPr>
              <a:t>ICAI — 21 June 2026</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7F3"/>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B4332"/>
          </a:solidFill>
          <a:ln w="12700">
            <a:solidFill>
              <a:srgbClr val="1B4332"/>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800" b="1" dirty="0">
                <a:solidFill>
                  <a:srgbClr val="FFFFFF"/>
                </a:solidFill>
                <a:latin typeface="Cambria" pitchFamily="34" charset="0"/>
                <a:ea typeface="Cambria" pitchFamily="34" charset="-122"/>
                <a:cs typeface="Cambria" pitchFamily="34" charset="-120"/>
              </a:rPr>
              <a:t>Session Agenda</a:t>
            </a:r>
            <a:endParaRPr lang="en-US" sz="2800" dirty="0"/>
          </a:p>
        </p:txBody>
      </p:sp>
      <p:sp>
        <p:nvSpPr>
          <p:cNvPr id="4" name="Shape 2"/>
          <p:cNvSpPr/>
          <p:nvPr/>
        </p:nvSpPr>
        <p:spPr>
          <a:xfrm>
            <a:off x="365760" y="1188720"/>
            <a:ext cx="384048" cy="384048"/>
          </a:xfrm>
          <a:prstGeom prst="ellipse">
            <a:avLst/>
          </a:prstGeom>
          <a:solidFill>
            <a:srgbClr val="40916C"/>
          </a:solidFill>
          <a:ln w="12700">
            <a:solidFill>
              <a:srgbClr val="40916C"/>
            </a:solidFill>
            <a:prstDash val="solid"/>
          </a:ln>
        </p:spPr>
      </p:sp>
      <p:sp>
        <p:nvSpPr>
          <p:cNvPr id="5" name="Text 3"/>
          <p:cNvSpPr/>
          <p:nvPr/>
        </p:nvSpPr>
        <p:spPr>
          <a:xfrm>
            <a:off x="365760" y="1188720"/>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1</a:t>
            </a:r>
            <a:endParaRPr lang="en-US" sz="1100" dirty="0"/>
          </a:p>
        </p:txBody>
      </p:sp>
      <p:sp>
        <p:nvSpPr>
          <p:cNvPr id="6" name="Text 4"/>
          <p:cNvSpPr/>
          <p:nvPr/>
        </p:nvSpPr>
        <p:spPr>
          <a:xfrm>
            <a:off x="841248" y="1143000"/>
            <a:ext cx="3931920" cy="475488"/>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Overview of Environmental Legal Framework: EPA 1986, Water Act, Air Act</a:t>
            </a:r>
            <a:endParaRPr lang="en-US" sz="1200" dirty="0"/>
          </a:p>
        </p:txBody>
      </p:sp>
      <p:sp>
        <p:nvSpPr>
          <p:cNvPr id="7" name="Shape 5"/>
          <p:cNvSpPr/>
          <p:nvPr/>
        </p:nvSpPr>
        <p:spPr>
          <a:xfrm>
            <a:off x="365760" y="1901952"/>
            <a:ext cx="384048" cy="384048"/>
          </a:xfrm>
          <a:prstGeom prst="ellipse">
            <a:avLst/>
          </a:prstGeom>
          <a:solidFill>
            <a:srgbClr val="40916C"/>
          </a:solidFill>
          <a:ln w="12700">
            <a:solidFill>
              <a:srgbClr val="40916C"/>
            </a:solidFill>
            <a:prstDash val="solid"/>
          </a:ln>
        </p:spPr>
      </p:sp>
      <p:sp>
        <p:nvSpPr>
          <p:cNvPr id="8" name="Text 6"/>
          <p:cNvSpPr/>
          <p:nvPr/>
        </p:nvSpPr>
        <p:spPr>
          <a:xfrm>
            <a:off x="365760" y="1901952"/>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2</a:t>
            </a:r>
            <a:endParaRPr lang="en-US" sz="1100" dirty="0"/>
          </a:p>
        </p:txBody>
      </p:sp>
      <p:sp>
        <p:nvSpPr>
          <p:cNvPr id="9" name="Text 7"/>
          <p:cNvSpPr/>
          <p:nvPr/>
        </p:nvSpPr>
        <p:spPr>
          <a:xfrm>
            <a:off x="841248" y="1856232"/>
            <a:ext cx="3931920" cy="475488"/>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EIA — Environmental Impact Assessment in Large Real Estate Projects</a:t>
            </a:r>
            <a:endParaRPr lang="en-US" sz="1200" dirty="0"/>
          </a:p>
        </p:txBody>
      </p:sp>
      <p:sp>
        <p:nvSpPr>
          <p:cNvPr id="10" name="Shape 8"/>
          <p:cNvSpPr/>
          <p:nvPr/>
        </p:nvSpPr>
        <p:spPr>
          <a:xfrm>
            <a:off x="365760" y="2615184"/>
            <a:ext cx="384048" cy="384048"/>
          </a:xfrm>
          <a:prstGeom prst="ellipse">
            <a:avLst/>
          </a:prstGeom>
          <a:solidFill>
            <a:srgbClr val="40916C"/>
          </a:solidFill>
          <a:ln w="12700">
            <a:solidFill>
              <a:srgbClr val="40916C"/>
            </a:solidFill>
            <a:prstDash val="solid"/>
          </a:ln>
        </p:spPr>
      </p:sp>
      <p:sp>
        <p:nvSpPr>
          <p:cNvPr id="11" name="Text 9"/>
          <p:cNvSpPr/>
          <p:nvPr/>
        </p:nvSpPr>
        <p:spPr>
          <a:xfrm>
            <a:off x="365760" y="2615184"/>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3</a:t>
            </a:r>
            <a:endParaRPr lang="en-US" sz="1100" dirty="0"/>
          </a:p>
        </p:txBody>
      </p:sp>
      <p:sp>
        <p:nvSpPr>
          <p:cNvPr id="12" name="Text 10"/>
          <p:cNvSpPr/>
          <p:nvPr/>
        </p:nvSpPr>
        <p:spPr>
          <a:xfrm>
            <a:off x="841248" y="2569464"/>
            <a:ext cx="3931920" cy="475488"/>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CTE &amp; CTO from KSPCB / PCB — Consent to Establish &amp; Operate</a:t>
            </a:r>
            <a:endParaRPr lang="en-US" sz="1200" dirty="0"/>
          </a:p>
        </p:txBody>
      </p:sp>
      <p:sp>
        <p:nvSpPr>
          <p:cNvPr id="13" name="Shape 11"/>
          <p:cNvSpPr/>
          <p:nvPr/>
        </p:nvSpPr>
        <p:spPr>
          <a:xfrm>
            <a:off x="365760" y="3328416"/>
            <a:ext cx="384048" cy="384048"/>
          </a:xfrm>
          <a:prstGeom prst="ellipse">
            <a:avLst/>
          </a:prstGeom>
          <a:solidFill>
            <a:srgbClr val="40916C"/>
          </a:solidFill>
          <a:ln w="12700">
            <a:solidFill>
              <a:srgbClr val="40916C"/>
            </a:solidFill>
            <a:prstDash val="solid"/>
          </a:ln>
        </p:spPr>
      </p:sp>
      <p:sp>
        <p:nvSpPr>
          <p:cNvPr id="14" name="Text 12"/>
          <p:cNvSpPr/>
          <p:nvPr/>
        </p:nvSpPr>
        <p:spPr>
          <a:xfrm>
            <a:off x="365760" y="3328416"/>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4</a:t>
            </a:r>
            <a:endParaRPr lang="en-US" sz="1100" dirty="0"/>
          </a:p>
        </p:txBody>
      </p:sp>
      <p:sp>
        <p:nvSpPr>
          <p:cNvPr id="15" name="Text 13"/>
          <p:cNvSpPr/>
          <p:nvPr/>
        </p:nvSpPr>
        <p:spPr>
          <a:xfrm>
            <a:off x="841248" y="3282696"/>
            <a:ext cx="3931920" cy="475488"/>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Green Building Norms: IGBC &amp; GRIHA Certifications</a:t>
            </a:r>
            <a:endParaRPr lang="en-US" sz="1200" dirty="0"/>
          </a:p>
        </p:txBody>
      </p:sp>
      <p:sp>
        <p:nvSpPr>
          <p:cNvPr id="16" name="Shape 14"/>
          <p:cNvSpPr/>
          <p:nvPr/>
        </p:nvSpPr>
        <p:spPr>
          <a:xfrm>
            <a:off x="365760" y="4041648"/>
            <a:ext cx="384048" cy="384048"/>
          </a:xfrm>
          <a:prstGeom prst="ellipse">
            <a:avLst/>
          </a:prstGeom>
          <a:solidFill>
            <a:srgbClr val="40916C"/>
          </a:solidFill>
          <a:ln w="12700">
            <a:solidFill>
              <a:srgbClr val="40916C"/>
            </a:solidFill>
            <a:prstDash val="solid"/>
          </a:ln>
        </p:spPr>
      </p:sp>
      <p:sp>
        <p:nvSpPr>
          <p:cNvPr id="17" name="Text 15"/>
          <p:cNvSpPr/>
          <p:nvPr/>
        </p:nvSpPr>
        <p:spPr>
          <a:xfrm>
            <a:off x="365760" y="4041648"/>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5</a:t>
            </a:r>
            <a:endParaRPr lang="en-US" sz="1100" dirty="0"/>
          </a:p>
        </p:txBody>
      </p:sp>
      <p:sp>
        <p:nvSpPr>
          <p:cNvPr id="18" name="Text 16"/>
          <p:cNvSpPr/>
          <p:nvPr/>
        </p:nvSpPr>
        <p:spPr>
          <a:xfrm>
            <a:off x="841248" y="3995928"/>
            <a:ext cx="3931920" cy="475488"/>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Waste Management Compliance: STP, WTP, Solid Waste Rules 2016</a:t>
            </a:r>
            <a:endParaRPr lang="en-US" sz="1200" dirty="0"/>
          </a:p>
        </p:txBody>
      </p:sp>
      <p:sp>
        <p:nvSpPr>
          <p:cNvPr id="19" name="Shape 17"/>
          <p:cNvSpPr/>
          <p:nvPr/>
        </p:nvSpPr>
        <p:spPr>
          <a:xfrm>
            <a:off x="4754880" y="1188720"/>
            <a:ext cx="384048" cy="384048"/>
          </a:xfrm>
          <a:prstGeom prst="ellipse">
            <a:avLst/>
          </a:prstGeom>
          <a:solidFill>
            <a:srgbClr val="40916C"/>
          </a:solidFill>
          <a:ln w="12700">
            <a:solidFill>
              <a:srgbClr val="40916C"/>
            </a:solidFill>
            <a:prstDash val="solid"/>
          </a:ln>
        </p:spPr>
      </p:sp>
      <p:sp>
        <p:nvSpPr>
          <p:cNvPr id="20" name="Text 18"/>
          <p:cNvSpPr/>
          <p:nvPr/>
        </p:nvSpPr>
        <p:spPr>
          <a:xfrm>
            <a:off x="4754880" y="1188720"/>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6</a:t>
            </a:r>
            <a:endParaRPr lang="en-US" sz="1100" dirty="0"/>
          </a:p>
        </p:txBody>
      </p:sp>
      <p:sp>
        <p:nvSpPr>
          <p:cNvPr id="21" name="Text 19"/>
          <p:cNvSpPr/>
          <p:nvPr/>
        </p:nvSpPr>
        <p:spPr>
          <a:xfrm>
            <a:off x="5230368" y="1143000"/>
            <a:ext cx="3931920" cy="475488"/>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Promoter's Legal Obligations for Environmental Clearance under RERA</a:t>
            </a:r>
            <a:endParaRPr lang="en-US" sz="1200" dirty="0"/>
          </a:p>
        </p:txBody>
      </p:sp>
      <p:sp>
        <p:nvSpPr>
          <p:cNvPr id="22" name="Shape 20"/>
          <p:cNvSpPr/>
          <p:nvPr/>
        </p:nvSpPr>
        <p:spPr>
          <a:xfrm>
            <a:off x="4754880" y="1901952"/>
            <a:ext cx="384048" cy="384048"/>
          </a:xfrm>
          <a:prstGeom prst="ellipse">
            <a:avLst/>
          </a:prstGeom>
          <a:solidFill>
            <a:srgbClr val="40916C"/>
          </a:solidFill>
          <a:ln w="12700">
            <a:solidFill>
              <a:srgbClr val="40916C"/>
            </a:solidFill>
            <a:prstDash val="solid"/>
          </a:ln>
        </p:spPr>
      </p:sp>
      <p:sp>
        <p:nvSpPr>
          <p:cNvPr id="23" name="Text 21"/>
          <p:cNvSpPr/>
          <p:nvPr/>
        </p:nvSpPr>
        <p:spPr>
          <a:xfrm>
            <a:off x="4754880" y="1901952"/>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7</a:t>
            </a:r>
            <a:endParaRPr lang="en-US" sz="1100" dirty="0"/>
          </a:p>
        </p:txBody>
      </p:sp>
      <p:sp>
        <p:nvSpPr>
          <p:cNvPr id="24" name="Text 22"/>
          <p:cNvSpPr/>
          <p:nvPr/>
        </p:nvSpPr>
        <p:spPr>
          <a:xfrm>
            <a:off x="5230368" y="1856232"/>
            <a:ext cx="3931920" cy="475488"/>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Role of CA in Reporting Environmental Compliance in Audit Reports</a:t>
            </a:r>
            <a:endParaRPr lang="en-US" sz="1200" dirty="0"/>
          </a:p>
        </p:txBody>
      </p:sp>
      <p:sp>
        <p:nvSpPr>
          <p:cNvPr id="25" name="Shape 23"/>
          <p:cNvSpPr/>
          <p:nvPr/>
        </p:nvSpPr>
        <p:spPr>
          <a:xfrm>
            <a:off x="4754880" y="2615184"/>
            <a:ext cx="384048" cy="384048"/>
          </a:xfrm>
          <a:prstGeom prst="ellipse">
            <a:avLst/>
          </a:prstGeom>
          <a:solidFill>
            <a:srgbClr val="40916C"/>
          </a:solidFill>
          <a:ln w="12700">
            <a:solidFill>
              <a:srgbClr val="40916C"/>
            </a:solidFill>
            <a:prstDash val="solid"/>
          </a:ln>
        </p:spPr>
      </p:sp>
      <p:sp>
        <p:nvSpPr>
          <p:cNvPr id="26" name="Text 24"/>
          <p:cNvSpPr/>
          <p:nvPr/>
        </p:nvSpPr>
        <p:spPr>
          <a:xfrm>
            <a:off x="4754880" y="2615184"/>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8</a:t>
            </a:r>
            <a:endParaRPr lang="en-US" sz="1100" dirty="0"/>
          </a:p>
        </p:txBody>
      </p:sp>
      <p:sp>
        <p:nvSpPr>
          <p:cNvPr id="27" name="Text 25"/>
          <p:cNvSpPr/>
          <p:nvPr/>
        </p:nvSpPr>
        <p:spPr>
          <a:xfrm>
            <a:off x="5230368" y="2569464"/>
            <a:ext cx="3931920" cy="475488"/>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NGT Decisions Impacting Real Estate Project Development</a:t>
            </a:r>
            <a:endParaRPr lang="en-US" sz="1200" dirty="0"/>
          </a:p>
        </p:txBody>
      </p:sp>
      <p:sp>
        <p:nvSpPr>
          <p:cNvPr id="28" name="Shape 26"/>
          <p:cNvSpPr/>
          <p:nvPr/>
        </p:nvSpPr>
        <p:spPr>
          <a:xfrm>
            <a:off x="4754880" y="3328416"/>
            <a:ext cx="384048" cy="384048"/>
          </a:xfrm>
          <a:prstGeom prst="ellipse">
            <a:avLst/>
          </a:prstGeom>
          <a:solidFill>
            <a:srgbClr val="40916C"/>
          </a:solidFill>
          <a:ln w="12700">
            <a:solidFill>
              <a:srgbClr val="40916C"/>
            </a:solidFill>
            <a:prstDash val="solid"/>
          </a:ln>
        </p:spPr>
      </p:sp>
      <p:sp>
        <p:nvSpPr>
          <p:cNvPr id="29" name="Text 27"/>
          <p:cNvSpPr/>
          <p:nvPr/>
        </p:nvSpPr>
        <p:spPr>
          <a:xfrm>
            <a:off x="4754880" y="3328416"/>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9</a:t>
            </a:r>
            <a:endParaRPr lang="en-US" sz="1100" dirty="0"/>
          </a:p>
        </p:txBody>
      </p:sp>
      <p:sp>
        <p:nvSpPr>
          <p:cNvPr id="30" name="Text 28"/>
          <p:cNvSpPr/>
          <p:nvPr/>
        </p:nvSpPr>
        <p:spPr>
          <a:xfrm>
            <a:off x="5230368" y="3282696"/>
            <a:ext cx="3931920" cy="475488"/>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Non-Compliance Impact on RERA Registration &amp; OC</a:t>
            </a:r>
            <a:endParaRPr lang="en-US" sz="1200" dirty="0"/>
          </a:p>
        </p:txBody>
      </p:sp>
      <p:sp>
        <p:nvSpPr>
          <p:cNvPr id="31" name="Shape 29"/>
          <p:cNvSpPr/>
          <p:nvPr/>
        </p:nvSpPr>
        <p:spPr>
          <a:xfrm>
            <a:off x="4754880" y="4041648"/>
            <a:ext cx="384048" cy="384048"/>
          </a:xfrm>
          <a:prstGeom prst="ellipse">
            <a:avLst/>
          </a:prstGeom>
          <a:solidFill>
            <a:srgbClr val="40916C"/>
          </a:solidFill>
          <a:ln w="12700">
            <a:solidFill>
              <a:srgbClr val="40916C"/>
            </a:solidFill>
            <a:prstDash val="solid"/>
          </a:ln>
        </p:spPr>
      </p:sp>
      <p:sp>
        <p:nvSpPr>
          <p:cNvPr id="32" name="Text 30"/>
          <p:cNvSpPr/>
          <p:nvPr/>
        </p:nvSpPr>
        <p:spPr>
          <a:xfrm>
            <a:off x="4754880" y="4041648"/>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10</a:t>
            </a:r>
            <a:endParaRPr lang="en-US" sz="1100" dirty="0"/>
          </a:p>
        </p:txBody>
      </p:sp>
      <p:sp>
        <p:nvSpPr>
          <p:cNvPr id="33" name="Text 31"/>
          <p:cNvSpPr/>
          <p:nvPr/>
        </p:nvSpPr>
        <p:spPr>
          <a:xfrm>
            <a:off x="5230368" y="3995928"/>
            <a:ext cx="3931920" cy="475488"/>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Case Study: EC Lapse &amp; Promoter's Liability</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B4332"/>
          </a:solidFill>
          <a:ln w="12700">
            <a:solidFill>
              <a:srgbClr val="1B4332"/>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Overview of the Environmental Legal Framework</a:t>
            </a:r>
            <a:endParaRPr lang="en-US" sz="2400" dirty="0"/>
          </a:p>
        </p:txBody>
      </p:sp>
      <p:sp>
        <p:nvSpPr>
          <p:cNvPr id="4" name="Shape 2"/>
          <p:cNvSpPr/>
          <p:nvPr/>
        </p:nvSpPr>
        <p:spPr>
          <a:xfrm>
            <a:off x="274320" y="1005840"/>
            <a:ext cx="2834640" cy="4023360"/>
          </a:xfrm>
          <a:prstGeom prst="roundRect">
            <a:avLst>
              <a:gd name="adj" fmla="val 3226"/>
            </a:avLst>
          </a:prstGeom>
          <a:solidFill>
            <a:srgbClr val="F0F7F3"/>
          </a:solidFill>
          <a:ln w="12700">
            <a:solidFill>
              <a:srgbClr val="C8E4D0"/>
            </a:solidFill>
            <a:prstDash val="solid"/>
          </a:ln>
          <a:effectLst>
            <a:outerShdw blurRad="101600" dist="38100" dir="2700000" algn="bl" rotWithShape="0">
              <a:srgbClr val="000000">
                <a:alpha val="12000"/>
              </a:srgbClr>
            </a:outerShdw>
          </a:effectLst>
        </p:spPr>
      </p:sp>
      <p:sp>
        <p:nvSpPr>
          <p:cNvPr id="5" name="Shape 3"/>
          <p:cNvSpPr/>
          <p:nvPr/>
        </p:nvSpPr>
        <p:spPr>
          <a:xfrm>
            <a:off x="274320" y="1005840"/>
            <a:ext cx="2834640" cy="804672"/>
          </a:xfrm>
          <a:prstGeom prst="roundRect">
            <a:avLst>
              <a:gd name="adj" fmla="val 11364"/>
            </a:avLst>
          </a:prstGeom>
          <a:solidFill>
            <a:srgbClr val="1B4332"/>
          </a:solidFill>
          <a:ln w="12700">
            <a:solidFill>
              <a:srgbClr val="1B4332"/>
            </a:solidFill>
            <a:prstDash val="solid"/>
          </a:ln>
        </p:spPr>
      </p:sp>
      <p:sp>
        <p:nvSpPr>
          <p:cNvPr id="6" name="Text 4"/>
          <p:cNvSpPr/>
          <p:nvPr/>
        </p:nvSpPr>
        <p:spPr>
          <a:xfrm>
            <a:off x="384048" y="1042416"/>
            <a:ext cx="2615184" cy="731520"/>
          </a:xfrm>
          <a:prstGeom prst="rect">
            <a:avLst/>
          </a:prstGeom>
          <a:noFill/>
          <a:ln/>
        </p:spPr>
        <p:txBody>
          <a:bodyPr wrap="square" rtlCol="0" anchor="ctr"/>
          <a:lstStyle/>
          <a:p>
            <a:pPr marL="0" indent="0" algn="ctr">
              <a:buNone/>
            </a:pPr>
            <a:r>
              <a:rPr lang="en-US" sz="1200" b="1" dirty="0">
                <a:solidFill>
                  <a:srgbClr val="FFFFFF"/>
                </a:solidFill>
                <a:latin typeface="Cambria" pitchFamily="34" charset="0"/>
                <a:ea typeface="Cambria" pitchFamily="34" charset="-122"/>
                <a:cs typeface="Cambria" pitchFamily="34" charset="-120"/>
              </a:rPr>
              <a:t>EPA 1986</a:t>
            </a:r>
            <a:endParaRPr lang="en-US" sz="1200" dirty="0"/>
          </a:p>
          <a:p>
            <a:pPr marL="0" indent="0" algn="ctr">
              <a:buNone/>
            </a:pPr>
            <a:r>
              <a:rPr lang="en-US" sz="1200" b="1" dirty="0">
                <a:solidFill>
                  <a:srgbClr val="FFFFFF"/>
                </a:solidFill>
                <a:latin typeface="Cambria" pitchFamily="34" charset="0"/>
                <a:ea typeface="Cambria" pitchFamily="34" charset="-122"/>
                <a:cs typeface="Cambria" pitchFamily="34" charset="-120"/>
              </a:rPr>
              <a:t>(Environment Protection Act)</a:t>
            </a:r>
            <a:endParaRPr lang="en-US" sz="1200" dirty="0"/>
          </a:p>
        </p:txBody>
      </p:sp>
      <p:sp>
        <p:nvSpPr>
          <p:cNvPr id="7" name="Text 5"/>
          <p:cNvSpPr/>
          <p:nvPr/>
        </p:nvSpPr>
        <p:spPr>
          <a:xfrm>
            <a:off x="411480" y="190195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Umbrella legislation for all environmental statutes</a:t>
            </a:r>
            <a:endParaRPr lang="en-US" sz="1100" dirty="0"/>
          </a:p>
        </p:txBody>
      </p:sp>
      <p:sp>
        <p:nvSpPr>
          <p:cNvPr id="8" name="Text 6"/>
          <p:cNvSpPr/>
          <p:nvPr/>
        </p:nvSpPr>
        <p:spPr>
          <a:xfrm>
            <a:off x="411480" y="240487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Section 3: Power to issue directions / orders</a:t>
            </a:r>
            <a:endParaRPr lang="en-US" sz="1100" dirty="0"/>
          </a:p>
        </p:txBody>
      </p:sp>
      <p:sp>
        <p:nvSpPr>
          <p:cNvPr id="9" name="Text 7"/>
          <p:cNvSpPr/>
          <p:nvPr/>
        </p:nvSpPr>
        <p:spPr>
          <a:xfrm>
            <a:off x="411480" y="290779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Section 5: Power to issue any general directions</a:t>
            </a:r>
            <a:endParaRPr lang="en-US" sz="1100" dirty="0"/>
          </a:p>
        </p:txBody>
      </p:sp>
      <p:sp>
        <p:nvSpPr>
          <p:cNvPr id="10" name="Text 8"/>
          <p:cNvSpPr/>
          <p:nvPr/>
        </p:nvSpPr>
        <p:spPr>
          <a:xfrm>
            <a:off x="411480" y="341071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EIA notification issued under EPA</a:t>
            </a:r>
            <a:endParaRPr lang="en-US" sz="1100" dirty="0"/>
          </a:p>
        </p:txBody>
      </p:sp>
      <p:sp>
        <p:nvSpPr>
          <p:cNvPr id="11" name="Text 9"/>
          <p:cNvSpPr/>
          <p:nvPr/>
        </p:nvSpPr>
        <p:spPr>
          <a:xfrm>
            <a:off x="411480" y="391363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Central Govt authority — MoEF&amp;CC administers</a:t>
            </a:r>
            <a:endParaRPr lang="en-US" sz="1100" dirty="0"/>
          </a:p>
        </p:txBody>
      </p:sp>
      <p:sp>
        <p:nvSpPr>
          <p:cNvPr id="12" name="Text 10"/>
          <p:cNvSpPr/>
          <p:nvPr/>
        </p:nvSpPr>
        <p:spPr>
          <a:xfrm>
            <a:off x="411480" y="441655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Violation: S.15 — up to 5 years imprisonment + fine</a:t>
            </a:r>
            <a:endParaRPr lang="en-US" sz="1100" dirty="0"/>
          </a:p>
        </p:txBody>
      </p:sp>
      <p:sp>
        <p:nvSpPr>
          <p:cNvPr id="13" name="Shape 11"/>
          <p:cNvSpPr/>
          <p:nvPr/>
        </p:nvSpPr>
        <p:spPr>
          <a:xfrm>
            <a:off x="3218688" y="1005840"/>
            <a:ext cx="2834640" cy="4023360"/>
          </a:xfrm>
          <a:prstGeom prst="roundRect">
            <a:avLst>
              <a:gd name="adj" fmla="val 3226"/>
            </a:avLst>
          </a:prstGeom>
          <a:solidFill>
            <a:srgbClr val="F0F7F3"/>
          </a:solidFill>
          <a:ln w="12700">
            <a:solidFill>
              <a:srgbClr val="C8E4D0"/>
            </a:solidFill>
            <a:prstDash val="solid"/>
          </a:ln>
          <a:effectLst>
            <a:outerShdw blurRad="101600" dist="38100" dir="2700000" algn="bl" rotWithShape="0">
              <a:srgbClr val="000000">
                <a:alpha val="12000"/>
              </a:srgbClr>
            </a:outerShdw>
          </a:effectLst>
        </p:spPr>
      </p:sp>
      <p:sp>
        <p:nvSpPr>
          <p:cNvPr id="14" name="Shape 12"/>
          <p:cNvSpPr/>
          <p:nvPr/>
        </p:nvSpPr>
        <p:spPr>
          <a:xfrm>
            <a:off x="3218688" y="1005840"/>
            <a:ext cx="2834640" cy="804672"/>
          </a:xfrm>
          <a:prstGeom prst="roundRect">
            <a:avLst>
              <a:gd name="adj" fmla="val 11364"/>
            </a:avLst>
          </a:prstGeom>
          <a:solidFill>
            <a:srgbClr val="2D6A4F"/>
          </a:solidFill>
          <a:ln w="12700">
            <a:solidFill>
              <a:srgbClr val="2D6A4F"/>
            </a:solidFill>
            <a:prstDash val="solid"/>
          </a:ln>
        </p:spPr>
      </p:sp>
      <p:sp>
        <p:nvSpPr>
          <p:cNvPr id="15" name="Text 13"/>
          <p:cNvSpPr/>
          <p:nvPr/>
        </p:nvSpPr>
        <p:spPr>
          <a:xfrm>
            <a:off x="3328416" y="1042416"/>
            <a:ext cx="2615184" cy="731520"/>
          </a:xfrm>
          <a:prstGeom prst="rect">
            <a:avLst/>
          </a:prstGeom>
          <a:noFill/>
          <a:ln/>
        </p:spPr>
        <p:txBody>
          <a:bodyPr wrap="square" rtlCol="0" anchor="ctr"/>
          <a:lstStyle/>
          <a:p>
            <a:pPr marL="0" indent="0" algn="ctr">
              <a:buNone/>
            </a:pPr>
            <a:r>
              <a:rPr lang="en-US" sz="1200" b="1" dirty="0">
                <a:solidFill>
                  <a:srgbClr val="FFFFFF"/>
                </a:solidFill>
                <a:latin typeface="Cambria" pitchFamily="34" charset="0"/>
                <a:ea typeface="Cambria" pitchFamily="34" charset="-122"/>
                <a:cs typeface="Cambria" pitchFamily="34" charset="-120"/>
              </a:rPr>
              <a:t>Water (Prevention &amp;</a:t>
            </a:r>
            <a:endParaRPr lang="en-US" sz="1200" dirty="0"/>
          </a:p>
          <a:p>
            <a:pPr marL="0" indent="0" algn="ctr">
              <a:buNone/>
            </a:pPr>
            <a:r>
              <a:rPr lang="en-US" sz="1200" b="1" dirty="0">
                <a:solidFill>
                  <a:srgbClr val="FFFFFF"/>
                </a:solidFill>
                <a:latin typeface="Cambria" pitchFamily="34" charset="0"/>
                <a:ea typeface="Cambria" pitchFamily="34" charset="-122"/>
                <a:cs typeface="Cambria" pitchFamily="34" charset="-120"/>
              </a:rPr>
              <a:t>Control of Pollution) Act 1974</a:t>
            </a:r>
            <a:endParaRPr lang="en-US" sz="1200" dirty="0"/>
          </a:p>
        </p:txBody>
      </p:sp>
      <p:sp>
        <p:nvSpPr>
          <p:cNvPr id="16" name="Text 14"/>
          <p:cNvSpPr/>
          <p:nvPr/>
        </p:nvSpPr>
        <p:spPr>
          <a:xfrm>
            <a:off x="3355848" y="190195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Establishes State Pollution Control Boards (SPCBs)</a:t>
            </a:r>
            <a:endParaRPr lang="en-US" sz="1100" dirty="0"/>
          </a:p>
        </p:txBody>
      </p:sp>
      <p:sp>
        <p:nvSpPr>
          <p:cNvPr id="17" name="Text 15"/>
          <p:cNvSpPr/>
          <p:nvPr/>
        </p:nvSpPr>
        <p:spPr>
          <a:xfrm>
            <a:off x="3355848" y="240487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Consent to Establish (CTE) mandatory</a:t>
            </a:r>
            <a:endParaRPr lang="en-US" sz="1100" dirty="0"/>
          </a:p>
        </p:txBody>
      </p:sp>
      <p:sp>
        <p:nvSpPr>
          <p:cNvPr id="18" name="Text 16"/>
          <p:cNvSpPr/>
          <p:nvPr/>
        </p:nvSpPr>
        <p:spPr>
          <a:xfrm>
            <a:off x="3355848" y="290779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Discharge standards for effluents</a:t>
            </a:r>
            <a:endParaRPr lang="en-US" sz="1100" dirty="0"/>
          </a:p>
        </p:txBody>
      </p:sp>
      <p:sp>
        <p:nvSpPr>
          <p:cNvPr id="19" name="Text 17"/>
          <p:cNvSpPr/>
          <p:nvPr/>
        </p:nvSpPr>
        <p:spPr>
          <a:xfrm>
            <a:off x="3355848" y="341071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STP compliance for real estate projects</a:t>
            </a:r>
            <a:endParaRPr lang="en-US" sz="1100" dirty="0"/>
          </a:p>
        </p:txBody>
      </p:sp>
      <p:sp>
        <p:nvSpPr>
          <p:cNvPr id="20" name="Text 18"/>
          <p:cNvSpPr/>
          <p:nvPr/>
        </p:nvSpPr>
        <p:spPr>
          <a:xfrm>
            <a:off x="3355848" y="391363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Section 24: No discharge into streams</a:t>
            </a:r>
            <a:endParaRPr lang="en-US" sz="1100" dirty="0"/>
          </a:p>
        </p:txBody>
      </p:sp>
      <p:sp>
        <p:nvSpPr>
          <p:cNvPr id="21" name="Text 19"/>
          <p:cNvSpPr/>
          <p:nvPr/>
        </p:nvSpPr>
        <p:spPr>
          <a:xfrm>
            <a:off x="3355848" y="441655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Penalty: imprisonment up to 6 years</a:t>
            </a:r>
            <a:endParaRPr lang="en-US" sz="1100" dirty="0"/>
          </a:p>
        </p:txBody>
      </p:sp>
      <p:sp>
        <p:nvSpPr>
          <p:cNvPr id="22" name="Shape 20"/>
          <p:cNvSpPr/>
          <p:nvPr/>
        </p:nvSpPr>
        <p:spPr>
          <a:xfrm>
            <a:off x="6163056" y="1005840"/>
            <a:ext cx="2834640" cy="4023360"/>
          </a:xfrm>
          <a:prstGeom prst="roundRect">
            <a:avLst>
              <a:gd name="adj" fmla="val 3226"/>
            </a:avLst>
          </a:prstGeom>
          <a:solidFill>
            <a:srgbClr val="F0F7F3"/>
          </a:solidFill>
          <a:ln w="12700">
            <a:solidFill>
              <a:srgbClr val="C8E4D0"/>
            </a:solidFill>
            <a:prstDash val="solid"/>
          </a:ln>
          <a:effectLst>
            <a:outerShdw blurRad="101600" dist="38100" dir="2700000" algn="bl" rotWithShape="0">
              <a:srgbClr val="000000">
                <a:alpha val="12000"/>
              </a:srgbClr>
            </a:outerShdw>
          </a:effectLst>
        </p:spPr>
      </p:sp>
      <p:sp>
        <p:nvSpPr>
          <p:cNvPr id="23" name="Shape 21"/>
          <p:cNvSpPr/>
          <p:nvPr/>
        </p:nvSpPr>
        <p:spPr>
          <a:xfrm>
            <a:off x="6163056" y="1005840"/>
            <a:ext cx="2834640" cy="804672"/>
          </a:xfrm>
          <a:prstGeom prst="roundRect">
            <a:avLst>
              <a:gd name="adj" fmla="val 11364"/>
            </a:avLst>
          </a:prstGeom>
          <a:solidFill>
            <a:srgbClr val="40916C"/>
          </a:solidFill>
          <a:ln w="12700">
            <a:solidFill>
              <a:srgbClr val="40916C"/>
            </a:solidFill>
            <a:prstDash val="solid"/>
          </a:ln>
        </p:spPr>
      </p:sp>
      <p:sp>
        <p:nvSpPr>
          <p:cNvPr id="24" name="Text 22"/>
          <p:cNvSpPr/>
          <p:nvPr/>
        </p:nvSpPr>
        <p:spPr>
          <a:xfrm>
            <a:off x="6272784" y="1042416"/>
            <a:ext cx="2615184" cy="731520"/>
          </a:xfrm>
          <a:prstGeom prst="rect">
            <a:avLst/>
          </a:prstGeom>
          <a:noFill/>
          <a:ln/>
        </p:spPr>
        <p:txBody>
          <a:bodyPr wrap="square" rtlCol="0" anchor="ctr"/>
          <a:lstStyle/>
          <a:p>
            <a:pPr marL="0" indent="0" algn="ctr">
              <a:buNone/>
            </a:pPr>
            <a:r>
              <a:rPr lang="en-US" sz="1200" b="1" dirty="0">
                <a:solidFill>
                  <a:srgbClr val="FFFFFF"/>
                </a:solidFill>
                <a:latin typeface="Cambria" pitchFamily="34" charset="0"/>
                <a:ea typeface="Cambria" pitchFamily="34" charset="-122"/>
                <a:cs typeface="Cambria" pitchFamily="34" charset="-120"/>
              </a:rPr>
              <a:t>Air (Prevention &amp;</a:t>
            </a:r>
            <a:endParaRPr lang="en-US" sz="1200" dirty="0"/>
          </a:p>
          <a:p>
            <a:pPr marL="0" indent="0" algn="ctr">
              <a:buNone/>
            </a:pPr>
            <a:r>
              <a:rPr lang="en-US" sz="1200" b="1" dirty="0">
                <a:solidFill>
                  <a:srgbClr val="FFFFFF"/>
                </a:solidFill>
                <a:latin typeface="Cambria" pitchFamily="34" charset="0"/>
                <a:ea typeface="Cambria" pitchFamily="34" charset="-122"/>
                <a:cs typeface="Cambria" pitchFamily="34" charset="-120"/>
              </a:rPr>
              <a:t>Control of Pollution) Act 1981</a:t>
            </a:r>
            <a:endParaRPr lang="en-US" sz="1200" dirty="0"/>
          </a:p>
        </p:txBody>
      </p:sp>
      <p:sp>
        <p:nvSpPr>
          <p:cNvPr id="25" name="Text 23"/>
          <p:cNvSpPr/>
          <p:nvPr/>
        </p:nvSpPr>
        <p:spPr>
          <a:xfrm>
            <a:off x="6300216" y="190195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Regulates emission standards from construction</a:t>
            </a:r>
            <a:endParaRPr lang="en-US" sz="1100" dirty="0"/>
          </a:p>
        </p:txBody>
      </p:sp>
      <p:sp>
        <p:nvSpPr>
          <p:cNvPr id="26" name="Text 24"/>
          <p:cNvSpPr/>
          <p:nvPr/>
        </p:nvSpPr>
        <p:spPr>
          <a:xfrm>
            <a:off x="6300216" y="240487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DG sets, cement plants, concrete batching — Air Act applies</a:t>
            </a:r>
            <a:endParaRPr lang="en-US" sz="1100" dirty="0"/>
          </a:p>
        </p:txBody>
      </p:sp>
      <p:sp>
        <p:nvSpPr>
          <p:cNvPr id="27" name="Text 25"/>
          <p:cNvSpPr/>
          <p:nvPr/>
        </p:nvSpPr>
        <p:spPr>
          <a:xfrm>
            <a:off x="6300216" y="290779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Consent under Air Act needed along with CTE/CTO</a:t>
            </a:r>
            <a:endParaRPr lang="en-US" sz="1100" dirty="0"/>
          </a:p>
        </p:txBody>
      </p:sp>
      <p:sp>
        <p:nvSpPr>
          <p:cNvPr id="28" name="Text 26"/>
          <p:cNvSpPr/>
          <p:nvPr/>
        </p:nvSpPr>
        <p:spPr>
          <a:xfrm>
            <a:off x="6300216" y="341071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Construction dust norms — SPM limits</a:t>
            </a:r>
            <a:endParaRPr lang="en-US" sz="1100" dirty="0"/>
          </a:p>
        </p:txBody>
      </p:sp>
      <p:sp>
        <p:nvSpPr>
          <p:cNvPr id="29" name="Text 27"/>
          <p:cNvSpPr/>
          <p:nvPr/>
        </p:nvSpPr>
        <p:spPr>
          <a:xfrm>
            <a:off x="6300216" y="391363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Critical for large township projects</a:t>
            </a:r>
            <a:endParaRPr lang="en-US" sz="1100" dirty="0"/>
          </a:p>
        </p:txBody>
      </p:sp>
      <p:sp>
        <p:nvSpPr>
          <p:cNvPr id="30" name="Text 28"/>
          <p:cNvSpPr/>
          <p:nvPr/>
        </p:nvSpPr>
        <p:spPr>
          <a:xfrm>
            <a:off x="6300216" y="4416552"/>
            <a:ext cx="2578608" cy="475488"/>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Metro cities: Enhanced standards</a:t>
            </a:r>
            <a:endParaRPr lang="en-US" sz="1100" dirty="0"/>
          </a:p>
        </p:txBody>
      </p:sp>
      <p:sp>
        <p:nvSpPr>
          <p:cNvPr id="31" name="Shape 29"/>
          <p:cNvSpPr/>
          <p:nvPr/>
        </p:nvSpPr>
        <p:spPr>
          <a:xfrm>
            <a:off x="274320" y="5120640"/>
            <a:ext cx="8595360" cy="320040"/>
          </a:xfrm>
          <a:prstGeom prst="roundRect">
            <a:avLst>
              <a:gd name="adj" fmla="val 14286"/>
            </a:avLst>
          </a:prstGeom>
          <a:solidFill>
            <a:srgbClr val="40916C"/>
          </a:solidFill>
          <a:ln w="12700">
            <a:solidFill>
              <a:srgbClr val="40916C"/>
            </a:solidFill>
            <a:prstDash val="solid"/>
          </a:ln>
        </p:spPr>
      </p:sp>
      <p:sp>
        <p:nvSpPr>
          <p:cNvPr id="32" name="Text 30"/>
          <p:cNvSpPr/>
          <p:nvPr/>
        </p:nvSpPr>
        <p:spPr>
          <a:xfrm>
            <a:off x="457200" y="5120640"/>
            <a:ext cx="8229600" cy="320040"/>
          </a:xfrm>
          <a:prstGeom prst="rect">
            <a:avLst/>
          </a:prstGeom>
          <a:noFill/>
          <a:ln/>
        </p:spPr>
        <p:txBody>
          <a:bodyPr wrap="square" lIns="0" tIns="0" rIns="0" bIns="0" rtlCol="0" anchor="ctr"/>
          <a:lstStyle/>
          <a:p>
            <a:pPr marL="0" indent="0" algn="ctr">
              <a:buNone/>
            </a:pPr>
            <a:r>
              <a:rPr lang="en-US" sz="1200" b="1" dirty="0">
                <a:solidFill>
                  <a:srgbClr val="FFFFFF"/>
                </a:solidFill>
              </a:rPr>
              <a:t>These three Acts form the backbone. Real estate projects must comply with ALL three — not just one.</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7F3"/>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2D6A4F"/>
          </a:solidFill>
          <a:ln w="12700">
            <a:solidFill>
              <a:srgbClr val="2D6A4F"/>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EIA — Environmental Impact Assessment</a:t>
            </a:r>
            <a:endParaRPr lang="en-US" sz="2600" dirty="0"/>
          </a:p>
        </p:txBody>
      </p:sp>
      <p:sp>
        <p:nvSpPr>
          <p:cNvPr id="4" name="Shape 2"/>
          <p:cNvSpPr/>
          <p:nvPr/>
        </p:nvSpPr>
        <p:spPr>
          <a:xfrm>
            <a:off x="274320" y="1005840"/>
            <a:ext cx="8595360" cy="685800"/>
          </a:xfrm>
          <a:prstGeom prst="roundRect">
            <a:avLst>
              <a:gd name="adj" fmla="val 10667"/>
            </a:avLst>
          </a:prstGeom>
          <a:solidFill>
            <a:srgbClr val="E8F5EE"/>
          </a:solidFill>
          <a:ln w="12700">
            <a:solidFill>
              <a:srgbClr val="40916C"/>
            </a:solidFill>
            <a:prstDash val="solid"/>
          </a:ln>
        </p:spPr>
      </p:sp>
      <p:sp>
        <p:nvSpPr>
          <p:cNvPr id="5" name="Text 3"/>
          <p:cNvSpPr/>
          <p:nvPr/>
        </p:nvSpPr>
        <p:spPr>
          <a:xfrm>
            <a:off x="457200" y="1042416"/>
            <a:ext cx="8229600" cy="310896"/>
          </a:xfrm>
          <a:prstGeom prst="rect">
            <a:avLst/>
          </a:prstGeom>
          <a:noFill/>
          <a:ln/>
        </p:spPr>
        <p:txBody>
          <a:bodyPr wrap="square" rtlCol="0" anchor="ctr"/>
          <a:lstStyle/>
          <a:p>
            <a:pPr marL="0" indent="0">
              <a:buNone/>
            </a:pPr>
            <a:r>
              <a:rPr lang="en-US" sz="1300" b="1" dirty="0">
                <a:solidFill>
                  <a:srgbClr val="1B4332"/>
                </a:solidFill>
                <a:latin typeface="Cambria" pitchFamily="34" charset="0"/>
                <a:ea typeface="Cambria" pitchFamily="34" charset="-122"/>
                <a:cs typeface="Cambria" pitchFamily="34" charset="-120"/>
              </a:rPr>
              <a:t>When is EIA Required?  EIA Notification 2006 (amended 2020) — Schedule Categories:</a:t>
            </a:r>
            <a:endParaRPr lang="en-US" sz="1300" dirty="0"/>
          </a:p>
        </p:txBody>
      </p:sp>
      <p:sp>
        <p:nvSpPr>
          <p:cNvPr id="6" name="Text 4"/>
          <p:cNvSpPr/>
          <p:nvPr/>
        </p:nvSpPr>
        <p:spPr>
          <a:xfrm>
            <a:off x="457200" y="1371600"/>
            <a:ext cx="8229600" cy="274320"/>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Category A (Central — MoEF&amp;CC): Built-up area ≥ 1,50,000 sq.mt  |  Category B1 (State — SEIAA): 20,000 – 1,50,000 sq.mt  |  Category B2 (No EIA): &lt; 20,000 sq.mt</a:t>
            </a:r>
            <a:endParaRPr lang="en-US" sz="1200" dirty="0"/>
          </a:p>
        </p:txBody>
      </p:sp>
      <p:sp>
        <p:nvSpPr>
          <p:cNvPr id="7" name="Text 5"/>
          <p:cNvSpPr/>
          <p:nvPr/>
        </p:nvSpPr>
        <p:spPr>
          <a:xfrm>
            <a:off x="274320" y="1810512"/>
            <a:ext cx="8595360" cy="365760"/>
          </a:xfrm>
          <a:prstGeom prst="rect">
            <a:avLst/>
          </a:prstGeom>
          <a:noFill/>
          <a:ln/>
        </p:spPr>
        <p:txBody>
          <a:bodyPr wrap="square" rtlCol="0" anchor="ctr"/>
          <a:lstStyle/>
          <a:p>
            <a:pPr marL="0" indent="0">
              <a:buNone/>
            </a:pPr>
            <a:r>
              <a:rPr lang="en-US" sz="1500" b="1" dirty="0">
                <a:solidFill>
                  <a:srgbClr val="1B4332"/>
                </a:solidFill>
                <a:latin typeface="Cambria" pitchFamily="34" charset="0"/>
                <a:ea typeface="Cambria" pitchFamily="34" charset="-122"/>
                <a:cs typeface="Cambria" pitchFamily="34" charset="-120"/>
              </a:rPr>
              <a:t>EIA Process for Real Estate Projects</a:t>
            </a:r>
            <a:endParaRPr lang="en-US" sz="1500" dirty="0"/>
          </a:p>
        </p:txBody>
      </p:sp>
      <p:sp>
        <p:nvSpPr>
          <p:cNvPr id="8" name="Shape 6"/>
          <p:cNvSpPr/>
          <p:nvPr/>
        </p:nvSpPr>
        <p:spPr>
          <a:xfrm>
            <a:off x="274320" y="2240280"/>
            <a:ext cx="1600200" cy="914400"/>
          </a:xfrm>
          <a:prstGeom prst="roundRect">
            <a:avLst>
              <a:gd name="adj" fmla="val 8000"/>
            </a:avLst>
          </a:prstGeom>
          <a:solidFill>
            <a:srgbClr val="1B4332"/>
          </a:solidFill>
          <a:ln w="12700">
            <a:solidFill>
              <a:srgbClr val="1B4332"/>
            </a:solidFill>
            <a:prstDash val="solid"/>
          </a:ln>
        </p:spPr>
      </p:sp>
      <p:sp>
        <p:nvSpPr>
          <p:cNvPr id="9" name="Shape 7"/>
          <p:cNvSpPr/>
          <p:nvPr/>
        </p:nvSpPr>
        <p:spPr>
          <a:xfrm>
            <a:off x="850392" y="2139696"/>
            <a:ext cx="457200" cy="457200"/>
          </a:xfrm>
          <a:prstGeom prst="ellipse">
            <a:avLst/>
          </a:prstGeom>
          <a:solidFill>
            <a:srgbClr val="F5A623"/>
          </a:solidFill>
          <a:ln w="12700">
            <a:solidFill>
              <a:srgbClr val="F5A623"/>
            </a:solidFill>
            <a:prstDash val="solid"/>
          </a:ln>
        </p:spPr>
      </p:sp>
      <p:sp>
        <p:nvSpPr>
          <p:cNvPr id="10" name="Text 8"/>
          <p:cNvSpPr/>
          <p:nvPr/>
        </p:nvSpPr>
        <p:spPr>
          <a:xfrm>
            <a:off x="850392" y="2139696"/>
            <a:ext cx="457200" cy="457200"/>
          </a:xfrm>
          <a:prstGeom prst="rect">
            <a:avLst/>
          </a:prstGeom>
          <a:noFill/>
          <a:ln/>
        </p:spPr>
        <p:txBody>
          <a:bodyPr wrap="square" lIns="0" tIns="0" rIns="0" bIns="0" rtlCol="0" anchor="ctr"/>
          <a:lstStyle/>
          <a:p>
            <a:pPr marL="0" indent="0" algn="ctr">
              <a:buNone/>
            </a:pPr>
            <a:r>
              <a:rPr lang="en-US" sz="1400" b="1" dirty="0">
                <a:solidFill>
                  <a:srgbClr val="1B4332"/>
                </a:solidFill>
              </a:rPr>
              <a:t>1</a:t>
            </a:r>
            <a:endParaRPr lang="en-US" sz="1400" dirty="0"/>
          </a:p>
        </p:txBody>
      </p:sp>
      <p:sp>
        <p:nvSpPr>
          <p:cNvPr id="11" name="Text 9"/>
          <p:cNvSpPr/>
          <p:nvPr/>
        </p:nvSpPr>
        <p:spPr>
          <a:xfrm>
            <a:off x="274320" y="2304288"/>
            <a:ext cx="1600200" cy="347472"/>
          </a:xfrm>
          <a:prstGeom prst="rect">
            <a:avLst/>
          </a:prstGeom>
          <a:noFill/>
          <a:ln/>
        </p:spPr>
        <p:txBody>
          <a:bodyPr wrap="square" rtlCol="0" anchor="ctr"/>
          <a:lstStyle/>
          <a:p>
            <a:pPr marL="0" indent="0" algn="ctr">
              <a:buNone/>
            </a:pPr>
            <a:r>
              <a:rPr lang="en-US" sz="1150" b="1" dirty="0">
                <a:solidFill>
                  <a:srgbClr val="FFFFFF"/>
                </a:solidFill>
                <a:latin typeface="Cambria" pitchFamily="34" charset="0"/>
                <a:ea typeface="Cambria" pitchFamily="34" charset="-122"/>
                <a:cs typeface="Cambria" pitchFamily="34" charset="-120"/>
              </a:rPr>
              <a:t>Screening</a:t>
            </a:r>
            <a:endParaRPr lang="en-US" sz="1150" dirty="0"/>
          </a:p>
        </p:txBody>
      </p:sp>
      <p:sp>
        <p:nvSpPr>
          <p:cNvPr id="12" name="Shape 10"/>
          <p:cNvSpPr/>
          <p:nvPr/>
        </p:nvSpPr>
        <p:spPr>
          <a:xfrm>
            <a:off x="1874520" y="2651760"/>
            <a:ext cx="137160" cy="73152"/>
          </a:xfrm>
          <a:prstGeom prst="rect">
            <a:avLst/>
          </a:prstGeom>
          <a:solidFill>
            <a:srgbClr val="74C69D"/>
          </a:solidFill>
          <a:ln w="12700">
            <a:solidFill>
              <a:srgbClr val="74C69D"/>
            </a:solidFill>
            <a:prstDash val="solid"/>
          </a:ln>
        </p:spPr>
      </p:sp>
      <p:sp>
        <p:nvSpPr>
          <p:cNvPr id="13" name="Shape 11"/>
          <p:cNvSpPr/>
          <p:nvPr/>
        </p:nvSpPr>
        <p:spPr>
          <a:xfrm>
            <a:off x="2011680" y="2240280"/>
            <a:ext cx="1600200" cy="914400"/>
          </a:xfrm>
          <a:prstGeom prst="roundRect">
            <a:avLst>
              <a:gd name="adj" fmla="val 8000"/>
            </a:avLst>
          </a:prstGeom>
          <a:solidFill>
            <a:srgbClr val="2D6A4F"/>
          </a:solidFill>
          <a:ln w="12700">
            <a:solidFill>
              <a:srgbClr val="2D6A4F"/>
            </a:solidFill>
            <a:prstDash val="solid"/>
          </a:ln>
        </p:spPr>
      </p:sp>
      <p:sp>
        <p:nvSpPr>
          <p:cNvPr id="14" name="Shape 12"/>
          <p:cNvSpPr/>
          <p:nvPr/>
        </p:nvSpPr>
        <p:spPr>
          <a:xfrm>
            <a:off x="2587752" y="2139696"/>
            <a:ext cx="457200" cy="457200"/>
          </a:xfrm>
          <a:prstGeom prst="ellipse">
            <a:avLst/>
          </a:prstGeom>
          <a:solidFill>
            <a:srgbClr val="F5A623"/>
          </a:solidFill>
          <a:ln w="12700">
            <a:solidFill>
              <a:srgbClr val="F5A623"/>
            </a:solidFill>
            <a:prstDash val="solid"/>
          </a:ln>
        </p:spPr>
      </p:sp>
      <p:sp>
        <p:nvSpPr>
          <p:cNvPr id="15" name="Text 13"/>
          <p:cNvSpPr/>
          <p:nvPr/>
        </p:nvSpPr>
        <p:spPr>
          <a:xfrm>
            <a:off x="2587752" y="2139696"/>
            <a:ext cx="457200" cy="457200"/>
          </a:xfrm>
          <a:prstGeom prst="rect">
            <a:avLst/>
          </a:prstGeom>
          <a:noFill/>
          <a:ln/>
        </p:spPr>
        <p:txBody>
          <a:bodyPr wrap="square" lIns="0" tIns="0" rIns="0" bIns="0" rtlCol="0" anchor="ctr"/>
          <a:lstStyle/>
          <a:p>
            <a:pPr marL="0" indent="0" algn="ctr">
              <a:buNone/>
            </a:pPr>
            <a:r>
              <a:rPr lang="en-US" sz="1400" b="1" dirty="0">
                <a:solidFill>
                  <a:srgbClr val="1B4332"/>
                </a:solidFill>
              </a:rPr>
              <a:t>2</a:t>
            </a:r>
            <a:endParaRPr lang="en-US" sz="1400" dirty="0"/>
          </a:p>
        </p:txBody>
      </p:sp>
      <p:sp>
        <p:nvSpPr>
          <p:cNvPr id="16" name="Text 14"/>
          <p:cNvSpPr/>
          <p:nvPr/>
        </p:nvSpPr>
        <p:spPr>
          <a:xfrm>
            <a:off x="2011680" y="2304288"/>
            <a:ext cx="1600200" cy="347472"/>
          </a:xfrm>
          <a:prstGeom prst="rect">
            <a:avLst/>
          </a:prstGeom>
          <a:noFill/>
          <a:ln/>
        </p:spPr>
        <p:txBody>
          <a:bodyPr wrap="square" rtlCol="0" anchor="ctr"/>
          <a:lstStyle/>
          <a:p>
            <a:pPr marL="0" indent="0" algn="ctr">
              <a:buNone/>
            </a:pPr>
            <a:r>
              <a:rPr lang="en-US" sz="1150" b="1" dirty="0">
                <a:solidFill>
                  <a:srgbClr val="FFFFFF"/>
                </a:solidFill>
                <a:latin typeface="Cambria" pitchFamily="34" charset="0"/>
                <a:ea typeface="Cambria" pitchFamily="34" charset="-122"/>
                <a:cs typeface="Cambria" pitchFamily="34" charset="-120"/>
              </a:rPr>
              <a:t>Scoping</a:t>
            </a:r>
            <a:endParaRPr lang="en-US" sz="1150" dirty="0"/>
          </a:p>
        </p:txBody>
      </p:sp>
      <p:sp>
        <p:nvSpPr>
          <p:cNvPr id="17" name="Shape 15"/>
          <p:cNvSpPr/>
          <p:nvPr/>
        </p:nvSpPr>
        <p:spPr>
          <a:xfrm>
            <a:off x="3611880" y="2651760"/>
            <a:ext cx="137160" cy="73152"/>
          </a:xfrm>
          <a:prstGeom prst="rect">
            <a:avLst/>
          </a:prstGeom>
          <a:solidFill>
            <a:srgbClr val="74C69D"/>
          </a:solidFill>
          <a:ln w="12700">
            <a:solidFill>
              <a:srgbClr val="74C69D"/>
            </a:solidFill>
            <a:prstDash val="solid"/>
          </a:ln>
        </p:spPr>
      </p:sp>
      <p:sp>
        <p:nvSpPr>
          <p:cNvPr id="18" name="Shape 16"/>
          <p:cNvSpPr/>
          <p:nvPr/>
        </p:nvSpPr>
        <p:spPr>
          <a:xfrm>
            <a:off x="3749040" y="2240280"/>
            <a:ext cx="1600200" cy="914400"/>
          </a:xfrm>
          <a:prstGeom prst="roundRect">
            <a:avLst>
              <a:gd name="adj" fmla="val 8000"/>
            </a:avLst>
          </a:prstGeom>
          <a:solidFill>
            <a:srgbClr val="40916C"/>
          </a:solidFill>
          <a:ln w="12700">
            <a:solidFill>
              <a:srgbClr val="40916C"/>
            </a:solidFill>
            <a:prstDash val="solid"/>
          </a:ln>
        </p:spPr>
      </p:sp>
      <p:sp>
        <p:nvSpPr>
          <p:cNvPr id="19" name="Shape 17"/>
          <p:cNvSpPr/>
          <p:nvPr/>
        </p:nvSpPr>
        <p:spPr>
          <a:xfrm>
            <a:off x="4325112" y="2139696"/>
            <a:ext cx="457200" cy="457200"/>
          </a:xfrm>
          <a:prstGeom prst="ellipse">
            <a:avLst/>
          </a:prstGeom>
          <a:solidFill>
            <a:srgbClr val="F5A623"/>
          </a:solidFill>
          <a:ln w="12700">
            <a:solidFill>
              <a:srgbClr val="F5A623"/>
            </a:solidFill>
            <a:prstDash val="solid"/>
          </a:ln>
        </p:spPr>
      </p:sp>
      <p:sp>
        <p:nvSpPr>
          <p:cNvPr id="20" name="Text 18"/>
          <p:cNvSpPr/>
          <p:nvPr/>
        </p:nvSpPr>
        <p:spPr>
          <a:xfrm>
            <a:off x="4325112" y="2139696"/>
            <a:ext cx="457200" cy="457200"/>
          </a:xfrm>
          <a:prstGeom prst="rect">
            <a:avLst/>
          </a:prstGeom>
          <a:noFill/>
          <a:ln/>
        </p:spPr>
        <p:txBody>
          <a:bodyPr wrap="square" lIns="0" tIns="0" rIns="0" bIns="0" rtlCol="0" anchor="ctr"/>
          <a:lstStyle/>
          <a:p>
            <a:pPr marL="0" indent="0" algn="ctr">
              <a:buNone/>
            </a:pPr>
            <a:r>
              <a:rPr lang="en-US" sz="1400" b="1" dirty="0">
                <a:solidFill>
                  <a:srgbClr val="1B4332"/>
                </a:solidFill>
              </a:rPr>
              <a:t>3</a:t>
            </a:r>
            <a:endParaRPr lang="en-US" sz="1400" dirty="0"/>
          </a:p>
        </p:txBody>
      </p:sp>
      <p:sp>
        <p:nvSpPr>
          <p:cNvPr id="21" name="Text 19"/>
          <p:cNvSpPr/>
          <p:nvPr/>
        </p:nvSpPr>
        <p:spPr>
          <a:xfrm>
            <a:off x="3749040" y="2304288"/>
            <a:ext cx="1600200" cy="347472"/>
          </a:xfrm>
          <a:prstGeom prst="rect">
            <a:avLst/>
          </a:prstGeom>
          <a:noFill/>
          <a:ln/>
        </p:spPr>
        <p:txBody>
          <a:bodyPr wrap="square" rtlCol="0" anchor="ctr"/>
          <a:lstStyle/>
          <a:p>
            <a:pPr marL="0" indent="0" algn="ctr">
              <a:buNone/>
            </a:pPr>
            <a:r>
              <a:rPr lang="en-US" sz="1150" b="1" dirty="0">
                <a:solidFill>
                  <a:srgbClr val="FFFFFF"/>
                </a:solidFill>
                <a:latin typeface="Cambria" pitchFamily="34" charset="0"/>
                <a:ea typeface="Cambria" pitchFamily="34" charset="-122"/>
                <a:cs typeface="Cambria" pitchFamily="34" charset="-120"/>
              </a:rPr>
              <a:t>EIA Report</a:t>
            </a:r>
            <a:endParaRPr lang="en-US" sz="1150" dirty="0"/>
          </a:p>
        </p:txBody>
      </p:sp>
      <p:sp>
        <p:nvSpPr>
          <p:cNvPr id="22" name="Shape 20"/>
          <p:cNvSpPr/>
          <p:nvPr/>
        </p:nvSpPr>
        <p:spPr>
          <a:xfrm>
            <a:off x="5349240" y="2651760"/>
            <a:ext cx="137160" cy="73152"/>
          </a:xfrm>
          <a:prstGeom prst="rect">
            <a:avLst/>
          </a:prstGeom>
          <a:solidFill>
            <a:srgbClr val="74C69D"/>
          </a:solidFill>
          <a:ln w="12700">
            <a:solidFill>
              <a:srgbClr val="74C69D"/>
            </a:solidFill>
            <a:prstDash val="solid"/>
          </a:ln>
        </p:spPr>
      </p:sp>
      <p:sp>
        <p:nvSpPr>
          <p:cNvPr id="23" name="Shape 21"/>
          <p:cNvSpPr/>
          <p:nvPr/>
        </p:nvSpPr>
        <p:spPr>
          <a:xfrm>
            <a:off x="5486400" y="2240280"/>
            <a:ext cx="1600200" cy="914400"/>
          </a:xfrm>
          <a:prstGeom prst="roundRect">
            <a:avLst>
              <a:gd name="adj" fmla="val 8000"/>
            </a:avLst>
          </a:prstGeom>
          <a:solidFill>
            <a:srgbClr val="1A6B5C"/>
          </a:solidFill>
          <a:ln w="12700">
            <a:solidFill>
              <a:srgbClr val="1A6B5C"/>
            </a:solidFill>
            <a:prstDash val="solid"/>
          </a:ln>
        </p:spPr>
      </p:sp>
      <p:sp>
        <p:nvSpPr>
          <p:cNvPr id="24" name="Shape 22"/>
          <p:cNvSpPr/>
          <p:nvPr/>
        </p:nvSpPr>
        <p:spPr>
          <a:xfrm>
            <a:off x="6062472" y="2139696"/>
            <a:ext cx="457200" cy="457200"/>
          </a:xfrm>
          <a:prstGeom prst="ellipse">
            <a:avLst/>
          </a:prstGeom>
          <a:solidFill>
            <a:srgbClr val="F5A623"/>
          </a:solidFill>
          <a:ln w="12700">
            <a:solidFill>
              <a:srgbClr val="F5A623"/>
            </a:solidFill>
            <a:prstDash val="solid"/>
          </a:ln>
        </p:spPr>
      </p:sp>
      <p:sp>
        <p:nvSpPr>
          <p:cNvPr id="25" name="Text 23"/>
          <p:cNvSpPr/>
          <p:nvPr/>
        </p:nvSpPr>
        <p:spPr>
          <a:xfrm>
            <a:off x="6062472" y="2139696"/>
            <a:ext cx="457200" cy="457200"/>
          </a:xfrm>
          <a:prstGeom prst="rect">
            <a:avLst/>
          </a:prstGeom>
          <a:noFill/>
          <a:ln/>
        </p:spPr>
        <p:txBody>
          <a:bodyPr wrap="square" lIns="0" tIns="0" rIns="0" bIns="0" rtlCol="0" anchor="ctr"/>
          <a:lstStyle/>
          <a:p>
            <a:pPr marL="0" indent="0" algn="ctr">
              <a:buNone/>
            </a:pPr>
            <a:r>
              <a:rPr lang="en-US" sz="1400" b="1" dirty="0">
                <a:solidFill>
                  <a:srgbClr val="1B4332"/>
                </a:solidFill>
              </a:rPr>
              <a:t>4</a:t>
            </a:r>
            <a:endParaRPr lang="en-US" sz="1400" dirty="0"/>
          </a:p>
        </p:txBody>
      </p:sp>
      <p:sp>
        <p:nvSpPr>
          <p:cNvPr id="26" name="Text 24"/>
          <p:cNvSpPr/>
          <p:nvPr/>
        </p:nvSpPr>
        <p:spPr>
          <a:xfrm>
            <a:off x="5486400" y="2304288"/>
            <a:ext cx="1600200" cy="347472"/>
          </a:xfrm>
          <a:prstGeom prst="rect">
            <a:avLst/>
          </a:prstGeom>
          <a:noFill/>
          <a:ln/>
        </p:spPr>
        <p:txBody>
          <a:bodyPr wrap="square" rtlCol="0" anchor="ctr"/>
          <a:lstStyle/>
          <a:p>
            <a:pPr marL="0" indent="0" algn="ctr">
              <a:buNone/>
            </a:pPr>
            <a:r>
              <a:rPr lang="en-US" sz="1150" b="1" dirty="0">
                <a:solidFill>
                  <a:srgbClr val="FFFFFF"/>
                </a:solidFill>
                <a:latin typeface="Cambria" pitchFamily="34" charset="0"/>
                <a:ea typeface="Cambria" pitchFamily="34" charset="-122"/>
                <a:cs typeface="Cambria" pitchFamily="34" charset="-120"/>
              </a:rPr>
              <a:t>Public Hearing</a:t>
            </a:r>
            <a:endParaRPr lang="en-US" sz="1150" dirty="0"/>
          </a:p>
        </p:txBody>
      </p:sp>
      <p:sp>
        <p:nvSpPr>
          <p:cNvPr id="27" name="Shape 25"/>
          <p:cNvSpPr/>
          <p:nvPr/>
        </p:nvSpPr>
        <p:spPr>
          <a:xfrm>
            <a:off x="7086600" y="2651760"/>
            <a:ext cx="137160" cy="73152"/>
          </a:xfrm>
          <a:prstGeom prst="rect">
            <a:avLst/>
          </a:prstGeom>
          <a:solidFill>
            <a:srgbClr val="74C69D"/>
          </a:solidFill>
          <a:ln w="12700">
            <a:solidFill>
              <a:srgbClr val="74C69D"/>
            </a:solidFill>
            <a:prstDash val="solid"/>
          </a:ln>
        </p:spPr>
      </p:sp>
      <p:sp>
        <p:nvSpPr>
          <p:cNvPr id="28" name="Shape 26"/>
          <p:cNvSpPr/>
          <p:nvPr/>
        </p:nvSpPr>
        <p:spPr>
          <a:xfrm>
            <a:off x="7223760" y="2240280"/>
            <a:ext cx="1600200" cy="914400"/>
          </a:xfrm>
          <a:prstGeom prst="roundRect">
            <a:avLst>
              <a:gd name="adj" fmla="val 8000"/>
            </a:avLst>
          </a:prstGeom>
          <a:solidFill>
            <a:srgbClr val="2E6DA4"/>
          </a:solidFill>
          <a:ln w="12700">
            <a:solidFill>
              <a:srgbClr val="2E6DA4"/>
            </a:solidFill>
            <a:prstDash val="solid"/>
          </a:ln>
        </p:spPr>
      </p:sp>
      <p:sp>
        <p:nvSpPr>
          <p:cNvPr id="29" name="Shape 27"/>
          <p:cNvSpPr/>
          <p:nvPr/>
        </p:nvSpPr>
        <p:spPr>
          <a:xfrm>
            <a:off x="7799832" y="2139696"/>
            <a:ext cx="457200" cy="457200"/>
          </a:xfrm>
          <a:prstGeom prst="ellipse">
            <a:avLst/>
          </a:prstGeom>
          <a:solidFill>
            <a:srgbClr val="F5A623"/>
          </a:solidFill>
          <a:ln w="12700">
            <a:solidFill>
              <a:srgbClr val="F5A623"/>
            </a:solidFill>
            <a:prstDash val="solid"/>
          </a:ln>
        </p:spPr>
      </p:sp>
      <p:sp>
        <p:nvSpPr>
          <p:cNvPr id="30" name="Text 28"/>
          <p:cNvSpPr/>
          <p:nvPr/>
        </p:nvSpPr>
        <p:spPr>
          <a:xfrm>
            <a:off x="7799832" y="2139696"/>
            <a:ext cx="457200" cy="457200"/>
          </a:xfrm>
          <a:prstGeom prst="rect">
            <a:avLst/>
          </a:prstGeom>
          <a:noFill/>
          <a:ln/>
        </p:spPr>
        <p:txBody>
          <a:bodyPr wrap="square" lIns="0" tIns="0" rIns="0" bIns="0" rtlCol="0" anchor="ctr"/>
          <a:lstStyle/>
          <a:p>
            <a:pPr marL="0" indent="0" algn="ctr">
              <a:buNone/>
            </a:pPr>
            <a:r>
              <a:rPr lang="en-US" sz="1400" b="1" dirty="0">
                <a:solidFill>
                  <a:srgbClr val="1B4332"/>
                </a:solidFill>
              </a:rPr>
              <a:t>5</a:t>
            </a:r>
            <a:endParaRPr lang="en-US" sz="1400" dirty="0"/>
          </a:p>
        </p:txBody>
      </p:sp>
      <p:sp>
        <p:nvSpPr>
          <p:cNvPr id="31" name="Text 29"/>
          <p:cNvSpPr/>
          <p:nvPr/>
        </p:nvSpPr>
        <p:spPr>
          <a:xfrm>
            <a:off x="7223760" y="2304288"/>
            <a:ext cx="1600200" cy="347472"/>
          </a:xfrm>
          <a:prstGeom prst="rect">
            <a:avLst/>
          </a:prstGeom>
          <a:noFill/>
          <a:ln/>
        </p:spPr>
        <p:txBody>
          <a:bodyPr wrap="square" rtlCol="0" anchor="ctr"/>
          <a:lstStyle/>
          <a:p>
            <a:pPr marL="0" indent="0" algn="ctr">
              <a:buNone/>
            </a:pPr>
            <a:r>
              <a:rPr lang="en-US" sz="1150" b="1" dirty="0">
                <a:solidFill>
                  <a:srgbClr val="FFFFFF"/>
                </a:solidFill>
                <a:latin typeface="Cambria" pitchFamily="34" charset="0"/>
                <a:ea typeface="Cambria" pitchFamily="34" charset="-122"/>
                <a:cs typeface="Cambria" pitchFamily="34" charset="-120"/>
              </a:rPr>
              <a:t>EC Granted</a:t>
            </a:r>
            <a:endParaRPr lang="en-US" sz="1150" dirty="0"/>
          </a:p>
        </p:txBody>
      </p:sp>
      <p:sp>
        <p:nvSpPr>
          <p:cNvPr id="32" name="Shape 30"/>
          <p:cNvSpPr/>
          <p:nvPr/>
        </p:nvSpPr>
        <p:spPr>
          <a:xfrm>
            <a:off x="274320" y="3246120"/>
            <a:ext cx="1600200" cy="1143000"/>
          </a:xfrm>
          <a:prstGeom prst="roundRect">
            <a:avLst>
              <a:gd name="adj" fmla="val 4800"/>
            </a:avLst>
          </a:prstGeom>
          <a:solidFill>
            <a:srgbClr val="FFFFFF"/>
          </a:solidFill>
          <a:ln w="12700">
            <a:solidFill>
              <a:srgbClr val="C8E4D0"/>
            </a:solidFill>
            <a:prstDash val="solid"/>
          </a:ln>
        </p:spPr>
      </p:sp>
      <p:sp>
        <p:nvSpPr>
          <p:cNvPr id="33" name="Text 31"/>
          <p:cNvSpPr/>
          <p:nvPr/>
        </p:nvSpPr>
        <p:spPr>
          <a:xfrm>
            <a:off x="365760" y="3291840"/>
            <a:ext cx="1444752" cy="1051560"/>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Project classified into Category A, B1, or B2 based on built-up area &amp; location (CRZ, eco-sensitive, hill)</a:t>
            </a:r>
            <a:endParaRPr lang="en-US" sz="1050" dirty="0"/>
          </a:p>
        </p:txBody>
      </p:sp>
      <p:sp>
        <p:nvSpPr>
          <p:cNvPr id="34" name="Shape 32"/>
          <p:cNvSpPr/>
          <p:nvPr/>
        </p:nvSpPr>
        <p:spPr>
          <a:xfrm>
            <a:off x="2011680" y="3246120"/>
            <a:ext cx="1600200" cy="1143000"/>
          </a:xfrm>
          <a:prstGeom prst="roundRect">
            <a:avLst>
              <a:gd name="adj" fmla="val 4800"/>
            </a:avLst>
          </a:prstGeom>
          <a:solidFill>
            <a:srgbClr val="FFFFFF"/>
          </a:solidFill>
          <a:ln w="12700">
            <a:solidFill>
              <a:srgbClr val="C8E4D0"/>
            </a:solidFill>
            <a:prstDash val="solid"/>
          </a:ln>
        </p:spPr>
      </p:sp>
      <p:sp>
        <p:nvSpPr>
          <p:cNvPr id="35" name="Text 33"/>
          <p:cNvSpPr/>
          <p:nvPr/>
        </p:nvSpPr>
        <p:spPr>
          <a:xfrm>
            <a:off x="2103120" y="3291840"/>
            <a:ext cx="1444752" cy="1051560"/>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Terms of Reference (ToR) issued by SEIAA / MoEF. Determines what environmental aspects to study</a:t>
            </a:r>
            <a:endParaRPr lang="en-US" sz="1050" dirty="0"/>
          </a:p>
        </p:txBody>
      </p:sp>
      <p:sp>
        <p:nvSpPr>
          <p:cNvPr id="36" name="Shape 34"/>
          <p:cNvSpPr/>
          <p:nvPr/>
        </p:nvSpPr>
        <p:spPr>
          <a:xfrm>
            <a:off x="3749040" y="3246120"/>
            <a:ext cx="1600200" cy="1143000"/>
          </a:xfrm>
          <a:prstGeom prst="roundRect">
            <a:avLst>
              <a:gd name="adj" fmla="val 4800"/>
            </a:avLst>
          </a:prstGeom>
          <a:solidFill>
            <a:srgbClr val="FFFFFF"/>
          </a:solidFill>
          <a:ln w="12700">
            <a:solidFill>
              <a:srgbClr val="C8E4D0"/>
            </a:solidFill>
            <a:prstDash val="solid"/>
          </a:ln>
        </p:spPr>
      </p:sp>
      <p:sp>
        <p:nvSpPr>
          <p:cNvPr id="37" name="Text 35"/>
          <p:cNvSpPr/>
          <p:nvPr/>
        </p:nvSpPr>
        <p:spPr>
          <a:xfrm>
            <a:off x="3840480" y="3291840"/>
            <a:ext cx="1444752" cy="1051560"/>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Baseline data collection (12 months), impact assessment, Environmental Management Plan (EMP)</a:t>
            </a:r>
            <a:endParaRPr lang="en-US" sz="1050" dirty="0"/>
          </a:p>
        </p:txBody>
      </p:sp>
      <p:sp>
        <p:nvSpPr>
          <p:cNvPr id="38" name="Shape 36"/>
          <p:cNvSpPr/>
          <p:nvPr/>
        </p:nvSpPr>
        <p:spPr>
          <a:xfrm>
            <a:off x="5486400" y="3246120"/>
            <a:ext cx="1600200" cy="1143000"/>
          </a:xfrm>
          <a:prstGeom prst="roundRect">
            <a:avLst>
              <a:gd name="adj" fmla="val 4800"/>
            </a:avLst>
          </a:prstGeom>
          <a:solidFill>
            <a:srgbClr val="FFFFFF"/>
          </a:solidFill>
          <a:ln w="12700">
            <a:solidFill>
              <a:srgbClr val="C8E4D0"/>
            </a:solidFill>
            <a:prstDash val="solid"/>
          </a:ln>
        </p:spPr>
      </p:sp>
      <p:sp>
        <p:nvSpPr>
          <p:cNvPr id="39" name="Text 37"/>
          <p:cNvSpPr/>
          <p:nvPr/>
        </p:nvSpPr>
        <p:spPr>
          <a:xfrm>
            <a:off x="5577840" y="3291840"/>
            <a:ext cx="1444752" cy="1051560"/>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Mandatory for Category A and most B1. Local community input. Advertised in regional newspapers</a:t>
            </a:r>
            <a:endParaRPr lang="en-US" sz="1050" dirty="0"/>
          </a:p>
        </p:txBody>
      </p:sp>
      <p:sp>
        <p:nvSpPr>
          <p:cNvPr id="40" name="Shape 38"/>
          <p:cNvSpPr/>
          <p:nvPr/>
        </p:nvSpPr>
        <p:spPr>
          <a:xfrm>
            <a:off x="7223760" y="3246120"/>
            <a:ext cx="1600200" cy="1143000"/>
          </a:xfrm>
          <a:prstGeom prst="roundRect">
            <a:avLst>
              <a:gd name="adj" fmla="val 4800"/>
            </a:avLst>
          </a:prstGeom>
          <a:solidFill>
            <a:srgbClr val="FFFFFF"/>
          </a:solidFill>
          <a:ln w="12700">
            <a:solidFill>
              <a:srgbClr val="C8E4D0"/>
            </a:solidFill>
            <a:prstDash val="solid"/>
          </a:ln>
        </p:spPr>
      </p:sp>
      <p:sp>
        <p:nvSpPr>
          <p:cNvPr id="41" name="Text 39"/>
          <p:cNvSpPr/>
          <p:nvPr/>
        </p:nvSpPr>
        <p:spPr>
          <a:xfrm>
            <a:off x="7315200" y="3291840"/>
            <a:ext cx="1444752" cy="1051560"/>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Environmental Clearance with conditions. Valid for 10 years. Uploaded on MoEF PARIVESH portal</a:t>
            </a:r>
            <a:endParaRPr lang="en-US" sz="1050" dirty="0"/>
          </a:p>
        </p:txBody>
      </p:sp>
      <p:sp>
        <p:nvSpPr>
          <p:cNvPr id="42" name="Shape 40"/>
          <p:cNvSpPr/>
          <p:nvPr/>
        </p:nvSpPr>
        <p:spPr>
          <a:xfrm>
            <a:off x="274320" y="4480560"/>
            <a:ext cx="8595360" cy="594360"/>
          </a:xfrm>
          <a:prstGeom prst="roundRect">
            <a:avLst>
              <a:gd name="adj" fmla="val 12308"/>
            </a:avLst>
          </a:prstGeom>
          <a:solidFill>
            <a:srgbClr val="FFF3E0"/>
          </a:solidFill>
          <a:ln w="12700">
            <a:solidFill>
              <a:srgbClr val="F5A623"/>
            </a:solidFill>
            <a:prstDash val="solid"/>
          </a:ln>
        </p:spPr>
      </p:sp>
      <p:sp>
        <p:nvSpPr>
          <p:cNvPr id="43" name="Text 41"/>
          <p:cNvSpPr/>
          <p:nvPr/>
        </p:nvSpPr>
        <p:spPr>
          <a:xfrm>
            <a:off x="457200" y="4507992"/>
            <a:ext cx="8229600" cy="530352"/>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CA Relevance: EC must be obtained BEFORE project commencement. RERA registration requires EC (or EC exemption certificate). If EC is obtained after RERA registration — serious non-compliance. Check: Is EC number uploaded on MahaRERA portal? Has it expired? (EC valid for 10 years from grant)</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B4332"/>
          </a:solidFill>
          <a:ln w="12700">
            <a:solidFill>
              <a:srgbClr val="1B4332"/>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Consent to Establish (CTE) &amp; Consent to Operate (CTO)</a:t>
            </a:r>
            <a:endParaRPr lang="en-US" sz="2400" dirty="0"/>
          </a:p>
        </p:txBody>
      </p:sp>
      <p:sp>
        <p:nvSpPr>
          <p:cNvPr id="4" name="Shape 2"/>
          <p:cNvSpPr/>
          <p:nvPr/>
        </p:nvSpPr>
        <p:spPr>
          <a:xfrm>
            <a:off x="274320" y="1005840"/>
            <a:ext cx="4206240" cy="4023360"/>
          </a:xfrm>
          <a:prstGeom prst="roundRect">
            <a:avLst>
              <a:gd name="adj" fmla="val 2273"/>
            </a:avLst>
          </a:prstGeom>
          <a:solidFill>
            <a:srgbClr val="F0F7F3"/>
          </a:solidFill>
          <a:ln w="12700">
            <a:solidFill>
              <a:srgbClr val="C8E4D0"/>
            </a:solidFill>
            <a:prstDash val="solid"/>
          </a:ln>
          <a:effectLst>
            <a:outerShdw blurRad="101600" dist="38100" dir="2700000" algn="bl" rotWithShape="0">
              <a:srgbClr val="000000">
                <a:alpha val="12000"/>
              </a:srgbClr>
            </a:outerShdw>
          </a:effectLst>
        </p:spPr>
      </p:sp>
      <p:sp>
        <p:nvSpPr>
          <p:cNvPr id="5" name="Shape 3"/>
          <p:cNvSpPr/>
          <p:nvPr/>
        </p:nvSpPr>
        <p:spPr>
          <a:xfrm>
            <a:off x="274320" y="1005840"/>
            <a:ext cx="4206240" cy="713232"/>
          </a:xfrm>
          <a:prstGeom prst="roundRect">
            <a:avLst>
              <a:gd name="adj" fmla="val 12821"/>
            </a:avLst>
          </a:prstGeom>
          <a:solidFill>
            <a:srgbClr val="1B4332"/>
          </a:solidFill>
          <a:ln w="12700">
            <a:solidFill>
              <a:srgbClr val="1B4332"/>
            </a:solidFill>
            <a:prstDash val="solid"/>
          </a:ln>
        </p:spPr>
      </p:sp>
      <p:sp>
        <p:nvSpPr>
          <p:cNvPr id="6" name="Text 4"/>
          <p:cNvSpPr/>
          <p:nvPr/>
        </p:nvSpPr>
        <p:spPr>
          <a:xfrm>
            <a:off x="411480" y="1042416"/>
            <a:ext cx="3931920" cy="365760"/>
          </a:xfrm>
          <a:prstGeom prst="rect">
            <a:avLst/>
          </a:prstGeom>
          <a:noFill/>
          <a:ln/>
        </p:spPr>
        <p:txBody>
          <a:bodyPr wrap="square" rtlCol="0" anchor="ctr"/>
          <a:lstStyle/>
          <a:p>
            <a:pPr marL="0" indent="0">
              <a:buNone/>
            </a:pPr>
            <a:r>
              <a:rPr lang="en-US" sz="1400" b="1" dirty="0">
                <a:solidFill>
                  <a:srgbClr val="FFFFFF"/>
                </a:solidFill>
                <a:latin typeface="Cambria" pitchFamily="34" charset="0"/>
                <a:ea typeface="Cambria" pitchFamily="34" charset="-122"/>
                <a:cs typeface="Cambria" pitchFamily="34" charset="-120"/>
              </a:rPr>
              <a:t>CTE — Consent to Establish</a:t>
            </a:r>
            <a:endParaRPr lang="en-US" sz="1400" dirty="0"/>
          </a:p>
        </p:txBody>
      </p:sp>
      <p:sp>
        <p:nvSpPr>
          <p:cNvPr id="7" name="Text 5"/>
          <p:cNvSpPr/>
          <p:nvPr/>
        </p:nvSpPr>
        <p:spPr>
          <a:xfrm>
            <a:off x="411480" y="1389888"/>
            <a:ext cx="3931920" cy="292608"/>
          </a:xfrm>
          <a:prstGeom prst="rect">
            <a:avLst/>
          </a:prstGeom>
          <a:noFill/>
          <a:ln/>
        </p:spPr>
        <p:txBody>
          <a:bodyPr wrap="square" rtlCol="0" anchor="ctr"/>
          <a:lstStyle/>
          <a:p>
            <a:pPr marL="0" indent="0">
              <a:buNone/>
            </a:pPr>
            <a:r>
              <a:rPr lang="en-US" sz="1150" dirty="0">
                <a:solidFill>
                  <a:srgbClr val="E9C46A"/>
                </a:solidFill>
                <a:latin typeface="Calibri" pitchFamily="34" charset="0"/>
                <a:ea typeface="Calibri" pitchFamily="34" charset="-122"/>
                <a:cs typeface="Calibri" pitchFamily="34" charset="-120"/>
              </a:rPr>
              <a:t>Given BEFORE construction begins</a:t>
            </a:r>
            <a:endParaRPr lang="en-US" sz="1150" dirty="0"/>
          </a:p>
        </p:txBody>
      </p:sp>
      <p:sp>
        <p:nvSpPr>
          <p:cNvPr id="8" name="Text 6"/>
          <p:cNvSpPr/>
          <p:nvPr/>
        </p:nvSpPr>
        <p:spPr>
          <a:xfrm>
            <a:off x="457200" y="18105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Issued by State PCB (MPCB in Maharashtra) under Water Act + Air Act</a:t>
            </a:r>
            <a:endParaRPr lang="en-US" sz="1100" dirty="0"/>
          </a:p>
        </p:txBody>
      </p:sp>
      <p:sp>
        <p:nvSpPr>
          <p:cNvPr id="9" name="Text 7"/>
          <p:cNvSpPr/>
          <p:nvPr/>
        </p:nvSpPr>
        <p:spPr>
          <a:xfrm>
            <a:off x="457200" y="22677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Required for: STP, WTP, D.G. Sets, Concrete Batching Plant on site</a:t>
            </a:r>
            <a:endParaRPr lang="en-US" sz="1100" dirty="0"/>
          </a:p>
        </p:txBody>
      </p:sp>
      <p:sp>
        <p:nvSpPr>
          <p:cNvPr id="10" name="Text 8"/>
          <p:cNvSpPr/>
          <p:nvPr/>
        </p:nvSpPr>
        <p:spPr>
          <a:xfrm>
            <a:off x="457200" y="27249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Application: Form V (Water) + Form I (Air) to MPCB</a:t>
            </a:r>
            <a:endParaRPr lang="en-US" sz="1100" dirty="0"/>
          </a:p>
        </p:txBody>
      </p:sp>
      <p:sp>
        <p:nvSpPr>
          <p:cNvPr id="11" name="Text 9"/>
          <p:cNvSpPr/>
          <p:nvPr/>
        </p:nvSpPr>
        <p:spPr>
          <a:xfrm>
            <a:off x="457200" y="31821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Documents: Site plan, STP design, effluent disposal method</a:t>
            </a:r>
            <a:endParaRPr lang="en-US" sz="1100" dirty="0"/>
          </a:p>
        </p:txBody>
      </p:sp>
      <p:sp>
        <p:nvSpPr>
          <p:cNvPr id="12" name="Text 10"/>
          <p:cNvSpPr/>
          <p:nvPr/>
        </p:nvSpPr>
        <p:spPr>
          <a:xfrm>
            <a:off x="457200" y="36393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Validity: 5 years (or till project completion — whichever earlier)</a:t>
            </a:r>
            <a:endParaRPr lang="en-US" sz="1100" dirty="0"/>
          </a:p>
        </p:txBody>
      </p:sp>
      <p:sp>
        <p:nvSpPr>
          <p:cNvPr id="13" name="Text 11"/>
          <p:cNvSpPr/>
          <p:nvPr/>
        </p:nvSpPr>
        <p:spPr>
          <a:xfrm>
            <a:off x="457200" y="40965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Online: MPCB e-consent portal (mpcb.gov.in)</a:t>
            </a:r>
            <a:endParaRPr lang="en-US" sz="1100" dirty="0"/>
          </a:p>
        </p:txBody>
      </p:sp>
      <p:sp>
        <p:nvSpPr>
          <p:cNvPr id="14" name="Text 12"/>
          <p:cNvSpPr/>
          <p:nvPr/>
        </p:nvSpPr>
        <p:spPr>
          <a:xfrm>
            <a:off x="457200" y="45537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Without CTE: BMC cannot process Commencement Certificate application</a:t>
            </a:r>
            <a:endParaRPr lang="en-US" sz="1100" dirty="0"/>
          </a:p>
        </p:txBody>
      </p:sp>
      <p:sp>
        <p:nvSpPr>
          <p:cNvPr id="15" name="Shape 13"/>
          <p:cNvSpPr/>
          <p:nvPr/>
        </p:nvSpPr>
        <p:spPr>
          <a:xfrm>
            <a:off x="4754880" y="1005840"/>
            <a:ext cx="4206240" cy="4023360"/>
          </a:xfrm>
          <a:prstGeom prst="roundRect">
            <a:avLst>
              <a:gd name="adj" fmla="val 2273"/>
            </a:avLst>
          </a:prstGeom>
          <a:solidFill>
            <a:srgbClr val="F0F7F3"/>
          </a:solidFill>
          <a:ln w="12700">
            <a:solidFill>
              <a:srgbClr val="C8E4D0"/>
            </a:solidFill>
            <a:prstDash val="solid"/>
          </a:ln>
          <a:effectLst>
            <a:outerShdw blurRad="101600" dist="38100" dir="2700000" algn="bl" rotWithShape="0">
              <a:srgbClr val="000000">
                <a:alpha val="12000"/>
              </a:srgbClr>
            </a:outerShdw>
          </a:effectLst>
        </p:spPr>
      </p:sp>
      <p:sp>
        <p:nvSpPr>
          <p:cNvPr id="16" name="Shape 14"/>
          <p:cNvSpPr/>
          <p:nvPr/>
        </p:nvSpPr>
        <p:spPr>
          <a:xfrm>
            <a:off x="4754880" y="1005840"/>
            <a:ext cx="4206240" cy="713232"/>
          </a:xfrm>
          <a:prstGeom prst="roundRect">
            <a:avLst>
              <a:gd name="adj" fmla="val 12821"/>
            </a:avLst>
          </a:prstGeom>
          <a:solidFill>
            <a:srgbClr val="2D6A4F"/>
          </a:solidFill>
          <a:ln w="12700">
            <a:solidFill>
              <a:srgbClr val="2D6A4F"/>
            </a:solidFill>
            <a:prstDash val="solid"/>
          </a:ln>
        </p:spPr>
      </p:sp>
      <p:sp>
        <p:nvSpPr>
          <p:cNvPr id="17" name="Text 15"/>
          <p:cNvSpPr/>
          <p:nvPr/>
        </p:nvSpPr>
        <p:spPr>
          <a:xfrm>
            <a:off x="4892040" y="1042416"/>
            <a:ext cx="3931920" cy="365760"/>
          </a:xfrm>
          <a:prstGeom prst="rect">
            <a:avLst/>
          </a:prstGeom>
          <a:noFill/>
          <a:ln/>
        </p:spPr>
        <p:txBody>
          <a:bodyPr wrap="square" rtlCol="0" anchor="ctr"/>
          <a:lstStyle/>
          <a:p>
            <a:pPr marL="0" indent="0">
              <a:buNone/>
            </a:pPr>
            <a:r>
              <a:rPr lang="en-US" sz="1400" b="1" dirty="0">
                <a:solidFill>
                  <a:srgbClr val="FFFFFF"/>
                </a:solidFill>
                <a:latin typeface="Cambria" pitchFamily="34" charset="0"/>
                <a:ea typeface="Cambria" pitchFamily="34" charset="-122"/>
                <a:cs typeface="Cambria" pitchFamily="34" charset="-120"/>
              </a:rPr>
              <a:t>CTO — Consent to Operate</a:t>
            </a:r>
            <a:endParaRPr lang="en-US" sz="1400" dirty="0"/>
          </a:p>
        </p:txBody>
      </p:sp>
      <p:sp>
        <p:nvSpPr>
          <p:cNvPr id="18" name="Text 16"/>
          <p:cNvSpPr/>
          <p:nvPr/>
        </p:nvSpPr>
        <p:spPr>
          <a:xfrm>
            <a:off x="4892040" y="1389888"/>
            <a:ext cx="3931920" cy="292608"/>
          </a:xfrm>
          <a:prstGeom prst="rect">
            <a:avLst/>
          </a:prstGeom>
          <a:noFill/>
          <a:ln/>
        </p:spPr>
        <p:txBody>
          <a:bodyPr wrap="square" rtlCol="0" anchor="ctr"/>
          <a:lstStyle/>
          <a:p>
            <a:pPr marL="0" indent="0">
              <a:buNone/>
            </a:pPr>
            <a:r>
              <a:rPr lang="en-US" sz="1150" dirty="0">
                <a:solidFill>
                  <a:srgbClr val="E9C46A"/>
                </a:solidFill>
                <a:latin typeface="Calibri" pitchFamily="34" charset="0"/>
                <a:ea typeface="Calibri" pitchFamily="34" charset="-122"/>
                <a:cs typeface="Calibri" pitchFamily="34" charset="-120"/>
              </a:rPr>
              <a:t>Given BEFORE building is OCCUPIED</a:t>
            </a:r>
            <a:endParaRPr lang="en-US" sz="1150" dirty="0"/>
          </a:p>
        </p:txBody>
      </p:sp>
      <p:sp>
        <p:nvSpPr>
          <p:cNvPr id="19" name="Text 17"/>
          <p:cNvSpPr/>
          <p:nvPr/>
        </p:nvSpPr>
        <p:spPr>
          <a:xfrm>
            <a:off x="4937760" y="18105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Issued after construction: verifies STP, WTP etc. are installed &amp; functional</a:t>
            </a:r>
            <a:endParaRPr lang="en-US" sz="1100" dirty="0"/>
          </a:p>
        </p:txBody>
      </p:sp>
      <p:sp>
        <p:nvSpPr>
          <p:cNvPr id="20" name="Text 18"/>
          <p:cNvSpPr/>
          <p:nvPr/>
        </p:nvSpPr>
        <p:spPr>
          <a:xfrm>
            <a:off x="4937760" y="22677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Required for: Obtaining OC from BMC / ULB</a:t>
            </a:r>
            <a:endParaRPr lang="en-US" sz="1100" dirty="0"/>
          </a:p>
        </p:txBody>
      </p:sp>
      <p:sp>
        <p:nvSpPr>
          <p:cNvPr id="21" name="Text 19"/>
          <p:cNvSpPr/>
          <p:nvPr/>
        </p:nvSpPr>
        <p:spPr>
          <a:xfrm>
            <a:off x="4937760" y="27249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Inspection by PCB officer before CTO grant</a:t>
            </a:r>
            <a:endParaRPr lang="en-US" sz="1100" dirty="0"/>
          </a:p>
        </p:txBody>
      </p:sp>
      <p:sp>
        <p:nvSpPr>
          <p:cNvPr id="22" name="Text 20"/>
          <p:cNvSpPr/>
          <p:nvPr/>
        </p:nvSpPr>
        <p:spPr>
          <a:xfrm>
            <a:off x="4937760" y="31821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Annual renewal required — often missed by societies post-handover</a:t>
            </a:r>
            <a:endParaRPr lang="en-US" sz="1100" dirty="0"/>
          </a:p>
        </p:txBody>
      </p:sp>
      <p:sp>
        <p:nvSpPr>
          <p:cNvPr id="23" name="Text 21"/>
          <p:cNvSpPr/>
          <p:nvPr/>
        </p:nvSpPr>
        <p:spPr>
          <a:xfrm>
            <a:off x="4937760" y="36393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Non-renewal = society operating in violation of Water Act</a:t>
            </a:r>
            <a:endParaRPr lang="en-US" sz="1100" dirty="0"/>
          </a:p>
        </p:txBody>
      </p:sp>
      <p:sp>
        <p:nvSpPr>
          <p:cNvPr id="24" name="Text 22"/>
          <p:cNvSpPr/>
          <p:nvPr/>
        </p:nvSpPr>
        <p:spPr>
          <a:xfrm>
            <a:off x="4937760" y="40965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CA audit of CHS / RERA: check CTO validity for occupied buildings</a:t>
            </a:r>
            <a:endParaRPr lang="en-US" sz="1100" dirty="0"/>
          </a:p>
        </p:txBody>
      </p:sp>
      <p:sp>
        <p:nvSpPr>
          <p:cNvPr id="25" name="Text 23"/>
          <p:cNvSpPr/>
          <p:nvPr/>
        </p:nvSpPr>
        <p:spPr>
          <a:xfrm>
            <a:off x="4937760" y="4553712"/>
            <a:ext cx="3858768" cy="438912"/>
          </a:xfrm>
          <a:prstGeom prst="rect">
            <a:avLst/>
          </a:prstGeom>
          <a:noFill/>
          <a:ln/>
        </p:spPr>
        <p:txBody>
          <a:bodyPr wrap="square" rtlCol="0" anchor="t"/>
          <a:lstStyle/>
          <a:p>
            <a:pPr marL="0" indent="0">
              <a:buNone/>
            </a:pPr>
            <a:r>
              <a:rPr lang="en-US" sz="1100" dirty="0">
                <a:solidFill>
                  <a:srgbClr val="1A2E24"/>
                </a:solidFill>
                <a:latin typeface="Calibri" pitchFamily="34" charset="0"/>
                <a:ea typeface="Calibri" pitchFamily="34" charset="-122"/>
                <a:cs typeface="Calibri" pitchFamily="34" charset="-120"/>
              </a:rPr>
              <a:t>▸  STP performance report must accompany CTO renewal application</a:t>
            </a:r>
            <a:endParaRPr lang="en-US" sz="1100" dirty="0"/>
          </a:p>
        </p:txBody>
      </p:sp>
      <p:sp>
        <p:nvSpPr>
          <p:cNvPr id="26" name="Shape 24"/>
          <p:cNvSpPr/>
          <p:nvPr/>
        </p:nvSpPr>
        <p:spPr>
          <a:xfrm>
            <a:off x="274320" y="5120640"/>
            <a:ext cx="8595360" cy="320040"/>
          </a:xfrm>
          <a:prstGeom prst="roundRect">
            <a:avLst>
              <a:gd name="adj" fmla="val 14286"/>
            </a:avLst>
          </a:prstGeom>
          <a:solidFill>
            <a:srgbClr val="40916C"/>
          </a:solidFill>
          <a:ln w="12700">
            <a:solidFill>
              <a:srgbClr val="40916C"/>
            </a:solidFill>
            <a:prstDash val="solid"/>
          </a:ln>
        </p:spPr>
      </p:sp>
      <p:sp>
        <p:nvSpPr>
          <p:cNvPr id="27" name="Text 25"/>
          <p:cNvSpPr/>
          <p:nvPr/>
        </p:nvSpPr>
        <p:spPr>
          <a:xfrm>
            <a:off x="457200" y="5120640"/>
            <a:ext cx="8229600" cy="320040"/>
          </a:xfrm>
          <a:prstGeom prst="rect">
            <a:avLst/>
          </a:prstGeom>
          <a:noFill/>
          <a:ln/>
        </p:spPr>
        <p:txBody>
          <a:bodyPr wrap="square" lIns="0" tIns="0" rIns="0" bIns="0" rtlCol="0" anchor="ctr"/>
          <a:lstStyle/>
          <a:p>
            <a:pPr marL="0" indent="0" algn="ctr">
              <a:buNone/>
            </a:pPr>
            <a:r>
              <a:rPr lang="en-US" sz="1200" b="1" dirty="0">
                <a:solidFill>
                  <a:srgbClr val="FFFFFF"/>
                </a:solidFill>
              </a:rPr>
              <a:t>CTE (before construction) → CTO (before occupation). Missing either = illegal construction / illegal occupation.</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7F3"/>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2D6A4F"/>
          </a:solidFill>
          <a:ln w="12700">
            <a:solidFill>
              <a:srgbClr val="2D6A4F"/>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500" b="1" dirty="0">
                <a:solidFill>
                  <a:srgbClr val="FFFFFF"/>
                </a:solidFill>
                <a:latin typeface="Cambria" pitchFamily="34" charset="0"/>
                <a:ea typeface="Cambria" pitchFamily="34" charset="-122"/>
                <a:cs typeface="Cambria" pitchFamily="34" charset="-120"/>
              </a:rPr>
              <a:t>Green Building Norms: IGBC &amp; GRIHA Certifications</a:t>
            </a:r>
            <a:endParaRPr lang="en-US" sz="2500" dirty="0"/>
          </a:p>
        </p:txBody>
      </p:sp>
      <p:sp>
        <p:nvSpPr>
          <p:cNvPr id="4" name="Shape 2"/>
          <p:cNvSpPr/>
          <p:nvPr/>
        </p:nvSpPr>
        <p:spPr>
          <a:xfrm>
            <a:off x="274320" y="1005840"/>
            <a:ext cx="2834640" cy="4023360"/>
          </a:xfrm>
          <a:prstGeom prst="roundRect">
            <a:avLst>
              <a:gd name="adj" fmla="val 3226"/>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5" name="Shape 3"/>
          <p:cNvSpPr/>
          <p:nvPr/>
        </p:nvSpPr>
        <p:spPr>
          <a:xfrm>
            <a:off x="274320" y="1005840"/>
            <a:ext cx="2834640" cy="640080"/>
          </a:xfrm>
          <a:prstGeom prst="roundRect">
            <a:avLst>
              <a:gd name="adj" fmla="val 14286"/>
            </a:avLst>
          </a:prstGeom>
          <a:solidFill>
            <a:srgbClr val="1A6B5C"/>
          </a:solidFill>
          <a:ln w="12700">
            <a:solidFill>
              <a:srgbClr val="1A6B5C"/>
            </a:solidFill>
            <a:prstDash val="solid"/>
          </a:ln>
        </p:spPr>
      </p:sp>
      <p:sp>
        <p:nvSpPr>
          <p:cNvPr id="6" name="Text 4"/>
          <p:cNvSpPr/>
          <p:nvPr/>
        </p:nvSpPr>
        <p:spPr>
          <a:xfrm>
            <a:off x="365760" y="1024128"/>
            <a:ext cx="2651760" cy="594360"/>
          </a:xfrm>
          <a:prstGeom prst="rect">
            <a:avLst/>
          </a:prstGeom>
          <a:noFill/>
          <a:ln/>
        </p:spPr>
        <p:txBody>
          <a:bodyPr wrap="square" rtlCol="0" anchor="ctr"/>
          <a:lstStyle/>
          <a:p>
            <a:pPr marL="0" indent="0" algn="ctr">
              <a:buNone/>
            </a:pPr>
            <a:r>
              <a:rPr lang="en-US" sz="1250" b="1" dirty="0">
                <a:solidFill>
                  <a:srgbClr val="FFFFFF"/>
                </a:solidFill>
                <a:latin typeface="Cambria" pitchFamily="34" charset="0"/>
                <a:ea typeface="Cambria" pitchFamily="34" charset="-122"/>
                <a:cs typeface="Cambria" pitchFamily="34" charset="-120"/>
              </a:rPr>
              <a:t>IGBC</a:t>
            </a:r>
            <a:endParaRPr lang="en-US" sz="1250" dirty="0"/>
          </a:p>
          <a:p>
            <a:pPr marL="0" indent="0" algn="ctr">
              <a:buNone/>
            </a:pPr>
            <a:r>
              <a:rPr lang="en-US" sz="1250" b="1" dirty="0">
                <a:solidFill>
                  <a:srgbClr val="FFFFFF"/>
                </a:solidFill>
                <a:latin typeface="Cambria" pitchFamily="34" charset="0"/>
                <a:ea typeface="Cambria" pitchFamily="34" charset="-122"/>
                <a:cs typeface="Cambria" pitchFamily="34" charset="-120"/>
              </a:rPr>
              <a:t>(Indian Green Building Council)</a:t>
            </a:r>
            <a:endParaRPr lang="en-US" sz="1250" dirty="0"/>
          </a:p>
        </p:txBody>
      </p:sp>
      <p:sp>
        <p:nvSpPr>
          <p:cNvPr id="7" name="Text 5"/>
          <p:cNvSpPr/>
          <p:nvPr/>
        </p:nvSpPr>
        <p:spPr>
          <a:xfrm>
            <a:off x="384048" y="1700784"/>
            <a:ext cx="2615184" cy="594360"/>
          </a:xfrm>
          <a:prstGeom prst="rect">
            <a:avLst/>
          </a:prstGeom>
          <a:noFill/>
          <a:ln/>
        </p:spPr>
        <p:txBody>
          <a:bodyPr wrap="square" rtlCol="0" anchor="t"/>
          <a:lstStyle/>
          <a:p>
            <a:pPr marL="0" indent="0">
              <a:buNone/>
            </a:pPr>
            <a:r>
              <a:rPr lang="en-US" sz="1050" dirty="0">
                <a:solidFill>
                  <a:srgbClr val="64748B"/>
                </a:solidFill>
                <a:latin typeface="Calibri" pitchFamily="34" charset="0"/>
                <a:ea typeface="Calibri" pitchFamily="34" charset="-122"/>
                <a:cs typeface="Calibri" pitchFamily="34" charset="-120"/>
              </a:rPr>
              <a:t>Adapted from LEED (USA). CII-administered. Points-based rating system across 7 categories.</a:t>
            </a:r>
            <a:endParaRPr lang="en-US" sz="1050" dirty="0"/>
          </a:p>
        </p:txBody>
      </p:sp>
      <p:sp>
        <p:nvSpPr>
          <p:cNvPr id="8" name="Text 6"/>
          <p:cNvSpPr/>
          <p:nvPr/>
        </p:nvSpPr>
        <p:spPr>
          <a:xfrm>
            <a:off x="384048" y="2331720"/>
            <a:ext cx="2615184" cy="274320"/>
          </a:xfrm>
          <a:prstGeom prst="rect">
            <a:avLst/>
          </a:prstGeom>
          <a:noFill/>
          <a:ln/>
        </p:spPr>
        <p:txBody>
          <a:bodyPr wrap="square" rtlCol="0" anchor="ctr"/>
          <a:lstStyle/>
          <a:p>
            <a:pPr marL="0" indent="0">
              <a:buNone/>
            </a:pPr>
            <a:r>
              <a:rPr lang="en-US" sz="1100" b="1" dirty="0">
                <a:solidFill>
                  <a:srgbClr val="1A6B5C"/>
                </a:solidFill>
                <a:latin typeface="Cambria" pitchFamily="34" charset="0"/>
                <a:ea typeface="Cambria" pitchFamily="34" charset="-122"/>
                <a:cs typeface="Cambria" pitchFamily="34" charset="-120"/>
              </a:rPr>
              <a:t>Rating Levels:</a:t>
            </a:r>
            <a:endParaRPr lang="en-US" sz="1100" dirty="0"/>
          </a:p>
        </p:txBody>
      </p:sp>
      <p:sp>
        <p:nvSpPr>
          <p:cNvPr id="9" name="Text 7"/>
          <p:cNvSpPr/>
          <p:nvPr/>
        </p:nvSpPr>
        <p:spPr>
          <a:xfrm>
            <a:off x="411480" y="2606040"/>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Certified (40-49 pts)</a:t>
            </a:r>
            <a:endParaRPr lang="en-US" sz="1050" dirty="0"/>
          </a:p>
        </p:txBody>
      </p:sp>
      <p:sp>
        <p:nvSpPr>
          <p:cNvPr id="10" name="Text 8"/>
          <p:cNvSpPr/>
          <p:nvPr/>
        </p:nvSpPr>
        <p:spPr>
          <a:xfrm>
            <a:off x="411480" y="2825496"/>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Silver (50-59 pts)</a:t>
            </a:r>
            <a:endParaRPr lang="en-US" sz="1050" dirty="0"/>
          </a:p>
        </p:txBody>
      </p:sp>
      <p:sp>
        <p:nvSpPr>
          <p:cNvPr id="11" name="Text 9"/>
          <p:cNvSpPr/>
          <p:nvPr/>
        </p:nvSpPr>
        <p:spPr>
          <a:xfrm>
            <a:off x="411480" y="3044952"/>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Gold (60-69 pts)</a:t>
            </a:r>
            <a:endParaRPr lang="en-US" sz="1050" dirty="0"/>
          </a:p>
        </p:txBody>
      </p:sp>
      <p:sp>
        <p:nvSpPr>
          <p:cNvPr id="12" name="Text 10"/>
          <p:cNvSpPr/>
          <p:nvPr/>
        </p:nvSpPr>
        <p:spPr>
          <a:xfrm>
            <a:off x="411480" y="3264408"/>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Platinum (80+ pts)</a:t>
            </a:r>
            <a:endParaRPr lang="en-US" sz="1050" dirty="0"/>
          </a:p>
        </p:txBody>
      </p:sp>
      <p:sp>
        <p:nvSpPr>
          <p:cNvPr id="13" name="Text 11"/>
          <p:cNvSpPr/>
          <p:nvPr/>
        </p:nvSpPr>
        <p:spPr>
          <a:xfrm>
            <a:off x="384048" y="3520440"/>
            <a:ext cx="2615184" cy="256032"/>
          </a:xfrm>
          <a:prstGeom prst="rect">
            <a:avLst/>
          </a:prstGeom>
          <a:noFill/>
          <a:ln/>
        </p:spPr>
        <p:txBody>
          <a:bodyPr wrap="square" rtlCol="0" anchor="ctr"/>
          <a:lstStyle/>
          <a:p>
            <a:pPr marL="0" indent="0">
              <a:buNone/>
            </a:pPr>
            <a:r>
              <a:rPr lang="en-US" sz="1100" b="1" dirty="0">
                <a:solidFill>
                  <a:srgbClr val="1A6B5C"/>
                </a:solidFill>
                <a:latin typeface="Cambria" pitchFamily="34" charset="0"/>
                <a:ea typeface="Cambria" pitchFamily="34" charset="-122"/>
                <a:cs typeface="Cambria" pitchFamily="34" charset="-120"/>
              </a:rPr>
              <a:t>Key Parameters:</a:t>
            </a:r>
            <a:endParaRPr lang="en-US" sz="1100" dirty="0"/>
          </a:p>
        </p:txBody>
      </p:sp>
      <p:sp>
        <p:nvSpPr>
          <p:cNvPr id="14" name="Text 12"/>
          <p:cNvSpPr/>
          <p:nvPr/>
        </p:nvSpPr>
        <p:spPr>
          <a:xfrm>
            <a:off x="411480" y="3794760"/>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Site sustainability</a:t>
            </a:r>
            <a:endParaRPr lang="en-US" sz="1000" dirty="0"/>
          </a:p>
        </p:txBody>
      </p:sp>
      <p:sp>
        <p:nvSpPr>
          <p:cNvPr id="15" name="Text 13"/>
          <p:cNvSpPr/>
          <p:nvPr/>
        </p:nvSpPr>
        <p:spPr>
          <a:xfrm>
            <a:off x="411480" y="3995928"/>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Water efficiency</a:t>
            </a:r>
            <a:endParaRPr lang="en-US" sz="1000" dirty="0"/>
          </a:p>
        </p:txBody>
      </p:sp>
      <p:sp>
        <p:nvSpPr>
          <p:cNvPr id="16" name="Text 14"/>
          <p:cNvSpPr/>
          <p:nvPr/>
        </p:nvSpPr>
        <p:spPr>
          <a:xfrm>
            <a:off x="411480" y="4197096"/>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Energy &amp; atmosphere</a:t>
            </a:r>
            <a:endParaRPr lang="en-US" sz="1000" dirty="0"/>
          </a:p>
        </p:txBody>
      </p:sp>
      <p:sp>
        <p:nvSpPr>
          <p:cNvPr id="17" name="Text 15"/>
          <p:cNvSpPr/>
          <p:nvPr/>
        </p:nvSpPr>
        <p:spPr>
          <a:xfrm>
            <a:off x="411480" y="4398264"/>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Materials &amp; resources</a:t>
            </a:r>
            <a:endParaRPr lang="en-US" sz="1000" dirty="0"/>
          </a:p>
        </p:txBody>
      </p:sp>
      <p:sp>
        <p:nvSpPr>
          <p:cNvPr id="18" name="Text 16"/>
          <p:cNvSpPr/>
          <p:nvPr/>
        </p:nvSpPr>
        <p:spPr>
          <a:xfrm>
            <a:off x="411480" y="4599432"/>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Indoor air quality</a:t>
            </a:r>
            <a:endParaRPr lang="en-US" sz="1000" dirty="0"/>
          </a:p>
        </p:txBody>
      </p:sp>
      <p:sp>
        <p:nvSpPr>
          <p:cNvPr id="19" name="Text 17"/>
          <p:cNvSpPr/>
          <p:nvPr/>
        </p:nvSpPr>
        <p:spPr>
          <a:xfrm>
            <a:off x="411480" y="4800600"/>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Innovation</a:t>
            </a:r>
            <a:endParaRPr lang="en-US" sz="1000" dirty="0"/>
          </a:p>
        </p:txBody>
      </p:sp>
      <p:sp>
        <p:nvSpPr>
          <p:cNvPr id="20" name="Shape 18"/>
          <p:cNvSpPr/>
          <p:nvPr/>
        </p:nvSpPr>
        <p:spPr>
          <a:xfrm>
            <a:off x="3218688" y="1005840"/>
            <a:ext cx="2834640" cy="4023360"/>
          </a:xfrm>
          <a:prstGeom prst="roundRect">
            <a:avLst>
              <a:gd name="adj" fmla="val 3226"/>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21" name="Shape 19"/>
          <p:cNvSpPr/>
          <p:nvPr/>
        </p:nvSpPr>
        <p:spPr>
          <a:xfrm>
            <a:off x="3218688" y="1005840"/>
            <a:ext cx="2834640" cy="640080"/>
          </a:xfrm>
          <a:prstGeom prst="roundRect">
            <a:avLst>
              <a:gd name="adj" fmla="val 14286"/>
            </a:avLst>
          </a:prstGeom>
          <a:solidFill>
            <a:srgbClr val="1B4332"/>
          </a:solidFill>
          <a:ln w="12700">
            <a:solidFill>
              <a:srgbClr val="1B4332"/>
            </a:solidFill>
            <a:prstDash val="solid"/>
          </a:ln>
        </p:spPr>
      </p:sp>
      <p:sp>
        <p:nvSpPr>
          <p:cNvPr id="22" name="Text 20"/>
          <p:cNvSpPr/>
          <p:nvPr/>
        </p:nvSpPr>
        <p:spPr>
          <a:xfrm>
            <a:off x="3310128" y="1024128"/>
            <a:ext cx="2651760" cy="594360"/>
          </a:xfrm>
          <a:prstGeom prst="rect">
            <a:avLst/>
          </a:prstGeom>
          <a:noFill/>
          <a:ln/>
        </p:spPr>
        <p:txBody>
          <a:bodyPr wrap="square" rtlCol="0" anchor="ctr"/>
          <a:lstStyle/>
          <a:p>
            <a:pPr marL="0" indent="0" algn="ctr">
              <a:buNone/>
            </a:pPr>
            <a:r>
              <a:rPr lang="en-US" sz="1250" b="1" dirty="0">
                <a:solidFill>
                  <a:srgbClr val="FFFFFF"/>
                </a:solidFill>
                <a:latin typeface="Cambria" pitchFamily="34" charset="0"/>
                <a:ea typeface="Cambria" pitchFamily="34" charset="-122"/>
                <a:cs typeface="Cambria" pitchFamily="34" charset="-120"/>
              </a:rPr>
              <a:t>GRIHA</a:t>
            </a:r>
            <a:endParaRPr lang="en-US" sz="1250" dirty="0"/>
          </a:p>
          <a:p>
            <a:pPr marL="0" indent="0" algn="ctr">
              <a:buNone/>
            </a:pPr>
            <a:r>
              <a:rPr lang="en-US" sz="1250" b="1" dirty="0">
                <a:solidFill>
                  <a:srgbClr val="FFFFFF"/>
                </a:solidFill>
                <a:latin typeface="Cambria" pitchFamily="34" charset="0"/>
                <a:ea typeface="Cambria" pitchFamily="34" charset="-122"/>
                <a:cs typeface="Cambria" pitchFamily="34" charset="-120"/>
              </a:rPr>
              <a:t>(Green Rating for Integrated Habitat Assessment)</a:t>
            </a:r>
            <a:endParaRPr lang="en-US" sz="1250" dirty="0"/>
          </a:p>
        </p:txBody>
      </p:sp>
      <p:sp>
        <p:nvSpPr>
          <p:cNvPr id="23" name="Text 21"/>
          <p:cNvSpPr/>
          <p:nvPr/>
        </p:nvSpPr>
        <p:spPr>
          <a:xfrm>
            <a:off x="3328416" y="1700784"/>
            <a:ext cx="2615184" cy="594360"/>
          </a:xfrm>
          <a:prstGeom prst="rect">
            <a:avLst/>
          </a:prstGeom>
          <a:noFill/>
          <a:ln/>
        </p:spPr>
        <p:txBody>
          <a:bodyPr wrap="square" rtlCol="0" anchor="t"/>
          <a:lstStyle/>
          <a:p>
            <a:pPr marL="0" indent="0">
              <a:buNone/>
            </a:pPr>
            <a:r>
              <a:rPr lang="en-US" sz="1050" dirty="0">
                <a:solidFill>
                  <a:srgbClr val="64748B"/>
                </a:solidFill>
                <a:latin typeface="Calibri" pitchFamily="34" charset="0"/>
                <a:ea typeface="Calibri" pitchFamily="34" charset="-122"/>
                <a:cs typeface="Calibri" pitchFamily="34" charset="-120"/>
              </a:rPr>
              <a:t>India-specific rating by TERI + MoHUA. Mandatory for Govt. buildings &gt;500 sqm. Voluntary for private.</a:t>
            </a:r>
            <a:endParaRPr lang="en-US" sz="1050" dirty="0"/>
          </a:p>
        </p:txBody>
      </p:sp>
      <p:sp>
        <p:nvSpPr>
          <p:cNvPr id="24" name="Text 22"/>
          <p:cNvSpPr/>
          <p:nvPr/>
        </p:nvSpPr>
        <p:spPr>
          <a:xfrm>
            <a:off x="3328416" y="2331720"/>
            <a:ext cx="2615184" cy="274320"/>
          </a:xfrm>
          <a:prstGeom prst="rect">
            <a:avLst/>
          </a:prstGeom>
          <a:noFill/>
          <a:ln/>
        </p:spPr>
        <p:txBody>
          <a:bodyPr wrap="square" rtlCol="0" anchor="ctr"/>
          <a:lstStyle/>
          <a:p>
            <a:pPr marL="0" indent="0">
              <a:buNone/>
            </a:pPr>
            <a:r>
              <a:rPr lang="en-US" sz="1100" b="1" dirty="0">
                <a:solidFill>
                  <a:srgbClr val="1B4332"/>
                </a:solidFill>
                <a:latin typeface="Cambria" pitchFamily="34" charset="0"/>
                <a:ea typeface="Cambria" pitchFamily="34" charset="-122"/>
                <a:cs typeface="Cambria" pitchFamily="34" charset="-120"/>
              </a:rPr>
              <a:t>Rating Levels:</a:t>
            </a:r>
            <a:endParaRPr lang="en-US" sz="1100" dirty="0"/>
          </a:p>
        </p:txBody>
      </p:sp>
      <p:sp>
        <p:nvSpPr>
          <p:cNvPr id="25" name="Text 23"/>
          <p:cNvSpPr/>
          <p:nvPr/>
        </p:nvSpPr>
        <p:spPr>
          <a:xfrm>
            <a:off x="3355848" y="2606040"/>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1 Star (50-54 pts)</a:t>
            </a:r>
            <a:endParaRPr lang="en-US" sz="1050" dirty="0"/>
          </a:p>
        </p:txBody>
      </p:sp>
      <p:sp>
        <p:nvSpPr>
          <p:cNvPr id="26" name="Text 24"/>
          <p:cNvSpPr/>
          <p:nvPr/>
        </p:nvSpPr>
        <p:spPr>
          <a:xfrm>
            <a:off x="3355848" y="2825496"/>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2 Star (55-59 pts)</a:t>
            </a:r>
            <a:endParaRPr lang="en-US" sz="1050" dirty="0"/>
          </a:p>
        </p:txBody>
      </p:sp>
      <p:sp>
        <p:nvSpPr>
          <p:cNvPr id="27" name="Text 25"/>
          <p:cNvSpPr/>
          <p:nvPr/>
        </p:nvSpPr>
        <p:spPr>
          <a:xfrm>
            <a:off x="3355848" y="3044952"/>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3 Star (60-74 pts)</a:t>
            </a:r>
            <a:endParaRPr lang="en-US" sz="1050" dirty="0"/>
          </a:p>
        </p:txBody>
      </p:sp>
      <p:sp>
        <p:nvSpPr>
          <p:cNvPr id="28" name="Text 26"/>
          <p:cNvSpPr/>
          <p:nvPr/>
        </p:nvSpPr>
        <p:spPr>
          <a:xfrm>
            <a:off x="3355848" y="3264408"/>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4 Star (75-89 pts)</a:t>
            </a:r>
            <a:endParaRPr lang="en-US" sz="1050" dirty="0"/>
          </a:p>
        </p:txBody>
      </p:sp>
      <p:sp>
        <p:nvSpPr>
          <p:cNvPr id="29" name="Text 27"/>
          <p:cNvSpPr/>
          <p:nvPr/>
        </p:nvSpPr>
        <p:spPr>
          <a:xfrm>
            <a:off x="3355848" y="3483864"/>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5 Star (90+ pts)</a:t>
            </a:r>
            <a:endParaRPr lang="en-US" sz="1050" dirty="0"/>
          </a:p>
        </p:txBody>
      </p:sp>
      <p:sp>
        <p:nvSpPr>
          <p:cNvPr id="30" name="Text 28"/>
          <p:cNvSpPr/>
          <p:nvPr/>
        </p:nvSpPr>
        <p:spPr>
          <a:xfrm>
            <a:off x="3328416" y="3520440"/>
            <a:ext cx="2615184" cy="256032"/>
          </a:xfrm>
          <a:prstGeom prst="rect">
            <a:avLst/>
          </a:prstGeom>
          <a:noFill/>
          <a:ln/>
        </p:spPr>
        <p:txBody>
          <a:bodyPr wrap="square" rtlCol="0" anchor="ctr"/>
          <a:lstStyle/>
          <a:p>
            <a:pPr marL="0" indent="0">
              <a:buNone/>
            </a:pPr>
            <a:r>
              <a:rPr lang="en-US" sz="1100" b="1" dirty="0">
                <a:solidFill>
                  <a:srgbClr val="1B4332"/>
                </a:solidFill>
                <a:latin typeface="Cambria" pitchFamily="34" charset="0"/>
                <a:ea typeface="Cambria" pitchFamily="34" charset="-122"/>
                <a:cs typeface="Cambria" pitchFamily="34" charset="-120"/>
              </a:rPr>
              <a:t>Key Parameters:</a:t>
            </a:r>
            <a:endParaRPr lang="en-US" sz="1100" dirty="0"/>
          </a:p>
        </p:txBody>
      </p:sp>
      <p:sp>
        <p:nvSpPr>
          <p:cNvPr id="31" name="Text 29"/>
          <p:cNvSpPr/>
          <p:nvPr/>
        </p:nvSpPr>
        <p:spPr>
          <a:xfrm>
            <a:off x="3355848" y="3794760"/>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Site planning</a:t>
            </a:r>
            <a:endParaRPr lang="en-US" sz="1000" dirty="0"/>
          </a:p>
        </p:txBody>
      </p:sp>
      <p:sp>
        <p:nvSpPr>
          <p:cNvPr id="32" name="Text 30"/>
          <p:cNvSpPr/>
          <p:nvPr/>
        </p:nvSpPr>
        <p:spPr>
          <a:xfrm>
            <a:off x="3355848" y="3995928"/>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Building envelope</a:t>
            </a:r>
            <a:endParaRPr lang="en-US" sz="1000" dirty="0"/>
          </a:p>
        </p:txBody>
      </p:sp>
      <p:sp>
        <p:nvSpPr>
          <p:cNvPr id="33" name="Text 31"/>
          <p:cNvSpPr/>
          <p:nvPr/>
        </p:nvSpPr>
        <p:spPr>
          <a:xfrm>
            <a:off x="3355848" y="4197096"/>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Passive architecture</a:t>
            </a:r>
            <a:endParaRPr lang="en-US" sz="1000" dirty="0"/>
          </a:p>
        </p:txBody>
      </p:sp>
      <p:sp>
        <p:nvSpPr>
          <p:cNvPr id="34" name="Text 32"/>
          <p:cNvSpPr/>
          <p:nvPr/>
        </p:nvSpPr>
        <p:spPr>
          <a:xfrm>
            <a:off x="3355848" y="4398264"/>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Energy optimization</a:t>
            </a:r>
            <a:endParaRPr lang="en-US" sz="1000" dirty="0"/>
          </a:p>
        </p:txBody>
      </p:sp>
      <p:sp>
        <p:nvSpPr>
          <p:cNvPr id="35" name="Text 33"/>
          <p:cNvSpPr/>
          <p:nvPr/>
        </p:nvSpPr>
        <p:spPr>
          <a:xfrm>
            <a:off x="3355848" y="4599432"/>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Water management</a:t>
            </a:r>
            <a:endParaRPr lang="en-US" sz="1000" dirty="0"/>
          </a:p>
        </p:txBody>
      </p:sp>
      <p:sp>
        <p:nvSpPr>
          <p:cNvPr id="36" name="Text 34"/>
          <p:cNvSpPr/>
          <p:nvPr/>
        </p:nvSpPr>
        <p:spPr>
          <a:xfrm>
            <a:off x="3355848" y="4800600"/>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Waste management</a:t>
            </a:r>
            <a:endParaRPr lang="en-US" sz="1000" dirty="0"/>
          </a:p>
        </p:txBody>
      </p:sp>
      <p:sp>
        <p:nvSpPr>
          <p:cNvPr id="37" name="Shape 35"/>
          <p:cNvSpPr/>
          <p:nvPr/>
        </p:nvSpPr>
        <p:spPr>
          <a:xfrm>
            <a:off x="6163056" y="1005840"/>
            <a:ext cx="2834640" cy="4023360"/>
          </a:xfrm>
          <a:prstGeom prst="roundRect">
            <a:avLst>
              <a:gd name="adj" fmla="val 3226"/>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38" name="Shape 36"/>
          <p:cNvSpPr/>
          <p:nvPr/>
        </p:nvSpPr>
        <p:spPr>
          <a:xfrm>
            <a:off x="6163056" y="1005840"/>
            <a:ext cx="2834640" cy="640080"/>
          </a:xfrm>
          <a:prstGeom prst="roundRect">
            <a:avLst>
              <a:gd name="adj" fmla="val 14286"/>
            </a:avLst>
          </a:prstGeom>
          <a:solidFill>
            <a:srgbClr val="2E6DA4"/>
          </a:solidFill>
          <a:ln w="12700">
            <a:solidFill>
              <a:srgbClr val="2E6DA4"/>
            </a:solidFill>
            <a:prstDash val="solid"/>
          </a:ln>
        </p:spPr>
      </p:sp>
      <p:sp>
        <p:nvSpPr>
          <p:cNvPr id="39" name="Text 37"/>
          <p:cNvSpPr/>
          <p:nvPr/>
        </p:nvSpPr>
        <p:spPr>
          <a:xfrm>
            <a:off x="6254496" y="1024128"/>
            <a:ext cx="2651760" cy="594360"/>
          </a:xfrm>
          <a:prstGeom prst="rect">
            <a:avLst/>
          </a:prstGeom>
          <a:noFill/>
          <a:ln/>
        </p:spPr>
        <p:txBody>
          <a:bodyPr wrap="square" rtlCol="0" anchor="ctr"/>
          <a:lstStyle/>
          <a:p>
            <a:pPr marL="0" indent="0" algn="ctr">
              <a:buNone/>
            </a:pPr>
            <a:r>
              <a:rPr lang="en-US" sz="1250" b="1" dirty="0">
                <a:solidFill>
                  <a:srgbClr val="FFFFFF"/>
                </a:solidFill>
                <a:latin typeface="Cambria" pitchFamily="34" charset="0"/>
                <a:ea typeface="Cambria" pitchFamily="34" charset="-122"/>
                <a:cs typeface="Cambria" pitchFamily="34" charset="-120"/>
              </a:rPr>
              <a:t>Other Green</a:t>
            </a:r>
            <a:endParaRPr lang="en-US" sz="1250" dirty="0"/>
          </a:p>
          <a:p>
            <a:pPr marL="0" indent="0" algn="ctr">
              <a:buNone/>
            </a:pPr>
            <a:r>
              <a:rPr lang="en-US" sz="1250" b="1" dirty="0">
                <a:solidFill>
                  <a:srgbClr val="FFFFFF"/>
                </a:solidFill>
                <a:latin typeface="Cambria" pitchFamily="34" charset="0"/>
                <a:ea typeface="Cambria" pitchFamily="34" charset="-122"/>
                <a:cs typeface="Cambria" pitchFamily="34" charset="-120"/>
              </a:rPr>
              <a:t>Standards</a:t>
            </a:r>
            <a:endParaRPr lang="en-US" sz="1250" dirty="0"/>
          </a:p>
        </p:txBody>
      </p:sp>
      <p:sp>
        <p:nvSpPr>
          <p:cNvPr id="40" name="Text 38"/>
          <p:cNvSpPr/>
          <p:nvPr/>
        </p:nvSpPr>
        <p:spPr>
          <a:xfrm>
            <a:off x="6272784" y="1700784"/>
            <a:ext cx="2615184" cy="594360"/>
          </a:xfrm>
          <a:prstGeom prst="rect">
            <a:avLst/>
          </a:prstGeom>
          <a:noFill/>
          <a:ln/>
        </p:spPr>
        <p:txBody>
          <a:bodyPr wrap="square" rtlCol="0" anchor="t"/>
          <a:lstStyle/>
          <a:p>
            <a:pPr marL="0" indent="0">
              <a:buNone/>
            </a:pPr>
            <a:r>
              <a:rPr lang="en-US" sz="1050" dirty="0">
                <a:solidFill>
                  <a:srgbClr val="64748B"/>
                </a:solidFill>
                <a:latin typeface="Calibri" pitchFamily="34" charset="0"/>
                <a:ea typeface="Calibri" pitchFamily="34" charset="-122"/>
                <a:cs typeface="Calibri" pitchFamily="34" charset="-120"/>
              </a:rPr>
              <a:t>LEED India, EDGE (IFC/World Bank), BEE Star Rating, ECBC compliance for commercial buildings.</a:t>
            </a:r>
            <a:endParaRPr lang="en-US" sz="1050" dirty="0"/>
          </a:p>
        </p:txBody>
      </p:sp>
      <p:sp>
        <p:nvSpPr>
          <p:cNvPr id="41" name="Text 39"/>
          <p:cNvSpPr/>
          <p:nvPr/>
        </p:nvSpPr>
        <p:spPr>
          <a:xfrm>
            <a:off x="6272784" y="2331720"/>
            <a:ext cx="2615184" cy="274320"/>
          </a:xfrm>
          <a:prstGeom prst="rect">
            <a:avLst/>
          </a:prstGeom>
          <a:noFill/>
          <a:ln/>
        </p:spPr>
        <p:txBody>
          <a:bodyPr wrap="square" rtlCol="0" anchor="ctr"/>
          <a:lstStyle/>
          <a:p>
            <a:pPr marL="0" indent="0">
              <a:buNone/>
            </a:pPr>
            <a:r>
              <a:rPr lang="en-US" sz="1100" b="1" dirty="0">
                <a:solidFill>
                  <a:srgbClr val="2E6DA4"/>
                </a:solidFill>
                <a:latin typeface="Cambria" pitchFamily="34" charset="0"/>
                <a:ea typeface="Cambria" pitchFamily="34" charset="-122"/>
                <a:cs typeface="Cambria" pitchFamily="34" charset="-120"/>
              </a:rPr>
              <a:t>Rating Levels:</a:t>
            </a:r>
            <a:endParaRPr lang="en-US" sz="1100" dirty="0"/>
          </a:p>
        </p:txBody>
      </p:sp>
      <p:sp>
        <p:nvSpPr>
          <p:cNvPr id="42" name="Text 40"/>
          <p:cNvSpPr/>
          <p:nvPr/>
        </p:nvSpPr>
        <p:spPr>
          <a:xfrm>
            <a:off x="6300216" y="2606040"/>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ECBC: Mandatory for commercial &gt;100 kW</a:t>
            </a:r>
            <a:endParaRPr lang="en-US" sz="1050" dirty="0"/>
          </a:p>
        </p:txBody>
      </p:sp>
      <p:sp>
        <p:nvSpPr>
          <p:cNvPr id="43" name="Text 41"/>
          <p:cNvSpPr/>
          <p:nvPr/>
        </p:nvSpPr>
        <p:spPr>
          <a:xfrm>
            <a:off x="6300216" y="2825496"/>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BEE: Bureau of Energy Efficiency labels</a:t>
            </a:r>
            <a:endParaRPr lang="en-US" sz="1050" dirty="0"/>
          </a:p>
        </p:txBody>
      </p:sp>
      <p:sp>
        <p:nvSpPr>
          <p:cNvPr id="44" name="Text 42"/>
          <p:cNvSpPr/>
          <p:nvPr/>
        </p:nvSpPr>
        <p:spPr>
          <a:xfrm>
            <a:off x="6300216" y="3044952"/>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EDGE: Quick 20% savings certification</a:t>
            </a:r>
            <a:endParaRPr lang="en-US" sz="1050" dirty="0"/>
          </a:p>
        </p:txBody>
      </p:sp>
      <p:sp>
        <p:nvSpPr>
          <p:cNvPr id="45" name="Text 43"/>
          <p:cNvSpPr/>
          <p:nvPr/>
        </p:nvSpPr>
        <p:spPr>
          <a:xfrm>
            <a:off x="6300216" y="3264408"/>
            <a:ext cx="2560320" cy="219456"/>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RERA: Some states incentivise green projects</a:t>
            </a:r>
            <a:endParaRPr lang="en-US" sz="1050" dirty="0"/>
          </a:p>
        </p:txBody>
      </p:sp>
      <p:sp>
        <p:nvSpPr>
          <p:cNvPr id="46" name="Text 44"/>
          <p:cNvSpPr/>
          <p:nvPr/>
        </p:nvSpPr>
        <p:spPr>
          <a:xfrm>
            <a:off x="6272784" y="3520440"/>
            <a:ext cx="2615184" cy="256032"/>
          </a:xfrm>
          <a:prstGeom prst="rect">
            <a:avLst/>
          </a:prstGeom>
          <a:noFill/>
          <a:ln/>
        </p:spPr>
        <p:txBody>
          <a:bodyPr wrap="square" rtlCol="0" anchor="ctr"/>
          <a:lstStyle/>
          <a:p>
            <a:pPr marL="0" indent="0">
              <a:buNone/>
            </a:pPr>
            <a:r>
              <a:rPr lang="en-US" sz="1100" b="1" dirty="0">
                <a:solidFill>
                  <a:srgbClr val="2E6DA4"/>
                </a:solidFill>
                <a:latin typeface="Cambria" pitchFamily="34" charset="0"/>
                <a:ea typeface="Cambria" pitchFamily="34" charset="-122"/>
                <a:cs typeface="Cambria" pitchFamily="34" charset="-120"/>
              </a:rPr>
              <a:t>Key Parameters:</a:t>
            </a:r>
            <a:endParaRPr lang="en-US" sz="1100" dirty="0"/>
          </a:p>
        </p:txBody>
      </p:sp>
      <p:sp>
        <p:nvSpPr>
          <p:cNvPr id="47" name="Text 45"/>
          <p:cNvSpPr/>
          <p:nvPr/>
        </p:nvSpPr>
        <p:spPr>
          <a:xfrm>
            <a:off x="6300216" y="3794760"/>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Many banks offer green home loans at lower rates</a:t>
            </a:r>
            <a:endParaRPr lang="en-US" sz="1000" dirty="0"/>
          </a:p>
        </p:txBody>
      </p:sp>
      <p:sp>
        <p:nvSpPr>
          <p:cNvPr id="48" name="Text 46"/>
          <p:cNvSpPr/>
          <p:nvPr/>
        </p:nvSpPr>
        <p:spPr>
          <a:xfrm>
            <a:off x="6300216" y="3995928"/>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Maharashtra DP: Additional FSI for green buildings</a:t>
            </a:r>
            <a:endParaRPr lang="en-US" sz="1000" dirty="0"/>
          </a:p>
        </p:txBody>
      </p:sp>
      <p:sp>
        <p:nvSpPr>
          <p:cNvPr id="49" name="Text 47"/>
          <p:cNvSpPr/>
          <p:nvPr/>
        </p:nvSpPr>
        <p:spPr>
          <a:xfrm>
            <a:off x="6300216" y="4197096"/>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Carbon credits for certified projects</a:t>
            </a:r>
            <a:endParaRPr lang="en-US" sz="1000" dirty="0"/>
          </a:p>
        </p:txBody>
      </p:sp>
      <p:sp>
        <p:nvSpPr>
          <p:cNvPr id="50" name="Text 48"/>
          <p:cNvSpPr/>
          <p:nvPr/>
        </p:nvSpPr>
        <p:spPr>
          <a:xfrm>
            <a:off x="6300216" y="4398264"/>
            <a:ext cx="2560320" cy="201168"/>
          </a:xfrm>
          <a:prstGeom prst="rect">
            <a:avLst/>
          </a:prstGeom>
          <a:noFill/>
          <a:ln/>
        </p:spPr>
        <p:txBody>
          <a:bodyPr wrap="square" rtlCol="0" anchor="ctr"/>
          <a:lstStyle/>
          <a:p>
            <a:pPr marL="0" indent="0">
              <a:buNone/>
            </a:pPr>
            <a:r>
              <a:rPr lang="en-US" sz="1000" dirty="0">
                <a:solidFill>
                  <a:srgbClr val="1A2E24"/>
                </a:solidFill>
                <a:latin typeface="Calibri" pitchFamily="34" charset="0"/>
                <a:ea typeface="Calibri" pitchFamily="34" charset="-122"/>
                <a:cs typeface="Calibri" pitchFamily="34" charset="-120"/>
              </a:rPr>
              <a:t>• Increasing buyer preference post-Covid</a:t>
            </a:r>
            <a:endParaRPr lang="en-US" sz="1000" dirty="0"/>
          </a:p>
        </p:txBody>
      </p:sp>
      <p:sp>
        <p:nvSpPr>
          <p:cNvPr id="51" name="Shape 49"/>
          <p:cNvSpPr/>
          <p:nvPr/>
        </p:nvSpPr>
        <p:spPr>
          <a:xfrm>
            <a:off x="274320" y="5120640"/>
            <a:ext cx="8595360" cy="320040"/>
          </a:xfrm>
          <a:prstGeom prst="roundRect">
            <a:avLst>
              <a:gd name="adj" fmla="val 14286"/>
            </a:avLst>
          </a:prstGeom>
          <a:solidFill>
            <a:srgbClr val="1B4332"/>
          </a:solidFill>
          <a:ln w="12700">
            <a:solidFill>
              <a:srgbClr val="1B4332"/>
            </a:solidFill>
            <a:prstDash val="solid"/>
          </a:ln>
        </p:spPr>
      </p:sp>
      <p:sp>
        <p:nvSpPr>
          <p:cNvPr id="52" name="Text 50"/>
          <p:cNvSpPr/>
          <p:nvPr/>
        </p:nvSpPr>
        <p:spPr>
          <a:xfrm>
            <a:off x="457200" y="5120640"/>
            <a:ext cx="8229600" cy="320040"/>
          </a:xfrm>
          <a:prstGeom prst="rect">
            <a:avLst/>
          </a:prstGeom>
          <a:noFill/>
          <a:ln/>
        </p:spPr>
        <p:txBody>
          <a:bodyPr wrap="square" lIns="0" tIns="0" rIns="0" bIns="0" rtlCol="0" anchor="ctr"/>
          <a:lstStyle/>
          <a:p>
            <a:pPr marL="0" indent="0" algn="ctr">
              <a:buNone/>
            </a:pPr>
            <a:r>
              <a:rPr lang="en-US" sz="1150" b="1" dirty="0">
                <a:solidFill>
                  <a:srgbClr val="74C69D"/>
                </a:solidFill>
              </a:rPr>
              <a:t>CA Note: RERA promoter must disclose green certifications. Tax angle: Deduction under Section 35AC (CSR) for green compliance investments.</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B4332"/>
          </a:solidFill>
          <a:ln w="12700">
            <a:solidFill>
              <a:srgbClr val="1B4332"/>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Waste Management Compliance: STP, WTP &amp; Solid Waste Rules 2016</a:t>
            </a:r>
            <a:endParaRPr lang="en-US" sz="2200" dirty="0"/>
          </a:p>
        </p:txBody>
      </p:sp>
      <p:sp>
        <p:nvSpPr>
          <p:cNvPr id="4" name="Shape 2"/>
          <p:cNvSpPr/>
          <p:nvPr/>
        </p:nvSpPr>
        <p:spPr>
          <a:xfrm>
            <a:off x="274320" y="1005840"/>
            <a:ext cx="2834640" cy="4023360"/>
          </a:xfrm>
          <a:prstGeom prst="roundRect">
            <a:avLst>
              <a:gd name="adj" fmla="val 3226"/>
            </a:avLst>
          </a:prstGeom>
          <a:solidFill>
            <a:srgbClr val="F0F7F3"/>
          </a:solidFill>
          <a:ln w="12700">
            <a:solidFill>
              <a:srgbClr val="C8E4D0"/>
            </a:solidFill>
            <a:prstDash val="solid"/>
          </a:ln>
          <a:effectLst>
            <a:outerShdw blurRad="101600" dist="38100" dir="2700000" algn="bl" rotWithShape="0">
              <a:srgbClr val="000000">
                <a:alpha val="12000"/>
              </a:srgbClr>
            </a:outerShdw>
          </a:effectLst>
        </p:spPr>
      </p:sp>
      <p:sp>
        <p:nvSpPr>
          <p:cNvPr id="5" name="Shape 3"/>
          <p:cNvSpPr/>
          <p:nvPr/>
        </p:nvSpPr>
        <p:spPr>
          <a:xfrm>
            <a:off x="274320" y="1005840"/>
            <a:ext cx="2834640" cy="804672"/>
          </a:xfrm>
          <a:prstGeom prst="roundRect">
            <a:avLst>
              <a:gd name="adj" fmla="val 11364"/>
            </a:avLst>
          </a:prstGeom>
          <a:solidFill>
            <a:srgbClr val="1B4332"/>
          </a:solidFill>
          <a:ln w="12700">
            <a:solidFill>
              <a:srgbClr val="1B4332"/>
            </a:solidFill>
            <a:prstDash val="solid"/>
          </a:ln>
        </p:spPr>
      </p:sp>
      <p:sp>
        <p:nvSpPr>
          <p:cNvPr id="6" name="Shape 4"/>
          <p:cNvSpPr/>
          <p:nvPr/>
        </p:nvSpPr>
        <p:spPr>
          <a:xfrm>
            <a:off x="1371600" y="896112"/>
            <a:ext cx="640080" cy="640080"/>
          </a:xfrm>
          <a:prstGeom prst="ellipse">
            <a:avLst/>
          </a:prstGeom>
          <a:solidFill>
            <a:srgbClr val="F5A623"/>
          </a:solidFill>
          <a:ln w="12700">
            <a:solidFill>
              <a:srgbClr val="F5A623"/>
            </a:solidFill>
            <a:prstDash val="solid"/>
          </a:ln>
        </p:spPr>
      </p:sp>
      <p:sp>
        <p:nvSpPr>
          <p:cNvPr id="7" name="Text 5"/>
          <p:cNvSpPr/>
          <p:nvPr/>
        </p:nvSpPr>
        <p:spPr>
          <a:xfrm>
            <a:off x="1371600" y="896112"/>
            <a:ext cx="640080" cy="640080"/>
          </a:xfrm>
          <a:prstGeom prst="rect">
            <a:avLst/>
          </a:prstGeom>
          <a:noFill/>
          <a:ln/>
        </p:spPr>
        <p:txBody>
          <a:bodyPr wrap="square" lIns="0" tIns="0" rIns="0" bIns="0" rtlCol="0" anchor="ctr"/>
          <a:lstStyle/>
          <a:p>
            <a:pPr marL="0" indent="0" algn="ctr">
              <a:buNone/>
            </a:pPr>
            <a:r>
              <a:rPr lang="en-US" sz="1300" b="1" dirty="0">
                <a:solidFill>
                  <a:srgbClr val="1B4332"/>
                </a:solidFill>
              </a:rPr>
              <a:t>STP</a:t>
            </a:r>
            <a:endParaRPr lang="en-US" sz="1300" dirty="0"/>
          </a:p>
        </p:txBody>
      </p:sp>
      <p:sp>
        <p:nvSpPr>
          <p:cNvPr id="8" name="Text 6"/>
          <p:cNvSpPr/>
          <p:nvPr/>
        </p:nvSpPr>
        <p:spPr>
          <a:xfrm>
            <a:off x="384048" y="1042416"/>
            <a:ext cx="2615184" cy="731520"/>
          </a:xfrm>
          <a:prstGeom prst="rect">
            <a:avLst/>
          </a:prstGeom>
          <a:noFill/>
          <a:ln/>
        </p:spPr>
        <p:txBody>
          <a:bodyPr wrap="square" rtlCol="0" anchor="ctr"/>
          <a:lstStyle/>
          <a:p>
            <a:pPr marL="0" indent="0" algn="ctr">
              <a:buNone/>
            </a:pPr>
            <a:r>
              <a:rPr lang="en-US" sz="1150" b="1" dirty="0">
                <a:solidFill>
                  <a:srgbClr val="FFFFFF"/>
                </a:solidFill>
                <a:latin typeface="Cambria" pitchFamily="34" charset="0"/>
                <a:ea typeface="Cambria" pitchFamily="34" charset="-122"/>
                <a:cs typeface="Cambria" pitchFamily="34" charset="-120"/>
              </a:rPr>
              <a:t>Sewage Treatment Plant</a:t>
            </a:r>
            <a:endParaRPr lang="en-US" sz="1150" dirty="0"/>
          </a:p>
        </p:txBody>
      </p:sp>
      <p:sp>
        <p:nvSpPr>
          <p:cNvPr id="9" name="Text 7"/>
          <p:cNvSpPr/>
          <p:nvPr/>
        </p:nvSpPr>
        <p:spPr>
          <a:xfrm>
            <a:off x="384048" y="1874520"/>
            <a:ext cx="2615184" cy="228600"/>
          </a:xfrm>
          <a:prstGeom prst="rect">
            <a:avLst/>
          </a:prstGeom>
          <a:noFill/>
          <a:ln/>
        </p:spPr>
        <p:txBody>
          <a:bodyPr wrap="square" rtlCol="0" anchor="ctr"/>
          <a:lstStyle/>
          <a:p>
            <a:pPr marL="0" indent="0">
              <a:buNone/>
            </a:pPr>
            <a:r>
              <a:rPr lang="en-US" sz="1050" b="1" dirty="0">
                <a:solidFill>
                  <a:srgbClr val="40916C"/>
                </a:solidFill>
                <a:latin typeface="Cambria" pitchFamily="34" charset="0"/>
                <a:ea typeface="Cambria" pitchFamily="34" charset="-122"/>
                <a:cs typeface="Cambria" pitchFamily="34" charset="-120"/>
              </a:rPr>
              <a:t>When triggered:</a:t>
            </a:r>
            <a:endParaRPr lang="en-US" sz="1050" dirty="0"/>
          </a:p>
        </p:txBody>
      </p:sp>
      <p:sp>
        <p:nvSpPr>
          <p:cNvPr id="10" name="Text 8"/>
          <p:cNvSpPr/>
          <p:nvPr/>
        </p:nvSpPr>
        <p:spPr>
          <a:xfrm>
            <a:off x="384048" y="2121408"/>
            <a:ext cx="2615184" cy="347472"/>
          </a:xfrm>
          <a:prstGeom prst="rect">
            <a:avLst/>
          </a:prstGeom>
          <a:noFill/>
          <a:ln/>
        </p:spPr>
        <p:txBody>
          <a:bodyPr wrap="square" rtlCol="0" anchor="ctr"/>
          <a:lstStyle/>
          <a:p>
            <a:pPr marL="0" indent="0">
              <a:buNone/>
            </a:pPr>
            <a:r>
              <a:rPr lang="en-US" sz="1050" i="1" dirty="0">
                <a:solidFill>
                  <a:srgbClr val="1A2E24"/>
                </a:solidFill>
                <a:latin typeface="Calibri" pitchFamily="34" charset="0"/>
                <a:ea typeface="Calibri" pitchFamily="34" charset="-122"/>
                <a:cs typeface="Calibri" pitchFamily="34" charset="-120"/>
              </a:rPr>
              <a:t>Mandatory for buildings &gt; 20,000 sq.mt BUA or 100 flats</a:t>
            </a:r>
            <a:endParaRPr lang="en-US" sz="1050" dirty="0"/>
          </a:p>
        </p:txBody>
      </p:sp>
      <p:sp>
        <p:nvSpPr>
          <p:cNvPr id="11" name="Text 9"/>
          <p:cNvSpPr/>
          <p:nvPr/>
        </p:nvSpPr>
        <p:spPr>
          <a:xfrm>
            <a:off x="384048" y="2523744"/>
            <a:ext cx="2615184" cy="228600"/>
          </a:xfrm>
          <a:prstGeom prst="rect">
            <a:avLst/>
          </a:prstGeom>
          <a:noFill/>
          <a:ln/>
        </p:spPr>
        <p:txBody>
          <a:bodyPr wrap="square" rtlCol="0" anchor="ctr"/>
          <a:lstStyle/>
          <a:p>
            <a:pPr marL="0" indent="0">
              <a:buNone/>
            </a:pPr>
            <a:r>
              <a:rPr lang="en-US" sz="1050" b="1" dirty="0">
                <a:solidFill>
                  <a:srgbClr val="40916C"/>
                </a:solidFill>
                <a:latin typeface="Cambria" pitchFamily="34" charset="0"/>
                <a:ea typeface="Cambria" pitchFamily="34" charset="-122"/>
                <a:cs typeface="Cambria" pitchFamily="34" charset="-120"/>
              </a:rPr>
              <a:t>Requirements:</a:t>
            </a:r>
            <a:endParaRPr lang="en-US" sz="1050" dirty="0"/>
          </a:p>
        </p:txBody>
      </p:sp>
      <p:sp>
        <p:nvSpPr>
          <p:cNvPr id="12" name="Text 10"/>
          <p:cNvSpPr/>
          <p:nvPr/>
        </p:nvSpPr>
        <p:spPr>
          <a:xfrm>
            <a:off x="411480" y="278892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Capacity: minimum as per NBC norms (135 lpcd)</a:t>
            </a:r>
            <a:endParaRPr lang="en-US" sz="1050" dirty="0"/>
          </a:p>
        </p:txBody>
      </p:sp>
      <p:sp>
        <p:nvSpPr>
          <p:cNvPr id="13" name="Text 11"/>
          <p:cNvSpPr/>
          <p:nvPr/>
        </p:nvSpPr>
        <p:spPr>
          <a:xfrm>
            <a:off x="411480" y="306324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Standard: Tertiary treatment (MBR preferred)</a:t>
            </a:r>
            <a:endParaRPr lang="en-US" sz="1050" dirty="0"/>
          </a:p>
        </p:txBody>
      </p:sp>
      <p:sp>
        <p:nvSpPr>
          <p:cNvPr id="14" name="Text 12"/>
          <p:cNvSpPr/>
          <p:nvPr/>
        </p:nvSpPr>
        <p:spPr>
          <a:xfrm>
            <a:off x="411480" y="333756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Output must meet PCB norms for discharge/reuse</a:t>
            </a:r>
            <a:endParaRPr lang="en-US" sz="1050" dirty="0"/>
          </a:p>
        </p:txBody>
      </p:sp>
      <p:sp>
        <p:nvSpPr>
          <p:cNvPr id="15" name="Text 13"/>
          <p:cNvSpPr/>
          <p:nvPr/>
        </p:nvSpPr>
        <p:spPr>
          <a:xfrm>
            <a:off x="411480" y="361188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Must be operated — not just installed</a:t>
            </a:r>
            <a:endParaRPr lang="en-US" sz="1050" dirty="0"/>
          </a:p>
        </p:txBody>
      </p:sp>
      <p:sp>
        <p:nvSpPr>
          <p:cNvPr id="16" name="Text 14"/>
          <p:cNvSpPr/>
          <p:nvPr/>
        </p:nvSpPr>
        <p:spPr>
          <a:xfrm>
            <a:off x="384048" y="3913632"/>
            <a:ext cx="2615184" cy="320040"/>
          </a:xfrm>
          <a:prstGeom prst="rect">
            <a:avLst/>
          </a:prstGeom>
          <a:noFill/>
          <a:ln/>
        </p:spPr>
        <p:txBody>
          <a:bodyPr wrap="square" rtlCol="0" anchor="ctr"/>
          <a:lstStyle/>
          <a:p>
            <a:pPr marL="0" indent="0">
              <a:buNone/>
            </a:pPr>
            <a:r>
              <a:rPr lang="en-US" sz="950" i="1" dirty="0">
                <a:solidFill>
                  <a:srgbClr val="64748B"/>
                </a:solidFill>
                <a:latin typeface="Calibri" pitchFamily="34" charset="0"/>
                <a:ea typeface="Calibri" pitchFamily="34" charset="-122"/>
                <a:cs typeface="Calibri" pitchFamily="34" charset="-120"/>
              </a:rPr>
              <a:t>Water Act 1974 + Environment Protection (Standards) Rules 1986</a:t>
            </a:r>
            <a:endParaRPr lang="en-US" sz="950" dirty="0"/>
          </a:p>
        </p:txBody>
      </p:sp>
      <p:sp>
        <p:nvSpPr>
          <p:cNvPr id="17" name="Shape 15"/>
          <p:cNvSpPr/>
          <p:nvPr/>
        </p:nvSpPr>
        <p:spPr>
          <a:xfrm>
            <a:off x="3218688" y="1005840"/>
            <a:ext cx="2834640" cy="4023360"/>
          </a:xfrm>
          <a:prstGeom prst="roundRect">
            <a:avLst>
              <a:gd name="adj" fmla="val 3226"/>
            </a:avLst>
          </a:prstGeom>
          <a:solidFill>
            <a:srgbClr val="F0F7F3"/>
          </a:solidFill>
          <a:ln w="12700">
            <a:solidFill>
              <a:srgbClr val="C8E4D0"/>
            </a:solidFill>
            <a:prstDash val="solid"/>
          </a:ln>
          <a:effectLst>
            <a:outerShdw blurRad="101600" dist="38100" dir="2700000" algn="bl" rotWithShape="0">
              <a:srgbClr val="000000">
                <a:alpha val="12000"/>
              </a:srgbClr>
            </a:outerShdw>
          </a:effectLst>
        </p:spPr>
      </p:sp>
      <p:sp>
        <p:nvSpPr>
          <p:cNvPr id="18" name="Shape 16"/>
          <p:cNvSpPr/>
          <p:nvPr/>
        </p:nvSpPr>
        <p:spPr>
          <a:xfrm>
            <a:off x="3218688" y="1005840"/>
            <a:ext cx="2834640" cy="804672"/>
          </a:xfrm>
          <a:prstGeom prst="roundRect">
            <a:avLst>
              <a:gd name="adj" fmla="val 11364"/>
            </a:avLst>
          </a:prstGeom>
          <a:solidFill>
            <a:srgbClr val="2D6A4F"/>
          </a:solidFill>
          <a:ln w="12700">
            <a:solidFill>
              <a:srgbClr val="2D6A4F"/>
            </a:solidFill>
            <a:prstDash val="solid"/>
          </a:ln>
        </p:spPr>
      </p:sp>
      <p:sp>
        <p:nvSpPr>
          <p:cNvPr id="19" name="Shape 17"/>
          <p:cNvSpPr/>
          <p:nvPr/>
        </p:nvSpPr>
        <p:spPr>
          <a:xfrm>
            <a:off x="4315968" y="896112"/>
            <a:ext cx="640080" cy="640080"/>
          </a:xfrm>
          <a:prstGeom prst="ellipse">
            <a:avLst/>
          </a:prstGeom>
          <a:solidFill>
            <a:srgbClr val="F5A623"/>
          </a:solidFill>
          <a:ln w="12700">
            <a:solidFill>
              <a:srgbClr val="F5A623"/>
            </a:solidFill>
            <a:prstDash val="solid"/>
          </a:ln>
        </p:spPr>
      </p:sp>
      <p:sp>
        <p:nvSpPr>
          <p:cNvPr id="20" name="Text 18"/>
          <p:cNvSpPr/>
          <p:nvPr/>
        </p:nvSpPr>
        <p:spPr>
          <a:xfrm>
            <a:off x="4315968" y="896112"/>
            <a:ext cx="640080" cy="640080"/>
          </a:xfrm>
          <a:prstGeom prst="rect">
            <a:avLst/>
          </a:prstGeom>
          <a:noFill/>
          <a:ln/>
        </p:spPr>
        <p:txBody>
          <a:bodyPr wrap="square" lIns="0" tIns="0" rIns="0" bIns="0" rtlCol="0" anchor="ctr"/>
          <a:lstStyle/>
          <a:p>
            <a:pPr marL="0" indent="0" algn="ctr">
              <a:buNone/>
            </a:pPr>
            <a:r>
              <a:rPr lang="en-US" sz="1300" b="1" dirty="0">
                <a:solidFill>
                  <a:srgbClr val="1B4332"/>
                </a:solidFill>
              </a:rPr>
              <a:t>WTP</a:t>
            </a:r>
            <a:endParaRPr lang="en-US" sz="1300" dirty="0"/>
          </a:p>
        </p:txBody>
      </p:sp>
      <p:sp>
        <p:nvSpPr>
          <p:cNvPr id="21" name="Text 19"/>
          <p:cNvSpPr/>
          <p:nvPr/>
        </p:nvSpPr>
        <p:spPr>
          <a:xfrm>
            <a:off x="3328416" y="1042416"/>
            <a:ext cx="2615184" cy="731520"/>
          </a:xfrm>
          <a:prstGeom prst="rect">
            <a:avLst/>
          </a:prstGeom>
          <a:noFill/>
          <a:ln/>
        </p:spPr>
        <p:txBody>
          <a:bodyPr wrap="square" rtlCol="0" anchor="ctr"/>
          <a:lstStyle/>
          <a:p>
            <a:pPr marL="0" indent="0" algn="ctr">
              <a:buNone/>
            </a:pPr>
            <a:r>
              <a:rPr lang="en-US" sz="1150" b="1" dirty="0">
                <a:solidFill>
                  <a:srgbClr val="FFFFFF"/>
                </a:solidFill>
                <a:latin typeface="Cambria" pitchFamily="34" charset="0"/>
                <a:ea typeface="Cambria" pitchFamily="34" charset="-122"/>
                <a:cs typeface="Cambria" pitchFamily="34" charset="-120"/>
              </a:rPr>
              <a:t>Water Treatment Plant</a:t>
            </a:r>
            <a:endParaRPr lang="en-US" sz="1150" dirty="0"/>
          </a:p>
        </p:txBody>
      </p:sp>
      <p:sp>
        <p:nvSpPr>
          <p:cNvPr id="22" name="Text 20"/>
          <p:cNvSpPr/>
          <p:nvPr/>
        </p:nvSpPr>
        <p:spPr>
          <a:xfrm>
            <a:off x="3328416" y="1874520"/>
            <a:ext cx="2615184" cy="228600"/>
          </a:xfrm>
          <a:prstGeom prst="rect">
            <a:avLst/>
          </a:prstGeom>
          <a:noFill/>
          <a:ln/>
        </p:spPr>
        <p:txBody>
          <a:bodyPr wrap="square" rtlCol="0" anchor="ctr"/>
          <a:lstStyle/>
          <a:p>
            <a:pPr marL="0" indent="0">
              <a:buNone/>
            </a:pPr>
            <a:r>
              <a:rPr lang="en-US" sz="1050" b="1" dirty="0">
                <a:solidFill>
                  <a:srgbClr val="40916C"/>
                </a:solidFill>
                <a:latin typeface="Cambria" pitchFamily="34" charset="0"/>
                <a:ea typeface="Cambria" pitchFamily="34" charset="-122"/>
                <a:cs typeface="Cambria" pitchFamily="34" charset="-120"/>
              </a:rPr>
              <a:t>When triggered:</a:t>
            </a:r>
            <a:endParaRPr lang="en-US" sz="1050" dirty="0"/>
          </a:p>
        </p:txBody>
      </p:sp>
      <p:sp>
        <p:nvSpPr>
          <p:cNvPr id="23" name="Text 21"/>
          <p:cNvSpPr/>
          <p:nvPr/>
        </p:nvSpPr>
        <p:spPr>
          <a:xfrm>
            <a:off x="3328416" y="2121408"/>
            <a:ext cx="2615184" cy="347472"/>
          </a:xfrm>
          <a:prstGeom prst="rect">
            <a:avLst/>
          </a:prstGeom>
          <a:noFill/>
          <a:ln/>
        </p:spPr>
        <p:txBody>
          <a:bodyPr wrap="square" rtlCol="0" anchor="ctr"/>
          <a:lstStyle/>
          <a:p>
            <a:pPr marL="0" indent="0">
              <a:buNone/>
            </a:pPr>
            <a:r>
              <a:rPr lang="en-US" sz="1050" i="1" dirty="0">
                <a:solidFill>
                  <a:srgbClr val="1A2E24"/>
                </a:solidFill>
                <a:latin typeface="Calibri" pitchFamily="34" charset="0"/>
                <a:ea typeface="Calibri" pitchFamily="34" charset="-122"/>
                <a:cs typeface="Calibri" pitchFamily="34" charset="-120"/>
              </a:rPr>
              <a:t>Required where ground water / bore well is the source</a:t>
            </a:r>
            <a:endParaRPr lang="en-US" sz="1050" dirty="0"/>
          </a:p>
        </p:txBody>
      </p:sp>
      <p:sp>
        <p:nvSpPr>
          <p:cNvPr id="24" name="Text 22"/>
          <p:cNvSpPr/>
          <p:nvPr/>
        </p:nvSpPr>
        <p:spPr>
          <a:xfrm>
            <a:off x="3328416" y="2523744"/>
            <a:ext cx="2615184" cy="228600"/>
          </a:xfrm>
          <a:prstGeom prst="rect">
            <a:avLst/>
          </a:prstGeom>
          <a:noFill/>
          <a:ln/>
        </p:spPr>
        <p:txBody>
          <a:bodyPr wrap="square" rtlCol="0" anchor="ctr"/>
          <a:lstStyle/>
          <a:p>
            <a:pPr marL="0" indent="0">
              <a:buNone/>
            </a:pPr>
            <a:r>
              <a:rPr lang="en-US" sz="1050" b="1" dirty="0">
                <a:solidFill>
                  <a:srgbClr val="40916C"/>
                </a:solidFill>
                <a:latin typeface="Cambria" pitchFamily="34" charset="0"/>
                <a:ea typeface="Cambria" pitchFamily="34" charset="-122"/>
                <a:cs typeface="Cambria" pitchFamily="34" charset="-120"/>
              </a:rPr>
              <a:t>Requirements:</a:t>
            </a:r>
            <a:endParaRPr lang="en-US" sz="1050" dirty="0"/>
          </a:p>
        </p:txBody>
      </p:sp>
      <p:sp>
        <p:nvSpPr>
          <p:cNvPr id="25" name="Text 23"/>
          <p:cNvSpPr/>
          <p:nvPr/>
        </p:nvSpPr>
        <p:spPr>
          <a:xfrm>
            <a:off x="3355848" y="278892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Groundwater use requires NOC from CGWB / SGWA</a:t>
            </a:r>
            <a:endParaRPr lang="en-US" sz="1050" dirty="0"/>
          </a:p>
        </p:txBody>
      </p:sp>
      <p:sp>
        <p:nvSpPr>
          <p:cNvPr id="26" name="Text 24"/>
          <p:cNvSpPr/>
          <p:nvPr/>
        </p:nvSpPr>
        <p:spPr>
          <a:xfrm>
            <a:off x="3355848" y="306324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Treatment to potable standards (BIS 10500)</a:t>
            </a:r>
            <a:endParaRPr lang="en-US" sz="1050" dirty="0"/>
          </a:p>
        </p:txBody>
      </p:sp>
      <p:sp>
        <p:nvSpPr>
          <p:cNvPr id="27" name="Text 25"/>
          <p:cNvSpPr/>
          <p:nvPr/>
        </p:nvSpPr>
        <p:spPr>
          <a:xfrm>
            <a:off x="3355848" y="333756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Flow meters + records mandatory</a:t>
            </a:r>
            <a:endParaRPr lang="en-US" sz="1050" dirty="0"/>
          </a:p>
        </p:txBody>
      </p:sp>
      <p:sp>
        <p:nvSpPr>
          <p:cNvPr id="28" name="Text 26"/>
          <p:cNvSpPr/>
          <p:nvPr/>
        </p:nvSpPr>
        <p:spPr>
          <a:xfrm>
            <a:off x="3355848" y="361188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Registration with water authority</a:t>
            </a:r>
            <a:endParaRPr lang="en-US" sz="1050" dirty="0"/>
          </a:p>
        </p:txBody>
      </p:sp>
      <p:sp>
        <p:nvSpPr>
          <p:cNvPr id="29" name="Text 27"/>
          <p:cNvSpPr/>
          <p:nvPr/>
        </p:nvSpPr>
        <p:spPr>
          <a:xfrm>
            <a:off x="3328416" y="3913632"/>
            <a:ext cx="2615184" cy="320040"/>
          </a:xfrm>
          <a:prstGeom prst="rect">
            <a:avLst/>
          </a:prstGeom>
          <a:noFill/>
          <a:ln/>
        </p:spPr>
        <p:txBody>
          <a:bodyPr wrap="square" rtlCol="0" anchor="ctr"/>
          <a:lstStyle/>
          <a:p>
            <a:pPr marL="0" indent="0">
              <a:buNone/>
            </a:pPr>
            <a:r>
              <a:rPr lang="en-US" sz="950" i="1" dirty="0">
                <a:solidFill>
                  <a:srgbClr val="64748B"/>
                </a:solidFill>
                <a:latin typeface="Calibri" pitchFamily="34" charset="0"/>
                <a:ea typeface="Calibri" pitchFamily="34" charset="-122"/>
                <a:cs typeface="Calibri" pitchFamily="34" charset="-120"/>
              </a:rPr>
              <a:t>Water Act 1974 + National Water Policy + CGWB regulations</a:t>
            </a:r>
            <a:endParaRPr lang="en-US" sz="950" dirty="0"/>
          </a:p>
        </p:txBody>
      </p:sp>
      <p:sp>
        <p:nvSpPr>
          <p:cNvPr id="30" name="Shape 28"/>
          <p:cNvSpPr/>
          <p:nvPr/>
        </p:nvSpPr>
        <p:spPr>
          <a:xfrm>
            <a:off x="6163056" y="1005840"/>
            <a:ext cx="2834640" cy="4023360"/>
          </a:xfrm>
          <a:prstGeom prst="roundRect">
            <a:avLst>
              <a:gd name="adj" fmla="val 3226"/>
            </a:avLst>
          </a:prstGeom>
          <a:solidFill>
            <a:srgbClr val="F0F7F3"/>
          </a:solidFill>
          <a:ln w="12700">
            <a:solidFill>
              <a:srgbClr val="C8E4D0"/>
            </a:solidFill>
            <a:prstDash val="solid"/>
          </a:ln>
          <a:effectLst>
            <a:outerShdw blurRad="101600" dist="38100" dir="2700000" algn="bl" rotWithShape="0">
              <a:srgbClr val="000000">
                <a:alpha val="12000"/>
              </a:srgbClr>
            </a:outerShdw>
          </a:effectLst>
        </p:spPr>
      </p:sp>
      <p:sp>
        <p:nvSpPr>
          <p:cNvPr id="31" name="Shape 29"/>
          <p:cNvSpPr/>
          <p:nvPr/>
        </p:nvSpPr>
        <p:spPr>
          <a:xfrm>
            <a:off x="6163056" y="1005840"/>
            <a:ext cx="2834640" cy="804672"/>
          </a:xfrm>
          <a:prstGeom prst="roundRect">
            <a:avLst>
              <a:gd name="adj" fmla="val 11364"/>
            </a:avLst>
          </a:prstGeom>
          <a:solidFill>
            <a:srgbClr val="1A6B5C"/>
          </a:solidFill>
          <a:ln w="12700">
            <a:solidFill>
              <a:srgbClr val="1A6B5C"/>
            </a:solidFill>
            <a:prstDash val="solid"/>
          </a:ln>
        </p:spPr>
      </p:sp>
      <p:sp>
        <p:nvSpPr>
          <p:cNvPr id="32" name="Shape 30"/>
          <p:cNvSpPr/>
          <p:nvPr/>
        </p:nvSpPr>
        <p:spPr>
          <a:xfrm>
            <a:off x="7260336" y="896112"/>
            <a:ext cx="640080" cy="640080"/>
          </a:xfrm>
          <a:prstGeom prst="ellipse">
            <a:avLst/>
          </a:prstGeom>
          <a:solidFill>
            <a:srgbClr val="F5A623"/>
          </a:solidFill>
          <a:ln w="12700">
            <a:solidFill>
              <a:srgbClr val="F5A623"/>
            </a:solidFill>
            <a:prstDash val="solid"/>
          </a:ln>
        </p:spPr>
      </p:sp>
      <p:sp>
        <p:nvSpPr>
          <p:cNvPr id="33" name="Text 31"/>
          <p:cNvSpPr/>
          <p:nvPr/>
        </p:nvSpPr>
        <p:spPr>
          <a:xfrm>
            <a:off x="7260336" y="896112"/>
            <a:ext cx="640080" cy="640080"/>
          </a:xfrm>
          <a:prstGeom prst="rect">
            <a:avLst/>
          </a:prstGeom>
          <a:noFill/>
          <a:ln/>
        </p:spPr>
        <p:txBody>
          <a:bodyPr wrap="square" lIns="0" tIns="0" rIns="0" bIns="0" rtlCol="0" anchor="ctr"/>
          <a:lstStyle/>
          <a:p>
            <a:pPr marL="0" indent="0" algn="ctr">
              <a:buNone/>
            </a:pPr>
            <a:r>
              <a:rPr lang="en-US" sz="1300" b="1" dirty="0">
                <a:solidFill>
                  <a:srgbClr val="1B4332"/>
                </a:solidFill>
              </a:rPr>
              <a:t>SWM</a:t>
            </a:r>
            <a:endParaRPr lang="en-US" sz="1300" dirty="0"/>
          </a:p>
        </p:txBody>
      </p:sp>
      <p:sp>
        <p:nvSpPr>
          <p:cNvPr id="34" name="Text 32"/>
          <p:cNvSpPr/>
          <p:nvPr/>
        </p:nvSpPr>
        <p:spPr>
          <a:xfrm>
            <a:off x="6272784" y="1042416"/>
            <a:ext cx="2615184" cy="731520"/>
          </a:xfrm>
          <a:prstGeom prst="rect">
            <a:avLst/>
          </a:prstGeom>
          <a:noFill/>
          <a:ln/>
        </p:spPr>
        <p:txBody>
          <a:bodyPr wrap="square" rtlCol="0" anchor="ctr"/>
          <a:lstStyle/>
          <a:p>
            <a:pPr marL="0" indent="0" algn="ctr">
              <a:buNone/>
            </a:pPr>
            <a:r>
              <a:rPr lang="en-US" sz="1150" b="1" dirty="0">
                <a:solidFill>
                  <a:srgbClr val="FFFFFF"/>
                </a:solidFill>
                <a:latin typeface="Cambria" pitchFamily="34" charset="0"/>
                <a:ea typeface="Cambria" pitchFamily="34" charset="-122"/>
                <a:cs typeface="Cambria" pitchFamily="34" charset="-120"/>
              </a:rPr>
              <a:t>Solid Waste Rules 2016</a:t>
            </a:r>
            <a:endParaRPr lang="en-US" sz="1150" dirty="0"/>
          </a:p>
        </p:txBody>
      </p:sp>
      <p:sp>
        <p:nvSpPr>
          <p:cNvPr id="35" name="Text 33"/>
          <p:cNvSpPr/>
          <p:nvPr/>
        </p:nvSpPr>
        <p:spPr>
          <a:xfrm>
            <a:off x="6272784" y="1874520"/>
            <a:ext cx="2615184" cy="228600"/>
          </a:xfrm>
          <a:prstGeom prst="rect">
            <a:avLst/>
          </a:prstGeom>
          <a:noFill/>
          <a:ln/>
        </p:spPr>
        <p:txBody>
          <a:bodyPr wrap="square" rtlCol="0" anchor="ctr"/>
          <a:lstStyle/>
          <a:p>
            <a:pPr marL="0" indent="0">
              <a:buNone/>
            </a:pPr>
            <a:r>
              <a:rPr lang="en-US" sz="1050" b="1" dirty="0">
                <a:solidFill>
                  <a:srgbClr val="40916C"/>
                </a:solidFill>
                <a:latin typeface="Cambria" pitchFamily="34" charset="0"/>
                <a:ea typeface="Cambria" pitchFamily="34" charset="-122"/>
                <a:cs typeface="Cambria" pitchFamily="34" charset="-120"/>
              </a:rPr>
              <a:t>When triggered:</a:t>
            </a:r>
            <a:endParaRPr lang="en-US" sz="1050" dirty="0"/>
          </a:p>
        </p:txBody>
      </p:sp>
      <p:sp>
        <p:nvSpPr>
          <p:cNvPr id="36" name="Text 34"/>
          <p:cNvSpPr/>
          <p:nvPr/>
        </p:nvSpPr>
        <p:spPr>
          <a:xfrm>
            <a:off x="6272784" y="2121408"/>
            <a:ext cx="2615184" cy="347472"/>
          </a:xfrm>
          <a:prstGeom prst="rect">
            <a:avLst/>
          </a:prstGeom>
          <a:noFill/>
          <a:ln/>
        </p:spPr>
        <p:txBody>
          <a:bodyPr wrap="square" rtlCol="0" anchor="ctr"/>
          <a:lstStyle/>
          <a:p>
            <a:pPr marL="0" indent="0">
              <a:buNone/>
            </a:pPr>
            <a:r>
              <a:rPr lang="en-US" sz="1050" i="1" dirty="0">
                <a:solidFill>
                  <a:srgbClr val="1A2E24"/>
                </a:solidFill>
                <a:latin typeface="Calibri" pitchFamily="34" charset="0"/>
                <a:ea typeface="Calibri" pitchFamily="34" charset="-122"/>
                <a:cs typeface="Calibri" pitchFamily="34" charset="-120"/>
              </a:rPr>
              <a:t>Applies to bulk generators (&gt;100 kg/day) — most large residential projects</a:t>
            </a:r>
            <a:endParaRPr lang="en-US" sz="1050" dirty="0"/>
          </a:p>
        </p:txBody>
      </p:sp>
      <p:sp>
        <p:nvSpPr>
          <p:cNvPr id="37" name="Text 35"/>
          <p:cNvSpPr/>
          <p:nvPr/>
        </p:nvSpPr>
        <p:spPr>
          <a:xfrm>
            <a:off x="6272784" y="2523744"/>
            <a:ext cx="2615184" cy="228600"/>
          </a:xfrm>
          <a:prstGeom prst="rect">
            <a:avLst/>
          </a:prstGeom>
          <a:noFill/>
          <a:ln/>
        </p:spPr>
        <p:txBody>
          <a:bodyPr wrap="square" rtlCol="0" anchor="ctr"/>
          <a:lstStyle/>
          <a:p>
            <a:pPr marL="0" indent="0">
              <a:buNone/>
            </a:pPr>
            <a:r>
              <a:rPr lang="en-US" sz="1050" b="1" dirty="0">
                <a:solidFill>
                  <a:srgbClr val="40916C"/>
                </a:solidFill>
                <a:latin typeface="Cambria" pitchFamily="34" charset="0"/>
                <a:ea typeface="Cambria" pitchFamily="34" charset="-122"/>
                <a:cs typeface="Cambria" pitchFamily="34" charset="-120"/>
              </a:rPr>
              <a:t>Requirements:</a:t>
            </a:r>
            <a:endParaRPr lang="en-US" sz="1050" dirty="0"/>
          </a:p>
        </p:txBody>
      </p:sp>
      <p:sp>
        <p:nvSpPr>
          <p:cNvPr id="38" name="Text 36"/>
          <p:cNvSpPr/>
          <p:nvPr/>
        </p:nvSpPr>
        <p:spPr>
          <a:xfrm>
            <a:off x="6300216" y="278892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Source segregation: wet/dry/hazardous mandatory</a:t>
            </a:r>
            <a:endParaRPr lang="en-US" sz="1050" dirty="0"/>
          </a:p>
        </p:txBody>
      </p:sp>
      <p:sp>
        <p:nvSpPr>
          <p:cNvPr id="39" name="Text 37"/>
          <p:cNvSpPr/>
          <p:nvPr/>
        </p:nvSpPr>
        <p:spPr>
          <a:xfrm>
            <a:off x="6300216" y="306324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Composting / bio-methanation for organic waste on-site</a:t>
            </a:r>
            <a:endParaRPr lang="en-US" sz="1050" dirty="0"/>
          </a:p>
        </p:txBody>
      </p:sp>
      <p:sp>
        <p:nvSpPr>
          <p:cNvPr id="40" name="Text 38"/>
          <p:cNvSpPr/>
          <p:nvPr/>
        </p:nvSpPr>
        <p:spPr>
          <a:xfrm>
            <a:off x="6300216" y="333756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No sending unsegregated waste to ULB</a:t>
            </a:r>
            <a:endParaRPr lang="en-US" sz="1050" dirty="0"/>
          </a:p>
        </p:txBody>
      </p:sp>
      <p:sp>
        <p:nvSpPr>
          <p:cNvPr id="41" name="Text 39"/>
          <p:cNvSpPr/>
          <p:nvPr/>
        </p:nvSpPr>
        <p:spPr>
          <a:xfrm>
            <a:off x="6300216" y="3611880"/>
            <a:ext cx="2560320" cy="256032"/>
          </a:xfrm>
          <a:prstGeom prst="rect">
            <a:avLst/>
          </a:prstGeom>
          <a:noFill/>
          <a:ln/>
        </p:spPr>
        <p:txBody>
          <a:bodyPr wrap="square" rtlCol="0" anchor="ctr"/>
          <a:lstStyle/>
          <a:p>
            <a:pPr marL="0" indent="0">
              <a:buNone/>
            </a:pPr>
            <a:r>
              <a:rPr lang="en-US" sz="1050" dirty="0">
                <a:solidFill>
                  <a:srgbClr val="1A2E24"/>
                </a:solidFill>
                <a:latin typeface="Calibri" pitchFamily="34" charset="0"/>
                <a:ea typeface="Calibri" pitchFamily="34" charset="-122"/>
                <a:cs typeface="Calibri" pitchFamily="34" charset="-120"/>
              </a:rPr>
              <a:t>• Waste register &amp; monthly reporting</a:t>
            </a:r>
            <a:endParaRPr lang="en-US" sz="1050" dirty="0"/>
          </a:p>
        </p:txBody>
      </p:sp>
      <p:sp>
        <p:nvSpPr>
          <p:cNvPr id="42" name="Text 40"/>
          <p:cNvSpPr/>
          <p:nvPr/>
        </p:nvSpPr>
        <p:spPr>
          <a:xfrm>
            <a:off x="6272784" y="3913632"/>
            <a:ext cx="2615184" cy="320040"/>
          </a:xfrm>
          <a:prstGeom prst="rect">
            <a:avLst/>
          </a:prstGeom>
          <a:noFill/>
          <a:ln/>
        </p:spPr>
        <p:txBody>
          <a:bodyPr wrap="square" rtlCol="0" anchor="ctr"/>
          <a:lstStyle/>
          <a:p>
            <a:pPr marL="0" indent="0">
              <a:buNone/>
            </a:pPr>
            <a:r>
              <a:rPr lang="en-US" sz="950" i="1" dirty="0">
                <a:solidFill>
                  <a:srgbClr val="64748B"/>
                </a:solidFill>
                <a:latin typeface="Calibri" pitchFamily="34" charset="0"/>
                <a:ea typeface="Calibri" pitchFamily="34" charset="-122"/>
                <a:cs typeface="Calibri" pitchFamily="34" charset="-120"/>
              </a:rPr>
              <a:t>Solid Waste Management Rules 2016 under EPA 1986</a:t>
            </a:r>
            <a:endParaRPr lang="en-US" sz="950" dirty="0"/>
          </a:p>
        </p:txBody>
      </p:sp>
      <p:sp>
        <p:nvSpPr>
          <p:cNvPr id="43" name="Shape 41"/>
          <p:cNvSpPr/>
          <p:nvPr/>
        </p:nvSpPr>
        <p:spPr>
          <a:xfrm>
            <a:off x="274320" y="5120640"/>
            <a:ext cx="8595360" cy="320040"/>
          </a:xfrm>
          <a:prstGeom prst="roundRect">
            <a:avLst>
              <a:gd name="adj" fmla="val 14286"/>
            </a:avLst>
          </a:prstGeom>
          <a:solidFill>
            <a:srgbClr val="2D6A4F"/>
          </a:solidFill>
          <a:ln w="12700">
            <a:solidFill>
              <a:srgbClr val="2D6A4F"/>
            </a:solidFill>
            <a:prstDash val="solid"/>
          </a:ln>
        </p:spPr>
      </p:sp>
      <p:sp>
        <p:nvSpPr>
          <p:cNvPr id="44" name="Text 42"/>
          <p:cNvSpPr/>
          <p:nvPr/>
        </p:nvSpPr>
        <p:spPr>
          <a:xfrm>
            <a:off x="457200" y="5120640"/>
            <a:ext cx="8229600" cy="320040"/>
          </a:xfrm>
          <a:prstGeom prst="rect">
            <a:avLst/>
          </a:prstGeom>
          <a:noFill/>
          <a:ln/>
        </p:spPr>
        <p:txBody>
          <a:bodyPr wrap="square" lIns="0" tIns="0" rIns="0" bIns="0" rtlCol="0" anchor="ctr"/>
          <a:lstStyle/>
          <a:p>
            <a:pPr marL="0" indent="0" algn="ctr">
              <a:buNone/>
            </a:pPr>
            <a:r>
              <a:rPr lang="en-US" sz="1200" b="1" dirty="0">
                <a:solidFill>
                  <a:srgbClr val="FFFFFF"/>
                </a:solidFill>
              </a:rPr>
              <a:t>In RERA audits: Verify STP is functional (not just installed). Non-functional STP → CTO not valid → OC cannot be sustained.</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0F7F3"/>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2D6A4F"/>
          </a:solidFill>
          <a:ln w="12700">
            <a:solidFill>
              <a:srgbClr val="2D6A4F"/>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Promoter's Environmental Obligations under RERA</a:t>
            </a:r>
            <a:endParaRPr lang="en-US" sz="2400" dirty="0"/>
          </a:p>
        </p:txBody>
      </p:sp>
      <p:sp>
        <p:nvSpPr>
          <p:cNvPr id="4" name="Shape 2"/>
          <p:cNvSpPr/>
          <p:nvPr/>
        </p:nvSpPr>
        <p:spPr>
          <a:xfrm>
            <a:off x="274320" y="1005840"/>
            <a:ext cx="8595360" cy="658368"/>
          </a:xfrm>
          <a:prstGeom prst="roundRect">
            <a:avLst>
              <a:gd name="adj" fmla="val 11111"/>
            </a:avLst>
          </a:prstGeom>
          <a:solidFill>
            <a:srgbClr val="E8F5EE"/>
          </a:solidFill>
          <a:ln w="12700">
            <a:solidFill>
              <a:srgbClr val="40916C"/>
            </a:solidFill>
            <a:prstDash val="solid"/>
          </a:ln>
        </p:spPr>
      </p:sp>
      <p:sp>
        <p:nvSpPr>
          <p:cNvPr id="5" name="Text 3"/>
          <p:cNvSpPr/>
          <p:nvPr/>
        </p:nvSpPr>
        <p:spPr>
          <a:xfrm>
            <a:off x="457200" y="1051560"/>
            <a:ext cx="8229600" cy="566928"/>
          </a:xfrm>
          <a:prstGeom prst="rect">
            <a:avLst/>
          </a:prstGeom>
          <a:noFill/>
          <a:ln/>
        </p:spPr>
        <p:txBody>
          <a:bodyPr wrap="square" rtlCol="0" anchor="ctr"/>
          <a:lstStyle/>
          <a:p>
            <a:pPr marL="0" indent="0">
              <a:buNone/>
            </a:pPr>
            <a:r>
              <a:rPr lang="en-US" sz="1200" dirty="0">
                <a:solidFill>
                  <a:srgbClr val="1A2E24"/>
                </a:solidFill>
                <a:latin typeface="Calibri" pitchFamily="34" charset="0"/>
                <a:ea typeface="Calibri" pitchFamily="34" charset="-122"/>
                <a:cs typeface="Calibri" pitchFamily="34" charset="-120"/>
              </a:rPr>
              <a:t>RERA does not contain standalone environmental provisions — but it incorporates ALL applicable laws by reference. Section 11, Rule 3, and the mandatory disclosures at registration create enforceable obligations.</a:t>
            </a:r>
            <a:endParaRPr lang="en-US" sz="1200" dirty="0"/>
          </a:p>
        </p:txBody>
      </p:sp>
      <p:sp>
        <p:nvSpPr>
          <p:cNvPr id="6" name="Shape 4"/>
          <p:cNvSpPr/>
          <p:nvPr/>
        </p:nvSpPr>
        <p:spPr>
          <a:xfrm>
            <a:off x="274320" y="1783080"/>
            <a:ext cx="4206240" cy="987552"/>
          </a:xfrm>
          <a:prstGeom prst="roundRect">
            <a:avLst>
              <a:gd name="adj" fmla="val 5556"/>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7" name="Text 5"/>
          <p:cNvSpPr/>
          <p:nvPr/>
        </p:nvSpPr>
        <p:spPr>
          <a:xfrm>
            <a:off x="384048" y="1837944"/>
            <a:ext cx="3986784" cy="274320"/>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Registration Disclosure — Rule 3</a:t>
            </a:r>
            <a:endParaRPr lang="en-US" sz="1150" dirty="0"/>
          </a:p>
        </p:txBody>
      </p:sp>
      <p:sp>
        <p:nvSpPr>
          <p:cNvPr id="8" name="Text 6"/>
          <p:cNvSpPr/>
          <p:nvPr/>
        </p:nvSpPr>
        <p:spPr>
          <a:xfrm>
            <a:off x="384048" y="2130552"/>
            <a:ext cx="3986784" cy="594360"/>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EC certificate number &amp; date must be disclosed  •  CTE / CTO status disclosed  •  If EC pending — must disclose and is a material risk factor  •  Failure to disclose → Section 59 RERA penalty + false statement liability</a:t>
            </a:r>
            <a:endParaRPr lang="en-US" sz="1050" dirty="0"/>
          </a:p>
        </p:txBody>
      </p:sp>
      <p:sp>
        <p:nvSpPr>
          <p:cNvPr id="9" name="Shape 7"/>
          <p:cNvSpPr/>
          <p:nvPr/>
        </p:nvSpPr>
        <p:spPr>
          <a:xfrm>
            <a:off x="4754880" y="1783080"/>
            <a:ext cx="4206240" cy="987552"/>
          </a:xfrm>
          <a:prstGeom prst="roundRect">
            <a:avLst>
              <a:gd name="adj" fmla="val 5556"/>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10" name="Text 8"/>
          <p:cNvSpPr/>
          <p:nvPr/>
        </p:nvSpPr>
        <p:spPr>
          <a:xfrm>
            <a:off x="4864608" y="1837944"/>
            <a:ext cx="3986784" cy="274320"/>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Section 11(4)(b) — Project Completion</a:t>
            </a:r>
            <a:endParaRPr lang="en-US" sz="1150" dirty="0"/>
          </a:p>
        </p:txBody>
      </p:sp>
      <p:sp>
        <p:nvSpPr>
          <p:cNvPr id="11" name="Text 9"/>
          <p:cNvSpPr/>
          <p:nvPr/>
        </p:nvSpPr>
        <p:spPr>
          <a:xfrm>
            <a:off x="4864608" y="2130552"/>
            <a:ext cx="3986784" cy="594360"/>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Complete project per all applicable laws — environmental laws are included  •  Non-compliance with CTO = cannot obtain OC = delay liability (Section 18)  •  Promoter liable for structural defects AND non-compliance for 5 years</a:t>
            </a:r>
            <a:endParaRPr lang="en-US" sz="1050" dirty="0"/>
          </a:p>
        </p:txBody>
      </p:sp>
      <p:sp>
        <p:nvSpPr>
          <p:cNvPr id="12" name="Shape 10"/>
          <p:cNvSpPr/>
          <p:nvPr/>
        </p:nvSpPr>
        <p:spPr>
          <a:xfrm>
            <a:off x="274320" y="2862072"/>
            <a:ext cx="4206240" cy="987552"/>
          </a:xfrm>
          <a:prstGeom prst="roundRect">
            <a:avLst>
              <a:gd name="adj" fmla="val 5556"/>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13" name="Text 11"/>
          <p:cNvSpPr/>
          <p:nvPr/>
        </p:nvSpPr>
        <p:spPr>
          <a:xfrm>
            <a:off x="384048" y="2916936"/>
            <a:ext cx="3986784" cy="274320"/>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Section 14 — No Alteration</a:t>
            </a:r>
            <a:endParaRPr lang="en-US" sz="1150" dirty="0"/>
          </a:p>
        </p:txBody>
      </p:sp>
      <p:sp>
        <p:nvSpPr>
          <p:cNvPr id="14" name="Text 12"/>
          <p:cNvSpPr/>
          <p:nvPr/>
        </p:nvSpPr>
        <p:spPr>
          <a:xfrm>
            <a:off x="384048" y="3209544"/>
            <a:ext cx="3986784" cy="594360"/>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Alteration in EMP conditions (e.g. removing STP capacity) = RERA violation  •  Any change in waste treatment arrangements requires fresh clearance  •  Allottees can complain if environmental features promised are missing</a:t>
            </a:r>
            <a:endParaRPr lang="en-US" sz="1050" dirty="0"/>
          </a:p>
        </p:txBody>
      </p:sp>
      <p:sp>
        <p:nvSpPr>
          <p:cNvPr id="15" name="Shape 13"/>
          <p:cNvSpPr/>
          <p:nvPr/>
        </p:nvSpPr>
        <p:spPr>
          <a:xfrm>
            <a:off x="4754880" y="2862072"/>
            <a:ext cx="4206240" cy="987552"/>
          </a:xfrm>
          <a:prstGeom prst="roundRect">
            <a:avLst>
              <a:gd name="adj" fmla="val 5556"/>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16" name="Text 14"/>
          <p:cNvSpPr/>
          <p:nvPr/>
        </p:nvSpPr>
        <p:spPr>
          <a:xfrm>
            <a:off x="4864608" y="2916936"/>
            <a:ext cx="3986784" cy="274320"/>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Annual Compliance Report</a:t>
            </a:r>
            <a:endParaRPr lang="en-US" sz="1150" dirty="0"/>
          </a:p>
        </p:txBody>
      </p:sp>
      <p:sp>
        <p:nvSpPr>
          <p:cNvPr id="17" name="Text 15"/>
          <p:cNvSpPr/>
          <p:nvPr/>
        </p:nvSpPr>
        <p:spPr>
          <a:xfrm>
            <a:off x="4864608" y="3209544"/>
            <a:ext cx="3986784" cy="594360"/>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RERA Annual Filing must reflect environmental compliance status  •  EC conditions compliance — EMP implementation  •  If NGT order exists against project — MUST be disclosed in Annual Report</a:t>
            </a:r>
            <a:endParaRPr lang="en-US" sz="1050" dirty="0"/>
          </a:p>
        </p:txBody>
      </p:sp>
      <p:sp>
        <p:nvSpPr>
          <p:cNvPr id="18" name="Shape 16"/>
          <p:cNvSpPr/>
          <p:nvPr/>
        </p:nvSpPr>
        <p:spPr>
          <a:xfrm>
            <a:off x="274320" y="3941064"/>
            <a:ext cx="4206240" cy="987552"/>
          </a:xfrm>
          <a:prstGeom prst="roundRect">
            <a:avLst>
              <a:gd name="adj" fmla="val 5556"/>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19" name="Text 17"/>
          <p:cNvSpPr/>
          <p:nvPr/>
        </p:nvSpPr>
        <p:spPr>
          <a:xfrm>
            <a:off x="384048" y="3995928"/>
            <a:ext cx="3986784" cy="274320"/>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Post-Handover — Society Transition</a:t>
            </a:r>
            <a:endParaRPr lang="en-US" sz="1150" dirty="0"/>
          </a:p>
        </p:txBody>
      </p:sp>
      <p:sp>
        <p:nvSpPr>
          <p:cNvPr id="20" name="Text 18"/>
          <p:cNvSpPr/>
          <p:nvPr/>
        </p:nvSpPr>
        <p:spPr>
          <a:xfrm>
            <a:off x="384048" y="4288536"/>
            <a:ext cx="3986784" cy="594360"/>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Promoter must ensure STP, WTP operational before handing over to CHS  •  CTO in CHS name required — promoter facilitates transfer of CTO  •  Form 5 Completion Cert: CA must verify env. compliances before certifying</a:t>
            </a:r>
            <a:endParaRPr lang="en-US" sz="1050" dirty="0"/>
          </a:p>
        </p:txBody>
      </p:sp>
      <p:sp>
        <p:nvSpPr>
          <p:cNvPr id="21" name="Shape 19"/>
          <p:cNvSpPr/>
          <p:nvPr/>
        </p:nvSpPr>
        <p:spPr>
          <a:xfrm>
            <a:off x="4754880" y="3941064"/>
            <a:ext cx="4206240" cy="987552"/>
          </a:xfrm>
          <a:prstGeom prst="roundRect">
            <a:avLst>
              <a:gd name="adj" fmla="val 5556"/>
            </a:avLst>
          </a:prstGeom>
          <a:solidFill>
            <a:srgbClr val="FFFFFF"/>
          </a:solidFill>
          <a:ln w="12700">
            <a:solidFill>
              <a:srgbClr val="C8E4D0"/>
            </a:solidFill>
            <a:prstDash val="solid"/>
          </a:ln>
          <a:effectLst>
            <a:outerShdw blurRad="101600" dist="38100" dir="2700000" algn="bl" rotWithShape="0">
              <a:srgbClr val="000000">
                <a:alpha val="12000"/>
              </a:srgbClr>
            </a:outerShdw>
          </a:effectLst>
        </p:spPr>
      </p:sp>
      <p:sp>
        <p:nvSpPr>
          <p:cNvPr id="22" name="Text 20"/>
          <p:cNvSpPr/>
          <p:nvPr/>
        </p:nvSpPr>
        <p:spPr>
          <a:xfrm>
            <a:off x="4864608" y="3995928"/>
            <a:ext cx="3986784" cy="274320"/>
          </a:xfrm>
          <a:prstGeom prst="rect">
            <a:avLst/>
          </a:prstGeom>
          <a:noFill/>
          <a:ln/>
        </p:spPr>
        <p:txBody>
          <a:bodyPr wrap="square" rtlCol="0" anchor="ctr"/>
          <a:lstStyle/>
          <a:p>
            <a:pPr marL="0" indent="0">
              <a:buNone/>
            </a:pPr>
            <a:r>
              <a:rPr lang="en-US" sz="1150" b="1" dirty="0">
                <a:solidFill>
                  <a:srgbClr val="1B4332"/>
                </a:solidFill>
                <a:latin typeface="Cambria" pitchFamily="34" charset="0"/>
                <a:ea typeface="Cambria" pitchFamily="34" charset="-122"/>
                <a:cs typeface="Cambria" pitchFamily="34" charset="-120"/>
              </a:rPr>
              <a:t>Monetary Penalties</a:t>
            </a:r>
            <a:endParaRPr lang="en-US" sz="1150" dirty="0"/>
          </a:p>
        </p:txBody>
      </p:sp>
      <p:sp>
        <p:nvSpPr>
          <p:cNvPr id="23" name="Text 21"/>
          <p:cNvSpPr/>
          <p:nvPr/>
        </p:nvSpPr>
        <p:spPr>
          <a:xfrm>
            <a:off x="4864608" y="4288536"/>
            <a:ext cx="3986784" cy="594360"/>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RERA Section 61: Penalty up to 5% of estimated project cost for non-disclosure  •  NGT penalties run concurrent to RERA penalties  •  PCB penalties: Closure, fine up to ₹1 lakh/day of default  •  Combined exposure can be catastrophic for mid-size developers</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B4332"/>
          </a:solidFill>
          <a:ln w="12700">
            <a:solidFill>
              <a:srgbClr val="1B4332"/>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CA's Role in Reporting Environmental Compliance</a:t>
            </a:r>
            <a:endParaRPr lang="en-US" sz="2400" dirty="0"/>
          </a:p>
        </p:txBody>
      </p:sp>
      <p:sp>
        <p:nvSpPr>
          <p:cNvPr id="4" name="Text 2"/>
          <p:cNvSpPr/>
          <p:nvPr/>
        </p:nvSpPr>
        <p:spPr>
          <a:xfrm>
            <a:off x="274320" y="1005840"/>
            <a:ext cx="4114800" cy="365760"/>
          </a:xfrm>
          <a:prstGeom prst="rect">
            <a:avLst/>
          </a:prstGeom>
          <a:noFill/>
          <a:ln/>
        </p:spPr>
        <p:txBody>
          <a:bodyPr wrap="square" rtlCol="0" anchor="ctr"/>
          <a:lstStyle/>
          <a:p>
            <a:pPr marL="0" indent="0">
              <a:buNone/>
            </a:pPr>
            <a:r>
              <a:rPr lang="en-US" sz="1500" b="1" dirty="0">
                <a:solidFill>
                  <a:srgbClr val="1B4332"/>
                </a:solidFill>
                <a:latin typeface="Cambria" pitchFamily="34" charset="0"/>
                <a:ea typeface="Cambria" pitchFamily="34" charset="-122"/>
                <a:cs typeface="Cambria" pitchFamily="34" charset="-120"/>
              </a:rPr>
              <a:t>What the CA Must Verify</a:t>
            </a:r>
            <a:endParaRPr lang="en-US" sz="1500" dirty="0"/>
          </a:p>
        </p:txBody>
      </p:sp>
      <p:sp>
        <p:nvSpPr>
          <p:cNvPr id="5" name="Shape 3"/>
          <p:cNvSpPr/>
          <p:nvPr/>
        </p:nvSpPr>
        <p:spPr>
          <a:xfrm>
            <a:off x="274320" y="1444752"/>
            <a:ext cx="256032" cy="256032"/>
          </a:xfrm>
          <a:prstGeom prst="ellipse">
            <a:avLst/>
          </a:prstGeom>
          <a:solidFill>
            <a:srgbClr val="40916C"/>
          </a:solidFill>
          <a:ln w="12700">
            <a:solidFill>
              <a:srgbClr val="40916C"/>
            </a:solidFill>
            <a:prstDash val="solid"/>
          </a:ln>
        </p:spPr>
      </p:sp>
      <p:sp>
        <p:nvSpPr>
          <p:cNvPr id="6" name="Text 4"/>
          <p:cNvSpPr/>
          <p:nvPr/>
        </p:nvSpPr>
        <p:spPr>
          <a:xfrm>
            <a:off x="603504" y="1408176"/>
            <a:ext cx="3566160" cy="402336"/>
          </a:xfrm>
          <a:prstGeom prst="rect">
            <a:avLst/>
          </a:prstGeom>
          <a:noFill/>
          <a:ln/>
        </p:spPr>
        <p:txBody>
          <a:bodyPr wrap="square" rtlCol="0" anchor="ctr"/>
          <a:lstStyle/>
          <a:p>
            <a:pPr marL="0" indent="0">
              <a:buNone/>
            </a:pPr>
            <a:r>
              <a:rPr lang="en-US" sz="1100" dirty="0">
                <a:solidFill>
                  <a:srgbClr val="1A2E24"/>
                </a:solidFill>
                <a:latin typeface="Calibri" pitchFamily="34" charset="0"/>
                <a:ea typeface="Calibri" pitchFamily="34" charset="-122"/>
                <a:cs typeface="Calibri" pitchFamily="34" charset="-120"/>
              </a:rPr>
              <a:t>EC (Environmental Clearance) — valid, condition compliance being tracked</a:t>
            </a:r>
            <a:endParaRPr lang="en-US" sz="1100" dirty="0"/>
          </a:p>
        </p:txBody>
      </p:sp>
      <p:sp>
        <p:nvSpPr>
          <p:cNvPr id="7" name="Shape 5"/>
          <p:cNvSpPr/>
          <p:nvPr/>
        </p:nvSpPr>
        <p:spPr>
          <a:xfrm>
            <a:off x="274320" y="1901952"/>
            <a:ext cx="256032" cy="256032"/>
          </a:xfrm>
          <a:prstGeom prst="ellipse">
            <a:avLst/>
          </a:prstGeom>
          <a:solidFill>
            <a:srgbClr val="40916C"/>
          </a:solidFill>
          <a:ln w="12700">
            <a:solidFill>
              <a:srgbClr val="40916C"/>
            </a:solidFill>
            <a:prstDash val="solid"/>
          </a:ln>
        </p:spPr>
      </p:sp>
      <p:sp>
        <p:nvSpPr>
          <p:cNvPr id="8" name="Text 6"/>
          <p:cNvSpPr/>
          <p:nvPr/>
        </p:nvSpPr>
        <p:spPr>
          <a:xfrm>
            <a:off x="603504" y="1865376"/>
            <a:ext cx="3566160" cy="402336"/>
          </a:xfrm>
          <a:prstGeom prst="rect">
            <a:avLst/>
          </a:prstGeom>
          <a:noFill/>
          <a:ln/>
        </p:spPr>
        <p:txBody>
          <a:bodyPr wrap="square" rtlCol="0" anchor="ctr"/>
          <a:lstStyle/>
          <a:p>
            <a:pPr marL="0" indent="0">
              <a:buNone/>
            </a:pPr>
            <a:r>
              <a:rPr lang="en-US" sz="1100" dirty="0">
                <a:solidFill>
                  <a:srgbClr val="1A2E24"/>
                </a:solidFill>
                <a:latin typeface="Calibri" pitchFamily="34" charset="0"/>
                <a:ea typeface="Calibri" pitchFamily="34" charset="-122"/>
                <a:cs typeface="Calibri" pitchFamily="34" charset="-120"/>
              </a:rPr>
              <a:t>CTE issued and conditions met before commencement</a:t>
            </a:r>
            <a:endParaRPr lang="en-US" sz="1100" dirty="0"/>
          </a:p>
        </p:txBody>
      </p:sp>
      <p:sp>
        <p:nvSpPr>
          <p:cNvPr id="9" name="Shape 7"/>
          <p:cNvSpPr/>
          <p:nvPr/>
        </p:nvSpPr>
        <p:spPr>
          <a:xfrm>
            <a:off x="274320" y="2359152"/>
            <a:ext cx="256032" cy="256032"/>
          </a:xfrm>
          <a:prstGeom prst="ellipse">
            <a:avLst/>
          </a:prstGeom>
          <a:solidFill>
            <a:srgbClr val="40916C"/>
          </a:solidFill>
          <a:ln w="12700">
            <a:solidFill>
              <a:srgbClr val="40916C"/>
            </a:solidFill>
            <a:prstDash val="solid"/>
          </a:ln>
        </p:spPr>
      </p:sp>
      <p:sp>
        <p:nvSpPr>
          <p:cNvPr id="10" name="Text 8"/>
          <p:cNvSpPr/>
          <p:nvPr/>
        </p:nvSpPr>
        <p:spPr>
          <a:xfrm>
            <a:off x="603504" y="2322576"/>
            <a:ext cx="3566160" cy="402336"/>
          </a:xfrm>
          <a:prstGeom prst="rect">
            <a:avLst/>
          </a:prstGeom>
          <a:noFill/>
          <a:ln/>
        </p:spPr>
        <p:txBody>
          <a:bodyPr wrap="square" rtlCol="0" anchor="ctr"/>
          <a:lstStyle/>
          <a:p>
            <a:pPr marL="0" indent="0">
              <a:buNone/>
            </a:pPr>
            <a:r>
              <a:rPr lang="en-US" sz="1100" dirty="0">
                <a:solidFill>
                  <a:srgbClr val="1A2E24"/>
                </a:solidFill>
                <a:latin typeface="Calibri" pitchFamily="34" charset="0"/>
                <a:ea typeface="Calibri" pitchFamily="34" charset="-122"/>
                <a:cs typeface="Calibri" pitchFamily="34" charset="-120"/>
              </a:rPr>
              <a:t>CTO obtained before OC application / occupation</a:t>
            </a:r>
            <a:endParaRPr lang="en-US" sz="1100" dirty="0"/>
          </a:p>
        </p:txBody>
      </p:sp>
      <p:sp>
        <p:nvSpPr>
          <p:cNvPr id="11" name="Shape 9"/>
          <p:cNvSpPr/>
          <p:nvPr/>
        </p:nvSpPr>
        <p:spPr>
          <a:xfrm>
            <a:off x="274320" y="2816352"/>
            <a:ext cx="256032" cy="256032"/>
          </a:xfrm>
          <a:prstGeom prst="ellipse">
            <a:avLst/>
          </a:prstGeom>
          <a:solidFill>
            <a:srgbClr val="40916C"/>
          </a:solidFill>
          <a:ln w="12700">
            <a:solidFill>
              <a:srgbClr val="40916C"/>
            </a:solidFill>
            <a:prstDash val="solid"/>
          </a:ln>
        </p:spPr>
      </p:sp>
      <p:sp>
        <p:nvSpPr>
          <p:cNvPr id="12" name="Text 10"/>
          <p:cNvSpPr/>
          <p:nvPr/>
        </p:nvSpPr>
        <p:spPr>
          <a:xfrm>
            <a:off x="603504" y="2779776"/>
            <a:ext cx="3566160" cy="402336"/>
          </a:xfrm>
          <a:prstGeom prst="rect">
            <a:avLst/>
          </a:prstGeom>
          <a:noFill/>
          <a:ln/>
        </p:spPr>
        <p:txBody>
          <a:bodyPr wrap="square" rtlCol="0" anchor="ctr"/>
          <a:lstStyle/>
          <a:p>
            <a:pPr marL="0" indent="0">
              <a:buNone/>
            </a:pPr>
            <a:r>
              <a:rPr lang="en-US" sz="1100" dirty="0">
                <a:solidFill>
                  <a:srgbClr val="1A2E24"/>
                </a:solidFill>
                <a:latin typeface="Calibri" pitchFamily="34" charset="0"/>
                <a:ea typeface="Calibri" pitchFamily="34" charset="-122"/>
                <a:cs typeface="Calibri" pitchFamily="34" charset="-120"/>
              </a:rPr>
              <a:t>STP/WTP installed and operational — supported by PCB inspection</a:t>
            </a:r>
            <a:endParaRPr lang="en-US" sz="1100" dirty="0"/>
          </a:p>
        </p:txBody>
      </p:sp>
      <p:sp>
        <p:nvSpPr>
          <p:cNvPr id="13" name="Shape 11"/>
          <p:cNvSpPr/>
          <p:nvPr/>
        </p:nvSpPr>
        <p:spPr>
          <a:xfrm>
            <a:off x="274320" y="3273552"/>
            <a:ext cx="256032" cy="256032"/>
          </a:xfrm>
          <a:prstGeom prst="ellipse">
            <a:avLst/>
          </a:prstGeom>
          <a:solidFill>
            <a:srgbClr val="40916C"/>
          </a:solidFill>
          <a:ln w="12700">
            <a:solidFill>
              <a:srgbClr val="40916C"/>
            </a:solidFill>
            <a:prstDash val="solid"/>
          </a:ln>
        </p:spPr>
      </p:sp>
      <p:sp>
        <p:nvSpPr>
          <p:cNvPr id="14" name="Text 12"/>
          <p:cNvSpPr/>
          <p:nvPr/>
        </p:nvSpPr>
        <p:spPr>
          <a:xfrm>
            <a:off x="603504" y="3236976"/>
            <a:ext cx="3566160" cy="402336"/>
          </a:xfrm>
          <a:prstGeom prst="rect">
            <a:avLst/>
          </a:prstGeom>
          <a:noFill/>
          <a:ln/>
        </p:spPr>
        <p:txBody>
          <a:bodyPr wrap="square" rtlCol="0" anchor="ctr"/>
          <a:lstStyle/>
          <a:p>
            <a:pPr marL="0" indent="0">
              <a:buNone/>
            </a:pPr>
            <a:r>
              <a:rPr lang="en-US" sz="1100" dirty="0">
                <a:solidFill>
                  <a:srgbClr val="1A2E24"/>
                </a:solidFill>
                <a:latin typeface="Calibri" pitchFamily="34" charset="0"/>
                <a:ea typeface="Calibri" pitchFamily="34" charset="-122"/>
                <a:cs typeface="Calibri" pitchFamily="34" charset="-120"/>
              </a:rPr>
              <a:t>Solid Waste Management — source segregation compliance on site</a:t>
            </a:r>
            <a:endParaRPr lang="en-US" sz="1100" dirty="0"/>
          </a:p>
        </p:txBody>
      </p:sp>
      <p:sp>
        <p:nvSpPr>
          <p:cNvPr id="15" name="Shape 13"/>
          <p:cNvSpPr/>
          <p:nvPr/>
        </p:nvSpPr>
        <p:spPr>
          <a:xfrm>
            <a:off x="274320" y="3730752"/>
            <a:ext cx="256032" cy="256032"/>
          </a:xfrm>
          <a:prstGeom prst="ellipse">
            <a:avLst/>
          </a:prstGeom>
          <a:solidFill>
            <a:srgbClr val="40916C"/>
          </a:solidFill>
          <a:ln w="12700">
            <a:solidFill>
              <a:srgbClr val="40916C"/>
            </a:solidFill>
            <a:prstDash val="solid"/>
          </a:ln>
        </p:spPr>
      </p:sp>
      <p:sp>
        <p:nvSpPr>
          <p:cNvPr id="16" name="Text 14"/>
          <p:cNvSpPr/>
          <p:nvPr/>
        </p:nvSpPr>
        <p:spPr>
          <a:xfrm>
            <a:off x="603504" y="3694176"/>
            <a:ext cx="3566160" cy="402336"/>
          </a:xfrm>
          <a:prstGeom prst="rect">
            <a:avLst/>
          </a:prstGeom>
          <a:noFill/>
          <a:ln/>
        </p:spPr>
        <p:txBody>
          <a:bodyPr wrap="square" rtlCol="0" anchor="ctr"/>
          <a:lstStyle/>
          <a:p>
            <a:pPr marL="0" indent="0">
              <a:buNone/>
            </a:pPr>
            <a:r>
              <a:rPr lang="en-US" sz="1100" dirty="0">
                <a:solidFill>
                  <a:srgbClr val="1A2E24"/>
                </a:solidFill>
                <a:latin typeface="Calibri" pitchFamily="34" charset="0"/>
                <a:ea typeface="Calibri" pitchFamily="34" charset="-122"/>
                <a:cs typeface="Calibri" pitchFamily="34" charset="-120"/>
              </a:rPr>
              <a:t>NGT orders — any restriction on construction / water use</a:t>
            </a:r>
            <a:endParaRPr lang="en-US" sz="1100" dirty="0"/>
          </a:p>
        </p:txBody>
      </p:sp>
      <p:sp>
        <p:nvSpPr>
          <p:cNvPr id="17" name="Shape 15"/>
          <p:cNvSpPr/>
          <p:nvPr/>
        </p:nvSpPr>
        <p:spPr>
          <a:xfrm>
            <a:off x="274320" y="4187952"/>
            <a:ext cx="256032" cy="256032"/>
          </a:xfrm>
          <a:prstGeom prst="ellipse">
            <a:avLst/>
          </a:prstGeom>
          <a:solidFill>
            <a:srgbClr val="40916C"/>
          </a:solidFill>
          <a:ln w="12700">
            <a:solidFill>
              <a:srgbClr val="40916C"/>
            </a:solidFill>
            <a:prstDash val="solid"/>
          </a:ln>
        </p:spPr>
      </p:sp>
      <p:sp>
        <p:nvSpPr>
          <p:cNvPr id="18" name="Text 16"/>
          <p:cNvSpPr/>
          <p:nvPr/>
        </p:nvSpPr>
        <p:spPr>
          <a:xfrm>
            <a:off x="603504" y="4151376"/>
            <a:ext cx="3566160" cy="402336"/>
          </a:xfrm>
          <a:prstGeom prst="rect">
            <a:avLst/>
          </a:prstGeom>
          <a:noFill/>
          <a:ln/>
        </p:spPr>
        <p:txBody>
          <a:bodyPr wrap="square" rtlCol="0" anchor="ctr"/>
          <a:lstStyle/>
          <a:p>
            <a:pPr marL="0" indent="0">
              <a:buNone/>
            </a:pPr>
            <a:r>
              <a:rPr lang="en-US" sz="1100" dirty="0">
                <a:solidFill>
                  <a:srgbClr val="1A2E24"/>
                </a:solidFill>
                <a:latin typeface="Calibri" pitchFamily="34" charset="0"/>
                <a:ea typeface="Calibri" pitchFamily="34" charset="-122"/>
                <a:cs typeface="Calibri" pitchFamily="34" charset="-120"/>
              </a:rPr>
              <a:t>Green building certification status (if claimed in brochure / RERA)</a:t>
            </a:r>
            <a:endParaRPr lang="en-US" sz="1100" dirty="0"/>
          </a:p>
        </p:txBody>
      </p:sp>
      <p:sp>
        <p:nvSpPr>
          <p:cNvPr id="19" name="Text 17"/>
          <p:cNvSpPr/>
          <p:nvPr/>
        </p:nvSpPr>
        <p:spPr>
          <a:xfrm>
            <a:off x="4754880" y="1005840"/>
            <a:ext cx="4114800" cy="365760"/>
          </a:xfrm>
          <a:prstGeom prst="rect">
            <a:avLst/>
          </a:prstGeom>
          <a:noFill/>
          <a:ln/>
        </p:spPr>
        <p:txBody>
          <a:bodyPr wrap="square" rtlCol="0" anchor="ctr"/>
          <a:lstStyle/>
          <a:p>
            <a:pPr marL="0" indent="0">
              <a:buNone/>
            </a:pPr>
            <a:r>
              <a:rPr lang="en-US" sz="1500" b="1" dirty="0">
                <a:solidFill>
                  <a:srgbClr val="1B4332"/>
                </a:solidFill>
                <a:latin typeface="Cambria" pitchFamily="34" charset="0"/>
                <a:ea typeface="Cambria" pitchFamily="34" charset="-122"/>
                <a:cs typeface="Cambria" pitchFamily="34" charset="-120"/>
              </a:rPr>
              <a:t>How to Report in RERA Audit</a:t>
            </a:r>
            <a:endParaRPr lang="en-US" sz="1500" dirty="0"/>
          </a:p>
        </p:txBody>
      </p:sp>
      <p:sp>
        <p:nvSpPr>
          <p:cNvPr id="20" name="Shape 18"/>
          <p:cNvSpPr/>
          <p:nvPr/>
        </p:nvSpPr>
        <p:spPr>
          <a:xfrm>
            <a:off x="4754880" y="1417320"/>
            <a:ext cx="4114800" cy="804672"/>
          </a:xfrm>
          <a:prstGeom prst="roundRect">
            <a:avLst>
              <a:gd name="adj" fmla="val 6818"/>
            </a:avLst>
          </a:prstGeom>
          <a:solidFill>
            <a:srgbClr val="F0F7F3"/>
          </a:solidFill>
          <a:ln w="12700">
            <a:solidFill>
              <a:srgbClr val="40916C"/>
            </a:solidFill>
            <a:prstDash val="solid"/>
          </a:ln>
        </p:spPr>
      </p:sp>
      <p:sp>
        <p:nvSpPr>
          <p:cNvPr id="21" name="Text 19"/>
          <p:cNvSpPr/>
          <p:nvPr/>
        </p:nvSpPr>
        <p:spPr>
          <a:xfrm>
            <a:off x="4892040" y="1472184"/>
            <a:ext cx="3840480" cy="274320"/>
          </a:xfrm>
          <a:prstGeom prst="rect">
            <a:avLst/>
          </a:prstGeom>
          <a:noFill/>
          <a:ln/>
        </p:spPr>
        <p:txBody>
          <a:bodyPr wrap="square" rtlCol="0" anchor="ctr"/>
          <a:lstStyle/>
          <a:p>
            <a:pPr marL="0" indent="0">
              <a:buNone/>
            </a:pPr>
            <a:r>
              <a:rPr lang="en-US" sz="1200" b="1" dirty="0">
                <a:solidFill>
                  <a:srgbClr val="40916C"/>
                </a:solidFill>
                <a:latin typeface="Cambria" pitchFamily="34" charset="0"/>
                <a:ea typeface="Cambria" pitchFamily="34" charset="-122"/>
                <a:cs typeface="Cambria" pitchFamily="34" charset="-120"/>
              </a:rPr>
              <a:t>Clean Certification</a:t>
            </a:r>
            <a:endParaRPr lang="en-US" sz="1200" dirty="0"/>
          </a:p>
        </p:txBody>
      </p:sp>
      <p:sp>
        <p:nvSpPr>
          <p:cNvPr id="22" name="Text 20"/>
          <p:cNvSpPr/>
          <p:nvPr/>
        </p:nvSpPr>
        <p:spPr>
          <a:xfrm>
            <a:off x="4892040" y="1764792"/>
            <a:ext cx="3840480" cy="402336"/>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EC valid, CTE/CTO current, STP operational — certify without qualification. Note EC number &amp; validity in audit annexure.</a:t>
            </a:r>
            <a:endParaRPr lang="en-US" sz="1050" dirty="0"/>
          </a:p>
        </p:txBody>
      </p:sp>
      <p:sp>
        <p:nvSpPr>
          <p:cNvPr id="23" name="Shape 21"/>
          <p:cNvSpPr/>
          <p:nvPr/>
        </p:nvSpPr>
        <p:spPr>
          <a:xfrm>
            <a:off x="4754880" y="2331720"/>
            <a:ext cx="4114800" cy="804672"/>
          </a:xfrm>
          <a:prstGeom prst="roundRect">
            <a:avLst>
              <a:gd name="adj" fmla="val 6818"/>
            </a:avLst>
          </a:prstGeom>
          <a:solidFill>
            <a:srgbClr val="F0F7F3"/>
          </a:solidFill>
          <a:ln w="12700">
            <a:solidFill>
              <a:srgbClr val="2D6A4F"/>
            </a:solidFill>
            <a:prstDash val="solid"/>
          </a:ln>
        </p:spPr>
      </p:sp>
      <p:sp>
        <p:nvSpPr>
          <p:cNvPr id="24" name="Text 22"/>
          <p:cNvSpPr/>
          <p:nvPr/>
        </p:nvSpPr>
        <p:spPr>
          <a:xfrm>
            <a:off x="4892040" y="2386584"/>
            <a:ext cx="3840480" cy="274320"/>
          </a:xfrm>
          <a:prstGeom prst="rect">
            <a:avLst/>
          </a:prstGeom>
          <a:noFill/>
          <a:ln/>
        </p:spPr>
        <p:txBody>
          <a:bodyPr wrap="square" rtlCol="0" anchor="ctr"/>
          <a:lstStyle/>
          <a:p>
            <a:pPr marL="0" indent="0">
              <a:buNone/>
            </a:pPr>
            <a:r>
              <a:rPr lang="en-US" sz="1200" b="1" dirty="0">
                <a:solidFill>
                  <a:srgbClr val="2D6A4F"/>
                </a:solidFill>
                <a:latin typeface="Cambria" pitchFamily="34" charset="0"/>
                <a:ea typeface="Cambria" pitchFamily="34" charset="-122"/>
                <a:cs typeface="Cambria" pitchFamily="34" charset="-120"/>
              </a:rPr>
              <a:t>Emphasis of Matter</a:t>
            </a:r>
            <a:endParaRPr lang="en-US" sz="1200" dirty="0"/>
          </a:p>
        </p:txBody>
      </p:sp>
      <p:sp>
        <p:nvSpPr>
          <p:cNvPr id="25" name="Text 23"/>
          <p:cNvSpPr/>
          <p:nvPr/>
        </p:nvSpPr>
        <p:spPr>
          <a:xfrm>
            <a:off x="4892040" y="2679192"/>
            <a:ext cx="3840480" cy="402336"/>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EC obtained after construction commencement / EC conditions partially met — flag as Emphasis of Matter with management response.</a:t>
            </a:r>
            <a:endParaRPr lang="en-US" sz="1050" dirty="0"/>
          </a:p>
        </p:txBody>
      </p:sp>
      <p:sp>
        <p:nvSpPr>
          <p:cNvPr id="26" name="Shape 24"/>
          <p:cNvSpPr/>
          <p:nvPr/>
        </p:nvSpPr>
        <p:spPr>
          <a:xfrm>
            <a:off x="4754880" y="3246120"/>
            <a:ext cx="4114800" cy="804672"/>
          </a:xfrm>
          <a:prstGeom prst="roundRect">
            <a:avLst>
              <a:gd name="adj" fmla="val 6818"/>
            </a:avLst>
          </a:prstGeom>
          <a:solidFill>
            <a:srgbClr val="F0F7F3"/>
          </a:solidFill>
          <a:ln w="12700">
            <a:solidFill>
              <a:srgbClr val="F5A623"/>
            </a:solidFill>
            <a:prstDash val="solid"/>
          </a:ln>
        </p:spPr>
      </p:sp>
      <p:sp>
        <p:nvSpPr>
          <p:cNvPr id="27" name="Text 25"/>
          <p:cNvSpPr/>
          <p:nvPr/>
        </p:nvSpPr>
        <p:spPr>
          <a:xfrm>
            <a:off x="4892040" y="3300984"/>
            <a:ext cx="3840480" cy="274320"/>
          </a:xfrm>
          <a:prstGeom prst="rect">
            <a:avLst/>
          </a:prstGeom>
          <a:noFill/>
          <a:ln/>
        </p:spPr>
        <p:txBody>
          <a:bodyPr wrap="square" rtlCol="0" anchor="ctr"/>
          <a:lstStyle/>
          <a:p>
            <a:pPr marL="0" indent="0">
              <a:buNone/>
            </a:pPr>
            <a:r>
              <a:rPr lang="en-US" sz="1200" b="1" dirty="0">
                <a:solidFill>
                  <a:srgbClr val="F5A623"/>
                </a:solidFill>
                <a:latin typeface="Cambria" pitchFamily="34" charset="0"/>
                <a:ea typeface="Cambria" pitchFamily="34" charset="-122"/>
                <a:cs typeface="Cambria" pitchFamily="34" charset="-120"/>
              </a:rPr>
              <a:t>Qualified Opinion</a:t>
            </a:r>
            <a:endParaRPr lang="en-US" sz="1200" dirty="0"/>
          </a:p>
        </p:txBody>
      </p:sp>
      <p:sp>
        <p:nvSpPr>
          <p:cNvPr id="28" name="Text 26"/>
          <p:cNvSpPr/>
          <p:nvPr/>
        </p:nvSpPr>
        <p:spPr>
          <a:xfrm>
            <a:off x="4892040" y="3593592"/>
            <a:ext cx="3840480" cy="402336"/>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CTO absent despite building occupied — qualify the Form 4/5. State: 'Subject to' compliance with CTO requirement.</a:t>
            </a:r>
            <a:endParaRPr lang="en-US" sz="1050" dirty="0"/>
          </a:p>
        </p:txBody>
      </p:sp>
      <p:sp>
        <p:nvSpPr>
          <p:cNvPr id="29" name="Shape 27"/>
          <p:cNvSpPr/>
          <p:nvPr/>
        </p:nvSpPr>
        <p:spPr>
          <a:xfrm>
            <a:off x="4754880" y="4160520"/>
            <a:ext cx="4114800" cy="804672"/>
          </a:xfrm>
          <a:prstGeom prst="roundRect">
            <a:avLst>
              <a:gd name="adj" fmla="val 6818"/>
            </a:avLst>
          </a:prstGeom>
          <a:solidFill>
            <a:srgbClr val="F0F7F3"/>
          </a:solidFill>
          <a:ln w="12700">
            <a:solidFill>
              <a:srgbClr val="C62828"/>
            </a:solidFill>
            <a:prstDash val="solid"/>
          </a:ln>
        </p:spPr>
      </p:sp>
      <p:sp>
        <p:nvSpPr>
          <p:cNvPr id="30" name="Text 28"/>
          <p:cNvSpPr/>
          <p:nvPr/>
        </p:nvSpPr>
        <p:spPr>
          <a:xfrm>
            <a:off x="4892040" y="4215384"/>
            <a:ext cx="3840480" cy="274320"/>
          </a:xfrm>
          <a:prstGeom prst="rect">
            <a:avLst/>
          </a:prstGeom>
          <a:noFill/>
          <a:ln/>
        </p:spPr>
        <p:txBody>
          <a:bodyPr wrap="square" rtlCol="0" anchor="ctr"/>
          <a:lstStyle/>
          <a:p>
            <a:pPr marL="0" indent="0">
              <a:buNone/>
            </a:pPr>
            <a:r>
              <a:rPr lang="en-US" sz="1200" b="1" dirty="0">
                <a:solidFill>
                  <a:srgbClr val="C62828"/>
                </a:solidFill>
                <a:latin typeface="Cambria" pitchFamily="34" charset="0"/>
                <a:ea typeface="Cambria" pitchFamily="34" charset="-122"/>
                <a:cs typeface="Cambria" pitchFamily="34" charset="-120"/>
              </a:rPr>
              <a:t>Adverse / Disclaimer</a:t>
            </a:r>
            <a:endParaRPr lang="en-US" sz="1200" dirty="0"/>
          </a:p>
        </p:txBody>
      </p:sp>
      <p:sp>
        <p:nvSpPr>
          <p:cNvPr id="31" name="Text 29"/>
          <p:cNvSpPr/>
          <p:nvPr/>
        </p:nvSpPr>
        <p:spPr>
          <a:xfrm>
            <a:off x="4892040" y="4507992"/>
            <a:ext cx="3840480" cy="402336"/>
          </a:xfrm>
          <a:prstGeom prst="rect">
            <a:avLst/>
          </a:prstGeom>
          <a:noFill/>
          <a:ln/>
        </p:spPr>
        <p:txBody>
          <a:bodyPr wrap="square" rtlCol="0" anchor="t"/>
          <a:lstStyle/>
          <a:p>
            <a:pPr marL="0" indent="0">
              <a:buNone/>
            </a:pPr>
            <a:r>
              <a:rPr lang="en-US" sz="1050" dirty="0">
                <a:solidFill>
                  <a:srgbClr val="1A2E24"/>
                </a:solidFill>
                <a:latin typeface="Calibri" pitchFamily="34" charset="0"/>
                <a:ea typeface="Calibri" pitchFamily="34" charset="-122"/>
                <a:cs typeface="Calibri" pitchFamily="34" charset="-120"/>
              </a:rPr>
              <a:t>NGT stay order on project, EC lapsed with no renewal, PCB closure notice — adverse opinion. Cannot certify project as compliant.</a:t>
            </a:r>
            <a:endParaRPr lang="en-US" sz="1050" dirty="0"/>
          </a:p>
        </p:txBody>
      </p:sp>
      <p:sp>
        <p:nvSpPr>
          <p:cNvPr id="32" name="Shape 30"/>
          <p:cNvSpPr/>
          <p:nvPr/>
        </p:nvSpPr>
        <p:spPr>
          <a:xfrm>
            <a:off x="274320" y="4690872"/>
            <a:ext cx="8595360" cy="347472"/>
          </a:xfrm>
          <a:prstGeom prst="roundRect">
            <a:avLst>
              <a:gd name="adj" fmla="val 13158"/>
            </a:avLst>
          </a:prstGeom>
          <a:solidFill>
            <a:srgbClr val="2D6A4F"/>
          </a:solidFill>
          <a:ln w="12700">
            <a:solidFill>
              <a:srgbClr val="2D6A4F"/>
            </a:solidFill>
            <a:prstDash val="solid"/>
          </a:ln>
        </p:spPr>
      </p:sp>
      <p:sp>
        <p:nvSpPr>
          <p:cNvPr id="33" name="Text 31"/>
          <p:cNvSpPr/>
          <p:nvPr/>
        </p:nvSpPr>
        <p:spPr>
          <a:xfrm>
            <a:off x="457200" y="4690872"/>
            <a:ext cx="8229600" cy="347472"/>
          </a:xfrm>
          <a:prstGeom prst="rect">
            <a:avLst/>
          </a:prstGeom>
          <a:noFill/>
          <a:ln/>
        </p:spPr>
        <p:txBody>
          <a:bodyPr wrap="square" lIns="0" tIns="0" rIns="0" bIns="0" rtlCol="0" anchor="ctr"/>
          <a:lstStyle/>
          <a:p>
            <a:pPr marL="0" indent="0" algn="ctr">
              <a:buNone/>
            </a:pPr>
            <a:r>
              <a:rPr lang="en-US" sz="1200" b="1" dirty="0">
                <a:solidFill>
                  <a:srgbClr val="FFFFFF"/>
                </a:solidFill>
              </a:rPr>
              <a:t>Environmental compliance is a material fact in RERA — a CA who ignores it is not being prudent; they are being negligent.</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3803</Words>
  <Application>Microsoft Office PowerPoint</Application>
  <PresentationFormat>On-screen Show (16:9)</PresentationFormat>
  <Paragraphs>300</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Laws in Real Estate</dc:title>
  <dc:subject>PptxGenJS Presentation</dc:subject>
  <dc:creator>PptxGenJS</dc:creator>
  <cp:lastModifiedBy>Ramesh Prabhu</cp:lastModifiedBy>
  <cp:revision>3</cp:revision>
  <dcterms:created xsi:type="dcterms:W3CDTF">2026-06-20T17:56:11Z</dcterms:created>
  <dcterms:modified xsi:type="dcterms:W3CDTF">2026-06-21T01:30:03Z</dcterms:modified>
</cp:coreProperties>
</file>