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78" r:id="rId3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615E46-D6C1-4AE2-82D5-0D79CE2C2F2E}" v="1" dt="2026-05-01T14:17:56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1" d="100"/>
          <a:sy n="91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. Madhukar N.Hiregange" userId="52ef29c2-d764-499f-8679-fb8cf5994af8" providerId="ADAL" clId="{8F6F8946-D851-4D08-89C0-04A29AFE7DE8}"/>
    <pc:docChg chg="custSel addSld delSld modSld">
      <pc:chgData name="CA. Madhukar N.Hiregange" userId="52ef29c2-d764-499f-8679-fb8cf5994af8" providerId="ADAL" clId="{8F6F8946-D851-4D08-89C0-04A29AFE7DE8}" dt="2026-05-01T14:18:44.981" v="19" actId="47"/>
      <pc:docMkLst>
        <pc:docMk/>
      </pc:docMkLst>
      <pc:sldChg chg="add">
        <pc:chgData name="CA. Madhukar N.Hiregange" userId="52ef29c2-d764-499f-8679-fb8cf5994af8" providerId="ADAL" clId="{8F6F8946-D851-4D08-89C0-04A29AFE7DE8}" dt="2026-05-01T14:17:56.398" v="15"/>
        <pc:sldMkLst>
          <pc:docMk/>
          <pc:sldMk cId="908545142" sldId="279"/>
        </pc:sldMkLst>
      </pc:sldChg>
      <pc:sldChg chg="delSp add setBg delDesignElem">
        <pc:chgData name="CA. Madhukar N.Hiregange" userId="52ef29c2-d764-499f-8679-fb8cf5994af8" providerId="ADAL" clId="{8F6F8946-D851-4D08-89C0-04A29AFE7DE8}" dt="2026-05-01T14:17:56.398" v="15"/>
        <pc:sldMkLst>
          <pc:docMk/>
          <pc:sldMk cId="1381434903" sldId="280"/>
        </pc:sldMkLst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1381434903" sldId="280"/>
            <ac:spMk id="25" creationId="{2B1DB323-0AED-2D09-821B-93877600E9FF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1381434903" sldId="280"/>
            <ac:spMk id="27" creationId="{245D7C76-5C53-C936-CC35-94FD6594D50F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1381434903" sldId="280"/>
            <ac:spMk id="29" creationId="{600D9D54-D734-872F-94ED-4C9798647C52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1381434903" sldId="280"/>
            <ac:spMk id="38" creationId="{5CF7D980-ADBE-C140-FABB-3B2011097785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1381434903" sldId="280"/>
            <ac:spMk id="39" creationId="{D666E27B-5658-C929-AB17-0EB9FAF39882}"/>
          </ac:spMkLst>
        </pc:spChg>
      </pc:sldChg>
      <pc:sldChg chg="delSp add setBg delDesignElem">
        <pc:chgData name="CA. Madhukar N.Hiregange" userId="52ef29c2-d764-499f-8679-fb8cf5994af8" providerId="ADAL" clId="{8F6F8946-D851-4D08-89C0-04A29AFE7DE8}" dt="2026-05-01T14:17:56.398" v="15"/>
        <pc:sldMkLst>
          <pc:docMk/>
          <pc:sldMk cId="3519562506" sldId="281"/>
        </pc:sldMkLst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3519562506" sldId="281"/>
            <ac:spMk id="25" creationId="{63A776F6-AC3D-70B6-F181-F05085C71297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3519562506" sldId="281"/>
            <ac:spMk id="27" creationId="{582BA0F7-51CB-7877-C064-054A80F41F15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3519562506" sldId="281"/>
            <ac:spMk id="29" creationId="{9BC66193-2E93-CDD6-7647-FB1136E176D5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3519562506" sldId="281"/>
            <ac:spMk id="38" creationId="{0F80BE49-79BB-8C3B-DEDA-451903C689EF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3519562506" sldId="281"/>
            <ac:spMk id="39" creationId="{F33A8829-EE9A-A0D4-FC86-379D61B55A19}"/>
          </ac:spMkLst>
        </pc:spChg>
      </pc:sldChg>
      <pc:sldChg chg="delSp add setBg delDesignElem">
        <pc:chgData name="CA. Madhukar N.Hiregange" userId="52ef29c2-d764-499f-8679-fb8cf5994af8" providerId="ADAL" clId="{8F6F8946-D851-4D08-89C0-04A29AFE7DE8}" dt="2026-05-01T14:17:56.398" v="15"/>
        <pc:sldMkLst>
          <pc:docMk/>
          <pc:sldMk cId="4213628054" sldId="282"/>
        </pc:sldMkLst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4213628054" sldId="282"/>
            <ac:spMk id="25" creationId="{9F8E38C4-B524-F11C-37E8-3B267197C1D7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4213628054" sldId="282"/>
            <ac:spMk id="27" creationId="{564A1A57-2149-FDA3-F7DB-ED7073B240D9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4213628054" sldId="282"/>
            <ac:spMk id="29" creationId="{1848D1EE-09F8-ACA0-B30B-D4018BB57A87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4213628054" sldId="282"/>
            <ac:spMk id="38" creationId="{AB9329BB-C0CB-F04E-A822-05993B54C33B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4213628054" sldId="282"/>
            <ac:spMk id="39" creationId="{D35A3BBA-7F71-B66B-AB15-7A48D5D48E6E}"/>
          </ac:spMkLst>
        </pc:spChg>
      </pc:sldChg>
      <pc:sldChg chg="delSp add setBg delDesignElem">
        <pc:chgData name="CA. Madhukar N.Hiregange" userId="52ef29c2-d764-499f-8679-fb8cf5994af8" providerId="ADAL" clId="{8F6F8946-D851-4D08-89C0-04A29AFE7DE8}" dt="2026-05-01T14:17:56.398" v="15"/>
        <pc:sldMkLst>
          <pc:docMk/>
          <pc:sldMk cId="3042579161" sldId="283"/>
        </pc:sldMkLst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3042579161" sldId="283"/>
            <ac:spMk id="25" creationId="{DBC6133C-0615-4CE4-9132-37E609A9BDFA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3042579161" sldId="283"/>
            <ac:spMk id="27" creationId="{169CC832-2974-4E8D-90ED-3E2941BA7336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3042579161" sldId="283"/>
            <ac:spMk id="29" creationId="{55222F96-971A-4F90-B841-6BAB416C7AC1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3042579161" sldId="283"/>
            <ac:spMk id="38" creationId="{08980754-6F4B-43C9-B9BE-127B6BED6586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3042579161" sldId="283"/>
            <ac:spMk id="39" creationId="{2C1BBA94-3F40-40AA-8BB9-E69E25E537C1}"/>
          </ac:spMkLst>
        </pc:spChg>
      </pc:sldChg>
      <pc:sldChg chg="delSp add setBg delDesignElem">
        <pc:chgData name="CA. Madhukar N.Hiregange" userId="52ef29c2-d764-499f-8679-fb8cf5994af8" providerId="ADAL" clId="{8F6F8946-D851-4D08-89C0-04A29AFE7DE8}" dt="2026-05-01T14:17:56.398" v="15"/>
        <pc:sldMkLst>
          <pc:docMk/>
          <pc:sldMk cId="461306102" sldId="284"/>
        </pc:sldMkLst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461306102" sldId="284"/>
            <ac:spMk id="122" creationId="{DBC6133C-0615-4CE4-9132-37E609A9BDFA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461306102" sldId="284"/>
            <ac:spMk id="124" creationId="{169CC832-2974-4E8D-90ED-3E2941BA7336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461306102" sldId="284"/>
            <ac:spMk id="126" creationId="{55222F96-971A-4F90-B841-6BAB416C7AC1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461306102" sldId="284"/>
            <ac:spMk id="128" creationId="{08980754-6F4B-43C9-B9BE-127B6BED6586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461306102" sldId="284"/>
            <ac:spMk id="130" creationId="{2C1BBA94-3F40-40AA-8BB9-E69E25E537C1}"/>
          </ac:spMkLst>
        </pc:spChg>
      </pc:sldChg>
      <pc:sldChg chg="delSp modSp add del mod setBg delDesignElem">
        <pc:chgData name="CA. Madhukar N.Hiregange" userId="52ef29c2-d764-499f-8679-fb8cf5994af8" providerId="ADAL" clId="{8F6F8946-D851-4D08-89C0-04A29AFE7DE8}" dt="2026-05-01T14:18:38.327" v="17" actId="47"/>
        <pc:sldMkLst>
          <pc:docMk/>
          <pc:sldMk cId="18444321" sldId="285"/>
        </pc:sldMkLst>
        <pc:spChg chg="mod">
          <ac:chgData name="CA. Madhukar N.Hiregange" userId="52ef29c2-d764-499f-8679-fb8cf5994af8" providerId="ADAL" clId="{8F6F8946-D851-4D08-89C0-04A29AFE7DE8}" dt="2026-05-01T14:17:56.572" v="16" actId="27636"/>
          <ac:spMkLst>
            <pc:docMk/>
            <pc:sldMk cId="18444321" sldId="285"/>
            <ac:spMk id="2" creationId="{BF1BFC6A-4176-2143-A3AE-245796A94A86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18444321" sldId="285"/>
            <ac:spMk id="98" creationId="{DBC6133C-0615-4CE4-9132-37E609A9BDFA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18444321" sldId="285"/>
            <ac:spMk id="99" creationId="{169CC832-2974-4E8D-90ED-3E2941BA7336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18444321" sldId="285"/>
            <ac:spMk id="100" creationId="{55222F96-971A-4F90-B841-6BAB416C7AC1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18444321" sldId="285"/>
            <ac:spMk id="101" creationId="{08980754-6F4B-43C9-B9BE-127B6BED6586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18444321" sldId="285"/>
            <ac:spMk id="102" creationId="{2C1BBA94-3F40-40AA-8BB9-E69E25E537C1}"/>
          </ac:spMkLst>
        </pc:spChg>
      </pc:sldChg>
      <pc:sldChg chg="delSp add del setBg delDesignElem">
        <pc:chgData name="CA. Madhukar N.Hiregange" userId="52ef29c2-d764-499f-8679-fb8cf5994af8" providerId="ADAL" clId="{8F6F8946-D851-4D08-89C0-04A29AFE7DE8}" dt="2026-05-01T14:18:42.250" v="18" actId="47"/>
        <pc:sldMkLst>
          <pc:docMk/>
          <pc:sldMk cId="2450130059" sldId="286"/>
        </pc:sldMkLst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2450130059" sldId="286"/>
            <ac:spMk id="98" creationId="{1B1F469A-87DA-B056-E9A0-5C483E396ED9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2450130059" sldId="286"/>
            <ac:spMk id="99" creationId="{C8F381AC-106A-2E43-7ABF-31129D74AC69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2450130059" sldId="286"/>
            <ac:spMk id="100" creationId="{5E0D8E48-9D89-C72E-A027-A8AB0F7EC76B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2450130059" sldId="286"/>
            <ac:spMk id="101" creationId="{62087C9E-266D-258B-463F-AEB8D5AF4DA5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2450130059" sldId="286"/>
            <ac:spMk id="102" creationId="{1CD67E66-9A81-3715-83F4-933D0C36FAA3}"/>
          </ac:spMkLst>
        </pc:spChg>
      </pc:sldChg>
      <pc:sldChg chg="delSp add del setBg delDesignElem">
        <pc:chgData name="CA. Madhukar N.Hiregange" userId="52ef29c2-d764-499f-8679-fb8cf5994af8" providerId="ADAL" clId="{8F6F8946-D851-4D08-89C0-04A29AFE7DE8}" dt="2026-05-01T14:18:44.981" v="19" actId="47"/>
        <pc:sldMkLst>
          <pc:docMk/>
          <pc:sldMk cId="3215281063" sldId="287"/>
        </pc:sldMkLst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3215281063" sldId="287"/>
            <ac:spMk id="98" creationId="{396C2FD3-7AA8-44C2-2B75-434CAE1B3D56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3215281063" sldId="287"/>
            <ac:spMk id="99" creationId="{8429F896-1F0D-1F3D-C16E-D06FE273DB12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3215281063" sldId="287"/>
            <ac:spMk id="100" creationId="{82304AE1-9ABA-24EB-59CB-66A0681140F2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3215281063" sldId="287"/>
            <ac:spMk id="101" creationId="{7430E8B9-749A-C9E5-966C-B8AB764D11BD}"/>
          </ac:spMkLst>
        </pc:spChg>
        <pc:spChg chg="del">
          <ac:chgData name="CA. Madhukar N.Hiregange" userId="52ef29c2-d764-499f-8679-fb8cf5994af8" providerId="ADAL" clId="{8F6F8946-D851-4D08-89C0-04A29AFE7DE8}" dt="2026-05-01T14:17:56.398" v="15"/>
          <ac:spMkLst>
            <pc:docMk/>
            <pc:sldMk cId="3215281063" sldId="287"/>
            <ac:spMk id="102" creationId="{7A017062-1CFC-76E5-FBDF-79D56E287E1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13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627EF-5415-553E-B8E5-D5687264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46232-54F3-007B-B83B-680E6C6F5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1073-878F-4561-BA82-91F3183EFE07}" type="datetimeFigureOut">
              <a:rPr lang="en-IN" smtClean="0"/>
              <a:t>01-05-2026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289FC-0B12-66F9-82DA-F24747A6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5A7D4-97E8-7AC6-AC48-1EF67DDFC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E59-42E2-45B7-9C64-B163910ADA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1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9D760-71FA-F0C7-F8AB-C165DA0A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DB934-9662-D5C1-B909-0F8182A1F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430D6-ACF7-F535-B069-880A7A8F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1073-878F-4561-BA82-91F3183EFE07}" type="datetimeFigureOut">
              <a:rPr lang="en-IN" smtClean="0"/>
              <a:t>01-05-2026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FE2AB-83EC-45D7-AC58-E54BFE95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B4A8E-6EE6-C74F-24EA-41A9EC85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CE59-42E2-45B7-9C64-B163910ADA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412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20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404045"/>
            <a:ext cx="79248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5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 Real Estate Practice Excellence</a:t>
            </a:r>
            <a:endParaRPr lang="en-US" sz="4500" dirty="0"/>
          </a:p>
        </p:txBody>
      </p:sp>
      <p:sp>
        <p:nvSpPr>
          <p:cNvPr id="3" name="Text 1"/>
          <p:cNvSpPr/>
          <p:nvPr/>
        </p:nvSpPr>
        <p:spPr>
          <a:xfrm>
            <a:off x="2448556" y="2928045"/>
            <a:ext cx="4246888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0"/>
              </a:lnSpc>
              <a:buNone/>
            </a:pPr>
            <a:r>
              <a:rPr lang="en-US" sz="1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Values, Attitudes, and Habits for Success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2306317" y="3552825"/>
            <a:ext cx="4531218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buNone/>
            </a:pPr>
            <a:r>
              <a:rPr lang="en-US" sz="105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Guiding First-Generation Wealth Creators Through Integrity and Excellence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Empathy and Patience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561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Scenario: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Client arrives with crumpled receipts and no balance sheet.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609600" y="1641872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Attitude: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"You've worked hard to earn this. Let's organize it together."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914400" y="2034183"/>
            <a:ext cx="7620000" cy="7313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Patience builds trust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 time, clients learn to value structure</a:t>
            </a:r>
            <a:endParaRPr lang="en-US" sz="13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Educator's Mindset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561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 Confusion into Clarity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609600" y="1641872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Example—Why Stamp Duty Varies: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609600" y="2034183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"Just like bus fares differ from city to city, stamp duty changes depending on where you buy property."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609600" y="2426494"/>
            <a:ext cx="8083296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70"/>
              </a:lnSpc>
              <a:buNone/>
            </a:pPr>
            <a:r>
              <a:rPr lang="en-US" sz="105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Use relatable analogies to make technical concepts accessible.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Resilience &amp; Strategic Vision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561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Resilience: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Clients change plans mid-deal. Adapt without losing professionalism.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609600" y="1641872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Strategic Vision: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Help clients see beyond immediate profits.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609600" y="2034183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"If you reinvest part of this gain into structured assets, you'll secure your children's future."</a:t>
            </a:r>
            <a:endParaRPr lang="en-US" sz="13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20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40703" y="2080320"/>
            <a:ext cx="4062445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Five Professional Habits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2359902" y="2796480"/>
            <a:ext cx="442419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Daily Practices That Transform Client Relationships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Simplified Communication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561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 This: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"Capital gains tax implications..."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609600" y="1641872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Say This: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"Out of your profit, here's how much you'll keep after government rules."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914400" y="2034183"/>
            <a:ext cx="7620000" cy="7313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Clients understand and act confidently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Clarity eliminates decision paralysis</a:t>
            </a:r>
            <a:endParaRPr lang="en-US" sz="13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Hand-Holding in Documentation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561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clients hesitate to sign: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Walk them through each clause patiently.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914400" y="1641872"/>
            <a:ext cx="7620000" cy="11541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Highlight risks and protections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Provide simple templates for record-keeping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 client discipline over time</a:t>
            </a:r>
            <a:endParaRPr lang="en-US" sz="13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Scenario-Based Guidance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561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Common Question: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"What happens if property prices fall?"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609600" y="1641872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Practice: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Run regular "what-if" scenarios.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914400" y="2034183"/>
            <a:ext cx="7620000" cy="7313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Helps visualize risks and opportunities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Builds foresight in present-focused clients</a:t>
            </a:r>
            <a:endParaRPr lang="en-US" sz="13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Regular Check-Ins &amp; 5. Sensitive Networking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561"/>
            <a:ext cx="7924800" cy="4798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Regular Check-Ins: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Quarterly reviews help unorganized clients stay aligned and build financial discipline.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609600" y="1881783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Sensitive Networking: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Preparing clients before introductions builds confidence.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609600" y="2274094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"The banker may ask for documents—don't worry, I'll help you organize them."</a:t>
            </a:r>
            <a:endParaRPr lang="en-US" sz="13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20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48693" y="2080320"/>
            <a:ext cx="6646465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Networking for One-Stop Shop Services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2941010" y="2796480"/>
            <a:ext cx="326197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Building Your Professional Ecosystem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CA as the Central Hub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561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Hospital Model: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Primary doctor diagnoses; specialists handle specific needs.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609600" y="1641872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Role: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Central advisor who refers to vetted professionals while ensuring accountability.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914400" y="2034183"/>
            <a:ext cx="7620000" cy="1576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Architects (plan sanction)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Environmental consultants (pollution control)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Lawyers (title, contracts)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Bankers (financing)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This Training Covers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914400" y="1249561"/>
            <a:ext cx="7620000" cy="1999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Core Values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ethical real estate practice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Essential Attitudes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that build client trust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Professional Habits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that transform delivery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Networking Framework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one-stop shop services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Daily Reflection Ritual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continuous growth</a:t>
            </a:r>
            <a:endParaRPr lang="en-US" sz="13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Building Your Network: Key Steps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914400" y="1249561"/>
            <a:ext cx="7620000" cy="1999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Identify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complementary experts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Curate, don't collect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—choose those who share your values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Formalize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relationships with clear expectations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Educate clients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about each professional's role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Vet service providers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before including them</a:t>
            </a:r>
            <a:endParaRPr lang="en-US" sz="13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Ensuring Honest Services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561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Client fear: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"Will I be cheated by unknown professionals?"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609600" y="1641872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credibility extends to network if: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914400" y="2034183"/>
            <a:ext cx="7620000" cy="1576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conduct due diligence on service providers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communicate shared values of protection, not exploitation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gather feedback after each referral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present network as a curated circle</a:t>
            </a:r>
            <a:endParaRPr lang="en-US" sz="13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Daily Reflection Ritual (10 minutes)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914400" y="1249561"/>
            <a:ext cx="7620000" cy="1576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Gratitude: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One moment where empathy helped a client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Regulatory Review: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One law explained in simple terms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Scenario Thinking: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One "what-if" case for low-literacy clients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Commitment: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One communication habit to practice tomorrow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609600" y="3055144"/>
            <a:ext cx="8083296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70"/>
              </a:lnSpc>
              <a:buNone/>
            </a:pPr>
            <a:r>
              <a:rPr lang="en-US" sz="105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From Compliance Expert → Educator, Mentor, Protector</a:t>
            </a:r>
            <a:endParaRPr lang="en-US" sz="10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D989A-E92E-1AE8-6270-DE2E953D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34" y="514801"/>
            <a:ext cx="7886700" cy="57877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1"/>
                </a:solidFill>
              </a:rPr>
              <a:t>N</a:t>
            </a:r>
            <a:r>
              <a:rPr lang="en-IN" b="1" dirty="0">
                <a:solidFill>
                  <a:schemeClr val="tx2"/>
                </a:solidFill>
              </a:rPr>
              <a:t>ew </a:t>
            </a:r>
            <a:r>
              <a:rPr lang="en-IN" b="1" dirty="0">
                <a:solidFill>
                  <a:schemeClr val="accent2"/>
                </a:solidFill>
              </a:rPr>
              <a:t>H</a:t>
            </a:r>
            <a:r>
              <a:rPr lang="en-IN" b="1" dirty="0">
                <a:solidFill>
                  <a:schemeClr val="tx2"/>
                </a:solidFill>
              </a:rPr>
              <a:t>orizons </a:t>
            </a:r>
            <a:r>
              <a:rPr lang="en-IN" b="1" dirty="0">
                <a:solidFill>
                  <a:srgbClr val="7030A0"/>
                </a:solidFill>
              </a:rPr>
              <a:t>f</a:t>
            </a:r>
            <a:r>
              <a:rPr lang="en-IN" b="1" dirty="0">
                <a:solidFill>
                  <a:schemeClr val="tx2"/>
                </a:solidFill>
              </a:rPr>
              <a:t>or 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</a:t>
            </a:r>
            <a:r>
              <a:rPr lang="en-IN" b="1" dirty="0">
                <a:solidFill>
                  <a:schemeClr val="tx2"/>
                </a:solidFill>
              </a:rPr>
              <a:t>rowth</a:t>
            </a:r>
            <a:br>
              <a:rPr lang="en-IN" dirty="0">
                <a:solidFill>
                  <a:schemeClr val="tx2"/>
                </a:solidFill>
              </a:rPr>
            </a:br>
            <a:endParaRPr lang="en-IN" dirty="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1308BF-C427-51C5-7A11-788F8C82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8" b="4883"/>
          <a:stretch>
            <a:fillRect/>
          </a:stretch>
        </p:blipFill>
        <p:spPr>
          <a:xfrm>
            <a:off x="-121814" y="1093574"/>
            <a:ext cx="9065397" cy="40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45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39D79-3058-4269-737F-49255F8AD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A9C4D-285D-1480-C99F-C1F2445B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394487"/>
            <a:ext cx="3741721" cy="740383"/>
          </a:xfrm>
        </p:spPr>
        <p:txBody>
          <a:bodyPr anchor="b">
            <a:normAutofit/>
          </a:bodyPr>
          <a:lstStyle/>
          <a:p>
            <a:r>
              <a:rPr lang="en-US" sz="1800" b="1" dirty="0"/>
              <a:t>GROW YOUR PRACTICE- TWO DAYS WORKSHOP 2026</a:t>
            </a:r>
            <a:endParaRPr lang="en-IN" sz="18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B01D8F-43A2-A50F-37F3-61F00D9AA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98" y="1593543"/>
            <a:ext cx="3490083" cy="2268994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transformative webinar initiative aimed at helping Chartered Accountants expand, strengthen, and future-proof their professional practices. These sessions are designed to equip members with cutting-edge strategies, practical tools, and actionable insights to navigate the rapidly evolving business landscape with confidence.</a:t>
            </a:r>
          </a:p>
          <a:p>
            <a:pPr marL="0" indent="0" algn="just">
              <a:buNone/>
            </a:pP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1AF17A-2AC1-F850-AFAD-BC24F32F8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>
            <a:fillRect/>
          </a:stretch>
        </p:blipFill>
        <p:spPr>
          <a:xfrm>
            <a:off x="4272594" y="196187"/>
            <a:ext cx="4591655" cy="3666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9CA6D4-039A-B9B1-E9C0-6E9DC7180A2C}"/>
              </a:ext>
            </a:extLst>
          </p:cNvPr>
          <p:cNvSpPr txBox="1"/>
          <p:nvPr/>
        </p:nvSpPr>
        <p:spPr>
          <a:xfrm>
            <a:off x="4272594" y="4100777"/>
            <a:ext cx="2067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IN" sz="1200" b="1" dirty="0">
                <a:solidFill>
                  <a:schemeClr val="tx2"/>
                </a:solidFill>
              </a:rPr>
              <a:t>          For Programme Details</a:t>
            </a:r>
          </a:p>
          <a:p>
            <a:r>
              <a:rPr lang="en-IN" sz="1200" b="1" dirty="0">
                <a:solidFill>
                  <a:schemeClr val="tx2"/>
                </a:solidFill>
              </a:rPr>
              <a:t>                                  kindly scan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9F734-C47E-3E56-FD56-DFE1AB109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35" y="4054896"/>
            <a:ext cx="620240" cy="59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34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D7425-8CB4-6A29-CDBE-49336B128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840A-9294-7D66-4E1C-9D69D6F02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0" y="586846"/>
            <a:ext cx="3741721" cy="740383"/>
          </a:xfrm>
        </p:spPr>
        <p:txBody>
          <a:bodyPr anchor="b">
            <a:normAutofit fontScale="90000"/>
          </a:bodyPr>
          <a:lstStyle/>
          <a:p>
            <a:r>
              <a:rPr lang="en-US" sz="1800" b="1" dirty="0"/>
              <a:t>REIMAGINING THE CA PROFESSION: EMERGING PRACTICE OPPORTUNITIES IN A GLOBALISED ECONOMY –                      ONE DAY WORKSHOP</a:t>
            </a:r>
            <a:endParaRPr lang="en-IN" sz="18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4DDF43-E22F-E1E1-F40E-D4DC86E55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98" y="1593543"/>
            <a:ext cx="3490083" cy="2268994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one-day workshop designed as an annual thought-leadership platform to empower Small &amp; Medium Practitioners to evolve beyond compliance-driven roles into future-ready, high-value advisory and entrepreneurial practices. Anchored in innovation, ethics, and professional excellence, the program aims to inspire strategic thinking, enhance practice capabilities, and enable meaningful professional impact in a rapidly transforming business landscape.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496FFC-73B9-AF62-F9B8-CDA5DDCEE72C}"/>
              </a:ext>
            </a:extLst>
          </p:cNvPr>
          <p:cNvSpPr txBox="1"/>
          <p:nvPr/>
        </p:nvSpPr>
        <p:spPr>
          <a:xfrm>
            <a:off x="4272594" y="4177914"/>
            <a:ext cx="2067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IN" sz="1200" b="1" dirty="0">
                <a:solidFill>
                  <a:schemeClr val="tx2"/>
                </a:solidFill>
              </a:rPr>
              <a:t>           For Programme Details</a:t>
            </a:r>
          </a:p>
          <a:p>
            <a:r>
              <a:rPr lang="en-IN" sz="1200" b="1" dirty="0">
                <a:solidFill>
                  <a:schemeClr val="tx2"/>
                </a:solidFill>
              </a:rPr>
              <a:t>                                  kindly scan 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E89F83-67B6-350B-C9F5-F41023D45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 b="4893"/>
          <a:stretch>
            <a:fillRect/>
          </a:stretch>
        </p:blipFill>
        <p:spPr>
          <a:xfrm>
            <a:off x="4272593" y="396053"/>
            <a:ext cx="4546686" cy="35155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0A7AEE-F54C-8E19-1E8B-0F3B5D64B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" t="8571" r="8160" b="7700"/>
          <a:stretch>
            <a:fillRect/>
          </a:stretch>
        </p:blipFill>
        <p:spPr>
          <a:xfrm>
            <a:off x="6340235" y="4041432"/>
            <a:ext cx="636007" cy="62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62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09195-F69B-9C69-4D8E-EC7B6217F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44FF-7FE0-27E8-FA5B-75C3D2758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394487"/>
            <a:ext cx="3741721" cy="740383"/>
          </a:xfrm>
        </p:spPr>
        <p:txBody>
          <a:bodyPr anchor="b">
            <a:normAutofit/>
          </a:bodyPr>
          <a:lstStyle/>
          <a:p>
            <a:r>
              <a:rPr lang="en-US" sz="1800" b="1" dirty="0"/>
              <a:t>CA’S TOOLKIT: PRACTICAL GUIDE TO APPEALS &amp; REPRESENTATIONS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3D619C-CEB1-2650-C76B-C829B0EB1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98" y="1593543"/>
            <a:ext cx="3490083" cy="2268994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2-day workshop on “CA’s Toolkit: Practical Guide to Appeals &amp; Representations” is designed to empower members with the practical knowledge and skills needed for effective drafting, representation, and handling of tax and legal proceedings. The sessions bridge theoretical understanding with real-world applications, ensuring participants gain hands-on expertise across Direct and Indirect Tax laws, including allied legislations.</a:t>
            </a:r>
            <a:endParaRPr lang="en-IN" sz="127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39BA68-AB26-7D76-4399-CDCF266C1EE6}"/>
              </a:ext>
            </a:extLst>
          </p:cNvPr>
          <p:cNvSpPr txBox="1"/>
          <p:nvPr/>
        </p:nvSpPr>
        <p:spPr>
          <a:xfrm>
            <a:off x="4272594" y="4177914"/>
            <a:ext cx="2067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IN" sz="1200" b="1" dirty="0">
                <a:solidFill>
                  <a:schemeClr val="tx2"/>
                </a:solidFill>
              </a:rPr>
              <a:t>      For Programme Structure</a:t>
            </a:r>
          </a:p>
          <a:p>
            <a:r>
              <a:rPr lang="en-IN" sz="1200" b="1" dirty="0">
                <a:solidFill>
                  <a:schemeClr val="tx2"/>
                </a:solidFill>
              </a:rPr>
              <a:t>                                  kindly scan 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3163DD-936C-269D-15BB-5EC08B8C1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6"/>
          <a:stretch>
            <a:fillRect/>
          </a:stretch>
        </p:blipFill>
        <p:spPr>
          <a:xfrm>
            <a:off x="4328174" y="180087"/>
            <a:ext cx="4470860" cy="3823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2B860D-6BAB-D190-5C8D-313CF8F7B3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1" t="36921" r="31572" b="36806"/>
          <a:stretch>
            <a:fillRect/>
          </a:stretch>
        </p:blipFill>
        <p:spPr bwMode="auto">
          <a:xfrm>
            <a:off x="6324886" y="4054897"/>
            <a:ext cx="628125" cy="630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3628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DF9C-18A6-FEFF-73A4-054B9A31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394487"/>
            <a:ext cx="3741721" cy="740383"/>
          </a:xfrm>
        </p:spPr>
        <p:txBody>
          <a:bodyPr anchor="b">
            <a:normAutofit/>
          </a:bodyPr>
          <a:lstStyle/>
          <a:p>
            <a:r>
              <a:rPr lang="en-US" sz="1500" b="1" dirty="0"/>
              <a:t>PRACTICE KI PATHSHAALA - A FLAGSHIP PROGRAMME</a:t>
            </a:r>
            <a:endParaRPr lang="en-IN" sz="15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EA0CC6-7BE3-1602-0248-B0BEE7688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98" y="1593543"/>
            <a:ext cx="3490083" cy="2268994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 ki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Paathshala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 flagship initiative of the Committee for Members in Practice (CMP), ICAI, redesigned as a 4-day residential and non-residential refresher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Chartered Accountants seeking to elevate and future-proof their practice. Hosted at the Centre of Excellence (COE), Hyderabad, the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offers a holistic blend of practice management, technology adoption, leadership development, and personal growth, delivered through expert-led sessions and interactive workshops.</a:t>
            </a:r>
          </a:p>
          <a:p>
            <a:endParaRPr lang="en-IN" sz="127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CA986-D29D-5BC4-DC0E-52486F4B6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>
            <a:fillRect/>
          </a:stretch>
        </p:blipFill>
        <p:spPr>
          <a:xfrm>
            <a:off x="4225519" y="196187"/>
            <a:ext cx="4591655" cy="3666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7339C4-C779-ADD3-3423-75600DBFA16A}"/>
              </a:ext>
            </a:extLst>
          </p:cNvPr>
          <p:cNvSpPr txBox="1"/>
          <p:nvPr/>
        </p:nvSpPr>
        <p:spPr>
          <a:xfrm>
            <a:off x="4169877" y="4054896"/>
            <a:ext cx="2067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IN" sz="1200" b="1" dirty="0">
                <a:solidFill>
                  <a:schemeClr val="tx2"/>
                </a:solidFill>
              </a:rPr>
              <a:t>      For Programme Structure</a:t>
            </a:r>
          </a:p>
          <a:p>
            <a:r>
              <a:rPr lang="en-IN" sz="1200" b="1" dirty="0">
                <a:solidFill>
                  <a:schemeClr val="tx2"/>
                </a:solidFill>
              </a:rPr>
              <a:t>                                  kindly scan 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11DE6-039E-E85D-6DA7-5EE79BC34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t="8069" r="8927" b="8470"/>
          <a:stretch>
            <a:fillRect/>
          </a:stretch>
        </p:blipFill>
        <p:spPr>
          <a:xfrm flipV="1">
            <a:off x="6284593" y="3971574"/>
            <a:ext cx="693683" cy="6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79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A5FB1-F3BE-3991-A68C-BCCC7736F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178A-C1AE-B997-18E5-0396DD28D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9" y="394487"/>
            <a:ext cx="3212237" cy="900271"/>
          </a:xfrm>
        </p:spPr>
        <p:txBody>
          <a:bodyPr anchor="b">
            <a:normAutofit/>
          </a:bodyPr>
          <a:lstStyle/>
          <a:p>
            <a:r>
              <a:rPr lang="en-US" sz="1500" b="1" dirty="0"/>
              <a:t>PATHWAY TO PRACTICE: 7 DAYS RESIDENTIAL TRAINING PROGRAMME FOR COP APPLICANTS - REVAMPED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72128B-1276-A20A-F24C-FCDA466B2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98" y="1607971"/>
            <a:ext cx="3212238" cy="26339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Pathway to Practice is a 7-day residential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the Institute of Chartered Accountants of India (ICAI), designed for first-time Certificate of Practice (COP) applicants. It offers an immersive learning experience through expert sessions, workshops, and practical training on setting up and managing a CA practice. Covering practice management, compliance, client engagement, technology, ethics, and emerging opportunities, the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builds a strong foundation for a future-ready professional journey.</a:t>
            </a:r>
          </a:p>
          <a:p>
            <a:pPr marL="0" indent="0">
              <a:buNone/>
            </a:pPr>
            <a:endParaRPr lang="en-US" sz="127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68EAE8-F526-6B42-701E-92BFF23CB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2" b="6364"/>
          <a:stretch>
            <a:fillRect/>
          </a:stretch>
        </p:blipFill>
        <p:spPr>
          <a:xfrm>
            <a:off x="4272595" y="123557"/>
            <a:ext cx="4706304" cy="3686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02A055-A0A9-2EF8-68BA-BD6AC5D12300}"/>
              </a:ext>
            </a:extLst>
          </p:cNvPr>
          <p:cNvSpPr txBox="1"/>
          <p:nvPr/>
        </p:nvSpPr>
        <p:spPr>
          <a:xfrm>
            <a:off x="4438759" y="4054896"/>
            <a:ext cx="2067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IN" sz="1200" b="1" dirty="0">
                <a:solidFill>
                  <a:schemeClr val="tx2"/>
                </a:solidFill>
              </a:rPr>
              <a:t>      For Programme Structure</a:t>
            </a:r>
          </a:p>
          <a:p>
            <a:r>
              <a:rPr lang="en-IN" sz="1200" b="1" dirty="0">
                <a:solidFill>
                  <a:schemeClr val="tx2"/>
                </a:solidFill>
              </a:rPr>
              <a:t>                                  kindly scan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CBD46-0C95-FE07-8A86-DB04114E3D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1" t="36921" r="31245" b="36574"/>
          <a:stretch>
            <a:fillRect/>
          </a:stretch>
        </p:blipFill>
        <p:spPr bwMode="auto">
          <a:xfrm>
            <a:off x="6506399" y="4005779"/>
            <a:ext cx="634640" cy="6371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1306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020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24014" y="1880295"/>
            <a:ext cx="2495973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20"/>
              </a:lnSpc>
              <a:buNone/>
            </a:pPr>
            <a:r>
              <a:rPr lang="en-US" sz="36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Thank You!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1535149" y="2657475"/>
            <a:ext cx="607355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role in guiding first-generation wealth creators is transformational.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2322711" y="3076575"/>
            <a:ext cx="4498428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buNone/>
            </a:pPr>
            <a:r>
              <a:rPr lang="en-US" sz="105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Material prepared using AI · Vetted by faculty CCM Madhukar N Hiregange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20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2210" y="2080320"/>
            <a:ext cx="2799430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Five Core Values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2557553" y="2796480"/>
            <a:ext cx="402874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Foundation of Ethical Real Estate Practice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Integrity and Transparency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561"/>
            <a:ext cx="7924800" cy="4798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200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It Matters:</a:t>
            </a:r>
            <a:r>
              <a:rPr lang="en-US" sz="20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Verifying title deeds protects clients from future disputes and hidden claims on their property.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609600" y="2396359"/>
            <a:ext cx="7924800" cy="10177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200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Practice:</a:t>
            </a:r>
            <a:r>
              <a:rPr lang="en-US" sz="20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Explain in simple terms: "This check ensures no one else has a claim on your property—it protects your dream."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609600" y="3794234"/>
            <a:ext cx="8083296" cy="903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70"/>
              </a:lnSpc>
              <a:buNone/>
            </a:pPr>
            <a:r>
              <a:rPr lang="en-US" sz="105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</a:t>
            </a:r>
            <a:r>
              <a:rPr lang="en-US" sz="20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Transparency is not abstract—it's the difference between safeguarding success and risking ruin.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Client-Centric Service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561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Challenge: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Clients dazzled by quick profits may want to skip documentation or ignore compliance.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609600" y="1641872"/>
            <a:ext cx="7924800" cy="4798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Response: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"Your success is remarkable. Let's ensure it lasts by keeping records clean—so tomorrow you can borrow, expand, or sell without hurdles."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609600" y="2274094"/>
            <a:ext cx="8083296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70"/>
              </a:lnSpc>
              <a:buNone/>
            </a:pPr>
            <a:r>
              <a:rPr lang="en-US" sz="105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Listen, acknowledge aspirations, then guide toward structured growth.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Ethical Responsibility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561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Pressure: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Developers suggest under-reporting transaction values to save tax.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609600" y="1641872"/>
            <a:ext cx="7924800" cy="4798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Hold the Line: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"This shortcut may look profitable today, but it blocks loans, attracts penalties, and damages reputation."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609600" y="2274094"/>
            <a:ext cx="8083296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70"/>
              </a:lnSpc>
              <a:buNone/>
            </a:pPr>
            <a:r>
              <a:rPr lang="en-US" sz="105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Teaching clients long-term discipline protects compliance AND the relationship.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Continuous Learning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561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 On Two Fronts: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914400" y="1794272"/>
            <a:ext cx="7620000" cy="7313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New regulations like GST rule shifts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Communicative: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How to explain them clearly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609600" y="2678013"/>
            <a:ext cx="8083296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70"/>
              </a:lnSpc>
              <a:buNone/>
            </a:pPr>
            <a:r>
              <a:rPr lang="en-US" sz="105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Example: Create "before and after" charts to show GST impact—this makes you indispensable.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 Social Responsibility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561"/>
            <a:ext cx="808329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Broader Perspective: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Clients may not consider zoning or environmental impact.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609600" y="1641872"/>
            <a:ext cx="7924800" cy="4798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Stewardship Role: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"If this land is reserved for agriculture, building here could harm the community and invite penalties."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609600" y="2274094"/>
            <a:ext cx="8083296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70"/>
              </a:lnSpc>
              <a:buNone/>
            </a:pPr>
            <a:r>
              <a:rPr lang="en-US" sz="105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Become a steward of both financial and social good.</a:t>
            </a:r>
            <a:endParaRPr lang="en-US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20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79372" y="2080320"/>
            <a:ext cx="4185255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 Essential Attitudes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2200964" y="2796480"/>
            <a:ext cx="474192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Building Trust Through Empathy, Education, and Vision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1350</Words>
  <Application>Microsoft Office PowerPoint</Application>
  <PresentationFormat>On-screen Show (16:9)</PresentationFormat>
  <Paragraphs>144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Horizons for Growth </vt:lpstr>
      <vt:lpstr>GROW YOUR PRACTICE- TWO DAYS WORKSHOP 2026</vt:lpstr>
      <vt:lpstr>REIMAGINING THE CA PROFESSION: EMERGING PRACTICE OPPORTUNITIES IN A GLOBALISED ECONOMY –                      ONE DAY WORKSHOP</vt:lpstr>
      <vt:lpstr>CA’S TOOLKIT: PRACTICAL GUIDE TO APPEALS &amp; REPRESENTATIONS</vt:lpstr>
      <vt:lpstr>PRACTICE KI PATHSHAALA - A FLAGSHIP PROGRAMME</vt:lpstr>
      <vt:lpstr>PATHWAY TO PRACTICE: 7 DAYS RESIDENTIAL TRAINING PROGRAMME FOR COP APPLICANTS - REVAMPED</vt:lpstr>
      <vt:lpstr>PowerPoint Presentation</vt:lpstr>
    </vt:vector>
  </TitlesOfParts>
  <Company>Perplexity 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Converted Presentation</dc:title>
  <dc:subject>PptxGenJS Presentation</dc:subject>
  <dc:creator>Perplexity</dc:creator>
  <cp:lastModifiedBy>CA. Madhukar N.Hiregange</cp:lastModifiedBy>
  <cp:revision>1</cp:revision>
  <dcterms:created xsi:type="dcterms:W3CDTF">2026-02-13T08:21:07Z</dcterms:created>
  <dcterms:modified xsi:type="dcterms:W3CDTF">2026-05-01T14:18:49Z</dcterms:modified>
</cp:coreProperties>
</file>