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sldIdLst>
    <p:sldId id="259" r:id="rId2"/>
    <p:sldId id="256" r:id="rId3"/>
    <p:sldId id="257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0B3A8-4D51-4F32-8F86-C4B8590BDE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8CC6-60F5-4D1F-B3D5-325F6B9A4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71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8CC6-60F5-4D1F-B3D5-325F6B9A4B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34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6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6" y="4050836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4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7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6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2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700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8145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8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6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2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700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2773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9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66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06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2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2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7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00870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3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8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8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1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6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3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6" y="514927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0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7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6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5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5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7" y="604136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6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361" y="228600"/>
            <a:ext cx="1975282" cy="219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5860" y="2564601"/>
            <a:ext cx="751628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OFFICE OF THE ASSISTANT COMMISSIONER OF</a:t>
            </a:r>
            <a:endParaRPr lang="en-US" alt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/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CENTRAL GST &amp; CENTRAL EXCISE, DIV. V, THANE COMMISSIONERATE</a:t>
            </a:r>
            <a:endParaRPr lang="en-US" alt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/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rd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&amp; 4</a:t>
            </a:r>
            <a:r>
              <a:rPr lang="en-US" altLang="en-US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Floor, Atharva Building, Opposite Payyade Residency, Mira Bhayandar Road, Mira Road (East), Thane-401107</a:t>
            </a:r>
            <a:endParaRPr lang="en-US" alt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28002" y="465291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GST OUTREACH PROGRAM</a:t>
            </a:r>
          </a:p>
          <a:p>
            <a:pPr algn="ctr"/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“Building Awareness, Enhancing Compliance, Strengthening the Nation”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519" y="274322"/>
            <a:ext cx="70044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/>
            </a:pPr>
            <a:r>
              <a:rPr sz="2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 and Services Tax (GST) -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9699" y="1188722"/>
            <a:ext cx="7670307" cy="5027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sz="1800"/>
            </a:pPr>
            <a:r>
              <a:rPr dirty="0"/>
              <a:t>• GST is a comprehensive indirect tax introduced in India on 1 July</a:t>
            </a:r>
            <a:endParaRPr lang="en-US" dirty="0"/>
          </a:p>
          <a:p>
            <a:pPr>
              <a:lnSpc>
                <a:spcPct val="150000"/>
              </a:lnSpc>
              <a:defRPr sz="1800"/>
            </a:pPr>
            <a:r>
              <a:rPr dirty="0"/>
              <a:t> </a:t>
            </a:r>
            <a:r>
              <a:rPr lang="en-US" dirty="0"/>
              <a:t>  </a:t>
            </a:r>
            <a:r>
              <a:rPr dirty="0"/>
              <a:t>2017.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• It replaced multiple indirect taxes such as VAT, Service Tax, and</a:t>
            </a:r>
            <a:endParaRPr lang="en-US" dirty="0"/>
          </a:p>
          <a:p>
            <a:pPr>
              <a:lnSpc>
                <a:spcPct val="150000"/>
              </a:lnSpc>
              <a:defRPr sz="1800"/>
            </a:pPr>
            <a:r>
              <a:rPr lang="en-US" dirty="0"/>
              <a:t>  </a:t>
            </a:r>
            <a:r>
              <a:rPr dirty="0"/>
              <a:t> Excise Duty.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• GST is levied on the supply of goods and services.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• Types of GST:   - </a:t>
            </a:r>
            <a:r>
              <a:rPr lang="en-IN" dirty="0"/>
              <a:t>IGST, </a:t>
            </a:r>
            <a:r>
              <a:rPr dirty="0"/>
              <a:t>CGST</a:t>
            </a:r>
            <a:r>
              <a:rPr lang="en-IN" dirty="0"/>
              <a:t>, </a:t>
            </a:r>
            <a:r>
              <a:rPr dirty="0"/>
              <a:t>SGST</a:t>
            </a:r>
            <a:r>
              <a:rPr lang="en-IN" dirty="0"/>
              <a:t>/UTGST</a:t>
            </a:r>
            <a:endParaRPr dirty="0"/>
          </a:p>
          <a:p>
            <a:pPr>
              <a:lnSpc>
                <a:spcPct val="150000"/>
              </a:lnSpc>
              <a:defRPr sz="1800"/>
            </a:pPr>
            <a:r>
              <a:rPr dirty="0"/>
              <a:t>• Benefits: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   - Eliminates cascading effect of taxes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   - Simplifies tax structure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   - Improves compliance and transparency</a:t>
            </a:r>
          </a:p>
          <a:p>
            <a:pPr>
              <a:lnSpc>
                <a:spcPct val="150000"/>
              </a:lnSpc>
              <a:defRPr sz="1800"/>
            </a:pPr>
            <a:r>
              <a:rPr dirty="0"/>
              <a:t>• Input Tax Credit (ITC) allows taxpayers to claim credit of taxes</a:t>
            </a:r>
            <a:endParaRPr lang="en-US" dirty="0"/>
          </a:p>
          <a:p>
            <a:pPr>
              <a:lnSpc>
                <a:spcPct val="150000"/>
              </a:lnSpc>
              <a:defRPr sz="1800"/>
            </a:pPr>
            <a:r>
              <a:rPr lang="en-US" dirty="0"/>
              <a:t>  </a:t>
            </a:r>
            <a:r>
              <a:rPr dirty="0"/>
              <a:t> paid on purchases</a:t>
            </a:r>
            <a:r>
              <a:rPr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3" cy="695218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GST 2.0: Next-Gen Tax Reform (2025)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25357" y="1488612"/>
            <a:ext cx="6347714" cy="475978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OVERVIEW: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GST 2.0, implemented from 22 September 2025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Simplifying taxation, reducing compliance burdens, and boosting affordability for consumers 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Multiple slabs into a two-tier system: 5% for essential goods and 18% for standard goods, with a 40% demerit rate for luxury and sin items like tobacco, aerated drinks, and high-end vehicles.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New businesses can now get a GST number within 3 working days (earlier 7–10 days). </a:t>
            </a:r>
            <a:endParaRPr lang="en-US" sz="2200" u="sng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Automated ITC tracking and reconciliation reduce disputes and improve working capital management.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Enhanced and faster refund Mechanism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N" dirty="0"/>
          </a:p>
          <a:p>
            <a:pPr marL="0" indent="0" algn="l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17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AF007E5B-70D7-B1A3-A160-2AF88C8CED21}"/>
              </a:ext>
            </a:extLst>
          </p:cNvPr>
          <p:cNvSpPr txBox="1">
            <a:spLocks/>
          </p:cNvSpPr>
          <p:nvPr/>
        </p:nvSpPr>
        <p:spPr>
          <a:xfrm>
            <a:off x="928099" y="342065"/>
            <a:ext cx="7085744" cy="569913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KEY CHANGES: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Tax Relief for the Essential Goods:</a:t>
            </a:r>
            <a:r>
              <a:rPr lang="en-US" dirty="0">
                <a:solidFill>
                  <a:schemeClr val="tx1"/>
                </a:solidFill>
              </a:rPr>
              <a:t> Full GST exemption on individual life and health insurance policies. Essential goods such as Ultra-High Temperature (UHT) milk, paneer, and Indian breads now carry nil GST.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Consumer Goods:</a:t>
            </a:r>
            <a:r>
              <a:rPr lang="en-US" dirty="0">
                <a:solidFill>
                  <a:schemeClr val="tx1"/>
                </a:solidFill>
              </a:rPr>
              <a:t> GST on small cars, TVs, air conditioners, cement, and auto parts has been reduced from 28% to 18%. GST on renewable energy devices has been reduced from 12% to 5%.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Medical and Health Devices: </a:t>
            </a:r>
            <a:r>
              <a:rPr lang="en-US" dirty="0">
                <a:solidFill>
                  <a:schemeClr val="tx1"/>
                </a:solidFill>
              </a:rPr>
              <a:t>GST on 33 lifesaving drugs has been reduced from 12% to nil. GST on three critical drugs used for cancer and rare diseases has been reduced from 5% to nil, strengthening healthcare access.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Support for Agriculture and Rural Sectors: </a:t>
            </a:r>
            <a:r>
              <a:rPr lang="en-US" dirty="0">
                <a:solidFill>
                  <a:schemeClr val="tx1"/>
                </a:solidFill>
              </a:rPr>
              <a:t>Machinery like tractors, harvesters, and composters: GST reduced from 12% to 5%. </a:t>
            </a:r>
            <a:r>
              <a:rPr lang="en-US" sz="1800" dirty="0">
                <a:solidFill>
                  <a:schemeClr val="tx1"/>
                </a:solidFill>
              </a:rPr>
              <a:t>Fertilizer inputs such as </a:t>
            </a:r>
            <a:r>
              <a:rPr lang="en-US" sz="1800" dirty="0" err="1">
                <a:solidFill>
                  <a:schemeClr val="tx1"/>
                </a:solidFill>
              </a:rPr>
              <a:t>sulphuric</a:t>
            </a:r>
            <a:r>
              <a:rPr lang="en-US" sz="1800" dirty="0">
                <a:solidFill>
                  <a:schemeClr val="tx1"/>
                </a:solidFill>
              </a:rPr>
              <a:t> acid, nitric acid, and ammonia: GST reduced from 18% to 5%.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4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5CD7-0756-646B-4CDA-9984D22E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733" y="609602"/>
            <a:ext cx="6347713" cy="787685"/>
          </a:xfrm>
        </p:spPr>
        <p:txBody>
          <a:bodyPr/>
          <a:lstStyle/>
          <a:p>
            <a:r>
              <a:rPr lang="en-IN" dirty="0">
                <a:solidFill>
                  <a:schemeClr val="tx2"/>
                </a:solidFill>
              </a:rPr>
              <a:t>Rate Changes in GST 2.0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C8600E-E1BB-24F3-E30E-02F807C2F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245709"/>
              </p:ext>
            </p:extLst>
          </p:nvPr>
        </p:nvGraphicFramePr>
        <p:xfrm>
          <a:off x="790733" y="1500027"/>
          <a:ext cx="6323263" cy="4798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7303">
                  <a:extLst>
                    <a:ext uri="{9D8B030D-6E8A-4147-A177-3AD203B41FA5}">
                      <a16:colId xmlns:a16="http://schemas.microsoft.com/office/drawing/2014/main" val="1251184086"/>
                    </a:ext>
                  </a:extLst>
                </a:gridCol>
                <a:gridCol w="2107980">
                  <a:extLst>
                    <a:ext uri="{9D8B030D-6E8A-4147-A177-3AD203B41FA5}">
                      <a16:colId xmlns:a16="http://schemas.microsoft.com/office/drawing/2014/main" val="3609322401"/>
                    </a:ext>
                  </a:extLst>
                </a:gridCol>
                <a:gridCol w="2107980">
                  <a:extLst>
                    <a:ext uri="{9D8B030D-6E8A-4147-A177-3AD203B41FA5}">
                      <a16:colId xmlns:a16="http://schemas.microsoft.com/office/drawing/2014/main" val="456209377"/>
                    </a:ext>
                  </a:extLst>
                </a:gridCol>
              </a:tblGrid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Item</a:t>
                      </a:r>
                      <a:endParaRPr lang="en-IN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Old Rate</a:t>
                      </a:r>
                      <a:endParaRPr lang="en-IN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New Rate</a:t>
                      </a:r>
                      <a:endParaRPr lang="en-IN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6802826"/>
                  </a:ext>
                </a:extLst>
              </a:tr>
              <a:tr h="748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ACs, TVs, Refrigerators, Washing Machines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28%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0678363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Cement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28%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1734695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Tobacco Products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40%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5354436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Iron/Steel Kitchen Utensils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12%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6791040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FMCG Sachets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18%/12%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5%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5313597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Soap, Shampoo, Toothpaste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5%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4812712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Packaged Food/Namkeen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5%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0367519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Sugar &amp; Confectionery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12%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5%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7724147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Health Insurance Premium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Exempt/0%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14047812"/>
                  </a:ext>
                </a:extLst>
              </a:tr>
              <a:tr h="36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Life Insurance Premium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>
                          <a:effectLst/>
                        </a:rPr>
                        <a:t>18%</a:t>
                      </a:r>
                      <a:endParaRPr lang="en-IN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Exempt/0%</a:t>
                      </a:r>
                      <a:endParaRPr lang="en-IN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3826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34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A29B-C935-FF0B-4FDD-7D2E0FAE6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07" y="2152721"/>
            <a:ext cx="6347714" cy="1320800"/>
          </a:xfrm>
        </p:spPr>
        <p:txBody>
          <a:bodyPr>
            <a:normAutofit fontScale="90000"/>
          </a:bodyPr>
          <a:lstStyle/>
          <a:p>
            <a:pPr algn="ctr"/>
            <a:br>
              <a:rPr lang="en-IN" sz="5000" dirty="0"/>
            </a:br>
            <a:r>
              <a:rPr lang="en-IN" sz="6100" dirty="0"/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17224592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188</TotalTime>
  <Words>537</Words>
  <Application>Microsoft Office PowerPoint</Application>
  <PresentationFormat>On-screen Show (4:3)</PresentationFormat>
  <Paragraphs>72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 3</vt:lpstr>
      <vt:lpstr>Facet</vt:lpstr>
      <vt:lpstr>PowerPoint Presentation</vt:lpstr>
      <vt:lpstr>PowerPoint Presentation</vt:lpstr>
      <vt:lpstr>GST 2.0: Next-Gen Tax Reform (2025)</vt:lpstr>
      <vt:lpstr>PowerPoint Presentation</vt:lpstr>
      <vt:lpstr>Rate Changes in GST 2.0</vt:lpstr>
      <vt:lpstr> THANKS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Punit Khandelwal</cp:lastModifiedBy>
  <cp:revision>17</cp:revision>
  <dcterms:created xsi:type="dcterms:W3CDTF">2013-01-27T09:14:16Z</dcterms:created>
  <dcterms:modified xsi:type="dcterms:W3CDTF">2026-05-13T09:58:25Z</dcterms:modified>
  <cp:category/>
</cp:coreProperties>
</file>