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63" r:id="rId2"/>
    <p:sldId id="262" r:id="rId3"/>
    <p:sldId id="264" r:id="rId4"/>
    <p:sldId id="285" r:id="rId5"/>
    <p:sldId id="288" r:id="rId6"/>
    <p:sldId id="289" r:id="rId7"/>
    <p:sldId id="292" r:id="rId8"/>
    <p:sldId id="286" r:id="rId9"/>
    <p:sldId id="296" r:id="rId10"/>
    <p:sldId id="857" r:id="rId11"/>
    <p:sldId id="870" r:id="rId12"/>
    <p:sldId id="871" r:id="rId13"/>
    <p:sldId id="858" r:id="rId14"/>
    <p:sldId id="277" r:id="rId15"/>
    <p:sldId id="859" r:id="rId16"/>
    <p:sldId id="875" r:id="rId17"/>
    <p:sldId id="283" r:id="rId18"/>
    <p:sldId id="284" r:id="rId19"/>
    <p:sldId id="878" r:id="rId20"/>
    <p:sldId id="879" r:id="rId21"/>
    <p:sldId id="880" r:id="rId22"/>
    <p:sldId id="881" r:id="rId23"/>
    <p:sldId id="863" r:id="rId24"/>
    <p:sldId id="882" r:id="rId25"/>
    <p:sldId id="884" r:id="rId26"/>
    <p:sldId id="883" r:id="rId27"/>
    <p:sldId id="885" r:id="rId28"/>
    <p:sldId id="886" r:id="rId29"/>
    <p:sldId id="887" r:id="rId30"/>
    <p:sldId id="888" r:id="rId31"/>
    <p:sldId id="864" r:id="rId32"/>
    <p:sldId id="889" r:id="rId33"/>
    <p:sldId id="890" r:id="rId34"/>
    <p:sldId id="865" r:id="rId35"/>
    <p:sldId id="891" r:id="rId36"/>
    <p:sldId id="294" r:id="rId37"/>
    <p:sldId id="866" r:id="rId38"/>
    <p:sldId id="295" r:id="rId39"/>
    <p:sldId id="867" r:id="rId40"/>
    <p:sldId id="892" r:id="rId41"/>
    <p:sldId id="280" r:id="rId42"/>
    <p:sldId id="261" r:id="rId4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EF4FD0-C7DA-4D37-9619-B7EE1D144BB6}" v="41" dt="2025-07-19T13:47:10.3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127" d="100"/>
          <a:sy n="127" d="100"/>
        </p:scale>
        <p:origin x="568" y="19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1" d="100"/>
          <a:sy n="61" d="100"/>
        </p:scale>
        <p:origin x="3456"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tin Christopher" userId="b104dc41-501d-475b-891e-3a1c9e6c94fa" providerId="ADAL" clId="{643F4886-414C-4C71-8A6A-2F5ABC8F7D0B}"/>
    <pc:docChg chg="modSld">
      <pc:chgData name="Jatin Christopher" userId="b104dc41-501d-475b-891e-3a1c9e6c94fa" providerId="ADAL" clId="{643F4886-414C-4C71-8A6A-2F5ABC8F7D0B}" dt="2025-06-19T13:53:48.267" v="4"/>
      <pc:docMkLst>
        <pc:docMk/>
      </pc:docMkLst>
      <pc:sldChg chg="modSp">
        <pc:chgData name="Jatin Christopher" userId="b104dc41-501d-475b-891e-3a1c9e6c94fa" providerId="ADAL" clId="{643F4886-414C-4C71-8A6A-2F5ABC8F7D0B}" dt="2025-06-19T13:53:40.921" v="2"/>
        <pc:sldMkLst>
          <pc:docMk/>
          <pc:sldMk cId="2921869727" sldId="271"/>
        </pc:sldMkLst>
      </pc:sldChg>
      <pc:sldChg chg="modSp">
        <pc:chgData name="Jatin Christopher" userId="b104dc41-501d-475b-891e-3a1c9e6c94fa" providerId="ADAL" clId="{643F4886-414C-4C71-8A6A-2F5ABC8F7D0B}" dt="2025-06-19T13:53:44.568" v="3"/>
        <pc:sldMkLst>
          <pc:docMk/>
          <pc:sldMk cId="2590159284" sldId="274"/>
        </pc:sldMkLst>
      </pc:sldChg>
      <pc:sldChg chg="modSp">
        <pc:chgData name="Jatin Christopher" userId="b104dc41-501d-475b-891e-3a1c9e6c94fa" providerId="ADAL" clId="{643F4886-414C-4C71-8A6A-2F5ABC8F7D0B}" dt="2025-06-19T13:53:31.745" v="0"/>
        <pc:sldMkLst>
          <pc:docMk/>
          <pc:sldMk cId="3567539966" sldId="280"/>
        </pc:sldMkLst>
        <pc:spChg chg="mod">
          <ac:chgData name="Jatin Christopher" userId="b104dc41-501d-475b-891e-3a1c9e6c94fa" providerId="ADAL" clId="{643F4886-414C-4C71-8A6A-2F5ABC8F7D0B}" dt="2025-06-19T13:53:31.745" v="0"/>
          <ac:spMkLst>
            <pc:docMk/>
            <pc:sldMk cId="3567539966" sldId="280"/>
            <ac:spMk id="4" creationId="{1886F68A-7B3F-0E42-9B3D-04409A1B13D3}"/>
          </ac:spMkLst>
        </pc:spChg>
      </pc:sldChg>
      <pc:sldChg chg="modSp">
        <pc:chgData name="Jatin Christopher" userId="b104dc41-501d-475b-891e-3a1c9e6c94fa" providerId="ADAL" clId="{643F4886-414C-4C71-8A6A-2F5ABC8F7D0B}" dt="2025-06-19T13:53:35.603" v="1"/>
        <pc:sldMkLst>
          <pc:docMk/>
          <pc:sldMk cId="3756910394" sldId="281"/>
        </pc:sldMkLst>
        <pc:spChg chg="mod">
          <ac:chgData name="Jatin Christopher" userId="b104dc41-501d-475b-891e-3a1c9e6c94fa" providerId="ADAL" clId="{643F4886-414C-4C71-8A6A-2F5ABC8F7D0B}" dt="2025-06-19T13:53:35.603" v="1"/>
          <ac:spMkLst>
            <pc:docMk/>
            <pc:sldMk cId="3756910394" sldId="281"/>
            <ac:spMk id="4" creationId="{ECA97C68-66DA-AA2D-D99C-74FCB8EB768A}"/>
          </ac:spMkLst>
        </pc:spChg>
      </pc:sldChg>
      <pc:sldChg chg="modSp">
        <pc:chgData name="Jatin Christopher" userId="b104dc41-501d-475b-891e-3a1c9e6c94fa" providerId="ADAL" clId="{643F4886-414C-4C71-8A6A-2F5ABC8F7D0B}" dt="2025-06-19T13:53:48.267" v="4"/>
        <pc:sldMkLst>
          <pc:docMk/>
          <pc:sldMk cId="314667940" sldId="284"/>
        </pc:sldMkLst>
      </pc:sldChg>
    </pc:docChg>
  </pc:docChgLst>
  <pc:docChgLst>
    <pc:chgData name="Jatin Christopher" userId="b104dc41-501d-475b-891e-3a1c9e6c94fa" providerId="ADAL" clId="{6D06436E-FC4C-4B72-8161-2DE8E1C1D439}"/>
    <pc:docChg chg="undo redo custSel addSld delSld modSld sldOrd">
      <pc:chgData name="Jatin Christopher" userId="b104dc41-501d-475b-891e-3a1c9e6c94fa" providerId="ADAL" clId="{6D06436E-FC4C-4B72-8161-2DE8E1C1D439}" dt="2025-06-10T16:08:18.520" v="17549" actId="20577"/>
      <pc:docMkLst>
        <pc:docMk/>
      </pc:docMkLst>
      <pc:sldChg chg="modSp mod modNotes">
        <pc:chgData name="Jatin Christopher" userId="b104dc41-501d-475b-891e-3a1c9e6c94fa" providerId="ADAL" clId="{6D06436E-FC4C-4B72-8161-2DE8E1C1D439}" dt="2025-06-10T12:59:46.230" v="1944" actId="20577"/>
        <pc:sldMkLst>
          <pc:docMk/>
          <pc:sldMk cId="3086314825" sldId="262"/>
        </pc:sldMkLst>
        <pc:spChg chg="mod">
          <ac:chgData name="Jatin Christopher" userId="b104dc41-501d-475b-891e-3a1c9e6c94fa" providerId="ADAL" clId="{6D06436E-FC4C-4B72-8161-2DE8E1C1D439}" dt="2025-06-10T12:35:18.574" v="9" actId="20577"/>
          <ac:spMkLst>
            <pc:docMk/>
            <pc:sldMk cId="3086314825" sldId="262"/>
            <ac:spMk id="4" creationId="{7D27019E-77C7-9867-B0B7-43EEE3451FEC}"/>
          </ac:spMkLst>
        </pc:spChg>
        <pc:spChg chg="mod">
          <ac:chgData name="Jatin Christopher" userId="b104dc41-501d-475b-891e-3a1c9e6c94fa" providerId="ADAL" clId="{6D06436E-FC4C-4B72-8161-2DE8E1C1D439}" dt="2025-06-10T12:42:34.974" v="944" actId="20577"/>
          <ac:spMkLst>
            <pc:docMk/>
            <pc:sldMk cId="3086314825" sldId="262"/>
            <ac:spMk id="19459" creationId="{29EB79B7-B5C6-89B3-3490-B03A35E555E1}"/>
          </ac:spMkLst>
        </pc:spChg>
      </pc:sldChg>
      <pc:sldChg chg="new del">
        <pc:chgData name="Jatin Christopher" userId="b104dc41-501d-475b-891e-3a1c9e6c94fa" providerId="ADAL" clId="{6D06436E-FC4C-4B72-8161-2DE8E1C1D439}" dt="2025-06-10T13:01:56.086" v="1946" actId="680"/>
        <pc:sldMkLst>
          <pc:docMk/>
          <pc:sldMk cId="328193953" sldId="264"/>
        </pc:sldMkLst>
      </pc:sldChg>
      <pc:sldChg chg="modSp add mod modNotes">
        <pc:chgData name="Jatin Christopher" userId="b104dc41-501d-475b-891e-3a1c9e6c94fa" providerId="ADAL" clId="{6D06436E-FC4C-4B72-8161-2DE8E1C1D439}" dt="2025-06-10T13:28:44.274" v="3971" actId="948"/>
        <pc:sldMkLst>
          <pc:docMk/>
          <pc:sldMk cId="2886714830" sldId="264"/>
        </pc:sldMkLst>
        <pc:spChg chg="mod">
          <ac:chgData name="Jatin Christopher" userId="b104dc41-501d-475b-891e-3a1c9e6c94fa" providerId="ADAL" clId="{6D06436E-FC4C-4B72-8161-2DE8E1C1D439}" dt="2025-06-10T13:08:24.197" v="2011" actId="20577"/>
          <ac:spMkLst>
            <pc:docMk/>
            <pc:sldMk cId="2886714830" sldId="264"/>
            <ac:spMk id="4" creationId="{62C71E32-5DE2-949E-C3A7-D0001FDD2345}"/>
          </ac:spMkLst>
        </pc:spChg>
        <pc:spChg chg="mod">
          <ac:chgData name="Jatin Christopher" userId="b104dc41-501d-475b-891e-3a1c9e6c94fa" providerId="ADAL" clId="{6D06436E-FC4C-4B72-8161-2DE8E1C1D439}" dt="2025-06-10T13:28:44.274" v="3971" actId="948"/>
          <ac:spMkLst>
            <pc:docMk/>
            <pc:sldMk cId="2886714830" sldId="264"/>
            <ac:spMk id="19459" creationId="{62D178C8-900E-5570-B442-44D362C6EB51}"/>
          </ac:spMkLst>
        </pc:spChg>
      </pc:sldChg>
      <pc:sldChg chg="modSp add mod modNotes">
        <pc:chgData name="Jatin Christopher" userId="b104dc41-501d-475b-891e-3a1c9e6c94fa" providerId="ADAL" clId="{6D06436E-FC4C-4B72-8161-2DE8E1C1D439}" dt="2025-06-10T14:15:30.356" v="6505" actId="20577"/>
        <pc:sldMkLst>
          <pc:docMk/>
          <pc:sldMk cId="1370200236" sldId="265"/>
        </pc:sldMkLst>
      </pc:sldChg>
      <pc:sldChg chg="modSp add mod modNotes">
        <pc:chgData name="Jatin Christopher" userId="b104dc41-501d-475b-891e-3a1c9e6c94fa" providerId="ADAL" clId="{6D06436E-FC4C-4B72-8161-2DE8E1C1D439}" dt="2025-06-10T14:34:30.975" v="8357" actId="20577"/>
        <pc:sldMkLst>
          <pc:docMk/>
          <pc:sldMk cId="2388529545" sldId="266"/>
        </pc:sldMkLst>
      </pc:sldChg>
      <pc:sldChg chg="modSp add mod ord modNotes">
        <pc:chgData name="Jatin Christopher" userId="b104dc41-501d-475b-891e-3a1c9e6c94fa" providerId="ADAL" clId="{6D06436E-FC4C-4B72-8161-2DE8E1C1D439}" dt="2025-06-10T15:24:56.892" v="11418"/>
        <pc:sldMkLst>
          <pc:docMk/>
          <pc:sldMk cId="2593782627" sldId="267"/>
        </pc:sldMkLst>
      </pc:sldChg>
      <pc:sldChg chg="modSp add mod modNotes">
        <pc:chgData name="Jatin Christopher" userId="b104dc41-501d-475b-891e-3a1c9e6c94fa" providerId="ADAL" clId="{6D06436E-FC4C-4B72-8161-2DE8E1C1D439}" dt="2025-06-10T15:51:22.877" v="15417" actId="20577"/>
        <pc:sldMkLst>
          <pc:docMk/>
          <pc:sldMk cId="2329951704" sldId="268"/>
        </pc:sldMkLst>
      </pc:sldChg>
      <pc:sldChg chg="modSp add del mod">
        <pc:chgData name="Jatin Christopher" userId="b104dc41-501d-475b-891e-3a1c9e6c94fa" providerId="ADAL" clId="{6D06436E-FC4C-4B72-8161-2DE8E1C1D439}" dt="2025-06-10T14:35:19.444" v="8413" actId="47"/>
        <pc:sldMkLst>
          <pc:docMk/>
          <pc:sldMk cId="3923864193" sldId="268"/>
        </pc:sldMkLst>
      </pc:sldChg>
      <pc:sldChg chg="add del">
        <pc:chgData name="Jatin Christopher" userId="b104dc41-501d-475b-891e-3a1c9e6c94fa" providerId="ADAL" clId="{6D06436E-FC4C-4B72-8161-2DE8E1C1D439}" dt="2025-06-10T14:35:19.444" v="8413" actId="47"/>
        <pc:sldMkLst>
          <pc:docMk/>
          <pc:sldMk cId="3377259434" sldId="269"/>
        </pc:sldMkLst>
      </pc:sldChg>
      <pc:sldChg chg="modSp add mod modNotes">
        <pc:chgData name="Jatin Christopher" userId="b104dc41-501d-475b-891e-3a1c9e6c94fa" providerId="ADAL" clId="{6D06436E-FC4C-4B72-8161-2DE8E1C1D439}" dt="2025-06-10T16:08:18.520" v="17549" actId="20577"/>
        <pc:sldMkLst>
          <pc:docMk/>
          <pc:sldMk cId="3516707407" sldId="269"/>
        </pc:sldMkLst>
      </pc:sldChg>
      <pc:sldChg chg="add del">
        <pc:chgData name="Jatin Christopher" userId="b104dc41-501d-475b-891e-3a1c9e6c94fa" providerId="ADAL" clId="{6D06436E-FC4C-4B72-8161-2DE8E1C1D439}" dt="2025-06-10T14:35:19.444" v="8413" actId="47"/>
        <pc:sldMkLst>
          <pc:docMk/>
          <pc:sldMk cId="2363305861" sldId="270"/>
        </pc:sldMkLst>
      </pc:sldChg>
      <pc:sldChg chg="modSp add mod ord modNotes">
        <pc:chgData name="Jatin Christopher" userId="b104dc41-501d-475b-891e-3a1c9e6c94fa" providerId="ADAL" clId="{6D06436E-FC4C-4B72-8161-2DE8E1C1D439}" dt="2025-06-10T15:57:43.407" v="16373" actId="20577"/>
        <pc:sldMkLst>
          <pc:docMk/>
          <pc:sldMk cId="2893444210" sldId="270"/>
        </pc:sldMkLst>
      </pc:sldChg>
      <pc:sldChg chg="add del">
        <pc:chgData name="Jatin Christopher" userId="b104dc41-501d-475b-891e-3a1c9e6c94fa" providerId="ADAL" clId="{6D06436E-FC4C-4B72-8161-2DE8E1C1D439}" dt="2025-06-10T14:35:19.444" v="8413" actId="47"/>
        <pc:sldMkLst>
          <pc:docMk/>
          <pc:sldMk cId="523442801" sldId="271"/>
        </pc:sldMkLst>
      </pc:sldChg>
      <pc:sldChg chg="modSp add mod">
        <pc:chgData name="Jatin Christopher" userId="b104dc41-501d-475b-891e-3a1c9e6c94fa" providerId="ADAL" clId="{6D06436E-FC4C-4B72-8161-2DE8E1C1D439}" dt="2025-06-10T15:24:21.746" v="11415" actId="6549"/>
        <pc:sldMkLst>
          <pc:docMk/>
          <pc:sldMk cId="2921869727" sldId="271"/>
        </pc:sldMkLst>
      </pc:sldChg>
      <pc:sldChg chg="modSp add del mod">
        <pc:chgData name="Jatin Christopher" userId="b104dc41-501d-475b-891e-3a1c9e6c94fa" providerId="ADAL" clId="{6D06436E-FC4C-4B72-8161-2DE8E1C1D439}" dt="2025-06-10T14:49:39.873" v="8456" actId="47"/>
        <pc:sldMkLst>
          <pc:docMk/>
          <pc:sldMk cId="3776825725" sldId="271"/>
        </pc:sldMkLst>
      </pc:sldChg>
      <pc:sldChg chg="add del">
        <pc:chgData name="Jatin Christopher" userId="b104dc41-501d-475b-891e-3a1c9e6c94fa" providerId="ADAL" clId="{6D06436E-FC4C-4B72-8161-2DE8E1C1D439}" dt="2025-06-10T15:24:58.371" v="11419" actId="47"/>
        <pc:sldMkLst>
          <pc:docMk/>
          <pc:sldMk cId="3288541011" sldId="272"/>
        </pc:sldMkLst>
      </pc:sldChg>
      <pc:sldChg chg="modSp add mod modNotes">
        <pc:chgData name="Jatin Christopher" userId="b104dc41-501d-475b-891e-3a1c9e6c94fa" providerId="ADAL" clId="{6D06436E-FC4C-4B72-8161-2DE8E1C1D439}" dt="2025-06-10T15:45:06.533" v="14415" actId="6549"/>
        <pc:sldMkLst>
          <pc:docMk/>
          <pc:sldMk cId="3671810854" sldId="273"/>
        </pc:sldMkLst>
      </pc:sldChg>
      <pc:sldChg chg="modSp add mod">
        <pc:chgData name="Jatin Christopher" userId="b104dc41-501d-475b-891e-3a1c9e6c94fa" providerId="ADAL" clId="{6D06436E-FC4C-4B72-8161-2DE8E1C1D439}" dt="2025-06-10T15:24:17.926" v="11414" actId="6549"/>
        <pc:sldMkLst>
          <pc:docMk/>
          <pc:sldMk cId="2590159284" sldId="274"/>
        </pc:sldMkLst>
      </pc:sldChg>
      <pc:sldChg chg="modSp add mod">
        <pc:chgData name="Jatin Christopher" userId="b104dc41-501d-475b-891e-3a1c9e6c94fa" providerId="ADAL" clId="{6D06436E-FC4C-4B72-8161-2DE8E1C1D439}" dt="2025-06-10T15:25:06.655" v="11420" actId="6549"/>
        <pc:sldMkLst>
          <pc:docMk/>
          <pc:sldMk cId="2569757947" sldId="275"/>
        </pc:sldMkLst>
      </pc:sldChg>
      <pc:sldChg chg="modSp add mod">
        <pc:chgData name="Jatin Christopher" userId="b104dc41-501d-475b-891e-3a1c9e6c94fa" providerId="ADAL" clId="{6D06436E-FC4C-4B72-8161-2DE8E1C1D439}" dt="2025-06-10T15:31:42.608" v="12535" actId="20577"/>
        <pc:sldMkLst>
          <pc:docMk/>
          <pc:sldMk cId="4041363253" sldId="276"/>
        </pc:sldMkLst>
      </pc:sldChg>
      <pc:sldChg chg="add">
        <pc:chgData name="Jatin Christopher" userId="b104dc41-501d-475b-891e-3a1c9e6c94fa" providerId="ADAL" clId="{6D06436E-FC4C-4B72-8161-2DE8E1C1D439}" dt="2025-06-10T15:31:54.978" v="12536"/>
        <pc:sldMkLst>
          <pc:docMk/>
          <pc:sldMk cId="3680797276" sldId="277"/>
        </pc:sldMkLst>
      </pc:sldChg>
      <pc:sldChg chg="add">
        <pc:chgData name="Jatin Christopher" userId="b104dc41-501d-475b-891e-3a1c9e6c94fa" providerId="ADAL" clId="{6D06436E-FC4C-4B72-8161-2DE8E1C1D439}" dt="2025-06-10T15:31:57.804" v="12537"/>
        <pc:sldMkLst>
          <pc:docMk/>
          <pc:sldMk cId="1471201610" sldId="278"/>
        </pc:sldMkLst>
      </pc:sldChg>
    </pc:docChg>
  </pc:docChgLst>
  <pc:docChgLst>
    <pc:chgData name="Jatin Christopher" userId="b104dc41-501d-475b-891e-3a1c9e6c94fa" providerId="ADAL" clId="{19EF4FD0-C7DA-4D37-9619-B7EE1D144BB6}"/>
    <pc:docChg chg="undo custSel addSld delSld modSld">
      <pc:chgData name="Jatin Christopher" userId="b104dc41-501d-475b-891e-3a1c9e6c94fa" providerId="ADAL" clId="{19EF4FD0-C7DA-4D37-9619-B7EE1D144BB6}" dt="2025-07-19T13:51:15.057" v="16898" actId="114"/>
      <pc:docMkLst>
        <pc:docMk/>
      </pc:docMkLst>
      <pc:sldChg chg="modSp mod modNotes">
        <pc:chgData name="Jatin Christopher" userId="b104dc41-501d-475b-891e-3a1c9e6c94fa" providerId="ADAL" clId="{19EF4FD0-C7DA-4D37-9619-B7EE1D144BB6}" dt="2025-07-19T09:47:12.164" v="12928" actId="6549"/>
        <pc:sldMkLst>
          <pc:docMk/>
          <pc:sldMk cId="3086314825" sldId="262"/>
        </pc:sldMkLst>
        <pc:spChg chg="mod">
          <ac:chgData name="Jatin Christopher" userId="b104dc41-501d-475b-891e-3a1c9e6c94fa" providerId="ADAL" clId="{19EF4FD0-C7DA-4D37-9619-B7EE1D144BB6}" dt="2025-07-19T04:16:30.788" v="503" actId="20577"/>
          <ac:spMkLst>
            <pc:docMk/>
            <pc:sldMk cId="3086314825" sldId="262"/>
            <ac:spMk id="19459" creationId="{29EB79B7-B5C6-89B3-3490-B03A35E555E1}"/>
          </ac:spMkLst>
        </pc:spChg>
      </pc:sldChg>
      <pc:sldChg chg="modSp mod modNotes">
        <pc:chgData name="Jatin Christopher" userId="b104dc41-501d-475b-891e-3a1c9e6c94fa" providerId="ADAL" clId="{19EF4FD0-C7DA-4D37-9619-B7EE1D144BB6}" dt="2025-07-19T09:48:18.110" v="12993" actId="20577"/>
        <pc:sldMkLst>
          <pc:docMk/>
          <pc:sldMk cId="2886714830" sldId="264"/>
        </pc:sldMkLst>
        <pc:spChg chg="mod">
          <ac:chgData name="Jatin Christopher" userId="b104dc41-501d-475b-891e-3a1c9e6c94fa" providerId="ADAL" clId="{19EF4FD0-C7DA-4D37-9619-B7EE1D144BB6}" dt="2025-07-19T05:31:43.109" v="1003" actId="20577"/>
          <ac:spMkLst>
            <pc:docMk/>
            <pc:sldMk cId="2886714830" sldId="264"/>
            <ac:spMk id="19459" creationId="{62D178C8-900E-5570-B442-44D362C6EB51}"/>
          </ac:spMkLst>
        </pc:spChg>
      </pc:sldChg>
      <pc:sldChg chg="modSp mod modNotes">
        <pc:chgData name="Jatin Christopher" userId="b104dc41-501d-475b-891e-3a1c9e6c94fa" providerId="ADAL" clId="{19EF4FD0-C7DA-4D37-9619-B7EE1D144BB6}" dt="2025-07-19T07:43:03.929" v="9858" actId="20577"/>
        <pc:sldMkLst>
          <pc:docMk/>
          <pc:sldMk cId="344959578" sldId="285"/>
        </pc:sldMkLst>
        <pc:spChg chg="mod">
          <ac:chgData name="Jatin Christopher" userId="b104dc41-501d-475b-891e-3a1c9e6c94fa" providerId="ADAL" clId="{19EF4FD0-C7DA-4D37-9619-B7EE1D144BB6}" dt="2025-07-19T05:57:53.041" v="2485" actId="20577"/>
          <ac:spMkLst>
            <pc:docMk/>
            <pc:sldMk cId="344959578" sldId="285"/>
            <ac:spMk id="19459" creationId="{4A1D11CE-4262-BF58-66D5-6C9018D5E353}"/>
          </ac:spMkLst>
        </pc:spChg>
      </pc:sldChg>
      <pc:sldChg chg="modSp del mod modNotes">
        <pc:chgData name="Jatin Christopher" userId="b104dc41-501d-475b-891e-3a1c9e6c94fa" providerId="ADAL" clId="{19EF4FD0-C7DA-4D37-9619-B7EE1D144BB6}" dt="2025-07-19T12:48:19.082" v="14214" actId="2696"/>
        <pc:sldMkLst>
          <pc:docMk/>
          <pc:sldMk cId="441651084" sldId="286"/>
        </pc:sldMkLst>
        <pc:spChg chg="mod">
          <ac:chgData name="Jatin Christopher" userId="b104dc41-501d-475b-891e-3a1c9e6c94fa" providerId="ADAL" clId="{19EF4FD0-C7DA-4D37-9619-B7EE1D144BB6}" dt="2025-07-19T06:27:55.493" v="3764" actId="20577"/>
          <ac:spMkLst>
            <pc:docMk/>
            <pc:sldMk cId="441651084" sldId="286"/>
            <ac:spMk id="4" creationId="{FE098DA5-A49C-0C30-FEB0-CF233ADE72D5}"/>
          </ac:spMkLst>
        </pc:spChg>
        <pc:spChg chg="mod">
          <ac:chgData name="Jatin Christopher" userId="b104dc41-501d-475b-891e-3a1c9e6c94fa" providerId="ADAL" clId="{19EF4FD0-C7DA-4D37-9619-B7EE1D144BB6}" dt="2025-07-19T09:49:05.239" v="13004" actId="114"/>
          <ac:spMkLst>
            <pc:docMk/>
            <pc:sldMk cId="441651084" sldId="286"/>
            <ac:spMk id="19459" creationId="{D23F3682-FB1B-BFF0-B377-7C3B2CD31CBC}"/>
          </ac:spMkLst>
        </pc:spChg>
      </pc:sldChg>
      <pc:sldChg chg="add">
        <pc:chgData name="Jatin Christopher" userId="b104dc41-501d-475b-891e-3a1c9e6c94fa" providerId="ADAL" clId="{19EF4FD0-C7DA-4D37-9619-B7EE1D144BB6}" dt="2025-07-19T12:48:24.328" v="14215"/>
        <pc:sldMkLst>
          <pc:docMk/>
          <pc:sldMk cId="2916718773" sldId="286"/>
        </pc:sldMkLst>
      </pc:sldChg>
      <pc:sldChg chg="del">
        <pc:chgData name="Jatin Christopher" userId="b104dc41-501d-475b-891e-3a1c9e6c94fa" providerId="ADAL" clId="{19EF4FD0-C7DA-4D37-9619-B7EE1D144BB6}" dt="2025-07-19T12:48:19.082" v="14214" actId="2696"/>
        <pc:sldMkLst>
          <pc:docMk/>
          <pc:sldMk cId="1016338208" sldId="287"/>
        </pc:sldMkLst>
      </pc:sldChg>
      <pc:sldChg chg="add">
        <pc:chgData name="Jatin Christopher" userId="b104dc41-501d-475b-891e-3a1c9e6c94fa" providerId="ADAL" clId="{19EF4FD0-C7DA-4D37-9619-B7EE1D144BB6}" dt="2025-07-19T12:48:24.328" v="14215"/>
        <pc:sldMkLst>
          <pc:docMk/>
          <pc:sldMk cId="2847324434" sldId="287"/>
        </pc:sldMkLst>
      </pc:sldChg>
      <pc:sldChg chg="modSp mod modNotes">
        <pc:chgData name="Jatin Christopher" userId="b104dc41-501d-475b-891e-3a1c9e6c94fa" providerId="ADAL" clId="{19EF4FD0-C7DA-4D37-9619-B7EE1D144BB6}" dt="2025-07-19T13:51:15.057" v="16898" actId="114"/>
        <pc:sldMkLst>
          <pc:docMk/>
          <pc:sldMk cId="2990867190" sldId="288"/>
        </pc:sldMkLst>
        <pc:spChg chg="mod">
          <ac:chgData name="Jatin Christopher" userId="b104dc41-501d-475b-891e-3a1c9e6c94fa" providerId="ADAL" clId="{19EF4FD0-C7DA-4D37-9619-B7EE1D144BB6}" dt="2025-07-19T06:18:16.240" v="3008" actId="20577"/>
          <ac:spMkLst>
            <pc:docMk/>
            <pc:sldMk cId="2990867190" sldId="288"/>
            <ac:spMk id="19459" creationId="{D168677F-4CB1-B6D2-3562-F63F2FD4EDBD}"/>
          </ac:spMkLst>
        </pc:spChg>
      </pc:sldChg>
      <pc:sldChg chg="modSp add mod modNotes">
        <pc:chgData name="Jatin Christopher" userId="b104dc41-501d-475b-891e-3a1c9e6c94fa" providerId="ADAL" clId="{19EF4FD0-C7DA-4D37-9619-B7EE1D144BB6}" dt="2025-07-19T07:34:20.303" v="8683" actId="6549"/>
        <pc:sldMkLst>
          <pc:docMk/>
          <pc:sldMk cId="111193071" sldId="289"/>
        </pc:sldMkLst>
        <pc:spChg chg="mod">
          <ac:chgData name="Jatin Christopher" userId="b104dc41-501d-475b-891e-3a1c9e6c94fa" providerId="ADAL" clId="{19EF4FD0-C7DA-4D37-9619-B7EE1D144BB6}" dt="2025-07-19T06:18:27.697" v="3010" actId="20577"/>
          <ac:spMkLst>
            <pc:docMk/>
            <pc:sldMk cId="111193071" sldId="289"/>
            <ac:spMk id="4" creationId="{154DC028-932D-0407-19F8-333F9BDAFB25}"/>
          </ac:spMkLst>
        </pc:spChg>
        <pc:spChg chg="mod">
          <ac:chgData name="Jatin Christopher" userId="b104dc41-501d-475b-891e-3a1c9e6c94fa" providerId="ADAL" clId="{19EF4FD0-C7DA-4D37-9619-B7EE1D144BB6}" dt="2025-07-19T06:27:38.775" v="3745" actId="114"/>
          <ac:spMkLst>
            <pc:docMk/>
            <pc:sldMk cId="111193071" sldId="289"/>
            <ac:spMk id="19459" creationId="{594F17AA-B381-5425-10BF-45D18507A14F}"/>
          </ac:spMkLst>
        </pc:spChg>
      </pc:sldChg>
      <pc:sldChg chg="add">
        <pc:chgData name="Jatin Christopher" userId="b104dc41-501d-475b-891e-3a1c9e6c94fa" providerId="ADAL" clId="{19EF4FD0-C7DA-4D37-9619-B7EE1D144BB6}" dt="2025-07-19T09:48:39.108" v="12994"/>
        <pc:sldMkLst>
          <pc:docMk/>
          <pc:sldMk cId="4027391140" sldId="290"/>
        </pc:sldMkLst>
      </pc:sldChg>
      <pc:sldChg chg="add">
        <pc:chgData name="Jatin Christopher" userId="b104dc41-501d-475b-891e-3a1c9e6c94fa" providerId="ADAL" clId="{19EF4FD0-C7DA-4D37-9619-B7EE1D144BB6}" dt="2025-07-19T09:48:41.271" v="12995"/>
        <pc:sldMkLst>
          <pc:docMk/>
          <pc:sldMk cId="3935946359" sldId="291"/>
        </pc:sldMkLst>
      </pc:sldChg>
      <pc:sldChg chg="modSp add mod modNotes">
        <pc:chgData name="Jatin Christopher" userId="b104dc41-501d-475b-891e-3a1c9e6c94fa" providerId="ADAL" clId="{19EF4FD0-C7DA-4D37-9619-B7EE1D144BB6}" dt="2025-07-19T13:50:49.292" v="16897" actId="113"/>
        <pc:sldMkLst>
          <pc:docMk/>
          <pc:sldMk cId="890790341" sldId="292"/>
        </pc:sldMkLst>
        <pc:spChg chg="mod">
          <ac:chgData name="Jatin Christopher" userId="b104dc41-501d-475b-891e-3a1c9e6c94fa" providerId="ADAL" clId="{19EF4FD0-C7DA-4D37-9619-B7EE1D144BB6}" dt="2025-07-19T12:48:58.638" v="14228" actId="20577"/>
          <ac:spMkLst>
            <pc:docMk/>
            <pc:sldMk cId="890790341" sldId="292"/>
            <ac:spMk id="4" creationId="{DDE33E87-EB9E-F0AB-B221-EB9E3B321D54}"/>
          </ac:spMkLst>
        </pc:spChg>
        <pc:spChg chg="mod">
          <ac:chgData name="Jatin Christopher" userId="b104dc41-501d-475b-891e-3a1c9e6c94fa" providerId="ADAL" clId="{19EF4FD0-C7DA-4D37-9619-B7EE1D144BB6}" dt="2025-07-19T12:46:10.329" v="14039" actId="21"/>
          <ac:spMkLst>
            <pc:docMk/>
            <pc:sldMk cId="890790341" sldId="292"/>
            <ac:spMk id="19459" creationId="{3CC9E612-6B56-91DD-4939-4929F6A4B126}"/>
          </ac:spMkLst>
        </pc:spChg>
      </pc:sldChg>
      <pc:sldChg chg="add">
        <pc:chgData name="Jatin Christopher" userId="b104dc41-501d-475b-891e-3a1c9e6c94fa" providerId="ADAL" clId="{19EF4FD0-C7DA-4D37-9619-B7EE1D144BB6}" dt="2025-07-19T09:50:19.528" v="13005"/>
        <pc:sldMkLst>
          <pc:docMk/>
          <pc:sldMk cId="867941378" sldId="293"/>
        </pc:sldMkLst>
      </pc:sldChg>
      <pc:sldChg chg="add del">
        <pc:chgData name="Jatin Christopher" userId="b104dc41-501d-475b-891e-3a1c9e6c94fa" providerId="ADAL" clId="{19EF4FD0-C7DA-4D37-9619-B7EE1D144BB6}" dt="2025-07-19T12:42:45.768" v="13939" actId="47"/>
        <pc:sldMkLst>
          <pc:docMk/>
          <pc:sldMk cId="1944992247" sldId="294"/>
        </pc:sldMkLst>
      </pc:sldChg>
      <pc:sldChg chg="add del">
        <pc:chgData name="Jatin Christopher" userId="b104dc41-501d-475b-891e-3a1c9e6c94fa" providerId="ADAL" clId="{19EF4FD0-C7DA-4D37-9619-B7EE1D144BB6}" dt="2025-07-19T12:45:54.303" v="14038" actId="47"/>
        <pc:sldMkLst>
          <pc:docMk/>
          <pc:sldMk cId="3908996155" sldId="295"/>
        </pc:sldMkLst>
      </pc:sldChg>
      <pc:sldChg chg="modSp add mod modNotes">
        <pc:chgData name="Jatin Christopher" userId="b104dc41-501d-475b-891e-3a1c9e6c94fa" providerId="ADAL" clId="{19EF4FD0-C7DA-4D37-9619-B7EE1D144BB6}" dt="2025-07-19T13:28:27.502" v="15735" actId="20577"/>
        <pc:sldMkLst>
          <pc:docMk/>
          <pc:sldMk cId="2880553074" sldId="296"/>
        </pc:sldMkLst>
        <pc:spChg chg="mod">
          <ac:chgData name="Jatin Christopher" userId="b104dc41-501d-475b-891e-3a1c9e6c94fa" providerId="ADAL" clId="{19EF4FD0-C7DA-4D37-9619-B7EE1D144BB6}" dt="2025-07-19T12:54:03.291" v="14422" actId="20577"/>
          <ac:spMkLst>
            <pc:docMk/>
            <pc:sldMk cId="2880553074" sldId="296"/>
            <ac:spMk id="4" creationId="{C78D587A-1F90-74CD-9942-F6AB5E94F475}"/>
          </ac:spMkLst>
        </pc:spChg>
        <pc:spChg chg="mod">
          <ac:chgData name="Jatin Christopher" userId="b104dc41-501d-475b-891e-3a1c9e6c94fa" providerId="ADAL" clId="{19EF4FD0-C7DA-4D37-9619-B7EE1D144BB6}" dt="2025-07-19T12:57:21.027" v="14765" actId="20577"/>
          <ac:spMkLst>
            <pc:docMk/>
            <pc:sldMk cId="2880553074" sldId="296"/>
            <ac:spMk id="19459" creationId="{86818EFC-5F34-2E12-190A-22F6C94B0D59}"/>
          </ac:spMkLst>
        </pc:spChg>
      </pc:sldChg>
      <pc:sldChg chg="add">
        <pc:chgData name="Jatin Christopher" userId="b104dc41-501d-475b-891e-3a1c9e6c94fa" providerId="ADAL" clId="{19EF4FD0-C7DA-4D37-9619-B7EE1D144BB6}" dt="2025-07-19T09:50:25.775" v="13007"/>
        <pc:sldMkLst>
          <pc:docMk/>
          <pc:sldMk cId="3619711759" sldId="297"/>
        </pc:sldMkLst>
      </pc:sldChg>
    </pc:docChg>
  </pc:docChgLst>
  <pc:docChgLst>
    <pc:chgData name="Jatin Christopher" userId="b104dc41-501d-475b-891e-3a1c9e6c94fa" providerId="ADAL" clId="{DF6FF2AD-7458-4598-9093-CB5C0F794301}"/>
    <pc:docChg chg="undo custSel addSld delSld modSld">
      <pc:chgData name="Jatin Christopher" userId="b104dc41-501d-475b-891e-3a1c9e6c94fa" providerId="ADAL" clId="{DF6FF2AD-7458-4598-9093-CB5C0F794301}" dt="2025-06-22T17:23:28.816" v="3869" actId="20577"/>
      <pc:docMkLst>
        <pc:docMk/>
      </pc:docMkLst>
      <pc:sldChg chg="modSp mod">
        <pc:chgData name="Jatin Christopher" userId="b104dc41-501d-475b-891e-3a1c9e6c94fa" providerId="ADAL" clId="{DF6FF2AD-7458-4598-9093-CB5C0F794301}" dt="2025-06-22T16:49:09.111" v="624" actId="20577"/>
        <pc:sldMkLst>
          <pc:docMk/>
          <pc:sldMk cId="3086314825" sldId="262"/>
        </pc:sldMkLst>
        <pc:spChg chg="mod">
          <ac:chgData name="Jatin Christopher" userId="b104dc41-501d-475b-891e-3a1c9e6c94fa" providerId="ADAL" clId="{DF6FF2AD-7458-4598-9093-CB5C0F794301}" dt="2025-06-22T16:49:09.111" v="624" actId="20577"/>
          <ac:spMkLst>
            <pc:docMk/>
            <pc:sldMk cId="3086314825" sldId="262"/>
            <ac:spMk id="19459" creationId="{29EB79B7-B5C6-89B3-3490-B03A35E555E1}"/>
          </ac:spMkLst>
        </pc:spChg>
      </pc:sldChg>
      <pc:sldChg chg="modSp mod modNotes">
        <pc:chgData name="Jatin Christopher" userId="b104dc41-501d-475b-891e-3a1c9e6c94fa" providerId="ADAL" clId="{DF6FF2AD-7458-4598-9093-CB5C0F794301}" dt="2025-06-22T17:23:28.816" v="3869" actId="20577"/>
        <pc:sldMkLst>
          <pc:docMk/>
          <pc:sldMk cId="228050278" sldId="263"/>
        </pc:sldMkLst>
        <pc:spChg chg="mod">
          <ac:chgData name="Jatin Christopher" userId="b104dc41-501d-475b-891e-3a1c9e6c94fa" providerId="ADAL" clId="{DF6FF2AD-7458-4598-9093-CB5C0F794301}" dt="2025-06-22T17:23:28.816" v="3869" actId="20577"/>
          <ac:spMkLst>
            <pc:docMk/>
            <pc:sldMk cId="228050278" sldId="263"/>
            <ac:spMk id="16386" creationId="{F1CE14CF-0ACC-BAB2-4ACC-AD5561FBFB24}"/>
          </ac:spMkLst>
        </pc:spChg>
      </pc:sldChg>
      <pc:sldChg chg="modSp mod">
        <pc:chgData name="Jatin Christopher" userId="b104dc41-501d-475b-891e-3a1c9e6c94fa" providerId="ADAL" clId="{DF6FF2AD-7458-4598-9093-CB5C0F794301}" dt="2025-06-22T17:07:16.863" v="1801" actId="20577"/>
        <pc:sldMkLst>
          <pc:docMk/>
          <pc:sldMk cId="2886714830" sldId="264"/>
        </pc:sldMkLst>
        <pc:spChg chg="mod">
          <ac:chgData name="Jatin Christopher" userId="b104dc41-501d-475b-891e-3a1c9e6c94fa" providerId="ADAL" clId="{DF6FF2AD-7458-4598-9093-CB5C0F794301}" dt="2025-06-22T17:07:16.863" v="1801" actId="20577"/>
          <ac:spMkLst>
            <pc:docMk/>
            <pc:sldMk cId="2886714830" sldId="264"/>
            <ac:spMk id="4" creationId="{62C71E32-5DE2-949E-C3A7-D0001FDD2345}"/>
          </ac:spMkLst>
        </pc:spChg>
        <pc:spChg chg="mod">
          <ac:chgData name="Jatin Christopher" userId="b104dc41-501d-475b-891e-3a1c9e6c94fa" providerId="ADAL" clId="{DF6FF2AD-7458-4598-9093-CB5C0F794301}" dt="2025-06-22T17:04:55.099" v="1472" actId="20577"/>
          <ac:spMkLst>
            <pc:docMk/>
            <pc:sldMk cId="2886714830" sldId="264"/>
            <ac:spMk id="19459" creationId="{62D178C8-900E-5570-B442-44D362C6EB51}"/>
          </ac:spMkLst>
        </pc:spChg>
      </pc:sldChg>
      <pc:sldChg chg="del">
        <pc:chgData name="Jatin Christopher" userId="b104dc41-501d-475b-891e-3a1c9e6c94fa" providerId="ADAL" clId="{DF6FF2AD-7458-4598-9093-CB5C0F794301}" dt="2025-06-22T16:50:06.538" v="649" actId="47"/>
        <pc:sldMkLst>
          <pc:docMk/>
          <pc:sldMk cId="1370200236" sldId="265"/>
        </pc:sldMkLst>
      </pc:sldChg>
      <pc:sldChg chg="del">
        <pc:chgData name="Jatin Christopher" userId="b104dc41-501d-475b-891e-3a1c9e6c94fa" providerId="ADAL" clId="{DF6FF2AD-7458-4598-9093-CB5C0F794301}" dt="2025-06-22T16:50:25.012" v="665" actId="47"/>
        <pc:sldMkLst>
          <pc:docMk/>
          <pc:sldMk cId="2388529545" sldId="266"/>
        </pc:sldMkLst>
      </pc:sldChg>
      <pc:sldChg chg="del">
        <pc:chgData name="Jatin Christopher" userId="b104dc41-501d-475b-891e-3a1c9e6c94fa" providerId="ADAL" clId="{DF6FF2AD-7458-4598-9093-CB5C0F794301}" dt="2025-06-22T16:50:23.311" v="664" actId="47"/>
        <pc:sldMkLst>
          <pc:docMk/>
          <pc:sldMk cId="2921869727" sldId="271"/>
        </pc:sldMkLst>
      </pc:sldChg>
      <pc:sldChg chg="del">
        <pc:chgData name="Jatin Christopher" userId="b104dc41-501d-475b-891e-3a1c9e6c94fa" providerId="ADAL" clId="{DF6FF2AD-7458-4598-9093-CB5C0F794301}" dt="2025-06-22T16:50:26.570" v="666" actId="47"/>
        <pc:sldMkLst>
          <pc:docMk/>
          <pc:sldMk cId="2590159284" sldId="274"/>
        </pc:sldMkLst>
      </pc:sldChg>
      <pc:sldChg chg="del">
        <pc:chgData name="Jatin Christopher" userId="b104dc41-501d-475b-891e-3a1c9e6c94fa" providerId="ADAL" clId="{DF6FF2AD-7458-4598-9093-CB5C0F794301}" dt="2025-06-22T16:50:22.284" v="663" actId="47"/>
        <pc:sldMkLst>
          <pc:docMk/>
          <pc:sldMk cId="1672395490" sldId="279"/>
        </pc:sldMkLst>
      </pc:sldChg>
      <pc:sldChg chg="del">
        <pc:chgData name="Jatin Christopher" userId="b104dc41-501d-475b-891e-3a1c9e6c94fa" providerId="ADAL" clId="{DF6FF2AD-7458-4598-9093-CB5C0F794301}" dt="2025-06-22T16:50:27.381" v="667" actId="47"/>
        <pc:sldMkLst>
          <pc:docMk/>
          <pc:sldMk cId="2049572991" sldId="283"/>
        </pc:sldMkLst>
      </pc:sldChg>
      <pc:sldChg chg="del">
        <pc:chgData name="Jatin Christopher" userId="b104dc41-501d-475b-891e-3a1c9e6c94fa" providerId="ADAL" clId="{DF6FF2AD-7458-4598-9093-CB5C0F794301}" dt="2025-06-22T16:50:28.864" v="668" actId="47"/>
        <pc:sldMkLst>
          <pc:docMk/>
          <pc:sldMk cId="314667940" sldId="284"/>
        </pc:sldMkLst>
      </pc:sldChg>
      <pc:sldChg chg="modSp add mod">
        <pc:chgData name="Jatin Christopher" userId="b104dc41-501d-475b-891e-3a1c9e6c94fa" providerId="ADAL" clId="{DF6FF2AD-7458-4598-9093-CB5C0F794301}" dt="2025-06-22T17:10:23.748" v="2031" actId="20577"/>
        <pc:sldMkLst>
          <pc:docMk/>
          <pc:sldMk cId="344959578" sldId="285"/>
        </pc:sldMkLst>
        <pc:spChg chg="mod">
          <ac:chgData name="Jatin Christopher" userId="b104dc41-501d-475b-891e-3a1c9e6c94fa" providerId="ADAL" clId="{DF6FF2AD-7458-4598-9093-CB5C0F794301}" dt="2025-06-22T17:07:11.544" v="1799" actId="20577"/>
          <ac:spMkLst>
            <pc:docMk/>
            <pc:sldMk cId="344959578" sldId="285"/>
            <ac:spMk id="4" creationId="{D40D801C-7BE9-602F-E681-966F0D9F31FE}"/>
          </ac:spMkLst>
        </pc:spChg>
        <pc:spChg chg="mod">
          <ac:chgData name="Jatin Christopher" userId="b104dc41-501d-475b-891e-3a1c9e6c94fa" providerId="ADAL" clId="{DF6FF2AD-7458-4598-9093-CB5C0F794301}" dt="2025-06-22T17:10:23.748" v="2031" actId="20577"/>
          <ac:spMkLst>
            <pc:docMk/>
            <pc:sldMk cId="344959578" sldId="285"/>
            <ac:spMk id="19459" creationId="{4A1D11CE-4262-BF58-66D5-6C9018D5E353}"/>
          </ac:spMkLst>
        </pc:spChg>
      </pc:sldChg>
      <pc:sldChg chg="modSp add mod">
        <pc:chgData name="Jatin Christopher" userId="b104dc41-501d-475b-891e-3a1c9e6c94fa" providerId="ADAL" clId="{DF6FF2AD-7458-4598-9093-CB5C0F794301}" dt="2025-06-22T17:23:11.947" v="3868" actId="20577"/>
        <pc:sldMkLst>
          <pc:docMk/>
          <pc:sldMk cId="441651084" sldId="286"/>
        </pc:sldMkLst>
      </pc:sldChg>
      <pc:sldChg chg="add">
        <pc:chgData name="Jatin Christopher" userId="b104dc41-501d-475b-891e-3a1c9e6c94fa" providerId="ADAL" clId="{DF6FF2AD-7458-4598-9093-CB5C0F794301}" dt="2025-06-22T16:50:35.732" v="669"/>
        <pc:sldMkLst>
          <pc:docMk/>
          <pc:sldMk cId="1016338208" sldId="287"/>
        </pc:sldMkLst>
      </pc:sldChg>
      <pc:sldChg chg="modSp add mod">
        <pc:chgData name="Jatin Christopher" userId="b104dc41-501d-475b-891e-3a1c9e6c94fa" providerId="ADAL" clId="{DF6FF2AD-7458-4598-9093-CB5C0F794301}" dt="2025-06-22T17:21:44.465" v="3685" actId="20577"/>
        <pc:sldMkLst>
          <pc:docMk/>
          <pc:sldMk cId="2990867190" sldId="288"/>
        </pc:sldMkLst>
        <pc:spChg chg="mod">
          <ac:chgData name="Jatin Christopher" userId="b104dc41-501d-475b-891e-3a1c9e6c94fa" providerId="ADAL" clId="{DF6FF2AD-7458-4598-9093-CB5C0F794301}" dt="2025-06-22T17:20:32.077" v="3512" actId="20577"/>
          <ac:spMkLst>
            <pc:docMk/>
            <pc:sldMk cId="2990867190" sldId="288"/>
            <ac:spMk id="4" creationId="{03B6F67F-510C-F321-FCBA-E18762704FD5}"/>
          </ac:spMkLst>
        </pc:spChg>
        <pc:spChg chg="mod">
          <ac:chgData name="Jatin Christopher" userId="b104dc41-501d-475b-891e-3a1c9e6c94fa" providerId="ADAL" clId="{DF6FF2AD-7458-4598-9093-CB5C0F794301}" dt="2025-06-22T17:21:44.465" v="3685" actId="20577"/>
          <ac:spMkLst>
            <pc:docMk/>
            <pc:sldMk cId="2990867190" sldId="288"/>
            <ac:spMk id="19459" creationId="{D168677F-4CB1-B6D2-3562-F63F2FD4EDBD}"/>
          </ac:spMkLst>
        </pc:spChg>
      </pc:sldChg>
      <pc:sldChg chg="modSp add mod">
        <pc:chgData name="Jatin Christopher" userId="b104dc41-501d-475b-891e-3a1c9e6c94fa" providerId="ADAL" clId="{DF6FF2AD-7458-4598-9093-CB5C0F794301}" dt="2025-06-22T17:22:01.808" v="3687" actId="20577"/>
        <pc:sldMkLst>
          <pc:docMk/>
          <pc:sldMk cId="2281349207" sldId="289"/>
        </pc:sldMkLst>
      </pc:sldChg>
    </pc:docChg>
  </pc:docChgLst>
  <pc:docChgLst>
    <pc:chgData name="Jatin Christopher" userId="b104dc41-501d-475b-891e-3a1c9e6c94fa" providerId="ADAL" clId="{932635AE-0795-4219-9007-67261063ABA0}"/>
    <pc:docChg chg="undo custSel delSld modSld">
      <pc:chgData name="Jatin Christopher" userId="b104dc41-501d-475b-891e-3a1c9e6c94fa" providerId="ADAL" clId="{932635AE-0795-4219-9007-67261063ABA0}" dt="2025-06-22T17:51:51.941" v="3177" actId="20577"/>
      <pc:docMkLst>
        <pc:docMk/>
      </pc:docMkLst>
      <pc:sldChg chg="modSp mod">
        <pc:chgData name="Jatin Christopher" userId="b104dc41-501d-475b-891e-3a1c9e6c94fa" providerId="ADAL" clId="{932635AE-0795-4219-9007-67261063ABA0}" dt="2025-06-22T17:28:53.408" v="670" actId="20577"/>
        <pc:sldMkLst>
          <pc:docMk/>
          <pc:sldMk cId="3086314825" sldId="262"/>
        </pc:sldMkLst>
        <pc:spChg chg="mod">
          <ac:chgData name="Jatin Christopher" userId="b104dc41-501d-475b-891e-3a1c9e6c94fa" providerId="ADAL" clId="{932635AE-0795-4219-9007-67261063ABA0}" dt="2025-06-22T17:28:53.408" v="670" actId="20577"/>
          <ac:spMkLst>
            <pc:docMk/>
            <pc:sldMk cId="3086314825" sldId="262"/>
            <ac:spMk id="19459" creationId="{29EB79B7-B5C6-89B3-3490-B03A35E555E1}"/>
          </ac:spMkLst>
        </pc:spChg>
      </pc:sldChg>
      <pc:sldChg chg="modSp mod">
        <pc:chgData name="Jatin Christopher" userId="b104dc41-501d-475b-891e-3a1c9e6c94fa" providerId="ADAL" clId="{932635AE-0795-4219-9007-67261063ABA0}" dt="2025-06-22T17:24:35.839" v="18" actId="20577"/>
        <pc:sldMkLst>
          <pc:docMk/>
          <pc:sldMk cId="228050278" sldId="263"/>
        </pc:sldMkLst>
        <pc:spChg chg="mod">
          <ac:chgData name="Jatin Christopher" userId="b104dc41-501d-475b-891e-3a1c9e6c94fa" providerId="ADAL" clId="{932635AE-0795-4219-9007-67261063ABA0}" dt="2025-06-22T17:24:35.839" v="18" actId="20577"/>
          <ac:spMkLst>
            <pc:docMk/>
            <pc:sldMk cId="228050278" sldId="263"/>
            <ac:spMk id="16386" creationId="{F1CE14CF-0ACC-BAB2-4ACC-AD5561FBFB24}"/>
          </ac:spMkLst>
        </pc:spChg>
      </pc:sldChg>
      <pc:sldChg chg="modSp mod">
        <pc:chgData name="Jatin Christopher" userId="b104dc41-501d-475b-891e-3a1c9e6c94fa" providerId="ADAL" clId="{932635AE-0795-4219-9007-67261063ABA0}" dt="2025-06-22T17:45:19.139" v="2048" actId="20577"/>
        <pc:sldMkLst>
          <pc:docMk/>
          <pc:sldMk cId="2886714830" sldId="264"/>
        </pc:sldMkLst>
        <pc:spChg chg="mod">
          <ac:chgData name="Jatin Christopher" userId="b104dc41-501d-475b-891e-3a1c9e6c94fa" providerId="ADAL" clId="{932635AE-0795-4219-9007-67261063ABA0}" dt="2025-06-22T17:45:19.139" v="2048" actId="20577"/>
          <ac:spMkLst>
            <pc:docMk/>
            <pc:sldMk cId="2886714830" sldId="264"/>
            <ac:spMk id="19459" creationId="{62D178C8-900E-5570-B442-44D362C6EB51}"/>
          </ac:spMkLst>
        </pc:spChg>
      </pc:sldChg>
      <pc:sldChg chg="modSp mod">
        <pc:chgData name="Jatin Christopher" userId="b104dc41-501d-475b-891e-3a1c9e6c94fa" providerId="ADAL" clId="{932635AE-0795-4219-9007-67261063ABA0}" dt="2025-06-22T17:45:34.959" v="2049" actId="255"/>
        <pc:sldMkLst>
          <pc:docMk/>
          <pc:sldMk cId="344959578" sldId="285"/>
        </pc:sldMkLst>
        <pc:spChg chg="mod">
          <ac:chgData name="Jatin Christopher" userId="b104dc41-501d-475b-891e-3a1c9e6c94fa" providerId="ADAL" clId="{932635AE-0795-4219-9007-67261063ABA0}" dt="2025-06-22T17:45:34.959" v="2049" actId="255"/>
          <ac:spMkLst>
            <pc:docMk/>
            <pc:sldMk cId="344959578" sldId="285"/>
            <ac:spMk id="19459" creationId="{4A1D11CE-4262-BF58-66D5-6C9018D5E353}"/>
          </ac:spMkLst>
        </pc:spChg>
      </pc:sldChg>
      <pc:sldChg chg="modSp mod">
        <pc:chgData name="Jatin Christopher" userId="b104dc41-501d-475b-891e-3a1c9e6c94fa" providerId="ADAL" clId="{932635AE-0795-4219-9007-67261063ABA0}" dt="2025-06-22T17:51:51.941" v="3177" actId="20577"/>
        <pc:sldMkLst>
          <pc:docMk/>
          <pc:sldMk cId="441651084" sldId="286"/>
        </pc:sldMkLst>
      </pc:sldChg>
      <pc:sldChg chg="modSp mod">
        <pc:chgData name="Jatin Christopher" userId="b104dc41-501d-475b-891e-3a1c9e6c94fa" providerId="ADAL" clId="{932635AE-0795-4219-9007-67261063ABA0}" dt="2025-06-22T17:49:58.494" v="2792" actId="20577"/>
        <pc:sldMkLst>
          <pc:docMk/>
          <pc:sldMk cId="2990867190" sldId="288"/>
        </pc:sldMkLst>
        <pc:spChg chg="mod">
          <ac:chgData name="Jatin Christopher" userId="b104dc41-501d-475b-891e-3a1c9e6c94fa" providerId="ADAL" clId="{932635AE-0795-4219-9007-67261063ABA0}" dt="2025-06-22T17:45:58.138" v="2062" actId="20577"/>
          <ac:spMkLst>
            <pc:docMk/>
            <pc:sldMk cId="2990867190" sldId="288"/>
            <ac:spMk id="4" creationId="{03B6F67F-510C-F321-FCBA-E18762704FD5}"/>
          </ac:spMkLst>
        </pc:spChg>
        <pc:spChg chg="mod">
          <ac:chgData name="Jatin Christopher" userId="b104dc41-501d-475b-891e-3a1c9e6c94fa" providerId="ADAL" clId="{932635AE-0795-4219-9007-67261063ABA0}" dt="2025-06-22T17:49:58.494" v="2792" actId="20577"/>
          <ac:spMkLst>
            <pc:docMk/>
            <pc:sldMk cId="2990867190" sldId="288"/>
            <ac:spMk id="19459" creationId="{D168677F-4CB1-B6D2-3562-F63F2FD4EDBD}"/>
          </ac:spMkLst>
        </pc:spChg>
      </pc:sldChg>
      <pc:sldChg chg="del">
        <pc:chgData name="Jatin Christopher" userId="b104dc41-501d-475b-891e-3a1c9e6c94fa" providerId="ADAL" clId="{932635AE-0795-4219-9007-67261063ABA0}" dt="2025-06-22T17:50:06.331" v="2793" actId="47"/>
        <pc:sldMkLst>
          <pc:docMk/>
          <pc:sldMk cId="2281349207" sldId="289"/>
        </pc:sldMkLst>
      </pc:sldChg>
    </pc:docChg>
  </pc:docChgLst>
  <pc:docChgLst>
    <pc:chgData name="Jatin Christopher" userId="b104dc41-501d-475b-891e-3a1c9e6c94fa" providerId="ADAL" clId="{5C17BDEF-64DD-44DD-B38F-13F12C7B32B5}"/>
    <pc:docChg chg="custSel modSld">
      <pc:chgData name="Jatin Christopher" userId="b104dc41-501d-475b-891e-3a1c9e6c94fa" providerId="ADAL" clId="{5C17BDEF-64DD-44DD-B38F-13F12C7B32B5}" dt="2025-06-22T17:53:45.521" v="83" actId="20577"/>
      <pc:docMkLst>
        <pc:docMk/>
      </pc:docMkLst>
      <pc:sldChg chg="modSp mod">
        <pc:chgData name="Jatin Christopher" userId="b104dc41-501d-475b-891e-3a1c9e6c94fa" providerId="ADAL" clId="{5C17BDEF-64DD-44DD-B38F-13F12C7B32B5}" dt="2025-06-22T17:53:32.616" v="36" actId="20577"/>
        <pc:sldMkLst>
          <pc:docMk/>
          <pc:sldMk cId="3086314825" sldId="262"/>
        </pc:sldMkLst>
        <pc:spChg chg="mod">
          <ac:chgData name="Jatin Christopher" userId="b104dc41-501d-475b-891e-3a1c9e6c94fa" providerId="ADAL" clId="{5C17BDEF-64DD-44DD-B38F-13F12C7B32B5}" dt="2025-06-22T17:53:32.616" v="36" actId="20577"/>
          <ac:spMkLst>
            <pc:docMk/>
            <pc:sldMk cId="3086314825" sldId="262"/>
            <ac:spMk id="19459" creationId="{29EB79B7-B5C6-89B3-3490-B03A35E555E1}"/>
          </ac:spMkLst>
        </pc:spChg>
      </pc:sldChg>
      <pc:sldChg chg="modSp mod">
        <pc:chgData name="Jatin Christopher" userId="b104dc41-501d-475b-891e-3a1c9e6c94fa" providerId="ADAL" clId="{5C17BDEF-64DD-44DD-B38F-13F12C7B32B5}" dt="2025-06-22T17:53:02.158" v="23" actId="20577"/>
        <pc:sldMkLst>
          <pc:docMk/>
          <pc:sldMk cId="228050278" sldId="263"/>
        </pc:sldMkLst>
        <pc:spChg chg="mod">
          <ac:chgData name="Jatin Christopher" userId="b104dc41-501d-475b-891e-3a1c9e6c94fa" providerId="ADAL" clId="{5C17BDEF-64DD-44DD-B38F-13F12C7B32B5}" dt="2025-06-22T17:53:02.158" v="23" actId="20577"/>
          <ac:spMkLst>
            <pc:docMk/>
            <pc:sldMk cId="228050278" sldId="263"/>
            <ac:spMk id="16386" creationId="{F1CE14CF-0ACC-BAB2-4ACC-AD5561FBFB24}"/>
          </ac:spMkLst>
        </pc:spChg>
      </pc:sldChg>
      <pc:sldChg chg="modSp mod">
        <pc:chgData name="Jatin Christopher" userId="b104dc41-501d-475b-891e-3a1c9e6c94fa" providerId="ADAL" clId="{5C17BDEF-64DD-44DD-B38F-13F12C7B32B5}" dt="2025-06-22T17:53:36.710" v="52" actId="5793"/>
        <pc:sldMkLst>
          <pc:docMk/>
          <pc:sldMk cId="2886714830" sldId="264"/>
        </pc:sldMkLst>
        <pc:spChg chg="mod">
          <ac:chgData name="Jatin Christopher" userId="b104dc41-501d-475b-891e-3a1c9e6c94fa" providerId="ADAL" clId="{5C17BDEF-64DD-44DD-B38F-13F12C7B32B5}" dt="2025-06-22T17:53:36.710" v="52" actId="5793"/>
          <ac:spMkLst>
            <pc:docMk/>
            <pc:sldMk cId="2886714830" sldId="264"/>
            <ac:spMk id="19459" creationId="{62D178C8-900E-5570-B442-44D362C6EB51}"/>
          </ac:spMkLst>
        </pc:spChg>
      </pc:sldChg>
      <pc:sldChg chg="modSp mod">
        <pc:chgData name="Jatin Christopher" userId="b104dc41-501d-475b-891e-3a1c9e6c94fa" providerId="ADAL" clId="{5C17BDEF-64DD-44DD-B38F-13F12C7B32B5}" dt="2025-06-22T17:53:41.025" v="69" actId="20577"/>
        <pc:sldMkLst>
          <pc:docMk/>
          <pc:sldMk cId="344959578" sldId="285"/>
        </pc:sldMkLst>
        <pc:spChg chg="mod">
          <ac:chgData name="Jatin Christopher" userId="b104dc41-501d-475b-891e-3a1c9e6c94fa" providerId="ADAL" clId="{5C17BDEF-64DD-44DD-B38F-13F12C7B32B5}" dt="2025-06-22T17:53:41.025" v="69" actId="20577"/>
          <ac:spMkLst>
            <pc:docMk/>
            <pc:sldMk cId="344959578" sldId="285"/>
            <ac:spMk id="19459" creationId="{4A1D11CE-4262-BF58-66D5-6C9018D5E353}"/>
          </ac:spMkLst>
        </pc:spChg>
      </pc:sldChg>
      <pc:sldChg chg="modSp mod">
        <pc:chgData name="Jatin Christopher" userId="b104dc41-501d-475b-891e-3a1c9e6c94fa" providerId="ADAL" clId="{5C17BDEF-64DD-44DD-B38F-13F12C7B32B5}" dt="2025-06-22T17:53:45.521" v="83" actId="20577"/>
        <pc:sldMkLst>
          <pc:docMk/>
          <pc:sldMk cId="2990867190" sldId="288"/>
        </pc:sldMkLst>
        <pc:spChg chg="mod">
          <ac:chgData name="Jatin Christopher" userId="b104dc41-501d-475b-891e-3a1c9e6c94fa" providerId="ADAL" clId="{5C17BDEF-64DD-44DD-B38F-13F12C7B32B5}" dt="2025-06-22T17:53:45.521" v="83" actId="20577"/>
          <ac:spMkLst>
            <pc:docMk/>
            <pc:sldMk cId="2990867190" sldId="288"/>
            <ac:spMk id="19459" creationId="{D168677F-4CB1-B6D2-3562-F63F2FD4EDBD}"/>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34BA2A-AD46-4B2D-B909-F3889268D6AE}" type="doc">
      <dgm:prSet loTypeId="urn:microsoft.com/office/officeart/2005/8/layout/bProcess3" loCatId="process" qsTypeId="urn:microsoft.com/office/officeart/2005/8/quickstyle/simple3" qsCatId="simple" csTypeId="urn:microsoft.com/office/officeart/2005/8/colors/colorful1" csCatId="colorful" phldr="1"/>
      <dgm:spPr/>
    </dgm:pt>
    <dgm:pt modelId="{2D732B73-8B7B-43AD-B5FD-43BC679E9549}">
      <dgm:prSet phldrT="[Text]"/>
      <dgm:spPr/>
      <dgm:t>
        <a:bodyPr/>
        <a:lstStyle/>
        <a:p>
          <a:r>
            <a:rPr lang="en-IN" dirty="0"/>
            <a:t>1. Basic Details</a:t>
          </a:r>
        </a:p>
      </dgm:t>
    </dgm:pt>
    <dgm:pt modelId="{9EF3307B-0359-4770-B08B-D9B75C996D59}" type="parTrans" cxnId="{49E17D5B-3E99-45F5-84F5-AAE2B28428F6}">
      <dgm:prSet/>
      <dgm:spPr/>
      <dgm:t>
        <a:bodyPr/>
        <a:lstStyle/>
        <a:p>
          <a:endParaRPr lang="en-IN"/>
        </a:p>
      </dgm:t>
    </dgm:pt>
    <dgm:pt modelId="{C3C4B186-393A-47E3-A4F1-C397EE585777}" type="sibTrans" cxnId="{49E17D5B-3E99-45F5-84F5-AAE2B28428F6}">
      <dgm:prSet/>
      <dgm:spPr/>
      <dgm:t>
        <a:bodyPr/>
        <a:lstStyle/>
        <a:p>
          <a:endParaRPr lang="en-IN"/>
        </a:p>
      </dgm:t>
    </dgm:pt>
    <dgm:pt modelId="{D5586DF1-BDAB-4405-8332-968F975093A6}">
      <dgm:prSet/>
      <dgm:spPr/>
      <dgm:t>
        <a:bodyPr/>
        <a:lstStyle/>
        <a:p>
          <a:r>
            <a:rPr lang="en-IN"/>
            <a:t>2. Chronology</a:t>
          </a:r>
        </a:p>
      </dgm:t>
    </dgm:pt>
    <dgm:pt modelId="{150D7045-40DC-43AF-ADA6-2B54C6520B19}" type="parTrans" cxnId="{BA464002-10F5-46E2-8E7D-1950D21D4178}">
      <dgm:prSet/>
      <dgm:spPr/>
      <dgm:t>
        <a:bodyPr/>
        <a:lstStyle/>
        <a:p>
          <a:endParaRPr lang="en-IN"/>
        </a:p>
      </dgm:t>
    </dgm:pt>
    <dgm:pt modelId="{74D51509-1B1B-4CA3-86C5-0E6B7F532330}" type="sibTrans" cxnId="{BA464002-10F5-46E2-8E7D-1950D21D4178}">
      <dgm:prSet/>
      <dgm:spPr/>
      <dgm:t>
        <a:bodyPr/>
        <a:lstStyle/>
        <a:p>
          <a:endParaRPr lang="en-IN"/>
        </a:p>
      </dgm:t>
    </dgm:pt>
    <dgm:pt modelId="{F946A0FE-9D2F-4D11-9ECE-AB26CA7846D8}">
      <dgm:prSet/>
      <dgm:spPr/>
      <dgm:t>
        <a:bodyPr/>
        <a:lstStyle/>
        <a:p>
          <a:r>
            <a:rPr lang="en-IN"/>
            <a:t>3. Factual Background</a:t>
          </a:r>
        </a:p>
      </dgm:t>
    </dgm:pt>
    <dgm:pt modelId="{389256E5-3483-4243-8F7E-110B7EF19949}" type="parTrans" cxnId="{E3B87665-071D-4AC4-AFA1-CBC612B59635}">
      <dgm:prSet/>
      <dgm:spPr/>
      <dgm:t>
        <a:bodyPr/>
        <a:lstStyle/>
        <a:p>
          <a:endParaRPr lang="en-IN"/>
        </a:p>
      </dgm:t>
    </dgm:pt>
    <dgm:pt modelId="{7D456B76-7632-48DE-9838-EE2079A1D910}" type="sibTrans" cxnId="{E3B87665-071D-4AC4-AFA1-CBC612B59635}">
      <dgm:prSet/>
      <dgm:spPr/>
      <dgm:t>
        <a:bodyPr/>
        <a:lstStyle/>
        <a:p>
          <a:endParaRPr lang="en-IN"/>
        </a:p>
      </dgm:t>
    </dgm:pt>
    <dgm:pt modelId="{556EBD53-3537-4F37-80F1-6698A84AAA06}">
      <dgm:prSet/>
      <dgm:spPr/>
      <dgm:t>
        <a:bodyPr/>
        <a:lstStyle/>
        <a:p>
          <a:r>
            <a:rPr lang="en-IN"/>
            <a:t>4. SCN Summary</a:t>
          </a:r>
        </a:p>
      </dgm:t>
    </dgm:pt>
    <dgm:pt modelId="{FA8AC2F5-6782-41FE-A99F-7B8650FEBFD4}" type="parTrans" cxnId="{8A5379A5-763C-48BC-B2BE-3A3D5767EE97}">
      <dgm:prSet/>
      <dgm:spPr/>
      <dgm:t>
        <a:bodyPr/>
        <a:lstStyle/>
        <a:p>
          <a:endParaRPr lang="en-IN"/>
        </a:p>
      </dgm:t>
    </dgm:pt>
    <dgm:pt modelId="{BD35DA7F-222E-49B5-B1B7-BC68F1FB13C6}" type="sibTrans" cxnId="{8A5379A5-763C-48BC-B2BE-3A3D5767EE97}">
      <dgm:prSet/>
      <dgm:spPr/>
      <dgm:t>
        <a:bodyPr/>
        <a:lstStyle/>
        <a:p>
          <a:endParaRPr lang="en-IN"/>
        </a:p>
      </dgm:t>
    </dgm:pt>
    <dgm:pt modelId="{E5EEE1A4-DE60-477E-B4B2-D7A082279F95}">
      <dgm:prSet/>
      <dgm:spPr/>
      <dgm:t>
        <a:bodyPr/>
        <a:lstStyle/>
        <a:p>
          <a:r>
            <a:rPr lang="en-IN"/>
            <a:t>5. Procedural Steps</a:t>
          </a:r>
        </a:p>
      </dgm:t>
    </dgm:pt>
    <dgm:pt modelId="{6E122800-6A40-41AD-8669-7CD7BC5142FA}" type="parTrans" cxnId="{AD4524E2-0BCB-4A31-A77F-9DE6CFAB104E}">
      <dgm:prSet/>
      <dgm:spPr/>
      <dgm:t>
        <a:bodyPr/>
        <a:lstStyle/>
        <a:p>
          <a:endParaRPr lang="en-IN"/>
        </a:p>
      </dgm:t>
    </dgm:pt>
    <dgm:pt modelId="{2E60A8CB-141D-4608-8390-5D5EB3F85F2D}" type="sibTrans" cxnId="{AD4524E2-0BCB-4A31-A77F-9DE6CFAB104E}">
      <dgm:prSet/>
      <dgm:spPr/>
      <dgm:t>
        <a:bodyPr/>
        <a:lstStyle/>
        <a:p>
          <a:endParaRPr lang="en-IN"/>
        </a:p>
      </dgm:t>
    </dgm:pt>
    <dgm:pt modelId="{B75532B4-8597-4101-92EC-C2B15C615C6B}">
      <dgm:prSet/>
      <dgm:spPr/>
      <dgm:t>
        <a:bodyPr/>
        <a:lstStyle/>
        <a:p>
          <a:r>
            <a:rPr lang="en-IN" dirty="0"/>
            <a:t>6. Lead-in Sentence (Transition)</a:t>
          </a:r>
        </a:p>
      </dgm:t>
    </dgm:pt>
    <dgm:pt modelId="{B6A256EA-77E9-4005-8644-08DBF666CF66}" type="parTrans" cxnId="{91C44E05-72EC-4BF7-AFB8-84F5958A2059}">
      <dgm:prSet/>
      <dgm:spPr/>
      <dgm:t>
        <a:bodyPr/>
        <a:lstStyle/>
        <a:p>
          <a:endParaRPr lang="en-IN"/>
        </a:p>
      </dgm:t>
    </dgm:pt>
    <dgm:pt modelId="{28E0BE34-43E0-4A2E-98FB-B00AF06B2860}" type="sibTrans" cxnId="{91C44E05-72EC-4BF7-AFB8-84F5958A2059}">
      <dgm:prSet/>
      <dgm:spPr/>
      <dgm:t>
        <a:bodyPr/>
        <a:lstStyle/>
        <a:p>
          <a:endParaRPr lang="en-IN"/>
        </a:p>
      </dgm:t>
    </dgm:pt>
    <dgm:pt modelId="{4F76B2F7-BD02-4AE0-A918-CF14A6D1EBE4}" type="pres">
      <dgm:prSet presAssocID="{8C34BA2A-AD46-4B2D-B909-F3889268D6AE}" presName="Name0" presStyleCnt="0">
        <dgm:presLayoutVars>
          <dgm:dir/>
          <dgm:resizeHandles val="exact"/>
        </dgm:presLayoutVars>
      </dgm:prSet>
      <dgm:spPr/>
    </dgm:pt>
    <dgm:pt modelId="{15B17A66-5141-41D6-B6B6-4A02DB3F2A53}" type="pres">
      <dgm:prSet presAssocID="{2D732B73-8B7B-43AD-B5FD-43BC679E9549}" presName="node" presStyleLbl="node1" presStyleIdx="0" presStyleCnt="6">
        <dgm:presLayoutVars>
          <dgm:bulletEnabled val="1"/>
        </dgm:presLayoutVars>
      </dgm:prSet>
      <dgm:spPr/>
    </dgm:pt>
    <dgm:pt modelId="{9DEE21A9-D155-4A60-8DFD-ECE58585CCFE}" type="pres">
      <dgm:prSet presAssocID="{C3C4B186-393A-47E3-A4F1-C397EE585777}" presName="sibTrans" presStyleLbl="sibTrans1D1" presStyleIdx="0" presStyleCnt="5"/>
      <dgm:spPr/>
    </dgm:pt>
    <dgm:pt modelId="{6414C1B1-8493-4AAC-9F0C-ABD7B1B9475C}" type="pres">
      <dgm:prSet presAssocID="{C3C4B186-393A-47E3-A4F1-C397EE585777}" presName="connectorText" presStyleLbl="sibTrans1D1" presStyleIdx="0" presStyleCnt="5"/>
      <dgm:spPr/>
    </dgm:pt>
    <dgm:pt modelId="{422EC677-40B4-4AB8-BF0C-D46A25FBF9AE}" type="pres">
      <dgm:prSet presAssocID="{D5586DF1-BDAB-4405-8332-968F975093A6}" presName="node" presStyleLbl="node1" presStyleIdx="1" presStyleCnt="6">
        <dgm:presLayoutVars>
          <dgm:bulletEnabled val="1"/>
        </dgm:presLayoutVars>
      </dgm:prSet>
      <dgm:spPr/>
    </dgm:pt>
    <dgm:pt modelId="{65C8FFBD-2525-4386-B621-1F1461BA65F8}" type="pres">
      <dgm:prSet presAssocID="{74D51509-1B1B-4CA3-86C5-0E6B7F532330}" presName="sibTrans" presStyleLbl="sibTrans1D1" presStyleIdx="1" presStyleCnt="5"/>
      <dgm:spPr/>
    </dgm:pt>
    <dgm:pt modelId="{2E1F2CA3-CFC9-4716-B7F6-42E11841F90C}" type="pres">
      <dgm:prSet presAssocID="{74D51509-1B1B-4CA3-86C5-0E6B7F532330}" presName="connectorText" presStyleLbl="sibTrans1D1" presStyleIdx="1" presStyleCnt="5"/>
      <dgm:spPr/>
    </dgm:pt>
    <dgm:pt modelId="{EA232420-1D25-4517-8DC8-EDED2F365B49}" type="pres">
      <dgm:prSet presAssocID="{F946A0FE-9D2F-4D11-9ECE-AB26CA7846D8}" presName="node" presStyleLbl="node1" presStyleIdx="2" presStyleCnt="6">
        <dgm:presLayoutVars>
          <dgm:bulletEnabled val="1"/>
        </dgm:presLayoutVars>
      </dgm:prSet>
      <dgm:spPr/>
    </dgm:pt>
    <dgm:pt modelId="{E27033EB-9FC7-43C6-9CF8-CBD7B7E8F481}" type="pres">
      <dgm:prSet presAssocID="{7D456B76-7632-48DE-9838-EE2079A1D910}" presName="sibTrans" presStyleLbl="sibTrans1D1" presStyleIdx="2" presStyleCnt="5"/>
      <dgm:spPr/>
    </dgm:pt>
    <dgm:pt modelId="{7098FC94-B7D9-4D67-A132-1B851377A88E}" type="pres">
      <dgm:prSet presAssocID="{7D456B76-7632-48DE-9838-EE2079A1D910}" presName="connectorText" presStyleLbl="sibTrans1D1" presStyleIdx="2" presStyleCnt="5"/>
      <dgm:spPr/>
    </dgm:pt>
    <dgm:pt modelId="{CDE18661-BFCA-4812-A8C6-5120DF5239DE}" type="pres">
      <dgm:prSet presAssocID="{556EBD53-3537-4F37-80F1-6698A84AAA06}" presName="node" presStyleLbl="node1" presStyleIdx="3" presStyleCnt="6">
        <dgm:presLayoutVars>
          <dgm:bulletEnabled val="1"/>
        </dgm:presLayoutVars>
      </dgm:prSet>
      <dgm:spPr/>
    </dgm:pt>
    <dgm:pt modelId="{CC02EB29-B906-421C-8651-3600890F27EA}" type="pres">
      <dgm:prSet presAssocID="{BD35DA7F-222E-49B5-B1B7-BC68F1FB13C6}" presName="sibTrans" presStyleLbl="sibTrans1D1" presStyleIdx="3" presStyleCnt="5"/>
      <dgm:spPr/>
    </dgm:pt>
    <dgm:pt modelId="{1406F755-57A5-473F-B70D-BE6AC415BF34}" type="pres">
      <dgm:prSet presAssocID="{BD35DA7F-222E-49B5-B1B7-BC68F1FB13C6}" presName="connectorText" presStyleLbl="sibTrans1D1" presStyleIdx="3" presStyleCnt="5"/>
      <dgm:spPr/>
    </dgm:pt>
    <dgm:pt modelId="{82332E14-EBCC-4A1B-A472-9F204D758DFE}" type="pres">
      <dgm:prSet presAssocID="{E5EEE1A4-DE60-477E-B4B2-D7A082279F95}" presName="node" presStyleLbl="node1" presStyleIdx="4" presStyleCnt="6">
        <dgm:presLayoutVars>
          <dgm:bulletEnabled val="1"/>
        </dgm:presLayoutVars>
      </dgm:prSet>
      <dgm:spPr/>
    </dgm:pt>
    <dgm:pt modelId="{226D7300-48B7-4769-9F85-F2DCDCB46DE5}" type="pres">
      <dgm:prSet presAssocID="{2E60A8CB-141D-4608-8390-5D5EB3F85F2D}" presName="sibTrans" presStyleLbl="sibTrans1D1" presStyleIdx="4" presStyleCnt="5"/>
      <dgm:spPr/>
    </dgm:pt>
    <dgm:pt modelId="{3C67F9C8-BB75-475E-BD04-1596D46A9B43}" type="pres">
      <dgm:prSet presAssocID="{2E60A8CB-141D-4608-8390-5D5EB3F85F2D}" presName="connectorText" presStyleLbl="sibTrans1D1" presStyleIdx="4" presStyleCnt="5"/>
      <dgm:spPr/>
    </dgm:pt>
    <dgm:pt modelId="{314D803F-1419-448C-9EFA-40A35042EA15}" type="pres">
      <dgm:prSet presAssocID="{B75532B4-8597-4101-92EC-C2B15C615C6B}" presName="node" presStyleLbl="node1" presStyleIdx="5" presStyleCnt="6">
        <dgm:presLayoutVars>
          <dgm:bulletEnabled val="1"/>
        </dgm:presLayoutVars>
      </dgm:prSet>
      <dgm:spPr/>
    </dgm:pt>
  </dgm:ptLst>
  <dgm:cxnLst>
    <dgm:cxn modelId="{BA464002-10F5-46E2-8E7D-1950D21D4178}" srcId="{8C34BA2A-AD46-4B2D-B909-F3889268D6AE}" destId="{D5586DF1-BDAB-4405-8332-968F975093A6}" srcOrd="1" destOrd="0" parTransId="{150D7045-40DC-43AF-ADA6-2B54C6520B19}" sibTransId="{74D51509-1B1B-4CA3-86C5-0E6B7F532330}"/>
    <dgm:cxn modelId="{4CB75604-EB4D-4B71-9E7D-BD3BA2EC18F4}" type="presOf" srcId="{2E60A8CB-141D-4608-8390-5D5EB3F85F2D}" destId="{226D7300-48B7-4769-9F85-F2DCDCB46DE5}" srcOrd="0" destOrd="0" presId="urn:microsoft.com/office/officeart/2005/8/layout/bProcess3"/>
    <dgm:cxn modelId="{91C44E05-72EC-4BF7-AFB8-84F5958A2059}" srcId="{8C34BA2A-AD46-4B2D-B909-F3889268D6AE}" destId="{B75532B4-8597-4101-92EC-C2B15C615C6B}" srcOrd="5" destOrd="0" parTransId="{B6A256EA-77E9-4005-8644-08DBF666CF66}" sibTransId="{28E0BE34-43E0-4A2E-98FB-B00AF06B2860}"/>
    <dgm:cxn modelId="{4783D411-2FBB-46F7-BE54-857EA04D26DB}" type="presOf" srcId="{74D51509-1B1B-4CA3-86C5-0E6B7F532330}" destId="{65C8FFBD-2525-4386-B621-1F1461BA65F8}" srcOrd="0" destOrd="0" presId="urn:microsoft.com/office/officeart/2005/8/layout/bProcess3"/>
    <dgm:cxn modelId="{AEAAD918-C443-487D-938E-D484B2003D3B}" type="presOf" srcId="{BD35DA7F-222E-49B5-B1B7-BC68F1FB13C6}" destId="{1406F755-57A5-473F-B70D-BE6AC415BF34}" srcOrd="1" destOrd="0" presId="urn:microsoft.com/office/officeart/2005/8/layout/bProcess3"/>
    <dgm:cxn modelId="{0438A31E-9C14-42BE-B36E-3D778B8B407D}" type="presOf" srcId="{D5586DF1-BDAB-4405-8332-968F975093A6}" destId="{422EC677-40B4-4AB8-BF0C-D46A25FBF9AE}" srcOrd="0" destOrd="0" presId="urn:microsoft.com/office/officeart/2005/8/layout/bProcess3"/>
    <dgm:cxn modelId="{229B4C2A-6119-42D9-95F2-594F844E800B}" type="presOf" srcId="{74D51509-1B1B-4CA3-86C5-0E6B7F532330}" destId="{2E1F2CA3-CFC9-4716-B7F6-42E11841F90C}" srcOrd="1" destOrd="0" presId="urn:microsoft.com/office/officeart/2005/8/layout/bProcess3"/>
    <dgm:cxn modelId="{49E17D5B-3E99-45F5-84F5-AAE2B28428F6}" srcId="{8C34BA2A-AD46-4B2D-B909-F3889268D6AE}" destId="{2D732B73-8B7B-43AD-B5FD-43BC679E9549}" srcOrd="0" destOrd="0" parTransId="{9EF3307B-0359-4770-B08B-D9B75C996D59}" sibTransId="{C3C4B186-393A-47E3-A4F1-C397EE585777}"/>
    <dgm:cxn modelId="{E3B87665-071D-4AC4-AFA1-CBC612B59635}" srcId="{8C34BA2A-AD46-4B2D-B909-F3889268D6AE}" destId="{F946A0FE-9D2F-4D11-9ECE-AB26CA7846D8}" srcOrd="2" destOrd="0" parTransId="{389256E5-3483-4243-8F7E-110B7EF19949}" sibTransId="{7D456B76-7632-48DE-9838-EE2079A1D910}"/>
    <dgm:cxn modelId="{A938A367-B060-4DB3-B772-A7241184ADBF}" type="presOf" srcId="{C3C4B186-393A-47E3-A4F1-C397EE585777}" destId="{6414C1B1-8493-4AAC-9F0C-ABD7B1B9475C}" srcOrd="1" destOrd="0" presId="urn:microsoft.com/office/officeart/2005/8/layout/bProcess3"/>
    <dgm:cxn modelId="{22BF8F6F-C2D4-489C-B055-DF8C3454CD98}" type="presOf" srcId="{2E60A8CB-141D-4608-8390-5D5EB3F85F2D}" destId="{3C67F9C8-BB75-475E-BD04-1596D46A9B43}" srcOrd="1" destOrd="0" presId="urn:microsoft.com/office/officeart/2005/8/layout/bProcess3"/>
    <dgm:cxn modelId="{ED5C9D71-D676-412A-A1BD-F03DF5720F5A}" type="presOf" srcId="{C3C4B186-393A-47E3-A4F1-C397EE585777}" destId="{9DEE21A9-D155-4A60-8DFD-ECE58585CCFE}" srcOrd="0" destOrd="0" presId="urn:microsoft.com/office/officeart/2005/8/layout/bProcess3"/>
    <dgm:cxn modelId="{072A287A-CE60-4470-B341-E6362B15424C}" type="presOf" srcId="{BD35DA7F-222E-49B5-B1B7-BC68F1FB13C6}" destId="{CC02EB29-B906-421C-8651-3600890F27EA}" srcOrd="0" destOrd="0" presId="urn:microsoft.com/office/officeart/2005/8/layout/bProcess3"/>
    <dgm:cxn modelId="{A54B368C-5AF3-45AB-8081-D8103839E049}" type="presOf" srcId="{7D456B76-7632-48DE-9838-EE2079A1D910}" destId="{E27033EB-9FC7-43C6-9CF8-CBD7B7E8F481}" srcOrd="0" destOrd="0" presId="urn:microsoft.com/office/officeart/2005/8/layout/bProcess3"/>
    <dgm:cxn modelId="{8B31E18D-570C-40BB-AEEA-04164BB60775}" type="presOf" srcId="{B75532B4-8597-4101-92EC-C2B15C615C6B}" destId="{314D803F-1419-448C-9EFA-40A35042EA15}" srcOrd="0" destOrd="0" presId="urn:microsoft.com/office/officeart/2005/8/layout/bProcess3"/>
    <dgm:cxn modelId="{1DAA2492-6AE8-4501-A2B9-380E53FF5E45}" type="presOf" srcId="{F946A0FE-9D2F-4D11-9ECE-AB26CA7846D8}" destId="{EA232420-1D25-4517-8DC8-EDED2F365B49}" srcOrd="0" destOrd="0" presId="urn:microsoft.com/office/officeart/2005/8/layout/bProcess3"/>
    <dgm:cxn modelId="{8A5379A5-763C-48BC-B2BE-3A3D5767EE97}" srcId="{8C34BA2A-AD46-4B2D-B909-F3889268D6AE}" destId="{556EBD53-3537-4F37-80F1-6698A84AAA06}" srcOrd="3" destOrd="0" parTransId="{FA8AC2F5-6782-41FE-A99F-7B8650FEBFD4}" sibTransId="{BD35DA7F-222E-49B5-B1B7-BC68F1FB13C6}"/>
    <dgm:cxn modelId="{6EEBFECA-4837-45C0-9E57-B4C328D0F1A0}" type="presOf" srcId="{7D456B76-7632-48DE-9838-EE2079A1D910}" destId="{7098FC94-B7D9-4D67-A132-1B851377A88E}" srcOrd="1" destOrd="0" presId="urn:microsoft.com/office/officeart/2005/8/layout/bProcess3"/>
    <dgm:cxn modelId="{3941FDDF-92E0-46EF-8569-C3B8B6B7825C}" type="presOf" srcId="{2D732B73-8B7B-43AD-B5FD-43BC679E9549}" destId="{15B17A66-5141-41D6-B6B6-4A02DB3F2A53}" srcOrd="0" destOrd="0" presId="urn:microsoft.com/office/officeart/2005/8/layout/bProcess3"/>
    <dgm:cxn modelId="{AD4524E2-0BCB-4A31-A77F-9DE6CFAB104E}" srcId="{8C34BA2A-AD46-4B2D-B909-F3889268D6AE}" destId="{E5EEE1A4-DE60-477E-B4B2-D7A082279F95}" srcOrd="4" destOrd="0" parTransId="{6E122800-6A40-41AD-8669-7CD7BC5142FA}" sibTransId="{2E60A8CB-141D-4608-8390-5D5EB3F85F2D}"/>
    <dgm:cxn modelId="{13CF05F6-A9C7-41B9-AC6A-D83D4EABF9C5}" type="presOf" srcId="{8C34BA2A-AD46-4B2D-B909-F3889268D6AE}" destId="{4F76B2F7-BD02-4AE0-A918-CF14A6D1EBE4}" srcOrd="0" destOrd="0" presId="urn:microsoft.com/office/officeart/2005/8/layout/bProcess3"/>
    <dgm:cxn modelId="{F1ADEBFE-2BC6-4112-A3A0-390D105598EE}" type="presOf" srcId="{556EBD53-3537-4F37-80F1-6698A84AAA06}" destId="{CDE18661-BFCA-4812-A8C6-5120DF5239DE}" srcOrd="0" destOrd="0" presId="urn:microsoft.com/office/officeart/2005/8/layout/bProcess3"/>
    <dgm:cxn modelId="{0CEF67FF-D644-4687-83DF-69D639036404}" type="presOf" srcId="{E5EEE1A4-DE60-477E-B4B2-D7A082279F95}" destId="{82332E14-EBCC-4A1B-A472-9F204D758DFE}" srcOrd="0" destOrd="0" presId="urn:microsoft.com/office/officeart/2005/8/layout/bProcess3"/>
    <dgm:cxn modelId="{9DE8A233-6042-49AE-99BE-DA727B7A7772}" type="presParOf" srcId="{4F76B2F7-BD02-4AE0-A918-CF14A6D1EBE4}" destId="{15B17A66-5141-41D6-B6B6-4A02DB3F2A53}" srcOrd="0" destOrd="0" presId="urn:microsoft.com/office/officeart/2005/8/layout/bProcess3"/>
    <dgm:cxn modelId="{236FB2E6-706A-489C-99F0-9DF325D1D602}" type="presParOf" srcId="{4F76B2F7-BD02-4AE0-A918-CF14A6D1EBE4}" destId="{9DEE21A9-D155-4A60-8DFD-ECE58585CCFE}" srcOrd="1" destOrd="0" presId="urn:microsoft.com/office/officeart/2005/8/layout/bProcess3"/>
    <dgm:cxn modelId="{7EEECF8E-F197-4907-ABB9-456682670A25}" type="presParOf" srcId="{9DEE21A9-D155-4A60-8DFD-ECE58585CCFE}" destId="{6414C1B1-8493-4AAC-9F0C-ABD7B1B9475C}" srcOrd="0" destOrd="0" presId="urn:microsoft.com/office/officeart/2005/8/layout/bProcess3"/>
    <dgm:cxn modelId="{C68AF96F-2D88-4BA6-9720-CE5D824AC34C}" type="presParOf" srcId="{4F76B2F7-BD02-4AE0-A918-CF14A6D1EBE4}" destId="{422EC677-40B4-4AB8-BF0C-D46A25FBF9AE}" srcOrd="2" destOrd="0" presId="urn:microsoft.com/office/officeart/2005/8/layout/bProcess3"/>
    <dgm:cxn modelId="{B93C4181-1CBE-45CF-8D0D-7B8954531420}" type="presParOf" srcId="{4F76B2F7-BD02-4AE0-A918-CF14A6D1EBE4}" destId="{65C8FFBD-2525-4386-B621-1F1461BA65F8}" srcOrd="3" destOrd="0" presId="urn:microsoft.com/office/officeart/2005/8/layout/bProcess3"/>
    <dgm:cxn modelId="{9A0CE4EB-5DEC-4F29-9659-B02AAAC61CC5}" type="presParOf" srcId="{65C8FFBD-2525-4386-B621-1F1461BA65F8}" destId="{2E1F2CA3-CFC9-4716-B7F6-42E11841F90C}" srcOrd="0" destOrd="0" presId="urn:microsoft.com/office/officeart/2005/8/layout/bProcess3"/>
    <dgm:cxn modelId="{0F1A3EF1-82F5-4B6E-9868-7D1CA660A1EE}" type="presParOf" srcId="{4F76B2F7-BD02-4AE0-A918-CF14A6D1EBE4}" destId="{EA232420-1D25-4517-8DC8-EDED2F365B49}" srcOrd="4" destOrd="0" presId="urn:microsoft.com/office/officeart/2005/8/layout/bProcess3"/>
    <dgm:cxn modelId="{405E111C-D49E-48BD-9DBE-F862DC906F2E}" type="presParOf" srcId="{4F76B2F7-BD02-4AE0-A918-CF14A6D1EBE4}" destId="{E27033EB-9FC7-43C6-9CF8-CBD7B7E8F481}" srcOrd="5" destOrd="0" presId="urn:microsoft.com/office/officeart/2005/8/layout/bProcess3"/>
    <dgm:cxn modelId="{43AA6BDA-A177-4F0E-AD94-6E4A365D76EC}" type="presParOf" srcId="{E27033EB-9FC7-43C6-9CF8-CBD7B7E8F481}" destId="{7098FC94-B7D9-4D67-A132-1B851377A88E}" srcOrd="0" destOrd="0" presId="urn:microsoft.com/office/officeart/2005/8/layout/bProcess3"/>
    <dgm:cxn modelId="{290A0BE0-3ADD-4BB9-8755-F388857A9F65}" type="presParOf" srcId="{4F76B2F7-BD02-4AE0-A918-CF14A6D1EBE4}" destId="{CDE18661-BFCA-4812-A8C6-5120DF5239DE}" srcOrd="6" destOrd="0" presId="urn:microsoft.com/office/officeart/2005/8/layout/bProcess3"/>
    <dgm:cxn modelId="{86993A9A-3704-44FF-861B-4DFD48088093}" type="presParOf" srcId="{4F76B2F7-BD02-4AE0-A918-CF14A6D1EBE4}" destId="{CC02EB29-B906-421C-8651-3600890F27EA}" srcOrd="7" destOrd="0" presId="urn:microsoft.com/office/officeart/2005/8/layout/bProcess3"/>
    <dgm:cxn modelId="{8BF27FEF-A192-474F-94FD-76F1F5D0F363}" type="presParOf" srcId="{CC02EB29-B906-421C-8651-3600890F27EA}" destId="{1406F755-57A5-473F-B70D-BE6AC415BF34}" srcOrd="0" destOrd="0" presId="urn:microsoft.com/office/officeart/2005/8/layout/bProcess3"/>
    <dgm:cxn modelId="{910BDA17-74D5-4862-97E0-D9023C971B38}" type="presParOf" srcId="{4F76B2F7-BD02-4AE0-A918-CF14A6D1EBE4}" destId="{82332E14-EBCC-4A1B-A472-9F204D758DFE}" srcOrd="8" destOrd="0" presId="urn:microsoft.com/office/officeart/2005/8/layout/bProcess3"/>
    <dgm:cxn modelId="{86237D9C-98A7-4162-A229-480A0AD488CE}" type="presParOf" srcId="{4F76B2F7-BD02-4AE0-A918-CF14A6D1EBE4}" destId="{226D7300-48B7-4769-9F85-F2DCDCB46DE5}" srcOrd="9" destOrd="0" presId="urn:microsoft.com/office/officeart/2005/8/layout/bProcess3"/>
    <dgm:cxn modelId="{9C0701BB-AC1F-4D4D-B01E-EBAE4EB8A243}" type="presParOf" srcId="{226D7300-48B7-4769-9F85-F2DCDCB46DE5}" destId="{3C67F9C8-BB75-475E-BD04-1596D46A9B43}" srcOrd="0" destOrd="0" presId="urn:microsoft.com/office/officeart/2005/8/layout/bProcess3"/>
    <dgm:cxn modelId="{4F27A3CA-E334-476A-A7B8-E2FB4B514423}" type="presParOf" srcId="{4F76B2F7-BD02-4AE0-A918-CF14A6D1EBE4}" destId="{314D803F-1419-448C-9EFA-40A35042EA15}" srcOrd="10"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EE21A9-D155-4A60-8DFD-ECE58585CCFE}">
      <dsp:nvSpPr>
        <dsp:cNvPr id="0" name=""/>
        <dsp:cNvSpPr/>
      </dsp:nvSpPr>
      <dsp:spPr>
        <a:xfrm>
          <a:off x="2727989" y="1231068"/>
          <a:ext cx="595588" cy="91440"/>
        </a:xfrm>
        <a:custGeom>
          <a:avLst/>
          <a:gdLst/>
          <a:ahLst/>
          <a:cxnLst/>
          <a:rect l="0" t="0" r="0" b="0"/>
          <a:pathLst>
            <a:path>
              <a:moveTo>
                <a:pt x="0" y="45720"/>
              </a:moveTo>
              <a:lnTo>
                <a:pt x="595588" y="45720"/>
              </a:lnTo>
            </a:path>
          </a:pathLst>
        </a:custGeom>
        <a:noFill/>
        <a:ln w="9525" cap="rnd" cmpd="sng" algn="ctr">
          <a:solidFill>
            <a:schemeClr val="accent2">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3010129" y="1273657"/>
        <a:ext cx="31309" cy="6261"/>
      </dsp:txXfrm>
    </dsp:sp>
    <dsp:sp modelId="{15B17A66-5141-41D6-B6B6-4A02DB3F2A53}">
      <dsp:nvSpPr>
        <dsp:cNvPr id="0" name=""/>
        <dsp:cNvSpPr/>
      </dsp:nvSpPr>
      <dsp:spPr>
        <a:xfrm>
          <a:off x="7232" y="460021"/>
          <a:ext cx="2722557" cy="1633534"/>
        </a:xfrm>
        <a:prstGeom prst="rect">
          <a:avLst/>
        </a:prstGeom>
        <a:gradFill rotWithShape="0">
          <a:gsLst>
            <a:gs pos="0">
              <a:schemeClr val="accent2">
                <a:hueOff val="0"/>
                <a:satOff val="0"/>
                <a:lumOff val="0"/>
                <a:alphaOff val="0"/>
                <a:tint val="64000"/>
                <a:lumMod val="118000"/>
              </a:schemeClr>
            </a:gs>
            <a:gs pos="100000">
              <a:schemeClr val="accent2">
                <a:hueOff val="0"/>
                <a:satOff val="0"/>
                <a:lumOff val="0"/>
                <a:alphaOff val="0"/>
                <a:tint val="92000"/>
                <a:alpha val="100000"/>
                <a:lumMod val="11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IN" sz="3100" kern="1200" dirty="0"/>
            <a:t>1. Basic Details</a:t>
          </a:r>
        </a:p>
      </dsp:txBody>
      <dsp:txXfrm>
        <a:off x="7232" y="460021"/>
        <a:ext cx="2722557" cy="1633534"/>
      </dsp:txXfrm>
    </dsp:sp>
    <dsp:sp modelId="{65C8FFBD-2525-4386-B621-1F1461BA65F8}">
      <dsp:nvSpPr>
        <dsp:cNvPr id="0" name=""/>
        <dsp:cNvSpPr/>
      </dsp:nvSpPr>
      <dsp:spPr>
        <a:xfrm>
          <a:off x="6076735" y="1231068"/>
          <a:ext cx="595588" cy="91440"/>
        </a:xfrm>
        <a:custGeom>
          <a:avLst/>
          <a:gdLst/>
          <a:ahLst/>
          <a:cxnLst/>
          <a:rect l="0" t="0" r="0" b="0"/>
          <a:pathLst>
            <a:path>
              <a:moveTo>
                <a:pt x="0" y="45720"/>
              </a:moveTo>
              <a:lnTo>
                <a:pt x="595588" y="45720"/>
              </a:lnTo>
            </a:path>
          </a:pathLst>
        </a:custGeom>
        <a:noFill/>
        <a:ln w="9525" cap="rnd" cmpd="sng" algn="ctr">
          <a:solidFill>
            <a:schemeClr val="accent3">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358874" y="1273657"/>
        <a:ext cx="31309" cy="6261"/>
      </dsp:txXfrm>
    </dsp:sp>
    <dsp:sp modelId="{422EC677-40B4-4AB8-BF0C-D46A25FBF9AE}">
      <dsp:nvSpPr>
        <dsp:cNvPr id="0" name=""/>
        <dsp:cNvSpPr/>
      </dsp:nvSpPr>
      <dsp:spPr>
        <a:xfrm>
          <a:off x="3355977" y="460021"/>
          <a:ext cx="2722557" cy="1633534"/>
        </a:xfrm>
        <a:prstGeom prst="rect">
          <a:avLst/>
        </a:prstGeom>
        <a:gradFill rotWithShape="0">
          <a:gsLst>
            <a:gs pos="0">
              <a:schemeClr val="accent3">
                <a:hueOff val="0"/>
                <a:satOff val="0"/>
                <a:lumOff val="0"/>
                <a:alphaOff val="0"/>
                <a:tint val="64000"/>
                <a:lumMod val="118000"/>
              </a:schemeClr>
            </a:gs>
            <a:gs pos="100000">
              <a:schemeClr val="accent3">
                <a:hueOff val="0"/>
                <a:satOff val="0"/>
                <a:lumOff val="0"/>
                <a:alphaOff val="0"/>
                <a:tint val="92000"/>
                <a:alpha val="100000"/>
                <a:lumMod val="11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IN" sz="3100" kern="1200"/>
            <a:t>2. Chronology</a:t>
          </a:r>
        </a:p>
      </dsp:txBody>
      <dsp:txXfrm>
        <a:off x="3355977" y="460021"/>
        <a:ext cx="2722557" cy="1633534"/>
      </dsp:txXfrm>
    </dsp:sp>
    <dsp:sp modelId="{E27033EB-9FC7-43C6-9CF8-CBD7B7E8F481}">
      <dsp:nvSpPr>
        <dsp:cNvPr id="0" name=""/>
        <dsp:cNvSpPr/>
      </dsp:nvSpPr>
      <dsp:spPr>
        <a:xfrm>
          <a:off x="1368511" y="2091755"/>
          <a:ext cx="6697490" cy="595588"/>
        </a:xfrm>
        <a:custGeom>
          <a:avLst/>
          <a:gdLst/>
          <a:ahLst/>
          <a:cxnLst/>
          <a:rect l="0" t="0" r="0" b="0"/>
          <a:pathLst>
            <a:path>
              <a:moveTo>
                <a:pt x="6697490" y="0"/>
              </a:moveTo>
              <a:lnTo>
                <a:pt x="6697490" y="314894"/>
              </a:lnTo>
              <a:lnTo>
                <a:pt x="0" y="314894"/>
              </a:lnTo>
              <a:lnTo>
                <a:pt x="0" y="595588"/>
              </a:lnTo>
            </a:path>
          </a:pathLst>
        </a:custGeom>
        <a:noFill/>
        <a:ln w="9525" cap="rnd" cmpd="sng" algn="ctr">
          <a:solidFill>
            <a:schemeClr val="accent4">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4549088" y="2386419"/>
        <a:ext cx="336335" cy="6261"/>
      </dsp:txXfrm>
    </dsp:sp>
    <dsp:sp modelId="{EA232420-1D25-4517-8DC8-EDED2F365B49}">
      <dsp:nvSpPr>
        <dsp:cNvPr id="0" name=""/>
        <dsp:cNvSpPr/>
      </dsp:nvSpPr>
      <dsp:spPr>
        <a:xfrm>
          <a:off x="6704723" y="460021"/>
          <a:ext cx="2722557" cy="1633534"/>
        </a:xfrm>
        <a:prstGeom prst="rect">
          <a:avLst/>
        </a:prstGeom>
        <a:gradFill rotWithShape="0">
          <a:gsLst>
            <a:gs pos="0">
              <a:schemeClr val="accent4">
                <a:hueOff val="0"/>
                <a:satOff val="0"/>
                <a:lumOff val="0"/>
                <a:alphaOff val="0"/>
                <a:tint val="64000"/>
                <a:lumMod val="118000"/>
              </a:schemeClr>
            </a:gs>
            <a:gs pos="100000">
              <a:schemeClr val="accent4">
                <a:hueOff val="0"/>
                <a:satOff val="0"/>
                <a:lumOff val="0"/>
                <a:alphaOff val="0"/>
                <a:tint val="92000"/>
                <a:alpha val="100000"/>
                <a:lumMod val="11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IN" sz="3100" kern="1200"/>
            <a:t>3. Factual Background</a:t>
          </a:r>
        </a:p>
      </dsp:txBody>
      <dsp:txXfrm>
        <a:off x="6704723" y="460021"/>
        <a:ext cx="2722557" cy="1633534"/>
      </dsp:txXfrm>
    </dsp:sp>
    <dsp:sp modelId="{CC02EB29-B906-421C-8651-3600890F27EA}">
      <dsp:nvSpPr>
        <dsp:cNvPr id="0" name=""/>
        <dsp:cNvSpPr/>
      </dsp:nvSpPr>
      <dsp:spPr>
        <a:xfrm>
          <a:off x="2727989" y="3490791"/>
          <a:ext cx="595588" cy="91440"/>
        </a:xfrm>
        <a:custGeom>
          <a:avLst/>
          <a:gdLst/>
          <a:ahLst/>
          <a:cxnLst/>
          <a:rect l="0" t="0" r="0" b="0"/>
          <a:pathLst>
            <a:path>
              <a:moveTo>
                <a:pt x="0" y="45720"/>
              </a:moveTo>
              <a:lnTo>
                <a:pt x="595588" y="45720"/>
              </a:lnTo>
            </a:path>
          </a:pathLst>
        </a:custGeom>
        <a:noFill/>
        <a:ln w="9525" cap="rnd" cmpd="sng" algn="ctr">
          <a:solidFill>
            <a:schemeClr val="accent5">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3010129" y="3533380"/>
        <a:ext cx="31309" cy="6261"/>
      </dsp:txXfrm>
    </dsp:sp>
    <dsp:sp modelId="{CDE18661-BFCA-4812-A8C6-5120DF5239DE}">
      <dsp:nvSpPr>
        <dsp:cNvPr id="0" name=""/>
        <dsp:cNvSpPr/>
      </dsp:nvSpPr>
      <dsp:spPr>
        <a:xfrm>
          <a:off x="7232" y="2719744"/>
          <a:ext cx="2722557" cy="1633534"/>
        </a:xfrm>
        <a:prstGeom prst="rect">
          <a:avLst/>
        </a:prstGeom>
        <a:gradFill rotWithShape="0">
          <a:gsLst>
            <a:gs pos="0">
              <a:schemeClr val="accent5">
                <a:hueOff val="0"/>
                <a:satOff val="0"/>
                <a:lumOff val="0"/>
                <a:alphaOff val="0"/>
                <a:tint val="64000"/>
                <a:lumMod val="118000"/>
              </a:schemeClr>
            </a:gs>
            <a:gs pos="100000">
              <a:schemeClr val="accent5">
                <a:hueOff val="0"/>
                <a:satOff val="0"/>
                <a:lumOff val="0"/>
                <a:alphaOff val="0"/>
                <a:tint val="92000"/>
                <a:alpha val="100000"/>
                <a:lumMod val="11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IN" sz="3100" kern="1200"/>
            <a:t>4. SCN Summary</a:t>
          </a:r>
        </a:p>
      </dsp:txBody>
      <dsp:txXfrm>
        <a:off x="7232" y="2719744"/>
        <a:ext cx="2722557" cy="1633534"/>
      </dsp:txXfrm>
    </dsp:sp>
    <dsp:sp modelId="{226D7300-48B7-4769-9F85-F2DCDCB46DE5}">
      <dsp:nvSpPr>
        <dsp:cNvPr id="0" name=""/>
        <dsp:cNvSpPr/>
      </dsp:nvSpPr>
      <dsp:spPr>
        <a:xfrm>
          <a:off x="6076735" y="3490791"/>
          <a:ext cx="595588" cy="91440"/>
        </a:xfrm>
        <a:custGeom>
          <a:avLst/>
          <a:gdLst/>
          <a:ahLst/>
          <a:cxnLst/>
          <a:rect l="0" t="0" r="0" b="0"/>
          <a:pathLst>
            <a:path>
              <a:moveTo>
                <a:pt x="0" y="45720"/>
              </a:moveTo>
              <a:lnTo>
                <a:pt x="595588" y="45720"/>
              </a:lnTo>
            </a:path>
          </a:pathLst>
        </a:custGeom>
        <a:noFill/>
        <a:ln w="9525" cap="rnd" cmpd="sng" algn="ctr">
          <a:solidFill>
            <a:schemeClr val="accent6">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N" sz="500" kern="1200"/>
        </a:p>
      </dsp:txBody>
      <dsp:txXfrm>
        <a:off x="6358874" y="3533380"/>
        <a:ext cx="31309" cy="6261"/>
      </dsp:txXfrm>
    </dsp:sp>
    <dsp:sp modelId="{82332E14-EBCC-4A1B-A472-9F204D758DFE}">
      <dsp:nvSpPr>
        <dsp:cNvPr id="0" name=""/>
        <dsp:cNvSpPr/>
      </dsp:nvSpPr>
      <dsp:spPr>
        <a:xfrm>
          <a:off x="3355977" y="2719744"/>
          <a:ext cx="2722557" cy="1633534"/>
        </a:xfrm>
        <a:prstGeom prst="rect">
          <a:avLst/>
        </a:prstGeom>
        <a:gradFill rotWithShape="0">
          <a:gsLst>
            <a:gs pos="0">
              <a:schemeClr val="accent6">
                <a:hueOff val="0"/>
                <a:satOff val="0"/>
                <a:lumOff val="0"/>
                <a:alphaOff val="0"/>
                <a:tint val="64000"/>
                <a:lumMod val="118000"/>
              </a:schemeClr>
            </a:gs>
            <a:gs pos="100000">
              <a:schemeClr val="accent6">
                <a:hueOff val="0"/>
                <a:satOff val="0"/>
                <a:lumOff val="0"/>
                <a:alphaOff val="0"/>
                <a:tint val="92000"/>
                <a:alpha val="100000"/>
                <a:lumMod val="11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IN" sz="3100" kern="1200"/>
            <a:t>5. Procedural Steps</a:t>
          </a:r>
        </a:p>
      </dsp:txBody>
      <dsp:txXfrm>
        <a:off x="3355977" y="2719744"/>
        <a:ext cx="2722557" cy="1633534"/>
      </dsp:txXfrm>
    </dsp:sp>
    <dsp:sp modelId="{314D803F-1419-448C-9EFA-40A35042EA15}">
      <dsp:nvSpPr>
        <dsp:cNvPr id="0" name=""/>
        <dsp:cNvSpPr/>
      </dsp:nvSpPr>
      <dsp:spPr>
        <a:xfrm>
          <a:off x="6704723" y="2719744"/>
          <a:ext cx="2722557" cy="1633534"/>
        </a:xfrm>
        <a:prstGeom prst="rect">
          <a:avLst/>
        </a:prstGeom>
        <a:gradFill rotWithShape="0">
          <a:gsLst>
            <a:gs pos="0">
              <a:schemeClr val="accent2">
                <a:hueOff val="0"/>
                <a:satOff val="0"/>
                <a:lumOff val="0"/>
                <a:alphaOff val="0"/>
                <a:tint val="64000"/>
                <a:lumMod val="118000"/>
              </a:schemeClr>
            </a:gs>
            <a:gs pos="100000">
              <a:schemeClr val="accent2">
                <a:hueOff val="0"/>
                <a:satOff val="0"/>
                <a:lumOff val="0"/>
                <a:alphaOff val="0"/>
                <a:tint val="92000"/>
                <a:alpha val="100000"/>
                <a:lumMod val="11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20472" tIns="220472" rIns="220472" bIns="220472" numCol="1" spcCol="1270" anchor="ctr" anchorCtr="0">
          <a:noAutofit/>
        </a:bodyPr>
        <a:lstStyle/>
        <a:p>
          <a:pPr marL="0" lvl="0" indent="0" algn="ctr" defTabSz="1377950">
            <a:lnSpc>
              <a:spcPct val="90000"/>
            </a:lnSpc>
            <a:spcBef>
              <a:spcPct val="0"/>
            </a:spcBef>
            <a:spcAft>
              <a:spcPct val="35000"/>
            </a:spcAft>
            <a:buNone/>
          </a:pPr>
          <a:r>
            <a:rPr lang="en-IN" sz="3100" kern="1200" dirty="0"/>
            <a:t>6. Lead-in Sentence (Transition)</a:t>
          </a:r>
        </a:p>
      </dsp:txBody>
      <dsp:txXfrm>
        <a:off x="6704723" y="2719744"/>
        <a:ext cx="2722557" cy="1633534"/>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5FB01A1-D623-452D-B813-A7C1937F8A50}" type="datetimeFigureOut">
              <a:rPr lang="en-IN" smtClean="0"/>
              <a:pPr/>
              <a:t>15/05/26</a:t>
            </a:fld>
            <a:endParaRPr lang="en-IN"/>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B3C6969-EC14-4422-B9BA-B6EF84FD7FFE}" type="slidenum">
              <a:rPr lang="en-IN" smtClean="0"/>
              <a:pPr/>
              <a:t>‹#›</a:t>
            </a:fld>
            <a:endParaRPr lang="en-IN"/>
          </a:p>
        </p:txBody>
      </p:sp>
    </p:spTree>
    <p:extLst>
      <p:ext uri="{BB962C8B-B14F-4D97-AF65-F5344CB8AC3E}">
        <p14:creationId xmlns:p14="http://schemas.microsoft.com/office/powerpoint/2010/main" val="2504988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8461A-7484-6552-E9CD-F9F39DABE9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85AC45-743C-0F59-85E8-9ED4CEC78F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012CC8-009B-B7B6-968D-A1C37ACA7227}"/>
              </a:ext>
            </a:extLst>
          </p:cNvPr>
          <p:cNvSpPr>
            <a:spLocks noGrp="1"/>
          </p:cNvSpPr>
          <p:nvPr>
            <p:ph type="body" idx="1"/>
          </p:nvPr>
        </p:nvSpPr>
        <p:spPr/>
        <p:txBody>
          <a:bodyPr/>
          <a:lstStyle/>
          <a:p>
            <a:r>
              <a:rPr lang="en-IN" b="1" u="sng" dirty="0"/>
              <a:t>IMPORTANT NOTE FOR KIND CONSIDERATION OF Ld. FACULTY:</a:t>
            </a:r>
          </a:p>
          <a:p>
            <a:r>
              <a:rPr lang="en-IN" dirty="0"/>
              <a:t>Faculty are requested to avoid:</a:t>
            </a:r>
          </a:p>
          <a:p>
            <a:pPr marL="228600" indent="-228600">
              <a:buAutoNum type="alphaLcParenR"/>
            </a:pPr>
            <a:r>
              <a:rPr lang="en-IN" dirty="0"/>
              <a:t>Extracting in the slides – sections, rules, circulars and notifications – and take Participants through the basic statutory provisions as content and discussions in Workshop on GST Dispute Mechanism should not overlap with GST Certificate Course</a:t>
            </a:r>
          </a:p>
          <a:p>
            <a:pPr marL="228600" indent="-228600">
              <a:buFontTx/>
              <a:buAutoNum type="alphaLcParenR"/>
            </a:pPr>
            <a:r>
              <a:rPr lang="en-IN" dirty="0"/>
              <a:t>Workshop on GST Dispute Mechanism is not a substitute for GST Certificate Course. Workshop on GST Dispute Mechanism is a progression from GST Certificate Course and must raise the bar on quality of content and depth of deliberations </a:t>
            </a:r>
          </a:p>
          <a:p>
            <a:pPr marL="228600" indent="-228600">
              <a:buAutoNum type="alphaLcParenR"/>
            </a:pPr>
            <a:r>
              <a:rPr lang="en-IN" dirty="0"/>
              <a:t>Case studies in this Workshop on GST Dispute Mechanism may avoid:</a:t>
            </a:r>
          </a:p>
          <a:p>
            <a:pPr marL="628650" lvl="1" indent="-171450">
              <a:buFont typeface="Wingdings" panose="05000000000000000000" pitchFamily="2" charset="2"/>
              <a:buChar char="Ø"/>
            </a:pPr>
            <a:r>
              <a:rPr lang="en-IN" i="1" dirty="0"/>
              <a:t>routine demands such as (i) 2A v. 3B (ii) R1 v. 3B (iii) 42-43 (iv) CN-DN (v) interest and late fee (vi) other income (vii) 7 v. 3B (viii) 26AS v. 3B (ix) EWB v. 3B (x) 9-9C </a:t>
            </a:r>
            <a:r>
              <a:rPr lang="en-IN" i="1" dirty="0" err="1"/>
              <a:t>reco</a:t>
            </a:r>
            <a:r>
              <a:rPr lang="en-IN" i="1" dirty="0"/>
              <a:t> items (xi) refunds and (xii) zero-rated (</a:t>
            </a:r>
            <a:r>
              <a:rPr lang="en-IN" i="1" dirty="0" err="1"/>
              <a:t>eBRC</a:t>
            </a:r>
            <a:r>
              <a:rPr lang="en-IN" i="1" dirty="0"/>
              <a:t> or </a:t>
            </a:r>
            <a:r>
              <a:rPr lang="en-IN" i="1" dirty="0" err="1"/>
              <a:t>PoS</a:t>
            </a:r>
            <a:r>
              <a:rPr lang="en-IN" i="1" dirty="0"/>
              <a:t>)</a:t>
            </a:r>
            <a:endParaRPr lang="en-US" i="1" dirty="0"/>
          </a:p>
          <a:p>
            <a:pPr marL="628650" lvl="1" indent="-171450">
              <a:buFont typeface="Wingdings" panose="05000000000000000000" pitchFamily="2" charset="2"/>
              <a:buChar char="Ø"/>
            </a:pPr>
            <a:r>
              <a:rPr lang="en-US" i="1" dirty="0">
                <a:solidFill>
                  <a:srgbClr val="FF0000"/>
                </a:solidFill>
              </a:rPr>
              <a:t>aggravated demands relating to fake invoicing and carousel trading as it does not augur well with a training workshop for ICAI members to equip Participants with the litigation first principles than prepare them to handle matters within the narrow conspectus of these demands.</a:t>
            </a:r>
          </a:p>
          <a:p>
            <a:pPr marL="228600" indent="-228600">
              <a:buAutoNum type="alphaLcParenR"/>
            </a:pPr>
            <a:r>
              <a:rPr lang="en-US" dirty="0"/>
              <a:t>Case studies focus on procedures of dispute mechanism and not subject matter of dispute itself. </a:t>
            </a:r>
            <a:r>
              <a:rPr lang="en-US"/>
              <a:t>Participants may have differing opinion on the liability, but that should not distract the focus of case study discussion</a:t>
            </a:r>
          </a:p>
        </p:txBody>
      </p:sp>
      <p:sp>
        <p:nvSpPr>
          <p:cNvPr id="4" name="Slide Number Placeholder 3">
            <a:extLst>
              <a:ext uri="{FF2B5EF4-FFF2-40B4-BE49-F238E27FC236}">
                <a16:creationId xmlns:a16="http://schemas.microsoft.com/office/drawing/2014/main" id="{22DAAF3F-D2D7-0A31-8E6E-9F65B2D83EB8}"/>
              </a:ext>
            </a:extLst>
          </p:cNvPr>
          <p:cNvSpPr>
            <a:spLocks noGrp="1"/>
          </p:cNvSpPr>
          <p:nvPr>
            <p:ph type="sldNum" sz="quarter" idx="10"/>
          </p:nvPr>
        </p:nvSpPr>
        <p:spPr/>
        <p:txBody>
          <a:bodyPr/>
          <a:lstStyle/>
          <a:p>
            <a:fld id="{91778676-10C6-4C39-8026-ED3245729754}" type="slidenum">
              <a:rPr lang="en-IN" altLang="en-US" smtClean="0"/>
              <a:pPr/>
              <a:t>1</a:t>
            </a:fld>
            <a:endParaRPr lang="en-IN" altLang="en-US"/>
          </a:p>
        </p:txBody>
      </p:sp>
    </p:spTree>
    <p:extLst>
      <p:ext uri="{BB962C8B-B14F-4D97-AF65-F5344CB8AC3E}">
        <p14:creationId xmlns:p14="http://schemas.microsoft.com/office/powerpoint/2010/main" val="2598641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role is no longer to just respond. It’s to guide whether to pay, appeal, or escalate. MOV-09 is your battlefield, and you must choose when to strike or retreat — legally and tactically.”</a:t>
            </a:r>
            <a:endParaRPr lang="en-IN" dirty="0"/>
          </a:p>
        </p:txBody>
      </p:sp>
      <p:sp>
        <p:nvSpPr>
          <p:cNvPr id="4" name="Slide Number Placeholder 3"/>
          <p:cNvSpPr>
            <a:spLocks noGrp="1"/>
          </p:cNvSpPr>
          <p:nvPr>
            <p:ph type="sldNum" sz="quarter" idx="5"/>
          </p:nvPr>
        </p:nvSpPr>
        <p:spPr/>
        <p:txBody>
          <a:bodyPr/>
          <a:lstStyle/>
          <a:p>
            <a:fld id="{09173889-CDF8-4DB3-9DD5-EC698B6E95C2}" type="slidenum">
              <a:rPr lang="en-IN" smtClean="0"/>
              <a:t>15</a:t>
            </a:fld>
            <a:endParaRPr lang="en-IN"/>
          </a:p>
        </p:txBody>
      </p:sp>
    </p:spTree>
    <p:extLst>
      <p:ext uri="{BB962C8B-B14F-4D97-AF65-F5344CB8AC3E}">
        <p14:creationId xmlns:p14="http://schemas.microsoft.com/office/powerpoint/2010/main" val="3439247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violation in this sequence can itself be a valid ground for appeal due to breach of natural justice.</a:t>
            </a:r>
            <a:endParaRPr lang="en-IN" dirty="0"/>
          </a:p>
        </p:txBody>
      </p:sp>
      <p:sp>
        <p:nvSpPr>
          <p:cNvPr id="4" name="Slide Number Placeholder 3"/>
          <p:cNvSpPr>
            <a:spLocks noGrp="1"/>
          </p:cNvSpPr>
          <p:nvPr>
            <p:ph type="sldNum" sz="quarter" idx="5"/>
          </p:nvPr>
        </p:nvSpPr>
        <p:spPr/>
        <p:txBody>
          <a:bodyPr/>
          <a:lstStyle/>
          <a:p>
            <a:fld id="{09173889-CDF8-4DB3-9DD5-EC698B6E95C2}" type="slidenum">
              <a:rPr lang="en-IN" smtClean="0"/>
              <a:t>20</a:t>
            </a:fld>
            <a:endParaRPr lang="en-IN"/>
          </a:p>
        </p:txBody>
      </p:sp>
    </p:spTree>
    <p:extLst>
      <p:ext uri="{BB962C8B-B14F-4D97-AF65-F5344CB8AC3E}">
        <p14:creationId xmlns:p14="http://schemas.microsoft.com/office/powerpoint/2010/main" val="1177585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refile refund claims </a:t>
            </a:r>
            <a:r>
              <a:rPr lang="en-US" b="1" dirty="0"/>
              <a:t>if rejected in RFD-06</a:t>
            </a:r>
            <a:r>
              <a:rPr lang="en-US" dirty="0"/>
              <a:t> — this will be </a:t>
            </a:r>
            <a:r>
              <a:rPr lang="en-US" b="1" dirty="0"/>
              <a:t>hit by res judicata</a:t>
            </a:r>
            <a:r>
              <a:rPr lang="en-US" dirty="0"/>
              <a:t>.</a:t>
            </a:r>
          </a:p>
          <a:p>
            <a:r>
              <a:rPr lang="en-US" b="1" dirty="0"/>
              <a:t>File appeal under Section 107</a:t>
            </a:r>
            <a:r>
              <a:rPr lang="en-US" dirty="0"/>
              <a:t> within 3 months.</a:t>
            </a:r>
          </a:p>
          <a:p>
            <a:r>
              <a:rPr lang="en-US" dirty="0"/>
              <a:t>Use </a:t>
            </a:r>
            <a:r>
              <a:rPr lang="en-US" b="1" dirty="0"/>
              <a:t>additional evidences and reconciliations</a:t>
            </a:r>
            <a:r>
              <a:rPr lang="en-US" dirty="0"/>
              <a:t> in appeal.</a:t>
            </a:r>
          </a:p>
          <a:p>
            <a:endParaRPr lang="en-IN" dirty="0"/>
          </a:p>
          <a:p>
            <a:endParaRPr lang="en-IN" dirty="0"/>
          </a:p>
          <a:p>
            <a:r>
              <a:rPr lang="en-US" dirty="0"/>
              <a:t>“In RFD-06, the officer isn’t just deciding a number — he’s adjudicating your eligibility. That means you assess it like an order-in-original: line by line, document by document, and every gap you find is a point you gain in </a:t>
            </a:r>
            <a:r>
              <a:rPr lang="en-US" dirty="0" err="1"/>
              <a:t>appea</a:t>
            </a:r>
            <a:endParaRPr lang="en-IN" dirty="0"/>
          </a:p>
        </p:txBody>
      </p:sp>
      <p:sp>
        <p:nvSpPr>
          <p:cNvPr id="4" name="Slide Number Placeholder 3"/>
          <p:cNvSpPr>
            <a:spLocks noGrp="1"/>
          </p:cNvSpPr>
          <p:nvPr>
            <p:ph type="sldNum" sz="quarter" idx="5"/>
          </p:nvPr>
        </p:nvSpPr>
        <p:spPr/>
        <p:txBody>
          <a:bodyPr/>
          <a:lstStyle/>
          <a:p>
            <a:fld id="{09173889-CDF8-4DB3-9DD5-EC698B6E95C2}" type="slidenum">
              <a:rPr lang="en-IN" smtClean="0"/>
              <a:t>22</a:t>
            </a:fld>
            <a:endParaRPr lang="en-IN"/>
          </a:p>
        </p:txBody>
      </p:sp>
    </p:spTree>
    <p:extLst>
      <p:ext uri="{BB962C8B-B14F-4D97-AF65-F5344CB8AC3E}">
        <p14:creationId xmlns:p14="http://schemas.microsoft.com/office/powerpoint/2010/main" val="1208269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confuse </a:t>
            </a:r>
            <a:r>
              <a:rPr lang="en-US" i="1" dirty="0"/>
              <a:t>Facts</a:t>
            </a:r>
            <a:r>
              <a:rPr lang="en-US" dirty="0"/>
              <a:t> with </a:t>
            </a:r>
            <a:r>
              <a:rPr lang="en-US" i="1" dirty="0"/>
              <a:t>Grounds</a:t>
            </a:r>
            <a:r>
              <a:rPr lang="en-US" dirty="0"/>
              <a:t>. Facts are what happened. Grounds are why those facts don't justify the tax. This table helps you stay in the fact zone when drafting the Statement of Facts."</a:t>
            </a:r>
            <a:endParaRPr lang="en-IN" dirty="0"/>
          </a:p>
        </p:txBody>
      </p:sp>
      <p:sp>
        <p:nvSpPr>
          <p:cNvPr id="4" name="Slide Number Placeholder 3"/>
          <p:cNvSpPr>
            <a:spLocks noGrp="1"/>
          </p:cNvSpPr>
          <p:nvPr>
            <p:ph type="sldNum" sz="quarter" idx="5"/>
          </p:nvPr>
        </p:nvSpPr>
        <p:spPr/>
        <p:txBody>
          <a:bodyPr/>
          <a:lstStyle/>
          <a:p>
            <a:fld id="{09173889-CDF8-4DB3-9DD5-EC698B6E95C2}" type="slidenum">
              <a:rPr lang="en-IN" smtClean="0"/>
              <a:t>24</a:t>
            </a:fld>
            <a:endParaRPr lang="en-IN"/>
          </a:p>
        </p:txBody>
      </p:sp>
    </p:spTree>
    <p:extLst>
      <p:ext uri="{BB962C8B-B14F-4D97-AF65-F5344CB8AC3E}">
        <p14:creationId xmlns:p14="http://schemas.microsoft.com/office/powerpoint/2010/main" val="7223075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D434D-52FB-3877-1572-290FF65A3D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E84B78-6433-BE1F-BAF1-66D9D74D0F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93400E-1624-1EA4-6E82-D6B2BC7E92E8}"/>
              </a:ext>
            </a:extLst>
          </p:cNvPr>
          <p:cNvSpPr>
            <a:spLocks noGrp="1"/>
          </p:cNvSpPr>
          <p:nvPr>
            <p:ph type="body" idx="1"/>
          </p:nvPr>
        </p:nvSpPr>
        <p:spPr/>
        <p:txBody>
          <a:bodyPr/>
          <a:lstStyle/>
          <a:p>
            <a:r>
              <a:rPr lang="en-US" dirty="0"/>
              <a:t>Don’t confuse </a:t>
            </a:r>
            <a:r>
              <a:rPr lang="en-US" i="1" dirty="0"/>
              <a:t>Facts</a:t>
            </a:r>
            <a:r>
              <a:rPr lang="en-US" dirty="0"/>
              <a:t> with </a:t>
            </a:r>
            <a:r>
              <a:rPr lang="en-US" i="1" dirty="0"/>
              <a:t>Grounds</a:t>
            </a:r>
            <a:r>
              <a:rPr lang="en-US" dirty="0"/>
              <a:t>. Facts are what happened. Grounds are why those facts don't justify the tax. This table helps you stay in the fact zone when drafting the Statement of Facts."</a:t>
            </a:r>
            <a:endParaRPr lang="en-IN" dirty="0"/>
          </a:p>
        </p:txBody>
      </p:sp>
      <p:sp>
        <p:nvSpPr>
          <p:cNvPr id="4" name="Slide Number Placeholder 3">
            <a:extLst>
              <a:ext uri="{FF2B5EF4-FFF2-40B4-BE49-F238E27FC236}">
                <a16:creationId xmlns:a16="http://schemas.microsoft.com/office/drawing/2014/main" id="{A242AB4F-3C08-23D9-540E-F2B8573F3BB7}"/>
              </a:ext>
            </a:extLst>
          </p:cNvPr>
          <p:cNvSpPr>
            <a:spLocks noGrp="1"/>
          </p:cNvSpPr>
          <p:nvPr>
            <p:ph type="sldNum" sz="quarter" idx="5"/>
          </p:nvPr>
        </p:nvSpPr>
        <p:spPr/>
        <p:txBody>
          <a:bodyPr/>
          <a:lstStyle/>
          <a:p>
            <a:fld id="{09173889-CDF8-4DB3-9DD5-EC698B6E95C2}" type="slidenum">
              <a:rPr lang="en-IN" smtClean="0"/>
              <a:t>25</a:t>
            </a:fld>
            <a:endParaRPr lang="en-IN"/>
          </a:p>
        </p:txBody>
      </p:sp>
    </p:spTree>
    <p:extLst>
      <p:ext uri="{BB962C8B-B14F-4D97-AF65-F5344CB8AC3E}">
        <p14:creationId xmlns:p14="http://schemas.microsoft.com/office/powerpoint/2010/main" val="33823291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dirty="0">
                <a:solidFill>
                  <a:schemeClr val="tx1"/>
                </a:solidFill>
                <a:effectLst/>
                <a:latin typeface="+mn-lt"/>
                <a:ea typeface="+mn-ea"/>
                <a:cs typeface="+mn-cs"/>
              </a:rPr>
              <a:t>Step</a:t>
            </a:r>
            <a:r>
              <a:rPr lang="en-US" dirty="0"/>
              <a:t> </a:t>
            </a:r>
            <a:r>
              <a:rPr lang="en-US" sz="1200" b="1" i="0" u="none" strike="noStrike" kern="1200" dirty="0">
                <a:solidFill>
                  <a:schemeClr val="tx1"/>
                </a:solidFill>
                <a:effectLst/>
                <a:latin typeface="+mn-lt"/>
                <a:ea typeface="+mn-ea"/>
                <a:cs typeface="+mn-cs"/>
              </a:rPr>
              <a:t>Sample Text</a:t>
            </a:r>
            <a:r>
              <a:rPr lang="en-US" dirty="0"/>
              <a:t> </a:t>
            </a:r>
            <a:r>
              <a:rPr lang="en-US" sz="1200" b="1" i="0" u="none" strike="noStrike" kern="1200" dirty="0">
                <a:solidFill>
                  <a:schemeClr val="tx1"/>
                </a:solidFill>
                <a:effectLst/>
                <a:latin typeface="+mn-lt"/>
                <a:ea typeface="+mn-ea"/>
                <a:cs typeface="+mn-cs"/>
              </a:rPr>
              <a:t>What It Shows</a:t>
            </a:r>
            <a:r>
              <a:rPr lang="en-US" dirty="0"/>
              <a:t> </a:t>
            </a:r>
          </a:p>
          <a:p>
            <a:pPr marL="228600" indent="-228600">
              <a:buAutoNum type="arabicPeriod"/>
            </a:pPr>
            <a:r>
              <a:rPr lang="en-US" sz="1200" b="1" i="0" u="none" strike="noStrike" kern="1200" dirty="0">
                <a:solidFill>
                  <a:schemeClr val="tx1"/>
                </a:solidFill>
                <a:effectLst/>
                <a:latin typeface="+mn-lt"/>
                <a:ea typeface="+mn-ea"/>
                <a:cs typeface="+mn-cs"/>
              </a:rPr>
              <a:t>Basic Details</a:t>
            </a:r>
            <a:r>
              <a:rPr lang="en-US" dirty="0"/>
              <a:t> </a:t>
            </a:r>
            <a:r>
              <a:rPr lang="en-US" sz="1200" b="0" i="0" u="none" strike="noStrike" kern="1200" dirty="0">
                <a:solidFill>
                  <a:schemeClr val="tx1"/>
                </a:solidFill>
                <a:effectLst/>
                <a:latin typeface="+mn-lt"/>
                <a:ea typeface="+mn-ea"/>
                <a:cs typeface="+mn-cs"/>
              </a:rPr>
              <a:t>The appellant, M/s ABC Pvt Ltd (GSTIN 29XXXXX), received a SCN dated 01.03.2024 from Range-3, Bengaluru South Commissionerate.</a:t>
            </a:r>
            <a:r>
              <a:rPr lang="en-US" dirty="0"/>
              <a:t> </a:t>
            </a:r>
            <a:r>
              <a:rPr lang="en-US" sz="1200" b="0" i="0" u="none" strike="noStrike" kern="1200" dirty="0">
                <a:solidFill>
                  <a:schemeClr val="tx1"/>
                </a:solidFill>
                <a:effectLst/>
                <a:latin typeface="+mn-lt"/>
                <a:ea typeface="+mn-ea"/>
                <a:cs typeface="+mn-cs"/>
              </a:rPr>
              <a:t>Party + reference</a:t>
            </a:r>
            <a:r>
              <a:rPr lang="en-US" dirty="0"/>
              <a:t> </a:t>
            </a:r>
          </a:p>
          <a:p>
            <a:pPr marL="228600" indent="-228600">
              <a:buAutoNum type="arabicPeriod"/>
            </a:pPr>
            <a:r>
              <a:rPr lang="en-US" sz="1200" b="1" i="0" u="none" strike="noStrike" kern="1200" dirty="0">
                <a:solidFill>
                  <a:schemeClr val="tx1"/>
                </a:solidFill>
                <a:effectLst/>
                <a:latin typeface="+mn-lt"/>
                <a:ea typeface="+mn-ea"/>
                <a:cs typeface="+mn-cs"/>
              </a:rPr>
              <a:t>2. Chronology</a:t>
            </a:r>
            <a:r>
              <a:rPr lang="en-US" dirty="0"/>
              <a:t> </a:t>
            </a:r>
            <a:r>
              <a:rPr lang="en-US" sz="1200" b="0" i="0" u="none" strike="noStrike" kern="1200" dirty="0">
                <a:solidFill>
                  <a:schemeClr val="tx1"/>
                </a:solidFill>
                <a:effectLst/>
                <a:latin typeface="+mn-lt"/>
                <a:ea typeface="+mn-ea"/>
                <a:cs typeface="+mn-cs"/>
              </a:rPr>
              <a:t>The appellant filed GSTR-3B and GSTR-1 for FY 2022–23. ITC of ₹3.4 lakh was availed in March 2023 based on Invoice No. 45 dated 28.03.2023 from XYZ Traders.</a:t>
            </a:r>
            <a:r>
              <a:rPr lang="en-US" dirty="0"/>
              <a:t> </a:t>
            </a:r>
            <a:r>
              <a:rPr lang="en-US" sz="1200" b="0" i="0" u="none" strike="noStrike" kern="1200" dirty="0">
                <a:solidFill>
                  <a:schemeClr val="tx1"/>
                </a:solidFill>
                <a:effectLst/>
                <a:latin typeface="+mn-lt"/>
                <a:ea typeface="+mn-ea"/>
                <a:cs typeface="+mn-cs"/>
              </a:rPr>
              <a:t>Timeline clarity</a:t>
            </a:r>
            <a:r>
              <a:rPr lang="en-US" dirty="0"/>
              <a:t> </a:t>
            </a:r>
          </a:p>
          <a:p>
            <a:pPr marL="228600" indent="-228600">
              <a:buAutoNum type="arabicPeriod"/>
            </a:pPr>
            <a:r>
              <a:rPr lang="en-US" sz="1200" b="1" i="0" u="none" strike="noStrike" kern="1200" dirty="0">
                <a:solidFill>
                  <a:schemeClr val="tx1"/>
                </a:solidFill>
                <a:effectLst/>
                <a:latin typeface="+mn-lt"/>
                <a:ea typeface="+mn-ea"/>
                <a:cs typeface="+mn-cs"/>
              </a:rPr>
              <a:t>3. Factual Background</a:t>
            </a:r>
            <a:r>
              <a:rPr lang="en-US" dirty="0"/>
              <a:t> </a:t>
            </a:r>
            <a:r>
              <a:rPr lang="en-US" sz="1200" b="0" i="0" u="none" strike="noStrike" kern="1200" dirty="0">
                <a:solidFill>
                  <a:schemeClr val="tx1"/>
                </a:solidFill>
                <a:effectLst/>
                <a:latin typeface="+mn-lt"/>
                <a:ea typeface="+mn-ea"/>
                <a:cs typeface="+mn-cs"/>
              </a:rPr>
              <a:t>The supply was delivered to our warehouse and payment was made via NEFT on 31.03.2023. E-way bill and GR are enclosed (Annexure 3).</a:t>
            </a:r>
            <a:r>
              <a:rPr lang="en-US" dirty="0"/>
              <a:t> </a:t>
            </a:r>
            <a:r>
              <a:rPr lang="en-US" sz="1200" b="0" i="0" u="none" strike="noStrike" kern="1200" dirty="0">
                <a:solidFill>
                  <a:schemeClr val="tx1"/>
                </a:solidFill>
                <a:effectLst/>
                <a:latin typeface="+mn-lt"/>
                <a:ea typeface="+mn-ea"/>
                <a:cs typeface="+mn-cs"/>
              </a:rPr>
              <a:t>Documentary proof</a:t>
            </a:r>
            <a:r>
              <a:rPr lang="en-US" dirty="0"/>
              <a:t> </a:t>
            </a:r>
          </a:p>
          <a:p>
            <a:pPr marL="228600" indent="-228600">
              <a:buAutoNum type="arabicPeriod"/>
            </a:pPr>
            <a:r>
              <a:rPr lang="en-US" sz="1200" b="1" i="0" u="none" strike="noStrike" kern="1200" dirty="0">
                <a:solidFill>
                  <a:schemeClr val="tx1"/>
                </a:solidFill>
                <a:effectLst/>
                <a:latin typeface="+mn-lt"/>
                <a:ea typeface="+mn-ea"/>
                <a:cs typeface="+mn-cs"/>
              </a:rPr>
              <a:t>SCN Summary</a:t>
            </a:r>
            <a:r>
              <a:rPr lang="en-US" dirty="0"/>
              <a:t> </a:t>
            </a:r>
            <a:r>
              <a:rPr lang="en-US" sz="1200" b="0" i="0" u="none" strike="noStrike" kern="1200" dirty="0">
                <a:solidFill>
                  <a:schemeClr val="tx1"/>
                </a:solidFill>
                <a:effectLst/>
                <a:latin typeface="+mn-lt"/>
                <a:ea typeface="+mn-ea"/>
                <a:cs typeface="+mn-cs"/>
              </a:rPr>
              <a:t>The SCN alleges that the supplier was non-existent. The appellant submitted a reply on 20.03.2024 (Annexure 4), including proof of delivery and payment.</a:t>
            </a:r>
            <a:r>
              <a:rPr lang="en-US" dirty="0"/>
              <a:t> </a:t>
            </a:r>
            <a:r>
              <a:rPr lang="en-US" sz="1200" b="0" i="0" u="none" strike="noStrike" kern="1200" dirty="0">
                <a:solidFill>
                  <a:schemeClr val="tx1"/>
                </a:solidFill>
                <a:effectLst/>
                <a:latin typeface="+mn-lt"/>
                <a:ea typeface="+mn-ea"/>
                <a:cs typeface="+mn-cs"/>
              </a:rPr>
              <a:t>Core dispute</a:t>
            </a:r>
            <a:r>
              <a:rPr lang="en-US" dirty="0"/>
              <a:t> </a:t>
            </a:r>
          </a:p>
          <a:p>
            <a:pPr marL="228600" indent="-228600">
              <a:buAutoNum type="arabicPeriod"/>
            </a:pPr>
            <a:r>
              <a:rPr lang="en-US" sz="1200" b="1" i="0" u="none" strike="noStrike" kern="1200" dirty="0">
                <a:solidFill>
                  <a:schemeClr val="tx1"/>
                </a:solidFill>
                <a:effectLst/>
                <a:latin typeface="+mn-lt"/>
                <a:ea typeface="+mn-ea"/>
                <a:cs typeface="+mn-cs"/>
              </a:rPr>
              <a:t>Procedural Steps</a:t>
            </a:r>
            <a:r>
              <a:rPr lang="en-US" dirty="0"/>
              <a:t> </a:t>
            </a:r>
            <a:r>
              <a:rPr lang="en-US" sz="1200" b="0" i="0" u="none" strike="noStrike" kern="1200" dirty="0">
                <a:solidFill>
                  <a:schemeClr val="tx1"/>
                </a:solidFill>
                <a:effectLst/>
                <a:latin typeface="+mn-lt"/>
                <a:ea typeface="+mn-ea"/>
                <a:cs typeface="+mn-cs"/>
              </a:rPr>
              <a:t>Personal hearing held on 28.03.2024. Final order dated 02.04.2024 disallowed ITC and imposed penalty u/s 122.</a:t>
            </a:r>
            <a:r>
              <a:rPr lang="en-US" dirty="0"/>
              <a:t> </a:t>
            </a:r>
            <a:r>
              <a:rPr lang="en-US" sz="1200" b="0" i="0" u="none" strike="noStrike" kern="1200" dirty="0">
                <a:solidFill>
                  <a:schemeClr val="tx1"/>
                </a:solidFill>
                <a:effectLst/>
                <a:latin typeface="+mn-lt"/>
                <a:ea typeface="+mn-ea"/>
                <a:cs typeface="+mn-cs"/>
              </a:rPr>
              <a:t>Flow to order</a:t>
            </a:r>
          </a:p>
          <a:p>
            <a:pPr marL="228600" indent="-228600">
              <a:buAutoNum type="arabicPeriod"/>
            </a:pPr>
            <a:r>
              <a:rPr lang="en-US" sz="1200" b="1" i="0" u="none" strike="noStrike" kern="1200" dirty="0">
                <a:solidFill>
                  <a:schemeClr val="tx1"/>
                </a:solidFill>
                <a:effectLst/>
                <a:latin typeface="+mn-lt"/>
                <a:ea typeface="+mn-ea"/>
                <a:cs typeface="+mn-cs"/>
              </a:rPr>
              <a:t>Lead-in Sentence</a:t>
            </a:r>
            <a:r>
              <a:rPr lang="en-US" dirty="0"/>
              <a:t> </a:t>
            </a:r>
            <a:r>
              <a:rPr lang="en-US" sz="1200" b="0" i="0" u="none" strike="noStrike" kern="1200" dirty="0">
                <a:solidFill>
                  <a:schemeClr val="tx1"/>
                </a:solidFill>
                <a:effectLst/>
                <a:latin typeface="+mn-lt"/>
                <a:ea typeface="+mn-ea"/>
                <a:cs typeface="+mn-cs"/>
              </a:rPr>
              <a:t>Being aggrieved by the said order, the appellant prefers this appeal on the following grounds.</a:t>
            </a:r>
            <a:r>
              <a:rPr lang="en-US" dirty="0"/>
              <a:t> </a:t>
            </a:r>
            <a:r>
              <a:rPr lang="en-US" sz="1200" b="0" i="0" u="none" strike="noStrike" kern="1200" dirty="0">
                <a:solidFill>
                  <a:schemeClr val="tx1"/>
                </a:solidFill>
                <a:effectLst/>
                <a:latin typeface="+mn-lt"/>
                <a:ea typeface="+mn-ea"/>
                <a:cs typeface="+mn-cs"/>
              </a:rPr>
              <a:t>Transition</a:t>
            </a:r>
            <a:r>
              <a:rPr lang="en-US" dirty="0"/>
              <a:t> </a:t>
            </a:r>
            <a:endParaRPr lang="en-IN"/>
          </a:p>
          <a:p>
            <a:endParaRPr lang="en-IN"/>
          </a:p>
        </p:txBody>
      </p:sp>
      <p:sp>
        <p:nvSpPr>
          <p:cNvPr id="4" name="Slide Number Placeholder 3"/>
          <p:cNvSpPr>
            <a:spLocks noGrp="1"/>
          </p:cNvSpPr>
          <p:nvPr>
            <p:ph type="sldNum" sz="quarter" idx="5"/>
          </p:nvPr>
        </p:nvSpPr>
        <p:spPr/>
        <p:txBody>
          <a:bodyPr/>
          <a:lstStyle/>
          <a:p>
            <a:fld id="{09173889-CDF8-4DB3-9DD5-EC698B6E95C2}" type="slidenum">
              <a:rPr lang="en-IN" smtClean="0"/>
              <a:t>26</a:t>
            </a:fld>
            <a:endParaRPr lang="en-IN"/>
          </a:p>
        </p:txBody>
      </p:sp>
    </p:spTree>
    <p:extLst>
      <p:ext uri="{BB962C8B-B14F-4D97-AF65-F5344CB8AC3E}">
        <p14:creationId xmlns:p14="http://schemas.microsoft.com/office/powerpoint/2010/main" val="2654052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“Statement of Facts” (SoF) in a GST appeal is a </a:t>
            </a:r>
            <a:r>
              <a:rPr lang="en-US" b="1" dirty="0"/>
              <a:t>neutral, accurate, and complete narrative</a:t>
            </a:r>
            <a:r>
              <a:rPr lang="en-US" dirty="0"/>
              <a:t> of the background and events </a:t>
            </a:r>
            <a:r>
              <a:rPr lang="en-US" b="1" dirty="0"/>
              <a:t>without argument or opinion</a:t>
            </a:r>
            <a:r>
              <a:rPr lang="en-US" dirty="0"/>
              <a:t>. It sets the factual foundation for the grounds of appeal.</a:t>
            </a:r>
            <a:endParaRPr lang="en-IN" dirty="0"/>
          </a:p>
        </p:txBody>
      </p:sp>
      <p:sp>
        <p:nvSpPr>
          <p:cNvPr id="4" name="Slide Number Placeholder 3"/>
          <p:cNvSpPr>
            <a:spLocks noGrp="1"/>
          </p:cNvSpPr>
          <p:nvPr>
            <p:ph type="sldNum" sz="quarter" idx="5"/>
          </p:nvPr>
        </p:nvSpPr>
        <p:spPr/>
        <p:txBody>
          <a:bodyPr/>
          <a:lstStyle/>
          <a:p>
            <a:fld id="{09173889-CDF8-4DB3-9DD5-EC698B6E95C2}" type="slidenum">
              <a:rPr lang="en-IN" smtClean="0"/>
              <a:t>27</a:t>
            </a:fld>
            <a:endParaRPr lang="en-IN"/>
          </a:p>
        </p:txBody>
      </p:sp>
    </p:spTree>
    <p:extLst>
      <p:ext uri="{BB962C8B-B14F-4D97-AF65-F5344CB8AC3E}">
        <p14:creationId xmlns:p14="http://schemas.microsoft.com/office/powerpoint/2010/main" val="2996841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98423-874B-ED3F-74FA-746697AD53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F540AC-5911-D8F5-9DBF-9244DC8454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524A5E-8AE8-EEA2-65C4-9A32D5F6CB56}"/>
              </a:ext>
            </a:extLst>
          </p:cNvPr>
          <p:cNvSpPr>
            <a:spLocks noGrp="1"/>
          </p:cNvSpPr>
          <p:nvPr>
            <p:ph type="body" idx="1"/>
          </p:nvPr>
        </p:nvSpPr>
        <p:spPr/>
        <p:txBody>
          <a:bodyPr/>
          <a:lstStyle/>
          <a:p>
            <a:pPr algn="just"/>
            <a:r>
              <a:rPr lang="en-IN" dirty="0"/>
              <a:t>……………..</a:t>
            </a:r>
            <a:endParaRPr lang="en-GB" dirty="0"/>
          </a:p>
        </p:txBody>
      </p:sp>
      <p:sp>
        <p:nvSpPr>
          <p:cNvPr id="4" name="Slide Number Placeholder 3">
            <a:extLst>
              <a:ext uri="{FF2B5EF4-FFF2-40B4-BE49-F238E27FC236}">
                <a16:creationId xmlns:a16="http://schemas.microsoft.com/office/drawing/2014/main" id="{5586E8E9-D107-2E24-01C4-F1A7F44BC72E}"/>
              </a:ext>
            </a:extLst>
          </p:cNvPr>
          <p:cNvSpPr>
            <a:spLocks noGrp="1"/>
          </p:cNvSpPr>
          <p:nvPr>
            <p:ph type="sldNum" sz="quarter" idx="10"/>
          </p:nvPr>
        </p:nvSpPr>
        <p:spPr/>
        <p:txBody>
          <a:bodyPr/>
          <a:lstStyle/>
          <a:p>
            <a:fld id="{91778676-10C6-4C39-8026-ED3245729754}" type="slidenum">
              <a:rPr lang="en-IN" altLang="en-US" smtClean="0"/>
              <a:pPr/>
              <a:t>41</a:t>
            </a:fld>
            <a:endParaRPr lang="en-IN" altLang="en-US"/>
          </a:p>
        </p:txBody>
      </p:sp>
    </p:spTree>
    <p:extLst>
      <p:ext uri="{BB962C8B-B14F-4D97-AF65-F5344CB8AC3E}">
        <p14:creationId xmlns:p14="http://schemas.microsoft.com/office/powerpoint/2010/main" val="12897114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B3C6969-EC14-4422-B9BA-B6EF84FD7FFE}" type="slidenum">
              <a:rPr lang="en-IN" smtClean="0"/>
              <a:pPr/>
              <a:t>42</a:t>
            </a:fld>
            <a:endParaRPr lang="en-IN"/>
          </a:p>
        </p:txBody>
      </p:sp>
    </p:spTree>
    <p:extLst>
      <p:ext uri="{BB962C8B-B14F-4D97-AF65-F5344CB8AC3E}">
        <p14:creationId xmlns:p14="http://schemas.microsoft.com/office/powerpoint/2010/main" val="3932732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818A3-CCD8-A627-E1EA-5CAC67A2CE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02FC63-E847-7936-00D0-AAB8640BEF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DE1103-0CB3-F8CF-57B6-F87EEA8CA319}"/>
              </a:ext>
            </a:extLst>
          </p:cNvPr>
          <p:cNvSpPr>
            <a:spLocks noGrp="1"/>
          </p:cNvSpPr>
          <p:nvPr>
            <p:ph type="body" idx="1"/>
          </p:nvPr>
        </p:nvSpPr>
        <p:spPr>
          <a:xfrm>
            <a:off x="664400" y="4777194"/>
            <a:ext cx="5438140" cy="3908614"/>
          </a:xfrm>
        </p:spPr>
        <p:txBody>
          <a:bodyPr/>
          <a:lstStyle/>
          <a:p>
            <a:pPr algn="just"/>
            <a:r>
              <a:rPr lang="en-IN" dirty="0"/>
              <a:t>Limitation is not negotiable – is not a well appreciated concept. And </a:t>
            </a:r>
            <a:r>
              <a:rPr lang="en-IN" i="1" dirty="0"/>
              <a:t>bona fide</a:t>
            </a:r>
            <a:r>
              <a:rPr lang="en-IN" dirty="0"/>
              <a:t> reasons for delay does not guarantee condonation of delay. Online filing of returns affirms online service. Decisions condoning delay (writ petition) is not binding precedent in all cases.</a:t>
            </a:r>
          </a:p>
          <a:p>
            <a:pPr algn="just"/>
            <a:endParaRPr lang="en-IN" dirty="0"/>
          </a:p>
          <a:p>
            <a:pPr algn="just"/>
            <a:r>
              <a:rPr lang="en-IN" dirty="0"/>
              <a:t>Cases popular in social media are not always most accurate precedents to rely upon.</a:t>
            </a:r>
          </a:p>
          <a:p>
            <a:pPr algn="just"/>
            <a:endParaRPr lang="en-IN" dirty="0"/>
          </a:p>
          <a:p>
            <a:pPr algn="just"/>
            <a:r>
              <a:rPr lang="en-IN" dirty="0"/>
              <a:t>Merits of the case do not outweigh technicalities of limitation (i) to issue SCN (ii) to pass OIO. Concept of invalid procedure to demand validity liability is also invalid, may be discussed with examples.</a:t>
            </a:r>
          </a:p>
          <a:p>
            <a:pPr algn="just"/>
            <a:endParaRPr lang="en-IN" dirty="0"/>
          </a:p>
          <a:p>
            <a:pPr algn="just"/>
            <a:r>
              <a:rPr lang="en-IN" dirty="0"/>
              <a:t>Discuss purpose of appeal v. right to appeal. And show wrong reasons to file appeal:</a:t>
            </a:r>
          </a:p>
          <a:p>
            <a:pPr marL="228600" indent="-228600" algn="just">
              <a:buAutoNum type="alphaLcParenR"/>
            </a:pPr>
            <a:r>
              <a:rPr lang="en-IN" dirty="0"/>
              <a:t>Appeal must not be filed just because outcome is contrary to self-assessment</a:t>
            </a:r>
          </a:p>
          <a:p>
            <a:pPr marL="228600" indent="-228600" algn="just">
              <a:buAutoNum type="alphaLcParenR"/>
            </a:pPr>
            <a:r>
              <a:rPr lang="en-IN" dirty="0"/>
              <a:t>Appeal must not be filed if the outcome in OIO is not affordable</a:t>
            </a:r>
          </a:p>
          <a:p>
            <a:pPr marL="228600" indent="-228600" algn="just">
              <a:buAutoNum type="alphaLcParenR"/>
            </a:pPr>
            <a:r>
              <a:rPr lang="en-IN" dirty="0"/>
              <a:t>Appeal must not be filed if the outcome in OIO to defer liability</a:t>
            </a:r>
          </a:p>
          <a:p>
            <a:pPr marL="228600" indent="-228600" algn="just">
              <a:buAutoNum type="alphaLcParenR"/>
            </a:pPr>
            <a:r>
              <a:rPr lang="en-IN" dirty="0"/>
              <a:t>Appeal must not be filed because appeal can be filed (as per law)</a:t>
            </a:r>
          </a:p>
          <a:p>
            <a:pPr marL="228600" indent="-228600" algn="just">
              <a:buAutoNum type="alphaLcParenR"/>
            </a:pPr>
            <a:r>
              <a:rPr lang="en-IN" dirty="0"/>
              <a:t>Appeal must not be filed in anticipation of another amnesty scheme</a:t>
            </a:r>
          </a:p>
          <a:p>
            <a:pPr algn="just"/>
            <a:endParaRPr lang="en-IN" dirty="0"/>
          </a:p>
          <a:p>
            <a:pPr algn="just"/>
            <a:r>
              <a:rPr lang="en-IN" dirty="0"/>
              <a:t>Use examples to show that taxpayer’s understanding of risks and rewards of appeal must be tested. And high expectations from appeal are directly linked to shock due to unaffordability of demand in OIO.</a:t>
            </a:r>
          </a:p>
        </p:txBody>
      </p:sp>
      <p:sp>
        <p:nvSpPr>
          <p:cNvPr id="4" name="Slide Number Placeholder 3">
            <a:extLst>
              <a:ext uri="{FF2B5EF4-FFF2-40B4-BE49-F238E27FC236}">
                <a16:creationId xmlns:a16="http://schemas.microsoft.com/office/drawing/2014/main" id="{97A172DE-3386-5EE7-B4F2-FBDD52745500}"/>
              </a:ext>
            </a:extLst>
          </p:cNvPr>
          <p:cNvSpPr>
            <a:spLocks noGrp="1"/>
          </p:cNvSpPr>
          <p:nvPr>
            <p:ph type="sldNum" sz="quarter" idx="10"/>
          </p:nvPr>
        </p:nvSpPr>
        <p:spPr/>
        <p:txBody>
          <a:bodyPr/>
          <a:lstStyle/>
          <a:p>
            <a:fld id="{91778676-10C6-4C39-8026-ED3245729754}" type="slidenum">
              <a:rPr lang="en-IN" altLang="en-US" smtClean="0"/>
              <a:pPr/>
              <a:t>2</a:t>
            </a:fld>
            <a:endParaRPr lang="en-IN" altLang="en-US"/>
          </a:p>
        </p:txBody>
      </p:sp>
    </p:spTree>
    <p:extLst>
      <p:ext uri="{BB962C8B-B14F-4D97-AF65-F5344CB8AC3E}">
        <p14:creationId xmlns:p14="http://schemas.microsoft.com/office/powerpoint/2010/main" val="3587813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32110-C4ED-364D-4C87-A201B63508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BA5A24-201E-DC03-BFEF-245711A19D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FBF1A8-97BC-D8F0-E57B-9853DB6C6568}"/>
              </a:ext>
            </a:extLst>
          </p:cNvPr>
          <p:cNvSpPr>
            <a:spLocks noGrp="1"/>
          </p:cNvSpPr>
          <p:nvPr>
            <p:ph type="body" idx="1"/>
          </p:nvPr>
        </p:nvSpPr>
        <p:spPr/>
        <p:txBody>
          <a:bodyPr/>
          <a:lstStyle/>
          <a:p>
            <a:pPr algn="just"/>
            <a:r>
              <a:rPr lang="en-IN" dirty="0"/>
              <a:t>Statement of facts is often presented as narrative or story of the life of taxpayer. Purpose of SoF must be discussed based on relevancy of facts to the issues at hand: </a:t>
            </a:r>
          </a:p>
          <a:p>
            <a:pPr marL="228600" indent="-228600" algn="just">
              <a:buAutoNum type="alphaLcParenR"/>
            </a:pPr>
            <a:r>
              <a:rPr lang="en-IN" dirty="0"/>
              <a:t>classification is in dispute and allegation is of suppression of turnover, SoF stating </a:t>
            </a:r>
            <a:r>
              <a:rPr lang="en-IN" i="1" dirty="0"/>
              <a:t>“Appellant is engaged in the business of construction of residential apartments in the State of Kerala” </a:t>
            </a:r>
            <a:r>
              <a:rPr lang="en-IN" dirty="0"/>
              <a:t>will expose many aspects needed to ‘save the demand’.</a:t>
            </a:r>
          </a:p>
          <a:p>
            <a:pPr marL="228600" indent="-228600" algn="just">
              <a:buAutoNum type="alphaLcParenR"/>
            </a:pPr>
            <a:r>
              <a:rPr lang="en-IN" dirty="0"/>
              <a:t>admissibility of credit is in dispute and allegation is non-compliance with rule 42. SoF stating </a:t>
            </a:r>
            <a:r>
              <a:rPr lang="en-IN" i="1" dirty="0"/>
              <a:t>“Appellant is engaged in supply of agricultural products to State Government departments and processed agricultural products to Supermarkets” </a:t>
            </a:r>
            <a:r>
              <a:rPr lang="en-IN" dirty="0"/>
              <a:t>will cause prejudice to the issue at hand.</a:t>
            </a:r>
          </a:p>
          <a:p>
            <a:pPr algn="just"/>
            <a:r>
              <a:rPr lang="en-IN" dirty="0"/>
              <a:t>Use case study approach to illustrate common do’s and </a:t>
            </a:r>
            <a:r>
              <a:rPr lang="en-IN" dirty="0" err="1"/>
              <a:t>dont’s</a:t>
            </a:r>
            <a:r>
              <a:rPr lang="en-IN" dirty="0"/>
              <a:t>.</a:t>
            </a:r>
          </a:p>
          <a:p>
            <a:pPr algn="just"/>
            <a:endParaRPr lang="en-IN" dirty="0"/>
          </a:p>
          <a:p>
            <a:pPr algn="just"/>
            <a:r>
              <a:rPr lang="en-IN" dirty="0"/>
              <a:t>Purpose of </a:t>
            </a:r>
            <a:r>
              <a:rPr lang="en-IN" dirty="0" err="1"/>
              <a:t>GoA</a:t>
            </a:r>
            <a:r>
              <a:rPr lang="en-IN" dirty="0"/>
              <a:t> is not to justify self-assessment carried out and show in contrast the incorrectness of OIO. </a:t>
            </a:r>
            <a:r>
              <a:rPr lang="en-IN" dirty="0" err="1"/>
              <a:t>GoA</a:t>
            </a:r>
            <a:r>
              <a:rPr lang="en-IN" dirty="0"/>
              <a:t> must expose the failure of OIO in adjudicating the allegations in SCN. Grounds are not grievances themselves, but the (i) things that should have been done in OIO (in respect of allegations in SCN) but not done and (ii) things that should NOT have been done in OIO (to test allegations in SCN) but done.</a:t>
            </a:r>
          </a:p>
          <a:p>
            <a:pPr algn="just"/>
            <a:endParaRPr lang="en-IN" dirty="0"/>
          </a:p>
          <a:p>
            <a:pPr algn="just"/>
            <a:r>
              <a:rPr lang="en-IN" dirty="0"/>
              <a:t>Discuss in detail the importance of effective prayer. Prayer is most neglected aspect of appeal drafting. Amendment of appeal memo is by application that will be adjudicated by FAA. Discuss concept of inherent powers of FAA (s.151 of CPC) and power of FAA to reject such application.</a:t>
            </a:r>
          </a:p>
          <a:p>
            <a:pPr marL="228600" indent="-228600" algn="just">
              <a:buAutoNum type="alphaLcParenR"/>
            </a:pPr>
            <a:endParaRPr lang="en-IN" i="1" dirty="0"/>
          </a:p>
          <a:p>
            <a:pPr algn="just"/>
            <a:endParaRPr lang="en-IN" dirty="0"/>
          </a:p>
        </p:txBody>
      </p:sp>
      <p:sp>
        <p:nvSpPr>
          <p:cNvPr id="4" name="Slide Number Placeholder 3">
            <a:extLst>
              <a:ext uri="{FF2B5EF4-FFF2-40B4-BE49-F238E27FC236}">
                <a16:creationId xmlns:a16="http://schemas.microsoft.com/office/drawing/2014/main" id="{E5801311-920D-7A54-3026-DF6E7C1DD4FA}"/>
              </a:ext>
            </a:extLst>
          </p:cNvPr>
          <p:cNvSpPr>
            <a:spLocks noGrp="1"/>
          </p:cNvSpPr>
          <p:nvPr>
            <p:ph type="sldNum" sz="quarter" idx="10"/>
          </p:nvPr>
        </p:nvSpPr>
        <p:spPr/>
        <p:txBody>
          <a:bodyPr/>
          <a:lstStyle/>
          <a:p>
            <a:fld id="{91778676-10C6-4C39-8026-ED3245729754}" type="slidenum">
              <a:rPr lang="en-IN" altLang="en-US" smtClean="0"/>
              <a:pPr/>
              <a:t>3</a:t>
            </a:fld>
            <a:endParaRPr lang="en-IN" altLang="en-US"/>
          </a:p>
        </p:txBody>
      </p:sp>
    </p:spTree>
    <p:extLst>
      <p:ext uri="{BB962C8B-B14F-4D97-AF65-F5344CB8AC3E}">
        <p14:creationId xmlns:p14="http://schemas.microsoft.com/office/powerpoint/2010/main" val="2676484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B553C-E55E-EBC6-3BDE-D4446B0498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C04098-0919-3F64-9A1C-02AE388D13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68C284-4330-1B9D-E2F5-21E329C1D0D2}"/>
              </a:ext>
            </a:extLst>
          </p:cNvPr>
          <p:cNvSpPr>
            <a:spLocks noGrp="1"/>
          </p:cNvSpPr>
          <p:nvPr>
            <p:ph type="body" idx="1"/>
          </p:nvPr>
        </p:nvSpPr>
        <p:spPr/>
        <p:txBody>
          <a:bodyPr/>
          <a:lstStyle/>
          <a:p>
            <a:pPr algn="just"/>
            <a:r>
              <a:rPr lang="en-IN" dirty="0"/>
              <a:t>Speaker to discuss development of grounds of appeal, not from outside but from inside the OIO is important. After all, the impugned order is the OIO and grounds arising from OIO must be agitated before FAA.</a:t>
            </a:r>
          </a:p>
          <a:p>
            <a:pPr algn="just"/>
            <a:endParaRPr lang="en-IN" dirty="0"/>
          </a:p>
          <a:p>
            <a:pPr algn="just"/>
            <a:r>
              <a:rPr lang="en-IN" dirty="0"/>
              <a:t>Often, appeal grounds are brand new and this may not find favour with FAA. Discussion must revolve around how to ‘build connectors’ to the grounds taken in reply to SCN and grounds to be taken in APL1.</a:t>
            </a:r>
          </a:p>
          <a:p>
            <a:pPr algn="just"/>
            <a:endParaRPr lang="en-IN" dirty="0"/>
          </a:p>
          <a:p>
            <a:pPr algn="just"/>
            <a:r>
              <a:rPr lang="en-IN" dirty="0"/>
              <a:t>Discussion on ‘building connectors’ will help reflect on importance of taking grounds in reply to SCN that can be useful later to build these connectors, depending on how the OIO may reach a finding in support of SCN. For instance, grounds in APL1 that can be the connectors to raise grounds in APL5:</a:t>
            </a:r>
          </a:p>
          <a:p>
            <a:pPr marL="228600" indent="-228600" algn="just">
              <a:buAutoNum type="alphaLcParenR"/>
            </a:pPr>
            <a:r>
              <a:rPr lang="en-IN" dirty="0"/>
              <a:t>OIO has overlooked lack of jurisdiction (of original proceedings)</a:t>
            </a:r>
          </a:p>
          <a:p>
            <a:pPr marL="228600" indent="-228600" algn="just">
              <a:buAutoNum type="alphaLcParenR"/>
            </a:pPr>
            <a:r>
              <a:rPr lang="en-IN" dirty="0"/>
              <a:t>OIO has affirmed allegations in SCN based on estimation, guesswork and conjecture as to </a:t>
            </a:r>
            <a:r>
              <a:rPr lang="en-IN" dirty="0" err="1"/>
              <a:t>ToS</a:t>
            </a:r>
            <a:r>
              <a:rPr lang="en-IN" dirty="0"/>
              <a:t> and </a:t>
            </a:r>
            <a:r>
              <a:rPr lang="en-IN" dirty="0" err="1"/>
              <a:t>PoS</a:t>
            </a:r>
            <a:endParaRPr lang="en-IN" dirty="0"/>
          </a:p>
          <a:p>
            <a:pPr marL="228600" indent="-228600" algn="just">
              <a:buFontTx/>
              <a:buAutoNum type="alphaLcParenR"/>
            </a:pPr>
            <a:r>
              <a:rPr lang="en-IN" dirty="0"/>
              <a:t>OIO has confirmed demand contrary to 77 of CGST Act and 19 of IGST Act</a:t>
            </a:r>
          </a:p>
          <a:p>
            <a:pPr marL="228600" indent="-228600" algn="just">
              <a:buAutoNum type="alphaLcParenR"/>
            </a:pPr>
            <a:r>
              <a:rPr lang="en-IN" dirty="0"/>
              <a:t>OIO has failed to test admissibility of adduced in SCN shown to be unreliable</a:t>
            </a:r>
          </a:p>
          <a:p>
            <a:pPr marL="228600" indent="-228600" algn="just">
              <a:buAutoNum type="alphaLcParenR"/>
            </a:pPr>
            <a:r>
              <a:rPr lang="en-IN" dirty="0"/>
              <a:t>OIO has failed to reach a finding on limitation raised in reply to SCN</a:t>
            </a:r>
          </a:p>
          <a:p>
            <a:pPr marL="228600" indent="-228600" algn="just">
              <a:buAutoNum type="alphaLcParenR"/>
            </a:pPr>
            <a:r>
              <a:rPr lang="en-IN" dirty="0"/>
              <a:t>OIO has affirmed </a:t>
            </a:r>
            <a:r>
              <a:rPr lang="en-IN" i="1" dirty="0"/>
              <a:t>mala fides</a:t>
            </a:r>
            <a:r>
              <a:rPr lang="en-IN" dirty="0"/>
              <a:t> by legal person without any natural person identified in SCN being responsible for the alleged offence</a:t>
            </a:r>
          </a:p>
          <a:p>
            <a:pPr marL="228600" indent="-228600" algn="just">
              <a:buAutoNum type="alphaLcParenR"/>
            </a:pPr>
            <a:r>
              <a:rPr lang="en-IN" dirty="0"/>
              <a:t>OIO is contrary to law (super connector 1)</a:t>
            </a:r>
          </a:p>
          <a:p>
            <a:pPr marL="228600" indent="-228600" algn="just">
              <a:buAutoNum type="alphaLcParenR"/>
            </a:pPr>
            <a:r>
              <a:rPr lang="en-IN" dirty="0"/>
              <a:t>OIO is contrary to facts (super connector 2)</a:t>
            </a:r>
          </a:p>
          <a:p>
            <a:pPr marL="228600" indent="-228600" algn="just">
              <a:buAutoNum type="alphaLcParenR"/>
            </a:pPr>
            <a:r>
              <a:rPr lang="en-IN" dirty="0"/>
              <a:t>OIO is contrary to administrative instructions (super connector 3)</a:t>
            </a:r>
          </a:p>
          <a:p>
            <a:pPr marL="228600" indent="-228600" algn="just">
              <a:buAutoNum type="alphaLcParenR"/>
            </a:pPr>
            <a:r>
              <a:rPr lang="en-IN" dirty="0"/>
              <a:t>OIO is contrary to judicial authorities (super connector 4)</a:t>
            </a:r>
          </a:p>
          <a:p>
            <a:pPr marL="228600" indent="-228600" algn="just">
              <a:buAutoNum type="alphaLcParenR"/>
            </a:pPr>
            <a:r>
              <a:rPr lang="en-IN" dirty="0"/>
              <a:t>OIO is violative of principles of natural justice (super connector 5)</a:t>
            </a:r>
          </a:p>
        </p:txBody>
      </p:sp>
      <p:sp>
        <p:nvSpPr>
          <p:cNvPr id="4" name="Slide Number Placeholder 3">
            <a:extLst>
              <a:ext uri="{FF2B5EF4-FFF2-40B4-BE49-F238E27FC236}">
                <a16:creationId xmlns:a16="http://schemas.microsoft.com/office/drawing/2014/main" id="{E5B6EF47-653B-F277-7922-23DF432D34D8}"/>
              </a:ext>
            </a:extLst>
          </p:cNvPr>
          <p:cNvSpPr>
            <a:spLocks noGrp="1"/>
          </p:cNvSpPr>
          <p:nvPr>
            <p:ph type="sldNum" sz="quarter" idx="10"/>
          </p:nvPr>
        </p:nvSpPr>
        <p:spPr/>
        <p:txBody>
          <a:bodyPr/>
          <a:lstStyle/>
          <a:p>
            <a:fld id="{91778676-10C6-4C39-8026-ED3245729754}" type="slidenum">
              <a:rPr lang="en-IN" altLang="en-US" smtClean="0"/>
              <a:pPr/>
              <a:t>4</a:t>
            </a:fld>
            <a:endParaRPr lang="en-IN" altLang="en-US"/>
          </a:p>
        </p:txBody>
      </p:sp>
    </p:spTree>
    <p:extLst>
      <p:ext uri="{BB962C8B-B14F-4D97-AF65-F5344CB8AC3E}">
        <p14:creationId xmlns:p14="http://schemas.microsoft.com/office/powerpoint/2010/main" val="3446065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FBFAE-215B-4200-C37C-3D98BC0792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6E4105-5975-47B1-8A95-FEEC46966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AC5C98-98FD-B349-E802-F2347C24A286}"/>
              </a:ext>
            </a:extLst>
          </p:cNvPr>
          <p:cNvSpPr>
            <a:spLocks noGrp="1"/>
          </p:cNvSpPr>
          <p:nvPr>
            <p:ph type="body" idx="1"/>
          </p:nvPr>
        </p:nvSpPr>
        <p:spPr/>
        <p:txBody>
          <a:bodyPr/>
          <a:lstStyle/>
          <a:p>
            <a:pPr algn="just"/>
            <a:r>
              <a:rPr lang="en-IN" dirty="0"/>
              <a:t>Drafting of grounds must start with litigation strategy, not other way around (common mistake).</a:t>
            </a:r>
          </a:p>
          <a:p>
            <a:pPr algn="just"/>
            <a:endParaRPr lang="en-IN" dirty="0"/>
          </a:p>
          <a:p>
            <a:pPr algn="just"/>
            <a:r>
              <a:rPr lang="en-IN" dirty="0"/>
              <a:t>Grounds must follow a certain hierarchy:</a:t>
            </a:r>
          </a:p>
          <a:p>
            <a:pPr marL="228600" indent="-228600" algn="just">
              <a:buAutoNum type="alphaLcParenR"/>
            </a:pPr>
            <a:r>
              <a:rPr lang="en-IN" i="1" dirty="0"/>
              <a:t>Impugned OIO is bad in law in so far as …… (jurisdiction or limitation issue)</a:t>
            </a:r>
          </a:p>
          <a:p>
            <a:pPr marL="228600" indent="-228600" algn="just">
              <a:buFontTx/>
              <a:buAutoNum type="alphaLcParenR"/>
            </a:pPr>
            <a:r>
              <a:rPr lang="en-IN" i="1" dirty="0"/>
              <a:t>Impugned OIO is contrary to law in so far as ……(misapplication of law)</a:t>
            </a:r>
          </a:p>
          <a:p>
            <a:pPr marL="228600" indent="-228600" algn="just">
              <a:buFontTx/>
              <a:buAutoNum type="alphaLcParenR"/>
            </a:pPr>
            <a:r>
              <a:rPr lang="en-IN" i="1" dirty="0"/>
              <a:t>Impugned OIO is contrary to facts in so far as ……(misapplication of facts)</a:t>
            </a:r>
          </a:p>
          <a:p>
            <a:pPr marL="228600" indent="-228600" algn="just">
              <a:buFontTx/>
              <a:buAutoNum type="alphaLcParenR"/>
            </a:pPr>
            <a:r>
              <a:rPr lang="en-IN" i="1" dirty="0"/>
              <a:t>Impugned OIO is illegal in so far as ……(application of inapplicable provisions)</a:t>
            </a:r>
          </a:p>
          <a:p>
            <a:pPr marL="228600" indent="-228600" algn="just">
              <a:buFontTx/>
              <a:buAutoNum type="alphaLcParenR"/>
            </a:pPr>
            <a:r>
              <a:rPr lang="en-IN" i="1" dirty="0"/>
              <a:t>Impugned OIO is erroneous in so far as ……(application of inapplicable facts)</a:t>
            </a:r>
          </a:p>
          <a:p>
            <a:pPr marL="228600" indent="-228600" algn="just">
              <a:buAutoNum type="alphaLcParenR"/>
            </a:pPr>
            <a:r>
              <a:rPr lang="en-IN" i="1" dirty="0"/>
              <a:t>ANY OTHERS……</a:t>
            </a:r>
          </a:p>
          <a:p>
            <a:pPr algn="just"/>
            <a:endParaRPr lang="en-IN" dirty="0"/>
          </a:p>
          <a:p>
            <a:pPr algn="just"/>
            <a:r>
              <a:rPr lang="en-IN" dirty="0"/>
              <a:t>List mandatory grounds (i) allegations (ii) burden (iii) evidence (iv) finding by facts or by adverse inference.</a:t>
            </a:r>
          </a:p>
          <a:p>
            <a:pPr algn="just"/>
            <a:endParaRPr lang="en-IN" dirty="0"/>
          </a:p>
          <a:p>
            <a:pPr algn="just"/>
            <a:r>
              <a:rPr lang="en-IN" dirty="0"/>
              <a:t>Identify approach to adding new grounds by leveraging connector grounds (discussed earlier Day3-Session3). And consider including new connector grounds, in case the same can be entertained in early stages of appeal.</a:t>
            </a:r>
          </a:p>
          <a:p>
            <a:pPr algn="just"/>
            <a:endParaRPr lang="en-IN" dirty="0"/>
          </a:p>
          <a:p>
            <a:pPr algn="just"/>
            <a:r>
              <a:rPr lang="en-IN" dirty="0"/>
              <a:t>‘Merits always go last’ is a best practice to avoid issues causing confusion during preparation stages such that fatalities in OIO (compared to SCN) are overlooked and omitted in appeal due to principle – relief not pleaded will not be allowed by FAA</a:t>
            </a:r>
          </a:p>
        </p:txBody>
      </p:sp>
      <p:sp>
        <p:nvSpPr>
          <p:cNvPr id="4" name="Slide Number Placeholder 3">
            <a:extLst>
              <a:ext uri="{FF2B5EF4-FFF2-40B4-BE49-F238E27FC236}">
                <a16:creationId xmlns:a16="http://schemas.microsoft.com/office/drawing/2014/main" id="{38D4CEB2-F6EB-80DC-3C8C-4A1D6D98A1B6}"/>
              </a:ext>
            </a:extLst>
          </p:cNvPr>
          <p:cNvSpPr>
            <a:spLocks noGrp="1"/>
          </p:cNvSpPr>
          <p:nvPr>
            <p:ph type="sldNum" sz="quarter" idx="10"/>
          </p:nvPr>
        </p:nvSpPr>
        <p:spPr/>
        <p:txBody>
          <a:bodyPr/>
          <a:lstStyle/>
          <a:p>
            <a:fld id="{91778676-10C6-4C39-8026-ED3245729754}" type="slidenum">
              <a:rPr lang="en-IN" altLang="en-US" smtClean="0"/>
              <a:pPr/>
              <a:t>5</a:t>
            </a:fld>
            <a:endParaRPr lang="en-IN" altLang="en-US"/>
          </a:p>
        </p:txBody>
      </p:sp>
    </p:spTree>
    <p:extLst>
      <p:ext uri="{BB962C8B-B14F-4D97-AF65-F5344CB8AC3E}">
        <p14:creationId xmlns:p14="http://schemas.microsoft.com/office/powerpoint/2010/main" val="3301460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3EE17E-F416-BFBF-D6D9-B654B2C2AF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44F67-D3A9-7690-9790-0EBD9B2A0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9B1A32-29E7-695F-F516-E6E58E873CA2}"/>
              </a:ext>
            </a:extLst>
          </p:cNvPr>
          <p:cNvSpPr>
            <a:spLocks noGrp="1"/>
          </p:cNvSpPr>
          <p:nvPr>
            <p:ph type="body" idx="1"/>
          </p:nvPr>
        </p:nvSpPr>
        <p:spPr/>
        <p:txBody>
          <a:bodyPr/>
          <a:lstStyle/>
          <a:p>
            <a:pPr algn="just"/>
            <a:r>
              <a:rPr lang="en-IN" dirty="0"/>
              <a:t>Grounds must cover specific issues (not merits of case) in OIO that need a finding:</a:t>
            </a:r>
          </a:p>
          <a:p>
            <a:pPr marL="228600" indent="-228600" algn="just">
              <a:buAutoNum type="alphaLcParenR"/>
            </a:pPr>
            <a:r>
              <a:rPr lang="en-IN" dirty="0"/>
              <a:t>Original proceedings may be tainted with illegality due to defects in procedure</a:t>
            </a:r>
          </a:p>
          <a:p>
            <a:pPr marL="228600" indent="-228600" algn="just">
              <a:buAutoNum type="alphaLcParenR"/>
            </a:pPr>
            <a:r>
              <a:rPr lang="en-IN" dirty="0"/>
              <a:t>Findings reached in OIO may have digressed from grounds in SCN</a:t>
            </a:r>
          </a:p>
          <a:p>
            <a:pPr marL="228600" indent="-228600" algn="just">
              <a:buAutoNum type="alphaLcParenR"/>
            </a:pPr>
            <a:r>
              <a:rPr lang="en-IN" dirty="0"/>
              <a:t>Findings may have erred in (i) wrong law to wrong facts (ii) wrong law or right facts (iii) right law to wrong facts (iv) right law applied wrongly</a:t>
            </a:r>
          </a:p>
          <a:p>
            <a:pPr marL="228600" indent="-228600" algn="just">
              <a:buAutoNum type="alphaLcParenR"/>
            </a:pPr>
            <a:r>
              <a:rPr lang="en-IN" dirty="0"/>
              <a:t>Issue-wise grounds grouped together to form sub-parts separately numbered with a table of issues to help navigate during case presentation</a:t>
            </a:r>
          </a:p>
          <a:p>
            <a:pPr marL="228600" indent="-228600" algn="just">
              <a:buAutoNum type="alphaLcParenR"/>
            </a:pPr>
            <a:r>
              <a:rPr lang="en-IN" dirty="0"/>
              <a:t>Connector grounds are those that enable raising grounds in appeal even if not directly considered in reply to SCN. Dormant grounds are new grounds that are placed in appeal memo to be agitated if the need arises (please use examples to illustrate these grounds, see earlier discussion Day3-Session3 for illustrations)</a:t>
            </a:r>
          </a:p>
          <a:p>
            <a:pPr algn="just"/>
            <a:endParaRPr lang="en-IN" dirty="0"/>
          </a:p>
          <a:p>
            <a:pPr algn="just"/>
            <a:r>
              <a:rPr lang="en-IN" dirty="0"/>
              <a:t>Discuss grounds are not to be drafted like long narratives or stories. Each ground must contain (i) pleading (ii) basis for pleading (iii) position of law (iv) conclusion touching error in impugned OIO. Use word limit (200 words) to conclude each ground.</a:t>
            </a:r>
          </a:p>
          <a:p>
            <a:pPr algn="just"/>
            <a:endParaRPr lang="en-IN" dirty="0"/>
          </a:p>
          <a:p>
            <a:pPr algn="just"/>
            <a:r>
              <a:rPr lang="en-IN" dirty="0"/>
              <a:t>Discuss with examples common errors in framing grounds based on:</a:t>
            </a:r>
          </a:p>
          <a:p>
            <a:pPr marL="228600" indent="-228600" algn="just">
              <a:buAutoNum type="alphaLcParenR"/>
            </a:pPr>
            <a:r>
              <a:rPr lang="en-IN" dirty="0"/>
              <a:t>Contrary to best practices in various use-cases in GST</a:t>
            </a:r>
          </a:p>
          <a:p>
            <a:pPr marL="228600" indent="-228600" algn="just">
              <a:buAutoNum type="alphaLcParenR"/>
            </a:pPr>
            <a:r>
              <a:rPr lang="en-IN" dirty="0"/>
              <a:t>Ineffective in drawing attention to pertinent issues to be decided upon</a:t>
            </a:r>
          </a:p>
          <a:p>
            <a:pPr marL="228600" indent="-228600" algn="just">
              <a:buAutoNum type="alphaLcParenR"/>
            </a:pPr>
            <a:r>
              <a:rPr lang="en-IN" dirty="0"/>
              <a:t>Cause distraction during case presentation</a:t>
            </a:r>
          </a:p>
          <a:p>
            <a:pPr marL="228600" indent="-228600" algn="just">
              <a:buAutoNum type="alphaLcParenR"/>
            </a:pPr>
            <a:r>
              <a:rPr lang="en-IN" dirty="0"/>
              <a:t>Outdated and irrelevant positions being canvassed</a:t>
            </a:r>
          </a:p>
          <a:p>
            <a:pPr marL="228600" indent="-228600" algn="just">
              <a:buAutoNum type="alphaLcParenR"/>
            </a:pPr>
            <a:r>
              <a:rPr lang="en-IN" dirty="0"/>
              <a:t>ANY OTHERS</a:t>
            </a:r>
          </a:p>
          <a:p>
            <a:pPr algn="just"/>
            <a:endParaRPr lang="en-IN" dirty="0"/>
          </a:p>
        </p:txBody>
      </p:sp>
      <p:sp>
        <p:nvSpPr>
          <p:cNvPr id="4" name="Slide Number Placeholder 3">
            <a:extLst>
              <a:ext uri="{FF2B5EF4-FFF2-40B4-BE49-F238E27FC236}">
                <a16:creationId xmlns:a16="http://schemas.microsoft.com/office/drawing/2014/main" id="{A5432D43-11EB-EC8E-954C-AE85C254511D}"/>
              </a:ext>
            </a:extLst>
          </p:cNvPr>
          <p:cNvSpPr>
            <a:spLocks noGrp="1"/>
          </p:cNvSpPr>
          <p:nvPr>
            <p:ph type="sldNum" sz="quarter" idx="10"/>
          </p:nvPr>
        </p:nvSpPr>
        <p:spPr/>
        <p:txBody>
          <a:bodyPr/>
          <a:lstStyle/>
          <a:p>
            <a:fld id="{91778676-10C6-4C39-8026-ED3245729754}" type="slidenum">
              <a:rPr lang="en-IN" altLang="en-US" smtClean="0"/>
              <a:pPr/>
              <a:t>6</a:t>
            </a:fld>
            <a:endParaRPr lang="en-IN" altLang="en-US"/>
          </a:p>
        </p:txBody>
      </p:sp>
    </p:spTree>
    <p:extLst>
      <p:ext uri="{BB962C8B-B14F-4D97-AF65-F5344CB8AC3E}">
        <p14:creationId xmlns:p14="http://schemas.microsoft.com/office/powerpoint/2010/main" val="2059644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BA0EF-23DA-68D6-1667-AEB9C5F07C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759B06-3DF9-F139-35E3-2221F65C8D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77BDAC-F582-0F9E-33CD-43781D305447}"/>
              </a:ext>
            </a:extLst>
          </p:cNvPr>
          <p:cNvSpPr>
            <a:spLocks noGrp="1"/>
          </p:cNvSpPr>
          <p:nvPr>
            <p:ph type="body" idx="1"/>
          </p:nvPr>
        </p:nvSpPr>
        <p:spPr/>
        <p:txBody>
          <a:bodyPr/>
          <a:lstStyle/>
          <a:p>
            <a:pPr algn="just"/>
            <a:r>
              <a:rPr lang="en-IN" dirty="0"/>
              <a:t>Discussion could provide guidance on advisable approach to drafting grounds on:</a:t>
            </a:r>
          </a:p>
          <a:p>
            <a:pPr marL="228600" indent="-228600" algn="just">
              <a:buAutoNum type="alphaLcParenR"/>
            </a:pPr>
            <a:r>
              <a:rPr lang="en-IN" dirty="0"/>
              <a:t>Validity of jurisdiction in original proceedings</a:t>
            </a:r>
          </a:p>
          <a:p>
            <a:pPr marL="228600" indent="-228600" algn="just">
              <a:buAutoNum type="alphaLcParenR"/>
            </a:pPr>
            <a:r>
              <a:rPr lang="en-IN" dirty="0"/>
              <a:t>Admissibility of evidence and retracted statements-on-oath</a:t>
            </a:r>
          </a:p>
          <a:p>
            <a:pPr marL="228600" indent="-228600" algn="just">
              <a:buAutoNum type="alphaLcParenR"/>
            </a:pPr>
            <a:r>
              <a:rPr lang="en-IN" dirty="0"/>
              <a:t>Against acquiescence imputed to taxpayers actions</a:t>
            </a:r>
          </a:p>
          <a:p>
            <a:pPr marL="228600" indent="-228600" algn="just">
              <a:buAutoNum type="alphaLcParenR"/>
            </a:pPr>
            <a:r>
              <a:rPr lang="en-IN" dirty="0"/>
              <a:t>Against implicit reliance on third-Party data</a:t>
            </a:r>
          </a:p>
          <a:p>
            <a:pPr marL="228600" indent="-228600" algn="just">
              <a:buAutoNum type="alphaLcParenR"/>
            </a:pPr>
            <a:r>
              <a:rPr lang="en-IN" dirty="0"/>
              <a:t>Against adverse inference made to support demand and confirmed in OIO</a:t>
            </a:r>
          </a:p>
          <a:p>
            <a:pPr algn="just"/>
            <a:endParaRPr lang="en-IN" dirty="0"/>
          </a:p>
          <a:p>
            <a:pPr algn="just"/>
            <a:r>
              <a:rPr lang="en-IN" dirty="0"/>
              <a:t>Repeat discussion on basics of Evidence Act (See </a:t>
            </a:r>
            <a:r>
              <a:rPr lang="en-IN" b="1" dirty="0"/>
              <a:t>CIT v. </a:t>
            </a:r>
            <a:r>
              <a:rPr lang="en-IN" b="1" dirty="0" err="1"/>
              <a:t>Chuharmal</a:t>
            </a:r>
            <a:r>
              <a:rPr lang="en-IN" b="1" dirty="0"/>
              <a:t> </a:t>
            </a:r>
            <a:r>
              <a:rPr lang="en-IN" b="1" dirty="0" err="1"/>
              <a:t>Mohanani</a:t>
            </a:r>
            <a:r>
              <a:rPr lang="en-IN" b="1" dirty="0"/>
              <a:t> AIR 1988 SC 1384</a:t>
            </a:r>
            <a:r>
              <a:rPr lang="en-IN" dirty="0"/>
              <a:t>) relating to:</a:t>
            </a:r>
          </a:p>
          <a:p>
            <a:pPr marL="228600" indent="-228600" algn="just">
              <a:buAutoNum type="alphaLcParenR"/>
            </a:pPr>
            <a:r>
              <a:rPr lang="en-IN" dirty="0"/>
              <a:t>Section 56 (section 51 of BSA)</a:t>
            </a:r>
          </a:p>
          <a:p>
            <a:pPr marL="228600" indent="-228600" algn="just">
              <a:buAutoNum type="alphaLcParenR"/>
            </a:pPr>
            <a:r>
              <a:rPr lang="en-IN" dirty="0"/>
              <a:t>Section 58 (section 53 of BSA)</a:t>
            </a:r>
          </a:p>
          <a:p>
            <a:pPr marL="228600" indent="-228600" algn="just">
              <a:buAutoNum type="alphaLcParenR"/>
            </a:pPr>
            <a:r>
              <a:rPr lang="en-IN" dirty="0"/>
              <a:t>Section 101 (section 104 of BSA)</a:t>
            </a:r>
          </a:p>
          <a:p>
            <a:pPr marL="228600" indent="-228600" algn="just">
              <a:buAutoNum type="alphaLcParenR"/>
            </a:pPr>
            <a:r>
              <a:rPr lang="en-IN" dirty="0"/>
              <a:t>Section 102 (section 105 of BSA)</a:t>
            </a:r>
          </a:p>
          <a:p>
            <a:pPr marL="228600" indent="-228600" algn="just">
              <a:buAutoNum type="alphaLcParenR"/>
            </a:pPr>
            <a:r>
              <a:rPr lang="en-IN" dirty="0"/>
              <a:t>Section 103 (section 106 of BSA)</a:t>
            </a:r>
          </a:p>
          <a:p>
            <a:pPr marL="228600" indent="-228600" algn="just">
              <a:buAutoNum type="alphaLcParenR"/>
            </a:pPr>
            <a:r>
              <a:rPr lang="en-IN" dirty="0"/>
              <a:t>Section 106 (section 109 of BSA)</a:t>
            </a:r>
          </a:p>
          <a:p>
            <a:pPr algn="just"/>
            <a:endParaRPr lang="en-IN" dirty="0"/>
          </a:p>
          <a:p>
            <a:pPr algn="just"/>
            <a:r>
              <a:rPr lang="en-IN" dirty="0"/>
              <a:t>Discuss concept of judicial notice (s.56 IEA or s.51 of BSA) of state of things that can significantly affect the outcome in any appeal, when FAA/SAA admits new material that was not on record. But such material cannot evidence but only position of law or science or even other judicial pronouncements.</a:t>
            </a:r>
          </a:p>
        </p:txBody>
      </p:sp>
      <p:sp>
        <p:nvSpPr>
          <p:cNvPr id="4" name="Slide Number Placeholder 3">
            <a:extLst>
              <a:ext uri="{FF2B5EF4-FFF2-40B4-BE49-F238E27FC236}">
                <a16:creationId xmlns:a16="http://schemas.microsoft.com/office/drawing/2014/main" id="{120C0F80-2791-6861-4EBA-C0E2FFF740B0}"/>
              </a:ext>
            </a:extLst>
          </p:cNvPr>
          <p:cNvSpPr>
            <a:spLocks noGrp="1"/>
          </p:cNvSpPr>
          <p:nvPr>
            <p:ph type="sldNum" sz="quarter" idx="10"/>
          </p:nvPr>
        </p:nvSpPr>
        <p:spPr/>
        <p:txBody>
          <a:bodyPr/>
          <a:lstStyle/>
          <a:p>
            <a:fld id="{91778676-10C6-4C39-8026-ED3245729754}" type="slidenum">
              <a:rPr lang="en-IN" altLang="en-US" smtClean="0"/>
              <a:pPr/>
              <a:t>7</a:t>
            </a:fld>
            <a:endParaRPr lang="en-IN" altLang="en-US"/>
          </a:p>
        </p:txBody>
      </p:sp>
    </p:spTree>
    <p:extLst>
      <p:ext uri="{BB962C8B-B14F-4D97-AF65-F5344CB8AC3E}">
        <p14:creationId xmlns:p14="http://schemas.microsoft.com/office/powerpoint/2010/main" val="3455011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112CF-2874-4B0D-C2DE-CE100788C5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93C226-764E-C018-5C0E-E5378A75CE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6D22D7-ABE8-D255-6C19-77B2887D0E9A}"/>
              </a:ext>
            </a:extLst>
          </p:cNvPr>
          <p:cNvSpPr>
            <a:spLocks noGrp="1"/>
          </p:cNvSpPr>
          <p:nvPr>
            <p:ph type="body" idx="1"/>
          </p:nvPr>
        </p:nvSpPr>
        <p:spPr/>
        <p:txBody>
          <a:bodyPr/>
          <a:lstStyle/>
          <a:p>
            <a:pPr algn="just"/>
            <a:r>
              <a:rPr lang="en-IN" dirty="0"/>
              <a:t>Index of dates of relevant events in the life of this case is important to place on record in appeal memo. It is common to follow a checklist approach so that important aspects of appeal are not overlooked or requires extensive supervisory efforts.</a:t>
            </a:r>
          </a:p>
          <a:p>
            <a:pPr algn="just"/>
            <a:endParaRPr lang="en-IN" dirty="0"/>
          </a:p>
          <a:p>
            <a:pPr algn="just"/>
            <a:r>
              <a:rPr lang="en-IN" dirty="0"/>
              <a:t>Tendency to file voluminous appeal memo must be discussed with disinterest it creates in reading such bulky filings. Crisp appeal memo and bulky paper-book is considered best practice by CESTAT practitioners.</a:t>
            </a:r>
          </a:p>
          <a:p>
            <a:pPr algn="just"/>
            <a:endParaRPr lang="en-IN" dirty="0"/>
          </a:p>
          <a:p>
            <a:pPr algn="just"/>
            <a:r>
              <a:rPr lang="en-IN" dirty="0"/>
              <a:t>Appeal is not a right that is available indefinitely. Appeal is a remedy that will be lost with passing of limitation. Pre-conditions that enable utilization of this remedy operate as divesting conditions to take away this right.</a:t>
            </a:r>
          </a:p>
          <a:p>
            <a:pPr algn="just"/>
            <a:endParaRPr lang="en-IN" dirty="0"/>
          </a:p>
          <a:p>
            <a:pPr algn="just"/>
            <a:r>
              <a:rPr lang="en-IN" dirty="0"/>
              <a:t>Appeal memo cannot be in ‘any’ form. Importance of form, format, contents and enclosures may be discussed. Relief not prayed cannot be allowed. Catch-all prayer must always be included to allow relief to be considered based on merits of each appeal.</a:t>
            </a:r>
          </a:p>
          <a:p>
            <a:pPr algn="just"/>
            <a:endParaRPr lang="en-IN" dirty="0"/>
          </a:p>
          <a:p>
            <a:pPr algn="just"/>
            <a:r>
              <a:rPr lang="en-IN" dirty="0"/>
              <a:t>Condonation required every day of delay to be explained. Discuss ‘justification v. excuse’. Discuss third-Party certificates to be truthful and subject to challenge to examine its admissibility. Discuss instances such as medical certificates that are not entirely accurate.</a:t>
            </a:r>
          </a:p>
          <a:p>
            <a:pPr algn="just"/>
            <a:endParaRPr lang="en-IN" dirty="0"/>
          </a:p>
          <a:p>
            <a:pPr algn="just"/>
            <a:endParaRPr lang="en-IN" dirty="0"/>
          </a:p>
        </p:txBody>
      </p:sp>
      <p:sp>
        <p:nvSpPr>
          <p:cNvPr id="4" name="Slide Number Placeholder 3">
            <a:extLst>
              <a:ext uri="{FF2B5EF4-FFF2-40B4-BE49-F238E27FC236}">
                <a16:creationId xmlns:a16="http://schemas.microsoft.com/office/drawing/2014/main" id="{C6E80365-59D2-5BC0-E6EA-BC35E740D7E6}"/>
              </a:ext>
            </a:extLst>
          </p:cNvPr>
          <p:cNvSpPr>
            <a:spLocks noGrp="1"/>
          </p:cNvSpPr>
          <p:nvPr>
            <p:ph type="sldNum" sz="quarter" idx="10"/>
          </p:nvPr>
        </p:nvSpPr>
        <p:spPr/>
        <p:txBody>
          <a:bodyPr/>
          <a:lstStyle/>
          <a:p>
            <a:fld id="{91778676-10C6-4C39-8026-ED3245729754}" type="slidenum">
              <a:rPr lang="en-IN" altLang="en-US" smtClean="0"/>
              <a:pPr/>
              <a:t>8</a:t>
            </a:fld>
            <a:endParaRPr lang="en-IN" altLang="en-US"/>
          </a:p>
        </p:txBody>
      </p:sp>
    </p:spTree>
    <p:extLst>
      <p:ext uri="{BB962C8B-B14F-4D97-AF65-F5344CB8AC3E}">
        <p14:creationId xmlns:p14="http://schemas.microsoft.com/office/powerpoint/2010/main" val="18476163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E9AC3-65BB-CE4F-F2F9-4AB696A546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CA1E6A-6487-6C6B-3C38-80DA357E4E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61F679-D2CB-FC7E-EB0F-398CBDCACF7A}"/>
              </a:ext>
            </a:extLst>
          </p:cNvPr>
          <p:cNvSpPr>
            <a:spLocks noGrp="1"/>
          </p:cNvSpPr>
          <p:nvPr>
            <p:ph type="body" idx="1"/>
          </p:nvPr>
        </p:nvSpPr>
        <p:spPr/>
        <p:txBody>
          <a:bodyPr/>
          <a:lstStyle/>
          <a:p>
            <a:pPr algn="just"/>
            <a:r>
              <a:rPr lang="en-IN" dirty="0"/>
              <a:t>SCN contains allegation which are adjudicated in OIO. First appeal is the very first opportunity to question the findings reached in OIO. Grounds raised in first appeal begin to narrow the issues that remain to be examined (in second appeal).</a:t>
            </a:r>
          </a:p>
          <a:p>
            <a:pPr algn="just"/>
            <a:endParaRPr lang="en-IN" dirty="0"/>
          </a:p>
          <a:p>
            <a:pPr algn="just"/>
            <a:r>
              <a:rPr lang="en-IN" dirty="0"/>
              <a:t>Discuss that choice of grounds (or omission) requires caution. And drafting grounds must not be routinely attempted by recycling grounds from other appeals (or appeals from other cases).</a:t>
            </a:r>
          </a:p>
          <a:p>
            <a:pPr algn="just"/>
            <a:endParaRPr lang="en-IN" dirty="0"/>
          </a:p>
          <a:p>
            <a:pPr algn="just"/>
            <a:r>
              <a:rPr lang="en-IN" dirty="0"/>
              <a:t>Summarize do’s and </a:t>
            </a:r>
            <a:r>
              <a:rPr lang="en-IN" dirty="0" err="1"/>
              <a:t>dont’s</a:t>
            </a:r>
            <a:r>
              <a:rPr lang="en-IN" dirty="0"/>
              <a:t> of drafting appeals.</a:t>
            </a:r>
          </a:p>
          <a:p>
            <a:pPr algn="just"/>
            <a:endParaRPr lang="en-IN" dirty="0"/>
          </a:p>
          <a:p>
            <a:pPr algn="just"/>
            <a:r>
              <a:rPr lang="en-IN" dirty="0"/>
              <a:t>Discuss doctrine of merger (</a:t>
            </a:r>
            <a:r>
              <a:rPr lang="en-IN" b="1" dirty="0" err="1"/>
              <a:t>Kunhayammed</a:t>
            </a:r>
            <a:r>
              <a:rPr lang="en-IN" b="1" dirty="0"/>
              <a:t> &amp; Ors. v. State of Ker. (2000) 6 SCC 359</a:t>
            </a:r>
            <a:r>
              <a:rPr lang="en-IN" dirty="0"/>
              <a:t>).</a:t>
            </a:r>
          </a:p>
          <a:p>
            <a:pPr algn="just"/>
            <a:endParaRPr lang="en-IN" dirty="0"/>
          </a:p>
          <a:p>
            <a:pPr algn="just"/>
            <a:r>
              <a:rPr lang="en-IN" dirty="0"/>
              <a:t>Set the discussions to refer Day4-Session4.</a:t>
            </a:r>
          </a:p>
        </p:txBody>
      </p:sp>
      <p:sp>
        <p:nvSpPr>
          <p:cNvPr id="4" name="Slide Number Placeholder 3">
            <a:extLst>
              <a:ext uri="{FF2B5EF4-FFF2-40B4-BE49-F238E27FC236}">
                <a16:creationId xmlns:a16="http://schemas.microsoft.com/office/drawing/2014/main" id="{09592442-BE3B-D29A-43C2-F899100AE18D}"/>
              </a:ext>
            </a:extLst>
          </p:cNvPr>
          <p:cNvSpPr>
            <a:spLocks noGrp="1"/>
          </p:cNvSpPr>
          <p:nvPr>
            <p:ph type="sldNum" sz="quarter" idx="10"/>
          </p:nvPr>
        </p:nvSpPr>
        <p:spPr/>
        <p:txBody>
          <a:bodyPr/>
          <a:lstStyle/>
          <a:p>
            <a:fld id="{91778676-10C6-4C39-8026-ED3245729754}" type="slidenum">
              <a:rPr lang="en-IN" altLang="en-US" smtClean="0"/>
              <a:pPr/>
              <a:t>9</a:t>
            </a:fld>
            <a:endParaRPr lang="en-IN" altLang="en-US"/>
          </a:p>
        </p:txBody>
      </p:sp>
    </p:spTree>
    <p:extLst>
      <p:ext uri="{BB962C8B-B14F-4D97-AF65-F5344CB8AC3E}">
        <p14:creationId xmlns:p14="http://schemas.microsoft.com/office/powerpoint/2010/main" val="35649904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2" name="Rectangle 11"/>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pic>
        <p:nvPicPr>
          <p:cNvPr id="13" name="Picture 12"/>
          <p:cNvPicPr>
            <a:picLocks noChangeAspect="1"/>
          </p:cNvPicPr>
          <p:nvPr userDrawn="1"/>
        </p:nvPicPr>
        <p:blipFill rotWithShape="1">
          <a:blip r:embed="rId3"/>
          <a:srcRect l="-1170" r="9237"/>
          <a:stretch/>
        </p:blipFill>
        <p:spPr>
          <a:xfrm>
            <a:off x="639260" y="614078"/>
            <a:ext cx="1429085" cy="1330610"/>
          </a:xfrm>
          <a:prstGeom prst="ellipse">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4" name="Date Placeholder 3"/>
          <p:cNvSpPr>
            <a:spLocks noGrp="1"/>
          </p:cNvSpPr>
          <p:nvPr>
            <p:ph type="dt" sz="half" idx="10"/>
          </p:nvPr>
        </p:nvSpPr>
        <p:spPr>
          <a:xfrm rot="5400000">
            <a:off x="10090150" y="1792288"/>
            <a:ext cx="990600" cy="304800"/>
          </a:xfrm>
        </p:spPr>
        <p:txBody>
          <a:bodyPr/>
          <a:lstStyle>
            <a:lvl1pPr algn="l">
              <a:defRPr b="0" i="0">
                <a:solidFill>
                  <a:schemeClr val="bg1"/>
                </a:solidFill>
              </a:defRPr>
            </a:lvl1pPr>
          </a:lstStyle>
          <a:p>
            <a:pPr>
              <a:defRPr/>
            </a:pPr>
            <a:fld id="{1E39A5AC-A092-4674-8848-DB3B24E343AC}" type="datetime1">
              <a:rPr lang="en-IN" smtClean="0"/>
              <a:t>15/05/26</a:t>
            </a:fld>
            <a:endParaRPr lang="en-IN"/>
          </a:p>
        </p:txBody>
      </p:sp>
      <p:sp>
        <p:nvSpPr>
          <p:cNvPr id="15" name="Footer Placeholder 4"/>
          <p:cNvSpPr>
            <a:spLocks noGrp="1"/>
          </p:cNvSpPr>
          <p:nvPr>
            <p:ph type="ftr" sz="quarter" idx="11"/>
          </p:nvPr>
        </p:nvSpPr>
        <p:spPr>
          <a:xfrm rot="5400000">
            <a:off x="8960644" y="3226594"/>
            <a:ext cx="3859212" cy="304800"/>
          </a:xfrm>
        </p:spPr>
        <p:txBody>
          <a:bodyPr/>
          <a:lstStyle>
            <a:lvl1pPr>
              <a:defRPr b="0" i="0">
                <a:solidFill>
                  <a:schemeClr val="bg1"/>
                </a:solidFill>
              </a:defRPr>
            </a:lvl1pPr>
          </a:lstStyle>
          <a:p>
            <a:pPr>
              <a:defRPr/>
            </a:pPr>
            <a:r>
              <a:rPr lang="en-GB"/>
              <a:t>© GST &amp; Indirect Taxes Committee, ICAI</a:t>
            </a:r>
            <a:endParaRPr lang="en-IN"/>
          </a:p>
        </p:txBody>
      </p:sp>
      <p:sp>
        <p:nvSpPr>
          <p:cNvPr id="16" name="Slide Number Placeholder 5"/>
          <p:cNvSpPr>
            <a:spLocks noGrp="1"/>
          </p:cNvSpPr>
          <p:nvPr>
            <p:ph type="sldNum" sz="quarter" idx="12"/>
          </p:nvPr>
        </p:nvSpPr>
        <p:spPr>
          <a:xfrm>
            <a:off x="10350500" y="292100"/>
            <a:ext cx="838200" cy="768350"/>
          </a:xfrm>
        </p:spPr>
        <p:txBody>
          <a:bodyPr/>
          <a:lstStyle>
            <a:lvl1pPr>
              <a:defRPr>
                <a:latin typeface="Palatino Linotype" panose="02040502050505030304" pitchFamily="18" charset="0"/>
              </a:defRPr>
            </a:lvl1pPr>
          </a:lstStyle>
          <a:p>
            <a:fld id="{56FCA643-ADDA-4CE8-B4FF-7AA2A8ED4A7D}" type="slidenum">
              <a:rPr lang="en-IN" altLang="en-US"/>
              <a:pPr/>
              <a:t>‹#›</a:t>
            </a:fld>
            <a:endParaRPr lang="en-IN" altLang="en-US"/>
          </a:p>
        </p:txBody>
      </p:sp>
    </p:spTree>
    <p:extLst>
      <p:ext uri="{BB962C8B-B14F-4D97-AF65-F5344CB8AC3E}">
        <p14:creationId xmlns:p14="http://schemas.microsoft.com/office/powerpoint/2010/main" val="2281491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5" name="Group 23"/>
          <p:cNvGrpSpPr>
            <a:grpSpLocks/>
          </p:cNvGrpSpPr>
          <p:nvPr/>
        </p:nvGrpSpPr>
        <p:grpSpPr bwMode="auto">
          <a:xfrm>
            <a:off x="0" y="-1588"/>
            <a:ext cx="12192000" cy="6865938"/>
            <a:chOff x="0" y="-2373"/>
            <a:chExt cx="12192000" cy="6867027"/>
          </a:xfrm>
        </p:grpSpPr>
        <p:sp>
          <p:nvSpPr>
            <p:cNvPr id="6" name="Rectangle 5"/>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10371525">
              <a:off x="263767" y="4438254"/>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Freeform 5"/>
            <p:cNvSpPr>
              <a:spLocks/>
            </p:cNvSpPr>
            <p:nvPr/>
          </p:nvSpPr>
          <p:spPr bwMode="gray">
            <a:xfrm rot="10800000">
              <a:off x="459506" y="321130"/>
              <a:ext cx="11277600" cy="4533900"/>
            </a:xfrm>
            <a:custGeom>
              <a:avLst/>
              <a:gdLst>
                <a:gd name="T0" fmla="*/ 0 w 7104"/>
                <a:gd name="T1" fmla="*/ 0 h 2856"/>
                <a:gd name="T2" fmla="*/ 0 w 7104"/>
                <a:gd name="T3" fmla="*/ 2147483647 h 2856"/>
                <a:gd name="T4" fmla="*/ 2147483647 w 7104"/>
                <a:gd name="T5" fmla="*/ 2147483647 h 2856"/>
                <a:gd name="T6" fmla="*/ 2147483647 w 7104"/>
                <a:gd name="T7" fmla="*/ 2147483647 h 2856"/>
                <a:gd name="T8" fmla="*/ 2147483647 w 7104"/>
                <a:gd name="T9" fmla="*/ 2147483647 h 2856"/>
                <a:gd name="T10" fmla="*/ 2147483647 w 7104"/>
                <a:gd name="T11" fmla="*/ 2147483647 h 2856"/>
                <a:gd name="T12" fmla="*/ 2147483647 w 7104"/>
                <a:gd name="T13" fmla="*/ 2147483647 h 2856"/>
                <a:gd name="T14" fmla="*/ 2147483647 w 7104"/>
                <a:gd name="T15" fmla="*/ 2147483647 h 2856"/>
                <a:gd name="T16" fmla="*/ 2147483647 w 7104"/>
                <a:gd name="T17" fmla="*/ 2147483647 h 2856"/>
                <a:gd name="T18" fmla="*/ 2147483647 w 7104"/>
                <a:gd name="T19" fmla="*/ 2147483647 h 2856"/>
                <a:gd name="T20" fmla="*/ 2147483647 w 7104"/>
                <a:gd name="T21" fmla="*/ 2147483647 h 2856"/>
                <a:gd name="T22" fmla="*/ 2147483647 w 7104"/>
                <a:gd name="T23" fmla="*/ 2147483647 h 2856"/>
                <a:gd name="T24" fmla="*/ 2147483647 w 7104"/>
                <a:gd name="T25" fmla="*/ 2147483647 h 2856"/>
                <a:gd name="T26" fmla="*/ 2147483647 w 7104"/>
                <a:gd name="T27" fmla="*/ 2147483647 h 2856"/>
                <a:gd name="T28" fmla="*/ 2147483647 w 7104"/>
                <a:gd name="T29" fmla="*/ 2147483647 h 2856"/>
                <a:gd name="T30" fmla="*/ 2147483647 w 7104"/>
                <a:gd name="T31" fmla="*/ 2147483647 h 2856"/>
                <a:gd name="T32" fmla="*/ 2147483647 w 7104"/>
                <a:gd name="T33" fmla="*/ 2147483647 h 2856"/>
                <a:gd name="T34" fmla="*/ 2147483647 w 7104"/>
                <a:gd name="T35" fmla="*/ 2147483647 h 2856"/>
                <a:gd name="T36" fmla="*/ 2147483647 w 7104"/>
                <a:gd name="T37" fmla="*/ 2147483647 h 2856"/>
                <a:gd name="T38" fmla="*/ 2147483647 w 7104"/>
                <a:gd name="T39" fmla="*/ 2147483647 h 2856"/>
                <a:gd name="T40" fmla="*/ 2147483647 w 7104"/>
                <a:gd name="T41" fmla="*/ 2147483647 h 2856"/>
                <a:gd name="T42" fmla="*/ 2147483647 w 7104"/>
                <a:gd name="T43" fmla="*/ 2147483647 h 2856"/>
                <a:gd name="T44" fmla="*/ 2147483647 w 7104"/>
                <a:gd name="T45" fmla="*/ 2147483647 h 2856"/>
                <a:gd name="T46" fmla="*/ 2147483647 w 7104"/>
                <a:gd name="T47" fmla="*/ 2147483647 h 2856"/>
                <a:gd name="T48" fmla="*/ 2147483647 w 7104"/>
                <a:gd name="T49" fmla="*/ 2147483647 h 2856"/>
                <a:gd name="T50" fmla="*/ 2147483647 w 7104"/>
                <a:gd name="T51" fmla="*/ 2147483647 h 2856"/>
                <a:gd name="T52" fmla="*/ 2147483647 w 7104"/>
                <a:gd name="T53" fmla="*/ 2147483647 h 2856"/>
                <a:gd name="T54" fmla="*/ 2147483647 w 7104"/>
                <a:gd name="T55" fmla="*/ 2147483647 h 2856"/>
                <a:gd name="T56" fmla="*/ 2147483647 w 7104"/>
                <a:gd name="T57" fmla="*/ 2147483647 h 2856"/>
                <a:gd name="T58" fmla="*/ 2147483647 w 7104"/>
                <a:gd name="T59" fmla="*/ 2147483647 h 2856"/>
                <a:gd name="T60" fmla="*/ 2147483647 w 7104"/>
                <a:gd name="T61" fmla="*/ 2147483647 h 2856"/>
                <a:gd name="T62" fmla="*/ 2147483647 w 7104"/>
                <a:gd name="T63" fmla="*/ 2147483647 h 2856"/>
                <a:gd name="T64" fmla="*/ 2147483647 w 7104"/>
                <a:gd name="T65" fmla="*/ 2147483647 h 2856"/>
                <a:gd name="T66" fmla="*/ 2147483647 w 7104"/>
                <a:gd name="T67" fmla="*/ 2147483647 h 2856"/>
                <a:gd name="T68" fmla="*/ 2147483647 w 7104"/>
                <a:gd name="T69" fmla="*/ 2147483647 h 2856"/>
                <a:gd name="T70" fmla="*/ 2147483647 w 7104"/>
                <a:gd name="T71" fmla="*/ 2147483647 h 2856"/>
                <a:gd name="T72" fmla="*/ 2147483647 w 7104"/>
                <a:gd name="T73" fmla="*/ 2147483647 h 2856"/>
                <a:gd name="T74" fmla="*/ 2147483647 w 7104"/>
                <a:gd name="T75" fmla="*/ 2147483647 h 2856"/>
                <a:gd name="T76" fmla="*/ 2147483647 w 7104"/>
                <a:gd name="T77" fmla="*/ 2147483647 h 2856"/>
                <a:gd name="T78" fmla="*/ 2147483647 w 7104"/>
                <a:gd name="T79" fmla="*/ 2147483647 h 2856"/>
                <a:gd name="T80" fmla="*/ 2147483647 w 7104"/>
                <a:gd name="T81" fmla="*/ 2147483647 h 2856"/>
                <a:gd name="T82" fmla="*/ 2147483647 w 7104"/>
                <a:gd name="T83" fmla="*/ 2147483647 h 2856"/>
                <a:gd name="T84" fmla="*/ 2147483647 w 7104"/>
                <a:gd name="T85" fmla="*/ 2147483647 h 2856"/>
                <a:gd name="T86" fmla="*/ 2147483647 w 7104"/>
                <a:gd name="T87" fmla="*/ 2147483647 h 2856"/>
                <a:gd name="T88" fmla="*/ 2147483647 w 7104"/>
                <a:gd name="T89" fmla="*/ 2147483647 h 2856"/>
                <a:gd name="T90" fmla="*/ 2147483647 w 7104"/>
                <a:gd name="T91" fmla="*/ 2147483647 h 2856"/>
                <a:gd name="T92" fmla="*/ 2147483647 w 7104"/>
                <a:gd name="T93" fmla="*/ 2147483647 h 2856"/>
                <a:gd name="T94" fmla="*/ 2147483647 w 7104"/>
                <a:gd name="T95" fmla="*/ 2147483647 h 2856"/>
                <a:gd name="T96" fmla="*/ 2147483647 w 7104"/>
                <a:gd name="T97" fmla="*/ 2147483647 h 2856"/>
                <a:gd name="T98" fmla="*/ 0 w 7104"/>
                <a:gd name="T99" fmla="*/ 0 h 2856"/>
                <a:gd name="T100" fmla="*/ 0 w 7104"/>
                <a:gd name="T101" fmla="*/ 0 h 285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5" name="Rectangle 14"/>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Date Placeholder 4"/>
          <p:cNvSpPr>
            <a:spLocks noGrp="1"/>
          </p:cNvSpPr>
          <p:nvPr>
            <p:ph type="dt" sz="half" idx="10"/>
          </p:nvPr>
        </p:nvSpPr>
        <p:spPr/>
        <p:txBody>
          <a:bodyPr/>
          <a:lstStyle>
            <a:lvl1pPr>
              <a:defRPr/>
            </a:lvl1pPr>
          </a:lstStyle>
          <a:p>
            <a:pPr>
              <a:defRPr/>
            </a:pPr>
            <a:fld id="{18858D75-A0DE-4B60-AC83-14D99F2FEB2B}" type="datetime1">
              <a:rPr lang="en-IN" smtClean="0"/>
              <a:t>15/05/26</a:t>
            </a:fld>
            <a:endParaRPr lang="en-IN"/>
          </a:p>
        </p:txBody>
      </p:sp>
      <p:sp>
        <p:nvSpPr>
          <p:cNvPr id="17" name="Footer Placeholder 5"/>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8" name="Slide Number Placeholder 6"/>
          <p:cNvSpPr>
            <a:spLocks noGrp="1"/>
          </p:cNvSpPr>
          <p:nvPr>
            <p:ph type="sldNum" sz="quarter" idx="12"/>
          </p:nvPr>
        </p:nvSpPr>
        <p:spPr/>
        <p:txBody>
          <a:bodyPr/>
          <a:lstStyle>
            <a:lvl1pPr>
              <a:defRPr/>
            </a:lvl1pPr>
          </a:lstStyle>
          <a:p>
            <a:fld id="{1A6100AD-F474-43A9-974D-3AB9D7A9C538}" type="slidenum">
              <a:rPr lang="en-IN" altLang="en-US"/>
              <a:pPr/>
              <a:t>‹#›</a:t>
            </a:fld>
            <a:endParaRPr lang="en-IN" altLang="en-US"/>
          </a:p>
        </p:txBody>
      </p:sp>
    </p:spTree>
    <p:extLst>
      <p:ext uri="{BB962C8B-B14F-4D97-AF65-F5344CB8AC3E}">
        <p14:creationId xmlns:p14="http://schemas.microsoft.com/office/powerpoint/2010/main" val="3688071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589932">
              <a:off x="8490951" y="2714874"/>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Freeform 5"/>
            <p:cNvSpPr>
              <a:spLocks/>
            </p:cNvSpPr>
            <p:nvPr/>
          </p:nvSpPr>
          <p:spPr bwMode="gray">
            <a:xfrm>
              <a:off x="455612" y="2801319"/>
              <a:ext cx="11277600" cy="3602637"/>
            </a:xfrm>
            <a:custGeom>
              <a:avLst/>
              <a:gdLst>
                <a:gd name="T0" fmla="*/ 0 w 10000"/>
                <a:gd name="T1" fmla="*/ 0 h 7946"/>
                <a:gd name="T2" fmla="*/ 0 w 10000"/>
                <a:gd name="T3" fmla="*/ 2147483647 h 7946"/>
                <a:gd name="T4" fmla="*/ 2147483647 w 10000"/>
                <a:gd name="T5" fmla="*/ 2147483647 h 7946"/>
                <a:gd name="T6" fmla="*/ 2147483647 w 10000"/>
                <a:gd name="T7" fmla="*/ 2147483647 h 7946"/>
                <a:gd name="T8" fmla="*/ 2147483647 w 10000"/>
                <a:gd name="T9" fmla="*/ 2147483647 h 7946"/>
                <a:gd name="T10" fmla="*/ 2147483647 w 10000"/>
                <a:gd name="T11" fmla="*/ 2147483647 h 7946"/>
                <a:gd name="T12" fmla="*/ 2147483647 w 10000"/>
                <a:gd name="T13" fmla="*/ 2147483647 h 7946"/>
                <a:gd name="T14" fmla="*/ 2147483647 w 10000"/>
                <a:gd name="T15" fmla="*/ 2147483647 h 7946"/>
                <a:gd name="T16" fmla="*/ 2147483647 w 10000"/>
                <a:gd name="T17" fmla="*/ 2147483647 h 7946"/>
                <a:gd name="T18" fmla="*/ 2147483647 w 10000"/>
                <a:gd name="T19" fmla="*/ 2147483647 h 7946"/>
                <a:gd name="T20" fmla="*/ 2147483647 w 10000"/>
                <a:gd name="T21" fmla="*/ 2147483647 h 7946"/>
                <a:gd name="T22" fmla="*/ 2147483647 w 10000"/>
                <a:gd name="T23" fmla="*/ 2147483647 h 7946"/>
                <a:gd name="T24" fmla="*/ 2147483647 w 10000"/>
                <a:gd name="T25" fmla="*/ 2147483647 h 7946"/>
                <a:gd name="T26" fmla="*/ 2147483647 w 10000"/>
                <a:gd name="T27" fmla="*/ 2147483647 h 7946"/>
                <a:gd name="T28" fmla="*/ 2147483647 w 10000"/>
                <a:gd name="T29" fmla="*/ 2147483647 h 7946"/>
                <a:gd name="T30" fmla="*/ 2147483647 w 10000"/>
                <a:gd name="T31" fmla="*/ 2147483647 h 7946"/>
                <a:gd name="T32" fmla="*/ 2147483647 w 10000"/>
                <a:gd name="T33" fmla="*/ 2147483647 h 7946"/>
                <a:gd name="T34" fmla="*/ 2147483647 w 10000"/>
                <a:gd name="T35" fmla="*/ 2147483647 h 7946"/>
                <a:gd name="T36" fmla="*/ 2147483647 w 10000"/>
                <a:gd name="T37" fmla="*/ 2147483647 h 7946"/>
                <a:gd name="T38" fmla="*/ 2147483647 w 10000"/>
                <a:gd name="T39" fmla="*/ 2147483647 h 7946"/>
                <a:gd name="T40" fmla="*/ 2147483647 w 10000"/>
                <a:gd name="T41" fmla="*/ 2147483647 h 7946"/>
                <a:gd name="T42" fmla="*/ 2147483647 w 10000"/>
                <a:gd name="T43" fmla="*/ 2147483647 h 7946"/>
                <a:gd name="T44" fmla="*/ 2147483647 w 10000"/>
                <a:gd name="T45" fmla="*/ 2147483647 h 7946"/>
                <a:gd name="T46" fmla="*/ 2147483647 w 10000"/>
                <a:gd name="T47" fmla="*/ 2147483647 h 7946"/>
                <a:gd name="T48" fmla="*/ 2147483647 w 10000"/>
                <a:gd name="T49" fmla="*/ 2147483647 h 7946"/>
                <a:gd name="T50" fmla="*/ 2147483647 w 10000"/>
                <a:gd name="T51" fmla="*/ 2147483647 h 7946"/>
                <a:gd name="T52" fmla="*/ 2147483647 w 10000"/>
                <a:gd name="T53" fmla="*/ 2147483647 h 7946"/>
                <a:gd name="T54" fmla="*/ 2147483647 w 10000"/>
                <a:gd name="T55" fmla="*/ 2147483647 h 7946"/>
                <a:gd name="T56" fmla="*/ 2147483647 w 10000"/>
                <a:gd name="T57" fmla="*/ 2147483647 h 7946"/>
                <a:gd name="T58" fmla="*/ 2147483647 w 10000"/>
                <a:gd name="T59" fmla="*/ 2147483647 h 7946"/>
                <a:gd name="T60" fmla="*/ 2147483647 w 10000"/>
                <a:gd name="T61" fmla="*/ 2147483647 h 7946"/>
                <a:gd name="T62" fmla="*/ 2147483647 w 10000"/>
                <a:gd name="T63" fmla="*/ 2147483647 h 7946"/>
                <a:gd name="T64" fmla="*/ 2147483647 w 10000"/>
                <a:gd name="T65" fmla="*/ 2147483647 h 7946"/>
                <a:gd name="T66" fmla="*/ 2147483647 w 10000"/>
                <a:gd name="T67" fmla="*/ 2147483647 h 7946"/>
                <a:gd name="T68" fmla="*/ 2147483647 w 10000"/>
                <a:gd name="T69" fmla="*/ 2147483647 h 7946"/>
                <a:gd name="T70" fmla="*/ 2147483647 w 10000"/>
                <a:gd name="T71" fmla="*/ 2147483647 h 7946"/>
                <a:gd name="T72" fmla="*/ 2147483647 w 10000"/>
                <a:gd name="T73" fmla="*/ 2147483647 h 7946"/>
                <a:gd name="T74" fmla="*/ 2147483647 w 10000"/>
                <a:gd name="T75" fmla="*/ 2147483647 h 7946"/>
                <a:gd name="T76" fmla="*/ 2147483647 w 10000"/>
                <a:gd name="T77" fmla="*/ 2147483647 h 7946"/>
                <a:gd name="T78" fmla="*/ 2147483647 w 10000"/>
                <a:gd name="T79" fmla="*/ 2147483647 h 7946"/>
                <a:gd name="T80" fmla="*/ 2147483647 w 10000"/>
                <a:gd name="T81" fmla="*/ 2147483647 h 7946"/>
                <a:gd name="T82" fmla="*/ 2147483647 w 10000"/>
                <a:gd name="T83" fmla="*/ 2147483647 h 7946"/>
                <a:gd name="T84" fmla="*/ 2147483647 w 10000"/>
                <a:gd name="T85" fmla="*/ 2147483647 h 7946"/>
                <a:gd name="T86" fmla="*/ 2147483647 w 10000"/>
                <a:gd name="T87" fmla="*/ 2147483647 h 7946"/>
                <a:gd name="T88" fmla="*/ 2147483647 w 10000"/>
                <a:gd name="T89" fmla="*/ 2147483647 h 7946"/>
                <a:gd name="T90" fmla="*/ 2147483647 w 10000"/>
                <a:gd name="T91" fmla="*/ 2147483647 h 7946"/>
                <a:gd name="T92" fmla="*/ 2147483647 w 10000"/>
                <a:gd name="T93" fmla="*/ 2147483647 h 7946"/>
                <a:gd name="T94" fmla="*/ 2147483647 w 10000"/>
                <a:gd name="T95" fmla="*/ 2147483647 h 7946"/>
                <a:gd name="T96" fmla="*/ 2147483647 w 10000"/>
                <a:gd name="T97" fmla="*/ 2147483647 h 7946"/>
                <a:gd name="T98" fmla="*/ 0 w 10000"/>
                <a:gd name="T99" fmla="*/ 0 h 7946"/>
                <a:gd name="T100" fmla="*/ 0 w 10000"/>
                <a:gd name="T101" fmla="*/ 0 h 794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7946">
                  <a:moveTo>
                    <a:pt x="0" y="0"/>
                  </a:moveTo>
                  <a:lnTo>
                    <a:pt x="0" y="7945"/>
                  </a:lnTo>
                  <a:lnTo>
                    <a:pt x="10000" y="7946"/>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5" name="Rectangle 14"/>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1063416"/>
            <a:ext cx="8825659" cy="1379755"/>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Date Placeholder 3"/>
          <p:cNvSpPr>
            <a:spLocks noGrp="1"/>
          </p:cNvSpPr>
          <p:nvPr>
            <p:ph type="dt" sz="half" idx="10"/>
          </p:nvPr>
        </p:nvSpPr>
        <p:spPr/>
        <p:txBody>
          <a:bodyPr/>
          <a:lstStyle>
            <a:lvl1pPr>
              <a:defRPr/>
            </a:lvl1pPr>
          </a:lstStyle>
          <a:p>
            <a:pPr>
              <a:defRPr/>
            </a:pPr>
            <a:fld id="{85005DFC-5D42-41F7-860A-1E35D0948771}" type="datetime1">
              <a:rPr lang="en-IN" smtClean="0"/>
              <a:t>15/05/26</a:t>
            </a:fld>
            <a:endParaRPr lang="en-IN"/>
          </a:p>
        </p:txBody>
      </p:sp>
      <p:sp>
        <p:nvSpPr>
          <p:cNvPr id="17"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8" name="Slide Number Placeholder 5"/>
          <p:cNvSpPr>
            <a:spLocks noGrp="1"/>
          </p:cNvSpPr>
          <p:nvPr>
            <p:ph type="sldNum" sz="quarter" idx="12"/>
          </p:nvPr>
        </p:nvSpPr>
        <p:spPr/>
        <p:txBody>
          <a:bodyPr/>
          <a:lstStyle>
            <a:lvl1pPr>
              <a:defRPr/>
            </a:lvl1pPr>
          </a:lstStyle>
          <a:p>
            <a:fld id="{5AFD0E14-DDFE-4B91-9CFC-2A11E8825529}" type="slidenum">
              <a:rPr lang="en-IN" altLang="en-US"/>
              <a:pPr/>
              <a:t>‹#›</a:t>
            </a:fld>
            <a:endParaRPr lang="en-IN" altLang="en-US"/>
          </a:p>
        </p:txBody>
      </p:sp>
    </p:spTree>
    <p:extLst>
      <p:ext uri="{BB962C8B-B14F-4D97-AF65-F5344CB8AC3E}">
        <p14:creationId xmlns:p14="http://schemas.microsoft.com/office/powerpoint/2010/main" val="41321655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5" name="Group 23"/>
          <p:cNvGrpSpPr>
            <a:grpSpLocks/>
          </p:cNvGrpSpPr>
          <p:nvPr/>
        </p:nvGrpSpPr>
        <p:grpSpPr bwMode="auto">
          <a:xfrm>
            <a:off x="0" y="-1588"/>
            <a:ext cx="12192000" cy="6865938"/>
            <a:chOff x="0" y="-2373"/>
            <a:chExt cx="12192000" cy="6867027"/>
          </a:xfrm>
        </p:grpSpPr>
        <p:sp>
          <p:nvSpPr>
            <p:cNvPr id="6" name="Rectangle 5"/>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89932">
              <a:off x="8490951" y="4185117"/>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5" name="Freeform 5"/>
            <p:cNvSpPr>
              <a:spLocks/>
            </p:cNvSpPr>
            <p:nvPr/>
          </p:nvSpPr>
          <p:spPr bwMode="gray">
            <a:xfrm>
              <a:off x="455612" y="4241801"/>
              <a:ext cx="11277600" cy="2337161"/>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6"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7" name="TextBox 16"/>
          <p:cNvSpPr txBox="1"/>
          <p:nvPr/>
        </p:nvSpPr>
        <p:spPr>
          <a:xfrm>
            <a:off x="9718675" y="2632075"/>
            <a:ext cx="803275" cy="1570038"/>
          </a:xfrm>
          <a:prstGeom prst="rect">
            <a:avLst/>
          </a:prstGeom>
          <a:noFill/>
        </p:spPr>
        <p:txBody>
          <a:bodyPr>
            <a:spAutoFit/>
          </a:bodyPr>
          <a:lstStyle>
            <a:defPPr>
              <a:defRPr lang="en-US"/>
            </a:defPPr>
            <a:lvl1pPr algn="r">
              <a:defRPr sz="12200" b="0" i="0">
                <a:solidFill>
                  <a:schemeClr val="accent1"/>
                </a:solidFill>
                <a:latin typeface="Arial"/>
                <a:cs typeface="Arial"/>
              </a:defRPr>
            </a:lvl1pPr>
          </a:lstStyle>
          <a:p>
            <a:pPr>
              <a:defRPr/>
            </a:pPr>
            <a:r>
              <a:rPr lang="en-US" sz="9600" dirty="0"/>
              <a:t>”</a:t>
            </a:r>
          </a:p>
        </p:txBody>
      </p:sp>
      <p:sp>
        <p:nvSpPr>
          <p:cNvPr id="18" name="TextBox 17"/>
          <p:cNvSpPr txBox="1"/>
          <p:nvPr/>
        </p:nvSpPr>
        <p:spPr>
          <a:xfrm>
            <a:off x="898525" y="590550"/>
            <a:ext cx="801688" cy="1570038"/>
          </a:xfrm>
          <a:prstGeom prst="rect">
            <a:avLst/>
          </a:prstGeom>
          <a:noFill/>
        </p:spPr>
        <p:txBody>
          <a:bodyPr>
            <a:spAutoFit/>
          </a:bodyPr>
          <a:lstStyle>
            <a:defPPr>
              <a:defRPr lang="en-US"/>
            </a:defPPr>
            <a:lvl1pPr algn="r">
              <a:defRPr sz="12200" b="0" i="0">
                <a:solidFill>
                  <a:schemeClr val="accent1"/>
                </a:solidFill>
                <a:latin typeface="Arial"/>
                <a:cs typeface="Arial"/>
              </a:defRPr>
            </a:lvl1pPr>
          </a:lstStyle>
          <a:p>
            <a:pPr>
              <a:defRPr/>
            </a:pPr>
            <a:r>
              <a:rPr lang="en-US" sz="9600" dirty="0"/>
              <a:t>“</a:t>
            </a:r>
          </a:p>
        </p:txBody>
      </p:sp>
      <p:sp>
        <p:nvSpPr>
          <p:cNvPr id="19" name="Rectangle 18"/>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581878" y="980517"/>
            <a:ext cx="8453906" cy="2698249"/>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0" name="Date Placeholder 3"/>
          <p:cNvSpPr>
            <a:spLocks noGrp="1"/>
          </p:cNvSpPr>
          <p:nvPr>
            <p:ph type="dt" sz="half" idx="14"/>
          </p:nvPr>
        </p:nvSpPr>
        <p:spPr/>
        <p:txBody>
          <a:bodyPr/>
          <a:lstStyle>
            <a:lvl1pPr>
              <a:defRPr/>
            </a:lvl1pPr>
          </a:lstStyle>
          <a:p>
            <a:pPr>
              <a:defRPr/>
            </a:pPr>
            <a:fld id="{0AFF8D68-4624-4B67-93BA-1C47DC804B94}" type="datetime1">
              <a:rPr lang="en-IN" smtClean="0"/>
              <a:t>15/05/26</a:t>
            </a:fld>
            <a:endParaRPr lang="en-IN"/>
          </a:p>
        </p:txBody>
      </p:sp>
      <p:sp>
        <p:nvSpPr>
          <p:cNvPr id="21" name="Footer Placeholder 4"/>
          <p:cNvSpPr>
            <a:spLocks noGrp="1"/>
          </p:cNvSpPr>
          <p:nvPr>
            <p:ph type="ftr" sz="quarter" idx="15"/>
          </p:nvPr>
        </p:nvSpPr>
        <p:spPr/>
        <p:txBody>
          <a:bodyPr/>
          <a:lstStyle>
            <a:lvl1pPr>
              <a:defRPr/>
            </a:lvl1pPr>
          </a:lstStyle>
          <a:p>
            <a:pPr>
              <a:defRPr/>
            </a:pPr>
            <a:r>
              <a:rPr lang="en-GB"/>
              <a:t>© GST &amp; Indirect Taxes Committee, ICAI</a:t>
            </a:r>
            <a:endParaRPr lang="en-IN"/>
          </a:p>
        </p:txBody>
      </p:sp>
      <p:sp>
        <p:nvSpPr>
          <p:cNvPr id="22" name="Slide Number Placeholder 5"/>
          <p:cNvSpPr>
            <a:spLocks noGrp="1"/>
          </p:cNvSpPr>
          <p:nvPr>
            <p:ph type="sldNum" sz="quarter" idx="16"/>
          </p:nvPr>
        </p:nvSpPr>
        <p:spPr/>
        <p:txBody>
          <a:bodyPr/>
          <a:lstStyle>
            <a:lvl1pPr>
              <a:defRPr/>
            </a:lvl1pPr>
          </a:lstStyle>
          <a:p>
            <a:fld id="{D6E41A05-1421-4F57-B0A7-8763FCC724F5}" type="slidenum">
              <a:rPr lang="en-IN" altLang="en-US"/>
              <a:pPr/>
              <a:t>‹#›</a:t>
            </a:fld>
            <a:endParaRPr lang="en-IN" altLang="en-US"/>
          </a:p>
        </p:txBody>
      </p:sp>
    </p:spTree>
    <p:extLst>
      <p:ext uri="{BB962C8B-B14F-4D97-AF65-F5344CB8AC3E}">
        <p14:creationId xmlns:p14="http://schemas.microsoft.com/office/powerpoint/2010/main" val="1408164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a:spLocks/>
            </p:cNvSpPr>
            <p:nvPr/>
          </p:nvSpPr>
          <p:spPr bwMode="gray">
            <a:xfrm rot="-589932">
              <a:off x="8490951" y="4193583"/>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2" name="Freeform 5"/>
            <p:cNvSpPr>
              <a:spLocks/>
            </p:cNvSpPr>
            <p:nvPr/>
          </p:nvSpPr>
          <p:spPr bwMode="gray">
            <a:xfrm>
              <a:off x="455612" y="4241801"/>
              <a:ext cx="11277600" cy="2337161"/>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4" name="Rectangle 13"/>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5" name="Date Placeholder 3"/>
          <p:cNvSpPr>
            <a:spLocks noGrp="1"/>
          </p:cNvSpPr>
          <p:nvPr>
            <p:ph type="dt" sz="half" idx="10"/>
          </p:nvPr>
        </p:nvSpPr>
        <p:spPr/>
        <p:txBody>
          <a:bodyPr/>
          <a:lstStyle>
            <a:lvl1pPr>
              <a:defRPr/>
            </a:lvl1pPr>
          </a:lstStyle>
          <a:p>
            <a:pPr>
              <a:defRPr/>
            </a:pPr>
            <a:fld id="{0F2B1EC0-FC4E-484E-BBF6-84DEB9413ADE}" type="datetime1">
              <a:rPr lang="en-IN" smtClean="0"/>
              <a:t>15/05/26</a:t>
            </a:fld>
            <a:endParaRPr lang="en-IN"/>
          </a:p>
        </p:txBody>
      </p:sp>
      <p:sp>
        <p:nvSpPr>
          <p:cNvPr id="16"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7" name="Slide Number Placeholder 5"/>
          <p:cNvSpPr>
            <a:spLocks noGrp="1"/>
          </p:cNvSpPr>
          <p:nvPr>
            <p:ph type="sldNum" sz="quarter" idx="12"/>
          </p:nvPr>
        </p:nvSpPr>
        <p:spPr/>
        <p:txBody>
          <a:bodyPr/>
          <a:lstStyle>
            <a:lvl1pPr>
              <a:defRPr/>
            </a:lvl1pPr>
          </a:lstStyle>
          <a:p>
            <a:fld id="{2608514E-F3E7-47FB-B688-67757E047F9D}" type="slidenum">
              <a:rPr lang="en-IN" altLang="en-US"/>
              <a:pPr/>
              <a:t>‹#›</a:t>
            </a:fld>
            <a:endParaRPr lang="en-IN" altLang="en-US"/>
          </a:p>
        </p:txBody>
      </p:sp>
    </p:spTree>
    <p:extLst>
      <p:ext uri="{BB962C8B-B14F-4D97-AF65-F5344CB8AC3E}">
        <p14:creationId xmlns:p14="http://schemas.microsoft.com/office/powerpoint/2010/main" val="641303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cxnSp>
        <p:nvCxnSpPr>
          <p:cNvPr id="9" name="Straight Connector 8"/>
          <p:cNvCxnSpPr/>
          <p:nvPr/>
        </p:nvCxnSpPr>
        <p:spPr>
          <a:xfrm>
            <a:off x="4403725" y="2570163"/>
            <a:ext cx="0" cy="3492500"/>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7772400" y="2570163"/>
            <a:ext cx="0" cy="3492500"/>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4" y="3193561"/>
            <a:ext cx="3129168" cy="2833496"/>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93561"/>
            <a:ext cx="3145380" cy="2833495"/>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6700" y="3193561"/>
            <a:ext cx="3164719" cy="2833493"/>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Date Placeholder 6"/>
          <p:cNvSpPr>
            <a:spLocks noGrp="1"/>
          </p:cNvSpPr>
          <p:nvPr>
            <p:ph type="dt" sz="half" idx="18"/>
          </p:nvPr>
        </p:nvSpPr>
        <p:spPr/>
        <p:txBody>
          <a:bodyPr/>
          <a:lstStyle>
            <a:lvl1pPr>
              <a:defRPr/>
            </a:lvl1pPr>
          </a:lstStyle>
          <a:p>
            <a:pPr>
              <a:defRPr/>
            </a:pPr>
            <a:fld id="{6458BB03-8DF4-45D5-81BE-F834E36D6F6B}" type="datetime1">
              <a:rPr lang="en-IN" smtClean="0"/>
              <a:t>15/05/26</a:t>
            </a:fld>
            <a:endParaRPr lang="en-IN"/>
          </a:p>
        </p:txBody>
      </p:sp>
      <p:sp>
        <p:nvSpPr>
          <p:cNvPr id="12" name="Footer Placeholder 7"/>
          <p:cNvSpPr>
            <a:spLocks noGrp="1"/>
          </p:cNvSpPr>
          <p:nvPr>
            <p:ph type="ftr" sz="quarter" idx="19"/>
          </p:nvPr>
        </p:nvSpPr>
        <p:spPr/>
        <p:txBody>
          <a:bodyPr/>
          <a:lstStyle>
            <a:lvl1pPr>
              <a:defRPr/>
            </a:lvl1pPr>
          </a:lstStyle>
          <a:p>
            <a:pPr>
              <a:defRPr/>
            </a:pPr>
            <a:r>
              <a:rPr lang="en-GB"/>
              <a:t>© GST &amp; Indirect Taxes Committee, ICAI</a:t>
            </a:r>
            <a:endParaRPr lang="en-IN"/>
          </a:p>
        </p:txBody>
      </p:sp>
      <p:sp>
        <p:nvSpPr>
          <p:cNvPr id="13" name="Slide Number Placeholder 8"/>
          <p:cNvSpPr>
            <a:spLocks noGrp="1"/>
          </p:cNvSpPr>
          <p:nvPr>
            <p:ph type="sldNum" sz="quarter" idx="20"/>
          </p:nvPr>
        </p:nvSpPr>
        <p:spPr/>
        <p:txBody>
          <a:bodyPr/>
          <a:lstStyle>
            <a:lvl1pPr>
              <a:defRPr/>
            </a:lvl1pPr>
          </a:lstStyle>
          <a:p>
            <a:fld id="{1620C496-F8B4-4670-8A02-CCE82A5CF0CE}" type="slidenum">
              <a:rPr lang="en-IN" altLang="en-US"/>
              <a:pPr/>
              <a:t>‹#›</a:t>
            </a:fld>
            <a:endParaRPr lang="en-IN" altLang="en-US"/>
          </a:p>
        </p:txBody>
      </p:sp>
    </p:spTree>
    <p:extLst>
      <p:ext uri="{BB962C8B-B14F-4D97-AF65-F5344CB8AC3E}">
        <p14:creationId xmlns:p14="http://schemas.microsoft.com/office/powerpoint/2010/main" val="38933250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cxnSp>
        <p:nvCxnSpPr>
          <p:cNvPr id="12" name="Straight Connector 11"/>
          <p:cNvCxnSpPr/>
          <p:nvPr/>
        </p:nvCxnSpPr>
        <p:spPr>
          <a:xfrm>
            <a:off x="4387850" y="2603500"/>
            <a:ext cx="0" cy="35179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7802563"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2" name="Text Placeholder 3"/>
          <p:cNvSpPr>
            <a:spLocks noGrp="1"/>
          </p:cNvSpPr>
          <p:nvPr>
            <p:ph type="body" sz="half" idx="18"/>
          </p:nvPr>
        </p:nvSpPr>
        <p:spPr>
          <a:xfrm>
            <a:off x="1154953" y="5109107"/>
            <a:ext cx="3050437" cy="917949"/>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3" name="Text Placeholder 3"/>
          <p:cNvSpPr>
            <a:spLocks noGrp="1"/>
          </p:cNvSpPr>
          <p:nvPr>
            <p:ph type="body" sz="half" idx="19"/>
          </p:nvPr>
        </p:nvSpPr>
        <p:spPr>
          <a:xfrm>
            <a:off x="4568865" y="5184002"/>
            <a:ext cx="3050438" cy="843056"/>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20"/>
          </p:nvPr>
        </p:nvSpPr>
        <p:spPr>
          <a:xfrm>
            <a:off x="7983434" y="5184001"/>
            <a:ext cx="3050437" cy="843054"/>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5" name="Date Placeholder 6"/>
          <p:cNvSpPr>
            <a:spLocks noGrp="1"/>
          </p:cNvSpPr>
          <p:nvPr>
            <p:ph type="dt" sz="half" idx="23"/>
          </p:nvPr>
        </p:nvSpPr>
        <p:spPr/>
        <p:txBody>
          <a:bodyPr/>
          <a:lstStyle>
            <a:lvl1pPr>
              <a:defRPr/>
            </a:lvl1pPr>
          </a:lstStyle>
          <a:p>
            <a:pPr>
              <a:defRPr/>
            </a:pPr>
            <a:fld id="{DEEBBB99-8FAE-46F9-90DA-7F98A2AF0DBD}" type="datetime1">
              <a:rPr lang="en-IN" smtClean="0"/>
              <a:t>15/05/26</a:t>
            </a:fld>
            <a:endParaRPr lang="en-IN"/>
          </a:p>
        </p:txBody>
      </p:sp>
      <p:sp>
        <p:nvSpPr>
          <p:cNvPr id="16" name="Footer Placeholder 7"/>
          <p:cNvSpPr>
            <a:spLocks noGrp="1"/>
          </p:cNvSpPr>
          <p:nvPr>
            <p:ph type="ftr" sz="quarter" idx="24"/>
          </p:nvPr>
        </p:nvSpPr>
        <p:spPr/>
        <p:txBody>
          <a:bodyPr/>
          <a:lstStyle>
            <a:lvl1pPr>
              <a:defRPr/>
            </a:lvl1pPr>
          </a:lstStyle>
          <a:p>
            <a:pPr>
              <a:defRPr/>
            </a:pPr>
            <a:r>
              <a:rPr lang="en-GB"/>
              <a:t>© GST &amp; Indirect Taxes Committee, ICAI</a:t>
            </a:r>
            <a:endParaRPr lang="en-IN"/>
          </a:p>
        </p:txBody>
      </p:sp>
      <p:sp>
        <p:nvSpPr>
          <p:cNvPr id="17" name="Slide Number Placeholder 8"/>
          <p:cNvSpPr>
            <a:spLocks noGrp="1"/>
          </p:cNvSpPr>
          <p:nvPr>
            <p:ph type="sldNum" sz="quarter" idx="25"/>
          </p:nvPr>
        </p:nvSpPr>
        <p:spPr/>
        <p:txBody>
          <a:bodyPr/>
          <a:lstStyle>
            <a:lvl1pPr>
              <a:defRPr/>
            </a:lvl1pPr>
          </a:lstStyle>
          <a:p>
            <a:fld id="{5BC3E0FD-2AEC-4DD7-95CC-467168B9DD3D}" type="slidenum">
              <a:rPr lang="en-IN" altLang="en-US"/>
              <a:pPr/>
              <a:t>‹#›</a:t>
            </a:fld>
            <a:endParaRPr lang="en-IN" altLang="en-US"/>
          </a:p>
        </p:txBody>
      </p:sp>
    </p:spTree>
    <p:extLst>
      <p:ext uri="{BB962C8B-B14F-4D97-AF65-F5344CB8AC3E}">
        <p14:creationId xmlns:p14="http://schemas.microsoft.com/office/powerpoint/2010/main" val="31099870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3DBED38-5488-4F05-8766-21FD145B1556}" type="datetime1">
              <a:rPr lang="en-IN" smtClean="0"/>
              <a:t>15/05/26</a:t>
            </a:fld>
            <a:endParaRPr lang="en-IN"/>
          </a:p>
        </p:txBody>
      </p:sp>
      <p:sp>
        <p:nvSpPr>
          <p:cNvPr id="5" name="Footer Placeholder 4"/>
          <p:cNvSpPr>
            <a:spLocks noGrp="1"/>
          </p:cNvSpPr>
          <p:nvPr>
            <p:ph type="ftr" sz="quarter" idx="11"/>
          </p:nvPr>
        </p:nvSpPr>
        <p:spPr/>
        <p:txBody>
          <a:bodyPr/>
          <a:lstStyle>
            <a:lvl1pPr>
              <a:defRPr>
                <a:solidFill>
                  <a:schemeClr val="tx2">
                    <a:lumMod val="75000"/>
                  </a:schemeClr>
                </a:solidFill>
              </a:defRPr>
            </a:lvl1pPr>
          </a:lstStyle>
          <a:p>
            <a:pPr>
              <a:defRPr/>
            </a:pPr>
            <a:r>
              <a:rPr lang="en-GB"/>
              <a:t>© GST &amp; Indirect Taxes Committee, ICAI</a:t>
            </a:r>
            <a:endParaRPr lang="en-IN"/>
          </a:p>
        </p:txBody>
      </p:sp>
      <p:sp>
        <p:nvSpPr>
          <p:cNvPr id="6" name="Slide Number Placeholder 5"/>
          <p:cNvSpPr>
            <a:spLocks noGrp="1"/>
          </p:cNvSpPr>
          <p:nvPr>
            <p:ph type="sldNum" sz="quarter" idx="12"/>
          </p:nvPr>
        </p:nvSpPr>
        <p:spPr/>
        <p:txBody>
          <a:bodyPr/>
          <a:lstStyle>
            <a:lvl1pPr>
              <a:defRPr/>
            </a:lvl1pPr>
          </a:lstStyle>
          <a:p>
            <a:fld id="{26F85DBC-F82B-4C9B-92D1-797032BD7430}" type="slidenum">
              <a:rPr lang="en-IN" altLang="en-US"/>
              <a:pPr/>
              <a:t>‹#›</a:t>
            </a:fld>
            <a:endParaRPr lang="en-IN" altLang="en-US"/>
          </a:p>
        </p:txBody>
      </p:sp>
    </p:spTree>
    <p:extLst>
      <p:ext uri="{BB962C8B-B14F-4D97-AF65-F5344CB8AC3E}">
        <p14:creationId xmlns:p14="http://schemas.microsoft.com/office/powerpoint/2010/main" val="2263159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a:spLocks/>
            </p:cNvSpPr>
            <p:nvPr/>
          </p:nvSpPr>
          <p:spPr bwMode="gray">
            <a:xfrm rot="5101749">
              <a:off x="6294738" y="4577737"/>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2" name="Rectangle 11"/>
            <p:cNvSpPr/>
            <p:nvPr/>
          </p:nvSpPr>
          <p:spPr>
            <a:xfrm>
              <a:off x="414338" y="402504"/>
              <a:ext cx="6511925" cy="60540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400000">
              <a:off x="4449232" y="2801721"/>
              <a:ext cx="6053670" cy="1254558"/>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5" name="Rectangle 14"/>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576756" y="1278468"/>
            <a:ext cx="1413933" cy="4748589"/>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p:cNvSpPr>
            <a:spLocks noGrp="1"/>
          </p:cNvSpPr>
          <p:nvPr>
            <p:ph type="dt" sz="half" idx="10"/>
          </p:nvPr>
        </p:nvSpPr>
        <p:spPr/>
        <p:txBody>
          <a:bodyPr/>
          <a:lstStyle>
            <a:lvl1pPr>
              <a:defRPr/>
            </a:lvl1pPr>
          </a:lstStyle>
          <a:p>
            <a:pPr>
              <a:defRPr/>
            </a:pPr>
            <a:fld id="{F31A177D-E9A3-473E-8B2E-1FA77B135008}" type="datetime1">
              <a:rPr lang="en-IN" smtClean="0"/>
              <a:t>15/05/26</a:t>
            </a:fld>
            <a:endParaRPr lang="en-IN"/>
          </a:p>
        </p:txBody>
      </p:sp>
      <p:sp>
        <p:nvSpPr>
          <p:cNvPr id="17"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8" name="Slide Number Placeholder 5"/>
          <p:cNvSpPr>
            <a:spLocks noGrp="1"/>
          </p:cNvSpPr>
          <p:nvPr>
            <p:ph type="sldNum" sz="quarter" idx="12"/>
          </p:nvPr>
        </p:nvSpPr>
        <p:spPr/>
        <p:txBody>
          <a:bodyPr/>
          <a:lstStyle>
            <a:lvl1pPr>
              <a:defRPr/>
            </a:lvl1pPr>
          </a:lstStyle>
          <a:p>
            <a:fld id="{3930DA6F-743D-4CCE-992A-7AAE13EA7BAA}" type="slidenum">
              <a:rPr lang="en-IN" altLang="en-US"/>
              <a:pPr/>
              <a:t>‹#›</a:t>
            </a:fld>
            <a:endParaRPr lang="en-IN" altLang="en-US"/>
          </a:p>
        </p:txBody>
      </p:sp>
    </p:spTree>
    <p:extLst>
      <p:ext uri="{BB962C8B-B14F-4D97-AF65-F5344CB8AC3E}">
        <p14:creationId xmlns:p14="http://schemas.microsoft.com/office/powerpoint/2010/main" val="1875664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a:srcRect l="-1170" r="9237"/>
          <a:stretch/>
        </p:blipFill>
        <p:spPr>
          <a:xfrm>
            <a:off x="561757" y="295275"/>
            <a:ext cx="556407" cy="518066"/>
          </a:xfrm>
          <a:prstGeom prst="ellipse">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title"/>
          </p:nvPr>
        </p:nvSpPr>
        <p:spPr>
          <a:xfrm>
            <a:off x="1215318" y="551526"/>
            <a:ext cx="8761413" cy="826700"/>
          </a:xfrm>
        </p:spPr>
        <p:txBody>
          <a:bodyPr/>
          <a:lstStyle>
            <a:lvl1pPr algn="ctr">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Clr>
                <a:schemeClr val="tx2">
                  <a:lumMod val="75000"/>
                </a:schemeClr>
              </a:buClr>
              <a:buFont typeface="Wingdings" panose="05000000000000000000" pitchFamily="2" charset="2"/>
              <a:buChar char="§"/>
              <a:defRPr sz="2000">
                <a:solidFill>
                  <a:schemeClr val="tx1"/>
                </a:solidFill>
              </a:defRPr>
            </a:lvl1pPr>
            <a:lvl2pPr marL="742950" indent="-285750">
              <a:buClr>
                <a:schemeClr val="tx2">
                  <a:lumMod val="75000"/>
                </a:schemeClr>
              </a:buClr>
              <a:buFont typeface="Arial" panose="020B0604020202020204" pitchFamily="34" charset="0"/>
              <a:buChar char="•"/>
              <a:defRPr sz="1800">
                <a:solidFill>
                  <a:schemeClr val="tx1"/>
                </a:solidFill>
              </a:defRPr>
            </a:lvl2pPr>
            <a:lvl3pPr marL="1143000" indent="-228600">
              <a:buClr>
                <a:schemeClr val="tx2">
                  <a:lumMod val="75000"/>
                </a:schemeClr>
              </a:buClr>
              <a:buFont typeface="Courier New" panose="02070309020205020404" pitchFamily="49" charset="0"/>
              <a:buChar char="o"/>
              <a:defRPr sz="1600">
                <a:solidFill>
                  <a:schemeClr val="tx1"/>
                </a:solidFill>
              </a:defRPr>
            </a:lvl3pPr>
            <a:lvl4pPr marL="1600200" indent="-228600">
              <a:buClr>
                <a:schemeClr val="tx2">
                  <a:lumMod val="75000"/>
                </a:schemeClr>
              </a:buClr>
              <a:buFont typeface="Wingdings" panose="05000000000000000000" pitchFamily="2" charset="2"/>
              <a:buChar char="Ø"/>
              <a:defRPr sz="1400">
                <a:solidFill>
                  <a:schemeClr val="tx1"/>
                </a:solidFill>
              </a:defRPr>
            </a:lvl4pPr>
            <a:lvl5pPr marL="2057400" indent="-228600">
              <a:buClr>
                <a:schemeClr val="tx2">
                  <a:lumMod val="75000"/>
                </a:schemeClr>
              </a:buClr>
              <a:buFont typeface="Wingdings" panose="05000000000000000000" pitchFamily="2" charset="2"/>
              <a:buChar char="ü"/>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a:lvl1pPr>
          </a:lstStyle>
          <a:p>
            <a:pPr>
              <a:defRPr/>
            </a:pPr>
            <a:fld id="{6048450D-4C2F-485D-A2D9-DCE034558689}" type="datetime1">
              <a:rPr lang="en-IN" smtClean="0"/>
              <a:t>15/05/26</a:t>
            </a:fld>
            <a:endParaRPr lang="en-IN"/>
          </a:p>
        </p:txBody>
      </p:sp>
      <p:sp>
        <p:nvSpPr>
          <p:cNvPr id="6" name="Footer Placeholder 4"/>
          <p:cNvSpPr>
            <a:spLocks noGrp="1"/>
          </p:cNvSpPr>
          <p:nvPr>
            <p:ph type="ftr" sz="quarter" idx="11"/>
          </p:nvPr>
        </p:nvSpPr>
        <p:spPr/>
        <p:txBody>
          <a:bodyPr/>
          <a:lstStyle>
            <a:lvl1pPr>
              <a:defRPr>
                <a:solidFill>
                  <a:schemeClr val="tx2">
                    <a:lumMod val="75000"/>
                  </a:schemeClr>
                </a:solidFill>
              </a:defRPr>
            </a:lvl1pPr>
          </a:lstStyle>
          <a:p>
            <a:pPr>
              <a:defRPr/>
            </a:pPr>
            <a:r>
              <a:rPr lang="en-GB"/>
              <a:t>© GST &amp; Indirect Taxes Committee, ICAI</a:t>
            </a:r>
            <a:endParaRPr lang="en-IN"/>
          </a:p>
        </p:txBody>
      </p:sp>
      <p:sp>
        <p:nvSpPr>
          <p:cNvPr id="7" name="Slide Number Placeholder 5"/>
          <p:cNvSpPr>
            <a:spLocks noGrp="1"/>
          </p:cNvSpPr>
          <p:nvPr>
            <p:ph type="sldNum" sz="quarter" idx="12"/>
          </p:nvPr>
        </p:nvSpPr>
        <p:spPr/>
        <p:txBody>
          <a:bodyPr/>
          <a:lstStyle>
            <a:lvl1pPr>
              <a:defRPr/>
            </a:lvl1pPr>
          </a:lstStyle>
          <a:p>
            <a:fld id="{2AC1C4F3-0758-4693-96D4-8901426768B0}" type="slidenum">
              <a:rPr lang="en-IN" altLang="en-US"/>
              <a:pPr/>
              <a:t>‹#›</a:t>
            </a:fld>
            <a:endParaRPr lang="en-IN" altLang="en-US"/>
          </a:p>
        </p:txBody>
      </p:sp>
    </p:spTree>
    <p:extLst>
      <p:ext uri="{BB962C8B-B14F-4D97-AF65-F5344CB8AC3E}">
        <p14:creationId xmlns:p14="http://schemas.microsoft.com/office/powerpoint/2010/main" val="123244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4" name="Group 23"/>
          <p:cNvGrpSpPr>
            <a:grpSpLocks/>
          </p:cNvGrpSpPr>
          <p:nvPr/>
        </p:nvGrpSpPr>
        <p:grpSpPr bwMode="auto">
          <a:xfrm>
            <a:off x="0" y="-1588"/>
            <a:ext cx="12192000" cy="6865938"/>
            <a:chOff x="0" y="-2373"/>
            <a:chExt cx="12192000" cy="6867027"/>
          </a:xfrm>
        </p:grpSpPr>
        <p:sp>
          <p:nvSpPr>
            <p:cNvPr id="5" name="Rectangle 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Oval 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Oval 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7289800" y="402504"/>
              <a:ext cx="4478338" cy="60540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a:spLocks/>
            </p:cNvSpPr>
            <p:nvPr/>
          </p:nvSpPr>
          <p:spPr bwMode="gray">
            <a:xfrm rot="-5677511">
              <a:off x="4698352" y="1826078"/>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3" name="Freeform 5"/>
            <p:cNvSpPr>
              <a:spLocks/>
            </p:cNvSpPr>
            <p:nvPr/>
          </p:nvSpPr>
          <p:spPr bwMode="gray">
            <a:xfrm rot="-5400000">
              <a:off x="3787244" y="2801721"/>
              <a:ext cx="6053670" cy="1254558"/>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5" name="Rectangle 14"/>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6" y="2677645"/>
            <a:ext cx="4351023" cy="2283824"/>
          </a:xfrm>
        </p:spPr>
        <p:txBody>
          <a:bodyP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6" name="Date Placeholder 3"/>
          <p:cNvSpPr>
            <a:spLocks noGrp="1"/>
          </p:cNvSpPr>
          <p:nvPr>
            <p:ph type="dt" sz="half" idx="10"/>
          </p:nvPr>
        </p:nvSpPr>
        <p:spPr/>
        <p:txBody>
          <a:bodyPr/>
          <a:lstStyle>
            <a:lvl1pPr>
              <a:defRPr/>
            </a:lvl1pPr>
          </a:lstStyle>
          <a:p>
            <a:pPr>
              <a:defRPr/>
            </a:pPr>
            <a:fld id="{011F48D1-A754-462E-AB7E-AC64B390086E}" type="datetime1">
              <a:rPr lang="en-IN" smtClean="0"/>
              <a:t>15/05/26</a:t>
            </a:fld>
            <a:endParaRPr lang="en-IN"/>
          </a:p>
        </p:txBody>
      </p:sp>
      <p:sp>
        <p:nvSpPr>
          <p:cNvPr id="17"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8" name="Slide Number Placeholder 5"/>
          <p:cNvSpPr>
            <a:spLocks noGrp="1"/>
          </p:cNvSpPr>
          <p:nvPr>
            <p:ph type="sldNum" sz="quarter" idx="12"/>
          </p:nvPr>
        </p:nvSpPr>
        <p:spPr/>
        <p:txBody>
          <a:bodyPr/>
          <a:lstStyle>
            <a:lvl1pPr>
              <a:defRPr/>
            </a:lvl1pPr>
          </a:lstStyle>
          <a:p>
            <a:fld id="{8CBF270C-5A2D-43E7-8B94-5AC427E345A5}" type="slidenum">
              <a:rPr lang="en-IN" altLang="en-US"/>
              <a:pPr/>
              <a:t>‹#›</a:t>
            </a:fld>
            <a:endParaRPr lang="en-IN" altLang="en-US"/>
          </a:p>
        </p:txBody>
      </p:sp>
    </p:spTree>
    <p:extLst>
      <p:ext uri="{BB962C8B-B14F-4D97-AF65-F5344CB8AC3E}">
        <p14:creationId xmlns:p14="http://schemas.microsoft.com/office/powerpoint/2010/main" val="2801196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BC5CF60D-BC94-4F2E-8027-28DE0D3F3347}" type="datetime1">
              <a:rPr lang="en-IN" smtClean="0"/>
              <a:t>15/05/26</a:t>
            </a:fld>
            <a:endParaRPr lang="en-IN"/>
          </a:p>
        </p:txBody>
      </p:sp>
      <p:sp>
        <p:nvSpPr>
          <p:cNvPr id="6"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7" name="Slide Number Placeholder 5"/>
          <p:cNvSpPr>
            <a:spLocks noGrp="1"/>
          </p:cNvSpPr>
          <p:nvPr>
            <p:ph type="sldNum" sz="quarter" idx="12"/>
          </p:nvPr>
        </p:nvSpPr>
        <p:spPr/>
        <p:txBody>
          <a:bodyPr/>
          <a:lstStyle>
            <a:lvl1pPr>
              <a:defRPr/>
            </a:lvl1pPr>
          </a:lstStyle>
          <a:p>
            <a:fld id="{4503B3EB-7618-47C5-B09B-39E4155F9D28}" type="slidenum">
              <a:rPr lang="en-IN" altLang="en-US"/>
              <a:pPr/>
              <a:t>‹#›</a:t>
            </a:fld>
            <a:endParaRPr lang="en-IN" altLang="en-US"/>
          </a:p>
        </p:txBody>
      </p:sp>
    </p:spTree>
    <p:extLst>
      <p:ext uri="{BB962C8B-B14F-4D97-AF65-F5344CB8AC3E}">
        <p14:creationId xmlns:p14="http://schemas.microsoft.com/office/powerpoint/2010/main" val="17496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D82DA17A-38AF-4906-A00B-F791C0829587}" type="datetime1">
              <a:rPr lang="en-IN" smtClean="0"/>
              <a:t>15/05/26</a:t>
            </a:fld>
            <a:endParaRPr lang="en-IN"/>
          </a:p>
        </p:txBody>
      </p:sp>
      <p:sp>
        <p:nvSpPr>
          <p:cNvPr id="8"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9" name="Slide Number Placeholder 5"/>
          <p:cNvSpPr>
            <a:spLocks noGrp="1"/>
          </p:cNvSpPr>
          <p:nvPr>
            <p:ph type="sldNum" sz="quarter" idx="12"/>
          </p:nvPr>
        </p:nvSpPr>
        <p:spPr/>
        <p:txBody>
          <a:bodyPr/>
          <a:lstStyle>
            <a:lvl1pPr>
              <a:defRPr/>
            </a:lvl1pPr>
          </a:lstStyle>
          <a:p>
            <a:fld id="{65701AC4-7F4B-4F10-8554-56837FEC1657}" type="slidenum">
              <a:rPr lang="en-IN" altLang="en-US"/>
              <a:pPr/>
              <a:t>‹#›</a:t>
            </a:fld>
            <a:endParaRPr lang="en-IN" altLang="en-US"/>
          </a:p>
        </p:txBody>
      </p:sp>
    </p:spTree>
    <p:extLst>
      <p:ext uri="{BB962C8B-B14F-4D97-AF65-F5344CB8AC3E}">
        <p14:creationId xmlns:p14="http://schemas.microsoft.com/office/powerpoint/2010/main" val="2387595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125976C1-FAC4-481C-A921-068D4546AF11}" type="datetime1">
              <a:rPr lang="en-IN" smtClean="0"/>
              <a:t>15/05/26</a:t>
            </a:fld>
            <a:endParaRPr lang="en-IN"/>
          </a:p>
        </p:txBody>
      </p:sp>
      <p:sp>
        <p:nvSpPr>
          <p:cNvPr id="4" name="Footer Placeholder 4"/>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5" name="Slide Number Placeholder 5"/>
          <p:cNvSpPr>
            <a:spLocks noGrp="1"/>
          </p:cNvSpPr>
          <p:nvPr>
            <p:ph type="sldNum" sz="quarter" idx="12"/>
          </p:nvPr>
        </p:nvSpPr>
        <p:spPr/>
        <p:txBody>
          <a:bodyPr/>
          <a:lstStyle>
            <a:lvl1pPr>
              <a:defRPr/>
            </a:lvl1pPr>
          </a:lstStyle>
          <a:p>
            <a:fld id="{2C90AAB0-06BA-408B-B768-9CA9371867E2}" type="slidenum">
              <a:rPr lang="en-IN" altLang="en-US"/>
              <a:pPr/>
              <a:t>‹#›</a:t>
            </a:fld>
            <a:endParaRPr lang="en-IN" altLang="en-US"/>
          </a:p>
        </p:txBody>
      </p:sp>
    </p:spTree>
    <p:extLst>
      <p:ext uri="{BB962C8B-B14F-4D97-AF65-F5344CB8AC3E}">
        <p14:creationId xmlns:p14="http://schemas.microsoft.com/office/powerpoint/2010/main" val="320379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 name="Date Placeholder 1"/>
          <p:cNvSpPr>
            <a:spLocks noGrp="1"/>
          </p:cNvSpPr>
          <p:nvPr>
            <p:ph type="dt" sz="half" idx="10"/>
          </p:nvPr>
        </p:nvSpPr>
        <p:spPr/>
        <p:txBody>
          <a:bodyPr/>
          <a:lstStyle>
            <a:lvl1pPr>
              <a:defRPr/>
            </a:lvl1pPr>
          </a:lstStyle>
          <a:p>
            <a:pPr>
              <a:defRPr/>
            </a:pPr>
            <a:fld id="{DD59423D-54C2-4F58-A205-892924FC4666}" type="datetime1">
              <a:rPr lang="en-IN" smtClean="0"/>
              <a:t>15/05/26</a:t>
            </a:fld>
            <a:endParaRPr lang="en-IN"/>
          </a:p>
        </p:txBody>
      </p:sp>
      <p:sp>
        <p:nvSpPr>
          <p:cNvPr id="4" name="Footer Placeholder 2"/>
          <p:cNvSpPr>
            <a:spLocks noGrp="1"/>
          </p:cNvSpPr>
          <p:nvPr>
            <p:ph type="ftr" sz="quarter" idx="11"/>
          </p:nvPr>
        </p:nvSpPr>
        <p:spPr/>
        <p:txBody>
          <a:bodyPr/>
          <a:lstStyle>
            <a:lvl1pPr>
              <a:defRPr>
                <a:solidFill>
                  <a:schemeClr val="tx2">
                    <a:lumMod val="75000"/>
                  </a:schemeClr>
                </a:solidFill>
              </a:defRPr>
            </a:lvl1pPr>
          </a:lstStyle>
          <a:p>
            <a:pPr>
              <a:defRPr/>
            </a:pPr>
            <a:r>
              <a:rPr lang="en-GB"/>
              <a:t>© GST &amp; Indirect Taxes Committee, ICAI</a:t>
            </a:r>
            <a:endParaRPr lang="en-IN"/>
          </a:p>
        </p:txBody>
      </p:sp>
      <p:sp>
        <p:nvSpPr>
          <p:cNvPr id="5" name="Slide Number Placeholder 3"/>
          <p:cNvSpPr>
            <a:spLocks noGrp="1"/>
          </p:cNvSpPr>
          <p:nvPr>
            <p:ph type="sldNum" sz="quarter" idx="12"/>
          </p:nvPr>
        </p:nvSpPr>
        <p:spPr/>
        <p:txBody>
          <a:bodyPr/>
          <a:lstStyle>
            <a:lvl1pPr>
              <a:defRPr/>
            </a:lvl1pPr>
          </a:lstStyle>
          <a:p>
            <a:fld id="{6E308EC4-0D99-442D-8A6F-394856BF0B90}" type="slidenum">
              <a:rPr lang="en-IN" altLang="en-US"/>
              <a:pPr/>
              <a:t>‹#›</a:t>
            </a:fld>
            <a:endParaRPr lang="en-IN" altLang="en-US"/>
          </a:p>
        </p:txBody>
      </p:sp>
    </p:spTree>
    <p:extLst>
      <p:ext uri="{BB962C8B-B14F-4D97-AF65-F5344CB8AC3E}">
        <p14:creationId xmlns:p14="http://schemas.microsoft.com/office/powerpoint/2010/main" val="3489703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5" name="Group 23"/>
          <p:cNvGrpSpPr>
            <a:grpSpLocks/>
          </p:cNvGrpSpPr>
          <p:nvPr/>
        </p:nvGrpSpPr>
        <p:grpSpPr bwMode="auto">
          <a:xfrm>
            <a:off x="0" y="-1588"/>
            <a:ext cx="12192000" cy="6865938"/>
            <a:chOff x="0" y="-2373"/>
            <a:chExt cx="12192000" cy="6867027"/>
          </a:xfrm>
        </p:grpSpPr>
        <p:sp>
          <p:nvSpPr>
            <p:cNvPr id="6" name="Rectangle 5"/>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1"/>
            <p:cNvSpPr/>
            <p:nvPr/>
          </p:nvSpPr>
          <p:spPr>
            <a:xfrm>
              <a:off x="5713413" y="402504"/>
              <a:ext cx="6054725" cy="60540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677511">
              <a:off x="3140485" y="1826078"/>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p:cNvSpPr>
            <p:nvPr/>
          </p:nvSpPr>
          <p:spPr bwMode="gray">
            <a:xfrm rot="-5400000">
              <a:off x="2229377" y="2801721"/>
              <a:ext cx="6053670" cy="1254558"/>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5"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6" name="Rectangle 15"/>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7" name="Date Placeholder 4"/>
          <p:cNvSpPr>
            <a:spLocks noGrp="1"/>
          </p:cNvSpPr>
          <p:nvPr>
            <p:ph type="dt" sz="half" idx="10"/>
          </p:nvPr>
        </p:nvSpPr>
        <p:spPr/>
        <p:txBody>
          <a:bodyPr/>
          <a:lstStyle>
            <a:lvl1pPr>
              <a:defRPr/>
            </a:lvl1pPr>
          </a:lstStyle>
          <a:p>
            <a:pPr>
              <a:defRPr/>
            </a:pPr>
            <a:fld id="{A79EB8E8-EAD8-44E3-833F-2CFA1BA45DC8}" type="datetime1">
              <a:rPr lang="en-IN" smtClean="0"/>
              <a:t>15/05/26</a:t>
            </a:fld>
            <a:endParaRPr lang="en-IN"/>
          </a:p>
        </p:txBody>
      </p:sp>
      <p:sp>
        <p:nvSpPr>
          <p:cNvPr id="18" name="Footer Placeholder 5"/>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9" name="Slide Number Placeholder 6"/>
          <p:cNvSpPr>
            <a:spLocks noGrp="1"/>
          </p:cNvSpPr>
          <p:nvPr>
            <p:ph type="sldNum" sz="quarter" idx="12"/>
          </p:nvPr>
        </p:nvSpPr>
        <p:spPr/>
        <p:txBody>
          <a:bodyPr/>
          <a:lstStyle>
            <a:lvl1pPr>
              <a:defRPr/>
            </a:lvl1pPr>
          </a:lstStyle>
          <a:p>
            <a:fld id="{777D0402-EA04-4886-9E51-13F540FCAD32}" type="slidenum">
              <a:rPr lang="en-IN" altLang="en-US"/>
              <a:pPr/>
              <a:t>‹#›</a:t>
            </a:fld>
            <a:endParaRPr lang="en-IN" altLang="en-US"/>
          </a:p>
        </p:txBody>
      </p:sp>
    </p:spTree>
    <p:extLst>
      <p:ext uri="{BB962C8B-B14F-4D97-AF65-F5344CB8AC3E}">
        <p14:creationId xmlns:p14="http://schemas.microsoft.com/office/powerpoint/2010/main" val="3667427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5" name="Group 23"/>
          <p:cNvGrpSpPr>
            <a:grpSpLocks/>
          </p:cNvGrpSpPr>
          <p:nvPr/>
        </p:nvGrpSpPr>
        <p:grpSpPr bwMode="auto">
          <a:xfrm>
            <a:off x="0" y="-1588"/>
            <a:ext cx="12192000" cy="6865938"/>
            <a:chOff x="0" y="-2373"/>
            <a:chExt cx="12192000" cy="6867027"/>
          </a:xfrm>
        </p:grpSpPr>
        <p:sp>
          <p:nvSpPr>
            <p:cNvPr id="6" name="Rectangle 5"/>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Oval 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Oval 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Oval 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Oval 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Oval 1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Rectangle 11"/>
            <p:cNvSpPr/>
            <p:nvPr/>
          </p:nvSpPr>
          <p:spPr>
            <a:xfrm>
              <a:off x="6172200" y="402504"/>
              <a:ext cx="5595938" cy="605409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a:spLocks/>
            </p:cNvSpPr>
            <p:nvPr/>
          </p:nvSpPr>
          <p:spPr bwMode="gray">
            <a:xfrm rot="-5400000">
              <a:off x="3295432" y="2801721"/>
              <a:ext cx="6053670" cy="1254558"/>
            </a:xfrm>
            <a:custGeom>
              <a:avLst/>
              <a:gdLst>
                <a:gd name="T0" fmla="*/ 0 w 10000"/>
                <a:gd name="T1" fmla="*/ 0 h 8000"/>
                <a:gd name="T2" fmla="*/ 0 w 10000"/>
                <a:gd name="T3" fmla="*/ 2147483647 h 8000"/>
                <a:gd name="T4" fmla="*/ 2147483647 w 10000"/>
                <a:gd name="T5" fmla="*/ 2147483647 h 8000"/>
                <a:gd name="T6" fmla="*/ 2147483647 w 10000"/>
                <a:gd name="T7" fmla="*/ 2147483647 h 8000"/>
                <a:gd name="T8" fmla="*/ 2147483647 w 10000"/>
                <a:gd name="T9" fmla="*/ 2147483647 h 8000"/>
                <a:gd name="T10" fmla="*/ 2147483647 w 10000"/>
                <a:gd name="T11" fmla="*/ 2147483647 h 8000"/>
                <a:gd name="T12" fmla="*/ 2147483647 w 10000"/>
                <a:gd name="T13" fmla="*/ 2147483647 h 8000"/>
                <a:gd name="T14" fmla="*/ 2147483647 w 10000"/>
                <a:gd name="T15" fmla="*/ 2147483647 h 8000"/>
                <a:gd name="T16" fmla="*/ 2147483647 w 10000"/>
                <a:gd name="T17" fmla="*/ 2147483647 h 8000"/>
                <a:gd name="T18" fmla="*/ 2147483647 w 10000"/>
                <a:gd name="T19" fmla="*/ 2147483647 h 8000"/>
                <a:gd name="T20" fmla="*/ 2147483647 w 10000"/>
                <a:gd name="T21" fmla="*/ 2147483647 h 8000"/>
                <a:gd name="T22" fmla="*/ 2147483647 w 10000"/>
                <a:gd name="T23" fmla="*/ 2147483647 h 8000"/>
                <a:gd name="T24" fmla="*/ 2147483647 w 10000"/>
                <a:gd name="T25" fmla="*/ 2147483647 h 8000"/>
                <a:gd name="T26" fmla="*/ 2147483647 w 10000"/>
                <a:gd name="T27" fmla="*/ 2147483647 h 8000"/>
                <a:gd name="T28" fmla="*/ 2147483647 w 10000"/>
                <a:gd name="T29" fmla="*/ 2147483647 h 8000"/>
                <a:gd name="T30" fmla="*/ 2147483647 w 10000"/>
                <a:gd name="T31" fmla="*/ 2147483647 h 8000"/>
                <a:gd name="T32" fmla="*/ 2147483647 w 10000"/>
                <a:gd name="T33" fmla="*/ 2147483647 h 8000"/>
                <a:gd name="T34" fmla="*/ 2147483647 w 10000"/>
                <a:gd name="T35" fmla="*/ 2147483647 h 8000"/>
                <a:gd name="T36" fmla="*/ 2147483647 w 10000"/>
                <a:gd name="T37" fmla="*/ 2147483647 h 8000"/>
                <a:gd name="T38" fmla="*/ 2147483647 w 10000"/>
                <a:gd name="T39" fmla="*/ 2147483647 h 8000"/>
                <a:gd name="T40" fmla="*/ 2147483647 w 10000"/>
                <a:gd name="T41" fmla="*/ 2147483647 h 8000"/>
                <a:gd name="T42" fmla="*/ 2147483647 w 10000"/>
                <a:gd name="T43" fmla="*/ 2147483647 h 8000"/>
                <a:gd name="T44" fmla="*/ 2147483647 w 10000"/>
                <a:gd name="T45" fmla="*/ 2147483647 h 8000"/>
                <a:gd name="T46" fmla="*/ 2147483647 w 10000"/>
                <a:gd name="T47" fmla="*/ 2147483647 h 8000"/>
                <a:gd name="T48" fmla="*/ 2147483647 w 10000"/>
                <a:gd name="T49" fmla="*/ 2147483647 h 8000"/>
                <a:gd name="T50" fmla="*/ 2147483647 w 10000"/>
                <a:gd name="T51" fmla="*/ 2147483647 h 8000"/>
                <a:gd name="T52" fmla="*/ 2147483647 w 10000"/>
                <a:gd name="T53" fmla="*/ 2147483647 h 8000"/>
                <a:gd name="T54" fmla="*/ 2147483647 w 10000"/>
                <a:gd name="T55" fmla="*/ 2147483647 h 8000"/>
                <a:gd name="T56" fmla="*/ 2147483647 w 10000"/>
                <a:gd name="T57" fmla="*/ 2147483647 h 8000"/>
                <a:gd name="T58" fmla="*/ 2147483647 w 10000"/>
                <a:gd name="T59" fmla="*/ 2147483647 h 8000"/>
                <a:gd name="T60" fmla="*/ 2147483647 w 10000"/>
                <a:gd name="T61" fmla="*/ 2147483647 h 8000"/>
                <a:gd name="T62" fmla="*/ 2147483647 w 10000"/>
                <a:gd name="T63" fmla="*/ 2147483647 h 8000"/>
                <a:gd name="T64" fmla="*/ 2147483647 w 10000"/>
                <a:gd name="T65" fmla="*/ 2147483647 h 8000"/>
                <a:gd name="T66" fmla="*/ 2147483647 w 10000"/>
                <a:gd name="T67" fmla="*/ 2147483647 h 8000"/>
                <a:gd name="T68" fmla="*/ 2147483647 w 10000"/>
                <a:gd name="T69" fmla="*/ 2147483647 h 8000"/>
                <a:gd name="T70" fmla="*/ 2147483647 w 10000"/>
                <a:gd name="T71" fmla="*/ 2147483647 h 8000"/>
                <a:gd name="T72" fmla="*/ 2147483647 w 10000"/>
                <a:gd name="T73" fmla="*/ 2147483647 h 8000"/>
                <a:gd name="T74" fmla="*/ 2147483647 w 10000"/>
                <a:gd name="T75" fmla="*/ 2147483647 h 8000"/>
                <a:gd name="T76" fmla="*/ 2147483647 w 10000"/>
                <a:gd name="T77" fmla="*/ 2147483647 h 8000"/>
                <a:gd name="T78" fmla="*/ 2147483647 w 10000"/>
                <a:gd name="T79" fmla="*/ 2147483647 h 8000"/>
                <a:gd name="T80" fmla="*/ 2147483647 w 10000"/>
                <a:gd name="T81" fmla="*/ 2147483647 h 8000"/>
                <a:gd name="T82" fmla="*/ 2147483647 w 10000"/>
                <a:gd name="T83" fmla="*/ 2147483647 h 8000"/>
                <a:gd name="T84" fmla="*/ 2147483647 w 10000"/>
                <a:gd name="T85" fmla="*/ 2147483647 h 8000"/>
                <a:gd name="T86" fmla="*/ 2147483647 w 10000"/>
                <a:gd name="T87" fmla="*/ 2147483647 h 8000"/>
                <a:gd name="T88" fmla="*/ 2147483647 w 10000"/>
                <a:gd name="T89" fmla="*/ 2147483647 h 8000"/>
                <a:gd name="T90" fmla="*/ 2147483647 w 10000"/>
                <a:gd name="T91" fmla="*/ 2147483647 h 8000"/>
                <a:gd name="T92" fmla="*/ 2147483647 w 10000"/>
                <a:gd name="T93" fmla="*/ 2147483647 h 8000"/>
                <a:gd name="T94" fmla="*/ 2147483647 w 10000"/>
                <a:gd name="T95" fmla="*/ 2147483647 h 8000"/>
                <a:gd name="T96" fmla="*/ 2147483647 w 10000"/>
                <a:gd name="T97" fmla="*/ 2147483647 h 8000"/>
                <a:gd name="T98" fmla="*/ 0 w 10000"/>
                <a:gd name="T99" fmla="*/ 0 h 8000"/>
                <a:gd name="T100" fmla="*/ 0 w 10000"/>
                <a:gd name="T101" fmla="*/ 0 h 800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10000" h="8000">
                  <a:moveTo>
                    <a:pt x="0" y="0"/>
                  </a:moveTo>
                  <a:lnTo>
                    <a:pt x="0" y="7970"/>
                  </a:lnTo>
                  <a:lnTo>
                    <a:pt x="10000" y="8000"/>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4" name="Freeform 5"/>
            <p:cNvSpPr>
              <a:spLocks/>
            </p:cNvSpPr>
            <p:nvPr/>
          </p:nvSpPr>
          <p:spPr bwMode="gray">
            <a:xfrm rot="-5677511">
              <a:off x="4203594" y="1826078"/>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5"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6" name="Rectangle 15"/>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7" name="Date Placeholder 4"/>
          <p:cNvSpPr>
            <a:spLocks noGrp="1"/>
          </p:cNvSpPr>
          <p:nvPr>
            <p:ph type="dt" sz="half" idx="10"/>
          </p:nvPr>
        </p:nvSpPr>
        <p:spPr/>
        <p:txBody>
          <a:bodyPr/>
          <a:lstStyle>
            <a:lvl1pPr>
              <a:defRPr/>
            </a:lvl1pPr>
          </a:lstStyle>
          <a:p>
            <a:pPr>
              <a:defRPr/>
            </a:pPr>
            <a:fld id="{51A15576-5658-422C-A5D2-89F9663CF4AF}" type="datetime1">
              <a:rPr lang="en-IN" smtClean="0"/>
              <a:t>15/05/26</a:t>
            </a:fld>
            <a:endParaRPr lang="en-IN"/>
          </a:p>
        </p:txBody>
      </p:sp>
      <p:sp>
        <p:nvSpPr>
          <p:cNvPr id="18" name="Footer Placeholder 5"/>
          <p:cNvSpPr>
            <a:spLocks noGrp="1"/>
          </p:cNvSpPr>
          <p:nvPr>
            <p:ph type="ftr" sz="quarter" idx="11"/>
          </p:nvPr>
        </p:nvSpPr>
        <p:spPr/>
        <p:txBody>
          <a:bodyPr/>
          <a:lstStyle>
            <a:lvl1pPr>
              <a:defRPr/>
            </a:lvl1pPr>
          </a:lstStyle>
          <a:p>
            <a:pPr>
              <a:defRPr/>
            </a:pPr>
            <a:r>
              <a:rPr lang="en-GB"/>
              <a:t>© GST &amp; Indirect Taxes Committee, ICAI</a:t>
            </a:r>
            <a:endParaRPr lang="en-IN"/>
          </a:p>
        </p:txBody>
      </p:sp>
      <p:sp>
        <p:nvSpPr>
          <p:cNvPr id="19" name="Slide Number Placeholder 6"/>
          <p:cNvSpPr>
            <a:spLocks noGrp="1"/>
          </p:cNvSpPr>
          <p:nvPr>
            <p:ph type="sldNum" sz="quarter" idx="12"/>
          </p:nvPr>
        </p:nvSpPr>
        <p:spPr/>
        <p:txBody>
          <a:bodyPr/>
          <a:lstStyle>
            <a:lvl1pPr>
              <a:defRPr/>
            </a:lvl1pPr>
          </a:lstStyle>
          <a:p>
            <a:fld id="{7FA5A3D0-E251-454C-9ACE-E788CF250EC8}" type="slidenum">
              <a:rPr lang="en-IN" altLang="en-US"/>
              <a:pPr/>
              <a:t>‹#›</a:t>
            </a:fld>
            <a:endParaRPr lang="en-IN" altLang="en-US"/>
          </a:p>
        </p:txBody>
      </p:sp>
    </p:spTree>
    <p:extLst>
      <p:ext uri="{BB962C8B-B14F-4D97-AF65-F5344CB8AC3E}">
        <p14:creationId xmlns:p14="http://schemas.microsoft.com/office/powerpoint/2010/main" val="3935574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8"/>
          <p:cNvGrpSpPr>
            <a:grpSpLocks/>
          </p:cNvGrpSpPr>
          <p:nvPr/>
        </p:nvGrpSpPr>
        <p:grpSpPr bwMode="auto">
          <a:xfrm>
            <a:off x="0" y="-333375"/>
            <a:ext cx="12192000" cy="4414838"/>
            <a:chOff x="0" y="-298689"/>
            <a:chExt cx="12192000" cy="7163343"/>
          </a:xfrm>
        </p:grpSpPr>
        <p:sp>
          <p:nvSpPr>
            <p:cNvPr id="26" name="Rectangle 25"/>
            <p:cNvSpPr/>
            <p:nvPr/>
          </p:nvSpPr>
          <p:spPr>
            <a:xfrm>
              <a:off x="0" y="-298689"/>
              <a:ext cx="12168000" cy="6048957"/>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userDrawn="1"/>
          </p:nvSpPr>
          <p:spPr>
            <a:xfrm>
              <a:off x="7994651" y="196085"/>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51" name="Freeform 5"/>
            <p:cNvSpPr>
              <a:spLocks/>
            </p:cNvSpPr>
            <p:nvPr/>
          </p:nvSpPr>
          <p:spPr bwMode="gray">
            <a:xfrm rot="-589932">
              <a:off x="8490951" y="1797517"/>
              <a:ext cx="3299407" cy="440924"/>
            </a:xfrm>
            <a:custGeom>
              <a:avLst/>
              <a:gdLst>
                <a:gd name="T0" fmla="*/ 2147483647 w 10000"/>
                <a:gd name="T1" fmla="*/ 2147483647 h 5291"/>
                <a:gd name="T2" fmla="*/ 2147483647 w 10000"/>
                <a:gd name="T3" fmla="*/ 2147483647 h 5291"/>
                <a:gd name="T4" fmla="*/ 2147483647 w 10000"/>
                <a:gd name="T5" fmla="*/ 0 h 5291"/>
                <a:gd name="T6" fmla="*/ 2147483647 w 10000"/>
                <a:gd name="T7" fmla="*/ 0 h 5291"/>
                <a:gd name="T8" fmla="*/ 2147483647 w 10000"/>
                <a:gd name="T9" fmla="*/ 2147483647 h 5291"/>
                <a:gd name="T10" fmla="*/ 2147483647 w 10000"/>
                <a:gd name="T11" fmla="*/ 2147483647 h 5291"/>
                <a:gd name="T12" fmla="*/ 2147483647 w 10000"/>
                <a:gd name="T13" fmla="*/ 2147483647 h 5291"/>
                <a:gd name="T14" fmla="*/ 2147483647 w 10000"/>
                <a:gd name="T15" fmla="*/ 2147483647 h 5291"/>
                <a:gd name="T16" fmla="*/ 2147483647 w 10000"/>
                <a:gd name="T17" fmla="*/ 2147483647 h 5291"/>
                <a:gd name="T18" fmla="*/ 2147483647 w 10000"/>
                <a:gd name="T19" fmla="*/ 2147483647 h 5291"/>
                <a:gd name="T20" fmla="*/ 2147483647 w 10000"/>
                <a:gd name="T21" fmla="*/ 2147483647 h 5291"/>
                <a:gd name="T22" fmla="*/ 2147483647 w 10000"/>
                <a:gd name="T23" fmla="*/ 2147483647 h 5291"/>
                <a:gd name="T24" fmla="*/ 2147483647 w 10000"/>
                <a:gd name="T25" fmla="*/ 2147483647 h 5291"/>
                <a:gd name="T26" fmla="*/ 2147483647 w 10000"/>
                <a:gd name="T27" fmla="*/ 2147483647 h 5291"/>
                <a:gd name="T28" fmla="*/ 2147483647 w 10000"/>
                <a:gd name="T29" fmla="*/ 2147483647 h 5291"/>
                <a:gd name="T30" fmla="*/ 2147483647 w 10000"/>
                <a:gd name="T31" fmla="*/ 2147483647 h 5291"/>
                <a:gd name="T32" fmla="*/ 2147483647 w 10000"/>
                <a:gd name="T33" fmla="*/ 2147483647 h 5291"/>
                <a:gd name="T34" fmla="*/ 2147483647 w 10000"/>
                <a:gd name="T35" fmla="*/ 2147483647 h 5291"/>
                <a:gd name="T36" fmla="*/ 2147483647 w 10000"/>
                <a:gd name="T37" fmla="*/ 2147483647 h 5291"/>
                <a:gd name="T38" fmla="*/ 2147483647 w 10000"/>
                <a:gd name="T39" fmla="*/ 2147483647 h 5291"/>
                <a:gd name="T40" fmla="*/ 2147483647 w 10000"/>
                <a:gd name="T41" fmla="*/ 2147483647 h 5291"/>
                <a:gd name="T42" fmla="*/ 2147483647 w 10000"/>
                <a:gd name="T43" fmla="*/ 2147483647 h 5291"/>
                <a:gd name="T44" fmla="*/ 2147483647 w 10000"/>
                <a:gd name="T45" fmla="*/ 2147483647 h 5291"/>
                <a:gd name="T46" fmla="*/ 2147483647 w 10000"/>
                <a:gd name="T47" fmla="*/ 2147483647 h 5291"/>
                <a:gd name="T48" fmla="*/ 2147483647 w 10000"/>
                <a:gd name="T49" fmla="*/ 2147483647 h 5291"/>
                <a:gd name="T50" fmla="*/ 2147483647 w 10000"/>
                <a:gd name="T51" fmla="*/ 2147483647 h 5291"/>
                <a:gd name="T52" fmla="*/ 2147483647 w 10000"/>
                <a:gd name="T53" fmla="*/ 2147483647 h 5291"/>
                <a:gd name="T54" fmla="*/ 2147483647 w 10000"/>
                <a:gd name="T55" fmla="*/ 2147483647 h 5291"/>
                <a:gd name="T56" fmla="*/ 2147483647 w 10000"/>
                <a:gd name="T57" fmla="*/ 2147483647 h 5291"/>
                <a:gd name="T58" fmla="*/ 2147483647 w 10000"/>
                <a:gd name="T59" fmla="*/ 2147483647 h 5291"/>
                <a:gd name="T60" fmla="*/ 2147483647 w 10000"/>
                <a:gd name="T61" fmla="*/ 2147483647 h 5291"/>
                <a:gd name="T62" fmla="*/ 2147483647 w 10000"/>
                <a:gd name="T63" fmla="*/ 2147483647 h 5291"/>
                <a:gd name="T64" fmla="*/ 2147483647 w 10000"/>
                <a:gd name="T65" fmla="*/ 2147483647 h 5291"/>
                <a:gd name="T66" fmla="*/ 2147483647 w 10000"/>
                <a:gd name="T67" fmla="*/ 2147483647 h 5291"/>
                <a:gd name="T68" fmla="*/ 0 w 10000"/>
                <a:gd name="T69" fmla="*/ 2147483647 h 5291"/>
                <a:gd name="T70" fmla="*/ 2147483647 w 10000"/>
                <a:gd name="T71" fmla="*/ 2147483647 h 529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000" h="5291">
                  <a:moveTo>
                    <a:pt x="85" y="2532"/>
                  </a:moveTo>
                  <a:cubicBezTo>
                    <a:pt x="1736" y="3911"/>
                    <a:pt x="7524" y="5298"/>
                    <a:pt x="9958" y="5291"/>
                  </a:cubicBezTo>
                  <a:cubicBezTo>
                    <a:pt x="9989" y="1958"/>
                    <a:pt x="9969" y="3333"/>
                    <a:pt x="10000" y="0"/>
                  </a:cubicBez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052" name="Freeform 5"/>
            <p:cNvSpPr>
              <a:spLocks/>
            </p:cNvSpPr>
            <p:nvPr/>
          </p:nvSpPr>
          <p:spPr bwMode="gray">
            <a:xfrm>
              <a:off x="459506" y="1866405"/>
              <a:ext cx="11277600" cy="4533900"/>
            </a:xfrm>
            <a:custGeom>
              <a:avLst/>
              <a:gdLst>
                <a:gd name="T0" fmla="*/ 0 w 7104"/>
                <a:gd name="T1" fmla="*/ 0 h 2856"/>
                <a:gd name="T2" fmla="*/ 0 w 7104"/>
                <a:gd name="T3" fmla="*/ 2147483647 h 2856"/>
                <a:gd name="T4" fmla="*/ 2147483647 w 7104"/>
                <a:gd name="T5" fmla="*/ 2147483647 h 2856"/>
                <a:gd name="T6" fmla="*/ 2147483647 w 7104"/>
                <a:gd name="T7" fmla="*/ 2147483647 h 2856"/>
                <a:gd name="T8" fmla="*/ 2147483647 w 7104"/>
                <a:gd name="T9" fmla="*/ 2147483647 h 2856"/>
                <a:gd name="T10" fmla="*/ 2147483647 w 7104"/>
                <a:gd name="T11" fmla="*/ 2147483647 h 2856"/>
                <a:gd name="T12" fmla="*/ 2147483647 w 7104"/>
                <a:gd name="T13" fmla="*/ 2147483647 h 2856"/>
                <a:gd name="T14" fmla="*/ 2147483647 w 7104"/>
                <a:gd name="T15" fmla="*/ 2147483647 h 2856"/>
                <a:gd name="T16" fmla="*/ 2147483647 w 7104"/>
                <a:gd name="T17" fmla="*/ 2147483647 h 2856"/>
                <a:gd name="T18" fmla="*/ 2147483647 w 7104"/>
                <a:gd name="T19" fmla="*/ 2147483647 h 2856"/>
                <a:gd name="T20" fmla="*/ 2147483647 w 7104"/>
                <a:gd name="T21" fmla="*/ 2147483647 h 2856"/>
                <a:gd name="T22" fmla="*/ 2147483647 w 7104"/>
                <a:gd name="T23" fmla="*/ 2147483647 h 2856"/>
                <a:gd name="T24" fmla="*/ 2147483647 w 7104"/>
                <a:gd name="T25" fmla="*/ 2147483647 h 2856"/>
                <a:gd name="T26" fmla="*/ 2147483647 w 7104"/>
                <a:gd name="T27" fmla="*/ 2147483647 h 2856"/>
                <a:gd name="T28" fmla="*/ 2147483647 w 7104"/>
                <a:gd name="T29" fmla="*/ 2147483647 h 2856"/>
                <a:gd name="T30" fmla="*/ 2147483647 w 7104"/>
                <a:gd name="T31" fmla="*/ 2147483647 h 2856"/>
                <a:gd name="T32" fmla="*/ 2147483647 w 7104"/>
                <a:gd name="T33" fmla="*/ 2147483647 h 2856"/>
                <a:gd name="T34" fmla="*/ 2147483647 w 7104"/>
                <a:gd name="T35" fmla="*/ 2147483647 h 2856"/>
                <a:gd name="T36" fmla="*/ 2147483647 w 7104"/>
                <a:gd name="T37" fmla="*/ 2147483647 h 2856"/>
                <a:gd name="T38" fmla="*/ 2147483647 w 7104"/>
                <a:gd name="T39" fmla="*/ 2147483647 h 2856"/>
                <a:gd name="T40" fmla="*/ 2147483647 w 7104"/>
                <a:gd name="T41" fmla="*/ 2147483647 h 2856"/>
                <a:gd name="T42" fmla="*/ 2147483647 w 7104"/>
                <a:gd name="T43" fmla="*/ 2147483647 h 2856"/>
                <a:gd name="T44" fmla="*/ 2147483647 w 7104"/>
                <a:gd name="T45" fmla="*/ 2147483647 h 2856"/>
                <a:gd name="T46" fmla="*/ 2147483647 w 7104"/>
                <a:gd name="T47" fmla="*/ 2147483647 h 2856"/>
                <a:gd name="T48" fmla="*/ 2147483647 w 7104"/>
                <a:gd name="T49" fmla="*/ 2147483647 h 2856"/>
                <a:gd name="T50" fmla="*/ 2147483647 w 7104"/>
                <a:gd name="T51" fmla="*/ 2147483647 h 2856"/>
                <a:gd name="T52" fmla="*/ 2147483647 w 7104"/>
                <a:gd name="T53" fmla="*/ 2147483647 h 2856"/>
                <a:gd name="T54" fmla="*/ 2147483647 w 7104"/>
                <a:gd name="T55" fmla="*/ 2147483647 h 2856"/>
                <a:gd name="T56" fmla="*/ 2147483647 w 7104"/>
                <a:gd name="T57" fmla="*/ 2147483647 h 2856"/>
                <a:gd name="T58" fmla="*/ 2147483647 w 7104"/>
                <a:gd name="T59" fmla="*/ 2147483647 h 2856"/>
                <a:gd name="T60" fmla="*/ 2147483647 w 7104"/>
                <a:gd name="T61" fmla="*/ 2147483647 h 2856"/>
                <a:gd name="T62" fmla="*/ 2147483647 w 7104"/>
                <a:gd name="T63" fmla="*/ 2147483647 h 2856"/>
                <a:gd name="T64" fmla="*/ 2147483647 w 7104"/>
                <a:gd name="T65" fmla="*/ 2147483647 h 2856"/>
                <a:gd name="T66" fmla="*/ 2147483647 w 7104"/>
                <a:gd name="T67" fmla="*/ 2147483647 h 2856"/>
                <a:gd name="T68" fmla="*/ 2147483647 w 7104"/>
                <a:gd name="T69" fmla="*/ 2147483647 h 2856"/>
                <a:gd name="T70" fmla="*/ 2147483647 w 7104"/>
                <a:gd name="T71" fmla="*/ 2147483647 h 2856"/>
                <a:gd name="T72" fmla="*/ 2147483647 w 7104"/>
                <a:gd name="T73" fmla="*/ 2147483647 h 2856"/>
                <a:gd name="T74" fmla="*/ 2147483647 w 7104"/>
                <a:gd name="T75" fmla="*/ 2147483647 h 2856"/>
                <a:gd name="T76" fmla="*/ 2147483647 w 7104"/>
                <a:gd name="T77" fmla="*/ 2147483647 h 2856"/>
                <a:gd name="T78" fmla="*/ 2147483647 w 7104"/>
                <a:gd name="T79" fmla="*/ 2147483647 h 2856"/>
                <a:gd name="T80" fmla="*/ 2147483647 w 7104"/>
                <a:gd name="T81" fmla="*/ 2147483647 h 2856"/>
                <a:gd name="T82" fmla="*/ 2147483647 w 7104"/>
                <a:gd name="T83" fmla="*/ 2147483647 h 2856"/>
                <a:gd name="T84" fmla="*/ 2147483647 w 7104"/>
                <a:gd name="T85" fmla="*/ 2147483647 h 2856"/>
                <a:gd name="T86" fmla="*/ 2147483647 w 7104"/>
                <a:gd name="T87" fmla="*/ 2147483647 h 2856"/>
                <a:gd name="T88" fmla="*/ 2147483647 w 7104"/>
                <a:gd name="T89" fmla="*/ 2147483647 h 2856"/>
                <a:gd name="T90" fmla="*/ 2147483647 w 7104"/>
                <a:gd name="T91" fmla="*/ 2147483647 h 2856"/>
                <a:gd name="T92" fmla="*/ 2147483647 w 7104"/>
                <a:gd name="T93" fmla="*/ 2147483647 h 2856"/>
                <a:gd name="T94" fmla="*/ 2147483647 w 7104"/>
                <a:gd name="T95" fmla="*/ 2147483647 h 2856"/>
                <a:gd name="T96" fmla="*/ 2147483647 w 7104"/>
                <a:gd name="T97" fmla="*/ 2147483647 h 2856"/>
                <a:gd name="T98" fmla="*/ 0 w 7104"/>
                <a:gd name="T99" fmla="*/ 0 h 2856"/>
                <a:gd name="T100" fmla="*/ 0 w 7104"/>
                <a:gd name="T101" fmla="*/ 0 h 285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7104" h="2856">
                  <a:moveTo>
                    <a:pt x="0" y="0"/>
                  </a:moveTo>
                  <a:lnTo>
                    <a:pt x="0" y="2856"/>
                  </a:lnTo>
                  <a:lnTo>
                    <a:pt x="7104" y="2856"/>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sp>
          <p:nvSpPr>
            <p:cNvPr id="1053" name="Freeform 5"/>
            <p:cNvSpPr>
              <a:spLocks noEditPoints="1"/>
            </p:cNvSpPr>
            <p:nvPr/>
          </p:nvSpPr>
          <p:spPr bwMode="gray">
            <a:xfrm>
              <a:off x="0" y="1587"/>
              <a:ext cx="12192000" cy="6856413"/>
            </a:xfrm>
            <a:custGeom>
              <a:avLst/>
              <a:gdLst>
                <a:gd name="T0" fmla="*/ 0 w 15356"/>
                <a:gd name="T1" fmla="*/ 0 h 8638"/>
                <a:gd name="T2" fmla="*/ 0 w 15356"/>
                <a:gd name="T3" fmla="*/ 2147483647 h 8638"/>
                <a:gd name="T4" fmla="*/ 2147483647 w 15356"/>
                <a:gd name="T5" fmla="*/ 2147483647 h 8638"/>
                <a:gd name="T6" fmla="*/ 2147483647 w 15356"/>
                <a:gd name="T7" fmla="*/ 0 h 8638"/>
                <a:gd name="T8" fmla="*/ 0 w 15356"/>
                <a:gd name="T9" fmla="*/ 0 h 8638"/>
                <a:gd name="T10" fmla="*/ 2147483647 w 15356"/>
                <a:gd name="T11" fmla="*/ 2147483647 h 8638"/>
                <a:gd name="T12" fmla="*/ 2147483647 w 15356"/>
                <a:gd name="T13" fmla="*/ 2147483647 h 8638"/>
                <a:gd name="T14" fmla="*/ 2147483647 w 15356"/>
                <a:gd name="T15" fmla="*/ 2147483647 h 8638"/>
                <a:gd name="T16" fmla="*/ 2147483647 w 15356"/>
                <a:gd name="T17" fmla="*/ 2147483647 h 8638"/>
                <a:gd name="T18" fmla="*/ 2147483647 w 15356"/>
                <a:gd name="T19" fmla="*/ 2147483647 h 86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IN"/>
            </a:p>
          </p:txBody>
        </p:sp>
      </p:grpSp>
      <p:sp>
        <p:nvSpPr>
          <p:cNvPr id="1027" name="Title Placeholder 1"/>
          <p:cNvSpPr>
            <a:spLocks noGrp="1"/>
          </p:cNvSpPr>
          <p:nvPr>
            <p:ph type="title"/>
          </p:nvPr>
        </p:nvSpPr>
        <p:spPr bwMode="gray">
          <a:xfrm>
            <a:off x="1352550" y="352425"/>
            <a:ext cx="87614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1216025" y="2243138"/>
            <a:ext cx="8761413"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10650538" y="6394450"/>
            <a:ext cx="990600" cy="304800"/>
          </a:xfrm>
          <a:prstGeom prst="rect">
            <a:avLst/>
          </a:prstGeom>
        </p:spPr>
        <p:txBody>
          <a:bodyPr vert="horz" lIns="91440" tIns="45720" rIns="91440" bIns="45720" rtlCol="0" anchor="t"/>
          <a:lstStyle>
            <a:lvl1pPr algn="r">
              <a:defRPr sz="1000" b="1" i="0">
                <a:solidFill>
                  <a:schemeClr val="accent1"/>
                </a:solidFill>
              </a:defRPr>
            </a:lvl1pPr>
          </a:lstStyle>
          <a:p>
            <a:pPr>
              <a:defRPr/>
            </a:pPr>
            <a:fld id="{669D9786-9710-4F39-BB7F-FBA8F646F8FE}" type="datetime1">
              <a:rPr lang="en-IN" smtClean="0"/>
              <a:t>15/05/26</a:t>
            </a:fld>
            <a:endParaRPr lang="en-IN"/>
          </a:p>
        </p:txBody>
      </p:sp>
      <p:sp>
        <p:nvSpPr>
          <p:cNvPr id="5" name="Footer Placeholder 4"/>
          <p:cNvSpPr>
            <a:spLocks noGrp="1"/>
          </p:cNvSpPr>
          <p:nvPr>
            <p:ph type="ftr" sz="quarter" idx="3"/>
          </p:nvPr>
        </p:nvSpPr>
        <p:spPr>
          <a:xfrm>
            <a:off x="528638" y="6391275"/>
            <a:ext cx="3859212" cy="304800"/>
          </a:xfrm>
          <a:prstGeom prst="rect">
            <a:avLst/>
          </a:prstGeom>
        </p:spPr>
        <p:txBody>
          <a:bodyPr vert="horz" lIns="91440" tIns="45720" rIns="91440" bIns="45720" rtlCol="0" anchor="b"/>
          <a:lstStyle>
            <a:lvl1pPr algn="l">
              <a:defRPr sz="1000" b="1" i="0">
                <a:solidFill>
                  <a:schemeClr val="accent1"/>
                </a:solidFill>
                <a:latin typeface="+mn-lt"/>
              </a:defRPr>
            </a:lvl1pPr>
          </a:lstStyle>
          <a:p>
            <a:pPr>
              <a:defRPr/>
            </a:pPr>
            <a:r>
              <a:rPr lang="en-GB"/>
              <a:t>© GST &amp; Indirect Taxes Committee, ICAI</a:t>
            </a:r>
            <a:endParaRPr lang="en-IN"/>
          </a:p>
        </p:txBody>
      </p:sp>
      <p:sp>
        <p:nvSpPr>
          <p:cNvPr id="22" name="Rectangle 21"/>
          <p:cNvSpPr/>
          <p:nvPr/>
        </p:nvSpPr>
        <p:spPr>
          <a:xfrm>
            <a:off x="10437813"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088" y="295275"/>
            <a:ext cx="838200" cy="768350"/>
          </a:xfrm>
          <a:prstGeom prst="rect">
            <a:avLst/>
          </a:prstGeom>
        </p:spPr>
        <p:txBody>
          <a:bodyPr vert="horz" wrap="square" lIns="91440" tIns="45720" rIns="91440" bIns="45720" numCol="1" anchor="b" anchorCtr="0" compatLnSpc="1">
            <a:prstTxWarp prst="textNoShape">
              <a:avLst/>
            </a:prstTxWarp>
          </a:bodyPr>
          <a:lstStyle>
            <a:lvl1pPr algn="ctr">
              <a:defRPr sz="2800">
                <a:solidFill>
                  <a:schemeClr val="bg1"/>
                </a:solidFill>
                <a:latin typeface="Times New Roman" panose="02020603050405020304" pitchFamily="18" charset="0"/>
              </a:defRPr>
            </a:lvl1pPr>
          </a:lstStyle>
          <a:p>
            <a:fld id="{7BDDC27E-ED4A-4ED1-9805-5378A698DACF}" type="slidenum">
              <a:rPr lang="en-IN" altLang="en-US"/>
              <a:pPr/>
              <a:t>‹#›</a:t>
            </a:fld>
            <a:endParaRPr lang="en-IN" altLang="en-US"/>
          </a:p>
        </p:txBody>
      </p:sp>
    </p:spTree>
    <p:extLst>
      <p:ext uri="{BB962C8B-B14F-4D97-AF65-F5344CB8AC3E}">
        <p14:creationId xmlns:p14="http://schemas.microsoft.com/office/powerpoint/2010/main" val="6636900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hf hdr="0" dt="0"/>
  <p:txStyles>
    <p:titleStyle>
      <a:lvl1pPr algn="ctr" defTabSz="457200" rtl="0" eaLnBrk="0" fontAlgn="base" hangingPunct="0">
        <a:spcBef>
          <a:spcPct val="0"/>
        </a:spcBef>
        <a:spcAft>
          <a:spcPct val="0"/>
        </a:spcAft>
        <a:defRPr sz="3600" kern="1200">
          <a:solidFill>
            <a:schemeClr val="bg2"/>
          </a:solidFill>
          <a:latin typeface="+mj-lt"/>
          <a:ea typeface="+mj-ea"/>
          <a:cs typeface="+mj-cs"/>
        </a:defRPr>
      </a:lvl1pPr>
      <a:lvl2pPr algn="ctr" defTabSz="457200" rtl="0" eaLnBrk="0" fontAlgn="base" hangingPunct="0">
        <a:spcBef>
          <a:spcPct val="0"/>
        </a:spcBef>
        <a:spcAft>
          <a:spcPct val="0"/>
        </a:spcAft>
        <a:defRPr sz="3600">
          <a:solidFill>
            <a:schemeClr val="bg2"/>
          </a:solidFill>
          <a:latin typeface="Palatino Linotype" panose="02040502050505030304" pitchFamily="18" charset="0"/>
        </a:defRPr>
      </a:lvl2pPr>
      <a:lvl3pPr algn="ctr" defTabSz="457200" rtl="0" eaLnBrk="0" fontAlgn="base" hangingPunct="0">
        <a:spcBef>
          <a:spcPct val="0"/>
        </a:spcBef>
        <a:spcAft>
          <a:spcPct val="0"/>
        </a:spcAft>
        <a:defRPr sz="3600">
          <a:solidFill>
            <a:schemeClr val="bg2"/>
          </a:solidFill>
          <a:latin typeface="Palatino Linotype" panose="02040502050505030304" pitchFamily="18" charset="0"/>
        </a:defRPr>
      </a:lvl3pPr>
      <a:lvl4pPr algn="ctr" defTabSz="457200" rtl="0" eaLnBrk="0" fontAlgn="base" hangingPunct="0">
        <a:spcBef>
          <a:spcPct val="0"/>
        </a:spcBef>
        <a:spcAft>
          <a:spcPct val="0"/>
        </a:spcAft>
        <a:defRPr sz="3600">
          <a:solidFill>
            <a:schemeClr val="bg2"/>
          </a:solidFill>
          <a:latin typeface="Palatino Linotype" panose="02040502050505030304" pitchFamily="18" charset="0"/>
        </a:defRPr>
      </a:lvl4pPr>
      <a:lvl5pPr algn="ctr" defTabSz="457200" rtl="0" eaLnBrk="0" fontAlgn="base" hangingPunct="0">
        <a:spcBef>
          <a:spcPct val="0"/>
        </a:spcBef>
        <a:spcAft>
          <a:spcPct val="0"/>
        </a:spcAft>
        <a:defRPr sz="3600">
          <a:solidFill>
            <a:schemeClr val="bg2"/>
          </a:solidFill>
          <a:latin typeface="Palatino Linotype" panose="02040502050505030304"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36257-3DF9-0C46-E3C7-A9AEE5048540}"/>
            </a:ext>
          </a:extLst>
        </p:cNvPr>
        <p:cNvGrpSpPr/>
        <p:nvPr/>
      </p:nvGrpSpPr>
      <p:grpSpPr>
        <a:xfrm>
          <a:off x="0" y="0"/>
          <a:ext cx="0" cy="0"/>
          <a:chOff x="0" y="0"/>
          <a:chExt cx="0" cy="0"/>
        </a:xfrm>
      </p:grpSpPr>
      <p:sp>
        <p:nvSpPr>
          <p:cNvPr id="16386" name="Title 1">
            <a:extLst>
              <a:ext uri="{FF2B5EF4-FFF2-40B4-BE49-F238E27FC236}">
                <a16:creationId xmlns:a16="http://schemas.microsoft.com/office/drawing/2014/main" id="{F1CE14CF-0ACC-BAB2-4ACC-AD5561FBFB24}"/>
              </a:ext>
            </a:extLst>
          </p:cNvPr>
          <p:cNvSpPr>
            <a:spLocks noGrp="1"/>
          </p:cNvSpPr>
          <p:nvPr>
            <p:ph type="ctrTitle"/>
          </p:nvPr>
        </p:nvSpPr>
        <p:spPr>
          <a:xfrm>
            <a:off x="922062" y="2903206"/>
            <a:ext cx="10507938" cy="3345365"/>
          </a:xfrm>
        </p:spPr>
        <p:txBody>
          <a:bodyPr/>
          <a:lstStyle/>
          <a:p>
            <a:pPr eaLnBrk="1" hangingPunct="1"/>
            <a:r>
              <a:rPr lang="en-US" altLang="en-US" sz="4400" b="1" dirty="0">
                <a:solidFill>
                  <a:schemeClr val="accent6">
                    <a:lumMod val="20000"/>
                    <a:lumOff val="80000"/>
                  </a:schemeClr>
                </a:solidFill>
              </a:rPr>
              <a:t>Workshop on GST Dispute Mechanism</a:t>
            </a:r>
            <a:br>
              <a:rPr lang="en-US" altLang="en-US" sz="4800" dirty="0">
                <a:solidFill>
                  <a:schemeClr val="accent6">
                    <a:lumMod val="20000"/>
                    <a:lumOff val="80000"/>
                  </a:schemeClr>
                </a:solidFill>
              </a:rPr>
            </a:br>
            <a:r>
              <a:rPr lang="en-IN" sz="2000" b="1" dirty="0">
                <a:solidFill>
                  <a:srgbClr val="FFFF00"/>
                </a:solidFill>
              </a:rPr>
              <a:t>Jointly organised by </a:t>
            </a:r>
            <a:br>
              <a:rPr lang="en-IN" sz="2000" b="1" dirty="0">
                <a:solidFill>
                  <a:srgbClr val="FFFF00"/>
                </a:solidFill>
              </a:rPr>
            </a:br>
            <a:r>
              <a:rPr lang="en-IN" sz="2000" b="1" dirty="0">
                <a:solidFill>
                  <a:srgbClr val="FFFF00"/>
                </a:solidFill>
              </a:rPr>
              <a:t>GST &amp;  Indirect Taxes Committee &amp; Committee for Members in Practice</a:t>
            </a:r>
            <a:br>
              <a:rPr lang="en-US" altLang="en-US" sz="4800" dirty="0">
                <a:solidFill>
                  <a:schemeClr val="accent6">
                    <a:lumMod val="20000"/>
                    <a:lumOff val="80000"/>
                  </a:schemeClr>
                </a:solidFill>
              </a:rPr>
            </a:br>
            <a:r>
              <a:rPr lang="en-IN" sz="4000" dirty="0">
                <a:latin typeface="Palatino Linotype (Headings)"/>
                <a:ea typeface="Aptos" panose="020B0004020202020204" pitchFamily="34" charset="0"/>
                <a:cs typeface="Times New Roman" panose="02020603050405020304" pitchFamily="18" charset="0"/>
              </a:rPr>
              <a:t>Day 2, Session 3: </a:t>
            </a:r>
            <a:r>
              <a:rPr lang="en-US" sz="4000" dirty="0">
                <a:latin typeface="Palatino Linotype (Headings)"/>
                <a:ea typeface="Aptos" panose="020B0004020202020204" pitchFamily="34" charset="0"/>
                <a:cs typeface="Times New Roman" panose="02020603050405020304" pitchFamily="18" charset="0"/>
              </a:rPr>
              <a:t>Preparation and Drafting of First Appeal (Case study approach with common errors and implications</a:t>
            </a:r>
            <a:br>
              <a:rPr lang="en-US" sz="4000" dirty="0">
                <a:latin typeface="Palatino Linotype (Headings)"/>
                <a:ea typeface="Aptos" panose="020B0004020202020204" pitchFamily="34" charset="0"/>
                <a:cs typeface="Times New Roman" panose="02020603050405020304" pitchFamily="18" charset="0"/>
              </a:rPr>
            </a:br>
            <a:r>
              <a:rPr lang="en-US" sz="4000" dirty="0">
                <a:latin typeface="Palatino Linotype (Headings)"/>
                <a:ea typeface="Aptos" panose="020B0004020202020204" pitchFamily="34" charset="0"/>
                <a:cs typeface="Times New Roman" panose="02020603050405020304" pitchFamily="18" charset="0"/>
              </a:rPr>
              <a:t>of different types of approach to drafting)</a:t>
            </a:r>
            <a:r>
              <a:rPr lang="en-GB" altLang="en-US" sz="4000" dirty="0">
                <a:solidFill>
                  <a:schemeClr val="accent6">
                    <a:lumMod val="20000"/>
                    <a:lumOff val="80000"/>
                  </a:schemeClr>
                </a:solidFill>
              </a:rPr>
              <a:t> </a:t>
            </a:r>
            <a:r>
              <a:rPr lang="en-IN" altLang="en-US" sz="3200" dirty="0">
                <a:solidFill>
                  <a:schemeClr val="accent6">
                    <a:lumMod val="20000"/>
                    <a:lumOff val="80000"/>
                  </a:schemeClr>
                </a:solidFill>
              </a:rPr>
              <a:t>By Adv. (CA) Abhay Desai</a:t>
            </a:r>
          </a:p>
        </p:txBody>
      </p:sp>
      <p:sp>
        <p:nvSpPr>
          <p:cNvPr id="5" name="Subtitle 2">
            <a:extLst>
              <a:ext uri="{FF2B5EF4-FFF2-40B4-BE49-F238E27FC236}">
                <a16:creationId xmlns:a16="http://schemas.microsoft.com/office/drawing/2014/main" id="{FAA5A639-E489-AD40-A035-05A2D2CE055A}"/>
              </a:ext>
            </a:extLst>
          </p:cNvPr>
          <p:cNvSpPr>
            <a:spLocks noGrp="1"/>
          </p:cNvSpPr>
          <p:nvPr>
            <p:ph type="subTitle" idx="1"/>
          </p:nvPr>
        </p:nvSpPr>
        <p:spPr>
          <a:xfrm>
            <a:off x="2236789" y="668338"/>
            <a:ext cx="8233092" cy="2394902"/>
          </a:xfrm>
        </p:spPr>
        <p:txBody>
          <a:bodyPr rtlCol="0">
            <a:normAutofit/>
          </a:bodyPr>
          <a:lstStyle/>
          <a:p>
            <a:pPr algn="ctr" eaLnBrk="1" fontAlgn="auto" hangingPunct="1">
              <a:spcAft>
                <a:spcPts val="0"/>
              </a:spcAft>
              <a:buFont typeface="Wingdings 3" charset="2"/>
              <a:buNone/>
              <a:defRPr/>
            </a:pPr>
            <a:r>
              <a:rPr lang="en-IN" sz="4100" dirty="0">
                <a:solidFill>
                  <a:srgbClr val="FFFF00"/>
                </a:solidFill>
              </a:rPr>
              <a:t>The Institute of Chartered Accountants of India</a:t>
            </a:r>
          </a:p>
          <a:p>
            <a:pPr algn="r" eaLnBrk="1" fontAlgn="auto" hangingPunct="1">
              <a:spcAft>
                <a:spcPts val="0"/>
              </a:spcAft>
              <a:buFont typeface="Wingdings 3" charset="2"/>
              <a:buNone/>
              <a:defRPr/>
            </a:pPr>
            <a:endParaRPr lang="en-IN" sz="4400" dirty="0">
              <a:solidFill>
                <a:srgbClr val="C00000"/>
              </a:solidFill>
              <a:latin typeface="Bodoni MT Poster Compressed" pitchFamily="18" charset="0"/>
            </a:endParaRPr>
          </a:p>
        </p:txBody>
      </p:sp>
      <p:sp>
        <p:nvSpPr>
          <p:cNvPr id="3" name="Slide Number Placeholder 2">
            <a:extLst>
              <a:ext uri="{FF2B5EF4-FFF2-40B4-BE49-F238E27FC236}">
                <a16:creationId xmlns:a16="http://schemas.microsoft.com/office/drawing/2014/main" id="{FE30133A-39DC-A361-16C4-EE1EC5F1406A}"/>
              </a:ext>
            </a:extLst>
          </p:cNvPr>
          <p:cNvSpPr>
            <a:spLocks noGrp="1"/>
          </p:cNvSpPr>
          <p:nvPr>
            <p:ph type="sldNum" sz="quarter" idx="12"/>
          </p:nvPr>
        </p:nvSpPr>
        <p:spPr/>
        <p:txBody>
          <a:bodyPr/>
          <a:lstStyle/>
          <a:p>
            <a:fld id="{56FCA643-ADDA-4CE8-B4FF-7AA2A8ED4A7D}" type="slidenum">
              <a:rPr lang="en-IN" altLang="en-US" smtClean="0"/>
              <a:pPr/>
              <a:t>1</a:t>
            </a:fld>
            <a:endParaRPr lang="en-IN" altLang="en-US"/>
          </a:p>
        </p:txBody>
      </p:sp>
    </p:spTree>
    <p:extLst>
      <p:ext uri="{BB962C8B-B14F-4D97-AF65-F5344CB8AC3E}">
        <p14:creationId xmlns:p14="http://schemas.microsoft.com/office/powerpoint/2010/main" val="228050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9BA57C-0E8D-499C-910D-4A98977D94BB}"/>
              </a:ext>
            </a:extLst>
          </p:cNvPr>
          <p:cNvSpPr>
            <a:spLocks noGrp="1"/>
          </p:cNvSpPr>
          <p:nvPr>
            <p:ph type="ctrTitle"/>
          </p:nvPr>
        </p:nvSpPr>
        <p:spPr>
          <a:xfrm>
            <a:off x="1918353" y="832995"/>
            <a:ext cx="8825658" cy="2677648"/>
          </a:xfrm>
        </p:spPr>
        <p:txBody>
          <a:bodyPr/>
          <a:lstStyle/>
          <a:p>
            <a:r>
              <a:rPr lang="en-US" dirty="0"/>
              <a:t>Registration</a:t>
            </a:r>
            <a:endParaRPr lang="en-IN" dirty="0"/>
          </a:p>
        </p:txBody>
      </p:sp>
    </p:spTree>
    <p:extLst>
      <p:ext uri="{BB962C8B-B14F-4D97-AF65-F5344CB8AC3E}">
        <p14:creationId xmlns:p14="http://schemas.microsoft.com/office/powerpoint/2010/main" val="4049924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C17A2B12-79CF-F43E-B170-6701D3967997}"/>
              </a:ext>
            </a:extLst>
          </p:cNvPr>
          <p:cNvSpPr>
            <a:spLocks noGrp="1"/>
          </p:cNvSpPr>
          <p:nvPr>
            <p:ph type="title"/>
          </p:nvPr>
        </p:nvSpPr>
        <p:spPr>
          <a:xfrm>
            <a:off x="838199" y="287962"/>
            <a:ext cx="10515600" cy="1021946"/>
          </a:xfrm>
        </p:spPr>
        <p:txBody>
          <a:bodyPr>
            <a:normAutofit fontScale="90000"/>
          </a:bodyPr>
          <a:lstStyle/>
          <a:p>
            <a:r>
              <a:rPr lang="en-US" dirty="0"/>
              <a:t>Approach to Order in REG-17 </a:t>
            </a:r>
            <a:br>
              <a:rPr lang="en-US" dirty="0"/>
            </a:br>
            <a:r>
              <a:rPr lang="en-US" dirty="0"/>
              <a:t>(SCN for Cancellation)</a:t>
            </a:r>
            <a:endParaRPr lang="en-IN" dirty="0"/>
          </a:p>
        </p:txBody>
      </p:sp>
      <p:graphicFrame>
        <p:nvGraphicFramePr>
          <p:cNvPr id="9" name="Content Placeholder 8">
            <a:extLst>
              <a:ext uri="{FF2B5EF4-FFF2-40B4-BE49-F238E27FC236}">
                <a16:creationId xmlns:a16="http://schemas.microsoft.com/office/drawing/2014/main" id="{5E392247-47F9-599E-4B18-35EF6FC4A8D9}"/>
              </a:ext>
            </a:extLst>
          </p:cNvPr>
          <p:cNvGraphicFramePr>
            <a:graphicFrameLocks noGrp="1"/>
          </p:cNvGraphicFramePr>
          <p:nvPr>
            <p:ph idx="1"/>
            <p:extLst>
              <p:ext uri="{D42A27DB-BD31-4B8C-83A1-F6EECF244321}">
                <p14:modId xmlns:p14="http://schemas.microsoft.com/office/powerpoint/2010/main" val="3412281610"/>
              </p:ext>
            </p:extLst>
          </p:nvPr>
        </p:nvGraphicFramePr>
        <p:xfrm>
          <a:off x="939283" y="1405812"/>
          <a:ext cx="10462726" cy="5057192"/>
        </p:xfrm>
        <a:graphic>
          <a:graphicData uri="http://schemas.openxmlformats.org/drawingml/2006/table">
            <a:tbl>
              <a:tblPr>
                <a:tableStyleId>{616DA210-FB5B-4158-B5E0-FEB733F419BA}</a:tableStyleId>
              </a:tblPr>
              <a:tblGrid>
                <a:gridCol w="2561284">
                  <a:extLst>
                    <a:ext uri="{9D8B030D-6E8A-4147-A177-3AD203B41FA5}">
                      <a16:colId xmlns:a16="http://schemas.microsoft.com/office/drawing/2014/main" val="3564706138"/>
                    </a:ext>
                  </a:extLst>
                </a:gridCol>
                <a:gridCol w="3991129">
                  <a:extLst>
                    <a:ext uri="{9D8B030D-6E8A-4147-A177-3AD203B41FA5}">
                      <a16:colId xmlns:a16="http://schemas.microsoft.com/office/drawing/2014/main" val="3448586946"/>
                    </a:ext>
                  </a:extLst>
                </a:gridCol>
                <a:gridCol w="3910313">
                  <a:extLst>
                    <a:ext uri="{9D8B030D-6E8A-4147-A177-3AD203B41FA5}">
                      <a16:colId xmlns:a16="http://schemas.microsoft.com/office/drawing/2014/main" val="3533379802"/>
                    </a:ext>
                  </a:extLst>
                </a:gridCol>
              </a:tblGrid>
              <a:tr h="348772">
                <a:tc>
                  <a:txBody>
                    <a:bodyPr/>
                    <a:lstStyle/>
                    <a:p>
                      <a:pPr>
                        <a:buNone/>
                      </a:pPr>
                      <a:r>
                        <a:rPr lang="en-IN" sz="1600" b="1" dirty="0">
                          <a:latin typeface="+mj-lt"/>
                        </a:rPr>
                        <a:t>Step</a:t>
                      </a:r>
                      <a:endParaRPr lang="en-IN" sz="1600" dirty="0">
                        <a:latin typeface="+mj-lt"/>
                      </a:endParaRPr>
                    </a:p>
                  </a:txBody>
                  <a:tcPr marL="81893" marR="81893" marT="40947" marB="40947" anchor="ctr">
                    <a:solidFill>
                      <a:schemeClr val="bg1">
                        <a:lumMod val="95000"/>
                      </a:schemeClr>
                    </a:solidFill>
                  </a:tcPr>
                </a:tc>
                <a:tc>
                  <a:txBody>
                    <a:bodyPr/>
                    <a:lstStyle/>
                    <a:p>
                      <a:pPr>
                        <a:buNone/>
                      </a:pPr>
                      <a:r>
                        <a:rPr lang="en-IN" sz="1600" b="1" dirty="0">
                          <a:latin typeface="+mj-lt"/>
                        </a:rPr>
                        <a:t>What to Do</a:t>
                      </a:r>
                      <a:endParaRPr lang="en-IN" sz="1600" dirty="0">
                        <a:latin typeface="+mj-lt"/>
                      </a:endParaRPr>
                    </a:p>
                  </a:txBody>
                  <a:tcPr marL="81893" marR="81893" marT="40947" marB="40947" anchor="ctr">
                    <a:solidFill>
                      <a:schemeClr val="bg1">
                        <a:lumMod val="95000"/>
                      </a:schemeClr>
                    </a:solidFill>
                  </a:tcPr>
                </a:tc>
                <a:tc>
                  <a:txBody>
                    <a:bodyPr/>
                    <a:lstStyle/>
                    <a:p>
                      <a:pPr>
                        <a:buNone/>
                      </a:pPr>
                      <a:r>
                        <a:rPr lang="en-IN" sz="1600" b="1" dirty="0">
                          <a:latin typeface="+mj-lt"/>
                        </a:rPr>
                        <a:t>Key Considerations</a:t>
                      </a:r>
                      <a:endParaRPr lang="en-IN" sz="1600" dirty="0">
                        <a:latin typeface="+mj-lt"/>
                      </a:endParaRPr>
                    </a:p>
                  </a:txBody>
                  <a:tcPr marL="81893" marR="81893" marT="40947" marB="40947" anchor="ctr">
                    <a:solidFill>
                      <a:schemeClr val="bg1">
                        <a:lumMod val="95000"/>
                      </a:schemeClr>
                    </a:solidFill>
                  </a:tcPr>
                </a:tc>
                <a:extLst>
                  <a:ext uri="{0D108BD9-81ED-4DB2-BD59-A6C34878D82A}">
                    <a16:rowId xmlns:a16="http://schemas.microsoft.com/office/drawing/2014/main" val="2001906537"/>
                  </a:ext>
                </a:extLst>
              </a:tr>
              <a:tr h="610350">
                <a:tc>
                  <a:txBody>
                    <a:bodyPr/>
                    <a:lstStyle/>
                    <a:p>
                      <a:pPr>
                        <a:buNone/>
                      </a:pPr>
                      <a:r>
                        <a:rPr lang="en-IN" sz="1600" b="0" dirty="0">
                          <a:solidFill>
                            <a:schemeClr val="accent2"/>
                          </a:solidFill>
                          <a:latin typeface="+mj-lt"/>
                        </a:rPr>
                        <a:t>1️⃣</a:t>
                      </a:r>
                      <a:r>
                        <a:rPr lang="en-IN" sz="1600" b="0" dirty="0">
                          <a:solidFill>
                            <a:schemeClr val="tx1"/>
                          </a:solidFill>
                          <a:latin typeface="+mj-lt"/>
                        </a:rPr>
                        <a:t> </a:t>
                      </a:r>
                      <a:r>
                        <a:rPr lang="en-IN" sz="1600" b="0" dirty="0">
                          <a:latin typeface="+mj-lt"/>
                        </a:rPr>
                        <a:t>Read SCN Carefully</a:t>
                      </a:r>
                    </a:p>
                  </a:txBody>
                  <a:tcPr marL="81893" marR="81893" marT="40947" marB="40947" anchor="ctr"/>
                </a:tc>
                <a:tc>
                  <a:txBody>
                    <a:bodyPr/>
                    <a:lstStyle/>
                    <a:p>
                      <a:pPr>
                        <a:buNone/>
                      </a:pPr>
                      <a:r>
                        <a:rPr lang="en-US" sz="1600">
                          <a:latin typeface="+mj-lt"/>
                        </a:rPr>
                        <a:t>Identify grounds under Rule 21/Section 29</a:t>
                      </a:r>
                    </a:p>
                  </a:txBody>
                  <a:tcPr marL="81893" marR="81893" marT="40947" marB="40947" anchor="ctr"/>
                </a:tc>
                <a:tc>
                  <a:txBody>
                    <a:bodyPr/>
                    <a:lstStyle/>
                    <a:p>
                      <a:pPr>
                        <a:buNone/>
                      </a:pPr>
                      <a:r>
                        <a:rPr lang="en-US" sz="1600">
                          <a:latin typeface="+mj-lt"/>
                        </a:rPr>
                        <a:t>Look for vagueness, non-speaking nature</a:t>
                      </a:r>
                    </a:p>
                  </a:txBody>
                  <a:tcPr marL="81893" marR="81893" marT="40947" marB="40947" anchor="ctr"/>
                </a:tc>
                <a:extLst>
                  <a:ext uri="{0D108BD9-81ED-4DB2-BD59-A6C34878D82A}">
                    <a16:rowId xmlns:a16="http://schemas.microsoft.com/office/drawing/2014/main" val="3783752145"/>
                  </a:ext>
                </a:extLst>
              </a:tr>
              <a:tr h="871930">
                <a:tc>
                  <a:txBody>
                    <a:bodyPr/>
                    <a:lstStyle/>
                    <a:p>
                      <a:pPr>
                        <a:buNone/>
                      </a:pPr>
                      <a:r>
                        <a:rPr lang="en-IN" sz="1600" b="0" dirty="0">
                          <a:latin typeface="+mj-lt"/>
                        </a:rPr>
                        <a:t>2️⃣ Check Compliance</a:t>
                      </a:r>
                    </a:p>
                  </a:txBody>
                  <a:tcPr marL="81893" marR="81893" marT="40947" marB="40947" anchor="ctr"/>
                </a:tc>
                <a:tc>
                  <a:txBody>
                    <a:bodyPr/>
                    <a:lstStyle/>
                    <a:p>
                      <a:pPr>
                        <a:buNone/>
                      </a:pPr>
                      <a:r>
                        <a:rPr lang="en-US" sz="1600" dirty="0">
                          <a:latin typeface="+mj-lt"/>
                        </a:rPr>
                        <a:t>Has taxpayer filed pending returns, updated profile, resolved discrepancies?</a:t>
                      </a:r>
                    </a:p>
                  </a:txBody>
                  <a:tcPr marL="81893" marR="81893" marT="40947" marB="40947" anchor="ctr"/>
                </a:tc>
                <a:tc>
                  <a:txBody>
                    <a:bodyPr/>
                    <a:lstStyle/>
                    <a:p>
                      <a:pPr>
                        <a:buNone/>
                      </a:pPr>
                      <a:r>
                        <a:rPr lang="en-IN" sz="1600">
                          <a:latin typeface="+mj-lt"/>
                        </a:rPr>
                        <a:t>Attach proof (GSTR-3B, GSTR-1, bank statements etc.)</a:t>
                      </a:r>
                    </a:p>
                  </a:txBody>
                  <a:tcPr marL="81893" marR="81893" marT="40947" marB="40947" anchor="ctr"/>
                </a:tc>
                <a:extLst>
                  <a:ext uri="{0D108BD9-81ED-4DB2-BD59-A6C34878D82A}">
                    <a16:rowId xmlns:a16="http://schemas.microsoft.com/office/drawing/2014/main" val="3325572838"/>
                  </a:ext>
                </a:extLst>
              </a:tr>
              <a:tr h="871930">
                <a:tc>
                  <a:txBody>
                    <a:bodyPr/>
                    <a:lstStyle/>
                    <a:p>
                      <a:pPr>
                        <a:buNone/>
                      </a:pPr>
                      <a:r>
                        <a:rPr lang="en-IN" sz="1600" b="0" dirty="0">
                          <a:latin typeface="+mj-lt"/>
                        </a:rPr>
                        <a:t>3️⃣ Challenge Procedural Lapses</a:t>
                      </a:r>
                    </a:p>
                  </a:txBody>
                  <a:tcPr marL="81893" marR="81893" marT="40947" marB="40947" anchor="ctr"/>
                </a:tc>
                <a:tc>
                  <a:txBody>
                    <a:bodyPr/>
                    <a:lstStyle/>
                    <a:p>
                      <a:pPr>
                        <a:buNone/>
                      </a:pPr>
                      <a:r>
                        <a:rPr lang="en-US" sz="1600">
                          <a:latin typeface="+mj-lt"/>
                        </a:rPr>
                        <a:t>Was SCN served? Was reply window reasonable? Was personal hearing offered?</a:t>
                      </a:r>
                    </a:p>
                  </a:txBody>
                  <a:tcPr marL="81893" marR="81893" marT="40947" marB="40947" anchor="ctr"/>
                </a:tc>
                <a:tc>
                  <a:txBody>
                    <a:bodyPr/>
                    <a:lstStyle/>
                    <a:p>
                      <a:pPr>
                        <a:buNone/>
                      </a:pPr>
                      <a:r>
                        <a:rPr lang="en-US" sz="1600">
                          <a:latin typeface="+mj-lt"/>
                        </a:rPr>
                        <a:t>If not, cite violation of </a:t>
                      </a:r>
                      <a:r>
                        <a:rPr lang="en-US" sz="1600" b="1">
                          <a:latin typeface="+mj-lt"/>
                        </a:rPr>
                        <a:t>natural justice</a:t>
                      </a:r>
                      <a:endParaRPr lang="en-US" sz="1600">
                        <a:latin typeface="+mj-lt"/>
                      </a:endParaRPr>
                    </a:p>
                  </a:txBody>
                  <a:tcPr marL="81893" marR="81893" marT="40947" marB="40947" anchor="ctr"/>
                </a:tc>
                <a:extLst>
                  <a:ext uri="{0D108BD9-81ED-4DB2-BD59-A6C34878D82A}">
                    <a16:rowId xmlns:a16="http://schemas.microsoft.com/office/drawing/2014/main" val="428464463"/>
                  </a:ext>
                </a:extLst>
              </a:tr>
              <a:tr h="871930">
                <a:tc>
                  <a:txBody>
                    <a:bodyPr/>
                    <a:lstStyle/>
                    <a:p>
                      <a:pPr>
                        <a:buNone/>
                      </a:pPr>
                      <a:r>
                        <a:rPr lang="en-US" sz="1600" b="0" dirty="0">
                          <a:latin typeface="+mj-lt"/>
                        </a:rPr>
                        <a:t>4️⃣ Draft Statement of Facts</a:t>
                      </a:r>
                    </a:p>
                  </a:txBody>
                  <a:tcPr marL="81893" marR="81893" marT="40947" marB="40947" anchor="ctr"/>
                </a:tc>
                <a:tc>
                  <a:txBody>
                    <a:bodyPr/>
                    <a:lstStyle/>
                    <a:p>
                      <a:pPr>
                        <a:buNone/>
                      </a:pPr>
                      <a:r>
                        <a:rPr lang="en-US" sz="1600">
                          <a:latin typeface="+mj-lt"/>
                        </a:rPr>
                        <a:t>Keep it precise: registration background, facts of compliance, copy of reply to SCN</a:t>
                      </a:r>
                    </a:p>
                  </a:txBody>
                  <a:tcPr marL="81893" marR="81893" marT="40947" marB="40947" anchor="ctr"/>
                </a:tc>
                <a:tc>
                  <a:txBody>
                    <a:bodyPr/>
                    <a:lstStyle/>
                    <a:p>
                      <a:pPr>
                        <a:buNone/>
                      </a:pPr>
                      <a:r>
                        <a:rPr lang="en-IN" sz="1600">
                          <a:latin typeface="+mj-lt"/>
                        </a:rPr>
                        <a:t>Chronology helps</a:t>
                      </a:r>
                    </a:p>
                  </a:txBody>
                  <a:tcPr marL="81893" marR="81893" marT="40947" marB="40947" anchor="ctr"/>
                </a:tc>
                <a:extLst>
                  <a:ext uri="{0D108BD9-81ED-4DB2-BD59-A6C34878D82A}">
                    <a16:rowId xmlns:a16="http://schemas.microsoft.com/office/drawing/2014/main" val="3157858907"/>
                  </a:ext>
                </a:extLst>
              </a:tr>
              <a:tr h="871930">
                <a:tc>
                  <a:txBody>
                    <a:bodyPr/>
                    <a:lstStyle/>
                    <a:p>
                      <a:pPr>
                        <a:buNone/>
                      </a:pPr>
                      <a:r>
                        <a:rPr lang="en-IN" sz="1600" b="0" dirty="0">
                          <a:latin typeface="+mj-lt"/>
                        </a:rPr>
                        <a:t>5️⃣ Grounds of Appeal</a:t>
                      </a:r>
                    </a:p>
                  </a:txBody>
                  <a:tcPr marL="81893" marR="81893" marT="40947" marB="40947" anchor="ctr"/>
                </a:tc>
                <a:tc>
                  <a:txBody>
                    <a:bodyPr/>
                    <a:lstStyle/>
                    <a:p>
                      <a:pPr>
                        <a:buNone/>
                      </a:pPr>
                      <a:r>
                        <a:rPr lang="en-US" sz="1600">
                          <a:latin typeface="+mj-lt"/>
                        </a:rPr>
                        <a:t>SCN is vague / order non-speaking / compliance made before order / harsh penalty</a:t>
                      </a:r>
                    </a:p>
                  </a:txBody>
                  <a:tcPr marL="81893" marR="81893" marT="40947" marB="40947" anchor="ctr"/>
                </a:tc>
                <a:tc>
                  <a:txBody>
                    <a:bodyPr/>
                    <a:lstStyle/>
                    <a:p>
                      <a:pPr>
                        <a:buNone/>
                      </a:pPr>
                      <a:r>
                        <a:rPr lang="en-US" sz="1600">
                          <a:latin typeface="+mj-lt"/>
                        </a:rPr>
                        <a:t>Link to Rule 22 and principles of fairness</a:t>
                      </a:r>
                    </a:p>
                  </a:txBody>
                  <a:tcPr marL="81893" marR="81893" marT="40947" marB="40947" anchor="ctr"/>
                </a:tc>
                <a:extLst>
                  <a:ext uri="{0D108BD9-81ED-4DB2-BD59-A6C34878D82A}">
                    <a16:rowId xmlns:a16="http://schemas.microsoft.com/office/drawing/2014/main" val="2119804344"/>
                  </a:ext>
                </a:extLst>
              </a:tr>
              <a:tr h="610350">
                <a:tc>
                  <a:txBody>
                    <a:bodyPr/>
                    <a:lstStyle/>
                    <a:p>
                      <a:pPr>
                        <a:buNone/>
                      </a:pPr>
                      <a:r>
                        <a:rPr lang="en-IN" sz="1600" b="0" dirty="0">
                          <a:latin typeface="+mj-lt"/>
                        </a:rPr>
                        <a:t>6️⃣ Prayer</a:t>
                      </a:r>
                    </a:p>
                  </a:txBody>
                  <a:tcPr marL="81893" marR="81893" marT="40947" marB="40947" anchor="ctr"/>
                </a:tc>
                <a:tc>
                  <a:txBody>
                    <a:bodyPr/>
                    <a:lstStyle/>
                    <a:p>
                      <a:pPr>
                        <a:buNone/>
                      </a:pPr>
                      <a:r>
                        <a:rPr lang="en-US" sz="1600">
                          <a:latin typeface="+mj-lt"/>
                        </a:rPr>
                        <a:t>Seek restoration of registration with retrospective effect</a:t>
                      </a:r>
                    </a:p>
                  </a:txBody>
                  <a:tcPr marL="81893" marR="81893" marT="40947" marB="40947" anchor="ctr"/>
                </a:tc>
                <a:tc>
                  <a:txBody>
                    <a:bodyPr/>
                    <a:lstStyle/>
                    <a:p>
                      <a:pPr>
                        <a:buNone/>
                      </a:pPr>
                      <a:r>
                        <a:rPr lang="en-US" sz="1600" dirty="0">
                          <a:latin typeface="+mj-lt"/>
                        </a:rPr>
                        <a:t>Or request for opportunity to cure defects</a:t>
                      </a:r>
                    </a:p>
                  </a:txBody>
                  <a:tcPr marL="81893" marR="81893" marT="40947" marB="40947" anchor="ctr"/>
                </a:tc>
                <a:extLst>
                  <a:ext uri="{0D108BD9-81ED-4DB2-BD59-A6C34878D82A}">
                    <a16:rowId xmlns:a16="http://schemas.microsoft.com/office/drawing/2014/main" val="447970690"/>
                  </a:ext>
                </a:extLst>
              </a:tr>
            </a:tbl>
          </a:graphicData>
        </a:graphic>
      </p:graphicFrame>
    </p:spTree>
    <p:extLst>
      <p:ext uri="{BB962C8B-B14F-4D97-AF65-F5344CB8AC3E}">
        <p14:creationId xmlns:p14="http://schemas.microsoft.com/office/powerpoint/2010/main" val="1577933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4B03E-777B-B667-4FF8-14DF6B4AF6AD}"/>
              </a:ext>
            </a:extLst>
          </p:cNvPr>
          <p:cNvSpPr>
            <a:spLocks noGrp="1"/>
          </p:cNvSpPr>
          <p:nvPr>
            <p:ph type="title"/>
          </p:nvPr>
        </p:nvSpPr>
        <p:spPr>
          <a:xfrm>
            <a:off x="838199" y="300403"/>
            <a:ext cx="10515600" cy="1021946"/>
          </a:xfrm>
        </p:spPr>
        <p:txBody>
          <a:bodyPr>
            <a:normAutofit fontScale="90000"/>
          </a:bodyPr>
          <a:lstStyle/>
          <a:p>
            <a:r>
              <a:rPr lang="en-US" dirty="0"/>
              <a:t>Approach to Order in REG-31 </a:t>
            </a:r>
            <a:br>
              <a:rPr lang="en-US" dirty="0"/>
            </a:br>
            <a:r>
              <a:rPr lang="en-US" dirty="0"/>
              <a:t>(Suspension of Registration)</a:t>
            </a:r>
            <a:endParaRPr lang="en-IN" dirty="0"/>
          </a:p>
        </p:txBody>
      </p:sp>
      <p:graphicFrame>
        <p:nvGraphicFramePr>
          <p:cNvPr id="4" name="Content Placeholder 3">
            <a:extLst>
              <a:ext uri="{FF2B5EF4-FFF2-40B4-BE49-F238E27FC236}">
                <a16:creationId xmlns:a16="http://schemas.microsoft.com/office/drawing/2014/main" id="{974C9E0E-6EFB-9711-B357-71C1E9170F15}"/>
              </a:ext>
            </a:extLst>
          </p:cNvPr>
          <p:cNvGraphicFramePr>
            <a:graphicFrameLocks noGrp="1"/>
          </p:cNvGraphicFramePr>
          <p:nvPr>
            <p:ph idx="1"/>
            <p:extLst>
              <p:ext uri="{D42A27DB-BD31-4B8C-83A1-F6EECF244321}">
                <p14:modId xmlns:p14="http://schemas.microsoft.com/office/powerpoint/2010/main" val="3064036407"/>
              </p:ext>
            </p:extLst>
          </p:nvPr>
        </p:nvGraphicFramePr>
        <p:xfrm>
          <a:off x="881063" y="1471459"/>
          <a:ext cx="10472736" cy="4651143"/>
        </p:xfrm>
        <a:graphic>
          <a:graphicData uri="http://schemas.openxmlformats.org/drawingml/2006/table">
            <a:tbl>
              <a:tblPr>
                <a:tableStyleId>{616DA210-FB5B-4158-B5E0-FEB733F419BA}</a:tableStyleId>
              </a:tblPr>
              <a:tblGrid>
                <a:gridCol w="2540161">
                  <a:extLst>
                    <a:ext uri="{9D8B030D-6E8A-4147-A177-3AD203B41FA5}">
                      <a16:colId xmlns:a16="http://schemas.microsoft.com/office/drawing/2014/main" val="1962861265"/>
                    </a:ext>
                  </a:extLst>
                </a:gridCol>
                <a:gridCol w="4441663">
                  <a:extLst>
                    <a:ext uri="{9D8B030D-6E8A-4147-A177-3AD203B41FA5}">
                      <a16:colId xmlns:a16="http://schemas.microsoft.com/office/drawing/2014/main" val="2239836099"/>
                    </a:ext>
                  </a:extLst>
                </a:gridCol>
                <a:gridCol w="3490912">
                  <a:extLst>
                    <a:ext uri="{9D8B030D-6E8A-4147-A177-3AD203B41FA5}">
                      <a16:colId xmlns:a16="http://schemas.microsoft.com/office/drawing/2014/main" val="3486726288"/>
                    </a:ext>
                  </a:extLst>
                </a:gridCol>
              </a:tblGrid>
              <a:tr h="364269">
                <a:tc>
                  <a:txBody>
                    <a:bodyPr/>
                    <a:lstStyle/>
                    <a:p>
                      <a:pPr>
                        <a:buNone/>
                      </a:pPr>
                      <a:r>
                        <a:rPr lang="en-IN" sz="1800" b="1" dirty="0">
                          <a:latin typeface="+mj-lt"/>
                        </a:rPr>
                        <a:t>Step</a:t>
                      </a:r>
                    </a:p>
                  </a:txBody>
                  <a:tcPr marL="91067" marR="91067" marT="45534" marB="45534" anchor="ctr">
                    <a:solidFill>
                      <a:schemeClr val="bg1">
                        <a:lumMod val="95000"/>
                      </a:schemeClr>
                    </a:solidFill>
                  </a:tcPr>
                </a:tc>
                <a:tc>
                  <a:txBody>
                    <a:bodyPr/>
                    <a:lstStyle/>
                    <a:p>
                      <a:pPr>
                        <a:buNone/>
                      </a:pPr>
                      <a:r>
                        <a:rPr lang="en-IN" sz="1800" b="1" dirty="0">
                          <a:latin typeface="+mj-lt"/>
                        </a:rPr>
                        <a:t>What to Do</a:t>
                      </a:r>
                    </a:p>
                  </a:txBody>
                  <a:tcPr marL="91067" marR="91067" marT="45534" marB="45534" anchor="ctr">
                    <a:solidFill>
                      <a:schemeClr val="bg1">
                        <a:lumMod val="95000"/>
                      </a:schemeClr>
                    </a:solidFill>
                  </a:tcPr>
                </a:tc>
                <a:tc>
                  <a:txBody>
                    <a:bodyPr/>
                    <a:lstStyle/>
                    <a:p>
                      <a:pPr>
                        <a:buNone/>
                      </a:pPr>
                      <a:r>
                        <a:rPr lang="en-IN" sz="1800" b="1" dirty="0">
                          <a:latin typeface="+mj-lt"/>
                        </a:rPr>
                        <a:t>Key Considerations</a:t>
                      </a:r>
                    </a:p>
                  </a:txBody>
                  <a:tcPr marL="91067" marR="91067" marT="45534" marB="45534" anchor="ctr">
                    <a:solidFill>
                      <a:schemeClr val="bg1">
                        <a:lumMod val="95000"/>
                      </a:schemeClr>
                    </a:solidFill>
                  </a:tcPr>
                </a:tc>
                <a:extLst>
                  <a:ext uri="{0D108BD9-81ED-4DB2-BD59-A6C34878D82A}">
                    <a16:rowId xmlns:a16="http://schemas.microsoft.com/office/drawing/2014/main" val="3085235685"/>
                  </a:ext>
                </a:extLst>
              </a:tr>
              <a:tr h="910673">
                <a:tc>
                  <a:txBody>
                    <a:bodyPr/>
                    <a:lstStyle/>
                    <a:p>
                      <a:pPr>
                        <a:buNone/>
                      </a:pPr>
                      <a:r>
                        <a:rPr lang="en-IN" sz="1800" b="0" dirty="0">
                          <a:latin typeface="+mj-lt"/>
                        </a:rPr>
                        <a:t>1️⃣ Assess Discrepancies</a:t>
                      </a:r>
                    </a:p>
                  </a:txBody>
                  <a:tcPr marL="91067" marR="91067" marT="45534" marB="45534" anchor="ctr"/>
                </a:tc>
                <a:tc>
                  <a:txBody>
                    <a:bodyPr/>
                    <a:lstStyle/>
                    <a:p>
                      <a:pPr>
                        <a:buNone/>
                      </a:pPr>
                      <a:r>
                        <a:rPr lang="en-US" sz="1800" dirty="0">
                          <a:latin typeface="+mj-lt"/>
                        </a:rPr>
                        <a:t>REG-31 is auto-generated from analytics – mostly GSTR-1 vs. 3B mismatch</a:t>
                      </a:r>
                    </a:p>
                  </a:txBody>
                  <a:tcPr marL="91067" marR="91067" marT="45534" marB="45534" anchor="ctr"/>
                </a:tc>
                <a:tc>
                  <a:txBody>
                    <a:bodyPr/>
                    <a:lstStyle/>
                    <a:p>
                      <a:pPr>
                        <a:buNone/>
                      </a:pPr>
                      <a:r>
                        <a:rPr lang="en-IN" sz="1800">
                          <a:latin typeface="+mj-lt"/>
                        </a:rPr>
                        <a:t>Do reconciliation first</a:t>
                      </a:r>
                    </a:p>
                  </a:txBody>
                  <a:tcPr marL="91067" marR="91067" marT="45534" marB="45534" anchor="ctr"/>
                </a:tc>
                <a:extLst>
                  <a:ext uri="{0D108BD9-81ED-4DB2-BD59-A6C34878D82A}">
                    <a16:rowId xmlns:a16="http://schemas.microsoft.com/office/drawing/2014/main" val="940915058"/>
                  </a:ext>
                </a:extLst>
              </a:tr>
              <a:tr h="910673">
                <a:tc>
                  <a:txBody>
                    <a:bodyPr/>
                    <a:lstStyle/>
                    <a:p>
                      <a:pPr>
                        <a:buNone/>
                      </a:pPr>
                      <a:r>
                        <a:rPr lang="en-IN" sz="1800" b="0" dirty="0">
                          <a:latin typeface="+mj-lt"/>
                        </a:rPr>
                        <a:t>2️⃣ Reply Timely</a:t>
                      </a:r>
                    </a:p>
                  </a:txBody>
                  <a:tcPr marL="91067" marR="91067" marT="45534" marB="45534" anchor="ctr"/>
                </a:tc>
                <a:tc>
                  <a:txBody>
                    <a:bodyPr/>
                    <a:lstStyle/>
                    <a:p>
                      <a:pPr>
                        <a:buNone/>
                      </a:pPr>
                      <a:r>
                        <a:rPr lang="en-US" sz="1800">
                          <a:latin typeface="+mj-lt"/>
                        </a:rPr>
                        <a:t>Clarify reasons for mismatch: ITC timing, wrong classification, system error</a:t>
                      </a:r>
                    </a:p>
                  </a:txBody>
                  <a:tcPr marL="91067" marR="91067" marT="45534" marB="45534" anchor="ctr"/>
                </a:tc>
                <a:tc>
                  <a:txBody>
                    <a:bodyPr/>
                    <a:lstStyle/>
                    <a:p>
                      <a:pPr>
                        <a:buNone/>
                      </a:pPr>
                      <a:r>
                        <a:rPr lang="en-IN" sz="1800">
                          <a:latin typeface="+mj-lt"/>
                        </a:rPr>
                        <a:t>Use structured annexure format</a:t>
                      </a:r>
                    </a:p>
                  </a:txBody>
                  <a:tcPr marL="91067" marR="91067" marT="45534" marB="45534" anchor="ctr"/>
                </a:tc>
                <a:extLst>
                  <a:ext uri="{0D108BD9-81ED-4DB2-BD59-A6C34878D82A}">
                    <a16:rowId xmlns:a16="http://schemas.microsoft.com/office/drawing/2014/main" val="743647429"/>
                  </a:ext>
                </a:extLst>
              </a:tr>
              <a:tr h="910673">
                <a:tc>
                  <a:txBody>
                    <a:bodyPr/>
                    <a:lstStyle/>
                    <a:p>
                      <a:pPr>
                        <a:buNone/>
                      </a:pPr>
                      <a:r>
                        <a:rPr lang="en-IN" sz="1800" b="0">
                          <a:latin typeface="+mj-lt"/>
                        </a:rPr>
                        <a:t>3️⃣ Highlight Impact</a:t>
                      </a:r>
                    </a:p>
                  </a:txBody>
                  <a:tcPr marL="91067" marR="91067" marT="45534" marB="45534" anchor="ctr"/>
                </a:tc>
                <a:tc>
                  <a:txBody>
                    <a:bodyPr/>
                    <a:lstStyle/>
                    <a:p>
                      <a:pPr>
                        <a:buNone/>
                      </a:pPr>
                      <a:r>
                        <a:rPr lang="en-US" sz="1800">
                          <a:latin typeface="+mj-lt"/>
                        </a:rPr>
                        <a:t>Suspension disrupts business, violates right to trade under Article 19(1)(g)</a:t>
                      </a:r>
                    </a:p>
                  </a:txBody>
                  <a:tcPr marL="91067" marR="91067" marT="45534" marB="45534" anchor="ctr"/>
                </a:tc>
                <a:tc>
                  <a:txBody>
                    <a:bodyPr/>
                    <a:lstStyle/>
                    <a:p>
                      <a:pPr>
                        <a:buNone/>
                      </a:pPr>
                      <a:r>
                        <a:rPr lang="en-US" sz="1800">
                          <a:latin typeface="+mj-lt"/>
                        </a:rPr>
                        <a:t>Use Supreme Court citations if needed</a:t>
                      </a:r>
                    </a:p>
                  </a:txBody>
                  <a:tcPr marL="91067" marR="91067" marT="45534" marB="45534" anchor="ctr"/>
                </a:tc>
                <a:extLst>
                  <a:ext uri="{0D108BD9-81ED-4DB2-BD59-A6C34878D82A}">
                    <a16:rowId xmlns:a16="http://schemas.microsoft.com/office/drawing/2014/main" val="3181416120"/>
                  </a:ext>
                </a:extLst>
              </a:tr>
              <a:tr h="910673">
                <a:tc>
                  <a:txBody>
                    <a:bodyPr/>
                    <a:lstStyle/>
                    <a:p>
                      <a:pPr>
                        <a:buNone/>
                      </a:pPr>
                      <a:r>
                        <a:rPr lang="en-IN" sz="1800" b="0">
                          <a:latin typeface="+mj-lt"/>
                        </a:rPr>
                        <a:t>4️⃣ Appeal Points</a:t>
                      </a:r>
                    </a:p>
                  </a:txBody>
                  <a:tcPr marL="91067" marR="91067" marT="45534" marB="45534" anchor="ctr"/>
                </a:tc>
                <a:tc>
                  <a:txBody>
                    <a:bodyPr/>
                    <a:lstStyle/>
                    <a:p>
                      <a:pPr>
                        <a:buNone/>
                      </a:pPr>
                      <a:r>
                        <a:rPr lang="en-US" sz="1800">
                          <a:latin typeface="+mj-lt"/>
                        </a:rPr>
                        <a:t>Automatic suspension without SCN / arbitrary / resolved discrepancies not considered</a:t>
                      </a:r>
                    </a:p>
                  </a:txBody>
                  <a:tcPr marL="91067" marR="91067" marT="45534" marB="45534" anchor="ctr"/>
                </a:tc>
                <a:tc>
                  <a:txBody>
                    <a:bodyPr/>
                    <a:lstStyle/>
                    <a:p>
                      <a:pPr>
                        <a:buNone/>
                      </a:pPr>
                      <a:r>
                        <a:rPr lang="en-US" sz="1800">
                          <a:latin typeface="+mj-lt"/>
                        </a:rPr>
                        <a:t>Link to Rule 21A(2A) and recent circulars</a:t>
                      </a:r>
                    </a:p>
                  </a:txBody>
                  <a:tcPr marL="91067" marR="91067" marT="45534" marB="45534" anchor="ctr"/>
                </a:tc>
                <a:extLst>
                  <a:ext uri="{0D108BD9-81ED-4DB2-BD59-A6C34878D82A}">
                    <a16:rowId xmlns:a16="http://schemas.microsoft.com/office/drawing/2014/main" val="3936366442"/>
                  </a:ext>
                </a:extLst>
              </a:tr>
              <a:tr h="637471">
                <a:tc>
                  <a:txBody>
                    <a:bodyPr/>
                    <a:lstStyle/>
                    <a:p>
                      <a:pPr>
                        <a:buNone/>
                      </a:pPr>
                      <a:r>
                        <a:rPr lang="en-IN" sz="1800" b="0" dirty="0">
                          <a:latin typeface="+mj-lt"/>
                        </a:rPr>
                        <a:t>5️⃣ Prayer</a:t>
                      </a:r>
                    </a:p>
                  </a:txBody>
                  <a:tcPr marL="91067" marR="91067" marT="45534" marB="45534" anchor="ctr"/>
                </a:tc>
                <a:tc>
                  <a:txBody>
                    <a:bodyPr/>
                    <a:lstStyle/>
                    <a:p>
                      <a:pPr>
                        <a:buNone/>
                      </a:pPr>
                      <a:r>
                        <a:rPr lang="en-US" sz="1800">
                          <a:latin typeface="+mj-lt"/>
                        </a:rPr>
                        <a:t>Revoke suspension and drop cancellation proceedings</a:t>
                      </a:r>
                    </a:p>
                  </a:txBody>
                  <a:tcPr marL="91067" marR="91067" marT="45534" marB="45534" anchor="ctr"/>
                </a:tc>
                <a:tc>
                  <a:txBody>
                    <a:bodyPr/>
                    <a:lstStyle/>
                    <a:p>
                      <a:pPr>
                        <a:buNone/>
                      </a:pPr>
                      <a:r>
                        <a:rPr lang="en-US" sz="1800" dirty="0">
                          <a:latin typeface="+mj-lt"/>
                        </a:rPr>
                        <a:t>May request in interim to allow filing returns</a:t>
                      </a:r>
                    </a:p>
                  </a:txBody>
                  <a:tcPr marL="91067" marR="91067" marT="45534" marB="45534" anchor="ctr"/>
                </a:tc>
                <a:extLst>
                  <a:ext uri="{0D108BD9-81ED-4DB2-BD59-A6C34878D82A}">
                    <a16:rowId xmlns:a16="http://schemas.microsoft.com/office/drawing/2014/main" val="1986309742"/>
                  </a:ext>
                </a:extLst>
              </a:tr>
            </a:tbl>
          </a:graphicData>
        </a:graphic>
      </p:graphicFrame>
    </p:spTree>
    <p:extLst>
      <p:ext uri="{BB962C8B-B14F-4D97-AF65-F5344CB8AC3E}">
        <p14:creationId xmlns:p14="http://schemas.microsoft.com/office/powerpoint/2010/main" val="252746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EBD30-CE1B-6676-F8A9-1CE4A9D7CE4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A87C9FD-8F44-29FA-CDE1-2039B0648FCF}"/>
              </a:ext>
            </a:extLst>
          </p:cNvPr>
          <p:cNvSpPr>
            <a:spLocks noGrp="1"/>
          </p:cNvSpPr>
          <p:nvPr>
            <p:ph type="ctrTitle"/>
          </p:nvPr>
        </p:nvSpPr>
        <p:spPr>
          <a:xfrm>
            <a:off x="1859631" y="799439"/>
            <a:ext cx="8825658" cy="2677648"/>
          </a:xfrm>
        </p:spPr>
        <p:txBody>
          <a:bodyPr/>
          <a:lstStyle/>
          <a:p>
            <a:r>
              <a:rPr lang="en-US" dirty="0"/>
              <a:t>Detention/ Seizure</a:t>
            </a:r>
            <a:endParaRPr lang="en-IN" dirty="0"/>
          </a:p>
        </p:txBody>
      </p:sp>
    </p:spTree>
    <p:extLst>
      <p:ext uri="{BB962C8B-B14F-4D97-AF65-F5344CB8AC3E}">
        <p14:creationId xmlns:p14="http://schemas.microsoft.com/office/powerpoint/2010/main" val="2133853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E413F-81E9-230F-F1A9-5C12740277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1B5414-8BC2-A5F3-8946-A9223EFF5EE9}"/>
              </a:ext>
            </a:extLst>
          </p:cNvPr>
          <p:cNvSpPr>
            <a:spLocks noGrp="1"/>
          </p:cNvSpPr>
          <p:nvPr>
            <p:ph type="title"/>
          </p:nvPr>
        </p:nvSpPr>
        <p:spPr>
          <a:xfrm>
            <a:off x="839788" y="365126"/>
            <a:ext cx="10515600" cy="1031558"/>
          </a:xfrm>
        </p:spPr>
        <p:txBody>
          <a:bodyPr/>
          <a:lstStyle/>
          <a:p>
            <a:r>
              <a:rPr lang="en-US" dirty="0"/>
              <a:t>Detention/ Seizure</a:t>
            </a:r>
            <a:endParaRPr lang="en-IN" dirty="0"/>
          </a:p>
        </p:txBody>
      </p:sp>
      <p:sp>
        <p:nvSpPr>
          <p:cNvPr id="3" name="Text Placeholder 2">
            <a:extLst>
              <a:ext uri="{FF2B5EF4-FFF2-40B4-BE49-F238E27FC236}">
                <a16:creationId xmlns:a16="http://schemas.microsoft.com/office/drawing/2014/main" id="{E3DA53BF-B158-F382-0A38-D4A3E4240DC2}"/>
              </a:ext>
            </a:extLst>
          </p:cNvPr>
          <p:cNvSpPr>
            <a:spLocks noGrp="1"/>
          </p:cNvSpPr>
          <p:nvPr>
            <p:ph type="body" idx="1"/>
          </p:nvPr>
        </p:nvSpPr>
        <p:spPr>
          <a:xfrm>
            <a:off x="839788" y="1152843"/>
            <a:ext cx="5157787" cy="823912"/>
          </a:xfrm>
        </p:spPr>
        <p:txBody>
          <a:bodyPr>
            <a:normAutofit/>
          </a:bodyPr>
          <a:lstStyle/>
          <a:p>
            <a:r>
              <a:rPr lang="en-US" sz="3200" dirty="0"/>
              <a:t>Covered</a:t>
            </a:r>
            <a:endParaRPr lang="en-IN" sz="3200" dirty="0"/>
          </a:p>
        </p:txBody>
      </p:sp>
      <p:sp>
        <p:nvSpPr>
          <p:cNvPr id="4" name="Content Placeholder 3">
            <a:extLst>
              <a:ext uri="{FF2B5EF4-FFF2-40B4-BE49-F238E27FC236}">
                <a16:creationId xmlns:a16="http://schemas.microsoft.com/office/drawing/2014/main" id="{C10A59D7-99F3-1156-710D-5546FE6C0963}"/>
              </a:ext>
            </a:extLst>
          </p:cNvPr>
          <p:cNvSpPr>
            <a:spLocks noGrp="1"/>
          </p:cNvSpPr>
          <p:nvPr>
            <p:ph sz="half" idx="2"/>
          </p:nvPr>
        </p:nvSpPr>
        <p:spPr>
          <a:xfrm>
            <a:off x="839788" y="1976756"/>
            <a:ext cx="5157787" cy="4212908"/>
          </a:xfrm>
        </p:spPr>
        <p:txBody>
          <a:bodyPr>
            <a:normAutofit lnSpcReduction="10000"/>
          </a:bodyPr>
          <a:lstStyle/>
          <a:p>
            <a:pPr algn="just"/>
            <a:r>
              <a:rPr lang="en-US" dirty="0">
                <a:latin typeface="+mj-lt"/>
              </a:rPr>
              <a:t>Goods transported without e-way bill</a:t>
            </a:r>
          </a:p>
          <a:p>
            <a:pPr algn="just"/>
            <a:r>
              <a:rPr lang="en-US" dirty="0">
                <a:latin typeface="+mj-lt"/>
              </a:rPr>
              <a:t>E-way bill expired during transit</a:t>
            </a:r>
          </a:p>
          <a:p>
            <a:pPr algn="just"/>
            <a:r>
              <a:rPr lang="en-US" dirty="0">
                <a:latin typeface="+mj-lt"/>
              </a:rPr>
              <a:t>Mismatch between invoice and e-way bill (e.g., wrong GSTIN or HSN)</a:t>
            </a:r>
          </a:p>
          <a:p>
            <a:pPr algn="just"/>
            <a:r>
              <a:rPr lang="en-US" dirty="0">
                <a:latin typeface="+mj-lt"/>
              </a:rPr>
              <a:t>Undervalued invoice indicating intent to evade tax</a:t>
            </a:r>
          </a:p>
          <a:p>
            <a:pPr algn="just"/>
            <a:r>
              <a:rPr lang="en-US" dirty="0">
                <a:latin typeface="+mj-lt"/>
              </a:rPr>
              <a:t>Unregistered supplier sending taxable goods without documentation</a:t>
            </a:r>
          </a:p>
          <a:p>
            <a:pPr algn="just"/>
            <a:r>
              <a:rPr lang="en-US" dirty="0">
                <a:latin typeface="+mj-lt"/>
              </a:rPr>
              <a:t>Transport without invoice or delivery challan</a:t>
            </a:r>
          </a:p>
          <a:p>
            <a:pPr algn="just"/>
            <a:r>
              <a:rPr lang="en-US" dirty="0">
                <a:latin typeface="+mj-lt"/>
              </a:rPr>
              <a:t>Vehicle intercepted carrying excess quantity vs invoice</a:t>
            </a:r>
          </a:p>
          <a:p>
            <a:pPr algn="just"/>
            <a:r>
              <a:rPr lang="en-US" dirty="0">
                <a:latin typeface="+mj-lt"/>
              </a:rPr>
              <a:t>Fake or invalid e-way bill number</a:t>
            </a:r>
          </a:p>
          <a:p>
            <a:pPr algn="just"/>
            <a:endParaRPr lang="en-IN" dirty="0">
              <a:latin typeface="+mj-lt"/>
            </a:endParaRPr>
          </a:p>
        </p:txBody>
      </p:sp>
      <p:sp>
        <p:nvSpPr>
          <p:cNvPr id="5" name="Text Placeholder 4">
            <a:extLst>
              <a:ext uri="{FF2B5EF4-FFF2-40B4-BE49-F238E27FC236}">
                <a16:creationId xmlns:a16="http://schemas.microsoft.com/office/drawing/2014/main" id="{C28C251E-3889-A5C5-AC8A-F2FE016FF325}"/>
              </a:ext>
            </a:extLst>
          </p:cNvPr>
          <p:cNvSpPr>
            <a:spLocks noGrp="1"/>
          </p:cNvSpPr>
          <p:nvPr>
            <p:ph type="body" sz="quarter" idx="3"/>
          </p:nvPr>
        </p:nvSpPr>
        <p:spPr>
          <a:xfrm>
            <a:off x="6172200" y="1152843"/>
            <a:ext cx="5183188" cy="823912"/>
          </a:xfrm>
        </p:spPr>
        <p:txBody>
          <a:bodyPr>
            <a:normAutofit/>
          </a:bodyPr>
          <a:lstStyle/>
          <a:p>
            <a:r>
              <a:rPr lang="en-US" sz="3200" dirty="0"/>
              <a:t>Not Covered</a:t>
            </a:r>
            <a:endParaRPr lang="en-IN" sz="3200" dirty="0"/>
          </a:p>
        </p:txBody>
      </p:sp>
      <p:sp>
        <p:nvSpPr>
          <p:cNvPr id="6" name="Content Placeholder 5">
            <a:extLst>
              <a:ext uri="{FF2B5EF4-FFF2-40B4-BE49-F238E27FC236}">
                <a16:creationId xmlns:a16="http://schemas.microsoft.com/office/drawing/2014/main" id="{D527EFD6-F3CC-EB5B-CF98-07A56782B6B3}"/>
              </a:ext>
            </a:extLst>
          </p:cNvPr>
          <p:cNvSpPr>
            <a:spLocks noGrp="1"/>
          </p:cNvSpPr>
          <p:nvPr>
            <p:ph sz="quarter" idx="4"/>
          </p:nvPr>
        </p:nvSpPr>
        <p:spPr>
          <a:xfrm>
            <a:off x="6172200" y="1976755"/>
            <a:ext cx="5183188" cy="4212908"/>
          </a:xfrm>
        </p:spPr>
        <p:txBody>
          <a:bodyPr>
            <a:normAutofit lnSpcReduction="10000"/>
          </a:bodyPr>
          <a:lstStyle/>
          <a:p>
            <a:pPr algn="just"/>
            <a:r>
              <a:rPr lang="en-US" dirty="0">
                <a:latin typeface="+mj-lt"/>
              </a:rPr>
              <a:t>Goods already delivered and stored at business premises</a:t>
            </a:r>
          </a:p>
          <a:p>
            <a:pPr algn="just"/>
            <a:r>
              <a:rPr lang="en-US" dirty="0">
                <a:latin typeface="+mj-lt"/>
              </a:rPr>
              <a:t>Clerical error in e-way bill (e.g., spelling error, minor PIN code mistake)</a:t>
            </a:r>
          </a:p>
          <a:p>
            <a:pPr algn="just"/>
            <a:r>
              <a:rPr lang="en-US" dirty="0">
                <a:latin typeface="+mj-lt"/>
              </a:rPr>
              <a:t>Goods detained for classification dispute (e.g., 5% vs 18%)</a:t>
            </a:r>
          </a:p>
          <a:p>
            <a:pPr algn="just"/>
            <a:r>
              <a:rPr lang="en-US" dirty="0">
                <a:latin typeface="+mj-lt"/>
              </a:rPr>
              <a:t>Valuation-related disagreement with officer, but proper invoice &amp; e-way bill exist</a:t>
            </a:r>
          </a:p>
          <a:p>
            <a:pPr algn="just"/>
            <a:r>
              <a:rPr lang="en-US" dirty="0">
                <a:latin typeface="+mj-lt"/>
              </a:rPr>
              <a:t>Detention based only on suspicion of fake supplier (no supply chain verification done)</a:t>
            </a:r>
            <a:endParaRPr lang="en-IN" dirty="0">
              <a:latin typeface="+mj-lt"/>
            </a:endParaRPr>
          </a:p>
        </p:txBody>
      </p:sp>
    </p:spTree>
    <p:extLst>
      <p:ext uri="{BB962C8B-B14F-4D97-AF65-F5344CB8AC3E}">
        <p14:creationId xmlns:p14="http://schemas.microsoft.com/office/powerpoint/2010/main" val="3125560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70835-33D6-8FA9-35D5-3ACC47B4389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8326643-15E1-0A2D-3BE9-7AA52ACBAA5D}"/>
              </a:ext>
            </a:extLst>
          </p:cNvPr>
          <p:cNvSpPr>
            <a:spLocks noGrp="1"/>
          </p:cNvSpPr>
          <p:nvPr>
            <p:ph type="title"/>
          </p:nvPr>
        </p:nvSpPr>
        <p:spPr/>
        <p:txBody>
          <a:bodyPr/>
          <a:lstStyle/>
          <a:p>
            <a:r>
              <a:rPr lang="en-IN" dirty="0"/>
              <a:t>Approach to Handling MOV-09</a:t>
            </a:r>
          </a:p>
        </p:txBody>
      </p:sp>
      <p:sp>
        <p:nvSpPr>
          <p:cNvPr id="2" name="Content Placeholder 1">
            <a:extLst>
              <a:ext uri="{FF2B5EF4-FFF2-40B4-BE49-F238E27FC236}">
                <a16:creationId xmlns:a16="http://schemas.microsoft.com/office/drawing/2014/main" id="{DC9252AE-3E3E-C52B-1346-70C971AA0B1B}"/>
              </a:ext>
            </a:extLst>
          </p:cNvPr>
          <p:cNvSpPr>
            <a:spLocks noGrp="1"/>
          </p:cNvSpPr>
          <p:nvPr>
            <p:ph idx="1"/>
          </p:nvPr>
        </p:nvSpPr>
        <p:spPr>
          <a:xfrm>
            <a:off x="1715293" y="1538462"/>
            <a:ext cx="8761413" cy="4510000"/>
          </a:xfrm>
        </p:spPr>
        <p:txBody>
          <a:bodyPr>
            <a:noAutofit/>
          </a:bodyPr>
          <a:lstStyle/>
          <a:p>
            <a:r>
              <a:rPr lang="en-US" sz="1400" dirty="0">
                <a:latin typeface="+mj-lt"/>
              </a:rPr>
              <a:t>Deconstruct the Order Precisely</a:t>
            </a:r>
          </a:p>
          <a:p>
            <a:pPr lvl="1"/>
            <a:r>
              <a:rPr lang="en-US" sz="1400" dirty="0">
                <a:latin typeface="+mj-lt"/>
              </a:rPr>
              <a:t>Check whether MOV-07 was issued;</a:t>
            </a:r>
          </a:p>
          <a:p>
            <a:pPr lvl="1"/>
            <a:r>
              <a:rPr lang="en-US" sz="1400" dirty="0">
                <a:latin typeface="+mj-lt"/>
              </a:rPr>
              <a:t>Check whether the MOV-09 order:</a:t>
            </a:r>
          </a:p>
          <a:p>
            <a:pPr lvl="2"/>
            <a:r>
              <a:rPr lang="en-US" sz="1400" dirty="0">
                <a:latin typeface="+mj-lt"/>
              </a:rPr>
              <a:t>Identifies the owner correctly</a:t>
            </a:r>
          </a:p>
          <a:p>
            <a:pPr lvl="2"/>
            <a:r>
              <a:rPr lang="en-US" sz="1400" dirty="0">
                <a:latin typeface="+mj-lt"/>
              </a:rPr>
              <a:t>Provides proper calculation of tax and penalty</a:t>
            </a:r>
          </a:p>
          <a:p>
            <a:pPr lvl="2"/>
            <a:r>
              <a:rPr lang="en-US" sz="1400" dirty="0">
                <a:latin typeface="+mj-lt"/>
              </a:rPr>
              <a:t>References MOV-07 reply adequately</a:t>
            </a:r>
          </a:p>
          <a:p>
            <a:pPr lvl="1"/>
            <a:r>
              <a:rPr lang="en-US" sz="1400" dirty="0">
                <a:latin typeface="+mj-lt"/>
              </a:rPr>
              <a:t>If the order is non-speaking or generic, highlight violation of principles of natural justice.</a:t>
            </a:r>
          </a:p>
          <a:p>
            <a:r>
              <a:rPr lang="en-US" sz="1400" dirty="0">
                <a:latin typeface="+mj-lt"/>
              </a:rPr>
              <a:t>Tactical Drafting of First Appeal, Attack MOV-09 on:</a:t>
            </a:r>
          </a:p>
          <a:p>
            <a:pPr lvl="1"/>
            <a:r>
              <a:rPr lang="en-US" sz="1400" dirty="0">
                <a:solidFill>
                  <a:srgbClr val="0070C0"/>
                </a:solidFill>
                <a:latin typeface="+mj-lt"/>
              </a:rPr>
              <a:t>Lack of proportionality</a:t>
            </a:r>
            <a:r>
              <a:rPr lang="en-US" sz="1400" dirty="0">
                <a:latin typeface="+mj-lt"/>
              </a:rPr>
              <a:t>: Was the mistake minor or technical?</a:t>
            </a:r>
          </a:p>
          <a:p>
            <a:pPr lvl="1"/>
            <a:r>
              <a:rPr lang="en-US" sz="1400" dirty="0">
                <a:solidFill>
                  <a:srgbClr val="0070C0"/>
                </a:solidFill>
                <a:latin typeface="+mj-lt"/>
              </a:rPr>
              <a:t>Jurisdiction issues</a:t>
            </a:r>
            <a:r>
              <a:rPr lang="en-US" sz="1400" dirty="0">
                <a:latin typeface="+mj-lt"/>
              </a:rPr>
              <a:t>: Was the officer empowered?</a:t>
            </a:r>
          </a:p>
          <a:p>
            <a:pPr lvl="1"/>
            <a:r>
              <a:rPr lang="en-US" sz="1400" dirty="0">
                <a:solidFill>
                  <a:srgbClr val="0070C0"/>
                </a:solidFill>
                <a:latin typeface="+mj-lt"/>
              </a:rPr>
              <a:t>Procedural violations</a:t>
            </a:r>
            <a:r>
              <a:rPr lang="en-US" sz="1400" dirty="0">
                <a:latin typeface="+mj-lt"/>
              </a:rPr>
              <a:t>: Was MOV-10 issued and replied to?</a:t>
            </a:r>
          </a:p>
          <a:p>
            <a:pPr lvl="1"/>
            <a:r>
              <a:rPr lang="en-US" sz="1400" dirty="0">
                <a:solidFill>
                  <a:srgbClr val="0070C0"/>
                </a:solidFill>
                <a:latin typeface="+mj-lt"/>
              </a:rPr>
              <a:t>Natural justice</a:t>
            </a:r>
            <a:r>
              <a:rPr lang="en-US" sz="1400" dirty="0">
                <a:latin typeface="+mj-lt"/>
              </a:rPr>
              <a:t>: Was there a personal hearing?</a:t>
            </a:r>
          </a:p>
          <a:p>
            <a:pPr lvl="1"/>
            <a:r>
              <a:rPr lang="en-US" sz="1400" dirty="0">
                <a:solidFill>
                  <a:schemeClr val="accent3"/>
                </a:solidFill>
                <a:latin typeface="+mj-lt"/>
              </a:rPr>
              <a:t>Judicial Pronouncements</a:t>
            </a:r>
            <a:r>
              <a:rPr lang="en-US" sz="1400" dirty="0">
                <a:latin typeface="+mj-lt"/>
              </a:rPr>
              <a:t> : Every state has good No of HC Judgements</a:t>
            </a:r>
            <a:endParaRPr lang="en-IN" sz="1400" dirty="0">
              <a:latin typeface="+mj-lt"/>
            </a:endParaRPr>
          </a:p>
        </p:txBody>
      </p:sp>
    </p:spTree>
    <p:extLst>
      <p:ext uri="{BB962C8B-B14F-4D97-AF65-F5344CB8AC3E}">
        <p14:creationId xmlns:p14="http://schemas.microsoft.com/office/powerpoint/2010/main" val="22877776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E46B4-3E58-F08F-0AF3-4447E2F0F70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65287C4-6B28-3A3E-5C36-B6C4495B64D7}"/>
              </a:ext>
            </a:extLst>
          </p:cNvPr>
          <p:cNvSpPr>
            <a:spLocks noGrp="1"/>
          </p:cNvSpPr>
          <p:nvPr>
            <p:ph type="ctrTitle"/>
          </p:nvPr>
        </p:nvSpPr>
        <p:spPr>
          <a:xfrm>
            <a:off x="1683171" y="751352"/>
            <a:ext cx="8825658" cy="2677648"/>
          </a:xfrm>
        </p:spPr>
        <p:txBody>
          <a:bodyPr/>
          <a:lstStyle/>
          <a:p>
            <a:pPr lvl="0"/>
            <a:r>
              <a:rPr lang="en-IN" dirty="0"/>
              <a:t>Refund</a:t>
            </a:r>
          </a:p>
        </p:txBody>
      </p:sp>
    </p:spTree>
    <p:extLst>
      <p:ext uri="{BB962C8B-B14F-4D97-AF65-F5344CB8AC3E}">
        <p14:creationId xmlns:p14="http://schemas.microsoft.com/office/powerpoint/2010/main" val="3947916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19CC3A-C71B-8643-F794-0C9F3BF775C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38A1B6D-F2AE-0258-7F49-77AAE7CE710B}"/>
              </a:ext>
            </a:extLst>
          </p:cNvPr>
          <p:cNvSpPr>
            <a:spLocks noGrp="1"/>
          </p:cNvSpPr>
          <p:nvPr>
            <p:ph type="title"/>
          </p:nvPr>
        </p:nvSpPr>
        <p:spPr>
          <a:xfrm>
            <a:off x="838200" y="365125"/>
            <a:ext cx="10515600" cy="742315"/>
          </a:xfrm>
        </p:spPr>
        <p:txBody>
          <a:bodyPr/>
          <a:lstStyle/>
          <a:p>
            <a:r>
              <a:rPr lang="en-US" dirty="0"/>
              <a:t>Refund SCN vs Deficiency Memo</a:t>
            </a:r>
            <a:endParaRPr lang="en-IN" dirty="0"/>
          </a:p>
        </p:txBody>
      </p:sp>
      <p:graphicFrame>
        <p:nvGraphicFramePr>
          <p:cNvPr id="9" name="Content Placeholder 8">
            <a:extLst>
              <a:ext uri="{FF2B5EF4-FFF2-40B4-BE49-F238E27FC236}">
                <a16:creationId xmlns:a16="http://schemas.microsoft.com/office/drawing/2014/main" id="{6136CC73-23DC-0B15-42BF-3FA6CB45BE92}"/>
              </a:ext>
            </a:extLst>
          </p:cNvPr>
          <p:cNvGraphicFramePr>
            <a:graphicFrameLocks noGrp="1"/>
          </p:cNvGraphicFramePr>
          <p:nvPr>
            <p:ph idx="1"/>
            <p:extLst>
              <p:ext uri="{D42A27DB-BD31-4B8C-83A1-F6EECF244321}">
                <p14:modId xmlns:p14="http://schemas.microsoft.com/office/powerpoint/2010/main" val="4090747530"/>
              </p:ext>
            </p:extLst>
          </p:nvPr>
        </p:nvGraphicFramePr>
        <p:xfrm>
          <a:off x="838203" y="1185545"/>
          <a:ext cx="10515597" cy="3484880"/>
        </p:xfrm>
        <a:graphic>
          <a:graphicData uri="http://schemas.openxmlformats.org/drawingml/2006/table">
            <a:tbl>
              <a:tblPr firstRow="1" bandRow="1">
                <a:tableStyleId>{5C22544A-7EE6-4342-B048-85BDC9FD1C3A}</a:tableStyleId>
              </a:tblPr>
              <a:tblGrid>
                <a:gridCol w="1844037">
                  <a:extLst>
                    <a:ext uri="{9D8B030D-6E8A-4147-A177-3AD203B41FA5}">
                      <a16:colId xmlns:a16="http://schemas.microsoft.com/office/drawing/2014/main" val="401060308"/>
                    </a:ext>
                  </a:extLst>
                </a:gridCol>
                <a:gridCol w="3962400">
                  <a:extLst>
                    <a:ext uri="{9D8B030D-6E8A-4147-A177-3AD203B41FA5}">
                      <a16:colId xmlns:a16="http://schemas.microsoft.com/office/drawing/2014/main" val="3070676137"/>
                    </a:ext>
                  </a:extLst>
                </a:gridCol>
                <a:gridCol w="4709160">
                  <a:extLst>
                    <a:ext uri="{9D8B030D-6E8A-4147-A177-3AD203B41FA5}">
                      <a16:colId xmlns:a16="http://schemas.microsoft.com/office/drawing/2014/main" val="3380980379"/>
                    </a:ext>
                  </a:extLst>
                </a:gridCol>
              </a:tblGrid>
              <a:tr h="370840">
                <a:tc>
                  <a:txBody>
                    <a:bodyPr/>
                    <a:lstStyle/>
                    <a:p>
                      <a:pPr>
                        <a:buNone/>
                      </a:pPr>
                      <a:r>
                        <a:rPr lang="en-IN" sz="1800" b="0" dirty="0">
                          <a:latin typeface="+mj-lt"/>
                          <a:ea typeface="Calibri" panose="020F0502020204030204" pitchFamily="34" charset="0"/>
                          <a:cs typeface="Calibri" panose="020F0502020204030204" pitchFamily="34" charset="0"/>
                        </a:rPr>
                        <a:t>Aspect</a:t>
                      </a:r>
                    </a:p>
                  </a:txBody>
                  <a:tcPr anchor="ctr"/>
                </a:tc>
                <a:tc>
                  <a:txBody>
                    <a:bodyPr/>
                    <a:lstStyle/>
                    <a:p>
                      <a:pPr>
                        <a:buNone/>
                      </a:pPr>
                      <a:r>
                        <a:rPr lang="en-IN" sz="1800" b="0" dirty="0">
                          <a:latin typeface="+mj-lt"/>
                          <a:ea typeface="Calibri" panose="020F0502020204030204" pitchFamily="34" charset="0"/>
                          <a:cs typeface="Calibri" panose="020F0502020204030204" pitchFamily="34" charset="0"/>
                        </a:rPr>
                        <a:t>Refund Deficiency Memo</a:t>
                      </a:r>
                    </a:p>
                  </a:txBody>
                  <a:tcPr anchor="ctr"/>
                </a:tc>
                <a:tc>
                  <a:txBody>
                    <a:bodyPr/>
                    <a:lstStyle/>
                    <a:p>
                      <a:pPr>
                        <a:buNone/>
                      </a:pPr>
                      <a:r>
                        <a:rPr lang="en-US" sz="1800" b="0" dirty="0">
                          <a:latin typeface="+mj-lt"/>
                          <a:ea typeface="Calibri" panose="020F0502020204030204" pitchFamily="34" charset="0"/>
                          <a:cs typeface="Calibri" panose="020F0502020204030204" pitchFamily="34" charset="0"/>
                        </a:rPr>
                        <a:t>Refund Show Cause Notice</a:t>
                      </a:r>
                    </a:p>
                  </a:txBody>
                  <a:tcPr anchor="ctr"/>
                </a:tc>
                <a:extLst>
                  <a:ext uri="{0D108BD9-81ED-4DB2-BD59-A6C34878D82A}">
                    <a16:rowId xmlns:a16="http://schemas.microsoft.com/office/drawing/2014/main" val="2977326254"/>
                  </a:ext>
                </a:extLst>
              </a:tr>
              <a:tr h="370840">
                <a:tc>
                  <a:txBody>
                    <a:bodyPr/>
                    <a:lstStyle/>
                    <a:p>
                      <a:pPr>
                        <a:buNone/>
                      </a:pPr>
                      <a:r>
                        <a:rPr lang="en-IN" sz="1800" b="0" dirty="0">
                          <a:latin typeface="+mj-lt"/>
                          <a:ea typeface="Calibri" panose="020F0502020204030204" pitchFamily="34" charset="0"/>
                          <a:cs typeface="Calibri" panose="020F0502020204030204" pitchFamily="34" charset="0"/>
                        </a:rPr>
                        <a:t>Common grounds</a:t>
                      </a:r>
                    </a:p>
                  </a:txBody>
                  <a:tcPr anchor="ctr"/>
                </a:tc>
                <a:tc>
                  <a:txBody>
                    <a:bodyPr/>
                    <a:lstStyle/>
                    <a:p>
                      <a:pPr>
                        <a:buNone/>
                      </a:pPr>
                      <a:r>
                        <a:rPr lang="en-US" sz="1800" b="0" dirty="0">
                          <a:latin typeface="+mj-lt"/>
                          <a:ea typeface="Calibri" panose="020F0502020204030204" pitchFamily="34" charset="0"/>
                          <a:cs typeface="Calibri" panose="020F0502020204030204" pitchFamily="34" charset="0"/>
                        </a:rPr>
                        <a:t>- Missing invoice copies</a:t>
                      </a:r>
                      <a:br>
                        <a:rPr lang="en-US" sz="1800" b="0" dirty="0">
                          <a:latin typeface="+mj-lt"/>
                          <a:ea typeface="Calibri" panose="020F0502020204030204" pitchFamily="34" charset="0"/>
                          <a:cs typeface="Calibri" panose="020F0502020204030204" pitchFamily="34" charset="0"/>
                        </a:rPr>
                      </a:br>
                      <a:r>
                        <a:rPr lang="en-US" sz="1800" b="0" dirty="0">
                          <a:latin typeface="+mj-lt"/>
                          <a:ea typeface="Calibri" panose="020F0502020204030204" pitchFamily="34" charset="0"/>
                          <a:cs typeface="Calibri" panose="020F0502020204030204" pitchFamily="34" charset="0"/>
                        </a:rPr>
                        <a:t>- Non-submission of declarations</a:t>
                      </a:r>
                      <a:br>
                        <a:rPr lang="en-US" sz="1800" b="0" dirty="0">
                          <a:latin typeface="+mj-lt"/>
                          <a:ea typeface="Calibri" panose="020F0502020204030204" pitchFamily="34" charset="0"/>
                          <a:cs typeface="Calibri" panose="020F0502020204030204" pitchFamily="34" charset="0"/>
                        </a:rPr>
                      </a:br>
                      <a:r>
                        <a:rPr lang="en-US" sz="1800" b="0" dirty="0">
                          <a:latin typeface="+mj-lt"/>
                          <a:ea typeface="Calibri" panose="020F0502020204030204" pitchFamily="34" charset="0"/>
                          <a:cs typeface="Calibri" panose="020F0502020204030204" pitchFamily="34" charset="0"/>
                        </a:rPr>
                        <a:t>- Deficient bank details</a:t>
                      </a:r>
                      <a:br>
                        <a:rPr lang="en-US" sz="1800" b="0" dirty="0">
                          <a:latin typeface="+mj-lt"/>
                          <a:ea typeface="Calibri" panose="020F0502020204030204" pitchFamily="34" charset="0"/>
                          <a:cs typeface="Calibri" panose="020F0502020204030204" pitchFamily="34" charset="0"/>
                        </a:rPr>
                      </a:br>
                      <a:r>
                        <a:rPr lang="en-US" sz="1800" b="0" dirty="0">
                          <a:latin typeface="+mj-lt"/>
                          <a:ea typeface="Calibri" panose="020F0502020204030204" pitchFamily="34" charset="0"/>
                          <a:cs typeface="Calibri" panose="020F0502020204030204" pitchFamily="34" charset="0"/>
                        </a:rPr>
                        <a:t>- Invalid jurisdiction</a:t>
                      </a:r>
                    </a:p>
                  </a:txBody>
                  <a:tcPr anchor="ctr"/>
                </a:tc>
                <a:tc>
                  <a:txBody>
                    <a:bodyPr/>
                    <a:lstStyle/>
                    <a:p>
                      <a:pPr>
                        <a:buNone/>
                      </a:pPr>
                      <a:r>
                        <a:rPr lang="en-US" sz="1800" b="0" dirty="0">
                          <a:latin typeface="+mj-lt"/>
                          <a:ea typeface="Calibri" panose="020F0502020204030204" pitchFamily="34" charset="0"/>
                          <a:cs typeface="Calibri" panose="020F0502020204030204" pitchFamily="34" charset="0"/>
                        </a:rPr>
                        <a:t>- Refund inadmissible on merits</a:t>
                      </a:r>
                      <a:br>
                        <a:rPr lang="en-US" sz="1800" b="0" dirty="0">
                          <a:latin typeface="+mj-lt"/>
                          <a:ea typeface="Calibri" panose="020F0502020204030204" pitchFamily="34" charset="0"/>
                          <a:cs typeface="Calibri" panose="020F0502020204030204" pitchFamily="34" charset="0"/>
                        </a:rPr>
                      </a:br>
                      <a:r>
                        <a:rPr lang="en-US" sz="1800" b="0" dirty="0">
                          <a:latin typeface="+mj-lt"/>
                          <a:ea typeface="Calibri" panose="020F0502020204030204" pitchFamily="34" charset="0"/>
                          <a:cs typeface="Calibri" panose="020F0502020204030204" pitchFamily="34" charset="0"/>
                        </a:rPr>
                        <a:t>- ITC ineligible or time-barred</a:t>
                      </a:r>
                      <a:br>
                        <a:rPr lang="en-US" sz="1800" b="0" dirty="0">
                          <a:latin typeface="+mj-lt"/>
                          <a:ea typeface="Calibri" panose="020F0502020204030204" pitchFamily="34" charset="0"/>
                          <a:cs typeface="Calibri" panose="020F0502020204030204" pitchFamily="34" charset="0"/>
                        </a:rPr>
                      </a:br>
                      <a:r>
                        <a:rPr lang="en-US" sz="1800" b="0" dirty="0">
                          <a:latin typeface="+mj-lt"/>
                          <a:ea typeface="Calibri" panose="020F0502020204030204" pitchFamily="34" charset="0"/>
                          <a:cs typeface="Calibri" panose="020F0502020204030204" pitchFamily="34" charset="0"/>
                        </a:rPr>
                        <a:t>- Unjust enrichment not proven</a:t>
                      </a:r>
                      <a:br>
                        <a:rPr lang="en-US" sz="1800" b="0" dirty="0">
                          <a:latin typeface="+mj-lt"/>
                          <a:ea typeface="Calibri" panose="020F0502020204030204" pitchFamily="34" charset="0"/>
                          <a:cs typeface="Calibri" panose="020F0502020204030204" pitchFamily="34" charset="0"/>
                        </a:rPr>
                      </a:br>
                      <a:r>
                        <a:rPr lang="en-US" sz="1800" b="0" dirty="0">
                          <a:latin typeface="+mj-lt"/>
                          <a:ea typeface="Calibri" panose="020F0502020204030204" pitchFamily="34" charset="0"/>
                          <a:cs typeface="Calibri" panose="020F0502020204030204" pitchFamily="34" charset="0"/>
                        </a:rPr>
                        <a:t>- Tax not actually paid</a:t>
                      </a:r>
                    </a:p>
                  </a:txBody>
                  <a:tcPr anchor="ctr"/>
                </a:tc>
                <a:extLst>
                  <a:ext uri="{0D108BD9-81ED-4DB2-BD59-A6C34878D82A}">
                    <a16:rowId xmlns:a16="http://schemas.microsoft.com/office/drawing/2014/main" val="1551678272"/>
                  </a:ext>
                </a:extLst>
              </a:tr>
              <a:tr h="370840">
                <a:tc>
                  <a:txBody>
                    <a:bodyPr/>
                    <a:lstStyle/>
                    <a:p>
                      <a:pPr>
                        <a:buNone/>
                      </a:pPr>
                      <a:r>
                        <a:rPr lang="en-IN" b="0" dirty="0">
                          <a:latin typeface="+mj-lt"/>
                        </a:rPr>
                        <a:t>Impact on limitation period</a:t>
                      </a:r>
                    </a:p>
                  </a:txBody>
                  <a:tcPr anchor="ctr"/>
                </a:tc>
                <a:tc>
                  <a:txBody>
                    <a:bodyPr/>
                    <a:lstStyle/>
                    <a:p>
                      <a:pPr>
                        <a:buNone/>
                      </a:pPr>
                      <a:r>
                        <a:rPr lang="en-US" b="0" dirty="0">
                          <a:latin typeface="+mj-lt"/>
                        </a:rPr>
                        <a:t>Filing of refund with deficiency memo does not stop 2-year time limit u/s 54</a:t>
                      </a:r>
                    </a:p>
                  </a:txBody>
                  <a:tcPr anchor="ctr"/>
                </a:tc>
                <a:tc>
                  <a:txBody>
                    <a:bodyPr/>
                    <a:lstStyle/>
                    <a:p>
                      <a:pPr>
                        <a:buNone/>
                      </a:pPr>
                      <a:r>
                        <a:rPr lang="en-US" b="0">
                          <a:latin typeface="+mj-lt"/>
                        </a:rPr>
                        <a:t>SCN adjudication is within the original application – limitation protected</a:t>
                      </a:r>
                    </a:p>
                  </a:txBody>
                  <a:tcPr anchor="ctr"/>
                </a:tc>
                <a:extLst>
                  <a:ext uri="{0D108BD9-81ED-4DB2-BD59-A6C34878D82A}">
                    <a16:rowId xmlns:a16="http://schemas.microsoft.com/office/drawing/2014/main" val="3404341104"/>
                  </a:ext>
                </a:extLst>
              </a:tr>
              <a:tr h="370840">
                <a:tc>
                  <a:txBody>
                    <a:bodyPr/>
                    <a:lstStyle/>
                    <a:p>
                      <a:pPr>
                        <a:buNone/>
                      </a:pPr>
                      <a:r>
                        <a:rPr lang="en-IN" b="0" dirty="0">
                          <a:latin typeface="+mj-lt"/>
                        </a:rPr>
                        <a:t>Reapplication allowed?</a:t>
                      </a:r>
                    </a:p>
                  </a:txBody>
                  <a:tcPr anchor="ctr"/>
                </a:tc>
                <a:tc>
                  <a:txBody>
                    <a:bodyPr/>
                    <a:lstStyle/>
                    <a:p>
                      <a:pPr>
                        <a:buNone/>
                      </a:pPr>
                      <a:r>
                        <a:rPr lang="en-IN" b="0" dirty="0">
                          <a:latin typeface="+mj-lt"/>
                        </a:rPr>
                        <a:t>Yes</a:t>
                      </a:r>
                    </a:p>
                  </a:txBody>
                  <a:tcPr anchor="ctr"/>
                </a:tc>
                <a:tc>
                  <a:txBody>
                    <a:bodyPr/>
                    <a:lstStyle/>
                    <a:p>
                      <a:pPr>
                        <a:buNone/>
                      </a:pPr>
                      <a:r>
                        <a:rPr lang="en-IN" b="0" dirty="0">
                          <a:latin typeface="+mj-lt"/>
                        </a:rPr>
                        <a:t>No</a:t>
                      </a:r>
                    </a:p>
                  </a:txBody>
                  <a:tcPr anchor="ctr"/>
                </a:tc>
                <a:extLst>
                  <a:ext uri="{0D108BD9-81ED-4DB2-BD59-A6C34878D82A}">
                    <a16:rowId xmlns:a16="http://schemas.microsoft.com/office/drawing/2014/main" val="3140122868"/>
                  </a:ext>
                </a:extLst>
              </a:tr>
              <a:tr h="370840">
                <a:tc>
                  <a:txBody>
                    <a:bodyPr/>
                    <a:lstStyle/>
                    <a:p>
                      <a:pPr>
                        <a:buNone/>
                      </a:pPr>
                      <a:r>
                        <a:rPr lang="en-IN" b="0" dirty="0">
                          <a:latin typeface="+mj-lt"/>
                        </a:rPr>
                        <a:t>Stage of process</a:t>
                      </a:r>
                    </a:p>
                  </a:txBody>
                  <a:tcPr anchor="ctr"/>
                </a:tc>
                <a:tc>
                  <a:txBody>
                    <a:bodyPr/>
                    <a:lstStyle/>
                    <a:p>
                      <a:pPr>
                        <a:buNone/>
                      </a:pPr>
                      <a:r>
                        <a:rPr lang="en-IN" dirty="0">
                          <a:latin typeface="+mj-lt"/>
                        </a:rPr>
                        <a:t>Administrative (documental review)</a:t>
                      </a:r>
                      <a:endParaRPr lang="en-IN" b="0" dirty="0">
                        <a:latin typeface="+mj-lt"/>
                      </a:endParaRPr>
                    </a:p>
                  </a:txBody>
                  <a:tcPr anchor="ctr"/>
                </a:tc>
                <a:tc>
                  <a:txBody>
                    <a:bodyPr/>
                    <a:lstStyle/>
                    <a:p>
                      <a:pPr>
                        <a:buNone/>
                      </a:pPr>
                      <a:r>
                        <a:rPr lang="en-IN" dirty="0">
                          <a:latin typeface="+mj-lt"/>
                        </a:rPr>
                        <a:t>Legal (quasi-judicial determination)</a:t>
                      </a:r>
                      <a:endParaRPr lang="en-IN" b="0" dirty="0">
                        <a:latin typeface="+mj-lt"/>
                      </a:endParaRPr>
                    </a:p>
                  </a:txBody>
                  <a:tcPr anchor="ctr"/>
                </a:tc>
                <a:extLst>
                  <a:ext uri="{0D108BD9-81ED-4DB2-BD59-A6C34878D82A}">
                    <a16:rowId xmlns:a16="http://schemas.microsoft.com/office/drawing/2014/main" val="3185030737"/>
                  </a:ext>
                </a:extLst>
              </a:tr>
            </a:tbl>
          </a:graphicData>
        </a:graphic>
      </p:graphicFrame>
    </p:spTree>
    <p:extLst>
      <p:ext uri="{BB962C8B-B14F-4D97-AF65-F5344CB8AC3E}">
        <p14:creationId xmlns:p14="http://schemas.microsoft.com/office/powerpoint/2010/main" val="2440785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DAD40-C027-E08A-DDD3-03E7326055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83113C-A7B1-EF46-90F8-8C27ACE2EDB0}"/>
              </a:ext>
            </a:extLst>
          </p:cNvPr>
          <p:cNvSpPr>
            <a:spLocks noGrp="1"/>
          </p:cNvSpPr>
          <p:nvPr>
            <p:ph type="title"/>
          </p:nvPr>
        </p:nvSpPr>
        <p:spPr>
          <a:xfrm>
            <a:off x="839788" y="365126"/>
            <a:ext cx="10515600" cy="1031558"/>
          </a:xfrm>
        </p:spPr>
        <p:txBody>
          <a:bodyPr/>
          <a:lstStyle/>
          <a:p>
            <a:r>
              <a:rPr lang="en-US" dirty="0"/>
              <a:t>Refund - Examples</a:t>
            </a:r>
            <a:endParaRPr lang="en-IN" dirty="0"/>
          </a:p>
        </p:txBody>
      </p:sp>
      <p:sp>
        <p:nvSpPr>
          <p:cNvPr id="3" name="Text Placeholder 2">
            <a:extLst>
              <a:ext uri="{FF2B5EF4-FFF2-40B4-BE49-F238E27FC236}">
                <a16:creationId xmlns:a16="http://schemas.microsoft.com/office/drawing/2014/main" id="{EAFFBA2B-A189-5E8D-35FC-DD27891517C6}"/>
              </a:ext>
            </a:extLst>
          </p:cNvPr>
          <p:cNvSpPr>
            <a:spLocks noGrp="1"/>
          </p:cNvSpPr>
          <p:nvPr>
            <p:ph type="body" idx="1"/>
          </p:nvPr>
        </p:nvSpPr>
        <p:spPr>
          <a:xfrm>
            <a:off x="839788" y="1152843"/>
            <a:ext cx="5157787" cy="823912"/>
          </a:xfrm>
        </p:spPr>
        <p:txBody>
          <a:bodyPr>
            <a:normAutofit/>
          </a:bodyPr>
          <a:lstStyle/>
          <a:p>
            <a:r>
              <a:rPr lang="en-US" sz="3200" dirty="0"/>
              <a:t>SCN	</a:t>
            </a:r>
            <a:endParaRPr lang="en-IN" sz="3200" dirty="0"/>
          </a:p>
        </p:txBody>
      </p:sp>
      <p:sp>
        <p:nvSpPr>
          <p:cNvPr id="4" name="Content Placeholder 3">
            <a:extLst>
              <a:ext uri="{FF2B5EF4-FFF2-40B4-BE49-F238E27FC236}">
                <a16:creationId xmlns:a16="http://schemas.microsoft.com/office/drawing/2014/main" id="{4EB578AD-B27E-EF84-F5EC-60E2C37418E8}"/>
              </a:ext>
            </a:extLst>
          </p:cNvPr>
          <p:cNvSpPr>
            <a:spLocks noGrp="1"/>
          </p:cNvSpPr>
          <p:nvPr>
            <p:ph sz="half" idx="2"/>
          </p:nvPr>
        </p:nvSpPr>
        <p:spPr>
          <a:xfrm>
            <a:off x="839788" y="1976756"/>
            <a:ext cx="5157787" cy="4212908"/>
          </a:xfrm>
        </p:spPr>
        <p:txBody>
          <a:bodyPr>
            <a:noAutofit/>
          </a:bodyPr>
          <a:lstStyle/>
          <a:p>
            <a:pPr algn="just">
              <a:lnSpc>
                <a:spcPct val="80000"/>
              </a:lnSpc>
            </a:pPr>
            <a:r>
              <a:rPr lang="en-US" sz="2600" dirty="0">
                <a:latin typeface="+mj-lt"/>
              </a:rPr>
              <a:t>ITC claimed includes ineligible blocked credit under Sec 17(5)</a:t>
            </a:r>
          </a:p>
          <a:p>
            <a:pPr algn="just">
              <a:lnSpc>
                <a:spcPct val="80000"/>
              </a:lnSpc>
            </a:pPr>
            <a:r>
              <a:rPr lang="en-US" sz="2600" dirty="0">
                <a:latin typeface="+mj-lt"/>
              </a:rPr>
              <a:t>Disputes classification of supply as zero-rated</a:t>
            </a:r>
          </a:p>
          <a:p>
            <a:pPr algn="just">
              <a:lnSpc>
                <a:spcPct val="80000"/>
              </a:lnSpc>
            </a:pPr>
            <a:r>
              <a:rPr lang="en-US" sz="2600" dirty="0">
                <a:latin typeface="+mj-lt"/>
              </a:rPr>
              <a:t>Computation of refund</a:t>
            </a:r>
            <a:endParaRPr lang="en-IN" sz="2600" dirty="0">
              <a:latin typeface="+mj-lt"/>
            </a:endParaRPr>
          </a:p>
        </p:txBody>
      </p:sp>
      <p:sp>
        <p:nvSpPr>
          <p:cNvPr id="5" name="Text Placeholder 4">
            <a:extLst>
              <a:ext uri="{FF2B5EF4-FFF2-40B4-BE49-F238E27FC236}">
                <a16:creationId xmlns:a16="http://schemas.microsoft.com/office/drawing/2014/main" id="{442201C4-DC49-CC2C-6713-5C59EA16F6DD}"/>
              </a:ext>
            </a:extLst>
          </p:cNvPr>
          <p:cNvSpPr>
            <a:spLocks noGrp="1"/>
          </p:cNvSpPr>
          <p:nvPr>
            <p:ph type="body" sz="quarter" idx="3"/>
          </p:nvPr>
        </p:nvSpPr>
        <p:spPr>
          <a:xfrm>
            <a:off x="6172200" y="1152843"/>
            <a:ext cx="5183188" cy="823912"/>
          </a:xfrm>
        </p:spPr>
        <p:txBody>
          <a:bodyPr>
            <a:normAutofit/>
          </a:bodyPr>
          <a:lstStyle/>
          <a:p>
            <a:r>
              <a:rPr lang="en-US" sz="3200" dirty="0"/>
              <a:t>Deficiency</a:t>
            </a:r>
            <a:endParaRPr lang="en-IN" sz="3200" dirty="0"/>
          </a:p>
        </p:txBody>
      </p:sp>
      <p:sp>
        <p:nvSpPr>
          <p:cNvPr id="6" name="Content Placeholder 5">
            <a:extLst>
              <a:ext uri="{FF2B5EF4-FFF2-40B4-BE49-F238E27FC236}">
                <a16:creationId xmlns:a16="http://schemas.microsoft.com/office/drawing/2014/main" id="{0B0E8A82-85D6-4BBB-0F99-FF1728C42278}"/>
              </a:ext>
            </a:extLst>
          </p:cNvPr>
          <p:cNvSpPr>
            <a:spLocks noGrp="1"/>
          </p:cNvSpPr>
          <p:nvPr>
            <p:ph sz="quarter" idx="4"/>
          </p:nvPr>
        </p:nvSpPr>
        <p:spPr>
          <a:xfrm>
            <a:off x="6172200" y="1976755"/>
            <a:ext cx="5183188" cy="4212908"/>
          </a:xfrm>
        </p:spPr>
        <p:txBody>
          <a:bodyPr>
            <a:normAutofit/>
          </a:bodyPr>
          <a:lstStyle/>
          <a:p>
            <a:pPr algn="just"/>
            <a:r>
              <a:rPr lang="en-US" dirty="0">
                <a:latin typeface="+mj-lt"/>
              </a:rPr>
              <a:t>Refund filed without annexing shipping bill or BRC</a:t>
            </a:r>
          </a:p>
        </p:txBody>
      </p:sp>
    </p:spTree>
    <p:extLst>
      <p:ext uri="{BB962C8B-B14F-4D97-AF65-F5344CB8AC3E}">
        <p14:creationId xmlns:p14="http://schemas.microsoft.com/office/powerpoint/2010/main" val="2077743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D0A3BF7-89C4-EC63-B64D-58B7D3032319}"/>
              </a:ext>
            </a:extLst>
          </p:cNvPr>
          <p:cNvSpPr>
            <a:spLocks noGrp="1"/>
          </p:cNvSpPr>
          <p:nvPr>
            <p:ph type="title"/>
          </p:nvPr>
        </p:nvSpPr>
        <p:spPr/>
        <p:txBody>
          <a:bodyPr/>
          <a:lstStyle/>
          <a:p>
            <a:r>
              <a:rPr lang="en-IN" dirty="0"/>
              <a:t>Appeal to 107 on  RFD 06</a:t>
            </a:r>
          </a:p>
        </p:txBody>
      </p:sp>
      <p:sp>
        <p:nvSpPr>
          <p:cNvPr id="8" name="Content Placeholder 7">
            <a:extLst>
              <a:ext uri="{FF2B5EF4-FFF2-40B4-BE49-F238E27FC236}">
                <a16:creationId xmlns:a16="http://schemas.microsoft.com/office/drawing/2014/main" id="{62590D1F-A92F-08FA-277D-284228AF4B62}"/>
              </a:ext>
            </a:extLst>
          </p:cNvPr>
          <p:cNvSpPr>
            <a:spLocks noGrp="1"/>
          </p:cNvSpPr>
          <p:nvPr>
            <p:ph idx="1"/>
          </p:nvPr>
        </p:nvSpPr>
        <p:spPr>
          <a:xfrm>
            <a:off x="1715293" y="1720850"/>
            <a:ext cx="8761413" cy="3416300"/>
          </a:xfrm>
        </p:spPr>
        <p:txBody>
          <a:bodyPr/>
          <a:lstStyle/>
          <a:p>
            <a:pPr marL="0" indent="0">
              <a:buNone/>
            </a:pPr>
            <a:r>
              <a:rPr lang="en-US" b="1" dirty="0">
                <a:solidFill>
                  <a:schemeClr val="accent2"/>
                </a:solidFill>
                <a:latin typeface="+mj-lt"/>
              </a:rPr>
              <a:t>Step 1 </a:t>
            </a:r>
            <a:r>
              <a:rPr lang="en-US" b="1" dirty="0">
                <a:latin typeface="+mj-lt"/>
              </a:rPr>
              <a:t>: Understand the Legal Nature of RFD-06</a:t>
            </a:r>
          </a:p>
          <a:p>
            <a:r>
              <a:rPr lang="en-US" dirty="0">
                <a:latin typeface="+mj-lt"/>
              </a:rPr>
              <a:t>It is the </a:t>
            </a:r>
            <a:r>
              <a:rPr lang="en-US" b="1" dirty="0">
                <a:latin typeface="+mj-lt"/>
              </a:rPr>
              <a:t>final adjudication</a:t>
            </a:r>
            <a:r>
              <a:rPr lang="en-US" dirty="0">
                <a:latin typeface="+mj-lt"/>
              </a:rPr>
              <a:t> of a refund claim under </a:t>
            </a:r>
            <a:r>
              <a:rPr lang="en-US" b="1" dirty="0">
                <a:latin typeface="+mj-lt"/>
              </a:rPr>
              <a:t>Rule 92(1)</a:t>
            </a:r>
            <a:r>
              <a:rPr lang="en-US" dirty="0">
                <a:latin typeface="+mj-lt"/>
              </a:rPr>
              <a:t>.</a:t>
            </a:r>
          </a:p>
          <a:p>
            <a:r>
              <a:rPr lang="en-US" dirty="0">
                <a:latin typeface="+mj-lt"/>
              </a:rPr>
              <a:t>It can result in:</a:t>
            </a:r>
          </a:p>
          <a:p>
            <a:pPr lvl="1"/>
            <a:r>
              <a:rPr lang="en-US" b="1" dirty="0">
                <a:latin typeface="+mj-lt"/>
              </a:rPr>
              <a:t>Full sanction</a:t>
            </a:r>
            <a:endParaRPr lang="en-US" dirty="0">
              <a:latin typeface="+mj-lt"/>
            </a:endParaRPr>
          </a:p>
          <a:p>
            <a:pPr lvl="1"/>
            <a:r>
              <a:rPr lang="en-US" b="1" dirty="0">
                <a:latin typeface="+mj-lt"/>
              </a:rPr>
              <a:t>Partial sanction</a:t>
            </a:r>
            <a:endParaRPr lang="en-US" dirty="0">
              <a:latin typeface="+mj-lt"/>
            </a:endParaRPr>
          </a:p>
          <a:p>
            <a:pPr lvl="1"/>
            <a:r>
              <a:rPr lang="en-US" b="1" dirty="0">
                <a:latin typeface="+mj-lt"/>
              </a:rPr>
              <a:t>Complete rejection</a:t>
            </a:r>
            <a:endParaRPr lang="en-US" dirty="0">
              <a:latin typeface="+mj-lt"/>
            </a:endParaRPr>
          </a:p>
          <a:p>
            <a:r>
              <a:rPr lang="en-US" dirty="0">
                <a:latin typeface="+mj-lt"/>
              </a:rPr>
              <a:t>This order is </a:t>
            </a:r>
            <a:r>
              <a:rPr lang="en-US" b="1" dirty="0">
                <a:latin typeface="+mj-lt"/>
              </a:rPr>
              <a:t>appealable under Section 107</a:t>
            </a:r>
            <a:r>
              <a:rPr lang="en-US" dirty="0">
                <a:latin typeface="+mj-lt"/>
              </a:rPr>
              <a:t>.</a:t>
            </a:r>
          </a:p>
          <a:p>
            <a:endParaRPr lang="en-IN" dirty="0">
              <a:latin typeface="+mj-lt"/>
            </a:endParaRPr>
          </a:p>
        </p:txBody>
      </p:sp>
    </p:spTree>
    <p:extLst>
      <p:ext uri="{BB962C8B-B14F-4D97-AF65-F5344CB8AC3E}">
        <p14:creationId xmlns:p14="http://schemas.microsoft.com/office/powerpoint/2010/main" val="4174725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3A2165-5605-2122-456E-A9DAFB7D03D3}"/>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29EB79B7-B5C6-89B3-3490-B03A35E555E1}"/>
              </a:ext>
            </a:extLst>
          </p:cNvPr>
          <p:cNvSpPr>
            <a:spLocks noGrp="1"/>
          </p:cNvSpPr>
          <p:nvPr>
            <p:ph idx="1"/>
          </p:nvPr>
        </p:nvSpPr>
        <p:spPr>
          <a:xfrm>
            <a:off x="362607" y="1311160"/>
            <a:ext cx="11429999" cy="5242039"/>
          </a:xfrm>
        </p:spPr>
        <p:txBody>
          <a:bodyPr/>
          <a:lstStyle/>
          <a:p>
            <a:pPr marL="342900" lvl="1" indent="-342900"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Appeal barred if not filed within limitation, counted from ‘date of service’</a:t>
            </a:r>
          </a:p>
          <a:p>
            <a:pPr marL="342900" lvl="1" indent="-342900"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Erroneous decisions that are popularly discussed; correct jurisprudence</a:t>
            </a:r>
          </a:p>
          <a:p>
            <a:pPr marL="342900" lvl="1" indent="-342900"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Date of order (s.75(10)) and date of communication of order (s.107(1))</a:t>
            </a:r>
          </a:p>
          <a:p>
            <a:pPr marL="342900" lvl="1" indent="-342900"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Judicial views (not final) on online service (s.169)</a:t>
            </a:r>
          </a:p>
          <a:p>
            <a:pPr marL="342900" lvl="1" indent="-342900"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Distinction between ‘purpose of appeal v. right to appeal’</a:t>
            </a:r>
          </a:p>
          <a:p>
            <a:pPr marL="342900" lvl="1" indent="-342900"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Taxpayer education about fitness of case for appeal</a:t>
            </a:r>
          </a:p>
        </p:txBody>
      </p:sp>
      <p:sp>
        <p:nvSpPr>
          <p:cNvPr id="19461" name="Slide Number Placeholder 3">
            <a:extLst>
              <a:ext uri="{FF2B5EF4-FFF2-40B4-BE49-F238E27FC236}">
                <a16:creationId xmlns:a16="http://schemas.microsoft.com/office/drawing/2014/main" id="{2C889931-E555-A188-24A4-012BA77ECBC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2</a:t>
            </a:fld>
            <a:endParaRPr lang="en-IN" altLang="en-US">
              <a:solidFill>
                <a:schemeClr val="bg1"/>
              </a:solidFill>
            </a:endParaRPr>
          </a:p>
        </p:txBody>
      </p:sp>
      <p:sp>
        <p:nvSpPr>
          <p:cNvPr id="4" name="Title 3">
            <a:extLst>
              <a:ext uri="{FF2B5EF4-FFF2-40B4-BE49-F238E27FC236}">
                <a16:creationId xmlns:a16="http://schemas.microsoft.com/office/drawing/2014/main" id="{7D27019E-77C7-9867-B0B7-43EEE3451FEC}"/>
              </a:ext>
            </a:extLst>
          </p:cNvPr>
          <p:cNvSpPr>
            <a:spLocks noGrp="1"/>
          </p:cNvSpPr>
          <p:nvPr>
            <p:ph type="title"/>
          </p:nvPr>
        </p:nvSpPr>
        <p:spPr>
          <a:xfrm>
            <a:off x="1404505" y="295275"/>
            <a:ext cx="8761413" cy="826700"/>
          </a:xfrm>
        </p:spPr>
        <p:txBody>
          <a:bodyPr/>
          <a:lstStyle/>
          <a:p>
            <a:r>
              <a:rPr lang="en-GB" sz="3200" b="1" dirty="0"/>
              <a:t>Background</a:t>
            </a:r>
          </a:p>
        </p:txBody>
      </p:sp>
    </p:spTree>
    <p:extLst>
      <p:ext uri="{BB962C8B-B14F-4D97-AF65-F5344CB8AC3E}">
        <p14:creationId xmlns:p14="http://schemas.microsoft.com/office/powerpoint/2010/main" val="30863148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AE3C4-D035-47CB-88E3-F1680D5156B5}"/>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AE60A68D-FEDC-0D8E-7328-857FC9C717A0}"/>
              </a:ext>
            </a:extLst>
          </p:cNvPr>
          <p:cNvSpPr>
            <a:spLocks noGrp="1"/>
          </p:cNvSpPr>
          <p:nvPr>
            <p:ph type="title"/>
          </p:nvPr>
        </p:nvSpPr>
        <p:spPr/>
        <p:txBody>
          <a:bodyPr/>
          <a:lstStyle/>
          <a:p>
            <a:r>
              <a:rPr lang="en-IN" dirty="0"/>
              <a:t>Appeal to 107 on  RFD 06</a:t>
            </a:r>
          </a:p>
        </p:txBody>
      </p:sp>
      <p:sp>
        <p:nvSpPr>
          <p:cNvPr id="8" name="Content Placeholder 7">
            <a:extLst>
              <a:ext uri="{FF2B5EF4-FFF2-40B4-BE49-F238E27FC236}">
                <a16:creationId xmlns:a16="http://schemas.microsoft.com/office/drawing/2014/main" id="{B098C802-00DB-780A-05C0-C53200B1EBE5}"/>
              </a:ext>
            </a:extLst>
          </p:cNvPr>
          <p:cNvSpPr>
            <a:spLocks noGrp="1"/>
          </p:cNvSpPr>
          <p:nvPr>
            <p:ph idx="1"/>
          </p:nvPr>
        </p:nvSpPr>
        <p:spPr>
          <a:xfrm>
            <a:off x="1715293" y="1639130"/>
            <a:ext cx="8761413" cy="3416300"/>
          </a:xfrm>
        </p:spPr>
        <p:txBody>
          <a:bodyPr/>
          <a:lstStyle/>
          <a:p>
            <a:pPr marL="0" indent="0">
              <a:buNone/>
            </a:pPr>
            <a:r>
              <a:rPr lang="en-US" b="1" dirty="0">
                <a:solidFill>
                  <a:schemeClr val="accent2"/>
                </a:solidFill>
                <a:latin typeface="+mj-lt"/>
              </a:rPr>
              <a:t>Step 2 </a:t>
            </a:r>
            <a:r>
              <a:rPr lang="en-US" b="1" dirty="0">
                <a:latin typeface="+mj-lt"/>
              </a:rPr>
              <a:t>: Examine for Procedural Validity</a:t>
            </a:r>
          </a:p>
          <a:p>
            <a:r>
              <a:rPr lang="en-US" dirty="0">
                <a:latin typeface="+mj-lt"/>
              </a:rPr>
              <a:t>Before looking into the merits, check:</a:t>
            </a:r>
          </a:p>
          <a:p>
            <a:pPr lvl="1"/>
            <a:r>
              <a:rPr lang="en-US" dirty="0">
                <a:latin typeface="+mj-lt"/>
              </a:rPr>
              <a:t>Was </a:t>
            </a:r>
            <a:r>
              <a:rPr lang="en-US" b="1" dirty="0">
                <a:latin typeface="+mj-lt"/>
              </a:rPr>
              <a:t>RFD-02 (acknowledgement)</a:t>
            </a:r>
            <a:r>
              <a:rPr lang="en-US" dirty="0">
                <a:latin typeface="+mj-lt"/>
              </a:rPr>
              <a:t> issued?</a:t>
            </a:r>
          </a:p>
          <a:p>
            <a:pPr lvl="1"/>
            <a:endParaRPr lang="en-US" dirty="0">
              <a:latin typeface="+mj-lt"/>
            </a:endParaRPr>
          </a:p>
          <a:p>
            <a:pPr lvl="1"/>
            <a:r>
              <a:rPr lang="en-US" dirty="0">
                <a:latin typeface="+mj-lt"/>
              </a:rPr>
              <a:t>If any </a:t>
            </a:r>
            <a:r>
              <a:rPr lang="en-US" b="1" dirty="0">
                <a:latin typeface="+mj-lt"/>
              </a:rPr>
              <a:t>RFD-03 (deficiency memo)</a:t>
            </a:r>
            <a:r>
              <a:rPr lang="en-US" dirty="0">
                <a:latin typeface="+mj-lt"/>
              </a:rPr>
              <a:t> was raised earlier, was a fresh RFD-01 filed?</a:t>
            </a:r>
          </a:p>
          <a:p>
            <a:pPr lvl="1"/>
            <a:endParaRPr lang="en-US" dirty="0">
              <a:latin typeface="+mj-lt"/>
            </a:endParaRPr>
          </a:p>
          <a:p>
            <a:pPr lvl="1"/>
            <a:r>
              <a:rPr lang="en-US" dirty="0">
                <a:latin typeface="+mj-lt"/>
              </a:rPr>
              <a:t>Was an </a:t>
            </a:r>
            <a:r>
              <a:rPr lang="en-US" b="1" dirty="0">
                <a:latin typeface="+mj-lt"/>
              </a:rPr>
              <a:t>RFD-08 (SCN)</a:t>
            </a:r>
            <a:r>
              <a:rPr lang="en-US" dirty="0">
                <a:latin typeface="+mj-lt"/>
              </a:rPr>
              <a:t> issued for any proposed rejection?</a:t>
            </a:r>
          </a:p>
          <a:p>
            <a:pPr lvl="1"/>
            <a:endParaRPr lang="en-US" dirty="0">
              <a:latin typeface="+mj-lt"/>
            </a:endParaRPr>
          </a:p>
          <a:p>
            <a:pPr lvl="1"/>
            <a:r>
              <a:rPr lang="en-US" dirty="0">
                <a:latin typeface="+mj-lt"/>
              </a:rPr>
              <a:t>Was the </a:t>
            </a:r>
            <a:r>
              <a:rPr lang="en-US" b="1" dirty="0">
                <a:latin typeface="+mj-lt"/>
              </a:rPr>
              <a:t>reply in RFD-09</a:t>
            </a:r>
            <a:r>
              <a:rPr lang="en-US" dirty="0">
                <a:latin typeface="+mj-lt"/>
              </a:rPr>
              <a:t> considered in the speaking order?</a:t>
            </a:r>
          </a:p>
          <a:p>
            <a:endParaRPr lang="en-IN" dirty="0">
              <a:latin typeface="+mj-lt"/>
            </a:endParaRPr>
          </a:p>
        </p:txBody>
      </p:sp>
    </p:spTree>
    <p:extLst>
      <p:ext uri="{BB962C8B-B14F-4D97-AF65-F5344CB8AC3E}">
        <p14:creationId xmlns:p14="http://schemas.microsoft.com/office/powerpoint/2010/main" val="2942312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B08A2-2784-5C3C-570F-F459F466B2B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07D7B18-F165-E1BC-6B76-02DAABB0AD01}"/>
              </a:ext>
            </a:extLst>
          </p:cNvPr>
          <p:cNvSpPr>
            <a:spLocks noGrp="1"/>
          </p:cNvSpPr>
          <p:nvPr>
            <p:ph type="title"/>
          </p:nvPr>
        </p:nvSpPr>
        <p:spPr/>
        <p:txBody>
          <a:bodyPr/>
          <a:lstStyle/>
          <a:p>
            <a:r>
              <a:rPr lang="en-IN" dirty="0"/>
              <a:t>Appeal to 107 on  RFD 06</a:t>
            </a:r>
          </a:p>
        </p:txBody>
      </p:sp>
      <p:sp>
        <p:nvSpPr>
          <p:cNvPr id="8" name="Content Placeholder 7">
            <a:extLst>
              <a:ext uri="{FF2B5EF4-FFF2-40B4-BE49-F238E27FC236}">
                <a16:creationId xmlns:a16="http://schemas.microsoft.com/office/drawing/2014/main" id="{DD817CDA-77E1-50C8-5045-3F964289BD3A}"/>
              </a:ext>
            </a:extLst>
          </p:cNvPr>
          <p:cNvSpPr>
            <a:spLocks noGrp="1"/>
          </p:cNvSpPr>
          <p:nvPr>
            <p:ph idx="1"/>
          </p:nvPr>
        </p:nvSpPr>
        <p:spPr>
          <a:xfrm>
            <a:off x="1715293" y="1580407"/>
            <a:ext cx="8761413" cy="3416300"/>
          </a:xfrm>
        </p:spPr>
        <p:txBody>
          <a:bodyPr/>
          <a:lstStyle/>
          <a:p>
            <a:pPr marL="0" indent="0">
              <a:buNone/>
            </a:pPr>
            <a:r>
              <a:rPr lang="en-US" b="1" dirty="0">
                <a:solidFill>
                  <a:schemeClr val="accent2"/>
                </a:solidFill>
                <a:latin typeface="+mj-lt"/>
              </a:rPr>
              <a:t>Step 3 </a:t>
            </a:r>
            <a:r>
              <a:rPr lang="en-US" b="1" dirty="0">
                <a:latin typeface="+mj-lt"/>
              </a:rPr>
              <a:t>: Check Structure and Speaking Nature of RFD-06</a:t>
            </a:r>
          </a:p>
          <a:p>
            <a:r>
              <a:rPr lang="en-US" dirty="0">
                <a:latin typeface="+mj-lt"/>
              </a:rPr>
              <a:t>Ensure that the order:</a:t>
            </a:r>
          </a:p>
          <a:p>
            <a:pPr lvl="1"/>
            <a:r>
              <a:rPr lang="en-US" b="1" dirty="0">
                <a:latin typeface="+mj-lt"/>
              </a:rPr>
              <a:t>Refers to documents</a:t>
            </a:r>
            <a:r>
              <a:rPr lang="en-US" dirty="0">
                <a:latin typeface="+mj-lt"/>
              </a:rPr>
              <a:t> and </a:t>
            </a:r>
            <a:r>
              <a:rPr lang="en-US" b="1" dirty="0">
                <a:latin typeface="+mj-lt"/>
              </a:rPr>
              <a:t>grounds for rejection</a:t>
            </a:r>
            <a:endParaRPr lang="en-US" dirty="0">
              <a:latin typeface="+mj-lt"/>
            </a:endParaRPr>
          </a:p>
          <a:p>
            <a:pPr lvl="1"/>
            <a:endParaRPr lang="en-US" dirty="0">
              <a:latin typeface="+mj-lt"/>
            </a:endParaRPr>
          </a:p>
          <a:p>
            <a:pPr lvl="1"/>
            <a:r>
              <a:rPr lang="en-US" dirty="0">
                <a:latin typeface="+mj-lt"/>
              </a:rPr>
              <a:t>Addresses the </a:t>
            </a:r>
            <a:r>
              <a:rPr lang="en-US" b="1" dirty="0">
                <a:latin typeface="+mj-lt"/>
              </a:rPr>
              <a:t>applicant’s reply</a:t>
            </a:r>
            <a:r>
              <a:rPr lang="en-US" dirty="0">
                <a:latin typeface="+mj-lt"/>
              </a:rPr>
              <a:t> (if any)</a:t>
            </a:r>
          </a:p>
          <a:p>
            <a:pPr lvl="1"/>
            <a:endParaRPr lang="en-US" dirty="0">
              <a:latin typeface="+mj-lt"/>
            </a:endParaRPr>
          </a:p>
          <a:p>
            <a:pPr lvl="1"/>
            <a:r>
              <a:rPr lang="en-US" dirty="0">
                <a:latin typeface="+mj-lt"/>
              </a:rPr>
              <a:t>Is </a:t>
            </a:r>
            <a:r>
              <a:rPr lang="en-US" b="1" dirty="0">
                <a:latin typeface="+mj-lt"/>
              </a:rPr>
              <a:t>self-contained</a:t>
            </a:r>
            <a:r>
              <a:rPr lang="en-US" dirty="0">
                <a:latin typeface="+mj-lt"/>
              </a:rPr>
              <a:t> (i.e., doesn't only cite RFD-08 but explains reasons again)</a:t>
            </a:r>
          </a:p>
          <a:p>
            <a:pPr lvl="1"/>
            <a:endParaRPr lang="en-US" dirty="0">
              <a:latin typeface="+mj-lt"/>
            </a:endParaRPr>
          </a:p>
          <a:p>
            <a:pPr lvl="1"/>
            <a:r>
              <a:rPr lang="en-US" dirty="0">
                <a:latin typeface="+mj-lt"/>
              </a:rPr>
              <a:t>Details </a:t>
            </a:r>
            <a:r>
              <a:rPr lang="en-US" b="1" dirty="0">
                <a:latin typeface="+mj-lt"/>
              </a:rPr>
              <a:t>adjustments made</a:t>
            </a:r>
            <a:r>
              <a:rPr lang="en-US" dirty="0">
                <a:latin typeface="+mj-lt"/>
              </a:rPr>
              <a:t> (e.g., towards demand)</a:t>
            </a:r>
          </a:p>
          <a:p>
            <a:endParaRPr lang="en-IN" dirty="0">
              <a:latin typeface="+mj-lt"/>
            </a:endParaRPr>
          </a:p>
        </p:txBody>
      </p:sp>
    </p:spTree>
    <p:extLst>
      <p:ext uri="{BB962C8B-B14F-4D97-AF65-F5344CB8AC3E}">
        <p14:creationId xmlns:p14="http://schemas.microsoft.com/office/powerpoint/2010/main" val="1242881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46652-40F7-BECA-FDF2-B6C800A105A1}"/>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66C2A19-7C68-A96D-E71D-87C55D0778E4}"/>
              </a:ext>
            </a:extLst>
          </p:cNvPr>
          <p:cNvSpPr>
            <a:spLocks noGrp="1"/>
          </p:cNvSpPr>
          <p:nvPr>
            <p:ph type="title"/>
          </p:nvPr>
        </p:nvSpPr>
        <p:spPr/>
        <p:txBody>
          <a:bodyPr/>
          <a:lstStyle/>
          <a:p>
            <a:r>
              <a:rPr lang="en-IN" dirty="0"/>
              <a:t>Appeal to 107 on  RFD 06</a:t>
            </a:r>
          </a:p>
        </p:txBody>
      </p:sp>
      <p:sp>
        <p:nvSpPr>
          <p:cNvPr id="8" name="Content Placeholder 7">
            <a:extLst>
              <a:ext uri="{FF2B5EF4-FFF2-40B4-BE49-F238E27FC236}">
                <a16:creationId xmlns:a16="http://schemas.microsoft.com/office/drawing/2014/main" id="{8366E1C7-7862-DBD9-E32F-4DE803EA97AF}"/>
              </a:ext>
            </a:extLst>
          </p:cNvPr>
          <p:cNvSpPr>
            <a:spLocks noGrp="1"/>
          </p:cNvSpPr>
          <p:nvPr>
            <p:ph idx="1"/>
          </p:nvPr>
        </p:nvSpPr>
        <p:spPr>
          <a:xfrm>
            <a:off x="1715293" y="1588796"/>
            <a:ext cx="8761413" cy="3416300"/>
          </a:xfrm>
        </p:spPr>
        <p:txBody>
          <a:bodyPr/>
          <a:lstStyle/>
          <a:p>
            <a:pPr marL="0" indent="0">
              <a:buNone/>
            </a:pPr>
            <a:r>
              <a:rPr lang="en-US" b="1" dirty="0">
                <a:solidFill>
                  <a:schemeClr val="accent2"/>
                </a:solidFill>
                <a:latin typeface="+mj-lt"/>
              </a:rPr>
              <a:t>Step 4 </a:t>
            </a:r>
            <a:r>
              <a:rPr lang="en-US" b="1" dirty="0">
                <a:latin typeface="+mj-lt"/>
              </a:rPr>
              <a:t>: Grounds for Appeal (If Applicable)</a:t>
            </a:r>
          </a:p>
          <a:p>
            <a:r>
              <a:rPr lang="en-US" dirty="0">
                <a:latin typeface="+mj-lt"/>
              </a:rPr>
              <a:t>When refund is partially or fully rejected, explore:</a:t>
            </a:r>
          </a:p>
          <a:p>
            <a:pPr lvl="1"/>
            <a:r>
              <a:rPr lang="en-US" b="1" dirty="0">
                <a:latin typeface="+mj-lt"/>
              </a:rPr>
              <a:t>Excessively technical rejection</a:t>
            </a:r>
            <a:r>
              <a:rPr lang="en-US" dirty="0">
                <a:latin typeface="+mj-lt"/>
              </a:rPr>
              <a:t> (e.g., minor invoice error)</a:t>
            </a:r>
          </a:p>
          <a:p>
            <a:pPr lvl="1"/>
            <a:endParaRPr lang="en-US" b="1" dirty="0">
              <a:latin typeface="+mj-lt"/>
            </a:endParaRPr>
          </a:p>
          <a:p>
            <a:pPr lvl="1"/>
            <a:r>
              <a:rPr lang="en-US" b="1" dirty="0">
                <a:latin typeface="+mj-lt"/>
              </a:rPr>
              <a:t>Misapplication of Circulars or Case Law</a:t>
            </a:r>
            <a:endParaRPr lang="en-US" dirty="0">
              <a:latin typeface="+mj-lt"/>
            </a:endParaRPr>
          </a:p>
          <a:p>
            <a:pPr lvl="1"/>
            <a:endParaRPr lang="en-US" b="1" dirty="0">
              <a:latin typeface="+mj-lt"/>
            </a:endParaRPr>
          </a:p>
          <a:p>
            <a:pPr lvl="1"/>
            <a:r>
              <a:rPr lang="en-US" b="1" dirty="0">
                <a:latin typeface="+mj-lt"/>
              </a:rPr>
              <a:t>Incorrect valuation or period mismatch</a:t>
            </a:r>
            <a:endParaRPr lang="en-US" dirty="0">
              <a:latin typeface="+mj-lt"/>
            </a:endParaRPr>
          </a:p>
          <a:p>
            <a:pPr lvl="1"/>
            <a:endParaRPr lang="en-US" b="1" dirty="0">
              <a:latin typeface="+mj-lt"/>
            </a:endParaRPr>
          </a:p>
          <a:p>
            <a:pPr lvl="1"/>
            <a:r>
              <a:rPr lang="en-US" b="1" dirty="0">
                <a:latin typeface="+mj-lt"/>
              </a:rPr>
              <a:t>Withholding under RFD-07 without reasoned justification</a:t>
            </a:r>
            <a:endParaRPr lang="en-US" dirty="0">
              <a:latin typeface="+mj-lt"/>
            </a:endParaRPr>
          </a:p>
          <a:p>
            <a:endParaRPr lang="en-IN" dirty="0">
              <a:latin typeface="+mj-lt"/>
            </a:endParaRPr>
          </a:p>
        </p:txBody>
      </p:sp>
    </p:spTree>
    <p:extLst>
      <p:ext uri="{BB962C8B-B14F-4D97-AF65-F5344CB8AC3E}">
        <p14:creationId xmlns:p14="http://schemas.microsoft.com/office/powerpoint/2010/main" val="18766704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88771C0-E68F-E12D-D23B-B3E9E6A959D0}"/>
              </a:ext>
            </a:extLst>
          </p:cNvPr>
          <p:cNvSpPr>
            <a:spLocks noGrp="1"/>
          </p:cNvSpPr>
          <p:nvPr>
            <p:ph type="ctrTitle"/>
          </p:nvPr>
        </p:nvSpPr>
        <p:spPr/>
        <p:txBody>
          <a:bodyPr/>
          <a:lstStyle/>
          <a:p>
            <a:r>
              <a:rPr lang="en-US" dirty="0"/>
              <a:t>Statement of Facts</a:t>
            </a:r>
            <a:endParaRPr lang="en-IN" dirty="0"/>
          </a:p>
        </p:txBody>
      </p:sp>
      <p:sp>
        <p:nvSpPr>
          <p:cNvPr id="2" name="Subtitle 1">
            <a:extLst>
              <a:ext uri="{FF2B5EF4-FFF2-40B4-BE49-F238E27FC236}">
                <a16:creationId xmlns:a16="http://schemas.microsoft.com/office/drawing/2014/main" id="{D05A925C-F25A-A75F-874B-3330596D8921}"/>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3576931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63ED8-83F2-550A-B80F-436DE8794170}"/>
              </a:ext>
            </a:extLst>
          </p:cNvPr>
          <p:cNvSpPr>
            <a:spLocks noGrp="1"/>
          </p:cNvSpPr>
          <p:nvPr>
            <p:ph type="title"/>
          </p:nvPr>
        </p:nvSpPr>
        <p:spPr/>
        <p:txBody>
          <a:bodyPr/>
          <a:lstStyle/>
          <a:p>
            <a:r>
              <a:rPr lang="en-IN" dirty="0"/>
              <a:t>Key points to understand</a:t>
            </a:r>
          </a:p>
        </p:txBody>
      </p:sp>
      <p:sp>
        <p:nvSpPr>
          <p:cNvPr id="5" name="Slide Number Placeholder 4">
            <a:extLst>
              <a:ext uri="{FF2B5EF4-FFF2-40B4-BE49-F238E27FC236}">
                <a16:creationId xmlns:a16="http://schemas.microsoft.com/office/drawing/2014/main" id="{8C113EDE-DA0B-7302-1744-8B2F54CE4152}"/>
              </a:ext>
            </a:extLst>
          </p:cNvPr>
          <p:cNvSpPr>
            <a:spLocks noGrp="1"/>
          </p:cNvSpPr>
          <p:nvPr>
            <p:ph type="sldNum" sz="quarter" idx="12"/>
          </p:nvPr>
        </p:nvSpPr>
        <p:spPr/>
        <p:txBody>
          <a:bodyPr/>
          <a:lstStyle/>
          <a:p>
            <a:fld id="{2AC1C4F3-0758-4693-96D4-8901426768B0}" type="slidenum">
              <a:rPr lang="en-IN" altLang="en-US" smtClean="0"/>
              <a:pPr/>
              <a:t>24</a:t>
            </a:fld>
            <a:endParaRPr lang="en-IN" altLang="en-US"/>
          </a:p>
        </p:txBody>
      </p:sp>
      <p:pic>
        <p:nvPicPr>
          <p:cNvPr id="6" name="Content Placeholder 5">
            <a:extLst>
              <a:ext uri="{FF2B5EF4-FFF2-40B4-BE49-F238E27FC236}">
                <a16:creationId xmlns:a16="http://schemas.microsoft.com/office/drawing/2014/main" id="{2851BB20-48C8-5A6E-B831-A46F2A8C5BE5}"/>
              </a:ext>
            </a:extLst>
          </p:cNvPr>
          <p:cNvPicPr>
            <a:picLocks noGrp="1" noChangeAspect="1"/>
          </p:cNvPicPr>
          <p:nvPr>
            <p:ph idx="1"/>
          </p:nvPr>
        </p:nvPicPr>
        <p:blipFill rotWithShape="1">
          <a:blip r:embed="rId3"/>
          <a:srcRect l="4801" t="10906" r="8208"/>
          <a:stretch>
            <a:fillRect/>
          </a:stretch>
        </p:blipFill>
        <p:spPr>
          <a:xfrm>
            <a:off x="2346961" y="1297424"/>
            <a:ext cx="6381070" cy="4918818"/>
          </a:xfrm>
          <a:prstGeom prst="rect">
            <a:avLst/>
          </a:prstGeom>
        </p:spPr>
      </p:pic>
    </p:spTree>
    <p:extLst>
      <p:ext uri="{BB962C8B-B14F-4D97-AF65-F5344CB8AC3E}">
        <p14:creationId xmlns:p14="http://schemas.microsoft.com/office/powerpoint/2010/main" val="3865153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46309A-A299-7FFC-21E0-5DA6EB5CDD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10CD44-77E2-212E-85C2-F3FEF616CD13}"/>
              </a:ext>
            </a:extLst>
          </p:cNvPr>
          <p:cNvSpPr>
            <a:spLocks noGrp="1"/>
          </p:cNvSpPr>
          <p:nvPr>
            <p:ph type="title"/>
          </p:nvPr>
        </p:nvSpPr>
        <p:spPr/>
        <p:txBody>
          <a:bodyPr/>
          <a:lstStyle/>
          <a:p>
            <a:r>
              <a:rPr lang="en-IN" dirty="0"/>
              <a:t>Key points to understand</a:t>
            </a:r>
          </a:p>
        </p:txBody>
      </p:sp>
      <p:sp>
        <p:nvSpPr>
          <p:cNvPr id="5" name="Slide Number Placeholder 4">
            <a:extLst>
              <a:ext uri="{FF2B5EF4-FFF2-40B4-BE49-F238E27FC236}">
                <a16:creationId xmlns:a16="http://schemas.microsoft.com/office/drawing/2014/main" id="{79FC9567-0C9E-64F0-E087-9AE13F218C47}"/>
              </a:ext>
            </a:extLst>
          </p:cNvPr>
          <p:cNvSpPr>
            <a:spLocks noGrp="1"/>
          </p:cNvSpPr>
          <p:nvPr>
            <p:ph type="sldNum" sz="quarter" idx="12"/>
          </p:nvPr>
        </p:nvSpPr>
        <p:spPr/>
        <p:txBody>
          <a:bodyPr/>
          <a:lstStyle/>
          <a:p>
            <a:fld id="{2AC1C4F3-0758-4693-96D4-8901426768B0}" type="slidenum">
              <a:rPr lang="en-IN" altLang="en-US" smtClean="0"/>
              <a:pPr/>
              <a:t>25</a:t>
            </a:fld>
            <a:endParaRPr lang="en-IN" altLang="en-US"/>
          </a:p>
        </p:txBody>
      </p:sp>
      <p:graphicFrame>
        <p:nvGraphicFramePr>
          <p:cNvPr id="8" name="Content Placeholder 7">
            <a:extLst>
              <a:ext uri="{FF2B5EF4-FFF2-40B4-BE49-F238E27FC236}">
                <a16:creationId xmlns:a16="http://schemas.microsoft.com/office/drawing/2014/main" id="{9DCC844C-623D-014D-021D-9106C7EE2B89}"/>
              </a:ext>
            </a:extLst>
          </p:cNvPr>
          <p:cNvGraphicFramePr>
            <a:graphicFrameLocks noGrp="1"/>
          </p:cNvGraphicFramePr>
          <p:nvPr>
            <p:ph idx="1"/>
            <p:extLst>
              <p:ext uri="{D42A27DB-BD31-4B8C-83A1-F6EECF244321}">
                <p14:modId xmlns:p14="http://schemas.microsoft.com/office/powerpoint/2010/main" val="1308969943"/>
              </p:ext>
            </p:extLst>
          </p:nvPr>
        </p:nvGraphicFramePr>
        <p:xfrm>
          <a:off x="750094" y="1221581"/>
          <a:ext cx="10644186" cy="5285631"/>
        </p:xfrm>
        <a:graphic>
          <a:graphicData uri="http://schemas.openxmlformats.org/drawingml/2006/table">
            <a:tbl>
              <a:tblPr>
                <a:tableStyleId>{616DA210-FB5B-4158-B5E0-FEB733F419BA}</a:tableStyleId>
              </a:tblPr>
              <a:tblGrid>
                <a:gridCol w="1671637">
                  <a:extLst>
                    <a:ext uri="{9D8B030D-6E8A-4147-A177-3AD203B41FA5}">
                      <a16:colId xmlns:a16="http://schemas.microsoft.com/office/drawing/2014/main" val="297702968"/>
                    </a:ext>
                  </a:extLst>
                </a:gridCol>
                <a:gridCol w="4793457">
                  <a:extLst>
                    <a:ext uri="{9D8B030D-6E8A-4147-A177-3AD203B41FA5}">
                      <a16:colId xmlns:a16="http://schemas.microsoft.com/office/drawing/2014/main" val="3136450859"/>
                    </a:ext>
                  </a:extLst>
                </a:gridCol>
                <a:gridCol w="4179092">
                  <a:extLst>
                    <a:ext uri="{9D8B030D-6E8A-4147-A177-3AD203B41FA5}">
                      <a16:colId xmlns:a16="http://schemas.microsoft.com/office/drawing/2014/main" val="2073730643"/>
                    </a:ext>
                  </a:extLst>
                </a:gridCol>
              </a:tblGrid>
              <a:tr h="414757">
                <a:tc>
                  <a:txBody>
                    <a:bodyPr/>
                    <a:lstStyle/>
                    <a:p>
                      <a:pPr>
                        <a:buNone/>
                      </a:pPr>
                      <a:r>
                        <a:rPr lang="en-IN" sz="1600" b="1" dirty="0">
                          <a:latin typeface="+mj-lt"/>
                        </a:rPr>
                        <a:t>Legal Term</a:t>
                      </a:r>
                      <a:endParaRPr lang="en-IN" sz="1600" dirty="0">
                        <a:latin typeface="+mj-lt"/>
                      </a:endParaRPr>
                    </a:p>
                  </a:txBody>
                  <a:tcPr marL="56627" marR="56627" marT="28314" marB="28314" anchor="ctr">
                    <a:solidFill>
                      <a:schemeClr val="bg1">
                        <a:lumMod val="95000"/>
                      </a:schemeClr>
                    </a:solidFill>
                  </a:tcPr>
                </a:tc>
                <a:tc>
                  <a:txBody>
                    <a:bodyPr/>
                    <a:lstStyle/>
                    <a:p>
                      <a:pPr>
                        <a:buNone/>
                      </a:pPr>
                      <a:r>
                        <a:rPr lang="en-US" sz="1600" b="1">
                          <a:latin typeface="+mj-lt"/>
                        </a:rPr>
                        <a:t>What to Explain in Session</a:t>
                      </a:r>
                      <a:endParaRPr lang="en-US" sz="1600">
                        <a:latin typeface="+mj-lt"/>
                      </a:endParaRPr>
                    </a:p>
                  </a:txBody>
                  <a:tcPr marL="56627" marR="56627" marT="28314" marB="28314" anchor="ctr">
                    <a:solidFill>
                      <a:schemeClr val="bg1">
                        <a:lumMod val="95000"/>
                      </a:schemeClr>
                    </a:solidFill>
                  </a:tcPr>
                </a:tc>
                <a:tc>
                  <a:txBody>
                    <a:bodyPr/>
                    <a:lstStyle/>
                    <a:p>
                      <a:pPr>
                        <a:buNone/>
                      </a:pPr>
                      <a:r>
                        <a:rPr lang="en-US" sz="1600" b="1" dirty="0">
                          <a:latin typeface="+mj-lt"/>
                        </a:rPr>
                        <a:t>How It Relates to Statement of Facts</a:t>
                      </a:r>
                      <a:endParaRPr lang="en-US" sz="1600" dirty="0">
                        <a:latin typeface="+mj-lt"/>
                      </a:endParaRPr>
                    </a:p>
                  </a:txBody>
                  <a:tcPr marL="56627" marR="56627" marT="28314" marB="28314" anchor="ctr">
                    <a:solidFill>
                      <a:schemeClr val="bg1">
                        <a:lumMod val="95000"/>
                      </a:schemeClr>
                    </a:solidFill>
                  </a:tcPr>
                </a:tc>
                <a:extLst>
                  <a:ext uri="{0D108BD9-81ED-4DB2-BD59-A6C34878D82A}">
                    <a16:rowId xmlns:a16="http://schemas.microsoft.com/office/drawing/2014/main" val="95451495"/>
                  </a:ext>
                </a:extLst>
              </a:tr>
              <a:tr h="948018">
                <a:tc>
                  <a:txBody>
                    <a:bodyPr/>
                    <a:lstStyle/>
                    <a:p>
                      <a:pPr>
                        <a:buNone/>
                      </a:pPr>
                      <a:r>
                        <a:rPr lang="en-IN" sz="1600" b="0" dirty="0">
                          <a:latin typeface="+mj-lt"/>
                        </a:rPr>
                        <a:t>Undisputed/Disputed Facts</a:t>
                      </a:r>
                    </a:p>
                  </a:txBody>
                  <a:tcPr marL="56627" marR="56627" marT="28314" marB="28314" anchor="ctr"/>
                </a:tc>
                <a:tc>
                  <a:txBody>
                    <a:bodyPr/>
                    <a:lstStyle/>
                    <a:p>
                      <a:pPr>
                        <a:buNone/>
                      </a:pPr>
                      <a:r>
                        <a:rPr lang="en-US" sz="1600" dirty="0">
                          <a:latin typeface="+mj-lt"/>
                        </a:rPr>
                        <a:t>Highlight what is agreed vs what is contested.</a:t>
                      </a:r>
                    </a:p>
                    <a:p>
                      <a:pPr>
                        <a:buNone/>
                      </a:pPr>
                      <a:r>
                        <a:rPr lang="en-US" sz="1600" dirty="0">
                          <a:latin typeface="+mj-lt"/>
                        </a:rPr>
                        <a:t> </a:t>
                      </a:r>
                      <a:r>
                        <a:rPr lang="en-US" sz="1600" dirty="0">
                          <a:solidFill>
                            <a:schemeClr val="accent3"/>
                          </a:solidFill>
                          <a:latin typeface="+mj-lt"/>
                        </a:rPr>
                        <a:t>Example</a:t>
                      </a:r>
                      <a:r>
                        <a:rPr lang="en-US" sz="1600" dirty="0">
                          <a:latin typeface="+mj-lt"/>
                        </a:rPr>
                        <a:t>: “Filing done” is accepted, but “ITC eligibility” is under dispute.</a:t>
                      </a:r>
                    </a:p>
                  </a:txBody>
                  <a:tcPr marL="56627" marR="56627" marT="28314" marB="28314" anchor="ctr"/>
                </a:tc>
                <a:tc>
                  <a:txBody>
                    <a:bodyPr/>
                    <a:lstStyle/>
                    <a:p>
                      <a:pPr marL="285750" indent="-285750">
                        <a:buFont typeface="Arial" panose="020B0604020202020204" pitchFamily="34" charset="0"/>
                        <a:buChar char="•"/>
                      </a:pPr>
                      <a:r>
                        <a:rPr lang="en-US" sz="1600" dirty="0">
                          <a:latin typeface="+mj-lt"/>
                        </a:rPr>
                        <a:t>Keep these </a:t>
                      </a:r>
                      <a:r>
                        <a:rPr lang="en-US" sz="1600" b="1" dirty="0">
                          <a:latin typeface="+mj-lt"/>
                        </a:rPr>
                        <a:t>clearly separated</a:t>
                      </a:r>
                      <a:r>
                        <a:rPr lang="en-US" sz="1600" dirty="0">
                          <a:latin typeface="+mj-lt"/>
                        </a:rPr>
                        <a:t> in the SoF. </a:t>
                      </a:r>
                    </a:p>
                    <a:p>
                      <a:pPr marL="285750" indent="-285750">
                        <a:buFont typeface="Arial" panose="020B0604020202020204" pitchFamily="34" charset="0"/>
                        <a:buChar char="•"/>
                      </a:pPr>
                      <a:r>
                        <a:rPr lang="en-US" sz="1600" dirty="0">
                          <a:latin typeface="+mj-lt"/>
                        </a:rPr>
                        <a:t>Don't spend time justifying what's not disputed.</a:t>
                      </a:r>
                    </a:p>
                  </a:txBody>
                  <a:tcPr marL="56627" marR="56627" marT="28314" marB="28314" anchor="ctr"/>
                </a:tc>
                <a:extLst>
                  <a:ext uri="{0D108BD9-81ED-4DB2-BD59-A6C34878D82A}">
                    <a16:rowId xmlns:a16="http://schemas.microsoft.com/office/drawing/2014/main" val="1519165712"/>
                  </a:ext>
                </a:extLst>
              </a:tr>
              <a:tr h="770264">
                <a:tc>
                  <a:txBody>
                    <a:bodyPr/>
                    <a:lstStyle/>
                    <a:p>
                      <a:pPr>
                        <a:buNone/>
                      </a:pPr>
                      <a:r>
                        <a:rPr lang="en-IN" sz="1600" b="0">
                          <a:latin typeface="+mj-lt"/>
                        </a:rPr>
                        <a:t>Relevant Facts</a:t>
                      </a:r>
                    </a:p>
                  </a:txBody>
                  <a:tcPr marL="56627" marR="56627" marT="28314" marB="28314" anchor="ctr"/>
                </a:tc>
                <a:tc>
                  <a:txBody>
                    <a:bodyPr/>
                    <a:lstStyle/>
                    <a:p>
                      <a:pPr>
                        <a:buNone/>
                      </a:pPr>
                      <a:r>
                        <a:rPr lang="en-US" sz="1600" dirty="0">
                          <a:latin typeface="+mj-lt"/>
                        </a:rPr>
                        <a:t>Only facts that </a:t>
                      </a:r>
                      <a:r>
                        <a:rPr lang="en-US" sz="1600" b="1" dirty="0">
                          <a:latin typeface="+mj-lt"/>
                        </a:rPr>
                        <a:t>affect the decision</a:t>
                      </a:r>
                      <a:r>
                        <a:rPr lang="en-US" sz="1600" dirty="0">
                          <a:latin typeface="+mj-lt"/>
                        </a:rPr>
                        <a:t>.</a:t>
                      </a:r>
                    </a:p>
                    <a:p>
                      <a:pPr>
                        <a:buNone/>
                      </a:pPr>
                      <a:r>
                        <a:rPr lang="en-US" sz="1600" dirty="0">
                          <a:solidFill>
                            <a:schemeClr val="accent3"/>
                          </a:solidFill>
                          <a:latin typeface="+mj-lt"/>
                        </a:rPr>
                        <a:t>Example</a:t>
                      </a:r>
                      <a:r>
                        <a:rPr lang="en-US" sz="1600" dirty="0">
                          <a:latin typeface="+mj-lt"/>
                        </a:rPr>
                        <a:t>: Supplier’s registration, delivery evidence.</a:t>
                      </a:r>
                    </a:p>
                  </a:txBody>
                  <a:tcPr marL="56627" marR="56627" marT="28314" marB="28314" anchor="ctr"/>
                </a:tc>
                <a:tc>
                  <a:txBody>
                    <a:bodyPr/>
                    <a:lstStyle/>
                    <a:p>
                      <a:pPr marL="285750" indent="-285750">
                        <a:buFont typeface="Arial" panose="020B0604020202020204" pitchFamily="34" charset="0"/>
                        <a:buChar char="•"/>
                      </a:pPr>
                      <a:r>
                        <a:rPr lang="en-US" sz="1600" dirty="0">
                          <a:latin typeface="+mj-lt"/>
                        </a:rPr>
                        <a:t> SoF should </a:t>
                      </a:r>
                      <a:r>
                        <a:rPr lang="en-US" sz="1600" b="1" dirty="0">
                          <a:latin typeface="+mj-lt"/>
                        </a:rPr>
                        <a:t>exclude irrelevant narrative</a:t>
                      </a:r>
                      <a:r>
                        <a:rPr lang="en-US" sz="1600" dirty="0">
                          <a:latin typeface="+mj-lt"/>
                        </a:rPr>
                        <a:t>. </a:t>
                      </a:r>
                    </a:p>
                    <a:p>
                      <a:pPr marL="285750" indent="-285750">
                        <a:buFont typeface="Arial" panose="020B0604020202020204" pitchFamily="34" charset="0"/>
                        <a:buChar char="•"/>
                      </a:pPr>
                      <a:r>
                        <a:rPr lang="en-US" sz="1600" dirty="0">
                          <a:latin typeface="+mj-lt"/>
                        </a:rPr>
                        <a:t>Focus on relevance to the grounds of appeal.</a:t>
                      </a:r>
                    </a:p>
                  </a:txBody>
                  <a:tcPr marL="56627" marR="56627" marT="28314" marB="28314" anchor="ctr"/>
                </a:tc>
                <a:extLst>
                  <a:ext uri="{0D108BD9-81ED-4DB2-BD59-A6C34878D82A}">
                    <a16:rowId xmlns:a16="http://schemas.microsoft.com/office/drawing/2014/main" val="4290649691"/>
                  </a:ext>
                </a:extLst>
              </a:tr>
              <a:tr h="770264">
                <a:tc>
                  <a:txBody>
                    <a:bodyPr/>
                    <a:lstStyle/>
                    <a:p>
                      <a:pPr>
                        <a:buNone/>
                      </a:pPr>
                      <a:r>
                        <a:rPr lang="en-IN" sz="1600" b="0">
                          <a:latin typeface="+mj-lt"/>
                        </a:rPr>
                        <a:t>Facts</a:t>
                      </a:r>
                    </a:p>
                  </a:txBody>
                  <a:tcPr marL="56627" marR="56627" marT="28314" marB="28314" anchor="ctr"/>
                </a:tc>
                <a:tc>
                  <a:txBody>
                    <a:bodyPr/>
                    <a:lstStyle/>
                    <a:p>
                      <a:pPr>
                        <a:buNone/>
                      </a:pPr>
                      <a:r>
                        <a:rPr lang="en-US" sz="1600" dirty="0">
                          <a:latin typeface="+mj-lt"/>
                        </a:rPr>
                        <a:t>These are raw data points.</a:t>
                      </a:r>
                    </a:p>
                    <a:p>
                      <a:pPr>
                        <a:buNone/>
                      </a:pPr>
                      <a:r>
                        <a:rPr lang="en-US" sz="1600" dirty="0">
                          <a:latin typeface="+mj-lt"/>
                        </a:rPr>
                        <a:t>Example: Invoice number, payment date, GSTR-1 match.</a:t>
                      </a:r>
                    </a:p>
                  </a:txBody>
                  <a:tcPr marL="56627" marR="56627" marT="28314" marB="28314" anchor="ctr"/>
                </a:tc>
                <a:tc>
                  <a:txBody>
                    <a:bodyPr/>
                    <a:lstStyle/>
                    <a:p>
                      <a:pPr marL="285750" indent="-285750">
                        <a:buFont typeface="Arial" panose="020B0604020202020204" pitchFamily="34" charset="0"/>
                        <a:buChar char="•"/>
                      </a:pPr>
                      <a:r>
                        <a:rPr lang="en-US" sz="1600">
                          <a:latin typeface="+mj-lt"/>
                        </a:rPr>
                        <a:t>Form </a:t>
                      </a:r>
                      <a:r>
                        <a:rPr lang="en-US" sz="1600" dirty="0">
                          <a:latin typeface="+mj-lt"/>
                        </a:rPr>
                        <a:t>the </a:t>
                      </a:r>
                      <a:r>
                        <a:rPr lang="en-US" sz="1600" b="1" dirty="0">
                          <a:latin typeface="+mj-lt"/>
                        </a:rPr>
                        <a:t>factual timeline</a:t>
                      </a:r>
                      <a:r>
                        <a:rPr lang="en-US" sz="1600" dirty="0">
                          <a:latin typeface="+mj-lt"/>
                        </a:rPr>
                        <a:t>. Mention facts </a:t>
                      </a:r>
                      <a:r>
                        <a:rPr lang="en-US" sz="1600" b="1" dirty="0">
                          <a:latin typeface="+mj-lt"/>
                        </a:rPr>
                        <a:t>with source references</a:t>
                      </a:r>
                      <a:r>
                        <a:rPr lang="en-US" sz="1600" dirty="0">
                          <a:latin typeface="+mj-lt"/>
                        </a:rPr>
                        <a:t> (e.g., Annexure 2 – invoice copy).</a:t>
                      </a:r>
                    </a:p>
                  </a:txBody>
                  <a:tcPr marL="56627" marR="56627" marT="28314" marB="28314" anchor="ctr"/>
                </a:tc>
                <a:extLst>
                  <a:ext uri="{0D108BD9-81ED-4DB2-BD59-A6C34878D82A}">
                    <a16:rowId xmlns:a16="http://schemas.microsoft.com/office/drawing/2014/main" val="1082852697"/>
                  </a:ext>
                </a:extLst>
              </a:tr>
              <a:tr h="592511">
                <a:tc>
                  <a:txBody>
                    <a:bodyPr/>
                    <a:lstStyle/>
                    <a:p>
                      <a:pPr>
                        <a:buNone/>
                      </a:pPr>
                      <a:r>
                        <a:rPr lang="en-IN" sz="1600" b="0">
                          <a:latin typeface="+mj-lt"/>
                        </a:rPr>
                        <a:t>Facts in Issue</a:t>
                      </a:r>
                    </a:p>
                  </a:txBody>
                  <a:tcPr marL="56627" marR="56627" marT="28314" marB="28314" anchor="ctr"/>
                </a:tc>
                <a:tc>
                  <a:txBody>
                    <a:bodyPr/>
                    <a:lstStyle/>
                    <a:p>
                      <a:pPr>
                        <a:buNone/>
                      </a:pPr>
                      <a:r>
                        <a:rPr lang="en-US" sz="1600" dirty="0">
                          <a:latin typeface="+mj-lt"/>
                        </a:rPr>
                        <a:t>The </a:t>
                      </a:r>
                      <a:r>
                        <a:rPr lang="en-US" sz="1600" b="1" dirty="0">
                          <a:latin typeface="+mj-lt"/>
                        </a:rPr>
                        <a:t>core disagreement</a:t>
                      </a:r>
                      <a:r>
                        <a:rPr lang="en-US" sz="1600" dirty="0">
                          <a:latin typeface="+mj-lt"/>
                        </a:rPr>
                        <a:t>.</a:t>
                      </a:r>
                    </a:p>
                    <a:p>
                      <a:pPr>
                        <a:buNone/>
                      </a:pPr>
                      <a:r>
                        <a:rPr lang="en-US" sz="1600" dirty="0">
                          <a:solidFill>
                            <a:schemeClr val="accent3"/>
                          </a:solidFill>
                          <a:latin typeface="+mj-lt"/>
                        </a:rPr>
                        <a:t>Example</a:t>
                      </a:r>
                      <a:r>
                        <a:rPr lang="en-US" sz="1600" dirty="0">
                          <a:latin typeface="+mj-lt"/>
                        </a:rPr>
                        <a:t>: Whether goods were actually received or not.</a:t>
                      </a:r>
                    </a:p>
                  </a:txBody>
                  <a:tcPr marL="56627" marR="56627" marT="28314" marB="28314" anchor="ctr"/>
                </a:tc>
                <a:tc>
                  <a:txBody>
                    <a:bodyPr/>
                    <a:lstStyle/>
                    <a:p>
                      <a:pPr>
                        <a:buNone/>
                      </a:pPr>
                      <a:r>
                        <a:rPr lang="en-US" sz="1600">
                          <a:latin typeface="+mj-lt"/>
                        </a:rPr>
                        <a:t>🔹 This is </a:t>
                      </a:r>
                      <a:r>
                        <a:rPr lang="en-US" sz="1600" b="1">
                          <a:latin typeface="+mj-lt"/>
                        </a:rPr>
                        <a:t>central</a:t>
                      </a:r>
                      <a:r>
                        <a:rPr lang="en-US" sz="1600">
                          <a:latin typeface="+mj-lt"/>
                        </a:rPr>
                        <a:t> to appeal. Should be </a:t>
                      </a:r>
                      <a:r>
                        <a:rPr lang="en-US" sz="1600" b="1">
                          <a:latin typeface="+mj-lt"/>
                        </a:rPr>
                        <a:t>highlighted crisply</a:t>
                      </a:r>
                      <a:r>
                        <a:rPr lang="en-US" sz="1600">
                          <a:latin typeface="+mj-lt"/>
                        </a:rPr>
                        <a:t> in SoF without bias.</a:t>
                      </a:r>
                    </a:p>
                  </a:txBody>
                  <a:tcPr marL="56627" marR="56627" marT="28314" marB="28314" anchor="ctr"/>
                </a:tc>
                <a:extLst>
                  <a:ext uri="{0D108BD9-81ED-4DB2-BD59-A6C34878D82A}">
                    <a16:rowId xmlns:a16="http://schemas.microsoft.com/office/drawing/2014/main" val="622367029"/>
                  </a:ext>
                </a:extLst>
              </a:tr>
              <a:tr h="770264">
                <a:tc>
                  <a:txBody>
                    <a:bodyPr/>
                    <a:lstStyle/>
                    <a:p>
                      <a:pPr>
                        <a:buNone/>
                      </a:pPr>
                      <a:r>
                        <a:rPr lang="en-IN" sz="1600" b="0">
                          <a:latin typeface="+mj-lt"/>
                        </a:rPr>
                        <a:t>Evidence</a:t>
                      </a:r>
                    </a:p>
                  </a:txBody>
                  <a:tcPr marL="56627" marR="56627" marT="28314" marB="28314" anchor="ctr"/>
                </a:tc>
                <a:tc>
                  <a:txBody>
                    <a:bodyPr/>
                    <a:lstStyle/>
                    <a:p>
                      <a:pPr>
                        <a:buNone/>
                      </a:pPr>
                      <a:r>
                        <a:rPr lang="en-US" sz="1600" b="1" dirty="0">
                          <a:latin typeface="+mj-lt"/>
                        </a:rPr>
                        <a:t>Proof</a:t>
                      </a:r>
                      <a:r>
                        <a:rPr lang="en-US" sz="1600" dirty="0">
                          <a:latin typeface="+mj-lt"/>
                        </a:rPr>
                        <a:t> to back up facts.</a:t>
                      </a:r>
                    </a:p>
                    <a:p>
                      <a:pPr>
                        <a:buNone/>
                      </a:pPr>
                      <a:r>
                        <a:rPr lang="en-US" sz="1600" dirty="0">
                          <a:solidFill>
                            <a:schemeClr val="accent3"/>
                          </a:solidFill>
                          <a:latin typeface="+mj-lt"/>
                        </a:rPr>
                        <a:t>Example</a:t>
                      </a:r>
                      <a:r>
                        <a:rPr lang="en-US" sz="1600" dirty="0">
                          <a:latin typeface="+mj-lt"/>
                        </a:rPr>
                        <a:t>: Invoice, e-way bill, GSTR-2A.</a:t>
                      </a:r>
                    </a:p>
                  </a:txBody>
                  <a:tcPr marL="56627" marR="56627" marT="28314" marB="28314" anchor="ctr"/>
                </a:tc>
                <a:tc>
                  <a:txBody>
                    <a:bodyPr/>
                    <a:lstStyle/>
                    <a:p>
                      <a:pPr>
                        <a:buNone/>
                      </a:pPr>
                      <a:r>
                        <a:rPr lang="en-US" sz="1600">
                          <a:latin typeface="+mj-lt"/>
                        </a:rPr>
                        <a:t>🔹 Mention these </a:t>
                      </a:r>
                      <a:r>
                        <a:rPr lang="en-US" sz="1600" b="1">
                          <a:latin typeface="+mj-lt"/>
                        </a:rPr>
                        <a:t>without argument</a:t>
                      </a:r>
                      <a:r>
                        <a:rPr lang="en-US" sz="1600">
                          <a:latin typeface="+mj-lt"/>
                        </a:rPr>
                        <a:t>. Just state that they exist and were submitted.</a:t>
                      </a:r>
                    </a:p>
                  </a:txBody>
                  <a:tcPr marL="56627" marR="56627" marT="28314" marB="28314" anchor="ctr"/>
                </a:tc>
                <a:extLst>
                  <a:ext uri="{0D108BD9-81ED-4DB2-BD59-A6C34878D82A}">
                    <a16:rowId xmlns:a16="http://schemas.microsoft.com/office/drawing/2014/main" val="735101737"/>
                  </a:ext>
                </a:extLst>
              </a:tr>
              <a:tr h="770264">
                <a:tc>
                  <a:txBody>
                    <a:bodyPr/>
                    <a:lstStyle/>
                    <a:p>
                      <a:pPr>
                        <a:buNone/>
                      </a:pPr>
                      <a:r>
                        <a:rPr lang="en-IN" sz="1600" b="0" dirty="0">
                          <a:latin typeface="+mj-lt"/>
                        </a:rPr>
                        <a:t>Burden of Proof</a:t>
                      </a:r>
                    </a:p>
                  </a:txBody>
                  <a:tcPr marL="56627" marR="56627" marT="28314" marB="28314" anchor="ctr"/>
                </a:tc>
                <a:tc>
                  <a:txBody>
                    <a:bodyPr/>
                    <a:lstStyle/>
                    <a:p>
                      <a:pPr>
                        <a:buNone/>
                      </a:pPr>
                      <a:r>
                        <a:rPr lang="en-US" sz="1600" dirty="0">
                          <a:latin typeface="+mj-lt"/>
                        </a:rPr>
                        <a:t>Who is responsible for proving what.</a:t>
                      </a:r>
                    </a:p>
                    <a:p>
                      <a:pPr>
                        <a:buNone/>
                      </a:pPr>
                      <a:r>
                        <a:rPr lang="en-US" sz="1600" dirty="0">
                          <a:solidFill>
                            <a:schemeClr val="accent3"/>
                          </a:solidFill>
                          <a:latin typeface="+mj-lt"/>
                        </a:rPr>
                        <a:t>Example</a:t>
                      </a:r>
                      <a:r>
                        <a:rPr lang="en-US" sz="1600" dirty="0">
                          <a:latin typeface="+mj-lt"/>
                        </a:rPr>
                        <a:t>: You prove eligibility, Dept proves fraud.</a:t>
                      </a:r>
                    </a:p>
                  </a:txBody>
                  <a:tcPr marL="56627" marR="56627" marT="28314" marB="28314" anchor="ctr"/>
                </a:tc>
                <a:tc>
                  <a:txBody>
                    <a:bodyPr/>
                    <a:lstStyle/>
                    <a:p>
                      <a:pPr>
                        <a:buNone/>
                      </a:pPr>
                      <a:r>
                        <a:rPr lang="en-US" sz="1600" dirty="0">
                          <a:latin typeface="+mj-lt"/>
                        </a:rPr>
                        <a:t>🔹 SoF should help </a:t>
                      </a:r>
                      <a:r>
                        <a:rPr lang="en-US" sz="1600" b="1" dirty="0">
                          <a:latin typeface="+mj-lt"/>
                        </a:rPr>
                        <a:t>establish your factual foundation</a:t>
                      </a:r>
                      <a:r>
                        <a:rPr lang="en-US" sz="1600" dirty="0">
                          <a:latin typeface="+mj-lt"/>
                        </a:rPr>
                        <a:t> so the burden is rightly discharged.</a:t>
                      </a:r>
                    </a:p>
                  </a:txBody>
                  <a:tcPr marL="56627" marR="56627" marT="28314" marB="28314" anchor="ctr"/>
                </a:tc>
                <a:extLst>
                  <a:ext uri="{0D108BD9-81ED-4DB2-BD59-A6C34878D82A}">
                    <a16:rowId xmlns:a16="http://schemas.microsoft.com/office/drawing/2014/main" val="2302359056"/>
                  </a:ext>
                </a:extLst>
              </a:tr>
            </a:tbl>
          </a:graphicData>
        </a:graphic>
      </p:graphicFrame>
    </p:spTree>
    <p:extLst>
      <p:ext uri="{BB962C8B-B14F-4D97-AF65-F5344CB8AC3E}">
        <p14:creationId xmlns:p14="http://schemas.microsoft.com/office/powerpoint/2010/main" val="26883762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A7319D-179F-F9E3-1C75-1D6AC5AD3126}"/>
              </a:ext>
            </a:extLst>
          </p:cNvPr>
          <p:cNvSpPr>
            <a:spLocks noGrp="1"/>
          </p:cNvSpPr>
          <p:nvPr>
            <p:ph type="title"/>
          </p:nvPr>
        </p:nvSpPr>
        <p:spPr/>
        <p:txBody>
          <a:bodyPr/>
          <a:lstStyle/>
          <a:p>
            <a:r>
              <a:rPr lang="en-IN" dirty="0"/>
              <a:t>Logical Flow</a:t>
            </a:r>
          </a:p>
        </p:txBody>
      </p:sp>
      <p:graphicFrame>
        <p:nvGraphicFramePr>
          <p:cNvPr id="6" name="Content Placeholder 5">
            <a:extLst>
              <a:ext uri="{FF2B5EF4-FFF2-40B4-BE49-F238E27FC236}">
                <a16:creationId xmlns:a16="http://schemas.microsoft.com/office/drawing/2014/main" id="{3816A076-E814-7969-F320-79D4B5EDC866}"/>
              </a:ext>
            </a:extLst>
          </p:cNvPr>
          <p:cNvGraphicFramePr>
            <a:graphicFrameLocks noGrp="1"/>
          </p:cNvGraphicFramePr>
          <p:nvPr>
            <p:ph idx="1"/>
          </p:nvPr>
        </p:nvGraphicFramePr>
        <p:xfrm>
          <a:off x="1216025" y="1330325"/>
          <a:ext cx="9434513" cy="4813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Slide Number Placeholder 4">
            <a:extLst>
              <a:ext uri="{FF2B5EF4-FFF2-40B4-BE49-F238E27FC236}">
                <a16:creationId xmlns:a16="http://schemas.microsoft.com/office/drawing/2014/main" id="{DC8C3379-86A2-4184-9C11-019B717CBA3F}"/>
              </a:ext>
            </a:extLst>
          </p:cNvPr>
          <p:cNvSpPr>
            <a:spLocks noGrp="1"/>
          </p:cNvSpPr>
          <p:nvPr>
            <p:ph type="sldNum" sz="quarter" idx="12"/>
          </p:nvPr>
        </p:nvSpPr>
        <p:spPr/>
        <p:txBody>
          <a:bodyPr/>
          <a:lstStyle/>
          <a:p>
            <a:fld id="{2AC1C4F3-0758-4693-96D4-8901426768B0}" type="slidenum">
              <a:rPr lang="en-IN" altLang="en-US" smtClean="0"/>
              <a:pPr/>
              <a:t>26</a:t>
            </a:fld>
            <a:endParaRPr lang="en-IN" altLang="en-US"/>
          </a:p>
        </p:txBody>
      </p:sp>
    </p:spTree>
    <p:extLst>
      <p:ext uri="{BB962C8B-B14F-4D97-AF65-F5344CB8AC3E}">
        <p14:creationId xmlns:p14="http://schemas.microsoft.com/office/powerpoint/2010/main" val="9421003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C3A53D0F-D8DA-8644-0B07-588E2327AAC9}"/>
              </a:ext>
            </a:extLst>
          </p:cNvPr>
          <p:cNvSpPr>
            <a:spLocks noGrp="1"/>
          </p:cNvSpPr>
          <p:nvPr>
            <p:ph type="title"/>
          </p:nvPr>
        </p:nvSpPr>
        <p:spPr>
          <a:xfrm>
            <a:off x="838200" y="365125"/>
            <a:ext cx="10515600" cy="640715"/>
          </a:xfrm>
        </p:spPr>
        <p:txBody>
          <a:bodyPr>
            <a:normAutofit/>
          </a:bodyPr>
          <a:lstStyle/>
          <a:p>
            <a:r>
              <a:rPr lang="en-US" dirty="0"/>
              <a:t>Statement of Facts</a:t>
            </a:r>
            <a:endParaRPr lang="en-IN" dirty="0"/>
          </a:p>
        </p:txBody>
      </p:sp>
      <p:graphicFrame>
        <p:nvGraphicFramePr>
          <p:cNvPr id="12" name="Content Placeholder 11">
            <a:extLst>
              <a:ext uri="{FF2B5EF4-FFF2-40B4-BE49-F238E27FC236}">
                <a16:creationId xmlns:a16="http://schemas.microsoft.com/office/drawing/2014/main" id="{8FBD5BDD-41C4-4B63-59F6-5325E3B41046}"/>
              </a:ext>
            </a:extLst>
          </p:cNvPr>
          <p:cNvGraphicFramePr>
            <a:graphicFrameLocks noGrp="1"/>
          </p:cNvGraphicFramePr>
          <p:nvPr>
            <p:ph idx="1"/>
            <p:extLst>
              <p:ext uri="{D42A27DB-BD31-4B8C-83A1-F6EECF244321}">
                <p14:modId xmlns:p14="http://schemas.microsoft.com/office/powerpoint/2010/main" val="3986283464"/>
              </p:ext>
            </p:extLst>
          </p:nvPr>
        </p:nvGraphicFramePr>
        <p:xfrm>
          <a:off x="838200" y="1076961"/>
          <a:ext cx="10515600" cy="56388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796287263"/>
                    </a:ext>
                  </a:extLst>
                </a:gridCol>
                <a:gridCol w="5257800">
                  <a:extLst>
                    <a:ext uri="{9D8B030D-6E8A-4147-A177-3AD203B41FA5}">
                      <a16:colId xmlns:a16="http://schemas.microsoft.com/office/drawing/2014/main" val="2071930013"/>
                    </a:ext>
                  </a:extLst>
                </a:gridCol>
              </a:tblGrid>
              <a:tr h="235348">
                <a:tc>
                  <a:txBody>
                    <a:bodyPr/>
                    <a:lstStyle/>
                    <a:p>
                      <a:pPr algn="ctr">
                        <a:buNone/>
                      </a:pPr>
                      <a:r>
                        <a:rPr lang="en-IN" sz="1600" b="1" dirty="0">
                          <a:latin typeface="+mj-lt"/>
                        </a:rPr>
                        <a:t>Do’s</a:t>
                      </a:r>
                      <a:endParaRPr lang="en-IN" sz="1600" dirty="0">
                        <a:latin typeface="+mj-lt"/>
                      </a:endParaRPr>
                    </a:p>
                  </a:txBody>
                  <a:tcPr anchor="ctr"/>
                </a:tc>
                <a:tc>
                  <a:txBody>
                    <a:bodyPr/>
                    <a:lstStyle/>
                    <a:p>
                      <a:pPr algn="ctr">
                        <a:buNone/>
                      </a:pPr>
                      <a:r>
                        <a:rPr lang="en-IN" sz="1600" b="1" dirty="0">
                          <a:latin typeface="+mj-lt"/>
                        </a:rPr>
                        <a:t>Don’ts</a:t>
                      </a:r>
                      <a:endParaRPr lang="en-IN" sz="1600" dirty="0">
                        <a:latin typeface="+mj-lt"/>
                      </a:endParaRPr>
                    </a:p>
                  </a:txBody>
                  <a:tcPr anchor="ctr"/>
                </a:tc>
                <a:extLst>
                  <a:ext uri="{0D108BD9-81ED-4DB2-BD59-A6C34878D82A}">
                    <a16:rowId xmlns:a16="http://schemas.microsoft.com/office/drawing/2014/main" val="2311571020"/>
                  </a:ext>
                </a:extLst>
              </a:tr>
              <a:tr h="256777">
                <a:tc>
                  <a:txBody>
                    <a:bodyPr/>
                    <a:lstStyle/>
                    <a:p>
                      <a:pPr>
                        <a:buNone/>
                      </a:pPr>
                      <a:r>
                        <a:rPr lang="en-US" sz="1600" dirty="0">
                          <a:latin typeface="+mj-lt"/>
                        </a:rPr>
                        <a:t>Begin with </a:t>
                      </a:r>
                      <a:r>
                        <a:rPr lang="en-US" sz="1600" b="1" dirty="0">
                          <a:latin typeface="+mj-lt"/>
                        </a:rPr>
                        <a:t>basic details</a:t>
                      </a:r>
                      <a:r>
                        <a:rPr lang="en-US" sz="1600" dirty="0">
                          <a:latin typeface="+mj-lt"/>
                        </a:rPr>
                        <a:t> – name, GSTIN, order no., date, authority.</a:t>
                      </a:r>
                    </a:p>
                  </a:txBody>
                  <a:tcPr anchor="ctr"/>
                </a:tc>
                <a:tc>
                  <a:txBody>
                    <a:bodyPr/>
                    <a:lstStyle/>
                    <a:p>
                      <a:pPr>
                        <a:buNone/>
                      </a:pPr>
                      <a:r>
                        <a:rPr lang="en-US" sz="1600" dirty="0">
                          <a:latin typeface="+mj-lt"/>
                        </a:rPr>
                        <a:t>Don’t skip </a:t>
                      </a:r>
                      <a:r>
                        <a:rPr lang="en-US" sz="1600" b="1" dirty="0">
                          <a:latin typeface="+mj-lt"/>
                        </a:rPr>
                        <a:t>introductory information</a:t>
                      </a:r>
                      <a:r>
                        <a:rPr lang="en-US" sz="1600" dirty="0">
                          <a:latin typeface="+mj-lt"/>
                        </a:rPr>
                        <a:t> or party details.</a:t>
                      </a:r>
                    </a:p>
                  </a:txBody>
                  <a:tcPr anchor="ctr"/>
                </a:tc>
                <a:extLst>
                  <a:ext uri="{0D108BD9-81ED-4DB2-BD59-A6C34878D82A}">
                    <a16:rowId xmlns:a16="http://schemas.microsoft.com/office/drawing/2014/main" val="4111690990"/>
                  </a:ext>
                </a:extLst>
              </a:tr>
              <a:tr h="256777">
                <a:tc>
                  <a:txBody>
                    <a:bodyPr/>
                    <a:lstStyle/>
                    <a:p>
                      <a:pPr>
                        <a:buNone/>
                      </a:pPr>
                      <a:r>
                        <a:rPr lang="en-US" sz="1600" dirty="0">
                          <a:latin typeface="+mj-lt"/>
                        </a:rPr>
                        <a:t>Write in </a:t>
                      </a:r>
                      <a:r>
                        <a:rPr lang="en-US" sz="1600" b="1" dirty="0">
                          <a:latin typeface="+mj-lt"/>
                        </a:rPr>
                        <a:t>chronological sequence</a:t>
                      </a:r>
                      <a:r>
                        <a:rPr lang="en-US" sz="1600" dirty="0">
                          <a:latin typeface="+mj-lt"/>
                        </a:rPr>
                        <a:t> – SCN, reply, hearing, order.</a:t>
                      </a:r>
                    </a:p>
                  </a:txBody>
                  <a:tcPr anchor="ctr"/>
                </a:tc>
                <a:tc>
                  <a:txBody>
                    <a:bodyPr/>
                    <a:lstStyle/>
                    <a:p>
                      <a:pPr>
                        <a:buNone/>
                      </a:pPr>
                      <a:r>
                        <a:rPr lang="en-US" sz="1600" dirty="0">
                          <a:latin typeface="+mj-lt"/>
                        </a:rPr>
                        <a:t>Don’t present facts in a </a:t>
                      </a:r>
                      <a:r>
                        <a:rPr lang="en-US" sz="1600" b="1" dirty="0">
                          <a:latin typeface="+mj-lt"/>
                        </a:rPr>
                        <a:t>scattered or random order</a:t>
                      </a:r>
                      <a:r>
                        <a:rPr lang="en-US" sz="1600" dirty="0">
                          <a:latin typeface="+mj-lt"/>
                        </a:rPr>
                        <a:t>.</a:t>
                      </a:r>
                    </a:p>
                  </a:txBody>
                  <a:tcPr anchor="ctr"/>
                </a:tc>
                <a:extLst>
                  <a:ext uri="{0D108BD9-81ED-4DB2-BD59-A6C34878D82A}">
                    <a16:rowId xmlns:a16="http://schemas.microsoft.com/office/drawing/2014/main" val="4282270982"/>
                  </a:ext>
                </a:extLst>
              </a:tr>
              <a:tr h="256777">
                <a:tc>
                  <a:txBody>
                    <a:bodyPr/>
                    <a:lstStyle/>
                    <a:p>
                      <a:pPr>
                        <a:buNone/>
                      </a:pPr>
                      <a:r>
                        <a:rPr lang="en-US" sz="1600" dirty="0">
                          <a:latin typeface="+mj-lt"/>
                        </a:rPr>
                        <a:t>State </a:t>
                      </a:r>
                      <a:r>
                        <a:rPr lang="en-US" sz="1600" b="1" dirty="0">
                          <a:latin typeface="+mj-lt"/>
                        </a:rPr>
                        <a:t>facts only</a:t>
                      </a:r>
                      <a:r>
                        <a:rPr lang="en-US" sz="1600" dirty="0">
                          <a:latin typeface="+mj-lt"/>
                        </a:rPr>
                        <a:t>, in an </a:t>
                      </a:r>
                      <a:r>
                        <a:rPr lang="en-US" sz="1600" b="1" dirty="0">
                          <a:latin typeface="+mj-lt"/>
                        </a:rPr>
                        <a:t>objective and neutral tone</a:t>
                      </a:r>
                      <a:r>
                        <a:rPr lang="en-US" sz="1600" dirty="0">
                          <a:latin typeface="+mj-lt"/>
                        </a:rPr>
                        <a:t>.</a:t>
                      </a:r>
                    </a:p>
                  </a:txBody>
                  <a:tcPr anchor="ctr"/>
                </a:tc>
                <a:tc>
                  <a:txBody>
                    <a:bodyPr/>
                    <a:lstStyle/>
                    <a:p>
                      <a:pPr>
                        <a:buNone/>
                      </a:pPr>
                      <a:r>
                        <a:rPr lang="en-IN" sz="1600" dirty="0">
                          <a:latin typeface="+mj-lt"/>
                        </a:rPr>
                        <a:t>Don’t include </a:t>
                      </a:r>
                      <a:r>
                        <a:rPr lang="en-IN" sz="1600" b="1" dirty="0">
                          <a:latin typeface="+mj-lt"/>
                        </a:rPr>
                        <a:t>opinions, arguments, or accusations</a:t>
                      </a:r>
                      <a:r>
                        <a:rPr lang="en-IN" sz="1600" dirty="0">
                          <a:latin typeface="+mj-lt"/>
                        </a:rPr>
                        <a:t>.</a:t>
                      </a:r>
                    </a:p>
                  </a:txBody>
                  <a:tcPr anchor="ctr"/>
                </a:tc>
                <a:extLst>
                  <a:ext uri="{0D108BD9-81ED-4DB2-BD59-A6C34878D82A}">
                    <a16:rowId xmlns:a16="http://schemas.microsoft.com/office/drawing/2014/main" val="2270981366"/>
                  </a:ext>
                </a:extLst>
              </a:tr>
              <a:tr h="256777">
                <a:tc>
                  <a:txBody>
                    <a:bodyPr/>
                    <a:lstStyle/>
                    <a:p>
                      <a:pPr>
                        <a:buNone/>
                      </a:pPr>
                      <a:r>
                        <a:rPr lang="en-US" sz="1600" dirty="0">
                          <a:latin typeface="+mj-lt"/>
                        </a:rPr>
                        <a:t>Mention </a:t>
                      </a:r>
                      <a:r>
                        <a:rPr lang="en-US" sz="1600" b="1" dirty="0">
                          <a:latin typeface="+mj-lt"/>
                        </a:rPr>
                        <a:t>dates and reference numbers</a:t>
                      </a:r>
                      <a:r>
                        <a:rPr lang="en-US" sz="1600" dirty="0">
                          <a:latin typeface="+mj-lt"/>
                        </a:rPr>
                        <a:t> wherever applicable.</a:t>
                      </a:r>
                    </a:p>
                  </a:txBody>
                  <a:tcPr anchor="ctr"/>
                </a:tc>
                <a:tc>
                  <a:txBody>
                    <a:bodyPr/>
                    <a:lstStyle/>
                    <a:p>
                      <a:pPr>
                        <a:buNone/>
                      </a:pPr>
                      <a:r>
                        <a:rPr lang="en-US" sz="1600" dirty="0">
                          <a:latin typeface="+mj-lt"/>
                        </a:rPr>
                        <a:t>Avoid vague phrases like “some time back” or “recently”.</a:t>
                      </a:r>
                    </a:p>
                  </a:txBody>
                  <a:tcPr anchor="ctr"/>
                </a:tc>
                <a:extLst>
                  <a:ext uri="{0D108BD9-81ED-4DB2-BD59-A6C34878D82A}">
                    <a16:rowId xmlns:a16="http://schemas.microsoft.com/office/drawing/2014/main" val="1587242460"/>
                  </a:ext>
                </a:extLst>
              </a:tr>
              <a:tr h="256777">
                <a:tc>
                  <a:txBody>
                    <a:bodyPr/>
                    <a:lstStyle/>
                    <a:p>
                      <a:pPr>
                        <a:buNone/>
                      </a:pPr>
                      <a:r>
                        <a:rPr lang="en-US" sz="1600" dirty="0">
                          <a:latin typeface="+mj-lt"/>
                        </a:rPr>
                        <a:t>Include </a:t>
                      </a:r>
                      <a:r>
                        <a:rPr lang="en-US" sz="1600" b="1" dirty="0">
                          <a:latin typeface="+mj-lt"/>
                        </a:rPr>
                        <a:t>relevant factual background</a:t>
                      </a:r>
                      <a:r>
                        <a:rPr lang="en-US" sz="1600" dirty="0">
                          <a:latin typeface="+mj-lt"/>
                        </a:rPr>
                        <a:t> of the case.</a:t>
                      </a:r>
                    </a:p>
                  </a:txBody>
                  <a:tcPr anchor="ctr"/>
                </a:tc>
                <a:tc>
                  <a:txBody>
                    <a:bodyPr/>
                    <a:lstStyle/>
                    <a:p>
                      <a:pPr>
                        <a:buNone/>
                      </a:pPr>
                      <a:r>
                        <a:rPr lang="en-US" sz="1600" dirty="0">
                          <a:latin typeface="+mj-lt"/>
                        </a:rPr>
                        <a:t>Don’t add </a:t>
                      </a:r>
                      <a:r>
                        <a:rPr lang="en-US" sz="1600" b="1" dirty="0">
                          <a:latin typeface="+mj-lt"/>
                        </a:rPr>
                        <a:t>irrelevant business details</a:t>
                      </a:r>
                      <a:r>
                        <a:rPr lang="en-US" sz="1600" dirty="0">
                          <a:latin typeface="+mj-lt"/>
                        </a:rPr>
                        <a:t> not related to the issue.</a:t>
                      </a:r>
                    </a:p>
                  </a:txBody>
                  <a:tcPr anchor="ctr"/>
                </a:tc>
                <a:extLst>
                  <a:ext uri="{0D108BD9-81ED-4DB2-BD59-A6C34878D82A}">
                    <a16:rowId xmlns:a16="http://schemas.microsoft.com/office/drawing/2014/main" val="729860507"/>
                  </a:ext>
                </a:extLst>
              </a:tr>
              <a:tr h="256777">
                <a:tc>
                  <a:txBody>
                    <a:bodyPr/>
                    <a:lstStyle/>
                    <a:p>
                      <a:pPr>
                        <a:buNone/>
                      </a:pPr>
                      <a:r>
                        <a:rPr lang="en-US" sz="1600" dirty="0">
                          <a:latin typeface="+mj-lt"/>
                        </a:rPr>
                        <a:t>Refer to </a:t>
                      </a:r>
                      <a:r>
                        <a:rPr lang="en-US" sz="1600" b="1" dirty="0">
                          <a:latin typeface="+mj-lt"/>
                        </a:rPr>
                        <a:t>compliances</a:t>
                      </a:r>
                      <a:r>
                        <a:rPr lang="en-US" sz="1600" dirty="0">
                          <a:latin typeface="+mj-lt"/>
                        </a:rPr>
                        <a:t> – filing of returns, payment, replies.</a:t>
                      </a:r>
                    </a:p>
                  </a:txBody>
                  <a:tcPr anchor="ctr"/>
                </a:tc>
                <a:tc>
                  <a:txBody>
                    <a:bodyPr/>
                    <a:lstStyle/>
                    <a:p>
                      <a:pPr>
                        <a:buNone/>
                      </a:pPr>
                      <a:r>
                        <a:rPr lang="en-US" sz="1600" dirty="0">
                          <a:latin typeface="+mj-lt"/>
                        </a:rPr>
                        <a:t>Don’t bring in </a:t>
                      </a:r>
                      <a:r>
                        <a:rPr lang="en-US" sz="1600" b="1" dirty="0">
                          <a:latin typeface="+mj-lt"/>
                        </a:rPr>
                        <a:t>case laws or legal interpretation</a:t>
                      </a:r>
                      <a:r>
                        <a:rPr lang="en-US" sz="1600" dirty="0">
                          <a:latin typeface="+mj-lt"/>
                        </a:rPr>
                        <a:t>.</a:t>
                      </a:r>
                    </a:p>
                  </a:txBody>
                  <a:tcPr anchor="ctr"/>
                </a:tc>
                <a:extLst>
                  <a:ext uri="{0D108BD9-81ED-4DB2-BD59-A6C34878D82A}">
                    <a16:rowId xmlns:a16="http://schemas.microsoft.com/office/drawing/2014/main" val="4059043773"/>
                  </a:ext>
                </a:extLst>
              </a:tr>
              <a:tr h="400092">
                <a:tc>
                  <a:txBody>
                    <a:bodyPr/>
                    <a:lstStyle/>
                    <a:p>
                      <a:pPr>
                        <a:buNone/>
                      </a:pPr>
                      <a:r>
                        <a:rPr lang="en-US" sz="1600" dirty="0">
                          <a:latin typeface="+mj-lt"/>
                        </a:rPr>
                        <a:t>Use </a:t>
                      </a:r>
                      <a:r>
                        <a:rPr lang="en-US" sz="1600" b="1" dirty="0">
                          <a:latin typeface="+mj-lt"/>
                        </a:rPr>
                        <a:t>simple, clear language</a:t>
                      </a:r>
                      <a:r>
                        <a:rPr lang="en-US" sz="1600" dirty="0">
                          <a:latin typeface="+mj-lt"/>
                        </a:rPr>
                        <a:t> – short paragraphs or bullets if needed.</a:t>
                      </a:r>
                    </a:p>
                  </a:txBody>
                  <a:tcPr anchor="ctr"/>
                </a:tc>
                <a:tc>
                  <a:txBody>
                    <a:bodyPr/>
                    <a:lstStyle/>
                    <a:p>
                      <a:pPr>
                        <a:buNone/>
                      </a:pPr>
                      <a:r>
                        <a:rPr lang="en-US" sz="1600" dirty="0">
                          <a:latin typeface="+mj-lt"/>
                        </a:rPr>
                        <a:t>Don’t write long-winded or complex sentences.</a:t>
                      </a:r>
                    </a:p>
                  </a:txBody>
                  <a:tcPr anchor="ctr"/>
                </a:tc>
                <a:extLst>
                  <a:ext uri="{0D108BD9-81ED-4DB2-BD59-A6C34878D82A}">
                    <a16:rowId xmlns:a16="http://schemas.microsoft.com/office/drawing/2014/main" val="586466407"/>
                  </a:ext>
                </a:extLst>
              </a:tr>
              <a:tr h="256777">
                <a:tc>
                  <a:txBody>
                    <a:bodyPr/>
                    <a:lstStyle/>
                    <a:p>
                      <a:pPr>
                        <a:buNone/>
                      </a:pPr>
                      <a:r>
                        <a:rPr lang="en-US" sz="1600" dirty="0">
                          <a:latin typeface="+mj-lt"/>
                        </a:rPr>
                        <a:t>Ensure </a:t>
                      </a:r>
                      <a:r>
                        <a:rPr lang="en-US" sz="1600" b="1" dirty="0">
                          <a:latin typeface="+mj-lt"/>
                        </a:rPr>
                        <a:t>consistency</a:t>
                      </a:r>
                      <a:r>
                        <a:rPr lang="en-US" sz="1600" dirty="0">
                          <a:latin typeface="+mj-lt"/>
                        </a:rPr>
                        <a:t> with annexures and supporting documents.</a:t>
                      </a:r>
                    </a:p>
                  </a:txBody>
                  <a:tcPr anchor="ctr"/>
                </a:tc>
                <a:tc>
                  <a:txBody>
                    <a:bodyPr/>
                    <a:lstStyle/>
                    <a:p>
                      <a:pPr>
                        <a:buNone/>
                      </a:pPr>
                      <a:r>
                        <a:rPr lang="en-US" sz="1600" dirty="0">
                          <a:latin typeface="+mj-lt"/>
                        </a:rPr>
                        <a:t>Don’t refer to documents not enclosed or </a:t>
                      </a:r>
                      <a:r>
                        <a:rPr lang="en-US" sz="1600" b="1" dirty="0">
                          <a:latin typeface="+mj-lt"/>
                        </a:rPr>
                        <a:t>not part of the record</a:t>
                      </a:r>
                      <a:r>
                        <a:rPr lang="en-US" sz="1600" dirty="0">
                          <a:latin typeface="+mj-lt"/>
                        </a:rPr>
                        <a:t>.</a:t>
                      </a:r>
                    </a:p>
                  </a:txBody>
                  <a:tcPr anchor="ctr"/>
                </a:tc>
                <a:extLst>
                  <a:ext uri="{0D108BD9-81ED-4DB2-BD59-A6C34878D82A}">
                    <a16:rowId xmlns:a16="http://schemas.microsoft.com/office/drawing/2014/main" val="3679141920"/>
                  </a:ext>
                </a:extLst>
              </a:tr>
              <a:tr h="235348">
                <a:tc>
                  <a:txBody>
                    <a:bodyPr/>
                    <a:lstStyle/>
                    <a:p>
                      <a:pPr>
                        <a:buNone/>
                      </a:pPr>
                      <a:r>
                        <a:rPr lang="en-US" sz="1600" dirty="0">
                          <a:latin typeface="+mj-lt"/>
                        </a:rPr>
                        <a:t>End with a sentence leading to grounds of appeal.</a:t>
                      </a:r>
                    </a:p>
                  </a:txBody>
                  <a:tcPr anchor="ctr"/>
                </a:tc>
                <a:tc>
                  <a:txBody>
                    <a:bodyPr/>
                    <a:lstStyle/>
                    <a:p>
                      <a:pPr>
                        <a:buNone/>
                      </a:pPr>
                      <a:r>
                        <a:rPr lang="en-US" sz="1600" dirty="0">
                          <a:latin typeface="+mj-lt"/>
                        </a:rPr>
                        <a:t>Don’t state </a:t>
                      </a:r>
                      <a:r>
                        <a:rPr lang="en-US" sz="1600" b="1" dirty="0">
                          <a:latin typeface="+mj-lt"/>
                        </a:rPr>
                        <a:t>reliefs or prayers</a:t>
                      </a:r>
                      <a:r>
                        <a:rPr lang="en-US" sz="1600" dirty="0">
                          <a:latin typeface="+mj-lt"/>
                        </a:rPr>
                        <a:t> in the facts section.</a:t>
                      </a:r>
                    </a:p>
                  </a:txBody>
                  <a:tcPr anchor="ctr"/>
                </a:tc>
                <a:extLst>
                  <a:ext uri="{0D108BD9-81ED-4DB2-BD59-A6C34878D82A}">
                    <a16:rowId xmlns:a16="http://schemas.microsoft.com/office/drawing/2014/main" val="3439934055"/>
                  </a:ext>
                </a:extLst>
              </a:tr>
              <a:tr h="400092">
                <a:tc>
                  <a:txBody>
                    <a:bodyPr/>
                    <a:lstStyle/>
                    <a:p>
                      <a:pPr>
                        <a:buNone/>
                      </a:pPr>
                      <a:r>
                        <a:rPr lang="en-US" sz="1600" dirty="0">
                          <a:latin typeface="+mj-lt"/>
                        </a:rPr>
                        <a:t>Maintain a </a:t>
                      </a:r>
                      <a:r>
                        <a:rPr lang="en-US" sz="1600" b="1" dirty="0">
                          <a:latin typeface="+mj-lt"/>
                        </a:rPr>
                        <a:t>professional, respectful tone</a:t>
                      </a:r>
                      <a:r>
                        <a:rPr lang="en-US" sz="1600" dirty="0">
                          <a:latin typeface="+mj-lt"/>
                        </a:rPr>
                        <a:t> throughout.</a:t>
                      </a:r>
                    </a:p>
                  </a:txBody>
                  <a:tcPr anchor="ctr"/>
                </a:tc>
                <a:tc>
                  <a:txBody>
                    <a:bodyPr/>
                    <a:lstStyle/>
                    <a:p>
                      <a:pPr>
                        <a:buNone/>
                      </a:pPr>
                      <a:r>
                        <a:rPr lang="en-US" sz="1600" dirty="0">
                          <a:latin typeface="+mj-lt"/>
                        </a:rPr>
                        <a:t>Don’t use </a:t>
                      </a:r>
                      <a:r>
                        <a:rPr lang="en-US" sz="1600" b="1" dirty="0">
                          <a:latin typeface="+mj-lt"/>
                        </a:rPr>
                        <a:t>emotional or informal language</a:t>
                      </a:r>
                      <a:r>
                        <a:rPr lang="en-US" sz="1600" dirty="0">
                          <a:latin typeface="+mj-lt"/>
                        </a:rPr>
                        <a:t> like “harassed”, “unfair”.</a:t>
                      </a:r>
                    </a:p>
                  </a:txBody>
                  <a:tcPr anchor="ctr"/>
                </a:tc>
                <a:extLst>
                  <a:ext uri="{0D108BD9-81ED-4DB2-BD59-A6C34878D82A}">
                    <a16:rowId xmlns:a16="http://schemas.microsoft.com/office/drawing/2014/main" val="429508689"/>
                  </a:ext>
                </a:extLst>
              </a:tr>
            </a:tbl>
          </a:graphicData>
        </a:graphic>
      </p:graphicFrame>
    </p:spTree>
    <p:extLst>
      <p:ext uri="{BB962C8B-B14F-4D97-AF65-F5344CB8AC3E}">
        <p14:creationId xmlns:p14="http://schemas.microsoft.com/office/powerpoint/2010/main" val="37777431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CE626-A737-ADB1-7F43-32F2C5571E29}"/>
              </a:ext>
            </a:extLst>
          </p:cNvPr>
          <p:cNvSpPr>
            <a:spLocks noGrp="1"/>
          </p:cNvSpPr>
          <p:nvPr>
            <p:ph type="title"/>
          </p:nvPr>
        </p:nvSpPr>
        <p:spPr>
          <a:xfrm>
            <a:off x="838200" y="365125"/>
            <a:ext cx="10515600" cy="661035"/>
          </a:xfrm>
        </p:spPr>
        <p:txBody>
          <a:bodyPr>
            <a:normAutofit/>
          </a:bodyPr>
          <a:lstStyle/>
          <a:p>
            <a:r>
              <a:rPr lang="en-US" dirty="0"/>
              <a:t>Statement of Facts</a:t>
            </a:r>
            <a:endParaRPr lang="en-IN" dirty="0"/>
          </a:p>
        </p:txBody>
      </p:sp>
      <p:graphicFrame>
        <p:nvGraphicFramePr>
          <p:cNvPr id="4" name="Content Placeholder 3">
            <a:extLst>
              <a:ext uri="{FF2B5EF4-FFF2-40B4-BE49-F238E27FC236}">
                <a16:creationId xmlns:a16="http://schemas.microsoft.com/office/drawing/2014/main" id="{A06E89C6-577C-1729-8BC0-95275CEEA115}"/>
              </a:ext>
            </a:extLst>
          </p:cNvPr>
          <p:cNvGraphicFramePr>
            <a:graphicFrameLocks noGrp="1"/>
          </p:cNvGraphicFramePr>
          <p:nvPr>
            <p:ph idx="1"/>
            <p:extLst>
              <p:ext uri="{D42A27DB-BD31-4B8C-83A1-F6EECF244321}">
                <p14:modId xmlns:p14="http://schemas.microsoft.com/office/powerpoint/2010/main" val="1520588135"/>
              </p:ext>
            </p:extLst>
          </p:nvPr>
        </p:nvGraphicFramePr>
        <p:xfrm>
          <a:off x="838198" y="1026161"/>
          <a:ext cx="10713245" cy="5388928"/>
        </p:xfrm>
        <a:graphic>
          <a:graphicData uri="http://schemas.openxmlformats.org/drawingml/2006/table">
            <a:tbl>
              <a:tblPr firstRow="1" bandRow="1">
                <a:tableStyleId>{5C22544A-7EE6-4342-B048-85BDC9FD1C3A}</a:tableStyleId>
              </a:tblPr>
              <a:tblGrid>
                <a:gridCol w="1611727">
                  <a:extLst>
                    <a:ext uri="{9D8B030D-6E8A-4147-A177-3AD203B41FA5}">
                      <a16:colId xmlns:a16="http://schemas.microsoft.com/office/drawing/2014/main" val="1994069334"/>
                    </a:ext>
                  </a:extLst>
                </a:gridCol>
                <a:gridCol w="4929989">
                  <a:extLst>
                    <a:ext uri="{9D8B030D-6E8A-4147-A177-3AD203B41FA5}">
                      <a16:colId xmlns:a16="http://schemas.microsoft.com/office/drawing/2014/main" val="2551363302"/>
                    </a:ext>
                  </a:extLst>
                </a:gridCol>
                <a:gridCol w="4171529">
                  <a:extLst>
                    <a:ext uri="{9D8B030D-6E8A-4147-A177-3AD203B41FA5}">
                      <a16:colId xmlns:a16="http://schemas.microsoft.com/office/drawing/2014/main" val="1831513798"/>
                    </a:ext>
                  </a:extLst>
                </a:gridCol>
              </a:tblGrid>
              <a:tr h="427855">
                <a:tc>
                  <a:txBody>
                    <a:bodyPr/>
                    <a:lstStyle/>
                    <a:p>
                      <a:pPr>
                        <a:buNone/>
                      </a:pPr>
                      <a:r>
                        <a:rPr lang="en-IN" sz="2000" b="1" dirty="0">
                          <a:latin typeface="+mj-lt"/>
                        </a:rPr>
                        <a:t>Aspect</a:t>
                      </a:r>
                      <a:endParaRPr lang="en-IN" sz="2000" dirty="0">
                        <a:latin typeface="+mj-lt"/>
                      </a:endParaRPr>
                    </a:p>
                  </a:txBody>
                  <a:tcPr anchor="ctr"/>
                </a:tc>
                <a:tc>
                  <a:txBody>
                    <a:bodyPr/>
                    <a:lstStyle/>
                    <a:p>
                      <a:pPr>
                        <a:buNone/>
                      </a:pPr>
                      <a:r>
                        <a:rPr lang="en-US" sz="2000" b="1" dirty="0">
                          <a:latin typeface="+mj-lt"/>
                        </a:rPr>
                        <a:t>DO’s (What You Should Do)</a:t>
                      </a:r>
                      <a:endParaRPr lang="en-US" sz="2000" dirty="0">
                        <a:latin typeface="+mj-lt"/>
                      </a:endParaRPr>
                    </a:p>
                  </a:txBody>
                  <a:tcPr anchor="ctr"/>
                </a:tc>
                <a:tc>
                  <a:txBody>
                    <a:bodyPr/>
                    <a:lstStyle/>
                    <a:p>
                      <a:pPr>
                        <a:buNone/>
                      </a:pPr>
                      <a:r>
                        <a:rPr lang="en-IN" sz="2000" b="1" dirty="0">
                          <a:latin typeface="+mj-lt"/>
                        </a:rPr>
                        <a:t>DON’Ts (What to Avoid)</a:t>
                      </a:r>
                      <a:endParaRPr lang="en-IN" sz="2000" dirty="0">
                        <a:latin typeface="+mj-lt"/>
                      </a:endParaRPr>
                    </a:p>
                  </a:txBody>
                  <a:tcPr anchor="ctr"/>
                </a:tc>
                <a:extLst>
                  <a:ext uri="{0D108BD9-81ED-4DB2-BD59-A6C34878D82A}">
                    <a16:rowId xmlns:a16="http://schemas.microsoft.com/office/drawing/2014/main" val="1309587180"/>
                  </a:ext>
                </a:extLst>
              </a:tr>
              <a:tr h="1050189">
                <a:tc>
                  <a:txBody>
                    <a:bodyPr/>
                    <a:lstStyle/>
                    <a:p>
                      <a:pPr>
                        <a:buNone/>
                      </a:pPr>
                      <a:r>
                        <a:rPr lang="en-IN" sz="2000" b="0" dirty="0">
                          <a:latin typeface="+mj-lt"/>
                        </a:rPr>
                        <a:t>Structure &amp; Opening</a:t>
                      </a:r>
                    </a:p>
                  </a:txBody>
                  <a:tcPr anchor="ctr"/>
                </a:tc>
                <a:tc>
                  <a:txBody>
                    <a:bodyPr/>
                    <a:lstStyle/>
                    <a:p>
                      <a:pPr>
                        <a:buNone/>
                      </a:pPr>
                      <a:r>
                        <a:rPr lang="en-US" sz="2000" dirty="0">
                          <a:latin typeface="+mj-lt"/>
                        </a:rPr>
                        <a:t>Start with clear </a:t>
                      </a:r>
                      <a:r>
                        <a:rPr lang="en-US" sz="2000" b="1" dirty="0">
                          <a:latin typeface="+mj-lt"/>
                        </a:rPr>
                        <a:t>identification</a:t>
                      </a:r>
                      <a:r>
                        <a:rPr lang="en-US" sz="2000" dirty="0">
                          <a:latin typeface="+mj-lt"/>
                        </a:rPr>
                        <a:t>: GSTIN, appellant name, order appealed, SCN date, period covered.</a:t>
                      </a:r>
                    </a:p>
                  </a:txBody>
                  <a:tcPr anchor="ctr"/>
                </a:tc>
                <a:tc>
                  <a:txBody>
                    <a:bodyPr/>
                    <a:lstStyle/>
                    <a:p>
                      <a:pPr>
                        <a:buNone/>
                      </a:pPr>
                      <a:r>
                        <a:rPr lang="en-US" sz="2000" dirty="0">
                          <a:latin typeface="+mj-lt"/>
                        </a:rPr>
                        <a:t>Do not jump straight into narration or skip key reference details.</a:t>
                      </a:r>
                    </a:p>
                  </a:txBody>
                  <a:tcPr anchor="ctr"/>
                </a:tc>
                <a:extLst>
                  <a:ext uri="{0D108BD9-81ED-4DB2-BD59-A6C34878D82A}">
                    <a16:rowId xmlns:a16="http://schemas.microsoft.com/office/drawing/2014/main" val="338878926"/>
                  </a:ext>
                </a:extLst>
              </a:tr>
              <a:tr h="1361356">
                <a:tc>
                  <a:txBody>
                    <a:bodyPr/>
                    <a:lstStyle/>
                    <a:p>
                      <a:pPr>
                        <a:buNone/>
                      </a:pPr>
                      <a:r>
                        <a:rPr lang="en-IN" sz="2000" b="0" dirty="0">
                          <a:latin typeface="+mj-lt"/>
                        </a:rPr>
                        <a:t>Tone</a:t>
                      </a:r>
                    </a:p>
                  </a:txBody>
                  <a:tcPr anchor="ctr"/>
                </a:tc>
                <a:tc>
                  <a:txBody>
                    <a:bodyPr/>
                    <a:lstStyle/>
                    <a:p>
                      <a:pPr>
                        <a:buNone/>
                      </a:pPr>
                      <a:r>
                        <a:rPr lang="en-US" sz="2000" dirty="0">
                          <a:latin typeface="+mj-lt"/>
                        </a:rPr>
                        <a:t>Maintain a </a:t>
                      </a:r>
                      <a:r>
                        <a:rPr lang="en-US" sz="2000" b="1" dirty="0">
                          <a:latin typeface="+mj-lt"/>
                        </a:rPr>
                        <a:t>neutral and factual tone</a:t>
                      </a:r>
                      <a:r>
                        <a:rPr lang="en-US" sz="2000" dirty="0">
                          <a:latin typeface="+mj-lt"/>
                        </a:rPr>
                        <a:t>. Use passive language like “It is submitted…” or “It is noted that…”.</a:t>
                      </a:r>
                    </a:p>
                  </a:txBody>
                  <a:tcPr anchor="ctr"/>
                </a:tc>
                <a:tc>
                  <a:txBody>
                    <a:bodyPr/>
                    <a:lstStyle/>
                    <a:p>
                      <a:pPr>
                        <a:buNone/>
                      </a:pPr>
                      <a:r>
                        <a:rPr lang="en-US" sz="2000" dirty="0">
                          <a:latin typeface="+mj-lt"/>
                        </a:rPr>
                        <a:t>Avoid emotional or adversarial phrases like “We were wrongly targeted” or “The officer deliberately ignored…”.</a:t>
                      </a:r>
                    </a:p>
                  </a:txBody>
                  <a:tcPr anchor="ctr"/>
                </a:tc>
                <a:extLst>
                  <a:ext uri="{0D108BD9-81ED-4DB2-BD59-A6C34878D82A}">
                    <a16:rowId xmlns:a16="http://schemas.microsoft.com/office/drawing/2014/main" val="1703900780"/>
                  </a:ext>
                </a:extLst>
              </a:tr>
              <a:tr h="1361356">
                <a:tc>
                  <a:txBody>
                    <a:bodyPr/>
                    <a:lstStyle/>
                    <a:p>
                      <a:pPr>
                        <a:buNone/>
                      </a:pPr>
                      <a:r>
                        <a:rPr lang="en-IN" sz="2000" b="0">
                          <a:latin typeface="+mj-lt"/>
                        </a:rPr>
                        <a:t>Content Inclusion</a:t>
                      </a:r>
                    </a:p>
                  </a:txBody>
                  <a:tcPr anchor="ctr"/>
                </a:tc>
                <a:tc>
                  <a:txBody>
                    <a:bodyPr/>
                    <a:lstStyle/>
                    <a:p>
                      <a:pPr>
                        <a:buNone/>
                      </a:pPr>
                      <a:r>
                        <a:rPr lang="en-US" sz="2000" dirty="0">
                          <a:latin typeface="+mj-lt"/>
                        </a:rPr>
                        <a:t>Include </a:t>
                      </a:r>
                      <a:r>
                        <a:rPr lang="en-US" sz="2000" b="1" dirty="0">
                          <a:latin typeface="+mj-lt"/>
                        </a:rPr>
                        <a:t>key events</a:t>
                      </a:r>
                      <a:r>
                        <a:rPr lang="en-US" sz="2000" dirty="0">
                          <a:latin typeface="+mj-lt"/>
                        </a:rPr>
                        <a:t>: issuance of SCN, submissions, hearings, payments (if any), nature of dispute (e.g., ITC mismatch, classification).</a:t>
                      </a:r>
                    </a:p>
                  </a:txBody>
                  <a:tcPr anchor="ctr"/>
                </a:tc>
                <a:tc>
                  <a:txBody>
                    <a:bodyPr/>
                    <a:lstStyle/>
                    <a:p>
                      <a:pPr>
                        <a:buNone/>
                      </a:pPr>
                      <a:r>
                        <a:rPr lang="en-US" sz="2000" dirty="0">
                          <a:latin typeface="+mj-lt"/>
                        </a:rPr>
                        <a:t>Don’t include </a:t>
                      </a:r>
                      <a:r>
                        <a:rPr lang="en-US" sz="2000" b="1" dirty="0">
                          <a:latin typeface="+mj-lt"/>
                        </a:rPr>
                        <a:t>arguments, case law</a:t>
                      </a:r>
                      <a:r>
                        <a:rPr lang="en-US" sz="2000" dirty="0">
                          <a:latin typeface="+mj-lt"/>
                        </a:rPr>
                        <a:t>, or </a:t>
                      </a:r>
                      <a:r>
                        <a:rPr lang="en-US" sz="2000" b="1" dirty="0">
                          <a:latin typeface="+mj-lt"/>
                        </a:rPr>
                        <a:t>legal interpretations</a:t>
                      </a:r>
                      <a:r>
                        <a:rPr lang="en-US" sz="2000" dirty="0">
                          <a:latin typeface="+mj-lt"/>
                        </a:rPr>
                        <a:t> here.</a:t>
                      </a:r>
                    </a:p>
                  </a:txBody>
                  <a:tcPr anchor="ctr"/>
                </a:tc>
                <a:extLst>
                  <a:ext uri="{0D108BD9-81ED-4DB2-BD59-A6C34878D82A}">
                    <a16:rowId xmlns:a16="http://schemas.microsoft.com/office/drawing/2014/main" val="4086376404"/>
                  </a:ext>
                </a:extLst>
              </a:tr>
              <a:tr h="1188172">
                <a:tc>
                  <a:txBody>
                    <a:bodyPr/>
                    <a:lstStyle/>
                    <a:p>
                      <a:pPr>
                        <a:buNone/>
                      </a:pPr>
                      <a:r>
                        <a:rPr lang="en-IN" sz="2000" b="0" dirty="0">
                          <a:latin typeface="+mj-lt"/>
                        </a:rPr>
                        <a:t>Timeline</a:t>
                      </a:r>
                    </a:p>
                  </a:txBody>
                  <a:tcPr anchor="ctr"/>
                </a:tc>
                <a:tc>
                  <a:txBody>
                    <a:bodyPr/>
                    <a:lstStyle/>
                    <a:p>
                      <a:pPr>
                        <a:buNone/>
                      </a:pPr>
                      <a:r>
                        <a:rPr lang="en-US" sz="2000" dirty="0">
                          <a:latin typeface="+mj-lt"/>
                        </a:rPr>
                        <a:t>Present facts in a </a:t>
                      </a:r>
                      <a:r>
                        <a:rPr lang="en-US" sz="2000" b="1" dirty="0">
                          <a:latin typeface="+mj-lt"/>
                        </a:rPr>
                        <a:t>logical/ chronological order</a:t>
                      </a:r>
                      <a:r>
                        <a:rPr lang="en-US" sz="2000" dirty="0">
                          <a:latin typeface="+mj-lt"/>
                        </a:rPr>
                        <a:t>, ideally with dates.</a:t>
                      </a:r>
                    </a:p>
                  </a:txBody>
                  <a:tcPr anchor="ctr"/>
                </a:tc>
                <a:tc>
                  <a:txBody>
                    <a:bodyPr/>
                    <a:lstStyle/>
                    <a:p>
                      <a:pPr>
                        <a:buNone/>
                      </a:pPr>
                      <a:r>
                        <a:rPr lang="en-US" sz="2000" dirty="0">
                          <a:latin typeface="+mj-lt"/>
                        </a:rPr>
                        <a:t>Avoid jumping across time periods or mixing audit and SCN facts without clarity.</a:t>
                      </a:r>
                    </a:p>
                  </a:txBody>
                  <a:tcPr anchor="ctr"/>
                </a:tc>
                <a:extLst>
                  <a:ext uri="{0D108BD9-81ED-4DB2-BD59-A6C34878D82A}">
                    <a16:rowId xmlns:a16="http://schemas.microsoft.com/office/drawing/2014/main" val="3855539678"/>
                  </a:ext>
                </a:extLst>
              </a:tr>
            </a:tbl>
          </a:graphicData>
        </a:graphic>
      </p:graphicFrame>
    </p:spTree>
    <p:extLst>
      <p:ext uri="{BB962C8B-B14F-4D97-AF65-F5344CB8AC3E}">
        <p14:creationId xmlns:p14="http://schemas.microsoft.com/office/powerpoint/2010/main" val="32646084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0E355-5A63-7DBE-8951-A75F86277A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48F746-FFE7-A009-FD75-6DF2528DB19E}"/>
              </a:ext>
            </a:extLst>
          </p:cNvPr>
          <p:cNvSpPr>
            <a:spLocks noGrp="1"/>
          </p:cNvSpPr>
          <p:nvPr>
            <p:ph type="title"/>
          </p:nvPr>
        </p:nvSpPr>
        <p:spPr>
          <a:xfrm>
            <a:off x="838200" y="365125"/>
            <a:ext cx="10515600" cy="661035"/>
          </a:xfrm>
        </p:spPr>
        <p:txBody>
          <a:bodyPr>
            <a:normAutofit/>
          </a:bodyPr>
          <a:lstStyle/>
          <a:p>
            <a:r>
              <a:rPr lang="en-US" dirty="0"/>
              <a:t>Statement of Facts</a:t>
            </a:r>
            <a:endParaRPr lang="en-IN" dirty="0"/>
          </a:p>
        </p:txBody>
      </p:sp>
      <p:graphicFrame>
        <p:nvGraphicFramePr>
          <p:cNvPr id="4" name="Content Placeholder 3">
            <a:extLst>
              <a:ext uri="{FF2B5EF4-FFF2-40B4-BE49-F238E27FC236}">
                <a16:creationId xmlns:a16="http://schemas.microsoft.com/office/drawing/2014/main" id="{70F562DF-6CA9-169E-E526-833873D09291}"/>
              </a:ext>
            </a:extLst>
          </p:cNvPr>
          <p:cNvGraphicFramePr>
            <a:graphicFrameLocks noGrp="1"/>
          </p:cNvGraphicFramePr>
          <p:nvPr>
            <p:ph idx="1"/>
            <p:extLst>
              <p:ext uri="{D42A27DB-BD31-4B8C-83A1-F6EECF244321}">
                <p14:modId xmlns:p14="http://schemas.microsoft.com/office/powerpoint/2010/main" val="3279357360"/>
              </p:ext>
            </p:extLst>
          </p:nvPr>
        </p:nvGraphicFramePr>
        <p:xfrm>
          <a:off x="838200" y="1026160"/>
          <a:ext cx="10515600" cy="4602480"/>
        </p:xfrm>
        <a:graphic>
          <a:graphicData uri="http://schemas.openxmlformats.org/drawingml/2006/table">
            <a:tbl>
              <a:tblPr firstRow="1" bandRow="1">
                <a:tableStyleId>{5C22544A-7EE6-4342-B048-85BDC9FD1C3A}</a:tableStyleId>
              </a:tblPr>
              <a:tblGrid>
                <a:gridCol w="1397000">
                  <a:extLst>
                    <a:ext uri="{9D8B030D-6E8A-4147-A177-3AD203B41FA5}">
                      <a16:colId xmlns:a16="http://schemas.microsoft.com/office/drawing/2014/main" val="776604285"/>
                    </a:ext>
                  </a:extLst>
                </a:gridCol>
                <a:gridCol w="3241040">
                  <a:extLst>
                    <a:ext uri="{9D8B030D-6E8A-4147-A177-3AD203B41FA5}">
                      <a16:colId xmlns:a16="http://schemas.microsoft.com/office/drawing/2014/main" val="3835233547"/>
                    </a:ext>
                  </a:extLst>
                </a:gridCol>
                <a:gridCol w="2875280">
                  <a:extLst>
                    <a:ext uri="{9D8B030D-6E8A-4147-A177-3AD203B41FA5}">
                      <a16:colId xmlns:a16="http://schemas.microsoft.com/office/drawing/2014/main" val="3563814750"/>
                    </a:ext>
                  </a:extLst>
                </a:gridCol>
                <a:gridCol w="3002280">
                  <a:extLst>
                    <a:ext uri="{9D8B030D-6E8A-4147-A177-3AD203B41FA5}">
                      <a16:colId xmlns:a16="http://schemas.microsoft.com/office/drawing/2014/main" val="2794949497"/>
                    </a:ext>
                  </a:extLst>
                </a:gridCol>
              </a:tblGrid>
              <a:tr h="205426">
                <a:tc>
                  <a:txBody>
                    <a:bodyPr/>
                    <a:lstStyle/>
                    <a:p>
                      <a:pPr>
                        <a:buNone/>
                      </a:pPr>
                      <a:r>
                        <a:rPr lang="en-IN" sz="1600" b="1" dirty="0">
                          <a:latin typeface="+mj-lt"/>
                        </a:rPr>
                        <a:t>Aspect</a:t>
                      </a:r>
                      <a:endParaRPr lang="en-IN" sz="1600" dirty="0">
                        <a:latin typeface="+mj-lt"/>
                      </a:endParaRPr>
                    </a:p>
                  </a:txBody>
                  <a:tcPr anchor="ctr"/>
                </a:tc>
                <a:tc>
                  <a:txBody>
                    <a:bodyPr/>
                    <a:lstStyle/>
                    <a:p>
                      <a:pPr>
                        <a:buNone/>
                      </a:pPr>
                      <a:r>
                        <a:rPr lang="en-US" sz="1600" b="1" dirty="0">
                          <a:latin typeface="+mj-lt"/>
                        </a:rPr>
                        <a:t>DO’s (What You Should Do)</a:t>
                      </a:r>
                      <a:endParaRPr lang="en-US" sz="1600" dirty="0">
                        <a:latin typeface="+mj-lt"/>
                      </a:endParaRPr>
                    </a:p>
                  </a:txBody>
                  <a:tcPr anchor="ctr"/>
                </a:tc>
                <a:tc>
                  <a:txBody>
                    <a:bodyPr/>
                    <a:lstStyle/>
                    <a:p>
                      <a:pPr>
                        <a:buNone/>
                      </a:pPr>
                      <a:r>
                        <a:rPr lang="en-IN" sz="1600" b="1" dirty="0">
                          <a:latin typeface="+mj-lt"/>
                        </a:rPr>
                        <a:t>DON’Ts (What to Avoid)</a:t>
                      </a:r>
                      <a:endParaRPr lang="en-IN" sz="1600" dirty="0">
                        <a:latin typeface="+mj-lt"/>
                      </a:endParaRPr>
                    </a:p>
                  </a:txBody>
                  <a:tcPr anchor="ctr"/>
                </a:tc>
                <a:tc>
                  <a:txBody>
                    <a:bodyPr/>
                    <a:lstStyle/>
                    <a:p>
                      <a:pPr>
                        <a:buNone/>
                      </a:pPr>
                      <a:r>
                        <a:rPr lang="en-IN" sz="1600" b="1" dirty="0">
                          <a:latin typeface="+mj-lt"/>
                        </a:rPr>
                        <a:t>Why It Matters</a:t>
                      </a:r>
                      <a:endParaRPr lang="en-IN" sz="1600" dirty="0">
                        <a:latin typeface="+mj-lt"/>
                      </a:endParaRPr>
                    </a:p>
                  </a:txBody>
                  <a:tcPr anchor="ctr"/>
                </a:tc>
                <a:extLst>
                  <a:ext uri="{0D108BD9-81ED-4DB2-BD59-A6C34878D82A}">
                    <a16:rowId xmlns:a16="http://schemas.microsoft.com/office/drawing/2014/main" val="1614927992"/>
                  </a:ext>
                </a:extLst>
              </a:tr>
              <a:tr h="653627">
                <a:tc>
                  <a:txBody>
                    <a:bodyPr/>
                    <a:lstStyle/>
                    <a:p>
                      <a:pPr>
                        <a:buNone/>
                      </a:pPr>
                      <a:r>
                        <a:rPr lang="en-IN" sz="1600" b="0" dirty="0">
                          <a:latin typeface="+mj-lt"/>
                        </a:rPr>
                        <a:t>Fact Selection</a:t>
                      </a:r>
                    </a:p>
                  </a:txBody>
                  <a:tcPr anchor="ctr"/>
                </a:tc>
                <a:tc>
                  <a:txBody>
                    <a:bodyPr/>
                    <a:lstStyle/>
                    <a:p>
                      <a:pPr>
                        <a:buNone/>
                      </a:pPr>
                      <a:r>
                        <a:rPr lang="en-US" sz="1600" dirty="0">
                          <a:latin typeface="+mj-lt"/>
                        </a:rPr>
                        <a:t>Include facts </a:t>
                      </a:r>
                      <a:r>
                        <a:rPr lang="en-US" sz="1600" b="1" dirty="0">
                          <a:latin typeface="+mj-lt"/>
                        </a:rPr>
                        <a:t>relevant to the issue</a:t>
                      </a:r>
                      <a:r>
                        <a:rPr lang="en-US" sz="1600" dirty="0">
                          <a:latin typeface="+mj-lt"/>
                        </a:rPr>
                        <a:t> under dispute only.</a:t>
                      </a:r>
                    </a:p>
                  </a:txBody>
                  <a:tcPr anchor="ctr"/>
                </a:tc>
                <a:tc>
                  <a:txBody>
                    <a:bodyPr/>
                    <a:lstStyle/>
                    <a:p>
                      <a:pPr>
                        <a:buNone/>
                      </a:pPr>
                      <a:r>
                        <a:rPr lang="en-US" sz="1600" dirty="0">
                          <a:latin typeface="+mj-lt"/>
                        </a:rPr>
                        <a:t>Do not dump entire business or tax history unless directly relevant.</a:t>
                      </a:r>
                    </a:p>
                  </a:txBody>
                  <a:tcPr anchor="ctr"/>
                </a:tc>
                <a:tc>
                  <a:txBody>
                    <a:bodyPr/>
                    <a:lstStyle/>
                    <a:p>
                      <a:pPr>
                        <a:buNone/>
                      </a:pPr>
                      <a:r>
                        <a:rPr lang="en-US" sz="1600" dirty="0">
                          <a:latin typeface="+mj-lt"/>
                        </a:rPr>
                        <a:t>Avoid clutter. Focus only on what relates to the </a:t>
                      </a:r>
                      <a:r>
                        <a:rPr lang="en-US" sz="1600" b="1" dirty="0">
                          <a:latin typeface="+mj-lt"/>
                        </a:rPr>
                        <a:t>impugned order</a:t>
                      </a:r>
                      <a:r>
                        <a:rPr lang="en-US" sz="1600" dirty="0">
                          <a:latin typeface="+mj-lt"/>
                        </a:rPr>
                        <a:t>.</a:t>
                      </a:r>
                    </a:p>
                  </a:txBody>
                  <a:tcPr anchor="ctr"/>
                </a:tc>
                <a:extLst>
                  <a:ext uri="{0D108BD9-81ED-4DB2-BD59-A6C34878D82A}">
                    <a16:rowId xmlns:a16="http://schemas.microsoft.com/office/drawing/2014/main" val="3569704342"/>
                  </a:ext>
                </a:extLst>
              </a:tr>
              <a:tr h="803027">
                <a:tc>
                  <a:txBody>
                    <a:bodyPr/>
                    <a:lstStyle/>
                    <a:p>
                      <a:pPr>
                        <a:buNone/>
                      </a:pPr>
                      <a:r>
                        <a:rPr lang="en-IN" sz="1600" b="0" dirty="0">
                          <a:latin typeface="+mj-lt"/>
                        </a:rPr>
                        <a:t>Brevity &amp; Precision</a:t>
                      </a:r>
                    </a:p>
                  </a:txBody>
                  <a:tcPr anchor="ctr"/>
                </a:tc>
                <a:tc>
                  <a:txBody>
                    <a:bodyPr/>
                    <a:lstStyle/>
                    <a:p>
                      <a:pPr>
                        <a:buNone/>
                      </a:pPr>
                      <a:r>
                        <a:rPr lang="en-US" sz="1600" dirty="0">
                          <a:latin typeface="+mj-lt"/>
                        </a:rPr>
                        <a:t>Use </a:t>
                      </a:r>
                      <a:r>
                        <a:rPr lang="en-US" sz="1600" b="1" dirty="0">
                          <a:latin typeface="+mj-lt"/>
                        </a:rPr>
                        <a:t>clear, crisp sentences</a:t>
                      </a:r>
                      <a:r>
                        <a:rPr lang="en-US" sz="1600" dirty="0">
                          <a:latin typeface="+mj-lt"/>
                        </a:rPr>
                        <a:t>; short paragraphs or bullet points if multiple submissions or events exist.</a:t>
                      </a:r>
                    </a:p>
                  </a:txBody>
                  <a:tcPr anchor="ctr"/>
                </a:tc>
                <a:tc>
                  <a:txBody>
                    <a:bodyPr/>
                    <a:lstStyle/>
                    <a:p>
                      <a:pPr>
                        <a:buNone/>
                      </a:pPr>
                      <a:r>
                        <a:rPr lang="en-US" sz="1600" dirty="0">
                          <a:latin typeface="+mj-lt"/>
                        </a:rPr>
                        <a:t>Avoid long, wordy narratives with irrelevant repetitions.</a:t>
                      </a:r>
                    </a:p>
                  </a:txBody>
                  <a:tcPr anchor="ctr"/>
                </a:tc>
                <a:tc>
                  <a:txBody>
                    <a:bodyPr/>
                    <a:lstStyle/>
                    <a:p>
                      <a:pPr>
                        <a:buNone/>
                      </a:pPr>
                      <a:r>
                        <a:rPr lang="en-US" sz="1600" dirty="0">
                          <a:latin typeface="+mj-lt"/>
                        </a:rPr>
                        <a:t>Clear structure aids reading and comprehension, especially for tax officers reviewing many files.</a:t>
                      </a:r>
                    </a:p>
                  </a:txBody>
                  <a:tcPr anchor="ctr"/>
                </a:tc>
                <a:extLst>
                  <a:ext uri="{0D108BD9-81ED-4DB2-BD59-A6C34878D82A}">
                    <a16:rowId xmlns:a16="http://schemas.microsoft.com/office/drawing/2014/main" val="3112474018"/>
                  </a:ext>
                </a:extLst>
              </a:tr>
              <a:tr h="803027">
                <a:tc>
                  <a:txBody>
                    <a:bodyPr/>
                    <a:lstStyle/>
                    <a:p>
                      <a:pPr>
                        <a:buNone/>
                      </a:pPr>
                      <a:r>
                        <a:rPr lang="en-IN" sz="1600" b="0" dirty="0">
                          <a:latin typeface="+mj-lt"/>
                        </a:rPr>
                        <a:t>Cross-reference to Records</a:t>
                      </a:r>
                    </a:p>
                  </a:txBody>
                  <a:tcPr anchor="ctr"/>
                </a:tc>
                <a:tc>
                  <a:txBody>
                    <a:bodyPr/>
                    <a:lstStyle/>
                    <a:p>
                      <a:pPr>
                        <a:buNone/>
                      </a:pPr>
                      <a:r>
                        <a:rPr lang="en-US" sz="1600" dirty="0">
                          <a:latin typeface="+mj-lt"/>
                        </a:rPr>
                        <a:t>Refer to documents as “Annexure-1”, “Copy of SCN”, “DRC-01A dated…”</a:t>
                      </a:r>
                    </a:p>
                  </a:txBody>
                  <a:tcPr anchor="ctr"/>
                </a:tc>
                <a:tc>
                  <a:txBody>
                    <a:bodyPr/>
                    <a:lstStyle/>
                    <a:p>
                      <a:pPr>
                        <a:buNone/>
                      </a:pPr>
                      <a:r>
                        <a:rPr lang="en-US" sz="1600" dirty="0">
                          <a:latin typeface="+mj-lt"/>
                        </a:rPr>
                        <a:t>Don’t refer to documents that are not enclosed or unverifiable.</a:t>
                      </a:r>
                    </a:p>
                  </a:txBody>
                  <a:tcPr anchor="ctr"/>
                </a:tc>
                <a:tc>
                  <a:txBody>
                    <a:bodyPr/>
                    <a:lstStyle/>
                    <a:p>
                      <a:pPr>
                        <a:buNone/>
                      </a:pPr>
                      <a:r>
                        <a:rPr lang="en-US" sz="1600" dirty="0">
                          <a:latin typeface="+mj-lt"/>
                        </a:rPr>
                        <a:t>It supports </a:t>
                      </a:r>
                      <a:r>
                        <a:rPr lang="en-US" sz="1600" b="1" dirty="0">
                          <a:latin typeface="+mj-lt"/>
                        </a:rPr>
                        <a:t>documentary traceability</a:t>
                      </a:r>
                      <a:r>
                        <a:rPr lang="en-US" sz="1600" dirty="0">
                          <a:latin typeface="+mj-lt"/>
                        </a:rPr>
                        <a:t>, which is often scrutinized at the appellate stage.</a:t>
                      </a:r>
                    </a:p>
                  </a:txBody>
                  <a:tcPr anchor="ctr"/>
                </a:tc>
                <a:extLst>
                  <a:ext uri="{0D108BD9-81ED-4DB2-BD59-A6C34878D82A}">
                    <a16:rowId xmlns:a16="http://schemas.microsoft.com/office/drawing/2014/main" val="945204988"/>
                  </a:ext>
                </a:extLst>
              </a:tr>
              <a:tr h="803027">
                <a:tc>
                  <a:txBody>
                    <a:bodyPr/>
                    <a:lstStyle/>
                    <a:p>
                      <a:pPr>
                        <a:buNone/>
                      </a:pPr>
                      <a:r>
                        <a:rPr lang="en-IN" sz="1600" b="0" dirty="0">
                          <a:latin typeface="+mj-lt"/>
                        </a:rPr>
                        <a:t>Reference to Previous Proceedings</a:t>
                      </a:r>
                    </a:p>
                  </a:txBody>
                  <a:tcPr anchor="ctr"/>
                </a:tc>
                <a:tc>
                  <a:txBody>
                    <a:bodyPr/>
                    <a:lstStyle/>
                    <a:p>
                      <a:pPr>
                        <a:buNone/>
                      </a:pPr>
                      <a:r>
                        <a:rPr lang="en-US" sz="1600" dirty="0">
                          <a:latin typeface="+mj-lt"/>
                        </a:rPr>
                        <a:t>If issue originates from </a:t>
                      </a:r>
                      <a:r>
                        <a:rPr lang="en-US" sz="1600" b="1" dirty="0">
                          <a:latin typeface="+mj-lt"/>
                        </a:rPr>
                        <a:t>audit, inspection, or summons</a:t>
                      </a:r>
                      <a:r>
                        <a:rPr lang="en-US" sz="1600" dirty="0">
                          <a:latin typeface="+mj-lt"/>
                        </a:rPr>
                        <a:t>, mention those proceedings factually (with reference to ADT-01, MOV orders, etc.).</a:t>
                      </a:r>
                    </a:p>
                  </a:txBody>
                  <a:tcPr anchor="ctr"/>
                </a:tc>
                <a:tc>
                  <a:txBody>
                    <a:bodyPr/>
                    <a:lstStyle/>
                    <a:p>
                      <a:pPr>
                        <a:buNone/>
                      </a:pPr>
                      <a:r>
                        <a:rPr lang="en-US" sz="1600">
                          <a:latin typeface="+mj-lt"/>
                        </a:rPr>
                        <a:t>Don’t casually mention "during audit we were asked..." without proper context.</a:t>
                      </a:r>
                    </a:p>
                  </a:txBody>
                  <a:tcPr anchor="ctr"/>
                </a:tc>
                <a:tc>
                  <a:txBody>
                    <a:bodyPr/>
                    <a:lstStyle/>
                    <a:p>
                      <a:pPr>
                        <a:buNone/>
                      </a:pPr>
                      <a:r>
                        <a:rPr lang="en-US" sz="1600" dirty="0">
                          <a:latin typeface="+mj-lt"/>
                        </a:rPr>
                        <a:t>Gives the full picture of </a:t>
                      </a:r>
                      <a:r>
                        <a:rPr lang="en-US" sz="1600" b="1" dirty="0">
                          <a:latin typeface="+mj-lt"/>
                        </a:rPr>
                        <a:t>how the matter evolved</a:t>
                      </a:r>
                      <a:r>
                        <a:rPr lang="en-US" sz="1600" dirty="0">
                          <a:latin typeface="+mj-lt"/>
                        </a:rPr>
                        <a:t>. Useful in cases where natural justice or show cause is disputed.</a:t>
                      </a:r>
                    </a:p>
                  </a:txBody>
                  <a:tcPr anchor="ctr"/>
                </a:tc>
                <a:extLst>
                  <a:ext uri="{0D108BD9-81ED-4DB2-BD59-A6C34878D82A}">
                    <a16:rowId xmlns:a16="http://schemas.microsoft.com/office/drawing/2014/main" val="198595593"/>
                  </a:ext>
                </a:extLst>
              </a:tr>
            </a:tbl>
          </a:graphicData>
        </a:graphic>
      </p:graphicFrame>
    </p:spTree>
    <p:extLst>
      <p:ext uri="{BB962C8B-B14F-4D97-AF65-F5344CB8AC3E}">
        <p14:creationId xmlns:p14="http://schemas.microsoft.com/office/powerpoint/2010/main" val="1847846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9D31C-54C7-2306-317C-90FF862ECD79}"/>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62D178C8-900E-5570-B442-44D362C6EB51}"/>
              </a:ext>
            </a:extLst>
          </p:cNvPr>
          <p:cNvSpPr>
            <a:spLocks noGrp="1"/>
          </p:cNvSpPr>
          <p:nvPr>
            <p:ph idx="1"/>
          </p:nvPr>
        </p:nvSpPr>
        <p:spPr>
          <a:xfrm>
            <a:off x="362607" y="1311160"/>
            <a:ext cx="11429999" cy="5242039"/>
          </a:xfrm>
        </p:spPr>
        <p:txBody>
          <a:bodyPr/>
          <a:lstStyle/>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Time </a:t>
            </a:r>
            <a:r>
              <a:rPr lang="en-GB" sz="2600" dirty="0">
                <a:latin typeface="+mj-lt"/>
                <a:ea typeface="Cambria Math" panose="02040503050406030204" pitchFamily="18" charset="0"/>
              </a:rPr>
              <a:t>availability to file appeal guides structure of appeal memo</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Considerations to determine drafting of parts of APL1:</a:t>
            </a:r>
          </a:p>
          <a:p>
            <a:pPr marL="742950" lvl="2"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Scope, purpose and meaning of statement of facts</a:t>
            </a:r>
          </a:p>
          <a:p>
            <a:pPr marL="742950" lvl="2"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Scope, purpose and meaning of grounds of appeal</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Integrity of essential grounds v. additional </a:t>
            </a:r>
            <a:r>
              <a:rPr lang="en-GB" sz="2600" dirty="0">
                <a:latin typeface="+mj-lt"/>
                <a:ea typeface="Cambria Math" panose="02040503050406030204" pitchFamily="18" charset="0"/>
                <a:cs typeface="Cambria Math" panose="02040503050406030204" pitchFamily="18" charset="0"/>
              </a:rPr>
              <a:t>grounds v. new grounds</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Nature of relief to be prayed for and inherent limitations to allow relief</a:t>
            </a:r>
          </a:p>
        </p:txBody>
      </p:sp>
      <p:sp>
        <p:nvSpPr>
          <p:cNvPr id="19461" name="Slide Number Placeholder 3">
            <a:extLst>
              <a:ext uri="{FF2B5EF4-FFF2-40B4-BE49-F238E27FC236}">
                <a16:creationId xmlns:a16="http://schemas.microsoft.com/office/drawing/2014/main" id="{F8C40AA3-35DF-BB45-BB22-B5A21B862CBD}"/>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3</a:t>
            </a:fld>
            <a:endParaRPr lang="en-IN" altLang="en-US">
              <a:solidFill>
                <a:schemeClr val="bg1"/>
              </a:solidFill>
            </a:endParaRPr>
          </a:p>
        </p:txBody>
      </p:sp>
      <p:sp>
        <p:nvSpPr>
          <p:cNvPr id="4" name="Title 3">
            <a:extLst>
              <a:ext uri="{FF2B5EF4-FFF2-40B4-BE49-F238E27FC236}">
                <a16:creationId xmlns:a16="http://schemas.microsoft.com/office/drawing/2014/main" id="{62C71E32-5DE2-949E-C3A7-D0001FDD2345}"/>
              </a:ext>
            </a:extLst>
          </p:cNvPr>
          <p:cNvSpPr>
            <a:spLocks noGrp="1"/>
          </p:cNvSpPr>
          <p:nvPr>
            <p:ph type="title"/>
          </p:nvPr>
        </p:nvSpPr>
        <p:spPr>
          <a:xfrm>
            <a:off x="1404505" y="295275"/>
            <a:ext cx="8761413" cy="826700"/>
          </a:xfrm>
        </p:spPr>
        <p:txBody>
          <a:bodyPr/>
          <a:lstStyle/>
          <a:p>
            <a:r>
              <a:rPr lang="en-GB" sz="3200" b="1" dirty="0"/>
              <a:t>Preparation 1</a:t>
            </a:r>
          </a:p>
        </p:txBody>
      </p:sp>
    </p:spTree>
    <p:extLst>
      <p:ext uri="{BB962C8B-B14F-4D97-AF65-F5344CB8AC3E}">
        <p14:creationId xmlns:p14="http://schemas.microsoft.com/office/powerpoint/2010/main" val="28867148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0C938-B6F3-DAB5-8578-9FDEB66FDD55}"/>
              </a:ext>
            </a:extLst>
          </p:cNvPr>
          <p:cNvSpPr>
            <a:spLocks noGrp="1"/>
          </p:cNvSpPr>
          <p:nvPr>
            <p:ph type="title"/>
          </p:nvPr>
        </p:nvSpPr>
        <p:spPr>
          <a:xfrm>
            <a:off x="838200" y="365125"/>
            <a:ext cx="10515600" cy="661035"/>
          </a:xfrm>
        </p:spPr>
        <p:txBody>
          <a:bodyPr>
            <a:normAutofit/>
          </a:bodyPr>
          <a:lstStyle/>
          <a:p>
            <a:r>
              <a:rPr lang="en-US" dirty="0"/>
              <a:t>Statement of Facts</a:t>
            </a:r>
            <a:endParaRPr lang="en-IN" dirty="0"/>
          </a:p>
        </p:txBody>
      </p:sp>
      <p:graphicFrame>
        <p:nvGraphicFramePr>
          <p:cNvPr id="4" name="Content Placeholder 3">
            <a:extLst>
              <a:ext uri="{FF2B5EF4-FFF2-40B4-BE49-F238E27FC236}">
                <a16:creationId xmlns:a16="http://schemas.microsoft.com/office/drawing/2014/main" id="{7870A720-1726-0B8A-5B75-86C48B2D31FB}"/>
              </a:ext>
            </a:extLst>
          </p:cNvPr>
          <p:cNvGraphicFramePr>
            <a:graphicFrameLocks noGrp="1"/>
          </p:cNvGraphicFramePr>
          <p:nvPr>
            <p:ph idx="1"/>
            <p:extLst>
              <p:ext uri="{D42A27DB-BD31-4B8C-83A1-F6EECF244321}">
                <p14:modId xmlns:p14="http://schemas.microsoft.com/office/powerpoint/2010/main" val="4262270871"/>
              </p:ext>
            </p:extLst>
          </p:nvPr>
        </p:nvGraphicFramePr>
        <p:xfrm>
          <a:off x="838200" y="1026160"/>
          <a:ext cx="10515600" cy="4023360"/>
        </p:xfrm>
        <a:graphic>
          <a:graphicData uri="http://schemas.openxmlformats.org/drawingml/2006/table">
            <a:tbl>
              <a:tblPr firstRow="1" bandRow="1">
                <a:tableStyleId>{5C22544A-7EE6-4342-B048-85BDC9FD1C3A}</a:tableStyleId>
              </a:tblPr>
              <a:tblGrid>
                <a:gridCol w="1397000">
                  <a:extLst>
                    <a:ext uri="{9D8B030D-6E8A-4147-A177-3AD203B41FA5}">
                      <a16:colId xmlns:a16="http://schemas.microsoft.com/office/drawing/2014/main" val="776604285"/>
                    </a:ext>
                  </a:extLst>
                </a:gridCol>
                <a:gridCol w="3108960">
                  <a:extLst>
                    <a:ext uri="{9D8B030D-6E8A-4147-A177-3AD203B41FA5}">
                      <a16:colId xmlns:a16="http://schemas.microsoft.com/office/drawing/2014/main" val="3835233547"/>
                    </a:ext>
                  </a:extLst>
                </a:gridCol>
                <a:gridCol w="3007360">
                  <a:extLst>
                    <a:ext uri="{9D8B030D-6E8A-4147-A177-3AD203B41FA5}">
                      <a16:colId xmlns:a16="http://schemas.microsoft.com/office/drawing/2014/main" val="3563814750"/>
                    </a:ext>
                  </a:extLst>
                </a:gridCol>
                <a:gridCol w="3002280">
                  <a:extLst>
                    <a:ext uri="{9D8B030D-6E8A-4147-A177-3AD203B41FA5}">
                      <a16:colId xmlns:a16="http://schemas.microsoft.com/office/drawing/2014/main" val="2794949497"/>
                    </a:ext>
                  </a:extLst>
                </a:gridCol>
              </a:tblGrid>
              <a:tr h="205426">
                <a:tc>
                  <a:txBody>
                    <a:bodyPr/>
                    <a:lstStyle/>
                    <a:p>
                      <a:pPr>
                        <a:buNone/>
                      </a:pPr>
                      <a:r>
                        <a:rPr lang="en-IN" sz="1600" b="1" dirty="0">
                          <a:latin typeface="+mj-lt"/>
                        </a:rPr>
                        <a:t>Aspect</a:t>
                      </a:r>
                      <a:endParaRPr lang="en-IN" sz="1600" dirty="0">
                        <a:latin typeface="+mj-lt"/>
                      </a:endParaRPr>
                    </a:p>
                  </a:txBody>
                  <a:tcPr anchor="ctr"/>
                </a:tc>
                <a:tc>
                  <a:txBody>
                    <a:bodyPr/>
                    <a:lstStyle/>
                    <a:p>
                      <a:pPr>
                        <a:buNone/>
                      </a:pPr>
                      <a:r>
                        <a:rPr lang="en-US" sz="1600" b="1" dirty="0">
                          <a:latin typeface="+mj-lt"/>
                        </a:rPr>
                        <a:t>DO’s (What You Should Do)</a:t>
                      </a:r>
                      <a:endParaRPr lang="en-US" sz="1600" dirty="0">
                        <a:latin typeface="+mj-lt"/>
                      </a:endParaRPr>
                    </a:p>
                  </a:txBody>
                  <a:tcPr anchor="ctr"/>
                </a:tc>
                <a:tc>
                  <a:txBody>
                    <a:bodyPr/>
                    <a:lstStyle/>
                    <a:p>
                      <a:pPr>
                        <a:buNone/>
                      </a:pPr>
                      <a:r>
                        <a:rPr lang="en-IN" sz="1600" b="1" dirty="0">
                          <a:latin typeface="+mj-lt"/>
                        </a:rPr>
                        <a:t>DON’Ts (What to Avoid)</a:t>
                      </a:r>
                      <a:endParaRPr lang="en-IN" sz="1600" dirty="0">
                        <a:latin typeface="+mj-lt"/>
                      </a:endParaRPr>
                    </a:p>
                  </a:txBody>
                  <a:tcPr anchor="ctr"/>
                </a:tc>
                <a:tc>
                  <a:txBody>
                    <a:bodyPr/>
                    <a:lstStyle/>
                    <a:p>
                      <a:pPr>
                        <a:buNone/>
                      </a:pPr>
                      <a:r>
                        <a:rPr lang="en-IN" sz="1600" b="1" dirty="0">
                          <a:latin typeface="+mj-lt"/>
                        </a:rPr>
                        <a:t>Why It Matters</a:t>
                      </a:r>
                      <a:endParaRPr lang="en-IN" sz="1600" dirty="0">
                        <a:latin typeface="+mj-lt"/>
                      </a:endParaRPr>
                    </a:p>
                  </a:txBody>
                  <a:tcPr anchor="ctr"/>
                </a:tc>
                <a:extLst>
                  <a:ext uri="{0D108BD9-81ED-4DB2-BD59-A6C34878D82A}">
                    <a16:rowId xmlns:a16="http://schemas.microsoft.com/office/drawing/2014/main" val="1614927992"/>
                  </a:ext>
                </a:extLst>
              </a:tr>
              <a:tr h="803027">
                <a:tc>
                  <a:txBody>
                    <a:bodyPr/>
                    <a:lstStyle/>
                    <a:p>
                      <a:pPr>
                        <a:buNone/>
                      </a:pPr>
                      <a:r>
                        <a:rPr lang="en-IN" sz="1600" b="0" dirty="0">
                          <a:latin typeface="+mj-lt"/>
                        </a:rPr>
                        <a:t>Compliance History</a:t>
                      </a:r>
                    </a:p>
                  </a:txBody>
                  <a:tcPr anchor="ctr"/>
                </a:tc>
                <a:tc>
                  <a:txBody>
                    <a:bodyPr/>
                    <a:lstStyle/>
                    <a:p>
                      <a:pPr>
                        <a:buNone/>
                      </a:pPr>
                      <a:r>
                        <a:rPr lang="en-US" sz="1600" dirty="0">
                          <a:latin typeface="+mj-lt"/>
                        </a:rPr>
                        <a:t>Mention if the taxpayer has a history of </a:t>
                      </a:r>
                      <a:r>
                        <a:rPr lang="en-US" sz="1600" b="1" dirty="0">
                          <a:latin typeface="+mj-lt"/>
                        </a:rPr>
                        <a:t>regular filing, voluntary reversal/payment</a:t>
                      </a:r>
                      <a:r>
                        <a:rPr lang="en-US" sz="1600" dirty="0">
                          <a:latin typeface="+mj-lt"/>
                        </a:rPr>
                        <a:t>, or non-contested matters.</a:t>
                      </a:r>
                    </a:p>
                  </a:txBody>
                  <a:tcPr anchor="ctr"/>
                </a:tc>
                <a:tc>
                  <a:txBody>
                    <a:bodyPr/>
                    <a:lstStyle/>
                    <a:p>
                      <a:pPr>
                        <a:buNone/>
                      </a:pPr>
                      <a:r>
                        <a:rPr lang="en-US" sz="1600" dirty="0">
                          <a:latin typeface="+mj-lt"/>
                        </a:rPr>
                        <a:t>Don’t claim “compliant taxpayer” status without linking to actual facts like GSTR filing, reconciliations submitted, etc.</a:t>
                      </a:r>
                    </a:p>
                  </a:txBody>
                  <a:tcPr anchor="ctr"/>
                </a:tc>
                <a:tc>
                  <a:txBody>
                    <a:bodyPr/>
                    <a:lstStyle/>
                    <a:p>
                      <a:pPr>
                        <a:buNone/>
                      </a:pPr>
                      <a:r>
                        <a:rPr lang="en-US" sz="1600" dirty="0">
                          <a:latin typeface="+mj-lt"/>
                        </a:rPr>
                        <a:t>Adds weight when arguing on grounds like “</a:t>
                      </a:r>
                      <a:r>
                        <a:rPr lang="en-US" sz="1600" dirty="0" err="1">
                          <a:latin typeface="+mj-lt"/>
                        </a:rPr>
                        <a:t>bonafide</a:t>
                      </a:r>
                      <a:r>
                        <a:rPr lang="en-US" sz="1600" dirty="0">
                          <a:latin typeface="+mj-lt"/>
                        </a:rPr>
                        <a:t> belief”, “no intent to evade”.</a:t>
                      </a:r>
                    </a:p>
                  </a:txBody>
                  <a:tcPr anchor="ctr"/>
                </a:tc>
                <a:extLst>
                  <a:ext uri="{0D108BD9-81ED-4DB2-BD59-A6C34878D82A}">
                    <a16:rowId xmlns:a16="http://schemas.microsoft.com/office/drawing/2014/main" val="1198179405"/>
                  </a:ext>
                </a:extLst>
              </a:tr>
              <a:tr h="803027">
                <a:tc>
                  <a:txBody>
                    <a:bodyPr/>
                    <a:lstStyle/>
                    <a:p>
                      <a:pPr>
                        <a:buNone/>
                      </a:pPr>
                      <a:r>
                        <a:rPr lang="en-IN" sz="1600" b="0" dirty="0">
                          <a:latin typeface="+mj-lt"/>
                        </a:rPr>
                        <a:t>Lead-in to Grounds</a:t>
                      </a:r>
                    </a:p>
                  </a:txBody>
                  <a:tcPr anchor="ctr"/>
                </a:tc>
                <a:tc>
                  <a:txBody>
                    <a:bodyPr/>
                    <a:lstStyle/>
                    <a:p>
                      <a:pPr>
                        <a:buNone/>
                      </a:pPr>
                      <a:r>
                        <a:rPr lang="en-US" sz="1600" dirty="0">
                          <a:latin typeface="+mj-lt"/>
                        </a:rPr>
                        <a:t>Close with a </a:t>
                      </a:r>
                      <a:r>
                        <a:rPr lang="en-US" sz="1600" b="1" dirty="0">
                          <a:latin typeface="+mj-lt"/>
                        </a:rPr>
                        <a:t>transitional sentence</a:t>
                      </a:r>
                      <a:r>
                        <a:rPr lang="en-US" sz="1600" dirty="0">
                          <a:latin typeface="+mj-lt"/>
                        </a:rPr>
                        <a:t>: “Being aggrieved by the said order, the appellant prefers this appeal on the following grounds.”</a:t>
                      </a:r>
                    </a:p>
                  </a:txBody>
                  <a:tcPr anchor="ctr"/>
                </a:tc>
                <a:tc>
                  <a:txBody>
                    <a:bodyPr/>
                    <a:lstStyle/>
                    <a:p>
                      <a:pPr>
                        <a:buNone/>
                      </a:pPr>
                      <a:r>
                        <a:rPr lang="en-US" sz="1600">
                          <a:latin typeface="+mj-lt"/>
                        </a:rPr>
                        <a:t>Don’t insert the legal grounds or quote provisions here.</a:t>
                      </a:r>
                    </a:p>
                  </a:txBody>
                  <a:tcPr anchor="ctr"/>
                </a:tc>
                <a:tc>
                  <a:txBody>
                    <a:bodyPr/>
                    <a:lstStyle/>
                    <a:p>
                      <a:pPr>
                        <a:buNone/>
                      </a:pPr>
                      <a:r>
                        <a:rPr lang="en-US" sz="1600" dirty="0">
                          <a:latin typeface="+mj-lt"/>
                        </a:rPr>
                        <a:t>This </a:t>
                      </a:r>
                      <a:r>
                        <a:rPr lang="en-US" sz="1600" b="1" dirty="0">
                          <a:latin typeface="+mj-lt"/>
                        </a:rPr>
                        <a:t>separates fact from legal arguments</a:t>
                      </a:r>
                      <a:r>
                        <a:rPr lang="en-US" sz="1600" dirty="0">
                          <a:latin typeface="+mj-lt"/>
                        </a:rPr>
                        <a:t>. Helps the reader know the next section is analytical/legal.</a:t>
                      </a:r>
                    </a:p>
                  </a:txBody>
                  <a:tcPr anchor="ctr"/>
                </a:tc>
                <a:extLst>
                  <a:ext uri="{0D108BD9-81ED-4DB2-BD59-A6C34878D82A}">
                    <a16:rowId xmlns:a16="http://schemas.microsoft.com/office/drawing/2014/main" val="198595593"/>
                  </a:ext>
                </a:extLst>
              </a:tr>
              <a:tr h="653627">
                <a:tc>
                  <a:txBody>
                    <a:bodyPr/>
                    <a:lstStyle/>
                    <a:p>
                      <a:pPr>
                        <a:buNone/>
                      </a:pPr>
                      <a:r>
                        <a:rPr lang="en-IN" sz="1600" b="0" dirty="0">
                          <a:latin typeface="+mj-lt"/>
                        </a:rPr>
                        <a:t>Language &amp; Formatting</a:t>
                      </a:r>
                    </a:p>
                  </a:txBody>
                  <a:tcPr anchor="ctr"/>
                </a:tc>
                <a:tc>
                  <a:txBody>
                    <a:bodyPr/>
                    <a:lstStyle/>
                    <a:p>
                      <a:pPr>
                        <a:buNone/>
                      </a:pPr>
                      <a:r>
                        <a:rPr lang="en-IN" sz="1600" dirty="0">
                          <a:latin typeface="+mj-lt"/>
                        </a:rPr>
                        <a:t>Maintain </a:t>
                      </a:r>
                      <a:r>
                        <a:rPr lang="en-IN" sz="1600" b="1" dirty="0">
                          <a:latin typeface="+mj-lt"/>
                        </a:rPr>
                        <a:t>formal tone</a:t>
                      </a:r>
                      <a:r>
                        <a:rPr lang="en-IN" sz="1600" dirty="0">
                          <a:latin typeface="+mj-lt"/>
                        </a:rPr>
                        <a:t>, proper grammar, professional formatting</a:t>
                      </a:r>
                    </a:p>
                  </a:txBody>
                  <a:tcPr anchor="ctr"/>
                </a:tc>
                <a:tc>
                  <a:txBody>
                    <a:bodyPr/>
                    <a:lstStyle/>
                    <a:p>
                      <a:pPr>
                        <a:buNone/>
                      </a:pPr>
                      <a:r>
                        <a:rPr lang="en-US" sz="1600" dirty="0">
                          <a:latin typeface="+mj-lt"/>
                        </a:rPr>
                        <a:t>Don’t use casual expressions, abbreviations without defining (e.g., use Input Tax Credit (ITC) before using “ITC”).</a:t>
                      </a:r>
                      <a:endParaRPr lang="en-IN" sz="1600" dirty="0">
                        <a:latin typeface="+mj-lt"/>
                      </a:endParaRPr>
                    </a:p>
                  </a:txBody>
                  <a:tcPr anchor="ctr"/>
                </a:tc>
                <a:tc>
                  <a:txBody>
                    <a:bodyPr/>
                    <a:lstStyle/>
                    <a:p>
                      <a:pPr>
                        <a:buNone/>
                      </a:pPr>
                      <a:r>
                        <a:rPr lang="en-US" sz="1600" dirty="0">
                          <a:latin typeface="+mj-lt"/>
                        </a:rPr>
                        <a:t>Improves document’s legal and professional value, especially in larger/serious disputes.</a:t>
                      </a:r>
                      <a:endParaRPr lang="en-IN" sz="1600" dirty="0">
                        <a:latin typeface="+mj-lt"/>
                      </a:endParaRPr>
                    </a:p>
                  </a:txBody>
                  <a:tcPr anchor="ctr"/>
                </a:tc>
                <a:extLst>
                  <a:ext uri="{0D108BD9-81ED-4DB2-BD59-A6C34878D82A}">
                    <a16:rowId xmlns:a16="http://schemas.microsoft.com/office/drawing/2014/main" val="3386935098"/>
                  </a:ext>
                </a:extLst>
              </a:tr>
            </a:tbl>
          </a:graphicData>
        </a:graphic>
      </p:graphicFrame>
    </p:spTree>
    <p:extLst>
      <p:ext uri="{BB962C8B-B14F-4D97-AF65-F5344CB8AC3E}">
        <p14:creationId xmlns:p14="http://schemas.microsoft.com/office/powerpoint/2010/main" val="4622184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58630-5A52-2359-642E-0904E2FF41A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DFBF6E8-A64C-591F-688B-2C961E7B1262}"/>
              </a:ext>
            </a:extLst>
          </p:cNvPr>
          <p:cNvSpPr>
            <a:spLocks noGrp="1"/>
          </p:cNvSpPr>
          <p:nvPr>
            <p:ph type="ctrTitle"/>
          </p:nvPr>
        </p:nvSpPr>
        <p:spPr>
          <a:xfrm>
            <a:off x="1977076" y="866551"/>
            <a:ext cx="8825658" cy="2677648"/>
          </a:xfrm>
        </p:spPr>
        <p:txBody>
          <a:bodyPr/>
          <a:lstStyle/>
          <a:p>
            <a:r>
              <a:rPr lang="en-US" dirty="0"/>
              <a:t>Grounds of Appeal</a:t>
            </a:r>
            <a:endParaRPr lang="en-IN" dirty="0"/>
          </a:p>
        </p:txBody>
      </p:sp>
    </p:spTree>
    <p:extLst>
      <p:ext uri="{BB962C8B-B14F-4D97-AF65-F5344CB8AC3E}">
        <p14:creationId xmlns:p14="http://schemas.microsoft.com/office/powerpoint/2010/main" val="8998102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C707C-C593-6AA8-6D71-23BC00758A43}"/>
              </a:ext>
            </a:extLst>
          </p:cNvPr>
          <p:cNvSpPr>
            <a:spLocks noGrp="1"/>
          </p:cNvSpPr>
          <p:nvPr>
            <p:ph type="title"/>
          </p:nvPr>
        </p:nvSpPr>
        <p:spPr>
          <a:xfrm>
            <a:off x="838200" y="365125"/>
            <a:ext cx="10515600" cy="813435"/>
          </a:xfrm>
        </p:spPr>
        <p:txBody>
          <a:bodyPr/>
          <a:lstStyle/>
          <a:p>
            <a:r>
              <a:rPr lang="en-US" dirty="0"/>
              <a:t>Grounds of Appeal</a:t>
            </a:r>
            <a:endParaRPr lang="en-IN" dirty="0"/>
          </a:p>
        </p:txBody>
      </p:sp>
      <p:graphicFrame>
        <p:nvGraphicFramePr>
          <p:cNvPr id="4" name="Content Placeholder 3">
            <a:extLst>
              <a:ext uri="{FF2B5EF4-FFF2-40B4-BE49-F238E27FC236}">
                <a16:creationId xmlns:a16="http://schemas.microsoft.com/office/drawing/2014/main" id="{29E077A1-5FB2-BDAC-D36C-7A458628F8CD}"/>
              </a:ext>
            </a:extLst>
          </p:cNvPr>
          <p:cNvGraphicFramePr>
            <a:graphicFrameLocks noGrp="1"/>
          </p:cNvGraphicFramePr>
          <p:nvPr>
            <p:ph idx="1"/>
            <p:extLst>
              <p:ext uri="{D42A27DB-BD31-4B8C-83A1-F6EECF244321}">
                <p14:modId xmlns:p14="http://schemas.microsoft.com/office/powerpoint/2010/main" val="2041346051"/>
              </p:ext>
            </p:extLst>
          </p:nvPr>
        </p:nvGraphicFramePr>
        <p:xfrm>
          <a:off x="838200" y="1178561"/>
          <a:ext cx="10515600" cy="5324475"/>
        </p:xfrm>
        <a:graphic>
          <a:graphicData uri="http://schemas.openxmlformats.org/drawingml/2006/table">
            <a:tbl>
              <a:tblPr firstRow="1" bandRow="1">
                <a:tableStyleId>{5C22544A-7EE6-4342-B048-85BDC9FD1C3A}</a:tableStyleId>
              </a:tblPr>
              <a:tblGrid>
                <a:gridCol w="1000760">
                  <a:extLst>
                    <a:ext uri="{9D8B030D-6E8A-4147-A177-3AD203B41FA5}">
                      <a16:colId xmlns:a16="http://schemas.microsoft.com/office/drawing/2014/main" val="3120723001"/>
                    </a:ext>
                  </a:extLst>
                </a:gridCol>
                <a:gridCol w="3220720">
                  <a:extLst>
                    <a:ext uri="{9D8B030D-6E8A-4147-A177-3AD203B41FA5}">
                      <a16:colId xmlns:a16="http://schemas.microsoft.com/office/drawing/2014/main" val="1984714364"/>
                    </a:ext>
                  </a:extLst>
                </a:gridCol>
                <a:gridCol w="3017520">
                  <a:extLst>
                    <a:ext uri="{9D8B030D-6E8A-4147-A177-3AD203B41FA5}">
                      <a16:colId xmlns:a16="http://schemas.microsoft.com/office/drawing/2014/main" val="3447943716"/>
                    </a:ext>
                  </a:extLst>
                </a:gridCol>
                <a:gridCol w="3276600">
                  <a:extLst>
                    <a:ext uri="{9D8B030D-6E8A-4147-A177-3AD203B41FA5}">
                      <a16:colId xmlns:a16="http://schemas.microsoft.com/office/drawing/2014/main" val="2052565592"/>
                    </a:ext>
                  </a:extLst>
                </a:gridCol>
              </a:tblGrid>
              <a:tr h="314766">
                <a:tc>
                  <a:txBody>
                    <a:bodyPr/>
                    <a:lstStyle/>
                    <a:p>
                      <a:pPr>
                        <a:buNone/>
                      </a:pPr>
                      <a:r>
                        <a:rPr lang="en-IN" sz="1400" b="1" dirty="0">
                          <a:latin typeface="+mj-lt"/>
                        </a:rPr>
                        <a:t>Aspect</a:t>
                      </a:r>
                      <a:endParaRPr lang="en-IN" sz="1400" dirty="0">
                        <a:latin typeface="+mj-lt"/>
                      </a:endParaRPr>
                    </a:p>
                  </a:txBody>
                  <a:tcPr anchor="ctr"/>
                </a:tc>
                <a:tc>
                  <a:txBody>
                    <a:bodyPr/>
                    <a:lstStyle/>
                    <a:p>
                      <a:pPr>
                        <a:buNone/>
                      </a:pPr>
                      <a:r>
                        <a:rPr lang="en-US" sz="1400" b="1" dirty="0">
                          <a:latin typeface="+mj-lt"/>
                        </a:rPr>
                        <a:t>DO’s (What You Should Do)</a:t>
                      </a:r>
                      <a:endParaRPr lang="en-US" sz="1400" dirty="0">
                        <a:latin typeface="+mj-lt"/>
                      </a:endParaRPr>
                    </a:p>
                  </a:txBody>
                  <a:tcPr anchor="ctr"/>
                </a:tc>
                <a:tc>
                  <a:txBody>
                    <a:bodyPr/>
                    <a:lstStyle/>
                    <a:p>
                      <a:pPr>
                        <a:buNone/>
                      </a:pPr>
                      <a:r>
                        <a:rPr lang="en-IN" sz="1400" b="1" dirty="0">
                          <a:latin typeface="+mj-lt"/>
                        </a:rPr>
                        <a:t>DON’Ts (What to Avoid)</a:t>
                      </a:r>
                      <a:endParaRPr lang="en-IN" sz="1400" dirty="0">
                        <a:latin typeface="+mj-lt"/>
                      </a:endParaRPr>
                    </a:p>
                  </a:txBody>
                  <a:tcPr anchor="ctr"/>
                </a:tc>
                <a:tc>
                  <a:txBody>
                    <a:bodyPr/>
                    <a:lstStyle/>
                    <a:p>
                      <a:pPr>
                        <a:buNone/>
                      </a:pPr>
                      <a:r>
                        <a:rPr lang="en-IN" sz="1400" b="1" dirty="0">
                          <a:latin typeface="+mj-lt"/>
                        </a:rPr>
                        <a:t>Why It Matters</a:t>
                      </a:r>
                      <a:endParaRPr lang="en-IN" sz="1400" dirty="0">
                        <a:latin typeface="+mj-lt"/>
                      </a:endParaRPr>
                    </a:p>
                  </a:txBody>
                  <a:tcPr anchor="ctr"/>
                </a:tc>
                <a:extLst>
                  <a:ext uri="{0D108BD9-81ED-4DB2-BD59-A6C34878D82A}">
                    <a16:rowId xmlns:a16="http://schemas.microsoft.com/office/drawing/2014/main" val="1457224462"/>
                  </a:ext>
                </a:extLst>
              </a:tr>
              <a:tr h="802005">
                <a:tc>
                  <a:txBody>
                    <a:bodyPr/>
                    <a:lstStyle/>
                    <a:p>
                      <a:pPr>
                        <a:buNone/>
                      </a:pPr>
                      <a:r>
                        <a:rPr lang="en-IN" sz="1400" b="0" dirty="0">
                          <a:latin typeface="+mj-lt"/>
                        </a:rPr>
                        <a:t>Legal Framing</a:t>
                      </a:r>
                    </a:p>
                  </a:txBody>
                  <a:tcPr anchor="ctr"/>
                </a:tc>
                <a:tc>
                  <a:txBody>
                    <a:bodyPr/>
                    <a:lstStyle/>
                    <a:p>
                      <a:pPr>
                        <a:buNone/>
                      </a:pPr>
                      <a:r>
                        <a:rPr lang="en-US" sz="1400" dirty="0">
                          <a:latin typeface="+mj-lt"/>
                        </a:rPr>
                        <a:t>Frame grounds as </a:t>
                      </a:r>
                      <a:r>
                        <a:rPr lang="en-US" sz="1400" b="1" dirty="0">
                          <a:latin typeface="+mj-lt"/>
                        </a:rPr>
                        <a:t>distinct legal objections</a:t>
                      </a:r>
                      <a:r>
                        <a:rPr lang="en-US" sz="1400" dirty="0">
                          <a:latin typeface="+mj-lt"/>
                        </a:rPr>
                        <a:t> — each ground a separate paragraph or bullet.</a:t>
                      </a:r>
                    </a:p>
                  </a:txBody>
                  <a:tcPr anchor="ctr"/>
                </a:tc>
                <a:tc>
                  <a:txBody>
                    <a:bodyPr/>
                    <a:lstStyle/>
                    <a:p>
                      <a:pPr>
                        <a:buNone/>
                      </a:pPr>
                      <a:r>
                        <a:rPr lang="en-US" sz="1400" dirty="0">
                          <a:latin typeface="+mj-lt"/>
                        </a:rPr>
                        <a:t>Don’t jumble multiple arguments into one long paragraph.</a:t>
                      </a:r>
                    </a:p>
                  </a:txBody>
                  <a:tcPr anchor="ctr"/>
                </a:tc>
                <a:tc>
                  <a:txBody>
                    <a:bodyPr/>
                    <a:lstStyle/>
                    <a:p>
                      <a:pPr>
                        <a:buNone/>
                      </a:pPr>
                      <a:r>
                        <a:rPr lang="en-US" sz="1400">
                          <a:latin typeface="+mj-lt"/>
                        </a:rPr>
                        <a:t>Helps the appellate officer identify specific issues. Also aids in structured hearing or appellate memo preparation.</a:t>
                      </a:r>
                    </a:p>
                  </a:txBody>
                  <a:tcPr anchor="ctr"/>
                </a:tc>
                <a:extLst>
                  <a:ext uri="{0D108BD9-81ED-4DB2-BD59-A6C34878D82A}">
                    <a16:rowId xmlns:a16="http://schemas.microsoft.com/office/drawing/2014/main" val="2291361831"/>
                  </a:ext>
                </a:extLst>
              </a:tr>
              <a:tr h="983104">
                <a:tc>
                  <a:txBody>
                    <a:bodyPr/>
                    <a:lstStyle/>
                    <a:p>
                      <a:pPr>
                        <a:buNone/>
                      </a:pPr>
                      <a:r>
                        <a:rPr lang="en-IN" sz="1400" b="0" dirty="0">
                          <a:latin typeface="+mj-lt"/>
                        </a:rPr>
                        <a:t>Specificity</a:t>
                      </a:r>
                    </a:p>
                  </a:txBody>
                  <a:tcPr anchor="ctr"/>
                </a:tc>
                <a:tc>
                  <a:txBody>
                    <a:bodyPr/>
                    <a:lstStyle/>
                    <a:p>
                      <a:pPr>
                        <a:buNone/>
                      </a:pPr>
                      <a:r>
                        <a:rPr lang="en-US" sz="1400" dirty="0">
                          <a:latin typeface="+mj-lt"/>
                        </a:rPr>
                        <a:t>Be </a:t>
                      </a:r>
                      <a:r>
                        <a:rPr lang="en-US" sz="1400" b="1" dirty="0">
                          <a:latin typeface="+mj-lt"/>
                        </a:rPr>
                        <a:t>specific about what is being challenged</a:t>
                      </a:r>
                      <a:r>
                        <a:rPr lang="en-US" sz="1400" dirty="0">
                          <a:latin typeface="+mj-lt"/>
                        </a:rPr>
                        <a:t> — tax, interest, penalty, jurisdiction, natural justice, classification, etc.</a:t>
                      </a:r>
                    </a:p>
                  </a:txBody>
                  <a:tcPr anchor="ctr"/>
                </a:tc>
                <a:tc>
                  <a:txBody>
                    <a:bodyPr/>
                    <a:lstStyle/>
                    <a:p>
                      <a:pPr>
                        <a:buNone/>
                      </a:pPr>
                      <a:r>
                        <a:rPr lang="en-US" sz="1400">
                          <a:latin typeface="+mj-lt"/>
                        </a:rPr>
                        <a:t>Don’t just write “the order is bad in law and liable to be set aside” without explanation.</a:t>
                      </a:r>
                    </a:p>
                  </a:txBody>
                  <a:tcPr anchor="ctr"/>
                </a:tc>
                <a:tc>
                  <a:txBody>
                    <a:bodyPr/>
                    <a:lstStyle/>
                    <a:p>
                      <a:pPr>
                        <a:buNone/>
                      </a:pPr>
                      <a:r>
                        <a:rPr lang="en-US" sz="1400">
                          <a:latin typeface="+mj-lt"/>
                        </a:rPr>
                        <a:t>Ambiguity weakens your case. Specific objections have a higher chance of being heard and addressed.</a:t>
                      </a:r>
                    </a:p>
                  </a:txBody>
                  <a:tcPr anchor="ctr"/>
                </a:tc>
                <a:extLst>
                  <a:ext uri="{0D108BD9-81ED-4DB2-BD59-A6C34878D82A}">
                    <a16:rowId xmlns:a16="http://schemas.microsoft.com/office/drawing/2014/main" val="2835170499"/>
                  </a:ext>
                </a:extLst>
              </a:tr>
              <a:tr h="1115517">
                <a:tc>
                  <a:txBody>
                    <a:bodyPr/>
                    <a:lstStyle/>
                    <a:p>
                      <a:pPr>
                        <a:buNone/>
                      </a:pPr>
                      <a:r>
                        <a:rPr lang="en-IN" sz="1400" b="0" dirty="0">
                          <a:latin typeface="+mj-lt"/>
                        </a:rPr>
                        <a:t>Legal Language</a:t>
                      </a:r>
                    </a:p>
                  </a:txBody>
                  <a:tcPr anchor="ctr"/>
                </a:tc>
                <a:tc>
                  <a:txBody>
                    <a:bodyPr/>
                    <a:lstStyle/>
                    <a:p>
                      <a:pPr>
                        <a:buNone/>
                      </a:pPr>
                      <a:r>
                        <a:rPr lang="en-US" sz="1400">
                          <a:latin typeface="+mj-lt"/>
                        </a:rPr>
                        <a:t>Use formal and established legal phrases: </a:t>
                      </a:r>
                      <a:r>
                        <a:rPr lang="en-US" sz="1400" i="1">
                          <a:latin typeface="+mj-lt"/>
                        </a:rPr>
                        <a:t>“without prejudice”</a:t>
                      </a:r>
                      <a:r>
                        <a:rPr lang="en-US" sz="1400">
                          <a:latin typeface="+mj-lt"/>
                        </a:rPr>
                        <a:t>, </a:t>
                      </a:r>
                      <a:r>
                        <a:rPr lang="en-US" sz="1400" i="1">
                          <a:latin typeface="+mj-lt"/>
                        </a:rPr>
                        <a:t>“principle of natural justice violated”</a:t>
                      </a:r>
                      <a:r>
                        <a:rPr lang="en-US" sz="1400">
                          <a:latin typeface="+mj-lt"/>
                        </a:rPr>
                        <a:t>, </a:t>
                      </a:r>
                      <a:r>
                        <a:rPr lang="en-US" sz="1400" i="1">
                          <a:latin typeface="+mj-lt"/>
                        </a:rPr>
                        <a:t>“erroneously concluded that…”</a:t>
                      </a:r>
                      <a:endParaRPr lang="en-US" sz="1400">
                        <a:latin typeface="+mj-lt"/>
                      </a:endParaRPr>
                    </a:p>
                  </a:txBody>
                  <a:tcPr anchor="ctr"/>
                </a:tc>
                <a:tc>
                  <a:txBody>
                    <a:bodyPr/>
                    <a:lstStyle/>
                    <a:p>
                      <a:pPr>
                        <a:buNone/>
                      </a:pPr>
                      <a:r>
                        <a:rPr lang="en-US" sz="1400">
                          <a:latin typeface="+mj-lt"/>
                        </a:rPr>
                        <a:t>Don’t use aggressive or casual terms like “totally unfair”, “rubbish order”, or “completely wrong”.</a:t>
                      </a:r>
                    </a:p>
                  </a:txBody>
                  <a:tcPr anchor="ctr"/>
                </a:tc>
                <a:tc>
                  <a:txBody>
                    <a:bodyPr/>
                    <a:lstStyle/>
                    <a:p>
                      <a:pPr>
                        <a:buNone/>
                      </a:pPr>
                      <a:r>
                        <a:rPr lang="en-IN" sz="1400">
                          <a:latin typeface="+mj-lt"/>
                        </a:rPr>
                        <a:t>Shows professionalism. Avoids contemptuous tone. Ensures focus on merits.</a:t>
                      </a:r>
                    </a:p>
                  </a:txBody>
                  <a:tcPr anchor="ctr"/>
                </a:tc>
                <a:extLst>
                  <a:ext uri="{0D108BD9-81ED-4DB2-BD59-A6C34878D82A}">
                    <a16:rowId xmlns:a16="http://schemas.microsoft.com/office/drawing/2014/main" val="1090085386"/>
                  </a:ext>
                </a:extLst>
              </a:tr>
              <a:tr h="983104">
                <a:tc>
                  <a:txBody>
                    <a:bodyPr/>
                    <a:lstStyle/>
                    <a:p>
                      <a:pPr>
                        <a:buNone/>
                      </a:pPr>
                      <a:r>
                        <a:rPr lang="en-IN" sz="1400" b="0" dirty="0">
                          <a:latin typeface="+mj-lt"/>
                        </a:rPr>
                        <a:t>Factual Support</a:t>
                      </a:r>
                    </a:p>
                  </a:txBody>
                  <a:tcPr anchor="ctr"/>
                </a:tc>
                <a:tc>
                  <a:txBody>
                    <a:bodyPr/>
                    <a:lstStyle/>
                    <a:p>
                      <a:pPr>
                        <a:buNone/>
                      </a:pPr>
                      <a:r>
                        <a:rPr lang="en-US" sz="1400">
                          <a:latin typeface="+mj-lt"/>
                        </a:rPr>
                        <a:t>Wherever applicable, </a:t>
                      </a:r>
                      <a:r>
                        <a:rPr lang="en-US" sz="1400" b="1">
                          <a:latin typeface="+mj-lt"/>
                        </a:rPr>
                        <a:t>refer to facts</a:t>
                      </a:r>
                      <a:r>
                        <a:rPr lang="en-US" sz="1400">
                          <a:latin typeface="+mj-lt"/>
                        </a:rPr>
                        <a:t> from Statement of Facts (e.g., reply filed, payment made, submission not considered).</a:t>
                      </a:r>
                    </a:p>
                  </a:txBody>
                  <a:tcPr anchor="ctr"/>
                </a:tc>
                <a:tc>
                  <a:txBody>
                    <a:bodyPr/>
                    <a:lstStyle/>
                    <a:p>
                      <a:pPr>
                        <a:buNone/>
                      </a:pPr>
                      <a:r>
                        <a:rPr lang="en-US" sz="1400">
                          <a:latin typeface="+mj-lt"/>
                        </a:rPr>
                        <a:t>Don’t make factual assertions without referring to the earlier section or annexures.</a:t>
                      </a:r>
                    </a:p>
                  </a:txBody>
                  <a:tcPr anchor="ctr"/>
                </a:tc>
                <a:tc>
                  <a:txBody>
                    <a:bodyPr/>
                    <a:lstStyle/>
                    <a:p>
                      <a:pPr>
                        <a:buNone/>
                      </a:pPr>
                      <a:r>
                        <a:rPr lang="en-US" sz="1400" dirty="0">
                          <a:latin typeface="+mj-lt"/>
                        </a:rPr>
                        <a:t>Legal arguments must be grounded in the record. Unsupported claims may be rejected.</a:t>
                      </a:r>
                    </a:p>
                  </a:txBody>
                  <a:tcPr anchor="ctr"/>
                </a:tc>
                <a:extLst>
                  <a:ext uri="{0D108BD9-81ED-4DB2-BD59-A6C34878D82A}">
                    <a16:rowId xmlns:a16="http://schemas.microsoft.com/office/drawing/2014/main" val="2351100767"/>
                  </a:ext>
                </a:extLst>
              </a:tr>
              <a:tr h="983104">
                <a:tc>
                  <a:txBody>
                    <a:bodyPr/>
                    <a:lstStyle/>
                    <a:p>
                      <a:pPr>
                        <a:buNone/>
                      </a:pPr>
                      <a:r>
                        <a:rPr lang="en-IN" sz="1400" b="0" dirty="0">
                          <a:latin typeface="+mj-lt"/>
                        </a:rPr>
                        <a:t>Use of Case Law</a:t>
                      </a:r>
                    </a:p>
                  </a:txBody>
                  <a:tcPr anchor="ctr"/>
                </a:tc>
                <a:tc>
                  <a:txBody>
                    <a:bodyPr/>
                    <a:lstStyle/>
                    <a:p>
                      <a:pPr>
                        <a:buNone/>
                      </a:pPr>
                      <a:r>
                        <a:rPr lang="en-US" sz="1400" dirty="0">
                          <a:latin typeface="+mj-lt"/>
                        </a:rPr>
                        <a:t>Cite </a:t>
                      </a:r>
                      <a:r>
                        <a:rPr lang="en-US" sz="1400" b="1" dirty="0">
                          <a:latin typeface="+mj-lt"/>
                        </a:rPr>
                        <a:t>relevant case laws or circulars</a:t>
                      </a:r>
                      <a:r>
                        <a:rPr lang="en-US" sz="1400" dirty="0">
                          <a:latin typeface="+mj-lt"/>
                        </a:rPr>
                        <a:t> briefly (e.g., “as held by Hon’ble Supreme Court in XYZ v. Union of India…”).</a:t>
                      </a:r>
                    </a:p>
                  </a:txBody>
                  <a:tcPr anchor="ctr"/>
                </a:tc>
                <a:tc>
                  <a:txBody>
                    <a:bodyPr/>
                    <a:lstStyle/>
                    <a:p>
                      <a:pPr>
                        <a:buNone/>
                      </a:pPr>
                      <a:r>
                        <a:rPr lang="en-US" sz="1400">
                          <a:latin typeface="+mj-lt"/>
                        </a:rPr>
                        <a:t>Don’t overload with multiple citations unless directly relevant. Avoid irrelevant high court orders from other states unless persuasive.</a:t>
                      </a:r>
                    </a:p>
                  </a:txBody>
                  <a:tcPr anchor="ctr"/>
                </a:tc>
                <a:tc>
                  <a:txBody>
                    <a:bodyPr/>
                    <a:lstStyle/>
                    <a:p>
                      <a:pPr>
                        <a:buNone/>
                      </a:pPr>
                      <a:r>
                        <a:rPr lang="en-US" sz="1400" dirty="0">
                          <a:latin typeface="+mj-lt"/>
                        </a:rPr>
                        <a:t>Supports legal credibility. Shows issue is settled or supportable.</a:t>
                      </a:r>
                    </a:p>
                  </a:txBody>
                  <a:tcPr anchor="ctr"/>
                </a:tc>
                <a:extLst>
                  <a:ext uri="{0D108BD9-81ED-4DB2-BD59-A6C34878D82A}">
                    <a16:rowId xmlns:a16="http://schemas.microsoft.com/office/drawing/2014/main" val="2358497288"/>
                  </a:ext>
                </a:extLst>
              </a:tr>
            </a:tbl>
          </a:graphicData>
        </a:graphic>
      </p:graphicFrame>
    </p:spTree>
    <p:extLst>
      <p:ext uri="{BB962C8B-B14F-4D97-AF65-F5344CB8AC3E}">
        <p14:creationId xmlns:p14="http://schemas.microsoft.com/office/powerpoint/2010/main" val="36342855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1D2E4-9D38-A7EB-32C6-092F6E1FD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0E7129-224E-490E-5BB2-F4FC044A26CA}"/>
              </a:ext>
            </a:extLst>
          </p:cNvPr>
          <p:cNvSpPr>
            <a:spLocks noGrp="1"/>
          </p:cNvSpPr>
          <p:nvPr>
            <p:ph type="title"/>
          </p:nvPr>
        </p:nvSpPr>
        <p:spPr>
          <a:xfrm>
            <a:off x="838200" y="365125"/>
            <a:ext cx="10515600" cy="630555"/>
          </a:xfrm>
        </p:spPr>
        <p:txBody>
          <a:bodyPr>
            <a:normAutofit fontScale="90000"/>
          </a:bodyPr>
          <a:lstStyle/>
          <a:p>
            <a:r>
              <a:rPr lang="en-US" dirty="0"/>
              <a:t>Grounds of Appeal</a:t>
            </a:r>
            <a:endParaRPr lang="en-IN" dirty="0"/>
          </a:p>
        </p:txBody>
      </p:sp>
      <p:graphicFrame>
        <p:nvGraphicFramePr>
          <p:cNvPr id="4" name="Content Placeholder 3">
            <a:extLst>
              <a:ext uri="{FF2B5EF4-FFF2-40B4-BE49-F238E27FC236}">
                <a16:creationId xmlns:a16="http://schemas.microsoft.com/office/drawing/2014/main" id="{FD26675D-A685-E20B-8A95-DFC314D609C1}"/>
              </a:ext>
            </a:extLst>
          </p:cNvPr>
          <p:cNvGraphicFramePr>
            <a:graphicFrameLocks noGrp="1"/>
          </p:cNvGraphicFramePr>
          <p:nvPr>
            <p:ph idx="1"/>
            <p:extLst>
              <p:ext uri="{D42A27DB-BD31-4B8C-83A1-F6EECF244321}">
                <p14:modId xmlns:p14="http://schemas.microsoft.com/office/powerpoint/2010/main" val="213640821"/>
              </p:ext>
            </p:extLst>
          </p:nvPr>
        </p:nvGraphicFramePr>
        <p:xfrm>
          <a:off x="838200" y="995680"/>
          <a:ext cx="10515600" cy="4889524"/>
        </p:xfrm>
        <a:graphic>
          <a:graphicData uri="http://schemas.openxmlformats.org/drawingml/2006/table">
            <a:tbl>
              <a:tblPr firstRow="1" bandRow="1">
                <a:tableStyleId>{5C22544A-7EE6-4342-B048-85BDC9FD1C3A}</a:tableStyleId>
              </a:tblPr>
              <a:tblGrid>
                <a:gridCol w="1183640">
                  <a:extLst>
                    <a:ext uri="{9D8B030D-6E8A-4147-A177-3AD203B41FA5}">
                      <a16:colId xmlns:a16="http://schemas.microsoft.com/office/drawing/2014/main" val="3120723001"/>
                    </a:ext>
                  </a:extLst>
                </a:gridCol>
                <a:gridCol w="3423920">
                  <a:extLst>
                    <a:ext uri="{9D8B030D-6E8A-4147-A177-3AD203B41FA5}">
                      <a16:colId xmlns:a16="http://schemas.microsoft.com/office/drawing/2014/main" val="1984714364"/>
                    </a:ext>
                  </a:extLst>
                </a:gridCol>
                <a:gridCol w="2844800">
                  <a:extLst>
                    <a:ext uri="{9D8B030D-6E8A-4147-A177-3AD203B41FA5}">
                      <a16:colId xmlns:a16="http://schemas.microsoft.com/office/drawing/2014/main" val="3447943716"/>
                    </a:ext>
                  </a:extLst>
                </a:gridCol>
                <a:gridCol w="3063240">
                  <a:extLst>
                    <a:ext uri="{9D8B030D-6E8A-4147-A177-3AD203B41FA5}">
                      <a16:colId xmlns:a16="http://schemas.microsoft.com/office/drawing/2014/main" val="2052565592"/>
                    </a:ext>
                  </a:extLst>
                </a:gridCol>
              </a:tblGrid>
              <a:tr h="259743">
                <a:tc>
                  <a:txBody>
                    <a:bodyPr/>
                    <a:lstStyle/>
                    <a:p>
                      <a:pPr>
                        <a:buNone/>
                      </a:pPr>
                      <a:r>
                        <a:rPr lang="en-IN" sz="1400" b="1" dirty="0">
                          <a:latin typeface="+mj-lt"/>
                        </a:rPr>
                        <a:t>Aspect</a:t>
                      </a:r>
                      <a:endParaRPr lang="en-IN" sz="1400" dirty="0">
                        <a:latin typeface="+mj-lt"/>
                      </a:endParaRPr>
                    </a:p>
                  </a:txBody>
                  <a:tcPr anchor="ctr"/>
                </a:tc>
                <a:tc>
                  <a:txBody>
                    <a:bodyPr/>
                    <a:lstStyle/>
                    <a:p>
                      <a:pPr>
                        <a:buNone/>
                      </a:pPr>
                      <a:r>
                        <a:rPr lang="en-US" sz="1400" b="1" dirty="0">
                          <a:latin typeface="+mj-lt"/>
                        </a:rPr>
                        <a:t>DO’s (What You Should Do)</a:t>
                      </a:r>
                      <a:endParaRPr lang="en-US" sz="1400" dirty="0">
                        <a:latin typeface="+mj-lt"/>
                      </a:endParaRPr>
                    </a:p>
                  </a:txBody>
                  <a:tcPr anchor="ctr"/>
                </a:tc>
                <a:tc>
                  <a:txBody>
                    <a:bodyPr/>
                    <a:lstStyle/>
                    <a:p>
                      <a:pPr>
                        <a:buNone/>
                      </a:pPr>
                      <a:r>
                        <a:rPr lang="en-IN" sz="1400" b="1" dirty="0">
                          <a:latin typeface="+mj-lt"/>
                        </a:rPr>
                        <a:t>DON’Ts (What to Avoid)</a:t>
                      </a:r>
                      <a:endParaRPr lang="en-IN" sz="1400" dirty="0">
                        <a:latin typeface="+mj-lt"/>
                      </a:endParaRPr>
                    </a:p>
                  </a:txBody>
                  <a:tcPr anchor="ctr"/>
                </a:tc>
                <a:tc>
                  <a:txBody>
                    <a:bodyPr/>
                    <a:lstStyle/>
                    <a:p>
                      <a:pPr>
                        <a:buNone/>
                      </a:pPr>
                      <a:r>
                        <a:rPr lang="en-IN" sz="1400" b="1" dirty="0">
                          <a:latin typeface="+mj-lt"/>
                        </a:rPr>
                        <a:t>Why It Matters</a:t>
                      </a:r>
                      <a:endParaRPr lang="en-IN" sz="1400" dirty="0">
                        <a:latin typeface="+mj-lt"/>
                      </a:endParaRPr>
                    </a:p>
                  </a:txBody>
                  <a:tcPr anchor="ctr"/>
                </a:tc>
                <a:extLst>
                  <a:ext uri="{0D108BD9-81ED-4DB2-BD59-A6C34878D82A}">
                    <a16:rowId xmlns:a16="http://schemas.microsoft.com/office/drawing/2014/main" val="1457224462"/>
                  </a:ext>
                </a:extLst>
              </a:tr>
              <a:tr h="805204">
                <a:tc>
                  <a:txBody>
                    <a:bodyPr/>
                    <a:lstStyle/>
                    <a:p>
                      <a:pPr>
                        <a:buNone/>
                      </a:pPr>
                      <a:r>
                        <a:rPr lang="en-IN" sz="1400" b="0" dirty="0">
                          <a:latin typeface="+mj-lt"/>
                        </a:rPr>
                        <a:t>Clubbing of Grounds</a:t>
                      </a:r>
                    </a:p>
                  </a:txBody>
                  <a:tcPr anchor="ctr"/>
                </a:tc>
                <a:tc>
                  <a:txBody>
                    <a:bodyPr/>
                    <a:lstStyle/>
                    <a:p>
                      <a:pPr>
                        <a:buNone/>
                      </a:pPr>
                      <a:r>
                        <a:rPr lang="en-US" sz="1400" dirty="0">
                          <a:latin typeface="+mj-lt"/>
                        </a:rPr>
                        <a:t>Club only related grounds (e.g., penalty and interest under Section 73/74) when based on same core issue.</a:t>
                      </a:r>
                    </a:p>
                  </a:txBody>
                  <a:tcPr anchor="ctr"/>
                </a:tc>
                <a:tc>
                  <a:txBody>
                    <a:bodyPr/>
                    <a:lstStyle/>
                    <a:p>
                      <a:pPr>
                        <a:buNone/>
                      </a:pPr>
                      <a:r>
                        <a:rPr lang="en-US" sz="1400" dirty="0">
                          <a:latin typeface="+mj-lt"/>
                        </a:rPr>
                        <a:t>Don’t mix unrelated points (e.g., procedural lapse and rate classification) in one ground.</a:t>
                      </a:r>
                    </a:p>
                  </a:txBody>
                  <a:tcPr anchor="ctr"/>
                </a:tc>
                <a:tc>
                  <a:txBody>
                    <a:bodyPr/>
                    <a:lstStyle/>
                    <a:p>
                      <a:pPr>
                        <a:buNone/>
                      </a:pPr>
                      <a:r>
                        <a:rPr lang="en-US" sz="1400" dirty="0">
                          <a:latin typeface="+mj-lt"/>
                        </a:rPr>
                        <a:t>Logical grouping helps the appellate officer process and adjudicate effectively.</a:t>
                      </a:r>
                    </a:p>
                  </a:txBody>
                  <a:tcPr anchor="ctr"/>
                </a:tc>
                <a:extLst>
                  <a:ext uri="{0D108BD9-81ED-4DB2-BD59-A6C34878D82A}">
                    <a16:rowId xmlns:a16="http://schemas.microsoft.com/office/drawing/2014/main" val="2291361831"/>
                  </a:ext>
                </a:extLst>
              </a:tr>
              <a:tr h="913688">
                <a:tc>
                  <a:txBody>
                    <a:bodyPr/>
                    <a:lstStyle/>
                    <a:p>
                      <a:pPr>
                        <a:buNone/>
                      </a:pPr>
                      <a:r>
                        <a:rPr lang="en-IN" sz="1400" b="0" dirty="0">
                          <a:latin typeface="+mj-lt"/>
                        </a:rPr>
                        <a:t>Consistency with Facts</a:t>
                      </a:r>
                    </a:p>
                  </a:txBody>
                  <a:tcPr anchor="ctr"/>
                </a:tc>
                <a:tc>
                  <a:txBody>
                    <a:bodyPr/>
                    <a:lstStyle/>
                    <a:p>
                      <a:pPr>
                        <a:buNone/>
                      </a:pPr>
                      <a:r>
                        <a:rPr lang="en-US" sz="1400" dirty="0">
                          <a:latin typeface="+mj-lt"/>
                        </a:rPr>
                        <a:t>Ensure all grounds </a:t>
                      </a:r>
                      <a:r>
                        <a:rPr lang="en-US" sz="1400" b="1" dirty="0">
                          <a:latin typeface="+mj-lt"/>
                        </a:rPr>
                        <a:t>logically flow from facts already narrated</a:t>
                      </a:r>
                      <a:r>
                        <a:rPr lang="en-US" sz="1400" dirty="0">
                          <a:latin typeface="+mj-lt"/>
                        </a:rPr>
                        <a:t> (e.g., if you never mentioned non-service of SCN earlier, don’t bring it up here).</a:t>
                      </a:r>
                    </a:p>
                  </a:txBody>
                  <a:tcPr anchor="ctr"/>
                </a:tc>
                <a:tc>
                  <a:txBody>
                    <a:bodyPr/>
                    <a:lstStyle/>
                    <a:p>
                      <a:pPr>
                        <a:buNone/>
                      </a:pPr>
                      <a:r>
                        <a:rPr lang="en-US" sz="1400" dirty="0">
                          <a:latin typeface="+mj-lt"/>
                        </a:rPr>
                        <a:t>Don’t raise new factual allegations in grounds that weren’t in Statement of Facts.</a:t>
                      </a:r>
                    </a:p>
                  </a:txBody>
                  <a:tcPr anchor="ctr"/>
                </a:tc>
                <a:tc>
                  <a:txBody>
                    <a:bodyPr/>
                    <a:lstStyle/>
                    <a:p>
                      <a:pPr>
                        <a:buNone/>
                      </a:pPr>
                      <a:r>
                        <a:rPr lang="en-US" sz="1400" dirty="0">
                          <a:latin typeface="+mj-lt"/>
                        </a:rPr>
                        <a:t>Factual inconsistency can hurt credibility or lead to rejection of the new claim.</a:t>
                      </a:r>
                    </a:p>
                  </a:txBody>
                  <a:tcPr anchor="ctr"/>
                </a:tc>
                <a:extLst>
                  <a:ext uri="{0D108BD9-81ED-4DB2-BD59-A6C34878D82A}">
                    <a16:rowId xmlns:a16="http://schemas.microsoft.com/office/drawing/2014/main" val="2835170499"/>
                  </a:ext>
                </a:extLst>
              </a:tr>
              <a:tr h="805204">
                <a:tc>
                  <a:txBody>
                    <a:bodyPr/>
                    <a:lstStyle/>
                    <a:p>
                      <a:pPr>
                        <a:buNone/>
                      </a:pPr>
                      <a:r>
                        <a:rPr lang="en-IN" sz="1400" b="0" dirty="0">
                          <a:latin typeface="+mj-lt"/>
                        </a:rPr>
                        <a:t>Drafting Style</a:t>
                      </a:r>
                    </a:p>
                  </a:txBody>
                  <a:tcPr anchor="ctr"/>
                </a:tc>
                <a:tc>
                  <a:txBody>
                    <a:bodyPr/>
                    <a:lstStyle/>
                    <a:p>
                      <a:pPr>
                        <a:buNone/>
                      </a:pPr>
                      <a:r>
                        <a:rPr lang="en-US" sz="1400">
                          <a:latin typeface="+mj-lt"/>
                        </a:rPr>
                        <a:t>Use assertive, positive language: “The impugned order is liable to be set aside as it violates Section 75(4)...”</a:t>
                      </a:r>
                    </a:p>
                  </a:txBody>
                  <a:tcPr anchor="ctr"/>
                </a:tc>
                <a:tc>
                  <a:txBody>
                    <a:bodyPr/>
                    <a:lstStyle/>
                    <a:p>
                      <a:pPr>
                        <a:buNone/>
                      </a:pPr>
                      <a:r>
                        <a:rPr lang="en-US" sz="1400">
                          <a:latin typeface="+mj-lt"/>
                        </a:rPr>
                        <a:t>Don’t use tentative or vague phrases like “maybe the officer didn’t see…” or “probably misunderstood…”.</a:t>
                      </a:r>
                    </a:p>
                  </a:txBody>
                  <a:tcPr anchor="ctr"/>
                </a:tc>
                <a:tc>
                  <a:txBody>
                    <a:bodyPr/>
                    <a:lstStyle/>
                    <a:p>
                      <a:pPr>
                        <a:buNone/>
                      </a:pPr>
                      <a:r>
                        <a:rPr lang="en-US" sz="1400" dirty="0">
                          <a:latin typeface="+mj-lt"/>
                        </a:rPr>
                        <a:t>Legal arguments must sound confident and assertive (without being aggressive).</a:t>
                      </a:r>
                    </a:p>
                  </a:txBody>
                  <a:tcPr anchor="ctr"/>
                </a:tc>
                <a:extLst>
                  <a:ext uri="{0D108BD9-81ED-4DB2-BD59-A6C34878D82A}">
                    <a16:rowId xmlns:a16="http://schemas.microsoft.com/office/drawing/2014/main" val="2351100767"/>
                  </a:ext>
                </a:extLst>
              </a:tr>
              <a:tr h="805204">
                <a:tc>
                  <a:txBody>
                    <a:bodyPr/>
                    <a:lstStyle/>
                    <a:p>
                      <a:pPr>
                        <a:buNone/>
                      </a:pPr>
                      <a:r>
                        <a:rPr lang="en-IN" sz="1400" b="0" dirty="0">
                          <a:latin typeface="+mj-lt"/>
                        </a:rPr>
                        <a:t>Grounds on Jurisdiction</a:t>
                      </a:r>
                    </a:p>
                  </a:txBody>
                  <a:tcPr anchor="ctr"/>
                </a:tc>
                <a:tc>
                  <a:txBody>
                    <a:bodyPr/>
                    <a:lstStyle/>
                    <a:p>
                      <a:pPr>
                        <a:buNone/>
                      </a:pPr>
                      <a:r>
                        <a:rPr lang="en-US" sz="1400" b="0" dirty="0">
                          <a:latin typeface="+mj-lt"/>
                        </a:rPr>
                        <a:t>Always include preliminary grounds where applicable – like lack of jurisdiction, time-barred SCN, non-opportunity of hearing.</a:t>
                      </a:r>
                    </a:p>
                  </a:txBody>
                  <a:tcPr anchor="ctr"/>
                </a:tc>
                <a:tc>
                  <a:txBody>
                    <a:bodyPr/>
                    <a:lstStyle/>
                    <a:p>
                      <a:pPr>
                        <a:buNone/>
                      </a:pPr>
                      <a:r>
                        <a:rPr lang="en-US" sz="1400" b="0" dirty="0">
                          <a:latin typeface="+mj-lt"/>
                        </a:rPr>
                        <a:t>Don’t assume that such defects will be automatically considered.</a:t>
                      </a:r>
                    </a:p>
                  </a:txBody>
                  <a:tcPr anchor="ctr"/>
                </a:tc>
                <a:tc>
                  <a:txBody>
                    <a:bodyPr/>
                    <a:lstStyle/>
                    <a:p>
                      <a:pPr>
                        <a:buNone/>
                      </a:pPr>
                      <a:r>
                        <a:rPr lang="en-US" sz="1400" b="0" dirty="0">
                          <a:latin typeface="+mj-lt"/>
                        </a:rPr>
                        <a:t>Preliminary grounds can make the entire order void. Never miss raising them.</a:t>
                      </a:r>
                    </a:p>
                  </a:txBody>
                  <a:tcPr anchor="ctr"/>
                </a:tc>
                <a:extLst>
                  <a:ext uri="{0D108BD9-81ED-4DB2-BD59-A6C34878D82A}">
                    <a16:rowId xmlns:a16="http://schemas.microsoft.com/office/drawing/2014/main" val="2985738792"/>
                  </a:ext>
                </a:extLst>
              </a:tr>
              <a:tr h="805204">
                <a:tc>
                  <a:txBody>
                    <a:bodyPr/>
                    <a:lstStyle/>
                    <a:p>
                      <a:pPr>
                        <a:buNone/>
                      </a:pPr>
                      <a:r>
                        <a:rPr lang="en-IN" sz="1400" b="0" dirty="0">
                          <a:latin typeface="+mj-lt"/>
                        </a:rPr>
                        <a:t>Clarity in Relief Claimed</a:t>
                      </a:r>
                    </a:p>
                  </a:txBody>
                  <a:tcPr anchor="ctr"/>
                </a:tc>
                <a:tc>
                  <a:txBody>
                    <a:bodyPr/>
                    <a:lstStyle/>
                    <a:p>
                      <a:pPr>
                        <a:buNone/>
                      </a:pPr>
                      <a:r>
                        <a:rPr lang="en-US" sz="1400" b="0" dirty="0">
                          <a:latin typeface="+mj-lt"/>
                        </a:rPr>
                        <a:t>End each ground or group of grounds with an implied relief sought (e.g., “...hence, demand of penalty under Section 73(9) is unsustainable”).</a:t>
                      </a:r>
                    </a:p>
                  </a:txBody>
                  <a:tcPr anchor="ctr"/>
                </a:tc>
                <a:tc>
                  <a:txBody>
                    <a:bodyPr/>
                    <a:lstStyle/>
                    <a:p>
                      <a:pPr>
                        <a:buNone/>
                      </a:pPr>
                      <a:r>
                        <a:rPr lang="en-US" sz="1400" b="0" dirty="0">
                          <a:latin typeface="+mj-lt"/>
                        </a:rPr>
                        <a:t>Don’t expect relief to be implied or inferred</a:t>
                      </a:r>
                    </a:p>
                  </a:txBody>
                  <a:tcPr anchor="ctr"/>
                </a:tc>
                <a:tc>
                  <a:txBody>
                    <a:bodyPr/>
                    <a:lstStyle/>
                    <a:p>
                      <a:pPr>
                        <a:buNone/>
                      </a:pPr>
                      <a:r>
                        <a:rPr lang="en-US" sz="1400" b="0" dirty="0">
                          <a:latin typeface="+mj-lt"/>
                        </a:rPr>
                        <a:t>Makes it easier for authority to understand exactly what you want nullified or modified.</a:t>
                      </a:r>
                    </a:p>
                  </a:txBody>
                  <a:tcPr anchor="ctr"/>
                </a:tc>
                <a:extLst>
                  <a:ext uri="{0D108BD9-81ED-4DB2-BD59-A6C34878D82A}">
                    <a16:rowId xmlns:a16="http://schemas.microsoft.com/office/drawing/2014/main" val="1610220041"/>
                  </a:ext>
                </a:extLst>
              </a:tr>
            </a:tbl>
          </a:graphicData>
        </a:graphic>
      </p:graphicFrame>
    </p:spTree>
    <p:extLst>
      <p:ext uri="{BB962C8B-B14F-4D97-AF65-F5344CB8AC3E}">
        <p14:creationId xmlns:p14="http://schemas.microsoft.com/office/powerpoint/2010/main" val="40378023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50A947-A777-DF18-CBA1-6BE5B07DE1B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18150A6-091A-83B2-6B13-C339DFEC5079}"/>
              </a:ext>
            </a:extLst>
          </p:cNvPr>
          <p:cNvSpPr>
            <a:spLocks noGrp="1"/>
          </p:cNvSpPr>
          <p:nvPr>
            <p:ph type="ctrTitle"/>
          </p:nvPr>
        </p:nvSpPr>
        <p:spPr>
          <a:xfrm>
            <a:off x="1775741" y="751352"/>
            <a:ext cx="8825658" cy="2677648"/>
          </a:xfrm>
        </p:spPr>
        <p:txBody>
          <a:bodyPr/>
          <a:lstStyle/>
          <a:p>
            <a:r>
              <a:rPr lang="en-US" dirty="0"/>
              <a:t>Prayers</a:t>
            </a:r>
            <a:endParaRPr lang="en-IN" dirty="0"/>
          </a:p>
        </p:txBody>
      </p:sp>
    </p:spTree>
    <p:extLst>
      <p:ext uri="{BB962C8B-B14F-4D97-AF65-F5344CB8AC3E}">
        <p14:creationId xmlns:p14="http://schemas.microsoft.com/office/powerpoint/2010/main" val="140651523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AB2D5E1-C68C-DE8B-F478-4CDC33B41805}"/>
              </a:ext>
            </a:extLst>
          </p:cNvPr>
          <p:cNvSpPr>
            <a:spLocks noGrp="1"/>
          </p:cNvSpPr>
          <p:nvPr>
            <p:ph type="title"/>
          </p:nvPr>
        </p:nvSpPr>
        <p:spPr>
          <a:xfrm>
            <a:off x="838200" y="365125"/>
            <a:ext cx="10515600" cy="681355"/>
          </a:xfrm>
        </p:spPr>
        <p:txBody>
          <a:bodyPr>
            <a:normAutofit/>
          </a:bodyPr>
          <a:lstStyle/>
          <a:p>
            <a:r>
              <a:rPr lang="en-US" dirty="0"/>
              <a:t>Prayers</a:t>
            </a:r>
            <a:endParaRPr lang="en-IN" dirty="0"/>
          </a:p>
        </p:txBody>
      </p:sp>
      <p:graphicFrame>
        <p:nvGraphicFramePr>
          <p:cNvPr id="6" name="Content Placeholder 5">
            <a:extLst>
              <a:ext uri="{FF2B5EF4-FFF2-40B4-BE49-F238E27FC236}">
                <a16:creationId xmlns:a16="http://schemas.microsoft.com/office/drawing/2014/main" id="{ED56959E-BEE2-46F1-B46A-994DCCA8C697}"/>
              </a:ext>
            </a:extLst>
          </p:cNvPr>
          <p:cNvGraphicFramePr>
            <a:graphicFrameLocks noGrp="1"/>
          </p:cNvGraphicFramePr>
          <p:nvPr>
            <p:ph idx="1"/>
            <p:extLst>
              <p:ext uri="{D42A27DB-BD31-4B8C-83A1-F6EECF244321}">
                <p14:modId xmlns:p14="http://schemas.microsoft.com/office/powerpoint/2010/main" val="2916045705"/>
              </p:ext>
            </p:extLst>
          </p:nvPr>
        </p:nvGraphicFramePr>
        <p:xfrm>
          <a:off x="838200" y="1046481"/>
          <a:ext cx="10515600" cy="5509260"/>
        </p:xfrm>
        <a:graphic>
          <a:graphicData uri="http://schemas.openxmlformats.org/drawingml/2006/table">
            <a:tbl>
              <a:tblPr firstRow="1" bandRow="1">
                <a:tableStyleId>{5C22544A-7EE6-4342-B048-85BDC9FD1C3A}</a:tableStyleId>
              </a:tblPr>
              <a:tblGrid>
                <a:gridCol w="1112520">
                  <a:extLst>
                    <a:ext uri="{9D8B030D-6E8A-4147-A177-3AD203B41FA5}">
                      <a16:colId xmlns:a16="http://schemas.microsoft.com/office/drawing/2014/main" val="306401414"/>
                    </a:ext>
                  </a:extLst>
                </a:gridCol>
                <a:gridCol w="3393440">
                  <a:extLst>
                    <a:ext uri="{9D8B030D-6E8A-4147-A177-3AD203B41FA5}">
                      <a16:colId xmlns:a16="http://schemas.microsoft.com/office/drawing/2014/main" val="2757350899"/>
                    </a:ext>
                  </a:extLst>
                </a:gridCol>
                <a:gridCol w="3342640">
                  <a:extLst>
                    <a:ext uri="{9D8B030D-6E8A-4147-A177-3AD203B41FA5}">
                      <a16:colId xmlns:a16="http://schemas.microsoft.com/office/drawing/2014/main" val="3200819682"/>
                    </a:ext>
                  </a:extLst>
                </a:gridCol>
                <a:gridCol w="2667000">
                  <a:extLst>
                    <a:ext uri="{9D8B030D-6E8A-4147-A177-3AD203B41FA5}">
                      <a16:colId xmlns:a16="http://schemas.microsoft.com/office/drawing/2014/main" val="698376869"/>
                    </a:ext>
                  </a:extLst>
                </a:gridCol>
              </a:tblGrid>
              <a:tr h="285051">
                <a:tc>
                  <a:txBody>
                    <a:bodyPr/>
                    <a:lstStyle/>
                    <a:p>
                      <a:pPr algn="ctr">
                        <a:buNone/>
                      </a:pPr>
                      <a:r>
                        <a:rPr lang="en-IN" sz="1550" b="1" dirty="0">
                          <a:latin typeface="+mj-lt"/>
                        </a:rPr>
                        <a:t>Aspect</a:t>
                      </a:r>
                      <a:endParaRPr lang="en-IN" sz="1550" dirty="0">
                        <a:latin typeface="+mj-lt"/>
                      </a:endParaRPr>
                    </a:p>
                  </a:txBody>
                  <a:tcPr anchor="ctr"/>
                </a:tc>
                <a:tc>
                  <a:txBody>
                    <a:bodyPr/>
                    <a:lstStyle/>
                    <a:p>
                      <a:pPr algn="ctr">
                        <a:buNone/>
                      </a:pPr>
                      <a:r>
                        <a:rPr lang="en-US" sz="1550" b="1" dirty="0">
                          <a:latin typeface="+mj-lt"/>
                        </a:rPr>
                        <a:t>DO’s (What You Should Do)</a:t>
                      </a:r>
                      <a:endParaRPr lang="en-US" sz="1550" dirty="0">
                        <a:latin typeface="+mj-lt"/>
                      </a:endParaRPr>
                    </a:p>
                  </a:txBody>
                  <a:tcPr anchor="ctr"/>
                </a:tc>
                <a:tc>
                  <a:txBody>
                    <a:bodyPr/>
                    <a:lstStyle/>
                    <a:p>
                      <a:pPr algn="ctr">
                        <a:buNone/>
                      </a:pPr>
                      <a:r>
                        <a:rPr lang="en-IN" sz="1550" b="1" dirty="0">
                          <a:latin typeface="+mj-lt"/>
                        </a:rPr>
                        <a:t>DON’Ts (What to Avoid)</a:t>
                      </a:r>
                      <a:endParaRPr lang="en-IN" sz="1550" dirty="0">
                        <a:latin typeface="+mj-lt"/>
                      </a:endParaRPr>
                    </a:p>
                  </a:txBody>
                  <a:tcPr anchor="ctr"/>
                </a:tc>
                <a:tc>
                  <a:txBody>
                    <a:bodyPr/>
                    <a:lstStyle/>
                    <a:p>
                      <a:pPr algn="ctr">
                        <a:buNone/>
                      </a:pPr>
                      <a:r>
                        <a:rPr lang="en-IN" sz="1550" b="1" dirty="0">
                          <a:latin typeface="+mj-lt"/>
                        </a:rPr>
                        <a:t>Why It Matters</a:t>
                      </a:r>
                      <a:endParaRPr lang="en-IN" sz="1550" dirty="0">
                        <a:latin typeface="+mj-lt"/>
                      </a:endParaRPr>
                    </a:p>
                  </a:txBody>
                  <a:tcPr anchor="ctr"/>
                </a:tc>
                <a:extLst>
                  <a:ext uri="{0D108BD9-81ED-4DB2-BD59-A6C34878D82A}">
                    <a16:rowId xmlns:a16="http://schemas.microsoft.com/office/drawing/2014/main" val="3067233890"/>
                  </a:ext>
                </a:extLst>
              </a:tr>
              <a:tr h="906980">
                <a:tc>
                  <a:txBody>
                    <a:bodyPr/>
                    <a:lstStyle/>
                    <a:p>
                      <a:pPr>
                        <a:buNone/>
                      </a:pPr>
                      <a:r>
                        <a:rPr lang="en-IN" sz="1550" b="0" dirty="0">
                          <a:latin typeface="+mj-lt"/>
                        </a:rPr>
                        <a:t>Clarity in Relief Sought</a:t>
                      </a:r>
                    </a:p>
                  </a:txBody>
                  <a:tcPr anchor="ctr"/>
                </a:tc>
                <a:tc>
                  <a:txBody>
                    <a:bodyPr/>
                    <a:lstStyle/>
                    <a:p>
                      <a:pPr>
                        <a:buNone/>
                      </a:pPr>
                      <a:r>
                        <a:rPr lang="en-US" sz="1550" dirty="0">
                          <a:latin typeface="+mj-lt"/>
                        </a:rPr>
                        <a:t>Clearly state what is being prayed — e.g., </a:t>
                      </a:r>
                      <a:r>
                        <a:rPr lang="en-US" sz="1550" i="1" dirty="0">
                          <a:latin typeface="+mj-lt"/>
                        </a:rPr>
                        <a:t>“set aside the impugned order”</a:t>
                      </a:r>
                      <a:r>
                        <a:rPr lang="en-US" sz="1550" dirty="0">
                          <a:latin typeface="+mj-lt"/>
                        </a:rPr>
                        <a:t>, </a:t>
                      </a:r>
                      <a:r>
                        <a:rPr lang="en-US" sz="1550" i="1" dirty="0">
                          <a:latin typeface="+mj-lt"/>
                        </a:rPr>
                        <a:t>“drop the demand of penalty”</a:t>
                      </a:r>
                      <a:r>
                        <a:rPr lang="en-US" sz="1550" dirty="0">
                          <a:latin typeface="+mj-lt"/>
                        </a:rPr>
                        <a:t>.</a:t>
                      </a:r>
                    </a:p>
                  </a:txBody>
                  <a:tcPr anchor="ctr"/>
                </a:tc>
                <a:tc>
                  <a:txBody>
                    <a:bodyPr/>
                    <a:lstStyle/>
                    <a:p>
                      <a:pPr>
                        <a:buNone/>
                      </a:pPr>
                      <a:r>
                        <a:rPr lang="en-US" sz="1550" dirty="0">
                          <a:latin typeface="+mj-lt"/>
                        </a:rPr>
                        <a:t>Don’t use vague language like </a:t>
                      </a:r>
                      <a:r>
                        <a:rPr lang="en-US" sz="1550" i="1" dirty="0">
                          <a:latin typeface="+mj-lt"/>
                        </a:rPr>
                        <a:t>“do the needful”</a:t>
                      </a:r>
                      <a:r>
                        <a:rPr lang="en-US" sz="1550" dirty="0">
                          <a:latin typeface="+mj-lt"/>
                        </a:rPr>
                        <a:t> or </a:t>
                      </a:r>
                      <a:r>
                        <a:rPr lang="en-US" sz="1550" i="1" dirty="0">
                          <a:latin typeface="+mj-lt"/>
                        </a:rPr>
                        <a:t>“take appropriate steps”</a:t>
                      </a:r>
                      <a:r>
                        <a:rPr lang="en-US" sz="1550" dirty="0">
                          <a:latin typeface="+mj-lt"/>
                        </a:rPr>
                        <a:t>.</a:t>
                      </a:r>
                    </a:p>
                  </a:txBody>
                  <a:tcPr anchor="ctr"/>
                </a:tc>
                <a:tc>
                  <a:txBody>
                    <a:bodyPr/>
                    <a:lstStyle/>
                    <a:p>
                      <a:pPr>
                        <a:buNone/>
                      </a:pPr>
                      <a:r>
                        <a:rPr lang="en-US" sz="1550">
                          <a:latin typeface="+mj-lt"/>
                        </a:rPr>
                        <a:t>The appellate authority needs a </a:t>
                      </a:r>
                      <a:r>
                        <a:rPr lang="en-US" sz="1550" b="1">
                          <a:latin typeface="+mj-lt"/>
                        </a:rPr>
                        <a:t>clear direction</a:t>
                      </a:r>
                      <a:r>
                        <a:rPr lang="en-US" sz="1550">
                          <a:latin typeface="+mj-lt"/>
                        </a:rPr>
                        <a:t> of what relief is being requested.</a:t>
                      </a:r>
                    </a:p>
                  </a:txBody>
                  <a:tcPr anchor="ctr"/>
                </a:tc>
                <a:extLst>
                  <a:ext uri="{0D108BD9-81ED-4DB2-BD59-A6C34878D82A}">
                    <a16:rowId xmlns:a16="http://schemas.microsoft.com/office/drawing/2014/main" val="2358918191"/>
                  </a:ext>
                </a:extLst>
              </a:tr>
              <a:tr h="699670">
                <a:tc>
                  <a:txBody>
                    <a:bodyPr/>
                    <a:lstStyle/>
                    <a:p>
                      <a:pPr>
                        <a:buNone/>
                      </a:pPr>
                      <a:r>
                        <a:rPr lang="en-IN" sz="1550" b="0" dirty="0">
                          <a:latin typeface="+mj-lt"/>
                        </a:rPr>
                        <a:t>Alignment with Grounds</a:t>
                      </a:r>
                    </a:p>
                  </a:txBody>
                  <a:tcPr anchor="ctr"/>
                </a:tc>
                <a:tc>
                  <a:txBody>
                    <a:bodyPr/>
                    <a:lstStyle/>
                    <a:p>
                      <a:pPr>
                        <a:buNone/>
                      </a:pPr>
                      <a:r>
                        <a:rPr lang="en-US" sz="1550" dirty="0">
                          <a:latin typeface="+mj-lt"/>
                        </a:rPr>
                        <a:t>Prayer must </a:t>
                      </a:r>
                      <a:r>
                        <a:rPr lang="en-US" sz="1550" b="1" dirty="0">
                          <a:latin typeface="+mj-lt"/>
                        </a:rPr>
                        <a:t>flow logically from grounds of appeal</a:t>
                      </a:r>
                      <a:r>
                        <a:rPr lang="en-US" sz="1550" dirty="0">
                          <a:latin typeface="+mj-lt"/>
                        </a:rPr>
                        <a:t> — relief claimed must match the arguments made.</a:t>
                      </a:r>
                    </a:p>
                  </a:txBody>
                  <a:tcPr anchor="ctr"/>
                </a:tc>
                <a:tc>
                  <a:txBody>
                    <a:bodyPr/>
                    <a:lstStyle/>
                    <a:p>
                      <a:pPr>
                        <a:buNone/>
                      </a:pPr>
                      <a:r>
                        <a:rPr lang="en-US" sz="1550" dirty="0">
                          <a:latin typeface="+mj-lt"/>
                        </a:rPr>
                        <a:t>Don’t claim relief in prayer that has not been argued or grounded earlier (e.g., refund without stating why).</a:t>
                      </a:r>
                    </a:p>
                  </a:txBody>
                  <a:tcPr anchor="ctr"/>
                </a:tc>
                <a:tc>
                  <a:txBody>
                    <a:bodyPr/>
                    <a:lstStyle/>
                    <a:p>
                      <a:pPr>
                        <a:buNone/>
                      </a:pPr>
                      <a:r>
                        <a:rPr lang="en-US" sz="1550">
                          <a:latin typeface="+mj-lt"/>
                        </a:rPr>
                        <a:t>Inconsistent relief may be </a:t>
                      </a:r>
                      <a:r>
                        <a:rPr lang="en-US" sz="1550" b="1">
                          <a:latin typeface="+mj-lt"/>
                        </a:rPr>
                        <a:t>rejected outright</a:t>
                      </a:r>
                      <a:r>
                        <a:rPr lang="en-US" sz="1550">
                          <a:latin typeface="+mj-lt"/>
                        </a:rPr>
                        <a:t> or treated as lacking basis.</a:t>
                      </a:r>
                    </a:p>
                  </a:txBody>
                  <a:tcPr anchor="ctr"/>
                </a:tc>
                <a:extLst>
                  <a:ext uri="{0D108BD9-81ED-4DB2-BD59-A6C34878D82A}">
                    <a16:rowId xmlns:a16="http://schemas.microsoft.com/office/drawing/2014/main" val="227217911"/>
                  </a:ext>
                </a:extLst>
              </a:tr>
              <a:tr h="906980">
                <a:tc>
                  <a:txBody>
                    <a:bodyPr/>
                    <a:lstStyle/>
                    <a:p>
                      <a:pPr>
                        <a:buNone/>
                      </a:pPr>
                      <a:r>
                        <a:rPr lang="en-IN" sz="1550" b="0" dirty="0">
                          <a:latin typeface="+mj-lt"/>
                        </a:rPr>
                        <a:t>Specificity</a:t>
                      </a:r>
                    </a:p>
                  </a:txBody>
                  <a:tcPr anchor="ctr"/>
                </a:tc>
                <a:tc>
                  <a:txBody>
                    <a:bodyPr/>
                    <a:lstStyle/>
                    <a:p>
                      <a:pPr>
                        <a:buNone/>
                      </a:pPr>
                      <a:r>
                        <a:rPr lang="en-US" sz="1550" dirty="0">
                          <a:latin typeface="+mj-lt"/>
                        </a:rPr>
                        <a:t>Be specific — e.g., “quash the demand of interest under Section 50”, “restore ITC disallowed”, “allow refund claim”.</a:t>
                      </a:r>
                    </a:p>
                  </a:txBody>
                  <a:tcPr anchor="ctr"/>
                </a:tc>
                <a:tc>
                  <a:txBody>
                    <a:bodyPr/>
                    <a:lstStyle/>
                    <a:p>
                      <a:pPr>
                        <a:buNone/>
                      </a:pPr>
                      <a:r>
                        <a:rPr lang="en-US" sz="1550" dirty="0">
                          <a:latin typeface="+mj-lt"/>
                        </a:rPr>
                        <a:t>Don’t make overbroad requests like “cancel the entire order” without stating what part is being contested.</a:t>
                      </a:r>
                    </a:p>
                  </a:txBody>
                  <a:tcPr anchor="ctr"/>
                </a:tc>
                <a:tc>
                  <a:txBody>
                    <a:bodyPr/>
                    <a:lstStyle/>
                    <a:p>
                      <a:pPr>
                        <a:buNone/>
                      </a:pPr>
                      <a:r>
                        <a:rPr lang="en-US" sz="1550" dirty="0">
                          <a:latin typeface="+mj-lt"/>
                        </a:rPr>
                        <a:t>Specific reliefs help in </a:t>
                      </a:r>
                      <a:r>
                        <a:rPr lang="en-US" sz="1550" b="1" dirty="0">
                          <a:latin typeface="+mj-lt"/>
                        </a:rPr>
                        <a:t>part-allowance or modification</a:t>
                      </a:r>
                      <a:r>
                        <a:rPr lang="en-US" sz="1550" dirty="0">
                          <a:latin typeface="+mj-lt"/>
                        </a:rPr>
                        <a:t> of the order if full relief is not granted.</a:t>
                      </a:r>
                    </a:p>
                  </a:txBody>
                  <a:tcPr anchor="ctr"/>
                </a:tc>
                <a:extLst>
                  <a:ext uri="{0D108BD9-81ED-4DB2-BD59-A6C34878D82A}">
                    <a16:rowId xmlns:a16="http://schemas.microsoft.com/office/drawing/2014/main" val="2221827735"/>
                  </a:ext>
                </a:extLst>
              </a:tr>
              <a:tr h="906980">
                <a:tc>
                  <a:txBody>
                    <a:bodyPr/>
                    <a:lstStyle/>
                    <a:p>
                      <a:pPr>
                        <a:buNone/>
                      </a:pPr>
                      <a:r>
                        <a:rPr lang="en-IN" sz="1550" b="0" dirty="0">
                          <a:latin typeface="+mj-lt"/>
                        </a:rPr>
                        <a:t>Multiple Reliefs</a:t>
                      </a:r>
                    </a:p>
                  </a:txBody>
                  <a:tcPr anchor="ctr"/>
                </a:tc>
                <a:tc>
                  <a:txBody>
                    <a:bodyPr/>
                    <a:lstStyle/>
                    <a:p>
                      <a:pPr>
                        <a:buNone/>
                      </a:pPr>
                      <a:r>
                        <a:rPr lang="en-US" sz="1550" dirty="0">
                          <a:latin typeface="+mj-lt"/>
                        </a:rPr>
                        <a:t>If seeking </a:t>
                      </a:r>
                      <a:r>
                        <a:rPr lang="en-US" sz="1550" b="1" dirty="0">
                          <a:latin typeface="+mj-lt"/>
                        </a:rPr>
                        <a:t>multiple reliefs</a:t>
                      </a:r>
                      <a:r>
                        <a:rPr lang="en-US" sz="1550" dirty="0">
                          <a:latin typeface="+mj-lt"/>
                        </a:rPr>
                        <a:t>, number them or break into bullet points.</a:t>
                      </a:r>
                    </a:p>
                  </a:txBody>
                  <a:tcPr anchor="ctr"/>
                </a:tc>
                <a:tc>
                  <a:txBody>
                    <a:bodyPr/>
                    <a:lstStyle/>
                    <a:p>
                      <a:pPr>
                        <a:buNone/>
                      </a:pPr>
                      <a:r>
                        <a:rPr lang="en-US" sz="1550">
                          <a:latin typeface="+mj-lt"/>
                        </a:rPr>
                        <a:t>Don’t merge tax, interest, penalty, and procedural requests into a single sentence.</a:t>
                      </a:r>
                    </a:p>
                  </a:txBody>
                  <a:tcPr anchor="ctr"/>
                </a:tc>
                <a:tc>
                  <a:txBody>
                    <a:bodyPr/>
                    <a:lstStyle/>
                    <a:p>
                      <a:pPr>
                        <a:buNone/>
                      </a:pPr>
                      <a:r>
                        <a:rPr lang="en-US" sz="1550">
                          <a:latin typeface="+mj-lt"/>
                        </a:rPr>
                        <a:t>Organized prayers help the appellate officer pass a </a:t>
                      </a:r>
                      <a:r>
                        <a:rPr lang="en-US" sz="1550" b="1">
                          <a:latin typeface="+mj-lt"/>
                        </a:rPr>
                        <a:t>structured, segmented order</a:t>
                      </a:r>
                      <a:r>
                        <a:rPr lang="en-US" sz="1550">
                          <a:latin typeface="+mj-lt"/>
                        </a:rPr>
                        <a:t>.</a:t>
                      </a:r>
                    </a:p>
                  </a:txBody>
                  <a:tcPr anchor="ctr"/>
                </a:tc>
                <a:extLst>
                  <a:ext uri="{0D108BD9-81ED-4DB2-BD59-A6C34878D82A}">
                    <a16:rowId xmlns:a16="http://schemas.microsoft.com/office/drawing/2014/main" val="1079774720"/>
                  </a:ext>
                </a:extLst>
              </a:tr>
              <a:tr h="906980">
                <a:tc>
                  <a:txBody>
                    <a:bodyPr/>
                    <a:lstStyle/>
                    <a:p>
                      <a:pPr>
                        <a:buNone/>
                      </a:pPr>
                      <a:r>
                        <a:rPr lang="en-IN" sz="1550" b="0" dirty="0">
                          <a:latin typeface="+mj-lt"/>
                        </a:rPr>
                        <a:t>Alternative Relief (if needed)</a:t>
                      </a:r>
                    </a:p>
                  </a:txBody>
                  <a:tcPr anchor="ctr"/>
                </a:tc>
                <a:tc>
                  <a:txBody>
                    <a:bodyPr/>
                    <a:lstStyle/>
                    <a:p>
                      <a:pPr>
                        <a:buNone/>
                      </a:pPr>
                      <a:r>
                        <a:rPr lang="en-US" sz="1550" dirty="0">
                          <a:latin typeface="+mj-lt"/>
                        </a:rPr>
                        <a:t>Include </a:t>
                      </a:r>
                      <a:r>
                        <a:rPr lang="en-US" sz="1550" b="1" dirty="0">
                          <a:latin typeface="+mj-lt"/>
                        </a:rPr>
                        <a:t>alternative or partial relief</a:t>
                      </a:r>
                      <a:r>
                        <a:rPr lang="en-US" sz="1550" dirty="0">
                          <a:latin typeface="+mj-lt"/>
                        </a:rPr>
                        <a:t> (e.g., “without prejudice, penalty may be reduced under Sec. 73(9)”).</a:t>
                      </a:r>
                    </a:p>
                  </a:txBody>
                  <a:tcPr anchor="ctr"/>
                </a:tc>
                <a:tc>
                  <a:txBody>
                    <a:bodyPr/>
                    <a:lstStyle/>
                    <a:p>
                      <a:pPr>
                        <a:buNone/>
                      </a:pPr>
                      <a:r>
                        <a:rPr lang="en-US" sz="1550">
                          <a:latin typeface="+mj-lt"/>
                        </a:rPr>
                        <a:t>Don’t assume appellate authority will read between the lines to grant partial relief.</a:t>
                      </a:r>
                    </a:p>
                  </a:txBody>
                  <a:tcPr anchor="ctr"/>
                </a:tc>
                <a:tc>
                  <a:txBody>
                    <a:bodyPr/>
                    <a:lstStyle/>
                    <a:p>
                      <a:pPr>
                        <a:buNone/>
                      </a:pPr>
                      <a:r>
                        <a:rPr lang="en-US" sz="1550" dirty="0">
                          <a:latin typeface="+mj-lt"/>
                        </a:rPr>
                        <a:t>Alternative reliefs are useful when </a:t>
                      </a:r>
                      <a:r>
                        <a:rPr lang="en-US" sz="1550" b="1" dirty="0">
                          <a:latin typeface="+mj-lt"/>
                        </a:rPr>
                        <a:t>complete relief is unlikely</a:t>
                      </a:r>
                      <a:r>
                        <a:rPr lang="en-US" sz="1550" dirty="0">
                          <a:latin typeface="+mj-lt"/>
                        </a:rPr>
                        <a:t>, such as in penalty or time-bar cases.</a:t>
                      </a:r>
                    </a:p>
                  </a:txBody>
                  <a:tcPr anchor="ctr"/>
                </a:tc>
                <a:extLst>
                  <a:ext uri="{0D108BD9-81ED-4DB2-BD59-A6C34878D82A}">
                    <a16:rowId xmlns:a16="http://schemas.microsoft.com/office/drawing/2014/main" val="21571368"/>
                  </a:ext>
                </a:extLst>
              </a:tr>
            </a:tbl>
          </a:graphicData>
        </a:graphic>
      </p:graphicFrame>
    </p:spTree>
    <p:extLst>
      <p:ext uri="{BB962C8B-B14F-4D97-AF65-F5344CB8AC3E}">
        <p14:creationId xmlns:p14="http://schemas.microsoft.com/office/powerpoint/2010/main" val="22646266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E6417-F1AD-AE88-4441-79E7D3877DF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A767690-2D51-F8E6-E38A-FA9305EE54DD}"/>
              </a:ext>
            </a:extLst>
          </p:cNvPr>
          <p:cNvSpPr>
            <a:spLocks noGrp="1"/>
          </p:cNvSpPr>
          <p:nvPr>
            <p:ph type="title"/>
          </p:nvPr>
        </p:nvSpPr>
        <p:spPr>
          <a:xfrm>
            <a:off x="838200" y="365125"/>
            <a:ext cx="10515600" cy="681355"/>
          </a:xfrm>
        </p:spPr>
        <p:txBody>
          <a:bodyPr>
            <a:normAutofit/>
          </a:bodyPr>
          <a:lstStyle/>
          <a:p>
            <a:r>
              <a:rPr lang="en-US" dirty="0"/>
              <a:t>Prayers</a:t>
            </a:r>
            <a:endParaRPr lang="en-IN" dirty="0"/>
          </a:p>
        </p:txBody>
      </p:sp>
      <p:graphicFrame>
        <p:nvGraphicFramePr>
          <p:cNvPr id="6" name="Content Placeholder 5">
            <a:extLst>
              <a:ext uri="{FF2B5EF4-FFF2-40B4-BE49-F238E27FC236}">
                <a16:creationId xmlns:a16="http://schemas.microsoft.com/office/drawing/2014/main" id="{5E17994F-B532-D53B-2732-232F057F98F8}"/>
              </a:ext>
            </a:extLst>
          </p:cNvPr>
          <p:cNvGraphicFramePr>
            <a:graphicFrameLocks noGrp="1"/>
          </p:cNvGraphicFramePr>
          <p:nvPr>
            <p:ph idx="1"/>
            <p:extLst>
              <p:ext uri="{D42A27DB-BD31-4B8C-83A1-F6EECF244321}">
                <p14:modId xmlns:p14="http://schemas.microsoft.com/office/powerpoint/2010/main" val="3649796031"/>
              </p:ext>
            </p:extLst>
          </p:nvPr>
        </p:nvGraphicFramePr>
        <p:xfrm>
          <a:off x="838200" y="1046480"/>
          <a:ext cx="10515600" cy="3291840"/>
        </p:xfrm>
        <a:graphic>
          <a:graphicData uri="http://schemas.openxmlformats.org/drawingml/2006/table">
            <a:tbl>
              <a:tblPr firstRow="1" bandRow="1">
                <a:tableStyleId>{5C22544A-7EE6-4342-B048-85BDC9FD1C3A}</a:tableStyleId>
              </a:tblPr>
              <a:tblGrid>
                <a:gridCol w="1122680">
                  <a:extLst>
                    <a:ext uri="{9D8B030D-6E8A-4147-A177-3AD203B41FA5}">
                      <a16:colId xmlns:a16="http://schemas.microsoft.com/office/drawing/2014/main" val="306401414"/>
                    </a:ext>
                  </a:extLst>
                </a:gridCol>
                <a:gridCol w="3383280">
                  <a:extLst>
                    <a:ext uri="{9D8B030D-6E8A-4147-A177-3AD203B41FA5}">
                      <a16:colId xmlns:a16="http://schemas.microsoft.com/office/drawing/2014/main" val="2757350899"/>
                    </a:ext>
                  </a:extLst>
                </a:gridCol>
                <a:gridCol w="3342640">
                  <a:extLst>
                    <a:ext uri="{9D8B030D-6E8A-4147-A177-3AD203B41FA5}">
                      <a16:colId xmlns:a16="http://schemas.microsoft.com/office/drawing/2014/main" val="3200819682"/>
                    </a:ext>
                  </a:extLst>
                </a:gridCol>
                <a:gridCol w="2667000">
                  <a:extLst>
                    <a:ext uri="{9D8B030D-6E8A-4147-A177-3AD203B41FA5}">
                      <a16:colId xmlns:a16="http://schemas.microsoft.com/office/drawing/2014/main" val="698376869"/>
                    </a:ext>
                  </a:extLst>
                </a:gridCol>
              </a:tblGrid>
              <a:tr h="260660">
                <a:tc>
                  <a:txBody>
                    <a:bodyPr/>
                    <a:lstStyle/>
                    <a:p>
                      <a:pPr>
                        <a:buNone/>
                      </a:pPr>
                      <a:r>
                        <a:rPr lang="en-IN" sz="1600" b="1" dirty="0">
                          <a:latin typeface="+mj-lt"/>
                        </a:rPr>
                        <a:t>Aspect</a:t>
                      </a:r>
                      <a:endParaRPr lang="en-IN" sz="1600" dirty="0">
                        <a:latin typeface="+mj-lt"/>
                      </a:endParaRPr>
                    </a:p>
                  </a:txBody>
                  <a:tcPr anchor="ctr"/>
                </a:tc>
                <a:tc>
                  <a:txBody>
                    <a:bodyPr/>
                    <a:lstStyle/>
                    <a:p>
                      <a:pPr>
                        <a:buNone/>
                      </a:pPr>
                      <a:r>
                        <a:rPr lang="en-US" sz="1600" b="1">
                          <a:latin typeface="+mj-lt"/>
                        </a:rPr>
                        <a:t>DO’s (What You Should Do)</a:t>
                      </a:r>
                      <a:endParaRPr lang="en-US" sz="1600">
                        <a:latin typeface="+mj-lt"/>
                      </a:endParaRPr>
                    </a:p>
                  </a:txBody>
                  <a:tcPr anchor="ctr"/>
                </a:tc>
                <a:tc>
                  <a:txBody>
                    <a:bodyPr/>
                    <a:lstStyle/>
                    <a:p>
                      <a:pPr>
                        <a:buNone/>
                      </a:pPr>
                      <a:r>
                        <a:rPr lang="en-IN" sz="1600" b="1">
                          <a:latin typeface="+mj-lt"/>
                        </a:rPr>
                        <a:t>DON’Ts (What to Avoid)</a:t>
                      </a:r>
                      <a:endParaRPr lang="en-IN" sz="1600">
                        <a:latin typeface="+mj-lt"/>
                      </a:endParaRPr>
                    </a:p>
                  </a:txBody>
                  <a:tcPr anchor="ctr"/>
                </a:tc>
                <a:tc>
                  <a:txBody>
                    <a:bodyPr/>
                    <a:lstStyle/>
                    <a:p>
                      <a:pPr>
                        <a:buNone/>
                      </a:pPr>
                      <a:r>
                        <a:rPr lang="en-IN" sz="1600" b="1">
                          <a:latin typeface="+mj-lt"/>
                        </a:rPr>
                        <a:t>Why It Matters</a:t>
                      </a:r>
                      <a:endParaRPr lang="en-IN" sz="1600">
                        <a:latin typeface="+mj-lt"/>
                      </a:endParaRPr>
                    </a:p>
                  </a:txBody>
                  <a:tcPr anchor="ctr"/>
                </a:tc>
                <a:extLst>
                  <a:ext uri="{0D108BD9-81ED-4DB2-BD59-A6C34878D82A}">
                    <a16:rowId xmlns:a16="http://schemas.microsoft.com/office/drawing/2014/main" val="3067233890"/>
                  </a:ext>
                </a:extLst>
              </a:tr>
              <a:tr h="749843">
                <a:tc>
                  <a:txBody>
                    <a:bodyPr/>
                    <a:lstStyle/>
                    <a:p>
                      <a:pPr>
                        <a:buNone/>
                      </a:pPr>
                      <a:r>
                        <a:rPr lang="en-IN" sz="1600" b="0" dirty="0">
                          <a:latin typeface="+mj-lt"/>
                        </a:rPr>
                        <a:t>Legal Respectfulness</a:t>
                      </a:r>
                    </a:p>
                  </a:txBody>
                  <a:tcPr anchor="ctr"/>
                </a:tc>
                <a:tc>
                  <a:txBody>
                    <a:bodyPr/>
                    <a:lstStyle/>
                    <a:p>
                      <a:pPr>
                        <a:buNone/>
                      </a:pPr>
                      <a:r>
                        <a:rPr lang="en-US" sz="1600" dirty="0">
                          <a:latin typeface="+mj-lt"/>
                        </a:rPr>
                        <a:t>Use respectful and standard legal closings — “It is humbly prayed that…”</a:t>
                      </a:r>
                    </a:p>
                  </a:txBody>
                  <a:tcPr anchor="ctr"/>
                </a:tc>
                <a:tc>
                  <a:txBody>
                    <a:bodyPr/>
                    <a:lstStyle/>
                    <a:p>
                      <a:pPr>
                        <a:buNone/>
                      </a:pPr>
                      <a:r>
                        <a:rPr lang="en-US" sz="1600">
                          <a:latin typeface="+mj-lt"/>
                        </a:rPr>
                        <a:t>Avoid casual or aggressive endings like “We demand that the order be cancelled”.</a:t>
                      </a:r>
                    </a:p>
                  </a:txBody>
                  <a:tcPr anchor="ctr"/>
                </a:tc>
                <a:tc>
                  <a:txBody>
                    <a:bodyPr/>
                    <a:lstStyle/>
                    <a:p>
                      <a:pPr>
                        <a:buNone/>
                      </a:pPr>
                      <a:r>
                        <a:rPr lang="en-US" sz="1600" dirty="0">
                          <a:latin typeface="+mj-lt"/>
                        </a:rPr>
                        <a:t>Maintains </a:t>
                      </a:r>
                      <a:r>
                        <a:rPr lang="en-US" sz="1600" b="1" dirty="0">
                          <a:latin typeface="+mj-lt"/>
                        </a:rPr>
                        <a:t>decorum</a:t>
                      </a:r>
                      <a:r>
                        <a:rPr lang="en-US" sz="1600" dirty="0">
                          <a:latin typeface="+mj-lt"/>
                        </a:rPr>
                        <a:t> and professionalism, especially before quasi-judicial or judicial authorities.</a:t>
                      </a:r>
                    </a:p>
                  </a:txBody>
                  <a:tcPr anchor="ctr"/>
                </a:tc>
                <a:extLst>
                  <a:ext uri="{0D108BD9-81ED-4DB2-BD59-A6C34878D82A}">
                    <a16:rowId xmlns:a16="http://schemas.microsoft.com/office/drawing/2014/main" val="4119006340"/>
                  </a:ext>
                </a:extLst>
              </a:tr>
              <a:tr h="749843">
                <a:tc>
                  <a:txBody>
                    <a:bodyPr/>
                    <a:lstStyle/>
                    <a:p>
                      <a:pPr>
                        <a:buNone/>
                      </a:pPr>
                      <a:r>
                        <a:rPr lang="en-IN" sz="1600" b="0" dirty="0">
                          <a:latin typeface="+mj-lt"/>
                        </a:rPr>
                        <a:t>Jurisdictional Limitation</a:t>
                      </a:r>
                    </a:p>
                  </a:txBody>
                  <a:tcPr anchor="ctr"/>
                </a:tc>
                <a:tc>
                  <a:txBody>
                    <a:bodyPr/>
                    <a:lstStyle/>
                    <a:p>
                      <a:pPr>
                        <a:buNone/>
                      </a:pPr>
                      <a:r>
                        <a:rPr lang="en-US" sz="1600" dirty="0">
                          <a:latin typeface="+mj-lt"/>
                        </a:rPr>
                        <a:t>Pray only for reliefs that the appellate authority </a:t>
                      </a:r>
                      <a:r>
                        <a:rPr lang="en-US" sz="1600" b="1" dirty="0">
                          <a:latin typeface="+mj-lt"/>
                        </a:rPr>
                        <a:t>has power to grant</a:t>
                      </a:r>
                      <a:r>
                        <a:rPr lang="en-US" sz="1600" dirty="0">
                          <a:latin typeface="+mj-lt"/>
                        </a:rPr>
                        <a:t> (e.g., cannot seek refund if appeal is only on demand).</a:t>
                      </a:r>
                    </a:p>
                  </a:txBody>
                  <a:tcPr anchor="ctr"/>
                </a:tc>
                <a:tc>
                  <a:txBody>
                    <a:bodyPr/>
                    <a:lstStyle/>
                    <a:p>
                      <a:pPr>
                        <a:buNone/>
                      </a:pPr>
                      <a:r>
                        <a:rPr lang="en-US" sz="1600">
                          <a:latin typeface="+mj-lt"/>
                        </a:rPr>
                        <a:t>Don’t include reliefs like “waive interest” if such power rests only with Commissioner under Sec 80.</a:t>
                      </a:r>
                    </a:p>
                  </a:txBody>
                  <a:tcPr anchor="ctr"/>
                </a:tc>
                <a:tc>
                  <a:txBody>
                    <a:bodyPr/>
                    <a:lstStyle/>
                    <a:p>
                      <a:pPr>
                        <a:buNone/>
                      </a:pPr>
                      <a:r>
                        <a:rPr lang="en-US" sz="1600">
                          <a:latin typeface="+mj-lt"/>
                        </a:rPr>
                        <a:t>Avoids rejection due to </a:t>
                      </a:r>
                      <a:r>
                        <a:rPr lang="en-US" sz="1600" b="1">
                          <a:latin typeface="+mj-lt"/>
                        </a:rPr>
                        <a:t>lack of jurisdiction</a:t>
                      </a:r>
                      <a:r>
                        <a:rPr lang="en-US" sz="1600">
                          <a:latin typeface="+mj-lt"/>
                        </a:rPr>
                        <a:t> or misdirected relief.</a:t>
                      </a:r>
                    </a:p>
                  </a:txBody>
                  <a:tcPr anchor="ctr"/>
                </a:tc>
                <a:extLst>
                  <a:ext uri="{0D108BD9-81ED-4DB2-BD59-A6C34878D82A}">
                    <a16:rowId xmlns:a16="http://schemas.microsoft.com/office/drawing/2014/main" val="258596391"/>
                  </a:ext>
                </a:extLst>
              </a:tr>
              <a:tr h="578451">
                <a:tc>
                  <a:txBody>
                    <a:bodyPr/>
                    <a:lstStyle/>
                    <a:p>
                      <a:pPr>
                        <a:buNone/>
                      </a:pPr>
                      <a:r>
                        <a:rPr lang="en-IN" sz="1600" b="0" dirty="0">
                          <a:latin typeface="+mj-lt"/>
                        </a:rPr>
                        <a:t>Format &amp; Politeness</a:t>
                      </a:r>
                    </a:p>
                  </a:txBody>
                  <a:tcPr anchor="ctr"/>
                </a:tc>
                <a:tc>
                  <a:txBody>
                    <a:bodyPr/>
                    <a:lstStyle/>
                    <a:p>
                      <a:pPr>
                        <a:buNone/>
                      </a:pPr>
                      <a:r>
                        <a:rPr lang="en-US" sz="1600" dirty="0">
                          <a:latin typeface="+mj-lt"/>
                        </a:rPr>
                        <a:t>Close with </a:t>
                      </a:r>
                      <a:r>
                        <a:rPr lang="en-US" sz="1600" b="1" dirty="0">
                          <a:latin typeface="+mj-lt"/>
                        </a:rPr>
                        <a:t>“Any other relief as deemed fit…”</a:t>
                      </a:r>
                      <a:r>
                        <a:rPr lang="en-US" sz="1600" dirty="0">
                          <a:latin typeface="+mj-lt"/>
                        </a:rPr>
                        <a:t> to allow appellate discretion.</a:t>
                      </a:r>
                    </a:p>
                  </a:txBody>
                  <a:tcPr anchor="ctr"/>
                </a:tc>
                <a:tc>
                  <a:txBody>
                    <a:bodyPr/>
                    <a:lstStyle/>
                    <a:p>
                      <a:pPr>
                        <a:buNone/>
                      </a:pPr>
                      <a:r>
                        <a:rPr lang="en-US" sz="1600">
                          <a:latin typeface="+mj-lt"/>
                        </a:rPr>
                        <a:t>Don’t end abruptly without formal prayer or assume the authority will guess the relief.</a:t>
                      </a:r>
                    </a:p>
                  </a:txBody>
                  <a:tcPr anchor="ctr"/>
                </a:tc>
                <a:tc>
                  <a:txBody>
                    <a:bodyPr/>
                    <a:lstStyle/>
                    <a:p>
                      <a:pPr>
                        <a:buNone/>
                      </a:pPr>
                      <a:r>
                        <a:rPr lang="en-US" sz="1600" dirty="0">
                          <a:latin typeface="+mj-lt"/>
                        </a:rPr>
                        <a:t>Keeps the appeal </a:t>
                      </a:r>
                      <a:r>
                        <a:rPr lang="en-US" sz="1600" b="1" dirty="0">
                          <a:latin typeface="+mj-lt"/>
                        </a:rPr>
                        <a:t>open for equitable reliefs</a:t>
                      </a:r>
                      <a:r>
                        <a:rPr lang="en-US" sz="1600" dirty="0">
                          <a:latin typeface="+mj-lt"/>
                        </a:rPr>
                        <a:t> based on facts of the case.</a:t>
                      </a:r>
                    </a:p>
                  </a:txBody>
                  <a:tcPr anchor="ctr"/>
                </a:tc>
                <a:extLst>
                  <a:ext uri="{0D108BD9-81ED-4DB2-BD59-A6C34878D82A}">
                    <a16:rowId xmlns:a16="http://schemas.microsoft.com/office/drawing/2014/main" val="715936447"/>
                  </a:ext>
                </a:extLst>
              </a:tr>
            </a:tbl>
          </a:graphicData>
        </a:graphic>
      </p:graphicFrame>
    </p:spTree>
    <p:extLst>
      <p:ext uri="{BB962C8B-B14F-4D97-AF65-F5344CB8AC3E}">
        <p14:creationId xmlns:p14="http://schemas.microsoft.com/office/powerpoint/2010/main" val="39695769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92F0C-0B60-EC4A-FEA1-B9968531CA24}"/>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30BFA1E-24A9-B040-6479-BA5243338B7B}"/>
              </a:ext>
            </a:extLst>
          </p:cNvPr>
          <p:cNvSpPr>
            <a:spLocks noGrp="1"/>
          </p:cNvSpPr>
          <p:nvPr>
            <p:ph type="ctrTitle"/>
          </p:nvPr>
        </p:nvSpPr>
        <p:spPr>
          <a:xfrm>
            <a:off x="1834463" y="1025942"/>
            <a:ext cx="8825658" cy="2677648"/>
          </a:xfrm>
        </p:spPr>
        <p:txBody>
          <a:bodyPr/>
          <a:lstStyle/>
          <a:p>
            <a:r>
              <a:rPr lang="en-IN" dirty="0"/>
              <a:t>Benefits of prepared synopsis v. compilation</a:t>
            </a:r>
          </a:p>
        </p:txBody>
      </p:sp>
    </p:spTree>
    <p:extLst>
      <p:ext uri="{BB962C8B-B14F-4D97-AF65-F5344CB8AC3E}">
        <p14:creationId xmlns:p14="http://schemas.microsoft.com/office/powerpoint/2010/main" val="17270010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8F27E-B3CE-5D2C-DAE1-E035CB6E3F27}"/>
              </a:ext>
            </a:extLst>
          </p:cNvPr>
          <p:cNvSpPr>
            <a:spLocks noGrp="1"/>
          </p:cNvSpPr>
          <p:nvPr>
            <p:ph type="title"/>
          </p:nvPr>
        </p:nvSpPr>
        <p:spPr>
          <a:xfrm>
            <a:off x="838200" y="365125"/>
            <a:ext cx="10515600" cy="752475"/>
          </a:xfrm>
        </p:spPr>
        <p:txBody>
          <a:bodyPr/>
          <a:lstStyle/>
          <a:p>
            <a:r>
              <a:rPr lang="en-IN" dirty="0"/>
              <a:t>Benefits of prepared synopsis v. compilation</a:t>
            </a:r>
          </a:p>
        </p:txBody>
      </p:sp>
      <p:graphicFrame>
        <p:nvGraphicFramePr>
          <p:cNvPr id="4" name="Content Placeholder 3">
            <a:extLst>
              <a:ext uri="{FF2B5EF4-FFF2-40B4-BE49-F238E27FC236}">
                <a16:creationId xmlns:a16="http://schemas.microsoft.com/office/drawing/2014/main" id="{4334F591-3163-B3C6-18FD-F4003F1A3E7A}"/>
              </a:ext>
            </a:extLst>
          </p:cNvPr>
          <p:cNvGraphicFramePr>
            <a:graphicFrameLocks noGrp="1"/>
          </p:cNvGraphicFramePr>
          <p:nvPr>
            <p:ph idx="1"/>
            <p:extLst>
              <p:ext uri="{D42A27DB-BD31-4B8C-83A1-F6EECF244321}">
                <p14:modId xmlns:p14="http://schemas.microsoft.com/office/powerpoint/2010/main" val="1902731568"/>
              </p:ext>
            </p:extLst>
          </p:nvPr>
        </p:nvGraphicFramePr>
        <p:xfrm>
          <a:off x="838200" y="1117600"/>
          <a:ext cx="10515597" cy="5467983"/>
        </p:xfrm>
        <a:graphic>
          <a:graphicData uri="http://schemas.openxmlformats.org/drawingml/2006/table">
            <a:tbl>
              <a:tblPr firstRow="1" bandRow="1">
                <a:tableStyleId>{5C22544A-7EE6-4342-B048-85BDC9FD1C3A}</a:tableStyleId>
              </a:tblPr>
              <a:tblGrid>
                <a:gridCol w="2108200">
                  <a:extLst>
                    <a:ext uri="{9D8B030D-6E8A-4147-A177-3AD203B41FA5}">
                      <a16:colId xmlns:a16="http://schemas.microsoft.com/office/drawing/2014/main" val="2991450478"/>
                    </a:ext>
                  </a:extLst>
                </a:gridCol>
                <a:gridCol w="3779520">
                  <a:extLst>
                    <a:ext uri="{9D8B030D-6E8A-4147-A177-3AD203B41FA5}">
                      <a16:colId xmlns:a16="http://schemas.microsoft.com/office/drawing/2014/main" val="2204593877"/>
                    </a:ext>
                  </a:extLst>
                </a:gridCol>
                <a:gridCol w="4627877">
                  <a:extLst>
                    <a:ext uri="{9D8B030D-6E8A-4147-A177-3AD203B41FA5}">
                      <a16:colId xmlns:a16="http://schemas.microsoft.com/office/drawing/2014/main" val="1315875156"/>
                    </a:ext>
                  </a:extLst>
                </a:gridCol>
              </a:tblGrid>
              <a:tr h="426001">
                <a:tc>
                  <a:txBody>
                    <a:bodyPr/>
                    <a:lstStyle/>
                    <a:p>
                      <a:pPr>
                        <a:buNone/>
                      </a:pPr>
                      <a:r>
                        <a:rPr lang="en-IN" b="1" dirty="0">
                          <a:latin typeface="+mj-lt"/>
                        </a:rPr>
                        <a:t>Criteria</a:t>
                      </a:r>
                      <a:endParaRPr lang="en-IN" dirty="0">
                        <a:latin typeface="+mj-lt"/>
                      </a:endParaRPr>
                    </a:p>
                  </a:txBody>
                  <a:tcPr anchor="ctr"/>
                </a:tc>
                <a:tc>
                  <a:txBody>
                    <a:bodyPr/>
                    <a:lstStyle/>
                    <a:p>
                      <a:pPr>
                        <a:buNone/>
                      </a:pPr>
                      <a:r>
                        <a:rPr lang="en-IN" b="1">
                          <a:latin typeface="+mj-lt"/>
                        </a:rPr>
                        <a:t>Prepared Synopsis</a:t>
                      </a:r>
                      <a:endParaRPr lang="en-IN">
                        <a:latin typeface="+mj-lt"/>
                      </a:endParaRPr>
                    </a:p>
                  </a:txBody>
                  <a:tcPr anchor="ctr"/>
                </a:tc>
                <a:tc>
                  <a:txBody>
                    <a:bodyPr/>
                    <a:lstStyle/>
                    <a:p>
                      <a:pPr>
                        <a:buNone/>
                      </a:pPr>
                      <a:r>
                        <a:rPr lang="en-IN" b="1" dirty="0">
                          <a:latin typeface="+mj-lt"/>
                        </a:rPr>
                        <a:t>Compilation</a:t>
                      </a:r>
                      <a:endParaRPr lang="en-IN" dirty="0">
                        <a:latin typeface="+mj-lt"/>
                      </a:endParaRPr>
                    </a:p>
                  </a:txBody>
                  <a:tcPr anchor="ctr"/>
                </a:tc>
                <a:extLst>
                  <a:ext uri="{0D108BD9-81ED-4DB2-BD59-A6C34878D82A}">
                    <a16:rowId xmlns:a16="http://schemas.microsoft.com/office/drawing/2014/main" val="3446097982"/>
                  </a:ext>
                </a:extLst>
              </a:tr>
              <a:tr h="735289">
                <a:tc>
                  <a:txBody>
                    <a:bodyPr/>
                    <a:lstStyle/>
                    <a:p>
                      <a:pPr>
                        <a:buNone/>
                      </a:pPr>
                      <a:r>
                        <a:rPr lang="en-IN" b="0" dirty="0">
                          <a:latin typeface="+mj-lt"/>
                        </a:rPr>
                        <a:t>Purpose</a:t>
                      </a:r>
                    </a:p>
                  </a:txBody>
                  <a:tcPr anchor="ctr"/>
                </a:tc>
                <a:tc>
                  <a:txBody>
                    <a:bodyPr/>
                    <a:lstStyle/>
                    <a:p>
                      <a:pPr>
                        <a:buNone/>
                      </a:pPr>
                      <a:r>
                        <a:rPr lang="en-US" dirty="0">
                          <a:latin typeface="+mj-lt"/>
                        </a:rPr>
                        <a:t>To </a:t>
                      </a:r>
                      <a:r>
                        <a:rPr lang="en-US" b="1" dirty="0">
                          <a:latin typeface="+mj-lt"/>
                        </a:rPr>
                        <a:t>summarize</a:t>
                      </a:r>
                      <a:r>
                        <a:rPr lang="en-US" dirty="0">
                          <a:latin typeface="+mj-lt"/>
                        </a:rPr>
                        <a:t> the entire appeal in a crisp, persuasive format.</a:t>
                      </a:r>
                    </a:p>
                  </a:txBody>
                  <a:tcPr anchor="ctr"/>
                </a:tc>
                <a:tc>
                  <a:txBody>
                    <a:bodyPr/>
                    <a:lstStyle/>
                    <a:p>
                      <a:pPr>
                        <a:buNone/>
                      </a:pPr>
                      <a:r>
                        <a:rPr lang="en-US">
                          <a:latin typeface="+mj-lt"/>
                        </a:rPr>
                        <a:t>To </a:t>
                      </a:r>
                      <a:r>
                        <a:rPr lang="en-US" b="1">
                          <a:latin typeface="+mj-lt"/>
                        </a:rPr>
                        <a:t>evidence</a:t>
                      </a:r>
                      <a:r>
                        <a:rPr lang="en-US">
                          <a:latin typeface="+mj-lt"/>
                        </a:rPr>
                        <a:t> and </a:t>
                      </a:r>
                      <a:r>
                        <a:rPr lang="en-US" b="1">
                          <a:latin typeface="+mj-lt"/>
                        </a:rPr>
                        <a:t>support</a:t>
                      </a:r>
                      <a:r>
                        <a:rPr lang="en-US">
                          <a:latin typeface="+mj-lt"/>
                        </a:rPr>
                        <a:t> the factual and legal claims made in the appeal.</a:t>
                      </a:r>
                    </a:p>
                  </a:txBody>
                  <a:tcPr anchor="ctr"/>
                </a:tc>
                <a:extLst>
                  <a:ext uri="{0D108BD9-81ED-4DB2-BD59-A6C34878D82A}">
                    <a16:rowId xmlns:a16="http://schemas.microsoft.com/office/drawing/2014/main" val="2124418210"/>
                  </a:ext>
                </a:extLst>
              </a:tr>
              <a:tr h="735289">
                <a:tc>
                  <a:txBody>
                    <a:bodyPr/>
                    <a:lstStyle/>
                    <a:p>
                      <a:pPr>
                        <a:buNone/>
                      </a:pPr>
                      <a:r>
                        <a:rPr lang="en-IN" b="0" dirty="0">
                          <a:latin typeface="+mj-lt"/>
                        </a:rPr>
                        <a:t>Helps with Hearing</a:t>
                      </a:r>
                    </a:p>
                  </a:txBody>
                  <a:tcPr anchor="ctr"/>
                </a:tc>
                <a:tc>
                  <a:txBody>
                    <a:bodyPr/>
                    <a:lstStyle/>
                    <a:p>
                      <a:pPr>
                        <a:buNone/>
                      </a:pPr>
                      <a:r>
                        <a:rPr lang="en-US">
                          <a:latin typeface="+mj-lt"/>
                        </a:rPr>
                        <a:t>Yes — acts as </a:t>
                      </a:r>
                      <a:r>
                        <a:rPr lang="en-US" b="1">
                          <a:latin typeface="+mj-lt"/>
                        </a:rPr>
                        <a:t>oral brief</a:t>
                      </a:r>
                      <a:r>
                        <a:rPr lang="en-US">
                          <a:latin typeface="+mj-lt"/>
                        </a:rPr>
                        <a:t> during hearing for quick reference.</a:t>
                      </a:r>
                    </a:p>
                  </a:txBody>
                  <a:tcPr anchor="ctr"/>
                </a:tc>
                <a:tc>
                  <a:txBody>
                    <a:bodyPr/>
                    <a:lstStyle/>
                    <a:p>
                      <a:pPr>
                        <a:buNone/>
                      </a:pPr>
                      <a:r>
                        <a:rPr lang="en-US">
                          <a:latin typeface="+mj-lt"/>
                        </a:rPr>
                        <a:t>Yes — provides </a:t>
                      </a:r>
                      <a:r>
                        <a:rPr lang="en-US" b="1">
                          <a:latin typeface="+mj-lt"/>
                        </a:rPr>
                        <a:t>reference material</a:t>
                      </a:r>
                      <a:r>
                        <a:rPr lang="en-US">
                          <a:latin typeface="+mj-lt"/>
                        </a:rPr>
                        <a:t> when specific facts/documents are questioned.</a:t>
                      </a:r>
                    </a:p>
                  </a:txBody>
                  <a:tcPr anchor="ctr"/>
                </a:tc>
                <a:extLst>
                  <a:ext uri="{0D108BD9-81ED-4DB2-BD59-A6C34878D82A}">
                    <a16:rowId xmlns:a16="http://schemas.microsoft.com/office/drawing/2014/main" val="2942198496"/>
                  </a:ext>
                </a:extLst>
              </a:tr>
              <a:tr h="735289">
                <a:tc>
                  <a:txBody>
                    <a:bodyPr/>
                    <a:lstStyle/>
                    <a:p>
                      <a:pPr>
                        <a:buNone/>
                      </a:pPr>
                      <a:r>
                        <a:rPr lang="en-IN" b="0" dirty="0">
                          <a:latin typeface="+mj-lt"/>
                        </a:rPr>
                        <a:t>Time-saving</a:t>
                      </a:r>
                    </a:p>
                  </a:txBody>
                  <a:tcPr anchor="ctr"/>
                </a:tc>
                <a:tc>
                  <a:txBody>
                    <a:bodyPr/>
                    <a:lstStyle/>
                    <a:p>
                      <a:pPr>
                        <a:buNone/>
                      </a:pPr>
                      <a:r>
                        <a:rPr lang="en-US" dirty="0">
                          <a:latin typeface="+mj-lt"/>
                        </a:rPr>
                        <a:t>Helps the officer quickly understand the core of the case.</a:t>
                      </a:r>
                    </a:p>
                  </a:txBody>
                  <a:tcPr anchor="ctr"/>
                </a:tc>
                <a:tc>
                  <a:txBody>
                    <a:bodyPr/>
                    <a:lstStyle/>
                    <a:p>
                      <a:pPr>
                        <a:buNone/>
                      </a:pPr>
                      <a:r>
                        <a:rPr lang="en-US">
                          <a:latin typeface="+mj-lt"/>
                        </a:rPr>
                        <a:t>Saves time when officer needs to </a:t>
                      </a:r>
                      <a:r>
                        <a:rPr lang="en-US" b="1">
                          <a:latin typeface="+mj-lt"/>
                        </a:rPr>
                        <a:t>verify claims</a:t>
                      </a:r>
                      <a:r>
                        <a:rPr lang="en-US">
                          <a:latin typeface="+mj-lt"/>
                        </a:rPr>
                        <a:t> with records.</a:t>
                      </a:r>
                    </a:p>
                  </a:txBody>
                  <a:tcPr anchor="ctr"/>
                </a:tc>
                <a:extLst>
                  <a:ext uri="{0D108BD9-81ED-4DB2-BD59-A6C34878D82A}">
                    <a16:rowId xmlns:a16="http://schemas.microsoft.com/office/drawing/2014/main" val="2990563319"/>
                  </a:ext>
                </a:extLst>
              </a:tr>
              <a:tr h="735289">
                <a:tc>
                  <a:txBody>
                    <a:bodyPr/>
                    <a:lstStyle/>
                    <a:p>
                      <a:pPr>
                        <a:buNone/>
                      </a:pPr>
                      <a:r>
                        <a:rPr lang="en-IN" b="0" dirty="0">
                          <a:latin typeface="+mj-lt"/>
                        </a:rPr>
                        <a:t>Length</a:t>
                      </a:r>
                    </a:p>
                  </a:txBody>
                  <a:tcPr anchor="ctr"/>
                </a:tc>
                <a:tc>
                  <a:txBody>
                    <a:bodyPr/>
                    <a:lstStyle/>
                    <a:p>
                      <a:pPr>
                        <a:buNone/>
                      </a:pPr>
                      <a:r>
                        <a:rPr lang="en-IN" dirty="0">
                          <a:latin typeface="+mj-lt"/>
                        </a:rPr>
                        <a:t>2–4 pages (ideal)</a:t>
                      </a:r>
                    </a:p>
                  </a:txBody>
                  <a:tcPr anchor="ctr"/>
                </a:tc>
                <a:tc>
                  <a:txBody>
                    <a:bodyPr/>
                    <a:lstStyle/>
                    <a:p>
                      <a:pPr>
                        <a:buNone/>
                      </a:pPr>
                      <a:r>
                        <a:rPr lang="en-US" dirty="0">
                          <a:latin typeface="+mj-lt"/>
                        </a:rPr>
                        <a:t>Often 30–200+ pages, depending on case complexity.</a:t>
                      </a:r>
                    </a:p>
                  </a:txBody>
                  <a:tcPr anchor="ctr"/>
                </a:tc>
                <a:extLst>
                  <a:ext uri="{0D108BD9-81ED-4DB2-BD59-A6C34878D82A}">
                    <a16:rowId xmlns:a16="http://schemas.microsoft.com/office/drawing/2014/main" val="1627889161"/>
                  </a:ext>
                </a:extLst>
              </a:tr>
              <a:tr h="735289">
                <a:tc>
                  <a:txBody>
                    <a:bodyPr/>
                    <a:lstStyle/>
                    <a:p>
                      <a:pPr>
                        <a:buNone/>
                      </a:pPr>
                      <a:r>
                        <a:rPr lang="en-IN" b="0" dirty="0">
                          <a:latin typeface="+mj-lt"/>
                        </a:rPr>
                        <a:t>When to Use</a:t>
                      </a:r>
                    </a:p>
                  </a:txBody>
                  <a:tcPr anchor="ctr"/>
                </a:tc>
                <a:tc>
                  <a:txBody>
                    <a:bodyPr/>
                    <a:lstStyle/>
                    <a:p>
                      <a:pPr>
                        <a:buNone/>
                      </a:pPr>
                      <a:r>
                        <a:rPr lang="en-US">
                          <a:latin typeface="+mj-lt"/>
                        </a:rPr>
                        <a:t>During hearing, or as part of submission to highlight key points.</a:t>
                      </a:r>
                    </a:p>
                  </a:txBody>
                  <a:tcPr anchor="ctr"/>
                </a:tc>
                <a:tc>
                  <a:txBody>
                    <a:bodyPr/>
                    <a:lstStyle/>
                    <a:p>
                      <a:pPr>
                        <a:buNone/>
                      </a:pPr>
                      <a:r>
                        <a:rPr lang="en-US">
                          <a:latin typeface="+mj-lt"/>
                        </a:rPr>
                        <a:t>As annexure to appeal or submitted during/after reply to SCN.</a:t>
                      </a:r>
                    </a:p>
                  </a:txBody>
                  <a:tcPr anchor="ctr"/>
                </a:tc>
                <a:extLst>
                  <a:ext uri="{0D108BD9-81ED-4DB2-BD59-A6C34878D82A}">
                    <a16:rowId xmlns:a16="http://schemas.microsoft.com/office/drawing/2014/main" val="2467362924"/>
                  </a:ext>
                </a:extLst>
              </a:tr>
              <a:tr h="1365537">
                <a:tc>
                  <a:txBody>
                    <a:bodyPr/>
                    <a:lstStyle/>
                    <a:p>
                      <a:pPr>
                        <a:buNone/>
                      </a:pPr>
                      <a:r>
                        <a:rPr lang="en-IN" b="0" dirty="0">
                          <a:latin typeface="+mj-lt"/>
                        </a:rPr>
                        <a:t>Contents</a:t>
                      </a:r>
                    </a:p>
                  </a:txBody>
                  <a:tcPr anchor="ctr"/>
                </a:tc>
                <a:tc>
                  <a:txBody>
                    <a:bodyPr/>
                    <a:lstStyle/>
                    <a:p>
                      <a:pPr>
                        <a:buNone/>
                      </a:pPr>
                      <a:r>
                        <a:rPr lang="en-US" dirty="0">
                          <a:latin typeface="+mj-lt"/>
                        </a:rPr>
                        <a:t>Brief Summary of Dispute and Submissions with Reference to Supporting Documents Provided in the Appeal Set</a:t>
                      </a:r>
                      <a:endParaRPr lang="en-IN" dirty="0">
                        <a:latin typeface="+mj-lt"/>
                      </a:endParaRPr>
                    </a:p>
                  </a:txBody>
                  <a:tcPr anchor="ctr"/>
                </a:tc>
                <a:tc>
                  <a:txBody>
                    <a:bodyPr/>
                    <a:lstStyle/>
                    <a:p>
                      <a:pPr>
                        <a:buNone/>
                      </a:pPr>
                      <a:r>
                        <a:rPr lang="en-US" dirty="0">
                          <a:latin typeface="+mj-lt"/>
                        </a:rPr>
                        <a:t>Detailed compilation of fact stated and grounds submitted with relevant supporting documents</a:t>
                      </a:r>
                      <a:endParaRPr lang="en-IN" dirty="0">
                        <a:latin typeface="+mj-lt"/>
                      </a:endParaRPr>
                    </a:p>
                  </a:txBody>
                  <a:tcPr anchor="ctr"/>
                </a:tc>
                <a:extLst>
                  <a:ext uri="{0D108BD9-81ED-4DB2-BD59-A6C34878D82A}">
                    <a16:rowId xmlns:a16="http://schemas.microsoft.com/office/drawing/2014/main" val="2780160752"/>
                  </a:ext>
                </a:extLst>
              </a:tr>
            </a:tbl>
          </a:graphicData>
        </a:graphic>
      </p:graphicFrame>
    </p:spTree>
    <p:extLst>
      <p:ext uri="{BB962C8B-B14F-4D97-AF65-F5344CB8AC3E}">
        <p14:creationId xmlns:p14="http://schemas.microsoft.com/office/powerpoint/2010/main" val="11678698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A28DD-9737-4EF5-5F9B-769E15556055}"/>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1892063B-4875-5B35-16D2-65D501CDA082}"/>
              </a:ext>
            </a:extLst>
          </p:cNvPr>
          <p:cNvSpPr>
            <a:spLocks noGrp="1"/>
          </p:cNvSpPr>
          <p:nvPr>
            <p:ph type="ctrTitle"/>
          </p:nvPr>
        </p:nvSpPr>
        <p:spPr/>
        <p:txBody>
          <a:bodyPr/>
          <a:lstStyle/>
          <a:p>
            <a:r>
              <a:rPr lang="en-US" dirty="0"/>
              <a:t>Presentation in appellate hearing </a:t>
            </a:r>
            <a:br>
              <a:rPr lang="en-US" dirty="0"/>
            </a:br>
            <a:r>
              <a:rPr lang="en-US" dirty="0"/>
              <a:t>(physical / virtual)</a:t>
            </a:r>
            <a:endParaRPr lang="en-IN" dirty="0"/>
          </a:p>
        </p:txBody>
      </p:sp>
      <p:sp>
        <p:nvSpPr>
          <p:cNvPr id="2" name="Subtitle 1">
            <a:extLst>
              <a:ext uri="{FF2B5EF4-FFF2-40B4-BE49-F238E27FC236}">
                <a16:creationId xmlns:a16="http://schemas.microsoft.com/office/drawing/2014/main" id="{D18E9556-8927-0B36-8C55-11C737874C7F}"/>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3738251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56C27-50B6-9091-4E81-929B6894FA97}"/>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4A1D11CE-4262-BF58-66D5-6C9018D5E353}"/>
              </a:ext>
            </a:extLst>
          </p:cNvPr>
          <p:cNvSpPr>
            <a:spLocks noGrp="1"/>
          </p:cNvSpPr>
          <p:nvPr>
            <p:ph idx="1"/>
          </p:nvPr>
        </p:nvSpPr>
        <p:spPr>
          <a:xfrm>
            <a:off x="362607" y="1311160"/>
            <a:ext cx="11429999" cy="5242039"/>
          </a:xfrm>
        </p:spPr>
        <p:txBody>
          <a:bodyPr/>
          <a:lstStyle/>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Construct of statement of facts and relevancy of facts to dispute at hand</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Delineation of facts v. allegations (SCN) v. findings (OIO)</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Appraisal of facts v. judicial notice of facts v. facts ‘with prejudice’</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Facts-in-issue v. a</a:t>
            </a:r>
            <a:r>
              <a:rPr lang="en-GB" sz="2400" dirty="0">
                <a:latin typeface="+mj-lt"/>
                <a:ea typeface="Cambria Math" panose="02040503050406030204" pitchFamily="18" charset="0"/>
              </a:rPr>
              <a:t>dmitted facts v. disputed facts v. asserted facts (erroneous)</a:t>
            </a:r>
          </a:p>
          <a:p>
            <a:pPr marL="342900" lvl="1"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rPr>
              <a:t>Deep appreciation of relevant facts is important to prevent refinement of SCN</a:t>
            </a:r>
          </a:p>
          <a:p>
            <a:pPr marL="342900" lvl="1"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rPr>
              <a:t>Reciting life-history of taxpayer without considering its relevance is perilous</a:t>
            </a:r>
          </a:p>
          <a:p>
            <a:pPr marL="342900" lvl="1"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rPr>
              <a:t>Role of Proper Officer in uncovering cause-of-action is also a relevant fact</a:t>
            </a:r>
          </a:p>
          <a:p>
            <a:pPr marL="342900" lvl="1"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rPr>
              <a:t>Active v. passive participation in original proceedings is another relevant fact</a:t>
            </a:r>
          </a:p>
          <a:p>
            <a:pPr marL="342900" lvl="1"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rPr>
              <a:t>Refusal to introduce new material v. adverse inference due to its absence</a:t>
            </a:r>
          </a:p>
        </p:txBody>
      </p:sp>
      <p:sp>
        <p:nvSpPr>
          <p:cNvPr id="19461" name="Slide Number Placeholder 3">
            <a:extLst>
              <a:ext uri="{FF2B5EF4-FFF2-40B4-BE49-F238E27FC236}">
                <a16:creationId xmlns:a16="http://schemas.microsoft.com/office/drawing/2014/main" id="{D4EAA05C-159B-C89D-ED2C-1F775E1E864B}"/>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4</a:t>
            </a:fld>
            <a:endParaRPr lang="en-IN" altLang="en-US">
              <a:solidFill>
                <a:schemeClr val="bg1"/>
              </a:solidFill>
            </a:endParaRPr>
          </a:p>
        </p:txBody>
      </p:sp>
      <p:sp>
        <p:nvSpPr>
          <p:cNvPr id="4" name="Title 3">
            <a:extLst>
              <a:ext uri="{FF2B5EF4-FFF2-40B4-BE49-F238E27FC236}">
                <a16:creationId xmlns:a16="http://schemas.microsoft.com/office/drawing/2014/main" id="{D40D801C-7BE9-602F-E681-966F0D9F31FE}"/>
              </a:ext>
            </a:extLst>
          </p:cNvPr>
          <p:cNvSpPr>
            <a:spLocks noGrp="1"/>
          </p:cNvSpPr>
          <p:nvPr>
            <p:ph type="title"/>
          </p:nvPr>
        </p:nvSpPr>
        <p:spPr>
          <a:xfrm>
            <a:off x="1404505" y="295275"/>
            <a:ext cx="8761413" cy="826700"/>
          </a:xfrm>
        </p:spPr>
        <p:txBody>
          <a:bodyPr/>
          <a:lstStyle/>
          <a:p>
            <a:r>
              <a:rPr lang="en-GB" sz="3200" b="1" dirty="0"/>
              <a:t>Preparation 2</a:t>
            </a:r>
          </a:p>
        </p:txBody>
      </p:sp>
    </p:spTree>
    <p:extLst>
      <p:ext uri="{BB962C8B-B14F-4D97-AF65-F5344CB8AC3E}">
        <p14:creationId xmlns:p14="http://schemas.microsoft.com/office/powerpoint/2010/main" val="3449595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846F9-B9DD-39F0-0182-C0D8D89BA6B5}"/>
              </a:ext>
            </a:extLst>
          </p:cNvPr>
          <p:cNvSpPr>
            <a:spLocks noGrp="1"/>
          </p:cNvSpPr>
          <p:nvPr>
            <p:ph type="title"/>
          </p:nvPr>
        </p:nvSpPr>
        <p:spPr>
          <a:xfrm>
            <a:off x="838200" y="365125"/>
            <a:ext cx="10515600" cy="915035"/>
          </a:xfrm>
        </p:spPr>
        <p:txBody>
          <a:bodyPr>
            <a:normAutofit fontScale="90000"/>
          </a:bodyPr>
          <a:lstStyle/>
          <a:p>
            <a:r>
              <a:rPr lang="en-US" dirty="0"/>
              <a:t>Presentation in appellate hearing </a:t>
            </a:r>
            <a:br>
              <a:rPr lang="en-US" dirty="0"/>
            </a:br>
            <a:r>
              <a:rPr lang="en-US" dirty="0"/>
              <a:t>(physical / virtual)</a:t>
            </a:r>
            <a:endParaRPr lang="en-IN" dirty="0"/>
          </a:p>
        </p:txBody>
      </p:sp>
      <p:graphicFrame>
        <p:nvGraphicFramePr>
          <p:cNvPr id="4" name="Content Placeholder 3">
            <a:extLst>
              <a:ext uri="{FF2B5EF4-FFF2-40B4-BE49-F238E27FC236}">
                <a16:creationId xmlns:a16="http://schemas.microsoft.com/office/drawing/2014/main" id="{78A9F358-AFA1-B6CB-E256-CA8EEA58DAFE}"/>
              </a:ext>
            </a:extLst>
          </p:cNvPr>
          <p:cNvGraphicFramePr>
            <a:graphicFrameLocks noGrp="1"/>
          </p:cNvGraphicFramePr>
          <p:nvPr>
            <p:ph idx="1"/>
            <p:extLst>
              <p:ext uri="{D42A27DB-BD31-4B8C-83A1-F6EECF244321}">
                <p14:modId xmlns:p14="http://schemas.microsoft.com/office/powerpoint/2010/main" val="3921312776"/>
              </p:ext>
            </p:extLst>
          </p:nvPr>
        </p:nvGraphicFramePr>
        <p:xfrm>
          <a:off x="838200" y="1574801"/>
          <a:ext cx="10515597" cy="5120640"/>
        </p:xfrm>
        <a:graphic>
          <a:graphicData uri="http://schemas.openxmlformats.org/drawingml/2006/table">
            <a:tbl>
              <a:tblPr firstRow="1" bandRow="1">
                <a:tableStyleId>{5C22544A-7EE6-4342-B048-85BDC9FD1C3A}</a:tableStyleId>
              </a:tblPr>
              <a:tblGrid>
                <a:gridCol w="1651000">
                  <a:extLst>
                    <a:ext uri="{9D8B030D-6E8A-4147-A177-3AD203B41FA5}">
                      <a16:colId xmlns:a16="http://schemas.microsoft.com/office/drawing/2014/main" val="1723246005"/>
                    </a:ext>
                  </a:extLst>
                </a:gridCol>
                <a:gridCol w="4602480">
                  <a:extLst>
                    <a:ext uri="{9D8B030D-6E8A-4147-A177-3AD203B41FA5}">
                      <a16:colId xmlns:a16="http://schemas.microsoft.com/office/drawing/2014/main" val="125571899"/>
                    </a:ext>
                  </a:extLst>
                </a:gridCol>
                <a:gridCol w="4262117">
                  <a:extLst>
                    <a:ext uri="{9D8B030D-6E8A-4147-A177-3AD203B41FA5}">
                      <a16:colId xmlns:a16="http://schemas.microsoft.com/office/drawing/2014/main" val="3923709242"/>
                    </a:ext>
                  </a:extLst>
                </a:gridCol>
              </a:tblGrid>
              <a:tr h="288699">
                <a:tc>
                  <a:txBody>
                    <a:bodyPr/>
                    <a:lstStyle/>
                    <a:p>
                      <a:pPr algn="ctr">
                        <a:buNone/>
                      </a:pPr>
                      <a:r>
                        <a:rPr lang="en-IN" sz="1600" b="1" dirty="0">
                          <a:latin typeface="+mj-lt"/>
                        </a:rPr>
                        <a:t>Aspect</a:t>
                      </a:r>
                      <a:endParaRPr lang="en-IN" sz="1600" dirty="0">
                        <a:latin typeface="+mj-lt"/>
                      </a:endParaRPr>
                    </a:p>
                  </a:txBody>
                  <a:tcPr anchor="ctr"/>
                </a:tc>
                <a:tc>
                  <a:txBody>
                    <a:bodyPr/>
                    <a:lstStyle/>
                    <a:p>
                      <a:pPr algn="ctr">
                        <a:buNone/>
                      </a:pPr>
                      <a:r>
                        <a:rPr lang="en-IN" sz="1600" b="1" dirty="0">
                          <a:latin typeface="+mj-lt"/>
                        </a:rPr>
                        <a:t>Best Practices</a:t>
                      </a:r>
                      <a:endParaRPr lang="en-IN" sz="1600" dirty="0">
                        <a:latin typeface="+mj-lt"/>
                      </a:endParaRPr>
                    </a:p>
                  </a:txBody>
                  <a:tcPr anchor="ctr"/>
                </a:tc>
                <a:tc>
                  <a:txBody>
                    <a:bodyPr/>
                    <a:lstStyle/>
                    <a:p>
                      <a:pPr algn="ctr">
                        <a:buNone/>
                      </a:pPr>
                      <a:r>
                        <a:rPr lang="en-IN" sz="1600" b="1" dirty="0">
                          <a:latin typeface="+mj-lt"/>
                        </a:rPr>
                        <a:t>Cautions / Don'ts</a:t>
                      </a:r>
                      <a:endParaRPr lang="en-IN" sz="1600" dirty="0">
                        <a:latin typeface="+mj-lt"/>
                      </a:endParaRPr>
                    </a:p>
                  </a:txBody>
                  <a:tcPr anchor="ctr"/>
                </a:tc>
                <a:extLst>
                  <a:ext uri="{0D108BD9-81ED-4DB2-BD59-A6C34878D82A}">
                    <a16:rowId xmlns:a16="http://schemas.microsoft.com/office/drawing/2014/main" val="3310363180"/>
                  </a:ext>
                </a:extLst>
              </a:tr>
              <a:tr h="531469">
                <a:tc>
                  <a:txBody>
                    <a:bodyPr/>
                    <a:lstStyle/>
                    <a:p>
                      <a:pPr>
                        <a:buNone/>
                      </a:pPr>
                      <a:r>
                        <a:rPr lang="en-IN" sz="1600" b="0" dirty="0">
                          <a:latin typeface="+mj-lt"/>
                        </a:rPr>
                        <a:t>Preparation</a:t>
                      </a:r>
                    </a:p>
                  </a:txBody>
                  <a:tcPr anchor="ctr"/>
                </a:tc>
                <a:tc>
                  <a:txBody>
                    <a:bodyPr/>
                    <a:lstStyle/>
                    <a:p>
                      <a:pPr>
                        <a:buNone/>
                      </a:pPr>
                      <a:r>
                        <a:rPr lang="en-US" sz="1600" dirty="0">
                          <a:latin typeface="+mj-lt"/>
                        </a:rPr>
                        <a:t>Prepare a concise synopsis with issue-wise summary, facts, legal grounds, and relief sought.</a:t>
                      </a:r>
                    </a:p>
                  </a:txBody>
                  <a:tcPr anchor="ctr"/>
                </a:tc>
                <a:tc>
                  <a:txBody>
                    <a:bodyPr/>
                    <a:lstStyle/>
                    <a:p>
                      <a:pPr>
                        <a:buNone/>
                      </a:pPr>
                      <a:r>
                        <a:rPr lang="en-US" sz="1600">
                          <a:latin typeface="+mj-lt"/>
                        </a:rPr>
                        <a:t>Avoid lengthy reading of appeal memo during hearing.</a:t>
                      </a:r>
                    </a:p>
                  </a:txBody>
                  <a:tcPr anchor="ctr"/>
                </a:tc>
                <a:extLst>
                  <a:ext uri="{0D108BD9-81ED-4DB2-BD59-A6C34878D82A}">
                    <a16:rowId xmlns:a16="http://schemas.microsoft.com/office/drawing/2014/main" val="2630787390"/>
                  </a:ext>
                </a:extLst>
              </a:tr>
              <a:tr h="531469">
                <a:tc>
                  <a:txBody>
                    <a:bodyPr/>
                    <a:lstStyle/>
                    <a:p>
                      <a:pPr>
                        <a:buNone/>
                      </a:pPr>
                      <a:r>
                        <a:rPr lang="en-IN" sz="1600" b="0" dirty="0">
                          <a:latin typeface="+mj-lt"/>
                        </a:rPr>
                        <a:t>Documents</a:t>
                      </a:r>
                    </a:p>
                  </a:txBody>
                  <a:tcPr anchor="ctr"/>
                </a:tc>
                <a:tc>
                  <a:txBody>
                    <a:bodyPr/>
                    <a:lstStyle/>
                    <a:p>
                      <a:pPr>
                        <a:buNone/>
                      </a:pPr>
                      <a:r>
                        <a:rPr lang="en-US" sz="1600" dirty="0">
                          <a:latin typeface="+mj-lt"/>
                        </a:rPr>
                        <a:t>Keep a properly indexed and paginated set of relied-upon documents, filed in advance if virtual.</a:t>
                      </a:r>
                    </a:p>
                  </a:txBody>
                  <a:tcPr anchor="ctr"/>
                </a:tc>
                <a:tc>
                  <a:txBody>
                    <a:bodyPr/>
                    <a:lstStyle/>
                    <a:p>
                      <a:pPr>
                        <a:buNone/>
                      </a:pPr>
                      <a:r>
                        <a:rPr lang="en-US" sz="1600">
                          <a:latin typeface="+mj-lt"/>
                        </a:rPr>
                        <a:t>Do not bring unfiled or irrelevant documents during hearing.</a:t>
                      </a:r>
                    </a:p>
                  </a:txBody>
                  <a:tcPr anchor="ctr"/>
                </a:tc>
                <a:extLst>
                  <a:ext uri="{0D108BD9-81ED-4DB2-BD59-A6C34878D82A}">
                    <a16:rowId xmlns:a16="http://schemas.microsoft.com/office/drawing/2014/main" val="684928880"/>
                  </a:ext>
                </a:extLst>
              </a:tr>
              <a:tr h="498662">
                <a:tc>
                  <a:txBody>
                    <a:bodyPr/>
                    <a:lstStyle/>
                    <a:p>
                      <a:pPr>
                        <a:buNone/>
                      </a:pPr>
                      <a:r>
                        <a:rPr lang="en-IN" sz="1600" b="0" dirty="0">
                          <a:latin typeface="+mj-lt"/>
                        </a:rPr>
                        <a:t>Communication</a:t>
                      </a:r>
                    </a:p>
                  </a:txBody>
                  <a:tcPr anchor="ctr"/>
                </a:tc>
                <a:tc>
                  <a:txBody>
                    <a:bodyPr/>
                    <a:lstStyle/>
                    <a:p>
                      <a:pPr>
                        <a:buNone/>
                      </a:pPr>
                      <a:r>
                        <a:rPr lang="en-US" sz="1600" dirty="0">
                          <a:latin typeface="+mj-lt"/>
                        </a:rPr>
                        <a:t>Be precise, respectful, and focused. Tailor the explanation to the appellate officer’s queries.</a:t>
                      </a:r>
                    </a:p>
                  </a:txBody>
                  <a:tcPr anchor="ctr"/>
                </a:tc>
                <a:tc>
                  <a:txBody>
                    <a:bodyPr/>
                    <a:lstStyle/>
                    <a:p>
                      <a:pPr>
                        <a:buNone/>
                      </a:pPr>
                      <a:r>
                        <a:rPr lang="en-US" sz="1600">
                          <a:latin typeface="+mj-lt"/>
                        </a:rPr>
                        <a:t>Avoid over-explaining or interrupting the officer.</a:t>
                      </a:r>
                    </a:p>
                  </a:txBody>
                  <a:tcPr anchor="ctr"/>
                </a:tc>
                <a:extLst>
                  <a:ext uri="{0D108BD9-81ED-4DB2-BD59-A6C34878D82A}">
                    <a16:rowId xmlns:a16="http://schemas.microsoft.com/office/drawing/2014/main" val="239572488"/>
                  </a:ext>
                </a:extLst>
              </a:tr>
              <a:tr h="708625">
                <a:tc>
                  <a:txBody>
                    <a:bodyPr/>
                    <a:lstStyle/>
                    <a:p>
                      <a:pPr>
                        <a:buNone/>
                      </a:pPr>
                      <a:r>
                        <a:rPr lang="en-IN" sz="1600" b="0" dirty="0">
                          <a:latin typeface="+mj-lt"/>
                        </a:rPr>
                        <a:t>Presentation Style</a:t>
                      </a:r>
                    </a:p>
                  </a:txBody>
                  <a:tcPr anchor="ctr"/>
                </a:tc>
                <a:tc>
                  <a:txBody>
                    <a:bodyPr/>
                    <a:lstStyle/>
                    <a:p>
                      <a:pPr>
                        <a:buNone/>
                      </a:pPr>
                      <a:r>
                        <a:rPr lang="en-US" sz="1600" dirty="0">
                          <a:latin typeface="+mj-lt"/>
                        </a:rPr>
                        <a:t>Start with a summary of the case, followed by legal grounds, and end with prayer. Use timelines if needed.</a:t>
                      </a:r>
                    </a:p>
                  </a:txBody>
                  <a:tcPr anchor="ctr"/>
                </a:tc>
                <a:tc>
                  <a:txBody>
                    <a:bodyPr/>
                    <a:lstStyle/>
                    <a:p>
                      <a:pPr>
                        <a:buNone/>
                      </a:pPr>
                      <a:r>
                        <a:rPr lang="en-US" sz="1600">
                          <a:latin typeface="+mj-lt"/>
                        </a:rPr>
                        <a:t>Don’t jump directly into technical arguments without explaining factual background.</a:t>
                      </a:r>
                    </a:p>
                  </a:txBody>
                  <a:tcPr anchor="ctr"/>
                </a:tc>
                <a:extLst>
                  <a:ext uri="{0D108BD9-81ED-4DB2-BD59-A6C34878D82A}">
                    <a16:rowId xmlns:a16="http://schemas.microsoft.com/office/drawing/2014/main" val="633717399"/>
                  </a:ext>
                </a:extLst>
              </a:tr>
              <a:tr h="708625">
                <a:tc>
                  <a:txBody>
                    <a:bodyPr/>
                    <a:lstStyle/>
                    <a:p>
                      <a:pPr>
                        <a:buNone/>
                      </a:pPr>
                      <a:r>
                        <a:rPr lang="en-IN" sz="1600" b="0" dirty="0">
                          <a:latin typeface="+mj-lt"/>
                        </a:rPr>
                        <a:t>Virtual Hearings</a:t>
                      </a:r>
                    </a:p>
                  </a:txBody>
                  <a:tcPr anchor="ctr"/>
                </a:tc>
                <a:tc>
                  <a:txBody>
                    <a:bodyPr/>
                    <a:lstStyle/>
                    <a:p>
                      <a:pPr>
                        <a:buNone/>
                      </a:pPr>
                      <a:r>
                        <a:rPr lang="en-US" sz="1600" dirty="0">
                          <a:latin typeface="+mj-lt"/>
                        </a:rPr>
                        <a:t>Ensure stable internet, screen-share only relevant portions, and keep digital files ready for quick access.</a:t>
                      </a:r>
                    </a:p>
                  </a:txBody>
                  <a:tcPr anchor="ctr"/>
                </a:tc>
                <a:tc>
                  <a:txBody>
                    <a:bodyPr/>
                    <a:lstStyle/>
                    <a:p>
                      <a:pPr>
                        <a:buNone/>
                      </a:pPr>
                      <a:r>
                        <a:rPr lang="en-US" sz="1600">
                          <a:latin typeface="+mj-lt"/>
                        </a:rPr>
                        <a:t>Avoid technical glitches—do a dry run, and don't fumble with document retrieval.</a:t>
                      </a:r>
                    </a:p>
                  </a:txBody>
                  <a:tcPr anchor="ctr"/>
                </a:tc>
                <a:extLst>
                  <a:ext uri="{0D108BD9-81ED-4DB2-BD59-A6C34878D82A}">
                    <a16:rowId xmlns:a16="http://schemas.microsoft.com/office/drawing/2014/main" val="3529611728"/>
                  </a:ext>
                </a:extLst>
              </a:tr>
              <a:tr h="498662">
                <a:tc>
                  <a:txBody>
                    <a:bodyPr/>
                    <a:lstStyle/>
                    <a:p>
                      <a:pPr>
                        <a:buNone/>
                      </a:pPr>
                      <a:r>
                        <a:rPr lang="en-IN" sz="1600" b="0" dirty="0">
                          <a:latin typeface="+mj-lt"/>
                        </a:rPr>
                        <a:t>Physical Hearings</a:t>
                      </a:r>
                    </a:p>
                  </a:txBody>
                  <a:tcPr anchor="ctr"/>
                </a:tc>
                <a:tc>
                  <a:txBody>
                    <a:bodyPr/>
                    <a:lstStyle/>
                    <a:p>
                      <a:pPr>
                        <a:buNone/>
                      </a:pPr>
                      <a:r>
                        <a:rPr lang="en-US" sz="1600" dirty="0">
                          <a:latin typeface="+mj-lt"/>
                        </a:rPr>
                        <a:t>Carry printed copies of synopsis, brief note, and key documents in duplicate/triplicate.</a:t>
                      </a:r>
                    </a:p>
                  </a:txBody>
                  <a:tcPr anchor="ctr"/>
                </a:tc>
                <a:tc>
                  <a:txBody>
                    <a:bodyPr/>
                    <a:lstStyle/>
                    <a:p>
                      <a:pPr>
                        <a:buNone/>
                      </a:pPr>
                      <a:r>
                        <a:rPr lang="en-US" sz="1600">
                          <a:latin typeface="+mj-lt"/>
                        </a:rPr>
                        <a:t>Don’t assume the officer has pre-read the file—always give context briefly.</a:t>
                      </a:r>
                    </a:p>
                  </a:txBody>
                  <a:tcPr anchor="ctr"/>
                </a:tc>
                <a:extLst>
                  <a:ext uri="{0D108BD9-81ED-4DB2-BD59-A6C34878D82A}">
                    <a16:rowId xmlns:a16="http://schemas.microsoft.com/office/drawing/2014/main" val="1395828080"/>
                  </a:ext>
                </a:extLst>
              </a:tr>
              <a:tr h="531469">
                <a:tc>
                  <a:txBody>
                    <a:bodyPr/>
                    <a:lstStyle/>
                    <a:p>
                      <a:pPr>
                        <a:buNone/>
                      </a:pPr>
                      <a:r>
                        <a:rPr lang="en-IN" sz="1600" b="0" dirty="0">
                          <a:latin typeface="+mj-lt"/>
                        </a:rPr>
                        <a:t>Engagement with Authority</a:t>
                      </a:r>
                    </a:p>
                  </a:txBody>
                  <a:tcPr anchor="ctr"/>
                </a:tc>
                <a:tc>
                  <a:txBody>
                    <a:bodyPr/>
                    <a:lstStyle/>
                    <a:p>
                      <a:pPr>
                        <a:buNone/>
                      </a:pPr>
                      <a:r>
                        <a:rPr lang="en-US" sz="1600" dirty="0">
                          <a:latin typeface="+mj-lt"/>
                        </a:rPr>
                        <a:t>Politely request time to explain if interrupted. Address issues directly with humility and clarity.</a:t>
                      </a:r>
                    </a:p>
                  </a:txBody>
                  <a:tcPr anchor="ctr"/>
                </a:tc>
                <a:tc>
                  <a:txBody>
                    <a:bodyPr/>
                    <a:lstStyle/>
                    <a:p>
                      <a:pPr>
                        <a:buNone/>
                      </a:pPr>
                      <a:r>
                        <a:rPr lang="en-US" sz="1600" dirty="0">
                          <a:latin typeface="+mj-lt"/>
                        </a:rPr>
                        <a:t>Do not argue emotionally or deviate into irrelevant precedents.</a:t>
                      </a:r>
                    </a:p>
                  </a:txBody>
                  <a:tcPr anchor="ctr"/>
                </a:tc>
                <a:extLst>
                  <a:ext uri="{0D108BD9-81ED-4DB2-BD59-A6C34878D82A}">
                    <a16:rowId xmlns:a16="http://schemas.microsoft.com/office/drawing/2014/main" val="800419224"/>
                  </a:ext>
                </a:extLst>
              </a:tr>
            </a:tbl>
          </a:graphicData>
        </a:graphic>
      </p:graphicFrame>
    </p:spTree>
    <p:extLst>
      <p:ext uri="{BB962C8B-B14F-4D97-AF65-F5344CB8AC3E}">
        <p14:creationId xmlns:p14="http://schemas.microsoft.com/office/powerpoint/2010/main" val="28565748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EA58F-D475-8060-C611-C30E67CD9D7D}"/>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1A2F5040-5C10-D414-634D-A49EE72ADD49}"/>
              </a:ext>
            </a:extLst>
          </p:cNvPr>
          <p:cNvSpPr>
            <a:spLocks noGrp="1"/>
          </p:cNvSpPr>
          <p:nvPr>
            <p:ph idx="1"/>
          </p:nvPr>
        </p:nvSpPr>
        <p:spPr>
          <a:xfrm>
            <a:off x="362607" y="1311160"/>
            <a:ext cx="11429999" cy="5242039"/>
          </a:xfrm>
        </p:spPr>
        <p:txBody>
          <a:bodyPr/>
          <a:lstStyle/>
          <a:p>
            <a:pPr marL="342900" lvl="1" indent="-342900" algn="just" eaLnBrk="1" hangingPunct="1">
              <a:lnSpc>
                <a:spcPct val="150000"/>
              </a:lnSpc>
              <a:spcBef>
                <a:spcPct val="0"/>
              </a:spcBef>
              <a:buFont typeface="Wingdings" panose="05000000000000000000" pitchFamily="2" charset="2"/>
              <a:buChar char="§"/>
              <a:defRPr/>
            </a:pPr>
            <a:r>
              <a:rPr lang="en-GB" sz="2600" i="1" dirty="0">
                <a:solidFill>
                  <a:srgbClr val="FF0000"/>
                </a:solidFill>
                <a:latin typeface="+mj-lt"/>
                <a:ea typeface="Cambria Math" panose="02040503050406030204" pitchFamily="18" charset="0"/>
                <a:cs typeface="Cambria Math" panose="02040503050406030204" pitchFamily="18" charset="0"/>
              </a:rPr>
              <a:t>COMMON ERRORS/PRACTICE INSIGHTS</a:t>
            </a:r>
          </a:p>
          <a:p>
            <a:pPr marL="742950" lvl="2" indent="-342900" algn="just" eaLnBrk="1" hangingPunct="1">
              <a:lnSpc>
                <a:spcPct val="150000"/>
              </a:lnSpc>
              <a:spcBef>
                <a:spcPct val="0"/>
              </a:spcBef>
              <a:buFont typeface="Wingdings" panose="05000000000000000000" pitchFamily="2" charset="2"/>
              <a:buChar char="§"/>
              <a:defRPr/>
            </a:pPr>
            <a:r>
              <a:rPr lang="en-GB" sz="2400" i="1" dirty="0">
                <a:solidFill>
                  <a:srgbClr val="FF0000"/>
                </a:solidFill>
                <a:latin typeface="+mj-lt"/>
                <a:ea typeface="Cambria Math" panose="02040503050406030204" pitchFamily="18" charset="0"/>
                <a:cs typeface="Cambria Math" panose="02040503050406030204" pitchFamily="18" charset="0"/>
              </a:rPr>
              <a:t>Identifying the errors in the OIO </a:t>
            </a:r>
          </a:p>
          <a:p>
            <a:pPr marL="742950" lvl="2" indent="-342900" algn="just" eaLnBrk="1" hangingPunct="1">
              <a:lnSpc>
                <a:spcPct val="150000"/>
              </a:lnSpc>
              <a:spcBef>
                <a:spcPct val="0"/>
              </a:spcBef>
              <a:buFont typeface="Wingdings" panose="05000000000000000000" pitchFamily="2" charset="2"/>
              <a:buChar char="§"/>
              <a:defRPr/>
            </a:pPr>
            <a:r>
              <a:rPr lang="en-GB" sz="2400" i="1" dirty="0">
                <a:solidFill>
                  <a:srgbClr val="FF0000"/>
                </a:solidFill>
                <a:latin typeface="+mj-lt"/>
                <a:ea typeface="Cambria Math" panose="02040503050406030204" pitchFamily="18" charset="0"/>
                <a:cs typeface="Cambria Math" panose="02040503050406030204" pitchFamily="18" charset="0"/>
              </a:rPr>
              <a:t>Lack of clarity</a:t>
            </a:r>
          </a:p>
          <a:p>
            <a:pPr marL="742950" lvl="2" indent="-342900" algn="just" eaLnBrk="1" hangingPunct="1">
              <a:lnSpc>
                <a:spcPct val="150000"/>
              </a:lnSpc>
              <a:spcBef>
                <a:spcPct val="0"/>
              </a:spcBef>
              <a:buFont typeface="Wingdings" panose="05000000000000000000" pitchFamily="2" charset="2"/>
              <a:buChar char="§"/>
              <a:defRPr/>
            </a:pPr>
            <a:r>
              <a:rPr lang="en-GB" sz="2400" i="1" dirty="0">
                <a:solidFill>
                  <a:srgbClr val="FF0000"/>
                </a:solidFill>
                <a:latin typeface="+mj-lt"/>
                <a:ea typeface="Cambria Math" panose="02040503050406030204" pitchFamily="18" charset="0"/>
                <a:cs typeface="Cambria Math" panose="02040503050406030204" pitchFamily="18" charset="0"/>
              </a:rPr>
              <a:t>Establishing the relevant facts</a:t>
            </a:r>
          </a:p>
          <a:p>
            <a:pPr marL="742950" lvl="2" indent="-342900" algn="just" eaLnBrk="1" hangingPunct="1">
              <a:lnSpc>
                <a:spcPct val="150000"/>
              </a:lnSpc>
              <a:spcBef>
                <a:spcPct val="0"/>
              </a:spcBef>
              <a:buFont typeface="Wingdings" panose="05000000000000000000" pitchFamily="2" charset="2"/>
              <a:buChar char="§"/>
              <a:defRPr/>
            </a:pPr>
            <a:r>
              <a:rPr lang="en-GB" sz="2400" i="1" dirty="0">
                <a:solidFill>
                  <a:srgbClr val="FF0000"/>
                </a:solidFill>
                <a:latin typeface="+mj-lt"/>
                <a:ea typeface="Cambria Math" panose="02040503050406030204" pitchFamily="18" charset="0"/>
                <a:cs typeface="Cambria Math" panose="02040503050406030204" pitchFamily="18" charset="0"/>
              </a:rPr>
              <a:t>Applying the relevant law</a:t>
            </a:r>
          </a:p>
          <a:p>
            <a:pPr marL="742950" lvl="2" indent="-342900" algn="just" eaLnBrk="1" hangingPunct="1">
              <a:lnSpc>
                <a:spcPct val="150000"/>
              </a:lnSpc>
              <a:spcBef>
                <a:spcPct val="0"/>
              </a:spcBef>
              <a:buFont typeface="Wingdings" panose="05000000000000000000" pitchFamily="2" charset="2"/>
              <a:buChar char="§"/>
              <a:defRPr/>
            </a:pPr>
            <a:endParaRPr lang="en-GB" sz="2600" i="1" dirty="0">
              <a:solidFill>
                <a:srgbClr val="FF0000"/>
              </a:solidFill>
              <a:latin typeface="+mj-lt"/>
              <a:ea typeface="Cambria Math" panose="02040503050406030204" pitchFamily="18" charset="0"/>
              <a:cs typeface="Cambria Math" panose="02040503050406030204" pitchFamily="18" charset="0"/>
            </a:endParaRPr>
          </a:p>
        </p:txBody>
      </p:sp>
      <p:sp>
        <p:nvSpPr>
          <p:cNvPr id="19461" name="Slide Number Placeholder 3">
            <a:extLst>
              <a:ext uri="{FF2B5EF4-FFF2-40B4-BE49-F238E27FC236}">
                <a16:creationId xmlns:a16="http://schemas.microsoft.com/office/drawing/2014/main" id="{2BAA5683-2420-4C5B-7F29-24CF2BCF862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41</a:t>
            </a:fld>
            <a:endParaRPr lang="en-IN" altLang="en-US">
              <a:solidFill>
                <a:schemeClr val="bg1"/>
              </a:solidFill>
            </a:endParaRPr>
          </a:p>
        </p:txBody>
      </p:sp>
      <p:sp>
        <p:nvSpPr>
          <p:cNvPr id="4" name="Title 3">
            <a:extLst>
              <a:ext uri="{FF2B5EF4-FFF2-40B4-BE49-F238E27FC236}">
                <a16:creationId xmlns:a16="http://schemas.microsoft.com/office/drawing/2014/main" id="{1886F68A-7B3F-0E42-9B3D-04409A1B13D3}"/>
              </a:ext>
            </a:extLst>
          </p:cNvPr>
          <p:cNvSpPr>
            <a:spLocks noGrp="1"/>
          </p:cNvSpPr>
          <p:nvPr>
            <p:ph type="title"/>
          </p:nvPr>
        </p:nvSpPr>
        <p:spPr>
          <a:xfrm>
            <a:off x="1404505" y="295275"/>
            <a:ext cx="8761413" cy="826700"/>
          </a:xfrm>
        </p:spPr>
        <p:txBody>
          <a:bodyPr/>
          <a:lstStyle/>
          <a:p>
            <a:r>
              <a:rPr lang="en-GB" sz="3200" b="1" dirty="0"/>
              <a:t>Practical aspects</a:t>
            </a:r>
          </a:p>
        </p:txBody>
      </p:sp>
    </p:spTree>
    <p:extLst>
      <p:ext uri="{BB962C8B-B14F-4D97-AF65-F5344CB8AC3E}">
        <p14:creationId xmlns:p14="http://schemas.microsoft.com/office/powerpoint/2010/main" val="22201003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7013" y="1987550"/>
            <a:ext cx="6657975" cy="1862138"/>
          </a:xfrm>
          <a:prstGeom prst="rect">
            <a:avLst/>
          </a:prstGeom>
          <a:ln>
            <a:noFill/>
          </a:ln>
        </p:spPr>
        <p:style>
          <a:lnRef idx="2">
            <a:schemeClr val="accent1"/>
          </a:lnRef>
          <a:fillRef idx="1">
            <a:schemeClr val="lt1"/>
          </a:fillRef>
          <a:effectRef idx="0">
            <a:schemeClr val="accent1"/>
          </a:effectRef>
          <a:fontRef idx="minor">
            <a:schemeClr val="dk1"/>
          </a:fontRef>
        </p:style>
        <p:txBody>
          <a:bodyPr wrap="none">
            <a:spAutoFit/>
          </a:bodyPr>
          <a:lstStyle/>
          <a:p>
            <a:pPr algn="ctr">
              <a:defRPr/>
            </a:pPr>
            <a:r>
              <a:rPr lang="en-US" sz="11500" dirty="0">
                <a:ln w="0"/>
                <a:solidFill>
                  <a:schemeClr val="tx2">
                    <a:lumMod val="75000"/>
                  </a:schemeClr>
                </a:solidFill>
                <a:effectLst>
                  <a:outerShdw blurRad="38100" dist="25400" dir="5400000" algn="ctr" rotWithShape="0">
                    <a:srgbClr val="6E747A">
                      <a:alpha val="43000"/>
                    </a:srgbClr>
                  </a:outerShdw>
                </a:effectLst>
              </a:rPr>
              <a:t>Thank You</a:t>
            </a:r>
            <a:endParaRPr lang="en-IN" sz="11500" dirty="0">
              <a:ln w="0"/>
              <a:solidFill>
                <a:schemeClr val="tx2">
                  <a:lumMod val="75000"/>
                </a:schemeClr>
              </a:solidFill>
              <a:effectLst>
                <a:outerShdw blurRad="38100" dist="25400" dir="5400000" algn="ctr" rotWithShape="0">
                  <a:srgbClr val="6E747A">
                    <a:alpha val="43000"/>
                  </a:srgbClr>
                </a:outerShdw>
              </a:effectLst>
            </a:endParaRPr>
          </a:p>
        </p:txBody>
      </p:sp>
      <p:sp>
        <p:nvSpPr>
          <p:cNvPr id="3" name="Rectangle 3"/>
          <p:cNvSpPr txBox="1">
            <a:spLocks noChangeArrowheads="1"/>
          </p:cNvSpPr>
          <p:nvPr/>
        </p:nvSpPr>
        <p:spPr>
          <a:xfrm>
            <a:off x="3200400" y="4800600"/>
            <a:ext cx="7543800" cy="1585913"/>
          </a:xfrm>
          <a:prstGeom prst="rect">
            <a:avLst/>
          </a:prstGeom>
        </p:spPr>
        <p:txBody>
          <a:bodyPr>
            <a:normAutofit/>
          </a:bodyPr>
          <a:lst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a:lstStyle>
          <a:p>
            <a:pPr fontAlgn="auto">
              <a:spcAft>
                <a:spcPts val="0"/>
              </a:spcAft>
              <a:defRPr/>
            </a:pPr>
            <a:endParaRPr lang="en-US" dirty="0">
              <a:solidFill>
                <a:schemeClr val="tx1">
                  <a:lumMod val="65000"/>
                  <a:lumOff val="35000"/>
                </a:schemeClr>
              </a:solidFill>
            </a:endParaRPr>
          </a:p>
        </p:txBody>
      </p:sp>
      <p:pic>
        <p:nvPicPr>
          <p:cNvPr id="5" name="Picture 4"/>
          <p:cNvPicPr>
            <a:picLocks noChangeAspect="1"/>
          </p:cNvPicPr>
          <p:nvPr/>
        </p:nvPicPr>
        <p:blipFill rotWithShape="1">
          <a:blip r:embed="rId3"/>
          <a:srcRect l="-1170" r="9237"/>
          <a:stretch/>
        </p:blipFill>
        <p:spPr>
          <a:xfrm>
            <a:off x="419310" y="503208"/>
            <a:ext cx="1759531" cy="1638286"/>
          </a:xfrm>
          <a:prstGeom prst="ellipse">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0138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7B8B5E2A-3B69-43FB-9488-F6D18EF973BB}" type="slidenum">
              <a:rPr lang="en-IN" altLang="en-US">
                <a:solidFill>
                  <a:schemeClr val="bg1"/>
                </a:solidFill>
              </a:rPr>
              <a:pPr>
                <a:spcBef>
                  <a:spcPct val="0"/>
                </a:spcBef>
                <a:buClrTx/>
                <a:buSzTx/>
                <a:buFontTx/>
                <a:buNone/>
              </a:pPr>
              <a:t>42</a:t>
            </a:fld>
            <a:endParaRPr lang="en-IN" altLang="en-US" dirty="0">
              <a:solidFill>
                <a:schemeClr val="bg1"/>
              </a:solidFill>
            </a:endParaRPr>
          </a:p>
        </p:txBody>
      </p:sp>
      <p:sp>
        <p:nvSpPr>
          <p:cNvPr id="7" name="TextBox 6"/>
          <p:cNvSpPr txBox="1"/>
          <p:nvPr/>
        </p:nvSpPr>
        <p:spPr>
          <a:xfrm>
            <a:off x="3200400" y="3977402"/>
            <a:ext cx="8356711" cy="2585323"/>
          </a:xfrm>
          <a:prstGeom prst="rect">
            <a:avLst/>
          </a:prstGeom>
          <a:noFill/>
        </p:spPr>
        <p:txBody>
          <a:bodyPr wrap="none" rtlCol="0">
            <a:spAutoFit/>
          </a:bodyPr>
          <a:lstStyle/>
          <a:p>
            <a:r>
              <a:rPr lang="en-US" sz="5400" dirty="0">
                <a:solidFill>
                  <a:schemeClr val="bg2">
                    <a:lumMod val="10000"/>
                  </a:schemeClr>
                </a:solidFill>
              </a:rPr>
              <a:t>Adv. (CA) Abhay Desai</a:t>
            </a:r>
            <a:endParaRPr lang="en-US" sz="5400" dirty="0">
              <a:solidFill>
                <a:schemeClr val="accent1"/>
              </a:solidFill>
            </a:endParaRPr>
          </a:p>
          <a:p>
            <a:r>
              <a:rPr lang="en-US" sz="5400" dirty="0" err="1">
                <a:solidFill>
                  <a:schemeClr val="accent1"/>
                </a:solidFill>
              </a:rPr>
              <a:t>Abhay.desai@desailegal.com</a:t>
            </a:r>
            <a:endParaRPr lang="en-US" sz="5400" dirty="0">
              <a:solidFill>
                <a:schemeClr val="accent1"/>
              </a:solidFill>
            </a:endParaRPr>
          </a:p>
          <a:p>
            <a:r>
              <a:rPr lang="en-US" sz="5400" dirty="0"/>
              <a:t>7874668953</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E59B16-05C9-7EC1-8D04-A0E79B88C3F7}"/>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D168677F-4CB1-B6D2-3562-F63F2FD4EDBD}"/>
              </a:ext>
            </a:extLst>
          </p:cNvPr>
          <p:cNvSpPr>
            <a:spLocks noGrp="1"/>
          </p:cNvSpPr>
          <p:nvPr>
            <p:ph idx="1"/>
          </p:nvPr>
        </p:nvSpPr>
        <p:spPr>
          <a:xfrm>
            <a:off x="362607" y="1311160"/>
            <a:ext cx="11429999" cy="5242039"/>
          </a:xfrm>
        </p:spPr>
        <p:txBody>
          <a:bodyPr/>
          <a:lstStyle/>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Framing grounds of appeal is matter of litigation strategy</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Not everything that can be urged must be urged in grounds of appeal</a:t>
            </a:r>
          </a:p>
          <a:p>
            <a:pPr marL="342900" lvl="1" indent="-342900" algn="just" eaLnBrk="1" hangingPunct="1">
              <a:lnSpc>
                <a:spcPct val="150000"/>
              </a:lnSpc>
              <a:spcBef>
                <a:spcPct val="0"/>
              </a:spcBef>
              <a:buFont typeface="Wingdings" panose="05000000000000000000" pitchFamily="2" charset="2"/>
              <a:buChar char="§"/>
              <a:defRPr/>
            </a:pPr>
            <a:r>
              <a:rPr lang="en-GB" sz="2600" i="1" dirty="0">
                <a:latin typeface="+mj-lt"/>
                <a:ea typeface="Cambria Math" panose="02040503050406030204" pitchFamily="18" charset="0"/>
                <a:cs typeface="Cambria Math" panose="02040503050406030204" pitchFamily="18" charset="0"/>
              </a:rPr>
              <a:t>‘Throw everything at the case, and see what sticks’</a:t>
            </a:r>
            <a:r>
              <a:rPr lang="en-GB" sz="2600" dirty="0">
                <a:latin typeface="+mj-lt"/>
                <a:ea typeface="Cambria Math" panose="02040503050406030204" pitchFamily="18" charset="0"/>
                <a:cs typeface="Cambria Math" panose="02040503050406030204" pitchFamily="18" charset="0"/>
              </a:rPr>
              <a:t> is outdated approach</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Burden of proof v. discharge of burden (SCN) v. shifting of onus (reply)</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Appraisal of evidence (SCN) v. finding on admissibility of evidence (OIO)</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Review of new evidence to impeach findings or rebuttal of presumption</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Identification of assumption v. adverse inference by suggestive data</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Compilation of issues (not disputes) to be raised in grounds of appeal</a:t>
            </a:r>
          </a:p>
        </p:txBody>
      </p:sp>
      <p:sp>
        <p:nvSpPr>
          <p:cNvPr id="19461" name="Slide Number Placeholder 3">
            <a:extLst>
              <a:ext uri="{FF2B5EF4-FFF2-40B4-BE49-F238E27FC236}">
                <a16:creationId xmlns:a16="http://schemas.microsoft.com/office/drawing/2014/main" id="{8215EEC5-3A1B-47F0-36CC-8338382F24CE}"/>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5</a:t>
            </a:fld>
            <a:endParaRPr lang="en-IN" altLang="en-US">
              <a:solidFill>
                <a:schemeClr val="bg1"/>
              </a:solidFill>
            </a:endParaRPr>
          </a:p>
        </p:txBody>
      </p:sp>
      <p:sp>
        <p:nvSpPr>
          <p:cNvPr id="4" name="Title 3">
            <a:extLst>
              <a:ext uri="{FF2B5EF4-FFF2-40B4-BE49-F238E27FC236}">
                <a16:creationId xmlns:a16="http://schemas.microsoft.com/office/drawing/2014/main" id="{03B6F67F-510C-F321-FCBA-E18762704FD5}"/>
              </a:ext>
            </a:extLst>
          </p:cNvPr>
          <p:cNvSpPr>
            <a:spLocks noGrp="1"/>
          </p:cNvSpPr>
          <p:nvPr>
            <p:ph type="title"/>
          </p:nvPr>
        </p:nvSpPr>
        <p:spPr>
          <a:xfrm>
            <a:off x="1404505" y="295275"/>
            <a:ext cx="8761413" cy="826700"/>
          </a:xfrm>
        </p:spPr>
        <p:txBody>
          <a:bodyPr/>
          <a:lstStyle/>
          <a:p>
            <a:r>
              <a:rPr lang="en-GB" sz="3200" b="1" dirty="0"/>
              <a:t>Preparation 3</a:t>
            </a:r>
          </a:p>
        </p:txBody>
      </p:sp>
    </p:spTree>
    <p:extLst>
      <p:ext uri="{BB962C8B-B14F-4D97-AF65-F5344CB8AC3E}">
        <p14:creationId xmlns:p14="http://schemas.microsoft.com/office/powerpoint/2010/main" val="2990867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A66F4-32A7-E2A9-D929-6F86AB25A79E}"/>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594F17AA-B381-5425-10BF-45D18507A14F}"/>
              </a:ext>
            </a:extLst>
          </p:cNvPr>
          <p:cNvSpPr>
            <a:spLocks noGrp="1"/>
          </p:cNvSpPr>
          <p:nvPr>
            <p:ph idx="1"/>
          </p:nvPr>
        </p:nvSpPr>
        <p:spPr>
          <a:xfrm>
            <a:off x="362607" y="1311160"/>
            <a:ext cx="11429999" cy="5242039"/>
          </a:xfrm>
        </p:spPr>
        <p:txBody>
          <a:bodyPr/>
          <a:lstStyle/>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Framing of grounds:</a:t>
            </a:r>
          </a:p>
          <a:p>
            <a:pPr marL="742950" lvl="2"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V</a:t>
            </a:r>
            <a:r>
              <a:rPr lang="en-GB" sz="2400" dirty="0">
                <a:latin typeface="+mj-lt"/>
                <a:ea typeface="Cambria Math" panose="02040503050406030204" pitchFamily="18" charset="0"/>
              </a:rPr>
              <a:t>alidity of original proceedings – jurisdiction, limitation, disclosure, etc.</a:t>
            </a:r>
          </a:p>
          <a:p>
            <a:pPr marL="742950" lvl="2"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rPr>
              <a:t>Validity of findings in adjudication – evidence, CoA, jurisprudence, etc.</a:t>
            </a:r>
          </a:p>
          <a:p>
            <a:pPr marL="742950" lvl="2"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Findings in adjudication on demand – application of law to facts</a:t>
            </a:r>
          </a:p>
          <a:p>
            <a:pPr marL="742950" lvl="2"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Connector grounds v. dormant grounds</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Futility of complex construct compared to lucidity of grounds</a:t>
            </a:r>
          </a:p>
          <a:p>
            <a:pPr marL="342900" lvl="1" indent="-342900" algn="just" eaLnBrk="1" hangingPunct="1">
              <a:lnSpc>
                <a:spcPct val="150000"/>
              </a:lnSpc>
              <a:spcBef>
                <a:spcPct val="0"/>
              </a:spcBef>
              <a:buFont typeface="Wingdings" panose="05000000000000000000" pitchFamily="2" charset="2"/>
              <a:buChar char="§"/>
              <a:defRPr/>
            </a:pPr>
            <a:r>
              <a:rPr lang="en-GB" sz="2600" i="1" dirty="0">
                <a:latin typeface="+mj-lt"/>
                <a:ea typeface="Cambria Math" panose="02040503050406030204" pitchFamily="18" charset="0"/>
                <a:cs typeface="Cambria Math" panose="02040503050406030204" pitchFamily="18" charset="0"/>
              </a:rPr>
              <a:t>‘Grounds must not be argumentative’ </a:t>
            </a:r>
            <a:r>
              <a:rPr lang="en-GB" sz="2600" dirty="0">
                <a:latin typeface="+mj-lt"/>
                <a:ea typeface="Cambria Math" panose="02040503050406030204" pitchFamily="18" charset="0"/>
                <a:cs typeface="Cambria Math" panose="02040503050406030204" pitchFamily="18" charset="0"/>
              </a:rPr>
              <a:t>– most common error 1</a:t>
            </a:r>
          </a:p>
          <a:p>
            <a:pPr marL="342900" lvl="1" indent="-342900" algn="just" eaLnBrk="1" hangingPunct="1">
              <a:lnSpc>
                <a:spcPct val="150000"/>
              </a:lnSpc>
              <a:spcBef>
                <a:spcPct val="0"/>
              </a:spcBef>
              <a:buFont typeface="Wingdings" panose="05000000000000000000" pitchFamily="2" charset="2"/>
              <a:buChar char="§"/>
              <a:defRPr/>
            </a:pPr>
            <a:r>
              <a:rPr lang="en-GB" sz="2600" i="1" dirty="0">
                <a:latin typeface="+mj-lt"/>
                <a:ea typeface="Cambria Math" panose="02040503050406030204" pitchFamily="18" charset="0"/>
                <a:cs typeface="Cambria Math" panose="02040503050406030204" pitchFamily="18" charset="0"/>
              </a:rPr>
              <a:t>‘Committed to current decision’</a:t>
            </a:r>
            <a:r>
              <a:rPr lang="en-GB" sz="2600" dirty="0">
                <a:latin typeface="+mj-lt"/>
                <a:ea typeface="Cambria Math" panose="02040503050406030204" pitchFamily="18" charset="0"/>
                <a:cs typeface="Cambria Math" panose="02040503050406030204" pitchFamily="18" charset="0"/>
              </a:rPr>
              <a:t>– most common error 2</a:t>
            </a:r>
          </a:p>
        </p:txBody>
      </p:sp>
      <p:sp>
        <p:nvSpPr>
          <p:cNvPr id="19461" name="Slide Number Placeholder 3">
            <a:extLst>
              <a:ext uri="{FF2B5EF4-FFF2-40B4-BE49-F238E27FC236}">
                <a16:creationId xmlns:a16="http://schemas.microsoft.com/office/drawing/2014/main" id="{04B61176-E6CB-253B-CB2B-664CB85CDA7F}"/>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6</a:t>
            </a:fld>
            <a:endParaRPr lang="en-IN" altLang="en-US">
              <a:solidFill>
                <a:schemeClr val="bg1"/>
              </a:solidFill>
            </a:endParaRPr>
          </a:p>
        </p:txBody>
      </p:sp>
      <p:sp>
        <p:nvSpPr>
          <p:cNvPr id="4" name="Title 3">
            <a:extLst>
              <a:ext uri="{FF2B5EF4-FFF2-40B4-BE49-F238E27FC236}">
                <a16:creationId xmlns:a16="http://schemas.microsoft.com/office/drawing/2014/main" id="{154DC028-932D-0407-19F8-333F9BDAFB25}"/>
              </a:ext>
            </a:extLst>
          </p:cNvPr>
          <p:cNvSpPr>
            <a:spLocks noGrp="1"/>
          </p:cNvSpPr>
          <p:nvPr>
            <p:ph type="title"/>
          </p:nvPr>
        </p:nvSpPr>
        <p:spPr>
          <a:xfrm>
            <a:off x="1404505" y="295275"/>
            <a:ext cx="8761413" cy="826700"/>
          </a:xfrm>
        </p:spPr>
        <p:txBody>
          <a:bodyPr/>
          <a:lstStyle/>
          <a:p>
            <a:r>
              <a:rPr lang="en-GB" sz="3200" b="1" dirty="0"/>
              <a:t>Preparation 4</a:t>
            </a:r>
          </a:p>
        </p:txBody>
      </p:sp>
    </p:spTree>
    <p:extLst>
      <p:ext uri="{BB962C8B-B14F-4D97-AF65-F5344CB8AC3E}">
        <p14:creationId xmlns:p14="http://schemas.microsoft.com/office/powerpoint/2010/main" val="111193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82F0F8-EE7B-7192-5DAF-DB3050256F51}"/>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3CC9E612-6B56-91DD-4939-4929F6A4B126}"/>
              </a:ext>
            </a:extLst>
          </p:cNvPr>
          <p:cNvSpPr>
            <a:spLocks noGrp="1"/>
          </p:cNvSpPr>
          <p:nvPr>
            <p:ph idx="1"/>
          </p:nvPr>
        </p:nvSpPr>
        <p:spPr>
          <a:xfrm>
            <a:off x="357164" y="1311160"/>
            <a:ext cx="11429999" cy="5242039"/>
          </a:xfrm>
        </p:spPr>
        <p:txBody>
          <a:bodyPr/>
          <a:lstStyle/>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Validity of jurisdiction requires grounds on jurisprudence</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Validity of evidence requires grounds on admissibility principles</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Omission to raise objections earlier requires grounds against acquiescence</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Reliance on third-Party data requires grounds on circumstantial evidence</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Evidence support facts, evidence must be tested and found admissible</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Facts without evidence is inadmissible, but acquiescence is with prejudice</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Admissibility of statements-on-oath, effect of retraction (and omission)</a:t>
            </a:r>
          </a:p>
          <a:p>
            <a:pPr marL="342900" lvl="1" indent="-342900" algn="just" eaLnBrk="1" hangingPunct="1">
              <a:lnSpc>
                <a:spcPct val="150000"/>
              </a:lnSpc>
              <a:spcBef>
                <a:spcPct val="0"/>
              </a:spcBef>
              <a:buFont typeface="Wingdings" panose="05000000000000000000" pitchFamily="2" charset="2"/>
              <a:buChar char="§"/>
              <a:defRPr/>
            </a:pPr>
            <a:endParaRPr lang="en-GB" sz="2600" dirty="0">
              <a:latin typeface="+mj-lt"/>
              <a:ea typeface="Cambria Math" panose="02040503050406030204" pitchFamily="18" charset="0"/>
              <a:cs typeface="Cambria Math" panose="02040503050406030204" pitchFamily="18" charset="0"/>
            </a:endParaRPr>
          </a:p>
        </p:txBody>
      </p:sp>
      <p:sp>
        <p:nvSpPr>
          <p:cNvPr id="19461" name="Slide Number Placeholder 3">
            <a:extLst>
              <a:ext uri="{FF2B5EF4-FFF2-40B4-BE49-F238E27FC236}">
                <a16:creationId xmlns:a16="http://schemas.microsoft.com/office/drawing/2014/main" id="{A126075E-DD56-9EAF-DE48-D3AD0697BA19}"/>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7</a:t>
            </a:fld>
            <a:endParaRPr lang="en-IN" altLang="en-US">
              <a:solidFill>
                <a:schemeClr val="bg1"/>
              </a:solidFill>
            </a:endParaRPr>
          </a:p>
        </p:txBody>
      </p:sp>
      <p:sp>
        <p:nvSpPr>
          <p:cNvPr id="4" name="Title 3">
            <a:extLst>
              <a:ext uri="{FF2B5EF4-FFF2-40B4-BE49-F238E27FC236}">
                <a16:creationId xmlns:a16="http://schemas.microsoft.com/office/drawing/2014/main" id="{DDE33E87-EB9E-F0AB-B221-EB9E3B321D54}"/>
              </a:ext>
            </a:extLst>
          </p:cNvPr>
          <p:cNvSpPr>
            <a:spLocks noGrp="1"/>
          </p:cNvSpPr>
          <p:nvPr>
            <p:ph type="title"/>
          </p:nvPr>
        </p:nvSpPr>
        <p:spPr>
          <a:xfrm>
            <a:off x="1404505" y="295275"/>
            <a:ext cx="8761413" cy="826700"/>
          </a:xfrm>
        </p:spPr>
        <p:txBody>
          <a:bodyPr/>
          <a:lstStyle/>
          <a:p>
            <a:r>
              <a:rPr lang="en-GB" sz="3200" b="1" dirty="0"/>
              <a:t>Preparation 5</a:t>
            </a:r>
          </a:p>
        </p:txBody>
      </p:sp>
    </p:spTree>
    <p:extLst>
      <p:ext uri="{BB962C8B-B14F-4D97-AF65-F5344CB8AC3E}">
        <p14:creationId xmlns:p14="http://schemas.microsoft.com/office/powerpoint/2010/main" val="890790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C39B6-A78F-6951-3251-183EC4BDC958}"/>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D23F3682-FB1B-BFF0-B377-7C3B2CD31CBC}"/>
              </a:ext>
            </a:extLst>
          </p:cNvPr>
          <p:cNvSpPr>
            <a:spLocks noGrp="1"/>
          </p:cNvSpPr>
          <p:nvPr>
            <p:ph idx="1"/>
          </p:nvPr>
        </p:nvSpPr>
        <p:spPr>
          <a:xfrm>
            <a:off x="357164" y="1311160"/>
            <a:ext cx="11429999" cy="5242039"/>
          </a:xfrm>
        </p:spPr>
        <p:txBody>
          <a:bodyPr/>
          <a:lstStyle/>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Checklist method to drafting appeal memo</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Appeal memo not substitute for Paper-book (</a:t>
            </a:r>
            <a:r>
              <a:rPr lang="en-GB" sz="2600" i="1" dirty="0">
                <a:latin typeface="+mj-lt"/>
                <a:ea typeface="Cambria Math" panose="02040503050406030204" pitchFamily="18" charset="0"/>
                <a:cs typeface="Cambria Math" panose="02040503050406030204" pitchFamily="18" charset="0"/>
              </a:rPr>
              <a:t>see r.21 GSTAT Proc. Rules</a:t>
            </a:r>
            <a:r>
              <a:rPr lang="en-GB" sz="2600" dirty="0">
                <a:latin typeface="+mj-lt"/>
                <a:ea typeface="Cambria Math" panose="02040503050406030204" pitchFamily="18" charset="0"/>
                <a:cs typeface="Cambria Math" panose="02040503050406030204" pitchFamily="18" charset="0"/>
              </a:rPr>
              <a:t>)</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Pre-conditions affecting validity of appeal:</a:t>
            </a:r>
          </a:p>
          <a:p>
            <a:pPr marL="742950" lvl="2"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Appeal filed online (or within maximum condonable) limitation</a:t>
            </a:r>
          </a:p>
          <a:p>
            <a:pPr marL="742950" lvl="2"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Pre-deposit without any requirement to adjudicate on compliance</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Essentials of valid appeal memo:</a:t>
            </a:r>
          </a:p>
          <a:p>
            <a:pPr marL="742950" lvl="2"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Form of appeal, mandatory enclosures and authority to execute verification</a:t>
            </a:r>
          </a:p>
          <a:p>
            <a:pPr marL="742950" lvl="2" indent="-342900" algn="just" eaLnBrk="1" hangingPunct="1">
              <a:lnSpc>
                <a:spcPct val="150000"/>
              </a:lnSpc>
              <a:spcBef>
                <a:spcPct val="0"/>
              </a:spcBef>
              <a:buFont typeface="Wingdings" panose="05000000000000000000" pitchFamily="2" charset="2"/>
              <a:buChar char="§"/>
              <a:defRPr/>
            </a:pPr>
            <a:r>
              <a:rPr lang="en-GB" sz="2400" dirty="0">
                <a:latin typeface="+mj-lt"/>
                <a:ea typeface="Cambria Math" panose="02040503050406030204" pitchFamily="18" charset="0"/>
                <a:cs typeface="Cambria Math" panose="02040503050406030204" pitchFamily="18" charset="0"/>
              </a:rPr>
              <a:t>Relief prayed to be harmonious with grounds pleaded</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cs typeface="Cambria Math" panose="02040503050406030204" pitchFamily="18" charset="0"/>
              </a:rPr>
              <a:t>Power of condonation touches (i) pleading (ii) evidence (iii) satisfaction</a:t>
            </a:r>
          </a:p>
          <a:p>
            <a:pPr marL="342900" lvl="1" indent="-342900" algn="just" eaLnBrk="1" hangingPunct="1">
              <a:lnSpc>
                <a:spcPct val="150000"/>
              </a:lnSpc>
              <a:spcBef>
                <a:spcPct val="0"/>
              </a:spcBef>
              <a:buFont typeface="Wingdings" panose="05000000000000000000" pitchFamily="2" charset="2"/>
              <a:buChar char="§"/>
              <a:defRPr/>
            </a:pPr>
            <a:endParaRPr lang="en-GB" sz="2600" dirty="0">
              <a:latin typeface="+mj-lt"/>
              <a:ea typeface="Cambria Math" panose="02040503050406030204" pitchFamily="18" charset="0"/>
              <a:cs typeface="Cambria Math" panose="02040503050406030204" pitchFamily="18" charset="0"/>
            </a:endParaRPr>
          </a:p>
        </p:txBody>
      </p:sp>
      <p:sp>
        <p:nvSpPr>
          <p:cNvPr id="19461" name="Slide Number Placeholder 3">
            <a:extLst>
              <a:ext uri="{FF2B5EF4-FFF2-40B4-BE49-F238E27FC236}">
                <a16:creationId xmlns:a16="http://schemas.microsoft.com/office/drawing/2014/main" id="{63AAB3B7-CBC9-DFE4-E862-1CEA7E14F75A}"/>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8</a:t>
            </a:fld>
            <a:endParaRPr lang="en-IN" altLang="en-US">
              <a:solidFill>
                <a:schemeClr val="bg1"/>
              </a:solidFill>
            </a:endParaRPr>
          </a:p>
        </p:txBody>
      </p:sp>
      <p:sp>
        <p:nvSpPr>
          <p:cNvPr id="4" name="Title 3">
            <a:extLst>
              <a:ext uri="{FF2B5EF4-FFF2-40B4-BE49-F238E27FC236}">
                <a16:creationId xmlns:a16="http://schemas.microsoft.com/office/drawing/2014/main" id="{FE098DA5-A49C-0C30-FEB0-CF233ADE72D5}"/>
              </a:ext>
            </a:extLst>
          </p:cNvPr>
          <p:cNvSpPr>
            <a:spLocks noGrp="1"/>
          </p:cNvSpPr>
          <p:nvPr>
            <p:ph type="title"/>
          </p:nvPr>
        </p:nvSpPr>
        <p:spPr>
          <a:xfrm>
            <a:off x="1404505" y="295275"/>
            <a:ext cx="8761413" cy="826700"/>
          </a:xfrm>
        </p:spPr>
        <p:txBody>
          <a:bodyPr/>
          <a:lstStyle/>
          <a:p>
            <a:r>
              <a:rPr lang="en-GB" sz="3200" b="1" dirty="0"/>
              <a:t>Drafting APL1</a:t>
            </a:r>
          </a:p>
        </p:txBody>
      </p:sp>
    </p:spTree>
    <p:extLst>
      <p:ext uri="{BB962C8B-B14F-4D97-AF65-F5344CB8AC3E}">
        <p14:creationId xmlns:p14="http://schemas.microsoft.com/office/powerpoint/2010/main" val="2916718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43C23-7FDD-55CC-A57B-AAB1E35B1BED}"/>
            </a:ext>
          </a:extLst>
        </p:cNvPr>
        <p:cNvGrpSpPr/>
        <p:nvPr/>
      </p:nvGrpSpPr>
      <p:grpSpPr>
        <a:xfrm>
          <a:off x="0" y="0"/>
          <a:ext cx="0" cy="0"/>
          <a:chOff x="0" y="0"/>
          <a:chExt cx="0" cy="0"/>
        </a:xfrm>
      </p:grpSpPr>
      <p:sp>
        <p:nvSpPr>
          <p:cNvPr id="19459" name="Content Placeholder 2">
            <a:extLst>
              <a:ext uri="{FF2B5EF4-FFF2-40B4-BE49-F238E27FC236}">
                <a16:creationId xmlns:a16="http://schemas.microsoft.com/office/drawing/2014/main" id="{86818EFC-5F34-2E12-190A-22F6C94B0D59}"/>
              </a:ext>
            </a:extLst>
          </p:cNvPr>
          <p:cNvSpPr>
            <a:spLocks noGrp="1"/>
          </p:cNvSpPr>
          <p:nvPr>
            <p:ph idx="1"/>
          </p:nvPr>
        </p:nvSpPr>
        <p:spPr>
          <a:xfrm>
            <a:off x="357164" y="1311160"/>
            <a:ext cx="11429999" cy="5242039"/>
          </a:xfrm>
        </p:spPr>
        <p:txBody>
          <a:bodyPr/>
          <a:lstStyle/>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Care in selection of grounds of appeal are key to litigation strategy</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Grounds agitate issues for FAA to record finding in appeal</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Omission of grounds available also part of litigation strategy</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Pleadings in condonation application </a:t>
            </a:r>
            <a:r>
              <a:rPr lang="en-GB" sz="2600" i="1" dirty="0">
                <a:latin typeface="+mj-lt"/>
                <a:ea typeface="Cambria Math" panose="02040503050406030204" pitchFamily="18" charset="0"/>
              </a:rPr>
              <a:t>via </a:t>
            </a:r>
            <a:r>
              <a:rPr lang="en-GB" sz="2600" dirty="0">
                <a:latin typeface="+mj-lt"/>
                <a:ea typeface="Cambria Math" panose="02040503050406030204" pitchFamily="18" charset="0"/>
              </a:rPr>
              <a:t>affidavit affirming relevant facts</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Pleadings contain appellant’s position in the matter</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FAA answerable for every ground raised in APL1</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OIO merges into OIA when FAA admits appeal considers grounds raised</a:t>
            </a:r>
          </a:p>
          <a:p>
            <a:pPr marL="342900" lvl="1" indent="-342900" algn="just" eaLnBrk="1" hangingPunct="1">
              <a:lnSpc>
                <a:spcPct val="150000"/>
              </a:lnSpc>
              <a:spcBef>
                <a:spcPct val="0"/>
              </a:spcBef>
              <a:buFont typeface="Wingdings" panose="05000000000000000000" pitchFamily="2" charset="2"/>
              <a:buChar char="§"/>
              <a:defRPr/>
            </a:pPr>
            <a:r>
              <a:rPr lang="en-GB" sz="2600" dirty="0">
                <a:latin typeface="+mj-lt"/>
                <a:ea typeface="Cambria Math" panose="02040503050406030204" pitchFamily="18" charset="0"/>
              </a:rPr>
              <a:t>FAAs findings are ‘at large’ in review (s.108) or appeal (s.113)</a:t>
            </a:r>
          </a:p>
          <a:p>
            <a:pPr marL="342900" lvl="1" indent="-342900" algn="just" eaLnBrk="1" hangingPunct="1">
              <a:lnSpc>
                <a:spcPct val="150000"/>
              </a:lnSpc>
              <a:spcBef>
                <a:spcPct val="0"/>
              </a:spcBef>
              <a:buFont typeface="Wingdings" panose="05000000000000000000" pitchFamily="2" charset="2"/>
              <a:buChar char="§"/>
              <a:defRPr/>
            </a:pPr>
            <a:endParaRPr lang="en-GB" sz="2600" dirty="0">
              <a:latin typeface="+mj-lt"/>
              <a:ea typeface="Cambria Math" panose="02040503050406030204" pitchFamily="18" charset="0"/>
            </a:endParaRPr>
          </a:p>
        </p:txBody>
      </p:sp>
      <p:sp>
        <p:nvSpPr>
          <p:cNvPr id="19461" name="Slide Number Placeholder 3">
            <a:extLst>
              <a:ext uri="{FF2B5EF4-FFF2-40B4-BE49-F238E27FC236}">
                <a16:creationId xmlns:a16="http://schemas.microsoft.com/office/drawing/2014/main" id="{55203EBF-F980-589A-F2C0-BD396FED60D7}"/>
              </a:ext>
            </a:extLst>
          </p:cNvP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imes New Roman" panose="02020603050405020304" pitchFamily="18"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imes New Roman" panose="02020603050405020304" pitchFamily="18"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imes New Roman" panose="02020603050405020304" pitchFamily="18"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imes New Roman" panose="02020603050405020304" pitchFamily="18" charset="0"/>
              </a:defRPr>
            </a:lvl9pPr>
          </a:lstStyle>
          <a:p>
            <a:pPr>
              <a:spcBef>
                <a:spcPct val="0"/>
              </a:spcBef>
              <a:buClrTx/>
              <a:buSzTx/>
              <a:buFontTx/>
              <a:buNone/>
            </a:pPr>
            <a:fld id="{FE29F714-C371-4D5F-8DCF-D3A490DAEB6F}" type="slidenum">
              <a:rPr lang="en-IN" altLang="en-US">
                <a:solidFill>
                  <a:schemeClr val="bg1"/>
                </a:solidFill>
              </a:rPr>
              <a:pPr>
                <a:spcBef>
                  <a:spcPct val="0"/>
                </a:spcBef>
                <a:buClrTx/>
                <a:buSzTx/>
                <a:buFontTx/>
                <a:buNone/>
              </a:pPr>
              <a:t>9</a:t>
            </a:fld>
            <a:endParaRPr lang="en-IN" altLang="en-US">
              <a:solidFill>
                <a:schemeClr val="bg1"/>
              </a:solidFill>
            </a:endParaRPr>
          </a:p>
        </p:txBody>
      </p:sp>
      <p:sp>
        <p:nvSpPr>
          <p:cNvPr id="4" name="Title 3">
            <a:extLst>
              <a:ext uri="{FF2B5EF4-FFF2-40B4-BE49-F238E27FC236}">
                <a16:creationId xmlns:a16="http://schemas.microsoft.com/office/drawing/2014/main" id="{C78D587A-1F90-74CD-9942-F6AB5E94F475}"/>
              </a:ext>
            </a:extLst>
          </p:cNvPr>
          <p:cNvSpPr>
            <a:spLocks noGrp="1"/>
          </p:cNvSpPr>
          <p:nvPr>
            <p:ph type="title"/>
          </p:nvPr>
        </p:nvSpPr>
        <p:spPr>
          <a:xfrm>
            <a:off x="1404505" y="295275"/>
            <a:ext cx="8761413" cy="826700"/>
          </a:xfrm>
        </p:spPr>
        <p:txBody>
          <a:bodyPr/>
          <a:lstStyle/>
          <a:p>
            <a:r>
              <a:rPr lang="en-GB" sz="3200" b="1" dirty="0"/>
              <a:t>Summary</a:t>
            </a:r>
          </a:p>
        </p:txBody>
      </p:sp>
    </p:spTree>
    <p:extLst>
      <p:ext uri="{BB962C8B-B14F-4D97-AF65-F5344CB8AC3E}">
        <p14:creationId xmlns:p14="http://schemas.microsoft.com/office/powerpoint/2010/main" val="28805530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Custom 1">
      <a:majorFont>
        <a:latin typeface="Palatino Linotype"/>
        <a:ea typeface=""/>
        <a:cs typeface=""/>
      </a:majorFont>
      <a:minorFont>
        <a:latin typeface="Times New Roman"/>
        <a:ea typeface=""/>
        <a:cs typeface=""/>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5176</TotalTime>
  <Words>6703</Words>
  <Application>Microsoft Macintosh PowerPoint</Application>
  <PresentationFormat>Widescreen</PresentationFormat>
  <Paragraphs>636</Paragraphs>
  <Slides>42</Slides>
  <Notes>18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Arial</vt:lpstr>
      <vt:lpstr>Bodoni MT Poster Compressed</vt:lpstr>
      <vt:lpstr>Calibri</vt:lpstr>
      <vt:lpstr>Courier New</vt:lpstr>
      <vt:lpstr>Palatino Linotype</vt:lpstr>
      <vt:lpstr>Palatino Linotype (Headings)</vt:lpstr>
      <vt:lpstr>Times New Roman</vt:lpstr>
      <vt:lpstr>Wingdings</vt:lpstr>
      <vt:lpstr>Wingdings 3</vt:lpstr>
      <vt:lpstr>Ion Boardroom</vt:lpstr>
      <vt:lpstr>Workshop on GST Dispute Mechanism Jointly organised by  GST &amp;  Indirect Taxes Committee &amp; Committee for Members in Practice Day 2, Session 3: Preparation and Drafting of First Appeal (Case study approach with common errors and implications of different types of approach to drafting) By Adv. (CA) Abhay Desai</vt:lpstr>
      <vt:lpstr>Background</vt:lpstr>
      <vt:lpstr>Preparation 1</vt:lpstr>
      <vt:lpstr>Preparation 2</vt:lpstr>
      <vt:lpstr>Preparation 3</vt:lpstr>
      <vt:lpstr>Preparation 4</vt:lpstr>
      <vt:lpstr>Preparation 5</vt:lpstr>
      <vt:lpstr>Drafting APL1</vt:lpstr>
      <vt:lpstr>Summary</vt:lpstr>
      <vt:lpstr>Registration</vt:lpstr>
      <vt:lpstr>Approach to Order in REG-17  (SCN for Cancellation)</vt:lpstr>
      <vt:lpstr>Approach to Order in REG-31  (Suspension of Registration)</vt:lpstr>
      <vt:lpstr>Detention/ Seizure</vt:lpstr>
      <vt:lpstr>Detention/ Seizure</vt:lpstr>
      <vt:lpstr>Approach to Handling MOV-09</vt:lpstr>
      <vt:lpstr>Refund</vt:lpstr>
      <vt:lpstr>Refund SCN vs Deficiency Memo</vt:lpstr>
      <vt:lpstr>Refund - Examples</vt:lpstr>
      <vt:lpstr>Appeal to 107 on  RFD 06</vt:lpstr>
      <vt:lpstr>Appeal to 107 on  RFD 06</vt:lpstr>
      <vt:lpstr>Appeal to 107 on  RFD 06</vt:lpstr>
      <vt:lpstr>Appeal to 107 on  RFD 06</vt:lpstr>
      <vt:lpstr>Statement of Facts</vt:lpstr>
      <vt:lpstr>Key points to understand</vt:lpstr>
      <vt:lpstr>Key points to understand</vt:lpstr>
      <vt:lpstr>Logical Flow</vt:lpstr>
      <vt:lpstr>Statement of Facts</vt:lpstr>
      <vt:lpstr>Statement of Facts</vt:lpstr>
      <vt:lpstr>Statement of Facts</vt:lpstr>
      <vt:lpstr>Statement of Facts</vt:lpstr>
      <vt:lpstr>Grounds of Appeal</vt:lpstr>
      <vt:lpstr>Grounds of Appeal</vt:lpstr>
      <vt:lpstr>Grounds of Appeal</vt:lpstr>
      <vt:lpstr>Prayers</vt:lpstr>
      <vt:lpstr>Prayers</vt:lpstr>
      <vt:lpstr>Prayers</vt:lpstr>
      <vt:lpstr>Benefits of prepared synopsis v. compilation</vt:lpstr>
      <vt:lpstr>Benefits of prepared synopsis v. compilation</vt:lpstr>
      <vt:lpstr>Presentation in appellate hearing  (physical / virtual)</vt:lpstr>
      <vt:lpstr>Presentation in appellate hearing  (physical / virtual)</vt:lpstr>
      <vt:lpstr>Practical aspects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Sai  Prashanth</dc:creator>
  <cp:lastModifiedBy>Abhay Desai</cp:lastModifiedBy>
  <cp:revision>205</cp:revision>
  <cp:lastPrinted>2018-04-30T08:55:06Z</cp:lastPrinted>
  <dcterms:created xsi:type="dcterms:W3CDTF">2017-05-14T04:11:47Z</dcterms:created>
  <dcterms:modified xsi:type="dcterms:W3CDTF">2026-05-15T04:28:21Z</dcterms:modified>
</cp:coreProperties>
</file>