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7"/>
  </p:notesMasterIdLst>
  <p:sldIdLst>
    <p:sldId id="257" r:id="rId2"/>
    <p:sldId id="395" r:id="rId3"/>
    <p:sldId id="437" r:id="rId4"/>
    <p:sldId id="438" r:id="rId5"/>
    <p:sldId id="394" r:id="rId6"/>
    <p:sldId id="299" r:id="rId7"/>
    <p:sldId id="393" r:id="rId8"/>
    <p:sldId id="382" r:id="rId9"/>
    <p:sldId id="383" r:id="rId10"/>
    <p:sldId id="308" r:id="rId11"/>
    <p:sldId id="315" r:id="rId12"/>
    <p:sldId id="388" r:id="rId13"/>
    <p:sldId id="379" r:id="rId14"/>
    <p:sldId id="380" r:id="rId15"/>
    <p:sldId id="336" r:id="rId16"/>
    <p:sldId id="361" r:id="rId17"/>
    <p:sldId id="320" r:id="rId18"/>
    <p:sldId id="443" r:id="rId19"/>
    <p:sldId id="444" r:id="rId20"/>
    <p:sldId id="439" r:id="rId21"/>
    <p:sldId id="440" r:id="rId22"/>
    <p:sldId id="442" r:id="rId23"/>
    <p:sldId id="441" r:id="rId24"/>
    <p:sldId id="445" r:id="rId25"/>
    <p:sldId id="446" r:id="rId26"/>
    <p:sldId id="447" r:id="rId27"/>
    <p:sldId id="362" r:id="rId28"/>
    <p:sldId id="453" r:id="rId29"/>
    <p:sldId id="452" r:id="rId30"/>
    <p:sldId id="448" r:id="rId31"/>
    <p:sldId id="449" r:id="rId32"/>
    <p:sldId id="450" r:id="rId33"/>
    <p:sldId id="451" r:id="rId34"/>
    <p:sldId id="363" r:id="rId35"/>
    <p:sldId id="364" r:id="rId36"/>
    <p:sldId id="454" r:id="rId37"/>
    <p:sldId id="459" r:id="rId38"/>
    <p:sldId id="460" r:id="rId39"/>
    <p:sldId id="462" r:id="rId40"/>
    <p:sldId id="463" r:id="rId41"/>
    <p:sldId id="512" r:id="rId42"/>
    <p:sldId id="458" r:id="rId43"/>
    <p:sldId id="457" r:id="rId44"/>
    <p:sldId id="464" r:id="rId45"/>
    <p:sldId id="456" r:id="rId46"/>
    <p:sldId id="455" r:id="rId47"/>
    <p:sldId id="467" r:id="rId48"/>
    <p:sldId id="368" r:id="rId49"/>
    <p:sldId id="469" r:id="rId50"/>
    <p:sldId id="468" r:id="rId51"/>
    <p:sldId id="465" r:id="rId52"/>
    <p:sldId id="471" r:id="rId53"/>
    <p:sldId id="472" r:id="rId54"/>
    <p:sldId id="473" r:id="rId55"/>
    <p:sldId id="474" r:id="rId56"/>
    <p:sldId id="365" r:id="rId57"/>
    <p:sldId id="366" r:id="rId58"/>
    <p:sldId id="367" r:id="rId59"/>
    <p:sldId id="475" r:id="rId60"/>
    <p:sldId id="476" r:id="rId61"/>
    <p:sldId id="477" r:id="rId62"/>
    <p:sldId id="478" r:id="rId63"/>
    <p:sldId id="490" r:id="rId64"/>
    <p:sldId id="492" r:id="rId65"/>
    <p:sldId id="371" r:id="rId66"/>
    <p:sldId id="372" r:id="rId67"/>
    <p:sldId id="392" r:id="rId68"/>
    <p:sldId id="390" r:id="rId69"/>
    <p:sldId id="391" r:id="rId70"/>
    <p:sldId id="480" r:id="rId71"/>
    <p:sldId id="481" r:id="rId72"/>
    <p:sldId id="483" r:id="rId73"/>
    <p:sldId id="373" r:id="rId74"/>
    <p:sldId id="389" r:id="rId75"/>
    <p:sldId id="400" r:id="rId76"/>
    <p:sldId id="385" r:id="rId77"/>
    <p:sldId id="482" r:id="rId78"/>
    <p:sldId id="398" r:id="rId79"/>
    <p:sldId id="384" r:id="rId80"/>
    <p:sldId id="484" r:id="rId81"/>
    <p:sldId id="485" r:id="rId82"/>
    <p:sldId id="415" r:id="rId83"/>
    <p:sldId id="487" r:id="rId84"/>
    <p:sldId id="488" r:id="rId85"/>
    <p:sldId id="401" r:id="rId86"/>
    <p:sldId id="402" r:id="rId87"/>
    <p:sldId id="404" r:id="rId88"/>
    <p:sldId id="374" r:id="rId89"/>
    <p:sldId id="396" r:id="rId90"/>
    <p:sldId id="405" r:id="rId91"/>
    <p:sldId id="403" r:id="rId92"/>
    <p:sldId id="406" r:id="rId93"/>
    <p:sldId id="407" r:id="rId94"/>
    <p:sldId id="499" r:id="rId95"/>
    <p:sldId id="495" r:id="rId96"/>
    <p:sldId id="493" r:id="rId97"/>
    <p:sldId id="494" r:id="rId98"/>
    <p:sldId id="496" r:id="rId99"/>
    <p:sldId id="507" r:id="rId100"/>
    <p:sldId id="375" r:id="rId101"/>
    <p:sldId id="397" r:id="rId102"/>
    <p:sldId id="376" r:id="rId103"/>
    <p:sldId id="369" r:id="rId104"/>
    <p:sldId id="370" r:id="rId105"/>
    <p:sldId id="510" r:id="rId106"/>
    <p:sldId id="511" r:id="rId107"/>
    <p:sldId id="500" r:id="rId108"/>
    <p:sldId id="501" r:id="rId109"/>
    <p:sldId id="502" r:id="rId110"/>
    <p:sldId id="505" r:id="rId111"/>
    <p:sldId id="503" r:id="rId112"/>
    <p:sldId id="504" r:id="rId113"/>
    <p:sldId id="377" r:id="rId114"/>
    <p:sldId id="386" r:id="rId115"/>
    <p:sldId id="387" r:id="rId1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FAFF"/>
    <a:srgbClr val="FFFFFF"/>
    <a:srgbClr val="0E1C6E"/>
    <a:srgbClr val="EF7F1A"/>
    <a:srgbClr val="1B3F90"/>
    <a:srgbClr val="0C8EB9"/>
    <a:srgbClr val="DEDEDE"/>
    <a:srgbClr val="00B3C2"/>
    <a:srgbClr val="0B6AA4"/>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71967" autoAdjust="0"/>
  </p:normalViewPr>
  <p:slideViewPr>
    <p:cSldViewPr snapToGrid="0">
      <p:cViewPr varScale="1">
        <p:scale>
          <a:sx n="55" d="100"/>
          <a:sy n="55" d="100"/>
        </p:scale>
        <p:origin x="106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 /><Relationship Id="rId117" Type="http://schemas.openxmlformats.org/officeDocument/2006/relationships/notesMaster" Target="notesMasters/notesMaster1.xml" /><Relationship Id="rId21" Type="http://schemas.openxmlformats.org/officeDocument/2006/relationships/slide" Target="slides/slide20.xml" /><Relationship Id="rId42" Type="http://schemas.openxmlformats.org/officeDocument/2006/relationships/slide" Target="slides/slide41.xml" /><Relationship Id="rId47" Type="http://schemas.openxmlformats.org/officeDocument/2006/relationships/slide" Target="slides/slide46.xml" /><Relationship Id="rId63" Type="http://schemas.openxmlformats.org/officeDocument/2006/relationships/slide" Target="slides/slide62.xml" /><Relationship Id="rId68" Type="http://schemas.openxmlformats.org/officeDocument/2006/relationships/slide" Target="slides/slide67.xml" /><Relationship Id="rId84" Type="http://schemas.openxmlformats.org/officeDocument/2006/relationships/slide" Target="slides/slide83.xml" /><Relationship Id="rId89" Type="http://schemas.openxmlformats.org/officeDocument/2006/relationships/slide" Target="slides/slide88.xml" /><Relationship Id="rId112" Type="http://schemas.openxmlformats.org/officeDocument/2006/relationships/slide" Target="slides/slide111.xml" /><Relationship Id="rId16" Type="http://schemas.openxmlformats.org/officeDocument/2006/relationships/slide" Target="slides/slide15.xml" /><Relationship Id="rId107" Type="http://schemas.openxmlformats.org/officeDocument/2006/relationships/slide" Target="slides/slide106.xml" /><Relationship Id="rId11" Type="http://schemas.openxmlformats.org/officeDocument/2006/relationships/slide" Target="slides/slide10.xml" /><Relationship Id="rId32" Type="http://schemas.openxmlformats.org/officeDocument/2006/relationships/slide" Target="slides/slide31.xml" /><Relationship Id="rId37" Type="http://schemas.openxmlformats.org/officeDocument/2006/relationships/slide" Target="slides/slide36.xml" /><Relationship Id="rId53" Type="http://schemas.openxmlformats.org/officeDocument/2006/relationships/slide" Target="slides/slide52.xml" /><Relationship Id="rId58" Type="http://schemas.openxmlformats.org/officeDocument/2006/relationships/slide" Target="slides/slide57.xml" /><Relationship Id="rId74" Type="http://schemas.openxmlformats.org/officeDocument/2006/relationships/slide" Target="slides/slide73.xml" /><Relationship Id="rId79" Type="http://schemas.openxmlformats.org/officeDocument/2006/relationships/slide" Target="slides/slide78.xml" /><Relationship Id="rId102" Type="http://schemas.openxmlformats.org/officeDocument/2006/relationships/slide" Target="slides/slide101.xml" /><Relationship Id="rId5" Type="http://schemas.openxmlformats.org/officeDocument/2006/relationships/slide" Target="slides/slide4.xml" /><Relationship Id="rId61" Type="http://schemas.openxmlformats.org/officeDocument/2006/relationships/slide" Target="slides/slide60.xml" /><Relationship Id="rId82" Type="http://schemas.openxmlformats.org/officeDocument/2006/relationships/slide" Target="slides/slide81.xml" /><Relationship Id="rId90" Type="http://schemas.openxmlformats.org/officeDocument/2006/relationships/slide" Target="slides/slide89.xml" /><Relationship Id="rId95" Type="http://schemas.openxmlformats.org/officeDocument/2006/relationships/slide" Target="slides/slide94.xml" /><Relationship Id="rId19" Type="http://schemas.openxmlformats.org/officeDocument/2006/relationships/slide" Target="slides/slide1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slide" Target="slides/slide68.xml" /><Relationship Id="rId77" Type="http://schemas.openxmlformats.org/officeDocument/2006/relationships/slide" Target="slides/slide76.xml" /><Relationship Id="rId100" Type="http://schemas.openxmlformats.org/officeDocument/2006/relationships/slide" Target="slides/slide99.xml" /><Relationship Id="rId105" Type="http://schemas.openxmlformats.org/officeDocument/2006/relationships/slide" Target="slides/slide104.xml" /><Relationship Id="rId113" Type="http://schemas.openxmlformats.org/officeDocument/2006/relationships/slide" Target="slides/slide112.xml" /><Relationship Id="rId118" Type="http://schemas.openxmlformats.org/officeDocument/2006/relationships/presProps" Target="presProps.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slide" Target="slides/slide71.xml" /><Relationship Id="rId80" Type="http://schemas.openxmlformats.org/officeDocument/2006/relationships/slide" Target="slides/slide79.xml" /><Relationship Id="rId85" Type="http://schemas.openxmlformats.org/officeDocument/2006/relationships/slide" Target="slides/slide84.xml" /><Relationship Id="rId93" Type="http://schemas.openxmlformats.org/officeDocument/2006/relationships/slide" Target="slides/slide92.xml" /><Relationship Id="rId98" Type="http://schemas.openxmlformats.org/officeDocument/2006/relationships/slide" Target="slides/slide97.xml" /><Relationship Id="rId121" Type="http://schemas.openxmlformats.org/officeDocument/2006/relationships/tableStyles" Target="tableStyles.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103" Type="http://schemas.openxmlformats.org/officeDocument/2006/relationships/slide" Target="slides/slide102.xml" /><Relationship Id="rId108" Type="http://schemas.openxmlformats.org/officeDocument/2006/relationships/slide" Target="slides/slide107.xml" /><Relationship Id="rId116" Type="http://schemas.openxmlformats.org/officeDocument/2006/relationships/slide" Target="slides/slide115.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slide" Target="slides/slide69.xml" /><Relationship Id="rId75" Type="http://schemas.openxmlformats.org/officeDocument/2006/relationships/slide" Target="slides/slide74.xml" /><Relationship Id="rId83" Type="http://schemas.openxmlformats.org/officeDocument/2006/relationships/slide" Target="slides/slide82.xml" /><Relationship Id="rId88" Type="http://schemas.openxmlformats.org/officeDocument/2006/relationships/slide" Target="slides/slide87.xml" /><Relationship Id="rId91" Type="http://schemas.openxmlformats.org/officeDocument/2006/relationships/slide" Target="slides/slide90.xml" /><Relationship Id="rId96" Type="http://schemas.openxmlformats.org/officeDocument/2006/relationships/slide" Target="slides/slide95.xml" /><Relationship Id="rId111" Type="http://schemas.openxmlformats.org/officeDocument/2006/relationships/slide" Target="slides/slide110.xml"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106" Type="http://schemas.openxmlformats.org/officeDocument/2006/relationships/slide" Target="slides/slide105.xml" /><Relationship Id="rId114" Type="http://schemas.openxmlformats.org/officeDocument/2006/relationships/slide" Target="slides/slide113.xml" /><Relationship Id="rId119" Type="http://schemas.openxmlformats.org/officeDocument/2006/relationships/viewProps" Target="viewProps.xml" /><Relationship Id="rId10" Type="http://schemas.openxmlformats.org/officeDocument/2006/relationships/slide" Target="slides/slide9.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slide" Target="slides/slide72.xml" /><Relationship Id="rId78" Type="http://schemas.openxmlformats.org/officeDocument/2006/relationships/slide" Target="slides/slide77.xml" /><Relationship Id="rId81" Type="http://schemas.openxmlformats.org/officeDocument/2006/relationships/slide" Target="slides/slide80.xml" /><Relationship Id="rId86" Type="http://schemas.openxmlformats.org/officeDocument/2006/relationships/slide" Target="slides/slide85.xml" /><Relationship Id="rId94" Type="http://schemas.openxmlformats.org/officeDocument/2006/relationships/slide" Target="slides/slide93.xml" /><Relationship Id="rId99" Type="http://schemas.openxmlformats.org/officeDocument/2006/relationships/slide" Target="slides/slide98.xml" /><Relationship Id="rId101" Type="http://schemas.openxmlformats.org/officeDocument/2006/relationships/slide" Target="slides/slide100.xml" /><Relationship Id="rId4" Type="http://schemas.openxmlformats.org/officeDocument/2006/relationships/slide" Target="slides/slide3.xml" /><Relationship Id="rId9" Type="http://schemas.openxmlformats.org/officeDocument/2006/relationships/slide" Target="slides/slide8.xml" /><Relationship Id="rId13" Type="http://schemas.openxmlformats.org/officeDocument/2006/relationships/slide" Target="slides/slide12.xml" /><Relationship Id="rId18" Type="http://schemas.openxmlformats.org/officeDocument/2006/relationships/slide" Target="slides/slide17.xml" /><Relationship Id="rId39" Type="http://schemas.openxmlformats.org/officeDocument/2006/relationships/slide" Target="slides/slide38.xml" /><Relationship Id="rId109" Type="http://schemas.openxmlformats.org/officeDocument/2006/relationships/slide" Target="slides/slide108.xml" /><Relationship Id="rId34" Type="http://schemas.openxmlformats.org/officeDocument/2006/relationships/slide" Target="slides/slide33.xml" /><Relationship Id="rId50" Type="http://schemas.openxmlformats.org/officeDocument/2006/relationships/slide" Target="slides/slide49.xml" /><Relationship Id="rId55" Type="http://schemas.openxmlformats.org/officeDocument/2006/relationships/slide" Target="slides/slide54.xml" /><Relationship Id="rId76" Type="http://schemas.openxmlformats.org/officeDocument/2006/relationships/slide" Target="slides/slide75.xml" /><Relationship Id="rId97" Type="http://schemas.openxmlformats.org/officeDocument/2006/relationships/slide" Target="slides/slide96.xml" /><Relationship Id="rId104" Type="http://schemas.openxmlformats.org/officeDocument/2006/relationships/slide" Target="slides/slide103.xml" /><Relationship Id="rId120" Type="http://schemas.openxmlformats.org/officeDocument/2006/relationships/theme" Target="theme/theme1.xml" /><Relationship Id="rId7" Type="http://schemas.openxmlformats.org/officeDocument/2006/relationships/slide" Target="slides/slide6.xml" /><Relationship Id="rId71" Type="http://schemas.openxmlformats.org/officeDocument/2006/relationships/slide" Target="slides/slide70.xml" /><Relationship Id="rId92" Type="http://schemas.openxmlformats.org/officeDocument/2006/relationships/slide" Target="slides/slide91.xml" /><Relationship Id="rId2" Type="http://schemas.openxmlformats.org/officeDocument/2006/relationships/slide" Target="slides/slide1.xml" /><Relationship Id="rId29" Type="http://schemas.openxmlformats.org/officeDocument/2006/relationships/slide" Target="slides/slide28.xml" /><Relationship Id="rId24" Type="http://schemas.openxmlformats.org/officeDocument/2006/relationships/slide" Target="slides/slide23.xml" /><Relationship Id="rId40" Type="http://schemas.openxmlformats.org/officeDocument/2006/relationships/slide" Target="slides/slide39.xml" /><Relationship Id="rId45" Type="http://schemas.openxmlformats.org/officeDocument/2006/relationships/slide" Target="slides/slide44.xml" /><Relationship Id="rId66" Type="http://schemas.openxmlformats.org/officeDocument/2006/relationships/slide" Target="slides/slide65.xml" /><Relationship Id="rId87" Type="http://schemas.openxmlformats.org/officeDocument/2006/relationships/slide" Target="slides/slide86.xml" /><Relationship Id="rId110" Type="http://schemas.openxmlformats.org/officeDocument/2006/relationships/slide" Target="slides/slide109.xml" /><Relationship Id="rId115" Type="http://schemas.openxmlformats.org/officeDocument/2006/relationships/slide" Target="slides/slide114.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57F685-7835-432E-BBB9-443EFCAD71BB}" type="datetimeFigureOut">
              <a:rPr lang="en-US" smtClean="0"/>
              <a:t>6/14/2026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807FF6-AE0F-41E1-86DA-721FF00EB724}" type="slidenum">
              <a:rPr lang="en-US" smtClean="0"/>
              <a:t>‹#›</a:t>
            </a:fld>
            <a:endParaRPr lang="en-US"/>
          </a:p>
        </p:txBody>
      </p:sp>
    </p:spTree>
    <p:extLst>
      <p:ext uri="{BB962C8B-B14F-4D97-AF65-F5344CB8AC3E}">
        <p14:creationId xmlns:p14="http://schemas.microsoft.com/office/powerpoint/2010/main" val="2854016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3.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1.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2.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96.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98.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08.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a:xfrm>
            <a:off x="3884027" y="8684926"/>
            <a:ext cx="2972421" cy="457513"/>
          </a:xfrm>
          <a:prstGeom prst="rect">
            <a:avLst/>
          </a:prstGeom>
        </p:spPr>
        <p:txBody>
          <a:bodyPr lIns="89730" tIns="44865" rIns="89730" bIns="44865"/>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4820EBE1-04DB-4110-8ADD-AF0BB8E7F98B}" type="slidenum">
              <a:rPr kumimoji="0" lang="en-US" sz="1867" b="0" i="0" u="none" strike="noStrike" kern="0" cap="none" spc="0" normalizeH="0" baseline="0" noProof="0" smtClean="0">
                <a:ln>
                  <a:noFill/>
                </a:ln>
                <a:solidFill>
                  <a:srgbClr val="000000"/>
                </a:solidFill>
                <a:effectLst/>
                <a:uLnTx/>
                <a:uFillTx/>
                <a:latin typeface="Arial"/>
                <a:ea typeface="+mn-ea"/>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en-US" sz="1867" b="0" i="0" u="none" strike="noStrike" kern="0" cap="none" spc="0" normalizeH="0" baseline="0" noProof="0" dirty="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19054077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43</a:t>
            </a:fld>
            <a:endParaRPr lang="en-US"/>
          </a:p>
        </p:txBody>
      </p:sp>
    </p:spTree>
    <p:extLst>
      <p:ext uri="{BB962C8B-B14F-4D97-AF65-F5344CB8AC3E}">
        <p14:creationId xmlns:p14="http://schemas.microsoft.com/office/powerpoint/2010/main" val="1518151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solidFill>
              </a:rPr>
              <a:t>It may be noted that for immunity from penalty for misreporting in respect of other cases, additional income-tax is 100% of the tax payable on under-reported income, whereas if the same is in respect of income under section 102 to 106, the additional income-tax is 120% of the tax payable on under-reported income</a:t>
            </a:r>
            <a:r>
              <a:rPr lang="en-US" dirty="0">
                <a:solidFill>
                  <a:schemeClr val="tx1"/>
                </a:solidFill>
              </a:rPr>
              <a:t>. </a:t>
            </a:r>
            <a:endParaRPr lang="en-IN" dirty="0">
              <a:solidFill>
                <a:schemeClr val="tx1"/>
              </a:solidFill>
            </a:endParaRPr>
          </a:p>
        </p:txBody>
      </p:sp>
      <p:sp>
        <p:nvSpPr>
          <p:cNvPr id="4" name="Slide Number Placeholder 3"/>
          <p:cNvSpPr>
            <a:spLocks noGrp="1"/>
          </p:cNvSpPr>
          <p:nvPr>
            <p:ph type="sldNum" sz="quarter" idx="5"/>
          </p:nvPr>
        </p:nvSpPr>
        <p:spPr/>
        <p:txBody>
          <a:bodyPr/>
          <a:lstStyle/>
          <a:p>
            <a:fld id="{F4807FF6-AE0F-41E1-86DA-721FF00EB724}" type="slidenum">
              <a:rPr lang="en-US" smtClean="0"/>
              <a:t>51</a:t>
            </a:fld>
            <a:endParaRPr lang="en-US"/>
          </a:p>
        </p:txBody>
      </p:sp>
    </p:spTree>
    <p:extLst>
      <p:ext uri="{BB962C8B-B14F-4D97-AF65-F5344CB8AC3E}">
        <p14:creationId xmlns:p14="http://schemas.microsoft.com/office/powerpoint/2010/main" val="1245890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61</a:t>
            </a:fld>
            <a:endParaRPr lang="en-US"/>
          </a:p>
        </p:txBody>
      </p:sp>
    </p:spTree>
    <p:extLst>
      <p:ext uri="{BB962C8B-B14F-4D97-AF65-F5344CB8AC3E}">
        <p14:creationId xmlns:p14="http://schemas.microsoft.com/office/powerpoint/2010/main" val="22164107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62</a:t>
            </a:fld>
            <a:endParaRPr lang="en-US"/>
          </a:p>
        </p:txBody>
      </p:sp>
    </p:spTree>
    <p:extLst>
      <p:ext uri="{BB962C8B-B14F-4D97-AF65-F5344CB8AC3E}">
        <p14:creationId xmlns:p14="http://schemas.microsoft.com/office/powerpoint/2010/main" val="584961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96</a:t>
            </a:fld>
            <a:endParaRPr lang="en-US"/>
          </a:p>
        </p:txBody>
      </p:sp>
    </p:spTree>
    <p:extLst>
      <p:ext uri="{BB962C8B-B14F-4D97-AF65-F5344CB8AC3E}">
        <p14:creationId xmlns:p14="http://schemas.microsoft.com/office/powerpoint/2010/main" val="3932327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Additional Income-tax payable </a:t>
            </a:r>
            <a:r>
              <a:rPr lang="en-US" dirty="0"/>
              <a:t>: </a:t>
            </a:r>
          </a:p>
          <a:p>
            <a:r>
              <a:rPr lang="en-US" dirty="0"/>
              <a:t>If Updated return is furnished within </a:t>
            </a:r>
            <a:r>
              <a:rPr lang="en-US" b="1" dirty="0"/>
              <a:t>12 months </a:t>
            </a:r>
            <a:r>
              <a:rPr lang="en-US" dirty="0"/>
              <a:t>from the end of the FY succeeding the relevant tax year – </a:t>
            </a:r>
            <a:r>
              <a:rPr lang="en-US" b="1" dirty="0"/>
              <a:t>25%</a:t>
            </a:r>
            <a:r>
              <a:rPr lang="en-US" dirty="0"/>
              <a:t> of the aggregate of tax and interest payable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Updated return is furnished within </a:t>
            </a:r>
            <a:r>
              <a:rPr lang="en-US" b="1" dirty="0"/>
              <a:t>24month</a:t>
            </a:r>
            <a:r>
              <a:rPr lang="en-US" dirty="0"/>
              <a:t>s from the end of the FY succeeding the relevant tax year – </a:t>
            </a:r>
            <a:r>
              <a:rPr lang="en-US" b="1" dirty="0"/>
              <a:t>50%</a:t>
            </a:r>
            <a:r>
              <a:rPr lang="en-US" dirty="0"/>
              <a:t> of the aggregate of tax and interest payable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Updated return is furnished within </a:t>
            </a:r>
            <a:r>
              <a:rPr lang="en-US" b="1" dirty="0"/>
              <a:t>36 months </a:t>
            </a:r>
            <a:r>
              <a:rPr lang="en-US" dirty="0"/>
              <a:t>from the end of the FY succeeding the relevant tax year – </a:t>
            </a:r>
            <a:r>
              <a:rPr lang="en-US" b="1" dirty="0"/>
              <a:t>60%</a:t>
            </a:r>
            <a:r>
              <a:rPr lang="en-US" dirty="0"/>
              <a:t> of the aggregate of tax and interest payable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Updated return is furnished within </a:t>
            </a:r>
            <a:r>
              <a:rPr lang="en-US" b="1" dirty="0"/>
              <a:t>48 months </a:t>
            </a:r>
            <a:r>
              <a:rPr lang="en-US" dirty="0"/>
              <a:t>from the end of the FY succeeding the relevant tax year – </a:t>
            </a:r>
            <a:r>
              <a:rPr lang="en-US" b="1" dirty="0"/>
              <a:t>70%</a:t>
            </a:r>
            <a:r>
              <a:rPr lang="en-US" dirty="0"/>
              <a:t> of the aggregate of tax and interest payable</a:t>
            </a:r>
          </a:p>
          <a:p>
            <a:br>
              <a:rPr lang="en-IN" dirty="0"/>
            </a:br>
            <a:r>
              <a:rPr lang="en-IN" b="1" dirty="0"/>
              <a:t>If the updated return is filed in pursuance of reassessment notice, then 10% would be added to the above rates.</a:t>
            </a:r>
          </a:p>
        </p:txBody>
      </p:sp>
      <p:sp>
        <p:nvSpPr>
          <p:cNvPr id="4" name="Slide Number Placeholder 3"/>
          <p:cNvSpPr>
            <a:spLocks noGrp="1"/>
          </p:cNvSpPr>
          <p:nvPr>
            <p:ph type="sldNum" sz="quarter" idx="5"/>
          </p:nvPr>
        </p:nvSpPr>
        <p:spPr/>
        <p:txBody>
          <a:bodyPr/>
          <a:lstStyle/>
          <a:p>
            <a:fld id="{F4807FF6-AE0F-41E1-86DA-721FF00EB724}" type="slidenum">
              <a:rPr lang="en-US" smtClean="0"/>
              <a:t>98</a:t>
            </a:fld>
            <a:endParaRPr lang="en-US"/>
          </a:p>
        </p:txBody>
      </p:sp>
    </p:spTree>
    <p:extLst>
      <p:ext uri="{BB962C8B-B14F-4D97-AF65-F5344CB8AC3E}">
        <p14:creationId xmlns:p14="http://schemas.microsoft.com/office/powerpoint/2010/main" val="34567814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108</a:t>
            </a:fld>
            <a:endParaRPr lang="en-US"/>
          </a:p>
        </p:txBody>
      </p:sp>
    </p:spTree>
    <p:extLst>
      <p:ext uri="{BB962C8B-B14F-4D97-AF65-F5344CB8AC3E}">
        <p14:creationId xmlns:p14="http://schemas.microsoft.com/office/powerpoint/2010/main" val="3384582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6</a:t>
            </a:fld>
            <a:endParaRPr lang="en-US"/>
          </a:p>
        </p:txBody>
      </p:sp>
    </p:spTree>
    <p:extLst>
      <p:ext uri="{BB962C8B-B14F-4D97-AF65-F5344CB8AC3E}">
        <p14:creationId xmlns:p14="http://schemas.microsoft.com/office/powerpoint/2010/main" val="3265977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an unintended mistake in Rule 280(3).  It provides that an employee, being an </a:t>
            </a:r>
            <a:r>
              <a:rPr lang="en-US" dirty="0" err="1"/>
              <a:t>assessee</a:t>
            </a:r>
            <a:r>
              <a:rPr lang="en-US" dirty="0"/>
              <a:t> who has exercised option u/s 202(4) shall be entitled to exemption only in respect of allowances mentioned in sub-rule (1)(a) to (d) in respect of travelling allowance/daily allowance/conveyance allowance and sub-rule (2) [Table Sl. No.10] in respect of transport allowance to an employee who is blind/deaf and dumb etc.  </a:t>
            </a:r>
            <a:r>
              <a:rPr lang="en-US" b="1" dirty="0"/>
              <a:t>However, these restrictions should be in respect of an employee who has </a:t>
            </a:r>
            <a:r>
              <a:rPr lang="en-US" b="1" u="sng" dirty="0"/>
              <a:t>not</a:t>
            </a:r>
            <a:r>
              <a:rPr lang="en-US" b="1" dirty="0"/>
              <a:t> exercised option u/s 202(4).  </a:t>
            </a:r>
            <a:r>
              <a:rPr lang="en-US" dirty="0"/>
              <a:t>This is because an option has to be exercised only if the employee wants to move out of new tax regime.   </a:t>
            </a:r>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23</a:t>
            </a:fld>
            <a:endParaRPr lang="en-US"/>
          </a:p>
        </p:txBody>
      </p:sp>
    </p:spTree>
    <p:extLst>
      <p:ext uri="{BB962C8B-B14F-4D97-AF65-F5344CB8AC3E}">
        <p14:creationId xmlns:p14="http://schemas.microsoft.com/office/powerpoint/2010/main" val="77599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24</a:t>
            </a:fld>
            <a:endParaRPr lang="en-US"/>
          </a:p>
        </p:txBody>
      </p:sp>
    </p:spTree>
    <p:extLst>
      <p:ext uri="{BB962C8B-B14F-4D97-AF65-F5344CB8AC3E}">
        <p14:creationId xmlns:p14="http://schemas.microsoft.com/office/powerpoint/2010/main" val="1069153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25</a:t>
            </a:fld>
            <a:endParaRPr lang="en-US"/>
          </a:p>
        </p:txBody>
      </p:sp>
    </p:spTree>
    <p:extLst>
      <p:ext uri="{BB962C8B-B14F-4D97-AF65-F5344CB8AC3E}">
        <p14:creationId xmlns:p14="http://schemas.microsoft.com/office/powerpoint/2010/main" val="2979050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26</a:t>
            </a:fld>
            <a:endParaRPr lang="en-US"/>
          </a:p>
        </p:txBody>
      </p:sp>
    </p:spTree>
    <p:extLst>
      <p:ext uri="{BB962C8B-B14F-4D97-AF65-F5344CB8AC3E}">
        <p14:creationId xmlns:p14="http://schemas.microsoft.com/office/powerpoint/2010/main" val="2666939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31</a:t>
            </a:fld>
            <a:endParaRPr lang="en-US"/>
          </a:p>
        </p:txBody>
      </p:sp>
    </p:spTree>
    <p:extLst>
      <p:ext uri="{BB962C8B-B14F-4D97-AF65-F5344CB8AC3E}">
        <p14:creationId xmlns:p14="http://schemas.microsoft.com/office/powerpoint/2010/main" val="26867461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32</a:t>
            </a:fld>
            <a:endParaRPr lang="en-US"/>
          </a:p>
        </p:txBody>
      </p:sp>
    </p:spTree>
    <p:extLst>
      <p:ext uri="{BB962C8B-B14F-4D97-AF65-F5344CB8AC3E}">
        <p14:creationId xmlns:p14="http://schemas.microsoft.com/office/powerpoint/2010/main" val="3704745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F4807FF6-AE0F-41E1-86DA-721FF00EB724}" type="slidenum">
              <a:rPr lang="en-US" smtClean="0"/>
              <a:t>33</a:t>
            </a:fld>
            <a:endParaRPr lang="en-US"/>
          </a:p>
        </p:txBody>
      </p:sp>
    </p:spTree>
    <p:extLst>
      <p:ext uri="{BB962C8B-B14F-4D97-AF65-F5344CB8AC3E}">
        <p14:creationId xmlns:p14="http://schemas.microsoft.com/office/powerpoint/2010/main" val="3839813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B3215-CAA6-4831-B299-B980618506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3AB17AB-FEF7-4D3E-A48A-33A7C07A58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7BB4075-1675-4EE7-97E6-47DDAFF98068}"/>
              </a:ext>
            </a:extLst>
          </p:cNvPr>
          <p:cNvSpPr>
            <a:spLocks noGrp="1"/>
          </p:cNvSpPr>
          <p:nvPr>
            <p:ph type="dt" sz="half" idx="10"/>
          </p:nvPr>
        </p:nvSpPr>
        <p:spPr/>
        <p:txBody>
          <a:bodyPr/>
          <a:lstStyle/>
          <a:p>
            <a:fld id="{FD47925A-0A22-451A-A2CD-BC4E15C59474}" type="datetime1">
              <a:rPr lang="en-IN" smtClean="0"/>
              <a:t>14-06-2026</a:t>
            </a:fld>
            <a:endParaRPr lang="en-IN"/>
          </a:p>
        </p:txBody>
      </p:sp>
      <p:sp>
        <p:nvSpPr>
          <p:cNvPr id="5" name="Footer Placeholder 4">
            <a:extLst>
              <a:ext uri="{FF2B5EF4-FFF2-40B4-BE49-F238E27FC236}">
                <a16:creationId xmlns:a16="http://schemas.microsoft.com/office/drawing/2014/main" id="{9F07A224-3E08-488D-8A73-58D30075F38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5265FDE-48F4-4D9B-A9D1-5D4852E970C3}"/>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448549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80E4F-C261-4487-884A-D64AE545742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367A64D-2EFE-4E35-A515-875929443B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1031281-60FF-4887-B8BE-1E649989A489}"/>
              </a:ext>
            </a:extLst>
          </p:cNvPr>
          <p:cNvSpPr>
            <a:spLocks noGrp="1"/>
          </p:cNvSpPr>
          <p:nvPr>
            <p:ph type="dt" sz="half" idx="10"/>
          </p:nvPr>
        </p:nvSpPr>
        <p:spPr/>
        <p:txBody>
          <a:bodyPr/>
          <a:lstStyle/>
          <a:p>
            <a:fld id="{B83D0BEF-552C-47F3-A4B4-CBC38CE66B3E}" type="datetime1">
              <a:rPr lang="en-IN" smtClean="0"/>
              <a:t>14-06-2026</a:t>
            </a:fld>
            <a:endParaRPr lang="en-IN"/>
          </a:p>
        </p:txBody>
      </p:sp>
      <p:sp>
        <p:nvSpPr>
          <p:cNvPr id="5" name="Footer Placeholder 4">
            <a:extLst>
              <a:ext uri="{FF2B5EF4-FFF2-40B4-BE49-F238E27FC236}">
                <a16:creationId xmlns:a16="http://schemas.microsoft.com/office/drawing/2014/main" id="{9A2321A1-D93B-4588-BD3F-86A302C59D2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E8811D6-473E-4D3B-958A-0F3B7FD4C9E2}"/>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823764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A5CE5D-443C-4A74-B693-433E2BE4143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91AE0E1-EBC2-4CE1-A8D1-A57F1A7586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D4D2419-8FE2-4A49-ADCB-F7E6B0C50A80}"/>
              </a:ext>
            </a:extLst>
          </p:cNvPr>
          <p:cNvSpPr>
            <a:spLocks noGrp="1"/>
          </p:cNvSpPr>
          <p:nvPr>
            <p:ph type="dt" sz="half" idx="10"/>
          </p:nvPr>
        </p:nvSpPr>
        <p:spPr/>
        <p:txBody>
          <a:bodyPr/>
          <a:lstStyle/>
          <a:p>
            <a:fld id="{CAE6C43C-2CE2-407F-BA72-ED22C4BE2452}" type="datetime1">
              <a:rPr lang="en-IN" smtClean="0"/>
              <a:t>14-06-2026</a:t>
            </a:fld>
            <a:endParaRPr lang="en-IN"/>
          </a:p>
        </p:txBody>
      </p:sp>
      <p:sp>
        <p:nvSpPr>
          <p:cNvPr id="5" name="Footer Placeholder 4">
            <a:extLst>
              <a:ext uri="{FF2B5EF4-FFF2-40B4-BE49-F238E27FC236}">
                <a16:creationId xmlns:a16="http://schemas.microsoft.com/office/drawing/2014/main" id="{E2B8B6C8-2B90-4485-A07B-F68297355B6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58E263E-DDF3-4D72-B92A-2828100D5D59}"/>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426534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047BB-51D9-45E7-BE4E-07A08BA5DF9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6DDFAAC-2CA8-4201-AC09-6812B0E172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494E05-5613-4B36-8011-BAA51091D0A7}"/>
              </a:ext>
            </a:extLst>
          </p:cNvPr>
          <p:cNvSpPr>
            <a:spLocks noGrp="1"/>
          </p:cNvSpPr>
          <p:nvPr>
            <p:ph type="dt" sz="half" idx="10"/>
          </p:nvPr>
        </p:nvSpPr>
        <p:spPr/>
        <p:txBody>
          <a:bodyPr/>
          <a:lstStyle/>
          <a:p>
            <a:fld id="{132220AD-6710-49D3-96CD-9410E028CF09}" type="datetime1">
              <a:rPr lang="en-IN" smtClean="0"/>
              <a:t>14-06-2026</a:t>
            </a:fld>
            <a:endParaRPr lang="en-IN"/>
          </a:p>
        </p:txBody>
      </p:sp>
      <p:sp>
        <p:nvSpPr>
          <p:cNvPr id="5" name="Footer Placeholder 4">
            <a:extLst>
              <a:ext uri="{FF2B5EF4-FFF2-40B4-BE49-F238E27FC236}">
                <a16:creationId xmlns:a16="http://schemas.microsoft.com/office/drawing/2014/main" id="{68EAD38C-F345-4067-B192-6E45EB942B9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0B4A55F-992B-4A85-9900-0460602A579E}"/>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3071177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4E29A-F5CB-4CE6-88C6-D5DFAAB08E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F6A70B6-600C-4844-BF01-000B3B3968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7918FE-890B-453F-85EB-88DDD89522C1}"/>
              </a:ext>
            </a:extLst>
          </p:cNvPr>
          <p:cNvSpPr>
            <a:spLocks noGrp="1"/>
          </p:cNvSpPr>
          <p:nvPr>
            <p:ph type="dt" sz="half" idx="10"/>
          </p:nvPr>
        </p:nvSpPr>
        <p:spPr/>
        <p:txBody>
          <a:bodyPr/>
          <a:lstStyle/>
          <a:p>
            <a:fld id="{B8F0310E-AAFB-4B1D-89EE-DE8702121981}" type="datetime1">
              <a:rPr lang="en-IN" smtClean="0"/>
              <a:t>14-06-2026</a:t>
            </a:fld>
            <a:endParaRPr lang="en-IN"/>
          </a:p>
        </p:txBody>
      </p:sp>
      <p:sp>
        <p:nvSpPr>
          <p:cNvPr id="5" name="Footer Placeholder 4">
            <a:extLst>
              <a:ext uri="{FF2B5EF4-FFF2-40B4-BE49-F238E27FC236}">
                <a16:creationId xmlns:a16="http://schemas.microsoft.com/office/drawing/2014/main" id="{CD9D53E4-861D-426A-98D6-DC19A806DF3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27D78A2-FC6F-4251-B26E-86EF58027AC6}"/>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869771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428B0-62B3-4768-81FF-3652A26B6E0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58D4D7A-D1B4-43A9-B407-350D76FC15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A4290EF-30E5-4DE6-BC6D-7137FC023A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251DEBF4-5C34-46D4-9AC6-A056241B330D}"/>
              </a:ext>
            </a:extLst>
          </p:cNvPr>
          <p:cNvSpPr>
            <a:spLocks noGrp="1"/>
          </p:cNvSpPr>
          <p:nvPr>
            <p:ph type="dt" sz="half" idx="10"/>
          </p:nvPr>
        </p:nvSpPr>
        <p:spPr/>
        <p:txBody>
          <a:bodyPr/>
          <a:lstStyle/>
          <a:p>
            <a:fld id="{0DDEDE2B-B7E0-4E0F-87E4-A890EB72B931}" type="datetime1">
              <a:rPr lang="en-IN" smtClean="0"/>
              <a:t>14-06-2026</a:t>
            </a:fld>
            <a:endParaRPr lang="en-IN"/>
          </a:p>
        </p:txBody>
      </p:sp>
      <p:sp>
        <p:nvSpPr>
          <p:cNvPr id="6" name="Footer Placeholder 5">
            <a:extLst>
              <a:ext uri="{FF2B5EF4-FFF2-40B4-BE49-F238E27FC236}">
                <a16:creationId xmlns:a16="http://schemas.microsoft.com/office/drawing/2014/main" id="{AC364FAE-206B-4113-A9FD-4ABFC28C099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697D0FD-B63C-490E-AB73-9CF28350B7C6}"/>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332031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B4C93-E2CE-46B7-B40C-AA88547A19F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2E68AB1-8601-4DE0-8657-DBF028ABDA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8399D0-3032-4B01-907B-43ED7ED06F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125EE22-A198-41E2-8B69-735EBA545D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B7F0A5-2C83-4B6E-9AA9-04EC436699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5EDE1AC-E036-48C0-9CAF-0F6B6FFD5488}"/>
              </a:ext>
            </a:extLst>
          </p:cNvPr>
          <p:cNvSpPr>
            <a:spLocks noGrp="1"/>
          </p:cNvSpPr>
          <p:nvPr>
            <p:ph type="dt" sz="half" idx="10"/>
          </p:nvPr>
        </p:nvSpPr>
        <p:spPr/>
        <p:txBody>
          <a:bodyPr/>
          <a:lstStyle/>
          <a:p>
            <a:fld id="{D8C07317-270A-4A37-854B-B0AAEF402E7D}" type="datetime1">
              <a:rPr lang="en-IN" smtClean="0"/>
              <a:t>14-06-2026</a:t>
            </a:fld>
            <a:endParaRPr lang="en-IN"/>
          </a:p>
        </p:txBody>
      </p:sp>
      <p:sp>
        <p:nvSpPr>
          <p:cNvPr id="8" name="Footer Placeholder 7">
            <a:extLst>
              <a:ext uri="{FF2B5EF4-FFF2-40B4-BE49-F238E27FC236}">
                <a16:creationId xmlns:a16="http://schemas.microsoft.com/office/drawing/2014/main" id="{8C6EAB5F-2D5F-4146-B2E1-FBBCD95AEEE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D9CC67B-F1ED-48A6-B6BD-CE936E5DECD0}"/>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3285235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1D92D-65F1-4617-ACBD-80DBA32150B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705AC5C-477C-4F1B-82CC-89115ECE48C4}"/>
              </a:ext>
            </a:extLst>
          </p:cNvPr>
          <p:cNvSpPr>
            <a:spLocks noGrp="1"/>
          </p:cNvSpPr>
          <p:nvPr>
            <p:ph type="dt" sz="half" idx="10"/>
          </p:nvPr>
        </p:nvSpPr>
        <p:spPr/>
        <p:txBody>
          <a:bodyPr/>
          <a:lstStyle/>
          <a:p>
            <a:fld id="{39721F5C-2D1A-4D08-9753-C946CDDC88FB}" type="datetime1">
              <a:rPr lang="en-IN" smtClean="0"/>
              <a:t>14-06-2026</a:t>
            </a:fld>
            <a:endParaRPr lang="en-IN"/>
          </a:p>
        </p:txBody>
      </p:sp>
      <p:sp>
        <p:nvSpPr>
          <p:cNvPr id="4" name="Footer Placeholder 3">
            <a:extLst>
              <a:ext uri="{FF2B5EF4-FFF2-40B4-BE49-F238E27FC236}">
                <a16:creationId xmlns:a16="http://schemas.microsoft.com/office/drawing/2014/main" id="{778A3A1B-99FC-4537-8BD8-6456CED19FC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ACAD7115-6F78-44EC-A285-99F5C4AAAF53}"/>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3014813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140B97-8614-4C67-9E7D-3677894029B7}"/>
              </a:ext>
            </a:extLst>
          </p:cNvPr>
          <p:cNvSpPr>
            <a:spLocks noGrp="1"/>
          </p:cNvSpPr>
          <p:nvPr>
            <p:ph type="dt" sz="half" idx="10"/>
          </p:nvPr>
        </p:nvSpPr>
        <p:spPr/>
        <p:txBody>
          <a:bodyPr/>
          <a:lstStyle/>
          <a:p>
            <a:fld id="{BFC7DF32-3082-4EA7-8CBB-237D96A14EA8}" type="datetime1">
              <a:rPr lang="en-IN" smtClean="0"/>
              <a:t>14-06-2026</a:t>
            </a:fld>
            <a:endParaRPr lang="en-IN"/>
          </a:p>
        </p:txBody>
      </p:sp>
      <p:sp>
        <p:nvSpPr>
          <p:cNvPr id="3" name="Footer Placeholder 2">
            <a:extLst>
              <a:ext uri="{FF2B5EF4-FFF2-40B4-BE49-F238E27FC236}">
                <a16:creationId xmlns:a16="http://schemas.microsoft.com/office/drawing/2014/main" id="{15D86615-4D14-48FD-A3A9-751EA008E3E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4DFCFDA-07C8-494F-AFC0-564DB2C0F7E5}"/>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201405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D8A4-A53F-4560-829B-29812F6FAD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BF49D46-A95E-4A6A-8798-4E50C69FD8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036A83F-DC00-4AAA-A2CD-3E0A25B65A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B2F8AA-9FDC-447F-A2FB-7008275B9B2E}"/>
              </a:ext>
            </a:extLst>
          </p:cNvPr>
          <p:cNvSpPr>
            <a:spLocks noGrp="1"/>
          </p:cNvSpPr>
          <p:nvPr>
            <p:ph type="dt" sz="half" idx="10"/>
          </p:nvPr>
        </p:nvSpPr>
        <p:spPr/>
        <p:txBody>
          <a:bodyPr/>
          <a:lstStyle/>
          <a:p>
            <a:fld id="{9344840A-EC97-40BA-A861-0087FBE353C7}" type="datetime1">
              <a:rPr lang="en-IN" smtClean="0"/>
              <a:t>14-06-2026</a:t>
            </a:fld>
            <a:endParaRPr lang="en-IN"/>
          </a:p>
        </p:txBody>
      </p:sp>
      <p:sp>
        <p:nvSpPr>
          <p:cNvPr id="6" name="Footer Placeholder 5">
            <a:extLst>
              <a:ext uri="{FF2B5EF4-FFF2-40B4-BE49-F238E27FC236}">
                <a16:creationId xmlns:a16="http://schemas.microsoft.com/office/drawing/2014/main" id="{705B2EA8-B045-40A0-95AE-EACC2C23A6B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7AF8280-13AA-4C4E-BCF3-EB0D23895D2D}"/>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3992535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9F21C-AA75-418A-99B7-62A3123D63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7F92C36-D15C-4629-91B8-66AD0B57ED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DDEEEA1-E95A-45D2-9D17-1D1F6169A5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2DDB66-9A1C-4165-82CF-BFFD9136B3F8}"/>
              </a:ext>
            </a:extLst>
          </p:cNvPr>
          <p:cNvSpPr>
            <a:spLocks noGrp="1"/>
          </p:cNvSpPr>
          <p:nvPr>
            <p:ph type="dt" sz="half" idx="10"/>
          </p:nvPr>
        </p:nvSpPr>
        <p:spPr/>
        <p:txBody>
          <a:bodyPr/>
          <a:lstStyle/>
          <a:p>
            <a:fld id="{8E3B1F53-5471-4528-91E4-DF25515FDC60}" type="datetime1">
              <a:rPr lang="en-IN" smtClean="0"/>
              <a:t>14-06-2026</a:t>
            </a:fld>
            <a:endParaRPr lang="en-IN"/>
          </a:p>
        </p:txBody>
      </p:sp>
      <p:sp>
        <p:nvSpPr>
          <p:cNvPr id="6" name="Footer Placeholder 5">
            <a:extLst>
              <a:ext uri="{FF2B5EF4-FFF2-40B4-BE49-F238E27FC236}">
                <a16:creationId xmlns:a16="http://schemas.microsoft.com/office/drawing/2014/main" id="{0E8CEB72-7C57-4127-91B4-9006D89B59D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83DCBF7-65D5-416E-9E31-BFD94FAC96AE}"/>
              </a:ext>
            </a:extLst>
          </p:cNvPr>
          <p:cNvSpPr>
            <a:spLocks noGrp="1"/>
          </p:cNvSpPr>
          <p:nvPr>
            <p:ph type="sldNum" sz="quarter" idx="12"/>
          </p:nvPr>
        </p:nvSpPr>
        <p:spPr/>
        <p:txBody>
          <a:bodyPr/>
          <a:lstStyle/>
          <a:p>
            <a:fld id="{D8DEDE2C-4B76-45A2-849B-157C573EDADC}" type="slidenum">
              <a:rPr lang="en-IN" smtClean="0"/>
              <a:t>‹#›</a:t>
            </a:fld>
            <a:endParaRPr lang="en-IN"/>
          </a:p>
        </p:txBody>
      </p:sp>
    </p:spTree>
    <p:extLst>
      <p:ext uri="{BB962C8B-B14F-4D97-AF65-F5344CB8AC3E}">
        <p14:creationId xmlns:p14="http://schemas.microsoft.com/office/powerpoint/2010/main" val="4257453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36801E-5A3F-421D-8CE8-352DB2BBBE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D25D066-4061-4EDD-B0A0-350E4F3314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910EDA2-77D7-4C6D-AD5B-509637BC5E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5BFEF8-EADA-4698-97C8-8BC2F0C032C5}" type="datetime1">
              <a:rPr lang="en-IN" smtClean="0"/>
              <a:t>14-06-2026</a:t>
            </a:fld>
            <a:endParaRPr lang="en-IN"/>
          </a:p>
        </p:txBody>
      </p:sp>
      <p:sp>
        <p:nvSpPr>
          <p:cNvPr id="5" name="Footer Placeholder 4">
            <a:extLst>
              <a:ext uri="{FF2B5EF4-FFF2-40B4-BE49-F238E27FC236}">
                <a16:creationId xmlns:a16="http://schemas.microsoft.com/office/drawing/2014/main" id="{552881B1-46A6-42BC-A94A-C5BBE83122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298991A-BF28-4DD2-BB23-ECB75E90E9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DEDE2C-4B76-45A2-849B-157C573EDADC}" type="slidenum">
              <a:rPr lang="en-IN" smtClean="0"/>
              <a:t>‹#›</a:t>
            </a:fld>
            <a:endParaRPr lang="en-IN"/>
          </a:p>
        </p:txBody>
      </p:sp>
    </p:spTree>
    <p:extLst>
      <p:ext uri="{BB962C8B-B14F-4D97-AF65-F5344CB8AC3E}">
        <p14:creationId xmlns:p14="http://schemas.microsoft.com/office/powerpoint/2010/main" val="1950861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iyush@cndindia.com" TargetMode="External"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8.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10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1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1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1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1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1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15.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9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9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9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9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9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9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96.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9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98.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9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67016" y="1847965"/>
            <a:ext cx="11720576" cy="887794"/>
          </a:xfrm>
          <a:prstGeom prst="rect">
            <a:avLst/>
          </a:prstGeom>
          <a:noFill/>
          <a:ln w="28575">
            <a:solidFill>
              <a:schemeClr val="accent6">
                <a:lumMod val="75000"/>
              </a:schemeClr>
            </a:solidFill>
          </a:ln>
        </p:spPr>
        <p:txBody>
          <a:bodyPr wrap="square" lIns="117208" tIns="58604" rIns="117208" bIns="58604"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5000" b="1" i="0" u="none" strike="noStrike" kern="0" cap="none" spc="0" normalizeH="0" baseline="0" noProof="0" dirty="0">
                <a:ln>
                  <a:noFill/>
                </a:ln>
                <a:solidFill>
                  <a:srgbClr val="263248">
                    <a:lumMod val="95000"/>
                    <a:lumOff val="5000"/>
                  </a:srgbClr>
                </a:solidFill>
                <a:effectLst/>
                <a:uLnTx/>
                <a:uFillTx/>
                <a:latin typeface="Times New Roman" panose="02020603050405020304" pitchFamily="18" charset="0"/>
                <a:ea typeface="+mn-ea"/>
                <a:cs typeface="Times New Roman" panose="02020603050405020304" pitchFamily="18" charset="0"/>
                <a:sym typeface="Arial"/>
              </a:rPr>
              <a:t>Income-tax Act, 2025</a:t>
            </a:r>
          </a:p>
        </p:txBody>
      </p:sp>
      <p:sp>
        <p:nvSpPr>
          <p:cNvPr id="12" name="Content Placeholder 11"/>
          <p:cNvSpPr>
            <a:spLocks noGrp="1"/>
          </p:cNvSpPr>
          <p:nvPr>
            <p:ph idx="1"/>
          </p:nvPr>
        </p:nvSpPr>
        <p:spPr>
          <a:xfrm>
            <a:off x="914399" y="2960914"/>
            <a:ext cx="10652289" cy="3613622"/>
          </a:xfrm>
        </p:spPr>
        <p:txBody>
          <a:bodyPr>
            <a:normAutofit/>
          </a:bodyPr>
          <a:lstStyle/>
          <a:p>
            <a:pPr marL="140649" indent="0" algn="ctr">
              <a:buNone/>
            </a:pPr>
            <a:r>
              <a:rPr lang="en-US" sz="3100" b="1" dirty="0">
                <a:solidFill>
                  <a:schemeClr val="tx1"/>
                </a:solidFill>
                <a:latin typeface="Times New Roman" panose="02020603050405020304" pitchFamily="18" charset="0"/>
                <a:cs typeface="Times New Roman" panose="02020603050405020304" pitchFamily="18" charset="0"/>
              </a:rPr>
              <a:t>CA. PIYUSH</a:t>
            </a:r>
            <a:r>
              <a:rPr lang="en-US" sz="3100" b="1" dirty="0">
                <a:latin typeface="Times New Roman" panose="02020603050405020304" pitchFamily="18" charset="0"/>
                <a:cs typeface="Times New Roman" panose="02020603050405020304" pitchFamily="18" charset="0"/>
              </a:rPr>
              <a:t> S. </a:t>
            </a:r>
            <a:r>
              <a:rPr lang="en-US" sz="3100" b="1" dirty="0">
                <a:solidFill>
                  <a:schemeClr val="tx1"/>
                </a:solidFill>
                <a:latin typeface="Times New Roman" panose="02020603050405020304" pitchFamily="18" charset="0"/>
                <a:cs typeface="Times New Roman" panose="02020603050405020304" pitchFamily="18" charset="0"/>
              </a:rPr>
              <a:t>CHHAJED </a:t>
            </a:r>
          </a:p>
          <a:p>
            <a:pPr marL="140649" indent="0" algn="ctr">
              <a:buNone/>
            </a:pPr>
            <a:r>
              <a:rPr lang="en-US" sz="3100" b="1" dirty="0">
                <a:solidFill>
                  <a:schemeClr val="tx1"/>
                </a:solidFill>
                <a:latin typeface="Times New Roman" panose="02020603050405020304" pitchFamily="18" charset="0"/>
                <a:cs typeface="Times New Roman" panose="02020603050405020304" pitchFamily="18" charset="0"/>
              </a:rPr>
              <a:t>FCA., DISA</a:t>
            </a:r>
          </a:p>
          <a:p>
            <a:pPr marL="140649" indent="0" algn="ctr">
              <a:buNone/>
            </a:pPr>
            <a:r>
              <a:rPr lang="en-US" sz="3100" b="1" dirty="0">
                <a:solidFill>
                  <a:schemeClr val="tx1"/>
                </a:solidFill>
                <a:latin typeface="Times New Roman" panose="02020603050405020304" pitchFamily="18" charset="0"/>
                <a:cs typeface="Times New Roman" panose="02020603050405020304" pitchFamily="18" charset="0"/>
                <a:hlinkClick r:id="rId3"/>
              </a:rPr>
              <a:t>piyush@cndindia.com</a:t>
            </a:r>
            <a:endParaRPr lang="en-US" sz="3100" b="1" dirty="0">
              <a:solidFill>
                <a:schemeClr val="tx1"/>
              </a:solidFill>
              <a:latin typeface="Times New Roman" panose="02020603050405020304" pitchFamily="18" charset="0"/>
              <a:cs typeface="Times New Roman" panose="02020603050405020304" pitchFamily="18" charset="0"/>
            </a:endParaRPr>
          </a:p>
          <a:p>
            <a:pPr marL="140649" indent="0" algn="ctr">
              <a:buNone/>
            </a:pPr>
            <a:r>
              <a:rPr lang="en-US" sz="3100" b="1" dirty="0">
                <a:solidFill>
                  <a:schemeClr val="tx1"/>
                </a:solidFill>
                <a:latin typeface="Times New Roman" panose="02020603050405020304" pitchFamily="18" charset="0"/>
                <a:cs typeface="Times New Roman" panose="02020603050405020304" pitchFamily="18" charset="0"/>
              </a:rPr>
              <a:t>Mob : 9819084820</a:t>
            </a:r>
          </a:p>
        </p:txBody>
      </p:sp>
      <p:sp>
        <p:nvSpPr>
          <p:cNvPr id="3" name="Slide Number Placeholder 2"/>
          <p:cNvSpPr>
            <a:spLocks noGrp="1"/>
          </p:cNvSpPr>
          <p:nvPr>
            <p:ph type="sldNum" idx="10"/>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600" b="1" i="0" u="none" strike="noStrike" kern="0" cap="none" spc="0" normalizeH="0" baseline="0" noProof="0" smtClean="0">
                <a:ln>
                  <a:noFill/>
                </a:ln>
                <a:solidFill>
                  <a:srgbClr val="FFFFFF"/>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en" sz="1600" b="1" i="0" u="none" strike="noStrike" kern="0" cap="none" spc="0" normalizeH="0" baseline="0" noProof="0" dirty="0">
              <a:ln>
                <a:noFill/>
              </a:ln>
              <a:solidFill>
                <a:srgbClr val="FFFFFF"/>
              </a:solidFill>
              <a:effectLst/>
              <a:uLnTx/>
              <a:uFillTx/>
              <a:latin typeface="Roboto Condensed"/>
              <a:ea typeface="Roboto Condensed"/>
              <a:cs typeface="Roboto Condensed"/>
              <a:sym typeface="Roboto Condensed"/>
            </a:endParaRPr>
          </a:p>
        </p:txBody>
      </p:sp>
      <p:sp>
        <p:nvSpPr>
          <p:cNvPr id="2" name="Freeform: Shape 1">
            <a:extLst>
              <a:ext uri="{FF2B5EF4-FFF2-40B4-BE49-F238E27FC236}">
                <a16:creationId xmlns:a16="http://schemas.microsoft.com/office/drawing/2014/main" id="{B8AB8EEC-FA13-87C7-DC35-426DECEF85AA}"/>
              </a:ext>
            </a:extLst>
          </p:cNvPr>
          <p:cNvSpPr/>
          <p:nvPr/>
        </p:nvSpPr>
        <p:spPr>
          <a:xfrm flipH="1" flipV="1">
            <a:off x="0" y="6096000"/>
            <a:ext cx="2381250" cy="762000"/>
          </a:xfrm>
          <a:custGeom>
            <a:avLst/>
            <a:gdLst>
              <a:gd name="connsiteX0" fmla="*/ 0 w 2381250"/>
              <a:gd name="connsiteY0" fmla="*/ 0 h 762000"/>
              <a:gd name="connsiteX1" fmla="*/ 2381250 w 2381250"/>
              <a:gd name="connsiteY1" fmla="*/ 0 h 762000"/>
              <a:gd name="connsiteX2" fmla="*/ 2381250 w 2381250"/>
              <a:gd name="connsiteY2" fmla="*/ 762000 h 762000"/>
              <a:gd name="connsiteX3" fmla="*/ 0 w 2381250"/>
              <a:gd name="connsiteY3" fmla="*/ 0 h 762000"/>
            </a:gdLst>
            <a:ahLst/>
            <a:cxnLst>
              <a:cxn ang="0">
                <a:pos x="connsiteX0" y="connsiteY0"/>
              </a:cxn>
              <a:cxn ang="0">
                <a:pos x="connsiteX1" y="connsiteY1"/>
              </a:cxn>
              <a:cxn ang="0">
                <a:pos x="connsiteX2" y="connsiteY2"/>
              </a:cxn>
              <a:cxn ang="0">
                <a:pos x="connsiteX3" y="connsiteY3"/>
              </a:cxn>
            </a:cxnLst>
            <a:rect l="l" t="t" r="r" b="b"/>
            <a:pathLst>
              <a:path w="2381250" h="762000">
                <a:moveTo>
                  <a:pt x="0" y="0"/>
                </a:moveTo>
                <a:lnTo>
                  <a:pt x="2381250" y="0"/>
                </a:lnTo>
                <a:lnTo>
                  <a:pt x="2381250" y="762000"/>
                </a:lnTo>
                <a:lnTo>
                  <a:pt x="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3169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727788" y="477682"/>
            <a:ext cx="10851068" cy="430887"/>
          </a:xfrm>
          <a:prstGeom prst="rect">
            <a:avLst/>
          </a:prstGeom>
          <a:noFill/>
        </p:spPr>
        <p:txBody>
          <a:bodyPr wrap="square">
            <a:spAutoFit/>
          </a:bodyPr>
          <a:lstStyle/>
          <a:p>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 Extensive Use of Tabular Formats in the Income-tax Act, 2025</a:t>
            </a:r>
            <a:endParaRPr lang="en-US" sz="22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79316" y="1182944"/>
            <a:ext cx="10556632" cy="4555093"/>
          </a:xfrm>
          <a:prstGeom prst="rect">
            <a:avLst/>
          </a:prstGeom>
          <a:noFill/>
        </p:spPr>
        <p:txBody>
          <a:bodyPr wrap="square">
            <a:spAutoFit/>
          </a:bodyPr>
          <a:lstStyle/>
          <a:p>
            <a:pPr marL="800100" lvl="1" indent="-342900" algn="just">
              <a:spcBef>
                <a:spcPts val="600"/>
              </a:spcBef>
              <a:spcAft>
                <a:spcPts val="600"/>
              </a:spcAft>
              <a:buFont typeface="Wingdings" panose="05000000000000000000" pitchFamily="2" charset="2"/>
              <a:buChar char="§"/>
            </a:pPr>
            <a:r>
              <a:rPr lang="en-US" sz="2000" b="1" dirty="0">
                <a:solidFill>
                  <a:srgbClr val="333333"/>
                </a:solidFill>
                <a:latin typeface="Tahoma" panose="020B0604030504040204" pitchFamily="34" charset="0"/>
                <a:ea typeface="Tahoma" panose="020B0604030504040204" pitchFamily="34" charset="0"/>
                <a:cs typeface="Tahoma" panose="020B0604030504040204" pitchFamily="34" charset="0"/>
              </a:rPr>
              <a:t>Around 55 tables have been used in the 2025 Act</a:t>
            </a: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 as compared to 18 in the 1961 Act.</a:t>
            </a:r>
          </a:p>
          <a:p>
            <a:pPr marL="800100" lvl="1" indent="-342900" algn="just">
              <a:spcBef>
                <a:spcPts val="600"/>
              </a:spcBef>
              <a:spcAft>
                <a:spcPts val="600"/>
              </a:spcAft>
              <a:buFont typeface="Wingdings" panose="05000000000000000000" pitchFamily="2" charset="2"/>
              <a:buChar cha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Examples of sections presented in tabular format:</a:t>
            </a:r>
          </a:p>
          <a:p>
            <a:pPr marL="1257300" lvl="2" indent="-342900" algn="just">
              <a:spcBef>
                <a:spcPts val="600"/>
              </a:spcBef>
              <a:spcAft>
                <a:spcPts val="600"/>
              </a:spcAft>
              <a:buFont typeface="Arial" panose="020B0604020202020204" pitchFamily="34" charset="0"/>
              <a:buChar cha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Sections 393 &amp; 394 –TDS &amp; TCS provisions</a:t>
            </a:r>
          </a:p>
          <a:p>
            <a:pPr marL="1257300" lvl="2" indent="-342900" algn="just">
              <a:spcBef>
                <a:spcPts val="600"/>
              </a:spcBef>
              <a:spcAft>
                <a:spcPts val="600"/>
              </a:spcAft>
              <a:buFont typeface="Arial" panose="020B0604020202020204" pitchFamily="34" charset="0"/>
              <a:buChar cha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Section 19 – Deduction from salaries</a:t>
            </a:r>
          </a:p>
          <a:p>
            <a:pPr marL="1257300" lvl="2" indent="-342900" algn="just">
              <a:spcBef>
                <a:spcPts val="600"/>
              </a:spcBef>
              <a:spcAft>
                <a:spcPts val="600"/>
              </a:spcAft>
              <a:buFont typeface="Arial" panose="020B0604020202020204" pitchFamily="34" charset="0"/>
              <a:buChar cha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Section 31 – Deduction for provision for bad and doubtful debts</a:t>
            </a:r>
          </a:p>
          <a:p>
            <a:pPr marL="1257300" lvl="2" indent="-342900" algn="just">
              <a:spcBef>
                <a:spcPts val="600"/>
              </a:spcBef>
              <a:spcAft>
                <a:spcPts val="600"/>
              </a:spcAft>
              <a:buFont typeface="Arial" panose="020B0604020202020204" pitchFamily="34" charset="0"/>
              <a:buChar cha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Section 39(4) – Determination of actual cost in specified circumstances.</a:t>
            </a:r>
          </a:p>
          <a:p>
            <a:pPr marL="1257300" lvl="2" indent="-342900" algn="just">
              <a:spcBef>
                <a:spcPts val="600"/>
              </a:spcBef>
              <a:spcAft>
                <a:spcPts val="600"/>
              </a:spcAft>
              <a:buFont typeface="Arial" panose="020B0604020202020204" pitchFamily="34" charset="0"/>
              <a:buChar cha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Sections 58 &amp; 61 – Presumptive income for residents and non-residents</a:t>
            </a:r>
          </a:p>
          <a:p>
            <a:pPr marL="1257300" lvl="2" indent="-342900" algn="just">
              <a:spcBef>
                <a:spcPts val="600"/>
              </a:spcBef>
              <a:spcAft>
                <a:spcPts val="600"/>
              </a:spcAft>
              <a:buFont typeface="Arial" panose="020B0604020202020204" pitchFamily="34" charset="0"/>
              <a:buChar cha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Section 194 – Tax on certain incomes chargeable at special rates (lottery, crossword puzzles, transfer of carbon credits, transfer of VDA, profits from life insurance business)</a:t>
            </a:r>
          </a:p>
        </p:txBody>
      </p:sp>
      <p:sp>
        <p:nvSpPr>
          <p:cNvPr id="4" name="Slide Number Placeholder 3">
            <a:extLst>
              <a:ext uri="{FF2B5EF4-FFF2-40B4-BE49-F238E27FC236}">
                <a16:creationId xmlns:a16="http://schemas.microsoft.com/office/drawing/2014/main" id="{9F4015C3-B878-7394-474A-60931186A4B1}"/>
              </a:ext>
            </a:extLst>
          </p:cNvPr>
          <p:cNvSpPr>
            <a:spLocks noGrp="1"/>
          </p:cNvSpPr>
          <p:nvPr>
            <p:ph type="sldNum" sz="quarter" idx="12"/>
          </p:nvPr>
        </p:nvSpPr>
        <p:spPr/>
        <p:txBody>
          <a:bodyPr/>
          <a:lstStyle/>
          <a:p>
            <a:fld id="{D8DEDE2C-4B76-45A2-849B-157C573EDADC}" type="slidenum">
              <a:rPr lang="en-IN" smtClean="0"/>
              <a:t>10</a:t>
            </a:fld>
            <a:endParaRPr lang="en-IN"/>
          </a:p>
        </p:txBody>
      </p:sp>
    </p:spTree>
    <p:extLst>
      <p:ext uri="{BB962C8B-B14F-4D97-AF65-F5344CB8AC3E}">
        <p14:creationId xmlns:p14="http://schemas.microsoft.com/office/powerpoint/2010/main" val="312763894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400110"/>
          </a:xfrm>
          <a:prstGeom prst="rect">
            <a:avLst/>
          </a:prstGeom>
          <a:noFill/>
        </p:spPr>
        <p:txBody>
          <a:bodyPr wrap="square">
            <a:spAutoFit/>
          </a:bodyPr>
          <a:lstStyle/>
          <a:p>
            <a:pPr algn="l"/>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Reference to Dispute Resolution Panel u/s 275 (144C of the 1961 Act)]</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100</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856281601"/>
              </p:ext>
            </p:extLst>
          </p:nvPr>
        </p:nvGraphicFramePr>
        <p:xfrm>
          <a:off x="584694" y="668354"/>
          <a:ext cx="10218251" cy="5242560"/>
        </p:xfrm>
        <a:graphic>
          <a:graphicData uri="http://schemas.openxmlformats.org/drawingml/2006/table">
            <a:tbl>
              <a:tblPr firstRow="1" bandRow="1">
                <a:tableStyleId>{5C22544A-7EE6-4342-B048-85BDC9FD1C3A}</a:tableStyleId>
              </a:tblPr>
              <a:tblGrid>
                <a:gridCol w="6540728">
                  <a:extLst>
                    <a:ext uri="{9D8B030D-6E8A-4147-A177-3AD203B41FA5}">
                      <a16:colId xmlns:a16="http://schemas.microsoft.com/office/drawing/2014/main" val="4016985874"/>
                    </a:ext>
                  </a:extLst>
                </a:gridCol>
                <a:gridCol w="3677523">
                  <a:extLst>
                    <a:ext uri="{9D8B030D-6E8A-4147-A177-3AD203B41FA5}">
                      <a16:colId xmlns:a16="http://schemas.microsoft.com/office/drawing/2014/main" val="2704572005"/>
                    </a:ext>
                  </a:extLst>
                </a:gridCol>
              </a:tblGrid>
              <a:tr h="353744">
                <a:tc gridSpan="2">
                  <a:txBody>
                    <a:bodyPr/>
                    <a:lstStyle/>
                    <a:p>
                      <a:pPr algn="just"/>
                      <a:r>
                        <a:rPr lang="en-US" sz="1800" b="0" i="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The Income-tax Act, 1961 and 2025 allow certain eligible </a:t>
                      </a:r>
                      <a:r>
                        <a:rPr lang="en-US" sz="1800" b="0" i="0" kern="1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assessees</a:t>
                      </a:r>
                      <a:r>
                        <a:rPr lang="en-US" sz="1800" b="0" i="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to refer draft orders passed by AOs to a Dispute Resolution Panel (DRP).  These </a:t>
                      </a:r>
                      <a:r>
                        <a:rPr lang="en-US" sz="1800" b="0" i="0" kern="12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assessees</a:t>
                      </a:r>
                      <a:r>
                        <a:rPr lang="en-US" sz="1800" b="0" i="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 include persons engaged in transfer pricing cases, non-residents, or foreign companies. </a:t>
                      </a:r>
                      <a:endParaRPr lang="en-IN" sz="20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solidFill>
                      <a:schemeClr val="accent2">
                        <a:lumMod val="20000"/>
                        <a:lumOff val="80000"/>
                      </a:schemeClr>
                    </a:solidFill>
                  </a:tcPr>
                </a:tc>
                <a:tc hMerge="1">
                  <a:txBody>
                    <a:bodyPr/>
                    <a:lstStyle/>
                    <a:p>
                      <a:pPr algn="ct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619311271"/>
                  </a:ext>
                </a:extLst>
              </a:tr>
              <a:tr h="353744">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685664">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As per section 144C(6), the DRP shall issue the directions referred to in sub-section (5) for guidance of the AO to enable him to complete the assessment, after considering the following, namely:— </a:t>
                      </a:r>
                    </a:p>
                    <a:p>
                      <a:pPr marL="457200" marR="0" lvl="0" indent="-457200" algn="just" defTabSz="914400" rtl="0" eaLnBrk="1" fontAlgn="auto" latinLnBrk="0" hangingPunct="1">
                        <a:lnSpc>
                          <a:spcPct val="100000"/>
                        </a:lnSpc>
                        <a:spcBef>
                          <a:spcPts val="600"/>
                        </a:spcBef>
                        <a:spcAft>
                          <a:spcPts val="0"/>
                        </a:spcAft>
                        <a:buClrTx/>
                        <a:buSzTx/>
                        <a:buFontTx/>
                        <a:buAutoNum type="alphaLcParenBoth"/>
                        <a:tabLst/>
                        <a:defRPr/>
                      </a:pPr>
                      <a:r>
                        <a:rPr lang="en-US" sz="1800" dirty="0">
                          <a:latin typeface="Tahoma" panose="020B0604030504040204" pitchFamily="34" charset="0"/>
                          <a:ea typeface="Tahoma" panose="020B0604030504040204" pitchFamily="34" charset="0"/>
                          <a:cs typeface="Tahoma" panose="020B0604030504040204" pitchFamily="34" charset="0"/>
                        </a:rPr>
                        <a:t>draft order; </a:t>
                      </a:r>
                    </a:p>
                    <a:p>
                      <a:pPr marL="457200" marR="0" lvl="0" indent="-457200" algn="just" defTabSz="914400" rtl="0" eaLnBrk="1" fontAlgn="auto" latinLnBrk="0" hangingPunct="1">
                        <a:lnSpc>
                          <a:spcPct val="100000"/>
                        </a:lnSpc>
                        <a:spcBef>
                          <a:spcPts val="600"/>
                        </a:spcBef>
                        <a:spcAft>
                          <a:spcPts val="0"/>
                        </a:spcAft>
                        <a:buClrTx/>
                        <a:buSzTx/>
                        <a:buFontTx/>
                        <a:buAutoNum type="alphaLcParenBoth"/>
                        <a:tabLst/>
                        <a:defRPr/>
                      </a:pPr>
                      <a:r>
                        <a:rPr lang="en-US" sz="1800" dirty="0">
                          <a:latin typeface="Tahoma" panose="020B0604030504040204" pitchFamily="34" charset="0"/>
                          <a:ea typeface="Tahoma" panose="020B0604030504040204" pitchFamily="34" charset="0"/>
                          <a:cs typeface="Tahoma" panose="020B0604030504040204" pitchFamily="34" charset="0"/>
                        </a:rPr>
                        <a:t>objections filed by the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 </a:t>
                      </a:r>
                    </a:p>
                    <a:p>
                      <a:pPr marL="457200" marR="0" lvl="0" indent="-457200" algn="just" defTabSz="914400" rtl="0" eaLnBrk="1" fontAlgn="auto" latinLnBrk="0" hangingPunct="1">
                        <a:lnSpc>
                          <a:spcPct val="100000"/>
                        </a:lnSpc>
                        <a:spcBef>
                          <a:spcPts val="600"/>
                        </a:spcBef>
                        <a:spcAft>
                          <a:spcPts val="0"/>
                        </a:spcAft>
                        <a:buClrTx/>
                        <a:buSzTx/>
                        <a:buFontTx/>
                        <a:buAutoNum type="alphaLcParenBoth"/>
                        <a:tabLst/>
                        <a:defRPr/>
                      </a:pPr>
                      <a:r>
                        <a:rPr lang="en-US" sz="1800" dirty="0">
                          <a:latin typeface="Tahoma" panose="020B0604030504040204" pitchFamily="34" charset="0"/>
                          <a:ea typeface="Tahoma" panose="020B0604030504040204" pitchFamily="34" charset="0"/>
                          <a:cs typeface="Tahoma" panose="020B0604030504040204" pitchFamily="34" charset="0"/>
                        </a:rPr>
                        <a:t>evidence furnished by the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 </a:t>
                      </a:r>
                    </a:p>
                    <a:p>
                      <a:pPr marL="457200" marR="0" lvl="0" indent="-457200" algn="just" defTabSz="914400" rtl="0" eaLnBrk="1" fontAlgn="auto" latinLnBrk="0" hangingPunct="1">
                        <a:lnSpc>
                          <a:spcPct val="100000"/>
                        </a:lnSpc>
                        <a:spcBef>
                          <a:spcPts val="600"/>
                        </a:spcBef>
                        <a:spcAft>
                          <a:spcPts val="0"/>
                        </a:spcAft>
                        <a:buClrTx/>
                        <a:buSzTx/>
                        <a:buFontTx/>
                        <a:buAutoNum type="alphaLcParenBoth"/>
                        <a:tabLst/>
                        <a:defRPr/>
                      </a:pPr>
                      <a:r>
                        <a:rPr lang="en-US" sz="1800" dirty="0">
                          <a:latin typeface="Tahoma" panose="020B0604030504040204" pitchFamily="34" charset="0"/>
                          <a:ea typeface="Tahoma" panose="020B0604030504040204" pitchFamily="34" charset="0"/>
                          <a:cs typeface="Tahoma" panose="020B0604030504040204" pitchFamily="34" charset="0"/>
                        </a:rPr>
                        <a:t>report, if any, of the Assessing Officer, Valuation Officer or Transfer Pricing Officer or any other authority; </a:t>
                      </a:r>
                    </a:p>
                    <a:p>
                      <a:pPr marL="457200" marR="0" lvl="0" indent="-457200" algn="just" defTabSz="914400" rtl="0" eaLnBrk="1" fontAlgn="auto" latinLnBrk="0" hangingPunct="1">
                        <a:lnSpc>
                          <a:spcPct val="100000"/>
                        </a:lnSpc>
                        <a:spcBef>
                          <a:spcPts val="600"/>
                        </a:spcBef>
                        <a:spcAft>
                          <a:spcPts val="0"/>
                        </a:spcAft>
                        <a:buClrTx/>
                        <a:buSzTx/>
                        <a:buFontTx/>
                        <a:buAutoNum type="alphaLcParenBoth"/>
                        <a:tabLst/>
                        <a:defRPr/>
                      </a:pPr>
                      <a:r>
                        <a:rPr lang="en-US" sz="1800" dirty="0">
                          <a:latin typeface="Tahoma" panose="020B0604030504040204" pitchFamily="34" charset="0"/>
                          <a:ea typeface="Tahoma" panose="020B0604030504040204" pitchFamily="34" charset="0"/>
                          <a:cs typeface="Tahoma" panose="020B0604030504040204" pitchFamily="34" charset="0"/>
                        </a:rPr>
                        <a:t>records relating to the draft order; </a:t>
                      </a:r>
                    </a:p>
                    <a:p>
                      <a:pPr marL="457200" marR="0" lvl="0" indent="-457200" algn="just" defTabSz="914400" rtl="0" eaLnBrk="1" fontAlgn="auto" latinLnBrk="0" hangingPunct="1">
                        <a:lnSpc>
                          <a:spcPct val="100000"/>
                        </a:lnSpc>
                        <a:spcBef>
                          <a:spcPts val="600"/>
                        </a:spcBef>
                        <a:spcAft>
                          <a:spcPts val="0"/>
                        </a:spcAft>
                        <a:buClrTx/>
                        <a:buSzTx/>
                        <a:buFontTx/>
                        <a:buAutoNum type="alphaLcParenBoth"/>
                        <a:tabLst/>
                        <a:defRPr/>
                      </a:pPr>
                      <a:r>
                        <a:rPr lang="en-US" sz="1800" dirty="0">
                          <a:latin typeface="Tahoma" panose="020B0604030504040204" pitchFamily="34" charset="0"/>
                          <a:ea typeface="Tahoma" panose="020B0604030504040204" pitchFamily="34" charset="0"/>
                          <a:cs typeface="Tahoma" panose="020B0604030504040204" pitchFamily="34" charset="0"/>
                        </a:rPr>
                        <a:t>evidence collected by, or caused to be collected by, it; and </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(g) result of any enquiry made by, or caused to be made by, it.</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Corresponding provision i.e., section 275(6) provides that the DRP shall issue the directions as referred to in sub-section (5) for guidance of the AO to enable him to complete the assessment –</a:t>
                      </a:r>
                    </a:p>
                    <a:p>
                      <a:pPr marL="400050" marR="0" lvl="0" indent="-400050" algn="just" defTabSz="914400" rtl="0" eaLnBrk="1" fontAlgn="auto" latinLnBrk="0" hangingPunct="1">
                        <a:lnSpc>
                          <a:spcPct val="100000"/>
                        </a:lnSpc>
                        <a:spcBef>
                          <a:spcPts val="0"/>
                        </a:spcBef>
                        <a:spcAft>
                          <a:spcPts val="0"/>
                        </a:spcAft>
                        <a:buClrTx/>
                        <a:buSzTx/>
                        <a:buFontTx/>
                        <a:buAutoNum type="romanLcParenR"/>
                        <a:tabLst/>
                        <a:defRPr/>
                      </a:pPr>
                      <a:r>
                        <a:rPr lang="en-US" sz="1800" b="1" dirty="0">
                          <a:latin typeface="Tahoma" panose="020B0604030504040204" pitchFamily="34" charset="0"/>
                          <a:ea typeface="Tahoma" panose="020B0604030504040204" pitchFamily="34" charset="0"/>
                          <a:cs typeface="Tahoma" panose="020B0604030504040204" pitchFamily="34" charset="0"/>
                        </a:rPr>
                        <a:t>Such directions should be in writing, stating the points of determination</a:t>
                      </a:r>
                    </a:p>
                    <a:p>
                      <a:pPr marL="400050" marR="0" lvl="0" indent="-400050" algn="just" defTabSz="914400" rtl="0" eaLnBrk="1" fontAlgn="auto" latinLnBrk="0" hangingPunct="1">
                        <a:lnSpc>
                          <a:spcPct val="100000"/>
                        </a:lnSpc>
                        <a:spcBef>
                          <a:spcPts val="0"/>
                        </a:spcBef>
                        <a:spcAft>
                          <a:spcPts val="0"/>
                        </a:spcAft>
                        <a:buClrTx/>
                        <a:buSzTx/>
                        <a:buFontTx/>
                        <a:buAutoNum type="romanLcParenR"/>
                        <a:tabLst/>
                        <a:defRPr/>
                      </a:pPr>
                      <a:r>
                        <a:rPr lang="en-US" sz="1800" b="1" dirty="0">
                          <a:latin typeface="Tahoma" panose="020B0604030504040204" pitchFamily="34" charset="0"/>
                          <a:ea typeface="Tahoma" panose="020B0604030504040204" pitchFamily="34" charset="0"/>
                          <a:cs typeface="Tahoma" panose="020B0604030504040204" pitchFamily="34" charset="0"/>
                        </a:rPr>
                        <a:t>The decision thereon</a:t>
                      </a:r>
                    </a:p>
                    <a:p>
                      <a:pPr marL="400050" marR="0" lvl="0" indent="-400050" algn="just" defTabSz="914400" rtl="0" eaLnBrk="1" fontAlgn="auto" latinLnBrk="0" hangingPunct="1">
                        <a:lnSpc>
                          <a:spcPct val="100000"/>
                        </a:lnSpc>
                        <a:spcBef>
                          <a:spcPts val="0"/>
                        </a:spcBef>
                        <a:spcAft>
                          <a:spcPts val="0"/>
                        </a:spcAft>
                        <a:buClrTx/>
                        <a:buSzTx/>
                        <a:buFontTx/>
                        <a:buAutoNum type="romanLcParenR"/>
                        <a:tabLst/>
                        <a:defRPr/>
                      </a:pPr>
                      <a:r>
                        <a:rPr lang="en-US" sz="1800" b="1" dirty="0">
                          <a:latin typeface="Tahoma" panose="020B0604030504040204" pitchFamily="34" charset="0"/>
                          <a:ea typeface="Tahoma" panose="020B0604030504040204" pitchFamily="34" charset="0"/>
                          <a:cs typeface="Tahoma" panose="020B0604030504040204" pitchFamily="34" charset="0"/>
                        </a:rPr>
                        <a:t>The reason for such decision.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These are additional requirements in the 2025 Act.</a:t>
                      </a: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295683823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07886"/>
          </a:xfrm>
          <a:prstGeom prst="rect">
            <a:avLst/>
          </a:prstGeom>
          <a:noFill/>
        </p:spPr>
        <p:txBody>
          <a:bodyPr wrap="square">
            <a:spAutoFit/>
          </a:bodyPr>
          <a:lstStyle/>
          <a:p>
            <a:pPr algn="l"/>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Procedure before issuance of notice u/s 280 (148 of the 1961 Act) [Section 281 (148A of the 1961 Act)]</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101</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944915230"/>
              </p:ext>
            </p:extLst>
          </p:nvPr>
        </p:nvGraphicFramePr>
        <p:xfrm>
          <a:off x="614861" y="1064055"/>
          <a:ext cx="10218251" cy="4797634"/>
        </p:xfrm>
        <a:graphic>
          <a:graphicData uri="http://schemas.openxmlformats.org/drawingml/2006/table">
            <a:tbl>
              <a:tblPr firstRow="1" bandRow="1">
                <a:tableStyleId>{5C22544A-7EE6-4342-B048-85BDC9FD1C3A}</a:tableStyleId>
              </a:tblPr>
              <a:tblGrid>
                <a:gridCol w="7236746">
                  <a:extLst>
                    <a:ext uri="{9D8B030D-6E8A-4147-A177-3AD203B41FA5}">
                      <a16:colId xmlns:a16="http://schemas.microsoft.com/office/drawing/2014/main" val="4016985874"/>
                    </a:ext>
                  </a:extLst>
                </a:gridCol>
                <a:gridCol w="2981505">
                  <a:extLst>
                    <a:ext uri="{9D8B030D-6E8A-4147-A177-3AD203B41FA5}">
                      <a16:colId xmlns:a16="http://schemas.microsoft.com/office/drawing/2014/main" val="2704572005"/>
                    </a:ext>
                  </a:extLst>
                </a:gridCol>
              </a:tblGrid>
              <a:tr h="353744">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061231">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Section 148A requires that, before issuing any notice u/s 148,  opportunity of being heard be provided to the assessee by serving upon him a show cause notice as to why notice u/s 148 should not be issued.</a:t>
                      </a:r>
                      <a:endParaRPr lang="en-IN" sz="2000" dirty="0"/>
                    </a:p>
                  </a:txBody>
                  <a:tcPr/>
                </a:tc>
                <a:tc rowSpan="3">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000" spc="-2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000" spc="-2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000" spc="-2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spc="-20" dirty="0">
                          <a:latin typeface="Tahoma" panose="020B0604030504040204" pitchFamily="34" charset="0"/>
                          <a:ea typeface="Tahoma" panose="020B0604030504040204" pitchFamily="34" charset="0"/>
                          <a:cs typeface="Tahoma" panose="020B0604030504040204" pitchFamily="34" charset="0"/>
                        </a:rPr>
                        <a:t>Section 281 contains the corresponding provisions.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p>
                      <a:pPr marL="0" marR="0" lvl="0" indent="0" algn="just" defTabSz="914400" rtl="0" eaLnBrk="1" fontAlgn="auto" latinLnBrk="0" hangingPunct="1">
                        <a:lnSpc>
                          <a:spcPct val="100000"/>
                        </a:lnSpc>
                        <a:spcBef>
                          <a:spcPts val="0"/>
                        </a:spcBef>
                        <a:spcAft>
                          <a:spcPts val="0"/>
                        </a:spcAft>
                        <a:buClrTx/>
                        <a:buSzTx/>
                        <a:buFontTx/>
                        <a:buNone/>
                        <a:tabLst/>
                        <a:defRPr/>
                      </a:pPr>
                      <a:r>
                        <a:rPr lang="en-IN" sz="2000" dirty="0"/>
                        <a:t>                                </a:t>
                      </a:r>
                      <a:r>
                        <a:rPr lang="en-IN" sz="2000" b="1" dirty="0" err="1"/>
                        <a:t>Contd</a:t>
                      </a:r>
                      <a:r>
                        <a:rPr lang="en-IN" sz="2000" dirty="0"/>
                        <a:t>…</a:t>
                      </a:r>
                    </a:p>
                  </a:txBody>
                  <a:tcPr/>
                </a:tc>
                <a:extLst>
                  <a:ext uri="{0D108BD9-81ED-4DB2-BD59-A6C34878D82A}">
                    <a16:rowId xmlns:a16="http://schemas.microsoft.com/office/drawing/2014/main" val="830774907"/>
                  </a:ext>
                </a:extLst>
              </a:tr>
              <a:tr h="1149119">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This notice has to be accompanied by information which suggests that income chargeable to tax has escaped assessment in his case for the relevant A.Y. On receipt of such notice, the assessee may furnish reply within the period specified therein. </a:t>
                      </a:r>
                      <a:endParaRPr lang="en-IN" sz="2000" dirty="0"/>
                    </a:p>
                  </a:txBody>
                  <a:tcPr/>
                </a:tc>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p>
                  </a:txBody>
                  <a:tcPr/>
                </a:tc>
                <a:extLst>
                  <a:ext uri="{0D108BD9-81ED-4DB2-BD59-A6C34878D82A}">
                    <a16:rowId xmlns:a16="http://schemas.microsoft.com/office/drawing/2014/main" val="1881053675"/>
                  </a:ext>
                </a:extLst>
              </a:tr>
              <a:tr h="1475314">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2000" spc="-20" dirty="0">
                          <a:latin typeface="Tahoma" panose="020B0604030504040204" pitchFamily="34" charset="0"/>
                          <a:ea typeface="Tahoma" panose="020B0604030504040204" pitchFamily="34" charset="0"/>
                          <a:cs typeface="Tahoma" panose="020B0604030504040204" pitchFamily="34" charset="0"/>
                        </a:rPr>
                        <a:t>The AO, on the basis of material available on record and taking into a/c the reply of the </a:t>
                      </a:r>
                      <a:r>
                        <a:rPr lang="en-US" sz="2000" spc="-20" dirty="0" err="1">
                          <a:latin typeface="Tahoma" panose="020B0604030504040204" pitchFamily="34" charset="0"/>
                          <a:ea typeface="Tahoma" panose="020B0604030504040204" pitchFamily="34" charset="0"/>
                          <a:cs typeface="Tahoma" panose="020B0604030504040204" pitchFamily="34" charset="0"/>
                        </a:rPr>
                        <a:t>assessee</a:t>
                      </a:r>
                      <a:r>
                        <a:rPr lang="en-US" sz="2000" spc="-20" dirty="0">
                          <a:latin typeface="Tahoma" panose="020B0604030504040204" pitchFamily="34" charset="0"/>
                          <a:ea typeface="Tahoma" panose="020B0604030504040204" pitchFamily="34" charset="0"/>
                          <a:cs typeface="Tahoma" panose="020B0604030504040204" pitchFamily="34" charset="0"/>
                        </a:rPr>
                        <a:t>, pass an order with the prior approval of specified authority determining whether or not it is a fit case to issue notice u/s 148.</a:t>
                      </a:r>
                      <a:endParaRPr lang="en-IN" sz="2000" dirty="0"/>
                    </a:p>
                  </a:txBody>
                  <a:tcPr/>
                </a:tc>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p>
                  </a:txBody>
                  <a:tcPr/>
                </a:tc>
                <a:extLst>
                  <a:ext uri="{0D108BD9-81ED-4DB2-BD59-A6C34878D82A}">
                    <a16:rowId xmlns:a16="http://schemas.microsoft.com/office/drawing/2014/main" val="1529747266"/>
                  </a:ext>
                </a:extLst>
              </a:tr>
            </a:tbl>
          </a:graphicData>
        </a:graphic>
      </p:graphicFrame>
    </p:spTree>
    <p:extLst>
      <p:ext uri="{BB962C8B-B14F-4D97-AF65-F5344CB8AC3E}">
        <p14:creationId xmlns:p14="http://schemas.microsoft.com/office/powerpoint/2010/main" val="75039071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07886"/>
          </a:xfrm>
          <a:prstGeom prst="rect">
            <a:avLst/>
          </a:prstGeom>
          <a:noFill/>
        </p:spPr>
        <p:txBody>
          <a:bodyPr wrap="square">
            <a:spAutoFit/>
          </a:bodyPr>
          <a:lstStyle/>
          <a:p>
            <a:pPr algn="l"/>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Procedure before issuance of notice u/s 280 (148 of the 1961 Act) [Section 281 (148A of the 1961 Act)]</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102</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758546940"/>
              </p:ext>
            </p:extLst>
          </p:nvPr>
        </p:nvGraphicFramePr>
        <p:xfrm>
          <a:off x="444160" y="779125"/>
          <a:ext cx="10218251" cy="5245125"/>
        </p:xfrm>
        <a:graphic>
          <a:graphicData uri="http://schemas.openxmlformats.org/drawingml/2006/table">
            <a:tbl>
              <a:tblPr firstRow="1" bandRow="1">
                <a:tableStyleId>{5C22544A-7EE6-4342-B048-85BDC9FD1C3A}</a:tableStyleId>
              </a:tblPr>
              <a:tblGrid>
                <a:gridCol w="3944960">
                  <a:extLst>
                    <a:ext uri="{9D8B030D-6E8A-4147-A177-3AD203B41FA5}">
                      <a16:colId xmlns:a16="http://schemas.microsoft.com/office/drawing/2014/main" val="4016985874"/>
                    </a:ext>
                  </a:extLst>
                </a:gridCol>
                <a:gridCol w="6273291">
                  <a:extLst>
                    <a:ext uri="{9D8B030D-6E8A-4147-A177-3AD203B41FA5}">
                      <a16:colId xmlns:a16="http://schemas.microsoft.com/office/drawing/2014/main" val="2704572005"/>
                    </a:ext>
                  </a:extLst>
                </a:gridCol>
              </a:tblGrid>
              <a:tr h="377046">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2247776">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600" dirty="0">
                          <a:latin typeface="Tahoma" panose="020B0604030504040204" pitchFamily="34" charset="0"/>
                          <a:ea typeface="Tahoma" panose="020B0604030504040204" pitchFamily="34" charset="0"/>
                          <a:cs typeface="Tahoma" panose="020B0604030504040204" pitchFamily="34" charset="0"/>
                        </a:rPr>
                        <a:t>The procedure prescribed u/s 148A is </a:t>
                      </a:r>
                      <a:r>
                        <a:rPr lang="en-US" sz="1600" b="1" u="sng" dirty="0">
                          <a:latin typeface="Tahoma" panose="020B0604030504040204" pitchFamily="34" charset="0"/>
                          <a:ea typeface="Tahoma" panose="020B0604030504040204" pitchFamily="34" charset="0"/>
                          <a:cs typeface="Tahoma" panose="020B0604030504040204" pitchFamily="34" charset="0"/>
                        </a:rPr>
                        <a:t>not</a:t>
                      </a:r>
                      <a:r>
                        <a:rPr lang="en-US" sz="1600" dirty="0">
                          <a:latin typeface="Tahoma" panose="020B0604030504040204" pitchFamily="34" charset="0"/>
                          <a:ea typeface="Tahoma" panose="020B0604030504040204" pitchFamily="34" charset="0"/>
                          <a:cs typeface="Tahoma" panose="020B0604030504040204" pitchFamily="34" charset="0"/>
                        </a:rPr>
                        <a:t> required in the case of an assessee where the Assessing Officer has received information under the scheme notified under section 135A [Faceless collection of information]. </a:t>
                      </a:r>
                    </a:p>
                  </a:txBody>
                  <a:tcPr/>
                </a:tc>
                <a:tc>
                  <a:txBody>
                    <a:bodyPr/>
                    <a:lstStyle/>
                    <a:p>
                      <a:pPr marL="0" lvl="0" indent="0" algn="just">
                        <a:spcBef>
                          <a:spcPts val="600"/>
                        </a:spcBef>
                        <a:spcAft>
                          <a:spcPts val="600"/>
                        </a:spcAft>
                        <a:buFont typeface="Wingdings" panose="05000000000000000000" pitchFamily="2" charset="2"/>
                        <a:buNone/>
                      </a:pPr>
                      <a:r>
                        <a:rPr lang="en-US" sz="1600" dirty="0">
                          <a:latin typeface="Tahoma" panose="020B0604030504040204" pitchFamily="34" charset="0"/>
                          <a:ea typeface="Tahoma" panose="020B0604030504040204" pitchFamily="34" charset="0"/>
                          <a:cs typeface="Tahoma" panose="020B0604030504040204" pitchFamily="34" charset="0"/>
                        </a:rPr>
                        <a:t>The following have been included as ‘information’ for the purposes of issue of notice under section 280 (section 148 of the 1961 Act), for which the procedure prescribed under section 281 (section 148A of the 1961 Act) shall </a:t>
                      </a:r>
                      <a:r>
                        <a:rPr lang="en-US" sz="1600" b="1" u="sng" dirty="0">
                          <a:latin typeface="Tahoma" panose="020B0604030504040204" pitchFamily="34" charset="0"/>
                          <a:ea typeface="Tahoma" panose="020B0604030504040204" pitchFamily="34" charset="0"/>
                          <a:cs typeface="Tahoma" panose="020B0604030504040204" pitchFamily="34" charset="0"/>
                        </a:rPr>
                        <a:t>not</a:t>
                      </a:r>
                      <a:r>
                        <a:rPr lang="en-US" sz="1600" dirty="0">
                          <a:latin typeface="Tahoma" panose="020B0604030504040204" pitchFamily="34" charset="0"/>
                          <a:ea typeface="Tahoma" panose="020B0604030504040204" pitchFamily="34" charset="0"/>
                          <a:cs typeface="Tahoma" panose="020B0604030504040204" pitchFamily="34" charset="0"/>
                        </a:rPr>
                        <a:t> be required, - </a:t>
                      </a:r>
                    </a:p>
                    <a:p>
                      <a:pPr lvl="0" algn="just">
                        <a:spcBef>
                          <a:spcPts val="0"/>
                        </a:spcBef>
                        <a:spcAft>
                          <a:spcPts val="0"/>
                        </a:spcAft>
                      </a:pPr>
                      <a:r>
                        <a:rPr lang="en-US" sz="1600" dirty="0" err="1">
                          <a:latin typeface="Tahoma" panose="020B0604030504040204" pitchFamily="34" charset="0"/>
                          <a:ea typeface="Tahoma" panose="020B0604030504040204" pitchFamily="34" charset="0"/>
                          <a:cs typeface="Tahoma" panose="020B0604030504040204" pitchFamily="34" charset="0"/>
                        </a:rPr>
                        <a:t>i</a:t>
                      </a:r>
                      <a:r>
                        <a:rPr lang="en-US" sz="1600" dirty="0">
                          <a:latin typeface="Tahoma" panose="020B0604030504040204" pitchFamily="34" charset="0"/>
                          <a:ea typeface="Tahoma" panose="020B0604030504040204" pitchFamily="34" charset="0"/>
                          <a:cs typeface="Tahoma" panose="020B0604030504040204" pitchFamily="34" charset="0"/>
                        </a:rPr>
                        <a:t>. Information under the scheme notified u/s 260 (section 135A of the 1961 Act)</a:t>
                      </a:r>
                    </a:p>
                    <a:p>
                      <a:pPr lvl="0" algn="just">
                        <a:spcBef>
                          <a:spcPts val="0"/>
                        </a:spcBef>
                        <a:spcAft>
                          <a:spcPts val="0"/>
                        </a:spcAft>
                      </a:pPr>
                      <a:r>
                        <a:rPr lang="en-US" sz="1600" dirty="0">
                          <a:latin typeface="Tahoma" panose="020B0604030504040204" pitchFamily="34" charset="0"/>
                          <a:ea typeface="Tahoma" panose="020B0604030504040204" pitchFamily="34" charset="0"/>
                          <a:cs typeface="Tahoma" panose="020B0604030504040204" pitchFamily="34" charset="0"/>
                        </a:rPr>
                        <a:t>ii</a:t>
                      </a:r>
                      <a:r>
                        <a:rPr lang="en-US" sz="1600" b="1" dirty="0">
                          <a:latin typeface="Tahoma" panose="020B0604030504040204" pitchFamily="34" charset="0"/>
                          <a:ea typeface="Tahoma" panose="020B0604030504040204" pitchFamily="34" charset="0"/>
                          <a:cs typeface="Tahoma" panose="020B0604030504040204" pitchFamily="34" charset="0"/>
                        </a:rPr>
                        <a:t>.  Directions of Approving Panel </a:t>
                      </a:r>
                    </a:p>
                    <a:p>
                      <a:pPr lvl="0" algn="just">
                        <a:spcBef>
                          <a:spcPts val="0"/>
                        </a:spcBef>
                        <a:spcAft>
                          <a:spcPts val="0"/>
                        </a:spcAft>
                      </a:pPr>
                      <a:r>
                        <a:rPr lang="en-US" sz="1600" b="1" dirty="0">
                          <a:latin typeface="Tahoma" panose="020B0604030504040204" pitchFamily="34" charset="0"/>
                          <a:ea typeface="Tahoma" panose="020B0604030504040204" pitchFamily="34" charset="0"/>
                          <a:cs typeface="Tahoma" panose="020B0604030504040204" pitchFamily="34" charset="0"/>
                        </a:rPr>
                        <a:t>iii. Any finding or direction contained in an order passed by any authority, Tribunal or Court</a:t>
                      </a:r>
                      <a:r>
                        <a:rPr lang="en-US" sz="1600" dirty="0">
                          <a:latin typeface="Tahoma" panose="020B0604030504040204" pitchFamily="34" charset="0"/>
                          <a:ea typeface="Tahoma" panose="020B0604030504040204" pitchFamily="34" charset="0"/>
                          <a:cs typeface="Tahoma" panose="020B0604030504040204" pitchFamily="34" charset="0"/>
                        </a:rPr>
                        <a:t>.</a:t>
                      </a:r>
                      <a:endParaRPr lang="en-IN" sz="1600" dirty="0"/>
                    </a:p>
                  </a:txBody>
                  <a:tcPr/>
                </a:tc>
                <a:extLst>
                  <a:ext uri="{0D108BD9-81ED-4DB2-BD59-A6C34878D82A}">
                    <a16:rowId xmlns:a16="http://schemas.microsoft.com/office/drawing/2014/main" val="830774907"/>
                  </a:ext>
                </a:extLst>
              </a:tr>
              <a:tr h="783096">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600" spc="-20" baseline="0" dirty="0">
                          <a:latin typeface="Tahoma" panose="020B0604030504040204" pitchFamily="34" charset="0"/>
                          <a:ea typeface="Tahoma" panose="020B0604030504040204" pitchFamily="34" charset="0"/>
                          <a:cs typeface="Tahoma" panose="020B0604030504040204" pitchFamily="34" charset="0"/>
                        </a:rPr>
                        <a:t>Section 148 already provides that in such a case, notice cannot be issued without prior approval of the specified authority. </a:t>
                      </a:r>
                      <a:endParaRPr lang="en-IN" sz="1600" spc="-20" baseline="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600" dirty="0">
                          <a:latin typeface="Tahoma" panose="020B0604030504040204" pitchFamily="34" charset="0"/>
                          <a:ea typeface="Tahoma" panose="020B0604030504040204" pitchFamily="34" charset="0"/>
                          <a:cs typeface="Tahoma" panose="020B0604030504040204" pitchFamily="34" charset="0"/>
                        </a:rPr>
                        <a:t>Section 280 provides that in all the three cases mentioned above, no notice u/s 280 shall be issued without the prior approval of the specified authority.</a:t>
                      </a:r>
                      <a:endParaRPr lang="en-IN" sz="1600" dirty="0"/>
                    </a:p>
                  </a:txBody>
                  <a:tcPr/>
                </a:tc>
                <a:extLst>
                  <a:ext uri="{0D108BD9-81ED-4DB2-BD59-A6C34878D82A}">
                    <a16:rowId xmlns:a16="http://schemas.microsoft.com/office/drawing/2014/main" val="2163056573"/>
                  </a:ext>
                </a:extLst>
              </a:tr>
              <a:tr h="1663725">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600" dirty="0">
                          <a:latin typeface="Tahoma" panose="020B0604030504040204" pitchFamily="34" charset="0"/>
                          <a:ea typeface="Tahoma" panose="020B0604030504040204" pitchFamily="34" charset="0"/>
                          <a:cs typeface="Tahoma" panose="020B0604030504040204" pitchFamily="34" charset="0"/>
                        </a:rPr>
                        <a:t>Therefore, in this case, a show-cause notice need </a:t>
                      </a:r>
                      <a:r>
                        <a:rPr lang="en-US" sz="1600" b="1" u="sng" dirty="0">
                          <a:latin typeface="Tahoma" panose="020B0604030504040204" pitchFamily="34" charset="0"/>
                          <a:ea typeface="Tahoma" panose="020B0604030504040204" pitchFamily="34" charset="0"/>
                          <a:cs typeface="Tahoma" panose="020B0604030504040204" pitchFamily="34" charset="0"/>
                        </a:rPr>
                        <a:t>not</a:t>
                      </a:r>
                      <a:r>
                        <a:rPr lang="en-US" sz="1600" dirty="0">
                          <a:latin typeface="Tahoma" panose="020B0604030504040204" pitchFamily="34" charset="0"/>
                          <a:ea typeface="Tahoma" panose="020B0604030504040204" pitchFamily="34" charset="0"/>
                          <a:cs typeface="Tahoma" panose="020B0604030504040204" pitchFamily="34" charset="0"/>
                        </a:rPr>
                        <a:t> be issued </a:t>
                      </a:r>
                      <a:r>
                        <a:rPr lang="en-US" sz="1600" b="1" dirty="0">
                          <a:latin typeface="Tahoma" panose="020B0604030504040204" pitchFamily="34" charset="0"/>
                          <a:ea typeface="Tahoma" panose="020B0604030504040204" pitchFamily="34" charset="0"/>
                          <a:cs typeface="Tahoma" panose="020B0604030504040204" pitchFamily="34" charset="0"/>
                        </a:rPr>
                        <a:t>u/s 148A </a:t>
                      </a:r>
                      <a:r>
                        <a:rPr lang="en-US" sz="1600" dirty="0">
                          <a:latin typeface="Tahoma" panose="020B0604030504040204" pitchFamily="34" charset="0"/>
                          <a:ea typeface="Tahoma" panose="020B0604030504040204" pitchFamily="34" charset="0"/>
                          <a:cs typeface="Tahoma" panose="020B0604030504040204" pitchFamily="34" charset="0"/>
                        </a:rPr>
                        <a:t>accompanied by information which suggests that income chargeable to tax has escaped assessment in his case for the relevant A.Y.</a:t>
                      </a:r>
                      <a:endParaRPr lang="en-IN" sz="16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600" dirty="0">
                          <a:latin typeface="Tahoma" panose="020B0604030504040204" pitchFamily="34" charset="0"/>
                          <a:ea typeface="Tahoma" panose="020B0604030504040204" pitchFamily="34" charset="0"/>
                          <a:cs typeface="Tahoma" panose="020B0604030504040204" pitchFamily="34" charset="0"/>
                        </a:rPr>
                        <a:t>Therefore, in all three cases mentioned above, a show-cause notice need </a:t>
                      </a:r>
                      <a:r>
                        <a:rPr lang="en-US" sz="1600" b="1" u="sng" dirty="0">
                          <a:latin typeface="Tahoma" panose="020B0604030504040204" pitchFamily="34" charset="0"/>
                          <a:ea typeface="Tahoma" panose="020B0604030504040204" pitchFamily="34" charset="0"/>
                          <a:cs typeface="Tahoma" panose="020B0604030504040204" pitchFamily="34" charset="0"/>
                        </a:rPr>
                        <a:t>not</a:t>
                      </a:r>
                      <a:r>
                        <a:rPr lang="en-US" sz="1600" dirty="0">
                          <a:latin typeface="Tahoma" panose="020B0604030504040204" pitchFamily="34" charset="0"/>
                          <a:ea typeface="Tahoma" panose="020B0604030504040204" pitchFamily="34" charset="0"/>
                          <a:cs typeface="Tahoma" panose="020B0604030504040204" pitchFamily="34" charset="0"/>
                        </a:rPr>
                        <a:t> be issued </a:t>
                      </a:r>
                      <a:r>
                        <a:rPr lang="en-US" sz="1600" b="1" dirty="0">
                          <a:latin typeface="Tahoma" panose="020B0604030504040204" pitchFamily="34" charset="0"/>
                          <a:ea typeface="Tahoma" panose="020B0604030504040204" pitchFamily="34" charset="0"/>
                          <a:cs typeface="Tahoma" panose="020B0604030504040204" pitchFamily="34" charset="0"/>
                        </a:rPr>
                        <a:t>u/s 281 </a:t>
                      </a:r>
                      <a:r>
                        <a:rPr lang="en-US" sz="1600" dirty="0">
                          <a:latin typeface="Tahoma" panose="020B0604030504040204" pitchFamily="34" charset="0"/>
                          <a:ea typeface="Tahoma" panose="020B0604030504040204" pitchFamily="34" charset="0"/>
                          <a:cs typeface="Tahoma" panose="020B0604030504040204" pitchFamily="34" charset="0"/>
                        </a:rPr>
                        <a:t>accompanied by information which suggests that income chargeable to tax has escaped assessment in his case for the relevant tax years.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600" dirty="0"/>
                    </a:p>
                  </a:txBody>
                  <a:tcPr/>
                </a:tc>
                <a:extLst>
                  <a:ext uri="{0D108BD9-81ED-4DB2-BD59-A6C34878D82A}">
                    <a16:rowId xmlns:a16="http://schemas.microsoft.com/office/drawing/2014/main" val="1881053675"/>
                  </a:ext>
                </a:extLst>
              </a:tr>
            </a:tbl>
          </a:graphicData>
        </a:graphic>
      </p:graphicFrame>
    </p:spTree>
    <p:extLst>
      <p:ext uri="{BB962C8B-B14F-4D97-AF65-F5344CB8AC3E}">
        <p14:creationId xmlns:p14="http://schemas.microsoft.com/office/powerpoint/2010/main" val="7358485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Meaning of terms used in DTAA – Sections 90 and 90A of the 1961 Act </a:t>
            </a:r>
            <a:r>
              <a:rPr lang="en-US" sz="2200" b="1" i="1"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vis-à-vis</a:t>
            </a:r>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 section 159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103</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569501" y="937993"/>
          <a:ext cx="10506816" cy="4519333"/>
        </p:xfrm>
        <a:graphic>
          <a:graphicData uri="http://schemas.openxmlformats.org/drawingml/2006/table">
            <a:tbl>
              <a:tblPr firstRow="1" bandRow="1">
                <a:tableStyleId>{5C22544A-7EE6-4342-B048-85BDC9FD1C3A}</a:tableStyleId>
              </a:tblPr>
              <a:tblGrid>
                <a:gridCol w="3873103">
                  <a:extLst>
                    <a:ext uri="{9D8B030D-6E8A-4147-A177-3AD203B41FA5}">
                      <a16:colId xmlns:a16="http://schemas.microsoft.com/office/drawing/2014/main" val="4016985874"/>
                    </a:ext>
                  </a:extLst>
                </a:gridCol>
                <a:gridCol w="6633713">
                  <a:extLst>
                    <a:ext uri="{9D8B030D-6E8A-4147-A177-3AD203B41FA5}">
                      <a16:colId xmlns:a16="http://schemas.microsoft.com/office/drawing/2014/main" val="2704572005"/>
                    </a:ext>
                  </a:extLst>
                </a:gridCol>
              </a:tblGrid>
              <a:tr h="347176">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123093">
                <a:tc>
                  <a:txBody>
                    <a:bodyPr/>
                    <a:lstStyle/>
                    <a:p>
                      <a:pPr marL="0" indent="0" algn="just">
                        <a:spcBef>
                          <a:spcPts val="600"/>
                        </a:spcBef>
                        <a:spcAft>
                          <a:spcPts val="600"/>
                        </a:spcAft>
                        <a:buFont typeface="Wingdings" panose="05000000000000000000" pitchFamily="2" charset="2"/>
                        <a:buNone/>
                      </a:pPr>
                      <a:r>
                        <a:rPr lang="en-US" i="1" dirty="0">
                          <a:latin typeface="Tahoma" panose="020B0604030504040204" pitchFamily="34" charset="0"/>
                        </a:rPr>
                        <a:t>Explanations 3 and 4</a:t>
                      </a:r>
                      <a:r>
                        <a:rPr lang="en-US" dirty="0">
                          <a:latin typeface="Tahoma" panose="020B0604030504040204" pitchFamily="34" charset="0"/>
                        </a:rPr>
                        <a:t> to sections 90 and 90A clarifies the manner of interpreting the meaning of certain terms used in agreement, where such term is –</a:t>
                      </a:r>
                    </a:p>
                    <a:p>
                      <a:pPr marL="285750" lvl="0" indent="-285750" algn="just">
                        <a:spcBef>
                          <a:spcPts val="600"/>
                        </a:spcBef>
                        <a:spcAft>
                          <a:spcPts val="600"/>
                        </a:spcAft>
                        <a:buFont typeface="Wingdings" panose="05000000000000000000" pitchFamily="2" charset="2"/>
                        <a:buChar char="§"/>
                      </a:pPr>
                      <a:r>
                        <a:rPr lang="en-US" dirty="0">
                          <a:latin typeface="Tahoma" panose="020B0604030504040204" pitchFamily="34" charset="0"/>
                        </a:rPr>
                        <a:t>defined in the agreement, </a:t>
                      </a:r>
                    </a:p>
                    <a:p>
                      <a:pPr marL="285750" lvl="0" indent="-285750" algn="just">
                        <a:spcBef>
                          <a:spcPts val="600"/>
                        </a:spcBef>
                        <a:spcAft>
                          <a:spcPts val="600"/>
                        </a:spcAft>
                        <a:buFont typeface="Wingdings" panose="05000000000000000000" pitchFamily="2" charset="2"/>
                        <a:buChar char="§"/>
                      </a:pPr>
                      <a:r>
                        <a:rPr lang="en-US" dirty="0">
                          <a:latin typeface="Tahoma" panose="020B0604030504040204" pitchFamily="34" charset="0"/>
                        </a:rPr>
                        <a:t>not defined in the agreement but defined in the Act, </a:t>
                      </a:r>
                    </a:p>
                    <a:p>
                      <a:pPr marL="285750" lvl="0" indent="-285750" algn="just">
                        <a:spcBef>
                          <a:spcPts val="600"/>
                        </a:spcBef>
                        <a:spcAft>
                          <a:spcPts val="600"/>
                        </a:spcAft>
                        <a:buFont typeface="Wingdings" panose="05000000000000000000" pitchFamily="2" charset="2"/>
                        <a:buChar char="§"/>
                      </a:pPr>
                      <a:r>
                        <a:rPr lang="en-US" dirty="0">
                          <a:latin typeface="Tahoma" panose="020B0604030504040204" pitchFamily="34" charset="0"/>
                        </a:rPr>
                        <a:t>not defined in the Act or agreement but assigned meaning in the notification issued by the Central Government.  </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pc="-20" dirty="0">
                          <a:latin typeface="Tahoma" panose="020B0604030504040204" pitchFamily="34" charset="0"/>
                        </a:rPr>
                        <a:t>The corresponding provisions are contained in section 159(7)(a) and (b). </a:t>
                      </a:r>
                    </a:p>
                    <a:p>
                      <a:pPr marL="0" indent="0" algn="just">
                        <a:spcBef>
                          <a:spcPts val="0"/>
                        </a:spcBef>
                        <a:spcAft>
                          <a:spcPts val="0"/>
                        </a:spcAft>
                        <a:buFont typeface="Wingdings" panose="05000000000000000000" pitchFamily="2" charset="2"/>
                        <a:buNone/>
                      </a:pPr>
                      <a:r>
                        <a:rPr lang="en-US" b="1" dirty="0">
                          <a:latin typeface="Tahoma" panose="020B0604030504040204" pitchFamily="34" charset="0"/>
                        </a:rPr>
                        <a:t>In addition, clause (c) has been added in section 159 to provide that if any term is used in the agreement and is not defined in the agreement or in the Act or in any notification, it will have the meaning assigned to it –</a:t>
                      </a:r>
                    </a:p>
                    <a:p>
                      <a:pPr marL="400050" indent="-400050" algn="just">
                        <a:spcBef>
                          <a:spcPts val="0"/>
                        </a:spcBef>
                        <a:spcAft>
                          <a:spcPts val="0"/>
                        </a:spcAft>
                        <a:buFont typeface="Wingdings" panose="05000000000000000000" pitchFamily="2" charset="2"/>
                        <a:buAutoNum type="romanLcParenBoth"/>
                      </a:pPr>
                      <a:r>
                        <a:rPr lang="en-US" b="1" spc="-20" baseline="0" dirty="0">
                          <a:latin typeface="Tahoma" panose="020B0604030504040204" pitchFamily="34" charset="0"/>
                        </a:rPr>
                        <a:t>in any Act of the Central Govt relating to taxes; and</a:t>
                      </a:r>
                    </a:p>
                    <a:p>
                      <a:pPr marL="400050" indent="-400050" algn="just">
                        <a:spcBef>
                          <a:spcPts val="0"/>
                        </a:spcBef>
                        <a:spcAft>
                          <a:spcPts val="0"/>
                        </a:spcAft>
                        <a:buFont typeface="Wingdings" panose="05000000000000000000" pitchFamily="2" charset="2"/>
                        <a:buAutoNum type="romanLcParenBoth"/>
                      </a:pPr>
                      <a:r>
                        <a:rPr lang="en-US" b="1" dirty="0">
                          <a:latin typeface="Tahoma" panose="020B0604030504040204" pitchFamily="34" charset="0"/>
                        </a:rPr>
                        <a:t>in any other case, in any other law of the Central Govt, </a:t>
                      </a:r>
                    </a:p>
                    <a:p>
                      <a:pPr lvl="0" algn="just">
                        <a:spcBef>
                          <a:spcPts val="0"/>
                        </a:spcBef>
                        <a:spcAft>
                          <a:spcPts val="0"/>
                        </a:spcAft>
                      </a:pPr>
                      <a:r>
                        <a:rPr lang="en-US" b="1" dirty="0">
                          <a:latin typeface="Tahoma" panose="020B0604030504040204" pitchFamily="34" charset="0"/>
                        </a:rPr>
                        <a:t>and such meaning will be applicable from the date on which the said agreement comes into force.</a:t>
                      </a:r>
                      <a:endParaRPr lang="en-IN" sz="1800" b="1"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235961205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Meaning of Associated Enterprise – Section 92A of the 1961 Act </a:t>
            </a:r>
            <a:r>
              <a:rPr lang="en-US" sz="22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162 of the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104</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569501" y="937993"/>
          <a:ext cx="10249311" cy="4602480"/>
        </p:xfrm>
        <a:graphic>
          <a:graphicData uri="http://schemas.openxmlformats.org/drawingml/2006/table">
            <a:tbl>
              <a:tblPr firstRow="1" bandRow="1">
                <a:tableStyleId>{5C22544A-7EE6-4342-B048-85BDC9FD1C3A}</a:tableStyleId>
              </a:tblPr>
              <a:tblGrid>
                <a:gridCol w="3417190">
                  <a:extLst>
                    <a:ext uri="{9D8B030D-6E8A-4147-A177-3AD203B41FA5}">
                      <a16:colId xmlns:a16="http://schemas.microsoft.com/office/drawing/2014/main" val="4016985874"/>
                    </a:ext>
                  </a:extLst>
                </a:gridCol>
                <a:gridCol w="6832121">
                  <a:extLst>
                    <a:ext uri="{9D8B030D-6E8A-4147-A177-3AD203B41FA5}">
                      <a16:colId xmlns:a16="http://schemas.microsoft.com/office/drawing/2014/main" val="2704572005"/>
                    </a:ext>
                  </a:extLst>
                </a:gridCol>
              </a:tblGrid>
              <a:tr h="383309">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047063">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Under the Income-tax Act, 1961, the meaning of the term Associated Enterprise (AE) is contained in section 92A(1).</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Section 92A(2) enlists the circumstances when two enterprises would be deemed to be AEs for the purpose of section 92A(1). </a:t>
                      </a:r>
                    </a:p>
                    <a:p>
                      <a:pPr marL="0" indent="0" algn="just">
                        <a:spcBef>
                          <a:spcPts val="600"/>
                        </a:spcBef>
                        <a:spcAft>
                          <a:spcPts val="600"/>
                        </a:spcAft>
                        <a:buFont typeface="Wingdings" panose="05000000000000000000" pitchFamily="2" charset="2"/>
                        <a:buNone/>
                      </a:pP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Section 162(1) provides the meaning of the term “Associated Enterprise” (AE) for the purposes of Chapter X Special Provisions relating to Avoidance of Tax.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Here, the overarching provision contained in section 92A(1) is also listed as one of the  circumstances in 162(1)(a)(</a:t>
                      </a:r>
                      <a:r>
                        <a:rPr lang="en-US" sz="1800" dirty="0" err="1">
                          <a:latin typeface="Tahoma" panose="020B0604030504040204" pitchFamily="34" charset="0"/>
                          <a:ea typeface="Tahoma" panose="020B0604030504040204" pitchFamily="34" charset="0"/>
                          <a:cs typeface="Tahoma" panose="020B0604030504040204" pitchFamily="34" charset="0"/>
                        </a:rPr>
                        <a:t>i</a:t>
                      </a:r>
                      <a:r>
                        <a:rPr lang="en-US" sz="1800" dirty="0">
                          <a:latin typeface="Tahoma" panose="020B0604030504040204" pitchFamily="34" charset="0"/>
                          <a:ea typeface="Tahoma" panose="020B0604030504040204" pitchFamily="34" charset="0"/>
                          <a:cs typeface="Tahoma" panose="020B060403050404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revised section 162(1)(a) lists various circumstances wherein the two enterprises shall be considered as associated enterprises. It has become more specific by removing the general provisions and deeming provisions.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This change allows more specific description and circumstance by which two enterprises can be treated as AE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spc="-20" baseline="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27233255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1015663"/>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Calibri" panose="020F0502020204030204" pitchFamily="34" charset="0"/>
                <a:cs typeface="Mangal" panose="02040503050203030202" pitchFamily="18" charset="0"/>
              </a:rPr>
              <a:t>Exemption to a foreign company on any income arising on account of providing capital goods, equipment or tooling to a contract manufacturer, being a company resident in India [Schedule IV Sl. No.13A of the 2025 Act]</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105</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569831" y="1146207"/>
          <a:ext cx="10218251" cy="5059680"/>
        </p:xfrm>
        <a:graphic>
          <a:graphicData uri="http://schemas.openxmlformats.org/drawingml/2006/table">
            <a:tbl>
              <a:tblPr firstRow="1" bandRow="1">
                <a:tableStyleId>{5C22544A-7EE6-4342-B048-85BDC9FD1C3A}</a:tableStyleId>
              </a:tblPr>
              <a:tblGrid>
                <a:gridCol w="10218251">
                  <a:extLst>
                    <a:ext uri="{9D8B030D-6E8A-4147-A177-3AD203B41FA5}">
                      <a16:colId xmlns:a16="http://schemas.microsoft.com/office/drawing/2014/main" val="4016985874"/>
                    </a:ext>
                  </a:extLst>
                </a:gridCol>
              </a:tblGrid>
              <a:tr h="377046">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A</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2247776">
                <a:tc>
                  <a:txBody>
                    <a:bodyPr/>
                    <a:lstStyle/>
                    <a:p>
                      <a:pPr marL="396875" lvl="0"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Any income arising to a foreign company on account of providing capital goods, equipment or tooling to a contract manufacturer, being a company resident in India, subject to the following conditions  - </a:t>
                      </a:r>
                    </a:p>
                    <a:p>
                      <a:pPr marL="854075" lvl="1"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Ownership of capital goods/equipment/tooling should remain with the foreign Co.</a:t>
                      </a:r>
                    </a:p>
                    <a:p>
                      <a:pPr marL="854075" lvl="1"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Such capital goods/equipment/tooling is under the control and direction of the Contract Manufacturer, who is located in a custom bonded area.</a:t>
                      </a:r>
                    </a:p>
                    <a:p>
                      <a:pPr marL="854075" lvl="1"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Contract Manufacturer produces electronic goods on behalf of the foreign company for a consideration.</a:t>
                      </a:r>
                    </a:p>
                    <a:p>
                      <a:pPr marL="854075" lvl="1"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Exemption would be available </a:t>
                      </a:r>
                      <a:r>
                        <a:rPr lang="en-US" sz="2000" dirty="0" err="1">
                          <a:latin typeface="Tahoma" panose="020B0604030504040204" pitchFamily="34" charset="0"/>
                          <a:ea typeface="Calibri" panose="020F0502020204030204" pitchFamily="34" charset="0"/>
                          <a:cs typeface="Mangal" panose="02040503050203030202" pitchFamily="18" charset="0"/>
                        </a:rPr>
                        <a:t>upto</a:t>
                      </a:r>
                      <a:r>
                        <a:rPr lang="en-US" sz="2000" dirty="0">
                          <a:latin typeface="Tahoma" panose="020B0604030504040204" pitchFamily="34" charset="0"/>
                          <a:ea typeface="Calibri" panose="020F0502020204030204" pitchFamily="34" charset="0"/>
                          <a:cs typeface="Mangal" panose="02040503050203030202" pitchFamily="18" charset="0"/>
                        </a:rPr>
                        <a:t> tax year 2030-31.</a:t>
                      </a:r>
                    </a:p>
                    <a:p>
                      <a:pPr marL="854075" lvl="1"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This provision has been inserted by FA, 2026 in the 2025 Act. </a:t>
                      </a: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US" sz="20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313371121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1015663"/>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Calibri" panose="020F0502020204030204" pitchFamily="34" charset="0"/>
                <a:cs typeface="Mangal" panose="02040503050203030202" pitchFamily="18" charset="0"/>
              </a:rPr>
              <a:t>Exemption to a foreign company on any income arising in India by using data </a:t>
            </a:r>
            <a:r>
              <a:rPr lang="en-US" sz="2000" b="1" dirty="0" err="1">
                <a:solidFill>
                  <a:schemeClr val="accent6">
                    <a:lumMod val="50000"/>
                  </a:schemeClr>
                </a:solidFill>
                <a:latin typeface="Tahoma" panose="020B0604030504040204" pitchFamily="34" charset="0"/>
                <a:ea typeface="Calibri" panose="020F0502020204030204" pitchFamily="34" charset="0"/>
                <a:cs typeface="Mangal" panose="02040503050203030202" pitchFamily="18" charset="0"/>
              </a:rPr>
              <a:t>centre</a:t>
            </a:r>
            <a:r>
              <a:rPr lang="en-US" sz="2000" b="1" dirty="0">
                <a:solidFill>
                  <a:schemeClr val="accent6">
                    <a:lumMod val="50000"/>
                  </a:schemeClr>
                </a:solidFill>
                <a:latin typeface="Tahoma" panose="020B0604030504040204" pitchFamily="34" charset="0"/>
                <a:ea typeface="Calibri" panose="020F0502020204030204" pitchFamily="34" charset="0"/>
                <a:cs typeface="Mangal" panose="02040503050203030202" pitchFamily="18" charset="0"/>
              </a:rPr>
              <a:t> services procured from a specified data </a:t>
            </a:r>
            <a:r>
              <a:rPr lang="en-US" sz="2000" b="1" dirty="0" err="1">
                <a:solidFill>
                  <a:schemeClr val="accent6">
                    <a:lumMod val="50000"/>
                  </a:schemeClr>
                </a:solidFill>
                <a:latin typeface="Tahoma" panose="020B0604030504040204" pitchFamily="34" charset="0"/>
                <a:ea typeface="Calibri" panose="020F0502020204030204" pitchFamily="34" charset="0"/>
                <a:cs typeface="Mangal" panose="02040503050203030202" pitchFamily="18" charset="0"/>
              </a:rPr>
              <a:t>centre</a:t>
            </a:r>
            <a:r>
              <a:rPr lang="en-US" sz="2000" b="1" dirty="0">
                <a:solidFill>
                  <a:schemeClr val="accent6">
                    <a:lumMod val="50000"/>
                  </a:schemeClr>
                </a:solidFill>
                <a:latin typeface="Tahoma" panose="020B0604030504040204" pitchFamily="34" charset="0"/>
                <a:ea typeface="Calibri" panose="020F0502020204030204" pitchFamily="34" charset="0"/>
                <a:cs typeface="Mangal" panose="02040503050203030202" pitchFamily="18" charset="0"/>
              </a:rPr>
              <a:t> [Schedule IV Sl. No.13C of the 2025 Act]</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106</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12471916"/>
              </p:ext>
            </p:extLst>
          </p:nvPr>
        </p:nvGraphicFramePr>
        <p:xfrm>
          <a:off x="569831" y="1146207"/>
          <a:ext cx="10218251" cy="5090160"/>
        </p:xfrm>
        <a:graphic>
          <a:graphicData uri="http://schemas.openxmlformats.org/drawingml/2006/table">
            <a:tbl>
              <a:tblPr firstRow="1" bandRow="1">
                <a:tableStyleId>{5C22544A-7EE6-4342-B048-85BDC9FD1C3A}</a:tableStyleId>
              </a:tblPr>
              <a:tblGrid>
                <a:gridCol w="10218251">
                  <a:extLst>
                    <a:ext uri="{9D8B030D-6E8A-4147-A177-3AD203B41FA5}">
                      <a16:colId xmlns:a16="http://schemas.microsoft.com/office/drawing/2014/main" val="4016985874"/>
                    </a:ext>
                  </a:extLst>
                </a:gridCol>
              </a:tblGrid>
              <a:tr h="377046">
                <a:tc>
                  <a:txBody>
                    <a:bodyPr/>
                    <a:lstStyle/>
                    <a:p>
                      <a:pPr algn="ct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2247776">
                <a:tc>
                  <a:txBody>
                    <a:bodyPr/>
                    <a:lstStyle/>
                    <a:p>
                      <a:pPr marL="396875" lvl="0"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In order to attract investment in data </a:t>
                      </a:r>
                      <a:r>
                        <a:rPr lang="en-US" sz="2000" dirty="0" err="1">
                          <a:latin typeface="Tahoma" panose="020B0604030504040204" pitchFamily="34" charset="0"/>
                          <a:ea typeface="Calibri" panose="020F0502020204030204" pitchFamily="34" charset="0"/>
                          <a:cs typeface="Mangal" panose="02040503050203030202" pitchFamily="18" charset="0"/>
                        </a:rPr>
                        <a:t>centre</a:t>
                      </a:r>
                      <a:r>
                        <a:rPr lang="en-US" sz="2000" dirty="0">
                          <a:latin typeface="Tahoma" panose="020B0604030504040204" pitchFamily="34" charset="0"/>
                          <a:ea typeface="Calibri" panose="020F0502020204030204" pitchFamily="34" charset="0"/>
                          <a:cs typeface="Mangal" panose="02040503050203030202" pitchFamily="18" charset="0"/>
                        </a:rPr>
                        <a:t> and promote artificial intelligence data </a:t>
                      </a:r>
                      <a:r>
                        <a:rPr lang="en-US" sz="2000" dirty="0" err="1">
                          <a:latin typeface="Tahoma" panose="020B0604030504040204" pitchFamily="34" charset="0"/>
                          <a:ea typeface="Calibri" panose="020F0502020204030204" pitchFamily="34" charset="0"/>
                          <a:cs typeface="Mangal" panose="02040503050203030202" pitchFamily="18" charset="0"/>
                        </a:rPr>
                        <a:t>centre</a:t>
                      </a:r>
                      <a:r>
                        <a:rPr lang="en-US" sz="2000" dirty="0">
                          <a:latin typeface="Tahoma" panose="020B0604030504040204" pitchFamily="34" charset="0"/>
                          <a:ea typeface="Calibri" panose="020F0502020204030204" pitchFamily="34" charset="0"/>
                          <a:cs typeface="Mangal" panose="02040503050203030202" pitchFamily="18" charset="0"/>
                        </a:rPr>
                        <a:t> framework in India, exemption is provided to a foreign company, on any income accruing or arising in India or deemed to accrue or arise in India by using data </a:t>
                      </a:r>
                      <a:r>
                        <a:rPr lang="en-US" sz="2000" dirty="0" err="1">
                          <a:latin typeface="Tahoma" panose="020B0604030504040204" pitchFamily="34" charset="0"/>
                          <a:ea typeface="Calibri" panose="020F0502020204030204" pitchFamily="34" charset="0"/>
                          <a:cs typeface="Mangal" panose="02040503050203030202" pitchFamily="18" charset="0"/>
                        </a:rPr>
                        <a:t>centre</a:t>
                      </a:r>
                      <a:r>
                        <a:rPr lang="en-US" sz="2000" dirty="0">
                          <a:latin typeface="Tahoma" panose="020B0604030504040204" pitchFamily="34" charset="0"/>
                          <a:ea typeface="Calibri" panose="020F0502020204030204" pitchFamily="34" charset="0"/>
                          <a:cs typeface="Mangal" panose="02040503050203030202" pitchFamily="18" charset="0"/>
                        </a:rPr>
                        <a:t> services procured from a specified data </a:t>
                      </a:r>
                      <a:r>
                        <a:rPr lang="en-US" sz="2000" dirty="0" err="1">
                          <a:latin typeface="Tahoma" panose="020B0604030504040204" pitchFamily="34" charset="0"/>
                          <a:ea typeface="Calibri" panose="020F0502020204030204" pitchFamily="34" charset="0"/>
                          <a:cs typeface="Mangal" panose="02040503050203030202" pitchFamily="18" charset="0"/>
                        </a:rPr>
                        <a:t>centre</a:t>
                      </a:r>
                      <a:r>
                        <a:rPr lang="en-US" sz="2000" dirty="0">
                          <a:latin typeface="Tahoma" panose="020B0604030504040204" pitchFamily="34" charset="0"/>
                          <a:ea typeface="Calibri" panose="020F0502020204030204" pitchFamily="34" charset="0"/>
                          <a:cs typeface="Mangal" panose="02040503050203030202" pitchFamily="18" charset="0"/>
                        </a:rPr>
                        <a:t> owned and operated by an Indian company, for a period </a:t>
                      </a:r>
                      <a:r>
                        <a:rPr lang="en-US" sz="2000" dirty="0" err="1">
                          <a:latin typeface="Tahoma" panose="020B0604030504040204" pitchFamily="34" charset="0"/>
                          <a:ea typeface="Calibri" panose="020F0502020204030204" pitchFamily="34" charset="0"/>
                          <a:cs typeface="Mangal" panose="02040503050203030202" pitchFamily="18" charset="0"/>
                        </a:rPr>
                        <a:t>upto</a:t>
                      </a:r>
                      <a:r>
                        <a:rPr lang="en-US" sz="2000" dirty="0">
                          <a:latin typeface="Tahoma" panose="020B0604030504040204" pitchFamily="34" charset="0"/>
                          <a:ea typeface="Calibri" panose="020F0502020204030204" pitchFamily="34" charset="0"/>
                          <a:cs typeface="Mangal" panose="02040503050203030202" pitchFamily="18" charset="0"/>
                        </a:rPr>
                        <a:t> tax year ending on 31st March, 2047.  </a:t>
                      </a:r>
                    </a:p>
                    <a:p>
                      <a:pPr marL="396875" lvl="0"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One of the conditions for exemption is that where services are provided to Indian users by the foreign company, it shall be routed through an Indian reseller entity.</a:t>
                      </a:r>
                    </a:p>
                    <a:p>
                      <a:pPr marL="396875" lvl="0"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A safe </a:t>
                      </a:r>
                      <a:r>
                        <a:rPr lang="en-US" sz="2000" dirty="0" err="1">
                          <a:latin typeface="Tahoma" panose="020B0604030504040204" pitchFamily="34" charset="0"/>
                          <a:ea typeface="Calibri" panose="020F0502020204030204" pitchFamily="34" charset="0"/>
                          <a:cs typeface="Mangal" panose="02040503050203030202" pitchFamily="18" charset="0"/>
                        </a:rPr>
                        <a:t>harbour</a:t>
                      </a:r>
                      <a:r>
                        <a:rPr lang="en-US" sz="2000" dirty="0">
                          <a:latin typeface="Tahoma" panose="020B0604030504040204" pitchFamily="34" charset="0"/>
                          <a:ea typeface="Calibri" panose="020F0502020204030204" pitchFamily="34" charset="0"/>
                          <a:cs typeface="Mangal" panose="02040503050203030202" pitchFamily="18" charset="0"/>
                        </a:rPr>
                        <a:t> of 15% has been provided to the resident entity providing data </a:t>
                      </a:r>
                      <a:r>
                        <a:rPr lang="en-US" sz="2000" dirty="0" err="1">
                          <a:latin typeface="Tahoma" panose="020B0604030504040204" pitchFamily="34" charset="0"/>
                          <a:ea typeface="Calibri" panose="020F0502020204030204" pitchFamily="34" charset="0"/>
                          <a:cs typeface="Mangal" panose="02040503050203030202" pitchFamily="18" charset="0"/>
                        </a:rPr>
                        <a:t>centre</a:t>
                      </a:r>
                      <a:r>
                        <a:rPr lang="en-US" sz="2000" dirty="0">
                          <a:latin typeface="Tahoma" panose="020B0604030504040204" pitchFamily="34" charset="0"/>
                          <a:ea typeface="Calibri" panose="020F0502020204030204" pitchFamily="34" charset="0"/>
                          <a:cs typeface="Mangal" panose="02040503050203030202" pitchFamily="18" charset="0"/>
                        </a:rPr>
                        <a:t> services to a related foreign company (which is providing cloud services to any part of the world outside India).</a:t>
                      </a:r>
                    </a:p>
                    <a:p>
                      <a:pPr marL="396875" lvl="0" indent="-396875" algn="just">
                        <a:lnSpc>
                          <a:spcPct val="110000"/>
                        </a:lnSpc>
                        <a:spcBef>
                          <a:spcPts val="600"/>
                        </a:spcBef>
                        <a:spcAft>
                          <a:spcPts val="6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This provision has been inserted by FA, 2026 in the 2025 Act. </a:t>
                      </a: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US" sz="20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53903794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Rationalisation</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of Penal provisions – Chapter XXI of the 1961 Act </a:t>
            </a:r>
            <a:r>
              <a:rPr lang="en-US" sz="22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XXI of the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107</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011724662"/>
              </p:ext>
            </p:extLst>
          </p:nvPr>
        </p:nvGraphicFramePr>
        <p:xfrm>
          <a:off x="569501" y="937993"/>
          <a:ext cx="10249311" cy="4853432"/>
        </p:xfrm>
        <a:graphic>
          <a:graphicData uri="http://schemas.openxmlformats.org/drawingml/2006/table">
            <a:tbl>
              <a:tblPr firstRow="1" bandRow="1">
                <a:tableStyleId>{5C22544A-7EE6-4342-B048-85BDC9FD1C3A}</a:tableStyleId>
              </a:tblPr>
              <a:tblGrid>
                <a:gridCol w="10249311">
                  <a:extLst>
                    <a:ext uri="{9D8B030D-6E8A-4147-A177-3AD203B41FA5}">
                      <a16:colId xmlns:a16="http://schemas.microsoft.com/office/drawing/2014/main" val="4016985874"/>
                    </a:ext>
                  </a:extLst>
                </a:gridCol>
              </a:tblGrid>
              <a:tr h="228349">
                <a:tc>
                  <a:txBody>
                    <a:bodyPr/>
                    <a:lstStyle/>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855500685"/>
                  </a:ext>
                </a:extLst>
              </a:tr>
              <a:tr h="4047063">
                <a:tc>
                  <a:txBody>
                    <a:bodyPr/>
                    <a:lstStyle/>
                    <a:p>
                      <a:pPr marL="857250" lvl="1" indent="-400050" algn="just">
                        <a:lnSpc>
                          <a:spcPct val="110000"/>
                        </a:lnSpc>
                        <a:spcBef>
                          <a:spcPts val="400"/>
                        </a:spcBef>
                        <a:spcAft>
                          <a:spcPts val="400"/>
                        </a:spcAft>
                        <a:buFont typeface="+mj-lt"/>
                        <a:buAutoNum type="romanLcPeriod"/>
                      </a:pPr>
                      <a:r>
                        <a:rPr lang="en-US" sz="1600" b="1" dirty="0">
                          <a:latin typeface="Tahoma" panose="020B0604030504040204" pitchFamily="34" charset="0"/>
                          <a:ea typeface="Calibri" panose="020F0502020204030204" pitchFamily="34" charset="0"/>
                          <a:cs typeface="Mangal" panose="02040503050203030202" pitchFamily="18" charset="0"/>
                        </a:rPr>
                        <a:t>Immunity from penalty from underreporting in consequence of misreporting of income and prosecution in such cases – </a:t>
                      </a:r>
                    </a:p>
                    <a:p>
                      <a:pPr marL="862013" lvl="1" indent="-285750" algn="just">
                        <a:lnSpc>
                          <a:spcPct val="110000"/>
                        </a:lnSpc>
                        <a:spcBef>
                          <a:spcPts val="400"/>
                        </a:spcBef>
                        <a:spcAft>
                          <a:spcPts val="400"/>
                        </a:spcAft>
                        <a:buFont typeface="Arial" panose="020B0604020202020204" pitchFamily="34" charset="0"/>
                        <a:buChar char="•"/>
                      </a:pPr>
                      <a:r>
                        <a:rPr lang="en-US" sz="1600" dirty="0">
                          <a:latin typeface="Tahoma" panose="020B0604030504040204" pitchFamily="34" charset="0"/>
                          <a:ea typeface="Calibri" panose="020F0502020204030204" pitchFamily="34" charset="0"/>
                          <a:cs typeface="Mangal" panose="02040503050203030202" pitchFamily="18" charset="0"/>
                        </a:rPr>
                        <a:t>There two types of penalties u/s 270A of the 1961 Act/ u/s 439 of the 2025 Act – </a:t>
                      </a:r>
                    </a:p>
                    <a:p>
                      <a:pPr marL="1138238" lvl="3" indent="-285750" algn="just">
                        <a:lnSpc>
                          <a:spcPct val="110000"/>
                        </a:lnSpc>
                        <a:spcBef>
                          <a:spcPts val="400"/>
                        </a:spcBef>
                        <a:spcAft>
                          <a:spcPts val="400"/>
                        </a:spcAft>
                      </a:pPr>
                      <a:r>
                        <a:rPr lang="en-US" sz="1600" b="1" dirty="0">
                          <a:latin typeface="Tahoma" panose="020B0604030504040204" pitchFamily="34" charset="0"/>
                          <a:ea typeface="Calibri" panose="020F0502020204030204" pitchFamily="34" charset="0"/>
                          <a:cs typeface="Mangal" panose="02040503050203030202" pitchFamily="18" charset="0"/>
                        </a:rPr>
                        <a:t>1. </a:t>
                      </a:r>
                      <a:r>
                        <a:rPr lang="en-US" sz="1600" dirty="0">
                          <a:latin typeface="Tahoma" panose="020B0604030504040204" pitchFamily="34" charset="0"/>
                          <a:ea typeface="Calibri" panose="020F0502020204030204" pitchFamily="34" charset="0"/>
                          <a:cs typeface="Mangal" panose="02040503050203030202" pitchFamily="18" charset="0"/>
                        </a:rPr>
                        <a:t>For underreporting of income due to mistakes or oversight where penalty is 50% of tax payable on under-reported income.   </a:t>
                      </a:r>
                    </a:p>
                    <a:p>
                      <a:pPr marL="1138238" lvl="3" indent="-285750" algn="just">
                        <a:lnSpc>
                          <a:spcPct val="110000"/>
                        </a:lnSpc>
                        <a:spcBef>
                          <a:spcPts val="400"/>
                        </a:spcBef>
                        <a:spcAft>
                          <a:spcPts val="400"/>
                        </a:spcAft>
                      </a:pPr>
                      <a:r>
                        <a:rPr lang="en-US" sz="1600" b="1" dirty="0">
                          <a:latin typeface="Tahoma" panose="020B0604030504040204" pitchFamily="34" charset="0"/>
                          <a:ea typeface="Calibri" panose="020F0502020204030204" pitchFamily="34" charset="0"/>
                          <a:cs typeface="Mangal" panose="02040503050203030202" pitchFamily="18" charset="0"/>
                        </a:rPr>
                        <a:t>2. </a:t>
                      </a:r>
                      <a:r>
                        <a:rPr lang="en-US" sz="1600" dirty="0">
                          <a:latin typeface="Tahoma" panose="020B0604030504040204" pitchFamily="34" charset="0"/>
                          <a:ea typeface="Calibri" panose="020F0502020204030204" pitchFamily="34" charset="0"/>
                          <a:cs typeface="Mangal" panose="02040503050203030202" pitchFamily="18" charset="0"/>
                        </a:rPr>
                        <a:t>For underreporting in consequence of misreporting of income on account of giving wrong or faulty information or misrepresenting the type of income where the penalty is 200% of tax payable on under-reported income. </a:t>
                      </a:r>
                    </a:p>
                    <a:p>
                      <a:pPr marL="862013" lvl="1" indent="-285750" algn="just">
                        <a:lnSpc>
                          <a:spcPct val="110000"/>
                        </a:lnSpc>
                        <a:spcBef>
                          <a:spcPts val="400"/>
                        </a:spcBef>
                        <a:spcAft>
                          <a:spcPts val="400"/>
                        </a:spcAft>
                        <a:buFont typeface="Arial" panose="020B0604020202020204" pitchFamily="34" charset="0"/>
                        <a:buChar char="•"/>
                      </a:pPr>
                      <a:r>
                        <a:rPr lang="en-US" sz="1600" dirty="0">
                          <a:latin typeface="Tahoma" panose="020B0604030504040204" pitchFamily="34" charset="0"/>
                          <a:ea typeface="Calibri" panose="020F0502020204030204" pitchFamily="34" charset="0"/>
                          <a:cs typeface="Mangal" panose="02040503050203030202" pitchFamily="18" charset="0"/>
                        </a:rPr>
                        <a:t>Prior to amendment by the FA, 2026, immunity u/s 270AA of the 1961 Act / u/s 440 of the 2025 Act can only be granted in the cases of underreporting of income and not in the case of under-reporting of income in consequence of misreporting. </a:t>
                      </a:r>
                    </a:p>
                    <a:p>
                      <a:pPr marL="862013" lvl="1" indent="-285750" algn="just">
                        <a:lnSpc>
                          <a:spcPct val="110000"/>
                        </a:lnSpc>
                        <a:spcBef>
                          <a:spcPts val="400"/>
                        </a:spcBef>
                        <a:spcAft>
                          <a:spcPts val="400"/>
                        </a:spcAft>
                        <a:buFont typeface="Arial" panose="020B0604020202020204" pitchFamily="34" charset="0"/>
                        <a:buChar char="•"/>
                      </a:pPr>
                      <a:r>
                        <a:rPr lang="en-US" sz="1600" b="1" dirty="0">
                          <a:latin typeface="Tahoma" panose="020B0604030504040204" pitchFamily="34" charset="0"/>
                          <a:ea typeface="Calibri" panose="020F0502020204030204" pitchFamily="34" charset="0"/>
                          <a:cs typeface="Mangal" panose="02040503050203030202" pitchFamily="18" charset="0"/>
                        </a:rPr>
                        <a:t>Consequent to amendment by FA, 2026, provision of immunity has been extended to such cases where under-reporting of income is in consequence of misreporting. </a:t>
                      </a:r>
                    </a:p>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275651243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Rationalisation</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of Penal provisions – Chapter XXI of the 1961 Act </a:t>
            </a:r>
            <a:r>
              <a:rPr lang="en-US" sz="22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Chapter XXI of the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108</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981873727"/>
              </p:ext>
            </p:extLst>
          </p:nvPr>
        </p:nvGraphicFramePr>
        <p:xfrm>
          <a:off x="569501" y="937993"/>
          <a:ext cx="10249311" cy="4412823"/>
        </p:xfrm>
        <a:graphic>
          <a:graphicData uri="http://schemas.openxmlformats.org/drawingml/2006/table">
            <a:tbl>
              <a:tblPr firstRow="1" bandRow="1">
                <a:tableStyleId>{5C22544A-7EE6-4342-B048-85BDC9FD1C3A}</a:tableStyleId>
              </a:tblPr>
              <a:tblGrid>
                <a:gridCol w="10249311">
                  <a:extLst>
                    <a:ext uri="{9D8B030D-6E8A-4147-A177-3AD203B41FA5}">
                      <a16:colId xmlns:a16="http://schemas.microsoft.com/office/drawing/2014/main" val="4016985874"/>
                    </a:ext>
                  </a:extLst>
                </a:gridCol>
              </a:tblGrid>
              <a:tr h="355671">
                <a:tc>
                  <a:txBody>
                    <a:bodyPr/>
                    <a:lstStyle/>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2493698139"/>
                  </a:ext>
                </a:extLst>
              </a:tr>
              <a:tr h="4047063">
                <a:tc>
                  <a:txBody>
                    <a:bodyPr/>
                    <a:lstStyle/>
                    <a:p>
                      <a:pPr marL="862013" lvl="1" indent="-285750" algn="just">
                        <a:lnSpc>
                          <a:spcPct val="110000"/>
                        </a:lnSpc>
                        <a:spcBef>
                          <a:spcPts val="400"/>
                        </a:spcBef>
                        <a:spcAft>
                          <a:spcPts val="4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However, the taxpayer is required to pay an additional income-tax amounting </a:t>
                      </a:r>
                      <a:r>
                        <a:rPr lang="en-US" sz="2000" b="1" dirty="0">
                          <a:latin typeface="Tahoma" panose="020B0604030504040204" pitchFamily="34" charset="0"/>
                          <a:ea typeface="Calibri" panose="020F0502020204030204" pitchFamily="34" charset="0"/>
                          <a:cs typeface="Mangal" panose="02040503050203030202" pitchFamily="18" charset="0"/>
                        </a:rPr>
                        <a:t>100%</a:t>
                      </a:r>
                      <a:r>
                        <a:rPr lang="en-US" sz="2000" dirty="0">
                          <a:latin typeface="Tahoma" panose="020B0604030504040204" pitchFamily="34" charset="0"/>
                          <a:ea typeface="Calibri" panose="020F0502020204030204" pitchFamily="34" charset="0"/>
                          <a:cs typeface="Mangal" panose="02040503050203030202" pitchFamily="18" charset="0"/>
                        </a:rPr>
                        <a:t> of the amount of tax payable on such income within the period specified in the notice of demand in lieu of the penalty. </a:t>
                      </a:r>
                    </a:p>
                    <a:p>
                      <a:pPr marL="862013" lvl="1" indent="-285750" algn="just">
                        <a:lnSpc>
                          <a:spcPct val="110000"/>
                        </a:lnSpc>
                        <a:spcBef>
                          <a:spcPts val="400"/>
                        </a:spcBef>
                        <a:spcAft>
                          <a:spcPts val="4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The additional income-tax payable would be </a:t>
                      </a:r>
                      <a:r>
                        <a:rPr lang="en-US" sz="2000" b="1" dirty="0">
                          <a:latin typeface="Tahoma" panose="020B0604030504040204" pitchFamily="34" charset="0"/>
                          <a:ea typeface="Calibri" panose="020F0502020204030204" pitchFamily="34" charset="0"/>
                          <a:cs typeface="Mangal" panose="02040503050203030202" pitchFamily="18" charset="0"/>
                        </a:rPr>
                        <a:t>120%</a:t>
                      </a:r>
                      <a:r>
                        <a:rPr lang="en-US" sz="2000" dirty="0">
                          <a:latin typeface="Tahoma" panose="020B0604030504040204" pitchFamily="34" charset="0"/>
                          <a:ea typeface="Calibri" panose="020F0502020204030204" pitchFamily="34" charset="0"/>
                          <a:cs typeface="Mangal" panose="02040503050203030202" pitchFamily="18" charset="0"/>
                        </a:rPr>
                        <a:t> of the amount of tax payable on income which is the nature referred to in section 68 to 69D of the 1961 Act / section 102 to 106 of the 2025 Act (unexplained investment/asset/expenditure </a:t>
                      </a:r>
                      <a:r>
                        <a:rPr lang="en-US" sz="2000" dirty="0" err="1">
                          <a:latin typeface="Tahoma" panose="020B0604030504040204" pitchFamily="34" charset="0"/>
                          <a:ea typeface="Calibri" panose="020F0502020204030204" pitchFamily="34" charset="0"/>
                          <a:cs typeface="Mangal" panose="02040503050203030202" pitchFamily="18" charset="0"/>
                        </a:rPr>
                        <a:t>etc</a:t>
                      </a:r>
                      <a:r>
                        <a:rPr lang="en-US" sz="2000" dirty="0">
                          <a:latin typeface="Tahoma" panose="020B0604030504040204" pitchFamily="34" charset="0"/>
                          <a:ea typeface="Calibri" panose="020F0502020204030204" pitchFamily="34" charset="0"/>
                          <a:cs typeface="Mangal" panose="02040503050203030202" pitchFamily="18" charset="0"/>
                        </a:rPr>
                        <a:t>). </a:t>
                      </a:r>
                    </a:p>
                    <a:p>
                      <a:pPr marL="862013" lvl="1" indent="-285750" algn="just">
                        <a:lnSpc>
                          <a:spcPct val="110000"/>
                        </a:lnSpc>
                        <a:spcBef>
                          <a:spcPts val="400"/>
                        </a:spcBef>
                        <a:spcAft>
                          <a:spcPts val="400"/>
                        </a:spcAft>
                        <a:buFont typeface="Arial" panose="020B0604020202020204" pitchFamily="34" charset="0"/>
                        <a:buChar char="•"/>
                      </a:pPr>
                      <a:r>
                        <a:rPr lang="en-US" sz="2000" dirty="0">
                          <a:effectLst/>
                          <a:latin typeface="Tahoma" panose="020B0604030504040204" pitchFamily="34" charset="0"/>
                          <a:ea typeface="Calibri" panose="020F0502020204030204" pitchFamily="34" charset="0"/>
                          <a:cs typeface="Mangal" panose="02040503050203030202" pitchFamily="18" charset="0"/>
                        </a:rPr>
                        <a:t>This amendment has been effected both in the 1961 Act and 2025 Act. </a:t>
                      </a:r>
                    </a:p>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323679598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430887"/>
          </a:xfrm>
          <a:prstGeom prst="rect">
            <a:avLst/>
          </a:prstGeom>
          <a:noFill/>
        </p:spPr>
        <p:txBody>
          <a:bodyPr wrap="square">
            <a:spAutoFit/>
          </a:bodyPr>
          <a:lstStyle/>
          <a:p>
            <a:pPr algn="l"/>
            <a:r>
              <a:rPr lang="en-US" sz="2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Rationalisation</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of Penal provisions – Chapter XXI of the </a:t>
            </a:r>
            <a:r>
              <a:rPr lang="en-US" sz="2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the</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109</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988932486"/>
              </p:ext>
            </p:extLst>
          </p:nvPr>
        </p:nvGraphicFramePr>
        <p:xfrm>
          <a:off x="569501" y="603802"/>
          <a:ext cx="10249311" cy="5457444"/>
        </p:xfrm>
        <a:graphic>
          <a:graphicData uri="http://schemas.openxmlformats.org/drawingml/2006/table">
            <a:tbl>
              <a:tblPr firstRow="1" bandRow="1">
                <a:tableStyleId>{5C22544A-7EE6-4342-B048-85BDC9FD1C3A}</a:tableStyleId>
              </a:tblPr>
              <a:tblGrid>
                <a:gridCol w="10249311">
                  <a:extLst>
                    <a:ext uri="{9D8B030D-6E8A-4147-A177-3AD203B41FA5}">
                      <a16:colId xmlns:a16="http://schemas.microsoft.com/office/drawing/2014/main" val="4016985874"/>
                    </a:ext>
                  </a:extLst>
                </a:gridCol>
              </a:tblGrid>
              <a:tr h="309372">
                <a:tc>
                  <a:txBody>
                    <a:bodyPr/>
                    <a:lstStyle/>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3769375294"/>
                  </a:ext>
                </a:extLst>
              </a:tr>
              <a:tr h="4047063">
                <a:tc>
                  <a:txBody>
                    <a:bodyPr/>
                    <a:lstStyle/>
                    <a:p>
                      <a:pPr marL="465137" lvl="1" indent="0" algn="just">
                        <a:lnSpc>
                          <a:spcPct val="110000"/>
                        </a:lnSpc>
                        <a:spcBef>
                          <a:spcPts val="500"/>
                        </a:spcBef>
                        <a:spcAft>
                          <a:spcPts val="500"/>
                        </a:spcAft>
                        <a:buFont typeface="+mj-lt"/>
                        <a:buNone/>
                      </a:pPr>
                      <a:r>
                        <a:rPr lang="en-US" sz="1800" b="1" dirty="0">
                          <a:latin typeface="Tahoma" panose="020B0604030504040204" pitchFamily="34" charset="0"/>
                          <a:ea typeface="Calibri" panose="020F0502020204030204" pitchFamily="34" charset="0"/>
                          <a:cs typeface="Mangal" panose="02040503050203030202" pitchFamily="18" charset="0"/>
                        </a:rPr>
                        <a:t>Conversion of penalties into fee under the 2025 Act</a:t>
                      </a:r>
                    </a:p>
                    <a:p>
                      <a:pPr marL="793750" lvl="1" indent="-285750" algn="just">
                        <a:lnSpc>
                          <a:spcPct val="110000"/>
                        </a:lnSpc>
                        <a:spcBef>
                          <a:spcPts val="500"/>
                        </a:spcBef>
                        <a:spcAft>
                          <a:spcPts val="500"/>
                        </a:spcAft>
                        <a:buFont typeface="Arial" panose="020B0604020202020204" pitchFamily="34" charset="0"/>
                        <a:buChar char="•"/>
                      </a:pPr>
                      <a:r>
                        <a:rPr lang="en-US" sz="1800" dirty="0">
                          <a:effectLst/>
                          <a:latin typeface="Tahoma" panose="020B0604030504040204" pitchFamily="34" charset="0"/>
                          <a:ea typeface="Calibri" panose="020F0502020204030204" pitchFamily="34" charset="0"/>
                          <a:cs typeface="Mangal" panose="02040503050203030202" pitchFamily="18" charset="0"/>
                        </a:rPr>
                        <a:t>Penalties for certain technical defaults </a:t>
                      </a:r>
                      <a:r>
                        <a:rPr lang="en-US" sz="1800" dirty="0">
                          <a:latin typeface="Tahoma" panose="020B0604030504040204" pitchFamily="34" charset="0"/>
                          <a:ea typeface="Calibri" panose="020F0502020204030204" pitchFamily="34" charset="0"/>
                          <a:cs typeface="Mangal" panose="02040503050203030202" pitchFamily="18" charset="0"/>
                        </a:rPr>
                        <a:t>, have been converted into fee in the 2025 Act</a:t>
                      </a:r>
                    </a:p>
                    <a:p>
                      <a:pPr marL="1250950" lvl="2" indent="-285750" algn="just">
                        <a:lnSpc>
                          <a:spcPct val="110000"/>
                        </a:lnSpc>
                        <a:spcBef>
                          <a:spcPts val="500"/>
                        </a:spcBef>
                        <a:spcAft>
                          <a:spcPts val="500"/>
                        </a:spcAft>
                        <a:buFont typeface="Arial" panose="020B0604020202020204" pitchFamily="34" charset="0"/>
                        <a:buChar char="•"/>
                      </a:pPr>
                      <a:r>
                        <a:rPr lang="en-US" sz="1800" dirty="0">
                          <a:effectLst/>
                          <a:latin typeface="Tahoma" panose="020B0604030504040204" pitchFamily="34" charset="0"/>
                          <a:ea typeface="Calibri" panose="020F0502020204030204" pitchFamily="34" charset="0"/>
                          <a:cs typeface="Mangal" panose="02040503050203030202" pitchFamily="18" charset="0"/>
                        </a:rPr>
                        <a:t>failure to get accounts audited, </a:t>
                      </a:r>
                    </a:p>
                    <a:p>
                      <a:pPr marL="1250950" lvl="2" indent="-285750" algn="just">
                        <a:lnSpc>
                          <a:spcPct val="110000"/>
                        </a:lnSpc>
                        <a:spcBef>
                          <a:spcPts val="500"/>
                        </a:spcBef>
                        <a:spcAft>
                          <a:spcPts val="500"/>
                        </a:spcAft>
                        <a:buFont typeface="Arial" panose="020B0604020202020204" pitchFamily="34" charset="0"/>
                        <a:buChar char="•"/>
                      </a:pPr>
                      <a:r>
                        <a:rPr lang="en-US" sz="1800" dirty="0">
                          <a:effectLst/>
                          <a:latin typeface="Tahoma" panose="020B0604030504040204" pitchFamily="34" charset="0"/>
                          <a:ea typeface="Calibri" panose="020F0502020204030204" pitchFamily="34" charset="0"/>
                          <a:cs typeface="Mangal" panose="02040503050203030202" pitchFamily="18" charset="0"/>
                        </a:rPr>
                        <a:t>non-furnishing of transfer pricing audit report and </a:t>
                      </a:r>
                    </a:p>
                    <a:p>
                      <a:pPr marL="1250950" lvl="2" indent="-285750" algn="just">
                        <a:lnSpc>
                          <a:spcPct val="110000"/>
                        </a:lnSpc>
                        <a:spcBef>
                          <a:spcPts val="500"/>
                        </a:spcBef>
                        <a:spcAft>
                          <a:spcPts val="500"/>
                        </a:spcAft>
                        <a:buFont typeface="Arial" panose="020B0604020202020204" pitchFamily="34" charset="0"/>
                        <a:buChar char="•"/>
                      </a:pPr>
                      <a:r>
                        <a:rPr lang="en-US" sz="1800" dirty="0">
                          <a:effectLst/>
                          <a:latin typeface="Tahoma" panose="020B0604030504040204" pitchFamily="34" charset="0"/>
                          <a:ea typeface="Calibri" panose="020F0502020204030204" pitchFamily="34" charset="0"/>
                          <a:cs typeface="Mangal" panose="02040503050203030202" pitchFamily="18" charset="0"/>
                        </a:rPr>
                        <a:t>default in furnishing statement for financial transactions.</a:t>
                      </a:r>
                    </a:p>
                    <a:p>
                      <a:pPr lvl="1" algn="just">
                        <a:lnSpc>
                          <a:spcPct val="110000"/>
                        </a:lnSpc>
                        <a:spcBef>
                          <a:spcPts val="600"/>
                        </a:spcBef>
                        <a:spcAft>
                          <a:spcPts val="600"/>
                        </a:spcAft>
                      </a:pPr>
                      <a:r>
                        <a:rPr lang="en-US" sz="1800" b="1" dirty="0">
                          <a:latin typeface="Tahoma" panose="020B0604030504040204" pitchFamily="34" charset="0"/>
                          <a:ea typeface="Calibri" panose="020F0502020204030204" pitchFamily="34" charset="0"/>
                          <a:cs typeface="Mangal" panose="02040503050203030202" pitchFamily="18" charset="0"/>
                        </a:rPr>
                        <a:t>Reduction in multiplicity of proceedings </a:t>
                      </a:r>
                    </a:p>
                    <a:p>
                      <a:pPr marL="742950" lvl="1" indent="-285750" algn="just">
                        <a:lnSpc>
                          <a:spcPct val="110000"/>
                        </a:lnSpc>
                        <a:spcBef>
                          <a:spcPts val="600"/>
                        </a:spcBef>
                        <a:spcAft>
                          <a:spcPts val="600"/>
                        </a:spcAft>
                        <a:buFont typeface="Arial" panose="020B0604020202020204" pitchFamily="34" charset="0"/>
                        <a:buChar char="•"/>
                      </a:pPr>
                      <a:r>
                        <a:rPr lang="en-US" sz="1800" dirty="0">
                          <a:latin typeface="Tahoma" panose="020B0604030504040204" pitchFamily="34" charset="0"/>
                          <a:ea typeface="Calibri" panose="020F0502020204030204" pitchFamily="34" charset="0"/>
                          <a:cs typeface="Mangal" panose="02040503050203030202" pitchFamily="18" charset="0"/>
                        </a:rPr>
                        <a:t>With a view to provide fast-track settlement of disputes, the assessment and penalty proceedings u/s 439 of the 2025 Act would be integrated by way of a common order. This would be applicable where the draft of the proposed order of assessment or reassessment is made on or after 1st April, 2027.</a:t>
                      </a:r>
                    </a:p>
                    <a:p>
                      <a:pPr marL="742950" lvl="1" indent="-285750" algn="just">
                        <a:lnSpc>
                          <a:spcPct val="110000"/>
                        </a:lnSpc>
                        <a:spcBef>
                          <a:spcPts val="600"/>
                        </a:spcBef>
                        <a:spcAft>
                          <a:spcPts val="600"/>
                        </a:spcAft>
                        <a:buFont typeface="Arial" panose="020B0604020202020204" pitchFamily="34" charset="0"/>
                        <a:buChar char="•"/>
                      </a:pPr>
                      <a:r>
                        <a:rPr lang="en-US" sz="1800" dirty="0">
                          <a:latin typeface="Tahoma" panose="020B0604030504040204" pitchFamily="34" charset="0"/>
                          <a:ea typeface="Calibri" panose="020F0502020204030204" pitchFamily="34" charset="0"/>
                          <a:cs typeface="Mangal" panose="02040503050203030202" pitchFamily="18" charset="0"/>
                        </a:rPr>
                        <a:t>Further the interest on penalty would be kept in abeyance during the pendency of appeal before first appellate authority.</a:t>
                      </a:r>
                    </a:p>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317097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430887"/>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Extensive use of Formulae in the Income-tax Act, 2025</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260609" y="829314"/>
            <a:ext cx="11023212" cy="1631216"/>
          </a:xfrm>
          <a:prstGeom prst="rect">
            <a:avLst/>
          </a:prstGeom>
          <a:noFill/>
        </p:spPr>
        <p:txBody>
          <a:bodyPr wrap="square">
            <a:spAutoFit/>
          </a:bodyPr>
          <a:lstStyle/>
          <a:p>
            <a:pPr marL="342900" indent="-342900" algn="just">
              <a:buFont typeface="Wingdings" panose="05000000000000000000" pitchFamily="2" charset="2"/>
              <a:buChar char="§"/>
            </a:pPr>
            <a:r>
              <a:rPr lang="en-US" dirty="0">
                <a:solidFill>
                  <a:srgbClr val="333333"/>
                </a:solidFill>
                <a:latin typeface="Tahoma" panose="020B0604030504040204" pitchFamily="34" charset="0"/>
                <a:ea typeface="Tahoma" panose="020B0604030504040204" pitchFamily="34" charset="0"/>
                <a:cs typeface="Tahoma" panose="020B0604030504040204" pitchFamily="34" charset="0"/>
              </a:rPr>
              <a:t>The Income-tax Act, 2025 makes extensive use of formulas (</a:t>
            </a:r>
            <a:r>
              <a:rPr lang="en-US" b="1" dirty="0">
                <a:solidFill>
                  <a:srgbClr val="333333"/>
                </a:solidFill>
                <a:latin typeface="Tahoma" panose="020B0604030504040204" pitchFamily="34" charset="0"/>
                <a:ea typeface="Tahoma" panose="020B0604030504040204" pitchFamily="34" charset="0"/>
                <a:cs typeface="Tahoma" panose="020B0604030504040204" pitchFamily="34" charset="0"/>
              </a:rPr>
              <a:t>40+ in the 2025 </a:t>
            </a:r>
            <a:r>
              <a:rPr lang="en-US" dirty="0">
                <a:solidFill>
                  <a:srgbClr val="333333"/>
                </a:solidFill>
                <a:latin typeface="Tahoma" panose="020B0604030504040204" pitchFamily="34" charset="0"/>
                <a:ea typeface="Tahoma" panose="020B0604030504040204" pitchFamily="34" charset="0"/>
                <a:cs typeface="Tahoma" panose="020B0604030504040204" pitchFamily="34" charset="0"/>
              </a:rPr>
              <a:t>Act vis-à-vis 6 in the 1961 Act) to simplify computation and enhance clarity. Some examples of formulae used are -</a:t>
            </a:r>
          </a:p>
          <a:p>
            <a:pPr marL="342900" indent="-342900" algn="just">
              <a:buFont typeface="Wingdings" panose="05000000000000000000" pitchFamily="2" charset="2"/>
              <a:buChar char="§"/>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a:p>
            <a:pPr algn="just"/>
            <a:endParaRPr lang="en-US" sz="2000" b="0" i="0" dirty="0">
              <a:solidFill>
                <a:srgbClr val="333333"/>
              </a:solidFill>
              <a:effectLst/>
              <a:latin typeface="Segoe UI" panose="020B0502040204020203" pitchFamily="34" charset="0"/>
            </a:endParaRPr>
          </a:p>
        </p:txBody>
      </p:sp>
      <p:graphicFrame>
        <p:nvGraphicFramePr>
          <p:cNvPr id="7" name="Table 6">
            <a:extLst>
              <a:ext uri="{FF2B5EF4-FFF2-40B4-BE49-F238E27FC236}">
                <a16:creationId xmlns:a16="http://schemas.microsoft.com/office/drawing/2014/main" id="{C44F0D65-D32C-E1D9-4F54-F71B3D9D010D}"/>
              </a:ext>
            </a:extLst>
          </p:cNvPr>
          <p:cNvGraphicFramePr>
            <a:graphicFrameLocks noGrp="1"/>
          </p:cNvGraphicFramePr>
          <p:nvPr>
            <p:extLst>
              <p:ext uri="{D42A27DB-BD31-4B8C-83A1-F6EECF244321}">
                <p14:modId xmlns:p14="http://schemas.microsoft.com/office/powerpoint/2010/main" val="2966627430"/>
              </p:ext>
            </p:extLst>
          </p:nvPr>
        </p:nvGraphicFramePr>
        <p:xfrm>
          <a:off x="766920" y="1518440"/>
          <a:ext cx="10429164" cy="4480560"/>
        </p:xfrm>
        <a:graphic>
          <a:graphicData uri="http://schemas.openxmlformats.org/drawingml/2006/table">
            <a:tbl>
              <a:tblPr firstRow="1" bandRow="1">
                <a:tableStyleId>{5C22544A-7EE6-4342-B048-85BDC9FD1C3A}</a:tableStyleId>
              </a:tblPr>
              <a:tblGrid>
                <a:gridCol w="1810783">
                  <a:extLst>
                    <a:ext uri="{9D8B030D-6E8A-4147-A177-3AD203B41FA5}">
                      <a16:colId xmlns:a16="http://schemas.microsoft.com/office/drawing/2014/main" val="3007454026"/>
                    </a:ext>
                  </a:extLst>
                </a:gridCol>
                <a:gridCol w="1017895">
                  <a:extLst>
                    <a:ext uri="{9D8B030D-6E8A-4147-A177-3AD203B41FA5}">
                      <a16:colId xmlns:a16="http://schemas.microsoft.com/office/drawing/2014/main" val="2218155403"/>
                    </a:ext>
                  </a:extLst>
                </a:gridCol>
                <a:gridCol w="1071469">
                  <a:extLst>
                    <a:ext uri="{9D8B030D-6E8A-4147-A177-3AD203B41FA5}">
                      <a16:colId xmlns:a16="http://schemas.microsoft.com/office/drawing/2014/main" val="1760930625"/>
                    </a:ext>
                  </a:extLst>
                </a:gridCol>
                <a:gridCol w="6529017">
                  <a:extLst>
                    <a:ext uri="{9D8B030D-6E8A-4147-A177-3AD203B41FA5}">
                      <a16:colId xmlns:a16="http://schemas.microsoft.com/office/drawing/2014/main" val="1306674120"/>
                    </a:ext>
                  </a:extLst>
                </a:gridCol>
              </a:tblGrid>
              <a:tr h="440996">
                <a:tc>
                  <a:txBody>
                    <a:bodyPr/>
                    <a:lstStyle/>
                    <a:p>
                      <a:pPr>
                        <a:spcBef>
                          <a:spcPts val="600"/>
                        </a:spcBef>
                        <a:spcAft>
                          <a:spcPts val="600"/>
                        </a:spcAft>
                      </a:pPr>
                      <a:endParaRPr lang="en-IN" sz="14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spcBef>
                          <a:spcPts val="600"/>
                        </a:spcBef>
                        <a:spcAft>
                          <a:spcPts val="600"/>
                        </a:spcAft>
                      </a:pPr>
                      <a:r>
                        <a:rPr lang="en-US" sz="1800" dirty="0">
                          <a:latin typeface="Tahoma" panose="020B0604030504040204" pitchFamily="34" charset="0"/>
                          <a:ea typeface="Tahoma" panose="020B0604030504040204" pitchFamily="34" charset="0"/>
                          <a:cs typeface="Tahoma" panose="020B0604030504040204" pitchFamily="34" charset="0"/>
                        </a:rPr>
                        <a:t>1961 Act</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spcBef>
                          <a:spcPts val="600"/>
                        </a:spcBef>
                        <a:spcAft>
                          <a:spcPts val="600"/>
                        </a:spcAft>
                      </a:pPr>
                      <a:r>
                        <a:rPr lang="en-US" sz="1800" dirty="0">
                          <a:latin typeface="Tahoma" panose="020B0604030504040204" pitchFamily="34" charset="0"/>
                          <a:ea typeface="Tahoma" panose="020B0604030504040204" pitchFamily="34" charset="0"/>
                          <a:cs typeface="Tahoma" panose="020B0604030504040204" pitchFamily="34" charset="0"/>
                        </a:rPr>
                        <a:t>2025 Act</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spcBef>
                          <a:spcPts val="600"/>
                        </a:spcBef>
                        <a:spcAft>
                          <a:spcPts val="600"/>
                        </a:spcAft>
                      </a:pPr>
                      <a:r>
                        <a:rPr lang="en-US" sz="1800" dirty="0">
                          <a:latin typeface="Tahoma" panose="020B0604030504040204" pitchFamily="34" charset="0"/>
                          <a:ea typeface="Tahoma" panose="020B0604030504040204" pitchFamily="34" charset="0"/>
                          <a:cs typeface="Tahoma" panose="020B0604030504040204" pitchFamily="34" charset="0"/>
                        </a:rPr>
                        <a:t>Formula used in the Income-tax Act, 2025</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004636954"/>
                  </a:ext>
                </a:extLst>
              </a:tr>
              <a:tr h="531040">
                <a:tc>
                  <a:txBody>
                    <a:bodyPr/>
                    <a:lstStyle/>
                    <a:p>
                      <a:pPr>
                        <a:spcBef>
                          <a:spcPts val="600"/>
                        </a:spcBef>
                        <a:spcAft>
                          <a:spcPts val="600"/>
                        </a:spcAft>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Special provision for computation of capital gains in case of Market Linked Debenture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spcBef>
                          <a:spcPts val="600"/>
                        </a:spcBef>
                        <a:spcAft>
                          <a:spcPts val="600"/>
                        </a:spcAft>
                      </a:pPr>
                      <a:r>
                        <a:rPr lang="en-US" sz="1800" dirty="0">
                          <a:latin typeface="Tahoma" panose="020B0604030504040204" pitchFamily="34" charset="0"/>
                          <a:ea typeface="Tahoma" panose="020B0604030504040204" pitchFamily="34" charset="0"/>
                          <a:cs typeface="Tahoma" panose="020B0604030504040204" pitchFamily="34" charset="0"/>
                        </a:rPr>
                        <a:t>50AA</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spcBef>
                          <a:spcPts val="600"/>
                        </a:spcBef>
                        <a:spcAft>
                          <a:spcPts val="600"/>
                        </a:spcAft>
                      </a:pPr>
                      <a:r>
                        <a:rPr lang="en-US" sz="1800" dirty="0">
                          <a:latin typeface="Tahoma" panose="020B0604030504040204" pitchFamily="34" charset="0"/>
                          <a:ea typeface="Tahoma" panose="020B0604030504040204" pitchFamily="34" charset="0"/>
                          <a:cs typeface="Tahoma" panose="020B0604030504040204" pitchFamily="34" charset="0"/>
                        </a:rPr>
                        <a:t>76</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spcBef>
                          <a:spcPts val="600"/>
                        </a:spcBef>
                        <a:spcAft>
                          <a:spcPts val="600"/>
                        </a:spcAft>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X=A-B-C, where X = STCG;</a:t>
                      </a:r>
                    </a:p>
                    <a:p>
                      <a:pPr>
                        <a:spcBef>
                          <a:spcPts val="600"/>
                        </a:spcBef>
                        <a:spcAft>
                          <a:spcPts val="600"/>
                        </a:spcAft>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A= Full value of consideration </a:t>
                      </a:r>
                      <a:r>
                        <a:rPr lang="en-US" sz="1800" dirty="0" err="1">
                          <a:solidFill>
                            <a:srgbClr val="333333"/>
                          </a:solidFill>
                          <a:latin typeface="Tahoma" panose="020B0604030504040204" pitchFamily="34" charset="0"/>
                          <a:ea typeface="Tahoma" panose="020B0604030504040204" pitchFamily="34" charset="0"/>
                          <a:cs typeface="Tahoma" panose="020B0604030504040204" pitchFamily="34" charset="0"/>
                        </a:rPr>
                        <a:t>recd</a:t>
                      </a: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 or accruing on transfer or redemption or maturity of the debenture/unit or bond</a:t>
                      </a:r>
                    </a:p>
                    <a:p>
                      <a:pPr>
                        <a:spcBef>
                          <a:spcPts val="600"/>
                        </a:spcBef>
                        <a:spcAft>
                          <a:spcPts val="600"/>
                        </a:spcAft>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B = Cost of acquisition of debenture/unit/bond</a:t>
                      </a:r>
                    </a:p>
                    <a:p>
                      <a:pPr>
                        <a:spcBef>
                          <a:spcPts val="600"/>
                        </a:spcBef>
                        <a:spcAft>
                          <a:spcPts val="600"/>
                        </a:spcAft>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C = Exp. Incurred wholly and exclusively on such transfer/redemption/maturity.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990640398"/>
                  </a:ext>
                </a:extLst>
              </a:tr>
              <a:tr h="0">
                <a:tc>
                  <a:txBody>
                    <a:bodyPr/>
                    <a:lstStyle/>
                    <a:p>
                      <a:pPr>
                        <a:spcBef>
                          <a:spcPts val="600"/>
                        </a:spcBef>
                        <a:spcAft>
                          <a:spcPts val="600"/>
                        </a:spcAft>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Computation of tonnage income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spcBef>
                          <a:spcPts val="600"/>
                        </a:spcBef>
                        <a:spcAft>
                          <a:spcPts val="600"/>
                        </a:spcAft>
                      </a:pPr>
                      <a:r>
                        <a:rPr lang="en-US" sz="1800" dirty="0">
                          <a:latin typeface="Tahoma" panose="020B0604030504040204" pitchFamily="34" charset="0"/>
                          <a:ea typeface="Tahoma" panose="020B0604030504040204" pitchFamily="34" charset="0"/>
                          <a:cs typeface="Tahoma" panose="020B0604030504040204" pitchFamily="34" charset="0"/>
                        </a:rPr>
                        <a:t>115VG (2)</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spcBef>
                          <a:spcPts val="600"/>
                        </a:spcBef>
                        <a:spcAft>
                          <a:spcPts val="600"/>
                        </a:spcAft>
                      </a:pPr>
                      <a:r>
                        <a:rPr lang="en-US" sz="1800" dirty="0">
                          <a:latin typeface="Tahoma" panose="020B0604030504040204" pitchFamily="34" charset="0"/>
                          <a:ea typeface="Tahoma" panose="020B0604030504040204" pitchFamily="34" charset="0"/>
                          <a:cs typeface="Tahoma" panose="020B0604030504040204" pitchFamily="34" charset="0"/>
                        </a:rPr>
                        <a:t>227</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TI=DTI * N, where </a:t>
                      </a:r>
                    </a:p>
                    <a:p>
                      <a:pPr marL="0" marR="0" lvl="0" indent="0" algn="l" defTabSz="914400" rtl="0" eaLnBrk="1" fontAlgn="auto" latinLnBrk="0" hangingPunct="1">
                        <a:lnSpc>
                          <a:spcPct val="100000"/>
                        </a:lnSpc>
                        <a:spcBef>
                          <a:spcPts val="600"/>
                        </a:spcBef>
                        <a:spcAft>
                          <a:spcPts val="600"/>
                        </a:spcAft>
                        <a:buClrTx/>
                        <a:buSzTx/>
                        <a:buFontTx/>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TI – the tonnage income of each qualifying ship; </a:t>
                      </a:r>
                    </a:p>
                    <a:p>
                      <a:pPr marL="0" marR="0" lvl="0" indent="0" algn="l" defTabSz="914400" rtl="0" eaLnBrk="1" fontAlgn="auto" latinLnBrk="0" hangingPunct="1">
                        <a:lnSpc>
                          <a:spcPct val="100000"/>
                        </a:lnSpc>
                        <a:spcBef>
                          <a:spcPts val="600"/>
                        </a:spcBef>
                        <a:spcAft>
                          <a:spcPts val="600"/>
                        </a:spcAft>
                        <a:buClrTx/>
                        <a:buSzTx/>
                        <a:buFontTx/>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DTI – daily tonnage income of each qualifying ship; </a:t>
                      </a:r>
                    </a:p>
                    <a:p>
                      <a:pPr marL="0" marR="0" lvl="0" indent="0" algn="l" defTabSz="914400" rtl="0" eaLnBrk="1" fontAlgn="auto" latinLnBrk="0" hangingPunct="1">
                        <a:lnSpc>
                          <a:spcPct val="100000"/>
                        </a:lnSpc>
                        <a:spcBef>
                          <a:spcPts val="600"/>
                        </a:spcBef>
                        <a:spcAft>
                          <a:spcPts val="600"/>
                        </a:spcAft>
                        <a:buClrTx/>
                        <a:buSzTx/>
                        <a:buFontTx/>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N = No. of days in a tax year.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6149273"/>
                  </a:ext>
                </a:extLst>
              </a:tr>
            </a:tbl>
          </a:graphicData>
        </a:graphic>
      </p:graphicFrame>
      <p:sp>
        <p:nvSpPr>
          <p:cNvPr id="13" name="Slide Number Placeholder 12">
            <a:extLst>
              <a:ext uri="{FF2B5EF4-FFF2-40B4-BE49-F238E27FC236}">
                <a16:creationId xmlns:a16="http://schemas.microsoft.com/office/drawing/2014/main" id="{C54CC860-E7DF-E58E-3651-FE4A3A55B3BA}"/>
              </a:ext>
            </a:extLst>
          </p:cNvPr>
          <p:cNvSpPr>
            <a:spLocks noGrp="1"/>
          </p:cNvSpPr>
          <p:nvPr>
            <p:ph type="sldNum" sz="quarter" idx="12"/>
          </p:nvPr>
        </p:nvSpPr>
        <p:spPr/>
        <p:txBody>
          <a:bodyPr/>
          <a:lstStyle/>
          <a:p>
            <a:fld id="{D8DEDE2C-4B76-45A2-849B-157C573EDADC}" type="slidenum">
              <a:rPr lang="en-IN" smtClean="0"/>
              <a:t>11</a:t>
            </a:fld>
            <a:endParaRPr lang="en-IN"/>
          </a:p>
        </p:txBody>
      </p:sp>
    </p:spTree>
    <p:extLst>
      <p:ext uri="{BB962C8B-B14F-4D97-AF65-F5344CB8AC3E}">
        <p14:creationId xmlns:p14="http://schemas.microsoft.com/office/powerpoint/2010/main" val="34254453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just"/>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Penalty for failure to furnish information or for furnishing inaccurate information on transaction of crypto asset – Section 446 of the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110</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087363832"/>
              </p:ext>
            </p:extLst>
          </p:nvPr>
        </p:nvGraphicFramePr>
        <p:xfrm>
          <a:off x="569501" y="937993"/>
          <a:ext cx="10387205" cy="4460607"/>
        </p:xfrm>
        <a:graphic>
          <a:graphicData uri="http://schemas.openxmlformats.org/drawingml/2006/table">
            <a:tbl>
              <a:tblPr firstRow="1" bandRow="1">
                <a:tableStyleId>{5C22544A-7EE6-4342-B048-85BDC9FD1C3A}</a:tableStyleId>
              </a:tblPr>
              <a:tblGrid>
                <a:gridCol w="10387205">
                  <a:extLst>
                    <a:ext uri="{9D8B030D-6E8A-4147-A177-3AD203B41FA5}">
                      <a16:colId xmlns:a16="http://schemas.microsoft.com/office/drawing/2014/main" val="4016985874"/>
                    </a:ext>
                  </a:extLst>
                </a:gridCol>
              </a:tblGrid>
              <a:tr h="413544">
                <a:tc>
                  <a:txBody>
                    <a:bodyPr/>
                    <a:lstStyle/>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1644516873"/>
                  </a:ext>
                </a:extLst>
              </a:tr>
              <a:tr h="4047063">
                <a:tc>
                  <a:txBody>
                    <a:bodyPr/>
                    <a:lstStyle/>
                    <a:p>
                      <a:pPr lvl="1" algn="just">
                        <a:lnSpc>
                          <a:spcPct val="110000"/>
                        </a:lnSpc>
                        <a:spcBef>
                          <a:spcPts val="600"/>
                        </a:spcBef>
                        <a:spcAft>
                          <a:spcPts val="600"/>
                        </a:spcAft>
                      </a:pPr>
                      <a:r>
                        <a:rPr lang="en-US" b="1" dirty="0">
                          <a:effectLst/>
                          <a:latin typeface="Tahoma" panose="020B0604030504040204" pitchFamily="34" charset="0"/>
                          <a:ea typeface="Calibri" panose="020F0502020204030204" pitchFamily="34" charset="0"/>
                          <a:cs typeface="Mangal" panose="02040503050203030202" pitchFamily="18" charset="0"/>
                        </a:rPr>
                        <a:t>Penalty provision for non-furnishing of statement or furnishing inaccurate information in a statement on transaction of crypto-assets [Section 446 of the 2025 Act]</a:t>
                      </a:r>
                      <a:endParaRPr lang="en-US" b="1" dirty="0">
                        <a:latin typeface="Tahoma" panose="020B0604030504040204" pitchFamily="34" charset="0"/>
                        <a:ea typeface="Calibri" panose="020F0502020204030204" pitchFamily="34" charset="0"/>
                        <a:cs typeface="Mangal" panose="02040503050203030202" pitchFamily="18" charset="0"/>
                      </a:endParaRPr>
                    </a:p>
                    <a:p>
                      <a:pPr marL="742950" lvl="1" indent="-285750" algn="just">
                        <a:lnSpc>
                          <a:spcPct val="110000"/>
                        </a:lnSpc>
                        <a:spcBef>
                          <a:spcPts val="600"/>
                        </a:spcBef>
                        <a:spcAft>
                          <a:spcPts val="600"/>
                        </a:spcAft>
                        <a:buFont typeface="Arial" panose="020B0604020202020204" pitchFamily="34" charset="0"/>
                        <a:buChar char="•"/>
                      </a:pPr>
                      <a:r>
                        <a:rPr lang="en-US" dirty="0">
                          <a:effectLst/>
                          <a:latin typeface="Tahoma" panose="020B0604030504040204" pitchFamily="34" charset="0"/>
                          <a:ea typeface="Calibri" panose="020F0502020204030204" pitchFamily="34" charset="0"/>
                          <a:cs typeface="Mangal" panose="02040503050203030202" pitchFamily="18" charset="0"/>
                        </a:rPr>
                        <a:t>Penalty of Rs. 200 per day is leviable  for non-furnishing of statement of transaction of crypto assets</a:t>
                      </a:r>
                    </a:p>
                    <a:p>
                      <a:pPr marL="742950" lvl="1" indent="-285750" algn="just">
                        <a:lnSpc>
                          <a:spcPct val="110000"/>
                        </a:lnSpc>
                        <a:spcBef>
                          <a:spcPts val="600"/>
                        </a:spcBef>
                        <a:spcAft>
                          <a:spcPts val="600"/>
                        </a:spcAft>
                        <a:buFont typeface="Arial" panose="020B0604020202020204" pitchFamily="34" charset="0"/>
                        <a:buChar char="•"/>
                      </a:pPr>
                      <a:r>
                        <a:rPr lang="en-US" dirty="0">
                          <a:effectLst/>
                          <a:latin typeface="Tahoma" panose="020B0604030504040204" pitchFamily="34" charset="0"/>
                          <a:ea typeface="Calibri" panose="020F0502020204030204" pitchFamily="34" charset="0"/>
                          <a:cs typeface="Mangal" panose="02040503050203030202" pitchFamily="18" charset="0"/>
                        </a:rPr>
                        <a:t>Penalty of Rs. 50,000 is leviable for furnishing inaccurate particulars, failure to correct such inaccuracy and failure to comply within due diligence requirement for identification of any crypto asset user or owner.</a:t>
                      </a:r>
                    </a:p>
                    <a:p>
                      <a:pPr marL="457200" lvl="1" indent="0" algn="just">
                        <a:spcBef>
                          <a:spcPts val="600"/>
                        </a:spcBef>
                        <a:spcAft>
                          <a:spcPts val="600"/>
                        </a:spcAft>
                        <a:buFont typeface="Wingdings" panose="05000000000000000000" pitchFamily="2" charset="2"/>
                        <a:buNone/>
                      </a:pPr>
                      <a:r>
                        <a:rPr lang="en-IN" sz="1800" kern="1200" dirty="0">
                          <a:solidFill>
                            <a:schemeClr val="dk1"/>
                          </a:solidFill>
                          <a:effectLst/>
                          <a:latin typeface="Tahoma" panose="020B0604030504040204" pitchFamily="34" charset="0"/>
                          <a:ea typeface="Calibri" panose="020F0502020204030204" pitchFamily="34" charset="0"/>
                          <a:cs typeface="Mangal" panose="02040503050203030202" pitchFamily="18" charset="0"/>
                        </a:rPr>
                        <a:t>This penal provision has been introduced by the FA, 2026 in the 2025 Act.  There is no corresponding provision in the 1961 Act. </a:t>
                      </a: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122961715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Decriminalisation</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of prosecution provisions – Chapter XXII of the 1961 Act </a:t>
            </a:r>
            <a:r>
              <a:rPr lang="en-US" sz="22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Chapter XXII of the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111</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804983102"/>
              </p:ext>
            </p:extLst>
          </p:nvPr>
        </p:nvGraphicFramePr>
        <p:xfrm>
          <a:off x="569501" y="937993"/>
          <a:ext cx="10249311" cy="4460607"/>
        </p:xfrm>
        <a:graphic>
          <a:graphicData uri="http://schemas.openxmlformats.org/drawingml/2006/table">
            <a:tbl>
              <a:tblPr firstRow="1" bandRow="1">
                <a:tableStyleId>{5C22544A-7EE6-4342-B048-85BDC9FD1C3A}</a:tableStyleId>
              </a:tblPr>
              <a:tblGrid>
                <a:gridCol w="10249311">
                  <a:extLst>
                    <a:ext uri="{9D8B030D-6E8A-4147-A177-3AD203B41FA5}">
                      <a16:colId xmlns:a16="http://schemas.microsoft.com/office/drawing/2014/main" val="4016985874"/>
                    </a:ext>
                  </a:extLst>
                </a:gridCol>
              </a:tblGrid>
              <a:tr h="413544">
                <a:tc>
                  <a:txBody>
                    <a:bodyPr/>
                    <a:lstStyle/>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1644516873"/>
                  </a:ext>
                </a:extLst>
              </a:tr>
              <a:tr h="4047063">
                <a:tc>
                  <a:txBody>
                    <a:bodyPr/>
                    <a:lstStyle/>
                    <a:p>
                      <a:pPr marL="862013" lvl="1" indent="-285750" algn="just">
                        <a:lnSpc>
                          <a:spcPct val="110000"/>
                        </a:lnSpc>
                        <a:spcBef>
                          <a:spcPts val="500"/>
                        </a:spcBef>
                        <a:spcAft>
                          <a:spcPts val="5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FA, 2026 has completely </a:t>
                      </a:r>
                      <a:r>
                        <a:rPr lang="en-US" sz="2000" dirty="0" err="1">
                          <a:latin typeface="Tahoma" panose="020B0604030504040204" pitchFamily="34" charset="0"/>
                          <a:ea typeface="Calibri" panose="020F0502020204030204" pitchFamily="34" charset="0"/>
                          <a:cs typeface="Mangal" panose="02040503050203030202" pitchFamily="18" charset="0"/>
                        </a:rPr>
                        <a:t>decriminalised</a:t>
                      </a:r>
                      <a:r>
                        <a:rPr lang="en-US" sz="2000" dirty="0">
                          <a:latin typeface="Tahoma" panose="020B0604030504040204" pitchFamily="34" charset="0"/>
                          <a:ea typeface="Calibri" panose="020F0502020204030204" pitchFamily="34" charset="0"/>
                          <a:cs typeface="Mangal" panose="02040503050203030202" pitchFamily="18" charset="0"/>
                        </a:rPr>
                        <a:t> offences in the following cases in both the 1961 Act and the 2025 Act– </a:t>
                      </a:r>
                    </a:p>
                    <a:p>
                      <a:pPr marL="1319213" lvl="2" indent="-285750" algn="just">
                        <a:lnSpc>
                          <a:spcPct val="110000"/>
                        </a:lnSpc>
                        <a:spcBef>
                          <a:spcPts val="500"/>
                        </a:spcBef>
                        <a:spcAft>
                          <a:spcPts val="5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Failure to produce accounts and documents. </a:t>
                      </a:r>
                    </a:p>
                    <a:p>
                      <a:pPr marL="1319213" lvl="2" indent="-285750" algn="just">
                        <a:lnSpc>
                          <a:spcPct val="110000"/>
                        </a:lnSpc>
                        <a:spcBef>
                          <a:spcPts val="500"/>
                        </a:spcBef>
                        <a:spcAft>
                          <a:spcPts val="5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failure to ensure payment of tax in case of –</a:t>
                      </a:r>
                    </a:p>
                    <a:p>
                      <a:pPr marL="1776413" lvl="3" indent="-285750" algn="just">
                        <a:lnSpc>
                          <a:spcPct val="110000"/>
                        </a:lnSpc>
                        <a:spcBef>
                          <a:spcPts val="500"/>
                        </a:spcBef>
                        <a:spcAft>
                          <a:spcPts val="5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benefits and perquisites provided or </a:t>
                      </a:r>
                    </a:p>
                    <a:p>
                      <a:pPr marL="1776413" lvl="3" indent="-285750" algn="just">
                        <a:lnSpc>
                          <a:spcPct val="110000"/>
                        </a:lnSpc>
                        <a:spcBef>
                          <a:spcPts val="500"/>
                        </a:spcBef>
                        <a:spcAft>
                          <a:spcPts val="5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winnings from lotteries, crossword puzzles, online games or</a:t>
                      </a:r>
                    </a:p>
                    <a:p>
                      <a:pPr marL="1776413" lvl="3" indent="-285750" algn="just">
                        <a:lnSpc>
                          <a:spcPct val="110000"/>
                        </a:lnSpc>
                        <a:spcBef>
                          <a:spcPts val="500"/>
                        </a:spcBef>
                        <a:spcAft>
                          <a:spcPts val="500"/>
                        </a:spcAft>
                        <a:buFont typeface="Arial" panose="020B0604020202020204" pitchFamily="34" charset="0"/>
                        <a:buChar char="•"/>
                      </a:pPr>
                      <a:r>
                        <a:rPr lang="en-US" sz="2000" dirty="0">
                          <a:latin typeface="Tahoma" panose="020B0604030504040204" pitchFamily="34" charset="0"/>
                          <a:ea typeface="Calibri" panose="020F0502020204030204" pitchFamily="34" charset="0"/>
                          <a:cs typeface="Mangal" panose="02040503050203030202" pitchFamily="18" charset="0"/>
                        </a:rPr>
                        <a:t> consideration for transfer of virtual digital asset, </a:t>
                      </a:r>
                    </a:p>
                    <a:p>
                      <a:pPr marL="1490663" lvl="3" algn="just">
                        <a:lnSpc>
                          <a:spcPct val="110000"/>
                        </a:lnSpc>
                        <a:spcBef>
                          <a:spcPts val="500"/>
                        </a:spcBef>
                        <a:spcAft>
                          <a:spcPts val="500"/>
                        </a:spcAft>
                      </a:pPr>
                      <a:r>
                        <a:rPr lang="en-US" sz="2000" dirty="0">
                          <a:latin typeface="Tahoma" panose="020B0604030504040204" pitchFamily="34" charset="0"/>
                          <a:ea typeface="Calibri" panose="020F0502020204030204" pitchFamily="34" charset="0"/>
                          <a:cs typeface="Mangal" panose="02040503050203030202" pitchFamily="18" charset="0"/>
                        </a:rPr>
                        <a:t>where the winnings/consideration are wholly in kind. </a:t>
                      </a:r>
                    </a:p>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102640615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Decriminalisation</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of prosecution provisions – Chapter XXII of the 1961 Act </a:t>
            </a:r>
            <a:r>
              <a:rPr lang="en-US" sz="22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Chapter XXII of the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112</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630417002"/>
              </p:ext>
            </p:extLst>
          </p:nvPr>
        </p:nvGraphicFramePr>
        <p:xfrm>
          <a:off x="569501" y="937993"/>
          <a:ext cx="10387205" cy="5476780"/>
        </p:xfrm>
        <a:graphic>
          <a:graphicData uri="http://schemas.openxmlformats.org/drawingml/2006/table">
            <a:tbl>
              <a:tblPr firstRow="1" bandRow="1">
                <a:tableStyleId>{5C22544A-7EE6-4342-B048-85BDC9FD1C3A}</a:tableStyleId>
              </a:tblPr>
              <a:tblGrid>
                <a:gridCol w="10387205">
                  <a:extLst>
                    <a:ext uri="{9D8B030D-6E8A-4147-A177-3AD203B41FA5}">
                      <a16:colId xmlns:a16="http://schemas.microsoft.com/office/drawing/2014/main" val="4016985874"/>
                    </a:ext>
                  </a:extLst>
                </a:gridCol>
              </a:tblGrid>
              <a:tr h="413544">
                <a:tc>
                  <a:txBody>
                    <a:bodyPr/>
                    <a:lstStyle/>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1644516873"/>
                  </a:ext>
                </a:extLst>
              </a:tr>
              <a:tr h="4047063">
                <a:tc>
                  <a:txBody>
                    <a:bodyPr/>
                    <a:lstStyle/>
                    <a:p>
                      <a:pPr marL="576263" lvl="1" algn="just">
                        <a:lnSpc>
                          <a:spcPct val="110000"/>
                        </a:lnSpc>
                        <a:spcBef>
                          <a:spcPts val="500"/>
                        </a:spcBef>
                        <a:spcAft>
                          <a:spcPts val="500"/>
                        </a:spcAft>
                      </a:pPr>
                      <a:r>
                        <a:rPr lang="en-US" sz="1800" b="1" dirty="0" err="1">
                          <a:latin typeface="Tahoma" panose="020B0604030504040204" pitchFamily="34" charset="0"/>
                          <a:ea typeface="Calibri" panose="020F0502020204030204" pitchFamily="34" charset="0"/>
                          <a:cs typeface="Mangal" panose="02040503050203030202" pitchFamily="18" charset="0"/>
                        </a:rPr>
                        <a:t>Decriminalisation</a:t>
                      </a:r>
                      <a:r>
                        <a:rPr lang="en-US" sz="1800" b="1" dirty="0">
                          <a:latin typeface="Tahoma" panose="020B0604030504040204" pitchFamily="34" charset="0"/>
                          <a:ea typeface="Calibri" panose="020F0502020204030204" pitchFamily="34" charset="0"/>
                          <a:cs typeface="Mangal" panose="02040503050203030202" pitchFamily="18" charset="0"/>
                        </a:rPr>
                        <a:t> of certain Prosecution Provisions in the 1961 Act and 2025 Act</a:t>
                      </a:r>
                    </a:p>
                    <a:p>
                      <a:pPr marL="862013" lvl="1" indent="-285750" algn="just">
                        <a:lnSpc>
                          <a:spcPct val="110000"/>
                        </a:lnSpc>
                        <a:spcBef>
                          <a:spcPts val="500"/>
                        </a:spcBef>
                        <a:spcAft>
                          <a:spcPts val="500"/>
                        </a:spcAft>
                        <a:buFont typeface="Arial" panose="020B0604020202020204" pitchFamily="34" charset="0"/>
                        <a:buChar char="•"/>
                      </a:pPr>
                      <a:r>
                        <a:rPr lang="en-US" sz="1800" dirty="0">
                          <a:latin typeface="Tahoma" panose="020B0604030504040204" pitchFamily="34" charset="0"/>
                          <a:ea typeface="Calibri" panose="020F0502020204030204" pitchFamily="34" charset="0"/>
                          <a:cs typeface="Mangal" panose="02040503050203030202" pitchFamily="18" charset="0"/>
                        </a:rPr>
                        <a:t>Offences where the amount sought to be evaded does not exceed Rs.10 lakh would  attract fine only (no imprisonment in such cases). </a:t>
                      </a:r>
                    </a:p>
                    <a:p>
                      <a:pPr marL="862013" lvl="1" indent="-285750" algn="just">
                        <a:lnSpc>
                          <a:spcPct val="110000"/>
                        </a:lnSpc>
                        <a:spcBef>
                          <a:spcPts val="500"/>
                        </a:spcBef>
                        <a:spcAft>
                          <a:spcPts val="500"/>
                        </a:spcAft>
                        <a:buFont typeface="Arial" panose="020B0604020202020204" pitchFamily="34" charset="0"/>
                        <a:buChar char="•"/>
                      </a:pPr>
                      <a:r>
                        <a:rPr lang="en-US" sz="1800" dirty="0">
                          <a:latin typeface="Tahoma" panose="020B0604030504040204" pitchFamily="34" charset="0"/>
                          <a:ea typeface="Calibri" panose="020F0502020204030204" pitchFamily="34" charset="0"/>
                          <a:cs typeface="Mangal" panose="02040503050203030202" pitchFamily="18" charset="0"/>
                        </a:rPr>
                        <a:t>Prosecution for the offences under Income-tax Act, 2025 would be based on the amount of tax evaded and the punishment shall be proportionate to the gravity of crime. </a:t>
                      </a:r>
                    </a:p>
                    <a:p>
                      <a:pPr marL="862013" lvl="1" indent="-285750" algn="just">
                        <a:lnSpc>
                          <a:spcPct val="110000"/>
                        </a:lnSpc>
                        <a:spcBef>
                          <a:spcPts val="500"/>
                        </a:spcBef>
                        <a:spcAft>
                          <a:spcPts val="500"/>
                        </a:spcAft>
                        <a:buFont typeface="Arial" panose="020B0604020202020204" pitchFamily="34" charset="0"/>
                        <a:buChar char="•"/>
                      </a:pPr>
                      <a:r>
                        <a:rPr lang="en-US" sz="1800" dirty="0">
                          <a:latin typeface="Tahoma" panose="020B0604030504040204" pitchFamily="34" charset="0"/>
                          <a:ea typeface="Calibri" panose="020F0502020204030204" pitchFamily="34" charset="0"/>
                          <a:cs typeface="Mangal" panose="02040503050203030202" pitchFamily="18" charset="0"/>
                        </a:rPr>
                        <a:t>Maximum punishment for any offence (except for repeated offence) has been reduced to simple imprisonment of </a:t>
                      </a:r>
                      <a:r>
                        <a:rPr lang="en-US" sz="1800" dirty="0" err="1">
                          <a:latin typeface="Tahoma" panose="020B0604030504040204" pitchFamily="34" charset="0"/>
                          <a:ea typeface="Calibri" panose="020F0502020204030204" pitchFamily="34" charset="0"/>
                          <a:cs typeface="Mangal" panose="02040503050203030202" pitchFamily="18" charset="0"/>
                        </a:rPr>
                        <a:t>upto</a:t>
                      </a:r>
                      <a:r>
                        <a:rPr lang="en-US" sz="1800" dirty="0">
                          <a:latin typeface="Tahoma" panose="020B0604030504040204" pitchFamily="34" charset="0"/>
                          <a:ea typeface="Calibri" panose="020F0502020204030204" pitchFamily="34" charset="0"/>
                          <a:cs typeface="Mangal" panose="02040503050203030202" pitchFamily="18" charset="0"/>
                        </a:rPr>
                        <a:t> 2 years instead of rigorous imprisonment of 7 years. Also, the same shall be applicable where the amount sought to be evaded or the tax on under-reported income exceeds Rs.50 lakhs. </a:t>
                      </a:r>
                    </a:p>
                    <a:p>
                      <a:pPr marL="862013" lvl="1" indent="-285750" algn="just">
                        <a:lnSpc>
                          <a:spcPct val="110000"/>
                        </a:lnSpc>
                        <a:spcBef>
                          <a:spcPts val="500"/>
                        </a:spcBef>
                        <a:spcAft>
                          <a:spcPts val="500"/>
                        </a:spcAft>
                        <a:buFont typeface="Arial" panose="020B0604020202020204" pitchFamily="34" charset="0"/>
                        <a:buChar char="•"/>
                      </a:pPr>
                      <a:r>
                        <a:rPr lang="en-US" sz="1800" dirty="0">
                          <a:latin typeface="Tahoma" panose="020B0604030504040204" pitchFamily="34" charset="0"/>
                          <a:ea typeface="Calibri" panose="020F0502020204030204" pitchFamily="34" charset="0"/>
                          <a:cs typeface="Mangal" panose="02040503050203030202" pitchFamily="18" charset="0"/>
                        </a:rPr>
                        <a:t>Where the amount sought to be evaded or the tax on under-reported income is between Rs.10 lakhs to Rs.50 lakhs, the maximum imprisonment is simple imprisonment of </a:t>
                      </a:r>
                      <a:r>
                        <a:rPr lang="en-US" sz="1800" dirty="0" err="1">
                          <a:latin typeface="Tahoma" panose="020B0604030504040204" pitchFamily="34" charset="0"/>
                          <a:ea typeface="Calibri" panose="020F0502020204030204" pitchFamily="34" charset="0"/>
                          <a:cs typeface="Mangal" panose="02040503050203030202" pitchFamily="18" charset="0"/>
                        </a:rPr>
                        <a:t>upto</a:t>
                      </a:r>
                      <a:r>
                        <a:rPr lang="en-US" sz="1800" dirty="0">
                          <a:latin typeface="Tahoma" panose="020B0604030504040204" pitchFamily="34" charset="0"/>
                          <a:ea typeface="Calibri" panose="020F0502020204030204" pitchFamily="34" charset="0"/>
                          <a:cs typeface="Mangal" panose="02040503050203030202" pitchFamily="18" charset="0"/>
                        </a:rPr>
                        <a:t> 6 months. </a:t>
                      </a:r>
                    </a:p>
                    <a:p>
                      <a:pPr marL="862013" lvl="1" indent="-285750" algn="just">
                        <a:lnSpc>
                          <a:spcPct val="110000"/>
                        </a:lnSpc>
                        <a:spcBef>
                          <a:spcPts val="500"/>
                        </a:spcBef>
                        <a:spcAft>
                          <a:spcPts val="500"/>
                        </a:spcAft>
                        <a:buFont typeface="Arial" panose="020B0604020202020204" pitchFamily="34" charset="0"/>
                        <a:buChar char="•"/>
                      </a:pPr>
                      <a:r>
                        <a:rPr lang="en-US" sz="1800" dirty="0">
                          <a:latin typeface="Tahoma" panose="020B0604030504040204" pitchFamily="34" charset="0"/>
                          <a:ea typeface="Calibri" panose="020F0502020204030204" pitchFamily="34" charset="0"/>
                          <a:cs typeface="Mangal" panose="02040503050203030202" pitchFamily="18" charset="0"/>
                        </a:rPr>
                        <a:t>Fine can be levied in lieu of or in addition to imprisonment.</a:t>
                      </a:r>
                      <a:endParaRPr lang="en-US" sz="1800" dirty="0">
                        <a:effectLst/>
                        <a:latin typeface="Tahoma" panose="020B0604030504040204" pitchFamily="34" charset="0"/>
                        <a:ea typeface="Calibri" panose="020F0502020204030204" pitchFamily="34" charset="0"/>
                        <a:cs typeface="Mangal" panose="02040503050203030202" pitchFamily="18" charset="0"/>
                      </a:endParaRPr>
                    </a:p>
                    <a:p>
                      <a:pPr marL="0" indent="0" algn="just">
                        <a:spcBef>
                          <a:spcPts val="600"/>
                        </a:spcBef>
                        <a:spcAft>
                          <a:spcPts val="600"/>
                        </a:spcAft>
                        <a:buFont typeface="Wingdings" panose="05000000000000000000" pitchFamily="2" charset="2"/>
                        <a:buNone/>
                      </a:pPr>
                      <a:endParaRPr lang="en-IN" sz="180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173600460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1015663"/>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Power to frame schemes under different provisions relating to faceless schemes under the Income-tax Act, 1961 consolidated in section 532 of the Income-tax Act, 2025</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113</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328833676"/>
              </p:ext>
            </p:extLst>
          </p:nvPr>
        </p:nvGraphicFramePr>
        <p:xfrm>
          <a:off x="569831" y="1146207"/>
          <a:ext cx="10218251" cy="4236720"/>
        </p:xfrm>
        <a:graphic>
          <a:graphicData uri="http://schemas.openxmlformats.org/drawingml/2006/table">
            <a:tbl>
              <a:tblPr firstRow="1" bandRow="1">
                <a:tableStyleId>{5C22544A-7EE6-4342-B048-85BDC9FD1C3A}</a:tableStyleId>
              </a:tblPr>
              <a:tblGrid>
                <a:gridCol w="3944960">
                  <a:extLst>
                    <a:ext uri="{9D8B030D-6E8A-4147-A177-3AD203B41FA5}">
                      <a16:colId xmlns:a16="http://schemas.microsoft.com/office/drawing/2014/main" val="4016985874"/>
                    </a:ext>
                  </a:extLst>
                </a:gridCol>
                <a:gridCol w="6273291">
                  <a:extLst>
                    <a:ext uri="{9D8B030D-6E8A-4147-A177-3AD203B41FA5}">
                      <a16:colId xmlns:a16="http://schemas.microsoft.com/office/drawing/2014/main" val="2704572005"/>
                    </a:ext>
                  </a:extLst>
                </a:gridCol>
              </a:tblGrid>
              <a:tr h="377046">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2247776">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The provisions relating to various faceless schemes under Income-tax Act, 1961  are contained in sections 92CA, 142B, 144C, 151A, 231, 245MA, 245R, 245W, 250, 254, 255, 246A, 264B, 274, 279 and 293D.</a:t>
                      </a:r>
                    </a:p>
                  </a:txBody>
                  <a:tcPr/>
                </a:tc>
                <a:tc>
                  <a:txBody>
                    <a:bodyPr/>
                    <a:lstStyle/>
                    <a:p>
                      <a:pPr marL="0" lvl="0" indent="0" algn="just">
                        <a:spcBef>
                          <a:spcPts val="600"/>
                        </a:spcBef>
                        <a:spcAft>
                          <a:spcPts val="600"/>
                        </a:spcAft>
                        <a:buFont typeface="Wingdings" panose="05000000000000000000" pitchFamily="2" charset="2"/>
                        <a:buNone/>
                      </a:pPr>
                      <a:r>
                        <a:rPr lang="en-US" sz="2000" dirty="0">
                          <a:latin typeface="Tahoma" panose="020B0604030504040204" pitchFamily="34" charset="0"/>
                          <a:ea typeface="Tahoma" panose="020B0604030504040204" pitchFamily="34" charset="0"/>
                          <a:cs typeface="Tahoma" panose="020B0604030504040204" pitchFamily="34" charset="0"/>
                        </a:rPr>
                        <a:t>These provisions have been consolidated in one section, </a:t>
                      </a:r>
                      <a:r>
                        <a:rPr lang="en-US" sz="2000" b="1" dirty="0">
                          <a:latin typeface="Tahoma" panose="020B0604030504040204" pitchFamily="34" charset="0"/>
                          <a:ea typeface="Tahoma" panose="020B0604030504040204" pitchFamily="34" charset="0"/>
                          <a:cs typeface="Tahoma" panose="020B0604030504040204" pitchFamily="34" charset="0"/>
                        </a:rPr>
                        <a:t>namely Section 532 </a:t>
                      </a:r>
                      <a:r>
                        <a:rPr lang="en-US" sz="2000" dirty="0">
                          <a:latin typeface="Tahoma" panose="020B0604030504040204" pitchFamily="34" charset="0"/>
                          <a:ea typeface="Tahoma" panose="020B0604030504040204" pitchFamily="34" charset="0"/>
                          <a:cs typeface="Tahoma" panose="020B0604030504040204" pitchFamily="34" charset="0"/>
                        </a:rPr>
                        <a:t>which confers powers on the Central Government to frame schemes for the purposes of the Act in order to impart greater efficiency, transparency, and accountability by:</a:t>
                      </a:r>
                    </a:p>
                    <a:p>
                      <a:pPr lvl="1" indent="-432000" algn="just">
                        <a:spcBef>
                          <a:spcPts val="600"/>
                        </a:spcBef>
                        <a:spcAft>
                          <a:spcPts val="600"/>
                        </a:spcAft>
                      </a:pPr>
                      <a:r>
                        <a:rPr lang="en-US" sz="2000" dirty="0" err="1">
                          <a:latin typeface="Tahoma" panose="020B0604030504040204" pitchFamily="34" charset="0"/>
                          <a:ea typeface="Tahoma" panose="020B0604030504040204" pitchFamily="34" charset="0"/>
                          <a:cs typeface="Tahoma" panose="020B0604030504040204" pitchFamily="34" charset="0"/>
                        </a:rPr>
                        <a:t>i</a:t>
                      </a:r>
                      <a:r>
                        <a:rPr lang="en-US" sz="2000" dirty="0">
                          <a:latin typeface="Tahoma" panose="020B0604030504040204" pitchFamily="34" charset="0"/>
                          <a:ea typeface="Tahoma" panose="020B0604030504040204" pitchFamily="34" charset="0"/>
                          <a:cs typeface="Tahoma" panose="020B0604030504040204" pitchFamily="34" charset="0"/>
                        </a:rPr>
                        <a:t>.    Eliminating the interface with the </a:t>
                      </a:r>
                      <a:r>
                        <a:rPr lang="en-US" sz="2000" dirty="0" err="1">
                          <a:latin typeface="Tahoma" panose="020B0604030504040204" pitchFamily="34" charset="0"/>
                          <a:ea typeface="Tahoma" panose="020B0604030504040204" pitchFamily="34" charset="0"/>
                          <a:cs typeface="Tahoma" panose="020B0604030504040204" pitchFamily="34" charset="0"/>
                        </a:rPr>
                        <a:t>assessee</a:t>
                      </a:r>
                      <a:r>
                        <a:rPr lang="en-US" sz="2000" dirty="0">
                          <a:latin typeface="Tahoma" panose="020B0604030504040204" pitchFamily="34" charset="0"/>
                          <a:ea typeface="Tahoma" panose="020B0604030504040204" pitchFamily="34" charset="0"/>
                          <a:cs typeface="Tahoma" panose="020B0604030504040204" pitchFamily="34" charset="0"/>
                        </a:rPr>
                        <a:t> or any other person to the extent technologically feasible, and </a:t>
                      </a:r>
                    </a:p>
                    <a:p>
                      <a:pPr lvl="1" indent="-432000" algn="just">
                        <a:spcBef>
                          <a:spcPts val="600"/>
                        </a:spcBef>
                        <a:spcAft>
                          <a:spcPts val="600"/>
                        </a:spcAft>
                      </a:pPr>
                      <a:r>
                        <a:rPr lang="en-US" sz="2000" dirty="0">
                          <a:latin typeface="Tahoma" panose="020B0604030504040204" pitchFamily="34" charset="0"/>
                          <a:ea typeface="Tahoma" panose="020B0604030504040204" pitchFamily="34" charset="0"/>
                          <a:cs typeface="Tahoma" panose="020B0604030504040204" pitchFamily="34" charset="0"/>
                        </a:rPr>
                        <a:t>ii.  </a:t>
                      </a:r>
                      <a:r>
                        <a:rPr lang="en-US" sz="2000" dirty="0" err="1">
                          <a:latin typeface="Tahoma" panose="020B0604030504040204" pitchFamily="34" charset="0"/>
                          <a:ea typeface="Tahoma" panose="020B0604030504040204" pitchFamily="34" charset="0"/>
                          <a:cs typeface="Tahoma" panose="020B0604030504040204" pitchFamily="34" charset="0"/>
                        </a:rPr>
                        <a:t>Optimising</a:t>
                      </a:r>
                      <a:r>
                        <a:rPr lang="en-US" sz="2000" dirty="0">
                          <a:latin typeface="Tahoma" panose="020B0604030504040204" pitchFamily="34" charset="0"/>
                          <a:ea typeface="Tahoma" panose="020B0604030504040204" pitchFamily="34" charset="0"/>
                          <a:cs typeface="Tahoma" panose="020B0604030504040204" pitchFamily="34" charset="0"/>
                        </a:rPr>
                        <a:t> utilisation of the resources through economies of scale and functional </a:t>
                      </a:r>
                      <a:r>
                        <a:rPr lang="en-US" sz="2000" dirty="0" err="1">
                          <a:latin typeface="Tahoma" panose="020B0604030504040204" pitchFamily="34" charset="0"/>
                          <a:ea typeface="Tahoma" panose="020B0604030504040204" pitchFamily="34" charset="0"/>
                          <a:cs typeface="Tahoma" panose="020B0604030504040204" pitchFamily="34" charset="0"/>
                        </a:rPr>
                        <a:t>specialisation</a:t>
                      </a:r>
                      <a:r>
                        <a:rPr lang="en-US" sz="2000" dirty="0">
                          <a:latin typeface="Tahoma" panose="020B0604030504040204" pitchFamily="34" charset="0"/>
                          <a:ea typeface="Tahoma" panose="020B0604030504040204" pitchFamily="34" charset="0"/>
                          <a:cs typeface="Tahoma" panose="020B0604030504040204" pitchFamily="34" charset="0"/>
                        </a:rPr>
                        <a:t>.</a:t>
                      </a:r>
                    </a:p>
                    <a:p>
                      <a:pPr marL="0" lvl="0" indent="0" algn="just">
                        <a:spcBef>
                          <a:spcPts val="600"/>
                        </a:spcBef>
                        <a:spcAft>
                          <a:spcPts val="600"/>
                        </a:spcAft>
                        <a:buFont typeface="Wingdings" panose="05000000000000000000" pitchFamily="2" charset="2"/>
                        <a:buNone/>
                      </a:pPr>
                      <a:endParaRPr lang="en-IN" sz="1600" dirty="0"/>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384071362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8E741-65DD-983B-6B14-51AE62666CD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16873AD-5CFB-AD6A-9353-ED93FD87650A}"/>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B930A02B-C883-FAFD-E991-FE4DAC3F5830}"/>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F5804FC3-CA36-4025-9CC8-EA2981E8BC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14" name="TextBox 13">
            <a:extLst>
              <a:ext uri="{FF2B5EF4-FFF2-40B4-BE49-F238E27FC236}">
                <a16:creationId xmlns:a16="http://schemas.microsoft.com/office/drawing/2014/main" id="{89E03A32-ECA3-73EA-2543-2D4D6B4BCA9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a:extLst>
              <a:ext uri="{FF2B5EF4-FFF2-40B4-BE49-F238E27FC236}">
                <a16:creationId xmlns:a16="http://schemas.microsoft.com/office/drawing/2014/main" id="{ED47C93F-1BF7-C740-2A39-31916FA941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85FC9F5C-4879-0038-9FC6-229BF8B1D25C}"/>
              </a:ext>
            </a:extLst>
          </p:cNvPr>
          <p:cNvSpPr>
            <a:spLocks noGrp="1"/>
          </p:cNvSpPr>
          <p:nvPr>
            <p:ph type="sldNum" sz="quarter" idx="12"/>
          </p:nvPr>
        </p:nvSpPr>
        <p:spPr/>
        <p:txBody>
          <a:bodyPr/>
          <a:lstStyle/>
          <a:p>
            <a:fld id="{D8DEDE2C-4B76-45A2-849B-157C573EDADC}" type="slidenum">
              <a:rPr lang="en-IN" smtClean="0"/>
              <a:t>114</a:t>
            </a:fld>
            <a:endParaRPr lang="en-IN"/>
          </a:p>
        </p:txBody>
      </p:sp>
      <p:pic>
        <p:nvPicPr>
          <p:cNvPr id="13" name="Picture 12">
            <a:extLst>
              <a:ext uri="{FF2B5EF4-FFF2-40B4-BE49-F238E27FC236}">
                <a16:creationId xmlns:a16="http://schemas.microsoft.com/office/drawing/2014/main" id="{59C69BFD-E87F-7E1C-CD1F-86D9F66D7F11}"/>
              </a:ext>
            </a:extLst>
          </p:cNvPr>
          <p:cNvPicPr>
            <a:picLocks noChangeAspect="1"/>
          </p:cNvPicPr>
          <p:nvPr/>
        </p:nvPicPr>
        <p:blipFill>
          <a:blip r:embed="rId3"/>
          <a:stretch>
            <a:fillRect/>
          </a:stretch>
        </p:blipFill>
        <p:spPr>
          <a:xfrm>
            <a:off x="-45146" y="320952"/>
            <a:ext cx="11846640" cy="3904076"/>
          </a:xfrm>
          <a:prstGeom prst="rect">
            <a:avLst/>
          </a:prstGeom>
        </p:spPr>
      </p:pic>
    </p:spTree>
    <p:extLst>
      <p:ext uri="{BB962C8B-B14F-4D97-AF65-F5344CB8AC3E}">
        <p14:creationId xmlns:p14="http://schemas.microsoft.com/office/powerpoint/2010/main" val="402902013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369E6-26CE-E463-A74E-04604F0B3808}"/>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A343A46B-2B56-6F93-2320-2B8F9FE3F9DC}"/>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F63AB92D-733F-042B-2F4C-D532D892C446}"/>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a:extLst>
              <a:ext uri="{FF2B5EF4-FFF2-40B4-BE49-F238E27FC236}">
                <a16:creationId xmlns:a16="http://schemas.microsoft.com/office/drawing/2014/main" id="{F5CE1DEA-86C5-DE85-CDD5-99AD76327F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8" name="Freeform: Shape 7">
            <a:extLst>
              <a:ext uri="{FF2B5EF4-FFF2-40B4-BE49-F238E27FC236}">
                <a16:creationId xmlns:a16="http://schemas.microsoft.com/office/drawing/2014/main" id="{6EC82019-9914-9583-3AF5-3349DAB2DA8A}"/>
              </a:ext>
            </a:extLst>
          </p:cNvPr>
          <p:cNvSpPr/>
          <p:nvPr/>
        </p:nvSpPr>
        <p:spPr>
          <a:xfrm flipH="1" flipV="1">
            <a:off x="0" y="6096000"/>
            <a:ext cx="2381250" cy="762000"/>
          </a:xfrm>
          <a:custGeom>
            <a:avLst/>
            <a:gdLst>
              <a:gd name="connsiteX0" fmla="*/ 0 w 2381250"/>
              <a:gd name="connsiteY0" fmla="*/ 0 h 762000"/>
              <a:gd name="connsiteX1" fmla="*/ 2381250 w 2381250"/>
              <a:gd name="connsiteY1" fmla="*/ 0 h 762000"/>
              <a:gd name="connsiteX2" fmla="*/ 2381250 w 2381250"/>
              <a:gd name="connsiteY2" fmla="*/ 762000 h 762000"/>
              <a:gd name="connsiteX3" fmla="*/ 0 w 2381250"/>
              <a:gd name="connsiteY3" fmla="*/ 0 h 762000"/>
            </a:gdLst>
            <a:ahLst/>
            <a:cxnLst>
              <a:cxn ang="0">
                <a:pos x="connsiteX0" y="connsiteY0"/>
              </a:cxn>
              <a:cxn ang="0">
                <a:pos x="connsiteX1" y="connsiteY1"/>
              </a:cxn>
              <a:cxn ang="0">
                <a:pos x="connsiteX2" y="connsiteY2"/>
              </a:cxn>
              <a:cxn ang="0">
                <a:pos x="connsiteX3" y="connsiteY3"/>
              </a:cxn>
            </a:cxnLst>
            <a:rect l="l" t="t" r="r" b="b"/>
            <a:pathLst>
              <a:path w="2381250" h="762000">
                <a:moveTo>
                  <a:pt x="0" y="0"/>
                </a:moveTo>
                <a:lnTo>
                  <a:pt x="2381250" y="0"/>
                </a:lnTo>
                <a:lnTo>
                  <a:pt x="2381250" y="762000"/>
                </a:lnTo>
                <a:lnTo>
                  <a:pt x="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Freeform: Shape 10">
            <a:extLst>
              <a:ext uri="{FF2B5EF4-FFF2-40B4-BE49-F238E27FC236}">
                <a16:creationId xmlns:a16="http://schemas.microsoft.com/office/drawing/2014/main" id="{5299D332-875D-70B7-29BB-5BBC780CC2B1}"/>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B902D4DF-46D3-07DC-312F-5EEA37DC2E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14" name="TextBox 13">
            <a:extLst>
              <a:ext uri="{FF2B5EF4-FFF2-40B4-BE49-F238E27FC236}">
                <a16:creationId xmlns:a16="http://schemas.microsoft.com/office/drawing/2014/main" id="{FDC36925-6264-B920-0AEC-A1E7CE475024}"/>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63570367-7B57-D127-92C1-E1B3C8E3C4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2B170B80-53D6-DF20-F003-930C4ACFD8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A63E56F4-D773-0AF6-5856-F9ECD0337994}"/>
              </a:ext>
            </a:extLst>
          </p:cNvPr>
          <p:cNvSpPr>
            <a:spLocks noGrp="1"/>
          </p:cNvSpPr>
          <p:nvPr>
            <p:ph type="sldNum" sz="quarter" idx="12"/>
          </p:nvPr>
        </p:nvSpPr>
        <p:spPr/>
        <p:txBody>
          <a:bodyPr/>
          <a:lstStyle/>
          <a:p>
            <a:fld id="{D8DEDE2C-4B76-45A2-849B-157C573EDADC}" type="slidenum">
              <a:rPr lang="en-IN" smtClean="0"/>
              <a:t>115</a:t>
            </a:fld>
            <a:endParaRPr lang="en-IN"/>
          </a:p>
        </p:txBody>
      </p:sp>
      <p:pic>
        <p:nvPicPr>
          <p:cNvPr id="7" name="Picture 6">
            <a:extLst>
              <a:ext uri="{FF2B5EF4-FFF2-40B4-BE49-F238E27FC236}">
                <a16:creationId xmlns:a16="http://schemas.microsoft.com/office/drawing/2014/main" id="{D2E242C6-B798-F933-927C-A6AE99D0B6D3}"/>
              </a:ext>
            </a:extLst>
          </p:cNvPr>
          <p:cNvPicPr>
            <a:picLocks noChangeAspect="1"/>
          </p:cNvPicPr>
          <p:nvPr/>
        </p:nvPicPr>
        <p:blipFill rotWithShape="1">
          <a:blip r:embed="rId3">
            <a:extLst>
              <a:ext uri="{28A0092B-C50C-407E-A947-70E740481C1C}">
                <a14:useLocalDpi xmlns:a14="http://schemas.microsoft.com/office/drawing/2010/main" val="0"/>
              </a:ext>
            </a:extLst>
          </a:blip>
          <a:srcRect l="15662" t="35695" r="12698" b="34722"/>
          <a:stretch>
            <a:fillRect/>
          </a:stretch>
        </p:blipFill>
        <p:spPr>
          <a:xfrm>
            <a:off x="2295525" y="844548"/>
            <a:ext cx="7832861" cy="5753102"/>
          </a:xfrm>
          <a:prstGeom prst="rect">
            <a:avLst/>
          </a:prstGeom>
        </p:spPr>
      </p:pic>
      <p:sp>
        <p:nvSpPr>
          <p:cNvPr id="17" name="TextBox 16">
            <a:extLst>
              <a:ext uri="{FF2B5EF4-FFF2-40B4-BE49-F238E27FC236}">
                <a16:creationId xmlns:a16="http://schemas.microsoft.com/office/drawing/2014/main" id="{498BB206-5DA8-4788-995F-7BB4930CC7D3}"/>
              </a:ext>
            </a:extLst>
          </p:cNvPr>
          <p:cNvSpPr txBox="1"/>
          <p:nvPr/>
        </p:nvSpPr>
        <p:spPr>
          <a:xfrm>
            <a:off x="302303" y="260350"/>
            <a:ext cx="9072515" cy="369332"/>
          </a:xfrm>
          <a:prstGeom prst="rect">
            <a:avLst/>
          </a:prstGeom>
          <a:noFill/>
        </p:spPr>
        <p:txBody>
          <a:bodyPr wrap="square">
            <a:spAutoFit/>
          </a:bodyPr>
          <a:lstStyle/>
          <a:p>
            <a:r>
              <a:rPr lang="en-US" sz="1800" b="1" dirty="0" err="1">
                <a:solidFill>
                  <a:schemeClr val="bg1"/>
                </a:solidFill>
                <a:latin typeface="Calibri" panose="020F0502020204030204" pitchFamily="34" charset="0"/>
                <a:ea typeface="Calibri" panose="020F0502020204030204" pitchFamily="34" charset="0"/>
                <a:cs typeface="Calibri" panose="020F0502020204030204" pitchFamily="34" charset="0"/>
              </a:rPr>
              <a:t>L</a:t>
            </a:r>
            <a:r>
              <a:rPr lang="en-US" b="1" dirty="0" err="1">
                <a:solidFill>
                  <a:srgbClr val="FF0000"/>
                </a:solidFill>
                <a:latin typeface="Calibri" panose="020F0502020204030204" pitchFamily="34" charset="0"/>
                <a:ea typeface="Calibri" panose="020F0502020204030204" pitchFamily="34" charset="0"/>
                <a:cs typeface="Calibri" panose="020F0502020204030204" pitchFamily="34" charset="0"/>
              </a:rPr>
              <a:t>Lets</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 Get Connected</a:t>
            </a:r>
            <a:endParaRPr lang="en-IN" sz="1800" b="1" dirty="0">
              <a:solidFill>
                <a:srgbClr val="FFC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43763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C2EE5F2A-AA98-4624-B27D-10BF184A6C41}"/>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15157" y="88875"/>
            <a:ext cx="10751924" cy="430887"/>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Extensive use of Formulae in the Income-tax Act, 2025</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sp>
        <p:nvSpPr>
          <p:cNvPr id="13" name="Slide Number Placeholder 12">
            <a:extLst>
              <a:ext uri="{FF2B5EF4-FFF2-40B4-BE49-F238E27FC236}">
                <a16:creationId xmlns:a16="http://schemas.microsoft.com/office/drawing/2014/main" id="{C54CC860-E7DF-E58E-3651-FE4A3A55B3BA}"/>
              </a:ext>
            </a:extLst>
          </p:cNvPr>
          <p:cNvSpPr>
            <a:spLocks noGrp="1"/>
          </p:cNvSpPr>
          <p:nvPr>
            <p:ph type="sldNum" sz="quarter" idx="12"/>
          </p:nvPr>
        </p:nvSpPr>
        <p:spPr/>
        <p:txBody>
          <a:bodyPr/>
          <a:lstStyle/>
          <a:p>
            <a:fld id="{D8DEDE2C-4B76-45A2-849B-157C573EDADC}" type="slidenum">
              <a:rPr lang="en-IN" smtClean="0"/>
              <a:t>12</a:t>
            </a:fld>
            <a:endParaRPr lang="en-IN"/>
          </a:p>
        </p:txBody>
      </p:sp>
      <p:graphicFrame>
        <p:nvGraphicFramePr>
          <p:cNvPr id="9" name="Content Placeholder 4">
            <a:extLst>
              <a:ext uri="{FF2B5EF4-FFF2-40B4-BE49-F238E27FC236}">
                <a16:creationId xmlns:a16="http://schemas.microsoft.com/office/drawing/2014/main" id="{9D8FD533-AB5B-9511-9A86-F87FB267818F}"/>
              </a:ext>
            </a:extLst>
          </p:cNvPr>
          <p:cNvGraphicFramePr>
            <a:graphicFrameLocks noGrp="1"/>
          </p:cNvGraphicFramePr>
          <p:nvPr>
            <p:ph idx="1"/>
            <p:extLst>
              <p:ext uri="{D42A27DB-BD31-4B8C-83A1-F6EECF244321}">
                <p14:modId xmlns:p14="http://schemas.microsoft.com/office/powerpoint/2010/main" val="2339297975"/>
              </p:ext>
            </p:extLst>
          </p:nvPr>
        </p:nvGraphicFramePr>
        <p:xfrm>
          <a:off x="534654" y="525403"/>
          <a:ext cx="10687039" cy="5674360"/>
        </p:xfrm>
        <a:graphic>
          <a:graphicData uri="http://schemas.openxmlformats.org/drawingml/2006/table">
            <a:tbl>
              <a:tblPr firstRow="1" bandRow="1">
                <a:tableStyleId>{5C22544A-7EE6-4342-B048-85BDC9FD1C3A}</a:tableStyleId>
              </a:tblPr>
              <a:tblGrid>
                <a:gridCol w="4872836">
                  <a:extLst>
                    <a:ext uri="{9D8B030D-6E8A-4147-A177-3AD203B41FA5}">
                      <a16:colId xmlns:a16="http://schemas.microsoft.com/office/drawing/2014/main" val="3327506251"/>
                    </a:ext>
                  </a:extLst>
                </a:gridCol>
                <a:gridCol w="5814203">
                  <a:extLst>
                    <a:ext uri="{9D8B030D-6E8A-4147-A177-3AD203B41FA5}">
                      <a16:colId xmlns:a16="http://schemas.microsoft.com/office/drawing/2014/main" val="1075931634"/>
                    </a:ext>
                  </a:extLst>
                </a:gridCol>
              </a:tblGrid>
              <a:tr h="370840">
                <a:tc>
                  <a:txBody>
                    <a:bodyPr/>
                    <a:lstStyle>
                      <a:lvl1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9pPr>
                    </a:lstStyle>
                    <a:p>
                      <a:pPr algn="ctr"/>
                      <a:r>
                        <a:rPr lang="en-US" sz="1800" dirty="0">
                          <a:latin typeface="Tahoma" panose="020B0604030504040204" pitchFamily="34" charset="0"/>
                          <a:ea typeface="Tahoma" panose="020B0604030504040204" pitchFamily="34" charset="0"/>
                          <a:cs typeface="Tahoma" panose="020B0604030504040204" pitchFamily="34" charset="0"/>
                        </a:rPr>
                        <a:t>Income-tax Act, 1961</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lvl1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867" b="1" i="0" u="none" strike="noStrike" cap="none">
                          <a:solidFill>
                            <a:schemeClr val="lt1"/>
                          </a:solidFill>
                          <a:latin typeface="Calibri" panose="020F0502020204030204"/>
                          <a:sym typeface="Arial"/>
                        </a:defRPr>
                      </a:lvl9pPr>
                    </a:lstStyle>
                    <a:p>
                      <a:pPr algn="ctr"/>
                      <a:r>
                        <a:rPr lang="en-US" sz="1800" dirty="0">
                          <a:latin typeface="Tahoma" panose="020B0604030504040204" pitchFamily="34" charset="0"/>
                          <a:ea typeface="Tahoma" panose="020B0604030504040204" pitchFamily="34" charset="0"/>
                          <a:cs typeface="Tahoma" panose="020B0604030504040204" pitchFamily="34" charset="0"/>
                        </a:rPr>
                        <a:t>Income-tax Act, 2025</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572712494"/>
                  </a:ext>
                </a:extLst>
              </a:tr>
              <a:tr h="370840">
                <a:tc>
                  <a:txBody>
                    <a:bodyPr/>
                    <a:lstStyle>
                      <a:lvl1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9pPr>
                    </a:lstStyle>
                    <a:p>
                      <a:pPr algn="just"/>
                      <a:r>
                        <a:rPr lang="en-US" sz="1800" dirty="0">
                          <a:latin typeface="Tahoma" panose="020B0604030504040204" pitchFamily="34" charset="0"/>
                          <a:ea typeface="Tahoma" panose="020B0604030504040204" pitchFamily="34" charset="0"/>
                          <a:cs typeface="Tahoma" panose="020B0604030504040204" pitchFamily="34" charset="0"/>
                        </a:rPr>
                        <a:t>Section 2(19AA) Explanation 2:</a:t>
                      </a:r>
                    </a:p>
                    <a:p>
                      <a:pPr algn="just"/>
                      <a:r>
                        <a:rPr lang="en-US" sz="1800" dirty="0">
                          <a:latin typeface="Tahoma" panose="020B0604030504040204" pitchFamily="34" charset="0"/>
                          <a:ea typeface="Tahoma" panose="020B0604030504040204" pitchFamily="34" charset="0"/>
                          <a:cs typeface="Tahoma" panose="020B0604030504040204" pitchFamily="34" charset="0"/>
                        </a:rPr>
                        <a:t>For the purposes of this clause, the liabilities referred to in sub-clause (ii), shall include –</a:t>
                      </a:r>
                    </a:p>
                    <a:p>
                      <a:pPr marL="342900" indent="-342900" algn="just">
                        <a:buAutoNum type="alphaLcParenBoth"/>
                      </a:pPr>
                      <a:r>
                        <a:rPr lang="en-US" sz="1800" dirty="0">
                          <a:latin typeface="Tahoma" panose="020B0604030504040204" pitchFamily="34" charset="0"/>
                          <a:ea typeface="Tahoma" panose="020B0604030504040204" pitchFamily="34" charset="0"/>
                          <a:cs typeface="Tahoma" panose="020B0604030504040204" pitchFamily="34" charset="0"/>
                        </a:rPr>
                        <a:t>the liabilities which arise out of the activities or operations of the undertaking;</a:t>
                      </a:r>
                    </a:p>
                    <a:p>
                      <a:pPr marL="342900" indent="-342900" algn="just">
                        <a:buAutoNum type="alphaLcParenBoth"/>
                      </a:pPr>
                      <a:r>
                        <a:rPr lang="en-US" sz="1800" dirty="0">
                          <a:latin typeface="Tahoma" panose="020B0604030504040204" pitchFamily="34" charset="0"/>
                          <a:ea typeface="Tahoma" panose="020B0604030504040204" pitchFamily="34" charset="0"/>
                          <a:cs typeface="Tahoma" panose="020B0604030504040204" pitchFamily="34" charset="0"/>
                        </a:rPr>
                        <a:t>the specific loans or borrowings (including debentures) raised, incurred and utilized solely for the activities or operations of the undertaking; and</a:t>
                      </a:r>
                    </a:p>
                    <a:p>
                      <a:pPr marL="342900" indent="-342900" algn="just">
                        <a:buAutoNum type="alphaLcParenBoth"/>
                      </a:pPr>
                      <a:r>
                        <a:rPr lang="en-US" sz="1800" b="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in cases, other than those referred to in clause (a) or clause (b), so much of the amounts of general or multipurpose borrowings, if any, of the demerged company as stand in the same proportion which the value of the assets transferred in a demerger bears to the total value of the assets of such demerged company immediately before the demerger</a:t>
                      </a:r>
                      <a:r>
                        <a:rPr lang="en-US" sz="1800" b="0" dirty="0">
                          <a:solidFill>
                            <a:srgbClr val="FF0000"/>
                          </a:solidFill>
                          <a:latin typeface="Tahoma" panose="020B0604030504040204" pitchFamily="34" charset="0"/>
                          <a:ea typeface="Tahoma" panose="020B0604030504040204" pitchFamily="34" charset="0"/>
                          <a:cs typeface="Tahoma" panose="020B0604030504040204" pitchFamily="34" charset="0"/>
                        </a:rPr>
                        <a:t>. </a:t>
                      </a:r>
                      <a:endParaRPr lang="en-IN" sz="1800" b="0" dirty="0">
                        <a:solidFill>
                          <a:srgbClr val="FF0000"/>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lvl1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867" b="0" i="0" u="none" strike="noStrike" cap="none">
                          <a:solidFill>
                            <a:schemeClr val="dk1"/>
                          </a:solidFill>
                          <a:latin typeface="Calibri" panose="020F0502020204030204"/>
                          <a:sym typeface="Arial"/>
                        </a:defRPr>
                      </a:lvl9pPr>
                    </a:lstStyle>
                    <a:p>
                      <a:pPr algn="just"/>
                      <a:r>
                        <a:rPr lang="en-US" sz="1800" dirty="0">
                          <a:latin typeface="Tahoma" panose="020B0604030504040204" pitchFamily="34" charset="0"/>
                          <a:ea typeface="Tahoma" panose="020B0604030504040204" pitchFamily="34" charset="0"/>
                          <a:cs typeface="Tahoma" panose="020B0604030504040204" pitchFamily="34" charset="0"/>
                        </a:rPr>
                        <a:t>Section 2(35) where, </a:t>
                      </a:r>
                      <a:endParaRPr lang="en-IN" sz="1800" dirty="0">
                        <a:latin typeface="Tahoma" panose="020B0604030504040204" pitchFamily="34" charset="0"/>
                        <a:ea typeface="Tahoma" panose="020B0604030504040204" pitchFamily="34" charset="0"/>
                        <a:cs typeface="Tahoma" panose="020B0604030504040204" pitchFamily="34" charset="0"/>
                      </a:endParaRPr>
                    </a:p>
                    <a:p>
                      <a:pPr marL="400050" indent="-400050" algn="just">
                        <a:buFont typeface="+mj-lt"/>
                        <a:buAutoNum type="romanLcPeriod" startAt="2"/>
                      </a:pPr>
                      <a:r>
                        <a:rPr lang="en-IN" sz="1800" dirty="0">
                          <a:latin typeface="Tahoma" panose="020B0604030504040204" pitchFamily="34" charset="0"/>
                          <a:ea typeface="Tahoma" panose="020B0604030504040204" pitchFamily="34" charset="0"/>
                          <a:cs typeface="Tahoma" panose="020B0604030504040204" pitchFamily="34" charset="0"/>
                        </a:rPr>
                        <a:t>“liabilities relatable to the undertaking”, referred to in sub-clause (b), shall include –</a:t>
                      </a:r>
                    </a:p>
                    <a:p>
                      <a:pPr marL="342900" marR="0" lvl="0" indent="-342900" algn="just" defTabSz="914400" rtl="0" eaLnBrk="1" fontAlgn="auto" latinLnBrk="0" hangingPunct="1">
                        <a:lnSpc>
                          <a:spcPct val="100000"/>
                        </a:lnSpc>
                        <a:spcBef>
                          <a:spcPts val="0"/>
                        </a:spcBef>
                        <a:spcAft>
                          <a:spcPts val="0"/>
                        </a:spcAft>
                        <a:buClrTx/>
                        <a:buSzTx/>
                        <a:buFontTx/>
                        <a:buAutoNum type="alphaUcParenBoth"/>
                        <a:tabLst/>
                        <a:defRPr/>
                      </a:pPr>
                      <a:r>
                        <a:rPr lang="en-US" sz="1800" dirty="0">
                          <a:latin typeface="Tahoma" panose="020B0604030504040204" pitchFamily="34" charset="0"/>
                          <a:ea typeface="Tahoma" panose="020B0604030504040204" pitchFamily="34" charset="0"/>
                          <a:cs typeface="Tahoma" panose="020B0604030504040204" pitchFamily="34" charset="0"/>
                        </a:rPr>
                        <a:t>the liabilities which arise out of the activities or operations of the undertaking;</a:t>
                      </a:r>
                    </a:p>
                    <a:p>
                      <a:pPr marL="342900" marR="0" lvl="0" indent="-342900" algn="just" defTabSz="914400" rtl="0" eaLnBrk="1" fontAlgn="auto" latinLnBrk="0" hangingPunct="1">
                        <a:lnSpc>
                          <a:spcPct val="100000"/>
                        </a:lnSpc>
                        <a:spcBef>
                          <a:spcPts val="0"/>
                        </a:spcBef>
                        <a:spcAft>
                          <a:spcPts val="0"/>
                        </a:spcAft>
                        <a:buClrTx/>
                        <a:buSzTx/>
                        <a:buFontTx/>
                        <a:buAutoNum type="alphaUcParenBoth"/>
                        <a:tabLst/>
                        <a:defRPr/>
                      </a:pPr>
                      <a:r>
                        <a:rPr lang="en-US" sz="1800" dirty="0">
                          <a:latin typeface="Tahoma" panose="020B0604030504040204" pitchFamily="34" charset="0"/>
                          <a:ea typeface="Tahoma" panose="020B0604030504040204" pitchFamily="34" charset="0"/>
                          <a:cs typeface="Tahoma" panose="020B0604030504040204" pitchFamily="34" charset="0"/>
                        </a:rPr>
                        <a:t>the specific loans or borrowings (including debentures) raised, incurred and utilized solely for the activities or operations of the undertaking; and</a:t>
                      </a:r>
                    </a:p>
                    <a:p>
                      <a:pPr marL="342900" marR="0" lvl="0" indent="-342900" algn="just" defTabSz="914400" rtl="0" eaLnBrk="1" fontAlgn="auto" latinLnBrk="0" hangingPunct="1">
                        <a:lnSpc>
                          <a:spcPct val="100000"/>
                        </a:lnSpc>
                        <a:spcBef>
                          <a:spcPts val="0"/>
                        </a:spcBef>
                        <a:spcAft>
                          <a:spcPts val="0"/>
                        </a:spcAft>
                        <a:buClrTx/>
                        <a:buSzTx/>
                        <a:buFontTx/>
                        <a:buAutoNum type="alphaUcParenBoth"/>
                        <a:tabLst/>
                        <a:defRPr/>
                      </a:pPr>
                      <a:r>
                        <a:rPr lang="en-US" sz="1800" dirty="0">
                          <a:latin typeface="Tahoma" panose="020B0604030504040204" pitchFamily="34" charset="0"/>
                          <a:ea typeface="Tahoma" panose="020B0604030504040204" pitchFamily="34" charset="0"/>
                          <a:cs typeface="Tahoma" panose="020B0604030504040204" pitchFamily="34" charset="0"/>
                        </a:rPr>
                        <a:t>the amount “N”, as computed below, in cases other than those referred to in item (A) or (B), -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18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1800" b="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N = K x </a:t>
                      </a:r>
                      <a:r>
                        <a:rPr lang="en-US" sz="1800" b="0" u="sng"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M</a:t>
                      </a:r>
                    </a:p>
                    <a:p>
                      <a:pPr marL="358775" indent="0" algn="just">
                        <a:buNone/>
                      </a:pPr>
                      <a:r>
                        <a:rPr lang="en-US" sz="1800" b="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where,</a:t>
                      </a:r>
                    </a:p>
                    <a:p>
                      <a:pPr marL="358775" indent="0" algn="just">
                        <a:buNone/>
                      </a:pPr>
                      <a:r>
                        <a:rPr lang="en-US" sz="1800" b="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 = the amount of general or multipurpose borrowings of demerged company;</a:t>
                      </a:r>
                    </a:p>
                    <a:p>
                      <a:pPr marL="358775" indent="0" algn="just">
                        <a:buNone/>
                      </a:pPr>
                      <a:r>
                        <a:rPr lang="en-US" sz="1800" b="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L = the value of the assets transferred in a demerger; and</a:t>
                      </a:r>
                    </a:p>
                    <a:p>
                      <a:pPr marL="358775" indent="0" algn="just">
                        <a:buNone/>
                      </a:pPr>
                      <a:r>
                        <a:rPr lang="en-US" sz="1800" b="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M = the total value of the assets of such demerged company immediately before the demerger</a:t>
                      </a:r>
                    </a:p>
                  </a:txBody>
                  <a:tcPr/>
                </a:tc>
                <a:extLst>
                  <a:ext uri="{0D108BD9-81ED-4DB2-BD59-A6C34878D82A}">
                    <a16:rowId xmlns:a16="http://schemas.microsoft.com/office/drawing/2014/main" val="3034999159"/>
                  </a:ext>
                </a:extLst>
              </a:tr>
            </a:tbl>
          </a:graphicData>
        </a:graphic>
      </p:graphicFrame>
    </p:spTree>
    <p:extLst>
      <p:ext uri="{BB962C8B-B14F-4D97-AF65-F5344CB8AC3E}">
        <p14:creationId xmlns:p14="http://schemas.microsoft.com/office/powerpoint/2010/main" val="1924371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C2EE5F2A-AA98-4624-B27D-10BF184A6C41}"/>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Placing of commonly used terms in section 2 for ease of reference in other provisions of the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13</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260296956"/>
              </p:ext>
            </p:extLst>
          </p:nvPr>
        </p:nvGraphicFramePr>
        <p:xfrm>
          <a:off x="538442" y="878760"/>
          <a:ext cx="10425732" cy="5828043"/>
        </p:xfrm>
        <a:graphic>
          <a:graphicData uri="http://schemas.openxmlformats.org/drawingml/2006/table">
            <a:tbl>
              <a:tblPr firstRow="1" bandRow="1">
                <a:tableStyleId>{5C22544A-7EE6-4342-B048-85BDC9FD1C3A}</a:tableStyleId>
              </a:tblPr>
              <a:tblGrid>
                <a:gridCol w="5155776">
                  <a:extLst>
                    <a:ext uri="{9D8B030D-6E8A-4147-A177-3AD203B41FA5}">
                      <a16:colId xmlns:a16="http://schemas.microsoft.com/office/drawing/2014/main" val="4016985874"/>
                    </a:ext>
                  </a:extLst>
                </a:gridCol>
                <a:gridCol w="5269956">
                  <a:extLst>
                    <a:ext uri="{9D8B030D-6E8A-4147-A177-3AD203B41FA5}">
                      <a16:colId xmlns:a16="http://schemas.microsoft.com/office/drawing/2014/main" val="2704572005"/>
                    </a:ext>
                  </a:extLst>
                </a:gridCol>
              </a:tblGrid>
              <a:tr h="802227">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dirty="0">
                          <a:latin typeface="Tahoma" panose="020B0604030504040204" pitchFamily="34" charset="0"/>
                        </a:rPr>
                        <a:t>In the Income-tax Act, 2025, some terms were defined repeatedly across multiple sections or reference to the particular section which defined the term had to be mentioned at every place the term is used.  Such terms have now been defined in section 2 itself. </a:t>
                      </a:r>
                      <a:endParaRPr lang="en-IN" sz="17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algn="ct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443208704"/>
                  </a:ext>
                </a:extLst>
              </a:tr>
              <a:tr h="36592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351119">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b="1" spc="-20" baseline="0" dirty="0">
                          <a:latin typeface="Tahoma" panose="020B0604030504040204" pitchFamily="34" charset="0"/>
                        </a:rPr>
                        <a:t>Accountant</a:t>
                      </a:r>
                      <a:r>
                        <a:rPr lang="en-US" spc="-20" baseline="0" dirty="0">
                          <a:latin typeface="Tahoma" panose="020B0604030504040204" pitchFamily="34" charset="0"/>
                        </a:rPr>
                        <a:t> – Since “accountant” is defined in the Explanation below sub-section (2) of section 288, at every place in the Act where accountant is referred to, it is followed by “as defined in the Explanation below sub-section (2) of section 288”</a:t>
                      </a:r>
                      <a:endParaRPr lang="en-IN" sz="1800" spc="-20" baseline="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spc="-20" baseline="0" dirty="0">
                          <a:latin typeface="Tahoma" panose="020B0604030504040204" pitchFamily="34" charset="0"/>
                        </a:rPr>
                        <a:t>Section 2(1) defines an “accountant” </a:t>
                      </a:r>
                      <a:r>
                        <a:rPr lang="en-US" spc="-20" baseline="0" dirty="0">
                          <a:latin typeface="Tahoma" panose="020B0604030504040204" pitchFamily="34" charset="0"/>
                        </a:rPr>
                        <a:t>to have the meaning assigned to it in section 515(3)(b).  </a:t>
                      </a:r>
                      <a:r>
                        <a:rPr lang="en-US" b="1" spc="-20" baseline="0" dirty="0">
                          <a:latin typeface="Tahoma" panose="020B0604030504040204" pitchFamily="34" charset="0"/>
                        </a:rPr>
                        <a:t>Therefore, there is no need to refer to add “under section 515(3)(b)” after “accountant” at the places where it is being referred to.</a:t>
                      </a:r>
                      <a:endParaRPr lang="en-IN" sz="1800" b="1" spc="-20" baseline="0" dirty="0"/>
                    </a:p>
                  </a:txBody>
                  <a:tcPr/>
                </a:tc>
                <a:extLst>
                  <a:ext uri="{0D108BD9-81ED-4DB2-BD59-A6C34878D82A}">
                    <a16:rowId xmlns:a16="http://schemas.microsoft.com/office/drawing/2014/main" val="2279920276"/>
                  </a:ext>
                </a:extLst>
              </a:tr>
              <a:tr h="1351119">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b="1" spc="-20" baseline="0" dirty="0">
                          <a:latin typeface="Tahoma" panose="020B0604030504040204" pitchFamily="34" charset="0"/>
                        </a:rPr>
                        <a:t>International Financial Services Centre </a:t>
                      </a:r>
                      <a:r>
                        <a:rPr lang="en-US" spc="-20" baseline="0" dirty="0">
                          <a:latin typeface="Tahoma" panose="020B0604030504040204" pitchFamily="34" charset="0"/>
                        </a:rPr>
                        <a:t>- At every place in the Act where “International Financial Services Centre” is used, the same has to be followed by “as defined in clause (a) of the Explanation to section 80LA” or “as referred to in sub-section (1A) of section 80LA”. </a:t>
                      </a:r>
                      <a:endParaRPr lang="en-IN" sz="1800" spc="-20" baseline="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spc="-20" baseline="0" dirty="0">
                          <a:latin typeface="Tahoma" panose="020B0604030504040204" pitchFamily="34" charset="0"/>
                        </a:rPr>
                        <a:t>Section 2(61) defines “International Financial Services Centre” to  have the same meaning as assigned to it in section 2(q) of the Special Economic Zones Act, 2005</a:t>
                      </a:r>
                      <a:r>
                        <a:rPr lang="en-US" spc="-20" baseline="0" dirty="0">
                          <a:latin typeface="Tahoma" panose="020B0604030504040204" pitchFamily="34" charset="0"/>
                        </a:rPr>
                        <a:t>; Therefore, there is no need to refer to section 147 at all places.</a:t>
                      </a:r>
                      <a:endParaRPr lang="en-IN" sz="1800" spc="-20" baseline="0" dirty="0"/>
                    </a:p>
                  </a:txBody>
                  <a:tcPr/>
                </a:tc>
                <a:extLst>
                  <a:ext uri="{0D108BD9-81ED-4DB2-BD59-A6C34878D82A}">
                    <a16:rowId xmlns:a16="http://schemas.microsoft.com/office/drawing/2014/main" val="1794446564"/>
                  </a:ext>
                </a:extLst>
              </a:tr>
              <a:tr h="1362723">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spc="-20" baseline="0" dirty="0">
                          <a:latin typeface="Tahoma" panose="020B0604030504040204" pitchFamily="34" charset="0"/>
                          <a:ea typeface="Tahoma" panose="020B0604030504040204" pitchFamily="34" charset="0"/>
                          <a:cs typeface="Tahoma" panose="020B0604030504040204" pitchFamily="34" charset="0"/>
                        </a:rPr>
                        <a:t>Senior Citizen </a:t>
                      </a:r>
                      <a:r>
                        <a:rPr lang="en-US" sz="1800" spc="-20" baseline="0" dirty="0">
                          <a:latin typeface="Tahoma" panose="020B0604030504040204" pitchFamily="34" charset="0"/>
                          <a:ea typeface="Tahoma" panose="020B0604030504040204" pitchFamily="34" charset="0"/>
                          <a:cs typeface="Tahoma" panose="020B0604030504040204" pitchFamily="34" charset="0"/>
                        </a:rPr>
                        <a:t>- The </a:t>
                      </a:r>
                      <a:r>
                        <a:rPr lang="en-US" sz="1800" kern="1200" spc="-20" baseline="0" dirty="0">
                          <a:solidFill>
                            <a:schemeClr val="dk1"/>
                          </a:solidFill>
                          <a:latin typeface="Tahoma" panose="020B0604030504040204" pitchFamily="34" charset="0"/>
                          <a:ea typeface="Tahoma" panose="020B0604030504040204" pitchFamily="34" charset="0"/>
                          <a:cs typeface="Tahoma" panose="020B0604030504040204" pitchFamily="34" charset="0"/>
                        </a:rPr>
                        <a:t>definition of “Senior citizen” </a:t>
                      </a:r>
                      <a:r>
                        <a:rPr lang="en-US" sz="1800" kern="1200" spc="-20" baseline="0" dirty="0">
                          <a:solidFill>
                            <a:schemeClr val="dk1"/>
                          </a:solidFill>
                          <a:latin typeface="Tahoma" panose="020B0604030504040204" pitchFamily="34" charset="0"/>
                          <a:ea typeface="+mn-ea"/>
                          <a:cs typeface="+mn-cs"/>
                        </a:rPr>
                        <a:t>appears in four places in the Income-tax Act, 1961 [in sections 80D, 80DDB, 80TTB, 194A]</a:t>
                      </a:r>
                      <a:endParaRPr lang="en-IN" sz="1800" kern="1200" spc="-20" baseline="0" dirty="0">
                        <a:solidFill>
                          <a:schemeClr val="dk1"/>
                        </a:solidFill>
                        <a:latin typeface="Tahoma" panose="020B0604030504040204" pitchFamily="34" charset="0"/>
                        <a:ea typeface="+mn-ea"/>
                        <a:cs typeface="+mn-cs"/>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spc="-20" baseline="0" dirty="0">
                          <a:latin typeface="Tahoma" panose="020B0604030504040204" pitchFamily="34" charset="0"/>
                        </a:rPr>
                        <a:t>Section 2(100) defines a “senior citizen</a:t>
                      </a:r>
                      <a:r>
                        <a:rPr lang="en-US" spc="-20" baseline="0" dirty="0">
                          <a:latin typeface="Tahoma" panose="020B0604030504040204" pitchFamily="34" charset="0"/>
                        </a:rPr>
                        <a:t>” to mean an individual resident in India who is of the age of sixty years or more at any time during the relevant tax year</a:t>
                      </a:r>
                      <a:endParaRPr lang="en-IN" sz="1800" spc="-20" baseline="0" dirty="0"/>
                    </a:p>
                  </a:txBody>
                  <a:tcPr/>
                </a:tc>
                <a:extLst>
                  <a:ext uri="{0D108BD9-81ED-4DB2-BD59-A6C34878D82A}">
                    <a16:rowId xmlns:a16="http://schemas.microsoft.com/office/drawing/2014/main" val="1167979322"/>
                  </a:ext>
                </a:extLst>
              </a:tr>
            </a:tbl>
          </a:graphicData>
        </a:graphic>
      </p:graphicFrame>
    </p:spTree>
    <p:extLst>
      <p:ext uri="{BB962C8B-B14F-4D97-AF65-F5344CB8AC3E}">
        <p14:creationId xmlns:p14="http://schemas.microsoft.com/office/powerpoint/2010/main" val="2807076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430887"/>
          </a:xfrm>
          <a:prstGeom prst="rect">
            <a:avLst/>
          </a:prstGeom>
          <a:noFill/>
        </p:spPr>
        <p:txBody>
          <a:bodyPr wrap="square">
            <a:spAutoFit/>
          </a:bodyPr>
          <a:lstStyle/>
          <a:p>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Tax Year in the 2025 Act </a:t>
            </a:r>
            <a:r>
              <a:rPr lang="en-US" sz="22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Previous Year in the 1961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14</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646063292"/>
              </p:ext>
            </p:extLst>
          </p:nvPr>
        </p:nvGraphicFramePr>
        <p:xfrm>
          <a:off x="517684" y="503555"/>
          <a:ext cx="10418264" cy="6217920"/>
        </p:xfrm>
        <a:graphic>
          <a:graphicData uri="http://schemas.openxmlformats.org/drawingml/2006/table">
            <a:tbl>
              <a:tblPr firstRow="1" bandRow="1">
                <a:tableStyleId>{5C22544A-7EE6-4342-B048-85BDC9FD1C3A}</a:tableStyleId>
              </a:tblPr>
              <a:tblGrid>
                <a:gridCol w="3311761">
                  <a:extLst>
                    <a:ext uri="{9D8B030D-6E8A-4147-A177-3AD203B41FA5}">
                      <a16:colId xmlns:a16="http://schemas.microsoft.com/office/drawing/2014/main" val="4016985874"/>
                    </a:ext>
                  </a:extLst>
                </a:gridCol>
                <a:gridCol w="7106503">
                  <a:extLst>
                    <a:ext uri="{9D8B030D-6E8A-4147-A177-3AD203B41FA5}">
                      <a16:colId xmlns:a16="http://schemas.microsoft.com/office/drawing/2014/main" val="2704572005"/>
                    </a:ext>
                  </a:extLst>
                </a:gridCol>
              </a:tblGrid>
              <a:tr h="333660">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608323">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dirty="0">
                          <a:latin typeface="Tahoma" panose="020B0604030504040204" pitchFamily="34" charset="0"/>
                        </a:rPr>
                        <a:t>The terms ‘previous year’ and ‘assessment year’ are being used in the Income-tax Act, 1961.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t>"</a:t>
                      </a:r>
                      <a:r>
                        <a:rPr lang="en-US" sz="1800" kern="1200" dirty="0">
                          <a:solidFill>
                            <a:schemeClr val="dk1"/>
                          </a:solidFill>
                          <a:latin typeface="Tahoma" panose="020B0604030504040204" pitchFamily="34" charset="0"/>
                          <a:ea typeface="+mn-ea"/>
                          <a:cs typeface="+mn-cs"/>
                        </a:rPr>
                        <a:t>previous year" means the financial year immediately preceding the assessment year</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kern="1200" dirty="0">
                          <a:solidFill>
                            <a:schemeClr val="dk1"/>
                          </a:solidFill>
                          <a:latin typeface="Tahoma" panose="020B0604030504040204" pitchFamily="34" charset="0"/>
                          <a:ea typeface="+mn-ea"/>
                          <a:cs typeface="+mn-cs"/>
                        </a:rPr>
                        <a:t>"assessment year" means the period of twelve months commencing on the 1st day of April every year</a:t>
                      </a:r>
                      <a:endParaRPr lang="en-IN" sz="1800" kern="1200" dirty="0">
                        <a:solidFill>
                          <a:schemeClr val="dk1"/>
                        </a:solidFill>
                        <a:latin typeface="Tahoma" panose="020B0604030504040204" pitchFamily="34" charset="0"/>
                        <a:ea typeface="+mn-ea"/>
                        <a:cs typeface="+mn-cs"/>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terms “Assessment year” and previous year are not used in the Income-tax Act, 2025. </a:t>
                      </a:r>
                      <a:r>
                        <a:rPr lang="en-US" dirty="0">
                          <a:latin typeface="Tahoma" panose="020B0604030504040204" pitchFamily="34" charset="0"/>
                          <a:ea typeface="Tahoma" panose="020B0604030504040204" pitchFamily="34" charset="0"/>
                          <a:cs typeface="Tahoma" panose="020B0604030504040204" pitchFamily="34" charset="0"/>
                        </a:rPr>
                        <a:t>The term “Tax Year” replaces the term ‘previous year’ used in the Income-tax Act, 1961.</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The term ‘Tax year’ is commonly used in income-tax legislation in comparable tax jurisdictions. A ‘tax year’ is a period of twelve months contained in a financial year. </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b="0" dirty="0">
                          <a:latin typeface="Tahoma" panose="020B0604030504040204" pitchFamily="34" charset="0"/>
                          <a:ea typeface="Tahoma" panose="020B0604030504040204" pitchFamily="34" charset="0"/>
                          <a:cs typeface="Tahoma" panose="020B0604030504040204" pitchFamily="34" charset="0"/>
                        </a:rPr>
                        <a:t>In case of a newly set up business or profession or source of income newly coming into existence in any financial year, “Tax Year” would be the period beginning with –</a:t>
                      </a:r>
                    </a:p>
                    <a:p>
                      <a:pPr marL="342900" marR="0" lvl="0" indent="-342900" algn="just" defTabSz="914400" rtl="0" eaLnBrk="1" fontAlgn="auto" latinLnBrk="0" hangingPunct="1">
                        <a:lnSpc>
                          <a:spcPct val="100000"/>
                        </a:lnSpc>
                        <a:spcBef>
                          <a:spcPts val="600"/>
                        </a:spcBef>
                        <a:spcAft>
                          <a:spcPts val="600"/>
                        </a:spcAft>
                        <a:buClrTx/>
                        <a:buSzTx/>
                        <a:buFontTx/>
                        <a:buAutoNum type="alphaLcParenBoth"/>
                        <a:tabLst/>
                        <a:defRPr/>
                      </a:pPr>
                      <a:r>
                        <a:rPr lang="en-US" b="0" dirty="0">
                          <a:latin typeface="Tahoma" panose="020B0604030504040204" pitchFamily="34" charset="0"/>
                          <a:ea typeface="Tahoma" panose="020B0604030504040204" pitchFamily="34" charset="0"/>
                          <a:cs typeface="Tahoma" panose="020B0604030504040204" pitchFamily="34" charset="0"/>
                        </a:rPr>
                        <a:t>The date of setting up of such business or profession; or</a:t>
                      </a:r>
                    </a:p>
                    <a:p>
                      <a:pPr marL="342900" marR="0" lvl="0" indent="-342900" algn="just" defTabSz="914400" rtl="0" eaLnBrk="1" fontAlgn="auto" latinLnBrk="0" hangingPunct="1">
                        <a:lnSpc>
                          <a:spcPct val="100000"/>
                        </a:lnSpc>
                        <a:spcBef>
                          <a:spcPts val="600"/>
                        </a:spcBef>
                        <a:spcAft>
                          <a:spcPts val="600"/>
                        </a:spcAft>
                        <a:buClrTx/>
                        <a:buSzTx/>
                        <a:buFontTx/>
                        <a:buAutoNum type="alphaLcParenBoth"/>
                        <a:tabLst/>
                        <a:defRPr/>
                      </a:pPr>
                      <a:r>
                        <a:rPr lang="en-US" b="0" dirty="0">
                          <a:latin typeface="Tahoma" panose="020B0604030504040204" pitchFamily="34" charset="0"/>
                          <a:ea typeface="Tahoma" panose="020B0604030504040204" pitchFamily="34" charset="0"/>
                          <a:cs typeface="Tahoma" panose="020B0604030504040204" pitchFamily="34" charset="0"/>
                        </a:rPr>
                        <a:t>The date on which the source of income newly comes into existence</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b="0" dirty="0">
                          <a:latin typeface="Tahoma" panose="020B0604030504040204" pitchFamily="34" charset="0"/>
                          <a:ea typeface="Tahoma" panose="020B0604030504040204" pitchFamily="34" charset="0"/>
                          <a:cs typeface="Tahoma" panose="020B0604030504040204" pitchFamily="34" charset="0"/>
                        </a:rPr>
                        <a:t>and ending with the said financial year.</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b="0" dirty="0">
                          <a:latin typeface="Tahoma" panose="020B0604030504040204" pitchFamily="34" charset="0"/>
                          <a:ea typeface="Tahoma" panose="020B0604030504040204" pitchFamily="34" charset="0"/>
                          <a:cs typeface="Tahoma" panose="020B0604030504040204" pitchFamily="34" charset="0"/>
                        </a:rPr>
                        <a:t>This provision is in line with the provision in the 1961 Act. </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b="1" dirty="0">
                          <a:latin typeface="Tahoma" panose="020B0604030504040204" pitchFamily="34" charset="0"/>
                        </a:rPr>
                        <a:t>The stated reason for this change is that these terms were creating confusion in the minds of the taxpayers as they represented two different financial years. </a:t>
                      </a:r>
                      <a:endParaRPr lang="en-IN" sz="1800" b="1"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4003093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5999B-8EFD-228D-E0CB-ED4A2D9C3B91}"/>
              </a:ext>
            </a:extLst>
          </p:cNvPr>
          <p:cNvSpPr>
            <a:spLocks noGrp="1"/>
          </p:cNvSpPr>
          <p:nvPr>
            <p:ph type="title"/>
          </p:nvPr>
        </p:nvSpPr>
        <p:spPr>
          <a:xfrm>
            <a:off x="838199" y="18255"/>
            <a:ext cx="9900921" cy="1325563"/>
          </a:xfrm>
        </p:spPr>
        <p:txBody>
          <a:bodyPr>
            <a:noAutofit/>
          </a:bodyPr>
          <a:lstStyle/>
          <a:p>
            <a:pPr lvl="0">
              <a:lnSpc>
                <a:spcPct val="100000"/>
              </a:lnSpc>
              <a:spcBef>
                <a:spcPts val="0"/>
              </a:spcBef>
              <a:defRPr/>
            </a:pP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Presentation of  Exclusions from total income u/s 10 of the 1961 Act in Schedules II to VI  </a:t>
            </a:r>
            <a:r>
              <a:rPr lang="en-US" sz="2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r.w.</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section 11(1) of the 2025 Act </a:t>
            </a:r>
            <a:endParaRPr lang="en-US" sz="22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1DBB3A8C-1471-35BC-8F97-0352591B589E}"/>
              </a:ext>
            </a:extLst>
          </p:cNvPr>
          <p:cNvSpPr>
            <a:spLocks noGrp="1"/>
          </p:cNvSpPr>
          <p:nvPr>
            <p:ph idx="1"/>
          </p:nvPr>
        </p:nvSpPr>
        <p:spPr>
          <a:xfrm>
            <a:off x="982638" y="2019869"/>
            <a:ext cx="10371161" cy="4157094"/>
          </a:xfrm>
        </p:spPr>
        <p:txBody>
          <a:bodyPr>
            <a:normAutofit/>
          </a:bodyPr>
          <a:lstStyle/>
          <a:p>
            <a:pPr marL="457200" lvl="1" indent="0" algn="just">
              <a:buNone/>
            </a:pPr>
            <a:endParaRPr lang="en-US" sz="1800" dirty="0">
              <a:latin typeface="Tahoma" panose="020B0604030504040204" pitchFamily="34" charset="0"/>
            </a:endParaRPr>
          </a:p>
          <a:p>
            <a:pPr marL="457200" lvl="1" indent="0" algn="just">
              <a:buNone/>
            </a:pPr>
            <a:endParaRPr lang="en-US" sz="1800" dirty="0">
              <a:latin typeface="Tahoma" panose="020B0604030504040204" pitchFamily="34" charset="0"/>
            </a:endParaRPr>
          </a:p>
          <a:p>
            <a:pPr lvl="1" algn="just">
              <a:buFont typeface="Wingdings" panose="05000000000000000000" pitchFamily="2" charset="2"/>
              <a:buChar char="§"/>
            </a:pPr>
            <a:endParaRPr lang="en-US" sz="1800" dirty="0">
              <a:latin typeface="Tahoma" panose="020B0604030504040204" pitchFamily="34" charset="0"/>
            </a:endParaRPr>
          </a:p>
          <a:p>
            <a:pPr marL="457200" lvl="1" indent="0" algn="just">
              <a:buNone/>
            </a:pPr>
            <a:endParaRPr lang="en-US" sz="1800" dirty="0">
              <a:latin typeface="Tahoma" panose="020B0604030504040204" pitchFamily="34" charset="0"/>
            </a:endParaRPr>
          </a:p>
        </p:txBody>
      </p:sp>
      <p:graphicFrame>
        <p:nvGraphicFramePr>
          <p:cNvPr id="5" name="Table 4">
            <a:extLst>
              <a:ext uri="{FF2B5EF4-FFF2-40B4-BE49-F238E27FC236}">
                <a16:creationId xmlns:a16="http://schemas.microsoft.com/office/drawing/2014/main" id="{266C3A7A-0ECD-6885-D641-F64620CCA8EE}"/>
              </a:ext>
            </a:extLst>
          </p:cNvPr>
          <p:cNvGraphicFramePr>
            <a:graphicFrameLocks noGrp="1"/>
          </p:cNvGraphicFramePr>
          <p:nvPr>
            <p:extLst>
              <p:ext uri="{D42A27DB-BD31-4B8C-83A1-F6EECF244321}">
                <p14:modId xmlns:p14="http://schemas.microsoft.com/office/powerpoint/2010/main" val="3510135737"/>
              </p:ext>
            </p:extLst>
          </p:nvPr>
        </p:nvGraphicFramePr>
        <p:xfrm>
          <a:off x="838201" y="1112238"/>
          <a:ext cx="10371161" cy="4480560"/>
        </p:xfrm>
        <a:graphic>
          <a:graphicData uri="http://schemas.openxmlformats.org/drawingml/2006/table">
            <a:tbl>
              <a:tblPr firstRow="1" bandRow="1">
                <a:tableStyleId>{5C22544A-7EE6-4342-B048-85BDC9FD1C3A}</a:tableStyleId>
              </a:tblPr>
              <a:tblGrid>
                <a:gridCol w="4660102">
                  <a:extLst>
                    <a:ext uri="{9D8B030D-6E8A-4147-A177-3AD203B41FA5}">
                      <a16:colId xmlns:a16="http://schemas.microsoft.com/office/drawing/2014/main" val="1237523712"/>
                    </a:ext>
                  </a:extLst>
                </a:gridCol>
                <a:gridCol w="4077018">
                  <a:extLst>
                    <a:ext uri="{9D8B030D-6E8A-4147-A177-3AD203B41FA5}">
                      <a16:colId xmlns:a16="http://schemas.microsoft.com/office/drawing/2014/main" val="4214493115"/>
                    </a:ext>
                  </a:extLst>
                </a:gridCol>
                <a:gridCol w="1634041">
                  <a:extLst>
                    <a:ext uri="{9D8B030D-6E8A-4147-A177-3AD203B41FA5}">
                      <a16:colId xmlns:a16="http://schemas.microsoft.com/office/drawing/2014/main" val="3100240373"/>
                    </a:ext>
                  </a:extLst>
                </a:gridCol>
              </a:tblGrid>
              <a:tr h="618357">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Particulars</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Income-tax Act, 1961</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dirty="0">
                          <a:latin typeface="Tahoma" panose="020B0604030504040204" pitchFamily="34" charset="0"/>
                          <a:ea typeface="Tahoma" panose="020B0604030504040204" pitchFamily="34" charset="0"/>
                          <a:cs typeface="Tahoma" panose="020B0604030504040204" pitchFamily="34" charset="0"/>
                        </a:rPr>
                        <a:t>Income-tax Act, 2025</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988283330"/>
                  </a:ext>
                </a:extLst>
              </a:tr>
              <a:tr h="353347">
                <a:tc>
                  <a:txBody>
                    <a:bodyPr/>
                    <a:lstStyle/>
                    <a:p>
                      <a:r>
                        <a:rPr lang="en-US" b="1" dirty="0">
                          <a:latin typeface="Tahoma" panose="020B0604030504040204" pitchFamily="34" charset="0"/>
                          <a:ea typeface="Tahoma" panose="020B0604030504040204" pitchFamily="34" charset="0"/>
                          <a:cs typeface="Tahoma" panose="020B0604030504040204" pitchFamily="34" charset="0"/>
                        </a:rPr>
                        <a:t>Examples : </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036200747"/>
                  </a:ext>
                </a:extLst>
              </a:tr>
              <a:tr h="618357">
                <a:tc>
                  <a:txBody>
                    <a:bodyPr/>
                    <a:lstStyle/>
                    <a:p>
                      <a:pPr algn="just"/>
                      <a:r>
                        <a:rPr lang="en-US" spc="-20" baseline="0" dirty="0">
                          <a:latin typeface="Tahoma" panose="020B0604030504040204" pitchFamily="34" charset="0"/>
                          <a:ea typeface="Tahoma" panose="020B0604030504040204" pitchFamily="34" charset="0"/>
                          <a:cs typeface="Tahoma" panose="020B0604030504040204" pitchFamily="34" charset="0"/>
                        </a:rPr>
                        <a:t>Agricultural Income, Sum received under LIC, Scholarships etc.</a:t>
                      </a:r>
                      <a:endParaRPr lang="en-IN"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dirty="0">
                          <a:latin typeface="Tahoma" panose="020B0604030504040204" pitchFamily="34" charset="0"/>
                          <a:ea typeface="Tahoma" panose="020B0604030504040204" pitchFamily="34" charset="0"/>
                          <a:cs typeface="Tahoma" panose="020B0604030504040204" pitchFamily="34" charset="0"/>
                        </a:rPr>
                        <a:t>10(1)/10(10D)/10(16) etc.</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dirty="0">
                          <a:latin typeface="Tahoma" panose="020B0604030504040204" pitchFamily="34" charset="0"/>
                          <a:ea typeface="Tahoma" panose="020B0604030504040204" pitchFamily="34" charset="0"/>
                          <a:cs typeface="Tahoma" panose="020B0604030504040204" pitchFamily="34" charset="0"/>
                        </a:rPr>
                        <a:t>Schedule II</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358255066"/>
                  </a:ext>
                </a:extLst>
              </a:tr>
              <a:tr h="618357">
                <a:tc>
                  <a:txBody>
                    <a:bodyPr/>
                    <a:lstStyle/>
                    <a:p>
                      <a:pPr algn="just"/>
                      <a:r>
                        <a:rPr lang="en-US" spc="-20" baseline="0" dirty="0">
                          <a:latin typeface="Tahoma" panose="020B0604030504040204" pitchFamily="34" charset="0"/>
                          <a:ea typeface="Tahoma" panose="020B0604030504040204" pitchFamily="34" charset="0"/>
                          <a:cs typeface="Tahoma" panose="020B0604030504040204" pitchFamily="34" charset="0"/>
                        </a:rPr>
                        <a:t>Sum </a:t>
                      </a:r>
                      <a:r>
                        <a:rPr lang="en-US" spc="-20" baseline="0" dirty="0" err="1">
                          <a:latin typeface="Tahoma" panose="020B0604030504040204" pitchFamily="34" charset="0"/>
                          <a:ea typeface="Tahoma" panose="020B0604030504040204" pitchFamily="34" charset="0"/>
                          <a:cs typeface="Tahoma" panose="020B0604030504040204" pitchFamily="34" charset="0"/>
                        </a:rPr>
                        <a:t>recd</a:t>
                      </a:r>
                      <a:r>
                        <a:rPr lang="en-US" spc="-20" baseline="0" dirty="0">
                          <a:latin typeface="Tahoma" panose="020B0604030504040204" pitchFamily="34" charset="0"/>
                          <a:ea typeface="Tahoma" panose="020B0604030504040204" pitchFamily="34" charset="0"/>
                          <a:cs typeface="Tahoma" panose="020B0604030504040204" pitchFamily="34" charset="0"/>
                        </a:rPr>
                        <a:t> by a member from HUF, Share income of a partner, LTC </a:t>
                      </a:r>
                      <a:r>
                        <a:rPr lang="en-US" spc="-20" baseline="0" dirty="0" err="1">
                          <a:latin typeface="Tahoma" panose="020B0604030504040204" pitchFamily="34" charset="0"/>
                          <a:ea typeface="Tahoma" panose="020B0604030504040204" pitchFamily="34" charset="0"/>
                          <a:cs typeface="Tahoma" panose="020B0604030504040204" pitchFamily="34" charset="0"/>
                        </a:rPr>
                        <a:t>recd</a:t>
                      </a:r>
                      <a:r>
                        <a:rPr lang="en-US" spc="-20" baseline="0" dirty="0">
                          <a:latin typeface="Tahoma" panose="020B0604030504040204" pitchFamily="34" charset="0"/>
                          <a:ea typeface="Tahoma" panose="020B0604030504040204" pitchFamily="34" charset="0"/>
                          <a:cs typeface="Tahoma" panose="020B0604030504040204" pitchFamily="34" charset="0"/>
                        </a:rPr>
                        <a:t> by an individual etc.</a:t>
                      </a:r>
                      <a:endParaRPr lang="en-IN"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dirty="0">
                          <a:latin typeface="Tahoma" panose="020B0604030504040204" pitchFamily="34" charset="0"/>
                          <a:ea typeface="Tahoma" panose="020B0604030504040204" pitchFamily="34" charset="0"/>
                          <a:cs typeface="Tahoma" panose="020B0604030504040204" pitchFamily="34" charset="0"/>
                        </a:rPr>
                        <a:t>10(2)/10(2A)/10(5) etc.</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dirty="0">
                          <a:latin typeface="Tahoma" panose="020B0604030504040204" pitchFamily="34" charset="0"/>
                          <a:ea typeface="Tahoma" panose="020B0604030504040204" pitchFamily="34" charset="0"/>
                          <a:cs typeface="Tahoma" panose="020B0604030504040204" pitchFamily="34" charset="0"/>
                        </a:rPr>
                        <a:t>Schedule III</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318537827"/>
                  </a:ext>
                </a:extLst>
              </a:tr>
              <a:tr h="618357">
                <a:tc>
                  <a:txBody>
                    <a:bodyPr/>
                    <a:lstStyle/>
                    <a:p>
                      <a:pPr algn="just"/>
                      <a:r>
                        <a:rPr lang="en-US" b="1" spc="-20" baseline="0" dirty="0">
                          <a:latin typeface="Tahoma" panose="020B0604030504040204" pitchFamily="34" charset="0"/>
                          <a:ea typeface="Tahoma" panose="020B0604030504040204" pitchFamily="34" charset="0"/>
                          <a:cs typeface="Tahoma" panose="020B0604030504040204" pitchFamily="34" charset="0"/>
                        </a:rPr>
                        <a:t>Exempt Income of non-residents</a:t>
                      </a:r>
                      <a:endParaRPr lang="en-IN" b="1"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b="1" dirty="0">
                          <a:latin typeface="Tahoma" panose="020B0604030504040204" pitchFamily="34" charset="0"/>
                          <a:ea typeface="Tahoma" panose="020B0604030504040204" pitchFamily="34" charset="0"/>
                          <a:cs typeface="Tahoma" panose="020B0604030504040204" pitchFamily="34" charset="0"/>
                        </a:rPr>
                        <a:t>10(4), 10(6), 10(6A), 10(6B), 10(15)(viii) etc.</a:t>
                      </a:r>
                      <a:endParaRPr lang="en-IN"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b="1" dirty="0">
                          <a:latin typeface="Tahoma" panose="020B0604030504040204" pitchFamily="34" charset="0"/>
                          <a:ea typeface="Tahoma" panose="020B0604030504040204" pitchFamily="34" charset="0"/>
                          <a:cs typeface="Tahoma" panose="020B0604030504040204" pitchFamily="34" charset="0"/>
                        </a:rPr>
                        <a:t>Schedule IV</a:t>
                      </a:r>
                      <a:endParaRPr lang="en-IN"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72556702"/>
                  </a:ext>
                </a:extLst>
              </a:tr>
              <a:tr h="618357">
                <a:tc>
                  <a:txBody>
                    <a:bodyPr/>
                    <a:lstStyle/>
                    <a:p>
                      <a:pPr algn="just"/>
                      <a:r>
                        <a:rPr lang="en-US" spc="-20" baseline="0" dirty="0">
                          <a:latin typeface="Tahoma" panose="020B0604030504040204" pitchFamily="34" charset="0"/>
                          <a:ea typeface="Tahoma" panose="020B0604030504040204" pitchFamily="34" charset="0"/>
                          <a:cs typeface="Tahoma" panose="020B0604030504040204" pitchFamily="34" charset="0"/>
                        </a:rPr>
                        <a:t>Exemption to Business Trusts, Investment Fund and their unit holders</a:t>
                      </a:r>
                      <a:endParaRPr lang="en-IN"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dirty="0">
                          <a:latin typeface="Tahoma" panose="020B0604030504040204" pitchFamily="34" charset="0"/>
                          <a:ea typeface="Tahoma" panose="020B0604030504040204" pitchFamily="34" charset="0"/>
                          <a:cs typeface="Tahoma" panose="020B0604030504040204" pitchFamily="34" charset="0"/>
                        </a:rPr>
                        <a:t>10(23FBA)/10(23FBB)/ 10(23FC)/ 10(23FCA) / 10(23FD) etc.</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dirty="0">
                          <a:latin typeface="Tahoma" panose="020B0604030504040204" pitchFamily="34" charset="0"/>
                          <a:ea typeface="Tahoma" panose="020B0604030504040204" pitchFamily="34" charset="0"/>
                          <a:cs typeface="Tahoma" panose="020B0604030504040204" pitchFamily="34" charset="0"/>
                        </a:rPr>
                        <a:t>Schedule V</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976025989"/>
                  </a:ext>
                </a:extLst>
              </a:tr>
              <a:tr h="618357">
                <a:tc>
                  <a:txBody>
                    <a:bodyPr/>
                    <a:lstStyle/>
                    <a:p>
                      <a:pPr algn="just"/>
                      <a:r>
                        <a:rPr lang="en-US" spc="-20" baseline="0" dirty="0">
                          <a:latin typeface="Tahoma" panose="020B0604030504040204" pitchFamily="34" charset="0"/>
                          <a:ea typeface="Tahoma" panose="020B0604030504040204" pitchFamily="34" charset="0"/>
                          <a:cs typeface="Tahoma" panose="020B0604030504040204" pitchFamily="34" charset="0"/>
                        </a:rPr>
                        <a:t>Exempt income of eligible persons in IFSCs or having income therefrom</a:t>
                      </a:r>
                      <a:endParaRPr lang="en-IN"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dirty="0">
                          <a:latin typeface="Tahoma" panose="020B0604030504040204" pitchFamily="34" charset="0"/>
                          <a:ea typeface="Tahoma" panose="020B0604030504040204" pitchFamily="34" charset="0"/>
                          <a:cs typeface="Tahoma" panose="020B0604030504040204" pitchFamily="34" charset="0"/>
                        </a:rPr>
                        <a:t>10(4D)/10(4E)/10(4F)/10(4G)/10(4H) / 10(23FBC)/ 10(23FF)/10(34B) etc.</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dirty="0">
                          <a:latin typeface="Tahoma" panose="020B0604030504040204" pitchFamily="34" charset="0"/>
                          <a:ea typeface="Tahoma" panose="020B0604030504040204" pitchFamily="34" charset="0"/>
                          <a:cs typeface="Tahoma" panose="020B0604030504040204" pitchFamily="34" charset="0"/>
                        </a:rPr>
                        <a:t>Schedule VI</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067160668"/>
                  </a:ext>
                </a:extLst>
              </a:tr>
            </a:tbl>
          </a:graphicData>
        </a:graphic>
      </p:graphicFrame>
      <p:sp>
        <p:nvSpPr>
          <p:cNvPr id="8" name="Slide Number Placeholder 7">
            <a:extLst>
              <a:ext uri="{FF2B5EF4-FFF2-40B4-BE49-F238E27FC236}">
                <a16:creationId xmlns:a16="http://schemas.microsoft.com/office/drawing/2014/main" id="{073793A0-C671-1AF3-9085-D4CDB2CC9649}"/>
              </a:ext>
            </a:extLst>
          </p:cNvPr>
          <p:cNvSpPr>
            <a:spLocks noGrp="1"/>
          </p:cNvSpPr>
          <p:nvPr>
            <p:ph type="sldNum" sz="quarter" idx="12"/>
          </p:nvPr>
        </p:nvSpPr>
        <p:spPr/>
        <p:txBody>
          <a:bodyPr/>
          <a:lstStyle/>
          <a:p>
            <a:fld id="{D8DEDE2C-4B76-45A2-849B-157C573EDADC}" type="slidenum">
              <a:rPr lang="en-IN" smtClean="0"/>
              <a:t>15</a:t>
            </a:fld>
            <a:endParaRPr lang="en-IN"/>
          </a:p>
        </p:txBody>
      </p:sp>
    </p:spTree>
    <p:extLst>
      <p:ext uri="{BB962C8B-B14F-4D97-AF65-F5344CB8AC3E}">
        <p14:creationId xmlns:p14="http://schemas.microsoft.com/office/powerpoint/2010/main" val="3288260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5999B-8EFD-228D-E0CB-ED4A2D9C3B91}"/>
              </a:ext>
            </a:extLst>
          </p:cNvPr>
          <p:cNvSpPr>
            <a:spLocks noGrp="1"/>
          </p:cNvSpPr>
          <p:nvPr>
            <p:ph type="title"/>
          </p:nvPr>
        </p:nvSpPr>
        <p:spPr>
          <a:xfrm>
            <a:off x="838199" y="18255"/>
            <a:ext cx="10270853" cy="1325563"/>
          </a:xfrm>
        </p:spPr>
        <p:txBody>
          <a:bodyPr>
            <a:noAutofit/>
          </a:bodyPr>
          <a:lstStyle/>
          <a:p>
            <a:pPr lvl="0" algn="just">
              <a:lnSpc>
                <a:spcPct val="100000"/>
              </a:lnSpc>
              <a:spcBef>
                <a:spcPts val="0"/>
              </a:spcBef>
              <a:defRPr/>
            </a:pP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Exclusions from total income u/s 10/13A/13B &amp; Deductions u/s 33AB &amp; 33ABA of the 1961 Act </a:t>
            </a:r>
            <a:r>
              <a:rPr lang="en-US" sz="22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vis-a-vis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Schedules VII, VIII, IX and X to the Income-tax Act, 2025</a:t>
            </a:r>
            <a:endParaRPr lang="en-US" sz="220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1DBB3A8C-1471-35BC-8F97-0352591B589E}"/>
              </a:ext>
            </a:extLst>
          </p:cNvPr>
          <p:cNvSpPr>
            <a:spLocks noGrp="1"/>
          </p:cNvSpPr>
          <p:nvPr>
            <p:ph idx="1"/>
          </p:nvPr>
        </p:nvSpPr>
        <p:spPr>
          <a:xfrm>
            <a:off x="982638" y="2019869"/>
            <a:ext cx="10371161" cy="4157094"/>
          </a:xfrm>
        </p:spPr>
        <p:txBody>
          <a:bodyPr>
            <a:normAutofit/>
          </a:bodyPr>
          <a:lstStyle/>
          <a:p>
            <a:pPr marL="457200" lvl="1" indent="0" algn="just">
              <a:buNone/>
            </a:pPr>
            <a:endParaRPr lang="en-US" sz="1800" dirty="0">
              <a:latin typeface="Tahoma" panose="020B0604030504040204" pitchFamily="34" charset="0"/>
            </a:endParaRPr>
          </a:p>
          <a:p>
            <a:pPr marL="457200" lvl="1" indent="0" algn="just">
              <a:buNone/>
            </a:pPr>
            <a:endParaRPr lang="en-US" sz="1800" dirty="0">
              <a:latin typeface="Tahoma" panose="020B0604030504040204" pitchFamily="34" charset="0"/>
            </a:endParaRPr>
          </a:p>
          <a:p>
            <a:pPr lvl="1" algn="just">
              <a:buFont typeface="Wingdings" panose="05000000000000000000" pitchFamily="2" charset="2"/>
              <a:buChar char="§"/>
            </a:pPr>
            <a:endParaRPr lang="en-US" sz="1800" dirty="0">
              <a:latin typeface="Tahoma" panose="020B0604030504040204" pitchFamily="34" charset="0"/>
            </a:endParaRPr>
          </a:p>
          <a:p>
            <a:pPr marL="457200" lvl="1" indent="0" algn="just">
              <a:buNone/>
            </a:pPr>
            <a:endParaRPr lang="en-US" sz="1800" dirty="0">
              <a:latin typeface="Tahoma" panose="020B0604030504040204" pitchFamily="34" charset="0"/>
            </a:endParaRPr>
          </a:p>
        </p:txBody>
      </p:sp>
      <p:graphicFrame>
        <p:nvGraphicFramePr>
          <p:cNvPr id="5" name="Table 4">
            <a:extLst>
              <a:ext uri="{FF2B5EF4-FFF2-40B4-BE49-F238E27FC236}">
                <a16:creationId xmlns:a16="http://schemas.microsoft.com/office/drawing/2014/main" id="{266C3A7A-0ECD-6885-D641-F64620CCA8EE}"/>
              </a:ext>
            </a:extLst>
          </p:cNvPr>
          <p:cNvGraphicFramePr>
            <a:graphicFrameLocks noGrp="1"/>
          </p:cNvGraphicFramePr>
          <p:nvPr>
            <p:extLst>
              <p:ext uri="{D42A27DB-BD31-4B8C-83A1-F6EECF244321}">
                <p14:modId xmlns:p14="http://schemas.microsoft.com/office/powerpoint/2010/main" val="911183102"/>
              </p:ext>
            </p:extLst>
          </p:nvPr>
        </p:nvGraphicFramePr>
        <p:xfrm>
          <a:off x="737891" y="1522898"/>
          <a:ext cx="10371161" cy="3969856"/>
        </p:xfrm>
        <a:graphic>
          <a:graphicData uri="http://schemas.openxmlformats.org/drawingml/2006/table">
            <a:tbl>
              <a:tblPr firstRow="1" bandRow="1">
                <a:tableStyleId>{5C22544A-7EE6-4342-B048-85BDC9FD1C3A}</a:tableStyleId>
              </a:tblPr>
              <a:tblGrid>
                <a:gridCol w="4213671">
                  <a:extLst>
                    <a:ext uri="{9D8B030D-6E8A-4147-A177-3AD203B41FA5}">
                      <a16:colId xmlns:a16="http://schemas.microsoft.com/office/drawing/2014/main" val="1237523712"/>
                    </a:ext>
                  </a:extLst>
                </a:gridCol>
                <a:gridCol w="3010619">
                  <a:extLst>
                    <a:ext uri="{9D8B030D-6E8A-4147-A177-3AD203B41FA5}">
                      <a16:colId xmlns:a16="http://schemas.microsoft.com/office/drawing/2014/main" val="4214493115"/>
                    </a:ext>
                  </a:extLst>
                </a:gridCol>
                <a:gridCol w="3146871">
                  <a:extLst>
                    <a:ext uri="{9D8B030D-6E8A-4147-A177-3AD203B41FA5}">
                      <a16:colId xmlns:a16="http://schemas.microsoft.com/office/drawing/2014/main" val="3100240373"/>
                    </a:ext>
                  </a:extLst>
                </a:gridCol>
              </a:tblGrid>
              <a:tr h="556096">
                <a:tc>
                  <a:txBody>
                    <a:bodyPr/>
                    <a:lstStyle/>
                    <a:p>
                      <a:pPr algn="ctr"/>
                      <a:r>
                        <a:rPr lang="en-US" sz="2000" dirty="0">
                          <a:latin typeface="Tahoma" panose="020B0604030504040204" pitchFamily="34" charset="0"/>
                          <a:ea typeface="Tahoma" panose="020B0604030504040204" pitchFamily="34" charset="0"/>
                          <a:cs typeface="Tahoma" panose="020B0604030504040204" pitchFamily="34" charset="0"/>
                        </a:rPr>
                        <a:t>Particulars</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dirty="0">
                          <a:latin typeface="Tahoma" panose="020B0604030504040204" pitchFamily="34" charset="0"/>
                          <a:ea typeface="Tahoma" panose="020B0604030504040204" pitchFamily="34" charset="0"/>
                          <a:cs typeface="Tahoma" panose="020B0604030504040204" pitchFamily="34" charset="0"/>
                        </a:rPr>
                        <a:t>Income-tax Act, 1961</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dirty="0">
                          <a:latin typeface="Tahoma" panose="020B0604030504040204" pitchFamily="34" charset="0"/>
                          <a:ea typeface="Tahoma" panose="020B0604030504040204" pitchFamily="34" charset="0"/>
                          <a:cs typeface="Tahoma" panose="020B0604030504040204" pitchFamily="34" charset="0"/>
                        </a:rPr>
                        <a:t>Income-tax Act, 2025</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988283330"/>
                  </a:ext>
                </a:extLst>
              </a:tr>
              <a:tr h="556096">
                <a:tc>
                  <a:txBody>
                    <a:bodyPr/>
                    <a:lstStyle/>
                    <a:p>
                      <a:pPr algn="just"/>
                      <a:r>
                        <a:rPr lang="en-US" sz="2000" b="0" spc="-20" baseline="0" dirty="0">
                          <a:latin typeface="Tahoma" panose="020B0604030504040204" pitchFamily="34" charset="0"/>
                          <a:ea typeface="Tahoma" panose="020B0604030504040204" pitchFamily="34" charset="0"/>
                          <a:cs typeface="Tahoma" panose="020B0604030504040204" pitchFamily="34" charset="0"/>
                        </a:rPr>
                        <a:t>Persons exempt from tax – PM Cares Fund, Swachh Bharat </a:t>
                      </a:r>
                      <a:r>
                        <a:rPr lang="en-US" sz="2000" b="0" spc="-20" baseline="0" dirty="0" err="1">
                          <a:latin typeface="Tahoma" panose="020B0604030504040204" pitchFamily="34" charset="0"/>
                          <a:ea typeface="Tahoma" panose="020B0604030504040204" pitchFamily="34" charset="0"/>
                          <a:cs typeface="Tahoma" panose="020B0604030504040204" pitchFamily="34" charset="0"/>
                        </a:rPr>
                        <a:t>Kosh</a:t>
                      </a:r>
                      <a:r>
                        <a:rPr lang="en-US" sz="2000" b="0" spc="-20" baseline="0" dirty="0">
                          <a:latin typeface="Tahoma" panose="020B0604030504040204" pitchFamily="34" charset="0"/>
                          <a:ea typeface="Tahoma" panose="020B0604030504040204" pitchFamily="34" charset="0"/>
                          <a:cs typeface="Tahoma" panose="020B0604030504040204" pitchFamily="34" charset="0"/>
                        </a:rPr>
                        <a:t>, Clean Ganga Fund </a:t>
                      </a:r>
                      <a:r>
                        <a:rPr lang="en-US" sz="2000" b="0" spc="-20" baseline="0" dirty="0" err="1">
                          <a:latin typeface="Tahoma" panose="020B0604030504040204" pitchFamily="34" charset="0"/>
                          <a:ea typeface="Tahoma" panose="020B0604030504040204" pitchFamily="34" charset="0"/>
                          <a:cs typeface="Tahoma" panose="020B0604030504040204" pitchFamily="34" charset="0"/>
                        </a:rPr>
                        <a:t>etc</a:t>
                      </a:r>
                      <a:endParaRPr lang="en-IN" sz="2000" b="0"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b="0" dirty="0">
                          <a:latin typeface="Tahoma" panose="020B0604030504040204" pitchFamily="34" charset="0"/>
                          <a:ea typeface="Tahoma" panose="020B0604030504040204" pitchFamily="34" charset="0"/>
                          <a:cs typeface="Tahoma" panose="020B0604030504040204" pitchFamily="34" charset="0"/>
                        </a:rPr>
                        <a:t>10(23C)(</a:t>
                      </a:r>
                      <a:r>
                        <a:rPr lang="en-US" sz="2000" b="0" dirty="0" err="1">
                          <a:latin typeface="Tahoma" panose="020B0604030504040204" pitchFamily="34" charset="0"/>
                          <a:ea typeface="Tahoma" panose="020B0604030504040204" pitchFamily="34" charset="0"/>
                          <a:cs typeface="Tahoma" panose="020B0604030504040204" pitchFamily="34" charset="0"/>
                        </a:rPr>
                        <a:t>i</a:t>
                      </a:r>
                      <a:r>
                        <a:rPr lang="en-US" sz="2000" b="0" dirty="0">
                          <a:latin typeface="Tahoma" panose="020B0604030504040204" pitchFamily="34" charset="0"/>
                          <a:ea typeface="Tahoma" panose="020B0604030504040204" pitchFamily="34" charset="0"/>
                          <a:cs typeface="Tahoma" panose="020B0604030504040204" pitchFamily="34" charset="0"/>
                        </a:rPr>
                        <a:t>)/(</a:t>
                      </a:r>
                      <a:r>
                        <a:rPr lang="en-US" sz="2000" b="0" dirty="0" err="1">
                          <a:latin typeface="Tahoma" panose="020B0604030504040204" pitchFamily="34" charset="0"/>
                          <a:ea typeface="Tahoma" panose="020B0604030504040204" pitchFamily="34" charset="0"/>
                          <a:cs typeface="Tahoma" panose="020B0604030504040204" pitchFamily="34" charset="0"/>
                        </a:rPr>
                        <a:t>iiiaa</a:t>
                      </a:r>
                      <a:r>
                        <a:rPr lang="en-US" sz="2000" b="0" dirty="0">
                          <a:latin typeface="Tahoma" panose="020B0604030504040204" pitchFamily="34" charset="0"/>
                          <a:ea typeface="Tahoma" panose="020B0604030504040204" pitchFamily="34" charset="0"/>
                          <a:cs typeface="Tahoma" panose="020B0604030504040204" pitchFamily="34" charset="0"/>
                        </a:rPr>
                        <a:t>)/(</a:t>
                      </a:r>
                      <a:r>
                        <a:rPr lang="en-US" sz="2000" b="0" dirty="0" err="1">
                          <a:latin typeface="Tahoma" panose="020B0604030504040204" pitchFamily="34" charset="0"/>
                          <a:ea typeface="Tahoma" panose="020B0604030504040204" pitchFamily="34" charset="0"/>
                          <a:cs typeface="Tahoma" panose="020B0604030504040204" pitchFamily="34" charset="0"/>
                        </a:rPr>
                        <a:t>iiiaaa</a:t>
                      </a:r>
                      <a:r>
                        <a:rPr lang="en-US" sz="2000" b="0" dirty="0">
                          <a:latin typeface="Tahoma" panose="020B0604030504040204" pitchFamily="34" charset="0"/>
                          <a:ea typeface="Tahoma" panose="020B0604030504040204" pitchFamily="34" charset="0"/>
                          <a:cs typeface="Tahoma" panose="020B0604030504040204" pitchFamily="34" charset="0"/>
                        </a:rPr>
                        <a:t>) etc. </a:t>
                      </a:r>
                      <a:endParaRPr lang="en-IN" sz="20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b="0" dirty="0">
                          <a:latin typeface="Tahoma" panose="020B0604030504040204" pitchFamily="34" charset="0"/>
                          <a:ea typeface="Tahoma" panose="020B0604030504040204" pitchFamily="34" charset="0"/>
                          <a:cs typeface="Tahoma" panose="020B0604030504040204" pitchFamily="34" charset="0"/>
                        </a:rPr>
                        <a:t>Schedule VII read with section 11(3)</a:t>
                      </a:r>
                      <a:endParaRPr lang="en-IN" sz="20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245445418"/>
                  </a:ext>
                </a:extLst>
              </a:tr>
              <a:tr h="317769">
                <a:tc>
                  <a:txBody>
                    <a:bodyPr/>
                    <a:lstStyle/>
                    <a:p>
                      <a:pPr algn="just"/>
                      <a:r>
                        <a:rPr lang="en-US" sz="2000" dirty="0">
                          <a:latin typeface="Tahoma" panose="020B0604030504040204" pitchFamily="34" charset="0"/>
                          <a:ea typeface="Tahoma" panose="020B0604030504040204" pitchFamily="34" charset="0"/>
                          <a:cs typeface="Tahoma" panose="020B0604030504040204" pitchFamily="34" charset="0"/>
                        </a:rPr>
                        <a:t>Income not to be included in the total income of political parties and electoral trusts</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dirty="0">
                          <a:latin typeface="Tahoma" panose="020B0604030504040204" pitchFamily="34" charset="0"/>
                          <a:ea typeface="Tahoma" panose="020B0604030504040204" pitchFamily="34" charset="0"/>
                          <a:cs typeface="Tahoma" panose="020B0604030504040204" pitchFamily="34" charset="0"/>
                        </a:rPr>
                        <a:t>13A &amp; 13B</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dirty="0">
                          <a:latin typeface="Tahoma" panose="020B0604030504040204" pitchFamily="34" charset="0"/>
                          <a:ea typeface="Tahoma" panose="020B0604030504040204" pitchFamily="34" charset="0"/>
                          <a:cs typeface="Tahoma" panose="020B0604030504040204" pitchFamily="34" charset="0"/>
                        </a:rPr>
                        <a:t>Schedule VIII read with section 12(1)</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036200747"/>
                  </a:ext>
                </a:extLst>
              </a:tr>
              <a:tr h="541571">
                <a:tc>
                  <a:txBody>
                    <a:bodyPr/>
                    <a:lstStyle/>
                    <a:p>
                      <a:pPr algn="just"/>
                      <a:r>
                        <a:rPr lang="en-US" sz="2000" spc="-20" baseline="0" dirty="0">
                          <a:latin typeface="Tahoma" panose="020B0604030504040204" pitchFamily="34" charset="0"/>
                          <a:ea typeface="Tahoma" panose="020B0604030504040204" pitchFamily="34" charset="0"/>
                          <a:cs typeface="Tahoma" panose="020B0604030504040204" pitchFamily="34" charset="0"/>
                        </a:rPr>
                        <a:t>Tea/Coffee/Rubber Development Account</a:t>
                      </a:r>
                      <a:endParaRPr lang="en-IN" sz="2000"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dirty="0">
                          <a:latin typeface="Tahoma" panose="020B0604030504040204" pitchFamily="34" charset="0"/>
                          <a:ea typeface="Tahoma" panose="020B0604030504040204" pitchFamily="34" charset="0"/>
                          <a:cs typeface="Tahoma" panose="020B0604030504040204" pitchFamily="34" charset="0"/>
                        </a:rPr>
                        <a:t>33AB</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dirty="0">
                          <a:latin typeface="Tahoma" panose="020B0604030504040204" pitchFamily="34" charset="0"/>
                          <a:ea typeface="Tahoma" panose="020B0604030504040204" pitchFamily="34" charset="0"/>
                          <a:cs typeface="Tahoma" panose="020B0604030504040204" pitchFamily="34" charset="0"/>
                        </a:rPr>
                        <a:t>Schedule IX read with section 48</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358255066"/>
                  </a:ext>
                </a:extLst>
              </a:tr>
              <a:tr h="541571">
                <a:tc>
                  <a:txBody>
                    <a:bodyPr/>
                    <a:lstStyle/>
                    <a:p>
                      <a:pPr algn="just"/>
                      <a:r>
                        <a:rPr lang="en-US" sz="2000" spc="-20" baseline="0" dirty="0">
                          <a:latin typeface="Tahoma" panose="020B0604030504040204" pitchFamily="34" charset="0"/>
                          <a:ea typeface="Tahoma" panose="020B0604030504040204" pitchFamily="34" charset="0"/>
                          <a:cs typeface="Tahoma" panose="020B0604030504040204" pitchFamily="34" charset="0"/>
                        </a:rPr>
                        <a:t>Deduction for site restoration fund </a:t>
                      </a:r>
                      <a:endParaRPr lang="en-IN" sz="2000"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dirty="0">
                          <a:latin typeface="Tahoma" panose="020B0604030504040204" pitchFamily="34" charset="0"/>
                          <a:ea typeface="Tahoma" panose="020B0604030504040204" pitchFamily="34" charset="0"/>
                          <a:cs typeface="Tahoma" panose="020B0604030504040204" pitchFamily="34" charset="0"/>
                        </a:rPr>
                        <a:t>33ABA</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r>
                        <a:rPr lang="en-US" sz="2000" dirty="0">
                          <a:latin typeface="Tahoma" panose="020B0604030504040204" pitchFamily="34" charset="0"/>
                          <a:ea typeface="Tahoma" panose="020B0604030504040204" pitchFamily="34" charset="0"/>
                          <a:cs typeface="Tahoma" panose="020B0604030504040204" pitchFamily="34" charset="0"/>
                        </a:rPr>
                        <a:t>Schedule X read with section 49</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318537827"/>
                  </a:ext>
                </a:extLst>
              </a:tr>
            </a:tbl>
          </a:graphicData>
        </a:graphic>
      </p:graphicFrame>
      <p:sp>
        <p:nvSpPr>
          <p:cNvPr id="8" name="Slide Number Placeholder 7">
            <a:extLst>
              <a:ext uri="{FF2B5EF4-FFF2-40B4-BE49-F238E27FC236}">
                <a16:creationId xmlns:a16="http://schemas.microsoft.com/office/drawing/2014/main" id="{455ABB68-DA2B-3577-818C-2914359D903A}"/>
              </a:ext>
            </a:extLst>
          </p:cNvPr>
          <p:cNvSpPr>
            <a:spLocks noGrp="1"/>
          </p:cNvSpPr>
          <p:nvPr>
            <p:ph type="sldNum" sz="quarter" idx="12"/>
          </p:nvPr>
        </p:nvSpPr>
        <p:spPr/>
        <p:txBody>
          <a:bodyPr/>
          <a:lstStyle/>
          <a:p>
            <a:fld id="{D8DEDE2C-4B76-45A2-849B-157C573EDADC}" type="slidenum">
              <a:rPr lang="en-IN" smtClean="0"/>
              <a:t>16</a:t>
            </a:fld>
            <a:endParaRPr lang="en-IN"/>
          </a:p>
        </p:txBody>
      </p:sp>
    </p:spTree>
    <p:extLst>
      <p:ext uri="{BB962C8B-B14F-4D97-AF65-F5344CB8AC3E}">
        <p14:creationId xmlns:p14="http://schemas.microsoft.com/office/powerpoint/2010/main" val="2593867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800219"/>
          </a:xfrm>
          <a:prstGeom prst="rect">
            <a:avLst/>
          </a:prstGeom>
          <a:noFill/>
        </p:spPr>
        <p:txBody>
          <a:bodyPr wrap="square">
            <a:spAutoFit/>
          </a:bodyPr>
          <a:lstStyle/>
          <a:p>
            <a:pPr algn="ctr"/>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Chapter IV-B Salaries</a:t>
            </a:r>
          </a:p>
          <a:p>
            <a:pPr algn="l"/>
            <a:endParaRPr lang="en-US" sz="2400" b="1" i="0" dirty="0">
              <a:solidFill>
                <a:srgbClr val="FF0000"/>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17</a:t>
            </a:fld>
            <a:endParaRPr lang="en-IN"/>
          </a:p>
        </p:txBody>
      </p:sp>
      <p:graphicFrame>
        <p:nvGraphicFramePr>
          <p:cNvPr id="4" name="Table 3">
            <a:extLst>
              <a:ext uri="{FF2B5EF4-FFF2-40B4-BE49-F238E27FC236}">
                <a16:creationId xmlns:a16="http://schemas.microsoft.com/office/drawing/2014/main" id="{7C1CB602-02FC-FB51-4351-183E7B3B9541}"/>
              </a:ext>
            </a:extLst>
          </p:cNvPr>
          <p:cNvGraphicFramePr>
            <a:graphicFrameLocks noGrp="1"/>
          </p:cNvGraphicFramePr>
          <p:nvPr>
            <p:extLst>
              <p:ext uri="{D42A27DB-BD31-4B8C-83A1-F6EECF244321}">
                <p14:modId xmlns:p14="http://schemas.microsoft.com/office/powerpoint/2010/main" val="2848774543"/>
              </p:ext>
            </p:extLst>
          </p:nvPr>
        </p:nvGraphicFramePr>
        <p:xfrm>
          <a:off x="1224312" y="1044895"/>
          <a:ext cx="9971772" cy="3499170"/>
        </p:xfrm>
        <a:graphic>
          <a:graphicData uri="http://schemas.openxmlformats.org/drawingml/2006/table">
            <a:tbl>
              <a:tblPr firstRow="1" firstCol="1" bandRow="1">
                <a:tableStyleId>{5C22544A-7EE6-4342-B048-85BDC9FD1C3A}</a:tableStyleId>
              </a:tblPr>
              <a:tblGrid>
                <a:gridCol w="2435191">
                  <a:extLst>
                    <a:ext uri="{9D8B030D-6E8A-4147-A177-3AD203B41FA5}">
                      <a16:colId xmlns:a16="http://schemas.microsoft.com/office/drawing/2014/main" val="342552193"/>
                    </a:ext>
                  </a:extLst>
                </a:gridCol>
                <a:gridCol w="3417415">
                  <a:extLst>
                    <a:ext uri="{9D8B030D-6E8A-4147-A177-3AD203B41FA5}">
                      <a16:colId xmlns:a16="http://schemas.microsoft.com/office/drawing/2014/main" val="3263373676"/>
                    </a:ext>
                  </a:extLst>
                </a:gridCol>
                <a:gridCol w="4119166">
                  <a:extLst>
                    <a:ext uri="{9D8B030D-6E8A-4147-A177-3AD203B41FA5}">
                      <a16:colId xmlns:a16="http://schemas.microsoft.com/office/drawing/2014/main" val="3642912029"/>
                    </a:ext>
                  </a:extLst>
                </a:gridCol>
              </a:tblGrid>
              <a:tr h="0">
                <a:tc>
                  <a:txBody>
                    <a:bodyPr/>
                    <a:lstStyle/>
                    <a:p>
                      <a:pPr algn="ctr">
                        <a:lnSpc>
                          <a:spcPct val="150000"/>
                        </a:lnSpc>
                        <a:spcBef>
                          <a:spcPts val="600"/>
                        </a:spcBef>
                        <a:spcAft>
                          <a:spcPts val="600"/>
                        </a:spcAft>
                      </a:pPr>
                      <a:r>
                        <a:rPr lang="en-US" sz="2000" kern="10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50000"/>
                        </a:lnSpc>
                        <a:spcBef>
                          <a:spcPts val="600"/>
                        </a:spcBef>
                        <a:spcAft>
                          <a:spcPts val="600"/>
                        </a:spcAft>
                        <a:tabLst>
                          <a:tab pos="162560" algn="l"/>
                        </a:tabLst>
                      </a:pPr>
                      <a:r>
                        <a:rPr lang="en-US" sz="20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50000"/>
                        </a:lnSpc>
                        <a:spcBef>
                          <a:spcPts val="600"/>
                        </a:spcBef>
                        <a:spcAft>
                          <a:spcPts val="600"/>
                        </a:spcAft>
                      </a:pPr>
                      <a:r>
                        <a:rPr lang="en-US" sz="2000" kern="100" dirty="0">
                          <a:effectLst/>
                          <a:latin typeface="Tahoma" panose="020B0604030504040204" pitchFamily="34" charset="0"/>
                          <a:ea typeface="Tahoma" panose="020B0604030504040204" pitchFamily="34" charset="0"/>
                          <a:cs typeface="Tahoma" panose="020B0604030504040204" pitchFamily="34" charset="0"/>
                        </a:rPr>
                        <a:t>Section of the 1961 Act</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413805011"/>
                  </a:ext>
                </a:extLst>
              </a:tr>
              <a:tr h="0">
                <a:tc>
                  <a:txBody>
                    <a:bodyPr/>
                    <a:lstStyle/>
                    <a:p>
                      <a:pPr algn="ctr">
                        <a:lnSpc>
                          <a:spcPct val="150000"/>
                        </a:lnSpc>
                        <a:spcBef>
                          <a:spcPts val="60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15</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50000"/>
                        </a:lnSpc>
                        <a:spcBef>
                          <a:spcPts val="60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Salaries – Charging provision</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50000"/>
                        </a:lnSpc>
                        <a:spcBef>
                          <a:spcPts val="60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15</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688704908"/>
                  </a:ext>
                </a:extLst>
              </a:tr>
              <a:tr h="0">
                <a:tc>
                  <a:txBody>
                    <a:bodyPr/>
                    <a:lstStyle/>
                    <a:p>
                      <a:pPr algn="ctr">
                        <a:lnSpc>
                          <a:spcPct val="150000"/>
                        </a:lnSpc>
                        <a:spcBef>
                          <a:spcPts val="600"/>
                        </a:spcBef>
                        <a:spcAft>
                          <a:spcPts val="600"/>
                        </a:spcAft>
                      </a:pPr>
                      <a:r>
                        <a:rPr lang="en-GB" sz="2000" kern="0" spc="-20">
                          <a:effectLst/>
                          <a:latin typeface="Tahoma" panose="020B0604030504040204" pitchFamily="34" charset="0"/>
                          <a:ea typeface="Tahoma" panose="020B0604030504040204" pitchFamily="34" charset="0"/>
                          <a:cs typeface="Tahoma" panose="020B0604030504040204" pitchFamily="34" charset="0"/>
                        </a:rPr>
                        <a:t>16 </a:t>
                      </a:r>
                      <a:endParaRPr lang="en-IN" sz="20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50000"/>
                        </a:lnSpc>
                        <a:spcBef>
                          <a:spcPts val="60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Meaning of salary</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50000"/>
                        </a:lnSpc>
                        <a:spcBef>
                          <a:spcPts val="600"/>
                        </a:spcBef>
                        <a:spcAft>
                          <a:spcPts val="600"/>
                        </a:spcAft>
                      </a:pPr>
                      <a:r>
                        <a:rPr lang="en-GB" sz="2000" kern="0">
                          <a:effectLst/>
                          <a:latin typeface="Tahoma" panose="020B0604030504040204" pitchFamily="34" charset="0"/>
                          <a:ea typeface="Tahoma" panose="020B0604030504040204" pitchFamily="34" charset="0"/>
                          <a:cs typeface="Tahoma" panose="020B0604030504040204" pitchFamily="34" charset="0"/>
                        </a:rPr>
                        <a:t>17(1)</a:t>
                      </a:r>
                      <a:endParaRPr lang="en-IN" sz="20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076833028"/>
                  </a:ext>
                </a:extLst>
              </a:tr>
              <a:tr h="0">
                <a:tc>
                  <a:txBody>
                    <a:bodyPr/>
                    <a:lstStyle/>
                    <a:p>
                      <a:pPr algn="ctr">
                        <a:lnSpc>
                          <a:spcPct val="150000"/>
                        </a:lnSpc>
                        <a:spcBef>
                          <a:spcPts val="600"/>
                        </a:spcBef>
                        <a:spcAft>
                          <a:spcPts val="600"/>
                        </a:spcAft>
                      </a:pPr>
                      <a:r>
                        <a:rPr lang="en-GB" sz="2000" kern="0">
                          <a:effectLst/>
                          <a:latin typeface="Tahoma" panose="020B0604030504040204" pitchFamily="34" charset="0"/>
                          <a:ea typeface="Tahoma" panose="020B0604030504040204" pitchFamily="34" charset="0"/>
                          <a:cs typeface="Tahoma" panose="020B0604030504040204" pitchFamily="34" charset="0"/>
                        </a:rPr>
                        <a:t>17</a:t>
                      </a:r>
                      <a:endParaRPr lang="en-IN" sz="20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50000"/>
                        </a:lnSpc>
                        <a:spcBef>
                          <a:spcPts val="60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Perquisite</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50000"/>
                        </a:lnSpc>
                        <a:spcBef>
                          <a:spcPts val="600"/>
                        </a:spcBef>
                        <a:spcAft>
                          <a:spcPts val="600"/>
                        </a:spcAft>
                      </a:pPr>
                      <a:r>
                        <a:rPr lang="en-GB" sz="2000" kern="0">
                          <a:effectLst/>
                          <a:latin typeface="Tahoma" panose="020B0604030504040204" pitchFamily="34" charset="0"/>
                          <a:ea typeface="Tahoma" panose="020B0604030504040204" pitchFamily="34" charset="0"/>
                          <a:cs typeface="Tahoma" panose="020B0604030504040204" pitchFamily="34" charset="0"/>
                        </a:rPr>
                        <a:t>17(2)</a:t>
                      </a:r>
                      <a:endParaRPr lang="en-IN" sz="20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856657699"/>
                  </a:ext>
                </a:extLst>
              </a:tr>
              <a:tr h="0">
                <a:tc>
                  <a:txBody>
                    <a:bodyPr/>
                    <a:lstStyle/>
                    <a:p>
                      <a:pPr algn="ctr">
                        <a:lnSpc>
                          <a:spcPct val="150000"/>
                        </a:lnSpc>
                        <a:spcBef>
                          <a:spcPts val="600"/>
                        </a:spcBef>
                        <a:spcAft>
                          <a:spcPts val="600"/>
                        </a:spcAft>
                      </a:pPr>
                      <a:r>
                        <a:rPr lang="en-GB" sz="2000" kern="0">
                          <a:effectLst/>
                          <a:latin typeface="Tahoma" panose="020B0604030504040204" pitchFamily="34" charset="0"/>
                          <a:ea typeface="Tahoma" panose="020B0604030504040204" pitchFamily="34" charset="0"/>
                          <a:cs typeface="Tahoma" panose="020B0604030504040204" pitchFamily="34" charset="0"/>
                        </a:rPr>
                        <a:t>18</a:t>
                      </a:r>
                      <a:endParaRPr lang="en-IN" sz="20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50000"/>
                        </a:lnSpc>
                        <a:spcBef>
                          <a:spcPts val="60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Profits in lieu of salary</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50000"/>
                        </a:lnSpc>
                        <a:spcBef>
                          <a:spcPts val="60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17(3)</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28652266"/>
                  </a:ext>
                </a:extLst>
              </a:tr>
              <a:tr h="485775">
                <a:tc>
                  <a:txBody>
                    <a:bodyPr/>
                    <a:lstStyle/>
                    <a:p>
                      <a:pPr algn="ctr">
                        <a:lnSpc>
                          <a:spcPct val="150000"/>
                        </a:lnSpc>
                        <a:spcBef>
                          <a:spcPts val="60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19</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50000"/>
                        </a:lnSpc>
                        <a:spcBef>
                          <a:spcPts val="60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Deductions from salaries</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00000"/>
                        </a:lnSpc>
                        <a:spcBef>
                          <a:spcPts val="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16</a:t>
                      </a:r>
                    </a:p>
                    <a:p>
                      <a:pPr algn="ctr">
                        <a:lnSpc>
                          <a:spcPct val="100000"/>
                        </a:lnSpc>
                        <a:spcBef>
                          <a:spcPts val="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&amp;</a:t>
                      </a:r>
                    </a:p>
                    <a:p>
                      <a:pPr algn="ctr">
                        <a:lnSpc>
                          <a:spcPct val="100000"/>
                        </a:lnSpc>
                        <a:spcBef>
                          <a:spcPts val="0"/>
                        </a:spcBef>
                        <a:spcAft>
                          <a:spcPts val="600"/>
                        </a:spcAft>
                      </a:pPr>
                      <a:r>
                        <a:rPr lang="en-GB" sz="2000" kern="0" dirty="0">
                          <a:effectLst/>
                          <a:latin typeface="Tahoma" panose="020B0604030504040204" pitchFamily="34" charset="0"/>
                          <a:ea typeface="Tahoma" panose="020B0604030504040204" pitchFamily="34" charset="0"/>
                          <a:cs typeface="Tahoma" panose="020B0604030504040204" pitchFamily="34" charset="0"/>
                        </a:rPr>
                        <a:t>10(10)/(10A)/(10AA)/(10B)/(10C)</a:t>
                      </a:r>
                      <a:endParaRPr lang="en-IN"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2158742"/>
                  </a:ext>
                </a:extLst>
              </a:tr>
            </a:tbl>
          </a:graphicData>
        </a:graphic>
      </p:graphicFrame>
    </p:spTree>
    <p:extLst>
      <p:ext uri="{BB962C8B-B14F-4D97-AF65-F5344CB8AC3E}">
        <p14:creationId xmlns:p14="http://schemas.microsoft.com/office/powerpoint/2010/main" val="2956173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1138773"/>
          </a:xfrm>
          <a:prstGeom prst="rect">
            <a:avLst/>
          </a:prstGeom>
          <a:noFill/>
        </p:spPr>
        <p:txBody>
          <a:bodyPr wrap="square">
            <a:spAutoFit/>
          </a:bodyPr>
          <a:lstStyle/>
          <a:p>
            <a:pPr algn="l"/>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Retirement benefits – Exclusion from total income u/s 10 of the 1961 Act </a:t>
            </a:r>
            <a:r>
              <a:rPr lang="en-US" sz="2200" b="1" i="1"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vis-à-vis</a:t>
            </a:r>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 deduction u/s 19(1) from Salaries </a:t>
            </a:r>
          </a:p>
          <a:p>
            <a:pPr algn="l"/>
            <a:endParaRPr lang="en-US" sz="2400" b="1" i="0" dirty="0">
              <a:solidFill>
                <a:srgbClr val="FF0000"/>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18</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715992" y="1233188"/>
          <a:ext cx="10084279" cy="3916680"/>
        </p:xfrm>
        <a:graphic>
          <a:graphicData uri="http://schemas.openxmlformats.org/drawingml/2006/table">
            <a:tbl>
              <a:tblPr firstRow="1" bandRow="1">
                <a:tableStyleId>{5C22544A-7EE6-4342-B048-85BDC9FD1C3A}</a:tableStyleId>
              </a:tblPr>
              <a:tblGrid>
                <a:gridCol w="5666461">
                  <a:extLst>
                    <a:ext uri="{9D8B030D-6E8A-4147-A177-3AD203B41FA5}">
                      <a16:colId xmlns:a16="http://schemas.microsoft.com/office/drawing/2014/main" val="4016985874"/>
                    </a:ext>
                  </a:extLst>
                </a:gridCol>
                <a:gridCol w="4417818">
                  <a:extLst>
                    <a:ext uri="{9D8B030D-6E8A-4147-A177-3AD203B41FA5}">
                      <a16:colId xmlns:a16="http://schemas.microsoft.com/office/drawing/2014/main" val="2704572005"/>
                    </a:ext>
                  </a:extLst>
                </a:gridCol>
              </a:tblGrid>
              <a:tr h="370840">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70840">
                <a:tc>
                  <a:txBody>
                    <a:bodyPr/>
                    <a:lstStyle/>
                    <a:p>
                      <a:pPr marL="0" indent="0" algn="just">
                        <a:spcBef>
                          <a:spcPts val="600"/>
                        </a:spcBef>
                        <a:buFont typeface="Arial" panose="020B0604020202020204" pitchFamily="34" charset="0"/>
                        <a:buNone/>
                      </a:pPr>
                      <a:r>
                        <a:rPr lang="en-US" sz="2000" b="1" dirty="0">
                          <a:solidFill>
                            <a:srgbClr val="333333"/>
                          </a:solidFill>
                          <a:latin typeface="Tahoma" panose="020B0604030504040204" pitchFamily="34" charset="0"/>
                          <a:ea typeface="Tahoma" panose="020B0604030504040204" pitchFamily="34" charset="0"/>
                          <a:cs typeface="Tahoma" panose="020B0604030504040204" pitchFamily="34" charset="0"/>
                        </a:rPr>
                        <a:t>Chapter III Incomes which do not form part of total income </a:t>
                      </a: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provides the sum to be excluded from total income in respect of –</a:t>
                      </a:r>
                    </a:p>
                    <a:p>
                      <a:pPr marL="800100" lvl="1" indent="-342900" algn="just">
                        <a:spcBef>
                          <a:spcPts val="600"/>
                        </a:spcBef>
                        <a:buFont typeface="Wingdings" panose="05000000000000000000" pitchFamily="2" charset="2"/>
                        <a:buChar char="q"/>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Gratuity [Section 10(10)]</a:t>
                      </a:r>
                    </a:p>
                    <a:p>
                      <a:pPr marL="800100" lvl="1" indent="-342900" algn="just">
                        <a:spcBef>
                          <a:spcPts val="600"/>
                        </a:spcBef>
                        <a:buFont typeface="Wingdings" panose="05000000000000000000" pitchFamily="2" charset="2"/>
                        <a:buChar char="q"/>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commuted pension [Section 10(10A)], </a:t>
                      </a:r>
                    </a:p>
                    <a:p>
                      <a:pPr marL="800100" lvl="1" indent="-342900" algn="just">
                        <a:spcBef>
                          <a:spcPts val="600"/>
                        </a:spcBef>
                        <a:buFont typeface="Wingdings" panose="05000000000000000000" pitchFamily="2" charset="2"/>
                        <a:buChar char="q"/>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leave salary [Section 10(10AA)],</a:t>
                      </a:r>
                    </a:p>
                    <a:p>
                      <a:pPr marL="800100" lvl="1" indent="-342900" algn="just">
                        <a:spcBef>
                          <a:spcPts val="600"/>
                        </a:spcBef>
                        <a:buFont typeface="Wingdings" panose="05000000000000000000" pitchFamily="2" charset="2"/>
                        <a:buChar char="q"/>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retrenchment compensation [Section 10(10B)] and </a:t>
                      </a:r>
                    </a:p>
                    <a:p>
                      <a:pPr marL="800100" lvl="1" indent="-342900" algn="just">
                        <a:spcBef>
                          <a:spcPts val="600"/>
                        </a:spcBef>
                        <a:buFont typeface="Wingdings" panose="05000000000000000000" pitchFamily="2" charset="2"/>
                        <a:buChar char="q"/>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voluntary retirement [Section 10(10C)]. </a:t>
                      </a:r>
                    </a:p>
                    <a:p>
                      <a:endParaRPr lang="en-IN" sz="20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Sl. Nos in the Table </a:t>
                      </a:r>
                      <a:r>
                        <a:rPr lang="en-US" sz="2000" b="1" dirty="0">
                          <a:solidFill>
                            <a:srgbClr val="333333"/>
                          </a:solidFill>
                          <a:latin typeface="Tahoma" panose="020B0604030504040204" pitchFamily="34" charset="0"/>
                          <a:ea typeface="Tahoma" panose="020B0604030504040204" pitchFamily="34" charset="0"/>
                          <a:cs typeface="Tahoma" panose="020B0604030504040204" pitchFamily="34" charset="0"/>
                        </a:rPr>
                        <a:t>under section 19(1) in Chapter IV B – Salaries provide for t</a:t>
                      </a: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he  </a:t>
                      </a:r>
                      <a:r>
                        <a:rPr lang="en-US" sz="2000" b="1" dirty="0">
                          <a:solidFill>
                            <a:srgbClr val="333333"/>
                          </a:solidFill>
                          <a:latin typeface="Tahoma" panose="020B0604030504040204" pitchFamily="34" charset="0"/>
                          <a:ea typeface="Tahoma" panose="020B0604030504040204" pitchFamily="34" charset="0"/>
                          <a:cs typeface="Tahoma" panose="020B0604030504040204" pitchFamily="34" charset="0"/>
                        </a:rPr>
                        <a:t>deductions from salary</a:t>
                      </a: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 in respect of –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Gratuity [Sl. Nos. 3 to 6]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commuted pension [Sl. No.7 to 9],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retrenchment compensation [Sl. No. 10 and 11] and</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voluntary retirement [Sl. No.12]</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rPr>
                        <a:t>leave salary [Sl. No.13 and 14]</a:t>
                      </a:r>
                      <a:endParaRPr lang="en-IN" sz="200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10337565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715992" y="296089"/>
            <a:ext cx="11031848" cy="430887"/>
          </a:xfrm>
          <a:prstGeom prst="rect">
            <a:avLst/>
          </a:prstGeom>
          <a:noFill/>
        </p:spPr>
        <p:txBody>
          <a:bodyPr wrap="square">
            <a:spAutoFit/>
          </a:bodyPr>
          <a:lstStyle/>
          <a:p>
            <a:pPr algn="l"/>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Deduction u/s 16 of the 1961 Act </a:t>
            </a:r>
            <a:r>
              <a:rPr lang="en-US" sz="2200" b="1" i="1"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vis-à-vis</a:t>
            </a:r>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 deduction u/s 19(1) from Salaries</a:t>
            </a:r>
            <a:endParaRPr lang="en-US" sz="24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19</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151959615"/>
              </p:ext>
            </p:extLst>
          </p:nvPr>
        </p:nvGraphicFramePr>
        <p:xfrm>
          <a:off x="715992" y="860977"/>
          <a:ext cx="10751924" cy="4517490"/>
        </p:xfrm>
        <a:graphic>
          <a:graphicData uri="http://schemas.openxmlformats.org/drawingml/2006/table">
            <a:tbl>
              <a:tblPr firstRow="1" bandRow="1">
                <a:tableStyleId>{5C22544A-7EE6-4342-B048-85BDC9FD1C3A}</a:tableStyleId>
              </a:tblPr>
              <a:tblGrid>
                <a:gridCol w="5926887">
                  <a:extLst>
                    <a:ext uri="{9D8B030D-6E8A-4147-A177-3AD203B41FA5}">
                      <a16:colId xmlns:a16="http://schemas.microsoft.com/office/drawing/2014/main" val="4016985874"/>
                    </a:ext>
                  </a:extLst>
                </a:gridCol>
                <a:gridCol w="4825037">
                  <a:extLst>
                    <a:ext uri="{9D8B030D-6E8A-4147-A177-3AD203B41FA5}">
                      <a16:colId xmlns:a16="http://schemas.microsoft.com/office/drawing/2014/main" val="2704572005"/>
                    </a:ext>
                  </a:extLst>
                </a:gridCol>
              </a:tblGrid>
              <a:tr h="404138">
                <a:tc>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1961</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2025</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04138">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Deductions from Salaries u/s 16 are: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Corresponding deductions u/s 19(1) are: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697554">
                <a:tc>
                  <a:txBody>
                    <a:bodyPr/>
                    <a:lstStyle/>
                    <a:p>
                      <a:pPr indent="-273600"/>
                      <a:r>
                        <a:rPr lang="en-US" sz="1800" b="1" dirty="0">
                          <a:latin typeface="Tahoma" panose="020B0604030504040204" pitchFamily="34" charset="0"/>
                          <a:ea typeface="Tahoma" panose="020B0604030504040204" pitchFamily="34" charset="0"/>
                          <a:cs typeface="Tahoma" panose="020B0604030504040204" pitchFamily="34" charset="0"/>
                        </a:rPr>
                        <a:t>(</a:t>
                      </a:r>
                      <a:r>
                        <a:rPr lang="en-US" sz="1800" b="1" dirty="0" err="1">
                          <a:latin typeface="Tahoma" panose="020B0604030504040204" pitchFamily="34" charset="0"/>
                          <a:ea typeface="Tahoma" panose="020B0604030504040204" pitchFamily="34" charset="0"/>
                          <a:cs typeface="Tahoma" panose="020B0604030504040204" pitchFamily="34" charset="0"/>
                        </a:rPr>
                        <a:t>i</a:t>
                      </a:r>
                      <a:r>
                        <a:rPr lang="en-US" sz="1800" b="1" dirty="0">
                          <a:latin typeface="Tahoma" panose="020B0604030504040204" pitchFamily="34" charset="0"/>
                          <a:ea typeface="Tahoma" panose="020B0604030504040204" pitchFamily="34" charset="0"/>
                          <a:cs typeface="Tahoma" panose="020B0604030504040204" pitchFamily="34" charset="0"/>
                        </a:rPr>
                        <a:t>)   Standard deduction: Lower of</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Table Sl. No.2 Standard deduction</a:t>
                      </a:r>
                      <a:r>
                        <a:rPr lang="en-US" sz="1800" dirty="0">
                          <a:latin typeface="Tahoma" panose="020B0604030504040204" pitchFamily="34" charset="0"/>
                          <a:ea typeface="Tahoma" panose="020B0604030504040204" pitchFamily="34" charset="0"/>
                          <a:cs typeface="Tahoma" panose="020B0604030504040204" pitchFamily="34" charset="0"/>
                        </a:rPr>
                        <a:t>: Lower of</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09685869"/>
                  </a:ext>
                </a:extLst>
              </a:tr>
              <a:tr h="404138">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       - amount of salary or Rs.50,000 (Old Tax Regime)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 - salary or Rs.50,000 (Old Tax Regime)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265840152"/>
                  </a:ext>
                </a:extLst>
              </a:tr>
              <a:tr h="404138">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       - </a:t>
                      </a:r>
                      <a:r>
                        <a:rPr lang="en-US" sz="1800" spc="-20" baseline="0" dirty="0">
                          <a:latin typeface="Tahoma" panose="020B0604030504040204" pitchFamily="34" charset="0"/>
                          <a:ea typeface="Tahoma" panose="020B0604030504040204" pitchFamily="34" charset="0"/>
                          <a:cs typeface="Tahoma" panose="020B0604030504040204" pitchFamily="34" charset="0"/>
                        </a:rPr>
                        <a:t>amount of salary or Rs.75,000 (New Tax Regime)</a:t>
                      </a:r>
                      <a:endParaRPr lang="en-IN" sz="1800"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 - </a:t>
                      </a:r>
                      <a:r>
                        <a:rPr lang="en-US" sz="1800" spc="-20" baseline="0" dirty="0">
                          <a:latin typeface="Tahoma" panose="020B0604030504040204" pitchFamily="34" charset="0"/>
                          <a:ea typeface="Tahoma" panose="020B0604030504040204" pitchFamily="34" charset="0"/>
                          <a:cs typeface="Tahoma" panose="020B0604030504040204" pitchFamily="34" charset="0"/>
                        </a:rPr>
                        <a:t>salary or Rs.75,000 (New Tax Regime)</a:t>
                      </a:r>
                      <a:endParaRPr lang="en-IN" sz="1800" spc="-20" baseline="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493202606"/>
                  </a:ext>
                </a:extLst>
              </a:tr>
              <a:tr h="404138">
                <a:tc>
                  <a:txBody>
                    <a:bodyPr/>
                    <a:lstStyle/>
                    <a:p>
                      <a:r>
                        <a:rPr lang="en-US" sz="1800" b="1" dirty="0">
                          <a:latin typeface="Tahoma" panose="020B0604030504040204" pitchFamily="34" charset="0"/>
                          <a:ea typeface="Tahoma" panose="020B0604030504040204" pitchFamily="34" charset="0"/>
                          <a:cs typeface="Tahoma" panose="020B0604030504040204" pitchFamily="34" charset="0"/>
                        </a:rPr>
                        <a:t>(ii)  Entertainment allowance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rowSpan="3">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Entertainment Allowance is </a:t>
                      </a:r>
                      <a:r>
                        <a:rPr lang="en-US" sz="1800" b="1" u="sng" dirty="0">
                          <a:highlight>
                            <a:srgbClr val="B7FAFF"/>
                          </a:highlight>
                          <a:latin typeface="Tahoma" panose="020B0604030504040204" pitchFamily="34" charset="0"/>
                          <a:ea typeface="Tahoma" panose="020B0604030504040204" pitchFamily="34" charset="0"/>
                          <a:cs typeface="Tahoma" panose="020B0604030504040204" pitchFamily="34" charset="0"/>
                        </a:rPr>
                        <a:t>not</a:t>
                      </a: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 allowed as deduction </a:t>
                      </a:r>
                      <a:r>
                        <a:rPr lang="en-US" sz="1800" b="1" dirty="0">
                          <a:latin typeface="Tahoma" panose="020B0604030504040204" pitchFamily="34" charset="0"/>
                          <a:ea typeface="Tahoma" panose="020B0604030504040204" pitchFamily="34" charset="0"/>
                          <a:cs typeface="Tahoma" panose="020B0604030504040204" pitchFamily="34" charset="0"/>
                        </a:rPr>
                        <a:t>both in the case of Government as well as other employees.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982503301"/>
                  </a:ext>
                </a:extLst>
              </a:tr>
              <a:tr h="697554">
                <a:tc>
                  <a:txBody>
                    <a:bodyPr/>
                    <a:lstStyle/>
                    <a:p>
                      <a:pPr marL="457200" indent="-457200"/>
                      <a:r>
                        <a:rPr lang="en-US" sz="1800" b="1" dirty="0">
                          <a:latin typeface="Tahoma" panose="020B0604030504040204" pitchFamily="34" charset="0"/>
                          <a:ea typeface="Tahoma" panose="020B0604030504040204" pitchFamily="34" charset="0"/>
                          <a:cs typeface="Tahoma" panose="020B0604030504040204" pitchFamily="34" charset="0"/>
                        </a:rPr>
                        <a:t>       Government employees: 1/5</a:t>
                      </a:r>
                      <a:r>
                        <a:rPr lang="en-US" sz="1800" b="1" baseline="30000" dirty="0">
                          <a:latin typeface="Tahoma" panose="020B0604030504040204" pitchFamily="34" charset="0"/>
                          <a:ea typeface="Tahoma" panose="020B0604030504040204" pitchFamily="34" charset="0"/>
                          <a:cs typeface="Tahoma" panose="020B0604030504040204" pitchFamily="34" charset="0"/>
                        </a:rPr>
                        <a:t>th</a:t>
                      </a:r>
                      <a:r>
                        <a:rPr lang="en-US" sz="1800" b="1" dirty="0">
                          <a:latin typeface="Tahoma" panose="020B0604030504040204" pitchFamily="34" charset="0"/>
                          <a:ea typeface="Tahoma" panose="020B0604030504040204" pitchFamily="34" charset="0"/>
                          <a:cs typeface="Tahoma" panose="020B0604030504040204" pitchFamily="34" charset="0"/>
                        </a:rPr>
                        <a:t> of salary or Rs.5000, whichever is lower.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txBody>
                  <a:tcPr/>
                </a:tc>
                <a:extLst>
                  <a:ext uri="{0D108BD9-81ED-4DB2-BD59-A6C34878D82A}">
                    <a16:rowId xmlns:a16="http://schemas.microsoft.com/office/drawing/2014/main" val="2254612660"/>
                  </a:ext>
                </a:extLst>
              </a:tr>
              <a:tr h="404138">
                <a:tc>
                  <a:txBody>
                    <a:bodyPr/>
                    <a:lstStyle/>
                    <a:p>
                      <a:r>
                        <a:rPr lang="en-US" sz="1800" b="1" dirty="0">
                          <a:latin typeface="Tahoma" panose="020B0604030504040204" pitchFamily="34" charset="0"/>
                          <a:ea typeface="Tahoma" panose="020B0604030504040204" pitchFamily="34" charset="0"/>
                          <a:cs typeface="Tahoma" panose="020B0604030504040204" pitchFamily="34" charset="0"/>
                        </a:rPr>
                        <a:t>        Other employees: Nil</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txBody>
                  <a:tcPr/>
                </a:tc>
                <a:extLst>
                  <a:ext uri="{0D108BD9-81ED-4DB2-BD59-A6C34878D82A}">
                    <a16:rowId xmlns:a16="http://schemas.microsoft.com/office/drawing/2014/main" val="1124718404"/>
                  </a:ext>
                </a:extLst>
              </a:tr>
              <a:tr h="697554">
                <a:tc>
                  <a:txBody>
                    <a:bodyPr/>
                    <a:lstStyle/>
                    <a:p>
                      <a:r>
                        <a:rPr lang="en-US" sz="1800" b="1" dirty="0">
                          <a:latin typeface="Tahoma" panose="020B0604030504040204" pitchFamily="34" charset="0"/>
                          <a:ea typeface="Tahoma" panose="020B0604030504040204" pitchFamily="34" charset="0"/>
                          <a:cs typeface="Tahoma" panose="020B0604030504040204" pitchFamily="34" charset="0"/>
                        </a:rPr>
                        <a:t>(iii)   Professional tax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Table Sl. No.1  Professional tax </a:t>
                      </a:r>
                      <a:r>
                        <a:rPr lang="en-US" sz="1800" b="0" dirty="0">
                          <a:latin typeface="Tahoma" panose="020B0604030504040204" pitchFamily="34" charset="0"/>
                          <a:ea typeface="Tahoma" panose="020B0604030504040204" pitchFamily="34" charset="0"/>
                          <a:cs typeface="Tahoma" panose="020B0604030504040204" pitchFamily="34" charset="0"/>
                        </a:rPr>
                        <a:t>– entire amount</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969591827"/>
                  </a:ext>
                </a:extLst>
              </a:tr>
            </a:tbl>
          </a:graphicData>
        </a:graphic>
      </p:graphicFrame>
      <p:sp>
        <p:nvSpPr>
          <p:cNvPr id="4" name="TextBox 3">
            <a:extLst>
              <a:ext uri="{FF2B5EF4-FFF2-40B4-BE49-F238E27FC236}">
                <a16:creationId xmlns:a16="http://schemas.microsoft.com/office/drawing/2014/main" id="{15B67137-31F1-9552-E2B8-786ECC7698D3}"/>
              </a:ext>
            </a:extLst>
          </p:cNvPr>
          <p:cNvSpPr txBox="1"/>
          <p:nvPr/>
        </p:nvSpPr>
        <p:spPr>
          <a:xfrm>
            <a:off x="576030" y="5514463"/>
            <a:ext cx="11031848" cy="707886"/>
          </a:xfrm>
          <a:prstGeom prst="rect">
            <a:avLst/>
          </a:prstGeom>
          <a:noFill/>
        </p:spPr>
        <p:txBody>
          <a:bodyPr wrap="square">
            <a:spAutoFit/>
          </a:bodyPr>
          <a:lstStyle/>
          <a:p>
            <a:pPr algn="l"/>
            <a:r>
              <a:rPr lang="en-US" sz="2000" b="1" i="0" dirty="0">
                <a:effectLst/>
                <a:latin typeface="Tahoma" panose="020B0604030504040204" pitchFamily="34" charset="0"/>
                <a:ea typeface="Tahoma" panose="020B0604030504040204" pitchFamily="34" charset="0"/>
                <a:cs typeface="Tahoma" panose="020B0604030504040204" pitchFamily="34" charset="0"/>
              </a:rPr>
              <a:t>u/s 19(1) of the 2025 Act, the above deductions as well as the deductions in respect of retirement benefits are provided. </a:t>
            </a:r>
            <a:endParaRPr lang="en-US" sz="2000" b="1" i="0" dirty="0">
              <a:effectLst/>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422116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727788" y="477682"/>
            <a:ext cx="9964611"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Income-tax Act, 2025 – An Overview</a:t>
            </a:r>
            <a:endParaRPr kumimoji="0" lang="en-US" sz="22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287090" y="597267"/>
            <a:ext cx="10556632" cy="5386090"/>
          </a:xfrm>
          <a:prstGeom prst="rect">
            <a:avLst/>
          </a:prstGeom>
          <a:noFill/>
        </p:spPr>
        <p:txBody>
          <a:bodyPr wrap="square">
            <a:spAutoFit/>
          </a:bodyPr>
          <a:lstStyle/>
          <a:p>
            <a:pPr marR="0" lvl="1" algn="just" defTabSz="914400" rtl="0" eaLnBrk="1" fontAlgn="auto" latinLnBrk="0" hangingPunct="1">
              <a:lnSpc>
                <a:spcPct val="100000"/>
              </a:lnSpc>
              <a:spcBef>
                <a:spcPts val="600"/>
              </a:spcBef>
              <a:spcAft>
                <a:spcPts val="600"/>
              </a:spcAft>
              <a:buClrTx/>
              <a:buSzTx/>
              <a:tabLst/>
              <a:defRPr/>
            </a:pPr>
            <a:endPar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endParaRPr>
          </a:p>
          <a:p>
            <a:pPr marL="742950" marR="0" lvl="1" indent="-2857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rPr>
              <a:t>The Government of India introduced the Income-tax Bill, 2025 on 13 February 2025, aiming to modernize and simplify the country’s six decade-old tax law. The Bill was referred to the Select Committee of Parliament for detailed examination.  After receiving extensive recommendations and suggestions from stakeholders, the Government decided to withdraw the Bill and introduce a revised version Income-tax (No.2) Bill, 2025. It was passed by both Houses of the Parliament in the Monsoon session.  The assent of the Hon’ble President of India was obtained on 21st August, 2025.  The Income-tax Act, 2025 comes into force on 1st April, 2026.</a:t>
            </a:r>
          </a:p>
          <a:p>
            <a:pPr marL="742950" marR="0" lvl="1" indent="-2857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rPr>
              <a:t>The Income-tax Act, 1961 (1961 Act) had seen more than 4,000 amendments over the years based on the evolving taxation policy. Consequently, the 1961 Act had become complex, voluminous, scattered, and has redundant provisions.</a:t>
            </a:r>
          </a:p>
          <a:p>
            <a:pPr marL="742950" marR="0" lvl="1" indent="-2857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rPr>
              <a:t>This comprehensive reform aims to make the income-tax law more concise, lucid and easier to understand by enhancing clarity, removing ambiguities and reducing litigation.</a:t>
            </a:r>
          </a:p>
          <a:p>
            <a:pPr marL="742950" marR="0" lvl="1" indent="-2857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rPr>
              <a:t>The Income-tax Act, 2025 largely retains the basic tax provisions, tax regimes (old and new), tax rates and judicially interpreted terms to provide tax certainty. </a:t>
            </a:r>
          </a:p>
        </p:txBody>
      </p:sp>
      <p:sp>
        <p:nvSpPr>
          <p:cNvPr id="4" name="Slide Number Placeholder 3">
            <a:extLst>
              <a:ext uri="{FF2B5EF4-FFF2-40B4-BE49-F238E27FC236}">
                <a16:creationId xmlns:a16="http://schemas.microsoft.com/office/drawing/2014/main" id="{AD9EF007-8219-40E6-B82B-766E32C0E36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IN"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154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C2EE5F2A-AA98-4624-B27D-10BF184A6C41}"/>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Employer’s contribution to </a:t>
            </a:r>
            <a:r>
              <a:rPr kumimoji="0" lang="en-US" sz="22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Recognised</a:t>
            </a:r>
            <a:r>
              <a:rPr kumimoji="0" lang="en-US" sz="22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Provident Fund (RPF)</a:t>
            </a:r>
            <a:endParaRPr lang="en-US" sz="24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20</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25446131"/>
              </p:ext>
            </p:extLst>
          </p:nvPr>
        </p:nvGraphicFramePr>
        <p:xfrm>
          <a:off x="496768" y="778229"/>
          <a:ext cx="10291314" cy="5443975"/>
        </p:xfrm>
        <a:graphic>
          <a:graphicData uri="http://schemas.openxmlformats.org/drawingml/2006/table">
            <a:tbl>
              <a:tblPr firstRow="1" bandRow="1">
                <a:tableStyleId>{5C22544A-7EE6-4342-B048-85BDC9FD1C3A}</a:tableStyleId>
              </a:tblPr>
              <a:tblGrid>
                <a:gridCol w="4529776">
                  <a:extLst>
                    <a:ext uri="{9D8B030D-6E8A-4147-A177-3AD203B41FA5}">
                      <a16:colId xmlns:a16="http://schemas.microsoft.com/office/drawing/2014/main" val="4016985874"/>
                    </a:ext>
                  </a:extLst>
                </a:gridCol>
                <a:gridCol w="5761538">
                  <a:extLst>
                    <a:ext uri="{9D8B030D-6E8A-4147-A177-3AD203B41FA5}">
                      <a16:colId xmlns:a16="http://schemas.microsoft.com/office/drawing/2014/main" val="2704572005"/>
                    </a:ext>
                  </a:extLst>
                </a:gridCol>
              </a:tblGrid>
              <a:tr h="369869">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623806">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8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As per section 17(1)(vi), Salary includes the annual accretion to the balance at the credit of an employee participating in a RPF, to the extent to which it is chargeable to tax under Rule 6 of Part A of the Fourth Schedule.</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dirty="0">
                          <a:ln>
                            <a:noFill/>
                          </a:ln>
                          <a:solidFill>
                            <a:prstClr val="black"/>
                          </a:solidFill>
                          <a:effectLst/>
                          <a:uLnTx/>
                          <a:uFillTx/>
                          <a:latin typeface="Tahoma" panose="020B0604030504040204" pitchFamily="34" charset="0"/>
                          <a:ea typeface="+mn-ea"/>
                          <a:cs typeface="+mn-cs"/>
                        </a:rPr>
                        <a:t>As per section 16(</a:t>
                      </a:r>
                      <a:r>
                        <a:rPr kumimoji="0" lang="en-US" sz="1800" b="0" i="0" u="none" strike="noStrike" kern="1200" cap="none" spc="0" normalizeH="0" baseline="0" dirty="0" err="1">
                          <a:ln>
                            <a:noFill/>
                          </a:ln>
                          <a:solidFill>
                            <a:prstClr val="black"/>
                          </a:solidFill>
                          <a:effectLst/>
                          <a:uLnTx/>
                          <a:uFillTx/>
                          <a:latin typeface="Tahoma" panose="020B0604030504040204" pitchFamily="34" charset="0"/>
                          <a:ea typeface="+mn-ea"/>
                          <a:cs typeface="+mn-cs"/>
                        </a:rPr>
                        <a:t>i</a:t>
                      </a:r>
                      <a:r>
                        <a:rPr kumimoji="0" lang="en-US" sz="1800" b="0" i="0" u="none" strike="noStrike" kern="1200" cap="none" spc="0" normalizeH="0" baseline="0" dirty="0">
                          <a:ln>
                            <a:noFill/>
                          </a:ln>
                          <a:solidFill>
                            <a:prstClr val="black"/>
                          </a:solidFill>
                          <a:effectLst/>
                          <a:uLnTx/>
                          <a:uFillTx/>
                          <a:latin typeface="Tahoma" panose="020B0604030504040204" pitchFamily="34" charset="0"/>
                          <a:ea typeface="+mn-ea"/>
                          <a:cs typeface="+mn-cs"/>
                        </a:rPr>
                        <a:t>), Salary includes </a:t>
                      </a:r>
                      <a:r>
                        <a:rPr kumimoji="0" lang="en-US" sz="18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the annual accretion to the balance at the credit of an employee participating in a RPF, to the extent to which it is chargeable to tax as per para 6 of Part A of Schedule XI.</a:t>
                      </a:r>
                      <a:endParaRPr lang="en-IN" sz="1800" dirty="0"/>
                    </a:p>
                  </a:txBody>
                  <a:tcPr/>
                </a:tc>
                <a:extLst>
                  <a:ext uri="{0D108BD9-81ED-4DB2-BD59-A6C34878D82A}">
                    <a16:rowId xmlns:a16="http://schemas.microsoft.com/office/drawing/2014/main" val="2279920276"/>
                  </a:ext>
                </a:extLst>
              </a:tr>
              <a:tr h="1109608">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800" b="0" i="0" u="none" strike="noStrike" kern="1200" cap="none" spc="0" normalizeH="0" baseline="0" dirty="0">
                          <a:ln>
                            <a:noFill/>
                          </a:ln>
                          <a:solidFill>
                            <a:prstClr val="black"/>
                          </a:solidFill>
                          <a:effectLst/>
                          <a:uLnTx/>
                          <a:uFillTx/>
                          <a:latin typeface="Tahoma" panose="020B0604030504040204" pitchFamily="34" charset="0"/>
                          <a:ea typeface="+mn-ea"/>
                          <a:cs typeface="+mn-cs"/>
                        </a:rPr>
                        <a:t>As per Rule 6 of Para A, </a:t>
                      </a:r>
                      <a:r>
                        <a:rPr kumimoji="0" lang="en-US" sz="1800" b="1" i="0" u="none" strike="noStrike" kern="1200" cap="none" spc="0" normalizeH="0" baseline="0" dirty="0">
                          <a:ln>
                            <a:noFill/>
                          </a:ln>
                          <a:solidFill>
                            <a:prstClr val="black"/>
                          </a:solidFill>
                          <a:effectLst/>
                          <a:uLnTx/>
                          <a:uFillTx/>
                          <a:latin typeface="Tahoma" panose="020B0604030504040204" pitchFamily="34" charset="0"/>
                          <a:ea typeface="+mn-ea"/>
                          <a:cs typeface="+mn-cs"/>
                        </a:rPr>
                        <a:t>the following is deemed to be received by the employee and shall be included in total income and liable to tax.</a:t>
                      </a:r>
                    </a:p>
                  </a:txBody>
                  <a:tcPr/>
                </a:tc>
                <a:tc row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800" b="0" i="0" u="none" strike="noStrike" kern="1200" cap="none" spc="0" normalizeH="0" baseline="0" dirty="0">
                          <a:ln>
                            <a:noFill/>
                          </a:ln>
                          <a:solidFill>
                            <a:prstClr val="black"/>
                          </a:solidFill>
                          <a:effectLst/>
                          <a:uLnTx/>
                          <a:uFillTx/>
                          <a:latin typeface="Tahoma" panose="020B0604030504040204" pitchFamily="34" charset="0"/>
                          <a:ea typeface="+mn-ea"/>
                          <a:cs typeface="+mn-cs"/>
                        </a:rPr>
                        <a:t>As per para 6 of Para A, </a:t>
                      </a:r>
                      <a:r>
                        <a:rPr kumimoji="0" lang="en-US" sz="1800" b="1" i="0" u="none" strike="noStrike" kern="1200" cap="none" spc="0" normalizeH="0" baseline="0" dirty="0">
                          <a:ln>
                            <a:noFill/>
                          </a:ln>
                          <a:solidFill>
                            <a:prstClr val="black"/>
                          </a:solidFill>
                          <a:effectLst/>
                          <a:uLnTx/>
                          <a:uFillTx/>
                          <a:latin typeface="Tahoma" panose="020B0604030504040204" pitchFamily="34" charset="0"/>
                          <a:ea typeface="+mn-ea"/>
                          <a:cs typeface="+mn-cs"/>
                        </a:rPr>
                        <a:t>only interest credited on the balance to the credit of the employee which is in excess of 9.5%</a:t>
                      </a:r>
                      <a:r>
                        <a:rPr kumimoji="0" lang="en-IN" sz="1800" b="1" i="0" u="none" strike="noStrike" kern="1200" cap="none" spc="0" normalizeH="0" baseline="0" dirty="0">
                          <a:ln>
                            <a:noFill/>
                          </a:ln>
                          <a:solidFill>
                            <a:prstClr val="black"/>
                          </a:solidFill>
                          <a:effectLst/>
                          <a:uLnTx/>
                          <a:uFillTx/>
                          <a:latin typeface="Tahoma" panose="020B0604030504040204" pitchFamily="34" charset="0"/>
                          <a:ea typeface="+mn-ea"/>
                          <a:cs typeface="+mn-cs"/>
                        </a:rPr>
                        <a:t> </a:t>
                      </a:r>
                      <a:r>
                        <a:rPr kumimoji="0" lang="en-US" sz="1800" b="1" i="0" u="none" strike="noStrike" kern="1200" cap="none" spc="0" normalizeH="0" baseline="0" dirty="0">
                          <a:ln>
                            <a:noFill/>
                          </a:ln>
                          <a:solidFill>
                            <a:prstClr val="black"/>
                          </a:solidFill>
                          <a:effectLst/>
                          <a:uLnTx/>
                          <a:uFillTx/>
                          <a:latin typeface="Tahoma" panose="020B0604030504040204" pitchFamily="34" charset="0"/>
                          <a:ea typeface="+mn-ea"/>
                          <a:cs typeface="+mn-cs"/>
                        </a:rPr>
                        <a:t>is deemed to be received by the employee</a:t>
                      </a:r>
                      <a:r>
                        <a:rPr kumimoji="0" lang="en-US" sz="1800" b="0" i="0" u="none" strike="noStrike" kern="1200" cap="none" spc="0" normalizeH="0" baseline="0" dirty="0">
                          <a:ln>
                            <a:noFill/>
                          </a:ln>
                          <a:solidFill>
                            <a:prstClr val="black"/>
                          </a:solidFill>
                          <a:effectLst/>
                          <a:uLnTx/>
                          <a:uFillTx/>
                          <a:latin typeface="Tahoma" panose="020B0604030504040204" pitchFamily="34" charset="0"/>
                          <a:ea typeface="+mn-ea"/>
                          <a:cs typeface="+mn-cs"/>
                        </a:rPr>
                        <a:t> and shall be included in total income and liable to tax.</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800" b="1" i="0" u="none" strike="noStrike" kern="1200" cap="none" spc="0" normalizeH="0" baseline="0" dirty="0">
                          <a:ln>
                            <a:noFill/>
                          </a:ln>
                          <a:solidFill>
                            <a:prstClr val="black"/>
                          </a:solidFill>
                          <a:effectLst/>
                          <a:uLnTx/>
                          <a:uFillTx/>
                          <a:latin typeface="Tahoma" panose="020B0604030504040204" pitchFamily="34" charset="0"/>
                          <a:ea typeface="+mn-ea"/>
                          <a:cs typeface="+mn-cs"/>
                        </a:rPr>
                        <a:t>Thus, the upper limit of 12% of salary for employer contribution to RPF has been removed by the FA, 2026. </a:t>
                      </a:r>
                      <a:r>
                        <a:rPr kumimoji="0" lang="en-US" sz="1800" b="0" i="0" u="none" strike="noStrike" kern="1200" cap="none" spc="0" normalizeH="0" baseline="0" dirty="0">
                          <a:ln>
                            <a:noFill/>
                          </a:ln>
                          <a:solidFill>
                            <a:prstClr val="black"/>
                          </a:solidFill>
                          <a:effectLst/>
                          <a:uLnTx/>
                          <a:uFillTx/>
                          <a:latin typeface="Tahoma" panose="020B0604030504040204" pitchFamily="34" charset="0"/>
                          <a:ea typeface="+mn-ea"/>
                          <a:cs typeface="+mn-cs"/>
                        </a:rPr>
                        <a:t>Therefore, employer contribution to RPF in excess of 12% of salary will not be included in salary. </a:t>
                      </a:r>
                      <a:endParaRPr lang="en-IN" sz="1800" dirty="0"/>
                    </a:p>
                  </a:txBody>
                  <a:tcPr/>
                </a:tc>
                <a:extLst>
                  <a:ext uri="{0D108BD9-81ED-4DB2-BD59-A6C34878D82A}">
                    <a16:rowId xmlns:a16="http://schemas.microsoft.com/office/drawing/2014/main" val="1751808117"/>
                  </a:ext>
                </a:extLst>
              </a:tr>
              <a:tr h="2121655">
                <a:tc>
                  <a:txBody>
                    <a:bodyPr/>
                    <a:lstStyle/>
                    <a:p>
                      <a:pPr marL="0" marR="0" lvl="0" indent="-45720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800" b="0" i="0" u="none" strike="noStrike" kern="1200" cap="none" spc="0" normalizeH="0" baseline="0" dirty="0">
                          <a:ln>
                            <a:noFill/>
                          </a:ln>
                          <a:solidFill>
                            <a:prstClr val="black"/>
                          </a:solidFill>
                          <a:effectLst/>
                          <a:uLnTx/>
                          <a:uFillTx/>
                          <a:latin typeface="Tahoma" panose="020B0604030504040204" pitchFamily="34" charset="0"/>
                          <a:ea typeface="+mn-ea"/>
                          <a:cs typeface="+mn-cs"/>
                        </a:rPr>
                        <a:t>(a) </a:t>
                      </a:r>
                      <a:r>
                        <a:rPr kumimoji="0" lang="en-US" sz="1800" b="1" i="0" u="none" strike="noStrike" kern="1200" cap="none" spc="-40" normalizeH="0" baseline="0" dirty="0">
                          <a:ln>
                            <a:noFill/>
                          </a:ln>
                          <a:solidFill>
                            <a:prstClr val="black"/>
                          </a:solidFill>
                          <a:effectLst/>
                          <a:uLnTx/>
                          <a:uFillTx/>
                          <a:latin typeface="Tahoma" panose="020B0604030504040204" pitchFamily="34" charset="0"/>
                          <a:ea typeface="+mn-ea"/>
                          <a:cs typeface="+mn-cs"/>
                        </a:rPr>
                        <a:t>Employer contribution to RPF in excess of 12% of salary of the employee; and </a:t>
                      </a:r>
                    </a:p>
                    <a:p>
                      <a:pPr marL="0" marR="0" lvl="0" indent="-45720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800" b="0" i="0" u="none" strike="noStrike" kern="1200" cap="none" spc="-40" normalizeH="0" baseline="0" dirty="0">
                          <a:ln>
                            <a:noFill/>
                          </a:ln>
                          <a:solidFill>
                            <a:prstClr val="black"/>
                          </a:solidFill>
                          <a:effectLst/>
                          <a:uLnTx/>
                          <a:uFillTx/>
                          <a:latin typeface="Tahoma" panose="020B0604030504040204" pitchFamily="34" charset="0"/>
                          <a:ea typeface="+mn-ea"/>
                          <a:cs typeface="+mn-cs"/>
                        </a:rPr>
                        <a:t>(b) </a:t>
                      </a:r>
                      <a:r>
                        <a:rPr kumimoji="0" lang="en-US" sz="1800" b="1" i="0" u="none" strike="noStrike" kern="1200" cap="none" spc="-40" normalizeH="0" baseline="0" dirty="0">
                          <a:ln>
                            <a:noFill/>
                          </a:ln>
                          <a:solidFill>
                            <a:prstClr val="black"/>
                          </a:solidFill>
                          <a:effectLst/>
                          <a:uLnTx/>
                          <a:uFillTx/>
                          <a:latin typeface="Tahoma" panose="020B0604030504040204" pitchFamily="34" charset="0"/>
                          <a:ea typeface="+mn-ea"/>
                          <a:cs typeface="+mn-cs"/>
                        </a:rPr>
                        <a:t>Interest credited on the balance to the credit of the employee which is in excess of 9.5%.</a:t>
                      </a:r>
                      <a:endParaRPr lang="en-IN" sz="1800" b="1" spc="-40" baseline="0" dirty="0"/>
                    </a:p>
                  </a:txBody>
                  <a:tcPr/>
                </a:tc>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txBody>
                  <a:tcPr/>
                </a:tc>
                <a:extLst>
                  <a:ext uri="{0D108BD9-81ED-4DB2-BD59-A6C34878D82A}">
                    <a16:rowId xmlns:a16="http://schemas.microsoft.com/office/drawing/2014/main" val="310725615"/>
                  </a:ext>
                </a:extLst>
              </a:tr>
            </a:tbl>
          </a:graphicData>
        </a:graphic>
      </p:graphicFrame>
    </p:spTree>
    <p:extLst>
      <p:ext uri="{BB962C8B-B14F-4D97-AF65-F5344CB8AC3E}">
        <p14:creationId xmlns:p14="http://schemas.microsoft.com/office/powerpoint/2010/main" val="1775342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C2EE5F2A-AA98-4624-B27D-10BF184A6C41}"/>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Employer’s contribution to RPF, NPS and Superannuation Fund</a:t>
            </a:r>
            <a:endParaRPr lang="en-US" sz="24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21</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995441550"/>
              </p:ext>
            </p:extLst>
          </p:nvPr>
        </p:nvGraphicFramePr>
        <p:xfrm>
          <a:off x="496768" y="1017318"/>
          <a:ext cx="10291314" cy="3739029"/>
        </p:xfrm>
        <a:graphic>
          <a:graphicData uri="http://schemas.openxmlformats.org/drawingml/2006/table">
            <a:tbl>
              <a:tblPr firstRow="1" bandRow="1">
                <a:tableStyleId>{5C22544A-7EE6-4342-B048-85BDC9FD1C3A}</a:tableStyleId>
              </a:tblPr>
              <a:tblGrid>
                <a:gridCol w="4529776">
                  <a:extLst>
                    <a:ext uri="{9D8B030D-6E8A-4147-A177-3AD203B41FA5}">
                      <a16:colId xmlns:a16="http://schemas.microsoft.com/office/drawing/2014/main" val="4016985874"/>
                    </a:ext>
                  </a:extLst>
                </a:gridCol>
                <a:gridCol w="5761538">
                  <a:extLst>
                    <a:ext uri="{9D8B030D-6E8A-4147-A177-3AD203B41FA5}">
                      <a16:colId xmlns:a16="http://schemas.microsoft.com/office/drawing/2014/main" val="2704572005"/>
                    </a:ext>
                  </a:extLst>
                </a:gridCol>
              </a:tblGrid>
              <a:tr h="374259">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727349">
                <a:tc row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latin typeface="Tahoma" panose="020B0604030504040204" pitchFamily="34" charset="0"/>
                          <a:ea typeface="Tahoma" panose="020B0604030504040204" pitchFamily="34" charset="0"/>
                          <a:cs typeface="Tahoma" panose="020B0604030504040204" pitchFamily="34" charset="0"/>
                        </a:rPr>
                        <a:t>As per section 17(2)(vii), perquisite includes the amount or </a:t>
                      </a:r>
                      <a:r>
                        <a:rPr lang="en-US" sz="2000" dirty="0" err="1">
                          <a:latin typeface="Tahoma" panose="020B0604030504040204" pitchFamily="34" charset="0"/>
                          <a:ea typeface="Tahoma" panose="020B0604030504040204" pitchFamily="34" charset="0"/>
                          <a:cs typeface="Tahoma" panose="020B0604030504040204" pitchFamily="34" charset="0"/>
                        </a:rPr>
                        <a:t>agg</a:t>
                      </a:r>
                      <a:r>
                        <a:rPr lang="en-US" sz="2000" dirty="0">
                          <a:latin typeface="Tahoma" panose="020B0604030504040204" pitchFamily="34" charset="0"/>
                          <a:ea typeface="Tahoma" panose="020B0604030504040204" pitchFamily="34" charset="0"/>
                          <a:cs typeface="Tahoma" panose="020B0604030504040204" pitchFamily="34" charset="0"/>
                        </a:rPr>
                        <a:t>. Of amts of contribution by employer to the account of the </a:t>
                      </a:r>
                      <a:r>
                        <a:rPr lang="en-US" sz="2000" dirty="0" err="1">
                          <a:latin typeface="Tahoma" panose="020B0604030504040204" pitchFamily="34" charset="0"/>
                          <a:ea typeface="Tahoma" panose="020B0604030504040204" pitchFamily="34" charset="0"/>
                          <a:cs typeface="Tahoma" panose="020B0604030504040204" pitchFamily="34" charset="0"/>
                        </a:rPr>
                        <a:t>assesseee</a:t>
                      </a:r>
                      <a:r>
                        <a:rPr lang="en-US" sz="2000" dirty="0">
                          <a:latin typeface="Tahoma" panose="020B0604030504040204" pitchFamily="34" charset="0"/>
                          <a:ea typeface="Tahoma" panose="020B0604030504040204" pitchFamily="34" charset="0"/>
                          <a:cs typeface="Tahoma" panose="020B0604030504040204" pitchFamily="34" charset="0"/>
                        </a:rPr>
                        <a:t> in RPF, NPS and superannuation fund, to the extent it exceeds Rs.7,50,000 in a previous year.  </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As per section 17(1)(h), aggregate of employer contribution in excess of Rs.7,50,000 in a tax year to the account of the </a:t>
                      </a:r>
                      <a:r>
                        <a:rPr lang="en-US" sz="2000" dirty="0" err="1">
                          <a:latin typeface="Tahoma" panose="020B0604030504040204" pitchFamily="34" charset="0"/>
                          <a:ea typeface="Tahoma" panose="020B0604030504040204" pitchFamily="34" charset="0"/>
                          <a:cs typeface="Tahoma" panose="020B0604030504040204" pitchFamily="34" charset="0"/>
                        </a:rPr>
                        <a:t>assessee</a:t>
                      </a:r>
                      <a:r>
                        <a:rPr lang="en-US" sz="2000" dirty="0">
                          <a:latin typeface="Tahoma" panose="020B0604030504040204" pitchFamily="34" charset="0"/>
                          <a:ea typeface="Tahoma" panose="020B0604030504040204" pitchFamily="34" charset="0"/>
                          <a:cs typeface="Tahoma" panose="020B0604030504040204" pitchFamily="34" charset="0"/>
                        </a:rPr>
                        <a:t> in RPF, NPS and superannuation fund will be treated as a perquisite. </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1180355">
                <a:tc v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kumimoji="0" lang="en-US" sz="20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b="1" dirty="0">
                          <a:latin typeface="Tahoma" panose="020B0604030504040204" pitchFamily="34" charset="0"/>
                          <a:ea typeface="Tahoma" panose="020B0604030504040204" pitchFamily="34" charset="0"/>
                          <a:cs typeface="Tahoma" panose="020B0604030504040204" pitchFamily="34" charset="0"/>
                        </a:rPr>
                        <a:t>Thus, </a:t>
                      </a:r>
                      <a:r>
                        <a:rPr lang="en-US" sz="2000" b="1" dirty="0">
                          <a:highlight>
                            <a:srgbClr val="B7FAFF"/>
                          </a:highlight>
                          <a:latin typeface="Tahoma" panose="020B0604030504040204" pitchFamily="34" charset="0"/>
                          <a:ea typeface="Tahoma" panose="020B0604030504040204" pitchFamily="34" charset="0"/>
                          <a:cs typeface="Tahoma" panose="020B0604030504040204" pitchFamily="34" charset="0"/>
                        </a:rPr>
                        <a:t>while the 12% cap on employer’s contribution to RPF has been removed, the overall cap of Rs.7,50,000 in a tax year for employer contribution to RPF, NPS and superannuation fund continues.  </a:t>
                      </a:r>
                      <a:endParaRPr lang="en-IN" sz="2000" b="1" dirty="0">
                        <a:highlight>
                          <a:srgbClr val="B7FAFF"/>
                        </a:highlight>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751808117"/>
                  </a:ext>
                </a:extLst>
              </a:tr>
            </a:tbl>
          </a:graphicData>
        </a:graphic>
      </p:graphicFrame>
    </p:spTree>
    <p:extLst>
      <p:ext uri="{BB962C8B-B14F-4D97-AF65-F5344CB8AC3E}">
        <p14:creationId xmlns:p14="http://schemas.microsoft.com/office/powerpoint/2010/main" val="2410065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C2EE5F2A-AA98-4624-B27D-10BF184A6C41}"/>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73866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Exemption of HRA [Section 10(13A) of 1961 Act </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2A of 1962 Rules vis-</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a-v</a:t>
            </a:r>
            <a:r>
              <a:rPr lang="en-US" sz="21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s Schedule III to the 2025 Act </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279 of 2026 Rules]  </a:t>
            </a:r>
            <a:endParaRPr lang="en-US" sz="21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22</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67183710"/>
              </p:ext>
            </p:extLst>
          </p:nvPr>
        </p:nvGraphicFramePr>
        <p:xfrm>
          <a:off x="527497" y="1079499"/>
          <a:ext cx="10599307" cy="5334000"/>
        </p:xfrm>
        <a:graphic>
          <a:graphicData uri="http://schemas.openxmlformats.org/drawingml/2006/table">
            <a:tbl>
              <a:tblPr firstRow="1" bandRow="1">
                <a:tableStyleId>{5C22544A-7EE6-4342-B048-85BDC9FD1C3A}</a:tableStyleId>
              </a:tblPr>
              <a:tblGrid>
                <a:gridCol w="579408">
                  <a:extLst>
                    <a:ext uri="{9D8B030D-6E8A-4147-A177-3AD203B41FA5}">
                      <a16:colId xmlns:a16="http://schemas.microsoft.com/office/drawing/2014/main" val="4016985874"/>
                    </a:ext>
                  </a:extLst>
                </a:gridCol>
                <a:gridCol w="4292868">
                  <a:extLst>
                    <a:ext uri="{9D8B030D-6E8A-4147-A177-3AD203B41FA5}">
                      <a16:colId xmlns:a16="http://schemas.microsoft.com/office/drawing/2014/main" val="4103834112"/>
                    </a:ext>
                  </a:extLst>
                </a:gridCol>
                <a:gridCol w="5727031">
                  <a:extLst>
                    <a:ext uri="{9D8B030D-6E8A-4147-A177-3AD203B41FA5}">
                      <a16:colId xmlns:a16="http://schemas.microsoft.com/office/drawing/2014/main" val="3965795409"/>
                    </a:ext>
                  </a:extLst>
                </a:gridCol>
              </a:tblGrid>
              <a:tr h="314873">
                <a:tc gridSpan="2">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634456">
                <a:tc gridSpan="3">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Where an employee opts out of the default/new tax regime and computes income and pays tax </a:t>
                      </a:r>
                      <a:r>
                        <a:rPr lang="en-US" sz="1800" b="1" dirty="0">
                          <a:latin typeface="Tahoma" panose="020B0604030504040204" pitchFamily="34" charset="0"/>
                          <a:ea typeface="Tahoma" panose="020B0604030504040204" pitchFamily="34" charset="0"/>
                          <a:cs typeface="Tahoma" panose="020B0604030504040204" pitchFamily="34" charset="0"/>
                        </a:rPr>
                        <a:t>under the old tax regime </a:t>
                      </a:r>
                      <a:r>
                        <a:rPr lang="en-US" sz="1800" dirty="0">
                          <a:latin typeface="Tahoma" panose="020B0604030504040204" pitchFamily="34" charset="0"/>
                          <a:ea typeface="Tahoma" panose="020B0604030504040204" pitchFamily="34" charset="0"/>
                          <a:cs typeface="Tahoma" panose="020B0604030504040204" pitchFamily="34" charset="0"/>
                        </a:rPr>
                        <a:t>he is eligible for exemption of HRA </a:t>
                      </a:r>
                      <a:r>
                        <a:rPr lang="en-US" sz="1800" dirty="0" err="1">
                          <a:latin typeface="Tahoma" panose="020B0604030504040204" pitchFamily="34" charset="0"/>
                          <a:ea typeface="Tahoma" panose="020B0604030504040204" pitchFamily="34" charset="0"/>
                          <a:cs typeface="Tahoma" panose="020B0604030504040204" pitchFamily="34" charset="0"/>
                        </a:rPr>
                        <a:t>upto</a:t>
                      </a:r>
                      <a:r>
                        <a:rPr lang="en-US" sz="1800" dirty="0">
                          <a:latin typeface="Tahoma" panose="020B0604030504040204" pitchFamily="34" charset="0"/>
                          <a:ea typeface="Tahoma" panose="020B0604030504040204" pitchFamily="34" charset="0"/>
                          <a:cs typeface="Tahoma" panose="020B0604030504040204" pitchFamily="34" charset="0"/>
                        </a:rPr>
                        <a:t> certain limits.  </a:t>
                      </a:r>
                      <a:r>
                        <a:rPr lang="en-US" sz="1800" b="1" u="sng" dirty="0">
                          <a:latin typeface="Tahoma" panose="020B0604030504040204" pitchFamily="34" charset="0"/>
                          <a:ea typeface="Tahoma" panose="020B0604030504040204" pitchFamily="34" charset="0"/>
                          <a:cs typeface="Tahoma" panose="020B0604030504040204" pitchFamily="34" charset="0"/>
                        </a:rPr>
                        <a:t>The higher exemption of </a:t>
                      </a:r>
                      <a:r>
                        <a:rPr lang="en-US" sz="1800" b="1" u="sng" dirty="0" err="1">
                          <a:latin typeface="Tahoma" panose="020B0604030504040204" pitchFamily="34" charset="0"/>
                          <a:ea typeface="Tahoma" panose="020B0604030504040204" pitchFamily="34" charset="0"/>
                          <a:cs typeface="Tahoma" panose="020B0604030504040204" pitchFamily="34" charset="0"/>
                        </a:rPr>
                        <a:t>upto</a:t>
                      </a:r>
                      <a:r>
                        <a:rPr lang="en-US" sz="1800" b="1" u="sng" dirty="0">
                          <a:latin typeface="Tahoma" panose="020B0604030504040204" pitchFamily="34" charset="0"/>
                          <a:ea typeface="Tahoma" panose="020B0604030504040204" pitchFamily="34" charset="0"/>
                          <a:cs typeface="Tahoma" panose="020B0604030504040204" pitchFamily="34" charset="0"/>
                        </a:rPr>
                        <a:t> 50% of salary has been extended to accommodation situated in Hyderabad, Pune, Ahmedabad and Bengaluru. </a:t>
                      </a:r>
                      <a:endParaRPr lang="en-IN" sz="1800" b="1" u="sng"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2986690652"/>
                  </a:ext>
                </a:extLst>
              </a:tr>
              <a:tr h="615454">
                <a:tc grid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Exemption u/s 10(13A) subject to the limits in Rule 2A of 1962 Rules</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spc="-30" baseline="0" dirty="0">
                          <a:latin typeface="Tahoma" panose="020B0604030504040204" pitchFamily="34" charset="0"/>
                          <a:ea typeface="Tahoma" panose="020B0604030504040204" pitchFamily="34" charset="0"/>
                          <a:cs typeface="Tahoma" panose="020B0604030504040204" pitchFamily="34" charset="0"/>
                        </a:rPr>
                        <a:t>Exemption under Schedule III [Table Sl. No. 11]  subject to the limits in Rule 279 of 2026 Rules</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471388">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latin typeface="Tahoma" panose="020B0604030504040204" pitchFamily="34" charset="0"/>
                          <a:ea typeface="Tahoma" panose="020B0604030504040204" pitchFamily="34" charset="0"/>
                          <a:cs typeface="Tahoma" panose="020B0604030504040204" pitchFamily="34" charset="0"/>
                        </a:rPr>
                        <a:t>(</a:t>
                      </a:r>
                      <a:r>
                        <a:rPr lang="en-US" sz="2000" dirty="0" err="1">
                          <a:latin typeface="Tahoma" panose="020B0604030504040204" pitchFamily="34" charset="0"/>
                          <a:ea typeface="Tahoma" panose="020B0604030504040204" pitchFamily="34" charset="0"/>
                          <a:cs typeface="Tahoma" panose="020B0604030504040204" pitchFamily="34" charset="0"/>
                        </a:rPr>
                        <a:t>i</a:t>
                      </a:r>
                      <a:r>
                        <a:rPr lang="en-US" sz="2000" dirty="0">
                          <a:latin typeface="Tahoma" panose="020B0604030504040204" pitchFamily="34" charset="0"/>
                          <a:ea typeface="Tahoma" panose="020B0604030504040204" pitchFamily="34" charset="0"/>
                          <a:cs typeface="Tahoma" panose="020B0604030504040204" pitchFamily="34" charset="0"/>
                        </a:rPr>
                        <a:t>)</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Actual HRA received for the period of occupation</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Actual HRA received for the period of occupation (No change)</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065837522"/>
                  </a:ext>
                </a:extLst>
              </a:tr>
              <a:tr h="0">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latin typeface="Tahoma" panose="020B0604030504040204" pitchFamily="34" charset="0"/>
                          <a:ea typeface="Tahoma" panose="020B0604030504040204" pitchFamily="34" charset="0"/>
                          <a:cs typeface="Tahoma" panose="020B0604030504040204" pitchFamily="34" charset="0"/>
                        </a:rPr>
                        <a:t>(ii)</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Rent paid (–)  1/10</a:t>
                      </a:r>
                      <a:r>
                        <a:rPr lang="en-US" sz="1800" baseline="30000" dirty="0">
                          <a:latin typeface="Tahoma" panose="020B0604030504040204" pitchFamily="34" charset="0"/>
                          <a:ea typeface="Tahoma" panose="020B0604030504040204" pitchFamily="34" charset="0"/>
                          <a:cs typeface="Tahoma" panose="020B0604030504040204" pitchFamily="34" charset="0"/>
                        </a:rPr>
                        <a:t>th</a:t>
                      </a:r>
                      <a:r>
                        <a:rPr lang="en-US" sz="1800" dirty="0">
                          <a:latin typeface="Tahoma" panose="020B0604030504040204" pitchFamily="34" charset="0"/>
                          <a:ea typeface="Tahoma" panose="020B0604030504040204" pitchFamily="34" charset="0"/>
                          <a:cs typeface="Tahoma" panose="020B0604030504040204" pitchFamily="34" charset="0"/>
                        </a:rPr>
                        <a:t> of Salary for the period of occupation</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Rent paid (–)  1/10</a:t>
                      </a:r>
                      <a:r>
                        <a:rPr lang="en-US" sz="1800" baseline="30000" dirty="0">
                          <a:latin typeface="Tahoma" panose="020B0604030504040204" pitchFamily="34" charset="0"/>
                          <a:ea typeface="Tahoma" panose="020B0604030504040204" pitchFamily="34" charset="0"/>
                          <a:cs typeface="Tahoma" panose="020B0604030504040204" pitchFamily="34" charset="0"/>
                        </a:rPr>
                        <a:t>th</a:t>
                      </a:r>
                      <a:r>
                        <a:rPr lang="en-US" sz="1800" dirty="0">
                          <a:latin typeface="Tahoma" panose="020B0604030504040204" pitchFamily="34" charset="0"/>
                          <a:ea typeface="Tahoma" panose="020B0604030504040204" pitchFamily="34" charset="0"/>
                          <a:cs typeface="Tahoma" panose="020B0604030504040204" pitchFamily="34" charset="0"/>
                        </a:rPr>
                        <a:t> of Salary for the period of occupation (No change)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469270559"/>
                  </a:ext>
                </a:extLst>
              </a:tr>
              <a:tr h="421346">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latin typeface="Tahoma" panose="020B0604030504040204" pitchFamily="34" charset="0"/>
                          <a:ea typeface="Tahoma" panose="020B0604030504040204" pitchFamily="34" charset="0"/>
                          <a:cs typeface="Tahoma" panose="020B0604030504040204" pitchFamily="34" charset="0"/>
                        </a:rPr>
                        <a:t>(iii)</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½ i.e., </a:t>
                      </a: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50% of salary </a:t>
                      </a: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for the period of occupation where the accommodation is situated in Bombay, Calcutta, Delhi or Madras</a:t>
                      </a: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50% of salary </a:t>
                      </a: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for the period of occupation where the accommodation is situated in Mumbai, Kolkata, Delhi, Chennai, </a:t>
                      </a:r>
                      <a:r>
                        <a:rPr lang="en-US" sz="1800" b="1" u="sng" kern="1200" dirty="0">
                          <a:solidFill>
                            <a:schemeClr val="dk1"/>
                          </a:solidFill>
                          <a:highlight>
                            <a:srgbClr val="B7FAFF"/>
                          </a:highlight>
                          <a:latin typeface="Tahoma" panose="020B0604030504040204" pitchFamily="34" charset="0"/>
                          <a:ea typeface="Tahoma" panose="020B0604030504040204" pitchFamily="34" charset="0"/>
                          <a:cs typeface="Tahoma" panose="020B0604030504040204" pitchFamily="34" charset="0"/>
                        </a:rPr>
                        <a:t>Hyderabad, Pune, Ahmedabad and Bengaluru</a:t>
                      </a:r>
                      <a:endParaRPr lang="en-IN" sz="1800" b="0" u="sng" kern="1200" dirty="0">
                        <a:solidFill>
                          <a:schemeClr val="dk1"/>
                        </a:solidFill>
                        <a:highlight>
                          <a:srgbClr val="B7FAFF"/>
                        </a:highlight>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130439104"/>
                  </a:ext>
                </a:extLst>
              </a:tr>
              <a:tr h="421346">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kern="1200" spc="-20" dirty="0">
                          <a:solidFill>
                            <a:schemeClr val="dk1"/>
                          </a:solidFill>
                          <a:latin typeface="Tahoma" panose="020B0604030504040204" pitchFamily="34" charset="0"/>
                          <a:ea typeface="Tahoma" panose="020B0604030504040204" pitchFamily="34" charset="0"/>
                          <a:cs typeface="Tahoma" panose="020B0604030504040204" pitchFamily="34" charset="0"/>
                        </a:rPr>
                        <a:t>2/5</a:t>
                      </a:r>
                      <a:r>
                        <a:rPr lang="en-US" sz="1800" b="0" kern="1200" spc="-20" baseline="30000" dirty="0">
                          <a:solidFill>
                            <a:schemeClr val="dk1"/>
                          </a:solidFill>
                          <a:latin typeface="Tahoma" panose="020B0604030504040204" pitchFamily="34" charset="0"/>
                          <a:ea typeface="Tahoma" panose="020B0604030504040204" pitchFamily="34" charset="0"/>
                          <a:cs typeface="Tahoma" panose="020B0604030504040204" pitchFamily="34" charset="0"/>
                        </a:rPr>
                        <a:t>th</a:t>
                      </a:r>
                      <a:r>
                        <a:rPr lang="en-US" sz="1800" b="0" kern="1200" spc="-20" dirty="0">
                          <a:solidFill>
                            <a:schemeClr val="dk1"/>
                          </a:solidFill>
                          <a:latin typeface="Tahoma" panose="020B0604030504040204" pitchFamily="34" charset="0"/>
                          <a:ea typeface="Tahoma" panose="020B0604030504040204" pitchFamily="34" charset="0"/>
                          <a:cs typeface="Tahoma" panose="020B0604030504040204" pitchFamily="34" charset="0"/>
                        </a:rPr>
                        <a:t> i.e., 40% of salary if </a:t>
                      </a:r>
                      <a:r>
                        <a:rPr lang="en-US" sz="1800" b="0" kern="1200" spc="-20" dirty="0" err="1">
                          <a:solidFill>
                            <a:schemeClr val="dk1"/>
                          </a:solidFill>
                          <a:latin typeface="Tahoma" panose="020B0604030504040204" pitchFamily="34" charset="0"/>
                          <a:ea typeface="Tahoma" panose="020B0604030504040204" pitchFamily="34" charset="0"/>
                          <a:cs typeface="Tahoma" panose="020B0604030504040204" pitchFamily="34" charset="0"/>
                        </a:rPr>
                        <a:t>accommo</a:t>
                      </a:r>
                      <a:r>
                        <a:rPr lang="en-US" sz="1800" b="0" kern="1200" spc="-20" dirty="0">
                          <a:solidFill>
                            <a:schemeClr val="dk1"/>
                          </a:solidFill>
                          <a:latin typeface="Tahoma" panose="020B0604030504040204" pitchFamily="34" charset="0"/>
                          <a:ea typeface="Tahoma" panose="020B0604030504040204" pitchFamily="34" charset="0"/>
                          <a:cs typeface="Tahoma" panose="020B0604030504040204" pitchFamily="34" charset="0"/>
                        </a:rPr>
                        <a:t>-dation is situated in any other place. </a:t>
                      </a:r>
                      <a:endParaRPr lang="en-IN" sz="1800" b="0" kern="1200" spc="-2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40% of salary, if the accommodation is situated in any other place.</a:t>
                      </a: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706097274"/>
                  </a:ext>
                </a:extLst>
              </a:tr>
            </a:tbl>
          </a:graphicData>
        </a:graphic>
      </p:graphicFrame>
    </p:spTree>
    <p:extLst>
      <p:ext uri="{BB962C8B-B14F-4D97-AF65-F5344CB8AC3E}">
        <p14:creationId xmlns:p14="http://schemas.microsoft.com/office/powerpoint/2010/main" val="2584589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C2EE5F2A-AA98-4624-B27D-10BF184A6C41}"/>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73866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Exemption of allowances [Section 10(14) of 1961 Act </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2BB of 1962 Rules vis-</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a-v</a:t>
            </a:r>
            <a:r>
              <a:rPr lang="en-US" sz="21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s Schedule III to the 2025 Act </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280(2) of 2026 Rules]  </a:t>
            </a:r>
            <a:endParaRPr lang="en-US" sz="21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23</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806433110"/>
              </p:ext>
            </p:extLst>
          </p:nvPr>
        </p:nvGraphicFramePr>
        <p:xfrm>
          <a:off x="527497" y="1079499"/>
          <a:ext cx="10599307" cy="5242560"/>
        </p:xfrm>
        <a:graphic>
          <a:graphicData uri="http://schemas.openxmlformats.org/drawingml/2006/table">
            <a:tbl>
              <a:tblPr firstRow="1" bandRow="1">
                <a:tableStyleId>{5C22544A-7EE6-4342-B048-85BDC9FD1C3A}</a:tableStyleId>
              </a:tblPr>
              <a:tblGrid>
                <a:gridCol w="2942817">
                  <a:extLst>
                    <a:ext uri="{9D8B030D-6E8A-4147-A177-3AD203B41FA5}">
                      <a16:colId xmlns:a16="http://schemas.microsoft.com/office/drawing/2014/main" val="4016985874"/>
                    </a:ext>
                  </a:extLst>
                </a:gridCol>
                <a:gridCol w="3330877">
                  <a:extLst>
                    <a:ext uri="{9D8B030D-6E8A-4147-A177-3AD203B41FA5}">
                      <a16:colId xmlns:a16="http://schemas.microsoft.com/office/drawing/2014/main" val="4103834112"/>
                    </a:ext>
                  </a:extLst>
                </a:gridCol>
                <a:gridCol w="247832">
                  <a:extLst>
                    <a:ext uri="{9D8B030D-6E8A-4147-A177-3AD203B41FA5}">
                      <a16:colId xmlns:a16="http://schemas.microsoft.com/office/drawing/2014/main" val="2704572005"/>
                    </a:ext>
                  </a:extLst>
                </a:gridCol>
                <a:gridCol w="4077781">
                  <a:extLst>
                    <a:ext uri="{9D8B030D-6E8A-4147-A177-3AD203B41FA5}">
                      <a16:colId xmlns:a16="http://schemas.microsoft.com/office/drawing/2014/main" val="2122924745"/>
                    </a:ext>
                  </a:extLst>
                </a:gridCol>
              </a:tblGrid>
              <a:tr h="314873">
                <a:tc gridSpan="2">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gridSpan="2">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algn="ct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634456">
                <a:tc gridSpan="4">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Where an employee opts out of the default/new tax regime and computes income and pays tax </a:t>
                      </a:r>
                      <a:r>
                        <a:rPr lang="en-US" sz="1800" b="1" dirty="0">
                          <a:latin typeface="Tahoma" panose="020B0604030504040204" pitchFamily="34" charset="0"/>
                          <a:ea typeface="Tahoma" panose="020B0604030504040204" pitchFamily="34" charset="0"/>
                          <a:cs typeface="Tahoma" panose="020B0604030504040204" pitchFamily="34" charset="0"/>
                        </a:rPr>
                        <a:t>under the old tax regime </a:t>
                      </a:r>
                      <a:r>
                        <a:rPr lang="en-US" sz="1800" dirty="0">
                          <a:latin typeface="Tahoma" panose="020B0604030504040204" pitchFamily="34" charset="0"/>
                          <a:ea typeface="Tahoma" panose="020B0604030504040204" pitchFamily="34" charset="0"/>
                          <a:cs typeface="Tahoma" panose="020B0604030504040204" pitchFamily="34" charset="0"/>
                        </a:rPr>
                        <a:t>he is eligible for exemption of certain allowances.  </a:t>
                      </a:r>
                      <a:r>
                        <a:rPr lang="en-US" sz="1800" b="0" dirty="0">
                          <a:latin typeface="Tahoma" panose="020B0604030504040204" pitchFamily="34" charset="0"/>
                          <a:ea typeface="Tahoma" panose="020B0604030504040204" pitchFamily="34" charset="0"/>
                          <a:cs typeface="Tahoma" panose="020B0604030504040204" pitchFamily="34" charset="0"/>
                        </a:rPr>
                        <a:t>The exemption limits have been substantially increased in the Income-tax Rules, 2026 : </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h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spc="-30" baseline="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20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986690652"/>
                  </a:ext>
                </a:extLst>
              </a:tr>
              <a:tr h="770814">
                <a:tc gridSpan="3">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Exemption u/s 10(14) subject to the limits prescribed in Rule 2BB of 1962 Rules</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h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spc="-30" baseline="0" dirty="0">
                          <a:latin typeface="Tahoma" panose="020B0604030504040204" pitchFamily="34" charset="0"/>
                          <a:ea typeface="Tahoma" panose="020B0604030504040204" pitchFamily="34" charset="0"/>
                          <a:cs typeface="Tahoma" panose="020B0604030504040204" pitchFamily="34" charset="0"/>
                        </a:rPr>
                        <a:t>Exemption under Schedule III subject to the limits prescribed in Rule 280 of 2026 Rules</a:t>
                      </a:r>
                      <a:endParaRPr lang="en-IN" sz="2000" spc="-3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spc="-30" baseline="0" dirty="0">
                          <a:latin typeface="Tahoma" panose="020B0604030504040204" pitchFamily="34" charset="0"/>
                          <a:ea typeface="Tahoma" panose="020B0604030504040204" pitchFamily="34" charset="0"/>
                          <a:cs typeface="Tahoma" panose="020B0604030504040204" pitchFamily="34" charset="0"/>
                        </a:rPr>
                        <a:t>Exemption under Schedule III subject to the limits prescribed in Rule 280(2) of 2026 Rules</a:t>
                      </a:r>
                      <a:endParaRPr lang="en-IN" sz="1800" spc="-30" baseline="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471388">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Children education allowance</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Rs.100 pm </a:t>
                      </a:r>
                      <a:r>
                        <a:rPr lang="en-US" sz="1800" dirty="0">
                          <a:latin typeface="Tahoma" panose="020B0604030504040204" pitchFamily="34" charset="0"/>
                          <a:ea typeface="Tahoma" panose="020B0604030504040204" pitchFamily="34" charset="0"/>
                          <a:cs typeface="Tahoma" panose="020B0604030504040204" pitchFamily="34" charset="0"/>
                        </a:rPr>
                        <a:t>per child up to a maximum of 2 children</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algn="just"/>
                      <a:r>
                        <a:rPr lang="en-US" sz="2000" kern="1200" dirty="0">
                          <a:solidFill>
                            <a:schemeClr val="dk1"/>
                          </a:solidFill>
                          <a:latin typeface="Tahoma" panose="020B0604030504040204" pitchFamily="34" charset="0"/>
                          <a:ea typeface="Tahoma" panose="020B0604030504040204" pitchFamily="34" charset="0"/>
                          <a:cs typeface="Tahoma" panose="020B0604030504040204" pitchFamily="34" charset="0"/>
                        </a:rPr>
                        <a:t>Rs.3,000 pm per child subject to a maximum of 2 children.</a:t>
                      </a:r>
                      <a:endParaRPr lang="en-IN" sz="200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l"/>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Rs.3,000 pm </a:t>
                      </a:r>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per child subject to a maximum of 2 children.</a:t>
                      </a:r>
                      <a:endParaRPr lang="en-IN" sz="180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065837522"/>
                  </a:ext>
                </a:extLst>
              </a:tr>
              <a:tr h="421346">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Hostel allowance</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Rs.300 pm </a:t>
                      </a:r>
                      <a:r>
                        <a:rPr lang="en-US" sz="1800" dirty="0">
                          <a:latin typeface="Tahoma" panose="020B0604030504040204" pitchFamily="34" charset="0"/>
                          <a:ea typeface="Tahoma" panose="020B0604030504040204" pitchFamily="34" charset="0"/>
                          <a:cs typeface="Tahoma" panose="020B0604030504040204" pitchFamily="34" charset="0"/>
                        </a:rPr>
                        <a:t>per child up to a maximum of 2 children</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algn="just"/>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Rs.9,000 pm per child subject to a maximum of 2 children</a:t>
                      </a:r>
                      <a:endParaRPr lang="en-IN" dirty="0"/>
                    </a:p>
                  </a:txBody>
                  <a:tcPr/>
                </a:tc>
                <a:tc>
                  <a:txBody>
                    <a:bodyPr/>
                    <a:lstStyle/>
                    <a:p>
                      <a:pPr algn="l"/>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Rs.9,000 pm </a:t>
                      </a:r>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per child subject to a maximum of 2 children</a:t>
                      </a:r>
                      <a:endParaRPr lang="en-IN" sz="1800" dirty="0"/>
                    </a:p>
                  </a:txBody>
                  <a:tcPr/>
                </a:tc>
                <a:extLst>
                  <a:ext uri="{0D108BD9-81ED-4DB2-BD59-A6C34878D82A}">
                    <a16:rowId xmlns:a16="http://schemas.microsoft.com/office/drawing/2014/main" val="2469270559"/>
                  </a:ext>
                </a:extLst>
              </a:tr>
              <a:tr h="421346">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Transport allowance to an employee who is blind/deaf &amp; dumb/ </a:t>
                      </a:r>
                      <a:r>
                        <a:rPr lang="en-US" sz="1800" b="1" dirty="0" err="1">
                          <a:latin typeface="Tahoma" panose="020B0604030504040204" pitchFamily="34" charset="0"/>
                          <a:ea typeface="Tahoma" panose="020B0604030504040204" pitchFamily="34" charset="0"/>
                          <a:cs typeface="Tahoma" panose="020B0604030504040204" pitchFamily="34" charset="0"/>
                        </a:rPr>
                        <a:t>orthopaedically</a:t>
                      </a:r>
                      <a:r>
                        <a:rPr lang="en-US" sz="1800" b="1" dirty="0">
                          <a:latin typeface="Tahoma" panose="020B0604030504040204" pitchFamily="34" charset="0"/>
                          <a:ea typeface="Tahoma" panose="020B0604030504040204" pitchFamily="34" charset="0"/>
                          <a:cs typeface="Tahoma" panose="020B0604030504040204" pitchFamily="34" charset="0"/>
                        </a:rPr>
                        <a:t> handicapped</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Rs.3,200 per month</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[This is allowable both under the old and new tax regime]</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r>
                        <a:rPr lang="en-US" sz="2000" kern="1200" dirty="0">
                          <a:solidFill>
                            <a:schemeClr val="dk1"/>
                          </a:solidFill>
                          <a:latin typeface="Tahoma" panose="020B0604030504040204" pitchFamily="34" charset="0"/>
                          <a:ea typeface="Tahoma" panose="020B0604030504040204" pitchFamily="34" charset="0"/>
                          <a:cs typeface="Tahoma" panose="020B0604030504040204" pitchFamily="34" charset="0"/>
                        </a:rPr>
                        <a:t>(</a:t>
                      </a:r>
                      <a:r>
                        <a:rPr lang="en-US" sz="2000" kern="1200" dirty="0" err="1">
                          <a:solidFill>
                            <a:schemeClr val="dk1"/>
                          </a:solidFill>
                          <a:latin typeface="Tahoma" panose="020B0604030504040204" pitchFamily="34" charset="0"/>
                          <a:ea typeface="Tahoma" panose="020B0604030504040204" pitchFamily="34" charset="0"/>
                          <a:cs typeface="Tahoma" panose="020B0604030504040204" pitchFamily="34" charset="0"/>
                        </a:rPr>
                        <a:t>i</a:t>
                      </a:r>
                      <a:r>
                        <a:rPr lang="en-US" sz="2000" kern="1200" dirty="0">
                          <a:solidFill>
                            <a:schemeClr val="dk1"/>
                          </a:solidFill>
                          <a:latin typeface="Tahoma" panose="020B0604030504040204" pitchFamily="34" charset="0"/>
                          <a:ea typeface="Tahoma" panose="020B0604030504040204" pitchFamily="34" charset="0"/>
                          <a:cs typeface="Tahoma" panose="020B0604030504040204" pitchFamily="34" charset="0"/>
                        </a:rPr>
                        <a:t>) Metro cities : Rs.15,000 plus DA thereon per month</a:t>
                      </a:r>
                    </a:p>
                    <a:p>
                      <a:r>
                        <a:rPr lang="en-IN" sz="2000" kern="1200" dirty="0">
                          <a:solidFill>
                            <a:schemeClr val="dk1"/>
                          </a:solidFill>
                          <a:latin typeface="Tahoma" panose="020B0604030504040204" pitchFamily="34" charset="0"/>
                          <a:ea typeface="Tahoma" panose="020B0604030504040204" pitchFamily="34" charset="0"/>
                          <a:cs typeface="Tahoma" panose="020B0604030504040204" pitchFamily="34" charset="0"/>
                        </a:rPr>
                        <a:t>(ii) Other cities: Rs.8,000 plus DA thereon per month. </a:t>
                      </a:r>
                    </a:p>
                  </a:txBody>
                  <a:tcPr/>
                </a:tc>
                <a:tc>
                  <a:txBody>
                    <a:bodyPr/>
                    <a:lstStyle/>
                    <a:p>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a:t>
                      </a:r>
                      <a:r>
                        <a:rPr lang="en-US" sz="1800" b="1" kern="1200" dirty="0" err="1">
                          <a:solidFill>
                            <a:schemeClr val="dk1"/>
                          </a:solidFill>
                          <a:latin typeface="Tahoma" panose="020B0604030504040204" pitchFamily="34" charset="0"/>
                          <a:ea typeface="Tahoma" panose="020B0604030504040204" pitchFamily="34" charset="0"/>
                          <a:cs typeface="Tahoma" panose="020B0604030504040204" pitchFamily="34" charset="0"/>
                        </a:rPr>
                        <a:t>i</a:t>
                      </a: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 Metro cities :</a:t>
                      </a:r>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Rs.15,000 plus DA</a:t>
                      </a:r>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 thereon per month</a:t>
                      </a:r>
                    </a:p>
                    <a:p>
                      <a:r>
                        <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(ii) Other cities: Rs.8,000 plus DA </a:t>
                      </a:r>
                      <a:r>
                        <a:rPr lang="en-IN"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thereon per month. </a:t>
                      </a:r>
                    </a:p>
                    <a:p>
                      <a:r>
                        <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[This is allowable both under the old and new tax regime]</a:t>
                      </a:r>
                    </a:p>
                  </a:txBody>
                  <a:tcPr/>
                </a:tc>
                <a:extLst>
                  <a:ext uri="{0D108BD9-81ED-4DB2-BD59-A6C34878D82A}">
                    <a16:rowId xmlns:a16="http://schemas.microsoft.com/office/drawing/2014/main" val="4130439104"/>
                  </a:ext>
                </a:extLst>
              </a:tr>
            </a:tbl>
          </a:graphicData>
        </a:graphic>
      </p:graphicFrame>
    </p:spTree>
    <p:extLst>
      <p:ext uri="{BB962C8B-B14F-4D97-AF65-F5344CB8AC3E}">
        <p14:creationId xmlns:p14="http://schemas.microsoft.com/office/powerpoint/2010/main" val="2600568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C2EE5F2A-AA98-4624-B27D-10BF184A6C41}"/>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73866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Valuation of Perquisites [Section 17(2) of 1961 Act </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3 of 1962 Rules vis-</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a-v</a:t>
            </a:r>
            <a:r>
              <a:rPr lang="en-US" sz="21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s Section 17(1) the 2025 Act </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15 of 2026 Rules]  </a:t>
            </a:r>
            <a:endParaRPr lang="en-US" sz="21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24</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401319950"/>
              </p:ext>
            </p:extLst>
          </p:nvPr>
        </p:nvGraphicFramePr>
        <p:xfrm>
          <a:off x="527496" y="1079499"/>
          <a:ext cx="10973387" cy="5356556"/>
        </p:xfrm>
        <a:graphic>
          <a:graphicData uri="http://schemas.openxmlformats.org/drawingml/2006/table">
            <a:tbl>
              <a:tblPr firstRow="1" bandRow="1">
                <a:tableStyleId>{5C22544A-7EE6-4342-B048-85BDC9FD1C3A}</a:tableStyleId>
              </a:tblPr>
              <a:tblGrid>
                <a:gridCol w="2713319">
                  <a:extLst>
                    <a:ext uri="{9D8B030D-6E8A-4147-A177-3AD203B41FA5}">
                      <a16:colId xmlns:a16="http://schemas.microsoft.com/office/drawing/2014/main" val="4016985874"/>
                    </a:ext>
                  </a:extLst>
                </a:gridCol>
                <a:gridCol w="2165121">
                  <a:extLst>
                    <a:ext uri="{9D8B030D-6E8A-4147-A177-3AD203B41FA5}">
                      <a16:colId xmlns:a16="http://schemas.microsoft.com/office/drawing/2014/main" val="4103834112"/>
                    </a:ext>
                  </a:extLst>
                </a:gridCol>
                <a:gridCol w="2101943">
                  <a:extLst>
                    <a:ext uri="{9D8B030D-6E8A-4147-A177-3AD203B41FA5}">
                      <a16:colId xmlns:a16="http://schemas.microsoft.com/office/drawing/2014/main" val="3588900384"/>
                    </a:ext>
                  </a:extLst>
                </a:gridCol>
                <a:gridCol w="1996502">
                  <a:extLst>
                    <a:ext uri="{9D8B030D-6E8A-4147-A177-3AD203B41FA5}">
                      <a16:colId xmlns:a16="http://schemas.microsoft.com/office/drawing/2014/main" val="3820980923"/>
                    </a:ext>
                  </a:extLst>
                </a:gridCol>
                <a:gridCol w="1996502">
                  <a:extLst>
                    <a:ext uri="{9D8B030D-6E8A-4147-A177-3AD203B41FA5}">
                      <a16:colId xmlns:a16="http://schemas.microsoft.com/office/drawing/2014/main" val="543889291"/>
                    </a:ext>
                  </a:extLst>
                </a:gridCol>
              </a:tblGrid>
              <a:tr h="374449">
                <a:tc gridSpan="3">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hMerge="1">
                  <a:txBody>
                    <a:bodyPr/>
                    <a:lstStyle/>
                    <a:p>
                      <a:endParaRPr lang="en-IN"/>
                    </a:p>
                  </a:txBody>
                  <a:tcPr/>
                </a:tc>
                <a:tc gridSpan="2">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extLst>
                  <a:ext uri="{0D108BD9-81ED-4DB2-BD59-A6C34878D82A}">
                    <a16:rowId xmlns:a16="http://schemas.microsoft.com/office/drawing/2014/main" val="1829903317"/>
                  </a:ext>
                </a:extLst>
              </a:tr>
              <a:tr h="316842">
                <a:tc gridSpan="5">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highlight>
                            <a:srgbClr val="B7FAFF"/>
                          </a:highlight>
                          <a:latin typeface="Tahoma" panose="020B0604030504040204" pitchFamily="34" charset="0"/>
                          <a:ea typeface="Tahoma" panose="020B0604030504040204" pitchFamily="34" charset="0"/>
                          <a:cs typeface="Tahoma" panose="020B0604030504040204" pitchFamily="34" charset="0"/>
                        </a:rPr>
                        <a:t>Motor car partly used for official purposes and partly for personal purposes of employee</a:t>
                      </a:r>
                      <a:r>
                        <a:rPr lang="en-US" sz="1600" b="1" dirty="0">
                          <a:latin typeface="Tahoma" panose="020B0604030504040204" pitchFamily="34" charset="0"/>
                          <a:ea typeface="Tahoma" panose="020B0604030504040204" pitchFamily="34" charset="0"/>
                          <a:cs typeface="Tahoma" panose="020B0604030504040204" pitchFamily="34" charset="0"/>
                        </a:rPr>
                        <a:t>: </a:t>
                      </a:r>
                      <a:endParaRPr lang="en-IN" sz="16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hMerge="1">
                  <a:txBody>
                    <a:bodyPr/>
                    <a:lstStyle/>
                    <a:p>
                      <a:endParaRPr lang="en-IN"/>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extLst>
                  <a:ext uri="{0D108BD9-81ED-4DB2-BD59-A6C34878D82A}">
                    <a16:rowId xmlns:a16="http://schemas.microsoft.com/office/drawing/2014/main" val="2986690652"/>
                  </a:ext>
                </a:extLst>
              </a:tr>
              <a:tr h="368961">
                <a:tc rowSpan="2">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US" sz="1600" b="1" dirty="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I Where it is owned or hired by employer</a:t>
                      </a:r>
                      <a:endParaRPr lang="en-IN" sz="1600" b="1"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Rule 3 of the 1962 Rules</a:t>
                      </a:r>
                      <a:endParaRPr lang="en-IN" sz="16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gridSpan="2">
                  <a:txBody>
                    <a:bodyPr/>
                    <a:lstStyle/>
                    <a:p>
                      <a:pPr algn="ctr"/>
                      <a:r>
                        <a:rPr lang="en-US" sz="1600" b="1" kern="1200" dirty="0">
                          <a:solidFill>
                            <a:schemeClr val="dk1"/>
                          </a:solidFill>
                          <a:latin typeface="Tahoma" panose="020B0604030504040204" pitchFamily="34" charset="0"/>
                          <a:ea typeface="Tahoma" panose="020B0604030504040204" pitchFamily="34" charset="0"/>
                          <a:cs typeface="Tahoma" panose="020B0604030504040204" pitchFamily="34" charset="0"/>
                        </a:rPr>
                        <a:t>Rule 15 of the 2026 Rules</a:t>
                      </a:r>
                      <a:endParaRPr lang="en-IN" sz="16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extLst>
                  <a:ext uri="{0D108BD9-81ED-4DB2-BD59-A6C34878D82A}">
                    <a16:rowId xmlns:a16="http://schemas.microsoft.com/office/drawing/2014/main" val="4065837522"/>
                  </a:ext>
                </a:extLst>
              </a:tr>
              <a:tr h="1008133">
                <a:tc vMerge="1">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Engine cc ≤ 1.6 </a:t>
                      </a:r>
                      <a:r>
                        <a:rPr lang="en-US" sz="1600" b="1" dirty="0" err="1">
                          <a:latin typeface="Tahoma" panose="020B0604030504040204" pitchFamily="34" charset="0"/>
                          <a:ea typeface="Tahoma" panose="020B0604030504040204" pitchFamily="34" charset="0"/>
                          <a:cs typeface="Tahoma" panose="020B0604030504040204" pitchFamily="34" charset="0"/>
                        </a:rPr>
                        <a:t>litres</a:t>
                      </a:r>
                      <a:endParaRPr lang="en-IN" sz="16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Engine cc &gt; 1.6  </a:t>
                      </a:r>
                      <a:r>
                        <a:rPr lang="en-US" sz="1600" b="1" dirty="0" err="1">
                          <a:latin typeface="Tahoma" panose="020B0604030504040204" pitchFamily="34" charset="0"/>
                          <a:ea typeface="Tahoma" panose="020B0604030504040204" pitchFamily="34" charset="0"/>
                          <a:cs typeface="Tahoma" panose="020B0604030504040204" pitchFamily="34" charset="0"/>
                        </a:rPr>
                        <a:t>litres</a:t>
                      </a:r>
                      <a:endParaRPr lang="en-IN" sz="16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Engine cc ≤ 1.6 </a:t>
                      </a:r>
                      <a:r>
                        <a:rPr lang="en-US" sz="1600" b="1" dirty="0" err="1">
                          <a:latin typeface="Tahoma" panose="020B0604030504040204" pitchFamily="34" charset="0"/>
                          <a:ea typeface="Tahoma" panose="020B0604030504040204" pitchFamily="34" charset="0"/>
                          <a:cs typeface="Tahoma" panose="020B0604030504040204" pitchFamily="34" charset="0"/>
                        </a:rPr>
                        <a:t>ltrs</a:t>
                      </a:r>
                      <a:r>
                        <a:rPr lang="en-US" sz="1600" b="1" dirty="0">
                          <a:latin typeface="Tahoma" panose="020B0604030504040204" pitchFamily="34" charset="0"/>
                          <a:ea typeface="Tahoma" panose="020B0604030504040204" pitchFamily="34" charset="0"/>
                          <a:cs typeface="Tahoma" panose="020B0604030504040204" pitchFamily="34" charset="0"/>
                        </a:rPr>
                        <a:t> </a:t>
                      </a:r>
                      <a:r>
                        <a:rPr lang="en-US" sz="1600" b="1" u="sng" dirty="0">
                          <a:highlight>
                            <a:srgbClr val="B7FAFF"/>
                          </a:highlight>
                          <a:latin typeface="Tahoma" panose="020B0604030504040204" pitchFamily="34" charset="0"/>
                          <a:ea typeface="Tahoma" panose="020B0604030504040204" pitchFamily="34" charset="0"/>
                          <a:cs typeface="Tahoma" panose="020B0604030504040204" pitchFamily="34" charset="0"/>
                        </a:rPr>
                        <a:t>or the motor car is an Electric vehicle</a:t>
                      </a:r>
                      <a:endParaRPr lang="en-IN" sz="1600" b="1" u="sng" dirty="0">
                        <a:highlight>
                          <a:srgbClr val="B7FAFF"/>
                        </a:highlight>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Engine cc &gt; 1.6  </a:t>
                      </a:r>
                      <a:r>
                        <a:rPr lang="en-US" sz="1600" b="1" dirty="0" err="1">
                          <a:latin typeface="Tahoma" panose="020B0604030504040204" pitchFamily="34" charset="0"/>
                          <a:ea typeface="Tahoma" panose="020B0604030504040204" pitchFamily="34" charset="0"/>
                          <a:cs typeface="Tahoma" panose="020B0604030504040204" pitchFamily="34" charset="0"/>
                        </a:rPr>
                        <a:t>litres</a:t>
                      </a:r>
                      <a:endParaRPr lang="en-IN" sz="16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128543311"/>
                  </a:ext>
                </a:extLst>
              </a:tr>
              <a:tr h="1008133">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dirty="0">
                          <a:latin typeface="Tahoma" panose="020B0604030504040204" pitchFamily="34" charset="0"/>
                          <a:ea typeface="Tahoma" panose="020B0604030504040204" pitchFamily="34" charset="0"/>
                          <a:cs typeface="Tahoma" panose="020B0604030504040204" pitchFamily="34" charset="0"/>
                        </a:rPr>
                        <a:t>(</a:t>
                      </a:r>
                      <a:r>
                        <a:rPr lang="en-US" sz="1600" dirty="0" err="1">
                          <a:latin typeface="Tahoma" panose="020B0604030504040204" pitchFamily="34" charset="0"/>
                          <a:ea typeface="Tahoma" panose="020B0604030504040204" pitchFamily="34" charset="0"/>
                          <a:cs typeface="Tahoma" panose="020B0604030504040204" pitchFamily="34" charset="0"/>
                        </a:rPr>
                        <a:t>i</a:t>
                      </a:r>
                      <a:r>
                        <a:rPr lang="en-US" sz="1600" dirty="0">
                          <a:latin typeface="Tahoma" panose="020B0604030504040204" pitchFamily="34" charset="0"/>
                          <a:ea typeface="Tahoma" panose="020B0604030504040204" pitchFamily="34" charset="0"/>
                          <a:cs typeface="Tahoma" panose="020B0604030504040204" pitchFamily="34" charset="0"/>
                        </a:rPr>
                        <a:t>) Maintenance &amp; running  exp are met or reimbursed by employer</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Rs.1800 pm             (+ Rs.900 pm</a:t>
                      </a:r>
                      <a:r>
                        <a:rPr lang="en-US" sz="1600" dirty="0">
                          <a:latin typeface="Tahoma" panose="020B0604030504040204" pitchFamily="34" charset="0"/>
                          <a:ea typeface="Tahoma" panose="020B0604030504040204" pitchFamily="34" charset="0"/>
                          <a:cs typeface="Tahoma" panose="020B0604030504040204" pitchFamily="34" charset="0"/>
                        </a:rPr>
                        <a:t> if chauffeur is also prov. by employer)</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1600" b="1" dirty="0">
                          <a:latin typeface="Tahoma" panose="020B0604030504040204" pitchFamily="34" charset="0"/>
                          <a:ea typeface="Tahoma" panose="020B0604030504040204" pitchFamily="34" charset="0"/>
                          <a:cs typeface="Tahoma" panose="020B0604030504040204" pitchFamily="34" charset="0"/>
                        </a:rPr>
                        <a:t>Rs.2400 pm             (+ Rs.900 pm </a:t>
                      </a:r>
                      <a:r>
                        <a:rPr lang="en-US" sz="1600" dirty="0">
                          <a:latin typeface="Tahoma" panose="020B0604030504040204" pitchFamily="34" charset="0"/>
                          <a:ea typeface="Tahoma" panose="020B0604030504040204" pitchFamily="34" charset="0"/>
                          <a:cs typeface="Tahoma" panose="020B0604030504040204" pitchFamily="34" charset="0"/>
                        </a:rPr>
                        <a:t>if chauffeur is prov. by employer)</a:t>
                      </a:r>
                      <a:endParaRPr lang="en-IN" sz="1600" dirty="0"/>
                    </a:p>
                  </a:txBody>
                  <a:tcPr/>
                </a:tc>
                <a:tc>
                  <a:txBody>
                    <a:bodyPr/>
                    <a:lstStyle/>
                    <a:p>
                      <a:pPr algn="l"/>
                      <a:r>
                        <a:rPr lang="en-US" sz="1600" b="1" dirty="0">
                          <a:latin typeface="Tahoma" panose="020B0604030504040204" pitchFamily="34" charset="0"/>
                          <a:ea typeface="Tahoma" panose="020B0604030504040204" pitchFamily="34" charset="0"/>
                          <a:cs typeface="Tahoma" panose="020B0604030504040204" pitchFamily="34" charset="0"/>
                        </a:rPr>
                        <a:t>Rs.5000 pm            (+ Rs.3000 pm </a:t>
                      </a:r>
                      <a:r>
                        <a:rPr lang="en-US" sz="1600" dirty="0">
                          <a:latin typeface="Tahoma" panose="020B0604030504040204" pitchFamily="34" charset="0"/>
                          <a:ea typeface="Tahoma" panose="020B0604030504040204" pitchFamily="34" charset="0"/>
                          <a:cs typeface="Tahoma" panose="020B0604030504040204" pitchFamily="34" charset="0"/>
                        </a:rPr>
                        <a:t>if chauffeur is prov by employer)</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Rs.7000 pm               (+ Rs.3000 pm </a:t>
                      </a:r>
                      <a:r>
                        <a:rPr lang="en-US" sz="1600" dirty="0">
                          <a:latin typeface="Tahoma" panose="020B0604030504040204" pitchFamily="34" charset="0"/>
                          <a:ea typeface="Tahoma" panose="020B0604030504040204" pitchFamily="34" charset="0"/>
                          <a:cs typeface="Tahoma" panose="020B0604030504040204" pitchFamily="34" charset="0"/>
                        </a:rPr>
                        <a:t>if chauffeur is prov by employer)</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469270559"/>
                  </a:ext>
                </a:extLst>
              </a:tr>
              <a:tr h="1008133">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dirty="0">
                          <a:latin typeface="Tahoma" panose="020B0604030504040204" pitchFamily="34" charset="0"/>
                          <a:ea typeface="Tahoma" panose="020B0604030504040204" pitchFamily="34" charset="0"/>
                          <a:cs typeface="Tahoma" panose="020B0604030504040204" pitchFamily="34" charset="0"/>
                        </a:rPr>
                        <a:t>(ii) Maintenance &amp; running exp for personal use are fully met by the employee</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Rs.600 pm              (+ Rs.900 pm </a:t>
                      </a:r>
                      <a:r>
                        <a:rPr lang="en-US" sz="1600" dirty="0">
                          <a:latin typeface="Tahoma" panose="020B0604030504040204" pitchFamily="34" charset="0"/>
                          <a:ea typeface="Tahoma" panose="020B0604030504040204" pitchFamily="34" charset="0"/>
                          <a:cs typeface="Tahoma" panose="020B0604030504040204" pitchFamily="34" charset="0"/>
                        </a:rPr>
                        <a:t>if chauffeur is also prov. by employer)</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1600" b="1" dirty="0">
                          <a:latin typeface="Tahoma" panose="020B0604030504040204" pitchFamily="34" charset="0"/>
                          <a:ea typeface="Tahoma" panose="020B0604030504040204" pitchFamily="34" charset="0"/>
                          <a:cs typeface="Tahoma" panose="020B0604030504040204" pitchFamily="34" charset="0"/>
                        </a:rPr>
                        <a:t>Rs.900 pm               (+ Rs.900 pm </a:t>
                      </a:r>
                      <a:r>
                        <a:rPr lang="en-US" sz="1600" dirty="0">
                          <a:latin typeface="Tahoma" panose="020B0604030504040204" pitchFamily="34" charset="0"/>
                          <a:ea typeface="Tahoma" panose="020B0604030504040204" pitchFamily="34" charset="0"/>
                          <a:cs typeface="Tahoma" panose="020B0604030504040204" pitchFamily="34" charset="0"/>
                        </a:rPr>
                        <a:t>if chauffeur is prov. by employer)</a:t>
                      </a:r>
                      <a:endParaRPr lang="en-IN" sz="1600" dirty="0"/>
                    </a:p>
                  </a:txBody>
                  <a:tcPr/>
                </a:tc>
                <a:tc>
                  <a:txBody>
                    <a:bodyPr/>
                    <a:lstStyle/>
                    <a:p>
                      <a:pPr algn="l"/>
                      <a:r>
                        <a:rPr lang="en-US" sz="1600" b="1" dirty="0">
                          <a:latin typeface="Tahoma" panose="020B0604030504040204" pitchFamily="34" charset="0"/>
                          <a:ea typeface="Tahoma" panose="020B0604030504040204" pitchFamily="34" charset="0"/>
                          <a:cs typeface="Tahoma" panose="020B0604030504040204" pitchFamily="34" charset="0"/>
                        </a:rPr>
                        <a:t>Rs.2000 pm             (+ Rs.3000 pm </a:t>
                      </a:r>
                      <a:r>
                        <a:rPr lang="en-US" sz="1600" dirty="0">
                          <a:latin typeface="Tahoma" panose="020B0604030504040204" pitchFamily="34" charset="0"/>
                          <a:ea typeface="Tahoma" panose="020B0604030504040204" pitchFamily="34" charset="0"/>
                          <a:cs typeface="Tahoma" panose="020B0604030504040204" pitchFamily="34" charset="0"/>
                        </a:rPr>
                        <a:t>if chauffeur is prov by employer)</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Rs.3000 pm                (+ Rs.3000 pm </a:t>
                      </a:r>
                      <a:r>
                        <a:rPr lang="en-US" sz="1600" dirty="0">
                          <a:latin typeface="Tahoma" panose="020B0604030504040204" pitchFamily="34" charset="0"/>
                          <a:ea typeface="Tahoma" panose="020B0604030504040204" pitchFamily="34" charset="0"/>
                          <a:cs typeface="Tahoma" panose="020B0604030504040204" pitchFamily="34" charset="0"/>
                        </a:rPr>
                        <a:t>if chauffeur is prov by employer)</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130439104"/>
                  </a:ext>
                </a:extLst>
              </a:tr>
              <a:tr h="1055675">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1" dirty="0">
                          <a:latin typeface="Tahoma" panose="020B0604030504040204" pitchFamily="34" charset="0"/>
                          <a:ea typeface="Tahoma" panose="020B0604030504040204" pitchFamily="34" charset="0"/>
                          <a:cs typeface="Tahoma" panose="020B0604030504040204" pitchFamily="34" charset="0"/>
                        </a:rPr>
                        <a:t>II </a:t>
                      </a:r>
                      <a:r>
                        <a:rPr lang="en-US" sz="1600" b="0" spc="-30" baseline="0" dirty="0">
                          <a:latin typeface="Tahoma" panose="020B0604030504040204" pitchFamily="34" charset="0"/>
                          <a:ea typeface="Tahoma" panose="020B0604030504040204" pitchFamily="34" charset="0"/>
                          <a:cs typeface="Tahoma" panose="020B0604030504040204" pitchFamily="34" charset="0"/>
                        </a:rPr>
                        <a:t>Where it is owned by employee &amp; running &amp; </a:t>
                      </a:r>
                      <a:r>
                        <a:rPr lang="en-US" sz="1600" b="0" spc="-30" baseline="0" dirty="0" err="1">
                          <a:latin typeface="Tahoma" panose="020B0604030504040204" pitchFamily="34" charset="0"/>
                          <a:ea typeface="Tahoma" panose="020B0604030504040204" pitchFamily="34" charset="0"/>
                          <a:cs typeface="Tahoma" panose="020B0604030504040204" pitchFamily="34" charset="0"/>
                        </a:rPr>
                        <a:t>maint</a:t>
                      </a:r>
                      <a:r>
                        <a:rPr lang="en-US" sz="1600" b="0" spc="-30" baseline="0" dirty="0">
                          <a:latin typeface="Tahoma" panose="020B0604030504040204" pitchFamily="34" charset="0"/>
                          <a:ea typeface="Tahoma" panose="020B0604030504040204" pitchFamily="34" charset="0"/>
                          <a:cs typeface="Tahoma" panose="020B0604030504040204" pitchFamily="34" charset="0"/>
                        </a:rPr>
                        <a:t> exp are met by employer</a:t>
                      </a:r>
                      <a:endParaRPr lang="en-IN" sz="1600" b="0" spc="-30" baseline="0"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dirty="0">
                          <a:latin typeface="Tahoma" panose="020B0604030504040204" pitchFamily="34" charset="0"/>
                          <a:ea typeface="Tahoma" panose="020B0604030504040204" pitchFamily="34" charset="0"/>
                          <a:cs typeface="Tahoma" panose="020B0604030504040204" pitchFamily="34" charset="0"/>
                        </a:rPr>
                        <a:t>Actual exp incurred by employer (-) amt specified in I (</a:t>
                      </a:r>
                      <a:r>
                        <a:rPr lang="en-US" sz="1600" dirty="0" err="1">
                          <a:latin typeface="Tahoma" panose="020B0604030504040204" pitchFamily="34" charset="0"/>
                          <a:ea typeface="Tahoma" panose="020B0604030504040204" pitchFamily="34" charset="0"/>
                          <a:cs typeface="Tahoma" panose="020B0604030504040204" pitchFamily="34" charset="0"/>
                        </a:rPr>
                        <a:t>i</a:t>
                      </a:r>
                      <a:r>
                        <a:rPr lang="en-US" sz="1600" dirty="0">
                          <a:latin typeface="Tahoma" panose="020B0604030504040204" pitchFamily="34" charset="0"/>
                          <a:ea typeface="Tahoma" panose="020B0604030504040204" pitchFamily="34" charset="0"/>
                          <a:cs typeface="Tahoma" panose="020B0604030504040204" pitchFamily="34" charset="0"/>
                        </a:rPr>
                        <a:t>) above</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600" dirty="0"/>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Tahoma" panose="020B0604030504040204" pitchFamily="34" charset="0"/>
                          <a:ea typeface="Tahoma" panose="020B0604030504040204" pitchFamily="34" charset="0"/>
                          <a:cs typeface="Tahoma" panose="020B0604030504040204" pitchFamily="34" charset="0"/>
                        </a:rPr>
                        <a:t>Actual exp incurred by employer (-) amt specified in I (</a:t>
                      </a:r>
                      <a:r>
                        <a:rPr lang="en-US" sz="1600" dirty="0" err="1">
                          <a:latin typeface="Tahoma" panose="020B0604030504040204" pitchFamily="34" charset="0"/>
                          <a:ea typeface="Tahoma" panose="020B0604030504040204" pitchFamily="34" charset="0"/>
                          <a:cs typeface="Tahoma" panose="020B0604030504040204" pitchFamily="34" charset="0"/>
                        </a:rPr>
                        <a:t>i</a:t>
                      </a:r>
                      <a:r>
                        <a:rPr lang="en-US" sz="1600" dirty="0">
                          <a:latin typeface="Tahoma" panose="020B0604030504040204" pitchFamily="34" charset="0"/>
                          <a:ea typeface="Tahoma" panose="020B0604030504040204" pitchFamily="34" charset="0"/>
                          <a:cs typeface="Tahoma" panose="020B0604030504040204" pitchFamily="34" charset="0"/>
                        </a:rPr>
                        <a:t>) above</a:t>
                      </a: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6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042166853"/>
                  </a:ext>
                </a:extLst>
              </a:tr>
            </a:tbl>
          </a:graphicData>
        </a:graphic>
      </p:graphicFrame>
    </p:spTree>
    <p:extLst>
      <p:ext uri="{BB962C8B-B14F-4D97-AF65-F5344CB8AC3E}">
        <p14:creationId xmlns:p14="http://schemas.microsoft.com/office/powerpoint/2010/main" val="16364233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707886"/>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Limits </a:t>
            </a:r>
            <a:r>
              <a:rPr kumimoji="0" lang="en-US" sz="20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upto</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which Perquisites are not taxable [Section 17(2) of 1961 Act </a:t>
            </a:r>
            <a:r>
              <a:rPr kumimoji="0" lang="en-US" sz="20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3 of 1962 Rules vis-</a:t>
            </a:r>
            <a:r>
              <a:rPr kumimoji="0" lang="en-US" sz="20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a-v</a:t>
            </a:r>
            <a:r>
              <a:rPr lang="en-US" sz="20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s Section 17(1) the 2025 Act </a:t>
            </a:r>
            <a:r>
              <a:rPr kumimoji="0" lang="en-US" sz="20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15 of 2026 Rules]  </a:t>
            </a:r>
            <a:endParaRPr lang="en-US" sz="20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25</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143921541"/>
              </p:ext>
            </p:extLst>
          </p:nvPr>
        </p:nvGraphicFramePr>
        <p:xfrm>
          <a:off x="473668" y="1149836"/>
          <a:ext cx="10973387" cy="4351708"/>
        </p:xfrm>
        <a:graphic>
          <a:graphicData uri="http://schemas.openxmlformats.org/drawingml/2006/table">
            <a:tbl>
              <a:tblPr firstRow="1" bandRow="1">
                <a:tableStyleId>{7DF18680-E054-41AD-8BC1-D1AEF772440D}</a:tableStyleId>
              </a:tblPr>
              <a:tblGrid>
                <a:gridCol w="4485958">
                  <a:extLst>
                    <a:ext uri="{9D8B030D-6E8A-4147-A177-3AD203B41FA5}">
                      <a16:colId xmlns:a16="http://schemas.microsoft.com/office/drawing/2014/main" val="4016985874"/>
                    </a:ext>
                  </a:extLst>
                </a:gridCol>
                <a:gridCol w="3385111">
                  <a:extLst>
                    <a:ext uri="{9D8B030D-6E8A-4147-A177-3AD203B41FA5}">
                      <a16:colId xmlns:a16="http://schemas.microsoft.com/office/drawing/2014/main" val="4103834112"/>
                    </a:ext>
                  </a:extLst>
                </a:gridCol>
                <a:gridCol w="3102318">
                  <a:extLst>
                    <a:ext uri="{9D8B030D-6E8A-4147-A177-3AD203B41FA5}">
                      <a16:colId xmlns:a16="http://schemas.microsoft.com/office/drawing/2014/main" val="3820980923"/>
                    </a:ext>
                  </a:extLst>
                </a:gridCol>
              </a:tblGrid>
              <a:tr h="389308">
                <a:tc gridSpan="3">
                  <a:txBody>
                    <a:bodyPr/>
                    <a:lstStyle/>
                    <a:p>
                      <a:pPr algn="ct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Limits </a:t>
                      </a:r>
                      <a:r>
                        <a:rPr lang="en-US" sz="2000" b="1" dirty="0" err="1">
                          <a:solidFill>
                            <a:schemeClr val="bg1"/>
                          </a:solidFill>
                          <a:latin typeface="Tahoma" panose="020B0604030504040204" pitchFamily="34" charset="0"/>
                          <a:ea typeface="Tahoma" panose="020B0604030504040204" pitchFamily="34" charset="0"/>
                          <a:cs typeface="Tahoma" panose="020B0604030504040204" pitchFamily="34" charset="0"/>
                        </a:rPr>
                        <a:t>upto</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which perquisites are not taxable</a:t>
                      </a:r>
                      <a:endParaRPr lang="en-IN"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hMerge="1">
                  <a:txBody>
                    <a:bodyPr/>
                    <a:lstStyle/>
                    <a:p>
                      <a:pPr algn="ct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207600191"/>
                  </a:ext>
                </a:extLst>
              </a:tr>
              <a:tr h="389308">
                <a:tc gridSpan="2">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1961</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2025</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11251">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 Perquisite</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Rule 3 of the 1962 Rules</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Rule 15 of the 2026 Rules</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065837522"/>
                  </a:ext>
                </a:extLst>
              </a:tr>
              <a:tr h="1527284">
                <a:tc>
                  <a:txBody>
                    <a:bodyPr/>
                    <a:lstStyle/>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Prov of free or concessional education facilities for any member of employee household  -</a:t>
                      </a:r>
                    </a:p>
                    <a:p>
                      <a:pPr marL="400050" marR="0" lvl="0" indent="-400050" algn="l" defTabSz="914400" rtl="0" eaLnBrk="1" fontAlgn="auto" latinLnBrk="0" hangingPunct="1">
                        <a:lnSpc>
                          <a:spcPct val="100000"/>
                        </a:lnSpc>
                        <a:spcBef>
                          <a:spcPts val="0"/>
                        </a:spcBef>
                        <a:spcAft>
                          <a:spcPts val="0"/>
                        </a:spcAft>
                        <a:buClrTx/>
                        <a:buSzTx/>
                        <a:buFont typeface="Wingdings" panose="05000000000000000000" pitchFamily="2" charset="2"/>
                        <a:buAutoNum type="romanLcParenBoth"/>
                        <a:tabLst/>
                        <a:defRPr/>
                      </a:pPr>
                      <a:r>
                        <a:rPr lang="en-US" sz="1800" b="0" dirty="0">
                          <a:latin typeface="Tahoma" panose="020B0604030504040204" pitchFamily="34" charset="0"/>
                          <a:ea typeface="Tahoma" panose="020B0604030504040204" pitchFamily="34" charset="0"/>
                          <a:cs typeface="Tahoma" panose="020B0604030504040204" pitchFamily="34" charset="0"/>
                        </a:rPr>
                        <a:t>where educational institution is owned and maintained by employer</a:t>
                      </a:r>
                    </a:p>
                    <a:p>
                      <a:pPr marL="400050" marR="0" lvl="0" indent="-400050" algn="l" defTabSz="914400" rtl="0" eaLnBrk="1" fontAlgn="auto" latinLnBrk="0" hangingPunct="1">
                        <a:lnSpc>
                          <a:spcPct val="100000"/>
                        </a:lnSpc>
                        <a:spcBef>
                          <a:spcPts val="0"/>
                        </a:spcBef>
                        <a:spcAft>
                          <a:spcPts val="0"/>
                        </a:spcAft>
                        <a:buClrTx/>
                        <a:buSzTx/>
                        <a:buFont typeface="Wingdings" panose="05000000000000000000" pitchFamily="2" charset="2"/>
                        <a:buAutoNum type="romanLcParenBoth"/>
                        <a:tabLst/>
                        <a:defRPr/>
                      </a:pPr>
                      <a:r>
                        <a:rPr lang="en-US" sz="1800" b="0" dirty="0">
                          <a:latin typeface="Tahoma" panose="020B0604030504040204" pitchFamily="34" charset="0"/>
                          <a:ea typeface="Tahoma" panose="020B0604030504040204" pitchFamily="34" charset="0"/>
                          <a:cs typeface="Tahoma" panose="020B0604030504040204" pitchFamily="34" charset="0"/>
                        </a:rPr>
                        <a:t>In any other educational institution by reason of his employment. </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Not a taxable perquisite, if the cost of education or value of benefit  per child does not exceed </a:t>
                      </a:r>
                      <a:r>
                        <a:rPr lang="en-US" sz="1800" b="1" dirty="0">
                          <a:latin typeface="Tahoma" panose="020B0604030504040204" pitchFamily="34" charset="0"/>
                          <a:ea typeface="Tahoma" panose="020B0604030504040204" pitchFamily="34" charset="0"/>
                          <a:cs typeface="Tahoma" panose="020B0604030504040204" pitchFamily="34" charset="0"/>
                        </a:rPr>
                        <a:t>Rs.1000 per month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Not a taxable perquisite, if the cost of education or value of benefit per child does not exceed </a:t>
                      </a:r>
                      <a:r>
                        <a:rPr lang="en-US" sz="1800" b="1" dirty="0">
                          <a:latin typeface="Tahoma" panose="020B0604030504040204" pitchFamily="34" charset="0"/>
                          <a:ea typeface="Tahoma" panose="020B0604030504040204" pitchFamily="34" charset="0"/>
                          <a:cs typeface="Tahoma" panose="020B0604030504040204" pitchFamily="34" charset="0"/>
                        </a:rPr>
                        <a:t>Rs.3000 per month </a:t>
                      </a:r>
                      <a:endParaRPr lang="en-IN" sz="1800" b="1" dirty="0">
                        <a:latin typeface="Tahoma" panose="020B0604030504040204" pitchFamily="34" charset="0"/>
                        <a:ea typeface="Tahoma" panose="020B0604030504040204" pitchFamily="34" charset="0"/>
                        <a:cs typeface="Tahoma" panose="020B0604030504040204" pitchFamily="34" charset="0"/>
                      </a:endParaRPr>
                    </a:p>
                    <a:p>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255464230"/>
                  </a:ext>
                </a:extLst>
              </a:tr>
              <a:tr h="808562">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Provision of interest-free or concessional loan</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Not a taxable perquisite, if the loans do not exceed </a:t>
                      </a:r>
                      <a:r>
                        <a:rPr lang="en-US" sz="1800" b="1" dirty="0">
                          <a:latin typeface="Tahoma" panose="020B0604030504040204" pitchFamily="34" charset="0"/>
                          <a:ea typeface="Tahoma" panose="020B0604030504040204" pitchFamily="34" charset="0"/>
                          <a:cs typeface="Tahoma" panose="020B0604030504040204" pitchFamily="34" charset="0"/>
                        </a:rPr>
                        <a:t>Rs.20,000 </a:t>
                      </a:r>
                      <a:r>
                        <a:rPr lang="en-US" sz="1800" dirty="0">
                          <a:latin typeface="Tahoma" panose="020B0604030504040204" pitchFamily="34" charset="0"/>
                          <a:ea typeface="Tahoma" panose="020B0604030504040204" pitchFamily="34" charset="0"/>
                          <a:cs typeface="Tahoma" panose="020B0604030504040204" pitchFamily="34" charset="0"/>
                        </a:rPr>
                        <a:t>in aggregate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Not a taxable perquisite, if the loans do not exceed </a:t>
                      </a:r>
                      <a:r>
                        <a:rPr lang="en-US" sz="1800" b="1" u="none" dirty="0">
                          <a:latin typeface="Tahoma" panose="020B0604030504040204" pitchFamily="34" charset="0"/>
                          <a:ea typeface="Tahoma" panose="020B0604030504040204" pitchFamily="34" charset="0"/>
                          <a:cs typeface="Tahoma" panose="020B0604030504040204" pitchFamily="34" charset="0"/>
                        </a:rPr>
                        <a:t>Rs.2,00,000 </a:t>
                      </a:r>
                      <a:r>
                        <a:rPr lang="en-US" sz="1800" dirty="0">
                          <a:latin typeface="Tahoma" panose="020B0604030504040204" pitchFamily="34" charset="0"/>
                          <a:ea typeface="Tahoma" panose="020B0604030504040204" pitchFamily="34" charset="0"/>
                          <a:cs typeface="Tahoma" panose="020B0604030504040204" pitchFamily="34" charset="0"/>
                        </a:rPr>
                        <a:t>in aggregate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469270559"/>
                  </a:ext>
                </a:extLst>
              </a:tr>
            </a:tbl>
          </a:graphicData>
        </a:graphic>
      </p:graphicFrame>
    </p:spTree>
    <p:extLst>
      <p:ext uri="{BB962C8B-B14F-4D97-AF65-F5344CB8AC3E}">
        <p14:creationId xmlns:p14="http://schemas.microsoft.com/office/powerpoint/2010/main" val="2966604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1061829"/>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Limits </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upto</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which Perquisites are not taxable [Section 17(2) of 1961 Act </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3 of 1962 Rules vis-</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a-v</a:t>
            </a:r>
            <a:r>
              <a:rPr lang="en-US" sz="21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s Section 17(1) the 2025 Act </a:t>
            </a:r>
            <a:r>
              <a:rPr kumimoji="0" lang="en-US" sz="21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r.w.</a:t>
            </a:r>
            <a:r>
              <a:rPr kumimoji="0" lang="en-US" sz="21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Rule 15 of 2026 Rules]  </a:t>
            </a:r>
            <a:endParaRPr lang="en-US" sz="21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26</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092067504"/>
              </p:ext>
            </p:extLst>
          </p:nvPr>
        </p:nvGraphicFramePr>
        <p:xfrm>
          <a:off x="527496" y="1079499"/>
          <a:ext cx="10973387" cy="4358640"/>
        </p:xfrm>
        <a:graphic>
          <a:graphicData uri="http://schemas.openxmlformats.org/drawingml/2006/table">
            <a:tbl>
              <a:tblPr firstRow="1" bandRow="1">
                <a:tableStyleId>{5C22544A-7EE6-4342-B048-85BDC9FD1C3A}</a:tableStyleId>
              </a:tblPr>
              <a:tblGrid>
                <a:gridCol w="4939026">
                  <a:extLst>
                    <a:ext uri="{9D8B030D-6E8A-4147-A177-3AD203B41FA5}">
                      <a16:colId xmlns:a16="http://schemas.microsoft.com/office/drawing/2014/main" val="4016985874"/>
                    </a:ext>
                  </a:extLst>
                </a:gridCol>
                <a:gridCol w="2932043">
                  <a:extLst>
                    <a:ext uri="{9D8B030D-6E8A-4147-A177-3AD203B41FA5}">
                      <a16:colId xmlns:a16="http://schemas.microsoft.com/office/drawing/2014/main" val="4103834112"/>
                    </a:ext>
                  </a:extLst>
                </a:gridCol>
                <a:gridCol w="3102318">
                  <a:extLst>
                    <a:ext uri="{9D8B030D-6E8A-4147-A177-3AD203B41FA5}">
                      <a16:colId xmlns:a16="http://schemas.microsoft.com/office/drawing/2014/main" val="3820980923"/>
                    </a:ext>
                  </a:extLst>
                </a:gridCol>
              </a:tblGrid>
              <a:tr h="389308">
                <a:tc gridSpan="3">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Limits </a:t>
                      </a:r>
                      <a:r>
                        <a:rPr lang="en-US" sz="2000" b="1" dirty="0" err="1">
                          <a:latin typeface="Tahoma" panose="020B0604030504040204" pitchFamily="34" charset="0"/>
                          <a:ea typeface="Tahoma" panose="020B0604030504040204" pitchFamily="34" charset="0"/>
                          <a:cs typeface="Tahoma" panose="020B0604030504040204" pitchFamily="34" charset="0"/>
                        </a:rPr>
                        <a:t>upto</a:t>
                      </a:r>
                      <a:r>
                        <a:rPr lang="en-US" sz="2000" b="1" dirty="0">
                          <a:latin typeface="Tahoma" panose="020B0604030504040204" pitchFamily="34" charset="0"/>
                          <a:ea typeface="Tahoma" panose="020B0604030504040204" pitchFamily="34" charset="0"/>
                          <a:cs typeface="Tahoma" panose="020B0604030504040204" pitchFamily="34" charset="0"/>
                        </a:rPr>
                        <a:t> which perquisites are not taxable</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hMerge="1">
                  <a:txBody>
                    <a:bodyPr/>
                    <a:lstStyle/>
                    <a:p>
                      <a:pPr algn="ct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136619558"/>
                  </a:ext>
                </a:extLst>
              </a:tr>
              <a:tr h="389308">
                <a:tc gridSpan="2">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11251">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 Perquisite</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Rule 3 of the 1962 Rules</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Rule 15 of the 2026 Rules</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065837522"/>
                  </a:ext>
                </a:extLst>
              </a:tr>
              <a:tr h="1527284">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Free food and non-alcoholic beverages provided by employer during working hours at office or business premises or through paid vouchers usable only at eating joints</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Not taxable to the extent the value thereof does not exceed </a:t>
                      </a:r>
                      <a:r>
                        <a:rPr lang="en-US" sz="1800" b="1" dirty="0">
                          <a:latin typeface="Tahoma" panose="020B0604030504040204" pitchFamily="34" charset="0"/>
                          <a:ea typeface="Tahoma" panose="020B0604030504040204" pitchFamily="34" charset="0"/>
                          <a:cs typeface="Tahoma" panose="020B0604030504040204" pitchFamily="34" charset="0"/>
                        </a:rPr>
                        <a:t>Rs.50 per meal (</a:t>
                      </a: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this exemption is not available under new tax regime</a:t>
                      </a:r>
                      <a:r>
                        <a:rPr lang="en-US" sz="1800" b="1" dirty="0">
                          <a:latin typeface="Tahoma" panose="020B0604030504040204" pitchFamily="34" charset="0"/>
                          <a:ea typeface="Tahoma" panose="020B0604030504040204" pitchFamily="34" charset="0"/>
                          <a:cs typeface="Tahoma" panose="020B0604030504040204" pitchFamily="34" charset="0"/>
                        </a:rPr>
                        <a:t>)</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Not taxable to the extent the value thereof does not exceed </a:t>
                      </a:r>
                      <a:r>
                        <a:rPr lang="en-US" sz="1800" b="1" dirty="0">
                          <a:latin typeface="Tahoma" panose="020B0604030504040204" pitchFamily="34" charset="0"/>
                          <a:ea typeface="Tahoma" panose="020B0604030504040204" pitchFamily="34" charset="0"/>
                          <a:cs typeface="Tahoma" panose="020B0604030504040204" pitchFamily="34" charset="0"/>
                        </a:rPr>
                        <a:t>Rs.200 per meal (</a:t>
                      </a: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this exemption is available both under old and new tax regime</a:t>
                      </a:r>
                      <a:r>
                        <a:rPr lang="en-US" sz="1800" b="1" dirty="0">
                          <a:latin typeface="Tahoma" panose="020B0604030504040204" pitchFamily="34" charset="0"/>
                          <a:ea typeface="Tahoma" panose="020B0604030504040204" pitchFamily="34" charset="0"/>
                          <a:cs typeface="Tahoma" panose="020B0604030504040204" pitchFamily="34" charset="0"/>
                        </a:rPr>
                        <a:t>)</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130439104"/>
                  </a:ext>
                </a:extLst>
              </a:tr>
              <a:tr h="1048136">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Value of gift, or voucher or token (in lieu of gift) </a:t>
                      </a:r>
                      <a:r>
                        <a:rPr lang="en-US" sz="1800" b="0" dirty="0" err="1">
                          <a:latin typeface="Tahoma" panose="020B0604030504040204" pitchFamily="34" charset="0"/>
                          <a:ea typeface="Tahoma" panose="020B0604030504040204" pitchFamily="34" charset="0"/>
                          <a:cs typeface="Tahoma" panose="020B0604030504040204" pitchFamily="34" charset="0"/>
                        </a:rPr>
                        <a:t>recd</a:t>
                      </a:r>
                      <a:r>
                        <a:rPr lang="en-US" sz="1800" b="0" dirty="0">
                          <a:latin typeface="Tahoma" panose="020B0604030504040204" pitchFamily="34" charset="0"/>
                          <a:ea typeface="Tahoma" panose="020B0604030504040204" pitchFamily="34" charset="0"/>
                          <a:cs typeface="Tahoma" panose="020B0604030504040204" pitchFamily="34" charset="0"/>
                        </a:rPr>
                        <a:t> by employee or member of household </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Nil, if the value is below </a:t>
                      </a:r>
                      <a:r>
                        <a:rPr lang="en-US" sz="1800" b="1" dirty="0">
                          <a:latin typeface="Tahoma" panose="020B0604030504040204" pitchFamily="34" charset="0"/>
                          <a:ea typeface="Tahoma" panose="020B0604030504040204" pitchFamily="34" charset="0"/>
                          <a:cs typeface="Tahoma" panose="020B0604030504040204" pitchFamily="34" charset="0"/>
                        </a:rPr>
                        <a:t>Rs.5,000 </a:t>
                      </a:r>
                      <a:r>
                        <a:rPr lang="en-US" sz="1800" dirty="0">
                          <a:latin typeface="Tahoma" panose="020B0604030504040204" pitchFamily="34" charset="0"/>
                          <a:ea typeface="Tahoma" panose="020B0604030504040204" pitchFamily="34" charset="0"/>
                          <a:cs typeface="Tahoma" panose="020B0604030504040204" pitchFamily="34" charset="0"/>
                        </a:rPr>
                        <a:t>in aggregate during the previous year.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Nil, if the value is below </a:t>
                      </a:r>
                      <a:r>
                        <a:rPr lang="en-US" sz="1800" b="1" dirty="0">
                          <a:latin typeface="Tahoma" panose="020B0604030504040204" pitchFamily="34" charset="0"/>
                          <a:ea typeface="Tahoma" panose="020B0604030504040204" pitchFamily="34" charset="0"/>
                          <a:cs typeface="Tahoma" panose="020B0604030504040204" pitchFamily="34" charset="0"/>
                        </a:rPr>
                        <a:t>Rs.15,000 </a:t>
                      </a:r>
                      <a:r>
                        <a:rPr lang="en-US" sz="1800" dirty="0">
                          <a:latin typeface="Tahoma" panose="020B0604030504040204" pitchFamily="34" charset="0"/>
                          <a:ea typeface="Tahoma" panose="020B0604030504040204" pitchFamily="34" charset="0"/>
                          <a:cs typeface="Tahoma" panose="020B0604030504040204" pitchFamily="34" charset="0"/>
                        </a:rPr>
                        <a:t>in aggregate during the tax year. </a:t>
                      </a:r>
                      <a:endParaRPr lang="en-IN" sz="1800" dirty="0">
                        <a:latin typeface="Tahoma" panose="020B0604030504040204" pitchFamily="34" charset="0"/>
                        <a:ea typeface="Tahoma" panose="020B0604030504040204" pitchFamily="34" charset="0"/>
                        <a:cs typeface="Tahoma" panose="020B0604030504040204" pitchFamily="34" charset="0"/>
                      </a:endParaRPr>
                    </a:p>
                    <a:p>
                      <a:pPr algn="l"/>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042166853"/>
                  </a:ext>
                </a:extLst>
              </a:tr>
            </a:tbl>
          </a:graphicData>
        </a:graphic>
      </p:graphicFrame>
    </p:spTree>
    <p:extLst>
      <p:ext uri="{BB962C8B-B14F-4D97-AF65-F5344CB8AC3E}">
        <p14:creationId xmlns:p14="http://schemas.microsoft.com/office/powerpoint/2010/main" val="2225497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40011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Chapter IV-D Profits and gains of business or profession </a:t>
            </a:r>
            <a:endParaRPr lang="en-US" sz="20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27</a:t>
            </a:fld>
            <a:endParaRPr lang="en-IN"/>
          </a:p>
        </p:txBody>
      </p:sp>
      <p:graphicFrame>
        <p:nvGraphicFramePr>
          <p:cNvPr id="5" name="Table 4">
            <a:extLst>
              <a:ext uri="{FF2B5EF4-FFF2-40B4-BE49-F238E27FC236}">
                <a16:creationId xmlns:a16="http://schemas.microsoft.com/office/drawing/2014/main" id="{3B58AC2F-2FBF-2357-B4AA-1352349B0725}"/>
              </a:ext>
            </a:extLst>
          </p:cNvPr>
          <p:cNvGraphicFramePr>
            <a:graphicFrameLocks noGrp="1"/>
          </p:cNvGraphicFramePr>
          <p:nvPr>
            <p:extLst>
              <p:ext uri="{D42A27DB-BD31-4B8C-83A1-F6EECF244321}">
                <p14:modId xmlns:p14="http://schemas.microsoft.com/office/powerpoint/2010/main" val="324964717"/>
              </p:ext>
            </p:extLst>
          </p:nvPr>
        </p:nvGraphicFramePr>
        <p:xfrm>
          <a:off x="594093" y="831938"/>
          <a:ext cx="10601991" cy="4919366"/>
        </p:xfrm>
        <a:graphic>
          <a:graphicData uri="http://schemas.openxmlformats.org/drawingml/2006/table">
            <a:tbl>
              <a:tblPr firstRow="1" firstCol="1" bandRow="1">
                <a:tableStyleId>{5C22544A-7EE6-4342-B048-85BDC9FD1C3A}</a:tableStyleId>
              </a:tblPr>
              <a:tblGrid>
                <a:gridCol w="1838385">
                  <a:extLst>
                    <a:ext uri="{9D8B030D-6E8A-4147-A177-3AD203B41FA5}">
                      <a16:colId xmlns:a16="http://schemas.microsoft.com/office/drawing/2014/main" val="2074161585"/>
                    </a:ext>
                  </a:extLst>
                </a:gridCol>
                <a:gridCol w="7074533">
                  <a:extLst>
                    <a:ext uri="{9D8B030D-6E8A-4147-A177-3AD203B41FA5}">
                      <a16:colId xmlns:a16="http://schemas.microsoft.com/office/drawing/2014/main" val="176585580"/>
                    </a:ext>
                  </a:extLst>
                </a:gridCol>
                <a:gridCol w="1689073">
                  <a:extLst>
                    <a:ext uri="{9D8B030D-6E8A-4147-A177-3AD203B41FA5}">
                      <a16:colId xmlns:a16="http://schemas.microsoft.com/office/drawing/2014/main" val="2749410020"/>
                    </a:ext>
                  </a:extLst>
                </a:gridCol>
              </a:tblGrid>
              <a:tr h="627203">
                <a:tc>
                  <a:txBody>
                    <a:bodyPr/>
                    <a:lstStyle/>
                    <a:p>
                      <a:pPr algn="ctr">
                        <a:lnSpc>
                          <a:spcPct val="115000"/>
                        </a:lnSpc>
                        <a:spcBef>
                          <a:spcPts val="300"/>
                        </a:spcBef>
                        <a:spcAft>
                          <a:spcPts val="3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lvl="0" indent="0" algn="ctr" rtl="0">
                        <a:lnSpc>
                          <a:spcPct val="115000"/>
                        </a:lnSpc>
                        <a:spcBef>
                          <a:spcPts val="300"/>
                        </a:spcBef>
                        <a:spcAft>
                          <a:spcPts val="300"/>
                        </a:spcAft>
                        <a:buFont typeface="+mj-l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 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300"/>
                        </a:spcBef>
                        <a:spcAft>
                          <a:spcPts val="3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506489079"/>
                  </a:ext>
                </a:extLst>
              </a:tr>
              <a:tr h="499739">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26</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just">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Income under head “Profits and gains of business or profession"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600"/>
                        </a:spcBef>
                        <a:spcAft>
                          <a:spcPts val="600"/>
                        </a:spcAft>
                      </a:pPr>
                      <a:r>
                        <a:rPr lang="en-GB" sz="1800" kern="0">
                          <a:effectLst/>
                          <a:latin typeface="Tahoma" panose="020B0604030504040204" pitchFamily="34" charset="0"/>
                          <a:ea typeface="Tahoma" panose="020B0604030504040204" pitchFamily="34" charset="0"/>
                          <a:cs typeface="Tahoma" panose="020B0604030504040204" pitchFamily="34" charset="0"/>
                        </a:rPr>
                        <a:t>28</a:t>
                      </a:r>
                      <a:endParaRPr lang="en-IN"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340461004"/>
                  </a:ext>
                </a:extLst>
              </a:tr>
              <a:tr h="475770">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27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just">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Manner of computing profits and gains of business or profession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600"/>
                        </a:spcBef>
                        <a:spcAft>
                          <a:spcPts val="600"/>
                        </a:spcAft>
                      </a:pPr>
                      <a:r>
                        <a:rPr lang="en-GB" sz="1800" kern="0">
                          <a:effectLst/>
                          <a:latin typeface="Tahoma" panose="020B0604030504040204" pitchFamily="34" charset="0"/>
                          <a:ea typeface="Tahoma" panose="020B0604030504040204" pitchFamily="34" charset="0"/>
                          <a:cs typeface="Tahoma" panose="020B0604030504040204" pitchFamily="34" charset="0"/>
                        </a:rPr>
                        <a:t>29</a:t>
                      </a:r>
                      <a:endParaRPr lang="en-IN"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15007345"/>
                  </a:ext>
                </a:extLst>
              </a:tr>
              <a:tr h="491231">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28</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Rent, rates, taxes, repairs and insurance.</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600"/>
                        </a:spcBef>
                        <a:spcAft>
                          <a:spcPts val="600"/>
                        </a:spcAft>
                      </a:pPr>
                      <a:r>
                        <a:rPr lang="en-GB" sz="1800" kern="0">
                          <a:effectLst/>
                          <a:latin typeface="Tahoma" panose="020B0604030504040204" pitchFamily="34" charset="0"/>
                          <a:ea typeface="Tahoma" panose="020B0604030504040204" pitchFamily="34" charset="0"/>
                          <a:cs typeface="Tahoma" panose="020B0604030504040204" pitchFamily="34" charset="0"/>
                        </a:rPr>
                        <a:t>30, 31, 38</a:t>
                      </a:r>
                      <a:endParaRPr lang="en-IN"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041282183"/>
                  </a:ext>
                </a:extLst>
              </a:tr>
              <a:tr h="433545">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29</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Deductions related to employee welfare.</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600"/>
                        </a:spcBef>
                        <a:spcAft>
                          <a:spcPts val="600"/>
                        </a:spcAft>
                      </a:pPr>
                      <a:r>
                        <a:rPr lang="en-GB" sz="1800" kern="0">
                          <a:effectLst/>
                          <a:latin typeface="Tahoma" panose="020B0604030504040204" pitchFamily="34" charset="0"/>
                          <a:ea typeface="Tahoma" panose="020B0604030504040204" pitchFamily="34" charset="0"/>
                          <a:cs typeface="Tahoma" panose="020B0604030504040204" pitchFamily="34" charset="0"/>
                        </a:rPr>
                        <a:t>36, 40A</a:t>
                      </a:r>
                      <a:endParaRPr lang="en-IN"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937447641"/>
                  </a:ext>
                </a:extLst>
              </a:tr>
              <a:tr h="356258">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30</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Deduction on certain premium.</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600"/>
                        </a:spcBef>
                        <a:spcAft>
                          <a:spcPts val="600"/>
                        </a:spcAft>
                      </a:pPr>
                      <a:r>
                        <a:rPr lang="en-GB" sz="1800" kern="0">
                          <a:effectLst/>
                          <a:latin typeface="Tahoma" panose="020B0604030504040204" pitchFamily="34" charset="0"/>
                          <a:ea typeface="Tahoma" panose="020B0604030504040204" pitchFamily="34" charset="0"/>
                          <a:cs typeface="Tahoma" panose="020B0604030504040204" pitchFamily="34" charset="0"/>
                        </a:rPr>
                        <a:t>36</a:t>
                      </a:r>
                      <a:endParaRPr lang="en-IN"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648785859"/>
                  </a:ext>
                </a:extLst>
              </a:tr>
              <a:tr h="395431">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31</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just">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Deduction for bad debt and provision for bad and doubtful debt.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600"/>
                        </a:spcBef>
                        <a:spcAft>
                          <a:spcPts val="600"/>
                        </a:spcAft>
                      </a:pPr>
                      <a:r>
                        <a:rPr lang="en-GB" sz="1800" kern="0">
                          <a:effectLst/>
                          <a:latin typeface="Tahoma" panose="020B0604030504040204" pitchFamily="34" charset="0"/>
                          <a:ea typeface="Tahoma" panose="020B0604030504040204" pitchFamily="34" charset="0"/>
                          <a:cs typeface="Tahoma" panose="020B0604030504040204" pitchFamily="34" charset="0"/>
                        </a:rPr>
                        <a:t>36</a:t>
                      </a:r>
                      <a:endParaRPr lang="en-IN"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970906298"/>
                  </a:ext>
                </a:extLst>
              </a:tr>
              <a:tr h="364212">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32</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Other deductions.</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36</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973893547"/>
                  </a:ext>
                </a:extLst>
              </a:tr>
              <a:tr h="385235">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33</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Deduction for depreciation.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32 and 38</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487233720"/>
                  </a:ext>
                </a:extLst>
              </a:tr>
              <a:tr h="296914">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34</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General conditions for allowable deductions.</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600"/>
                        </a:spcBef>
                        <a:spcAft>
                          <a:spcPts val="600"/>
                        </a:spcAft>
                      </a:pPr>
                      <a:r>
                        <a:rPr lang="en-GB" sz="1800" kern="0" dirty="0">
                          <a:effectLst/>
                          <a:latin typeface="Tahoma" panose="020B0604030504040204" pitchFamily="34" charset="0"/>
                          <a:ea typeface="Tahoma" panose="020B0604030504040204" pitchFamily="34" charset="0"/>
                          <a:cs typeface="Tahoma" panose="020B0604030504040204" pitchFamily="34" charset="0"/>
                        </a:rPr>
                        <a:t>37</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155407491"/>
                  </a:ext>
                </a:extLst>
              </a:tr>
              <a:tr h="296914">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Certain sums deemed as profits and gains of business or profession.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41</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34026040"/>
                  </a:ext>
                </a:extLst>
              </a:tr>
              <a:tr h="296914">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Computation of actual cost.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43</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46601124"/>
                  </a:ext>
                </a:extLst>
              </a:tr>
            </a:tbl>
          </a:graphicData>
        </a:graphic>
      </p:graphicFrame>
    </p:spTree>
    <p:extLst>
      <p:ext uri="{BB962C8B-B14F-4D97-AF65-F5344CB8AC3E}">
        <p14:creationId xmlns:p14="http://schemas.microsoft.com/office/powerpoint/2010/main" val="57417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40011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Chapter IV-D Profits and gains of business or profession </a:t>
            </a:r>
            <a:endParaRPr lang="en-US" sz="20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28</a:t>
            </a:fld>
            <a:endParaRPr lang="en-IN"/>
          </a:p>
        </p:txBody>
      </p:sp>
      <p:graphicFrame>
        <p:nvGraphicFramePr>
          <p:cNvPr id="5" name="Table 4">
            <a:extLst>
              <a:ext uri="{FF2B5EF4-FFF2-40B4-BE49-F238E27FC236}">
                <a16:creationId xmlns:a16="http://schemas.microsoft.com/office/drawing/2014/main" id="{3B58AC2F-2FBF-2357-B4AA-1352349B0725}"/>
              </a:ext>
            </a:extLst>
          </p:cNvPr>
          <p:cNvGraphicFramePr>
            <a:graphicFrameLocks noGrp="1"/>
          </p:cNvGraphicFramePr>
          <p:nvPr>
            <p:extLst>
              <p:ext uri="{D42A27DB-BD31-4B8C-83A1-F6EECF244321}">
                <p14:modId xmlns:p14="http://schemas.microsoft.com/office/powerpoint/2010/main" val="4049785668"/>
              </p:ext>
            </p:extLst>
          </p:nvPr>
        </p:nvGraphicFramePr>
        <p:xfrm>
          <a:off x="615875" y="948133"/>
          <a:ext cx="10019807" cy="5773342"/>
        </p:xfrm>
        <a:graphic>
          <a:graphicData uri="http://schemas.openxmlformats.org/drawingml/2006/table">
            <a:tbl>
              <a:tblPr firstRow="1" firstCol="1" bandRow="1">
                <a:tableStyleId>{5C22544A-7EE6-4342-B048-85BDC9FD1C3A}</a:tableStyleId>
              </a:tblPr>
              <a:tblGrid>
                <a:gridCol w="1570734">
                  <a:extLst>
                    <a:ext uri="{9D8B030D-6E8A-4147-A177-3AD203B41FA5}">
                      <a16:colId xmlns:a16="http://schemas.microsoft.com/office/drawing/2014/main" val="2074161585"/>
                    </a:ext>
                  </a:extLst>
                </a:gridCol>
                <a:gridCol w="6764126">
                  <a:extLst>
                    <a:ext uri="{9D8B030D-6E8A-4147-A177-3AD203B41FA5}">
                      <a16:colId xmlns:a16="http://schemas.microsoft.com/office/drawing/2014/main" val="176585580"/>
                    </a:ext>
                  </a:extLst>
                </a:gridCol>
                <a:gridCol w="1684947">
                  <a:extLst>
                    <a:ext uri="{9D8B030D-6E8A-4147-A177-3AD203B41FA5}">
                      <a16:colId xmlns:a16="http://schemas.microsoft.com/office/drawing/2014/main" val="2749410020"/>
                    </a:ext>
                  </a:extLst>
                </a:gridCol>
              </a:tblGrid>
              <a:tr h="615430">
                <a:tc>
                  <a:txBody>
                    <a:bodyPr/>
                    <a:lstStyle/>
                    <a:p>
                      <a:pPr algn="ctr">
                        <a:lnSpc>
                          <a:spcPct val="115000"/>
                        </a:lnSpc>
                        <a:spcBef>
                          <a:spcPts val="115"/>
                        </a:spcBef>
                        <a:spcAft>
                          <a:spcPts val="115"/>
                        </a:spcAft>
                      </a:pPr>
                      <a:r>
                        <a:rPr lang="en-GB" sz="17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7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lvl="0" indent="0" algn="ctr" rtl="0">
                        <a:lnSpc>
                          <a:spcPct val="115000"/>
                        </a:lnSpc>
                        <a:spcBef>
                          <a:spcPts val="115"/>
                        </a:spcBef>
                        <a:spcAft>
                          <a:spcPts val="115"/>
                        </a:spcAft>
                        <a:buFont typeface="+mj-l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 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115"/>
                        </a:spcBef>
                        <a:spcAft>
                          <a:spcPts val="11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506489079"/>
                  </a:ext>
                </a:extLst>
              </a:tr>
              <a:tr h="391410">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41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Written down value of depreciable asset.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43</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340461004"/>
                  </a:ext>
                </a:extLst>
              </a:tr>
              <a:tr h="400134">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42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Capitalising impact of foreign exchange fluctuation.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43A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15007345"/>
                  </a:ext>
                </a:extLst>
              </a:tr>
              <a:tr h="426937">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44</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Amortisation of certain preliminary expenses.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35D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041282183"/>
                  </a:ext>
                </a:extLst>
              </a:tr>
              <a:tr h="418640">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45 </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Expenditure on scientific research.</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35</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937447641"/>
                  </a:ext>
                </a:extLst>
              </a:tr>
              <a:tr h="350020">
                <a:tc>
                  <a:txBody>
                    <a:bodyPr/>
                    <a:lstStyle/>
                    <a:p>
                      <a:pPr marL="0" algn="ctr" defTabSz="914400" rtl="0" eaLnBrk="1" latinLnBrk="0" hangingPunct="1">
                        <a:lnSpc>
                          <a:spcPct val="115000"/>
                        </a:lnSpc>
                        <a:spcBef>
                          <a:spcPts val="600"/>
                        </a:spcBef>
                        <a:spcAft>
                          <a:spcPts val="600"/>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46</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Capital expenditure of specified business.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35AD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648785859"/>
                  </a:ext>
                </a:extLst>
              </a:tr>
              <a:tr h="316533">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57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Revenue recognition for construction and service contracts.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43CB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970906298"/>
                  </a:ext>
                </a:extLst>
              </a:tr>
              <a:tr h="798025">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58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for computing profits and gains of business or profession on presumptive basis in case of certain residents.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44AD, 44ADA, 44AE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973893547"/>
                  </a:ext>
                </a:extLst>
              </a:tr>
              <a:tr h="436483">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60</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Deduction of head office expenditure in case of non-residents.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44C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487233720"/>
                  </a:ext>
                </a:extLst>
              </a:tr>
              <a:tr h="939519">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61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for computation of income on presumptive basis in respect of certain business activities of certain non-residents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44B, 44BB, 44BBA, 44BBB, 44BBC, 44BBD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155407491"/>
                  </a:ext>
                </a:extLst>
              </a:tr>
              <a:tr h="388870">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62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Maintenance of books of account.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44AA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96125743"/>
                  </a:ext>
                </a:extLst>
              </a:tr>
              <a:tr h="291341">
                <a:tc>
                  <a:txBody>
                    <a:bodyPr/>
                    <a:lstStyle/>
                    <a:p>
                      <a:pPr marL="0" algn="ctr" defTabSz="914400" rtl="0" eaLnBrk="1" latinLnBrk="0" hangingPunct="1">
                        <a:lnSpc>
                          <a:spcPct val="115000"/>
                        </a:lnSpc>
                        <a:spcBef>
                          <a:spcPts val="600"/>
                        </a:spcBef>
                        <a:spcAft>
                          <a:spcPts val="600"/>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63</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Tax Audit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600"/>
                        </a:spcBef>
                        <a:spcAft>
                          <a:spcPts val="600"/>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44AB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004191"/>
                  </a:ext>
                </a:extLst>
              </a:tr>
            </a:tbl>
          </a:graphicData>
        </a:graphic>
      </p:graphicFrame>
    </p:spTree>
    <p:extLst>
      <p:ext uri="{BB962C8B-B14F-4D97-AF65-F5344CB8AC3E}">
        <p14:creationId xmlns:p14="http://schemas.microsoft.com/office/powerpoint/2010/main" val="3154370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707886"/>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Conditions for claim of additional depreciation – Section 32(1)(</a:t>
            </a:r>
            <a:r>
              <a:rPr kumimoji="0" lang="en-US" sz="2000" b="1" i="0" u="none" strike="noStrike" kern="1200" cap="none" spc="0" normalizeH="0" baseline="0" noProof="0" dirty="0" err="1">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iia</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of the 1961 Act </a:t>
            </a:r>
            <a:r>
              <a:rPr kumimoji="0" lang="en-US" sz="2000" b="1" i="1"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vis-à-vis</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section 33(8) of the 2025 Act</a:t>
            </a:r>
            <a:endParaRPr lang="en-US" sz="20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6465" y="1009682"/>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29</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670955516"/>
              </p:ext>
            </p:extLst>
          </p:nvPr>
        </p:nvGraphicFramePr>
        <p:xfrm>
          <a:off x="556420" y="1103510"/>
          <a:ext cx="10291314" cy="5455920"/>
        </p:xfrm>
        <a:graphic>
          <a:graphicData uri="http://schemas.openxmlformats.org/drawingml/2006/table">
            <a:tbl>
              <a:tblPr firstRow="1" bandRow="1">
                <a:tableStyleId>{5C22544A-7EE6-4342-B048-85BDC9FD1C3A}</a:tableStyleId>
              </a:tblPr>
              <a:tblGrid>
                <a:gridCol w="6301580">
                  <a:extLst>
                    <a:ext uri="{9D8B030D-6E8A-4147-A177-3AD203B41FA5}">
                      <a16:colId xmlns:a16="http://schemas.microsoft.com/office/drawing/2014/main" val="4016985874"/>
                    </a:ext>
                  </a:extLst>
                </a:gridCol>
                <a:gridCol w="3989734">
                  <a:extLst>
                    <a:ext uri="{9D8B030D-6E8A-4147-A177-3AD203B41FA5}">
                      <a16:colId xmlns:a16="http://schemas.microsoft.com/office/drawing/2014/main" val="2704572005"/>
                    </a:ext>
                  </a:extLst>
                </a:gridCol>
              </a:tblGrid>
              <a:tr h="184902">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031331">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latin typeface="Tahoma" panose="020B0604030504040204" pitchFamily="34" charset="0"/>
                          <a:ea typeface="Tahoma" panose="020B0604030504040204" pitchFamily="34" charset="0"/>
                          <a:cs typeface="Tahoma" panose="020B0604030504040204" pitchFamily="34" charset="0"/>
                        </a:rPr>
                        <a:t>U/s 32(1)(</a:t>
                      </a:r>
                      <a:r>
                        <a:rPr lang="en-US" sz="2000" dirty="0" err="1">
                          <a:latin typeface="Tahoma" panose="020B0604030504040204" pitchFamily="34" charset="0"/>
                          <a:ea typeface="Tahoma" panose="020B0604030504040204" pitchFamily="34" charset="0"/>
                          <a:cs typeface="Tahoma" panose="020B0604030504040204" pitchFamily="34" charset="0"/>
                        </a:rPr>
                        <a:t>iia</a:t>
                      </a:r>
                      <a:r>
                        <a:rPr lang="en-US" sz="2000" dirty="0">
                          <a:latin typeface="Tahoma" panose="020B0604030504040204" pitchFamily="34" charset="0"/>
                          <a:ea typeface="Tahoma" panose="020B0604030504040204" pitchFamily="34" charset="0"/>
                          <a:cs typeface="Tahoma" panose="020B0604030504040204" pitchFamily="34" charset="0"/>
                        </a:rPr>
                        <a:t>), additional depreciation of 20% of actual cost of new plant and machinery acquired and installed by an </a:t>
                      </a:r>
                      <a:r>
                        <a:rPr lang="en-US" sz="2000" dirty="0" err="1">
                          <a:latin typeface="Tahoma" panose="020B0604030504040204" pitchFamily="34" charset="0"/>
                          <a:ea typeface="Tahoma" panose="020B0604030504040204" pitchFamily="34" charset="0"/>
                          <a:cs typeface="Tahoma" panose="020B0604030504040204" pitchFamily="34" charset="0"/>
                        </a:rPr>
                        <a:t>assessee</a:t>
                      </a:r>
                      <a:r>
                        <a:rPr lang="en-US" sz="2000" dirty="0">
                          <a:latin typeface="Tahoma" panose="020B0604030504040204" pitchFamily="34" charset="0"/>
                          <a:ea typeface="Tahoma" panose="020B0604030504040204" pitchFamily="34" charset="0"/>
                          <a:cs typeface="Tahoma" panose="020B0604030504040204" pitchFamily="34" charset="0"/>
                        </a:rPr>
                        <a:t> engaged in the business of manufacture or production of any article or thing or in the business of transmission or distribution of power is allowed.</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tc row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The parallel provision is contained in section 33(8).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In addition to the four conditions, there is an additional condition in clause (c), namely:</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The new machinery or plant is </a:t>
                      </a:r>
                      <a:r>
                        <a:rPr lang="en-US" sz="2000" b="1" u="sng" dirty="0">
                          <a:latin typeface="Tahoma" panose="020B0604030504040204" pitchFamily="34" charset="0"/>
                          <a:ea typeface="Tahoma" panose="020B0604030504040204" pitchFamily="34" charset="0"/>
                          <a:cs typeface="Tahoma" panose="020B0604030504040204" pitchFamily="34" charset="0"/>
                        </a:rPr>
                        <a:t>first</a:t>
                      </a:r>
                      <a:r>
                        <a:rPr lang="en-US" sz="2000" dirty="0">
                          <a:latin typeface="Tahoma" panose="020B0604030504040204" pitchFamily="34" charset="0"/>
                          <a:ea typeface="Tahoma" panose="020B0604030504040204" pitchFamily="34" charset="0"/>
                          <a:cs typeface="Tahoma" panose="020B0604030504040204" pitchFamily="34" charset="0"/>
                        </a:rPr>
                        <a:t> put to use by the </a:t>
                      </a:r>
                      <a:r>
                        <a:rPr lang="en-US" sz="2000" dirty="0" err="1">
                          <a:latin typeface="Tahoma" panose="020B0604030504040204" pitchFamily="34" charset="0"/>
                          <a:ea typeface="Tahoma" panose="020B0604030504040204" pitchFamily="34" charset="0"/>
                          <a:cs typeface="Tahoma" panose="020B0604030504040204" pitchFamily="34" charset="0"/>
                        </a:rPr>
                        <a:t>assessee</a:t>
                      </a:r>
                      <a:r>
                        <a:rPr lang="en-US" sz="2000" dirty="0">
                          <a:latin typeface="Tahoma" panose="020B0604030504040204" pitchFamily="34" charset="0"/>
                          <a:ea typeface="Tahoma" panose="020B0604030504040204" pitchFamily="34" charset="0"/>
                          <a:cs typeface="Tahoma" panose="020B0604030504040204" pitchFamily="34" charset="0"/>
                        </a:rPr>
                        <a:t> for the purposes of business.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This implies that a new machinery acquired by the </a:t>
                      </a:r>
                      <a:r>
                        <a:rPr lang="en-US" sz="2000" dirty="0" err="1">
                          <a:latin typeface="Tahoma" panose="020B0604030504040204" pitchFamily="34" charset="0"/>
                          <a:ea typeface="Tahoma" panose="020B0604030504040204" pitchFamily="34" charset="0"/>
                          <a:cs typeface="Tahoma" panose="020B0604030504040204" pitchFamily="34" charset="0"/>
                        </a:rPr>
                        <a:t>assessee</a:t>
                      </a:r>
                      <a:r>
                        <a:rPr lang="en-US" sz="2000" dirty="0">
                          <a:latin typeface="Tahoma" panose="020B0604030504040204" pitchFamily="34" charset="0"/>
                          <a:ea typeface="Tahoma" panose="020B0604030504040204" pitchFamily="34" charset="0"/>
                          <a:cs typeface="Tahoma" panose="020B0604030504040204" pitchFamily="34" charset="0"/>
                        </a:rPr>
                        <a:t> should </a:t>
                      </a:r>
                      <a:r>
                        <a:rPr lang="en-US" sz="2000" b="1" dirty="0">
                          <a:latin typeface="Tahoma" panose="020B0604030504040204" pitchFamily="34" charset="0"/>
                          <a:ea typeface="Tahoma" panose="020B0604030504040204" pitchFamily="34" charset="0"/>
                          <a:cs typeface="Tahoma" panose="020B0604030504040204" pitchFamily="34" charset="0"/>
                        </a:rPr>
                        <a:t>be first put to </a:t>
                      </a:r>
                      <a:r>
                        <a:rPr lang="en-US" sz="2000" dirty="0">
                          <a:latin typeface="Tahoma" panose="020B0604030504040204" pitchFamily="34" charset="0"/>
                          <a:ea typeface="Tahoma" panose="020B0604030504040204" pitchFamily="34" charset="0"/>
                          <a:cs typeface="Tahoma" panose="020B0604030504040204" pitchFamily="34" charset="0"/>
                        </a:rPr>
                        <a:t>use by him for business purposes (and not any other purposes and thereafter for business purposes) to be eligible for additional depreciation.</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197872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latin typeface="Tahoma" panose="020B0604030504040204" pitchFamily="34" charset="0"/>
                          <a:ea typeface="Tahoma" panose="020B0604030504040204" pitchFamily="34" charset="0"/>
                          <a:cs typeface="Tahoma" panose="020B0604030504040204" pitchFamily="34" charset="0"/>
                        </a:rPr>
                        <a:t>Conditions to be satisfied: The P or M should </a:t>
                      </a:r>
                      <a:r>
                        <a:rPr lang="en-US" sz="2000" b="1" u="sng" dirty="0">
                          <a:latin typeface="Tahoma" panose="020B0604030504040204" pitchFamily="34" charset="0"/>
                          <a:ea typeface="Tahoma" panose="020B0604030504040204" pitchFamily="34" charset="0"/>
                          <a:cs typeface="Tahoma" panose="020B0604030504040204" pitchFamily="34" charset="0"/>
                        </a:rPr>
                        <a:t>not</a:t>
                      </a:r>
                      <a:r>
                        <a:rPr lang="en-US" sz="2000" dirty="0">
                          <a:latin typeface="Tahoma" panose="020B0604030504040204" pitchFamily="34" charset="0"/>
                          <a:ea typeface="Tahoma" panose="020B0604030504040204" pitchFamily="34" charset="0"/>
                          <a:cs typeface="Tahoma" panose="020B0604030504040204" pitchFamily="34" charset="0"/>
                        </a:rPr>
                        <a:t> be</a:t>
                      </a:r>
                    </a:p>
                    <a:p>
                      <a:pPr marL="514350" marR="0" lvl="0" indent="-514350" algn="just" defTabSz="914400" rtl="0" eaLnBrk="1" fontAlgn="auto" latinLnBrk="0" hangingPunct="1">
                        <a:lnSpc>
                          <a:spcPct val="100000"/>
                        </a:lnSpc>
                        <a:spcBef>
                          <a:spcPts val="600"/>
                        </a:spcBef>
                        <a:spcAft>
                          <a:spcPts val="600"/>
                        </a:spcAft>
                        <a:buClrTx/>
                        <a:buSzTx/>
                        <a:buFont typeface="Wingdings" panose="05000000000000000000" pitchFamily="2" charset="2"/>
                        <a:buAutoNum type="romanLcParenBoth"/>
                        <a:tabLst/>
                        <a:defRPr/>
                      </a:pPr>
                      <a:r>
                        <a:rPr lang="en-US" sz="2000" dirty="0">
                          <a:latin typeface="Tahoma" panose="020B0604030504040204" pitchFamily="34" charset="0"/>
                          <a:ea typeface="Tahoma" panose="020B0604030504040204" pitchFamily="34" charset="0"/>
                          <a:cs typeface="Tahoma" panose="020B0604030504040204" pitchFamily="34" charset="0"/>
                        </a:rPr>
                        <a:t>used either within or outside India by any other person before installation by the </a:t>
                      </a:r>
                      <a:r>
                        <a:rPr lang="en-US" sz="2000" dirty="0" err="1">
                          <a:latin typeface="Tahoma" panose="020B0604030504040204" pitchFamily="34" charset="0"/>
                          <a:ea typeface="Tahoma" panose="020B0604030504040204" pitchFamily="34" charset="0"/>
                          <a:cs typeface="Tahoma" panose="020B0604030504040204" pitchFamily="34" charset="0"/>
                        </a:rPr>
                        <a:t>assessee</a:t>
                      </a:r>
                      <a:endParaRPr lang="en-US" sz="2000" dirty="0">
                        <a:latin typeface="Tahoma" panose="020B0604030504040204" pitchFamily="34" charset="0"/>
                        <a:ea typeface="Tahoma" panose="020B0604030504040204" pitchFamily="34" charset="0"/>
                        <a:cs typeface="Tahoma" panose="020B0604030504040204" pitchFamily="34" charset="0"/>
                      </a:endParaRPr>
                    </a:p>
                    <a:p>
                      <a:pPr marL="514350" marR="0" lvl="0" indent="-514350" algn="just" defTabSz="914400" rtl="0" eaLnBrk="1" fontAlgn="auto" latinLnBrk="0" hangingPunct="1">
                        <a:lnSpc>
                          <a:spcPct val="100000"/>
                        </a:lnSpc>
                        <a:spcBef>
                          <a:spcPts val="600"/>
                        </a:spcBef>
                        <a:spcAft>
                          <a:spcPts val="600"/>
                        </a:spcAft>
                        <a:buClrTx/>
                        <a:buSzTx/>
                        <a:buFont typeface="Wingdings" panose="05000000000000000000" pitchFamily="2" charset="2"/>
                        <a:buAutoNum type="romanLcParenBoth"/>
                        <a:tabLst/>
                        <a:defRPr/>
                      </a:pPr>
                      <a:r>
                        <a:rPr lang="en-IN" sz="2000" dirty="0">
                          <a:latin typeface="Tahoma" panose="020B0604030504040204" pitchFamily="34" charset="0"/>
                          <a:ea typeface="Tahoma" panose="020B0604030504040204" pitchFamily="34" charset="0"/>
                          <a:cs typeface="Tahoma" panose="020B0604030504040204" pitchFamily="34" charset="0"/>
                        </a:rPr>
                        <a:t>installed in office premises/residence/guest house</a:t>
                      </a:r>
                    </a:p>
                    <a:p>
                      <a:pPr marL="514350" marR="0" lvl="0" indent="-514350" algn="just" defTabSz="914400" rtl="0" eaLnBrk="1" fontAlgn="auto" latinLnBrk="0" hangingPunct="1">
                        <a:lnSpc>
                          <a:spcPct val="100000"/>
                        </a:lnSpc>
                        <a:spcBef>
                          <a:spcPts val="600"/>
                        </a:spcBef>
                        <a:spcAft>
                          <a:spcPts val="600"/>
                        </a:spcAft>
                        <a:buClrTx/>
                        <a:buSzTx/>
                        <a:buFont typeface="Wingdings" panose="05000000000000000000" pitchFamily="2" charset="2"/>
                        <a:buAutoNum type="romanLcParenBoth"/>
                        <a:tabLst/>
                        <a:defRPr/>
                      </a:pPr>
                      <a:r>
                        <a:rPr lang="en-IN" sz="2000" dirty="0">
                          <a:latin typeface="Tahoma" panose="020B0604030504040204" pitchFamily="34" charset="0"/>
                          <a:ea typeface="Tahoma" panose="020B0604030504040204" pitchFamily="34" charset="0"/>
                          <a:cs typeface="Tahoma" panose="020B0604030504040204" pitchFamily="34" charset="0"/>
                        </a:rPr>
                        <a:t>in the nature of office appliances or road transport vehicles</a:t>
                      </a:r>
                    </a:p>
                    <a:p>
                      <a:pPr marL="514350" marR="0" lvl="0" indent="-514350" algn="just" defTabSz="914400" rtl="0" eaLnBrk="1" fontAlgn="auto" latinLnBrk="0" hangingPunct="1">
                        <a:lnSpc>
                          <a:spcPct val="100000"/>
                        </a:lnSpc>
                        <a:spcBef>
                          <a:spcPts val="600"/>
                        </a:spcBef>
                        <a:spcAft>
                          <a:spcPts val="600"/>
                        </a:spcAft>
                        <a:buClrTx/>
                        <a:buSzTx/>
                        <a:buFont typeface="Wingdings" panose="05000000000000000000" pitchFamily="2" charset="2"/>
                        <a:buAutoNum type="romanLcParenBoth"/>
                        <a:tabLst/>
                        <a:defRPr/>
                      </a:pPr>
                      <a:r>
                        <a:rPr lang="en-IN" sz="2000" dirty="0">
                          <a:latin typeface="Tahoma" panose="020B0604030504040204" pitchFamily="34" charset="0"/>
                          <a:ea typeface="Tahoma" panose="020B0604030504040204" pitchFamily="34" charset="0"/>
                          <a:cs typeface="Tahoma" panose="020B0604030504040204" pitchFamily="34" charset="0"/>
                        </a:rPr>
                        <a:t>one where the whole of actual cost is allowed as deduction in computing PGBP of any one PY. </a:t>
                      </a:r>
                    </a:p>
                  </a:txBody>
                  <a:tcPr/>
                </a:tc>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txBody>
                  <a:tcPr/>
                </a:tc>
                <a:extLst>
                  <a:ext uri="{0D108BD9-81ED-4DB2-BD59-A6C34878D82A}">
                    <a16:rowId xmlns:a16="http://schemas.microsoft.com/office/drawing/2014/main" val="417399215"/>
                  </a:ext>
                </a:extLst>
              </a:tr>
            </a:tbl>
          </a:graphicData>
        </a:graphic>
      </p:graphicFrame>
    </p:spTree>
    <p:extLst>
      <p:ext uri="{BB962C8B-B14F-4D97-AF65-F5344CB8AC3E}">
        <p14:creationId xmlns:p14="http://schemas.microsoft.com/office/powerpoint/2010/main" val="4150318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727788" y="477682"/>
            <a:ext cx="9964611" cy="40011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Income-tax Act, 2025 –  Significant Amendments by the Finance Act, 2026</a:t>
            </a:r>
            <a:endPar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79316" y="677737"/>
            <a:ext cx="10556632" cy="5324535"/>
          </a:xfrm>
          <a:prstGeom prst="rect">
            <a:avLst/>
          </a:prstGeom>
          <a:noFill/>
        </p:spPr>
        <p:txBody>
          <a:bodyPr wrap="square">
            <a:spAutoFit/>
          </a:bodyPr>
          <a:lstStyle/>
          <a:p>
            <a:pPr marR="0" lvl="1" algn="just" defTabSz="914400" rtl="0" eaLnBrk="1" fontAlgn="auto" latinLnBrk="0" hangingPunct="1">
              <a:lnSpc>
                <a:spcPct val="100000"/>
              </a:lnSpc>
              <a:spcBef>
                <a:spcPts val="600"/>
              </a:spcBef>
              <a:spcAft>
                <a:spcPts val="600"/>
              </a:spcAft>
              <a:buClrTx/>
              <a:buSzTx/>
              <a:tabLst/>
              <a:defRPr/>
            </a:pPr>
            <a:endPar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endParaRPr>
          </a:p>
          <a:p>
            <a:pPr marL="742950" marR="0" lvl="1" indent="-2857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rPr>
              <a:t>The Finance Act, 2026 has made the following significant amendments in the Income-tax Act, 2025.</a:t>
            </a: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z="2000" spc="20" dirty="0">
                <a:solidFill>
                  <a:srgbClr val="000000"/>
                </a:solidFill>
                <a:effectLst/>
                <a:latin typeface="Tahoma" panose="020B0604030504040204" pitchFamily="34" charset="0"/>
                <a:ea typeface="Tahoma" panose="020B0604030504040204" pitchFamily="34" charset="0"/>
              </a:rPr>
              <a:t>Decriminalisation of prosecution provisions,</a:t>
            </a:r>
            <a:endParaRPr lang="en-IN" sz="2000" dirty="0">
              <a:effectLst/>
              <a:latin typeface="Tahoma" panose="020B0604030504040204" pitchFamily="34" charset="0"/>
              <a:ea typeface="Tahoma" panose="020B0604030504040204" pitchFamily="34" charset="0"/>
            </a:endParaRP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z="2000" spc="20" dirty="0">
                <a:solidFill>
                  <a:srgbClr val="000000"/>
                </a:solidFill>
                <a:effectLst/>
                <a:latin typeface="Tahoma" panose="020B0604030504040204" pitchFamily="34" charset="0"/>
                <a:ea typeface="Tahoma" panose="020B0604030504040204" pitchFamily="34" charset="0"/>
              </a:rPr>
              <a:t>Provision of immunity from penalty where under-reported income is in consequence of misreporting,</a:t>
            </a:r>
            <a:endParaRPr lang="en-IN" sz="2000" dirty="0">
              <a:effectLst/>
              <a:latin typeface="Tahoma" panose="020B0604030504040204" pitchFamily="34" charset="0"/>
              <a:ea typeface="Tahoma" panose="020B0604030504040204" pitchFamily="34" charset="0"/>
            </a:endParaRP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z="2000" spc="20" dirty="0">
                <a:solidFill>
                  <a:srgbClr val="000000"/>
                </a:solidFill>
                <a:effectLst/>
                <a:latin typeface="Tahoma" panose="020B0604030504040204" pitchFamily="34" charset="0"/>
                <a:ea typeface="Tahoma" panose="020B0604030504040204" pitchFamily="34" charset="0"/>
              </a:rPr>
              <a:t>Enabling application for lower deduction of tax in online mode,</a:t>
            </a:r>
            <a:endParaRPr lang="en-IN" sz="2000" dirty="0">
              <a:effectLst/>
              <a:latin typeface="Tahoma" panose="020B0604030504040204" pitchFamily="34" charset="0"/>
              <a:ea typeface="Tahoma" panose="020B0604030504040204" pitchFamily="34" charset="0"/>
            </a:endParaRP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z="2000" spc="20" dirty="0">
                <a:solidFill>
                  <a:srgbClr val="000000"/>
                </a:solidFill>
                <a:effectLst/>
                <a:latin typeface="Tahoma" panose="020B0604030504040204" pitchFamily="34" charset="0"/>
                <a:ea typeface="Tahoma" panose="020B0604030504040204" pitchFamily="34" charset="0"/>
              </a:rPr>
              <a:t>Exemption from TAN for a resident buying immovable property from a non-resident,</a:t>
            </a:r>
            <a:endParaRPr lang="en-IN" sz="2000" dirty="0">
              <a:effectLst/>
              <a:latin typeface="Tahoma" panose="020B0604030504040204" pitchFamily="34" charset="0"/>
              <a:ea typeface="Tahoma" panose="020B0604030504040204" pitchFamily="34" charset="0"/>
            </a:endParaRP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z="2000" spc="20" dirty="0">
                <a:solidFill>
                  <a:srgbClr val="000000"/>
                </a:solidFill>
                <a:effectLst/>
                <a:latin typeface="Tahoma" panose="020B0604030504040204" pitchFamily="34" charset="0"/>
                <a:ea typeface="Tahoma" panose="020B0604030504040204" pitchFamily="34" charset="0"/>
              </a:rPr>
              <a:t>Filing of updated return permitted in case of reduction of losses,</a:t>
            </a:r>
            <a:endParaRPr lang="en-IN" sz="2000" dirty="0">
              <a:effectLst/>
              <a:latin typeface="Tahoma" panose="020B0604030504040204" pitchFamily="34" charset="0"/>
              <a:ea typeface="Tahoma" panose="020B0604030504040204" pitchFamily="34" charset="0"/>
            </a:endParaRP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z="2000" spc="20" dirty="0">
                <a:solidFill>
                  <a:srgbClr val="000000"/>
                </a:solidFill>
                <a:effectLst/>
                <a:latin typeface="Tahoma" panose="020B0604030504040204" pitchFamily="34" charset="0"/>
                <a:ea typeface="Tahoma" panose="020B0604030504040204" pitchFamily="34" charset="0"/>
              </a:rPr>
              <a:t>Extension of time for filing revised return</a:t>
            </a:r>
            <a:endParaRPr lang="en-IN" sz="2000" dirty="0">
              <a:effectLst/>
              <a:latin typeface="Tahoma" panose="020B0604030504040204" pitchFamily="34" charset="0"/>
              <a:ea typeface="Tahoma" panose="020B0604030504040204" pitchFamily="34" charset="0"/>
            </a:endParaRPr>
          </a:p>
          <a:p>
            <a:pPr marR="0" lvl="1" algn="just" defTabSz="914400" rtl="0" eaLnBrk="1" fontAlgn="auto" latinLnBrk="0" hangingPunct="1">
              <a:lnSpc>
                <a:spcPct val="100000"/>
              </a:lnSpc>
              <a:spcBef>
                <a:spcPts val="600"/>
              </a:spcBef>
              <a:spcAft>
                <a:spcPts val="600"/>
              </a:spcAft>
              <a:buClrTx/>
              <a:buSzTx/>
              <a:tabLst/>
              <a:defRPr/>
            </a:pPr>
            <a:r>
              <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rPr>
              <a:t> </a:t>
            </a:r>
          </a:p>
        </p:txBody>
      </p:sp>
      <p:sp>
        <p:nvSpPr>
          <p:cNvPr id="4" name="Slide Number Placeholder 3">
            <a:extLst>
              <a:ext uri="{FF2B5EF4-FFF2-40B4-BE49-F238E27FC236}">
                <a16:creationId xmlns:a16="http://schemas.microsoft.com/office/drawing/2014/main" id="{AD9EF007-8219-40E6-B82B-766E32C0E36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IN"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44529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Consolidation of Provisions related to Employee Benefit Contributions </a:t>
            </a:r>
            <a:endParaRPr lang="en-US" sz="24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30</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715992" y="993808"/>
          <a:ext cx="10291314" cy="5207366"/>
        </p:xfrm>
        <a:graphic>
          <a:graphicData uri="http://schemas.openxmlformats.org/drawingml/2006/table">
            <a:tbl>
              <a:tblPr firstRow="1" bandRow="1">
                <a:tableStyleId>{5C22544A-7EE6-4342-B048-85BDC9FD1C3A}</a:tableStyleId>
              </a:tblPr>
              <a:tblGrid>
                <a:gridCol w="6426680">
                  <a:extLst>
                    <a:ext uri="{9D8B030D-6E8A-4147-A177-3AD203B41FA5}">
                      <a16:colId xmlns:a16="http://schemas.microsoft.com/office/drawing/2014/main" val="4016985874"/>
                    </a:ext>
                  </a:extLst>
                </a:gridCol>
                <a:gridCol w="3864634">
                  <a:extLst>
                    <a:ext uri="{9D8B030D-6E8A-4147-A177-3AD203B41FA5}">
                      <a16:colId xmlns:a16="http://schemas.microsoft.com/office/drawing/2014/main" val="2704572005"/>
                    </a:ext>
                  </a:extLst>
                </a:gridCol>
              </a:tblGrid>
              <a:tr h="415333">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792033">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The provisions governing deductions for employer contributions to:</a:t>
                      </a:r>
                    </a:p>
                    <a:p>
                      <a:pPr marL="285750" marR="0" lvl="0" indent="-285750" algn="just"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US"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Provident Fund </a:t>
                      </a:r>
                    </a:p>
                    <a:p>
                      <a:pPr marL="285750" marR="0" lvl="0" indent="-285750" algn="just"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IN"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Gratuity Fund</a:t>
                      </a:r>
                      <a:endParaRPr kumimoji="0" lang="en-US"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endParaRPr>
                    </a:p>
                    <a:p>
                      <a:pPr marL="285750" marR="0" lvl="0" indent="-285750" algn="just"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en-IN"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Superannuation Fund, etc.</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are spread across various sections.</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Sections 36(1)(iv)/(</a:t>
                      </a:r>
                      <a:r>
                        <a:rPr kumimoji="0" lang="en-US" sz="1900" b="0" i="0" u="none" strike="noStrike" kern="1200" cap="none" spc="0" normalizeH="0" baseline="0" noProof="0" dirty="0" err="1">
                          <a:ln>
                            <a:noFill/>
                          </a:ln>
                          <a:solidFill>
                            <a:prstClr val="black"/>
                          </a:solidFill>
                          <a:effectLst/>
                          <a:uLnTx/>
                          <a:uFillTx/>
                          <a:latin typeface="Tahoma" panose="020B0604030504040204" pitchFamily="34" charset="0"/>
                          <a:ea typeface="+mn-ea"/>
                          <a:cs typeface="+mn-cs"/>
                        </a:rPr>
                        <a:t>iva</a:t>
                      </a:r>
                      <a:r>
                        <a:rPr kumimoji="0" lang="en-US"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)/(v)/(</a:t>
                      </a:r>
                      <a:r>
                        <a:rPr kumimoji="0" lang="en-US" sz="1900" b="0" i="0" u="none" strike="noStrike" kern="1200" cap="none" spc="0" normalizeH="0" baseline="0" noProof="0" dirty="0" err="1">
                          <a:ln>
                            <a:noFill/>
                          </a:ln>
                          <a:solidFill>
                            <a:prstClr val="black"/>
                          </a:solidFill>
                          <a:effectLst/>
                          <a:uLnTx/>
                          <a:uFillTx/>
                          <a:latin typeface="Tahoma" panose="020B0604030504040204" pitchFamily="34" charset="0"/>
                          <a:ea typeface="+mn-ea"/>
                          <a:cs typeface="+mn-cs"/>
                        </a:rPr>
                        <a:t>va</a:t>
                      </a:r>
                      <a:r>
                        <a:rPr kumimoji="0" lang="en-US"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 contain the allowances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Section 40A(7) and 40A(9) contain the disallowances.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kumimoji="0" lang="en-US" sz="19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Determining the allowability of these expenses required cross-referencing several provisions along with the charging sections</a:t>
                      </a:r>
                      <a:r>
                        <a:rPr kumimoji="0" lang="en-US" sz="1900" b="0" i="0" u="none" strike="noStrike" kern="1200" cap="none" spc="0" normalizeH="0" baseline="0" noProof="0" dirty="0">
                          <a:ln>
                            <a:noFill/>
                          </a:ln>
                          <a:solidFill>
                            <a:prstClr val="black"/>
                          </a:solidFill>
                          <a:effectLst/>
                          <a:uLnTx/>
                          <a:uFillTx/>
                          <a:latin typeface="+mn-lt"/>
                          <a:ea typeface="+mn-ea"/>
                          <a:cs typeface="+mn-cs"/>
                        </a:rPr>
                        <a:t>.</a:t>
                      </a:r>
                      <a:endParaRPr lang="en-IN" sz="20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These provisions are consolidated in a single section i.e., </a:t>
                      </a:r>
                      <a:r>
                        <a:rPr kumimoji="0" lang="en-US" sz="2000" b="1"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section 29 “Deductions related to employee welfare”</a:t>
                      </a:r>
                      <a:r>
                        <a:rPr kumimoji="0" lang="en-US" sz="20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 making them easier to understand and comply with.</a:t>
                      </a:r>
                      <a:endParaRPr lang="en-IN" sz="200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4552858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1015663"/>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Time limit for credit of employee’s contribution to PF/superannuation fund etc. to employee’s account in the relevant fund extended – Section 3</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6(1)(</a:t>
            </a:r>
            <a:r>
              <a:rPr lang="en-US" sz="20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va</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o</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f the 1961 Act </a:t>
            </a:r>
            <a:r>
              <a:rPr kumimoji="0" lang="en-US" sz="2000" b="1" i="1"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vis-à-vis</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section 29(1)(e) of the 2025 Act</a:t>
            </a:r>
            <a:endParaRPr lang="en-US" sz="20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31</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633680575"/>
              </p:ext>
            </p:extLst>
          </p:nvPr>
        </p:nvGraphicFramePr>
        <p:xfrm>
          <a:off x="590446" y="1443687"/>
          <a:ext cx="10291314" cy="4328160"/>
        </p:xfrm>
        <a:graphic>
          <a:graphicData uri="http://schemas.openxmlformats.org/drawingml/2006/table">
            <a:tbl>
              <a:tblPr firstRow="1" bandRow="1">
                <a:tableStyleId>{5C22544A-7EE6-4342-B048-85BDC9FD1C3A}</a:tableStyleId>
              </a:tblPr>
              <a:tblGrid>
                <a:gridCol w="5959441">
                  <a:extLst>
                    <a:ext uri="{9D8B030D-6E8A-4147-A177-3AD203B41FA5}">
                      <a16:colId xmlns:a16="http://schemas.microsoft.com/office/drawing/2014/main" val="4016985874"/>
                    </a:ext>
                  </a:extLst>
                </a:gridCol>
                <a:gridCol w="4331873">
                  <a:extLst>
                    <a:ext uri="{9D8B030D-6E8A-4147-A177-3AD203B41FA5}">
                      <a16:colId xmlns:a16="http://schemas.microsoft.com/office/drawing/2014/main" val="2704572005"/>
                    </a:ext>
                  </a:extLst>
                </a:gridCol>
              </a:tblGrid>
              <a:tr h="184902">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010055">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As per section 36(1)(</a:t>
                      </a:r>
                      <a:r>
                        <a:rPr lang="en-US" sz="1800" dirty="0" err="1">
                          <a:latin typeface="Tahoma" panose="020B0604030504040204" pitchFamily="34" charset="0"/>
                          <a:ea typeface="Tahoma" panose="020B0604030504040204" pitchFamily="34" charset="0"/>
                          <a:cs typeface="Tahoma" panose="020B0604030504040204" pitchFamily="34" charset="0"/>
                        </a:rPr>
                        <a:t>va</a:t>
                      </a:r>
                      <a:r>
                        <a:rPr lang="en-US" sz="1800" dirty="0">
                          <a:latin typeface="Tahoma" panose="020B0604030504040204" pitchFamily="34" charset="0"/>
                          <a:ea typeface="Tahoma" panose="020B0604030504040204" pitchFamily="34" charset="0"/>
                          <a:cs typeface="Tahoma" panose="020B0604030504040204" pitchFamily="34" charset="0"/>
                        </a:rPr>
                        <a:t>), sum received by the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-employer from his employees –</a:t>
                      </a:r>
                    </a:p>
                    <a:p>
                      <a:pPr marL="342900" marR="0" lvl="0" indent="-342900" algn="just" defTabSz="914400" rtl="0" eaLnBrk="1" fontAlgn="auto" latinLnBrk="0" hangingPunct="1">
                        <a:lnSpc>
                          <a:spcPct val="100000"/>
                        </a:lnSpc>
                        <a:spcBef>
                          <a:spcPts val="600"/>
                        </a:spcBef>
                        <a:spcAft>
                          <a:spcPts val="600"/>
                        </a:spcAft>
                        <a:buClrTx/>
                        <a:buSzTx/>
                        <a:buFontTx/>
                        <a:buChar char="-"/>
                        <a:tabLst/>
                        <a:defRPr/>
                      </a:pPr>
                      <a:r>
                        <a:rPr lang="en-US" sz="1800" dirty="0">
                          <a:latin typeface="Tahoma" panose="020B0604030504040204" pitchFamily="34" charset="0"/>
                          <a:ea typeface="Tahoma" panose="020B0604030504040204" pitchFamily="34" charset="0"/>
                          <a:cs typeface="Tahoma" panose="020B0604030504040204" pitchFamily="34" charset="0"/>
                        </a:rPr>
                        <a:t>as contribution to PF/ Superannuation fund/Fund set up under the ESI Act/Employee welfare fund</a:t>
                      </a:r>
                    </a:p>
                    <a:p>
                      <a:pPr marL="342900" marR="0" lvl="0" indent="-342900" algn="just" defTabSz="914400" rtl="0" eaLnBrk="1" fontAlgn="auto" latinLnBrk="0" hangingPunct="1">
                        <a:lnSpc>
                          <a:spcPct val="100000"/>
                        </a:lnSpc>
                        <a:spcBef>
                          <a:spcPts val="600"/>
                        </a:spcBef>
                        <a:spcAft>
                          <a:spcPts val="600"/>
                        </a:spcAft>
                        <a:buClrTx/>
                        <a:buSzTx/>
                        <a:buFontTx/>
                        <a:buChar char="-"/>
                        <a:tabLst/>
                        <a:defRPr/>
                      </a:pPr>
                      <a:r>
                        <a:rPr lang="en-US" sz="1800" dirty="0">
                          <a:latin typeface="Tahoma" panose="020B0604030504040204" pitchFamily="34" charset="0"/>
                          <a:ea typeface="Tahoma" panose="020B0604030504040204" pitchFamily="34" charset="0"/>
                          <a:cs typeface="Tahoma" panose="020B0604030504040204" pitchFamily="34" charset="0"/>
                        </a:rPr>
                        <a:t> would be allowed as deduction </a:t>
                      </a:r>
                      <a:r>
                        <a:rPr lang="en-US" sz="1800" b="1" dirty="0">
                          <a:latin typeface="Tahoma" panose="020B0604030504040204" pitchFamily="34" charset="0"/>
                          <a:ea typeface="Tahoma" panose="020B0604030504040204" pitchFamily="34" charset="0"/>
                          <a:cs typeface="Tahoma" panose="020B0604030504040204" pitchFamily="34" charset="0"/>
                        </a:rPr>
                        <a:t>only if the same is credited by the employer to the employee’s account in the relevant fund/funds on or before the due date  i.e., the date by which the </a:t>
                      </a:r>
                      <a:r>
                        <a:rPr lang="en-US" sz="1800" b="1" dirty="0" err="1">
                          <a:latin typeface="Tahoma" panose="020B0604030504040204" pitchFamily="34" charset="0"/>
                          <a:ea typeface="Tahoma" panose="020B0604030504040204" pitchFamily="34" charset="0"/>
                          <a:cs typeface="Tahoma" panose="020B0604030504040204" pitchFamily="34" charset="0"/>
                        </a:rPr>
                        <a:t>assessee</a:t>
                      </a:r>
                      <a:r>
                        <a:rPr lang="en-US" sz="1800" b="1" dirty="0">
                          <a:latin typeface="Tahoma" panose="020B0604030504040204" pitchFamily="34" charset="0"/>
                          <a:ea typeface="Tahoma" panose="020B0604030504040204" pitchFamily="34" charset="0"/>
                          <a:cs typeface="Tahoma" panose="020B0604030504040204" pitchFamily="34" charset="0"/>
                        </a:rPr>
                        <a:t> is required to credit to the employee’s account in the relevant fund under any Act, Rule, order or notification issued thereunder etc.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As per section 29(1)(e), as amended by the FA, 2026, the employer would be eligible for deduction if the employee’s contribution is credited to the A/c of the employee in the relevant fund on or before the due date of filing of return of income u/s 263(1) for the tax year.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Thus, for allowability of deduction, the time limit for credit to employee’s account in the relevant fund has been extended </a:t>
                      </a:r>
                      <a:r>
                        <a:rPr lang="en-US" sz="1800" b="1" dirty="0" err="1">
                          <a:latin typeface="Tahoma" panose="020B0604030504040204" pitchFamily="34" charset="0"/>
                          <a:ea typeface="Tahoma" panose="020B0604030504040204" pitchFamily="34" charset="0"/>
                          <a:cs typeface="Tahoma" panose="020B0604030504040204" pitchFamily="34" charset="0"/>
                        </a:rPr>
                        <a:t>upto</a:t>
                      </a:r>
                      <a:r>
                        <a:rPr lang="en-US" sz="1800" b="1" dirty="0">
                          <a:latin typeface="Tahoma" panose="020B0604030504040204" pitchFamily="34" charset="0"/>
                          <a:ea typeface="Tahoma" panose="020B0604030504040204" pitchFamily="34" charset="0"/>
                          <a:cs typeface="Tahoma" panose="020B0604030504040204" pitchFamily="34" charset="0"/>
                        </a:rPr>
                        <a:t> the due date of filing of ROI u/s 263(1) for the tax year.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35082684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707886"/>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Certain deductions to be allowed only on actual payment – Section 43B</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o</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f the 1961 Act </a:t>
            </a:r>
            <a:r>
              <a:rPr kumimoji="0" lang="en-US" sz="2000" b="1" i="1"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vis-à-vis</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section 37 of the 2025 Act</a:t>
            </a:r>
            <a:endParaRPr lang="en-US" sz="20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32</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005838201"/>
              </p:ext>
            </p:extLst>
          </p:nvPr>
        </p:nvGraphicFramePr>
        <p:xfrm>
          <a:off x="644634" y="1132600"/>
          <a:ext cx="10291314" cy="4328160"/>
        </p:xfrm>
        <a:graphic>
          <a:graphicData uri="http://schemas.openxmlformats.org/drawingml/2006/table">
            <a:tbl>
              <a:tblPr firstRow="1" bandRow="1">
                <a:tableStyleId>{5C22544A-7EE6-4342-B048-85BDC9FD1C3A}</a:tableStyleId>
              </a:tblPr>
              <a:tblGrid>
                <a:gridCol w="3743015">
                  <a:extLst>
                    <a:ext uri="{9D8B030D-6E8A-4147-A177-3AD203B41FA5}">
                      <a16:colId xmlns:a16="http://schemas.microsoft.com/office/drawing/2014/main" val="4016985874"/>
                    </a:ext>
                  </a:extLst>
                </a:gridCol>
                <a:gridCol w="6548299">
                  <a:extLst>
                    <a:ext uri="{9D8B030D-6E8A-4147-A177-3AD203B41FA5}">
                      <a16:colId xmlns:a16="http://schemas.microsoft.com/office/drawing/2014/main" val="2704572005"/>
                    </a:ext>
                  </a:extLst>
                </a:gridCol>
              </a:tblGrid>
              <a:tr h="184902">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010055">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As per section 43B, notwithstanding anything contained in any other provision of the Act, a deduction otherwise allowable under this Act in respect of any sum payable by the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 by way </a:t>
                      </a:r>
                      <a:r>
                        <a:rPr lang="en-US" sz="1800" b="1" dirty="0">
                          <a:latin typeface="Tahoma" panose="020B0604030504040204" pitchFamily="34" charset="0"/>
                          <a:ea typeface="Tahoma" panose="020B0604030504040204" pitchFamily="34" charset="0"/>
                          <a:cs typeface="Tahoma" panose="020B0604030504040204" pitchFamily="34" charset="0"/>
                        </a:rPr>
                        <a:t>of tax, duty, </a:t>
                      </a:r>
                      <a:r>
                        <a:rPr lang="en-US" sz="1800" b="1" dirty="0" err="1">
                          <a:latin typeface="Tahoma" panose="020B0604030504040204" pitchFamily="34" charset="0"/>
                          <a:ea typeface="Tahoma" panose="020B0604030504040204" pitchFamily="34" charset="0"/>
                          <a:cs typeface="Tahoma" panose="020B0604030504040204" pitchFamily="34" charset="0"/>
                        </a:rPr>
                        <a:t>cess</a:t>
                      </a:r>
                      <a:r>
                        <a:rPr lang="en-US" sz="1800" b="1" dirty="0">
                          <a:latin typeface="Tahoma" panose="020B0604030504040204" pitchFamily="34" charset="0"/>
                          <a:ea typeface="Tahoma" panose="020B0604030504040204" pitchFamily="34" charset="0"/>
                          <a:cs typeface="Tahoma" panose="020B0604030504040204" pitchFamily="34" charset="0"/>
                        </a:rPr>
                        <a:t> or fee</a:t>
                      </a:r>
                      <a:r>
                        <a:rPr lang="en-US" sz="1800" dirty="0">
                          <a:latin typeface="Tahoma" panose="020B0604030504040204" pitchFamily="34" charset="0"/>
                          <a:ea typeface="Tahoma" panose="020B0604030504040204" pitchFamily="34" charset="0"/>
                          <a:cs typeface="Tahoma" panose="020B0604030504040204" pitchFamily="34" charset="0"/>
                        </a:rPr>
                        <a:t>, by whatever name called, under any law for the time being in force would be allowed only in computing the income of that PY in which such sum is actually paid by him.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As per section 37(1),  sums payable as specified in sub-section (2) which are otherwise allowable as a deduction under this Act shall be allowed as deduction only in the tax year in which such sum are actually paid irrespective of any provision to the contrary in the Act, method of accounting regularly followed, or the tax year in which liability was incurred.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sums payable shall be, inter alia, </a:t>
                      </a:r>
                      <a:r>
                        <a:rPr lang="en-US" sz="1800" b="1" dirty="0">
                          <a:latin typeface="Tahoma" panose="020B0604030504040204" pitchFamily="34" charset="0"/>
                          <a:ea typeface="Tahoma" panose="020B0604030504040204" pitchFamily="34" charset="0"/>
                          <a:cs typeface="Tahoma" panose="020B0604030504040204" pitchFamily="34" charset="0"/>
                        </a:rPr>
                        <a:t>tax duty </a:t>
                      </a:r>
                      <a:r>
                        <a:rPr lang="en-US" sz="1800" b="1" dirty="0" err="1">
                          <a:latin typeface="Tahoma" panose="020B0604030504040204" pitchFamily="34" charset="0"/>
                          <a:ea typeface="Tahoma" panose="020B0604030504040204" pitchFamily="34" charset="0"/>
                          <a:cs typeface="Tahoma" panose="020B0604030504040204" pitchFamily="34" charset="0"/>
                        </a:rPr>
                        <a:t>cess</a:t>
                      </a:r>
                      <a:r>
                        <a:rPr lang="en-US" sz="1800" b="1" dirty="0">
                          <a:latin typeface="Tahoma" panose="020B0604030504040204" pitchFamily="34" charset="0"/>
                          <a:ea typeface="Tahoma" panose="020B0604030504040204" pitchFamily="34" charset="0"/>
                          <a:cs typeface="Tahoma" panose="020B0604030504040204" pitchFamily="34" charset="0"/>
                        </a:rPr>
                        <a:t>, </a:t>
                      </a:r>
                      <a:r>
                        <a:rPr lang="en-US" sz="1800" b="1" u="sng" dirty="0">
                          <a:latin typeface="Tahoma" panose="020B0604030504040204" pitchFamily="34" charset="0"/>
                          <a:ea typeface="Tahoma" panose="020B0604030504040204" pitchFamily="34" charset="0"/>
                          <a:cs typeface="Tahoma" panose="020B0604030504040204" pitchFamily="34" charset="0"/>
                        </a:rPr>
                        <a:t>surcharge</a:t>
                      </a:r>
                      <a:r>
                        <a:rPr lang="en-US" sz="1800" b="1" dirty="0">
                          <a:latin typeface="Tahoma" panose="020B0604030504040204" pitchFamily="34" charset="0"/>
                          <a:ea typeface="Tahoma" panose="020B0604030504040204" pitchFamily="34" charset="0"/>
                          <a:cs typeface="Tahoma" panose="020B0604030504040204" pitchFamily="34" charset="0"/>
                        </a:rPr>
                        <a:t> or fee</a:t>
                      </a:r>
                      <a:r>
                        <a:rPr lang="en-US" sz="1800" dirty="0">
                          <a:latin typeface="Tahoma" panose="020B0604030504040204" pitchFamily="34" charset="0"/>
                          <a:ea typeface="Tahoma" panose="020B0604030504040204" pitchFamily="34" charset="0"/>
                          <a:cs typeface="Tahoma" panose="020B0604030504040204" pitchFamily="34" charset="0"/>
                        </a:rPr>
                        <a:t>, by whatever name called, levied under any law in force.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Under the 1961 Act, deduction on account of surcharge was not explicitly mentioned u/s 43B(a). However, under the 2025 Act, deduction on account of surcharge is specifically mentioned u/s 37(2)(a).</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240863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707886"/>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Certain deductions to be allowed only on actual payment – Section 43B</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o</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f the 1961 Act </a:t>
            </a:r>
            <a:r>
              <a:rPr kumimoji="0" lang="en-US" sz="2000" b="1" i="1"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vis-à-vis</a:t>
            </a:r>
            <a:r>
              <a:rPr kumimoji="0" lang="en-US" sz="20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rPr>
              <a:t> section 37 of the 2025 Act</a:t>
            </a:r>
            <a:endParaRPr lang="en-US" sz="2000" b="1" i="0" dirty="0">
              <a:solidFill>
                <a:schemeClr val="accent6">
                  <a:lumMod val="50000"/>
                </a:schemeClr>
              </a:solidFill>
              <a:effectLst/>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33</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383590070"/>
              </p:ext>
            </p:extLst>
          </p:nvPr>
        </p:nvGraphicFramePr>
        <p:xfrm>
          <a:off x="644634" y="1132600"/>
          <a:ext cx="10291314" cy="3779520"/>
        </p:xfrm>
        <a:graphic>
          <a:graphicData uri="http://schemas.openxmlformats.org/drawingml/2006/table">
            <a:tbl>
              <a:tblPr firstRow="1" bandRow="1">
                <a:tableStyleId>{5C22544A-7EE6-4342-B048-85BDC9FD1C3A}</a:tableStyleId>
              </a:tblPr>
              <a:tblGrid>
                <a:gridCol w="4235479">
                  <a:extLst>
                    <a:ext uri="{9D8B030D-6E8A-4147-A177-3AD203B41FA5}">
                      <a16:colId xmlns:a16="http://schemas.microsoft.com/office/drawing/2014/main" val="4016985874"/>
                    </a:ext>
                  </a:extLst>
                </a:gridCol>
                <a:gridCol w="6055835">
                  <a:extLst>
                    <a:ext uri="{9D8B030D-6E8A-4147-A177-3AD203B41FA5}">
                      <a16:colId xmlns:a16="http://schemas.microsoft.com/office/drawing/2014/main" val="2704572005"/>
                    </a:ext>
                  </a:extLst>
                </a:gridCol>
              </a:tblGrid>
              <a:tr h="184902">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010055">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proviso to section 43B provides that disallowance will not be attracted of the sums specified in clauses (a) to (g) which is actually paid by the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 on or before the due date applicable for furnishing the return of income u/s 139(1) in respect of the PY in which the liability to pay such sum was incurred </a:t>
                      </a:r>
                      <a:r>
                        <a:rPr lang="en-US" sz="1800" b="1" dirty="0">
                          <a:latin typeface="Tahoma" panose="020B0604030504040204" pitchFamily="34" charset="0"/>
                          <a:ea typeface="Tahoma" panose="020B0604030504040204" pitchFamily="34" charset="0"/>
                          <a:cs typeface="Tahoma" panose="020B0604030504040204" pitchFamily="34" charset="0"/>
                        </a:rPr>
                        <a:t>and the evidence of such payment is furnished by the </a:t>
                      </a:r>
                      <a:r>
                        <a:rPr lang="en-US" sz="1800" b="1" dirty="0" err="1">
                          <a:latin typeface="Tahoma" panose="020B0604030504040204" pitchFamily="34" charset="0"/>
                          <a:ea typeface="Tahoma" panose="020B0604030504040204" pitchFamily="34" charset="0"/>
                          <a:cs typeface="Tahoma" panose="020B0604030504040204" pitchFamily="34" charset="0"/>
                        </a:rPr>
                        <a:t>assessee</a:t>
                      </a:r>
                      <a:r>
                        <a:rPr lang="en-US" sz="1800" b="1" dirty="0">
                          <a:latin typeface="Tahoma" panose="020B0604030504040204" pitchFamily="34" charset="0"/>
                          <a:ea typeface="Tahoma" panose="020B0604030504040204" pitchFamily="34" charset="0"/>
                          <a:cs typeface="Tahoma" panose="020B0604030504040204" pitchFamily="34" charset="0"/>
                        </a:rPr>
                        <a:t> along with such return</a:t>
                      </a:r>
                      <a:r>
                        <a:rPr lang="en-US" sz="1800" dirty="0">
                          <a:latin typeface="Tahoma" panose="020B0604030504040204" pitchFamily="34" charset="0"/>
                          <a:ea typeface="Tahoma" panose="020B0604030504040204" pitchFamily="34" charset="0"/>
                          <a:cs typeface="Tahoma" panose="020B0604030504040204" pitchFamily="34" charset="0"/>
                        </a:rPr>
                        <a:t>.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As per section 37(3), in case the amounts specified in clauses (a) to (f) of sub-section (2) are paid after the end of the tax year in which the liability was incurred, but on or before the due date of filing of return of income u/s 263(1) for such tax year, the deduction towards such sum shall be allowed in such tax year.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The requirement of furnishing evidence of such payment by </a:t>
                      </a:r>
                      <a:r>
                        <a:rPr lang="en-US" sz="1800" b="1" dirty="0" err="1">
                          <a:latin typeface="Tahoma" panose="020B0604030504040204" pitchFamily="34" charset="0"/>
                          <a:ea typeface="Tahoma" panose="020B0604030504040204" pitchFamily="34" charset="0"/>
                          <a:cs typeface="Tahoma" panose="020B0604030504040204" pitchFamily="34" charset="0"/>
                        </a:rPr>
                        <a:t>assessee</a:t>
                      </a:r>
                      <a:r>
                        <a:rPr lang="en-US" sz="1800" b="1" dirty="0">
                          <a:latin typeface="Tahoma" panose="020B0604030504040204" pitchFamily="34" charset="0"/>
                          <a:ea typeface="Tahoma" panose="020B0604030504040204" pitchFamily="34" charset="0"/>
                          <a:cs typeface="Tahoma" panose="020B0604030504040204" pitchFamily="34" charset="0"/>
                        </a:rPr>
                        <a:t> along with such return has been removed, since all the requisite information is furnished in the ROI itself in the different schedules.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14809439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751924" cy="769441"/>
          </a:xfrm>
          <a:prstGeom prst="rect">
            <a:avLst/>
          </a:prstGeom>
          <a:noFill/>
        </p:spPr>
        <p:txBody>
          <a:bodyPr wrap="square">
            <a:spAutoFit/>
          </a:bodyPr>
          <a:lstStyle/>
          <a:p>
            <a:pPr algn="l"/>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Presumptive income  &amp; Tax Audit - Section 58 &amp; 63 of the 2025 Act vis-à-vis  Section 44A</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 &amp; 44AB</a:t>
            </a:r>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 of the 1961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34</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633293942"/>
              </p:ext>
            </p:extLst>
          </p:nvPr>
        </p:nvGraphicFramePr>
        <p:xfrm>
          <a:off x="594093" y="1165065"/>
          <a:ext cx="10249311" cy="5609228"/>
        </p:xfrm>
        <a:graphic>
          <a:graphicData uri="http://schemas.openxmlformats.org/drawingml/2006/table">
            <a:tbl>
              <a:tblPr firstRow="1" bandRow="1">
                <a:tableStyleId>{5C22544A-7EE6-4342-B048-85BDC9FD1C3A}</a:tableStyleId>
              </a:tblPr>
              <a:tblGrid>
                <a:gridCol w="5306375">
                  <a:extLst>
                    <a:ext uri="{9D8B030D-6E8A-4147-A177-3AD203B41FA5}">
                      <a16:colId xmlns:a16="http://schemas.microsoft.com/office/drawing/2014/main" val="4016985874"/>
                    </a:ext>
                  </a:extLst>
                </a:gridCol>
                <a:gridCol w="4942936">
                  <a:extLst>
                    <a:ext uri="{9D8B030D-6E8A-4147-A177-3AD203B41FA5}">
                      <a16:colId xmlns:a16="http://schemas.microsoft.com/office/drawing/2014/main" val="2704572005"/>
                    </a:ext>
                  </a:extLst>
                </a:gridCol>
              </a:tblGrid>
              <a:tr h="36758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10275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U/s 44AD(5) (presumptive income in case of eligible </a:t>
                      </a:r>
                      <a:r>
                        <a:rPr lang="en-US" sz="1800" dirty="0" err="1">
                          <a:solidFill>
                            <a:srgbClr val="333333"/>
                          </a:solidFill>
                          <a:latin typeface="Tahoma" panose="020B0604030504040204" pitchFamily="34" charset="0"/>
                          <a:ea typeface="Tahoma" panose="020B0604030504040204" pitchFamily="34" charset="0"/>
                          <a:cs typeface="Tahoma" panose="020B0604030504040204" pitchFamily="34" charset="0"/>
                        </a:rPr>
                        <a:t>assessees</a:t>
                      </a: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 engaged in eligible business), the requirement of tax audit is in cases where there is a violation specified in section 44AD(4).</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This provision is contained in section 58(8) of the Income-tax Act, 2025</a:t>
                      </a:r>
                      <a:endParaRPr lang="en-IN" sz="1800" dirty="0"/>
                    </a:p>
                  </a:txBody>
                  <a:tcPr/>
                </a:tc>
                <a:extLst>
                  <a:ext uri="{0D108BD9-81ED-4DB2-BD59-A6C34878D82A}">
                    <a16:rowId xmlns:a16="http://schemas.microsoft.com/office/drawing/2014/main" val="2279920276"/>
                  </a:ext>
                </a:extLst>
              </a:tr>
              <a:tr h="640988">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Clause (e) of section 44AB contains the provision corresponding to section 44AD(5).</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Section 63 does not contain a provision corresponding to section 58(8)</a:t>
                      </a:r>
                      <a:endParaRPr lang="en-IN" sz="1800" dirty="0"/>
                    </a:p>
                  </a:txBody>
                  <a:tcPr/>
                </a:tc>
                <a:extLst>
                  <a:ext uri="{0D108BD9-81ED-4DB2-BD59-A6C34878D82A}">
                    <a16:rowId xmlns:a16="http://schemas.microsoft.com/office/drawing/2014/main" val="662014309"/>
                  </a:ext>
                </a:extLst>
              </a:tr>
              <a:tr h="294343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Sections 44ADA(4) contains the requirement of tax audit where the eligible assessee claimed that his profits and gains from the profession or business are lower than the presumptive profits &amp; their total income exceeds the basic exemption limit. Similar provision is however not present in section 44AD of the Income-tax Act, 1961.</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Section 44AE contains similar requirement of tax audit, however the requirement that the total income should exceed the BEL for tax audit is not present. </a:t>
                      </a:r>
                      <a:endParaRPr lang="en-IN" sz="1800" b="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solidFill>
                            <a:srgbClr val="333333"/>
                          </a:solidFill>
                          <a:latin typeface="Tahoma" panose="020B0604030504040204" pitchFamily="34" charset="0"/>
                          <a:ea typeface="Tahoma" panose="020B0604030504040204" pitchFamily="34" charset="0"/>
                          <a:cs typeface="Tahoma" panose="020B0604030504040204" pitchFamily="34" charset="0"/>
                        </a:rPr>
                        <a:t>Sec 58(3) requires tax audit where the eligible assessee in Sl. No.1, 2 &amp; 3 of the Table in sub-section (2) claimed lower profits than presumptive profits &amp; their total income exceeds the basic exemption limit. Thus, an eligible assessee claiming his profits to be lower than 6%/8% of sales/turnover/gross receipts have to get their accounts audited.</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spc="-20" baseline="0" dirty="0">
                          <a:solidFill>
                            <a:srgbClr val="333333"/>
                          </a:solidFill>
                          <a:latin typeface="Tahoma" panose="020B0604030504040204" pitchFamily="34" charset="0"/>
                          <a:ea typeface="Tahoma" panose="020B0604030504040204" pitchFamily="34" charset="0"/>
                          <a:cs typeface="Tahoma" panose="020B0604030504040204" pitchFamily="34" charset="0"/>
                        </a:rPr>
                        <a:t>Corresponding requirement is contained in Sl. No.2 of the Table in section 63(1). </a:t>
                      </a:r>
                      <a:endParaRPr lang="en-IN" sz="1800" b="0" dirty="0"/>
                    </a:p>
                  </a:txBody>
                  <a:tcPr/>
                </a:tc>
                <a:extLst>
                  <a:ext uri="{0D108BD9-81ED-4DB2-BD59-A6C34878D82A}">
                    <a16:rowId xmlns:a16="http://schemas.microsoft.com/office/drawing/2014/main" val="1976290339"/>
                  </a:ext>
                </a:extLst>
              </a:tr>
            </a:tbl>
          </a:graphicData>
        </a:graphic>
      </p:graphicFrame>
    </p:spTree>
    <p:extLst>
      <p:ext uri="{BB962C8B-B14F-4D97-AF65-F5344CB8AC3E}">
        <p14:creationId xmlns:p14="http://schemas.microsoft.com/office/powerpoint/2010/main" val="15581846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C2EE5F2A-AA98-4624-B27D-10BF184A6C41}"/>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498030" cy="769441"/>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Non-allowability of deductions and losses and allowances under section 58 of the 2025 Act </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a:t>
            </a:r>
            <a:r>
              <a:rPr lang="en-US" sz="22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 </a:t>
            </a:r>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44AD, 44ADA and 44AE of the 1961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35</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356718547"/>
              </p:ext>
            </p:extLst>
          </p:nvPr>
        </p:nvGraphicFramePr>
        <p:xfrm>
          <a:off x="594093" y="1165065"/>
          <a:ext cx="10249311" cy="4328160"/>
        </p:xfrm>
        <a:graphic>
          <a:graphicData uri="http://schemas.openxmlformats.org/drawingml/2006/table">
            <a:tbl>
              <a:tblPr firstRow="1" bandRow="1">
                <a:tableStyleId>{5C22544A-7EE6-4342-B048-85BDC9FD1C3A}</a:tableStyleId>
              </a:tblPr>
              <a:tblGrid>
                <a:gridCol w="5306375">
                  <a:extLst>
                    <a:ext uri="{9D8B030D-6E8A-4147-A177-3AD203B41FA5}">
                      <a16:colId xmlns:a16="http://schemas.microsoft.com/office/drawing/2014/main" val="4016985874"/>
                    </a:ext>
                  </a:extLst>
                </a:gridCol>
                <a:gridCol w="4942936">
                  <a:extLst>
                    <a:ext uri="{9D8B030D-6E8A-4147-A177-3AD203B41FA5}">
                      <a16:colId xmlns:a16="http://schemas.microsoft.com/office/drawing/2014/main" val="2704572005"/>
                    </a:ext>
                  </a:extLst>
                </a:gridCol>
              </a:tblGrid>
              <a:tr h="36758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10275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Sections 44AD, 44ADA and 44AE contains a provision that  any deduction allowable under the provisions of sections 30 to 38 shall be deemed to have been already given full effect to and no further deduction under those sections shall be allowed.</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rPr>
                        <a:t>Corresponding Section 58(4) provides that any loss or allowance or deduction allowable under the provisions of the Act shall not be allowed in respect of the presumptive income computed u/s 58(2).</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solidFill>
                          <a:srgbClr val="333333"/>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solidFill>
                            <a:srgbClr val="333333"/>
                          </a:solidFill>
                          <a:latin typeface="Tahoma" panose="020B0604030504040204" pitchFamily="34" charset="0"/>
                          <a:ea typeface="Tahoma" panose="020B0604030504040204" pitchFamily="34" charset="0"/>
                          <a:cs typeface="Tahoma" panose="020B0604030504040204" pitchFamily="34" charset="0"/>
                        </a:rPr>
                        <a:t>This means that even  intra-head and inter-head set off losses and deductions under Chapter VIII (corresponding to Chapter VI-A of the 1961 Act) in respect of certain payments, otherwise permissible, would not be permissible from such presumptive income.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5973559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Chapter IV-E Capital Gains</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36</a:t>
            </a:fld>
            <a:endParaRPr lang="en-IN"/>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2400670568"/>
              </p:ext>
            </p:extLst>
          </p:nvPr>
        </p:nvGraphicFramePr>
        <p:xfrm>
          <a:off x="492992" y="859004"/>
          <a:ext cx="10688530" cy="4694363"/>
        </p:xfrm>
        <a:graphic>
          <a:graphicData uri="http://schemas.openxmlformats.org/drawingml/2006/table">
            <a:tbl>
              <a:tblPr firstRow="1" firstCol="1" bandRow="1">
                <a:tableStyleId>{5C22544A-7EE6-4342-B048-85BDC9FD1C3A}</a:tableStyleId>
              </a:tblPr>
              <a:tblGrid>
                <a:gridCol w="1783069">
                  <a:extLst>
                    <a:ext uri="{9D8B030D-6E8A-4147-A177-3AD203B41FA5}">
                      <a16:colId xmlns:a16="http://schemas.microsoft.com/office/drawing/2014/main" val="842172799"/>
                    </a:ext>
                  </a:extLst>
                </a:gridCol>
                <a:gridCol w="7116417">
                  <a:extLst>
                    <a:ext uri="{9D8B030D-6E8A-4147-A177-3AD203B41FA5}">
                      <a16:colId xmlns:a16="http://schemas.microsoft.com/office/drawing/2014/main" val="2425070021"/>
                    </a:ext>
                  </a:extLst>
                </a:gridCol>
                <a:gridCol w="1789044">
                  <a:extLst>
                    <a:ext uri="{9D8B030D-6E8A-4147-A177-3AD203B41FA5}">
                      <a16:colId xmlns:a16="http://schemas.microsoft.com/office/drawing/2014/main" val="1837317566"/>
                    </a:ext>
                  </a:extLst>
                </a:gridCol>
              </a:tblGrid>
              <a:tr h="765523">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46692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67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Capital gains – Charging provision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45</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413206">
                <a:tc>
                  <a:txBody>
                    <a:bodyPr/>
                    <a:lstStyle/>
                    <a:p>
                      <a:pPr marL="0" algn="ctr" defTabSz="914400" rtl="0" eaLnBrk="1" latinLnBrk="0" hangingPunct="1">
                        <a:lnSpc>
                          <a:spcPct val="115000"/>
                        </a:lnSpc>
                        <a:spcBef>
                          <a:spcPts val="75"/>
                        </a:spcBef>
                        <a:spcAft>
                          <a:spcPts val="75"/>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68</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Capital gains on distribution of assets by companies in liquidation.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46</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656223545"/>
                  </a:ext>
                </a:extLst>
              </a:tr>
              <a:tr h="40475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69</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Capital gains on purchase by company of its own shares or other specified securities.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46A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6442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70</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Transactions not regarded as transfer</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47</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887281626"/>
                  </a:ext>
                </a:extLst>
              </a:tr>
              <a:tr h="36786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Withdrawal of exemption in certain cases.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47A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513306468"/>
                  </a:ext>
                </a:extLst>
              </a:tr>
              <a:tr h="32950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Mode of computation of capital gains.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48</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611697706"/>
                  </a:ext>
                </a:extLst>
              </a:tr>
              <a:tr h="350853">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73</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Cost with reference to certain modes of acquisition.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49</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475759273"/>
                  </a:ext>
                </a:extLst>
              </a:tr>
              <a:tr h="386647">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74</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for computation of capital gains in case of depreciable assets.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50</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592071149"/>
                  </a:ext>
                </a:extLst>
              </a:tr>
              <a:tr h="337930">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75</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for cost of acquisition in case of depreciable asset.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50A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514913366"/>
                  </a:ext>
                </a:extLst>
              </a:tr>
            </a:tbl>
          </a:graphicData>
        </a:graphic>
      </p:graphicFrame>
    </p:spTree>
    <p:extLst>
      <p:ext uri="{BB962C8B-B14F-4D97-AF65-F5344CB8AC3E}">
        <p14:creationId xmlns:p14="http://schemas.microsoft.com/office/powerpoint/2010/main" val="2487011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Chapter IV-E Capital Gains</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37</a:t>
            </a:fld>
            <a:endParaRPr lang="en-IN"/>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1061545257"/>
              </p:ext>
            </p:extLst>
          </p:nvPr>
        </p:nvGraphicFramePr>
        <p:xfrm>
          <a:off x="492992" y="859004"/>
          <a:ext cx="10688530" cy="5470460"/>
        </p:xfrm>
        <a:graphic>
          <a:graphicData uri="http://schemas.openxmlformats.org/drawingml/2006/table">
            <a:tbl>
              <a:tblPr firstRow="1" firstCol="1" bandRow="1">
                <a:tableStyleId>{5C22544A-7EE6-4342-B048-85BDC9FD1C3A}</a:tableStyleId>
              </a:tblPr>
              <a:tblGrid>
                <a:gridCol w="1783069">
                  <a:extLst>
                    <a:ext uri="{9D8B030D-6E8A-4147-A177-3AD203B41FA5}">
                      <a16:colId xmlns:a16="http://schemas.microsoft.com/office/drawing/2014/main" val="842172799"/>
                    </a:ext>
                  </a:extLst>
                </a:gridCol>
                <a:gridCol w="7116417">
                  <a:extLst>
                    <a:ext uri="{9D8B030D-6E8A-4147-A177-3AD203B41FA5}">
                      <a16:colId xmlns:a16="http://schemas.microsoft.com/office/drawing/2014/main" val="2425070021"/>
                    </a:ext>
                  </a:extLst>
                </a:gridCol>
                <a:gridCol w="1789044">
                  <a:extLst>
                    <a:ext uri="{9D8B030D-6E8A-4147-A177-3AD203B41FA5}">
                      <a16:colId xmlns:a16="http://schemas.microsoft.com/office/drawing/2014/main" val="1837317566"/>
                    </a:ext>
                  </a:extLst>
                </a:gridCol>
              </a:tblGrid>
              <a:tr h="765523">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466928">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for computation of capital gains in case of Market Linked Debenture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50AA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664544239"/>
                  </a:ext>
                </a:extLst>
              </a:tr>
              <a:tr h="46692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for computation of capital gains in case of slump sale.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50B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413206">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for full value of consideration in certain cases.</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50C</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656223545"/>
                  </a:ext>
                </a:extLst>
              </a:tr>
              <a:tr h="40475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79</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for full value of consideration for transfer of share other than quoted share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50CA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6442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80</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Fair market value deemed to be full value of consideration in certain cases.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50D</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887281626"/>
                  </a:ext>
                </a:extLst>
              </a:tr>
              <a:tr h="36786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81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Advance money received.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51</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513306468"/>
                  </a:ext>
                </a:extLst>
              </a:tr>
              <a:tr h="32950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82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Profit on sale of property used for residence.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54</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611697706"/>
                  </a:ext>
                </a:extLst>
              </a:tr>
              <a:tr h="350853">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83</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Capital gains on transfer of land used for agricultural purposes not to be charged in certain cases.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54B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475759273"/>
                  </a:ext>
                </a:extLst>
              </a:tr>
              <a:tr h="386647">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84</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Capital gains on compulsory acquisition of lands and buildings not to be charged in certain cases.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54D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592071149"/>
                  </a:ext>
                </a:extLst>
              </a:tr>
            </a:tbl>
          </a:graphicData>
        </a:graphic>
      </p:graphicFrame>
    </p:spTree>
    <p:extLst>
      <p:ext uri="{BB962C8B-B14F-4D97-AF65-F5344CB8AC3E}">
        <p14:creationId xmlns:p14="http://schemas.microsoft.com/office/powerpoint/2010/main" val="34862991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Chapter IV-E Capital Gains</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38</a:t>
            </a:fld>
            <a:endParaRPr lang="en-IN"/>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3070092567"/>
              </p:ext>
            </p:extLst>
          </p:nvPr>
        </p:nvGraphicFramePr>
        <p:xfrm>
          <a:off x="492992" y="859004"/>
          <a:ext cx="10688530" cy="5052125"/>
        </p:xfrm>
        <a:graphic>
          <a:graphicData uri="http://schemas.openxmlformats.org/drawingml/2006/table">
            <a:tbl>
              <a:tblPr firstRow="1" firstCol="1" bandRow="1">
                <a:tableStyleId>{5C22544A-7EE6-4342-B048-85BDC9FD1C3A}</a:tableStyleId>
              </a:tblPr>
              <a:tblGrid>
                <a:gridCol w="1783069">
                  <a:extLst>
                    <a:ext uri="{9D8B030D-6E8A-4147-A177-3AD203B41FA5}">
                      <a16:colId xmlns:a16="http://schemas.microsoft.com/office/drawing/2014/main" val="842172799"/>
                    </a:ext>
                  </a:extLst>
                </a:gridCol>
                <a:gridCol w="7116417">
                  <a:extLst>
                    <a:ext uri="{9D8B030D-6E8A-4147-A177-3AD203B41FA5}">
                      <a16:colId xmlns:a16="http://schemas.microsoft.com/office/drawing/2014/main" val="2425070021"/>
                    </a:ext>
                  </a:extLst>
                </a:gridCol>
                <a:gridCol w="1789044">
                  <a:extLst>
                    <a:ext uri="{9D8B030D-6E8A-4147-A177-3AD203B41FA5}">
                      <a16:colId xmlns:a16="http://schemas.microsoft.com/office/drawing/2014/main" val="1837317566"/>
                    </a:ext>
                  </a:extLst>
                </a:gridCol>
              </a:tblGrid>
              <a:tr h="765523">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46692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85</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Capital gains not to be charged on investment in certain bonds.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54EC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757117">
                <a:tc>
                  <a:txBody>
                    <a:bodyPr/>
                    <a:lstStyle/>
                    <a:p>
                      <a:pPr marL="0" algn="ctr" defTabSz="914400" rtl="0" eaLnBrk="1" latinLnBrk="0" hangingPunct="1">
                        <a:lnSpc>
                          <a:spcPct val="115000"/>
                        </a:lnSpc>
                        <a:spcBef>
                          <a:spcPts val="75"/>
                        </a:spcBef>
                        <a:spcAft>
                          <a:spcPts val="75"/>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86</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Capital gains on transfer of certain capital assets not to be charged in case of investment in residential house.</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54F</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656223545"/>
                  </a:ext>
                </a:extLst>
              </a:tr>
              <a:tr h="48551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87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Exemption of capital gains on transfer of assets in cases of shifting of industrial undertaking from urban area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54G</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6442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88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Exemption of capital gains on transfer of assets in cases of shifting of industrial undertaking from urban area to any Special Economic Zone.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54GA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887281626"/>
                  </a:ext>
                </a:extLst>
              </a:tr>
              <a:tr h="367869">
                <a:tc>
                  <a:txBody>
                    <a:bodyPr/>
                    <a:lstStyle/>
                    <a:p>
                      <a:pPr marL="0" algn="ctr" defTabSz="914400" rtl="0" eaLnBrk="1" latinLnBrk="0" hangingPunct="1">
                        <a:lnSpc>
                          <a:spcPct val="115000"/>
                        </a:lnSpc>
                        <a:spcBef>
                          <a:spcPts val="75"/>
                        </a:spcBef>
                        <a:spcAft>
                          <a:spcPts val="75"/>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89</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Extension of time for acquiring new asset or depositing or investing amount of capital gains.</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54H</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513306468"/>
                  </a:ext>
                </a:extLst>
              </a:tr>
              <a:tr h="32950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90</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Meaning of “adjusted”, “cost of improvement” and “cost of acquisition”.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55</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611697706"/>
                  </a:ext>
                </a:extLst>
              </a:tr>
              <a:tr h="350853">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91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Reference to Valuation Officer.</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55A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475759273"/>
                  </a:ext>
                </a:extLst>
              </a:tr>
            </a:tbl>
          </a:graphicData>
        </a:graphic>
      </p:graphicFrame>
    </p:spTree>
    <p:extLst>
      <p:ext uri="{BB962C8B-B14F-4D97-AF65-F5344CB8AC3E}">
        <p14:creationId xmlns:p14="http://schemas.microsoft.com/office/powerpoint/2010/main" val="4580971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76944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Capital Gains Charging Section – Section 45(1) of the 1961 Act vis-à-vis section 67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1800" b="1" i="0" u="none" strike="noStrike" kern="1200" cap="none" spc="20" normalizeH="0" baseline="0" noProof="0" dirty="0">
              <a:ln>
                <a:noFill/>
              </a:ln>
              <a:solidFill>
                <a:prstClr val="black"/>
              </a:solidFill>
              <a:effectLst/>
              <a:uLnTx/>
              <a:uFillTx/>
              <a:latin typeface="Tahoma" panose="020B0604030504040204" pitchFamily="34"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2000" b="0" i="0" u="none" strike="noStrike" kern="1200" cap="none" spc="0" normalizeH="0" baseline="0" noProof="0" dirty="0">
              <a:ln>
                <a:noFill/>
              </a:ln>
              <a:solidFill>
                <a:srgbClr val="333333"/>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415149315"/>
              </p:ext>
            </p:extLst>
          </p:nvPr>
        </p:nvGraphicFramePr>
        <p:xfrm>
          <a:off x="594093" y="1165065"/>
          <a:ext cx="10249311" cy="5303520"/>
        </p:xfrm>
        <a:graphic>
          <a:graphicData uri="http://schemas.openxmlformats.org/drawingml/2006/table">
            <a:tbl>
              <a:tblPr firstRow="1" bandRow="1">
                <a:tableStyleId>{5C22544A-7EE6-4342-B048-85BDC9FD1C3A}</a:tableStyleId>
              </a:tblPr>
              <a:tblGrid>
                <a:gridCol w="4514620">
                  <a:extLst>
                    <a:ext uri="{9D8B030D-6E8A-4147-A177-3AD203B41FA5}">
                      <a16:colId xmlns:a16="http://schemas.microsoft.com/office/drawing/2014/main" val="4016985874"/>
                    </a:ext>
                  </a:extLst>
                </a:gridCol>
                <a:gridCol w="5734691">
                  <a:extLst>
                    <a:ext uri="{9D8B030D-6E8A-4147-A177-3AD203B41FA5}">
                      <a16:colId xmlns:a16="http://schemas.microsoft.com/office/drawing/2014/main" val="2704572005"/>
                    </a:ext>
                  </a:extLst>
                </a:gridCol>
              </a:tblGrid>
              <a:tr h="36758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10275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As per section 45(1), </a:t>
                      </a:r>
                      <a:r>
                        <a:rPr lang="en-US" sz="1800" b="0" dirty="0">
                          <a:latin typeface="Tahoma" panose="020B0604030504040204" pitchFamily="34" charset="0"/>
                          <a:ea typeface="Tahoma" panose="020B0604030504040204" pitchFamily="34" charset="0"/>
                          <a:cs typeface="Tahoma" panose="020B0604030504040204" pitchFamily="34" charset="0"/>
                        </a:rPr>
                        <a:t>any profits or gains arising from the transfer of a capital asset effected in the previous year shall, </a:t>
                      </a:r>
                      <a:r>
                        <a:rPr lang="en-US" sz="1800" b="1" dirty="0">
                          <a:latin typeface="Tahoma" panose="020B0604030504040204" pitchFamily="34" charset="0"/>
                          <a:ea typeface="Tahoma" panose="020B0604030504040204" pitchFamily="34" charset="0"/>
                          <a:cs typeface="Tahoma" panose="020B0604030504040204" pitchFamily="34" charset="0"/>
                        </a:rPr>
                        <a:t>save as otherwise provided in sections 54, 54B, 54D, 54E, 54EA, 54EB, 54F , 54G and 54H</a:t>
                      </a:r>
                      <a:r>
                        <a:rPr lang="en-US" sz="1800" b="0" dirty="0">
                          <a:latin typeface="Tahoma" panose="020B0604030504040204" pitchFamily="34" charset="0"/>
                          <a:ea typeface="Tahoma" panose="020B0604030504040204" pitchFamily="34" charset="0"/>
                          <a:cs typeface="Tahoma" panose="020B0604030504040204" pitchFamily="34" charset="0"/>
                        </a:rPr>
                        <a:t>, be chargeable to income-tax under the head "Capital gains", and shall be deemed to be the income of the previous year in which the transfer took place.</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In this charging provision, the </a:t>
                      </a:r>
                      <a:r>
                        <a:rPr lang="en-US" sz="1800" b="1" dirty="0">
                          <a:latin typeface="Tahoma" panose="020B0604030504040204" pitchFamily="34" charset="0"/>
                          <a:ea typeface="Tahoma" panose="020B0604030504040204" pitchFamily="34" charset="0"/>
                          <a:cs typeface="Tahoma" panose="020B0604030504040204" pitchFamily="34" charset="0"/>
                        </a:rPr>
                        <a:t>reference to section 54EC</a:t>
                      </a:r>
                      <a:r>
                        <a:rPr lang="en-US" sz="1800" b="0" dirty="0">
                          <a:latin typeface="Tahoma" panose="020B0604030504040204" pitchFamily="34" charset="0"/>
                          <a:ea typeface="Tahoma" panose="020B0604030504040204" pitchFamily="34" charset="0"/>
                          <a:cs typeface="Tahoma" panose="020B0604030504040204" pitchFamily="34" charset="0"/>
                        </a:rPr>
                        <a:t> (exemption for re-investment in RECL/NHAI bonds) </a:t>
                      </a:r>
                      <a:r>
                        <a:rPr lang="en-US" sz="1800" b="1" dirty="0">
                          <a:latin typeface="Tahoma" panose="020B0604030504040204" pitchFamily="34" charset="0"/>
                          <a:ea typeface="Tahoma" panose="020B0604030504040204" pitchFamily="34" charset="0"/>
                          <a:cs typeface="Tahoma" panose="020B0604030504040204" pitchFamily="34" charset="0"/>
                        </a:rPr>
                        <a:t>and section 54GA</a:t>
                      </a:r>
                      <a:r>
                        <a:rPr lang="en-US" sz="1800" b="0" dirty="0">
                          <a:latin typeface="Tahoma" panose="020B0604030504040204" pitchFamily="34" charset="0"/>
                          <a:ea typeface="Tahoma" panose="020B0604030504040204" pitchFamily="34" charset="0"/>
                          <a:cs typeface="Tahoma" panose="020B0604030504040204" pitchFamily="34" charset="0"/>
                        </a:rPr>
                        <a:t> (Exemption of Capital Gains on transfer of assets in case of shifting of industrial undertaking from urban area to any SEZ) </a:t>
                      </a:r>
                      <a:r>
                        <a:rPr lang="en-US" sz="1800" b="1" dirty="0">
                          <a:latin typeface="Tahoma" panose="020B0604030504040204" pitchFamily="34" charset="0"/>
                          <a:ea typeface="Tahoma" panose="020B0604030504040204" pitchFamily="34" charset="0"/>
                          <a:cs typeface="Tahoma" panose="020B0604030504040204" pitchFamily="34" charset="0"/>
                        </a:rPr>
                        <a:t>was missing.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As per section 67(1</a:t>
                      </a: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 any profits or gains arising from the transfer of a capital asset effected in a tax year shall, </a:t>
                      </a: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save as otherwise provided in sections 82, 83, 84, 85, 86, 87, 88 and 89</a:t>
                      </a: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 be chargeable to income-tax under the head “Capital gains” and shall be deemed to be the income of the tax year in which the transfer took place.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In the charging provision, reference to section 85 </a:t>
                      </a: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(corresponding to section 54EC relating to exemption for re-investment in RECL/NHAI bonds) </a:t>
                      </a: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and section 88 </a:t>
                      </a: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(corresponding to section 54GA relating to </a:t>
                      </a:r>
                      <a:r>
                        <a:rPr lang="en-US" sz="1800" b="0" dirty="0">
                          <a:latin typeface="Tahoma" panose="020B0604030504040204" pitchFamily="34" charset="0"/>
                          <a:ea typeface="Tahoma" panose="020B0604030504040204" pitchFamily="34" charset="0"/>
                          <a:cs typeface="Tahoma" panose="020B0604030504040204" pitchFamily="34" charset="0"/>
                        </a:rPr>
                        <a:t>Exemption of Capital Gains on transfer of assets in case of shifting of industrial undertaking from urban area to any SEZ) </a:t>
                      </a:r>
                      <a:r>
                        <a:rPr lang="en-US" sz="1800" b="1" dirty="0">
                          <a:latin typeface="Tahoma" panose="020B0604030504040204" pitchFamily="34" charset="0"/>
                          <a:ea typeface="Tahoma" panose="020B0604030504040204" pitchFamily="34" charset="0"/>
                          <a:cs typeface="Tahoma" panose="020B0604030504040204" pitchFamily="34" charset="0"/>
                        </a:rPr>
                        <a:t>have also been included</a:t>
                      </a:r>
                      <a:r>
                        <a:rPr lang="en-US" sz="1800" b="0" dirty="0">
                          <a:latin typeface="Tahoma" panose="020B0604030504040204" pitchFamily="34" charset="0"/>
                          <a:ea typeface="Tahoma" panose="020B0604030504040204" pitchFamily="34" charset="0"/>
                          <a:cs typeface="Tahoma" panose="020B0604030504040204" pitchFamily="34" charset="0"/>
                        </a:rPr>
                        <a:t>.  </a:t>
                      </a:r>
                      <a:r>
                        <a:rPr lang="en-US" sz="1800" b="1" dirty="0">
                          <a:latin typeface="Tahoma" panose="020B0604030504040204" pitchFamily="34" charset="0"/>
                          <a:ea typeface="Tahoma" panose="020B0604030504040204" pitchFamily="34" charset="0"/>
                          <a:cs typeface="Tahoma" panose="020B0604030504040204" pitchFamily="34" charset="0"/>
                        </a:rPr>
                        <a:t>This was an omission in the 1961 Act which has now been corrected. </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1750631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727788" y="477682"/>
            <a:ext cx="9964611"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Income-tax Act, 2025 – Amendments by the Finance Act, 2026</a:t>
            </a:r>
            <a:endParaRPr kumimoji="0" lang="en-US" sz="2200" b="1" i="0" u="none" strike="noStrike" kern="1200" cap="none" spc="0" normalizeH="0" baseline="0" noProof="0" dirty="0">
              <a:ln>
                <a:noFill/>
              </a:ln>
              <a:solidFill>
                <a:schemeClr val="accent6">
                  <a:lumMod val="50000"/>
                </a:schemeClr>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149424" y="580429"/>
            <a:ext cx="10556632" cy="5423023"/>
          </a:xfrm>
          <a:prstGeom prst="rect">
            <a:avLst/>
          </a:prstGeom>
          <a:noFill/>
        </p:spPr>
        <p:txBody>
          <a:bodyPr wrap="square">
            <a:spAutoFit/>
          </a:bodyPr>
          <a:lstStyle/>
          <a:p>
            <a:pPr marR="0" lvl="1" algn="just" defTabSz="914400" rtl="0" eaLnBrk="1" fontAlgn="auto" latinLnBrk="0" hangingPunct="1">
              <a:lnSpc>
                <a:spcPct val="100000"/>
              </a:lnSpc>
              <a:spcBef>
                <a:spcPts val="600"/>
              </a:spcBef>
              <a:spcAft>
                <a:spcPts val="600"/>
              </a:spcAft>
              <a:buClrTx/>
              <a:buSzTx/>
              <a:tabLst/>
              <a:defRPr/>
            </a:pPr>
            <a:endPar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endParaRP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pc="20" dirty="0">
                <a:solidFill>
                  <a:srgbClr val="000000"/>
                </a:solidFill>
                <a:effectLst/>
                <a:latin typeface="Tahoma" panose="020B0604030504040204" pitchFamily="34" charset="0"/>
                <a:ea typeface="Tahoma" panose="020B0604030504040204" pitchFamily="34" charset="0"/>
              </a:rPr>
              <a:t>Exemption of interest on compensation amount awarded by Motor Accidents Claims Tribunal to an individual or legal heir and consequent exemption from TDS </a:t>
            </a:r>
            <a:endParaRPr lang="en-IN" dirty="0">
              <a:effectLst/>
              <a:latin typeface="Tahoma" panose="020B0604030504040204" pitchFamily="34" charset="0"/>
              <a:ea typeface="Tahoma" panose="020B0604030504040204" pitchFamily="34" charset="0"/>
            </a:endParaRP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pc="20" dirty="0">
                <a:solidFill>
                  <a:srgbClr val="000000"/>
                </a:solidFill>
                <a:effectLst/>
                <a:latin typeface="Tahoma" panose="020B0604030504040204" pitchFamily="34" charset="0"/>
                <a:ea typeface="Tahoma" panose="020B0604030504040204" pitchFamily="34" charset="0"/>
              </a:rPr>
              <a:t>Reduction of rate of income-tax on undisclosed investment/asset from 60% to 30%.  The rate of surcharge continues @25%.  Cess@4% would be applicable. </a:t>
            </a:r>
            <a:endParaRPr lang="en-IN" dirty="0">
              <a:effectLst/>
              <a:latin typeface="Tahoma" panose="020B0604030504040204" pitchFamily="34" charset="0"/>
              <a:ea typeface="Tahoma" panose="020B0604030504040204" pitchFamily="34" charset="0"/>
            </a:endParaRP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pc="20" dirty="0">
                <a:solidFill>
                  <a:srgbClr val="000000"/>
                </a:solidFill>
                <a:effectLst/>
                <a:latin typeface="Tahoma" panose="020B0604030504040204" pitchFamily="34" charset="0"/>
                <a:ea typeface="Tahoma" panose="020B0604030504040204" pitchFamily="34" charset="0"/>
              </a:rPr>
              <a:t>Limit of Rs.2 lakh for interest deduction for self-occupied property to also apply to prior period interest</a:t>
            </a:r>
            <a:endParaRPr lang="en-IN" dirty="0">
              <a:effectLst/>
              <a:latin typeface="Tahoma" panose="020B0604030504040204" pitchFamily="34" charset="0"/>
              <a:ea typeface="Tahoma" panose="020B0604030504040204" pitchFamily="34" charset="0"/>
            </a:endParaRP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pc="20" dirty="0">
                <a:solidFill>
                  <a:srgbClr val="000000"/>
                </a:solidFill>
                <a:effectLst/>
                <a:latin typeface="Tahoma" panose="020B0604030504040204" pitchFamily="34" charset="0"/>
                <a:ea typeface="Tahoma" panose="020B0604030504040204" pitchFamily="34" charset="0"/>
              </a:rPr>
              <a:t>Non-applicability of TDS on interest income credited or paid to a co-operative society engaged in carrying on business of banking  </a:t>
            </a:r>
            <a:r>
              <a:rPr lang="en-IN" spc="20" dirty="0">
                <a:solidFill>
                  <a:srgbClr val="000000"/>
                </a:solidFill>
                <a:effectLst/>
                <a:highlight>
                  <a:srgbClr val="B7FAFF"/>
                </a:highlight>
                <a:latin typeface="Tahoma" panose="020B0604030504040204" pitchFamily="34" charset="0"/>
                <a:ea typeface="Tahoma" panose="020B0604030504040204" pitchFamily="34" charset="0"/>
              </a:rPr>
              <a:t>(This exemption was there under the Income-tax Act, 1961 but was not present in the Income-tax Act, 2025 notified in August, 2025.  The Finance Act, 2026 has re-instated this exemption in the Income-tax Act, 2025 also). </a:t>
            </a:r>
          </a:p>
          <a:p>
            <a:pPr marL="1257300" lvl="2" indent="-342900" algn="just">
              <a:lnSpc>
                <a:spcPct val="115000"/>
              </a:lnSpc>
              <a:spcBef>
                <a:spcPts val="600"/>
              </a:spcBef>
              <a:spcAft>
                <a:spcPts val="600"/>
              </a:spcAft>
              <a:buSzPts val="1000"/>
              <a:buFont typeface="Symbol" panose="05050102010706020507" pitchFamily="18" charset="2"/>
              <a:buChar char=""/>
              <a:tabLst>
                <a:tab pos="457200" algn="l"/>
              </a:tabLst>
            </a:pPr>
            <a:r>
              <a:rPr lang="en-IN" spc="20" dirty="0">
                <a:solidFill>
                  <a:srgbClr val="000000"/>
                </a:solidFill>
                <a:latin typeface="Tahoma" panose="020B0604030504040204" pitchFamily="34" charset="0"/>
                <a:ea typeface="Tahoma" panose="020B0604030504040204" pitchFamily="34" charset="0"/>
              </a:rPr>
              <a:t>Rationalisation of rates of TCS</a:t>
            </a:r>
            <a:endParaRPr lang="en-IN" dirty="0">
              <a:effectLst/>
              <a:latin typeface="Tahoma" panose="020B0604030504040204" pitchFamily="34" charset="0"/>
              <a:ea typeface="Tahoma" panose="020B0604030504040204" pitchFamily="34" charset="0"/>
            </a:endParaRPr>
          </a:p>
          <a:p>
            <a:pPr marR="0" lvl="1" algn="just" defTabSz="914400" rtl="0" eaLnBrk="1" fontAlgn="auto" latinLnBrk="0" hangingPunct="1">
              <a:lnSpc>
                <a:spcPct val="100000"/>
              </a:lnSpc>
              <a:spcBef>
                <a:spcPts val="600"/>
              </a:spcBef>
              <a:spcAft>
                <a:spcPts val="600"/>
              </a:spcAft>
              <a:buClrTx/>
              <a:buSzTx/>
              <a:tabLst/>
              <a:defRPr/>
            </a:pPr>
            <a:r>
              <a:rPr kumimoji="0" lang="en-US" sz="1900" b="0" i="0" u="none" strike="noStrike" kern="1200" cap="none" spc="20" normalizeH="0" baseline="0" noProof="0" dirty="0">
                <a:ln>
                  <a:noFill/>
                </a:ln>
                <a:solidFill>
                  <a:prstClr val="black"/>
                </a:solidFill>
                <a:effectLst/>
                <a:uLnTx/>
                <a:uFillTx/>
                <a:latin typeface="Tahoma" panose="020B0604030504040204" pitchFamily="34" charset="0"/>
                <a:ea typeface="Aptos" panose="020B0004020202020204" pitchFamily="34" charset="0"/>
                <a:cs typeface="+mn-cs"/>
              </a:rPr>
              <a:t> </a:t>
            </a:r>
          </a:p>
        </p:txBody>
      </p:sp>
      <p:sp>
        <p:nvSpPr>
          <p:cNvPr id="4" name="Slide Number Placeholder 3">
            <a:extLst>
              <a:ext uri="{FF2B5EF4-FFF2-40B4-BE49-F238E27FC236}">
                <a16:creationId xmlns:a16="http://schemas.microsoft.com/office/drawing/2014/main" id="{AD9EF007-8219-40E6-B82B-766E32C0E36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IN"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26795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76944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Capital Gains on Buyback – Section 2(22)(f) of the 1961 Act vis-à-vis section 69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1800" b="1" i="0" u="none" strike="noStrike" kern="1200" cap="none" spc="20" normalizeH="0" baseline="0" noProof="0" dirty="0">
              <a:ln>
                <a:noFill/>
              </a:ln>
              <a:solidFill>
                <a:prstClr val="black"/>
              </a:solidFill>
              <a:effectLst/>
              <a:uLnTx/>
              <a:uFillTx/>
              <a:latin typeface="Tahoma" panose="020B0604030504040204" pitchFamily="34"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2000" b="0" i="0" u="none" strike="noStrike" kern="1200" cap="none" spc="0" normalizeH="0" baseline="0" noProof="0" dirty="0">
              <a:ln>
                <a:noFill/>
              </a:ln>
              <a:solidFill>
                <a:srgbClr val="333333"/>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521605364"/>
              </p:ext>
            </p:extLst>
          </p:nvPr>
        </p:nvGraphicFramePr>
        <p:xfrm>
          <a:off x="594093" y="1165065"/>
          <a:ext cx="10249311" cy="5110273"/>
        </p:xfrm>
        <a:graphic>
          <a:graphicData uri="http://schemas.openxmlformats.org/drawingml/2006/table">
            <a:tbl>
              <a:tblPr firstRow="1" bandRow="1">
                <a:tableStyleId>{5C22544A-7EE6-4342-B048-85BDC9FD1C3A}</a:tableStyleId>
              </a:tblPr>
              <a:tblGrid>
                <a:gridCol w="2765333">
                  <a:extLst>
                    <a:ext uri="{9D8B030D-6E8A-4147-A177-3AD203B41FA5}">
                      <a16:colId xmlns:a16="http://schemas.microsoft.com/office/drawing/2014/main" val="4016985874"/>
                    </a:ext>
                  </a:extLst>
                </a:gridCol>
                <a:gridCol w="7483978">
                  <a:extLst>
                    <a:ext uri="{9D8B030D-6E8A-4147-A177-3AD203B41FA5}">
                      <a16:colId xmlns:a16="http://schemas.microsoft.com/office/drawing/2014/main" val="2704572005"/>
                    </a:ext>
                  </a:extLst>
                </a:gridCol>
              </a:tblGrid>
              <a:tr h="367585">
                <a:tc>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1961</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2025</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102754">
                <a:tc>
                  <a:txBody>
                    <a:bodyPr/>
                    <a:lstStyle/>
                    <a:p>
                      <a:pPr marL="0" lvl="0" indent="0" algn="just">
                        <a:lnSpc>
                          <a:spcPct val="110000"/>
                        </a:lnSpc>
                        <a:spcBef>
                          <a:spcPts val="600"/>
                        </a:spcBef>
                        <a:spcAft>
                          <a:spcPts val="600"/>
                        </a:spcAft>
                        <a:buFont typeface="Arial" panose="020B0604020202020204" pitchFamily="34" charset="0"/>
                        <a:buNone/>
                      </a:pPr>
                      <a:r>
                        <a:rPr lang="en-US" sz="1800" dirty="0">
                          <a:latin typeface="Tahoma" panose="020B0604030504040204" pitchFamily="34" charset="0"/>
                          <a:ea typeface="Calibri" panose="020F0502020204030204" pitchFamily="34" charset="0"/>
                          <a:cs typeface="Mangal" panose="02040503050203030202" pitchFamily="18" charset="0"/>
                        </a:rPr>
                        <a:t>Under section 2(22)(f) of the Income-tax Act, 1961, consideration received by a shareholder on buy-back of shares by a company is treated as dividend income and taxed accordingly, while the cost of acquisition of the shares extinguished on buy-back is </a:t>
                      </a:r>
                      <a:r>
                        <a:rPr lang="en-US" sz="1800" dirty="0" err="1">
                          <a:latin typeface="Tahoma" panose="020B0604030504040204" pitchFamily="34" charset="0"/>
                          <a:ea typeface="Calibri" panose="020F0502020204030204" pitchFamily="34" charset="0"/>
                          <a:cs typeface="Mangal" panose="02040503050203030202" pitchFamily="18" charset="0"/>
                        </a:rPr>
                        <a:t>recognised</a:t>
                      </a:r>
                      <a:r>
                        <a:rPr lang="en-US" sz="1800" dirty="0">
                          <a:latin typeface="Tahoma" panose="020B0604030504040204" pitchFamily="34" charset="0"/>
                          <a:ea typeface="Calibri" panose="020F0502020204030204" pitchFamily="34" charset="0"/>
                          <a:cs typeface="Mangal" panose="02040503050203030202" pitchFamily="18" charset="0"/>
                        </a:rPr>
                        <a:t> separately as a capital loss.</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lvl="0" indent="0" algn="just">
                        <a:lnSpc>
                          <a:spcPct val="110000"/>
                        </a:lnSpc>
                        <a:spcBef>
                          <a:spcPts val="600"/>
                        </a:spcBef>
                        <a:spcAft>
                          <a:spcPts val="600"/>
                        </a:spcAft>
                        <a:buFont typeface="Arial" panose="020B0604020202020204" pitchFamily="34" charset="0"/>
                        <a:buNone/>
                      </a:pPr>
                      <a:r>
                        <a:rPr lang="en-US" sz="1800" dirty="0">
                          <a:latin typeface="Tahoma" panose="020B0604030504040204" pitchFamily="34" charset="0"/>
                          <a:ea typeface="Calibri" panose="020F0502020204030204" pitchFamily="34" charset="0"/>
                          <a:cs typeface="Mangal" panose="02040503050203030202" pitchFamily="18" charset="0"/>
                        </a:rPr>
                        <a:t>The </a:t>
                      </a:r>
                      <a:r>
                        <a:rPr lang="en-US" sz="1800" b="1" dirty="0">
                          <a:latin typeface="Tahoma" panose="020B0604030504040204" pitchFamily="34" charset="0"/>
                          <a:ea typeface="Calibri" panose="020F0502020204030204" pitchFamily="34" charset="0"/>
                          <a:cs typeface="Mangal" panose="02040503050203030202" pitchFamily="18" charset="0"/>
                        </a:rPr>
                        <a:t>consideration received on buy-back shall be chargeable to tax under the head “Capital gains” </a:t>
                      </a:r>
                      <a:r>
                        <a:rPr lang="en-US" sz="1800" dirty="0">
                          <a:latin typeface="Tahoma" panose="020B0604030504040204" pitchFamily="34" charset="0"/>
                          <a:ea typeface="Calibri" panose="020F0502020204030204" pitchFamily="34" charset="0"/>
                          <a:cs typeface="Mangal" panose="02040503050203030202" pitchFamily="18" charset="0"/>
                        </a:rPr>
                        <a:t>under section 69. The rate of tax would accordingly be </a:t>
                      </a:r>
                      <a:r>
                        <a:rPr lang="en-US" sz="1800" b="1" dirty="0">
                          <a:latin typeface="Tahoma" panose="020B0604030504040204" pitchFamily="34" charset="0"/>
                          <a:ea typeface="Calibri" panose="020F0502020204030204" pitchFamily="34" charset="0"/>
                          <a:cs typeface="Mangal" panose="02040503050203030202" pitchFamily="18" charset="0"/>
                        </a:rPr>
                        <a:t>12.5% for long-term capital gains and 20% for short-term capital gains.</a:t>
                      </a:r>
                    </a:p>
                    <a:p>
                      <a:pPr marL="0" lvl="0" indent="0" algn="just">
                        <a:lnSpc>
                          <a:spcPct val="110000"/>
                        </a:lnSpc>
                        <a:spcBef>
                          <a:spcPts val="600"/>
                        </a:spcBef>
                        <a:spcAft>
                          <a:spcPts val="600"/>
                        </a:spcAft>
                        <a:buFont typeface="Arial" panose="020B0604020202020204" pitchFamily="34" charset="0"/>
                        <a:buNone/>
                      </a:pPr>
                      <a:r>
                        <a:rPr lang="en-US" sz="1800" dirty="0">
                          <a:latin typeface="Tahoma" panose="020B0604030504040204" pitchFamily="34" charset="0"/>
                          <a:ea typeface="Calibri" panose="020F0502020204030204" pitchFamily="34" charset="0"/>
                          <a:cs typeface="Mangal" panose="02040503050203030202" pitchFamily="18" charset="0"/>
                        </a:rPr>
                        <a:t>A differential rate  is applicable for promoters wherein the effective rate on gains in buyback will be –</a:t>
                      </a:r>
                    </a:p>
                    <a:p>
                      <a:pPr marL="742950" lvl="1" indent="-285750" algn="just">
                        <a:lnSpc>
                          <a:spcPct val="110000"/>
                        </a:lnSpc>
                        <a:spcBef>
                          <a:spcPts val="600"/>
                        </a:spcBef>
                        <a:spcAft>
                          <a:spcPts val="600"/>
                        </a:spcAft>
                        <a:buFont typeface="Arial" panose="020B0604020202020204" pitchFamily="34" charset="0"/>
                        <a:buChar char="•"/>
                      </a:pPr>
                      <a:r>
                        <a:rPr lang="en-US" sz="1800" dirty="0">
                          <a:latin typeface="Tahoma" panose="020B0604030504040204" pitchFamily="34" charset="0"/>
                          <a:ea typeface="Calibri" panose="020F0502020204030204" pitchFamily="34" charset="0"/>
                          <a:cs typeface="Mangal" panose="02040503050203030202" pitchFamily="18" charset="0"/>
                        </a:rPr>
                        <a:t>22% for promoters which are domestic companies  (additional 9.5% for LTCG and 2% for STCG)</a:t>
                      </a:r>
                    </a:p>
                    <a:p>
                      <a:pPr marL="742950" lvl="1" indent="-285750" algn="just">
                        <a:lnSpc>
                          <a:spcPct val="110000"/>
                        </a:lnSpc>
                        <a:spcBef>
                          <a:spcPts val="600"/>
                        </a:spcBef>
                        <a:spcAft>
                          <a:spcPts val="600"/>
                        </a:spcAft>
                        <a:buFont typeface="Arial" panose="020B0604020202020204" pitchFamily="34" charset="0"/>
                        <a:buChar char="•"/>
                      </a:pPr>
                      <a:r>
                        <a:rPr lang="en-US" sz="1800" dirty="0">
                          <a:latin typeface="Tahoma" panose="020B0604030504040204" pitchFamily="34" charset="0"/>
                          <a:ea typeface="Calibri" panose="020F0502020204030204" pitchFamily="34" charset="0"/>
                          <a:cs typeface="Mangal" panose="02040503050203030202" pitchFamily="18" charset="0"/>
                        </a:rPr>
                        <a:t>30% for promoters other than domestic companies  (additional 17.5% for LTCG and 10% for STCG)</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Calibri" panose="020F0502020204030204" pitchFamily="34" charset="0"/>
                          <a:cs typeface="Mangal" panose="02040503050203030202" pitchFamily="18" charset="0"/>
                        </a:rPr>
                        <a:t>Thus, the taxation of share buy-backs been </a:t>
                      </a:r>
                      <a:r>
                        <a:rPr lang="en-US" sz="1800" dirty="0" err="1">
                          <a:latin typeface="Tahoma" panose="020B0604030504040204" pitchFamily="34" charset="0"/>
                          <a:ea typeface="Calibri" panose="020F0502020204030204" pitchFamily="34" charset="0"/>
                          <a:cs typeface="Mangal" panose="02040503050203030202" pitchFamily="18" charset="0"/>
                        </a:rPr>
                        <a:t>rationalised</a:t>
                      </a:r>
                      <a:r>
                        <a:rPr lang="en-US" sz="1800" dirty="0">
                          <a:latin typeface="Tahoma" panose="020B0604030504040204" pitchFamily="34" charset="0"/>
                          <a:ea typeface="Calibri" panose="020F0502020204030204" pitchFamily="34" charset="0"/>
                          <a:cs typeface="Mangal" panose="02040503050203030202" pitchFamily="18" charset="0"/>
                        </a:rPr>
                        <a:t> by providing that consideration received on buy-back shall be chargeable to tax under the head “Capital gains” instead of being treated as dividend income. </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20379309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707886"/>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Income in respect of any award or agreement made on A/c of compulsory acquisition of any land – Section 11 of the 2025 Act </a:t>
            </a:r>
            <a:r>
              <a:rPr lang="en-US" sz="2000" b="1" spc="-30" dirty="0" err="1">
                <a:solidFill>
                  <a:srgbClr val="70AD47">
                    <a:lumMod val="50000"/>
                  </a:srgbClr>
                </a:solidFill>
                <a:latin typeface="Tahoma" panose="020B0604030504040204" pitchFamily="34" charset="0"/>
                <a:ea typeface="Tahoma" panose="020B0604030504040204" pitchFamily="34" charset="0"/>
                <a:cs typeface="Tahoma" panose="020B0604030504040204" pitchFamily="34" charset="0"/>
              </a:rPr>
              <a:t>r.w.</a:t>
            </a:r>
            <a:r>
              <a:rPr lang="en-US" sz="2000" b="1" spc="-30" dirty="0">
                <a:solidFill>
                  <a:srgbClr val="70AD47">
                    <a:lumMod val="50000"/>
                  </a:srgbClr>
                </a:solidFill>
                <a:latin typeface="Tahoma" panose="020B0604030504040204" pitchFamily="34" charset="0"/>
                <a:ea typeface="Tahoma" panose="020B0604030504040204" pitchFamily="34" charset="0"/>
                <a:cs typeface="Tahoma" panose="020B0604030504040204" pitchFamily="34" charset="0"/>
              </a:rPr>
              <a:t> </a:t>
            </a:r>
            <a:r>
              <a:rPr kumimoji="0" lang="en-US" sz="2000" b="1" i="0" u="none" strike="noStrike" kern="1200" cap="none" spc="-3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Sl. No.38C of Schedule III</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1800" b="1" i="0" u="none" strike="noStrike" kern="1200" cap="none" spc="20" normalizeH="0" baseline="0" noProof="0" dirty="0">
              <a:ln>
                <a:noFill/>
              </a:ln>
              <a:solidFill>
                <a:prstClr val="black"/>
              </a:solidFill>
              <a:effectLst/>
              <a:uLnTx/>
              <a:uFillTx/>
              <a:latin typeface="Tahoma" panose="020B0604030504040204" pitchFamily="34"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2000" b="0" i="0" u="none" strike="noStrike" kern="1200" cap="none" spc="0" normalizeH="0" baseline="0" noProof="0" dirty="0">
              <a:ln>
                <a:noFill/>
              </a:ln>
              <a:solidFill>
                <a:srgbClr val="333333"/>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701931558"/>
              </p:ext>
            </p:extLst>
          </p:nvPr>
        </p:nvGraphicFramePr>
        <p:xfrm>
          <a:off x="594093" y="1165065"/>
          <a:ext cx="10249311" cy="4878625"/>
        </p:xfrm>
        <a:graphic>
          <a:graphicData uri="http://schemas.openxmlformats.org/drawingml/2006/table">
            <a:tbl>
              <a:tblPr firstRow="1" bandRow="1">
                <a:tableStyleId>{5C22544A-7EE6-4342-B048-85BDC9FD1C3A}</a:tableStyleId>
              </a:tblPr>
              <a:tblGrid>
                <a:gridCol w="4695537">
                  <a:extLst>
                    <a:ext uri="{9D8B030D-6E8A-4147-A177-3AD203B41FA5}">
                      <a16:colId xmlns:a16="http://schemas.microsoft.com/office/drawing/2014/main" val="4016985874"/>
                    </a:ext>
                  </a:extLst>
                </a:gridCol>
                <a:gridCol w="5553774">
                  <a:extLst>
                    <a:ext uri="{9D8B030D-6E8A-4147-A177-3AD203B41FA5}">
                      <a16:colId xmlns:a16="http://schemas.microsoft.com/office/drawing/2014/main" val="2704572005"/>
                    </a:ext>
                  </a:extLst>
                </a:gridCol>
              </a:tblGrid>
              <a:tr h="367585">
                <a:tc>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1961</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2025</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10275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Section 96 of the Right to Fair Compensation and Transparency in Land Acquisition, Rehabilitation and Resettlement Act, 2013 (RFCTLARR Act) provides that income-tax shall not be levied on any award or agreement (other than those under section 46 of that Act) made under the said Act.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There is no specific exemption provided in the 1961 Act.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CBDT Circular No. 36/2016 clarified that compensation exempt under section 96 of the RFCTLARR Act shall not be taxable even in the absence of a specific exemption under the Income-tax Act, 1961.</a:t>
                      </a: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lvl="0" indent="0" algn="just">
                        <a:lnSpc>
                          <a:spcPct val="110000"/>
                        </a:lnSpc>
                        <a:spcBef>
                          <a:spcPts val="600"/>
                        </a:spcBef>
                        <a:spcAft>
                          <a:spcPts val="600"/>
                        </a:spcAft>
                        <a:buFont typeface="Arial" panose="020B0604020202020204" pitchFamily="34" charset="0"/>
                        <a:buNone/>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In order to provide for such exemption, </a:t>
                      </a: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Sl. No.38C has been inserted in Schedule III to the 2025 Act </a:t>
                      </a: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by FA, 2026 to provide exemption to </a:t>
                      </a:r>
                      <a:r>
                        <a:rPr lang="en-US" sz="1800" b="1" kern="1200" dirty="0">
                          <a:solidFill>
                            <a:schemeClr val="dk1"/>
                          </a:solidFill>
                          <a:highlight>
                            <a:srgbClr val="B7FAFF"/>
                          </a:highlight>
                          <a:latin typeface="Tahoma" panose="020B0604030504040204" pitchFamily="34" charset="0"/>
                          <a:ea typeface="Tahoma" panose="020B0604030504040204" pitchFamily="34" charset="0"/>
                          <a:cs typeface="Tahoma" panose="020B0604030504040204" pitchFamily="34" charset="0"/>
                        </a:rPr>
                        <a:t>an individual or HUF </a:t>
                      </a: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in respect of any income in respect of any award or agreement made on account of compulsory acquisition of land. </a:t>
                      </a:r>
                    </a:p>
                    <a:p>
                      <a:pPr marL="0" lvl="0" indent="0" algn="just">
                        <a:lnSpc>
                          <a:spcPct val="110000"/>
                        </a:lnSpc>
                        <a:spcBef>
                          <a:spcPts val="600"/>
                        </a:spcBef>
                        <a:spcAft>
                          <a:spcPts val="600"/>
                        </a:spcAft>
                        <a:buFont typeface="Arial" panose="020B0604020202020204" pitchFamily="34" charset="0"/>
                        <a:buNone/>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Such award or agreement is made under the provisions of the RFCTLARR Act, 2013, except u/s 46 of the said Act. </a:t>
                      </a:r>
                    </a:p>
                    <a:p>
                      <a:pPr marL="0" lvl="0" indent="0" algn="just">
                        <a:lnSpc>
                          <a:spcPct val="110000"/>
                        </a:lnSpc>
                        <a:spcBef>
                          <a:spcPts val="600"/>
                        </a:spcBef>
                        <a:spcAft>
                          <a:spcPts val="600"/>
                        </a:spcAft>
                        <a:buFont typeface="Arial" panose="020B0604020202020204" pitchFamily="34" charset="0"/>
                        <a:buNone/>
                      </a:pPr>
                      <a:r>
                        <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Since the above exemption in </a:t>
                      </a:r>
                      <a:r>
                        <a:rPr lang="en-IN" sz="1800" b="0" kern="1200" dirty="0" err="1">
                          <a:solidFill>
                            <a:schemeClr val="dk1"/>
                          </a:solidFill>
                          <a:latin typeface="Tahoma" panose="020B0604030504040204" pitchFamily="34" charset="0"/>
                          <a:ea typeface="Tahoma" panose="020B0604030504040204" pitchFamily="34" charset="0"/>
                          <a:cs typeface="Tahoma" panose="020B0604030504040204" pitchFamily="34" charset="0"/>
                        </a:rPr>
                        <a:t>Sch</a:t>
                      </a:r>
                      <a:r>
                        <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 III applies only to individual and HUF,  the CBDT Circular 36/2016 may continue to apply for persons other than individuals and HUFs. </a:t>
                      </a: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27148667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Chapter IV-F Income from Other Sources</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42</a:t>
            </a:fld>
            <a:endParaRPr lang="en-IN"/>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1885068404"/>
              </p:ext>
            </p:extLst>
          </p:nvPr>
        </p:nvGraphicFramePr>
        <p:xfrm>
          <a:off x="1043609" y="1242392"/>
          <a:ext cx="8797257" cy="4008292"/>
        </p:xfrm>
        <a:graphic>
          <a:graphicData uri="http://schemas.openxmlformats.org/drawingml/2006/table">
            <a:tbl>
              <a:tblPr firstRow="1" firstCol="1" bandRow="1">
                <a:tableStyleId>{5C22544A-7EE6-4342-B048-85BDC9FD1C3A}</a:tableStyleId>
              </a:tblPr>
              <a:tblGrid>
                <a:gridCol w="1981873">
                  <a:extLst>
                    <a:ext uri="{9D8B030D-6E8A-4147-A177-3AD203B41FA5}">
                      <a16:colId xmlns:a16="http://schemas.microsoft.com/office/drawing/2014/main" val="842172799"/>
                    </a:ext>
                  </a:extLst>
                </a:gridCol>
                <a:gridCol w="4118145">
                  <a:extLst>
                    <a:ext uri="{9D8B030D-6E8A-4147-A177-3AD203B41FA5}">
                      <a16:colId xmlns:a16="http://schemas.microsoft.com/office/drawing/2014/main" val="2425070021"/>
                    </a:ext>
                  </a:extLst>
                </a:gridCol>
                <a:gridCol w="2697239">
                  <a:extLst>
                    <a:ext uri="{9D8B030D-6E8A-4147-A177-3AD203B41FA5}">
                      <a16:colId xmlns:a16="http://schemas.microsoft.com/office/drawing/2014/main" val="1837317566"/>
                    </a:ext>
                  </a:extLst>
                </a:gridCol>
              </a:tblGrid>
              <a:tr h="864704">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22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405426">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92</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Income from other sources – Charging provision</a:t>
                      </a:r>
                    </a:p>
                    <a:p>
                      <a:pPr>
                        <a:lnSpc>
                          <a:spcPct val="115000"/>
                        </a:lnSpc>
                        <a:spcBef>
                          <a:spcPts val="75"/>
                        </a:spcBef>
                        <a:spcAft>
                          <a:spcPts val="75"/>
                        </a:spcAft>
                      </a:pP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56</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634153">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93</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Deductions</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2200" kern="0">
                          <a:effectLst/>
                          <a:latin typeface="Tahoma" panose="020B0604030504040204" pitchFamily="34" charset="0"/>
                          <a:ea typeface="Tahoma" panose="020B0604030504040204" pitchFamily="34" charset="0"/>
                          <a:cs typeface="Tahoma" panose="020B0604030504040204" pitchFamily="34" charset="0"/>
                        </a:rPr>
                        <a:t>57</a:t>
                      </a:r>
                      <a:endParaRPr lang="en-IN" sz="22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656223545"/>
                  </a:ext>
                </a:extLst>
              </a:tr>
              <a:tr h="634153">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94</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Amounts not deductible</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58</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634153">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95</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Profits chargeable to tax – Deemed income</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59</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887281626"/>
                  </a:ext>
                </a:extLst>
              </a:tr>
            </a:tbl>
          </a:graphicData>
        </a:graphic>
      </p:graphicFrame>
    </p:spTree>
    <p:extLst>
      <p:ext uri="{BB962C8B-B14F-4D97-AF65-F5344CB8AC3E}">
        <p14:creationId xmlns:p14="http://schemas.microsoft.com/office/powerpoint/2010/main" val="12150355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769441"/>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Definition of relative – Section 56(2)(x) of the 1961 Act vis-à-vis section 92(5)(g)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43</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218817767"/>
              </p:ext>
            </p:extLst>
          </p:nvPr>
        </p:nvGraphicFramePr>
        <p:xfrm>
          <a:off x="594093" y="1165066"/>
          <a:ext cx="10249311" cy="5495697"/>
        </p:xfrm>
        <a:graphic>
          <a:graphicData uri="http://schemas.openxmlformats.org/drawingml/2006/table">
            <a:tbl>
              <a:tblPr firstRow="1" bandRow="1">
                <a:tableStyleId>{5C22544A-7EE6-4342-B048-85BDC9FD1C3A}</a:tableStyleId>
              </a:tblPr>
              <a:tblGrid>
                <a:gridCol w="628420">
                  <a:extLst>
                    <a:ext uri="{9D8B030D-6E8A-4147-A177-3AD203B41FA5}">
                      <a16:colId xmlns:a16="http://schemas.microsoft.com/office/drawing/2014/main" val="4016985874"/>
                    </a:ext>
                  </a:extLst>
                </a:gridCol>
                <a:gridCol w="5208104">
                  <a:extLst>
                    <a:ext uri="{9D8B030D-6E8A-4147-A177-3AD203B41FA5}">
                      <a16:colId xmlns:a16="http://schemas.microsoft.com/office/drawing/2014/main" val="2438096090"/>
                    </a:ext>
                  </a:extLst>
                </a:gridCol>
                <a:gridCol w="4412787">
                  <a:extLst>
                    <a:ext uri="{9D8B030D-6E8A-4147-A177-3AD203B41FA5}">
                      <a16:colId xmlns:a16="http://schemas.microsoft.com/office/drawing/2014/main" val="3548482101"/>
                    </a:ext>
                  </a:extLst>
                </a:gridCol>
              </a:tblGrid>
              <a:tr h="352741">
                <a:tc gridSpan="2">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1961</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a:txBody>
                    <a:bodyPr/>
                    <a:lstStyle/>
                    <a:p>
                      <a:pPr algn="ctr"/>
                      <a:r>
                        <a:rPr lang="en-US" sz="18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293382">
                <a:tc gridSpan="3">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Section 56(2)(x) of the 1961 Act and section 92(5) of the 2025 Act provides for taxability  in the hands of the recipient in respect of sum or property received without consideration or property received for inadequate consideration.  However, such sum or property would not be taxable if received from a relative. For this purpose, relative, in case of an individual, means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10768075"/>
                  </a:ext>
                </a:extLst>
              </a:tr>
              <a:tr h="352741">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(A)</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Spouse of the individual</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a:latin typeface="Tahoma" panose="020B0604030504040204" pitchFamily="34" charset="0"/>
                          <a:ea typeface="Tahoma" panose="020B0604030504040204" pitchFamily="34" charset="0"/>
                          <a:cs typeface="Tahoma" panose="020B0604030504040204" pitchFamily="34" charset="0"/>
                        </a:rPr>
                        <a:t>spouse</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352741">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(B)</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Brother or sister of the individual</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a:latin typeface="Tahoma" panose="020B0604030504040204" pitchFamily="34" charset="0"/>
                          <a:ea typeface="Tahoma" panose="020B0604030504040204" pitchFamily="34" charset="0"/>
                          <a:cs typeface="Tahoma" panose="020B0604030504040204" pitchFamily="34" charset="0"/>
                        </a:rPr>
                        <a:t>Brother or sister</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022565787"/>
                  </a:ext>
                </a:extLst>
              </a:tr>
              <a:tr h="426036">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(C)</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Brother or sister of the spouse of the individual</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a:latin typeface="Tahoma" panose="020B0604030504040204" pitchFamily="34" charset="0"/>
                          <a:ea typeface="Tahoma" panose="020B0604030504040204" pitchFamily="34" charset="0"/>
                          <a:cs typeface="Tahoma" panose="020B0604030504040204" pitchFamily="34" charset="0"/>
                        </a:rPr>
                        <a:t>Brother or sister of the spouse</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329791597"/>
                  </a:ext>
                </a:extLst>
              </a:tr>
              <a:tr h="392999">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(D)</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spc="-50" baseline="0" dirty="0">
                          <a:latin typeface="Tahoma" panose="020B0604030504040204" pitchFamily="34" charset="0"/>
                          <a:ea typeface="Tahoma" panose="020B0604030504040204" pitchFamily="34" charset="0"/>
                          <a:cs typeface="Tahoma" panose="020B0604030504040204" pitchFamily="34" charset="0"/>
                        </a:rPr>
                        <a:t>Brother or sister of either of the parents of the </a:t>
                      </a:r>
                      <a:r>
                        <a:rPr lang="en-US" sz="1800" b="0" spc="-50" baseline="0" dirty="0" err="1">
                          <a:latin typeface="Tahoma" panose="020B0604030504040204" pitchFamily="34" charset="0"/>
                          <a:ea typeface="Tahoma" panose="020B0604030504040204" pitchFamily="34" charset="0"/>
                          <a:cs typeface="Tahoma" panose="020B0604030504040204" pitchFamily="34" charset="0"/>
                        </a:rPr>
                        <a:t>indl</a:t>
                      </a:r>
                      <a:endParaRPr lang="en-IN" sz="1800" b="0" spc="-5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Brother or sister of either of the parents</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525606043"/>
                  </a:ext>
                </a:extLst>
              </a:tr>
              <a:tr h="617296">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(E)</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spc="-30" baseline="0" dirty="0">
                          <a:latin typeface="Tahoma" panose="020B0604030504040204" pitchFamily="34" charset="0"/>
                          <a:ea typeface="Tahoma" panose="020B0604030504040204" pitchFamily="34" charset="0"/>
                          <a:cs typeface="Tahoma" panose="020B0604030504040204" pitchFamily="34" charset="0"/>
                        </a:rPr>
                        <a:t>Any lineal ascendant or descendant of the individual</a:t>
                      </a:r>
                      <a:endParaRPr lang="en-IN" sz="1800" b="0" spc="-3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Any lineal ascendant </a:t>
                      </a: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(maternal or paternal) </a:t>
                      </a:r>
                      <a:r>
                        <a:rPr lang="en-US" sz="1800" b="0" dirty="0">
                          <a:latin typeface="Tahoma" panose="020B0604030504040204" pitchFamily="34" charset="0"/>
                          <a:ea typeface="Tahoma" panose="020B0604030504040204" pitchFamily="34" charset="0"/>
                          <a:cs typeface="Tahoma" panose="020B0604030504040204" pitchFamily="34" charset="0"/>
                        </a:rPr>
                        <a:t>or descendant</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008374581"/>
                  </a:ext>
                </a:extLst>
              </a:tr>
              <a:tr h="617296">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(F)</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Any lineal ascendant or descendant of the spouse of the individual</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Any lineal ascendant </a:t>
                      </a: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(maternal or paternal) </a:t>
                      </a:r>
                      <a:r>
                        <a:rPr lang="en-US" sz="1800" b="0" dirty="0">
                          <a:latin typeface="Tahoma" panose="020B0604030504040204" pitchFamily="34" charset="0"/>
                          <a:ea typeface="Tahoma" panose="020B0604030504040204" pitchFamily="34" charset="0"/>
                          <a:cs typeface="Tahoma" panose="020B0604030504040204" pitchFamily="34" charset="0"/>
                        </a:rPr>
                        <a:t>or descendant of the spouse</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564711822"/>
                  </a:ext>
                </a:extLst>
              </a:tr>
              <a:tr h="350269">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(G)</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Spouse of the person referred to in (B) to (F)</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Spouse of the person ref. to in (B) to (F)</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089447831"/>
                  </a:ext>
                </a:extLst>
              </a:tr>
              <a:tr h="350269">
                <a:tc gridSpan="3">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IN" sz="1800" b="1" kern="0" dirty="0">
                          <a:solidFill>
                            <a:srgbClr val="000000"/>
                          </a:solidFill>
                          <a:effectLst/>
                          <a:latin typeface="Tahoma" panose="020B0604030504040204" pitchFamily="34" charset="0"/>
                          <a:ea typeface="Tahoma" panose="020B0604030504040204" pitchFamily="34" charset="0"/>
                          <a:cs typeface="Tahoma" panose="020B0604030504040204" pitchFamily="34" charset="0"/>
                        </a:rPr>
                        <a:t>Note</a:t>
                      </a:r>
                      <a:r>
                        <a:rPr lang="en-IN" sz="1800" kern="0" dirty="0">
                          <a:solidFill>
                            <a:srgbClr val="000000"/>
                          </a:solidFill>
                          <a:effectLst/>
                          <a:latin typeface="Tahoma" panose="020B0604030504040204" pitchFamily="34" charset="0"/>
                          <a:ea typeface="Tahoma" panose="020B0604030504040204" pitchFamily="34" charset="0"/>
                          <a:cs typeface="Tahoma" panose="020B0604030504040204" pitchFamily="34" charset="0"/>
                        </a:rPr>
                        <a:t> - </a:t>
                      </a:r>
                      <a:r>
                        <a:rPr lang="en-US" sz="1800" b="1" kern="0" dirty="0">
                          <a:solidFill>
                            <a:srgbClr val="000000"/>
                          </a:solidFill>
                          <a:effectLst/>
                          <a:latin typeface="Tahoma" panose="020B0604030504040204" pitchFamily="34" charset="0"/>
                          <a:ea typeface="Tahoma" panose="020B0604030504040204" pitchFamily="34" charset="0"/>
                          <a:cs typeface="Tahoma" panose="020B0604030504040204" pitchFamily="34" charset="0"/>
                        </a:rPr>
                        <a:t>The 2025 Act makes clear that an individual’s lineal ascendant may be traced through either the maternal or paternal line</a:t>
                      </a:r>
                      <a:r>
                        <a:rPr lang="en-US" sz="1800" kern="0" dirty="0">
                          <a:solidFill>
                            <a:srgbClr val="000000"/>
                          </a:solidFill>
                          <a:effectLst/>
                          <a:latin typeface="Tahoma" panose="020B0604030504040204" pitchFamily="34" charset="0"/>
                          <a:ea typeface="Tahoma" panose="020B0604030504040204" pitchFamily="34" charset="0"/>
                          <a:cs typeface="Tahoma" panose="020B0604030504040204" pitchFamily="34" charset="0"/>
                        </a:rPr>
                        <a:t>.</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328955425"/>
                  </a:ext>
                </a:extLst>
              </a:tr>
            </a:tbl>
          </a:graphicData>
        </a:graphic>
      </p:graphicFrame>
    </p:spTree>
    <p:extLst>
      <p:ext uri="{BB962C8B-B14F-4D97-AF65-F5344CB8AC3E}">
        <p14:creationId xmlns:p14="http://schemas.microsoft.com/office/powerpoint/2010/main" val="24718559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1015663"/>
          </a:xfrm>
          <a:prstGeom prst="rect">
            <a:avLst/>
          </a:prstGeom>
          <a:noFill/>
        </p:spPr>
        <p:txBody>
          <a:bodyPr wrap="square">
            <a:spAutoFit/>
          </a:bodyPr>
          <a:lstStyle/>
          <a:p>
            <a:pPr algn="just"/>
            <a:r>
              <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Interest awarded on compensation under the Motor Vehicles Act, 1988 and TDS  – Section 56 and 194A of the 1961 Act vis-à-vis Schedule III  and section 393(1) of the 2025 Act </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44</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492992" y="1345100"/>
          <a:ext cx="10249311" cy="5011250"/>
        </p:xfrm>
        <a:graphic>
          <a:graphicData uri="http://schemas.openxmlformats.org/drawingml/2006/table">
            <a:tbl>
              <a:tblPr firstRow="1" bandRow="1">
                <a:tableStyleId>{5C22544A-7EE6-4342-B048-85BDC9FD1C3A}</a:tableStyleId>
              </a:tblPr>
              <a:tblGrid>
                <a:gridCol w="3542295">
                  <a:extLst>
                    <a:ext uri="{9D8B030D-6E8A-4147-A177-3AD203B41FA5}">
                      <a16:colId xmlns:a16="http://schemas.microsoft.com/office/drawing/2014/main" val="4016985874"/>
                    </a:ext>
                  </a:extLst>
                </a:gridCol>
                <a:gridCol w="6707016">
                  <a:extLst>
                    <a:ext uri="{9D8B030D-6E8A-4147-A177-3AD203B41FA5}">
                      <a16:colId xmlns:a16="http://schemas.microsoft.com/office/drawing/2014/main" val="2704572005"/>
                    </a:ext>
                  </a:extLst>
                </a:gridCol>
              </a:tblGrid>
              <a:tr h="408389">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12198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Interest on the compensation amount awarded by the Motor Accidents Claims Tribunal to any person is taxable under Income from Other Sources.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At present, TDS u/s 194A is applicable on interest on the compensation amount awarded by the Motor Accidents Claims Tribunal to any person if such interest paid exceeds Rs.50,000 during the previous year.</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lvl="1" algn="just">
                        <a:lnSpc>
                          <a:spcPct val="110000"/>
                        </a:lnSpc>
                        <a:spcBef>
                          <a:spcPts val="600"/>
                        </a:spcBef>
                        <a:spcAft>
                          <a:spcPts val="600"/>
                        </a:spcAft>
                      </a:pPr>
                      <a:r>
                        <a:rPr lang="en-US" b="0" spc="20" dirty="0">
                          <a:solidFill>
                            <a:srgbClr val="000000"/>
                          </a:solidFill>
                          <a:latin typeface="Tahoma" panose="020B0604030504040204" pitchFamily="34" charset="0"/>
                          <a:ea typeface="Calibri" panose="020F0502020204030204" pitchFamily="34" charset="0"/>
                          <a:cs typeface="Mangal" panose="02040503050203030202" pitchFamily="18" charset="0"/>
                        </a:rPr>
                        <a:t>Sl. No.38B has been inserted in Schedule III by the FA, 2026 to provide </a:t>
                      </a: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exemption to an individual or his legal heir, on any interest on compensation awarded under the Motor Vehicles Act, 1988.</a:t>
                      </a:r>
                    </a:p>
                    <a:p>
                      <a:pPr marL="0" lvl="1" algn="just">
                        <a:lnSpc>
                          <a:spcPct val="110000"/>
                        </a:lnSpc>
                        <a:spcBef>
                          <a:spcPts val="600"/>
                        </a:spcBef>
                        <a:spcAft>
                          <a:spcPts val="600"/>
                        </a:spcAft>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Consequent to the exemption, there would </a:t>
                      </a: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be no requirement of TDS on the payment of interest on the compensation amount awarded by a Motor Accidents Claims Tribunal, to an individual.  </a:t>
                      </a:r>
                    </a:p>
                    <a:p>
                      <a:pPr marL="0" marR="0" lvl="1" indent="0" algn="just" defTabSz="914400" rtl="0" eaLnBrk="1" fontAlgn="auto" latinLnBrk="0" hangingPunct="1">
                        <a:lnSpc>
                          <a:spcPct val="110000"/>
                        </a:lnSpc>
                        <a:spcBef>
                          <a:spcPts val="600"/>
                        </a:spcBef>
                        <a:spcAft>
                          <a:spcPts val="600"/>
                        </a:spcAft>
                        <a:buClrTx/>
                        <a:buSzTx/>
                        <a:buFontTx/>
                        <a:buNone/>
                        <a:tabLst/>
                        <a:defRP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However, TDS u/s 393(1) [Table Sl. No. 5(ii) and (iii)] would continue to be applicable on interest on compensation amount awarded by the Motor Accidents Claims Tribunal to any person, other than an individual,  where the aggregate interest on such compensation exceeds Rs.50,000 during the tax year.</a:t>
                      </a:r>
                      <a:endParaRPr lang="en-IN" sz="1800" b="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22228740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769441"/>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Deductions in respect of dividend and income from units of mutual fund – Section 57 of the 1961 Act vis-à-vis section 93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45</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594093" y="1165065"/>
          <a:ext cx="10249311" cy="4206240"/>
        </p:xfrm>
        <a:graphic>
          <a:graphicData uri="http://schemas.openxmlformats.org/drawingml/2006/table">
            <a:tbl>
              <a:tblPr firstRow="1" bandRow="1">
                <a:tableStyleId>{5C22544A-7EE6-4342-B048-85BDC9FD1C3A}</a:tableStyleId>
              </a:tblPr>
              <a:tblGrid>
                <a:gridCol w="4902246">
                  <a:extLst>
                    <a:ext uri="{9D8B030D-6E8A-4147-A177-3AD203B41FA5}">
                      <a16:colId xmlns:a16="http://schemas.microsoft.com/office/drawing/2014/main" val="4016985874"/>
                    </a:ext>
                  </a:extLst>
                </a:gridCol>
                <a:gridCol w="5347065">
                  <a:extLst>
                    <a:ext uri="{9D8B030D-6E8A-4147-A177-3AD203B41FA5}">
                      <a16:colId xmlns:a16="http://schemas.microsoft.com/office/drawing/2014/main" val="2704572005"/>
                    </a:ext>
                  </a:extLst>
                </a:gridCol>
              </a:tblGrid>
              <a:tr h="36758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10275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Calibri" panose="020F0502020204030204" pitchFamily="34" charset="0"/>
                          <a:cs typeface="Mangal" panose="02040503050203030202" pitchFamily="18" charset="0"/>
                        </a:rPr>
                        <a:t>Dividend income and income from units of mutual funds are taxable under the head “Income from other sources”.</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As per proviso to section 57, in respect of dividend income and income from units of a mutual fund </a:t>
                      </a:r>
                      <a:r>
                        <a:rPr lang="en-US" b="0" dirty="0">
                          <a:latin typeface="Tahoma" panose="020B0604030504040204" pitchFamily="34" charset="0"/>
                          <a:ea typeface="Calibri" panose="020F0502020204030204" pitchFamily="34" charset="0"/>
                          <a:cs typeface="Mangal" panose="02040503050203030202" pitchFamily="18" charset="0"/>
                        </a:rPr>
                        <a:t>registered  under SEBI Act, 1992  or set up by a public sector bank or a public financial institution or authorized by RBI</a:t>
                      </a:r>
                      <a:r>
                        <a:rPr lang="en-US" sz="1800" dirty="0">
                          <a:latin typeface="Tahoma" panose="020B0604030504040204" pitchFamily="34" charset="0"/>
                          <a:ea typeface="Tahoma" panose="020B0604030504040204" pitchFamily="34" charset="0"/>
                          <a:cs typeface="Tahoma" panose="020B0604030504040204" pitchFamily="34" charset="0"/>
                        </a:rPr>
                        <a:t>, no deduction </a:t>
                      </a:r>
                      <a:r>
                        <a:rPr lang="en-US" sz="1800" b="0" dirty="0">
                          <a:latin typeface="Tahoma" panose="020B0604030504040204" pitchFamily="34" charset="0"/>
                          <a:ea typeface="Tahoma" panose="020B0604030504040204" pitchFamily="34" charset="0"/>
                          <a:cs typeface="Tahoma" panose="020B0604030504040204" pitchFamily="34" charset="0"/>
                        </a:rPr>
                        <a:t>except </a:t>
                      </a:r>
                      <a:r>
                        <a:rPr lang="en-US" sz="1800" b="1" dirty="0">
                          <a:latin typeface="Tahoma" panose="020B0604030504040204" pitchFamily="34" charset="0"/>
                          <a:ea typeface="Tahoma" panose="020B0604030504040204" pitchFamily="34" charset="0"/>
                          <a:cs typeface="Tahoma" panose="020B0604030504040204" pitchFamily="34" charset="0"/>
                        </a:rPr>
                        <a:t>deduction on account of interest expense is allowable.  Such interest cannot, however, exceed 20% of the dividend income or income from units.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indent="0" algn="just">
                        <a:lnSpc>
                          <a:spcPct val="110000"/>
                        </a:lnSpc>
                        <a:spcBef>
                          <a:spcPts val="600"/>
                        </a:spcBef>
                        <a:spcAft>
                          <a:spcPts val="600"/>
                        </a:spcAft>
                        <a:buFont typeface="+mj-lt"/>
                        <a:buNone/>
                      </a:pPr>
                      <a:r>
                        <a:rPr lang="en-US" b="0" dirty="0">
                          <a:latin typeface="Tahoma" panose="020B0604030504040204" pitchFamily="34" charset="0"/>
                          <a:ea typeface="Calibri" panose="020F0502020204030204" pitchFamily="34" charset="0"/>
                          <a:cs typeface="Mangal" panose="02040503050203030202" pitchFamily="18" charset="0"/>
                        </a:rPr>
                        <a:t>As per section 93(2), </a:t>
                      </a:r>
                      <a:r>
                        <a:rPr lang="en-US" b="1" dirty="0">
                          <a:latin typeface="Tahoma" panose="020B0604030504040204" pitchFamily="34" charset="0"/>
                          <a:ea typeface="Calibri" panose="020F0502020204030204" pitchFamily="34" charset="0"/>
                          <a:cs typeface="Mangal" panose="02040503050203030202" pitchFamily="18" charset="0"/>
                        </a:rPr>
                        <a:t>no deduction is allowable in respect of interest expenditure </a:t>
                      </a:r>
                      <a:r>
                        <a:rPr lang="en-US" b="0" dirty="0">
                          <a:latin typeface="Tahoma" panose="020B0604030504040204" pitchFamily="34" charset="0"/>
                          <a:ea typeface="Calibri" panose="020F0502020204030204" pitchFamily="34" charset="0"/>
                          <a:cs typeface="Mangal" panose="02040503050203030202" pitchFamily="18" charset="0"/>
                        </a:rPr>
                        <a:t>for earning dividend or income from units of mutual fund registered  under SEBI Act, 1992  or set up by a public sector bank or a public financial institution or authorized by RBI [Amendment by the Finance Act, 2026]</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b="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32553842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1015663"/>
          </a:xfrm>
          <a:prstGeom prst="rect">
            <a:avLst/>
          </a:prstGeom>
          <a:noFill/>
        </p:spPr>
        <p:txBody>
          <a:bodyPr wrap="square">
            <a:spAutoFit/>
          </a:bodyPr>
          <a:lstStyle/>
          <a:p>
            <a:pPr algn="just"/>
            <a:r>
              <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Permissible deduction from income from letting on hire P &amp; M or furniture and also buildings and the lettings are inseparable and not chargeable under PGBP– Section 57 of the 1961 Act vis-à-vis Section 93 of the 2025 Act </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46</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89741965"/>
              </p:ext>
            </p:extLst>
          </p:nvPr>
        </p:nvGraphicFramePr>
        <p:xfrm>
          <a:off x="492992" y="1345101"/>
          <a:ext cx="10249312" cy="5351825"/>
        </p:xfrm>
        <a:graphic>
          <a:graphicData uri="http://schemas.openxmlformats.org/drawingml/2006/table">
            <a:tbl>
              <a:tblPr firstRow="1" bandRow="1">
                <a:tableStyleId>{5C22544A-7EE6-4342-B048-85BDC9FD1C3A}</a:tableStyleId>
              </a:tblPr>
              <a:tblGrid>
                <a:gridCol w="1246356">
                  <a:extLst>
                    <a:ext uri="{9D8B030D-6E8A-4147-A177-3AD203B41FA5}">
                      <a16:colId xmlns:a16="http://schemas.microsoft.com/office/drawing/2014/main" val="4016985874"/>
                    </a:ext>
                  </a:extLst>
                </a:gridCol>
                <a:gridCol w="2892287">
                  <a:extLst>
                    <a:ext uri="{9D8B030D-6E8A-4147-A177-3AD203B41FA5}">
                      <a16:colId xmlns:a16="http://schemas.microsoft.com/office/drawing/2014/main" val="1018451466"/>
                    </a:ext>
                  </a:extLst>
                </a:gridCol>
                <a:gridCol w="616227">
                  <a:extLst>
                    <a:ext uri="{9D8B030D-6E8A-4147-A177-3AD203B41FA5}">
                      <a16:colId xmlns:a16="http://schemas.microsoft.com/office/drawing/2014/main" val="1328114002"/>
                    </a:ext>
                  </a:extLst>
                </a:gridCol>
                <a:gridCol w="1252329">
                  <a:extLst>
                    <a:ext uri="{9D8B030D-6E8A-4147-A177-3AD203B41FA5}">
                      <a16:colId xmlns:a16="http://schemas.microsoft.com/office/drawing/2014/main" val="2704572005"/>
                    </a:ext>
                  </a:extLst>
                </a:gridCol>
                <a:gridCol w="4242113">
                  <a:extLst>
                    <a:ext uri="{9D8B030D-6E8A-4147-A177-3AD203B41FA5}">
                      <a16:colId xmlns:a16="http://schemas.microsoft.com/office/drawing/2014/main" val="4177750676"/>
                    </a:ext>
                  </a:extLst>
                </a:gridCol>
              </a:tblGrid>
              <a:tr h="311175">
                <a:tc gridSpan="2">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gridSpan="3">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extLst>
                  <a:ext uri="{0D108BD9-81ED-4DB2-BD59-A6C34878D82A}">
                    <a16:rowId xmlns:a16="http://schemas.microsoft.com/office/drawing/2014/main" val="1829903317"/>
                  </a:ext>
                </a:extLst>
              </a:tr>
              <a:tr h="718096">
                <a:tc gridSpan="5">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700" b="0" dirty="0">
                          <a:latin typeface="Tahoma" panose="020B0604030504040204" pitchFamily="34" charset="0"/>
                          <a:ea typeface="Tahoma" panose="020B0604030504040204" pitchFamily="34" charset="0"/>
                          <a:cs typeface="Tahoma" panose="020B0604030504040204" pitchFamily="34" charset="0"/>
                        </a:rPr>
                        <a:t>As per section 57(1) of the 1961 Act and 93(1) of the 2025 Act, the following deductions are allowed from income from letting on hire P &amp; M or furniture </a:t>
                      </a:r>
                      <a:r>
                        <a:rPr lang="en-US" sz="1700" b="0" dirty="0" err="1">
                          <a:latin typeface="Tahoma" panose="020B0604030504040204" pitchFamily="34" charset="0"/>
                          <a:ea typeface="Tahoma" panose="020B0604030504040204" pitchFamily="34" charset="0"/>
                          <a:cs typeface="Tahoma" panose="020B0604030504040204" pitchFamily="34" charset="0"/>
                        </a:rPr>
                        <a:t>alongwith</a:t>
                      </a:r>
                      <a:r>
                        <a:rPr lang="en-US" sz="1700" b="0" dirty="0">
                          <a:latin typeface="Tahoma" panose="020B0604030504040204" pitchFamily="34" charset="0"/>
                          <a:ea typeface="Tahoma" panose="020B0604030504040204" pitchFamily="34" charset="0"/>
                          <a:cs typeface="Tahoma" panose="020B0604030504040204" pitchFamily="34" charset="0"/>
                        </a:rPr>
                        <a:t> buildings and the lettings are inseparable and are not chargeable under PGBP.  </a:t>
                      </a:r>
                      <a:endParaRPr lang="en-IN" sz="17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hMerge="1">
                  <a:txBody>
                    <a:bodyPr/>
                    <a:lstStyle/>
                    <a:p>
                      <a:endParaRPr lang="en-IN"/>
                    </a:p>
                  </a:txBody>
                  <a:tcPr/>
                </a:tc>
                <a:tc hMerge="1">
                  <a:txBody>
                    <a:bodyPr/>
                    <a:lstStyle/>
                    <a:p>
                      <a:pPr marL="0" lvl="1" algn="just">
                        <a:lnSpc>
                          <a:spcPct val="110000"/>
                        </a:lnSpc>
                        <a:spcBef>
                          <a:spcPts val="600"/>
                        </a:spcBef>
                        <a:spcAft>
                          <a:spcPts val="600"/>
                        </a:spcAft>
                      </a:pPr>
                      <a:endParaRPr lang="en-IN" sz="1800" b="0" dirty="0"/>
                    </a:p>
                  </a:txBody>
                  <a:tcPr/>
                </a:tc>
                <a:tc hMerge="1">
                  <a:txBody>
                    <a:bodyPr/>
                    <a:lstStyle/>
                    <a:p>
                      <a:endParaRPr lang="en-IN"/>
                    </a:p>
                  </a:txBody>
                  <a:tcPr/>
                </a:tc>
                <a:extLst>
                  <a:ext uri="{0D108BD9-81ED-4DB2-BD59-A6C34878D82A}">
                    <a16:rowId xmlns:a16="http://schemas.microsoft.com/office/drawing/2014/main" val="2279920276"/>
                  </a:ext>
                </a:extLst>
              </a:tr>
              <a:tr h="371718">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Deduction</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Section</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Deduction</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19317343"/>
                  </a:ext>
                </a:extLst>
              </a:tr>
              <a:tr h="378290">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30(a)((ii)</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Current repairs, where premises are occupied as an owner</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28(1)(d)</a:t>
                      </a: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Current repairs, where premises are occupied as an owner</a:t>
                      </a: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046274991"/>
                  </a:ext>
                </a:extLst>
              </a:tr>
              <a:tr h="514787">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30(c)(ii)</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Insurance premium for premises</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rowSpan="2">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28(1)(a)</a:t>
                      </a:r>
                    </a:p>
                  </a:txBody>
                  <a:tcPr/>
                </a:tc>
                <a:tc row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Insurance premium for premises, P &amp; M and furniture</a:t>
                      </a: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480116335"/>
                  </a:ext>
                </a:extLst>
              </a:tr>
              <a:tr h="514787">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31</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Current Repairs and insurance of P &amp; M and furniture</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vMerge="1">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v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319794358"/>
                  </a:ext>
                </a:extLst>
              </a:tr>
              <a:tr h="0">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32(1)/(2)</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Depreciation &amp; Unabsorbed depreciation. </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ctr"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33</a:t>
                      </a: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Depreciation and Unabsorbed depreciation. </a:t>
                      </a: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941625585"/>
                  </a:ext>
                </a:extLst>
              </a:tr>
              <a:tr h="514787">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grid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a:t>
                      </a: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28(1)(b)</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Land revenue, local rates or municipal taxes paid. </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34972167"/>
                  </a:ext>
                </a:extLst>
              </a:tr>
              <a:tr h="514787">
                <a:tc gridSpan="5">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Note</a:t>
                      </a:r>
                      <a:r>
                        <a:rPr lang="en-US" sz="1800" b="0" kern="1200" dirty="0">
                          <a:solidFill>
                            <a:schemeClr val="dk1"/>
                          </a:solidFill>
                          <a:latin typeface="Tahoma" panose="020B0604030504040204" pitchFamily="34" charset="0"/>
                          <a:ea typeface="Tahoma" panose="020B0604030504040204" pitchFamily="34" charset="0"/>
                          <a:cs typeface="Tahoma" panose="020B0604030504040204" pitchFamily="34" charset="0"/>
                        </a:rPr>
                        <a:t> – </a:t>
                      </a: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Deduction for land revenue, local rates or municipal taxes paid is being expressly allowed under the 2025 Act.</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dirty="0"/>
                    </a:p>
                  </a:txBody>
                  <a:tcPr/>
                </a:tc>
                <a:tc h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b="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644889367"/>
                  </a:ext>
                </a:extLst>
              </a:tr>
            </a:tbl>
          </a:graphicData>
        </a:graphic>
      </p:graphicFrame>
    </p:spTree>
    <p:extLst>
      <p:ext uri="{BB962C8B-B14F-4D97-AF65-F5344CB8AC3E}">
        <p14:creationId xmlns:p14="http://schemas.microsoft.com/office/powerpoint/2010/main" val="22598169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      Chapter VI Aggregation of </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Income</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47</a:t>
            </a:fld>
            <a:endParaRPr lang="en-IN"/>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1223728274"/>
              </p:ext>
            </p:extLst>
          </p:nvPr>
        </p:nvGraphicFramePr>
        <p:xfrm>
          <a:off x="1043609" y="881670"/>
          <a:ext cx="9163879" cy="5509483"/>
        </p:xfrm>
        <a:graphic>
          <a:graphicData uri="http://schemas.openxmlformats.org/drawingml/2006/table">
            <a:tbl>
              <a:tblPr firstRow="1" firstCol="1" bandRow="1">
                <a:tableStyleId>{5C22544A-7EE6-4342-B048-85BDC9FD1C3A}</a:tableStyleId>
              </a:tblPr>
              <a:tblGrid>
                <a:gridCol w="2064467">
                  <a:extLst>
                    <a:ext uri="{9D8B030D-6E8A-4147-A177-3AD203B41FA5}">
                      <a16:colId xmlns:a16="http://schemas.microsoft.com/office/drawing/2014/main" val="842172799"/>
                    </a:ext>
                  </a:extLst>
                </a:gridCol>
                <a:gridCol w="5058630">
                  <a:extLst>
                    <a:ext uri="{9D8B030D-6E8A-4147-A177-3AD203B41FA5}">
                      <a16:colId xmlns:a16="http://schemas.microsoft.com/office/drawing/2014/main" val="2425070021"/>
                    </a:ext>
                  </a:extLst>
                </a:gridCol>
                <a:gridCol w="2040782">
                  <a:extLst>
                    <a:ext uri="{9D8B030D-6E8A-4147-A177-3AD203B41FA5}">
                      <a16:colId xmlns:a16="http://schemas.microsoft.com/office/drawing/2014/main" val="1837317566"/>
                    </a:ext>
                  </a:extLst>
                </a:gridCol>
              </a:tblGrid>
              <a:tr h="840963">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22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22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524811">
                <a:tc>
                  <a:txBody>
                    <a:bodyPr/>
                    <a:lstStyle/>
                    <a:p>
                      <a:pPr marL="0" algn="ctr" defTabSz="914400" rtl="0" eaLnBrk="1" latinLnBrk="0" hangingPunct="1">
                        <a:lnSpc>
                          <a:spcPct val="115000"/>
                        </a:lnSpc>
                        <a:spcBef>
                          <a:spcPts val="75"/>
                        </a:spcBef>
                        <a:spcAft>
                          <a:spcPts val="75"/>
                        </a:spcAft>
                      </a:pPr>
                      <a:r>
                        <a:rPr lang="en-GB"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101</a:t>
                      </a:r>
                      <a:endParaRPr lang="en-IN"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Total income.</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66</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483312">
                <a:tc>
                  <a:txBody>
                    <a:bodyPr/>
                    <a:lstStyle/>
                    <a:p>
                      <a:pPr marL="0" algn="ctr" defTabSz="914400" rtl="0" eaLnBrk="1" latinLnBrk="0" hangingPunct="1">
                        <a:lnSpc>
                          <a:spcPct val="115000"/>
                        </a:lnSpc>
                        <a:spcBef>
                          <a:spcPts val="75"/>
                        </a:spcBef>
                        <a:spcAft>
                          <a:spcPts val="75"/>
                        </a:spcAft>
                      </a:pPr>
                      <a:r>
                        <a:rPr lang="en-GB"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102</a:t>
                      </a:r>
                      <a:endParaRPr lang="en-IN"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Unexplained credits.</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2200" kern="0">
                          <a:solidFill>
                            <a:schemeClr val="dk1"/>
                          </a:solidFill>
                          <a:effectLst/>
                          <a:latin typeface="Tahoma" panose="020B0604030504040204" pitchFamily="34" charset="0"/>
                          <a:ea typeface="Tahoma" panose="020B0604030504040204" pitchFamily="34" charset="0"/>
                          <a:cs typeface="Tahoma" panose="020B0604030504040204" pitchFamily="34" charset="0"/>
                        </a:rPr>
                        <a:t>68</a:t>
                      </a:r>
                      <a:endParaRPr lang="en-IN" sz="22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56662217"/>
                  </a:ext>
                </a:extLst>
              </a:tr>
              <a:tr h="394295">
                <a:tc rowSpan="2">
                  <a:txBody>
                    <a:bodyPr/>
                    <a:lstStyle/>
                    <a:p>
                      <a:pPr marL="0" algn="ctr" defTabSz="914400" rtl="0" eaLnBrk="1" latinLnBrk="0" hangingPunct="1">
                        <a:lnSpc>
                          <a:spcPct val="115000"/>
                        </a:lnSpc>
                        <a:spcBef>
                          <a:spcPts val="75"/>
                        </a:spcBef>
                        <a:spcAft>
                          <a:spcPts val="75"/>
                        </a:spcAft>
                      </a:pPr>
                      <a:r>
                        <a:rPr lang="en-GB"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103</a:t>
                      </a:r>
                      <a:endParaRPr lang="en-IN"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rowSpan="2">
                  <a:txBody>
                    <a:bodyPr/>
                    <a:lstStyle/>
                    <a:p>
                      <a:pPr marL="0" algn="l"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Unexplained investment.</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69</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65902649"/>
                  </a:ext>
                </a:extLst>
              </a:tr>
              <a:tr h="415798">
                <a:tc vMerge="1">
                  <a:txBody>
                    <a:bodyPr/>
                    <a:lstStyle/>
                    <a:p>
                      <a:endParaRPr lang="en-IN"/>
                    </a:p>
                  </a:txBody>
                  <a:tcPr/>
                </a:tc>
                <a:tc v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GB" sz="2200" kern="0">
                          <a:solidFill>
                            <a:schemeClr val="dk1"/>
                          </a:solidFill>
                          <a:effectLst/>
                          <a:latin typeface="Tahoma" panose="020B0604030504040204" pitchFamily="34" charset="0"/>
                          <a:ea typeface="Tahoma" panose="020B0604030504040204" pitchFamily="34" charset="0"/>
                          <a:cs typeface="Tahoma" panose="020B0604030504040204" pitchFamily="34" charset="0"/>
                        </a:rPr>
                        <a:t>69B</a:t>
                      </a:r>
                      <a:endParaRPr lang="en-IN" sz="22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656223545"/>
                  </a:ext>
                </a:extLst>
              </a:tr>
              <a:tr h="337067">
                <a:tc rowSpan="2">
                  <a:txBody>
                    <a:bodyPr/>
                    <a:lstStyle/>
                    <a:p>
                      <a:pPr marL="0" algn="ctr" defTabSz="914400" rtl="0" eaLnBrk="1" latinLnBrk="0" hangingPunct="1">
                        <a:lnSpc>
                          <a:spcPct val="115000"/>
                        </a:lnSpc>
                        <a:spcBef>
                          <a:spcPts val="75"/>
                        </a:spcBef>
                        <a:spcAft>
                          <a:spcPts val="75"/>
                        </a:spcAft>
                      </a:pPr>
                      <a:r>
                        <a:rPr lang="en-GB"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104</a:t>
                      </a:r>
                      <a:endParaRPr lang="en-IN"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rowSpan="2">
                  <a:txBody>
                    <a:bodyPr/>
                    <a:lstStyle/>
                    <a:p>
                      <a:pPr marL="0" algn="l"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Unexplained asset.</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69A</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19101">
                <a:tc vMerge="1">
                  <a:txBody>
                    <a:bodyPr/>
                    <a:lstStyle/>
                    <a:p>
                      <a:endParaRPr lang="en-IN"/>
                    </a:p>
                  </a:txBody>
                  <a:tcPr/>
                </a:tc>
                <a:tc v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GB" sz="2200" kern="0">
                          <a:solidFill>
                            <a:schemeClr val="dk1"/>
                          </a:solidFill>
                          <a:effectLst/>
                          <a:latin typeface="Tahoma" panose="020B0604030504040204" pitchFamily="34" charset="0"/>
                          <a:ea typeface="Tahoma" panose="020B0604030504040204" pitchFamily="34" charset="0"/>
                          <a:cs typeface="Tahoma" panose="020B0604030504040204" pitchFamily="34" charset="0"/>
                        </a:rPr>
                        <a:t>69B</a:t>
                      </a:r>
                      <a:endParaRPr lang="en-IN" sz="22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887281626"/>
                  </a:ext>
                </a:extLst>
              </a:tr>
              <a:tr h="594014">
                <a:tc>
                  <a:txBody>
                    <a:bodyPr/>
                    <a:lstStyle/>
                    <a:p>
                      <a:pPr marL="0" algn="ctr" defTabSz="914400" rtl="0" eaLnBrk="1" latinLnBrk="0" hangingPunct="1">
                        <a:lnSpc>
                          <a:spcPct val="115000"/>
                        </a:lnSpc>
                        <a:spcBef>
                          <a:spcPts val="75"/>
                        </a:spcBef>
                        <a:spcAft>
                          <a:spcPts val="75"/>
                        </a:spcAft>
                      </a:pPr>
                      <a:r>
                        <a:rPr lang="en-GB"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105</a:t>
                      </a:r>
                      <a:endParaRPr lang="en-IN"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Unexplained expenditure.</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69C</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100629533"/>
                  </a:ext>
                </a:extLst>
              </a:tr>
              <a:tr h="873864">
                <a:tc>
                  <a:txBody>
                    <a:bodyPr/>
                    <a:lstStyle/>
                    <a:p>
                      <a:pPr marL="0" algn="ctr" defTabSz="914400" rtl="0" eaLnBrk="1" latinLnBrk="0" hangingPunct="1">
                        <a:lnSpc>
                          <a:spcPct val="115000"/>
                        </a:lnSpc>
                        <a:spcBef>
                          <a:spcPts val="75"/>
                        </a:spcBef>
                        <a:spcAft>
                          <a:spcPts val="75"/>
                        </a:spcAft>
                      </a:pPr>
                      <a:r>
                        <a:rPr lang="en-GB"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106</a:t>
                      </a:r>
                      <a:endParaRPr lang="en-IN"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Amount borrowed or repaid through negotiable instrument, hundi, etc.</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69D</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785676597"/>
                  </a:ext>
                </a:extLst>
              </a:tr>
              <a:tr h="616742">
                <a:tc>
                  <a:txBody>
                    <a:bodyPr/>
                    <a:lstStyle/>
                    <a:p>
                      <a:pPr marL="0" algn="ctr" defTabSz="914400" rtl="0" eaLnBrk="1" latinLnBrk="0" hangingPunct="1">
                        <a:lnSpc>
                          <a:spcPct val="115000"/>
                        </a:lnSpc>
                        <a:spcBef>
                          <a:spcPts val="75"/>
                        </a:spcBef>
                        <a:spcAft>
                          <a:spcPts val="75"/>
                        </a:spcAft>
                      </a:pPr>
                      <a:r>
                        <a:rPr lang="en-GB"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107</a:t>
                      </a:r>
                      <a:endParaRPr lang="en-IN" sz="22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Charge of tax.</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IN" sz="22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bl>
          </a:graphicData>
        </a:graphic>
      </p:graphicFrame>
    </p:spTree>
    <p:extLst>
      <p:ext uri="{BB962C8B-B14F-4D97-AF65-F5344CB8AC3E}">
        <p14:creationId xmlns:p14="http://schemas.microsoft.com/office/powerpoint/2010/main" val="32910023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400110"/>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Deeming provisions u/s 102 to 105 of the 2025 Act (68 to 69C of the 1961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48</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083034344"/>
              </p:ext>
            </p:extLst>
          </p:nvPr>
        </p:nvGraphicFramePr>
        <p:xfrm>
          <a:off x="493924" y="664804"/>
          <a:ext cx="10427533" cy="3873553"/>
        </p:xfrm>
        <a:graphic>
          <a:graphicData uri="http://schemas.openxmlformats.org/drawingml/2006/table">
            <a:tbl>
              <a:tblPr firstRow="1" bandRow="1">
                <a:tableStyleId>{5C22544A-7EE6-4342-B048-85BDC9FD1C3A}</a:tableStyleId>
              </a:tblPr>
              <a:tblGrid>
                <a:gridCol w="4590382">
                  <a:extLst>
                    <a:ext uri="{9D8B030D-6E8A-4147-A177-3AD203B41FA5}">
                      <a16:colId xmlns:a16="http://schemas.microsoft.com/office/drawing/2014/main" val="4016985874"/>
                    </a:ext>
                  </a:extLst>
                </a:gridCol>
                <a:gridCol w="5837151">
                  <a:extLst>
                    <a:ext uri="{9D8B030D-6E8A-4147-A177-3AD203B41FA5}">
                      <a16:colId xmlns:a16="http://schemas.microsoft.com/office/drawing/2014/main" val="2704572005"/>
                    </a:ext>
                  </a:extLst>
                </a:gridCol>
              </a:tblGrid>
              <a:tr h="572229">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30132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latin typeface="Tahoma" panose="020B0604030504040204" pitchFamily="34" charset="0"/>
                          <a:ea typeface="Tahoma" panose="020B0604030504040204" pitchFamily="34" charset="0"/>
                          <a:cs typeface="Tahoma" panose="020B0604030504040204" pitchFamily="34" charset="0"/>
                        </a:rPr>
                        <a:t>Sections 68 to 69C contain the provisions whereby if the assessee offers no explanation or the explanation offered by the assessee is not found satisfactory, the value of cash credits, unexplained investments/money/expenditure </a:t>
                      </a:r>
                      <a:r>
                        <a:rPr lang="en-US" sz="2000" b="1" dirty="0">
                          <a:latin typeface="Tahoma" panose="020B0604030504040204" pitchFamily="34" charset="0"/>
                          <a:ea typeface="Tahoma" panose="020B0604030504040204" pitchFamily="34" charset="0"/>
                          <a:cs typeface="Tahoma" panose="020B0604030504040204" pitchFamily="34" charset="0"/>
                        </a:rPr>
                        <a:t>may be deemed</a:t>
                      </a:r>
                      <a:r>
                        <a:rPr lang="en-US" sz="2000" dirty="0">
                          <a:latin typeface="Tahoma" panose="020B0604030504040204" pitchFamily="34" charset="0"/>
                          <a:ea typeface="Tahoma" panose="020B0604030504040204" pitchFamily="34" charset="0"/>
                          <a:cs typeface="Tahoma" panose="020B0604030504040204" pitchFamily="34" charset="0"/>
                        </a:rPr>
                        <a:t> to be the income of the assessee for the F.Y. </a:t>
                      </a:r>
                      <a:endParaRPr lang="en-IN" sz="20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The corresponding provisions 102 to 105 provide that if the assessee offers no explanation or the explanation offered by the assessee is not found satisfactory, the value of unexplained credits, unexplained investment/asset/expenditure </a:t>
                      </a:r>
                      <a:r>
                        <a:rPr lang="en-US" sz="2000" b="1" dirty="0">
                          <a:latin typeface="Tahoma" panose="020B0604030504040204" pitchFamily="34" charset="0"/>
                          <a:ea typeface="Tahoma" panose="020B0604030504040204" pitchFamily="34" charset="0"/>
                          <a:cs typeface="Tahoma" panose="020B0604030504040204" pitchFamily="34" charset="0"/>
                        </a:rPr>
                        <a:t>shall be deemed </a:t>
                      </a:r>
                      <a:r>
                        <a:rPr lang="en-US" sz="2000" dirty="0">
                          <a:latin typeface="Tahoma" panose="020B0604030504040204" pitchFamily="34" charset="0"/>
                          <a:ea typeface="Tahoma" panose="020B0604030504040204" pitchFamily="34" charset="0"/>
                          <a:cs typeface="Tahoma" panose="020B0604030504040204" pitchFamily="34" charset="0"/>
                        </a:rPr>
                        <a:t>to be the income of the assessee for the F.Y.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0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Thus, the words </a:t>
                      </a:r>
                      <a:r>
                        <a:rPr lang="en-US" sz="2000" b="1" dirty="0">
                          <a:latin typeface="Tahoma" panose="020B0604030504040204" pitchFamily="34" charset="0"/>
                          <a:ea typeface="Tahoma" panose="020B0604030504040204" pitchFamily="34" charset="0"/>
                          <a:cs typeface="Tahoma" panose="020B0604030504040204" pitchFamily="34" charset="0"/>
                        </a:rPr>
                        <a:t>“</a:t>
                      </a:r>
                      <a:r>
                        <a:rPr lang="en-US" sz="2000" b="1" dirty="0">
                          <a:highlight>
                            <a:srgbClr val="B7FAFF"/>
                          </a:highlight>
                          <a:latin typeface="Tahoma" panose="020B0604030504040204" pitchFamily="34" charset="0"/>
                          <a:ea typeface="Tahoma" panose="020B0604030504040204" pitchFamily="34" charset="0"/>
                          <a:cs typeface="Tahoma" panose="020B0604030504040204" pitchFamily="34" charset="0"/>
                        </a:rPr>
                        <a:t>may be deemed</a:t>
                      </a:r>
                      <a:r>
                        <a:rPr lang="en-US" sz="2000" b="1" dirty="0">
                          <a:latin typeface="Tahoma" panose="020B0604030504040204" pitchFamily="34" charset="0"/>
                          <a:ea typeface="Tahoma" panose="020B0604030504040204" pitchFamily="34" charset="0"/>
                          <a:cs typeface="Tahoma" panose="020B0604030504040204" pitchFamily="34" charset="0"/>
                        </a:rPr>
                        <a:t>”</a:t>
                      </a:r>
                      <a:r>
                        <a:rPr lang="en-US" sz="2000" dirty="0">
                          <a:latin typeface="Tahoma" panose="020B0604030504040204" pitchFamily="34" charset="0"/>
                          <a:ea typeface="Tahoma" panose="020B0604030504040204" pitchFamily="34" charset="0"/>
                          <a:cs typeface="Tahoma" panose="020B0604030504040204" pitchFamily="34" charset="0"/>
                        </a:rPr>
                        <a:t> have been replaced with </a:t>
                      </a:r>
                      <a:r>
                        <a:rPr lang="en-US" sz="2000" b="1" dirty="0">
                          <a:latin typeface="Tahoma" panose="020B0604030504040204" pitchFamily="34" charset="0"/>
                          <a:ea typeface="Tahoma" panose="020B0604030504040204" pitchFamily="34" charset="0"/>
                          <a:cs typeface="Tahoma" panose="020B0604030504040204" pitchFamily="34" charset="0"/>
                        </a:rPr>
                        <a:t>“</a:t>
                      </a:r>
                      <a:r>
                        <a:rPr lang="en-US" sz="2000" b="1" dirty="0">
                          <a:highlight>
                            <a:srgbClr val="B7FAFF"/>
                          </a:highlight>
                          <a:latin typeface="Tahoma" panose="020B0604030504040204" pitchFamily="34" charset="0"/>
                          <a:ea typeface="Tahoma" panose="020B0604030504040204" pitchFamily="34" charset="0"/>
                          <a:cs typeface="Tahoma" panose="020B0604030504040204" pitchFamily="34" charset="0"/>
                        </a:rPr>
                        <a:t>shall be deemed</a:t>
                      </a:r>
                      <a:r>
                        <a:rPr lang="en-US" sz="2000" b="1" dirty="0">
                          <a:latin typeface="Tahoma" panose="020B0604030504040204" pitchFamily="34" charset="0"/>
                          <a:ea typeface="Tahoma" panose="020B0604030504040204" pitchFamily="34" charset="0"/>
                          <a:cs typeface="Tahoma" panose="020B0604030504040204" pitchFamily="34" charset="0"/>
                        </a:rPr>
                        <a:t>”.</a:t>
                      </a:r>
                      <a:r>
                        <a:rPr lang="en-US" sz="2000" dirty="0">
                          <a:latin typeface="Tahoma" panose="020B0604030504040204" pitchFamily="34" charset="0"/>
                          <a:ea typeface="Tahoma" panose="020B0604030504040204" pitchFamily="34" charset="0"/>
                          <a:cs typeface="Tahoma" panose="020B0604030504040204" pitchFamily="34" charset="0"/>
                        </a:rPr>
                        <a:t> </a:t>
                      </a:r>
                      <a:endParaRPr lang="en-IN" sz="2000" dirty="0"/>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31756623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400110"/>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Deeming provisions u/s 102 to 105 of the 2025 Act (68 to 69C of the 1961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49</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529173" y="557150"/>
          <a:ext cx="10427533" cy="4846320"/>
        </p:xfrm>
        <a:graphic>
          <a:graphicData uri="http://schemas.openxmlformats.org/drawingml/2006/table">
            <a:tbl>
              <a:tblPr firstRow="1" bandRow="1">
                <a:tableStyleId>{5C22544A-7EE6-4342-B048-85BDC9FD1C3A}</a:tableStyleId>
              </a:tblPr>
              <a:tblGrid>
                <a:gridCol w="4590382">
                  <a:extLst>
                    <a:ext uri="{9D8B030D-6E8A-4147-A177-3AD203B41FA5}">
                      <a16:colId xmlns:a16="http://schemas.microsoft.com/office/drawing/2014/main" val="4016985874"/>
                    </a:ext>
                  </a:extLst>
                </a:gridCol>
                <a:gridCol w="5837151">
                  <a:extLst>
                    <a:ext uri="{9D8B030D-6E8A-4147-A177-3AD203B41FA5}">
                      <a16:colId xmlns:a16="http://schemas.microsoft.com/office/drawing/2014/main" val="2704572005"/>
                    </a:ext>
                  </a:extLst>
                </a:gridCol>
              </a:tblGrid>
              <a:tr h="37504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46198">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The title of section 68 is “</a:t>
                      </a:r>
                      <a:r>
                        <a:rPr lang="en-US" sz="2000" b="1" dirty="0">
                          <a:latin typeface="Tahoma" panose="020B0604030504040204" pitchFamily="34" charset="0"/>
                          <a:ea typeface="Tahoma" panose="020B0604030504040204" pitchFamily="34" charset="0"/>
                          <a:cs typeface="Tahoma" panose="020B0604030504040204" pitchFamily="34" charset="0"/>
                        </a:rPr>
                        <a:t>Cash Credits</a:t>
                      </a:r>
                      <a:r>
                        <a:rPr lang="en-US" sz="2000" dirty="0">
                          <a:latin typeface="Tahoma" panose="020B0604030504040204" pitchFamily="34" charset="0"/>
                          <a:ea typeface="Tahoma" panose="020B0604030504040204" pitchFamily="34" charset="0"/>
                          <a:cs typeface="Tahoma" panose="020B0604030504040204" pitchFamily="34" charset="0"/>
                        </a:rPr>
                        <a:t>” .</a:t>
                      </a:r>
                      <a:endParaRPr lang="en-IN" sz="2000" dirty="0"/>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The title of Section 102 is “</a:t>
                      </a:r>
                      <a:r>
                        <a:rPr lang="en-US" sz="2000" b="1" dirty="0">
                          <a:latin typeface="Tahoma" panose="020B0604030504040204" pitchFamily="34" charset="0"/>
                          <a:ea typeface="Tahoma" panose="020B0604030504040204" pitchFamily="34" charset="0"/>
                          <a:cs typeface="Tahoma" panose="020B0604030504040204" pitchFamily="34" charset="0"/>
                        </a:rPr>
                        <a:t>Unexplained Credits</a:t>
                      </a:r>
                      <a:endParaRPr lang="en-IN" sz="2000" dirty="0"/>
                    </a:p>
                  </a:txBody>
                  <a:tcPr/>
                </a:tc>
                <a:extLst>
                  <a:ext uri="{0D108BD9-81ED-4DB2-BD59-A6C34878D82A}">
                    <a16:rowId xmlns:a16="http://schemas.microsoft.com/office/drawing/2014/main" val="1794446564"/>
                  </a:ext>
                </a:extLst>
              </a:tr>
              <a:tr h="2683036">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spc="-20" baseline="0" dirty="0">
                          <a:latin typeface="Tahoma" panose="020B0604030504040204" pitchFamily="34" charset="0"/>
                          <a:ea typeface="Tahoma" panose="020B0604030504040204" pitchFamily="34" charset="0"/>
                          <a:cs typeface="Tahoma" panose="020B0604030504040204" pitchFamily="34" charset="0"/>
                        </a:rPr>
                        <a:t>Section 69 deals with </a:t>
                      </a:r>
                      <a:r>
                        <a:rPr lang="en-US" sz="2000" b="1" u="sng" spc="-20" baseline="0" dirty="0">
                          <a:latin typeface="Tahoma" panose="020B0604030504040204" pitchFamily="34" charset="0"/>
                          <a:ea typeface="Tahoma" panose="020B0604030504040204" pitchFamily="34" charset="0"/>
                          <a:cs typeface="Tahoma" panose="020B0604030504040204" pitchFamily="34" charset="0"/>
                        </a:rPr>
                        <a:t>Unexplained investment not recorded in books of account</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spc="-20" baseline="0" dirty="0">
                          <a:latin typeface="Tahoma" panose="020B0604030504040204" pitchFamily="34" charset="0"/>
                          <a:ea typeface="Tahoma" panose="020B0604030504040204" pitchFamily="34" charset="0"/>
                          <a:cs typeface="Tahoma" panose="020B0604030504040204" pitchFamily="34" charset="0"/>
                        </a:rPr>
                        <a:t>Section 69A deals with Unexplained money etc. not recorded in books of account</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spc="-20" baseline="0" dirty="0">
                          <a:latin typeface="Tahoma" panose="020B0604030504040204" pitchFamily="34" charset="0"/>
                          <a:ea typeface="Tahoma" panose="020B0604030504040204" pitchFamily="34" charset="0"/>
                          <a:cs typeface="Tahoma" panose="020B0604030504040204" pitchFamily="34" charset="0"/>
                        </a:rPr>
                        <a:t>Section 69B separately deals with the situation where the AO finds that amount of investments, etc. or amount expended in  bullion, Jewellery, etc. is not fully disclosed in books of account.</a:t>
                      </a:r>
                      <a:endParaRPr lang="en-IN" sz="2000" spc="-20" baseline="0" dirty="0"/>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2000" spc="-20" baseline="0" dirty="0">
                          <a:latin typeface="Tahoma" panose="020B0604030504040204" pitchFamily="34" charset="0"/>
                          <a:ea typeface="Tahoma" panose="020B0604030504040204" pitchFamily="34" charset="0"/>
                          <a:cs typeface="Tahoma" panose="020B0604030504040204" pitchFamily="34" charset="0"/>
                        </a:rPr>
                        <a:t>Section 103 on Unexplained investment deals with investment not recorded in books of account or </a:t>
                      </a:r>
                      <a:r>
                        <a:rPr lang="en-US" sz="2000" b="1" spc="-20" baseline="0" dirty="0">
                          <a:latin typeface="Tahoma" panose="020B0604030504040204" pitchFamily="34" charset="0"/>
                          <a:ea typeface="Tahoma" panose="020B0604030504040204" pitchFamily="34" charset="0"/>
                          <a:cs typeface="Tahoma" panose="020B0604030504040204" pitchFamily="34" charset="0"/>
                        </a:rPr>
                        <a:t>where the AO finds that the amount of investment </a:t>
                      </a:r>
                      <a:r>
                        <a:rPr lang="en-US" sz="2000" b="1" u="sng" spc="-20" baseline="0" dirty="0">
                          <a:latin typeface="Tahoma" panose="020B0604030504040204" pitchFamily="34" charset="0"/>
                          <a:ea typeface="Tahoma" panose="020B0604030504040204" pitchFamily="34" charset="0"/>
                          <a:cs typeface="Tahoma" panose="020B0604030504040204" pitchFamily="34" charset="0"/>
                        </a:rPr>
                        <a:t>exceeds the amount recorded </a:t>
                      </a:r>
                      <a:r>
                        <a:rPr lang="en-US" sz="2000" b="1" spc="-20" baseline="0" dirty="0">
                          <a:latin typeface="Tahoma" panose="020B0604030504040204" pitchFamily="34" charset="0"/>
                          <a:ea typeface="Tahoma" panose="020B0604030504040204" pitchFamily="34" charset="0"/>
                          <a:cs typeface="Tahoma" panose="020B0604030504040204" pitchFamily="34" charset="0"/>
                        </a:rPr>
                        <a:t>in books of account.</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2000" spc="-20" baseline="0" dirty="0">
                          <a:latin typeface="Tahoma" panose="020B0604030504040204" pitchFamily="34" charset="0"/>
                          <a:ea typeface="Tahoma" panose="020B0604030504040204" pitchFamily="34" charset="0"/>
                          <a:cs typeface="Tahoma" panose="020B0604030504040204" pitchFamily="34" charset="0"/>
                        </a:rPr>
                        <a:t>Likewise, section 104 on Unexplained asset deals with assets owned but not recorded in books of account </a:t>
                      </a:r>
                      <a:r>
                        <a:rPr lang="en-US" sz="2000" b="1" spc="-20" baseline="0" dirty="0">
                          <a:latin typeface="Tahoma" panose="020B0604030504040204" pitchFamily="34" charset="0"/>
                          <a:ea typeface="Tahoma" panose="020B0604030504040204" pitchFamily="34" charset="0"/>
                          <a:cs typeface="Tahoma" panose="020B0604030504040204" pitchFamily="34" charset="0"/>
                        </a:rPr>
                        <a:t>or where the AO finds that the amount expended in acquiring such asset exceeds the amount recorded in books of account.</a:t>
                      </a:r>
                      <a:endParaRPr lang="en-IN" sz="2000" b="1" spc="-20" baseline="0" dirty="0"/>
                    </a:p>
                  </a:txBody>
                  <a:tcPr/>
                </a:tc>
                <a:extLst>
                  <a:ext uri="{0D108BD9-81ED-4DB2-BD59-A6C34878D82A}">
                    <a16:rowId xmlns:a16="http://schemas.microsoft.com/office/drawing/2014/main" val="1294896781"/>
                  </a:ext>
                </a:extLst>
              </a:tr>
            </a:tbl>
          </a:graphicData>
        </a:graphic>
      </p:graphicFrame>
    </p:spTree>
    <p:extLst>
      <p:ext uri="{BB962C8B-B14F-4D97-AF65-F5344CB8AC3E}">
        <p14:creationId xmlns:p14="http://schemas.microsoft.com/office/powerpoint/2010/main" val="1363897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C931C-3A16-A69B-FA6E-502E9A10CC16}"/>
              </a:ext>
            </a:extLst>
          </p:cNvPr>
          <p:cNvSpPr>
            <a:spLocks noGrp="1"/>
          </p:cNvSpPr>
          <p:nvPr>
            <p:ph type="title"/>
          </p:nvPr>
        </p:nvSpPr>
        <p:spPr>
          <a:xfrm>
            <a:off x="838200" y="365126"/>
            <a:ext cx="10515600" cy="750490"/>
          </a:xfrm>
        </p:spPr>
        <p:txBody>
          <a:bodyPr>
            <a:normAutofit/>
          </a:bodyPr>
          <a:lstStyle/>
          <a:p>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Key Features of the Income-tax Act, 2025</a:t>
            </a:r>
            <a:endParaRPr lang="en-IN"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EF21A3CD-6297-1A99-40D8-52A081FAA647}"/>
              </a:ext>
            </a:extLst>
          </p:cNvPr>
          <p:cNvSpPr>
            <a:spLocks noGrp="1"/>
          </p:cNvSpPr>
          <p:nvPr>
            <p:ph idx="1"/>
          </p:nvPr>
        </p:nvSpPr>
        <p:spPr/>
        <p:txBody>
          <a:bodyPr/>
          <a:lstStyle/>
          <a:p>
            <a:endParaRPr kumimoji="0" lang="en-US" sz="2800" b="0" i="0" u="none" strike="noStrike" kern="0" cap="none" spc="0" normalizeH="0" baseline="0" noProof="0" dirty="0">
              <a:ln>
                <a:noFill/>
              </a:ln>
              <a:solidFill>
                <a:srgbClr val="000000"/>
              </a:solidFill>
              <a:effectLst/>
              <a:uLnTx/>
              <a:uFillTx/>
              <a:latin typeface="Cambria" pitchFamily="18" charset="0"/>
              <a:cs typeface="Arial"/>
              <a:sym typeface="Arial"/>
            </a:endParaRPr>
          </a:p>
          <a:p>
            <a:pPr marL="0" indent="0">
              <a:buNone/>
            </a:pPr>
            <a:endParaRPr lang="en-IN" dirty="0"/>
          </a:p>
        </p:txBody>
      </p:sp>
      <p:sp>
        <p:nvSpPr>
          <p:cNvPr id="4" name="Slide Number Placeholder 3">
            <a:extLst>
              <a:ext uri="{FF2B5EF4-FFF2-40B4-BE49-F238E27FC236}">
                <a16:creationId xmlns:a16="http://schemas.microsoft.com/office/drawing/2014/main" id="{94CC2CB4-1B3C-C0E1-4F28-14B04F02A437}"/>
              </a:ext>
            </a:extLst>
          </p:cNvPr>
          <p:cNvSpPr>
            <a:spLocks noGrp="1"/>
          </p:cNvSpPr>
          <p:nvPr>
            <p:ph type="sldNum" sz="quarter" idx="12"/>
          </p:nvPr>
        </p:nvSpPr>
        <p:spPr/>
        <p:txBody>
          <a:bodyPr/>
          <a:lstStyle/>
          <a:p>
            <a:fld id="{D8DEDE2C-4B76-45A2-849B-157C573EDADC}" type="slidenum">
              <a:rPr lang="en-IN" smtClean="0"/>
              <a:t>5</a:t>
            </a:fld>
            <a:endParaRPr lang="en-IN"/>
          </a:p>
        </p:txBody>
      </p:sp>
      <p:grpSp>
        <p:nvGrpSpPr>
          <p:cNvPr id="10" name="object 3">
            <a:extLst>
              <a:ext uri="{FF2B5EF4-FFF2-40B4-BE49-F238E27FC236}">
                <a16:creationId xmlns:a16="http://schemas.microsoft.com/office/drawing/2014/main" id="{A7EE1402-CF47-3AC7-7B43-4BA38C4D2A3C}"/>
              </a:ext>
            </a:extLst>
          </p:cNvPr>
          <p:cNvGrpSpPr/>
          <p:nvPr/>
        </p:nvGrpSpPr>
        <p:grpSpPr>
          <a:xfrm>
            <a:off x="1241318" y="1690688"/>
            <a:ext cx="7369282" cy="1626610"/>
            <a:chOff x="1626107" y="2051304"/>
            <a:chExt cx="8269605" cy="2186940"/>
          </a:xfrm>
        </p:grpSpPr>
        <p:sp>
          <p:nvSpPr>
            <p:cNvPr id="11" name="object 4">
              <a:extLst>
                <a:ext uri="{FF2B5EF4-FFF2-40B4-BE49-F238E27FC236}">
                  <a16:creationId xmlns:a16="http://schemas.microsoft.com/office/drawing/2014/main" id="{A2411E03-1F6C-D470-D537-6272FE5D7446}"/>
                </a:ext>
              </a:extLst>
            </p:cNvPr>
            <p:cNvSpPr/>
            <p:nvPr/>
          </p:nvSpPr>
          <p:spPr>
            <a:xfrm>
              <a:off x="1626107" y="2051304"/>
              <a:ext cx="7599045" cy="1009015"/>
            </a:xfrm>
            <a:custGeom>
              <a:avLst/>
              <a:gdLst/>
              <a:ahLst/>
              <a:cxnLst/>
              <a:rect l="l" t="t" r="r" b="b"/>
              <a:pathLst>
                <a:path w="7599045" h="1009014">
                  <a:moveTo>
                    <a:pt x="7497826" y="0"/>
                  </a:moveTo>
                  <a:lnTo>
                    <a:pt x="100837" y="0"/>
                  </a:lnTo>
                  <a:lnTo>
                    <a:pt x="61614" y="7933"/>
                  </a:lnTo>
                  <a:lnTo>
                    <a:pt x="29559" y="29559"/>
                  </a:lnTo>
                  <a:lnTo>
                    <a:pt x="7933" y="61614"/>
                  </a:lnTo>
                  <a:lnTo>
                    <a:pt x="0" y="100837"/>
                  </a:lnTo>
                  <a:lnTo>
                    <a:pt x="0" y="908050"/>
                  </a:lnTo>
                  <a:lnTo>
                    <a:pt x="7933" y="947273"/>
                  </a:lnTo>
                  <a:lnTo>
                    <a:pt x="29559" y="979328"/>
                  </a:lnTo>
                  <a:lnTo>
                    <a:pt x="61614" y="1000954"/>
                  </a:lnTo>
                  <a:lnTo>
                    <a:pt x="100837" y="1008888"/>
                  </a:lnTo>
                  <a:lnTo>
                    <a:pt x="7497826" y="1008888"/>
                  </a:lnTo>
                  <a:lnTo>
                    <a:pt x="7537049" y="1000954"/>
                  </a:lnTo>
                  <a:lnTo>
                    <a:pt x="7569104" y="979328"/>
                  </a:lnTo>
                  <a:lnTo>
                    <a:pt x="7590730" y="947273"/>
                  </a:lnTo>
                  <a:lnTo>
                    <a:pt x="7598664" y="908050"/>
                  </a:lnTo>
                  <a:lnTo>
                    <a:pt x="7598664" y="100837"/>
                  </a:lnTo>
                  <a:lnTo>
                    <a:pt x="7590730" y="61614"/>
                  </a:lnTo>
                  <a:lnTo>
                    <a:pt x="7569104" y="29559"/>
                  </a:lnTo>
                  <a:lnTo>
                    <a:pt x="7537049" y="7933"/>
                  </a:lnTo>
                  <a:lnTo>
                    <a:pt x="7497826" y="0"/>
                  </a:lnTo>
                  <a:close/>
                </a:path>
              </a:pathLst>
            </a:custGeom>
            <a:solidFill>
              <a:srgbClr val="5B9BD4"/>
            </a:solidFill>
          </p:spPr>
          <p:txBody>
            <a:bodyPr wrap="square" lIns="0" tIns="0" rIns="0" bIns="0" rtlCol="0"/>
            <a:lstStyle/>
            <a:p>
              <a:pPr marL="0" marR="0" lvl="0" indent="0" algn="ctr" defTabSz="914400" rtl="0" eaLnBrk="1" fontAlgn="auto" latinLnBrk="0" hangingPunct="1">
                <a:lnSpc>
                  <a:spcPct val="100000"/>
                </a:lnSpc>
                <a:spcBef>
                  <a:spcPts val="1200"/>
                </a:spcBef>
                <a:spcAft>
                  <a:spcPts val="600"/>
                </a:spcAft>
                <a:buClr>
                  <a:srgbClr val="000000"/>
                </a:buClr>
                <a:buSzTx/>
                <a:buFontTx/>
                <a:buNone/>
                <a:tabLst/>
                <a:defRPr/>
              </a:pPr>
              <a:r>
                <a:rPr kumimoji="0" lang="en-US" sz="2400" b="0" i="0" u="none" strike="noStrike" kern="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sym typeface="Arial"/>
                </a:rPr>
                <a:t>Simplified tax provisions with clearer language</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IN" sz="1867" b="0" i="0" u="none" strike="noStrike" kern="0" cap="none" spc="0" normalizeH="0" baseline="0" noProof="0" dirty="0">
                <a:ln>
                  <a:noFill/>
                </a:ln>
                <a:solidFill>
                  <a:srgbClr val="000000"/>
                </a:solidFill>
                <a:effectLst/>
                <a:uLnTx/>
                <a:uFillTx/>
                <a:latin typeface="Arial"/>
                <a:cs typeface="Arial"/>
                <a:sym typeface="Arial"/>
              </a:endParaRPr>
            </a:p>
          </p:txBody>
        </p:sp>
        <p:sp>
          <p:nvSpPr>
            <p:cNvPr id="12" name="object 5">
              <a:extLst>
                <a:ext uri="{FF2B5EF4-FFF2-40B4-BE49-F238E27FC236}">
                  <a16:creationId xmlns:a16="http://schemas.microsoft.com/office/drawing/2014/main" id="{88041AEA-8022-AA14-65FB-C18DC3692754}"/>
                </a:ext>
              </a:extLst>
            </p:cNvPr>
            <p:cNvSpPr/>
            <p:nvPr/>
          </p:nvSpPr>
          <p:spPr>
            <a:xfrm>
              <a:off x="2296667" y="3229356"/>
              <a:ext cx="7599045" cy="1009015"/>
            </a:xfrm>
            <a:custGeom>
              <a:avLst/>
              <a:gdLst/>
              <a:ahLst/>
              <a:cxnLst/>
              <a:rect l="l" t="t" r="r" b="b"/>
              <a:pathLst>
                <a:path w="7599045" h="1009014">
                  <a:moveTo>
                    <a:pt x="7497826" y="0"/>
                  </a:moveTo>
                  <a:lnTo>
                    <a:pt x="100837" y="0"/>
                  </a:lnTo>
                  <a:lnTo>
                    <a:pt x="61614" y="7933"/>
                  </a:lnTo>
                  <a:lnTo>
                    <a:pt x="29559" y="29559"/>
                  </a:lnTo>
                  <a:lnTo>
                    <a:pt x="7933" y="61614"/>
                  </a:lnTo>
                  <a:lnTo>
                    <a:pt x="0" y="100838"/>
                  </a:lnTo>
                  <a:lnTo>
                    <a:pt x="0" y="908050"/>
                  </a:lnTo>
                  <a:lnTo>
                    <a:pt x="7933" y="947273"/>
                  </a:lnTo>
                  <a:lnTo>
                    <a:pt x="29559" y="979328"/>
                  </a:lnTo>
                  <a:lnTo>
                    <a:pt x="61614" y="1000954"/>
                  </a:lnTo>
                  <a:lnTo>
                    <a:pt x="100837" y="1008888"/>
                  </a:lnTo>
                  <a:lnTo>
                    <a:pt x="7497826" y="1008888"/>
                  </a:lnTo>
                  <a:lnTo>
                    <a:pt x="7537049" y="1000954"/>
                  </a:lnTo>
                  <a:lnTo>
                    <a:pt x="7569104" y="979328"/>
                  </a:lnTo>
                  <a:lnTo>
                    <a:pt x="7590730" y="947273"/>
                  </a:lnTo>
                  <a:lnTo>
                    <a:pt x="7598663" y="908050"/>
                  </a:lnTo>
                  <a:lnTo>
                    <a:pt x="7598663" y="100838"/>
                  </a:lnTo>
                  <a:lnTo>
                    <a:pt x="7590730" y="61614"/>
                  </a:lnTo>
                  <a:lnTo>
                    <a:pt x="7569104" y="29559"/>
                  </a:lnTo>
                  <a:lnTo>
                    <a:pt x="7537049" y="7933"/>
                  </a:lnTo>
                  <a:lnTo>
                    <a:pt x="7497826" y="0"/>
                  </a:lnTo>
                  <a:close/>
                </a:path>
              </a:pathLst>
            </a:custGeom>
            <a:solidFill>
              <a:srgbClr val="4DC58D"/>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sp>
        <p:nvSpPr>
          <p:cNvPr id="13" name="object 7">
            <a:extLst>
              <a:ext uri="{FF2B5EF4-FFF2-40B4-BE49-F238E27FC236}">
                <a16:creationId xmlns:a16="http://schemas.microsoft.com/office/drawing/2014/main" id="{CEAA4360-38EC-58DE-C98F-C40C006922A2}"/>
              </a:ext>
            </a:extLst>
          </p:cNvPr>
          <p:cNvSpPr/>
          <p:nvPr/>
        </p:nvSpPr>
        <p:spPr>
          <a:xfrm>
            <a:off x="2373459" y="3479866"/>
            <a:ext cx="7003454" cy="675516"/>
          </a:xfrm>
          <a:custGeom>
            <a:avLst/>
            <a:gdLst/>
            <a:ahLst/>
            <a:cxnLst/>
            <a:rect l="l" t="t" r="r" b="b"/>
            <a:pathLst>
              <a:path w="7599045" h="1009014">
                <a:moveTo>
                  <a:pt x="7497826" y="0"/>
                </a:moveTo>
                <a:lnTo>
                  <a:pt x="100838" y="0"/>
                </a:lnTo>
                <a:lnTo>
                  <a:pt x="61614" y="7933"/>
                </a:lnTo>
                <a:lnTo>
                  <a:pt x="29559" y="29559"/>
                </a:lnTo>
                <a:lnTo>
                  <a:pt x="7933" y="61614"/>
                </a:lnTo>
                <a:lnTo>
                  <a:pt x="0" y="100838"/>
                </a:lnTo>
                <a:lnTo>
                  <a:pt x="0" y="908050"/>
                </a:lnTo>
                <a:lnTo>
                  <a:pt x="7933" y="947273"/>
                </a:lnTo>
                <a:lnTo>
                  <a:pt x="29559" y="979328"/>
                </a:lnTo>
                <a:lnTo>
                  <a:pt x="61614" y="1000954"/>
                </a:lnTo>
                <a:lnTo>
                  <a:pt x="100838" y="1008888"/>
                </a:lnTo>
                <a:lnTo>
                  <a:pt x="7497826" y="1008888"/>
                </a:lnTo>
                <a:lnTo>
                  <a:pt x="7537049" y="1000954"/>
                </a:lnTo>
                <a:lnTo>
                  <a:pt x="7569104" y="979328"/>
                </a:lnTo>
                <a:lnTo>
                  <a:pt x="7590730" y="947273"/>
                </a:lnTo>
                <a:lnTo>
                  <a:pt x="7598664" y="908050"/>
                </a:lnTo>
                <a:lnTo>
                  <a:pt x="7598664" y="100838"/>
                </a:lnTo>
                <a:lnTo>
                  <a:pt x="7590730" y="61614"/>
                </a:lnTo>
                <a:lnTo>
                  <a:pt x="7569104" y="29559"/>
                </a:lnTo>
                <a:lnTo>
                  <a:pt x="7537049" y="7933"/>
                </a:lnTo>
                <a:lnTo>
                  <a:pt x="7497826" y="0"/>
                </a:lnTo>
                <a:close/>
              </a:path>
            </a:pathLst>
          </a:custGeom>
          <a:solidFill>
            <a:srgbClr val="92D050"/>
          </a:solidFill>
        </p:spPr>
        <p:txBody>
          <a:bodyPr wrap="square" lIns="0" tIns="0" rIns="0" bIns="0" rtlCol="0"/>
          <a:lstStyle/>
          <a:p>
            <a:pPr lvl="0" algn="ctr">
              <a:buClr>
                <a:srgbClr val="000000"/>
              </a:buClr>
            </a:pPr>
            <a:r>
              <a:rPr kumimoji="0" lang="en-US" sz="2200" b="0" i="0" u="none" strike="noStrike" kern="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sym typeface="Arial"/>
              </a:rPr>
              <a:t>Enhanced digital oversight and efficient tax reforms</a:t>
            </a:r>
          </a:p>
        </p:txBody>
      </p:sp>
      <p:sp>
        <p:nvSpPr>
          <p:cNvPr id="14" name="object 7">
            <a:extLst>
              <a:ext uri="{FF2B5EF4-FFF2-40B4-BE49-F238E27FC236}">
                <a16:creationId xmlns:a16="http://schemas.microsoft.com/office/drawing/2014/main" id="{DF85BA75-9056-1E57-FE0D-40634808CB9C}"/>
              </a:ext>
            </a:extLst>
          </p:cNvPr>
          <p:cNvSpPr/>
          <p:nvPr/>
        </p:nvSpPr>
        <p:spPr>
          <a:xfrm>
            <a:off x="3121081" y="4337540"/>
            <a:ext cx="6745341" cy="675516"/>
          </a:xfrm>
          <a:custGeom>
            <a:avLst/>
            <a:gdLst/>
            <a:ahLst/>
            <a:cxnLst/>
            <a:rect l="l" t="t" r="r" b="b"/>
            <a:pathLst>
              <a:path w="7599045" h="1009014">
                <a:moveTo>
                  <a:pt x="7497826" y="0"/>
                </a:moveTo>
                <a:lnTo>
                  <a:pt x="100838" y="0"/>
                </a:lnTo>
                <a:lnTo>
                  <a:pt x="61614" y="7933"/>
                </a:lnTo>
                <a:lnTo>
                  <a:pt x="29559" y="29559"/>
                </a:lnTo>
                <a:lnTo>
                  <a:pt x="7933" y="61614"/>
                </a:lnTo>
                <a:lnTo>
                  <a:pt x="0" y="100838"/>
                </a:lnTo>
                <a:lnTo>
                  <a:pt x="0" y="908050"/>
                </a:lnTo>
                <a:lnTo>
                  <a:pt x="7933" y="947273"/>
                </a:lnTo>
                <a:lnTo>
                  <a:pt x="29559" y="979328"/>
                </a:lnTo>
                <a:lnTo>
                  <a:pt x="61614" y="1000954"/>
                </a:lnTo>
                <a:lnTo>
                  <a:pt x="100838" y="1008888"/>
                </a:lnTo>
                <a:lnTo>
                  <a:pt x="7497826" y="1008888"/>
                </a:lnTo>
                <a:lnTo>
                  <a:pt x="7537049" y="1000954"/>
                </a:lnTo>
                <a:lnTo>
                  <a:pt x="7569104" y="979328"/>
                </a:lnTo>
                <a:lnTo>
                  <a:pt x="7590730" y="947273"/>
                </a:lnTo>
                <a:lnTo>
                  <a:pt x="7598664" y="908050"/>
                </a:lnTo>
                <a:lnTo>
                  <a:pt x="7598664" y="100838"/>
                </a:lnTo>
                <a:lnTo>
                  <a:pt x="7590730" y="61614"/>
                </a:lnTo>
                <a:lnTo>
                  <a:pt x="7569104" y="29559"/>
                </a:lnTo>
                <a:lnTo>
                  <a:pt x="7537049" y="7933"/>
                </a:lnTo>
                <a:lnTo>
                  <a:pt x="7497826" y="0"/>
                </a:lnTo>
                <a:close/>
              </a:path>
            </a:pathLst>
          </a:custGeom>
          <a:solidFill>
            <a:schemeClr val="accent6">
              <a:lumMod val="60000"/>
              <a:lumOff val="40000"/>
            </a:schemeClr>
          </a:solidFill>
        </p:spPr>
        <p:txBody>
          <a:bodyPr wrap="square" lIns="0" tIns="0" rIns="0" bIns="0" rtlCol="0"/>
          <a:lstStyle/>
          <a:p>
            <a:pPr lvl="0">
              <a:buClr>
                <a:srgbClr val="000000"/>
              </a:buClr>
            </a:pPr>
            <a:r>
              <a:rPr kumimoji="0" lang="en-US" sz="2400" b="0" i="0" u="none" strike="noStrike" kern="0" cap="none" spc="0" normalizeH="0" baseline="0" noProof="0" dirty="0">
                <a:ln>
                  <a:noFill/>
                </a:ln>
                <a:solidFill>
                  <a:srgbClr val="000000"/>
                </a:solidFill>
                <a:effectLst/>
                <a:uLnTx/>
                <a:uFillTx/>
                <a:latin typeface="Cambria" pitchFamily="18" charset="0"/>
                <a:cs typeface="Arial"/>
                <a:sym typeface="Arial"/>
              </a:rPr>
              <a:t>  </a:t>
            </a:r>
            <a:r>
              <a:rPr kumimoji="0" lang="en-US" sz="2200" b="0" i="0" u="none" strike="noStrike" kern="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sym typeface="Arial"/>
              </a:rPr>
              <a:t>Taxpayer-centric Approach</a:t>
            </a:r>
          </a:p>
        </p:txBody>
      </p:sp>
      <p:pic>
        <p:nvPicPr>
          <p:cNvPr id="16" name="Picture 15">
            <a:extLst>
              <a:ext uri="{FF2B5EF4-FFF2-40B4-BE49-F238E27FC236}">
                <a16:creationId xmlns:a16="http://schemas.microsoft.com/office/drawing/2014/main" id="{CC3BEDF8-F792-978B-DE70-88525F988AC8}"/>
              </a:ext>
            </a:extLst>
          </p:cNvPr>
          <p:cNvPicPr>
            <a:picLocks noChangeAspect="1"/>
          </p:cNvPicPr>
          <p:nvPr/>
        </p:nvPicPr>
        <p:blipFill>
          <a:blip r:embed="rId2"/>
          <a:stretch>
            <a:fillRect/>
          </a:stretch>
        </p:blipFill>
        <p:spPr>
          <a:xfrm>
            <a:off x="1965384" y="2566905"/>
            <a:ext cx="6645216" cy="730804"/>
          </a:xfrm>
          <a:prstGeom prst="rect">
            <a:avLst/>
          </a:prstGeom>
        </p:spPr>
      </p:pic>
    </p:spTree>
    <p:extLst>
      <p:ext uri="{BB962C8B-B14F-4D97-AF65-F5344CB8AC3E}">
        <p14:creationId xmlns:p14="http://schemas.microsoft.com/office/powerpoint/2010/main" val="22282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400110"/>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Deeming provisions u/s 69D of the 1961 Act vis-à-vis 106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50</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201085110"/>
              </p:ext>
            </p:extLst>
          </p:nvPr>
        </p:nvGraphicFramePr>
        <p:xfrm>
          <a:off x="529173" y="557150"/>
          <a:ext cx="10427533" cy="5069371"/>
        </p:xfrm>
        <a:graphic>
          <a:graphicData uri="http://schemas.openxmlformats.org/drawingml/2006/table">
            <a:tbl>
              <a:tblPr firstRow="1" bandRow="1">
                <a:tableStyleId>{5C22544A-7EE6-4342-B048-85BDC9FD1C3A}</a:tableStyleId>
              </a:tblPr>
              <a:tblGrid>
                <a:gridCol w="4590382">
                  <a:extLst>
                    <a:ext uri="{9D8B030D-6E8A-4147-A177-3AD203B41FA5}">
                      <a16:colId xmlns:a16="http://schemas.microsoft.com/office/drawing/2014/main" val="4016985874"/>
                    </a:ext>
                  </a:extLst>
                </a:gridCol>
                <a:gridCol w="5837151">
                  <a:extLst>
                    <a:ext uri="{9D8B030D-6E8A-4147-A177-3AD203B41FA5}">
                      <a16:colId xmlns:a16="http://schemas.microsoft.com/office/drawing/2014/main" val="2704572005"/>
                    </a:ext>
                  </a:extLst>
                </a:gridCol>
              </a:tblGrid>
              <a:tr h="353886">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484411">
                <a:tc row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Amount borrowed or repaid on hundi [Section 69D]</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Where any amount is borrowed </a:t>
                      </a:r>
                      <a:r>
                        <a:rPr lang="en-US" sz="1800" b="1" dirty="0">
                          <a:latin typeface="Tahoma" panose="020B0604030504040204" pitchFamily="34" charset="0"/>
                          <a:ea typeface="Tahoma" panose="020B0604030504040204" pitchFamily="34" charset="0"/>
                          <a:cs typeface="Tahoma" panose="020B0604030504040204" pitchFamily="34" charset="0"/>
                        </a:rPr>
                        <a:t>on a hundi </a:t>
                      </a:r>
                      <a:r>
                        <a:rPr lang="en-US" sz="1800" dirty="0">
                          <a:latin typeface="Tahoma" panose="020B0604030504040204" pitchFamily="34" charset="0"/>
                          <a:ea typeface="Tahoma" panose="020B0604030504040204" pitchFamily="34" charset="0"/>
                          <a:cs typeface="Tahoma" panose="020B0604030504040204" pitchFamily="34" charset="0"/>
                        </a:rPr>
                        <a:t>from, or any amount due thereon is repaid to, any person </a:t>
                      </a:r>
                      <a:r>
                        <a:rPr lang="en-US" sz="1800" b="1" dirty="0">
                          <a:latin typeface="Tahoma" panose="020B0604030504040204" pitchFamily="34" charset="0"/>
                          <a:ea typeface="Tahoma" panose="020B0604030504040204" pitchFamily="34" charset="0"/>
                          <a:cs typeface="Tahoma" panose="020B0604030504040204" pitchFamily="34" charset="0"/>
                        </a:rPr>
                        <a:t>otherwise than through an account payee cheque </a:t>
                      </a:r>
                      <a:r>
                        <a:rPr lang="en-US" sz="1800" dirty="0">
                          <a:latin typeface="Tahoma" panose="020B0604030504040204" pitchFamily="34" charset="0"/>
                          <a:ea typeface="Tahoma" panose="020B0604030504040204" pitchFamily="34" charset="0"/>
                          <a:cs typeface="Tahoma" panose="020B0604030504040204" pitchFamily="34" charset="0"/>
                        </a:rPr>
                        <a:t>drawn on a bank, the amount so borrowed or repaid shall be deemed to be the income of the person borrowing or repaying the amount aforesaid for the previous year in which the amount was borrowed or repaid, as the case may be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Amount borrowed or repaid through negotiable instrument, hundi, etc</a:t>
                      </a:r>
                      <a:r>
                        <a:rPr lang="en-US" sz="1800" dirty="0">
                          <a:latin typeface="Tahoma" panose="020B0604030504040204" pitchFamily="34" charset="0"/>
                          <a:ea typeface="Tahoma" panose="020B0604030504040204" pitchFamily="34" charset="0"/>
                          <a:cs typeface="Tahoma" panose="020B0604030504040204" pitchFamily="34" charset="0"/>
                        </a:rPr>
                        <a:t>. [</a:t>
                      </a:r>
                      <a:r>
                        <a:rPr lang="en-US" sz="1800" b="1" dirty="0">
                          <a:latin typeface="Tahoma" panose="020B0604030504040204" pitchFamily="34" charset="0"/>
                          <a:ea typeface="Tahoma" panose="020B0604030504040204" pitchFamily="34" charset="0"/>
                          <a:cs typeface="Tahoma" panose="020B0604030504040204" pitchFamily="34" charset="0"/>
                        </a:rPr>
                        <a:t>Section 106]</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Where any amount (including interest thereof) is borrowed or repaid through a negotiable instrument or on a hundi, otherwise than an account payee cheque, or through any mode as specified by the Board in this behalf, the amount so borrowed or repaid (including interest paid on the borrowed amount) shall be deemed to be the income of the person borrowing or repaying, as the case may be, for the tax year in which the amount was borrowed or repaid.</a:t>
                      </a:r>
                      <a:endParaRPr lang="en-IN" sz="180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794446564"/>
                  </a:ext>
                </a:extLst>
              </a:tr>
              <a:tr h="1051196">
                <a:tc v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2000" spc="-20" baseline="0" dirty="0"/>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1" kern="1200" dirty="0">
                          <a:solidFill>
                            <a:schemeClr val="dk1"/>
                          </a:solidFill>
                          <a:highlight>
                            <a:srgbClr val="B7FAFF"/>
                          </a:highlight>
                          <a:latin typeface="Tahoma" panose="020B0604030504040204" pitchFamily="34" charset="0"/>
                          <a:ea typeface="Tahoma" panose="020B0604030504040204" pitchFamily="34" charset="0"/>
                          <a:cs typeface="Tahoma" panose="020B0604030504040204" pitchFamily="34" charset="0"/>
                        </a:rPr>
                        <a:t>Thus, amount (incl. interest thereof) borrowed or repaid through a negotiable instrument (otherwise than by A/c payee cheque) has also been included in the scope of this provision</a:t>
                      </a: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 </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294896781"/>
                  </a:ext>
                </a:extLst>
              </a:tr>
            </a:tbl>
          </a:graphicData>
        </a:graphic>
      </p:graphicFrame>
    </p:spTree>
    <p:extLst>
      <p:ext uri="{BB962C8B-B14F-4D97-AF65-F5344CB8AC3E}">
        <p14:creationId xmlns:p14="http://schemas.microsoft.com/office/powerpoint/2010/main" val="33943758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07886"/>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Rate of tax u/s 115BBE &amp; 271AAC of the 1961 Act vis-à-vis section 195 and 439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51</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338294726"/>
              </p:ext>
            </p:extLst>
          </p:nvPr>
        </p:nvGraphicFramePr>
        <p:xfrm>
          <a:off x="594093" y="792480"/>
          <a:ext cx="10427533" cy="5974080"/>
        </p:xfrm>
        <a:graphic>
          <a:graphicData uri="http://schemas.openxmlformats.org/drawingml/2006/table">
            <a:tbl>
              <a:tblPr firstRow="1" bandRow="1">
                <a:tableStyleId>{5C22544A-7EE6-4342-B048-85BDC9FD1C3A}</a:tableStyleId>
              </a:tblPr>
              <a:tblGrid>
                <a:gridCol w="4206507">
                  <a:extLst>
                    <a:ext uri="{9D8B030D-6E8A-4147-A177-3AD203B41FA5}">
                      <a16:colId xmlns:a16="http://schemas.microsoft.com/office/drawing/2014/main" val="4016985874"/>
                    </a:ext>
                  </a:extLst>
                </a:gridCol>
                <a:gridCol w="6221026">
                  <a:extLst>
                    <a:ext uri="{9D8B030D-6E8A-4147-A177-3AD203B41FA5}">
                      <a16:colId xmlns:a16="http://schemas.microsoft.com/office/drawing/2014/main" val="2704572005"/>
                    </a:ext>
                  </a:extLst>
                </a:gridCol>
              </a:tblGrid>
              <a:tr h="382730">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707566">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Deemed income u/s 68 to 69D is subject to tax</a:t>
                      </a:r>
                      <a:r>
                        <a:rPr lang="en-US" sz="1800" b="1" dirty="0">
                          <a:latin typeface="Tahoma" panose="020B0604030504040204" pitchFamily="34" charset="0"/>
                          <a:ea typeface="Tahoma" panose="020B0604030504040204" pitchFamily="34" charset="0"/>
                          <a:cs typeface="Tahoma" panose="020B0604030504040204" pitchFamily="34" charset="0"/>
                        </a:rPr>
                        <a:t>@60% </a:t>
                      </a:r>
                      <a:r>
                        <a:rPr lang="en-US" sz="1800" dirty="0">
                          <a:latin typeface="Tahoma" panose="020B0604030504040204" pitchFamily="34" charset="0"/>
                          <a:ea typeface="Tahoma" panose="020B0604030504040204" pitchFamily="34" charset="0"/>
                          <a:cs typeface="Tahoma" panose="020B0604030504040204" pitchFamily="34" charset="0"/>
                        </a:rPr>
                        <a:t>u/s 115BBE.</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This is increased by surcharge@25% and cess@4%.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The effective rate of tax is 78%. </a:t>
                      </a:r>
                      <a:endParaRPr lang="en-IN" sz="1800" b="1" dirty="0">
                        <a:highlight>
                          <a:srgbClr val="B7FAFF"/>
                        </a:highlight>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Income under section 102 to 106 reflected in the ROI u/s 263 or determined by the AO would be subject to tax</a:t>
                      </a:r>
                      <a:r>
                        <a:rPr lang="en-US" sz="1800" b="1" dirty="0">
                          <a:latin typeface="Tahoma" panose="020B0604030504040204" pitchFamily="34" charset="0"/>
                          <a:ea typeface="Tahoma" panose="020B0604030504040204" pitchFamily="34" charset="0"/>
                          <a:cs typeface="Tahoma" panose="020B0604030504040204" pitchFamily="34" charset="0"/>
                        </a:rPr>
                        <a:t>@30%.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This is increased by surcharge@25% and cess@4%.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The effective rate of tax is 39%</a:t>
                      </a:r>
                      <a:r>
                        <a:rPr lang="en-US" sz="1800" b="1" dirty="0">
                          <a:latin typeface="Tahoma" panose="020B0604030504040204" pitchFamily="34" charset="0"/>
                          <a:ea typeface="Tahoma" panose="020B0604030504040204" pitchFamily="34" charset="0"/>
                          <a:cs typeface="Tahoma" panose="020B0604030504040204" pitchFamily="34" charset="0"/>
                        </a:rPr>
                        <a:t>  (half of 78%).</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3002960">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Penalty@10% is imposable u/s 271AAC</a:t>
                      </a:r>
                      <a:r>
                        <a:rPr lang="en-US" sz="1800" dirty="0">
                          <a:latin typeface="Tahoma" panose="020B0604030504040204" pitchFamily="34" charset="0"/>
                          <a:ea typeface="Tahoma" panose="020B0604030504040204" pitchFamily="34" charset="0"/>
                          <a:cs typeface="Tahoma" panose="020B0604030504040204" pitchFamily="34" charset="0"/>
                        </a:rPr>
                        <a:t>.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However, if such income has been included by the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 in ROI furnished u/s 139 and tax@78% has been paid on or before the end of the relevant previous year, then, no penalty is leviable. </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800" spc="-20" baseline="0" dirty="0">
                          <a:latin typeface="Tahoma" panose="020B0604030504040204" pitchFamily="34" charset="0"/>
                          <a:ea typeface="Tahoma" panose="020B0604030504040204" pitchFamily="34" charset="0"/>
                          <a:cs typeface="Tahoma" panose="020B0604030504040204" pitchFamily="34" charset="0"/>
                        </a:rPr>
                        <a:t>Penalty u/s 270A in respect of under-reporting of income is not leviable. </a:t>
                      </a:r>
                      <a:endParaRPr lang="en-IN" sz="1800" spc="-20" baseline="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300"/>
                        </a:spcBef>
                        <a:spcAft>
                          <a:spcPts val="30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Such income is included within the scope of cases of </a:t>
                      </a:r>
                      <a:r>
                        <a:rPr lang="en-US" sz="1800" b="1" dirty="0">
                          <a:latin typeface="Tahoma" panose="020B0604030504040204" pitchFamily="34" charset="0"/>
                          <a:ea typeface="Tahoma" panose="020B0604030504040204" pitchFamily="34" charset="0"/>
                          <a:cs typeface="Tahoma" panose="020B0604030504040204" pitchFamily="34" charset="0"/>
                        </a:rPr>
                        <a:t>misreporting of income.</a:t>
                      </a:r>
                    </a:p>
                    <a:p>
                      <a:pPr marL="0" marR="0" lvl="0" indent="0" algn="just" defTabSz="914400" rtl="0" eaLnBrk="1" fontAlgn="auto" latinLnBrk="0" hangingPunct="1">
                        <a:lnSpc>
                          <a:spcPct val="100000"/>
                        </a:lnSpc>
                        <a:spcBef>
                          <a:spcPts val="300"/>
                        </a:spcBef>
                        <a:spcAft>
                          <a:spcPts val="30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Accordingly, </a:t>
                      </a:r>
                      <a:r>
                        <a:rPr lang="en-US" sz="1800" b="1" dirty="0">
                          <a:latin typeface="Tahoma" panose="020B0604030504040204" pitchFamily="34" charset="0"/>
                          <a:ea typeface="Tahoma" panose="020B0604030504040204" pitchFamily="34" charset="0"/>
                          <a:cs typeface="Tahoma" panose="020B0604030504040204" pitchFamily="34" charset="0"/>
                        </a:rPr>
                        <a:t>penalty@200% of the tax payable </a:t>
                      </a:r>
                      <a:r>
                        <a:rPr lang="en-US" sz="1800" dirty="0">
                          <a:latin typeface="Tahoma" panose="020B0604030504040204" pitchFamily="34" charset="0"/>
                          <a:ea typeface="Tahoma" panose="020B0604030504040204" pitchFamily="34" charset="0"/>
                          <a:cs typeface="Tahoma" panose="020B0604030504040204" pitchFamily="34" charset="0"/>
                        </a:rPr>
                        <a:t>on under-reported income is leviable u/s 439.</a:t>
                      </a:r>
                      <a:r>
                        <a:rPr lang="en-US" sz="1800" dirty="0">
                          <a:latin typeface="Tahoma" panose="020B0604030504040204" pitchFamily="34" charset="0"/>
                          <a:ea typeface="Calibri" panose="020F0502020204030204" pitchFamily="34" charset="0"/>
                          <a:cs typeface="Mangal" panose="02040503050203030202" pitchFamily="18" charset="0"/>
                        </a:rPr>
                        <a:t> No penalty would, however, be leviable where such income is reflected in the return furnished by the </a:t>
                      </a:r>
                      <a:r>
                        <a:rPr lang="en-US" sz="1800" dirty="0" err="1">
                          <a:latin typeface="Tahoma" panose="020B0604030504040204" pitchFamily="34" charset="0"/>
                          <a:ea typeface="Calibri" panose="020F0502020204030204" pitchFamily="34" charset="0"/>
                          <a:cs typeface="Mangal" panose="02040503050203030202" pitchFamily="18" charset="0"/>
                        </a:rPr>
                        <a:t>assessee</a:t>
                      </a:r>
                      <a:r>
                        <a:rPr lang="en-US" sz="1800" dirty="0">
                          <a:latin typeface="Tahoma" panose="020B0604030504040204" pitchFamily="34" charset="0"/>
                          <a:ea typeface="Calibri" panose="020F0502020204030204" pitchFamily="34" charset="0"/>
                          <a:cs typeface="Mangal" panose="02040503050203030202" pitchFamily="18" charset="0"/>
                        </a:rPr>
                        <a:t> u/s 263.</a:t>
                      </a:r>
                      <a:endParaRPr lang="en-US" sz="18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300"/>
                        </a:spcBef>
                        <a:spcAft>
                          <a:spcPts val="300"/>
                        </a:spcAft>
                        <a:buClrTx/>
                        <a:buSzTx/>
                        <a:buFontTx/>
                        <a:buNone/>
                        <a:tabLst/>
                        <a:defRPr/>
                      </a:pPr>
                      <a:r>
                        <a:rPr lang="en-US" sz="1800" b="0" spc="-20" baseline="0" dirty="0" err="1">
                          <a:latin typeface="Tahoma" panose="020B0604030504040204" pitchFamily="34" charset="0"/>
                          <a:ea typeface="Tahoma" panose="020B0604030504040204" pitchFamily="34" charset="0"/>
                          <a:cs typeface="Tahoma" panose="020B0604030504040204" pitchFamily="34" charset="0"/>
                        </a:rPr>
                        <a:t>Assessee</a:t>
                      </a:r>
                      <a:r>
                        <a:rPr lang="en-US" sz="1800" b="0" spc="-20" baseline="0" dirty="0">
                          <a:latin typeface="Tahoma" panose="020B0604030504040204" pitchFamily="34" charset="0"/>
                          <a:ea typeface="Tahoma" panose="020B0604030504040204" pitchFamily="34" charset="0"/>
                          <a:cs typeface="Tahoma" panose="020B0604030504040204" pitchFamily="34" charset="0"/>
                        </a:rPr>
                        <a:t> can make </a:t>
                      </a:r>
                      <a:r>
                        <a:rPr lang="en-US" sz="1800" b="1" spc="-20" baseline="0" dirty="0">
                          <a:latin typeface="Tahoma" panose="020B0604030504040204" pitchFamily="34" charset="0"/>
                          <a:ea typeface="Tahoma" panose="020B0604030504040204" pitchFamily="34" charset="0"/>
                          <a:cs typeface="Tahoma" panose="020B0604030504040204" pitchFamily="34" charset="0"/>
                        </a:rPr>
                        <a:t>an application for immunity from penalty within 1 month </a:t>
                      </a:r>
                      <a:r>
                        <a:rPr lang="en-US" sz="1800" b="0" spc="-20" baseline="0" dirty="0">
                          <a:latin typeface="Tahoma" panose="020B0604030504040204" pitchFamily="34" charset="0"/>
                          <a:ea typeface="Tahoma" panose="020B0604030504040204" pitchFamily="34" charset="0"/>
                          <a:cs typeface="Tahoma" panose="020B0604030504040204" pitchFamily="34" charset="0"/>
                        </a:rPr>
                        <a:t>from the end of the month in which order is received by him, if he pays </a:t>
                      </a:r>
                      <a:r>
                        <a:rPr lang="en-US" sz="1800" b="1" spc="-20" baseline="0" dirty="0">
                          <a:latin typeface="Tahoma" panose="020B0604030504040204" pitchFamily="34" charset="0"/>
                          <a:ea typeface="Tahoma" panose="020B0604030504040204" pitchFamily="34" charset="0"/>
                          <a:cs typeface="Tahoma" panose="020B0604030504040204" pitchFamily="34" charset="0"/>
                        </a:rPr>
                        <a:t>additional income-tax@120% of the tax payable on under-reported income </a:t>
                      </a:r>
                      <a:r>
                        <a:rPr lang="en-US" sz="1800" b="0" spc="-20" baseline="0" dirty="0">
                          <a:latin typeface="Tahoma" panose="020B0604030504040204" pitchFamily="34" charset="0"/>
                          <a:ea typeface="Tahoma" panose="020B0604030504040204" pitchFamily="34" charset="0"/>
                          <a:cs typeface="Tahoma" panose="020B0604030504040204" pitchFamily="34" charset="0"/>
                        </a:rPr>
                        <a:t>within the period specified in the notice of demand, in lieu of penalty, and no appeal is filed against the penalty order. </a:t>
                      </a:r>
                      <a:endParaRPr lang="en-IN" sz="1800" b="0" spc="-20" baseline="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794446564"/>
                  </a:ext>
                </a:extLst>
              </a:tr>
            </a:tbl>
          </a:graphicData>
        </a:graphic>
      </p:graphicFrame>
    </p:spTree>
    <p:extLst>
      <p:ext uri="{BB962C8B-B14F-4D97-AF65-F5344CB8AC3E}">
        <p14:creationId xmlns:p14="http://schemas.microsoft.com/office/powerpoint/2010/main" val="14655241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VIII Deductions to be made in computing total income</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1849083048"/>
              </p:ext>
            </p:extLst>
          </p:nvPr>
        </p:nvGraphicFramePr>
        <p:xfrm>
          <a:off x="1043609" y="881670"/>
          <a:ext cx="9541565" cy="5357876"/>
        </p:xfrm>
        <a:graphic>
          <a:graphicData uri="http://schemas.openxmlformats.org/drawingml/2006/table">
            <a:tbl>
              <a:tblPr firstRow="1" firstCol="1" bandRow="1">
                <a:tableStyleId>{5C22544A-7EE6-4342-B048-85BDC9FD1C3A}</a:tableStyleId>
              </a:tblPr>
              <a:tblGrid>
                <a:gridCol w="2149553">
                  <a:extLst>
                    <a:ext uri="{9D8B030D-6E8A-4147-A177-3AD203B41FA5}">
                      <a16:colId xmlns:a16="http://schemas.microsoft.com/office/drawing/2014/main" val="842172799"/>
                    </a:ext>
                  </a:extLst>
                </a:gridCol>
                <a:gridCol w="5808649">
                  <a:extLst>
                    <a:ext uri="{9D8B030D-6E8A-4147-A177-3AD203B41FA5}">
                      <a16:colId xmlns:a16="http://schemas.microsoft.com/office/drawing/2014/main" val="2425070021"/>
                    </a:ext>
                  </a:extLst>
                </a:gridCol>
                <a:gridCol w="1583363">
                  <a:extLst>
                    <a:ext uri="{9D8B030D-6E8A-4147-A177-3AD203B41FA5}">
                      <a16:colId xmlns:a16="http://schemas.microsoft.com/office/drawing/2014/main" val="1837317566"/>
                    </a:ext>
                  </a:extLst>
                </a:gridCol>
              </a:tblGrid>
              <a:tr h="791491">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49393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122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lvl="0" indent="-342900" algn="l" defTabSz="914400" rtl="0" eaLnBrk="1" latinLnBrk="0" hangingPunct="1">
                        <a:lnSpc>
                          <a:spcPct val="115000"/>
                        </a:lnSpc>
                        <a:spcBef>
                          <a:spcPts val="75"/>
                        </a:spcBef>
                        <a:spcAft>
                          <a:spcPts val="75"/>
                        </a:spcAft>
                        <a:buFont typeface="+mj-lt"/>
                        <a:buAutoNum type="alphaUcPeriod"/>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General</a:t>
                      </a:r>
                      <a:endParaRPr lang="en-IN"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513387">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122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Deductions to be made in computing total income.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80A, 80AB, 80AC, 80B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490110">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[123-137]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B.</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Deductions in respect of Certain Payments</a:t>
                      </a:r>
                      <a:endParaRPr lang="en-IN"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65902649"/>
                  </a:ext>
                </a:extLst>
              </a:tr>
              <a:tr h="750644">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123 </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Deduction for life insurance premia, deferred annuity, contributions to provident fund, etc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80C, 80CCC, 80CCE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655102">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124 </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Deduction in respect of employer and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assessee</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contribution to pension scheme of Central Govt.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80CCD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49127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125</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Deduction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contribution to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Agnipath</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Scheme.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80CCH</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364162">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126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Deduction in respect of health insurance premia.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070761322"/>
                  </a:ext>
                </a:extLst>
              </a:tr>
              <a:tr h="58046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127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Deduction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maintenance incl. medical treatment of a dependant who is a person with disability.</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80DD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334502448"/>
                  </a:ext>
                </a:extLst>
              </a:tr>
            </a:tbl>
          </a:graphicData>
        </a:graphic>
      </p:graphicFrame>
    </p:spTree>
    <p:extLst>
      <p:ext uri="{BB962C8B-B14F-4D97-AF65-F5344CB8AC3E}">
        <p14:creationId xmlns:p14="http://schemas.microsoft.com/office/powerpoint/2010/main" val="22080864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VIII Deductions to be made in computing total income</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1395563679"/>
              </p:ext>
            </p:extLst>
          </p:nvPr>
        </p:nvGraphicFramePr>
        <p:xfrm>
          <a:off x="1043609" y="881670"/>
          <a:ext cx="9790042" cy="5074184"/>
        </p:xfrm>
        <a:graphic>
          <a:graphicData uri="http://schemas.openxmlformats.org/drawingml/2006/table">
            <a:tbl>
              <a:tblPr firstRow="1" firstCol="1" bandRow="1">
                <a:tableStyleId>{5C22544A-7EE6-4342-B048-85BDC9FD1C3A}</a:tableStyleId>
              </a:tblPr>
              <a:tblGrid>
                <a:gridCol w="1784643">
                  <a:extLst>
                    <a:ext uri="{9D8B030D-6E8A-4147-A177-3AD203B41FA5}">
                      <a16:colId xmlns:a16="http://schemas.microsoft.com/office/drawing/2014/main" val="842172799"/>
                    </a:ext>
                  </a:extLst>
                </a:gridCol>
                <a:gridCol w="6554287">
                  <a:extLst>
                    <a:ext uri="{9D8B030D-6E8A-4147-A177-3AD203B41FA5}">
                      <a16:colId xmlns:a16="http://schemas.microsoft.com/office/drawing/2014/main" val="2425070021"/>
                    </a:ext>
                  </a:extLst>
                </a:gridCol>
                <a:gridCol w="1451112">
                  <a:extLst>
                    <a:ext uri="{9D8B030D-6E8A-4147-A177-3AD203B41FA5}">
                      <a16:colId xmlns:a16="http://schemas.microsoft.com/office/drawing/2014/main" val="1837317566"/>
                    </a:ext>
                  </a:extLst>
                </a:gridCol>
              </a:tblGrid>
              <a:tr h="849033">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410290">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128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medical treatment, etc.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80DDB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334718">
                <a:tc>
                  <a:txBody>
                    <a:bodyPr/>
                    <a:lstStyle/>
                    <a:p>
                      <a:pPr marL="0" algn="ctr" defTabSz="914400" rtl="0" eaLnBrk="1" latinLnBrk="0" hangingPunct="1">
                        <a:lnSpc>
                          <a:spcPct val="115000"/>
                        </a:lnSpc>
                        <a:spcBef>
                          <a:spcPts val="75"/>
                        </a:spcBef>
                        <a:spcAft>
                          <a:spcPts val="75"/>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129</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interest on loan taken for higher education.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455437">
                <a:tc>
                  <a:txBody>
                    <a:bodyPr/>
                    <a:lstStyle/>
                    <a:p>
                      <a:pPr marL="0" algn="ctr" defTabSz="914400" rtl="0" eaLnBrk="1" latinLnBrk="0" hangingPunct="1">
                        <a:lnSpc>
                          <a:spcPct val="115000"/>
                        </a:lnSpc>
                        <a:spcBef>
                          <a:spcPts val="75"/>
                        </a:spcBef>
                        <a:spcAft>
                          <a:spcPts val="75"/>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130</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interest on loan taken for residential house property.</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80EE</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65902649"/>
                  </a:ext>
                </a:extLst>
              </a:tr>
              <a:tr h="389836">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interest on loan taken for certain house property.</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80EEA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369093">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purchase of electric vehicle.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80EEB</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398986">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133</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7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7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donations to certain funds, charitable institutions, etc.</a:t>
                      </a:r>
                      <a:endParaRPr lang="en-IN"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80G</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353173">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134</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rents paid.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80GG</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070761322"/>
                  </a:ext>
                </a:extLst>
              </a:tr>
              <a:tr h="43215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135</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7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7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donations for scientific research or rural development.</a:t>
                      </a:r>
                      <a:endParaRPr lang="en-IN"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80GGA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334502448"/>
                  </a:ext>
                </a:extLst>
              </a:tr>
              <a:tr h="47707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7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7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contributions given by companies to political parties.</a:t>
                      </a:r>
                      <a:endParaRPr lang="en-IN"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80GGB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594539444"/>
                  </a:ext>
                </a:extLst>
              </a:tr>
              <a:tr h="53889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7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7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contributions given by any person to political parties.</a:t>
                      </a:r>
                      <a:endParaRPr lang="en-IN" sz="17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80GGC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235300472"/>
                  </a:ext>
                </a:extLst>
              </a:tr>
            </a:tbl>
          </a:graphicData>
        </a:graphic>
      </p:graphicFrame>
    </p:spTree>
    <p:extLst>
      <p:ext uri="{BB962C8B-B14F-4D97-AF65-F5344CB8AC3E}">
        <p14:creationId xmlns:p14="http://schemas.microsoft.com/office/powerpoint/2010/main" val="28426451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VIII Deductions to be made in computing total income</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1723559848"/>
              </p:ext>
            </p:extLst>
          </p:nvPr>
        </p:nvGraphicFramePr>
        <p:xfrm>
          <a:off x="1043608" y="881670"/>
          <a:ext cx="10423178" cy="5786041"/>
        </p:xfrm>
        <a:graphic>
          <a:graphicData uri="http://schemas.openxmlformats.org/drawingml/2006/table">
            <a:tbl>
              <a:tblPr firstRow="1" firstCol="1" bandRow="1">
                <a:tableStyleId>{5C22544A-7EE6-4342-B048-85BDC9FD1C3A}</a:tableStyleId>
              </a:tblPr>
              <a:tblGrid>
                <a:gridCol w="1900058">
                  <a:extLst>
                    <a:ext uri="{9D8B030D-6E8A-4147-A177-3AD203B41FA5}">
                      <a16:colId xmlns:a16="http://schemas.microsoft.com/office/drawing/2014/main" val="842172799"/>
                    </a:ext>
                  </a:extLst>
                </a:gridCol>
                <a:gridCol w="6978162">
                  <a:extLst>
                    <a:ext uri="{9D8B030D-6E8A-4147-A177-3AD203B41FA5}">
                      <a16:colId xmlns:a16="http://schemas.microsoft.com/office/drawing/2014/main" val="2425070021"/>
                    </a:ext>
                  </a:extLst>
                </a:gridCol>
                <a:gridCol w="1544958">
                  <a:extLst>
                    <a:ext uri="{9D8B030D-6E8A-4147-A177-3AD203B41FA5}">
                      <a16:colId xmlns:a16="http://schemas.microsoft.com/office/drawing/2014/main" val="1837317566"/>
                    </a:ext>
                  </a:extLst>
                </a:gridCol>
              </a:tblGrid>
              <a:tr h="892543">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38460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[138-152]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just">
                        <a:lnSpc>
                          <a:spcPct val="115000"/>
                        </a:lnSpc>
                        <a:spcBef>
                          <a:spcPts val="50"/>
                        </a:spcBef>
                        <a:spcAft>
                          <a:spcPts val="50"/>
                        </a:spcAft>
                      </a:pPr>
                      <a:r>
                        <a:rPr lang="en-GB" sz="1800" b="1" kern="0" dirty="0">
                          <a:solidFill>
                            <a:srgbClr val="000000"/>
                          </a:solidFill>
                          <a:effectLst/>
                          <a:latin typeface="Tahoma" panose="020B0604030504040204" pitchFamily="34" charset="0"/>
                          <a:ea typeface="Tahoma" panose="020B0604030504040204" pitchFamily="34" charset="0"/>
                          <a:cs typeface="Tahoma" panose="020B0604030504040204" pitchFamily="34" charset="0"/>
                        </a:rPr>
                        <a:t>C. Deductions in respect of Certain Incomes</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50"/>
                        </a:spcBef>
                        <a:spcAft>
                          <a:spcPts val="50"/>
                        </a:spcAft>
                      </a:pPr>
                      <a:r>
                        <a:rPr lang="en-GB" sz="1000" b="1" kern="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IN" sz="12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709311057"/>
                  </a:ext>
                </a:extLst>
              </a:tr>
              <a:tr h="58465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Dedns</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profits and gains from industrial undertakings or enterprises engaged in infrastructure development, etc.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80-IA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58465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139</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Dedns</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profits and gains by an undertaking or enterprise engaged in development of Special Economic Zone.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80-IAB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65902649"/>
                  </a:ext>
                </a:extLst>
              </a:tr>
              <a:tr h="36543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140</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in respect of specified business.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80-IAC</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40954">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profits and gains from certain industrial undertakings.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80-IB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374013">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Dedns</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profits and gains from housing projects.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80-IBA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58465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143</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provisions in respect of certain undertakings in North-Eastern States.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80-IE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070761322"/>
                  </a:ext>
                </a:extLst>
              </a:tr>
              <a:tr h="405106">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144</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provisions in respect of newly established Units in SEZs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10AA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334502448"/>
                  </a:ext>
                </a:extLst>
              </a:tr>
              <a:tr h="58465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145</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for businesses engaged in collecting and processing of bio-degradable waste.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80JJA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594539444"/>
                  </a:ext>
                </a:extLst>
              </a:tr>
              <a:tr h="50516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in respect of additional employee cost.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80JJAA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235300472"/>
                  </a:ext>
                </a:extLst>
              </a:tr>
            </a:tbl>
          </a:graphicData>
        </a:graphic>
      </p:graphicFrame>
    </p:spTree>
    <p:extLst>
      <p:ext uri="{BB962C8B-B14F-4D97-AF65-F5344CB8AC3E}">
        <p14:creationId xmlns:p14="http://schemas.microsoft.com/office/powerpoint/2010/main" val="39426680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VIII Deductions to be made in computing total income</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4049356928"/>
              </p:ext>
            </p:extLst>
          </p:nvPr>
        </p:nvGraphicFramePr>
        <p:xfrm>
          <a:off x="1043608" y="881670"/>
          <a:ext cx="10423178" cy="5473040"/>
        </p:xfrm>
        <a:graphic>
          <a:graphicData uri="http://schemas.openxmlformats.org/drawingml/2006/table">
            <a:tbl>
              <a:tblPr firstRow="1" firstCol="1" bandRow="1">
                <a:tableStyleId>{5C22544A-7EE6-4342-B048-85BDC9FD1C3A}</a:tableStyleId>
              </a:tblPr>
              <a:tblGrid>
                <a:gridCol w="1900058">
                  <a:extLst>
                    <a:ext uri="{9D8B030D-6E8A-4147-A177-3AD203B41FA5}">
                      <a16:colId xmlns:a16="http://schemas.microsoft.com/office/drawing/2014/main" val="842172799"/>
                    </a:ext>
                  </a:extLst>
                </a:gridCol>
                <a:gridCol w="6978162">
                  <a:extLst>
                    <a:ext uri="{9D8B030D-6E8A-4147-A177-3AD203B41FA5}">
                      <a16:colId xmlns:a16="http://schemas.microsoft.com/office/drawing/2014/main" val="2425070021"/>
                    </a:ext>
                  </a:extLst>
                </a:gridCol>
                <a:gridCol w="1544958">
                  <a:extLst>
                    <a:ext uri="{9D8B030D-6E8A-4147-A177-3AD203B41FA5}">
                      <a16:colId xmlns:a16="http://schemas.microsoft.com/office/drawing/2014/main" val="1837317566"/>
                    </a:ext>
                  </a:extLst>
                </a:gridCol>
              </a:tblGrid>
              <a:tr h="892543">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38460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Dedns</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for income of Offshore Banking Units and Units of IFSCs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80LA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38460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certain inter-corporate dividends.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80M</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864692458"/>
                  </a:ext>
                </a:extLst>
              </a:tr>
              <a:tr h="440544">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149</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income of co-operative societies.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80P</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48347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150</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income of federal co-operative.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80PA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65902649"/>
                  </a:ext>
                </a:extLst>
              </a:tr>
              <a:tr h="36543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151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royalty income, etc., of authors of certain books other than text-books.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80QQB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40954">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152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i.r.o.</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royalty on patents.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80RRB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374013">
                <a:tc>
                  <a:txBody>
                    <a:bodyPr/>
                    <a:lstStyle/>
                    <a:p>
                      <a:pPr marL="0" algn="ctr" defTabSz="914400" rtl="0" eaLnBrk="1" latinLnBrk="0" hangingPunct="1">
                        <a:lnSpc>
                          <a:spcPct val="115000"/>
                        </a:lnSpc>
                        <a:spcBef>
                          <a:spcPts val="75"/>
                        </a:spcBef>
                        <a:spcAft>
                          <a:spcPts val="75"/>
                        </a:spcAft>
                      </a:pP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 Deductions in respect of Other Incomes</a:t>
                      </a:r>
                      <a:endParaRPr lang="en-IN"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297977">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153</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for interest on deposits.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80TTA, 80TTB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070761322"/>
                  </a:ext>
                </a:extLst>
              </a:tr>
              <a:tr h="347030">
                <a:tc>
                  <a:txBody>
                    <a:bodyPr/>
                    <a:lstStyle/>
                    <a:p>
                      <a:pPr marL="0" algn="ctr" defTabSz="914400" rtl="0" eaLnBrk="1" latinLnBrk="0" hangingPunct="1">
                        <a:lnSpc>
                          <a:spcPct val="115000"/>
                        </a:lnSpc>
                        <a:spcBef>
                          <a:spcPts val="75"/>
                        </a:spcBef>
                        <a:spcAft>
                          <a:spcPts val="75"/>
                        </a:spcAft>
                      </a:pP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lvl="0" indent="0" algn="l" defTabSz="914400" rtl="0" eaLnBrk="1" latinLnBrk="0" hangingPunct="1">
                        <a:lnSpc>
                          <a:spcPct val="115000"/>
                        </a:lnSpc>
                        <a:spcBef>
                          <a:spcPts val="75"/>
                        </a:spcBef>
                        <a:spcAft>
                          <a:spcPts val="75"/>
                        </a:spcAft>
                        <a:buFont typeface="+mj-lt"/>
                        <a:buNone/>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E. Other Deductions</a:t>
                      </a:r>
                      <a:endParaRPr lang="en-IN"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594539444"/>
                  </a:ext>
                </a:extLst>
              </a:tr>
              <a:tr h="50516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154</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Dedn</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in case of a person with disability.</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80U</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235300472"/>
                  </a:ext>
                </a:extLst>
              </a:tr>
            </a:tbl>
          </a:graphicData>
        </a:graphic>
      </p:graphicFrame>
    </p:spTree>
    <p:extLst>
      <p:ext uri="{BB962C8B-B14F-4D97-AF65-F5344CB8AC3E}">
        <p14:creationId xmlns:p14="http://schemas.microsoft.com/office/powerpoint/2010/main" val="14351001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44160" y="358288"/>
            <a:ext cx="10498030" cy="1107996"/>
          </a:xfrm>
          <a:prstGeom prst="rect">
            <a:avLst/>
          </a:prstGeom>
          <a:noFill/>
        </p:spPr>
        <p:txBody>
          <a:bodyPr wrap="square">
            <a:spAutoFit/>
          </a:bodyPr>
          <a:lstStyle/>
          <a:p>
            <a:pPr algn="just"/>
            <a:r>
              <a:rPr lang="en-US" sz="2200" b="1" spc="-2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Deduction in respect of maintenance including medical treatment of a </a:t>
            </a:r>
            <a:r>
              <a:rPr lang="en-US" sz="2200" b="1" spc="-20"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dependant</a:t>
            </a:r>
            <a:r>
              <a:rPr lang="en-US" sz="2200" b="1" spc="-2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who is a person with disability – Section 80DD of the 1961 Act vis-à-vis Section 127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56</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741437506"/>
              </p:ext>
            </p:extLst>
          </p:nvPr>
        </p:nvGraphicFramePr>
        <p:xfrm>
          <a:off x="594093" y="1545736"/>
          <a:ext cx="10249311" cy="4412399"/>
        </p:xfrm>
        <a:graphic>
          <a:graphicData uri="http://schemas.openxmlformats.org/drawingml/2006/table">
            <a:tbl>
              <a:tblPr firstRow="1" bandRow="1">
                <a:tableStyleId>{5C22544A-7EE6-4342-B048-85BDC9FD1C3A}</a:tableStyleId>
              </a:tblPr>
              <a:tblGrid>
                <a:gridCol w="4352406">
                  <a:extLst>
                    <a:ext uri="{9D8B030D-6E8A-4147-A177-3AD203B41FA5}">
                      <a16:colId xmlns:a16="http://schemas.microsoft.com/office/drawing/2014/main" val="4016985874"/>
                    </a:ext>
                  </a:extLst>
                </a:gridCol>
                <a:gridCol w="5896905">
                  <a:extLst>
                    <a:ext uri="{9D8B030D-6E8A-4147-A177-3AD203B41FA5}">
                      <a16:colId xmlns:a16="http://schemas.microsoft.com/office/drawing/2014/main" val="2704572005"/>
                    </a:ext>
                  </a:extLst>
                </a:gridCol>
              </a:tblGrid>
              <a:tr h="378674">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2880138">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A flat deduction </a:t>
                      </a:r>
                      <a:r>
                        <a:rPr lang="en-US" sz="1800" b="1" dirty="0">
                          <a:latin typeface="Tahoma" panose="020B0604030504040204" pitchFamily="34" charset="0"/>
                          <a:ea typeface="Tahoma" panose="020B0604030504040204" pitchFamily="34" charset="0"/>
                          <a:cs typeface="Tahoma" panose="020B0604030504040204" pitchFamily="34" charset="0"/>
                        </a:rPr>
                        <a:t>of Rs. 75,000 </a:t>
                      </a:r>
                      <a:r>
                        <a:rPr lang="en-US" sz="1800" dirty="0">
                          <a:latin typeface="Tahoma" panose="020B0604030504040204" pitchFamily="34" charset="0"/>
                          <a:ea typeface="Tahoma" panose="020B0604030504040204" pitchFamily="34" charset="0"/>
                          <a:cs typeface="Tahoma" panose="020B0604030504040204" pitchFamily="34" charset="0"/>
                        </a:rPr>
                        <a:t>is allowed from the gross total income of a resident individual/HUF</a:t>
                      </a:r>
                      <a:r>
                        <a:rPr lang="en-US" sz="1800" b="1" dirty="0">
                          <a:latin typeface="Tahoma" panose="020B0604030504040204" pitchFamily="34" charset="0"/>
                          <a:ea typeface="Tahoma" panose="020B0604030504040204" pitchFamily="34" charset="0"/>
                          <a:cs typeface="Tahoma" panose="020B0604030504040204" pitchFamily="34" charset="0"/>
                        </a:rPr>
                        <a:t> </a:t>
                      </a:r>
                      <a:r>
                        <a:rPr lang="en-US" sz="1800" dirty="0">
                          <a:latin typeface="Tahoma" panose="020B0604030504040204" pitchFamily="34" charset="0"/>
                          <a:ea typeface="Tahoma" panose="020B0604030504040204" pitchFamily="34" charset="0"/>
                          <a:cs typeface="Tahoma" panose="020B0604030504040204" pitchFamily="34" charset="0"/>
                        </a:rPr>
                        <a:t>for expenses incurred on medical treatment, training, rehabilitation, or for payments to approved LIC/insurer schemes for a dependent with disability. </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US" sz="18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Deduction </a:t>
                      </a:r>
                      <a:r>
                        <a:rPr lang="en-US" sz="1800" b="1" dirty="0">
                          <a:latin typeface="Tahoma" panose="020B0604030504040204" pitchFamily="34" charset="0"/>
                          <a:ea typeface="Tahoma" panose="020B0604030504040204" pitchFamily="34" charset="0"/>
                          <a:cs typeface="Tahoma" panose="020B0604030504040204" pitchFamily="34" charset="0"/>
                        </a:rPr>
                        <a:t>up to Rs. 75,000 </a:t>
                      </a:r>
                      <a:r>
                        <a:rPr lang="en-US" sz="1800" dirty="0">
                          <a:latin typeface="Tahoma" panose="020B0604030504040204" pitchFamily="34" charset="0"/>
                          <a:ea typeface="Tahoma" panose="020B0604030504040204" pitchFamily="34" charset="0"/>
                          <a:cs typeface="Tahoma" panose="020B0604030504040204" pitchFamily="34" charset="0"/>
                        </a:rPr>
                        <a:t>is allowed from the gross total income of a resident individual/HUF</a:t>
                      </a:r>
                      <a:r>
                        <a:rPr lang="en-US" sz="1800" b="1" dirty="0">
                          <a:latin typeface="Tahoma" panose="020B0604030504040204" pitchFamily="34" charset="0"/>
                          <a:ea typeface="Tahoma" panose="020B0604030504040204" pitchFamily="34" charset="0"/>
                          <a:cs typeface="Tahoma" panose="020B0604030504040204" pitchFamily="34" charset="0"/>
                        </a:rPr>
                        <a:t> </a:t>
                      </a:r>
                      <a:r>
                        <a:rPr lang="en-US" sz="1800" dirty="0">
                          <a:latin typeface="Tahoma" panose="020B0604030504040204" pitchFamily="34" charset="0"/>
                          <a:ea typeface="Tahoma" panose="020B0604030504040204" pitchFamily="34" charset="0"/>
                          <a:cs typeface="Tahoma" panose="020B0604030504040204" pitchFamily="34" charset="0"/>
                        </a:rPr>
                        <a:t>for expenses incurred on medical treatment, training, rehabilitation, or for payments to approved LIC/insurer schemes for a dependent with disability.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The use of “</a:t>
                      </a:r>
                      <a:r>
                        <a:rPr lang="en-US" sz="1800" b="1" u="sng" dirty="0">
                          <a:latin typeface="Tahoma" panose="020B0604030504040204" pitchFamily="34" charset="0"/>
                          <a:ea typeface="Tahoma" panose="020B0604030504040204" pitchFamily="34" charset="0"/>
                          <a:cs typeface="Tahoma" panose="020B0604030504040204" pitchFamily="34" charset="0"/>
                        </a:rPr>
                        <a:t>up to</a:t>
                      </a:r>
                      <a:r>
                        <a:rPr lang="en-US" sz="1800" b="1" dirty="0">
                          <a:latin typeface="Tahoma" panose="020B0604030504040204" pitchFamily="34" charset="0"/>
                          <a:ea typeface="Tahoma" panose="020B0604030504040204" pitchFamily="34" charset="0"/>
                          <a:cs typeface="Tahoma" panose="020B0604030504040204" pitchFamily="34" charset="0"/>
                        </a:rPr>
                        <a:t>” before the amount implies that if the expenses incurred/payments made are lower than Rs.75,000, the deduction would be restricted to that extent. </a:t>
                      </a:r>
                      <a:endParaRPr lang="en-IN" sz="1800" dirty="0"/>
                    </a:p>
                  </a:txBody>
                  <a:tcPr/>
                </a:tc>
                <a:extLst>
                  <a:ext uri="{0D108BD9-81ED-4DB2-BD59-A6C34878D82A}">
                    <a16:rowId xmlns:a16="http://schemas.microsoft.com/office/drawing/2014/main" val="2279920276"/>
                  </a:ext>
                </a:extLst>
              </a:tr>
              <a:tr h="1136021">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In case the dependent is a person with severe disability, the flat deduction would be Rs.1,25,000. </a:t>
                      </a:r>
                      <a:endParaRPr lang="en-IN" sz="1800"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The upper limit is Rs.1,25,000, if the dependent is a person with severe disability.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b="1" dirty="0"/>
                    </a:p>
                  </a:txBody>
                  <a:tcPr/>
                </a:tc>
                <a:extLst>
                  <a:ext uri="{0D108BD9-81ED-4DB2-BD59-A6C34878D82A}">
                    <a16:rowId xmlns:a16="http://schemas.microsoft.com/office/drawing/2014/main" val="1794446564"/>
                  </a:ext>
                </a:extLst>
              </a:tr>
            </a:tbl>
          </a:graphicData>
        </a:graphic>
      </p:graphicFrame>
    </p:spTree>
    <p:extLst>
      <p:ext uri="{BB962C8B-B14F-4D97-AF65-F5344CB8AC3E}">
        <p14:creationId xmlns:p14="http://schemas.microsoft.com/office/powerpoint/2010/main" val="12177754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Profit-linked deductions from Gross Total Income – Requirement of audit of accounts for claim of deductions</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57</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04449129"/>
              </p:ext>
            </p:extLst>
          </p:nvPr>
        </p:nvGraphicFramePr>
        <p:xfrm>
          <a:off x="594092" y="1165065"/>
          <a:ext cx="10759707" cy="4876800"/>
        </p:xfrm>
        <a:graphic>
          <a:graphicData uri="http://schemas.openxmlformats.org/drawingml/2006/table">
            <a:tbl>
              <a:tblPr firstRow="1" bandRow="1">
                <a:tableStyleId>{5C22544A-7EE6-4342-B048-85BDC9FD1C3A}</a:tableStyleId>
              </a:tblPr>
              <a:tblGrid>
                <a:gridCol w="4378406">
                  <a:extLst>
                    <a:ext uri="{9D8B030D-6E8A-4147-A177-3AD203B41FA5}">
                      <a16:colId xmlns:a16="http://schemas.microsoft.com/office/drawing/2014/main" val="4016985874"/>
                    </a:ext>
                  </a:extLst>
                </a:gridCol>
                <a:gridCol w="6381301">
                  <a:extLst>
                    <a:ext uri="{9D8B030D-6E8A-4147-A177-3AD203B41FA5}">
                      <a16:colId xmlns:a16="http://schemas.microsoft.com/office/drawing/2014/main" val="2704572005"/>
                    </a:ext>
                  </a:extLst>
                </a:gridCol>
              </a:tblGrid>
              <a:tr h="35824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988969">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80-IA, 80-IAB, 80-IB and 10AA are the profit-linked deductions available under the Income-tax Act, 1961 for a certain number of assessment years on fulfillment of certain conditions specified thereunder.</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Section </a:t>
                      </a:r>
                      <a:r>
                        <a:rPr lang="en-US" sz="1800" b="1" dirty="0">
                          <a:latin typeface="Tahoma" panose="020B0604030504040204" pitchFamily="34" charset="0"/>
                          <a:ea typeface="Tahoma" panose="020B0604030504040204" pitchFamily="34" charset="0"/>
                          <a:cs typeface="Tahoma" panose="020B0604030504040204" pitchFamily="34" charset="0"/>
                        </a:rPr>
                        <a:t>138, 139, 141 and 144, corresponding to section 80-IA, 80-IAB, 80-IB and 10AA  </a:t>
                      </a:r>
                      <a:r>
                        <a:rPr lang="en-US" sz="1800" dirty="0">
                          <a:latin typeface="Tahoma" panose="020B0604030504040204" pitchFamily="34" charset="0"/>
                          <a:ea typeface="Tahoma" panose="020B0604030504040204" pitchFamily="34" charset="0"/>
                          <a:cs typeface="Tahoma" panose="020B0604030504040204" pitchFamily="34" charset="0"/>
                        </a:rPr>
                        <a:t>of the Income-tax Act, 1961 provides deduction of an amount calculated as per the provisions of section 80-IA, 80-IAB, 80-IB and 10AA the Income-tax Act, 1961 and for the unexpired period after considering the number of years for which deduction is provided under the Income-tax Act, 1961.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These sections require that the amount of deduction be calculated as per the corresponding section of the Income-tax Act, 1961 and that the deduction under the 2025 Act be allowed only for such tax years as would have been allowed under the corresponding section of the Income-tax Act, 1961 if the said Act had not been repealed.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p>
                    <a:p>
                      <a:pPr marL="0" marR="0" lvl="0" indent="0" algn="r" defTabSz="914400" rtl="0" eaLnBrk="1" fontAlgn="auto" latinLnBrk="0" hangingPunct="1">
                        <a:lnSpc>
                          <a:spcPct val="100000"/>
                        </a:lnSpc>
                        <a:spcBef>
                          <a:spcPts val="0"/>
                        </a:spcBef>
                        <a:spcAft>
                          <a:spcPts val="0"/>
                        </a:spcAft>
                        <a:buClrTx/>
                        <a:buSzTx/>
                        <a:buFontTx/>
                        <a:buNone/>
                        <a:tabLst/>
                        <a:defRPr/>
                      </a:pPr>
                      <a:r>
                        <a:rPr lang="en-IN" sz="1800" b="1" dirty="0" err="1">
                          <a:latin typeface="Tahoma" panose="020B0604030504040204" pitchFamily="34" charset="0"/>
                          <a:ea typeface="Tahoma" panose="020B0604030504040204" pitchFamily="34" charset="0"/>
                          <a:cs typeface="Tahoma" panose="020B0604030504040204" pitchFamily="34" charset="0"/>
                        </a:rPr>
                        <a:t>Contd</a:t>
                      </a:r>
                      <a:r>
                        <a:rPr lang="en-IN" sz="1800" b="1" dirty="0">
                          <a:latin typeface="Tahoma" panose="020B0604030504040204" pitchFamily="34" charset="0"/>
                          <a:ea typeface="Tahoma" panose="020B0604030504040204" pitchFamily="34" charset="0"/>
                          <a:cs typeface="Tahoma" panose="020B0604030504040204" pitchFamily="34" charset="0"/>
                        </a:rPr>
                        <a:t>…</a:t>
                      </a: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4910166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Profit-linked deductions from Gross Total Income – Requirement of audit of accounts for claim of deductions</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58</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071975242"/>
              </p:ext>
            </p:extLst>
          </p:nvPr>
        </p:nvGraphicFramePr>
        <p:xfrm>
          <a:off x="594093" y="1165065"/>
          <a:ext cx="10654752" cy="4339617"/>
        </p:xfrm>
        <a:graphic>
          <a:graphicData uri="http://schemas.openxmlformats.org/drawingml/2006/table">
            <a:tbl>
              <a:tblPr firstRow="1" bandRow="1">
                <a:tableStyleId>{5C22544A-7EE6-4342-B048-85BDC9FD1C3A}</a:tableStyleId>
              </a:tblPr>
              <a:tblGrid>
                <a:gridCol w="3494431">
                  <a:extLst>
                    <a:ext uri="{9D8B030D-6E8A-4147-A177-3AD203B41FA5}">
                      <a16:colId xmlns:a16="http://schemas.microsoft.com/office/drawing/2014/main" val="4016985874"/>
                    </a:ext>
                  </a:extLst>
                </a:gridCol>
                <a:gridCol w="7160321">
                  <a:extLst>
                    <a:ext uri="{9D8B030D-6E8A-4147-A177-3AD203B41FA5}">
                      <a16:colId xmlns:a16="http://schemas.microsoft.com/office/drawing/2014/main" val="2704572005"/>
                    </a:ext>
                  </a:extLst>
                </a:gridCol>
              </a:tblGrid>
              <a:tr h="382376">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708106">
                <a:tc rowSpan="2">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One of the conditions for claim of deduction is that the accounts of the undertaking/enterprise etc. have to be audited by an accountant and the report of audit has to be furnished by the specified date. </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a:t>
                      </a:r>
                      <a:r>
                        <a:rPr lang="en-US" sz="1800" b="1" dirty="0">
                          <a:latin typeface="Tahoma" panose="020B0604030504040204" pitchFamily="34" charset="0"/>
                          <a:ea typeface="Tahoma" panose="020B0604030504040204" pitchFamily="34" charset="0"/>
                          <a:cs typeface="Tahoma" panose="020B0604030504040204" pitchFamily="34" charset="0"/>
                        </a:rPr>
                        <a:t>requirement of audit of accounts by an accountant stipulated in these sections of 1961 Act have not been spelt out in sections 138, 139, 141 and 144 of the Income-tax Act, 2025</a:t>
                      </a: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 </a:t>
                      </a:r>
                      <a:r>
                        <a:rPr lang="en-US" sz="1800" b="1" u="sng" dirty="0">
                          <a:highlight>
                            <a:srgbClr val="B7FAFF"/>
                          </a:highlight>
                          <a:latin typeface="Tahoma" panose="020B0604030504040204" pitchFamily="34" charset="0"/>
                          <a:ea typeface="Tahoma" panose="020B0604030504040204" pitchFamily="34" charset="0"/>
                          <a:cs typeface="Tahoma" panose="020B0604030504040204" pitchFamily="34" charset="0"/>
                        </a:rPr>
                        <a:t>but has been given in Rule 66 of the Income-tax Rules, 2026</a:t>
                      </a:r>
                      <a:r>
                        <a:rPr lang="en-US" sz="1800" b="1" u="sng" dirty="0">
                          <a:latin typeface="Tahoma" panose="020B0604030504040204" pitchFamily="34" charset="0"/>
                          <a:ea typeface="Tahoma" panose="020B0604030504040204" pitchFamily="34" charset="0"/>
                          <a:cs typeface="Tahoma" panose="020B060403050404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p>
                  </a:txBody>
                  <a:tcPr/>
                </a:tc>
                <a:extLst>
                  <a:ext uri="{0D108BD9-81ED-4DB2-BD59-A6C34878D82A}">
                    <a16:rowId xmlns:a16="http://schemas.microsoft.com/office/drawing/2014/main" val="2279920276"/>
                  </a:ext>
                </a:extLst>
              </a:tr>
              <a:tr h="2206017">
                <a:tc vMerge="1">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It may be noted that the standalone sections 140 (section 80IAC of the 1961 Act) and 143 (section 80IE of the 1961 Act) contain the requirement of audit of accounts by an accountant before the specified date u/s 63. Standalone sections 146 (80JJAA of the 1961 Act) and 147 (80LA of the 1961 Act) contain the requirement of furnishing report of an accountant before the specified date u/s 63.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p>
                  </a:txBody>
                  <a:tcPr/>
                </a:tc>
                <a:extLst>
                  <a:ext uri="{0D108BD9-81ED-4DB2-BD59-A6C34878D82A}">
                    <a16:rowId xmlns:a16="http://schemas.microsoft.com/office/drawing/2014/main" val="1794446564"/>
                  </a:ext>
                </a:extLst>
              </a:tr>
            </a:tbl>
          </a:graphicData>
        </a:graphic>
      </p:graphicFrame>
    </p:spTree>
    <p:extLst>
      <p:ext uri="{BB962C8B-B14F-4D97-AF65-F5344CB8AC3E}">
        <p14:creationId xmlns:p14="http://schemas.microsoft.com/office/powerpoint/2010/main" val="16578217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Definition of eligible start up – Section 80IAC of the 1961 Act vis-à-vis Section 140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59</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539703611"/>
              </p:ext>
            </p:extLst>
          </p:nvPr>
        </p:nvGraphicFramePr>
        <p:xfrm>
          <a:off x="594093" y="1165065"/>
          <a:ext cx="10654752" cy="4520224"/>
        </p:xfrm>
        <a:graphic>
          <a:graphicData uri="http://schemas.openxmlformats.org/drawingml/2006/table">
            <a:tbl>
              <a:tblPr firstRow="1" bandRow="1">
                <a:tableStyleId>{5C22544A-7EE6-4342-B048-85BDC9FD1C3A}</a:tableStyleId>
              </a:tblPr>
              <a:tblGrid>
                <a:gridCol w="5102514">
                  <a:extLst>
                    <a:ext uri="{9D8B030D-6E8A-4147-A177-3AD203B41FA5}">
                      <a16:colId xmlns:a16="http://schemas.microsoft.com/office/drawing/2014/main" val="4016985874"/>
                    </a:ext>
                  </a:extLst>
                </a:gridCol>
                <a:gridCol w="5552238">
                  <a:extLst>
                    <a:ext uri="{9D8B030D-6E8A-4147-A177-3AD203B41FA5}">
                      <a16:colId xmlns:a16="http://schemas.microsoft.com/office/drawing/2014/main" val="2704572005"/>
                    </a:ext>
                  </a:extLst>
                </a:gridCol>
              </a:tblGrid>
              <a:tr h="33013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2286000">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Under section 80-IAC, an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 being an eligible start-up, having profits from eligible business is entitled to 100% deduction of profits for 3 consecutive AYs out of 10 AYs from the year of incorporation of the start-up. </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parallel provision in the Income-tax Act, 2025 is section 140.  Under section 140, where the GTI of an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 being an eligible start up includes profits and gains derived from eligible business, the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 would be entitled to 100% deduction of profits for 3 consecutive tax  years out of 10 tax years from the year of incorporation of the start-up.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183798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800" dirty="0">
                          <a:latin typeface="Tahoma" panose="020B0604030504040204" pitchFamily="34" charset="0"/>
                          <a:ea typeface="Tahoma" panose="020B0604030504040204" pitchFamily="34" charset="0"/>
                          <a:cs typeface="Tahoma" panose="020B0604030504040204" pitchFamily="34" charset="0"/>
                        </a:rPr>
                        <a:t>For being an eligible start up</a:t>
                      </a:r>
                      <a:r>
                        <a:rPr lang="en-US" sz="1800" b="1" dirty="0">
                          <a:latin typeface="Tahoma" panose="020B0604030504040204" pitchFamily="34" charset="0"/>
                          <a:ea typeface="Tahoma" panose="020B0604030504040204" pitchFamily="34" charset="0"/>
                          <a:cs typeface="Tahoma" panose="020B0604030504040204" pitchFamily="34" charset="0"/>
                        </a:rPr>
                        <a:t>,  </a:t>
                      </a:r>
                      <a:r>
                        <a:rPr lang="en-US" sz="1800" b="1" i="0" u="none" strike="noStrike" kern="1200" baseline="0" dirty="0">
                          <a:solidFill>
                            <a:schemeClr val="dk1"/>
                          </a:solidFill>
                          <a:latin typeface="Tahoma" panose="020B0604030504040204" pitchFamily="34" charset="0"/>
                          <a:ea typeface="Tahoma" panose="020B0604030504040204" pitchFamily="34" charset="0"/>
                          <a:cs typeface="Tahoma" panose="020B0604030504040204" pitchFamily="34" charset="0"/>
                        </a:rPr>
                        <a:t>the total turnover </a:t>
                      </a:r>
                      <a:r>
                        <a:rPr lang="en-US" sz="1800" b="0" i="0" u="none" strike="noStrike" kern="1200" baseline="0" dirty="0">
                          <a:solidFill>
                            <a:schemeClr val="dk1"/>
                          </a:solidFill>
                          <a:latin typeface="Tahoma" panose="020B0604030504040204" pitchFamily="34" charset="0"/>
                          <a:ea typeface="Tahoma" panose="020B0604030504040204" pitchFamily="34" charset="0"/>
                          <a:cs typeface="Tahoma" panose="020B0604030504040204" pitchFamily="34" charset="0"/>
                        </a:rPr>
                        <a:t>of the business of the company or LLP engaged in eligible business </a:t>
                      </a:r>
                      <a:r>
                        <a:rPr lang="en-US" sz="1800" b="1" i="0" u="none" strike="noStrike" kern="1200" baseline="0" dirty="0">
                          <a:solidFill>
                            <a:schemeClr val="dk1"/>
                          </a:solidFill>
                          <a:highlight>
                            <a:srgbClr val="B7FAFF"/>
                          </a:highlight>
                          <a:latin typeface="Tahoma" panose="020B0604030504040204" pitchFamily="34" charset="0"/>
                          <a:ea typeface="Tahoma" panose="020B0604030504040204" pitchFamily="34" charset="0"/>
                          <a:cs typeface="Tahoma" panose="020B0604030504040204" pitchFamily="34" charset="0"/>
                        </a:rPr>
                        <a:t>should not exceed Rs.100 crore</a:t>
                      </a:r>
                      <a:r>
                        <a:rPr lang="en-US" sz="1800" b="0" i="0" u="none" strike="noStrike" kern="1200" baseline="0" dirty="0">
                          <a:solidFill>
                            <a:schemeClr val="dk1"/>
                          </a:solidFill>
                          <a:highlight>
                            <a:srgbClr val="B7FAFF"/>
                          </a:highlight>
                          <a:latin typeface="Tahoma" panose="020B0604030504040204" pitchFamily="34" charset="0"/>
                          <a:ea typeface="Tahoma" panose="020B0604030504040204" pitchFamily="34" charset="0"/>
                          <a:cs typeface="Tahoma" panose="020B0604030504040204" pitchFamily="34" charset="0"/>
                        </a:rPr>
                        <a:t> </a:t>
                      </a:r>
                      <a:r>
                        <a:rPr lang="en-US" sz="1800" b="0" i="0" u="none" strike="noStrike" kern="1200" baseline="0" dirty="0">
                          <a:solidFill>
                            <a:schemeClr val="dk1"/>
                          </a:solidFill>
                          <a:latin typeface="Tahoma" panose="020B0604030504040204" pitchFamily="34" charset="0"/>
                          <a:ea typeface="Tahoma" panose="020B0604030504040204" pitchFamily="34" charset="0"/>
                          <a:cs typeface="Tahoma" panose="020B0604030504040204" pitchFamily="34" charset="0"/>
                        </a:rPr>
                        <a:t>in the P.Y. relevant to the A.Y. for which deduction is claimed.</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For being an eligible start up,  </a:t>
                      </a:r>
                      <a:r>
                        <a:rPr lang="en-US" sz="1800" b="1" i="0" u="none" strike="noStrike" kern="1200" baseline="0" dirty="0">
                          <a:solidFill>
                            <a:schemeClr val="dk1"/>
                          </a:solidFill>
                          <a:latin typeface="Tahoma" panose="020B0604030504040204" pitchFamily="34" charset="0"/>
                          <a:ea typeface="Tahoma" panose="020B0604030504040204" pitchFamily="34" charset="0"/>
                          <a:cs typeface="Tahoma" panose="020B0604030504040204" pitchFamily="34" charset="0"/>
                        </a:rPr>
                        <a:t>the total turnover </a:t>
                      </a:r>
                      <a:r>
                        <a:rPr lang="en-US" sz="1800" b="0" i="0" u="none" strike="noStrike" kern="1200" baseline="0" dirty="0">
                          <a:solidFill>
                            <a:schemeClr val="dk1"/>
                          </a:solidFill>
                          <a:latin typeface="Tahoma" panose="020B0604030504040204" pitchFamily="34" charset="0"/>
                          <a:ea typeface="Tahoma" panose="020B0604030504040204" pitchFamily="34" charset="0"/>
                          <a:cs typeface="Tahoma" panose="020B0604030504040204" pitchFamily="34" charset="0"/>
                        </a:rPr>
                        <a:t>of the business of the company or LLP engaged in eligible business </a:t>
                      </a:r>
                      <a:r>
                        <a:rPr lang="en-US" sz="1800" b="1" i="0" u="none" strike="noStrike" kern="1200" baseline="0" dirty="0">
                          <a:solidFill>
                            <a:schemeClr val="dk1"/>
                          </a:solidFill>
                          <a:highlight>
                            <a:srgbClr val="B7FAFF"/>
                          </a:highlight>
                          <a:latin typeface="Tahoma" panose="020B0604030504040204" pitchFamily="34" charset="0"/>
                          <a:ea typeface="Tahoma" panose="020B0604030504040204" pitchFamily="34" charset="0"/>
                          <a:cs typeface="Tahoma" panose="020B0604030504040204" pitchFamily="34" charset="0"/>
                        </a:rPr>
                        <a:t>should not exceed Rs.300 crore </a:t>
                      </a:r>
                      <a:r>
                        <a:rPr lang="en-US" sz="1800" b="0" i="0" u="none" strike="noStrike" kern="1200" baseline="0" dirty="0">
                          <a:solidFill>
                            <a:schemeClr val="dk1"/>
                          </a:solidFill>
                          <a:latin typeface="Tahoma" panose="020B0604030504040204" pitchFamily="34" charset="0"/>
                          <a:ea typeface="Tahoma" panose="020B0604030504040204" pitchFamily="34" charset="0"/>
                          <a:cs typeface="Tahoma" panose="020B0604030504040204" pitchFamily="34" charset="0"/>
                        </a:rPr>
                        <a:t>in the tax year relevant to the tax year for which deduction is claimed.  This is an amendment by the FA, 2026.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794446564"/>
                  </a:ext>
                </a:extLst>
              </a:tr>
            </a:tbl>
          </a:graphicData>
        </a:graphic>
      </p:graphicFrame>
    </p:spTree>
    <p:extLst>
      <p:ext uri="{BB962C8B-B14F-4D97-AF65-F5344CB8AC3E}">
        <p14:creationId xmlns:p14="http://schemas.microsoft.com/office/powerpoint/2010/main" val="4150937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4" name="Slide Number Placeholder 3">
            <a:extLst>
              <a:ext uri="{FF2B5EF4-FFF2-40B4-BE49-F238E27FC236}">
                <a16:creationId xmlns:a16="http://schemas.microsoft.com/office/drawing/2014/main" id="{AD9EF007-8219-40E6-B82B-766E32C0E362}"/>
              </a:ext>
            </a:extLst>
          </p:cNvPr>
          <p:cNvSpPr>
            <a:spLocks noGrp="1"/>
          </p:cNvSpPr>
          <p:nvPr>
            <p:ph type="sldNum" sz="quarter" idx="12"/>
          </p:nvPr>
        </p:nvSpPr>
        <p:spPr/>
        <p:txBody>
          <a:bodyPr/>
          <a:lstStyle/>
          <a:p>
            <a:fld id="{D8DEDE2C-4B76-45A2-849B-157C573EDADC}" type="slidenum">
              <a:rPr lang="en-IN" smtClean="0"/>
              <a:t>6</a:t>
            </a:fld>
            <a:endParaRPr lang="en-IN" dirty="0"/>
          </a:p>
        </p:txBody>
      </p:sp>
      <p:sp>
        <p:nvSpPr>
          <p:cNvPr id="7" name="TextBox 6">
            <a:extLst>
              <a:ext uri="{FF2B5EF4-FFF2-40B4-BE49-F238E27FC236}">
                <a16:creationId xmlns:a16="http://schemas.microsoft.com/office/drawing/2014/main" id="{93E8B2C9-2F3E-AE9A-B9DD-4F93CE2AAB64}"/>
              </a:ext>
            </a:extLst>
          </p:cNvPr>
          <p:cNvSpPr txBox="1"/>
          <p:nvPr/>
        </p:nvSpPr>
        <p:spPr>
          <a:xfrm>
            <a:off x="618407" y="935338"/>
            <a:ext cx="10000710" cy="646331"/>
          </a:xfrm>
          <a:prstGeom prst="rect">
            <a:avLst/>
          </a:prstGeom>
          <a:noFill/>
        </p:spPr>
        <p:txBody>
          <a:bodyPr wrap="square">
            <a:spAutoFit/>
          </a:bodyPr>
          <a:lstStyle/>
          <a:p>
            <a:pPr marL="342900" lvl="0" indent="-342900">
              <a:buClr>
                <a:srgbClr val="000000"/>
              </a:buClr>
              <a:buFont typeface="Wingdings" panose="05000000000000000000" pitchFamily="2" charset="2"/>
              <a:buChar char="Ø"/>
              <a:defRPr/>
            </a:pPr>
            <a:r>
              <a:rPr lang="en-US" b="1" kern="0" dirty="0">
                <a:solidFill>
                  <a:srgbClr val="000000"/>
                </a:solidFill>
                <a:latin typeface="Tahoma" panose="020B0604030504040204" pitchFamily="34" charset="0"/>
                <a:ea typeface="Tahoma" panose="020B0604030504040204" pitchFamily="34" charset="0"/>
                <a:cs typeface="Tahoma" panose="020B0604030504040204" pitchFamily="34" charset="0"/>
                <a:sym typeface="Arial"/>
              </a:rPr>
              <a:t>The simplification is reflected in the reduction of volume of text in comparison to the Income-tax Act, 1961.</a:t>
            </a:r>
          </a:p>
        </p:txBody>
      </p:sp>
      <p:graphicFrame>
        <p:nvGraphicFramePr>
          <p:cNvPr id="15" name="Table 14">
            <a:extLst>
              <a:ext uri="{FF2B5EF4-FFF2-40B4-BE49-F238E27FC236}">
                <a16:creationId xmlns:a16="http://schemas.microsoft.com/office/drawing/2014/main" id="{F642A0F8-8351-2C22-9C0D-6DC790F9769E}"/>
              </a:ext>
            </a:extLst>
          </p:cNvPr>
          <p:cNvGraphicFramePr>
            <a:graphicFrameLocks noGrp="1"/>
          </p:cNvGraphicFramePr>
          <p:nvPr>
            <p:extLst>
              <p:ext uri="{D42A27DB-BD31-4B8C-83A1-F6EECF244321}">
                <p14:modId xmlns:p14="http://schemas.microsoft.com/office/powerpoint/2010/main" val="2581866325"/>
              </p:ext>
            </p:extLst>
          </p:nvPr>
        </p:nvGraphicFramePr>
        <p:xfrm>
          <a:off x="871270" y="1816407"/>
          <a:ext cx="9494984" cy="3399230"/>
        </p:xfrm>
        <a:graphic>
          <a:graphicData uri="http://schemas.openxmlformats.org/drawingml/2006/table">
            <a:tbl>
              <a:tblPr firstRow="1" bandRow="1">
                <a:tableStyleId>{5C22544A-7EE6-4342-B048-85BDC9FD1C3A}</a:tableStyleId>
              </a:tblPr>
              <a:tblGrid>
                <a:gridCol w="2373746">
                  <a:extLst>
                    <a:ext uri="{9D8B030D-6E8A-4147-A177-3AD203B41FA5}">
                      <a16:colId xmlns:a16="http://schemas.microsoft.com/office/drawing/2014/main" val="145054004"/>
                    </a:ext>
                  </a:extLst>
                </a:gridCol>
                <a:gridCol w="2373746">
                  <a:extLst>
                    <a:ext uri="{9D8B030D-6E8A-4147-A177-3AD203B41FA5}">
                      <a16:colId xmlns:a16="http://schemas.microsoft.com/office/drawing/2014/main" val="452717961"/>
                    </a:ext>
                  </a:extLst>
                </a:gridCol>
                <a:gridCol w="2373746">
                  <a:extLst>
                    <a:ext uri="{9D8B030D-6E8A-4147-A177-3AD203B41FA5}">
                      <a16:colId xmlns:a16="http://schemas.microsoft.com/office/drawing/2014/main" val="1209890112"/>
                    </a:ext>
                  </a:extLst>
                </a:gridCol>
                <a:gridCol w="2373746">
                  <a:extLst>
                    <a:ext uri="{9D8B030D-6E8A-4147-A177-3AD203B41FA5}">
                      <a16:colId xmlns:a16="http://schemas.microsoft.com/office/drawing/2014/main" val="463166885"/>
                    </a:ext>
                  </a:extLst>
                </a:gridCol>
              </a:tblGrid>
              <a:tr h="551830">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Particulars</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Income-tax Act, 1961</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Income</a:t>
                      </a:r>
                      <a:r>
                        <a:rPr lang="en-US" baseline="0" dirty="0">
                          <a:latin typeface="Tahoma" panose="020B0604030504040204" pitchFamily="34" charset="0"/>
                          <a:ea typeface="Tahoma" panose="020B0604030504040204" pitchFamily="34" charset="0"/>
                          <a:cs typeface="Tahoma" panose="020B0604030504040204" pitchFamily="34" charset="0"/>
                        </a:rPr>
                        <a:t>-tax Act, 2025</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Changes</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082743720"/>
                  </a:ext>
                </a:extLst>
              </a:tr>
              <a:tr h="551830">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Chapters</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47</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23</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 24</a:t>
                      </a:r>
                      <a:r>
                        <a:rPr lang="en-US" baseline="0" dirty="0">
                          <a:latin typeface="Tahoma" panose="020B0604030504040204" pitchFamily="34" charset="0"/>
                          <a:ea typeface="Tahoma" panose="020B0604030504040204" pitchFamily="34" charset="0"/>
                          <a:cs typeface="Tahoma" panose="020B0604030504040204" pitchFamily="34" charset="0"/>
                        </a:rPr>
                        <a:t> chapters</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978329192"/>
                  </a:ext>
                </a:extLst>
              </a:tr>
              <a:tr h="551830">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Sections</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819</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536</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 283 sections</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83172561"/>
                  </a:ext>
                </a:extLst>
              </a:tr>
              <a:tr h="551830">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Schedules</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14</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16</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a:t>
                      </a:r>
                      <a:r>
                        <a:rPr lang="en-US" baseline="0" dirty="0">
                          <a:latin typeface="Tahoma" panose="020B0604030504040204" pitchFamily="34" charset="0"/>
                          <a:ea typeface="Tahoma" panose="020B0604030504040204" pitchFamily="34" charset="0"/>
                          <a:cs typeface="Tahoma" panose="020B0604030504040204" pitchFamily="34" charset="0"/>
                        </a:rPr>
                        <a:t> 2 Schedules</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521881016"/>
                  </a:ext>
                </a:extLst>
              </a:tr>
              <a:tr h="551830">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Rules</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511</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333</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 178 Rules</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790953010"/>
                  </a:ext>
                </a:extLst>
              </a:tr>
              <a:tr h="551830">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Forms</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399</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190</a:t>
                      </a:r>
                      <a:endParaRPr lang="en-IN"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l"/>
                      <a:r>
                        <a:rPr lang="en-US" dirty="0">
                          <a:latin typeface="Tahoma" panose="020B0604030504040204" pitchFamily="34" charset="0"/>
                          <a:ea typeface="Tahoma" panose="020B0604030504040204" pitchFamily="34" charset="0"/>
                          <a:cs typeface="Tahoma" panose="020B0604030504040204" pitchFamily="34" charset="0"/>
                        </a:rPr>
                        <a:t>(-) 209 forms</a:t>
                      </a:r>
                      <a:endParaRPr lang="en-IN"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498188665"/>
                  </a:ext>
                </a:extLst>
              </a:tr>
            </a:tbl>
          </a:graphicData>
        </a:graphic>
      </p:graphicFrame>
      <p:sp>
        <p:nvSpPr>
          <p:cNvPr id="2" name="TextBox 1">
            <a:extLst>
              <a:ext uri="{FF2B5EF4-FFF2-40B4-BE49-F238E27FC236}">
                <a16:creationId xmlns:a16="http://schemas.microsoft.com/office/drawing/2014/main" id="{0F71EFFC-9A02-6E7D-721C-84D1B3D3694C}"/>
              </a:ext>
            </a:extLst>
          </p:cNvPr>
          <p:cNvSpPr txBox="1"/>
          <p:nvPr/>
        </p:nvSpPr>
        <p:spPr>
          <a:xfrm>
            <a:off x="727788" y="477682"/>
            <a:ext cx="9964611" cy="430887"/>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Structural Simplification of income-tax law </a:t>
            </a:r>
          </a:p>
        </p:txBody>
      </p:sp>
    </p:spTree>
    <p:extLst>
      <p:ext uri="{BB962C8B-B14F-4D97-AF65-F5344CB8AC3E}">
        <p14:creationId xmlns:p14="http://schemas.microsoft.com/office/powerpoint/2010/main" val="208412592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Deduction for income of Offshore Banking Units (OBUs) and units of IFSC – Section 80LA of the 1961 Act vis-à-vis Section 147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60</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991596838"/>
              </p:ext>
            </p:extLst>
          </p:nvPr>
        </p:nvGraphicFramePr>
        <p:xfrm>
          <a:off x="594093" y="878758"/>
          <a:ext cx="10654752" cy="5501640"/>
        </p:xfrm>
        <a:graphic>
          <a:graphicData uri="http://schemas.openxmlformats.org/drawingml/2006/table">
            <a:tbl>
              <a:tblPr firstRow="1" bandRow="1">
                <a:tableStyleId>{5C22544A-7EE6-4342-B048-85BDC9FD1C3A}</a:tableStyleId>
              </a:tblPr>
              <a:tblGrid>
                <a:gridCol w="4429852">
                  <a:extLst>
                    <a:ext uri="{9D8B030D-6E8A-4147-A177-3AD203B41FA5}">
                      <a16:colId xmlns:a16="http://schemas.microsoft.com/office/drawing/2014/main" val="4016985874"/>
                    </a:ext>
                  </a:extLst>
                </a:gridCol>
                <a:gridCol w="6224900">
                  <a:extLst>
                    <a:ext uri="{9D8B030D-6E8A-4147-A177-3AD203B41FA5}">
                      <a16:colId xmlns:a16="http://schemas.microsoft.com/office/drawing/2014/main" val="2704572005"/>
                    </a:ext>
                  </a:extLst>
                </a:gridCol>
              </a:tblGrid>
              <a:tr h="33013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644350">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700" dirty="0">
                          <a:latin typeface="Tahoma" panose="020B0604030504040204" pitchFamily="34" charset="0"/>
                          <a:ea typeface="Tahoma" panose="020B0604030504040204" pitchFamily="34" charset="0"/>
                          <a:cs typeface="Tahoma" panose="020B0604030504040204" pitchFamily="34" charset="0"/>
                        </a:rPr>
                        <a:t>Section 80LA provides 100% deduction of income of an </a:t>
                      </a:r>
                      <a:r>
                        <a:rPr lang="en-US" sz="1700" b="1" dirty="0">
                          <a:latin typeface="Tahoma" panose="020B0604030504040204" pitchFamily="34" charset="0"/>
                          <a:ea typeface="Tahoma" panose="020B0604030504040204" pitchFamily="34" charset="0"/>
                          <a:cs typeface="Tahoma" panose="020B0604030504040204" pitchFamily="34" charset="0"/>
                        </a:rPr>
                        <a:t>OBU in a SEZ for 10 consecutive AYs </a:t>
                      </a:r>
                      <a:r>
                        <a:rPr lang="en-US" sz="1700" dirty="0">
                          <a:latin typeface="Tahoma" panose="020B0604030504040204" pitchFamily="34" charset="0"/>
                          <a:ea typeface="Tahoma" panose="020B0604030504040204" pitchFamily="34" charset="0"/>
                          <a:cs typeface="Tahoma" panose="020B0604030504040204" pitchFamily="34" charset="0"/>
                        </a:rPr>
                        <a:t>beginning from the AY in which permission under Banking Regulation Act, 1949 or registration under SEBI Act or any other law was obtained.  </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dirty="0">
                          <a:latin typeface="Tahoma" panose="020B0604030504040204" pitchFamily="34" charset="0"/>
                          <a:ea typeface="Tahoma" panose="020B0604030504040204" pitchFamily="34" charset="0"/>
                          <a:cs typeface="Tahoma" panose="020B0604030504040204" pitchFamily="34" charset="0"/>
                        </a:rPr>
                        <a:t>Section 147 provides deduction to </a:t>
                      </a:r>
                      <a:r>
                        <a:rPr lang="en-US" sz="1700" b="1" dirty="0">
                          <a:highlight>
                            <a:srgbClr val="B7FAFF"/>
                          </a:highlight>
                          <a:latin typeface="Tahoma" panose="020B0604030504040204" pitchFamily="34" charset="0"/>
                          <a:ea typeface="Tahoma" panose="020B0604030504040204" pitchFamily="34" charset="0"/>
                          <a:cs typeface="Tahoma" panose="020B0604030504040204" pitchFamily="34" charset="0"/>
                        </a:rPr>
                        <a:t>OBU in a SEZ </a:t>
                      </a:r>
                      <a:r>
                        <a:rPr lang="en-US" sz="1700" dirty="0">
                          <a:highlight>
                            <a:srgbClr val="B7FAFF"/>
                          </a:highlight>
                          <a:latin typeface="Tahoma" panose="020B0604030504040204" pitchFamily="34" charset="0"/>
                          <a:ea typeface="Tahoma" panose="020B0604030504040204" pitchFamily="34" charset="0"/>
                          <a:cs typeface="Tahoma" panose="020B0604030504040204" pitchFamily="34" charset="0"/>
                        </a:rPr>
                        <a:t>for </a:t>
                      </a:r>
                      <a:r>
                        <a:rPr lang="en-US" sz="1700" b="1" dirty="0">
                          <a:highlight>
                            <a:srgbClr val="B7FAFF"/>
                          </a:highlight>
                          <a:latin typeface="Tahoma" panose="020B0604030504040204" pitchFamily="34" charset="0"/>
                          <a:ea typeface="Tahoma" panose="020B0604030504040204" pitchFamily="34" charset="0"/>
                          <a:cs typeface="Tahoma" panose="020B0604030504040204" pitchFamily="34" charset="0"/>
                        </a:rPr>
                        <a:t>20 consecutive tax years </a:t>
                      </a:r>
                      <a:r>
                        <a:rPr lang="en-US" sz="1700" dirty="0">
                          <a:latin typeface="Tahoma" panose="020B0604030504040204" pitchFamily="34" charset="0"/>
                          <a:ea typeface="Tahoma" panose="020B0604030504040204" pitchFamily="34" charset="0"/>
                          <a:cs typeface="Tahoma" panose="020B0604030504040204" pitchFamily="34" charset="0"/>
                        </a:rPr>
                        <a:t>beginning from the relevant tax year in which permission under Banking Regulation Act, 1949 or registration under SEBI Act or any other law was obtained.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dirty="0">
                          <a:latin typeface="Tahoma" panose="020B0604030504040204" pitchFamily="34" charset="0"/>
                          <a:ea typeface="Tahoma" panose="020B0604030504040204" pitchFamily="34" charset="0"/>
                          <a:cs typeface="Tahoma" panose="020B0604030504040204" pitchFamily="34" charset="0"/>
                        </a:rPr>
                        <a:t>Where the 10</a:t>
                      </a:r>
                      <a:r>
                        <a:rPr lang="en-US" sz="1700" baseline="30000" dirty="0">
                          <a:latin typeface="Tahoma" panose="020B0604030504040204" pitchFamily="34" charset="0"/>
                          <a:ea typeface="Tahoma" panose="020B0604030504040204" pitchFamily="34" charset="0"/>
                          <a:cs typeface="Tahoma" panose="020B0604030504040204" pitchFamily="34" charset="0"/>
                        </a:rPr>
                        <a:t>th</a:t>
                      </a:r>
                      <a:r>
                        <a:rPr lang="en-US" sz="1700" dirty="0">
                          <a:latin typeface="Tahoma" panose="020B0604030504040204" pitchFamily="34" charset="0"/>
                          <a:ea typeface="Tahoma" panose="020B0604030504040204" pitchFamily="34" charset="0"/>
                          <a:cs typeface="Tahoma" panose="020B0604030504040204" pitchFamily="34" charset="0"/>
                        </a:rPr>
                        <a:t> year u/s 80LA has ended on 31.3.2025, the </a:t>
                      </a:r>
                      <a:r>
                        <a:rPr lang="en-US" sz="1700" dirty="0" err="1">
                          <a:latin typeface="Tahoma" panose="020B0604030504040204" pitchFamily="34" charset="0"/>
                          <a:ea typeface="Tahoma" panose="020B0604030504040204" pitchFamily="34" charset="0"/>
                          <a:cs typeface="Tahoma" panose="020B0604030504040204" pitchFamily="34" charset="0"/>
                        </a:rPr>
                        <a:t>assessee</a:t>
                      </a:r>
                      <a:r>
                        <a:rPr lang="en-US" sz="1700" dirty="0">
                          <a:latin typeface="Tahoma" panose="020B0604030504040204" pitchFamily="34" charset="0"/>
                          <a:ea typeface="Tahoma" panose="020B0604030504040204" pitchFamily="34" charset="0"/>
                          <a:cs typeface="Tahoma" panose="020B0604030504040204" pitchFamily="34" charset="0"/>
                        </a:rPr>
                        <a:t> would be entitled to deduction for further 10 consecutive years from the tax year beginning on 1.4.2026. </a:t>
                      </a:r>
                      <a:endParaRPr lang="en-IN" sz="17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183798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700" dirty="0">
                          <a:latin typeface="Tahoma" panose="020B0604030504040204" pitchFamily="34" charset="0"/>
                          <a:ea typeface="Tahoma" panose="020B0604030504040204" pitchFamily="34" charset="0"/>
                          <a:cs typeface="Tahoma" panose="020B0604030504040204" pitchFamily="34" charset="0"/>
                        </a:rPr>
                        <a:t>In case of Unit of IFSC, </a:t>
                      </a:r>
                      <a:r>
                        <a:rPr lang="en-US" sz="1700" b="1" dirty="0">
                          <a:latin typeface="Tahoma" panose="020B0604030504040204" pitchFamily="34" charset="0"/>
                          <a:ea typeface="Tahoma" panose="020B0604030504040204" pitchFamily="34" charset="0"/>
                          <a:cs typeface="Tahoma" panose="020B0604030504040204" pitchFamily="34" charset="0"/>
                        </a:rPr>
                        <a:t>100% deduction of income of unit of IFSC </a:t>
                      </a:r>
                      <a:r>
                        <a:rPr lang="en-US" sz="1700" dirty="0">
                          <a:latin typeface="Tahoma" panose="020B0604030504040204" pitchFamily="34" charset="0"/>
                          <a:ea typeface="Tahoma" panose="020B0604030504040204" pitchFamily="34" charset="0"/>
                          <a:cs typeface="Tahoma" panose="020B0604030504040204" pitchFamily="34" charset="0"/>
                        </a:rPr>
                        <a:t>for which it has been approved or income arising from transfer of aircraft or ship leased by such unit, where the unit has commenced operation on or before 31.3.2030 would be allowed for </a:t>
                      </a:r>
                      <a:r>
                        <a:rPr lang="en-US" sz="1700" b="1" dirty="0">
                          <a:latin typeface="Tahoma" panose="020B0604030504040204" pitchFamily="34" charset="0"/>
                          <a:ea typeface="Tahoma" panose="020B0604030504040204" pitchFamily="34" charset="0"/>
                          <a:cs typeface="Tahoma" panose="020B0604030504040204" pitchFamily="34" charset="0"/>
                        </a:rPr>
                        <a:t>any 10 consecutive AYs out of 15 years</a:t>
                      </a:r>
                      <a:r>
                        <a:rPr lang="en-US" sz="1700" dirty="0">
                          <a:latin typeface="Tahoma" panose="020B0604030504040204" pitchFamily="34" charset="0"/>
                          <a:ea typeface="Tahoma" panose="020B0604030504040204" pitchFamily="34" charset="0"/>
                          <a:cs typeface="Tahoma" panose="020B0604030504040204" pitchFamily="34" charset="0"/>
                        </a:rPr>
                        <a:t>, beginning from the AY in which permission under Banking Regulation Act, 1949 or registration under SEBI Act or permission or </a:t>
                      </a:r>
                      <a:r>
                        <a:rPr lang="en-US" sz="1700" dirty="0" err="1">
                          <a:latin typeface="Tahoma" panose="020B0604030504040204" pitchFamily="34" charset="0"/>
                          <a:ea typeface="Tahoma" panose="020B0604030504040204" pitchFamily="34" charset="0"/>
                          <a:cs typeface="Tahoma" panose="020B0604030504040204" pitchFamily="34" charset="0"/>
                        </a:rPr>
                        <a:t>regn</a:t>
                      </a:r>
                      <a:r>
                        <a:rPr lang="en-US" sz="1700" dirty="0">
                          <a:latin typeface="Tahoma" panose="020B0604030504040204" pitchFamily="34" charset="0"/>
                          <a:ea typeface="Tahoma" panose="020B0604030504040204" pitchFamily="34" charset="0"/>
                          <a:cs typeface="Tahoma" panose="020B0604030504040204" pitchFamily="34" charset="0"/>
                        </a:rPr>
                        <a:t> under IFSCA, 2019 was obtained, at the option of the </a:t>
                      </a:r>
                      <a:r>
                        <a:rPr lang="en-US" sz="1700" dirty="0" err="1">
                          <a:latin typeface="Tahoma" panose="020B0604030504040204" pitchFamily="34" charset="0"/>
                          <a:ea typeface="Tahoma" panose="020B0604030504040204" pitchFamily="34" charset="0"/>
                          <a:cs typeface="Tahoma" panose="020B0604030504040204" pitchFamily="34" charset="0"/>
                        </a:rPr>
                        <a:t>assessee</a:t>
                      </a:r>
                      <a:r>
                        <a:rPr lang="en-US" sz="1700" dirty="0">
                          <a:latin typeface="Tahoma" panose="020B0604030504040204" pitchFamily="34" charset="0"/>
                          <a:ea typeface="Tahoma" panose="020B0604030504040204" pitchFamily="34" charset="0"/>
                          <a:cs typeface="Tahoma" panose="020B0604030504040204" pitchFamily="34" charset="0"/>
                        </a:rPr>
                        <a:t>. </a:t>
                      </a:r>
                      <a:endParaRPr lang="en-IN" sz="17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dirty="0">
                          <a:latin typeface="Tahoma" panose="020B0604030504040204" pitchFamily="34" charset="0"/>
                          <a:ea typeface="Tahoma" panose="020B0604030504040204" pitchFamily="34" charset="0"/>
                          <a:cs typeface="Tahoma" panose="020B0604030504040204" pitchFamily="34" charset="0"/>
                        </a:rPr>
                        <a:t>For unit of IFSC, </a:t>
                      </a:r>
                      <a:r>
                        <a:rPr lang="en-US" sz="1700" b="1" dirty="0">
                          <a:latin typeface="Tahoma" panose="020B0604030504040204" pitchFamily="34" charset="0"/>
                          <a:ea typeface="Tahoma" panose="020B0604030504040204" pitchFamily="34" charset="0"/>
                          <a:cs typeface="Tahoma" panose="020B0604030504040204" pitchFamily="34" charset="0"/>
                        </a:rPr>
                        <a:t>100% deduction </a:t>
                      </a:r>
                      <a:r>
                        <a:rPr lang="en-US" sz="1700" b="0" dirty="0">
                          <a:latin typeface="Tahoma" panose="020B0604030504040204" pitchFamily="34" charset="0"/>
                          <a:ea typeface="Tahoma" panose="020B0604030504040204" pitchFamily="34" charset="0"/>
                          <a:cs typeface="Tahoma" panose="020B0604030504040204" pitchFamily="34" charset="0"/>
                        </a:rPr>
                        <a:t>of income from approved business activities of the Unit or transfer of aircraft or ship leased by such unit which has commenced its business operations by 31.3.2030</a:t>
                      </a:r>
                      <a:r>
                        <a:rPr lang="en-US" sz="1700" b="1" dirty="0">
                          <a:latin typeface="Tahoma" panose="020B0604030504040204" pitchFamily="34" charset="0"/>
                          <a:ea typeface="Tahoma" panose="020B0604030504040204" pitchFamily="34" charset="0"/>
                          <a:cs typeface="Tahoma" panose="020B0604030504040204" pitchFamily="34" charset="0"/>
                        </a:rPr>
                        <a:t>, </a:t>
                      </a:r>
                      <a:r>
                        <a:rPr lang="en-US" sz="1700" dirty="0">
                          <a:latin typeface="Tahoma" panose="020B0604030504040204" pitchFamily="34" charset="0"/>
                          <a:ea typeface="Tahoma" panose="020B0604030504040204" pitchFamily="34" charset="0"/>
                          <a:cs typeface="Tahoma" panose="020B0604030504040204" pitchFamily="34" charset="0"/>
                        </a:rPr>
                        <a:t>would be allowed for any </a:t>
                      </a:r>
                      <a:r>
                        <a:rPr lang="en-US" sz="1700" b="1" dirty="0">
                          <a:highlight>
                            <a:srgbClr val="B7FAFF"/>
                          </a:highlight>
                          <a:latin typeface="Tahoma" panose="020B0604030504040204" pitchFamily="34" charset="0"/>
                          <a:ea typeface="Tahoma" panose="020B0604030504040204" pitchFamily="34" charset="0"/>
                          <a:cs typeface="Tahoma" panose="020B0604030504040204" pitchFamily="34" charset="0"/>
                        </a:rPr>
                        <a:t>20 consecutive tax years out of 25 years</a:t>
                      </a:r>
                      <a:r>
                        <a:rPr lang="en-US" sz="1700" dirty="0">
                          <a:highlight>
                            <a:srgbClr val="B7FAFF"/>
                          </a:highlight>
                          <a:latin typeface="Tahoma" panose="020B0604030504040204" pitchFamily="34" charset="0"/>
                          <a:ea typeface="Tahoma" panose="020B0604030504040204" pitchFamily="34" charset="0"/>
                          <a:cs typeface="Tahoma" panose="020B0604030504040204" pitchFamily="34" charset="0"/>
                        </a:rPr>
                        <a:t>,</a:t>
                      </a:r>
                      <a:r>
                        <a:rPr lang="en-US" sz="1700" dirty="0">
                          <a:latin typeface="Tahoma" panose="020B0604030504040204" pitchFamily="34" charset="0"/>
                          <a:ea typeface="Tahoma" panose="020B0604030504040204" pitchFamily="34" charset="0"/>
                          <a:cs typeface="Tahoma" panose="020B0604030504040204" pitchFamily="34" charset="0"/>
                        </a:rPr>
                        <a:t> beginning from the relevant tax year in which permission under Banking Regulation Act, 1949 or registration under SEBI Act or permission or </a:t>
                      </a:r>
                      <a:r>
                        <a:rPr lang="en-US" sz="1700" dirty="0" err="1">
                          <a:latin typeface="Tahoma" panose="020B0604030504040204" pitchFamily="34" charset="0"/>
                          <a:ea typeface="Tahoma" panose="020B0604030504040204" pitchFamily="34" charset="0"/>
                          <a:cs typeface="Tahoma" panose="020B0604030504040204" pitchFamily="34" charset="0"/>
                        </a:rPr>
                        <a:t>regn</a:t>
                      </a:r>
                      <a:r>
                        <a:rPr lang="en-US" sz="1700" dirty="0">
                          <a:latin typeface="Tahoma" panose="020B0604030504040204" pitchFamily="34" charset="0"/>
                          <a:ea typeface="Tahoma" panose="020B0604030504040204" pitchFamily="34" charset="0"/>
                          <a:cs typeface="Tahoma" panose="020B0604030504040204" pitchFamily="34" charset="0"/>
                        </a:rPr>
                        <a:t> under IFSCA, 2019 was obtained, at the option of the </a:t>
                      </a:r>
                      <a:r>
                        <a:rPr lang="en-US" sz="1700" dirty="0" err="1">
                          <a:latin typeface="Tahoma" panose="020B0604030504040204" pitchFamily="34" charset="0"/>
                          <a:ea typeface="Tahoma" panose="020B0604030504040204" pitchFamily="34" charset="0"/>
                          <a:cs typeface="Tahoma" panose="020B0604030504040204" pitchFamily="34" charset="0"/>
                        </a:rPr>
                        <a:t>assessee</a:t>
                      </a:r>
                      <a:r>
                        <a:rPr lang="en-US" sz="1700" dirty="0">
                          <a:latin typeface="Tahoma" panose="020B0604030504040204" pitchFamily="34" charset="0"/>
                          <a:ea typeface="Tahoma" panose="020B0604030504040204" pitchFamily="34" charset="0"/>
                          <a:cs typeface="Tahoma" panose="020B060403050404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7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b="1" dirty="0">
                          <a:highlight>
                            <a:srgbClr val="B7FAFF"/>
                          </a:highlight>
                          <a:latin typeface="Tahoma" panose="020B0604030504040204" pitchFamily="34" charset="0"/>
                          <a:ea typeface="Tahoma" panose="020B0604030504040204" pitchFamily="34" charset="0"/>
                          <a:cs typeface="Tahoma" panose="020B0604030504040204" pitchFamily="34" charset="0"/>
                        </a:rPr>
                        <a:t>The increase in the period of benefit by 10 years is consequent to amendment by the FA, 2026. </a:t>
                      </a:r>
                      <a:endParaRPr lang="en-IN" sz="1700" b="1" dirty="0">
                        <a:highlight>
                          <a:srgbClr val="B7FAFF"/>
                        </a:highlight>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794446564"/>
                  </a:ext>
                </a:extLst>
              </a:tr>
            </a:tbl>
          </a:graphicData>
        </a:graphic>
      </p:graphicFrame>
    </p:spTree>
    <p:extLst>
      <p:ext uri="{BB962C8B-B14F-4D97-AF65-F5344CB8AC3E}">
        <p14:creationId xmlns:p14="http://schemas.microsoft.com/office/powerpoint/2010/main" val="1366310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Deduction for income of Offshore Banking Units (OBUs) and units of IFSC – Section 80LA of the 1961 Act vis-à-vis Section 147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61</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004903278"/>
              </p:ext>
            </p:extLst>
          </p:nvPr>
        </p:nvGraphicFramePr>
        <p:xfrm>
          <a:off x="594093" y="878758"/>
          <a:ext cx="11003814" cy="6019800"/>
        </p:xfrm>
        <a:graphic>
          <a:graphicData uri="http://schemas.openxmlformats.org/drawingml/2006/table">
            <a:tbl>
              <a:tblPr firstRow="1" bandRow="1">
                <a:tableStyleId>{5C22544A-7EE6-4342-B048-85BDC9FD1C3A}</a:tableStyleId>
              </a:tblPr>
              <a:tblGrid>
                <a:gridCol w="4574979">
                  <a:extLst>
                    <a:ext uri="{9D8B030D-6E8A-4147-A177-3AD203B41FA5}">
                      <a16:colId xmlns:a16="http://schemas.microsoft.com/office/drawing/2014/main" val="4016985874"/>
                    </a:ext>
                  </a:extLst>
                </a:gridCol>
                <a:gridCol w="6428835">
                  <a:extLst>
                    <a:ext uri="{9D8B030D-6E8A-4147-A177-3AD203B41FA5}">
                      <a16:colId xmlns:a16="http://schemas.microsoft.com/office/drawing/2014/main" val="2704572005"/>
                    </a:ext>
                  </a:extLst>
                </a:gridCol>
              </a:tblGrid>
              <a:tr h="33013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644350">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700" dirty="0">
                          <a:latin typeface="Tahoma" panose="020B0604030504040204" pitchFamily="34" charset="0"/>
                          <a:ea typeface="Tahoma" panose="020B0604030504040204" pitchFamily="34" charset="0"/>
                          <a:cs typeface="Tahoma" panose="020B0604030504040204" pitchFamily="34" charset="0"/>
                        </a:rPr>
                        <a:t>Section 80LA provides 100% deduction of income of an </a:t>
                      </a:r>
                      <a:r>
                        <a:rPr lang="en-US" sz="1700" b="1" dirty="0">
                          <a:latin typeface="Tahoma" panose="020B0604030504040204" pitchFamily="34" charset="0"/>
                          <a:ea typeface="Tahoma" panose="020B0604030504040204" pitchFamily="34" charset="0"/>
                          <a:cs typeface="Tahoma" panose="020B0604030504040204" pitchFamily="34" charset="0"/>
                        </a:rPr>
                        <a:t>OBU in a SEZ for 10 consecutive AYs </a:t>
                      </a:r>
                      <a:r>
                        <a:rPr lang="en-US" sz="1700" dirty="0">
                          <a:latin typeface="Tahoma" panose="020B0604030504040204" pitchFamily="34" charset="0"/>
                          <a:ea typeface="Tahoma" panose="020B0604030504040204" pitchFamily="34" charset="0"/>
                          <a:cs typeface="Tahoma" panose="020B0604030504040204" pitchFamily="34" charset="0"/>
                        </a:rPr>
                        <a:t>beginning from the AY in which permission under Banking Regulation Act, 1949 or registration under SEBI Act or any other law was obtained.  </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dirty="0">
                          <a:latin typeface="Tahoma" panose="020B0604030504040204" pitchFamily="34" charset="0"/>
                          <a:ea typeface="Tahoma" panose="020B0604030504040204" pitchFamily="34" charset="0"/>
                          <a:cs typeface="Tahoma" panose="020B0604030504040204" pitchFamily="34" charset="0"/>
                        </a:rPr>
                        <a:t>Section 147 provides deduction to </a:t>
                      </a:r>
                      <a:r>
                        <a:rPr lang="en-US" sz="1700" b="1" dirty="0">
                          <a:latin typeface="Tahoma" panose="020B0604030504040204" pitchFamily="34" charset="0"/>
                          <a:ea typeface="Tahoma" panose="020B0604030504040204" pitchFamily="34" charset="0"/>
                          <a:cs typeface="Tahoma" panose="020B0604030504040204" pitchFamily="34" charset="0"/>
                        </a:rPr>
                        <a:t>OBU in a SEZ </a:t>
                      </a:r>
                      <a:r>
                        <a:rPr lang="en-US" sz="1700" dirty="0">
                          <a:latin typeface="Tahoma" panose="020B0604030504040204" pitchFamily="34" charset="0"/>
                          <a:ea typeface="Tahoma" panose="020B0604030504040204" pitchFamily="34" charset="0"/>
                          <a:cs typeface="Tahoma" panose="020B0604030504040204" pitchFamily="34" charset="0"/>
                        </a:rPr>
                        <a:t>for </a:t>
                      </a:r>
                      <a:r>
                        <a:rPr lang="en-US" sz="1700" b="1" dirty="0">
                          <a:latin typeface="Tahoma" panose="020B0604030504040204" pitchFamily="34" charset="0"/>
                          <a:ea typeface="Tahoma" panose="020B0604030504040204" pitchFamily="34" charset="0"/>
                          <a:cs typeface="Tahoma" panose="020B0604030504040204" pitchFamily="34" charset="0"/>
                        </a:rPr>
                        <a:t>20 consecutive tax years </a:t>
                      </a:r>
                      <a:r>
                        <a:rPr lang="en-US" sz="1700" dirty="0">
                          <a:latin typeface="Tahoma" panose="020B0604030504040204" pitchFamily="34" charset="0"/>
                          <a:ea typeface="Tahoma" panose="020B0604030504040204" pitchFamily="34" charset="0"/>
                          <a:cs typeface="Tahoma" panose="020B0604030504040204" pitchFamily="34" charset="0"/>
                        </a:rPr>
                        <a:t>beginning from the relevant tax year in which permission under Banking Regulation Act, 1949 or registration under SEBI Act or any other law was obtained.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dirty="0">
                          <a:latin typeface="Tahoma" panose="020B0604030504040204" pitchFamily="34" charset="0"/>
                          <a:ea typeface="Tahoma" panose="020B0604030504040204" pitchFamily="34" charset="0"/>
                          <a:cs typeface="Tahoma" panose="020B0604030504040204" pitchFamily="34" charset="0"/>
                        </a:rPr>
                        <a:t>Where the 10</a:t>
                      </a:r>
                      <a:r>
                        <a:rPr lang="en-US" sz="1700" baseline="30000" dirty="0">
                          <a:latin typeface="Tahoma" panose="020B0604030504040204" pitchFamily="34" charset="0"/>
                          <a:ea typeface="Tahoma" panose="020B0604030504040204" pitchFamily="34" charset="0"/>
                          <a:cs typeface="Tahoma" panose="020B0604030504040204" pitchFamily="34" charset="0"/>
                        </a:rPr>
                        <a:t>th</a:t>
                      </a:r>
                      <a:r>
                        <a:rPr lang="en-US" sz="1700" dirty="0">
                          <a:latin typeface="Tahoma" panose="020B0604030504040204" pitchFamily="34" charset="0"/>
                          <a:ea typeface="Tahoma" panose="020B0604030504040204" pitchFamily="34" charset="0"/>
                          <a:cs typeface="Tahoma" panose="020B0604030504040204" pitchFamily="34" charset="0"/>
                        </a:rPr>
                        <a:t> year u/s 80LA has ended on 31.3.2025, the </a:t>
                      </a:r>
                      <a:r>
                        <a:rPr lang="en-US" sz="1700" dirty="0" err="1">
                          <a:latin typeface="Tahoma" panose="020B0604030504040204" pitchFamily="34" charset="0"/>
                          <a:ea typeface="Tahoma" panose="020B0604030504040204" pitchFamily="34" charset="0"/>
                          <a:cs typeface="Tahoma" panose="020B0604030504040204" pitchFamily="34" charset="0"/>
                        </a:rPr>
                        <a:t>assessee</a:t>
                      </a:r>
                      <a:r>
                        <a:rPr lang="en-US" sz="1700" dirty="0">
                          <a:latin typeface="Tahoma" panose="020B0604030504040204" pitchFamily="34" charset="0"/>
                          <a:ea typeface="Tahoma" panose="020B0604030504040204" pitchFamily="34" charset="0"/>
                          <a:cs typeface="Tahoma" panose="020B0604030504040204" pitchFamily="34" charset="0"/>
                        </a:rPr>
                        <a:t> would be entitled to deduction for further 10 consecutive years from the tax year beginning on 1.4.2026.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7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183798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700" dirty="0">
                          <a:latin typeface="Tahoma" panose="020B0604030504040204" pitchFamily="34" charset="0"/>
                          <a:ea typeface="Tahoma" panose="020B0604030504040204" pitchFamily="34" charset="0"/>
                          <a:cs typeface="Tahoma" panose="020B0604030504040204" pitchFamily="34" charset="0"/>
                        </a:rPr>
                        <a:t>In case of Unit of IFSC, </a:t>
                      </a:r>
                      <a:r>
                        <a:rPr lang="en-US" sz="1700" b="1" dirty="0">
                          <a:latin typeface="Tahoma" panose="020B0604030504040204" pitchFamily="34" charset="0"/>
                          <a:ea typeface="Tahoma" panose="020B0604030504040204" pitchFamily="34" charset="0"/>
                          <a:cs typeface="Tahoma" panose="020B0604030504040204" pitchFamily="34" charset="0"/>
                        </a:rPr>
                        <a:t>100% deduction of income of unit of IFSC </a:t>
                      </a:r>
                      <a:r>
                        <a:rPr lang="en-US" sz="1700" dirty="0">
                          <a:latin typeface="Tahoma" panose="020B0604030504040204" pitchFamily="34" charset="0"/>
                          <a:ea typeface="Tahoma" panose="020B0604030504040204" pitchFamily="34" charset="0"/>
                          <a:cs typeface="Tahoma" panose="020B0604030504040204" pitchFamily="34" charset="0"/>
                        </a:rPr>
                        <a:t>for which it has been approved or income arising from transfer of aircraft or ship leased by such unit, where the unit has commenced operation on or before 31.3.2030 would be allowed for </a:t>
                      </a:r>
                      <a:r>
                        <a:rPr lang="en-US" sz="1700" b="1" dirty="0">
                          <a:latin typeface="Tahoma" panose="020B0604030504040204" pitchFamily="34" charset="0"/>
                          <a:ea typeface="Tahoma" panose="020B0604030504040204" pitchFamily="34" charset="0"/>
                          <a:cs typeface="Tahoma" panose="020B0604030504040204" pitchFamily="34" charset="0"/>
                        </a:rPr>
                        <a:t>any 10 consecutive AYs out of 15 years</a:t>
                      </a:r>
                      <a:r>
                        <a:rPr lang="en-US" sz="1700" dirty="0">
                          <a:latin typeface="Tahoma" panose="020B0604030504040204" pitchFamily="34" charset="0"/>
                          <a:ea typeface="Tahoma" panose="020B0604030504040204" pitchFamily="34" charset="0"/>
                          <a:cs typeface="Tahoma" panose="020B0604030504040204" pitchFamily="34" charset="0"/>
                        </a:rPr>
                        <a:t>, beginning from the AY in which permission under Banking Regulation Act, 1949 or registration under SEBI Act or permission or </a:t>
                      </a:r>
                      <a:r>
                        <a:rPr lang="en-US" sz="1700" dirty="0" err="1">
                          <a:latin typeface="Tahoma" panose="020B0604030504040204" pitchFamily="34" charset="0"/>
                          <a:ea typeface="Tahoma" panose="020B0604030504040204" pitchFamily="34" charset="0"/>
                          <a:cs typeface="Tahoma" panose="020B0604030504040204" pitchFamily="34" charset="0"/>
                        </a:rPr>
                        <a:t>regn</a:t>
                      </a:r>
                      <a:r>
                        <a:rPr lang="en-US" sz="1700" dirty="0">
                          <a:latin typeface="Tahoma" panose="020B0604030504040204" pitchFamily="34" charset="0"/>
                          <a:ea typeface="Tahoma" panose="020B0604030504040204" pitchFamily="34" charset="0"/>
                          <a:cs typeface="Tahoma" panose="020B0604030504040204" pitchFamily="34" charset="0"/>
                        </a:rPr>
                        <a:t> under IFSCA, 2019 was obtained, at the option of the </a:t>
                      </a:r>
                      <a:r>
                        <a:rPr lang="en-US" sz="1700" dirty="0" err="1">
                          <a:latin typeface="Tahoma" panose="020B0604030504040204" pitchFamily="34" charset="0"/>
                          <a:ea typeface="Tahoma" panose="020B0604030504040204" pitchFamily="34" charset="0"/>
                          <a:cs typeface="Tahoma" panose="020B0604030504040204" pitchFamily="34" charset="0"/>
                        </a:rPr>
                        <a:t>assessee</a:t>
                      </a:r>
                      <a:r>
                        <a:rPr lang="en-US" sz="1700" dirty="0">
                          <a:latin typeface="Tahoma" panose="020B0604030504040204" pitchFamily="34" charset="0"/>
                          <a:ea typeface="Tahoma" panose="020B0604030504040204" pitchFamily="34" charset="0"/>
                          <a:cs typeface="Tahoma" panose="020B0604030504040204" pitchFamily="34" charset="0"/>
                        </a:rPr>
                        <a:t>. </a:t>
                      </a:r>
                      <a:endParaRPr lang="en-IN" sz="17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dirty="0">
                          <a:latin typeface="Tahoma" panose="020B0604030504040204" pitchFamily="34" charset="0"/>
                          <a:ea typeface="Tahoma" panose="020B0604030504040204" pitchFamily="34" charset="0"/>
                          <a:cs typeface="Tahoma" panose="020B0604030504040204" pitchFamily="34" charset="0"/>
                        </a:rPr>
                        <a:t>For unit of IFSC, </a:t>
                      </a:r>
                      <a:r>
                        <a:rPr lang="en-US" sz="1700" b="1" dirty="0">
                          <a:latin typeface="Tahoma" panose="020B0604030504040204" pitchFamily="34" charset="0"/>
                          <a:ea typeface="Tahoma" panose="020B0604030504040204" pitchFamily="34" charset="0"/>
                          <a:cs typeface="Tahoma" panose="020B0604030504040204" pitchFamily="34" charset="0"/>
                        </a:rPr>
                        <a:t>100% deduction </a:t>
                      </a:r>
                      <a:r>
                        <a:rPr lang="en-US" sz="1700" b="0" dirty="0">
                          <a:latin typeface="Tahoma" panose="020B0604030504040204" pitchFamily="34" charset="0"/>
                          <a:ea typeface="Tahoma" panose="020B0604030504040204" pitchFamily="34" charset="0"/>
                          <a:cs typeface="Tahoma" panose="020B0604030504040204" pitchFamily="34" charset="0"/>
                        </a:rPr>
                        <a:t>of income from approved business activities of the Unit or transfer of aircraft or ship leased by such unit which has commenced its business operations by 31.3.2030</a:t>
                      </a:r>
                      <a:r>
                        <a:rPr lang="en-US" sz="1700" b="1" dirty="0">
                          <a:latin typeface="Tahoma" panose="020B0604030504040204" pitchFamily="34" charset="0"/>
                          <a:ea typeface="Tahoma" panose="020B0604030504040204" pitchFamily="34" charset="0"/>
                          <a:cs typeface="Tahoma" panose="020B0604030504040204" pitchFamily="34" charset="0"/>
                        </a:rPr>
                        <a:t>, </a:t>
                      </a:r>
                      <a:r>
                        <a:rPr lang="en-US" sz="1700" dirty="0">
                          <a:latin typeface="Tahoma" panose="020B0604030504040204" pitchFamily="34" charset="0"/>
                          <a:ea typeface="Tahoma" panose="020B0604030504040204" pitchFamily="34" charset="0"/>
                          <a:cs typeface="Tahoma" panose="020B0604030504040204" pitchFamily="34" charset="0"/>
                        </a:rPr>
                        <a:t>would be allowed for any </a:t>
                      </a:r>
                      <a:r>
                        <a:rPr lang="en-US" sz="1700" b="1" dirty="0">
                          <a:latin typeface="Tahoma" panose="020B0604030504040204" pitchFamily="34" charset="0"/>
                          <a:ea typeface="Tahoma" panose="020B0604030504040204" pitchFamily="34" charset="0"/>
                          <a:cs typeface="Tahoma" panose="020B0604030504040204" pitchFamily="34" charset="0"/>
                        </a:rPr>
                        <a:t>20 consecutive tax years out of 25 years</a:t>
                      </a:r>
                      <a:r>
                        <a:rPr lang="en-US" sz="1700" dirty="0">
                          <a:latin typeface="Tahoma" panose="020B0604030504040204" pitchFamily="34" charset="0"/>
                          <a:ea typeface="Tahoma" panose="020B0604030504040204" pitchFamily="34" charset="0"/>
                          <a:cs typeface="Tahoma" panose="020B0604030504040204" pitchFamily="34" charset="0"/>
                        </a:rPr>
                        <a:t>, beginning from the relevant tax year in which permission under Banking Regulation Act, 1949 or registration under SEBI Act or permission or </a:t>
                      </a:r>
                      <a:r>
                        <a:rPr lang="en-US" sz="1700" dirty="0" err="1">
                          <a:latin typeface="Tahoma" panose="020B0604030504040204" pitchFamily="34" charset="0"/>
                          <a:ea typeface="Tahoma" panose="020B0604030504040204" pitchFamily="34" charset="0"/>
                          <a:cs typeface="Tahoma" panose="020B0604030504040204" pitchFamily="34" charset="0"/>
                        </a:rPr>
                        <a:t>regn</a:t>
                      </a:r>
                      <a:r>
                        <a:rPr lang="en-US" sz="1700" dirty="0">
                          <a:latin typeface="Tahoma" panose="020B0604030504040204" pitchFamily="34" charset="0"/>
                          <a:ea typeface="Tahoma" panose="020B0604030504040204" pitchFamily="34" charset="0"/>
                          <a:cs typeface="Tahoma" panose="020B0604030504040204" pitchFamily="34" charset="0"/>
                        </a:rPr>
                        <a:t> under IFSCA, 2019 was obtained, at the option of the </a:t>
                      </a:r>
                      <a:r>
                        <a:rPr lang="en-US" sz="1700" dirty="0" err="1">
                          <a:latin typeface="Tahoma" panose="020B0604030504040204" pitchFamily="34" charset="0"/>
                          <a:ea typeface="Tahoma" panose="020B0604030504040204" pitchFamily="34" charset="0"/>
                          <a:cs typeface="Tahoma" panose="020B0604030504040204" pitchFamily="34" charset="0"/>
                        </a:rPr>
                        <a:t>assessee</a:t>
                      </a:r>
                      <a:r>
                        <a:rPr lang="en-US" sz="1700" dirty="0">
                          <a:latin typeface="Tahoma" panose="020B0604030504040204" pitchFamily="34" charset="0"/>
                          <a:ea typeface="Tahoma" panose="020B0604030504040204" pitchFamily="34" charset="0"/>
                          <a:cs typeface="Tahoma" panose="020B060403050404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dirty="0">
                          <a:highlight>
                            <a:srgbClr val="B7FAFF"/>
                          </a:highlight>
                          <a:latin typeface="Tahoma" panose="020B0604030504040204" pitchFamily="34" charset="0"/>
                          <a:ea typeface="Calibri" panose="020F0502020204030204" pitchFamily="34" charset="0"/>
                          <a:cs typeface="Mangal" panose="02040503050203030202" pitchFamily="18" charset="0"/>
                        </a:rPr>
                        <a:t>The business income of these units from IFSC  before or after the expiry of period of deduction will be taxed at rate of 15% </a:t>
                      </a:r>
                      <a:r>
                        <a:rPr lang="en-US" sz="1700" dirty="0">
                          <a:highlight>
                            <a:srgbClr val="FFFFFF"/>
                          </a:highlight>
                          <a:latin typeface="Tahoma" panose="020B0604030504040204" pitchFamily="34" charset="0"/>
                          <a:ea typeface="Calibri" panose="020F0502020204030204" pitchFamily="34" charset="0"/>
                          <a:cs typeface="Mangal" panose="02040503050203030202" pitchFamily="18" charset="0"/>
                        </a:rPr>
                        <a:t>[Section 218].</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700" b="1" dirty="0">
                          <a:highlight>
                            <a:srgbClr val="FFFFFF"/>
                          </a:highlight>
                          <a:latin typeface="Tahoma" panose="020B0604030504040204" pitchFamily="34" charset="0"/>
                          <a:ea typeface="Tahoma" panose="020B0604030504040204" pitchFamily="34" charset="0"/>
                          <a:cs typeface="Tahoma" panose="020B0604030504040204" pitchFamily="34" charset="0"/>
                        </a:rPr>
                        <a:t>The increase in the period of benefit by 10 years is </a:t>
                      </a:r>
                      <a:r>
                        <a:rPr lang="en-US" sz="1700" b="1" dirty="0">
                          <a:latin typeface="Tahoma" panose="020B0604030504040204" pitchFamily="34" charset="0"/>
                          <a:ea typeface="Tahoma" panose="020B0604030504040204" pitchFamily="34" charset="0"/>
                          <a:cs typeface="Tahoma" panose="020B0604030504040204" pitchFamily="34" charset="0"/>
                        </a:rPr>
                        <a:t>consequent to amendment by the FA, 2026. </a:t>
                      </a:r>
                      <a:endParaRPr lang="en-IN" sz="17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794446564"/>
                  </a:ext>
                </a:extLst>
              </a:tr>
            </a:tbl>
          </a:graphicData>
        </a:graphic>
      </p:graphicFrame>
    </p:spTree>
    <p:extLst>
      <p:ext uri="{BB962C8B-B14F-4D97-AF65-F5344CB8AC3E}">
        <p14:creationId xmlns:p14="http://schemas.microsoft.com/office/powerpoint/2010/main" val="28525758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Deduction in respect of income of a federal co-operative – Section 150 of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62</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211877768"/>
              </p:ext>
            </p:extLst>
          </p:nvPr>
        </p:nvGraphicFramePr>
        <p:xfrm>
          <a:off x="594093" y="878761"/>
          <a:ext cx="11003814" cy="5752159"/>
        </p:xfrm>
        <a:graphic>
          <a:graphicData uri="http://schemas.openxmlformats.org/drawingml/2006/table">
            <a:tbl>
              <a:tblPr firstRow="1" bandRow="1">
                <a:tableStyleId>{5C22544A-7EE6-4342-B048-85BDC9FD1C3A}</a:tableStyleId>
              </a:tblPr>
              <a:tblGrid>
                <a:gridCol w="2149107">
                  <a:extLst>
                    <a:ext uri="{9D8B030D-6E8A-4147-A177-3AD203B41FA5}">
                      <a16:colId xmlns:a16="http://schemas.microsoft.com/office/drawing/2014/main" val="4016985874"/>
                    </a:ext>
                  </a:extLst>
                </a:gridCol>
                <a:gridCol w="8854707">
                  <a:extLst>
                    <a:ext uri="{9D8B030D-6E8A-4147-A177-3AD203B41FA5}">
                      <a16:colId xmlns:a16="http://schemas.microsoft.com/office/drawing/2014/main" val="2704572005"/>
                    </a:ext>
                  </a:extLst>
                </a:gridCol>
              </a:tblGrid>
              <a:tr h="662997">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122114">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latin typeface="Tahoma" panose="020B0604030504040204" pitchFamily="34" charset="0"/>
                          <a:ea typeface="Tahoma" panose="020B0604030504040204" pitchFamily="34" charset="0"/>
                          <a:cs typeface="Tahoma" panose="020B0604030504040204" pitchFamily="34" charset="0"/>
                        </a:rPr>
                        <a:t>There is no corresponding provision in the Income-tax Act, 1961.</a:t>
                      </a: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US" sz="20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US" sz="20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Section 150 has been inserted in the Income-tax Act, 2025 by the FA, 2026.</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0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If the GTI of an </a:t>
                      </a:r>
                      <a:r>
                        <a:rPr lang="en-US" sz="2000" dirty="0" err="1">
                          <a:latin typeface="Tahoma" panose="020B0604030504040204" pitchFamily="34" charset="0"/>
                          <a:ea typeface="Tahoma" panose="020B0604030504040204" pitchFamily="34" charset="0"/>
                          <a:cs typeface="Tahoma" panose="020B0604030504040204" pitchFamily="34" charset="0"/>
                        </a:rPr>
                        <a:t>assessee</a:t>
                      </a:r>
                      <a:r>
                        <a:rPr lang="en-US" sz="2000" dirty="0">
                          <a:latin typeface="Tahoma" panose="020B0604030504040204" pitchFamily="34" charset="0"/>
                          <a:ea typeface="Tahoma" panose="020B0604030504040204" pitchFamily="34" charset="0"/>
                          <a:cs typeface="Tahoma" panose="020B0604030504040204" pitchFamily="34" charset="0"/>
                        </a:rPr>
                        <a:t>-federal cooperative, in any tax year, includes any income by way of dividends received from its investment with any company, a deduction would be allowed from such income, to the extent of the amount which,––</a:t>
                      </a:r>
                    </a:p>
                    <a:p>
                      <a:pPr marL="0" marR="0" lvl="0" indent="-45720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(a) </a:t>
                      </a:r>
                      <a:r>
                        <a:rPr lang="en-US" sz="2000" b="1" dirty="0">
                          <a:latin typeface="Tahoma" panose="020B0604030504040204" pitchFamily="34" charset="0"/>
                          <a:ea typeface="Tahoma" panose="020B0604030504040204" pitchFamily="34" charset="0"/>
                          <a:cs typeface="Tahoma" panose="020B0604030504040204" pitchFamily="34" charset="0"/>
                        </a:rPr>
                        <a:t>has arisen from such investment as recorded in its books of account on or before 31st January, 2026</a:t>
                      </a:r>
                      <a:r>
                        <a:rPr lang="en-US" sz="2000" dirty="0">
                          <a:latin typeface="Tahoma" panose="020B0604030504040204" pitchFamily="34" charset="0"/>
                          <a:ea typeface="Tahoma" panose="020B0604030504040204" pitchFamily="34" charset="0"/>
                          <a:cs typeface="Tahoma" panose="020B0604030504040204" pitchFamily="34" charset="0"/>
                        </a:rPr>
                        <a:t>; and</a:t>
                      </a:r>
                    </a:p>
                    <a:p>
                      <a:pPr marL="0" marR="0" lvl="0" indent="-45720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(b) has been distributed by it to its members </a:t>
                      </a:r>
                      <a:r>
                        <a:rPr lang="en-US" sz="2000" b="1" dirty="0">
                          <a:latin typeface="Tahoma" panose="020B0604030504040204" pitchFamily="34" charset="0"/>
                          <a:ea typeface="Tahoma" panose="020B0604030504040204" pitchFamily="34" charset="0"/>
                          <a:cs typeface="Tahoma" panose="020B0604030504040204" pitchFamily="34" charset="0"/>
                        </a:rPr>
                        <a:t>at least one month before the due date for filing the return of income</a:t>
                      </a:r>
                      <a:r>
                        <a:rPr lang="en-US" sz="2000" dirty="0">
                          <a:latin typeface="Tahoma" panose="020B0604030504040204" pitchFamily="34" charset="0"/>
                          <a:ea typeface="Tahoma" panose="020B0604030504040204" pitchFamily="34" charset="0"/>
                          <a:cs typeface="Tahoma" panose="020B0604030504040204" pitchFamily="34" charset="0"/>
                        </a:rPr>
                        <a:t> under section 263(1).</a:t>
                      </a:r>
                    </a:p>
                    <a:p>
                      <a:pPr marL="0" marR="0" lvl="0" indent="-457200" algn="just" defTabSz="914400" rtl="0" eaLnBrk="1" fontAlgn="auto" latinLnBrk="0" hangingPunct="1">
                        <a:lnSpc>
                          <a:spcPct val="100000"/>
                        </a:lnSpc>
                        <a:spcBef>
                          <a:spcPts val="0"/>
                        </a:spcBef>
                        <a:spcAft>
                          <a:spcPts val="0"/>
                        </a:spcAft>
                        <a:buClrTx/>
                        <a:buSzTx/>
                        <a:buFontTx/>
                        <a:buNone/>
                        <a:tabLst/>
                        <a:defRPr/>
                      </a:pPr>
                      <a:endParaRPr lang="en-US" sz="20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“Federal cooperative” </a:t>
                      </a:r>
                      <a:r>
                        <a:rPr lang="en-US" sz="2000" kern="1200" dirty="0">
                          <a:solidFill>
                            <a:schemeClr val="dk1"/>
                          </a:solidFill>
                          <a:latin typeface="Tahoma" panose="020B0604030504040204" pitchFamily="34" charset="0"/>
                          <a:ea typeface="Tahoma" panose="020B0604030504040204" pitchFamily="34" charset="0"/>
                          <a:cs typeface="Tahoma" panose="020B0604030504040204" pitchFamily="34" charset="0"/>
                        </a:rPr>
                        <a:t>means a federation of cooperative societies registered under this Act and whose membership is available only to a cooperative society or a multi-state cooperative society</a:t>
                      </a:r>
                      <a:r>
                        <a:rPr lang="en-US" sz="2000" dirty="0">
                          <a:latin typeface="Tahoma" panose="020B0604030504040204" pitchFamily="34" charset="0"/>
                          <a:ea typeface="Tahoma" panose="020B0604030504040204" pitchFamily="34" charset="0"/>
                          <a:cs typeface="Tahoma" panose="020B0604030504040204" pitchFamily="34" charset="0"/>
                        </a:rPr>
                        <a:t>.</a:t>
                      </a:r>
                      <a:endParaRPr lang="en-IN" sz="20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r h="692479">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20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ea typeface="Tahoma" panose="020B0604030504040204" pitchFamily="34" charset="0"/>
                          <a:cs typeface="Tahoma" panose="020B0604030504040204" pitchFamily="34" charset="0"/>
                        </a:rPr>
                        <a:t>(2) This benefit is available </a:t>
                      </a:r>
                      <a:r>
                        <a:rPr lang="en-US" sz="2000" dirty="0" err="1">
                          <a:latin typeface="Tahoma" panose="020B0604030504040204" pitchFamily="34" charset="0"/>
                          <a:ea typeface="Tahoma" panose="020B0604030504040204" pitchFamily="34" charset="0"/>
                          <a:cs typeface="Tahoma" panose="020B0604030504040204" pitchFamily="34" charset="0"/>
                        </a:rPr>
                        <a:t>upto</a:t>
                      </a:r>
                      <a:r>
                        <a:rPr lang="en-US" sz="2000" dirty="0">
                          <a:latin typeface="Tahoma" panose="020B0604030504040204" pitchFamily="34" charset="0"/>
                          <a:ea typeface="Tahoma" panose="020B0604030504040204" pitchFamily="34" charset="0"/>
                          <a:cs typeface="Tahoma" panose="020B0604030504040204" pitchFamily="34" charset="0"/>
                        </a:rPr>
                        <a:t> tax year 2028-29. </a:t>
                      </a:r>
                    </a:p>
                  </a:txBody>
                  <a:tcPr/>
                </a:tc>
                <a:extLst>
                  <a:ext uri="{0D108BD9-81ED-4DB2-BD59-A6C34878D82A}">
                    <a16:rowId xmlns:a16="http://schemas.microsoft.com/office/drawing/2014/main" val="1794446564"/>
                  </a:ext>
                </a:extLst>
              </a:tr>
            </a:tbl>
          </a:graphicData>
        </a:graphic>
      </p:graphicFrame>
    </p:spTree>
    <p:extLst>
      <p:ext uri="{BB962C8B-B14F-4D97-AF65-F5344CB8AC3E}">
        <p14:creationId xmlns:p14="http://schemas.microsoft.com/office/powerpoint/2010/main" val="40162554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76944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XIII Determination of tax in Special Cases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3367864011"/>
              </p:ext>
            </p:extLst>
          </p:nvPr>
        </p:nvGraphicFramePr>
        <p:xfrm>
          <a:off x="1043608" y="881670"/>
          <a:ext cx="10423178" cy="4619477"/>
        </p:xfrm>
        <a:graphic>
          <a:graphicData uri="http://schemas.openxmlformats.org/drawingml/2006/table">
            <a:tbl>
              <a:tblPr firstRow="1" firstCol="1" bandRow="1">
                <a:tableStyleId>{5C22544A-7EE6-4342-B048-85BDC9FD1C3A}</a:tableStyleId>
              </a:tblPr>
              <a:tblGrid>
                <a:gridCol w="1900058">
                  <a:extLst>
                    <a:ext uri="{9D8B030D-6E8A-4147-A177-3AD203B41FA5}">
                      <a16:colId xmlns:a16="http://schemas.microsoft.com/office/drawing/2014/main" val="842172799"/>
                    </a:ext>
                  </a:extLst>
                </a:gridCol>
                <a:gridCol w="6557173">
                  <a:extLst>
                    <a:ext uri="{9D8B030D-6E8A-4147-A177-3AD203B41FA5}">
                      <a16:colId xmlns:a16="http://schemas.microsoft.com/office/drawing/2014/main" val="2425070021"/>
                    </a:ext>
                  </a:extLst>
                </a:gridCol>
                <a:gridCol w="1965947">
                  <a:extLst>
                    <a:ext uri="{9D8B030D-6E8A-4147-A177-3AD203B41FA5}">
                      <a16:colId xmlns:a16="http://schemas.microsoft.com/office/drawing/2014/main" val="1837317566"/>
                    </a:ext>
                  </a:extLst>
                </a:gridCol>
              </a:tblGrid>
              <a:tr h="892543">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384609">
                <a:tc>
                  <a:txBody>
                    <a:bodyPr/>
                    <a:lstStyle/>
                    <a:p>
                      <a:pPr marL="0" algn="ctr" defTabSz="914400" rtl="0" eaLnBrk="1" latinLnBrk="0" hangingPunct="1">
                        <a:lnSpc>
                          <a:spcPct val="115000"/>
                        </a:lnSpc>
                        <a:spcBef>
                          <a:spcPts val="75"/>
                        </a:spcBef>
                        <a:spcAft>
                          <a:spcPts val="75"/>
                        </a:spcAft>
                      </a:pP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D.—Special provisions relating to Minimum Alternate Tax and Alternate Minimum Tax</a:t>
                      </a:r>
                    </a:p>
                    <a:p>
                      <a:pPr marL="0" algn="l" defTabSz="914400" rtl="0" eaLnBrk="1" latinLnBrk="0" hangingPunct="1">
                        <a:lnSpc>
                          <a:spcPct val="115000"/>
                        </a:lnSpc>
                        <a:spcBef>
                          <a:spcPts val="75"/>
                        </a:spcBef>
                        <a:spcAft>
                          <a:spcPts val="75"/>
                        </a:spcAft>
                      </a:pP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384609">
                <a:tc rowSpan="7">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206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rowSpan="7">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Special provision for minimum alternate tax and alternate minimum tax.</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115JAA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864692458"/>
                  </a:ext>
                </a:extLst>
              </a:tr>
              <a:tr h="440544">
                <a:tc vMerge="1">
                  <a:txBody>
                    <a:bodyPr/>
                    <a:lstStyle/>
                    <a:p>
                      <a:endParaRPr lang="en-IN"/>
                    </a:p>
                  </a:txBody>
                  <a:tcPr/>
                </a:tc>
                <a:tc v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115JB</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483475">
                <a:tc vMerge="1">
                  <a:txBody>
                    <a:bodyPr/>
                    <a:lstStyle/>
                    <a:p>
                      <a:endParaRPr lang="en-IN"/>
                    </a:p>
                  </a:txBody>
                  <a:tcPr/>
                </a:tc>
                <a:tc v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115JC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65902649"/>
                  </a:ext>
                </a:extLst>
              </a:tr>
              <a:tr h="365435">
                <a:tc vMerge="1">
                  <a:txBody>
                    <a:bodyPr/>
                    <a:lstStyle/>
                    <a:p>
                      <a:endParaRPr lang="en-IN"/>
                    </a:p>
                  </a:txBody>
                  <a:tcPr/>
                </a:tc>
                <a:tc v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115JD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40954">
                <a:tc vMerge="1">
                  <a:txBody>
                    <a:bodyPr/>
                    <a:lstStyle/>
                    <a:p>
                      <a:endParaRPr lang="en-IN"/>
                    </a:p>
                  </a:txBody>
                  <a:tcPr/>
                </a:tc>
                <a:tc v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115JE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374013">
                <a:tc vMerge="1">
                  <a:txBody>
                    <a:bodyPr/>
                    <a:lstStyle/>
                    <a:p>
                      <a:endParaRPr lang="en-IN"/>
                    </a:p>
                  </a:txBody>
                  <a:tcPr/>
                </a:tc>
                <a:tc v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115JEE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297977">
                <a:tc vMerge="1">
                  <a:txBody>
                    <a:bodyPr/>
                    <a:lstStyle/>
                    <a:p>
                      <a:endParaRPr lang="en-IN"/>
                    </a:p>
                  </a:txBody>
                  <a:tcPr/>
                </a:tc>
                <a:tc v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115JF</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070761322"/>
                  </a:ext>
                </a:extLst>
              </a:tr>
            </a:tbl>
          </a:graphicData>
        </a:graphic>
      </p:graphicFrame>
    </p:spTree>
    <p:extLst>
      <p:ext uri="{BB962C8B-B14F-4D97-AF65-F5344CB8AC3E}">
        <p14:creationId xmlns:p14="http://schemas.microsoft.com/office/powerpoint/2010/main" val="292517175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Rate of MAT and carry forward and set-off of MAT credit – Section 115JB and 115JAA of the 1961 Act vis-à-vis Section 206 of the 2025 Act. </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1800" b="1" i="0" u="none" strike="noStrike" kern="1200" cap="none" spc="20" normalizeH="0" baseline="0" noProof="0" dirty="0">
              <a:ln>
                <a:noFill/>
              </a:ln>
              <a:solidFill>
                <a:prstClr val="black"/>
              </a:solidFill>
              <a:effectLst/>
              <a:uLnTx/>
              <a:uFillTx/>
              <a:latin typeface="Tahoma" panose="020B0604030504040204" pitchFamily="34"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2000" b="0" i="0" u="none" strike="noStrike" kern="1200" cap="none" spc="0" normalizeH="0" baseline="0" noProof="0" dirty="0">
              <a:ln>
                <a:noFill/>
              </a:ln>
              <a:solidFill>
                <a:srgbClr val="333333"/>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04083242"/>
              </p:ext>
            </p:extLst>
          </p:nvPr>
        </p:nvGraphicFramePr>
        <p:xfrm>
          <a:off x="569502" y="937995"/>
          <a:ext cx="10218251" cy="5294376"/>
        </p:xfrm>
        <a:graphic>
          <a:graphicData uri="http://schemas.openxmlformats.org/drawingml/2006/table">
            <a:tbl>
              <a:tblPr firstRow="1" bandRow="1">
                <a:tableStyleId>{5C22544A-7EE6-4342-B048-85BDC9FD1C3A}</a:tableStyleId>
              </a:tblPr>
              <a:tblGrid>
                <a:gridCol w="3413919">
                  <a:extLst>
                    <a:ext uri="{9D8B030D-6E8A-4147-A177-3AD203B41FA5}">
                      <a16:colId xmlns:a16="http://schemas.microsoft.com/office/drawing/2014/main" val="4016985874"/>
                    </a:ext>
                  </a:extLst>
                </a:gridCol>
                <a:gridCol w="6804332">
                  <a:extLst>
                    <a:ext uri="{9D8B030D-6E8A-4147-A177-3AD203B41FA5}">
                      <a16:colId xmlns:a16="http://schemas.microsoft.com/office/drawing/2014/main" val="2704572005"/>
                    </a:ext>
                  </a:extLst>
                </a:gridCol>
              </a:tblGrid>
              <a:tr h="351957">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350735">
                <a:tc>
                  <a:txBody>
                    <a:bodyPr/>
                    <a:lstStyle/>
                    <a:p>
                      <a:pPr marL="285750" lvl="0" indent="-285750" algn="just" defTabSz="914400" rtl="0" eaLnBrk="1" latinLnBrk="0" hangingPunct="1">
                        <a:lnSpc>
                          <a:spcPct val="110000"/>
                        </a:lnSpc>
                        <a:spcBef>
                          <a:spcPts val="600"/>
                        </a:spcBef>
                        <a:spcAft>
                          <a:spcPts val="600"/>
                        </a:spcAft>
                        <a:buFont typeface="Arial" panose="020B0604020202020204" pitchFamily="34" charset="0"/>
                        <a:buChar char="•"/>
                      </a:pPr>
                      <a:r>
                        <a:rPr lang="en-US" sz="1800" kern="1200" dirty="0">
                          <a:solidFill>
                            <a:schemeClr val="dk1"/>
                          </a:solidFill>
                          <a:effectLst/>
                          <a:latin typeface="Tahoma" panose="020B0604030504040204" pitchFamily="34" charset="0"/>
                          <a:ea typeface="Calibri" panose="020F0502020204030204" pitchFamily="34" charset="0"/>
                          <a:cs typeface="Mangal" panose="02040503050203030202" pitchFamily="18" charset="0"/>
                        </a:rPr>
                        <a:t>The rate of MAT was </a:t>
                      </a:r>
                      <a:r>
                        <a:rPr lang="en-US" sz="1800" kern="1200" dirty="0">
                          <a:solidFill>
                            <a:schemeClr val="dk1"/>
                          </a:solidFill>
                          <a:effectLst/>
                          <a:highlight>
                            <a:srgbClr val="B7FAFF"/>
                          </a:highlight>
                          <a:latin typeface="Tahoma" panose="020B0604030504040204" pitchFamily="34" charset="0"/>
                          <a:ea typeface="Calibri" panose="020F0502020204030204" pitchFamily="34" charset="0"/>
                          <a:cs typeface="Mangal" panose="02040503050203030202" pitchFamily="18" charset="0"/>
                        </a:rPr>
                        <a:t>15%</a:t>
                      </a:r>
                      <a:r>
                        <a:rPr lang="en-US" sz="1800" kern="1200" dirty="0">
                          <a:solidFill>
                            <a:schemeClr val="dk1"/>
                          </a:solidFill>
                          <a:effectLst/>
                          <a:latin typeface="Tahoma" panose="020B0604030504040204" pitchFamily="34" charset="0"/>
                          <a:ea typeface="Calibri" panose="020F0502020204030204" pitchFamily="34" charset="0"/>
                          <a:cs typeface="Mangal" panose="02040503050203030202" pitchFamily="18" charset="0"/>
                        </a:rPr>
                        <a:t> of book profit.</a:t>
                      </a:r>
                    </a:p>
                    <a:p>
                      <a:pPr marL="285750" lvl="0" indent="-285750" algn="just" defTabSz="914400" rtl="0" eaLnBrk="1" latinLnBrk="0" hangingPunct="1">
                        <a:lnSpc>
                          <a:spcPct val="110000"/>
                        </a:lnSpc>
                        <a:spcBef>
                          <a:spcPts val="600"/>
                        </a:spcBef>
                        <a:spcAft>
                          <a:spcPts val="600"/>
                        </a:spcAft>
                        <a:buFont typeface="Arial" panose="020B0604020202020204" pitchFamily="34" charset="0"/>
                        <a:buChar char="•"/>
                      </a:pPr>
                      <a:r>
                        <a:rPr lang="en-US" sz="1800" kern="1200" dirty="0">
                          <a:solidFill>
                            <a:schemeClr val="dk1"/>
                          </a:solidFill>
                          <a:effectLst/>
                          <a:latin typeface="Tahoma" panose="020B0604030504040204" pitchFamily="34" charset="0"/>
                          <a:ea typeface="Calibri" panose="020F0502020204030204" pitchFamily="34" charset="0"/>
                          <a:cs typeface="Mangal" panose="02040503050203030202" pitchFamily="18" charset="0"/>
                        </a:rPr>
                        <a:t>Set-off of MAT credit was allowed only if the company computed total income and paid tax as per the normal provisions of the Income-tax Act, 1961.</a:t>
                      </a:r>
                    </a:p>
                    <a:p>
                      <a:pPr marL="285750" lvl="0" indent="-285750" algn="just" defTabSz="914400" rtl="0" eaLnBrk="1" latinLnBrk="0" hangingPunct="1">
                        <a:lnSpc>
                          <a:spcPct val="110000"/>
                        </a:lnSpc>
                        <a:spcBef>
                          <a:spcPts val="600"/>
                        </a:spcBef>
                        <a:spcAft>
                          <a:spcPts val="600"/>
                        </a:spcAft>
                        <a:buFont typeface="Arial" panose="020B0604020202020204" pitchFamily="34" charset="0"/>
                        <a:buChar char="•"/>
                      </a:pPr>
                      <a:r>
                        <a:rPr lang="en-US" sz="1800" kern="1200" dirty="0">
                          <a:solidFill>
                            <a:schemeClr val="dk1"/>
                          </a:solidFill>
                          <a:effectLst/>
                          <a:latin typeface="Tahoma" panose="020B0604030504040204" pitchFamily="34" charset="0"/>
                          <a:ea typeface="Calibri" panose="020F0502020204030204" pitchFamily="34" charset="0"/>
                          <a:cs typeface="Mangal" panose="02040503050203030202" pitchFamily="18" charset="0"/>
                        </a:rPr>
                        <a:t>Set-off of MAT credit was not allowed where the company opted for the new tax regime section 115BAA .</a:t>
                      </a:r>
                    </a:p>
                    <a:p>
                      <a:pPr marL="285750" lvl="0" indent="-285750" algn="just" defTabSz="914400" rtl="0" eaLnBrk="1" latinLnBrk="0" hangingPunct="1">
                        <a:lnSpc>
                          <a:spcPct val="110000"/>
                        </a:lnSpc>
                        <a:spcBef>
                          <a:spcPts val="600"/>
                        </a:spcBef>
                        <a:spcAft>
                          <a:spcPts val="600"/>
                        </a:spcAft>
                        <a:buFont typeface="Arial" panose="020B0604020202020204" pitchFamily="34" charset="0"/>
                        <a:buChar char="•"/>
                      </a:pPr>
                      <a:endParaRPr lang="en-US" sz="1800" kern="1200" dirty="0">
                        <a:solidFill>
                          <a:schemeClr val="dk1"/>
                        </a:solidFill>
                        <a:effectLst/>
                        <a:latin typeface="Tahoma" panose="020B0604030504040204" pitchFamily="34" charset="0"/>
                        <a:ea typeface="Calibri" panose="020F0502020204030204" pitchFamily="34" charset="0"/>
                        <a:cs typeface="Mangal" panose="02040503050203030202" pitchFamily="18" charset="0"/>
                      </a:endParaRPr>
                    </a:p>
                    <a:p>
                      <a:pPr lvl="0" indent="0" algn="just">
                        <a:spcBef>
                          <a:spcPts val="600"/>
                        </a:spcBef>
                        <a:spcAft>
                          <a:spcPts val="0"/>
                        </a:spcAft>
                      </a:pPr>
                      <a:endParaRPr lang="en-IN" sz="1800" dirty="0"/>
                    </a:p>
                  </a:txBody>
                  <a:tcPr/>
                </a:tc>
                <a:tc>
                  <a:txBody>
                    <a:bodyPr/>
                    <a:lstStyle/>
                    <a:p>
                      <a:pPr marL="285750" lvl="0" indent="-285750" algn="just">
                        <a:lnSpc>
                          <a:spcPct val="110000"/>
                        </a:lnSpc>
                        <a:spcBef>
                          <a:spcPts val="600"/>
                        </a:spcBef>
                        <a:spcAft>
                          <a:spcPts val="600"/>
                        </a:spcAft>
                        <a:buFont typeface="Arial" panose="020B0604020202020204" pitchFamily="34" charset="0"/>
                        <a:buChar char="•"/>
                      </a:pPr>
                      <a:r>
                        <a:rPr lang="en-US" dirty="0">
                          <a:effectLst/>
                          <a:latin typeface="Tahoma" panose="020B0604030504040204" pitchFamily="34" charset="0"/>
                          <a:ea typeface="Calibri" panose="020F0502020204030204" pitchFamily="34" charset="0"/>
                          <a:cs typeface="Mangal" panose="02040503050203030202" pitchFamily="18" charset="0"/>
                        </a:rPr>
                        <a:t>Tax paid under provisions of MAT be made as final tax in the old regime and no new MAT credit be allowed. </a:t>
                      </a:r>
                    </a:p>
                    <a:p>
                      <a:pPr marL="285750" lvl="0" indent="-285750" algn="just">
                        <a:lnSpc>
                          <a:spcPct val="110000"/>
                        </a:lnSpc>
                        <a:spcBef>
                          <a:spcPts val="600"/>
                        </a:spcBef>
                        <a:spcAft>
                          <a:spcPts val="600"/>
                        </a:spcAft>
                        <a:buFont typeface="Arial" panose="020B0604020202020204" pitchFamily="34" charset="0"/>
                        <a:buChar char="•"/>
                      </a:pPr>
                      <a:r>
                        <a:rPr lang="en-US" dirty="0">
                          <a:effectLst/>
                          <a:latin typeface="Tahoma" panose="020B0604030504040204" pitchFamily="34" charset="0"/>
                          <a:ea typeface="Calibri" panose="020F0502020204030204" pitchFamily="34" charset="0"/>
                          <a:cs typeface="Mangal" panose="02040503050203030202" pitchFamily="18" charset="0"/>
                        </a:rPr>
                        <a:t>The tax rate of MAT is </a:t>
                      </a:r>
                      <a:r>
                        <a:rPr lang="en-US" dirty="0">
                          <a:effectLst/>
                          <a:highlight>
                            <a:srgbClr val="B7FAFF"/>
                          </a:highlight>
                          <a:latin typeface="Tahoma" panose="020B0604030504040204" pitchFamily="34" charset="0"/>
                          <a:ea typeface="Calibri" panose="020F0502020204030204" pitchFamily="34" charset="0"/>
                          <a:cs typeface="Mangal" panose="02040503050203030202" pitchFamily="18" charset="0"/>
                        </a:rPr>
                        <a:t>14%</a:t>
                      </a:r>
                      <a:r>
                        <a:rPr lang="en-US" dirty="0">
                          <a:effectLst/>
                          <a:latin typeface="Tahoma" panose="020B0604030504040204" pitchFamily="34" charset="0"/>
                          <a:ea typeface="Calibri" panose="020F0502020204030204" pitchFamily="34" charset="0"/>
                          <a:cs typeface="Mangal" panose="02040503050203030202" pitchFamily="18" charset="0"/>
                        </a:rPr>
                        <a:t> of book profit.</a:t>
                      </a:r>
                    </a:p>
                    <a:p>
                      <a:pPr marL="285750" lvl="0" indent="-285750" algn="just">
                        <a:lnSpc>
                          <a:spcPct val="110000"/>
                        </a:lnSpc>
                        <a:spcBef>
                          <a:spcPts val="600"/>
                        </a:spcBef>
                        <a:spcAft>
                          <a:spcPts val="600"/>
                        </a:spcAft>
                        <a:buFont typeface="Arial" panose="020B0604020202020204" pitchFamily="34" charset="0"/>
                        <a:buChar char="•"/>
                      </a:pPr>
                      <a:r>
                        <a:rPr lang="en-US" dirty="0">
                          <a:effectLst/>
                          <a:latin typeface="Tahoma" panose="020B0604030504040204" pitchFamily="34" charset="0"/>
                          <a:ea typeface="Calibri" panose="020F0502020204030204" pitchFamily="34" charset="0"/>
                          <a:cs typeface="Mangal" panose="02040503050203030202" pitchFamily="18" charset="0"/>
                        </a:rPr>
                        <a:t>Set-off of MAT credit may be allowed </a:t>
                      </a:r>
                      <a:r>
                        <a:rPr lang="en-US" dirty="0">
                          <a:effectLst/>
                          <a:highlight>
                            <a:srgbClr val="B7FAFF"/>
                          </a:highlight>
                          <a:latin typeface="Tahoma" panose="020B0604030504040204" pitchFamily="34" charset="0"/>
                          <a:ea typeface="Calibri" panose="020F0502020204030204" pitchFamily="34" charset="0"/>
                          <a:cs typeface="Mangal" panose="02040503050203030202" pitchFamily="18" charset="0"/>
                        </a:rPr>
                        <a:t>only in the new tax regime </a:t>
                      </a:r>
                      <a:r>
                        <a:rPr lang="en-US" sz="1800" kern="1200" dirty="0">
                          <a:solidFill>
                            <a:schemeClr val="dk1"/>
                          </a:solidFill>
                          <a:effectLst/>
                          <a:highlight>
                            <a:srgbClr val="B7FAFF"/>
                          </a:highlight>
                          <a:latin typeface="Tahoma" panose="020B0604030504040204" pitchFamily="34" charset="0"/>
                          <a:ea typeface="Calibri" panose="020F0502020204030204" pitchFamily="34" charset="0"/>
                          <a:cs typeface="Mangal" panose="02040503050203030202" pitchFamily="18" charset="0"/>
                        </a:rPr>
                        <a:t>u/s 200 </a:t>
                      </a:r>
                      <a:r>
                        <a:rPr lang="en-US" dirty="0">
                          <a:effectLst/>
                          <a:highlight>
                            <a:srgbClr val="B7FAFF"/>
                          </a:highlight>
                          <a:latin typeface="Tahoma" panose="020B0604030504040204" pitchFamily="34" charset="0"/>
                          <a:ea typeface="Calibri" panose="020F0502020204030204" pitchFamily="34" charset="0"/>
                          <a:cs typeface="Mangal" panose="02040503050203030202" pitchFamily="18" charset="0"/>
                        </a:rPr>
                        <a:t>for domestic companies to the extent of 25% of the tax liability.</a:t>
                      </a:r>
                    </a:p>
                    <a:p>
                      <a:pPr marL="285750" lvl="0" indent="-285750" algn="just">
                        <a:lnSpc>
                          <a:spcPct val="110000"/>
                        </a:lnSpc>
                        <a:spcBef>
                          <a:spcPts val="600"/>
                        </a:spcBef>
                        <a:spcAft>
                          <a:spcPts val="600"/>
                        </a:spcAft>
                        <a:buFont typeface="Arial" panose="020B0604020202020204" pitchFamily="34" charset="0"/>
                        <a:buChar char="•"/>
                      </a:pPr>
                      <a:r>
                        <a:rPr lang="en-US" dirty="0">
                          <a:effectLst/>
                          <a:latin typeface="Tahoma" panose="020B0604030504040204" pitchFamily="34" charset="0"/>
                          <a:ea typeface="Calibri" panose="020F0502020204030204" pitchFamily="34" charset="0"/>
                          <a:cs typeface="Mangal" panose="02040503050203030202" pitchFamily="18" charset="0"/>
                        </a:rPr>
                        <a:t>In the case of foreign companies, set off would be allowed to the extent of the difference between the tax on the total income and the minimum alternate tax, for the tax year in which normal tax is more than MAT.</a:t>
                      </a:r>
                    </a:p>
                    <a:p>
                      <a:pPr marL="285750" lvl="0" indent="-285750" algn="just">
                        <a:lnSpc>
                          <a:spcPct val="110000"/>
                        </a:lnSpc>
                        <a:spcBef>
                          <a:spcPts val="600"/>
                        </a:spcBef>
                        <a:spcAft>
                          <a:spcPts val="600"/>
                        </a:spcAft>
                        <a:buFont typeface="Arial" panose="020B0604020202020204" pitchFamily="34" charset="0"/>
                        <a:buChar char="•"/>
                      </a:pPr>
                      <a:r>
                        <a:rPr lang="en-US" dirty="0">
                          <a:effectLst/>
                          <a:latin typeface="Tahoma" panose="020B0604030504040204" pitchFamily="34" charset="0"/>
                          <a:ea typeface="Calibri" panose="020F0502020204030204" pitchFamily="34" charset="0"/>
                          <a:cs typeface="Mangal" panose="02040503050203030202" pitchFamily="18" charset="0"/>
                        </a:rPr>
                        <a:t>Exemption from Minimum Alternate Tax (MAT) to all non-residents who pay tax on presumptive basis</a:t>
                      </a:r>
                      <a:endParaRPr lang="en-US" sz="1800" b="1" dirty="0">
                        <a:solidFill>
                          <a:srgbClr val="333333"/>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81053675"/>
                  </a:ext>
                </a:extLst>
              </a:tr>
            </a:tbl>
          </a:graphicData>
        </a:graphic>
      </p:graphicFrame>
    </p:spTree>
    <p:extLst>
      <p:ext uri="{BB962C8B-B14F-4D97-AF65-F5344CB8AC3E}">
        <p14:creationId xmlns:p14="http://schemas.microsoft.com/office/powerpoint/2010/main" val="27094020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Chapter </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XVII-B - </a:t>
            </a:r>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Consolidation of Provisions related to Registered Non-profit </a:t>
            </a:r>
            <a:r>
              <a:rPr lang="en-US" sz="2200" b="1" i="0" dirty="0" err="1">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Organisations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(NPOs) in one Chapter</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65</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063800061"/>
              </p:ext>
            </p:extLst>
          </p:nvPr>
        </p:nvGraphicFramePr>
        <p:xfrm>
          <a:off x="569502" y="937995"/>
          <a:ext cx="10218252" cy="4602480"/>
        </p:xfrm>
        <a:graphic>
          <a:graphicData uri="http://schemas.openxmlformats.org/drawingml/2006/table">
            <a:tbl>
              <a:tblPr firstRow="1" bandRow="1">
                <a:tableStyleId>{5C22544A-7EE6-4342-B048-85BDC9FD1C3A}</a:tableStyleId>
              </a:tblPr>
              <a:tblGrid>
                <a:gridCol w="1858388">
                  <a:extLst>
                    <a:ext uri="{9D8B030D-6E8A-4147-A177-3AD203B41FA5}">
                      <a16:colId xmlns:a16="http://schemas.microsoft.com/office/drawing/2014/main" val="4016985874"/>
                    </a:ext>
                  </a:extLst>
                </a:gridCol>
                <a:gridCol w="4763666">
                  <a:extLst>
                    <a:ext uri="{9D8B030D-6E8A-4147-A177-3AD203B41FA5}">
                      <a16:colId xmlns:a16="http://schemas.microsoft.com/office/drawing/2014/main" val="667838100"/>
                    </a:ext>
                  </a:extLst>
                </a:gridCol>
                <a:gridCol w="3596198">
                  <a:extLst>
                    <a:ext uri="{9D8B030D-6E8A-4147-A177-3AD203B41FA5}">
                      <a16:colId xmlns:a16="http://schemas.microsoft.com/office/drawing/2014/main" val="2704572005"/>
                    </a:ext>
                  </a:extLst>
                </a:gridCol>
              </a:tblGrid>
              <a:tr h="330855">
                <a:tc gridSpan="2">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hMerge="1">
                  <a:txBody>
                    <a:bodyPr/>
                    <a:lstStyle/>
                    <a:p>
                      <a:endParaRPr lang="en-IN"/>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534459">
                <a:tc gridSpan="2">
                  <a:txBody>
                    <a:bodyPr/>
                    <a:lstStyle/>
                    <a:p>
                      <a:pPr marL="0" lvl="0" indent="-457200" algn="just">
                        <a:spcBef>
                          <a:spcPts val="600"/>
                        </a:spcBef>
                        <a:spcAft>
                          <a:spcPts val="600"/>
                        </a:spcAft>
                        <a:buFont typeface="Wingdings" panose="05000000000000000000" pitchFamily="2" charset="2"/>
                        <a:buNone/>
                      </a:pPr>
                      <a:r>
                        <a:rPr lang="en-US" dirty="0">
                          <a:latin typeface="Tahoma" panose="020B0604030504040204" pitchFamily="34" charset="0"/>
                        </a:rPr>
                        <a:t>The following sections in different Chapters of the Act contain the provisions  relating to Charitable Trusts –</a:t>
                      </a:r>
                      <a:endParaRPr lang="en-IN" sz="1800" dirty="0"/>
                    </a:p>
                  </a:txBody>
                  <a:tcPr/>
                </a:tc>
                <a:tc hMerge="1">
                  <a:txBody>
                    <a:bodyPr/>
                    <a:lstStyle/>
                    <a:p>
                      <a:endParaRPr lang="en-IN"/>
                    </a:p>
                  </a:txBody>
                  <a:tcPr/>
                </a:tc>
                <a:tc rowSpan="7">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endParaRPr lang="en-US" dirty="0">
                        <a:latin typeface="Tahoma" panose="020B060403050404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endParaRPr lang="en-US" dirty="0">
                        <a:latin typeface="Tahoma" panose="020B060403050404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dirty="0">
                          <a:latin typeface="Tahoma" panose="020B0604030504040204" pitchFamily="34" charset="0"/>
                        </a:rPr>
                        <a:t>These provisions are now consolidated in </a:t>
                      </a:r>
                      <a:r>
                        <a:rPr lang="en-US" b="1" dirty="0">
                          <a:latin typeface="Tahoma" panose="020B0604030504040204" pitchFamily="34" charset="0"/>
                        </a:rPr>
                        <a:t>Part B of Chapter XVII </a:t>
                      </a:r>
                      <a:r>
                        <a:rPr lang="en-US" dirty="0">
                          <a:latin typeface="Tahoma" panose="020B0604030504040204" pitchFamily="34" charset="0"/>
                        </a:rPr>
                        <a:t>– </a:t>
                      </a:r>
                      <a:r>
                        <a:rPr lang="en-US" b="1" dirty="0">
                          <a:latin typeface="Tahoma" panose="020B0604030504040204" pitchFamily="34" charset="0"/>
                        </a:rPr>
                        <a:t>“Special Provisions for registered non-profit organisation”</a:t>
                      </a:r>
                      <a:r>
                        <a:rPr lang="en-US" dirty="0">
                          <a:latin typeface="Tahoma" panose="020B0604030504040204" pitchFamily="34" charset="0"/>
                        </a:rPr>
                        <a:t> </a:t>
                      </a:r>
                      <a:endParaRPr lang="en-IN" sz="1800" dirty="0"/>
                    </a:p>
                  </a:txBody>
                  <a:tcPr/>
                </a:tc>
                <a:extLst>
                  <a:ext uri="{0D108BD9-81ED-4DB2-BD59-A6C34878D82A}">
                    <a16:rowId xmlns:a16="http://schemas.microsoft.com/office/drawing/2014/main" val="2279920276"/>
                  </a:ext>
                </a:extLst>
              </a:tr>
              <a:tr h="495586">
                <a:tc>
                  <a:txBody>
                    <a:bodyPr/>
                    <a:lstStyle/>
                    <a:p>
                      <a:pPr lvl="0" algn="ctr">
                        <a:spcBef>
                          <a:spcPts val="600"/>
                        </a:spcBef>
                        <a:spcAft>
                          <a:spcPts val="600"/>
                        </a:spcAft>
                      </a:pPr>
                      <a:r>
                        <a:rPr lang="en-US" sz="1800" b="1" dirty="0">
                          <a:latin typeface="Tahoma" panose="020B0604030504040204" pitchFamily="34" charset="0"/>
                          <a:ea typeface="Tahoma" panose="020B0604030504040204" pitchFamily="34" charset="0"/>
                          <a:cs typeface="Tahoma" panose="020B0604030504040204" pitchFamily="34" charset="0"/>
                        </a:rPr>
                        <a:t>Chapter of the 1961 Act</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ctr" defTabSz="914400" rtl="0" eaLnBrk="1" fontAlgn="auto" latinLnBrk="0" hangingPunct="1">
                        <a:lnSpc>
                          <a:spcPct val="100000"/>
                        </a:lnSpc>
                        <a:spcBef>
                          <a:spcPts val="600"/>
                        </a:spcBef>
                        <a:spcAft>
                          <a:spcPts val="60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Provisions</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tc vMerge="1">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endParaRPr lang="en-IN" sz="1800" dirty="0"/>
                    </a:p>
                  </a:txBody>
                  <a:tcPr/>
                </a:tc>
                <a:extLst>
                  <a:ext uri="{0D108BD9-81ED-4DB2-BD59-A6C34878D82A}">
                    <a16:rowId xmlns:a16="http://schemas.microsoft.com/office/drawing/2014/main" val="240470069"/>
                  </a:ext>
                </a:extLst>
              </a:tr>
              <a:tr h="495586">
                <a:tc>
                  <a:txBody>
                    <a:bodyPr/>
                    <a:lstStyle/>
                    <a:p>
                      <a:pPr lvl="0" algn="ctr">
                        <a:spcBef>
                          <a:spcPts val="600"/>
                        </a:spcBef>
                        <a:spcAft>
                          <a:spcPts val="600"/>
                        </a:spcAft>
                      </a:pPr>
                      <a:r>
                        <a:rPr lang="en-US" dirty="0">
                          <a:latin typeface="Tahoma" panose="020B0604030504040204" pitchFamily="34" charset="0"/>
                        </a:rPr>
                        <a:t>Chapter I</a:t>
                      </a:r>
                      <a:endParaRPr lang="en-IN" sz="1800" dirty="0"/>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dirty="0">
                          <a:latin typeface="Tahoma" panose="020B0604030504040204" pitchFamily="34" charset="0"/>
                        </a:rPr>
                        <a:t>Definition of Charitable Purpose in section 2(15)</a:t>
                      </a:r>
                      <a:endParaRPr lang="en-IN" sz="1800" dirty="0"/>
                    </a:p>
                  </a:txBody>
                  <a:tcPr/>
                </a:tc>
                <a:tc vMerge="1">
                  <a:txBody>
                    <a:bodyPr/>
                    <a:lstStyle/>
                    <a:p>
                      <a:endParaRPr lang="en-IN"/>
                    </a:p>
                  </a:txBody>
                  <a:tcPr/>
                </a:tc>
                <a:extLst>
                  <a:ext uri="{0D108BD9-81ED-4DB2-BD59-A6C34878D82A}">
                    <a16:rowId xmlns:a16="http://schemas.microsoft.com/office/drawing/2014/main" val="3353050396"/>
                  </a:ext>
                </a:extLst>
              </a:tr>
              <a:tr h="502928">
                <a:tc>
                  <a:txBody>
                    <a:bodyPr/>
                    <a:lstStyle/>
                    <a:p>
                      <a:pPr lvl="0" algn="ctr">
                        <a:spcBef>
                          <a:spcPts val="600"/>
                        </a:spcBef>
                        <a:spcAft>
                          <a:spcPts val="600"/>
                        </a:spcAft>
                      </a:pPr>
                      <a:r>
                        <a:rPr lang="en-US" dirty="0">
                          <a:latin typeface="Tahoma" panose="020B0604030504040204" pitchFamily="34" charset="0"/>
                        </a:rPr>
                        <a:t>Chapter III</a:t>
                      </a:r>
                      <a:endParaRPr lang="en-IN" sz="1800" dirty="0"/>
                    </a:p>
                  </a:txBody>
                  <a:tcPr/>
                </a:tc>
                <a:tc>
                  <a:txBody>
                    <a:bodyPr/>
                    <a:lstStyle/>
                    <a:p>
                      <a:pPr lvl="0" algn="just">
                        <a:spcBef>
                          <a:spcPts val="600"/>
                        </a:spcBef>
                        <a:spcAft>
                          <a:spcPts val="600"/>
                        </a:spcAft>
                      </a:pPr>
                      <a:r>
                        <a:rPr lang="en-US" dirty="0">
                          <a:latin typeface="Tahoma" panose="020B0604030504040204" pitchFamily="34" charset="0"/>
                        </a:rPr>
                        <a:t>Sections 10(23C), 11, 12, 12A, 12AA,     12AB, 12AC &amp; 13</a:t>
                      </a:r>
                      <a:endParaRPr lang="en-IN" sz="1800" dirty="0"/>
                    </a:p>
                  </a:txBody>
                  <a:tcPr/>
                </a:tc>
                <a:tc vMerge="1">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endParaRPr lang="en-IN" sz="1800" dirty="0"/>
                    </a:p>
                  </a:txBody>
                  <a:tcPr/>
                </a:tc>
                <a:extLst>
                  <a:ext uri="{0D108BD9-81ED-4DB2-BD59-A6C34878D82A}">
                    <a16:rowId xmlns:a16="http://schemas.microsoft.com/office/drawing/2014/main" val="2681691041"/>
                  </a:ext>
                </a:extLst>
              </a:tr>
              <a:tr h="283779">
                <a:tc>
                  <a:txBody>
                    <a:bodyPr/>
                    <a:lstStyle/>
                    <a:p>
                      <a:pPr lvl="0" algn="ctr">
                        <a:spcBef>
                          <a:spcPts val="600"/>
                        </a:spcBef>
                        <a:spcAft>
                          <a:spcPts val="600"/>
                        </a:spcAft>
                      </a:pPr>
                      <a:r>
                        <a:rPr lang="en-US" dirty="0">
                          <a:latin typeface="Tahoma" panose="020B0604030504040204" pitchFamily="34" charset="0"/>
                        </a:rPr>
                        <a:t>Chapter VIA</a:t>
                      </a:r>
                      <a:endParaRPr lang="en-IN" sz="1800" dirty="0"/>
                    </a:p>
                  </a:txBody>
                  <a:tcPr/>
                </a:tc>
                <a:tc>
                  <a:txBody>
                    <a:bodyPr/>
                    <a:lstStyle/>
                    <a:p>
                      <a:pPr lvl="0" algn="just">
                        <a:spcBef>
                          <a:spcPts val="600"/>
                        </a:spcBef>
                        <a:spcAft>
                          <a:spcPts val="600"/>
                        </a:spcAft>
                      </a:pPr>
                      <a:r>
                        <a:rPr lang="en-US" dirty="0">
                          <a:latin typeface="Tahoma" panose="020B0604030504040204" pitchFamily="34" charset="0"/>
                        </a:rPr>
                        <a:t>Section 80G</a:t>
                      </a:r>
                      <a:endParaRPr lang="en-IN" sz="1800" dirty="0"/>
                    </a:p>
                  </a:txBody>
                  <a:tcPr/>
                </a:tc>
                <a:tc vMerge="1">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endParaRPr lang="en-IN" sz="1800" dirty="0"/>
                    </a:p>
                  </a:txBody>
                  <a:tcPr/>
                </a:tc>
                <a:extLst>
                  <a:ext uri="{0D108BD9-81ED-4DB2-BD59-A6C34878D82A}">
                    <a16:rowId xmlns:a16="http://schemas.microsoft.com/office/drawing/2014/main" val="652425215"/>
                  </a:ext>
                </a:extLst>
              </a:tr>
              <a:tr h="283779">
                <a:tc>
                  <a:txBody>
                    <a:bodyPr/>
                    <a:lstStyle/>
                    <a:p>
                      <a:pPr lvl="0" algn="ctr">
                        <a:spcBef>
                          <a:spcPts val="600"/>
                        </a:spcBef>
                        <a:spcAft>
                          <a:spcPts val="600"/>
                        </a:spcAft>
                      </a:pPr>
                      <a:r>
                        <a:rPr lang="en-US" dirty="0">
                          <a:latin typeface="Tahoma" panose="020B0604030504040204" pitchFamily="34" charset="0"/>
                        </a:rPr>
                        <a:t>Chapter XII</a:t>
                      </a:r>
                      <a:endParaRPr lang="en-IN" sz="1800" dirty="0"/>
                    </a:p>
                  </a:txBody>
                  <a:tcPr/>
                </a:tc>
                <a:tc>
                  <a:txBody>
                    <a:bodyPr/>
                    <a:lstStyle/>
                    <a:p>
                      <a:pPr lvl="0" algn="just">
                        <a:spcBef>
                          <a:spcPts val="600"/>
                        </a:spcBef>
                        <a:spcAft>
                          <a:spcPts val="600"/>
                        </a:spcAft>
                      </a:pPr>
                      <a:r>
                        <a:rPr lang="en-US" dirty="0">
                          <a:latin typeface="Tahoma" panose="020B0604030504040204" pitchFamily="34" charset="0"/>
                        </a:rPr>
                        <a:t>Anonymous Donation  (Section 115BBC) &amp; Specified Income (Section 115BBI).</a:t>
                      </a:r>
                      <a:endParaRPr lang="en-IN" sz="1800" dirty="0"/>
                    </a:p>
                  </a:txBody>
                  <a:tcPr/>
                </a:tc>
                <a:tc vMerge="1">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endParaRPr lang="en-IN" sz="1800" dirty="0"/>
                    </a:p>
                  </a:txBody>
                  <a:tcPr/>
                </a:tc>
                <a:extLst>
                  <a:ext uri="{0D108BD9-81ED-4DB2-BD59-A6C34878D82A}">
                    <a16:rowId xmlns:a16="http://schemas.microsoft.com/office/drawing/2014/main" val="3036136936"/>
                  </a:ext>
                </a:extLst>
              </a:tr>
              <a:tr h="283779">
                <a:tc>
                  <a:txBody>
                    <a:bodyPr/>
                    <a:lstStyle/>
                    <a:p>
                      <a:pPr lvl="0" algn="ctr">
                        <a:spcBef>
                          <a:spcPts val="600"/>
                        </a:spcBef>
                        <a:spcAft>
                          <a:spcPts val="600"/>
                        </a:spcAft>
                      </a:pPr>
                      <a:r>
                        <a:rPr lang="en-US" dirty="0">
                          <a:latin typeface="Tahoma" panose="020B0604030504040204" pitchFamily="34" charset="0"/>
                        </a:rPr>
                        <a:t>Chapter XII-EB</a:t>
                      </a:r>
                      <a:endParaRPr lang="en-IN" sz="1800" dirty="0"/>
                    </a:p>
                  </a:txBody>
                  <a:tcPr/>
                </a:tc>
                <a:tc>
                  <a:txBody>
                    <a:bodyPr/>
                    <a:lstStyle/>
                    <a:p>
                      <a:pPr lvl="0" algn="just">
                        <a:spcBef>
                          <a:spcPts val="600"/>
                        </a:spcBef>
                        <a:spcAft>
                          <a:spcPts val="600"/>
                        </a:spcAft>
                      </a:pPr>
                      <a:r>
                        <a:rPr lang="en-US" dirty="0">
                          <a:latin typeface="Tahoma" panose="020B0604030504040204" pitchFamily="34" charset="0"/>
                        </a:rPr>
                        <a:t>Accreted income provisions - Sections 115TD, 115TE &amp; 115TF </a:t>
                      </a:r>
                      <a:endParaRPr lang="en-IN" sz="1800" dirty="0"/>
                    </a:p>
                  </a:txBody>
                  <a:tcPr/>
                </a:tc>
                <a:tc vMerge="1">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endParaRPr lang="en-IN" sz="1800" dirty="0"/>
                    </a:p>
                  </a:txBody>
                  <a:tcPr/>
                </a:tc>
                <a:extLst>
                  <a:ext uri="{0D108BD9-81ED-4DB2-BD59-A6C34878D82A}">
                    <a16:rowId xmlns:a16="http://schemas.microsoft.com/office/drawing/2014/main" val="68473232"/>
                  </a:ext>
                </a:extLst>
              </a:tr>
            </a:tbl>
          </a:graphicData>
        </a:graphic>
      </p:graphicFrame>
    </p:spTree>
    <p:extLst>
      <p:ext uri="{BB962C8B-B14F-4D97-AF65-F5344CB8AC3E}">
        <p14:creationId xmlns:p14="http://schemas.microsoft.com/office/powerpoint/2010/main" val="122387135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Use of common terminology – Registered non-profit organization and Registration</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66</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122347026"/>
              </p:ext>
            </p:extLst>
          </p:nvPr>
        </p:nvGraphicFramePr>
        <p:xfrm>
          <a:off x="569502" y="937995"/>
          <a:ext cx="10218251" cy="4724400"/>
        </p:xfrm>
        <a:graphic>
          <a:graphicData uri="http://schemas.openxmlformats.org/drawingml/2006/table">
            <a:tbl>
              <a:tblPr firstRow="1" bandRow="1">
                <a:tableStyleId>{5C22544A-7EE6-4342-B048-85BDC9FD1C3A}</a:tableStyleId>
              </a:tblPr>
              <a:tblGrid>
                <a:gridCol w="3413919">
                  <a:extLst>
                    <a:ext uri="{9D8B030D-6E8A-4147-A177-3AD203B41FA5}">
                      <a16:colId xmlns:a16="http://schemas.microsoft.com/office/drawing/2014/main" val="4016985874"/>
                    </a:ext>
                  </a:extLst>
                </a:gridCol>
                <a:gridCol w="6804332">
                  <a:extLst>
                    <a:ext uri="{9D8B030D-6E8A-4147-A177-3AD203B41FA5}">
                      <a16:colId xmlns:a16="http://schemas.microsoft.com/office/drawing/2014/main" val="2704572005"/>
                    </a:ext>
                  </a:extLst>
                </a:gridCol>
              </a:tblGrid>
              <a:tr h="36078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832588">
                <a:tc>
                  <a:txBody>
                    <a:bodyPr/>
                    <a:lstStyle/>
                    <a:p>
                      <a:pPr lvl="0" indent="0" algn="just">
                        <a:spcBef>
                          <a:spcPts val="600"/>
                        </a:spcBef>
                        <a:spcAft>
                          <a:spcPts val="0"/>
                        </a:spcAft>
                      </a:pPr>
                      <a:r>
                        <a:rPr lang="en-US" sz="1800" dirty="0">
                          <a:latin typeface="Tahoma" panose="020B0604030504040204" pitchFamily="34" charset="0"/>
                          <a:ea typeface="Tahoma" panose="020B0604030504040204" pitchFamily="34" charset="0"/>
                          <a:cs typeface="Tahoma" panose="020B0604030504040204" pitchFamily="34" charset="0"/>
                        </a:rPr>
                        <a:t>Different terms such as trust, institution, university, educational institution, hospital etc. is used in different provisions of the said Act. </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 common term “</a:t>
                      </a:r>
                      <a:r>
                        <a:rPr lang="en-US" sz="1800" b="1" u="sng" dirty="0">
                          <a:latin typeface="Tahoma" panose="020B0604030504040204" pitchFamily="34" charset="0"/>
                          <a:ea typeface="Tahoma" panose="020B0604030504040204" pitchFamily="34" charset="0"/>
                          <a:cs typeface="Tahoma" panose="020B0604030504040204" pitchFamily="34" charset="0"/>
                        </a:rPr>
                        <a:t>registered non-profit organization”</a:t>
                      </a:r>
                      <a:r>
                        <a:rPr lang="en-US" sz="1800" b="1" u="none" dirty="0">
                          <a:latin typeface="Tahoma" panose="020B0604030504040204" pitchFamily="34" charset="0"/>
                          <a:ea typeface="Tahoma" panose="020B0604030504040204" pitchFamily="34" charset="0"/>
                          <a:cs typeface="Tahoma" panose="020B0604030504040204" pitchFamily="34" charset="0"/>
                        </a:rPr>
                        <a:t> </a:t>
                      </a:r>
                      <a:r>
                        <a:rPr lang="en-US" sz="1800" dirty="0">
                          <a:latin typeface="Tahoma" panose="020B0604030504040204" pitchFamily="34" charset="0"/>
                          <a:ea typeface="Tahoma" panose="020B0604030504040204" pitchFamily="34" charset="0"/>
                          <a:cs typeface="Tahoma" panose="020B0604030504040204" pitchFamily="34" charset="0"/>
                        </a:rPr>
                        <a:t>has been used in line with the international practices.</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Registered NPO means any person having a valid registration under any specified provision and such registration has not been cancelled. </a:t>
                      </a:r>
                      <a:endParaRPr lang="en-IN" sz="1800" dirty="0"/>
                    </a:p>
                  </a:txBody>
                  <a:tcPr/>
                </a:tc>
                <a:extLst>
                  <a:ext uri="{0D108BD9-81ED-4DB2-BD59-A6C34878D82A}">
                    <a16:rowId xmlns:a16="http://schemas.microsoft.com/office/drawing/2014/main" val="830774907"/>
                  </a:ext>
                </a:extLst>
              </a:tr>
              <a:tr h="2080434">
                <a:tc>
                  <a:txBody>
                    <a:bodyPr/>
                    <a:lstStyle/>
                    <a:p>
                      <a:pPr lvl="0" indent="0" algn="just">
                        <a:spcBef>
                          <a:spcPts val="600"/>
                        </a:spcBef>
                        <a:spcAft>
                          <a:spcPts val="0"/>
                        </a:spcAft>
                      </a:pPr>
                      <a:r>
                        <a:rPr lang="en-US" sz="1800" dirty="0">
                          <a:latin typeface="Tahoma" panose="020B0604030504040204" pitchFamily="34" charset="0"/>
                          <a:ea typeface="Tahoma" panose="020B0604030504040204" pitchFamily="34" charset="0"/>
                          <a:cs typeface="Tahoma" panose="020B0604030504040204" pitchFamily="34" charset="0"/>
                        </a:rPr>
                        <a:t>Section 10(23C) uses the term “approval” while section 12AB uses the term “registration”. </a:t>
                      </a:r>
                      <a:endParaRPr lang="en-IN" sz="1800" dirty="0"/>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In order to avoid confusion, the term “</a:t>
                      </a:r>
                      <a:r>
                        <a:rPr lang="en-US" sz="1800" b="1" dirty="0">
                          <a:latin typeface="Tahoma" panose="020B0604030504040204" pitchFamily="34" charset="0"/>
                          <a:ea typeface="Tahoma" panose="020B0604030504040204" pitchFamily="34" charset="0"/>
                          <a:cs typeface="Tahoma" panose="020B0604030504040204" pitchFamily="34" charset="0"/>
                        </a:rPr>
                        <a:t>registration”</a:t>
                      </a:r>
                      <a:r>
                        <a:rPr lang="en-US" sz="1800" dirty="0">
                          <a:latin typeface="Tahoma" panose="020B0604030504040204" pitchFamily="34" charset="0"/>
                          <a:ea typeface="Tahoma" panose="020B0604030504040204" pitchFamily="34" charset="0"/>
                          <a:cs typeface="Tahoma" panose="020B0604030504040204" pitchFamily="34" charset="0"/>
                        </a:rPr>
                        <a:t> has been used in the Income-tax Act, 2025</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“Registration” has been defined in section 355(f) to include provisional registration, provisional approval and approval under section 10(23C) and section 12AB of the Income-tax Act, 1961 and section 332 of the Income-tax Act, 2025.</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However, “registration” shall not include approval under the second proviso to section 80G(5) or section 354 of the Income-tax Act, 2025. </a:t>
                      </a:r>
                      <a:endParaRPr lang="en-US" sz="1800" b="1" dirty="0">
                        <a:solidFill>
                          <a:srgbClr val="333333"/>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81053675"/>
                  </a:ext>
                </a:extLst>
              </a:tr>
            </a:tbl>
          </a:graphicData>
        </a:graphic>
      </p:graphicFrame>
    </p:spTree>
    <p:extLst>
      <p:ext uri="{BB962C8B-B14F-4D97-AF65-F5344CB8AC3E}">
        <p14:creationId xmlns:p14="http://schemas.microsoft.com/office/powerpoint/2010/main" val="165159927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430887"/>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Regular Income, Residual Income and Specified Income</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67</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81947480"/>
              </p:ext>
            </p:extLst>
          </p:nvPr>
        </p:nvGraphicFramePr>
        <p:xfrm>
          <a:off x="569502" y="937995"/>
          <a:ext cx="10387204" cy="5425440"/>
        </p:xfrm>
        <a:graphic>
          <a:graphicData uri="http://schemas.openxmlformats.org/drawingml/2006/table">
            <a:tbl>
              <a:tblPr firstRow="1" bandRow="1">
                <a:tableStyleId>{5C22544A-7EE6-4342-B048-85BDC9FD1C3A}</a:tableStyleId>
              </a:tblPr>
              <a:tblGrid>
                <a:gridCol w="1937798">
                  <a:extLst>
                    <a:ext uri="{9D8B030D-6E8A-4147-A177-3AD203B41FA5}">
                      <a16:colId xmlns:a16="http://schemas.microsoft.com/office/drawing/2014/main" val="4016985874"/>
                    </a:ext>
                  </a:extLst>
                </a:gridCol>
                <a:gridCol w="8449406">
                  <a:extLst>
                    <a:ext uri="{9D8B030D-6E8A-4147-A177-3AD203B41FA5}">
                      <a16:colId xmlns:a16="http://schemas.microsoft.com/office/drawing/2014/main" val="2704572005"/>
                    </a:ext>
                  </a:extLst>
                </a:gridCol>
              </a:tblGrid>
              <a:tr h="36078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2080434">
                <a:tc>
                  <a:txBody>
                    <a:bodyPr/>
                    <a:lstStyle/>
                    <a:p>
                      <a:pPr lvl="0" indent="0" algn="just">
                        <a:spcBef>
                          <a:spcPts val="600"/>
                        </a:spcBef>
                        <a:spcAft>
                          <a:spcPts val="0"/>
                        </a:spcAft>
                      </a:pPr>
                      <a:r>
                        <a:rPr lang="en-US" sz="1800" b="0" dirty="0">
                          <a:latin typeface="Tahoma" panose="020B0604030504040204" pitchFamily="34" charset="0"/>
                          <a:ea typeface="Tahoma" panose="020B0604030504040204" pitchFamily="34" charset="0"/>
                          <a:cs typeface="Tahoma" panose="020B0604030504040204" pitchFamily="34" charset="0"/>
                        </a:rPr>
                        <a:t>There was no concept of “regular income” and “residual income”.</a:t>
                      </a:r>
                    </a:p>
                    <a:p>
                      <a:pPr lvl="0" indent="0" algn="just">
                        <a:spcBef>
                          <a:spcPts val="600"/>
                        </a:spcBef>
                        <a:spcAft>
                          <a:spcPts val="0"/>
                        </a:spcAft>
                      </a:pPr>
                      <a:r>
                        <a:rPr lang="en-US" sz="1800" b="0" dirty="0">
                          <a:latin typeface="Tahoma" panose="020B0604030504040204" pitchFamily="34" charset="0"/>
                          <a:ea typeface="Tahoma" panose="020B0604030504040204" pitchFamily="34" charset="0"/>
                          <a:cs typeface="Tahoma" panose="020B0604030504040204" pitchFamily="34" charset="0"/>
                        </a:rPr>
                        <a:t>The income taxable@30% u/s 115BBI was referred to as “specified income” </a:t>
                      </a:r>
                    </a:p>
                    <a:p>
                      <a:pPr lvl="0" indent="0" algn="just">
                        <a:spcBef>
                          <a:spcPts val="600"/>
                        </a:spcBef>
                        <a:spcAft>
                          <a:spcPts val="0"/>
                        </a:spcAft>
                      </a:pPr>
                      <a:endParaRPr lang="en-IN" sz="1800" b="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1" dirty="0">
                          <a:solidFill>
                            <a:srgbClr val="333333"/>
                          </a:solidFill>
                          <a:latin typeface="Tahoma" panose="020B0604030504040204" pitchFamily="34" charset="0"/>
                          <a:ea typeface="Tahoma" panose="020B0604030504040204" pitchFamily="34" charset="0"/>
                          <a:cs typeface="Tahoma" panose="020B0604030504040204" pitchFamily="34" charset="0"/>
                        </a:rPr>
                        <a:t>Regular income has been defined in section 335 and the exclusions are specified in section 338. </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1" dirty="0">
                          <a:solidFill>
                            <a:srgbClr val="333333"/>
                          </a:solidFill>
                          <a:latin typeface="Tahoma" panose="020B0604030504040204" pitchFamily="34" charset="0"/>
                          <a:ea typeface="Tahoma" panose="020B0604030504040204" pitchFamily="34" charset="0"/>
                          <a:cs typeface="Tahoma" panose="020B0604030504040204" pitchFamily="34" charset="0"/>
                        </a:rPr>
                        <a:t>Taxable regular income has been defined in section 336 </a:t>
                      </a: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to mean -</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a:t>
                      </a:r>
                      <a:r>
                        <a:rPr lang="en-US" sz="1800" b="0" dirty="0" err="1">
                          <a:solidFill>
                            <a:srgbClr val="333333"/>
                          </a:solidFill>
                          <a:latin typeface="Tahoma" panose="020B0604030504040204" pitchFamily="34" charset="0"/>
                          <a:ea typeface="Tahoma" panose="020B0604030504040204" pitchFamily="34" charset="0"/>
                          <a:cs typeface="Tahoma" panose="020B0604030504040204" pitchFamily="34" charset="0"/>
                        </a:rPr>
                        <a:t>i</a:t>
                      </a: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 Where 85% of regular income of the tax year has been applied as per sec 341  or accumulated as per sec 342,  then, taxable regular income would be Nil.</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(ii)  In any other case, taxable regular income would be</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85% of regular income of the tax year </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 application of income for charitable purposes as per section 341 </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 accumulation thereof as per section 342 in such tax year as per the provisions of Part B of Chapter XVII</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1" dirty="0">
                          <a:solidFill>
                            <a:srgbClr val="333333"/>
                          </a:solidFill>
                          <a:latin typeface="Tahoma" panose="020B0604030504040204" pitchFamily="34" charset="0"/>
                          <a:ea typeface="Tahoma" panose="020B0604030504040204" pitchFamily="34" charset="0"/>
                          <a:cs typeface="Tahoma" panose="020B0604030504040204" pitchFamily="34" charset="0"/>
                        </a:rPr>
                        <a:t>Residual income </a:t>
                      </a: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has been defined in section 355(j) to mean total income, before giving effect to the provisions of Chapter XVII-B, as reduced by the regular income and specified income. </a:t>
                      </a:r>
                    </a:p>
                  </a:txBody>
                  <a:tcPr/>
                </a:tc>
                <a:extLst>
                  <a:ext uri="{0D108BD9-81ED-4DB2-BD59-A6C34878D82A}">
                    <a16:rowId xmlns:a16="http://schemas.microsoft.com/office/drawing/2014/main" val="3098381267"/>
                  </a:ext>
                </a:extLst>
              </a:tr>
            </a:tbl>
          </a:graphicData>
        </a:graphic>
      </p:graphicFrame>
    </p:spTree>
    <p:extLst>
      <p:ext uri="{BB962C8B-B14F-4D97-AF65-F5344CB8AC3E}">
        <p14:creationId xmlns:p14="http://schemas.microsoft.com/office/powerpoint/2010/main" val="40077257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68782" y="105508"/>
            <a:ext cx="10498030" cy="430887"/>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Scope of Specified income u/s 337 widened</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68</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903525105"/>
              </p:ext>
            </p:extLst>
          </p:nvPr>
        </p:nvGraphicFramePr>
        <p:xfrm>
          <a:off x="468782" y="824256"/>
          <a:ext cx="10581656" cy="4574414"/>
        </p:xfrm>
        <a:graphic>
          <a:graphicData uri="http://schemas.openxmlformats.org/drawingml/2006/table">
            <a:tbl>
              <a:tblPr firstRow="1" bandRow="1">
                <a:tableStyleId>{5C22544A-7EE6-4342-B048-85BDC9FD1C3A}</a:tableStyleId>
              </a:tblPr>
              <a:tblGrid>
                <a:gridCol w="4993498">
                  <a:extLst>
                    <a:ext uri="{9D8B030D-6E8A-4147-A177-3AD203B41FA5}">
                      <a16:colId xmlns:a16="http://schemas.microsoft.com/office/drawing/2014/main" val="4016985874"/>
                    </a:ext>
                  </a:extLst>
                </a:gridCol>
                <a:gridCol w="5588158">
                  <a:extLst>
                    <a:ext uri="{9D8B030D-6E8A-4147-A177-3AD203B41FA5}">
                      <a16:colId xmlns:a16="http://schemas.microsoft.com/office/drawing/2014/main" val="2704572005"/>
                    </a:ext>
                  </a:extLst>
                </a:gridCol>
              </a:tblGrid>
              <a:tr h="334987">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238977">
                <a:tc>
                  <a:txBody>
                    <a:bodyPr/>
                    <a:lstStyle/>
                    <a:p>
                      <a:pPr lvl="0" indent="0" algn="just">
                        <a:lnSpc>
                          <a:spcPct val="114000"/>
                        </a:lnSpc>
                        <a:spcBef>
                          <a:spcPts val="600"/>
                        </a:spcBef>
                        <a:spcAft>
                          <a:spcPts val="600"/>
                        </a:spcAft>
                      </a:pPr>
                      <a:r>
                        <a:rPr lang="en-US" sz="1800" dirty="0">
                          <a:latin typeface="Tahoma" panose="020B0604030504040204" pitchFamily="34" charset="0"/>
                          <a:ea typeface="Tahoma" panose="020B0604030504040204" pitchFamily="34" charset="0"/>
                          <a:cs typeface="Tahoma" panose="020B0604030504040204" pitchFamily="34" charset="0"/>
                        </a:rPr>
                        <a:t>Section 115BBC provides for levy of tax@30% on anonymous donations </a:t>
                      </a:r>
                    </a:p>
                    <a:p>
                      <a:pPr lvl="0" indent="0" algn="just">
                        <a:lnSpc>
                          <a:spcPct val="114000"/>
                        </a:lnSpc>
                        <a:spcBef>
                          <a:spcPts val="600"/>
                        </a:spcBef>
                        <a:spcAft>
                          <a:spcPts val="600"/>
                        </a:spcAft>
                      </a:pPr>
                      <a:r>
                        <a:rPr lang="en-US" sz="1800" dirty="0">
                          <a:latin typeface="Tahoma" panose="020B0604030504040204" pitchFamily="34" charset="0"/>
                          <a:ea typeface="Tahoma" panose="020B0604030504040204" pitchFamily="34" charset="0"/>
                          <a:cs typeface="Tahoma" panose="020B0604030504040204" pitchFamily="34" charset="0"/>
                        </a:rPr>
                        <a:t>section 115BBI provided for levy of tax@30% on specified income.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14000"/>
                        </a:lnSpc>
                        <a:spcBef>
                          <a:spcPts val="600"/>
                        </a:spcBef>
                        <a:spcAft>
                          <a:spcPts val="60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Section 337 provides the meaning of </a:t>
                      </a:r>
                      <a:r>
                        <a:rPr lang="en-US" sz="1800" b="1" dirty="0">
                          <a:latin typeface="Tahoma" panose="020B0604030504040204" pitchFamily="34" charset="0"/>
                          <a:ea typeface="Tahoma" panose="020B0604030504040204" pitchFamily="34" charset="0"/>
                          <a:cs typeface="Tahoma" panose="020B0604030504040204" pitchFamily="34" charset="0"/>
                        </a:rPr>
                        <a:t>“specified income” </a:t>
                      </a:r>
                      <a:r>
                        <a:rPr lang="en-US" sz="1800" dirty="0">
                          <a:latin typeface="Tahoma" panose="020B0604030504040204" pitchFamily="34" charset="0"/>
                          <a:ea typeface="Tahoma" panose="020B0604030504040204" pitchFamily="34" charset="0"/>
                          <a:cs typeface="Tahoma" panose="020B0604030504040204" pitchFamily="34" charset="0"/>
                        </a:rPr>
                        <a:t>which includes anonymous donation and other specified income.  Section 334(a) provides for levy of tax@30% on such specified income.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r h="1932615">
                <a:tc>
                  <a:txBody>
                    <a:bodyPr/>
                    <a:lstStyle/>
                    <a:p>
                      <a:pPr lvl="0" indent="0" algn="just">
                        <a:lnSpc>
                          <a:spcPct val="114000"/>
                        </a:lnSpc>
                        <a:spcBef>
                          <a:spcPts val="600"/>
                        </a:spcBef>
                        <a:spcAft>
                          <a:spcPts val="600"/>
                        </a:spcAft>
                      </a:pPr>
                      <a:r>
                        <a:rPr lang="en-IN" sz="1800" dirty="0">
                          <a:latin typeface="Tahoma" panose="020B0604030504040204" pitchFamily="34" charset="0"/>
                          <a:ea typeface="Tahoma" panose="020B0604030504040204" pitchFamily="34" charset="0"/>
                          <a:cs typeface="Tahoma" panose="020B0604030504040204" pitchFamily="34" charset="0"/>
                        </a:rPr>
                        <a:t>Section 11(4) provides that w</a:t>
                      </a:r>
                      <a:r>
                        <a:rPr lang="en-US" dirty="0">
                          <a:latin typeface="Tahoma" panose="020B0604030504040204" pitchFamily="34" charset="0"/>
                          <a:ea typeface="Tahoma" panose="020B0604030504040204" pitchFamily="34" charset="0"/>
                          <a:cs typeface="Tahoma" panose="020B0604030504040204" pitchFamily="34" charset="0"/>
                        </a:rPr>
                        <a:t>here any income so determined is in excess of the income as shown in the accounts of the undertaking, such excess shall be deemed to be applied to purposes other than charitable or religious purposes. </a:t>
                      </a:r>
                    </a:p>
                    <a:p>
                      <a:pPr lvl="0" indent="0" algn="just">
                        <a:lnSpc>
                          <a:spcPct val="114000"/>
                        </a:lnSpc>
                        <a:spcBef>
                          <a:spcPts val="600"/>
                        </a:spcBef>
                        <a:spcAft>
                          <a:spcPts val="600"/>
                        </a:spcAft>
                      </a:pPr>
                      <a:r>
                        <a:rPr lang="en-US" dirty="0">
                          <a:latin typeface="Tahoma" panose="020B0604030504040204" pitchFamily="34" charset="0"/>
                          <a:ea typeface="Tahoma" panose="020B0604030504040204" pitchFamily="34" charset="0"/>
                          <a:cs typeface="Tahoma" panose="020B0604030504040204" pitchFamily="34" charset="0"/>
                        </a:rPr>
                        <a:t>However,  this is not specifically included in the definition of specified income u/s 115BBI.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14000"/>
                        </a:lnSpc>
                        <a:spcBef>
                          <a:spcPts val="600"/>
                        </a:spcBef>
                        <a:spcAft>
                          <a:spcPts val="600"/>
                        </a:spcAft>
                        <a:buClrTx/>
                        <a:buSzTx/>
                        <a:buFontTx/>
                        <a:buNone/>
                        <a:tabLst/>
                        <a:defRPr/>
                      </a:pP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Scope of “</a:t>
                      </a:r>
                      <a:r>
                        <a:rPr lang="en-US" sz="1800" b="1" dirty="0">
                          <a:solidFill>
                            <a:srgbClr val="333333"/>
                          </a:solidFill>
                          <a:latin typeface="Tahoma" panose="020B0604030504040204" pitchFamily="34" charset="0"/>
                          <a:ea typeface="Tahoma" panose="020B0604030504040204" pitchFamily="34" charset="0"/>
                          <a:cs typeface="Tahoma" panose="020B0604030504040204" pitchFamily="34" charset="0"/>
                        </a:rPr>
                        <a:t>specified income</a:t>
                      </a:r>
                      <a:r>
                        <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rPr>
                        <a:t>” has been widened to include any income determined by the AO u/s 344  [Section 11(4) of 1961 Act] in excess of income shown in the books of account of such undertaking.  Therefore, such income will now be chargeable to tax@30%.</a:t>
                      </a:r>
                    </a:p>
                    <a:p>
                      <a:pPr marL="0" marR="0" lvl="0" indent="0" algn="just" defTabSz="914400" rtl="0" eaLnBrk="1" fontAlgn="auto" latinLnBrk="0" hangingPunct="1">
                        <a:lnSpc>
                          <a:spcPct val="114000"/>
                        </a:lnSpc>
                        <a:spcBef>
                          <a:spcPts val="600"/>
                        </a:spcBef>
                        <a:spcAft>
                          <a:spcPts val="600"/>
                        </a:spcAft>
                        <a:buClrTx/>
                        <a:buSzTx/>
                        <a:buFontTx/>
                        <a:buNone/>
                        <a:tabLst/>
                        <a:defRPr/>
                      </a:pPr>
                      <a:endPar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81053675"/>
                  </a:ext>
                </a:extLst>
              </a:tr>
            </a:tbl>
          </a:graphicData>
        </a:graphic>
      </p:graphicFrame>
    </p:spTree>
    <p:extLst>
      <p:ext uri="{BB962C8B-B14F-4D97-AF65-F5344CB8AC3E}">
        <p14:creationId xmlns:p14="http://schemas.microsoft.com/office/powerpoint/2010/main" val="17275103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430887"/>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Scope of Specified income u/s 337 widened</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69</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916273768"/>
              </p:ext>
            </p:extLst>
          </p:nvPr>
        </p:nvGraphicFramePr>
        <p:xfrm>
          <a:off x="468782" y="534035"/>
          <a:ext cx="10676546" cy="5608320"/>
        </p:xfrm>
        <a:graphic>
          <a:graphicData uri="http://schemas.openxmlformats.org/drawingml/2006/table">
            <a:tbl>
              <a:tblPr firstRow="1" bandRow="1">
                <a:tableStyleId>{5C22544A-7EE6-4342-B048-85BDC9FD1C3A}</a:tableStyleId>
              </a:tblPr>
              <a:tblGrid>
                <a:gridCol w="7355376">
                  <a:extLst>
                    <a:ext uri="{9D8B030D-6E8A-4147-A177-3AD203B41FA5}">
                      <a16:colId xmlns:a16="http://schemas.microsoft.com/office/drawing/2014/main" val="4016985874"/>
                    </a:ext>
                  </a:extLst>
                </a:gridCol>
                <a:gridCol w="3321170">
                  <a:extLst>
                    <a:ext uri="{9D8B030D-6E8A-4147-A177-3AD203B41FA5}">
                      <a16:colId xmlns:a16="http://schemas.microsoft.com/office/drawing/2014/main" val="2704572005"/>
                    </a:ext>
                  </a:extLst>
                </a:gridCol>
              </a:tblGrid>
              <a:tr h="334833">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00449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err="1">
                          <a:latin typeface="Tahoma" panose="020B0604030504040204" pitchFamily="34" charset="0"/>
                          <a:ea typeface="Tahoma" panose="020B0604030504040204" pitchFamily="34" charset="0"/>
                          <a:cs typeface="Tahoma" panose="020B0604030504040204" pitchFamily="34" charset="0"/>
                        </a:rPr>
                        <a:t>Expln</a:t>
                      </a:r>
                      <a:r>
                        <a:rPr lang="en-US" sz="1800" dirty="0">
                          <a:latin typeface="Tahoma" panose="020B0604030504040204" pitchFamily="34" charset="0"/>
                          <a:ea typeface="Tahoma" panose="020B0604030504040204" pitchFamily="34" charset="0"/>
                          <a:cs typeface="Tahoma" panose="020B0604030504040204" pitchFamily="34" charset="0"/>
                        </a:rPr>
                        <a:t> 1A to sec 11(1) provides that voluntary contribution received by trust for renovation of temple, church or other place of worship, being property held under trust, then, it may choose to treat the same as corpus donation subject to satisfaction of the following conditions in (a) to (d) below -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rowSpan="3">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Section 340 is the corresponding provision in the 2025 Act. The conditions to be satisfied mentioned in (a) to (d) remain the same.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Specified income u/s 337 includes any deemed corpus donation in respect of which any of the conditions specified in section 340 are violated.  Therefore, violation of any of the conditions in (a) to (d) will lead to taxation of deemed income as specified income@30%.</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r h="1699920">
                <a:tc>
                  <a:txBody>
                    <a:bodyPr/>
                    <a:lstStyle/>
                    <a:p>
                      <a:pPr lvl="0" indent="-273600" algn="just">
                        <a:spcBef>
                          <a:spcPts val="0"/>
                        </a:spcBef>
                        <a:spcAft>
                          <a:spcPts val="0"/>
                        </a:spcAft>
                      </a:pPr>
                      <a:r>
                        <a:rPr lang="en-US" dirty="0">
                          <a:latin typeface="Tahoma" panose="020B0604030504040204" pitchFamily="34" charset="0"/>
                          <a:ea typeface="Tahoma" panose="020B0604030504040204" pitchFamily="34" charset="0"/>
                          <a:cs typeface="Tahoma" panose="020B0604030504040204" pitchFamily="34" charset="0"/>
                        </a:rPr>
                        <a:t>(a) </a:t>
                      </a:r>
                      <a:r>
                        <a:rPr lang="en-US" spc="-20" baseline="0" dirty="0">
                          <a:latin typeface="Tahoma" panose="020B0604030504040204" pitchFamily="34" charset="0"/>
                          <a:ea typeface="Tahoma" panose="020B0604030504040204" pitchFamily="34" charset="0"/>
                          <a:cs typeface="Tahoma" panose="020B0604030504040204" pitchFamily="34" charset="0"/>
                        </a:rPr>
                        <a:t>applies such corpus only for the purpose for which the voluntary contribution was made; </a:t>
                      </a:r>
                    </a:p>
                    <a:p>
                      <a:pPr lvl="0" indent="-273600" algn="just">
                        <a:spcBef>
                          <a:spcPts val="0"/>
                        </a:spcBef>
                        <a:spcAft>
                          <a:spcPts val="0"/>
                        </a:spcAft>
                      </a:pPr>
                      <a:r>
                        <a:rPr lang="en-US" spc="-20" baseline="0" dirty="0">
                          <a:latin typeface="Tahoma" panose="020B0604030504040204" pitchFamily="34" charset="0"/>
                          <a:ea typeface="Tahoma" panose="020B0604030504040204" pitchFamily="34" charset="0"/>
                          <a:cs typeface="Tahoma" panose="020B0604030504040204" pitchFamily="34" charset="0"/>
                        </a:rPr>
                        <a:t>(b) does not apply such corpus for making contribution or donation to any person; </a:t>
                      </a:r>
                    </a:p>
                    <a:p>
                      <a:pPr lvl="0" indent="-273600" algn="just">
                        <a:spcBef>
                          <a:spcPts val="0"/>
                        </a:spcBef>
                        <a:spcAft>
                          <a:spcPts val="0"/>
                        </a:spcAft>
                      </a:pPr>
                      <a:r>
                        <a:rPr lang="en-US" spc="-20" baseline="0" dirty="0">
                          <a:latin typeface="Tahoma" panose="020B0604030504040204" pitchFamily="34" charset="0"/>
                          <a:ea typeface="Tahoma" panose="020B0604030504040204" pitchFamily="34" charset="0"/>
                          <a:cs typeface="Tahoma" panose="020B0604030504040204" pitchFamily="34" charset="0"/>
                        </a:rPr>
                        <a:t>(c) maintains such corpus as separately identifiable; and </a:t>
                      </a:r>
                    </a:p>
                    <a:p>
                      <a:pPr lvl="0" indent="-273600" algn="just">
                        <a:spcBef>
                          <a:spcPts val="0"/>
                        </a:spcBef>
                        <a:spcAft>
                          <a:spcPts val="0"/>
                        </a:spcAft>
                      </a:pPr>
                      <a:r>
                        <a:rPr lang="en-US" spc="-20" baseline="0" dirty="0">
                          <a:latin typeface="Tahoma" panose="020B0604030504040204" pitchFamily="34" charset="0"/>
                          <a:ea typeface="Tahoma" panose="020B0604030504040204" pitchFamily="34" charset="0"/>
                          <a:cs typeface="Tahoma" panose="020B0604030504040204" pitchFamily="34" charset="0"/>
                        </a:rPr>
                        <a:t>(d) invests or deposits such corpus in forms &amp; modes specified u/s 11(5)</a:t>
                      </a:r>
                      <a:endParaRPr lang="en-IN" sz="1800" spc="-20" baseline="0" dirty="0">
                        <a:latin typeface="Tahoma" panose="020B0604030504040204" pitchFamily="34" charset="0"/>
                        <a:ea typeface="Tahoma" panose="020B0604030504040204" pitchFamily="34" charset="0"/>
                        <a:cs typeface="Tahoma" panose="020B0604030504040204" pitchFamily="34" charset="0"/>
                      </a:endParaRPr>
                    </a:p>
                  </a:txBody>
                  <a:tcPr/>
                </a:tc>
                <a:tc vMerge="1">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endPar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81053675"/>
                  </a:ext>
                </a:extLst>
              </a:tr>
              <a:tr h="1578166">
                <a:tc>
                  <a:txBody>
                    <a:bodyPr/>
                    <a:lstStyle/>
                    <a:p>
                      <a:pPr lvl="0" indent="0" algn="just">
                        <a:spcBef>
                          <a:spcPts val="0"/>
                        </a:spcBef>
                        <a:spcAft>
                          <a:spcPts val="0"/>
                        </a:spcAft>
                      </a:pPr>
                      <a:r>
                        <a:rPr lang="en-US" sz="1800" dirty="0" err="1">
                          <a:latin typeface="Tahoma" panose="020B0604030504040204" pitchFamily="34" charset="0"/>
                          <a:ea typeface="Tahoma" panose="020B0604030504040204" pitchFamily="34" charset="0"/>
                          <a:cs typeface="Tahoma" panose="020B0604030504040204" pitchFamily="34" charset="0"/>
                        </a:rPr>
                        <a:t>Expln</a:t>
                      </a:r>
                      <a:r>
                        <a:rPr lang="en-US" sz="1800" dirty="0">
                          <a:latin typeface="Tahoma" panose="020B0604030504040204" pitchFamily="34" charset="0"/>
                          <a:ea typeface="Tahoma" panose="020B0604030504040204" pitchFamily="34" charset="0"/>
                          <a:cs typeface="Tahoma" panose="020B0604030504040204" pitchFamily="34" charset="0"/>
                        </a:rPr>
                        <a:t> 1B to sec 11(1) - If any of the conditions are violated then the </a:t>
                      </a:r>
                      <a:r>
                        <a:rPr lang="en-US" dirty="0">
                          <a:latin typeface="Tahoma" panose="020B0604030504040204" pitchFamily="34" charset="0"/>
                          <a:ea typeface="Tahoma" panose="020B0604030504040204" pitchFamily="34" charset="0"/>
                          <a:cs typeface="Tahoma" panose="020B0604030504040204" pitchFamily="34" charset="0"/>
                        </a:rPr>
                        <a:t>sum shall be deemed to be the income of such trust or institution of the previous year during which the violation takes place. </a:t>
                      </a:r>
                    </a:p>
                    <a:p>
                      <a:pPr lvl="0" indent="0" algn="just">
                        <a:spcBef>
                          <a:spcPts val="0"/>
                        </a:spcBef>
                        <a:spcAft>
                          <a:spcPts val="0"/>
                        </a:spcAft>
                      </a:pPr>
                      <a:r>
                        <a:rPr lang="en-US" dirty="0">
                          <a:latin typeface="Tahoma" panose="020B0604030504040204" pitchFamily="34" charset="0"/>
                          <a:ea typeface="Tahoma" panose="020B0604030504040204" pitchFamily="34" charset="0"/>
                          <a:cs typeface="Tahoma" panose="020B0604030504040204" pitchFamily="34" charset="0"/>
                        </a:rPr>
                        <a:t>However, such deemed income is not included in the definition of specified income u/s 115BBI.  </a:t>
                      </a:r>
                    </a:p>
                    <a:p>
                      <a:pPr lvl="0" indent="0" algn="just">
                        <a:spcBef>
                          <a:spcPts val="0"/>
                        </a:spcBef>
                        <a:spcAft>
                          <a:spcPts val="0"/>
                        </a:spcAft>
                      </a:pPr>
                      <a:r>
                        <a:rPr lang="en-US" sz="1800" dirty="0">
                          <a:latin typeface="Tahoma" panose="020B0604030504040204" pitchFamily="34" charset="0"/>
                          <a:ea typeface="Tahoma" panose="020B0604030504040204" pitchFamily="34" charset="0"/>
                          <a:cs typeface="Tahoma" panose="020B0604030504040204" pitchFamily="34" charset="0"/>
                        </a:rPr>
                        <a:t>Violation of (d) alone is covered u/s 13(1)(d), due to which it would fall within the purview of specified income u/s 115BBI.</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vMerge="1">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endParaRPr lang="en-US" sz="1800" b="0" dirty="0">
                        <a:solidFill>
                          <a:srgbClr val="333333"/>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101129406"/>
                  </a:ext>
                </a:extLst>
              </a:tr>
            </a:tbl>
          </a:graphicData>
        </a:graphic>
      </p:graphicFrame>
    </p:spTree>
    <p:extLst>
      <p:ext uri="{BB962C8B-B14F-4D97-AF65-F5344CB8AC3E}">
        <p14:creationId xmlns:p14="http://schemas.microsoft.com/office/powerpoint/2010/main" val="2916610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727788" y="477682"/>
            <a:ext cx="9964611" cy="1107996"/>
          </a:xfrm>
          <a:prstGeom prst="rect">
            <a:avLst/>
          </a:prstGeom>
          <a:noFill/>
        </p:spPr>
        <p:txBody>
          <a:bodyPr wrap="square">
            <a:spAutoFit/>
          </a:bodyPr>
          <a:lstStyle/>
          <a:p>
            <a:pPr algn="just"/>
            <a:r>
              <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rPr>
              <a:t>Replacement of “Notwithstanding anything contained in” in the 1961 Act with “Irrespective of anything contained in” or “Irrespective of anything to the  contrary contained in” in the 2025 Act</a:t>
            </a:r>
          </a:p>
        </p:txBody>
      </p:sp>
      <p:sp>
        <p:nvSpPr>
          <p:cNvPr id="14" name="TextBox 13">
            <a:extLst>
              <a:ext uri="{FF2B5EF4-FFF2-40B4-BE49-F238E27FC236}">
                <a16:creationId xmlns:a16="http://schemas.microsoft.com/office/drawing/2014/main" id="{4DE22177-7DA4-4714-B868-7B2C6AAF3FB8}"/>
              </a:ext>
            </a:extLst>
          </p:cNvPr>
          <p:cNvSpPr txBox="1"/>
          <p:nvPr/>
        </p:nvSpPr>
        <p:spPr>
          <a:xfrm>
            <a:off x="262180" y="1803842"/>
            <a:ext cx="10556632" cy="3908762"/>
          </a:xfrm>
          <a:prstGeom prst="rect">
            <a:avLst/>
          </a:prstGeom>
          <a:noFill/>
        </p:spPr>
        <p:txBody>
          <a:bodyPr wrap="square">
            <a:spAutoFit/>
          </a:bodyPr>
          <a:lstStyle/>
          <a:p>
            <a:pPr marL="742950" lvl="1" indent="-285750" algn="just">
              <a:spcBef>
                <a:spcPts val="600"/>
              </a:spcBef>
              <a:spcAft>
                <a:spcPts val="600"/>
              </a:spcAft>
              <a:buFont typeface="Arial" panose="020B0604020202020204" pitchFamily="34" charset="0"/>
              <a:buChar char="•"/>
            </a:pPr>
            <a:r>
              <a:rPr lang="en-US" sz="1900" spc="20" dirty="0">
                <a:effectLst/>
                <a:latin typeface="Tahoma" panose="020B0604030504040204" pitchFamily="34" charset="0"/>
                <a:ea typeface="Aptos" panose="020B0004020202020204" pitchFamily="34" charset="0"/>
              </a:rPr>
              <a:t>The phrases “</a:t>
            </a:r>
            <a:r>
              <a:rPr lang="en-US" sz="1900" b="1" spc="20" dirty="0">
                <a:effectLst/>
                <a:latin typeface="Tahoma" panose="020B0604030504040204" pitchFamily="34" charset="0"/>
                <a:ea typeface="Aptos" panose="020B0004020202020204" pitchFamily="34" charset="0"/>
              </a:rPr>
              <a:t>Notwithstanding anything contained in” /”Notwithstanding anything to the contrary contained in</a:t>
            </a:r>
            <a:r>
              <a:rPr lang="en-US" sz="1900" spc="20" dirty="0">
                <a:effectLst/>
                <a:latin typeface="Tahoma" panose="020B0604030504040204" pitchFamily="34" charset="0"/>
                <a:ea typeface="Aptos" panose="020B0004020202020204" pitchFamily="34" charset="0"/>
              </a:rPr>
              <a:t>” in the Income-tax Act, 1961 has been replaced with “</a:t>
            </a:r>
            <a:r>
              <a:rPr lang="en-US" sz="1900" b="1" spc="20" dirty="0">
                <a:effectLst/>
                <a:latin typeface="Tahoma" panose="020B0604030504040204" pitchFamily="34" charset="0"/>
                <a:ea typeface="Aptos" panose="020B0004020202020204" pitchFamily="34" charset="0"/>
              </a:rPr>
              <a:t>Irrespective of anything contained in”/“Irrespective of anything to the contrary contained in</a:t>
            </a:r>
            <a:r>
              <a:rPr lang="en-US" sz="1900" spc="20" dirty="0">
                <a:effectLst/>
                <a:latin typeface="Tahoma" panose="020B0604030504040204" pitchFamily="34" charset="0"/>
                <a:ea typeface="Aptos" panose="020B0004020202020204" pitchFamily="34" charset="0"/>
              </a:rPr>
              <a:t>” at </a:t>
            </a:r>
            <a:r>
              <a:rPr lang="en-US" sz="1900" b="1" spc="20" dirty="0">
                <a:effectLst/>
                <a:latin typeface="Tahoma" panose="020B0604030504040204" pitchFamily="34" charset="0"/>
                <a:ea typeface="Aptos" panose="020B0004020202020204" pitchFamily="34" charset="0"/>
              </a:rPr>
              <a:t>152 places </a:t>
            </a:r>
            <a:r>
              <a:rPr lang="en-US" sz="1900" spc="20" dirty="0">
                <a:effectLst/>
                <a:latin typeface="Tahoma" panose="020B0604030504040204" pitchFamily="34" charset="0"/>
                <a:ea typeface="Aptos" panose="020B0004020202020204" pitchFamily="34" charset="0"/>
              </a:rPr>
              <a:t>in the Income-tax Act, 2025. </a:t>
            </a:r>
          </a:p>
          <a:p>
            <a:pPr marL="742950" lvl="1" indent="-285750" algn="just">
              <a:spcBef>
                <a:spcPts val="600"/>
              </a:spcBef>
              <a:spcAft>
                <a:spcPts val="600"/>
              </a:spcAft>
              <a:buFont typeface="Arial" panose="020B0604020202020204" pitchFamily="34" charset="0"/>
              <a:buChar char="•"/>
            </a:pPr>
            <a:r>
              <a:rPr lang="en-US" sz="1900" spc="20" dirty="0">
                <a:effectLst/>
                <a:latin typeface="Tahoma" panose="020B0604030504040204" pitchFamily="34" charset="0"/>
                <a:ea typeface="Aptos" panose="020B0004020202020204" pitchFamily="34" charset="0"/>
              </a:rPr>
              <a:t>There is significant jurisprudence on the expression “Notwithstanding anything contained in” and “Notwithstanding anything to the contrary contained” which has now been replaced with “Irrespective of anything contained in” and “Irrespective of anything to the contrary contained in ”.  </a:t>
            </a:r>
          </a:p>
          <a:p>
            <a:pPr marL="742950" lvl="1" indent="-285750" algn="just">
              <a:spcBef>
                <a:spcPts val="600"/>
              </a:spcBef>
              <a:spcAft>
                <a:spcPts val="600"/>
              </a:spcAft>
              <a:buFont typeface="Arial" panose="020B0604020202020204" pitchFamily="34" charset="0"/>
              <a:buChar char="•"/>
            </a:pPr>
            <a:r>
              <a:rPr lang="en-US" sz="1900" spc="20" dirty="0">
                <a:effectLst/>
                <a:latin typeface="Tahoma" panose="020B0604030504040204" pitchFamily="34" charset="0"/>
                <a:ea typeface="Aptos" panose="020B0004020202020204" pitchFamily="34" charset="0"/>
              </a:rPr>
              <a:t>Since the meaning of “notwithstanding anything” is judicially settled, replacing the same with “irrespective of anything” due to the reason that it sounds more simple, may give rise to a fresh spate of litigation as to whether “irrespective of anything” has the same meaning as “notwithstanding anything”.</a:t>
            </a:r>
            <a:endParaRPr lang="en-US" sz="1900" dirty="0">
              <a:solidFill>
                <a:srgbClr val="333333"/>
              </a:solidFill>
              <a:latin typeface="Segoe UI" panose="020B0502040204020203" pitchFamily="34" charset="0"/>
            </a:endParaRPr>
          </a:p>
        </p:txBody>
      </p:sp>
      <p:sp>
        <p:nvSpPr>
          <p:cNvPr id="4" name="Slide Number Placeholder 3">
            <a:extLst>
              <a:ext uri="{FF2B5EF4-FFF2-40B4-BE49-F238E27FC236}">
                <a16:creationId xmlns:a16="http://schemas.microsoft.com/office/drawing/2014/main" id="{AD9EF007-8219-40E6-B82B-766E32C0E362}"/>
              </a:ext>
            </a:extLst>
          </p:cNvPr>
          <p:cNvSpPr>
            <a:spLocks noGrp="1"/>
          </p:cNvSpPr>
          <p:nvPr>
            <p:ph type="sldNum" sz="quarter" idx="12"/>
          </p:nvPr>
        </p:nvSpPr>
        <p:spPr/>
        <p:txBody>
          <a:bodyPr/>
          <a:lstStyle/>
          <a:p>
            <a:fld id="{D8DEDE2C-4B76-45A2-849B-157C573EDADC}" type="slidenum">
              <a:rPr lang="en-IN" smtClean="0"/>
              <a:t>7</a:t>
            </a:fld>
            <a:endParaRPr lang="en-IN" dirty="0"/>
          </a:p>
        </p:txBody>
      </p:sp>
    </p:spTree>
    <p:extLst>
      <p:ext uri="{BB962C8B-B14F-4D97-AF65-F5344CB8AC3E}">
        <p14:creationId xmlns:p14="http://schemas.microsoft.com/office/powerpoint/2010/main" val="260305397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XIX-B Deduction and Collection at Source</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2056008072"/>
              </p:ext>
            </p:extLst>
          </p:nvPr>
        </p:nvGraphicFramePr>
        <p:xfrm>
          <a:off x="1043608" y="881670"/>
          <a:ext cx="10423178" cy="4258249"/>
        </p:xfrm>
        <a:graphic>
          <a:graphicData uri="http://schemas.openxmlformats.org/drawingml/2006/table">
            <a:tbl>
              <a:tblPr firstRow="1" firstCol="1" bandRow="1">
                <a:tableStyleId>{5C22544A-7EE6-4342-B048-85BDC9FD1C3A}</a:tableStyleId>
              </a:tblPr>
              <a:tblGrid>
                <a:gridCol w="1900058">
                  <a:extLst>
                    <a:ext uri="{9D8B030D-6E8A-4147-A177-3AD203B41FA5}">
                      <a16:colId xmlns:a16="http://schemas.microsoft.com/office/drawing/2014/main" val="842172799"/>
                    </a:ext>
                  </a:extLst>
                </a:gridCol>
                <a:gridCol w="5706348">
                  <a:extLst>
                    <a:ext uri="{9D8B030D-6E8A-4147-A177-3AD203B41FA5}">
                      <a16:colId xmlns:a16="http://schemas.microsoft.com/office/drawing/2014/main" val="2425070021"/>
                    </a:ext>
                  </a:extLst>
                </a:gridCol>
                <a:gridCol w="2816772">
                  <a:extLst>
                    <a:ext uri="{9D8B030D-6E8A-4147-A177-3AD203B41FA5}">
                      <a16:colId xmlns:a16="http://schemas.microsoft.com/office/drawing/2014/main" val="1837317566"/>
                    </a:ext>
                  </a:extLst>
                </a:gridCol>
              </a:tblGrid>
              <a:tr h="642330">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38460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[392-402]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Bef>
                          <a:spcPts val="115"/>
                        </a:spcBef>
                        <a:spcAft>
                          <a:spcPts val="115"/>
                        </a:spcAft>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B. Deduction</a:t>
                      </a:r>
                      <a:r>
                        <a:rPr lang="en-GB" sz="10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and</a:t>
                      </a:r>
                      <a:r>
                        <a:rPr lang="en-GB" sz="10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collection</a:t>
                      </a:r>
                      <a:r>
                        <a:rPr lang="en-GB" sz="1000" b="1" kern="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at source</a:t>
                      </a:r>
                      <a:endParaRPr lang="en-IN"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115"/>
                        </a:spcBef>
                        <a:spcAft>
                          <a:spcPts val="115"/>
                        </a:spcAft>
                      </a:pPr>
                      <a:r>
                        <a:rPr lang="en-GB" sz="1000" kern="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IN" sz="12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709311057"/>
                  </a:ext>
                </a:extLst>
              </a:tr>
              <a:tr h="51928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Salary and accumulated balance due to an employee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192 &amp; 192A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43084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393</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Tax to be deducted at source </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193 to 196D, 197A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386847">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394</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Collection of tax at source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206C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54653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395</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Certificates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197, 195, 203 &amp; 206C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40786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Tax deducted is income received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198</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070761322"/>
                  </a:ext>
                </a:extLst>
              </a:tr>
              <a:tr h="405106">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Compliance and reporting.</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203A, 206AA, 206CC, 200</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206A, 206C, 194-IA, 194-IB, 194M, 194S, 195</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334502448"/>
                  </a:ext>
                </a:extLst>
              </a:tr>
            </a:tbl>
          </a:graphicData>
        </a:graphic>
      </p:graphicFrame>
    </p:spTree>
    <p:extLst>
      <p:ext uri="{BB962C8B-B14F-4D97-AF65-F5344CB8AC3E}">
        <p14:creationId xmlns:p14="http://schemas.microsoft.com/office/powerpoint/2010/main" val="28019077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XIX-B Deduction and Collection at Source</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3552887533"/>
              </p:ext>
            </p:extLst>
          </p:nvPr>
        </p:nvGraphicFramePr>
        <p:xfrm>
          <a:off x="1043608" y="881670"/>
          <a:ext cx="10423178" cy="4145830"/>
        </p:xfrm>
        <a:graphic>
          <a:graphicData uri="http://schemas.openxmlformats.org/drawingml/2006/table">
            <a:tbl>
              <a:tblPr firstRow="1" firstCol="1" bandRow="1">
                <a:tableStyleId>{5C22544A-7EE6-4342-B048-85BDC9FD1C3A}</a:tableStyleId>
              </a:tblPr>
              <a:tblGrid>
                <a:gridCol w="1900058">
                  <a:extLst>
                    <a:ext uri="{9D8B030D-6E8A-4147-A177-3AD203B41FA5}">
                      <a16:colId xmlns:a16="http://schemas.microsoft.com/office/drawing/2014/main" val="842172799"/>
                    </a:ext>
                  </a:extLst>
                </a:gridCol>
                <a:gridCol w="5422568">
                  <a:extLst>
                    <a:ext uri="{9D8B030D-6E8A-4147-A177-3AD203B41FA5}">
                      <a16:colId xmlns:a16="http://schemas.microsoft.com/office/drawing/2014/main" val="2425070021"/>
                    </a:ext>
                  </a:extLst>
                </a:gridCol>
                <a:gridCol w="3100552">
                  <a:extLst>
                    <a:ext uri="{9D8B030D-6E8A-4147-A177-3AD203B41FA5}">
                      <a16:colId xmlns:a16="http://schemas.microsoft.com/office/drawing/2014/main" val="1837317566"/>
                    </a:ext>
                  </a:extLst>
                </a:gridCol>
              </a:tblGrid>
              <a:tr h="642330">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72103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Consequences of failure to deduct or pay or, collect or pay</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201 &amp; 206C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51928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399</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Processing</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200A &amp; 206CB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1069379">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400</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 of Central Government to relax provisions of this Chapter</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194A, 194BA, 194N, 194-O, 194Q, 194R, 194S, 195, 197, 197A &amp; 206C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64727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401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Bar against direct demand on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assessee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205</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54653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402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Interpretation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192 to 206CB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bl>
          </a:graphicData>
        </a:graphic>
      </p:graphicFrame>
    </p:spTree>
    <p:extLst>
      <p:ext uri="{BB962C8B-B14F-4D97-AF65-F5344CB8AC3E}">
        <p14:creationId xmlns:p14="http://schemas.microsoft.com/office/powerpoint/2010/main" val="185480941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Scope of Definition of “Work” amplified for TDS [Explanation to Section 194C of the 1961 Act vis-à-vis Section 402(47)  of the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72</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496996862"/>
              </p:ext>
            </p:extLst>
          </p:nvPr>
        </p:nvGraphicFramePr>
        <p:xfrm>
          <a:off x="417431" y="836062"/>
          <a:ext cx="10218251" cy="6065935"/>
        </p:xfrm>
        <a:graphic>
          <a:graphicData uri="http://schemas.openxmlformats.org/drawingml/2006/table">
            <a:tbl>
              <a:tblPr firstRow="1" bandRow="1">
                <a:tableStyleId>{5C22544A-7EE6-4342-B048-85BDC9FD1C3A}</a:tableStyleId>
              </a:tblPr>
              <a:tblGrid>
                <a:gridCol w="7444179">
                  <a:extLst>
                    <a:ext uri="{9D8B030D-6E8A-4147-A177-3AD203B41FA5}">
                      <a16:colId xmlns:a16="http://schemas.microsoft.com/office/drawing/2014/main" val="4016985874"/>
                    </a:ext>
                  </a:extLst>
                </a:gridCol>
                <a:gridCol w="2774072">
                  <a:extLst>
                    <a:ext uri="{9D8B030D-6E8A-4147-A177-3AD203B41FA5}">
                      <a16:colId xmlns:a16="http://schemas.microsoft.com/office/drawing/2014/main" val="2704572005"/>
                    </a:ext>
                  </a:extLst>
                </a:gridCol>
              </a:tblGrid>
              <a:tr h="657043">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5364895">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As per clause (iv) of Explanation to section 194C, "</a:t>
                      </a:r>
                      <a:r>
                        <a:rPr lang="en-US" sz="1800" b="1" dirty="0">
                          <a:latin typeface="Tahoma" panose="020B0604030504040204" pitchFamily="34" charset="0"/>
                          <a:ea typeface="Tahoma" panose="020B0604030504040204" pitchFamily="34" charset="0"/>
                          <a:cs typeface="Tahoma" panose="020B0604030504040204" pitchFamily="34" charset="0"/>
                        </a:rPr>
                        <a:t>work</a:t>
                      </a:r>
                      <a:r>
                        <a:rPr lang="en-US" sz="1800" dirty="0">
                          <a:latin typeface="Tahoma" panose="020B0604030504040204" pitchFamily="34" charset="0"/>
                          <a:ea typeface="Tahoma" panose="020B0604030504040204" pitchFamily="34" charset="0"/>
                          <a:cs typeface="Tahoma" panose="020B0604030504040204" pitchFamily="34" charset="0"/>
                        </a:rPr>
                        <a:t>" shall include: </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 advertising;</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(b) broadcasting and telecasting including production of </a:t>
                      </a:r>
                      <a:r>
                        <a:rPr lang="en-US" sz="1800" dirty="0" err="1">
                          <a:latin typeface="Tahoma" panose="020B0604030504040204" pitchFamily="34" charset="0"/>
                          <a:ea typeface="Tahoma" panose="020B0604030504040204" pitchFamily="34" charset="0"/>
                          <a:cs typeface="Tahoma" panose="020B0604030504040204" pitchFamily="34" charset="0"/>
                        </a:rPr>
                        <a:t>programmes</a:t>
                      </a:r>
                      <a:r>
                        <a:rPr lang="en-US" sz="1800" dirty="0">
                          <a:latin typeface="Tahoma" panose="020B0604030504040204" pitchFamily="34" charset="0"/>
                          <a:ea typeface="Tahoma" panose="020B0604030504040204" pitchFamily="34" charset="0"/>
                          <a:cs typeface="Tahoma" panose="020B0604030504040204" pitchFamily="34" charset="0"/>
                        </a:rPr>
                        <a:t> for such broadcasting or telecasting;</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(c) carriage of goods or passengers by any mode of transport other than by railways;</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(d) catering;</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(e) manufacturing or supplying a product according to the requirement or specification of a customer by using material purchased from such customer or its associate, being a person placed similarly in relation to such customer as is the person placed in relation to the </a:t>
                      </a:r>
                      <a:r>
                        <a:rPr lang="en-US" sz="1800" dirty="0" err="1">
                          <a:latin typeface="Tahoma" panose="020B0604030504040204" pitchFamily="34" charset="0"/>
                          <a:ea typeface="Tahoma" panose="020B0604030504040204" pitchFamily="34" charset="0"/>
                          <a:cs typeface="Tahoma" panose="020B0604030504040204" pitchFamily="34" charset="0"/>
                        </a:rPr>
                        <a:t>assessee</a:t>
                      </a:r>
                      <a:r>
                        <a:rPr lang="en-US" sz="1800" dirty="0">
                          <a:latin typeface="Tahoma" panose="020B0604030504040204" pitchFamily="34" charset="0"/>
                          <a:ea typeface="Tahoma" panose="020B0604030504040204" pitchFamily="34" charset="0"/>
                          <a:cs typeface="Tahoma" panose="020B0604030504040204" pitchFamily="34" charset="0"/>
                        </a:rPr>
                        <a:t> under the provisions contained in clause (b) of sub-section (2) of section 40A,</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but does </a:t>
                      </a:r>
                      <a:r>
                        <a:rPr lang="en-US" sz="1800" b="1" u="sng" dirty="0">
                          <a:latin typeface="Tahoma" panose="020B0604030504040204" pitchFamily="34" charset="0"/>
                          <a:ea typeface="Tahoma" panose="020B0604030504040204" pitchFamily="34" charset="0"/>
                          <a:cs typeface="Tahoma" panose="020B0604030504040204" pitchFamily="34" charset="0"/>
                        </a:rPr>
                        <a:t>not</a:t>
                      </a:r>
                      <a:r>
                        <a:rPr lang="en-US" sz="1800" dirty="0">
                          <a:latin typeface="Tahoma" panose="020B0604030504040204" pitchFamily="34" charset="0"/>
                          <a:ea typeface="Tahoma" panose="020B0604030504040204" pitchFamily="34" charset="0"/>
                          <a:cs typeface="Tahoma" panose="020B0604030504040204" pitchFamily="34" charset="0"/>
                        </a:rPr>
                        <a:t> include—</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 manufacturing or supplying a product according to the requirement or specification of a customer by using material purchased from a person, other than such customer or associate of such customer; or</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(B) any sum referred to in sub-section (1) of section 194J.]</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lvl="1" indent="0" algn="just">
                        <a:lnSpc>
                          <a:spcPct val="110000"/>
                        </a:lnSpc>
                        <a:spcBef>
                          <a:spcPts val="600"/>
                        </a:spcBef>
                        <a:spcAft>
                          <a:spcPts val="600"/>
                        </a:spcAft>
                        <a:buFont typeface="Arial" panose="020B0604020202020204" pitchFamily="34" charset="0"/>
                        <a:buNone/>
                      </a:pP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Supply of manpower to a person to work under his supervision, control or direction</a:t>
                      </a:r>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 </a:t>
                      </a:r>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has been included within the ambit of “work</a:t>
                      </a:r>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 u/s 402(47) by the FA, 2026, so that the provisions of section 393(1) [Table: Sl. No. 6(</a:t>
                      </a:r>
                      <a:r>
                        <a:rPr lang="en-US" sz="1800" kern="1200" dirty="0" err="1">
                          <a:solidFill>
                            <a:schemeClr val="dk1"/>
                          </a:solidFill>
                          <a:latin typeface="Tahoma" panose="020B0604030504040204" pitchFamily="34" charset="0"/>
                          <a:ea typeface="Tahoma" panose="020B0604030504040204" pitchFamily="34" charset="0"/>
                          <a:cs typeface="Tahoma" panose="020B0604030504040204" pitchFamily="34" charset="0"/>
                        </a:rPr>
                        <a:t>i</a:t>
                      </a:r>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 apply. Accordingly, tax shall be deducted at source at the rate of 1% where payment is made to an individual or a HUF, and at the rate of 2% in other cases.</a:t>
                      </a:r>
                      <a:endParaRPr lang="en-IN" sz="180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144058763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Freeform: Shape 4">
            <a:extLst>
              <a:ext uri="{FF2B5EF4-FFF2-40B4-BE49-F238E27FC236}">
                <a16:creationId xmlns:a16="http://schemas.microsoft.com/office/drawing/2014/main" id="{C2EE5F2A-AA98-4624-B27D-10BF184A6C41}"/>
              </a:ext>
            </a:extLst>
          </p:cNvPr>
          <p:cNvSpPr/>
          <p:nvPr/>
        </p:nvSpPr>
        <p:spPr>
          <a:xfrm>
            <a:off x="7486650" y="0"/>
            <a:ext cx="4724400" cy="2609850"/>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4400" h="2609850">
                <a:moveTo>
                  <a:pt x="2089150" y="0"/>
                </a:moveTo>
                <a:lnTo>
                  <a:pt x="0" y="990600"/>
                </a:lnTo>
                <a:lnTo>
                  <a:pt x="4724400" y="2609850"/>
                </a:lnTo>
                <a:lnTo>
                  <a:pt x="4705350" y="19050"/>
                </a:lnTo>
                <a:lnTo>
                  <a:pt x="2089150" y="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354200" y="109778"/>
            <a:ext cx="10498030" cy="430887"/>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Tax deduction on payment for advertising services</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73</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509434221"/>
              </p:ext>
            </p:extLst>
          </p:nvPr>
        </p:nvGraphicFramePr>
        <p:xfrm>
          <a:off x="494090" y="549275"/>
          <a:ext cx="10218251" cy="5486400"/>
        </p:xfrm>
        <a:graphic>
          <a:graphicData uri="http://schemas.openxmlformats.org/drawingml/2006/table">
            <a:tbl>
              <a:tblPr firstRow="1" bandRow="1">
                <a:tableStyleId>{5C22544A-7EE6-4342-B048-85BDC9FD1C3A}</a:tableStyleId>
              </a:tblPr>
              <a:tblGrid>
                <a:gridCol w="4916898">
                  <a:extLst>
                    <a:ext uri="{9D8B030D-6E8A-4147-A177-3AD203B41FA5}">
                      <a16:colId xmlns:a16="http://schemas.microsoft.com/office/drawing/2014/main" val="4016985874"/>
                    </a:ext>
                  </a:extLst>
                </a:gridCol>
                <a:gridCol w="5301353">
                  <a:extLst>
                    <a:ext uri="{9D8B030D-6E8A-4147-A177-3AD203B41FA5}">
                      <a16:colId xmlns:a16="http://schemas.microsoft.com/office/drawing/2014/main" val="2704572005"/>
                    </a:ext>
                  </a:extLst>
                </a:gridCol>
              </a:tblGrid>
              <a:tr h="36078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832588">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There is a separate definition of “professional services” contained in section 194H and 194J of the Income-tax Act, 1961.  </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definition in section 194J includes advertising services within its scope whereas the definition in section 194H does not.</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Section 402(28) contains a common interpretation of “professional services,” for Chapter XIX, which is in line with the definition in section 194J of the Income-tax Act, 1961, i.e., it includes advertising.</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p>
                  </a:txBody>
                  <a:tcPr/>
                </a:tc>
                <a:extLst>
                  <a:ext uri="{0D108BD9-81ED-4DB2-BD59-A6C34878D82A}">
                    <a16:rowId xmlns:a16="http://schemas.microsoft.com/office/drawing/2014/main" val="830774907"/>
                  </a:ext>
                </a:extLst>
              </a:tr>
              <a:tr h="1040217">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Since section 194H requires tax deduction at source on commission or brokerage which specifically excludes income from professional services (as defined thereunder), payment for advertising services was included within the scope of tax deduction u/s 194H and 194J</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Tahoma" panose="020B0604030504040204" pitchFamily="34" charset="0"/>
                          <a:ea typeface="Tahoma" panose="020B0604030504040204" pitchFamily="34" charset="0"/>
                          <a:cs typeface="Tahoma" panose="020B0604030504040204" pitchFamily="34" charset="0"/>
                        </a:rPr>
                        <a:t>Therefore,</a:t>
                      </a:r>
                      <a:r>
                        <a:rPr lang="en-US" sz="1800" b="1" dirty="0">
                          <a:solidFill>
                            <a:schemeClr val="tx1"/>
                          </a:solidFill>
                          <a:latin typeface="Tahoma" panose="020B0604030504040204" pitchFamily="34" charset="0"/>
                          <a:ea typeface="Tahoma" panose="020B0604030504040204" pitchFamily="34" charset="0"/>
                          <a:cs typeface="Tahoma" panose="020B0604030504040204" pitchFamily="34" charset="0"/>
                        </a:rPr>
                        <a:t> advertising  would now be excluded from commission/brokerage  in Sl. No.1(ii) [Corresp. to section 194H] in the Table in section 393(1), since it is  treated as professional services, which is covered under Sl. No. 6(iii) [Corresp to sec 194J] in the Table in sec 393(1).</a:t>
                      </a:r>
                      <a:endParaRPr lang="en-IN" sz="1800" b="1" dirty="0">
                        <a:solidFill>
                          <a:schemeClr val="tx1"/>
                        </a:solidFill>
                      </a:endParaRPr>
                    </a:p>
                  </a:txBody>
                  <a:tcPr/>
                </a:tc>
                <a:extLst>
                  <a:ext uri="{0D108BD9-81ED-4DB2-BD59-A6C34878D82A}">
                    <a16:rowId xmlns:a16="http://schemas.microsoft.com/office/drawing/2014/main" val="1881053675"/>
                  </a:ext>
                </a:extLst>
              </a:tr>
              <a:tr h="1040217">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The rate of TDS is 10% and the threshold is Rs.50,000 under section 194J  while rate of 2% and threshold of Rs.20,000 u/s 194H.</a:t>
                      </a:r>
                      <a:endParaRPr lang="en-US" sz="1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Therefore, </a:t>
                      </a:r>
                      <a:r>
                        <a:rPr lang="en-US" sz="1800" b="1" dirty="0">
                          <a:solidFill>
                            <a:schemeClr val="tx1"/>
                          </a:solidFill>
                          <a:latin typeface="Tahoma" panose="020B0604030504040204" pitchFamily="34" charset="0"/>
                          <a:ea typeface="Tahoma" panose="020B0604030504040204" pitchFamily="34" charset="0"/>
                          <a:cs typeface="Tahoma" panose="020B0604030504040204" pitchFamily="34" charset="0"/>
                        </a:rPr>
                        <a:t>the rate of TDS would be 10% and the threshold is Rs.50,000 </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under Sl. No.6(iii) Corresp to section.</a:t>
                      </a:r>
                      <a:endParaRPr lang="en-US" sz="1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solidFill>
                          <a:schemeClr val="tx1"/>
                        </a:solidFill>
                      </a:endParaRPr>
                    </a:p>
                  </a:txBody>
                  <a:tcPr/>
                </a:tc>
                <a:extLst>
                  <a:ext uri="{0D108BD9-81ED-4DB2-BD59-A6C34878D82A}">
                    <a16:rowId xmlns:a16="http://schemas.microsoft.com/office/drawing/2014/main" val="2871850725"/>
                  </a:ext>
                </a:extLst>
              </a:tr>
            </a:tbl>
          </a:graphicData>
        </a:graphic>
      </p:graphicFrame>
    </p:spTree>
    <p:extLst>
      <p:ext uri="{BB962C8B-B14F-4D97-AF65-F5344CB8AC3E}">
        <p14:creationId xmlns:p14="http://schemas.microsoft.com/office/powerpoint/2010/main" val="176523091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430887"/>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Tax deduction on payment for advertising services</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74</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466806685"/>
              </p:ext>
            </p:extLst>
          </p:nvPr>
        </p:nvGraphicFramePr>
        <p:xfrm>
          <a:off x="600561" y="587931"/>
          <a:ext cx="10218251" cy="6202334"/>
        </p:xfrm>
        <a:graphic>
          <a:graphicData uri="http://schemas.openxmlformats.org/drawingml/2006/table">
            <a:tbl>
              <a:tblPr firstRow="1" bandRow="1">
                <a:tableStyleId>{5C22544A-7EE6-4342-B048-85BDC9FD1C3A}</a:tableStyleId>
              </a:tblPr>
              <a:tblGrid>
                <a:gridCol w="5510307">
                  <a:extLst>
                    <a:ext uri="{9D8B030D-6E8A-4147-A177-3AD203B41FA5}">
                      <a16:colId xmlns:a16="http://schemas.microsoft.com/office/drawing/2014/main" val="4016985874"/>
                    </a:ext>
                  </a:extLst>
                </a:gridCol>
                <a:gridCol w="4707944">
                  <a:extLst>
                    <a:ext uri="{9D8B030D-6E8A-4147-A177-3AD203B41FA5}">
                      <a16:colId xmlns:a16="http://schemas.microsoft.com/office/drawing/2014/main" val="2704572005"/>
                    </a:ext>
                  </a:extLst>
                </a:gridCol>
              </a:tblGrid>
              <a:tr h="37871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2971454">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definition of “work” u/s 194C includes advertising, however, it does not include any sum referred to in section 194J(1).  Therefore, advertising services falling within the purview of section 194J(1) is excluded from the definition of work u/s 194C.</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However, there is no exclusion in respect of advertising services falling within the purview of section 194H.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The definition of work u/s 402(47) </a:t>
                      </a:r>
                      <a:r>
                        <a:rPr lang="en-US" sz="1800" dirty="0">
                          <a:latin typeface="Tahoma" panose="020B0604030504040204" pitchFamily="34" charset="0"/>
                          <a:ea typeface="Tahoma" panose="020B0604030504040204" pitchFamily="34" charset="0"/>
                          <a:cs typeface="Tahoma" panose="020B0604030504040204" pitchFamily="34" charset="0"/>
                        </a:rPr>
                        <a:t>includes advertising, however, it does not include any sum referred to in section 393(1) [Table: Sl. No.6(iii)].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Therefore, </a:t>
                      </a:r>
                      <a:r>
                        <a:rPr lang="en-US" sz="1800" b="1" dirty="0">
                          <a:latin typeface="Tahoma" panose="020B0604030504040204" pitchFamily="34" charset="0"/>
                          <a:ea typeface="Tahoma" panose="020B0604030504040204" pitchFamily="34" charset="0"/>
                          <a:cs typeface="Tahoma" panose="020B0604030504040204" pitchFamily="34" charset="0"/>
                        </a:rPr>
                        <a:t>advertising services falling within the purview of professional services, which is subject to TDS@10% above the threshold of Rs.50,000, is excluded from the definition of work [Table Sl. No.6(</a:t>
                      </a:r>
                      <a:r>
                        <a:rPr lang="en-US" sz="1800" b="1" dirty="0" err="1">
                          <a:latin typeface="Tahoma" panose="020B0604030504040204" pitchFamily="34" charset="0"/>
                          <a:ea typeface="Tahoma" panose="020B0604030504040204" pitchFamily="34" charset="0"/>
                          <a:cs typeface="Tahoma" panose="020B0604030504040204" pitchFamily="34" charset="0"/>
                        </a:rPr>
                        <a:t>i</a:t>
                      </a:r>
                      <a:r>
                        <a:rPr lang="en-US" sz="1800" b="1" dirty="0">
                          <a:latin typeface="Tahoma" panose="020B0604030504040204" pitchFamily="34" charset="0"/>
                          <a:ea typeface="Tahoma" panose="020B0604030504040204" pitchFamily="34" charset="0"/>
                          <a:cs typeface="Tahoma" panose="020B0604030504040204" pitchFamily="34" charset="0"/>
                        </a:rPr>
                        <a:t>)] in section 393(1). </a:t>
                      </a:r>
                      <a:r>
                        <a:rPr lang="en-US" sz="1800" dirty="0">
                          <a:latin typeface="Tahoma" panose="020B0604030504040204" pitchFamily="34" charset="0"/>
                          <a:ea typeface="Tahoma" panose="020B0604030504040204" pitchFamily="34" charset="0"/>
                          <a:cs typeface="Tahoma" panose="020B0604030504040204" pitchFamily="34" charset="0"/>
                        </a:rPr>
                        <a:t> </a:t>
                      </a:r>
                      <a:endParaRPr lang="en-IN"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871850725"/>
                  </a:ext>
                </a:extLst>
              </a:tr>
              <a:tr h="269687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CBDT Circular No.5/2002 relating to TDS on advertising –</a:t>
                      </a:r>
                    </a:p>
                    <a:p>
                      <a:pPr marL="342900" marR="0" lvl="0" indent="-342900" algn="just" defTabSz="914400" rtl="0" eaLnBrk="1" fontAlgn="auto" latinLnBrk="0" hangingPunct="1">
                        <a:lnSpc>
                          <a:spcPct val="100000"/>
                        </a:lnSpc>
                        <a:spcBef>
                          <a:spcPts val="0"/>
                        </a:spcBef>
                        <a:spcAft>
                          <a:spcPts val="0"/>
                        </a:spcAft>
                        <a:buClrTx/>
                        <a:buSzTx/>
                        <a:buFontTx/>
                        <a:buAutoNum type="arabicPeriod"/>
                        <a:tabLst/>
                        <a:defRP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Section 194C would apply when a client makes payment to an advertising agency and not when advertising agency makes payment to the media, which incl. both electronic and print media. </a:t>
                      </a:r>
                    </a:p>
                    <a:p>
                      <a:pPr marL="342900" marR="0" lvl="0" indent="-342900" algn="just" defTabSz="914400" rtl="0" eaLnBrk="1" fontAlgn="auto" latinLnBrk="0" hangingPunct="1">
                        <a:lnSpc>
                          <a:spcPct val="100000"/>
                        </a:lnSpc>
                        <a:spcBef>
                          <a:spcPts val="0"/>
                        </a:spcBef>
                        <a:spcAft>
                          <a:spcPts val="0"/>
                        </a:spcAft>
                        <a:buClrTx/>
                        <a:buSzTx/>
                        <a:buFontTx/>
                        <a:buAutoNum type="arabicPeriod"/>
                        <a:tabLst/>
                        <a:defRP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When an ad agency makes </a:t>
                      </a:r>
                      <a:r>
                        <a:rPr lang="en-US" sz="1800" dirty="0" err="1">
                          <a:solidFill>
                            <a:schemeClr val="tx1"/>
                          </a:solidFill>
                          <a:latin typeface="Tahoma" panose="020B0604030504040204" pitchFamily="34" charset="0"/>
                          <a:ea typeface="Tahoma" panose="020B0604030504040204" pitchFamily="34" charset="0"/>
                          <a:cs typeface="Tahoma" panose="020B0604030504040204" pitchFamily="34" charset="0"/>
                        </a:rPr>
                        <a:t>payts</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 to their models, artists, photographers etc., the tax shall be deducted at the rate as applicable to fees for professional and technical services u/s 194J.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just"/>
                      <a:endPar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p>
                      <a:pPr algn="just"/>
                      <a:r>
                        <a:rPr lang="en-US" sz="1800" b="1" kern="1200" dirty="0">
                          <a:solidFill>
                            <a:schemeClr val="dk1"/>
                          </a:solidFill>
                          <a:latin typeface="Tahoma" panose="020B0604030504040204" pitchFamily="34" charset="0"/>
                          <a:ea typeface="Tahoma" panose="020B0604030504040204" pitchFamily="34" charset="0"/>
                          <a:cs typeface="Tahoma" panose="020B0604030504040204" pitchFamily="34" charset="0"/>
                        </a:rPr>
                        <a:t>Read with CBDT Circular No.5/2002, it can be inferred that in case 2 where section 194J applies, the same would be excluded from the definition of work u/s 194C. </a:t>
                      </a:r>
                      <a:endParaRPr lang="en-IN" sz="1800" b="1"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344491202"/>
                  </a:ext>
                </a:extLst>
              </a:tr>
            </a:tbl>
          </a:graphicData>
        </a:graphic>
      </p:graphicFrame>
    </p:spTree>
    <p:extLst>
      <p:ext uri="{BB962C8B-B14F-4D97-AF65-F5344CB8AC3E}">
        <p14:creationId xmlns:p14="http://schemas.microsoft.com/office/powerpoint/2010/main" val="146832664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1107996"/>
          </a:xfrm>
          <a:prstGeom prst="rect">
            <a:avLst/>
          </a:prstGeom>
          <a:noFill/>
        </p:spPr>
        <p:txBody>
          <a:bodyPr wrap="square">
            <a:spAutoFit/>
          </a:bodyPr>
          <a:lstStyle/>
          <a:p>
            <a:pPr algn="just"/>
            <a:r>
              <a:rPr lang="en-US" sz="2200" b="1" spc="-1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TDS on fees for technical services paid by an individual or HUF exclusively for personal purposes [Sec 393(4) Table Sl. No.9 &amp; Sec 393(1) Table Sl. No.6 (ii) &amp; (iii) corresponding to sections 194C and 194M]</a:t>
            </a:r>
            <a:endParaRPr lang="en-US" sz="2200" b="1" i="0" spc="-1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75</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621182" y="1230710"/>
          <a:ext cx="10218251" cy="5029200"/>
        </p:xfrm>
        <a:graphic>
          <a:graphicData uri="http://schemas.openxmlformats.org/drawingml/2006/table">
            <a:tbl>
              <a:tblPr firstRow="1" bandRow="1">
                <a:tableStyleId>{5C22544A-7EE6-4342-B048-85BDC9FD1C3A}</a:tableStyleId>
              </a:tblPr>
              <a:tblGrid>
                <a:gridCol w="4916898">
                  <a:extLst>
                    <a:ext uri="{9D8B030D-6E8A-4147-A177-3AD203B41FA5}">
                      <a16:colId xmlns:a16="http://schemas.microsoft.com/office/drawing/2014/main" val="4016985874"/>
                    </a:ext>
                  </a:extLst>
                </a:gridCol>
                <a:gridCol w="5301353">
                  <a:extLst>
                    <a:ext uri="{9D8B030D-6E8A-4147-A177-3AD203B41FA5}">
                      <a16:colId xmlns:a16="http://schemas.microsoft.com/office/drawing/2014/main" val="2704572005"/>
                    </a:ext>
                  </a:extLst>
                </a:gridCol>
              </a:tblGrid>
              <a:tr h="37354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367605">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Section 194J requires tax deduction at source@10% by individuals and HUFs whose turnover exceeds Rs.1 crore from business or those gross receipts from profession exceeds Rs.50 lakhs on, inter alia, fees for professional services, where the threshold exceeds Rs.50,000.</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Where the fees for professional services is credited or paid by such individual or Hindu undivided family exclusively for personal purposes of such individual or any member of Hindu undivided family, no tax would be deducted as per section 194J.  However, if such fees exceeds Rs.50 lakh, tax is deductible @2% under section 194M.</a:t>
                      </a: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Section 393(1) Table Sl. No.6(iii) (corresponding to section 194J) has provided for no deduction of tax at source in respect of both fees for professional services </a:t>
                      </a:r>
                      <a:r>
                        <a:rPr lang="en-US" sz="1800" b="1" dirty="0">
                          <a:solidFill>
                            <a:schemeClr val="tx1"/>
                          </a:solidFill>
                          <a:latin typeface="Tahoma" panose="020B0604030504040204" pitchFamily="34" charset="0"/>
                          <a:ea typeface="Tahoma" panose="020B0604030504040204" pitchFamily="34" charset="0"/>
                          <a:cs typeface="Tahoma" panose="020B0604030504040204" pitchFamily="34" charset="0"/>
                        </a:rPr>
                        <a:t>and fees for technical services</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 credited or paid by a specified person, being an individual or HUF, exclusively for personal purposes.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However, fees for technical services has </a:t>
                      </a:r>
                      <a:r>
                        <a:rPr lang="en-US" sz="1800" b="1" u="sng" dirty="0">
                          <a:solidFill>
                            <a:schemeClr val="tx1"/>
                          </a:solidFill>
                          <a:latin typeface="Tahoma" panose="020B0604030504040204" pitchFamily="34" charset="0"/>
                          <a:ea typeface="Tahoma" panose="020B0604030504040204" pitchFamily="34" charset="0"/>
                          <a:cs typeface="Tahoma" panose="020B0604030504040204" pitchFamily="34" charset="0"/>
                        </a:rPr>
                        <a:t>not</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 been correspondingly included in Table Sl. No.6(ii) (corresponding to section 194M) along with fees for professional services to require tax deduction@2% where the sum exceeds Rs.50 lakhs. </a:t>
                      </a:r>
                      <a:endParaRPr lang="en-IN"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871850725"/>
                  </a:ext>
                </a:extLst>
              </a:tr>
            </a:tbl>
          </a:graphicData>
        </a:graphic>
      </p:graphicFrame>
    </p:spTree>
    <p:extLst>
      <p:ext uri="{BB962C8B-B14F-4D97-AF65-F5344CB8AC3E}">
        <p14:creationId xmlns:p14="http://schemas.microsoft.com/office/powerpoint/2010/main" val="21409342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143365" cy="769441"/>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Tax deduction on payment of certain sums in case [Section 194N of the 1961 Act vis-</a:t>
            </a:r>
            <a:r>
              <a:rPr lang="en-US" sz="2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a-vs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Sl. No.5 of the Table in section 393(3)</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76</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079809334"/>
              </p:ext>
            </p:extLst>
          </p:nvPr>
        </p:nvGraphicFramePr>
        <p:xfrm>
          <a:off x="383790" y="1013879"/>
          <a:ext cx="10218251" cy="4693920"/>
        </p:xfrm>
        <a:graphic>
          <a:graphicData uri="http://schemas.openxmlformats.org/drawingml/2006/table">
            <a:tbl>
              <a:tblPr firstRow="1" bandRow="1">
                <a:tableStyleId>{5C22544A-7EE6-4342-B048-85BDC9FD1C3A}</a:tableStyleId>
              </a:tblPr>
              <a:tblGrid>
                <a:gridCol w="6387946">
                  <a:extLst>
                    <a:ext uri="{9D8B030D-6E8A-4147-A177-3AD203B41FA5}">
                      <a16:colId xmlns:a16="http://schemas.microsoft.com/office/drawing/2014/main" val="4016985874"/>
                    </a:ext>
                  </a:extLst>
                </a:gridCol>
                <a:gridCol w="3830305">
                  <a:extLst>
                    <a:ext uri="{9D8B030D-6E8A-4147-A177-3AD203B41FA5}">
                      <a16:colId xmlns:a16="http://schemas.microsoft.com/office/drawing/2014/main" val="2704572005"/>
                    </a:ext>
                  </a:extLst>
                </a:gridCol>
              </a:tblGrid>
              <a:tr h="36078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832588">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U/s 194N, TDS @2%</a:t>
                      </a:r>
                      <a:r>
                        <a:rPr lang="en-US" dirty="0">
                          <a:latin typeface="Tahoma" panose="020B0604030504040204" pitchFamily="34" charset="0"/>
                          <a:ea typeface="Tahoma" panose="020B0604030504040204" pitchFamily="34" charset="0"/>
                          <a:cs typeface="Tahoma" panose="020B0604030504040204" pitchFamily="34" charset="0"/>
                        </a:rPr>
                        <a:t> by every person being a bank, co-operative society engaged in banking business or post office, who is responsible for paying any sum, being the amount or the aggregate of amounts in cash exceeding Rs.1 crore during the P.Y., to a recipient from one or more accounts maintained by the recipient with it, at the time of payment of such sum. In case the recipient is a co-operative society, the threshold is Rs.3 crore.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Sl. No.5 of the Table in section 393(3) contains the corresponding provisions.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r h="1040217">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First Proviso to section 194N </a:t>
                      </a:r>
                      <a:r>
                        <a:rPr lang="en-US" dirty="0">
                          <a:latin typeface="Tahoma" panose="020B0604030504040204" pitchFamily="34" charset="0"/>
                          <a:ea typeface="Tahoma" panose="020B0604030504040204" pitchFamily="34" charset="0"/>
                          <a:cs typeface="Tahoma" panose="020B0604030504040204" pitchFamily="34" charset="0"/>
                        </a:rPr>
                        <a:t>- In case of a recipient who has not filed the ROI for all of the 3 AYs relevant to the 3 PYs, for which the time limit of file ROI u/s  139(1) has expired, immediately preceding the P.Y. in which the payment of the sum is made to him, the threshold for TDS@2% would be Rs.20 lakh instead of Rs.1 crore. A higher rate of 5% would apply for sum exceeding Rs.5 crore.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However, there is no provision stipulating higher threshold for non-filers of return of income in the Income-tax Act, 2025. </a:t>
                      </a:r>
                      <a:endParaRPr lang="en-IN" sz="18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81053675"/>
                  </a:ext>
                </a:extLst>
              </a:tr>
            </a:tbl>
          </a:graphicData>
        </a:graphic>
      </p:graphicFrame>
    </p:spTree>
    <p:extLst>
      <p:ext uri="{BB962C8B-B14F-4D97-AF65-F5344CB8AC3E}">
        <p14:creationId xmlns:p14="http://schemas.microsoft.com/office/powerpoint/2010/main" val="111581691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143365" cy="769441"/>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Tax deduction on payment of certain sums in case [Section 194N of the 1961 Act vis-</a:t>
            </a:r>
            <a:r>
              <a:rPr lang="en-US" sz="22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a-vs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Sl. No.5 of the Table in section 393(3)</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77</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862947537"/>
              </p:ext>
            </p:extLst>
          </p:nvPr>
        </p:nvGraphicFramePr>
        <p:xfrm>
          <a:off x="383790" y="1013879"/>
          <a:ext cx="10218251" cy="4602480"/>
        </p:xfrm>
        <a:graphic>
          <a:graphicData uri="http://schemas.openxmlformats.org/drawingml/2006/table">
            <a:tbl>
              <a:tblPr firstRow="1" bandRow="1">
                <a:tableStyleId>{5C22544A-7EE6-4342-B048-85BDC9FD1C3A}</a:tableStyleId>
              </a:tblPr>
              <a:tblGrid>
                <a:gridCol w="5292181">
                  <a:extLst>
                    <a:ext uri="{9D8B030D-6E8A-4147-A177-3AD203B41FA5}">
                      <a16:colId xmlns:a16="http://schemas.microsoft.com/office/drawing/2014/main" val="4016985874"/>
                    </a:ext>
                  </a:extLst>
                </a:gridCol>
                <a:gridCol w="4926070">
                  <a:extLst>
                    <a:ext uri="{9D8B030D-6E8A-4147-A177-3AD203B41FA5}">
                      <a16:colId xmlns:a16="http://schemas.microsoft.com/office/drawing/2014/main" val="2704572005"/>
                    </a:ext>
                  </a:extLst>
                </a:gridCol>
              </a:tblGrid>
              <a:tr h="36078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872805">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U/s 194N, TDS @2%</a:t>
                      </a:r>
                      <a:r>
                        <a:rPr lang="en-US" dirty="0">
                          <a:latin typeface="Tahoma" panose="020B0604030504040204" pitchFamily="34" charset="0"/>
                          <a:ea typeface="Tahoma" panose="020B0604030504040204" pitchFamily="34" charset="0"/>
                          <a:cs typeface="Tahoma" panose="020B0604030504040204" pitchFamily="34" charset="0"/>
                        </a:rPr>
                        <a:t> by every person being a bank, co-operative society engaged in banking business or post office, who is responsible for paying any sum, being the amount or the aggregate of amounts in cash exceeding Rs.1 crore during the P.Y., to a recipient from one or more accounts maintained by the recipient with it, at the time of payment of such sum. In case the recipient is a co-operative society, the threshold is Rs.3 crore. </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Thus, tax has to be deducted on the amount of aggregate of amounts in cash exceeding Rs.1 crore/Rs. 3 crore during the P.Y.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Sl. No.5 of the Table in section 393(3) contains the corresponding provisions.  Colum B specifies any sum, paid in cash, from one or more accounts maintained by any person.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highlight>
                            <a:srgbClr val="B7FAFF"/>
                          </a:highlight>
                          <a:latin typeface="Tahoma" panose="020B0604030504040204" pitchFamily="34" charset="0"/>
                          <a:ea typeface="Tahoma" panose="020B0604030504040204" pitchFamily="34" charset="0"/>
                          <a:cs typeface="Tahoma" panose="020B0604030504040204" pitchFamily="34" charset="0"/>
                        </a:rPr>
                        <a:t>However, </a:t>
                      </a: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section 393(3)(a) requires deduction of tax </a:t>
                      </a:r>
                      <a:r>
                        <a:rPr lang="en-US" sz="1800" b="1" u="sng" dirty="0">
                          <a:highlight>
                            <a:srgbClr val="B7FAFF"/>
                          </a:highlight>
                          <a:latin typeface="Tahoma" panose="020B0604030504040204" pitchFamily="34" charset="0"/>
                          <a:ea typeface="Tahoma" panose="020B0604030504040204" pitchFamily="34" charset="0"/>
                          <a:cs typeface="Tahoma" panose="020B0604030504040204" pitchFamily="34" charset="0"/>
                        </a:rPr>
                        <a:t>on the entire amount of such income or sum</a:t>
                      </a:r>
                      <a:r>
                        <a:rPr lang="en-US" sz="1800" b="1" dirty="0">
                          <a:highlight>
                            <a:srgbClr val="B7FAFF"/>
                          </a:highlight>
                          <a:latin typeface="Tahoma" panose="020B0604030504040204" pitchFamily="34" charset="0"/>
                          <a:ea typeface="Tahoma" panose="020B0604030504040204" pitchFamily="34" charset="0"/>
                          <a:cs typeface="Tahoma" panose="020B0604030504040204" pitchFamily="34" charset="0"/>
                        </a:rPr>
                        <a:t>, where the amount or aggregate of amounts exceed the threshold limit specified in Column D i.e., in case of Sl. No.5,  Rs. 3 crore, where the recipient is a co-operative society and Rs.1 crore, where the recipient is other than a co-operative society.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232157341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143365" cy="1446550"/>
          </a:xfrm>
          <a:prstGeom prst="rect">
            <a:avLst/>
          </a:prstGeom>
          <a:noFill/>
        </p:spPr>
        <p:txBody>
          <a:bodyPr wrap="square">
            <a:spAutoFit/>
          </a:bodyPr>
          <a:lstStyle/>
          <a:p>
            <a:pPr algn="just"/>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Time limit for delivering a correction statement of TDS/TCS [Second proviso to section 200(3) &amp; proviso to section 206C(3B) of the 1961 Act vis-a-vis Section 397(3)(f) of the 2025 Act]</a:t>
            </a:r>
            <a:endParaRPr lang="en-IN"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endParaRPr>
          </a:p>
          <a:p>
            <a:pPr algn="l"/>
            <a:endParaRPr lang="en-US" sz="2200" b="1" i="0" dirty="0">
              <a:solidFill>
                <a:srgbClr val="FF000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78</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724451294"/>
              </p:ext>
            </p:extLst>
          </p:nvPr>
        </p:nvGraphicFramePr>
        <p:xfrm>
          <a:off x="417431" y="1207802"/>
          <a:ext cx="10218251" cy="5070589"/>
        </p:xfrm>
        <a:graphic>
          <a:graphicData uri="http://schemas.openxmlformats.org/drawingml/2006/table">
            <a:tbl>
              <a:tblPr firstRow="1" bandRow="1">
                <a:tableStyleId>{5C22544A-7EE6-4342-B048-85BDC9FD1C3A}</a:tableStyleId>
              </a:tblPr>
              <a:tblGrid>
                <a:gridCol w="2826101">
                  <a:extLst>
                    <a:ext uri="{9D8B030D-6E8A-4147-A177-3AD203B41FA5}">
                      <a16:colId xmlns:a16="http://schemas.microsoft.com/office/drawing/2014/main" val="4016985874"/>
                    </a:ext>
                  </a:extLst>
                </a:gridCol>
                <a:gridCol w="7392150">
                  <a:extLst>
                    <a:ext uri="{9D8B030D-6E8A-4147-A177-3AD203B41FA5}">
                      <a16:colId xmlns:a16="http://schemas.microsoft.com/office/drawing/2014/main" val="2704572005"/>
                    </a:ext>
                  </a:extLst>
                </a:gridCol>
              </a:tblGrid>
              <a:tr h="727701">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233928">
                <a:tc rowSpan="2">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200(3)/206C(3B)</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No correction statement shall be delivered after the expiry of </a:t>
                      </a:r>
                      <a:r>
                        <a:rPr lang="en-US" sz="1800" b="1" u="sng" dirty="0">
                          <a:latin typeface="Tahoma" panose="020B0604030504040204" pitchFamily="34" charset="0"/>
                          <a:ea typeface="Tahoma" panose="020B0604030504040204" pitchFamily="34" charset="0"/>
                          <a:cs typeface="Tahoma" panose="020B0604030504040204" pitchFamily="34" charset="0"/>
                        </a:rPr>
                        <a:t>six years </a:t>
                      </a:r>
                      <a:r>
                        <a:rPr lang="en-US" sz="1800" dirty="0">
                          <a:latin typeface="Tahoma" panose="020B0604030504040204" pitchFamily="34" charset="0"/>
                          <a:ea typeface="Tahoma" panose="020B0604030504040204" pitchFamily="34" charset="0"/>
                          <a:cs typeface="Tahoma" panose="020B0604030504040204" pitchFamily="34" charset="0"/>
                        </a:rPr>
                        <a:t>from the end of financial year in which the statement of TDS/TCS, as the case may be, is required to be delivered. </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397(3)(f)</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A correction statement in the prescribed form has to be delivered within </a:t>
                      </a:r>
                      <a:r>
                        <a:rPr lang="en-US" sz="1800" b="1" u="sng" dirty="0">
                          <a:latin typeface="Tahoma" panose="020B0604030504040204" pitchFamily="34" charset="0"/>
                          <a:ea typeface="Tahoma" panose="020B0604030504040204" pitchFamily="34" charset="0"/>
                          <a:cs typeface="Tahoma" panose="020B0604030504040204" pitchFamily="34" charset="0"/>
                        </a:rPr>
                        <a:t>two years </a:t>
                      </a:r>
                      <a:r>
                        <a:rPr lang="en-US" sz="1800" dirty="0">
                          <a:latin typeface="Tahoma" panose="020B0604030504040204" pitchFamily="34" charset="0"/>
                          <a:ea typeface="Tahoma" panose="020B0604030504040204" pitchFamily="34" charset="0"/>
                          <a:cs typeface="Tahoma" panose="020B0604030504040204" pitchFamily="34" charset="0"/>
                        </a:rPr>
                        <a:t>from the end of the tax year in which such statement is required to be delivered.</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r h="2942444">
                <a:tc vMerge="1">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The time period of six years has been reduced to two years in the Income-tax Act, 2025.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This implies that 31.3.2026 is the last date for delivering the  correction statement, where statement of TDS/TCS is required to be delivered on or before 31.3.2024.</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b="1" dirty="0">
                        <a:highlight>
                          <a:srgbClr val="00FFFF"/>
                        </a:highligh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Thus, correction statements for FY 2018-19 (Q4), FY 2019-20 to FY 2022-23 (all quarters), and FY 2023-24 (Q1 to Q3) will be accepted only until 31st March 2026. After this date, such statements will be time-barred</a:t>
                      </a:r>
                      <a:endParaRPr lang="en-IN" sz="1800" b="1" dirty="0">
                        <a:highlight>
                          <a:srgbClr val="00FFFF"/>
                        </a:highlight>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81053675"/>
                  </a:ext>
                </a:extLst>
              </a:tr>
            </a:tbl>
          </a:graphicData>
        </a:graphic>
      </p:graphicFrame>
    </p:spTree>
    <p:extLst>
      <p:ext uri="{BB962C8B-B14F-4D97-AF65-F5344CB8AC3E}">
        <p14:creationId xmlns:p14="http://schemas.microsoft.com/office/powerpoint/2010/main" val="332843188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Certificate for lower deduction or no deduction of income-tax [Section 197 of the 1961 Act vis-à-vis Section 395 of the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79</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240943567"/>
              </p:ext>
            </p:extLst>
          </p:nvPr>
        </p:nvGraphicFramePr>
        <p:xfrm>
          <a:off x="417431" y="836062"/>
          <a:ext cx="10218251" cy="5791200"/>
        </p:xfrm>
        <a:graphic>
          <a:graphicData uri="http://schemas.openxmlformats.org/drawingml/2006/table">
            <a:tbl>
              <a:tblPr firstRow="1" bandRow="1">
                <a:tableStyleId>{5C22544A-7EE6-4342-B048-85BDC9FD1C3A}</a:tableStyleId>
              </a:tblPr>
              <a:tblGrid>
                <a:gridCol w="4466803">
                  <a:extLst>
                    <a:ext uri="{9D8B030D-6E8A-4147-A177-3AD203B41FA5}">
                      <a16:colId xmlns:a16="http://schemas.microsoft.com/office/drawing/2014/main" val="4016985874"/>
                    </a:ext>
                  </a:extLst>
                </a:gridCol>
                <a:gridCol w="5751448">
                  <a:extLst>
                    <a:ext uri="{9D8B030D-6E8A-4147-A177-3AD203B41FA5}">
                      <a16:colId xmlns:a16="http://schemas.microsoft.com/office/drawing/2014/main" val="2704572005"/>
                    </a:ext>
                  </a:extLst>
                </a:gridCol>
              </a:tblGrid>
              <a:tr h="36078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832588">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Section 197 </a:t>
                      </a:r>
                      <a:r>
                        <a:rPr lang="en-US" dirty="0">
                          <a:latin typeface="Tahoma" panose="020B0604030504040204" pitchFamily="34" charset="0"/>
                          <a:ea typeface="Tahoma" panose="020B0604030504040204" pitchFamily="34" charset="0"/>
                          <a:cs typeface="Tahoma" panose="020B0604030504040204" pitchFamily="34" charset="0"/>
                        </a:rPr>
                        <a:t>provides that in cases where tax is deductible under </a:t>
                      </a:r>
                      <a:r>
                        <a:rPr lang="en-US" b="1" dirty="0">
                          <a:latin typeface="Tahoma" panose="020B0604030504040204" pitchFamily="34" charset="0"/>
                          <a:ea typeface="Tahoma" panose="020B0604030504040204" pitchFamily="34" charset="0"/>
                          <a:cs typeface="Tahoma" panose="020B0604030504040204" pitchFamily="34" charset="0"/>
                        </a:rPr>
                        <a:t>sections 192, 193, 194, 194A, 194C, 194D, 194G, 194H, 194-I, 194J, 194K, 194LA, 194LBA, 194LBB, 194LBC, 194M, 194-O, 194Q and 195</a:t>
                      </a:r>
                      <a:r>
                        <a:rPr lang="en-US" dirty="0">
                          <a:latin typeface="Tahoma" panose="020B0604030504040204" pitchFamily="34" charset="0"/>
                          <a:ea typeface="Tahoma" panose="020B0604030504040204" pitchFamily="34" charset="0"/>
                          <a:cs typeface="Tahoma" panose="020B0604030504040204" pitchFamily="34" charset="0"/>
                        </a:rPr>
                        <a:t>, and the AO is satisfied that the total income of the recipient justifies the deduction of income-tax at any lower rates or no deduction of income-tax, the AO shall, on an application made by the </a:t>
                      </a:r>
                      <a:r>
                        <a:rPr lang="en-US" dirty="0" err="1">
                          <a:latin typeface="Tahoma" panose="020B0604030504040204" pitchFamily="34" charset="0"/>
                          <a:ea typeface="Tahoma" panose="020B0604030504040204" pitchFamily="34" charset="0"/>
                          <a:cs typeface="Tahoma" panose="020B0604030504040204" pitchFamily="34" charset="0"/>
                        </a:rPr>
                        <a:t>assessee</a:t>
                      </a:r>
                      <a:r>
                        <a:rPr lang="en-US" dirty="0">
                          <a:latin typeface="Tahoma" panose="020B0604030504040204" pitchFamily="34" charset="0"/>
                          <a:ea typeface="Tahoma" panose="020B0604030504040204" pitchFamily="34" charset="0"/>
                          <a:cs typeface="Tahoma" panose="020B0604030504040204" pitchFamily="34" charset="0"/>
                        </a:rPr>
                        <a:t> in this behalf, give to him such certificate as may be appropriate.</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395 </a:t>
                      </a:r>
                      <a:r>
                        <a:rPr lang="en-US" sz="1800" dirty="0">
                          <a:latin typeface="Tahoma" panose="020B0604030504040204" pitchFamily="34" charset="0"/>
                          <a:ea typeface="Tahoma" panose="020B0604030504040204" pitchFamily="34" charset="0"/>
                          <a:cs typeface="Tahoma" panose="020B0604030504040204" pitchFamily="34" charset="0"/>
                        </a:rPr>
                        <a:t>is the corresponding provision </a:t>
                      </a:r>
                      <a:r>
                        <a:rPr lang="en-US"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which pertains to issuance of certificates for deduction of TDS and TCS at nil or lower rate on the application made by the payee to the Assessing Officer.</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payee may make an application before the AO for deduction of income-tax at a lower rate or no deduction of tax </a:t>
                      </a:r>
                      <a:r>
                        <a:rPr lang="en-US" sz="1800" b="1" dirty="0">
                          <a:latin typeface="Tahoma" panose="020B0604030504040204" pitchFamily="34" charset="0"/>
                          <a:ea typeface="Tahoma" panose="020B0604030504040204" pitchFamily="34" charset="0"/>
                          <a:cs typeface="Tahoma" panose="020B0604030504040204" pitchFamily="34" charset="0"/>
                        </a:rPr>
                        <a:t>where tax is required to be deducted on any income or sum under Chapter XIX.</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AO on being satisfied that the total income of the payee justifies tax deduction at a lower rate or no deduction of income-tax, as the case may be, shall issue to him a certificate as appropriate. </a:t>
                      </a:r>
                    </a:p>
                  </a:txBody>
                  <a:tcPr/>
                </a:tc>
                <a:extLst>
                  <a:ext uri="{0D108BD9-81ED-4DB2-BD59-A6C34878D82A}">
                    <a16:rowId xmlns:a16="http://schemas.microsoft.com/office/drawing/2014/main" val="830774907"/>
                  </a:ext>
                </a:extLst>
              </a:tr>
              <a:tr h="1040217">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spc="-20" baseline="0" dirty="0">
                          <a:latin typeface="Tahoma" panose="020B0604030504040204" pitchFamily="34" charset="0"/>
                          <a:ea typeface="Tahoma" panose="020B0604030504040204" pitchFamily="34" charset="0"/>
                          <a:cs typeface="Tahoma" panose="020B0604030504040204" pitchFamily="34" charset="0"/>
                        </a:rPr>
                        <a:t>Due to reference of specific sections in section 197, </a:t>
                      </a:r>
                      <a:r>
                        <a:rPr lang="en-US" sz="1800" b="1" spc="-20" baseline="0" dirty="0">
                          <a:latin typeface="Tahoma" panose="020B0604030504040204" pitchFamily="34" charset="0"/>
                          <a:ea typeface="Tahoma" panose="020B0604030504040204" pitchFamily="34" charset="0"/>
                          <a:cs typeface="Tahoma" panose="020B0604030504040204" pitchFamily="34" charset="0"/>
                        </a:rPr>
                        <a:t>an </a:t>
                      </a:r>
                      <a:r>
                        <a:rPr lang="en-US" sz="1800" b="1" spc="-20" baseline="0" dirty="0" err="1">
                          <a:latin typeface="Tahoma" panose="020B0604030504040204" pitchFamily="34" charset="0"/>
                          <a:ea typeface="Tahoma" panose="020B0604030504040204" pitchFamily="34" charset="0"/>
                          <a:cs typeface="Tahoma" panose="020B0604030504040204" pitchFamily="34" charset="0"/>
                        </a:rPr>
                        <a:t>assessee</a:t>
                      </a:r>
                      <a:r>
                        <a:rPr lang="en-US" sz="1800" b="1" spc="-20" baseline="0" dirty="0">
                          <a:latin typeface="Tahoma" panose="020B0604030504040204" pitchFamily="34" charset="0"/>
                          <a:ea typeface="Tahoma" panose="020B0604030504040204" pitchFamily="34" charset="0"/>
                          <a:cs typeface="Tahoma" panose="020B0604030504040204" pitchFamily="34" charset="0"/>
                        </a:rPr>
                        <a:t> cannot make an application for lower deduction in respect of other sections not covered above, like, 192A,  194DA, 194-IA, 194-IB, 194-IC etc</a:t>
                      </a:r>
                      <a:r>
                        <a:rPr lang="en-US" sz="1800" b="1" spc="-20" baseline="0" dirty="0"/>
                        <a:t>. </a:t>
                      </a:r>
                      <a:endParaRPr lang="en-IN" sz="1800" b="1" spc="-20" baseline="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Since reference has been made to Chapter XIX, application can be made by a payee in respect of any TDS provision, without any restriction. </a:t>
                      </a:r>
                      <a:endParaRPr lang="en-IN" sz="1800"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81053675"/>
                  </a:ext>
                </a:extLst>
              </a:tr>
            </a:tbl>
          </a:graphicData>
        </a:graphic>
      </p:graphicFrame>
    </p:spTree>
    <p:extLst>
      <p:ext uri="{BB962C8B-B14F-4D97-AF65-F5344CB8AC3E}">
        <p14:creationId xmlns:p14="http://schemas.microsoft.com/office/powerpoint/2010/main" val="4142797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DFC88978-323D-4FAD-8178-697C6C3F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074831" y="16152"/>
            <a:ext cx="3121703" cy="2794480"/>
          </a:xfrm>
          <a:prstGeom prst="rect">
            <a:avLst/>
          </a:prstGeom>
        </p:spPr>
      </p:pic>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‘Without prejudice” removed or replaced with “irrespective”, “nothing contained”, “apart from” &amp; “regardless”</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1800" b="1" i="0" u="none" strike="noStrike" kern="1200" cap="none" spc="20" normalizeH="0" baseline="0" noProof="0" dirty="0">
              <a:ln>
                <a:noFill/>
              </a:ln>
              <a:solidFill>
                <a:prstClr val="black"/>
              </a:solidFill>
              <a:effectLst/>
              <a:uLnTx/>
              <a:uFillTx/>
              <a:latin typeface="Tahoma" panose="020B0604030504040204" pitchFamily="34"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2000" b="0" i="0" u="none" strike="noStrike" kern="1200" cap="none" spc="0" normalizeH="0" baseline="0" noProof="0" dirty="0">
              <a:ln>
                <a:noFill/>
              </a:ln>
              <a:solidFill>
                <a:srgbClr val="333333"/>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4BFF5C3A-0C28-CEE2-3550-1ED27C3D47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D3A5FBF9-292C-A95D-12FE-6C52DF99A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792725415"/>
              </p:ext>
            </p:extLst>
          </p:nvPr>
        </p:nvGraphicFramePr>
        <p:xfrm>
          <a:off x="583035" y="1162082"/>
          <a:ext cx="10249311" cy="3413760"/>
        </p:xfrm>
        <a:graphic>
          <a:graphicData uri="http://schemas.openxmlformats.org/drawingml/2006/table">
            <a:tbl>
              <a:tblPr firstRow="1" bandRow="1">
                <a:tableStyleId>{5C22544A-7EE6-4342-B048-85BDC9FD1C3A}</a:tableStyleId>
              </a:tblPr>
              <a:tblGrid>
                <a:gridCol w="3942118">
                  <a:extLst>
                    <a:ext uri="{9D8B030D-6E8A-4147-A177-3AD203B41FA5}">
                      <a16:colId xmlns:a16="http://schemas.microsoft.com/office/drawing/2014/main" val="4016985874"/>
                    </a:ext>
                  </a:extLst>
                </a:gridCol>
                <a:gridCol w="6307193">
                  <a:extLst>
                    <a:ext uri="{9D8B030D-6E8A-4147-A177-3AD203B41FA5}">
                      <a16:colId xmlns:a16="http://schemas.microsoft.com/office/drawing/2014/main" val="2704572005"/>
                    </a:ext>
                  </a:extLst>
                </a:gridCol>
              </a:tblGrid>
              <a:tr h="34096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865527">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2000" dirty="0">
                          <a:effectLst/>
                          <a:latin typeface="Tahoma" panose="020B0604030504040204" pitchFamily="34" charset="0"/>
                          <a:ea typeface="Aptos" panose="020B0004020202020204" pitchFamily="34" charset="0"/>
                        </a:rPr>
                        <a:t>The words ‘</a:t>
                      </a:r>
                      <a:r>
                        <a:rPr lang="en-US" sz="2000" b="1" dirty="0">
                          <a:effectLst/>
                          <a:latin typeface="Tahoma" panose="020B0604030504040204" pitchFamily="34" charset="0"/>
                          <a:ea typeface="Aptos" panose="020B0004020202020204" pitchFamily="34" charset="0"/>
                        </a:rPr>
                        <a:t>without prejudice</a:t>
                      </a:r>
                      <a:r>
                        <a:rPr lang="en-US" sz="2000" dirty="0">
                          <a:effectLst/>
                          <a:latin typeface="Tahoma" panose="020B0604030504040204" pitchFamily="34" charset="0"/>
                          <a:ea typeface="Aptos" panose="020B0004020202020204" pitchFamily="34" charset="0"/>
                        </a:rPr>
                        <a:t>” is used at </a:t>
                      </a:r>
                      <a:r>
                        <a:rPr lang="en-US" sz="2000" b="1" dirty="0">
                          <a:effectLst/>
                          <a:latin typeface="Tahoma" panose="020B0604030504040204" pitchFamily="34" charset="0"/>
                          <a:ea typeface="Aptos" panose="020B0004020202020204" pitchFamily="34" charset="0"/>
                        </a:rPr>
                        <a:t>62 places </a:t>
                      </a:r>
                      <a:r>
                        <a:rPr lang="en-US" sz="2000" dirty="0">
                          <a:effectLst/>
                          <a:latin typeface="Tahoma" panose="020B0604030504040204" pitchFamily="34" charset="0"/>
                          <a:ea typeface="Aptos" panose="020B0004020202020204" pitchFamily="34" charset="0"/>
                        </a:rPr>
                        <a:t>in Income-tax Act, 1961</a:t>
                      </a:r>
                      <a:endParaRPr lang="en-IN" sz="2000" dirty="0"/>
                    </a:p>
                  </a:txBody>
                  <a:tcPr/>
                </a:tc>
                <a:tc>
                  <a:txBody>
                    <a:bodyPr/>
                    <a:lstStyle/>
                    <a:p>
                      <a:pPr marL="0" lvl="0" indent="0" algn="just">
                        <a:buFont typeface="Wingdings" panose="05000000000000000000" pitchFamily="2" charset="2"/>
                        <a:buNone/>
                      </a:pPr>
                      <a:r>
                        <a:rPr lang="en-US" sz="2000" dirty="0">
                          <a:effectLst/>
                          <a:latin typeface="Tahoma" panose="020B0604030504040204" pitchFamily="34" charset="0"/>
                          <a:ea typeface="Aptos" panose="020B0004020202020204" pitchFamily="34" charset="0"/>
                        </a:rPr>
                        <a:t>The words ‘</a:t>
                      </a:r>
                      <a:r>
                        <a:rPr lang="en-US" sz="2000" b="1" dirty="0">
                          <a:effectLst/>
                          <a:latin typeface="Tahoma" panose="020B0604030504040204" pitchFamily="34" charset="0"/>
                          <a:ea typeface="Aptos" panose="020B0004020202020204" pitchFamily="34" charset="0"/>
                        </a:rPr>
                        <a:t>without prejudice</a:t>
                      </a:r>
                      <a:r>
                        <a:rPr lang="en-US" sz="2000" dirty="0">
                          <a:effectLst/>
                          <a:latin typeface="Tahoma" panose="020B0604030504040204" pitchFamily="34" charset="0"/>
                          <a:ea typeface="Aptos" panose="020B0004020202020204" pitchFamily="34" charset="0"/>
                        </a:rPr>
                        <a:t>” is used only at </a:t>
                      </a:r>
                      <a:r>
                        <a:rPr lang="en-US" sz="2000" b="1" dirty="0">
                          <a:effectLst/>
                          <a:latin typeface="Tahoma" panose="020B0604030504040204" pitchFamily="34" charset="0"/>
                          <a:ea typeface="Aptos" panose="020B0004020202020204" pitchFamily="34" charset="0"/>
                        </a:rPr>
                        <a:t>27 places </a:t>
                      </a:r>
                      <a:r>
                        <a:rPr lang="en-US" sz="2000" dirty="0">
                          <a:effectLst/>
                          <a:latin typeface="Tahoma" panose="020B0604030504040204" pitchFamily="34" charset="0"/>
                          <a:ea typeface="Aptos" panose="020B0004020202020204" pitchFamily="34" charset="0"/>
                        </a:rPr>
                        <a:t>in the Income-tax Act 2025.  </a:t>
                      </a:r>
                      <a:endParaRPr lang="en-IN" sz="2000" dirty="0"/>
                    </a:p>
                  </a:txBody>
                  <a:tcPr/>
                </a:tc>
                <a:extLst>
                  <a:ext uri="{0D108BD9-81ED-4DB2-BD59-A6C34878D82A}">
                    <a16:rowId xmlns:a16="http://schemas.microsoft.com/office/drawing/2014/main" val="2279920276"/>
                  </a:ext>
                </a:extLst>
              </a:tr>
              <a:tr h="603246">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2000" kern="1200" dirty="0">
                        <a:solidFill>
                          <a:schemeClr val="dk1"/>
                        </a:solidFill>
                        <a:latin typeface="Tahoma" panose="020B0604030504040204" pitchFamily="34" charset="0"/>
                        <a:ea typeface="+mn-ea"/>
                        <a:cs typeface="+mn-cs"/>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effectLst/>
                          <a:latin typeface="Tahoma" panose="020B0604030504040204" pitchFamily="34" charset="0"/>
                          <a:ea typeface="Aptos" panose="020B0004020202020204" pitchFamily="34" charset="0"/>
                        </a:rPr>
                        <a:t>At many places, “</a:t>
                      </a:r>
                      <a:r>
                        <a:rPr lang="en-US" sz="2000" b="1" dirty="0">
                          <a:effectLst/>
                          <a:latin typeface="Tahoma" panose="020B0604030504040204" pitchFamily="34" charset="0"/>
                          <a:ea typeface="Aptos" panose="020B0004020202020204" pitchFamily="34" charset="0"/>
                        </a:rPr>
                        <a:t>without prejudice” has been omitted in the </a:t>
                      </a:r>
                      <a:r>
                        <a:rPr lang="en-US" sz="2000" b="1" dirty="0">
                          <a:latin typeface="Tahoma" panose="020B0604030504040204" pitchFamily="34" charset="0"/>
                          <a:ea typeface="Aptos" panose="020B0004020202020204" pitchFamily="34" charset="0"/>
                        </a:rPr>
                        <a:t>Income-tax Act, 2025</a:t>
                      </a:r>
                      <a:endParaRPr lang="en-IN" sz="2000" dirty="0"/>
                    </a:p>
                  </a:txBody>
                  <a:tcPr/>
                </a:tc>
                <a:extLst>
                  <a:ext uri="{0D108BD9-81ED-4DB2-BD59-A6C34878D82A}">
                    <a16:rowId xmlns:a16="http://schemas.microsoft.com/office/drawing/2014/main" val="1794446564"/>
                  </a:ext>
                </a:extLst>
              </a:tr>
              <a:tr h="1127807">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2000" kern="1200" dirty="0">
                        <a:solidFill>
                          <a:schemeClr val="dk1"/>
                        </a:solidFill>
                        <a:latin typeface="Tahoma" panose="020B0604030504040204" pitchFamily="34" charset="0"/>
                        <a:ea typeface="+mn-ea"/>
                        <a:cs typeface="+mn-cs"/>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effectLst/>
                          <a:latin typeface="Tahoma" panose="020B0604030504040204" pitchFamily="34" charset="0"/>
                          <a:ea typeface="Aptos" panose="020B0004020202020204" pitchFamily="34" charset="0"/>
                        </a:rPr>
                        <a:t>In a few places, it is replaced by “</a:t>
                      </a:r>
                      <a:r>
                        <a:rPr lang="en-US" sz="2000" b="1" dirty="0">
                          <a:effectLst/>
                          <a:latin typeface="Tahoma" panose="020B0604030504040204" pitchFamily="34" charset="0"/>
                          <a:ea typeface="Aptos" panose="020B0004020202020204" pitchFamily="34" charset="0"/>
                        </a:rPr>
                        <a:t>irrespective”, “nothing contained”, “apart from” or “regardless</a:t>
                      </a:r>
                      <a:r>
                        <a:rPr lang="en-US" sz="2000" dirty="0">
                          <a:effectLst/>
                          <a:latin typeface="Tahoma" panose="020B0604030504040204" pitchFamily="34" charset="0"/>
                          <a:ea typeface="Aptos" panose="020B000402020202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2000" dirty="0"/>
                    </a:p>
                  </a:txBody>
                  <a:tcPr/>
                </a:tc>
                <a:extLst>
                  <a:ext uri="{0D108BD9-81ED-4DB2-BD59-A6C34878D82A}">
                    <a16:rowId xmlns:a16="http://schemas.microsoft.com/office/drawing/2014/main" val="1167979322"/>
                  </a:ext>
                </a:extLst>
              </a:tr>
            </a:tbl>
          </a:graphicData>
        </a:graphic>
      </p:graphicFrame>
    </p:spTree>
    <p:extLst>
      <p:ext uri="{BB962C8B-B14F-4D97-AF65-F5344CB8AC3E}">
        <p14:creationId xmlns:p14="http://schemas.microsoft.com/office/powerpoint/2010/main" val="179870446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pPr algn="l"/>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Certificate for lower deduction or no deduction of income-tax [Section 197 of the 1961 Act </a:t>
            </a:r>
            <a:r>
              <a:rPr lang="en-US" sz="22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Section 395 of the 2025 Act]</a:t>
            </a:r>
            <a:endParaRPr lang="en-US" sz="22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80</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053409330"/>
              </p:ext>
            </p:extLst>
          </p:nvPr>
        </p:nvGraphicFramePr>
        <p:xfrm>
          <a:off x="417431" y="836062"/>
          <a:ext cx="10218251" cy="3886200"/>
        </p:xfrm>
        <a:graphic>
          <a:graphicData uri="http://schemas.openxmlformats.org/drawingml/2006/table">
            <a:tbl>
              <a:tblPr firstRow="1" bandRow="1">
                <a:tableStyleId>{5C22544A-7EE6-4342-B048-85BDC9FD1C3A}</a:tableStyleId>
              </a:tblPr>
              <a:tblGrid>
                <a:gridCol w="3329379">
                  <a:extLst>
                    <a:ext uri="{9D8B030D-6E8A-4147-A177-3AD203B41FA5}">
                      <a16:colId xmlns:a16="http://schemas.microsoft.com/office/drawing/2014/main" val="4016985874"/>
                    </a:ext>
                  </a:extLst>
                </a:gridCol>
                <a:gridCol w="6888872">
                  <a:extLst>
                    <a:ext uri="{9D8B030D-6E8A-4147-A177-3AD203B41FA5}">
                      <a16:colId xmlns:a16="http://schemas.microsoft.com/office/drawing/2014/main" val="2704572005"/>
                    </a:ext>
                  </a:extLst>
                </a:gridCol>
              </a:tblGrid>
              <a:tr h="36078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040217">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lang="en-IN" sz="1800" b="1" dirty="0"/>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20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To reduce the compliance burden of small taxpayers, sub-section (6) has been inserted in section 395 to allow electronic filing of applications for such certificates before the prescribed income-tax authority, which, </a:t>
                      </a:r>
                      <a:r>
                        <a:rPr lang="en-US" sz="2000" b="1"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on electronic verification of the contents of the application</a:t>
                      </a:r>
                      <a:r>
                        <a:rPr lang="en-US" sz="20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  may either –</a:t>
                      </a:r>
                    </a:p>
                    <a:p>
                      <a:pPr marL="285750" marR="0" lvl="0" indent="-2857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US" sz="20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issue the certificate subject to prescribed conditions; or</a:t>
                      </a:r>
                    </a:p>
                    <a:p>
                      <a:pPr marL="285750" marR="0" lvl="0" indent="-2857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US" sz="20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reject the application if the conditions are not fulfilled or the application is incomplete.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81053675"/>
                  </a:ext>
                </a:extLst>
              </a:tr>
            </a:tbl>
          </a:graphicData>
        </a:graphic>
      </p:graphicFrame>
    </p:spTree>
    <p:extLst>
      <p:ext uri="{BB962C8B-B14F-4D97-AF65-F5344CB8AC3E}">
        <p14:creationId xmlns:p14="http://schemas.microsoft.com/office/powerpoint/2010/main" val="183569799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1ABC7-F2C8-AA7F-E80E-A9C7A620A6A7}"/>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9A54944-E12B-8D12-5225-4FCE9084EFDC}"/>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C9DAFFE0-3FDE-E577-1F4E-3EBC4229F92D}"/>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D9CA0AC-E6DF-5ED5-3C2D-B0F7FA574C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3E244388-F30E-F41F-0870-E334F4DB2DCB}"/>
              </a:ext>
            </a:extLst>
          </p:cNvPr>
          <p:cNvSpPr txBox="1"/>
          <p:nvPr/>
        </p:nvSpPr>
        <p:spPr>
          <a:xfrm>
            <a:off x="458675" y="109317"/>
            <a:ext cx="11049383" cy="400110"/>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Rates of TCS – Section 206C of the 1961 Act vis-à-vis Section 394 of the 2025 Act</a:t>
            </a:r>
          </a:p>
        </p:txBody>
      </p:sp>
      <p:sp>
        <p:nvSpPr>
          <p:cNvPr id="14" name="TextBox 13">
            <a:extLst>
              <a:ext uri="{FF2B5EF4-FFF2-40B4-BE49-F238E27FC236}">
                <a16:creationId xmlns:a16="http://schemas.microsoft.com/office/drawing/2014/main" id="{BDA3A093-D310-1FD5-1B74-D71A6E500B7C}"/>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a:extLst>
              <a:ext uri="{FF2B5EF4-FFF2-40B4-BE49-F238E27FC236}">
                <a16:creationId xmlns:a16="http://schemas.microsoft.com/office/drawing/2014/main" id="{9273340F-29D2-D77E-0497-B4B36CE6AC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22D3D10D-DD0C-624A-6012-D689EEB709B0}"/>
              </a:ext>
            </a:extLst>
          </p:cNvPr>
          <p:cNvSpPr>
            <a:spLocks noGrp="1"/>
          </p:cNvSpPr>
          <p:nvPr>
            <p:ph type="sldNum" sz="quarter" idx="12"/>
          </p:nvPr>
        </p:nvSpPr>
        <p:spPr/>
        <p:txBody>
          <a:bodyPr/>
          <a:lstStyle/>
          <a:p>
            <a:fld id="{D8DEDE2C-4B76-45A2-849B-157C573EDADC}" type="slidenum">
              <a:rPr lang="en-IN" smtClean="0"/>
              <a:t>81</a:t>
            </a:fld>
            <a:endParaRPr lang="en-IN"/>
          </a:p>
        </p:txBody>
      </p:sp>
      <p:sp>
        <p:nvSpPr>
          <p:cNvPr id="18" name="TextBox 17">
            <a:extLst>
              <a:ext uri="{FF2B5EF4-FFF2-40B4-BE49-F238E27FC236}">
                <a16:creationId xmlns:a16="http://schemas.microsoft.com/office/drawing/2014/main" id="{24E6C8A6-BE64-DB60-15F1-6249142C9D84}"/>
              </a:ext>
            </a:extLst>
          </p:cNvPr>
          <p:cNvSpPr txBox="1"/>
          <p:nvPr/>
        </p:nvSpPr>
        <p:spPr>
          <a:xfrm>
            <a:off x="448748" y="543004"/>
            <a:ext cx="11480281" cy="683649"/>
          </a:xfrm>
          <a:prstGeom prst="rect">
            <a:avLst/>
          </a:prstGeom>
          <a:noFill/>
        </p:spPr>
        <p:txBody>
          <a:bodyPr wrap="square">
            <a:spAutoFit/>
          </a:bodyPr>
          <a:lstStyle/>
          <a:p>
            <a:pPr algn="just">
              <a:lnSpc>
                <a:spcPct val="110000"/>
              </a:lnSpc>
              <a:spcBef>
                <a:spcPts val="600"/>
              </a:spcBef>
              <a:spcAft>
                <a:spcPts val="600"/>
              </a:spcAft>
            </a:pPr>
            <a:r>
              <a:rPr lang="en-US" dirty="0">
                <a:latin typeface="Tahoma" panose="020B0604030504040204" pitchFamily="34" charset="0"/>
                <a:ea typeface="Calibri" panose="020F0502020204030204" pitchFamily="34" charset="0"/>
                <a:cs typeface="Mangal" panose="02040503050203030202" pitchFamily="18" charset="0"/>
              </a:rPr>
              <a:t>The rates of TCS u/s 394(1) of the Income-tax Act, 2025 have been rationalized by the FA, 2026, to have a uniform rate of 2% (except for LRS on other than education and medical treatment):</a:t>
            </a:r>
            <a:endParaRPr lang="en-US" dirty="0">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a16="http://schemas.microsoft.com/office/drawing/2014/main" id="{97C7ECC9-899E-91D3-5048-0A7460006357}"/>
              </a:ext>
            </a:extLst>
          </p:cNvPr>
          <p:cNvGraphicFramePr>
            <a:graphicFrameLocks noGrp="1"/>
          </p:cNvGraphicFramePr>
          <p:nvPr>
            <p:extLst>
              <p:ext uri="{D42A27DB-BD31-4B8C-83A1-F6EECF244321}">
                <p14:modId xmlns:p14="http://schemas.microsoft.com/office/powerpoint/2010/main" val="3892031766"/>
              </p:ext>
            </p:extLst>
          </p:nvPr>
        </p:nvGraphicFramePr>
        <p:xfrm>
          <a:off x="594093" y="1320992"/>
          <a:ext cx="11189590" cy="4387054"/>
        </p:xfrm>
        <a:graphic>
          <a:graphicData uri="http://schemas.openxmlformats.org/drawingml/2006/table">
            <a:tbl>
              <a:tblPr firstRow="1" firstCol="1" bandRow="1">
                <a:tableStyleId>{5C22544A-7EE6-4342-B048-85BDC9FD1C3A}</a:tableStyleId>
              </a:tblPr>
              <a:tblGrid>
                <a:gridCol w="740589">
                  <a:extLst>
                    <a:ext uri="{9D8B030D-6E8A-4147-A177-3AD203B41FA5}">
                      <a16:colId xmlns:a16="http://schemas.microsoft.com/office/drawing/2014/main" val="2636217365"/>
                    </a:ext>
                  </a:extLst>
                </a:gridCol>
                <a:gridCol w="6114332">
                  <a:extLst>
                    <a:ext uri="{9D8B030D-6E8A-4147-A177-3AD203B41FA5}">
                      <a16:colId xmlns:a16="http://schemas.microsoft.com/office/drawing/2014/main" val="3376980844"/>
                    </a:ext>
                  </a:extLst>
                </a:gridCol>
                <a:gridCol w="2375209">
                  <a:extLst>
                    <a:ext uri="{9D8B030D-6E8A-4147-A177-3AD203B41FA5}">
                      <a16:colId xmlns:a16="http://schemas.microsoft.com/office/drawing/2014/main" val="1025915333"/>
                    </a:ext>
                  </a:extLst>
                </a:gridCol>
                <a:gridCol w="1959460">
                  <a:extLst>
                    <a:ext uri="{9D8B030D-6E8A-4147-A177-3AD203B41FA5}">
                      <a16:colId xmlns:a16="http://schemas.microsoft.com/office/drawing/2014/main" val="4190703316"/>
                    </a:ext>
                  </a:extLst>
                </a:gridCol>
              </a:tblGrid>
              <a:tr h="607496">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S. No.</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Nature of receipt</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S</a:t>
                      </a:r>
                      <a:r>
                        <a:rPr lang="en-IN" sz="1800" kern="100" dirty="0" err="1">
                          <a:effectLst/>
                          <a:latin typeface="Tahoma" panose="020B0604030504040204" pitchFamily="34" charset="0"/>
                          <a:ea typeface="Tahoma" panose="020B0604030504040204" pitchFamily="34" charset="0"/>
                          <a:cs typeface="Tahoma" panose="020B0604030504040204" pitchFamily="34" charset="0"/>
                        </a:rPr>
                        <a:t>ection</a:t>
                      </a:r>
                      <a:r>
                        <a:rPr lang="en-IN" sz="1800" kern="100" dirty="0">
                          <a:effectLst/>
                          <a:latin typeface="Tahoma" panose="020B0604030504040204" pitchFamily="34" charset="0"/>
                          <a:ea typeface="Tahoma" panose="020B0604030504040204" pitchFamily="34" charset="0"/>
                          <a:cs typeface="Tahoma" panose="020B0604030504040204" pitchFamily="34" charset="0"/>
                        </a:rPr>
                        <a:t> 206C of the 1961 Act</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Section 394 of the 2025 Act</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43815138"/>
                  </a:ext>
                </a:extLst>
              </a:tr>
              <a:tr h="343789">
                <a:tc>
                  <a:txBody>
                    <a:bodyPr/>
                    <a:lstStyle/>
                    <a:p>
                      <a:pPr marL="0" marR="0" algn="ctr">
                        <a:lnSpc>
                          <a:spcPct val="107000"/>
                        </a:lnSpc>
                        <a:spcBef>
                          <a:spcPts val="400"/>
                        </a:spcBef>
                        <a:spcAft>
                          <a:spcPts val="400"/>
                        </a:spcAft>
                        <a:buNone/>
                      </a:pPr>
                      <a:r>
                        <a:rPr lang="en-IN" sz="1800" kern="100">
                          <a:effectLst/>
                          <a:latin typeface="Tahoma" panose="020B0604030504040204" pitchFamily="34" charset="0"/>
                          <a:ea typeface="Tahoma" panose="020B0604030504040204" pitchFamily="34" charset="0"/>
                          <a:cs typeface="Tahoma" panose="020B0604030504040204" pitchFamily="34" charset="0"/>
                        </a:rPr>
                        <a:t>1</a:t>
                      </a:r>
                      <a:endParaRPr lang="en-US"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Sale of alcoholic liquor for human consumption</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a:effectLst/>
                          <a:latin typeface="Tahoma" panose="020B0604030504040204" pitchFamily="34" charset="0"/>
                          <a:ea typeface="Tahoma" panose="020B0604030504040204" pitchFamily="34" charset="0"/>
                          <a:cs typeface="Tahoma" panose="020B0604030504040204" pitchFamily="34" charset="0"/>
                        </a:rPr>
                        <a:t>1%</a:t>
                      </a:r>
                      <a:endParaRPr lang="en-US"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a:effectLst/>
                          <a:latin typeface="Tahoma" panose="020B0604030504040204" pitchFamily="34" charset="0"/>
                          <a:ea typeface="Tahoma" panose="020B0604030504040204" pitchFamily="34" charset="0"/>
                          <a:cs typeface="Tahoma" panose="020B0604030504040204" pitchFamily="34" charset="0"/>
                        </a:rPr>
                        <a:t>2%</a:t>
                      </a:r>
                      <a:endParaRPr lang="en-US"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80884249"/>
                  </a:ext>
                </a:extLst>
              </a:tr>
              <a:tr h="393310">
                <a:tc>
                  <a:txBody>
                    <a:bodyPr/>
                    <a:lstStyle/>
                    <a:p>
                      <a:pPr marL="0" marR="0" algn="ctr">
                        <a:lnSpc>
                          <a:spcPct val="107000"/>
                        </a:lnSpc>
                        <a:spcBef>
                          <a:spcPts val="400"/>
                        </a:spcBef>
                        <a:spcAft>
                          <a:spcPts val="400"/>
                        </a:spcAft>
                        <a:buNone/>
                      </a:pPr>
                      <a:r>
                        <a:rPr lang="en-IN" sz="1800" kern="100">
                          <a:effectLst/>
                          <a:latin typeface="Tahoma" panose="020B0604030504040204" pitchFamily="34" charset="0"/>
                          <a:ea typeface="Tahoma" panose="020B0604030504040204" pitchFamily="34" charset="0"/>
                          <a:cs typeface="Tahoma" panose="020B0604030504040204" pitchFamily="34" charset="0"/>
                        </a:rPr>
                        <a:t>2</a:t>
                      </a:r>
                      <a:endParaRPr lang="en-US"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Sale of tendu leaves</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5%</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a:effectLst/>
                          <a:latin typeface="Tahoma" panose="020B0604030504040204" pitchFamily="34" charset="0"/>
                          <a:ea typeface="Tahoma" panose="020B0604030504040204" pitchFamily="34" charset="0"/>
                          <a:cs typeface="Tahoma" panose="020B0604030504040204" pitchFamily="34" charset="0"/>
                        </a:rPr>
                        <a:t>2%</a:t>
                      </a:r>
                      <a:endParaRPr lang="en-US"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212557085"/>
                  </a:ext>
                </a:extLst>
              </a:tr>
              <a:tr h="814216">
                <a:tc>
                  <a:txBody>
                    <a:bodyPr/>
                    <a:lstStyle/>
                    <a:p>
                      <a:pPr marL="0" marR="0" algn="ctr">
                        <a:lnSpc>
                          <a:spcPct val="107000"/>
                        </a:lnSpc>
                        <a:spcBef>
                          <a:spcPts val="400"/>
                        </a:spcBef>
                        <a:spcAft>
                          <a:spcPts val="400"/>
                        </a:spcAft>
                        <a:buNone/>
                      </a:pPr>
                      <a:r>
                        <a:rPr lang="en-IN" sz="1800" kern="100">
                          <a:effectLst/>
                          <a:latin typeface="Tahoma" panose="020B0604030504040204" pitchFamily="34" charset="0"/>
                          <a:ea typeface="Tahoma" panose="020B0604030504040204" pitchFamily="34" charset="0"/>
                          <a:cs typeface="Tahoma" panose="020B0604030504040204" pitchFamily="34" charset="0"/>
                        </a:rPr>
                        <a:t>3</a:t>
                      </a:r>
                      <a:endParaRPr lang="en-US"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Sale of timber whether obtained under a forest lease or otherwise; or any other forest produce (not being timber or tendu leaves) obtained under a forest lease</a:t>
                      </a:r>
                    </a:p>
                  </a:txBody>
                  <a:tcPr marL="68580" marR="68580" marT="0" marB="0"/>
                </a:tc>
                <a:tc>
                  <a:txBody>
                    <a:bodyPr/>
                    <a:lstStyle/>
                    <a:p>
                      <a:pPr marL="0" marR="0" algn="ctr">
                        <a:lnSpc>
                          <a:spcPct val="107000"/>
                        </a:lnSpc>
                        <a:spcBef>
                          <a:spcPts val="400"/>
                        </a:spcBef>
                        <a:spcAft>
                          <a:spcPts val="400"/>
                        </a:spcAf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2%</a:t>
                      </a:r>
                    </a:p>
                  </a:txBody>
                  <a:tcPr marL="68580" marR="68580" marT="0" marB="0"/>
                </a:tc>
                <a:tc>
                  <a:txBody>
                    <a:bodyPr/>
                    <a:lstStyle/>
                    <a:p>
                      <a:pPr marL="0" marR="0" algn="ctr">
                        <a:lnSpc>
                          <a:spcPct val="107000"/>
                        </a:lnSpc>
                        <a:spcBef>
                          <a:spcPts val="400"/>
                        </a:spcBef>
                        <a:spcAft>
                          <a:spcPts val="400"/>
                        </a:spcAf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2%</a:t>
                      </a:r>
                    </a:p>
                  </a:txBody>
                  <a:tcPr marL="68580" marR="68580" marT="0" marB="0"/>
                </a:tc>
                <a:extLst>
                  <a:ext uri="{0D108BD9-81ED-4DB2-BD59-A6C34878D82A}">
                    <a16:rowId xmlns:a16="http://schemas.microsoft.com/office/drawing/2014/main" val="2372182402"/>
                  </a:ext>
                </a:extLst>
              </a:tr>
              <a:tr h="407027">
                <a:tc>
                  <a:txBody>
                    <a:bodyPr/>
                    <a:lstStyle/>
                    <a:p>
                      <a:pPr marL="0" marR="0" algn="ctr">
                        <a:lnSpc>
                          <a:spcPct val="107000"/>
                        </a:lnSpc>
                        <a:spcBef>
                          <a:spcPts val="400"/>
                        </a:spcBef>
                        <a:spcAft>
                          <a:spcPts val="400"/>
                        </a:spcAft>
                        <a:buNone/>
                      </a:pPr>
                      <a:r>
                        <a:rPr lang="en-IN" sz="1800" kern="100">
                          <a:effectLst/>
                          <a:latin typeface="Tahoma" panose="020B0604030504040204" pitchFamily="34" charset="0"/>
                          <a:ea typeface="Tahoma" panose="020B0604030504040204" pitchFamily="34" charset="0"/>
                          <a:cs typeface="Tahoma" panose="020B0604030504040204" pitchFamily="34" charset="0"/>
                        </a:rPr>
                        <a:t>4</a:t>
                      </a:r>
                      <a:endParaRPr lang="en-US"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Sale of scrap</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1%</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2%</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062419078"/>
                  </a:ext>
                </a:extLst>
              </a:tr>
              <a:tr h="340160">
                <a:tc>
                  <a:txBody>
                    <a:bodyPr/>
                    <a:lstStyle/>
                    <a:p>
                      <a:pPr marL="0" marR="0" algn="ctr">
                        <a:lnSpc>
                          <a:spcPct val="107000"/>
                        </a:lnSpc>
                        <a:spcBef>
                          <a:spcPts val="400"/>
                        </a:spcBef>
                        <a:spcAft>
                          <a:spcPts val="400"/>
                        </a:spcAft>
                        <a:buNone/>
                      </a:pPr>
                      <a:r>
                        <a:rPr lang="en-IN" sz="1800" kern="100">
                          <a:effectLst/>
                          <a:latin typeface="Tahoma" panose="020B0604030504040204" pitchFamily="34" charset="0"/>
                          <a:ea typeface="Tahoma" panose="020B0604030504040204" pitchFamily="34" charset="0"/>
                          <a:cs typeface="Tahoma" panose="020B0604030504040204" pitchFamily="34" charset="0"/>
                        </a:rPr>
                        <a:t>5</a:t>
                      </a:r>
                      <a:endParaRPr lang="en-US"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Sale of minerals, being coal or lignite or iron ore</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1%</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2%</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353870128"/>
                  </a:ext>
                </a:extLst>
              </a:tr>
              <a:tr h="1373774">
                <a:tc>
                  <a:txBody>
                    <a:bodyPr/>
                    <a:lstStyle/>
                    <a:p>
                      <a:pPr marL="0" marR="0" algn="ctr">
                        <a:lnSpc>
                          <a:spcPct val="107000"/>
                        </a:lnSpc>
                        <a:spcBef>
                          <a:spcPts val="400"/>
                        </a:spcBef>
                        <a:spcAft>
                          <a:spcPts val="400"/>
                        </a:spcAft>
                        <a:buNone/>
                      </a:pPr>
                      <a:r>
                        <a:rPr lang="en-IN" sz="1800" kern="100">
                          <a:effectLst/>
                          <a:latin typeface="Tahoma" panose="020B0604030504040204" pitchFamily="34" charset="0"/>
                          <a:ea typeface="Tahoma" panose="020B0604030504040204" pitchFamily="34" charset="0"/>
                          <a:cs typeface="Tahoma" panose="020B0604030504040204" pitchFamily="34" charset="0"/>
                        </a:rPr>
                        <a:t>6</a:t>
                      </a:r>
                      <a:endParaRPr lang="en-US" sz="18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Sale consideration exceeding Rs.10 lakh in case of  -</a:t>
                      </a:r>
                    </a:p>
                    <a:p>
                      <a:pPr marL="342900" marR="0" indent="-342900" algn="just">
                        <a:lnSpc>
                          <a:spcPct val="107000"/>
                        </a:lnSpc>
                        <a:spcBef>
                          <a:spcPts val="400"/>
                        </a:spcBef>
                        <a:spcAft>
                          <a:spcPts val="400"/>
                        </a:spcAft>
                        <a:buAutoNum type="alphaLcParenBoth"/>
                      </a:pPr>
                      <a:r>
                        <a:rPr lang="en-US" sz="1800" kern="100" dirty="0">
                          <a:effectLst/>
                          <a:latin typeface="Tahoma" panose="020B0604030504040204" pitchFamily="34" charset="0"/>
                          <a:ea typeface="Tahoma" panose="020B0604030504040204" pitchFamily="34" charset="0"/>
                          <a:cs typeface="Tahoma" panose="020B0604030504040204" pitchFamily="34" charset="0"/>
                        </a:rPr>
                        <a:t>Motor vehicle;</a:t>
                      </a:r>
                    </a:p>
                    <a:p>
                      <a:pPr marL="342900" marR="0" indent="-342900" algn="just">
                        <a:lnSpc>
                          <a:spcPct val="107000"/>
                        </a:lnSpc>
                        <a:spcBef>
                          <a:spcPts val="400"/>
                        </a:spcBef>
                        <a:spcAft>
                          <a:spcPts val="400"/>
                        </a:spcAft>
                        <a:buAutoNum type="alphaLcParenBoth"/>
                      </a:pPr>
                      <a:r>
                        <a:rPr lang="en-US" sz="1800" kern="100" spc="-30" baseline="0" dirty="0">
                          <a:effectLst/>
                          <a:latin typeface="Tahoma" panose="020B0604030504040204" pitchFamily="34" charset="0"/>
                          <a:ea typeface="Tahoma" panose="020B0604030504040204" pitchFamily="34" charset="0"/>
                          <a:cs typeface="Tahoma" panose="020B0604030504040204" pitchFamily="34" charset="0"/>
                        </a:rPr>
                        <a:t>Any other goods, as may be notified by the Central Govt. </a:t>
                      </a:r>
                    </a:p>
                  </a:txBody>
                  <a:tcPr marL="68580" marR="68580" marT="0" marB="0"/>
                </a:tc>
                <a:tc>
                  <a:txBody>
                    <a:bodyPr/>
                    <a:lstStyle/>
                    <a:p>
                      <a:pPr marL="0" marR="0" algn="ctr">
                        <a:lnSpc>
                          <a:spcPct val="107000"/>
                        </a:lnSpc>
                        <a:spcBef>
                          <a:spcPts val="400"/>
                        </a:spcBef>
                        <a:spcAft>
                          <a:spcPts val="400"/>
                        </a:spcAft>
                        <a:buNone/>
                      </a:pPr>
                      <a:r>
                        <a:rPr lang="en-US" sz="1800" b="1" kern="100" dirty="0">
                          <a:effectLst/>
                          <a:highlight>
                            <a:srgbClr val="B7FAFF"/>
                          </a:highlight>
                          <a:latin typeface="Tahoma" panose="020B0604030504040204" pitchFamily="34" charset="0"/>
                          <a:ea typeface="Tahoma" panose="020B0604030504040204" pitchFamily="34" charset="0"/>
                          <a:cs typeface="Tahoma" panose="020B0604030504040204" pitchFamily="34" charset="0"/>
                        </a:rPr>
                        <a:t>1% of the entire consideration where it exceeds the threshold of Rs.10 lakh</a:t>
                      </a:r>
                    </a:p>
                  </a:txBody>
                  <a:tcPr marL="68580" marR="68580" marT="0" marB="0"/>
                </a:tc>
                <a:tc>
                  <a:txBody>
                    <a:bodyPr/>
                    <a:lstStyle/>
                    <a:p>
                      <a:pPr marL="0" marR="0" algn="ctr">
                        <a:lnSpc>
                          <a:spcPct val="107000"/>
                        </a:lnSpc>
                        <a:spcBef>
                          <a:spcPts val="400"/>
                        </a:spcBef>
                        <a:spcAft>
                          <a:spcPts val="400"/>
                        </a:spcAft>
                        <a:buNone/>
                      </a:pPr>
                      <a:r>
                        <a:rPr lang="en-US" sz="1800" b="1" kern="100" dirty="0">
                          <a:effectLst/>
                          <a:highlight>
                            <a:srgbClr val="B7FAFF"/>
                          </a:highlight>
                          <a:latin typeface="Tahoma" panose="020B0604030504040204" pitchFamily="34" charset="0"/>
                          <a:ea typeface="Tahoma" panose="020B0604030504040204" pitchFamily="34" charset="0"/>
                          <a:cs typeface="Tahoma" panose="020B0604030504040204" pitchFamily="34" charset="0"/>
                        </a:rPr>
                        <a:t>1% of the sale consideration exceeding Rs.10 lakh. </a:t>
                      </a:r>
                    </a:p>
                  </a:txBody>
                  <a:tcPr marL="68580" marR="68580" marT="0" marB="0"/>
                </a:tc>
                <a:extLst>
                  <a:ext uri="{0D108BD9-81ED-4DB2-BD59-A6C34878D82A}">
                    <a16:rowId xmlns:a16="http://schemas.microsoft.com/office/drawing/2014/main" val="315097719"/>
                  </a:ext>
                </a:extLst>
              </a:tr>
            </a:tbl>
          </a:graphicData>
        </a:graphic>
      </p:graphicFrame>
    </p:spTree>
    <p:extLst>
      <p:ext uri="{BB962C8B-B14F-4D97-AF65-F5344CB8AC3E}">
        <p14:creationId xmlns:p14="http://schemas.microsoft.com/office/powerpoint/2010/main" val="162184829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1ABC7-F2C8-AA7F-E80E-A9C7A620A6A7}"/>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9A54944-E12B-8D12-5225-4FCE9084EFDC}"/>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C9DAFFE0-3FDE-E577-1F4E-3EBC4229F92D}"/>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D9CA0AC-E6DF-5ED5-3C2D-B0F7FA574C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3E244388-F30E-F41F-0870-E334F4DB2DCB}"/>
              </a:ext>
            </a:extLst>
          </p:cNvPr>
          <p:cNvSpPr txBox="1"/>
          <p:nvPr/>
        </p:nvSpPr>
        <p:spPr>
          <a:xfrm>
            <a:off x="458676" y="109317"/>
            <a:ext cx="11004778" cy="400110"/>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Rates of TCS – Section 206C of the 1961 Act vis-à-vis Section 394 of the 2025 Act</a:t>
            </a:r>
          </a:p>
        </p:txBody>
      </p:sp>
      <p:sp>
        <p:nvSpPr>
          <p:cNvPr id="14" name="TextBox 13">
            <a:extLst>
              <a:ext uri="{FF2B5EF4-FFF2-40B4-BE49-F238E27FC236}">
                <a16:creationId xmlns:a16="http://schemas.microsoft.com/office/drawing/2014/main" id="{BDA3A093-D310-1FD5-1B74-D71A6E500B7C}"/>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23AFBE88-4A6F-27DB-C603-92F8479AB3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227231" y="168552"/>
            <a:ext cx="3121703" cy="2794480"/>
          </a:xfrm>
          <a:prstGeom prst="rect">
            <a:avLst/>
          </a:prstGeom>
        </p:spPr>
      </p:pic>
      <p:pic>
        <p:nvPicPr>
          <p:cNvPr id="3" name="Picture 2">
            <a:extLst>
              <a:ext uri="{FF2B5EF4-FFF2-40B4-BE49-F238E27FC236}">
                <a16:creationId xmlns:a16="http://schemas.microsoft.com/office/drawing/2014/main" id="{9273340F-29D2-D77E-0497-B4B36CE6AC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9379631" y="320952"/>
            <a:ext cx="3121703" cy="2794480"/>
          </a:xfrm>
          <a:prstGeom prst="rect">
            <a:avLst/>
          </a:prstGeom>
        </p:spPr>
      </p:pic>
      <p:sp>
        <p:nvSpPr>
          <p:cNvPr id="9" name="Slide Number Placeholder 8">
            <a:extLst>
              <a:ext uri="{FF2B5EF4-FFF2-40B4-BE49-F238E27FC236}">
                <a16:creationId xmlns:a16="http://schemas.microsoft.com/office/drawing/2014/main" id="{22D3D10D-DD0C-624A-6012-D689EEB709B0}"/>
              </a:ext>
            </a:extLst>
          </p:cNvPr>
          <p:cNvSpPr>
            <a:spLocks noGrp="1"/>
          </p:cNvSpPr>
          <p:nvPr>
            <p:ph type="sldNum" sz="quarter" idx="12"/>
          </p:nvPr>
        </p:nvSpPr>
        <p:spPr/>
        <p:txBody>
          <a:bodyPr/>
          <a:lstStyle/>
          <a:p>
            <a:fld id="{D8DEDE2C-4B76-45A2-849B-157C573EDADC}" type="slidenum">
              <a:rPr lang="en-IN" smtClean="0"/>
              <a:t>82</a:t>
            </a:fld>
            <a:endParaRPr lang="en-IN"/>
          </a:p>
        </p:txBody>
      </p:sp>
      <p:graphicFrame>
        <p:nvGraphicFramePr>
          <p:cNvPr id="4" name="Table 3">
            <a:extLst>
              <a:ext uri="{FF2B5EF4-FFF2-40B4-BE49-F238E27FC236}">
                <a16:creationId xmlns:a16="http://schemas.microsoft.com/office/drawing/2014/main" id="{97C7ECC9-899E-91D3-5048-0A7460006357}"/>
              </a:ext>
            </a:extLst>
          </p:cNvPr>
          <p:cNvGraphicFramePr>
            <a:graphicFrameLocks noGrp="1"/>
          </p:cNvGraphicFramePr>
          <p:nvPr>
            <p:extLst>
              <p:ext uri="{D42A27DB-BD31-4B8C-83A1-F6EECF244321}">
                <p14:modId xmlns:p14="http://schemas.microsoft.com/office/powerpoint/2010/main" val="1297419360"/>
              </p:ext>
            </p:extLst>
          </p:nvPr>
        </p:nvGraphicFramePr>
        <p:xfrm>
          <a:off x="458676" y="661827"/>
          <a:ext cx="10714007" cy="5318444"/>
        </p:xfrm>
        <a:graphic>
          <a:graphicData uri="http://schemas.openxmlformats.org/drawingml/2006/table">
            <a:tbl>
              <a:tblPr firstRow="1" firstCol="1" bandRow="1">
                <a:tableStyleId>{5C22544A-7EE6-4342-B048-85BDC9FD1C3A}</a:tableStyleId>
              </a:tblPr>
              <a:tblGrid>
                <a:gridCol w="709112">
                  <a:extLst>
                    <a:ext uri="{9D8B030D-6E8A-4147-A177-3AD203B41FA5}">
                      <a16:colId xmlns:a16="http://schemas.microsoft.com/office/drawing/2014/main" val="2636217365"/>
                    </a:ext>
                  </a:extLst>
                </a:gridCol>
                <a:gridCol w="4608544">
                  <a:extLst>
                    <a:ext uri="{9D8B030D-6E8A-4147-A177-3AD203B41FA5}">
                      <a16:colId xmlns:a16="http://schemas.microsoft.com/office/drawing/2014/main" val="3376980844"/>
                    </a:ext>
                  </a:extLst>
                </a:gridCol>
                <a:gridCol w="2542478">
                  <a:extLst>
                    <a:ext uri="{9D8B030D-6E8A-4147-A177-3AD203B41FA5}">
                      <a16:colId xmlns:a16="http://schemas.microsoft.com/office/drawing/2014/main" val="1025915333"/>
                    </a:ext>
                  </a:extLst>
                </a:gridCol>
                <a:gridCol w="2853873">
                  <a:extLst>
                    <a:ext uri="{9D8B030D-6E8A-4147-A177-3AD203B41FA5}">
                      <a16:colId xmlns:a16="http://schemas.microsoft.com/office/drawing/2014/main" val="4190703316"/>
                    </a:ext>
                  </a:extLst>
                </a:gridCol>
              </a:tblGrid>
              <a:tr h="399901">
                <a:tc>
                  <a:txBody>
                    <a:bodyPr/>
                    <a:lstStyle/>
                    <a:p>
                      <a:pPr marL="0" marR="0" algn="ctr">
                        <a:lnSpc>
                          <a:spcPct val="107000"/>
                        </a:lnSpc>
                        <a:spcBef>
                          <a:spcPts val="400"/>
                        </a:spcBef>
                        <a:spcAft>
                          <a:spcPts val="400"/>
                        </a:spcAft>
                        <a:buNone/>
                      </a:pPr>
                      <a:r>
                        <a:rPr lang="en-IN" sz="1600" kern="100" dirty="0">
                          <a:effectLst/>
                          <a:latin typeface="Tahoma" panose="020B0604030504040204" pitchFamily="34" charset="0"/>
                          <a:ea typeface="Tahoma" panose="020B0604030504040204" pitchFamily="34" charset="0"/>
                          <a:cs typeface="Tahoma" panose="020B0604030504040204" pitchFamily="34" charset="0"/>
                        </a:rPr>
                        <a:t>S. No.</a:t>
                      </a:r>
                      <a:endParaRPr lang="en-US" sz="16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600" kern="100" dirty="0">
                          <a:effectLst/>
                          <a:latin typeface="Tahoma" panose="020B0604030504040204" pitchFamily="34" charset="0"/>
                          <a:ea typeface="Tahoma" panose="020B0604030504040204" pitchFamily="34" charset="0"/>
                          <a:cs typeface="Tahoma" panose="020B0604030504040204" pitchFamily="34" charset="0"/>
                        </a:rPr>
                        <a:t>Nature of receipt</a:t>
                      </a:r>
                      <a:endParaRPr lang="en-US" sz="16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US" sz="1600" kern="100" dirty="0">
                          <a:effectLst/>
                          <a:latin typeface="Tahoma" panose="020B0604030504040204" pitchFamily="34" charset="0"/>
                          <a:ea typeface="Tahoma" panose="020B0604030504040204" pitchFamily="34" charset="0"/>
                          <a:cs typeface="Tahoma" panose="020B0604030504040204" pitchFamily="34" charset="0"/>
                        </a:rPr>
                        <a:t>S</a:t>
                      </a:r>
                      <a:r>
                        <a:rPr lang="en-IN" sz="1600" kern="100" dirty="0" err="1">
                          <a:effectLst/>
                          <a:latin typeface="Tahoma" panose="020B0604030504040204" pitchFamily="34" charset="0"/>
                          <a:ea typeface="Tahoma" panose="020B0604030504040204" pitchFamily="34" charset="0"/>
                          <a:cs typeface="Tahoma" panose="020B0604030504040204" pitchFamily="34" charset="0"/>
                        </a:rPr>
                        <a:t>ection</a:t>
                      </a:r>
                      <a:r>
                        <a:rPr lang="en-IN" sz="1600" kern="100" dirty="0">
                          <a:effectLst/>
                          <a:latin typeface="Tahoma" panose="020B0604030504040204" pitchFamily="34" charset="0"/>
                          <a:ea typeface="Tahoma" panose="020B0604030504040204" pitchFamily="34" charset="0"/>
                          <a:cs typeface="Tahoma" panose="020B0604030504040204" pitchFamily="34" charset="0"/>
                        </a:rPr>
                        <a:t> 206C of the 1961 Act</a:t>
                      </a:r>
                      <a:endParaRPr lang="en-US" sz="16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r>
                        <a:rPr lang="en-IN" sz="1600" kern="100" dirty="0">
                          <a:effectLst/>
                          <a:latin typeface="Tahoma" panose="020B0604030504040204" pitchFamily="34" charset="0"/>
                          <a:ea typeface="Tahoma" panose="020B0604030504040204" pitchFamily="34" charset="0"/>
                          <a:cs typeface="Tahoma" panose="020B0604030504040204" pitchFamily="34" charset="0"/>
                        </a:rPr>
                        <a:t>Section 394 of the 2025 Act</a:t>
                      </a:r>
                      <a:endParaRPr lang="en-US" sz="16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43815138"/>
                  </a:ext>
                </a:extLst>
              </a:tr>
              <a:tr h="1231671">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7</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Remittance under the LRS of an amount or aggregate of the amounts exceeding Rs. 10 lakhs </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(a) 5% for purposes of education or medical treatment;</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(b) 20% for purposes other than education or medical treatment.</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(a) 2% for purposes of education or medical treatment;</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(b) 20% for purposes other than education or medical treatment.</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353870128"/>
                  </a:ext>
                </a:extLst>
              </a:tr>
              <a:tr h="1142730">
                <a:tc>
                  <a:txBody>
                    <a:bodyPr/>
                    <a:lstStyle/>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8</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Sale of “overseas tour programme package” including expenses for travel or hotel stay or boarding or lodging or any such similar or related expenditure.</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(a) 5% of amount or aggregate of amounts up to Rs. 10 lakhs;</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(b) 20% of amount or aggregate of amounts exceeding Rs. 10 lakhs</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marR="0" algn="ctr">
                        <a:lnSpc>
                          <a:spcPct val="107000"/>
                        </a:lnSpc>
                        <a:spcBef>
                          <a:spcPts val="400"/>
                        </a:spcBef>
                        <a:spcAft>
                          <a:spcPts val="400"/>
                        </a:spcAft>
                        <a:buNone/>
                      </a:pP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07000"/>
                        </a:lnSpc>
                        <a:spcBef>
                          <a:spcPts val="400"/>
                        </a:spcBef>
                        <a:spcAft>
                          <a:spcPts val="400"/>
                        </a:spcAft>
                        <a:buNone/>
                      </a:pPr>
                      <a:r>
                        <a:rPr lang="en-IN" sz="1800" kern="100" dirty="0">
                          <a:effectLst/>
                          <a:latin typeface="Tahoma" panose="020B0604030504040204" pitchFamily="34" charset="0"/>
                          <a:ea typeface="Tahoma" panose="020B0604030504040204" pitchFamily="34" charset="0"/>
                          <a:cs typeface="Tahoma" panose="020B0604030504040204" pitchFamily="34" charset="0"/>
                        </a:rPr>
                        <a:t>2%</a:t>
                      </a: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097719"/>
                  </a:ext>
                </a:extLst>
              </a:tr>
              <a:tr h="1142730">
                <a:tc>
                  <a:txBody>
                    <a:bodyPr/>
                    <a:lstStyle/>
                    <a:p>
                      <a:pPr marL="0" marR="0" algn="ctr">
                        <a:lnSpc>
                          <a:spcPct val="107000"/>
                        </a:lnSpc>
                        <a:spcBef>
                          <a:spcPts val="400"/>
                        </a:spcBef>
                        <a:spcAft>
                          <a:spcPts val="400"/>
                        </a:spcAf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9</a:t>
                      </a:r>
                    </a:p>
                  </a:txBody>
                  <a:tcPr marL="68580" marR="68580" marT="0" marB="0"/>
                </a:tc>
                <a:tc>
                  <a:txBody>
                    <a:bodyPr/>
                    <a:lstStyle/>
                    <a:p>
                      <a:pPr marL="0" marR="0" algn="just">
                        <a:lnSpc>
                          <a:spcPct val="107000"/>
                        </a:lnSpc>
                        <a:spcBef>
                          <a:spcPts val="400"/>
                        </a:spcBef>
                        <a:spcAft>
                          <a:spcPts val="400"/>
                        </a:spcAf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Use of parking lot or toll plaza or mine or quarry for the purpose of business, excluding of mining and quarrying of mineral oil (incl. petroleum and natural gas)</a:t>
                      </a:r>
                    </a:p>
                  </a:txBody>
                  <a:tcPr marL="68580" marR="68580" marT="0" marB="0"/>
                </a:tc>
                <a:tc>
                  <a:txBody>
                    <a:bodyPr/>
                    <a:lstStyle/>
                    <a:p>
                      <a:pPr marL="0" marR="0" algn="just">
                        <a:lnSpc>
                          <a:spcPct val="107000"/>
                        </a:lnSpc>
                        <a:spcBef>
                          <a:spcPts val="400"/>
                        </a:spcBef>
                        <a:spcAft>
                          <a:spcPts val="400"/>
                        </a:spcAft>
                        <a:buNone/>
                      </a:pP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07000"/>
                        </a:lnSpc>
                        <a:spcBef>
                          <a:spcPts val="400"/>
                        </a:spcBef>
                        <a:spcAft>
                          <a:spcPts val="400"/>
                        </a:spcAf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2%</a:t>
                      </a:r>
                    </a:p>
                  </a:txBody>
                  <a:tcPr marL="68580" marR="68580" marT="0" marB="0"/>
                </a:tc>
                <a:tc>
                  <a:txBody>
                    <a:bodyPr/>
                    <a:lstStyle/>
                    <a:p>
                      <a:pPr marL="0" marR="0" algn="ctr">
                        <a:lnSpc>
                          <a:spcPct val="107000"/>
                        </a:lnSpc>
                        <a:spcBef>
                          <a:spcPts val="400"/>
                        </a:spcBef>
                        <a:spcAft>
                          <a:spcPts val="400"/>
                        </a:spcAft>
                        <a:buNone/>
                      </a:pPr>
                      <a:endParaRPr lang="en-US" sz="1800" kern="1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07000"/>
                        </a:lnSpc>
                        <a:spcBef>
                          <a:spcPts val="400"/>
                        </a:spcBef>
                        <a:spcAft>
                          <a:spcPts val="400"/>
                        </a:spcAft>
                        <a:buNone/>
                      </a:pPr>
                      <a:r>
                        <a:rPr lang="en-US" sz="1800" kern="100" dirty="0">
                          <a:effectLst/>
                          <a:latin typeface="Tahoma" panose="020B0604030504040204" pitchFamily="34" charset="0"/>
                          <a:ea typeface="Tahoma" panose="020B0604030504040204" pitchFamily="34" charset="0"/>
                          <a:cs typeface="Tahoma" panose="020B0604030504040204" pitchFamily="34" charset="0"/>
                        </a:rPr>
                        <a:t>2%</a:t>
                      </a:r>
                    </a:p>
                  </a:txBody>
                  <a:tcPr marL="68580" marR="68580" marT="0" marB="0"/>
                </a:tc>
                <a:extLst>
                  <a:ext uri="{0D108BD9-81ED-4DB2-BD59-A6C34878D82A}">
                    <a16:rowId xmlns:a16="http://schemas.microsoft.com/office/drawing/2014/main" val="1384489318"/>
                  </a:ext>
                </a:extLst>
              </a:tr>
            </a:tbl>
          </a:graphicData>
        </a:graphic>
      </p:graphicFrame>
    </p:spTree>
    <p:extLst>
      <p:ext uri="{BB962C8B-B14F-4D97-AF65-F5344CB8AC3E}">
        <p14:creationId xmlns:p14="http://schemas.microsoft.com/office/powerpoint/2010/main" val="79863547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XIV Tax Administration</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2321603333"/>
              </p:ext>
            </p:extLst>
          </p:nvPr>
        </p:nvGraphicFramePr>
        <p:xfrm>
          <a:off x="1043608" y="881670"/>
          <a:ext cx="10423178" cy="4797664"/>
        </p:xfrm>
        <a:graphic>
          <a:graphicData uri="http://schemas.openxmlformats.org/drawingml/2006/table">
            <a:tbl>
              <a:tblPr firstRow="1" firstCol="1" bandRow="1">
                <a:tableStyleId>{5C22544A-7EE6-4342-B048-85BDC9FD1C3A}</a:tableStyleId>
              </a:tblPr>
              <a:tblGrid>
                <a:gridCol w="1900058">
                  <a:extLst>
                    <a:ext uri="{9D8B030D-6E8A-4147-A177-3AD203B41FA5}">
                      <a16:colId xmlns:a16="http://schemas.microsoft.com/office/drawing/2014/main" val="842172799"/>
                    </a:ext>
                  </a:extLst>
                </a:gridCol>
                <a:gridCol w="6546022">
                  <a:extLst>
                    <a:ext uri="{9D8B030D-6E8A-4147-A177-3AD203B41FA5}">
                      <a16:colId xmlns:a16="http://schemas.microsoft.com/office/drawing/2014/main" val="2425070021"/>
                    </a:ext>
                  </a:extLst>
                </a:gridCol>
                <a:gridCol w="1977098">
                  <a:extLst>
                    <a:ext uri="{9D8B030D-6E8A-4147-A177-3AD203B41FA5}">
                      <a16:colId xmlns:a16="http://schemas.microsoft.com/office/drawing/2014/main" val="1837317566"/>
                    </a:ext>
                  </a:extLst>
                </a:gridCol>
              </a:tblGrid>
              <a:tr h="642330">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516673">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[246-261]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B- Powers</a:t>
                      </a:r>
                      <a:endParaRPr lang="en-IN"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51928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246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 regarding discovery, production of evidence, etc.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131</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458390">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247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Search and seizure.</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132</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0336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248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Powers to requisition.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132A</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41259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249</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Reasons not to be disclosed.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132 &amp; 132A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54653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250</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Application of seized or requisitioned assets.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132B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82683578"/>
                  </a:ext>
                </a:extLst>
              </a:tr>
              <a:tr h="75195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251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Copying, extraction, retention and release of books of account and documents seized or requisitioned.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132 &amp; 132A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606858484"/>
                  </a:ext>
                </a:extLst>
              </a:tr>
              <a:tr h="54653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252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 to call for information.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133</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275411029"/>
                  </a:ext>
                </a:extLst>
              </a:tr>
            </a:tbl>
          </a:graphicData>
        </a:graphic>
      </p:graphicFrame>
    </p:spTree>
    <p:extLst>
      <p:ext uri="{BB962C8B-B14F-4D97-AF65-F5344CB8AC3E}">
        <p14:creationId xmlns:p14="http://schemas.microsoft.com/office/powerpoint/2010/main" val="252469742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XIV  Tax Administration</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2316725049"/>
              </p:ext>
            </p:extLst>
          </p:nvPr>
        </p:nvGraphicFramePr>
        <p:xfrm>
          <a:off x="742525" y="730408"/>
          <a:ext cx="10423178" cy="4878784"/>
        </p:xfrm>
        <a:graphic>
          <a:graphicData uri="http://schemas.openxmlformats.org/drawingml/2006/table">
            <a:tbl>
              <a:tblPr firstRow="1" firstCol="1" bandRow="1">
                <a:tableStyleId>{5C22544A-7EE6-4342-B048-85BDC9FD1C3A}</a:tableStyleId>
              </a:tblPr>
              <a:tblGrid>
                <a:gridCol w="1900058">
                  <a:extLst>
                    <a:ext uri="{9D8B030D-6E8A-4147-A177-3AD203B41FA5}">
                      <a16:colId xmlns:a16="http://schemas.microsoft.com/office/drawing/2014/main" val="842172799"/>
                    </a:ext>
                  </a:extLst>
                </a:gridCol>
                <a:gridCol w="6724441">
                  <a:extLst>
                    <a:ext uri="{9D8B030D-6E8A-4147-A177-3AD203B41FA5}">
                      <a16:colId xmlns:a16="http://schemas.microsoft.com/office/drawing/2014/main" val="2425070021"/>
                    </a:ext>
                  </a:extLst>
                </a:gridCol>
                <a:gridCol w="1798679">
                  <a:extLst>
                    <a:ext uri="{9D8B030D-6E8A-4147-A177-3AD203B41FA5}">
                      <a16:colId xmlns:a16="http://schemas.microsoft.com/office/drawing/2014/main" val="1837317566"/>
                    </a:ext>
                  </a:extLst>
                </a:gridCol>
              </a:tblGrid>
              <a:tr h="642330">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489516">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253</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Powers of survey.</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133A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501805">
                <a:tc>
                  <a:txBody>
                    <a:bodyPr/>
                    <a:lstStyle/>
                    <a:p>
                      <a:pPr marL="0" algn="ctr" defTabSz="914400" rtl="0" eaLnBrk="1" latinLnBrk="0" hangingPunct="1">
                        <a:lnSpc>
                          <a:spcPct val="115000"/>
                        </a:lnSpc>
                        <a:spcBef>
                          <a:spcPts val="75"/>
                        </a:spcBef>
                        <a:spcAft>
                          <a:spcPts val="75"/>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254</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 to collect certain information.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133B</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458390">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255</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 to inspect registers of companies.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134</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03361">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256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 of certain income-tax authorities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135</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51295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257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Proceedings before income-tax authorities to be judicial proceedings.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136</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412594">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258</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Disclosure of information relating to </a:t>
                      </a:r>
                      <a:r>
                        <a:rPr lang="en-GB" sz="180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assessees</a:t>
                      </a: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138</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82683578"/>
                  </a:ext>
                </a:extLst>
              </a:tr>
              <a:tr h="412596">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259</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 to call for information by prescribed income-tax authority.</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133C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606858484"/>
                  </a:ext>
                </a:extLst>
              </a:tr>
              <a:tr h="41259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260</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Faceless collection of information.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135A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275411029"/>
                  </a:ext>
                </a:extLst>
              </a:tr>
              <a:tr h="54653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261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Interpretation.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131 to 135</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992481949"/>
                  </a:ext>
                </a:extLst>
              </a:tr>
            </a:tbl>
          </a:graphicData>
        </a:graphic>
      </p:graphicFrame>
    </p:spTree>
    <p:extLst>
      <p:ext uri="{BB962C8B-B14F-4D97-AF65-F5344CB8AC3E}">
        <p14:creationId xmlns:p14="http://schemas.microsoft.com/office/powerpoint/2010/main" val="186642947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07886"/>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Powers of authorized officer to issue summons – Section 131(1A) of the 1961 Act and section 246(2)(c) of the 2025 Act </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238485" y="864926"/>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85</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705351091"/>
              </p:ext>
            </p:extLst>
          </p:nvPr>
        </p:nvGraphicFramePr>
        <p:xfrm>
          <a:off x="652863" y="799498"/>
          <a:ext cx="10109656" cy="5258974"/>
        </p:xfrm>
        <a:graphic>
          <a:graphicData uri="http://schemas.openxmlformats.org/drawingml/2006/table">
            <a:tbl>
              <a:tblPr firstRow="1" bandRow="1">
                <a:tableStyleId>{5C22544A-7EE6-4342-B048-85BDC9FD1C3A}</a:tableStyleId>
              </a:tblPr>
              <a:tblGrid>
                <a:gridCol w="4804040">
                  <a:extLst>
                    <a:ext uri="{9D8B030D-6E8A-4147-A177-3AD203B41FA5}">
                      <a16:colId xmlns:a16="http://schemas.microsoft.com/office/drawing/2014/main" val="4016985874"/>
                    </a:ext>
                  </a:extLst>
                </a:gridCol>
                <a:gridCol w="5305616">
                  <a:extLst>
                    <a:ext uri="{9D8B030D-6E8A-4147-A177-3AD203B41FA5}">
                      <a16:colId xmlns:a16="http://schemas.microsoft.com/office/drawing/2014/main" val="2704572005"/>
                    </a:ext>
                  </a:extLst>
                </a:gridCol>
              </a:tblGrid>
              <a:tr h="38004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011471">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Section 131(1A)</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If the </a:t>
                      </a:r>
                      <a:r>
                        <a:rPr lang="en-US" dirty="0" err="1">
                          <a:latin typeface="Tahoma" panose="020B0604030504040204" pitchFamily="34" charset="0"/>
                          <a:ea typeface="Tahoma" panose="020B0604030504040204" pitchFamily="34" charset="0"/>
                          <a:cs typeface="Tahoma" panose="020B0604030504040204" pitchFamily="34" charset="0"/>
                        </a:rPr>
                        <a:t>authorised</a:t>
                      </a:r>
                      <a:r>
                        <a:rPr lang="en-US" dirty="0">
                          <a:latin typeface="Tahoma" panose="020B0604030504040204" pitchFamily="34" charset="0"/>
                          <a:ea typeface="Tahoma" panose="020B0604030504040204" pitchFamily="34" charset="0"/>
                          <a:cs typeface="Tahoma" panose="020B0604030504040204" pitchFamily="34" charset="0"/>
                        </a:rPr>
                        <a:t> officer referred to in section 132(1), </a:t>
                      </a:r>
                      <a:r>
                        <a:rPr lang="en-US" b="1" u="sng" dirty="0">
                          <a:latin typeface="Tahoma" panose="020B0604030504040204" pitchFamily="34" charset="0"/>
                          <a:ea typeface="Tahoma" panose="020B0604030504040204" pitchFamily="34" charset="0"/>
                          <a:cs typeface="Tahoma" panose="020B0604030504040204" pitchFamily="34" charset="0"/>
                        </a:rPr>
                        <a:t>before he takes action under clauses (</a:t>
                      </a:r>
                      <a:r>
                        <a:rPr lang="en-US" b="1" u="sng" dirty="0" err="1">
                          <a:latin typeface="Tahoma" panose="020B0604030504040204" pitchFamily="34" charset="0"/>
                          <a:ea typeface="Tahoma" panose="020B0604030504040204" pitchFamily="34" charset="0"/>
                          <a:cs typeface="Tahoma" panose="020B0604030504040204" pitchFamily="34" charset="0"/>
                        </a:rPr>
                        <a:t>i</a:t>
                      </a:r>
                      <a:r>
                        <a:rPr lang="en-US" b="1" u="sng" dirty="0">
                          <a:latin typeface="Tahoma" panose="020B0604030504040204" pitchFamily="34" charset="0"/>
                          <a:ea typeface="Tahoma" panose="020B0604030504040204" pitchFamily="34" charset="0"/>
                          <a:cs typeface="Tahoma" panose="020B0604030504040204" pitchFamily="34" charset="0"/>
                        </a:rPr>
                        <a:t>) to (v) of that sub-section</a:t>
                      </a:r>
                      <a:r>
                        <a:rPr lang="en-US" dirty="0">
                          <a:latin typeface="Tahoma" panose="020B0604030504040204" pitchFamily="34" charset="0"/>
                          <a:ea typeface="Tahoma" panose="020B0604030504040204" pitchFamily="34" charset="0"/>
                          <a:cs typeface="Tahoma" panose="020B0604030504040204" pitchFamily="34" charset="0"/>
                        </a:rPr>
                        <a:t>, has reason to suspect that any income has been concealed, or is likely to be concealed, by any person or class of persons, within his jurisdiction, then, for the purposes of making any enquiry or investigation relating thereto, it shall be competent for him to exercise the powers u/s 131(1) on the income-tax authorities referred to in that sub-section.</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Section 246(2)(c)</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The powers conferred u/s 246(1) may also be exercised in respect of any person or class of persons by the </a:t>
                      </a:r>
                      <a:r>
                        <a:rPr lang="en-US" dirty="0" err="1">
                          <a:latin typeface="Tahoma" panose="020B0604030504040204" pitchFamily="34" charset="0"/>
                          <a:ea typeface="Tahoma" panose="020B0604030504040204" pitchFamily="34" charset="0"/>
                          <a:cs typeface="Tahoma" panose="020B0604030504040204" pitchFamily="34" charset="0"/>
                        </a:rPr>
                        <a:t>authorised</a:t>
                      </a:r>
                      <a:r>
                        <a:rPr lang="en-US" dirty="0">
                          <a:latin typeface="Tahoma" panose="020B0604030504040204" pitchFamily="34" charset="0"/>
                          <a:ea typeface="Tahoma" panose="020B0604030504040204" pitchFamily="34" charset="0"/>
                          <a:cs typeface="Tahoma" panose="020B0604030504040204" pitchFamily="34" charset="0"/>
                        </a:rPr>
                        <a:t> officer referred to in section 247(1) (Corresponding to section 132(1) of the 1961 Act), </a:t>
                      </a:r>
                      <a:r>
                        <a:rPr lang="en-US" b="1" u="sng" dirty="0">
                          <a:latin typeface="Tahoma" panose="020B0604030504040204" pitchFamily="34" charset="0"/>
                          <a:ea typeface="Tahoma" panose="020B0604030504040204" pitchFamily="34" charset="0"/>
                          <a:cs typeface="Tahoma" panose="020B0604030504040204" pitchFamily="34" charset="0"/>
                        </a:rPr>
                        <a:t>before taking action u/s 247(1)(</a:t>
                      </a:r>
                      <a:r>
                        <a:rPr lang="en-US" b="1" u="sng" dirty="0" err="1">
                          <a:latin typeface="Tahoma" panose="020B0604030504040204" pitchFamily="34" charset="0"/>
                          <a:ea typeface="Tahoma" panose="020B0604030504040204" pitchFamily="34" charset="0"/>
                          <a:cs typeface="Tahoma" panose="020B0604030504040204" pitchFamily="34" charset="0"/>
                        </a:rPr>
                        <a:t>i</a:t>
                      </a:r>
                      <a:r>
                        <a:rPr lang="en-US" b="1" u="sng" dirty="0">
                          <a:latin typeface="Tahoma" panose="020B0604030504040204" pitchFamily="34" charset="0"/>
                          <a:ea typeface="Tahoma" panose="020B0604030504040204" pitchFamily="34" charset="0"/>
                          <a:cs typeface="Tahoma" panose="020B0604030504040204" pitchFamily="34" charset="0"/>
                        </a:rPr>
                        <a:t>) to (vii), or during the course of such action</a:t>
                      </a:r>
                      <a:r>
                        <a:rPr lang="en-US" dirty="0">
                          <a:latin typeface="Tahoma" panose="020B0604030504040204" pitchFamily="34" charset="0"/>
                          <a:ea typeface="Tahoma" panose="020B0604030504040204" pitchFamily="34" charset="0"/>
                          <a:cs typeface="Tahoma" panose="020B0604030504040204" pitchFamily="34" charset="0"/>
                        </a:rPr>
                        <a:t>, if he has reason to suspect that any income has been concealed, or is likely to be concealed by such person or class of persons within his jurisdiction.</a:t>
                      </a:r>
                      <a:endParaRPr lang="en-IN" sz="1800" b="1" u="sng"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r h="1403254">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Thus, u/s 131(1A), the power to issue summons can be exercised only before taking action u/s 132(1).</a:t>
                      </a: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u="none" dirty="0">
                          <a:latin typeface="Tahoma" panose="020B0604030504040204" pitchFamily="34" charset="0"/>
                          <a:ea typeface="Tahoma" panose="020B0604030504040204" pitchFamily="34" charset="0"/>
                          <a:cs typeface="Tahoma" panose="020B0604030504040204" pitchFamily="34" charset="0"/>
                        </a:rPr>
                        <a:t>U/s 246(2)(c), the power to issue summons can be exercised before and during the course of search, to examine a person suspected to be concealing income</a:t>
                      </a:r>
                      <a:endParaRPr lang="en-IN" sz="1800" b="1" u="sng"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4133772344"/>
                  </a:ext>
                </a:extLst>
              </a:tr>
            </a:tbl>
          </a:graphicData>
        </a:graphic>
      </p:graphicFrame>
    </p:spTree>
    <p:extLst>
      <p:ext uri="{BB962C8B-B14F-4D97-AF65-F5344CB8AC3E}">
        <p14:creationId xmlns:p14="http://schemas.microsoft.com/office/powerpoint/2010/main" val="224501081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1015663"/>
          </a:xfrm>
          <a:prstGeom prst="rect">
            <a:avLst/>
          </a:prstGeom>
          <a:noFill/>
        </p:spPr>
        <p:txBody>
          <a:bodyPr wrap="square">
            <a:spAutoFit/>
          </a:bodyPr>
          <a:lstStyle/>
          <a:p>
            <a:pPr algn="just"/>
            <a:r>
              <a:rPr lang="en-US" sz="2000" b="1" spc="-3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Search &amp; seizure – Section 132(1)(c) of 1961 Act &amp; section 247(1)(b) of 2025 Act - Inclusion of person in possession of foreign asset which represents undisclosed income under the Black Money Act within the scope of search and </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seizure.  </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86</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661210101"/>
              </p:ext>
            </p:extLst>
          </p:nvPr>
        </p:nvGraphicFramePr>
        <p:xfrm>
          <a:off x="594093" y="1217313"/>
          <a:ext cx="10218251" cy="4965545"/>
        </p:xfrm>
        <a:graphic>
          <a:graphicData uri="http://schemas.openxmlformats.org/drawingml/2006/table">
            <a:tbl>
              <a:tblPr firstRow="1" bandRow="1">
                <a:tableStyleId>{5C22544A-7EE6-4342-B048-85BDC9FD1C3A}</a:tableStyleId>
              </a:tblPr>
              <a:tblGrid>
                <a:gridCol w="4029665">
                  <a:extLst>
                    <a:ext uri="{9D8B030D-6E8A-4147-A177-3AD203B41FA5}">
                      <a16:colId xmlns:a16="http://schemas.microsoft.com/office/drawing/2014/main" val="4016985874"/>
                    </a:ext>
                  </a:extLst>
                </a:gridCol>
                <a:gridCol w="6188586">
                  <a:extLst>
                    <a:ext uri="{9D8B030D-6E8A-4147-A177-3AD203B41FA5}">
                      <a16:colId xmlns:a16="http://schemas.microsoft.com/office/drawing/2014/main" val="2704572005"/>
                    </a:ext>
                  </a:extLst>
                </a:gridCol>
              </a:tblGrid>
              <a:tr h="368950">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569305">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132(1)(c)</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Where the PDG/DG/PCC/CC/PCIT  in consequence of information in his possession has reason to believe that any person is in possession of any money, bullion, </a:t>
                      </a:r>
                      <a:r>
                        <a:rPr lang="en-US" sz="1800" b="0" dirty="0" err="1">
                          <a:latin typeface="Tahoma" panose="020B0604030504040204" pitchFamily="34" charset="0"/>
                          <a:ea typeface="Tahoma" panose="020B0604030504040204" pitchFamily="34" charset="0"/>
                          <a:cs typeface="Tahoma" panose="020B0604030504040204" pitchFamily="34" charset="0"/>
                        </a:rPr>
                        <a:t>jewellery</a:t>
                      </a:r>
                      <a:r>
                        <a:rPr lang="en-US" sz="1800" b="0" dirty="0">
                          <a:latin typeface="Tahoma" panose="020B0604030504040204" pitchFamily="34" charset="0"/>
                          <a:ea typeface="Tahoma" panose="020B0604030504040204" pitchFamily="34" charset="0"/>
                          <a:cs typeface="Tahoma" panose="020B0604030504040204" pitchFamily="34" charset="0"/>
                        </a:rPr>
                        <a:t> or other valuable article or thing and such money, bullion, </a:t>
                      </a:r>
                      <a:r>
                        <a:rPr lang="en-US" sz="1800" b="0" dirty="0" err="1">
                          <a:latin typeface="Tahoma" panose="020B0604030504040204" pitchFamily="34" charset="0"/>
                          <a:ea typeface="Tahoma" panose="020B0604030504040204" pitchFamily="34" charset="0"/>
                          <a:cs typeface="Tahoma" panose="020B0604030504040204" pitchFamily="34" charset="0"/>
                        </a:rPr>
                        <a:t>jewellery</a:t>
                      </a:r>
                      <a:r>
                        <a:rPr lang="en-US" sz="1800" b="0" dirty="0">
                          <a:latin typeface="Tahoma" panose="020B0604030504040204" pitchFamily="34" charset="0"/>
                          <a:ea typeface="Tahoma" panose="020B0604030504040204" pitchFamily="34" charset="0"/>
                          <a:cs typeface="Tahoma" panose="020B0604030504040204" pitchFamily="34" charset="0"/>
                        </a:rPr>
                        <a:t> or other valuable article or thing represents either wholly or partly income or property </a:t>
                      </a:r>
                      <a:r>
                        <a:rPr lang="en-US" sz="1800" b="1" dirty="0">
                          <a:latin typeface="Tahoma" panose="020B0604030504040204" pitchFamily="34" charset="0"/>
                          <a:ea typeface="Tahoma" panose="020B0604030504040204" pitchFamily="34" charset="0"/>
                          <a:cs typeface="Tahoma" panose="020B0604030504040204" pitchFamily="34" charset="0"/>
                        </a:rPr>
                        <a:t>which has not been, or would not be, disclosed for the purposes of the Indian Income-tax Act, 1922 or the Income-tax  Act, 1961</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Section 247(1)(b)</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a:latin typeface="Tahoma" panose="020B0604030504040204" pitchFamily="34" charset="0"/>
                          <a:ea typeface="Tahoma" panose="020B0604030504040204" pitchFamily="34" charset="0"/>
                          <a:cs typeface="Tahoma" panose="020B0604030504040204" pitchFamily="34" charset="0"/>
                        </a:rPr>
                        <a:t>Where the competent authority, in consequence of information in his possession, has reason to believe that  any person is in possession of any asset or information in relation to any asset and such asset </a:t>
                      </a:r>
                      <a:r>
                        <a:rPr lang="en-US" b="1" dirty="0">
                          <a:latin typeface="Tahoma" panose="020B0604030504040204" pitchFamily="34" charset="0"/>
                          <a:ea typeface="Tahoma" panose="020B0604030504040204" pitchFamily="34" charset="0"/>
                          <a:cs typeface="Tahoma" panose="020B0604030504040204" pitchFamily="34" charset="0"/>
                        </a:rPr>
                        <a:t>represents either wholly or partly, income or property which has not been, or would not be, disclosed, for the purposes of the Income-tax Act, 1961 </a:t>
                      </a:r>
                      <a:r>
                        <a:rPr lang="en-US" b="1" u="sng" dirty="0">
                          <a:latin typeface="Tahoma" panose="020B0604030504040204" pitchFamily="34" charset="0"/>
                          <a:ea typeface="Tahoma" panose="020B0604030504040204" pitchFamily="34" charset="0"/>
                          <a:cs typeface="Tahoma" panose="020B0604030504040204" pitchFamily="34" charset="0"/>
                        </a:rPr>
                        <a:t>or the Black Money (Undisclosed Foreign Income and Assets) and Imposition of Tax Act, 2015</a:t>
                      </a:r>
                      <a:r>
                        <a:rPr lang="en-US" b="1" dirty="0">
                          <a:latin typeface="Tahoma" panose="020B0604030504040204" pitchFamily="34" charset="0"/>
                          <a:ea typeface="Tahoma" panose="020B0604030504040204" pitchFamily="34" charset="0"/>
                          <a:cs typeface="Tahoma" panose="020B0604030504040204" pitchFamily="34" charset="0"/>
                        </a:rPr>
                        <a:t> or the Income-tax Act, 2025</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Thus, the 2025 Act expands the subject-matter of search to include undisclosed foreign income/assets under Black Money Act.</a:t>
                      </a: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414859185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1015663"/>
          </a:xfrm>
          <a:prstGeom prst="rect">
            <a:avLst/>
          </a:prstGeom>
          <a:noFill/>
        </p:spPr>
        <p:txBody>
          <a:bodyPr wrap="square">
            <a:spAutoFit/>
          </a:bodyPr>
          <a:lstStyle/>
          <a:p>
            <a:pPr algn="just"/>
            <a:r>
              <a:rPr lang="en-US" sz="2000" b="1" spc="-3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Search &amp; seizure – Section 132(3) of 1961 Act &amp; section 247(4)(b) of 2025 Act – Order can be passed restraining removing or parting with or otherwise dealing with bank locker, bank account and computer system.  </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87</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406904479"/>
              </p:ext>
            </p:extLst>
          </p:nvPr>
        </p:nvGraphicFramePr>
        <p:xfrm>
          <a:off x="594093" y="1217313"/>
          <a:ext cx="10218251" cy="5157050"/>
        </p:xfrm>
        <a:graphic>
          <a:graphicData uri="http://schemas.openxmlformats.org/drawingml/2006/table">
            <a:tbl>
              <a:tblPr firstRow="1" bandRow="1">
                <a:tableStyleId>{5C22544A-7EE6-4342-B048-85BDC9FD1C3A}</a:tableStyleId>
              </a:tblPr>
              <a:tblGrid>
                <a:gridCol w="4366096">
                  <a:extLst>
                    <a:ext uri="{9D8B030D-6E8A-4147-A177-3AD203B41FA5}">
                      <a16:colId xmlns:a16="http://schemas.microsoft.com/office/drawing/2014/main" val="4016985874"/>
                    </a:ext>
                  </a:extLst>
                </a:gridCol>
                <a:gridCol w="5852155">
                  <a:extLst>
                    <a:ext uri="{9D8B030D-6E8A-4147-A177-3AD203B41FA5}">
                      <a16:colId xmlns:a16="http://schemas.microsoft.com/office/drawing/2014/main" val="2704572005"/>
                    </a:ext>
                  </a:extLst>
                </a:gridCol>
              </a:tblGrid>
              <a:tr h="402170">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547623">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Section 132(3)</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The </a:t>
                      </a:r>
                      <a:r>
                        <a:rPr lang="en-US" dirty="0" err="1">
                          <a:latin typeface="Tahoma" panose="020B0604030504040204" pitchFamily="34" charset="0"/>
                          <a:ea typeface="Tahoma" panose="020B0604030504040204" pitchFamily="34" charset="0"/>
                          <a:cs typeface="Tahoma" panose="020B0604030504040204" pitchFamily="34" charset="0"/>
                        </a:rPr>
                        <a:t>authorised</a:t>
                      </a:r>
                      <a:r>
                        <a:rPr lang="en-US" dirty="0">
                          <a:latin typeface="Tahoma" panose="020B0604030504040204" pitchFamily="34" charset="0"/>
                          <a:ea typeface="Tahoma" panose="020B0604030504040204" pitchFamily="34" charset="0"/>
                          <a:cs typeface="Tahoma" panose="020B0604030504040204" pitchFamily="34" charset="0"/>
                        </a:rPr>
                        <a:t> officer may, </a:t>
                      </a:r>
                      <a:r>
                        <a:rPr lang="en-US" b="1" dirty="0">
                          <a:latin typeface="Tahoma" panose="020B0604030504040204" pitchFamily="34" charset="0"/>
                          <a:ea typeface="Tahoma" panose="020B0604030504040204" pitchFamily="34" charset="0"/>
                          <a:cs typeface="Tahoma" panose="020B0604030504040204" pitchFamily="34" charset="0"/>
                        </a:rPr>
                        <a:t>where it is not practicable to seize any such books of account, other documents, money, bullion, </a:t>
                      </a:r>
                      <a:r>
                        <a:rPr lang="en-US" b="1" dirty="0" err="1">
                          <a:latin typeface="Tahoma" panose="020B0604030504040204" pitchFamily="34" charset="0"/>
                          <a:ea typeface="Tahoma" panose="020B0604030504040204" pitchFamily="34" charset="0"/>
                          <a:cs typeface="Tahoma" panose="020B0604030504040204" pitchFamily="34" charset="0"/>
                        </a:rPr>
                        <a:t>jewellery</a:t>
                      </a:r>
                      <a:r>
                        <a:rPr lang="en-US" b="1" dirty="0">
                          <a:latin typeface="Tahoma" panose="020B0604030504040204" pitchFamily="34" charset="0"/>
                          <a:ea typeface="Tahoma" panose="020B0604030504040204" pitchFamily="34" charset="0"/>
                          <a:cs typeface="Tahoma" panose="020B0604030504040204" pitchFamily="34" charset="0"/>
                        </a:rPr>
                        <a:t> or other valuable article or thing</a:t>
                      </a:r>
                      <a:r>
                        <a:rPr lang="en-US" dirty="0">
                          <a:latin typeface="Tahoma" panose="020B0604030504040204" pitchFamily="34" charset="0"/>
                          <a:ea typeface="Tahoma" panose="020B0604030504040204" pitchFamily="34" charset="0"/>
                          <a:cs typeface="Tahoma" panose="020B0604030504040204" pitchFamily="34" charset="0"/>
                        </a:rPr>
                        <a:t>, for reasons other than those mentioned in the second proviso to sub-section (1</a:t>
                      </a:r>
                      <a:r>
                        <a:rPr lang="en-US" b="1" dirty="0">
                          <a:latin typeface="Tahoma" panose="020B0604030504040204" pitchFamily="34" charset="0"/>
                          <a:ea typeface="Tahoma" panose="020B0604030504040204" pitchFamily="34" charset="0"/>
                          <a:cs typeface="Tahoma" panose="020B0604030504040204" pitchFamily="34" charset="0"/>
                        </a:rPr>
                        <a:t>), serve an order </a:t>
                      </a:r>
                      <a:r>
                        <a:rPr lang="en-US" dirty="0">
                          <a:latin typeface="Tahoma" panose="020B0604030504040204" pitchFamily="34" charset="0"/>
                          <a:ea typeface="Tahoma" panose="020B0604030504040204" pitchFamily="34" charset="0"/>
                          <a:cs typeface="Tahoma" panose="020B0604030504040204" pitchFamily="34" charset="0"/>
                        </a:rPr>
                        <a:t>on the owner or the person who is in immediate possession or control thereof that he shall not remove, part with or otherwise deal with it except with the previous permission of such officer and such officer may take such steps as may be necessary for ensuring compliance with this sub-section.</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Section 247(4)(b)</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b="0" dirty="0">
                          <a:latin typeface="Tahoma" panose="020B0604030504040204" pitchFamily="34" charset="0"/>
                          <a:ea typeface="Tahoma" panose="020B0604030504040204" pitchFamily="34" charset="0"/>
                          <a:cs typeface="Tahoma" panose="020B0604030504040204" pitchFamily="34" charset="0"/>
                        </a:rPr>
                        <a:t>T</a:t>
                      </a:r>
                      <a:r>
                        <a:rPr lang="en-US" dirty="0">
                          <a:latin typeface="Tahoma" panose="020B0604030504040204" pitchFamily="34" charset="0"/>
                          <a:ea typeface="Tahoma" panose="020B0604030504040204" pitchFamily="34" charset="0"/>
                          <a:cs typeface="Tahoma" panose="020B0604030504040204" pitchFamily="34" charset="0"/>
                        </a:rPr>
                        <a:t>he </a:t>
                      </a:r>
                      <a:r>
                        <a:rPr lang="en-US" dirty="0" err="1">
                          <a:latin typeface="Tahoma" panose="020B0604030504040204" pitchFamily="34" charset="0"/>
                          <a:ea typeface="Tahoma" panose="020B0604030504040204" pitchFamily="34" charset="0"/>
                          <a:cs typeface="Tahoma" panose="020B0604030504040204" pitchFamily="34" charset="0"/>
                        </a:rPr>
                        <a:t>authorised</a:t>
                      </a:r>
                      <a:r>
                        <a:rPr lang="en-US" dirty="0">
                          <a:latin typeface="Tahoma" panose="020B0604030504040204" pitchFamily="34" charset="0"/>
                          <a:ea typeface="Tahoma" panose="020B0604030504040204" pitchFamily="34" charset="0"/>
                          <a:cs typeface="Tahoma" panose="020B0604030504040204" pitchFamily="34" charset="0"/>
                        </a:rPr>
                        <a:t> officer may, </a:t>
                      </a:r>
                      <a:r>
                        <a:rPr lang="en-US" b="1" dirty="0">
                          <a:latin typeface="Tahoma" panose="020B0604030504040204" pitchFamily="34" charset="0"/>
                          <a:ea typeface="Tahoma" panose="020B0604030504040204" pitchFamily="34" charset="0"/>
                          <a:cs typeface="Tahoma" panose="020B0604030504040204" pitchFamily="34" charset="0"/>
                        </a:rPr>
                        <a:t>where it is not practicable to seize</a:t>
                      </a:r>
                      <a:r>
                        <a:rPr lang="en-US" dirty="0">
                          <a:latin typeface="Tahoma" panose="020B0604030504040204" pitchFamily="34" charset="0"/>
                          <a:ea typeface="Tahoma" panose="020B0604030504040204" pitchFamily="34" charset="0"/>
                          <a:cs typeface="Tahoma" panose="020B0604030504040204" pitchFamily="34" charset="0"/>
                        </a:rPr>
                        <a:t>, any books of account, other documents, asset, </a:t>
                      </a:r>
                      <a:r>
                        <a:rPr lang="en-US" b="1" dirty="0">
                          <a:latin typeface="Tahoma" panose="020B0604030504040204" pitchFamily="34" charset="0"/>
                          <a:ea typeface="Tahoma" panose="020B0604030504040204" pitchFamily="34" charset="0"/>
                          <a:cs typeface="Tahoma" panose="020B0604030504040204" pitchFamily="34" charset="0"/>
                        </a:rPr>
                        <a:t>bank locker, bank account, or computer system</a:t>
                      </a:r>
                      <a:r>
                        <a:rPr lang="en-US" dirty="0">
                          <a:latin typeface="Tahoma" panose="020B0604030504040204" pitchFamily="34" charset="0"/>
                          <a:ea typeface="Tahoma" panose="020B0604030504040204" pitchFamily="34" charset="0"/>
                          <a:cs typeface="Tahoma" panose="020B0604030504040204" pitchFamily="34" charset="0"/>
                        </a:rPr>
                        <a:t>, for reasons other than mentioned under clause (a), </a:t>
                      </a:r>
                      <a:r>
                        <a:rPr lang="en-US" b="1" dirty="0">
                          <a:latin typeface="Tahoma" panose="020B0604030504040204" pitchFamily="34" charset="0"/>
                          <a:ea typeface="Tahoma" panose="020B0604030504040204" pitchFamily="34" charset="0"/>
                          <a:cs typeface="Tahoma" panose="020B0604030504040204" pitchFamily="34" charset="0"/>
                        </a:rPr>
                        <a:t>serve an orde</a:t>
                      </a:r>
                      <a:r>
                        <a:rPr lang="en-US" dirty="0">
                          <a:latin typeface="Tahoma" panose="020B0604030504040204" pitchFamily="34" charset="0"/>
                          <a:ea typeface="Tahoma" panose="020B0604030504040204" pitchFamily="34" charset="0"/>
                          <a:cs typeface="Tahoma" panose="020B0604030504040204" pitchFamily="34" charset="0"/>
                        </a:rPr>
                        <a:t>r on the owner or the person who is in immediate possession or control thereof, not to remove, part with or otherwise deal with it except with the previous permission of such officer and such </a:t>
                      </a:r>
                      <a:r>
                        <a:rPr lang="en-US" dirty="0" err="1">
                          <a:latin typeface="Tahoma" panose="020B0604030504040204" pitchFamily="34" charset="0"/>
                          <a:ea typeface="Tahoma" panose="020B0604030504040204" pitchFamily="34" charset="0"/>
                          <a:cs typeface="Tahoma" panose="020B0604030504040204" pitchFamily="34" charset="0"/>
                        </a:rPr>
                        <a:t>authorised</a:t>
                      </a:r>
                      <a:r>
                        <a:rPr lang="en-US" dirty="0">
                          <a:latin typeface="Tahoma" panose="020B0604030504040204" pitchFamily="34" charset="0"/>
                          <a:ea typeface="Tahoma" panose="020B0604030504040204" pitchFamily="34" charset="0"/>
                          <a:cs typeface="Tahoma" panose="020B0604030504040204" pitchFamily="34" charset="0"/>
                        </a:rPr>
                        <a:t> officer may also take such steps as may be necessary for ensuring compliance with this clause</a:t>
                      </a:r>
                      <a:endParaRPr lang="en-US"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Thus, the 2025 Act expands the scope of this provision to expressly allow serving an order not to remove, part with or other wise deal with bank locker, bank account or computer system.</a:t>
                      </a: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341639470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1015663"/>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Search and seizure – Section 132 of the 1961 Act and section 247 of the 2025 Act  - Scope </a:t>
            </a:r>
            <a:r>
              <a:rPr lang="en-US" sz="2000" b="1" dirty="0" err="1">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broadend</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to inspect any information in electronic form or on a computer system</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88</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3520162974"/>
              </p:ext>
            </p:extLst>
          </p:nvPr>
        </p:nvGraphicFramePr>
        <p:xfrm>
          <a:off x="569831" y="1267951"/>
          <a:ext cx="10218251" cy="4693920"/>
        </p:xfrm>
        <a:graphic>
          <a:graphicData uri="http://schemas.openxmlformats.org/drawingml/2006/table">
            <a:tbl>
              <a:tblPr firstRow="1" bandRow="1">
                <a:tableStyleId>{5C22544A-7EE6-4342-B048-85BDC9FD1C3A}</a:tableStyleId>
              </a:tblPr>
              <a:tblGrid>
                <a:gridCol w="3812388">
                  <a:extLst>
                    <a:ext uri="{9D8B030D-6E8A-4147-A177-3AD203B41FA5}">
                      <a16:colId xmlns:a16="http://schemas.microsoft.com/office/drawing/2014/main" val="4016985874"/>
                    </a:ext>
                  </a:extLst>
                </a:gridCol>
                <a:gridCol w="6405863">
                  <a:extLst>
                    <a:ext uri="{9D8B030D-6E8A-4147-A177-3AD203B41FA5}">
                      <a16:colId xmlns:a16="http://schemas.microsoft.com/office/drawing/2014/main" val="2704572005"/>
                    </a:ext>
                  </a:extLst>
                </a:gridCol>
              </a:tblGrid>
              <a:tr h="375047">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1924398">
                <a:tc rowSpan="2">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Section 132 containing the provisions for search and seizure, provide for the consequences for omission or failure to produce books of account or other documents for which summons was issued u/s 131(1) or notice was issued u/s 142(1). </a:t>
                      </a: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Section 247 provides for the consequences for omission or failure to produce books of account or other documents </a:t>
                      </a:r>
                      <a:r>
                        <a:rPr lang="en-US" sz="1800" b="1" dirty="0">
                          <a:latin typeface="Tahoma" panose="020B0604030504040204" pitchFamily="34" charset="0"/>
                          <a:ea typeface="Tahoma" panose="020B0604030504040204" pitchFamily="34" charset="0"/>
                          <a:cs typeface="Tahoma" panose="020B0604030504040204" pitchFamily="34" charset="0"/>
                        </a:rPr>
                        <a:t>or any information in electronic form or on a computer system </a:t>
                      </a:r>
                      <a:r>
                        <a:rPr lang="en-US" sz="1800" dirty="0">
                          <a:latin typeface="Tahoma" panose="020B0604030504040204" pitchFamily="34" charset="0"/>
                          <a:ea typeface="Tahoma" panose="020B0604030504040204" pitchFamily="34" charset="0"/>
                          <a:cs typeface="Tahoma" panose="020B0604030504040204" pitchFamily="34" charset="0"/>
                        </a:rPr>
                        <a:t>for which summons was issued u/s 131(1) of the 1961 Act or 246(1) of the 2025 Act or notice was issued u/s 142(1) of the 1961 Act or 268(1) of the 2025 Act.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IN" sz="1800" dirty="0"/>
                    </a:p>
                  </a:txBody>
                  <a:tcPr/>
                </a:tc>
                <a:extLst>
                  <a:ext uri="{0D108BD9-81ED-4DB2-BD59-A6C34878D82A}">
                    <a16:rowId xmlns:a16="http://schemas.microsoft.com/office/drawing/2014/main" val="830774907"/>
                  </a:ext>
                </a:extLst>
              </a:tr>
              <a:tr h="1384789">
                <a:tc vMerge="1">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The provisions of section 247 allow the authorised officers to inspect any information in  electronic form or on a computer system. </a:t>
                      </a:r>
                      <a:r>
                        <a:rPr lang="en-US" sz="1800" dirty="0">
                          <a:latin typeface="Tahoma" panose="020B0604030504040204" pitchFamily="34" charset="0"/>
                          <a:ea typeface="Tahoma" panose="020B0604030504040204" pitchFamily="34" charset="0"/>
                          <a:cs typeface="Tahoma" panose="020B0604030504040204" pitchFamily="34" charset="0"/>
                        </a:rPr>
                        <a:t>Thus, the scope of this provision has been significantly broadened in the Income-tax Act, 2025.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During search also power given to override the access code to any computer system 247(1)(iii) </a:t>
                      </a:r>
                    </a:p>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err="1">
                          <a:latin typeface="Tahoma" panose="020B0604030504040204" pitchFamily="34" charset="0"/>
                          <a:ea typeface="Tahoma" panose="020B0604030504040204" pitchFamily="34" charset="0"/>
                          <a:cs typeface="Tahoma" panose="020B0604030504040204" pitchFamily="34" charset="0"/>
                        </a:rPr>
                        <a:t>Contd</a:t>
                      </a:r>
                      <a:r>
                        <a:rPr lang="en-US" sz="1800" b="1" dirty="0">
                          <a:latin typeface="Tahoma" panose="020B0604030504040204" pitchFamily="34" charset="0"/>
                          <a:ea typeface="Tahoma" panose="020B0604030504040204" pitchFamily="34" charset="0"/>
                          <a:cs typeface="Tahoma" panose="020B0604030504040204" pitchFamily="34" charset="0"/>
                        </a:rPr>
                        <a:t>…</a:t>
                      </a:r>
                      <a:endParaRPr lang="en-IN" sz="1800" b="1" dirty="0"/>
                    </a:p>
                  </a:txBody>
                  <a:tcPr/>
                </a:tc>
                <a:extLst>
                  <a:ext uri="{0D108BD9-81ED-4DB2-BD59-A6C34878D82A}">
                    <a16:rowId xmlns:a16="http://schemas.microsoft.com/office/drawing/2014/main" val="1881053675"/>
                  </a:ext>
                </a:extLst>
              </a:tr>
            </a:tbl>
          </a:graphicData>
        </a:graphic>
      </p:graphicFrame>
    </p:spTree>
    <p:extLst>
      <p:ext uri="{BB962C8B-B14F-4D97-AF65-F5344CB8AC3E}">
        <p14:creationId xmlns:p14="http://schemas.microsoft.com/office/powerpoint/2010/main" val="288465605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646331"/>
          </a:xfrm>
          <a:prstGeom prst="rect">
            <a:avLst/>
          </a:prstGeom>
          <a:noFill/>
        </p:spPr>
        <p:txBody>
          <a:bodyPr wrap="square">
            <a:spAutoFit/>
          </a:bodyPr>
          <a:lstStyle/>
          <a:p>
            <a:pPr algn="just"/>
            <a:r>
              <a:rPr lang="en-US"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Search and seizure – Section 132 of 1961 Act &amp;  section 247 of 2025 Act  - Scope broadened to inspect any information in electronic form or on a computer system</a:t>
            </a:r>
            <a:endParaRPr lang="en-US"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89</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582892430"/>
              </p:ext>
            </p:extLst>
          </p:nvPr>
        </p:nvGraphicFramePr>
        <p:xfrm>
          <a:off x="594093" y="772197"/>
          <a:ext cx="10796150" cy="5998773"/>
        </p:xfrm>
        <a:graphic>
          <a:graphicData uri="http://schemas.openxmlformats.org/drawingml/2006/table">
            <a:tbl>
              <a:tblPr firstRow="1" bandRow="1">
                <a:tableStyleId>{5C22544A-7EE6-4342-B048-85BDC9FD1C3A}</a:tableStyleId>
              </a:tblPr>
              <a:tblGrid>
                <a:gridCol w="1706655">
                  <a:extLst>
                    <a:ext uri="{9D8B030D-6E8A-4147-A177-3AD203B41FA5}">
                      <a16:colId xmlns:a16="http://schemas.microsoft.com/office/drawing/2014/main" val="4016985874"/>
                    </a:ext>
                  </a:extLst>
                </a:gridCol>
                <a:gridCol w="9089495">
                  <a:extLst>
                    <a:ext uri="{9D8B030D-6E8A-4147-A177-3AD203B41FA5}">
                      <a16:colId xmlns:a16="http://schemas.microsoft.com/office/drawing/2014/main" val="2704572005"/>
                    </a:ext>
                  </a:extLst>
                </a:gridCol>
              </a:tblGrid>
              <a:tr h="634293">
                <a:tc>
                  <a:txBody>
                    <a:bodyPr/>
                    <a:lstStyle/>
                    <a:p>
                      <a:pPr algn="ctr"/>
                      <a:r>
                        <a:rPr lang="en-US" sz="1700" b="1" dirty="0">
                          <a:latin typeface="Tahoma" panose="020B0604030504040204" pitchFamily="34" charset="0"/>
                          <a:ea typeface="Tahoma" panose="020B0604030504040204" pitchFamily="34" charset="0"/>
                          <a:cs typeface="Tahoma" panose="020B0604030504040204" pitchFamily="34" charset="0"/>
                        </a:rPr>
                        <a:t>Income-tax Act, 1961</a:t>
                      </a:r>
                      <a:endParaRPr lang="en-IN" sz="17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1700" b="1" dirty="0">
                          <a:latin typeface="Tahoma" panose="020B0604030504040204" pitchFamily="34" charset="0"/>
                          <a:ea typeface="Tahoma" panose="020B0604030504040204" pitchFamily="34" charset="0"/>
                          <a:cs typeface="Tahoma" panose="020B0604030504040204" pitchFamily="34" charset="0"/>
                        </a:rPr>
                        <a:t>Income-tax Act, 2025</a:t>
                      </a:r>
                      <a:endParaRPr lang="en-IN" sz="17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5294969">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700" dirty="0">
                          <a:latin typeface="Tahoma" panose="020B0604030504040204" pitchFamily="34" charset="0"/>
                          <a:ea typeface="Tahoma" panose="020B0604030504040204" pitchFamily="34" charset="0"/>
                          <a:cs typeface="Tahoma" panose="020B0604030504040204" pitchFamily="34" charset="0"/>
                        </a:rPr>
                        <a:t>Search and survey mainly focused on physical premises and tangible documents.</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700" dirty="0">
                          <a:latin typeface="Tahoma" panose="020B0604030504040204" pitchFamily="34" charset="0"/>
                          <a:ea typeface="Tahoma" panose="020B0604030504040204" pitchFamily="34" charset="0"/>
                          <a:cs typeface="Tahoma" panose="020B0604030504040204" pitchFamily="34" charset="0"/>
                        </a:rPr>
                        <a:t>The definition of computer system is as per the Information Technology Act, 2000.</a:t>
                      </a: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IN" sz="17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700" b="0" i="0" kern="1200" spc="-20" baseline="0" dirty="0">
                          <a:solidFill>
                            <a:schemeClr val="dk1"/>
                          </a:solidFill>
                          <a:effectLst/>
                          <a:latin typeface="Tahoma" panose="020B0604030504040204" pitchFamily="34" charset="0"/>
                          <a:ea typeface="Tahoma" panose="020B0604030504040204" pitchFamily="34" charset="0"/>
                          <a:cs typeface="Tahoma" panose="020B0604030504040204" pitchFamily="34" charset="0"/>
                        </a:rPr>
                        <a:t>“Computer system” has been defined for the purpose of the chapter on Tax Administration to mean computers, computer networks, computer resources, communication devices, digital or electronic data storage devices, used on stand-alone mode or part of a computer system, linked through a network, or </a:t>
                      </a:r>
                      <a:r>
                        <a:rPr lang="en-US" sz="1700" b="0" i="0" kern="1200" spc="-20" baseline="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utilised</a:t>
                      </a:r>
                      <a:r>
                        <a:rPr lang="en-US" sz="1700" b="0" i="0" kern="1200" spc="-20" baseline="0" dirty="0">
                          <a:solidFill>
                            <a:schemeClr val="dk1"/>
                          </a:solidFill>
                          <a:effectLst/>
                          <a:latin typeface="Tahoma" panose="020B0604030504040204" pitchFamily="34" charset="0"/>
                          <a:ea typeface="Tahoma" panose="020B0604030504040204" pitchFamily="34" charset="0"/>
                          <a:cs typeface="Tahoma" panose="020B0604030504040204" pitchFamily="34" charset="0"/>
                        </a:rPr>
                        <a:t> through intermediaries for information creation or processing or storage or exchange, </a:t>
                      </a:r>
                      <a:r>
                        <a:rPr lang="en-US" sz="1700" b="1" i="0" kern="1200" spc="-20" baseline="0" dirty="0">
                          <a:solidFill>
                            <a:schemeClr val="dk1"/>
                          </a:solidFill>
                          <a:effectLst/>
                          <a:latin typeface="Tahoma" panose="020B0604030504040204" pitchFamily="34" charset="0"/>
                          <a:ea typeface="Tahoma" panose="020B0604030504040204" pitchFamily="34" charset="0"/>
                          <a:cs typeface="Tahoma" panose="020B0604030504040204" pitchFamily="34" charset="0"/>
                        </a:rPr>
                        <a:t>and includes the remote server or cloud server or virtual digital space.</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700" b="1" i="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Thus, computer system categorically includes remote server/cloud server/virtual digital space. </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700" b="0" i="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The Income-tax Act, 2025 also allows authorities to gain access of a virtual digital space during search and seizure proceedings.  The authorities will have power to gain access by overriding any required access code.  </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700" b="0" i="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The Act defines virtual digital space as an environment, area, or realm that is constructed and experienced through computer technology.  It includes email servers, social media accounts, online investment and trading accounts, any websites for storing details of asset ownership, remote server or cloud servers, digital application platforms and any other space of similar nature.</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700" b="1" i="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Thus, the scope under the 2025 Act explicitly extends to computer systems, virtual space and digital assets.</a:t>
                      </a:r>
                      <a:endParaRPr lang="en-IN" sz="17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2196535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69441"/>
          </a:xfrm>
          <a:prstGeom prst="rect">
            <a:avLst/>
          </a:prstGeom>
          <a:noFill/>
        </p:spPr>
        <p:txBody>
          <a:bodyPr wrap="square">
            <a:spAutoFit/>
          </a:bodyPr>
          <a:lstStyle/>
          <a:p>
            <a:r>
              <a:rPr lang="en-US" sz="22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Provisos/Explanations in the Income-tax Act, 1961 converted into Sub-Sections/Clauses in the Income-tax Act, 2025</a:t>
            </a: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1800" b="1" i="0" u="none" strike="noStrike" kern="1200" cap="none" spc="20" normalizeH="0" baseline="0" noProof="0" dirty="0">
              <a:ln>
                <a:noFill/>
              </a:ln>
              <a:solidFill>
                <a:prstClr val="black"/>
              </a:solidFill>
              <a:effectLst/>
              <a:uLnTx/>
              <a:uFillTx/>
              <a:latin typeface="Tahoma" panose="020B0604030504040204" pitchFamily="34"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2000" b="0" i="0" u="none" strike="noStrike" kern="1200" cap="none" spc="0" normalizeH="0" baseline="0" noProof="0" dirty="0">
              <a:ln>
                <a:noFill/>
              </a:ln>
              <a:solidFill>
                <a:srgbClr val="333333"/>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609469041"/>
              </p:ext>
            </p:extLst>
          </p:nvPr>
        </p:nvGraphicFramePr>
        <p:xfrm>
          <a:off x="583035" y="1162082"/>
          <a:ext cx="10249311" cy="4145280"/>
        </p:xfrm>
        <a:graphic>
          <a:graphicData uri="http://schemas.openxmlformats.org/drawingml/2006/table">
            <a:tbl>
              <a:tblPr firstRow="1" bandRow="1">
                <a:tableStyleId>{5C22544A-7EE6-4342-B048-85BDC9FD1C3A}</a:tableStyleId>
              </a:tblPr>
              <a:tblGrid>
                <a:gridCol w="3942118">
                  <a:extLst>
                    <a:ext uri="{9D8B030D-6E8A-4147-A177-3AD203B41FA5}">
                      <a16:colId xmlns:a16="http://schemas.microsoft.com/office/drawing/2014/main" val="4016985874"/>
                    </a:ext>
                  </a:extLst>
                </a:gridCol>
                <a:gridCol w="6307193">
                  <a:extLst>
                    <a:ext uri="{9D8B030D-6E8A-4147-A177-3AD203B41FA5}">
                      <a16:colId xmlns:a16="http://schemas.microsoft.com/office/drawing/2014/main" val="2704572005"/>
                    </a:ext>
                  </a:extLst>
                </a:gridCol>
              </a:tblGrid>
              <a:tr h="34096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865527">
                <a:tc>
                  <a:txBody>
                    <a:bodyPr/>
                    <a:lstStyle/>
                    <a:p>
                      <a:pPr marL="0" lvl="0" indent="0" algn="just">
                        <a:spcBef>
                          <a:spcPts val="600"/>
                        </a:spcBef>
                        <a:spcAft>
                          <a:spcPts val="600"/>
                        </a:spcAft>
                        <a:buFont typeface="Wingdings" panose="05000000000000000000" pitchFamily="2" charset="2"/>
                        <a:buNone/>
                      </a:pPr>
                      <a:r>
                        <a:rPr lang="en-US" sz="2200" dirty="0">
                          <a:latin typeface="Tahoma" panose="020B0604030504040204" pitchFamily="34" charset="0"/>
                        </a:rPr>
                        <a:t>There are around </a:t>
                      </a:r>
                      <a:r>
                        <a:rPr lang="en-US" sz="2200" b="1" dirty="0">
                          <a:latin typeface="Tahoma" panose="020B0604030504040204" pitchFamily="34" charset="0"/>
                        </a:rPr>
                        <a:t>1200 Provisos and 900 Explanations </a:t>
                      </a:r>
                      <a:r>
                        <a:rPr lang="en-US" sz="2200" dirty="0">
                          <a:latin typeface="Tahoma" panose="020B0604030504040204" pitchFamily="34" charset="0"/>
                        </a:rPr>
                        <a:t>in the Income-tax Act, 1961</a:t>
                      </a:r>
                    </a:p>
                  </a:txBody>
                  <a:tcPr/>
                </a:tc>
                <a:tc>
                  <a:txBody>
                    <a:bodyPr/>
                    <a:lstStyle/>
                    <a:p>
                      <a:pPr marL="0" lvl="0" indent="0" algn="just">
                        <a:spcBef>
                          <a:spcPts val="600"/>
                        </a:spcBef>
                        <a:spcAft>
                          <a:spcPts val="600"/>
                        </a:spcAft>
                        <a:buFont typeface="Wingdings" panose="05000000000000000000" pitchFamily="2" charset="2"/>
                        <a:buNone/>
                      </a:pPr>
                      <a:r>
                        <a:rPr lang="en-US" sz="2200" dirty="0">
                          <a:latin typeface="Tahoma" panose="020B0604030504040204" pitchFamily="34" charset="0"/>
                        </a:rPr>
                        <a:t>Those Provisos and Explanations which are no longer relevant have been removed </a:t>
                      </a:r>
                    </a:p>
                  </a:txBody>
                  <a:tcPr/>
                </a:tc>
                <a:extLst>
                  <a:ext uri="{0D108BD9-81ED-4DB2-BD59-A6C34878D82A}">
                    <a16:rowId xmlns:a16="http://schemas.microsoft.com/office/drawing/2014/main" val="2279920276"/>
                  </a:ext>
                </a:extLst>
              </a:tr>
              <a:tr h="603246">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2000" kern="1200" dirty="0">
                        <a:solidFill>
                          <a:schemeClr val="dk1"/>
                        </a:solidFill>
                        <a:latin typeface="Tahoma" panose="020B0604030504040204" pitchFamily="34" charset="0"/>
                        <a:ea typeface="+mn-ea"/>
                        <a:cs typeface="+mn-cs"/>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rPr>
                        <a:t>The other Provisos and Explanations have been </a:t>
                      </a:r>
                      <a:r>
                        <a:rPr lang="en-US" sz="2000" b="1" dirty="0">
                          <a:latin typeface="Tahoma" panose="020B0604030504040204" pitchFamily="34" charset="0"/>
                        </a:rPr>
                        <a:t>converted into sub-sections and clauses</a:t>
                      </a:r>
                      <a:r>
                        <a:rPr lang="en-US" sz="2000" dirty="0">
                          <a:latin typeface="Tahoma" panose="020B0604030504040204" pitchFamily="34" charset="0"/>
                        </a:rPr>
                        <a:t> in the Income-tax Act, 2025.</a:t>
                      </a:r>
                      <a:endParaRPr lang="en-IN" sz="2000" dirty="0"/>
                    </a:p>
                  </a:txBody>
                  <a:tcPr/>
                </a:tc>
                <a:extLst>
                  <a:ext uri="{0D108BD9-81ED-4DB2-BD59-A6C34878D82A}">
                    <a16:rowId xmlns:a16="http://schemas.microsoft.com/office/drawing/2014/main" val="1794446564"/>
                  </a:ext>
                </a:extLst>
              </a:tr>
              <a:tr h="1127807">
                <a:tc>
                  <a:txBody>
                    <a:bodyPr/>
                    <a:lstStyle/>
                    <a:p>
                      <a:pPr marL="0" marR="0" lvl="0" indent="0" algn="just"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endParaRPr lang="en-IN" sz="2000" kern="1200" dirty="0">
                        <a:solidFill>
                          <a:schemeClr val="dk1"/>
                        </a:solidFill>
                        <a:latin typeface="Tahoma" panose="020B0604030504040204" pitchFamily="34" charset="0"/>
                        <a:ea typeface="+mn-ea"/>
                        <a:cs typeface="+mn-cs"/>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dirty="0">
                          <a:latin typeface="Tahoma" panose="020B0604030504040204" pitchFamily="34" charset="0"/>
                        </a:rPr>
                        <a:t>This is in line with the objective of simplification of the income-tax law.  Provisos and Explanations make the law complex and conversion into sub-sections/clauses is to facilitate ease of comprehension.</a:t>
                      </a:r>
                      <a:endParaRPr lang="en-IN" sz="2000" dirty="0"/>
                    </a:p>
                  </a:txBody>
                  <a:tcPr/>
                </a:tc>
                <a:extLst>
                  <a:ext uri="{0D108BD9-81ED-4DB2-BD59-A6C34878D82A}">
                    <a16:rowId xmlns:a16="http://schemas.microsoft.com/office/drawing/2014/main" val="1167979322"/>
                  </a:ext>
                </a:extLst>
              </a:tr>
            </a:tbl>
          </a:graphicData>
        </a:graphic>
      </p:graphicFrame>
    </p:spTree>
    <p:extLst>
      <p:ext uri="{BB962C8B-B14F-4D97-AF65-F5344CB8AC3E}">
        <p14:creationId xmlns:p14="http://schemas.microsoft.com/office/powerpoint/2010/main" val="236582920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07886"/>
          </a:xfrm>
          <a:prstGeom prst="rect">
            <a:avLst/>
          </a:prstGeom>
          <a:noFill/>
        </p:spPr>
        <p:txBody>
          <a:bodyPr wrap="square">
            <a:spAutoFit/>
          </a:bodyPr>
          <a:lstStyle/>
          <a:p>
            <a:pPr algn="just"/>
            <a:r>
              <a:rPr lang="en-US" sz="2000" b="1" spc="-20"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Search and seizure – Section 132(9A) of 1961 Act &amp;  section 251(1) of 2025 Act  - Time limit for handing over seized assets &amp; material to Jurisdictional AO</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90</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1466346429"/>
              </p:ext>
            </p:extLst>
          </p:nvPr>
        </p:nvGraphicFramePr>
        <p:xfrm>
          <a:off x="594093" y="772197"/>
          <a:ext cx="10362613" cy="5146498"/>
        </p:xfrm>
        <a:graphic>
          <a:graphicData uri="http://schemas.openxmlformats.org/drawingml/2006/table">
            <a:tbl>
              <a:tblPr firstRow="1" bandRow="1">
                <a:tableStyleId>{5C22544A-7EE6-4342-B048-85BDC9FD1C3A}</a:tableStyleId>
              </a:tblPr>
              <a:tblGrid>
                <a:gridCol w="3529333">
                  <a:extLst>
                    <a:ext uri="{9D8B030D-6E8A-4147-A177-3AD203B41FA5}">
                      <a16:colId xmlns:a16="http://schemas.microsoft.com/office/drawing/2014/main" val="4016985874"/>
                    </a:ext>
                  </a:extLst>
                </a:gridCol>
                <a:gridCol w="6833280">
                  <a:extLst>
                    <a:ext uri="{9D8B030D-6E8A-4147-A177-3AD203B41FA5}">
                      <a16:colId xmlns:a16="http://schemas.microsoft.com/office/drawing/2014/main" val="2704572005"/>
                    </a:ext>
                  </a:extLst>
                </a:gridCol>
              </a:tblGrid>
              <a:tr h="51353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286929">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132(9A)</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Where the </a:t>
                      </a:r>
                      <a:r>
                        <a:rPr lang="en-US" dirty="0" err="1">
                          <a:latin typeface="Tahoma" panose="020B0604030504040204" pitchFamily="34" charset="0"/>
                          <a:ea typeface="Tahoma" panose="020B0604030504040204" pitchFamily="34" charset="0"/>
                          <a:cs typeface="Tahoma" panose="020B0604030504040204" pitchFamily="34" charset="0"/>
                        </a:rPr>
                        <a:t>authorised</a:t>
                      </a:r>
                      <a:r>
                        <a:rPr lang="en-US" dirty="0">
                          <a:latin typeface="Tahoma" panose="020B0604030504040204" pitchFamily="34" charset="0"/>
                          <a:ea typeface="Tahoma" panose="020B0604030504040204" pitchFamily="34" charset="0"/>
                          <a:cs typeface="Tahoma" panose="020B0604030504040204" pitchFamily="34" charset="0"/>
                        </a:rPr>
                        <a:t> officer has no jurisdiction over the person, the books of account or other documents, or any money, bullion, </a:t>
                      </a:r>
                      <a:r>
                        <a:rPr lang="en-US" dirty="0" err="1">
                          <a:latin typeface="Tahoma" panose="020B0604030504040204" pitchFamily="34" charset="0"/>
                          <a:ea typeface="Tahoma" panose="020B0604030504040204" pitchFamily="34" charset="0"/>
                          <a:cs typeface="Tahoma" panose="020B0604030504040204" pitchFamily="34" charset="0"/>
                        </a:rPr>
                        <a:t>jewellery</a:t>
                      </a:r>
                      <a:r>
                        <a:rPr lang="en-US" dirty="0">
                          <a:latin typeface="Tahoma" panose="020B0604030504040204" pitchFamily="34" charset="0"/>
                          <a:ea typeface="Tahoma" panose="020B0604030504040204" pitchFamily="34" charset="0"/>
                          <a:cs typeface="Tahoma" panose="020B0604030504040204" pitchFamily="34" charset="0"/>
                        </a:rPr>
                        <a:t> or other valuable article or thing seized under that sub-section shall be handed over by the </a:t>
                      </a:r>
                      <a:r>
                        <a:rPr lang="en-US" dirty="0" err="1">
                          <a:latin typeface="Tahoma" panose="020B0604030504040204" pitchFamily="34" charset="0"/>
                          <a:ea typeface="Tahoma" panose="020B0604030504040204" pitchFamily="34" charset="0"/>
                          <a:cs typeface="Tahoma" panose="020B0604030504040204" pitchFamily="34" charset="0"/>
                        </a:rPr>
                        <a:t>authorised</a:t>
                      </a:r>
                      <a:r>
                        <a:rPr lang="en-US" dirty="0">
                          <a:latin typeface="Tahoma" panose="020B0604030504040204" pitchFamily="34" charset="0"/>
                          <a:ea typeface="Tahoma" panose="020B0604030504040204" pitchFamily="34" charset="0"/>
                          <a:cs typeface="Tahoma" panose="020B0604030504040204" pitchFamily="34" charset="0"/>
                        </a:rPr>
                        <a:t> officer to the Assessing Officer having jurisdiction over such person </a:t>
                      </a:r>
                      <a:r>
                        <a:rPr lang="en-US" b="1" dirty="0">
                          <a:latin typeface="Tahoma" panose="020B0604030504040204" pitchFamily="34" charset="0"/>
                          <a:ea typeface="Tahoma" panose="020B0604030504040204" pitchFamily="34" charset="0"/>
                          <a:cs typeface="Tahoma" panose="020B0604030504040204" pitchFamily="34" charset="0"/>
                        </a:rPr>
                        <a:t>within a period of 60 days from the date on which the last of the </a:t>
                      </a:r>
                      <a:r>
                        <a:rPr lang="en-US" b="1" dirty="0" err="1">
                          <a:latin typeface="Tahoma" panose="020B0604030504040204" pitchFamily="34" charset="0"/>
                          <a:ea typeface="Tahoma" panose="020B0604030504040204" pitchFamily="34" charset="0"/>
                          <a:cs typeface="Tahoma" panose="020B0604030504040204" pitchFamily="34" charset="0"/>
                        </a:rPr>
                        <a:t>authorisations</a:t>
                      </a:r>
                      <a:r>
                        <a:rPr lang="en-US" b="1" dirty="0">
                          <a:latin typeface="Tahoma" panose="020B0604030504040204" pitchFamily="34" charset="0"/>
                          <a:ea typeface="Tahoma" panose="020B0604030504040204" pitchFamily="34" charset="0"/>
                          <a:cs typeface="Tahoma" panose="020B0604030504040204" pitchFamily="34" charset="0"/>
                        </a:rPr>
                        <a:t> for search was executed </a:t>
                      </a:r>
                      <a:endParaRPr lang="en-US" sz="1800"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251(1)</a:t>
                      </a: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Where the </a:t>
                      </a:r>
                      <a:r>
                        <a:rPr lang="en-US" dirty="0" err="1">
                          <a:latin typeface="Tahoma" panose="020B0604030504040204" pitchFamily="34" charset="0"/>
                          <a:ea typeface="Tahoma" panose="020B0604030504040204" pitchFamily="34" charset="0"/>
                          <a:cs typeface="Tahoma" panose="020B0604030504040204" pitchFamily="34" charset="0"/>
                        </a:rPr>
                        <a:t>authorised</a:t>
                      </a:r>
                      <a:r>
                        <a:rPr lang="en-US" dirty="0">
                          <a:latin typeface="Tahoma" panose="020B0604030504040204" pitchFamily="34" charset="0"/>
                          <a:ea typeface="Tahoma" panose="020B0604030504040204" pitchFamily="34" charset="0"/>
                          <a:cs typeface="Tahoma" panose="020B0604030504040204" pitchFamily="34" charset="0"/>
                        </a:rPr>
                        <a:t> officer referred to in section 247(1) has no jurisdiction over the person referred to in section 247(1)(a) or (b), assets and material seized or requisitioned under section 247(1) to 247(4) shall be handed over to the Assessing Officer having jurisdiction over such person within a period of </a:t>
                      </a:r>
                      <a:r>
                        <a:rPr lang="en-US" b="1" dirty="0">
                          <a:latin typeface="Tahoma" panose="020B0604030504040204" pitchFamily="34" charset="0"/>
                          <a:ea typeface="Tahoma" panose="020B0604030504040204" pitchFamily="34" charset="0"/>
                          <a:cs typeface="Tahoma" panose="020B0604030504040204" pitchFamily="34" charset="0"/>
                        </a:rPr>
                        <a:t>180 days from the date on which a search is initiated under section 247 or requisition is made under section 248 </a:t>
                      </a:r>
                    </a:p>
                    <a:p>
                      <a:pPr marL="0" marR="0" lvl="0" indent="0" algn="just" defTabSz="914400" rtl="0" eaLnBrk="1" fontAlgn="auto" latinLnBrk="0" hangingPunct="1">
                        <a:lnSpc>
                          <a:spcPct val="100000"/>
                        </a:lnSpc>
                        <a:spcBef>
                          <a:spcPts val="600"/>
                        </a:spcBef>
                        <a:spcAft>
                          <a:spcPts val="600"/>
                        </a:spcAft>
                        <a:buClrTx/>
                        <a:buSzTx/>
                        <a:buFontTx/>
                        <a:buNone/>
                        <a:tabLst/>
                        <a:defRPr/>
                      </a:pPr>
                      <a:endParaRPr lang="en-US" sz="1800"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lang="en-US" sz="1800" kern="1200" dirty="0">
                          <a:solidFill>
                            <a:schemeClr val="dk1"/>
                          </a:solidFill>
                          <a:latin typeface="Tahoma" panose="020B0604030504040204" pitchFamily="34" charset="0"/>
                          <a:ea typeface="Tahoma" panose="020B0604030504040204" pitchFamily="34" charset="0"/>
                          <a:cs typeface="Tahoma" panose="020B0604030504040204" pitchFamily="34" charset="0"/>
                        </a:rPr>
                        <a:t>Extension of time to 180 days provides authorities time for comprehensive digital analysis and verification. </a:t>
                      </a:r>
                      <a:endParaRPr lang="en-IN" sz="1800" kern="1200" dirty="0">
                        <a:solidFill>
                          <a:schemeClr val="dk1"/>
                        </a:solidFill>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13046854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07886"/>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Search and seizure – Section 132(4) of the 1961 Act and section 247(6) of the 2025 Act  - Persons who can be examined on oath</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91</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569831" y="1009682"/>
          <a:ext cx="10218251" cy="4949793"/>
        </p:xfrm>
        <a:graphic>
          <a:graphicData uri="http://schemas.openxmlformats.org/drawingml/2006/table">
            <a:tbl>
              <a:tblPr firstRow="1" bandRow="1">
                <a:tableStyleId>{5C22544A-7EE6-4342-B048-85BDC9FD1C3A}</a:tableStyleId>
              </a:tblPr>
              <a:tblGrid>
                <a:gridCol w="3812388">
                  <a:extLst>
                    <a:ext uri="{9D8B030D-6E8A-4147-A177-3AD203B41FA5}">
                      <a16:colId xmlns:a16="http://schemas.microsoft.com/office/drawing/2014/main" val="4016985874"/>
                    </a:ext>
                  </a:extLst>
                </a:gridCol>
                <a:gridCol w="6405863">
                  <a:extLst>
                    <a:ext uri="{9D8B030D-6E8A-4147-A177-3AD203B41FA5}">
                      <a16:colId xmlns:a16="http://schemas.microsoft.com/office/drawing/2014/main" val="2704572005"/>
                    </a:ext>
                  </a:extLst>
                </a:gridCol>
              </a:tblGrid>
              <a:tr h="402170">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547623">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132(4)</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The </a:t>
                      </a:r>
                      <a:r>
                        <a:rPr lang="en-US" sz="1800" dirty="0" err="1">
                          <a:latin typeface="Tahoma" panose="020B0604030504040204" pitchFamily="34" charset="0"/>
                          <a:ea typeface="Tahoma" panose="020B0604030504040204" pitchFamily="34" charset="0"/>
                          <a:cs typeface="Tahoma" panose="020B0604030504040204" pitchFamily="34" charset="0"/>
                        </a:rPr>
                        <a:t>authorised</a:t>
                      </a:r>
                      <a:r>
                        <a:rPr lang="en-US" sz="1800" dirty="0">
                          <a:latin typeface="Tahoma" panose="020B0604030504040204" pitchFamily="34" charset="0"/>
                          <a:ea typeface="Tahoma" panose="020B0604030504040204" pitchFamily="34" charset="0"/>
                          <a:cs typeface="Tahoma" panose="020B0604030504040204" pitchFamily="34" charset="0"/>
                        </a:rPr>
                        <a:t> officer may, during the course of the search or seizure, </a:t>
                      </a:r>
                      <a:r>
                        <a:rPr lang="en-US" sz="1800" b="1" dirty="0">
                          <a:latin typeface="Tahoma" panose="020B0604030504040204" pitchFamily="34" charset="0"/>
                          <a:ea typeface="Tahoma" panose="020B0604030504040204" pitchFamily="34" charset="0"/>
                          <a:cs typeface="Tahoma" panose="020B0604030504040204" pitchFamily="34" charset="0"/>
                        </a:rPr>
                        <a:t>examine on oath</a:t>
                      </a:r>
                      <a:r>
                        <a:rPr lang="en-US" sz="1800" dirty="0">
                          <a:latin typeface="Tahoma" panose="020B0604030504040204" pitchFamily="34" charset="0"/>
                          <a:ea typeface="Tahoma" panose="020B0604030504040204" pitchFamily="34" charset="0"/>
                          <a:cs typeface="Tahoma" panose="020B0604030504040204" pitchFamily="34" charset="0"/>
                        </a:rPr>
                        <a:t> any person who </a:t>
                      </a:r>
                      <a:r>
                        <a:rPr lang="en-US" sz="1800" b="1" dirty="0">
                          <a:latin typeface="Tahoma" panose="020B0604030504040204" pitchFamily="34" charset="0"/>
                          <a:ea typeface="Tahoma" panose="020B0604030504040204" pitchFamily="34" charset="0"/>
                          <a:cs typeface="Tahoma" panose="020B0604030504040204" pitchFamily="34" charset="0"/>
                        </a:rPr>
                        <a:t>is found to be in possession or control of any books of account, documents, money, bullion, </a:t>
                      </a:r>
                      <a:r>
                        <a:rPr lang="en-US" sz="1800" b="1" dirty="0" err="1">
                          <a:latin typeface="Tahoma" panose="020B0604030504040204" pitchFamily="34" charset="0"/>
                          <a:ea typeface="Tahoma" panose="020B0604030504040204" pitchFamily="34" charset="0"/>
                          <a:cs typeface="Tahoma" panose="020B0604030504040204" pitchFamily="34" charset="0"/>
                        </a:rPr>
                        <a:t>jewellery</a:t>
                      </a:r>
                      <a:r>
                        <a:rPr lang="en-US" sz="1800" b="1" dirty="0">
                          <a:latin typeface="Tahoma" panose="020B0604030504040204" pitchFamily="34" charset="0"/>
                          <a:ea typeface="Tahoma" panose="020B0604030504040204" pitchFamily="34" charset="0"/>
                          <a:cs typeface="Tahoma" panose="020B0604030504040204" pitchFamily="34" charset="0"/>
                        </a:rPr>
                        <a:t> or other valuable article or thing</a:t>
                      </a:r>
                      <a:r>
                        <a:rPr lang="en-US" sz="1800" dirty="0">
                          <a:latin typeface="Tahoma" panose="020B0604030504040204" pitchFamily="34" charset="0"/>
                          <a:ea typeface="Tahoma" panose="020B0604030504040204" pitchFamily="34" charset="0"/>
                          <a:cs typeface="Tahoma" panose="020B0604030504040204" pitchFamily="34" charset="0"/>
                        </a:rPr>
                        <a:t> and any statement made by such person during such examination may thereafter be used in evidence in any proceeding under the Act.</a:t>
                      </a:r>
                      <a:endParaRPr lang="en-IN"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Section 247(6)</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The </a:t>
                      </a:r>
                      <a:r>
                        <a:rPr lang="en-US" dirty="0" err="1">
                          <a:latin typeface="Tahoma" panose="020B0604030504040204" pitchFamily="34" charset="0"/>
                          <a:ea typeface="Tahoma" panose="020B0604030504040204" pitchFamily="34" charset="0"/>
                          <a:cs typeface="Tahoma" panose="020B0604030504040204" pitchFamily="34" charset="0"/>
                        </a:rPr>
                        <a:t>authorised</a:t>
                      </a:r>
                      <a:r>
                        <a:rPr lang="en-US" dirty="0">
                          <a:latin typeface="Tahoma" panose="020B0604030504040204" pitchFamily="34" charset="0"/>
                          <a:ea typeface="Tahoma" panose="020B0604030504040204" pitchFamily="34" charset="0"/>
                          <a:cs typeface="Tahoma" panose="020B0604030504040204" pitchFamily="34" charset="0"/>
                        </a:rPr>
                        <a:t> officer may, during the course of any search or seizure, </a:t>
                      </a:r>
                      <a:r>
                        <a:rPr lang="en-US" b="1" dirty="0">
                          <a:latin typeface="Tahoma" panose="020B0604030504040204" pitchFamily="34" charset="0"/>
                          <a:ea typeface="Tahoma" panose="020B0604030504040204" pitchFamily="34" charset="0"/>
                          <a:cs typeface="Tahoma" panose="020B0604030504040204" pitchFamily="34" charset="0"/>
                        </a:rPr>
                        <a:t>examine on oath </a:t>
                      </a:r>
                      <a:r>
                        <a:rPr lang="en-US" dirty="0">
                          <a:latin typeface="Tahoma" panose="020B0604030504040204" pitchFamily="34" charset="0"/>
                          <a:ea typeface="Tahoma" panose="020B0604030504040204" pitchFamily="34" charset="0"/>
                          <a:cs typeface="Tahoma" panose="020B0604030504040204" pitchFamily="34" charset="0"/>
                        </a:rPr>
                        <a:t>any person who is found to be in possession or control of any books of account or other documents, or asset, </a:t>
                      </a:r>
                      <a:r>
                        <a:rPr lang="en-US" b="1" u="sng" dirty="0">
                          <a:latin typeface="Tahoma" panose="020B0604030504040204" pitchFamily="34" charset="0"/>
                          <a:ea typeface="Tahoma" panose="020B0604030504040204" pitchFamily="34" charset="0"/>
                          <a:cs typeface="Tahoma" panose="020B0604030504040204" pitchFamily="34" charset="0"/>
                        </a:rPr>
                        <a:t>or any information in electronic form or on a computer system or having access to such computer system or any other person who is present in the premises or is being searched </a:t>
                      </a:r>
                      <a:r>
                        <a:rPr lang="en-US" dirty="0">
                          <a:latin typeface="Tahoma" panose="020B0604030504040204" pitchFamily="34" charset="0"/>
                          <a:ea typeface="Tahoma" panose="020B0604030504040204" pitchFamily="34" charset="0"/>
                          <a:cs typeface="Tahoma" panose="020B0604030504040204" pitchFamily="34" charset="0"/>
                        </a:rPr>
                        <a:t>and any statement made by such person, during such examination may thereafter be used in evidence in any proceeding under the Income-tax Act, 1961 or this Act.</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Thus, the 2025 Act broadens the scope of oath-examination to include persons present during search and also the person being searched.</a:t>
                      </a:r>
                      <a:endParaRPr lang="en-IN" sz="1800" b="1" u="sng"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180171378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07886"/>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Powers of Survey – Section 133A(3) of the 1961 Act and section 253(5) of the 2025 Act  </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92</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458339169"/>
              </p:ext>
            </p:extLst>
          </p:nvPr>
        </p:nvGraphicFramePr>
        <p:xfrm>
          <a:off x="569831" y="1009682"/>
          <a:ext cx="10218251" cy="4785360"/>
        </p:xfrm>
        <a:graphic>
          <a:graphicData uri="http://schemas.openxmlformats.org/drawingml/2006/table">
            <a:tbl>
              <a:tblPr firstRow="1" bandRow="1">
                <a:tableStyleId>{5C22544A-7EE6-4342-B048-85BDC9FD1C3A}</a:tableStyleId>
              </a:tblPr>
              <a:tblGrid>
                <a:gridCol w="4562886">
                  <a:extLst>
                    <a:ext uri="{9D8B030D-6E8A-4147-A177-3AD203B41FA5}">
                      <a16:colId xmlns:a16="http://schemas.microsoft.com/office/drawing/2014/main" val="4016985874"/>
                    </a:ext>
                  </a:extLst>
                </a:gridCol>
                <a:gridCol w="5655365">
                  <a:extLst>
                    <a:ext uri="{9D8B030D-6E8A-4147-A177-3AD203B41FA5}">
                      <a16:colId xmlns:a16="http://schemas.microsoft.com/office/drawing/2014/main" val="2704572005"/>
                    </a:ext>
                  </a:extLst>
                </a:gridCol>
              </a:tblGrid>
              <a:tr h="357288">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4273717">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133A(3)(iii) </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An income-tax authority acting under this section dealing with the powers of survey </a:t>
                      </a:r>
                      <a:r>
                        <a:rPr lang="en-US" b="1" dirty="0">
                          <a:latin typeface="Tahoma" panose="020B0604030504040204" pitchFamily="34" charset="0"/>
                          <a:ea typeface="Tahoma" panose="020B0604030504040204" pitchFamily="34" charset="0"/>
                          <a:cs typeface="Tahoma" panose="020B0604030504040204" pitchFamily="34" charset="0"/>
                        </a:rPr>
                        <a:t>may record the statement of any person </a:t>
                      </a:r>
                      <a:r>
                        <a:rPr lang="en-US" dirty="0">
                          <a:latin typeface="Tahoma" panose="020B0604030504040204" pitchFamily="34" charset="0"/>
                          <a:ea typeface="Tahoma" panose="020B0604030504040204" pitchFamily="34" charset="0"/>
                          <a:cs typeface="Tahoma" panose="020B0604030504040204" pitchFamily="34" charset="0"/>
                        </a:rPr>
                        <a:t>which may be useful for, or relevant to, any proceeding under this Act.</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0" dirty="0">
                          <a:latin typeface="Tahoma" panose="020B0604030504040204" pitchFamily="34" charset="0"/>
                          <a:ea typeface="Tahoma" panose="020B0604030504040204" pitchFamily="34" charset="0"/>
                          <a:cs typeface="Tahoma" panose="020B0604030504040204" pitchFamily="34" charset="0"/>
                        </a:rPr>
                        <a:t>Thus, the Authority may record statement of any person, </a:t>
                      </a:r>
                      <a:r>
                        <a:rPr lang="en-US" sz="1800" b="1" u="sng" dirty="0">
                          <a:latin typeface="Tahoma" panose="020B0604030504040204" pitchFamily="34" charset="0"/>
                          <a:ea typeface="Tahoma" panose="020B0604030504040204" pitchFamily="34" charset="0"/>
                          <a:cs typeface="Tahoma" panose="020B0604030504040204" pitchFamily="34" charset="0"/>
                        </a:rPr>
                        <a:t>not on oath</a:t>
                      </a:r>
                      <a:r>
                        <a:rPr lang="en-US" sz="1800" b="0" u="none" dirty="0">
                          <a:latin typeface="Tahoma" panose="020B0604030504040204" pitchFamily="34" charset="0"/>
                          <a:ea typeface="Tahoma" panose="020B0604030504040204" pitchFamily="34" charset="0"/>
                          <a:cs typeface="Tahoma" panose="020B0604030504040204" pitchFamily="34" charset="0"/>
                        </a:rPr>
                        <a:t>. </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CIT v. S. Kader Khan Son (352 ITR 480, SC) - statements not on oath lack evidentiary value</a:t>
                      </a:r>
                      <a:r>
                        <a:rPr lang="en-US" sz="1800" dirty="0"/>
                        <a:t>.</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0" u="none" dirty="0">
                          <a:latin typeface="Tahoma" panose="020B0604030504040204" pitchFamily="34" charset="0"/>
                          <a:ea typeface="Tahoma" panose="020B0604030504040204" pitchFamily="34" charset="0"/>
                          <a:cs typeface="Tahoma" panose="020B0604030504040204" pitchFamily="34" charset="0"/>
                        </a:rPr>
                        <a:t>Statements not admissible as evidence </a:t>
                      </a: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US" sz="1800"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US"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Section 253(5)(b)</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An income-tax authority acting under this section dealing with the powers of survey </a:t>
                      </a:r>
                      <a:r>
                        <a:rPr lang="en-US" b="1" dirty="0">
                          <a:latin typeface="Tahoma" panose="020B0604030504040204" pitchFamily="34" charset="0"/>
                          <a:ea typeface="Tahoma" panose="020B0604030504040204" pitchFamily="34" charset="0"/>
                          <a:cs typeface="Tahoma" panose="020B0604030504040204" pitchFamily="34" charset="0"/>
                        </a:rPr>
                        <a:t>may record the statement of any person </a:t>
                      </a:r>
                      <a:r>
                        <a:rPr lang="en-US" b="1" u="sng" dirty="0">
                          <a:latin typeface="Tahoma" panose="020B0604030504040204" pitchFamily="34" charset="0"/>
                          <a:ea typeface="Tahoma" panose="020B0604030504040204" pitchFamily="34" charset="0"/>
                          <a:cs typeface="Tahoma" panose="020B0604030504040204" pitchFamily="34" charset="0"/>
                        </a:rPr>
                        <a:t>on oath</a:t>
                      </a:r>
                      <a:r>
                        <a:rPr lang="en-US" u="sng" dirty="0">
                          <a:latin typeface="Tahoma" panose="020B0604030504040204" pitchFamily="34" charset="0"/>
                          <a:ea typeface="Tahoma" panose="020B0604030504040204" pitchFamily="34" charset="0"/>
                          <a:cs typeface="Tahoma" panose="020B0604030504040204" pitchFamily="34" charset="0"/>
                        </a:rPr>
                        <a:t> </a:t>
                      </a:r>
                      <a:r>
                        <a:rPr lang="en-US" dirty="0">
                          <a:latin typeface="Tahoma" panose="020B0604030504040204" pitchFamily="34" charset="0"/>
                          <a:ea typeface="Tahoma" panose="020B0604030504040204" pitchFamily="34" charset="0"/>
                          <a:cs typeface="Tahoma" panose="020B0604030504040204" pitchFamily="34" charset="0"/>
                        </a:rPr>
                        <a:t>which may be useful for, or relevant to, any proceeding under this Act</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Thus, the Income-tax authority may record the statement of any person </a:t>
                      </a:r>
                      <a:r>
                        <a:rPr lang="en-US" b="1" u="sng" dirty="0">
                          <a:latin typeface="Tahoma" panose="020B0604030504040204" pitchFamily="34" charset="0"/>
                          <a:ea typeface="Tahoma" panose="020B0604030504040204" pitchFamily="34" charset="0"/>
                          <a:cs typeface="Tahoma" panose="020B0604030504040204" pitchFamily="34" charset="0"/>
                        </a:rPr>
                        <a:t>on oath</a:t>
                      </a:r>
                      <a:r>
                        <a:rPr lang="en-US" dirty="0">
                          <a:latin typeface="Tahoma" panose="020B0604030504040204" pitchFamily="34" charset="0"/>
                          <a:ea typeface="Tahoma" panose="020B0604030504040204" pitchFamily="34" charset="0"/>
                          <a:cs typeface="Tahoma" panose="020B060403050404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Statements on oath admissible as evidence.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295690572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498030" cy="707886"/>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Powers of Survey – Section 133A of the 1961 Act and section 253 of the 2025 Act – Expanding scope to digital information</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93</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741584661"/>
              </p:ext>
            </p:extLst>
          </p:nvPr>
        </p:nvGraphicFramePr>
        <p:xfrm>
          <a:off x="569831" y="1009682"/>
          <a:ext cx="10218251" cy="4556760"/>
        </p:xfrm>
        <a:graphic>
          <a:graphicData uri="http://schemas.openxmlformats.org/drawingml/2006/table">
            <a:tbl>
              <a:tblPr firstRow="1" bandRow="1">
                <a:tableStyleId>{5C22544A-7EE6-4342-B048-85BDC9FD1C3A}</a:tableStyleId>
              </a:tblPr>
              <a:tblGrid>
                <a:gridCol w="3743377">
                  <a:extLst>
                    <a:ext uri="{9D8B030D-6E8A-4147-A177-3AD203B41FA5}">
                      <a16:colId xmlns:a16="http://schemas.microsoft.com/office/drawing/2014/main" val="4016985874"/>
                    </a:ext>
                  </a:extLst>
                </a:gridCol>
                <a:gridCol w="6474874">
                  <a:extLst>
                    <a:ext uri="{9D8B030D-6E8A-4147-A177-3AD203B41FA5}">
                      <a16:colId xmlns:a16="http://schemas.microsoft.com/office/drawing/2014/main" val="2704572005"/>
                    </a:ext>
                  </a:extLst>
                </a:gridCol>
              </a:tblGrid>
              <a:tr h="351595">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3894585">
                <a:tc>
                  <a:txBody>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Section 133A</a:t>
                      </a: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An income-tax authority acting under this section has to be afforded the necessary facility to inspect such books of account or other documents as he may require and which may be available at such place.</a:t>
                      </a:r>
                    </a:p>
                    <a:p>
                      <a:pPr marL="0" marR="0" lvl="0" indent="0" algn="just" defTabSz="914400" rtl="0" eaLnBrk="1" fontAlgn="auto" latinLnBrk="0" hangingPunct="1">
                        <a:lnSpc>
                          <a:spcPct val="100000"/>
                        </a:lnSpc>
                        <a:spcBef>
                          <a:spcPts val="600"/>
                        </a:spcBef>
                        <a:spcAft>
                          <a:spcPts val="0"/>
                        </a:spcAft>
                        <a:buClrTx/>
                        <a:buSzTx/>
                        <a:buFontTx/>
                        <a:buNone/>
                        <a:tabLst/>
                        <a:defRPr/>
                      </a:pPr>
                      <a:endParaRPr lang="en-US" sz="1800"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60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He can </a:t>
                      </a:r>
                      <a:r>
                        <a:rPr lang="en-US" b="1" dirty="0">
                          <a:latin typeface="Tahoma" panose="020B0604030504040204" pitchFamily="34" charset="0"/>
                          <a:ea typeface="Tahoma" panose="020B0604030504040204" pitchFamily="34" charset="0"/>
                          <a:cs typeface="Tahoma" panose="020B0604030504040204" pitchFamily="34" charset="0"/>
                        </a:rPr>
                        <a:t>impound </a:t>
                      </a:r>
                      <a:r>
                        <a:rPr lang="en-US" b="0" dirty="0">
                          <a:latin typeface="Tahoma" panose="020B0604030504040204" pitchFamily="34" charset="0"/>
                          <a:ea typeface="Tahoma" panose="020B0604030504040204" pitchFamily="34" charset="0"/>
                          <a:cs typeface="Tahoma" panose="020B0604030504040204" pitchFamily="34" charset="0"/>
                        </a:rPr>
                        <a:t>and retain </a:t>
                      </a:r>
                      <a:r>
                        <a:rPr lang="en-US" dirty="0">
                          <a:latin typeface="Tahoma" panose="020B0604030504040204" pitchFamily="34" charset="0"/>
                          <a:ea typeface="Tahoma" panose="020B0604030504040204" pitchFamily="34" charset="0"/>
                          <a:cs typeface="Tahoma" panose="020B0604030504040204" pitchFamily="34" charset="0"/>
                        </a:rPr>
                        <a:t>in his custody for such period as he thinks fit </a:t>
                      </a:r>
                      <a:r>
                        <a:rPr lang="en-US" b="1" dirty="0">
                          <a:latin typeface="Tahoma" panose="020B0604030504040204" pitchFamily="34" charset="0"/>
                          <a:ea typeface="Tahoma" panose="020B0604030504040204" pitchFamily="34" charset="0"/>
                          <a:cs typeface="Tahoma" panose="020B0604030504040204" pitchFamily="34" charset="0"/>
                        </a:rPr>
                        <a:t>any books of account or other documents </a:t>
                      </a:r>
                      <a:r>
                        <a:rPr lang="en-US" dirty="0">
                          <a:latin typeface="Tahoma" panose="020B0604030504040204" pitchFamily="34" charset="0"/>
                          <a:ea typeface="Tahoma" panose="020B0604030504040204" pitchFamily="34" charset="0"/>
                          <a:cs typeface="Tahoma" panose="020B0604030504040204" pitchFamily="34" charset="0"/>
                        </a:rPr>
                        <a:t>inspected by him.</a:t>
                      </a:r>
                      <a:endParaRPr lang="en-US" sz="18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dirty="0">
                          <a:latin typeface="Tahoma" panose="020B0604030504040204" pitchFamily="34" charset="0"/>
                          <a:ea typeface="Tahoma" panose="020B0604030504040204" pitchFamily="34" charset="0"/>
                          <a:cs typeface="Tahoma" panose="020B0604030504040204" pitchFamily="34" charset="0"/>
                        </a:rPr>
                        <a:t>Section 253</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latin typeface="Tahoma" panose="020B0604030504040204" pitchFamily="34" charset="0"/>
                          <a:ea typeface="Tahoma" panose="020B0604030504040204" pitchFamily="34" charset="0"/>
                          <a:cs typeface="Tahoma" panose="020B0604030504040204" pitchFamily="34" charset="0"/>
                        </a:rPr>
                        <a:t>An income-tax authority acting under this section to be provided the </a:t>
                      </a:r>
                      <a:r>
                        <a:rPr lang="en-US" b="1" u="sng" dirty="0">
                          <a:latin typeface="Tahoma" panose="020B0604030504040204" pitchFamily="34" charset="0"/>
                          <a:ea typeface="Tahoma" panose="020B0604030504040204" pitchFamily="34" charset="0"/>
                          <a:cs typeface="Tahoma" panose="020B0604030504040204" pitchFamily="34" charset="0"/>
                        </a:rPr>
                        <a:t>necessary technical and other assistance (including access code)</a:t>
                      </a:r>
                      <a:r>
                        <a:rPr lang="en-US" b="1" dirty="0">
                          <a:latin typeface="Tahoma" panose="020B0604030504040204" pitchFamily="34" charset="0"/>
                          <a:ea typeface="Tahoma" panose="020B0604030504040204" pitchFamily="34" charset="0"/>
                          <a:cs typeface="Tahoma" panose="020B0604030504040204" pitchFamily="34" charset="0"/>
                        </a:rPr>
                        <a:t> </a:t>
                      </a:r>
                      <a:r>
                        <a:rPr lang="en-US" dirty="0">
                          <a:latin typeface="Tahoma" panose="020B0604030504040204" pitchFamily="34" charset="0"/>
                          <a:ea typeface="Tahoma" panose="020B0604030504040204" pitchFamily="34" charset="0"/>
                          <a:cs typeface="Tahoma" panose="020B0604030504040204" pitchFamily="34" charset="0"/>
                        </a:rPr>
                        <a:t>to enable the inspection of such books of account or other documents, </a:t>
                      </a:r>
                      <a:r>
                        <a:rPr lang="en-US" b="1" dirty="0">
                          <a:latin typeface="Tahoma" panose="020B0604030504040204" pitchFamily="34" charset="0"/>
                          <a:ea typeface="Tahoma" panose="020B0604030504040204" pitchFamily="34" charset="0"/>
                          <a:cs typeface="Tahoma" panose="020B0604030504040204" pitchFamily="34" charset="0"/>
                        </a:rPr>
                        <a:t>or information in electronic form or on a computer system</a:t>
                      </a:r>
                      <a:r>
                        <a:rPr lang="en-US" dirty="0">
                          <a:latin typeface="Tahoma" panose="020B0604030504040204" pitchFamily="34" charset="0"/>
                          <a:ea typeface="Tahoma" panose="020B0604030504040204" pitchFamily="34" charset="0"/>
                          <a:cs typeface="Tahoma" panose="020B0604030504040204" pitchFamily="34" charset="0"/>
                        </a:rPr>
                        <a:t>, as may be required and which may be available at such place</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t>He can impound after recording reasons for doing so</a:t>
                      </a:r>
                      <a:r>
                        <a:rPr lang="en-US" b="1" dirty="0"/>
                        <a:t>, any books of account or other documents</a:t>
                      </a:r>
                      <a:r>
                        <a:rPr lang="en-US" dirty="0"/>
                        <a:t>, </a:t>
                      </a:r>
                      <a:r>
                        <a:rPr lang="en-US" b="1" u="sng" dirty="0"/>
                        <a:t>or any computer system inspected by it</a:t>
                      </a:r>
                      <a:r>
                        <a:rPr lang="en-US" dirty="0"/>
                        <a:t>, and retain in his custody for the specified period.</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latin typeface="Tahoma" panose="020B0604030504040204" pitchFamily="34" charset="0"/>
                          <a:ea typeface="Tahoma" panose="020B0604030504040204" pitchFamily="34" charset="0"/>
                          <a:cs typeface="Tahoma" panose="020B0604030504040204" pitchFamily="34" charset="0"/>
                        </a:rPr>
                        <a:t>The 2025 Act has expanded the powers of survey to authorize access to electronic data and computer systems and impound any computer system inspected. </a:t>
                      </a:r>
                      <a:endParaRPr lang="en-US"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830774907"/>
                  </a:ext>
                </a:extLst>
              </a:tr>
            </a:tbl>
          </a:graphicData>
        </a:graphic>
      </p:graphicFrame>
    </p:spTree>
    <p:extLst>
      <p:ext uri="{BB962C8B-B14F-4D97-AF65-F5344CB8AC3E}">
        <p14:creationId xmlns:p14="http://schemas.microsoft.com/office/powerpoint/2010/main" val="39913772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Chapter XV  Return of Income</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1814474786"/>
              </p:ext>
            </p:extLst>
          </p:nvPr>
        </p:nvGraphicFramePr>
        <p:xfrm>
          <a:off x="742525" y="730408"/>
          <a:ext cx="10423178" cy="4878784"/>
        </p:xfrm>
        <a:graphic>
          <a:graphicData uri="http://schemas.openxmlformats.org/drawingml/2006/table">
            <a:tbl>
              <a:tblPr firstRow="1" firstCol="1" bandRow="1">
                <a:tableStyleId>{5C22544A-7EE6-4342-B048-85BDC9FD1C3A}</a:tableStyleId>
              </a:tblPr>
              <a:tblGrid>
                <a:gridCol w="1900058">
                  <a:extLst>
                    <a:ext uri="{9D8B030D-6E8A-4147-A177-3AD203B41FA5}">
                      <a16:colId xmlns:a16="http://schemas.microsoft.com/office/drawing/2014/main" val="842172799"/>
                    </a:ext>
                  </a:extLst>
                </a:gridCol>
                <a:gridCol w="6724441">
                  <a:extLst>
                    <a:ext uri="{9D8B030D-6E8A-4147-A177-3AD203B41FA5}">
                      <a16:colId xmlns:a16="http://schemas.microsoft.com/office/drawing/2014/main" val="2425070021"/>
                    </a:ext>
                  </a:extLst>
                </a:gridCol>
                <a:gridCol w="1798679">
                  <a:extLst>
                    <a:ext uri="{9D8B030D-6E8A-4147-A177-3AD203B41FA5}">
                      <a16:colId xmlns:a16="http://schemas.microsoft.com/office/drawing/2014/main" val="1837317566"/>
                    </a:ext>
                  </a:extLst>
                </a:gridCol>
              </a:tblGrid>
              <a:tr h="642330">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US" sz="1800" b="1"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b="1"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489516">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[262- 267]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CHAPTER XV- RETURN OF INCOME </a:t>
                      </a:r>
                      <a:endParaRPr lang="en-IN"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501805">
                <a:tc>
                  <a:txBody>
                    <a:bodyPr/>
                    <a:lstStyle/>
                    <a:p>
                      <a:pPr marL="0" algn="ctr" defTabSz="914400" rtl="0" eaLnBrk="1" latinLnBrk="0" hangingPunct="1">
                        <a:lnSpc>
                          <a:spcPct val="115000"/>
                        </a:lnSpc>
                        <a:spcBef>
                          <a:spcPts val="75"/>
                        </a:spcBef>
                        <a:spcAft>
                          <a:spcPts val="75"/>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 </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 Allotment of Permanent Account Number</a:t>
                      </a:r>
                      <a:endParaRPr lang="en-IN"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458390">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262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Permanent Account Number.</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139A &amp; 139AA</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403361">
                <a:tc>
                  <a:txBody>
                    <a:bodyPr/>
                    <a:lstStyle/>
                    <a:p>
                      <a:pPr marL="0" algn="ctr" defTabSz="914400" rtl="0" eaLnBrk="1" latinLnBrk="0" hangingPunct="1">
                        <a:lnSpc>
                          <a:spcPct val="115000"/>
                        </a:lnSpc>
                        <a:spcBef>
                          <a:spcPts val="75"/>
                        </a:spcBef>
                        <a:spcAft>
                          <a:spcPts val="75"/>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 </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B- Filing of Return of Income</a:t>
                      </a:r>
                      <a:endParaRPr lang="en-IN" sz="18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IN" sz="1800" kern="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51295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263</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Return of income.</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139, 139D &amp; 194P</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412594">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264</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Scheme for submission of returns through tax return preparers</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139B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82683578"/>
                  </a:ext>
                </a:extLst>
              </a:tr>
              <a:tr h="412596">
                <a:tc>
                  <a:txBody>
                    <a:bodyPr/>
                    <a:lstStyle/>
                    <a:p>
                      <a:pPr marL="0" algn="ctr" defTabSz="914400" rtl="0" eaLnBrk="1" latinLnBrk="0" hangingPunct="1">
                        <a:lnSpc>
                          <a:spcPct val="115000"/>
                        </a:lnSpc>
                        <a:spcBef>
                          <a:spcPts val="75"/>
                        </a:spcBef>
                        <a:spcAft>
                          <a:spcPts val="75"/>
                        </a:spcAft>
                      </a:pPr>
                      <a:r>
                        <a:rPr lang="en-GB" sz="1800" b="1" kern="0">
                          <a:solidFill>
                            <a:schemeClr val="lt1"/>
                          </a:solidFill>
                          <a:effectLst/>
                          <a:latin typeface="Tahoma" panose="020B0604030504040204" pitchFamily="34" charset="0"/>
                          <a:ea typeface="Tahoma" panose="020B0604030504040204" pitchFamily="34" charset="0"/>
                          <a:cs typeface="Tahoma" panose="020B0604030504040204" pitchFamily="34" charset="0"/>
                        </a:rPr>
                        <a:t>265</a:t>
                      </a:r>
                      <a:endParaRPr lang="en-IN" sz="1800" b="1" kern="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Return by whom to be verified.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140</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606858484"/>
                  </a:ext>
                </a:extLst>
              </a:tr>
              <a:tr h="412595">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266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Self-assessment.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140A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275411029"/>
                  </a:ext>
                </a:extLst>
              </a:tr>
              <a:tr h="546538">
                <a:tc>
                  <a:txBody>
                    <a:bodyPr/>
                    <a:lstStyle/>
                    <a:p>
                      <a:pPr marL="0" algn="ctr" defTabSz="914400" rtl="0" eaLnBrk="1" latinLnBrk="0" hangingPunct="1">
                        <a:lnSpc>
                          <a:spcPct val="115000"/>
                        </a:lnSpc>
                        <a:spcBef>
                          <a:spcPts val="75"/>
                        </a:spcBef>
                        <a:spcAft>
                          <a:spcPts val="75"/>
                        </a:spcAft>
                      </a:pPr>
                      <a:r>
                        <a:rPr lang="en-GB"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267</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Tax on updated return.</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ctr" defTabSz="914400" rtl="0" eaLnBrk="1" latinLnBrk="0" hangingPunct="1">
                        <a:lnSpc>
                          <a:spcPct val="115000"/>
                        </a:lnSpc>
                        <a:spcBef>
                          <a:spcPts val="75"/>
                        </a:spcBef>
                        <a:spcAft>
                          <a:spcPts val="75"/>
                        </a:spcAft>
                      </a:pPr>
                      <a:r>
                        <a:rPr lang="en-GB"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140B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992481949"/>
                  </a:ext>
                </a:extLst>
              </a:tr>
            </a:tbl>
          </a:graphicData>
        </a:graphic>
      </p:graphicFrame>
    </p:spTree>
    <p:extLst>
      <p:ext uri="{BB962C8B-B14F-4D97-AF65-F5344CB8AC3E}">
        <p14:creationId xmlns:p14="http://schemas.microsoft.com/office/powerpoint/2010/main" val="22176926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895124" cy="707886"/>
          </a:xfrm>
          <a:prstGeom prst="rect">
            <a:avLst/>
          </a:prstGeom>
          <a:noFill/>
        </p:spPr>
        <p:txBody>
          <a:bodyPr wrap="square">
            <a:spAutoFit/>
          </a:bodyPr>
          <a:lstStyle/>
          <a:p>
            <a:pPr algn="l"/>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Due date for filing ROI for persons carrying on business but not subject to tax audit – Section 139(1) of the 1961 Act </a:t>
            </a:r>
            <a:r>
              <a:rPr lang="en-US" sz="20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sections 263(1) of the 2025 Act</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95</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extLst>
              <p:ext uri="{D42A27DB-BD31-4B8C-83A1-F6EECF244321}">
                <p14:modId xmlns:p14="http://schemas.microsoft.com/office/powerpoint/2010/main" val="2141276810"/>
              </p:ext>
            </p:extLst>
          </p:nvPr>
        </p:nvGraphicFramePr>
        <p:xfrm>
          <a:off x="638954" y="768789"/>
          <a:ext cx="10714846" cy="6652768"/>
        </p:xfrm>
        <a:graphic>
          <a:graphicData uri="http://schemas.openxmlformats.org/drawingml/2006/table">
            <a:tbl>
              <a:tblPr firstRow="1" bandRow="1">
                <a:tableStyleId>{5C22544A-7EE6-4342-B048-85BDC9FD1C3A}</a:tableStyleId>
              </a:tblPr>
              <a:tblGrid>
                <a:gridCol w="4811284">
                  <a:extLst>
                    <a:ext uri="{9D8B030D-6E8A-4147-A177-3AD203B41FA5}">
                      <a16:colId xmlns:a16="http://schemas.microsoft.com/office/drawing/2014/main" val="4016985874"/>
                    </a:ext>
                  </a:extLst>
                </a:gridCol>
                <a:gridCol w="5903562">
                  <a:extLst>
                    <a:ext uri="{9D8B030D-6E8A-4147-A177-3AD203B41FA5}">
                      <a16:colId xmlns:a16="http://schemas.microsoft.com/office/drawing/2014/main" val="2704572005"/>
                    </a:ext>
                  </a:extLst>
                </a:gridCol>
              </a:tblGrid>
              <a:tr h="377354">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5508657">
                <a:tc>
                  <a:txBody>
                    <a:bodyPr/>
                    <a:lstStyle/>
                    <a:p>
                      <a:pPr marL="0" marR="0" lvl="0" indent="0" algn="just"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en-US" sz="1800" kern="1200" spc="20" dirty="0">
                          <a:solidFill>
                            <a:srgbClr val="000000"/>
                          </a:solidFill>
                          <a:latin typeface="Tahoma" panose="020B0604030504040204" pitchFamily="34" charset="0"/>
                          <a:ea typeface="Calibri" panose="020F0502020204030204" pitchFamily="34" charset="0"/>
                          <a:cs typeface="Mangal" panose="02040503050203030202" pitchFamily="18" charset="0"/>
                        </a:rPr>
                        <a:t>The due date for filing ROI u/s 139(1) </a:t>
                      </a:r>
                      <a:r>
                        <a:rPr lang="en-US" dirty="0">
                          <a:effectLst/>
                          <a:latin typeface="Tahoma" panose="020B0604030504040204" pitchFamily="34" charset="0"/>
                          <a:ea typeface="Tahoma" panose="020B0604030504040204" pitchFamily="34" charset="0"/>
                          <a:cs typeface="Tahoma" panose="020B0604030504040204" pitchFamily="34" charset="0"/>
                        </a:rPr>
                        <a:t>for the following persons would be</a:t>
                      </a:r>
                      <a:r>
                        <a:rPr lang="en-US" b="1" dirty="0">
                          <a:effectLst/>
                          <a:latin typeface="Tahoma" panose="020B0604030504040204" pitchFamily="34" charset="0"/>
                          <a:ea typeface="Tahoma" panose="020B0604030504040204" pitchFamily="34" charset="0"/>
                          <a:cs typeface="Tahoma" panose="020B0604030504040204" pitchFamily="34" charset="0"/>
                        </a:rPr>
                        <a:t> 31st August </a:t>
                      </a:r>
                      <a:r>
                        <a:rPr lang="en-US" dirty="0">
                          <a:effectLst/>
                          <a:latin typeface="Tahoma" panose="020B0604030504040204" pitchFamily="34" charset="0"/>
                          <a:ea typeface="Tahoma" panose="020B0604030504040204" pitchFamily="34" charset="0"/>
                          <a:cs typeface="Tahoma" panose="020B0604030504040204" pitchFamily="34" charset="0"/>
                        </a:rPr>
                        <a:t>of the assessment year, where the provisions of section 92CE do not apply -</a:t>
                      </a:r>
                    </a:p>
                    <a:p>
                      <a:pPr marL="0" marR="0" lvl="0" indent="0" algn="just"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en-US" dirty="0">
                          <a:effectLst/>
                          <a:latin typeface="Tahoma" panose="020B0604030504040204" pitchFamily="34" charset="0"/>
                          <a:ea typeface="Tahoma" panose="020B0604030504040204" pitchFamily="34" charset="0"/>
                          <a:cs typeface="Tahoma" panose="020B0604030504040204" pitchFamily="34" charset="0"/>
                        </a:rPr>
                        <a:t>(</a:t>
                      </a:r>
                      <a:r>
                        <a:rPr lang="en-US" dirty="0" err="1">
                          <a:effectLst/>
                          <a:latin typeface="Tahoma" panose="020B0604030504040204" pitchFamily="34" charset="0"/>
                          <a:ea typeface="Tahoma" panose="020B0604030504040204" pitchFamily="34" charset="0"/>
                          <a:cs typeface="Tahoma" panose="020B0604030504040204" pitchFamily="34" charset="0"/>
                        </a:rPr>
                        <a:t>i</a:t>
                      </a:r>
                      <a:r>
                        <a:rPr lang="en-US" dirty="0">
                          <a:effectLst/>
                          <a:latin typeface="Tahoma" panose="020B0604030504040204" pitchFamily="34" charset="0"/>
                          <a:ea typeface="Tahoma" panose="020B0604030504040204" pitchFamily="34" charset="0"/>
                          <a:cs typeface="Tahoma" panose="020B0604030504040204" pitchFamily="34" charset="0"/>
                        </a:rPr>
                        <a:t>)   </a:t>
                      </a:r>
                      <a:r>
                        <a:rPr lang="en-US" dirty="0" err="1">
                          <a:effectLst/>
                          <a:latin typeface="Tahoma" panose="020B0604030504040204" pitchFamily="34" charset="0"/>
                          <a:ea typeface="Tahoma" panose="020B0604030504040204" pitchFamily="34" charset="0"/>
                          <a:cs typeface="Tahoma" panose="020B0604030504040204" pitchFamily="34" charset="0"/>
                        </a:rPr>
                        <a:t>Assessee</a:t>
                      </a:r>
                      <a:r>
                        <a:rPr lang="en-US" dirty="0">
                          <a:effectLst/>
                          <a:latin typeface="Tahoma" panose="020B0604030504040204" pitchFamily="34" charset="0"/>
                          <a:ea typeface="Tahoma" panose="020B0604030504040204" pitchFamily="34" charset="0"/>
                          <a:cs typeface="Tahoma" panose="020B0604030504040204" pitchFamily="34" charset="0"/>
                        </a:rPr>
                        <a:t> having income from PGBP whose accounts are not required to be audited under the </a:t>
                      </a:r>
                      <a:r>
                        <a:rPr lang="en-US" sz="18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1961</a:t>
                      </a:r>
                      <a:r>
                        <a:rPr lang="en-US" dirty="0">
                          <a:effectLst/>
                          <a:latin typeface="Tahoma" panose="020B0604030504040204" pitchFamily="34" charset="0"/>
                          <a:ea typeface="Tahoma" panose="020B0604030504040204" pitchFamily="34" charset="0"/>
                          <a:cs typeface="Tahoma" panose="020B0604030504040204" pitchFamily="34" charset="0"/>
                        </a:rPr>
                        <a:t> Act or under any other law in force.</a:t>
                      </a:r>
                    </a:p>
                    <a:p>
                      <a:pPr marL="400050" marR="0" lvl="0" indent="-400050" algn="just" defTabSz="914400" rtl="0" eaLnBrk="1" fontAlgn="auto" latinLnBrk="0" hangingPunct="1">
                        <a:lnSpc>
                          <a:spcPct val="110000"/>
                        </a:lnSpc>
                        <a:spcBef>
                          <a:spcPts val="600"/>
                        </a:spcBef>
                        <a:spcAft>
                          <a:spcPts val="600"/>
                        </a:spcAft>
                        <a:buClrTx/>
                        <a:buSzTx/>
                        <a:buFont typeface="Arial" panose="020B0604020202020204" pitchFamily="34" charset="0"/>
                        <a:buAutoNum type="romanLcParenBoth" startAt="2"/>
                        <a:tabLst/>
                        <a:defRPr/>
                      </a:pPr>
                      <a:r>
                        <a:rPr lang="en-US" dirty="0">
                          <a:effectLst/>
                          <a:latin typeface="Tahoma" panose="020B0604030504040204" pitchFamily="34" charset="0"/>
                          <a:ea typeface="Tahoma" panose="020B0604030504040204" pitchFamily="34" charset="0"/>
                          <a:cs typeface="Tahoma" panose="020B0604030504040204" pitchFamily="34" charset="0"/>
                        </a:rPr>
                        <a:t>Partner of a firm whose accounts are not required to be audited under this Act or under any other law in force or the spouse of such partner (if section 5A relating to apportionment of income between spouses governed by Portuguese Civil Code applies).  </a:t>
                      </a:r>
                    </a:p>
                    <a:p>
                      <a:pPr marL="0" marR="0" lvl="0" indent="0" algn="just"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en-US" b="1" dirty="0">
                          <a:effectLst/>
                          <a:latin typeface="Tahoma" panose="020B0604030504040204" pitchFamily="34" charset="0"/>
                          <a:ea typeface="Tahoma" panose="020B0604030504040204" pitchFamily="34" charset="0"/>
                          <a:cs typeface="Tahoma" panose="020B0604030504040204" pitchFamily="34" charset="0"/>
                        </a:rPr>
                        <a:t>This amendment has been made by the FA, 2026 w.e.f. 1.3.2026. </a:t>
                      </a:r>
                    </a:p>
                    <a:p>
                      <a:pPr marL="285750" lvl="0" indent="-285750" algn="just">
                        <a:lnSpc>
                          <a:spcPct val="110000"/>
                        </a:lnSpc>
                        <a:spcBef>
                          <a:spcPts val="600"/>
                        </a:spcBef>
                        <a:spcAft>
                          <a:spcPts val="600"/>
                        </a:spcAft>
                        <a:buFont typeface="Arial" panose="020B0604020202020204" pitchFamily="34" charset="0"/>
                        <a:buChar char="•"/>
                      </a:pPr>
                      <a:endParaRPr lang="en-IN" sz="18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marR="0" lvl="0" indent="0" algn="just"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en-US" dirty="0">
                          <a:effectLst/>
                          <a:latin typeface="Tahoma" panose="020B0604030504040204" pitchFamily="34" charset="0"/>
                          <a:ea typeface="Tahoma" panose="020B0604030504040204" pitchFamily="34" charset="0"/>
                          <a:cs typeface="Tahoma" panose="020B0604030504040204" pitchFamily="34" charset="0"/>
                        </a:rPr>
                        <a:t>The due date for filing return of income u/s 263(1) for the following persons would be</a:t>
                      </a:r>
                      <a:r>
                        <a:rPr lang="en-US" b="1" dirty="0">
                          <a:effectLst/>
                          <a:latin typeface="Tahoma" panose="020B0604030504040204" pitchFamily="34" charset="0"/>
                          <a:ea typeface="Tahoma" panose="020B0604030504040204" pitchFamily="34" charset="0"/>
                          <a:cs typeface="Tahoma" panose="020B0604030504040204" pitchFamily="34" charset="0"/>
                        </a:rPr>
                        <a:t> 31st August </a:t>
                      </a:r>
                      <a:r>
                        <a:rPr lang="en-US" dirty="0">
                          <a:effectLst/>
                          <a:latin typeface="Tahoma" panose="020B0604030504040204" pitchFamily="34" charset="0"/>
                          <a:ea typeface="Tahoma" panose="020B0604030504040204" pitchFamily="34" charset="0"/>
                          <a:cs typeface="Tahoma" panose="020B0604030504040204" pitchFamily="34" charset="0"/>
                        </a:rPr>
                        <a:t>of the financial year following the relevant tax year, where the provisions of section 172 (corresponding to section 92CE of the 1961 Act) do not apply -</a:t>
                      </a:r>
                    </a:p>
                    <a:p>
                      <a:pPr marL="0" marR="0" lvl="0" indent="0" algn="just"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en-US" dirty="0">
                          <a:effectLst/>
                          <a:latin typeface="Tahoma" panose="020B0604030504040204" pitchFamily="34" charset="0"/>
                          <a:ea typeface="Tahoma" panose="020B0604030504040204" pitchFamily="34" charset="0"/>
                          <a:cs typeface="Tahoma" panose="020B0604030504040204" pitchFamily="34" charset="0"/>
                        </a:rPr>
                        <a:t>(</a:t>
                      </a:r>
                      <a:r>
                        <a:rPr lang="en-US" dirty="0" err="1">
                          <a:effectLst/>
                          <a:latin typeface="Tahoma" panose="020B0604030504040204" pitchFamily="34" charset="0"/>
                          <a:ea typeface="Tahoma" panose="020B0604030504040204" pitchFamily="34" charset="0"/>
                          <a:cs typeface="Tahoma" panose="020B0604030504040204" pitchFamily="34" charset="0"/>
                        </a:rPr>
                        <a:t>i</a:t>
                      </a:r>
                      <a:r>
                        <a:rPr lang="en-US" dirty="0">
                          <a:effectLst/>
                          <a:latin typeface="Tahoma" panose="020B0604030504040204" pitchFamily="34" charset="0"/>
                          <a:ea typeface="Tahoma" panose="020B0604030504040204" pitchFamily="34" charset="0"/>
                          <a:cs typeface="Tahoma" panose="020B0604030504040204" pitchFamily="34" charset="0"/>
                        </a:rPr>
                        <a:t>)   </a:t>
                      </a:r>
                      <a:r>
                        <a:rPr lang="en-US" b="1" dirty="0" err="1">
                          <a:effectLst/>
                          <a:latin typeface="Tahoma" panose="020B0604030504040204" pitchFamily="34" charset="0"/>
                          <a:ea typeface="Tahoma" panose="020B0604030504040204" pitchFamily="34" charset="0"/>
                          <a:cs typeface="Tahoma" panose="020B0604030504040204" pitchFamily="34" charset="0"/>
                        </a:rPr>
                        <a:t>Assessee</a:t>
                      </a:r>
                      <a:r>
                        <a:rPr lang="en-US" b="1" dirty="0">
                          <a:effectLst/>
                          <a:latin typeface="Tahoma" panose="020B0604030504040204" pitchFamily="34" charset="0"/>
                          <a:ea typeface="Tahoma" panose="020B0604030504040204" pitchFamily="34" charset="0"/>
                          <a:cs typeface="Tahoma" panose="020B0604030504040204" pitchFamily="34" charset="0"/>
                        </a:rPr>
                        <a:t> having income from PGBP whose accounts are not required to be audited under the 2025 Act or under any other law in force</a:t>
                      </a:r>
                      <a:r>
                        <a:rPr lang="en-US" dirty="0">
                          <a:effectLst/>
                          <a:latin typeface="Tahoma" panose="020B0604030504040204" pitchFamily="34" charset="0"/>
                          <a:ea typeface="Tahoma" panose="020B0604030504040204" pitchFamily="34" charset="0"/>
                          <a:cs typeface="Tahoma" panose="020B0604030504040204" pitchFamily="34" charset="0"/>
                        </a:rPr>
                        <a:t>.</a:t>
                      </a:r>
                    </a:p>
                    <a:p>
                      <a:pPr marL="400050" marR="0" lvl="0" indent="-400050" algn="just" defTabSz="914400" rtl="0" eaLnBrk="1" fontAlgn="auto" latinLnBrk="0" hangingPunct="1">
                        <a:lnSpc>
                          <a:spcPct val="110000"/>
                        </a:lnSpc>
                        <a:spcBef>
                          <a:spcPts val="600"/>
                        </a:spcBef>
                        <a:spcAft>
                          <a:spcPts val="600"/>
                        </a:spcAft>
                        <a:buClrTx/>
                        <a:buSzTx/>
                        <a:buFont typeface="Arial" panose="020B0604020202020204" pitchFamily="34" charset="0"/>
                        <a:buAutoNum type="romanLcParenBoth" startAt="2"/>
                        <a:tabLst/>
                        <a:defRPr/>
                      </a:pPr>
                      <a:r>
                        <a:rPr lang="en-US" dirty="0">
                          <a:effectLst/>
                          <a:latin typeface="Tahoma" panose="020B0604030504040204" pitchFamily="34" charset="0"/>
                          <a:ea typeface="Tahoma" panose="020B0604030504040204" pitchFamily="34" charset="0"/>
                          <a:cs typeface="Tahoma" panose="020B0604030504040204" pitchFamily="34" charset="0"/>
                        </a:rPr>
                        <a:t>Partner of a firm whose accounts are not required to be audited under this Act or under any other law in force or the spouse of such partner (if section 10 relating to apportionment of income between spouses governed by Portuguese Civil Code applies).  </a:t>
                      </a:r>
                    </a:p>
                    <a:p>
                      <a:pPr marL="0" marR="0" lvl="0" indent="0" algn="just"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en-US" dirty="0">
                          <a:effectLst/>
                          <a:latin typeface="Tahoma" panose="020B0604030504040204" pitchFamily="34" charset="0"/>
                          <a:ea typeface="Tahoma" panose="020B0604030504040204" pitchFamily="34" charset="0"/>
                          <a:cs typeface="Tahoma" panose="020B0604030504040204" pitchFamily="34" charset="0"/>
                        </a:rPr>
                        <a:t>This amendment has been made by the FA, 2026 from 1.4.2026. </a:t>
                      </a:r>
                    </a:p>
                    <a:p>
                      <a:pPr marL="0" marR="0" lvl="0" indent="0" algn="just"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en-US" dirty="0">
                          <a:effectLst/>
                          <a:latin typeface="Tahoma" panose="020B0604030504040204" pitchFamily="34" charset="0"/>
                          <a:ea typeface="Tahoma" panose="020B0604030504040204" pitchFamily="34" charset="0"/>
                          <a:cs typeface="Tahoma" panose="020B0604030504040204" pitchFamily="34" charset="0"/>
                        </a:rPr>
                        <a:t>Therefore, this amendment has been simultaneously in the 1961 Act and 2025 Act. </a:t>
                      </a:r>
                    </a:p>
                    <a:p>
                      <a:pPr marL="285750" lvl="0" indent="-285750" algn="just">
                        <a:lnSpc>
                          <a:spcPct val="110000"/>
                        </a:lnSpc>
                        <a:spcBef>
                          <a:spcPts val="600"/>
                        </a:spcBef>
                        <a:spcAft>
                          <a:spcPts val="600"/>
                        </a:spcAft>
                        <a:buFont typeface="Arial" panose="020B0604020202020204" pitchFamily="34" charset="0"/>
                        <a:buChar char="•"/>
                      </a:pPr>
                      <a:endParaRPr lang="en-IN" sz="1800" spc="-20" baseline="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83980310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895124" cy="707886"/>
          </a:xfrm>
          <a:prstGeom prst="rect">
            <a:avLst/>
          </a:prstGeom>
          <a:noFill/>
        </p:spPr>
        <p:txBody>
          <a:bodyPr wrap="square">
            <a:spAutoFit/>
          </a:bodyPr>
          <a:lstStyle/>
          <a:p>
            <a:pPr algn="l"/>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Revised Return and fee – Section 139(5) and 234-I of the 1961 Act </a:t>
            </a:r>
            <a:r>
              <a:rPr lang="en-US" sz="20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sections 263(5) and 428(b) of the 2025 Act</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96</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638954" y="768789"/>
          <a:ext cx="10714846" cy="5904897"/>
        </p:xfrm>
        <a:graphic>
          <a:graphicData uri="http://schemas.openxmlformats.org/drawingml/2006/table">
            <a:tbl>
              <a:tblPr firstRow="1" bandRow="1">
                <a:tableStyleId>{5C22544A-7EE6-4342-B048-85BDC9FD1C3A}</a:tableStyleId>
              </a:tblPr>
              <a:tblGrid>
                <a:gridCol w="4811284">
                  <a:extLst>
                    <a:ext uri="{9D8B030D-6E8A-4147-A177-3AD203B41FA5}">
                      <a16:colId xmlns:a16="http://schemas.microsoft.com/office/drawing/2014/main" val="4016985874"/>
                    </a:ext>
                  </a:extLst>
                </a:gridCol>
                <a:gridCol w="5903562">
                  <a:extLst>
                    <a:ext uri="{9D8B030D-6E8A-4147-A177-3AD203B41FA5}">
                      <a16:colId xmlns:a16="http://schemas.microsoft.com/office/drawing/2014/main" val="2704572005"/>
                    </a:ext>
                  </a:extLst>
                </a:gridCol>
              </a:tblGrid>
              <a:tr h="377354">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5508657">
                <a:tc>
                  <a:txBody>
                    <a:bodyPr/>
                    <a:lstStyle/>
                    <a:p>
                      <a:pPr marL="285750" lvl="0" indent="-285750" algn="just">
                        <a:lnSpc>
                          <a:spcPct val="110000"/>
                        </a:lnSpc>
                        <a:spcBef>
                          <a:spcPts val="600"/>
                        </a:spcBef>
                        <a:spcAft>
                          <a:spcPts val="600"/>
                        </a:spcAft>
                        <a:buFont typeface="Arial" panose="020B0604020202020204" pitchFamily="34" charset="0"/>
                        <a:buChar cha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A revised return  of income u/s 139(5) can be filed at any time before the end of the relevant assessment year or before the completion of the assessment, whichever is earlier i.e., from December to March of the assessment year. </a:t>
                      </a:r>
                    </a:p>
                    <a:p>
                      <a:pPr marL="285750" lvl="0" indent="-285750" algn="just">
                        <a:lnSpc>
                          <a:spcPct val="110000"/>
                        </a:lnSpc>
                        <a:spcBef>
                          <a:spcPts val="600"/>
                        </a:spcBef>
                        <a:spcAft>
                          <a:spcPts val="600"/>
                        </a:spcAft>
                        <a:buFont typeface="Arial" panose="020B0604020202020204" pitchFamily="34" charset="0"/>
                        <a:buChar cha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However, for revised returns which are filed between Jan – March, a fee u/s 234-I of a sum of </a:t>
                      </a:r>
                    </a:p>
                    <a:p>
                      <a:pPr marL="742950" lvl="1" indent="-285750" algn="just">
                        <a:lnSpc>
                          <a:spcPct val="110000"/>
                        </a:lnSpc>
                        <a:spcBef>
                          <a:spcPts val="600"/>
                        </a:spcBef>
                        <a:spcAft>
                          <a:spcPts val="600"/>
                        </a:spcAft>
                        <a:buFont typeface="Courier New" panose="02070309020205020404" pitchFamily="49" charset="0"/>
                        <a:buChar char="o"/>
                      </a:pP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Rs. 1000 </a:t>
                      </a: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would be levied, if the total income of such person does not exceed Rs. 5,00,000; and</a:t>
                      </a:r>
                    </a:p>
                    <a:p>
                      <a:pPr marL="742950" lvl="1" indent="-285750" algn="just">
                        <a:lnSpc>
                          <a:spcPct val="110000"/>
                        </a:lnSpc>
                        <a:spcBef>
                          <a:spcPts val="600"/>
                        </a:spcBef>
                        <a:spcAft>
                          <a:spcPts val="600"/>
                        </a:spcAft>
                        <a:buFont typeface="Courier New" panose="02070309020205020404" pitchFamily="49" charset="0"/>
                        <a:buChar char="o"/>
                      </a:pP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Rs. 5000</a:t>
                      </a: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 in any other case.</a:t>
                      </a:r>
                    </a:p>
                    <a:p>
                      <a:pPr marL="0" indent="0" algn="just">
                        <a:spcBef>
                          <a:spcPts val="600"/>
                        </a:spcBef>
                        <a:spcAft>
                          <a:spcPts val="600"/>
                        </a:spcAft>
                        <a:buFont typeface="Wingdings" panose="05000000000000000000" pitchFamily="2" charset="2"/>
                        <a:buNone/>
                      </a:pPr>
                      <a:r>
                        <a:rPr lang="en-IN" sz="1800" kern="1200" spc="20" dirty="0">
                          <a:solidFill>
                            <a:srgbClr val="000000"/>
                          </a:solidFill>
                          <a:latin typeface="Tahoma" panose="020B0604030504040204" pitchFamily="34" charset="0"/>
                          <a:ea typeface="Calibri" panose="020F0502020204030204" pitchFamily="34" charset="0"/>
                          <a:cs typeface="Mangal" panose="02040503050203030202" pitchFamily="18" charset="0"/>
                        </a:rPr>
                        <a:t>These amendments have been made by the FA, 2026 with effect from 1.3.2026 i.e., A.Y.2026-27. </a:t>
                      </a:r>
                    </a:p>
                  </a:txBody>
                  <a:tcPr/>
                </a:tc>
                <a:tc>
                  <a:txBody>
                    <a:bodyPr/>
                    <a:lstStyle/>
                    <a:p>
                      <a:pPr marL="285750" lvl="0" indent="-285750" algn="just">
                        <a:lnSpc>
                          <a:spcPct val="110000"/>
                        </a:lnSpc>
                        <a:spcBef>
                          <a:spcPts val="600"/>
                        </a:spcBef>
                        <a:spcAft>
                          <a:spcPts val="600"/>
                        </a:spcAft>
                        <a:buFont typeface="Arial" panose="020B0604020202020204" pitchFamily="34" charset="0"/>
                        <a:buChar cha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The due date for filing a revised return of income u/s 263(5) is</a:t>
                      </a: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 12 months </a:t>
                      </a: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from the end of the relevant tax year i.e., </a:t>
                      </a: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31</a:t>
                      </a:r>
                      <a:r>
                        <a:rPr lang="en-US" b="1" spc="20" baseline="30000" dirty="0">
                          <a:solidFill>
                            <a:srgbClr val="000000"/>
                          </a:solidFill>
                          <a:latin typeface="Tahoma" panose="020B0604030504040204" pitchFamily="34" charset="0"/>
                          <a:ea typeface="Calibri" panose="020F0502020204030204" pitchFamily="34" charset="0"/>
                          <a:cs typeface="Mangal" panose="02040503050203030202" pitchFamily="18" charset="0"/>
                        </a:rPr>
                        <a:t>st</a:t>
                      </a: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 March </a:t>
                      </a: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of the financial year immediately succeeding the relevant tax year. </a:t>
                      </a:r>
                    </a:p>
                    <a:p>
                      <a:pPr marL="285750" lvl="0" indent="-285750" algn="just">
                        <a:lnSpc>
                          <a:spcPct val="110000"/>
                        </a:lnSpc>
                        <a:spcBef>
                          <a:spcPts val="600"/>
                        </a:spcBef>
                        <a:spcAft>
                          <a:spcPts val="600"/>
                        </a:spcAft>
                        <a:buFont typeface="Arial" panose="020B0604020202020204" pitchFamily="34" charset="0"/>
                        <a:buChar cha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However, for revised returns which are filed between Jan – March, a fee u/s 428(b) of a sum of </a:t>
                      </a:r>
                    </a:p>
                    <a:p>
                      <a:pPr marL="742950" lvl="1" indent="-285750" algn="just">
                        <a:lnSpc>
                          <a:spcPct val="110000"/>
                        </a:lnSpc>
                        <a:spcBef>
                          <a:spcPts val="600"/>
                        </a:spcBef>
                        <a:spcAft>
                          <a:spcPts val="600"/>
                        </a:spcAft>
                        <a:buFont typeface="Courier New" panose="02070309020205020404" pitchFamily="49" charset="0"/>
                        <a:buChar char="o"/>
                      </a:pP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Rs. 1000 </a:t>
                      </a: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would be levied, if the total income of such person does not exceed Rs. 5,00,000; and</a:t>
                      </a:r>
                    </a:p>
                    <a:p>
                      <a:pPr marL="742950" lvl="1" indent="-285750" algn="just">
                        <a:lnSpc>
                          <a:spcPct val="110000"/>
                        </a:lnSpc>
                        <a:spcBef>
                          <a:spcPts val="600"/>
                        </a:spcBef>
                        <a:spcAft>
                          <a:spcPts val="600"/>
                        </a:spcAft>
                        <a:buFont typeface="Courier New" panose="02070309020205020404" pitchFamily="49" charset="0"/>
                        <a:buChar char="o"/>
                      </a:pP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Rs. 5000</a:t>
                      </a: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 in any other case.</a:t>
                      </a:r>
                    </a:p>
                    <a:p>
                      <a:pPr marL="457200" lvl="1" indent="0" algn="just">
                        <a:lnSpc>
                          <a:spcPct val="110000"/>
                        </a:lnSpc>
                        <a:spcBef>
                          <a:spcPts val="600"/>
                        </a:spcBef>
                        <a:spcAft>
                          <a:spcPts val="600"/>
                        </a:spcAft>
                        <a:buFont typeface="Courier New" panose="02070309020205020404" pitchFamily="49" charset="0"/>
                        <a:buNone/>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These amendments have been made by the FA, 2026 with effect from 1.4.2026 i.e., tax year 2026-27.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IN" sz="1800" spc="-20" baseline="0" dirty="0">
                          <a:latin typeface="Tahoma" panose="020B0604030504040204" pitchFamily="34" charset="0"/>
                          <a:ea typeface="Tahoma" panose="020B0604030504040204" pitchFamily="34" charset="0"/>
                          <a:cs typeface="Tahoma" panose="020B0604030504040204" pitchFamily="34" charset="0"/>
                        </a:rPr>
                        <a:t>Thus, amendments have been made simultaneously in the 1961 Act and 2025 Act. </a:t>
                      </a: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332126262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895124" cy="707886"/>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Updated Return of Income – Section 139(8A) of the 1961 Act </a:t>
            </a:r>
            <a:r>
              <a:rPr lang="en-US" sz="20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section 263(6) of the 2025 Act</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97</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638954" y="768789"/>
          <a:ext cx="10714846" cy="5904897"/>
        </p:xfrm>
        <a:graphic>
          <a:graphicData uri="http://schemas.openxmlformats.org/drawingml/2006/table">
            <a:tbl>
              <a:tblPr firstRow="1" bandRow="1">
                <a:tableStyleId>{5C22544A-7EE6-4342-B048-85BDC9FD1C3A}</a:tableStyleId>
              </a:tblPr>
              <a:tblGrid>
                <a:gridCol w="5958616">
                  <a:extLst>
                    <a:ext uri="{9D8B030D-6E8A-4147-A177-3AD203B41FA5}">
                      <a16:colId xmlns:a16="http://schemas.microsoft.com/office/drawing/2014/main" val="4016985874"/>
                    </a:ext>
                  </a:extLst>
                </a:gridCol>
                <a:gridCol w="4756230">
                  <a:extLst>
                    <a:ext uri="{9D8B030D-6E8A-4147-A177-3AD203B41FA5}">
                      <a16:colId xmlns:a16="http://schemas.microsoft.com/office/drawing/2014/main" val="2704572005"/>
                    </a:ext>
                  </a:extLst>
                </a:gridCol>
              </a:tblGrid>
              <a:tr h="377354">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5508657">
                <a:tc>
                  <a:txBody>
                    <a:bodyPr/>
                    <a:lstStyle/>
                    <a:p>
                      <a:pPr marL="285750" lvl="0" indent="-285750" algn="just">
                        <a:lnSpc>
                          <a:spcPct val="110000"/>
                        </a:lnSpc>
                        <a:spcBef>
                          <a:spcPts val="600"/>
                        </a:spcBef>
                        <a:spcAft>
                          <a:spcPts val="600"/>
                        </a:spcAft>
                        <a:buFont typeface="Arial" panose="020B0604020202020204" pitchFamily="34" charset="0"/>
                        <a:buChar char="•"/>
                      </a:pPr>
                      <a:r>
                        <a:rPr lang="en-US" sz="18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Section 139(8A) provides for filing an updated return by any person, whether or not he has furnished a return u/s 139(1) or (4) or (5), for an A.Y. within 48 months from the end of the relevant A.Y.</a:t>
                      </a:r>
                    </a:p>
                    <a:p>
                      <a:pPr marL="285750" lvl="0" indent="-285750" algn="just">
                        <a:lnSpc>
                          <a:spcPct val="110000"/>
                        </a:lnSpc>
                        <a:spcBef>
                          <a:spcPts val="600"/>
                        </a:spcBef>
                        <a:spcAft>
                          <a:spcPts val="600"/>
                        </a:spcAft>
                        <a:buFont typeface="Arial" panose="020B0604020202020204" pitchFamily="34" charset="0"/>
                        <a:buChar char="•"/>
                      </a:pPr>
                      <a:r>
                        <a:rPr lang="en-US" sz="18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Prior to amendment  by the FA, 2026, updated return could not be filed if it is a return of loss.  </a:t>
                      </a:r>
                    </a:p>
                    <a:p>
                      <a:pPr marL="285750" marR="0" lvl="0" indent="-285750" algn="just" defTabSz="914400" rtl="0" eaLnBrk="1" fontAlgn="auto" latinLnBrk="0" hangingPunct="1">
                        <a:lnSpc>
                          <a:spcPct val="110000"/>
                        </a:lnSpc>
                        <a:spcBef>
                          <a:spcPts val="600"/>
                        </a:spcBef>
                        <a:spcAft>
                          <a:spcPts val="600"/>
                        </a:spcAft>
                        <a:buClrTx/>
                        <a:buSzTx/>
                        <a:buFont typeface="Arial" panose="020B0604020202020204" pitchFamily="34" charset="0"/>
                        <a:buChar char="•"/>
                        <a:tabLst/>
                        <a:defRP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Consequent to FA, 2026, filing of updated return would now be permitted in cases where taxpayer furnished the original loss return within the due date u/s 139(1) and the updated return is a –</a:t>
                      </a:r>
                    </a:p>
                    <a:p>
                      <a:pPr marL="742950" marR="0" lvl="1" indent="-285750" algn="just" defTabSz="914400" rtl="0" eaLnBrk="1" fontAlgn="auto" latinLnBrk="0" hangingPunct="1">
                        <a:lnSpc>
                          <a:spcPct val="110000"/>
                        </a:lnSpc>
                        <a:spcBef>
                          <a:spcPts val="600"/>
                        </a:spcBef>
                        <a:spcAft>
                          <a:spcPts val="600"/>
                        </a:spcAft>
                        <a:buClrTx/>
                        <a:buSzTx/>
                        <a:buFont typeface="Arial" panose="020B0604020202020204" pitchFamily="34" charset="0"/>
                        <a:buChar char="•"/>
                        <a:tabLst/>
                        <a:defRP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return of income or </a:t>
                      </a:r>
                    </a:p>
                    <a:p>
                      <a:pPr marL="742950" marR="0" lvl="1" indent="-285750" algn="just" defTabSz="914400" rtl="0" eaLnBrk="1" fontAlgn="auto" latinLnBrk="0" hangingPunct="1">
                        <a:lnSpc>
                          <a:spcPct val="110000"/>
                        </a:lnSpc>
                        <a:spcBef>
                          <a:spcPts val="600"/>
                        </a:spcBef>
                        <a:spcAft>
                          <a:spcPts val="600"/>
                        </a:spcAft>
                        <a:buClrTx/>
                        <a:buSzTx/>
                        <a:buFont typeface="Arial" panose="020B0604020202020204" pitchFamily="34" charset="0"/>
                        <a:buChar char="•"/>
                        <a:tabLst/>
                        <a:defRPr/>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has the effect of </a:t>
                      </a: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reducing the amount of loss in comparison to the amount of loss claimed in the return of loss </a:t>
                      </a:r>
                      <a:endParaRPr lang="en-US" b="1" spc="20" dirty="0">
                        <a:solidFill>
                          <a:srgbClr val="000000"/>
                        </a:solidFill>
                        <a:effectLst/>
                        <a:latin typeface="Tahoma" panose="020B0604030504040204" pitchFamily="34" charset="0"/>
                        <a:ea typeface="Calibri" panose="020F0502020204030204" pitchFamily="34" charset="0"/>
                        <a:cs typeface="Mangal" panose="02040503050203030202" pitchFamily="18" charset="0"/>
                      </a:endParaRPr>
                    </a:p>
                    <a:p>
                      <a:pPr marL="285750" lvl="0" indent="-285750" algn="just">
                        <a:lnSpc>
                          <a:spcPct val="110000"/>
                        </a:lnSpc>
                        <a:spcBef>
                          <a:spcPts val="600"/>
                        </a:spcBef>
                        <a:spcAft>
                          <a:spcPts val="600"/>
                        </a:spcAft>
                        <a:buFont typeface="Arial" panose="020B0604020202020204" pitchFamily="34" charset="0"/>
                        <a:buChar char="•"/>
                      </a:pPr>
                      <a:endParaRPr lang="en-IN" sz="18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0" lvl="0" indent="0" algn="just">
                        <a:lnSpc>
                          <a:spcPct val="110000"/>
                        </a:lnSpc>
                        <a:spcBef>
                          <a:spcPts val="600"/>
                        </a:spcBef>
                        <a:spcAft>
                          <a:spcPts val="600"/>
                        </a:spcAft>
                        <a:buFont typeface="Arial" panose="020B0604020202020204" pitchFamily="34" charset="0"/>
                        <a:buNone/>
                      </a:pPr>
                      <a:r>
                        <a:rPr lang="en-US" sz="1800" spc="-20" baseline="0" dirty="0">
                          <a:latin typeface="Tahoma" panose="020B0604030504040204" pitchFamily="34" charset="0"/>
                          <a:ea typeface="Tahoma" panose="020B0604030504040204" pitchFamily="34" charset="0"/>
                          <a:cs typeface="Tahoma" panose="020B0604030504040204" pitchFamily="34" charset="0"/>
                        </a:rPr>
                        <a:t>Consequent to amendment by the FA, 2026,  Section 263(6) permits filing an updated return </a:t>
                      </a: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where taxpayer furnished the original loss return within the due date u/s 263(1) and the updated return is –</a:t>
                      </a:r>
                    </a:p>
                    <a:p>
                      <a:pPr marL="400050" lvl="0" indent="-400050" algn="just">
                        <a:lnSpc>
                          <a:spcPct val="110000"/>
                        </a:lnSpc>
                        <a:spcBef>
                          <a:spcPts val="600"/>
                        </a:spcBef>
                        <a:spcAft>
                          <a:spcPts val="600"/>
                        </a:spcAft>
                        <a:buFont typeface="Arial" panose="020B0604020202020204" pitchFamily="34" charset="0"/>
                        <a:buAutoNum type="romanLcParenBoth"/>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a return of income or </a:t>
                      </a:r>
                    </a:p>
                    <a:p>
                      <a:pPr marL="400050" lvl="0" indent="-400050" algn="just">
                        <a:lnSpc>
                          <a:spcPct val="110000"/>
                        </a:lnSpc>
                        <a:spcBef>
                          <a:spcPts val="600"/>
                        </a:spcBef>
                        <a:spcAft>
                          <a:spcPts val="600"/>
                        </a:spcAft>
                        <a:buFont typeface="Arial" panose="020B0604020202020204" pitchFamily="34" charset="0"/>
                        <a:buAutoNum type="romanLcParenBoth"/>
                      </a:pPr>
                      <a:r>
                        <a:rPr lang="en-US" spc="20" dirty="0">
                          <a:solidFill>
                            <a:srgbClr val="000000"/>
                          </a:solidFill>
                          <a:latin typeface="Tahoma" panose="020B0604030504040204" pitchFamily="34" charset="0"/>
                          <a:ea typeface="Calibri" panose="020F0502020204030204" pitchFamily="34" charset="0"/>
                          <a:cs typeface="Mangal" panose="02040503050203030202" pitchFamily="18" charset="0"/>
                        </a:rPr>
                        <a:t>has the effect of </a:t>
                      </a: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reducing the amount of loss in comparison to the amount of loss claimed in the return of loss </a:t>
                      </a:r>
                      <a:endParaRPr lang="en-US" b="1" spc="20" dirty="0">
                        <a:solidFill>
                          <a:srgbClr val="000000"/>
                        </a:solidFill>
                        <a:effectLst/>
                        <a:latin typeface="Tahoma" panose="020B0604030504040204" pitchFamily="34" charset="0"/>
                        <a:ea typeface="Calibri" panose="020F0502020204030204" pitchFamily="34" charset="0"/>
                        <a:cs typeface="Mangal" panose="02040503050203030202" pitchFamily="18" charset="0"/>
                      </a:endParaRPr>
                    </a:p>
                    <a:p>
                      <a:pPr marL="0" marR="0" lvl="0" indent="0" algn="just"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en-IN" sz="1800" spc="-20" baseline="0" dirty="0">
                          <a:latin typeface="Tahoma" panose="020B0604030504040204" pitchFamily="34" charset="0"/>
                          <a:ea typeface="Tahoma" panose="020B0604030504040204" pitchFamily="34" charset="0"/>
                          <a:cs typeface="Tahoma" panose="020B0604030504040204" pitchFamily="34" charset="0"/>
                        </a:rPr>
                        <a:t>Thus, both under the 1961 Act and 2025 Act, an updated return can be filed which has the effect of </a:t>
                      </a:r>
                      <a:r>
                        <a:rPr lang="en-US" b="1" spc="20" dirty="0">
                          <a:solidFill>
                            <a:srgbClr val="000000"/>
                          </a:solidFill>
                          <a:latin typeface="Tahoma" panose="020B0604030504040204" pitchFamily="34" charset="0"/>
                          <a:ea typeface="Calibri" panose="020F0502020204030204" pitchFamily="34" charset="0"/>
                          <a:cs typeface="Mangal" panose="02040503050203030202" pitchFamily="18" charset="0"/>
                        </a:rPr>
                        <a:t>reducing the amount of loss in comparison to the amount of loss claimed in the return of loss </a:t>
                      </a:r>
                      <a:endParaRPr lang="en-US" b="1" spc="20" dirty="0">
                        <a:solidFill>
                          <a:srgbClr val="000000"/>
                        </a:solidFill>
                        <a:effectLst/>
                        <a:latin typeface="Tahoma" panose="020B0604030504040204" pitchFamily="34" charset="0"/>
                        <a:ea typeface="Calibri" panose="020F0502020204030204" pitchFamily="34" charset="0"/>
                        <a:cs typeface="Mangal" panose="02040503050203030202" pitchFamily="18" charset="0"/>
                      </a:endParaRPr>
                    </a:p>
                    <a:p>
                      <a:pPr marL="0" lvl="0" indent="0" algn="just">
                        <a:lnSpc>
                          <a:spcPct val="110000"/>
                        </a:lnSpc>
                        <a:spcBef>
                          <a:spcPts val="600"/>
                        </a:spcBef>
                        <a:spcAft>
                          <a:spcPts val="600"/>
                        </a:spcAft>
                        <a:buFont typeface="Arial" panose="020B0604020202020204" pitchFamily="34" charset="0"/>
                        <a:buNone/>
                      </a:pPr>
                      <a:endParaRPr lang="en-IN" sz="1800" spc="-20" baseline="0"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210396984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58676" y="109317"/>
            <a:ext cx="10895124" cy="707886"/>
          </a:xfrm>
          <a:prstGeom prst="rect">
            <a:avLst/>
          </a:prstGeom>
          <a:noFill/>
        </p:spPr>
        <p:txBody>
          <a:bodyPr wrap="square">
            <a:spAutoFit/>
          </a:bodyPr>
          <a:lstStyle/>
          <a:p>
            <a:pPr algn="just"/>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Updated Return of Income – Section 139(8A) of the 1961 Act </a:t>
            </a:r>
            <a:r>
              <a:rPr lang="en-US" sz="2000" b="1" i="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vis-à-vis</a:t>
            </a:r>
            <a:r>
              <a:rPr lang="en-US" sz="2000" b="1" dirty="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rPr>
              <a:t> section 263(6) of the 2025 Act</a:t>
            </a:r>
            <a:endParaRPr lang="en-US" sz="2000" b="1" i="0" dirty="0">
              <a:solidFill>
                <a:schemeClr val="accent6">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DE22177-7DA4-4714-B868-7B2C6AAF3FB8}"/>
              </a:ext>
            </a:extLst>
          </p:cNvPr>
          <p:cNvSpPr txBox="1"/>
          <p:nvPr/>
        </p:nvSpPr>
        <p:spPr>
          <a:xfrm>
            <a:off x="322818" y="1217313"/>
            <a:ext cx="11275089" cy="754053"/>
          </a:xfrm>
          <a:prstGeom prst="rect">
            <a:avLst/>
          </a:prstGeom>
          <a:noFill/>
        </p:spPr>
        <p:txBody>
          <a:bodyPr wrap="square">
            <a:spAutoFit/>
          </a:bodyPr>
          <a:lstStyle/>
          <a:p>
            <a:pPr algn="just">
              <a:spcBef>
                <a:spcPts val="600"/>
              </a:spcBef>
            </a:pPr>
            <a:endParaRPr lang="en-US" sz="1800" b="1" spc="20" dirty="0">
              <a:effectLst/>
              <a:latin typeface="Tahoma" panose="020B0604030504040204" pitchFamily="34" charset="0"/>
              <a:ea typeface="Times New Roman" panose="02020603050405020304" pitchFamily="18" charset="0"/>
            </a:endParaRPr>
          </a:p>
          <a:p>
            <a:pPr algn="just">
              <a:spcBef>
                <a:spcPts val="600"/>
              </a:spcBef>
            </a:pPr>
            <a:endParaRPr lang="en-US" sz="2000" dirty="0">
              <a:solidFill>
                <a:srgbClr val="333333"/>
              </a:solidFill>
              <a:latin typeface="Tahoma" panose="020B0604030504040204" pitchFamily="34" charset="0"/>
              <a:ea typeface="Tahoma" panose="020B0604030504040204" pitchFamily="34" charset="0"/>
              <a:cs typeface="Tahoma" panose="020B0604030504040204" pitchFamily="34" charset="0"/>
            </a:endParaRP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fld id="{D8DEDE2C-4B76-45A2-849B-157C573EDADC}" type="slidenum">
              <a:rPr lang="en-IN" smtClean="0"/>
              <a:t>98</a:t>
            </a:fld>
            <a:endParaRPr lang="en-IN"/>
          </a:p>
        </p:txBody>
      </p:sp>
      <p:graphicFrame>
        <p:nvGraphicFramePr>
          <p:cNvPr id="7" name="Table 6">
            <a:extLst>
              <a:ext uri="{FF2B5EF4-FFF2-40B4-BE49-F238E27FC236}">
                <a16:creationId xmlns:a16="http://schemas.microsoft.com/office/drawing/2014/main" id="{1CCEED1E-6D72-4C67-FEA8-D395EFD2244B}"/>
              </a:ext>
            </a:extLst>
          </p:cNvPr>
          <p:cNvGraphicFramePr>
            <a:graphicFrameLocks noGrp="1"/>
          </p:cNvGraphicFramePr>
          <p:nvPr/>
        </p:nvGraphicFramePr>
        <p:xfrm>
          <a:off x="458676" y="817203"/>
          <a:ext cx="11184509" cy="5714744"/>
        </p:xfrm>
        <a:graphic>
          <a:graphicData uri="http://schemas.openxmlformats.org/drawingml/2006/table">
            <a:tbl>
              <a:tblPr firstRow="1" bandRow="1">
                <a:tableStyleId>{5C22544A-7EE6-4342-B048-85BDC9FD1C3A}</a:tableStyleId>
              </a:tblPr>
              <a:tblGrid>
                <a:gridCol w="6133724">
                  <a:extLst>
                    <a:ext uri="{9D8B030D-6E8A-4147-A177-3AD203B41FA5}">
                      <a16:colId xmlns:a16="http://schemas.microsoft.com/office/drawing/2014/main" val="4016985874"/>
                    </a:ext>
                  </a:extLst>
                </a:gridCol>
                <a:gridCol w="5050785">
                  <a:extLst>
                    <a:ext uri="{9D8B030D-6E8A-4147-A177-3AD203B41FA5}">
                      <a16:colId xmlns:a16="http://schemas.microsoft.com/office/drawing/2014/main" val="2704572005"/>
                    </a:ext>
                  </a:extLst>
                </a:gridCol>
              </a:tblGrid>
              <a:tr h="363639">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1961</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en-US" sz="2000" b="1" dirty="0">
                          <a:latin typeface="Tahoma" panose="020B0604030504040204" pitchFamily="34" charset="0"/>
                          <a:ea typeface="Tahoma" panose="020B0604030504040204" pitchFamily="34" charset="0"/>
                          <a:cs typeface="Tahoma" panose="020B0604030504040204" pitchFamily="34" charset="0"/>
                        </a:rPr>
                        <a:t>Income-tax Act, 2025</a:t>
                      </a:r>
                      <a:endParaRPr lang="en-IN" sz="20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829903317"/>
                  </a:ext>
                </a:extLst>
              </a:tr>
              <a:tr h="5318504">
                <a:tc>
                  <a:txBody>
                    <a:bodyPr/>
                    <a:lstStyle/>
                    <a:p>
                      <a:pPr marL="285750" lvl="0" indent="-285750" algn="just">
                        <a:lnSpc>
                          <a:spcPct val="100000"/>
                        </a:lnSpc>
                        <a:spcBef>
                          <a:spcPts val="0"/>
                        </a:spcBef>
                        <a:spcAft>
                          <a:spcPts val="600"/>
                        </a:spcAft>
                        <a:buFont typeface="Arial" panose="020B0604020202020204" pitchFamily="34" charset="0"/>
                        <a:buChar char="•"/>
                      </a:pPr>
                      <a:r>
                        <a:rPr lang="en-US" sz="16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Also, prior to amendment by the FA, 2026, no updated return can be furnished by any person for the relevant A.Y. where any proceeding for assessment or reassessment or re-computation or revision of income under the Act is pending or has been completed for the relevant A.Y.  </a:t>
                      </a:r>
                    </a:p>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spc="20" dirty="0">
                          <a:solidFill>
                            <a:srgbClr val="000000"/>
                          </a:solidFill>
                          <a:latin typeface="Tahoma" panose="020B0604030504040204" pitchFamily="34" charset="0"/>
                          <a:ea typeface="Calibri" panose="020F0502020204030204" pitchFamily="34" charset="0"/>
                          <a:cs typeface="Mangal" panose="02040503050203030202" pitchFamily="18" charset="0"/>
                        </a:rPr>
                        <a:t>Consequent to FA, 2026, </a:t>
                      </a:r>
                      <a:r>
                        <a:rPr lang="en-US" sz="1600" b="1" spc="20" dirty="0">
                          <a:solidFill>
                            <a:srgbClr val="000000"/>
                          </a:solidFill>
                          <a:latin typeface="Tahoma" panose="020B0604030504040204" pitchFamily="34" charset="0"/>
                          <a:ea typeface="Calibri" panose="020F0502020204030204" pitchFamily="34" charset="0"/>
                          <a:cs typeface="Mangal" panose="02040503050203030202" pitchFamily="18" charset="0"/>
                        </a:rPr>
                        <a:t>updated return can be furnished by a person for the relevant A.Y.  in pursuance of a notice issued u/s 148 within such period specified in the notice</a:t>
                      </a:r>
                      <a:r>
                        <a:rPr lang="en-US" sz="1600" spc="20" dirty="0">
                          <a:solidFill>
                            <a:srgbClr val="000000"/>
                          </a:solidFill>
                          <a:latin typeface="Tahoma" panose="020B0604030504040204" pitchFamily="34" charset="0"/>
                          <a:ea typeface="Calibri" panose="020F0502020204030204" pitchFamily="34" charset="0"/>
                          <a:cs typeface="Mangal" panose="02040503050203030202" pitchFamily="18" charset="0"/>
                        </a:rPr>
                        <a:t>.  In such a case, the </a:t>
                      </a:r>
                      <a:r>
                        <a:rPr lang="en-US" sz="1600" spc="20" dirty="0" err="1">
                          <a:solidFill>
                            <a:srgbClr val="000000"/>
                          </a:solidFill>
                          <a:latin typeface="Tahoma" panose="020B0604030504040204" pitchFamily="34" charset="0"/>
                          <a:ea typeface="Calibri" panose="020F0502020204030204" pitchFamily="34" charset="0"/>
                          <a:cs typeface="Mangal" panose="02040503050203030202" pitchFamily="18" charset="0"/>
                        </a:rPr>
                        <a:t>assessee</a:t>
                      </a:r>
                      <a:r>
                        <a:rPr lang="en-US" sz="1600" spc="20" dirty="0">
                          <a:solidFill>
                            <a:srgbClr val="000000"/>
                          </a:solidFill>
                          <a:latin typeface="Tahoma" panose="020B0604030504040204" pitchFamily="34" charset="0"/>
                          <a:ea typeface="Calibri" panose="020F0502020204030204" pitchFamily="34" charset="0"/>
                          <a:cs typeface="Mangal" panose="02040503050203030202" pitchFamily="18" charset="0"/>
                        </a:rPr>
                        <a:t> would be precluded from filing ROI in any other manner.</a:t>
                      </a:r>
                    </a:p>
                    <a:p>
                      <a:pPr marL="398463" lvl="0" indent="-285750" algn="just">
                        <a:lnSpc>
                          <a:spcPct val="100000"/>
                        </a:lnSpc>
                        <a:spcBef>
                          <a:spcPts val="0"/>
                        </a:spcBef>
                        <a:spcAft>
                          <a:spcPts val="600"/>
                        </a:spcAft>
                        <a:buFont typeface="Arial" panose="020B0604020202020204" pitchFamily="34" charset="0"/>
                        <a:buChar char="•"/>
                      </a:pPr>
                      <a:r>
                        <a:rPr lang="en-US" sz="16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Where an updated return is filed in pursuance of a notice issued u/s 148 within the period specified in the said notice, </a:t>
                      </a:r>
                      <a:r>
                        <a:rPr lang="en-US" sz="1600" b="1"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the additional income-tax payable shall be increased by a further sum of 10% of the aggregate of tax and interest payable on account of furnishing the updated return</a:t>
                      </a:r>
                      <a:r>
                        <a:rPr lang="en-US" sz="16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 </a:t>
                      </a:r>
                    </a:p>
                    <a:p>
                      <a:pPr marL="398463" lvl="0" indent="-285750" algn="just">
                        <a:lnSpc>
                          <a:spcPct val="100000"/>
                        </a:lnSpc>
                        <a:spcBef>
                          <a:spcPts val="0"/>
                        </a:spcBef>
                        <a:spcAft>
                          <a:spcPts val="600"/>
                        </a:spcAft>
                        <a:buFont typeface="Arial" panose="020B0604020202020204" pitchFamily="34" charset="0"/>
                        <a:buChar char="•"/>
                      </a:pPr>
                      <a:r>
                        <a:rPr lang="en-US" sz="16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Where such additional income-tax is paid, the income on which such additional income-tax is paid shall not form the basis of imposition of penalty u/s </a:t>
                      </a:r>
                      <a:r>
                        <a:rPr lang="en-US" sz="1600" b="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270A</a:t>
                      </a:r>
                      <a:r>
                        <a:rPr lang="en-US" sz="1600" b="1"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a:t>
                      </a:r>
                      <a:endParaRPr lang="en-IN" sz="16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spc="20" dirty="0">
                          <a:solidFill>
                            <a:srgbClr val="000000"/>
                          </a:solidFill>
                          <a:latin typeface="Tahoma" panose="020B0604030504040204" pitchFamily="34" charset="0"/>
                          <a:ea typeface="Calibri" panose="020F0502020204030204" pitchFamily="34" charset="0"/>
                          <a:cs typeface="Mangal" panose="02040503050203030202" pitchFamily="18" charset="0"/>
                        </a:rPr>
                        <a:t>Consequent to FA, 2026, </a:t>
                      </a:r>
                      <a:r>
                        <a:rPr lang="en-US" sz="1600" b="1" spc="20" dirty="0">
                          <a:solidFill>
                            <a:srgbClr val="000000"/>
                          </a:solidFill>
                          <a:latin typeface="Tahoma" panose="020B0604030504040204" pitchFamily="34" charset="0"/>
                          <a:ea typeface="Calibri" panose="020F0502020204030204" pitchFamily="34" charset="0"/>
                          <a:cs typeface="Mangal" panose="02040503050203030202" pitchFamily="18" charset="0"/>
                        </a:rPr>
                        <a:t>updated return can be furnished by a person for the relevant tax year  in pursuance of a notice issued u/s 280 within such period specified in the notice</a:t>
                      </a:r>
                      <a:r>
                        <a:rPr lang="en-US" sz="1600" spc="20" dirty="0">
                          <a:solidFill>
                            <a:srgbClr val="000000"/>
                          </a:solidFill>
                          <a:latin typeface="Tahoma" panose="020B0604030504040204" pitchFamily="34" charset="0"/>
                          <a:ea typeface="Calibri" panose="020F0502020204030204" pitchFamily="34" charset="0"/>
                          <a:cs typeface="Mangal" panose="02040503050203030202" pitchFamily="18" charset="0"/>
                        </a:rPr>
                        <a:t>.  </a:t>
                      </a:r>
                    </a:p>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spc="20" dirty="0">
                          <a:solidFill>
                            <a:srgbClr val="000000"/>
                          </a:solidFill>
                          <a:latin typeface="Tahoma" panose="020B0604030504040204" pitchFamily="34" charset="0"/>
                          <a:ea typeface="Calibri" panose="020F0502020204030204" pitchFamily="34" charset="0"/>
                          <a:cs typeface="Mangal" panose="02040503050203030202" pitchFamily="18" charset="0"/>
                        </a:rPr>
                        <a:t>In such a case, the </a:t>
                      </a:r>
                      <a:r>
                        <a:rPr lang="en-US" sz="1600" spc="20" dirty="0" err="1">
                          <a:solidFill>
                            <a:srgbClr val="000000"/>
                          </a:solidFill>
                          <a:latin typeface="Tahoma" panose="020B0604030504040204" pitchFamily="34" charset="0"/>
                          <a:ea typeface="Calibri" panose="020F0502020204030204" pitchFamily="34" charset="0"/>
                          <a:cs typeface="Mangal" panose="02040503050203030202" pitchFamily="18" charset="0"/>
                        </a:rPr>
                        <a:t>assessee</a:t>
                      </a:r>
                      <a:r>
                        <a:rPr lang="en-US" sz="1600" spc="20" dirty="0">
                          <a:solidFill>
                            <a:srgbClr val="000000"/>
                          </a:solidFill>
                          <a:latin typeface="Tahoma" panose="020B0604030504040204" pitchFamily="34" charset="0"/>
                          <a:ea typeface="Calibri" panose="020F0502020204030204" pitchFamily="34" charset="0"/>
                          <a:cs typeface="Mangal" panose="02040503050203030202" pitchFamily="18" charset="0"/>
                        </a:rPr>
                        <a:t> would be precluded from filing ROI in any other manner.</a:t>
                      </a:r>
                    </a:p>
                    <a:p>
                      <a:pPr marL="398463" lvl="0" indent="-285750" algn="just">
                        <a:lnSpc>
                          <a:spcPct val="100000"/>
                        </a:lnSpc>
                        <a:spcBef>
                          <a:spcPts val="0"/>
                        </a:spcBef>
                        <a:spcAft>
                          <a:spcPts val="600"/>
                        </a:spcAft>
                        <a:buFont typeface="Arial" panose="020B0604020202020204" pitchFamily="34" charset="0"/>
                        <a:buChar char="•"/>
                      </a:pPr>
                      <a:r>
                        <a:rPr lang="en-US" sz="16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Where an updated return is filed in pursuance of a notice issued u/s 280 within the period specified in the said notice, </a:t>
                      </a:r>
                      <a:r>
                        <a:rPr lang="en-US" sz="1600" b="1"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the additional income-tax payable shall be increased by a further sum of 10% of the aggregate of tax and interest payable on account of furnishing the updated return</a:t>
                      </a:r>
                      <a:r>
                        <a:rPr lang="en-US" sz="16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 </a:t>
                      </a:r>
                    </a:p>
                    <a:p>
                      <a:pPr marL="398463" lvl="0" indent="-285750" algn="just">
                        <a:lnSpc>
                          <a:spcPct val="100000"/>
                        </a:lnSpc>
                        <a:spcBef>
                          <a:spcPts val="0"/>
                        </a:spcBef>
                        <a:spcAft>
                          <a:spcPts val="600"/>
                        </a:spcAft>
                        <a:buFont typeface="Arial" panose="020B0604020202020204" pitchFamily="34" charset="0"/>
                        <a:buChar char="•"/>
                      </a:pPr>
                      <a:r>
                        <a:rPr lang="en-US" sz="1600" spc="20" dirty="0">
                          <a:solidFill>
                            <a:srgbClr val="000000"/>
                          </a:solidFill>
                          <a:effectLst/>
                          <a:latin typeface="Tahoma" panose="020B0604030504040204" pitchFamily="34" charset="0"/>
                          <a:ea typeface="Calibri" panose="020F0502020204030204" pitchFamily="34" charset="0"/>
                          <a:cs typeface="Mangal" panose="02040503050203030202" pitchFamily="18" charset="0"/>
                        </a:rPr>
                        <a:t>Where such additional income-tax is paid, the income on which such additional income-tax is paid shall not form the basis of imposition of penalty u/s 439.</a:t>
                      </a:r>
                      <a:endParaRPr lang="en-US" sz="1600" b="1" spc="20" dirty="0">
                        <a:solidFill>
                          <a:srgbClr val="000000"/>
                        </a:solidFill>
                        <a:effectLst/>
                        <a:latin typeface="Tahoma" panose="020B0604030504040204" pitchFamily="34" charset="0"/>
                        <a:ea typeface="Calibri" panose="020F0502020204030204" pitchFamily="34" charset="0"/>
                        <a:cs typeface="Mangal" panose="02040503050203030202" pitchFamily="18" charset="0"/>
                      </a:endParaRPr>
                    </a:p>
                  </a:txBody>
                  <a:tcPr/>
                </a:tc>
                <a:extLst>
                  <a:ext uri="{0D108BD9-81ED-4DB2-BD59-A6C34878D82A}">
                    <a16:rowId xmlns:a16="http://schemas.microsoft.com/office/drawing/2014/main" val="2279920276"/>
                  </a:ext>
                </a:extLst>
              </a:tr>
            </a:tbl>
          </a:graphicData>
        </a:graphic>
      </p:graphicFrame>
    </p:spTree>
    <p:extLst>
      <p:ext uri="{BB962C8B-B14F-4D97-AF65-F5344CB8AC3E}">
        <p14:creationId xmlns:p14="http://schemas.microsoft.com/office/powerpoint/2010/main" val="21477458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FD2C74-1CAA-4A81-B9C4-3EC49A95CB70}"/>
              </a:ext>
            </a:extLst>
          </p:cNvPr>
          <p:cNvSpPr/>
          <p:nvPr/>
        </p:nvSpPr>
        <p:spPr>
          <a:xfrm>
            <a:off x="0" y="0"/>
            <a:ext cx="97536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D6E6059B-9158-44BB-8D50-AED92E8440D3}"/>
              </a:ext>
            </a:extLst>
          </p:cNvPr>
          <p:cNvSpPr/>
          <p:nvPr/>
        </p:nvSpPr>
        <p:spPr>
          <a:xfrm>
            <a:off x="9442450" y="-5081"/>
            <a:ext cx="2752725" cy="66675"/>
          </a:xfrm>
          <a:custGeom>
            <a:avLst/>
            <a:gdLst>
              <a:gd name="connsiteX0" fmla="*/ 22288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266950 w 4724400"/>
              <a:gd name="connsiteY4" fmla="*/ 38100 h 2609850"/>
              <a:gd name="connsiteX5" fmla="*/ 2228850 w 4724400"/>
              <a:gd name="connsiteY5" fmla="*/ 0 h 260985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2266950 w 4724400"/>
              <a:gd name="connsiteY4" fmla="*/ 19050 h 2590800"/>
              <a:gd name="connsiteX5" fmla="*/ 1949450 w 4724400"/>
              <a:gd name="connsiteY5" fmla="*/ 95250 h 2590800"/>
              <a:gd name="connsiteX0" fmla="*/ 1949450 w 4724400"/>
              <a:gd name="connsiteY0" fmla="*/ 95250 h 2590800"/>
              <a:gd name="connsiteX1" fmla="*/ 0 w 4724400"/>
              <a:gd name="connsiteY1" fmla="*/ 971550 h 2590800"/>
              <a:gd name="connsiteX2" fmla="*/ 4724400 w 4724400"/>
              <a:gd name="connsiteY2" fmla="*/ 2590800 h 2590800"/>
              <a:gd name="connsiteX3" fmla="*/ 4705350 w 4724400"/>
              <a:gd name="connsiteY3" fmla="*/ 0 h 2590800"/>
              <a:gd name="connsiteX4" fmla="*/ 1949450 w 4724400"/>
              <a:gd name="connsiteY4" fmla="*/ 95250 h 2590800"/>
              <a:gd name="connsiteX0" fmla="*/ 2089150 w 4724400"/>
              <a:gd name="connsiteY0" fmla="*/ 0 h 2609850"/>
              <a:gd name="connsiteX1" fmla="*/ 0 w 4724400"/>
              <a:gd name="connsiteY1" fmla="*/ 990600 h 2609850"/>
              <a:gd name="connsiteX2" fmla="*/ 4724400 w 4724400"/>
              <a:gd name="connsiteY2" fmla="*/ 2609850 h 2609850"/>
              <a:gd name="connsiteX3" fmla="*/ 4705350 w 4724400"/>
              <a:gd name="connsiteY3" fmla="*/ 19050 h 2609850"/>
              <a:gd name="connsiteX4" fmla="*/ 2089150 w 4724400"/>
              <a:gd name="connsiteY4" fmla="*/ 0 h 2609850"/>
              <a:gd name="connsiteX0" fmla="*/ 120650 w 2755900"/>
              <a:gd name="connsiteY0" fmla="*/ 0 h 2609850"/>
              <a:gd name="connsiteX1" fmla="*/ 0 w 2755900"/>
              <a:gd name="connsiteY1" fmla="*/ 63500 h 2609850"/>
              <a:gd name="connsiteX2" fmla="*/ 2755900 w 2755900"/>
              <a:gd name="connsiteY2" fmla="*/ 2609850 h 2609850"/>
              <a:gd name="connsiteX3" fmla="*/ 2736850 w 2755900"/>
              <a:gd name="connsiteY3" fmla="*/ 19050 h 2609850"/>
              <a:gd name="connsiteX4" fmla="*/ 120650 w 2755900"/>
              <a:gd name="connsiteY4" fmla="*/ 0 h 26098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95250"/>
              <a:gd name="connsiteX1" fmla="*/ 0 w 2743200"/>
              <a:gd name="connsiteY1" fmla="*/ 63500 h 95250"/>
              <a:gd name="connsiteX2" fmla="*/ 2743200 w 2743200"/>
              <a:gd name="connsiteY2" fmla="*/ 95250 h 95250"/>
              <a:gd name="connsiteX3" fmla="*/ 2736850 w 2743200"/>
              <a:gd name="connsiteY3" fmla="*/ 19050 h 95250"/>
              <a:gd name="connsiteX4" fmla="*/ 120650 w 2743200"/>
              <a:gd name="connsiteY4" fmla="*/ 0 h 95250"/>
              <a:gd name="connsiteX0" fmla="*/ 120650 w 2743200"/>
              <a:gd name="connsiteY0" fmla="*/ 0 h 85725"/>
              <a:gd name="connsiteX1" fmla="*/ 0 w 2743200"/>
              <a:gd name="connsiteY1" fmla="*/ 53975 h 85725"/>
              <a:gd name="connsiteX2" fmla="*/ 2743200 w 2743200"/>
              <a:gd name="connsiteY2" fmla="*/ 85725 h 85725"/>
              <a:gd name="connsiteX3" fmla="*/ 2736850 w 2743200"/>
              <a:gd name="connsiteY3" fmla="*/ 9525 h 85725"/>
              <a:gd name="connsiteX4" fmla="*/ 120650 w 2743200"/>
              <a:gd name="connsiteY4" fmla="*/ 0 h 85725"/>
              <a:gd name="connsiteX0" fmla="*/ 120650 w 2746375"/>
              <a:gd name="connsiteY0" fmla="*/ 0 h 85725"/>
              <a:gd name="connsiteX1" fmla="*/ 0 w 2746375"/>
              <a:gd name="connsiteY1" fmla="*/ 53975 h 85725"/>
              <a:gd name="connsiteX2" fmla="*/ 2743200 w 2746375"/>
              <a:gd name="connsiteY2" fmla="*/ 85725 h 85725"/>
              <a:gd name="connsiteX3" fmla="*/ 2746375 w 2746375"/>
              <a:gd name="connsiteY3" fmla="*/ 3175 h 85725"/>
              <a:gd name="connsiteX4" fmla="*/ 120650 w 2746375"/>
              <a:gd name="connsiteY4" fmla="*/ 0 h 85725"/>
              <a:gd name="connsiteX0" fmla="*/ 120650 w 2746375"/>
              <a:gd name="connsiteY0" fmla="*/ 0 h 66675"/>
              <a:gd name="connsiteX1" fmla="*/ 0 w 2746375"/>
              <a:gd name="connsiteY1" fmla="*/ 53975 h 66675"/>
              <a:gd name="connsiteX2" fmla="*/ 2743200 w 2746375"/>
              <a:gd name="connsiteY2" fmla="*/ 66675 h 66675"/>
              <a:gd name="connsiteX3" fmla="*/ 2746375 w 2746375"/>
              <a:gd name="connsiteY3" fmla="*/ 3175 h 66675"/>
              <a:gd name="connsiteX4" fmla="*/ 120650 w 2746375"/>
              <a:gd name="connsiteY4" fmla="*/ 0 h 66675"/>
              <a:gd name="connsiteX0" fmla="*/ 127000 w 2752725"/>
              <a:gd name="connsiteY0" fmla="*/ 0 h 66675"/>
              <a:gd name="connsiteX1" fmla="*/ 0 w 2752725"/>
              <a:gd name="connsiteY1" fmla="*/ 60325 h 66675"/>
              <a:gd name="connsiteX2" fmla="*/ 2749550 w 2752725"/>
              <a:gd name="connsiteY2" fmla="*/ 66675 h 66675"/>
              <a:gd name="connsiteX3" fmla="*/ 2752725 w 2752725"/>
              <a:gd name="connsiteY3" fmla="*/ 3175 h 66675"/>
              <a:gd name="connsiteX4" fmla="*/ 127000 w 275272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5" h="66675">
                <a:moveTo>
                  <a:pt x="127000" y="0"/>
                </a:moveTo>
                <a:cubicBezTo>
                  <a:pt x="83608" y="24342"/>
                  <a:pt x="40217" y="39158"/>
                  <a:pt x="0" y="60325"/>
                </a:cubicBezTo>
                <a:lnTo>
                  <a:pt x="2749550" y="66675"/>
                </a:lnTo>
                <a:lnTo>
                  <a:pt x="2752725" y="3175"/>
                </a:lnTo>
                <a:lnTo>
                  <a:pt x="127000" y="0"/>
                </a:lnTo>
                <a:close/>
              </a:path>
            </a:pathLst>
          </a:custGeom>
          <a:solidFill>
            <a:srgbClr val="EF7F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6348824F-76A6-44BC-9462-9F5B18FCB3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5097" y="4063520"/>
            <a:ext cx="3121703" cy="2794480"/>
          </a:xfrm>
          <a:prstGeom prst="rect">
            <a:avLst/>
          </a:prstGeom>
        </p:spPr>
      </p:pic>
      <p:sp>
        <p:nvSpPr>
          <p:cNvPr id="27" name="TextBox 26">
            <a:extLst>
              <a:ext uri="{FF2B5EF4-FFF2-40B4-BE49-F238E27FC236}">
                <a16:creationId xmlns:a16="http://schemas.microsoft.com/office/drawing/2014/main" id="{B41B64DF-B777-4B3B-B98C-1F61EEDFADCB}"/>
              </a:ext>
            </a:extLst>
          </p:cNvPr>
          <p:cNvSpPr txBox="1"/>
          <p:nvPr/>
        </p:nvSpPr>
        <p:spPr>
          <a:xfrm>
            <a:off x="492992" y="299521"/>
            <a:ext cx="10498030"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70AD47">
                    <a:lumMod val="50000"/>
                  </a:srgbClr>
                </a:solidFill>
                <a:effectLst/>
                <a:uLnTx/>
                <a:uFillTx/>
                <a:latin typeface="Tahoma" panose="020B0604030504040204" pitchFamily="34" charset="0"/>
                <a:ea typeface="Tahoma" panose="020B0604030504040204" pitchFamily="34" charset="0"/>
                <a:cs typeface="Tahoma" panose="020B0604030504040204" pitchFamily="34" charset="0"/>
              </a:rPr>
              <a:t>      Other Provisions</a:t>
            </a:r>
          </a:p>
        </p:txBody>
      </p:sp>
      <p:sp>
        <p:nvSpPr>
          <p:cNvPr id="9" name="Slide Number Placeholder 8">
            <a:extLst>
              <a:ext uri="{FF2B5EF4-FFF2-40B4-BE49-F238E27FC236}">
                <a16:creationId xmlns:a16="http://schemas.microsoft.com/office/drawing/2014/main" id="{44608B21-7507-84A8-6F1D-027C831EDC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DEDE2C-4B76-45A2-849B-157C573EDADC}"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99</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31DAB194-0348-498D-3F3A-D3FB94C214DF}"/>
              </a:ext>
            </a:extLst>
          </p:cNvPr>
          <p:cNvGraphicFramePr>
            <a:graphicFrameLocks noGrp="1"/>
          </p:cNvGraphicFramePr>
          <p:nvPr>
            <p:extLst>
              <p:ext uri="{D42A27DB-BD31-4B8C-83A1-F6EECF244321}">
                <p14:modId xmlns:p14="http://schemas.microsoft.com/office/powerpoint/2010/main" val="2027967152"/>
              </p:ext>
            </p:extLst>
          </p:nvPr>
        </p:nvGraphicFramePr>
        <p:xfrm>
          <a:off x="742525" y="730408"/>
          <a:ext cx="10423180" cy="5950017"/>
        </p:xfrm>
        <a:graphic>
          <a:graphicData uri="http://schemas.openxmlformats.org/drawingml/2006/table">
            <a:tbl>
              <a:tblPr firstRow="1" firstCol="1" bandRow="1">
                <a:tableStyleId>{5C22544A-7EE6-4342-B048-85BDC9FD1C3A}</a:tableStyleId>
              </a:tblPr>
              <a:tblGrid>
                <a:gridCol w="1900058">
                  <a:extLst>
                    <a:ext uri="{9D8B030D-6E8A-4147-A177-3AD203B41FA5}">
                      <a16:colId xmlns:a16="http://schemas.microsoft.com/office/drawing/2014/main" val="842172799"/>
                    </a:ext>
                  </a:extLst>
                </a:gridCol>
                <a:gridCol w="2751220">
                  <a:extLst>
                    <a:ext uri="{9D8B030D-6E8A-4147-A177-3AD203B41FA5}">
                      <a16:colId xmlns:a16="http://schemas.microsoft.com/office/drawing/2014/main" val="2425070021"/>
                    </a:ext>
                  </a:extLst>
                </a:gridCol>
                <a:gridCol w="3576578">
                  <a:extLst>
                    <a:ext uri="{9D8B030D-6E8A-4147-A177-3AD203B41FA5}">
                      <a16:colId xmlns:a16="http://schemas.microsoft.com/office/drawing/2014/main" val="1298228929"/>
                    </a:ext>
                  </a:extLst>
                </a:gridCol>
                <a:gridCol w="2195324">
                  <a:extLst>
                    <a:ext uri="{9D8B030D-6E8A-4147-A177-3AD203B41FA5}">
                      <a16:colId xmlns:a16="http://schemas.microsoft.com/office/drawing/2014/main" val="1837317566"/>
                    </a:ext>
                  </a:extLst>
                </a:gridCol>
              </a:tblGrid>
              <a:tr h="642330">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2025 Act</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algn="ctr">
                        <a:lnSpc>
                          <a:spcPct val="115000"/>
                        </a:lnSpc>
                        <a:spcBef>
                          <a:spcPts val="75"/>
                        </a:spcBef>
                        <a:spcAft>
                          <a:spcPts val="75"/>
                        </a:spcAft>
                      </a:pPr>
                      <a:r>
                        <a:rPr lang="en-US" sz="1800" b="1" kern="100" dirty="0">
                          <a:effectLst/>
                          <a:latin typeface="Tahoma" panose="020B0604030504040204" pitchFamily="34" charset="0"/>
                          <a:ea typeface="Tahoma" panose="020B0604030504040204" pitchFamily="34" charset="0"/>
                          <a:cs typeface="Tahoma" panose="020B0604030504040204" pitchFamily="34" charset="0"/>
                        </a:rPr>
                        <a:t>Provision</a:t>
                      </a:r>
                      <a:endParaRPr lang="en-IN" sz="1800" b="1"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IN"/>
                    </a:p>
                  </a:txBody>
                  <a:tcPr/>
                </a:tc>
                <a:tc>
                  <a:txBody>
                    <a:bodyPr/>
                    <a:lstStyle/>
                    <a:p>
                      <a:pPr algn="ctr">
                        <a:lnSpc>
                          <a:spcPct val="115000"/>
                        </a:lnSpc>
                        <a:spcBef>
                          <a:spcPts val="75"/>
                        </a:spcBef>
                        <a:spcAft>
                          <a:spcPts val="75"/>
                        </a:spcAft>
                      </a:pPr>
                      <a:r>
                        <a:rPr lang="en-GB" sz="1800" kern="0" dirty="0">
                          <a:effectLst/>
                          <a:latin typeface="Tahoma" panose="020B0604030504040204" pitchFamily="34" charset="0"/>
                          <a:ea typeface="Tahoma" panose="020B0604030504040204" pitchFamily="34" charset="0"/>
                          <a:cs typeface="Tahoma" panose="020B0604030504040204" pitchFamily="34" charset="0"/>
                        </a:rPr>
                        <a:t>Section of the 1961 Act </a:t>
                      </a:r>
                      <a:endParaRPr lang="en-IN" sz="18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63579041"/>
                  </a:ext>
                </a:extLst>
              </a:tr>
              <a:tr h="340315">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275</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algn="l" defTabSz="914400" rtl="0" eaLnBrk="1" latinLnBrk="0" hangingPunct="1">
                        <a:lnSpc>
                          <a:spcPct val="115000"/>
                        </a:lnSpc>
                        <a:spcBef>
                          <a:spcPts val="75"/>
                        </a:spcBef>
                        <a:spcAft>
                          <a:spcPts val="75"/>
                        </a:spcAft>
                      </a:pP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Reference to Dispute Resolution Panel</a:t>
                      </a:r>
                      <a:endParaRPr lang="en-IN"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US"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144C</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09311057"/>
                  </a:ext>
                </a:extLst>
              </a:tr>
              <a:tr h="300942">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281</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algn="l" defTabSz="914400" rtl="0" eaLnBrk="1" latinLnBrk="0" hangingPunct="1">
                        <a:lnSpc>
                          <a:spcPct val="115000"/>
                        </a:lnSpc>
                        <a:spcBef>
                          <a:spcPts val="75"/>
                        </a:spcBef>
                        <a:spcAft>
                          <a:spcPts val="75"/>
                        </a:spcAft>
                      </a:pP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Procedure before issuance of notice u/s 280 </a:t>
                      </a:r>
                      <a:endParaRPr lang="en-IN"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US"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148A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275845052"/>
                  </a:ext>
                </a:extLst>
              </a:tr>
              <a:tr h="428263">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159</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algn="l" defTabSz="914400" rtl="0" eaLnBrk="1" latinLnBrk="0" hangingPunct="1">
                        <a:lnSpc>
                          <a:spcPct val="115000"/>
                        </a:lnSpc>
                        <a:spcBef>
                          <a:spcPts val="75"/>
                        </a:spcBef>
                        <a:spcAft>
                          <a:spcPts val="75"/>
                        </a:spcAft>
                      </a:pP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Meaning of terms used in DTAA </a:t>
                      </a:r>
                      <a:endParaRPr lang="en-IN"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US"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90 &amp; 90A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157015642"/>
                  </a:ext>
                </a:extLst>
              </a:tr>
              <a:tr h="381965">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162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algn="l" defTabSz="914400" rtl="0" eaLnBrk="1" latinLnBrk="0" hangingPunct="1">
                        <a:lnSpc>
                          <a:spcPct val="115000"/>
                        </a:lnSpc>
                        <a:spcBef>
                          <a:spcPts val="75"/>
                        </a:spcBef>
                        <a:spcAft>
                          <a:spcPts val="75"/>
                        </a:spcAft>
                      </a:pPr>
                      <a:r>
                        <a:rPr lang="en-US" sz="1800" b="0" dirty="0">
                          <a:solidFill>
                            <a:schemeClr val="tx1"/>
                          </a:solidFill>
                          <a:latin typeface="Tahoma" panose="020B0604030504040204" pitchFamily="34" charset="0"/>
                          <a:ea typeface="Tahoma" panose="020B0604030504040204" pitchFamily="34" charset="0"/>
                          <a:cs typeface="Tahoma" panose="020B0604030504040204" pitchFamily="34" charset="0"/>
                        </a:rPr>
                        <a:t>Meaning of Associated Enterprise </a:t>
                      </a:r>
                      <a:endParaRPr lang="en-IN" sz="1800" b="0" kern="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US"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92A</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522228766"/>
                  </a:ext>
                </a:extLst>
              </a:tr>
              <a:tr h="512955">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SCH IV</a:t>
                      </a:r>
                    </a:p>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Sl. No.  13A</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algn="l" defTabSz="914400" rtl="0" eaLnBrk="1" latinLnBrk="0" hangingPunct="1">
                        <a:lnSpc>
                          <a:spcPct val="115000"/>
                        </a:lnSpc>
                        <a:spcBef>
                          <a:spcPts val="75"/>
                        </a:spcBef>
                        <a:spcAft>
                          <a:spcPts val="75"/>
                        </a:spcAft>
                      </a:pP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Exemption to a foreign company on any income arising on account of providing capital goods, equipment or tooling to a contract manufacturer, being a company resident in India </a:t>
                      </a:r>
                      <a:endParaRPr lang="en-IN"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US"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569256561"/>
                  </a:ext>
                </a:extLst>
              </a:tr>
              <a:tr h="512955">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Sl. No.13C</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algn="l" defTabSz="914400" rtl="0" eaLnBrk="1" latinLnBrk="0" hangingPunct="1">
                        <a:lnSpc>
                          <a:spcPct val="115000"/>
                        </a:lnSpc>
                        <a:spcBef>
                          <a:spcPts val="75"/>
                        </a:spcBef>
                        <a:spcAft>
                          <a:spcPts val="75"/>
                        </a:spcAft>
                      </a:pP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Exemption to a foreign company on any income arising in India by using data </a:t>
                      </a:r>
                      <a:r>
                        <a:rPr lang="en-US" sz="1800" b="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centre</a:t>
                      </a: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services procured from a specified data </a:t>
                      </a:r>
                      <a:r>
                        <a:rPr lang="en-US" sz="1800" b="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centre</a:t>
                      </a: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IN"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960838717"/>
                  </a:ext>
                </a:extLst>
              </a:tr>
              <a:tr h="416434">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Chap XXI</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algn="l" defTabSz="914400" rtl="0" eaLnBrk="1" latinLnBrk="0" hangingPunct="1">
                        <a:lnSpc>
                          <a:spcPct val="115000"/>
                        </a:lnSpc>
                        <a:spcBef>
                          <a:spcPts val="75"/>
                        </a:spcBef>
                        <a:spcAft>
                          <a:spcPts val="75"/>
                        </a:spcAft>
                      </a:pPr>
                      <a:r>
                        <a:rPr lang="en-IN"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Rationalisation of Penal provisions </a:t>
                      </a:r>
                    </a:p>
                  </a:txBody>
                  <a:tcPr marL="68580" marR="68580" marT="0" marB="0"/>
                </a:tc>
                <a:tc h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US"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Chap XXI</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43680"/>
                  </a:ext>
                </a:extLst>
              </a:tr>
              <a:tr h="412594">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446</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algn="l" defTabSz="914400" rtl="0" eaLnBrk="1" latinLnBrk="0" hangingPunct="1">
                        <a:lnSpc>
                          <a:spcPct val="115000"/>
                        </a:lnSpc>
                        <a:spcBef>
                          <a:spcPts val="75"/>
                        </a:spcBef>
                        <a:spcAft>
                          <a:spcPts val="75"/>
                        </a:spcAft>
                      </a:pP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Penalty for failure to furnish information or for furnishing inaccurate information on transaction of crypto-asset</a:t>
                      </a:r>
                      <a:endParaRPr lang="en-IN"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US"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271B</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482683578"/>
                  </a:ext>
                </a:extLst>
              </a:tr>
              <a:tr h="412596">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Chap XXII</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algn="l" defTabSz="914400" rtl="0" eaLnBrk="1" latinLnBrk="0" hangingPunct="1">
                        <a:lnSpc>
                          <a:spcPct val="115000"/>
                        </a:lnSpc>
                        <a:spcBef>
                          <a:spcPts val="75"/>
                        </a:spcBef>
                        <a:spcAft>
                          <a:spcPts val="75"/>
                        </a:spcAft>
                      </a:pPr>
                      <a:r>
                        <a:rPr lang="en-US" sz="1800" b="0" kern="0" dirty="0" err="1">
                          <a:solidFill>
                            <a:schemeClr val="dk1"/>
                          </a:solidFill>
                          <a:effectLst/>
                          <a:latin typeface="Tahoma" panose="020B0604030504040204" pitchFamily="34" charset="0"/>
                          <a:ea typeface="Tahoma" panose="020B0604030504040204" pitchFamily="34" charset="0"/>
                          <a:cs typeface="Tahoma" panose="020B0604030504040204" pitchFamily="34" charset="0"/>
                        </a:rPr>
                        <a:t>Decriminalisation</a:t>
                      </a: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 of Prosecution Provisions</a:t>
                      </a:r>
                      <a:endParaRPr lang="en-IN"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IN"/>
                    </a:p>
                  </a:txBody>
                  <a:tcPr/>
                </a:tc>
                <a:tc>
                  <a:txBody>
                    <a:bodyPr/>
                    <a:lstStyle/>
                    <a:p>
                      <a:pPr marL="0" algn="ctr" defTabSz="914400" rtl="0" eaLnBrk="1" latinLnBrk="0" hangingPunct="1">
                        <a:lnSpc>
                          <a:spcPct val="115000"/>
                        </a:lnSpc>
                        <a:spcBef>
                          <a:spcPts val="75"/>
                        </a:spcBef>
                        <a:spcAft>
                          <a:spcPts val="75"/>
                        </a:spcAft>
                      </a:pPr>
                      <a:r>
                        <a:rPr lang="en-US"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Chap XXII</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606858484"/>
                  </a:ext>
                </a:extLst>
              </a:tr>
              <a:tr h="412595">
                <a:tc>
                  <a:txBody>
                    <a:bodyPr/>
                    <a:lstStyle/>
                    <a:p>
                      <a:pPr marL="0" algn="ctr" defTabSz="914400" rtl="0" eaLnBrk="1" latinLnBrk="0" hangingPunct="1">
                        <a:lnSpc>
                          <a:spcPct val="115000"/>
                        </a:lnSpc>
                        <a:spcBef>
                          <a:spcPts val="75"/>
                        </a:spcBef>
                        <a:spcAft>
                          <a:spcPts val="75"/>
                        </a:spcAft>
                      </a:pPr>
                      <a:r>
                        <a:rPr lang="en-US"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rPr>
                        <a:t>532</a:t>
                      </a:r>
                      <a:endParaRPr lang="en-IN" sz="1800" b="1" kern="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0" algn="l" defTabSz="914400" rtl="0" eaLnBrk="1" latinLnBrk="0" hangingPunct="1">
                        <a:lnSpc>
                          <a:spcPct val="115000"/>
                        </a:lnSpc>
                        <a:spcBef>
                          <a:spcPts val="75"/>
                        </a:spcBef>
                        <a:spcAft>
                          <a:spcPts val="75"/>
                        </a:spcAft>
                      </a:pPr>
                      <a:r>
                        <a:rPr lang="en-US"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rPr>
                        <a:t>Power to frame schemes</a:t>
                      </a:r>
                      <a:endParaRPr lang="en-IN" sz="1800" b="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2">
                  <a:txBody>
                    <a:bodyPr/>
                    <a:lstStyle/>
                    <a:p>
                      <a:pPr marL="0" marR="0" lvl="0" indent="0" algn="ctr" defTabSz="914400" rtl="0" eaLnBrk="1" fontAlgn="auto" latinLnBrk="0" hangingPunct="1">
                        <a:lnSpc>
                          <a:spcPct val="115000"/>
                        </a:lnSpc>
                        <a:spcBef>
                          <a:spcPts val="75"/>
                        </a:spcBef>
                        <a:spcAft>
                          <a:spcPts val="75"/>
                        </a:spcAft>
                        <a:buClrTx/>
                        <a:buSzTx/>
                        <a:buFontTx/>
                        <a:buNone/>
                        <a:tabLst/>
                        <a:defRPr/>
                      </a:pPr>
                      <a:r>
                        <a:rPr lang="en-US" sz="1800" dirty="0">
                          <a:latin typeface="Tahoma" panose="020B0604030504040204" pitchFamily="34" charset="0"/>
                          <a:ea typeface="Tahoma" panose="020B0604030504040204" pitchFamily="34" charset="0"/>
                          <a:cs typeface="Tahoma" panose="020B0604030504040204" pitchFamily="34" charset="0"/>
                        </a:rPr>
                        <a:t>92CA, 142B, 144C, 151A, 231, 245MA, 245R, 245W, 250, 254, 255, 246A, 264B, 274, 279 and 293D.</a:t>
                      </a:r>
                      <a:endParaRPr lang="en-IN" sz="1800"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a:p>
                  </a:txBody>
                  <a:tcPr marL="68580" marR="68580" marT="0" marB="0"/>
                </a:tc>
                <a:extLst>
                  <a:ext uri="{0D108BD9-81ED-4DB2-BD59-A6C34878D82A}">
                    <a16:rowId xmlns:a16="http://schemas.microsoft.com/office/drawing/2014/main" val="1275411029"/>
                  </a:ext>
                </a:extLst>
              </a:tr>
            </a:tbl>
          </a:graphicData>
        </a:graphic>
      </p:graphicFrame>
    </p:spTree>
    <p:extLst>
      <p:ext uri="{BB962C8B-B14F-4D97-AF65-F5344CB8AC3E}">
        <p14:creationId xmlns:p14="http://schemas.microsoft.com/office/powerpoint/2010/main" val="4228087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11846</TotalTime>
  <Words>23033</Words>
  <Application>Microsoft Office PowerPoint</Application>
  <PresentationFormat>Widescreen</PresentationFormat>
  <Paragraphs>1753</Paragraphs>
  <Slides>115</Slides>
  <Notes>16</Notes>
  <HiddenSlides>0</HiddenSlides>
  <MMClips>0</MMClips>
  <ScaleCrop>false</ScaleCrop>
  <HeadingPairs>
    <vt:vector size="4" baseType="variant">
      <vt:variant>
        <vt:lpstr>Theme</vt:lpstr>
      </vt:variant>
      <vt:variant>
        <vt:i4>1</vt:i4>
      </vt:variant>
      <vt:variant>
        <vt:lpstr>Slide Titles</vt:lpstr>
      </vt:variant>
      <vt:variant>
        <vt:i4>115</vt:i4>
      </vt:variant>
    </vt:vector>
  </HeadingPairs>
  <TitlesOfParts>
    <vt:vector size="116" baseType="lpstr">
      <vt:lpstr>Office Theme</vt:lpstr>
      <vt:lpstr>PowerPoint Presentation</vt:lpstr>
      <vt:lpstr>PowerPoint Presentation</vt:lpstr>
      <vt:lpstr>PowerPoint Presentation</vt:lpstr>
      <vt:lpstr>PowerPoint Presentation</vt:lpstr>
      <vt:lpstr>Key Features of the Income-tax Act,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Presentation of  Exclusions from total income u/s 10 of the 1961 Act in Schedules II to VI  r.w. section 11(1) of the 2025 Act </vt:lpstr>
      <vt:lpstr>Exclusions from total income u/s 10/13A/13B &amp; Deductions u/s 33AB &amp; 33ABA of the 1961 Act vis-a-vis Schedules VII, VIII, IX and X to the Income-tax Act,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Tridib Ghosh</dc:creator>
  <cp:lastModifiedBy>Piyush Chhajed</cp:lastModifiedBy>
  <cp:revision>603</cp:revision>
  <dcterms:created xsi:type="dcterms:W3CDTF">2022-06-06T13:14:08Z</dcterms:created>
  <dcterms:modified xsi:type="dcterms:W3CDTF">2026-06-14T04:00:26Z</dcterms:modified>
</cp:coreProperties>
</file>