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9864725" cx="17567275"/>
  <p:notesSz cx="10018700" cy="144478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2">
          <p15:clr>
            <a:srgbClr val="A4A3A4"/>
          </p15:clr>
        </p15:guide>
        <p15:guide id="2" pos="5533">
          <p15:clr>
            <a:srgbClr val="A4A3A4"/>
          </p15:clr>
        </p15:guide>
      </p15:sldGuideLst>
    </p:ext>
    <p:ext uri="{2D200454-40CA-4A62-9FC3-DE9A4176ACB9}">
      <p15:notesGuideLst>
        <p15:guide id="1" orient="horz" pos="4551">
          <p15:clr>
            <a:srgbClr val="A4A3A4"/>
          </p15:clr>
        </p15:guide>
        <p15:guide id="2" pos="3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4089D9-8351-4D81-B66F-D0502AE7B213}">
  <a:tblStyle styleId="{454089D9-8351-4D81-B66F-D0502AE7B21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2" orient="horz"/>
        <p:guide pos="553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4551" orient="horz"/>
        <p:guide pos="315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341442" cy="7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74952" y="1"/>
            <a:ext cx="4341442" cy="7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3722939"/>
            <a:ext cx="4341442" cy="724899"/>
          </a:xfrm>
          <a:prstGeom prst="rect">
            <a:avLst/>
          </a:prstGeom>
          <a:noFill/>
          <a:ln>
            <a:noFill/>
          </a:ln>
        </p:spPr>
        <p:txBody>
          <a:bodyPr anchorCtr="0" anchor="b" bIns="69900" lIns="139800" spcFirstLastPara="1" rIns="139800" wrap="square" tIns="69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74952" y="13722939"/>
            <a:ext cx="4341442" cy="724899"/>
          </a:xfrm>
          <a:prstGeom prst="rect">
            <a:avLst/>
          </a:prstGeom>
          <a:noFill/>
          <a:ln>
            <a:noFill/>
          </a:ln>
        </p:spPr>
        <p:txBody>
          <a:bodyPr anchorCtr="0" anchor="b" bIns="69900" lIns="139800" spcFirstLastPara="1" rIns="139800" wrap="square" tIns="69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b="0" i="0" lang="en-I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8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20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21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22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p23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24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25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p26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3" name="Google Shape;523;p27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8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p28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9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p29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0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1" name="Google Shape;611;p30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7" name="Google Shape;627;p31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2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p32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3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7" name="Google Shape;667;p33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4" name="Google Shape;674;p34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8" name="Google Shape;698;p35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6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8" name="Google Shape;718;p36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7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p37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8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1" name="Google Shape;761;p38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 txBox="1"/>
          <p:nvPr>
            <p:ph idx="12" type="sldNum"/>
          </p:nvPr>
        </p:nvSpPr>
        <p:spPr>
          <a:xfrm>
            <a:off x="5674952" y="13722939"/>
            <a:ext cx="4341442" cy="724899"/>
          </a:xfrm>
          <a:prstGeom prst="rect">
            <a:avLst/>
          </a:prstGeom>
          <a:noFill/>
          <a:ln>
            <a:noFill/>
          </a:ln>
        </p:spPr>
        <p:txBody>
          <a:bodyPr anchorCtr="0" anchor="b" bIns="69900" lIns="139800" spcFirstLastPara="1" rIns="139800" wrap="square" tIns="69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1001872" y="6953022"/>
            <a:ext cx="8014970" cy="5688837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139800" spcFirstLastPara="1" rIns="1398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69925" y="1806575"/>
            <a:ext cx="8678863" cy="4875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2195910" y="1614436"/>
            <a:ext cx="13175456" cy="34343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195910" y="5181265"/>
            <a:ext cx="13175456" cy="2381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877"/>
              <a:buNone/>
              <a:defRPr sz="2877"/>
            </a:lvl2pPr>
            <a:lvl3pPr lvl="2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None/>
              <a:defRPr sz="2589"/>
            </a:lvl3pPr>
            <a:lvl4pPr lvl="3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301"/>
              <a:buNone/>
              <a:defRPr sz="2301"/>
            </a:lvl4pPr>
            <a:lvl5pPr lvl="4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301"/>
              <a:buNone/>
              <a:defRPr sz="2301"/>
            </a:lvl5pPr>
            <a:lvl6pPr lvl="5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301"/>
              <a:buNone/>
              <a:defRPr sz="2301"/>
            </a:lvl6pPr>
            <a:lvl7pPr lvl="6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301"/>
              <a:buNone/>
              <a:defRPr sz="2301"/>
            </a:lvl7pPr>
            <a:lvl8pPr lvl="7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301"/>
              <a:buNone/>
              <a:defRPr sz="2301"/>
            </a:lvl8pPr>
            <a:lvl9pPr lvl="8" algn="ctr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301"/>
              <a:buNone/>
              <a:defRPr sz="230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50196" y="196381"/>
            <a:ext cx="16809395" cy="783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b="1" sz="4000"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50196" y="1284051"/>
            <a:ext cx="16809395" cy="760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57200" lvl="1" marL="914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406400" lvl="2" marL="1371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81000" lvl="3" marL="1828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81000" lvl="4" marL="22860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98438" y="196381"/>
            <a:ext cx="17175163" cy="611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95"/>
              <a:buFont typeface="Arial"/>
              <a:buNone/>
              <a:defRPr b="1" sz="2995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0" y="9296402"/>
            <a:ext cx="10531475" cy="561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4378" lvl="0" marL="45720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EDDCD4"/>
              </a:buClr>
              <a:buSzPts val="4028"/>
              <a:buChar char="•"/>
              <a:defRPr b="1">
                <a:solidFill>
                  <a:srgbClr val="EDDCD4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684033" y="9313730"/>
            <a:ext cx="4754088" cy="5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5590520" y="9303958"/>
            <a:ext cx="1976754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  <a:defRPr b="0" i="0" sz="2995" u="none" cap="none" strike="noStrike">
                <a:solidFill>
                  <a:srgbClr val="EDDCD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10684033" y="1021080"/>
            <a:ext cx="6689567" cy="804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083" lvl="0" marL="45720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1pPr>
            <a:lvl2pPr indent="-406082" lvl="1" marL="914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2pPr>
            <a:lvl3pPr indent="-406082" lvl="2" marL="1371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3pPr>
            <a:lvl4pPr indent="-406082" lvl="3" marL="1828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4pPr>
            <a:lvl5pPr indent="-406083" lvl="4" marL="22860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5pPr>
            <a:lvl6pPr indent="-342900" lvl="5" marL="27432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3" type="body"/>
          </p:nvPr>
        </p:nvSpPr>
        <p:spPr>
          <a:xfrm>
            <a:off x="198440" y="1021080"/>
            <a:ext cx="10333037" cy="804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083" lvl="0" marL="45720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1pPr>
            <a:lvl2pPr indent="-406082" lvl="1" marL="914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2pPr>
            <a:lvl3pPr indent="-406082" lvl="2" marL="1371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3pPr>
            <a:lvl4pPr indent="-406082" lvl="3" marL="1828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4pPr>
            <a:lvl5pPr indent="-406083" lvl="4" marL="22860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5pPr>
            <a:lvl6pPr indent="-342900" lvl="5" marL="27432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25294" y="525206"/>
            <a:ext cx="16459200" cy="1906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29"/>
              <a:buFont typeface="Calibri"/>
              <a:buNone/>
              <a:defRPr b="0" i="0" sz="632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07750" y="2626027"/>
            <a:ext cx="15151775" cy="6259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4378" lvl="0" marL="45720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4028"/>
              <a:buFont typeface="Arial"/>
              <a:buChar char="•"/>
              <a:defRPr b="0" i="0" sz="40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7802" lvl="1" marL="9144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3452"/>
              <a:buFont typeface="Arial"/>
              <a:buChar char="•"/>
              <a:defRPr b="0" i="0" sz="3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1290" lvl="2" marL="13716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877"/>
              <a:buFont typeface="Arial"/>
              <a:buChar char="•"/>
              <a:defRPr b="0" i="0" sz="28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002" lvl="3" marL="18288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Font typeface="Arial"/>
              <a:buChar char="•"/>
              <a:defRPr b="0" i="0" sz="2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002" lvl="4" marL="22860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Font typeface="Arial"/>
              <a:buChar char="•"/>
              <a:defRPr b="0" i="0" sz="2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002" lvl="5" marL="27432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Font typeface="Arial"/>
              <a:buChar char="•"/>
              <a:defRPr b="0" i="0" sz="2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002" lvl="6" marL="32004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Font typeface="Arial"/>
              <a:buChar char="•"/>
              <a:defRPr b="0" i="0" sz="2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002" lvl="7" marL="36576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Font typeface="Arial"/>
              <a:buChar char="•"/>
              <a:defRPr b="0" i="0" sz="2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002" lvl="8" marL="4114800" marR="0" rtl="0" algn="l">
              <a:lnSpc>
                <a:spcPct val="90000"/>
              </a:lnSpc>
              <a:spcBef>
                <a:spcPts val="719"/>
              </a:spcBef>
              <a:spcAft>
                <a:spcPts val="0"/>
              </a:spcAft>
              <a:buClr>
                <a:schemeClr val="dk1"/>
              </a:buClr>
              <a:buSzPts val="2589"/>
              <a:buFont typeface="Arial"/>
              <a:buChar char="•"/>
              <a:defRPr b="0" i="0" sz="2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5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4.jpg"/><Relationship Id="rId8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17567275" cy="986472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2509959" y="4359053"/>
            <a:ext cx="11909797" cy="14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b="1" i="0" lang="en-IN" sz="43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TYPES OF REDEVELOPMENT PROJECTS AND DEVELOPMENT CONTROL REGULATIONS</a:t>
            </a:r>
            <a:endParaRPr b="1" i="0" sz="43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-665163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FUNGIBLE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177" name="Google Shape;177;p14"/>
          <p:cNvCxnSpPr/>
          <p:nvPr/>
        </p:nvCxnSpPr>
        <p:spPr>
          <a:xfrm>
            <a:off x="482885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8" name="Google Shape;178;p14"/>
          <p:cNvSpPr txBox="1"/>
          <p:nvPr/>
        </p:nvSpPr>
        <p:spPr>
          <a:xfrm>
            <a:off x="5169938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0.83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x 0.35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+ (3.0 x 0.35)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3.0 x (1.35)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26989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80" name="Google Shape;180;p14"/>
          <p:cNvCxnSpPr/>
          <p:nvPr/>
        </p:nvCxnSpPr>
        <p:spPr>
          <a:xfrm>
            <a:off x="896270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1" name="Google Shape;181;p14"/>
          <p:cNvSpPr txBox="1"/>
          <p:nvPr/>
        </p:nvSpPr>
        <p:spPr>
          <a:xfrm>
            <a:off x="9303787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2,660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1,680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1,660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6,000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6,000 x 0.35 = 2,100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6,000 + 2,100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8,100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370150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coefficient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866452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2034 - FSI Calculation – Mumbai Island City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304149" y="640930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Consider a plot of land admeasuring 2,000 sq.mts abutting 27.45 m road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8783637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FUNGIBLE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193" name="Google Shape;193;p15"/>
          <p:cNvCxnSpPr/>
          <p:nvPr/>
        </p:nvCxnSpPr>
        <p:spPr>
          <a:xfrm>
            <a:off x="1427765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4" name="Google Shape;194;p15"/>
          <p:cNvSpPr txBox="1"/>
          <p:nvPr/>
        </p:nvSpPr>
        <p:spPr>
          <a:xfrm>
            <a:off x="14575826" y="2258086"/>
            <a:ext cx="2738137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 – 1.0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1.35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1.35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7551188" y="652371"/>
            <a:ext cx="2169282" cy="216928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PLOT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=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5"/>
          <p:cNvCxnSpPr/>
          <p:nvPr/>
        </p:nvCxnSpPr>
        <p:spPr>
          <a:xfrm>
            <a:off x="9720470" y="2496625"/>
            <a:ext cx="1408802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7" name="Google Shape;197;p15"/>
          <p:cNvSpPr/>
          <p:nvPr/>
        </p:nvSpPr>
        <p:spPr>
          <a:xfrm>
            <a:off x="4130896" y="1332035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98" name="Google Shape;198;p15"/>
          <p:cNvCxnSpPr/>
          <p:nvPr/>
        </p:nvCxnSpPr>
        <p:spPr>
          <a:xfrm>
            <a:off x="6926118" y="3714563"/>
            <a:ext cx="420315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9" name="Google Shape;199;p15"/>
          <p:cNvSpPr txBox="1"/>
          <p:nvPr/>
        </p:nvSpPr>
        <p:spPr>
          <a:xfrm>
            <a:off x="3547390" y="1905081"/>
            <a:ext cx="391346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1/2 PLOT AREA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may be purchased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from the govt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=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651311" y="2630256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3446533" y="5027298"/>
            <a:ext cx="7682739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2" name="Google Shape;202;p15"/>
          <p:cNvSpPr txBox="1"/>
          <p:nvPr/>
        </p:nvSpPr>
        <p:spPr>
          <a:xfrm>
            <a:off x="121477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3" name="Google Shape;203;p15"/>
          <p:cNvSpPr/>
          <p:nvPr/>
        </p:nvSpPr>
        <p:spPr>
          <a:xfrm flipH="1" rot="10800000">
            <a:off x="6528910" y="7470467"/>
            <a:ext cx="2254727" cy="2254727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04" name="Google Shape;204;p15"/>
          <p:cNvCxnSpPr/>
          <p:nvPr/>
        </p:nvCxnSpPr>
        <p:spPr>
          <a:xfrm>
            <a:off x="8783638" y="7470467"/>
            <a:ext cx="234563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5" name="Google Shape;205;p15"/>
          <p:cNvSpPr txBox="1"/>
          <p:nvPr/>
        </p:nvSpPr>
        <p:spPr>
          <a:xfrm>
            <a:off x="6186017" y="8055705"/>
            <a:ext cx="30065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35% 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of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TOTAL FSI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Proposed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92189" y="5762307"/>
            <a:ext cx="255162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&lt; 9m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9m – 12m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12m – 18m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18m – 27m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27m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3116081" y="5762307"/>
            <a:ext cx="314384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T.D.R Permissible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67805" y="3464072"/>
            <a:ext cx="39134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Admissible TDR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as per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2034 - FSI Calculation – Mumbai Suburban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idx="1" type="body"/>
          </p:nvPr>
        </p:nvSpPr>
        <p:spPr>
          <a:xfrm>
            <a:off x="-665163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FUNGIBLE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217" name="Google Shape;217;p16"/>
          <p:cNvCxnSpPr/>
          <p:nvPr/>
        </p:nvCxnSpPr>
        <p:spPr>
          <a:xfrm>
            <a:off x="482885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8" name="Google Shape;218;p16"/>
          <p:cNvSpPr txBox="1"/>
          <p:nvPr/>
        </p:nvSpPr>
        <p:spPr>
          <a:xfrm>
            <a:off x="5169938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2.5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2.5 x 0.35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2.5 + (2.5 x 0.35)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2.5 x (1.35)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26989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304149" y="640930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Consider a plot of land admeasuring 2,000 sq.mts abutting 27.45 m road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16"/>
          <p:cNvCxnSpPr/>
          <p:nvPr/>
        </p:nvCxnSpPr>
        <p:spPr>
          <a:xfrm>
            <a:off x="896270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2" name="Google Shape;222;p16"/>
          <p:cNvSpPr txBox="1"/>
          <p:nvPr/>
        </p:nvSpPr>
        <p:spPr>
          <a:xfrm>
            <a:off x="9303787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5,000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5,000 x 0.35 = 1,750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5,000 + 1,750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6,750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370150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coefficient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866452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sq.mts</a:t>
            </a:r>
            <a:endParaRPr b="1" i="0" sz="2800" u="none" cap="none" strike="noStrike">
              <a:solidFill>
                <a:srgbClr val="61616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5" name="Google Shape;225;p16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2034 - FSI Calculation – Mumbai Suburban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 b="48300" l="49834" r="41023" t="30022"/>
          <a:stretch/>
        </p:blipFill>
        <p:spPr>
          <a:xfrm>
            <a:off x="10690225" y="4807976"/>
            <a:ext cx="1253447" cy="210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b="69977" l="0" r="48636" t="0"/>
          <a:stretch/>
        </p:blipFill>
        <p:spPr>
          <a:xfrm>
            <a:off x="202710" y="887569"/>
            <a:ext cx="7041205" cy="37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31610" y="4588235"/>
            <a:ext cx="5408613" cy="439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 b="19826" l="0" r="48636" t="30022"/>
          <a:stretch/>
        </p:blipFill>
        <p:spPr>
          <a:xfrm>
            <a:off x="202710" y="4807976"/>
            <a:ext cx="7041205" cy="486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 b="68496" l="49834" r="0" t="0"/>
          <a:stretch/>
        </p:blipFill>
        <p:spPr>
          <a:xfrm>
            <a:off x="10690225" y="1143602"/>
            <a:ext cx="6877050" cy="305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 rot="-5400000">
            <a:off x="3233512" y="2279676"/>
            <a:ext cx="75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30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674753" y="2925908"/>
            <a:ext cx="24057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30m BUFFER FROM RAIL 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2207183" y="4908016"/>
            <a:ext cx="48182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CIVIL AVIATION AREA/ RUNWAY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 rot="-5400000">
            <a:off x="14019446" y="2067601"/>
            <a:ext cx="75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6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11835303" y="6051991"/>
            <a:ext cx="25640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BUILDING HT</a:t>
            </a:r>
            <a:b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-NO RESTRICTIONS-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14128750" y="4833042"/>
            <a:ext cx="25640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BUILDING HT</a:t>
            </a:r>
            <a:b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&lt; 4 habitable floors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13245180" y="1392215"/>
            <a:ext cx="2805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NALLAH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3213525" y="712083"/>
            <a:ext cx="2805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RAILWAY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8682489" y="1253715"/>
            <a:ext cx="24057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6m BUFFER FROM NALLAH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6810051" y="8842028"/>
            <a:ext cx="30694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AVIATION FUNNEL HEIGHT RESTRICTIONS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– Site Constraints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9379635" y="6698322"/>
            <a:ext cx="26782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Buffer from Defence Establishments (Navy)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UDCPR 2034 – Planning Considerations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7" name="Google Shape;257;p18"/>
          <p:cNvGrpSpPr/>
          <p:nvPr/>
        </p:nvGrpSpPr>
        <p:grpSpPr>
          <a:xfrm>
            <a:off x="9868504" y="2046142"/>
            <a:ext cx="7338439" cy="5898974"/>
            <a:chOff x="9638597" y="1684450"/>
            <a:chExt cx="7338439" cy="5898974"/>
          </a:xfrm>
        </p:grpSpPr>
        <p:sp>
          <p:nvSpPr>
            <p:cNvPr id="258" name="Google Shape;258;p18"/>
            <p:cNvSpPr/>
            <p:nvPr/>
          </p:nvSpPr>
          <p:spPr>
            <a:xfrm>
              <a:off x="13677900" y="6067425"/>
              <a:ext cx="473869" cy="250031"/>
            </a:xfrm>
            <a:prstGeom prst="rect">
              <a:avLst/>
            </a:prstGeom>
            <a:solidFill>
              <a:srgbClr val="E1E8EB"/>
            </a:solidFill>
            <a:ln cap="flat" cmpd="sng" w="12700">
              <a:solidFill>
                <a:srgbClr val="E1E8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18"/>
            <p:cNvPicPr preferRelativeResize="0"/>
            <p:nvPr/>
          </p:nvPicPr>
          <p:blipFill rotWithShape="1">
            <a:blip r:embed="rId3">
              <a:alphaModFix/>
            </a:blip>
            <a:srcRect b="23959" l="45902" r="12570" t="16665"/>
            <a:stretch/>
          </p:blipFill>
          <p:spPr>
            <a:xfrm>
              <a:off x="9638597" y="1684450"/>
              <a:ext cx="7338439" cy="58989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18"/>
          <p:cNvPicPr preferRelativeResize="0"/>
          <p:nvPr/>
        </p:nvPicPr>
        <p:blipFill rotWithShape="1">
          <a:blip r:embed="rId3">
            <a:alphaModFix/>
          </a:blip>
          <a:srcRect b="48472" l="79001" r="17764" t="49017"/>
          <a:stretch/>
        </p:blipFill>
        <p:spPr>
          <a:xfrm>
            <a:off x="10852662" y="5319454"/>
            <a:ext cx="473869" cy="2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8"/>
          <p:cNvSpPr txBox="1"/>
          <p:nvPr/>
        </p:nvSpPr>
        <p:spPr>
          <a:xfrm>
            <a:off x="10826426" y="5052248"/>
            <a:ext cx="100021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273218" y="684581"/>
            <a:ext cx="10394781" cy="8910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Following Regulations shall be considered while planning: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The Plot shall derive access from Min. 9.00 m wide road.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Layout Open space as per Reg.27 of DCPR 2034.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Side &amp; Front open space as Reg.41 of DCPR 2034.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Height of the building as per Reg.19 &amp; Reg.43 of 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Parking requirements as per Reg.44 of DCPR 2034.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CFO requirements as per Reg.47 of DCPR 2034.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b="43325" l="54153" r="20976" t="29552"/>
          <a:stretch/>
        </p:blipFill>
        <p:spPr>
          <a:xfrm>
            <a:off x="11326530" y="3028692"/>
            <a:ext cx="4394837" cy="365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 b="48472" l="79001" r="17764" t="49017"/>
          <a:stretch/>
        </p:blipFill>
        <p:spPr>
          <a:xfrm rot="-5400000">
            <a:off x="13694685" y="6755347"/>
            <a:ext cx="359570" cy="2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 txBox="1"/>
          <p:nvPr/>
        </p:nvSpPr>
        <p:spPr>
          <a:xfrm>
            <a:off x="13907807" y="6715552"/>
            <a:ext cx="100021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11944994" y="7350922"/>
            <a:ext cx="4681147" cy="2693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PLOT AREA – 3000 SQ.MT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>
            <a:off x="0" y="1"/>
            <a:ext cx="17567275" cy="9864724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4541552" y="4184650"/>
            <a:ext cx="9058334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1" i="0" lang="en-IN" sz="4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1" i="0" lang="en-IN" sz="4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 txBox="1"/>
          <p:nvPr>
            <p:ph idx="1" type="body"/>
          </p:nvPr>
        </p:nvSpPr>
        <p:spPr>
          <a:xfrm>
            <a:off x="-32750" y="-20354"/>
            <a:ext cx="11517867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b="1" lang="en-IN" sz="3200">
                <a:solidFill>
                  <a:srgbClr val="FFFFFF"/>
                </a:solidFill>
              </a:rPr>
              <a:t>Incentive for Redevelopment Projects</a:t>
            </a:r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621792" y="1035129"/>
            <a:ext cx="16703040" cy="8206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5618" lvl="0" marL="32881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1241243" y="1903608"/>
            <a:ext cx="15084787" cy="330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Replacing unsafe/old structures with well planned infrastructure, modern amenities, spacious common passages, staircases with modern and better elevation.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Char char="•"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Redevelopment can be undertaken by society members in following ways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3731630" y="6829593"/>
            <a:ext cx="2782810" cy="1313784"/>
          </a:xfrm>
          <a:prstGeom prst="wedgeRectCallout">
            <a:avLst>
              <a:gd fmla="val 22481" name="adj1"/>
              <a:gd fmla="val 44403" name="adj2"/>
            </a:avLst>
          </a:prstGeom>
          <a:solidFill>
            <a:srgbClr val="87A3B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1"/>
              <a:buFont typeface="Arial"/>
              <a:buNone/>
            </a:pPr>
            <a:r>
              <a:t/>
            </a:r>
            <a:endParaRPr b="0" i="0" sz="2301" u="none" cap="none" strike="noStrike">
              <a:solidFill>
                <a:srgbClr val="87A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3774124" y="7122002"/>
            <a:ext cx="2697822" cy="102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rmAutofit fontScale="850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b="1" i="0" lang="en-IN" sz="32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Self-redevelopment</a:t>
            </a:r>
            <a:r>
              <a:rPr b="1" i="0" lang="en-IN" sz="3452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7467103" y="6829593"/>
            <a:ext cx="2782810" cy="1313784"/>
          </a:xfrm>
          <a:prstGeom prst="wedgeRectCallout">
            <a:avLst>
              <a:gd fmla="val 22481" name="adj1"/>
              <a:gd fmla="val 44403" name="adj2"/>
            </a:avLst>
          </a:prstGeom>
          <a:solidFill>
            <a:srgbClr val="87A3B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1"/>
              <a:buFont typeface="Arial"/>
              <a:buNone/>
            </a:pPr>
            <a:r>
              <a:t/>
            </a:r>
            <a:endParaRPr b="0" i="0" sz="23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7632532" y="6975797"/>
            <a:ext cx="2415674" cy="102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Development Manager Model</a:t>
            </a:r>
            <a:endParaRPr b="1" i="0" sz="25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11202575" y="6829593"/>
            <a:ext cx="2782810" cy="1313784"/>
          </a:xfrm>
          <a:prstGeom prst="wedgeRectCallout">
            <a:avLst>
              <a:gd fmla="val 22481" name="adj1"/>
              <a:gd fmla="val 44403" name="adj2"/>
            </a:avLst>
          </a:prstGeom>
          <a:solidFill>
            <a:srgbClr val="87A3B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1"/>
              <a:buFont typeface="Arial"/>
              <a:buNone/>
            </a:pPr>
            <a:r>
              <a:t/>
            </a:r>
            <a:endParaRPr b="0" i="0" sz="23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11368005" y="7300386"/>
            <a:ext cx="2516265" cy="102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Developer</a:t>
            </a:r>
            <a:endParaRPr b="1" i="0" sz="25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-101818" y="60492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None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ADVANTAGES OF REDEVELOPMENT</a:t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58" y="2564910"/>
            <a:ext cx="3665168" cy="176335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 txBox="1"/>
          <p:nvPr/>
        </p:nvSpPr>
        <p:spPr>
          <a:xfrm>
            <a:off x="205142" y="4712164"/>
            <a:ext cx="4901462" cy="2468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MIG &amp; LIG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4000 sq mts = 4.0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(18.0 m road)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7" name="Google Shape;297;p21"/>
          <p:cNvSpPr txBox="1"/>
          <p:nvPr>
            <p:ph idx="1" type="body"/>
          </p:nvPr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None/>
            </a:pPr>
            <a:r>
              <a:rPr b="1" lang="en-IN" sz="2500">
                <a:solidFill>
                  <a:srgbClr val="87A3B1"/>
                </a:solidFill>
              </a:rPr>
              <a:t>Regulation (33) of DCPR 2034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559836" y="1042745"/>
            <a:ext cx="5294512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33(5) Redevelopment in MHADA Layout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21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3" name="Google Shape;303;p21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4" name="Google Shape;304;p21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5" name="Google Shape;305;p21"/>
          <p:cNvSpPr txBox="1"/>
          <p:nvPr/>
        </p:nvSpPr>
        <p:spPr>
          <a:xfrm>
            <a:off x="6066889" y="2895603"/>
            <a:ext cx="4438781" cy="6419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5628894" y="2655629"/>
            <a:ext cx="5696206" cy="462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60 % of the FSI shall be used to rehabilitate existing tenements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Planning Authority shall be MHADA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11809797" y="2587501"/>
            <a:ext cx="5572658" cy="389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Under existing housing Schemes of MHADA, Basic entitlement of 35% extra carpet area for existing tenants (minimum being 35 sq mt total carpet area)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For MHADA layout partially occupied by slum, Minimum carpet area of 27.88 sq mts to be given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8" name="Google Shape;308;p21"/>
          <p:cNvSpPr txBox="1"/>
          <p:nvPr/>
        </p:nvSpPr>
        <p:spPr>
          <a:xfrm>
            <a:off x="11758392" y="6338221"/>
            <a:ext cx="5572658" cy="10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Entitlement of carpet area as per plot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69146" y="8699317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25% of normal premium for Staircase premium and Open space deficiency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11991260" y="7678991"/>
            <a:ext cx="5339790" cy="1297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shall be as per Land Rate/Rate of Construction (LR/RC)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/>
          <p:nvPr/>
        </p:nvSpPr>
        <p:spPr>
          <a:xfrm>
            <a:off x="452558" y="5167574"/>
            <a:ext cx="4611753" cy="2320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b="1" i="0" lang="en-IN" sz="32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F.S.I or Area required for rehabilitation of existing tenants plus incentive FSI, whichever is more.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565834" y="1031296"/>
            <a:ext cx="7417024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33(7) Redevelopment of Cessed Buildings in Island city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2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25" name="Google Shape;325;p22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26" name="Google Shape;326;p22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7" name="Google Shape;327;p22"/>
          <p:cNvSpPr txBox="1"/>
          <p:nvPr/>
        </p:nvSpPr>
        <p:spPr>
          <a:xfrm>
            <a:off x="5854348" y="3297014"/>
            <a:ext cx="5412348" cy="58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Existing cessed/Corporation building prior to 30/09/1969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All tenants of old building will be re-accommodated in the redeveloped building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No new tenancy created after 13.6.1996 will be considered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11639556" y="2660839"/>
            <a:ext cx="5840682" cy="6448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carpet area = 27.88 sq.mts , maximum carpet area = 120 sq.mts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If more than 120 then cost to be borne by tenant.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Corpus fund to be created as prescribed by MHADA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Rs 5,000/ sq.mt to be paid as development cess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22"/>
          <p:cNvPicPr preferRelativeResize="0"/>
          <p:nvPr/>
        </p:nvPicPr>
        <p:blipFill rotWithShape="1">
          <a:blip r:embed="rId3">
            <a:alphaModFix/>
          </a:blip>
          <a:srcRect b="15560" l="7382" r="0" t="0"/>
          <a:stretch/>
        </p:blipFill>
        <p:spPr>
          <a:xfrm>
            <a:off x="1449879" y="2541445"/>
            <a:ext cx="2817319" cy="256850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10% of normal premium for Staircase premium and Open space deficiency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4" name="Google Shape;334;p22"/>
          <p:cNvSpPr txBox="1"/>
          <p:nvPr/>
        </p:nvSpPr>
        <p:spPr>
          <a:xfrm>
            <a:off x="215671" y="7137399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3"/>
          <p:cNvPicPr preferRelativeResize="0"/>
          <p:nvPr/>
        </p:nvPicPr>
        <p:blipFill rotWithShape="1">
          <a:blip r:embed="rId3">
            <a:alphaModFix/>
          </a:blip>
          <a:srcRect b="15716" l="0" r="0" t="0"/>
          <a:stretch/>
        </p:blipFill>
        <p:spPr>
          <a:xfrm>
            <a:off x="184452" y="2465335"/>
            <a:ext cx="4719545" cy="397776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3"/>
          <p:cNvSpPr txBox="1"/>
          <p:nvPr/>
        </p:nvSpPr>
        <p:spPr>
          <a:xfrm>
            <a:off x="544446" y="6466090"/>
            <a:ext cx="4438781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50% incentive BUA of Proposed Rehab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559835" y="1031296"/>
            <a:ext cx="11283822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33(7)(A)Redevelopment of Dilapidated / Unsafe tenant occupied Buildings in Suburbs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3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3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23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47" name="Google Shape;347;p23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48" name="Google Shape;348;p23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9" name="Google Shape;349;p23"/>
          <p:cNvSpPr txBox="1"/>
          <p:nvPr/>
        </p:nvSpPr>
        <p:spPr>
          <a:xfrm>
            <a:off x="5792403" y="2548829"/>
            <a:ext cx="5114003" cy="6933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Occupier must get 5% of Additional Rehab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All tenants of old building will be re-accommodated in the redeveloped building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No new tenancy </a:t>
            </a:r>
            <a:r>
              <a:rPr b="1" i="0" lang="en-IN" sz="27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created</a:t>
            </a: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 after 13.6.1996 will be considered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20% can be used for non-residential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Consent of atleast 51% members required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11988056" y="3297013"/>
            <a:ext cx="5114003" cy="609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carpet area = 27.88 sq.mts , maximum carpet area = 120 sq.mts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If more than 120 then cost to be bared by tenant.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Corpus fund to be created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Rs 5,000/ sq.mt to be paid as development cess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10% of normal premium for Staircase premium and Open space deficiency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24385"/>
            <a:ext cx="17567275" cy="7543800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3792984" y="6558548"/>
            <a:ext cx="9659710" cy="14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b="1" i="0" lang="en-IN" sz="7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3792984" y="7690105"/>
            <a:ext cx="9659710" cy="14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7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43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MUMBAI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/>
          <p:nvPr/>
        </p:nvSpPr>
        <p:spPr>
          <a:xfrm>
            <a:off x="559836" y="1031296"/>
            <a:ext cx="6131250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33(7)(B) Redevelopment of Housing Societies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4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6481494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24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66" name="Google Shape;366;p24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67" name="Google Shape;367;p24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8" name="Google Shape;368;p24"/>
          <p:cNvSpPr txBox="1"/>
          <p:nvPr/>
        </p:nvSpPr>
        <p:spPr>
          <a:xfrm>
            <a:off x="5765595" y="2912058"/>
            <a:ext cx="5318270" cy="455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Needs to be a registered society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Building to be 30 years of age or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11975150" y="3231972"/>
            <a:ext cx="5114003" cy="2518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 All existing members to be reaccommodated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24"/>
          <p:cNvPicPr preferRelativeResize="0"/>
          <p:nvPr/>
        </p:nvPicPr>
        <p:blipFill rotWithShape="1">
          <a:blip r:embed="rId3">
            <a:alphaModFix/>
          </a:blip>
          <a:srcRect b="15402" l="4762" r="0" t="0"/>
          <a:stretch/>
        </p:blipFill>
        <p:spPr>
          <a:xfrm>
            <a:off x="916510" y="2578894"/>
            <a:ext cx="3570304" cy="317146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4"/>
          <p:cNvSpPr txBox="1"/>
          <p:nvPr/>
        </p:nvSpPr>
        <p:spPr>
          <a:xfrm>
            <a:off x="162848" y="5886908"/>
            <a:ext cx="5114002" cy="2131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15 % of existing BUA or 10 sq.mt per member.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4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5" name="Google Shape;375;p24"/>
          <p:cNvSpPr txBox="1"/>
          <p:nvPr/>
        </p:nvSpPr>
        <p:spPr>
          <a:xfrm>
            <a:off x="11830892" y="4715036"/>
            <a:ext cx="5372039" cy="290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Staircase/Lift lobby areas shall be exempted from FSI without charging premium to the extent of area already availed free of FSI by charging premium in the existing building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6" name="Google Shape;376;p24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559836" y="1031297"/>
            <a:ext cx="15664902" cy="83099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33(9) Reconstruction or redevelopment of Cluster(s) of Buildings under Cluster Development Scheme(s)(CDS):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5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25"/>
          <p:cNvCxnSpPr/>
          <p:nvPr/>
        </p:nvCxnSpPr>
        <p:spPr>
          <a:xfrm rot="5400000">
            <a:off x="1416113" y="5736430"/>
            <a:ext cx="7743457" cy="219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7" name="Google Shape;387;p25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88" name="Google Shape;388;p25"/>
          <p:cNvSpPr txBox="1"/>
          <p:nvPr/>
        </p:nvSpPr>
        <p:spPr>
          <a:xfrm>
            <a:off x="5326929" y="2569828"/>
            <a:ext cx="6211118" cy="6943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B958B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DB958B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 Plot area shall be 4,000 sq.mt in Island city and 6,000 sq.mt in Suburbs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 Min Road width shall be 18.00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HPC shall consider proposals abutting 12.00m roads depending on availability of 18.00 m road within 500m.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Buildings at least 30 years of age and acquired by MHADA under MHAD Act ,1976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No new tenancy created after 13.6.1996 will be considered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9" name="Google Shape;389;p25"/>
          <p:cNvSpPr txBox="1"/>
          <p:nvPr/>
        </p:nvSpPr>
        <p:spPr>
          <a:xfrm>
            <a:off x="11753577" y="2737171"/>
            <a:ext cx="5561492" cy="2777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7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carpet area to be proposed- 27.88 sq.m</a:t>
            </a:r>
            <a:endParaRPr b="1" i="0" sz="27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7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shall be as per Land Rate/Rate of Construction (LR/RC)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7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Conditions for rehabilitation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5"/>
          <p:cNvSpPr txBox="1"/>
          <p:nvPr/>
        </p:nvSpPr>
        <p:spPr>
          <a:xfrm>
            <a:off x="572766" y="7732956"/>
            <a:ext cx="4438781" cy="2131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91" name="Google Shape;391;p25"/>
          <p:cNvPicPr preferRelativeResize="0"/>
          <p:nvPr/>
        </p:nvPicPr>
        <p:blipFill rotWithShape="1">
          <a:blip r:embed="rId3">
            <a:alphaModFix/>
          </a:blip>
          <a:srcRect b="12906" l="4320" r="0" t="0"/>
          <a:stretch/>
        </p:blipFill>
        <p:spPr>
          <a:xfrm>
            <a:off x="1471979" y="2757503"/>
            <a:ext cx="3050478" cy="277674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5"/>
          <p:cNvSpPr txBox="1"/>
          <p:nvPr/>
        </p:nvSpPr>
        <p:spPr>
          <a:xfrm>
            <a:off x="0" y="5720068"/>
            <a:ext cx="5272255" cy="198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4.0 F.S.I or Area required for rehabilitation of existing tenants plus incentive FSI, whichever is more.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3" name="Google Shape;393;p25"/>
          <p:cNvGraphicFramePr/>
          <p:nvPr/>
        </p:nvGraphicFramePr>
        <p:xfrm>
          <a:off x="11720716" y="54085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{454089D9-8351-4D81-B66F-D0502AE7B213}</a:tableStyleId>
              </a:tblPr>
              <a:tblGrid>
                <a:gridCol w="4296525"/>
                <a:gridCol w="1341800"/>
              </a:tblGrid>
              <a:tr h="63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Area for cluster development </a:t>
                      </a:r>
                      <a:endParaRPr b="1" sz="18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45200" marB="45200" marR="90375" marL="90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Additional area </a:t>
                      </a:r>
                      <a:endParaRPr sz="1400" u="none" cap="none" strike="noStrike"/>
                    </a:p>
                  </a:txBody>
                  <a:tcPr marT="45200" marB="45200" marR="90375" marL="90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87A3B1"/>
                    </a:solidFill>
                  </a:tcPr>
                </a:tc>
              </a:tr>
              <a:tr h="53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Above 4000 sq.mt up to 5000 sq.mt. </a:t>
                      </a:r>
                      <a:endParaRPr sz="1400" u="none" cap="none" strike="noStrike"/>
                    </a:p>
                  </a:txBody>
                  <a:tcPr marT="45200" marB="45200" marR="90375" marL="903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10%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</a:tr>
              <a:tr h="48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Above 5000 sq.mt up to 1 ha </a:t>
                      </a:r>
                      <a:endParaRPr sz="18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45200" marB="45200" marR="90375" marL="903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15%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</a:tr>
              <a:tr h="53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Above 1 ha up to 2 ha 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20%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</a:tr>
              <a:tr h="50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Above 2 ha up to 5 ha 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25%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</a:tr>
              <a:tr h="48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algun Gothic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Above 5 ha up to 10 ha 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30%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</a:tr>
              <a:tr h="48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Above 10 ha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35%</a:t>
                      </a:r>
                      <a:endParaRPr sz="1400" u="none" cap="none" strike="noStrike"/>
                    </a:p>
                  </a:txBody>
                  <a:tcPr marT="45200" marB="45200" marR="90375" marL="90375" anchor="ctr"/>
                </a:tc>
              </a:tr>
            </a:tbl>
          </a:graphicData>
        </a:graphic>
      </p:graphicFrame>
      <p:cxnSp>
        <p:nvCxnSpPr>
          <p:cNvPr id="394" name="Google Shape;394;p25"/>
          <p:cNvCxnSpPr/>
          <p:nvPr/>
        </p:nvCxnSpPr>
        <p:spPr>
          <a:xfrm rot="5400000">
            <a:off x="7711405" y="5759873"/>
            <a:ext cx="7743457" cy="219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95" name="Google Shape;395;p25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5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25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10% of normal premium for Staircase premium and Open space deficiency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215671" y="7137399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6"/>
          <p:cNvPicPr preferRelativeResize="0"/>
          <p:nvPr/>
        </p:nvPicPr>
        <p:blipFill rotWithShape="1">
          <a:blip r:embed="rId3">
            <a:alphaModFix/>
          </a:blip>
          <a:srcRect b="17118" l="5961" r="0" t="0"/>
          <a:stretch/>
        </p:blipFill>
        <p:spPr>
          <a:xfrm>
            <a:off x="410194" y="2174919"/>
            <a:ext cx="3618391" cy="31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6"/>
          <p:cNvSpPr txBox="1"/>
          <p:nvPr/>
        </p:nvSpPr>
        <p:spPr>
          <a:xfrm>
            <a:off x="559835" y="1031296"/>
            <a:ext cx="5367890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33(11) PTC – Permanent Transit Camp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6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6"/>
          <p:cNvSpPr txBox="1"/>
          <p:nvPr/>
        </p:nvSpPr>
        <p:spPr>
          <a:xfrm>
            <a:off x="6434643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26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0" name="Google Shape;410;p26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1" name="Google Shape;411;p26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26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3" name="Google Shape;413;p26"/>
          <p:cNvSpPr txBox="1"/>
          <p:nvPr/>
        </p:nvSpPr>
        <p:spPr>
          <a:xfrm>
            <a:off x="5854348" y="2581651"/>
            <a:ext cx="5114003" cy="6634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12.00 m road width is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This provision shall not apply on reserved plots or where permissible Zonal FSI is less than 1.00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Planning Authority shall be SRA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Zonal FSI                          – 1.00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FSI as per 33(11) – 3.00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4" name="Google Shape;414;p26"/>
          <p:cNvSpPr txBox="1"/>
          <p:nvPr/>
        </p:nvSpPr>
        <p:spPr>
          <a:xfrm>
            <a:off x="11975150" y="2709766"/>
            <a:ext cx="5114003" cy="192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Carpet area provision –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Residential 27.88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Commercial 20.9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6"/>
          <p:cNvSpPr txBox="1"/>
          <p:nvPr/>
        </p:nvSpPr>
        <p:spPr>
          <a:xfrm>
            <a:off x="11975150" y="4771660"/>
            <a:ext cx="5114003" cy="192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Area equal to BUA of PTC to be handed over shall be admissible as Incentive FSI for Sale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6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6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6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9" name="Google Shape;419;p26"/>
          <p:cNvSpPr txBox="1"/>
          <p:nvPr/>
        </p:nvSpPr>
        <p:spPr>
          <a:xfrm>
            <a:off x="549320" y="5732154"/>
            <a:ext cx="4438781" cy="2054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12m Road = 3.0 FSI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18m Road = 4.0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6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10% of normal premium for Staircase premium and Open space deficiency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1" name="Google Shape;421;p26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26"/>
          <p:cNvCxnSpPr/>
          <p:nvPr/>
        </p:nvCxnSpPr>
        <p:spPr>
          <a:xfrm>
            <a:off x="9845464" y="7360223"/>
            <a:ext cx="0" cy="374207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24" name="Google Shape;424;p26"/>
          <p:cNvCxnSpPr/>
          <p:nvPr/>
        </p:nvCxnSpPr>
        <p:spPr>
          <a:xfrm rot="10800000">
            <a:off x="9220624" y="7734430"/>
            <a:ext cx="1249680" cy="0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25" name="Google Shape;425;p26"/>
          <p:cNvCxnSpPr/>
          <p:nvPr/>
        </p:nvCxnSpPr>
        <p:spPr>
          <a:xfrm>
            <a:off x="9226720" y="7734430"/>
            <a:ext cx="0" cy="301589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26" name="Google Shape;426;p26"/>
          <p:cNvCxnSpPr/>
          <p:nvPr/>
        </p:nvCxnSpPr>
        <p:spPr>
          <a:xfrm>
            <a:off x="10470304" y="7734430"/>
            <a:ext cx="0" cy="301589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27" name="Google Shape;427;p26"/>
          <p:cNvSpPr txBox="1"/>
          <p:nvPr/>
        </p:nvSpPr>
        <p:spPr>
          <a:xfrm>
            <a:off x="8867150" y="8032975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6"/>
          <p:cNvSpPr txBox="1"/>
          <p:nvPr/>
        </p:nvSpPr>
        <p:spPr>
          <a:xfrm>
            <a:off x="10042916" y="8032975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6"/>
          <p:cNvSpPr txBox="1"/>
          <p:nvPr/>
        </p:nvSpPr>
        <p:spPr>
          <a:xfrm>
            <a:off x="8867149" y="8383399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6"/>
          <p:cNvSpPr txBox="1"/>
          <p:nvPr/>
        </p:nvSpPr>
        <p:spPr>
          <a:xfrm>
            <a:off x="10064756" y="8383399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6"/>
          <p:cNvSpPr/>
          <p:nvPr/>
        </p:nvSpPr>
        <p:spPr>
          <a:xfrm flipH="1" rot="-5400000">
            <a:off x="14195079" y="5574987"/>
            <a:ext cx="683399" cy="1751791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F3253"/>
          </a:solidFill>
          <a:ln cap="flat" cmpd="sng" w="127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6"/>
          <p:cNvSpPr txBox="1"/>
          <p:nvPr/>
        </p:nvSpPr>
        <p:spPr>
          <a:xfrm>
            <a:off x="14516933" y="6847323"/>
            <a:ext cx="1566377" cy="5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SALE from Plot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6"/>
          <p:cNvSpPr txBox="1"/>
          <p:nvPr/>
        </p:nvSpPr>
        <p:spPr>
          <a:xfrm>
            <a:off x="13052374" y="6829383"/>
            <a:ext cx="1217017" cy="525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PTC of Plot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6"/>
          <p:cNvSpPr/>
          <p:nvPr/>
        </p:nvSpPr>
        <p:spPr>
          <a:xfrm flipH="1" rot="5400000">
            <a:off x="14151149" y="6901254"/>
            <a:ext cx="683399" cy="1751791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F3253"/>
          </a:solidFill>
          <a:ln cap="flat" cmpd="sng" w="127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13098310" y="8270999"/>
            <a:ext cx="2954862" cy="78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Clubbing &amp; Shifting is Permitted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7"/>
          <p:cNvSpPr txBox="1"/>
          <p:nvPr/>
        </p:nvSpPr>
        <p:spPr>
          <a:xfrm>
            <a:off x="559835" y="1031296"/>
            <a:ext cx="15877594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33(20)(B)Affordable housing (AH)/ Rehabilitation &amp; resettlement (R&amp; R)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7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7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7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27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45" name="Google Shape;445;p27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46" name="Google Shape;446;p27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47" name="Google Shape;447;p27"/>
          <p:cNvSpPr txBox="1"/>
          <p:nvPr/>
        </p:nvSpPr>
        <p:spPr>
          <a:xfrm>
            <a:off x="683404" y="7809936"/>
            <a:ext cx="4438781" cy="2054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48" name="Google Shape;448;p27"/>
          <p:cNvPicPr preferRelativeResize="0"/>
          <p:nvPr/>
        </p:nvPicPr>
        <p:blipFill rotWithShape="1">
          <a:blip r:embed="rId3">
            <a:alphaModFix/>
          </a:blip>
          <a:srcRect b="15560" l="7382" r="0" t="0"/>
          <a:stretch/>
        </p:blipFill>
        <p:spPr>
          <a:xfrm>
            <a:off x="1084119" y="2661657"/>
            <a:ext cx="3259676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7"/>
          <p:cNvSpPr txBox="1"/>
          <p:nvPr/>
        </p:nvSpPr>
        <p:spPr>
          <a:xfrm>
            <a:off x="549320" y="5732154"/>
            <a:ext cx="4438781" cy="2054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12m Road = 3.0 FSI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18m Road = 4.0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11975150" y="2709766"/>
            <a:ext cx="5114003" cy="192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Carpet area provision –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Residential 27.88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Commercial 20.9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5854348" y="2581651"/>
            <a:ext cx="5114003" cy="6634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12.00 m road width is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This provision shall not apply on reserved plots or where permissible Zonal FSI is less than 1.00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Zonal FSI                              – 1.00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FSI as per 33(20)(B) – 3.00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2" name="Google Shape;452;p27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7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7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5" name="Google Shape;455;p27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10% of normal premium for Staircase premium and Open space deficiency for 33(20)(B) component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6" name="Google Shape;456;p27"/>
          <p:cNvSpPr txBox="1"/>
          <p:nvPr/>
        </p:nvSpPr>
        <p:spPr>
          <a:xfrm>
            <a:off x="11975149" y="4529894"/>
            <a:ext cx="5114003" cy="192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Area equal to BUA of PTC to be handed over shall be admissible as incentive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7"/>
          <p:cNvSpPr txBox="1"/>
          <p:nvPr/>
        </p:nvSpPr>
        <p:spPr>
          <a:xfrm>
            <a:off x="223507" y="7018152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7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7"/>
          <p:cNvSpPr/>
          <p:nvPr/>
        </p:nvSpPr>
        <p:spPr>
          <a:xfrm flipH="1" rot="-5400000">
            <a:off x="14195079" y="5574987"/>
            <a:ext cx="683399" cy="1751791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F3253"/>
          </a:solidFill>
          <a:ln cap="flat" cmpd="sng" w="127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7"/>
          <p:cNvSpPr txBox="1"/>
          <p:nvPr/>
        </p:nvSpPr>
        <p:spPr>
          <a:xfrm>
            <a:off x="14516933" y="6847323"/>
            <a:ext cx="1566377" cy="5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SALE from Plot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7"/>
          <p:cNvSpPr txBox="1"/>
          <p:nvPr/>
        </p:nvSpPr>
        <p:spPr>
          <a:xfrm>
            <a:off x="13052374" y="6829383"/>
            <a:ext cx="1217017" cy="525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PAP of Plot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7"/>
          <p:cNvSpPr/>
          <p:nvPr/>
        </p:nvSpPr>
        <p:spPr>
          <a:xfrm flipH="1" rot="5400000">
            <a:off x="14151149" y="6901254"/>
            <a:ext cx="683399" cy="1751791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F3253"/>
          </a:solidFill>
          <a:ln cap="flat" cmpd="sng" w="127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 txBox="1"/>
          <p:nvPr/>
        </p:nvSpPr>
        <p:spPr>
          <a:xfrm>
            <a:off x="13098310" y="8270999"/>
            <a:ext cx="2954862" cy="78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Clubbing &amp; Shifting is Permitted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27"/>
          <p:cNvCxnSpPr/>
          <p:nvPr/>
        </p:nvCxnSpPr>
        <p:spPr>
          <a:xfrm>
            <a:off x="10208724" y="6921248"/>
            <a:ext cx="0" cy="374207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5" name="Google Shape;465;p27"/>
          <p:cNvCxnSpPr/>
          <p:nvPr/>
        </p:nvCxnSpPr>
        <p:spPr>
          <a:xfrm rot="10800000">
            <a:off x="9583884" y="7295455"/>
            <a:ext cx="1249680" cy="0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6" name="Google Shape;466;p27"/>
          <p:cNvCxnSpPr/>
          <p:nvPr/>
        </p:nvCxnSpPr>
        <p:spPr>
          <a:xfrm>
            <a:off x="9589980" y="7295455"/>
            <a:ext cx="0" cy="301589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7" name="Google Shape;467;p27"/>
          <p:cNvCxnSpPr/>
          <p:nvPr/>
        </p:nvCxnSpPr>
        <p:spPr>
          <a:xfrm>
            <a:off x="10833564" y="7295455"/>
            <a:ext cx="0" cy="301589"/>
          </a:xfrm>
          <a:prstGeom prst="straightConnector1">
            <a:avLst/>
          </a:prstGeom>
          <a:noFill/>
          <a:ln cap="flat" cmpd="sng" w="28575">
            <a:solidFill>
              <a:srgbClr val="0F3253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8" name="Google Shape;468;p27"/>
          <p:cNvSpPr txBox="1"/>
          <p:nvPr/>
        </p:nvSpPr>
        <p:spPr>
          <a:xfrm>
            <a:off x="9230410" y="7594000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10406176" y="7594000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7"/>
          <p:cNvSpPr txBox="1"/>
          <p:nvPr/>
        </p:nvSpPr>
        <p:spPr>
          <a:xfrm>
            <a:off x="9230409" y="7944424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7"/>
          <p:cNvSpPr txBox="1"/>
          <p:nvPr/>
        </p:nvSpPr>
        <p:spPr>
          <a:xfrm>
            <a:off x="10428016" y="7944424"/>
            <a:ext cx="813117" cy="39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551" y="960436"/>
            <a:ext cx="8621712" cy="822378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8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8"/>
          <p:cNvSpPr txBox="1"/>
          <p:nvPr/>
        </p:nvSpPr>
        <p:spPr>
          <a:xfrm>
            <a:off x="310798" y="960437"/>
            <a:ext cx="7575902" cy="8223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None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DCPR 2034 offers schemes &amp; incentives making redevelopment projects viable, boosting the real estate market and attracting developers.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800"/>
              <a:buFont typeface="Arial"/>
              <a:buNone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Positive aspects of redevelopment have been highlighted in the recent article of Times of India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9" name="Google Shape;479;p28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8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481" name="Google Shape;481;p28"/>
          <p:cNvCxnSpPr/>
          <p:nvPr/>
        </p:nvCxnSpPr>
        <p:spPr>
          <a:xfrm>
            <a:off x="8210551" y="7988300"/>
            <a:ext cx="804983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2" name="Google Shape;482;p28"/>
          <p:cNvCxnSpPr/>
          <p:nvPr/>
        </p:nvCxnSpPr>
        <p:spPr>
          <a:xfrm>
            <a:off x="8210551" y="8286750"/>
            <a:ext cx="6870699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/>
          <p:nvPr/>
        </p:nvSpPr>
        <p:spPr>
          <a:xfrm>
            <a:off x="499159" y="5808952"/>
            <a:ext cx="4438781" cy="182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 m Road = 3.0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18 m Road = 4.0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27 m Road = 5.0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 txBox="1"/>
          <p:nvPr/>
        </p:nvSpPr>
        <p:spPr>
          <a:xfrm>
            <a:off x="559835" y="1031296"/>
            <a:ext cx="16102565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33(19)Additional FSI for commercial user development in central business District or Plots in Residential/Commercial zones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2" name="Google Shape;492;p29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93" name="Google Shape;493;p29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94" name="Google Shape;494;p29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5" name="Google Shape;495;p29"/>
          <p:cNvSpPr txBox="1"/>
          <p:nvPr/>
        </p:nvSpPr>
        <p:spPr>
          <a:xfrm>
            <a:off x="683404" y="7809936"/>
            <a:ext cx="4438781" cy="2054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96" name="Google Shape;496;p29"/>
          <p:cNvPicPr preferRelativeResize="0"/>
          <p:nvPr/>
        </p:nvPicPr>
        <p:blipFill rotWithShape="1">
          <a:blip r:embed="rId3">
            <a:alphaModFix/>
          </a:blip>
          <a:srcRect b="18264" l="9088" r="0" t="0"/>
          <a:stretch/>
        </p:blipFill>
        <p:spPr>
          <a:xfrm>
            <a:off x="499160" y="1645703"/>
            <a:ext cx="5035941" cy="452763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9"/>
          <p:cNvSpPr txBox="1"/>
          <p:nvPr/>
        </p:nvSpPr>
        <p:spPr>
          <a:xfrm>
            <a:off x="5284897" y="2745740"/>
            <a:ext cx="6164837" cy="452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For entirely Commercial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This provision shall not apply on reserved plots</a:t>
            </a:r>
            <a:endParaRPr b="1" i="0" sz="25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29"/>
          <p:cNvSpPr txBox="1"/>
          <p:nvPr/>
        </p:nvSpPr>
        <p:spPr>
          <a:xfrm>
            <a:off x="11639550" y="2668547"/>
            <a:ext cx="5927725" cy="452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Residential user permitted to the extent of 30% of permissible FSI as per 30(A).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Such 30% FSI for Residential user can be used to rehabilitate existing tenants.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29"/>
          <p:cNvSpPr txBox="1"/>
          <p:nvPr/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Regulation (33) of 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9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2" name="Google Shape;502;p29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35% Fungible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732" y="3236149"/>
            <a:ext cx="3118760" cy="31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0"/>
          <p:cNvPicPr preferRelativeResize="0"/>
          <p:nvPr/>
        </p:nvPicPr>
        <p:blipFill rotWithShape="1">
          <a:blip r:embed="rId4">
            <a:alphaModFix/>
          </a:blip>
          <a:srcRect b="11451" l="0" r="0" t="0"/>
          <a:stretch/>
        </p:blipFill>
        <p:spPr>
          <a:xfrm>
            <a:off x="7092265" y="3428509"/>
            <a:ext cx="3816278" cy="300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0"/>
          <p:cNvPicPr preferRelativeResize="0"/>
          <p:nvPr/>
        </p:nvPicPr>
        <p:blipFill rotWithShape="1">
          <a:blip r:embed="rId5">
            <a:alphaModFix/>
          </a:blip>
          <a:srcRect b="0" l="50201" r="0" t="0"/>
          <a:stretch/>
        </p:blipFill>
        <p:spPr>
          <a:xfrm>
            <a:off x="14030713" y="3643069"/>
            <a:ext cx="2833910" cy="273783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0"/>
          <p:cNvSpPr txBox="1"/>
          <p:nvPr/>
        </p:nvSpPr>
        <p:spPr>
          <a:xfrm>
            <a:off x="5969599" y="1859699"/>
            <a:ext cx="6231435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Planning Authorities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0"/>
          <p:cNvSpPr txBox="1"/>
          <p:nvPr/>
        </p:nvSpPr>
        <p:spPr>
          <a:xfrm>
            <a:off x="1447006" y="6675876"/>
            <a:ext cx="1908211" cy="609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BMC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0"/>
          <p:cNvSpPr txBox="1"/>
          <p:nvPr/>
        </p:nvSpPr>
        <p:spPr>
          <a:xfrm>
            <a:off x="8046299" y="6675876"/>
            <a:ext cx="1908211" cy="609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0"/>
          <p:cNvSpPr txBox="1"/>
          <p:nvPr/>
        </p:nvSpPr>
        <p:spPr>
          <a:xfrm>
            <a:off x="14493562" y="6675876"/>
            <a:ext cx="1908211" cy="609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MHADA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"/>
          <p:cNvSpPr txBox="1"/>
          <p:nvPr/>
        </p:nvSpPr>
        <p:spPr>
          <a:xfrm>
            <a:off x="211329" y="7227285"/>
            <a:ext cx="4657233" cy="75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33(7), 33(7)(A), 33(7)(B), 33(9), 33(19), 33(20)(B)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0"/>
          <p:cNvSpPr txBox="1"/>
          <p:nvPr/>
        </p:nvSpPr>
        <p:spPr>
          <a:xfrm>
            <a:off x="6756699" y="7227285"/>
            <a:ext cx="4657233" cy="75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33(11)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0"/>
          <p:cNvSpPr txBox="1"/>
          <p:nvPr/>
        </p:nvSpPr>
        <p:spPr>
          <a:xfrm>
            <a:off x="13132247" y="7201291"/>
            <a:ext cx="4657233" cy="75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33(5)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0"/>
          <p:cNvSpPr txBox="1"/>
          <p:nvPr/>
        </p:nvSpPr>
        <p:spPr>
          <a:xfrm>
            <a:off x="782637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Process of Approvals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0" name="Google Shape;520;p30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/>
          </a:blip>
          <a:srcRect b="28834" l="23525" r="23049" t="15416"/>
          <a:stretch/>
        </p:blipFill>
        <p:spPr>
          <a:xfrm>
            <a:off x="356231" y="3795446"/>
            <a:ext cx="2477729" cy="258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 b="20429" l="0" r="0" t="0"/>
          <a:stretch/>
        </p:blipFill>
        <p:spPr>
          <a:xfrm>
            <a:off x="2833960" y="3579072"/>
            <a:ext cx="3640905" cy="289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/>
          <p:cNvPicPr preferRelativeResize="0"/>
          <p:nvPr/>
        </p:nvPicPr>
        <p:blipFill rotWithShape="1">
          <a:blip r:embed="rId5">
            <a:alphaModFix/>
          </a:blip>
          <a:srcRect b="12862" l="0" r="0" t="0"/>
          <a:stretch/>
        </p:blipFill>
        <p:spPr>
          <a:xfrm>
            <a:off x="6474865" y="3888574"/>
            <a:ext cx="2477729" cy="215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5285" y="4260281"/>
            <a:ext cx="1081155" cy="108115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1"/>
          <p:cNvSpPr txBox="1"/>
          <p:nvPr/>
        </p:nvSpPr>
        <p:spPr>
          <a:xfrm>
            <a:off x="11147417" y="1092481"/>
            <a:ext cx="5348817" cy="627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Chief Fire Office (CFO)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1"/>
          <p:cNvSpPr txBox="1"/>
          <p:nvPr/>
        </p:nvSpPr>
        <p:spPr>
          <a:xfrm>
            <a:off x="11892837" y="1518828"/>
            <a:ext cx="5348817" cy="104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EETC (Executive Engineer of Traffic Control)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1"/>
          <p:cNvSpPr txBox="1"/>
          <p:nvPr/>
        </p:nvSpPr>
        <p:spPr>
          <a:xfrm>
            <a:off x="12451251" y="6574744"/>
            <a:ext cx="4568870" cy="104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Municipal Commissioner/CEO/V.P. (in case of concessions)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 txBox="1"/>
          <p:nvPr/>
        </p:nvSpPr>
        <p:spPr>
          <a:xfrm>
            <a:off x="10191622" y="7289551"/>
            <a:ext cx="5348817" cy="596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I.O.D.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 txBox="1"/>
          <p:nvPr/>
        </p:nvSpPr>
        <p:spPr>
          <a:xfrm>
            <a:off x="12476264" y="7724500"/>
            <a:ext cx="3502530" cy="77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Commencement Certificate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31"/>
          <p:cNvCxnSpPr/>
          <p:nvPr/>
        </p:nvCxnSpPr>
        <p:spPr>
          <a:xfrm>
            <a:off x="873735" y="6509141"/>
            <a:ext cx="144272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35" name="Google Shape;535;p31"/>
          <p:cNvCxnSpPr/>
          <p:nvPr/>
        </p:nvCxnSpPr>
        <p:spPr>
          <a:xfrm>
            <a:off x="3933052" y="6509141"/>
            <a:ext cx="144272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36" name="Google Shape;536;p31"/>
          <p:cNvCxnSpPr/>
          <p:nvPr/>
        </p:nvCxnSpPr>
        <p:spPr>
          <a:xfrm>
            <a:off x="6942455" y="6509141"/>
            <a:ext cx="144272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37" name="Google Shape;537;p31"/>
          <p:cNvCxnSpPr/>
          <p:nvPr/>
        </p:nvCxnSpPr>
        <p:spPr>
          <a:xfrm>
            <a:off x="9654539" y="6509141"/>
            <a:ext cx="144272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38" name="Google Shape;538;p31"/>
          <p:cNvCxnSpPr/>
          <p:nvPr/>
        </p:nvCxnSpPr>
        <p:spPr>
          <a:xfrm>
            <a:off x="11471043" y="1246052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39" name="Google Shape;539;p31"/>
          <p:cNvCxnSpPr/>
          <p:nvPr/>
        </p:nvCxnSpPr>
        <p:spPr>
          <a:xfrm>
            <a:off x="11486811" y="3755836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40" name="Google Shape;540;p31"/>
          <p:cNvCxnSpPr/>
          <p:nvPr/>
        </p:nvCxnSpPr>
        <p:spPr>
          <a:xfrm>
            <a:off x="11493745" y="4233707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41" name="Google Shape;541;p31"/>
          <p:cNvCxnSpPr/>
          <p:nvPr/>
        </p:nvCxnSpPr>
        <p:spPr>
          <a:xfrm>
            <a:off x="11484732" y="9079743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42" name="Google Shape;542;p31"/>
          <p:cNvCxnSpPr/>
          <p:nvPr/>
        </p:nvCxnSpPr>
        <p:spPr>
          <a:xfrm>
            <a:off x="11493745" y="1246052"/>
            <a:ext cx="0" cy="7833691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43" name="Google Shape;543;p31"/>
          <p:cNvCxnSpPr/>
          <p:nvPr/>
        </p:nvCxnSpPr>
        <p:spPr>
          <a:xfrm>
            <a:off x="11495757" y="4715334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44" name="Google Shape;544;p31"/>
          <p:cNvSpPr txBox="1"/>
          <p:nvPr/>
        </p:nvSpPr>
        <p:spPr>
          <a:xfrm>
            <a:off x="10846741" y="541169"/>
            <a:ext cx="6231435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Kind of Approvals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1"/>
          <p:cNvSpPr txBox="1"/>
          <p:nvPr/>
        </p:nvSpPr>
        <p:spPr>
          <a:xfrm>
            <a:off x="0" y="6942012"/>
            <a:ext cx="3290120" cy="202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Design Finalisation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1"/>
          <p:cNvSpPr txBox="1"/>
          <p:nvPr/>
        </p:nvSpPr>
        <p:spPr>
          <a:xfrm>
            <a:off x="6502880" y="6942013"/>
            <a:ext cx="2321870" cy="1010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b="1" i="0" lang="en-IN" sz="32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Submission Drawings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1"/>
          <p:cNvSpPr txBox="1"/>
          <p:nvPr/>
        </p:nvSpPr>
        <p:spPr>
          <a:xfrm>
            <a:off x="3423967" y="6942012"/>
            <a:ext cx="2321870" cy="202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Design to comply with DCPR 2034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1"/>
          <p:cNvSpPr txBox="1"/>
          <p:nvPr/>
        </p:nvSpPr>
        <p:spPr>
          <a:xfrm>
            <a:off x="9100769" y="6942013"/>
            <a:ext cx="2321870" cy="1010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Submit to Authority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1"/>
          <p:cNvSpPr txBox="1"/>
          <p:nvPr/>
        </p:nvSpPr>
        <p:spPr>
          <a:xfrm>
            <a:off x="782637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Process of Approvals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551" name="Google Shape;551;p31"/>
          <p:cNvCxnSpPr/>
          <p:nvPr/>
        </p:nvCxnSpPr>
        <p:spPr>
          <a:xfrm>
            <a:off x="11482155" y="1744679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52" name="Google Shape;552;p31"/>
          <p:cNvCxnSpPr/>
          <p:nvPr/>
        </p:nvCxnSpPr>
        <p:spPr>
          <a:xfrm>
            <a:off x="11472375" y="2325625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53" name="Google Shape;553;p31"/>
          <p:cNvSpPr/>
          <p:nvPr/>
        </p:nvSpPr>
        <p:spPr>
          <a:xfrm>
            <a:off x="12402964" y="2098322"/>
            <a:ext cx="13516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Tree NOC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2402964" y="2615247"/>
            <a:ext cx="18854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SWD/HE NOC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12460640" y="3083572"/>
            <a:ext cx="15860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Metro NOC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12464544" y="3563879"/>
            <a:ext cx="17716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Railway NOC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557" name="Google Shape;557;p31"/>
          <p:cNvCxnSpPr/>
          <p:nvPr/>
        </p:nvCxnSpPr>
        <p:spPr>
          <a:xfrm>
            <a:off x="11471043" y="5225688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58" name="Google Shape;558;p31"/>
          <p:cNvCxnSpPr/>
          <p:nvPr/>
        </p:nvCxnSpPr>
        <p:spPr>
          <a:xfrm>
            <a:off x="11471043" y="7926570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59" name="Google Shape;559;p31"/>
          <p:cNvCxnSpPr/>
          <p:nvPr/>
        </p:nvCxnSpPr>
        <p:spPr>
          <a:xfrm>
            <a:off x="11484732" y="8450546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60" name="Google Shape;560;p31"/>
          <p:cNvSpPr/>
          <p:nvPr/>
        </p:nvSpPr>
        <p:spPr>
          <a:xfrm>
            <a:off x="12464574" y="4047080"/>
            <a:ext cx="24499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Civil Aviation NOC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61" name="Google Shape;561;p31"/>
          <p:cNvPicPr preferRelativeResize="0"/>
          <p:nvPr/>
        </p:nvPicPr>
        <p:blipFill rotWithShape="1">
          <a:blip r:embed="rId7">
            <a:alphaModFix/>
          </a:blip>
          <a:srcRect b="11451" l="0" r="0" t="0"/>
          <a:stretch/>
        </p:blipFill>
        <p:spPr>
          <a:xfrm>
            <a:off x="9604779" y="5377996"/>
            <a:ext cx="1166946" cy="9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1"/>
          <p:cNvPicPr preferRelativeResize="0"/>
          <p:nvPr/>
        </p:nvPicPr>
        <p:blipFill rotWithShape="1">
          <a:blip r:embed="rId8">
            <a:alphaModFix/>
          </a:blip>
          <a:srcRect b="0" l="50201" r="0" t="0"/>
          <a:stretch/>
        </p:blipFill>
        <p:spPr>
          <a:xfrm>
            <a:off x="10341591" y="4402480"/>
            <a:ext cx="866556" cy="837178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31"/>
          <p:cNvSpPr/>
          <p:nvPr/>
        </p:nvSpPr>
        <p:spPr>
          <a:xfrm>
            <a:off x="12455299" y="4534907"/>
            <a:ext cx="19041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HRC Approval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2429353" y="5018108"/>
            <a:ext cx="13308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CRZ NOC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12421345" y="5521127"/>
            <a:ext cx="18959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HPC Approval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566" name="Google Shape;566;p31"/>
          <p:cNvCxnSpPr/>
          <p:nvPr/>
        </p:nvCxnSpPr>
        <p:spPr>
          <a:xfrm>
            <a:off x="11484732" y="5747831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67" name="Google Shape;567;p31"/>
          <p:cNvCxnSpPr/>
          <p:nvPr/>
        </p:nvCxnSpPr>
        <p:spPr>
          <a:xfrm>
            <a:off x="11471043" y="6274897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68" name="Google Shape;568;p31"/>
          <p:cNvCxnSpPr/>
          <p:nvPr/>
        </p:nvCxnSpPr>
        <p:spPr>
          <a:xfrm>
            <a:off x="11493745" y="6755879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69" name="Google Shape;569;p31"/>
          <p:cNvSpPr/>
          <p:nvPr/>
        </p:nvSpPr>
        <p:spPr>
          <a:xfrm>
            <a:off x="12451250" y="6068666"/>
            <a:ext cx="21691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MOEF Clearance</a:t>
            </a:r>
            <a:endParaRPr b="1" i="0" sz="2000" u="none" cap="none" strike="noStrike">
              <a:solidFill>
                <a:srgbClr val="595959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570" name="Google Shape;570;p31"/>
          <p:cNvCxnSpPr/>
          <p:nvPr/>
        </p:nvCxnSpPr>
        <p:spPr>
          <a:xfrm>
            <a:off x="11493745" y="7459727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71" name="Google Shape;571;p31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1"/>
          <p:cNvSpPr txBox="1"/>
          <p:nvPr/>
        </p:nvSpPr>
        <p:spPr>
          <a:xfrm>
            <a:off x="12322813" y="8197399"/>
            <a:ext cx="3502530" cy="77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Further Commencement Certificate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 txBox="1"/>
          <p:nvPr/>
        </p:nvSpPr>
        <p:spPr>
          <a:xfrm>
            <a:off x="12164761" y="8903717"/>
            <a:ext cx="3502530" cy="77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595959"/>
                </a:solidFill>
                <a:latin typeface="Malgun Gothic"/>
                <a:ea typeface="Malgun Gothic"/>
                <a:cs typeface="Malgun Gothic"/>
                <a:sym typeface="Malgun Gothic"/>
              </a:rPr>
              <a:t>Occupation Certificate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" name="Google Shape;574;p31"/>
          <p:cNvCxnSpPr/>
          <p:nvPr/>
        </p:nvCxnSpPr>
        <p:spPr>
          <a:xfrm>
            <a:off x="11493745" y="3283627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75" name="Google Shape;575;p31"/>
          <p:cNvCxnSpPr/>
          <p:nvPr/>
        </p:nvCxnSpPr>
        <p:spPr>
          <a:xfrm>
            <a:off x="11482155" y="2782356"/>
            <a:ext cx="721360" cy="0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2"/>
          <p:cNvSpPr/>
          <p:nvPr/>
        </p:nvSpPr>
        <p:spPr>
          <a:xfrm>
            <a:off x="0" y="1"/>
            <a:ext cx="17567275" cy="7543800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2"/>
          <p:cNvSpPr txBox="1"/>
          <p:nvPr/>
        </p:nvSpPr>
        <p:spPr>
          <a:xfrm>
            <a:off x="3792984" y="6558548"/>
            <a:ext cx="9659710" cy="14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Font typeface="Arial"/>
              <a:buNone/>
            </a:pPr>
            <a:r>
              <a:rPr b="1" i="0" lang="en-IN" sz="72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2"/>
          <p:cNvSpPr txBox="1"/>
          <p:nvPr/>
        </p:nvSpPr>
        <p:spPr>
          <a:xfrm>
            <a:off x="3792984" y="7674427"/>
            <a:ext cx="9659710" cy="14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7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UDCPR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ct val="100000"/>
              <a:buFont typeface="Arial"/>
              <a:buNone/>
            </a:pPr>
            <a:r>
              <a:rPr b="1" i="0" lang="en-IN" sz="40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Maharashtra State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2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"/>
          <p:cNvSpPr txBox="1"/>
          <p:nvPr>
            <p:ph idx="1" type="body"/>
          </p:nvPr>
        </p:nvSpPr>
        <p:spPr>
          <a:xfrm>
            <a:off x="8783637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Ancillary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589" name="Google Shape;589;p33"/>
          <p:cNvCxnSpPr/>
          <p:nvPr/>
        </p:nvCxnSpPr>
        <p:spPr>
          <a:xfrm>
            <a:off x="14173146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0" name="Google Shape;590;p33"/>
          <p:cNvSpPr txBox="1"/>
          <p:nvPr/>
        </p:nvSpPr>
        <p:spPr>
          <a:xfrm>
            <a:off x="14233440" y="2258086"/>
            <a:ext cx="3333836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1.50/2.00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0.30 – 0.70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0.60/0.80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1.60/1.80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3"/>
          <p:cNvSpPr/>
          <p:nvPr/>
        </p:nvSpPr>
        <p:spPr>
          <a:xfrm>
            <a:off x="7565702" y="637857"/>
            <a:ext cx="2169282" cy="216928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1.50/2.00 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Net PLOT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= 1.50/2.00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2" name="Google Shape;592;p33"/>
          <p:cNvCxnSpPr/>
          <p:nvPr/>
        </p:nvCxnSpPr>
        <p:spPr>
          <a:xfrm>
            <a:off x="9720470" y="2496625"/>
            <a:ext cx="1408802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3" name="Google Shape;593;p33"/>
          <p:cNvSpPr/>
          <p:nvPr/>
        </p:nvSpPr>
        <p:spPr>
          <a:xfrm>
            <a:off x="4130896" y="1332035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594" name="Google Shape;594;p33"/>
          <p:cNvCxnSpPr/>
          <p:nvPr/>
        </p:nvCxnSpPr>
        <p:spPr>
          <a:xfrm>
            <a:off x="6926118" y="3729077"/>
            <a:ext cx="420315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5" name="Google Shape;595;p33"/>
          <p:cNvSpPr txBox="1"/>
          <p:nvPr/>
        </p:nvSpPr>
        <p:spPr>
          <a:xfrm>
            <a:off x="3571774" y="1917273"/>
            <a:ext cx="391346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0.30 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PLOT AREA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may be purchased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from the govt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3"/>
          <p:cNvSpPr/>
          <p:nvPr/>
        </p:nvSpPr>
        <p:spPr>
          <a:xfrm>
            <a:off x="651311" y="2557104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597" name="Google Shape;597;p33"/>
          <p:cNvCxnSpPr/>
          <p:nvPr/>
        </p:nvCxnSpPr>
        <p:spPr>
          <a:xfrm>
            <a:off x="3446533" y="4954146"/>
            <a:ext cx="7682739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8" name="Google Shape;598;p33"/>
          <p:cNvSpPr txBox="1"/>
          <p:nvPr/>
        </p:nvSpPr>
        <p:spPr>
          <a:xfrm>
            <a:off x="92189" y="3403112"/>
            <a:ext cx="39134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Admissible TDR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as per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>
            <a:off x="121477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00" name="Google Shape;600;p33"/>
          <p:cNvSpPr/>
          <p:nvPr/>
        </p:nvSpPr>
        <p:spPr>
          <a:xfrm flipH="1" rot="10800000">
            <a:off x="6528910" y="7400129"/>
            <a:ext cx="2254727" cy="2254727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601" name="Google Shape;601;p33"/>
          <p:cNvCxnSpPr/>
          <p:nvPr/>
        </p:nvCxnSpPr>
        <p:spPr>
          <a:xfrm>
            <a:off x="8783638" y="7400129"/>
            <a:ext cx="234563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02" name="Google Shape;602;p33"/>
          <p:cNvSpPr txBox="1"/>
          <p:nvPr/>
        </p:nvSpPr>
        <p:spPr>
          <a:xfrm>
            <a:off x="-248065" y="5908814"/>
            <a:ext cx="2551620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&lt; 9m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9m – 18m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18m – 30m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30m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3"/>
          <p:cNvSpPr txBox="1"/>
          <p:nvPr/>
        </p:nvSpPr>
        <p:spPr>
          <a:xfrm>
            <a:off x="2126431" y="5553274"/>
            <a:ext cx="3143846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Basic fsi</a:t>
            </a:r>
            <a:endParaRPr b="1" i="0" sz="2400" u="sng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3"/>
          <p:cNvSpPr txBox="1"/>
          <p:nvPr/>
        </p:nvSpPr>
        <p:spPr>
          <a:xfrm>
            <a:off x="4327671" y="5567505"/>
            <a:ext cx="3143846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T.D.R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Permissible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3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3"/>
          <p:cNvSpPr txBox="1"/>
          <p:nvPr/>
        </p:nvSpPr>
        <p:spPr>
          <a:xfrm>
            <a:off x="258380" y="80975"/>
            <a:ext cx="16740107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UDCPR 2020 - FSI Calculation – </a:t>
            </a:r>
            <a:r>
              <a:rPr b="1" i="0" lang="en-IN" sz="3200" u="sng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CONGESTED AREAS </a:t>
            </a: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(For All Municipal Corporation &amp; CIDCO)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07" name="Google Shape;607;p33"/>
          <p:cNvSpPr txBox="1"/>
          <p:nvPr/>
        </p:nvSpPr>
        <p:spPr>
          <a:xfrm>
            <a:off x="6186017" y="8055705"/>
            <a:ext cx="30065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60%/80% 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of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TOTAL FSI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Proposed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3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-5861" y="16369"/>
            <a:ext cx="17567275" cy="986472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231134" y="7091948"/>
            <a:ext cx="9659710" cy="14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>
              <a:solidFill>
                <a:srgbClr val="F2F2F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4000"/>
              <a:buNone/>
            </a:pPr>
            <a:r>
              <a:rPr b="1" lang="en-IN">
                <a:solidFill>
                  <a:srgbClr val="F2F2F2"/>
                </a:solidFill>
              </a:rPr>
              <a:t>What are Regulations ?</a:t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277" y="1521940"/>
            <a:ext cx="12087196" cy="658167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181547" y="1180858"/>
            <a:ext cx="9659710" cy="71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How Much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192085" y="2755737"/>
            <a:ext cx="9659710" cy="71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WHERE to Build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0" y="4433426"/>
            <a:ext cx="9659710" cy="71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WHERE not to Build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8674480" y="1126795"/>
            <a:ext cx="9659710" cy="71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How High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8726693" y="2748538"/>
            <a:ext cx="9659710" cy="71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What USER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9285395" y="4403735"/>
            <a:ext cx="9659710" cy="71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Payment to Government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3672112" y="1020077"/>
            <a:ext cx="2699657" cy="719471"/>
          </a:xfrm>
          <a:prstGeom prst="wedgeRectCallout">
            <a:avLst>
              <a:gd fmla="val 81318" name="adj1"/>
              <a:gd fmla="val 133107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3705652" y="2647610"/>
            <a:ext cx="2699657" cy="719471"/>
          </a:xfrm>
          <a:prstGeom prst="wedgeRectCallout">
            <a:avLst>
              <a:gd fmla="val 75404" name="adj1"/>
              <a:gd fmla="val 70569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195104" y="4241293"/>
            <a:ext cx="3176667" cy="719471"/>
          </a:xfrm>
          <a:prstGeom prst="wedgeRectCallout">
            <a:avLst>
              <a:gd fmla="val 81801" name="adj1"/>
              <a:gd fmla="val -7468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2154507" y="982562"/>
            <a:ext cx="2699657" cy="719471"/>
          </a:xfrm>
          <a:prstGeom prst="wedgeRectCallout">
            <a:avLst>
              <a:gd fmla="val -99327" name="adj1"/>
              <a:gd fmla="val 130283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2206720" y="2598088"/>
            <a:ext cx="2699657" cy="719471"/>
          </a:xfrm>
          <a:prstGeom prst="wedgeRectCallout">
            <a:avLst>
              <a:gd fmla="val -82661" name="adj1"/>
              <a:gd fmla="val 6492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12206720" y="4241293"/>
            <a:ext cx="3772861" cy="719471"/>
          </a:xfrm>
          <a:prstGeom prst="wedgeRectCallout">
            <a:avLst>
              <a:gd fmla="val -91548" name="adj1"/>
              <a:gd fmla="val -71856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13294894" y="-41468"/>
            <a:ext cx="4272381" cy="788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</a:t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15742920" y="94563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"/>
          <p:cNvSpPr txBox="1"/>
          <p:nvPr>
            <p:ph idx="1" type="body"/>
          </p:nvPr>
        </p:nvSpPr>
        <p:spPr>
          <a:xfrm>
            <a:off x="-665163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Ancillary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614" name="Google Shape;614;p34"/>
          <p:cNvCxnSpPr/>
          <p:nvPr/>
        </p:nvCxnSpPr>
        <p:spPr>
          <a:xfrm>
            <a:off x="482885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15" name="Google Shape;615;p34"/>
          <p:cNvSpPr txBox="1"/>
          <p:nvPr/>
        </p:nvSpPr>
        <p:spPr>
          <a:xfrm>
            <a:off x="5169938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x 0.60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+ (3.0 x 0.60)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3.0 x (1.60)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4"/>
          <p:cNvSpPr txBox="1"/>
          <p:nvPr/>
        </p:nvSpPr>
        <p:spPr>
          <a:xfrm>
            <a:off x="26989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617" name="Google Shape;617;p34"/>
          <p:cNvCxnSpPr/>
          <p:nvPr/>
        </p:nvCxnSpPr>
        <p:spPr>
          <a:xfrm>
            <a:off x="896270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18" name="Google Shape;618;p34"/>
          <p:cNvSpPr txBox="1"/>
          <p:nvPr/>
        </p:nvSpPr>
        <p:spPr>
          <a:xfrm>
            <a:off x="9303787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4,000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1,400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6,000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6,000 x 0.60 = 3,600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6,000 + 3,600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9,600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4"/>
          <p:cNvSpPr txBox="1"/>
          <p:nvPr/>
        </p:nvSpPr>
        <p:spPr>
          <a:xfrm>
            <a:off x="370150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coefficient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4"/>
          <p:cNvSpPr txBox="1"/>
          <p:nvPr/>
        </p:nvSpPr>
        <p:spPr>
          <a:xfrm>
            <a:off x="866452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sq mts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4"/>
          <p:cNvSpPr txBox="1"/>
          <p:nvPr/>
        </p:nvSpPr>
        <p:spPr>
          <a:xfrm>
            <a:off x="242829" y="634463"/>
            <a:ext cx="8540807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Consider a plot of land for Residential development admeasuring 2,000 sq.mts abutting 30 m road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4"/>
          <p:cNvSpPr txBox="1"/>
          <p:nvPr/>
        </p:nvSpPr>
        <p:spPr>
          <a:xfrm>
            <a:off x="258380" y="80975"/>
            <a:ext cx="16740107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UDCPR 2020 - FSI Calculation – </a:t>
            </a:r>
            <a:r>
              <a:rPr b="1" i="0" lang="en-IN" sz="2500" u="sng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CONGESTED AREAS</a:t>
            </a:r>
            <a:endParaRPr b="1" i="0" sz="25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5"/>
          <p:cNvSpPr txBox="1"/>
          <p:nvPr>
            <p:ph idx="1" type="body"/>
          </p:nvPr>
        </p:nvSpPr>
        <p:spPr>
          <a:xfrm>
            <a:off x="8783637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ANCILLARY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630" name="Google Shape;630;p35"/>
          <p:cNvCxnSpPr/>
          <p:nvPr/>
        </p:nvCxnSpPr>
        <p:spPr>
          <a:xfrm>
            <a:off x="14225398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1" name="Google Shape;631;p35"/>
          <p:cNvSpPr txBox="1"/>
          <p:nvPr/>
        </p:nvSpPr>
        <p:spPr>
          <a:xfrm>
            <a:off x="14277650" y="2258086"/>
            <a:ext cx="3494535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0.4 – 1.40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0.60/80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1.60/1.80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5"/>
          <p:cNvSpPr/>
          <p:nvPr/>
        </p:nvSpPr>
        <p:spPr>
          <a:xfrm>
            <a:off x="7551188" y="652371"/>
            <a:ext cx="2169282" cy="216928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1.10 x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NET PLOT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= 1.10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3" name="Google Shape;633;p35"/>
          <p:cNvCxnSpPr/>
          <p:nvPr/>
        </p:nvCxnSpPr>
        <p:spPr>
          <a:xfrm>
            <a:off x="9720470" y="2496625"/>
            <a:ext cx="1408802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4" name="Google Shape;634;p35"/>
          <p:cNvSpPr/>
          <p:nvPr/>
        </p:nvSpPr>
        <p:spPr>
          <a:xfrm>
            <a:off x="4130896" y="1332035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6926118" y="3710140"/>
            <a:ext cx="420315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6" name="Google Shape;636;p35"/>
          <p:cNvSpPr txBox="1"/>
          <p:nvPr/>
        </p:nvSpPr>
        <p:spPr>
          <a:xfrm>
            <a:off x="3547390" y="1905081"/>
            <a:ext cx="391346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0.50 PLOT AREA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may be purchased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from the govt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=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5"/>
          <p:cNvSpPr/>
          <p:nvPr/>
        </p:nvSpPr>
        <p:spPr>
          <a:xfrm>
            <a:off x="651311" y="2233339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638" name="Google Shape;638;p35"/>
          <p:cNvCxnSpPr/>
          <p:nvPr/>
        </p:nvCxnSpPr>
        <p:spPr>
          <a:xfrm>
            <a:off x="3446533" y="5027298"/>
            <a:ext cx="7682739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9" name="Google Shape;639;p35"/>
          <p:cNvSpPr txBox="1"/>
          <p:nvPr/>
        </p:nvSpPr>
        <p:spPr>
          <a:xfrm>
            <a:off x="121477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40" name="Google Shape;640;p35"/>
          <p:cNvSpPr/>
          <p:nvPr/>
        </p:nvSpPr>
        <p:spPr>
          <a:xfrm flipH="1" rot="10800000">
            <a:off x="6528910" y="7470467"/>
            <a:ext cx="2254727" cy="2254727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641" name="Google Shape;641;p35"/>
          <p:cNvCxnSpPr/>
          <p:nvPr/>
        </p:nvCxnSpPr>
        <p:spPr>
          <a:xfrm>
            <a:off x="8783638" y="7470467"/>
            <a:ext cx="2131105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42" name="Google Shape;642;p35"/>
          <p:cNvSpPr txBox="1"/>
          <p:nvPr/>
        </p:nvSpPr>
        <p:spPr>
          <a:xfrm>
            <a:off x="6186017" y="8055705"/>
            <a:ext cx="30065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60%/80% 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of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TOTAL FSI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Proposed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5"/>
          <p:cNvSpPr txBox="1"/>
          <p:nvPr/>
        </p:nvSpPr>
        <p:spPr>
          <a:xfrm>
            <a:off x="-31012" y="5217058"/>
            <a:ext cx="2551620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&lt; 9m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9m – 12m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12m – 15m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15m – 24m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24m – 30m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30m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5"/>
          <p:cNvSpPr txBox="1"/>
          <p:nvPr/>
        </p:nvSpPr>
        <p:spPr>
          <a:xfrm>
            <a:off x="2999455" y="5252611"/>
            <a:ext cx="3143846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T.D.R Permissible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0.65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IN" sz="2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5"/>
          <p:cNvSpPr txBox="1"/>
          <p:nvPr/>
        </p:nvSpPr>
        <p:spPr>
          <a:xfrm>
            <a:off x="67805" y="3464072"/>
            <a:ext cx="39134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Admissible TDR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as per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5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5"/>
          <p:cNvSpPr txBox="1"/>
          <p:nvPr/>
        </p:nvSpPr>
        <p:spPr>
          <a:xfrm>
            <a:off x="258380" y="80975"/>
            <a:ext cx="17710305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UDCPR 2020 - FSI Calculation – </a:t>
            </a:r>
            <a:r>
              <a:rPr b="1" i="0" lang="en-IN" sz="3200" u="sng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NON CONGESTED AREAS </a:t>
            </a: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(For All Municipal Corporation &amp; CIDCO)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48" name="Google Shape;648;p35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6"/>
          <p:cNvSpPr txBox="1"/>
          <p:nvPr>
            <p:ph idx="1" type="body"/>
          </p:nvPr>
        </p:nvSpPr>
        <p:spPr>
          <a:xfrm>
            <a:off x="-665163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ANCILLARY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654" name="Google Shape;654;p36"/>
          <p:cNvCxnSpPr/>
          <p:nvPr/>
        </p:nvCxnSpPr>
        <p:spPr>
          <a:xfrm>
            <a:off x="482885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5" name="Google Shape;655;p36"/>
          <p:cNvSpPr txBox="1"/>
          <p:nvPr/>
        </p:nvSpPr>
        <p:spPr>
          <a:xfrm>
            <a:off x="4982370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3.00 x 0.60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+ (3.0 x 0.60)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3.0 x (1.60)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26989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57" name="Google Shape;657;p36"/>
          <p:cNvSpPr txBox="1"/>
          <p:nvPr/>
        </p:nvSpPr>
        <p:spPr>
          <a:xfrm>
            <a:off x="242830" y="634463"/>
            <a:ext cx="8012896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Consider a plot of land for Residential development admeasuring 2,000 sq.mts abutting 30 m road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Google Shape;658;p36"/>
          <p:cNvCxnSpPr/>
          <p:nvPr/>
        </p:nvCxnSpPr>
        <p:spPr>
          <a:xfrm>
            <a:off x="896270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9" name="Google Shape;659;p36"/>
          <p:cNvSpPr txBox="1"/>
          <p:nvPr/>
        </p:nvSpPr>
        <p:spPr>
          <a:xfrm>
            <a:off x="9303787" y="2258086"/>
            <a:ext cx="4659862" cy="77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2,200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2,800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6,000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6,000 x 0.60 = 3,600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6,000 + 3600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9,600 sq.mts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60" name="Google Shape;660;p36"/>
          <p:cNvSpPr txBox="1"/>
          <p:nvPr/>
        </p:nvSpPr>
        <p:spPr>
          <a:xfrm>
            <a:off x="370150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coefficient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6"/>
          <p:cNvSpPr txBox="1"/>
          <p:nvPr/>
        </p:nvSpPr>
        <p:spPr>
          <a:xfrm>
            <a:off x="8664525" y="1389204"/>
            <a:ext cx="5792190" cy="86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800"/>
              <a:buFont typeface="Malgun Gothic"/>
              <a:buNone/>
            </a:pPr>
            <a:r>
              <a:rPr b="1" i="0" lang="en-IN" sz="2800" u="none" cap="none" strike="noStrike">
                <a:solidFill>
                  <a:srgbClr val="61616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sq.mts</a:t>
            </a:r>
            <a:endParaRPr b="1" i="0" sz="2800" u="none" cap="none" strike="noStrike">
              <a:solidFill>
                <a:srgbClr val="61616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6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6"/>
          <p:cNvSpPr txBox="1"/>
          <p:nvPr/>
        </p:nvSpPr>
        <p:spPr>
          <a:xfrm>
            <a:off x="107547" y="38769"/>
            <a:ext cx="17710305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UDCPR 2020 - FSI Calculation – </a:t>
            </a:r>
            <a:r>
              <a:rPr b="1" i="0" lang="en-IN" sz="2500" u="sng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NON CONGESTED AREAS</a:t>
            </a:r>
            <a:endParaRPr b="1" i="0" sz="25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7"/>
          <p:cNvSpPr/>
          <p:nvPr/>
        </p:nvSpPr>
        <p:spPr>
          <a:xfrm>
            <a:off x="0" y="1"/>
            <a:ext cx="17567275" cy="9864724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7"/>
          <p:cNvSpPr txBox="1"/>
          <p:nvPr/>
        </p:nvSpPr>
        <p:spPr>
          <a:xfrm>
            <a:off x="4541552" y="4184650"/>
            <a:ext cx="9058334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1" i="0" lang="en-IN" sz="4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1" i="0" lang="en-IN" sz="4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UDCPR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7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58" y="2564910"/>
            <a:ext cx="3665168" cy="1763353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8"/>
          <p:cNvSpPr txBox="1"/>
          <p:nvPr/>
        </p:nvSpPr>
        <p:spPr>
          <a:xfrm>
            <a:off x="0" y="4969441"/>
            <a:ext cx="4933007" cy="202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MIG &amp; LIG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3.0 FSI 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as per Road width whichever is higher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8"/>
          <p:cNvSpPr txBox="1"/>
          <p:nvPr>
            <p:ph idx="1" type="body"/>
          </p:nvPr>
        </p:nvSpPr>
        <p:spPr>
          <a:xfrm>
            <a:off x="-601690" y="543965"/>
            <a:ext cx="6498336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None/>
            </a:pPr>
            <a:r>
              <a:rPr b="1" lang="en-IN" sz="2500">
                <a:solidFill>
                  <a:srgbClr val="87A3B1"/>
                </a:solidFill>
              </a:rPr>
              <a:t>Chapter 7 of UDCPR 2020</a:t>
            </a:r>
            <a:endParaRPr/>
          </a:p>
        </p:txBody>
      </p:sp>
      <p:sp>
        <p:nvSpPr>
          <p:cNvPr id="679" name="Google Shape;679;p38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8"/>
          <p:cNvSpPr txBox="1"/>
          <p:nvPr/>
        </p:nvSpPr>
        <p:spPr>
          <a:xfrm>
            <a:off x="559836" y="1042745"/>
            <a:ext cx="5294512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7.4 Redevelopment in MHADA Layout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8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8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3" name="Google Shape;683;p38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84" name="Google Shape;684;p38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85" name="Google Shape;685;p38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86" name="Google Shape;686;p38"/>
          <p:cNvSpPr txBox="1"/>
          <p:nvPr/>
        </p:nvSpPr>
        <p:spPr>
          <a:xfrm>
            <a:off x="6066889" y="2895603"/>
            <a:ext cx="4438781" cy="6419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87" name="Google Shape;687;p38"/>
          <p:cNvSpPr txBox="1"/>
          <p:nvPr/>
        </p:nvSpPr>
        <p:spPr>
          <a:xfrm>
            <a:off x="5927725" y="3160107"/>
            <a:ext cx="5114003" cy="462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60 % of the FSI shall be used to house existing tenements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88" name="Google Shape;688;p38"/>
          <p:cNvSpPr txBox="1"/>
          <p:nvPr/>
        </p:nvSpPr>
        <p:spPr>
          <a:xfrm>
            <a:off x="11862257" y="2478222"/>
            <a:ext cx="5572658" cy="421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Under existing housing Schemes of MHADA, Basic entitlement of 35% extra carpet area for existing tenants (minimum being 35 sq.mt total carpet area)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For MHADA layout partially occupied by slum, Minimum carpet area of 27.88 sq.mts to be given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8"/>
          <p:cNvSpPr txBox="1"/>
          <p:nvPr/>
        </p:nvSpPr>
        <p:spPr>
          <a:xfrm>
            <a:off x="11829290" y="6338221"/>
            <a:ext cx="5572658" cy="10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Entitlement of carpet area as per plot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8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8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92" name="Google Shape;692;p38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93" name="Google Shape;693;p38"/>
          <p:cNvSpPr txBox="1"/>
          <p:nvPr/>
        </p:nvSpPr>
        <p:spPr>
          <a:xfrm>
            <a:off x="11862257" y="7379374"/>
            <a:ext cx="5339790" cy="1708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shall be as per Land Rate/Rate of Construction (LR/RC)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8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8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60% Ancillary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9"/>
          <p:cNvSpPr txBox="1"/>
          <p:nvPr/>
        </p:nvSpPr>
        <p:spPr>
          <a:xfrm>
            <a:off x="559836" y="1031296"/>
            <a:ext cx="12793308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7.6.1 </a:t>
            </a: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Redevelopment of Multi-Dwelling Buildings of Co-Operative Housing Societies / Apartments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9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9"/>
          <p:cNvSpPr txBox="1"/>
          <p:nvPr/>
        </p:nvSpPr>
        <p:spPr>
          <a:xfrm>
            <a:off x="6481494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9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4" name="Google Shape;704;p39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05" name="Google Shape;705;p39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06" name="Google Shape;706;p39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07" name="Google Shape;707;p39"/>
          <p:cNvSpPr txBox="1"/>
          <p:nvPr/>
        </p:nvSpPr>
        <p:spPr>
          <a:xfrm>
            <a:off x="5752797" y="2953814"/>
            <a:ext cx="5114003" cy="455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Should have been Declared Dangerous or Dilapidated or Unsafe/ Building Having Age More than 30years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Needs to be a registered society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Consent of at least 51% members 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08" name="Google Shape;708;p39"/>
          <p:cNvSpPr txBox="1"/>
          <p:nvPr/>
        </p:nvSpPr>
        <p:spPr>
          <a:xfrm>
            <a:off x="11975150" y="3728657"/>
            <a:ext cx="5114003" cy="2518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Carpet area = 27.87 sq.mt for Residential user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For Non-Residential User, Same as existing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9"/>
          <p:cNvSpPr txBox="1"/>
          <p:nvPr/>
        </p:nvSpPr>
        <p:spPr>
          <a:xfrm>
            <a:off x="162848" y="6466090"/>
            <a:ext cx="5114002" cy="2131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30 % of existing BUA or 15 sq mt per member.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9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12" name="Google Shape;712;p39"/>
          <p:cNvSpPr txBox="1"/>
          <p:nvPr/>
        </p:nvSpPr>
        <p:spPr>
          <a:xfrm>
            <a:off x="-2922949" y="585721"/>
            <a:ext cx="10934345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Chapter 7 of UDCPR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713" name="Google Shape;713;p39"/>
          <p:cNvPicPr preferRelativeResize="0"/>
          <p:nvPr/>
        </p:nvPicPr>
        <p:blipFill rotWithShape="1">
          <a:blip r:embed="rId3">
            <a:alphaModFix/>
          </a:blip>
          <a:srcRect b="15716" l="0" r="0" t="0"/>
          <a:stretch/>
        </p:blipFill>
        <p:spPr>
          <a:xfrm>
            <a:off x="184452" y="2465335"/>
            <a:ext cx="4719545" cy="397776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9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9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60% Ancillary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40"/>
          <p:cNvPicPr preferRelativeResize="0"/>
          <p:nvPr/>
        </p:nvPicPr>
        <p:blipFill rotWithShape="1">
          <a:blip r:embed="rId3">
            <a:alphaModFix/>
          </a:blip>
          <a:srcRect b="15716" l="0" r="0" t="0"/>
          <a:stretch/>
        </p:blipFill>
        <p:spPr>
          <a:xfrm>
            <a:off x="184452" y="2465335"/>
            <a:ext cx="4719545" cy="3977763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0"/>
          <p:cNvSpPr txBox="1"/>
          <p:nvPr/>
        </p:nvSpPr>
        <p:spPr>
          <a:xfrm>
            <a:off x="544446" y="6466090"/>
            <a:ext cx="4438781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50% incentive BUA of existing tenant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0"/>
          <p:cNvSpPr txBox="1"/>
          <p:nvPr/>
        </p:nvSpPr>
        <p:spPr>
          <a:xfrm>
            <a:off x="559836" y="1031296"/>
            <a:ext cx="5899022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0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0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0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40"/>
          <p:cNvCxnSpPr/>
          <p:nvPr/>
        </p:nvCxnSpPr>
        <p:spPr>
          <a:xfrm>
            <a:off x="5276850" y="1492961"/>
            <a:ext cx="0" cy="8126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27" name="Google Shape;727;p40"/>
          <p:cNvCxnSpPr/>
          <p:nvPr/>
        </p:nvCxnSpPr>
        <p:spPr>
          <a:xfrm>
            <a:off x="11639550" y="1492961"/>
            <a:ext cx="0" cy="807359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28" name="Google Shape;728;p40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29" name="Google Shape;729;p40"/>
          <p:cNvSpPr txBox="1"/>
          <p:nvPr/>
        </p:nvSpPr>
        <p:spPr>
          <a:xfrm>
            <a:off x="5356080" y="3297013"/>
            <a:ext cx="6079364" cy="609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carpet area = 27.88 sq. mts for residential users &amp; for non-residential user area equivalent to existing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Should have been Declared Dangerous or Dilapidated or Unsafe/ Building Having Age More than 30years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30" name="Google Shape;730;p40"/>
          <p:cNvSpPr txBox="1"/>
          <p:nvPr/>
        </p:nvSpPr>
        <p:spPr>
          <a:xfrm>
            <a:off x="11843658" y="3297013"/>
            <a:ext cx="5258402" cy="609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Corpus Fund &amp; Development CESS to be decided by the Authority that would take care of maintenance for 10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0"/>
          <p:cNvSpPr txBox="1"/>
          <p:nvPr/>
        </p:nvSpPr>
        <p:spPr>
          <a:xfrm>
            <a:off x="87037" y="8551481"/>
            <a:ext cx="5245297" cy="93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32" name="Google Shape;732;p40"/>
          <p:cNvSpPr txBox="1"/>
          <p:nvPr/>
        </p:nvSpPr>
        <p:spPr>
          <a:xfrm>
            <a:off x="-1869365" y="1047386"/>
            <a:ext cx="10934345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7.6.2 Redevelopment of Tenanted Buildings</a:t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33" name="Google Shape;733;p40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40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35" name="Google Shape;735;p40"/>
          <p:cNvSpPr txBox="1"/>
          <p:nvPr/>
        </p:nvSpPr>
        <p:spPr>
          <a:xfrm>
            <a:off x="-2922949" y="585721"/>
            <a:ext cx="10934345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Chapter 7 of UDCPR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I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36" name="Google Shape;736;p40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40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60% Ancillary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"/>
          <p:cNvSpPr txBox="1"/>
          <p:nvPr/>
        </p:nvSpPr>
        <p:spPr>
          <a:xfrm>
            <a:off x="559836" y="1031297"/>
            <a:ext cx="4712419" cy="46166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14.8 Urban Renewal Scheme(URS):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41"/>
          <p:cNvSpPr txBox="1"/>
          <p:nvPr/>
        </p:nvSpPr>
        <p:spPr>
          <a:xfrm>
            <a:off x="428088" y="1819352"/>
            <a:ext cx="4438781" cy="59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1"/>
          <p:cNvSpPr txBox="1"/>
          <p:nvPr/>
        </p:nvSpPr>
        <p:spPr>
          <a:xfrm>
            <a:off x="6066889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1"/>
          <p:cNvSpPr txBox="1"/>
          <p:nvPr/>
        </p:nvSpPr>
        <p:spPr>
          <a:xfrm>
            <a:off x="12429588" y="1819351"/>
            <a:ext cx="3953412" cy="5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p41"/>
          <p:cNvCxnSpPr/>
          <p:nvPr/>
        </p:nvCxnSpPr>
        <p:spPr>
          <a:xfrm rot="5400000">
            <a:off x="1416113" y="5736430"/>
            <a:ext cx="7743457" cy="219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47" name="Google Shape;747;p41"/>
          <p:cNvCxnSpPr/>
          <p:nvPr/>
        </p:nvCxnSpPr>
        <p:spPr>
          <a:xfrm rot="10800000">
            <a:off x="142521" y="2442342"/>
            <a:ext cx="1728223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48" name="Google Shape;748;p41"/>
          <p:cNvSpPr txBox="1"/>
          <p:nvPr/>
        </p:nvSpPr>
        <p:spPr>
          <a:xfrm>
            <a:off x="5335347" y="2675300"/>
            <a:ext cx="6277905" cy="6943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B958B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DB958B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 Plot area shall be 10000 sq.mt in Non congested areas and 4000 sq.mt in Congested areas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 Road width shall be 18.00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Buildings of at least 30 years of 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 No new tenancy created after 02.12.2020 will be considered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B958B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49" name="Google Shape;749;p41"/>
          <p:cNvSpPr txBox="1"/>
          <p:nvPr/>
        </p:nvSpPr>
        <p:spPr>
          <a:xfrm>
            <a:off x="11753577" y="2737171"/>
            <a:ext cx="5638314" cy="624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carpet area to be provided 27.88 sq.m for slum area and 30 sq.mt for Non slum area.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shall be as per Land Rate/Rate of Construction (LR/RC)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Minimum 25% additional area over existing area shall be proposed for existing tenaments.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1"/>
          <p:cNvSpPr txBox="1"/>
          <p:nvPr/>
        </p:nvSpPr>
        <p:spPr>
          <a:xfrm>
            <a:off x="572766" y="7732956"/>
            <a:ext cx="4438781" cy="2131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751" name="Google Shape;751;p41"/>
          <p:cNvPicPr preferRelativeResize="0"/>
          <p:nvPr/>
        </p:nvPicPr>
        <p:blipFill rotWithShape="1">
          <a:blip r:embed="rId3">
            <a:alphaModFix/>
          </a:blip>
          <a:srcRect b="12906" l="4320" r="0" t="0"/>
          <a:stretch/>
        </p:blipFill>
        <p:spPr>
          <a:xfrm>
            <a:off x="1471979" y="2757503"/>
            <a:ext cx="3050478" cy="277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41"/>
          <p:cNvSpPr txBox="1"/>
          <p:nvPr/>
        </p:nvSpPr>
        <p:spPr>
          <a:xfrm>
            <a:off x="0" y="5720068"/>
            <a:ext cx="5272255" cy="198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i="0" lang="en-IN" sz="27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4.0 F.S.I or Area required for rehabilitation of existing tenants plus incentive FSI, whichever is more.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3" name="Google Shape;753;p41"/>
          <p:cNvCxnSpPr/>
          <p:nvPr/>
        </p:nvCxnSpPr>
        <p:spPr>
          <a:xfrm rot="5400000">
            <a:off x="7711405" y="5759873"/>
            <a:ext cx="7743457" cy="219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54" name="Google Shape;754;p41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41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Incentive FSI for Redevelopment Projects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56" name="Google Shape;756;p41"/>
          <p:cNvSpPr txBox="1"/>
          <p:nvPr/>
        </p:nvSpPr>
        <p:spPr>
          <a:xfrm>
            <a:off x="-2922949" y="585721"/>
            <a:ext cx="10934345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Chapter 14 of UDCPR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87A3B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I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5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57" name="Google Shape;757;p41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41"/>
          <p:cNvSpPr txBox="1"/>
          <p:nvPr/>
        </p:nvSpPr>
        <p:spPr>
          <a:xfrm>
            <a:off x="226987" y="7159915"/>
            <a:ext cx="4901462" cy="15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C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 60% Ancillary FSI over &amp; above Permissible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2"/>
          <p:cNvSpPr/>
          <p:nvPr/>
        </p:nvSpPr>
        <p:spPr>
          <a:xfrm>
            <a:off x="-2" y="0"/>
            <a:ext cx="17567275" cy="986472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2"/>
          <p:cNvSpPr txBox="1"/>
          <p:nvPr>
            <p:ph type="title"/>
          </p:nvPr>
        </p:nvSpPr>
        <p:spPr>
          <a:xfrm>
            <a:off x="3503712" y="3443186"/>
            <a:ext cx="10559845" cy="200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algun Gothic"/>
              <a:buNone/>
            </a:pPr>
            <a:r>
              <a:rPr i="1" lang="en-IN" sz="5400">
                <a:solidFill>
                  <a:schemeClr val="lt1"/>
                </a:solidFill>
              </a:rPr>
              <a:t>Thank you ….</a:t>
            </a:r>
            <a:endParaRPr/>
          </a:p>
        </p:txBody>
      </p:sp>
      <p:sp>
        <p:nvSpPr>
          <p:cNvPr id="765" name="Google Shape;765;p42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2"/>
          <p:cNvSpPr txBox="1"/>
          <p:nvPr/>
        </p:nvSpPr>
        <p:spPr>
          <a:xfrm>
            <a:off x="165327" y="9406069"/>
            <a:ext cx="1660948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Disclaimer : This is for presentation purpose only, </a:t>
            </a:r>
            <a:r>
              <a:rPr b="1" i="0" lang="en-IN" sz="2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f</a:t>
            </a:r>
            <a:r>
              <a:rPr b="1" i="0" lang="en-IN" sz="2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or exact interpretation original regulations is to be referred</a:t>
            </a:r>
            <a:r>
              <a:rPr b="1" i="0" lang="en-IN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b="1" i="0" sz="18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0"/>
            <a:ext cx="17567275" cy="986472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mumbai png" id="65" name="Google Shape;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8777" y="0"/>
            <a:ext cx="9864725" cy="986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10077450" y="7456538"/>
            <a:ext cx="6352253" cy="1535061"/>
          </a:xfrm>
          <a:prstGeom prst="wedgeRectCallout">
            <a:avLst>
              <a:gd fmla="val -68086" name="adj1"/>
              <a:gd fmla="val -52394" name="adj2"/>
            </a:avLst>
          </a:prstGeom>
          <a:solidFill>
            <a:srgbClr val="0F3253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10077450" y="7751507"/>
            <a:ext cx="6564978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None/>
            </a:pPr>
            <a:r>
              <a:rPr b="1" lang="en-IN" sz="3600">
                <a:solidFill>
                  <a:srgbClr val="F2F2F2"/>
                </a:solidFill>
              </a:rPr>
              <a:t>Why are Regulations Important to Mumbai ?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10077450" y="2114383"/>
            <a:ext cx="6564978" cy="6782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8818" lvl="0" marL="32881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Char char="•"/>
            </a:pPr>
            <a:r>
              <a:rPr b="1" i="0" lang="en-IN" sz="36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Planned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818" lvl="0" marL="328818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Char char="•"/>
            </a:pPr>
            <a:r>
              <a:rPr b="1" i="0" lang="en-IN" sz="36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Regularised 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818" lvl="0" marL="328818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Char char="•"/>
            </a:pPr>
            <a:r>
              <a:rPr b="1" i="0" lang="en-IN" sz="36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Responsibility Takers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818" lvl="0" marL="328818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Char char="•"/>
            </a:pPr>
            <a:r>
              <a:rPr b="1" i="0" lang="en-IN" sz="36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Futuristic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818" lvl="0" marL="328818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Char char="•"/>
            </a:pPr>
            <a:r>
              <a:rPr b="1" i="0" lang="en-IN" sz="36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Context &amp; Rule Sensitivity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218" lvl="0" marL="328818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100218" lvl="0" marL="328818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13045440" y="-41468"/>
            <a:ext cx="4521835" cy="788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N" sz="28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</a:t>
            </a:r>
            <a:endParaRPr b="1" i="0" sz="28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14994" y="18066"/>
            <a:ext cx="17537289" cy="778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Malgun Gothic"/>
              <a:buNone/>
            </a:pPr>
            <a:r>
              <a:rPr lang="en-IN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 b="10936" l="43960" r="46706" t="22656"/>
          <a:stretch/>
        </p:blipFill>
        <p:spPr>
          <a:xfrm>
            <a:off x="9304467" y="1618954"/>
            <a:ext cx="1596825" cy="638730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/>
        </p:nvSpPr>
        <p:spPr>
          <a:xfrm>
            <a:off x="10925727" y="1816579"/>
            <a:ext cx="5001713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Residential zone  (R-zone</a:t>
            </a:r>
            <a:r>
              <a:rPr b="0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10936330" y="2715382"/>
            <a:ext cx="4042285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Commercial (C-zone)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10946473" y="3780363"/>
            <a:ext cx="4042285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Industrial (I-zone)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10936330" y="4718303"/>
            <a:ext cx="4042285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Special development zone</a:t>
            </a:r>
            <a:endParaRPr b="0" i="0" sz="1995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10933563" y="5672173"/>
            <a:ext cx="4042285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Port’s operational zone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10943706" y="6615902"/>
            <a:ext cx="6194436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Port’s water front develpment zone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0932641" y="7503639"/>
            <a:ext cx="4042285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Natural areas/zones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:\DAISARIA ASSOCIATE 1\dcpr webinar\111.PNG" id="86" name="Google Shape;8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6865" y="8357901"/>
            <a:ext cx="1705234" cy="6820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 txBox="1"/>
          <p:nvPr/>
        </p:nvSpPr>
        <p:spPr>
          <a:xfrm>
            <a:off x="10941860" y="8408642"/>
            <a:ext cx="4042285" cy="46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b="1" i="0" lang="en-IN" sz="2396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Green zones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:\DAISARIA ASSOCIATE 1\dcpr webinar\Untitled-1.jpg" id="88" name="Google Shape;88;p9"/>
          <p:cNvPicPr preferRelativeResize="0"/>
          <p:nvPr/>
        </p:nvPicPr>
        <p:blipFill rotWithShape="1">
          <a:blip r:embed="rId5">
            <a:alphaModFix/>
          </a:blip>
          <a:srcRect b="0" l="0" r="48536" t="7164"/>
          <a:stretch/>
        </p:blipFill>
        <p:spPr>
          <a:xfrm>
            <a:off x="251766" y="962234"/>
            <a:ext cx="8709354" cy="882155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/>
          <p:nvPr>
            <p:ph idx="4294967295" type="body"/>
          </p:nvPr>
        </p:nvSpPr>
        <p:spPr>
          <a:xfrm>
            <a:off x="165327" y="39994"/>
            <a:ext cx="15974685" cy="64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195"/>
              <a:buNone/>
            </a:pPr>
            <a:r>
              <a:rPr b="1" lang="en-IN" sz="3195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– Land use and Zones as per DP 2034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0" y="1"/>
            <a:ext cx="17567275" cy="4354200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815009" y="742836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IN">
                <a:solidFill>
                  <a:schemeClr val="lt1"/>
                </a:solidFill>
              </a:rPr>
              <a:t>WHAT IS F.S.I ?</a:t>
            </a:r>
            <a:endParaRPr b="1">
              <a:solidFill>
                <a:srgbClr val="F2F2F2"/>
              </a:solidFill>
            </a:endParaRPr>
          </a:p>
        </p:txBody>
      </p:sp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19167" l="0" r="7818" t="6319"/>
          <a:stretch/>
        </p:blipFill>
        <p:spPr>
          <a:xfrm>
            <a:off x="-1" y="4147582"/>
            <a:ext cx="17567275" cy="30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/>
        </p:nvSpPr>
        <p:spPr>
          <a:xfrm>
            <a:off x="2289311" y="5470768"/>
            <a:ext cx="21225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PLOT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Area: </a:t>
            </a:r>
            <a:r>
              <a:rPr b="1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x</a:t>
            </a:r>
            <a:r>
              <a:rPr b="0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m</a:t>
            </a:r>
            <a:r>
              <a:rPr b="0" baseline="30000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166007" y="7204632"/>
            <a:ext cx="35242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PLOT UNDER CONSIDERATION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AREA = X m</a:t>
            </a:r>
            <a:r>
              <a:rPr b="1" baseline="3000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b="1" i="0" sz="18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3818618" y="7204632"/>
            <a:ext cx="4037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Let’s consider Building on this Plot.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11887199" y="4679527"/>
            <a:ext cx="21951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USABLE LAND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N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left after leaving side open spaces</a:t>
            </a:r>
            <a:endParaRPr b="0" baseline="30000" i="0" sz="16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02" name="Google Shape;102;p10"/>
          <p:cNvCxnSpPr/>
          <p:nvPr/>
        </p:nvCxnSpPr>
        <p:spPr>
          <a:xfrm flipH="1">
            <a:off x="11658539" y="5361556"/>
            <a:ext cx="1044000" cy="291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F3253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03" name="Google Shape;103;p10"/>
          <p:cNvSpPr txBox="1"/>
          <p:nvPr/>
        </p:nvSpPr>
        <p:spPr>
          <a:xfrm>
            <a:off x="7727950" y="7204632"/>
            <a:ext cx="40376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Net usable area after setbacks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AREA = Y m</a:t>
            </a:r>
            <a:r>
              <a:rPr b="1" baseline="3000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b="1" i="0" sz="18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11765643" y="7204632"/>
            <a:ext cx="40376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Building – Multiple floor plates of 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TOTAL AREA = (6 Floors x Y) m</a:t>
            </a:r>
            <a:r>
              <a:rPr b="0" baseline="3000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= 6Y m</a:t>
            </a:r>
            <a:r>
              <a:rPr b="1" baseline="3000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r>
            <a:endParaRPr b="1" i="0" sz="18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447674" y="2632495"/>
            <a:ext cx="16925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Floor Space Index (FSI) =  </a:t>
            </a:r>
            <a:r>
              <a:rPr b="1" i="0" lang="en-IN" sz="2400" u="sng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Total covered area on all floors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			       				Plot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447673" y="1411199"/>
            <a:ext cx="16627753" cy="944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IN" sz="3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FLOOR SPACE INDEX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The quotient of the ratio of the total covered area on all floors (excepting areas specifically exempted under these Regulations), to the area of the plot, viz.: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553512" y="8165720"/>
            <a:ext cx="16925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Floor Space Index (FSI) = </a:t>
            </a: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6Y</a:t>
            </a:r>
            <a:r>
              <a:rPr b="1" i="0" lang="en-IN" sz="2400" u="sng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xxxx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			       			    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165327" y="116194"/>
            <a:ext cx="15974685" cy="64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195"/>
              <a:buFont typeface="Arial"/>
              <a:buNone/>
            </a:pPr>
            <a:r>
              <a:rPr b="1" i="0" lang="en-IN" sz="3195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– F.S.I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1"/>
          <p:cNvGrpSpPr/>
          <p:nvPr/>
        </p:nvGrpSpPr>
        <p:grpSpPr>
          <a:xfrm>
            <a:off x="2827136" y="4692564"/>
            <a:ext cx="8963556" cy="3647775"/>
            <a:chOff x="815009" y="3759422"/>
            <a:chExt cx="9507402" cy="3869102"/>
          </a:xfrm>
        </p:grpSpPr>
        <p:sp>
          <p:nvSpPr>
            <p:cNvPr id="115" name="Google Shape;115;p11"/>
            <p:cNvSpPr/>
            <p:nvPr/>
          </p:nvSpPr>
          <p:spPr>
            <a:xfrm>
              <a:off x="815009" y="5669474"/>
              <a:ext cx="4556681" cy="1785363"/>
            </a:xfrm>
            <a:custGeom>
              <a:rect b="b" l="l" r="r" t="t"/>
              <a:pathLst>
                <a:path extrusionOk="0" h="827404" w="2743834">
                  <a:moveTo>
                    <a:pt x="0" y="827213"/>
                  </a:moveTo>
                  <a:lnTo>
                    <a:pt x="2743355" y="827213"/>
                  </a:lnTo>
                  <a:lnTo>
                    <a:pt x="2743355" y="0"/>
                  </a:lnTo>
                  <a:lnTo>
                    <a:pt x="0" y="0"/>
                  </a:lnTo>
                  <a:lnTo>
                    <a:pt x="0" y="827213"/>
                  </a:lnTo>
                  <a:close/>
                </a:path>
              </a:pathLst>
            </a:custGeom>
            <a:solidFill>
              <a:srgbClr val="FFF5C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15009" y="5669474"/>
              <a:ext cx="3017094" cy="1785363"/>
            </a:xfrm>
            <a:custGeom>
              <a:rect b="b" l="l" r="r" t="t"/>
              <a:pathLst>
                <a:path extrusionOk="0" h="827404" w="2743834">
                  <a:moveTo>
                    <a:pt x="0" y="827213"/>
                  </a:moveTo>
                  <a:lnTo>
                    <a:pt x="2743355" y="827213"/>
                  </a:lnTo>
                  <a:lnTo>
                    <a:pt x="2743355" y="0"/>
                  </a:lnTo>
                  <a:lnTo>
                    <a:pt x="0" y="0"/>
                  </a:lnTo>
                  <a:lnTo>
                    <a:pt x="0" y="827213"/>
                  </a:lnTo>
                  <a:close/>
                </a:path>
              </a:pathLst>
            </a:custGeom>
            <a:solidFill>
              <a:srgbClr val="DB958B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rot="-1404857">
              <a:off x="10203563" y="4380170"/>
              <a:ext cx="93855" cy="145241"/>
            </a:xfrm>
            <a:custGeom>
              <a:rect b="b" l="l" r="r" t="t"/>
              <a:pathLst>
                <a:path extrusionOk="0" h="67310" w="56515">
                  <a:moveTo>
                    <a:pt x="39881" y="0"/>
                  </a:moveTo>
                  <a:lnTo>
                    <a:pt x="55989" y="54984"/>
                  </a:lnTo>
                  <a:lnTo>
                    <a:pt x="0" y="66996"/>
                  </a:lnTo>
                </a:path>
              </a:pathLst>
            </a:custGeom>
            <a:noFill/>
            <a:ln cap="flat" cmpd="sng" w="104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3832103" y="5676339"/>
              <a:ext cx="1537684" cy="1778498"/>
            </a:xfrm>
            <a:custGeom>
              <a:rect b="b" l="l" r="r" t="t"/>
              <a:pathLst>
                <a:path extrusionOk="0" h="513079" w="494029">
                  <a:moveTo>
                    <a:pt x="0" y="513066"/>
                  </a:moveTo>
                  <a:lnTo>
                    <a:pt x="493766" y="513066"/>
                  </a:lnTo>
                  <a:lnTo>
                    <a:pt x="493766" y="0"/>
                  </a:lnTo>
                  <a:lnTo>
                    <a:pt x="0" y="0"/>
                  </a:lnTo>
                  <a:lnTo>
                    <a:pt x="0" y="513066"/>
                  </a:lnTo>
                  <a:close/>
                </a:path>
              </a:pathLst>
            </a:custGeom>
            <a:solidFill>
              <a:srgbClr val="C7D4D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3689401" y="5496503"/>
              <a:ext cx="1899828" cy="2132021"/>
            </a:xfrm>
            <a:custGeom>
              <a:rect b="b" l="l" r="r" t="t"/>
              <a:pathLst>
                <a:path extrusionOk="0" h="988059" w="988059">
                  <a:moveTo>
                    <a:pt x="493756" y="987538"/>
                  </a:moveTo>
                  <a:lnTo>
                    <a:pt x="534254" y="985901"/>
                  </a:lnTo>
                  <a:lnTo>
                    <a:pt x="573850" y="981075"/>
                  </a:lnTo>
                  <a:lnTo>
                    <a:pt x="612417" y="973188"/>
                  </a:lnTo>
                  <a:lnTo>
                    <a:pt x="649828" y="962365"/>
                  </a:lnTo>
                  <a:lnTo>
                    <a:pt x="685956" y="948735"/>
                  </a:lnTo>
                  <a:lnTo>
                    <a:pt x="720674" y="932424"/>
                  </a:lnTo>
                  <a:lnTo>
                    <a:pt x="753854" y="913560"/>
                  </a:lnTo>
                  <a:lnTo>
                    <a:pt x="815095" y="868679"/>
                  </a:lnTo>
                  <a:lnTo>
                    <a:pt x="868663" y="815110"/>
                  </a:lnTo>
                  <a:lnTo>
                    <a:pt x="913541" y="753868"/>
                  </a:lnTo>
                  <a:lnTo>
                    <a:pt x="932404" y="720688"/>
                  </a:lnTo>
                  <a:lnTo>
                    <a:pt x="948714" y="685971"/>
                  </a:lnTo>
                  <a:lnTo>
                    <a:pt x="962343" y="649844"/>
                  </a:lnTo>
                  <a:lnTo>
                    <a:pt x="973164" y="612434"/>
                  </a:lnTo>
                  <a:lnTo>
                    <a:pt x="981051" y="573869"/>
                  </a:lnTo>
                  <a:lnTo>
                    <a:pt x="985876" y="534276"/>
                  </a:lnTo>
                  <a:lnTo>
                    <a:pt x="987513" y="493781"/>
                  </a:lnTo>
                  <a:lnTo>
                    <a:pt x="985876" y="453283"/>
                  </a:lnTo>
                  <a:lnTo>
                    <a:pt x="981051" y="413686"/>
                  </a:lnTo>
                  <a:lnTo>
                    <a:pt x="973164" y="375119"/>
                  </a:lnTo>
                  <a:lnTo>
                    <a:pt x="962343" y="337707"/>
                  </a:lnTo>
                  <a:lnTo>
                    <a:pt x="948714" y="301577"/>
                  </a:lnTo>
                  <a:lnTo>
                    <a:pt x="932404" y="266858"/>
                  </a:lnTo>
                  <a:lnTo>
                    <a:pt x="913541" y="233676"/>
                  </a:lnTo>
                  <a:lnTo>
                    <a:pt x="868663" y="172432"/>
                  </a:lnTo>
                  <a:lnTo>
                    <a:pt x="815095" y="118860"/>
                  </a:lnTo>
                  <a:lnTo>
                    <a:pt x="753854" y="73978"/>
                  </a:lnTo>
                  <a:lnTo>
                    <a:pt x="720674" y="55114"/>
                  </a:lnTo>
                  <a:lnTo>
                    <a:pt x="685956" y="38803"/>
                  </a:lnTo>
                  <a:lnTo>
                    <a:pt x="649828" y="25172"/>
                  </a:lnTo>
                  <a:lnTo>
                    <a:pt x="612417" y="14350"/>
                  </a:lnTo>
                  <a:lnTo>
                    <a:pt x="573850" y="6462"/>
                  </a:lnTo>
                  <a:lnTo>
                    <a:pt x="534254" y="1636"/>
                  </a:lnTo>
                  <a:lnTo>
                    <a:pt x="493756" y="0"/>
                  </a:lnTo>
                  <a:lnTo>
                    <a:pt x="453258" y="1636"/>
                  </a:lnTo>
                  <a:lnTo>
                    <a:pt x="413662" y="6462"/>
                  </a:lnTo>
                  <a:lnTo>
                    <a:pt x="375095" y="14350"/>
                  </a:lnTo>
                  <a:lnTo>
                    <a:pt x="337684" y="25172"/>
                  </a:lnTo>
                  <a:lnTo>
                    <a:pt x="301556" y="38803"/>
                  </a:lnTo>
                  <a:lnTo>
                    <a:pt x="266839" y="55114"/>
                  </a:lnTo>
                  <a:lnTo>
                    <a:pt x="233658" y="73978"/>
                  </a:lnTo>
                  <a:lnTo>
                    <a:pt x="172417" y="118860"/>
                  </a:lnTo>
                  <a:lnTo>
                    <a:pt x="118850" y="172432"/>
                  </a:lnTo>
                  <a:lnTo>
                    <a:pt x="73971" y="233676"/>
                  </a:lnTo>
                  <a:lnTo>
                    <a:pt x="55108" y="266858"/>
                  </a:lnTo>
                  <a:lnTo>
                    <a:pt x="38799" y="301577"/>
                  </a:lnTo>
                  <a:lnTo>
                    <a:pt x="25170" y="337707"/>
                  </a:lnTo>
                  <a:lnTo>
                    <a:pt x="14348" y="375119"/>
                  </a:lnTo>
                  <a:lnTo>
                    <a:pt x="6461" y="413686"/>
                  </a:lnTo>
                  <a:lnTo>
                    <a:pt x="1636" y="453283"/>
                  </a:lnTo>
                  <a:lnTo>
                    <a:pt x="0" y="493781"/>
                  </a:lnTo>
                  <a:lnTo>
                    <a:pt x="1636" y="534276"/>
                  </a:lnTo>
                  <a:lnTo>
                    <a:pt x="6461" y="573869"/>
                  </a:lnTo>
                  <a:lnTo>
                    <a:pt x="14348" y="612434"/>
                  </a:lnTo>
                  <a:lnTo>
                    <a:pt x="25170" y="649844"/>
                  </a:lnTo>
                  <a:lnTo>
                    <a:pt x="38799" y="685971"/>
                  </a:lnTo>
                  <a:lnTo>
                    <a:pt x="55108" y="720688"/>
                  </a:lnTo>
                  <a:lnTo>
                    <a:pt x="73971" y="753868"/>
                  </a:lnTo>
                  <a:lnTo>
                    <a:pt x="118850" y="815110"/>
                  </a:lnTo>
                  <a:lnTo>
                    <a:pt x="172417" y="868679"/>
                  </a:lnTo>
                  <a:lnTo>
                    <a:pt x="233658" y="913560"/>
                  </a:lnTo>
                  <a:lnTo>
                    <a:pt x="266839" y="932424"/>
                  </a:lnTo>
                  <a:lnTo>
                    <a:pt x="301556" y="948735"/>
                  </a:lnTo>
                  <a:lnTo>
                    <a:pt x="337684" y="962365"/>
                  </a:lnTo>
                  <a:lnTo>
                    <a:pt x="375095" y="973188"/>
                  </a:lnTo>
                  <a:lnTo>
                    <a:pt x="413662" y="981075"/>
                  </a:lnTo>
                  <a:lnTo>
                    <a:pt x="453258" y="985901"/>
                  </a:lnTo>
                  <a:lnTo>
                    <a:pt x="493756" y="987538"/>
                  </a:lnTo>
                  <a:close/>
                </a:path>
              </a:pathLst>
            </a:custGeom>
            <a:noFill/>
            <a:ln cap="flat" cmpd="sng" w="10450">
              <a:solidFill>
                <a:schemeClr val="dk1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-1344586">
              <a:off x="4746197" y="4792977"/>
              <a:ext cx="5574076" cy="766484"/>
            </a:xfrm>
            <a:custGeom>
              <a:rect b="b" l="l" r="r" t="t"/>
              <a:pathLst>
                <a:path extrusionOk="0" h="494664" w="2534920">
                  <a:moveTo>
                    <a:pt x="0" y="494259"/>
                  </a:moveTo>
                  <a:lnTo>
                    <a:pt x="204819" y="400442"/>
                  </a:lnTo>
                  <a:lnTo>
                    <a:pt x="390013" y="316498"/>
                  </a:lnTo>
                  <a:lnTo>
                    <a:pt x="557482" y="242423"/>
                  </a:lnTo>
                  <a:lnTo>
                    <a:pt x="709127" y="178215"/>
                  </a:lnTo>
                  <a:lnTo>
                    <a:pt x="846849" y="123871"/>
                  </a:lnTo>
                  <a:lnTo>
                    <a:pt x="972549" y="79387"/>
                  </a:lnTo>
                  <a:lnTo>
                    <a:pt x="1088128" y="44761"/>
                  </a:lnTo>
                  <a:lnTo>
                    <a:pt x="1195487" y="19989"/>
                  </a:lnTo>
                  <a:lnTo>
                    <a:pt x="1296526" y="5070"/>
                  </a:lnTo>
                  <a:lnTo>
                    <a:pt x="1393148" y="0"/>
                  </a:lnTo>
                  <a:lnTo>
                    <a:pt x="1487251" y="4775"/>
                  </a:lnTo>
                  <a:lnTo>
                    <a:pt x="1580738" y="19394"/>
                  </a:lnTo>
                  <a:lnTo>
                    <a:pt x="1675510" y="43852"/>
                  </a:lnTo>
                  <a:lnTo>
                    <a:pt x="1773467" y="78148"/>
                  </a:lnTo>
                  <a:lnTo>
                    <a:pt x="1876509" y="122278"/>
                  </a:lnTo>
                  <a:lnTo>
                    <a:pt x="1986539" y="176239"/>
                  </a:lnTo>
                  <a:lnTo>
                    <a:pt x="2105457" y="240029"/>
                  </a:lnTo>
                  <a:lnTo>
                    <a:pt x="2235164" y="313644"/>
                  </a:lnTo>
                  <a:lnTo>
                    <a:pt x="2377561" y="397081"/>
                  </a:lnTo>
                  <a:lnTo>
                    <a:pt x="2534548" y="490338"/>
                  </a:lnTo>
                </a:path>
              </a:pathLst>
            </a:custGeom>
            <a:noFill/>
            <a:ln cap="flat" cmpd="sng" w="10450">
              <a:solidFill>
                <a:schemeClr val="dk1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2"/>
                <a:buFont typeface="Arial"/>
                <a:buNone/>
              </a:pPr>
              <a:r>
                <a:t/>
              </a:r>
              <a:endParaRPr b="0" i="0" sz="1092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/>
          <p:nvPr/>
        </p:nvSpPr>
        <p:spPr>
          <a:xfrm>
            <a:off x="0" y="1"/>
            <a:ext cx="17567275" cy="4354200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1"/>
          <p:cNvGrpSpPr/>
          <p:nvPr/>
        </p:nvGrpSpPr>
        <p:grpSpPr>
          <a:xfrm>
            <a:off x="5671645" y="3737205"/>
            <a:ext cx="11982366" cy="5345844"/>
            <a:chOff x="2534130" y="3360110"/>
            <a:chExt cx="14799713" cy="5345844"/>
          </a:xfrm>
        </p:grpSpPr>
        <p:cxnSp>
          <p:nvCxnSpPr>
            <p:cNvPr id="123" name="Google Shape;123;p11"/>
            <p:cNvCxnSpPr/>
            <p:nvPr/>
          </p:nvCxnSpPr>
          <p:spPr>
            <a:xfrm>
              <a:off x="8822644" y="8705954"/>
              <a:ext cx="4115188" cy="0"/>
            </a:xfrm>
            <a:prstGeom prst="straightConnector1">
              <a:avLst/>
            </a:prstGeom>
            <a:noFill/>
            <a:ln cap="flat" cmpd="sng" w="38100">
              <a:solidFill>
                <a:srgbClr val="8C5552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4" name="Google Shape;124;p11"/>
            <p:cNvSpPr/>
            <p:nvPr/>
          </p:nvSpPr>
          <p:spPr>
            <a:xfrm>
              <a:off x="9595747" y="4452162"/>
              <a:ext cx="1481920" cy="1269298"/>
            </a:xfrm>
            <a:prstGeom prst="rect">
              <a:avLst/>
            </a:prstGeom>
            <a:solidFill>
              <a:srgbClr val="C7D4D8"/>
            </a:solidFill>
            <a:ln cap="flat" cmpd="sng" w="38100">
              <a:solidFill>
                <a:srgbClr val="8C5552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9596054" y="5706301"/>
              <a:ext cx="1481920" cy="2999652"/>
            </a:xfrm>
            <a:prstGeom prst="rect">
              <a:avLst/>
            </a:prstGeom>
            <a:solidFill>
              <a:srgbClr val="DB958B"/>
            </a:solidFill>
            <a:ln cap="flat" cmpd="sng" w="38100">
              <a:solidFill>
                <a:srgbClr val="8C55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1"/>
            <p:cNvSpPr txBox="1"/>
            <p:nvPr/>
          </p:nvSpPr>
          <p:spPr>
            <a:xfrm>
              <a:off x="2534130" y="6809020"/>
              <a:ext cx="19170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IN" sz="2000" u="none" cap="none" strike="noStrike">
                  <a:solidFill>
                    <a:srgbClr val="0F3253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Reservation</a:t>
              </a:r>
              <a:endParaRPr b="0" i="0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" name="Google Shape;127;p11"/>
            <p:cNvSpPr txBox="1"/>
            <p:nvPr/>
          </p:nvSpPr>
          <p:spPr>
            <a:xfrm>
              <a:off x="15545946" y="3360110"/>
              <a:ext cx="17878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28" name="Google Shape;128;p11"/>
          <p:cNvSpPr txBox="1"/>
          <p:nvPr/>
        </p:nvSpPr>
        <p:spPr>
          <a:xfrm>
            <a:off x="815009" y="1279284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WHAT IS T.D.R ?</a:t>
            </a:r>
            <a:endParaRPr b="1" i="0" sz="40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447673" y="2203680"/>
            <a:ext cx="16627753" cy="2034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IN" sz="3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TRANSFERABLE DEVELOPMENT RIGHTS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It is a compensation in the form of FSI or Development rights which shall entitle the owner for construction of BUA. It is issued in a certificate called DRC (Development Right Certificate)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9656791" y="4424477"/>
            <a:ext cx="4664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TDR utilized on Plot B against reservation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3137314" y="8339664"/>
            <a:ext cx="36161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PLOT A (Having Reservation)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(Plan) </a:t>
            </a:r>
            <a:endParaRPr b="1" i="0" sz="18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11286048" y="9177705"/>
            <a:ext cx="11889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PLOT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(Section)</a:t>
            </a:r>
            <a:endParaRPr b="1" i="0" sz="18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165327" y="116194"/>
            <a:ext cx="15974685" cy="64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195"/>
              <a:buFont typeface="Arial"/>
              <a:buNone/>
            </a:pPr>
            <a:r>
              <a:rPr b="1" i="0" lang="en-IN" sz="3195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– T.D.R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/>
          <p:nvPr/>
        </p:nvSpPr>
        <p:spPr>
          <a:xfrm>
            <a:off x="0" y="0"/>
            <a:ext cx="17567275" cy="9864725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4203774" y="950299"/>
            <a:ext cx="9659710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IN">
                <a:solidFill>
                  <a:schemeClr val="lt1"/>
                </a:solidFill>
              </a:rPr>
              <a:t>HOW IS F.S.I CALCULATED?</a:t>
            </a:r>
            <a:endParaRPr b="1">
              <a:solidFill>
                <a:srgbClr val="F2F2F2"/>
              </a:solidFill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5931106" y="2428339"/>
            <a:ext cx="5705062" cy="10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General Calculations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2774" y="3184005"/>
            <a:ext cx="2221726" cy="222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 txBox="1"/>
          <p:nvPr/>
        </p:nvSpPr>
        <p:spPr>
          <a:xfrm>
            <a:off x="6227974" y="5728601"/>
            <a:ext cx="5111326" cy="3498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Basic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Premium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T.D.R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Fungible FSI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11052255" y="6221895"/>
            <a:ext cx="5111326" cy="3642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165327" y="116194"/>
            <a:ext cx="15974685" cy="64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195"/>
              <a:buFont typeface="Arial"/>
              <a:buNone/>
            </a:pPr>
            <a:r>
              <a:rPr b="1" i="0" lang="en-IN" sz="3195" u="none" cap="none" strike="noStrike">
                <a:solidFill>
                  <a:srgbClr val="F2F2F2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– F.S.I Calculation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idx="1" type="body"/>
          </p:nvPr>
        </p:nvSpPr>
        <p:spPr>
          <a:xfrm>
            <a:off x="8783637" y="2258086"/>
            <a:ext cx="5195838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BASIC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PREMIUM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T.D.R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None/>
            </a:pPr>
            <a:r>
              <a:rPr b="1" lang="en-IN" sz="3200">
                <a:solidFill>
                  <a:srgbClr val="87A3B1"/>
                </a:solidFill>
              </a:rPr>
              <a:t>FUNGIBLE FSI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87A3B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None/>
            </a:pPr>
            <a:r>
              <a:rPr b="1" lang="en-IN" sz="3200">
                <a:solidFill>
                  <a:srgbClr val="0F3253"/>
                </a:solidFill>
              </a:rPr>
              <a:t>TOTAL POTENTIAL</a:t>
            </a:r>
            <a:endParaRPr/>
          </a:p>
        </p:txBody>
      </p:sp>
      <p:cxnSp>
        <p:nvCxnSpPr>
          <p:cNvPr id="152" name="Google Shape;152;p13"/>
          <p:cNvCxnSpPr/>
          <p:nvPr/>
        </p:nvCxnSpPr>
        <p:spPr>
          <a:xfrm>
            <a:off x="14277650" y="2047461"/>
            <a:ext cx="0" cy="7335078"/>
          </a:xfrm>
          <a:prstGeom prst="straightConnector1">
            <a:avLst/>
          </a:prstGeom>
          <a:noFill/>
          <a:ln cap="flat" cmpd="sng" w="38100">
            <a:solidFill>
              <a:srgbClr val="DB958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3" name="Google Shape;153;p13"/>
          <p:cNvSpPr txBox="1"/>
          <p:nvPr/>
        </p:nvSpPr>
        <p:spPr>
          <a:xfrm>
            <a:off x="14575826" y="2258086"/>
            <a:ext cx="2738137" cy="686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 – 0.84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 – 0.83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0.35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0F3253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Q x 1.35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7551188" y="652371"/>
            <a:ext cx="2169282" cy="216928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PLOT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= 1.33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3"/>
          <p:cNvCxnSpPr/>
          <p:nvPr/>
        </p:nvCxnSpPr>
        <p:spPr>
          <a:xfrm>
            <a:off x="9720470" y="2496625"/>
            <a:ext cx="1408802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6" name="Google Shape;156;p13"/>
          <p:cNvSpPr/>
          <p:nvPr/>
        </p:nvSpPr>
        <p:spPr>
          <a:xfrm>
            <a:off x="4130896" y="1332035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57" name="Google Shape;157;p13"/>
          <p:cNvCxnSpPr/>
          <p:nvPr/>
        </p:nvCxnSpPr>
        <p:spPr>
          <a:xfrm>
            <a:off x="6926118" y="3714563"/>
            <a:ext cx="420315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8" name="Google Shape;158;p13"/>
          <p:cNvSpPr txBox="1"/>
          <p:nvPr/>
        </p:nvSpPr>
        <p:spPr>
          <a:xfrm>
            <a:off x="3571774" y="1917273"/>
            <a:ext cx="391346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BUA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equal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 particular amount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of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PLOT AREA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may be purchased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from the govt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651311" y="2557104"/>
            <a:ext cx="2795222" cy="2795222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60" name="Google Shape;160;p13"/>
          <p:cNvCxnSpPr/>
          <p:nvPr/>
        </p:nvCxnSpPr>
        <p:spPr>
          <a:xfrm>
            <a:off x="3446533" y="4954146"/>
            <a:ext cx="7682739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1" name="Google Shape;161;p13"/>
          <p:cNvSpPr txBox="1"/>
          <p:nvPr/>
        </p:nvSpPr>
        <p:spPr>
          <a:xfrm>
            <a:off x="92189" y="3403112"/>
            <a:ext cx="39134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Admissible TDR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as per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12147783" y="2047461"/>
            <a:ext cx="1844946" cy="70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Clr>
                <a:srgbClr val="87A3B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(a+b+c)</a:t>
            </a:r>
            <a:endParaRPr b="1" i="0" sz="32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3" name="Google Shape;163;p13"/>
          <p:cNvSpPr/>
          <p:nvPr/>
        </p:nvSpPr>
        <p:spPr>
          <a:xfrm flipH="1" rot="10800000">
            <a:off x="6528910" y="7470467"/>
            <a:ext cx="2254727" cy="2254727"/>
          </a:xfrm>
          <a:prstGeom prst="flowChartMagneticTape">
            <a:avLst/>
          </a:prstGeom>
          <a:solidFill>
            <a:srgbClr val="B6D5DA"/>
          </a:solidFill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64" name="Google Shape;164;p13"/>
          <p:cNvCxnSpPr/>
          <p:nvPr/>
        </p:nvCxnSpPr>
        <p:spPr>
          <a:xfrm>
            <a:off x="8783638" y="7470467"/>
            <a:ext cx="2345634" cy="0"/>
          </a:xfrm>
          <a:prstGeom prst="straightConnector1">
            <a:avLst/>
          </a:prstGeom>
          <a:noFill/>
          <a:ln cap="flat" cmpd="sng" w="38100">
            <a:solidFill>
              <a:srgbClr val="87A3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5" name="Google Shape;165;p13"/>
          <p:cNvSpPr txBox="1"/>
          <p:nvPr/>
        </p:nvSpPr>
        <p:spPr>
          <a:xfrm>
            <a:off x="6186017" y="8055705"/>
            <a:ext cx="30065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35%  </a:t>
            </a: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of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TOTAL FSI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CALCULATED</a:t>
            </a:r>
            <a:r>
              <a:rPr b="1" i="0" lang="en-IN" sz="2000" u="none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-248065" y="5691104"/>
            <a:ext cx="255162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ROAD WIDTH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&lt; 9m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9m – 12m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12m – 18m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18m – 27m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 27m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2126431" y="5335564"/>
            <a:ext cx="314384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Additional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FSI (Premium)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0.73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4327671" y="5349795"/>
            <a:ext cx="314384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T.D.R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sng" cap="none" strike="noStrike">
                <a:solidFill>
                  <a:srgbClr val="0F3253"/>
                </a:solidFill>
                <a:latin typeface="Malgun Gothic"/>
                <a:ea typeface="Malgun Gothic"/>
                <a:cs typeface="Malgun Gothic"/>
                <a:sym typeface="Malgun Gothic"/>
              </a:rPr>
              <a:t>Permissible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F325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0.64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7A3B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N" sz="2400" u="none" cap="none" strike="noStrike">
                <a:solidFill>
                  <a:srgbClr val="87A3B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0.83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0" y="1"/>
            <a:ext cx="17567275" cy="507387"/>
          </a:xfrm>
          <a:prstGeom prst="rect">
            <a:avLst/>
          </a:prstGeom>
          <a:solidFill>
            <a:srgbClr val="87A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258381" y="-12809"/>
            <a:ext cx="16002000" cy="64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DCPR 2034 - FSI Calculation – Mumbai Island City</a:t>
            </a:r>
            <a:endParaRPr b="1" i="0" sz="3200" u="none" cap="none" strike="noStrike">
              <a:solidFill>
                <a:srgbClr val="F2F2F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15590520" y="9303958"/>
            <a:ext cx="1811428" cy="5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