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96" r:id="rId4"/>
  </p:sldMasterIdLst>
  <p:notesMasterIdLst>
    <p:notesMasterId r:id="rId49"/>
  </p:notesMasterIdLst>
  <p:handoutMasterIdLst>
    <p:handoutMasterId r:id="rId50"/>
  </p:handoutMasterIdLst>
  <p:sldIdLst>
    <p:sldId id="537" r:id="rId5"/>
    <p:sldId id="1095" r:id="rId6"/>
    <p:sldId id="2147478407" r:id="rId7"/>
    <p:sldId id="2147474567" r:id="rId8"/>
    <p:sldId id="2147482068" r:id="rId9"/>
    <p:sldId id="2147478410" r:id="rId10"/>
    <p:sldId id="2147478419" r:id="rId11"/>
    <p:sldId id="2147478443" r:id="rId12"/>
    <p:sldId id="2147482067" r:id="rId13"/>
    <p:sldId id="1071" r:id="rId14"/>
    <p:sldId id="2147478437" r:id="rId15"/>
    <p:sldId id="2147482065" r:id="rId16"/>
    <p:sldId id="2147478438" r:id="rId17"/>
    <p:sldId id="2147478439" r:id="rId18"/>
    <p:sldId id="2147478440" r:id="rId19"/>
    <p:sldId id="2147478441" r:id="rId20"/>
    <p:sldId id="2147478442" r:id="rId21"/>
    <p:sldId id="2147478444" r:id="rId22"/>
    <p:sldId id="2147482052" r:id="rId23"/>
    <p:sldId id="2147478411" r:id="rId24"/>
    <p:sldId id="342" r:id="rId25"/>
    <p:sldId id="2147478434" r:id="rId26"/>
    <p:sldId id="2147478435" r:id="rId27"/>
    <p:sldId id="2147482077" r:id="rId28"/>
    <p:sldId id="539" r:id="rId29"/>
    <p:sldId id="482" r:id="rId30"/>
    <p:sldId id="485" r:id="rId31"/>
    <p:sldId id="548" r:id="rId32"/>
    <p:sldId id="2147482070" r:id="rId33"/>
    <p:sldId id="2147482071" r:id="rId34"/>
    <p:sldId id="2147482073" r:id="rId35"/>
    <p:sldId id="2147482072" r:id="rId36"/>
    <p:sldId id="453" r:id="rId37"/>
    <p:sldId id="2147482074" r:id="rId38"/>
    <p:sldId id="2147482075" r:id="rId39"/>
    <p:sldId id="448" r:id="rId40"/>
    <p:sldId id="2147474710" r:id="rId41"/>
    <p:sldId id="810" r:id="rId42"/>
    <p:sldId id="763" r:id="rId43"/>
    <p:sldId id="435" r:id="rId44"/>
    <p:sldId id="2147474714" r:id="rId45"/>
    <p:sldId id="480" r:id="rId46"/>
    <p:sldId id="518" r:id="rId47"/>
    <p:sldId id="2147482076" r:id="rId48"/>
  </p:sldIdLst>
  <p:sldSz cx="12192000" cy="6858000"/>
  <p:notesSz cx="7315200" cy="96012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48A630-D4F2-7C24-AADA-90BAD8DB03F1}" name="Deloitte IDT" initials="IDT" userId="Deloitte IDT" providerId="None"/>
  <p188:author id="{FFBE1FAC-E786-BB51-2747-2A8DE1D5508E}" name="Anand, Mamatha" initials="MA" userId="S::maanand@deloitte.com::0a40d9be-2e32-4049-8b68-3932cf4b023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890D"/>
    <a:srgbClr val="000000"/>
    <a:srgbClr val="FFCD00"/>
    <a:srgbClr val="ED8B00"/>
    <a:srgbClr val="DB291C"/>
    <a:srgbClr val="FF9900"/>
    <a:srgbClr val="C00000"/>
    <a:srgbClr val="3C8A2E"/>
    <a:srgbClr val="DCDCDC"/>
    <a:srgbClr val="B4B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808507-D9E4-4776-AFB9-9458B9CF201D}" v="19" dt="2025-09-04T11:23:13.948"/>
    <p1510:client id="{B967E626-FA86-4428-86A4-5825AB5A5D28}" v="27" dt="2025-09-04T13:29:55.2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73" autoAdjust="0"/>
    <p:restoredTop sz="92593" autoAdjust="0"/>
  </p:normalViewPr>
  <p:slideViewPr>
    <p:cSldViewPr snapToGrid="0" showGuides="1">
      <p:cViewPr varScale="1">
        <p:scale>
          <a:sx n="55" d="100"/>
          <a:sy n="55" d="100"/>
        </p:scale>
        <p:origin x="892" y="44"/>
      </p:cViewPr>
      <p:guideLst/>
    </p:cSldViewPr>
  </p:slideViewPr>
  <p:outlineViewPr>
    <p:cViewPr>
      <p:scale>
        <a:sx n="33" d="100"/>
        <a:sy n="33" d="100"/>
      </p:scale>
      <p:origin x="0" y="-59190"/>
    </p:cViewPr>
  </p:outlineViewPr>
  <p:notesTextViewPr>
    <p:cViewPr>
      <p:scale>
        <a:sx n="100" d="100"/>
        <a:sy n="100" d="100"/>
      </p:scale>
      <p:origin x="0" y="0"/>
    </p:cViewPr>
  </p:notesTextViewPr>
  <p:sorterViewPr>
    <p:cViewPr>
      <p:scale>
        <a:sx n="81" d="100"/>
        <a:sy n="81" d="100"/>
      </p:scale>
      <p:origin x="0" y="0"/>
    </p:cViewPr>
  </p:sorterViewPr>
  <p:notesViewPr>
    <p:cSldViewPr snapToGrid="0" showGuides="1">
      <p:cViewPr varScale="1">
        <p:scale>
          <a:sx n="57" d="100"/>
          <a:sy n="57" d="100"/>
        </p:scale>
        <p:origin x="1992"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B87FFC-3745-4118-9822-BC3909382EBD}" type="doc">
      <dgm:prSet loTypeId="urn:microsoft.com/office/officeart/2011/layout/HexagonRadial" loCatId="cycle" qsTypeId="urn:microsoft.com/office/officeart/2005/8/quickstyle/simple1" qsCatId="simple" csTypeId="urn:microsoft.com/office/officeart/2005/8/colors/colorful5" csCatId="colorful" phldr="1"/>
      <dgm:spPr/>
      <dgm:t>
        <a:bodyPr/>
        <a:lstStyle/>
        <a:p>
          <a:endParaRPr lang="en-IN"/>
        </a:p>
      </dgm:t>
    </dgm:pt>
    <dgm:pt modelId="{79380F82-FB85-4418-A328-1AE393851880}">
      <dgm:prSet phldrT="[Text]" custT="1"/>
      <dgm:spPr/>
      <dgm:t>
        <a:bodyPr/>
        <a:lstStyle/>
        <a:p>
          <a:r>
            <a:rPr lang="en-IN" sz="1800" b="1" dirty="0"/>
            <a:t>GST 2.0</a:t>
          </a:r>
        </a:p>
      </dgm:t>
    </dgm:pt>
    <dgm:pt modelId="{42AFDF5F-258E-41A7-AB7A-99FA24F1A9E7}" type="parTrans" cxnId="{CAFA3205-1818-4967-987F-1C78E3EBC168}">
      <dgm:prSet/>
      <dgm:spPr/>
      <dgm:t>
        <a:bodyPr/>
        <a:lstStyle/>
        <a:p>
          <a:endParaRPr lang="en-IN" sz="1500"/>
        </a:p>
      </dgm:t>
    </dgm:pt>
    <dgm:pt modelId="{5B357B4F-B368-46DF-98D4-11838E8F99F9}" type="sibTrans" cxnId="{CAFA3205-1818-4967-987F-1C78E3EBC168}">
      <dgm:prSet/>
      <dgm:spPr/>
      <dgm:t>
        <a:bodyPr/>
        <a:lstStyle/>
        <a:p>
          <a:endParaRPr lang="en-IN" sz="1500"/>
        </a:p>
      </dgm:t>
    </dgm:pt>
    <dgm:pt modelId="{D0F677BF-CF47-49F6-BAE4-2B7405EDD7FD}">
      <dgm:prSet phldrT="[Text]" custT="1"/>
      <dgm:spPr/>
      <dgm:t>
        <a:bodyPr/>
        <a:lstStyle/>
        <a:p>
          <a:r>
            <a:rPr lang="en-IN" sz="1500" dirty="0"/>
            <a:t>IMS Readiness</a:t>
          </a:r>
        </a:p>
      </dgm:t>
    </dgm:pt>
    <dgm:pt modelId="{8DAAC4AE-702F-474B-92B5-C6F6B61830C5}" type="parTrans" cxnId="{428B9EDF-06B4-40BB-ADF8-CAA58F52881F}">
      <dgm:prSet/>
      <dgm:spPr/>
      <dgm:t>
        <a:bodyPr/>
        <a:lstStyle/>
        <a:p>
          <a:endParaRPr lang="en-IN" sz="1500"/>
        </a:p>
      </dgm:t>
    </dgm:pt>
    <dgm:pt modelId="{C14F3072-458B-431F-8E24-FD69FC0E3F5A}" type="sibTrans" cxnId="{428B9EDF-06B4-40BB-ADF8-CAA58F52881F}">
      <dgm:prSet/>
      <dgm:spPr/>
      <dgm:t>
        <a:bodyPr/>
        <a:lstStyle/>
        <a:p>
          <a:endParaRPr lang="en-IN" sz="1500"/>
        </a:p>
      </dgm:t>
    </dgm:pt>
    <dgm:pt modelId="{8368477C-2342-4392-A791-7AB9527AB039}">
      <dgm:prSet phldrT="[Text]" custT="1"/>
      <dgm:spPr/>
      <dgm:t>
        <a:bodyPr/>
        <a:lstStyle/>
        <a:p>
          <a:r>
            <a:rPr lang="en-IN" sz="1500" dirty="0"/>
            <a:t>Inverted Duty Refunds</a:t>
          </a:r>
        </a:p>
      </dgm:t>
    </dgm:pt>
    <dgm:pt modelId="{9FEA777F-F57A-4597-B717-CE98DB439BFC}" type="parTrans" cxnId="{A99E4452-A8EF-4929-9101-D9EB1ED7A791}">
      <dgm:prSet/>
      <dgm:spPr/>
      <dgm:t>
        <a:bodyPr/>
        <a:lstStyle/>
        <a:p>
          <a:endParaRPr lang="en-IN" sz="1500"/>
        </a:p>
      </dgm:t>
    </dgm:pt>
    <dgm:pt modelId="{5A84A6A4-4B78-4A1F-A2A8-7FE8F9FD2ACE}" type="sibTrans" cxnId="{A99E4452-A8EF-4929-9101-D9EB1ED7A791}">
      <dgm:prSet/>
      <dgm:spPr/>
      <dgm:t>
        <a:bodyPr/>
        <a:lstStyle/>
        <a:p>
          <a:endParaRPr lang="en-IN" sz="1500"/>
        </a:p>
      </dgm:t>
    </dgm:pt>
    <dgm:pt modelId="{97A6B503-4A2D-4097-946C-20EF9B98EB57}">
      <dgm:prSet phldrT="[Text]" custT="1"/>
      <dgm:spPr/>
      <dgm:t>
        <a:bodyPr/>
        <a:lstStyle/>
        <a:p>
          <a:r>
            <a:rPr lang="en-IN" sz="1500" dirty="0"/>
            <a:t>State Incentives</a:t>
          </a:r>
        </a:p>
      </dgm:t>
    </dgm:pt>
    <dgm:pt modelId="{7BE4AA04-6A47-484A-A956-6C62D5EB4244}" type="parTrans" cxnId="{8CA7BDBD-C5B4-4526-874D-B1F3177D9BC4}">
      <dgm:prSet/>
      <dgm:spPr/>
      <dgm:t>
        <a:bodyPr/>
        <a:lstStyle/>
        <a:p>
          <a:endParaRPr lang="en-IN" sz="1500"/>
        </a:p>
      </dgm:t>
    </dgm:pt>
    <dgm:pt modelId="{683D3775-72B0-4689-A2F9-987C428393B5}" type="sibTrans" cxnId="{8CA7BDBD-C5B4-4526-874D-B1F3177D9BC4}">
      <dgm:prSet/>
      <dgm:spPr/>
      <dgm:t>
        <a:bodyPr/>
        <a:lstStyle/>
        <a:p>
          <a:endParaRPr lang="en-IN" sz="1500"/>
        </a:p>
      </dgm:t>
    </dgm:pt>
    <dgm:pt modelId="{D9901923-7816-4779-BE7C-BD0D9090EA69}">
      <dgm:prSet phldrT="[Text]" custT="1"/>
      <dgm:spPr/>
      <dgm:t>
        <a:bodyPr/>
        <a:lstStyle/>
        <a:p>
          <a:r>
            <a:rPr lang="en-IN" sz="1500" dirty="0"/>
            <a:t>Advocacy &amp; Representation </a:t>
          </a:r>
        </a:p>
      </dgm:t>
    </dgm:pt>
    <dgm:pt modelId="{51C60A91-43E8-4E81-B54A-ACC83137D2B7}" type="parTrans" cxnId="{E88B991D-9E5B-48BC-82BC-5E28D1F760C0}">
      <dgm:prSet/>
      <dgm:spPr/>
      <dgm:t>
        <a:bodyPr/>
        <a:lstStyle/>
        <a:p>
          <a:endParaRPr lang="en-IN" sz="1500"/>
        </a:p>
      </dgm:t>
    </dgm:pt>
    <dgm:pt modelId="{BD6A8974-D83D-4FF5-A08D-F12F0BB6AFD9}" type="sibTrans" cxnId="{E88B991D-9E5B-48BC-82BC-5E28D1F760C0}">
      <dgm:prSet/>
      <dgm:spPr/>
      <dgm:t>
        <a:bodyPr/>
        <a:lstStyle/>
        <a:p>
          <a:endParaRPr lang="en-IN" sz="1500"/>
        </a:p>
      </dgm:t>
    </dgm:pt>
    <dgm:pt modelId="{6490E020-5D46-4D54-ABBE-5748D80C862A}">
      <dgm:prSet phldrT="[Text]" custT="1"/>
      <dgm:spPr/>
      <dgm:t>
        <a:bodyPr/>
        <a:lstStyle/>
        <a:p>
          <a:r>
            <a:rPr lang="en-IN" sz="1500" dirty="0"/>
            <a:t>ITC reversals</a:t>
          </a:r>
        </a:p>
      </dgm:t>
    </dgm:pt>
    <dgm:pt modelId="{AE78A2BD-2494-483E-BBDD-DBAC3A3BA95B}" type="parTrans" cxnId="{68606107-E718-4BDC-87AC-AC702A0BDD04}">
      <dgm:prSet/>
      <dgm:spPr/>
      <dgm:t>
        <a:bodyPr/>
        <a:lstStyle/>
        <a:p>
          <a:endParaRPr lang="en-IN" sz="1500"/>
        </a:p>
      </dgm:t>
    </dgm:pt>
    <dgm:pt modelId="{7AE6E261-1AD9-446F-8039-0C3C7A2B7E4F}" type="sibTrans" cxnId="{68606107-E718-4BDC-87AC-AC702A0BDD04}">
      <dgm:prSet/>
      <dgm:spPr/>
      <dgm:t>
        <a:bodyPr/>
        <a:lstStyle/>
        <a:p>
          <a:endParaRPr lang="en-IN" sz="1500"/>
        </a:p>
      </dgm:t>
    </dgm:pt>
    <dgm:pt modelId="{1D867D52-65A8-4503-ABBB-B71057E97404}">
      <dgm:prSet phldrT="[Text]" custT="1"/>
      <dgm:spPr/>
      <dgm:t>
        <a:bodyPr/>
        <a:lstStyle/>
        <a:p>
          <a:r>
            <a:rPr lang="en-IN" sz="1500" dirty="0"/>
            <a:t>Fast track Refunds</a:t>
          </a:r>
        </a:p>
      </dgm:t>
    </dgm:pt>
    <dgm:pt modelId="{85735B42-8FE4-4372-A9FD-16A0086DA65D}" type="parTrans" cxnId="{C4DC5EE7-EAA7-4F02-8130-B433C97F120C}">
      <dgm:prSet/>
      <dgm:spPr/>
      <dgm:t>
        <a:bodyPr/>
        <a:lstStyle/>
        <a:p>
          <a:endParaRPr lang="en-IN" sz="1500"/>
        </a:p>
      </dgm:t>
    </dgm:pt>
    <dgm:pt modelId="{F62BE90D-A3CD-4E33-9DED-F944ED293491}" type="sibTrans" cxnId="{C4DC5EE7-EAA7-4F02-8130-B433C97F120C}">
      <dgm:prSet/>
      <dgm:spPr/>
      <dgm:t>
        <a:bodyPr/>
        <a:lstStyle/>
        <a:p>
          <a:endParaRPr lang="en-IN" sz="1500"/>
        </a:p>
      </dgm:t>
    </dgm:pt>
    <dgm:pt modelId="{20A81827-8458-4FE7-B5A7-05F08FBE957C}" type="pres">
      <dgm:prSet presAssocID="{52B87FFC-3745-4118-9822-BC3909382EBD}" presName="Name0" presStyleCnt="0">
        <dgm:presLayoutVars>
          <dgm:chMax val="1"/>
          <dgm:chPref val="1"/>
          <dgm:dir/>
          <dgm:animOne val="branch"/>
          <dgm:animLvl val="lvl"/>
        </dgm:presLayoutVars>
      </dgm:prSet>
      <dgm:spPr/>
    </dgm:pt>
    <dgm:pt modelId="{2FDE9CDE-0A38-47FF-9924-3543B03F8821}" type="pres">
      <dgm:prSet presAssocID="{79380F82-FB85-4418-A328-1AE393851880}" presName="Parent" presStyleLbl="node0" presStyleIdx="0" presStyleCnt="1">
        <dgm:presLayoutVars>
          <dgm:chMax val="6"/>
          <dgm:chPref val="6"/>
        </dgm:presLayoutVars>
      </dgm:prSet>
      <dgm:spPr/>
    </dgm:pt>
    <dgm:pt modelId="{21145082-9289-4F2D-987B-B7305C912B98}" type="pres">
      <dgm:prSet presAssocID="{D0F677BF-CF47-49F6-BAE4-2B7405EDD7FD}" presName="Accent1" presStyleCnt="0"/>
      <dgm:spPr/>
    </dgm:pt>
    <dgm:pt modelId="{CB404370-53C4-47D9-875D-178FBC950D1A}" type="pres">
      <dgm:prSet presAssocID="{D0F677BF-CF47-49F6-BAE4-2B7405EDD7FD}" presName="Accent" presStyleLbl="bgShp" presStyleIdx="0" presStyleCnt="6"/>
      <dgm:spPr/>
    </dgm:pt>
    <dgm:pt modelId="{97CD3396-4AB8-4BE7-87D8-5EB809DBA72C}" type="pres">
      <dgm:prSet presAssocID="{D0F677BF-CF47-49F6-BAE4-2B7405EDD7FD}" presName="Child1" presStyleLbl="node1" presStyleIdx="0" presStyleCnt="6">
        <dgm:presLayoutVars>
          <dgm:chMax val="0"/>
          <dgm:chPref val="0"/>
          <dgm:bulletEnabled val="1"/>
        </dgm:presLayoutVars>
      </dgm:prSet>
      <dgm:spPr/>
    </dgm:pt>
    <dgm:pt modelId="{8CB8CC87-40B6-4289-8E9D-D00FEC2F772F}" type="pres">
      <dgm:prSet presAssocID="{8368477C-2342-4392-A791-7AB9527AB039}" presName="Accent2" presStyleCnt="0"/>
      <dgm:spPr/>
    </dgm:pt>
    <dgm:pt modelId="{BDAB0FCA-F4D3-4F17-858A-97987E851842}" type="pres">
      <dgm:prSet presAssocID="{8368477C-2342-4392-A791-7AB9527AB039}" presName="Accent" presStyleLbl="bgShp" presStyleIdx="1" presStyleCnt="6"/>
      <dgm:spPr/>
    </dgm:pt>
    <dgm:pt modelId="{EEBBCC28-896A-460A-944F-2155C0C981AB}" type="pres">
      <dgm:prSet presAssocID="{8368477C-2342-4392-A791-7AB9527AB039}" presName="Child2" presStyleLbl="node1" presStyleIdx="1" presStyleCnt="6">
        <dgm:presLayoutVars>
          <dgm:chMax val="0"/>
          <dgm:chPref val="0"/>
          <dgm:bulletEnabled val="1"/>
        </dgm:presLayoutVars>
      </dgm:prSet>
      <dgm:spPr/>
    </dgm:pt>
    <dgm:pt modelId="{1CFF7A0D-BBD8-49DE-887D-484A58FF132D}" type="pres">
      <dgm:prSet presAssocID="{97A6B503-4A2D-4097-946C-20EF9B98EB57}" presName="Accent3" presStyleCnt="0"/>
      <dgm:spPr/>
    </dgm:pt>
    <dgm:pt modelId="{2EF95162-02BB-4ECE-8F92-E7F2E6F6A96F}" type="pres">
      <dgm:prSet presAssocID="{97A6B503-4A2D-4097-946C-20EF9B98EB57}" presName="Accent" presStyleLbl="bgShp" presStyleIdx="2" presStyleCnt="6"/>
      <dgm:spPr/>
    </dgm:pt>
    <dgm:pt modelId="{6654DF7A-2191-46E9-82D5-35B2AD4CA9EC}" type="pres">
      <dgm:prSet presAssocID="{97A6B503-4A2D-4097-946C-20EF9B98EB57}" presName="Child3" presStyleLbl="node1" presStyleIdx="2" presStyleCnt="6">
        <dgm:presLayoutVars>
          <dgm:chMax val="0"/>
          <dgm:chPref val="0"/>
          <dgm:bulletEnabled val="1"/>
        </dgm:presLayoutVars>
      </dgm:prSet>
      <dgm:spPr/>
    </dgm:pt>
    <dgm:pt modelId="{DA4D5374-87E2-44D0-B400-DBCCD5E0CFBC}" type="pres">
      <dgm:prSet presAssocID="{D9901923-7816-4779-BE7C-BD0D9090EA69}" presName="Accent4" presStyleCnt="0"/>
      <dgm:spPr/>
    </dgm:pt>
    <dgm:pt modelId="{ECE08D36-9451-44FF-BE9F-27B43B8750F8}" type="pres">
      <dgm:prSet presAssocID="{D9901923-7816-4779-BE7C-BD0D9090EA69}" presName="Accent" presStyleLbl="bgShp" presStyleIdx="3" presStyleCnt="6"/>
      <dgm:spPr/>
    </dgm:pt>
    <dgm:pt modelId="{99B12F64-5D2C-454A-A223-8785FD7FC130}" type="pres">
      <dgm:prSet presAssocID="{D9901923-7816-4779-BE7C-BD0D9090EA69}" presName="Child4" presStyleLbl="node1" presStyleIdx="3" presStyleCnt="6">
        <dgm:presLayoutVars>
          <dgm:chMax val="0"/>
          <dgm:chPref val="0"/>
          <dgm:bulletEnabled val="1"/>
        </dgm:presLayoutVars>
      </dgm:prSet>
      <dgm:spPr/>
    </dgm:pt>
    <dgm:pt modelId="{4D8DC158-7240-46F5-B3DE-56D051DE2C6E}" type="pres">
      <dgm:prSet presAssocID="{6490E020-5D46-4D54-ABBE-5748D80C862A}" presName="Accent5" presStyleCnt="0"/>
      <dgm:spPr/>
    </dgm:pt>
    <dgm:pt modelId="{97D4F8DD-91AE-4C3F-959B-C4E77BB5BE7E}" type="pres">
      <dgm:prSet presAssocID="{6490E020-5D46-4D54-ABBE-5748D80C862A}" presName="Accent" presStyleLbl="bgShp" presStyleIdx="4" presStyleCnt="6"/>
      <dgm:spPr/>
    </dgm:pt>
    <dgm:pt modelId="{5B48BFFF-8F08-4EBF-868C-4F2732183A49}" type="pres">
      <dgm:prSet presAssocID="{6490E020-5D46-4D54-ABBE-5748D80C862A}" presName="Child5" presStyleLbl="node1" presStyleIdx="4" presStyleCnt="6">
        <dgm:presLayoutVars>
          <dgm:chMax val="0"/>
          <dgm:chPref val="0"/>
          <dgm:bulletEnabled val="1"/>
        </dgm:presLayoutVars>
      </dgm:prSet>
      <dgm:spPr/>
    </dgm:pt>
    <dgm:pt modelId="{95E42933-D497-4281-A54D-0CB2E80030DF}" type="pres">
      <dgm:prSet presAssocID="{1D867D52-65A8-4503-ABBB-B71057E97404}" presName="Accent6" presStyleCnt="0"/>
      <dgm:spPr/>
    </dgm:pt>
    <dgm:pt modelId="{4FC1C826-D5C2-42E1-9A05-B0FA05C811BE}" type="pres">
      <dgm:prSet presAssocID="{1D867D52-65A8-4503-ABBB-B71057E97404}" presName="Accent" presStyleLbl="bgShp" presStyleIdx="5" presStyleCnt="6"/>
      <dgm:spPr/>
    </dgm:pt>
    <dgm:pt modelId="{56FA1F33-B443-4D7B-B416-3013208379E5}" type="pres">
      <dgm:prSet presAssocID="{1D867D52-65A8-4503-ABBB-B71057E97404}" presName="Child6" presStyleLbl="node1" presStyleIdx="5" presStyleCnt="6">
        <dgm:presLayoutVars>
          <dgm:chMax val="0"/>
          <dgm:chPref val="0"/>
          <dgm:bulletEnabled val="1"/>
        </dgm:presLayoutVars>
      </dgm:prSet>
      <dgm:spPr/>
    </dgm:pt>
  </dgm:ptLst>
  <dgm:cxnLst>
    <dgm:cxn modelId="{CAFA3205-1818-4967-987F-1C78E3EBC168}" srcId="{52B87FFC-3745-4118-9822-BC3909382EBD}" destId="{79380F82-FB85-4418-A328-1AE393851880}" srcOrd="0" destOrd="0" parTransId="{42AFDF5F-258E-41A7-AB7A-99FA24F1A9E7}" sibTransId="{5B357B4F-B368-46DF-98D4-11838E8F99F9}"/>
    <dgm:cxn modelId="{EA062A06-5992-43A2-B6FE-B9ABF6F0AE4C}" type="presOf" srcId="{1D867D52-65A8-4503-ABBB-B71057E97404}" destId="{56FA1F33-B443-4D7B-B416-3013208379E5}" srcOrd="0" destOrd="0" presId="urn:microsoft.com/office/officeart/2011/layout/HexagonRadial"/>
    <dgm:cxn modelId="{68606107-E718-4BDC-87AC-AC702A0BDD04}" srcId="{79380F82-FB85-4418-A328-1AE393851880}" destId="{6490E020-5D46-4D54-ABBE-5748D80C862A}" srcOrd="4" destOrd="0" parTransId="{AE78A2BD-2494-483E-BBDD-DBAC3A3BA95B}" sibTransId="{7AE6E261-1AD9-446F-8039-0C3C7A2B7E4F}"/>
    <dgm:cxn modelId="{08E97E1B-54B5-4BC3-B3DA-08347C84CF53}" type="presOf" srcId="{8368477C-2342-4392-A791-7AB9527AB039}" destId="{EEBBCC28-896A-460A-944F-2155C0C981AB}" srcOrd="0" destOrd="0" presId="urn:microsoft.com/office/officeart/2011/layout/HexagonRadial"/>
    <dgm:cxn modelId="{E88B991D-9E5B-48BC-82BC-5E28D1F760C0}" srcId="{79380F82-FB85-4418-A328-1AE393851880}" destId="{D9901923-7816-4779-BE7C-BD0D9090EA69}" srcOrd="3" destOrd="0" parTransId="{51C60A91-43E8-4E81-B54A-ACC83137D2B7}" sibTransId="{BD6A8974-D83D-4FF5-A08D-F12F0BB6AFD9}"/>
    <dgm:cxn modelId="{657BFB39-123B-410D-AE29-4D923475398B}" type="presOf" srcId="{D9901923-7816-4779-BE7C-BD0D9090EA69}" destId="{99B12F64-5D2C-454A-A223-8785FD7FC130}" srcOrd="0" destOrd="0" presId="urn:microsoft.com/office/officeart/2011/layout/HexagonRadial"/>
    <dgm:cxn modelId="{884B6240-B8D3-451F-9915-43BCE86E223B}" type="presOf" srcId="{97A6B503-4A2D-4097-946C-20EF9B98EB57}" destId="{6654DF7A-2191-46E9-82D5-35B2AD4CA9EC}" srcOrd="0" destOrd="0" presId="urn:microsoft.com/office/officeart/2011/layout/HexagonRadial"/>
    <dgm:cxn modelId="{8C72C34E-507D-44EC-886B-798CFCB9683B}" type="presOf" srcId="{6490E020-5D46-4D54-ABBE-5748D80C862A}" destId="{5B48BFFF-8F08-4EBF-868C-4F2732183A49}" srcOrd="0" destOrd="0" presId="urn:microsoft.com/office/officeart/2011/layout/HexagonRadial"/>
    <dgm:cxn modelId="{A99E4452-A8EF-4929-9101-D9EB1ED7A791}" srcId="{79380F82-FB85-4418-A328-1AE393851880}" destId="{8368477C-2342-4392-A791-7AB9527AB039}" srcOrd="1" destOrd="0" parTransId="{9FEA777F-F57A-4597-B717-CE98DB439BFC}" sibTransId="{5A84A6A4-4B78-4A1F-A2A8-7FE8F9FD2ACE}"/>
    <dgm:cxn modelId="{A3EC8F74-C1BD-4370-900F-BFBE7D93BEB2}" type="presOf" srcId="{52B87FFC-3745-4118-9822-BC3909382EBD}" destId="{20A81827-8458-4FE7-B5A7-05F08FBE957C}" srcOrd="0" destOrd="0" presId="urn:microsoft.com/office/officeart/2011/layout/HexagonRadial"/>
    <dgm:cxn modelId="{90F5E8B1-876D-4D6E-B254-1E60A9D3437A}" type="presOf" srcId="{D0F677BF-CF47-49F6-BAE4-2B7405EDD7FD}" destId="{97CD3396-4AB8-4BE7-87D8-5EB809DBA72C}" srcOrd="0" destOrd="0" presId="urn:microsoft.com/office/officeart/2011/layout/HexagonRadial"/>
    <dgm:cxn modelId="{8CA7BDBD-C5B4-4526-874D-B1F3177D9BC4}" srcId="{79380F82-FB85-4418-A328-1AE393851880}" destId="{97A6B503-4A2D-4097-946C-20EF9B98EB57}" srcOrd="2" destOrd="0" parTransId="{7BE4AA04-6A47-484A-A956-6C62D5EB4244}" sibTransId="{683D3775-72B0-4689-A2F9-987C428393B5}"/>
    <dgm:cxn modelId="{3CF1D1D4-C819-4D33-98E8-6FB78B4DE511}" type="presOf" srcId="{79380F82-FB85-4418-A328-1AE393851880}" destId="{2FDE9CDE-0A38-47FF-9924-3543B03F8821}" srcOrd="0" destOrd="0" presId="urn:microsoft.com/office/officeart/2011/layout/HexagonRadial"/>
    <dgm:cxn modelId="{428B9EDF-06B4-40BB-ADF8-CAA58F52881F}" srcId="{79380F82-FB85-4418-A328-1AE393851880}" destId="{D0F677BF-CF47-49F6-BAE4-2B7405EDD7FD}" srcOrd="0" destOrd="0" parTransId="{8DAAC4AE-702F-474B-92B5-C6F6B61830C5}" sibTransId="{C14F3072-458B-431F-8E24-FD69FC0E3F5A}"/>
    <dgm:cxn modelId="{C4DC5EE7-EAA7-4F02-8130-B433C97F120C}" srcId="{79380F82-FB85-4418-A328-1AE393851880}" destId="{1D867D52-65A8-4503-ABBB-B71057E97404}" srcOrd="5" destOrd="0" parTransId="{85735B42-8FE4-4372-A9FD-16A0086DA65D}" sibTransId="{F62BE90D-A3CD-4E33-9DED-F944ED293491}"/>
    <dgm:cxn modelId="{C8903106-951A-4CE5-A8E7-075255EC58A1}" type="presParOf" srcId="{20A81827-8458-4FE7-B5A7-05F08FBE957C}" destId="{2FDE9CDE-0A38-47FF-9924-3543B03F8821}" srcOrd="0" destOrd="0" presId="urn:microsoft.com/office/officeart/2011/layout/HexagonRadial"/>
    <dgm:cxn modelId="{1D7920EE-DD9D-4805-AFFB-FAB02692BDFC}" type="presParOf" srcId="{20A81827-8458-4FE7-B5A7-05F08FBE957C}" destId="{21145082-9289-4F2D-987B-B7305C912B98}" srcOrd="1" destOrd="0" presId="urn:microsoft.com/office/officeart/2011/layout/HexagonRadial"/>
    <dgm:cxn modelId="{DE3E02BF-EED8-4254-BF17-BF7EA6C95A2F}" type="presParOf" srcId="{21145082-9289-4F2D-987B-B7305C912B98}" destId="{CB404370-53C4-47D9-875D-178FBC950D1A}" srcOrd="0" destOrd="0" presId="urn:microsoft.com/office/officeart/2011/layout/HexagonRadial"/>
    <dgm:cxn modelId="{7A129D26-C047-45E0-B5F5-8E4B10F7FDC2}" type="presParOf" srcId="{20A81827-8458-4FE7-B5A7-05F08FBE957C}" destId="{97CD3396-4AB8-4BE7-87D8-5EB809DBA72C}" srcOrd="2" destOrd="0" presId="urn:microsoft.com/office/officeart/2011/layout/HexagonRadial"/>
    <dgm:cxn modelId="{45B2F549-029C-4613-9C84-3BB577735B81}" type="presParOf" srcId="{20A81827-8458-4FE7-B5A7-05F08FBE957C}" destId="{8CB8CC87-40B6-4289-8E9D-D00FEC2F772F}" srcOrd="3" destOrd="0" presId="urn:microsoft.com/office/officeart/2011/layout/HexagonRadial"/>
    <dgm:cxn modelId="{979C9F1F-06DD-4022-ACA6-180CF8BBD724}" type="presParOf" srcId="{8CB8CC87-40B6-4289-8E9D-D00FEC2F772F}" destId="{BDAB0FCA-F4D3-4F17-858A-97987E851842}" srcOrd="0" destOrd="0" presId="urn:microsoft.com/office/officeart/2011/layout/HexagonRadial"/>
    <dgm:cxn modelId="{61290656-7FAF-4182-BA74-EA43BA2CD562}" type="presParOf" srcId="{20A81827-8458-4FE7-B5A7-05F08FBE957C}" destId="{EEBBCC28-896A-460A-944F-2155C0C981AB}" srcOrd="4" destOrd="0" presId="urn:microsoft.com/office/officeart/2011/layout/HexagonRadial"/>
    <dgm:cxn modelId="{BF402A64-4486-44A1-B2B9-6186DF942A65}" type="presParOf" srcId="{20A81827-8458-4FE7-B5A7-05F08FBE957C}" destId="{1CFF7A0D-BBD8-49DE-887D-484A58FF132D}" srcOrd="5" destOrd="0" presId="urn:microsoft.com/office/officeart/2011/layout/HexagonRadial"/>
    <dgm:cxn modelId="{87A27125-CF2E-4529-ADBC-0755ED921F4D}" type="presParOf" srcId="{1CFF7A0D-BBD8-49DE-887D-484A58FF132D}" destId="{2EF95162-02BB-4ECE-8F92-E7F2E6F6A96F}" srcOrd="0" destOrd="0" presId="urn:microsoft.com/office/officeart/2011/layout/HexagonRadial"/>
    <dgm:cxn modelId="{50AD0D48-FA1E-46FD-9C79-7F3257D8AEC2}" type="presParOf" srcId="{20A81827-8458-4FE7-B5A7-05F08FBE957C}" destId="{6654DF7A-2191-46E9-82D5-35B2AD4CA9EC}" srcOrd="6" destOrd="0" presId="urn:microsoft.com/office/officeart/2011/layout/HexagonRadial"/>
    <dgm:cxn modelId="{CD79CE39-64A5-450D-AA5D-C60C396BFCE9}" type="presParOf" srcId="{20A81827-8458-4FE7-B5A7-05F08FBE957C}" destId="{DA4D5374-87E2-44D0-B400-DBCCD5E0CFBC}" srcOrd="7" destOrd="0" presId="urn:microsoft.com/office/officeart/2011/layout/HexagonRadial"/>
    <dgm:cxn modelId="{925DEF9B-5F89-4CCE-ABFD-7E55C10D5D15}" type="presParOf" srcId="{DA4D5374-87E2-44D0-B400-DBCCD5E0CFBC}" destId="{ECE08D36-9451-44FF-BE9F-27B43B8750F8}" srcOrd="0" destOrd="0" presId="urn:microsoft.com/office/officeart/2011/layout/HexagonRadial"/>
    <dgm:cxn modelId="{DA54FA71-4E69-4732-BA4B-981749309390}" type="presParOf" srcId="{20A81827-8458-4FE7-B5A7-05F08FBE957C}" destId="{99B12F64-5D2C-454A-A223-8785FD7FC130}" srcOrd="8" destOrd="0" presId="urn:microsoft.com/office/officeart/2011/layout/HexagonRadial"/>
    <dgm:cxn modelId="{53C1BA8A-930F-420B-8403-728CC2A87A65}" type="presParOf" srcId="{20A81827-8458-4FE7-B5A7-05F08FBE957C}" destId="{4D8DC158-7240-46F5-B3DE-56D051DE2C6E}" srcOrd="9" destOrd="0" presId="urn:microsoft.com/office/officeart/2011/layout/HexagonRadial"/>
    <dgm:cxn modelId="{F33C28CC-6E46-4A67-A792-03011687F238}" type="presParOf" srcId="{4D8DC158-7240-46F5-B3DE-56D051DE2C6E}" destId="{97D4F8DD-91AE-4C3F-959B-C4E77BB5BE7E}" srcOrd="0" destOrd="0" presId="urn:microsoft.com/office/officeart/2011/layout/HexagonRadial"/>
    <dgm:cxn modelId="{4649F823-ABD8-4756-98CC-0BA3CBD42761}" type="presParOf" srcId="{20A81827-8458-4FE7-B5A7-05F08FBE957C}" destId="{5B48BFFF-8F08-4EBF-868C-4F2732183A49}" srcOrd="10" destOrd="0" presId="urn:microsoft.com/office/officeart/2011/layout/HexagonRadial"/>
    <dgm:cxn modelId="{5A264032-F8A0-4938-801A-A0B05F67527E}" type="presParOf" srcId="{20A81827-8458-4FE7-B5A7-05F08FBE957C}" destId="{95E42933-D497-4281-A54D-0CB2E80030DF}" srcOrd="11" destOrd="0" presId="urn:microsoft.com/office/officeart/2011/layout/HexagonRadial"/>
    <dgm:cxn modelId="{E07BB9EE-D4D5-4D38-A554-645C5339BE29}" type="presParOf" srcId="{95E42933-D497-4281-A54D-0CB2E80030DF}" destId="{4FC1C826-D5C2-42E1-9A05-B0FA05C811BE}" srcOrd="0" destOrd="0" presId="urn:microsoft.com/office/officeart/2011/layout/HexagonRadial"/>
    <dgm:cxn modelId="{6953332A-38CA-4AB6-B8AC-D196E4716964}" type="presParOf" srcId="{20A81827-8458-4FE7-B5A7-05F08FBE957C}" destId="{56FA1F33-B443-4D7B-B416-3013208379E5}"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246692-70C0-4383-9CE0-2F108E956CFC}"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n-US"/>
        </a:p>
      </dgm:t>
    </dgm:pt>
    <dgm:pt modelId="{296B1519-8454-47EC-95B2-0CBAC59ADAAF}">
      <dgm:prSet phldrT="[Text]" custT="1"/>
      <dgm:spPr/>
      <dgm:t>
        <a:bodyPr/>
        <a:lstStyle/>
        <a:p>
          <a:r>
            <a:rPr lang="en-US" sz="1500" b="1" dirty="0"/>
            <a:t>Steps 1 and Steps 2</a:t>
          </a:r>
        </a:p>
      </dgm:t>
    </dgm:pt>
    <dgm:pt modelId="{59D8E5D4-E354-4559-ACA4-6B849F5209AD}" type="parTrans" cxnId="{5222762D-060C-4AB9-B7A5-4FEE0D35E24F}">
      <dgm:prSet/>
      <dgm:spPr/>
      <dgm:t>
        <a:bodyPr/>
        <a:lstStyle/>
        <a:p>
          <a:endParaRPr lang="en-US" sz="1500"/>
        </a:p>
      </dgm:t>
    </dgm:pt>
    <dgm:pt modelId="{CB3846DE-5C8E-490C-86E5-C4C37EB2F3EC}" type="sibTrans" cxnId="{5222762D-060C-4AB9-B7A5-4FEE0D35E24F}">
      <dgm:prSet/>
      <dgm:spPr/>
      <dgm:t>
        <a:bodyPr/>
        <a:lstStyle/>
        <a:p>
          <a:endParaRPr lang="en-US" sz="1500"/>
        </a:p>
      </dgm:t>
    </dgm:pt>
    <dgm:pt modelId="{62D1F9EC-D06D-4394-983E-1E515B8EBB97}">
      <dgm:prSet phldrT="[Text]" custT="1"/>
      <dgm:spPr/>
      <dgm:t>
        <a:bodyPr/>
        <a:lstStyle/>
        <a:p>
          <a:r>
            <a:rPr lang="en-US" sz="1500" dirty="0"/>
            <a:t>Same as audit by authorities</a:t>
          </a:r>
        </a:p>
      </dgm:t>
    </dgm:pt>
    <dgm:pt modelId="{59EFE1C3-645B-4286-9D07-A25BFC497308}" type="parTrans" cxnId="{0F06732A-2ACE-45CE-A75B-D168FDC0C8AD}">
      <dgm:prSet/>
      <dgm:spPr/>
      <dgm:t>
        <a:bodyPr/>
        <a:lstStyle/>
        <a:p>
          <a:endParaRPr lang="en-US" sz="1500"/>
        </a:p>
      </dgm:t>
    </dgm:pt>
    <dgm:pt modelId="{B0EC6D33-0C37-4243-AAF8-F5B4E7FCF418}" type="sibTrans" cxnId="{0F06732A-2ACE-45CE-A75B-D168FDC0C8AD}">
      <dgm:prSet/>
      <dgm:spPr/>
      <dgm:t>
        <a:bodyPr/>
        <a:lstStyle/>
        <a:p>
          <a:endParaRPr lang="en-US" sz="1500"/>
        </a:p>
      </dgm:t>
    </dgm:pt>
    <dgm:pt modelId="{0A10C206-E77C-430D-9723-1D225F04C43B}">
      <dgm:prSet phldrT="[Text]" custT="1"/>
      <dgm:spPr/>
      <dgm:t>
        <a:bodyPr/>
        <a:lstStyle/>
        <a:p>
          <a:r>
            <a:rPr lang="en-US" sz="1500" b="1" dirty="0"/>
            <a:t>Step 3</a:t>
          </a:r>
        </a:p>
      </dgm:t>
    </dgm:pt>
    <dgm:pt modelId="{79FABB56-384F-41D3-862D-7BA5C5BD5A5D}" type="parTrans" cxnId="{3E3A200F-C7BE-457E-B04F-B273C52C05F7}">
      <dgm:prSet/>
      <dgm:spPr/>
      <dgm:t>
        <a:bodyPr/>
        <a:lstStyle/>
        <a:p>
          <a:endParaRPr lang="en-US" sz="1500"/>
        </a:p>
      </dgm:t>
    </dgm:pt>
    <dgm:pt modelId="{ABCFACD1-5773-46AF-AA7C-B7D40DE5BE34}" type="sibTrans" cxnId="{3E3A200F-C7BE-457E-B04F-B273C52C05F7}">
      <dgm:prSet/>
      <dgm:spPr/>
      <dgm:t>
        <a:bodyPr/>
        <a:lstStyle/>
        <a:p>
          <a:endParaRPr lang="en-US" sz="1500"/>
        </a:p>
      </dgm:t>
    </dgm:pt>
    <dgm:pt modelId="{D88B3D32-1B87-4724-BDEC-37AC3C72A346}">
      <dgm:prSet phldrT="[Text]" custT="1"/>
      <dgm:spPr/>
      <dgm:t>
        <a:bodyPr/>
        <a:lstStyle/>
        <a:p>
          <a:pPr>
            <a:buNone/>
          </a:pPr>
          <a:r>
            <a:rPr lang="en-US" sz="1500" b="0" i="0" dirty="0"/>
            <a:t>Direction to the person to get his records examined and audited by a chartered accountant or a cost accountant as may be nominated by the Commissioner.</a:t>
          </a:r>
          <a:endParaRPr lang="en-US" sz="1500" dirty="0"/>
        </a:p>
      </dgm:t>
    </dgm:pt>
    <dgm:pt modelId="{0393E5BA-1E5C-4E68-A900-CF73188F7271}" type="parTrans" cxnId="{7037E329-9022-4C71-8A39-20E25DF9F1DF}">
      <dgm:prSet/>
      <dgm:spPr/>
      <dgm:t>
        <a:bodyPr/>
        <a:lstStyle/>
        <a:p>
          <a:endParaRPr lang="en-US" sz="1500"/>
        </a:p>
      </dgm:t>
    </dgm:pt>
    <dgm:pt modelId="{BD4CF22C-D19F-484F-90C7-97E4DB3A205C}" type="sibTrans" cxnId="{7037E329-9022-4C71-8A39-20E25DF9F1DF}">
      <dgm:prSet/>
      <dgm:spPr/>
      <dgm:t>
        <a:bodyPr/>
        <a:lstStyle/>
        <a:p>
          <a:endParaRPr lang="en-US" sz="1500"/>
        </a:p>
      </dgm:t>
    </dgm:pt>
    <dgm:pt modelId="{DC824827-1778-4770-9E09-0C79F5973095}">
      <dgm:prSet phldrT="[Text]" custT="1"/>
      <dgm:spPr/>
      <dgm:t>
        <a:bodyPr/>
        <a:lstStyle/>
        <a:p>
          <a:r>
            <a:rPr lang="en-US" sz="1500" b="1" dirty="0"/>
            <a:t>Step 4</a:t>
          </a:r>
        </a:p>
      </dgm:t>
    </dgm:pt>
    <dgm:pt modelId="{88802470-2367-4F2D-A016-E6508629F142}" type="parTrans" cxnId="{4CAC8CA9-43BC-4CEF-9D19-61C48A65C935}">
      <dgm:prSet/>
      <dgm:spPr/>
      <dgm:t>
        <a:bodyPr/>
        <a:lstStyle/>
        <a:p>
          <a:endParaRPr lang="en-US" sz="1500"/>
        </a:p>
      </dgm:t>
    </dgm:pt>
    <dgm:pt modelId="{66657E8E-26C3-4F3E-BC0A-1BF7B8D81A20}" type="sibTrans" cxnId="{4CAC8CA9-43BC-4CEF-9D19-61C48A65C935}">
      <dgm:prSet/>
      <dgm:spPr/>
      <dgm:t>
        <a:bodyPr/>
        <a:lstStyle/>
        <a:p>
          <a:endParaRPr lang="en-US" sz="1500"/>
        </a:p>
      </dgm:t>
    </dgm:pt>
    <dgm:pt modelId="{9BCD2B5C-5130-431C-8C3D-902C89EBB4C1}">
      <dgm:prSet phldrT="[Text]" custT="1"/>
      <dgm:spPr/>
      <dgm:t>
        <a:bodyPr/>
        <a:lstStyle/>
        <a:p>
          <a:r>
            <a:rPr lang="en-US" sz="1500" dirty="0"/>
            <a:t>Submission of report by CA to the Commissioner</a:t>
          </a:r>
        </a:p>
      </dgm:t>
    </dgm:pt>
    <dgm:pt modelId="{DE66E2DF-1838-4EAA-A617-C8457A089EE4}" type="parTrans" cxnId="{16BF2D57-0168-4298-BF65-DC1470349F86}">
      <dgm:prSet/>
      <dgm:spPr/>
      <dgm:t>
        <a:bodyPr/>
        <a:lstStyle/>
        <a:p>
          <a:endParaRPr lang="en-US" sz="1500"/>
        </a:p>
      </dgm:t>
    </dgm:pt>
    <dgm:pt modelId="{B6598437-111D-4872-9459-6253191349B4}" type="sibTrans" cxnId="{16BF2D57-0168-4298-BF65-DC1470349F86}">
      <dgm:prSet/>
      <dgm:spPr/>
      <dgm:t>
        <a:bodyPr/>
        <a:lstStyle/>
        <a:p>
          <a:endParaRPr lang="en-US" sz="1500"/>
        </a:p>
      </dgm:t>
    </dgm:pt>
    <dgm:pt modelId="{D721B11C-83C6-4F07-A80C-064FFA87288C}">
      <dgm:prSet custT="1"/>
      <dgm:spPr/>
      <dgm:t>
        <a:bodyPr/>
        <a:lstStyle/>
        <a:p>
          <a:r>
            <a:rPr lang="en-US" sz="1500" b="1" dirty="0"/>
            <a:t>Step 5 and Step 6</a:t>
          </a:r>
        </a:p>
      </dgm:t>
    </dgm:pt>
    <dgm:pt modelId="{512DAC7A-3942-452A-8BA7-090D07E21850}" type="parTrans" cxnId="{C81A67B3-F67F-491A-9E06-982B5ED98D46}">
      <dgm:prSet/>
      <dgm:spPr/>
      <dgm:t>
        <a:bodyPr/>
        <a:lstStyle/>
        <a:p>
          <a:endParaRPr lang="en-US" sz="1500"/>
        </a:p>
      </dgm:t>
    </dgm:pt>
    <dgm:pt modelId="{2B7AE0FF-8511-4951-9BE5-ACB5276855DD}" type="sibTrans" cxnId="{C81A67B3-F67F-491A-9E06-982B5ED98D46}">
      <dgm:prSet/>
      <dgm:spPr/>
      <dgm:t>
        <a:bodyPr/>
        <a:lstStyle/>
        <a:p>
          <a:endParaRPr lang="en-US" sz="1500"/>
        </a:p>
      </dgm:t>
    </dgm:pt>
    <dgm:pt modelId="{0B9974B9-8922-4F3A-9CC2-9CAE533AC2DE}" type="pres">
      <dgm:prSet presAssocID="{DE246692-70C0-4383-9CE0-2F108E956CFC}" presName="rootnode" presStyleCnt="0">
        <dgm:presLayoutVars>
          <dgm:chMax/>
          <dgm:chPref/>
          <dgm:dir/>
          <dgm:animLvl val="lvl"/>
        </dgm:presLayoutVars>
      </dgm:prSet>
      <dgm:spPr/>
    </dgm:pt>
    <dgm:pt modelId="{FE833219-D2DF-48E0-BF4B-66697E7744FE}" type="pres">
      <dgm:prSet presAssocID="{296B1519-8454-47EC-95B2-0CBAC59ADAAF}" presName="composite" presStyleCnt="0"/>
      <dgm:spPr/>
    </dgm:pt>
    <dgm:pt modelId="{00DE3489-DC95-490A-B6A0-A74B6A1B25ED}" type="pres">
      <dgm:prSet presAssocID="{296B1519-8454-47EC-95B2-0CBAC59ADAAF}" presName="bentUpArrow1" presStyleLbl="alignImgPlace1" presStyleIdx="0" presStyleCnt="3"/>
      <dgm:spPr/>
    </dgm:pt>
    <dgm:pt modelId="{BB204140-8027-4418-AC17-0A6B027982EE}" type="pres">
      <dgm:prSet presAssocID="{296B1519-8454-47EC-95B2-0CBAC59ADAAF}" presName="ParentText" presStyleLbl="node1" presStyleIdx="0" presStyleCnt="4">
        <dgm:presLayoutVars>
          <dgm:chMax val="1"/>
          <dgm:chPref val="1"/>
          <dgm:bulletEnabled val="1"/>
        </dgm:presLayoutVars>
      </dgm:prSet>
      <dgm:spPr/>
    </dgm:pt>
    <dgm:pt modelId="{DD77C444-B6E7-4739-A8BD-0CA29A42453E}" type="pres">
      <dgm:prSet presAssocID="{296B1519-8454-47EC-95B2-0CBAC59ADAAF}" presName="ChildText" presStyleLbl="revTx" presStyleIdx="0" presStyleCnt="3" custScaleX="260036" custLinFactNeighborX="86069" custLinFactNeighborY="-587">
        <dgm:presLayoutVars>
          <dgm:chMax val="0"/>
          <dgm:chPref val="0"/>
          <dgm:bulletEnabled val="1"/>
        </dgm:presLayoutVars>
      </dgm:prSet>
      <dgm:spPr/>
    </dgm:pt>
    <dgm:pt modelId="{5EF98EAF-3DDA-439E-B3A9-217AC824220B}" type="pres">
      <dgm:prSet presAssocID="{CB3846DE-5C8E-490C-86E5-C4C37EB2F3EC}" presName="sibTrans" presStyleCnt="0"/>
      <dgm:spPr/>
    </dgm:pt>
    <dgm:pt modelId="{19B3BD8A-A364-48CC-9575-183713BFA068}" type="pres">
      <dgm:prSet presAssocID="{0A10C206-E77C-430D-9723-1D225F04C43B}" presName="composite" presStyleCnt="0"/>
      <dgm:spPr/>
    </dgm:pt>
    <dgm:pt modelId="{8F578CE1-5707-439E-8927-305A76CF92D0}" type="pres">
      <dgm:prSet presAssocID="{0A10C206-E77C-430D-9723-1D225F04C43B}" presName="bentUpArrow1" presStyleLbl="alignImgPlace1" presStyleIdx="1" presStyleCnt="3"/>
      <dgm:spPr/>
    </dgm:pt>
    <dgm:pt modelId="{716417E3-08E8-4819-ADE7-FD1E424EED5A}" type="pres">
      <dgm:prSet presAssocID="{0A10C206-E77C-430D-9723-1D225F04C43B}" presName="ParentText" presStyleLbl="node1" presStyleIdx="1" presStyleCnt="4">
        <dgm:presLayoutVars>
          <dgm:chMax val="1"/>
          <dgm:chPref val="1"/>
          <dgm:bulletEnabled val="1"/>
        </dgm:presLayoutVars>
      </dgm:prSet>
      <dgm:spPr/>
    </dgm:pt>
    <dgm:pt modelId="{F10CCD86-C63D-4574-9D38-36A91FFD23D8}" type="pres">
      <dgm:prSet presAssocID="{0A10C206-E77C-430D-9723-1D225F04C43B}" presName="ChildText" presStyleLbl="revTx" presStyleIdx="1" presStyleCnt="3" custScaleX="314314" custLinFactX="9190" custLinFactNeighborX="100000" custLinFactNeighborY="-1038">
        <dgm:presLayoutVars>
          <dgm:chMax val="0"/>
          <dgm:chPref val="0"/>
          <dgm:bulletEnabled val="1"/>
        </dgm:presLayoutVars>
      </dgm:prSet>
      <dgm:spPr/>
    </dgm:pt>
    <dgm:pt modelId="{AFF6C691-4763-43F4-BB9F-0DA606C744B7}" type="pres">
      <dgm:prSet presAssocID="{ABCFACD1-5773-46AF-AA7C-B7D40DE5BE34}" presName="sibTrans" presStyleCnt="0"/>
      <dgm:spPr/>
    </dgm:pt>
    <dgm:pt modelId="{B8E70421-F388-442D-906D-C66CD527D66D}" type="pres">
      <dgm:prSet presAssocID="{DC824827-1778-4770-9E09-0C79F5973095}" presName="composite" presStyleCnt="0"/>
      <dgm:spPr/>
    </dgm:pt>
    <dgm:pt modelId="{458703F0-9BAE-428E-8272-CC4E77A131AC}" type="pres">
      <dgm:prSet presAssocID="{DC824827-1778-4770-9E09-0C79F5973095}" presName="bentUpArrow1" presStyleLbl="alignImgPlace1" presStyleIdx="2" presStyleCnt="3"/>
      <dgm:spPr/>
    </dgm:pt>
    <dgm:pt modelId="{DCF9C80D-E9F7-4F34-9421-791751A6777A}" type="pres">
      <dgm:prSet presAssocID="{DC824827-1778-4770-9E09-0C79F5973095}" presName="ParentText" presStyleLbl="node1" presStyleIdx="2" presStyleCnt="4">
        <dgm:presLayoutVars>
          <dgm:chMax val="1"/>
          <dgm:chPref val="1"/>
          <dgm:bulletEnabled val="1"/>
        </dgm:presLayoutVars>
      </dgm:prSet>
      <dgm:spPr/>
    </dgm:pt>
    <dgm:pt modelId="{10056CA3-CE35-425D-B5E9-B4974F03E2A4}" type="pres">
      <dgm:prSet presAssocID="{DC824827-1778-4770-9E09-0C79F5973095}" presName="ChildText" presStyleLbl="revTx" presStyleIdx="2" presStyleCnt="3" custScaleX="244721" custLinFactNeighborX="82217" custLinFactNeighborY="-2666">
        <dgm:presLayoutVars>
          <dgm:chMax val="0"/>
          <dgm:chPref val="0"/>
          <dgm:bulletEnabled val="1"/>
        </dgm:presLayoutVars>
      </dgm:prSet>
      <dgm:spPr/>
    </dgm:pt>
    <dgm:pt modelId="{257EC783-927D-4112-BD5B-C28CDC5A1230}" type="pres">
      <dgm:prSet presAssocID="{66657E8E-26C3-4F3E-BC0A-1BF7B8D81A20}" presName="sibTrans" presStyleCnt="0"/>
      <dgm:spPr/>
    </dgm:pt>
    <dgm:pt modelId="{FDF749D2-27F3-4FF8-A820-0152C06CE2DE}" type="pres">
      <dgm:prSet presAssocID="{D721B11C-83C6-4F07-A80C-064FFA87288C}" presName="composite" presStyleCnt="0"/>
      <dgm:spPr/>
    </dgm:pt>
    <dgm:pt modelId="{3F34791C-DF7E-40BE-952A-64D974460102}" type="pres">
      <dgm:prSet presAssocID="{D721B11C-83C6-4F07-A80C-064FFA87288C}" presName="ParentText" presStyleLbl="node1" presStyleIdx="3" presStyleCnt="4">
        <dgm:presLayoutVars>
          <dgm:chMax val="1"/>
          <dgm:chPref val="1"/>
          <dgm:bulletEnabled val="1"/>
        </dgm:presLayoutVars>
      </dgm:prSet>
      <dgm:spPr/>
    </dgm:pt>
  </dgm:ptLst>
  <dgm:cxnLst>
    <dgm:cxn modelId="{3E3A200F-C7BE-457E-B04F-B273C52C05F7}" srcId="{DE246692-70C0-4383-9CE0-2F108E956CFC}" destId="{0A10C206-E77C-430D-9723-1D225F04C43B}" srcOrd="1" destOrd="0" parTransId="{79FABB56-384F-41D3-862D-7BA5C5BD5A5D}" sibTransId="{ABCFACD1-5773-46AF-AA7C-B7D40DE5BE34}"/>
    <dgm:cxn modelId="{7037E329-9022-4C71-8A39-20E25DF9F1DF}" srcId="{0A10C206-E77C-430D-9723-1D225F04C43B}" destId="{D88B3D32-1B87-4724-BDEC-37AC3C72A346}" srcOrd="0" destOrd="0" parTransId="{0393E5BA-1E5C-4E68-A900-CF73188F7271}" sibTransId="{BD4CF22C-D19F-484F-90C7-97E4DB3A205C}"/>
    <dgm:cxn modelId="{0F06732A-2ACE-45CE-A75B-D168FDC0C8AD}" srcId="{296B1519-8454-47EC-95B2-0CBAC59ADAAF}" destId="{62D1F9EC-D06D-4394-983E-1E515B8EBB97}" srcOrd="0" destOrd="0" parTransId="{59EFE1C3-645B-4286-9D07-A25BFC497308}" sibTransId="{B0EC6D33-0C37-4243-AAF8-F5B4E7FCF418}"/>
    <dgm:cxn modelId="{6D3C4E2C-FE32-464A-9B23-644C08B929E6}" type="presOf" srcId="{D721B11C-83C6-4F07-A80C-064FFA87288C}" destId="{3F34791C-DF7E-40BE-952A-64D974460102}" srcOrd="0" destOrd="0" presId="urn:microsoft.com/office/officeart/2005/8/layout/StepDownProcess"/>
    <dgm:cxn modelId="{5222762D-060C-4AB9-B7A5-4FEE0D35E24F}" srcId="{DE246692-70C0-4383-9CE0-2F108E956CFC}" destId="{296B1519-8454-47EC-95B2-0CBAC59ADAAF}" srcOrd="0" destOrd="0" parTransId="{59D8E5D4-E354-4559-ACA4-6B849F5209AD}" sibTransId="{CB3846DE-5C8E-490C-86E5-C4C37EB2F3EC}"/>
    <dgm:cxn modelId="{E54AC86B-D734-4CE2-8F1A-616FAAD9197C}" type="presOf" srcId="{0A10C206-E77C-430D-9723-1D225F04C43B}" destId="{716417E3-08E8-4819-ADE7-FD1E424EED5A}" srcOrd="0" destOrd="0" presId="urn:microsoft.com/office/officeart/2005/8/layout/StepDownProcess"/>
    <dgm:cxn modelId="{16BF2D57-0168-4298-BF65-DC1470349F86}" srcId="{DC824827-1778-4770-9E09-0C79F5973095}" destId="{9BCD2B5C-5130-431C-8C3D-902C89EBB4C1}" srcOrd="0" destOrd="0" parTransId="{DE66E2DF-1838-4EAA-A617-C8457A089EE4}" sibTransId="{B6598437-111D-4872-9459-6253191349B4}"/>
    <dgm:cxn modelId="{282C2E8F-49B5-485F-BFD1-95CA1B7AEFDD}" type="presOf" srcId="{9BCD2B5C-5130-431C-8C3D-902C89EBB4C1}" destId="{10056CA3-CE35-425D-B5E9-B4974F03E2A4}" srcOrd="0" destOrd="0" presId="urn:microsoft.com/office/officeart/2005/8/layout/StepDownProcess"/>
    <dgm:cxn modelId="{4CAC8CA9-43BC-4CEF-9D19-61C48A65C935}" srcId="{DE246692-70C0-4383-9CE0-2F108E956CFC}" destId="{DC824827-1778-4770-9E09-0C79F5973095}" srcOrd="2" destOrd="0" parTransId="{88802470-2367-4F2D-A016-E6508629F142}" sibTransId="{66657E8E-26C3-4F3E-BC0A-1BF7B8D81A20}"/>
    <dgm:cxn modelId="{A4E8CEAF-B134-44D2-8526-EA494C7E577E}" type="presOf" srcId="{DE246692-70C0-4383-9CE0-2F108E956CFC}" destId="{0B9974B9-8922-4F3A-9CC2-9CAE533AC2DE}" srcOrd="0" destOrd="0" presId="urn:microsoft.com/office/officeart/2005/8/layout/StepDownProcess"/>
    <dgm:cxn modelId="{578820B0-2216-4256-98EE-E588F8E49F60}" type="presOf" srcId="{296B1519-8454-47EC-95B2-0CBAC59ADAAF}" destId="{BB204140-8027-4418-AC17-0A6B027982EE}" srcOrd="0" destOrd="0" presId="urn:microsoft.com/office/officeart/2005/8/layout/StepDownProcess"/>
    <dgm:cxn modelId="{C81A67B3-F67F-491A-9E06-982B5ED98D46}" srcId="{DE246692-70C0-4383-9CE0-2F108E956CFC}" destId="{D721B11C-83C6-4F07-A80C-064FFA87288C}" srcOrd="3" destOrd="0" parTransId="{512DAC7A-3942-452A-8BA7-090D07E21850}" sibTransId="{2B7AE0FF-8511-4951-9BE5-ACB5276855DD}"/>
    <dgm:cxn modelId="{650491BE-DE3F-48EF-8DA0-FEEF311E734D}" type="presOf" srcId="{D88B3D32-1B87-4724-BDEC-37AC3C72A346}" destId="{F10CCD86-C63D-4574-9D38-36A91FFD23D8}" srcOrd="0" destOrd="0" presId="urn:microsoft.com/office/officeart/2005/8/layout/StepDownProcess"/>
    <dgm:cxn modelId="{208980E4-9E0D-492F-A602-602F681A077A}" type="presOf" srcId="{DC824827-1778-4770-9E09-0C79F5973095}" destId="{DCF9C80D-E9F7-4F34-9421-791751A6777A}" srcOrd="0" destOrd="0" presId="urn:microsoft.com/office/officeart/2005/8/layout/StepDownProcess"/>
    <dgm:cxn modelId="{746522F5-B1D5-4CED-93D2-EF7D797573EB}" type="presOf" srcId="{62D1F9EC-D06D-4394-983E-1E515B8EBB97}" destId="{DD77C444-B6E7-4739-A8BD-0CA29A42453E}" srcOrd="0" destOrd="0" presId="urn:microsoft.com/office/officeart/2005/8/layout/StepDownProcess"/>
    <dgm:cxn modelId="{E09DF776-0AD4-48D6-B5A5-02117D3504B0}" type="presParOf" srcId="{0B9974B9-8922-4F3A-9CC2-9CAE533AC2DE}" destId="{FE833219-D2DF-48E0-BF4B-66697E7744FE}" srcOrd="0" destOrd="0" presId="urn:microsoft.com/office/officeart/2005/8/layout/StepDownProcess"/>
    <dgm:cxn modelId="{362266CC-BDD0-4FB3-80B5-3ABA81ECB6BC}" type="presParOf" srcId="{FE833219-D2DF-48E0-BF4B-66697E7744FE}" destId="{00DE3489-DC95-490A-B6A0-A74B6A1B25ED}" srcOrd="0" destOrd="0" presId="urn:microsoft.com/office/officeart/2005/8/layout/StepDownProcess"/>
    <dgm:cxn modelId="{F71E294E-C0E1-460D-B83B-405FDC829AF3}" type="presParOf" srcId="{FE833219-D2DF-48E0-BF4B-66697E7744FE}" destId="{BB204140-8027-4418-AC17-0A6B027982EE}" srcOrd="1" destOrd="0" presId="urn:microsoft.com/office/officeart/2005/8/layout/StepDownProcess"/>
    <dgm:cxn modelId="{0093177E-35B8-491A-A808-88A3454E034F}" type="presParOf" srcId="{FE833219-D2DF-48E0-BF4B-66697E7744FE}" destId="{DD77C444-B6E7-4739-A8BD-0CA29A42453E}" srcOrd="2" destOrd="0" presId="urn:microsoft.com/office/officeart/2005/8/layout/StepDownProcess"/>
    <dgm:cxn modelId="{574ED250-795F-4082-B76C-5BDB16CED656}" type="presParOf" srcId="{0B9974B9-8922-4F3A-9CC2-9CAE533AC2DE}" destId="{5EF98EAF-3DDA-439E-B3A9-217AC824220B}" srcOrd="1" destOrd="0" presId="urn:microsoft.com/office/officeart/2005/8/layout/StepDownProcess"/>
    <dgm:cxn modelId="{0FD4F6A6-4D28-45DF-8442-703F66DFE7A2}" type="presParOf" srcId="{0B9974B9-8922-4F3A-9CC2-9CAE533AC2DE}" destId="{19B3BD8A-A364-48CC-9575-183713BFA068}" srcOrd="2" destOrd="0" presId="urn:microsoft.com/office/officeart/2005/8/layout/StepDownProcess"/>
    <dgm:cxn modelId="{5675CA66-975C-4E35-AFB5-B8962D40A4BF}" type="presParOf" srcId="{19B3BD8A-A364-48CC-9575-183713BFA068}" destId="{8F578CE1-5707-439E-8927-305A76CF92D0}" srcOrd="0" destOrd="0" presId="urn:microsoft.com/office/officeart/2005/8/layout/StepDownProcess"/>
    <dgm:cxn modelId="{B0A6E8EB-DF13-4B24-BF4D-15BBD9E3B004}" type="presParOf" srcId="{19B3BD8A-A364-48CC-9575-183713BFA068}" destId="{716417E3-08E8-4819-ADE7-FD1E424EED5A}" srcOrd="1" destOrd="0" presId="urn:microsoft.com/office/officeart/2005/8/layout/StepDownProcess"/>
    <dgm:cxn modelId="{6A9900A2-2A6A-4EA2-A613-47BF1E1F978F}" type="presParOf" srcId="{19B3BD8A-A364-48CC-9575-183713BFA068}" destId="{F10CCD86-C63D-4574-9D38-36A91FFD23D8}" srcOrd="2" destOrd="0" presId="urn:microsoft.com/office/officeart/2005/8/layout/StepDownProcess"/>
    <dgm:cxn modelId="{1AB9F6AB-54D4-457C-BF5D-B397426BB10F}" type="presParOf" srcId="{0B9974B9-8922-4F3A-9CC2-9CAE533AC2DE}" destId="{AFF6C691-4763-43F4-BB9F-0DA606C744B7}" srcOrd="3" destOrd="0" presId="urn:microsoft.com/office/officeart/2005/8/layout/StepDownProcess"/>
    <dgm:cxn modelId="{0552261C-FEDE-4E84-8D77-83A13B1D77BC}" type="presParOf" srcId="{0B9974B9-8922-4F3A-9CC2-9CAE533AC2DE}" destId="{B8E70421-F388-442D-906D-C66CD527D66D}" srcOrd="4" destOrd="0" presId="urn:microsoft.com/office/officeart/2005/8/layout/StepDownProcess"/>
    <dgm:cxn modelId="{6674ADCF-3F20-43A8-BBFD-F77AC77D5261}" type="presParOf" srcId="{B8E70421-F388-442D-906D-C66CD527D66D}" destId="{458703F0-9BAE-428E-8272-CC4E77A131AC}" srcOrd="0" destOrd="0" presId="urn:microsoft.com/office/officeart/2005/8/layout/StepDownProcess"/>
    <dgm:cxn modelId="{DD0E376D-0AA7-491C-8B36-24228D37ED1E}" type="presParOf" srcId="{B8E70421-F388-442D-906D-C66CD527D66D}" destId="{DCF9C80D-E9F7-4F34-9421-791751A6777A}" srcOrd="1" destOrd="0" presId="urn:microsoft.com/office/officeart/2005/8/layout/StepDownProcess"/>
    <dgm:cxn modelId="{6B99D959-2A55-45E3-8219-89F7F744B219}" type="presParOf" srcId="{B8E70421-F388-442D-906D-C66CD527D66D}" destId="{10056CA3-CE35-425D-B5E9-B4974F03E2A4}" srcOrd="2" destOrd="0" presId="urn:microsoft.com/office/officeart/2005/8/layout/StepDownProcess"/>
    <dgm:cxn modelId="{3179F509-76B6-434A-8445-1E8236662C86}" type="presParOf" srcId="{0B9974B9-8922-4F3A-9CC2-9CAE533AC2DE}" destId="{257EC783-927D-4112-BD5B-C28CDC5A1230}" srcOrd="5" destOrd="0" presId="urn:microsoft.com/office/officeart/2005/8/layout/StepDownProcess"/>
    <dgm:cxn modelId="{F4BF809A-055B-4BB7-991F-2E3391331E31}" type="presParOf" srcId="{0B9974B9-8922-4F3A-9CC2-9CAE533AC2DE}" destId="{FDF749D2-27F3-4FF8-A820-0152C06CE2DE}" srcOrd="6" destOrd="0" presId="urn:microsoft.com/office/officeart/2005/8/layout/StepDownProcess"/>
    <dgm:cxn modelId="{34983682-92AE-4D30-A898-B7F4C83A9C50}" type="presParOf" srcId="{FDF749D2-27F3-4FF8-A820-0152C06CE2DE}" destId="{3F34791C-DF7E-40BE-952A-64D974460102}"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E9CDE-0A38-47FF-9924-3543B03F8821}">
      <dsp:nvSpPr>
        <dsp:cNvPr id="0" name=""/>
        <dsp:cNvSpPr/>
      </dsp:nvSpPr>
      <dsp:spPr>
        <a:xfrm>
          <a:off x="3589653" y="1813453"/>
          <a:ext cx="2304977" cy="1993899"/>
        </a:xfrm>
        <a:prstGeom prst="hexagon">
          <a:avLst>
            <a:gd name="adj" fmla="val 2857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b="1" kern="1200" dirty="0"/>
            <a:t>GST 2.0</a:t>
          </a:r>
        </a:p>
      </dsp:txBody>
      <dsp:txXfrm>
        <a:off x="3971620" y="2143870"/>
        <a:ext cx="1541043" cy="1333065"/>
      </dsp:txXfrm>
    </dsp:sp>
    <dsp:sp modelId="{BDAB0FCA-F4D3-4F17-858A-97987E851842}">
      <dsp:nvSpPr>
        <dsp:cNvPr id="0" name=""/>
        <dsp:cNvSpPr/>
      </dsp:nvSpPr>
      <dsp:spPr>
        <a:xfrm>
          <a:off x="5033013" y="859507"/>
          <a:ext cx="869661" cy="749328"/>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CD3396-4AB8-4BE7-87D8-5EB809DBA72C}">
      <dsp:nvSpPr>
        <dsp:cNvPr id="0" name=""/>
        <dsp:cNvSpPr/>
      </dsp:nvSpPr>
      <dsp:spPr>
        <a:xfrm>
          <a:off x="3801975" y="0"/>
          <a:ext cx="1888913" cy="1634131"/>
        </a:xfrm>
        <a:prstGeom prst="hexagon">
          <a:avLst>
            <a:gd name="adj" fmla="val 2857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N" sz="1500" kern="1200" dirty="0"/>
            <a:t>IMS Readiness</a:t>
          </a:r>
        </a:p>
      </dsp:txBody>
      <dsp:txXfrm>
        <a:off x="4115008" y="270810"/>
        <a:ext cx="1262847" cy="1092511"/>
      </dsp:txXfrm>
    </dsp:sp>
    <dsp:sp modelId="{2EF95162-02BB-4ECE-8F92-E7F2E6F6A96F}">
      <dsp:nvSpPr>
        <dsp:cNvPr id="0" name=""/>
        <dsp:cNvSpPr/>
      </dsp:nvSpPr>
      <dsp:spPr>
        <a:xfrm>
          <a:off x="6047975" y="2260352"/>
          <a:ext cx="869661" cy="749328"/>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BBCC28-896A-460A-944F-2155C0C981AB}">
      <dsp:nvSpPr>
        <dsp:cNvPr id="0" name=""/>
        <dsp:cNvSpPr/>
      </dsp:nvSpPr>
      <dsp:spPr>
        <a:xfrm>
          <a:off x="5534328" y="1005100"/>
          <a:ext cx="1888913" cy="1634131"/>
        </a:xfrm>
        <a:prstGeom prst="hexagon">
          <a:avLst>
            <a:gd name="adj" fmla="val 28570"/>
            <a:gd name="vf" fmla="val 115470"/>
          </a:avLst>
        </a:prstGeom>
        <a:solidFill>
          <a:schemeClr val="accent5">
            <a:hueOff val="141289"/>
            <a:satOff val="3309"/>
            <a:lumOff val="7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N" sz="1500" kern="1200" dirty="0"/>
            <a:t>Inverted Duty Refunds</a:t>
          </a:r>
        </a:p>
      </dsp:txBody>
      <dsp:txXfrm>
        <a:off x="5847361" y="1275910"/>
        <a:ext cx="1262847" cy="1092511"/>
      </dsp:txXfrm>
    </dsp:sp>
    <dsp:sp modelId="{ECE08D36-9451-44FF-BE9F-27B43B8750F8}">
      <dsp:nvSpPr>
        <dsp:cNvPr id="0" name=""/>
        <dsp:cNvSpPr/>
      </dsp:nvSpPr>
      <dsp:spPr>
        <a:xfrm>
          <a:off x="5342917" y="3841642"/>
          <a:ext cx="869661" cy="749328"/>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54DF7A-2191-46E9-82D5-35B2AD4CA9EC}">
      <dsp:nvSpPr>
        <dsp:cNvPr id="0" name=""/>
        <dsp:cNvSpPr/>
      </dsp:nvSpPr>
      <dsp:spPr>
        <a:xfrm>
          <a:off x="5534328" y="2981011"/>
          <a:ext cx="1888913" cy="1634131"/>
        </a:xfrm>
        <a:prstGeom prst="hexagon">
          <a:avLst>
            <a:gd name="adj" fmla="val 28570"/>
            <a:gd name="vf" fmla="val 115470"/>
          </a:avLst>
        </a:prstGeom>
        <a:solidFill>
          <a:schemeClr val="accent5">
            <a:hueOff val="282578"/>
            <a:satOff val="6618"/>
            <a:lumOff val="14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N" sz="1500" kern="1200" dirty="0"/>
            <a:t>State Incentives</a:t>
          </a:r>
        </a:p>
      </dsp:txBody>
      <dsp:txXfrm>
        <a:off x="5847361" y="3251821"/>
        <a:ext cx="1262847" cy="1092511"/>
      </dsp:txXfrm>
    </dsp:sp>
    <dsp:sp modelId="{97D4F8DD-91AE-4C3F-959B-C4E77BB5BE7E}">
      <dsp:nvSpPr>
        <dsp:cNvPr id="0" name=""/>
        <dsp:cNvSpPr/>
      </dsp:nvSpPr>
      <dsp:spPr>
        <a:xfrm>
          <a:off x="3593943" y="4005786"/>
          <a:ext cx="869661" cy="749328"/>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B12F64-5D2C-454A-A223-8785FD7FC130}">
      <dsp:nvSpPr>
        <dsp:cNvPr id="0" name=""/>
        <dsp:cNvSpPr/>
      </dsp:nvSpPr>
      <dsp:spPr>
        <a:xfrm>
          <a:off x="3801975" y="3987236"/>
          <a:ext cx="1888913" cy="1634131"/>
        </a:xfrm>
        <a:prstGeom prst="hexagon">
          <a:avLst>
            <a:gd name="adj" fmla="val 28570"/>
            <a:gd name="vf" fmla="val 115470"/>
          </a:avLst>
        </a:prstGeom>
        <a:solidFill>
          <a:schemeClr val="accent5">
            <a:hueOff val="423867"/>
            <a:satOff val="9927"/>
            <a:lumOff val="22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N" sz="1500" kern="1200" dirty="0"/>
            <a:t>Advocacy &amp; Representation </a:t>
          </a:r>
        </a:p>
      </dsp:txBody>
      <dsp:txXfrm>
        <a:off x="4115008" y="4258046"/>
        <a:ext cx="1262847" cy="1092511"/>
      </dsp:txXfrm>
    </dsp:sp>
    <dsp:sp modelId="{4FC1C826-D5C2-42E1-9A05-B0FA05C811BE}">
      <dsp:nvSpPr>
        <dsp:cNvPr id="0" name=""/>
        <dsp:cNvSpPr/>
      </dsp:nvSpPr>
      <dsp:spPr>
        <a:xfrm>
          <a:off x="2562359" y="2605504"/>
          <a:ext cx="869661" cy="749328"/>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48BFFF-8F08-4EBF-868C-4F2732183A49}">
      <dsp:nvSpPr>
        <dsp:cNvPr id="0" name=""/>
        <dsp:cNvSpPr/>
      </dsp:nvSpPr>
      <dsp:spPr>
        <a:xfrm>
          <a:off x="2061580" y="2982135"/>
          <a:ext cx="1888913" cy="1634131"/>
        </a:xfrm>
        <a:prstGeom prst="hexagon">
          <a:avLst>
            <a:gd name="adj" fmla="val 28570"/>
            <a:gd name="vf" fmla="val 115470"/>
          </a:avLst>
        </a:prstGeom>
        <a:solidFill>
          <a:schemeClr val="accent5">
            <a:hueOff val="565156"/>
            <a:satOff val="13236"/>
            <a:lumOff val="29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N" sz="1500" kern="1200" dirty="0"/>
            <a:t>ITC reversals</a:t>
          </a:r>
        </a:p>
      </dsp:txBody>
      <dsp:txXfrm>
        <a:off x="2374613" y="3252945"/>
        <a:ext cx="1262847" cy="1092511"/>
      </dsp:txXfrm>
    </dsp:sp>
    <dsp:sp modelId="{56FA1F33-B443-4D7B-B416-3013208379E5}">
      <dsp:nvSpPr>
        <dsp:cNvPr id="0" name=""/>
        <dsp:cNvSpPr/>
      </dsp:nvSpPr>
      <dsp:spPr>
        <a:xfrm>
          <a:off x="2061580" y="1002852"/>
          <a:ext cx="1888913" cy="1634131"/>
        </a:xfrm>
        <a:prstGeom prst="hexagon">
          <a:avLst>
            <a:gd name="adj" fmla="val 28570"/>
            <a:gd name="vf" fmla="val 115470"/>
          </a:avLst>
        </a:prstGeom>
        <a:solidFill>
          <a:schemeClr val="accent5">
            <a:hueOff val="706445"/>
            <a:satOff val="16545"/>
            <a:lumOff val="37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N" sz="1500" kern="1200" dirty="0"/>
            <a:t>Fast track Refunds</a:t>
          </a:r>
        </a:p>
      </dsp:txBody>
      <dsp:txXfrm>
        <a:off x="2374613" y="1273662"/>
        <a:ext cx="1262847" cy="1092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E3489-DC95-490A-B6A0-A74B6A1B25ED}">
      <dsp:nvSpPr>
        <dsp:cNvPr id="0" name=""/>
        <dsp:cNvSpPr/>
      </dsp:nvSpPr>
      <dsp:spPr>
        <a:xfrm rot="5400000">
          <a:off x="1695858" y="953589"/>
          <a:ext cx="837458" cy="95341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204140-8027-4418-AC17-0A6B027982EE}">
      <dsp:nvSpPr>
        <dsp:cNvPr id="0" name=""/>
        <dsp:cNvSpPr/>
      </dsp:nvSpPr>
      <dsp:spPr>
        <a:xfrm>
          <a:off x="1473982" y="25249"/>
          <a:ext cx="1409787" cy="986805"/>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Steps 1 and Steps 2</a:t>
          </a:r>
        </a:p>
      </dsp:txBody>
      <dsp:txXfrm>
        <a:off x="1522163" y="73430"/>
        <a:ext cx="1313425" cy="890443"/>
      </dsp:txXfrm>
    </dsp:sp>
    <dsp:sp modelId="{DD77C444-B6E7-4739-A8BD-0CA29A42453E}">
      <dsp:nvSpPr>
        <dsp:cNvPr id="0" name=""/>
        <dsp:cNvSpPr/>
      </dsp:nvSpPr>
      <dsp:spPr>
        <a:xfrm>
          <a:off x="2945813" y="114682"/>
          <a:ext cx="2666265" cy="797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Same as audit by authorities</a:t>
          </a:r>
        </a:p>
      </dsp:txBody>
      <dsp:txXfrm>
        <a:off x="2945813" y="114682"/>
        <a:ext cx="2666265" cy="797579"/>
      </dsp:txXfrm>
    </dsp:sp>
    <dsp:sp modelId="{8F578CE1-5707-439E-8927-305A76CF92D0}">
      <dsp:nvSpPr>
        <dsp:cNvPr id="0" name=""/>
        <dsp:cNvSpPr/>
      </dsp:nvSpPr>
      <dsp:spPr>
        <a:xfrm rot="5400000">
          <a:off x="3258542" y="2062096"/>
          <a:ext cx="837458" cy="953416"/>
        </a:xfrm>
        <a:prstGeom prst="bentUpArrow">
          <a:avLst>
            <a:gd name="adj1" fmla="val 32840"/>
            <a:gd name="adj2" fmla="val 25000"/>
            <a:gd name="adj3" fmla="val 35780"/>
          </a:avLst>
        </a:prstGeom>
        <a:solidFill>
          <a:schemeClr val="accent1">
            <a:tint val="50000"/>
            <a:hueOff val="719618"/>
            <a:satOff val="-4637"/>
            <a:lumOff val="58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6417E3-08E8-4819-ADE7-FD1E424EED5A}">
      <dsp:nvSpPr>
        <dsp:cNvPr id="0" name=""/>
        <dsp:cNvSpPr/>
      </dsp:nvSpPr>
      <dsp:spPr>
        <a:xfrm>
          <a:off x="3036666" y="1133757"/>
          <a:ext cx="1409787" cy="986805"/>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Step 3</a:t>
          </a:r>
        </a:p>
      </dsp:txBody>
      <dsp:txXfrm>
        <a:off x="3084847" y="1181938"/>
        <a:ext cx="1313425" cy="890443"/>
      </dsp:txXfrm>
    </dsp:sp>
    <dsp:sp modelId="{F10CCD86-C63D-4574-9D38-36A91FFD23D8}">
      <dsp:nvSpPr>
        <dsp:cNvPr id="0" name=""/>
        <dsp:cNvSpPr/>
      </dsp:nvSpPr>
      <dsp:spPr>
        <a:xfrm>
          <a:off x="4467299" y="1219592"/>
          <a:ext cx="3222802" cy="797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None/>
          </a:pPr>
          <a:r>
            <a:rPr lang="en-US" sz="1500" b="0" i="0" kern="1200" dirty="0"/>
            <a:t>Direction to the person to get his records examined and audited by a chartered accountant or a cost accountant as may be nominated by the Commissioner.</a:t>
          </a:r>
          <a:endParaRPr lang="en-US" sz="1500" kern="1200" dirty="0"/>
        </a:p>
      </dsp:txBody>
      <dsp:txXfrm>
        <a:off x="4467299" y="1219592"/>
        <a:ext cx="3222802" cy="797579"/>
      </dsp:txXfrm>
    </dsp:sp>
    <dsp:sp modelId="{458703F0-9BAE-428E-8272-CC4E77A131AC}">
      <dsp:nvSpPr>
        <dsp:cNvPr id="0" name=""/>
        <dsp:cNvSpPr/>
      </dsp:nvSpPr>
      <dsp:spPr>
        <a:xfrm rot="5400000">
          <a:off x="4821226" y="3170604"/>
          <a:ext cx="837458" cy="953416"/>
        </a:xfrm>
        <a:prstGeom prst="bentUpArrow">
          <a:avLst>
            <a:gd name="adj1" fmla="val 32840"/>
            <a:gd name="adj2" fmla="val 25000"/>
            <a:gd name="adj3" fmla="val 35780"/>
          </a:avLst>
        </a:prstGeom>
        <a:solidFill>
          <a:schemeClr val="accent1">
            <a:tint val="50000"/>
            <a:hueOff val="1439235"/>
            <a:satOff val="-9274"/>
            <a:lumOff val="117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F9C80D-E9F7-4F34-9421-791751A6777A}">
      <dsp:nvSpPr>
        <dsp:cNvPr id="0" name=""/>
        <dsp:cNvSpPr/>
      </dsp:nvSpPr>
      <dsp:spPr>
        <a:xfrm>
          <a:off x="4599351" y="2242265"/>
          <a:ext cx="1409787" cy="986805"/>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Step 4</a:t>
          </a:r>
        </a:p>
      </dsp:txBody>
      <dsp:txXfrm>
        <a:off x="4647532" y="2290446"/>
        <a:ext cx="1313425" cy="890443"/>
      </dsp:txXfrm>
    </dsp:sp>
    <dsp:sp modelId="{10056CA3-CE35-425D-B5E9-B4974F03E2A4}">
      <dsp:nvSpPr>
        <dsp:cNvPr id="0" name=""/>
        <dsp:cNvSpPr/>
      </dsp:nvSpPr>
      <dsp:spPr>
        <a:xfrm>
          <a:off x="6110201" y="2315116"/>
          <a:ext cx="2509234" cy="797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Submission of report by CA to the Commissioner</a:t>
          </a:r>
        </a:p>
      </dsp:txBody>
      <dsp:txXfrm>
        <a:off x="6110201" y="2315116"/>
        <a:ext cx="2509234" cy="797579"/>
      </dsp:txXfrm>
    </dsp:sp>
    <dsp:sp modelId="{3F34791C-DF7E-40BE-952A-64D974460102}">
      <dsp:nvSpPr>
        <dsp:cNvPr id="0" name=""/>
        <dsp:cNvSpPr/>
      </dsp:nvSpPr>
      <dsp:spPr>
        <a:xfrm>
          <a:off x="6162035" y="3350773"/>
          <a:ext cx="1409787" cy="986805"/>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Step 5 and Step 6</a:t>
          </a:r>
        </a:p>
      </dsp:txBody>
      <dsp:txXfrm>
        <a:off x="6210216" y="3398954"/>
        <a:ext cx="1313425" cy="890443"/>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138" cy="479539"/>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4143427" y="1"/>
            <a:ext cx="3170138" cy="479539"/>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11/8/2025</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120173"/>
            <a:ext cx="3170138" cy="479539"/>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4143427" y="9120173"/>
            <a:ext cx="3170138" cy="479539"/>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11/8/2025</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65061-A8B5-7BBD-D687-98676E9B7D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693FD4-81A1-AB13-33EA-CE9833403831}"/>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9521AC73-AA64-7ACC-365B-8F09A02CBD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D619CD-D5EF-348B-EF5B-67D4A0974583}"/>
              </a:ext>
            </a:extLst>
          </p:cNvPr>
          <p:cNvSpPr>
            <a:spLocks noGrp="1"/>
          </p:cNvSpPr>
          <p:nvPr>
            <p:ph type="sldNum" sz="quarter" idx="10"/>
          </p:nvPr>
        </p:nvSpPr>
        <p:spPr/>
        <p:txBody>
          <a:bodyPr/>
          <a:lstStyle/>
          <a:p>
            <a:fld id="{C0F4A2C8-6C88-4E71-83EE-698B9D4FE22F}" type="slidenum">
              <a:rPr lang="en-US" smtClean="0"/>
              <a:pPr/>
              <a:t>3</a:t>
            </a:fld>
            <a:endParaRPr lang="en-US" dirty="0"/>
          </a:p>
        </p:txBody>
      </p:sp>
    </p:spTree>
    <p:extLst>
      <p:ext uri="{BB962C8B-B14F-4D97-AF65-F5344CB8AC3E}">
        <p14:creationId xmlns:p14="http://schemas.microsoft.com/office/powerpoint/2010/main" val="1932874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F00EC-C89D-D53B-6E8B-877538369D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82ADC9-9256-DD25-42DA-0F09474EEA13}"/>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892B4A74-87ED-DFCA-6340-9CF508D82D8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33ABE92-D667-CEAA-5902-DBEF88CD33FA}"/>
              </a:ext>
            </a:extLst>
          </p:cNvPr>
          <p:cNvSpPr>
            <a:spLocks noGrp="1"/>
          </p:cNvSpPr>
          <p:nvPr>
            <p:ph type="sldNum" sz="quarter" idx="10"/>
          </p:nvPr>
        </p:nvSpPr>
        <p:spPr/>
        <p:txBody>
          <a:bodyPr/>
          <a:lstStyle/>
          <a:p>
            <a:fld id="{C0F4A2C8-6C88-4E71-83EE-698B9D4FE22F}" type="slidenum">
              <a:rPr lang="en-US" smtClean="0"/>
              <a:pPr/>
              <a:t>18</a:t>
            </a:fld>
            <a:endParaRPr lang="en-US" dirty="0"/>
          </a:p>
        </p:txBody>
      </p:sp>
    </p:spTree>
    <p:extLst>
      <p:ext uri="{BB962C8B-B14F-4D97-AF65-F5344CB8AC3E}">
        <p14:creationId xmlns:p14="http://schemas.microsoft.com/office/powerpoint/2010/main" val="3756385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3BAFE-8A6C-21E3-C13A-A4BF265730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7413BA-5835-5557-2C61-44829058C6FA}"/>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ABA3BE55-EE62-AE89-D010-B6B7B7D66F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33151A-E1D8-704C-5B5D-155843DBEF9C}"/>
              </a:ext>
            </a:extLst>
          </p:cNvPr>
          <p:cNvSpPr>
            <a:spLocks noGrp="1"/>
          </p:cNvSpPr>
          <p:nvPr>
            <p:ph type="sldNum" sz="quarter" idx="10"/>
          </p:nvPr>
        </p:nvSpPr>
        <p:spPr/>
        <p:txBody>
          <a:bodyPr/>
          <a:lstStyle/>
          <a:p>
            <a:fld id="{C0F4A2C8-6C88-4E71-83EE-698B9D4FE22F}" type="slidenum">
              <a:rPr lang="en-US" smtClean="0"/>
              <a:pPr/>
              <a:t>20</a:t>
            </a:fld>
            <a:endParaRPr lang="en-US" dirty="0"/>
          </a:p>
        </p:txBody>
      </p:sp>
    </p:spTree>
    <p:extLst>
      <p:ext uri="{BB962C8B-B14F-4D97-AF65-F5344CB8AC3E}">
        <p14:creationId xmlns:p14="http://schemas.microsoft.com/office/powerpoint/2010/main" val="2490076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21</a:t>
            </a:fld>
            <a:endParaRPr lang="en-US" dirty="0"/>
          </a:p>
        </p:txBody>
      </p:sp>
    </p:spTree>
    <p:extLst>
      <p:ext uri="{BB962C8B-B14F-4D97-AF65-F5344CB8AC3E}">
        <p14:creationId xmlns:p14="http://schemas.microsoft.com/office/powerpoint/2010/main" val="3894341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32BEC-880E-6B3D-6FF4-02ACA27E20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D0DECC-DEAC-BC98-5F05-FBBFA49E8265}"/>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C97DC904-927F-A6BE-A75B-2315156F23C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FFF6300-0761-DA8C-055F-954D7C4EE5AE}"/>
              </a:ext>
            </a:extLst>
          </p:cNvPr>
          <p:cNvSpPr>
            <a:spLocks noGrp="1"/>
          </p:cNvSpPr>
          <p:nvPr>
            <p:ph type="sldNum" sz="quarter" idx="10"/>
          </p:nvPr>
        </p:nvSpPr>
        <p:spPr/>
        <p:txBody>
          <a:bodyPr/>
          <a:lstStyle/>
          <a:p>
            <a:fld id="{C0F4A2C8-6C88-4E71-83EE-698B9D4FE22F}" type="slidenum">
              <a:rPr lang="en-US" smtClean="0"/>
              <a:pPr/>
              <a:t>22</a:t>
            </a:fld>
            <a:endParaRPr lang="en-US" dirty="0"/>
          </a:p>
        </p:txBody>
      </p:sp>
    </p:spTree>
    <p:extLst>
      <p:ext uri="{BB962C8B-B14F-4D97-AF65-F5344CB8AC3E}">
        <p14:creationId xmlns:p14="http://schemas.microsoft.com/office/powerpoint/2010/main" val="2662310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32F53-797F-87D0-24A2-FF1E930784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8BA4CE-14ED-D480-0611-71BE3D768B0A}"/>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4156D9C6-61FE-C6B0-99AB-4545C6DA25C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29EDD5D-E322-45F2-4418-18E4D101C89B}"/>
              </a:ext>
            </a:extLst>
          </p:cNvPr>
          <p:cNvSpPr>
            <a:spLocks noGrp="1"/>
          </p:cNvSpPr>
          <p:nvPr>
            <p:ph type="sldNum" sz="quarter" idx="10"/>
          </p:nvPr>
        </p:nvSpPr>
        <p:spPr/>
        <p:txBody>
          <a:bodyPr/>
          <a:lstStyle/>
          <a:p>
            <a:fld id="{C0F4A2C8-6C88-4E71-83EE-698B9D4FE22F}" type="slidenum">
              <a:rPr lang="en-US" smtClean="0"/>
              <a:pPr/>
              <a:t>23</a:t>
            </a:fld>
            <a:endParaRPr lang="en-US" dirty="0"/>
          </a:p>
        </p:txBody>
      </p:sp>
    </p:spTree>
    <p:extLst>
      <p:ext uri="{BB962C8B-B14F-4D97-AF65-F5344CB8AC3E}">
        <p14:creationId xmlns:p14="http://schemas.microsoft.com/office/powerpoint/2010/main" val="2244146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5AA65-69EB-9190-3CF2-32AB159307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1EFB9B-6B2F-CAC3-D9F9-B589DC205EC6}"/>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977BFCDA-841E-9F4B-53C2-7BD69B47890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506AAF5-542A-2ACB-A725-843EF7DA4E67}"/>
              </a:ext>
            </a:extLst>
          </p:cNvPr>
          <p:cNvSpPr>
            <a:spLocks noGrp="1"/>
          </p:cNvSpPr>
          <p:nvPr>
            <p:ph type="sldNum" sz="quarter" idx="10"/>
          </p:nvPr>
        </p:nvSpPr>
        <p:spPr/>
        <p:txBody>
          <a:bodyPr/>
          <a:lstStyle/>
          <a:p>
            <a:fld id="{C0F4A2C8-6C88-4E71-83EE-698B9D4FE22F}" type="slidenum">
              <a:rPr lang="en-US" smtClean="0"/>
              <a:pPr/>
              <a:t>24</a:t>
            </a:fld>
            <a:endParaRPr lang="en-US" dirty="0"/>
          </a:p>
        </p:txBody>
      </p:sp>
    </p:spTree>
    <p:extLst>
      <p:ext uri="{BB962C8B-B14F-4D97-AF65-F5344CB8AC3E}">
        <p14:creationId xmlns:p14="http://schemas.microsoft.com/office/powerpoint/2010/main" val="845467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71AA3-B359-0FC4-27AF-C5B17020F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AF1E80-B9AB-3A12-A69C-9B40BBD0115A}"/>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38D2E874-AC2E-F3A6-02A2-79D3052015D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28928B0-0F48-5A12-EC54-955E6AD8B57D}"/>
              </a:ext>
            </a:extLst>
          </p:cNvPr>
          <p:cNvSpPr>
            <a:spLocks noGrp="1"/>
          </p:cNvSpPr>
          <p:nvPr>
            <p:ph type="sldNum" sz="quarter" idx="10"/>
          </p:nvPr>
        </p:nvSpPr>
        <p:spPr/>
        <p:txBody>
          <a:bodyPr/>
          <a:lstStyle/>
          <a:p>
            <a:fld id="{C0F4A2C8-6C88-4E71-83EE-698B9D4FE22F}" type="slidenum">
              <a:rPr lang="en-US" smtClean="0"/>
              <a:pPr/>
              <a:t>35</a:t>
            </a:fld>
            <a:endParaRPr lang="en-US" dirty="0"/>
          </a:p>
        </p:txBody>
      </p:sp>
    </p:spTree>
    <p:extLst>
      <p:ext uri="{BB962C8B-B14F-4D97-AF65-F5344CB8AC3E}">
        <p14:creationId xmlns:p14="http://schemas.microsoft.com/office/powerpoint/2010/main" val="3677805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D68E6-9EA2-299B-4CC0-BC2BAA11D0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CA7A53-4C78-B5F5-2D2E-011FD578A7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919BDE-A41F-5733-C2B7-57EEE3C3448E}"/>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FEA86AF3-2038-AE22-A6A6-9D7BAAA573F3}"/>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India IDT L&amp;D Session: F25 S12</a:t>
            </a:r>
          </a:p>
        </p:txBody>
      </p:sp>
      <p:sp>
        <p:nvSpPr>
          <p:cNvPr id="5" name="Slide Number Placeholder 4">
            <a:extLst>
              <a:ext uri="{FF2B5EF4-FFF2-40B4-BE49-F238E27FC236}">
                <a16:creationId xmlns:a16="http://schemas.microsoft.com/office/drawing/2014/main" id="{CC49ACE8-E695-4748-F850-8ABFF983008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53BB70-D606-4585-A1AC-A775023249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2B71B02-4B03-A79D-31C1-DB9E2BB5FBA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919375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39</a:t>
            </a:fld>
            <a:endParaRPr lang="en-US" dirty="0"/>
          </a:p>
        </p:txBody>
      </p:sp>
    </p:spTree>
    <p:extLst>
      <p:ext uri="{BB962C8B-B14F-4D97-AF65-F5344CB8AC3E}">
        <p14:creationId xmlns:p14="http://schemas.microsoft.com/office/powerpoint/2010/main" val="2580772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96982-C21D-C1F5-B0C6-18002DB4D1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C1B75B-1D11-3392-9835-EA263D9CB5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E9B7B5-03FC-1175-2652-987013C0CF3B}"/>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C8FFB521-DDAB-88C4-95A2-E0A0434634B6}"/>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India IDT L&amp;D Session: F25 S12</a:t>
            </a:r>
          </a:p>
        </p:txBody>
      </p:sp>
      <p:sp>
        <p:nvSpPr>
          <p:cNvPr id="5" name="Slide Number Placeholder 4">
            <a:extLst>
              <a:ext uri="{FF2B5EF4-FFF2-40B4-BE49-F238E27FC236}">
                <a16:creationId xmlns:a16="http://schemas.microsoft.com/office/drawing/2014/main" id="{AE74DCC9-1D7A-49E1-805E-41BEC8BE8A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53BB70-D606-4585-A1AC-A775023249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C2440283-8630-2E8A-A2CB-177EFCC6766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458097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4</a:t>
            </a:fld>
            <a:endParaRPr lang="en-US" dirty="0"/>
          </a:p>
        </p:txBody>
      </p:sp>
    </p:spTree>
    <p:extLst>
      <p:ext uri="{BB962C8B-B14F-4D97-AF65-F5344CB8AC3E}">
        <p14:creationId xmlns:p14="http://schemas.microsoft.com/office/powerpoint/2010/main" val="1481793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80580-4847-00D6-70D1-3CB7AE847E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9A6C16-69BC-C891-BBA8-EBA8F8BA0A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AB905A-4FC7-4AD4-73CA-A2874EE794DC}"/>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A1172022-3E73-96F7-0762-052B030ADA25}"/>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India IDT L&amp;D Session: F25 S12</a:t>
            </a:r>
          </a:p>
        </p:txBody>
      </p:sp>
      <p:sp>
        <p:nvSpPr>
          <p:cNvPr id="5" name="Slide Number Placeholder 4">
            <a:extLst>
              <a:ext uri="{FF2B5EF4-FFF2-40B4-BE49-F238E27FC236}">
                <a16:creationId xmlns:a16="http://schemas.microsoft.com/office/drawing/2014/main" id="{3F4A0642-C423-0A60-DA18-78A73E9331E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53BB70-D606-4585-A1AC-A775023249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61B3D92-8EDA-9448-F4A5-0F41F80FFE1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47715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1A279-2C17-845E-E1C4-A26325D9E3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D5B9AD-2174-A7C9-9D6B-712B133F69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6D0FE4-BD3A-E7A4-8B97-E801E73423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3F3B88-2D0E-9388-547D-4A14C54C9020}"/>
              </a:ext>
            </a:extLst>
          </p:cNvPr>
          <p:cNvSpPr>
            <a:spLocks noGrp="1"/>
          </p:cNvSpPr>
          <p:nvPr>
            <p:ph type="sldNum" sz="quarter" idx="5"/>
          </p:nvPr>
        </p:nvSpPr>
        <p:spPr/>
        <p:txBody>
          <a:bodyPr/>
          <a:lstStyle/>
          <a:p>
            <a:fld id="{C0F4A2C8-6C88-4E71-83EE-698B9D4FE22F}" type="slidenum">
              <a:rPr lang="en-US" smtClean="0"/>
              <a:pPr/>
              <a:t>5</a:t>
            </a:fld>
            <a:endParaRPr lang="en-US" dirty="0"/>
          </a:p>
        </p:txBody>
      </p:sp>
    </p:spTree>
    <p:extLst>
      <p:ext uri="{BB962C8B-B14F-4D97-AF65-F5344CB8AC3E}">
        <p14:creationId xmlns:p14="http://schemas.microsoft.com/office/powerpoint/2010/main" val="147997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5F628-028E-45C5-3374-52F13421A9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C29A90-DE7B-3D59-C72C-5EB962C4B11C}"/>
              </a:ext>
            </a:extLst>
          </p:cNvPr>
          <p:cNvSpPr>
            <a:spLocks noGrp="1" noRot="1" noChangeAspect="1"/>
          </p:cNvSpPr>
          <p:nvPr>
            <p:ph type="sldImg"/>
          </p:nvPr>
        </p:nvSpPr>
        <p:spPr>
          <a:xfrm>
            <a:off x="398463" y="693738"/>
            <a:ext cx="6153150" cy="3462337"/>
          </a:xfrm>
        </p:spPr>
      </p:sp>
      <p:sp>
        <p:nvSpPr>
          <p:cNvPr id="3" name="Notes Placeholder 2">
            <a:extLst>
              <a:ext uri="{FF2B5EF4-FFF2-40B4-BE49-F238E27FC236}">
                <a16:creationId xmlns:a16="http://schemas.microsoft.com/office/drawing/2014/main" id="{59CE7903-7782-2C42-A74E-6F55A525264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4A12731-119B-989F-CDF7-D05AC8C8C03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Header Placeholder 4">
            <a:extLst>
              <a:ext uri="{FF2B5EF4-FFF2-40B4-BE49-F238E27FC236}">
                <a16:creationId xmlns:a16="http://schemas.microsoft.com/office/drawing/2014/main" id="{B55745A7-8695-18C8-16AC-FE5BA34EAD96}"/>
              </a:ext>
            </a:extLst>
          </p:cNvPr>
          <p:cNvSpPr>
            <a:spLocks noGrp="1"/>
          </p:cNvSpPr>
          <p:nvPr>
            <p:ph type="hdr" sz="quarter"/>
          </p:nvPr>
        </p:nvSpPr>
        <p:spPr/>
        <p:txBody>
          <a:bodyPr/>
          <a:lstStyle/>
          <a:p>
            <a:r>
              <a:rPr lang="en-US" dirty="0"/>
              <a:t>India IDT L&amp;D Session: F23 S6</a:t>
            </a:r>
          </a:p>
        </p:txBody>
      </p:sp>
    </p:spTree>
    <p:extLst>
      <p:ext uri="{BB962C8B-B14F-4D97-AF65-F5344CB8AC3E}">
        <p14:creationId xmlns:p14="http://schemas.microsoft.com/office/powerpoint/2010/main" val="926023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FBCF2-7552-4038-3FC3-BA05A08367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FE288D-C867-453F-D490-C097CFC3E46B}"/>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D7F59BE7-2075-473D-D12C-5666AEA37B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36D04C-D82E-782F-5708-8BB7D16AEC94}"/>
              </a:ext>
            </a:extLst>
          </p:cNvPr>
          <p:cNvSpPr>
            <a:spLocks noGrp="1"/>
          </p:cNvSpPr>
          <p:nvPr>
            <p:ph type="sldNum" sz="quarter" idx="10"/>
          </p:nvPr>
        </p:nvSpPr>
        <p:spPr/>
        <p:txBody>
          <a:bodyPr/>
          <a:lstStyle/>
          <a:p>
            <a:fld id="{C0F4A2C8-6C88-4E71-83EE-698B9D4FE22F}" type="slidenum">
              <a:rPr lang="en-US" smtClean="0"/>
              <a:pPr/>
              <a:t>7</a:t>
            </a:fld>
            <a:endParaRPr lang="en-US" dirty="0"/>
          </a:p>
        </p:txBody>
      </p:sp>
    </p:spTree>
    <p:extLst>
      <p:ext uri="{BB962C8B-B14F-4D97-AF65-F5344CB8AC3E}">
        <p14:creationId xmlns:p14="http://schemas.microsoft.com/office/powerpoint/2010/main" val="113800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78CCE-4281-EEB4-4D12-22CBCEA249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0892CE-AEE2-0B47-4291-C6183C22F2AD}"/>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8CB2AB19-7FDF-6681-4991-26B20E924A7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93F2751-CA67-871F-7F20-A0248D439AAA}"/>
              </a:ext>
            </a:extLst>
          </p:cNvPr>
          <p:cNvSpPr>
            <a:spLocks noGrp="1"/>
          </p:cNvSpPr>
          <p:nvPr>
            <p:ph type="sldNum" sz="quarter" idx="10"/>
          </p:nvPr>
        </p:nvSpPr>
        <p:spPr/>
        <p:txBody>
          <a:bodyPr/>
          <a:lstStyle/>
          <a:p>
            <a:fld id="{C0F4A2C8-6C88-4E71-83EE-698B9D4FE22F}" type="slidenum">
              <a:rPr lang="en-US" smtClean="0"/>
              <a:pPr/>
              <a:t>8</a:t>
            </a:fld>
            <a:endParaRPr lang="en-US" dirty="0"/>
          </a:p>
        </p:txBody>
      </p:sp>
    </p:spTree>
    <p:extLst>
      <p:ext uri="{BB962C8B-B14F-4D97-AF65-F5344CB8AC3E}">
        <p14:creationId xmlns:p14="http://schemas.microsoft.com/office/powerpoint/2010/main" val="2554410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CE3E6-7F89-CFDC-69F4-B484DBA968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D63643-CF18-2C22-5056-CA0D3C42696C}"/>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5F304F8D-AC92-D4D7-B3F9-5893D71400E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7D06A96-8CA2-A72E-1541-A5F5E9DC24E3}"/>
              </a:ext>
            </a:extLst>
          </p:cNvPr>
          <p:cNvSpPr>
            <a:spLocks noGrp="1"/>
          </p:cNvSpPr>
          <p:nvPr>
            <p:ph type="sldNum" sz="quarter" idx="10"/>
          </p:nvPr>
        </p:nvSpPr>
        <p:spPr/>
        <p:txBody>
          <a:bodyPr/>
          <a:lstStyle/>
          <a:p>
            <a:fld id="{C0F4A2C8-6C88-4E71-83EE-698B9D4FE22F}" type="slidenum">
              <a:rPr lang="en-US" smtClean="0"/>
              <a:pPr/>
              <a:t>9</a:t>
            </a:fld>
            <a:endParaRPr lang="en-US" dirty="0"/>
          </a:p>
        </p:txBody>
      </p:sp>
    </p:spTree>
    <p:extLst>
      <p:ext uri="{BB962C8B-B14F-4D97-AF65-F5344CB8AC3E}">
        <p14:creationId xmlns:p14="http://schemas.microsoft.com/office/powerpoint/2010/main" val="290662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00074-D174-61BB-717E-89C6F553CA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B25D7-11FF-0F2A-7781-16F90DC956AD}"/>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C2F856B4-40EC-0CFD-0D28-44C2535194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008013-DEF5-D0C7-E4A2-100C20D8D82F}"/>
              </a:ext>
            </a:extLst>
          </p:cNvPr>
          <p:cNvSpPr>
            <a:spLocks noGrp="1"/>
          </p:cNvSpPr>
          <p:nvPr>
            <p:ph type="sldNum" sz="quarter" idx="10"/>
          </p:nvPr>
        </p:nvSpPr>
        <p:spPr/>
        <p:txBody>
          <a:bodyPr/>
          <a:lstStyle/>
          <a:p>
            <a:fld id="{C0F4A2C8-6C88-4E71-83EE-698B9D4FE22F}" type="slidenum">
              <a:rPr lang="en-US" smtClean="0"/>
              <a:pPr/>
              <a:t>11</a:t>
            </a:fld>
            <a:endParaRPr lang="en-US" dirty="0"/>
          </a:p>
        </p:txBody>
      </p:sp>
    </p:spTree>
    <p:extLst>
      <p:ext uri="{BB962C8B-B14F-4D97-AF65-F5344CB8AC3E}">
        <p14:creationId xmlns:p14="http://schemas.microsoft.com/office/powerpoint/2010/main" val="1924785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F00EC-C89D-D53B-6E8B-877538369D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82ADC9-9256-DD25-42DA-0F09474EEA13}"/>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892B4A74-87ED-DFCA-6340-9CF508D82D8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33ABE92-D667-CEAA-5902-DBEF88CD33FA}"/>
              </a:ext>
            </a:extLst>
          </p:cNvPr>
          <p:cNvSpPr>
            <a:spLocks noGrp="1"/>
          </p:cNvSpPr>
          <p:nvPr>
            <p:ph type="sldNum" sz="quarter" idx="10"/>
          </p:nvPr>
        </p:nvSpPr>
        <p:spPr/>
        <p:txBody>
          <a:bodyPr/>
          <a:lstStyle/>
          <a:p>
            <a:fld id="{C0F4A2C8-6C88-4E71-83EE-698B9D4FE22F}" type="slidenum">
              <a:rPr lang="en-US" smtClean="0"/>
              <a:pPr/>
              <a:t>17</a:t>
            </a:fld>
            <a:endParaRPr lang="en-US" dirty="0"/>
          </a:p>
        </p:txBody>
      </p:sp>
    </p:spTree>
    <p:extLst>
      <p:ext uri="{BB962C8B-B14F-4D97-AF65-F5344CB8AC3E}">
        <p14:creationId xmlns:p14="http://schemas.microsoft.com/office/powerpoint/2010/main" val="2335067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3.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3.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3.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3.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3.emf"/></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42" name="Title 1">
            <a:extLst>
              <a:ext uri="{FF2B5EF4-FFF2-40B4-BE49-F238E27FC236}">
                <a16:creationId xmlns:a16="http://schemas.microsoft.com/office/drawing/2014/main" id="{B345DB50-CB94-4421-9E14-33DABF973475}"/>
              </a:ext>
            </a:extLst>
          </p:cNvPr>
          <p:cNvSpPr>
            <a:spLocks noGrp="1"/>
          </p:cNvSpPr>
          <p:nvPr>
            <p:ph type="ctrTitle" hasCustomPrompt="1"/>
          </p:nvPr>
        </p:nvSpPr>
        <p:spPr bwMode="gray">
          <a:xfrm>
            <a:off x="457201" y="5186209"/>
            <a:ext cx="4490721" cy="895983"/>
          </a:xfrm>
          <a:prstGeom prst="rect">
            <a:avLst/>
          </a:prstGeom>
        </p:spPr>
        <p:txBody>
          <a:bodyPr anchor="b" anchorCtr="0">
            <a:noAutofit/>
          </a:bodyPr>
          <a:lstStyle>
            <a:lvl1pPr algn="l">
              <a:lnSpc>
                <a:spcPts val="3200"/>
              </a:lnSpc>
              <a:defRPr sz="3200" b="0">
                <a:solidFill>
                  <a:schemeClr val="accent3"/>
                </a:solidFill>
                <a:latin typeface="Aptos" panose="020B0004020202020204" pitchFamily="34" charset="0"/>
                <a:ea typeface="Open Sans" panose="020B0606030504020204" pitchFamily="34" charset="0"/>
                <a:cs typeface="Calibri Light" panose="020F0302020204030204" pitchFamily="34" charset="0"/>
              </a:defRPr>
            </a:lvl1pPr>
          </a:lstStyle>
          <a:p>
            <a:r>
              <a:rPr lang="en-US" noProof="0" dirty="0"/>
              <a:t>Click to add title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hasCustomPrompt="1"/>
          </p:nvPr>
        </p:nvSpPr>
        <p:spPr>
          <a:xfrm>
            <a:off x="457201" y="6365848"/>
            <a:ext cx="4490721" cy="180000"/>
          </a:xfrm>
          <a:prstGeom prst="rect">
            <a:avLst/>
          </a:prstGeom>
        </p:spPr>
        <p:txBody>
          <a:bodyPr anchor="ctr">
            <a:noAutofit/>
          </a:bodyPr>
          <a:lstStyle>
            <a:lvl1pPr>
              <a:spcAft>
                <a:spcPts val="0"/>
              </a:spcAft>
              <a:defRPr sz="1400" b="1">
                <a:solidFill>
                  <a:schemeClr val="tx1"/>
                </a:solidFill>
                <a:latin typeface="Aptos" panose="020B000402020202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Click to add secondary text</a:t>
            </a:r>
          </a:p>
        </p:txBody>
      </p:sp>
      <p:sp>
        <p:nvSpPr>
          <p:cNvPr id="44" name="Picture Placeholder 8">
            <a:extLst>
              <a:ext uri="{FF2B5EF4-FFF2-40B4-BE49-F238E27FC236}">
                <a16:creationId xmlns:a16="http://schemas.microsoft.com/office/drawing/2014/main" id="{932C736B-20BB-4603-9DD1-FEB85AD9DC39}"/>
              </a:ext>
            </a:extLst>
          </p:cNvPr>
          <p:cNvSpPr>
            <a:spLocks noGrp="1"/>
          </p:cNvSpPr>
          <p:nvPr>
            <p:ph type="pic" sz="quarter" idx="11"/>
          </p:nvPr>
        </p:nvSpPr>
        <p:spPr>
          <a:xfrm>
            <a:off x="3328797" y="698373"/>
            <a:ext cx="5544000" cy="5544000"/>
          </a:xfrm>
          <a:prstGeom prst="rect">
            <a:avLst/>
          </a:prstGeom>
        </p:spPr>
        <p:txBody>
          <a:bodyPr/>
          <a:lstStyle/>
          <a:p>
            <a:r>
              <a:rPr lang="en-US" noProof="0"/>
              <a:t>Click icon to add picture</a:t>
            </a:r>
            <a:endParaRPr lang="en-US" noProof="0" dirty="0"/>
          </a:p>
        </p:txBody>
      </p:sp>
    </p:spTree>
    <p:extLst>
      <p:ext uri="{BB962C8B-B14F-4D97-AF65-F5344CB8AC3E}">
        <p14:creationId xmlns:p14="http://schemas.microsoft.com/office/powerpoint/2010/main" val="1283392657"/>
      </p:ext>
    </p:extLst>
  </p:cSld>
  <p:clrMapOvr>
    <a:masterClrMapping/>
  </p:clrMapOvr>
  <p:transition>
    <p:fade/>
  </p:transition>
  <p:hf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96593EEB-1CDC-4080-8C11-602DEAE1026D}"/>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defRPr sz="2100">
                <a:latin typeface="Aptos" panose="020B0004020202020204" pitchFamily="34" charset="0"/>
              </a:defRPr>
            </a:lvl1pPr>
          </a:lstStyle>
          <a:p>
            <a:r>
              <a:rPr lang="en-US" dirty="0"/>
              <a:t>Click to add title</a:t>
            </a:r>
          </a:p>
        </p:txBody>
      </p:sp>
    </p:spTree>
    <p:extLst>
      <p:ext uri="{BB962C8B-B14F-4D97-AF65-F5344CB8AC3E}">
        <p14:creationId xmlns:p14="http://schemas.microsoft.com/office/powerpoint/2010/main" val="3307036874"/>
      </p:ext>
    </p:extLst>
  </p:cSld>
  <p:clrMapOvr>
    <a:masterClrMapping/>
  </p:clrMapOvr>
  <p:transition>
    <p:fade/>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ubtitl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B05972C-4EB5-02E5-D3B3-796AF5ABC9A4}"/>
              </a:ext>
            </a:extLst>
          </p:cNvPr>
          <p:cNvGraphicFramePr>
            <a:graphicFrameLocks noChangeAspect="1"/>
          </p:cNvGraphicFramePr>
          <p:nvPr>
            <p:custDataLst>
              <p:tags r:id="rId1"/>
            </p:custDataLst>
            <p:extLst>
              <p:ext uri="{D42A27DB-BD31-4B8C-83A1-F6EECF244321}">
                <p14:modId xmlns:p14="http://schemas.microsoft.com/office/powerpoint/2010/main" val="31067857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3" name="think-cell data - do not delete" hidden="1">
                        <a:extLst>
                          <a:ext uri="{FF2B5EF4-FFF2-40B4-BE49-F238E27FC236}">
                            <a16:creationId xmlns:a16="http://schemas.microsoft.com/office/drawing/2014/main" id="{FB05972C-4EB5-02E5-D3B3-796AF5ABC9A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8">
            <a:extLst>
              <a:ext uri="{FF2B5EF4-FFF2-40B4-BE49-F238E27FC236}">
                <a16:creationId xmlns:a16="http://schemas.microsoft.com/office/drawing/2014/main" id="{8A9CD2DA-AA83-4DCB-8501-DE5878CC0B8A}"/>
              </a:ext>
            </a:extLst>
          </p:cNvPr>
          <p:cNvSpPr>
            <a:spLocks noGrp="1"/>
          </p:cNvSpPr>
          <p:nvPr>
            <p:ph type="body" sz="quarter" idx="13" hasCustomPrompt="1"/>
          </p:nvPr>
        </p:nvSpPr>
        <p:spPr>
          <a:xfrm>
            <a:off x="450000" y="684000"/>
            <a:ext cx="11304000" cy="757255"/>
          </a:xfrm>
          <a:prstGeom prst="rect">
            <a:avLst/>
          </a:prstGeom>
        </p:spPr>
        <p:txBody>
          <a:bodyPr lIns="0" tIns="0" rIns="0" bIns="0" anchor="t" anchorCtr="0">
            <a:noAutofit/>
          </a:bodyPr>
          <a:lstStyle>
            <a:lvl1pPr marL="0" indent="0">
              <a:spcBef>
                <a:spcPts val="0"/>
              </a:spcBef>
              <a:spcAft>
                <a:spcPts val="0"/>
              </a:spcAft>
              <a:buNone/>
              <a:defRPr sz="1800" b="0">
                <a:solidFill>
                  <a:schemeClr val="tx2"/>
                </a:solidFill>
                <a:latin typeface="Aptos" panose="020B0004020202020204" pitchFamily="34" charset="0"/>
              </a:defRPr>
            </a:lvl1pPr>
          </a:lstStyle>
          <a:p>
            <a:pPr lvl="0"/>
            <a:r>
              <a:rPr lang="en-US" dirty="0"/>
              <a:t>Click to add subtitle</a:t>
            </a:r>
          </a:p>
        </p:txBody>
      </p:sp>
      <p:sp>
        <p:nvSpPr>
          <p:cNvPr id="4" name="Title Placeholder 1">
            <a:extLst>
              <a:ext uri="{FF2B5EF4-FFF2-40B4-BE49-F238E27FC236}">
                <a16:creationId xmlns:a16="http://schemas.microsoft.com/office/drawing/2014/main" id="{2567164D-98D6-14DE-1654-8043100211A0}"/>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spcBef>
                <a:spcPts val="0"/>
              </a:spcBef>
              <a:spcAft>
                <a:spcPts val="0"/>
              </a:spcAft>
              <a:defRPr sz="2100">
                <a:latin typeface="Aptos" panose="020B0004020202020204" pitchFamily="34" charset="0"/>
              </a:defRPr>
            </a:lvl1pPr>
          </a:lstStyle>
          <a:p>
            <a:r>
              <a:rPr lang="en-US" dirty="0"/>
              <a:t>Click to add title</a:t>
            </a:r>
          </a:p>
        </p:txBody>
      </p:sp>
    </p:spTree>
    <p:extLst>
      <p:ext uri="{BB962C8B-B14F-4D97-AF65-F5344CB8AC3E}">
        <p14:creationId xmlns:p14="http://schemas.microsoft.com/office/powerpoint/2010/main" val="4158682810"/>
      </p:ext>
    </p:extLst>
  </p:cSld>
  <p:clrMapOvr>
    <a:masterClrMapping/>
  </p:clrMapOvr>
  <p:transition>
    <p:fade/>
  </p:transition>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ubtitle, 1 column ">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F85DDA7-785E-780B-BC9A-4216E2C1F393}"/>
              </a:ext>
            </a:extLst>
          </p:cNvPr>
          <p:cNvGraphicFramePr>
            <a:graphicFrameLocks noChangeAspect="1"/>
          </p:cNvGraphicFramePr>
          <p:nvPr>
            <p:custDataLst>
              <p:tags r:id="rId1"/>
            </p:custDataLst>
            <p:extLst>
              <p:ext uri="{D42A27DB-BD31-4B8C-83A1-F6EECF244321}">
                <p14:modId xmlns:p14="http://schemas.microsoft.com/office/powerpoint/2010/main" val="3818476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3" name="think-cell data - do not delete" hidden="1">
                        <a:extLst>
                          <a:ext uri="{FF2B5EF4-FFF2-40B4-BE49-F238E27FC236}">
                            <a16:creationId xmlns:a16="http://schemas.microsoft.com/office/drawing/2014/main" id="{CF85DDA7-785E-780B-BC9A-4216E2C1F3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463DAA5C-077F-FE00-63CE-03BEF637C37E}"/>
              </a:ext>
            </a:extLst>
          </p:cNvPr>
          <p:cNvSpPr>
            <a:spLocks noGrp="1"/>
          </p:cNvSpPr>
          <p:nvPr>
            <p:ph type="body" sz="quarter" idx="13" hasCustomPrompt="1"/>
          </p:nvPr>
        </p:nvSpPr>
        <p:spPr>
          <a:xfrm>
            <a:off x="450000" y="684000"/>
            <a:ext cx="11304000" cy="757255"/>
          </a:xfrm>
          <a:prstGeom prst="rect">
            <a:avLst/>
          </a:prstGeom>
        </p:spPr>
        <p:txBody>
          <a:bodyPr lIns="0" tIns="0" rIns="0" bIns="0" anchor="t" anchorCtr="0">
            <a:noAutofit/>
          </a:bodyPr>
          <a:lstStyle>
            <a:lvl1pPr marL="0" indent="0">
              <a:spcBef>
                <a:spcPts val="0"/>
              </a:spcBef>
              <a:spcAft>
                <a:spcPts val="0"/>
              </a:spcAft>
              <a:buNone/>
              <a:defRPr sz="1800" b="0">
                <a:solidFill>
                  <a:schemeClr val="tx2"/>
                </a:solidFill>
                <a:latin typeface="Aptos" panose="020B0004020202020204" pitchFamily="34" charset="0"/>
              </a:defRPr>
            </a:lvl1pPr>
          </a:lstStyle>
          <a:p>
            <a:pPr lvl="0"/>
            <a:r>
              <a:rPr lang="en-US" dirty="0"/>
              <a:t>Click to add subtitle</a:t>
            </a:r>
          </a:p>
        </p:txBody>
      </p:sp>
      <p:sp>
        <p:nvSpPr>
          <p:cNvPr id="5" name="Title Placeholder 1">
            <a:extLst>
              <a:ext uri="{FF2B5EF4-FFF2-40B4-BE49-F238E27FC236}">
                <a16:creationId xmlns:a16="http://schemas.microsoft.com/office/drawing/2014/main" id="{06929E50-6BC7-6A16-7F97-75FA3937A2C8}"/>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spcBef>
                <a:spcPts val="0"/>
              </a:spcBef>
              <a:spcAft>
                <a:spcPts val="0"/>
              </a:spcAft>
              <a:defRPr sz="2100">
                <a:latin typeface="Aptos" panose="020B0004020202020204" pitchFamily="34" charset="0"/>
              </a:defRPr>
            </a:lvl1pPr>
          </a:lstStyle>
          <a:p>
            <a:r>
              <a:rPr lang="en-US" dirty="0"/>
              <a:t>Click to add title</a:t>
            </a:r>
          </a:p>
        </p:txBody>
      </p:sp>
      <p:sp>
        <p:nvSpPr>
          <p:cNvPr id="6" name="Text Placeholder 18">
            <a:extLst>
              <a:ext uri="{FF2B5EF4-FFF2-40B4-BE49-F238E27FC236}">
                <a16:creationId xmlns:a16="http://schemas.microsoft.com/office/drawing/2014/main" id="{7A91D16B-BB64-A40E-E0AF-EBC7EE7F2F08}"/>
              </a:ext>
            </a:extLst>
          </p:cNvPr>
          <p:cNvSpPr>
            <a:spLocks noGrp="1"/>
          </p:cNvSpPr>
          <p:nvPr>
            <p:ph idx="1" hasCustomPrompt="1"/>
          </p:nvPr>
        </p:nvSpPr>
        <p:spPr>
          <a:xfrm>
            <a:off x="450000" y="1714499"/>
            <a:ext cx="11304000" cy="4644000"/>
          </a:xfrm>
          <a:prstGeom prst="rect">
            <a:avLst/>
          </a:prstGeom>
        </p:spPr>
        <p:txBody>
          <a:bodyPr vert="horz" lIns="0" tIns="0" rIns="0" bIns="0" rtlCol="0">
            <a:noAutofit/>
          </a:bodyPr>
          <a:lstStyle>
            <a:lvl1pPr>
              <a:spcBef>
                <a:spcPts val="200"/>
              </a:spcBef>
              <a:spcAft>
                <a:spcPts val="200"/>
              </a:spcAft>
              <a:defRPr>
                <a:latin typeface="Aptos" panose="020B0004020202020204" pitchFamily="34" charset="0"/>
              </a:defRPr>
            </a:lvl1pPr>
            <a:lvl2pPr>
              <a:spcBef>
                <a:spcPts val="200"/>
              </a:spcBef>
              <a:spcAft>
                <a:spcPts val="200"/>
              </a:spcAft>
              <a:defRPr>
                <a:latin typeface="Aptos" panose="020B0004020202020204" pitchFamily="34" charset="0"/>
              </a:defRPr>
            </a:lvl2pPr>
            <a:lvl3pPr>
              <a:spcBef>
                <a:spcPts val="200"/>
              </a:spcBef>
              <a:spcAft>
                <a:spcPts val="200"/>
              </a:spcAft>
              <a:defRPr>
                <a:latin typeface="Aptos" panose="020B0004020202020204" pitchFamily="34" charset="0"/>
              </a:defRPr>
            </a:lvl3pPr>
            <a:lvl4pPr>
              <a:spcBef>
                <a:spcPts val="200"/>
              </a:spcBef>
              <a:spcAft>
                <a:spcPts val="200"/>
              </a:spcAft>
              <a:defRPr>
                <a:latin typeface="Aptos" panose="020B0004020202020204" pitchFamily="34" charset="0"/>
              </a:defRPr>
            </a:lvl4pPr>
            <a:lvl5pPr>
              <a:spcBef>
                <a:spcPts val="200"/>
              </a:spcBef>
              <a:spcAft>
                <a:spcPts val="200"/>
              </a:spcAft>
              <a:defRPr>
                <a:latin typeface="Aptos" panose="020B0004020202020204" pitchFamily="34" charset="0"/>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540714345"/>
      </p:ext>
    </p:extLst>
  </p:cSld>
  <p:clrMapOvr>
    <a:masterClrMapping/>
  </p:clrMapOvr>
  <p:transition>
    <p:fade/>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ubtitle, 2 columns">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4AD4D43-3315-8098-AB60-0D1E2B6691F1}"/>
              </a:ext>
            </a:extLst>
          </p:cNvPr>
          <p:cNvGraphicFramePr>
            <a:graphicFrameLocks noChangeAspect="1"/>
          </p:cNvGraphicFramePr>
          <p:nvPr>
            <p:custDataLst>
              <p:tags r:id="rId1"/>
            </p:custDataLst>
            <p:extLst>
              <p:ext uri="{D42A27DB-BD31-4B8C-83A1-F6EECF244321}">
                <p14:modId xmlns:p14="http://schemas.microsoft.com/office/powerpoint/2010/main" val="8703564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5" name="think-cell data - do not delete" hidden="1">
                        <a:extLst>
                          <a:ext uri="{FF2B5EF4-FFF2-40B4-BE49-F238E27FC236}">
                            <a16:creationId xmlns:a16="http://schemas.microsoft.com/office/drawing/2014/main" id="{54AD4D43-3315-8098-AB60-0D1E2B6691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Content Placeholder 3"/>
          <p:cNvSpPr>
            <a:spLocks noGrp="1"/>
          </p:cNvSpPr>
          <p:nvPr>
            <p:ph sz="quarter" idx="10" hasCustomPrompt="1"/>
          </p:nvPr>
        </p:nvSpPr>
        <p:spPr>
          <a:xfrm>
            <a:off x="450000" y="1712894"/>
            <a:ext cx="5508000" cy="4644000"/>
          </a:xfrm>
          <a:prstGeom prst="rect">
            <a:avLst/>
          </a:prstGeom>
        </p:spPr>
        <p:txBody>
          <a:bodyPr>
            <a:noAutofit/>
          </a:bodyPr>
          <a:lstStyle>
            <a:lvl1pPr marL="0" indent="0" algn="l">
              <a:spcBef>
                <a:spcPts val="200"/>
              </a:spcBef>
              <a:spcAft>
                <a:spcPts val="200"/>
              </a:spcAft>
              <a:buFontTx/>
              <a:buNone/>
              <a:tabLst>
                <a:tab pos="3771900" algn="r"/>
              </a:tabLst>
              <a:defRPr sz="1200">
                <a:latin typeface="Aptos" panose="020B0004020202020204" pitchFamily="34" charset="0"/>
              </a:defRPr>
            </a:lvl1pPr>
            <a:lvl2pPr marL="180975" indent="-18097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2pPr>
            <a:lvl3pPr marL="360363" indent="-179388"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3pPr>
            <a:lvl4pPr marL="534988" indent="-17462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4pPr>
            <a:lvl5pPr marL="715963" indent="-180975" algn="l">
              <a:spcBef>
                <a:spcPts val="200"/>
              </a:spcBef>
              <a:spcAft>
                <a:spcPts val="200"/>
              </a:spcAft>
              <a:buClrTx/>
              <a:buSzPct val="100000"/>
              <a:buFont typeface="Arial" panose="020B0604020202020204" pitchFamily="34" charset="0"/>
              <a:buChar char="−"/>
              <a:tabLst>
                <a:tab pos="3771900" algn="r"/>
              </a:tabLst>
              <a:defRPr sz="1200" baseline="0">
                <a:latin typeface="Aptos" panose="020B0004020202020204" pitchFamily="34" charset="0"/>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Content Placeholder 3"/>
          <p:cNvSpPr>
            <a:spLocks noGrp="1"/>
          </p:cNvSpPr>
          <p:nvPr>
            <p:ph sz="quarter" idx="20" hasCustomPrompt="1"/>
          </p:nvPr>
        </p:nvSpPr>
        <p:spPr>
          <a:xfrm>
            <a:off x="6246000" y="1712894"/>
            <a:ext cx="5508000" cy="4644000"/>
          </a:xfrm>
          <a:prstGeom prst="rect">
            <a:avLst/>
          </a:prstGeom>
        </p:spPr>
        <p:txBody>
          <a:bodyPr>
            <a:noAutofit/>
          </a:bodyPr>
          <a:lstStyle>
            <a:lvl1pPr marL="0" indent="0" algn="l">
              <a:spcBef>
                <a:spcPts val="200"/>
              </a:spcBef>
              <a:spcAft>
                <a:spcPts val="200"/>
              </a:spcAft>
              <a:buFontTx/>
              <a:buNone/>
              <a:tabLst>
                <a:tab pos="3771900" algn="r"/>
              </a:tabLst>
              <a:defRPr sz="1200"/>
            </a:lvl1pPr>
            <a:lvl2pPr marL="180975" indent="-180975" algn="l">
              <a:spcBef>
                <a:spcPts val="200"/>
              </a:spcBef>
              <a:spcAft>
                <a:spcPts val="200"/>
              </a:spcAft>
              <a:buClrTx/>
              <a:buSzPct val="100000"/>
              <a:buFont typeface="Arial" panose="020B0604020202020204" pitchFamily="34" charset="0"/>
              <a:buChar char="•"/>
              <a:tabLst>
                <a:tab pos="3771900" algn="r"/>
              </a:tabLst>
              <a:defRPr sz="1200"/>
            </a:lvl2pPr>
            <a:lvl3pPr marL="360363" indent="-179388" algn="l">
              <a:spcBef>
                <a:spcPts val="200"/>
              </a:spcBef>
              <a:spcAft>
                <a:spcPts val="200"/>
              </a:spcAft>
              <a:buClrTx/>
              <a:buSzPct val="100000"/>
              <a:buFont typeface="Arial" panose="020B0604020202020204" pitchFamily="34" charset="0"/>
              <a:buChar char="−"/>
              <a:tabLst>
                <a:tab pos="3771900" algn="r"/>
              </a:tabLst>
              <a:defRPr sz="1200"/>
            </a:lvl3pPr>
            <a:lvl4pPr marL="534988" indent="-174625" algn="l">
              <a:spcBef>
                <a:spcPts val="200"/>
              </a:spcBef>
              <a:spcAft>
                <a:spcPts val="200"/>
              </a:spcAft>
              <a:buClrTx/>
              <a:buSzPct val="100000"/>
              <a:buFont typeface="Arial" panose="020B0604020202020204" pitchFamily="34" charset="0"/>
              <a:buChar char="◦"/>
              <a:tabLst>
                <a:tab pos="3771900" algn="r"/>
              </a:tabLst>
              <a:defRPr sz="1200"/>
            </a:lvl4pPr>
            <a:lvl5pPr marL="715963" indent="-180975" algn="l">
              <a:spcBef>
                <a:spcPts val="200"/>
              </a:spcBef>
              <a:spcAft>
                <a:spcPts val="200"/>
              </a:spcAft>
              <a:buClrTx/>
              <a:buSzPct val="100000"/>
              <a:buFont typeface="Arial" panose="020B0604020202020204" pitchFamily="34" charset="0"/>
              <a:buChar char="−"/>
              <a:tabLst>
                <a:tab pos="3771900" algn="r"/>
              </a:tabLst>
              <a:defRPr sz="1200" baseline="0"/>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ext Placeholder 8">
            <a:extLst>
              <a:ext uri="{FF2B5EF4-FFF2-40B4-BE49-F238E27FC236}">
                <a16:creationId xmlns:a16="http://schemas.microsoft.com/office/drawing/2014/main" id="{ADD490B8-B418-78D3-2E0B-461A61F706DD}"/>
              </a:ext>
            </a:extLst>
          </p:cNvPr>
          <p:cNvSpPr>
            <a:spLocks noGrp="1"/>
          </p:cNvSpPr>
          <p:nvPr>
            <p:ph type="body" sz="quarter" idx="13" hasCustomPrompt="1"/>
          </p:nvPr>
        </p:nvSpPr>
        <p:spPr>
          <a:xfrm>
            <a:off x="450000" y="684000"/>
            <a:ext cx="11304000" cy="757255"/>
          </a:xfrm>
          <a:prstGeom prst="rect">
            <a:avLst/>
          </a:prstGeom>
        </p:spPr>
        <p:txBody>
          <a:bodyPr lIns="0" tIns="0" rIns="0" bIns="0" anchor="t" anchorCtr="0">
            <a:noAutofit/>
          </a:bodyPr>
          <a:lstStyle>
            <a:lvl1pPr marL="0" indent="0">
              <a:spcBef>
                <a:spcPts val="0"/>
              </a:spcBef>
              <a:spcAft>
                <a:spcPts val="0"/>
              </a:spcAft>
              <a:buNone/>
              <a:defRPr sz="1800" b="0">
                <a:solidFill>
                  <a:schemeClr val="tx2"/>
                </a:solidFill>
                <a:latin typeface="Aptos" panose="020B0004020202020204" pitchFamily="34" charset="0"/>
              </a:defRPr>
            </a:lvl1pPr>
          </a:lstStyle>
          <a:p>
            <a:pPr lvl="0"/>
            <a:r>
              <a:rPr lang="en-US" dirty="0"/>
              <a:t>Click to add subtitle</a:t>
            </a:r>
          </a:p>
        </p:txBody>
      </p:sp>
      <p:sp>
        <p:nvSpPr>
          <p:cNvPr id="4" name="Title Placeholder 1">
            <a:extLst>
              <a:ext uri="{FF2B5EF4-FFF2-40B4-BE49-F238E27FC236}">
                <a16:creationId xmlns:a16="http://schemas.microsoft.com/office/drawing/2014/main" id="{8333EA7F-716E-CA3B-831D-4E6ADC7C2184}"/>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spcBef>
                <a:spcPts val="0"/>
              </a:spcBef>
              <a:spcAft>
                <a:spcPts val="0"/>
              </a:spcAft>
              <a:defRPr sz="2100">
                <a:latin typeface="Aptos" panose="020B0004020202020204" pitchFamily="34" charset="0"/>
              </a:defRPr>
            </a:lvl1pPr>
          </a:lstStyle>
          <a:p>
            <a:r>
              <a:rPr lang="en-US" dirty="0"/>
              <a:t>Click to add title</a:t>
            </a:r>
          </a:p>
        </p:txBody>
      </p:sp>
    </p:spTree>
    <p:extLst>
      <p:ext uri="{BB962C8B-B14F-4D97-AF65-F5344CB8AC3E}">
        <p14:creationId xmlns:p14="http://schemas.microsoft.com/office/powerpoint/2010/main" val="3365628711"/>
      </p:ext>
    </p:extLst>
  </p:cSld>
  <p:clrMapOvr>
    <a:masterClrMapping/>
  </p:clrMapOvr>
  <p:transition>
    <p:fade/>
  </p:transition>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ubtitle, 3 columns">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A63C211-FBF0-0771-BE99-47E7028BD228}"/>
              </a:ext>
            </a:extLst>
          </p:cNvPr>
          <p:cNvGraphicFramePr>
            <a:graphicFrameLocks noChangeAspect="1"/>
          </p:cNvGraphicFramePr>
          <p:nvPr>
            <p:custDataLst>
              <p:tags r:id="rId1"/>
            </p:custDataLst>
            <p:extLst>
              <p:ext uri="{D42A27DB-BD31-4B8C-83A1-F6EECF244321}">
                <p14:modId xmlns:p14="http://schemas.microsoft.com/office/powerpoint/2010/main" val="12759974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8" name="think-cell data - do not delete" hidden="1">
                        <a:extLst>
                          <a:ext uri="{FF2B5EF4-FFF2-40B4-BE49-F238E27FC236}">
                            <a16:creationId xmlns:a16="http://schemas.microsoft.com/office/drawing/2014/main" id="{EA63C211-FBF0-0771-BE99-47E7028BD22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3" name="Content Placeholder 3">
            <a:extLst>
              <a:ext uri="{FF2B5EF4-FFF2-40B4-BE49-F238E27FC236}">
                <a16:creationId xmlns:a16="http://schemas.microsoft.com/office/drawing/2014/main" id="{BFED540D-3BF1-4047-9D69-9C3EB9B94551}"/>
              </a:ext>
            </a:extLst>
          </p:cNvPr>
          <p:cNvSpPr>
            <a:spLocks noGrp="1"/>
          </p:cNvSpPr>
          <p:nvPr>
            <p:ph sz="quarter" idx="10" hasCustomPrompt="1"/>
          </p:nvPr>
        </p:nvSpPr>
        <p:spPr>
          <a:xfrm>
            <a:off x="450000" y="1719072"/>
            <a:ext cx="3549904" cy="4644000"/>
          </a:xfrm>
          <a:prstGeom prst="rect">
            <a:avLst/>
          </a:prstGeom>
        </p:spPr>
        <p:txBody>
          <a:bodyPr>
            <a:noAutofit/>
          </a:bodyPr>
          <a:lstStyle>
            <a:lvl1pPr marL="0" indent="0" algn="l">
              <a:spcBef>
                <a:spcPts val="200"/>
              </a:spcBef>
              <a:spcAft>
                <a:spcPts val="200"/>
              </a:spcAft>
              <a:buFontTx/>
              <a:buNone/>
              <a:tabLst>
                <a:tab pos="3771900" algn="r"/>
              </a:tabLst>
              <a:defRPr sz="1200">
                <a:latin typeface="Aptos" panose="020B0004020202020204" pitchFamily="34" charset="0"/>
              </a:defRPr>
            </a:lvl1pPr>
            <a:lvl2pPr marL="180975" indent="-18097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2pPr>
            <a:lvl3pPr marL="360363" indent="-179388"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3pPr>
            <a:lvl4pPr marL="534988" indent="-17462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4pPr>
            <a:lvl5pPr marL="715963" indent="-180975" algn="l">
              <a:spcBef>
                <a:spcPts val="200"/>
              </a:spcBef>
              <a:spcAft>
                <a:spcPts val="200"/>
              </a:spcAft>
              <a:buClrTx/>
              <a:buSzPct val="100000"/>
              <a:buFont typeface="Arial" panose="020B0604020202020204" pitchFamily="34" charset="0"/>
              <a:buChar char="−"/>
              <a:tabLst>
                <a:tab pos="3771900" algn="r"/>
              </a:tabLst>
              <a:defRPr sz="1200" baseline="0">
                <a:latin typeface="Aptos" panose="020B0004020202020204" pitchFamily="34" charset="0"/>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Text Placeholder 8">
            <a:extLst>
              <a:ext uri="{FF2B5EF4-FFF2-40B4-BE49-F238E27FC236}">
                <a16:creationId xmlns:a16="http://schemas.microsoft.com/office/drawing/2014/main" id="{8B191C74-910B-0CFC-9067-143443C4A272}"/>
              </a:ext>
            </a:extLst>
          </p:cNvPr>
          <p:cNvSpPr>
            <a:spLocks noGrp="1"/>
          </p:cNvSpPr>
          <p:nvPr>
            <p:ph type="body" sz="quarter" idx="13" hasCustomPrompt="1"/>
          </p:nvPr>
        </p:nvSpPr>
        <p:spPr>
          <a:xfrm>
            <a:off x="450000" y="684000"/>
            <a:ext cx="11304000" cy="757255"/>
          </a:xfrm>
          <a:prstGeom prst="rect">
            <a:avLst/>
          </a:prstGeom>
        </p:spPr>
        <p:txBody>
          <a:bodyPr lIns="0" tIns="0" rIns="0" bIns="0" anchor="t" anchorCtr="0">
            <a:noAutofit/>
          </a:bodyPr>
          <a:lstStyle>
            <a:lvl1pPr marL="0" indent="0">
              <a:spcBef>
                <a:spcPts val="0"/>
              </a:spcBef>
              <a:spcAft>
                <a:spcPts val="0"/>
              </a:spcAft>
              <a:buNone/>
              <a:defRPr sz="1800" b="0">
                <a:solidFill>
                  <a:schemeClr val="tx2"/>
                </a:solidFill>
                <a:latin typeface="Aptos" panose="020B0004020202020204" pitchFamily="34" charset="0"/>
              </a:defRPr>
            </a:lvl1pPr>
          </a:lstStyle>
          <a:p>
            <a:pPr lvl="0"/>
            <a:r>
              <a:rPr lang="en-US" dirty="0"/>
              <a:t>Click to add subtitle</a:t>
            </a:r>
          </a:p>
        </p:txBody>
      </p:sp>
      <p:sp>
        <p:nvSpPr>
          <p:cNvPr id="5" name="Title Placeholder 1">
            <a:extLst>
              <a:ext uri="{FF2B5EF4-FFF2-40B4-BE49-F238E27FC236}">
                <a16:creationId xmlns:a16="http://schemas.microsoft.com/office/drawing/2014/main" id="{9F0BB36C-DE52-CFD5-6483-3AF9FFFA109A}"/>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spcBef>
                <a:spcPts val="0"/>
              </a:spcBef>
              <a:spcAft>
                <a:spcPts val="0"/>
              </a:spcAft>
              <a:defRPr sz="2100">
                <a:latin typeface="Aptos" panose="020B0004020202020204" pitchFamily="34" charset="0"/>
              </a:defRPr>
            </a:lvl1pPr>
          </a:lstStyle>
          <a:p>
            <a:r>
              <a:rPr lang="en-US" dirty="0"/>
              <a:t>Click to add title</a:t>
            </a:r>
          </a:p>
        </p:txBody>
      </p:sp>
      <p:sp>
        <p:nvSpPr>
          <p:cNvPr id="6" name="Content Placeholder 3">
            <a:extLst>
              <a:ext uri="{FF2B5EF4-FFF2-40B4-BE49-F238E27FC236}">
                <a16:creationId xmlns:a16="http://schemas.microsoft.com/office/drawing/2014/main" id="{CF857E55-4828-A256-F67F-37E4E75E2297}"/>
              </a:ext>
            </a:extLst>
          </p:cNvPr>
          <p:cNvSpPr>
            <a:spLocks noGrp="1"/>
          </p:cNvSpPr>
          <p:nvPr>
            <p:ph sz="quarter" idx="17" hasCustomPrompt="1"/>
          </p:nvPr>
        </p:nvSpPr>
        <p:spPr>
          <a:xfrm>
            <a:off x="4327048" y="1719072"/>
            <a:ext cx="3549904" cy="4644000"/>
          </a:xfrm>
          <a:prstGeom prst="rect">
            <a:avLst/>
          </a:prstGeom>
        </p:spPr>
        <p:txBody>
          <a:bodyPr>
            <a:noAutofit/>
          </a:bodyPr>
          <a:lstStyle>
            <a:lvl1pPr marL="0" indent="0" algn="l">
              <a:spcBef>
                <a:spcPts val="200"/>
              </a:spcBef>
              <a:spcAft>
                <a:spcPts val="200"/>
              </a:spcAft>
              <a:buFontTx/>
              <a:buNone/>
              <a:tabLst>
                <a:tab pos="3771900" algn="r"/>
              </a:tabLst>
              <a:defRPr sz="1200">
                <a:latin typeface="Aptos" panose="020B0004020202020204" pitchFamily="34" charset="0"/>
              </a:defRPr>
            </a:lvl1pPr>
            <a:lvl2pPr marL="180975" indent="-18097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2pPr>
            <a:lvl3pPr marL="360363" indent="-179388"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3pPr>
            <a:lvl4pPr marL="534988" indent="-17462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4pPr>
            <a:lvl5pPr marL="715963" indent="-180975" algn="l">
              <a:spcBef>
                <a:spcPts val="200"/>
              </a:spcBef>
              <a:spcAft>
                <a:spcPts val="200"/>
              </a:spcAft>
              <a:buClrTx/>
              <a:buSzPct val="100000"/>
              <a:buFont typeface="Arial" panose="020B0604020202020204" pitchFamily="34" charset="0"/>
              <a:buChar char="−"/>
              <a:tabLst>
                <a:tab pos="3771900" algn="r"/>
              </a:tabLst>
              <a:defRPr sz="1200" baseline="0">
                <a:latin typeface="Aptos" panose="020B0004020202020204" pitchFamily="34" charset="0"/>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Content Placeholder 3">
            <a:extLst>
              <a:ext uri="{FF2B5EF4-FFF2-40B4-BE49-F238E27FC236}">
                <a16:creationId xmlns:a16="http://schemas.microsoft.com/office/drawing/2014/main" id="{9495ED2B-E3BF-3456-BD7E-366BCEB61955}"/>
              </a:ext>
            </a:extLst>
          </p:cNvPr>
          <p:cNvSpPr>
            <a:spLocks noGrp="1"/>
          </p:cNvSpPr>
          <p:nvPr>
            <p:ph sz="quarter" idx="18" hasCustomPrompt="1"/>
          </p:nvPr>
        </p:nvSpPr>
        <p:spPr>
          <a:xfrm>
            <a:off x="8204096" y="1719072"/>
            <a:ext cx="3549904" cy="4644000"/>
          </a:xfrm>
          <a:prstGeom prst="rect">
            <a:avLst/>
          </a:prstGeom>
        </p:spPr>
        <p:txBody>
          <a:bodyPr>
            <a:noAutofit/>
          </a:bodyPr>
          <a:lstStyle>
            <a:lvl1pPr marL="0" indent="0" algn="l">
              <a:spcBef>
                <a:spcPts val="200"/>
              </a:spcBef>
              <a:spcAft>
                <a:spcPts val="200"/>
              </a:spcAft>
              <a:buFontTx/>
              <a:buNone/>
              <a:tabLst>
                <a:tab pos="3771900" algn="r"/>
              </a:tabLst>
              <a:defRPr sz="1200">
                <a:latin typeface="Aptos" panose="020B0004020202020204" pitchFamily="34" charset="0"/>
              </a:defRPr>
            </a:lvl1pPr>
            <a:lvl2pPr marL="180975" indent="-18097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2pPr>
            <a:lvl3pPr marL="360363" indent="-179388"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3pPr>
            <a:lvl4pPr marL="534988" indent="-17462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4pPr>
            <a:lvl5pPr marL="715963" indent="-180975" algn="l">
              <a:spcBef>
                <a:spcPts val="200"/>
              </a:spcBef>
              <a:spcAft>
                <a:spcPts val="200"/>
              </a:spcAft>
              <a:buClrTx/>
              <a:buSzPct val="100000"/>
              <a:buFont typeface="Arial" panose="020B0604020202020204" pitchFamily="34" charset="0"/>
              <a:buChar char="−"/>
              <a:tabLst>
                <a:tab pos="3771900" algn="r"/>
              </a:tabLst>
              <a:defRPr sz="1200" baseline="0">
                <a:latin typeface="Aptos" panose="020B0004020202020204" pitchFamily="34" charset="0"/>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531985226"/>
      </p:ext>
    </p:extLst>
  </p:cSld>
  <p:clrMapOvr>
    <a:masterClrMapping/>
  </p:clrMapOvr>
  <p:transition>
    <p:fade/>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ubtitle, 4 columns">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C18030CB-8A1E-7879-CA68-10EA5C7AECBF}"/>
              </a:ext>
            </a:extLst>
          </p:cNvPr>
          <p:cNvGraphicFramePr>
            <a:graphicFrameLocks noChangeAspect="1"/>
          </p:cNvGraphicFramePr>
          <p:nvPr>
            <p:custDataLst>
              <p:tags r:id="rId1"/>
            </p:custDataLst>
            <p:extLst>
              <p:ext uri="{D42A27DB-BD31-4B8C-83A1-F6EECF244321}">
                <p14:modId xmlns:p14="http://schemas.microsoft.com/office/powerpoint/2010/main" val="2928600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9" name="think-cell data - do not delete" hidden="1">
                        <a:extLst>
                          <a:ext uri="{FF2B5EF4-FFF2-40B4-BE49-F238E27FC236}">
                            <a16:creationId xmlns:a16="http://schemas.microsoft.com/office/drawing/2014/main" id="{C18030CB-8A1E-7879-CA68-10EA5C7AECB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ntent Placeholder 3">
            <a:extLst>
              <a:ext uri="{FF2B5EF4-FFF2-40B4-BE49-F238E27FC236}">
                <a16:creationId xmlns:a16="http://schemas.microsoft.com/office/drawing/2014/main" id="{593F994E-D5B3-4236-9E8D-771F764DB8E8}"/>
              </a:ext>
            </a:extLst>
          </p:cNvPr>
          <p:cNvSpPr>
            <a:spLocks noGrp="1"/>
          </p:cNvSpPr>
          <p:nvPr>
            <p:ph sz="quarter" idx="10" hasCustomPrompt="1"/>
          </p:nvPr>
        </p:nvSpPr>
        <p:spPr>
          <a:xfrm>
            <a:off x="450000" y="1714500"/>
            <a:ext cx="2685018" cy="4644000"/>
          </a:xfrm>
          <a:prstGeom prst="rect">
            <a:avLst/>
          </a:prstGeom>
        </p:spPr>
        <p:txBody>
          <a:bodyPr>
            <a:noAutofit/>
          </a:bodyPr>
          <a:lstStyle>
            <a:lvl1pPr marL="0" indent="0" algn="l">
              <a:spcBef>
                <a:spcPts val="200"/>
              </a:spcBef>
              <a:spcAft>
                <a:spcPts val="200"/>
              </a:spcAft>
              <a:buFontTx/>
              <a:buNone/>
              <a:tabLst>
                <a:tab pos="3771900" algn="r"/>
              </a:tabLst>
              <a:defRPr sz="1200">
                <a:latin typeface="Aptos" panose="020B0004020202020204" pitchFamily="34" charset="0"/>
              </a:defRPr>
            </a:lvl1pPr>
            <a:lvl2pPr marL="104775" indent="-10477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2pPr>
            <a:lvl3pPr marL="228600" indent="-10477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3pPr>
            <a:lvl4pPr marL="352425" indent="-10477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4pPr>
            <a:lvl5pPr marL="476250" indent="-104775" algn="l">
              <a:spcBef>
                <a:spcPts val="200"/>
              </a:spcBef>
              <a:spcAft>
                <a:spcPts val="200"/>
              </a:spcAft>
              <a:buClrTx/>
              <a:buSzPct val="100000"/>
              <a:buFont typeface="Arial" panose="020B0604020202020204" pitchFamily="34" charset="0"/>
              <a:buChar char="−"/>
              <a:tabLst>
                <a:tab pos="3771900" algn="r"/>
              </a:tabLst>
              <a:defRPr sz="1200" baseline="0">
                <a:latin typeface="Aptos" panose="020B0004020202020204" pitchFamily="34" charset="0"/>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Content Placeholder 3">
            <a:extLst>
              <a:ext uri="{FF2B5EF4-FFF2-40B4-BE49-F238E27FC236}">
                <a16:creationId xmlns:a16="http://schemas.microsoft.com/office/drawing/2014/main" id="{66C1C52B-7D74-06BE-C3B3-ED2F2596A87A}"/>
              </a:ext>
            </a:extLst>
          </p:cNvPr>
          <p:cNvSpPr>
            <a:spLocks noGrp="1"/>
          </p:cNvSpPr>
          <p:nvPr>
            <p:ph sz="quarter" idx="14" hasCustomPrompt="1"/>
          </p:nvPr>
        </p:nvSpPr>
        <p:spPr>
          <a:xfrm>
            <a:off x="3322994" y="1714500"/>
            <a:ext cx="2685018" cy="4644000"/>
          </a:xfrm>
          <a:prstGeom prst="rect">
            <a:avLst/>
          </a:prstGeom>
        </p:spPr>
        <p:txBody>
          <a:bodyPr>
            <a:noAutofit/>
          </a:bodyPr>
          <a:lstStyle>
            <a:lvl1pPr marL="0" indent="0" algn="l">
              <a:spcBef>
                <a:spcPts val="200"/>
              </a:spcBef>
              <a:spcAft>
                <a:spcPts val="200"/>
              </a:spcAft>
              <a:buFontTx/>
              <a:buNone/>
              <a:tabLst>
                <a:tab pos="3771900" algn="r"/>
              </a:tabLst>
              <a:defRPr sz="1200">
                <a:latin typeface="Aptos" panose="020B0004020202020204" pitchFamily="34" charset="0"/>
              </a:defRPr>
            </a:lvl1pPr>
            <a:lvl2pPr marL="104775" indent="-10477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2pPr>
            <a:lvl3pPr marL="228600" indent="-10477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3pPr>
            <a:lvl4pPr marL="352425" indent="-10477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4pPr>
            <a:lvl5pPr marL="476250" indent="-104775" algn="l">
              <a:spcBef>
                <a:spcPts val="200"/>
              </a:spcBef>
              <a:spcAft>
                <a:spcPts val="200"/>
              </a:spcAft>
              <a:buClrTx/>
              <a:buSzPct val="100000"/>
              <a:buFont typeface="Arial" panose="020B0604020202020204" pitchFamily="34" charset="0"/>
              <a:buChar char="−"/>
              <a:tabLst>
                <a:tab pos="3771900" algn="r"/>
              </a:tabLst>
              <a:defRPr sz="1200" baseline="0">
                <a:latin typeface="Aptos" panose="020B0004020202020204" pitchFamily="34" charset="0"/>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Content Placeholder 3">
            <a:extLst>
              <a:ext uri="{FF2B5EF4-FFF2-40B4-BE49-F238E27FC236}">
                <a16:creationId xmlns:a16="http://schemas.microsoft.com/office/drawing/2014/main" id="{6A683BB7-E6EB-C2E9-3FCA-D699A39C7127}"/>
              </a:ext>
            </a:extLst>
          </p:cNvPr>
          <p:cNvSpPr>
            <a:spLocks noGrp="1"/>
          </p:cNvSpPr>
          <p:nvPr>
            <p:ph sz="quarter" idx="15" hasCustomPrompt="1"/>
          </p:nvPr>
        </p:nvSpPr>
        <p:spPr>
          <a:xfrm>
            <a:off x="6195988" y="1714500"/>
            <a:ext cx="2685018" cy="4644000"/>
          </a:xfrm>
          <a:prstGeom prst="rect">
            <a:avLst/>
          </a:prstGeom>
        </p:spPr>
        <p:txBody>
          <a:bodyPr>
            <a:noAutofit/>
          </a:bodyPr>
          <a:lstStyle>
            <a:lvl1pPr marL="0" indent="0" algn="l">
              <a:spcBef>
                <a:spcPts val="200"/>
              </a:spcBef>
              <a:spcAft>
                <a:spcPts val="200"/>
              </a:spcAft>
              <a:buFontTx/>
              <a:buNone/>
              <a:tabLst>
                <a:tab pos="3771900" algn="r"/>
              </a:tabLst>
              <a:defRPr sz="1200">
                <a:latin typeface="Aptos" panose="020B0004020202020204" pitchFamily="34" charset="0"/>
              </a:defRPr>
            </a:lvl1pPr>
            <a:lvl2pPr marL="104775" indent="-10477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2pPr>
            <a:lvl3pPr marL="228600" indent="-10477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3pPr>
            <a:lvl4pPr marL="352425" indent="-10477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4pPr>
            <a:lvl5pPr marL="476250" indent="-104775" algn="l">
              <a:spcBef>
                <a:spcPts val="200"/>
              </a:spcBef>
              <a:spcAft>
                <a:spcPts val="200"/>
              </a:spcAft>
              <a:buClrTx/>
              <a:buSzPct val="100000"/>
              <a:buFont typeface="Arial" panose="020B0604020202020204" pitchFamily="34" charset="0"/>
              <a:buChar char="−"/>
              <a:tabLst>
                <a:tab pos="3771900" algn="r"/>
              </a:tabLst>
              <a:defRPr sz="1200" baseline="0">
                <a:latin typeface="Aptos" panose="020B0004020202020204" pitchFamily="34" charset="0"/>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Content Placeholder 3">
            <a:extLst>
              <a:ext uri="{FF2B5EF4-FFF2-40B4-BE49-F238E27FC236}">
                <a16:creationId xmlns:a16="http://schemas.microsoft.com/office/drawing/2014/main" id="{0D39A810-CF4D-8CC1-23AA-003EFA30A76F}"/>
              </a:ext>
            </a:extLst>
          </p:cNvPr>
          <p:cNvSpPr>
            <a:spLocks noGrp="1"/>
          </p:cNvSpPr>
          <p:nvPr>
            <p:ph sz="quarter" idx="16" hasCustomPrompt="1"/>
          </p:nvPr>
        </p:nvSpPr>
        <p:spPr>
          <a:xfrm>
            <a:off x="9068982" y="1714500"/>
            <a:ext cx="2685018" cy="4644000"/>
          </a:xfrm>
          <a:prstGeom prst="rect">
            <a:avLst/>
          </a:prstGeom>
        </p:spPr>
        <p:txBody>
          <a:bodyPr>
            <a:noAutofit/>
          </a:bodyPr>
          <a:lstStyle>
            <a:lvl1pPr marL="0" indent="0" algn="l">
              <a:spcBef>
                <a:spcPts val="200"/>
              </a:spcBef>
              <a:spcAft>
                <a:spcPts val="200"/>
              </a:spcAft>
              <a:buFontTx/>
              <a:buNone/>
              <a:tabLst>
                <a:tab pos="3771900" algn="r"/>
              </a:tabLst>
              <a:defRPr sz="1200">
                <a:latin typeface="Aptos" panose="020B0004020202020204" pitchFamily="34" charset="0"/>
              </a:defRPr>
            </a:lvl1pPr>
            <a:lvl2pPr marL="104775" indent="-10477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2pPr>
            <a:lvl3pPr marL="228600" indent="-10477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3pPr>
            <a:lvl4pPr marL="352425" indent="-104775" algn="l">
              <a:spcBef>
                <a:spcPts val="200"/>
              </a:spcBef>
              <a:spcAft>
                <a:spcPts val="200"/>
              </a:spcAft>
              <a:buClrTx/>
              <a:buSzPct val="100000"/>
              <a:buFont typeface="Arial" panose="020B0604020202020204" pitchFamily="34" charset="0"/>
              <a:buChar char="◦"/>
              <a:tabLst>
                <a:tab pos="3771900" algn="r"/>
              </a:tabLst>
              <a:defRPr sz="1200">
                <a:latin typeface="Aptos" panose="020B0004020202020204" pitchFamily="34" charset="0"/>
              </a:defRPr>
            </a:lvl4pPr>
            <a:lvl5pPr marL="476250" indent="-104775" algn="l">
              <a:spcBef>
                <a:spcPts val="200"/>
              </a:spcBef>
              <a:spcAft>
                <a:spcPts val="200"/>
              </a:spcAft>
              <a:buClrTx/>
              <a:buSzPct val="100000"/>
              <a:buFont typeface="Arial" panose="020B0604020202020204" pitchFamily="34" charset="0"/>
              <a:buChar char="−"/>
              <a:tabLst>
                <a:tab pos="3771900" algn="r"/>
              </a:tabLst>
              <a:defRPr sz="1200" baseline="0">
                <a:latin typeface="Aptos" panose="020B0004020202020204" pitchFamily="34" charset="0"/>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ext Placeholder 8">
            <a:extLst>
              <a:ext uri="{FF2B5EF4-FFF2-40B4-BE49-F238E27FC236}">
                <a16:creationId xmlns:a16="http://schemas.microsoft.com/office/drawing/2014/main" id="{FB60B513-6C68-425A-86AC-3FC42F4B2B1D}"/>
              </a:ext>
            </a:extLst>
          </p:cNvPr>
          <p:cNvSpPr>
            <a:spLocks noGrp="1"/>
          </p:cNvSpPr>
          <p:nvPr>
            <p:ph type="body" sz="quarter" idx="13" hasCustomPrompt="1"/>
          </p:nvPr>
        </p:nvSpPr>
        <p:spPr>
          <a:xfrm>
            <a:off x="450000" y="684000"/>
            <a:ext cx="11304000" cy="757255"/>
          </a:xfrm>
          <a:prstGeom prst="rect">
            <a:avLst/>
          </a:prstGeom>
        </p:spPr>
        <p:txBody>
          <a:bodyPr lIns="0" tIns="0" rIns="0" bIns="0" anchor="t" anchorCtr="0">
            <a:noAutofit/>
          </a:bodyPr>
          <a:lstStyle>
            <a:lvl1pPr marL="0" indent="0">
              <a:spcBef>
                <a:spcPts val="0"/>
              </a:spcBef>
              <a:spcAft>
                <a:spcPts val="0"/>
              </a:spcAft>
              <a:buNone/>
              <a:defRPr sz="1800" b="0">
                <a:solidFill>
                  <a:schemeClr val="tx2"/>
                </a:solidFill>
              </a:defRPr>
            </a:lvl1pPr>
          </a:lstStyle>
          <a:p>
            <a:pPr lvl="0"/>
            <a:r>
              <a:rPr lang="en-US" dirty="0"/>
              <a:t>Click to add subtitle</a:t>
            </a:r>
          </a:p>
        </p:txBody>
      </p:sp>
      <p:sp>
        <p:nvSpPr>
          <p:cNvPr id="8" name="Title Placeholder 1">
            <a:extLst>
              <a:ext uri="{FF2B5EF4-FFF2-40B4-BE49-F238E27FC236}">
                <a16:creationId xmlns:a16="http://schemas.microsoft.com/office/drawing/2014/main" id="{D9257AFC-2713-6B3B-F635-37B6D88CC30D}"/>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spcBef>
                <a:spcPts val="0"/>
              </a:spcBef>
              <a:spcAft>
                <a:spcPts val="0"/>
              </a:spcAft>
              <a:defRPr sz="2100">
                <a:latin typeface="Aptos" panose="020B0004020202020204" pitchFamily="34" charset="0"/>
              </a:defRPr>
            </a:lvl1pPr>
          </a:lstStyle>
          <a:p>
            <a:r>
              <a:rPr lang="en-US" dirty="0"/>
              <a:t>Click to add title</a:t>
            </a:r>
          </a:p>
        </p:txBody>
      </p:sp>
    </p:spTree>
    <p:extLst>
      <p:ext uri="{BB962C8B-B14F-4D97-AF65-F5344CB8AC3E}">
        <p14:creationId xmlns:p14="http://schemas.microsoft.com/office/powerpoint/2010/main" val="2833265235"/>
      </p:ext>
    </p:extLst>
  </p:cSld>
  <p:clrMapOvr>
    <a:masterClrMapping/>
  </p:clrMapOvr>
  <p:transition>
    <p:fade/>
  </p:transition>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m profile ">
    <p:spTree>
      <p:nvGrpSpPr>
        <p:cNvPr id="1" name=""/>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F484570F-AB85-4401-FAD0-3C8AAB53FCC5}"/>
              </a:ext>
            </a:extLst>
          </p:cNvPr>
          <p:cNvGraphicFramePr>
            <a:graphicFrameLocks noChangeAspect="1"/>
          </p:cNvGraphicFramePr>
          <p:nvPr>
            <p:custDataLst>
              <p:tags r:id="rId1"/>
            </p:custDataLst>
            <p:extLst>
              <p:ext uri="{D42A27DB-BD31-4B8C-83A1-F6EECF244321}">
                <p14:modId xmlns:p14="http://schemas.microsoft.com/office/powerpoint/2010/main" val="4088932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17" name="think-cell data - do not delete" hidden="1">
                        <a:extLst>
                          <a:ext uri="{FF2B5EF4-FFF2-40B4-BE49-F238E27FC236}">
                            <a16:creationId xmlns:a16="http://schemas.microsoft.com/office/drawing/2014/main" id="{F484570F-AB85-4401-FAD0-3C8AAB53FC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icture Placeholder 11">
            <a:extLst>
              <a:ext uri="{FF2B5EF4-FFF2-40B4-BE49-F238E27FC236}">
                <a16:creationId xmlns:a16="http://schemas.microsoft.com/office/drawing/2014/main" id="{0D8F34B8-DFAD-6DD7-E1A1-4572B7969DDD}"/>
              </a:ext>
            </a:extLst>
          </p:cNvPr>
          <p:cNvSpPr>
            <a:spLocks noGrp="1"/>
          </p:cNvSpPr>
          <p:nvPr>
            <p:ph type="pic" sz="quarter" idx="25"/>
          </p:nvPr>
        </p:nvSpPr>
        <p:spPr>
          <a:xfrm>
            <a:off x="450000" y="1880213"/>
            <a:ext cx="1476000" cy="1476000"/>
          </a:xfrm>
        </p:spPr>
        <p:txBody>
          <a:bodyPr>
            <a:normAutofit/>
          </a:bodyPr>
          <a:lstStyle>
            <a:lvl1pPr algn="ctr">
              <a:spcBef>
                <a:spcPts val="200"/>
              </a:spcBef>
              <a:spcAft>
                <a:spcPts val="200"/>
              </a:spcAft>
              <a:defRPr sz="1200" b="0"/>
            </a:lvl1pPr>
          </a:lstStyle>
          <a:p>
            <a:r>
              <a:rPr lang="en-US"/>
              <a:t>Click icon to add picture</a:t>
            </a:r>
            <a:endParaRPr lang="en-GB" dirty="0"/>
          </a:p>
        </p:txBody>
      </p:sp>
      <p:sp>
        <p:nvSpPr>
          <p:cNvPr id="3" name="Picture Placeholder 11">
            <a:extLst>
              <a:ext uri="{FF2B5EF4-FFF2-40B4-BE49-F238E27FC236}">
                <a16:creationId xmlns:a16="http://schemas.microsoft.com/office/drawing/2014/main" id="{90D3C277-40A7-31AF-87D8-848A84CDC70C}"/>
              </a:ext>
            </a:extLst>
          </p:cNvPr>
          <p:cNvSpPr>
            <a:spLocks noGrp="1"/>
          </p:cNvSpPr>
          <p:nvPr>
            <p:ph type="pic" sz="quarter" idx="27"/>
          </p:nvPr>
        </p:nvSpPr>
        <p:spPr>
          <a:xfrm>
            <a:off x="6256583" y="1880213"/>
            <a:ext cx="1476000" cy="1476000"/>
          </a:xfrm>
        </p:spPr>
        <p:txBody>
          <a:bodyPr>
            <a:normAutofit/>
          </a:bodyPr>
          <a:lstStyle>
            <a:lvl1pPr algn="ctr">
              <a:spcBef>
                <a:spcPts val="200"/>
              </a:spcBef>
              <a:spcAft>
                <a:spcPts val="200"/>
              </a:spcAft>
              <a:defRPr sz="1200" b="0"/>
            </a:lvl1pPr>
          </a:lstStyle>
          <a:p>
            <a:r>
              <a:rPr lang="en-US"/>
              <a:t>Click icon to add picture</a:t>
            </a:r>
            <a:endParaRPr lang="en-GB" dirty="0"/>
          </a:p>
        </p:txBody>
      </p:sp>
      <p:sp>
        <p:nvSpPr>
          <p:cNvPr id="4" name="Picture Placeholder 11">
            <a:extLst>
              <a:ext uri="{FF2B5EF4-FFF2-40B4-BE49-F238E27FC236}">
                <a16:creationId xmlns:a16="http://schemas.microsoft.com/office/drawing/2014/main" id="{6B0BFB5D-1E54-FF08-195B-949B6341E16B}"/>
              </a:ext>
            </a:extLst>
          </p:cNvPr>
          <p:cNvSpPr>
            <a:spLocks noGrp="1"/>
          </p:cNvSpPr>
          <p:nvPr>
            <p:ph type="pic" sz="quarter" idx="29"/>
          </p:nvPr>
        </p:nvSpPr>
        <p:spPr>
          <a:xfrm>
            <a:off x="450000" y="4256213"/>
            <a:ext cx="1476000" cy="1476000"/>
          </a:xfrm>
        </p:spPr>
        <p:txBody>
          <a:bodyPr>
            <a:normAutofit/>
          </a:bodyPr>
          <a:lstStyle>
            <a:lvl1pPr algn="ctr">
              <a:spcBef>
                <a:spcPts val="200"/>
              </a:spcBef>
              <a:spcAft>
                <a:spcPts val="200"/>
              </a:spcAft>
              <a:defRPr sz="1200" b="0"/>
            </a:lvl1pPr>
          </a:lstStyle>
          <a:p>
            <a:r>
              <a:rPr lang="en-US"/>
              <a:t>Click icon to add picture</a:t>
            </a:r>
            <a:endParaRPr lang="en-GB" dirty="0"/>
          </a:p>
        </p:txBody>
      </p:sp>
      <p:sp>
        <p:nvSpPr>
          <p:cNvPr id="5" name="Picture Placeholder 11">
            <a:extLst>
              <a:ext uri="{FF2B5EF4-FFF2-40B4-BE49-F238E27FC236}">
                <a16:creationId xmlns:a16="http://schemas.microsoft.com/office/drawing/2014/main" id="{B70C4541-64E0-0D36-F531-9180AEBAADAD}"/>
              </a:ext>
            </a:extLst>
          </p:cNvPr>
          <p:cNvSpPr>
            <a:spLocks noGrp="1"/>
          </p:cNvSpPr>
          <p:nvPr>
            <p:ph type="pic" sz="quarter" idx="31"/>
          </p:nvPr>
        </p:nvSpPr>
        <p:spPr>
          <a:xfrm>
            <a:off x="6256583" y="4256213"/>
            <a:ext cx="1476000" cy="1476000"/>
          </a:xfrm>
        </p:spPr>
        <p:txBody>
          <a:bodyPr>
            <a:normAutofit/>
          </a:bodyPr>
          <a:lstStyle>
            <a:lvl1pPr algn="ctr">
              <a:spcBef>
                <a:spcPts val="200"/>
              </a:spcBef>
              <a:spcAft>
                <a:spcPts val="200"/>
              </a:spcAft>
              <a:defRPr sz="1200" b="0"/>
            </a:lvl1pPr>
          </a:lstStyle>
          <a:p>
            <a:r>
              <a:rPr lang="en-US"/>
              <a:t>Click icon to add picture</a:t>
            </a:r>
            <a:endParaRPr lang="en-GB" dirty="0"/>
          </a:p>
        </p:txBody>
      </p:sp>
      <p:sp>
        <p:nvSpPr>
          <p:cNvPr id="6" name="Text Placeholder 12">
            <a:extLst>
              <a:ext uri="{FF2B5EF4-FFF2-40B4-BE49-F238E27FC236}">
                <a16:creationId xmlns:a16="http://schemas.microsoft.com/office/drawing/2014/main" id="{4FC28274-B484-ADCB-6FAD-CD816034B792}"/>
              </a:ext>
            </a:extLst>
          </p:cNvPr>
          <p:cNvSpPr>
            <a:spLocks noGrp="1"/>
          </p:cNvSpPr>
          <p:nvPr>
            <p:ph type="body" sz="quarter" idx="32" hasCustomPrompt="1"/>
          </p:nvPr>
        </p:nvSpPr>
        <p:spPr>
          <a:xfrm>
            <a:off x="2104052" y="1880213"/>
            <a:ext cx="3846100" cy="1944000"/>
          </a:xfrm>
        </p:spPr>
        <p:txBody>
          <a:bodyPr/>
          <a:lstStyle>
            <a:lvl1pPr>
              <a:spcBef>
                <a:spcPts val="200"/>
              </a:spcBef>
              <a:spcAft>
                <a:spcPts val="200"/>
              </a:spcAft>
              <a:defRPr sz="1200" b="1">
                <a:latin typeface="Aptos" panose="020B0004020202020204" pitchFamily="34" charset="0"/>
              </a:defRPr>
            </a:lvl1pPr>
            <a:lvl2pPr>
              <a:spcBef>
                <a:spcPts val="200"/>
              </a:spcBef>
              <a:spcAft>
                <a:spcPts val="200"/>
              </a:spcAft>
              <a:defRPr sz="1200" b="0">
                <a:latin typeface="Aptos" panose="020B0004020202020204" pitchFamily="34" charset="0"/>
              </a:defRPr>
            </a:lvl2pPr>
          </a:lstStyle>
          <a:p>
            <a:pPr lvl="0"/>
            <a:r>
              <a:rPr lang="en-US" dirty="0"/>
              <a:t>Click to add text</a:t>
            </a:r>
          </a:p>
          <a:p>
            <a:pPr lvl="1"/>
            <a:r>
              <a:rPr lang="en-US" dirty="0"/>
              <a:t>Second level</a:t>
            </a:r>
          </a:p>
        </p:txBody>
      </p:sp>
      <p:sp>
        <p:nvSpPr>
          <p:cNvPr id="7" name="Text Placeholder 12">
            <a:extLst>
              <a:ext uri="{FF2B5EF4-FFF2-40B4-BE49-F238E27FC236}">
                <a16:creationId xmlns:a16="http://schemas.microsoft.com/office/drawing/2014/main" id="{9D3FBE01-C9A4-F88D-C153-2816D6207A40}"/>
              </a:ext>
            </a:extLst>
          </p:cNvPr>
          <p:cNvSpPr>
            <a:spLocks noGrp="1"/>
          </p:cNvSpPr>
          <p:nvPr>
            <p:ph type="body" sz="quarter" idx="33" hasCustomPrompt="1"/>
          </p:nvPr>
        </p:nvSpPr>
        <p:spPr>
          <a:xfrm>
            <a:off x="7907900" y="1880213"/>
            <a:ext cx="3846100" cy="1944000"/>
          </a:xfrm>
        </p:spPr>
        <p:txBody>
          <a:bodyPr/>
          <a:lstStyle>
            <a:lvl1pPr>
              <a:spcBef>
                <a:spcPts val="200"/>
              </a:spcBef>
              <a:spcAft>
                <a:spcPts val="200"/>
              </a:spcAft>
              <a:defRPr sz="1200" b="1"/>
            </a:lvl1pPr>
            <a:lvl2pPr>
              <a:spcBef>
                <a:spcPts val="200"/>
              </a:spcBef>
              <a:spcAft>
                <a:spcPts val="200"/>
              </a:spcAft>
              <a:defRPr sz="1200" b="0"/>
            </a:lvl2pPr>
          </a:lstStyle>
          <a:p>
            <a:pPr lvl="0"/>
            <a:r>
              <a:rPr lang="en-US" dirty="0"/>
              <a:t>Click to add text</a:t>
            </a:r>
          </a:p>
          <a:p>
            <a:pPr lvl="1"/>
            <a:r>
              <a:rPr lang="en-US" dirty="0"/>
              <a:t>Second level</a:t>
            </a:r>
          </a:p>
        </p:txBody>
      </p:sp>
      <p:sp>
        <p:nvSpPr>
          <p:cNvPr id="8" name="Text Placeholder 12">
            <a:extLst>
              <a:ext uri="{FF2B5EF4-FFF2-40B4-BE49-F238E27FC236}">
                <a16:creationId xmlns:a16="http://schemas.microsoft.com/office/drawing/2014/main" id="{7004DE48-1AC3-4F21-0968-B38909044342}"/>
              </a:ext>
            </a:extLst>
          </p:cNvPr>
          <p:cNvSpPr>
            <a:spLocks noGrp="1"/>
          </p:cNvSpPr>
          <p:nvPr>
            <p:ph type="body" sz="quarter" idx="34" hasCustomPrompt="1"/>
          </p:nvPr>
        </p:nvSpPr>
        <p:spPr>
          <a:xfrm>
            <a:off x="2104051" y="4256213"/>
            <a:ext cx="3824765" cy="1944000"/>
          </a:xfrm>
        </p:spPr>
        <p:txBody>
          <a:bodyPr/>
          <a:lstStyle>
            <a:lvl1pPr>
              <a:spcBef>
                <a:spcPts val="200"/>
              </a:spcBef>
              <a:spcAft>
                <a:spcPts val="200"/>
              </a:spcAft>
              <a:defRPr sz="1200" b="1"/>
            </a:lvl1pPr>
            <a:lvl2pPr>
              <a:spcBef>
                <a:spcPts val="200"/>
              </a:spcBef>
              <a:spcAft>
                <a:spcPts val="200"/>
              </a:spcAft>
              <a:defRPr sz="1200" b="0"/>
            </a:lvl2pPr>
          </a:lstStyle>
          <a:p>
            <a:pPr lvl="0"/>
            <a:r>
              <a:rPr lang="en-US" dirty="0"/>
              <a:t>Click to add text</a:t>
            </a:r>
          </a:p>
          <a:p>
            <a:pPr lvl="1"/>
            <a:r>
              <a:rPr lang="en-US" dirty="0"/>
              <a:t>Second level</a:t>
            </a:r>
          </a:p>
        </p:txBody>
      </p:sp>
      <p:sp>
        <p:nvSpPr>
          <p:cNvPr id="9" name="Text Placeholder 12">
            <a:extLst>
              <a:ext uri="{FF2B5EF4-FFF2-40B4-BE49-F238E27FC236}">
                <a16:creationId xmlns:a16="http://schemas.microsoft.com/office/drawing/2014/main" id="{684A23D9-9F8C-5A70-1B87-0DD004B8D96E}"/>
              </a:ext>
            </a:extLst>
          </p:cNvPr>
          <p:cNvSpPr>
            <a:spLocks noGrp="1"/>
          </p:cNvSpPr>
          <p:nvPr>
            <p:ph type="body" sz="quarter" idx="35" hasCustomPrompt="1"/>
          </p:nvPr>
        </p:nvSpPr>
        <p:spPr>
          <a:xfrm>
            <a:off x="7905645" y="4256213"/>
            <a:ext cx="3848355" cy="1944000"/>
          </a:xfrm>
        </p:spPr>
        <p:txBody>
          <a:bodyPr/>
          <a:lstStyle>
            <a:lvl1pPr>
              <a:spcBef>
                <a:spcPts val="200"/>
              </a:spcBef>
              <a:spcAft>
                <a:spcPts val="200"/>
              </a:spcAft>
              <a:defRPr sz="1200" b="1"/>
            </a:lvl1pPr>
            <a:lvl2pPr>
              <a:spcBef>
                <a:spcPts val="200"/>
              </a:spcBef>
              <a:spcAft>
                <a:spcPts val="200"/>
              </a:spcAft>
              <a:defRPr sz="1200" b="0"/>
            </a:lvl2pPr>
          </a:lstStyle>
          <a:p>
            <a:pPr lvl="0"/>
            <a:r>
              <a:rPr lang="en-US" dirty="0"/>
              <a:t>Click to add text</a:t>
            </a:r>
          </a:p>
          <a:p>
            <a:pPr lvl="1"/>
            <a:r>
              <a:rPr lang="en-US" dirty="0"/>
              <a:t>Second level</a:t>
            </a:r>
          </a:p>
        </p:txBody>
      </p:sp>
      <p:sp>
        <p:nvSpPr>
          <p:cNvPr id="10" name="Rectangle 9">
            <a:extLst>
              <a:ext uri="{FF2B5EF4-FFF2-40B4-BE49-F238E27FC236}">
                <a16:creationId xmlns:a16="http://schemas.microsoft.com/office/drawing/2014/main" id="{8B1455C2-E21F-06D2-DADD-7FD7A0C6A036}"/>
              </a:ext>
            </a:extLst>
          </p:cNvPr>
          <p:cNvSpPr/>
          <p:nvPr/>
        </p:nvSpPr>
        <p:spPr>
          <a:xfrm>
            <a:off x="6256583" y="1677307"/>
            <a:ext cx="55080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latin typeface="Aptos" panose="020B0004020202020204" pitchFamily="34" charset="0"/>
            </a:endParaRPr>
          </a:p>
        </p:txBody>
      </p:sp>
      <p:sp>
        <p:nvSpPr>
          <p:cNvPr id="11" name="Rectangle 10">
            <a:extLst>
              <a:ext uri="{FF2B5EF4-FFF2-40B4-BE49-F238E27FC236}">
                <a16:creationId xmlns:a16="http://schemas.microsoft.com/office/drawing/2014/main" id="{96B116F3-3D63-C235-3E40-D7EA6B934CF2}"/>
              </a:ext>
            </a:extLst>
          </p:cNvPr>
          <p:cNvSpPr/>
          <p:nvPr/>
        </p:nvSpPr>
        <p:spPr>
          <a:xfrm>
            <a:off x="450000" y="1677307"/>
            <a:ext cx="55080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latin typeface="Aptos" panose="020B0004020202020204" pitchFamily="34" charset="0"/>
            </a:endParaRPr>
          </a:p>
        </p:txBody>
      </p:sp>
      <p:sp>
        <p:nvSpPr>
          <p:cNvPr id="12" name="Rectangle 11">
            <a:extLst>
              <a:ext uri="{FF2B5EF4-FFF2-40B4-BE49-F238E27FC236}">
                <a16:creationId xmlns:a16="http://schemas.microsoft.com/office/drawing/2014/main" id="{4F46C436-A721-2D60-1AEA-13F0DD3A9223}"/>
              </a:ext>
            </a:extLst>
          </p:cNvPr>
          <p:cNvSpPr/>
          <p:nvPr/>
        </p:nvSpPr>
        <p:spPr>
          <a:xfrm>
            <a:off x="6256583" y="4044901"/>
            <a:ext cx="55080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latin typeface="Aptos" panose="020B0004020202020204" pitchFamily="34" charset="0"/>
            </a:endParaRPr>
          </a:p>
        </p:txBody>
      </p:sp>
      <p:sp>
        <p:nvSpPr>
          <p:cNvPr id="13" name="Rectangle 12">
            <a:extLst>
              <a:ext uri="{FF2B5EF4-FFF2-40B4-BE49-F238E27FC236}">
                <a16:creationId xmlns:a16="http://schemas.microsoft.com/office/drawing/2014/main" id="{C62ED75E-FA16-E5BA-B5F1-A58E06F1A408}"/>
              </a:ext>
            </a:extLst>
          </p:cNvPr>
          <p:cNvSpPr/>
          <p:nvPr/>
        </p:nvSpPr>
        <p:spPr>
          <a:xfrm>
            <a:off x="450000" y="4044901"/>
            <a:ext cx="55080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latin typeface="Aptos" panose="020B0004020202020204" pitchFamily="34" charset="0"/>
            </a:endParaRPr>
          </a:p>
        </p:txBody>
      </p:sp>
      <p:sp>
        <p:nvSpPr>
          <p:cNvPr id="14" name="Text Placeholder 8">
            <a:extLst>
              <a:ext uri="{FF2B5EF4-FFF2-40B4-BE49-F238E27FC236}">
                <a16:creationId xmlns:a16="http://schemas.microsoft.com/office/drawing/2014/main" id="{67D2A86E-3485-4064-F11B-592641772D4F}"/>
              </a:ext>
            </a:extLst>
          </p:cNvPr>
          <p:cNvSpPr>
            <a:spLocks noGrp="1"/>
          </p:cNvSpPr>
          <p:nvPr>
            <p:ph type="body" sz="quarter" idx="13" hasCustomPrompt="1"/>
          </p:nvPr>
        </p:nvSpPr>
        <p:spPr>
          <a:xfrm>
            <a:off x="450000" y="684000"/>
            <a:ext cx="11304000" cy="757255"/>
          </a:xfrm>
          <a:prstGeom prst="rect">
            <a:avLst/>
          </a:prstGeom>
        </p:spPr>
        <p:txBody>
          <a:bodyPr lIns="0" tIns="0" rIns="0" bIns="0" anchor="t" anchorCtr="0">
            <a:noAutofit/>
          </a:bodyPr>
          <a:lstStyle>
            <a:lvl1pPr marL="0" indent="0">
              <a:spcBef>
                <a:spcPts val="0"/>
              </a:spcBef>
              <a:spcAft>
                <a:spcPts val="0"/>
              </a:spcAft>
              <a:buNone/>
              <a:defRPr sz="1800" b="0">
                <a:solidFill>
                  <a:schemeClr val="tx2"/>
                </a:solidFill>
                <a:latin typeface="Aptos" panose="020B0004020202020204" pitchFamily="34" charset="0"/>
              </a:defRPr>
            </a:lvl1pPr>
          </a:lstStyle>
          <a:p>
            <a:pPr lvl="0"/>
            <a:r>
              <a:rPr lang="en-US" dirty="0"/>
              <a:t>Click to add subtitle</a:t>
            </a:r>
          </a:p>
        </p:txBody>
      </p:sp>
      <p:sp>
        <p:nvSpPr>
          <p:cNvPr id="15" name="Title Placeholder 1">
            <a:extLst>
              <a:ext uri="{FF2B5EF4-FFF2-40B4-BE49-F238E27FC236}">
                <a16:creationId xmlns:a16="http://schemas.microsoft.com/office/drawing/2014/main" id="{E96810A4-9AE7-5408-F486-24386EEDA4CD}"/>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spcBef>
                <a:spcPts val="0"/>
              </a:spcBef>
              <a:spcAft>
                <a:spcPts val="0"/>
              </a:spcAft>
              <a:defRPr sz="2100">
                <a:latin typeface="Aptos" panose="020B0004020202020204" pitchFamily="34" charset="0"/>
              </a:defRPr>
            </a:lvl1pPr>
          </a:lstStyle>
          <a:p>
            <a:r>
              <a:rPr lang="en-US" dirty="0"/>
              <a:t>Click to add title</a:t>
            </a:r>
          </a:p>
        </p:txBody>
      </p:sp>
    </p:spTree>
    <p:extLst>
      <p:ext uri="{BB962C8B-B14F-4D97-AF65-F5344CB8AC3E}">
        <p14:creationId xmlns:p14="http://schemas.microsoft.com/office/powerpoint/2010/main" val="36818112"/>
      </p:ext>
    </p:extLst>
  </p:cSld>
  <p:clrMapOvr>
    <a:masterClrMapping/>
  </p:clrMapOvr>
  <p:transition>
    <p:fade/>
  </p:transition>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338C8E8-5CC7-2DA0-0253-B90F98C6FD31}"/>
              </a:ext>
            </a:extLst>
          </p:cNvPr>
          <p:cNvGraphicFramePr>
            <a:graphicFrameLocks noChangeAspect="1"/>
          </p:cNvGraphicFramePr>
          <p:nvPr>
            <p:custDataLst>
              <p:tags r:id="rId1"/>
            </p:custDataLst>
            <p:extLst>
              <p:ext uri="{D42A27DB-BD31-4B8C-83A1-F6EECF244321}">
                <p14:modId xmlns:p14="http://schemas.microsoft.com/office/powerpoint/2010/main" val="2464717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7" name="think-cell data - do not delete" hidden="1">
                        <a:extLst>
                          <a:ext uri="{FF2B5EF4-FFF2-40B4-BE49-F238E27FC236}">
                            <a16:creationId xmlns:a16="http://schemas.microsoft.com/office/drawing/2014/main" id="{7338C8E8-5CC7-2DA0-0253-B90F98C6FD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301404A3-3D1B-CAC2-53D8-93DCBD242D52}"/>
              </a:ext>
            </a:extLst>
          </p:cNvPr>
          <p:cNvSpPr/>
          <p:nvPr userDrawn="1"/>
        </p:nvSpPr>
        <p:spPr>
          <a:xfrm>
            <a:off x="6256583" y="1677307"/>
            <a:ext cx="55080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latin typeface="Aptos" panose="020B0004020202020204" pitchFamily="34" charset="0"/>
            </a:endParaRPr>
          </a:p>
        </p:txBody>
      </p:sp>
      <p:sp>
        <p:nvSpPr>
          <p:cNvPr id="8" name="Rectangle 7">
            <a:extLst>
              <a:ext uri="{FF2B5EF4-FFF2-40B4-BE49-F238E27FC236}">
                <a16:creationId xmlns:a16="http://schemas.microsoft.com/office/drawing/2014/main" id="{6338E903-BD7D-8064-2630-BCB86D2F8C65}"/>
              </a:ext>
            </a:extLst>
          </p:cNvPr>
          <p:cNvSpPr/>
          <p:nvPr userDrawn="1"/>
        </p:nvSpPr>
        <p:spPr>
          <a:xfrm>
            <a:off x="450000" y="1677307"/>
            <a:ext cx="55080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latin typeface="Aptos" panose="020B0004020202020204" pitchFamily="34" charset="0"/>
            </a:endParaRPr>
          </a:p>
        </p:txBody>
      </p:sp>
      <p:sp>
        <p:nvSpPr>
          <p:cNvPr id="9" name="Picture Placeholder 11">
            <a:extLst>
              <a:ext uri="{FF2B5EF4-FFF2-40B4-BE49-F238E27FC236}">
                <a16:creationId xmlns:a16="http://schemas.microsoft.com/office/drawing/2014/main" id="{53C11C8E-6979-DE7F-5ABB-FDBCDA568283}"/>
              </a:ext>
            </a:extLst>
          </p:cNvPr>
          <p:cNvSpPr>
            <a:spLocks noGrp="1"/>
          </p:cNvSpPr>
          <p:nvPr>
            <p:ph type="pic" sz="quarter" idx="28"/>
          </p:nvPr>
        </p:nvSpPr>
        <p:spPr>
          <a:xfrm>
            <a:off x="4480531" y="1883664"/>
            <a:ext cx="1476000" cy="1476000"/>
          </a:xfrm>
        </p:spPr>
        <p:txBody>
          <a:bodyPr>
            <a:normAutofit/>
          </a:bodyPr>
          <a:lstStyle>
            <a:lvl1pPr algn="ctr">
              <a:spcBef>
                <a:spcPts val="200"/>
              </a:spcBef>
              <a:spcAft>
                <a:spcPts val="200"/>
              </a:spcAft>
              <a:defRPr sz="1200" b="0"/>
            </a:lvl1pPr>
          </a:lstStyle>
          <a:p>
            <a:r>
              <a:rPr lang="en-US"/>
              <a:t>Click icon to add picture</a:t>
            </a:r>
            <a:endParaRPr lang="en-GB" dirty="0"/>
          </a:p>
        </p:txBody>
      </p:sp>
      <p:sp>
        <p:nvSpPr>
          <p:cNvPr id="10" name="Picture Placeholder 11">
            <a:extLst>
              <a:ext uri="{FF2B5EF4-FFF2-40B4-BE49-F238E27FC236}">
                <a16:creationId xmlns:a16="http://schemas.microsoft.com/office/drawing/2014/main" id="{A299C075-0DD3-AA37-0EE8-7520EF51A8E7}"/>
              </a:ext>
            </a:extLst>
          </p:cNvPr>
          <p:cNvSpPr>
            <a:spLocks noGrp="1"/>
          </p:cNvSpPr>
          <p:nvPr>
            <p:ph type="pic" sz="quarter" idx="29"/>
          </p:nvPr>
        </p:nvSpPr>
        <p:spPr>
          <a:xfrm>
            <a:off x="10268918" y="1883664"/>
            <a:ext cx="1476000" cy="1476000"/>
          </a:xfrm>
        </p:spPr>
        <p:txBody>
          <a:bodyPr>
            <a:normAutofit/>
          </a:bodyPr>
          <a:lstStyle>
            <a:lvl1pPr algn="ctr">
              <a:spcBef>
                <a:spcPts val="200"/>
              </a:spcBef>
              <a:spcAft>
                <a:spcPts val="200"/>
              </a:spcAft>
              <a:defRPr sz="1200" b="0"/>
            </a:lvl1pPr>
          </a:lstStyle>
          <a:p>
            <a:r>
              <a:rPr lang="en-US"/>
              <a:t>Click icon to add picture</a:t>
            </a:r>
            <a:endParaRPr lang="en-GB" dirty="0"/>
          </a:p>
        </p:txBody>
      </p:sp>
      <p:sp>
        <p:nvSpPr>
          <p:cNvPr id="11" name="Text Placeholder 8">
            <a:extLst>
              <a:ext uri="{FF2B5EF4-FFF2-40B4-BE49-F238E27FC236}">
                <a16:creationId xmlns:a16="http://schemas.microsoft.com/office/drawing/2014/main" id="{E83958E8-E949-420E-A281-0E092243F06F}"/>
              </a:ext>
            </a:extLst>
          </p:cNvPr>
          <p:cNvSpPr>
            <a:spLocks noGrp="1"/>
          </p:cNvSpPr>
          <p:nvPr>
            <p:ph type="body" sz="quarter" idx="13" hasCustomPrompt="1"/>
          </p:nvPr>
        </p:nvSpPr>
        <p:spPr>
          <a:xfrm>
            <a:off x="450000" y="684000"/>
            <a:ext cx="11304000" cy="757255"/>
          </a:xfrm>
          <a:prstGeom prst="rect">
            <a:avLst/>
          </a:prstGeom>
        </p:spPr>
        <p:txBody>
          <a:bodyPr lIns="0" tIns="0" rIns="0" bIns="0" anchor="t" anchorCtr="0">
            <a:noAutofit/>
          </a:bodyPr>
          <a:lstStyle>
            <a:lvl1pPr marL="0" indent="0">
              <a:spcBef>
                <a:spcPts val="0"/>
              </a:spcBef>
              <a:spcAft>
                <a:spcPts val="0"/>
              </a:spcAft>
              <a:buNone/>
              <a:defRPr sz="1800" b="0">
                <a:solidFill>
                  <a:schemeClr val="tx2"/>
                </a:solidFill>
              </a:defRPr>
            </a:lvl1pPr>
          </a:lstStyle>
          <a:p>
            <a:pPr lvl="0"/>
            <a:r>
              <a:rPr lang="en-US" dirty="0"/>
              <a:t>Click to add subtitle</a:t>
            </a:r>
          </a:p>
        </p:txBody>
      </p:sp>
      <p:sp>
        <p:nvSpPr>
          <p:cNvPr id="13" name="Title Placeholder 1">
            <a:extLst>
              <a:ext uri="{FF2B5EF4-FFF2-40B4-BE49-F238E27FC236}">
                <a16:creationId xmlns:a16="http://schemas.microsoft.com/office/drawing/2014/main" id="{04B2F189-FF6E-DC14-30AF-3B72D12C7B7C}"/>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spcBef>
                <a:spcPts val="0"/>
              </a:spcBef>
              <a:spcAft>
                <a:spcPts val="0"/>
              </a:spcAft>
              <a:defRPr sz="2100">
                <a:latin typeface="Aptos" panose="020B0004020202020204" pitchFamily="34" charset="0"/>
              </a:defRPr>
            </a:lvl1pPr>
          </a:lstStyle>
          <a:p>
            <a:r>
              <a:rPr lang="en-US" dirty="0"/>
              <a:t>Click to add title</a:t>
            </a:r>
          </a:p>
        </p:txBody>
      </p:sp>
      <p:sp>
        <p:nvSpPr>
          <p:cNvPr id="14" name="Text Placeholder 12">
            <a:extLst>
              <a:ext uri="{FF2B5EF4-FFF2-40B4-BE49-F238E27FC236}">
                <a16:creationId xmlns:a16="http://schemas.microsoft.com/office/drawing/2014/main" id="{8D84274D-3962-64B3-2DD1-E4447B12870D}"/>
              </a:ext>
            </a:extLst>
          </p:cNvPr>
          <p:cNvSpPr>
            <a:spLocks noGrp="1"/>
          </p:cNvSpPr>
          <p:nvPr>
            <p:ph type="body" sz="quarter" idx="32"/>
          </p:nvPr>
        </p:nvSpPr>
        <p:spPr>
          <a:xfrm>
            <a:off x="449999" y="3498335"/>
            <a:ext cx="5506532" cy="2864365"/>
          </a:xfrm>
        </p:spPr>
        <p:txBody>
          <a:bodyPr/>
          <a:lstStyle>
            <a:lvl1pPr>
              <a:spcBef>
                <a:spcPts val="200"/>
              </a:spcBef>
              <a:spcAft>
                <a:spcPts val="200"/>
              </a:spcAft>
              <a:defRPr sz="1200" b="0"/>
            </a:lvl1pPr>
            <a:lvl2pPr>
              <a:spcBef>
                <a:spcPts val="200"/>
              </a:spcBef>
              <a:spcAft>
                <a:spcPts val="200"/>
              </a:spcAft>
              <a:defRPr sz="1200" b="0"/>
            </a:lvl2pPr>
          </a:lstStyle>
          <a:p>
            <a:pPr lvl="0"/>
            <a:r>
              <a:rPr lang="en-US" dirty="0"/>
              <a:t>Click to edit Master text styles</a:t>
            </a:r>
          </a:p>
          <a:p>
            <a:pPr lvl="1"/>
            <a:r>
              <a:rPr lang="en-US" dirty="0"/>
              <a:t>Second level</a:t>
            </a:r>
          </a:p>
        </p:txBody>
      </p:sp>
      <p:sp>
        <p:nvSpPr>
          <p:cNvPr id="15" name="Text Placeholder 12">
            <a:extLst>
              <a:ext uri="{FF2B5EF4-FFF2-40B4-BE49-F238E27FC236}">
                <a16:creationId xmlns:a16="http://schemas.microsoft.com/office/drawing/2014/main" id="{D917C075-DAD7-CCF3-F99B-A22DD6B4CDF2}"/>
              </a:ext>
            </a:extLst>
          </p:cNvPr>
          <p:cNvSpPr>
            <a:spLocks noGrp="1"/>
          </p:cNvSpPr>
          <p:nvPr>
            <p:ph type="body" sz="quarter" idx="33"/>
          </p:nvPr>
        </p:nvSpPr>
        <p:spPr>
          <a:xfrm>
            <a:off x="6247468" y="3498336"/>
            <a:ext cx="5506532" cy="2864364"/>
          </a:xfrm>
        </p:spPr>
        <p:txBody>
          <a:bodyPr/>
          <a:lstStyle>
            <a:lvl1pPr>
              <a:spcBef>
                <a:spcPts val="200"/>
              </a:spcBef>
              <a:spcAft>
                <a:spcPts val="200"/>
              </a:spcAft>
              <a:defRPr sz="1200" b="0"/>
            </a:lvl1pPr>
            <a:lvl2pPr>
              <a:spcBef>
                <a:spcPts val="200"/>
              </a:spcBef>
              <a:spcAft>
                <a:spcPts val="200"/>
              </a:spcAft>
              <a:defRPr sz="1200" b="0"/>
            </a:lvl2pPr>
          </a:lstStyle>
          <a:p>
            <a:pPr lvl="0"/>
            <a:r>
              <a:rPr lang="en-US" dirty="0"/>
              <a:t>Click to edit Master text styles</a:t>
            </a:r>
          </a:p>
          <a:p>
            <a:pPr lvl="1"/>
            <a:r>
              <a:rPr lang="en-US" dirty="0"/>
              <a:t>Second level</a:t>
            </a:r>
          </a:p>
        </p:txBody>
      </p:sp>
      <p:sp>
        <p:nvSpPr>
          <p:cNvPr id="16" name="Text Placeholder 12">
            <a:extLst>
              <a:ext uri="{FF2B5EF4-FFF2-40B4-BE49-F238E27FC236}">
                <a16:creationId xmlns:a16="http://schemas.microsoft.com/office/drawing/2014/main" id="{FB467B8D-8A12-EDB1-0232-3F5DF88094DA}"/>
              </a:ext>
            </a:extLst>
          </p:cNvPr>
          <p:cNvSpPr>
            <a:spLocks noGrp="1"/>
          </p:cNvSpPr>
          <p:nvPr>
            <p:ph type="body" sz="quarter" idx="34"/>
          </p:nvPr>
        </p:nvSpPr>
        <p:spPr>
          <a:xfrm>
            <a:off x="438000" y="1876939"/>
            <a:ext cx="3922244" cy="1482725"/>
          </a:xfrm>
        </p:spPr>
        <p:txBody>
          <a:bodyPr/>
          <a:lstStyle>
            <a:lvl1pPr>
              <a:spcBef>
                <a:spcPts val="200"/>
              </a:spcBef>
              <a:spcAft>
                <a:spcPts val="200"/>
              </a:spcAft>
              <a:defRPr sz="1200" b="0"/>
            </a:lvl1pPr>
            <a:lvl2pPr>
              <a:spcBef>
                <a:spcPts val="200"/>
              </a:spcBef>
              <a:spcAft>
                <a:spcPts val="200"/>
              </a:spcAft>
              <a:defRPr sz="1200" b="0"/>
            </a:lvl2pPr>
          </a:lstStyle>
          <a:p>
            <a:pPr lvl="0"/>
            <a:r>
              <a:rPr lang="en-US" dirty="0"/>
              <a:t>Click to edit Master text styles</a:t>
            </a:r>
          </a:p>
          <a:p>
            <a:pPr lvl="1"/>
            <a:r>
              <a:rPr lang="en-US" dirty="0"/>
              <a:t>Second level</a:t>
            </a:r>
          </a:p>
        </p:txBody>
      </p:sp>
      <p:sp>
        <p:nvSpPr>
          <p:cNvPr id="18" name="Text Placeholder 12">
            <a:extLst>
              <a:ext uri="{FF2B5EF4-FFF2-40B4-BE49-F238E27FC236}">
                <a16:creationId xmlns:a16="http://schemas.microsoft.com/office/drawing/2014/main" id="{426D9DDC-1DF4-E268-9E99-D7ADCF3E95C3}"/>
              </a:ext>
            </a:extLst>
          </p:cNvPr>
          <p:cNvSpPr>
            <a:spLocks noGrp="1"/>
          </p:cNvSpPr>
          <p:nvPr>
            <p:ph type="body" sz="quarter" idx="35"/>
          </p:nvPr>
        </p:nvSpPr>
        <p:spPr>
          <a:xfrm>
            <a:off x="6256583" y="1883664"/>
            <a:ext cx="3922244" cy="1482725"/>
          </a:xfrm>
        </p:spPr>
        <p:txBody>
          <a:bodyPr/>
          <a:lstStyle>
            <a:lvl1pPr>
              <a:spcBef>
                <a:spcPts val="200"/>
              </a:spcBef>
              <a:spcAft>
                <a:spcPts val="200"/>
              </a:spcAft>
              <a:defRPr sz="1200" b="0"/>
            </a:lvl1pPr>
            <a:lvl2pPr>
              <a:spcBef>
                <a:spcPts val="200"/>
              </a:spcBef>
              <a:spcAft>
                <a:spcPts val="200"/>
              </a:spcAft>
              <a:defRPr sz="1200" b="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033877084"/>
      </p:ext>
    </p:extLst>
  </p:cSld>
  <p:clrMapOvr>
    <a:masterClrMapping/>
  </p:clrMapOvr>
  <p:transition>
    <p:fade/>
  </p:transition>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450000" y="4189870"/>
            <a:ext cx="8566108" cy="2169796"/>
          </a:xfrm>
        </p:spPr>
        <p:txBody>
          <a:bodyPr anchor="b" anchorCtr="0">
            <a:normAutofit/>
          </a:bodyPr>
          <a:lstStyle>
            <a:lvl1pPr>
              <a:lnSpc>
                <a:spcPct val="100000"/>
              </a:lnSpc>
              <a:spcBef>
                <a:spcPts val="200"/>
              </a:spcBef>
              <a:spcAft>
                <a:spcPts val="200"/>
              </a:spcAft>
              <a:defRPr sz="800" b="0"/>
            </a:lvl1pPr>
          </a:lstStyle>
          <a:p>
            <a:pPr lvl="0"/>
            <a:r>
              <a:rPr lang="en-US" dirty="0"/>
              <a:t>Click to add text</a:t>
            </a:r>
          </a:p>
        </p:txBody>
      </p:sp>
      <p:grpSp>
        <p:nvGrpSpPr>
          <p:cNvPr id="20" name="Group 19">
            <a:extLst>
              <a:ext uri="{FF2B5EF4-FFF2-40B4-BE49-F238E27FC236}">
                <a16:creationId xmlns:a16="http://schemas.microsoft.com/office/drawing/2014/main" id="{11FFF62A-78AC-4176-888C-7369D55740C5}"/>
              </a:ext>
            </a:extLst>
          </p:cNvPr>
          <p:cNvGrpSpPr>
            <a:grpSpLocks noChangeAspect="1"/>
          </p:cNvGrpSpPr>
          <p:nvPr/>
        </p:nvGrpSpPr>
        <p:grpSpPr>
          <a:xfrm>
            <a:off x="450000" y="344137"/>
            <a:ext cx="1819109" cy="345828"/>
            <a:chOff x="398463" y="404813"/>
            <a:chExt cx="1627187" cy="307976"/>
          </a:xfrm>
          <a:solidFill>
            <a:schemeClr val="tx1"/>
          </a:solidFill>
        </p:grpSpPr>
        <p:sp>
          <p:nvSpPr>
            <p:cNvPr id="21" name="Oval 5">
              <a:extLst>
                <a:ext uri="{FF2B5EF4-FFF2-40B4-BE49-F238E27FC236}">
                  <a16:creationId xmlns:a16="http://schemas.microsoft.com/office/drawing/2014/main" id="{FD77EF0A-6F9B-4CB4-BDFE-54901AC3BDEB}"/>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latin typeface="Aptos" panose="020B0004020202020204" pitchFamily="34" charset="0"/>
              </a:endParaRPr>
            </a:p>
          </p:txBody>
        </p:sp>
        <p:sp>
          <p:nvSpPr>
            <p:cNvPr id="22" name="Freeform 6">
              <a:extLst>
                <a:ext uri="{FF2B5EF4-FFF2-40B4-BE49-F238E27FC236}">
                  <a16:creationId xmlns:a16="http://schemas.microsoft.com/office/drawing/2014/main" id="{CFBCB662-4DCB-4701-B5DB-617E9625AC37}"/>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latin typeface="Aptos" panose="020B0004020202020204" pitchFamily="34" charset="0"/>
              </a:endParaRPr>
            </a:p>
          </p:txBody>
        </p:sp>
        <p:sp>
          <p:nvSpPr>
            <p:cNvPr id="23" name="Rectangle 7">
              <a:extLst>
                <a:ext uri="{FF2B5EF4-FFF2-40B4-BE49-F238E27FC236}">
                  <a16:creationId xmlns:a16="http://schemas.microsoft.com/office/drawing/2014/main" id="{3AA8F7EF-0FC0-4792-B4E2-516188FAADCC}"/>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latin typeface="Aptos" panose="020B0004020202020204" pitchFamily="34" charset="0"/>
              </a:endParaRPr>
            </a:p>
          </p:txBody>
        </p:sp>
        <p:sp>
          <p:nvSpPr>
            <p:cNvPr id="24" name="Freeform 8">
              <a:extLst>
                <a:ext uri="{FF2B5EF4-FFF2-40B4-BE49-F238E27FC236}">
                  <a16:creationId xmlns:a16="http://schemas.microsoft.com/office/drawing/2014/main" id="{7180810E-179A-4B4D-992C-DB02F3F2AA73}"/>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latin typeface="Aptos" panose="020B0004020202020204" pitchFamily="34" charset="0"/>
              </a:endParaRPr>
            </a:p>
          </p:txBody>
        </p:sp>
        <p:sp>
          <p:nvSpPr>
            <p:cNvPr id="25" name="Rectangle 9">
              <a:extLst>
                <a:ext uri="{FF2B5EF4-FFF2-40B4-BE49-F238E27FC236}">
                  <a16:creationId xmlns:a16="http://schemas.microsoft.com/office/drawing/2014/main" id="{931CFAC2-92E1-42CB-BB66-BD91AB6DB50D}"/>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latin typeface="Aptos" panose="020B0004020202020204" pitchFamily="34" charset="0"/>
              </a:endParaRPr>
            </a:p>
          </p:txBody>
        </p:sp>
        <p:sp>
          <p:nvSpPr>
            <p:cNvPr id="26" name="Rectangle 10">
              <a:extLst>
                <a:ext uri="{FF2B5EF4-FFF2-40B4-BE49-F238E27FC236}">
                  <a16:creationId xmlns:a16="http://schemas.microsoft.com/office/drawing/2014/main" id="{6C92D323-CA87-4BD4-9F33-9346A18A6790}"/>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latin typeface="Aptos" panose="020B0004020202020204" pitchFamily="34" charset="0"/>
              </a:endParaRPr>
            </a:p>
          </p:txBody>
        </p:sp>
        <p:sp>
          <p:nvSpPr>
            <p:cNvPr id="27" name="Freeform 11">
              <a:extLst>
                <a:ext uri="{FF2B5EF4-FFF2-40B4-BE49-F238E27FC236}">
                  <a16:creationId xmlns:a16="http://schemas.microsoft.com/office/drawing/2014/main" id="{D31146A3-7248-4F9C-8242-2B343E0BCE4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latin typeface="Aptos" panose="020B0004020202020204" pitchFamily="34" charset="0"/>
              </a:endParaRPr>
            </a:p>
          </p:txBody>
        </p:sp>
        <p:sp>
          <p:nvSpPr>
            <p:cNvPr id="28" name="Freeform 12">
              <a:extLst>
                <a:ext uri="{FF2B5EF4-FFF2-40B4-BE49-F238E27FC236}">
                  <a16:creationId xmlns:a16="http://schemas.microsoft.com/office/drawing/2014/main" id="{4BFA0610-A333-4B16-A20C-3ADB78A32CF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latin typeface="Aptos" panose="020B0004020202020204" pitchFamily="34" charset="0"/>
              </a:endParaRPr>
            </a:p>
          </p:txBody>
        </p:sp>
        <p:sp>
          <p:nvSpPr>
            <p:cNvPr id="29" name="Freeform 13">
              <a:extLst>
                <a:ext uri="{FF2B5EF4-FFF2-40B4-BE49-F238E27FC236}">
                  <a16:creationId xmlns:a16="http://schemas.microsoft.com/office/drawing/2014/main" id="{D81528E3-7AAB-4FE3-96EB-0CA354538CA9}"/>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latin typeface="Aptos" panose="020B0004020202020204" pitchFamily="34" charset="0"/>
              </a:endParaRPr>
            </a:p>
          </p:txBody>
        </p:sp>
        <p:sp>
          <p:nvSpPr>
            <p:cNvPr id="30" name="Freeform 14">
              <a:extLst>
                <a:ext uri="{FF2B5EF4-FFF2-40B4-BE49-F238E27FC236}">
                  <a16:creationId xmlns:a16="http://schemas.microsoft.com/office/drawing/2014/main" id="{7C686C02-5833-4DB0-8AD3-1E143B411A13}"/>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latin typeface="Aptos" panose="020B0004020202020204" pitchFamily="34" charset="0"/>
              </a:endParaRPr>
            </a:p>
          </p:txBody>
        </p:sp>
      </p:grpSp>
      <p:grpSp>
        <p:nvGrpSpPr>
          <p:cNvPr id="2" name="Group 1">
            <a:extLst>
              <a:ext uri="{FF2B5EF4-FFF2-40B4-BE49-F238E27FC236}">
                <a16:creationId xmlns:a16="http://schemas.microsoft.com/office/drawing/2014/main" id="{30A6BC99-D00B-1F3F-2A81-46C1F8A8357B}"/>
              </a:ext>
            </a:extLst>
          </p:cNvPr>
          <p:cNvGrpSpPr>
            <a:grpSpLocks noChangeAspect="1"/>
          </p:cNvGrpSpPr>
          <p:nvPr userDrawn="1"/>
        </p:nvGrpSpPr>
        <p:grpSpPr>
          <a:xfrm>
            <a:off x="450000" y="344137"/>
            <a:ext cx="1819109" cy="345828"/>
            <a:chOff x="398463" y="404813"/>
            <a:chExt cx="1627187" cy="307976"/>
          </a:xfrm>
          <a:solidFill>
            <a:schemeClr val="tx1"/>
          </a:solidFill>
        </p:grpSpPr>
        <p:sp>
          <p:nvSpPr>
            <p:cNvPr id="4" name="Oval 5">
              <a:extLst>
                <a:ext uri="{FF2B5EF4-FFF2-40B4-BE49-F238E27FC236}">
                  <a16:creationId xmlns:a16="http://schemas.microsoft.com/office/drawing/2014/main" id="{75797496-8D52-A17A-4927-BF4925D3ED96}"/>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latin typeface="Aptos" panose="020B0004020202020204" pitchFamily="34" charset="0"/>
              </a:endParaRPr>
            </a:p>
          </p:txBody>
        </p:sp>
        <p:sp>
          <p:nvSpPr>
            <p:cNvPr id="5" name="Freeform 6">
              <a:extLst>
                <a:ext uri="{FF2B5EF4-FFF2-40B4-BE49-F238E27FC236}">
                  <a16:creationId xmlns:a16="http://schemas.microsoft.com/office/drawing/2014/main" id="{2D3F2330-217E-3A85-B76C-393F614C7BCD}"/>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latin typeface="Aptos" panose="020B0004020202020204" pitchFamily="34" charset="0"/>
              </a:endParaRPr>
            </a:p>
          </p:txBody>
        </p:sp>
        <p:sp>
          <p:nvSpPr>
            <p:cNvPr id="7" name="Rectangle 7">
              <a:extLst>
                <a:ext uri="{FF2B5EF4-FFF2-40B4-BE49-F238E27FC236}">
                  <a16:creationId xmlns:a16="http://schemas.microsoft.com/office/drawing/2014/main" id="{4B974D85-2F57-6292-DD39-4C193222DC03}"/>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latin typeface="Aptos" panose="020B0004020202020204" pitchFamily="34" charset="0"/>
              </a:endParaRPr>
            </a:p>
          </p:txBody>
        </p:sp>
        <p:sp>
          <p:nvSpPr>
            <p:cNvPr id="9" name="Freeform 8">
              <a:extLst>
                <a:ext uri="{FF2B5EF4-FFF2-40B4-BE49-F238E27FC236}">
                  <a16:creationId xmlns:a16="http://schemas.microsoft.com/office/drawing/2014/main" id="{B2AFD43E-4465-50C7-4307-D7E75FD66E03}"/>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latin typeface="Aptos" panose="020B0004020202020204" pitchFamily="34" charset="0"/>
              </a:endParaRPr>
            </a:p>
          </p:txBody>
        </p:sp>
        <p:sp>
          <p:nvSpPr>
            <p:cNvPr id="10" name="Rectangle 9">
              <a:extLst>
                <a:ext uri="{FF2B5EF4-FFF2-40B4-BE49-F238E27FC236}">
                  <a16:creationId xmlns:a16="http://schemas.microsoft.com/office/drawing/2014/main" id="{39E20637-9BCB-1ECC-C592-79A60AAB8C48}"/>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latin typeface="Aptos" panose="020B0004020202020204" pitchFamily="34" charset="0"/>
              </a:endParaRPr>
            </a:p>
          </p:txBody>
        </p:sp>
        <p:sp>
          <p:nvSpPr>
            <p:cNvPr id="11" name="Rectangle 10">
              <a:extLst>
                <a:ext uri="{FF2B5EF4-FFF2-40B4-BE49-F238E27FC236}">
                  <a16:creationId xmlns:a16="http://schemas.microsoft.com/office/drawing/2014/main" id="{27F4F4CF-4B02-807F-E356-4833B42D99C2}"/>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latin typeface="Aptos" panose="020B0004020202020204" pitchFamily="34" charset="0"/>
              </a:endParaRPr>
            </a:p>
          </p:txBody>
        </p:sp>
        <p:sp>
          <p:nvSpPr>
            <p:cNvPr id="12" name="Freeform 11">
              <a:extLst>
                <a:ext uri="{FF2B5EF4-FFF2-40B4-BE49-F238E27FC236}">
                  <a16:creationId xmlns:a16="http://schemas.microsoft.com/office/drawing/2014/main" id="{0B57173B-0B5E-8B3B-35F8-A9E52F568E87}"/>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latin typeface="Aptos" panose="020B0004020202020204" pitchFamily="34" charset="0"/>
              </a:endParaRPr>
            </a:p>
          </p:txBody>
        </p:sp>
        <p:sp>
          <p:nvSpPr>
            <p:cNvPr id="13" name="Freeform 12">
              <a:extLst>
                <a:ext uri="{FF2B5EF4-FFF2-40B4-BE49-F238E27FC236}">
                  <a16:creationId xmlns:a16="http://schemas.microsoft.com/office/drawing/2014/main" id="{8A4CFED4-82D9-0A35-BC77-DFDE6E17EF31}"/>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latin typeface="Aptos" panose="020B0004020202020204" pitchFamily="34" charset="0"/>
              </a:endParaRPr>
            </a:p>
          </p:txBody>
        </p:sp>
        <p:sp>
          <p:nvSpPr>
            <p:cNvPr id="14" name="Freeform 13">
              <a:extLst>
                <a:ext uri="{FF2B5EF4-FFF2-40B4-BE49-F238E27FC236}">
                  <a16:creationId xmlns:a16="http://schemas.microsoft.com/office/drawing/2014/main" id="{705AB721-44C6-F888-DA55-3CDB722CC1F5}"/>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latin typeface="Aptos" panose="020B0004020202020204" pitchFamily="34" charset="0"/>
              </a:endParaRPr>
            </a:p>
          </p:txBody>
        </p:sp>
        <p:sp>
          <p:nvSpPr>
            <p:cNvPr id="15" name="Freeform 14">
              <a:extLst>
                <a:ext uri="{FF2B5EF4-FFF2-40B4-BE49-F238E27FC236}">
                  <a16:creationId xmlns:a16="http://schemas.microsoft.com/office/drawing/2014/main" id="{8235FA6E-AA8F-0A7D-9A39-D37CD2C869DB}"/>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latin typeface="Aptos" panose="020B0004020202020204" pitchFamily="34" charset="0"/>
              </a:endParaRPr>
            </a:p>
          </p:txBody>
        </p:sp>
      </p:grpSp>
    </p:spTree>
    <p:extLst>
      <p:ext uri="{BB962C8B-B14F-4D97-AF65-F5344CB8AC3E}">
        <p14:creationId xmlns:p14="http://schemas.microsoft.com/office/powerpoint/2010/main" val="2509528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vider slide with image - Black">
    <p:bg>
      <p:bgRef idx="1001">
        <a:schemeClr val="bg1"/>
      </p:bgRef>
    </p:bg>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2AA0174D-B09C-4960-94D1-79FD4D04BDFB}"/>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r>
              <a:rPr lang="en-US" noProof="0"/>
              <a:t>Click icon to add picture</a:t>
            </a:r>
            <a:endParaRPr lang="en-US" noProof="0" dirty="0"/>
          </a:p>
        </p:txBody>
      </p:sp>
      <p:sp>
        <p:nvSpPr>
          <p:cNvPr id="5" name="Text Placeholder 4">
            <a:extLst>
              <a:ext uri="{FF2B5EF4-FFF2-40B4-BE49-F238E27FC236}">
                <a16:creationId xmlns:a16="http://schemas.microsoft.com/office/drawing/2014/main" id="{E696C364-9ED6-42C4-8FC2-1F9C6CB1656D}"/>
              </a:ext>
            </a:extLst>
          </p:cNvPr>
          <p:cNvSpPr>
            <a:spLocks noGrp="1"/>
          </p:cNvSpPr>
          <p:nvPr>
            <p:ph type="body" sz="quarter" idx="12" hasCustomPrompt="1"/>
          </p:nvPr>
        </p:nvSpPr>
        <p:spPr>
          <a:xfrm>
            <a:off x="450000" y="366547"/>
            <a:ext cx="5465380" cy="484791"/>
          </a:xfrm>
        </p:spPr>
        <p:txBody>
          <a:bodyPr>
            <a:noAutofit/>
          </a:bodyPr>
          <a:lstStyle>
            <a:lvl1pPr>
              <a:defRPr sz="3200" b="1">
                <a:latin typeface="Aptos" panose="020B0004020202020204" pitchFamily="34" charset="0"/>
              </a:defRPr>
            </a:lvl1pPr>
            <a:lvl2pPr>
              <a:defRPr sz="3200" b="1">
                <a:latin typeface="+mj-lt"/>
              </a:defRPr>
            </a:lvl2pPr>
            <a:lvl3pPr>
              <a:defRPr sz="3200" b="1">
                <a:latin typeface="+mj-lt"/>
              </a:defRPr>
            </a:lvl3pPr>
            <a:lvl4pPr>
              <a:defRPr sz="3200" b="1">
                <a:latin typeface="+mj-lt"/>
              </a:defRPr>
            </a:lvl4pPr>
            <a:lvl5pPr>
              <a:defRPr sz="3200" b="1">
                <a:latin typeface="+mj-lt"/>
              </a:defRPr>
            </a:lvl5pPr>
          </a:lstStyle>
          <a:p>
            <a:pPr lvl="0"/>
            <a:r>
              <a:rPr lang="en-US" dirty="0"/>
              <a:t>Click to add title</a:t>
            </a:r>
          </a:p>
        </p:txBody>
      </p:sp>
      <p:sp>
        <p:nvSpPr>
          <p:cNvPr id="6" name="Text Placeholder 4">
            <a:extLst>
              <a:ext uri="{FF2B5EF4-FFF2-40B4-BE49-F238E27FC236}">
                <a16:creationId xmlns:a16="http://schemas.microsoft.com/office/drawing/2014/main" id="{AD421831-C244-4DE0-8DE2-755D7D7315B9}"/>
              </a:ext>
            </a:extLst>
          </p:cNvPr>
          <p:cNvSpPr>
            <a:spLocks noGrp="1"/>
          </p:cNvSpPr>
          <p:nvPr>
            <p:ph type="body" sz="quarter" idx="13" hasCustomPrompt="1"/>
          </p:nvPr>
        </p:nvSpPr>
        <p:spPr>
          <a:xfrm>
            <a:off x="450000" y="851339"/>
            <a:ext cx="5465380" cy="863162"/>
          </a:xfrm>
        </p:spPr>
        <p:txBody>
          <a:bodyPr>
            <a:noAutofit/>
          </a:bodyPr>
          <a:lstStyle>
            <a:lvl1pPr>
              <a:defRPr sz="3200" b="0">
                <a:latin typeface="Aptos" panose="020B0004020202020204" pitchFamily="34" charset="0"/>
              </a:defRPr>
            </a:lvl1pPr>
            <a:lvl2pPr>
              <a:defRPr sz="3200" b="1">
                <a:latin typeface="+mj-lt"/>
              </a:defRPr>
            </a:lvl2pPr>
            <a:lvl3pPr>
              <a:defRPr sz="3200" b="1">
                <a:latin typeface="+mj-lt"/>
              </a:defRPr>
            </a:lvl3pPr>
            <a:lvl4pPr>
              <a:defRPr sz="3200" b="1">
                <a:latin typeface="+mj-lt"/>
              </a:defRPr>
            </a:lvl4pPr>
            <a:lvl5pPr>
              <a:defRPr sz="3200" b="1">
                <a:latin typeface="+mj-lt"/>
              </a:defRPr>
            </a:lvl5pPr>
          </a:lstStyle>
          <a:p>
            <a:pPr lvl="0"/>
            <a:r>
              <a:rPr lang="en-US" dirty="0"/>
              <a:t>Click to add subtitle</a:t>
            </a:r>
          </a:p>
        </p:txBody>
      </p:sp>
    </p:spTree>
    <p:extLst>
      <p:ext uri="{BB962C8B-B14F-4D97-AF65-F5344CB8AC3E}">
        <p14:creationId xmlns:p14="http://schemas.microsoft.com/office/powerpoint/2010/main" val="1585720318"/>
      </p:ext>
    </p:extLst>
  </p:cSld>
  <p:clrMapOvr>
    <a:overrideClrMapping bg1="dk1" tx1="lt1" bg2="dk2" tx2="lt2" accent1="accent1" accent2="accent2" accent3="accent3" accent4="accent4" accent5="accent5" accent6="accent6" hlink="hlink" folHlink="folHlink"/>
  </p:clrMapOvr>
  <p:transition>
    <p:fade/>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solidFill>
          <a:schemeClr val="tx1"/>
        </a:solidFill>
        <a:effectLst/>
      </p:bgPr>
    </p:bg>
    <p:spTree>
      <p:nvGrpSpPr>
        <p:cNvPr id="1" name=""/>
        <p:cNvGrpSpPr/>
        <p:nvPr/>
      </p:nvGrpSpPr>
      <p:grpSpPr>
        <a:xfrm>
          <a:off x="0" y="0"/>
          <a:ext cx="0" cy="0"/>
          <a:chOff x="0" y="0"/>
          <a:chExt cx="0" cy="0"/>
        </a:xfrm>
      </p:grpSpPr>
      <p:pic>
        <p:nvPicPr>
          <p:cNvPr id="4" name="Picture 3" descr="Deloitte logo">
            <a:extLst>
              <a:ext uri="{FF2B5EF4-FFF2-40B4-BE49-F238E27FC236}">
                <a16:creationId xmlns:a16="http://schemas.microsoft.com/office/drawing/2014/main" id="{885222D5-1719-1676-C66A-2EB4C1E3DBD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6319" y="-5466"/>
            <a:ext cx="2779773" cy="1308221"/>
          </a:xfrm>
          <a:prstGeom prst="rect">
            <a:avLst/>
          </a:prstGeom>
        </p:spPr>
      </p:pic>
      <p:sp>
        <p:nvSpPr>
          <p:cNvPr id="42" name="Title 1">
            <a:extLst>
              <a:ext uri="{FF2B5EF4-FFF2-40B4-BE49-F238E27FC236}">
                <a16:creationId xmlns:a16="http://schemas.microsoft.com/office/drawing/2014/main" id="{B345DB50-CB94-4421-9E14-33DABF973475}"/>
              </a:ext>
            </a:extLst>
          </p:cNvPr>
          <p:cNvSpPr>
            <a:spLocks noGrp="1"/>
          </p:cNvSpPr>
          <p:nvPr>
            <p:ph type="ctrTitle" hasCustomPrompt="1"/>
          </p:nvPr>
        </p:nvSpPr>
        <p:spPr bwMode="gray">
          <a:xfrm>
            <a:off x="457201" y="5186209"/>
            <a:ext cx="4490721" cy="895983"/>
          </a:xfrm>
          <a:prstGeom prst="rect">
            <a:avLst/>
          </a:prstGeom>
        </p:spPr>
        <p:txBody>
          <a:bodyPr anchor="b" anchorCtr="0">
            <a:noAutofit/>
          </a:bodyPr>
          <a:lstStyle>
            <a:lvl1pPr algn="l">
              <a:lnSpc>
                <a:spcPts val="3200"/>
              </a:lnSpc>
              <a:defRPr sz="3200" b="0">
                <a:solidFill>
                  <a:schemeClr val="accent1"/>
                </a:solidFill>
                <a:latin typeface="Aptos" panose="020B0004020202020204" pitchFamily="34" charset="0"/>
                <a:ea typeface="Open Sans" panose="020B0606030504020204" pitchFamily="34" charset="0"/>
                <a:cs typeface="Calibri Light" panose="020F0302020204030204" pitchFamily="34" charset="0"/>
              </a:defRPr>
            </a:lvl1pPr>
          </a:lstStyle>
          <a:p>
            <a:r>
              <a:rPr lang="en-US" noProof="0" dirty="0"/>
              <a:t>Click to add title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hasCustomPrompt="1"/>
          </p:nvPr>
        </p:nvSpPr>
        <p:spPr>
          <a:xfrm>
            <a:off x="457201" y="6365848"/>
            <a:ext cx="4490721" cy="180000"/>
          </a:xfrm>
          <a:prstGeom prst="rect">
            <a:avLst/>
          </a:prstGeom>
        </p:spPr>
        <p:txBody>
          <a:bodyPr anchor="ctr">
            <a:noAutofit/>
          </a:bodyPr>
          <a:lstStyle>
            <a:lvl1pPr>
              <a:spcAft>
                <a:spcPts val="0"/>
              </a:spcAft>
              <a:defRPr sz="1400" b="1">
                <a:solidFill>
                  <a:schemeClr val="bg1"/>
                </a:solidFill>
                <a:latin typeface="Aptos" panose="020B000402020202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Click to add secondary text</a:t>
            </a:r>
          </a:p>
        </p:txBody>
      </p:sp>
      <p:sp>
        <p:nvSpPr>
          <p:cNvPr id="44" name="Picture Placeholder 8">
            <a:extLst>
              <a:ext uri="{FF2B5EF4-FFF2-40B4-BE49-F238E27FC236}">
                <a16:creationId xmlns:a16="http://schemas.microsoft.com/office/drawing/2014/main" id="{932C736B-20BB-4603-9DD1-FEB85AD9DC39}"/>
              </a:ext>
            </a:extLst>
          </p:cNvPr>
          <p:cNvSpPr>
            <a:spLocks noGrp="1"/>
          </p:cNvSpPr>
          <p:nvPr>
            <p:ph type="pic" sz="quarter" idx="11"/>
          </p:nvPr>
        </p:nvSpPr>
        <p:spPr>
          <a:xfrm>
            <a:off x="3328797" y="698373"/>
            <a:ext cx="5544000" cy="5544000"/>
          </a:xfrm>
          <a:prstGeom prst="rect">
            <a:avLst/>
          </a:prstGeom>
        </p:spPr>
        <p:txBody>
          <a:bodyPr/>
          <a:lstStyle>
            <a:lvl1pPr>
              <a:defRPr>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3753842337"/>
      </p:ext>
    </p:extLst>
  </p:cSld>
  <p:clrMapOvr>
    <a:masterClrMapping/>
  </p:clrMapOvr>
  <p:transition>
    <p:fade/>
  </p:transition>
  <p:hf hdr="0" dt="0"/>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 Black">
    <p:bg>
      <p:bgRef idx="1001">
        <a:schemeClr val="bg1"/>
      </p:bgRef>
    </p:bg>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341A6448-2CDA-7D6D-F1A0-347696B21B5C}"/>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defRPr sz="2100">
                <a:latin typeface="Aptos" panose="020B0004020202020204" pitchFamily="34" charset="0"/>
              </a:defRPr>
            </a:lvl1pPr>
          </a:lstStyle>
          <a:p>
            <a:r>
              <a:rPr lang="en-US" dirty="0"/>
              <a:t>Click to add title</a:t>
            </a:r>
          </a:p>
        </p:txBody>
      </p:sp>
    </p:spTree>
    <p:extLst>
      <p:ext uri="{BB962C8B-B14F-4D97-AF65-F5344CB8AC3E}">
        <p14:creationId xmlns:p14="http://schemas.microsoft.com/office/powerpoint/2010/main" val="81878274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ubtitle - Black">
    <p:bg>
      <p:bgRef idx="1001">
        <a:schemeClr val="bg1"/>
      </p:bgRef>
    </p:bg>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98D36622-3315-0885-4F7E-8CCDE0C2BA1C}"/>
              </a:ext>
            </a:extLst>
          </p:cNvPr>
          <p:cNvSpPr>
            <a:spLocks noGrp="1"/>
          </p:cNvSpPr>
          <p:nvPr>
            <p:ph type="body" sz="quarter" idx="13" hasCustomPrompt="1"/>
          </p:nvPr>
        </p:nvSpPr>
        <p:spPr>
          <a:xfrm>
            <a:off x="450000" y="684000"/>
            <a:ext cx="11304000" cy="757255"/>
          </a:xfrm>
          <a:prstGeom prst="rect">
            <a:avLst/>
          </a:prstGeom>
        </p:spPr>
        <p:txBody>
          <a:bodyPr lIns="0" tIns="0" rIns="0" bIns="0">
            <a:noAutofit/>
          </a:bodyPr>
          <a:lstStyle>
            <a:lvl1pPr marL="0" indent="0">
              <a:spcBef>
                <a:spcPts val="0"/>
              </a:spcBef>
              <a:spcAft>
                <a:spcPts val="0"/>
              </a:spcAft>
              <a:buNone/>
              <a:defRPr sz="1800" b="0">
                <a:solidFill>
                  <a:schemeClr val="tx2"/>
                </a:solidFill>
                <a:latin typeface="Aptos" panose="020B0004020202020204" pitchFamily="34" charset="0"/>
              </a:defRPr>
            </a:lvl1pPr>
          </a:lstStyle>
          <a:p>
            <a:pPr lvl="0"/>
            <a:r>
              <a:rPr lang="en-US" dirty="0"/>
              <a:t>Click to add subtitle</a:t>
            </a:r>
          </a:p>
        </p:txBody>
      </p:sp>
      <p:sp>
        <p:nvSpPr>
          <p:cNvPr id="3" name="Title Placeholder 1">
            <a:extLst>
              <a:ext uri="{FF2B5EF4-FFF2-40B4-BE49-F238E27FC236}">
                <a16:creationId xmlns:a16="http://schemas.microsoft.com/office/drawing/2014/main" id="{53E8942A-B484-29A8-C101-63496BEA57FC}"/>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spcBef>
                <a:spcPts val="0"/>
              </a:spcBef>
              <a:spcAft>
                <a:spcPts val="0"/>
              </a:spcAft>
              <a:defRPr sz="2100">
                <a:latin typeface="Aptos" panose="020B0004020202020204" pitchFamily="34" charset="0"/>
              </a:defRPr>
            </a:lvl1pPr>
          </a:lstStyle>
          <a:p>
            <a:r>
              <a:rPr lang="en-US" dirty="0"/>
              <a:t>Click to add title</a:t>
            </a:r>
          </a:p>
        </p:txBody>
      </p:sp>
    </p:spTree>
    <p:extLst>
      <p:ext uri="{BB962C8B-B14F-4D97-AF65-F5344CB8AC3E}">
        <p14:creationId xmlns:p14="http://schemas.microsoft.com/office/powerpoint/2010/main" val="2560052572"/>
      </p:ext>
    </p:extLst>
  </p:cSld>
  <p:clrMapOvr>
    <a:overrideClrMapping bg1="dk1" tx1="lt1" bg2="dk2" tx2="lt2" accent1="accent1" accent2="accent2" accent3="accent3" accent4="accent4" accent5="accent5" accent6="accent6" hlink="hlink" folHlink="folHlink"/>
  </p:clrMapOvr>
  <p:transition>
    <p:fade/>
  </p:transition>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ubtitle, 1 column - Black">
    <p:bg>
      <p:bgPr>
        <a:solidFill>
          <a:schemeClr val="tx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C36FB10-1EF5-A9A4-577D-A18DA4D12077}"/>
              </a:ext>
            </a:extLst>
          </p:cNvPr>
          <p:cNvGraphicFramePr>
            <a:graphicFrameLocks noChangeAspect="1"/>
          </p:cNvGraphicFramePr>
          <p:nvPr>
            <p:custDataLst>
              <p:tags r:id="rId1"/>
            </p:custDataLst>
            <p:extLst>
              <p:ext uri="{D42A27DB-BD31-4B8C-83A1-F6EECF244321}">
                <p14:modId xmlns:p14="http://schemas.microsoft.com/office/powerpoint/2010/main" val="1879323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7" name="think-cell data - do not delete" hidden="1">
                        <a:extLst>
                          <a:ext uri="{FF2B5EF4-FFF2-40B4-BE49-F238E27FC236}">
                            <a16:creationId xmlns:a16="http://schemas.microsoft.com/office/drawing/2014/main" id="{9C36FB10-1EF5-A9A4-577D-A18DA4D1207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aseCode">
            <a:extLst>
              <a:ext uri="{FF2B5EF4-FFF2-40B4-BE49-F238E27FC236}">
                <a16:creationId xmlns:a16="http://schemas.microsoft.com/office/drawing/2014/main" id="{439CAA0B-BD7D-E961-FD1C-9131F85A54CA}"/>
              </a:ext>
            </a:extLst>
          </p:cNvPr>
          <p:cNvSpPr txBox="1"/>
          <p:nvPr/>
        </p:nvSpPr>
        <p:spPr>
          <a:xfrm>
            <a:off x="6335184" y="6519673"/>
            <a:ext cx="4896560" cy="24622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dirty="0">
                <a:solidFill>
                  <a:schemeClr val="bg1"/>
                </a:solidFill>
                <a:latin typeface="Aptos" panose="020B0004020202020204" pitchFamily="34" charset="0"/>
                <a:cs typeface="Calibri" panose="020F0502020204030204" pitchFamily="34" charset="0"/>
              </a:rPr>
              <a:t>Presentation title</a:t>
            </a:r>
            <a:br>
              <a:rPr lang="en-US" sz="800" noProof="0" dirty="0">
                <a:solidFill>
                  <a:schemeClr val="bg1"/>
                </a:solidFill>
                <a:latin typeface="Aptos" panose="020B0004020202020204" pitchFamily="34" charset="0"/>
                <a:cs typeface="Calibri" panose="020F0502020204030204" pitchFamily="34" charset="0"/>
              </a:rPr>
            </a:br>
            <a:r>
              <a:rPr lang="en-US" sz="800" noProof="0" dirty="0">
                <a:solidFill>
                  <a:schemeClr val="bg1"/>
                </a:solidFill>
                <a:latin typeface="Aptos" panose="020B0004020202020204" pitchFamily="34" charset="0"/>
                <a:cs typeface="Calibri" panose="020F0502020204030204" pitchFamily="34" charset="0"/>
              </a:rPr>
              <a:t>[To edit, click View &gt; Slide Master &gt; Slide Master]</a:t>
            </a:r>
          </a:p>
        </p:txBody>
      </p:sp>
      <p:sp>
        <p:nvSpPr>
          <p:cNvPr id="5" name="Copyright">
            <a:extLst>
              <a:ext uri="{FF2B5EF4-FFF2-40B4-BE49-F238E27FC236}">
                <a16:creationId xmlns:a16="http://schemas.microsoft.com/office/drawing/2014/main" id="{F6E54051-AB2C-A07C-F684-FE42B225EAE9}"/>
              </a:ext>
            </a:extLst>
          </p:cNvPr>
          <p:cNvSpPr txBox="1"/>
          <p:nvPr/>
        </p:nvSpPr>
        <p:spPr>
          <a:xfrm>
            <a:off x="466344" y="6515063"/>
            <a:ext cx="5355168" cy="123111"/>
          </a:xfrm>
          <a:prstGeom prst="rect">
            <a:avLst/>
          </a:prstGeom>
          <a:noFill/>
        </p:spPr>
        <p:txBody>
          <a:bodyPr wrap="square" lIns="0" tIns="0" rIns="0" bIns="0" rtlCol="0">
            <a:spAutoFit/>
          </a:bodyPr>
          <a:lstStyle/>
          <a:p>
            <a:pPr marL="0" indent="0">
              <a:spcBef>
                <a:spcPts val="450"/>
              </a:spcBef>
              <a:buSzPct val="100000"/>
              <a:buFont typeface="Arial"/>
              <a:buNone/>
            </a:pPr>
            <a:r>
              <a:rPr lang="fr-FR" sz="800" noProof="0" dirty="0">
                <a:solidFill>
                  <a:schemeClr val="bg1"/>
                </a:solidFill>
                <a:latin typeface="Aptos" panose="020B0004020202020204" pitchFamily="34" charset="0"/>
                <a:cs typeface="Calibri" panose="020F0502020204030204" pitchFamily="34" charset="0"/>
              </a:rPr>
              <a:t>© 2025 Deloitte Touche </a:t>
            </a:r>
            <a:r>
              <a:rPr lang="fr-FR" sz="800" noProof="0" dirty="0" err="1">
                <a:solidFill>
                  <a:schemeClr val="bg1"/>
                </a:solidFill>
                <a:latin typeface="Aptos" panose="020B0004020202020204" pitchFamily="34" charset="0"/>
                <a:cs typeface="Calibri" panose="020F0502020204030204" pitchFamily="34" charset="0"/>
              </a:rPr>
              <a:t>Tohmatsu</a:t>
            </a:r>
            <a:r>
              <a:rPr lang="fr-FR" sz="800" noProof="0" dirty="0">
                <a:solidFill>
                  <a:schemeClr val="bg1"/>
                </a:solidFill>
                <a:latin typeface="Aptos" panose="020B0004020202020204" pitchFamily="34" charset="0"/>
                <a:cs typeface="Calibri" panose="020F0502020204030204" pitchFamily="34" charset="0"/>
              </a:rPr>
              <a:t> </a:t>
            </a:r>
            <a:r>
              <a:rPr lang="fr-FR" sz="800" noProof="0" dirty="0" err="1">
                <a:solidFill>
                  <a:schemeClr val="bg1"/>
                </a:solidFill>
                <a:latin typeface="Aptos" panose="020B0004020202020204" pitchFamily="34" charset="0"/>
                <a:cs typeface="Calibri" panose="020F0502020204030204" pitchFamily="34" charset="0"/>
              </a:rPr>
              <a:t>India</a:t>
            </a:r>
            <a:r>
              <a:rPr lang="fr-FR" sz="800" noProof="0" dirty="0">
                <a:solidFill>
                  <a:schemeClr val="bg1"/>
                </a:solidFill>
                <a:latin typeface="Aptos" panose="020B0004020202020204" pitchFamily="34" charset="0"/>
                <a:cs typeface="Calibri" panose="020F0502020204030204" pitchFamily="34" charset="0"/>
              </a:rPr>
              <a:t> LLP. </a:t>
            </a:r>
          </a:p>
        </p:txBody>
      </p:sp>
      <p:sp>
        <p:nvSpPr>
          <p:cNvPr id="6" name="TextBox 5">
            <a:extLst>
              <a:ext uri="{FF2B5EF4-FFF2-40B4-BE49-F238E27FC236}">
                <a16:creationId xmlns:a16="http://schemas.microsoft.com/office/drawing/2014/main" id="{7138B5BD-933E-BC54-3884-620C20F639B9}"/>
              </a:ext>
            </a:extLst>
          </p:cNvPr>
          <p:cNvSpPr txBox="1"/>
          <p:nvPr/>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Aptos" panose="020B0004020202020204" pitchFamily="34" charset="0"/>
                <a:cs typeface="Calibri" panose="020F0502020204030204" pitchFamily="34" charset="0"/>
              </a:rPr>
              <a:pPr marL="0" indent="0" algn="r">
                <a:spcBef>
                  <a:spcPts val="450"/>
                </a:spcBef>
                <a:buSzPct val="100000"/>
                <a:buFont typeface="Arial"/>
                <a:buNone/>
              </a:pPr>
              <a:t>‹#›</a:t>
            </a:fld>
            <a:endParaRPr lang="en-US" sz="800" noProof="0" dirty="0">
              <a:solidFill>
                <a:schemeClr val="bg1"/>
              </a:solidFill>
              <a:latin typeface="Aptos" panose="020B0004020202020204" pitchFamily="34" charset="0"/>
              <a:cs typeface="Calibri" panose="020F0502020204030204" pitchFamily="34" charset="0"/>
            </a:endParaRPr>
          </a:p>
        </p:txBody>
      </p:sp>
      <p:sp>
        <p:nvSpPr>
          <p:cNvPr id="14" name="Text Placeholder 18">
            <a:extLst>
              <a:ext uri="{FF2B5EF4-FFF2-40B4-BE49-F238E27FC236}">
                <a16:creationId xmlns:a16="http://schemas.microsoft.com/office/drawing/2014/main" id="{FB46B341-3430-2348-6D11-485200BFA997}"/>
              </a:ext>
            </a:extLst>
          </p:cNvPr>
          <p:cNvSpPr>
            <a:spLocks noGrp="1"/>
          </p:cNvSpPr>
          <p:nvPr>
            <p:ph idx="1" hasCustomPrompt="1"/>
          </p:nvPr>
        </p:nvSpPr>
        <p:spPr>
          <a:xfrm>
            <a:off x="450000" y="1714500"/>
            <a:ext cx="11304000" cy="4644000"/>
          </a:xfrm>
          <a:prstGeom prst="rect">
            <a:avLst/>
          </a:prstGeom>
        </p:spPr>
        <p:txBody>
          <a:bodyPr vert="horz" lIns="0" tIns="0" rIns="0" bIns="0" rtlCol="0">
            <a:noAutofit/>
          </a:bodyPr>
          <a:lstStyle>
            <a:lvl1pPr>
              <a:spcBef>
                <a:spcPts val="200"/>
              </a:spcBef>
              <a:spcAft>
                <a:spcPts val="200"/>
              </a:spcAft>
              <a:defRPr>
                <a:solidFill>
                  <a:schemeClr val="bg1"/>
                </a:solidFill>
                <a:latin typeface="Aptos" panose="020B0004020202020204" pitchFamily="34" charset="0"/>
              </a:defRPr>
            </a:lvl1pPr>
            <a:lvl2pPr>
              <a:spcBef>
                <a:spcPts val="200"/>
              </a:spcBef>
              <a:spcAft>
                <a:spcPts val="200"/>
              </a:spcAft>
              <a:defRPr>
                <a:solidFill>
                  <a:schemeClr val="bg1"/>
                </a:solidFill>
                <a:latin typeface="Aptos" panose="020B0004020202020204" pitchFamily="34" charset="0"/>
              </a:defRPr>
            </a:lvl2pPr>
            <a:lvl3pPr>
              <a:spcBef>
                <a:spcPts val="200"/>
              </a:spcBef>
              <a:spcAft>
                <a:spcPts val="200"/>
              </a:spcAft>
              <a:defRPr>
                <a:solidFill>
                  <a:schemeClr val="bg1"/>
                </a:solidFill>
                <a:latin typeface="Aptos" panose="020B0004020202020204" pitchFamily="34" charset="0"/>
              </a:defRPr>
            </a:lvl3pPr>
            <a:lvl4pPr>
              <a:spcBef>
                <a:spcPts val="200"/>
              </a:spcBef>
              <a:spcAft>
                <a:spcPts val="200"/>
              </a:spcAft>
              <a:defRPr>
                <a:solidFill>
                  <a:schemeClr val="bg1"/>
                </a:solidFill>
                <a:latin typeface="Aptos" panose="020B0004020202020204" pitchFamily="34" charset="0"/>
              </a:defRPr>
            </a:lvl4pPr>
            <a:lvl5pPr>
              <a:spcBef>
                <a:spcPts val="200"/>
              </a:spcBef>
              <a:spcAft>
                <a:spcPts val="200"/>
              </a:spcAft>
              <a:defRPr>
                <a:solidFill>
                  <a:schemeClr val="bg1"/>
                </a:solidFill>
                <a:latin typeface="Aptos" panose="020B0004020202020204" pitchFamily="34" charset="0"/>
              </a:defRPr>
            </a:lvl5pPr>
          </a:lstStyle>
          <a:p>
            <a:pPr marL="0" marR="0" lvl="0" indent="0" algn="l" defTabSz="685800" rtl="0" eaLnBrk="1" fontAlgn="auto" latinLnBrk="0" hangingPunct="1">
              <a:lnSpc>
                <a:spcPct val="100000"/>
              </a:lnSpc>
              <a:spcBef>
                <a:spcPts val="200"/>
              </a:spcBef>
              <a:spcAft>
                <a:spcPts val="200"/>
              </a:spcAft>
              <a:buClrTx/>
              <a:buSzPct val="100000"/>
              <a:buFontTx/>
              <a:buNone/>
              <a:tabLst/>
              <a:defRPr/>
            </a:pPr>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6" name="Title Placeholder 1">
            <a:extLst>
              <a:ext uri="{FF2B5EF4-FFF2-40B4-BE49-F238E27FC236}">
                <a16:creationId xmlns:a16="http://schemas.microsoft.com/office/drawing/2014/main" id="{F99282DB-7705-38D1-75C5-92BD76D9183E}"/>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spcBef>
                <a:spcPts val="0"/>
              </a:spcBef>
              <a:spcAft>
                <a:spcPts val="0"/>
              </a:spcAft>
              <a:defRPr sz="2100">
                <a:solidFill>
                  <a:schemeClr val="bg1"/>
                </a:solidFill>
                <a:latin typeface="Aptos" panose="020B0004020202020204" pitchFamily="34" charset="0"/>
              </a:defRPr>
            </a:lvl1pPr>
          </a:lstStyle>
          <a:p>
            <a:r>
              <a:rPr lang="en-US" dirty="0"/>
              <a:t>Click to add title</a:t>
            </a:r>
          </a:p>
        </p:txBody>
      </p:sp>
      <p:sp>
        <p:nvSpPr>
          <p:cNvPr id="17" name="Text Placeholder 8">
            <a:extLst>
              <a:ext uri="{FF2B5EF4-FFF2-40B4-BE49-F238E27FC236}">
                <a16:creationId xmlns:a16="http://schemas.microsoft.com/office/drawing/2014/main" id="{2F2C4463-3F55-0B57-ECFE-555C0A1782BD}"/>
              </a:ext>
            </a:extLst>
          </p:cNvPr>
          <p:cNvSpPr>
            <a:spLocks noGrp="1"/>
          </p:cNvSpPr>
          <p:nvPr>
            <p:ph type="body" sz="quarter" idx="13" hasCustomPrompt="1"/>
          </p:nvPr>
        </p:nvSpPr>
        <p:spPr>
          <a:xfrm>
            <a:off x="450000" y="684000"/>
            <a:ext cx="11304000" cy="757255"/>
          </a:xfrm>
          <a:prstGeom prst="rect">
            <a:avLst/>
          </a:prstGeom>
        </p:spPr>
        <p:txBody>
          <a:bodyPr vert="horz" lIns="0" tIns="0" rIns="0" bIns="0" rtlCol="0" anchor="t" anchorCtr="0">
            <a:noAutofit/>
          </a:bodyPr>
          <a:lstStyle>
            <a:lvl1pPr>
              <a:spcBef>
                <a:spcPts val="0"/>
              </a:spcBef>
              <a:spcAft>
                <a:spcPts val="0"/>
              </a:spcAft>
              <a:defRPr lang="en-US" sz="1800" b="0" dirty="0">
                <a:solidFill>
                  <a:srgbClr val="D0D0CE"/>
                </a:solidFill>
                <a:latin typeface="Aptos" panose="020B0004020202020204" pitchFamily="34" charset="0"/>
              </a:defRPr>
            </a:lvl1pPr>
          </a:lstStyle>
          <a:p>
            <a:pPr lvl="0"/>
            <a:r>
              <a:rPr lang="en-US" dirty="0"/>
              <a:t>Click to add subtitle</a:t>
            </a:r>
          </a:p>
        </p:txBody>
      </p:sp>
    </p:spTree>
    <p:extLst>
      <p:ext uri="{BB962C8B-B14F-4D97-AF65-F5344CB8AC3E}">
        <p14:creationId xmlns:p14="http://schemas.microsoft.com/office/powerpoint/2010/main" val="3644240582"/>
      </p:ext>
    </p:extLst>
  </p:cSld>
  <p:clrMapOvr>
    <a:masterClrMapping/>
  </p:clrMapOvr>
  <p:transition>
    <p:fade/>
  </p:transition>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ubtitle, 2 columns - Black">
    <p:bg>
      <p:bgPr>
        <a:solidFill>
          <a:schemeClr val="tx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5E6F299-A818-CA93-A927-F61A877DA27A}"/>
              </a:ext>
            </a:extLst>
          </p:cNvPr>
          <p:cNvGraphicFramePr>
            <a:graphicFrameLocks noChangeAspect="1"/>
          </p:cNvGraphicFramePr>
          <p:nvPr>
            <p:custDataLst>
              <p:tags r:id="rId1"/>
            </p:custDataLst>
            <p:extLst>
              <p:ext uri="{D42A27DB-BD31-4B8C-83A1-F6EECF244321}">
                <p14:modId xmlns:p14="http://schemas.microsoft.com/office/powerpoint/2010/main" val="5613879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7" name="think-cell data - do not delete" hidden="1">
                        <a:extLst>
                          <a:ext uri="{FF2B5EF4-FFF2-40B4-BE49-F238E27FC236}">
                            <a16:creationId xmlns:a16="http://schemas.microsoft.com/office/drawing/2014/main" id="{05E6F299-A818-CA93-A927-F61A877DA27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Content Placeholder 3"/>
          <p:cNvSpPr>
            <a:spLocks noGrp="1"/>
          </p:cNvSpPr>
          <p:nvPr>
            <p:ph sz="quarter" idx="10" hasCustomPrompt="1"/>
          </p:nvPr>
        </p:nvSpPr>
        <p:spPr>
          <a:xfrm>
            <a:off x="450000" y="1719072"/>
            <a:ext cx="5508000" cy="4644000"/>
          </a:xfrm>
          <a:prstGeom prst="rect">
            <a:avLst/>
          </a:prstGeom>
        </p:spPr>
        <p:txBody>
          <a:bodyPr>
            <a:noAutofit/>
          </a:bodyPr>
          <a:lstStyle>
            <a:lvl1pPr marL="0" indent="0" algn="l">
              <a:spcBef>
                <a:spcPts val="200"/>
              </a:spcBef>
              <a:spcAft>
                <a:spcPts val="200"/>
              </a:spcAft>
              <a:buFontTx/>
              <a:buNone/>
              <a:tabLst>
                <a:tab pos="3771900" algn="r"/>
              </a:tabLst>
              <a:defRPr sz="1200">
                <a:solidFill>
                  <a:schemeClr val="bg1"/>
                </a:solidFill>
                <a:latin typeface="Aptos" panose="020B0004020202020204" pitchFamily="34" charset="0"/>
              </a:defRPr>
            </a:lvl1pPr>
            <a:lvl2pPr marL="177800" indent="-17780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2pPr>
            <a:lvl3pPr marL="361950" indent="-18415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3pPr>
            <a:lvl4pPr marL="539750" indent="-17780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4pPr>
            <a:lvl5pPr marL="717550" indent="-177800" algn="l">
              <a:spcBef>
                <a:spcPts val="200"/>
              </a:spcBef>
              <a:spcAft>
                <a:spcPts val="200"/>
              </a:spcAft>
              <a:buClrTx/>
              <a:buSzPct val="100000"/>
              <a:buFont typeface="Arial" panose="020B0604020202020204" pitchFamily="34" charset="0"/>
              <a:buChar char="−"/>
              <a:tabLst>
                <a:tab pos="3771900" algn="r"/>
              </a:tabLst>
              <a:defRPr sz="1200" baseline="0">
                <a:solidFill>
                  <a:schemeClr val="bg1"/>
                </a:solidFill>
                <a:latin typeface="Aptos" panose="020B0004020202020204" pitchFamily="34" charset="0"/>
              </a:defRPr>
            </a:lvl5pPr>
          </a:lstStyle>
          <a:p>
            <a:pPr marL="0" marR="0" lvl="0" indent="0" algn="l" defTabSz="685800" rtl="0" eaLnBrk="1" fontAlgn="auto" latinLnBrk="0" hangingPunct="1">
              <a:lnSpc>
                <a:spcPct val="100000"/>
              </a:lnSpc>
              <a:spcBef>
                <a:spcPts val="200"/>
              </a:spcBef>
              <a:spcAft>
                <a:spcPts val="200"/>
              </a:spcAft>
              <a:buClrTx/>
              <a:buSzPct val="100000"/>
              <a:buFontTx/>
              <a:buNone/>
              <a:tabLst>
                <a:tab pos="3771900" algn="r"/>
              </a:tabLst>
              <a:defRPr/>
            </a:pPr>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CaseCode">
            <a:extLst>
              <a:ext uri="{FF2B5EF4-FFF2-40B4-BE49-F238E27FC236}">
                <a16:creationId xmlns:a16="http://schemas.microsoft.com/office/drawing/2014/main" id="{2FAA9AE1-07D6-1DEA-5444-4C520526B959}"/>
              </a:ext>
            </a:extLst>
          </p:cNvPr>
          <p:cNvSpPr txBox="1"/>
          <p:nvPr/>
        </p:nvSpPr>
        <p:spPr>
          <a:xfrm>
            <a:off x="6335184" y="6519673"/>
            <a:ext cx="4896560" cy="24622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dirty="0">
                <a:solidFill>
                  <a:schemeClr val="bg1"/>
                </a:solidFill>
                <a:latin typeface="Aptos" panose="020B0004020202020204" pitchFamily="34" charset="0"/>
                <a:cs typeface="Calibri" panose="020F0502020204030204" pitchFamily="34" charset="0"/>
              </a:rPr>
              <a:t>Presentation title</a:t>
            </a:r>
            <a:br>
              <a:rPr lang="en-US" sz="800" noProof="0" dirty="0">
                <a:solidFill>
                  <a:schemeClr val="bg1"/>
                </a:solidFill>
                <a:latin typeface="Aptos" panose="020B0004020202020204" pitchFamily="34" charset="0"/>
                <a:cs typeface="Calibri" panose="020F0502020204030204" pitchFamily="34" charset="0"/>
              </a:rPr>
            </a:br>
            <a:r>
              <a:rPr lang="en-US" sz="800" noProof="0" dirty="0">
                <a:solidFill>
                  <a:schemeClr val="bg1"/>
                </a:solidFill>
                <a:latin typeface="Aptos" panose="020B0004020202020204" pitchFamily="34" charset="0"/>
                <a:cs typeface="Calibri" panose="020F0502020204030204" pitchFamily="34" charset="0"/>
              </a:rPr>
              <a:t>[To edit, click View &gt; Slide Master &gt; Slide Master]</a:t>
            </a:r>
          </a:p>
        </p:txBody>
      </p:sp>
      <p:sp>
        <p:nvSpPr>
          <p:cNvPr id="4" name="Copyright">
            <a:extLst>
              <a:ext uri="{FF2B5EF4-FFF2-40B4-BE49-F238E27FC236}">
                <a16:creationId xmlns:a16="http://schemas.microsoft.com/office/drawing/2014/main" id="{AECCCF0B-B1BD-BCCA-2910-86017684AE3D}"/>
              </a:ext>
            </a:extLst>
          </p:cNvPr>
          <p:cNvSpPr txBox="1"/>
          <p:nvPr/>
        </p:nvSpPr>
        <p:spPr>
          <a:xfrm>
            <a:off x="466344" y="6515063"/>
            <a:ext cx="5355168" cy="123111"/>
          </a:xfrm>
          <a:prstGeom prst="rect">
            <a:avLst/>
          </a:prstGeom>
          <a:noFill/>
        </p:spPr>
        <p:txBody>
          <a:bodyPr wrap="square" lIns="0" tIns="0" rIns="0" bIns="0" rtlCol="0">
            <a:spAutoFit/>
          </a:bodyPr>
          <a:lstStyle/>
          <a:p>
            <a:pPr marL="0" indent="0">
              <a:spcBef>
                <a:spcPts val="450"/>
              </a:spcBef>
              <a:buSzPct val="100000"/>
              <a:buFont typeface="Arial"/>
              <a:buNone/>
            </a:pPr>
            <a:r>
              <a:rPr lang="fr-FR" sz="800" noProof="0" dirty="0">
                <a:solidFill>
                  <a:schemeClr val="bg1"/>
                </a:solidFill>
                <a:latin typeface="Aptos" panose="020B0004020202020204" pitchFamily="34" charset="0"/>
                <a:cs typeface="Calibri" panose="020F0502020204030204" pitchFamily="34" charset="0"/>
              </a:rPr>
              <a:t>© 2025 Deloitte Touche </a:t>
            </a:r>
            <a:r>
              <a:rPr lang="fr-FR" sz="800" noProof="0" dirty="0" err="1">
                <a:solidFill>
                  <a:schemeClr val="bg1"/>
                </a:solidFill>
                <a:latin typeface="Aptos" panose="020B0004020202020204" pitchFamily="34" charset="0"/>
                <a:cs typeface="Calibri" panose="020F0502020204030204" pitchFamily="34" charset="0"/>
              </a:rPr>
              <a:t>Tohmatsu</a:t>
            </a:r>
            <a:r>
              <a:rPr lang="fr-FR" sz="800" noProof="0" dirty="0">
                <a:solidFill>
                  <a:schemeClr val="bg1"/>
                </a:solidFill>
                <a:latin typeface="Aptos" panose="020B0004020202020204" pitchFamily="34" charset="0"/>
                <a:cs typeface="Calibri" panose="020F0502020204030204" pitchFamily="34" charset="0"/>
              </a:rPr>
              <a:t> </a:t>
            </a:r>
            <a:r>
              <a:rPr lang="fr-FR" sz="800" noProof="0" dirty="0" err="1">
                <a:solidFill>
                  <a:schemeClr val="bg1"/>
                </a:solidFill>
                <a:latin typeface="Aptos" panose="020B0004020202020204" pitchFamily="34" charset="0"/>
                <a:cs typeface="Calibri" panose="020F0502020204030204" pitchFamily="34" charset="0"/>
              </a:rPr>
              <a:t>India</a:t>
            </a:r>
            <a:r>
              <a:rPr lang="fr-FR" sz="800" noProof="0" dirty="0">
                <a:solidFill>
                  <a:schemeClr val="bg1"/>
                </a:solidFill>
                <a:latin typeface="Aptos" panose="020B0004020202020204" pitchFamily="34" charset="0"/>
                <a:cs typeface="Calibri" panose="020F0502020204030204" pitchFamily="34" charset="0"/>
              </a:rPr>
              <a:t> LLP. </a:t>
            </a:r>
          </a:p>
        </p:txBody>
      </p:sp>
      <p:sp>
        <p:nvSpPr>
          <p:cNvPr id="5" name="TextBox 4">
            <a:extLst>
              <a:ext uri="{FF2B5EF4-FFF2-40B4-BE49-F238E27FC236}">
                <a16:creationId xmlns:a16="http://schemas.microsoft.com/office/drawing/2014/main" id="{0D8F1BBD-EF0D-7D04-5538-273842FEC19B}"/>
              </a:ext>
            </a:extLst>
          </p:cNvPr>
          <p:cNvSpPr txBox="1"/>
          <p:nvPr/>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Aptos" panose="020B0004020202020204" pitchFamily="34" charset="0"/>
                <a:cs typeface="Calibri" panose="020F0502020204030204" pitchFamily="34" charset="0"/>
              </a:rPr>
              <a:pPr marL="0" indent="0" algn="r">
                <a:spcBef>
                  <a:spcPts val="450"/>
                </a:spcBef>
                <a:buSzPct val="100000"/>
                <a:buFont typeface="Arial"/>
                <a:buNone/>
              </a:pPr>
              <a:t>‹#›</a:t>
            </a:fld>
            <a:endParaRPr lang="en-US" sz="800" noProof="0" dirty="0">
              <a:solidFill>
                <a:schemeClr val="bg1"/>
              </a:solidFill>
              <a:latin typeface="Aptos" panose="020B0004020202020204" pitchFamily="34" charset="0"/>
              <a:cs typeface="Calibri" panose="020F0502020204030204" pitchFamily="34" charset="0"/>
            </a:endParaRPr>
          </a:p>
        </p:txBody>
      </p:sp>
      <p:sp>
        <p:nvSpPr>
          <p:cNvPr id="10" name="Title Placeholder 1">
            <a:extLst>
              <a:ext uri="{FF2B5EF4-FFF2-40B4-BE49-F238E27FC236}">
                <a16:creationId xmlns:a16="http://schemas.microsoft.com/office/drawing/2014/main" id="{8D6FEAFF-2B74-1B3D-168E-42A9A695E117}"/>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spcBef>
                <a:spcPts val="0"/>
              </a:spcBef>
              <a:spcAft>
                <a:spcPts val="0"/>
              </a:spcAft>
              <a:defRPr sz="2100">
                <a:solidFill>
                  <a:schemeClr val="bg1"/>
                </a:solidFill>
                <a:latin typeface="Aptos" panose="020B0004020202020204" pitchFamily="34" charset="0"/>
              </a:defRPr>
            </a:lvl1pPr>
          </a:lstStyle>
          <a:p>
            <a:r>
              <a:rPr lang="en-US" dirty="0"/>
              <a:t>Click to add title</a:t>
            </a:r>
          </a:p>
        </p:txBody>
      </p:sp>
      <p:sp>
        <p:nvSpPr>
          <p:cNvPr id="11" name="Text Placeholder 8">
            <a:extLst>
              <a:ext uri="{FF2B5EF4-FFF2-40B4-BE49-F238E27FC236}">
                <a16:creationId xmlns:a16="http://schemas.microsoft.com/office/drawing/2014/main" id="{2DF503BF-FE6C-E555-3A41-CFFD64147183}"/>
              </a:ext>
            </a:extLst>
          </p:cNvPr>
          <p:cNvSpPr>
            <a:spLocks noGrp="1"/>
          </p:cNvSpPr>
          <p:nvPr>
            <p:ph type="body" sz="quarter" idx="13" hasCustomPrompt="1"/>
          </p:nvPr>
        </p:nvSpPr>
        <p:spPr>
          <a:xfrm>
            <a:off x="450000" y="684000"/>
            <a:ext cx="11304000" cy="757255"/>
          </a:xfrm>
          <a:prstGeom prst="rect">
            <a:avLst/>
          </a:prstGeom>
        </p:spPr>
        <p:txBody>
          <a:bodyPr vert="horz" lIns="0" tIns="0" rIns="0" bIns="0" rtlCol="0" anchor="t" anchorCtr="0">
            <a:noAutofit/>
          </a:bodyPr>
          <a:lstStyle>
            <a:lvl1pPr>
              <a:spcBef>
                <a:spcPts val="0"/>
              </a:spcBef>
              <a:spcAft>
                <a:spcPts val="0"/>
              </a:spcAft>
              <a:defRPr lang="en-US" sz="1800" b="0" dirty="0">
                <a:solidFill>
                  <a:srgbClr val="D0D0CE"/>
                </a:solidFill>
                <a:latin typeface="Aptos" panose="020B0004020202020204" pitchFamily="34" charset="0"/>
              </a:defRPr>
            </a:lvl1pPr>
          </a:lstStyle>
          <a:p>
            <a:pPr lvl="0"/>
            <a:r>
              <a:rPr lang="en-US" dirty="0"/>
              <a:t>Click to add subtitle</a:t>
            </a:r>
          </a:p>
        </p:txBody>
      </p:sp>
      <p:sp>
        <p:nvSpPr>
          <p:cNvPr id="3" name="Content Placeholder 3">
            <a:extLst>
              <a:ext uri="{FF2B5EF4-FFF2-40B4-BE49-F238E27FC236}">
                <a16:creationId xmlns:a16="http://schemas.microsoft.com/office/drawing/2014/main" id="{45E59B36-2F4F-A0E8-D1A8-C198F28B171E}"/>
              </a:ext>
            </a:extLst>
          </p:cNvPr>
          <p:cNvSpPr>
            <a:spLocks noGrp="1"/>
          </p:cNvSpPr>
          <p:nvPr>
            <p:ph sz="quarter" idx="15" hasCustomPrompt="1"/>
          </p:nvPr>
        </p:nvSpPr>
        <p:spPr>
          <a:xfrm>
            <a:off x="6246000" y="1719072"/>
            <a:ext cx="5508000" cy="4644000"/>
          </a:xfrm>
          <a:prstGeom prst="rect">
            <a:avLst/>
          </a:prstGeom>
        </p:spPr>
        <p:txBody>
          <a:bodyPr>
            <a:noAutofit/>
          </a:bodyPr>
          <a:lstStyle>
            <a:lvl1pPr marL="0" indent="0" algn="l">
              <a:spcBef>
                <a:spcPts val="200"/>
              </a:spcBef>
              <a:spcAft>
                <a:spcPts val="200"/>
              </a:spcAft>
              <a:buFontTx/>
              <a:buNone/>
              <a:tabLst>
                <a:tab pos="3771900" algn="r"/>
              </a:tabLst>
              <a:defRPr sz="1200">
                <a:solidFill>
                  <a:schemeClr val="bg1"/>
                </a:solidFill>
                <a:latin typeface="Aptos" panose="020B0004020202020204" pitchFamily="34" charset="0"/>
              </a:defRPr>
            </a:lvl1pPr>
            <a:lvl2pPr marL="177800" indent="-17780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2pPr>
            <a:lvl3pPr marL="361950" indent="-18415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3pPr>
            <a:lvl4pPr marL="539750" indent="-17780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4pPr>
            <a:lvl5pPr marL="717550" indent="-177800" algn="l">
              <a:spcBef>
                <a:spcPts val="200"/>
              </a:spcBef>
              <a:spcAft>
                <a:spcPts val="200"/>
              </a:spcAft>
              <a:buClrTx/>
              <a:buSzPct val="100000"/>
              <a:buFont typeface="Arial" panose="020B0604020202020204" pitchFamily="34" charset="0"/>
              <a:buChar char="−"/>
              <a:tabLst>
                <a:tab pos="3771900" algn="r"/>
              </a:tabLst>
              <a:defRPr sz="1200" baseline="0">
                <a:solidFill>
                  <a:schemeClr val="bg1"/>
                </a:solidFill>
                <a:latin typeface="Aptos" panose="020B0004020202020204" pitchFamily="34" charset="0"/>
              </a:defRPr>
            </a:lvl5pPr>
          </a:lstStyle>
          <a:p>
            <a:pPr marL="0" marR="0" lvl="0" indent="0" algn="l" defTabSz="685800" rtl="0" eaLnBrk="1" fontAlgn="auto" latinLnBrk="0" hangingPunct="1">
              <a:lnSpc>
                <a:spcPct val="100000"/>
              </a:lnSpc>
              <a:spcBef>
                <a:spcPts val="200"/>
              </a:spcBef>
              <a:spcAft>
                <a:spcPts val="200"/>
              </a:spcAft>
              <a:buClrTx/>
              <a:buSzPct val="100000"/>
              <a:buFontTx/>
              <a:buNone/>
              <a:tabLst>
                <a:tab pos="3771900" algn="r"/>
              </a:tabLst>
              <a:defRPr/>
            </a:pPr>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279178898"/>
      </p:ext>
    </p:extLst>
  </p:cSld>
  <p:clrMapOvr>
    <a:masterClrMapping/>
  </p:clrMapOvr>
  <p:transition>
    <p:fade/>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ubtitle, 3 columns - Black">
    <p:bg>
      <p:bgPr>
        <a:solidFill>
          <a:schemeClr val="tx1"/>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82120E2-D6C2-D764-40A5-E97D481216B5}"/>
              </a:ext>
            </a:extLst>
          </p:cNvPr>
          <p:cNvGraphicFramePr>
            <a:graphicFrameLocks noChangeAspect="1"/>
          </p:cNvGraphicFramePr>
          <p:nvPr>
            <p:custDataLst>
              <p:tags r:id="rId1"/>
            </p:custDataLst>
            <p:extLst>
              <p:ext uri="{D42A27DB-BD31-4B8C-83A1-F6EECF244321}">
                <p14:modId xmlns:p14="http://schemas.microsoft.com/office/powerpoint/2010/main" val="13522964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8" name="think-cell data - do not delete" hidden="1">
                        <a:extLst>
                          <a:ext uri="{FF2B5EF4-FFF2-40B4-BE49-F238E27FC236}">
                            <a16:creationId xmlns:a16="http://schemas.microsoft.com/office/drawing/2014/main" id="{D82120E2-D6C2-D764-40A5-E97D481216B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3" name="Content Placeholder 3">
            <a:extLst>
              <a:ext uri="{FF2B5EF4-FFF2-40B4-BE49-F238E27FC236}">
                <a16:creationId xmlns:a16="http://schemas.microsoft.com/office/drawing/2014/main" id="{BFED540D-3BF1-4047-9D69-9C3EB9B94551}"/>
              </a:ext>
            </a:extLst>
          </p:cNvPr>
          <p:cNvSpPr>
            <a:spLocks noGrp="1"/>
          </p:cNvSpPr>
          <p:nvPr>
            <p:ph sz="quarter" idx="10" hasCustomPrompt="1"/>
          </p:nvPr>
        </p:nvSpPr>
        <p:spPr>
          <a:xfrm>
            <a:off x="450000" y="1719072"/>
            <a:ext cx="3549904" cy="4644000"/>
          </a:xfrm>
          <a:prstGeom prst="rect">
            <a:avLst/>
          </a:prstGeom>
        </p:spPr>
        <p:txBody>
          <a:bodyPr>
            <a:noAutofit/>
          </a:bodyPr>
          <a:lstStyle>
            <a:lvl1pPr marL="0" indent="0" algn="l">
              <a:spcBef>
                <a:spcPts val="200"/>
              </a:spcBef>
              <a:spcAft>
                <a:spcPts val="200"/>
              </a:spcAft>
              <a:buFontTx/>
              <a:buNone/>
              <a:tabLst>
                <a:tab pos="3771900" algn="r"/>
              </a:tabLst>
              <a:defRPr sz="1200">
                <a:solidFill>
                  <a:schemeClr val="bg1"/>
                </a:solidFill>
                <a:latin typeface="Aptos" panose="020B0004020202020204" pitchFamily="34" charset="0"/>
              </a:defRPr>
            </a:lvl1pPr>
            <a:lvl2pPr marL="177800" indent="-17780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2pPr>
            <a:lvl3pPr marL="361950" indent="-18415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3pPr>
            <a:lvl4pPr marL="539750" indent="-17780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4pPr>
            <a:lvl5pPr marL="717550" indent="-177800" algn="l">
              <a:spcBef>
                <a:spcPts val="200"/>
              </a:spcBef>
              <a:spcAft>
                <a:spcPts val="200"/>
              </a:spcAft>
              <a:buClrTx/>
              <a:buSzPct val="100000"/>
              <a:buFont typeface="Arial" panose="020B0604020202020204" pitchFamily="34" charset="0"/>
              <a:buChar char="−"/>
              <a:tabLst>
                <a:tab pos="3771900" algn="r"/>
              </a:tabLst>
              <a:defRPr sz="1200" baseline="0">
                <a:solidFill>
                  <a:schemeClr val="bg1"/>
                </a:solidFill>
                <a:latin typeface="Aptos" panose="020B0004020202020204" pitchFamily="34" charset="0"/>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CaseCode">
            <a:extLst>
              <a:ext uri="{FF2B5EF4-FFF2-40B4-BE49-F238E27FC236}">
                <a16:creationId xmlns:a16="http://schemas.microsoft.com/office/drawing/2014/main" id="{4C9C6FA1-DDE1-8073-D67E-BBF06C3542A3}"/>
              </a:ext>
            </a:extLst>
          </p:cNvPr>
          <p:cNvSpPr txBox="1"/>
          <p:nvPr/>
        </p:nvSpPr>
        <p:spPr>
          <a:xfrm>
            <a:off x="6335184" y="6519673"/>
            <a:ext cx="4896560" cy="24622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dirty="0">
                <a:solidFill>
                  <a:schemeClr val="bg1"/>
                </a:solidFill>
                <a:latin typeface="Aptos" panose="020B0004020202020204" pitchFamily="34" charset="0"/>
                <a:cs typeface="Calibri" panose="020F0502020204030204" pitchFamily="34" charset="0"/>
              </a:rPr>
              <a:t>Presentation title</a:t>
            </a:r>
            <a:br>
              <a:rPr lang="en-US" sz="800" noProof="0" dirty="0">
                <a:solidFill>
                  <a:schemeClr val="bg1"/>
                </a:solidFill>
                <a:latin typeface="Aptos" panose="020B0004020202020204" pitchFamily="34" charset="0"/>
                <a:cs typeface="Calibri" panose="020F0502020204030204" pitchFamily="34" charset="0"/>
              </a:rPr>
            </a:br>
            <a:r>
              <a:rPr lang="en-US" sz="800" noProof="0" dirty="0">
                <a:solidFill>
                  <a:schemeClr val="bg1"/>
                </a:solidFill>
                <a:latin typeface="Aptos" panose="020B0004020202020204" pitchFamily="34" charset="0"/>
                <a:cs typeface="Calibri" panose="020F0502020204030204" pitchFamily="34" charset="0"/>
              </a:rPr>
              <a:t>[To edit, click View &gt; Slide Master &gt; Slide Master]</a:t>
            </a:r>
          </a:p>
        </p:txBody>
      </p:sp>
      <p:sp>
        <p:nvSpPr>
          <p:cNvPr id="5" name="Copyright">
            <a:extLst>
              <a:ext uri="{FF2B5EF4-FFF2-40B4-BE49-F238E27FC236}">
                <a16:creationId xmlns:a16="http://schemas.microsoft.com/office/drawing/2014/main" id="{E0E9664F-F6E9-5088-C878-2C69B2DB5422}"/>
              </a:ext>
            </a:extLst>
          </p:cNvPr>
          <p:cNvSpPr txBox="1"/>
          <p:nvPr/>
        </p:nvSpPr>
        <p:spPr>
          <a:xfrm>
            <a:off x="466344" y="6515063"/>
            <a:ext cx="5355168" cy="123111"/>
          </a:xfrm>
          <a:prstGeom prst="rect">
            <a:avLst/>
          </a:prstGeom>
          <a:noFill/>
        </p:spPr>
        <p:txBody>
          <a:bodyPr wrap="square" lIns="0" tIns="0" rIns="0" bIns="0" rtlCol="0">
            <a:spAutoFit/>
          </a:bodyPr>
          <a:lstStyle/>
          <a:p>
            <a:pPr marL="0" indent="0">
              <a:spcBef>
                <a:spcPts val="450"/>
              </a:spcBef>
              <a:buSzPct val="100000"/>
              <a:buFont typeface="Arial"/>
              <a:buNone/>
            </a:pPr>
            <a:r>
              <a:rPr lang="fr-FR" sz="800" noProof="0" dirty="0">
                <a:solidFill>
                  <a:schemeClr val="bg1"/>
                </a:solidFill>
                <a:latin typeface="Aptos" panose="020B0004020202020204" pitchFamily="34" charset="0"/>
                <a:cs typeface="Calibri" panose="020F0502020204030204" pitchFamily="34" charset="0"/>
              </a:rPr>
              <a:t>© 2025 Deloitte Touche </a:t>
            </a:r>
            <a:r>
              <a:rPr lang="fr-FR" sz="800" noProof="0" dirty="0" err="1">
                <a:solidFill>
                  <a:schemeClr val="bg1"/>
                </a:solidFill>
                <a:latin typeface="Aptos" panose="020B0004020202020204" pitchFamily="34" charset="0"/>
                <a:cs typeface="Calibri" panose="020F0502020204030204" pitchFamily="34" charset="0"/>
              </a:rPr>
              <a:t>Tohmatsu</a:t>
            </a:r>
            <a:r>
              <a:rPr lang="fr-FR" sz="800" noProof="0" dirty="0">
                <a:solidFill>
                  <a:schemeClr val="bg1"/>
                </a:solidFill>
                <a:latin typeface="Aptos" panose="020B0004020202020204" pitchFamily="34" charset="0"/>
                <a:cs typeface="Calibri" panose="020F0502020204030204" pitchFamily="34" charset="0"/>
              </a:rPr>
              <a:t> </a:t>
            </a:r>
            <a:r>
              <a:rPr lang="fr-FR" sz="800" noProof="0" dirty="0" err="1">
                <a:solidFill>
                  <a:schemeClr val="bg1"/>
                </a:solidFill>
                <a:latin typeface="Aptos" panose="020B0004020202020204" pitchFamily="34" charset="0"/>
                <a:cs typeface="Calibri" panose="020F0502020204030204" pitchFamily="34" charset="0"/>
              </a:rPr>
              <a:t>India</a:t>
            </a:r>
            <a:r>
              <a:rPr lang="fr-FR" sz="800" noProof="0" dirty="0">
                <a:solidFill>
                  <a:schemeClr val="bg1"/>
                </a:solidFill>
                <a:latin typeface="Aptos" panose="020B0004020202020204" pitchFamily="34" charset="0"/>
                <a:cs typeface="Calibri" panose="020F0502020204030204" pitchFamily="34" charset="0"/>
              </a:rPr>
              <a:t> LLP. </a:t>
            </a:r>
          </a:p>
        </p:txBody>
      </p:sp>
      <p:sp>
        <p:nvSpPr>
          <p:cNvPr id="6" name="TextBox 5">
            <a:extLst>
              <a:ext uri="{FF2B5EF4-FFF2-40B4-BE49-F238E27FC236}">
                <a16:creationId xmlns:a16="http://schemas.microsoft.com/office/drawing/2014/main" id="{51FB6382-2CB7-7FC9-D920-10C689F2F5E2}"/>
              </a:ext>
            </a:extLst>
          </p:cNvPr>
          <p:cNvSpPr txBox="1"/>
          <p:nvPr/>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Aptos" panose="020B0004020202020204" pitchFamily="34" charset="0"/>
                <a:cs typeface="Calibri" panose="020F0502020204030204" pitchFamily="34" charset="0"/>
              </a:rPr>
              <a:pPr marL="0" indent="0" algn="r">
                <a:spcBef>
                  <a:spcPts val="450"/>
                </a:spcBef>
                <a:buSzPct val="100000"/>
                <a:buFont typeface="Arial"/>
                <a:buNone/>
              </a:pPr>
              <a:t>‹#›</a:t>
            </a:fld>
            <a:endParaRPr lang="en-US" sz="800" noProof="0" dirty="0">
              <a:solidFill>
                <a:schemeClr val="bg1"/>
              </a:solidFill>
              <a:latin typeface="Aptos" panose="020B000402020202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7413E34D-A983-4D25-B3D7-D7643F603577}"/>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defRPr sz="2100">
                <a:solidFill>
                  <a:schemeClr val="bg1"/>
                </a:solidFill>
                <a:latin typeface="Aptos" panose="020B0004020202020204" pitchFamily="34" charset="0"/>
              </a:defRPr>
            </a:lvl1pPr>
          </a:lstStyle>
          <a:p>
            <a:r>
              <a:rPr lang="en-US" dirty="0"/>
              <a:t>Click to add title</a:t>
            </a:r>
          </a:p>
        </p:txBody>
      </p:sp>
      <p:sp>
        <p:nvSpPr>
          <p:cNvPr id="10" name="Text Placeholder 8">
            <a:extLst>
              <a:ext uri="{FF2B5EF4-FFF2-40B4-BE49-F238E27FC236}">
                <a16:creationId xmlns:a16="http://schemas.microsoft.com/office/drawing/2014/main" id="{6F14D54C-54B5-CC50-7E64-122407456A83}"/>
              </a:ext>
            </a:extLst>
          </p:cNvPr>
          <p:cNvSpPr>
            <a:spLocks noGrp="1"/>
          </p:cNvSpPr>
          <p:nvPr>
            <p:ph type="body" sz="quarter" idx="13" hasCustomPrompt="1"/>
          </p:nvPr>
        </p:nvSpPr>
        <p:spPr>
          <a:xfrm>
            <a:off x="450000" y="684000"/>
            <a:ext cx="11304000" cy="757255"/>
          </a:xfrm>
          <a:prstGeom prst="rect">
            <a:avLst/>
          </a:prstGeom>
        </p:spPr>
        <p:txBody>
          <a:bodyPr vert="horz" lIns="0" tIns="0" rIns="0" bIns="0" rtlCol="0" anchor="t" anchorCtr="0">
            <a:noAutofit/>
          </a:bodyPr>
          <a:lstStyle>
            <a:lvl1pPr>
              <a:defRPr lang="en-US" sz="1800" b="0" dirty="0">
                <a:solidFill>
                  <a:srgbClr val="D0D0CE"/>
                </a:solidFill>
                <a:latin typeface="Aptos" panose="020B0004020202020204" pitchFamily="34" charset="0"/>
              </a:defRPr>
            </a:lvl1pPr>
          </a:lstStyle>
          <a:p>
            <a:pPr lvl="0"/>
            <a:r>
              <a:rPr lang="en-US" dirty="0"/>
              <a:t>Click to add subtitle</a:t>
            </a:r>
          </a:p>
        </p:txBody>
      </p:sp>
      <p:sp>
        <p:nvSpPr>
          <p:cNvPr id="4" name="Content Placeholder 3">
            <a:extLst>
              <a:ext uri="{FF2B5EF4-FFF2-40B4-BE49-F238E27FC236}">
                <a16:creationId xmlns:a16="http://schemas.microsoft.com/office/drawing/2014/main" id="{DF0E9C8C-3361-2EBB-1420-4D27917305A8}"/>
              </a:ext>
            </a:extLst>
          </p:cNvPr>
          <p:cNvSpPr>
            <a:spLocks noGrp="1"/>
          </p:cNvSpPr>
          <p:nvPr>
            <p:ph sz="quarter" idx="17" hasCustomPrompt="1"/>
          </p:nvPr>
        </p:nvSpPr>
        <p:spPr>
          <a:xfrm>
            <a:off x="4327048" y="1719072"/>
            <a:ext cx="3549904" cy="4644000"/>
          </a:xfrm>
          <a:prstGeom prst="rect">
            <a:avLst/>
          </a:prstGeom>
        </p:spPr>
        <p:txBody>
          <a:bodyPr>
            <a:noAutofit/>
          </a:bodyPr>
          <a:lstStyle>
            <a:lvl1pPr marL="0" indent="0" algn="l">
              <a:spcBef>
                <a:spcPts val="200"/>
              </a:spcBef>
              <a:spcAft>
                <a:spcPts val="200"/>
              </a:spcAft>
              <a:buFontTx/>
              <a:buNone/>
              <a:tabLst>
                <a:tab pos="3771900" algn="r"/>
              </a:tabLst>
              <a:defRPr sz="1200">
                <a:solidFill>
                  <a:schemeClr val="bg1"/>
                </a:solidFill>
                <a:latin typeface="Aptos" panose="020B0004020202020204" pitchFamily="34" charset="0"/>
              </a:defRPr>
            </a:lvl1pPr>
            <a:lvl2pPr marL="177800" indent="-17780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2pPr>
            <a:lvl3pPr marL="361950" indent="-18415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3pPr>
            <a:lvl4pPr marL="539750" indent="-17780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4pPr>
            <a:lvl5pPr marL="717550" indent="-177800" algn="l">
              <a:spcBef>
                <a:spcPts val="200"/>
              </a:spcBef>
              <a:spcAft>
                <a:spcPts val="200"/>
              </a:spcAft>
              <a:buClrTx/>
              <a:buSzPct val="100000"/>
              <a:buFont typeface="Arial" panose="020B0604020202020204" pitchFamily="34" charset="0"/>
              <a:buChar char="−"/>
              <a:tabLst>
                <a:tab pos="3771900" algn="r"/>
              </a:tabLst>
              <a:defRPr sz="1200" baseline="0">
                <a:solidFill>
                  <a:schemeClr val="bg1"/>
                </a:solidFill>
                <a:latin typeface="Aptos" panose="020B0004020202020204" pitchFamily="34" charset="0"/>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Content Placeholder 3">
            <a:extLst>
              <a:ext uri="{FF2B5EF4-FFF2-40B4-BE49-F238E27FC236}">
                <a16:creationId xmlns:a16="http://schemas.microsoft.com/office/drawing/2014/main" id="{CD594323-BB1E-32C6-75D1-37D14037392C}"/>
              </a:ext>
            </a:extLst>
          </p:cNvPr>
          <p:cNvSpPr>
            <a:spLocks noGrp="1"/>
          </p:cNvSpPr>
          <p:nvPr>
            <p:ph sz="quarter" idx="18" hasCustomPrompt="1"/>
          </p:nvPr>
        </p:nvSpPr>
        <p:spPr>
          <a:xfrm>
            <a:off x="8204096" y="1719072"/>
            <a:ext cx="3549904" cy="4644000"/>
          </a:xfrm>
          <a:prstGeom prst="rect">
            <a:avLst/>
          </a:prstGeom>
        </p:spPr>
        <p:txBody>
          <a:bodyPr>
            <a:noAutofit/>
          </a:bodyPr>
          <a:lstStyle>
            <a:lvl1pPr marL="0" indent="0" algn="l">
              <a:spcBef>
                <a:spcPts val="200"/>
              </a:spcBef>
              <a:spcAft>
                <a:spcPts val="200"/>
              </a:spcAft>
              <a:buFontTx/>
              <a:buNone/>
              <a:tabLst>
                <a:tab pos="3771900" algn="r"/>
              </a:tabLst>
              <a:defRPr sz="1200">
                <a:solidFill>
                  <a:schemeClr val="bg1"/>
                </a:solidFill>
                <a:latin typeface="Aptos" panose="020B0004020202020204" pitchFamily="34" charset="0"/>
              </a:defRPr>
            </a:lvl1pPr>
            <a:lvl2pPr marL="177800" indent="-17780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2pPr>
            <a:lvl3pPr marL="361950" indent="-18415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3pPr>
            <a:lvl4pPr marL="539750" indent="-17780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4pPr>
            <a:lvl5pPr marL="717550" indent="-177800" algn="l">
              <a:spcBef>
                <a:spcPts val="200"/>
              </a:spcBef>
              <a:spcAft>
                <a:spcPts val="200"/>
              </a:spcAft>
              <a:buClrTx/>
              <a:buSzPct val="100000"/>
              <a:buFont typeface="Arial" panose="020B0604020202020204" pitchFamily="34" charset="0"/>
              <a:buChar char="−"/>
              <a:tabLst>
                <a:tab pos="3771900" algn="r"/>
              </a:tabLst>
              <a:defRPr sz="1200" baseline="0">
                <a:solidFill>
                  <a:schemeClr val="bg1"/>
                </a:solidFill>
                <a:latin typeface="Aptos" panose="020B0004020202020204" pitchFamily="34" charset="0"/>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211772767"/>
      </p:ext>
    </p:extLst>
  </p:cSld>
  <p:clrMapOvr>
    <a:masterClrMapping/>
  </p:clrMapOvr>
  <p:transition>
    <p:fade/>
  </p:transition>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ubtitle, 4 columns - Black">
    <p:bg>
      <p:bgPr>
        <a:solidFill>
          <a:schemeClr val="tx1"/>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AF0D7E5-2029-3151-0D44-92D925760B08}"/>
              </a:ext>
            </a:extLst>
          </p:cNvPr>
          <p:cNvGraphicFramePr>
            <a:graphicFrameLocks noChangeAspect="1"/>
          </p:cNvGraphicFramePr>
          <p:nvPr>
            <p:custDataLst>
              <p:tags r:id="rId1"/>
            </p:custDataLst>
            <p:extLst>
              <p:ext uri="{D42A27DB-BD31-4B8C-83A1-F6EECF244321}">
                <p14:modId xmlns:p14="http://schemas.microsoft.com/office/powerpoint/2010/main" val="1243120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5" name="think-cell data - do not delete" hidden="1">
                        <a:extLst>
                          <a:ext uri="{FF2B5EF4-FFF2-40B4-BE49-F238E27FC236}">
                            <a16:creationId xmlns:a16="http://schemas.microsoft.com/office/drawing/2014/main" id="{0AF0D7E5-2029-3151-0D44-92D925760B0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ntent Placeholder 3">
            <a:extLst>
              <a:ext uri="{FF2B5EF4-FFF2-40B4-BE49-F238E27FC236}">
                <a16:creationId xmlns:a16="http://schemas.microsoft.com/office/drawing/2014/main" id="{593F994E-D5B3-4236-9E8D-771F764DB8E8}"/>
              </a:ext>
            </a:extLst>
          </p:cNvPr>
          <p:cNvSpPr>
            <a:spLocks noGrp="1"/>
          </p:cNvSpPr>
          <p:nvPr>
            <p:ph sz="quarter" idx="10" hasCustomPrompt="1"/>
          </p:nvPr>
        </p:nvSpPr>
        <p:spPr>
          <a:xfrm>
            <a:off x="450000" y="1714500"/>
            <a:ext cx="2685018" cy="4644000"/>
          </a:xfrm>
          <a:prstGeom prst="rect">
            <a:avLst/>
          </a:prstGeom>
        </p:spPr>
        <p:txBody>
          <a:bodyPr>
            <a:noAutofit/>
          </a:bodyPr>
          <a:lstStyle>
            <a:lvl1pPr marL="0" indent="0" algn="l">
              <a:spcBef>
                <a:spcPts val="200"/>
              </a:spcBef>
              <a:spcAft>
                <a:spcPts val="200"/>
              </a:spcAft>
              <a:buFontTx/>
              <a:buNone/>
              <a:tabLst>
                <a:tab pos="3771900" algn="r"/>
              </a:tabLst>
              <a:defRPr sz="1200">
                <a:solidFill>
                  <a:schemeClr val="bg1"/>
                </a:solidFill>
                <a:latin typeface="Aptos" panose="020B0004020202020204" pitchFamily="34" charset="0"/>
              </a:defRPr>
            </a:lvl1pPr>
            <a:lvl2pPr marL="177800" indent="-17780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2pPr>
            <a:lvl3pPr marL="361950" indent="-18415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3pPr>
            <a:lvl4pPr marL="539750" indent="-17780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4pPr>
            <a:lvl5pPr marL="717550" indent="-177800" algn="l">
              <a:spcBef>
                <a:spcPts val="200"/>
              </a:spcBef>
              <a:spcAft>
                <a:spcPts val="200"/>
              </a:spcAft>
              <a:buClrTx/>
              <a:buSzPct val="100000"/>
              <a:buFont typeface="Arial" panose="020B0604020202020204" pitchFamily="34" charset="0"/>
              <a:buChar char="−"/>
              <a:tabLst>
                <a:tab pos="3771900" algn="r"/>
              </a:tabLst>
              <a:defRPr sz="1200" baseline="0">
                <a:solidFill>
                  <a:schemeClr val="bg1"/>
                </a:solidFill>
                <a:latin typeface="Aptos" panose="020B0004020202020204" pitchFamily="34" charset="0"/>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CaseCode">
            <a:extLst>
              <a:ext uri="{FF2B5EF4-FFF2-40B4-BE49-F238E27FC236}">
                <a16:creationId xmlns:a16="http://schemas.microsoft.com/office/drawing/2014/main" id="{2AC6B5AE-2398-5F77-C242-BA82202FDB97}"/>
              </a:ext>
            </a:extLst>
          </p:cNvPr>
          <p:cNvSpPr txBox="1"/>
          <p:nvPr/>
        </p:nvSpPr>
        <p:spPr>
          <a:xfrm>
            <a:off x="6335184" y="6519673"/>
            <a:ext cx="4896560" cy="24622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dirty="0">
                <a:solidFill>
                  <a:schemeClr val="bg1"/>
                </a:solidFill>
                <a:latin typeface="Aptos" panose="020B0004020202020204" pitchFamily="34" charset="0"/>
                <a:cs typeface="Calibri" panose="020F0502020204030204" pitchFamily="34" charset="0"/>
              </a:rPr>
              <a:t>Presentation title</a:t>
            </a:r>
            <a:br>
              <a:rPr lang="en-US" sz="800" noProof="0" dirty="0">
                <a:solidFill>
                  <a:schemeClr val="bg1"/>
                </a:solidFill>
                <a:latin typeface="Aptos" panose="020B0004020202020204" pitchFamily="34" charset="0"/>
                <a:cs typeface="Calibri" panose="020F0502020204030204" pitchFamily="34" charset="0"/>
              </a:rPr>
            </a:br>
            <a:r>
              <a:rPr lang="en-US" sz="800" noProof="0" dirty="0">
                <a:solidFill>
                  <a:schemeClr val="bg1"/>
                </a:solidFill>
                <a:latin typeface="Aptos" panose="020B0004020202020204" pitchFamily="34" charset="0"/>
                <a:cs typeface="Calibri" panose="020F0502020204030204" pitchFamily="34" charset="0"/>
              </a:rPr>
              <a:t>[To edit, click View &gt; Slide Master &gt; Slide Master]</a:t>
            </a:r>
          </a:p>
        </p:txBody>
      </p:sp>
      <p:sp>
        <p:nvSpPr>
          <p:cNvPr id="8" name="Copyright">
            <a:extLst>
              <a:ext uri="{FF2B5EF4-FFF2-40B4-BE49-F238E27FC236}">
                <a16:creationId xmlns:a16="http://schemas.microsoft.com/office/drawing/2014/main" id="{D86F00B9-162D-0F0A-AF00-68C6D5FF16DE}"/>
              </a:ext>
            </a:extLst>
          </p:cNvPr>
          <p:cNvSpPr txBox="1"/>
          <p:nvPr/>
        </p:nvSpPr>
        <p:spPr>
          <a:xfrm>
            <a:off x="466344" y="6515063"/>
            <a:ext cx="5355168" cy="123111"/>
          </a:xfrm>
          <a:prstGeom prst="rect">
            <a:avLst/>
          </a:prstGeom>
          <a:noFill/>
        </p:spPr>
        <p:txBody>
          <a:bodyPr wrap="square" lIns="0" tIns="0" rIns="0" bIns="0" rtlCol="0">
            <a:spAutoFit/>
          </a:bodyPr>
          <a:lstStyle/>
          <a:p>
            <a:pPr marL="0" indent="0">
              <a:spcBef>
                <a:spcPts val="450"/>
              </a:spcBef>
              <a:buSzPct val="100000"/>
              <a:buFont typeface="Arial"/>
              <a:buNone/>
            </a:pPr>
            <a:r>
              <a:rPr lang="fr-FR" sz="800" noProof="0" dirty="0">
                <a:solidFill>
                  <a:schemeClr val="bg1"/>
                </a:solidFill>
                <a:latin typeface="Aptos" panose="020B0004020202020204" pitchFamily="34" charset="0"/>
                <a:cs typeface="Calibri" panose="020F0502020204030204" pitchFamily="34" charset="0"/>
              </a:rPr>
              <a:t>© 2025 Deloitte Touche </a:t>
            </a:r>
            <a:r>
              <a:rPr lang="fr-FR" sz="800" noProof="0" dirty="0" err="1">
                <a:solidFill>
                  <a:schemeClr val="bg1"/>
                </a:solidFill>
                <a:latin typeface="Aptos" panose="020B0004020202020204" pitchFamily="34" charset="0"/>
                <a:cs typeface="Calibri" panose="020F0502020204030204" pitchFamily="34" charset="0"/>
              </a:rPr>
              <a:t>Tohmatsu</a:t>
            </a:r>
            <a:r>
              <a:rPr lang="fr-FR" sz="800" noProof="0" dirty="0">
                <a:solidFill>
                  <a:schemeClr val="bg1"/>
                </a:solidFill>
                <a:latin typeface="Aptos" panose="020B0004020202020204" pitchFamily="34" charset="0"/>
                <a:cs typeface="Calibri" panose="020F0502020204030204" pitchFamily="34" charset="0"/>
              </a:rPr>
              <a:t> </a:t>
            </a:r>
            <a:r>
              <a:rPr lang="fr-FR" sz="800" noProof="0" dirty="0" err="1">
                <a:solidFill>
                  <a:schemeClr val="bg1"/>
                </a:solidFill>
                <a:latin typeface="Aptos" panose="020B0004020202020204" pitchFamily="34" charset="0"/>
                <a:cs typeface="Calibri" panose="020F0502020204030204" pitchFamily="34" charset="0"/>
              </a:rPr>
              <a:t>India</a:t>
            </a:r>
            <a:r>
              <a:rPr lang="fr-FR" sz="800" noProof="0" dirty="0">
                <a:solidFill>
                  <a:schemeClr val="bg1"/>
                </a:solidFill>
                <a:latin typeface="Aptos" panose="020B0004020202020204" pitchFamily="34" charset="0"/>
                <a:cs typeface="Calibri" panose="020F0502020204030204" pitchFamily="34" charset="0"/>
              </a:rPr>
              <a:t> LLP. </a:t>
            </a:r>
          </a:p>
        </p:txBody>
      </p:sp>
      <p:sp>
        <p:nvSpPr>
          <p:cNvPr id="10" name="TextBox 9">
            <a:extLst>
              <a:ext uri="{FF2B5EF4-FFF2-40B4-BE49-F238E27FC236}">
                <a16:creationId xmlns:a16="http://schemas.microsoft.com/office/drawing/2014/main" id="{7ADEBAD5-40EB-51CE-ACE7-BD2DFF52BB5F}"/>
              </a:ext>
            </a:extLst>
          </p:cNvPr>
          <p:cNvSpPr txBox="1"/>
          <p:nvPr/>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Aptos" panose="020B0004020202020204" pitchFamily="34" charset="0"/>
                <a:cs typeface="Calibri" panose="020F0502020204030204" pitchFamily="34" charset="0"/>
              </a:rPr>
              <a:pPr marL="0" indent="0" algn="r">
                <a:spcBef>
                  <a:spcPts val="450"/>
                </a:spcBef>
                <a:buSzPct val="100000"/>
                <a:buFont typeface="Arial"/>
                <a:buNone/>
              </a:pPr>
              <a:t>‹#›</a:t>
            </a:fld>
            <a:endParaRPr lang="en-US" sz="800" noProof="0" dirty="0">
              <a:solidFill>
                <a:schemeClr val="bg1"/>
              </a:solidFill>
              <a:latin typeface="Aptos" panose="020B0004020202020204" pitchFamily="34" charset="0"/>
              <a:cs typeface="Calibri" panose="020F0502020204030204" pitchFamily="34" charset="0"/>
            </a:endParaRPr>
          </a:p>
        </p:txBody>
      </p:sp>
      <p:sp>
        <p:nvSpPr>
          <p:cNvPr id="14" name="Title Placeholder 1">
            <a:extLst>
              <a:ext uri="{FF2B5EF4-FFF2-40B4-BE49-F238E27FC236}">
                <a16:creationId xmlns:a16="http://schemas.microsoft.com/office/drawing/2014/main" id="{286DEB7A-2D80-0936-9E40-8E28EEB0EB24}"/>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spcBef>
                <a:spcPts val="0"/>
              </a:spcBef>
              <a:spcAft>
                <a:spcPts val="0"/>
              </a:spcAft>
              <a:defRPr sz="2100">
                <a:solidFill>
                  <a:schemeClr val="bg1"/>
                </a:solidFill>
                <a:latin typeface="Aptos" panose="020B0004020202020204" pitchFamily="34" charset="0"/>
              </a:defRPr>
            </a:lvl1pPr>
          </a:lstStyle>
          <a:p>
            <a:r>
              <a:rPr lang="en-US" dirty="0"/>
              <a:t>Click to add title</a:t>
            </a:r>
          </a:p>
        </p:txBody>
      </p:sp>
      <p:sp>
        <p:nvSpPr>
          <p:cNvPr id="15" name="Text Placeholder 8">
            <a:extLst>
              <a:ext uri="{FF2B5EF4-FFF2-40B4-BE49-F238E27FC236}">
                <a16:creationId xmlns:a16="http://schemas.microsoft.com/office/drawing/2014/main" id="{67F64B02-86CD-B81B-86B2-05391A92AC52}"/>
              </a:ext>
            </a:extLst>
          </p:cNvPr>
          <p:cNvSpPr>
            <a:spLocks noGrp="1"/>
          </p:cNvSpPr>
          <p:nvPr>
            <p:ph type="body" sz="quarter" idx="13" hasCustomPrompt="1"/>
          </p:nvPr>
        </p:nvSpPr>
        <p:spPr>
          <a:xfrm>
            <a:off x="450000" y="684000"/>
            <a:ext cx="11304000" cy="757255"/>
          </a:xfrm>
          <a:prstGeom prst="rect">
            <a:avLst/>
          </a:prstGeom>
        </p:spPr>
        <p:txBody>
          <a:bodyPr vert="horz" lIns="0" tIns="0" rIns="0" bIns="0" rtlCol="0" anchor="t" anchorCtr="0">
            <a:noAutofit/>
          </a:bodyPr>
          <a:lstStyle>
            <a:lvl1pPr>
              <a:spcBef>
                <a:spcPts val="0"/>
              </a:spcBef>
              <a:spcAft>
                <a:spcPts val="0"/>
              </a:spcAft>
              <a:defRPr lang="en-US" sz="1800" b="0" dirty="0">
                <a:solidFill>
                  <a:srgbClr val="D0D0CE"/>
                </a:solidFill>
                <a:latin typeface="Aptos" panose="020B0004020202020204" pitchFamily="34" charset="0"/>
              </a:defRPr>
            </a:lvl1pPr>
          </a:lstStyle>
          <a:p>
            <a:pPr lvl="0"/>
            <a:r>
              <a:rPr lang="en-US" dirty="0"/>
              <a:t>Click to add subtitle</a:t>
            </a:r>
          </a:p>
        </p:txBody>
      </p:sp>
      <p:sp>
        <p:nvSpPr>
          <p:cNvPr id="3" name="Content Placeholder 3">
            <a:extLst>
              <a:ext uri="{FF2B5EF4-FFF2-40B4-BE49-F238E27FC236}">
                <a16:creationId xmlns:a16="http://schemas.microsoft.com/office/drawing/2014/main" id="{39EE392B-1FEE-21B0-181D-C9962A3FE8E5}"/>
              </a:ext>
            </a:extLst>
          </p:cNvPr>
          <p:cNvSpPr>
            <a:spLocks noGrp="1"/>
          </p:cNvSpPr>
          <p:nvPr>
            <p:ph sz="quarter" idx="18" hasCustomPrompt="1"/>
          </p:nvPr>
        </p:nvSpPr>
        <p:spPr>
          <a:xfrm>
            <a:off x="3322994" y="1714500"/>
            <a:ext cx="2685018" cy="4644000"/>
          </a:xfrm>
          <a:prstGeom prst="rect">
            <a:avLst/>
          </a:prstGeom>
        </p:spPr>
        <p:txBody>
          <a:bodyPr>
            <a:noAutofit/>
          </a:bodyPr>
          <a:lstStyle>
            <a:lvl1pPr marL="0" indent="0" algn="l">
              <a:spcBef>
                <a:spcPts val="200"/>
              </a:spcBef>
              <a:spcAft>
                <a:spcPts val="200"/>
              </a:spcAft>
              <a:buFontTx/>
              <a:buNone/>
              <a:tabLst>
                <a:tab pos="3771900" algn="r"/>
              </a:tabLst>
              <a:defRPr sz="1200">
                <a:solidFill>
                  <a:schemeClr val="bg1"/>
                </a:solidFill>
                <a:latin typeface="Aptos" panose="020B0004020202020204" pitchFamily="34" charset="0"/>
              </a:defRPr>
            </a:lvl1pPr>
            <a:lvl2pPr marL="177800" indent="-17780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2pPr>
            <a:lvl3pPr marL="361950" indent="-18415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3pPr>
            <a:lvl4pPr marL="539750" indent="-17780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4pPr>
            <a:lvl5pPr marL="717550" indent="-177800" algn="l">
              <a:spcBef>
                <a:spcPts val="200"/>
              </a:spcBef>
              <a:spcAft>
                <a:spcPts val="200"/>
              </a:spcAft>
              <a:buClrTx/>
              <a:buSzPct val="100000"/>
              <a:buFont typeface="Arial" panose="020B0604020202020204" pitchFamily="34" charset="0"/>
              <a:buChar char="−"/>
              <a:tabLst>
                <a:tab pos="3771900" algn="r"/>
              </a:tabLst>
              <a:defRPr sz="1200" baseline="0">
                <a:solidFill>
                  <a:schemeClr val="bg1"/>
                </a:solidFill>
                <a:latin typeface="Aptos" panose="020B0004020202020204" pitchFamily="34" charset="0"/>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Content Placeholder 3">
            <a:extLst>
              <a:ext uri="{FF2B5EF4-FFF2-40B4-BE49-F238E27FC236}">
                <a16:creationId xmlns:a16="http://schemas.microsoft.com/office/drawing/2014/main" id="{EC71861D-BC3F-2DAD-BA49-86947F937CC5}"/>
              </a:ext>
            </a:extLst>
          </p:cNvPr>
          <p:cNvSpPr>
            <a:spLocks noGrp="1"/>
          </p:cNvSpPr>
          <p:nvPr>
            <p:ph sz="quarter" idx="19" hasCustomPrompt="1"/>
          </p:nvPr>
        </p:nvSpPr>
        <p:spPr>
          <a:xfrm>
            <a:off x="6195988" y="1714500"/>
            <a:ext cx="2685018" cy="4644000"/>
          </a:xfrm>
          <a:prstGeom prst="rect">
            <a:avLst/>
          </a:prstGeom>
        </p:spPr>
        <p:txBody>
          <a:bodyPr>
            <a:noAutofit/>
          </a:bodyPr>
          <a:lstStyle>
            <a:lvl1pPr marL="0" indent="0" algn="l">
              <a:spcBef>
                <a:spcPts val="200"/>
              </a:spcBef>
              <a:spcAft>
                <a:spcPts val="200"/>
              </a:spcAft>
              <a:buFontTx/>
              <a:buNone/>
              <a:tabLst>
                <a:tab pos="3771900" algn="r"/>
              </a:tabLst>
              <a:defRPr sz="1200">
                <a:solidFill>
                  <a:schemeClr val="bg1"/>
                </a:solidFill>
                <a:latin typeface="Aptos" panose="020B0004020202020204" pitchFamily="34" charset="0"/>
              </a:defRPr>
            </a:lvl1pPr>
            <a:lvl2pPr marL="177800" indent="-17780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2pPr>
            <a:lvl3pPr marL="361950" indent="-18415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3pPr>
            <a:lvl4pPr marL="539750" indent="-17780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4pPr>
            <a:lvl5pPr marL="717550" indent="-177800" algn="l">
              <a:spcBef>
                <a:spcPts val="200"/>
              </a:spcBef>
              <a:spcAft>
                <a:spcPts val="200"/>
              </a:spcAft>
              <a:buClrTx/>
              <a:buSzPct val="100000"/>
              <a:buFont typeface="Arial" panose="020B0604020202020204" pitchFamily="34" charset="0"/>
              <a:buChar char="−"/>
              <a:tabLst>
                <a:tab pos="3771900" algn="r"/>
              </a:tabLst>
              <a:defRPr sz="1200" baseline="0">
                <a:solidFill>
                  <a:schemeClr val="bg1"/>
                </a:solidFill>
                <a:latin typeface="Aptos" panose="020B0004020202020204" pitchFamily="34" charset="0"/>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Content Placeholder 3">
            <a:extLst>
              <a:ext uri="{FF2B5EF4-FFF2-40B4-BE49-F238E27FC236}">
                <a16:creationId xmlns:a16="http://schemas.microsoft.com/office/drawing/2014/main" id="{6D62757C-35E9-6C73-1638-E2D99D8D412E}"/>
              </a:ext>
            </a:extLst>
          </p:cNvPr>
          <p:cNvSpPr>
            <a:spLocks noGrp="1"/>
          </p:cNvSpPr>
          <p:nvPr>
            <p:ph sz="quarter" idx="20" hasCustomPrompt="1"/>
          </p:nvPr>
        </p:nvSpPr>
        <p:spPr>
          <a:xfrm>
            <a:off x="9068982" y="1714500"/>
            <a:ext cx="2685018" cy="4644000"/>
          </a:xfrm>
          <a:prstGeom prst="rect">
            <a:avLst/>
          </a:prstGeom>
        </p:spPr>
        <p:txBody>
          <a:bodyPr>
            <a:noAutofit/>
          </a:bodyPr>
          <a:lstStyle>
            <a:lvl1pPr marL="0" indent="0" algn="l">
              <a:spcBef>
                <a:spcPts val="200"/>
              </a:spcBef>
              <a:spcAft>
                <a:spcPts val="200"/>
              </a:spcAft>
              <a:buFontTx/>
              <a:buNone/>
              <a:tabLst>
                <a:tab pos="3771900" algn="r"/>
              </a:tabLst>
              <a:defRPr sz="1200">
                <a:solidFill>
                  <a:schemeClr val="bg1"/>
                </a:solidFill>
                <a:latin typeface="Aptos" panose="020B0004020202020204" pitchFamily="34" charset="0"/>
              </a:defRPr>
            </a:lvl1pPr>
            <a:lvl2pPr marL="177800" indent="-17780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2pPr>
            <a:lvl3pPr marL="361950" indent="-18415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3pPr>
            <a:lvl4pPr marL="539750" indent="-177800" algn="l">
              <a:spcBef>
                <a:spcPts val="200"/>
              </a:spcBef>
              <a:spcAft>
                <a:spcPts val="200"/>
              </a:spcAft>
              <a:buClrTx/>
              <a:buSzPct val="100000"/>
              <a:buFont typeface="Arial" panose="020B0604020202020204" pitchFamily="34" charset="0"/>
              <a:buChar char="◦"/>
              <a:tabLst>
                <a:tab pos="3771900" algn="r"/>
              </a:tabLst>
              <a:defRPr sz="1200">
                <a:solidFill>
                  <a:schemeClr val="bg1"/>
                </a:solidFill>
                <a:latin typeface="Aptos" panose="020B0004020202020204" pitchFamily="34" charset="0"/>
              </a:defRPr>
            </a:lvl4pPr>
            <a:lvl5pPr marL="717550" indent="-177800" algn="l">
              <a:spcBef>
                <a:spcPts val="200"/>
              </a:spcBef>
              <a:spcAft>
                <a:spcPts val="200"/>
              </a:spcAft>
              <a:buClrTx/>
              <a:buSzPct val="100000"/>
              <a:buFont typeface="Arial" panose="020B0604020202020204" pitchFamily="34" charset="0"/>
              <a:buChar char="−"/>
              <a:tabLst>
                <a:tab pos="3771900" algn="r"/>
              </a:tabLst>
              <a:defRPr sz="1200" baseline="0">
                <a:solidFill>
                  <a:schemeClr val="bg1"/>
                </a:solidFill>
                <a:latin typeface="Aptos" panose="020B0004020202020204" pitchFamily="34" charset="0"/>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274839587"/>
      </p:ext>
    </p:extLst>
  </p:cSld>
  <p:clrMapOvr>
    <a:masterClrMapping/>
  </p:clrMapOvr>
  <p:transition>
    <p:fade/>
  </p:transition>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eam profile - Black">
    <p:bg>
      <p:bgPr>
        <a:solidFill>
          <a:schemeClr val="tx1"/>
        </a:solidFill>
        <a:effectLst/>
      </p:bgPr>
    </p:bg>
    <p:spTree>
      <p:nvGrpSpPr>
        <p:cNvPr id="1" name=""/>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3E4C1F1A-C2FD-0E2E-2497-1640B8CFB7F6}"/>
              </a:ext>
            </a:extLst>
          </p:cNvPr>
          <p:cNvGraphicFramePr>
            <a:graphicFrameLocks noChangeAspect="1"/>
          </p:cNvGraphicFramePr>
          <p:nvPr>
            <p:custDataLst>
              <p:tags r:id="rId1"/>
            </p:custDataLst>
            <p:extLst>
              <p:ext uri="{D42A27DB-BD31-4B8C-83A1-F6EECF244321}">
                <p14:modId xmlns:p14="http://schemas.microsoft.com/office/powerpoint/2010/main" val="22239920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16" name="think-cell data - do not delete" hidden="1">
                        <a:extLst>
                          <a:ext uri="{FF2B5EF4-FFF2-40B4-BE49-F238E27FC236}">
                            <a16:creationId xmlns:a16="http://schemas.microsoft.com/office/drawing/2014/main" id="{3E4C1F1A-C2FD-0E2E-2497-1640B8CFB7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icture Placeholder 11">
            <a:extLst>
              <a:ext uri="{FF2B5EF4-FFF2-40B4-BE49-F238E27FC236}">
                <a16:creationId xmlns:a16="http://schemas.microsoft.com/office/drawing/2014/main" id="{0D8F34B8-DFAD-6DD7-E1A1-4572B7969DDD}"/>
              </a:ext>
            </a:extLst>
          </p:cNvPr>
          <p:cNvSpPr>
            <a:spLocks noGrp="1"/>
          </p:cNvSpPr>
          <p:nvPr>
            <p:ph type="pic" sz="quarter" idx="25"/>
          </p:nvPr>
        </p:nvSpPr>
        <p:spPr>
          <a:xfrm>
            <a:off x="450000" y="1880213"/>
            <a:ext cx="1476000" cy="1476000"/>
          </a:xfrm>
        </p:spPr>
        <p:txBody>
          <a:bodyPr>
            <a:normAutofit/>
          </a:bodyPr>
          <a:lstStyle>
            <a:lvl1pPr algn="ctr">
              <a:defRPr sz="1200"/>
            </a:lvl1pPr>
          </a:lstStyle>
          <a:p>
            <a:r>
              <a:rPr lang="en-US"/>
              <a:t>Click icon to add picture</a:t>
            </a:r>
            <a:endParaRPr lang="en-GB" dirty="0"/>
          </a:p>
        </p:txBody>
      </p:sp>
      <p:sp>
        <p:nvSpPr>
          <p:cNvPr id="3" name="Picture Placeholder 11">
            <a:extLst>
              <a:ext uri="{FF2B5EF4-FFF2-40B4-BE49-F238E27FC236}">
                <a16:creationId xmlns:a16="http://schemas.microsoft.com/office/drawing/2014/main" id="{90D3C277-40A7-31AF-87D8-848A84CDC70C}"/>
              </a:ext>
            </a:extLst>
          </p:cNvPr>
          <p:cNvSpPr>
            <a:spLocks noGrp="1"/>
          </p:cNvSpPr>
          <p:nvPr>
            <p:ph type="pic" sz="quarter" idx="27"/>
          </p:nvPr>
        </p:nvSpPr>
        <p:spPr>
          <a:xfrm>
            <a:off x="6246000" y="1880213"/>
            <a:ext cx="1476000" cy="1476000"/>
          </a:xfrm>
        </p:spPr>
        <p:txBody>
          <a:bodyPr>
            <a:normAutofit/>
          </a:bodyPr>
          <a:lstStyle>
            <a:lvl1pPr algn="ctr">
              <a:defRPr sz="1200"/>
            </a:lvl1pPr>
          </a:lstStyle>
          <a:p>
            <a:r>
              <a:rPr lang="en-US"/>
              <a:t>Click icon to add picture</a:t>
            </a:r>
            <a:endParaRPr lang="en-GB" dirty="0"/>
          </a:p>
        </p:txBody>
      </p:sp>
      <p:sp>
        <p:nvSpPr>
          <p:cNvPr id="4" name="Picture Placeholder 11">
            <a:extLst>
              <a:ext uri="{FF2B5EF4-FFF2-40B4-BE49-F238E27FC236}">
                <a16:creationId xmlns:a16="http://schemas.microsoft.com/office/drawing/2014/main" id="{6B0BFB5D-1E54-FF08-195B-949B6341E16B}"/>
              </a:ext>
            </a:extLst>
          </p:cNvPr>
          <p:cNvSpPr>
            <a:spLocks noGrp="1"/>
          </p:cNvSpPr>
          <p:nvPr>
            <p:ph type="pic" sz="quarter" idx="29"/>
          </p:nvPr>
        </p:nvSpPr>
        <p:spPr>
          <a:xfrm>
            <a:off x="450000" y="4256213"/>
            <a:ext cx="1476000" cy="1476000"/>
          </a:xfrm>
        </p:spPr>
        <p:txBody>
          <a:bodyPr>
            <a:normAutofit/>
          </a:bodyPr>
          <a:lstStyle>
            <a:lvl1pPr algn="ctr">
              <a:defRPr sz="1200"/>
            </a:lvl1pPr>
          </a:lstStyle>
          <a:p>
            <a:r>
              <a:rPr lang="en-US"/>
              <a:t>Click icon to add picture</a:t>
            </a:r>
            <a:endParaRPr lang="en-GB" dirty="0"/>
          </a:p>
        </p:txBody>
      </p:sp>
      <p:sp>
        <p:nvSpPr>
          <p:cNvPr id="5" name="Picture Placeholder 11">
            <a:extLst>
              <a:ext uri="{FF2B5EF4-FFF2-40B4-BE49-F238E27FC236}">
                <a16:creationId xmlns:a16="http://schemas.microsoft.com/office/drawing/2014/main" id="{B70C4541-64E0-0D36-F531-9180AEBAADAD}"/>
              </a:ext>
            </a:extLst>
          </p:cNvPr>
          <p:cNvSpPr>
            <a:spLocks noGrp="1"/>
          </p:cNvSpPr>
          <p:nvPr>
            <p:ph type="pic" sz="quarter" idx="31"/>
          </p:nvPr>
        </p:nvSpPr>
        <p:spPr>
          <a:xfrm>
            <a:off x="6246000" y="4256213"/>
            <a:ext cx="1476000" cy="1476000"/>
          </a:xfrm>
        </p:spPr>
        <p:txBody>
          <a:bodyPr>
            <a:normAutofit/>
          </a:bodyPr>
          <a:lstStyle>
            <a:lvl1pPr algn="ctr">
              <a:defRPr sz="1200"/>
            </a:lvl1pPr>
          </a:lstStyle>
          <a:p>
            <a:r>
              <a:rPr lang="en-US"/>
              <a:t>Click icon to add picture</a:t>
            </a:r>
            <a:endParaRPr lang="en-GB" dirty="0"/>
          </a:p>
        </p:txBody>
      </p:sp>
      <p:sp>
        <p:nvSpPr>
          <p:cNvPr id="7" name="Text Placeholder 12">
            <a:extLst>
              <a:ext uri="{FF2B5EF4-FFF2-40B4-BE49-F238E27FC236}">
                <a16:creationId xmlns:a16="http://schemas.microsoft.com/office/drawing/2014/main" id="{9D3FBE01-C9A4-F88D-C153-2816D6207A40}"/>
              </a:ext>
            </a:extLst>
          </p:cNvPr>
          <p:cNvSpPr>
            <a:spLocks noGrp="1"/>
          </p:cNvSpPr>
          <p:nvPr>
            <p:ph type="body" sz="quarter" idx="33" hasCustomPrompt="1"/>
          </p:nvPr>
        </p:nvSpPr>
        <p:spPr>
          <a:xfrm>
            <a:off x="7902000" y="1880213"/>
            <a:ext cx="3852000" cy="1944000"/>
          </a:xfrm>
        </p:spPr>
        <p:txBody>
          <a:bodyPr/>
          <a:lstStyle>
            <a:lvl1pPr>
              <a:spcBef>
                <a:spcPts val="200"/>
              </a:spcBef>
              <a:spcAft>
                <a:spcPts val="200"/>
              </a:spcAft>
              <a:defRPr sz="1200" b="0">
                <a:solidFill>
                  <a:schemeClr val="bg1"/>
                </a:solidFill>
                <a:latin typeface="Aptos" panose="020B0004020202020204" pitchFamily="34" charset="0"/>
              </a:defRPr>
            </a:lvl1pPr>
            <a:lvl2pPr>
              <a:spcBef>
                <a:spcPts val="200"/>
              </a:spcBef>
              <a:spcAft>
                <a:spcPts val="200"/>
              </a:spcAft>
              <a:defRPr sz="1200" b="0">
                <a:solidFill>
                  <a:schemeClr val="bg1"/>
                </a:solidFill>
                <a:latin typeface="Aptos" panose="020B0004020202020204" pitchFamily="34" charset="0"/>
              </a:defRPr>
            </a:lvl2pPr>
          </a:lstStyle>
          <a:p>
            <a:pPr lvl="0"/>
            <a:r>
              <a:rPr lang="en-US" noProof="0" dirty="0"/>
              <a:t>Click to add text</a:t>
            </a:r>
          </a:p>
          <a:p>
            <a:pPr lvl="1"/>
            <a:r>
              <a:rPr lang="en-US" dirty="0"/>
              <a:t>Second level</a:t>
            </a:r>
          </a:p>
        </p:txBody>
      </p:sp>
      <p:sp>
        <p:nvSpPr>
          <p:cNvPr id="8" name="Text Placeholder 12">
            <a:extLst>
              <a:ext uri="{FF2B5EF4-FFF2-40B4-BE49-F238E27FC236}">
                <a16:creationId xmlns:a16="http://schemas.microsoft.com/office/drawing/2014/main" id="{7004DE48-1AC3-4F21-0968-B38909044342}"/>
              </a:ext>
            </a:extLst>
          </p:cNvPr>
          <p:cNvSpPr>
            <a:spLocks noGrp="1"/>
          </p:cNvSpPr>
          <p:nvPr>
            <p:ph type="body" sz="quarter" idx="34" hasCustomPrompt="1"/>
          </p:nvPr>
        </p:nvSpPr>
        <p:spPr>
          <a:xfrm>
            <a:off x="2106000" y="4256213"/>
            <a:ext cx="3852000" cy="1944000"/>
          </a:xfrm>
        </p:spPr>
        <p:txBody>
          <a:bodyPr/>
          <a:lstStyle>
            <a:lvl1pPr>
              <a:spcBef>
                <a:spcPts val="200"/>
              </a:spcBef>
              <a:spcAft>
                <a:spcPts val="200"/>
              </a:spcAft>
              <a:defRPr sz="1200" b="0">
                <a:solidFill>
                  <a:schemeClr val="bg1"/>
                </a:solidFill>
                <a:latin typeface="Aptos" panose="020B0004020202020204" pitchFamily="34" charset="0"/>
              </a:defRPr>
            </a:lvl1pPr>
            <a:lvl2pPr>
              <a:spcBef>
                <a:spcPts val="200"/>
              </a:spcBef>
              <a:spcAft>
                <a:spcPts val="200"/>
              </a:spcAft>
              <a:defRPr sz="1200" b="0">
                <a:solidFill>
                  <a:schemeClr val="bg1"/>
                </a:solidFill>
                <a:latin typeface="Aptos" panose="020B0004020202020204" pitchFamily="34" charset="0"/>
              </a:defRPr>
            </a:lvl2pPr>
          </a:lstStyle>
          <a:p>
            <a:pPr lvl="0"/>
            <a:r>
              <a:rPr lang="en-US" noProof="0" dirty="0"/>
              <a:t>Click to add text</a:t>
            </a:r>
          </a:p>
          <a:p>
            <a:pPr lvl="1"/>
            <a:r>
              <a:rPr lang="en-US" dirty="0"/>
              <a:t>Second level</a:t>
            </a:r>
          </a:p>
        </p:txBody>
      </p:sp>
      <p:sp>
        <p:nvSpPr>
          <p:cNvPr id="9" name="Text Placeholder 12">
            <a:extLst>
              <a:ext uri="{FF2B5EF4-FFF2-40B4-BE49-F238E27FC236}">
                <a16:creationId xmlns:a16="http://schemas.microsoft.com/office/drawing/2014/main" id="{684A23D9-9F8C-5A70-1B87-0DD004B8D96E}"/>
              </a:ext>
            </a:extLst>
          </p:cNvPr>
          <p:cNvSpPr>
            <a:spLocks noGrp="1"/>
          </p:cNvSpPr>
          <p:nvPr>
            <p:ph type="body" sz="quarter" idx="35" hasCustomPrompt="1"/>
          </p:nvPr>
        </p:nvSpPr>
        <p:spPr>
          <a:xfrm>
            <a:off x="7902000" y="4256213"/>
            <a:ext cx="3852000" cy="1944000"/>
          </a:xfrm>
        </p:spPr>
        <p:txBody>
          <a:bodyPr/>
          <a:lstStyle>
            <a:lvl1pPr>
              <a:spcBef>
                <a:spcPts val="200"/>
              </a:spcBef>
              <a:spcAft>
                <a:spcPts val="200"/>
              </a:spcAft>
              <a:defRPr sz="1200" b="0">
                <a:solidFill>
                  <a:schemeClr val="bg1"/>
                </a:solidFill>
                <a:latin typeface="Aptos" panose="020B0004020202020204" pitchFamily="34" charset="0"/>
              </a:defRPr>
            </a:lvl1pPr>
            <a:lvl2pPr>
              <a:spcBef>
                <a:spcPts val="200"/>
              </a:spcBef>
              <a:spcAft>
                <a:spcPts val="200"/>
              </a:spcAft>
              <a:defRPr sz="1200" b="0">
                <a:solidFill>
                  <a:schemeClr val="bg1"/>
                </a:solidFill>
                <a:latin typeface="Aptos" panose="020B0004020202020204" pitchFamily="34" charset="0"/>
              </a:defRPr>
            </a:lvl2pPr>
          </a:lstStyle>
          <a:p>
            <a:pPr lvl="0"/>
            <a:r>
              <a:rPr lang="en-US" noProof="0" dirty="0"/>
              <a:t>Click to add text</a:t>
            </a:r>
          </a:p>
          <a:p>
            <a:pPr lvl="1"/>
            <a:r>
              <a:rPr lang="en-US" dirty="0"/>
              <a:t>Second level</a:t>
            </a:r>
          </a:p>
        </p:txBody>
      </p:sp>
      <p:sp>
        <p:nvSpPr>
          <p:cNvPr id="10" name="Rectangle 9">
            <a:extLst>
              <a:ext uri="{FF2B5EF4-FFF2-40B4-BE49-F238E27FC236}">
                <a16:creationId xmlns:a16="http://schemas.microsoft.com/office/drawing/2014/main" id="{8B1455C2-E21F-06D2-DADD-7FD7A0C6A036}"/>
              </a:ext>
            </a:extLst>
          </p:cNvPr>
          <p:cNvSpPr/>
          <p:nvPr/>
        </p:nvSpPr>
        <p:spPr>
          <a:xfrm>
            <a:off x="6246000" y="1677307"/>
            <a:ext cx="55080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latin typeface="Aptos" panose="020B0004020202020204" pitchFamily="34" charset="0"/>
            </a:endParaRPr>
          </a:p>
        </p:txBody>
      </p:sp>
      <p:sp>
        <p:nvSpPr>
          <p:cNvPr id="11" name="Rectangle 10">
            <a:extLst>
              <a:ext uri="{FF2B5EF4-FFF2-40B4-BE49-F238E27FC236}">
                <a16:creationId xmlns:a16="http://schemas.microsoft.com/office/drawing/2014/main" id="{96B116F3-3D63-C235-3E40-D7EA6B934CF2}"/>
              </a:ext>
            </a:extLst>
          </p:cNvPr>
          <p:cNvSpPr/>
          <p:nvPr/>
        </p:nvSpPr>
        <p:spPr>
          <a:xfrm>
            <a:off x="450000" y="1677307"/>
            <a:ext cx="55080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latin typeface="Aptos" panose="020B0004020202020204" pitchFamily="34" charset="0"/>
            </a:endParaRPr>
          </a:p>
        </p:txBody>
      </p:sp>
      <p:sp>
        <p:nvSpPr>
          <p:cNvPr id="12" name="Rectangle 11">
            <a:extLst>
              <a:ext uri="{FF2B5EF4-FFF2-40B4-BE49-F238E27FC236}">
                <a16:creationId xmlns:a16="http://schemas.microsoft.com/office/drawing/2014/main" id="{4F46C436-A721-2D60-1AEA-13F0DD3A9223}"/>
              </a:ext>
            </a:extLst>
          </p:cNvPr>
          <p:cNvSpPr/>
          <p:nvPr/>
        </p:nvSpPr>
        <p:spPr>
          <a:xfrm>
            <a:off x="6246000" y="4044901"/>
            <a:ext cx="55080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latin typeface="Aptos" panose="020B0004020202020204" pitchFamily="34" charset="0"/>
            </a:endParaRPr>
          </a:p>
        </p:txBody>
      </p:sp>
      <p:sp>
        <p:nvSpPr>
          <p:cNvPr id="13" name="Rectangle 12">
            <a:extLst>
              <a:ext uri="{FF2B5EF4-FFF2-40B4-BE49-F238E27FC236}">
                <a16:creationId xmlns:a16="http://schemas.microsoft.com/office/drawing/2014/main" id="{C62ED75E-FA16-E5BA-B5F1-A58E06F1A408}"/>
              </a:ext>
            </a:extLst>
          </p:cNvPr>
          <p:cNvSpPr/>
          <p:nvPr/>
        </p:nvSpPr>
        <p:spPr>
          <a:xfrm>
            <a:off x="450000" y="4044901"/>
            <a:ext cx="55080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latin typeface="Aptos" panose="020B0004020202020204" pitchFamily="34" charset="0"/>
            </a:endParaRPr>
          </a:p>
        </p:txBody>
      </p:sp>
      <p:sp>
        <p:nvSpPr>
          <p:cNvPr id="14" name="CaseCode">
            <a:extLst>
              <a:ext uri="{FF2B5EF4-FFF2-40B4-BE49-F238E27FC236}">
                <a16:creationId xmlns:a16="http://schemas.microsoft.com/office/drawing/2014/main" id="{FDC8E98C-87C9-16F4-A3B7-C5661C38BF7F}"/>
              </a:ext>
            </a:extLst>
          </p:cNvPr>
          <p:cNvSpPr txBox="1"/>
          <p:nvPr/>
        </p:nvSpPr>
        <p:spPr>
          <a:xfrm>
            <a:off x="6335184" y="6519673"/>
            <a:ext cx="4896560" cy="24622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dirty="0">
                <a:solidFill>
                  <a:schemeClr val="bg1"/>
                </a:solidFill>
                <a:latin typeface="Aptos" panose="020B0004020202020204" pitchFamily="34" charset="0"/>
                <a:cs typeface="Calibri" panose="020F0502020204030204" pitchFamily="34" charset="0"/>
              </a:rPr>
              <a:t>Presentation title</a:t>
            </a:r>
            <a:br>
              <a:rPr lang="en-US" sz="800" noProof="0" dirty="0">
                <a:solidFill>
                  <a:schemeClr val="bg1"/>
                </a:solidFill>
                <a:latin typeface="Aptos" panose="020B0004020202020204" pitchFamily="34" charset="0"/>
                <a:cs typeface="Calibri" panose="020F0502020204030204" pitchFamily="34" charset="0"/>
              </a:rPr>
            </a:br>
            <a:r>
              <a:rPr lang="en-US" sz="800" noProof="0" dirty="0">
                <a:solidFill>
                  <a:schemeClr val="bg1"/>
                </a:solidFill>
                <a:latin typeface="Aptos" panose="020B0004020202020204" pitchFamily="34" charset="0"/>
                <a:cs typeface="Calibri" panose="020F0502020204030204" pitchFamily="34" charset="0"/>
              </a:rPr>
              <a:t>[To edit, click View &gt; Slide Master &gt; Slide Master]</a:t>
            </a:r>
          </a:p>
        </p:txBody>
      </p:sp>
      <p:sp>
        <p:nvSpPr>
          <p:cNvPr id="15" name="Copyright">
            <a:extLst>
              <a:ext uri="{FF2B5EF4-FFF2-40B4-BE49-F238E27FC236}">
                <a16:creationId xmlns:a16="http://schemas.microsoft.com/office/drawing/2014/main" id="{DA3BDEDC-034E-F458-1BCE-FF50B92ED6FA}"/>
              </a:ext>
            </a:extLst>
          </p:cNvPr>
          <p:cNvSpPr txBox="1"/>
          <p:nvPr/>
        </p:nvSpPr>
        <p:spPr>
          <a:xfrm>
            <a:off x="466344" y="6515063"/>
            <a:ext cx="5355168" cy="123111"/>
          </a:xfrm>
          <a:prstGeom prst="rect">
            <a:avLst/>
          </a:prstGeom>
          <a:noFill/>
        </p:spPr>
        <p:txBody>
          <a:bodyPr wrap="square" lIns="0" tIns="0" rIns="0" bIns="0" rtlCol="0">
            <a:spAutoFit/>
          </a:bodyPr>
          <a:lstStyle/>
          <a:p>
            <a:pPr marL="0" indent="0">
              <a:spcBef>
                <a:spcPts val="450"/>
              </a:spcBef>
              <a:buSzPct val="100000"/>
              <a:buFont typeface="Arial"/>
              <a:buNone/>
            </a:pPr>
            <a:r>
              <a:rPr lang="fr-FR" sz="800" noProof="0" dirty="0">
                <a:solidFill>
                  <a:schemeClr val="bg1"/>
                </a:solidFill>
                <a:latin typeface="Aptos" panose="020B0004020202020204" pitchFamily="34" charset="0"/>
                <a:cs typeface="Calibri" panose="020F0502020204030204" pitchFamily="34" charset="0"/>
              </a:rPr>
              <a:t>© 2025 Deloitte Touche </a:t>
            </a:r>
            <a:r>
              <a:rPr lang="fr-FR" sz="800" noProof="0" dirty="0" err="1">
                <a:solidFill>
                  <a:schemeClr val="bg1"/>
                </a:solidFill>
                <a:latin typeface="Aptos" panose="020B0004020202020204" pitchFamily="34" charset="0"/>
                <a:cs typeface="Calibri" panose="020F0502020204030204" pitchFamily="34" charset="0"/>
              </a:rPr>
              <a:t>Tohmatsu</a:t>
            </a:r>
            <a:r>
              <a:rPr lang="fr-FR" sz="800" noProof="0" dirty="0">
                <a:solidFill>
                  <a:schemeClr val="bg1"/>
                </a:solidFill>
                <a:latin typeface="Aptos" panose="020B0004020202020204" pitchFamily="34" charset="0"/>
                <a:cs typeface="Calibri" panose="020F0502020204030204" pitchFamily="34" charset="0"/>
              </a:rPr>
              <a:t> </a:t>
            </a:r>
            <a:r>
              <a:rPr lang="fr-FR" sz="800" noProof="0" dirty="0" err="1">
                <a:solidFill>
                  <a:schemeClr val="bg1"/>
                </a:solidFill>
                <a:latin typeface="Aptos" panose="020B0004020202020204" pitchFamily="34" charset="0"/>
                <a:cs typeface="Calibri" panose="020F0502020204030204" pitchFamily="34" charset="0"/>
              </a:rPr>
              <a:t>India</a:t>
            </a:r>
            <a:r>
              <a:rPr lang="fr-FR" sz="800" noProof="0" dirty="0">
                <a:solidFill>
                  <a:schemeClr val="bg1"/>
                </a:solidFill>
                <a:latin typeface="Aptos" panose="020B0004020202020204" pitchFamily="34" charset="0"/>
                <a:cs typeface="Calibri" panose="020F0502020204030204" pitchFamily="34" charset="0"/>
              </a:rPr>
              <a:t> LLP. </a:t>
            </a:r>
          </a:p>
        </p:txBody>
      </p:sp>
      <p:sp>
        <p:nvSpPr>
          <p:cNvPr id="18" name="TextBox 17">
            <a:extLst>
              <a:ext uri="{FF2B5EF4-FFF2-40B4-BE49-F238E27FC236}">
                <a16:creationId xmlns:a16="http://schemas.microsoft.com/office/drawing/2014/main" id="{3C4639CE-52C7-C346-7162-BAD5CAAE51C5}"/>
              </a:ext>
            </a:extLst>
          </p:cNvPr>
          <p:cNvSpPr txBox="1"/>
          <p:nvPr/>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Aptos" panose="020B0004020202020204" pitchFamily="34" charset="0"/>
                <a:cs typeface="Calibri" panose="020F0502020204030204" pitchFamily="34" charset="0"/>
              </a:rPr>
              <a:pPr marL="0" indent="0" algn="r">
                <a:spcBef>
                  <a:spcPts val="450"/>
                </a:spcBef>
                <a:buSzPct val="100000"/>
                <a:buFont typeface="Arial"/>
                <a:buNone/>
              </a:pPr>
              <a:t>‹#›</a:t>
            </a:fld>
            <a:endParaRPr lang="en-US" sz="800" noProof="0" dirty="0">
              <a:solidFill>
                <a:schemeClr val="bg1"/>
              </a:solidFill>
              <a:latin typeface="Aptos" panose="020B0004020202020204" pitchFamily="34" charset="0"/>
              <a:cs typeface="Calibri" panose="020F0502020204030204" pitchFamily="34" charset="0"/>
            </a:endParaRPr>
          </a:p>
        </p:txBody>
      </p:sp>
      <p:sp>
        <p:nvSpPr>
          <p:cNvPr id="19" name="Text Placeholder 12">
            <a:extLst>
              <a:ext uri="{FF2B5EF4-FFF2-40B4-BE49-F238E27FC236}">
                <a16:creationId xmlns:a16="http://schemas.microsoft.com/office/drawing/2014/main" id="{98DB5DD3-41BE-3F94-9CAF-1C6AF307A274}"/>
              </a:ext>
            </a:extLst>
          </p:cNvPr>
          <p:cNvSpPr>
            <a:spLocks noGrp="1"/>
          </p:cNvSpPr>
          <p:nvPr>
            <p:ph type="body" sz="quarter" idx="36" hasCustomPrompt="1"/>
          </p:nvPr>
        </p:nvSpPr>
        <p:spPr>
          <a:xfrm>
            <a:off x="2106000" y="1880213"/>
            <a:ext cx="3852000" cy="1944000"/>
          </a:xfrm>
        </p:spPr>
        <p:txBody>
          <a:bodyPr/>
          <a:lstStyle>
            <a:lvl1pPr>
              <a:spcBef>
                <a:spcPts val="200"/>
              </a:spcBef>
              <a:spcAft>
                <a:spcPts val="200"/>
              </a:spcAft>
              <a:defRPr sz="1200" b="0">
                <a:solidFill>
                  <a:schemeClr val="bg1"/>
                </a:solidFill>
                <a:latin typeface="Aptos" panose="020B0004020202020204" pitchFamily="34" charset="0"/>
              </a:defRPr>
            </a:lvl1pPr>
            <a:lvl2pPr>
              <a:spcBef>
                <a:spcPts val="200"/>
              </a:spcBef>
              <a:spcAft>
                <a:spcPts val="200"/>
              </a:spcAft>
              <a:defRPr sz="1200" b="0">
                <a:solidFill>
                  <a:schemeClr val="bg1"/>
                </a:solidFill>
                <a:latin typeface="Aptos" panose="020B0004020202020204" pitchFamily="34" charset="0"/>
              </a:defRPr>
            </a:lvl2pPr>
          </a:lstStyle>
          <a:p>
            <a:pPr lvl="0"/>
            <a:r>
              <a:rPr lang="en-US" noProof="0" dirty="0"/>
              <a:t>Click to add text</a:t>
            </a:r>
          </a:p>
          <a:p>
            <a:pPr lvl="1"/>
            <a:r>
              <a:rPr lang="en-US" dirty="0"/>
              <a:t>Second level</a:t>
            </a:r>
          </a:p>
        </p:txBody>
      </p:sp>
      <p:sp>
        <p:nvSpPr>
          <p:cNvPr id="21" name="Title Placeholder 1">
            <a:extLst>
              <a:ext uri="{FF2B5EF4-FFF2-40B4-BE49-F238E27FC236}">
                <a16:creationId xmlns:a16="http://schemas.microsoft.com/office/drawing/2014/main" id="{7685A54B-009E-7531-D093-9C1E6AA6E824}"/>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spcBef>
                <a:spcPts val="0"/>
              </a:spcBef>
              <a:spcAft>
                <a:spcPts val="0"/>
              </a:spcAft>
              <a:defRPr sz="2100">
                <a:solidFill>
                  <a:schemeClr val="bg1"/>
                </a:solidFill>
                <a:latin typeface="Aptos" panose="020B0004020202020204" pitchFamily="34" charset="0"/>
              </a:defRPr>
            </a:lvl1pPr>
          </a:lstStyle>
          <a:p>
            <a:r>
              <a:rPr lang="en-US" dirty="0"/>
              <a:t>Click to add title</a:t>
            </a:r>
          </a:p>
        </p:txBody>
      </p:sp>
      <p:sp>
        <p:nvSpPr>
          <p:cNvPr id="22" name="Text Placeholder 8">
            <a:extLst>
              <a:ext uri="{FF2B5EF4-FFF2-40B4-BE49-F238E27FC236}">
                <a16:creationId xmlns:a16="http://schemas.microsoft.com/office/drawing/2014/main" id="{1F09F11E-B446-F54E-C136-D44C717D2011}"/>
              </a:ext>
            </a:extLst>
          </p:cNvPr>
          <p:cNvSpPr>
            <a:spLocks noGrp="1"/>
          </p:cNvSpPr>
          <p:nvPr>
            <p:ph type="body" sz="quarter" idx="13" hasCustomPrompt="1"/>
          </p:nvPr>
        </p:nvSpPr>
        <p:spPr>
          <a:xfrm>
            <a:off x="450000" y="684000"/>
            <a:ext cx="11304000" cy="757255"/>
          </a:xfrm>
          <a:prstGeom prst="rect">
            <a:avLst/>
          </a:prstGeom>
        </p:spPr>
        <p:txBody>
          <a:bodyPr vert="horz" lIns="0" tIns="0" rIns="0" bIns="0" rtlCol="0" anchor="t" anchorCtr="0">
            <a:noAutofit/>
          </a:bodyPr>
          <a:lstStyle>
            <a:lvl1pPr>
              <a:spcBef>
                <a:spcPts val="0"/>
              </a:spcBef>
              <a:spcAft>
                <a:spcPts val="0"/>
              </a:spcAft>
              <a:defRPr lang="en-US" sz="1800" b="0" dirty="0">
                <a:solidFill>
                  <a:srgbClr val="D0D0CE"/>
                </a:solidFill>
                <a:latin typeface="Aptos" panose="020B0004020202020204" pitchFamily="34" charset="0"/>
              </a:defRPr>
            </a:lvl1pPr>
          </a:lstStyle>
          <a:p>
            <a:pPr lvl="0"/>
            <a:r>
              <a:rPr lang="en-US" dirty="0"/>
              <a:t>Click to add subtitle</a:t>
            </a:r>
          </a:p>
        </p:txBody>
      </p:sp>
    </p:spTree>
    <p:extLst>
      <p:ext uri="{BB962C8B-B14F-4D97-AF65-F5344CB8AC3E}">
        <p14:creationId xmlns:p14="http://schemas.microsoft.com/office/powerpoint/2010/main" val="1356065354"/>
      </p:ext>
    </p:extLst>
  </p:cSld>
  <p:clrMapOvr>
    <a:masterClrMapping/>
  </p:clrMapOvr>
  <p:transition>
    <p:fade/>
  </p:transition>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Qualifications 2 x 1 - Black">
    <p:bg>
      <p:bgPr>
        <a:solidFill>
          <a:schemeClr val="tx1"/>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A7C7A401-E3C4-4448-BB60-24DC9B089C72}"/>
              </a:ext>
            </a:extLst>
          </p:cNvPr>
          <p:cNvGraphicFramePr>
            <a:graphicFrameLocks noChangeAspect="1"/>
          </p:cNvGraphicFramePr>
          <p:nvPr>
            <p:custDataLst>
              <p:tags r:id="rId1"/>
            </p:custDataLst>
            <p:extLst>
              <p:ext uri="{D42A27DB-BD31-4B8C-83A1-F6EECF244321}">
                <p14:modId xmlns:p14="http://schemas.microsoft.com/office/powerpoint/2010/main" val="12102339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10" name="think-cell data - do not delete" hidden="1">
                        <a:extLst>
                          <a:ext uri="{FF2B5EF4-FFF2-40B4-BE49-F238E27FC236}">
                            <a16:creationId xmlns:a16="http://schemas.microsoft.com/office/drawing/2014/main" id="{A7C7A401-E3C4-4448-BB60-24DC9B089C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E54BDE75-7D63-5A8D-9586-2DF08152B9DB}"/>
              </a:ext>
            </a:extLst>
          </p:cNvPr>
          <p:cNvSpPr/>
          <p:nvPr userDrawn="1"/>
        </p:nvSpPr>
        <p:spPr>
          <a:xfrm>
            <a:off x="6256583" y="1677307"/>
            <a:ext cx="55080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latin typeface="Aptos" panose="020B0004020202020204" pitchFamily="34" charset="0"/>
            </a:endParaRPr>
          </a:p>
        </p:txBody>
      </p:sp>
      <p:sp>
        <p:nvSpPr>
          <p:cNvPr id="23" name="Rectangle 22">
            <a:extLst>
              <a:ext uri="{FF2B5EF4-FFF2-40B4-BE49-F238E27FC236}">
                <a16:creationId xmlns:a16="http://schemas.microsoft.com/office/drawing/2014/main" id="{42EEB445-709C-2A60-111E-6C647F0A35CE}"/>
              </a:ext>
            </a:extLst>
          </p:cNvPr>
          <p:cNvSpPr/>
          <p:nvPr userDrawn="1"/>
        </p:nvSpPr>
        <p:spPr>
          <a:xfrm>
            <a:off x="450000" y="1677307"/>
            <a:ext cx="55080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latin typeface="Aptos" panose="020B0004020202020204" pitchFamily="34" charset="0"/>
            </a:endParaRPr>
          </a:p>
        </p:txBody>
      </p:sp>
      <p:sp>
        <p:nvSpPr>
          <p:cNvPr id="24" name="Picture Placeholder 11">
            <a:extLst>
              <a:ext uri="{FF2B5EF4-FFF2-40B4-BE49-F238E27FC236}">
                <a16:creationId xmlns:a16="http://schemas.microsoft.com/office/drawing/2014/main" id="{D607A458-E147-B9B7-9383-EC78896E9013}"/>
              </a:ext>
            </a:extLst>
          </p:cNvPr>
          <p:cNvSpPr>
            <a:spLocks noGrp="1"/>
          </p:cNvSpPr>
          <p:nvPr>
            <p:ph type="pic" sz="quarter" idx="28"/>
          </p:nvPr>
        </p:nvSpPr>
        <p:spPr>
          <a:xfrm>
            <a:off x="4480531" y="1883664"/>
            <a:ext cx="1476000" cy="1476000"/>
          </a:xfrm>
        </p:spPr>
        <p:txBody>
          <a:bodyPr>
            <a:normAutofit/>
          </a:bodyPr>
          <a:lstStyle>
            <a:lvl1pPr algn="ctr">
              <a:spcBef>
                <a:spcPts val="200"/>
              </a:spcBef>
              <a:spcAft>
                <a:spcPts val="200"/>
              </a:spcAft>
              <a:defRPr sz="1200" b="0"/>
            </a:lvl1pPr>
          </a:lstStyle>
          <a:p>
            <a:r>
              <a:rPr lang="en-US"/>
              <a:t>Click icon to add picture</a:t>
            </a:r>
            <a:endParaRPr lang="en-GB" dirty="0"/>
          </a:p>
        </p:txBody>
      </p:sp>
      <p:sp>
        <p:nvSpPr>
          <p:cNvPr id="25" name="Picture Placeholder 11">
            <a:extLst>
              <a:ext uri="{FF2B5EF4-FFF2-40B4-BE49-F238E27FC236}">
                <a16:creationId xmlns:a16="http://schemas.microsoft.com/office/drawing/2014/main" id="{AB87BC03-0530-DD67-53AA-6112E3067D6F}"/>
              </a:ext>
            </a:extLst>
          </p:cNvPr>
          <p:cNvSpPr>
            <a:spLocks noGrp="1"/>
          </p:cNvSpPr>
          <p:nvPr>
            <p:ph type="pic" sz="quarter" idx="29"/>
          </p:nvPr>
        </p:nvSpPr>
        <p:spPr>
          <a:xfrm>
            <a:off x="10268918" y="1883664"/>
            <a:ext cx="1476000" cy="1476000"/>
          </a:xfrm>
        </p:spPr>
        <p:txBody>
          <a:bodyPr>
            <a:normAutofit/>
          </a:bodyPr>
          <a:lstStyle>
            <a:lvl1pPr algn="ctr">
              <a:spcBef>
                <a:spcPts val="200"/>
              </a:spcBef>
              <a:spcAft>
                <a:spcPts val="200"/>
              </a:spcAft>
              <a:defRPr sz="1200" b="0"/>
            </a:lvl1pPr>
          </a:lstStyle>
          <a:p>
            <a:r>
              <a:rPr lang="en-US"/>
              <a:t>Click icon to add picture</a:t>
            </a:r>
            <a:endParaRPr lang="en-GB" dirty="0"/>
          </a:p>
        </p:txBody>
      </p:sp>
      <p:sp>
        <p:nvSpPr>
          <p:cNvPr id="26" name="Text Placeholder 8">
            <a:extLst>
              <a:ext uri="{FF2B5EF4-FFF2-40B4-BE49-F238E27FC236}">
                <a16:creationId xmlns:a16="http://schemas.microsoft.com/office/drawing/2014/main" id="{C4766941-9B9B-B0EB-7FEE-F054D92C5D17}"/>
              </a:ext>
            </a:extLst>
          </p:cNvPr>
          <p:cNvSpPr>
            <a:spLocks noGrp="1"/>
          </p:cNvSpPr>
          <p:nvPr>
            <p:ph type="body" sz="quarter" idx="13" hasCustomPrompt="1"/>
          </p:nvPr>
        </p:nvSpPr>
        <p:spPr>
          <a:xfrm>
            <a:off x="450000" y="684000"/>
            <a:ext cx="11304000" cy="757255"/>
          </a:xfrm>
          <a:prstGeom prst="rect">
            <a:avLst/>
          </a:prstGeom>
        </p:spPr>
        <p:txBody>
          <a:bodyPr lIns="0" tIns="0" rIns="0" bIns="0" anchor="t" anchorCtr="0">
            <a:noAutofit/>
          </a:bodyPr>
          <a:lstStyle>
            <a:lvl1pPr marL="0" indent="0">
              <a:spcBef>
                <a:spcPts val="0"/>
              </a:spcBef>
              <a:spcAft>
                <a:spcPts val="0"/>
              </a:spcAft>
              <a:buNone/>
              <a:defRPr sz="1800" b="0">
                <a:solidFill>
                  <a:srgbClr val="D0D0CE"/>
                </a:solidFill>
              </a:defRPr>
            </a:lvl1pPr>
          </a:lstStyle>
          <a:p>
            <a:pPr lvl="0"/>
            <a:r>
              <a:rPr lang="en-US" dirty="0"/>
              <a:t>Click to add subtitle</a:t>
            </a:r>
          </a:p>
        </p:txBody>
      </p:sp>
      <p:sp>
        <p:nvSpPr>
          <p:cNvPr id="27" name="Title Placeholder 1">
            <a:extLst>
              <a:ext uri="{FF2B5EF4-FFF2-40B4-BE49-F238E27FC236}">
                <a16:creationId xmlns:a16="http://schemas.microsoft.com/office/drawing/2014/main" id="{AC8509E0-F985-A0D0-509F-CAAABBE224FB}"/>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spcBef>
                <a:spcPts val="0"/>
              </a:spcBef>
              <a:spcAft>
                <a:spcPts val="0"/>
              </a:spcAft>
              <a:defRPr sz="2100">
                <a:solidFill>
                  <a:schemeClr val="bg1"/>
                </a:solidFill>
                <a:latin typeface="Aptos" panose="020B0004020202020204" pitchFamily="34" charset="0"/>
              </a:defRPr>
            </a:lvl1pPr>
          </a:lstStyle>
          <a:p>
            <a:r>
              <a:rPr lang="en-US" dirty="0"/>
              <a:t>Click to add title</a:t>
            </a:r>
          </a:p>
        </p:txBody>
      </p:sp>
      <p:sp>
        <p:nvSpPr>
          <p:cNvPr id="28" name="Text Placeholder 12">
            <a:extLst>
              <a:ext uri="{FF2B5EF4-FFF2-40B4-BE49-F238E27FC236}">
                <a16:creationId xmlns:a16="http://schemas.microsoft.com/office/drawing/2014/main" id="{E65F5245-2618-9B16-69B7-53295FC0F9CD}"/>
              </a:ext>
            </a:extLst>
          </p:cNvPr>
          <p:cNvSpPr>
            <a:spLocks noGrp="1"/>
          </p:cNvSpPr>
          <p:nvPr>
            <p:ph type="body" sz="quarter" idx="32"/>
          </p:nvPr>
        </p:nvSpPr>
        <p:spPr>
          <a:xfrm>
            <a:off x="449999" y="3498335"/>
            <a:ext cx="5506532" cy="2864365"/>
          </a:xfrm>
        </p:spPr>
        <p:txBody>
          <a:bodyPr/>
          <a:lstStyle>
            <a:lvl1pPr>
              <a:spcBef>
                <a:spcPts val="200"/>
              </a:spcBef>
              <a:spcAft>
                <a:spcPts val="200"/>
              </a:spcAft>
              <a:defRPr sz="1200" b="0">
                <a:solidFill>
                  <a:schemeClr val="bg1"/>
                </a:solidFill>
              </a:defRPr>
            </a:lvl1pPr>
            <a:lvl2pPr>
              <a:spcBef>
                <a:spcPts val="200"/>
              </a:spcBef>
              <a:spcAft>
                <a:spcPts val="200"/>
              </a:spcAft>
              <a:defRPr sz="1200" b="0">
                <a:solidFill>
                  <a:schemeClr val="bg1"/>
                </a:solidFill>
              </a:defRPr>
            </a:lvl2pPr>
          </a:lstStyle>
          <a:p>
            <a:pPr lvl="0"/>
            <a:r>
              <a:rPr lang="en-US" dirty="0"/>
              <a:t>Click to edit Master text styles</a:t>
            </a:r>
          </a:p>
          <a:p>
            <a:pPr lvl="1"/>
            <a:r>
              <a:rPr lang="en-US" dirty="0"/>
              <a:t>Second level</a:t>
            </a:r>
          </a:p>
        </p:txBody>
      </p:sp>
      <p:sp>
        <p:nvSpPr>
          <p:cNvPr id="29" name="Text Placeholder 12">
            <a:extLst>
              <a:ext uri="{FF2B5EF4-FFF2-40B4-BE49-F238E27FC236}">
                <a16:creationId xmlns:a16="http://schemas.microsoft.com/office/drawing/2014/main" id="{34626AF5-3859-62A9-EADF-EE5AEA88292C}"/>
              </a:ext>
            </a:extLst>
          </p:cNvPr>
          <p:cNvSpPr>
            <a:spLocks noGrp="1"/>
          </p:cNvSpPr>
          <p:nvPr>
            <p:ph type="body" sz="quarter" idx="33"/>
          </p:nvPr>
        </p:nvSpPr>
        <p:spPr>
          <a:xfrm>
            <a:off x="6247468" y="3498336"/>
            <a:ext cx="5506532" cy="2864364"/>
          </a:xfrm>
        </p:spPr>
        <p:txBody>
          <a:bodyPr/>
          <a:lstStyle>
            <a:lvl1pPr>
              <a:spcBef>
                <a:spcPts val="200"/>
              </a:spcBef>
              <a:spcAft>
                <a:spcPts val="200"/>
              </a:spcAft>
              <a:defRPr sz="1200" b="0">
                <a:solidFill>
                  <a:schemeClr val="bg1"/>
                </a:solidFill>
              </a:defRPr>
            </a:lvl1pPr>
            <a:lvl2pPr>
              <a:spcBef>
                <a:spcPts val="200"/>
              </a:spcBef>
              <a:spcAft>
                <a:spcPts val="200"/>
              </a:spcAft>
              <a:defRPr sz="1200" b="0">
                <a:solidFill>
                  <a:schemeClr val="bg1"/>
                </a:solidFill>
              </a:defRPr>
            </a:lvl2pPr>
          </a:lstStyle>
          <a:p>
            <a:pPr lvl="0"/>
            <a:r>
              <a:rPr lang="en-US" dirty="0"/>
              <a:t>Click to edit Master text styles</a:t>
            </a:r>
          </a:p>
          <a:p>
            <a:pPr lvl="1"/>
            <a:r>
              <a:rPr lang="en-US" dirty="0"/>
              <a:t>Second level</a:t>
            </a:r>
          </a:p>
        </p:txBody>
      </p:sp>
      <p:sp>
        <p:nvSpPr>
          <p:cNvPr id="30" name="Text Placeholder 12">
            <a:extLst>
              <a:ext uri="{FF2B5EF4-FFF2-40B4-BE49-F238E27FC236}">
                <a16:creationId xmlns:a16="http://schemas.microsoft.com/office/drawing/2014/main" id="{7305BDFC-6521-9553-6397-2BA05F33F9CA}"/>
              </a:ext>
            </a:extLst>
          </p:cNvPr>
          <p:cNvSpPr>
            <a:spLocks noGrp="1"/>
          </p:cNvSpPr>
          <p:nvPr>
            <p:ph type="body" sz="quarter" idx="34"/>
          </p:nvPr>
        </p:nvSpPr>
        <p:spPr>
          <a:xfrm>
            <a:off x="438000" y="1876939"/>
            <a:ext cx="3922244" cy="1482725"/>
          </a:xfrm>
        </p:spPr>
        <p:txBody>
          <a:bodyPr/>
          <a:lstStyle>
            <a:lvl1pPr>
              <a:spcBef>
                <a:spcPts val="200"/>
              </a:spcBef>
              <a:spcAft>
                <a:spcPts val="200"/>
              </a:spcAft>
              <a:defRPr sz="1200" b="0">
                <a:solidFill>
                  <a:schemeClr val="bg1"/>
                </a:solidFill>
              </a:defRPr>
            </a:lvl1pPr>
            <a:lvl2pPr>
              <a:spcBef>
                <a:spcPts val="200"/>
              </a:spcBef>
              <a:spcAft>
                <a:spcPts val="200"/>
              </a:spcAft>
              <a:defRPr sz="1200" b="0">
                <a:solidFill>
                  <a:schemeClr val="bg1"/>
                </a:solidFill>
              </a:defRPr>
            </a:lvl2pPr>
          </a:lstStyle>
          <a:p>
            <a:pPr lvl="0"/>
            <a:r>
              <a:rPr lang="en-US" dirty="0"/>
              <a:t>Click to edit Master text styles</a:t>
            </a:r>
          </a:p>
          <a:p>
            <a:pPr lvl="1"/>
            <a:r>
              <a:rPr lang="en-US" dirty="0"/>
              <a:t>Second level</a:t>
            </a:r>
          </a:p>
        </p:txBody>
      </p:sp>
      <p:sp>
        <p:nvSpPr>
          <p:cNvPr id="31" name="Text Placeholder 12">
            <a:extLst>
              <a:ext uri="{FF2B5EF4-FFF2-40B4-BE49-F238E27FC236}">
                <a16:creationId xmlns:a16="http://schemas.microsoft.com/office/drawing/2014/main" id="{CAA5047E-9557-6425-CDBC-AAD24A09F4D5}"/>
              </a:ext>
            </a:extLst>
          </p:cNvPr>
          <p:cNvSpPr>
            <a:spLocks noGrp="1"/>
          </p:cNvSpPr>
          <p:nvPr>
            <p:ph type="body" sz="quarter" idx="35"/>
          </p:nvPr>
        </p:nvSpPr>
        <p:spPr>
          <a:xfrm>
            <a:off x="6256583" y="1883664"/>
            <a:ext cx="3922244" cy="1482725"/>
          </a:xfrm>
        </p:spPr>
        <p:txBody>
          <a:bodyPr/>
          <a:lstStyle>
            <a:lvl1pPr>
              <a:spcBef>
                <a:spcPts val="200"/>
              </a:spcBef>
              <a:spcAft>
                <a:spcPts val="200"/>
              </a:spcAft>
              <a:defRPr sz="1200" b="0">
                <a:solidFill>
                  <a:schemeClr val="bg1"/>
                </a:solidFill>
              </a:defRPr>
            </a:lvl1pPr>
            <a:lvl2pPr>
              <a:spcBef>
                <a:spcPts val="200"/>
              </a:spcBef>
              <a:spcAft>
                <a:spcPts val="200"/>
              </a:spcAft>
              <a:defRPr sz="1200" b="0">
                <a:solidFill>
                  <a:schemeClr val="bg1"/>
                </a:solidFill>
              </a:defRPr>
            </a:lvl2pPr>
          </a:lstStyle>
          <a:p>
            <a:pPr lvl="0"/>
            <a:r>
              <a:rPr lang="en-US" dirty="0"/>
              <a:t>Click to edit Master text styles</a:t>
            </a:r>
          </a:p>
          <a:p>
            <a:pPr lvl="1"/>
            <a:r>
              <a:rPr lang="en-US" dirty="0"/>
              <a:t>Second level</a:t>
            </a:r>
          </a:p>
        </p:txBody>
      </p:sp>
      <p:sp>
        <p:nvSpPr>
          <p:cNvPr id="2" name="CaseCode">
            <a:extLst>
              <a:ext uri="{FF2B5EF4-FFF2-40B4-BE49-F238E27FC236}">
                <a16:creationId xmlns:a16="http://schemas.microsoft.com/office/drawing/2014/main" id="{1E836BC8-DFDC-6AE9-BBC7-9B0053BCF24B}"/>
              </a:ext>
            </a:extLst>
          </p:cNvPr>
          <p:cNvSpPr txBox="1"/>
          <p:nvPr userDrawn="1"/>
        </p:nvSpPr>
        <p:spPr>
          <a:xfrm>
            <a:off x="6335184" y="6519673"/>
            <a:ext cx="4896560" cy="24622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dirty="0">
                <a:solidFill>
                  <a:schemeClr val="bg1"/>
                </a:solidFill>
                <a:latin typeface="Aptos" panose="020B0004020202020204" pitchFamily="34" charset="0"/>
                <a:cs typeface="Calibri" panose="020F0502020204030204" pitchFamily="34" charset="0"/>
              </a:rPr>
              <a:t>Presentation title</a:t>
            </a:r>
            <a:br>
              <a:rPr lang="en-US" sz="800" noProof="0" dirty="0">
                <a:solidFill>
                  <a:schemeClr val="bg1"/>
                </a:solidFill>
                <a:latin typeface="Aptos" panose="020B0004020202020204" pitchFamily="34" charset="0"/>
                <a:cs typeface="Calibri" panose="020F0502020204030204" pitchFamily="34" charset="0"/>
              </a:rPr>
            </a:br>
            <a:r>
              <a:rPr lang="en-US" sz="800" noProof="0" dirty="0">
                <a:solidFill>
                  <a:schemeClr val="bg1"/>
                </a:solidFill>
                <a:latin typeface="Aptos" panose="020B0004020202020204" pitchFamily="34" charset="0"/>
                <a:cs typeface="Calibri" panose="020F0502020204030204" pitchFamily="34" charset="0"/>
              </a:rPr>
              <a:t>[To edit, click View &gt; Slide Master &gt; Slide Master]</a:t>
            </a:r>
          </a:p>
        </p:txBody>
      </p:sp>
      <p:sp>
        <p:nvSpPr>
          <p:cNvPr id="3" name="Copyright">
            <a:extLst>
              <a:ext uri="{FF2B5EF4-FFF2-40B4-BE49-F238E27FC236}">
                <a16:creationId xmlns:a16="http://schemas.microsoft.com/office/drawing/2014/main" id="{74E0639B-41B6-34DC-3718-18FEB978FC14}"/>
              </a:ext>
            </a:extLst>
          </p:cNvPr>
          <p:cNvSpPr txBox="1"/>
          <p:nvPr userDrawn="1"/>
        </p:nvSpPr>
        <p:spPr>
          <a:xfrm>
            <a:off x="466344" y="6515063"/>
            <a:ext cx="5355168" cy="123111"/>
          </a:xfrm>
          <a:prstGeom prst="rect">
            <a:avLst/>
          </a:prstGeom>
          <a:noFill/>
        </p:spPr>
        <p:txBody>
          <a:bodyPr wrap="square" lIns="0" tIns="0" rIns="0" bIns="0" rtlCol="0">
            <a:spAutoFit/>
          </a:bodyPr>
          <a:lstStyle/>
          <a:p>
            <a:pPr marL="0" indent="0">
              <a:spcBef>
                <a:spcPts val="450"/>
              </a:spcBef>
              <a:buSzPct val="100000"/>
              <a:buFont typeface="Arial"/>
              <a:buNone/>
            </a:pPr>
            <a:r>
              <a:rPr lang="fr-FR" sz="800" noProof="0" dirty="0">
                <a:solidFill>
                  <a:schemeClr val="bg1"/>
                </a:solidFill>
                <a:latin typeface="Aptos" panose="020B0004020202020204" pitchFamily="34" charset="0"/>
                <a:cs typeface="Calibri" panose="020F0502020204030204" pitchFamily="34" charset="0"/>
              </a:rPr>
              <a:t>© 2025 Deloitte Touche </a:t>
            </a:r>
            <a:r>
              <a:rPr lang="fr-FR" sz="800" noProof="0" dirty="0" err="1">
                <a:solidFill>
                  <a:schemeClr val="bg1"/>
                </a:solidFill>
                <a:latin typeface="Aptos" panose="020B0004020202020204" pitchFamily="34" charset="0"/>
                <a:cs typeface="Calibri" panose="020F0502020204030204" pitchFamily="34" charset="0"/>
              </a:rPr>
              <a:t>Tohmatsu</a:t>
            </a:r>
            <a:r>
              <a:rPr lang="fr-FR" sz="800" noProof="0" dirty="0">
                <a:solidFill>
                  <a:schemeClr val="bg1"/>
                </a:solidFill>
                <a:latin typeface="Aptos" panose="020B0004020202020204" pitchFamily="34" charset="0"/>
                <a:cs typeface="Calibri" panose="020F0502020204030204" pitchFamily="34" charset="0"/>
              </a:rPr>
              <a:t> </a:t>
            </a:r>
            <a:r>
              <a:rPr lang="fr-FR" sz="800" noProof="0" dirty="0" err="1">
                <a:solidFill>
                  <a:schemeClr val="bg1"/>
                </a:solidFill>
                <a:latin typeface="Aptos" panose="020B0004020202020204" pitchFamily="34" charset="0"/>
                <a:cs typeface="Calibri" panose="020F0502020204030204" pitchFamily="34" charset="0"/>
              </a:rPr>
              <a:t>India</a:t>
            </a:r>
            <a:r>
              <a:rPr lang="fr-FR" sz="800" noProof="0" dirty="0">
                <a:solidFill>
                  <a:schemeClr val="bg1"/>
                </a:solidFill>
                <a:latin typeface="Aptos" panose="020B0004020202020204" pitchFamily="34" charset="0"/>
                <a:cs typeface="Calibri" panose="020F0502020204030204" pitchFamily="34" charset="0"/>
              </a:rPr>
              <a:t> LLP. </a:t>
            </a:r>
          </a:p>
        </p:txBody>
      </p:sp>
      <p:sp>
        <p:nvSpPr>
          <p:cNvPr id="4" name="TextBox 3">
            <a:extLst>
              <a:ext uri="{FF2B5EF4-FFF2-40B4-BE49-F238E27FC236}">
                <a16:creationId xmlns:a16="http://schemas.microsoft.com/office/drawing/2014/main" id="{0F4F16D4-3387-93EB-0843-865A37FCE142}"/>
              </a:ext>
            </a:extLst>
          </p:cNvPr>
          <p:cNvSpPr txBox="1"/>
          <p:nvPr userDrawn="1"/>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Aptos" panose="020B0004020202020204" pitchFamily="34" charset="0"/>
                <a:cs typeface="Calibri" panose="020F0502020204030204" pitchFamily="34" charset="0"/>
              </a:rPr>
              <a:pPr marL="0" indent="0" algn="r">
                <a:spcBef>
                  <a:spcPts val="450"/>
                </a:spcBef>
                <a:buSzPct val="100000"/>
                <a:buFont typeface="Arial"/>
                <a:buNone/>
              </a:pPr>
              <a:t>‹#›</a:t>
            </a:fld>
            <a:endParaRPr lang="en-US" sz="800" noProof="0" dirty="0">
              <a:solidFill>
                <a:schemeClr val="bg1"/>
              </a:solidFill>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877560631"/>
      </p:ext>
    </p:extLst>
  </p:cSld>
  <p:clrMapOvr>
    <a:masterClrMapping/>
  </p:clrMapOvr>
  <p:transition>
    <p:fade/>
  </p:transition>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nd slide - Black">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450000" y="4194287"/>
            <a:ext cx="8528936" cy="2169796"/>
          </a:xfrm>
        </p:spPr>
        <p:txBody>
          <a:bodyPr anchor="b" anchorCtr="0">
            <a:noAutofit/>
          </a:bodyPr>
          <a:lstStyle>
            <a:lvl1pPr>
              <a:lnSpc>
                <a:spcPct val="100000"/>
              </a:lnSpc>
              <a:spcAft>
                <a:spcPts val="450"/>
              </a:spcAft>
              <a:defRPr sz="800" b="0">
                <a:solidFill>
                  <a:schemeClr val="bg1"/>
                </a:solidFill>
              </a:defRPr>
            </a:lvl1pPr>
          </a:lstStyle>
          <a:p>
            <a:pPr lvl="0"/>
            <a:r>
              <a:rPr lang="en-US" dirty="0"/>
              <a:t>Click to add text</a:t>
            </a:r>
          </a:p>
        </p:txBody>
      </p:sp>
      <p:grpSp>
        <p:nvGrpSpPr>
          <p:cNvPr id="16" name="Group 15">
            <a:extLst>
              <a:ext uri="{FF2B5EF4-FFF2-40B4-BE49-F238E27FC236}">
                <a16:creationId xmlns:a16="http://schemas.microsoft.com/office/drawing/2014/main" id="{8AB860FC-9229-466C-B67B-E6B79E07BB2B}"/>
              </a:ext>
            </a:extLst>
          </p:cNvPr>
          <p:cNvGrpSpPr/>
          <p:nvPr/>
        </p:nvGrpSpPr>
        <p:grpSpPr>
          <a:xfrm>
            <a:off x="450000" y="341312"/>
            <a:ext cx="1819656" cy="347472"/>
            <a:chOff x="398463" y="404813"/>
            <a:chExt cx="1627187" cy="307976"/>
          </a:xfrm>
          <a:solidFill>
            <a:schemeClr val="bg1"/>
          </a:solidFill>
        </p:grpSpPr>
        <p:sp>
          <p:nvSpPr>
            <p:cNvPr id="17" name="Oval 5">
              <a:extLst>
                <a:ext uri="{FF2B5EF4-FFF2-40B4-BE49-F238E27FC236}">
                  <a16:creationId xmlns:a16="http://schemas.microsoft.com/office/drawing/2014/main" id="{477D509D-A74E-4D79-8C41-28EE20877109}"/>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latin typeface="Aptos" panose="020B0004020202020204" pitchFamily="34" charset="0"/>
              </a:endParaRPr>
            </a:p>
          </p:txBody>
        </p:sp>
        <p:sp>
          <p:nvSpPr>
            <p:cNvPr id="18" name="Freeform 6">
              <a:extLst>
                <a:ext uri="{FF2B5EF4-FFF2-40B4-BE49-F238E27FC236}">
                  <a16:creationId xmlns:a16="http://schemas.microsoft.com/office/drawing/2014/main" id="{CC851991-483D-4A9F-8C5F-626DE9D5C1B0}"/>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latin typeface="Aptos" panose="020B0004020202020204" pitchFamily="34" charset="0"/>
              </a:endParaRPr>
            </a:p>
          </p:txBody>
        </p:sp>
        <p:sp>
          <p:nvSpPr>
            <p:cNvPr id="19" name="Rectangle 7">
              <a:extLst>
                <a:ext uri="{FF2B5EF4-FFF2-40B4-BE49-F238E27FC236}">
                  <a16:creationId xmlns:a16="http://schemas.microsoft.com/office/drawing/2014/main" id="{28FEC250-9F3B-45BC-90AF-4CDE000C2C36}"/>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latin typeface="Aptos" panose="020B0004020202020204" pitchFamily="34" charset="0"/>
              </a:endParaRPr>
            </a:p>
          </p:txBody>
        </p:sp>
        <p:sp>
          <p:nvSpPr>
            <p:cNvPr id="31" name="Freeform 8">
              <a:extLst>
                <a:ext uri="{FF2B5EF4-FFF2-40B4-BE49-F238E27FC236}">
                  <a16:creationId xmlns:a16="http://schemas.microsoft.com/office/drawing/2014/main" id="{F8494B23-9F67-4108-8FC3-E645BD138AE0}"/>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latin typeface="Aptos" panose="020B0004020202020204" pitchFamily="34" charset="0"/>
              </a:endParaRPr>
            </a:p>
          </p:txBody>
        </p:sp>
        <p:sp>
          <p:nvSpPr>
            <p:cNvPr id="32" name="Rectangle 9">
              <a:extLst>
                <a:ext uri="{FF2B5EF4-FFF2-40B4-BE49-F238E27FC236}">
                  <a16:creationId xmlns:a16="http://schemas.microsoft.com/office/drawing/2014/main" id="{198EEDBF-F835-40E6-A1D3-AAADC96DD008}"/>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latin typeface="Aptos" panose="020B0004020202020204" pitchFamily="34" charset="0"/>
              </a:endParaRPr>
            </a:p>
          </p:txBody>
        </p:sp>
        <p:sp>
          <p:nvSpPr>
            <p:cNvPr id="33" name="Rectangle 10">
              <a:extLst>
                <a:ext uri="{FF2B5EF4-FFF2-40B4-BE49-F238E27FC236}">
                  <a16:creationId xmlns:a16="http://schemas.microsoft.com/office/drawing/2014/main" id="{42C9A861-6332-4ADC-88F7-183765B2D793}"/>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latin typeface="Aptos" panose="020B0004020202020204" pitchFamily="34" charset="0"/>
              </a:endParaRPr>
            </a:p>
          </p:txBody>
        </p:sp>
        <p:sp>
          <p:nvSpPr>
            <p:cNvPr id="34" name="Freeform 11">
              <a:extLst>
                <a:ext uri="{FF2B5EF4-FFF2-40B4-BE49-F238E27FC236}">
                  <a16:creationId xmlns:a16="http://schemas.microsoft.com/office/drawing/2014/main" id="{593BFC01-C985-4400-9F59-CA3E701AB845}"/>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latin typeface="Aptos" panose="020B0004020202020204" pitchFamily="34" charset="0"/>
              </a:endParaRPr>
            </a:p>
          </p:txBody>
        </p:sp>
        <p:sp>
          <p:nvSpPr>
            <p:cNvPr id="35" name="Freeform 12">
              <a:extLst>
                <a:ext uri="{FF2B5EF4-FFF2-40B4-BE49-F238E27FC236}">
                  <a16:creationId xmlns:a16="http://schemas.microsoft.com/office/drawing/2014/main" id="{4A67BA7C-21CB-474A-9E6A-BCA082851A8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latin typeface="Aptos" panose="020B0004020202020204" pitchFamily="34" charset="0"/>
              </a:endParaRPr>
            </a:p>
          </p:txBody>
        </p:sp>
        <p:sp>
          <p:nvSpPr>
            <p:cNvPr id="36" name="Freeform 13">
              <a:extLst>
                <a:ext uri="{FF2B5EF4-FFF2-40B4-BE49-F238E27FC236}">
                  <a16:creationId xmlns:a16="http://schemas.microsoft.com/office/drawing/2014/main" id="{315ADC0C-A127-4E52-A974-5D4D91506DAC}"/>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latin typeface="Aptos" panose="020B0004020202020204" pitchFamily="34" charset="0"/>
              </a:endParaRPr>
            </a:p>
          </p:txBody>
        </p:sp>
        <p:sp>
          <p:nvSpPr>
            <p:cNvPr id="37" name="Freeform 14">
              <a:extLst>
                <a:ext uri="{FF2B5EF4-FFF2-40B4-BE49-F238E27FC236}">
                  <a16:creationId xmlns:a16="http://schemas.microsoft.com/office/drawing/2014/main" id="{71ADF477-53BF-4770-AA08-07332CAF6A7B}"/>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latin typeface="Aptos" panose="020B0004020202020204" pitchFamily="34" charset="0"/>
              </a:endParaRPr>
            </a:p>
          </p:txBody>
        </p:sp>
      </p:grpSp>
      <p:pic>
        <p:nvPicPr>
          <p:cNvPr id="2" name="Picture 1">
            <a:extLst>
              <a:ext uri="{FF2B5EF4-FFF2-40B4-BE49-F238E27FC236}">
                <a16:creationId xmlns:a16="http://schemas.microsoft.com/office/drawing/2014/main" id="{46E6B3E5-1B29-186D-8198-13EFDA7502F8}"/>
              </a:ext>
            </a:extLst>
          </p:cNvPr>
          <p:cNvPicPr>
            <a:picLocks noChangeAspect="1"/>
          </p:cNvPicPr>
          <p:nvPr userDrawn="1"/>
        </p:nvPicPr>
        <p:blipFill>
          <a:blip r:embed="rId2"/>
          <a:srcRect/>
          <a:stretch/>
        </p:blipFill>
        <p:spPr>
          <a:xfrm>
            <a:off x="10694852" y="5391335"/>
            <a:ext cx="1198880" cy="1198880"/>
          </a:xfrm>
          <a:prstGeom prst="rect">
            <a:avLst/>
          </a:prstGeom>
        </p:spPr>
      </p:pic>
    </p:spTree>
    <p:extLst>
      <p:ext uri="{BB962C8B-B14F-4D97-AF65-F5344CB8AC3E}">
        <p14:creationId xmlns:p14="http://schemas.microsoft.com/office/powerpoint/2010/main" val="2082858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502920" y="1665290"/>
            <a:ext cx="11187430" cy="471646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Text Placeholder 8">
            <a:extLst>
              <a:ext uri="{FF2B5EF4-FFF2-40B4-BE49-F238E27FC236}">
                <a16:creationId xmlns:a16="http://schemas.microsoft.com/office/drawing/2014/main" id="{537CC665-FE98-46D6-975E-AFF0AE8ED2C8}"/>
              </a:ext>
            </a:extLst>
          </p:cNvPr>
          <p:cNvSpPr>
            <a:spLocks noGrp="1"/>
          </p:cNvSpPr>
          <p:nvPr>
            <p:ph type="body" sz="quarter" idx="21" hasCustomPrompt="1"/>
          </p:nvPr>
        </p:nvSpPr>
        <p:spPr>
          <a:xfrm>
            <a:off x="501650" y="651600"/>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dirty="0"/>
              <a:t>Click to add subtitle</a:t>
            </a:r>
          </a:p>
        </p:txBody>
      </p:sp>
      <p:sp>
        <p:nvSpPr>
          <p:cNvPr id="8" name="Title Placeholder 1">
            <a:extLst>
              <a:ext uri="{FF2B5EF4-FFF2-40B4-BE49-F238E27FC236}">
                <a16:creationId xmlns:a16="http://schemas.microsoft.com/office/drawing/2014/main" id="{3BBABC4F-611D-45AA-96CD-C45E11F22888}"/>
              </a:ext>
            </a:extLst>
          </p:cNvPr>
          <p:cNvSpPr>
            <a:spLocks noGrp="1"/>
          </p:cNvSpPr>
          <p:nvPr>
            <p:ph type="title" hasCustomPrompt="1"/>
          </p:nvPr>
        </p:nvSpPr>
        <p:spPr>
          <a:xfrm>
            <a:off x="501650" y="317500"/>
            <a:ext cx="11188700" cy="334099"/>
          </a:xfrm>
          <a:prstGeom prst="rect">
            <a:avLst/>
          </a:prstGeom>
        </p:spPr>
        <p:txBody>
          <a:bodyPr vert="horz" lIns="0" tIns="0" rIns="0" bIns="0" rtlCol="0" anchor="t" anchorCtr="0">
            <a:noAutofit/>
          </a:bodyPr>
          <a:lstStyle>
            <a:lvl1pPr>
              <a:defRPr>
                <a:latin typeface="+mj-lt"/>
              </a:defRPr>
            </a:lvl1pPr>
          </a:lstStyle>
          <a:p>
            <a:r>
              <a:rPr lang="en-US" dirty="0"/>
              <a:t>Click to add title</a:t>
            </a:r>
          </a:p>
        </p:txBody>
      </p:sp>
    </p:spTree>
    <p:extLst>
      <p:ext uri="{BB962C8B-B14F-4D97-AF65-F5344CB8AC3E}">
        <p14:creationId xmlns:p14="http://schemas.microsoft.com/office/powerpoint/2010/main" val="293725590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 Full bleed image">
    <p:bg bwMode="gray">
      <p:bgPr>
        <a:solidFill>
          <a:schemeClr val="tx1"/>
        </a:solidFill>
        <a:effectLst/>
      </p:bgPr>
    </p:bg>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A239FF85-CD49-BB35-3695-75C424AD973D}"/>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r>
              <a:rPr lang="en-US" noProof="0"/>
              <a:t>Click icon to add picture</a:t>
            </a:r>
            <a:endParaRPr lang="en-US" noProof="0" dirty="0"/>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hasCustomPrompt="1"/>
          </p:nvPr>
        </p:nvSpPr>
        <p:spPr bwMode="gray">
          <a:xfrm>
            <a:off x="457201" y="5186209"/>
            <a:ext cx="4490721" cy="895983"/>
          </a:xfrm>
          <a:prstGeom prst="rect">
            <a:avLst/>
          </a:prstGeom>
        </p:spPr>
        <p:txBody>
          <a:bodyPr anchor="b" anchorCtr="0">
            <a:noAutofit/>
          </a:bodyPr>
          <a:lstStyle>
            <a:lvl1pPr algn="l">
              <a:lnSpc>
                <a:spcPts val="3200"/>
              </a:lnSpc>
              <a:defRPr sz="3200" b="0">
                <a:solidFill>
                  <a:schemeClr val="accent3"/>
                </a:solidFill>
                <a:latin typeface="Aptos" panose="020B0004020202020204" pitchFamily="34" charset="0"/>
                <a:ea typeface="Open Sans" panose="020B0606030504020204" pitchFamily="34" charset="0"/>
                <a:cs typeface="Calibri Light" panose="020F0302020204030204" pitchFamily="34" charset="0"/>
              </a:defRPr>
            </a:lvl1pPr>
          </a:lstStyle>
          <a:p>
            <a:r>
              <a:rPr lang="en-US" noProof="0" dirty="0"/>
              <a:t>Click to add title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hasCustomPrompt="1"/>
          </p:nvPr>
        </p:nvSpPr>
        <p:spPr>
          <a:xfrm>
            <a:off x="457201" y="6365848"/>
            <a:ext cx="4490721" cy="180000"/>
          </a:xfrm>
          <a:prstGeom prst="rect">
            <a:avLst/>
          </a:prstGeom>
        </p:spPr>
        <p:txBody>
          <a:bodyPr anchor="ctr">
            <a:noAutofit/>
          </a:bodyPr>
          <a:lstStyle>
            <a:lvl1pPr>
              <a:spcAft>
                <a:spcPts val="0"/>
              </a:spcAft>
              <a:defRPr sz="1400" b="1">
                <a:solidFill>
                  <a:schemeClr val="bg1"/>
                </a:solidFill>
                <a:latin typeface="Aptos" panose="020B000402020202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Click to add secondary text</a:t>
            </a:r>
          </a:p>
        </p:txBody>
      </p:sp>
    </p:spTree>
    <p:extLst>
      <p:ext uri="{BB962C8B-B14F-4D97-AF65-F5344CB8AC3E}">
        <p14:creationId xmlns:p14="http://schemas.microsoft.com/office/powerpoint/2010/main" val="889885101"/>
      </p:ext>
    </p:extLst>
  </p:cSld>
  <p:clrMapOvr>
    <a:masterClrMapping/>
  </p:clrMapOvr>
  <p:transition>
    <p:fade/>
  </p:transition>
  <p:hf hdr="0" dt="0"/>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amp; subtitle">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8D89C7E6-37F5-4005-B8BE-658A5ADDE295}"/>
              </a:ext>
            </a:extLst>
          </p:cNvPr>
          <p:cNvSpPr>
            <a:spLocks noGrp="1"/>
          </p:cNvSpPr>
          <p:nvPr>
            <p:ph type="body" sz="quarter" idx="22" hasCustomPrompt="1"/>
          </p:nvPr>
        </p:nvSpPr>
        <p:spPr>
          <a:xfrm>
            <a:off x="463295" y="768924"/>
            <a:ext cx="11277600" cy="754395"/>
          </a:xfrm>
          <a:prstGeom prst="rect">
            <a:avLst/>
          </a:prstGeom>
        </p:spPr>
        <p:txBody>
          <a:bodyPr lIns="0" tIns="0" rIns="0" bIns="0">
            <a:noAutofit/>
          </a:bodyPr>
          <a:lstStyle>
            <a:lvl1pPr marL="0" indent="0">
              <a:buNone/>
              <a:defRPr sz="2000" b="0">
                <a:solidFill>
                  <a:schemeClr val="accent1"/>
                </a:solidFill>
              </a:defRPr>
            </a:lvl1pPr>
          </a:lstStyle>
          <a:p>
            <a:pPr lvl="0"/>
            <a:r>
              <a:rPr lang="en-US" dirty="0"/>
              <a:t>Click to add subtitle</a:t>
            </a:r>
          </a:p>
        </p:txBody>
      </p:sp>
      <p:sp>
        <p:nvSpPr>
          <p:cNvPr id="7" name="Title Placeholder 1">
            <a:extLst>
              <a:ext uri="{FF2B5EF4-FFF2-40B4-BE49-F238E27FC236}">
                <a16:creationId xmlns:a16="http://schemas.microsoft.com/office/drawing/2014/main" id="{0FA13130-E22F-4F71-97DB-A64E7A175EC6}"/>
              </a:ext>
            </a:extLst>
          </p:cNvPr>
          <p:cNvSpPr>
            <a:spLocks noGrp="1"/>
          </p:cNvSpPr>
          <p:nvPr>
            <p:ph type="title" hasCustomPrompt="1"/>
          </p:nvPr>
        </p:nvSpPr>
        <p:spPr>
          <a:xfrm>
            <a:off x="463295" y="345992"/>
            <a:ext cx="11277600" cy="334099"/>
          </a:xfrm>
          <a:prstGeom prst="rect">
            <a:avLst/>
          </a:prstGeom>
        </p:spPr>
        <p:txBody>
          <a:bodyPr vert="horz" lIns="0" tIns="0" rIns="0" bIns="0" rtlCol="0" anchor="t" anchorCtr="0">
            <a:noAutofit/>
          </a:bodyPr>
          <a:lstStyle>
            <a:lvl1pPr>
              <a:defRPr sz="2400">
                <a:latin typeface="+mj-lt"/>
              </a:defRPr>
            </a:lvl1pPr>
          </a:lstStyle>
          <a:p>
            <a:r>
              <a:rPr lang="en-US" dirty="0"/>
              <a:t>Click to add title</a:t>
            </a:r>
          </a:p>
        </p:txBody>
      </p:sp>
    </p:spTree>
    <p:extLst>
      <p:ext uri="{BB962C8B-B14F-4D97-AF65-F5344CB8AC3E}">
        <p14:creationId xmlns:p14="http://schemas.microsoft.com/office/powerpoint/2010/main" val="188278850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0" y="651601"/>
            <a:ext cx="11162350" cy="757255"/>
          </a:xfrm>
          <a:prstGeom prst="rect">
            <a:avLst/>
          </a:prstGeom>
        </p:spPr>
        <p:txBody>
          <a:bodyPr lIns="0" tIns="0" rIns="0" bIns="0">
            <a:noAutofit/>
          </a:bodyPr>
          <a:lstStyle>
            <a:lvl1pPr marL="0" indent="0">
              <a:buNone/>
              <a:defRPr sz="1814" b="0">
                <a:solidFill>
                  <a:srgbClr val="575757"/>
                </a:solidFill>
                <a:latin typeface="+mj-lt"/>
              </a:defRPr>
            </a:lvl1pPr>
          </a:lstStyle>
          <a:p>
            <a:pPr lvl="0"/>
            <a:r>
              <a:rPr lang="en-US" noProof="0" dirty="0"/>
              <a:t>Click to add subtitle</a:t>
            </a:r>
          </a:p>
        </p:txBody>
      </p:sp>
      <p:sp>
        <p:nvSpPr>
          <p:cNvPr id="14" name="Title Placeholder 1"/>
          <p:cNvSpPr>
            <a:spLocks noGrp="1"/>
          </p:cNvSpPr>
          <p:nvPr>
            <p:ph type="title"/>
          </p:nvPr>
        </p:nvSpPr>
        <p:spPr>
          <a:xfrm>
            <a:off x="501650" y="317500"/>
            <a:ext cx="11162350" cy="334101"/>
          </a:xfrm>
          <a:prstGeom prst="rect">
            <a:avLst/>
          </a:prstGeom>
        </p:spPr>
        <p:txBody>
          <a:bodyPr vert="horz" lIns="0" tIns="0" rIns="0" bIns="0" rtlCol="0" anchor="t" anchorCtr="0">
            <a:noAutofit/>
          </a:bodyPr>
          <a:lstStyle>
            <a:lvl1pPr>
              <a:defRPr>
                <a:latin typeface="+mj-lt"/>
              </a:defRPr>
            </a:lvl1pPr>
          </a:lstStyle>
          <a:p>
            <a:r>
              <a:rPr lang="en-US" noProof="0" dirty="0"/>
              <a:t>Click to edit Master title style</a:t>
            </a:r>
          </a:p>
        </p:txBody>
      </p:sp>
      <p:sp>
        <p:nvSpPr>
          <p:cNvPr id="8" name="Text Placeholder 18"/>
          <p:cNvSpPr>
            <a:spLocks noGrp="1"/>
          </p:cNvSpPr>
          <p:nvPr>
            <p:ph idx="1"/>
          </p:nvPr>
        </p:nvSpPr>
        <p:spPr>
          <a:xfrm>
            <a:off x="501652" y="1665288"/>
            <a:ext cx="11165416" cy="4713911"/>
          </a:xfrm>
          <a:prstGeom prst="rect">
            <a:avLst/>
          </a:prstGeom>
        </p:spPr>
        <p:txBody>
          <a:bodyPr vert="horz" lIns="0" tIns="0" rIns="0" bIns="0" rtlCol="0">
            <a:noAutofit/>
          </a:bodyPr>
          <a:lstStyle>
            <a:lvl1pPr>
              <a:spcAft>
                <a:spcPts val="907"/>
              </a:spcAft>
              <a:defRPr sz="1088"/>
            </a:lvl1pPr>
            <a:lvl2pPr>
              <a:spcAft>
                <a:spcPts val="907"/>
              </a:spcAft>
              <a:defRPr sz="1088"/>
            </a:lvl2pPr>
            <a:lvl3pPr>
              <a:spcAft>
                <a:spcPts val="907"/>
              </a:spcAft>
              <a:defRPr sz="1088"/>
            </a:lvl3pPr>
            <a:lvl4pPr>
              <a:spcAft>
                <a:spcPts val="907"/>
              </a:spcAft>
              <a:defRPr sz="1088"/>
            </a:lvl4pPr>
            <a:lvl5pPr>
              <a:spcAft>
                <a:spcPts val="907"/>
              </a:spcAft>
              <a:defRPr sz="1088"/>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43644677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E48EE-674A-2E99-19F2-027F406A8C7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43D2EB7-6AF8-CA24-4774-24AA6129EA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0F14E29-8E2D-C206-65E7-3757DAB89F29}"/>
              </a:ext>
            </a:extLst>
          </p:cNvPr>
          <p:cNvSpPr>
            <a:spLocks noGrp="1"/>
          </p:cNvSpPr>
          <p:nvPr>
            <p:ph type="dt" sz="half" idx="10"/>
          </p:nvPr>
        </p:nvSpPr>
        <p:spPr/>
        <p:txBody>
          <a:bodyPr/>
          <a:lstStyle/>
          <a:p>
            <a:fld id="{1696439A-066F-4CCE-9255-854990893E60}" type="datetimeFigureOut">
              <a:rPr lang="en-IN" smtClean="0"/>
              <a:t>08-11-2025</a:t>
            </a:fld>
            <a:endParaRPr lang="en-IN"/>
          </a:p>
        </p:txBody>
      </p:sp>
      <p:sp>
        <p:nvSpPr>
          <p:cNvPr id="5" name="Footer Placeholder 4">
            <a:extLst>
              <a:ext uri="{FF2B5EF4-FFF2-40B4-BE49-F238E27FC236}">
                <a16:creationId xmlns:a16="http://schemas.microsoft.com/office/drawing/2014/main" id="{85FA6396-671F-A2B6-1CA8-764B547F975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7334A1-D624-BDEA-2BF5-BFF1B40854A0}"/>
              </a:ext>
            </a:extLst>
          </p:cNvPr>
          <p:cNvSpPr>
            <a:spLocks noGrp="1"/>
          </p:cNvSpPr>
          <p:nvPr>
            <p:ph type="sldNum" sz="quarter" idx="12"/>
          </p:nvPr>
        </p:nvSpPr>
        <p:spPr/>
        <p:txBody>
          <a:bodyPr/>
          <a:lstStyle/>
          <a:p>
            <a:fld id="{CA71C1E6-021C-4196-AABA-9CD208BF8934}" type="slidenum">
              <a:rPr lang="en-IN" smtClean="0"/>
              <a:t>‹#›</a:t>
            </a:fld>
            <a:endParaRPr lang="en-IN"/>
          </a:p>
        </p:txBody>
      </p:sp>
    </p:spTree>
    <p:extLst>
      <p:ext uri="{BB962C8B-B14F-4D97-AF65-F5344CB8AC3E}">
        <p14:creationId xmlns:p14="http://schemas.microsoft.com/office/powerpoint/2010/main" val="14315319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501652" y="1665290"/>
            <a:ext cx="11165416" cy="4716463"/>
          </a:xfrm>
          <a:prstGeom prst="rect">
            <a:avLst/>
          </a:prstGeom>
        </p:spPr>
        <p:txBody>
          <a:bodyPr vert="horz" lIns="0" tIns="0" rIns="0" bIns="0" rtlCol="0">
            <a:noAutofit/>
          </a:bodyPr>
          <a:lstStyle>
            <a:lvl1pPr marL="0" indent="0" algn="l">
              <a:buFontTx/>
              <a:buNone/>
              <a:defRPr sz="1300">
                <a:latin typeface="+mn-lt"/>
              </a:defRPr>
            </a:lvl1pPr>
            <a:lvl2pPr marL="104777" indent="-104777" algn="l">
              <a:buClrTx/>
              <a:buSzPct val="100000"/>
              <a:buFont typeface="Arial" panose="020B0604020202020204" pitchFamily="34" charset="0"/>
              <a:buChar char="•"/>
              <a:defRPr sz="1300">
                <a:latin typeface="+mj-lt"/>
              </a:defRPr>
            </a:lvl2pPr>
            <a:lvl3pPr marL="228604" indent="-104777" algn="l">
              <a:buClrTx/>
              <a:buSzPct val="100000"/>
              <a:buFont typeface="Arial" panose="020B0604020202020204" pitchFamily="34" charset="0"/>
              <a:buChar char="−"/>
              <a:defRPr sz="1300">
                <a:latin typeface="+mn-lt"/>
              </a:defRPr>
            </a:lvl3pPr>
            <a:lvl4pPr marL="352431" indent="-104777" algn="l">
              <a:buClrTx/>
              <a:buSzPct val="100000"/>
              <a:buFont typeface="Arial" panose="020B0604020202020204" pitchFamily="34" charset="0"/>
              <a:buChar char="◦"/>
              <a:defRPr sz="1300">
                <a:latin typeface="+mn-lt"/>
              </a:defRPr>
            </a:lvl4pPr>
            <a:lvl5pPr marL="476260" indent="-104777" algn="l">
              <a:buClrTx/>
              <a:buSzPct val="100000"/>
              <a:buFont typeface="Arial" panose="020B0604020202020204" pitchFamily="34" charset="0"/>
              <a:buChar char="−"/>
              <a:defRPr sz="13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noProof="0" dirty="0"/>
          </a:p>
        </p:txBody>
      </p:sp>
      <p:sp>
        <p:nvSpPr>
          <p:cNvPr id="4" name="Title Placeholder 1">
            <a:extLst>
              <a:ext uri="{FF2B5EF4-FFF2-40B4-BE49-F238E27FC236}">
                <a16:creationId xmlns:a16="http://schemas.microsoft.com/office/drawing/2014/main" id="{A1AF4B88-9BDB-4994-AE11-3A74CC55FE51}"/>
              </a:ext>
            </a:extLst>
          </p:cNvPr>
          <p:cNvSpPr>
            <a:spLocks noGrp="1"/>
          </p:cNvSpPr>
          <p:nvPr>
            <p:ph type="title" hasCustomPrompt="1"/>
          </p:nvPr>
        </p:nvSpPr>
        <p:spPr>
          <a:xfrm>
            <a:off x="501652" y="317502"/>
            <a:ext cx="11180232" cy="698501"/>
          </a:xfrm>
          <a:prstGeom prst="rect">
            <a:avLst/>
          </a:prstGeom>
        </p:spPr>
        <p:txBody>
          <a:bodyPr vert="horz" lIns="0" tIns="0" rIns="0" bIns="0" rtlCol="0" anchor="t" anchorCtr="0">
            <a:noAutofit/>
          </a:bodyPr>
          <a:lstStyle>
            <a:lvl1pPr>
              <a:defRPr sz="2100"/>
            </a:lvl1pPr>
          </a:lstStyle>
          <a:p>
            <a:r>
              <a:rPr lang="en-US" dirty="0"/>
              <a:t>Click to add title</a:t>
            </a:r>
          </a:p>
        </p:txBody>
      </p:sp>
    </p:spTree>
    <p:extLst>
      <p:ext uri="{BB962C8B-B14F-4D97-AF65-F5344CB8AC3E}">
        <p14:creationId xmlns:p14="http://schemas.microsoft.com/office/powerpoint/2010/main" val="278610284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TOC">
    <p:bg bwMode="gray">
      <p:bgPr>
        <a:solidFill>
          <a:schemeClr val="tx1"/>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9B2701BE-D4C8-4934-A46E-297451331B04}"/>
              </a:ext>
            </a:extLst>
          </p:cNvPr>
          <p:cNvPicPr>
            <a:picLocks noChangeAspect="1"/>
          </p:cNvPicPr>
          <p:nvPr userDrawn="1"/>
        </p:nvPicPr>
        <p:blipFill>
          <a:blip r:embed="rId2"/>
          <a:srcRect t="3966" b="3966"/>
          <a:stretch/>
        </p:blipFill>
        <p:spPr>
          <a:xfrm>
            <a:off x="3048" y="0"/>
            <a:ext cx="12188952" cy="6858000"/>
          </a:xfrm>
          <a:prstGeom prst="rect">
            <a:avLst/>
          </a:prstGeom>
        </p:spPr>
      </p:pic>
    </p:spTree>
    <p:extLst>
      <p:ext uri="{BB962C8B-B14F-4D97-AF65-F5344CB8AC3E}">
        <p14:creationId xmlns:p14="http://schemas.microsoft.com/office/powerpoint/2010/main" val="311778771"/>
      </p:ext>
    </p:extLst>
  </p:cSld>
  <p:clrMapOvr>
    <a:masterClrMapping/>
  </p:clrMapOvr>
  <p:transition>
    <p:fade/>
  </p:transition>
  <p:extLst>
    <p:ext uri="{DCECCB84-F9BA-43D5-87BE-67443E8EF086}">
      <p15:sldGuideLst xmlns:p15="http://schemas.microsoft.com/office/powerpoint/2012/main">
        <p15:guide id="1" orient="horz" pos="223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5_Divider">
    <p:bg bwMode="gray">
      <p:bgPr>
        <a:solidFill>
          <a:schemeClr val="tx1"/>
        </a:solidFill>
        <a:effectLst/>
      </p:bgPr>
    </p:bg>
    <p:spTree>
      <p:nvGrpSpPr>
        <p:cNvPr id="1" name=""/>
        <p:cNvGrpSpPr/>
        <p:nvPr/>
      </p:nvGrpSpPr>
      <p:grpSpPr>
        <a:xfrm>
          <a:off x="0" y="0"/>
          <a:ext cx="0" cy="0"/>
          <a:chOff x="0" y="0"/>
          <a:chExt cx="0" cy="0"/>
        </a:xfrm>
      </p:grpSpPr>
      <p:pic>
        <p:nvPicPr>
          <p:cNvPr id="74" name="Picture 73">
            <a:extLst>
              <a:ext uri="{FF2B5EF4-FFF2-40B4-BE49-F238E27FC236}">
                <a16:creationId xmlns:a16="http://schemas.microsoft.com/office/drawing/2014/main" id="{16495D3B-166F-4429-B2EC-D87D863BA84C}"/>
              </a:ext>
            </a:extLst>
          </p:cNvPr>
          <p:cNvPicPr>
            <a:picLocks noChangeAspect="1"/>
          </p:cNvPicPr>
          <p:nvPr userDrawn="1"/>
        </p:nvPicPr>
        <p:blipFill>
          <a:blip r:embed="rId2"/>
          <a:srcRect t="3966" b="3966"/>
          <a:stretch/>
        </p:blipFill>
        <p:spPr>
          <a:xfrm>
            <a:off x="0" y="0"/>
            <a:ext cx="12188952" cy="6858000"/>
          </a:xfrm>
          <a:prstGeom prst="rect">
            <a:avLst/>
          </a:prstGeom>
        </p:spPr>
      </p:pic>
      <p:sp>
        <p:nvSpPr>
          <p:cNvPr id="83" name="Text Placeholder 2">
            <a:extLst>
              <a:ext uri="{FF2B5EF4-FFF2-40B4-BE49-F238E27FC236}">
                <a16:creationId xmlns:a16="http://schemas.microsoft.com/office/drawing/2014/main" id="{6225D0DA-51FA-4F36-8529-8EF7082FD649}"/>
              </a:ext>
            </a:extLst>
          </p:cNvPr>
          <p:cNvSpPr>
            <a:spLocks noGrp="1"/>
          </p:cNvSpPr>
          <p:nvPr>
            <p:ph type="body" idx="10" hasCustomPrompt="1"/>
          </p:nvPr>
        </p:nvSpPr>
        <p:spPr bwMode="gray">
          <a:xfrm>
            <a:off x="508001" y="3841002"/>
            <a:ext cx="4381500" cy="246221"/>
          </a:xfrm>
          <a:prstGeom prst="rect">
            <a:avLst/>
          </a:prstGeom>
          <a:noFill/>
        </p:spPr>
        <p:txBody>
          <a:bodyPr wrap="square" lIns="91440" tIns="0" rIns="0" bIns="0" rtlCol="0">
            <a:spAutoFit/>
          </a:bodyPr>
          <a:lstStyle>
            <a:lvl1pPr>
              <a:spcAft>
                <a:spcPts val="0"/>
              </a:spcAft>
              <a:defRPr lang="en-US" sz="1600" noProof="0" dirty="0">
                <a:solidFill>
                  <a:schemeClr val="tx1"/>
                </a:solidFill>
              </a:defRPr>
            </a:lvl1pPr>
          </a:lstStyle>
          <a:p>
            <a:pPr marL="285750" lvl="0" indent="-285750">
              <a:spcAft>
                <a:spcPts val="600"/>
              </a:spcAft>
              <a:buChar char="•"/>
            </a:pPr>
            <a:r>
              <a:rPr lang="en-US" noProof="0" dirty="0"/>
              <a:t>Edit Master text styles</a:t>
            </a:r>
          </a:p>
        </p:txBody>
      </p:sp>
      <p:sp>
        <p:nvSpPr>
          <p:cNvPr id="86" name="Rectangle 85">
            <a:hlinkClick r:id="" action="ppaction://hlinkshowjump?jump=nextslide"/>
            <a:extLst>
              <a:ext uri="{FF2B5EF4-FFF2-40B4-BE49-F238E27FC236}">
                <a16:creationId xmlns:a16="http://schemas.microsoft.com/office/drawing/2014/main" id="{94C38E86-FF88-45AA-BEFB-8EC01DD91BF8}"/>
              </a:ext>
            </a:extLst>
          </p:cNvPr>
          <p:cNvSpPr/>
          <p:nvPr userDrawn="1"/>
        </p:nvSpPr>
        <p:spPr bwMode="gray">
          <a:xfrm>
            <a:off x="11319386" y="6178806"/>
            <a:ext cx="348104" cy="564305"/>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pic>
        <p:nvPicPr>
          <p:cNvPr id="94" name="Picture 93">
            <a:extLst>
              <a:ext uri="{FF2B5EF4-FFF2-40B4-BE49-F238E27FC236}">
                <a16:creationId xmlns:a16="http://schemas.microsoft.com/office/drawing/2014/main" id="{E1283D18-4962-48F5-BC7B-62A2298CF581}"/>
              </a:ext>
            </a:extLst>
          </p:cNvPr>
          <p:cNvPicPr>
            <a:picLocks noChangeAspect="1"/>
          </p:cNvPicPr>
          <p:nvPr userDrawn="1"/>
        </p:nvPicPr>
        <p:blipFill>
          <a:blip r:embed="rId3"/>
          <a:stretch>
            <a:fillRect/>
          </a:stretch>
        </p:blipFill>
        <p:spPr>
          <a:xfrm>
            <a:off x="10630058" y="6158735"/>
            <a:ext cx="406523" cy="584377"/>
          </a:xfrm>
          <a:prstGeom prst="rect">
            <a:avLst/>
          </a:prstGeom>
        </p:spPr>
      </p:pic>
      <p:pic>
        <p:nvPicPr>
          <p:cNvPr id="95" name="Picture 94">
            <a:extLst>
              <a:ext uri="{FF2B5EF4-FFF2-40B4-BE49-F238E27FC236}">
                <a16:creationId xmlns:a16="http://schemas.microsoft.com/office/drawing/2014/main" id="{4043E059-151D-41F1-9147-60504BBE0538}"/>
              </a:ext>
            </a:extLst>
          </p:cNvPr>
          <p:cNvPicPr>
            <a:picLocks noChangeAspect="1"/>
          </p:cNvPicPr>
          <p:nvPr userDrawn="1"/>
        </p:nvPicPr>
        <p:blipFill>
          <a:blip r:embed="rId4"/>
          <a:stretch>
            <a:fillRect/>
          </a:stretch>
        </p:blipFill>
        <p:spPr>
          <a:xfrm>
            <a:off x="11319386" y="6158735"/>
            <a:ext cx="406523" cy="584377"/>
          </a:xfrm>
          <a:prstGeom prst="rect">
            <a:avLst/>
          </a:prstGeom>
        </p:spPr>
      </p:pic>
      <p:sp>
        <p:nvSpPr>
          <p:cNvPr id="96" name="TextBox 95">
            <a:extLst>
              <a:ext uri="{FF2B5EF4-FFF2-40B4-BE49-F238E27FC236}">
                <a16:creationId xmlns:a16="http://schemas.microsoft.com/office/drawing/2014/main" id="{2133E0A6-D5A6-4649-A0D6-3FFD972C44EE}"/>
              </a:ext>
            </a:extLst>
          </p:cNvPr>
          <p:cNvSpPr txBox="1"/>
          <p:nvPr userDrawn="1"/>
        </p:nvSpPr>
        <p:spPr>
          <a:xfrm>
            <a:off x="11124712" y="6323998"/>
            <a:ext cx="272510" cy="276999"/>
          </a:xfrm>
          <a:prstGeom prst="rect">
            <a:avLst/>
          </a:prstGeom>
          <a:noFill/>
        </p:spPr>
        <p:txBody>
          <a:bodyPr wrap="none" lIns="0" tIns="0" rIns="0" bIns="0" rtlCol="0">
            <a:spAutoFit/>
          </a:bodyPr>
          <a:lstStyle/>
          <a:p>
            <a:pPr marL="0" indent="0">
              <a:spcBef>
                <a:spcPts val="600"/>
              </a:spcBef>
              <a:buSzPct val="100000"/>
              <a:buFont typeface="Arial"/>
              <a:buNone/>
            </a:pPr>
            <a:fld id="{1BE90E79-B749-4DFA-AEC6-51CCA1DBC48D}" type="slidenum">
              <a:rPr lang="en-US" sz="1800" smtClean="0">
                <a:solidFill>
                  <a:schemeClr val="tx1"/>
                </a:solidFill>
              </a:rPr>
              <a:pPr marL="0" indent="0">
                <a:spcBef>
                  <a:spcPts val="600"/>
                </a:spcBef>
                <a:buSzPct val="100000"/>
                <a:buFont typeface="Arial"/>
                <a:buNone/>
              </a:pPr>
              <a:t>‹#›</a:t>
            </a:fld>
            <a:endParaRPr lang="en-US" dirty="0">
              <a:solidFill>
                <a:schemeClr val="tx1"/>
              </a:solidFill>
            </a:endParaRPr>
          </a:p>
        </p:txBody>
      </p:sp>
      <p:sp>
        <p:nvSpPr>
          <p:cNvPr id="97" name="Rectangle 96">
            <a:hlinkClick r:id="" action="ppaction://hlinkshowjump?jump=previousslide"/>
            <a:extLst>
              <a:ext uri="{FF2B5EF4-FFF2-40B4-BE49-F238E27FC236}">
                <a16:creationId xmlns:a16="http://schemas.microsoft.com/office/drawing/2014/main" id="{0E255917-22B8-4007-86FC-751FE4C85DBC}"/>
              </a:ext>
            </a:extLst>
          </p:cNvPr>
          <p:cNvSpPr/>
          <p:nvPr userDrawn="1"/>
        </p:nvSpPr>
        <p:spPr bwMode="gray">
          <a:xfrm>
            <a:off x="10656951" y="6216050"/>
            <a:ext cx="332550" cy="474310"/>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99" name="Rectangle 98">
            <a:hlinkClick r:id="" action="ppaction://hlinkshowjump?jump=nextslide"/>
            <a:extLst>
              <a:ext uri="{FF2B5EF4-FFF2-40B4-BE49-F238E27FC236}">
                <a16:creationId xmlns:a16="http://schemas.microsoft.com/office/drawing/2014/main" id="{20C7ADD2-2DDD-4EB2-9546-9C4710AAC4E3}"/>
              </a:ext>
            </a:extLst>
          </p:cNvPr>
          <p:cNvSpPr/>
          <p:nvPr userDrawn="1"/>
        </p:nvSpPr>
        <p:spPr bwMode="gray">
          <a:xfrm>
            <a:off x="11381992" y="6222047"/>
            <a:ext cx="307088" cy="483236"/>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28" name="Text Placeholder 2"/>
          <p:cNvSpPr>
            <a:spLocks noGrp="1"/>
          </p:cNvSpPr>
          <p:nvPr>
            <p:ph type="body" idx="1" hasCustomPrompt="1"/>
          </p:nvPr>
        </p:nvSpPr>
        <p:spPr bwMode="gray">
          <a:xfrm>
            <a:off x="508001" y="3841002"/>
            <a:ext cx="4381500" cy="246221"/>
          </a:xfrm>
          <a:prstGeom prst="rect">
            <a:avLst/>
          </a:prstGeom>
          <a:noFill/>
        </p:spPr>
        <p:txBody>
          <a:bodyPr wrap="square" lIns="91440" tIns="0" rIns="0" bIns="0" rtlCol="0">
            <a:spAutoFit/>
          </a:bodyPr>
          <a:lstStyle>
            <a:lvl1pPr>
              <a:spcAft>
                <a:spcPts val="0"/>
              </a:spcAft>
              <a:defRPr lang="en-US" sz="1600" noProof="0" dirty="0">
                <a:solidFill>
                  <a:schemeClr val="tx1"/>
                </a:solidFill>
              </a:defRPr>
            </a:lvl1pPr>
          </a:lstStyle>
          <a:p>
            <a:pPr marL="285750" lvl="0" indent="-285750">
              <a:spcAft>
                <a:spcPts val="600"/>
              </a:spcAft>
              <a:buChar char="•"/>
            </a:pPr>
            <a:r>
              <a:rPr lang="en-US" noProof="0" dirty="0"/>
              <a:t>Edit Master text styles</a:t>
            </a:r>
          </a:p>
        </p:txBody>
      </p:sp>
      <p:sp>
        <p:nvSpPr>
          <p:cNvPr id="101" name="Title 1">
            <a:extLst>
              <a:ext uri="{FF2B5EF4-FFF2-40B4-BE49-F238E27FC236}">
                <a16:creationId xmlns:a16="http://schemas.microsoft.com/office/drawing/2014/main" id="{EA64CC82-12B3-4DDB-BC85-C41EFBD5498B}"/>
              </a:ext>
            </a:extLst>
          </p:cNvPr>
          <p:cNvSpPr>
            <a:spLocks noGrp="1"/>
          </p:cNvSpPr>
          <p:nvPr>
            <p:ph type="title" hasCustomPrompt="1"/>
          </p:nvPr>
        </p:nvSpPr>
        <p:spPr bwMode="gray">
          <a:xfrm>
            <a:off x="508002" y="2053005"/>
            <a:ext cx="4700978" cy="1592403"/>
          </a:xfrm>
          <a:prstGeom prst="rect">
            <a:avLst/>
          </a:prstGeom>
          <a:ln>
            <a:noFill/>
          </a:ln>
        </p:spPr>
        <p:txBody>
          <a:bodyPr anchor="b"/>
          <a:lstStyle>
            <a:lvl1pPr>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en-US" noProof="0" dirty="0"/>
              <a:t>Indirect Taxes</a:t>
            </a:r>
          </a:p>
        </p:txBody>
      </p:sp>
      <p:sp>
        <p:nvSpPr>
          <p:cNvPr id="121" name="Rectangle 120">
            <a:hlinkClick r:id="" action="ppaction://hlinkshowjump?jump=nextslide"/>
            <a:extLst>
              <a:ext uri="{FF2B5EF4-FFF2-40B4-BE49-F238E27FC236}">
                <a16:creationId xmlns:a16="http://schemas.microsoft.com/office/drawing/2014/main" id="{FCDEBDE8-4B37-4F5E-BC4F-AFF4F690A35E}"/>
              </a:ext>
            </a:extLst>
          </p:cNvPr>
          <p:cNvSpPr/>
          <p:nvPr userDrawn="1"/>
        </p:nvSpPr>
        <p:spPr bwMode="gray">
          <a:xfrm>
            <a:off x="11345162" y="6199119"/>
            <a:ext cx="378739" cy="524942"/>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22" name="Rectangle 121">
            <a:hlinkClick r:id="" action="ppaction://hlinkshowjump?jump=previousslide"/>
            <a:extLst>
              <a:ext uri="{FF2B5EF4-FFF2-40B4-BE49-F238E27FC236}">
                <a16:creationId xmlns:a16="http://schemas.microsoft.com/office/drawing/2014/main" id="{2F2C74B0-07FD-4FAC-BEBF-EEB18C4353A3}"/>
              </a:ext>
            </a:extLst>
          </p:cNvPr>
          <p:cNvSpPr/>
          <p:nvPr userDrawn="1"/>
        </p:nvSpPr>
        <p:spPr bwMode="gray">
          <a:xfrm>
            <a:off x="10617520" y="6176010"/>
            <a:ext cx="406523" cy="567101"/>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Tree>
    <p:extLst>
      <p:ext uri="{BB962C8B-B14F-4D97-AF65-F5344CB8AC3E}">
        <p14:creationId xmlns:p14="http://schemas.microsoft.com/office/powerpoint/2010/main" val="309323236"/>
      </p:ext>
    </p:extLst>
  </p:cSld>
  <p:clrMapOvr>
    <a:masterClrMapping/>
  </p:clrMapOvr>
  <p:extLst>
    <p:ext uri="{DCECCB84-F9BA-43D5-87BE-67443E8EF086}">
      <p15:sldGuideLst xmlns:p15="http://schemas.microsoft.com/office/powerpoint/2012/main">
        <p15:guide id="1" orient="horz" pos="21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D903953-236A-7A85-C86D-21E60D826762}"/>
              </a:ext>
            </a:extLst>
          </p:cNvPr>
          <p:cNvGraphicFramePr>
            <a:graphicFrameLocks noChangeAspect="1"/>
          </p:cNvGraphicFramePr>
          <p:nvPr>
            <p:custDataLst>
              <p:tags r:id="rId1"/>
            </p:custDataLst>
            <p:extLst>
              <p:ext uri="{D42A27DB-BD31-4B8C-83A1-F6EECF244321}">
                <p14:modId xmlns:p14="http://schemas.microsoft.com/office/powerpoint/2010/main" val="26596067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8" name="think-cell data - do not delete" hidden="1">
                        <a:extLst>
                          <a:ext uri="{FF2B5EF4-FFF2-40B4-BE49-F238E27FC236}">
                            <a16:creationId xmlns:a16="http://schemas.microsoft.com/office/drawing/2014/main" id="{ED903953-236A-7A85-C86D-21E60D8267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gray">
          <a:xfrm>
            <a:off x="450000" y="1728217"/>
            <a:ext cx="11304000" cy="1592403"/>
          </a:xfrm>
          <a:prstGeom prst="rect">
            <a:avLst/>
          </a:prstGeom>
        </p:spPr>
        <p:txBody>
          <a:bodyPr vert="horz" anchor="b"/>
          <a:lstStyle>
            <a:lvl1pPr>
              <a:lnSpc>
                <a:spcPct val="95000"/>
              </a:lnSpc>
              <a:defRPr sz="3600" b="1">
                <a:solidFill>
                  <a:schemeClr val="bg1"/>
                </a:solidFill>
                <a:latin typeface="Aptos" panose="020B0004020202020204" pitchFamily="34" charset="0"/>
                <a:ea typeface="Open Sans" panose="020B0606030504020204" pitchFamily="34" charset="0"/>
                <a:cs typeface="Open Sans" panose="020B0606030504020204" pitchFamily="34" charset="0"/>
              </a:defRPr>
            </a:lvl1pPr>
          </a:lstStyle>
          <a:p>
            <a:r>
              <a:rPr lang="en-US" noProof="0" dirty="0"/>
              <a:t>Click to add title</a:t>
            </a:r>
          </a:p>
        </p:txBody>
      </p:sp>
      <p:sp>
        <p:nvSpPr>
          <p:cNvPr id="3" name="Text Placeholder 2"/>
          <p:cNvSpPr>
            <a:spLocks noGrp="1"/>
          </p:cNvSpPr>
          <p:nvPr>
            <p:ph type="body" idx="1" hasCustomPrompt="1"/>
          </p:nvPr>
        </p:nvSpPr>
        <p:spPr bwMode="gray">
          <a:xfrm>
            <a:off x="450000" y="3474720"/>
            <a:ext cx="11304000" cy="1566532"/>
          </a:xfrm>
        </p:spPr>
        <p:txBody>
          <a:bodyPr lIns="0" tIns="0" rIns="0" bIns="0">
            <a:noAutofit/>
          </a:bodyPr>
          <a:lstStyle>
            <a:lvl1pPr marL="0" indent="0">
              <a:lnSpc>
                <a:spcPct val="95000"/>
              </a:lnSpc>
              <a:spcAft>
                <a:spcPts val="0"/>
              </a:spcAft>
              <a:buNone/>
              <a:defRPr sz="3600" b="0">
                <a:solidFill>
                  <a:schemeClr val="tx1"/>
                </a:solidFill>
                <a:latin typeface="Aptos" panose="020B0004020202020204" pitchFamily="34" charset="0"/>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dirty="0"/>
              <a:t>Click to add subtitle</a:t>
            </a:r>
          </a:p>
        </p:txBody>
      </p:sp>
      <p:sp>
        <p:nvSpPr>
          <p:cNvPr id="6" name="TextBox 5">
            <a:extLst>
              <a:ext uri="{FF2B5EF4-FFF2-40B4-BE49-F238E27FC236}">
                <a16:creationId xmlns:a16="http://schemas.microsoft.com/office/drawing/2014/main" id="{ACCA4DFC-A5BD-1CA7-953A-4298BCF3311A}"/>
              </a:ext>
            </a:extLst>
          </p:cNvPr>
          <p:cNvSpPr txBox="1"/>
          <p:nvPr/>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Aptos" panose="020B0004020202020204" pitchFamily="34" charset="0"/>
                <a:cs typeface="Calibri" panose="020F0502020204030204" pitchFamily="34" charset="0"/>
              </a:rPr>
              <a:pPr marL="0" indent="0" algn="r">
                <a:spcBef>
                  <a:spcPts val="450"/>
                </a:spcBef>
                <a:buSzPct val="100000"/>
                <a:buFont typeface="Arial"/>
                <a:buNone/>
              </a:pPr>
              <a:t>‹#›</a:t>
            </a:fld>
            <a:endParaRPr lang="en-US" sz="800" noProof="0" dirty="0">
              <a:solidFill>
                <a:schemeClr val="bg1"/>
              </a:solidFill>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2711627407"/>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 Deloitte Accessible Green">
    <p:bg bwMode="gray">
      <p:bgPr>
        <a:solidFill>
          <a:schemeClr val="accent3"/>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D903953-236A-7A85-C86D-21E60D826762}"/>
              </a:ext>
            </a:extLst>
          </p:cNvPr>
          <p:cNvGraphicFramePr>
            <a:graphicFrameLocks noChangeAspect="1"/>
          </p:cNvGraphicFramePr>
          <p:nvPr>
            <p:custDataLst>
              <p:tags r:id="rId1"/>
            </p:custDataLst>
            <p:extLst>
              <p:ext uri="{D42A27DB-BD31-4B8C-83A1-F6EECF244321}">
                <p14:modId xmlns:p14="http://schemas.microsoft.com/office/powerpoint/2010/main" val="26596067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8" name="think-cell data - do not delete" hidden="1">
                        <a:extLst>
                          <a:ext uri="{FF2B5EF4-FFF2-40B4-BE49-F238E27FC236}">
                            <a16:creationId xmlns:a16="http://schemas.microsoft.com/office/drawing/2014/main" id="{ED903953-236A-7A85-C86D-21E60D8267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gray">
          <a:xfrm>
            <a:off x="450000" y="1728217"/>
            <a:ext cx="11304000" cy="1592403"/>
          </a:xfrm>
          <a:prstGeom prst="rect">
            <a:avLst/>
          </a:prstGeom>
        </p:spPr>
        <p:txBody>
          <a:bodyPr vert="horz" anchor="b"/>
          <a:lstStyle>
            <a:lvl1pPr>
              <a:lnSpc>
                <a:spcPct val="95000"/>
              </a:lnSpc>
              <a:defRPr sz="3600" b="1">
                <a:solidFill>
                  <a:schemeClr val="bg1"/>
                </a:solidFill>
                <a:latin typeface="Aptos" panose="020B0004020202020204" pitchFamily="34" charset="0"/>
                <a:ea typeface="Open Sans" panose="020B0606030504020204" pitchFamily="34" charset="0"/>
                <a:cs typeface="Open Sans" panose="020B0606030504020204" pitchFamily="34" charset="0"/>
              </a:defRPr>
            </a:lvl1pPr>
          </a:lstStyle>
          <a:p>
            <a:r>
              <a:rPr lang="en-US" noProof="0" dirty="0"/>
              <a:t>Click to add title</a:t>
            </a:r>
          </a:p>
        </p:txBody>
      </p:sp>
      <p:sp>
        <p:nvSpPr>
          <p:cNvPr id="3" name="Text Placeholder 2"/>
          <p:cNvSpPr>
            <a:spLocks noGrp="1"/>
          </p:cNvSpPr>
          <p:nvPr>
            <p:ph type="body" idx="1" hasCustomPrompt="1"/>
          </p:nvPr>
        </p:nvSpPr>
        <p:spPr bwMode="gray">
          <a:xfrm>
            <a:off x="450000" y="3474720"/>
            <a:ext cx="11304000" cy="1566532"/>
          </a:xfrm>
        </p:spPr>
        <p:txBody>
          <a:bodyPr lIns="0" tIns="0" rIns="0" bIns="0">
            <a:noAutofit/>
          </a:bodyPr>
          <a:lstStyle>
            <a:lvl1pPr marL="0" indent="0">
              <a:lnSpc>
                <a:spcPct val="95000"/>
              </a:lnSpc>
              <a:spcAft>
                <a:spcPts val="0"/>
              </a:spcAft>
              <a:buNone/>
              <a:defRPr sz="3600" b="0">
                <a:solidFill>
                  <a:schemeClr val="bg1"/>
                </a:solidFill>
                <a:latin typeface="Aptos" panose="020B0004020202020204" pitchFamily="34" charset="0"/>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dirty="0"/>
              <a:t>Click to add subtitle</a:t>
            </a:r>
          </a:p>
        </p:txBody>
      </p:sp>
      <p:sp>
        <p:nvSpPr>
          <p:cNvPr id="4" name="CaseCode">
            <a:extLst>
              <a:ext uri="{FF2B5EF4-FFF2-40B4-BE49-F238E27FC236}">
                <a16:creationId xmlns:a16="http://schemas.microsoft.com/office/drawing/2014/main" id="{1BDC0FDC-0D9A-61CF-95C8-4BC8540608B8}"/>
              </a:ext>
            </a:extLst>
          </p:cNvPr>
          <p:cNvSpPr txBox="1"/>
          <p:nvPr/>
        </p:nvSpPr>
        <p:spPr>
          <a:xfrm>
            <a:off x="6335184" y="6519673"/>
            <a:ext cx="4896560" cy="24622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dirty="0">
                <a:solidFill>
                  <a:schemeClr val="bg1"/>
                </a:solidFill>
                <a:latin typeface="Aptos" panose="020B0004020202020204" pitchFamily="34" charset="0"/>
                <a:cs typeface="Calibri" panose="020F0502020204030204" pitchFamily="34" charset="0"/>
              </a:rPr>
              <a:t>Presentation title</a:t>
            </a:r>
            <a:br>
              <a:rPr lang="en-US" sz="800" noProof="0" dirty="0">
                <a:solidFill>
                  <a:schemeClr val="bg1"/>
                </a:solidFill>
                <a:latin typeface="Aptos" panose="020B0004020202020204" pitchFamily="34" charset="0"/>
                <a:cs typeface="Calibri" panose="020F0502020204030204" pitchFamily="34" charset="0"/>
              </a:rPr>
            </a:br>
            <a:r>
              <a:rPr lang="en-US" sz="800" noProof="0" dirty="0">
                <a:solidFill>
                  <a:schemeClr val="bg1"/>
                </a:solidFill>
                <a:latin typeface="Aptos" panose="020B0004020202020204" pitchFamily="34" charset="0"/>
                <a:cs typeface="Calibri" panose="020F0502020204030204" pitchFamily="34" charset="0"/>
              </a:rPr>
              <a:t>[To edit, click View &gt; Slide Master &gt; Slide Master]</a:t>
            </a:r>
          </a:p>
        </p:txBody>
      </p:sp>
      <p:sp>
        <p:nvSpPr>
          <p:cNvPr id="5" name="Copyright">
            <a:extLst>
              <a:ext uri="{FF2B5EF4-FFF2-40B4-BE49-F238E27FC236}">
                <a16:creationId xmlns:a16="http://schemas.microsoft.com/office/drawing/2014/main" id="{62398D06-C488-9DDB-E248-1C4BC1724227}"/>
              </a:ext>
            </a:extLst>
          </p:cNvPr>
          <p:cNvSpPr txBox="1"/>
          <p:nvPr/>
        </p:nvSpPr>
        <p:spPr>
          <a:xfrm>
            <a:off x="450000" y="6515063"/>
            <a:ext cx="5355168" cy="123111"/>
          </a:xfrm>
          <a:prstGeom prst="rect">
            <a:avLst/>
          </a:prstGeom>
          <a:noFill/>
        </p:spPr>
        <p:txBody>
          <a:bodyPr wrap="square" lIns="0" tIns="0" rIns="0" bIns="0" rtlCol="0">
            <a:spAutoFit/>
          </a:bodyPr>
          <a:lstStyle/>
          <a:p>
            <a:pPr marL="0" indent="0">
              <a:spcBef>
                <a:spcPts val="450"/>
              </a:spcBef>
              <a:buSzPct val="100000"/>
              <a:buFont typeface="Arial"/>
              <a:buNone/>
            </a:pPr>
            <a:r>
              <a:rPr lang="fr-FR" sz="800" noProof="0" dirty="0">
                <a:solidFill>
                  <a:schemeClr val="bg1"/>
                </a:solidFill>
                <a:latin typeface="Aptos" panose="020B0004020202020204" pitchFamily="34" charset="0"/>
                <a:cs typeface="Calibri" panose="020F0502020204030204" pitchFamily="34" charset="0"/>
              </a:rPr>
              <a:t>© 2025 Deloitte Touche </a:t>
            </a:r>
            <a:r>
              <a:rPr lang="fr-FR" sz="800" noProof="0" dirty="0" err="1">
                <a:solidFill>
                  <a:schemeClr val="bg1"/>
                </a:solidFill>
                <a:latin typeface="Aptos" panose="020B0004020202020204" pitchFamily="34" charset="0"/>
                <a:cs typeface="Calibri" panose="020F0502020204030204" pitchFamily="34" charset="0"/>
              </a:rPr>
              <a:t>Tohmatsu</a:t>
            </a:r>
            <a:r>
              <a:rPr lang="fr-FR" sz="800" noProof="0" dirty="0">
                <a:solidFill>
                  <a:schemeClr val="bg1"/>
                </a:solidFill>
                <a:latin typeface="Aptos" panose="020B0004020202020204" pitchFamily="34" charset="0"/>
                <a:cs typeface="Calibri" panose="020F0502020204030204" pitchFamily="34" charset="0"/>
              </a:rPr>
              <a:t> </a:t>
            </a:r>
            <a:r>
              <a:rPr lang="fr-FR" sz="800" noProof="0" dirty="0" err="1">
                <a:solidFill>
                  <a:schemeClr val="bg1"/>
                </a:solidFill>
                <a:latin typeface="Aptos" panose="020B0004020202020204" pitchFamily="34" charset="0"/>
                <a:cs typeface="Calibri" panose="020F0502020204030204" pitchFamily="34" charset="0"/>
              </a:rPr>
              <a:t>India</a:t>
            </a:r>
            <a:r>
              <a:rPr lang="fr-FR" sz="800" noProof="0" dirty="0">
                <a:solidFill>
                  <a:schemeClr val="bg1"/>
                </a:solidFill>
                <a:latin typeface="Aptos" panose="020B0004020202020204" pitchFamily="34" charset="0"/>
                <a:cs typeface="Calibri" panose="020F0502020204030204" pitchFamily="34" charset="0"/>
              </a:rPr>
              <a:t> LLP. </a:t>
            </a:r>
          </a:p>
        </p:txBody>
      </p:sp>
      <p:sp>
        <p:nvSpPr>
          <p:cNvPr id="6" name="TextBox 5">
            <a:extLst>
              <a:ext uri="{FF2B5EF4-FFF2-40B4-BE49-F238E27FC236}">
                <a16:creationId xmlns:a16="http://schemas.microsoft.com/office/drawing/2014/main" id="{ACCA4DFC-A5BD-1CA7-953A-4298BCF3311A}"/>
              </a:ext>
            </a:extLst>
          </p:cNvPr>
          <p:cNvSpPr txBox="1"/>
          <p:nvPr/>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Aptos" panose="020B0004020202020204" pitchFamily="34" charset="0"/>
                <a:cs typeface="Calibri" panose="020F0502020204030204" pitchFamily="34" charset="0"/>
              </a:rPr>
              <a:pPr marL="0" indent="0" algn="r">
                <a:spcBef>
                  <a:spcPts val="450"/>
                </a:spcBef>
                <a:buSzPct val="100000"/>
                <a:buFont typeface="Arial"/>
                <a:buNone/>
              </a:pPr>
              <a:t>‹#›</a:t>
            </a:fld>
            <a:endParaRPr lang="en-US" sz="800" noProof="0" dirty="0">
              <a:solidFill>
                <a:schemeClr val="bg1"/>
              </a:solidFill>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3621998435"/>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 - Deloitte Accessible Teal">
    <p:bg bwMode="gray">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50000" y="1728217"/>
            <a:ext cx="11304000" cy="1592403"/>
          </a:xfrm>
          <a:prstGeom prst="rect">
            <a:avLst/>
          </a:prstGeom>
        </p:spPr>
        <p:txBody>
          <a:bodyPr anchor="b"/>
          <a:lstStyle>
            <a:lvl1pPr>
              <a:lnSpc>
                <a:spcPct val="95000"/>
              </a:lnSpc>
              <a:defRPr sz="3600" b="1">
                <a:solidFill>
                  <a:schemeClr val="bg1"/>
                </a:solidFill>
                <a:latin typeface="Aptos" panose="020B0004020202020204" pitchFamily="34" charset="0"/>
                <a:ea typeface="Open Sans" panose="020B0606030504020204" pitchFamily="34" charset="0"/>
                <a:cs typeface="Open Sans" panose="020B0606030504020204" pitchFamily="34" charset="0"/>
              </a:defRPr>
            </a:lvl1pPr>
          </a:lstStyle>
          <a:p>
            <a:r>
              <a:rPr lang="en-US" noProof="0" dirty="0"/>
              <a:t>Click to add title</a:t>
            </a:r>
          </a:p>
        </p:txBody>
      </p:sp>
      <p:sp>
        <p:nvSpPr>
          <p:cNvPr id="3" name="Text Placeholder 2"/>
          <p:cNvSpPr>
            <a:spLocks noGrp="1"/>
          </p:cNvSpPr>
          <p:nvPr>
            <p:ph type="body" idx="1" hasCustomPrompt="1"/>
          </p:nvPr>
        </p:nvSpPr>
        <p:spPr bwMode="gray">
          <a:xfrm>
            <a:off x="450000" y="3474720"/>
            <a:ext cx="11304000" cy="1566532"/>
          </a:xfrm>
        </p:spPr>
        <p:txBody>
          <a:bodyPr lIns="0" tIns="0" rIns="0" bIns="0">
            <a:noAutofit/>
          </a:bodyPr>
          <a:lstStyle>
            <a:lvl1pPr marL="0" indent="0">
              <a:lnSpc>
                <a:spcPct val="95000"/>
              </a:lnSpc>
              <a:spcAft>
                <a:spcPts val="0"/>
              </a:spcAft>
              <a:buNone/>
              <a:defRPr sz="3600" b="0">
                <a:solidFill>
                  <a:schemeClr val="bg1"/>
                </a:solidFill>
                <a:latin typeface="Aptos" panose="020B0004020202020204" pitchFamily="34" charset="0"/>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dirty="0"/>
              <a:t>Click to add subtitle</a:t>
            </a:r>
          </a:p>
        </p:txBody>
      </p:sp>
      <p:sp>
        <p:nvSpPr>
          <p:cNvPr id="4" name="CaseCode">
            <a:extLst>
              <a:ext uri="{FF2B5EF4-FFF2-40B4-BE49-F238E27FC236}">
                <a16:creationId xmlns:a16="http://schemas.microsoft.com/office/drawing/2014/main" id="{0B944744-9AF8-6F57-762F-A053E0C75A9F}"/>
              </a:ext>
            </a:extLst>
          </p:cNvPr>
          <p:cNvSpPr txBox="1"/>
          <p:nvPr/>
        </p:nvSpPr>
        <p:spPr>
          <a:xfrm>
            <a:off x="6335184" y="6519673"/>
            <a:ext cx="4896560" cy="24622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dirty="0">
                <a:solidFill>
                  <a:schemeClr val="bg1"/>
                </a:solidFill>
                <a:latin typeface="Aptos" panose="020B0004020202020204" pitchFamily="34" charset="0"/>
                <a:cs typeface="Calibri" panose="020F0502020204030204" pitchFamily="34" charset="0"/>
              </a:rPr>
              <a:t>Presentation title</a:t>
            </a:r>
            <a:br>
              <a:rPr lang="en-US" sz="800" noProof="0" dirty="0">
                <a:solidFill>
                  <a:schemeClr val="bg1"/>
                </a:solidFill>
                <a:latin typeface="Aptos" panose="020B0004020202020204" pitchFamily="34" charset="0"/>
                <a:cs typeface="Calibri" panose="020F0502020204030204" pitchFamily="34" charset="0"/>
              </a:rPr>
            </a:br>
            <a:r>
              <a:rPr lang="en-US" sz="800" noProof="0" dirty="0">
                <a:solidFill>
                  <a:schemeClr val="bg1"/>
                </a:solidFill>
                <a:latin typeface="Aptos" panose="020B0004020202020204" pitchFamily="34" charset="0"/>
                <a:cs typeface="Calibri" panose="020F0502020204030204" pitchFamily="34" charset="0"/>
              </a:rPr>
              <a:t>[To edit, click View &gt; Slide Master &gt; Slide Master]</a:t>
            </a:r>
          </a:p>
        </p:txBody>
      </p:sp>
      <p:sp>
        <p:nvSpPr>
          <p:cNvPr id="5" name="Copyright">
            <a:extLst>
              <a:ext uri="{FF2B5EF4-FFF2-40B4-BE49-F238E27FC236}">
                <a16:creationId xmlns:a16="http://schemas.microsoft.com/office/drawing/2014/main" id="{18261861-238E-430B-0948-A0CBE15D5638}"/>
              </a:ext>
            </a:extLst>
          </p:cNvPr>
          <p:cNvSpPr txBox="1"/>
          <p:nvPr/>
        </p:nvSpPr>
        <p:spPr>
          <a:xfrm>
            <a:off x="450000" y="6515063"/>
            <a:ext cx="5355168" cy="123111"/>
          </a:xfrm>
          <a:prstGeom prst="rect">
            <a:avLst/>
          </a:prstGeom>
          <a:noFill/>
        </p:spPr>
        <p:txBody>
          <a:bodyPr wrap="square" lIns="0" tIns="0" rIns="0" bIns="0" rtlCol="0">
            <a:spAutoFit/>
          </a:bodyPr>
          <a:lstStyle/>
          <a:p>
            <a:pPr marL="0" indent="0">
              <a:spcBef>
                <a:spcPts val="450"/>
              </a:spcBef>
              <a:buSzPct val="100000"/>
              <a:buFont typeface="Arial"/>
              <a:buNone/>
            </a:pPr>
            <a:r>
              <a:rPr lang="fr-FR" sz="800" noProof="0" dirty="0">
                <a:solidFill>
                  <a:schemeClr val="bg1"/>
                </a:solidFill>
                <a:latin typeface="Aptos" panose="020B0004020202020204" pitchFamily="34" charset="0"/>
                <a:cs typeface="Calibri" panose="020F0502020204030204" pitchFamily="34" charset="0"/>
              </a:rPr>
              <a:t>© 2025 Deloitte Touche </a:t>
            </a:r>
            <a:r>
              <a:rPr lang="fr-FR" sz="800" noProof="0" dirty="0" err="1">
                <a:solidFill>
                  <a:schemeClr val="bg1"/>
                </a:solidFill>
                <a:latin typeface="Aptos" panose="020B0004020202020204" pitchFamily="34" charset="0"/>
                <a:cs typeface="Calibri" panose="020F0502020204030204" pitchFamily="34" charset="0"/>
              </a:rPr>
              <a:t>Tohmatsu</a:t>
            </a:r>
            <a:r>
              <a:rPr lang="fr-FR" sz="800" noProof="0" dirty="0">
                <a:solidFill>
                  <a:schemeClr val="bg1"/>
                </a:solidFill>
                <a:latin typeface="Aptos" panose="020B0004020202020204" pitchFamily="34" charset="0"/>
                <a:cs typeface="Calibri" panose="020F0502020204030204" pitchFamily="34" charset="0"/>
              </a:rPr>
              <a:t> </a:t>
            </a:r>
            <a:r>
              <a:rPr lang="fr-FR" sz="800" noProof="0" dirty="0" err="1">
                <a:solidFill>
                  <a:schemeClr val="bg1"/>
                </a:solidFill>
                <a:latin typeface="Aptos" panose="020B0004020202020204" pitchFamily="34" charset="0"/>
                <a:cs typeface="Calibri" panose="020F0502020204030204" pitchFamily="34" charset="0"/>
              </a:rPr>
              <a:t>India</a:t>
            </a:r>
            <a:r>
              <a:rPr lang="fr-FR" sz="800" noProof="0" dirty="0">
                <a:solidFill>
                  <a:schemeClr val="bg1"/>
                </a:solidFill>
                <a:latin typeface="Aptos" panose="020B0004020202020204" pitchFamily="34" charset="0"/>
                <a:cs typeface="Calibri" panose="020F0502020204030204" pitchFamily="34" charset="0"/>
              </a:rPr>
              <a:t> LLP. </a:t>
            </a:r>
          </a:p>
        </p:txBody>
      </p:sp>
      <p:sp>
        <p:nvSpPr>
          <p:cNvPr id="6" name="TextBox 5">
            <a:extLst>
              <a:ext uri="{FF2B5EF4-FFF2-40B4-BE49-F238E27FC236}">
                <a16:creationId xmlns:a16="http://schemas.microsoft.com/office/drawing/2014/main" id="{37D898DC-2E31-6A58-EC79-6DD0ED09A0D8}"/>
              </a:ext>
            </a:extLst>
          </p:cNvPr>
          <p:cNvSpPr txBox="1"/>
          <p:nvPr/>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Aptos" panose="020B0004020202020204" pitchFamily="34" charset="0"/>
                <a:cs typeface="Calibri" panose="020F0502020204030204" pitchFamily="34" charset="0"/>
              </a:rPr>
              <a:pPr marL="0" indent="0" algn="r">
                <a:spcBef>
                  <a:spcPts val="450"/>
                </a:spcBef>
                <a:buSzPct val="100000"/>
                <a:buFont typeface="Arial"/>
                <a:buNone/>
              </a:pPr>
              <a:t>‹#›</a:t>
            </a:fld>
            <a:endParaRPr lang="en-US" sz="800" noProof="0" dirty="0">
              <a:solidFill>
                <a:schemeClr val="bg1"/>
              </a:solidFill>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334999594"/>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ivider - Deloitte Accessible Blue">
    <p:bg bwMode="gray">
      <p:bgPr>
        <a:solidFill>
          <a:schemeClr val="accent6"/>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gray">
          <a:xfrm>
            <a:off x="450000" y="1728217"/>
            <a:ext cx="11304000" cy="1592403"/>
          </a:xfrm>
          <a:prstGeom prst="rect">
            <a:avLst/>
          </a:prstGeom>
        </p:spPr>
        <p:txBody>
          <a:bodyPr anchor="b"/>
          <a:lstStyle>
            <a:lvl1pPr>
              <a:lnSpc>
                <a:spcPct val="95000"/>
              </a:lnSpc>
              <a:defRPr sz="3600" b="1">
                <a:solidFill>
                  <a:schemeClr val="bg1"/>
                </a:solidFill>
                <a:latin typeface="Aptos" panose="020B0004020202020204" pitchFamily="34" charset="0"/>
                <a:ea typeface="Open Sans" panose="020B0606030504020204" pitchFamily="34" charset="0"/>
                <a:cs typeface="Open Sans" panose="020B0606030504020204" pitchFamily="34" charset="0"/>
              </a:defRPr>
            </a:lvl1pPr>
          </a:lstStyle>
          <a:p>
            <a:r>
              <a:rPr lang="en-US" noProof="0" dirty="0"/>
              <a:t>Click to add title</a:t>
            </a:r>
          </a:p>
        </p:txBody>
      </p:sp>
      <p:sp>
        <p:nvSpPr>
          <p:cNvPr id="19" name="Text Placeholder 2"/>
          <p:cNvSpPr>
            <a:spLocks noGrp="1"/>
          </p:cNvSpPr>
          <p:nvPr>
            <p:ph type="body" idx="1" hasCustomPrompt="1"/>
          </p:nvPr>
        </p:nvSpPr>
        <p:spPr bwMode="gray">
          <a:xfrm>
            <a:off x="450000" y="3474720"/>
            <a:ext cx="11304000" cy="1566532"/>
          </a:xfrm>
        </p:spPr>
        <p:txBody>
          <a:bodyPr lIns="0" tIns="0" rIns="0" bIns="0">
            <a:noAutofit/>
          </a:bodyPr>
          <a:lstStyle>
            <a:lvl1pPr marL="0" indent="0">
              <a:lnSpc>
                <a:spcPct val="95000"/>
              </a:lnSpc>
              <a:spcAft>
                <a:spcPts val="0"/>
              </a:spcAft>
              <a:buNone/>
              <a:defRPr sz="3600" b="0">
                <a:solidFill>
                  <a:schemeClr val="bg1"/>
                </a:solidFill>
                <a:latin typeface="Aptos" panose="020B0004020202020204" pitchFamily="34" charset="0"/>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dirty="0"/>
              <a:t>Click to add subtitle</a:t>
            </a:r>
          </a:p>
        </p:txBody>
      </p:sp>
      <p:sp>
        <p:nvSpPr>
          <p:cNvPr id="2" name="CaseCode">
            <a:extLst>
              <a:ext uri="{FF2B5EF4-FFF2-40B4-BE49-F238E27FC236}">
                <a16:creationId xmlns:a16="http://schemas.microsoft.com/office/drawing/2014/main" id="{93E04509-01E9-4BE4-AE15-9290E9B2F0D8}"/>
              </a:ext>
            </a:extLst>
          </p:cNvPr>
          <p:cNvSpPr txBox="1"/>
          <p:nvPr/>
        </p:nvSpPr>
        <p:spPr>
          <a:xfrm>
            <a:off x="6335184" y="6519673"/>
            <a:ext cx="4896560" cy="24622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dirty="0">
                <a:solidFill>
                  <a:schemeClr val="bg1"/>
                </a:solidFill>
                <a:latin typeface="Aptos" panose="020B0004020202020204" pitchFamily="34" charset="0"/>
                <a:cs typeface="Calibri" panose="020F0502020204030204" pitchFamily="34" charset="0"/>
              </a:rPr>
              <a:t>Presentation title</a:t>
            </a:r>
            <a:br>
              <a:rPr lang="en-US" sz="800" noProof="0" dirty="0">
                <a:solidFill>
                  <a:schemeClr val="bg1"/>
                </a:solidFill>
                <a:latin typeface="Aptos" panose="020B0004020202020204" pitchFamily="34" charset="0"/>
                <a:cs typeface="Calibri" panose="020F0502020204030204" pitchFamily="34" charset="0"/>
              </a:rPr>
            </a:br>
            <a:r>
              <a:rPr lang="en-US" sz="800" noProof="0" dirty="0">
                <a:solidFill>
                  <a:schemeClr val="bg1"/>
                </a:solidFill>
                <a:latin typeface="Aptos" panose="020B0004020202020204" pitchFamily="34" charset="0"/>
                <a:cs typeface="Calibri" panose="020F0502020204030204" pitchFamily="34" charset="0"/>
              </a:rPr>
              <a:t>[To edit, click View &gt; Slide Master &gt; Slide Master]</a:t>
            </a:r>
          </a:p>
        </p:txBody>
      </p:sp>
      <p:sp>
        <p:nvSpPr>
          <p:cNvPr id="3" name="Copyright">
            <a:extLst>
              <a:ext uri="{FF2B5EF4-FFF2-40B4-BE49-F238E27FC236}">
                <a16:creationId xmlns:a16="http://schemas.microsoft.com/office/drawing/2014/main" id="{38C37415-08C8-FC74-7EF5-541DF408E704}"/>
              </a:ext>
            </a:extLst>
          </p:cNvPr>
          <p:cNvSpPr txBox="1"/>
          <p:nvPr/>
        </p:nvSpPr>
        <p:spPr>
          <a:xfrm>
            <a:off x="450000" y="6515063"/>
            <a:ext cx="5355168" cy="123111"/>
          </a:xfrm>
          <a:prstGeom prst="rect">
            <a:avLst/>
          </a:prstGeom>
          <a:noFill/>
        </p:spPr>
        <p:txBody>
          <a:bodyPr wrap="square" lIns="0" tIns="0" rIns="0" bIns="0" rtlCol="0">
            <a:spAutoFit/>
          </a:bodyPr>
          <a:lstStyle/>
          <a:p>
            <a:pPr marL="0" indent="0">
              <a:spcBef>
                <a:spcPts val="450"/>
              </a:spcBef>
              <a:buSzPct val="100000"/>
              <a:buFont typeface="Arial"/>
              <a:buNone/>
            </a:pPr>
            <a:r>
              <a:rPr lang="fr-FR" sz="800" noProof="0" dirty="0">
                <a:solidFill>
                  <a:schemeClr val="bg1"/>
                </a:solidFill>
                <a:latin typeface="Aptos" panose="020B0004020202020204" pitchFamily="34" charset="0"/>
                <a:cs typeface="Calibri" panose="020F0502020204030204" pitchFamily="34" charset="0"/>
              </a:rPr>
              <a:t>© 2025 Deloitte Touche </a:t>
            </a:r>
            <a:r>
              <a:rPr lang="fr-FR" sz="800" noProof="0" dirty="0" err="1">
                <a:solidFill>
                  <a:schemeClr val="bg1"/>
                </a:solidFill>
                <a:latin typeface="Aptos" panose="020B0004020202020204" pitchFamily="34" charset="0"/>
                <a:cs typeface="Calibri" panose="020F0502020204030204" pitchFamily="34" charset="0"/>
              </a:rPr>
              <a:t>Tohmatsu</a:t>
            </a:r>
            <a:r>
              <a:rPr lang="fr-FR" sz="800" noProof="0" dirty="0">
                <a:solidFill>
                  <a:schemeClr val="bg1"/>
                </a:solidFill>
                <a:latin typeface="Aptos" panose="020B0004020202020204" pitchFamily="34" charset="0"/>
                <a:cs typeface="Calibri" panose="020F0502020204030204" pitchFamily="34" charset="0"/>
              </a:rPr>
              <a:t> </a:t>
            </a:r>
            <a:r>
              <a:rPr lang="fr-FR" sz="800" noProof="0" dirty="0" err="1">
                <a:solidFill>
                  <a:schemeClr val="bg1"/>
                </a:solidFill>
                <a:latin typeface="Aptos" panose="020B0004020202020204" pitchFamily="34" charset="0"/>
                <a:cs typeface="Calibri" panose="020F0502020204030204" pitchFamily="34" charset="0"/>
              </a:rPr>
              <a:t>India</a:t>
            </a:r>
            <a:r>
              <a:rPr lang="fr-FR" sz="800" noProof="0" dirty="0">
                <a:solidFill>
                  <a:schemeClr val="bg1"/>
                </a:solidFill>
                <a:latin typeface="Aptos" panose="020B0004020202020204" pitchFamily="34" charset="0"/>
                <a:cs typeface="Calibri" panose="020F0502020204030204" pitchFamily="34" charset="0"/>
              </a:rPr>
              <a:t> LLP. </a:t>
            </a:r>
          </a:p>
        </p:txBody>
      </p:sp>
      <p:sp>
        <p:nvSpPr>
          <p:cNvPr id="4" name="TextBox 3">
            <a:extLst>
              <a:ext uri="{FF2B5EF4-FFF2-40B4-BE49-F238E27FC236}">
                <a16:creationId xmlns:a16="http://schemas.microsoft.com/office/drawing/2014/main" id="{6656F94D-2DC7-60DE-BF1B-B69859E827D9}"/>
              </a:ext>
            </a:extLst>
          </p:cNvPr>
          <p:cNvSpPr txBox="1"/>
          <p:nvPr/>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Aptos" panose="020B0004020202020204" pitchFamily="34" charset="0"/>
                <a:cs typeface="Calibri" panose="020F0502020204030204" pitchFamily="34" charset="0"/>
              </a:rPr>
              <a:pPr marL="0" indent="0" algn="r">
                <a:spcBef>
                  <a:spcPts val="450"/>
                </a:spcBef>
                <a:buSzPct val="100000"/>
                <a:buFont typeface="Arial"/>
                <a:buNone/>
              </a:pPr>
              <a:t>‹#›</a:t>
            </a:fld>
            <a:endParaRPr lang="en-US" sz="800" noProof="0" dirty="0">
              <a:solidFill>
                <a:schemeClr val="bg1"/>
              </a:solidFill>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627175586"/>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D903953-236A-7A85-C86D-21E60D826762}"/>
              </a:ext>
            </a:extLst>
          </p:cNvPr>
          <p:cNvGraphicFramePr>
            <a:graphicFrameLocks noChangeAspect="1"/>
          </p:cNvGraphicFramePr>
          <p:nvPr>
            <p:custDataLst>
              <p:tags r:id="rId1"/>
            </p:custDataLst>
            <p:extLst>
              <p:ext uri="{D42A27DB-BD31-4B8C-83A1-F6EECF244321}">
                <p14:modId xmlns:p14="http://schemas.microsoft.com/office/powerpoint/2010/main" val="26596067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8" name="think-cell data - do not delete" hidden="1">
                        <a:extLst>
                          <a:ext uri="{FF2B5EF4-FFF2-40B4-BE49-F238E27FC236}">
                            <a16:creationId xmlns:a16="http://schemas.microsoft.com/office/drawing/2014/main" id="{ED903953-236A-7A85-C86D-21E60D8267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gray">
          <a:xfrm>
            <a:off x="450000" y="1728217"/>
            <a:ext cx="11304000" cy="1592403"/>
          </a:xfrm>
          <a:prstGeom prst="rect">
            <a:avLst/>
          </a:prstGeom>
        </p:spPr>
        <p:txBody>
          <a:bodyPr vert="horz" anchor="b"/>
          <a:lstStyle>
            <a:lvl1pPr>
              <a:lnSpc>
                <a:spcPct val="95000"/>
              </a:lnSpc>
              <a:defRPr sz="3600" b="1">
                <a:solidFill>
                  <a:schemeClr val="bg1"/>
                </a:solidFill>
                <a:latin typeface="Aptos" panose="020B0004020202020204" pitchFamily="34" charset="0"/>
                <a:ea typeface="Open Sans" panose="020B0606030504020204" pitchFamily="34" charset="0"/>
                <a:cs typeface="Open Sans" panose="020B0606030504020204" pitchFamily="34" charset="0"/>
              </a:defRPr>
            </a:lvl1pPr>
          </a:lstStyle>
          <a:p>
            <a:r>
              <a:rPr lang="en-US" noProof="0" dirty="0"/>
              <a:t>Click to add title</a:t>
            </a:r>
          </a:p>
        </p:txBody>
      </p:sp>
      <p:sp>
        <p:nvSpPr>
          <p:cNvPr id="3" name="Text Placeholder 2"/>
          <p:cNvSpPr>
            <a:spLocks noGrp="1"/>
          </p:cNvSpPr>
          <p:nvPr>
            <p:ph type="body" idx="1" hasCustomPrompt="1"/>
          </p:nvPr>
        </p:nvSpPr>
        <p:spPr bwMode="gray">
          <a:xfrm>
            <a:off x="450000" y="3474720"/>
            <a:ext cx="11304000" cy="1566532"/>
          </a:xfrm>
        </p:spPr>
        <p:txBody>
          <a:bodyPr lIns="0" tIns="0" rIns="0" bIns="0">
            <a:noAutofit/>
          </a:bodyPr>
          <a:lstStyle>
            <a:lvl1pPr marL="0" indent="0">
              <a:lnSpc>
                <a:spcPct val="95000"/>
              </a:lnSpc>
              <a:spcAft>
                <a:spcPts val="0"/>
              </a:spcAft>
              <a:buNone/>
              <a:defRPr sz="3600" b="0">
                <a:solidFill>
                  <a:schemeClr val="bg1"/>
                </a:solidFill>
                <a:latin typeface="Aptos" panose="020B0004020202020204" pitchFamily="34" charset="0"/>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dirty="0"/>
              <a:t>Click to add subtitle</a:t>
            </a:r>
          </a:p>
        </p:txBody>
      </p:sp>
      <p:sp>
        <p:nvSpPr>
          <p:cNvPr id="4" name="CaseCode">
            <a:extLst>
              <a:ext uri="{FF2B5EF4-FFF2-40B4-BE49-F238E27FC236}">
                <a16:creationId xmlns:a16="http://schemas.microsoft.com/office/drawing/2014/main" id="{1BDC0FDC-0D9A-61CF-95C8-4BC8540608B8}"/>
              </a:ext>
            </a:extLst>
          </p:cNvPr>
          <p:cNvSpPr txBox="1"/>
          <p:nvPr/>
        </p:nvSpPr>
        <p:spPr>
          <a:xfrm>
            <a:off x="6335184" y="6519673"/>
            <a:ext cx="4896560" cy="246221"/>
          </a:xfrm>
          <a:prstGeom prst="rect">
            <a:avLst/>
          </a:prstGeom>
          <a:noFill/>
        </p:spPr>
        <p:txBody>
          <a:bodyPr wrap="square" lIns="0" tIns="0" rIns="0" bIns="0" rtlCol="0">
            <a:spAutoFit/>
          </a:bodyPr>
          <a:lstStyle/>
          <a:p>
            <a:pPr marL="0" indent="0" algn="r">
              <a:spcBef>
                <a:spcPts val="0"/>
              </a:spcBef>
              <a:buSzPct val="100000"/>
              <a:buFont typeface="Arial"/>
              <a:buNone/>
            </a:pPr>
            <a:r>
              <a:rPr lang="en-US" sz="800" noProof="0" dirty="0">
                <a:solidFill>
                  <a:schemeClr val="bg1"/>
                </a:solidFill>
                <a:latin typeface="Aptos" panose="020B0004020202020204" pitchFamily="34" charset="0"/>
                <a:cs typeface="Calibri" panose="020F0502020204030204" pitchFamily="34" charset="0"/>
              </a:rPr>
              <a:t>Presentation title</a:t>
            </a:r>
            <a:br>
              <a:rPr lang="en-US" sz="800" noProof="0" dirty="0">
                <a:solidFill>
                  <a:schemeClr val="bg1"/>
                </a:solidFill>
                <a:latin typeface="Aptos" panose="020B0004020202020204" pitchFamily="34" charset="0"/>
                <a:cs typeface="Calibri" panose="020F0502020204030204" pitchFamily="34" charset="0"/>
              </a:rPr>
            </a:br>
            <a:r>
              <a:rPr lang="en-US" sz="800" noProof="0" dirty="0">
                <a:solidFill>
                  <a:schemeClr val="bg1"/>
                </a:solidFill>
                <a:latin typeface="Aptos" panose="020B0004020202020204" pitchFamily="34" charset="0"/>
                <a:cs typeface="Calibri" panose="020F0502020204030204" pitchFamily="34" charset="0"/>
              </a:rPr>
              <a:t>[To edit, click View &gt; Slide Master &gt; Slide Master]</a:t>
            </a:r>
          </a:p>
        </p:txBody>
      </p:sp>
      <p:sp>
        <p:nvSpPr>
          <p:cNvPr id="5" name="Copyright">
            <a:extLst>
              <a:ext uri="{FF2B5EF4-FFF2-40B4-BE49-F238E27FC236}">
                <a16:creationId xmlns:a16="http://schemas.microsoft.com/office/drawing/2014/main" id="{62398D06-C488-9DDB-E248-1C4BC1724227}"/>
              </a:ext>
            </a:extLst>
          </p:cNvPr>
          <p:cNvSpPr txBox="1"/>
          <p:nvPr/>
        </p:nvSpPr>
        <p:spPr>
          <a:xfrm>
            <a:off x="450000" y="6515063"/>
            <a:ext cx="5355168" cy="123111"/>
          </a:xfrm>
          <a:prstGeom prst="rect">
            <a:avLst/>
          </a:prstGeom>
          <a:noFill/>
        </p:spPr>
        <p:txBody>
          <a:bodyPr wrap="square" lIns="0" tIns="0" rIns="0" bIns="0" rtlCol="0">
            <a:spAutoFit/>
          </a:bodyPr>
          <a:lstStyle/>
          <a:p>
            <a:pPr marL="0" indent="0">
              <a:spcBef>
                <a:spcPts val="450"/>
              </a:spcBef>
              <a:buSzPct val="100000"/>
              <a:buFont typeface="Arial"/>
              <a:buNone/>
            </a:pPr>
            <a:r>
              <a:rPr lang="fr-FR" sz="800" noProof="0" dirty="0">
                <a:solidFill>
                  <a:schemeClr val="bg1"/>
                </a:solidFill>
                <a:latin typeface="Aptos" panose="020B0004020202020204" pitchFamily="34" charset="0"/>
                <a:cs typeface="Calibri" panose="020F0502020204030204" pitchFamily="34" charset="0"/>
              </a:rPr>
              <a:t>© 2025 Deloitte Touche </a:t>
            </a:r>
            <a:r>
              <a:rPr lang="fr-FR" sz="800" noProof="0" dirty="0" err="1">
                <a:solidFill>
                  <a:schemeClr val="bg1"/>
                </a:solidFill>
                <a:latin typeface="Aptos" panose="020B0004020202020204" pitchFamily="34" charset="0"/>
                <a:cs typeface="Calibri" panose="020F0502020204030204" pitchFamily="34" charset="0"/>
              </a:rPr>
              <a:t>Tohmatsu</a:t>
            </a:r>
            <a:r>
              <a:rPr lang="fr-FR" sz="800" noProof="0" dirty="0">
                <a:solidFill>
                  <a:schemeClr val="bg1"/>
                </a:solidFill>
                <a:latin typeface="Aptos" panose="020B0004020202020204" pitchFamily="34" charset="0"/>
                <a:cs typeface="Calibri" panose="020F0502020204030204" pitchFamily="34" charset="0"/>
              </a:rPr>
              <a:t> </a:t>
            </a:r>
            <a:r>
              <a:rPr lang="fr-FR" sz="800" noProof="0" dirty="0" err="1">
                <a:solidFill>
                  <a:schemeClr val="bg1"/>
                </a:solidFill>
                <a:latin typeface="Aptos" panose="020B0004020202020204" pitchFamily="34" charset="0"/>
                <a:cs typeface="Calibri" panose="020F0502020204030204" pitchFamily="34" charset="0"/>
              </a:rPr>
              <a:t>India</a:t>
            </a:r>
            <a:r>
              <a:rPr lang="fr-FR" sz="800" noProof="0" dirty="0">
                <a:solidFill>
                  <a:schemeClr val="bg1"/>
                </a:solidFill>
                <a:latin typeface="Aptos" panose="020B0004020202020204" pitchFamily="34" charset="0"/>
                <a:cs typeface="Calibri" panose="020F0502020204030204" pitchFamily="34" charset="0"/>
              </a:rPr>
              <a:t> LLP. </a:t>
            </a:r>
          </a:p>
        </p:txBody>
      </p:sp>
      <p:sp>
        <p:nvSpPr>
          <p:cNvPr id="6" name="TextBox 5">
            <a:extLst>
              <a:ext uri="{FF2B5EF4-FFF2-40B4-BE49-F238E27FC236}">
                <a16:creationId xmlns:a16="http://schemas.microsoft.com/office/drawing/2014/main" id="{ACCA4DFC-A5BD-1CA7-953A-4298BCF3311A}"/>
              </a:ext>
            </a:extLst>
          </p:cNvPr>
          <p:cNvSpPr txBox="1"/>
          <p:nvPr/>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Aptos" panose="020B0004020202020204" pitchFamily="34" charset="0"/>
                <a:cs typeface="Calibri" panose="020F0502020204030204" pitchFamily="34" charset="0"/>
              </a:rPr>
              <a:pPr marL="0" indent="0" algn="r">
                <a:spcBef>
                  <a:spcPts val="450"/>
                </a:spcBef>
                <a:buSzPct val="100000"/>
                <a:buFont typeface="Arial"/>
                <a:buNone/>
              </a:pPr>
              <a:t>‹#›</a:t>
            </a:fld>
            <a:endParaRPr lang="en-US" sz="800" noProof="0" dirty="0">
              <a:solidFill>
                <a:schemeClr val="bg1"/>
              </a:solidFill>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2523225637"/>
      </p:ext>
    </p:extLst>
  </p:cSld>
  <p:clrMapOvr>
    <a:masterClrMapping/>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slide with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2AA0174D-B09C-4960-94D1-79FD4D04BDFB}"/>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r>
              <a:rPr lang="en-US" noProof="0"/>
              <a:t>Click icon to add picture</a:t>
            </a:r>
            <a:endParaRPr lang="en-US" noProof="0" dirty="0"/>
          </a:p>
        </p:txBody>
      </p:sp>
      <p:sp>
        <p:nvSpPr>
          <p:cNvPr id="5" name="Text Placeholder 4">
            <a:extLst>
              <a:ext uri="{FF2B5EF4-FFF2-40B4-BE49-F238E27FC236}">
                <a16:creationId xmlns:a16="http://schemas.microsoft.com/office/drawing/2014/main" id="{E696C364-9ED6-42C4-8FC2-1F9C6CB1656D}"/>
              </a:ext>
            </a:extLst>
          </p:cNvPr>
          <p:cNvSpPr>
            <a:spLocks noGrp="1"/>
          </p:cNvSpPr>
          <p:nvPr>
            <p:ph type="body" sz="quarter" idx="12" hasCustomPrompt="1"/>
          </p:nvPr>
        </p:nvSpPr>
        <p:spPr>
          <a:xfrm>
            <a:off x="450000" y="366547"/>
            <a:ext cx="5778080" cy="484791"/>
          </a:xfrm>
        </p:spPr>
        <p:txBody>
          <a:bodyPr>
            <a:noAutofit/>
          </a:bodyPr>
          <a:lstStyle>
            <a:lvl1pPr>
              <a:defRPr sz="3200" b="1">
                <a:latin typeface="Aptos" panose="020B0004020202020204" pitchFamily="34" charset="0"/>
              </a:defRPr>
            </a:lvl1pPr>
            <a:lvl2pPr>
              <a:defRPr sz="3200" b="1">
                <a:latin typeface="+mj-lt"/>
              </a:defRPr>
            </a:lvl2pPr>
            <a:lvl3pPr>
              <a:defRPr sz="3200" b="1">
                <a:latin typeface="+mj-lt"/>
              </a:defRPr>
            </a:lvl3pPr>
            <a:lvl4pPr>
              <a:defRPr sz="3200" b="1">
                <a:latin typeface="+mj-lt"/>
              </a:defRPr>
            </a:lvl4pPr>
            <a:lvl5pPr>
              <a:defRPr sz="3200" b="1">
                <a:latin typeface="+mj-lt"/>
              </a:defRPr>
            </a:lvl5pPr>
          </a:lstStyle>
          <a:p>
            <a:pPr lvl="0"/>
            <a:r>
              <a:rPr lang="en-US" dirty="0"/>
              <a:t>Click to add title</a:t>
            </a:r>
          </a:p>
        </p:txBody>
      </p:sp>
      <p:sp>
        <p:nvSpPr>
          <p:cNvPr id="6" name="Text Placeholder 4">
            <a:extLst>
              <a:ext uri="{FF2B5EF4-FFF2-40B4-BE49-F238E27FC236}">
                <a16:creationId xmlns:a16="http://schemas.microsoft.com/office/drawing/2014/main" id="{AD421831-C244-4DE0-8DE2-755D7D7315B9}"/>
              </a:ext>
            </a:extLst>
          </p:cNvPr>
          <p:cNvSpPr>
            <a:spLocks noGrp="1"/>
          </p:cNvSpPr>
          <p:nvPr>
            <p:ph type="body" sz="quarter" idx="13" hasCustomPrompt="1"/>
          </p:nvPr>
        </p:nvSpPr>
        <p:spPr>
          <a:xfrm>
            <a:off x="450000" y="851339"/>
            <a:ext cx="5465380" cy="863162"/>
          </a:xfrm>
        </p:spPr>
        <p:txBody>
          <a:bodyPr>
            <a:noAutofit/>
          </a:bodyPr>
          <a:lstStyle>
            <a:lvl1pPr>
              <a:defRPr sz="3200" b="0">
                <a:latin typeface="Aptos" panose="020B0004020202020204" pitchFamily="34" charset="0"/>
              </a:defRPr>
            </a:lvl1pPr>
            <a:lvl2pPr>
              <a:defRPr sz="3200" b="1">
                <a:latin typeface="+mj-lt"/>
              </a:defRPr>
            </a:lvl2pPr>
            <a:lvl3pPr>
              <a:defRPr sz="3200" b="1">
                <a:latin typeface="+mj-lt"/>
              </a:defRPr>
            </a:lvl3pPr>
            <a:lvl4pPr>
              <a:defRPr sz="3200" b="1">
                <a:latin typeface="+mj-lt"/>
              </a:defRPr>
            </a:lvl4pPr>
            <a:lvl5pPr>
              <a:defRPr sz="3200" b="1">
                <a:latin typeface="+mj-lt"/>
              </a:defRPr>
            </a:lvl5pPr>
          </a:lstStyle>
          <a:p>
            <a:pPr lvl="0"/>
            <a:r>
              <a:rPr lang="en-US" dirty="0"/>
              <a:t>Click to add subtitle</a:t>
            </a:r>
          </a:p>
        </p:txBody>
      </p:sp>
    </p:spTree>
    <p:extLst>
      <p:ext uri="{BB962C8B-B14F-4D97-AF65-F5344CB8AC3E}">
        <p14:creationId xmlns:p14="http://schemas.microsoft.com/office/powerpoint/2010/main" val="2315181897"/>
      </p:ext>
    </p:extLst>
  </p:cSld>
  <p:clrMapOvr>
    <a:masterClrMapping/>
  </p:clrMapOvr>
  <p:transition>
    <p:fade/>
  </p:transition>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emf"/><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7"/>
            </p:custDataLst>
            <p:extLst>
              <p:ext uri="{D42A27DB-BD31-4B8C-83A1-F6EECF244321}">
                <p14:modId xmlns:p14="http://schemas.microsoft.com/office/powerpoint/2010/main" val="2630452337"/>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8" imgW="270" imgH="270" progId="TCLayout.ActiveDocument.1">
                  <p:embed/>
                </p:oleObj>
              </mc:Choice>
              <mc:Fallback>
                <p:oleObj name="think-cell Slide" r:id="rId38" imgW="270" imgH="270" progId="TCLayout.ActiveDocument.1">
                  <p:embed/>
                  <p:pic>
                    <p:nvPicPr>
                      <p:cNvPr id="4" name="Object 3" hidden="1"/>
                      <p:cNvPicPr/>
                      <p:nvPr/>
                    </p:nvPicPr>
                    <p:blipFill>
                      <a:blip r:embed="rId39"/>
                      <a:stretch>
                        <a:fillRect/>
                      </a:stretch>
                    </p:blipFill>
                    <p:spPr>
                      <a:xfrm>
                        <a:off x="2119" y="1591"/>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50000" y="345664"/>
            <a:ext cx="11322900" cy="340136"/>
          </a:xfrm>
          <a:prstGeom prst="rect">
            <a:avLst/>
          </a:prstGeom>
        </p:spPr>
        <p:txBody>
          <a:bodyPr vert="horz" lIns="0" tIns="0" rIns="0" bIns="0" rtlCol="0" anchor="t" anchorCtr="0">
            <a:noAutofit/>
          </a:bodyPr>
          <a:lstStyle/>
          <a:p>
            <a:r>
              <a:rPr lang="en-US" noProof="0" dirty="0"/>
              <a:t>Click to edit Master title style</a:t>
            </a:r>
          </a:p>
        </p:txBody>
      </p:sp>
      <p:sp>
        <p:nvSpPr>
          <p:cNvPr id="19" name="Text Placeholder 18"/>
          <p:cNvSpPr>
            <a:spLocks noGrp="1"/>
          </p:cNvSpPr>
          <p:nvPr>
            <p:ph type="body" idx="1"/>
          </p:nvPr>
        </p:nvSpPr>
        <p:spPr>
          <a:xfrm>
            <a:off x="450000" y="1714500"/>
            <a:ext cx="11304000" cy="46482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extBox 2"/>
          <p:cNvSpPr txBox="1"/>
          <p:nvPr/>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tx1"/>
                </a:solidFill>
                <a:latin typeface="Aptos" panose="020B0004020202020204" pitchFamily="34" charset="0"/>
                <a:cs typeface="Calibri" panose="020F0502020204030204" pitchFamily="34" charset="0"/>
              </a:rPr>
              <a:pPr marL="0" indent="0" algn="r">
                <a:spcBef>
                  <a:spcPts val="450"/>
                </a:spcBef>
                <a:buSzPct val="100000"/>
                <a:buFont typeface="Arial"/>
                <a:buNone/>
              </a:pPr>
              <a:t>‹#›</a:t>
            </a:fld>
            <a:endParaRPr lang="en-US" sz="800" noProof="0" dirty="0">
              <a:solidFill>
                <a:schemeClr val="tx1"/>
              </a:solidFill>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2293527395"/>
      </p:ext>
    </p:extLst>
  </p:cSld>
  <p:clrMap bg1="lt1" tx1="dk1" bg2="lt2" tx2="dk2" accent1="accent1" accent2="accent2" accent3="accent3" accent4="accent4" accent5="accent5" accent6="accent6" hlink="hlink" folHlink="folHlink"/>
  <p:sldLayoutIdLst>
    <p:sldLayoutId id="2147484097" r:id="rId1"/>
    <p:sldLayoutId id="2147484099"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11" r:id="rId13"/>
    <p:sldLayoutId id="2147484112" r:id="rId14"/>
    <p:sldLayoutId id="2147484113" r:id="rId15"/>
    <p:sldLayoutId id="2147484114" r:id="rId16"/>
    <p:sldLayoutId id="2147484115" r:id="rId17"/>
    <p:sldLayoutId id="2147484116" r:id="rId18"/>
    <p:sldLayoutId id="2147484117" r:id="rId19"/>
    <p:sldLayoutId id="2147484118" r:id="rId20"/>
    <p:sldLayoutId id="2147484119" r:id="rId21"/>
    <p:sldLayoutId id="2147484120" r:id="rId22"/>
    <p:sldLayoutId id="2147484121" r:id="rId23"/>
    <p:sldLayoutId id="2147484122" r:id="rId24"/>
    <p:sldLayoutId id="2147484123" r:id="rId25"/>
    <p:sldLayoutId id="2147484124" r:id="rId26"/>
    <p:sldLayoutId id="2147484125" r:id="rId27"/>
    <p:sldLayoutId id="2147484126" r:id="rId28"/>
    <p:sldLayoutId id="2147484129" r:id="rId29"/>
    <p:sldLayoutId id="2147484132" r:id="rId30"/>
    <p:sldLayoutId id="2147484133" r:id="rId31"/>
    <p:sldLayoutId id="2147484134" r:id="rId32"/>
    <p:sldLayoutId id="2147484135" r:id="rId33"/>
    <p:sldLayoutId id="2147484136" r:id="rId34"/>
    <p:sldLayoutId id="2147484137" r:id="rId35"/>
  </p:sldLayoutIdLst>
  <p:transition>
    <p:fade/>
  </p:transition>
  <p:hf hdr="0" dt="0"/>
  <p:txStyles>
    <p:titleStyle>
      <a:lvl1pPr algn="l" defTabSz="685800" rtl="0" eaLnBrk="1" latinLnBrk="0" hangingPunct="1">
        <a:spcBef>
          <a:spcPct val="0"/>
        </a:spcBef>
        <a:buNone/>
        <a:defRPr sz="2100" kern="1200">
          <a:solidFill>
            <a:schemeClr val="tx1"/>
          </a:solidFill>
          <a:latin typeface="Aptos" panose="020B0004020202020204" pitchFamily="34" charset="0"/>
          <a:ea typeface="+mj-ea"/>
          <a:cs typeface="Calibri Light" panose="020F0302020204030204" pitchFamily="34" charset="0"/>
        </a:defRPr>
      </a:lvl1pPr>
    </p:titleStyle>
    <p:bodyStyle>
      <a:lvl1pPr marL="0" indent="0" algn="l" defTabSz="685800" rtl="0" eaLnBrk="1" latinLnBrk="0" hangingPunct="1">
        <a:lnSpc>
          <a:spcPct val="100000"/>
        </a:lnSpc>
        <a:spcBef>
          <a:spcPts val="200"/>
        </a:spcBef>
        <a:spcAft>
          <a:spcPts val="200"/>
        </a:spcAft>
        <a:buSzPct val="100000"/>
        <a:buFontTx/>
        <a:buNone/>
        <a:defRPr sz="1200" b="0" kern="1200">
          <a:solidFill>
            <a:schemeClr val="tx1"/>
          </a:solidFill>
          <a:latin typeface="Aptos" panose="020B0004020202020204" pitchFamily="34" charset="0"/>
          <a:ea typeface="+mn-ea"/>
          <a:cs typeface="Calibri Light" panose="020F0302020204030204" pitchFamily="34" charset="0"/>
        </a:defRPr>
      </a:lvl1pPr>
      <a:lvl2pPr marL="179388" indent="-179388" algn="l" defTabSz="685800" rtl="0" eaLnBrk="1" latinLnBrk="0" hangingPunct="1">
        <a:lnSpc>
          <a:spcPct val="100000"/>
        </a:lnSpc>
        <a:spcBef>
          <a:spcPts val="200"/>
        </a:spcBef>
        <a:spcAft>
          <a:spcPts val="200"/>
        </a:spcAft>
        <a:buClrTx/>
        <a:buSzPct val="100000"/>
        <a:buFont typeface="Arial" panose="020B0604020202020204" pitchFamily="34" charset="0"/>
        <a:buChar char="•"/>
        <a:defRPr lang="en-US" sz="1200" b="0" kern="1200" dirty="0" smtClean="0">
          <a:solidFill>
            <a:schemeClr val="tx1"/>
          </a:solidFill>
          <a:latin typeface="Aptos" panose="020B0004020202020204" pitchFamily="34" charset="0"/>
          <a:ea typeface="+mn-ea"/>
          <a:cs typeface="Calibri Light" panose="020F0302020204030204" pitchFamily="34" charset="0"/>
        </a:defRPr>
      </a:lvl2pPr>
      <a:lvl3pPr marL="360363" indent="-180975" algn="l" defTabSz="685800" rtl="0" eaLnBrk="1" latinLnBrk="0" hangingPunct="1">
        <a:lnSpc>
          <a:spcPct val="100000"/>
        </a:lnSpc>
        <a:spcBef>
          <a:spcPts val="200"/>
        </a:spcBef>
        <a:spcAft>
          <a:spcPts val="200"/>
        </a:spcAft>
        <a:buClrTx/>
        <a:buSzPct val="100000"/>
        <a:buFont typeface="Arial" panose="020B0604020202020204" pitchFamily="34" charset="0"/>
        <a:buChar char="−"/>
        <a:defRPr lang="en-US" sz="1200" b="0" kern="1200" dirty="0" smtClean="0">
          <a:solidFill>
            <a:schemeClr val="tx1"/>
          </a:solidFill>
          <a:latin typeface="Aptos" panose="020B0004020202020204" pitchFamily="34" charset="0"/>
          <a:ea typeface="+mn-ea"/>
          <a:cs typeface="Calibri Light" panose="020F0302020204030204" pitchFamily="34" charset="0"/>
        </a:defRPr>
      </a:lvl3pPr>
      <a:lvl4pPr marL="538163" indent="-177800" algn="l" defTabSz="685800" rtl="0" eaLnBrk="1" latinLnBrk="0" hangingPunct="1">
        <a:lnSpc>
          <a:spcPct val="100000"/>
        </a:lnSpc>
        <a:spcBef>
          <a:spcPts val="200"/>
        </a:spcBef>
        <a:spcAft>
          <a:spcPts val="200"/>
        </a:spcAft>
        <a:buClrTx/>
        <a:buSzPct val="100000"/>
        <a:buFont typeface="Arial" panose="020B0604020202020204" pitchFamily="34" charset="0"/>
        <a:buChar char="◦"/>
        <a:defRPr lang="en-US" sz="1200" b="0" kern="1200" baseline="0" dirty="0" smtClean="0">
          <a:solidFill>
            <a:schemeClr val="tx1"/>
          </a:solidFill>
          <a:latin typeface="Aptos" panose="020B0004020202020204" pitchFamily="34" charset="0"/>
          <a:ea typeface="+mn-ea"/>
          <a:cs typeface="Calibri Light" panose="020F0302020204030204" pitchFamily="34" charset="0"/>
        </a:defRPr>
      </a:lvl4pPr>
      <a:lvl5pPr marL="717550" indent="-179388" algn="l" defTabSz="598885" rtl="0" eaLnBrk="1" latinLnBrk="0" hangingPunct="1">
        <a:lnSpc>
          <a:spcPct val="100000"/>
        </a:lnSpc>
        <a:spcBef>
          <a:spcPts val="200"/>
        </a:spcBef>
        <a:spcAft>
          <a:spcPts val="200"/>
        </a:spcAft>
        <a:buClrTx/>
        <a:buSzPct val="100000"/>
        <a:buFont typeface="Arial" panose="020B0604020202020204" pitchFamily="34" charset="0"/>
        <a:buChar char="−"/>
        <a:tabLst/>
        <a:defRPr lang="en-US" sz="1200" b="0" kern="1200" baseline="0" dirty="0" smtClean="0">
          <a:solidFill>
            <a:schemeClr val="tx1"/>
          </a:solidFill>
          <a:latin typeface="Aptos" panose="020B0004020202020204" pitchFamily="34" charset="0"/>
          <a:ea typeface="+mn-ea"/>
          <a:cs typeface="Calibri Light" panose="020F0302020204030204" pitchFamily="34" charset="0"/>
        </a:defRPr>
      </a:lvl5pPr>
      <a:lvl6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6pPr>
      <a:lvl7pPr marL="399600" indent="-132300" algn="l" defTabSz="685800" rtl="0" eaLnBrk="1" latinLnBrk="0" hangingPunct="1">
        <a:spcBef>
          <a:spcPts val="0"/>
        </a:spcBef>
        <a:spcAft>
          <a:spcPts val="750"/>
        </a:spcAft>
        <a:buFont typeface="Verdana" panose="020B0604030504040204" pitchFamily="34" charset="0"/>
        <a:buChar char="−"/>
        <a:defRPr sz="900" kern="1200">
          <a:solidFill>
            <a:schemeClr val="tx1"/>
          </a:solidFill>
          <a:latin typeface="+mn-lt"/>
          <a:ea typeface="+mn-ea"/>
          <a:cs typeface="+mn-cs"/>
        </a:defRPr>
      </a:lvl7pPr>
      <a:lvl8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8pPr>
      <a:lvl9pPr marL="399600" indent="-132300" algn="l" defTabSz="685800" rtl="0" eaLnBrk="1" latinLnBrk="0" hangingPunct="1">
        <a:spcBef>
          <a:spcPts val="0"/>
        </a:spcBef>
        <a:spcAft>
          <a:spcPts val="750"/>
        </a:spcAft>
        <a:buFont typeface="Verdana" panose="020B0604030504040204" pitchFamily="34" charset="0"/>
        <a:buChar char="−"/>
        <a:defRPr sz="9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85" orient="horz" pos="4008" userDrawn="1">
          <p15:clr>
            <a:srgbClr val="F26B43"/>
          </p15:clr>
        </p15:guide>
        <p15:guide id="87" orient="horz" pos="4104" userDrawn="1">
          <p15:clr>
            <a:srgbClr val="F26B43"/>
          </p15:clr>
        </p15:guide>
        <p15:guide id="88" orient="horz" pos="1080" userDrawn="1">
          <p15:clr>
            <a:srgbClr val="F26B43"/>
          </p15:clr>
        </p15:guide>
        <p15:guide id="90" pos="3840" userDrawn="1">
          <p15:clr>
            <a:srgbClr val="F26B43"/>
          </p15:clr>
        </p15:guide>
        <p15:guide id="93" pos="3744" userDrawn="1">
          <p15:clr>
            <a:srgbClr val="F26B43"/>
          </p15:clr>
        </p15:guide>
        <p15:guide id="94" pos="7392" userDrawn="1">
          <p15:clr>
            <a:srgbClr val="F26B43"/>
          </p15:clr>
        </p15:guide>
        <p15:guide id="95" pos="3936" userDrawn="1">
          <p15:clr>
            <a:srgbClr val="F26B43"/>
          </p15:clr>
        </p15:guide>
        <p15:guide id="96" orient="horz" pos="216" userDrawn="1">
          <p15:clr>
            <a:srgbClr val="F26B43"/>
          </p15:clr>
        </p15:guide>
        <p15:guide id="97" orient="horz" pos="432" userDrawn="1">
          <p15:clr>
            <a:srgbClr val="F26B43"/>
          </p15:clr>
        </p15:guide>
        <p15:guide id="98" pos="2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4.bin"/><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2.xml"/><Relationship Id="rId6" Type="http://schemas.microsoft.com/office/2007/relationships/hdphoto" Target="../media/hdphoto4.wdp"/><Relationship Id="rId5" Type="http://schemas.openxmlformats.org/officeDocument/2006/relationships/image" Target="../media/image28.png"/><Relationship Id="rId4" Type="http://schemas.microsoft.com/office/2007/relationships/hdphoto" Target="../media/hdphoto3.wdp"/></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2.xml"/><Relationship Id="rId6" Type="http://schemas.microsoft.com/office/2007/relationships/hdphoto" Target="../media/hdphoto4.wdp"/><Relationship Id="rId5" Type="http://schemas.openxmlformats.org/officeDocument/2006/relationships/image" Target="../media/image28.png"/><Relationship Id="rId4" Type="http://schemas.microsoft.com/office/2007/relationships/hdphoto" Target="../media/hdphoto3.wdp"/></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3"/>
          <p:cNvPicPr>
            <a:picLocks noChangeAspect="1"/>
          </p:cNvPicPr>
          <p:nvPr/>
        </p:nvPicPr>
        <p:blipFill rotWithShape="1">
          <a:blip r:embed="rId2"/>
          <a:srcRect l="4776" r="15726"/>
          <a:stretch/>
        </p:blipFill>
        <p:spPr>
          <a:xfrm>
            <a:off x="1249766" y="0"/>
            <a:ext cx="9692468" cy="6858000"/>
          </a:xfrm>
          <a:prstGeom prst="rect">
            <a:avLst/>
          </a:prstGeom>
        </p:spPr>
      </p:pic>
      <p:grpSp>
        <p:nvGrpSpPr>
          <p:cNvPr id="6" name="Group 5"/>
          <p:cNvGrpSpPr/>
          <p:nvPr/>
        </p:nvGrpSpPr>
        <p:grpSpPr>
          <a:xfrm>
            <a:off x="0" y="0"/>
            <a:ext cx="12192000" cy="6858000"/>
            <a:chOff x="0" y="0"/>
            <a:chExt cx="10688638" cy="7562850"/>
          </a:xfrm>
        </p:grpSpPr>
        <p:sp>
          <p:nvSpPr>
            <p:cNvPr id="7" name="Isosceles Triangle 6"/>
            <p:cNvSpPr/>
            <p:nvPr/>
          </p:nvSpPr>
          <p:spPr bwMode="gray">
            <a:xfrm rot="10800000">
              <a:off x="7020560" y="0"/>
              <a:ext cx="3668078" cy="7562850"/>
            </a:xfrm>
            <a:prstGeom prst="triangle">
              <a:avLst>
                <a:gd name="adj" fmla="val 0"/>
              </a:avLst>
            </a:prstGeom>
            <a:solidFill>
              <a:schemeClr val="accent1">
                <a:alpha val="64000"/>
              </a:schemeClr>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solidFill>
                  <a:schemeClr val="bg1"/>
                </a:solidFill>
              </a:endParaRPr>
            </a:p>
          </p:txBody>
        </p:sp>
        <p:sp>
          <p:nvSpPr>
            <p:cNvPr id="8" name="Isosceles Triangle 7"/>
            <p:cNvSpPr/>
            <p:nvPr/>
          </p:nvSpPr>
          <p:spPr bwMode="gray">
            <a:xfrm rot="16200000" flipV="1">
              <a:off x="1687830" y="1097280"/>
              <a:ext cx="4777740" cy="8153400"/>
            </a:xfrm>
            <a:prstGeom prst="triangle">
              <a:avLst>
                <a:gd name="adj" fmla="val 0"/>
              </a:avLst>
            </a:prstGeom>
            <a:solidFill>
              <a:srgbClr val="00ABAB">
                <a:alpha val="80000"/>
              </a:srgbClr>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solidFill>
                  <a:schemeClr val="bg1"/>
                </a:solidFill>
              </a:endParaRPr>
            </a:p>
          </p:txBody>
        </p:sp>
        <p:sp>
          <p:nvSpPr>
            <p:cNvPr id="9" name="Isosceles Triangle 8"/>
            <p:cNvSpPr/>
            <p:nvPr/>
          </p:nvSpPr>
          <p:spPr bwMode="gray">
            <a:xfrm rot="5400000">
              <a:off x="1687830" y="-1687830"/>
              <a:ext cx="4777740" cy="8153400"/>
            </a:xfrm>
            <a:prstGeom prst="triangle">
              <a:avLst>
                <a:gd name="adj" fmla="val 0"/>
              </a:avLst>
            </a:prstGeom>
            <a:solidFill>
              <a:schemeClr val="tx1">
                <a:alpha val="63000"/>
              </a:schemeClr>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solidFill>
                  <a:schemeClr val="bg1"/>
                </a:solidFill>
              </a:endParaRPr>
            </a:p>
          </p:txBody>
        </p:sp>
      </p:grpSp>
      <p:sp>
        <p:nvSpPr>
          <p:cNvPr id="10" name="Title 4"/>
          <p:cNvSpPr>
            <a:spLocks noGrp="1"/>
          </p:cNvSpPr>
          <p:nvPr>
            <p:ph type="title"/>
          </p:nvPr>
        </p:nvSpPr>
        <p:spPr>
          <a:xfrm>
            <a:off x="1675873" y="4570715"/>
            <a:ext cx="3969406" cy="1592403"/>
          </a:xfrm>
        </p:spPr>
        <p:txBody>
          <a:bodyPr/>
          <a:lstStyle/>
          <a:p>
            <a:r>
              <a:rPr lang="en-IN" sz="2902" b="1" dirty="0">
                <a:solidFill>
                  <a:schemeClr val="bg1"/>
                </a:solidFill>
              </a:rPr>
              <a:t>Unlocking the Future</a:t>
            </a:r>
          </a:p>
        </p:txBody>
      </p:sp>
    </p:spTree>
    <p:extLst>
      <p:ext uri="{BB962C8B-B14F-4D97-AF65-F5344CB8AC3E}">
        <p14:creationId xmlns:p14="http://schemas.microsoft.com/office/powerpoint/2010/main" val="186145907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DCB77C0-2617-485C-AF6C-DA5628CD026E}"/>
              </a:ext>
            </a:extLst>
          </p:cNvPr>
          <p:cNvSpPr>
            <a:spLocks noGrp="1"/>
          </p:cNvSpPr>
          <p:nvPr>
            <p:ph type="title"/>
          </p:nvPr>
        </p:nvSpPr>
        <p:spPr>
          <a:xfrm>
            <a:off x="508002" y="2053005"/>
            <a:ext cx="6124292" cy="1592403"/>
          </a:xfrm>
        </p:spPr>
        <p:txBody>
          <a:bodyPr/>
          <a:lstStyle/>
          <a:p>
            <a:r>
              <a:rPr lang="en-US" dirty="0"/>
              <a:t>Key announcements/proposals of GST 2.0</a:t>
            </a:r>
          </a:p>
        </p:txBody>
      </p:sp>
    </p:spTree>
    <p:extLst>
      <p:ext uri="{BB962C8B-B14F-4D97-AF65-F5344CB8AC3E}">
        <p14:creationId xmlns:p14="http://schemas.microsoft.com/office/powerpoint/2010/main" val="2756790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85BA7-34DC-5A3E-E216-7D76F4A0893D}"/>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623316CD-82B1-9D15-E788-998FB08E0567}"/>
              </a:ext>
            </a:extLst>
          </p:cNvPr>
          <p:cNvSpPr>
            <a:spLocks noGrp="1"/>
          </p:cNvSpPr>
          <p:nvPr>
            <p:ph type="title"/>
          </p:nvPr>
        </p:nvSpPr>
        <p:spPr/>
        <p:txBody>
          <a:bodyPr/>
          <a:lstStyle/>
          <a:p>
            <a:pPr>
              <a:lnSpc>
                <a:spcPct val="100000"/>
              </a:lnSpc>
            </a:pPr>
            <a:r>
              <a:rPr lang="en-US" dirty="0">
                <a:solidFill>
                  <a:schemeClr val="bg1"/>
                </a:solidFill>
              </a:rPr>
              <a:t>A. Trade facilitation</a:t>
            </a:r>
            <a:endParaRPr lang="en-US" noProof="0" dirty="0">
              <a:solidFill>
                <a:schemeClr val="bg1"/>
              </a:solidFill>
            </a:endParaRPr>
          </a:p>
        </p:txBody>
      </p:sp>
    </p:spTree>
    <p:extLst>
      <p:ext uri="{BB962C8B-B14F-4D97-AF65-F5344CB8AC3E}">
        <p14:creationId xmlns:p14="http://schemas.microsoft.com/office/powerpoint/2010/main" val="30955646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22999C33-64FE-CAAC-AC05-7D3AD74978C6}"/>
              </a:ext>
            </a:extLst>
          </p:cNvPr>
          <p:cNvSpPr>
            <a:spLocks noGrp="1"/>
          </p:cNvSpPr>
          <p:nvPr>
            <p:ph type="title"/>
          </p:nvPr>
        </p:nvSpPr>
        <p:spPr>
          <a:xfrm>
            <a:off x="450000" y="345992"/>
            <a:ext cx="11304000" cy="342000"/>
          </a:xfrm>
        </p:spPr>
        <p:txBody>
          <a:bodyPr/>
          <a:lstStyle/>
          <a:p>
            <a:r>
              <a:rPr lang="en-US" dirty="0"/>
              <a:t>Proposals under GST 2.0</a:t>
            </a:r>
            <a:endParaRPr lang="en-US" dirty="0">
              <a:solidFill>
                <a:srgbClr val="009A44"/>
              </a:solidFill>
            </a:endParaRPr>
          </a:p>
        </p:txBody>
      </p:sp>
      <p:graphicFrame>
        <p:nvGraphicFramePr>
          <p:cNvPr id="3" name="Diagram 2">
            <a:extLst>
              <a:ext uri="{FF2B5EF4-FFF2-40B4-BE49-F238E27FC236}">
                <a16:creationId xmlns:a16="http://schemas.microsoft.com/office/drawing/2014/main" id="{426ACFFD-6DBF-A2D0-8293-08AE319A6C24}"/>
              </a:ext>
            </a:extLst>
          </p:cNvPr>
          <p:cNvGraphicFramePr/>
          <p:nvPr>
            <p:extLst>
              <p:ext uri="{D42A27DB-BD31-4B8C-83A1-F6EECF244321}">
                <p14:modId xmlns:p14="http://schemas.microsoft.com/office/powerpoint/2010/main" val="2456925571"/>
              </p:ext>
            </p:extLst>
          </p:nvPr>
        </p:nvGraphicFramePr>
        <p:xfrm>
          <a:off x="1172095" y="1028814"/>
          <a:ext cx="9484822" cy="562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3942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92C9CAB-2CA5-E585-73A2-EC1449B0222E}"/>
              </a:ext>
            </a:extLst>
          </p:cNvPr>
          <p:cNvGrpSpPr/>
          <p:nvPr/>
        </p:nvGrpSpPr>
        <p:grpSpPr>
          <a:xfrm>
            <a:off x="438000" y="1098864"/>
            <a:ext cx="11267526" cy="2330136"/>
            <a:chOff x="473369" y="931466"/>
            <a:chExt cx="11267526" cy="1610597"/>
          </a:xfrm>
        </p:grpSpPr>
        <p:sp>
          <p:nvSpPr>
            <p:cNvPr id="14" name="Freeform 4">
              <a:extLst>
                <a:ext uri="{FF2B5EF4-FFF2-40B4-BE49-F238E27FC236}">
                  <a16:creationId xmlns:a16="http://schemas.microsoft.com/office/drawing/2014/main" id="{658BE211-679D-9CE8-1950-44C706C03482}"/>
                </a:ext>
              </a:extLst>
            </p:cNvPr>
            <p:cNvSpPr/>
            <p:nvPr/>
          </p:nvSpPr>
          <p:spPr bwMode="gray">
            <a:xfrm>
              <a:off x="2454956" y="931466"/>
              <a:ext cx="206846" cy="1609375"/>
            </a:xfrm>
            <a:custGeom>
              <a:avLst/>
              <a:gdLst>
                <a:gd name="connsiteX0" fmla="*/ 3810 w 163830"/>
                <a:gd name="connsiteY0" fmla="*/ 1017270 h 1017270"/>
                <a:gd name="connsiteX1" fmla="*/ 163830 w 163830"/>
                <a:gd name="connsiteY1" fmla="*/ 975360 h 1017270"/>
                <a:gd name="connsiteX2" fmla="*/ 163830 w 163830"/>
                <a:gd name="connsiteY2" fmla="*/ 53340 h 1017270"/>
                <a:gd name="connsiteX3" fmla="*/ 0 w 163830"/>
                <a:gd name="connsiteY3" fmla="*/ 0 h 1017270"/>
                <a:gd name="connsiteX4" fmla="*/ 3810 w 163830"/>
                <a:gd name="connsiteY4" fmla="*/ 1017270 h 1017270"/>
                <a:gd name="connsiteX0" fmla="*/ 68580 w 163830"/>
                <a:gd name="connsiteY0" fmla="*/ 1015413 h 1015413"/>
                <a:gd name="connsiteX1" fmla="*/ 163830 w 163830"/>
                <a:gd name="connsiteY1" fmla="*/ 975360 h 1015413"/>
                <a:gd name="connsiteX2" fmla="*/ 163830 w 163830"/>
                <a:gd name="connsiteY2" fmla="*/ 53340 h 1015413"/>
                <a:gd name="connsiteX3" fmla="*/ 0 w 163830"/>
                <a:gd name="connsiteY3" fmla="*/ 0 h 1015413"/>
                <a:gd name="connsiteX4" fmla="*/ 68580 w 163830"/>
                <a:gd name="connsiteY4" fmla="*/ 1015413 h 1015413"/>
                <a:gd name="connsiteX0" fmla="*/ 1905 w 163830"/>
                <a:gd name="connsiteY0" fmla="*/ 1017270 h 1017270"/>
                <a:gd name="connsiteX1" fmla="*/ 163830 w 163830"/>
                <a:gd name="connsiteY1" fmla="*/ 975360 h 1017270"/>
                <a:gd name="connsiteX2" fmla="*/ 163830 w 163830"/>
                <a:gd name="connsiteY2" fmla="*/ 53340 h 1017270"/>
                <a:gd name="connsiteX3" fmla="*/ 0 w 163830"/>
                <a:gd name="connsiteY3" fmla="*/ 0 h 1017270"/>
                <a:gd name="connsiteX4" fmla="*/ 1905 w 163830"/>
                <a:gd name="connsiteY4" fmla="*/ 1017270 h 1017270"/>
                <a:gd name="connsiteX0" fmla="*/ 45720 w 163830"/>
                <a:gd name="connsiteY0" fmla="*/ 998701 h 998701"/>
                <a:gd name="connsiteX1" fmla="*/ 163830 w 163830"/>
                <a:gd name="connsiteY1" fmla="*/ 975360 h 998701"/>
                <a:gd name="connsiteX2" fmla="*/ 163830 w 163830"/>
                <a:gd name="connsiteY2" fmla="*/ 53340 h 998701"/>
                <a:gd name="connsiteX3" fmla="*/ 0 w 163830"/>
                <a:gd name="connsiteY3" fmla="*/ 0 h 998701"/>
                <a:gd name="connsiteX4" fmla="*/ 45720 w 163830"/>
                <a:gd name="connsiteY4" fmla="*/ 998701 h 998701"/>
                <a:gd name="connsiteX0" fmla="*/ 1905 w 163830"/>
                <a:gd name="connsiteY0" fmla="*/ 1019127 h 1019127"/>
                <a:gd name="connsiteX1" fmla="*/ 163830 w 163830"/>
                <a:gd name="connsiteY1" fmla="*/ 975360 h 1019127"/>
                <a:gd name="connsiteX2" fmla="*/ 163830 w 163830"/>
                <a:gd name="connsiteY2" fmla="*/ 53340 h 1019127"/>
                <a:gd name="connsiteX3" fmla="*/ 0 w 163830"/>
                <a:gd name="connsiteY3" fmla="*/ 0 h 1019127"/>
                <a:gd name="connsiteX4" fmla="*/ 1905 w 163830"/>
                <a:gd name="connsiteY4" fmla="*/ 1019127 h 1019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0" h="1019127">
                  <a:moveTo>
                    <a:pt x="1905" y="1019127"/>
                  </a:moveTo>
                  <a:lnTo>
                    <a:pt x="163830" y="975360"/>
                  </a:lnTo>
                  <a:lnTo>
                    <a:pt x="163830" y="53340"/>
                  </a:lnTo>
                  <a:lnTo>
                    <a:pt x="0" y="0"/>
                  </a:lnTo>
                  <a:lnTo>
                    <a:pt x="1905" y="1019127"/>
                  </a:lnTo>
                  <a:close/>
                </a:path>
              </a:pathLst>
            </a:custGeom>
            <a:solidFill>
              <a:schemeClr val="accent1">
                <a:lumMod val="60000"/>
                <a:lumOff val="40000"/>
                <a:alpha val="90000"/>
              </a:schemeClr>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IN" sz="1500" b="1"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EA811AE2-770A-BDA3-CEDF-E45C67C1F707}"/>
                </a:ext>
              </a:extLst>
            </p:cNvPr>
            <p:cNvSpPr/>
            <p:nvPr/>
          </p:nvSpPr>
          <p:spPr bwMode="gray">
            <a:xfrm>
              <a:off x="473369" y="931466"/>
              <a:ext cx="2010430" cy="1609375"/>
            </a:xfrm>
            <a:prstGeom prst="rect">
              <a:avLst/>
            </a:prstGeom>
            <a:solidFill>
              <a:schemeClr val="accent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500" dirty="0">
                <a:latin typeface="Aptos" panose="020B0004020202020204" pitchFamily="34" charset="0"/>
                <a:ea typeface="Verdana" panose="020B0604030504040204" pitchFamily="34" charset="0"/>
                <a:cs typeface="Calibri Light" panose="020F030202020403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white"/>
                  </a:solidFill>
                  <a:effectLst/>
                  <a:uLnTx/>
                  <a:uFillTx/>
                  <a:latin typeface="Calibri"/>
                  <a:ea typeface="+mn-ea"/>
                  <a:cs typeface="+mn-cs"/>
                </a:rPr>
                <a:t>Export liberalization </a:t>
              </a:r>
            </a:p>
          </p:txBody>
        </p:sp>
        <p:sp>
          <p:nvSpPr>
            <p:cNvPr id="19" name="Freeform 6">
              <a:extLst>
                <a:ext uri="{FF2B5EF4-FFF2-40B4-BE49-F238E27FC236}">
                  <a16:creationId xmlns:a16="http://schemas.microsoft.com/office/drawing/2014/main" id="{DA7F6100-6E2A-7242-2672-C38CB4DA6859}"/>
                </a:ext>
              </a:extLst>
            </p:cNvPr>
            <p:cNvSpPr/>
            <p:nvPr/>
          </p:nvSpPr>
          <p:spPr bwMode="gray">
            <a:xfrm flipH="1">
              <a:off x="2628422" y="931466"/>
              <a:ext cx="186098" cy="1609375"/>
            </a:xfrm>
            <a:custGeom>
              <a:avLst/>
              <a:gdLst>
                <a:gd name="connsiteX0" fmla="*/ 3810 w 163830"/>
                <a:gd name="connsiteY0" fmla="*/ 1017270 h 1017270"/>
                <a:gd name="connsiteX1" fmla="*/ 163830 w 163830"/>
                <a:gd name="connsiteY1" fmla="*/ 975360 h 1017270"/>
                <a:gd name="connsiteX2" fmla="*/ 163830 w 163830"/>
                <a:gd name="connsiteY2" fmla="*/ 53340 h 1017270"/>
                <a:gd name="connsiteX3" fmla="*/ 0 w 163830"/>
                <a:gd name="connsiteY3" fmla="*/ 0 h 1017270"/>
                <a:gd name="connsiteX4" fmla="*/ 3810 w 163830"/>
                <a:gd name="connsiteY4" fmla="*/ 1017270 h 1017270"/>
                <a:gd name="connsiteX0" fmla="*/ 68580 w 163830"/>
                <a:gd name="connsiteY0" fmla="*/ 1015413 h 1015413"/>
                <a:gd name="connsiteX1" fmla="*/ 163830 w 163830"/>
                <a:gd name="connsiteY1" fmla="*/ 975360 h 1015413"/>
                <a:gd name="connsiteX2" fmla="*/ 163830 w 163830"/>
                <a:gd name="connsiteY2" fmla="*/ 53340 h 1015413"/>
                <a:gd name="connsiteX3" fmla="*/ 0 w 163830"/>
                <a:gd name="connsiteY3" fmla="*/ 0 h 1015413"/>
                <a:gd name="connsiteX4" fmla="*/ 68580 w 163830"/>
                <a:gd name="connsiteY4" fmla="*/ 1015413 h 1015413"/>
                <a:gd name="connsiteX0" fmla="*/ 1905 w 163830"/>
                <a:gd name="connsiteY0" fmla="*/ 1017270 h 1017270"/>
                <a:gd name="connsiteX1" fmla="*/ 163830 w 163830"/>
                <a:gd name="connsiteY1" fmla="*/ 975360 h 1017270"/>
                <a:gd name="connsiteX2" fmla="*/ 163830 w 163830"/>
                <a:gd name="connsiteY2" fmla="*/ 53340 h 1017270"/>
                <a:gd name="connsiteX3" fmla="*/ 0 w 163830"/>
                <a:gd name="connsiteY3" fmla="*/ 0 h 1017270"/>
                <a:gd name="connsiteX4" fmla="*/ 1905 w 163830"/>
                <a:gd name="connsiteY4" fmla="*/ 1017270 h 1017270"/>
                <a:gd name="connsiteX0" fmla="*/ 45720 w 163830"/>
                <a:gd name="connsiteY0" fmla="*/ 998701 h 998701"/>
                <a:gd name="connsiteX1" fmla="*/ 163830 w 163830"/>
                <a:gd name="connsiteY1" fmla="*/ 975360 h 998701"/>
                <a:gd name="connsiteX2" fmla="*/ 163830 w 163830"/>
                <a:gd name="connsiteY2" fmla="*/ 53340 h 998701"/>
                <a:gd name="connsiteX3" fmla="*/ 0 w 163830"/>
                <a:gd name="connsiteY3" fmla="*/ 0 h 998701"/>
                <a:gd name="connsiteX4" fmla="*/ 45720 w 163830"/>
                <a:gd name="connsiteY4" fmla="*/ 998701 h 998701"/>
                <a:gd name="connsiteX0" fmla="*/ 1905 w 163830"/>
                <a:gd name="connsiteY0" fmla="*/ 1019127 h 1019127"/>
                <a:gd name="connsiteX1" fmla="*/ 163830 w 163830"/>
                <a:gd name="connsiteY1" fmla="*/ 975360 h 1019127"/>
                <a:gd name="connsiteX2" fmla="*/ 163830 w 163830"/>
                <a:gd name="connsiteY2" fmla="*/ 53340 h 1019127"/>
                <a:gd name="connsiteX3" fmla="*/ 0 w 163830"/>
                <a:gd name="connsiteY3" fmla="*/ 0 h 1019127"/>
                <a:gd name="connsiteX4" fmla="*/ 1905 w 163830"/>
                <a:gd name="connsiteY4" fmla="*/ 1019127 h 1019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0" h="1019127">
                  <a:moveTo>
                    <a:pt x="1905" y="1019127"/>
                  </a:moveTo>
                  <a:lnTo>
                    <a:pt x="163830" y="975360"/>
                  </a:lnTo>
                  <a:lnTo>
                    <a:pt x="163830" y="53340"/>
                  </a:lnTo>
                  <a:lnTo>
                    <a:pt x="0" y="0"/>
                  </a:lnTo>
                  <a:lnTo>
                    <a:pt x="1905" y="1019127"/>
                  </a:lnTo>
                  <a:close/>
                </a:path>
              </a:pathLst>
            </a:custGeom>
            <a:solidFill>
              <a:schemeClr val="accent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IN" sz="15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CBFFB30D-EC0F-A582-2C1E-80EE13F5CC4A}"/>
                </a:ext>
              </a:extLst>
            </p:cNvPr>
            <p:cNvSpPr/>
            <p:nvPr/>
          </p:nvSpPr>
          <p:spPr bwMode="gray">
            <a:xfrm>
              <a:off x="2812135" y="931467"/>
              <a:ext cx="8928760" cy="1610596"/>
            </a:xfrm>
            <a:prstGeom prst="rect">
              <a:avLst/>
            </a:prstGeom>
            <a:noFill/>
            <a:ln w="12700" algn="ctr">
              <a:solidFill>
                <a:schemeClr val="accent1"/>
              </a:solidFill>
              <a:miter lim="800000"/>
              <a:headEnd/>
              <a:tailEnd/>
            </a:ln>
          </p:spPr>
          <p:txBody>
            <a:bodyPr wrap="square" lIns="1800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1" indent="-285750" algn="just">
                <a:spcBef>
                  <a:spcPts val="400"/>
                </a:spcBef>
                <a:spcAft>
                  <a:spcPts val="400"/>
                </a:spcAft>
                <a:buSzPct val="110000"/>
                <a:buFont typeface="Arial" panose="020B0604020202020204" pitchFamily="34" charset="0"/>
                <a:buChar char="•"/>
                <a:defRPr/>
              </a:pPr>
              <a:r>
                <a:rPr lang="en-US" altLang="en-US" sz="1500" b="1" dirty="0"/>
                <a:t>‘Intermediary’ dismantled:</a:t>
              </a:r>
              <a:r>
                <a:rPr lang="en-US" altLang="en-US" sz="1500" dirty="0"/>
                <a:t> Omission of clause (b) of Section 13(8) of IGST Act – proxy relating to “Intermediary Services” has been deleted ensuring a huge relief to Indian exporters </a:t>
              </a:r>
            </a:p>
            <a:p>
              <a:pPr marL="285750" lvl="1" indent="-285750" algn="just">
                <a:spcBef>
                  <a:spcPts val="400"/>
                </a:spcBef>
                <a:spcAft>
                  <a:spcPts val="400"/>
                </a:spcAft>
                <a:buSzPct val="110000"/>
                <a:buFont typeface="Arial" panose="020B0604020202020204" pitchFamily="34" charset="0"/>
                <a:buChar char="•"/>
                <a:defRPr/>
              </a:pPr>
              <a:r>
                <a:rPr lang="en-US" altLang="en-US" sz="1500" dirty="0"/>
                <a:t>Place of supply for “intermediary services” will be determined by location of the recipient</a:t>
              </a:r>
            </a:p>
            <a:p>
              <a:pPr marL="285750" lvl="1" indent="-285750" algn="just">
                <a:spcBef>
                  <a:spcPts val="400"/>
                </a:spcBef>
                <a:spcAft>
                  <a:spcPts val="400"/>
                </a:spcAft>
                <a:buSzPct val="110000"/>
                <a:buFont typeface="Arial" panose="020B0604020202020204" pitchFamily="34" charset="0"/>
                <a:buChar char="•"/>
                <a:defRPr/>
              </a:pPr>
              <a:r>
                <a:rPr lang="en-US" altLang="en-US" sz="1500" dirty="0"/>
                <a:t>Industry has long grappled with tax uncertainty due to exports being taxed as “intermediary” leading to denial of refunds and tax demand on exports</a:t>
              </a:r>
            </a:p>
            <a:p>
              <a:pPr marL="285750" lvl="1" indent="-285750" algn="just">
                <a:spcBef>
                  <a:spcPts val="400"/>
                </a:spcBef>
                <a:spcAft>
                  <a:spcPts val="400"/>
                </a:spcAft>
                <a:buSzPct val="110000"/>
                <a:buFont typeface="Arial" panose="020B0604020202020204" pitchFamily="34" charset="0"/>
                <a:buChar char="•"/>
                <a:defRPr/>
              </a:pPr>
              <a:r>
                <a:rPr lang="en-US" altLang="en-US" sz="1500" dirty="0"/>
                <a:t>This helps eliminate the ambiguity, offering much-needed relief and stability</a:t>
              </a:r>
            </a:p>
          </p:txBody>
        </p:sp>
      </p:grpSp>
      <p:sp>
        <p:nvSpPr>
          <p:cNvPr id="32" name="Rectangle: Rounded Corners 31">
            <a:extLst>
              <a:ext uri="{FF2B5EF4-FFF2-40B4-BE49-F238E27FC236}">
                <a16:creationId xmlns:a16="http://schemas.microsoft.com/office/drawing/2014/main" id="{3060E669-D7D7-342B-066B-C8196E6A05C2}"/>
              </a:ext>
            </a:extLst>
          </p:cNvPr>
          <p:cNvSpPr/>
          <p:nvPr/>
        </p:nvSpPr>
        <p:spPr bwMode="gray">
          <a:xfrm>
            <a:off x="473369" y="3877475"/>
            <a:ext cx="11277600" cy="2478548"/>
          </a:xfrm>
          <a:prstGeom prst="roundRect">
            <a:avLst>
              <a:gd name="adj" fmla="val 4428"/>
            </a:avLst>
          </a:prstGeom>
          <a:noFill/>
          <a:ln w="12700" algn="ctr">
            <a:solidFill>
              <a:schemeClr val="accent5"/>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3" name="Group 32">
            <a:extLst>
              <a:ext uri="{FF2B5EF4-FFF2-40B4-BE49-F238E27FC236}">
                <a16:creationId xmlns:a16="http://schemas.microsoft.com/office/drawing/2014/main" id="{4ADF6C96-474C-9CED-BDAB-E1DE5553B5A1}"/>
              </a:ext>
            </a:extLst>
          </p:cNvPr>
          <p:cNvGrpSpPr/>
          <p:nvPr/>
        </p:nvGrpSpPr>
        <p:grpSpPr>
          <a:xfrm>
            <a:off x="820132" y="3621779"/>
            <a:ext cx="10584076" cy="679876"/>
            <a:chOff x="2948466" y="2980756"/>
            <a:chExt cx="3545583" cy="679876"/>
          </a:xfrm>
        </p:grpSpPr>
        <p:sp>
          <p:nvSpPr>
            <p:cNvPr id="34" name="Left Brace 33">
              <a:extLst>
                <a:ext uri="{FF2B5EF4-FFF2-40B4-BE49-F238E27FC236}">
                  <a16:creationId xmlns:a16="http://schemas.microsoft.com/office/drawing/2014/main" id="{5001EFC9-FA1D-2822-43F5-6ACDE9434C50}"/>
                </a:ext>
              </a:extLst>
            </p:cNvPr>
            <p:cNvSpPr/>
            <p:nvPr/>
          </p:nvSpPr>
          <p:spPr>
            <a:xfrm rot="16200000">
              <a:off x="4566445" y="1918827"/>
              <a:ext cx="309626" cy="3173984"/>
            </a:xfrm>
            <a:prstGeom prst="leftBrace">
              <a:avLst>
                <a:gd name="adj1" fmla="val 62179"/>
                <a:gd name="adj2" fmla="val 50000"/>
              </a:avLst>
            </a:prstGeom>
            <a:solidFill>
              <a:schemeClr val="accent5"/>
            </a:solidFill>
            <a:ln>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Round Same Side Corner Rectangle 30">
              <a:extLst>
                <a:ext uri="{FF2B5EF4-FFF2-40B4-BE49-F238E27FC236}">
                  <a16:creationId xmlns:a16="http://schemas.microsoft.com/office/drawing/2014/main" id="{730EFB93-846D-64BA-494B-D583BF0C3E64}"/>
                </a:ext>
              </a:extLst>
            </p:cNvPr>
            <p:cNvSpPr/>
            <p:nvPr/>
          </p:nvSpPr>
          <p:spPr>
            <a:xfrm>
              <a:off x="2948466" y="2980756"/>
              <a:ext cx="3545583" cy="455558"/>
            </a:xfrm>
            <a:prstGeom prst="round2Same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a:ea typeface="+mn-ea"/>
                  <a:cs typeface="+mn-cs"/>
                </a:rPr>
                <a:t> Business Impact</a:t>
              </a:r>
            </a:p>
          </p:txBody>
        </p:sp>
      </p:grpSp>
      <p:sp>
        <p:nvSpPr>
          <p:cNvPr id="36" name="Round Same Side Corner Rectangle 29">
            <a:extLst>
              <a:ext uri="{FF2B5EF4-FFF2-40B4-BE49-F238E27FC236}">
                <a16:creationId xmlns:a16="http://schemas.microsoft.com/office/drawing/2014/main" id="{36863D32-9E6D-A082-2F3F-D8A03E28DF85}"/>
              </a:ext>
            </a:extLst>
          </p:cNvPr>
          <p:cNvSpPr/>
          <p:nvPr/>
        </p:nvSpPr>
        <p:spPr>
          <a:xfrm rot="16200000">
            <a:off x="2918299" y="2364006"/>
            <a:ext cx="798706" cy="4903110"/>
          </a:xfrm>
          <a:prstGeom prst="round2SameRect">
            <a:avLst>
              <a:gd name="adj1" fmla="val 10053"/>
              <a:gd name="adj2" fmla="val 0"/>
            </a:avLst>
          </a:prstGeom>
          <a:noFill/>
          <a:ln w="12700">
            <a:solidFill>
              <a:srgbClr val="00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7" name="Freeform 30">
            <a:extLst>
              <a:ext uri="{FF2B5EF4-FFF2-40B4-BE49-F238E27FC236}">
                <a16:creationId xmlns:a16="http://schemas.microsoft.com/office/drawing/2014/main" id="{93A5624B-09D0-2EE3-D2E1-C296AA44CE8D}"/>
              </a:ext>
            </a:extLst>
          </p:cNvPr>
          <p:cNvSpPr/>
          <p:nvPr/>
        </p:nvSpPr>
        <p:spPr>
          <a:xfrm>
            <a:off x="5761287" y="4416807"/>
            <a:ext cx="117271" cy="800239"/>
          </a:xfrm>
          <a:custGeom>
            <a:avLst/>
            <a:gdLst>
              <a:gd name="connsiteX0" fmla="*/ 0 w 195262"/>
              <a:gd name="connsiteY0" fmla="*/ 0 h 828675"/>
              <a:gd name="connsiteX1" fmla="*/ 0 w 195262"/>
              <a:gd name="connsiteY1" fmla="*/ 828675 h 828675"/>
              <a:gd name="connsiteX2" fmla="*/ 195262 w 195262"/>
              <a:gd name="connsiteY2" fmla="*/ 742950 h 828675"/>
              <a:gd name="connsiteX3" fmla="*/ 195262 w 195262"/>
              <a:gd name="connsiteY3" fmla="*/ 76200 h 828675"/>
              <a:gd name="connsiteX4" fmla="*/ 0 w 195262"/>
              <a:gd name="connsiteY4" fmla="*/ 0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62" h="828675">
                <a:moveTo>
                  <a:pt x="0" y="0"/>
                </a:moveTo>
                <a:lnTo>
                  <a:pt x="0" y="828675"/>
                </a:lnTo>
                <a:lnTo>
                  <a:pt x="195262" y="742950"/>
                </a:lnTo>
                <a:lnTo>
                  <a:pt x="195262" y="76200"/>
                </a:lnTo>
                <a:lnTo>
                  <a:pt x="0" y="0"/>
                </a:lnTo>
                <a:close/>
              </a:path>
            </a:pathLst>
          </a:custGeom>
          <a:solidFill>
            <a:srgbClr val="00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8" name="Rectangle 37">
            <a:extLst>
              <a:ext uri="{FF2B5EF4-FFF2-40B4-BE49-F238E27FC236}">
                <a16:creationId xmlns:a16="http://schemas.microsoft.com/office/drawing/2014/main" id="{253C9FCB-1CD1-7B4F-9E0B-5448374AE0C8}"/>
              </a:ext>
            </a:extLst>
          </p:cNvPr>
          <p:cNvSpPr>
            <a:spLocks noChangeArrowheads="1"/>
          </p:cNvSpPr>
          <p:nvPr/>
        </p:nvSpPr>
        <p:spPr bwMode="auto">
          <a:xfrm>
            <a:off x="1212304" y="4393769"/>
            <a:ext cx="4144453" cy="923330"/>
          </a:xfrm>
          <a:prstGeom prst="rect">
            <a:avLst/>
          </a:prstGeom>
          <a:noFill/>
          <a:ln w="9525">
            <a:noFill/>
            <a:miter lim="800000"/>
            <a:headEnd/>
            <a:tailEnd/>
          </a:ln>
        </p:spPr>
        <p:txBody>
          <a:bodyPr wrap="square" lIns="0" tIns="0" rIns="0" bIns="0" anchor="ctr">
            <a:spAutoFit/>
          </a:bodyPr>
          <a:lstStyle/>
          <a:p>
            <a:pPr lvl="0">
              <a:spcBef>
                <a:spcPct val="0"/>
              </a:spcBef>
              <a:defRPr/>
            </a:pPr>
            <a:endParaRPr lang="en-US" sz="1500" dirty="0">
              <a:cs typeface="Calibri" panose="020F0502020204030204" pitchFamily="34" charset="0"/>
            </a:endParaRPr>
          </a:p>
          <a:p>
            <a:pPr marL="227013" indent="-227013">
              <a:spcBef>
                <a:spcPct val="0"/>
              </a:spcBef>
              <a:buFont typeface="Arial" panose="020B0604020202020204" pitchFamily="34" charset="0"/>
              <a:buChar char="•"/>
              <a:defRPr/>
            </a:pPr>
            <a:r>
              <a:rPr lang="en-US" sz="1500" dirty="0">
                <a:cs typeface="Calibri" panose="020F0502020204030204" pitchFamily="34" charset="0"/>
              </a:rPr>
              <a:t>Aligns with global tax practices, making India more business-friendly destination for service exports</a:t>
            </a:r>
          </a:p>
          <a:p>
            <a:pPr marL="227013" lvl="0" indent="-227013">
              <a:spcBef>
                <a:spcPct val="0"/>
              </a:spcBef>
              <a:buFont typeface="Arial" panose="020B0604020202020204" pitchFamily="34" charset="0"/>
              <a:buChar char="•"/>
              <a:defRPr/>
            </a:pPr>
            <a:endParaRPr lang="en-US" sz="1500" dirty="0">
              <a:cs typeface="Calibri" panose="020F0502020204030204" pitchFamily="34" charset="0"/>
            </a:endParaRPr>
          </a:p>
        </p:txBody>
      </p:sp>
      <p:sp>
        <p:nvSpPr>
          <p:cNvPr id="39" name="Round Same Side Corner Rectangle 29">
            <a:extLst>
              <a:ext uri="{FF2B5EF4-FFF2-40B4-BE49-F238E27FC236}">
                <a16:creationId xmlns:a16="http://schemas.microsoft.com/office/drawing/2014/main" id="{AD550C92-69C1-BC28-0A6E-ABB863B8CC4D}"/>
              </a:ext>
            </a:extLst>
          </p:cNvPr>
          <p:cNvSpPr/>
          <p:nvPr/>
        </p:nvSpPr>
        <p:spPr>
          <a:xfrm rot="16200000">
            <a:off x="8495531" y="2364006"/>
            <a:ext cx="798706" cy="4903110"/>
          </a:xfrm>
          <a:prstGeom prst="round2SameRect">
            <a:avLst>
              <a:gd name="adj1" fmla="val 10053"/>
              <a:gd name="adj2" fmla="val 0"/>
            </a:avLst>
          </a:prstGeom>
          <a:noFill/>
          <a:ln w="12700">
            <a:solidFill>
              <a:srgbClr val="00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0" name="Freeform 30">
            <a:extLst>
              <a:ext uri="{FF2B5EF4-FFF2-40B4-BE49-F238E27FC236}">
                <a16:creationId xmlns:a16="http://schemas.microsoft.com/office/drawing/2014/main" id="{EE1A0049-240A-2979-FE91-30E2AA16A9A5}"/>
              </a:ext>
            </a:extLst>
          </p:cNvPr>
          <p:cNvSpPr/>
          <p:nvPr/>
        </p:nvSpPr>
        <p:spPr>
          <a:xfrm>
            <a:off x="11338519" y="4416807"/>
            <a:ext cx="117271" cy="800239"/>
          </a:xfrm>
          <a:custGeom>
            <a:avLst/>
            <a:gdLst>
              <a:gd name="connsiteX0" fmla="*/ 0 w 195262"/>
              <a:gd name="connsiteY0" fmla="*/ 0 h 828675"/>
              <a:gd name="connsiteX1" fmla="*/ 0 w 195262"/>
              <a:gd name="connsiteY1" fmla="*/ 828675 h 828675"/>
              <a:gd name="connsiteX2" fmla="*/ 195262 w 195262"/>
              <a:gd name="connsiteY2" fmla="*/ 742950 h 828675"/>
              <a:gd name="connsiteX3" fmla="*/ 195262 w 195262"/>
              <a:gd name="connsiteY3" fmla="*/ 76200 h 828675"/>
              <a:gd name="connsiteX4" fmla="*/ 0 w 195262"/>
              <a:gd name="connsiteY4" fmla="*/ 0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62" h="828675">
                <a:moveTo>
                  <a:pt x="0" y="0"/>
                </a:moveTo>
                <a:lnTo>
                  <a:pt x="0" y="828675"/>
                </a:lnTo>
                <a:lnTo>
                  <a:pt x="195262" y="742950"/>
                </a:lnTo>
                <a:lnTo>
                  <a:pt x="195262" y="76200"/>
                </a:lnTo>
                <a:lnTo>
                  <a:pt x="0" y="0"/>
                </a:lnTo>
                <a:close/>
              </a:path>
            </a:pathLst>
          </a:custGeom>
          <a:solidFill>
            <a:srgbClr val="00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1" name="Rectangle 40">
            <a:extLst>
              <a:ext uri="{FF2B5EF4-FFF2-40B4-BE49-F238E27FC236}">
                <a16:creationId xmlns:a16="http://schemas.microsoft.com/office/drawing/2014/main" id="{1469ECB3-1091-9077-78E7-50CE18CD119F}"/>
              </a:ext>
            </a:extLst>
          </p:cNvPr>
          <p:cNvSpPr>
            <a:spLocks noChangeArrowheads="1"/>
          </p:cNvSpPr>
          <p:nvPr/>
        </p:nvSpPr>
        <p:spPr bwMode="auto">
          <a:xfrm>
            <a:off x="6789535" y="4707838"/>
            <a:ext cx="4536367" cy="215444"/>
          </a:xfrm>
          <a:prstGeom prst="rect">
            <a:avLst/>
          </a:prstGeom>
          <a:noFill/>
          <a:ln w="9525">
            <a:noFill/>
            <a:miter lim="800000"/>
            <a:headEnd/>
            <a:tailEnd/>
          </a:ln>
        </p:spPr>
        <p:txBody>
          <a:bodyPr wrap="square" lIns="0" tIns="0" rIns="0" bIns="0" anchor="ctr">
            <a:spAutoFit/>
          </a:bodyPr>
          <a:lstStyle/>
          <a:p>
            <a:pPr marL="227013" marR="0" lvl="0" indent="-227013"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Calibri"/>
                <a:ea typeface="+mn-ea"/>
                <a:cs typeface="Calibri" panose="020F0502020204030204" pitchFamily="34" charset="0"/>
              </a:rPr>
              <a:t>TDS Obligations to be complied on supply of metal scrap</a:t>
            </a:r>
          </a:p>
        </p:txBody>
      </p:sp>
      <p:sp>
        <p:nvSpPr>
          <p:cNvPr id="42" name="Round Same Side Corner Rectangle 29">
            <a:extLst>
              <a:ext uri="{FF2B5EF4-FFF2-40B4-BE49-F238E27FC236}">
                <a16:creationId xmlns:a16="http://schemas.microsoft.com/office/drawing/2014/main" id="{469750C6-FAB8-2FD8-3BF4-F5A027D05A4C}"/>
              </a:ext>
            </a:extLst>
          </p:cNvPr>
          <p:cNvSpPr/>
          <p:nvPr/>
        </p:nvSpPr>
        <p:spPr>
          <a:xfrm rot="16200000">
            <a:off x="2918299" y="3341936"/>
            <a:ext cx="798706" cy="4903110"/>
          </a:xfrm>
          <a:prstGeom prst="round2SameRect">
            <a:avLst>
              <a:gd name="adj1" fmla="val 10053"/>
              <a:gd name="adj2" fmla="val 0"/>
            </a:avLst>
          </a:prstGeom>
          <a:noFill/>
          <a:ln w="12700">
            <a:solidFill>
              <a:srgbClr val="00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Freeform 30">
            <a:extLst>
              <a:ext uri="{FF2B5EF4-FFF2-40B4-BE49-F238E27FC236}">
                <a16:creationId xmlns:a16="http://schemas.microsoft.com/office/drawing/2014/main" id="{BE75A749-8487-69F3-6EBF-E7D4AB8C5994}"/>
              </a:ext>
            </a:extLst>
          </p:cNvPr>
          <p:cNvSpPr/>
          <p:nvPr/>
        </p:nvSpPr>
        <p:spPr>
          <a:xfrm>
            <a:off x="5761287" y="5394737"/>
            <a:ext cx="117271" cy="800239"/>
          </a:xfrm>
          <a:custGeom>
            <a:avLst/>
            <a:gdLst>
              <a:gd name="connsiteX0" fmla="*/ 0 w 195262"/>
              <a:gd name="connsiteY0" fmla="*/ 0 h 828675"/>
              <a:gd name="connsiteX1" fmla="*/ 0 w 195262"/>
              <a:gd name="connsiteY1" fmla="*/ 828675 h 828675"/>
              <a:gd name="connsiteX2" fmla="*/ 195262 w 195262"/>
              <a:gd name="connsiteY2" fmla="*/ 742950 h 828675"/>
              <a:gd name="connsiteX3" fmla="*/ 195262 w 195262"/>
              <a:gd name="connsiteY3" fmla="*/ 76200 h 828675"/>
              <a:gd name="connsiteX4" fmla="*/ 0 w 195262"/>
              <a:gd name="connsiteY4" fmla="*/ 0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62" h="828675">
                <a:moveTo>
                  <a:pt x="0" y="0"/>
                </a:moveTo>
                <a:lnTo>
                  <a:pt x="0" y="828675"/>
                </a:lnTo>
                <a:lnTo>
                  <a:pt x="195262" y="742950"/>
                </a:lnTo>
                <a:lnTo>
                  <a:pt x="195262" y="76200"/>
                </a:lnTo>
                <a:lnTo>
                  <a:pt x="0" y="0"/>
                </a:lnTo>
                <a:close/>
              </a:path>
            </a:pathLst>
          </a:custGeom>
          <a:solidFill>
            <a:srgbClr val="00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4" name="Rectangle 43">
            <a:extLst>
              <a:ext uri="{FF2B5EF4-FFF2-40B4-BE49-F238E27FC236}">
                <a16:creationId xmlns:a16="http://schemas.microsoft.com/office/drawing/2014/main" id="{90D2C263-F913-32E6-A449-AFB2175C030E}"/>
              </a:ext>
            </a:extLst>
          </p:cNvPr>
          <p:cNvSpPr>
            <a:spLocks noChangeArrowheads="1"/>
          </p:cNvSpPr>
          <p:nvPr/>
        </p:nvSpPr>
        <p:spPr bwMode="auto">
          <a:xfrm>
            <a:off x="1212304" y="5447242"/>
            <a:ext cx="4166270" cy="692497"/>
          </a:xfrm>
          <a:prstGeom prst="rect">
            <a:avLst/>
          </a:prstGeom>
          <a:noFill/>
          <a:ln w="9525">
            <a:noFill/>
            <a:miter lim="800000"/>
            <a:headEnd/>
            <a:tailEnd/>
          </a:ln>
        </p:spPr>
        <p:txBody>
          <a:bodyPr wrap="square" lIns="0" tIns="0" rIns="0" bIns="0" anchor="ctr">
            <a:spAutoFit/>
          </a:bodyPr>
          <a:lstStyle/>
          <a:p>
            <a:pPr marL="227013" marR="0" lvl="0" indent="-227013"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white"/>
                </a:solidFill>
                <a:effectLst/>
                <a:uLnTx/>
                <a:uFillTx/>
                <a:latin typeface="Calibri"/>
                <a:ea typeface="+mn-ea"/>
                <a:cs typeface="Calibri" panose="020F0502020204030204" pitchFamily="34" charset="0"/>
              </a:rPr>
              <a:t>Landlords adjusted rent amounts among family members to remain below the GST threshold. Such practices will be curtailed</a:t>
            </a:r>
          </a:p>
        </p:txBody>
      </p:sp>
      <p:sp>
        <p:nvSpPr>
          <p:cNvPr id="45" name="Round Same Side Corner Rectangle 29">
            <a:extLst>
              <a:ext uri="{FF2B5EF4-FFF2-40B4-BE49-F238E27FC236}">
                <a16:creationId xmlns:a16="http://schemas.microsoft.com/office/drawing/2014/main" id="{F8166AA0-7BCB-A167-F8A5-A2F84876B86B}"/>
              </a:ext>
            </a:extLst>
          </p:cNvPr>
          <p:cNvSpPr/>
          <p:nvPr/>
        </p:nvSpPr>
        <p:spPr>
          <a:xfrm rot="16200000">
            <a:off x="8495531" y="3341936"/>
            <a:ext cx="798706" cy="4903110"/>
          </a:xfrm>
          <a:prstGeom prst="round2SameRect">
            <a:avLst>
              <a:gd name="adj1" fmla="val 10053"/>
              <a:gd name="adj2" fmla="val 0"/>
            </a:avLst>
          </a:prstGeom>
          <a:noFill/>
          <a:ln w="12700">
            <a:solidFill>
              <a:srgbClr val="00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6" name="Freeform 30">
            <a:extLst>
              <a:ext uri="{FF2B5EF4-FFF2-40B4-BE49-F238E27FC236}">
                <a16:creationId xmlns:a16="http://schemas.microsoft.com/office/drawing/2014/main" id="{FDCF7F4A-689B-110B-C5E5-C1B5482E2069}"/>
              </a:ext>
            </a:extLst>
          </p:cNvPr>
          <p:cNvSpPr/>
          <p:nvPr/>
        </p:nvSpPr>
        <p:spPr>
          <a:xfrm>
            <a:off x="11338519" y="5394737"/>
            <a:ext cx="117271" cy="800239"/>
          </a:xfrm>
          <a:custGeom>
            <a:avLst/>
            <a:gdLst>
              <a:gd name="connsiteX0" fmla="*/ 0 w 195262"/>
              <a:gd name="connsiteY0" fmla="*/ 0 h 828675"/>
              <a:gd name="connsiteX1" fmla="*/ 0 w 195262"/>
              <a:gd name="connsiteY1" fmla="*/ 828675 h 828675"/>
              <a:gd name="connsiteX2" fmla="*/ 195262 w 195262"/>
              <a:gd name="connsiteY2" fmla="*/ 742950 h 828675"/>
              <a:gd name="connsiteX3" fmla="*/ 195262 w 195262"/>
              <a:gd name="connsiteY3" fmla="*/ 76200 h 828675"/>
              <a:gd name="connsiteX4" fmla="*/ 0 w 195262"/>
              <a:gd name="connsiteY4" fmla="*/ 0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62" h="828675">
                <a:moveTo>
                  <a:pt x="0" y="0"/>
                </a:moveTo>
                <a:lnTo>
                  <a:pt x="0" y="828675"/>
                </a:lnTo>
                <a:lnTo>
                  <a:pt x="195262" y="742950"/>
                </a:lnTo>
                <a:lnTo>
                  <a:pt x="195262" y="76200"/>
                </a:lnTo>
                <a:lnTo>
                  <a:pt x="0" y="0"/>
                </a:lnTo>
                <a:close/>
              </a:path>
            </a:pathLst>
          </a:custGeom>
          <a:solidFill>
            <a:srgbClr val="00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7" name="Rectangle 46">
            <a:extLst>
              <a:ext uri="{FF2B5EF4-FFF2-40B4-BE49-F238E27FC236}">
                <a16:creationId xmlns:a16="http://schemas.microsoft.com/office/drawing/2014/main" id="{9EDF5619-CA58-73F1-9455-44D59302ED76}"/>
              </a:ext>
            </a:extLst>
          </p:cNvPr>
          <p:cNvSpPr>
            <a:spLocks noChangeArrowheads="1"/>
          </p:cNvSpPr>
          <p:nvPr/>
        </p:nvSpPr>
        <p:spPr bwMode="auto">
          <a:xfrm>
            <a:off x="6789536" y="5562658"/>
            <a:ext cx="4166270" cy="461665"/>
          </a:xfrm>
          <a:prstGeom prst="rect">
            <a:avLst/>
          </a:prstGeom>
          <a:noFill/>
          <a:ln w="9525">
            <a:noFill/>
            <a:miter lim="800000"/>
            <a:headEnd/>
            <a:tailEnd/>
          </a:ln>
        </p:spPr>
        <p:txBody>
          <a:bodyPr wrap="square" lIns="0" tIns="0" rIns="0" bIns="0" anchor="ctr">
            <a:spAutoFit/>
          </a:bodyPr>
          <a:lstStyle/>
          <a:p>
            <a:pPr marL="227013" lvl="0" indent="-227013">
              <a:spcBef>
                <a:spcPct val="0"/>
              </a:spcBef>
              <a:buFont typeface="Arial" panose="020B0604020202020204" pitchFamily="34" charset="0"/>
              <a:buChar char="•"/>
              <a:defRPr/>
            </a:pPr>
            <a:r>
              <a:rPr lang="en-US" sz="1500" dirty="0">
                <a:cs typeface="Calibri" panose="020F0502020204030204" pitchFamily="34" charset="0"/>
              </a:rPr>
              <a:t>Impact of deletion of intermediary provisions on transactions under RCM to be evaluated</a:t>
            </a:r>
          </a:p>
        </p:txBody>
      </p:sp>
      <p:sp>
        <p:nvSpPr>
          <p:cNvPr id="48" name="Oval 47">
            <a:extLst>
              <a:ext uri="{FF2B5EF4-FFF2-40B4-BE49-F238E27FC236}">
                <a16:creationId xmlns:a16="http://schemas.microsoft.com/office/drawing/2014/main" id="{D1619D94-694F-236A-E900-A61EC83E3188}"/>
              </a:ext>
            </a:extLst>
          </p:cNvPr>
          <p:cNvSpPr/>
          <p:nvPr/>
        </p:nvSpPr>
        <p:spPr bwMode="gray">
          <a:xfrm>
            <a:off x="1190619" y="1317234"/>
            <a:ext cx="575931" cy="575931"/>
          </a:xfrm>
          <a:prstGeom prst="ellipse">
            <a:avLst/>
          </a:prstGeom>
          <a:no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nvGrpSpPr>
          <p:cNvPr id="49" name="Group 48">
            <a:extLst>
              <a:ext uri="{FF2B5EF4-FFF2-40B4-BE49-F238E27FC236}">
                <a16:creationId xmlns:a16="http://schemas.microsoft.com/office/drawing/2014/main" id="{A88D483B-3FE5-12BC-4AFF-E17809206BF4}"/>
              </a:ext>
            </a:extLst>
          </p:cNvPr>
          <p:cNvGrpSpPr/>
          <p:nvPr/>
        </p:nvGrpSpPr>
        <p:grpSpPr>
          <a:xfrm>
            <a:off x="1337062" y="1413240"/>
            <a:ext cx="286318" cy="391013"/>
            <a:chOff x="569343" y="2443951"/>
            <a:chExt cx="158470" cy="216416"/>
          </a:xfrm>
          <a:solidFill>
            <a:schemeClr val="bg1"/>
          </a:solidFill>
        </p:grpSpPr>
        <p:sp>
          <p:nvSpPr>
            <p:cNvPr id="50" name="Graphic 4">
              <a:extLst>
                <a:ext uri="{FF2B5EF4-FFF2-40B4-BE49-F238E27FC236}">
                  <a16:creationId xmlns:a16="http://schemas.microsoft.com/office/drawing/2014/main" id="{484E695C-139F-835A-0E83-0B358D5D2CAA}"/>
                </a:ext>
              </a:extLst>
            </p:cNvPr>
            <p:cNvSpPr/>
            <p:nvPr/>
          </p:nvSpPr>
          <p:spPr>
            <a:xfrm>
              <a:off x="569343" y="2443951"/>
              <a:ext cx="158470" cy="216416"/>
            </a:xfrm>
            <a:custGeom>
              <a:avLst/>
              <a:gdLst>
                <a:gd name="connsiteX0" fmla="*/ 156553 w 158470"/>
                <a:gd name="connsiteY0" fmla="*/ 52987 h 216416"/>
                <a:gd name="connsiteX1" fmla="*/ 105434 w 158470"/>
                <a:gd name="connsiteY1" fmla="*/ 1915 h 216416"/>
                <a:gd name="connsiteX2" fmla="*/ 103517 w 158470"/>
                <a:gd name="connsiteY2" fmla="*/ 638 h 216416"/>
                <a:gd name="connsiteX3" fmla="*/ 100961 w 158470"/>
                <a:gd name="connsiteY3" fmla="*/ 0 h 216416"/>
                <a:gd name="connsiteX4" fmla="*/ 6390 w 158470"/>
                <a:gd name="connsiteY4" fmla="*/ 0 h 216416"/>
                <a:gd name="connsiteX5" fmla="*/ 0 w 158470"/>
                <a:gd name="connsiteY5" fmla="*/ 6384 h 216416"/>
                <a:gd name="connsiteX6" fmla="*/ 0 w 158470"/>
                <a:gd name="connsiteY6" fmla="*/ 210033 h 216416"/>
                <a:gd name="connsiteX7" fmla="*/ 6390 w 158470"/>
                <a:gd name="connsiteY7" fmla="*/ 216417 h 216416"/>
                <a:gd name="connsiteX8" fmla="*/ 152081 w 158470"/>
                <a:gd name="connsiteY8" fmla="*/ 216417 h 216416"/>
                <a:gd name="connsiteX9" fmla="*/ 158470 w 158470"/>
                <a:gd name="connsiteY9" fmla="*/ 210033 h 216416"/>
                <a:gd name="connsiteX10" fmla="*/ 158470 w 158470"/>
                <a:gd name="connsiteY10" fmla="*/ 56817 h 216416"/>
                <a:gd name="connsiteX11" fmla="*/ 157831 w 158470"/>
                <a:gd name="connsiteY11" fmla="*/ 54264 h 216416"/>
                <a:gd name="connsiteX12" fmla="*/ 156553 w 158470"/>
                <a:gd name="connsiteY12" fmla="*/ 52987 h 216416"/>
                <a:gd name="connsiteX13" fmla="*/ 107351 w 158470"/>
                <a:gd name="connsiteY13" fmla="*/ 21706 h 216416"/>
                <a:gd name="connsiteX14" fmla="*/ 136745 w 158470"/>
                <a:gd name="connsiteY14" fmla="*/ 51072 h 216416"/>
                <a:gd name="connsiteX15" fmla="*/ 107351 w 158470"/>
                <a:gd name="connsiteY15" fmla="*/ 51072 h 216416"/>
                <a:gd name="connsiteX16" fmla="*/ 107351 w 158470"/>
                <a:gd name="connsiteY16" fmla="*/ 21706 h 216416"/>
                <a:gd name="connsiteX17" fmla="*/ 12780 w 158470"/>
                <a:gd name="connsiteY17" fmla="*/ 203649 h 216416"/>
                <a:gd name="connsiteX18" fmla="*/ 12780 w 158470"/>
                <a:gd name="connsiteY18" fmla="*/ 12768 h 216416"/>
                <a:gd name="connsiteX19" fmla="*/ 94571 w 158470"/>
                <a:gd name="connsiteY19" fmla="*/ 12768 h 216416"/>
                <a:gd name="connsiteX20" fmla="*/ 94571 w 158470"/>
                <a:gd name="connsiteY20" fmla="*/ 57456 h 216416"/>
                <a:gd name="connsiteX21" fmla="*/ 100961 w 158470"/>
                <a:gd name="connsiteY21" fmla="*/ 63840 h 216416"/>
                <a:gd name="connsiteX22" fmla="*/ 145691 w 158470"/>
                <a:gd name="connsiteY22" fmla="*/ 63840 h 216416"/>
                <a:gd name="connsiteX23" fmla="*/ 145691 w 158470"/>
                <a:gd name="connsiteY23" fmla="*/ 204287 h 216416"/>
                <a:gd name="connsiteX24" fmla="*/ 12780 w 158470"/>
                <a:gd name="connsiteY24" fmla="*/ 203649 h 21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470" h="216416">
                  <a:moveTo>
                    <a:pt x="156553" y="52987"/>
                  </a:moveTo>
                  <a:lnTo>
                    <a:pt x="105434" y="1915"/>
                  </a:lnTo>
                  <a:cubicBezTo>
                    <a:pt x="104795" y="1277"/>
                    <a:pt x="104156" y="638"/>
                    <a:pt x="103517" y="638"/>
                  </a:cubicBezTo>
                  <a:cubicBezTo>
                    <a:pt x="102878" y="638"/>
                    <a:pt x="101600" y="0"/>
                    <a:pt x="100961" y="0"/>
                  </a:cubicBezTo>
                  <a:lnTo>
                    <a:pt x="6390" y="0"/>
                  </a:lnTo>
                  <a:cubicBezTo>
                    <a:pt x="2556" y="0"/>
                    <a:pt x="0" y="2554"/>
                    <a:pt x="0" y="6384"/>
                  </a:cubicBezTo>
                  <a:lnTo>
                    <a:pt x="0" y="210033"/>
                  </a:lnTo>
                  <a:cubicBezTo>
                    <a:pt x="0" y="213863"/>
                    <a:pt x="2556" y="216417"/>
                    <a:pt x="6390" y="216417"/>
                  </a:cubicBezTo>
                  <a:lnTo>
                    <a:pt x="152081" y="216417"/>
                  </a:lnTo>
                  <a:cubicBezTo>
                    <a:pt x="155914" y="216417"/>
                    <a:pt x="158470" y="213863"/>
                    <a:pt x="158470" y="210033"/>
                  </a:cubicBezTo>
                  <a:lnTo>
                    <a:pt x="158470" y="56817"/>
                  </a:lnTo>
                  <a:cubicBezTo>
                    <a:pt x="158470" y="56179"/>
                    <a:pt x="158470" y="54902"/>
                    <a:pt x="157831" y="54264"/>
                  </a:cubicBezTo>
                  <a:cubicBezTo>
                    <a:pt x="157831" y="53625"/>
                    <a:pt x="157192" y="52987"/>
                    <a:pt x="156553" y="52987"/>
                  </a:cubicBezTo>
                  <a:close/>
                  <a:moveTo>
                    <a:pt x="107351" y="21706"/>
                  </a:moveTo>
                  <a:lnTo>
                    <a:pt x="136745" y="51072"/>
                  </a:lnTo>
                  <a:lnTo>
                    <a:pt x="107351" y="51072"/>
                  </a:lnTo>
                  <a:lnTo>
                    <a:pt x="107351" y="21706"/>
                  </a:lnTo>
                  <a:close/>
                  <a:moveTo>
                    <a:pt x="12780" y="203649"/>
                  </a:moveTo>
                  <a:lnTo>
                    <a:pt x="12780" y="12768"/>
                  </a:lnTo>
                  <a:lnTo>
                    <a:pt x="94571" y="12768"/>
                  </a:lnTo>
                  <a:lnTo>
                    <a:pt x="94571" y="57456"/>
                  </a:lnTo>
                  <a:cubicBezTo>
                    <a:pt x="94571" y="61286"/>
                    <a:pt x="97127" y="63840"/>
                    <a:pt x="100961" y="63840"/>
                  </a:cubicBezTo>
                  <a:lnTo>
                    <a:pt x="145691" y="63840"/>
                  </a:lnTo>
                  <a:lnTo>
                    <a:pt x="145691" y="204287"/>
                  </a:lnTo>
                  <a:lnTo>
                    <a:pt x="12780" y="203649"/>
                  </a:lnTo>
                  <a:close/>
                </a:path>
              </a:pathLst>
            </a:custGeom>
            <a:grpFill/>
            <a:ln w="6390" cap="flat">
              <a:noFill/>
              <a:prstDash val="solid"/>
              <a:miter/>
            </a:ln>
          </p:spPr>
          <p:txBody>
            <a:bodyPr rtlCol="0" anchor="ctr"/>
            <a:lstStyle/>
            <a:p>
              <a:endParaRPr lang="en-US"/>
            </a:p>
          </p:txBody>
        </p:sp>
        <p:sp>
          <p:nvSpPr>
            <p:cNvPr id="51" name="Graphic 4">
              <a:extLst>
                <a:ext uri="{FF2B5EF4-FFF2-40B4-BE49-F238E27FC236}">
                  <a16:creationId xmlns:a16="http://schemas.microsoft.com/office/drawing/2014/main" id="{79D3CAE5-0BC2-B4A2-7257-F414BF6DA7DB}"/>
                </a:ext>
              </a:extLst>
            </p:cNvPr>
            <p:cNvSpPr/>
            <p:nvPr/>
          </p:nvSpPr>
          <p:spPr>
            <a:xfrm>
              <a:off x="598737" y="2618233"/>
              <a:ext cx="100322" cy="12767"/>
            </a:xfrm>
            <a:custGeom>
              <a:avLst/>
              <a:gdLst>
                <a:gd name="connsiteX0" fmla="*/ 93293 w 100322"/>
                <a:gd name="connsiteY0" fmla="*/ 0 h 12767"/>
                <a:gd name="connsiteX1" fmla="*/ 6390 w 100322"/>
                <a:gd name="connsiteY1" fmla="*/ 0 h 12767"/>
                <a:gd name="connsiteX2" fmla="*/ 0 w 100322"/>
                <a:gd name="connsiteY2" fmla="*/ 6384 h 12767"/>
                <a:gd name="connsiteX3" fmla="*/ 6390 w 100322"/>
                <a:gd name="connsiteY3" fmla="*/ 12768 h 12767"/>
                <a:gd name="connsiteX4" fmla="*/ 93932 w 100322"/>
                <a:gd name="connsiteY4" fmla="*/ 12768 h 12767"/>
                <a:gd name="connsiteX5" fmla="*/ 100322 w 100322"/>
                <a:gd name="connsiteY5" fmla="*/ 6384 h 12767"/>
                <a:gd name="connsiteX6" fmla="*/ 93293 w 100322"/>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22" h="12767">
                  <a:moveTo>
                    <a:pt x="93293" y="0"/>
                  </a:moveTo>
                  <a:lnTo>
                    <a:pt x="6390" y="0"/>
                  </a:lnTo>
                  <a:cubicBezTo>
                    <a:pt x="2556" y="0"/>
                    <a:pt x="0" y="2554"/>
                    <a:pt x="0" y="6384"/>
                  </a:cubicBezTo>
                  <a:cubicBezTo>
                    <a:pt x="0" y="10214"/>
                    <a:pt x="2556" y="12768"/>
                    <a:pt x="6390" y="12768"/>
                  </a:cubicBezTo>
                  <a:lnTo>
                    <a:pt x="93932" y="12768"/>
                  </a:lnTo>
                  <a:cubicBezTo>
                    <a:pt x="97766" y="12768"/>
                    <a:pt x="100322" y="10214"/>
                    <a:pt x="100322" y="6384"/>
                  </a:cubicBezTo>
                  <a:cubicBezTo>
                    <a:pt x="100322" y="2554"/>
                    <a:pt x="97127" y="0"/>
                    <a:pt x="93293" y="0"/>
                  </a:cubicBezTo>
                  <a:close/>
                </a:path>
              </a:pathLst>
            </a:custGeom>
            <a:grpFill/>
            <a:ln w="6390" cap="flat">
              <a:noFill/>
              <a:prstDash val="solid"/>
              <a:miter/>
            </a:ln>
          </p:spPr>
          <p:txBody>
            <a:bodyPr rtlCol="0" anchor="ctr"/>
            <a:lstStyle/>
            <a:p>
              <a:endParaRPr lang="en-US"/>
            </a:p>
          </p:txBody>
        </p:sp>
        <p:sp>
          <p:nvSpPr>
            <p:cNvPr id="52" name="Graphic 4">
              <a:extLst>
                <a:ext uri="{FF2B5EF4-FFF2-40B4-BE49-F238E27FC236}">
                  <a16:creationId xmlns:a16="http://schemas.microsoft.com/office/drawing/2014/main" id="{FEC02E0E-A125-F810-B96F-C477E3D7F2EE}"/>
                </a:ext>
              </a:extLst>
            </p:cNvPr>
            <p:cNvSpPr/>
            <p:nvPr/>
          </p:nvSpPr>
          <p:spPr>
            <a:xfrm>
              <a:off x="598737" y="2589505"/>
              <a:ext cx="100322" cy="12767"/>
            </a:xfrm>
            <a:custGeom>
              <a:avLst/>
              <a:gdLst>
                <a:gd name="connsiteX0" fmla="*/ 93293 w 100322"/>
                <a:gd name="connsiteY0" fmla="*/ 0 h 12767"/>
                <a:gd name="connsiteX1" fmla="*/ 6390 w 100322"/>
                <a:gd name="connsiteY1" fmla="*/ 0 h 12767"/>
                <a:gd name="connsiteX2" fmla="*/ 0 w 100322"/>
                <a:gd name="connsiteY2" fmla="*/ 6384 h 12767"/>
                <a:gd name="connsiteX3" fmla="*/ 6390 w 100322"/>
                <a:gd name="connsiteY3" fmla="*/ 12768 h 12767"/>
                <a:gd name="connsiteX4" fmla="*/ 93932 w 100322"/>
                <a:gd name="connsiteY4" fmla="*/ 12768 h 12767"/>
                <a:gd name="connsiteX5" fmla="*/ 100322 w 100322"/>
                <a:gd name="connsiteY5" fmla="*/ 6384 h 12767"/>
                <a:gd name="connsiteX6" fmla="*/ 93293 w 100322"/>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22" h="12767">
                  <a:moveTo>
                    <a:pt x="93293" y="0"/>
                  </a:moveTo>
                  <a:lnTo>
                    <a:pt x="6390" y="0"/>
                  </a:lnTo>
                  <a:cubicBezTo>
                    <a:pt x="2556" y="0"/>
                    <a:pt x="0" y="2554"/>
                    <a:pt x="0" y="6384"/>
                  </a:cubicBezTo>
                  <a:cubicBezTo>
                    <a:pt x="0" y="10214"/>
                    <a:pt x="2556" y="12768"/>
                    <a:pt x="6390" y="12768"/>
                  </a:cubicBezTo>
                  <a:lnTo>
                    <a:pt x="93932" y="12768"/>
                  </a:lnTo>
                  <a:cubicBezTo>
                    <a:pt x="97766" y="12768"/>
                    <a:pt x="100322" y="10214"/>
                    <a:pt x="100322" y="6384"/>
                  </a:cubicBezTo>
                  <a:cubicBezTo>
                    <a:pt x="100322" y="2554"/>
                    <a:pt x="97127" y="0"/>
                    <a:pt x="93293" y="0"/>
                  </a:cubicBezTo>
                  <a:close/>
                </a:path>
              </a:pathLst>
            </a:custGeom>
            <a:grpFill/>
            <a:ln w="6390" cap="flat">
              <a:noFill/>
              <a:prstDash val="solid"/>
              <a:miter/>
            </a:ln>
          </p:spPr>
          <p:txBody>
            <a:bodyPr rtlCol="0" anchor="ctr"/>
            <a:lstStyle/>
            <a:p>
              <a:endParaRPr lang="en-US"/>
            </a:p>
          </p:txBody>
        </p:sp>
        <p:sp>
          <p:nvSpPr>
            <p:cNvPr id="53" name="Graphic 4">
              <a:extLst>
                <a:ext uri="{FF2B5EF4-FFF2-40B4-BE49-F238E27FC236}">
                  <a16:creationId xmlns:a16="http://schemas.microsoft.com/office/drawing/2014/main" id="{D018BB90-22AE-14E0-32F2-354DA481BA93}"/>
                </a:ext>
              </a:extLst>
            </p:cNvPr>
            <p:cNvSpPr/>
            <p:nvPr/>
          </p:nvSpPr>
          <p:spPr>
            <a:xfrm>
              <a:off x="598737" y="2560139"/>
              <a:ext cx="100322" cy="12767"/>
            </a:xfrm>
            <a:custGeom>
              <a:avLst/>
              <a:gdLst>
                <a:gd name="connsiteX0" fmla="*/ 93293 w 100322"/>
                <a:gd name="connsiteY0" fmla="*/ 0 h 12767"/>
                <a:gd name="connsiteX1" fmla="*/ 6390 w 100322"/>
                <a:gd name="connsiteY1" fmla="*/ 0 h 12767"/>
                <a:gd name="connsiteX2" fmla="*/ 0 w 100322"/>
                <a:gd name="connsiteY2" fmla="*/ 6384 h 12767"/>
                <a:gd name="connsiteX3" fmla="*/ 6390 w 100322"/>
                <a:gd name="connsiteY3" fmla="*/ 12768 h 12767"/>
                <a:gd name="connsiteX4" fmla="*/ 93932 w 100322"/>
                <a:gd name="connsiteY4" fmla="*/ 12768 h 12767"/>
                <a:gd name="connsiteX5" fmla="*/ 100322 w 100322"/>
                <a:gd name="connsiteY5" fmla="*/ 6384 h 12767"/>
                <a:gd name="connsiteX6" fmla="*/ 93293 w 100322"/>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22" h="12767">
                  <a:moveTo>
                    <a:pt x="93293" y="0"/>
                  </a:moveTo>
                  <a:lnTo>
                    <a:pt x="6390" y="0"/>
                  </a:lnTo>
                  <a:cubicBezTo>
                    <a:pt x="2556" y="0"/>
                    <a:pt x="0" y="2554"/>
                    <a:pt x="0" y="6384"/>
                  </a:cubicBezTo>
                  <a:cubicBezTo>
                    <a:pt x="0" y="10214"/>
                    <a:pt x="2556" y="12768"/>
                    <a:pt x="6390" y="12768"/>
                  </a:cubicBezTo>
                  <a:lnTo>
                    <a:pt x="93932" y="12768"/>
                  </a:lnTo>
                  <a:cubicBezTo>
                    <a:pt x="97766" y="12768"/>
                    <a:pt x="100322" y="10214"/>
                    <a:pt x="100322" y="6384"/>
                  </a:cubicBezTo>
                  <a:cubicBezTo>
                    <a:pt x="100322" y="2554"/>
                    <a:pt x="97127" y="0"/>
                    <a:pt x="93293" y="0"/>
                  </a:cubicBezTo>
                  <a:close/>
                </a:path>
              </a:pathLst>
            </a:custGeom>
            <a:grpFill/>
            <a:ln w="6390" cap="flat">
              <a:noFill/>
              <a:prstDash val="solid"/>
              <a:miter/>
            </a:ln>
          </p:spPr>
          <p:txBody>
            <a:bodyPr rtlCol="0" anchor="ctr"/>
            <a:lstStyle/>
            <a:p>
              <a:endParaRPr lang="en-US"/>
            </a:p>
          </p:txBody>
        </p:sp>
        <p:sp>
          <p:nvSpPr>
            <p:cNvPr id="54" name="Graphic 4">
              <a:extLst>
                <a:ext uri="{FF2B5EF4-FFF2-40B4-BE49-F238E27FC236}">
                  <a16:creationId xmlns:a16="http://schemas.microsoft.com/office/drawing/2014/main" id="{48645256-F162-9F4C-ACB5-940AEFCFAACB}"/>
                </a:ext>
              </a:extLst>
            </p:cNvPr>
            <p:cNvSpPr/>
            <p:nvPr/>
          </p:nvSpPr>
          <p:spPr>
            <a:xfrm>
              <a:off x="598737" y="2531411"/>
              <a:ext cx="100322" cy="12767"/>
            </a:xfrm>
            <a:custGeom>
              <a:avLst/>
              <a:gdLst>
                <a:gd name="connsiteX0" fmla="*/ 93293 w 100322"/>
                <a:gd name="connsiteY0" fmla="*/ 0 h 12767"/>
                <a:gd name="connsiteX1" fmla="*/ 6390 w 100322"/>
                <a:gd name="connsiteY1" fmla="*/ 0 h 12767"/>
                <a:gd name="connsiteX2" fmla="*/ 0 w 100322"/>
                <a:gd name="connsiteY2" fmla="*/ 6384 h 12767"/>
                <a:gd name="connsiteX3" fmla="*/ 6390 w 100322"/>
                <a:gd name="connsiteY3" fmla="*/ 12768 h 12767"/>
                <a:gd name="connsiteX4" fmla="*/ 93932 w 100322"/>
                <a:gd name="connsiteY4" fmla="*/ 12768 h 12767"/>
                <a:gd name="connsiteX5" fmla="*/ 100322 w 100322"/>
                <a:gd name="connsiteY5" fmla="*/ 6384 h 12767"/>
                <a:gd name="connsiteX6" fmla="*/ 93293 w 100322"/>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22" h="12767">
                  <a:moveTo>
                    <a:pt x="93293" y="0"/>
                  </a:moveTo>
                  <a:lnTo>
                    <a:pt x="6390" y="0"/>
                  </a:lnTo>
                  <a:cubicBezTo>
                    <a:pt x="2556" y="0"/>
                    <a:pt x="0" y="2554"/>
                    <a:pt x="0" y="6384"/>
                  </a:cubicBezTo>
                  <a:cubicBezTo>
                    <a:pt x="0" y="10214"/>
                    <a:pt x="2556" y="12768"/>
                    <a:pt x="6390" y="12768"/>
                  </a:cubicBezTo>
                  <a:lnTo>
                    <a:pt x="93932" y="12768"/>
                  </a:lnTo>
                  <a:cubicBezTo>
                    <a:pt x="97766" y="12768"/>
                    <a:pt x="100322" y="10214"/>
                    <a:pt x="100322" y="6384"/>
                  </a:cubicBezTo>
                  <a:cubicBezTo>
                    <a:pt x="100322" y="2554"/>
                    <a:pt x="97127" y="0"/>
                    <a:pt x="93293" y="0"/>
                  </a:cubicBezTo>
                  <a:close/>
                </a:path>
              </a:pathLst>
            </a:custGeom>
            <a:grpFill/>
            <a:ln w="6390" cap="flat">
              <a:noFill/>
              <a:prstDash val="solid"/>
              <a:miter/>
            </a:ln>
          </p:spPr>
          <p:txBody>
            <a:bodyPr rtlCol="0" anchor="ctr"/>
            <a:lstStyle/>
            <a:p>
              <a:endParaRPr lang="en-US"/>
            </a:p>
          </p:txBody>
        </p:sp>
      </p:grpSp>
      <p:pic>
        <p:nvPicPr>
          <p:cNvPr id="55" name="Picture 4" descr="Business - Free business icons">
            <a:extLst>
              <a:ext uri="{FF2B5EF4-FFF2-40B4-BE49-F238E27FC236}">
                <a16:creationId xmlns:a16="http://schemas.microsoft.com/office/drawing/2014/main" id="{24AD99EA-D30C-5D02-F724-2C16915F65BB}"/>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4914690" y="3704158"/>
            <a:ext cx="364323" cy="364323"/>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roup 55">
            <a:extLst>
              <a:ext uri="{FF2B5EF4-FFF2-40B4-BE49-F238E27FC236}">
                <a16:creationId xmlns:a16="http://schemas.microsoft.com/office/drawing/2014/main" id="{C022C73B-51A4-FEBF-2C86-07D0731B136B}"/>
              </a:ext>
            </a:extLst>
          </p:cNvPr>
          <p:cNvGrpSpPr/>
          <p:nvPr/>
        </p:nvGrpSpPr>
        <p:grpSpPr>
          <a:xfrm>
            <a:off x="671168" y="4610558"/>
            <a:ext cx="5992540" cy="1387937"/>
            <a:chOff x="671168" y="4610558"/>
            <a:chExt cx="5992540" cy="1387937"/>
          </a:xfrm>
        </p:grpSpPr>
        <p:sp>
          <p:nvSpPr>
            <p:cNvPr id="57" name="Oval 56">
              <a:extLst>
                <a:ext uri="{FF2B5EF4-FFF2-40B4-BE49-F238E27FC236}">
                  <a16:creationId xmlns:a16="http://schemas.microsoft.com/office/drawing/2014/main" id="{61D31BA8-A210-63A5-76EB-318CFD877016}"/>
                </a:ext>
              </a:extLst>
            </p:cNvPr>
            <p:cNvSpPr/>
            <p:nvPr/>
          </p:nvSpPr>
          <p:spPr>
            <a:xfrm>
              <a:off x="671168" y="4610558"/>
              <a:ext cx="415308" cy="410007"/>
            </a:xfrm>
            <a:prstGeom prst="ellipse">
              <a:avLst/>
            </a:prstGeom>
            <a:solidFill>
              <a:srgbClr val="00ABAB"/>
            </a:solidFill>
            <a:ln w="25400" cap="flat" cmpd="sng" algn="ctr">
              <a:solidFill>
                <a:srgbClr val="00ABAB"/>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a:ea typeface="+mn-ea"/>
                  <a:cs typeface="+mn-cs"/>
                </a:rPr>
                <a:t>1</a:t>
              </a:r>
            </a:p>
          </p:txBody>
        </p:sp>
        <p:sp>
          <p:nvSpPr>
            <p:cNvPr id="58" name="Oval 57">
              <a:extLst>
                <a:ext uri="{FF2B5EF4-FFF2-40B4-BE49-F238E27FC236}">
                  <a16:creationId xmlns:a16="http://schemas.microsoft.com/office/drawing/2014/main" id="{4D5E6104-6FCD-E188-2B51-BF9AA74FF756}"/>
                </a:ext>
              </a:extLst>
            </p:cNvPr>
            <p:cNvSpPr/>
            <p:nvPr/>
          </p:nvSpPr>
          <p:spPr>
            <a:xfrm>
              <a:off x="6248400" y="4610558"/>
              <a:ext cx="415308" cy="410007"/>
            </a:xfrm>
            <a:prstGeom prst="ellipse">
              <a:avLst/>
            </a:prstGeom>
            <a:solidFill>
              <a:srgbClr val="00ABAB"/>
            </a:solidFill>
            <a:ln w="25400" cap="flat" cmpd="sng" algn="ctr">
              <a:solidFill>
                <a:srgbClr val="00ABAB"/>
              </a:solidFill>
              <a:prstDash val="solid"/>
            </a:ln>
            <a:effectLst/>
          </p:spPr>
          <p:txBody>
            <a:bodyPr rtlCol="0" anchor="ctr"/>
            <a:lstStyle/>
            <a:p>
              <a:pPr algn="ctr"/>
              <a:r>
                <a:rPr lang="en-US" sz="1600" b="1" kern="0" dirty="0">
                  <a:solidFill>
                    <a:prstClr val="white"/>
                  </a:solidFill>
                  <a:latin typeface="Calibri"/>
                </a:rPr>
                <a:t>2</a:t>
              </a:r>
            </a:p>
          </p:txBody>
        </p:sp>
        <p:sp>
          <p:nvSpPr>
            <p:cNvPr id="59" name="Oval 58">
              <a:extLst>
                <a:ext uri="{FF2B5EF4-FFF2-40B4-BE49-F238E27FC236}">
                  <a16:creationId xmlns:a16="http://schemas.microsoft.com/office/drawing/2014/main" id="{EFA6B4AC-5EBF-0D3F-9D32-A6BF4BBEA456}"/>
                </a:ext>
              </a:extLst>
            </p:cNvPr>
            <p:cNvSpPr/>
            <p:nvPr/>
          </p:nvSpPr>
          <p:spPr>
            <a:xfrm>
              <a:off x="671168" y="5588488"/>
              <a:ext cx="415308" cy="410007"/>
            </a:xfrm>
            <a:prstGeom prst="ellipse">
              <a:avLst/>
            </a:prstGeom>
            <a:solidFill>
              <a:srgbClr val="00ABAB"/>
            </a:solidFill>
            <a:ln w="25400" cap="flat" cmpd="sng" algn="ctr">
              <a:solidFill>
                <a:srgbClr val="00ABAB"/>
              </a:solidFill>
              <a:prstDash val="solid"/>
            </a:ln>
            <a:effectLst/>
          </p:spPr>
          <p:txBody>
            <a:bodyPr rtlCol="0" anchor="ctr"/>
            <a:lstStyle/>
            <a:p>
              <a:pPr algn="ctr"/>
              <a:r>
                <a:rPr lang="en-US" sz="1600" b="1" kern="0" dirty="0">
                  <a:solidFill>
                    <a:prstClr val="white"/>
                  </a:solidFill>
                  <a:latin typeface="Calibri"/>
                </a:rPr>
                <a:t>3</a:t>
              </a:r>
            </a:p>
          </p:txBody>
        </p:sp>
        <p:sp>
          <p:nvSpPr>
            <p:cNvPr id="60" name="Oval 59">
              <a:extLst>
                <a:ext uri="{FF2B5EF4-FFF2-40B4-BE49-F238E27FC236}">
                  <a16:creationId xmlns:a16="http://schemas.microsoft.com/office/drawing/2014/main" id="{7DDD63D9-ED29-E15F-4D2B-A615F976D678}"/>
                </a:ext>
              </a:extLst>
            </p:cNvPr>
            <p:cNvSpPr/>
            <p:nvPr/>
          </p:nvSpPr>
          <p:spPr>
            <a:xfrm>
              <a:off x="6248400" y="5588488"/>
              <a:ext cx="415308" cy="410007"/>
            </a:xfrm>
            <a:prstGeom prst="ellipse">
              <a:avLst/>
            </a:prstGeom>
            <a:solidFill>
              <a:srgbClr val="00ABAB"/>
            </a:solidFill>
            <a:ln w="25400" cap="flat" cmpd="sng" algn="ctr">
              <a:solidFill>
                <a:srgbClr val="00ABAB"/>
              </a:solidFill>
              <a:prstDash val="solid"/>
            </a:ln>
            <a:effectLst/>
          </p:spPr>
          <p:txBody>
            <a:bodyPr rtlCol="0" anchor="ctr"/>
            <a:lstStyle/>
            <a:p>
              <a:pPr algn="ctr"/>
              <a:r>
                <a:rPr lang="en-US" sz="1600" b="1" kern="0" dirty="0">
                  <a:solidFill>
                    <a:prstClr val="white"/>
                  </a:solidFill>
                  <a:latin typeface="Calibri"/>
                </a:rPr>
                <a:t>4</a:t>
              </a:r>
            </a:p>
          </p:txBody>
        </p:sp>
      </p:grpSp>
      <p:sp>
        <p:nvSpPr>
          <p:cNvPr id="62" name="Rectangle 61">
            <a:extLst>
              <a:ext uri="{FF2B5EF4-FFF2-40B4-BE49-F238E27FC236}">
                <a16:creationId xmlns:a16="http://schemas.microsoft.com/office/drawing/2014/main" id="{32A1F585-6C41-6F77-9FE5-1B4A076342B1}"/>
              </a:ext>
            </a:extLst>
          </p:cNvPr>
          <p:cNvSpPr>
            <a:spLocks noChangeArrowheads="1"/>
          </p:cNvSpPr>
          <p:nvPr/>
        </p:nvSpPr>
        <p:spPr bwMode="auto">
          <a:xfrm>
            <a:off x="6730871" y="4575878"/>
            <a:ext cx="4348288" cy="461665"/>
          </a:xfrm>
          <a:prstGeom prst="rect">
            <a:avLst/>
          </a:prstGeom>
          <a:noFill/>
          <a:ln w="9525">
            <a:noFill/>
            <a:miter lim="800000"/>
            <a:headEnd/>
            <a:tailEnd/>
          </a:ln>
        </p:spPr>
        <p:txBody>
          <a:bodyPr wrap="square" lIns="0" tIns="0" rIns="0" bIns="0" anchor="ctr">
            <a:spAutoFit/>
          </a:bodyPr>
          <a:lstStyle/>
          <a:p>
            <a:pPr marL="227013" lvl="0" indent="-227013">
              <a:spcBef>
                <a:spcPct val="0"/>
              </a:spcBef>
              <a:buFont typeface="Arial" panose="020B0604020202020204" pitchFamily="34" charset="0"/>
              <a:buChar char="•"/>
              <a:defRPr/>
            </a:pPr>
            <a:r>
              <a:rPr lang="en-US" sz="1500" dirty="0">
                <a:cs typeface="Calibri" panose="020F0502020204030204" pitchFamily="34" charset="0"/>
              </a:rPr>
              <a:t>Smoother process for claiming export benefits</a:t>
            </a:r>
          </a:p>
          <a:p>
            <a:pPr marL="227013" lvl="0" indent="-227013">
              <a:spcBef>
                <a:spcPct val="0"/>
              </a:spcBef>
              <a:buFont typeface="Arial" panose="020B0604020202020204" pitchFamily="34" charset="0"/>
              <a:buChar char="•"/>
              <a:defRPr/>
            </a:pPr>
            <a:r>
              <a:rPr lang="en-US" sz="1500" dirty="0">
                <a:cs typeface="Calibri" panose="020F0502020204030204" pitchFamily="34" charset="0"/>
              </a:rPr>
              <a:t>Reduce disputes and improves cash flow</a:t>
            </a:r>
          </a:p>
        </p:txBody>
      </p:sp>
      <p:sp>
        <p:nvSpPr>
          <p:cNvPr id="63" name="Rectangle 62">
            <a:extLst>
              <a:ext uri="{FF2B5EF4-FFF2-40B4-BE49-F238E27FC236}">
                <a16:creationId xmlns:a16="http://schemas.microsoft.com/office/drawing/2014/main" id="{EDA96C06-FE18-CD16-5E94-B1AE3D6BB069}"/>
              </a:ext>
            </a:extLst>
          </p:cNvPr>
          <p:cNvSpPr>
            <a:spLocks noChangeArrowheads="1"/>
          </p:cNvSpPr>
          <p:nvPr/>
        </p:nvSpPr>
        <p:spPr bwMode="auto">
          <a:xfrm>
            <a:off x="1234517" y="5678073"/>
            <a:ext cx="4166270" cy="230832"/>
          </a:xfrm>
          <a:prstGeom prst="rect">
            <a:avLst/>
          </a:prstGeom>
          <a:noFill/>
          <a:ln w="9525">
            <a:noFill/>
            <a:miter lim="800000"/>
            <a:headEnd/>
            <a:tailEnd/>
          </a:ln>
        </p:spPr>
        <p:txBody>
          <a:bodyPr wrap="square" lIns="0" tIns="0" rIns="0" bIns="0" anchor="ctr">
            <a:spAutoFit/>
          </a:bodyPr>
          <a:lstStyle/>
          <a:p>
            <a:pPr marL="227013" lvl="0" indent="-227013">
              <a:spcBef>
                <a:spcPct val="0"/>
              </a:spcBef>
              <a:buFont typeface="Arial" panose="020B0604020202020204" pitchFamily="34" charset="0"/>
              <a:buChar char="•"/>
              <a:defRPr/>
            </a:pPr>
            <a:r>
              <a:rPr lang="en-US" sz="1500" dirty="0">
                <a:cs typeface="Calibri" panose="020F0502020204030204" pitchFamily="34" charset="0"/>
              </a:rPr>
              <a:t>Boost global competitiveness of services industry</a:t>
            </a:r>
          </a:p>
        </p:txBody>
      </p:sp>
      <p:sp>
        <p:nvSpPr>
          <p:cNvPr id="3" name="Title 4">
            <a:extLst>
              <a:ext uri="{FF2B5EF4-FFF2-40B4-BE49-F238E27FC236}">
                <a16:creationId xmlns:a16="http://schemas.microsoft.com/office/drawing/2014/main" id="{283B867F-9FEB-5D60-8821-A05DC7EA4D85}"/>
              </a:ext>
            </a:extLst>
          </p:cNvPr>
          <p:cNvSpPr txBox="1">
            <a:spLocks/>
          </p:cNvSpPr>
          <p:nvPr/>
        </p:nvSpPr>
        <p:spPr bwMode="gray">
          <a:xfrm>
            <a:off x="450000" y="345992"/>
            <a:ext cx="11304000" cy="342000"/>
          </a:xfrm>
          <a:prstGeom prst="rect">
            <a:avLst/>
          </a:prstGeom>
        </p:spPr>
        <p:txBody>
          <a:bodyPr vert="horz" lIns="0" tIns="0" rIns="0" bIns="0" rtlCol="0" anchor="t" anchorCtr="0">
            <a:noAutofit/>
          </a:bodyPr>
          <a:lstStyle>
            <a:lvl1pPr algn="l" defTabSz="685800" rtl="0" eaLnBrk="1" latinLnBrk="0" hangingPunct="1">
              <a:spcBef>
                <a:spcPts val="0"/>
              </a:spcBef>
              <a:spcAft>
                <a:spcPts val="0"/>
              </a:spcAft>
              <a:buNone/>
              <a:defRPr sz="2100" kern="1200">
                <a:solidFill>
                  <a:schemeClr val="tx1"/>
                </a:solidFill>
                <a:latin typeface="Aptos" panose="020B0004020202020204" pitchFamily="34" charset="0"/>
                <a:ea typeface="+mj-ea"/>
                <a:cs typeface="Calibri Light" panose="020F0302020204030204" pitchFamily="34" charset="0"/>
              </a:defRPr>
            </a:lvl1pPr>
          </a:lstStyle>
          <a:p>
            <a:r>
              <a:rPr lang="en-US" sz="2400" b="1" kern="0" dirty="0">
                <a:latin typeface="Calibri"/>
              </a:rPr>
              <a:t>Export liberalization</a:t>
            </a:r>
            <a:endParaRPr lang="en-IN" sz="2400" b="1" dirty="0">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494595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5E1D5-EBE3-D16F-FF8B-C68F8C5820DF}"/>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61D792F1-8EE4-D1B9-A033-42266451D055}"/>
              </a:ext>
            </a:extLst>
          </p:cNvPr>
          <p:cNvSpPr>
            <a:spLocks noGrp="1"/>
          </p:cNvSpPr>
          <p:nvPr>
            <p:ph type="title"/>
          </p:nvPr>
        </p:nvSpPr>
        <p:spPr>
          <a:xfrm>
            <a:off x="427560" y="196185"/>
            <a:ext cx="11304000" cy="342000"/>
          </a:xfrm>
        </p:spPr>
        <p:txBody>
          <a:bodyPr/>
          <a:lstStyle/>
          <a:p>
            <a:pPr lvl="0" defTabSz="1219170">
              <a:defRPr/>
            </a:pPr>
            <a:br>
              <a:rPr lang="en-US" sz="1050" dirty="0">
                <a:ea typeface="Verdana" panose="020B0604030504040204" pitchFamily="34" charset="0"/>
              </a:rPr>
            </a:br>
            <a:r>
              <a:rPr lang="en-US" sz="2400" b="1" kern="0" dirty="0">
                <a:latin typeface="Calibri"/>
              </a:rPr>
              <a:t>Post-supply discount</a:t>
            </a:r>
          </a:p>
        </p:txBody>
      </p:sp>
      <p:grpSp>
        <p:nvGrpSpPr>
          <p:cNvPr id="13" name="Group 12">
            <a:extLst>
              <a:ext uri="{FF2B5EF4-FFF2-40B4-BE49-F238E27FC236}">
                <a16:creationId xmlns:a16="http://schemas.microsoft.com/office/drawing/2014/main" id="{15C33F1B-E961-2419-33EC-4C5BF92DA44E}"/>
              </a:ext>
            </a:extLst>
          </p:cNvPr>
          <p:cNvGrpSpPr/>
          <p:nvPr/>
        </p:nvGrpSpPr>
        <p:grpSpPr>
          <a:xfrm>
            <a:off x="438000" y="1098864"/>
            <a:ext cx="11267526" cy="2330136"/>
            <a:chOff x="473369" y="931466"/>
            <a:chExt cx="11267526" cy="1610597"/>
          </a:xfrm>
        </p:grpSpPr>
        <p:sp>
          <p:nvSpPr>
            <p:cNvPr id="14" name="Freeform 4">
              <a:extLst>
                <a:ext uri="{FF2B5EF4-FFF2-40B4-BE49-F238E27FC236}">
                  <a16:creationId xmlns:a16="http://schemas.microsoft.com/office/drawing/2014/main" id="{8FF27826-AEF7-13BB-35D5-99B9DF08AE89}"/>
                </a:ext>
              </a:extLst>
            </p:cNvPr>
            <p:cNvSpPr/>
            <p:nvPr/>
          </p:nvSpPr>
          <p:spPr bwMode="gray">
            <a:xfrm>
              <a:off x="2454956" y="931466"/>
              <a:ext cx="206846" cy="1609375"/>
            </a:xfrm>
            <a:custGeom>
              <a:avLst/>
              <a:gdLst>
                <a:gd name="connsiteX0" fmla="*/ 3810 w 163830"/>
                <a:gd name="connsiteY0" fmla="*/ 1017270 h 1017270"/>
                <a:gd name="connsiteX1" fmla="*/ 163830 w 163830"/>
                <a:gd name="connsiteY1" fmla="*/ 975360 h 1017270"/>
                <a:gd name="connsiteX2" fmla="*/ 163830 w 163830"/>
                <a:gd name="connsiteY2" fmla="*/ 53340 h 1017270"/>
                <a:gd name="connsiteX3" fmla="*/ 0 w 163830"/>
                <a:gd name="connsiteY3" fmla="*/ 0 h 1017270"/>
                <a:gd name="connsiteX4" fmla="*/ 3810 w 163830"/>
                <a:gd name="connsiteY4" fmla="*/ 1017270 h 1017270"/>
                <a:gd name="connsiteX0" fmla="*/ 68580 w 163830"/>
                <a:gd name="connsiteY0" fmla="*/ 1015413 h 1015413"/>
                <a:gd name="connsiteX1" fmla="*/ 163830 w 163830"/>
                <a:gd name="connsiteY1" fmla="*/ 975360 h 1015413"/>
                <a:gd name="connsiteX2" fmla="*/ 163830 w 163830"/>
                <a:gd name="connsiteY2" fmla="*/ 53340 h 1015413"/>
                <a:gd name="connsiteX3" fmla="*/ 0 w 163830"/>
                <a:gd name="connsiteY3" fmla="*/ 0 h 1015413"/>
                <a:gd name="connsiteX4" fmla="*/ 68580 w 163830"/>
                <a:gd name="connsiteY4" fmla="*/ 1015413 h 1015413"/>
                <a:gd name="connsiteX0" fmla="*/ 1905 w 163830"/>
                <a:gd name="connsiteY0" fmla="*/ 1017270 h 1017270"/>
                <a:gd name="connsiteX1" fmla="*/ 163830 w 163830"/>
                <a:gd name="connsiteY1" fmla="*/ 975360 h 1017270"/>
                <a:gd name="connsiteX2" fmla="*/ 163830 w 163830"/>
                <a:gd name="connsiteY2" fmla="*/ 53340 h 1017270"/>
                <a:gd name="connsiteX3" fmla="*/ 0 w 163830"/>
                <a:gd name="connsiteY3" fmla="*/ 0 h 1017270"/>
                <a:gd name="connsiteX4" fmla="*/ 1905 w 163830"/>
                <a:gd name="connsiteY4" fmla="*/ 1017270 h 1017270"/>
                <a:gd name="connsiteX0" fmla="*/ 45720 w 163830"/>
                <a:gd name="connsiteY0" fmla="*/ 998701 h 998701"/>
                <a:gd name="connsiteX1" fmla="*/ 163830 w 163830"/>
                <a:gd name="connsiteY1" fmla="*/ 975360 h 998701"/>
                <a:gd name="connsiteX2" fmla="*/ 163830 w 163830"/>
                <a:gd name="connsiteY2" fmla="*/ 53340 h 998701"/>
                <a:gd name="connsiteX3" fmla="*/ 0 w 163830"/>
                <a:gd name="connsiteY3" fmla="*/ 0 h 998701"/>
                <a:gd name="connsiteX4" fmla="*/ 45720 w 163830"/>
                <a:gd name="connsiteY4" fmla="*/ 998701 h 998701"/>
                <a:gd name="connsiteX0" fmla="*/ 1905 w 163830"/>
                <a:gd name="connsiteY0" fmla="*/ 1019127 h 1019127"/>
                <a:gd name="connsiteX1" fmla="*/ 163830 w 163830"/>
                <a:gd name="connsiteY1" fmla="*/ 975360 h 1019127"/>
                <a:gd name="connsiteX2" fmla="*/ 163830 w 163830"/>
                <a:gd name="connsiteY2" fmla="*/ 53340 h 1019127"/>
                <a:gd name="connsiteX3" fmla="*/ 0 w 163830"/>
                <a:gd name="connsiteY3" fmla="*/ 0 h 1019127"/>
                <a:gd name="connsiteX4" fmla="*/ 1905 w 163830"/>
                <a:gd name="connsiteY4" fmla="*/ 1019127 h 1019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0" h="1019127">
                  <a:moveTo>
                    <a:pt x="1905" y="1019127"/>
                  </a:moveTo>
                  <a:lnTo>
                    <a:pt x="163830" y="975360"/>
                  </a:lnTo>
                  <a:lnTo>
                    <a:pt x="163830" y="53340"/>
                  </a:lnTo>
                  <a:lnTo>
                    <a:pt x="0" y="0"/>
                  </a:lnTo>
                  <a:lnTo>
                    <a:pt x="1905" y="1019127"/>
                  </a:lnTo>
                  <a:close/>
                </a:path>
              </a:pathLst>
            </a:custGeom>
            <a:solidFill>
              <a:schemeClr val="accent1">
                <a:lumMod val="60000"/>
                <a:lumOff val="40000"/>
                <a:alpha val="90000"/>
              </a:schemeClr>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IN" sz="1500" b="1"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F76B5352-5280-0994-50EF-14CC6BEC1428}"/>
                </a:ext>
              </a:extLst>
            </p:cNvPr>
            <p:cNvSpPr/>
            <p:nvPr/>
          </p:nvSpPr>
          <p:spPr bwMode="gray">
            <a:xfrm>
              <a:off x="473369" y="931466"/>
              <a:ext cx="2010430" cy="1609375"/>
            </a:xfrm>
            <a:prstGeom prst="rect">
              <a:avLst/>
            </a:prstGeom>
            <a:solidFill>
              <a:schemeClr val="accent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500" dirty="0">
                <a:latin typeface="Aptos" panose="020B0004020202020204" pitchFamily="34" charset="0"/>
                <a:ea typeface="Verdana" panose="020B0604030504040204" pitchFamily="34" charset="0"/>
                <a:cs typeface="Calibri Light" panose="020F030202020403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white"/>
                  </a:solidFill>
                  <a:effectLst/>
                  <a:uLnTx/>
                  <a:uFillTx/>
                  <a:latin typeface="Calibri"/>
                  <a:ea typeface="+mn-ea"/>
                  <a:cs typeface="+mn-cs"/>
                </a:rPr>
                <a:t>Post</a:t>
              </a:r>
              <a:r>
                <a:rPr lang="en-US" sz="1500" b="1" kern="0" dirty="0">
                  <a:solidFill>
                    <a:prstClr val="white"/>
                  </a:solidFill>
                  <a:latin typeface="Calibri"/>
                </a:rPr>
                <a:t>-</a:t>
              </a:r>
              <a:r>
                <a:rPr lang="en-US" sz="1500" b="1" kern="0" dirty="0" err="1">
                  <a:solidFill>
                    <a:prstClr val="white"/>
                  </a:solidFill>
                  <a:latin typeface="Calibri"/>
                </a:rPr>
                <a:t>su</a:t>
              </a:r>
              <a:r>
                <a:rPr kumimoji="0" lang="en-US" sz="1500" b="1" i="0" u="none" strike="noStrike" kern="0" cap="none" spc="0" normalizeH="0" baseline="0" noProof="0" dirty="0" err="1">
                  <a:ln>
                    <a:noFill/>
                  </a:ln>
                  <a:solidFill>
                    <a:prstClr val="white"/>
                  </a:solidFill>
                  <a:effectLst/>
                  <a:uLnTx/>
                  <a:uFillTx/>
                  <a:latin typeface="Calibri"/>
                  <a:ea typeface="+mn-ea"/>
                  <a:cs typeface="+mn-cs"/>
                </a:rPr>
                <a:t>pply</a:t>
              </a:r>
              <a:r>
                <a:rPr kumimoji="0" lang="en-US" sz="1500" b="1" i="0" u="none" strike="noStrike" kern="0" cap="none" spc="0" normalizeH="0" baseline="0" noProof="0" dirty="0">
                  <a:ln>
                    <a:noFill/>
                  </a:ln>
                  <a:solidFill>
                    <a:prstClr val="white"/>
                  </a:solidFill>
                  <a:effectLst/>
                  <a:uLnTx/>
                  <a:uFillTx/>
                  <a:latin typeface="Calibri"/>
                  <a:ea typeface="+mn-ea"/>
                  <a:cs typeface="+mn-cs"/>
                </a:rPr>
                <a:t> discount</a:t>
              </a:r>
            </a:p>
          </p:txBody>
        </p:sp>
        <p:sp>
          <p:nvSpPr>
            <p:cNvPr id="19" name="Freeform 6">
              <a:extLst>
                <a:ext uri="{FF2B5EF4-FFF2-40B4-BE49-F238E27FC236}">
                  <a16:creationId xmlns:a16="http://schemas.microsoft.com/office/drawing/2014/main" id="{C2EA482D-CB74-67D8-EEE8-6714FCD9BD1A}"/>
                </a:ext>
              </a:extLst>
            </p:cNvPr>
            <p:cNvSpPr/>
            <p:nvPr/>
          </p:nvSpPr>
          <p:spPr bwMode="gray">
            <a:xfrm flipH="1">
              <a:off x="2628422" y="931466"/>
              <a:ext cx="186098" cy="1609375"/>
            </a:xfrm>
            <a:custGeom>
              <a:avLst/>
              <a:gdLst>
                <a:gd name="connsiteX0" fmla="*/ 3810 w 163830"/>
                <a:gd name="connsiteY0" fmla="*/ 1017270 h 1017270"/>
                <a:gd name="connsiteX1" fmla="*/ 163830 w 163830"/>
                <a:gd name="connsiteY1" fmla="*/ 975360 h 1017270"/>
                <a:gd name="connsiteX2" fmla="*/ 163830 w 163830"/>
                <a:gd name="connsiteY2" fmla="*/ 53340 h 1017270"/>
                <a:gd name="connsiteX3" fmla="*/ 0 w 163830"/>
                <a:gd name="connsiteY3" fmla="*/ 0 h 1017270"/>
                <a:gd name="connsiteX4" fmla="*/ 3810 w 163830"/>
                <a:gd name="connsiteY4" fmla="*/ 1017270 h 1017270"/>
                <a:gd name="connsiteX0" fmla="*/ 68580 w 163830"/>
                <a:gd name="connsiteY0" fmla="*/ 1015413 h 1015413"/>
                <a:gd name="connsiteX1" fmla="*/ 163830 w 163830"/>
                <a:gd name="connsiteY1" fmla="*/ 975360 h 1015413"/>
                <a:gd name="connsiteX2" fmla="*/ 163830 w 163830"/>
                <a:gd name="connsiteY2" fmla="*/ 53340 h 1015413"/>
                <a:gd name="connsiteX3" fmla="*/ 0 w 163830"/>
                <a:gd name="connsiteY3" fmla="*/ 0 h 1015413"/>
                <a:gd name="connsiteX4" fmla="*/ 68580 w 163830"/>
                <a:gd name="connsiteY4" fmla="*/ 1015413 h 1015413"/>
                <a:gd name="connsiteX0" fmla="*/ 1905 w 163830"/>
                <a:gd name="connsiteY0" fmla="*/ 1017270 h 1017270"/>
                <a:gd name="connsiteX1" fmla="*/ 163830 w 163830"/>
                <a:gd name="connsiteY1" fmla="*/ 975360 h 1017270"/>
                <a:gd name="connsiteX2" fmla="*/ 163830 w 163830"/>
                <a:gd name="connsiteY2" fmla="*/ 53340 h 1017270"/>
                <a:gd name="connsiteX3" fmla="*/ 0 w 163830"/>
                <a:gd name="connsiteY3" fmla="*/ 0 h 1017270"/>
                <a:gd name="connsiteX4" fmla="*/ 1905 w 163830"/>
                <a:gd name="connsiteY4" fmla="*/ 1017270 h 1017270"/>
                <a:gd name="connsiteX0" fmla="*/ 45720 w 163830"/>
                <a:gd name="connsiteY0" fmla="*/ 998701 h 998701"/>
                <a:gd name="connsiteX1" fmla="*/ 163830 w 163830"/>
                <a:gd name="connsiteY1" fmla="*/ 975360 h 998701"/>
                <a:gd name="connsiteX2" fmla="*/ 163830 w 163830"/>
                <a:gd name="connsiteY2" fmla="*/ 53340 h 998701"/>
                <a:gd name="connsiteX3" fmla="*/ 0 w 163830"/>
                <a:gd name="connsiteY3" fmla="*/ 0 h 998701"/>
                <a:gd name="connsiteX4" fmla="*/ 45720 w 163830"/>
                <a:gd name="connsiteY4" fmla="*/ 998701 h 998701"/>
                <a:gd name="connsiteX0" fmla="*/ 1905 w 163830"/>
                <a:gd name="connsiteY0" fmla="*/ 1019127 h 1019127"/>
                <a:gd name="connsiteX1" fmla="*/ 163830 w 163830"/>
                <a:gd name="connsiteY1" fmla="*/ 975360 h 1019127"/>
                <a:gd name="connsiteX2" fmla="*/ 163830 w 163830"/>
                <a:gd name="connsiteY2" fmla="*/ 53340 h 1019127"/>
                <a:gd name="connsiteX3" fmla="*/ 0 w 163830"/>
                <a:gd name="connsiteY3" fmla="*/ 0 h 1019127"/>
                <a:gd name="connsiteX4" fmla="*/ 1905 w 163830"/>
                <a:gd name="connsiteY4" fmla="*/ 1019127 h 1019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0" h="1019127">
                  <a:moveTo>
                    <a:pt x="1905" y="1019127"/>
                  </a:moveTo>
                  <a:lnTo>
                    <a:pt x="163830" y="975360"/>
                  </a:lnTo>
                  <a:lnTo>
                    <a:pt x="163830" y="53340"/>
                  </a:lnTo>
                  <a:lnTo>
                    <a:pt x="0" y="0"/>
                  </a:lnTo>
                  <a:lnTo>
                    <a:pt x="1905" y="1019127"/>
                  </a:lnTo>
                  <a:close/>
                </a:path>
              </a:pathLst>
            </a:custGeom>
            <a:solidFill>
              <a:schemeClr val="accent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IN" sz="15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1C7238DD-4EEC-D7A3-78A2-D0BC5519675F}"/>
                </a:ext>
              </a:extLst>
            </p:cNvPr>
            <p:cNvSpPr/>
            <p:nvPr/>
          </p:nvSpPr>
          <p:spPr bwMode="gray">
            <a:xfrm>
              <a:off x="2812135" y="931467"/>
              <a:ext cx="8928760" cy="1610596"/>
            </a:xfrm>
            <a:prstGeom prst="rect">
              <a:avLst/>
            </a:prstGeom>
            <a:noFill/>
            <a:ln w="12700" algn="ctr">
              <a:solidFill>
                <a:schemeClr val="accent1"/>
              </a:solidFill>
              <a:miter lim="800000"/>
              <a:headEnd/>
              <a:tailEnd/>
            </a:ln>
          </p:spPr>
          <p:txBody>
            <a:bodyPr wrap="square" lIns="1800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1" indent="-285750" algn="just" defTabSz="914400" rtl="0" eaLnBrk="1" fontAlgn="auto" latinLnBrk="0" hangingPunct="1">
                <a:lnSpc>
                  <a:spcPct val="100000"/>
                </a:lnSpc>
                <a:spcBef>
                  <a:spcPts val="600"/>
                </a:spcBef>
                <a:spcAft>
                  <a:spcPts val="600"/>
                </a:spcAft>
                <a:buClrTx/>
                <a:buSzPct val="110000"/>
                <a:buFont typeface="Arial" panose="020B0604020202020204" pitchFamily="34" charset="0"/>
                <a:buChar char="•"/>
                <a:tabLst/>
                <a:defRPr/>
              </a:pPr>
              <a:r>
                <a:rPr lang="en-US" altLang="en-US" sz="1500" dirty="0">
                  <a:latin typeface="Calibri"/>
                </a:rPr>
                <a:t>Omission of Section </a:t>
              </a:r>
              <a:r>
                <a:rPr kumimoji="0" lang="en-US" altLang="en-US" sz="1500" b="0" i="0" u="none" strike="noStrike" kern="1200" cap="none" spc="0" normalizeH="0" baseline="0" noProof="0" dirty="0">
                  <a:ln>
                    <a:noFill/>
                  </a:ln>
                  <a:effectLst/>
                  <a:uLnTx/>
                  <a:uFillTx/>
                  <a:latin typeface="Calibri"/>
                  <a:ea typeface="+mn-ea"/>
                  <a:cs typeface="+mn-cs"/>
                </a:rPr>
                <a:t>15(3)(b)(</a:t>
              </a:r>
              <a:r>
                <a:rPr kumimoji="0" lang="en-US" altLang="en-US" sz="1500" b="0" i="0" u="none" strike="noStrike" kern="1200" cap="none" spc="0" normalizeH="0" baseline="0" noProof="0" dirty="0" err="1">
                  <a:ln>
                    <a:noFill/>
                  </a:ln>
                  <a:effectLst/>
                  <a:uLnTx/>
                  <a:uFillTx/>
                  <a:latin typeface="Calibri"/>
                  <a:ea typeface="+mn-ea"/>
                  <a:cs typeface="+mn-cs"/>
                </a:rPr>
                <a:t>i</a:t>
              </a:r>
              <a:r>
                <a:rPr kumimoji="0" lang="en-US" altLang="en-US" sz="1500" b="0" i="0" u="none" strike="noStrike" kern="1200" cap="none" spc="0" normalizeH="0" baseline="0" noProof="0" dirty="0">
                  <a:ln>
                    <a:noFill/>
                  </a:ln>
                  <a:effectLst/>
                  <a:uLnTx/>
                  <a:uFillTx/>
                  <a:latin typeface="Calibri"/>
                  <a:ea typeface="+mn-ea"/>
                  <a:cs typeface="+mn-cs"/>
                </a:rPr>
                <a:t>) of CGST Act – removing requirement for discounts to be pre-documented in a supply agreement and specifically linking it with relevant invoices</a:t>
              </a:r>
            </a:p>
            <a:p>
              <a:pPr marL="285750" marR="0" lvl="1" indent="-285750" algn="just" defTabSz="914400" rtl="0" eaLnBrk="1" fontAlgn="auto" latinLnBrk="0" hangingPunct="1">
                <a:lnSpc>
                  <a:spcPct val="100000"/>
                </a:lnSpc>
                <a:spcBef>
                  <a:spcPts val="600"/>
                </a:spcBef>
                <a:spcAft>
                  <a:spcPts val="600"/>
                </a:spcAft>
                <a:buClrTx/>
                <a:buSzPct val="110000"/>
                <a:buFont typeface="Arial" panose="020B0604020202020204" pitchFamily="34" charset="0"/>
                <a:buChar char="•"/>
                <a:tabLst/>
                <a:defRPr/>
              </a:pPr>
              <a:r>
                <a:rPr lang="en-US" altLang="en-US" sz="1500" dirty="0"/>
                <a:t>Amendment to section 15(3)(b) of CGST Act to provide that discount should be granted through a credit note issued under section 34 of CGST Act</a:t>
              </a:r>
            </a:p>
            <a:p>
              <a:pPr marL="285750" marR="0" lvl="1" indent="-285750" algn="just" defTabSz="914400" rtl="0" eaLnBrk="1" fontAlgn="auto" latinLnBrk="0" hangingPunct="1">
                <a:lnSpc>
                  <a:spcPct val="100000"/>
                </a:lnSpc>
                <a:spcBef>
                  <a:spcPts val="600"/>
                </a:spcBef>
                <a:spcAft>
                  <a:spcPts val="600"/>
                </a:spcAft>
                <a:buClrTx/>
                <a:buSzPct val="110000"/>
                <a:buFont typeface="Arial" panose="020B0604020202020204" pitchFamily="34" charset="0"/>
                <a:buChar char="•"/>
                <a:tabLst/>
                <a:defRPr/>
              </a:pPr>
              <a:r>
                <a:rPr lang="en-US" altLang="en-US" sz="1500" b="1" dirty="0"/>
                <a:t>Amendment to section 34: </a:t>
              </a:r>
              <a:r>
                <a:rPr lang="en-US" altLang="en-US" sz="1500" dirty="0"/>
                <a:t>To include a reference to Section 15(3)(b) to ensure reversal of ITC by recipient when the value of supply is reduced through a credit note</a:t>
              </a:r>
            </a:p>
            <a:p>
              <a:pPr marL="285750" marR="0" lvl="1" indent="-285750" algn="just" defTabSz="914400" rtl="0" eaLnBrk="1" fontAlgn="auto" latinLnBrk="0" hangingPunct="1">
                <a:lnSpc>
                  <a:spcPct val="100000"/>
                </a:lnSpc>
                <a:spcBef>
                  <a:spcPts val="600"/>
                </a:spcBef>
                <a:spcAft>
                  <a:spcPts val="600"/>
                </a:spcAft>
                <a:buClrTx/>
                <a:buSzPct val="110000"/>
                <a:buFont typeface="Arial" panose="020B0604020202020204" pitchFamily="34" charset="0"/>
                <a:buChar char="•"/>
                <a:tabLst/>
                <a:defRPr/>
              </a:pPr>
              <a:r>
                <a:rPr lang="en-US" altLang="en-US" sz="1500" dirty="0">
                  <a:latin typeface="Calibri"/>
                </a:rPr>
                <a:t>Withdrawal of Circular</a:t>
              </a:r>
              <a:r>
                <a:rPr kumimoji="0" lang="en-US" altLang="en-US" sz="1500" b="0" i="0" u="none" strike="noStrike" kern="1200" cap="none" spc="0" normalizeH="0" baseline="0" noProof="0" dirty="0">
                  <a:ln>
                    <a:noFill/>
                  </a:ln>
                  <a:effectLst/>
                  <a:uLnTx/>
                  <a:uFillTx/>
                  <a:latin typeface="Calibri"/>
                  <a:ea typeface="+mn-ea"/>
                  <a:cs typeface="+mn-cs"/>
                </a:rPr>
                <a:t> No.212/6/2024-GST (which provided for submission of declaration/ CA certificate) and Circular to be issued clarifying nuances of post-supply discounts for trade facilitation</a:t>
              </a:r>
            </a:p>
          </p:txBody>
        </p:sp>
      </p:grpSp>
      <p:sp>
        <p:nvSpPr>
          <p:cNvPr id="32" name="Rectangle: Rounded Corners 31">
            <a:extLst>
              <a:ext uri="{FF2B5EF4-FFF2-40B4-BE49-F238E27FC236}">
                <a16:creationId xmlns:a16="http://schemas.microsoft.com/office/drawing/2014/main" id="{1514AA6D-2A09-F4B3-78AD-23754038A81A}"/>
              </a:ext>
            </a:extLst>
          </p:cNvPr>
          <p:cNvSpPr/>
          <p:nvPr/>
        </p:nvSpPr>
        <p:spPr bwMode="gray">
          <a:xfrm>
            <a:off x="473369" y="3877475"/>
            <a:ext cx="11277600" cy="2478548"/>
          </a:xfrm>
          <a:prstGeom prst="roundRect">
            <a:avLst>
              <a:gd name="adj" fmla="val 4428"/>
            </a:avLst>
          </a:prstGeom>
          <a:noFill/>
          <a:ln w="12700" algn="ctr">
            <a:solidFill>
              <a:schemeClr val="accent5"/>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3" name="Group 32">
            <a:extLst>
              <a:ext uri="{FF2B5EF4-FFF2-40B4-BE49-F238E27FC236}">
                <a16:creationId xmlns:a16="http://schemas.microsoft.com/office/drawing/2014/main" id="{42DC3AC8-6FE9-5886-92A8-1540E3A3FB13}"/>
              </a:ext>
            </a:extLst>
          </p:cNvPr>
          <p:cNvGrpSpPr/>
          <p:nvPr/>
        </p:nvGrpSpPr>
        <p:grpSpPr>
          <a:xfrm>
            <a:off x="820132" y="3621779"/>
            <a:ext cx="10584076" cy="679876"/>
            <a:chOff x="2948466" y="2980756"/>
            <a:chExt cx="3545583" cy="679876"/>
          </a:xfrm>
        </p:grpSpPr>
        <p:sp>
          <p:nvSpPr>
            <p:cNvPr id="34" name="Left Brace 33">
              <a:extLst>
                <a:ext uri="{FF2B5EF4-FFF2-40B4-BE49-F238E27FC236}">
                  <a16:creationId xmlns:a16="http://schemas.microsoft.com/office/drawing/2014/main" id="{4821A063-728D-0B1A-8AD1-DC418EC9305A}"/>
                </a:ext>
              </a:extLst>
            </p:cNvPr>
            <p:cNvSpPr/>
            <p:nvPr/>
          </p:nvSpPr>
          <p:spPr>
            <a:xfrm rot="16200000">
              <a:off x="4566445" y="1918827"/>
              <a:ext cx="309626" cy="3173984"/>
            </a:xfrm>
            <a:prstGeom prst="leftBrace">
              <a:avLst>
                <a:gd name="adj1" fmla="val 62179"/>
                <a:gd name="adj2" fmla="val 50000"/>
              </a:avLst>
            </a:prstGeom>
            <a:solidFill>
              <a:schemeClr val="accent5"/>
            </a:solidFill>
            <a:ln>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Round Same Side Corner Rectangle 30">
              <a:extLst>
                <a:ext uri="{FF2B5EF4-FFF2-40B4-BE49-F238E27FC236}">
                  <a16:creationId xmlns:a16="http://schemas.microsoft.com/office/drawing/2014/main" id="{88405222-A13B-546A-56C1-2814D3AE0EA7}"/>
                </a:ext>
              </a:extLst>
            </p:cNvPr>
            <p:cNvSpPr/>
            <p:nvPr/>
          </p:nvSpPr>
          <p:spPr>
            <a:xfrm>
              <a:off x="2948466" y="2980756"/>
              <a:ext cx="3545583" cy="455558"/>
            </a:xfrm>
            <a:prstGeom prst="round2Same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 Business Impact</a:t>
              </a:r>
            </a:p>
          </p:txBody>
        </p:sp>
      </p:grpSp>
      <p:sp>
        <p:nvSpPr>
          <p:cNvPr id="36" name="Round Same Side Corner Rectangle 29">
            <a:extLst>
              <a:ext uri="{FF2B5EF4-FFF2-40B4-BE49-F238E27FC236}">
                <a16:creationId xmlns:a16="http://schemas.microsoft.com/office/drawing/2014/main" id="{D20AF29C-ECE3-007B-639B-3F3497F1753B}"/>
              </a:ext>
            </a:extLst>
          </p:cNvPr>
          <p:cNvSpPr/>
          <p:nvPr/>
        </p:nvSpPr>
        <p:spPr>
          <a:xfrm rot="16200000">
            <a:off x="2918299" y="2364006"/>
            <a:ext cx="798706" cy="4903110"/>
          </a:xfrm>
          <a:prstGeom prst="round2SameRect">
            <a:avLst>
              <a:gd name="adj1" fmla="val 10053"/>
              <a:gd name="adj2" fmla="val 0"/>
            </a:avLst>
          </a:prstGeom>
          <a:noFill/>
          <a:ln w="12700">
            <a:solidFill>
              <a:srgbClr val="00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7" name="Freeform 30">
            <a:extLst>
              <a:ext uri="{FF2B5EF4-FFF2-40B4-BE49-F238E27FC236}">
                <a16:creationId xmlns:a16="http://schemas.microsoft.com/office/drawing/2014/main" id="{1C4DEF57-3BD9-742B-127B-5072FBD072C8}"/>
              </a:ext>
            </a:extLst>
          </p:cNvPr>
          <p:cNvSpPr/>
          <p:nvPr/>
        </p:nvSpPr>
        <p:spPr>
          <a:xfrm>
            <a:off x="5761287" y="4416807"/>
            <a:ext cx="117271" cy="800239"/>
          </a:xfrm>
          <a:custGeom>
            <a:avLst/>
            <a:gdLst>
              <a:gd name="connsiteX0" fmla="*/ 0 w 195262"/>
              <a:gd name="connsiteY0" fmla="*/ 0 h 828675"/>
              <a:gd name="connsiteX1" fmla="*/ 0 w 195262"/>
              <a:gd name="connsiteY1" fmla="*/ 828675 h 828675"/>
              <a:gd name="connsiteX2" fmla="*/ 195262 w 195262"/>
              <a:gd name="connsiteY2" fmla="*/ 742950 h 828675"/>
              <a:gd name="connsiteX3" fmla="*/ 195262 w 195262"/>
              <a:gd name="connsiteY3" fmla="*/ 76200 h 828675"/>
              <a:gd name="connsiteX4" fmla="*/ 0 w 195262"/>
              <a:gd name="connsiteY4" fmla="*/ 0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62" h="828675">
                <a:moveTo>
                  <a:pt x="0" y="0"/>
                </a:moveTo>
                <a:lnTo>
                  <a:pt x="0" y="828675"/>
                </a:lnTo>
                <a:lnTo>
                  <a:pt x="195262" y="742950"/>
                </a:lnTo>
                <a:lnTo>
                  <a:pt x="195262" y="76200"/>
                </a:lnTo>
                <a:lnTo>
                  <a:pt x="0" y="0"/>
                </a:lnTo>
                <a:close/>
              </a:path>
            </a:pathLst>
          </a:custGeom>
          <a:solidFill>
            <a:srgbClr val="00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8" name="Rectangle 37">
            <a:extLst>
              <a:ext uri="{FF2B5EF4-FFF2-40B4-BE49-F238E27FC236}">
                <a16:creationId xmlns:a16="http://schemas.microsoft.com/office/drawing/2014/main" id="{8CF4B059-8515-26E3-59CE-1DA095D313DB}"/>
              </a:ext>
            </a:extLst>
          </p:cNvPr>
          <p:cNvSpPr>
            <a:spLocks noChangeArrowheads="1"/>
          </p:cNvSpPr>
          <p:nvPr/>
        </p:nvSpPr>
        <p:spPr bwMode="auto">
          <a:xfrm>
            <a:off x="1212304" y="4584728"/>
            <a:ext cx="4166270" cy="461665"/>
          </a:xfrm>
          <a:prstGeom prst="rect">
            <a:avLst/>
          </a:prstGeom>
          <a:noFill/>
          <a:ln w="9525">
            <a:noFill/>
            <a:miter lim="800000"/>
            <a:headEnd/>
            <a:tailEnd/>
          </a:ln>
        </p:spPr>
        <p:txBody>
          <a:bodyPr wrap="square" lIns="0" tIns="0" rIns="0" bIns="0" anchor="ctr">
            <a:spAutoFit/>
          </a:bodyPr>
          <a:lstStyle/>
          <a:p>
            <a:pPr marL="227013" lvl="0" indent="-227013">
              <a:spcBef>
                <a:spcPct val="0"/>
              </a:spcBef>
              <a:buFont typeface="Arial" panose="020B0604020202020204" pitchFamily="34" charset="0"/>
              <a:buChar char="•"/>
              <a:defRPr/>
            </a:pPr>
            <a:r>
              <a:rPr lang="en-US" sz="1500" dirty="0">
                <a:cs typeface="Calibri" panose="020F0502020204030204" pitchFamily="34" charset="0"/>
              </a:rPr>
              <a:t>Allow businesses to offer discounts flexibly, based on actual sales performance or market conditions</a:t>
            </a:r>
          </a:p>
        </p:txBody>
      </p:sp>
      <p:sp>
        <p:nvSpPr>
          <p:cNvPr id="39" name="Round Same Side Corner Rectangle 29">
            <a:extLst>
              <a:ext uri="{FF2B5EF4-FFF2-40B4-BE49-F238E27FC236}">
                <a16:creationId xmlns:a16="http://schemas.microsoft.com/office/drawing/2014/main" id="{93D4E3FA-F8DF-EA45-420C-5E7668D50359}"/>
              </a:ext>
            </a:extLst>
          </p:cNvPr>
          <p:cNvSpPr/>
          <p:nvPr/>
        </p:nvSpPr>
        <p:spPr>
          <a:xfrm rot="16200000">
            <a:off x="8495531" y="2364006"/>
            <a:ext cx="798706" cy="4903110"/>
          </a:xfrm>
          <a:prstGeom prst="round2SameRect">
            <a:avLst>
              <a:gd name="adj1" fmla="val 10053"/>
              <a:gd name="adj2" fmla="val 0"/>
            </a:avLst>
          </a:prstGeom>
          <a:noFill/>
          <a:ln w="12700">
            <a:solidFill>
              <a:srgbClr val="00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0" name="Freeform 30">
            <a:extLst>
              <a:ext uri="{FF2B5EF4-FFF2-40B4-BE49-F238E27FC236}">
                <a16:creationId xmlns:a16="http://schemas.microsoft.com/office/drawing/2014/main" id="{1F4F5BF5-7356-7B72-DBC8-DB70E23679B6}"/>
              </a:ext>
            </a:extLst>
          </p:cNvPr>
          <p:cNvSpPr/>
          <p:nvPr/>
        </p:nvSpPr>
        <p:spPr>
          <a:xfrm>
            <a:off x="11338519" y="4416807"/>
            <a:ext cx="117271" cy="800239"/>
          </a:xfrm>
          <a:custGeom>
            <a:avLst/>
            <a:gdLst>
              <a:gd name="connsiteX0" fmla="*/ 0 w 195262"/>
              <a:gd name="connsiteY0" fmla="*/ 0 h 828675"/>
              <a:gd name="connsiteX1" fmla="*/ 0 w 195262"/>
              <a:gd name="connsiteY1" fmla="*/ 828675 h 828675"/>
              <a:gd name="connsiteX2" fmla="*/ 195262 w 195262"/>
              <a:gd name="connsiteY2" fmla="*/ 742950 h 828675"/>
              <a:gd name="connsiteX3" fmla="*/ 195262 w 195262"/>
              <a:gd name="connsiteY3" fmla="*/ 76200 h 828675"/>
              <a:gd name="connsiteX4" fmla="*/ 0 w 195262"/>
              <a:gd name="connsiteY4" fmla="*/ 0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62" h="828675">
                <a:moveTo>
                  <a:pt x="0" y="0"/>
                </a:moveTo>
                <a:lnTo>
                  <a:pt x="0" y="828675"/>
                </a:lnTo>
                <a:lnTo>
                  <a:pt x="195262" y="742950"/>
                </a:lnTo>
                <a:lnTo>
                  <a:pt x="195262" y="76200"/>
                </a:lnTo>
                <a:lnTo>
                  <a:pt x="0" y="0"/>
                </a:lnTo>
                <a:close/>
              </a:path>
            </a:pathLst>
          </a:custGeom>
          <a:solidFill>
            <a:srgbClr val="00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1" name="Rectangle 40">
            <a:extLst>
              <a:ext uri="{FF2B5EF4-FFF2-40B4-BE49-F238E27FC236}">
                <a16:creationId xmlns:a16="http://schemas.microsoft.com/office/drawing/2014/main" id="{4EE5B8CF-75EE-4A71-D217-79497FF16AC7}"/>
              </a:ext>
            </a:extLst>
          </p:cNvPr>
          <p:cNvSpPr>
            <a:spLocks noChangeArrowheads="1"/>
          </p:cNvSpPr>
          <p:nvPr/>
        </p:nvSpPr>
        <p:spPr bwMode="auto">
          <a:xfrm>
            <a:off x="6789535" y="4707838"/>
            <a:ext cx="4536367" cy="215444"/>
          </a:xfrm>
          <a:prstGeom prst="rect">
            <a:avLst/>
          </a:prstGeom>
          <a:noFill/>
          <a:ln w="9525">
            <a:noFill/>
            <a:miter lim="800000"/>
            <a:headEnd/>
            <a:tailEnd/>
          </a:ln>
        </p:spPr>
        <p:txBody>
          <a:bodyPr wrap="square" lIns="0" tIns="0" rIns="0" bIns="0" anchor="ctr">
            <a:spAutoFit/>
          </a:bodyPr>
          <a:lstStyle/>
          <a:p>
            <a:pPr marL="227013" marR="0" lvl="0" indent="-227013"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Calibri"/>
                <a:ea typeface="+mn-ea"/>
                <a:cs typeface="Calibri" panose="020F0502020204030204" pitchFamily="34" charset="0"/>
              </a:rPr>
              <a:t>TDS Obligations to be complied on supply of metal scrap</a:t>
            </a:r>
          </a:p>
        </p:txBody>
      </p:sp>
      <p:sp>
        <p:nvSpPr>
          <p:cNvPr id="42" name="Round Same Side Corner Rectangle 29">
            <a:extLst>
              <a:ext uri="{FF2B5EF4-FFF2-40B4-BE49-F238E27FC236}">
                <a16:creationId xmlns:a16="http://schemas.microsoft.com/office/drawing/2014/main" id="{890F700B-682C-F078-0410-BE6AE8C95AA2}"/>
              </a:ext>
            </a:extLst>
          </p:cNvPr>
          <p:cNvSpPr/>
          <p:nvPr/>
        </p:nvSpPr>
        <p:spPr>
          <a:xfrm rot="16200000">
            <a:off x="2918299" y="3341936"/>
            <a:ext cx="798706" cy="4903110"/>
          </a:xfrm>
          <a:prstGeom prst="round2SameRect">
            <a:avLst>
              <a:gd name="adj1" fmla="val 10053"/>
              <a:gd name="adj2" fmla="val 0"/>
            </a:avLst>
          </a:prstGeom>
          <a:noFill/>
          <a:ln w="12700">
            <a:solidFill>
              <a:srgbClr val="00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Freeform 30">
            <a:extLst>
              <a:ext uri="{FF2B5EF4-FFF2-40B4-BE49-F238E27FC236}">
                <a16:creationId xmlns:a16="http://schemas.microsoft.com/office/drawing/2014/main" id="{6907347E-E45E-313B-1F83-C4C60E03578C}"/>
              </a:ext>
            </a:extLst>
          </p:cNvPr>
          <p:cNvSpPr/>
          <p:nvPr/>
        </p:nvSpPr>
        <p:spPr>
          <a:xfrm>
            <a:off x="5761287" y="5394737"/>
            <a:ext cx="117271" cy="800239"/>
          </a:xfrm>
          <a:custGeom>
            <a:avLst/>
            <a:gdLst>
              <a:gd name="connsiteX0" fmla="*/ 0 w 195262"/>
              <a:gd name="connsiteY0" fmla="*/ 0 h 828675"/>
              <a:gd name="connsiteX1" fmla="*/ 0 w 195262"/>
              <a:gd name="connsiteY1" fmla="*/ 828675 h 828675"/>
              <a:gd name="connsiteX2" fmla="*/ 195262 w 195262"/>
              <a:gd name="connsiteY2" fmla="*/ 742950 h 828675"/>
              <a:gd name="connsiteX3" fmla="*/ 195262 w 195262"/>
              <a:gd name="connsiteY3" fmla="*/ 76200 h 828675"/>
              <a:gd name="connsiteX4" fmla="*/ 0 w 195262"/>
              <a:gd name="connsiteY4" fmla="*/ 0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62" h="828675">
                <a:moveTo>
                  <a:pt x="0" y="0"/>
                </a:moveTo>
                <a:lnTo>
                  <a:pt x="0" y="828675"/>
                </a:lnTo>
                <a:lnTo>
                  <a:pt x="195262" y="742950"/>
                </a:lnTo>
                <a:lnTo>
                  <a:pt x="195262" y="76200"/>
                </a:lnTo>
                <a:lnTo>
                  <a:pt x="0" y="0"/>
                </a:lnTo>
                <a:close/>
              </a:path>
            </a:pathLst>
          </a:custGeom>
          <a:solidFill>
            <a:srgbClr val="00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4" name="Rectangle 43">
            <a:extLst>
              <a:ext uri="{FF2B5EF4-FFF2-40B4-BE49-F238E27FC236}">
                <a16:creationId xmlns:a16="http://schemas.microsoft.com/office/drawing/2014/main" id="{A3B37FF5-CB3A-F344-E35B-138CC2892E26}"/>
              </a:ext>
            </a:extLst>
          </p:cNvPr>
          <p:cNvSpPr>
            <a:spLocks noChangeArrowheads="1"/>
          </p:cNvSpPr>
          <p:nvPr/>
        </p:nvSpPr>
        <p:spPr bwMode="auto">
          <a:xfrm>
            <a:off x="1212304" y="5470325"/>
            <a:ext cx="4166270" cy="646331"/>
          </a:xfrm>
          <a:prstGeom prst="rect">
            <a:avLst/>
          </a:prstGeom>
          <a:noFill/>
          <a:ln w="9525">
            <a:noFill/>
            <a:miter lim="800000"/>
            <a:headEnd/>
            <a:tailEnd/>
          </a:ln>
        </p:spPr>
        <p:txBody>
          <a:bodyPr wrap="square" lIns="0" tIns="0" rIns="0" bIns="0" anchor="ctr">
            <a:spAutoFit/>
          </a:bodyPr>
          <a:lstStyle/>
          <a:p>
            <a:pPr marL="227013" marR="0" lvl="0" indent="-227013"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Calibri"/>
                <a:ea typeface="+mn-ea"/>
                <a:cs typeface="Calibri" panose="020F0502020204030204" pitchFamily="34" charset="0"/>
              </a:rPr>
              <a:t>Landlords adjusted rent amounts among family members to remain below the GST threshold. Such practices will be curtailed</a:t>
            </a:r>
          </a:p>
        </p:txBody>
      </p:sp>
      <p:sp>
        <p:nvSpPr>
          <p:cNvPr id="45" name="Round Same Side Corner Rectangle 29">
            <a:extLst>
              <a:ext uri="{FF2B5EF4-FFF2-40B4-BE49-F238E27FC236}">
                <a16:creationId xmlns:a16="http://schemas.microsoft.com/office/drawing/2014/main" id="{1D200404-C5B8-0BE7-BEFF-C1F33A3CEFEE}"/>
              </a:ext>
            </a:extLst>
          </p:cNvPr>
          <p:cNvSpPr/>
          <p:nvPr/>
        </p:nvSpPr>
        <p:spPr>
          <a:xfrm rot="16200000">
            <a:off x="8495531" y="3341936"/>
            <a:ext cx="798706" cy="4903110"/>
          </a:xfrm>
          <a:prstGeom prst="round2SameRect">
            <a:avLst>
              <a:gd name="adj1" fmla="val 10053"/>
              <a:gd name="adj2" fmla="val 0"/>
            </a:avLst>
          </a:prstGeom>
          <a:noFill/>
          <a:ln w="12700">
            <a:solidFill>
              <a:srgbClr val="00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6" name="Freeform 30">
            <a:extLst>
              <a:ext uri="{FF2B5EF4-FFF2-40B4-BE49-F238E27FC236}">
                <a16:creationId xmlns:a16="http://schemas.microsoft.com/office/drawing/2014/main" id="{994EF3E7-F07B-E257-CC94-C83B0DA8595E}"/>
              </a:ext>
            </a:extLst>
          </p:cNvPr>
          <p:cNvSpPr/>
          <p:nvPr/>
        </p:nvSpPr>
        <p:spPr>
          <a:xfrm>
            <a:off x="11338519" y="5394737"/>
            <a:ext cx="117271" cy="800239"/>
          </a:xfrm>
          <a:custGeom>
            <a:avLst/>
            <a:gdLst>
              <a:gd name="connsiteX0" fmla="*/ 0 w 195262"/>
              <a:gd name="connsiteY0" fmla="*/ 0 h 828675"/>
              <a:gd name="connsiteX1" fmla="*/ 0 w 195262"/>
              <a:gd name="connsiteY1" fmla="*/ 828675 h 828675"/>
              <a:gd name="connsiteX2" fmla="*/ 195262 w 195262"/>
              <a:gd name="connsiteY2" fmla="*/ 742950 h 828675"/>
              <a:gd name="connsiteX3" fmla="*/ 195262 w 195262"/>
              <a:gd name="connsiteY3" fmla="*/ 76200 h 828675"/>
              <a:gd name="connsiteX4" fmla="*/ 0 w 195262"/>
              <a:gd name="connsiteY4" fmla="*/ 0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62" h="828675">
                <a:moveTo>
                  <a:pt x="0" y="0"/>
                </a:moveTo>
                <a:lnTo>
                  <a:pt x="0" y="828675"/>
                </a:lnTo>
                <a:lnTo>
                  <a:pt x="195262" y="742950"/>
                </a:lnTo>
                <a:lnTo>
                  <a:pt x="195262" y="76200"/>
                </a:lnTo>
                <a:lnTo>
                  <a:pt x="0" y="0"/>
                </a:lnTo>
                <a:close/>
              </a:path>
            </a:pathLst>
          </a:custGeom>
          <a:solidFill>
            <a:srgbClr val="00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7" name="Rectangle 46">
            <a:extLst>
              <a:ext uri="{FF2B5EF4-FFF2-40B4-BE49-F238E27FC236}">
                <a16:creationId xmlns:a16="http://schemas.microsoft.com/office/drawing/2014/main" id="{B6216624-B496-31CE-5034-B913E38CEEB0}"/>
              </a:ext>
            </a:extLst>
          </p:cNvPr>
          <p:cNvSpPr>
            <a:spLocks noChangeArrowheads="1"/>
          </p:cNvSpPr>
          <p:nvPr/>
        </p:nvSpPr>
        <p:spPr bwMode="auto">
          <a:xfrm>
            <a:off x="6789536" y="5562658"/>
            <a:ext cx="4166270" cy="461665"/>
          </a:xfrm>
          <a:prstGeom prst="rect">
            <a:avLst/>
          </a:prstGeom>
          <a:noFill/>
          <a:ln w="9525">
            <a:noFill/>
            <a:miter lim="800000"/>
            <a:headEnd/>
            <a:tailEnd/>
          </a:ln>
        </p:spPr>
        <p:txBody>
          <a:bodyPr wrap="square" lIns="0" tIns="0" rIns="0" bIns="0" anchor="ctr">
            <a:spAutoFit/>
          </a:bodyPr>
          <a:lstStyle/>
          <a:p>
            <a:pPr marL="227013" marR="0" lvl="0" indent="-227013"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500" dirty="0">
                <a:latin typeface="Calibri"/>
                <a:cs typeface="Calibri" panose="020F0502020204030204" pitchFamily="34" charset="0"/>
              </a:rPr>
              <a:t>B</a:t>
            </a:r>
            <a:r>
              <a:rPr kumimoji="0" lang="en-US" sz="1500" b="0" i="0" u="none" strike="noStrike" kern="1200" cap="none" spc="0" normalizeH="0" baseline="0" noProof="0" dirty="0">
                <a:ln>
                  <a:noFill/>
                </a:ln>
                <a:effectLst/>
                <a:uLnTx/>
                <a:uFillTx/>
                <a:latin typeface="Calibri"/>
                <a:ea typeface="+mn-ea"/>
                <a:cs typeface="Calibri" panose="020F0502020204030204" pitchFamily="34" charset="0"/>
              </a:rPr>
              <a:t>rings clarity and consistency, reducing risk of litigation</a:t>
            </a:r>
          </a:p>
        </p:txBody>
      </p:sp>
      <p:sp>
        <p:nvSpPr>
          <p:cNvPr id="48" name="Oval 47">
            <a:extLst>
              <a:ext uri="{FF2B5EF4-FFF2-40B4-BE49-F238E27FC236}">
                <a16:creationId xmlns:a16="http://schemas.microsoft.com/office/drawing/2014/main" id="{A7C00047-D056-419A-EBAE-73D379AC1228}"/>
              </a:ext>
            </a:extLst>
          </p:cNvPr>
          <p:cNvSpPr/>
          <p:nvPr/>
        </p:nvSpPr>
        <p:spPr bwMode="gray">
          <a:xfrm>
            <a:off x="1190619" y="1317234"/>
            <a:ext cx="575931" cy="575931"/>
          </a:xfrm>
          <a:prstGeom prst="ellipse">
            <a:avLst/>
          </a:prstGeom>
          <a:no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nvGrpSpPr>
          <p:cNvPr id="49" name="Group 48">
            <a:extLst>
              <a:ext uri="{FF2B5EF4-FFF2-40B4-BE49-F238E27FC236}">
                <a16:creationId xmlns:a16="http://schemas.microsoft.com/office/drawing/2014/main" id="{8D2F63C3-A792-9183-7FAB-40D222926DCB}"/>
              </a:ext>
            </a:extLst>
          </p:cNvPr>
          <p:cNvGrpSpPr/>
          <p:nvPr/>
        </p:nvGrpSpPr>
        <p:grpSpPr>
          <a:xfrm>
            <a:off x="1337062" y="1413240"/>
            <a:ext cx="286318" cy="391013"/>
            <a:chOff x="569343" y="2443951"/>
            <a:chExt cx="158470" cy="216416"/>
          </a:xfrm>
          <a:solidFill>
            <a:schemeClr val="bg1"/>
          </a:solidFill>
        </p:grpSpPr>
        <p:sp>
          <p:nvSpPr>
            <p:cNvPr id="50" name="Graphic 4">
              <a:extLst>
                <a:ext uri="{FF2B5EF4-FFF2-40B4-BE49-F238E27FC236}">
                  <a16:creationId xmlns:a16="http://schemas.microsoft.com/office/drawing/2014/main" id="{A2A26441-0DAC-C526-1BE0-3F9FD37284C0}"/>
                </a:ext>
              </a:extLst>
            </p:cNvPr>
            <p:cNvSpPr/>
            <p:nvPr/>
          </p:nvSpPr>
          <p:spPr>
            <a:xfrm>
              <a:off x="569343" y="2443951"/>
              <a:ext cx="158470" cy="216416"/>
            </a:xfrm>
            <a:custGeom>
              <a:avLst/>
              <a:gdLst>
                <a:gd name="connsiteX0" fmla="*/ 156553 w 158470"/>
                <a:gd name="connsiteY0" fmla="*/ 52987 h 216416"/>
                <a:gd name="connsiteX1" fmla="*/ 105434 w 158470"/>
                <a:gd name="connsiteY1" fmla="*/ 1915 h 216416"/>
                <a:gd name="connsiteX2" fmla="*/ 103517 w 158470"/>
                <a:gd name="connsiteY2" fmla="*/ 638 h 216416"/>
                <a:gd name="connsiteX3" fmla="*/ 100961 w 158470"/>
                <a:gd name="connsiteY3" fmla="*/ 0 h 216416"/>
                <a:gd name="connsiteX4" fmla="*/ 6390 w 158470"/>
                <a:gd name="connsiteY4" fmla="*/ 0 h 216416"/>
                <a:gd name="connsiteX5" fmla="*/ 0 w 158470"/>
                <a:gd name="connsiteY5" fmla="*/ 6384 h 216416"/>
                <a:gd name="connsiteX6" fmla="*/ 0 w 158470"/>
                <a:gd name="connsiteY6" fmla="*/ 210033 h 216416"/>
                <a:gd name="connsiteX7" fmla="*/ 6390 w 158470"/>
                <a:gd name="connsiteY7" fmla="*/ 216417 h 216416"/>
                <a:gd name="connsiteX8" fmla="*/ 152081 w 158470"/>
                <a:gd name="connsiteY8" fmla="*/ 216417 h 216416"/>
                <a:gd name="connsiteX9" fmla="*/ 158470 w 158470"/>
                <a:gd name="connsiteY9" fmla="*/ 210033 h 216416"/>
                <a:gd name="connsiteX10" fmla="*/ 158470 w 158470"/>
                <a:gd name="connsiteY10" fmla="*/ 56817 h 216416"/>
                <a:gd name="connsiteX11" fmla="*/ 157831 w 158470"/>
                <a:gd name="connsiteY11" fmla="*/ 54264 h 216416"/>
                <a:gd name="connsiteX12" fmla="*/ 156553 w 158470"/>
                <a:gd name="connsiteY12" fmla="*/ 52987 h 216416"/>
                <a:gd name="connsiteX13" fmla="*/ 107351 w 158470"/>
                <a:gd name="connsiteY13" fmla="*/ 21706 h 216416"/>
                <a:gd name="connsiteX14" fmla="*/ 136745 w 158470"/>
                <a:gd name="connsiteY14" fmla="*/ 51072 h 216416"/>
                <a:gd name="connsiteX15" fmla="*/ 107351 w 158470"/>
                <a:gd name="connsiteY15" fmla="*/ 51072 h 216416"/>
                <a:gd name="connsiteX16" fmla="*/ 107351 w 158470"/>
                <a:gd name="connsiteY16" fmla="*/ 21706 h 216416"/>
                <a:gd name="connsiteX17" fmla="*/ 12780 w 158470"/>
                <a:gd name="connsiteY17" fmla="*/ 203649 h 216416"/>
                <a:gd name="connsiteX18" fmla="*/ 12780 w 158470"/>
                <a:gd name="connsiteY18" fmla="*/ 12768 h 216416"/>
                <a:gd name="connsiteX19" fmla="*/ 94571 w 158470"/>
                <a:gd name="connsiteY19" fmla="*/ 12768 h 216416"/>
                <a:gd name="connsiteX20" fmla="*/ 94571 w 158470"/>
                <a:gd name="connsiteY20" fmla="*/ 57456 h 216416"/>
                <a:gd name="connsiteX21" fmla="*/ 100961 w 158470"/>
                <a:gd name="connsiteY21" fmla="*/ 63840 h 216416"/>
                <a:gd name="connsiteX22" fmla="*/ 145691 w 158470"/>
                <a:gd name="connsiteY22" fmla="*/ 63840 h 216416"/>
                <a:gd name="connsiteX23" fmla="*/ 145691 w 158470"/>
                <a:gd name="connsiteY23" fmla="*/ 204287 h 216416"/>
                <a:gd name="connsiteX24" fmla="*/ 12780 w 158470"/>
                <a:gd name="connsiteY24" fmla="*/ 203649 h 21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470" h="216416">
                  <a:moveTo>
                    <a:pt x="156553" y="52987"/>
                  </a:moveTo>
                  <a:lnTo>
                    <a:pt x="105434" y="1915"/>
                  </a:lnTo>
                  <a:cubicBezTo>
                    <a:pt x="104795" y="1277"/>
                    <a:pt x="104156" y="638"/>
                    <a:pt x="103517" y="638"/>
                  </a:cubicBezTo>
                  <a:cubicBezTo>
                    <a:pt x="102878" y="638"/>
                    <a:pt x="101600" y="0"/>
                    <a:pt x="100961" y="0"/>
                  </a:cubicBezTo>
                  <a:lnTo>
                    <a:pt x="6390" y="0"/>
                  </a:lnTo>
                  <a:cubicBezTo>
                    <a:pt x="2556" y="0"/>
                    <a:pt x="0" y="2554"/>
                    <a:pt x="0" y="6384"/>
                  </a:cubicBezTo>
                  <a:lnTo>
                    <a:pt x="0" y="210033"/>
                  </a:lnTo>
                  <a:cubicBezTo>
                    <a:pt x="0" y="213863"/>
                    <a:pt x="2556" y="216417"/>
                    <a:pt x="6390" y="216417"/>
                  </a:cubicBezTo>
                  <a:lnTo>
                    <a:pt x="152081" y="216417"/>
                  </a:lnTo>
                  <a:cubicBezTo>
                    <a:pt x="155914" y="216417"/>
                    <a:pt x="158470" y="213863"/>
                    <a:pt x="158470" y="210033"/>
                  </a:cubicBezTo>
                  <a:lnTo>
                    <a:pt x="158470" y="56817"/>
                  </a:lnTo>
                  <a:cubicBezTo>
                    <a:pt x="158470" y="56179"/>
                    <a:pt x="158470" y="54902"/>
                    <a:pt x="157831" y="54264"/>
                  </a:cubicBezTo>
                  <a:cubicBezTo>
                    <a:pt x="157831" y="53625"/>
                    <a:pt x="157192" y="52987"/>
                    <a:pt x="156553" y="52987"/>
                  </a:cubicBezTo>
                  <a:close/>
                  <a:moveTo>
                    <a:pt x="107351" y="21706"/>
                  </a:moveTo>
                  <a:lnTo>
                    <a:pt x="136745" y="51072"/>
                  </a:lnTo>
                  <a:lnTo>
                    <a:pt x="107351" y="51072"/>
                  </a:lnTo>
                  <a:lnTo>
                    <a:pt x="107351" y="21706"/>
                  </a:lnTo>
                  <a:close/>
                  <a:moveTo>
                    <a:pt x="12780" y="203649"/>
                  </a:moveTo>
                  <a:lnTo>
                    <a:pt x="12780" y="12768"/>
                  </a:lnTo>
                  <a:lnTo>
                    <a:pt x="94571" y="12768"/>
                  </a:lnTo>
                  <a:lnTo>
                    <a:pt x="94571" y="57456"/>
                  </a:lnTo>
                  <a:cubicBezTo>
                    <a:pt x="94571" y="61286"/>
                    <a:pt x="97127" y="63840"/>
                    <a:pt x="100961" y="63840"/>
                  </a:cubicBezTo>
                  <a:lnTo>
                    <a:pt x="145691" y="63840"/>
                  </a:lnTo>
                  <a:lnTo>
                    <a:pt x="145691" y="204287"/>
                  </a:lnTo>
                  <a:lnTo>
                    <a:pt x="12780" y="203649"/>
                  </a:lnTo>
                  <a:close/>
                </a:path>
              </a:pathLst>
            </a:custGeom>
            <a:grpFill/>
            <a:ln w="6390" cap="flat">
              <a:noFill/>
              <a:prstDash val="solid"/>
              <a:miter/>
            </a:ln>
          </p:spPr>
          <p:txBody>
            <a:bodyPr rtlCol="0" anchor="ctr"/>
            <a:lstStyle/>
            <a:p>
              <a:endParaRPr lang="en-US"/>
            </a:p>
          </p:txBody>
        </p:sp>
        <p:sp>
          <p:nvSpPr>
            <p:cNvPr id="51" name="Graphic 4">
              <a:extLst>
                <a:ext uri="{FF2B5EF4-FFF2-40B4-BE49-F238E27FC236}">
                  <a16:creationId xmlns:a16="http://schemas.microsoft.com/office/drawing/2014/main" id="{5718E52A-6012-E357-42A4-029E2BDC3254}"/>
                </a:ext>
              </a:extLst>
            </p:cNvPr>
            <p:cNvSpPr/>
            <p:nvPr/>
          </p:nvSpPr>
          <p:spPr>
            <a:xfrm>
              <a:off x="598737" y="2618233"/>
              <a:ext cx="100322" cy="12767"/>
            </a:xfrm>
            <a:custGeom>
              <a:avLst/>
              <a:gdLst>
                <a:gd name="connsiteX0" fmla="*/ 93293 w 100322"/>
                <a:gd name="connsiteY0" fmla="*/ 0 h 12767"/>
                <a:gd name="connsiteX1" fmla="*/ 6390 w 100322"/>
                <a:gd name="connsiteY1" fmla="*/ 0 h 12767"/>
                <a:gd name="connsiteX2" fmla="*/ 0 w 100322"/>
                <a:gd name="connsiteY2" fmla="*/ 6384 h 12767"/>
                <a:gd name="connsiteX3" fmla="*/ 6390 w 100322"/>
                <a:gd name="connsiteY3" fmla="*/ 12768 h 12767"/>
                <a:gd name="connsiteX4" fmla="*/ 93932 w 100322"/>
                <a:gd name="connsiteY4" fmla="*/ 12768 h 12767"/>
                <a:gd name="connsiteX5" fmla="*/ 100322 w 100322"/>
                <a:gd name="connsiteY5" fmla="*/ 6384 h 12767"/>
                <a:gd name="connsiteX6" fmla="*/ 93293 w 100322"/>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22" h="12767">
                  <a:moveTo>
                    <a:pt x="93293" y="0"/>
                  </a:moveTo>
                  <a:lnTo>
                    <a:pt x="6390" y="0"/>
                  </a:lnTo>
                  <a:cubicBezTo>
                    <a:pt x="2556" y="0"/>
                    <a:pt x="0" y="2554"/>
                    <a:pt x="0" y="6384"/>
                  </a:cubicBezTo>
                  <a:cubicBezTo>
                    <a:pt x="0" y="10214"/>
                    <a:pt x="2556" y="12768"/>
                    <a:pt x="6390" y="12768"/>
                  </a:cubicBezTo>
                  <a:lnTo>
                    <a:pt x="93932" y="12768"/>
                  </a:lnTo>
                  <a:cubicBezTo>
                    <a:pt x="97766" y="12768"/>
                    <a:pt x="100322" y="10214"/>
                    <a:pt x="100322" y="6384"/>
                  </a:cubicBezTo>
                  <a:cubicBezTo>
                    <a:pt x="100322" y="2554"/>
                    <a:pt x="97127" y="0"/>
                    <a:pt x="93293" y="0"/>
                  </a:cubicBezTo>
                  <a:close/>
                </a:path>
              </a:pathLst>
            </a:custGeom>
            <a:grpFill/>
            <a:ln w="6390" cap="flat">
              <a:noFill/>
              <a:prstDash val="solid"/>
              <a:miter/>
            </a:ln>
          </p:spPr>
          <p:txBody>
            <a:bodyPr rtlCol="0" anchor="ctr"/>
            <a:lstStyle/>
            <a:p>
              <a:endParaRPr lang="en-US"/>
            </a:p>
          </p:txBody>
        </p:sp>
        <p:sp>
          <p:nvSpPr>
            <p:cNvPr id="52" name="Graphic 4">
              <a:extLst>
                <a:ext uri="{FF2B5EF4-FFF2-40B4-BE49-F238E27FC236}">
                  <a16:creationId xmlns:a16="http://schemas.microsoft.com/office/drawing/2014/main" id="{5FA9CD01-6DB0-0DD9-74D4-FCEEAE129D48}"/>
                </a:ext>
              </a:extLst>
            </p:cNvPr>
            <p:cNvSpPr/>
            <p:nvPr/>
          </p:nvSpPr>
          <p:spPr>
            <a:xfrm>
              <a:off x="598737" y="2589505"/>
              <a:ext cx="100322" cy="12767"/>
            </a:xfrm>
            <a:custGeom>
              <a:avLst/>
              <a:gdLst>
                <a:gd name="connsiteX0" fmla="*/ 93293 w 100322"/>
                <a:gd name="connsiteY0" fmla="*/ 0 h 12767"/>
                <a:gd name="connsiteX1" fmla="*/ 6390 w 100322"/>
                <a:gd name="connsiteY1" fmla="*/ 0 h 12767"/>
                <a:gd name="connsiteX2" fmla="*/ 0 w 100322"/>
                <a:gd name="connsiteY2" fmla="*/ 6384 h 12767"/>
                <a:gd name="connsiteX3" fmla="*/ 6390 w 100322"/>
                <a:gd name="connsiteY3" fmla="*/ 12768 h 12767"/>
                <a:gd name="connsiteX4" fmla="*/ 93932 w 100322"/>
                <a:gd name="connsiteY4" fmla="*/ 12768 h 12767"/>
                <a:gd name="connsiteX5" fmla="*/ 100322 w 100322"/>
                <a:gd name="connsiteY5" fmla="*/ 6384 h 12767"/>
                <a:gd name="connsiteX6" fmla="*/ 93293 w 100322"/>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22" h="12767">
                  <a:moveTo>
                    <a:pt x="93293" y="0"/>
                  </a:moveTo>
                  <a:lnTo>
                    <a:pt x="6390" y="0"/>
                  </a:lnTo>
                  <a:cubicBezTo>
                    <a:pt x="2556" y="0"/>
                    <a:pt x="0" y="2554"/>
                    <a:pt x="0" y="6384"/>
                  </a:cubicBezTo>
                  <a:cubicBezTo>
                    <a:pt x="0" y="10214"/>
                    <a:pt x="2556" y="12768"/>
                    <a:pt x="6390" y="12768"/>
                  </a:cubicBezTo>
                  <a:lnTo>
                    <a:pt x="93932" y="12768"/>
                  </a:lnTo>
                  <a:cubicBezTo>
                    <a:pt x="97766" y="12768"/>
                    <a:pt x="100322" y="10214"/>
                    <a:pt x="100322" y="6384"/>
                  </a:cubicBezTo>
                  <a:cubicBezTo>
                    <a:pt x="100322" y="2554"/>
                    <a:pt x="97127" y="0"/>
                    <a:pt x="93293" y="0"/>
                  </a:cubicBezTo>
                  <a:close/>
                </a:path>
              </a:pathLst>
            </a:custGeom>
            <a:grpFill/>
            <a:ln w="6390" cap="flat">
              <a:noFill/>
              <a:prstDash val="solid"/>
              <a:miter/>
            </a:ln>
          </p:spPr>
          <p:txBody>
            <a:bodyPr rtlCol="0" anchor="ctr"/>
            <a:lstStyle/>
            <a:p>
              <a:endParaRPr lang="en-US"/>
            </a:p>
          </p:txBody>
        </p:sp>
        <p:sp>
          <p:nvSpPr>
            <p:cNvPr id="53" name="Graphic 4">
              <a:extLst>
                <a:ext uri="{FF2B5EF4-FFF2-40B4-BE49-F238E27FC236}">
                  <a16:creationId xmlns:a16="http://schemas.microsoft.com/office/drawing/2014/main" id="{B74F2218-C5E7-0D41-98B9-D2C0A45D78D8}"/>
                </a:ext>
              </a:extLst>
            </p:cNvPr>
            <p:cNvSpPr/>
            <p:nvPr/>
          </p:nvSpPr>
          <p:spPr>
            <a:xfrm>
              <a:off x="598737" y="2560139"/>
              <a:ext cx="100322" cy="12767"/>
            </a:xfrm>
            <a:custGeom>
              <a:avLst/>
              <a:gdLst>
                <a:gd name="connsiteX0" fmla="*/ 93293 w 100322"/>
                <a:gd name="connsiteY0" fmla="*/ 0 h 12767"/>
                <a:gd name="connsiteX1" fmla="*/ 6390 w 100322"/>
                <a:gd name="connsiteY1" fmla="*/ 0 h 12767"/>
                <a:gd name="connsiteX2" fmla="*/ 0 w 100322"/>
                <a:gd name="connsiteY2" fmla="*/ 6384 h 12767"/>
                <a:gd name="connsiteX3" fmla="*/ 6390 w 100322"/>
                <a:gd name="connsiteY3" fmla="*/ 12768 h 12767"/>
                <a:gd name="connsiteX4" fmla="*/ 93932 w 100322"/>
                <a:gd name="connsiteY4" fmla="*/ 12768 h 12767"/>
                <a:gd name="connsiteX5" fmla="*/ 100322 w 100322"/>
                <a:gd name="connsiteY5" fmla="*/ 6384 h 12767"/>
                <a:gd name="connsiteX6" fmla="*/ 93293 w 100322"/>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22" h="12767">
                  <a:moveTo>
                    <a:pt x="93293" y="0"/>
                  </a:moveTo>
                  <a:lnTo>
                    <a:pt x="6390" y="0"/>
                  </a:lnTo>
                  <a:cubicBezTo>
                    <a:pt x="2556" y="0"/>
                    <a:pt x="0" y="2554"/>
                    <a:pt x="0" y="6384"/>
                  </a:cubicBezTo>
                  <a:cubicBezTo>
                    <a:pt x="0" y="10214"/>
                    <a:pt x="2556" y="12768"/>
                    <a:pt x="6390" y="12768"/>
                  </a:cubicBezTo>
                  <a:lnTo>
                    <a:pt x="93932" y="12768"/>
                  </a:lnTo>
                  <a:cubicBezTo>
                    <a:pt x="97766" y="12768"/>
                    <a:pt x="100322" y="10214"/>
                    <a:pt x="100322" y="6384"/>
                  </a:cubicBezTo>
                  <a:cubicBezTo>
                    <a:pt x="100322" y="2554"/>
                    <a:pt x="97127" y="0"/>
                    <a:pt x="93293" y="0"/>
                  </a:cubicBezTo>
                  <a:close/>
                </a:path>
              </a:pathLst>
            </a:custGeom>
            <a:grpFill/>
            <a:ln w="6390" cap="flat">
              <a:noFill/>
              <a:prstDash val="solid"/>
              <a:miter/>
            </a:ln>
          </p:spPr>
          <p:txBody>
            <a:bodyPr rtlCol="0" anchor="ctr"/>
            <a:lstStyle/>
            <a:p>
              <a:endParaRPr lang="en-US"/>
            </a:p>
          </p:txBody>
        </p:sp>
        <p:sp>
          <p:nvSpPr>
            <p:cNvPr id="54" name="Graphic 4">
              <a:extLst>
                <a:ext uri="{FF2B5EF4-FFF2-40B4-BE49-F238E27FC236}">
                  <a16:creationId xmlns:a16="http://schemas.microsoft.com/office/drawing/2014/main" id="{452235CF-46B3-95A7-1F85-DD9842FCCB9C}"/>
                </a:ext>
              </a:extLst>
            </p:cNvPr>
            <p:cNvSpPr/>
            <p:nvPr/>
          </p:nvSpPr>
          <p:spPr>
            <a:xfrm>
              <a:off x="598737" y="2531411"/>
              <a:ext cx="100322" cy="12767"/>
            </a:xfrm>
            <a:custGeom>
              <a:avLst/>
              <a:gdLst>
                <a:gd name="connsiteX0" fmla="*/ 93293 w 100322"/>
                <a:gd name="connsiteY0" fmla="*/ 0 h 12767"/>
                <a:gd name="connsiteX1" fmla="*/ 6390 w 100322"/>
                <a:gd name="connsiteY1" fmla="*/ 0 h 12767"/>
                <a:gd name="connsiteX2" fmla="*/ 0 w 100322"/>
                <a:gd name="connsiteY2" fmla="*/ 6384 h 12767"/>
                <a:gd name="connsiteX3" fmla="*/ 6390 w 100322"/>
                <a:gd name="connsiteY3" fmla="*/ 12768 h 12767"/>
                <a:gd name="connsiteX4" fmla="*/ 93932 w 100322"/>
                <a:gd name="connsiteY4" fmla="*/ 12768 h 12767"/>
                <a:gd name="connsiteX5" fmla="*/ 100322 w 100322"/>
                <a:gd name="connsiteY5" fmla="*/ 6384 h 12767"/>
                <a:gd name="connsiteX6" fmla="*/ 93293 w 100322"/>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22" h="12767">
                  <a:moveTo>
                    <a:pt x="93293" y="0"/>
                  </a:moveTo>
                  <a:lnTo>
                    <a:pt x="6390" y="0"/>
                  </a:lnTo>
                  <a:cubicBezTo>
                    <a:pt x="2556" y="0"/>
                    <a:pt x="0" y="2554"/>
                    <a:pt x="0" y="6384"/>
                  </a:cubicBezTo>
                  <a:cubicBezTo>
                    <a:pt x="0" y="10214"/>
                    <a:pt x="2556" y="12768"/>
                    <a:pt x="6390" y="12768"/>
                  </a:cubicBezTo>
                  <a:lnTo>
                    <a:pt x="93932" y="12768"/>
                  </a:lnTo>
                  <a:cubicBezTo>
                    <a:pt x="97766" y="12768"/>
                    <a:pt x="100322" y="10214"/>
                    <a:pt x="100322" y="6384"/>
                  </a:cubicBezTo>
                  <a:cubicBezTo>
                    <a:pt x="100322" y="2554"/>
                    <a:pt x="97127" y="0"/>
                    <a:pt x="93293" y="0"/>
                  </a:cubicBezTo>
                  <a:close/>
                </a:path>
              </a:pathLst>
            </a:custGeom>
            <a:grpFill/>
            <a:ln w="6390" cap="flat">
              <a:noFill/>
              <a:prstDash val="solid"/>
              <a:miter/>
            </a:ln>
          </p:spPr>
          <p:txBody>
            <a:bodyPr rtlCol="0" anchor="ctr"/>
            <a:lstStyle/>
            <a:p>
              <a:endParaRPr lang="en-US"/>
            </a:p>
          </p:txBody>
        </p:sp>
      </p:grpSp>
      <p:pic>
        <p:nvPicPr>
          <p:cNvPr id="55" name="Picture 4" descr="Business - Free business icons">
            <a:extLst>
              <a:ext uri="{FF2B5EF4-FFF2-40B4-BE49-F238E27FC236}">
                <a16:creationId xmlns:a16="http://schemas.microsoft.com/office/drawing/2014/main" id="{06AADA66-13C0-F9B7-39CA-0BD5F4EB3126}"/>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4914690" y="3704158"/>
            <a:ext cx="364323" cy="364323"/>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roup 55">
            <a:extLst>
              <a:ext uri="{FF2B5EF4-FFF2-40B4-BE49-F238E27FC236}">
                <a16:creationId xmlns:a16="http://schemas.microsoft.com/office/drawing/2014/main" id="{10F8902C-27ED-C8AB-E519-FE494F5F4DD9}"/>
              </a:ext>
            </a:extLst>
          </p:cNvPr>
          <p:cNvGrpSpPr/>
          <p:nvPr/>
        </p:nvGrpSpPr>
        <p:grpSpPr>
          <a:xfrm>
            <a:off x="671168" y="4610558"/>
            <a:ext cx="5992540" cy="1387937"/>
            <a:chOff x="671168" y="4610558"/>
            <a:chExt cx="5992540" cy="1387937"/>
          </a:xfrm>
        </p:grpSpPr>
        <p:sp>
          <p:nvSpPr>
            <p:cNvPr id="57" name="Oval 56">
              <a:extLst>
                <a:ext uri="{FF2B5EF4-FFF2-40B4-BE49-F238E27FC236}">
                  <a16:creationId xmlns:a16="http://schemas.microsoft.com/office/drawing/2014/main" id="{AC9B2478-8E35-4F5D-CBF3-16F6A55C36FD}"/>
                </a:ext>
              </a:extLst>
            </p:cNvPr>
            <p:cNvSpPr/>
            <p:nvPr/>
          </p:nvSpPr>
          <p:spPr>
            <a:xfrm>
              <a:off x="671168" y="4610558"/>
              <a:ext cx="415308" cy="410007"/>
            </a:xfrm>
            <a:prstGeom prst="ellipse">
              <a:avLst/>
            </a:prstGeom>
            <a:solidFill>
              <a:srgbClr val="00ABAB"/>
            </a:solidFill>
            <a:ln w="25400" cap="flat" cmpd="sng" algn="ctr">
              <a:solidFill>
                <a:srgbClr val="00ABAB"/>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a:ea typeface="+mn-ea"/>
                  <a:cs typeface="+mn-cs"/>
                </a:rPr>
                <a:t>1</a:t>
              </a:r>
            </a:p>
          </p:txBody>
        </p:sp>
        <p:sp>
          <p:nvSpPr>
            <p:cNvPr id="58" name="Oval 57">
              <a:extLst>
                <a:ext uri="{FF2B5EF4-FFF2-40B4-BE49-F238E27FC236}">
                  <a16:creationId xmlns:a16="http://schemas.microsoft.com/office/drawing/2014/main" id="{82CE7880-DCEC-4DE4-71AD-FAC15202B06A}"/>
                </a:ext>
              </a:extLst>
            </p:cNvPr>
            <p:cNvSpPr/>
            <p:nvPr/>
          </p:nvSpPr>
          <p:spPr>
            <a:xfrm>
              <a:off x="6248400" y="4610558"/>
              <a:ext cx="415308" cy="410007"/>
            </a:xfrm>
            <a:prstGeom prst="ellipse">
              <a:avLst/>
            </a:prstGeom>
            <a:solidFill>
              <a:srgbClr val="00ABAB"/>
            </a:solidFill>
            <a:ln w="25400" cap="flat" cmpd="sng" algn="ctr">
              <a:solidFill>
                <a:srgbClr val="00ABAB"/>
              </a:solidFill>
              <a:prstDash val="solid"/>
            </a:ln>
            <a:effectLst/>
          </p:spPr>
          <p:txBody>
            <a:bodyPr rtlCol="0" anchor="ctr"/>
            <a:lstStyle/>
            <a:p>
              <a:pPr algn="ctr"/>
              <a:r>
                <a:rPr lang="en-US" sz="1600" b="1" kern="0" dirty="0">
                  <a:solidFill>
                    <a:prstClr val="white"/>
                  </a:solidFill>
                  <a:latin typeface="Calibri"/>
                </a:rPr>
                <a:t>2</a:t>
              </a:r>
            </a:p>
          </p:txBody>
        </p:sp>
        <p:sp>
          <p:nvSpPr>
            <p:cNvPr id="59" name="Oval 58">
              <a:extLst>
                <a:ext uri="{FF2B5EF4-FFF2-40B4-BE49-F238E27FC236}">
                  <a16:creationId xmlns:a16="http://schemas.microsoft.com/office/drawing/2014/main" id="{0149EE6B-8078-9D89-D8ED-725187264765}"/>
                </a:ext>
              </a:extLst>
            </p:cNvPr>
            <p:cNvSpPr/>
            <p:nvPr/>
          </p:nvSpPr>
          <p:spPr>
            <a:xfrm>
              <a:off x="671168" y="5588488"/>
              <a:ext cx="415308" cy="410007"/>
            </a:xfrm>
            <a:prstGeom prst="ellipse">
              <a:avLst/>
            </a:prstGeom>
            <a:solidFill>
              <a:srgbClr val="00ABAB"/>
            </a:solidFill>
            <a:ln w="25400" cap="flat" cmpd="sng" algn="ctr">
              <a:solidFill>
                <a:srgbClr val="00ABAB"/>
              </a:solidFill>
              <a:prstDash val="solid"/>
            </a:ln>
            <a:effectLst/>
          </p:spPr>
          <p:txBody>
            <a:bodyPr rtlCol="0" anchor="ctr"/>
            <a:lstStyle/>
            <a:p>
              <a:pPr algn="ctr"/>
              <a:r>
                <a:rPr lang="en-US" sz="1600" b="1" kern="0" dirty="0">
                  <a:solidFill>
                    <a:prstClr val="white"/>
                  </a:solidFill>
                  <a:latin typeface="Calibri"/>
                </a:rPr>
                <a:t>3</a:t>
              </a:r>
            </a:p>
          </p:txBody>
        </p:sp>
        <p:sp>
          <p:nvSpPr>
            <p:cNvPr id="60" name="Oval 59">
              <a:extLst>
                <a:ext uri="{FF2B5EF4-FFF2-40B4-BE49-F238E27FC236}">
                  <a16:creationId xmlns:a16="http://schemas.microsoft.com/office/drawing/2014/main" id="{68967680-9FEF-5431-3DF2-2450C0930B9D}"/>
                </a:ext>
              </a:extLst>
            </p:cNvPr>
            <p:cNvSpPr/>
            <p:nvPr/>
          </p:nvSpPr>
          <p:spPr>
            <a:xfrm>
              <a:off x="6248400" y="5588488"/>
              <a:ext cx="415308" cy="410007"/>
            </a:xfrm>
            <a:prstGeom prst="ellipse">
              <a:avLst/>
            </a:prstGeom>
            <a:solidFill>
              <a:srgbClr val="00ABAB"/>
            </a:solidFill>
            <a:ln w="25400" cap="flat" cmpd="sng" algn="ctr">
              <a:solidFill>
                <a:srgbClr val="00ABAB"/>
              </a:solidFill>
              <a:prstDash val="solid"/>
            </a:ln>
            <a:effectLst/>
          </p:spPr>
          <p:txBody>
            <a:bodyPr rtlCol="0" anchor="ctr"/>
            <a:lstStyle/>
            <a:p>
              <a:pPr algn="ctr"/>
              <a:r>
                <a:rPr lang="en-US" sz="1600" b="1" kern="0" dirty="0">
                  <a:solidFill>
                    <a:prstClr val="white"/>
                  </a:solidFill>
                  <a:latin typeface="Calibri"/>
                </a:rPr>
                <a:t>4</a:t>
              </a:r>
            </a:p>
          </p:txBody>
        </p:sp>
      </p:grpSp>
      <p:sp>
        <p:nvSpPr>
          <p:cNvPr id="62" name="Rectangle 61">
            <a:extLst>
              <a:ext uri="{FF2B5EF4-FFF2-40B4-BE49-F238E27FC236}">
                <a16:creationId xmlns:a16="http://schemas.microsoft.com/office/drawing/2014/main" id="{2ED5167A-1D64-1307-F888-DFE03D39099D}"/>
              </a:ext>
            </a:extLst>
          </p:cNvPr>
          <p:cNvSpPr>
            <a:spLocks noChangeArrowheads="1"/>
          </p:cNvSpPr>
          <p:nvPr/>
        </p:nvSpPr>
        <p:spPr bwMode="auto">
          <a:xfrm>
            <a:off x="6708837" y="4608929"/>
            <a:ext cx="4348288" cy="461665"/>
          </a:xfrm>
          <a:prstGeom prst="rect">
            <a:avLst/>
          </a:prstGeom>
          <a:noFill/>
          <a:ln w="9525">
            <a:noFill/>
            <a:miter lim="800000"/>
            <a:headEnd/>
            <a:tailEnd/>
          </a:ln>
        </p:spPr>
        <p:txBody>
          <a:bodyPr wrap="square" lIns="0" tIns="0" rIns="0" bIns="0" anchor="ctr">
            <a:spAutoFit/>
          </a:bodyPr>
          <a:lstStyle/>
          <a:p>
            <a:pPr marL="227013" lvl="0" indent="-227013">
              <a:spcBef>
                <a:spcPct val="0"/>
              </a:spcBef>
              <a:buFont typeface="Arial" panose="020B0604020202020204" pitchFamily="34" charset="0"/>
              <a:buChar char="•"/>
              <a:defRPr/>
            </a:pPr>
            <a:r>
              <a:rPr lang="en-US" sz="1500" dirty="0">
                <a:cs typeface="Calibri" panose="020F0502020204030204" pitchFamily="34" charset="0"/>
              </a:rPr>
              <a:t>Simplifies documentation and reduces compliance burden for both suppliers and recipients</a:t>
            </a:r>
          </a:p>
        </p:txBody>
      </p:sp>
      <p:sp>
        <p:nvSpPr>
          <p:cNvPr id="63" name="Rectangle 62">
            <a:extLst>
              <a:ext uri="{FF2B5EF4-FFF2-40B4-BE49-F238E27FC236}">
                <a16:creationId xmlns:a16="http://schemas.microsoft.com/office/drawing/2014/main" id="{4A72DAF0-97D2-2639-738A-E7203B789AF9}"/>
              </a:ext>
            </a:extLst>
          </p:cNvPr>
          <p:cNvSpPr>
            <a:spLocks noChangeArrowheads="1"/>
          </p:cNvSpPr>
          <p:nvPr/>
        </p:nvSpPr>
        <p:spPr bwMode="auto">
          <a:xfrm>
            <a:off x="1234517" y="5447241"/>
            <a:ext cx="4166270" cy="692497"/>
          </a:xfrm>
          <a:prstGeom prst="rect">
            <a:avLst/>
          </a:prstGeom>
          <a:noFill/>
          <a:ln w="9525">
            <a:noFill/>
            <a:miter lim="800000"/>
            <a:headEnd/>
            <a:tailEnd/>
          </a:ln>
        </p:spPr>
        <p:txBody>
          <a:bodyPr wrap="square" lIns="0" tIns="0" rIns="0" bIns="0" anchor="ctr">
            <a:spAutoFit/>
          </a:bodyPr>
          <a:lstStyle/>
          <a:p>
            <a:pPr marL="227013" lvl="0" indent="-227013">
              <a:spcBef>
                <a:spcPct val="0"/>
              </a:spcBef>
              <a:buFont typeface="Arial" panose="020B0604020202020204" pitchFamily="34" charset="0"/>
              <a:buChar char="•"/>
              <a:defRPr/>
            </a:pPr>
            <a:r>
              <a:rPr lang="en-US" sz="1500" dirty="0">
                <a:cs typeface="Calibri" panose="020F0502020204030204" pitchFamily="34" charset="0"/>
              </a:rPr>
              <a:t>Huge benefit for traders and unlocking working capital challenges in supply chain, cutting across sectors</a:t>
            </a:r>
          </a:p>
        </p:txBody>
      </p:sp>
    </p:spTree>
    <p:extLst>
      <p:ext uri="{BB962C8B-B14F-4D97-AF65-F5344CB8AC3E}">
        <p14:creationId xmlns:p14="http://schemas.microsoft.com/office/powerpoint/2010/main" val="34004094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53D69-94AD-E739-5780-44F202B4B2E7}"/>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9AD054D3-1742-3074-42ED-9AB8BBF3F068}"/>
              </a:ext>
            </a:extLst>
          </p:cNvPr>
          <p:cNvSpPr>
            <a:spLocks noGrp="1"/>
          </p:cNvSpPr>
          <p:nvPr>
            <p:ph type="title"/>
          </p:nvPr>
        </p:nvSpPr>
        <p:spPr>
          <a:xfrm>
            <a:off x="427560" y="196185"/>
            <a:ext cx="11304000" cy="342000"/>
          </a:xfrm>
        </p:spPr>
        <p:txBody>
          <a:bodyPr/>
          <a:lstStyle/>
          <a:p>
            <a:pPr lvl="0" defTabSz="1219170">
              <a:defRPr/>
            </a:pPr>
            <a:br>
              <a:rPr lang="en-US" sz="1050" dirty="0">
                <a:ea typeface="Verdana" panose="020B0604030504040204" pitchFamily="34" charset="0"/>
              </a:rPr>
            </a:br>
            <a:r>
              <a:rPr lang="en-US" sz="2400" b="1" kern="0" dirty="0">
                <a:latin typeface="Calibri"/>
              </a:rPr>
              <a:t>Simplification of registration process</a:t>
            </a:r>
          </a:p>
        </p:txBody>
      </p:sp>
      <p:grpSp>
        <p:nvGrpSpPr>
          <p:cNvPr id="13" name="Group 12">
            <a:extLst>
              <a:ext uri="{FF2B5EF4-FFF2-40B4-BE49-F238E27FC236}">
                <a16:creationId xmlns:a16="http://schemas.microsoft.com/office/drawing/2014/main" id="{5A8A5F00-4728-154B-2348-A44A93FB8A80}"/>
              </a:ext>
            </a:extLst>
          </p:cNvPr>
          <p:cNvGrpSpPr/>
          <p:nvPr/>
        </p:nvGrpSpPr>
        <p:grpSpPr>
          <a:xfrm>
            <a:off x="438000" y="1098864"/>
            <a:ext cx="11267526" cy="2330136"/>
            <a:chOff x="473369" y="931466"/>
            <a:chExt cx="11267526" cy="1610597"/>
          </a:xfrm>
        </p:grpSpPr>
        <p:sp>
          <p:nvSpPr>
            <p:cNvPr id="14" name="Freeform 4">
              <a:extLst>
                <a:ext uri="{FF2B5EF4-FFF2-40B4-BE49-F238E27FC236}">
                  <a16:creationId xmlns:a16="http://schemas.microsoft.com/office/drawing/2014/main" id="{471F723E-8D5E-1391-0930-92C51F700083}"/>
                </a:ext>
              </a:extLst>
            </p:cNvPr>
            <p:cNvSpPr/>
            <p:nvPr/>
          </p:nvSpPr>
          <p:spPr bwMode="gray">
            <a:xfrm>
              <a:off x="2454956" y="931466"/>
              <a:ext cx="206846" cy="1609375"/>
            </a:xfrm>
            <a:custGeom>
              <a:avLst/>
              <a:gdLst>
                <a:gd name="connsiteX0" fmla="*/ 3810 w 163830"/>
                <a:gd name="connsiteY0" fmla="*/ 1017270 h 1017270"/>
                <a:gd name="connsiteX1" fmla="*/ 163830 w 163830"/>
                <a:gd name="connsiteY1" fmla="*/ 975360 h 1017270"/>
                <a:gd name="connsiteX2" fmla="*/ 163830 w 163830"/>
                <a:gd name="connsiteY2" fmla="*/ 53340 h 1017270"/>
                <a:gd name="connsiteX3" fmla="*/ 0 w 163830"/>
                <a:gd name="connsiteY3" fmla="*/ 0 h 1017270"/>
                <a:gd name="connsiteX4" fmla="*/ 3810 w 163830"/>
                <a:gd name="connsiteY4" fmla="*/ 1017270 h 1017270"/>
                <a:gd name="connsiteX0" fmla="*/ 68580 w 163830"/>
                <a:gd name="connsiteY0" fmla="*/ 1015413 h 1015413"/>
                <a:gd name="connsiteX1" fmla="*/ 163830 w 163830"/>
                <a:gd name="connsiteY1" fmla="*/ 975360 h 1015413"/>
                <a:gd name="connsiteX2" fmla="*/ 163830 w 163830"/>
                <a:gd name="connsiteY2" fmla="*/ 53340 h 1015413"/>
                <a:gd name="connsiteX3" fmla="*/ 0 w 163830"/>
                <a:gd name="connsiteY3" fmla="*/ 0 h 1015413"/>
                <a:gd name="connsiteX4" fmla="*/ 68580 w 163830"/>
                <a:gd name="connsiteY4" fmla="*/ 1015413 h 1015413"/>
                <a:gd name="connsiteX0" fmla="*/ 1905 w 163830"/>
                <a:gd name="connsiteY0" fmla="*/ 1017270 h 1017270"/>
                <a:gd name="connsiteX1" fmla="*/ 163830 w 163830"/>
                <a:gd name="connsiteY1" fmla="*/ 975360 h 1017270"/>
                <a:gd name="connsiteX2" fmla="*/ 163830 w 163830"/>
                <a:gd name="connsiteY2" fmla="*/ 53340 h 1017270"/>
                <a:gd name="connsiteX3" fmla="*/ 0 w 163830"/>
                <a:gd name="connsiteY3" fmla="*/ 0 h 1017270"/>
                <a:gd name="connsiteX4" fmla="*/ 1905 w 163830"/>
                <a:gd name="connsiteY4" fmla="*/ 1017270 h 1017270"/>
                <a:gd name="connsiteX0" fmla="*/ 45720 w 163830"/>
                <a:gd name="connsiteY0" fmla="*/ 998701 h 998701"/>
                <a:gd name="connsiteX1" fmla="*/ 163830 w 163830"/>
                <a:gd name="connsiteY1" fmla="*/ 975360 h 998701"/>
                <a:gd name="connsiteX2" fmla="*/ 163830 w 163830"/>
                <a:gd name="connsiteY2" fmla="*/ 53340 h 998701"/>
                <a:gd name="connsiteX3" fmla="*/ 0 w 163830"/>
                <a:gd name="connsiteY3" fmla="*/ 0 h 998701"/>
                <a:gd name="connsiteX4" fmla="*/ 45720 w 163830"/>
                <a:gd name="connsiteY4" fmla="*/ 998701 h 998701"/>
                <a:gd name="connsiteX0" fmla="*/ 1905 w 163830"/>
                <a:gd name="connsiteY0" fmla="*/ 1019127 h 1019127"/>
                <a:gd name="connsiteX1" fmla="*/ 163830 w 163830"/>
                <a:gd name="connsiteY1" fmla="*/ 975360 h 1019127"/>
                <a:gd name="connsiteX2" fmla="*/ 163830 w 163830"/>
                <a:gd name="connsiteY2" fmla="*/ 53340 h 1019127"/>
                <a:gd name="connsiteX3" fmla="*/ 0 w 163830"/>
                <a:gd name="connsiteY3" fmla="*/ 0 h 1019127"/>
                <a:gd name="connsiteX4" fmla="*/ 1905 w 163830"/>
                <a:gd name="connsiteY4" fmla="*/ 1019127 h 1019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0" h="1019127">
                  <a:moveTo>
                    <a:pt x="1905" y="1019127"/>
                  </a:moveTo>
                  <a:lnTo>
                    <a:pt x="163830" y="975360"/>
                  </a:lnTo>
                  <a:lnTo>
                    <a:pt x="163830" y="53340"/>
                  </a:lnTo>
                  <a:lnTo>
                    <a:pt x="0" y="0"/>
                  </a:lnTo>
                  <a:lnTo>
                    <a:pt x="1905" y="1019127"/>
                  </a:lnTo>
                  <a:close/>
                </a:path>
              </a:pathLst>
            </a:custGeom>
            <a:solidFill>
              <a:schemeClr val="accent1">
                <a:lumMod val="60000"/>
                <a:lumOff val="40000"/>
                <a:alpha val="90000"/>
              </a:schemeClr>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IN" sz="1500" b="1"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DA2C1085-3B44-2D15-E086-52A610512898}"/>
                </a:ext>
              </a:extLst>
            </p:cNvPr>
            <p:cNvSpPr/>
            <p:nvPr/>
          </p:nvSpPr>
          <p:spPr bwMode="gray">
            <a:xfrm>
              <a:off x="473369" y="931466"/>
              <a:ext cx="2010430" cy="1609375"/>
            </a:xfrm>
            <a:prstGeom prst="rect">
              <a:avLst/>
            </a:prstGeom>
            <a:solidFill>
              <a:schemeClr val="accent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500" dirty="0">
                <a:latin typeface="Aptos" panose="020B0004020202020204" pitchFamily="34" charset="0"/>
                <a:ea typeface="Verdana" panose="020B0604030504040204" pitchFamily="34" charset="0"/>
                <a:cs typeface="Calibri Light" panose="020F030202020403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white"/>
                  </a:solidFill>
                  <a:effectLst/>
                  <a:uLnTx/>
                  <a:uFillTx/>
                  <a:latin typeface="Calibri"/>
                </a:rPr>
                <a:t>Simplification of registration requirement</a:t>
              </a:r>
            </a:p>
          </p:txBody>
        </p:sp>
        <p:sp>
          <p:nvSpPr>
            <p:cNvPr id="19" name="Freeform 6">
              <a:extLst>
                <a:ext uri="{FF2B5EF4-FFF2-40B4-BE49-F238E27FC236}">
                  <a16:creationId xmlns:a16="http://schemas.microsoft.com/office/drawing/2014/main" id="{9F8455D6-FAC2-B698-13FD-67BFD6C35863}"/>
                </a:ext>
              </a:extLst>
            </p:cNvPr>
            <p:cNvSpPr/>
            <p:nvPr/>
          </p:nvSpPr>
          <p:spPr bwMode="gray">
            <a:xfrm flipH="1">
              <a:off x="2628422" y="931466"/>
              <a:ext cx="186098" cy="1609375"/>
            </a:xfrm>
            <a:custGeom>
              <a:avLst/>
              <a:gdLst>
                <a:gd name="connsiteX0" fmla="*/ 3810 w 163830"/>
                <a:gd name="connsiteY0" fmla="*/ 1017270 h 1017270"/>
                <a:gd name="connsiteX1" fmla="*/ 163830 w 163830"/>
                <a:gd name="connsiteY1" fmla="*/ 975360 h 1017270"/>
                <a:gd name="connsiteX2" fmla="*/ 163830 w 163830"/>
                <a:gd name="connsiteY2" fmla="*/ 53340 h 1017270"/>
                <a:gd name="connsiteX3" fmla="*/ 0 w 163830"/>
                <a:gd name="connsiteY3" fmla="*/ 0 h 1017270"/>
                <a:gd name="connsiteX4" fmla="*/ 3810 w 163830"/>
                <a:gd name="connsiteY4" fmla="*/ 1017270 h 1017270"/>
                <a:gd name="connsiteX0" fmla="*/ 68580 w 163830"/>
                <a:gd name="connsiteY0" fmla="*/ 1015413 h 1015413"/>
                <a:gd name="connsiteX1" fmla="*/ 163830 w 163830"/>
                <a:gd name="connsiteY1" fmla="*/ 975360 h 1015413"/>
                <a:gd name="connsiteX2" fmla="*/ 163830 w 163830"/>
                <a:gd name="connsiteY2" fmla="*/ 53340 h 1015413"/>
                <a:gd name="connsiteX3" fmla="*/ 0 w 163830"/>
                <a:gd name="connsiteY3" fmla="*/ 0 h 1015413"/>
                <a:gd name="connsiteX4" fmla="*/ 68580 w 163830"/>
                <a:gd name="connsiteY4" fmla="*/ 1015413 h 1015413"/>
                <a:gd name="connsiteX0" fmla="*/ 1905 w 163830"/>
                <a:gd name="connsiteY0" fmla="*/ 1017270 h 1017270"/>
                <a:gd name="connsiteX1" fmla="*/ 163830 w 163830"/>
                <a:gd name="connsiteY1" fmla="*/ 975360 h 1017270"/>
                <a:gd name="connsiteX2" fmla="*/ 163830 w 163830"/>
                <a:gd name="connsiteY2" fmla="*/ 53340 h 1017270"/>
                <a:gd name="connsiteX3" fmla="*/ 0 w 163830"/>
                <a:gd name="connsiteY3" fmla="*/ 0 h 1017270"/>
                <a:gd name="connsiteX4" fmla="*/ 1905 w 163830"/>
                <a:gd name="connsiteY4" fmla="*/ 1017270 h 1017270"/>
                <a:gd name="connsiteX0" fmla="*/ 45720 w 163830"/>
                <a:gd name="connsiteY0" fmla="*/ 998701 h 998701"/>
                <a:gd name="connsiteX1" fmla="*/ 163830 w 163830"/>
                <a:gd name="connsiteY1" fmla="*/ 975360 h 998701"/>
                <a:gd name="connsiteX2" fmla="*/ 163830 w 163830"/>
                <a:gd name="connsiteY2" fmla="*/ 53340 h 998701"/>
                <a:gd name="connsiteX3" fmla="*/ 0 w 163830"/>
                <a:gd name="connsiteY3" fmla="*/ 0 h 998701"/>
                <a:gd name="connsiteX4" fmla="*/ 45720 w 163830"/>
                <a:gd name="connsiteY4" fmla="*/ 998701 h 998701"/>
                <a:gd name="connsiteX0" fmla="*/ 1905 w 163830"/>
                <a:gd name="connsiteY0" fmla="*/ 1019127 h 1019127"/>
                <a:gd name="connsiteX1" fmla="*/ 163830 w 163830"/>
                <a:gd name="connsiteY1" fmla="*/ 975360 h 1019127"/>
                <a:gd name="connsiteX2" fmla="*/ 163830 w 163830"/>
                <a:gd name="connsiteY2" fmla="*/ 53340 h 1019127"/>
                <a:gd name="connsiteX3" fmla="*/ 0 w 163830"/>
                <a:gd name="connsiteY3" fmla="*/ 0 h 1019127"/>
                <a:gd name="connsiteX4" fmla="*/ 1905 w 163830"/>
                <a:gd name="connsiteY4" fmla="*/ 1019127 h 1019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0" h="1019127">
                  <a:moveTo>
                    <a:pt x="1905" y="1019127"/>
                  </a:moveTo>
                  <a:lnTo>
                    <a:pt x="163830" y="975360"/>
                  </a:lnTo>
                  <a:lnTo>
                    <a:pt x="163830" y="53340"/>
                  </a:lnTo>
                  <a:lnTo>
                    <a:pt x="0" y="0"/>
                  </a:lnTo>
                  <a:lnTo>
                    <a:pt x="1905" y="1019127"/>
                  </a:lnTo>
                  <a:close/>
                </a:path>
              </a:pathLst>
            </a:custGeom>
            <a:solidFill>
              <a:schemeClr val="accent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IN" sz="15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07788419-A147-EFD8-4F4D-BF8B99051FD2}"/>
                </a:ext>
              </a:extLst>
            </p:cNvPr>
            <p:cNvSpPr/>
            <p:nvPr/>
          </p:nvSpPr>
          <p:spPr bwMode="gray">
            <a:xfrm>
              <a:off x="2812135" y="931467"/>
              <a:ext cx="8928760" cy="1610596"/>
            </a:xfrm>
            <a:prstGeom prst="rect">
              <a:avLst/>
            </a:prstGeom>
            <a:noFill/>
            <a:ln w="12700" algn="ctr">
              <a:solidFill>
                <a:schemeClr val="accent1"/>
              </a:solidFill>
              <a:miter lim="800000"/>
              <a:headEnd/>
              <a:tailEnd/>
            </a:ln>
          </p:spPr>
          <p:txBody>
            <a:bodyPr wrap="square" lIns="1800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1" indent="-285750" algn="just" defTabSz="914400" rtl="0" eaLnBrk="1" fontAlgn="auto" latinLnBrk="0" hangingPunct="1">
                <a:lnSpc>
                  <a:spcPct val="100000"/>
                </a:lnSpc>
                <a:spcBef>
                  <a:spcPts val="600"/>
                </a:spcBef>
                <a:spcAft>
                  <a:spcPts val="600"/>
                </a:spcAft>
                <a:buClrTx/>
                <a:buSzPct val="110000"/>
                <a:buFont typeface="Arial" panose="020B0604020202020204" pitchFamily="34" charset="0"/>
                <a:buChar char="•"/>
                <a:tabLst/>
                <a:defRPr/>
              </a:pPr>
              <a:r>
                <a:rPr kumimoji="0" lang="en-US" altLang="en-US" sz="1500" b="1" i="0" u="none" strike="noStrike" kern="1200" cap="none" spc="0" normalizeH="0" baseline="0" noProof="0" dirty="0">
                  <a:ln>
                    <a:noFill/>
                  </a:ln>
                  <a:effectLst/>
                  <a:uLnTx/>
                  <a:uFillTx/>
                  <a:latin typeface="Calibri"/>
                </a:rPr>
                <a:t>Reduced timeline for registration: </a:t>
              </a:r>
              <a:r>
                <a:rPr kumimoji="0" lang="en-US" altLang="en-US" sz="1500" b="0" i="0" u="none" strike="noStrike" kern="1200" cap="none" spc="0" normalizeH="0" baseline="0" noProof="0" dirty="0">
                  <a:ln>
                    <a:noFill/>
                  </a:ln>
                  <a:effectLst/>
                  <a:uLnTx/>
                  <a:uFillTx/>
                  <a:latin typeface="Calibri"/>
                </a:rPr>
                <a:t>Optional simplified GST registration scheme wherein registration shall be granted on an automated basis within three working days for low risk applicants and small businesses (tax liability not exceeding INR 2.5 lakh in a month)</a:t>
              </a:r>
            </a:p>
            <a:p>
              <a:pPr marL="285750" lvl="1" indent="-285750" algn="just">
                <a:spcBef>
                  <a:spcPts val="600"/>
                </a:spcBef>
                <a:spcAft>
                  <a:spcPts val="600"/>
                </a:spcAft>
                <a:buSzPct val="110000"/>
                <a:buFont typeface="Arial" panose="020B0604020202020204" pitchFamily="34" charset="0"/>
                <a:buChar char="•"/>
                <a:defRPr/>
              </a:pPr>
              <a:r>
                <a:rPr lang="en-US" altLang="en-US" sz="1500" dirty="0"/>
                <a:t>In-principle approval for a simplified GST registration mechanism for small suppliers making supplies through ECOs  across multiple states</a:t>
              </a:r>
            </a:p>
            <a:p>
              <a:pPr marL="742950" lvl="2" indent="-285750" algn="just">
                <a:spcBef>
                  <a:spcPts val="600"/>
                </a:spcBef>
                <a:spcAft>
                  <a:spcPts val="600"/>
                </a:spcAft>
                <a:buSzPct val="110000"/>
                <a:buFont typeface="Courier New" panose="02070309020205020404" pitchFamily="49" charset="0"/>
                <a:buChar char="­"/>
                <a:defRPr/>
              </a:pPr>
              <a:r>
                <a:rPr lang="en-US" altLang="en-US" sz="1500" dirty="0"/>
                <a:t>S</a:t>
              </a:r>
              <a:r>
                <a:rPr lang="en-US" sz="1500" dirty="0">
                  <a:cs typeface="Calibri" panose="020F0502020204030204" pitchFamily="34" charset="0"/>
                </a:rPr>
                <a:t>mall suppliers may sell across multiple states via e-commerce platforms without requiring separate Principal Place of Business (PPOB)</a:t>
              </a:r>
              <a:endParaRPr lang="en-US" altLang="en-US" sz="1500" dirty="0"/>
            </a:p>
          </p:txBody>
        </p:sp>
      </p:grpSp>
      <p:sp>
        <p:nvSpPr>
          <p:cNvPr id="48" name="Oval 47">
            <a:extLst>
              <a:ext uri="{FF2B5EF4-FFF2-40B4-BE49-F238E27FC236}">
                <a16:creationId xmlns:a16="http://schemas.microsoft.com/office/drawing/2014/main" id="{23610DE5-C430-2E67-4CF1-B6F4190B3F8F}"/>
              </a:ext>
            </a:extLst>
          </p:cNvPr>
          <p:cNvSpPr/>
          <p:nvPr/>
        </p:nvSpPr>
        <p:spPr bwMode="gray">
          <a:xfrm>
            <a:off x="1190619" y="1317234"/>
            <a:ext cx="575931" cy="575931"/>
          </a:xfrm>
          <a:prstGeom prst="ellipse">
            <a:avLst/>
          </a:prstGeom>
          <a:no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nvGrpSpPr>
          <p:cNvPr id="49" name="Group 48">
            <a:extLst>
              <a:ext uri="{FF2B5EF4-FFF2-40B4-BE49-F238E27FC236}">
                <a16:creationId xmlns:a16="http://schemas.microsoft.com/office/drawing/2014/main" id="{7D1F18A1-24BB-F811-DB7B-D0DF4BD94F14}"/>
              </a:ext>
            </a:extLst>
          </p:cNvPr>
          <p:cNvGrpSpPr/>
          <p:nvPr/>
        </p:nvGrpSpPr>
        <p:grpSpPr>
          <a:xfrm>
            <a:off x="1337062" y="1413240"/>
            <a:ext cx="286318" cy="391013"/>
            <a:chOff x="569343" y="2443951"/>
            <a:chExt cx="158470" cy="216416"/>
          </a:xfrm>
          <a:solidFill>
            <a:schemeClr val="bg1"/>
          </a:solidFill>
        </p:grpSpPr>
        <p:sp>
          <p:nvSpPr>
            <p:cNvPr id="50" name="Graphic 4">
              <a:extLst>
                <a:ext uri="{FF2B5EF4-FFF2-40B4-BE49-F238E27FC236}">
                  <a16:creationId xmlns:a16="http://schemas.microsoft.com/office/drawing/2014/main" id="{254F166A-8F35-E6C3-3109-23D0B0E64BF9}"/>
                </a:ext>
              </a:extLst>
            </p:cNvPr>
            <p:cNvSpPr/>
            <p:nvPr/>
          </p:nvSpPr>
          <p:spPr>
            <a:xfrm>
              <a:off x="569343" y="2443951"/>
              <a:ext cx="158470" cy="216416"/>
            </a:xfrm>
            <a:custGeom>
              <a:avLst/>
              <a:gdLst>
                <a:gd name="connsiteX0" fmla="*/ 156553 w 158470"/>
                <a:gd name="connsiteY0" fmla="*/ 52987 h 216416"/>
                <a:gd name="connsiteX1" fmla="*/ 105434 w 158470"/>
                <a:gd name="connsiteY1" fmla="*/ 1915 h 216416"/>
                <a:gd name="connsiteX2" fmla="*/ 103517 w 158470"/>
                <a:gd name="connsiteY2" fmla="*/ 638 h 216416"/>
                <a:gd name="connsiteX3" fmla="*/ 100961 w 158470"/>
                <a:gd name="connsiteY3" fmla="*/ 0 h 216416"/>
                <a:gd name="connsiteX4" fmla="*/ 6390 w 158470"/>
                <a:gd name="connsiteY4" fmla="*/ 0 h 216416"/>
                <a:gd name="connsiteX5" fmla="*/ 0 w 158470"/>
                <a:gd name="connsiteY5" fmla="*/ 6384 h 216416"/>
                <a:gd name="connsiteX6" fmla="*/ 0 w 158470"/>
                <a:gd name="connsiteY6" fmla="*/ 210033 h 216416"/>
                <a:gd name="connsiteX7" fmla="*/ 6390 w 158470"/>
                <a:gd name="connsiteY7" fmla="*/ 216417 h 216416"/>
                <a:gd name="connsiteX8" fmla="*/ 152081 w 158470"/>
                <a:gd name="connsiteY8" fmla="*/ 216417 h 216416"/>
                <a:gd name="connsiteX9" fmla="*/ 158470 w 158470"/>
                <a:gd name="connsiteY9" fmla="*/ 210033 h 216416"/>
                <a:gd name="connsiteX10" fmla="*/ 158470 w 158470"/>
                <a:gd name="connsiteY10" fmla="*/ 56817 h 216416"/>
                <a:gd name="connsiteX11" fmla="*/ 157831 w 158470"/>
                <a:gd name="connsiteY11" fmla="*/ 54264 h 216416"/>
                <a:gd name="connsiteX12" fmla="*/ 156553 w 158470"/>
                <a:gd name="connsiteY12" fmla="*/ 52987 h 216416"/>
                <a:gd name="connsiteX13" fmla="*/ 107351 w 158470"/>
                <a:gd name="connsiteY13" fmla="*/ 21706 h 216416"/>
                <a:gd name="connsiteX14" fmla="*/ 136745 w 158470"/>
                <a:gd name="connsiteY14" fmla="*/ 51072 h 216416"/>
                <a:gd name="connsiteX15" fmla="*/ 107351 w 158470"/>
                <a:gd name="connsiteY15" fmla="*/ 51072 h 216416"/>
                <a:gd name="connsiteX16" fmla="*/ 107351 w 158470"/>
                <a:gd name="connsiteY16" fmla="*/ 21706 h 216416"/>
                <a:gd name="connsiteX17" fmla="*/ 12780 w 158470"/>
                <a:gd name="connsiteY17" fmla="*/ 203649 h 216416"/>
                <a:gd name="connsiteX18" fmla="*/ 12780 w 158470"/>
                <a:gd name="connsiteY18" fmla="*/ 12768 h 216416"/>
                <a:gd name="connsiteX19" fmla="*/ 94571 w 158470"/>
                <a:gd name="connsiteY19" fmla="*/ 12768 h 216416"/>
                <a:gd name="connsiteX20" fmla="*/ 94571 w 158470"/>
                <a:gd name="connsiteY20" fmla="*/ 57456 h 216416"/>
                <a:gd name="connsiteX21" fmla="*/ 100961 w 158470"/>
                <a:gd name="connsiteY21" fmla="*/ 63840 h 216416"/>
                <a:gd name="connsiteX22" fmla="*/ 145691 w 158470"/>
                <a:gd name="connsiteY22" fmla="*/ 63840 h 216416"/>
                <a:gd name="connsiteX23" fmla="*/ 145691 w 158470"/>
                <a:gd name="connsiteY23" fmla="*/ 204287 h 216416"/>
                <a:gd name="connsiteX24" fmla="*/ 12780 w 158470"/>
                <a:gd name="connsiteY24" fmla="*/ 203649 h 21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470" h="216416">
                  <a:moveTo>
                    <a:pt x="156553" y="52987"/>
                  </a:moveTo>
                  <a:lnTo>
                    <a:pt x="105434" y="1915"/>
                  </a:lnTo>
                  <a:cubicBezTo>
                    <a:pt x="104795" y="1277"/>
                    <a:pt x="104156" y="638"/>
                    <a:pt x="103517" y="638"/>
                  </a:cubicBezTo>
                  <a:cubicBezTo>
                    <a:pt x="102878" y="638"/>
                    <a:pt x="101600" y="0"/>
                    <a:pt x="100961" y="0"/>
                  </a:cubicBezTo>
                  <a:lnTo>
                    <a:pt x="6390" y="0"/>
                  </a:lnTo>
                  <a:cubicBezTo>
                    <a:pt x="2556" y="0"/>
                    <a:pt x="0" y="2554"/>
                    <a:pt x="0" y="6384"/>
                  </a:cubicBezTo>
                  <a:lnTo>
                    <a:pt x="0" y="210033"/>
                  </a:lnTo>
                  <a:cubicBezTo>
                    <a:pt x="0" y="213863"/>
                    <a:pt x="2556" y="216417"/>
                    <a:pt x="6390" y="216417"/>
                  </a:cubicBezTo>
                  <a:lnTo>
                    <a:pt x="152081" y="216417"/>
                  </a:lnTo>
                  <a:cubicBezTo>
                    <a:pt x="155914" y="216417"/>
                    <a:pt x="158470" y="213863"/>
                    <a:pt x="158470" y="210033"/>
                  </a:cubicBezTo>
                  <a:lnTo>
                    <a:pt x="158470" y="56817"/>
                  </a:lnTo>
                  <a:cubicBezTo>
                    <a:pt x="158470" y="56179"/>
                    <a:pt x="158470" y="54902"/>
                    <a:pt x="157831" y="54264"/>
                  </a:cubicBezTo>
                  <a:cubicBezTo>
                    <a:pt x="157831" y="53625"/>
                    <a:pt x="157192" y="52987"/>
                    <a:pt x="156553" y="52987"/>
                  </a:cubicBezTo>
                  <a:close/>
                  <a:moveTo>
                    <a:pt x="107351" y="21706"/>
                  </a:moveTo>
                  <a:lnTo>
                    <a:pt x="136745" y="51072"/>
                  </a:lnTo>
                  <a:lnTo>
                    <a:pt x="107351" y="51072"/>
                  </a:lnTo>
                  <a:lnTo>
                    <a:pt x="107351" y="21706"/>
                  </a:lnTo>
                  <a:close/>
                  <a:moveTo>
                    <a:pt x="12780" y="203649"/>
                  </a:moveTo>
                  <a:lnTo>
                    <a:pt x="12780" y="12768"/>
                  </a:lnTo>
                  <a:lnTo>
                    <a:pt x="94571" y="12768"/>
                  </a:lnTo>
                  <a:lnTo>
                    <a:pt x="94571" y="57456"/>
                  </a:lnTo>
                  <a:cubicBezTo>
                    <a:pt x="94571" y="61286"/>
                    <a:pt x="97127" y="63840"/>
                    <a:pt x="100961" y="63840"/>
                  </a:cubicBezTo>
                  <a:lnTo>
                    <a:pt x="145691" y="63840"/>
                  </a:lnTo>
                  <a:lnTo>
                    <a:pt x="145691" y="204287"/>
                  </a:lnTo>
                  <a:lnTo>
                    <a:pt x="12780" y="203649"/>
                  </a:lnTo>
                  <a:close/>
                </a:path>
              </a:pathLst>
            </a:custGeom>
            <a:grpFill/>
            <a:ln w="6390" cap="flat">
              <a:noFill/>
              <a:prstDash val="solid"/>
              <a:miter/>
            </a:ln>
          </p:spPr>
          <p:txBody>
            <a:bodyPr rtlCol="0" anchor="ctr"/>
            <a:lstStyle/>
            <a:p>
              <a:endParaRPr lang="en-US"/>
            </a:p>
          </p:txBody>
        </p:sp>
        <p:sp>
          <p:nvSpPr>
            <p:cNvPr id="51" name="Graphic 4">
              <a:extLst>
                <a:ext uri="{FF2B5EF4-FFF2-40B4-BE49-F238E27FC236}">
                  <a16:creationId xmlns:a16="http://schemas.microsoft.com/office/drawing/2014/main" id="{C2E67384-F584-4D93-1B92-DDC5D5B11B14}"/>
                </a:ext>
              </a:extLst>
            </p:cNvPr>
            <p:cNvSpPr/>
            <p:nvPr/>
          </p:nvSpPr>
          <p:spPr>
            <a:xfrm>
              <a:off x="598737" y="2618233"/>
              <a:ext cx="100322" cy="12767"/>
            </a:xfrm>
            <a:custGeom>
              <a:avLst/>
              <a:gdLst>
                <a:gd name="connsiteX0" fmla="*/ 93293 w 100322"/>
                <a:gd name="connsiteY0" fmla="*/ 0 h 12767"/>
                <a:gd name="connsiteX1" fmla="*/ 6390 w 100322"/>
                <a:gd name="connsiteY1" fmla="*/ 0 h 12767"/>
                <a:gd name="connsiteX2" fmla="*/ 0 w 100322"/>
                <a:gd name="connsiteY2" fmla="*/ 6384 h 12767"/>
                <a:gd name="connsiteX3" fmla="*/ 6390 w 100322"/>
                <a:gd name="connsiteY3" fmla="*/ 12768 h 12767"/>
                <a:gd name="connsiteX4" fmla="*/ 93932 w 100322"/>
                <a:gd name="connsiteY4" fmla="*/ 12768 h 12767"/>
                <a:gd name="connsiteX5" fmla="*/ 100322 w 100322"/>
                <a:gd name="connsiteY5" fmla="*/ 6384 h 12767"/>
                <a:gd name="connsiteX6" fmla="*/ 93293 w 100322"/>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22" h="12767">
                  <a:moveTo>
                    <a:pt x="93293" y="0"/>
                  </a:moveTo>
                  <a:lnTo>
                    <a:pt x="6390" y="0"/>
                  </a:lnTo>
                  <a:cubicBezTo>
                    <a:pt x="2556" y="0"/>
                    <a:pt x="0" y="2554"/>
                    <a:pt x="0" y="6384"/>
                  </a:cubicBezTo>
                  <a:cubicBezTo>
                    <a:pt x="0" y="10214"/>
                    <a:pt x="2556" y="12768"/>
                    <a:pt x="6390" y="12768"/>
                  </a:cubicBezTo>
                  <a:lnTo>
                    <a:pt x="93932" y="12768"/>
                  </a:lnTo>
                  <a:cubicBezTo>
                    <a:pt x="97766" y="12768"/>
                    <a:pt x="100322" y="10214"/>
                    <a:pt x="100322" y="6384"/>
                  </a:cubicBezTo>
                  <a:cubicBezTo>
                    <a:pt x="100322" y="2554"/>
                    <a:pt x="97127" y="0"/>
                    <a:pt x="93293" y="0"/>
                  </a:cubicBezTo>
                  <a:close/>
                </a:path>
              </a:pathLst>
            </a:custGeom>
            <a:grpFill/>
            <a:ln w="6390" cap="flat">
              <a:noFill/>
              <a:prstDash val="solid"/>
              <a:miter/>
            </a:ln>
          </p:spPr>
          <p:txBody>
            <a:bodyPr rtlCol="0" anchor="ctr"/>
            <a:lstStyle/>
            <a:p>
              <a:endParaRPr lang="en-US"/>
            </a:p>
          </p:txBody>
        </p:sp>
        <p:sp>
          <p:nvSpPr>
            <p:cNvPr id="52" name="Graphic 4">
              <a:extLst>
                <a:ext uri="{FF2B5EF4-FFF2-40B4-BE49-F238E27FC236}">
                  <a16:creationId xmlns:a16="http://schemas.microsoft.com/office/drawing/2014/main" id="{DB584FC3-E95D-3BC3-BA7C-B1A7D2D9605A}"/>
                </a:ext>
              </a:extLst>
            </p:cNvPr>
            <p:cNvSpPr/>
            <p:nvPr/>
          </p:nvSpPr>
          <p:spPr>
            <a:xfrm>
              <a:off x="598737" y="2589505"/>
              <a:ext cx="100322" cy="12767"/>
            </a:xfrm>
            <a:custGeom>
              <a:avLst/>
              <a:gdLst>
                <a:gd name="connsiteX0" fmla="*/ 93293 w 100322"/>
                <a:gd name="connsiteY0" fmla="*/ 0 h 12767"/>
                <a:gd name="connsiteX1" fmla="*/ 6390 w 100322"/>
                <a:gd name="connsiteY1" fmla="*/ 0 h 12767"/>
                <a:gd name="connsiteX2" fmla="*/ 0 w 100322"/>
                <a:gd name="connsiteY2" fmla="*/ 6384 h 12767"/>
                <a:gd name="connsiteX3" fmla="*/ 6390 w 100322"/>
                <a:gd name="connsiteY3" fmla="*/ 12768 h 12767"/>
                <a:gd name="connsiteX4" fmla="*/ 93932 w 100322"/>
                <a:gd name="connsiteY4" fmla="*/ 12768 h 12767"/>
                <a:gd name="connsiteX5" fmla="*/ 100322 w 100322"/>
                <a:gd name="connsiteY5" fmla="*/ 6384 h 12767"/>
                <a:gd name="connsiteX6" fmla="*/ 93293 w 100322"/>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22" h="12767">
                  <a:moveTo>
                    <a:pt x="93293" y="0"/>
                  </a:moveTo>
                  <a:lnTo>
                    <a:pt x="6390" y="0"/>
                  </a:lnTo>
                  <a:cubicBezTo>
                    <a:pt x="2556" y="0"/>
                    <a:pt x="0" y="2554"/>
                    <a:pt x="0" y="6384"/>
                  </a:cubicBezTo>
                  <a:cubicBezTo>
                    <a:pt x="0" y="10214"/>
                    <a:pt x="2556" y="12768"/>
                    <a:pt x="6390" y="12768"/>
                  </a:cubicBezTo>
                  <a:lnTo>
                    <a:pt x="93932" y="12768"/>
                  </a:lnTo>
                  <a:cubicBezTo>
                    <a:pt x="97766" y="12768"/>
                    <a:pt x="100322" y="10214"/>
                    <a:pt x="100322" y="6384"/>
                  </a:cubicBezTo>
                  <a:cubicBezTo>
                    <a:pt x="100322" y="2554"/>
                    <a:pt x="97127" y="0"/>
                    <a:pt x="93293" y="0"/>
                  </a:cubicBezTo>
                  <a:close/>
                </a:path>
              </a:pathLst>
            </a:custGeom>
            <a:grpFill/>
            <a:ln w="6390" cap="flat">
              <a:noFill/>
              <a:prstDash val="solid"/>
              <a:miter/>
            </a:ln>
          </p:spPr>
          <p:txBody>
            <a:bodyPr rtlCol="0" anchor="ctr"/>
            <a:lstStyle/>
            <a:p>
              <a:endParaRPr lang="en-US"/>
            </a:p>
          </p:txBody>
        </p:sp>
        <p:sp>
          <p:nvSpPr>
            <p:cNvPr id="53" name="Graphic 4">
              <a:extLst>
                <a:ext uri="{FF2B5EF4-FFF2-40B4-BE49-F238E27FC236}">
                  <a16:creationId xmlns:a16="http://schemas.microsoft.com/office/drawing/2014/main" id="{2DDC68E9-8544-289D-E1BE-2489BE0D4936}"/>
                </a:ext>
              </a:extLst>
            </p:cNvPr>
            <p:cNvSpPr/>
            <p:nvPr/>
          </p:nvSpPr>
          <p:spPr>
            <a:xfrm>
              <a:off x="598737" y="2560139"/>
              <a:ext cx="100322" cy="12767"/>
            </a:xfrm>
            <a:custGeom>
              <a:avLst/>
              <a:gdLst>
                <a:gd name="connsiteX0" fmla="*/ 93293 w 100322"/>
                <a:gd name="connsiteY0" fmla="*/ 0 h 12767"/>
                <a:gd name="connsiteX1" fmla="*/ 6390 w 100322"/>
                <a:gd name="connsiteY1" fmla="*/ 0 h 12767"/>
                <a:gd name="connsiteX2" fmla="*/ 0 w 100322"/>
                <a:gd name="connsiteY2" fmla="*/ 6384 h 12767"/>
                <a:gd name="connsiteX3" fmla="*/ 6390 w 100322"/>
                <a:gd name="connsiteY3" fmla="*/ 12768 h 12767"/>
                <a:gd name="connsiteX4" fmla="*/ 93932 w 100322"/>
                <a:gd name="connsiteY4" fmla="*/ 12768 h 12767"/>
                <a:gd name="connsiteX5" fmla="*/ 100322 w 100322"/>
                <a:gd name="connsiteY5" fmla="*/ 6384 h 12767"/>
                <a:gd name="connsiteX6" fmla="*/ 93293 w 100322"/>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22" h="12767">
                  <a:moveTo>
                    <a:pt x="93293" y="0"/>
                  </a:moveTo>
                  <a:lnTo>
                    <a:pt x="6390" y="0"/>
                  </a:lnTo>
                  <a:cubicBezTo>
                    <a:pt x="2556" y="0"/>
                    <a:pt x="0" y="2554"/>
                    <a:pt x="0" y="6384"/>
                  </a:cubicBezTo>
                  <a:cubicBezTo>
                    <a:pt x="0" y="10214"/>
                    <a:pt x="2556" y="12768"/>
                    <a:pt x="6390" y="12768"/>
                  </a:cubicBezTo>
                  <a:lnTo>
                    <a:pt x="93932" y="12768"/>
                  </a:lnTo>
                  <a:cubicBezTo>
                    <a:pt x="97766" y="12768"/>
                    <a:pt x="100322" y="10214"/>
                    <a:pt x="100322" y="6384"/>
                  </a:cubicBezTo>
                  <a:cubicBezTo>
                    <a:pt x="100322" y="2554"/>
                    <a:pt x="97127" y="0"/>
                    <a:pt x="93293" y="0"/>
                  </a:cubicBezTo>
                  <a:close/>
                </a:path>
              </a:pathLst>
            </a:custGeom>
            <a:grpFill/>
            <a:ln w="6390" cap="flat">
              <a:noFill/>
              <a:prstDash val="solid"/>
              <a:miter/>
            </a:ln>
          </p:spPr>
          <p:txBody>
            <a:bodyPr rtlCol="0" anchor="ctr"/>
            <a:lstStyle/>
            <a:p>
              <a:endParaRPr lang="en-US"/>
            </a:p>
          </p:txBody>
        </p:sp>
        <p:sp>
          <p:nvSpPr>
            <p:cNvPr id="54" name="Graphic 4">
              <a:extLst>
                <a:ext uri="{FF2B5EF4-FFF2-40B4-BE49-F238E27FC236}">
                  <a16:creationId xmlns:a16="http://schemas.microsoft.com/office/drawing/2014/main" id="{F463893A-105C-BD92-369A-4955B10A8A36}"/>
                </a:ext>
              </a:extLst>
            </p:cNvPr>
            <p:cNvSpPr/>
            <p:nvPr/>
          </p:nvSpPr>
          <p:spPr>
            <a:xfrm>
              <a:off x="598737" y="2531411"/>
              <a:ext cx="100322" cy="12767"/>
            </a:xfrm>
            <a:custGeom>
              <a:avLst/>
              <a:gdLst>
                <a:gd name="connsiteX0" fmla="*/ 93293 w 100322"/>
                <a:gd name="connsiteY0" fmla="*/ 0 h 12767"/>
                <a:gd name="connsiteX1" fmla="*/ 6390 w 100322"/>
                <a:gd name="connsiteY1" fmla="*/ 0 h 12767"/>
                <a:gd name="connsiteX2" fmla="*/ 0 w 100322"/>
                <a:gd name="connsiteY2" fmla="*/ 6384 h 12767"/>
                <a:gd name="connsiteX3" fmla="*/ 6390 w 100322"/>
                <a:gd name="connsiteY3" fmla="*/ 12768 h 12767"/>
                <a:gd name="connsiteX4" fmla="*/ 93932 w 100322"/>
                <a:gd name="connsiteY4" fmla="*/ 12768 h 12767"/>
                <a:gd name="connsiteX5" fmla="*/ 100322 w 100322"/>
                <a:gd name="connsiteY5" fmla="*/ 6384 h 12767"/>
                <a:gd name="connsiteX6" fmla="*/ 93293 w 100322"/>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22" h="12767">
                  <a:moveTo>
                    <a:pt x="93293" y="0"/>
                  </a:moveTo>
                  <a:lnTo>
                    <a:pt x="6390" y="0"/>
                  </a:lnTo>
                  <a:cubicBezTo>
                    <a:pt x="2556" y="0"/>
                    <a:pt x="0" y="2554"/>
                    <a:pt x="0" y="6384"/>
                  </a:cubicBezTo>
                  <a:cubicBezTo>
                    <a:pt x="0" y="10214"/>
                    <a:pt x="2556" y="12768"/>
                    <a:pt x="6390" y="12768"/>
                  </a:cubicBezTo>
                  <a:lnTo>
                    <a:pt x="93932" y="12768"/>
                  </a:lnTo>
                  <a:cubicBezTo>
                    <a:pt x="97766" y="12768"/>
                    <a:pt x="100322" y="10214"/>
                    <a:pt x="100322" y="6384"/>
                  </a:cubicBezTo>
                  <a:cubicBezTo>
                    <a:pt x="100322" y="2554"/>
                    <a:pt x="97127" y="0"/>
                    <a:pt x="93293" y="0"/>
                  </a:cubicBezTo>
                  <a:close/>
                </a:path>
              </a:pathLst>
            </a:custGeom>
            <a:grpFill/>
            <a:ln w="6390" cap="flat">
              <a:noFill/>
              <a:prstDash val="solid"/>
              <a:miter/>
            </a:ln>
          </p:spPr>
          <p:txBody>
            <a:bodyPr rtlCol="0" anchor="ctr"/>
            <a:lstStyle/>
            <a:p>
              <a:endParaRPr lang="en-US"/>
            </a:p>
          </p:txBody>
        </p:sp>
      </p:grpSp>
      <p:grpSp>
        <p:nvGrpSpPr>
          <p:cNvPr id="30" name="Group 29">
            <a:extLst>
              <a:ext uri="{FF2B5EF4-FFF2-40B4-BE49-F238E27FC236}">
                <a16:creationId xmlns:a16="http://schemas.microsoft.com/office/drawing/2014/main" id="{EFF7E7EC-2919-3AD7-8122-4F6E7CF288F4}"/>
              </a:ext>
            </a:extLst>
          </p:cNvPr>
          <p:cNvGrpSpPr/>
          <p:nvPr/>
        </p:nvGrpSpPr>
        <p:grpSpPr>
          <a:xfrm>
            <a:off x="223520" y="3631939"/>
            <a:ext cx="11508040" cy="2573197"/>
            <a:chOff x="671168" y="3621779"/>
            <a:chExt cx="10784622" cy="2573197"/>
          </a:xfrm>
        </p:grpSpPr>
        <p:grpSp>
          <p:nvGrpSpPr>
            <p:cNvPr id="2" name="Group 1">
              <a:extLst>
                <a:ext uri="{FF2B5EF4-FFF2-40B4-BE49-F238E27FC236}">
                  <a16:creationId xmlns:a16="http://schemas.microsoft.com/office/drawing/2014/main" id="{DA3499FA-179F-4149-18CD-215E3658D56F}"/>
                </a:ext>
              </a:extLst>
            </p:cNvPr>
            <p:cNvGrpSpPr/>
            <p:nvPr/>
          </p:nvGrpSpPr>
          <p:grpSpPr>
            <a:xfrm>
              <a:off x="820132" y="3621779"/>
              <a:ext cx="10584076" cy="679876"/>
              <a:chOff x="2948466" y="2980756"/>
              <a:chExt cx="3545583" cy="679876"/>
            </a:xfrm>
          </p:grpSpPr>
          <p:sp>
            <p:nvSpPr>
              <p:cNvPr id="3" name="Left Brace 2">
                <a:extLst>
                  <a:ext uri="{FF2B5EF4-FFF2-40B4-BE49-F238E27FC236}">
                    <a16:creationId xmlns:a16="http://schemas.microsoft.com/office/drawing/2014/main" id="{C5D13205-F3EE-F848-6A60-4C296684A752}"/>
                  </a:ext>
                </a:extLst>
              </p:cNvPr>
              <p:cNvSpPr/>
              <p:nvPr/>
            </p:nvSpPr>
            <p:spPr>
              <a:xfrm rot="16200000">
                <a:off x="4566445" y="1918827"/>
                <a:ext cx="309626" cy="3173984"/>
              </a:xfrm>
              <a:prstGeom prst="leftBrace">
                <a:avLst>
                  <a:gd name="adj1" fmla="val 62179"/>
                  <a:gd name="adj2" fmla="val 50000"/>
                </a:avLst>
              </a:prstGeom>
              <a:solidFill>
                <a:schemeClr val="accent5"/>
              </a:solidFill>
              <a:ln>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ound Same Side Corner Rectangle 30">
                <a:extLst>
                  <a:ext uri="{FF2B5EF4-FFF2-40B4-BE49-F238E27FC236}">
                    <a16:creationId xmlns:a16="http://schemas.microsoft.com/office/drawing/2014/main" id="{DD571186-3D47-597F-1C3B-60194286562C}"/>
                  </a:ext>
                </a:extLst>
              </p:cNvPr>
              <p:cNvSpPr/>
              <p:nvPr/>
            </p:nvSpPr>
            <p:spPr>
              <a:xfrm>
                <a:off x="2948466" y="2980756"/>
                <a:ext cx="3545583" cy="455558"/>
              </a:xfrm>
              <a:prstGeom prst="round2Same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a:ea typeface="+mn-ea"/>
                    <a:cs typeface="+mn-cs"/>
                  </a:rPr>
                  <a:t> Business Impact</a:t>
                </a:r>
              </a:p>
            </p:txBody>
          </p:sp>
        </p:grpSp>
        <p:sp>
          <p:nvSpPr>
            <p:cNvPr id="5" name="Round Same Side Corner Rectangle 29">
              <a:extLst>
                <a:ext uri="{FF2B5EF4-FFF2-40B4-BE49-F238E27FC236}">
                  <a16:creationId xmlns:a16="http://schemas.microsoft.com/office/drawing/2014/main" id="{5A38AE9D-8A49-4B7B-4330-06F290223278}"/>
                </a:ext>
              </a:extLst>
            </p:cNvPr>
            <p:cNvSpPr/>
            <p:nvPr/>
          </p:nvSpPr>
          <p:spPr>
            <a:xfrm rot="16200000">
              <a:off x="2918299" y="2364006"/>
              <a:ext cx="798706" cy="4903110"/>
            </a:xfrm>
            <a:prstGeom prst="round2SameRect">
              <a:avLst>
                <a:gd name="adj1" fmla="val 10053"/>
                <a:gd name="adj2" fmla="val 0"/>
              </a:avLst>
            </a:prstGeom>
            <a:noFill/>
            <a:ln w="12700">
              <a:solidFill>
                <a:srgbClr val="00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Freeform 30">
              <a:extLst>
                <a:ext uri="{FF2B5EF4-FFF2-40B4-BE49-F238E27FC236}">
                  <a16:creationId xmlns:a16="http://schemas.microsoft.com/office/drawing/2014/main" id="{7DB7A185-4491-C585-6D70-C16AF579F70B}"/>
                </a:ext>
              </a:extLst>
            </p:cNvPr>
            <p:cNvSpPr/>
            <p:nvPr/>
          </p:nvSpPr>
          <p:spPr>
            <a:xfrm>
              <a:off x="5761287" y="4416807"/>
              <a:ext cx="117271" cy="800239"/>
            </a:xfrm>
            <a:custGeom>
              <a:avLst/>
              <a:gdLst>
                <a:gd name="connsiteX0" fmla="*/ 0 w 195262"/>
                <a:gd name="connsiteY0" fmla="*/ 0 h 828675"/>
                <a:gd name="connsiteX1" fmla="*/ 0 w 195262"/>
                <a:gd name="connsiteY1" fmla="*/ 828675 h 828675"/>
                <a:gd name="connsiteX2" fmla="*/ 195262 w 195262"/>
                <a:gd name="connsiteY2" fmla="*/ 742950 h 828675"/>
                <a:gd name="connsiteX3" fmla="*/ 195262 w 195262"/>
                <a:gd name="connsiteY3" fmla="*/ 76200 h 828675"/>
                <a:gd name="connsiteX4" fmla="*/ 0 w 195262"/>
                <a:gd name="connsiteY4" fmla="*/ 0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62" h="828675">
                  <a:moveTo>
                    <a:pt x="0" y="0"/>
                  </a:moveTo>
                  <a:lnTo>
                    <a:pt x="0" y="828675"/>
                  </a:lnTo>
                  <a:lnTo>
                    <a:pt x="195262" y="742950"/>
                  </a:lnTo>
                  <a:lnTo>
                    <a:pt x="195262" y="76200"/>
                  </a:lnTo>
                  <a:lnTo>
                    <a:pt x="0" y="0"/>
                  </a:lnTo>
                  <a:close/>
                </a:path>
              </a:pathLst>
            </a:custGeom>
            <a:solidFill>
              <a:srgbClr val="00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0A4F6DED-C6AF-A5A2-269F-1F4567A49DDE}"/>
                </a:ext>
              </a:extLst>
            </p:cNvPr>
            <p:cNvSpPr>
              <a:spLocks noChangeArrowheads="1"/>
            </p:cNvSpPr>
            <p:nvPr/>
          </p:nvSpPr>
          <p:spPr bwMode="auto">
            <a:xfrm>
              <a:off x="1212304" y="4584728"/>
              <a:ext cx="4166270" cy="461665"/>
            </a:xfrm>
            <a:prstGeom prst="rect">
              <a:avLst/>
            </a:prstGeom>
            <a:noFill/>
            <a:ln w="9525">
              <a:noFill/>
              <a:miter lim="800000"/>
              <a:headEnd/>
              <a:tailEnd/>
            </a:ln>
          </p:spPr>
          <p:txBody>
            <a:bodyPr wrap="square" lIns="0" tIns="0" rIns="0" bIns="0" anchor="ctr">
              <a:spAutoFit/>
            </a:bodyPr>
            <a:lstStyle/>
            <a:p>
              <a:pPr marL="227013" lvl="0" indent="-227013">
                <a:spcBef>
                  <a:spcPct val="0"/>
                </a:spcBef>
                <a:buFont typeface="Arial" panose="020B0604020202020204" pitchFamily="34" charset="0"/>
                <a:buChar char="•"/>
                <a:defRPr/>
              </a:pPr>
              <a:r>
                <a:rPr lang="en-US" sz="1500" dirty="0">
                  <a:cs typeface="Calibri" panose="020F0502020204030204" pitchFamily="34" charset="0"/>
                </a:rPr>
                <a:t>Eases compliance and unlocks interstate growth for MSMEs and micro-entrepreneurs</a:t>
              </a:r>
            </a:p>
          </p:txBody>
        </p:sp>
        <p:sp>
          <p:nvSpPr>
            <p:cNvPr id="8" name="Round Same Side Corner Rectangle 29">
              <a:extLst>
                <a:ext uri="{FF2B5EF4-FFF2-40B4-BE49-F238E27FC236}">
                  <a16:creationId xmlns:a16="http://schemas.microsoft.com/office/drawing/2014/main" id="{11535097-7CAE-C981-5ED5-7A56E578819B}"/>
                </a:ext>
              </a:extLst>
            </p:cNvPr>
            <p:cNvSpPr/>
            <p:nvPr/>
          </p:nvSpPr>
          <p:spPr>
            <a:xfrm rot="16200000">
              <a:off x="8495531" y="2364006"/>
              <a:ext cx="798706" cy="4903110"/>
            </a:xfrm>
            <a:prstGeom prst="round2SameRect">
              <a:avLst>
                <a:gd name="adj1" fmla="val 10053"/>
                <a:gd name="adj2" fmla="val 0"/>
              </a:avLst>
            </a:prstGeom>
            <a:noFill/>
            <a:ln w="12700">
              <a:solidFill>
                <a:srgbClr val="00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Freeform 30">
              <a:extLst>
                <a:ext uri="{FF2B5EF4-FFF2-40B4-BE49-F238E27FC236}">
                  <a16:creationId xmlns:a16="http://schemas.microsoft.com/office/drawing/2014/main" id="{8194DA5C-6953-50DC-ECD9-5C754A9E8EC8}"/>
                </a:ext>
              </a:extLst>
            </p:cNvPr>
            <p:cNvSpPr/>
            <p:nvPr/>
          </p:nvSpPr>
          <p:spPr>
            <a:xfrm>
              <a:off x="11338519" y="4416807"/>
              <a:ext cx="117271" cy="800239"/>
            </a:xfrm>
            <a:custGeom>
              <a:avLst/>
              <a:gdLst>
                <a:gd name="connsiteX0" fmla="*/ 0 w 195262"/>
                <a:gd name="connsiteY0" fmla="*/ 0 h 828675"/>
                <a:gd name="connsiteX1" fmla="*/ 0 w 195262"/>
                <a:gd name="connsiteY1" fmla="*/ 828675 h 828675"/>
                <a:gd name="connsiteX2" fmla="*/ 195262 w 195262"/>
                <a:gd name="connsiteY2" fmla="*/ 742950 h 828675"/>
                <a:gd name="connsiteX3" fmla="*/ 195262 w 195262"/>
                <a:gd name="connsiteY3" fmla="*/ 76200 h 828675"/>
                <a:gd name="connsiteX4" fmla="*/ 0 w 195262"/>
                <a:gd name="connsiteY4" fmla="*/ 0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62" h="828675">
                  <a:moveTo>
                    <a:pt x="0" y="0"/>
                  </a:moveTo>
                  <a:lnTo>
                    <a:pt x="0" y="828675"/>
                  </a:lnTo>
                  <a:lnTo>
                    <a:pt x="195262" y="742950"/>
                  </a:lnTo>
                  <a:lnTo>
                    <a:pt x="195262" y="76200"/>
                  </a:lnTo>
                  <a:lnTo>
                    <a:pt x="0" y="0"/>
                  </a:lnTo>
                  <a:close/>
                </a:path>
              </a:pathLst>
            </a:custGeom>
            <a:solidFill>
              <a:srgbClr val="00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7DB035A1-3F89-CA9F-87FC-BBE06DCDE488}"/>
                </a:ext>
              </a:extLst>
            </p:cNvPr>
            <p:cNvSpPr>
              <a:spLocks noChangeArrowheads="1"/>
            </p:cNvSpPr>
            <p:nvPr/>
          </p:nvSpPr>
          <p:spPr bwMode="auto">
            <a:xfrm>
              <a:off x="6789535" y="4700144"/>
              <a:ext cx="4536367" cy="230832"/>
            </a:xfrm>
            <a:prstGeom prst="rect">
              <a:avLst/>
            </a:prstGeom>
            <a:noFill/>
            <a:ln w="9525">
              <a:noFill/>
              <a:miter lim="800000"/>
              <a:headEnd/>
              <a:tailEnd/>
            </a:ln>
          </p:spPr>
          <p:txBody>
            <a:bodyPr wrap="square" lIns="0" tIns="0" rIns="0" bIns="0" anchor="ctr">
              <a:spAutoFit/>
            </a:bodyPr>
            <a:lstStyle/>
            <a:p>
              <a:pPr marL="227013" marR="0" lvl="0" indent="-227013"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white"/>
                  </a:solidFill>
                  <a:effectLst/>
                  <a:uLnTx/>
                  <a:uFillTx/>
                  <a:latin typeface="Calibri"/>
                  <a:ea typeface="+mn-ea"/>
                  <a:cs typeface="Calibri" panose="020F0502020204030204" pitchFamily="34" charset="0"/>
                </a:rPr>
                <a:t>TDS Obligations to be complied on supply of metal scrap</a:t>
              </a:r>
            </a:p>
          </p:txBody>
        </p:sp>
        <p:sp>
          <p:nvSpPr>
            <p:cNvPr id="11" name="Round Same Side Corner Rectangle 29">
              <a:extLst>
                <a:ext uri="{FF2B5EF4-FFF2-40B4-BE49-F238E27FC236}">
                  <a16:creationId xmlns:a16="http://schemas.microsoft.com/office/drawing/2014/main" id="{19DE84B0-F81A-3DA3-6C99-53920200DA8E}"/>
                </a:ext>
              </a:extLst>
            </p:cNvPr>
            <p:cNvSpPr/>
            <p:nvPr/>
          </p:nvSpPr>
          <p:spPr>
            <a:xfrm rot="16200000">
              <a:off x="2918299" y="3341936"/>
              <a:ext cx="798706" cy="4903110"/>
            </a:xfrm>
            <a:prstGeom prst="round2SameRect">
              <a:avLst>
                <a:gd name="adj1" fmla="val 10053"/>
                <a:gd name="adj2" fmla="val 0"/>
              </a:avLst>
            </a:prstGeom>
            <a:noFill/>
            <a:ln w="12700">
              <a:solidFill>
                <a:srgbClr val="00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Freeform 30">
              <a:extLst>
                <a:ext uri="{FF2B5EF4-FFF2-40B4-BE49-F238E27FC236}">
                  <a16:creationId xmlns:a16="http://schemas.microsoft.com/office/drawing/2014/main" id="{A697FE6F-F579-E175-8C85-035DA575350D}"/>
                </a:ext>
              </a:extLst>
            </p:cNvPr>
            <p:cNvSpPr/>
            <p:nvPr/>
          </p:nvSpPr>
          <p:spPr>
            <a:xfrm>
              <a:off x="5761287" y="5394737"/>
              <a:ext cx="117271" cy="800239"/>
            </a:xfrm>
            <a:custGeom>
              <a:avLst/>
              <a:gdLst>
                <a:gd name="connsiteX0" fmla="*/ 0 w 195262"/>
                <a:gd name="connsiteY0" fmla="*/ 0 h 828675"/>
                <a:gd name="connsiteX1" fmla="*/ 0 w 195262"/>
                <a:gd name="connsiteY1" fmla="*/ 828675 h 828675"/>
                <a:gd name="connsiteX2" fmla="*/ 195262 w 195262"/>
                <a:gd name="connsiteY2" fmla="*/ 742950 h 828675"/>
                <a:gd name="connsiteX3" fmla="*/ 195262 w 195262"/>
                <a:gd name="connsiteY3" fmla="*/ 76200 h 828675"/>
                <a:gd name="connsiteX4" fmla="*/ 0 w 195262"/>
                <a:gd name="connsiteY4" fmla="*/ 0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62" h="828675">
                  <a:moveTo>
                    <a:pt x="0" y="0"/>
                  </a:moveTo>
                  <a:lnTo>
                    <a:pt x="0" y="828675"/>
                  </a:lnTo>
                  <a:lnTo>
                    <a:pt x="195262" y="742950"/>
                  </a:lnTo>
                  <a:lnTo>
                    <a:pt x="195262" y="76200"/>
                  </a:lnTo>
                  <a:lnTo>
                    <a:pt x="0" y="0"/>
                  </a:lnTo>
                  <a:close/>
                </a:path>
              </a:pathLst>
            </a:custGeom>
            <a:solidFill>
              <a:srgbClr val="00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D538D68D-0F2A-143F-52CF-C8420EA8DC85}"/>
                </a:ext>
              </a:extLst>
            </p:cNvPr>
            <p:cNvSpPr>
              <a:spLocks noChangeArrowheads="1"/>
            </p:cNvSpPr>
            <p:nvPr/>
          </p:nvSpPr>
          <p:spPr bwMode="auto">
            <a:xfrm>
              <a:off x="1212304" y="5562658"/>
              <a:ext cx="4166270" cy="461665"/>
            </a:xfrm>
            <a:prstGeom prst="rect">
              <a:avLst/>
            </a:prstGeom>
            <a:noFill/>
            <a:ln w="9525">
              <a:noFill/>
              <a:miter lim="800000"/>
              <a:headEnd/>
              <a:tailEnd/>
            </a:ln>
          </p:spPr>
          <p:txBody>
            <a:bodyPr wrap="square" lIns="0" tIns="0" rIns="0" bIns="0" anchor="ctr">
              <a:spAutoFit/>
            </a:bodyPr>
            <a:lstStyle/>
            <a:p>
              <a:pPr marL="227013" marR="0" lvl="0" indent="-227013"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effectLst/>
                  <a:uLnTx/>
                  <a:uFillTx/>
                  <a:latin typeface="Calibri"/>
                  <a:ea typeface="+mn-ea"/>
                  <a:cs typeface="Calibri" panose="020F0502020204030204" pitchFamily="34" charset="0"/>
                </a:rPr>
                <a:t>Reduces paperwork, lowers legal risk and makes it easier for first-time entrepreneurs to enter market</a:t>
              </a:r>
            </a:p>
          </p:txBody>
        </p:sp>
        <p:sp>
          <p:nvSpPr>
            <p:cNvPr id="18" name="Round Same Side Corner Rectangle 29">
              <a:extLst>
                <a:ext uri="{FF2B5EF4-FFF2-40B4-BE49-F238E27FC236}">
                  <a16:creationId xmlns:a16="http://schemas.microsoft.com/office/drawing/2014/main" id="{0D78FD53-37D7-929C-2941-3460FA75BCD3}"/>
                </a:ext>
              </a:extLst>
            </p:cNvPr>
            <p:cNvSpPr/>
            <p:nvPr/>
          </p:nvSpPr>
          <p:spPr>
            <a:xfrm rot="16200000">
              <a:off x="8495531" y="3341936"/>
              <a:ext cx="798706" cy="4903110"/>
            </a:xfrm>
            <a:prstGeom prst="round2SameRect">
              <a:avLst>
                <a:gd name="adj1" fmla="val 10053"/>
                <a:gd name="adj2" fmla="val 0"/>
              </a:avLst>
            </a:prstGeom>
            <a:noFill/>
            <a:ln w="12700">
              <a:solidFill>
                <a:srgbClr val="00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Freeform 30">
              <a:extLst>
                <a:ext uri="{FF2B5EF4-FFF2-40B4-BE49-F238E27FC236}">
                  <a16:creationId xmlns:a16="http://schemas.microsoft.com/office/drawing/2014/main" id="{2D90DA44-006A-4C5F-0CDF-88F2CD157FEF}"/>
                </a:ext>
              </a:extLst>
            </p:cNvPr>
            <p:cNvSpPr/>
            <p:nvPr/>
          </p:nvSpPr>
          <p:spPr>
            <a:xfrm>
              <a:off x="11338519" y="5394737"/>
              <a:ext cx="117271" cy="800239"/>
            </a:xfrm>
            <a:custGeom>
              <a:avLst/>
              <a:gdLst>
                <a:gd name="connsiteX0" fmla="*/ 0 w 195262"/>
                <a:gd name="connsiteY0" fmla="*/ 0 h 828675"/>
                <a:gd name="connsiteX1" fmla="*/ 0 w 195262"/>
                <a:gd name="connsiteY1" fmla="*/ 828675 h 828675"/>
                <a:gd name="connsiteX2" fmla="*/ 195262 w 195262"/>
                <a:gd name="connsiteY2" fmla="*/ 742950 h 828675"/>
                <a:gd name="connsiteX3" fmla="*/ 195262 w 195262"/>
                <a:gd name="connsiteY3" fmla="*/ 76200 h 828675"/>
                <a:gd name="connsiteX4" fmla="*/ 0 w 195262"/>
                <a:gd name="connsiteY4" fmla="*/ 0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62" h="828675">
                  <a:moveTo>
                    <a:pt x="0" y="0"/>
                  </a:moveTo>
                  <a:lnTo>
                    <a:pt x="0" y="828675"/>
                  </a:lnTo>
                  <a:lnTo>
                    <a:pt x="195262" y="742950"/>
                  </a:lnTo>
                  <a:lnTo>
                    <a:pt x="195262" y="76200"/>
                  </a:lnTo>
                  <a:lnTo>
                    <a:pt x="0" y="0"/>
                  </a:lnTo>
                  <a:close/>
                </a:path>
              </a:pathLst>
            </a:custGeom>
            <a:solidFill>
              <a:srgbClr val="00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F7F4B42D-BDE5-DC68-D61A-1ED4AD186D84}"/>
                </a:ext>
              </a:extLst>
            </p:cNvPr>
            <p:cNvSpPr>
              <a:spLocks noChangeArrowheads="1"/>
            </p:cNvSpPr>
            <p:nvPr/>
          </p:nvSpPr>
          <p:spPr bwMode="auto">
            <a:xfrm>
              <a:off x="6789536" y="5562658"/>
              <a:ext cx="4166270" cy="461665"/>
            </a:xfrm>
            <a:prstGeom prst="rect">
              <a:avLst/>
            </a:prstGeom>
            <a:noFill/>
            <a:ln w="9525">
              <a:noFill/>
              <a:miter lim="800000"/>
              <a:headEnd/>
              <a:tailEnd/>
            </a:ln>
          </p:spPr>
          <p:txBody>
            <a:bodyPr wrap="square" lIns="0" tIns="0" rIns="0" bIns="0" anchor="ctr">
              <a:spAutoFit/>
            </a:bodyPr>
            <a:lstStyle/>
            <a:p>
              <a:pPr marL="227013" marR="0" lvl="0" indent="-227013"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effectLst/>
                  <a:uLnTx/>
                  <a:uFillTx/>
                  <a:latin typeface="Calibri"/>
                  <a:ea typeface="+mn-ea"/>
                  <a:cs typeface="Calibri" panose="020F0502020204030204" pitchFamily="34" charset="0"/>
                </a:rPr>
                <a:t>Unlock working capital for the sellers and facilitates ease of doing business</a:t>
              </a:r>
            </a:p>
          </p:txBody>
        </p:sp>
        <p:pic>
          <p:nvPicPr>
            <p:cNvPr id="22" name="Picture 4" descr="Business - Free business icons">
              <a:extLst>
                <a:ext uri="{FF2B5EF4-FFF2-40B4-BE49-F238E27FC236}">
                  <a16:creationId xmlns:a16="http://schemas.microsoft.com/office/drawing/2014/main" id="{E9642AA6-EE65-1645-7FFA-F4782B8081C2}"/>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4914690" y="3704158"/>
              <a:ext cx="364323" cy="364323"/>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DF6DF3A8-F3F1-4CBD-0935-B5F28CA670EC}"/>
                </a:ext>
              </a:extLst>
            </p:cNvPr>
            <p:cNvGrpSpPr/>
            <p:nvPr/>
          </p:nvGrpSpPr>
          <p:grpSpPr>
            <a:xfrm>
              <a:off x="671168" y="4610558"/>
              <a:ext cx="5992540" cy="1387937"/>
              <a:chOff x="671168" y="4610558"/>
              <a:chExt cx="5992540" cy="1387937"/>
            </a:xfrm>
          </p:grpSpPr>
          <p:sp>
            <p:nvSpPr>
              <p:cNvPr id="24" name="Oval 23">
                <a:extLst>
                  <a:ext uri="{FF2B5EF4-FFF2-40B4-BE49-F238E27FC236}">
                    <a16:creationId xmlns:a16="http://schemas.microsoft.com/office/drawing/2014/main" id="{BE44B76F-E7B0-28F2-9529-1F72551C566A}"/>
                  </a:ext>
                </a:extLst>
              </p:cNvPr>
              <p:cNvSpPr/>
              <p:nvPr/>
            </p:nvSpPr>
            <p:spPr>
              <a:xfrm>
                <a:off x="671168" y="4610558"/>
                <a:ext cx="415308" cy="410007"/>
              </a:xfrm>
              <a:prstGeom prst="ellipse">
                <a:avLst/>
              </a:prstGeom>
              <a:solidFill>
                <a:srgbClr val="00ABAB"/>
              </a:solidFill>
              <a:ln w="25400" cap="flat" cmpd="sng" algn="ctr">
                <a:solidFill>
                  <a:srgbClr val="00ABAB"/>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white"/>
                    </a:solidFill>
                    <a:effectLst/>
                    <a:uLnTx/>
                    <a:uFillTx/>
                    <a:latin typeface="Calibri"/>
                    <a:ea typeface="+mn-ea"/>
                    <a:cs typeface="+mn-cs"/>
                  </a:rPr>
                  <a:t>1</a:t>
                </a:r>
              </a:p>
            </p:txBody>
          </p:sp>
          <p:sp>
            <p:nvSpPr>
              <p:cNvPr id="25" name="Oval 24">
                <a:extLst>
                  <a:ext uri="{FF2B5EF4-FFF2-40B4-BE49-F238E27FC236}">
                    <a16:creationId xmlns:a16="http://schemas.microsoft.com/office/drawing/2014/main" id="{D92F25DC-20F0-9808-E876-FB217C38FDA7}"/>
                  </a:ext>
                </a:extLst>
              </p:cNvPr>
              <p:cNvSpPr/>
              <p:nvPr/>
            </p:nvSpPr>
            <p:spPr>
              <a:xfrm>
                <a:off x="6248400" y="4610558"/>
                <a:ext cx="415308" cy="410007"/>
              </a:xfrm>
              <a:prstGeom prst="ellipse">
                <a:avLst/>
              </a:prstGeom>
              <a:solidFill>
                <a:srgbClr val="00ABAB"/>
              </a:solidFill>
              <a:ln w="25400" cap="flat" cmpd="sng" algn="ctr">
                <a:solidFill>
                  <a:srgbClr val="00ABAB"/>
                </a:solidFill>
                <a:prstDash val="solid"/>
              </a:ln>
              <a:effectLst/>
            </p:spPr>
            <p:txBody>
              <a:bodyPr rtlCol="0" anchor="ctr"/>
              <a:lstStyle/>
              <a:p>
                <a:pPr algn="ctr"/>
                <a:r>
                  <a:rPr lang="en-US" sz="1500" b="1" kern="0" dirty="0">
                    <a:solidFill>
                      <a:prstClr val="white"/>
                    </a:solidFill>
                    <a:latin typeface="Calibri"/>
                  </a:rPr>
                  <a:t>2</a:t>
                </a:r>
              </a:p>
            </p:txBody>
          </p:sp>
          <p:sp>
            <p:nvSpPr>
              <p:cNvPr id="27" name="Oval 26">
                <a:extLst>
                  <a:ext uri="{FF2B5EF4-FFF2-40B4-BE49-F238E27FC236}">
                    <a16:creationId xmlns:a16="http://schemas.microsoft.com/office/drawing/2014/main" id="{1281A8FA-F397-50BA-22AF-355D0D88BF4C}"/>
                  </a:ext>
                </a:extLst>
              </p:cNvPr>
              <p:cNvSpPr/>
              <p:nvPr/>
            </p:nvSpPr>
            <p:spPr>
              <a:xfrm>
                <a:off x="671168" y="5588488"/>
                <a:ext cx="415308" cy="410007"/>
              </a:xfrm>
              <a:prstGeom prst="ellipse">
                <a:avLst/>
              </a:prstGeom>
              <a:solidFill>
                <a:srgbClr val="00ABAB"/>
              </a:solidFill>
              <a:ln w="25400" cap="flat" cmpd="sng" algn="ctr">
                <a:solidFill>
                  <a:srgbClr val="00ABAB"/>
                </a:solidFill>
                <a:prstDash val="solid"/>
              </a:ln>
              <a:effectLst/>
            </p:spPr>
            <p:txBody>
              <a:bodyPr rtlCol="0" anchor="ctr"/>
              <a:lstStyle/>
              <a:p>
                <a:pPr algn="ctr"/>
                <a:r>
                  <a:rPr lang="en-US" sz="1500" b="1" kern="0" dirty="0">
                    <a:solidFill>
                      <a:prstClr val="white"/>
                    </a:solidFill>
                    <a:latin typeface="Calibri"/>
                  </a:rPr>
                  <a:t>3</a:t>
                </a:r>
              </a:p>
            </p:txBody>
          </p:sp>
          <p:sp>
            <p:nvSpPr>
              <p:cNvPr id="28" name="Oval 27">
                <a:extLst>
                  <a:ext uri="{FF2B5EF4-FFF2-40B4-BE49-F238E27FC236}">
                    <a16:creationId xmlns:a16="http://schemas.microsoft.com/office/drawing/2014/main" id="{B6226E6F-0785-0937-38AD-705588D5748A}"/>
                  </a:ext>
                </a:extLst>
              </p:cNvPr>
              <p:cNvSpPr/>
              <p:nvPr/>
            </p:nvSpPr>
            <p:spPr>
              <a:xfrm>
                <a:off x="6248400" y="5588488"/>
                <a:ext cx="415308" cy="410007"/>
              </a:xfrm>
              <a:prstGeom prst="ellipse">
                <a:avLst/>
              </a:prstGeom>
              <a:solidFill>
                <a:srgbClr val="00ABAB"/>
              </a:solidFill>
              <a:ln w="25400" cap="flat" cmpd="sng" algn="ctr">
                <a:solidFill>
                  <a:srgbClr val="00ABAB"/>
                </a:solidFill>
                <a:prstDash val="solid"/>
              </a:ln>
              <a:effectLst/>
            </p:spPr>
            <p:txBody>
              <a:bodyPr rtlCol="0" anchor="ctr"/>
              <a:lstStyle/>
              <a:p>
                <a:pPr algn="ctr"/>
                <a:r>
                  <a:rPr lang="en-US" sz="1500" b="1" kern="0" dirty="0">
                    <a:solidFill>
                      <a:prstClr val="white"/>
                    </a:solidFill>
                    <a:latin typeface="Calibri"/>
                  </a:rPr>
                  <a:t>4</a:t>
                </a:r>
              </a:p>
            </p:txBody>
          </p:sp>
        </p:grpSp>
        <p:sp>
          <p:nvSpPr>
            <p:cNvPr id="29" name="Rectangle 28">
              <a:extLst>
                <a:ext uri="{FF2B5EF4-FFF2-40B4-BE49-F238E27FC236}">
                  <a16:creationId xmlns:a16="http://schemas.microsoft.com/office/drawing/2014/main" id="{B7D43E2E-EA35-886C-AA68-2927B10E8DC1}"/>
                </a:ext>
              </a:extLst>
            </p:cNvPr>
            <p:cNvSpPr>
              <a:spLocks noChangeArrowheads="1"/>
            </p:cNvSpPr>
            <p:nvPr/>
          </p:nvSpPr>
          <p:spPr bwMode="auto">
            <a:xfrm>
              <a:off x="6708837" y="4608929"/>
              <a:ext cx="4348288" cy="461665"/>
            </a:xfrm>
            <a:prstGeom prst="rect">
              <a:avLst/>
            </a:prstGeom>
            <a:noFill/>
            <a:ln w="9525">
              <a:noFill/>
              <a:miter lim="800000"/>
              <a:headEnd/>
              <a:tailEnd/>
            </a:ln>
          </p:spPr>
          <p:txBody>
            <a:bodyPr wrap="square" lIns="0" tIns="0" rIns="0" bIns="0" anchor="ctr">
              <a:spAutoFit/>
            </a:bodyPr>
            <a:lstStyle/>
            <a:p>
              <a:pPr marL="227013" lvl="0" indent="-227013">
                <a:spcBef>
                  <a:spcPct val="0"/>
                </a:spcBef>
                <a:buFont typeface="Arial" panose="020B0604020202020204" pitchFamily="34" charset="0"/>
                <a:buChar char="•"/>
                <a:defRPr/>
              </a:pPr>
              <a:r>
                <a:rPr lang="en-US" sz="1500" dirty="0">
                  <a:cs typeface="Calibri" panose="020F0502020204030204" pitchFamily="34" charset="0"/>
                </a:rPr>
                <a:t>This opens up new customer base, increases sales potential, and supports scalable growth</a:t>
              </a:r>
            </a:p>
          </p:txBody>
        </p:sp>
      </p:grpSp>
    </p:spTree>
    <p:extLst>
      <p:ext uri="{BB962C8B-B14F-4D97-AF65-F5344CB8AC3E}">
        <p14:creationId xmlns:p14="http://schemas.microsoft.com/office/powerpoint/2010/main" val="190076015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ACB63-D639-3707-65AF-F1DE0516AA74}"/>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5654E19-355D-3DDB-19F6-2FFF67350502}"/>
              </a:ext>
            </a:extLst>
          </p:cNvPr>
          <p:cNvSpPr>
            <a:spLocks noGrp="1"/>
          </p:cNvSpPr>
          <p:nvPr>
            <p:ph type="title"/>
          </p:nvPr>
        </p:nvSpPr>
        <p:spPr>
          <a:xfrm>
            <a:off x="427560" y="196185"/>
            <a:ext cx="11304000" cy="342000"/>
          </a:xfrm>
        </p:spPr>
        <p:txBody>
          <a:bodyPr/>
          <a:lstStyle/>
          <a:p>
            <a:pPr lvl="0" defTabSz="1219170">
              <a:defRPr/>
            </a:pPr>
            <a:br>
              <a:rPr lang="en-US" sz="1050" dirty="0">
                <a:ea typeface="Verdana" panose="020B0604030504040204" pitchFamily="34" charset="0"/>
              </a:rPr>
            </a:br>
            <a:r>
              <a:rPr lang="en-US" sz="2400" b="1" kern="0" dirty="0">
                <a:latin typeface="Calibri"/>
                <a:ea typeface="Verdana" panose="020B0604030504040204" pitchFamily="34" charset="0"/>
              </a:rPr>
              <a:t>GSTAT to be operational</a:t>
            </a:r>
            <a:endParaRPr lang="en-US" sz="2400" b="1" kern="0" dirty="0">
              <a:latin typeface="Calibri"/>
            </a:endParaRPr>
          </a:p>
        </p:txBody>
      </p:sp>
      <p:grpSp>
        <p:nvGrpSpPr>
          <p:cNvPr id="13" name="Group 12">
            <a:extLst>
              <a:ext uri="{FF2B5EF4-FFF2-40B4-BE49-F238E27FC236}">
                <a16:creationId xmlns:a16="http://schemas.microsoft.com/office/drawing/2014/main" id="{D885FD7A-E1DF-6E09-BFA0-856A05F79F15}"/>
              </a:ext>
            </a:extLst>
          </p:cNvPr>
          <p:cNvGrpSpPr/>
          <p:nvPr/>
        </p:nvGrpSpPr>
        <p:grpSpPr>
          <a:xfrm>
            <a:off x="438000" y="1098864"/>
            <a:ext cx="11267526" cy="2330136"/>
            <a:chOff x="473369" y="931466"/>
            <a:chExt cx="11267526" cy="1610597"/>
          </a:xfrm>
        </p:grpSpPr>
        <p:sp>
          <p:nvSpPr>
            <p:cNvPr id="14" name="Freeform 4">
              <a:extLst>
                <a:ext uri="{FF2B5EF4-FFF2-40B4-BE49-F238E27FC236}">
                  <a16:creationId xmlns:a16="http://schemas.microsoft.com/office/drawing/2014/main" id="{F114E6D7-6BA4-7456-C531-ABEEB7C0F0A7}"/>
                </a:ext>
              </a:extLst>
            </p:cNvPr>
            <p:cNvSpPr/>
            <p:nvPr/>
          </p:nvSpPr>
          <p:spPr bwMode="gray">
            <a:xfrm>
              <a:off x="2454956" y="931466"/>
              <a:ext cx="206846" cy="1609375"/>
            </a:xfrm>
            <a:custGeom>
              <a:avLst/>
              <a:gdLst>
                <a:gd name="connsiteX0" fmla="*/ 3810 w 163830"/>
                <a:gd name="connsiteY0" fmla="*/ 1017270 h 1017270"/>
                <a:gd name="connsiteX1" fmla="*/ 163830 w 163830"/>
                <a:gd name="connsiteY1" fmla="*/ 975360 h 1017270"/>
                <a:gd name="connsiteX2" fmla="*/ 163830 w 163830"/>
                <a:gd name="connsiteY2" fmla="*/ 53340 h 1017270"/>
                <a:gd name="connsiteX3" fmla="*/ 0 w 163830"/>
                <a:gd name="connsiteY3" fmla="*/ 0 h 1017270"/>
                <a:gd name="connsiteX4" fmla="*/ 3810 w 163830"/>
                <a:gd name="connsiteY4" fmla="*/ 1017270 h 1017270"/>
                <a:gd name="connsiteX0" fmla="*/ 68580 w 163830"/>
                <a:gd name="connsiteY0" fmla="*/ 1015413 h 1015413"/>
                <a:gd name="connsiteX1" fmla="*/ 163830 w 163830"/>
                <a:gd name="connsiteY1" fmla="*/ 975360 h 1015413"/>
                <a:gd name="connsiteX2" fmla="*/ 163830 w 163830"/>
                <a:gd name="connsiteY2" fmla="*/ 53340 h 1015413"/>
                <a:gd name="connsiteX3" fmla="*/ 0 w 163830"/>
                <a:gd name="connsiteY3" fmla="*/ 0 h 1015413"/>
                <a:gd name="connsiteX4" fmla="*/ 68580 w 163830"/>
                <a:gd name="connsiteY4" fmla="*/ 1015413 h 1015413"/>
                <a:gd name="connsiteX0" fmla="*/ 1905 w 163830"/>
                <a:gd name="connsiteY0" fmla="*/ 1017270 h 1017270"/>
                <a:gd name="connsiteX1" fmla="*/ 163830 w 163830"/>
                <a:gd name="connsiteY1" fmla="*/ 975360 h 1017270"/>
                <a:gd name="connsiteX2" fmla="*/ 163830 w 163830"/>
                <a:gd name="connsiteY2" fmla="*/ 53340 h 1017270"/>
                <a:gd name="connsiteX3" fmla="*/ 0 w 163830"/>
                <a:gd name="connsiteY3" fmla="*/ 0 h 1017270"/>
                <a:gd name="connsiteX4" fmla="*/ 1905 w 163830"/>
                <a:gd name="connsiteY4" fmla="*/ 1017270 h 1017270"/>
                <a:gd name="connsiteX0" fmla="*/ 45720 w 163830"/>
                <a:gd name="connsiteY0" fmla="*/ 998701 h 998701"/>
                <a:gd name="connsiteX1" fmla="*/ 163830 w 163830"/>
                <a:gd name="connsiteY1" fmla="*/ 975360 h 998701"/>
                <a:gd name="connsiteX2" fmla="*/ 163830 w 163830"/>
                <a:gd name="connsiteY2" fmla="*/ 53340 h 998701"/>
                <a:gd name="connsiteX3" fmla="*/ 0 w 163830"/>
                <a:gd name="connsiteY3" fmla="*/ 0 h 998701"/>
                <a:gd name="connsiteX4" fmla="*/ 45720 w 163830"/>
                <a:gd name="connsiteY4" fmla="*/ 998701 h 998701"/>
                <a:gd name="connsiteX0" fmla="*/ 1905 w 163830"/>
                <a:gd name="connsiteY0" fmla="*/ 1019127 h 1019127"/>
                <a:gd name="connsiteX1" fmla="*/ 163830 w 163830"/>
                <a:gd name="connsiteY1" fmla="*/ 975360 h 1019127"/>
                <a:gd name="connsiteX2" fmla="*/ 163830 w 163830"/>
                <a:gd name="connsiteY2" fmla="*/ 53340 h 1019127"/>
                <a:gd name="connsiteX3" fmla="*/ 0 w 163830"/>
                <a:gd name="connsiteY3" fmla="*/ 0 h 1019127"/>
                <a:gd name="connsiteX4" fmla="*/ 1905 w 163830"/>
                <a:gd name="connsiteY4" fmla="*/ 1019127 h 1019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0" h="1019127">
                  <a:moveTo>
                    <a:pt x="1905" y="1019127"/>
                  </a:moveTo>
                  <a:lnTo>
                    <a:pt x="163830" y="975360"/>
                  </a:lnTo>
                  <a:lnTo>
                    <a:pt x="163830" y="53340"/>
                  </a:lnTo>
                  <a:lnTo>
                    <a:pt x="0" y="0"/>
                  </a:lnTo>
                  <a:lnTo>
                    <a:pt x="1905" y="1019127"/>
                  </a:lnTo>
                  <a:close/>
                </a:path>
              </a:pathLst>
            </a:custGeom>
            <a:solidFill>
              <a:schemeClr val="accent1">
                <a:lumMod val="60000"/>
                <a:lumOff val="40000"/>
                <a:alpha val="90000"/>
              </a:schemeClr>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IN" sz="1500" b="1"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E91FA00C-8A2B-2FDA-A5FD-96913B51249A}"/>
                </a:ext>
              </a:extLst>
            </p:cNvPr>
            <p:cNvSpPr/>
            <p:nvPr/>
          </p:nvSpPr>
          <p:spPr bwMode="gray">
            <a:xfrm>
              <a:off x="473369" y="931466"/>
              <a:ext cx="2010430" cy="1609375"/>
            </a:xfrm>
            <a:prstGeom prst="rect">
              <a:avLst/>
            </a:prstGeom>
            <a:solidFill>
              <a:schemeClr val="accent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500" dirty="0">
                <a:latin typeface="Aptos" panose="020B0004020202020204" pitchFamily="34" charset="0"/>
                <a:ea typeface="Verdana" panose="020B0604030504040204" pitchFamily="34" charset="0"/>
                <a:cs typeface="Calibri Light" panose="020F030202020403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white"/>
                  </a:solidFill>
                  <a:effectLst/>
                  <a:uLnTx/>
                  <a:uFillTx/>
                  <a:latin typeface="Calibri"/>
                </a:rPr>
                <a:t>Other proposals</a:t>
              </a:r>
            </a:p>
          </p:txBody>
        </p:sp>
        <p:sp>
          <p:nvSpPr>
            <p:cNvPr id="19" name="Freeform 6">
              <a:extLst>
                <a:ext uri="{FF2B5EF4-FFF2-40B4-BE49-F238E27FC236}">
                  <a16:creationId xmlns:a16="http://schemas.microsoft.com/office/drawing/2014/main" id="{5036B878-4D2C-EE19-703A-3495C7DCE080}"/>
                </a:ext>
              </a:extLst>
            </p:cNvPr>
            <p:cNvSpPr/>
            <p:nvPr/>
          </p:nvSpPr>
          <p:spPr bwMode="gray">
            <a:xfrm flipH="1">
              <a:off x="2628422" y="931466"/>
              <a:ext cx="186098" cy="1609375"/>
            </a:xfrm>
            <a:custGeom>
              <a:avLst/>
              <a:gdLst>
                <a:gd name="connsiteX0" fmla="*/ 3810 w 163830"/>
                <a:gd name="connsiteY0" fmla="*/ 1017270 h 1017270"/>
                <a:gd name="connsiteX1" fmla="*/ 163830 w 163830"/>
                <a:gd name="connsiteY1" fmla="*/ 975360 h 1017270"/>
                <a:gd name="connsiteX2" fmla="*/ 163830 w 163830"/>
                <a:gd name="connsiteY2" fmla="*/ 53340 h 1017270"/>
                <a:gd name="connsiteX3" fmla="*/ 0 w 163830"/>
                <a:gd name="connsiteY3" fmla="*/ 0 h 1017270"/>
                <a:gd name="connsiteX4" fmla="*/ 3810 w 163830"/>
                <a:gd name="connsiteY4" fmla="*/ 1017270 h 1017270"/>
                <a:gd name="connsiteX0" fmla="*/ 68580 w 163830"/>
                <a:gd name="connsiteY0" fmla="*/ 1015413 h 1015413"/>
                <a:gd name="connsiteX1" fmla="*/ 163830 w 163830"/>
                <a:gd name="connsiteY1" fmla="*/ 975360 h 1015413"/>
                <a:gd name="connsiteX2" fmla="*/ 163830 w 163830"/>
                <a:gd name="connsiteY2" fmla="*/ 53340 h 1015413"/>
                <a:gd name="connsiteX3" fmla="*/ 0 w 163830"/>
                <a:gd name="connsiteY3" fmla="*/ 0 h 1015413"/>
                <a:gd name="connsiteX4" fmla="*/ 68580 w 163830"/>
                <a:gd name="connsiteY4" fmla="*/ 1015413 h 1015413"/>
                <a:gd name="connsiteX0" fmla="*/ 1905 w 163830"/>
                <a:gd name="connsiteY0" fmla="*/ 1017270 h 1017270"/>
                <a:gd name="connsiteX1" fmla="*/ 163830 w 163830"/>
                <a:gd name="connsiteY1" fmla="*/ 975360 h 1017270"/>
                <a:gd name="connsiteX2" fmla="*/ 163830 w 163830"/>
                <a:gd name="connsiteY2" fmla="*/ 53340 h 1017270"/>
                <a:gd name="connsiteX3" fmla="*/ 0 w 163830"/>
                <a:gd name="connsiteY3" fmla="*/ 0 h 1017270"/>
                <a:gd name="connsiteX4" fmla="*/ 1905 w 163830"/>
                <a:gd name="connsiteY4" fmla="*/ 1017270 h 1017270"/>
                <a:gd name="connsiteX0" fmla="*/ 45720 w 163830"/>
                <a:gd name="connsiteY0" fmla="*/ 998701 h 998701"/>
                <a:gd name="connsiteX1" fmla="*/ 163830 w 163830"/>
                <a:gd name="connsiteY1" fmla="*/ 975360 h 998701"/>
                <a:gd name="connsiteX2" fmla="*/ 163830 w 163830"/>
                <a:gd name="connsiteY2" fmla="*/ 53340 h 998701"/>
                <a:gd name="connsiteX3" fmla="*/ 0 w 163830"/>
                <a:gd name="connsiteY3" fmla="*/ 0 h 998701"/>
                <a:gd name="connsiteX4" fmla="*/ 45720 w 163830"/>
                <a:gd name="connsiteY4" fmla="*/ 998701 h 998701"/>
                <a:gd name="connsiteX0" fmla="*/ 1905 w 163830"/>
                <a:gd name="connsiteY0" fmla="*/ 1019127 h 1019127"/>
                <a:gd name="connsiteX1" fmla="*/ 163830 w 163830"/>
                <a:gd name="connsiteY1" fmla="*/ 975360 h 1019127"/>
                <a:gd name="connsiteX2" fmla="*/ 163830 w 163830"/>
                <a:gd name="connsiteY2" fmla="*/ 53340 h 1019127"/>
                <a:gd name="connsiteX3" fmla="*/ 0 w 163830"/>
                <a:gd name="connsiteY3" fmla="*/ 0 h 1019127"/>
                <a:gd name="connsiteX4" fmla="*/ 1905 w 163830"/>
                <a:gd name="connsiteY4" fmla="*/ 1019127 h 1019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0" h="1019127">
                  <a:moveTo>
                    <a:pt x="1905" y="1019127"/>
                  </a:moveTo>
                  <a:lnTo>
                    <a:pt x="163830" y="975360"/>
                  </a:lnTo>
                  <a:lnTo>
                    <a:pt x="163830" y="53340"/>
                  </a:lnTo>
                  <a:lnTo>
                    <a:pt x="0" y="0"/>
                  </a:lnTo>
                  <a:lnTo>
                    <a:pt x="1905" y="1019127"/>
                  </a:lnTo>
                  <a:close/>
                </a:path>
              </a:pathLst>
            </a:custGeom>
            <a:solidFill>
              <a:schemeClr val="accent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IN" sz="15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889682E4-E930-F1C2-F1DE-C63457DF1E37}"/>
                </a:ext>
              </a:extLst>
            </p:cNvPr>
            <p:cNvSpPr/>
            <p:nvPr/>
          </p:nvSpPr>
          <p:spPr bwMode="gray">
            <a:xfrm>
              <a:off x="2812135" y="931467"/>
              <a:ext cx="8928760" cy="1610596"/>
            </a:xfrm>
            <a:prstGeom prst="rect">
              <a:avLst/>
            </a:prstGeom>
            <a:noFill/>
            <a:ln w="12700" algn="ctr">
              <a:solidFill>
                <a:schemeClr val="accent1"/>
              </a:solidFill>
              <a:miter lim="800000"/>
              <a:headEnd/>
              <a:tailEnd/>
            </a:ln>
          </p:spPr>
          <p:txBody>
            <a:bodyPr wrap="square" lIns="1800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1" indent="-285750" algn="just" defTabSz="914400" rtl="0" eaLnBrk="1" fontAlgn="auto" latinLnBrk="0" hangingPunct="1">
                <a:lnSpc>
                  <a:spcPct val="100000"/>
                </a:lnSpc>
                <a:spcBef>
                  <a:spcPts val="600"/>
                </a:spcBef>
                <a:spcAft>
                  <a:spcPts val="600"/>
                </a:spcAft>
                <a:buClrTx/>
                <a:buSzPct val="110000"/>
                <a:buFont typeface="Arial" panose="020B0604020202020204" pitchFamily="34" charset="0"/>
                <a:buChar char="•"/>
                <a:tabLst/>
                <a:defRPr/>
              </a:pPr>
              <a:r>
                <a:rPr kumimoji="0" lang="en-US" altLang="en-US" sz="1500" i="0" u="none" strike="noStrike" kern="1200" cap="none" spc="0" normalizeH="0" baseline="0" noProof="0" dirty="0">
                  <a:ln>
                    <a:noFill/>
                  </a:ln>
                  <a:effectLst/>
                  <a:uLnTx/>
                  <a:uFillTx/>
                  <a:latin typeface="Calibri"/>
                </a:rPr>
                <a:t>GSTAT will be operational by end of September 2025, with hearings commencing before December</a:t>
              </a:r>
            </a:p>
            <a:p>
              <a:pPr marL="285750" marR="0" lvl="1" indent="-285750" algn="just" defTabSz="914400" rtl="0" eaLnBrk="1" fontAlgn="auto" latinLnBrk="0" hangingPunct="1">
                <a:lnSpc>
                  <a:spcPct val="100000"/>
                </a:lnSpc>
                <a:spcBef>
                  <a:spcPts val="600"/>
                </a:spcBef>
                <a:spcAft>
                  <a:spcPts val="600"/>
                </a:spcAft>
                <a:buClrTx/>
                <a:buSzPct val="110000"/>
                <a:buFont typeface="Arial" panose="020B0604020202020204" pitchFamily="34" charset="0"/>
                <a:buChar char="•"/>
                <a:tabLst/>
                <a:defRPr/>
              </a:pPr>
              <a:r>
                <a:rPr kumimoji="0" lang="en-US" altLang="en-US" sz="1500" i="0" u="none" strike="noStrike" kern="1200" cap="none" spc="0" normalizeH="0" baseline="0" noProof="0" dirty="0">
                  <a:ln>
                    <a:noFill/>
                  </a:ln>
                  <a:effectLst/>
                  <a:uLnTx/>
                  <a:uFillTx/>
                  <a:latin typeface="Calibri"/>
                </a:rPr>
                <a:t>Council has set 30</a:t>
              </a:r>
              <a:r>
                <a:rPr kumimoji="0" lang="en-US" altLang="en-US" sz="1500" i="0" u="none" strike="noStrike" kern="1200" cap="none" spc="0" normalizeH="0" baseline="30000" noProof="0" dirty="0">
                  <a:ln>
                    <a:noFill/>
                  </a:ln>
                  <a:effectLst/>
                  <a:uLnTx/>
                  <a:uFillTx/>
                  <a:latin typeface="Calibri"/>
                </a:rPr>
                <a:t>th</a:t>
              </a:r>
              <a:r>
                <a:rPr kumimoji="0" lang="en-US" altLang="en-US" sz="1500" i="0" u="none" strike="noStrike" kern="1200" cap="none" spc="0" normalizeH="0" baseline="0" noProof="0" dirty="0">
                  <a:ln>
                    <a:noFill/>
                  </a:ln>
                  <a:effectLst/>
                  <a:uLnTx/>
                  <a:uFillTx/>
                  <a:latin typeface="Calibri"/>
                </a:rPr>
                <a:t> June 2026 as limitation date for filing backlog appeals, ensuring clarity</a:t>
              </a:r>
            </a:p>
            <a:p>
              <a:pPr marL="285750" marR="0" lvl="1" indent="-285750" algn="just" defTabSz="914400" rtl="0" eaLnBrk="1" fontAlgn="auto" latinLnBrk="0" hangingPunct="1">
                <a:lnSpc>
                  <a:spcPct val="100000"/>
                </a:lnSpc>
                <a:spcBef>
                  <a:spcPts val="600"/>
                </a:spcBef>
                <a:spcAft>
                  <a:spcPts val="600"/>
                </a:spcAft>
                <a:buClrTx/>
                <a:buSzPct val="110000"/>
                <a:buFont typeface="Arial" panose="020B0604020202020204" pitchFamily="34" charset="0"/>
                <a:buChar char="•"/>
                <a:tabLst/>
                <a:defRPr/>
              </a:pPr>
              <a:r>
                <a:rPr kumimoji="0" lang="en-US" altLang="en-US" sz="1500" i="0" u="none" strike="noStrike" kern="1200" cap="none" spc="0" normalizeH="0" baseline="0" noProof="0" dirty="0">
                  <a:ln>
                    <a:noFill/>
                  </a:ln>
                  <a:effectLst/>
                  <a:uLnTx/>
                  <a:uFillTx/>
                  <a:latin typeface="Calibri"/>
                </a:rPr>
                <a:t>Principal Bench will serve as the National Appellate Authority for Advance Ruling, strengthening consistency in interpretation and enhancing taxpayer confidence in GST framework</a:t>
              </a:r>
              <a:endParaRPr lang="en-US" altLang="en-US" sz="1500" dirty="0"/>
            </a:p>
          </p:txBody>
        </p:sp>
      </p:grpSp>
      <p:sp>
        <p:nvSpPr>
          <p:cNvPr id="48" name="Oval 47">
            <a:extLst>
              <a:ext uri="{FF2B5EF4-FFF2-40B4-BE49-F238E27FC236}">
                <a16:creationId xmlns:a16="http://schemas.microsoft.com/office/drawing/2014/main" id="{EB0BEE7E-EDFC-6E35-68AB-A44F6EB7A73F}"/>
              </a:ext>
            </a:extLst>
          </p:cNvPr>
          <p:cNvSpPr/>
          <p:nvPr/>
        </p:nvSpPr>
        <p:spPr bwMode="gray">
          <a:xfrm>
            <a:off x="1190619" y="1317234"/>
            <a:ext cx="575931" cy="575931"/>
          </a:xfrm>
          <a:prstGeom prst="ellipse">
            <a:avLst/>
          </a:prstGeom>
          <a:no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nvGrpSpPr>
          <p:cNvPr id="49" name="Group 48">
            <a:extLst>
              <a:ext uri="{FF2B5EF4-FFF2-40B4-BE49-F238E27FC236}">
                <a16:creationId xmlns:a16="http://schemas.microsoft.com/office/drawing/2014/main" id="{459E6197-9AFA-8D65-DD31-158EE9A289F3}"/>
              </a:ext>
            </a:extLst>
          </p:cNvPr>
          <p:cNvGrpSpPr/>
          <p:nvPr/>
        </p:nvGrpSpPr>
        <p:grpSpPr>
          <a:xfrm>
            <a:off x="1337062" y="1413240"/>
            <a:ext cx="286318" cy="391013"/>
            <a:chOff x="569343" y="2443951"/>
            <a:chExt cx="158470" cy="216416"/>
          </a:xfrm>
          <a:solidFill>
            <a:schemeClr val="bg1"/>
          </a:solidFill>
        </p:grpSpPr>
        <p:sp>
          <p:nvSpPr>
            <p:cNvPr id="50" name="Graphic 4">
              <a:extLst>
                <a:ext uri="{FF2B5EF4-FFF2-40B4-BE49-F238E27FC236}">
                  <a16:creationId xmlns:a16="http://schemas.microsoft.com/office/drawing/2014/main" id="{E2DE7685-3425-EDF9-8F8C-7368223F417E}"/>
                </a:ext>
              </a:extLst>
            </p:cNvPr>
            <p:cNvSpPr/>
            <p:nvPr/>
          </p:nvSpPr>
          <p:spPr>
            <a:xfrm>
              <a:off x="569343" y="2443951"/>
              <a:ext cx="158470" cy="216416"/>
            </a:xfrm>
            <a:custGeom>
              <a:avLst/>
              <a:gdLst>
                <a:gd name="connsiteX0" fmla="*/ 156553 w 158470"/>
                <a:gd name="connsiteY0" fmla="*/ 52987 h 216416"/>
                <a:gd name="connsiteX1" fmla="*/ 105434 w 158470"/>
                <a:gd name="connsiteY1" fmla="*/ 1915 h 216416"/>
                <a:gd name="connsiteX2" fmla="*/ 103517 w 158470"/>
                <a:gd name="connsiteY2" fmla="*/ 638 h 216416"/>
                <a:gd name="connsiteX3" fmla="*/ 100961 w 158470"/>
                <a:gd name="connsiteY3" fmla="*/ 0 h 216416"/>
                <a:gd name="connsiteX4" fmla="*/ 6390 w 158470"/>
                <a:gd name="connsiteY4" fmla="*/ 0 h 216416"/>
                <a:gd name="connsiteX5" fmla="*/ 0 w 158470"/>
                <a:gd name="connsiteY5" fmla="*/ 6384 h 216416"/>
                <a:gd name="connsiteX6" fmla="*/ 0 w 158470"/>
                <a:gd name="connsiteY6" fmla="*/ 210033 h 216416"/>
                <a:gd name="connsiteX7" fmla="*/ 6390 w 158470"/>
                <a:gd name="connsiteY7" fmla="*/ 216417 h 216416"/>
                <a:gd name="connsiteX8" fmla="*/ 152081 w 158470"/>
                <a:gd name="connsiteY8" fmla="*/ 216417 h 216416"/>
                <a:gd name="connsiteX9" fmla="*/ 158470 w 158470"/>
                <a:gd name="connsiteY9" fmla="*/ 210033 h 216416"/>
                <a:gd name="connsiteX10" fmla="*/ 158470 w 158470"/>
                <a:gd name="connsiteY10" fmla="*/ 56817 h 216416"/>
                <a:gd name="connsiteX11" fmla="*/ 157831 w 158470"/>
                <a:gd name="connsiteY11" fmla="*/ 54264 h 216416"/>
                <a:gd name="connsiteX12" fmla="*/ 156553 w 158470"/>
                <a:gd name="connsiteY12" fmla="*/ 52987 h 216416"/>
                <a:gd name="connsiteX13" fmla="*/ 107351 w 158470"/>
                <a:gd name="connsiteY13" fmla="*/ 21706 h 216416"/>
                <a:gd name="connsiteX14" fmla="*/ 136745 w 158470"/>
                <a:gd name="connsiteY14" fmla="*/ 51072 h 216416"/>
                <a:gd name="connsiteX15" fmla="*/ 107351 w 158470"/>
                <a:gd name="connsiteY15" fmla="*/ 51072 h 216416"/>
                <a:gd name="connsiteX16" fmla="*/ 107351 w 158470"/>
                <a:gd name="connsiteY16" fmla="*/ 21706 h 216416"/>
                <a:gd name="connsiteX17" fmla="*/ 12780 w 158470"/>
                <a:gd name="connsiteY17" fmla="*/ 203649 h 216416"/>
                <a:gd name="connsiteX18" fmla="*/ 12780 w 158470"/>
                <a:gd name="connsiteY18" fmla="*/ 12768 h 216416"/>
                <a:gd name="connsiteX19" fmla="*/ 94571 w 158470"/>
                <a:gd name="connsiteY19" fmla="*/ 12768 h 216416"/>
                <a:gd name="connsiteX20" fmla="*/ 94571 w 158470"/>
                <a:gd name="connsiteY20" fmla="*/ 57456 h 216416"/>
                <a:gd name="connsiteX21" fmla="*/ 100961 w 158470"/>
                <a:gd name="connsiteY21" fmla="*/ 63840 h 216416"/>
                <a:gd name="connsiteX22" fmla="*/ 145691 w 158470"/>
                <a:gd name="connsiteY22" fmla="*/ 63840 h 216416"/>
                <a:gd name="connsiteX23" fmla="*/ 145691 w 158470"/>
                <a:gd name="connsiteY23" fmla="*/ 204287 h 216416"/>
                <a:gd name="connsiteX24" fmla="*/ 12780 w 158470"/>
                <a:gd name="connsiteY24" fmla="*/ 203649 h 21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470" h="216416">
                  <a:moveTo>
                    <a:pt x="156553" y="52987"/>
                  </a:moveTo>
                  <a:lnTo>
                    <a:pt x="105434" y="1915"/>
                  </a:lnTo>
                  <a:cubicBezTo>
                    <a:pt x="104795" y="1277"/>
                    <a:pt x="104156" y="638"/>
                    <a:pt x="103517" y="638"/>
                  </a:cubicBezTo>
                  <a:cubicBezTo>
                    <a:pt x="102878" y="638"/>
                    <a:pt x="101600" y="0"/>
                    <a:pt x="100961" y="0"/>
                  </a:cubicBezTo>
                  <a:lnTo>
                    <a:pt x="6390" y="0"/>
                  </a:lnTo>
                  <a:cubicBezTo>
                    <a:pt x="2556" y="0"/>
                    <a:pt x="0" y="2554"/>
                    <a:pt x="0" y="6384"/>
                  </a:cubicBezTo>
                  <a:lnTo>
                    <a:pt x="0" y="210033"/>
                  </a:lnTo>
                  <a:cubicBezTo>
                    <a:pt x="0" y="213863"/>
                    <a:pt x="2556" y="216417"/>
                    <a:pt x="6390" y="216417"/>
                  </a:cubicBezTo>
                  <a:lnTo>
                    <a:pt x="152081" y="216417"/>
                  </a:lnTo>
                  <a:cubicBezTo>
                    <a:pt x="155914" y="216417"/>
                    <a:pt x="158470" y="213863"/>
                    <a:pt x="158470" y="210033"/>
                  </a:cubicBezTo>
                  <a:lnTo>
                    <a:pt x="158470" y="56817"/>
                  </a:lnTo>
                  <a:cubicBezTo>
                    <a:pt x="158470" y="56179"/>
                    <a:pt x="158470" y="54902"/>
                    <a:pt x="157831" y="54264"/>
                  </a:cubicBezTo>
                  <a:cubicBezTo>
                    <a:pt x="157831" y="53625"/>
                    <a:pt x="157192" y="52987"/>
                    <a:pt x="156553" y="52987"/>
                  </a:cubicBezTo>
                  <a:close/>
                  <a:moveTo>
                    <a:pt x="107351" y="21706"/>
                  </a:moveTo>
                  <a:lnTo>
                    <a:pt x="136745" y="51072"/>
                  </a:lnTo>
                  <a:lnTo>
                    <a:pt x="107351" y="51072"/>
                  </a:lnTo>
                  <a:lnTo>
                    <a:pt x="107351" y="21706"/>
                  </a:lnTo>
                  <a:close/>
                  <a:moveTo>
                    <a:pt x="12780" y="203649"/>
                  </a:moveTo>
                  <a:lnTo>
                    <a:pt x="12780" y="12768"/>
                  </a:lnTo>
                  <a:lnTo>
                    <a:pt x="94571" y="12768"/>
                  </a:lnTo>
                  <a:lnTo>
                    <a:pt x="94571" y="57456"/>
                  </a:lnTo>
                  <a:cubicBezTo>
                    <a:pt x="94571" y="61286"/>
                    <a:pt x="97127" y="63840"/>
                    <a:pt x="100961" y="63840"/>
                  </a:cubicBezTo>
                  <a:lnTo>
                    <a:pt x="145691" y="63840"/>
                  </a:lnTo>
                  <a:lnTo>
                    <a:pt x="145691" y="204287"/>
                  </a:lnTo>
                  <a:lnTo>
                    <a:pt x="12780" y="203649"/>
                  </a:lnTo>
                  <a:close/>
                </a:path>
              </a:pathLst>
            </a:custGeom>
            <a:grpFill/>
            <a:ln w="6390" cap="flat">
              <a:noFill/>
              <a:prstDash val="solid"/>
              <a:miter/>
            </a:ln>
          </p:spPr>
          <p:txBody>
            <a:bodyPr rtlCol="0" anchor="ctr"/>
            <a:lstStyle/>
            <a:p>
              <a:endParaRPr lang="en-US"/>
            </a:p>
          </p:txBody>
        </p:sp>
        <p:sp>
          <p:nvSpPr>
            <p:cNvPr id="51" name="Graphic 4">
              <a:extLst>
                <a:ext uri="{FF2B5EF4-FFF2-40B4-BE49-F238E27FC236}">
                  <a16:creationId xmlns:a16="http://schemas.microsoft.com/office/drawing/2014/main" id="{2AF3AA4F-8D26-F1B4-0811-B09CDCBDCC9D}"/>
                </a:ext>
              </a:extLst>
            </p:cNvPr>
            <p:cNvSpPr/>
            <p:nvPr/>
          </p:nvSpPr>
          <p:spPr>
            <a:xfrm>
              <a:off x="598737" y="2618233"/>
              <a:ext cx="100322" cy="12767"/>
            </a:xfrm>
            <a:custGeom>
              <a:avLst/>
              <a:gdLst>
                <a:gd name="connsiteX0" fmla="*/ 93293 w 100322"/>
                <a:gd name="connsiteY0" fmla="*/ 0 h 12767"/>
                <a:gd name="connsiteX1" fmla="*/ 6390 w 100322"/>
                <a:gd name="connsiteY1" fmla="*/ 0 h 12767"/>
                <a:gd name="connsiteX2" fmla="*/ 0 w 100322"/>
                <a:gd name="connsiteY2" fmla="*/ 6384 h 12767"/>
                <a:gd name="connsiteX3" fmla="*/ 6390 w 100322"/>
                <a:gd name="connsiteY3" fmla="*/ 12768 h 12767"/>
                <a:gd name="connsiteX4" fmla="*/ 93932 w 100322"/>
                <a:gd name="connsiteY4" fmla="*/ 12768 h 12767"/>
                <a:gd name="connsiteX5" fmla="*/ 100322 w 100322"/>
                <a:gd name="connsiteY5" fmla="*/ 6384 h 12767"/>
                <a:gd name="connsiteX6" fmla="*/ 93293 w 100322"/>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22" h="12767">
                  <a:moveTo>
                    <a:pt x="93293" y="0"/>
                  </a:moveTo>
                  <a:lnTo>
                    <a:pt x="6390" y="0"/>
                  </a:lnTo>
                  <a:cubicBezTo>
                    <a:pt x="2556" y="0"/>
                    <a:pt x="0" y="2554"/>
                    <a:pt x="0" y="6384"/>
                  </a:cubicBezTo>
                  <a:cubicBezTo>
                    <a:pt x="0" y="10214"/>
                    <a:pt x="2556" y="12768"/>
                    <a:pt x="6390" y="12768"/>
                  </a:cubicBezTo>
                  <a:lnTo>
                    <a:pt x="93932" y="12768"/>
                  </a:lnTo>
                  <a:cubicBezTo>
                    <a:pt x="97766" y="12768"/>
                    <a:pt x="100322" y="10214"/>
                    <a:pt x="100322" y="6384"/>
                  </a:cubicBezTo>
                  <a:cubicBezTo>
                    <a:pt x="100322" y="2554"/>
                    <a:pt x="97127" y="0"/>
                    <a:pt x="93293" y="0"/>
                  </a:cubicBezTo>
                  <a:close/>
                </a:path>
              </a:pathLst>
            </a:custGeom>
            <a:grpFill/>
            <a:ln w="6390" cap="flat">
              <a:noFill/>
              <a:prstDash val="solid"/>
              <a:miter/>
            </a:ln>
          </p:spPr>
          <p:txBody>
            <a:bodyPr rtlCol="0" anchor="ctr"/>
            <a:lstStyle/>
            <a:p>
              <a:endParaRPr lang="en-US"/>
            </a:p>
          </p:txBody>
        </p:sp>
        <p:sp>
          <p:nvSpPr>
            <p:cNvPr id="52" name="Graphic 4">
              <a:extLst>
                <a:ext uri="{FF2B5EF4-FFF2-40B4-BE49-F238E27FC236}">
                  <a16:creationId xmlns:a16="http://schemas.microsoft.com/office/drawing/2014/main" id="{2C02CEDF-30FB-809D-8C28-F63E55FF8440}"/>
                </a:ext>
              </a:extLst>
            </p:cNvPr>
            <p:cNvSpPr/>
            <p:nvPr/>
          </p:nvSpPr>
          <p:spPr>
            <a:xfrm>
              <a:off x="598737" y="2589505"/>
              <a:ext cx="100322" cy="12767"/>
            </a:xfrm>
            <a:custGeom>
              <a:avLst/>
              <a:gdLst>
                <a:gd name="connsiteX0" fmla="*/ 93293 w 100322"/>
                <a:gd name="connsiteY0" fmla="*/ 0 h 12767"/>
                <a:gd name="connsiteX1" fmla="*/ 6390 w 100322"/>
                <a:gd name="connsiteY1" fmla="*/ 0 h 12767"/>
                <a:gd name="connsiteX2" fmla="*/ 0 w 100322"/>
                <a:gd name="connsiteY2" fmla="*/ 6384 h 12767"/>
                <a:gd name="connsiteX3" fmla="*/ 6390 w 100322"/>
                <a:gd name="connsiteY3" fmla="*/ 12768 h 12767"/>
                <a:gd name="connsiteX4" fmla="*/ 93932 w 100322"/>
                <a:gd name="connsiteY4" fmla="*/ 12768 h 12767"/>
                <a:gd name="connsiteX5" fmla="*/ 100322 w 100322"/>
                <a:gd name="connsiteY5" fmla="*/ 6384 h 12767"/>
                <a:gd name="connsiteX6" fmla="*/ 93293 w 100322"/>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22" h="12767">
                  <a:moveTo>
                    <a:pt x="93293" y="0"/>
                  </a:moveTo>
                  <a:lnTo>
                    <a:pt x="6390" y="0"/>
                  </a:lnTo>
                  <a:cubicBezTo>
                    <a:pt x="2556" y="0"/>
                    <a:pt x="0" y="2554"/>
                    <a:pt x="0" y="6384"/>
                  </a:cubicBezTo>
                  <a:cubicBezTo>
                    <a:pt x="0" y="10214"/>
                    <a:pt x="2556" y="12768"/>
                    <a:pt x="6390" y="12768"/>
                  </a:cubicBezTo>
                  <a:lnTo>
                    <a:pt x="93932" y="12768"/>
                  </a:lnTo>
                  <a:cubicBezTo>
                    <a:pt x="97766" y="12768"/>
                    <a:pt x="100322" y="10214"/>
                    <a:pt x="100322" y="6384"/>
                  </a:cubicBezTo>
                  <a:cubicBezTo>
                    <a:pt x="100322" y="2554"/>
                    <a:pt x="97127" y="0"/>
                    <a:pt x="93293" y="0"/>
                  </a:cubicBezTo>
                  <a:close/>
                </a:path>
              </a:pathLst>
            </a:custGeom>
            <a:grpFill/>
            <a:ln w="6390" cap="flat">
              <a:noFill/>
              <a:prstDash val="solid"/>
              <a:miter/>
            </a:ln>
          </p:spPr>
          <p:txBody>
            <a:bodyPr rtlCol="0" anchor="ctr"/>
            <a:lstStyle/>
            <a:p>
              <a:endParaRPr lang="en-US"/>
            </a:p>
          </p:txBody>
        </p:sp>
        <p:sp>
          <p:nvSpPr>
            <p:cNvPr id="53" name="Graphic 4">
              <a:extLst>
                <a:ext uri="{FF2B5EF4-FFF2-40B4-BE49-F238E27FC236}">
                  <a16:creationId xmlns:a16="http://schemas.microsoft.com/office/drawing/2014/main" id="{0FBEEC5F-DAF1-BE58-6AA8-40E3F2ECBE73}"/>
                </a:ext>
              </a:extLst>
            </p:cNvPr>
            <p:cNvSpPr/>
            <p:nvPr/>
          </p:nvSpPr>
          <p:spPr>
            <a:xfrm>
              <a:off x="598737" y="2560139"/>
              <a:ext cx="100322" cy="12767"/>
            </a:xfrm>
            <a:custGeom>
              <a:avLst/>
              <a:gdLst>
                <a:gd name="connsiteX0" fmla="*/ 93293 w 100322"/>
                <a:gd name="connsiteY0" fmla="*/ 0 h 12767"/>
                <a:gd name="connsiteX1" fmla="*/ 6390 w 100322"/>
                <a:gd name="connsiteY1" fmla="*/ 0 h 12767"/>
                <a:gd name="connsiteX2" fmla="*/ 0 w 100322"/>
                <a:gd name="connsiteY2" fmla="*/ 6384 h 12767"/>
                <a:gd name="connsiteX3" fmla="*/ 6390 w 100322"/>
                <a:gd name="connsiteY3" fmla="*/ 12768 h 12767"/>
                <a:gd name="connsiteX4" fmla="*/ 93932 w 100322"/>
                <a:gd name="connsiteY4" fmla="*/ 12768 h 12767"/>
                <a:gd name="connsiteX5" fmla="*/ 100322 w 100322"/>
                <a:gd name="connsiteY5" fmla="*/ 6384 h 12767"/>
                <a:gd name="connsiteX6" fmla="*/ 93293 w 100322"/>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22" h="12767">
                  <a:moveTo>
                    <a:pt x="93293" y="0"/>
                  </a:moveTo>
                  <a:lnTo>
                    <a:pt x="6390" y="0"/>
                  </a:lnTo>
                  <a:cubicBezTo>
                    <a:pt x="2556" y="0"/>
                    <a:pt x="0" y="2554"/>
                    <a:pt x="0" y="6384"/>
                  </a:cubicBezTo>
                  <a:cubicBezTo>
                    <a:pt x="0" y="10214"/>
                    <a:pt x="2556" y="12768"/>
                    <a:pt x="6390" y="12768"/>
                  </a:cubicBezTo>
                  <a:lnTo>
                    <a:pt x="93932" y="12768"/>
                  </a:lnTo>
                  <a:cubicBezTo>
                    <a:pt x="97766" y="12768"/>
                    <a:pt x="100322" y="10214"/>
                    <a:pt x="100322" y="6384"/>
                  </a:cubicBezTo>
                  <a:cubicBezTo>
                    <a:pt x="100322" y="2554"/>
                    <a:pt x="97127" y="0"/>
                    <a:pt x="93293" y="0"/>
                  </a:cubicBezTo>
                  <a:close/>
                </a:path>
              </a:pathLst>
            </a:custGeom>
            <a:grpFill/>
            <a:ln w="6390" cap="flat">
              <a:noFill/>
              <a:prstDash val="solid"/>
              <a:miter/>
            </a:ln>
          </p:spPr>
          <p:txBody>
            <a:bodyPr rtlCol="0" anchor="ctr"/>
            <a:lstStyle/>
            <a:p>
              <a:endParaRPr lang="en-US"/>
            </a:p>
          </p:txBody>
        </p:sp>
        <p:sp>
          <p:nvSpPr>
            <p:cNvPr id="54" name="Graphic 4">
              <a:extLst>
                <a:ext uri="{FF2B5EF4-FFF2-40B4-BE49-F238E27FC236}">
                  <a16:creationId xmlns:a16="http://schemas.microsoft.com/office/drawing/2014/main" id="{3BB0C422-11A9-ECC9-6BC4-47E8E81576C8}"/>
                </a:ext>
              </a:extLst>
            </p:cNvPr>
            <p:cNvSpPr/>
            <p:nvPr/>
          </p:nvSpPr>
          <p:spPr>
            <a:xfrm>
              <a:off x="598737" y="2531411"/>
              <a:ext cx="100322" cy="12767"/>
            </a:xfrm>
            <a:custGeom>
              <a:avLst/>
              <a:gdLst>
                <a:gd name="connsiteX0" fmla="*/ 93293 w 100322"/>
                <a:gd name="connsiteY0" fmla="*/ 0 h 12767"/>
                <a:gd name="connsiteX1" fmla="*/ 6390 w 100322"/>
                <a:gd name="connsiteY1" fmla="*/ 0 h 12767"/>
                <a:gd name="connsiteX2" fmla="*/ 0 w 100322"/>
                <a:gd name="connsiteY2" fmla="*/ 6384 h 12767"/>
                <a:gd name="connsiteX3" fmla="*/ 6390 w 100322"/>
                <a:gd name="connsiteY3" fmla="*/ 12768 h 12767"/>
                <a:gd name="connsiteX4" fmla="*/ 93932 w 100322"/>
                <a:gd name="connsiteY4" fmla="*/ 12768 h 12767"/>
                <a:gd name="connsiteX5" fmla="*/ 100322 w 100322"/>
                <a:gd name="connsiteY5" fmla="*/ 6384 h 12767"/>
                <a:gd name="connsiteX6" fmla="*/ 93293 w 100322"/>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22" h="12767">
                  <a:moveTo>
                    <a:pt x="93293" y="0"/>
                  </a:moveTo>
                  <a:lnTo>
                    <a:pt x="6390" y="0"/>
                  </a:lnTo>
                  <a:cubicBezTo>
                    <a:pt x="2556" y="0"/>
                    <a:pt x="0" y="2554"/>
                    <a:pt x="0" y="6384"/>
                  </a:cubicBezTo>
                  <a:cubicBezTo>
                    <a:pt x="0" y="10214"/>
                    <a:pt x="2556" y="12768"/>
                    <a:pt x="6390" y="12768"/>
                  </a:cubicBezTo>
                  <a:lnTo>
                    <a:pt x="93932" y="12768"/>
                  </a:lnTo>
                  <a:cubicBezTo>
                    <a:pt x="97766" y="12768"/>
                    <a:pt x="100322" y="10214"/>
                    <a:pt x="100322" y="6384"/>
                  </a:cubicBezTo>
                  <a:cubicBezTo>
                    <a:pt x="100322" y="2554"/>
                    <a:pt x="97127" y="0"/>
                    <a:pt x="93293" y="0"/>
                  </a:cubicBezTo>
                  <a:close/>
                </a:path>
              </a:pathLst>
            </a:custGeom>
            <a:grpFill/>
            <a:ln w="6390" cap="flat">
              <a:noFill/>
              <a:prstDash val="solid"/>
              <a:miter/>
            </a:ln>
          </p:spPr>
          <p:txBody>
            <a:bodyPr rtlCol="0" anchor="ctr"/>
            <a:lstStyle/>
            <a:p>
              <a:endParaRPr lang="en-US"/>
            </a:p>
          </p:txBody>
        </p:sp>
      </p:grpSp>
      <p:grpSp>
        <p:nvGrpSpPr>
          <p:cNvPr id="30" name="Group 29">
            <a:extLst>
              <a:ext uri="{FF2B5EF4-FFF2-40B4-BE49-F238E27FC236}">
                <a16:creationId xmlns:a16="http://schemas.microsoft.com/office/drawing/2014/main" id="{49AB4E91-DB6B-03AF-46B6-F7737E0862F7}"/>
              </a:ext>
            </a:extLst>
          </p:cNvPr>
          <p:cNvGrpSpPr/>
          <p:nvPr/>
        </p:nvGrpSpPr>
        <p:grpSpPr>
          <a:xfrm>
            <a:off x="223520" y="3631939"/>
            <a:ext cx="11508040" cy="2573197"/>
            <a:chOff x="671168" y="3621779"/>
            <a:chExt cx="10784622" cy="2573197"/>
          </a:xfrm>
        </p:grpSpPr>
        <p:grpSp>
          <p:nvGrpSpPr>
            <p:cNvPr id="2" name="Group 1">
              <a:extLst>
                <a:ext uri="{FF2B5EF4-FFF2-40B4-BE49-F238E27FC236}">
                  <a16:creationId xmlns:a16="http://schemas.microsoft.com/office/drawing/2014/main" id="{97DACE2E-B49B-ECEE-92D6-30DF464E4170}"/>
                </a:ext>
              </a:extLst>
            </p:cNvPr>
            <p:cNvGrpSpPr/>
            <p:nvPr/>
          </p:nvGrpSpPr>
          <p:grpSpPr>
            <a:xfrm>
              <a:off x="820132" y="3621779"/>
              <a:ext cx="10584076" cy="679876"/>
              <a:chOff x="2948466" y="2980756"/>
              <a:chExt cx="3545583" cy="679876"/>
            </a:xfrm>
          </p:grpSpPr>
          <p:sp>
            <p:nvSpPr>
              <p:cNvPr id="3" name="Left Brace 2">
                <a:extLst>
                  <a:ext uri="{FF2B5EF4-FFF2-40B4-BE49-F238E27FC236}">
                    <a16:creationId xmlns:a16="http://schemas.microsoft.com/office/drawing/2014/main" id="{EC25FB7D-9128-C959-F82C-C5BE1B5CBC2C}"/>
                  </a:ext>
                </a:extLst>
              </p:cNvPr>
              <p:cNvSpPr/>
              <p:nvPr/>
            </p:nvSpPr>
            <p:spPr>
              <a:xfrm rot="16200000">
                <a:off x="4566445" y="1918827"/>
                <a:ext cx="309626" cy="3173984"/>
              </a:xfrm>
              <a:prstGeom prst="leftBrace">
                <a:avLst>
                  <a:gd name="adj1" fmla="val 62179"/>
                  <a:gd name="adj2" fmla="val 50000"/>
                </a:avLst>
              </a:prstGeom>
              <a:solidFill>
                <a:schemeClr val="accent5"/>
              </a:solidFill>
              <a:ln>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ound Same Side Corner Rectangle 30">
                <a:extLst>
                  <a:ext uri="{FF2B5EF4-FFF2-40B4-BE49-F238E27FC236}">
                    <a16:creationId xmlns:a16="http://schemas.microsoft.com/office/drawing/2014/main" id="{F38BABA6-A617-42EB-9292-6BBDFB596A49}"/>
                  </a:ext>
                </a:extLst>
              </p:cNvPr>
              <p:cNvSpPr/>
              <p:nvPr/>
            </p:nvSpPr>
            <p:spPr>
              <a:xfrm>
                <a:off x="2948466" y="2980756"/>
                <a:ext cx="3545583" cy="455558"/>
              </a:xfrm>
              <a:prstGeom prst="round2Same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a:ea typeface="+mn-ea"/>
                    <a:cs typeface="+mn-cs"/>
                  </a:rPr>
                  <a:t> Business Impact</a:t>
                </a:r>
              </a:p>
            </p:txBody>
          </p:sp>
        </p:grpSp>
        <p:sp>
          <p:nvSpPr>
            <p:cNvPr id="5" name="Round Same Side Corner Rectangle 29">
              <a:extLst>
                <a:ext uri="{FF2B5EF4-FFF2-40B4-BE49-F238E27FC236}">
                  <a16:creationId xmlns:a16="http://schemas.microsoft.com/office/drawing/2014/main" id="{C58D896A-7596-23AF-C566-8FE29FBD6ADC}"/>
                </a:ext>
              </a:extLst>
            </p:cNvPr>
            <p:cNvSpPr/>
            <p:nvPr/>
          </p:nvSpPr>
          <p:spPr>
            <a:xfrm rot="16200000">
              <a:off x="2918299" y="2364006"/>
              <a:ext cx="798706" cy="4903110"/>
            </a:xfrm>
            <a:prstGeom prst="round2SameRect">
              <a:avLst>
                <a:gd name="adj1" fmla="val 10053"/>
                <a:gd name="adj2" fmla="val 0"/>
              </a:avLst>
            </a:prstGeom>
            <a:noFill/>
            <a:ln w="12700">
              <a:solidFill>
                <a:srgbClr val="00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Freeform 30">
              <a:extLst>
                <a:ext uri="{FF2B5EF4-FFF2-40B4-BE49-F238E27FC236}">
                  <a16:creationId xmlns:a16="http://schemas.microsoft.com/office/drawing/2014/main" id="{4E5F0BBF-F398-0115-98FC-1F8AA3EDFCB6}"/>
                </a:ext>
              </a:extLst>
            </p:cNvPr>
            <p:cNvSpPr/>
            <p:nvPr/>
          </p:nvSpPr>
          <p:spPr>
            <a:xfrm>
              <a:off x="5761287" y="4416807"/>
              <a:ext cx="117271" cy="800239"/>
            </a:xfrm>
            <a:custGeom>
              <a:avLst/>
              <a:gdLst>
                <a:gd name="connsiteX0" fmla="*/ 0 w 195262"/>
                <a:gd name="connsiteY0" fmla="*/ 0 h 828675"/>
                <a:gd name="connsiteX1" fmla="*/ 0 w 195262"/>
                <a:gd name="connsiteY1" fmla="*/ 828675 h 828675"/>
                <a:gd name="connsiteX2" fmla="*/ 195262 w 195262"/>
                <a:gd name="connsiteY2" fmla="*/ 742950 h 828675"/>
                <a:gd name="connsiteX3" fmla="*/ 195262 w 195262"/>
                <a:gd name="connsiteY3" fmla="*/ 76200 h 828675"/>
                <a:gd name="connsiteX4" fmla="*/ 0 w 195262"/>
                <a:gd name="connsiteY4" fmla="*/ 0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62" h="828675">
                  <a:moveTo>
                    <a:pt x="0" y="0"/>
                  </a:moveTo>
                  <a:lnTo>
                    <a:pt x="0" y="828675"/>
                  </a:lnTo>
                  <a:lnTo>
                    <a:pt x="195262" y="742950"/>
                  </a:lnTo>
                  <a:lnTo>
                    <a:pt x="195262" y="76200"/>
                  </a:lnTo>
                  <a:lnTo>
                    <a:pt x="0" y="0"/>
                  </a:lnTo>
                  <a:close/>
                </a:path>
              </a:pathLst>
            </a:custGeom>
            <a:solidFill>
              <a:srgbClr val="00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9620022D-E87A-121D-EE1B-E856DB05C338}"/>
                </a:ext>
              </a:extLst>
            </p:cNvPr>
            <p:cNvSpPr>
              <a:spLocks noChangeArrowheads="1"/>
            </p:cNvSpPr>
            <p:nvPr/>
          </p:nvSpPr>
          <p:spPr bwMode="auto">
            <a:xfrm>
              <a:off x="1212304" y="4700145"/>
              <a:ext cx="4166270" cy="230832"/>
            </a:xfrm>
            <a:prstGeom prst="rect">
              <a:avLst/>
            </a:prstGeom>
            <a:noFill/>
            <a:ln w="9525">
              <a:noFill/>
              <a:miter lim="800000"/>
              <a:headEnd/>
              <a:tailEnd/>
            </a:ln>
          </p:spPr>
          <p:txBody>
            <a:bodyPr wrap="square" lIns="0" tIns="0" rIns="0" bIns="0" anchor="ctr">
              <a:spAutoFit/>
            </a:bodyPr>
            <a:lstStyle/>
            <a:p>
              <a:pPr marL="227013" lvl="0" indent="-227013">
                <a:spcBef>
                  <a:spcPct val="0"/>
                </a:spcBef>
                <a:buFont typeface="Arial" panose="020B0604020202020204" pitchFamily="34" charset="0"/>
                <a:buChar char="•"/>
                <a:defRPr/>
              </a:pPr>
              <a:r>
                <a:rPr lang="en-US" sz="1500" dirty="0"/>
                <a:t>Company to access readiness for filing appeals</a:t>
              </a:r>
              <a:endParaRPr lang="en-US" sz="1500" dirty="0">
                <a:cs typeface="Calibri" panose="020F0502020204030204" pitchFamily="34" charset="0"/>
              </a:endParaRPr>
            </a:p>
          </p:txBody>
        </p:sp>
        <p:sp>
          <p:nvSpPr>
            <p:cNvPr id="8" name="Round Same Side Corner Rectangle 29">
              <a:extLst>
                <a:ext uri="{FF2B5EF4-FFF2-40B4-BE49-F238E27FC236}">
                  <a16:creationId xmlns:a16="http://schemas.microsoft.com/office/drawing/2014/main" id="{7A73ADDF-ED3A-4BB1-EE33-23BF72AA5C8F}"/>
                </a:ext>
              </a:extLst>
            </p:cNvPr>
            <p:cNvSpPr/>
            <p:nvPr/>
          </p:nvSpPr>
          <p:spPr>
            <a:xfrm rot="16200000">
              <a:off x="8495531" y="2364006"/>
              <a:ext cx="798706" cy="4903110"/>
            </a:xfrm>
            <a:prstGeom prst="round2SameRect">
              <a:avLst>
                <a:gd name="adj1" fmla="val 10053"/>
                <a:gd name="adj2" fmla="val 0"/>
              </a:avLst>
            </a:prstGeom>
            <a:noFill/>
            <a:ln w="12700">
              <a:solidFill>
                <a:srgbClr val="00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Freeform 30">
              <a:extLst>
                <a:ext uri="{FF2B5EF4-FFF2-40B4-BE49-F238E27FC236}">
                  <a16:creationId xmlns:a16="http://schemas.microsoft.com/office/drawing/2014/main" id="{7A20D6E5-6FD7-A3D3-8E01-776E80C0BFCE}"/>
                </a:ext>
              </a:extLst>
            </p:cNvPr>
            <p:cNvSpPr/>
            <p:nvPr/>
          </p:nvSpPr>
          <p:spPr>
            <a:xfrm>
              <a:off x="11338519" y="4416807"/>
              <a:ext cx="117271" cy="800239"/>
            </a:xfrm>
            <a:custGeom>
              <a:avLst/>
              <a:gdLst>
                <a:gd name="connsiteX0" fmla="*/ 0 w 195262"/>
                <a:gd name="connsiteY0" fmla="*/ 0 h 828675"/>
                <a:gd name="connsiteX1" fmla="*/ 0 w 195262"/>
                <a:gd name="connsiteY1" fmla="*/ 828675 h 828675"/>
                <a:gd name="connsiteX2" fmla="*/ 195262 w 195262"/>
                <a:gd name="connsiteY2" fmla="*/ 742950 h 828675"/>
                <a:gd name="connsiteX3" fmla="*/ 195262 w 195262"/>
                <a:gd name="connsiteY3" fmla="*/ 76200 h 828675"/>
                <a:gd name="connsiteX4" fmla="*/ 0 w 195262"/>
                <a:gd name="connsiteY4" fmla="*/ 0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62" h="828675">
                  <a:moveTo>
                    <a:pt x="0" y="0"/>
                  </a:moveTo>
                  <a:lnTo>
                    <a:pt x="0" y="828675"/>
                  </a:lnTo>
                  <a:lnTo>
                    <a:pt x="195262" y="742950"/>
                  </a:lnTo>
                  <a:lnTo>
                    <a:pt x="195262" y="76200"/>
                  </a:lnTo>
                  <a:lnTo>
                    <a:pt x="0" y="0"/>
                  </a:lnTo>
                  <a:close/>
                </a:path>
              </a:pathLst>
            </a:custGeom>
            <a:solidFill>
              <a:srgbClr val="00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741ECAB0-325C-5D84-CD75-C830C9F5F0D2}"/>
                </a:ext>
              </a:extLst>
            </p:cNvPr>
            <p:cNvSpPr>
              <a:spLocks noChangeArrowheads="1"/>
            </p:cNvSpPr>
            <p:nvPr/>
          </p:nvSpPr>
          <p:spPr bwMode="auto">
            <a:xfrm>
              <a:off x="6789535" y="4700144"/>
              <a:ext cx="4536367" cy="230832"/>
            </a:xfrm>
            <a:prstGeom prst="rect">
              <a:avLst/>
            </a:prstGeom>
            <a:noFill/>
            <a:ln w="9525">
              <a:noFill/>
              <a:miter lim="800000"/>
              <a:headEnd/>
              <a:tailEnd/>
            </a:ln>
          </p:spPr>
          <p:txBody>
            <a:bodyPr wrap="square" lIns="0" tIns="0" rIns="0" bIns="0" anchor="ctr">
              <a:spAutoFit/>
            </a:bodyPr>
            <a:lstStyle/>
            <a:p>
              <a:pPr marL="227013" marR="0" lvl="0" indent="-227013"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white"/>
                  </a:solidFill>
                  <a:effectLst/>
                  <a:uLnTx/>
                  <a:uFillTx/>
                  <a:latin typeface="Calibri"/>
                  <a:ea typeface="+mn-ea"/>
                  <a:cs typeface="Calibri" panose="020F0502020204030204" pitchFamily="34" charset="0"/>
                </a:rPr>
                <a:t>TDS Obligations to be complied on supply of metal scrap</a:t>
              </a:r>
            </a:p>
          </p:txBody>
        </p:sp>
        <p:sp>
          <p:nvSpPr>
            <p:cNvPr id="11" name="Round Same Side Corner Rectangle 29">
              <a:extLst>
                <a:ext uri="{FF2B5EF4-FFF2-40B4-BE49-F238E27FC236}">
                  <a16:creationId xmlns:a16="http://schemas.microsoft.com/office/drawing/2014/main" id="{FBFA045E-8F21-6B93-6968-9905445DFDAC}"/>
                </a:ext>
              </a:extLst>
            </p:cNvPr>
            <p:cNvSpPr/>
            <p:nvPr/>
          </p:nvSpPr>
          <p:spPr>
            <a:xfrm rot="16200000">
              <a:off x="2918299" y="3341936"/>
              <a:ext cx="798706" cy="4903110"/>
            </a:xfrm>
            <a:prstGeom prst="round2SameRect">
              <a:avLst>
                <a:gd name="adj1" fmla="val 10053"/>
                <a:gd name="adj2" fmla="val 0"/>
              </a:avLst>
            </a:prstGeom>
            <a:noFill/>
            <a:ln w="12700">
              <a:solidFill>
                <a:srgbClr val="00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Freeform 30">
              <a:extLst>
                <a:ext uri="{FF2B5EF4-FFF2-40B4-BE49-F238E27FC236}">
                  <a16:creationId xmlns:a16="http://schemas.microsoft.com/office/drawing/2014/main" id="{E5E429CD-7E4D-2924-1739-00D7E215D448}"/>
                </a:ext>
              </a:extLst>
            </p:cNvPr>
            <p:cNvSpPr/>
            <p:nvPr/>
          </p:nvSpPr>
          <p:spPr>
            <a:xfrm>
              <a:off x="5761287" y="5394737"/>
              <a:ext cx="117271" cy="800239"/>
            </a:xfrm>
            <a:custGeom>
              <a:avLst/>
              <a:gdLst>
                <a:gd name="connsiteX0" fmla="*/ 0 w 195262"/>
                <a:gd name="connsiteY0" fmla="*/ 0 h 828675"/>
                <a:gd name="connsiteX1" fmla="*/ 0 w 195262"/>
                <a:gd name="connsiteY1" fmla="*/ 828675 h 828675"/>
                <a:gd name="connsiteX2" fmla="*/ 195262 w 195262"/>
                <a:gd name="connsiteY2" fmla="*/ 742950 h 828675"/>
                <a:gd name="connsiteX3" fmla="*/ 195262 w 195262"/>
                <a:gd name="connsiteY3" fmla="*/ 76200 h 828675"/>
                <a:gd name="connsiteX4" fmla="*/ 0 w 195262"/>
                <a:gd name="connsiteY4" fmla="*/ 0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62" h="828675">
                  <a:moveTo>
                    <a:pt x="0" y="0"/>
                  </a:moveTo>
                  <a:lnTo>
                    <a:pt x="0" y="828675"/>
                  </a:lnTo>
                  <a:lnTo>
                    <a:pt x="195262" y="742950"/>
                  </a:lnTo>
                  <a:lnTo>
                    <a:pt x="195262" y="76200"/>
                  </a:lnTo>
                  <a:lnTo>
                    <a:pt x="0" y="0"/>
                  </a:lnTo>
                  <a:close/>
                </a:path>
              </a:pathLst>
            </a:custGeom>
            <a:solidFill>
              <a:srgbClr val="00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77C84EC3-B71E-658D-30D9-C8CE3AFE6F25}"/>
                </a:ext>
              </a:extLst>
            </p:cNvPr>
            <p:cNvSpPr>
              <a:spLocks noChangeArrowheads="1"/>
            </p:cNvSpPr>
            <p:nvPr/>
          </p:nvSpPr>
          <p:spPr bwMode="auto">
            <a:xfrm>
              <a:off x="1212304" y="5562657"/>
              <a:ext cx="4166270" cy="461665"/>
            </a:xfrm>
            <a:prstGeom prst="rect">
              <a:avLst/>
            </a:prstGeom>
            <a:noFill/>
            <a:ln w="9525">
              <a:noFill/>
              <a:miter lim="800000"/>
              <a:headEnd/>
              <a:tailEnd/>
            </a:ln>
          </p:spPr>
          <p:txBody>
            <a:bodyPr wrap="square" lIns="0" tIns="0" rIns="0" bIns="0" anchor="ctr">
              <a:spAutoFit/>
            </a:bodyPr>
            <a:lstStyle/>
            <a:p>
              <a:pPr marL="227013" lvl="0" indent="-227013">
                <a:spcBef>
                  <a:spcPct val="0"/>
                </a:spcBef>
                <a:buFont typeface="Arial" panose="020B0604020202020204" pitchFamily="34" charset="0"/>
                <a:buChar char="•"/>
                <a:defRPr/>
              </a:pPr>
              <a:r>
                <a:rPr lang="en-US" sz="1500" dirty="0"/>
                <a:t>Faster Dispute Resolution expected owing to higher count of benches</a:t>
              </a:r>
              <a:endParaRPr kumimoji="0" lang="en-US" sz="1500" b="0" i="0" u="none" strike="noStrike" kern="1200" cap="none" spc="0" normalizeH="0" baseline="0" noProof="0" dirty="0">
                <a:ln>
                  <a:noFill/>
                </a:ln>
                <a:effectLst/>
                <a:uLnTx/>
                <a:uFillTx/>
                <a:latin typeface="Calibri"/>
                <a:cs typeface="Calibri" panose="020F0502020204030204" pitchFamily="34" charset="0"/>
              </a:endParaRPr>
            </a:p>
          </p:txBody>
        </p:sp>
        <p:sp>
          <p:nvSpPr>
            <p:cNvPr id="18" name="Round Same Side Corner Rectangle 29">
              <a:extLst>
                <a:ext uri="{FF2B5EF4-FFF2-40B4-BE49-F238E27FC236}">
                  <a16:creationId xmlns:a16="http://schemas.microsoft.com/office/drawing/2014/main" id="{E8F04138-46C0-77AD-CF8F-AD1EA19AD26C}"/>
                </a:ext>
              </a:extLst>
            </p:cNvPr>
            <p:cNvSpPr/>
            <p:nvPr/>
          </p:nvSpPr>
          <p:spPr>
            <a:xfrm rot="16200000">
              <a:off x="8495531" y="3341936"/>
              <a:ext cx="798706" cy="4903110"/>
            </a:xfrm>
            <a:prstGeom prst="round2SameRect">
              <a:avLst>
                <a:gd name="adj1" fmla="val 10053"/>
                <a:gd name="adj2" fmla="val 0"/>
              </a:avLst>
            </a:prstGeom>
            <a:noFill/>
            <a:ln w="12700">
              <a:solidFill>
                <a:srgbClr val="00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Freeform 30">
              <a:extLst>
                <a:ext uri="{FF2B5EF4-FFF2-40B4-BE49-F238E27FC236}">
                  <a16:creationId xmlns:a16="http://schemas.microsoft.com/office/drawing/2014/main" id="{0E4714F2-A70F-E33A-6D0D-3EC42DD60255}"/>
                </a:ext>
              </a:extLst>
            </p:cNvPr>
            <p:cNvSpPr/>
            <p:nvPr/>
          </p:nvSpPr>
          <p:spPr>
            <a:xfrm>
              <a:off x="11338519" y="5394737"/>
              <a:ext cx="117271" cy="800239"/>
            </a:xfrm>
            <a:custGeom>
              <a:avLst/>
              <a:gdLst>
                <a:gd name="connsiteX0" fmla="*/ 0 w 195262"/>
                <a:gd name="connsiteY0" fmla="*/ 0 h 828675"/>
                <a:gd name="connsiteX1" fmla="*/ 0 w 195262"/>
                <a:gd name="connsiteY1" fmla="*/ 828675 h 828675"/>
                <a:gd name="connsiteX2" fmla="*/ 195262 w 195262"/>
                <a:gd name="connsiteY2" fmla="*/ 742950 h 828675"/>
                <a:gd name="connsiteX3" fmla="*/ 195262 w 195262"/>
                <a:gd name="connsiteY3" fmla="*/ 76200 h 828675"/>
                <a:gd name="connsiteX4" fmla="*/ 0 w 195262"/>
                <a:gd name="connsiteY4" fmla="*/ 0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62" h="828675">
                  <a:moveTo>
                    <a:pt x="0" y="0"/>
                  </a:moveTo>
                  <a:lnTo>
                    <a:pt x="0" y="828675"/>
                  </a:lnTo>
                  <a:lnTo>
                    <a:pt x="195262" y="742950"/>
                  </a:lnTo>
                  <a:lnTo>
                    <a:pt x="195262" y="76200"/>
                  </a:lnTo>
                  <a:lnTo>
                    <a:pt x="0" y="0"/>
                  </a:lnTo>
                  <a:close/>
                </a:path>
              </a:pathLst>
            </a:custGeom>
            <a:solidFill>
              <a:srgbClr val="00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82C59889-D330-AC87-421E-D599F007738C}"/>
                </a:ext>
              </a:extLst>
            </p:cNvPr>
            <p:cNvSpPr>
              <a:spLocks noChangeArrowheads="1"/>
            </p:cNvSpPr>
            <p:nvPr/>
          </p:nvSpPr>
          <p:spPr bwMode="auto">
            <a:xfrm>
              <a:off x="6789536" y="5678074"/>
              <a:ext cx="4166270" cy="230832"/>
            </a:xfrm>
            <a:prstGeom prst="rect">
              <a:avLst/>
            </a:prstGeom>
            <a:noFill/>
            <a:ln w="9525">
              <a:noFill/>
              <a:miter lim="800000"/>
              <a:headEnd/>
              <a:tailEnd/>
            </a:ln>
          </p:spPr>
          <p:txBody>
            <a:bodyPr wrap="square" lIns="0" tIns="0" rIns="0" bIns="0" anchor="ctr">
              <a:spAutoFit/>
            </a:bodyPr>
            <a:lstStyle/>
            <a:p>
              <a:pPr marL="227013" marR="0" lvl="0" indent="-227013"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effectLst/>
                  <a:uLnTx/>
                  <a:uFillTx/>
                  <a:latin typeface="Calibri"/>
                  <a:ea typeface="+mn-ea"/>
                  <a:cs typeface="Calibri" panose="020F0502020204030204" pitchFamily="34" charset="0"/>
                </a:rPr>
                <a:t>Improved ease of doing business</a:t>
              </a:r>
            </a:p>
          </p:txBody>
        </p:sp>
        <p:pic>
          <p:nvPicPr>
            <p:cNvPr id="22" name="Picture 4" descr="Business - Free business icons">
              <a:extLst>
                <a:ext uri="{FF2B5EF4-FFF2-40B4-BE49-F238E27FC236}">
                  <a16:creationId xmlns:a16="http://schemas.microsoft.com/office/drawing/2014/main" id="{D9EFB42F-C7C0-C837-EE10-40300ACC7A4F}"/>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4914690" y="3704158"/>
              <a:ext cx="364323" cy="364323"/>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9ADFC005-FE1A-5AF7-776E-6A51EE91E51A}"/>
                </a:ext>
              </a:extLst>
            </p:cNvPr>
            <p:cNvGrpSpPr/>
            <p:nvPr/>
          </p:nvGrpSpPr>
          <p:grpSpPr>
            <a:xfrm>
              <a:off x="671168" y="4610558"/>
              <a:ext cx="5992540" cy="1387937"/>
              <a:chOff x="671168" y="4610558"/>
              <a:chExt cx="5992540" cy="1387937"/>
            </a:xfrm>
          </p:grpSpPr>
          <p:sp>
            <p:nvSpPr>
              <p:cNvPr id="24" name="Oval 23">
                <a:extLst>
                  <a:ext uri="{FF2B5EF4-FFF2-40B4-BE49-F238E27FC236}">
                    <a16:creationId xmlns:a16="http://schemas.microsoft.com/office/drawing/2014/main" id="{18C1208C-1986-C5FE-6744-91FD0D0A8827}"/>
                  </a:ext>
                </a:extLst>
              </p:cNvPr>
              <p:cNvSpPr/>
              <p:nvPr/>
            </p:nvSpPr>
            <p:spPr>
              <a:xfrm>
                <a:off x="671168" y="4610558"/>
                <a:ext cx="415308" cy="410007"/>
              </a:xfrm>
              <a:prstGeom prst="ellipse">
                <a:avLst/>
              </a:prstGeom>
              <a:solidFill>
                <a:srgbClr val="00ABAB"/>
              </a:solidFill>
              <a:ln w="25400" cap="flat" cmpd="sng" algn="ctr">
                <a:solidFill>
                  <a:srgbClr val="00ABAB"/>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white"/>
                    </a:solidFill>
                    <a:effectLst/>
                    <a:uLnTx/>
                    <a:uFillTx/>
                    <a:latin typeface="Calibri"/>
                    <a:ea typeface="+mn-ea"/>
                    <a:cs typeface="+mn-cs"/>
                  </a:rPr>
                  <a:t>1</a:t>
                </a:r>
              </a:p>
            </p:txBody>
          </p:sp>
          <p:sp>
            <p:nvSpPr>
              <p:cNvPr id="25" name="Oval 24">
                <a:extLst>
                  <a:ext uri="{FF2B5EF4-FFF2-40B4-BE49-F238E27FC236}">
                    <a16:creationId xmlns:a16="http://schemas.microsoft.com/office/drawing/2014/main" id="{6900441C-E718-B74F-9BCB-250E6A14E258}"/>
                  </a:ext>
                </a:extLst>
              </p:cNvPr>
              <p:cNvSpPr/>
              <p:nvPr/>
            </p:nvSpPr>
            <p:spPr>
              <a:xfrm>
                <a:off x="6248400" y="4610558"/>
                <a:ext cx="415308" cy="410007"/>
              </a:xfrm>
              <a:prstGeom prst="ellipse">
                <a:avLst/>
              </a:prstGeom>
              <a:solidFill>
                <a:srgbClr val="00ABAB"/>
              </a:solidFill>
              <a:ln w="25400" cap="flat" cmpd="sng" algn="ctr">
                <a:solidFill>
                  <a:srgbClr val="00ABAB"/>
                </a:solidFill>
                <a:prstDash val="solid"/>
              </a:ln>
              <a:effectLst/>
            </p:spPr>
            <p:txBody>
              <a:bodyPr rtlCol="0" anchor="ctr"/>
              <a:lstStyle/>
              <a:p>
                <a:pPr algn="ctr"/>
                <a:r>
                  <a:rPr lang="en-US" sz="1500" b="1" kern="0" dirty="0">
                    <a:solidFill>
                      <a:prstClr val="white"/>
                    </a:solidFill>
                    <a:latin typeface="Calibri"/>
                  </a:rPr>
                  <a:t>2</a:t>
                </a:r>
              </a:p>
            </p:txBody>
          </p:sp>
          <p:sp>
            <p:nvSpPr>
              <p:cNvPr id="27" name="Oval 26">
                <a:extLst>
                  <a:ext uri="{FF2B5EF4-FFF2-40B4-BE49-F238E27FC236}">
                    <a16:creationId xmlns:a16="http://schemas.microsoft.com/office/drawing/2014/main" id="{54D7DC5F-81F7-60DC-4E08-7E6081A4982A}"/>
                  </a:ext>
                </a:extLst>
              </p:cNvPr>
              <p:cNvSpPr/>
              <p:nvPr/>
            </p:nvSpPr>
            <p:spPr>
              <a:xfrm>
                <a:off x="671168" y="5588488"/>
                <a:ext cx="415308" cy="410007"/>
              </a:xfrm>
              <a:prstGeom prst="ellipse">
                <a:avLst/>
              </a:prstGeom>
              <a:solidFill>
                <a:srgbClr val="00ABAB"/>
              </a:solidFill>
              <a:ln w="25400" cap="flat" cmpd="sng" algn="ctr">
                <a:solidFill>
                  <a:srgbClr val="00ABAB"/>
                </a:solidFill>
                <a:prstDash val="solid"/>
              </a:ln>
              <a:effectLst/>
            </p:spPr>
            <p:txBody>
              <a:bodyPr rtlCol="0" anchor="ctr"/>
              <a:lstStyle/>
              <a:p>
                <a:pPr algn="ctr"/>
                <a:r>
                  <a:rPr lang="en-US" sz="1500" b="1" kern="0" dirty="0">
                    <a:solidFill>
                      <a:prstClr val="white"/>
                    </a:solidFill>
                    <a:latin typeface="Calibri"/>
                  </a:rPr>
                  <a:t>3</a:t>
                </a:r>
              </a:p>
            </p:txBody>
          </p:sp>
          <p:sp>
            <p:nvSpPr>
              <p:cNvPr id="28" name="Oval 27">
                <a:extLst>
                  <a:ext uri="{FF2B5EF4-FFF2-40B4-BE49-F238E27FC236}">
                    <a16:creationId xmlns:a16="http://schemas.microsoft.com/office/drawing/2014/main" id="{604C5495-7981-95E0-C8BB-9D413EA6F900}"/>
                  </a:ext>
                </a:extLst>
              </p:cNvPr>
              <p:cNvSpPr/>
              <p:nvPr/>
            </p:nvSpPr>
            <p:spPr>
              <a:xfrm>
                <a:off x="6248400" y="5588488"/>
                <a:ext cx="415308" cy="410007"/>
              </a:xfrm>
              <a:prstGeom prst="ellipse">
                <a:avLst/>
              </a:prstGeom>
              <a:solidFill>
                <a:srgbClr val="00ABAB"/>
              </a:solidFill>
              <a:ln w="25400" cap="flat" cmpd="sng" algn="ctr">
                <a:solidFill>
                  <a:srgbClr val="00ABAB"/>
                </a:solidFill>
                <a:prstDash val="solid"/>
              </a:ln>
              <a:effectLst/>
            </p:spPr>
            <p:txBody>
              <a:bodyPr rtlCol="0" anchor="ctr"/>
              <a:lstStyle/>
              <a:p>
                <a:pPr algn="ctr"/>
                <a:r>
                  <a:rPr lang="en-US" sz="1500" b="1" kern="0" dirty="0">
                    <a:solidFill>
                      <a:prstClr val="white"/>
                    </a:solidFill>
                    <a:latin typeface="Calibri"/>
                  </a:rPr>
                  <a:t>4</a:t>
                </a:r>
              </a:p>
            </p:txBody>
          </p:sp>
        </p:grpSp>
        <p:sp>
          <p:nvSpPr>
            <p:cNvPr id="29" name="Rectangle 28">
              <a:extLst>
                <a:ext uri="{FF2B5EF4-FFF2-40B4-BE49-F238E27FC236}">
                  <a16:creationId xmlns:a16="http://schemas.microsoft.com/office/drawing/2014/main" id="{45399670-5809-86A6-9ED1-C241C82A04FE}"/>
                </a:ext>
              </a:extLst>
            </p:cNvPr>
            <p:cNvSpPr>
              <a:spLocks noChangeArrowheads="1"/>
            </p:cNvSpPr>
            <p:nvPr/>
          </p:nvSpPr>
          <p:spPr bwMode="auto">
            <a:xfrm>
              <a:off x="6708837" y="4724346"/>
              <a:ext cx="4348288" cy="230832"/>
            </a:xfrm>
            <a:prstGeom prst="rect">
              <a:avLst/>
            </a:prstGeom>
            <a:noFill/>
            <a:ln w="9525">
              <a:noFill/>
              <a:miter lim="800000"/>
              <a:headEnd/>
              <a:tailEnd/>
            </a:ln>
          </p:spPr>
          <p:txBody>
            <a:bodyPr wrap="square" lIns="0" tIns="0" rIns="0" bIns="0" anchor="ctr">
              <a:spAutoFit/>
            </a:bodyPr>
            <a:lstStyle/>
            <a:p>
              <a:pPr marL="227013" lvl="0" indent="-227013">
                <a:spcBef>
                  <a:spcPct val="0"/>
                </a:spcBef>
                <a:buFont typeface="Arial" panose="020B0604020202020204" pitchFamily="34" charset="0"/>
                <a:buChar char="•"/>
                <a:defRPr/>
              </a:pPr>
              <a:r>
                <a:rPr lang="en-US" sz="1500" dirty="0"/>
                <a:t>Business to assess and gear up for pre-deposit payments</a:t>
              </a:r>
              <a:endParaRPr lang="en-US" sz="1500" dirty="0">
                <a:cs typeface="Calibri" panose="020F0502020204030204" pitchFamily="34" charset="0"/>
              </a:endParaRPr>
            </a:p>
          </p:txBody>
        </p:sp>
      </p:grpSp>
    </p:spTree>
    <p:extLst>
      <p:ext uri="{BB962C8B-B14F-4D97-AF65-F5344CB8AC3E}">
        <p14:creationId xmlns:p14="http://schemas.microsoft.com/office/powerpoint/2010/main" val="351443661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02AC0-892D-A8BE-1D5C-330CB3D7AFEB}"/>
            </a:ext>
          </a:extLst>
        </p:cNvPr>
        <p:cNvGrpSpPr/>
        <p:nvPr/>
      </p:nvGrpSpPr>
      <p:grpSpPr>
        <a:xfrm>
          <a:off x="0" y="0"/>
          <a:ext cx="0" cy="0"/>
          <a:chOff x="0" y="0"/>
          <a:chExt cx="0" cy="0"/>
        </a:xfrm>
      </p:grpSpPr>
      <p:sp>
        <p:nvSpPr>
          <p:cNvPr id="28" name="Title 1">
            <a:extLst>
              <a:ext uri="{FF2B5EF4-FFF2-40B4-BE49-F238E27FC236}">
                <a16:creationId xmlns:a16="http://schemas.microsoft.com/office/drawing/2014/main" id="{48E9D11C-E37A-1B5F-708F-3DCAAFFFE818}"/>
              </a:ext>
            </a:extLst>
          </p:cNvPr>
          <p:cNvSpPr>
            <a:spLocks noGrp="1"/>
          </p:cNvSpPr>
          <p:nvPr>
            <p:ph type="title"/>
          </p:nvPr>
        </p:nvSpPr>
        <p:spPr>
          <a:xfrm>
            <a:off x="463295" y="345992"/>
            <a:ext cx="11277600" cy="334099"/>
          </a:xfrm>
        </p:spPr>
        <p:txBody>
          <a:bodyPr/>
          <a:lstStyle/>
          <a:p>
            <a:r>
              <a:rPr lang="en-US" b="1" dirty="0"/>
              <a:t>Impact of Anti-profiteering</a:t>
            </a:r>
            <a:endParaRPr lang="en-US" sz="2400" b="1" dirty="0"/>
          </a:p>
        </p:txBody>
      </p:sp>
      <p:grpSp>
        <p:nvGrpSpPr>
          <p:cNvPr id="2" name="Group 1">
            <a:extLst>
              <a:ext uri="{FF2B5EF4-FFF2-40B4-BE49-F238E27FC236}">
                <a16:creationId xmlns:a16="http://schemas.microsoft.com/office/drawing/2014/main" id="{792C9CAB-2CA5-E585-73A2-EC1449B0222E}"/>
              </a:ext>
            </a:extLst>
          </p:cNvPr>
          <p:cNvGrpSpPr/>
          <p:nvPr/>
        </p:nvGrpSpPr>
        <p:grpSpPr>
          <a:xfrm>
            <a:off x="438000" y="1098864"/>
            <a:ext cx="11267526" cy="2330136"/>
            <a:chOff x="473369" y="931466"/>
            <a:chExt cx="11267526" cy="1610597"/>
          </a:xfrm>
        </p:grpSpPr>
        <p:sp>
          <p:nvSpPr>
            <p:cNvPr id="3" name="Freeform 4">
              <a:extLst>
                <a:ext uri="{FF2B5EF4-FFF2-40B4-BE49-F238E27FC236}">
                  <a16:creationId xmlns:a16="http://schemas.microsoft.com/office/drawing/2014/main" id="{658BE211-679D-9CE8-1950-44C706C03482}"/>
                </a:ext>
              </a:extLst>
            </p:cNvPr>
            <p:cNvSpPr/>
            <p:nvPr/>
          </p:nvSpPr>
          <p:spPr bwMode="gray">
            <a:xfrm>
              <a:off x="2454956" y="931466"/>
              <a:ext cx="206846" cy="1609375"/>
            </a:xfrm>
            <a:custGeom>
              <a:avLst/>
              <a:gdLst>
                <a:gd name="connsiteX0" fmla="*/ 3810 w 163830"/>
                <a:gd name="connsiteY0" fmla="*/ 1017270 h 1017270"/>
                <a:gd name="connsiteX1" fmla="*/ 163830 w 163830"/>
                <a:gd name="connsiteY1" fmla="*/ 975360 h 1017270"/>
                <a:gd name="connsiteX2" fmla="*/ 163830 w 163830"/>
                <a:gd name="connsiteY2" fmla="*/ 53340 h 1017270"/>
                <a:gd name="connsiteX3" fmla="*/ 0 w 163830"/>
                <a:gd name="connsiteY3" fmla="*/ 0 h 1017270"/>
                <a:gd name="connsiteX4" fmla="*/ 3810 w 163830"/>
                <a:gd name="connsiteY4" fmla="*/ 1017270 h 1017270"/>
                <a:gd name="connsiteX0" fmla="*/ 68580 w 163830"/>
                <a:gd name="connsiteY0" fmla="*/ 1015413 h 1015413"/>
                <a:gd name="connsiteX1" fmla="*/ 163830 w 163830"/>
                <a:gd name="connsiteY1" fmla="*/ 975360 h 1015413"/>
                <a:gd name="connsiteX2" fmla="*/ 163830 w 163830"/>
                <a:gd name="connsiteY2" fmla="*/ 53340 h 1015413"/>
                <a:gd name="connsiteX3" fmla="*/ 0 w 163830"/>
                <a:gd name="connsiteY3" fmla="*/ 0 h 1015413"/>
                <a:gd name="connsiteX4" fmla="*/ 68580 w 163830"/>
                <a:gd name="connsiteY4" fmla="*/ 1015413 h 1015413"/>
                <a:gd name="connsiteX0" fmla="*/ 1905 w 163830"/>
                <a:gd name="connsiteY0" fmla="*/ 1017270 h 1017270"/>
                <a:gd name="connsiteX1" fmla="*/ 163830 w 163830"/>
                <a:gd name="connsiteY1" fmla="*/ 975360 h 1017270"/>
                <a:gd name="connsiteX2" fmla="*/ 163830 w 163830"/>
                <a:gd name="connsiteY2" fmla="*/ 53340 h 1017270"/>
                <a:gd name="connsiteX3" fmla="*/ 0 w 163830"/>
                <a:gd name="connsiteY3" fmla="*/ 0 h 1017270"/>
                <a:gd name="connsiteX4" fmla="*/ 1905 w 163830"/>
                <a:gd name="connsiteY4" fmla="*/ 1017270 h 1017270"/>
                <a:gd name="connsiteX0" fmla="*/ 45720 w 163830"/>
                <a:gd name="connsiteY0" fmla="*/ 998701 h 998701"/>
                <a:gd name="connsiteX1" fmla="*/ 163830 w 163830"/>
                <a:gd name="connsiteY1" fmla="*/ 975360 h 998701"/>
                <a:gd name="connsiteX2" fmla="*/ 163830 w 163830"/>
                <a:gd name="connsiteY2" fmla="*/ 53340 h 998701"/>
                <a:gd name="connsiteX3" fmla="*/ 0 w 163830"/>
                <a:gd name="connsiteY3" fmla="*/ 0 h 998701"/>
                <a:gd name="connsiteX4" fmla="*/ 45720 w 163830"/>
                <a:gd name="connsiteY4" fmla="*/ 998701 h 998701"/>
                <a:gd name="connsiteX0" fmla="*/ 1905 w 163830"/>
                <a:gd name="connsiteY0" fmla="*/ 1019127 h 1019127"/>
                <a:gd name="connsiteX1" fmla="*/ 163830 w 163830"/>
                <a:gd name="connsiteY1" fmla="*/ 975360 h 1019127"/>
                <a:gd name="connsiteX2" fmla="*/ 163830 w 163830"/>
                <a:gd name="connsiteY2" fmla="*/ 53340 h 1019127"/>
                <a:gd name="connsiteX3" fmla="*/ 0 w 163830"/>
                <a:gd name="connsiteY3" fmla="*/ 0 h 1019127"/>
                <a:gd name="connsiteX4" fmla="*/ 1905 w 163830"/>
                <a:gd name="connsiteY4" fmla="*/ 1019127 h 1019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0" h="1019127">
                  <a:moveTo>
                    <a:pt x="1905" y="1019127"/>
                  </a:moveTo>
                  <a:lnTo>
                    <a:pt x="163830" y="975360"/>
                  </a:lnTo>
                  <a:lnTo>
                    <a:pt x="163830" y="53340"/>
                  </a:lnTo>
                  <a:lnTo>
                    <a:pt x="0" y="0"/>
                  </a:lnTo>
                  <a:lnTo>
                    <a:pt x="1905" y="1019127"/>
                  </a:lnTo>
                  <a:close/>
                </a:path>
              </a:pathLst>
            </a:custGeom>
            <a:solidFill>
              <a:schemeClr val="accent1">
                <a:lumMod val="60000"/>
                <a:lumOff val="40000"/>
                <a:alpha val="90000"/>
              </a:schemeClr>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IN" sz="15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EA811AE2-770A-BDA3-CEDF-E45C67C1F707}"/>
                </a:ext>
              </a:extLst>
            </p:cNvPr>
            <p:cNvSpPr/>
            <p:nvPr/>
          </p:nvSpPr>
          <p:spPr bwMode="gray">
            <a:xfrm>
              <a:off x="473369" y="931466"/>
              <a:ext cx="2010430" cy="1609375"/>
            </a:xfrm>
            <a:prstGeom prst="rect">
              <a:avLst/>
            </a:prstGeom>
            <a:solidFill>
              <a:schemeClr val="accent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500" dirty="0">
                <a:latin typeface="Aptos" panose="020B0004020202020204" pitchFamily="34" charset="0"/>
                <a:ea typeface="Verdana" panose="020B0604030504040204" pitchFamily="34" charset="0"/>
                <a:cs typeface="Calibri Light" panose="020F030202020403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white"/>
                  </a:solidFill>
                  <a:effectLst/>
                  <a:uLnTx/>
                  <a:uFillTx/>
                  <a:latin typeface="Calibri"/>
                  <a:ea typeface="+mn-ea"/>
                  <a:cs typeface="+mn-cs"/>
                </a:rPr>
                <a:t>Anti Profiteering provisions </a:t>
              </a:r>
            </a:p>
          </p:txBody>
        </p:sp>
        <p:sp>
          <p:nvSpPr>
            <p:cNvPr id="5" name="Freeform 6">
              <a:extLst>
                <a:ext uri="{FF2B5EF4-FFF2-40B4-BE49-F238E27FC236}">
                  <a16:creationId xmlns:a16="http://schemas.microsoft.com/office/drawing/2014/main" id="{DA7F6100-6E2A-7242-2672-C38CB4DA6859}"/>
                </a:ext>
              </a:extLst>
            </p:cNvPr>
            <p:cNvSpPr/>
            <p:nvPr/>
          </p:nvSpPr>
          <p:spPr bwMode="gray">
            <a:xfrm flipH="1">
              <a:off x="2628422" y="931466"/>
              <a:ext cx="186098" cy="1609375"/>
            </a:xfrm>
            <a:custGeom>
              <a:avLst/>
              <a:gdLst>
                <a:gd name="connsiteX0" fmla="*/ 3810 w 163830"/>
                <a:gd name="connsiteY0" fmla="*/ 1017270 h 1017270"/>
                <a:gd name="connsiteX1" fmla="*/ 163830 w 163830"/>
                <a:gd name="connsiteY1" fmla="*/ 975360 h 1017270"/>
                <a:gd name="connsiteX2" fmla="*/ 163830 w 163830"/>
                <a:gd name="connsiteY2" fmla="*/ 53340 h 1017270"/>
                <a:gd name="connsiteX3" fmla="*/ 0 w 163830"/>
                <a:gd name="connsiteY3" fmla="*/ 0 h 1017270"/>
                <a:gd name="connsiteX4" fmla="*/ 3810 w 163830"/>
                <a:gd name="connsiteY4" fmla="*/ 1017270 h 1017270"/>
                <a:gd name="connsiteX0" fmla="*/ 68580 w 163830"/>
                <a:gd name="connsiteY0" fmla="*/ 1015413 h 1015413"/>
                <a:gd name="connsiteX1" fmla="*/ 163830 w 163830"/>
                <a:gd name="connsiteY1" fmla="*/ 975360 h 1015413"/>
                <a:gd name="connsiteX2" fmla="*/ 163830 w 163830"/>
                <a:gd name="connsiteY2" fmla="*/ 53340 h 1015413"/>
                <a:gd name="connsiteX3" fmla="*/ 0 w 163830"/>
                <a:gd name="connsiteY3" fmla="*/ 0 h 1015413"/>
                <a:gd name="connsiteX4" fmla="*/ 68580 w 163830"/>
                <a:gd name="connsiteY4" fmla="*/ 1015413 h 1015413"/>
                <a:gd name="connsiteX0" fmla="*/ 1905 w 163830"/>
                <a:gd name="connsiteY0" fmla="*/ 1017270 h 1017270"/>
                <a:gd name="connsiteX1" fmla="*/ 163830 w 163830"/>
                <a:gd name="connsiteY1" fmla="*/ 975360 h 1017270"/>
                <a:gd name="connsiteX2" fmla="*/ 163830 w 163830"/>
                <a:gd name="connsiteY2" fmla="*/ 53340 h 1017270"/>
                <a:gd name="connsiteX3" fmla="*/ 0 w 163830"/>
                <a:gd name="connsiteY3" fmla="*/ 0 h 1017270"/>
                <a:gd name="connsiteX4" fmla="*/ 1905 w 163830"/>
                <a:gd name="connsiteY4" fmla="*/ 1017270 h 1017270"/>
                <a:gd name="connsiteX0" fmla="*/ 45720 w 163830"/>
                <a:gd name="connsiteY0" fmla="*/ 998701 h 998701"/>
                <a:gd name="connsiteX1" fmla="*/ 163830 w 163830"/>
                <a:gd name="connsiteY1" fmla="*/ 975360 h 998701"/>
                <a:gd name="connsiteX2" fmla="*/ 163830 w 163830"/>
                <a:gd name="connsiteY2" fmla="*/ 53340 h 998701"/>
                <a:gd name="connsiteX3" fmla="*/ 0 w 163830"/>
                <a:gd name="connsiteY3" fmla="*/ 0 h 998701"/>
                <a:gd name="connsiteX4" fmla="*/ 45720 w 163830"/>
                <a:gd name="connsiteY4" fmla="*/ 998701 h 998701"/>
                <a:gd name="connsiteX0" fmla="*/ 1905 w 163830"/>
                <a:gd name="connsiteY0" fmla="*/ 1019127 h 1019127"/>
                <a:gd name="connsiteX1" fmla="*/ 163830 w 163830"/>
                <a:gd name="connsiteY1" fmla="*/ 975360 h 1019127"/>
                <a:gd name="connsiteX2" fmla="*/ 163830 w 163830"/>
                <a:gd name="connsiteY2" fmla="*/ 53340 h 1019127"/>
                <a:gd name="connsiteX3" fmla="*/ 0 w 163830"/>
                <a:gd name="connsiteY3" fmla="*/ 0 h 1019127"/>
                <a:gd name="connsiteX4" fmla="*/ 1905 w 163830"/>
                <a:gd name="connsiteY4" fmla="*/ 1019127 h 1019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0" h="1019127">
                  <a:moveTo>
                    <a:pt x="1905" y="1019127"/>
                  </a:moveTo>
                  <a:lnTo>
                    <a:pt x="163830" y="975360"/>
                  </a:lnTo>
                  <a:lnTo>
                    <a:pt x="163830" y="53340"/>
                  </a:lnTo>
                  <a:lnTo>
                    <a:pt x="0" y="0"/>
                  </a:lnTo>
                  <a:lnTo>
                    <a:pt x="1905" y="1019127"/>
                  </a:lnTo>
                  <a:close/>
                </a:path>
              </a:pathLst>
            </a:custGeom>
            <a:solidFill>
              <a:schemeClr val="accent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IN" sz="15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CBFFB30D-EC0F-A582-2C1E-80EE13F5CC4A}"/>
                </a:ext>
              </a:extLst>
            </p:cNvPr>
            <p:cNvSpPr/>
            <p:nvPr/>
          </p:nvSpPr>
          <p:spPr bwMode="gray">
            <a:xfrm>
              <a:off x="2812135" y="931467"/>
              <a:ext cx="8928760" cy="1610596"/>
            </a:xfrm>
            <a:prstGeom prst="rect">
              <a:avLst/>
            </a:prstGeom>
            <a:noFill/>
            <a:ln w="12700" algn="ctr">
              <a:solidFill>
                <a:schemeClr val="accent1"/>
              </a:solidFill>
              <a:miter lim="800000"/>
              <a:headEnd/>
              <a:tailEnd/>
            </a:ln>
          </p:spPr>
          <p:txBody>
            <a:bodyPr wrap="square" lIns="1800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1" indent="-285750" algn="just">
                <a:spcBef>
                  <a:spcPts val="600"/>
                </a:spcBef>
                <a:spcAft>
                  <a:spcPts val="600"/>
                </a:spcAft>
                <a:buSzPct val="110000"/>
                <a:buFont typeface="Arial" panose="020B0604020202020204" pitchFamily="34" charset="0"/>
                <a:buChar char="•"/>
                <a:defRPr/>
              </a:pPr>
              <a:r>
                <a:rPr lang="en-US" altLang="en-US" sz="1500" dirty="0"/>
                <a:t>No formal anti-profiteering announced for rate reductions</a:t>
              </a:r>
            </a:p>
            <a:p>
              <a:pPr marL="285750" lvl="1" indent="-285750" algn="just">
                <a:spcBef>
                  <a:spcPts val="600"/>
                </a:spcBef>
                <a:spcAft>
                  <a:spcPts val="600"/>
                </a:spcAft>
                <a:buSzPct val="110000"/>
                <a:buFont typeface="Arial" panose="020B0604020202020204" pitchFamily="34" charset="0"/>
                <a:buChar char="•"/>
                <a:defRPr/>
              </a:pPr>
              <a:r>
                <a:rPr lang="en-US" altLang="en-US" sz="1500" dirty="0"/>
                <a:t>As a learning from the past, a</a:t>
              </a:r>
              <a:r>
                <a:rPr kumimoji="0" lang="en-US" altLang="en-US" sz="1500" b="0" i="0" u="none" strike="noStrike" kern="1200" cap="none" spc="0" normalizeH="0" baseline="0" noProof="0" dirty="0">
                  <a:ln>
                    <a:noFill/>
                  </a:ln>
                  <a:effectLst/>
                  <a:uLnTx/>
                  <a:uFillTx/>
                  <a:latin typeface="Calibri"/>
                  <a:ea typeface="+mn-ea"/>
                  <a:cs typeface="+mn-cs"/>
                </a:rPr>
                <a:t> trust-based compliance mechanism is expected for the industry to voluntarily pass on the benefits of rate cuts to the end consumers</a:t>
              </a:r>
            </a:p>
            <a:p>
              <a:pPr marL="285750" marR="0" lvl="1" indent="-285750" algn="just" defTabSz="914400" rtl="0" eaLnBrk="1" fontAlgn="auto" latinLnBrk="0" hangingPunct="1">
                <a:lnSpc>
                  <a:spcPct val="100000"/>
                </a:lnSpc>
                <a:spcBef>
                  <a:spcPts val="600"/>
                </a:spcBef>
                <a:spcAft>
                  <a:spcPts val="600"/>
                </a:spcAft>
                <a:buClrTx/>
                <a:buSzPct val="110000"/>
                <a:buFont typeface="Arial" panose="020B0604020202020204" pitchFamily="34" charset="0"/>
                <a:buChar char="•"/>
                <a:tabLst/>
                <a:defRPr/>
              </a:pPr>
              <a:r>
                <a:rPr kumimoji="0" lang="en-US" altLang="en-US" sz="1500" b="0" i="0" u="none" strike="noStrike" kern="1200" cap="none" spc="0" normalizeH="0" baseline="0" noProof="0" dirty="0">
                  <a:ln>
                    <a:noFill/>
                  </a:ln>
                  <a:effectLst/>
                  <a:uLnTx/>
                  <a:uFillTx/>
                  <a:latin typeface="Calibri"/>
                  <a:ea typeface="+mn-ea"/>
                  <a:cs typeface="+mn-cs"/>
                </a:rPr>
                <a:t>Both the Central Board of Indirect Taxes and Customs (CBIC) and State authorities are expected to actively engage with the industry to ensure that benefits from the latest rate rationalization are transmitted to end consumers</a:t>
              </a:r>
            </a:p>
            <a:p>
              <a:pPr marL="285750" marR="0" lvl="1" indent="-285750" algn="just" defTabSz="914400" rtl="0" eaLnBrk="1" fontAlgn="auto" latinLnBrk="0" hangingPunct="1">
                <a:lnSpc>
                  <a:spcPct val="100000"/>
                </a:lnSpc>
                <a:spcBef>
                  <a:spcPts val="600"/>
                </a:spcBef>
                <a:spcAft>
                  <a:spcPts val="600"/>
                </a:spcAft>
                <a:buClrTx/>
                <a:buSzPct val="110000"/>
                <a:buFont typeface="Arial" panose="020B0604020202020204" pitchFamily="34" charset="0"/>
                <a:buChar char="•"/>
                <a:tabLst/>
                <a:defRPr/>
              </a:pPr>
              <a:r>
                <a:rPr kumimoji="0" lang="en-US" altLang="en-US" sz="1500" b="0" i="0" u="none" strike="noStrike" kern="1200" cap="none" spc="0" normalizeH="0" baseline="0" noProof="0" dirty="0">
                  <a:ln>
                    <a:noFill/>
                  </a:ln>
                  <a:effectLst/>
                  <a:uLnTx/>
                  <a:uFillTx/>
                  <a:latin typeface="Calibri"/>
                  <a:ea typeface="+mn-ea"/>
                  <a:cs typeface="+mn-cs"/>
                </a:rPr>
                <a:t>Focus now shifts on the voluntary compliance on the businesses to pass on benefits of GST rate reduction specifically in the upcoming festive season in India</a:t>
              </a:r>
            </a:p>
          </p:txBody>
        </p:sp>
      </p:grpSp>
      <p:sp>
        <p:nvSpPr>
          <p:cNvPr id="32" name="Rectangle: Rounded Corners 31">
            <a:extLst>
              <a:ext uri="{FF2B5EF4-FFF2-40B4-BE49-F238E27FC236}">
                <a16:creationId xmlns:a16="http://schemas.microsoft.com/office/drawing/2014/main" id="{3060E669-D7D7-342B-066B-C8196E6A05C2}"/>
              </a:ext>
            </a:extLst>
          </p:cNvPr>
          <p:cNvSpPr/>
          <p:nvPr/>
        </p:nvSpPr>
        <p:spPr bwMode="gray">
          <a:xfrm>
            <a:off x="473369" y="3877475"/>
            <a:ext cx="11277600" cy="2478548"/>
          </a:xfrm>
          <a:prstGeom prst="roundRect">
            <a:avLst>
              <a:gd name="adj" fmla="val 4428"/>
            </a:avLst>
          </a:prstGeom>
          <a:noFill/>
          <a:ln w="12700" algn="ctr">
            <a:solidFill>
              <a:schemeClr val="accent5"/>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3" name="Group 32">
            <a:extLst>
              <a:ext uri="{FF2B5EF4-FFF2-40B4-BE49-F238E27FC236}">
                <a16:creationId xmlns:a16="http://schemas.microsoft.com/office/drawing/2014/main" id="{4ADF6C96-474C-9CED-BDAB-E1DE5553B5A1}"/>
              </a:ext>
            </a:extLst>
          </p:cNvPr>
          <p:cNvGrpSpPr/>
          <p:nvPr/>
        </p:nvGrpSpPr>
        <p:grpSpPr>
          <a:xfrm>
            <a:off x="820132" y="3621779"/>
            <a:ext cx="10584076" cy="679876"/>
            <a:chOff x="2948466" y="2980756"/>
            <a:chExt cx="3545583" cy="679876"/>
          </a:xfrm>
        </p:grpSpPr>
        <p:sp>
          <p:nvSpPr>
            <p:cNvPr id="6" name="Left Brace 5">
              <a:extLst>
                <a:ext uri="{FF2B5EF4-FFF2-40B4-BE49-F238E27FC236}">
                  <a16:creationId xmlns:a16="http://schemas.microsoft.com/office/drawing/2014/main" id="{5001EFC9-FA1D-2822-43F5-6ACDE9434C50}"/>
                </a:ext>
              </a:extLst>
            </p:cNvPr>
            <p:cNvSpPr/>
            <p:nvPr/>
          </p:nvSpPr>
          <p:spPr>
            <a:xfrm rot="16200000">
              <a:off x="4566445" y="1918827"/>
              <a:ext cx="309626" cy="3173984"/>
            </a:xfrm>
            <a:prstGeom prst="leftBrace">
              <a:avLst>
                <a:gd name="adj1" fmla="val 62179"/>
                <a:gd name="adj2" fmla="val 50000"/>
              </a:avLst>
            </a:prstGeom>
            <a:solidFill>
              <a:schemeClr val="accent5"/>
            </a:solidFill>
            <a:ln>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Round Same Side Corner Rectangle 30">
              <a:extLst>
                <a:ext uri="{FF2B5EF4-FFF2-40B4-BE49-F238E27FC236}">
                  <a16:creationId xmlns:a16="http://schemas.microsoft.com/office/drawing/2014/main" id="{730EFB93-846D-64BA-494B-D583BF0C3E64}"/>
                </a:ext>
              </a:extLst>
            </p:cNvPr>
            <p:cNvSpPr/>
            <p:nvPr/>
          </p:nvSpPr>
          <p:spPr>
            <a:xfrm>
              <a:off x="2948466" y="2980756"/>
              <a:ext cx="3545583" cy="455558"/>
            </a:xfrm>
            <a:prstGeom prst="round2Same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 Business Impact</a:t>
              </a:r>
            </a:p>
          </p:txBody>
        </p:sp>
      </p:grpSp>
      <p:sp>
        <p:nvSpPr>
          <p:cNvPr id="36" name="Round Same Side Corner Rectangle 29">
            <a:extLst>
              <a:ext uri="{FF2B5EF4-FFF2-40B4-BE49-F238E27FC236}">
                <a16:creationId xmlns:a16="http://schemas.microsoft.com/office/drawing/2014/main" id="{36863D32-9E6D-A082-2F3F-D8A03E28DF85}"/>
              </a:ext>
            </a:extLst>
          </p:cNvPr>
          <p:cNvSpPr/>
          <p:nvPr/>
        </p:nvSpPr>
        <p:spPr>
          <a:xfrm rot="16200000">
            <a:off x="2918299" y="2364006"/>
            <a:ext cx="798706" cy="4903110"/>
          </a:xfrm>
          <a:prstGeom prst="round2SameRect">
            <a:avLst>
              <a:gd name="adj1" fmla="val 10053"/>
              <a:gd name="adj2" fmla="val 0"/>
            </a:avLst>
          </a:prstGeom>
          <a:noFill/>
          <a:ln w="12700">
            <a:solidFill>
              <a:srgbClr val="00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7" name="Freeform 30">
            <a:extLst>
              <a:ext uri="{FF2B5EF4-FFF2-40B4-BE49-F238E27FC236}">
                <a16:creationId xmlns:a16="http://schemas.microsoft.com/office/drawing/2014/main" id="{93A5624B-09D0-2EE3-D2E1-C296AA44CE8D}"/>
              </a:ext>
            </a:extLst>
          </p:cNvPr>
          <p:cNvSpPr/>
          <p:nvPr/>
        </p:nvSpPr>
        <p:spPr>
          <a:xfrm>
            <a:off x="5761287" y="4416807"/>
            <a:ext cx="117271" cy="800239"/>
          </a:xfrm>
          <a:custGeom>
            <a:avLst/>
            <a:gdLst>
              <a:gd name="connsiteX0" fmla="*/ 0 w 195262"/>
              <a:gd name="connsiteY0" fmla="*/ 0 h 828675"/>
              <a:gd name="connsiteX1" fmla="*/ 0 w 195262"/>
              <a:gd name="connsiteY1" fmla="*/ 828675 h 828675"/>
              <a:gd name="connsiteX2" fmla="*/ 195262 w 195262"/>
              <a:gd name="connsiteY2" fmla="*/ 742950 h 828675"/>
              <a:gd name="connsiteX3" fmla="*/ 195262 w 195262"/>
              <a:gd name="connsiteY3" fmla="*/ 76200 h 828675"/>
              <a:gd name="connsiteX4" fmla="*/ 0 w 195262"/>
              <a:gd name="connsiteY4" fmla="*/ 0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62" h="828675">
                <a:moveTo>
                  <a:pt x="0" y="0"/>
                </a:moveTo>
                <a:lnTo>
                  <a:pt x="0" y="828675"/>
                </a:lnTo>
                <a:lnTo>
                  <a:pt x="195262" y="742950"/>
                </a:lnTo>
                <a:lnTo>
                  <a:pt x="195262" y="76200"/>
                </a:lnTo>
                <a:lnTo>
                  <a:pt x="0" y="0"/>
                </a:lnTo>
                <a:close/>
              </a:path>
            </a:pathLst>
          </a:custGeom>
          <a:solidFill>
            <a:srgbClr val="00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8" name="Rectangle 37">
            <a:extLst>
              <a:ext uri="{FF2B5EF4-FFF2-40B4-BE49-F238E27FC236}">
                <a16:creationId xmlns:a16="http://schemas.microsoft.com/office/drawing/2014/main" id="{253C9FCB-1CD1-7B4F-9E0B-5448374AE0C8}"/>
              </a:ext>
            </a:extLst>
          </p:cNvPr>
          <p:cNvSpPr>
            <a:spLocks noChangeArrowheads="1"/>
          </p:cNvSpPr>
          <p:nvPr/>
        </p:nvSpPr>
        <p:spPr bwMode="auto">
          <a:xfrm>
            <a:off x="1212303" y="4469311"/>
            <a:ext cx="4548983" cy="692497"/>
          </a:xfrm>
          <a:prstGeom prst="rect">
            <a:avLst/>
          </a:prstGeom>
          <a:noFill/>
          <a:ln w="9525">
            <a:noFill/>
            <a:miter lim="800000"/>
            <a:headEnd/>
            <a:tailEnd/>
          </a:ln>
        </p:spPr>
        <p:txBody>
          <a:bodyPr wrap="square" lIns="0" tIns="0" rIns="0" bIns="0" anchor="ctr">
            <a:spAutoFit/>
          </a:bodyPr>
          <a:lstStyle/>
          <a:p>
            <a:pPr marL="227013" lvl="0" indent="-227013">
              <a:spcBef>
                <a:spcPct val="0"/>
              </a:spcBef>
              <a:buFont typeface="Arial" panose="020B0604020202020204" pitchFamily="34" charset="0"/>
              <a:buChar char="•"/>
              <a:defRPr/>
            </a:pPr>
            <a:r>
              <a:rPr lang="en-US" sz="1500" dirty="0">
                <a:cs typeface="Calibri" panose="020F0502020204030204" pitchFamily="34" charset="0"/>
              </a:rPr>
              <a:t>Need to adjust pricing structures</a:t>
            </a:r>
          </a:p>
          <a:p>
            <a:pPr marL="227013" lvl="0" indent="-227013">
              <a:spcBef>
                <a:spcPct val="0"/>
              </a:spcBef>
              <a:buFont typeface="Arial" panose="020B0604020202020204" pitchFamily="34" charset="0"/>
              <a:buChar char="•"/>
              <a:defRPr/>
            </a:pPr>
            <a:r>
              <a:rPr lang="en-US" sz="1500" dirty="0">
                <a:cs typeface="Calibri" panose="020F0502020204030204" pitchFamily="34" charset="0"/>
              </a:rPr>
              <a:t>Inventory with old pricing (MRP) may require stickering to reflect new prices throughout supply chain</a:t>
            </a:r>
          </a:p>
        </p:txBody>
      </p:sp>
      <p:sp>
        <p:nvSpPr>
          <p:cNvPr id="39" name="Round Same Side Corner Rectangle 29">
            <a:extLst>
              <a:ext uri="{FF2B5EF4-FFF2-40B4-BE49-F238E27FC236}">
                <a16:creationId xmlns:a16="http://schemas.microsoft.com/office/drawing/2014/main" id="{AD550C92-69C1-BC28-0A6E-ABB863B8CC4D}"/>
              </a:ext>
            </a:extLst>
          </p:cNvPr>
          <p:cNvSpPr/>
          <p:nvPr/>
        </p:nvSpPr>
        <p:spPr>
          <a:xfrm rot="16200000">
            <a:off x="8495531" y="2364006"/>
            <a:ext cx="798706" cy="4903110"/>
          </a:xfrm>
          <a:prstGeom prst="round2SameRect">
            <a:avLst>
              <a:gd name="adj1" fmla="val 10053"/>
              <a:gd name="adj2" fmla="val 0"/>
            </a:avLst>
          </a:prstGeom>
          <a:noFill/>
          <a:ln w="12700">
            <a:solidFill>
              <a:srgbClr val="00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0" name="Freeform 30">
            <a:extLst>
              <a:ext uri="{FF2B5EF4-FFF2-40B4-BE49-F238E27FC236}">
                <a16:creationId xmlns:a16="http://schemas.microsoft.com/office/drawing/2014/main" id="{EE1A0049-240A-2979-FE91-30E2AA16A9A5}"/>
              </a:ext>
            </a:extLst>
          </p:cNvPr>
          <p:cNvSpPr/>
          <p:nvPr/>
        </p:nvSpPr>
        <p:spPr>
          <a:xfrm>
            <a:off x="11338519" y="4416807"/>
            <a:ext cx="117271" cy="800239"/>
          </a:xfrm>
          <a:custGeom>
            <a:avLst/>
            <a:gdLst>
              <a:gd name="connsiteX0" fmla="*/ 0 w 195262"/>
              <a:gd name="connsiteY0" fmla="*/ 0 h 828675"/>
              <a:gd name="connsiteX1" fmla="*/ 0 w 195262"/>
              <a:gd name="connsiteY1" fmla="*/ 828675 h 828675"/>
              <a:gd name="connsiteX2" fmla="*/ 195262 w 195262"/>
              <a:gd name="connsiteY2" fmla="*/ 742950 h 828675"/>
              <a:gd name="connsiteX3" fmla="*/ 195262 w 195262"/>
              <a:gd name="connsiteY3" fmla="*/ 76200 h 828675"/>
              <a:gd name="connsiteX4" fmla="*/ 0 w 195262"/>
              <a:gd name="connsiteY4" fmla="*/ 0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62" h="828675">
                <a:moveTo>
                  <a:pt x="0" y="0"/>
                </a:moveTo>
                <a:lnTo>
                  <a:pt x="0" y="828675"/>
                </a:lnTo>
                <a:lnTo>
                  <a:pt x="195262" y="742950"/>
                </a:lnTo>
                <a:lnTo>
                  <a:pt x="195262" y="76200"/>
                </a:lnTo>
                <a:lnTo>
                  <a:pt x="0" y="0"/>
                </a:lnTo>
                <a:close/>
              </a:path>
            </a:pathLst>
          </a:custGeom>
          <a:solidFill>
            <a:srgbClr val="00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1" name="Rectangle 40">
            <a:extLst>
              <a:ext uri="{FF2B5EF4-FFF2-40B4-BE49-F238E27FC236}">
                <a16:creationId xmlns:a16="http://schemas.microsoft.com/office/drawing/2014/main" id="{1469ECB3-1091-9077-78E7-50CE18CD119F}"/>
              </a:ext>
            </a:extLst>
          </p:cNvPr>
          <p:cNvSpPr>
            <a:spLocks noChangeArrowheads="1"/>
          </p:cNvSpPr>
          <p:nvPr/>
        </p:nvSpPr>
        <p:spPr bwMode="auto">
          <a:xfrm>
            <a:off x="6789535" y="4707838"/>
            <a:ext cx="4536367" cy="215444"/>
          </a:xfrm>
          <a:prstGeom prst="rect">
            <a:avLst/>
          </a:prstGeom>
          <a:noFill/>
          <a:ln w="9525">
            <a:noFill/>
            <a:miter lim="800000"/>
            <a:headEnd/>
            <a:tailEnd/>
          </a:ln>
        </p:spPr>
        <p:txBody>
          <a:bodyPr wrap="square" lIns="0" tIns="0" rIns="0" bIns="0" anchor="ctr">
            <a:spAutoFit/>
          </a:bodyPr>
          <a:lstStyle/>
          <a:p>
            <a:pPr marL="227013" marR="0" lvl="0" indent="-227013"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Calibri"/>
                <a:ea typeface="+mn-ea"/>
                <a:cs typeface="Calibri" panose="020F0502020204030204" pitchFamily="34" charset="0"/>
              </a:rPr>
              <a:t>TDS Obligations to be complied on supply of metal scrap</a:t>
            </a:r>
          </a:p>
        </p:txBody>
      </p:sp>
      <p:sp>
        <p:nvSpPr>
          <p:cNvPr id="42" name="Round Same Side Corner Rectangle 29">
            <a:extLst>
              <a:ext uri="{FF2B5EF4-FFF2-40B4-BE49-F238E27FC236}">
                <a16:creationId xmlns:a16="http://schemas.microsoft.com/office/drawing/2014/main" id="{469750C6-FAB8-2FD8-3BF4-F5A027D05A4C}"/>
              </a:ext>
            </a:extLst>
          </p:cNvPr>
          <p:cNvSpPr/>
          <p:nvPr/>
        </p:nvSpPr>
        <p:spPr>
          <a:xfrm rot="16200000">
            <a:off x="2886765" y="3373470"/>
            <a:ext cx="861774" cy="4903110"/>
          </a:xfrm>
          <a:prstGeom prst="round2SameRect">
            <a:avLst>
              <a:gd name="adj1" fmla="val 10053"/>
              <a:gd name="adj2" fmla="val 0"/>
            </a:avLst>
          </a:prstGeom>
          <a:noFill/>
          <a:ln w="12700">
            <a:solidFill>
              <a:srgbClr val="00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Freeform 30">
            <a:extLst>
              <a:ext uri="{FF2B5EF4-FFF2-40B4-BE49-F238E27FC236}">
                <a16:creationId xmlns:a16="http://schemas.microsoft.com/office/drawing/2014/main" id="{BE75A749-8487-69F3-6EBF-E7D4AB8C5994}"/>
              </a:ext>
            </a:extLst>
          </p:cNvPr>
          <p:cNvSpPr/>
          <p:nvPr/>
        </p:nvSpPr>
        <p:spPr>
          <a:xfrm>
            <a:off x="5761287" y="5394737"/>
            <a:ext cx="117271" cy="800239"/>
          </a:xfrm>
          <a:custGeom>
            <a:avLst/>
            <a:gdLst>
              <a:gd name="connsiteX0" fmla="*/ 0 w 195262"/>
              <a:gd name="connsiteY0" fmla="*/ 0 h 828675"/>
              <a:gd name="connsiteX1" fmla="*/ 0 w 195262"/>
              <a:gd name="connsiteY1" fmla="*/ 828675 h 828675"/>
              <a:gd name="connsiteX2" fmla="*/ 195262 w 195262"/>
              <a:gd name="connsiteY2" fmla="*/ 742950 h 828675"/>
              <a:gd name="connsiteX3" fmla="*/ 195262 w 195262"/>
              <a:gd name="connsiteY3" fmla="*/ 76200 h 828675"/>
              <a:gd name="connsiteX4" fmla="*/ 0 w 195262"/>
              <a:gd name="connsiteY4" fmla="*/ 0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62" h="828675">
                <a:moveTo>
                  <a:pt x="0" y="0"/>
                </a:moveTo>
                <a:lnTo>
                  <a:pt x="0" y="828675"/>
                </a:lnTo>
                <a:lnTo>
                  <a:pt x="195262" y="742950"/>
                </a:lnTo>
                <a:lnTo>
                  <a:pt x="195262" y="76200"/>
                </a:lnTo>
                <a:lnTo>
                  <a:pt x="0" y="0"/>
                </a:lnTo>
                <a:close/>
              </a:path>
            </a:pathLst>
          </a:custGeom>
          <a:solidFill>
            <a:srgbClr val="00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4" name="Rectangle 43">
            <a:extLst>
              <a:ext uri="{FF2B5EF4-FFF2-40B4-BE49-F238E27FC236}">
                <a16:creationId xmlns:a16="http://schemas.microsoft.com/office/drawing/2014/main" id="{90D2C263-F913-32E6-A449-AFB2175C030E}"/>
              </a:ext>
            </a:extLst>
          </p:cNvPr>
          <p:cNvSpPr>
            <a:spLocks noChangeArrowheads="1"/>
          </p:cNvSpPr>
          <p:nvPr/>
        </p:nvSpPr>
        <p:spPr bwMode="auto">
          <a:xfrm>
            <a:off x="1212304" y="5470325"/>
            <a:ext cx="4166270" cy="646331"/>
          </a:xfrm>
          <a:prstGeom prst="rect">
            <a:avLst/>
          </a:prstGeom>
          <a:noFill/>
          <a:ln w="9525">
            <a:noFill/>
            <a:miter lim="800000"/>
            <a:headEnd/>
            <a:tailEnd/>
          </a:ln>
        </p:spPr>
        <p:txBody>
          <a:bodyPr wrap="square" lIns="0" tIns="0" rIns="0" bIns="0" anchor="ctr">
            <a:spAutoFit/>
          </a:bodyPr>
          <a:lstStyle/>
          <a:p>
            <a:pPr marL="227013" marR="0" lvl="0" indent="-227013"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Calibri"/>
                <a:ea typeface="+mn-ea"/>
                <a:cs typeface="Calibri" panose="020F0502020204030204" pitchFamily="34" charset="0"/>
              </a:rPr>
              <a:t>Landlords adjusted rent amounts among family members to remain below the GST threshold. Such practices will be curtailed</a:t>
            </a:r>
          </a:p>
        </p:txBody>
      </p:sp>
      <p:sp>
        <p:nvSpPr>
          <p:cNvPr id="45" name="Round Same Side Corner Rectangle 29">
            <a:extLst>
              <a:ext uri="{FF2B5EF4-FFF2-40B4-BE49-F238E27FC236}">
                <a16:creationId xmlns:a16="http://schemas.microsoft.com/office/drawing/2014/main" id="{F8166AA0-7BCB-A167-F8A5-A2F84876B86B}"/>
              </a:ext>
            </a:extLst>
          </p:cNvPr>
          <p:cNvSpPr/>
          <p:nvPr/>
        </p:nvSpPr>
        <p:spPr>
          <a:xfrm rot="16200000">
            <a:off x="8463997" y="3373470"/>
            <a:ext cx="861774" cy="4903110"/>
          </a:xfrm>
          <a:prstGeom prst="round2SameRect">
            <a:avLst>
              <a:gd name="adj1" fmla="val 10053"/>
              <a:gd name="adj2" fmla="val 0"/>
            </a:avLst>
          </a:prstGeom>
          <a:noFill/>
          <a:ln w="12700">
            <a:solidFill>
              <a:srgbClr val="00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6" name="Freeform 30">
            <a:extLst>
              <a:ext uri="{FF2B5EF4-FFF2-40B4-BE49-F238E27FC236}">
                <a16:creationId xmlns:a16="http://schemas.microsoft.com/office/drawing/2014/main" id="{FDCF7F4A-689B-110B-C5E5-C1B5482E2069}"/>
              </a:ext>
            </a:extLst>
          </p:cNvPr>
          <p:cNvSpPr/>
          <p:nvPr/>
        </p:nvSpPr>
        <p:spPr>
          <a:xfrm>
            <a:off x="11338519" y="5394737"/>
            <a:ext cx="117271" cy="800239"/>
          </a:xfrm>
          <a:custGeom>
            <a:avLst/>
            <a:gdLst>
              <a:gd name="connsiteX0" fmla="*/ 0 w 195262"/>
              <a:gd name="connsiteY0" fmla="*/ 0 h 828675"/>
              <a:gd name="connsiteX1" fmla="*/ 0 w 195262"/>
              <a:gd name="connsiteY1" fmla="*/ 828675 h 828675"/>
              <a:gd name="connsiteX2" fmla="*/ 195262 w 195262"/>
              <a:gd name="connsiteY2" fmla="*/ 742950 h 828675"/>
              <a:gd name="connsiteX3" fmla="*/ 195262 w 195262"/>
              <a:gd name="connsiteY3" fmla="*/ 76200 h 828675"/>
              <a:gd name="connsiteX4" fmla="*/ 0 w 195262"/>
              <a:gd name="connsiteY4" fmla="*/ 0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62" h="828675">
                <a:moveTo>
                  <a:pt x="0" y="0"/>
                </a:moveTo>
                <a:lnTo>
                  <a:pt x="0" y="828675"/>
                </a:lnTo>
                <a:lnTo>
                  <a:pt x="195262" y="742950"/>
                </a:lnTo>
                <a:lnTo>
                  <a:pt x="195262" y="76200"/>
                </a:lnTo>
                <a:lnTo>
                  <a:pt x="0" y="0"/>
                </a:lnTo>
                <a:close/>
              </a:path>
            </a:pathLst>
          </a:custGeom>
          <a:solidFill>
            <a:srgbClr val="00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7" name="Rectangle 46">
            <a:extLst>
              <a:ext uri="{FF2B5EF4-FFF2-40B4-BE49-F238E27FC236}">
                <a16:creationId xmlns:a16="http://schemas.microsoft.com/office/drawing/2014/main" id="{9EDF5619-CA58-73F1-9455-44D59302ED76}"/>
              </a:ext>
            </a:extLst>
          </p:cNvPr>
          <p:cNvSpPr>
            <a:spLocks noChangeArrowheads="1"/>
          </p:cNvSpPr>
          <p:nvPr/>
        </p:nvSpPr>
        <p:spPr bwMode="auto">
          <a:xfrm>
            <a:off x="6789536" y="5447242"/>
            <a:ext cx="4166270" cy="692497"/>
          </a:xfrm>
          <a:prstGeom prst="rect">
            <a:avLst/>
          </a:prstGeom>
          <a:noFill/>
          <a:ln w="9525">
            <a:noFill/>
            <a:miter lim="800000"/>
            <a:headEnd/>
            <a:tailEnd/>
          </a:ln>
        </p:spPr>
        <p:txBody>
          <a:bodyPr wrap="square" lIns="0" tIns="0" rIns="0" bIns="0" anchor="ctr">
            <a:spAutoFit/>
          </a:bodyPr>
          <a:lstStyle/>
          <a:p>
            <a:pPr marL="227013" marR="0" lvl="0" indent="-227013"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effectLst/>
                <a:uLnTx/>
                <a:uFillTx/>
                <a:latin typeface="Calibri"/>
                <a:ea typeface="+mn-ea"/>
                <a:cs typeface="Calibri" panose="020F0502020204030204" pitchFamily="34" charset="0"/>
              </a:rPr>
              <a:t>Businesses may need to revise advertising, promotional materials, and consumer communication to highlight reduced prices</a:t>
            </a:r>
          </a:p>
        </p:txBody>
      </p:sp>
      <p:sp>
        <p:nvSpPr>
          <p:cNvPr id="48" name="Oval 47">
            <a:extLst>
              <a:ext uri="{FF2B5EF4-FFF2-40B4-BE49-F238E27FC236}">
                <a16:creationId xmlns:a16="http://schemas.microsoft.com/office/drawing/2014/main" id="{D1619D94-694F-236A-E900-A61EC83E3188}"/>
              </a:ext>
            </a:extLst>
          </p:cNvPr>
          <p:cNvSpPr/>
          <p:nvPr/>
        </p:nvSpPr>
        <p:spPr bwMode="gray">
          <a:xfrm>
            <a:off x="1190619" y="1317234"/>
            <a:ext cx="575931" cy="575931"/>
          </a:xfrm>
          <a:prstGeom prst="ellipse">
            <a:avLst/>
          </a:prstGeom>
          <a:no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nvGrpSpPr>
          <p:cNvPr id="49" name="Group 48">
            <a:extLst>
              <a:ext uri="{FF2B5EF4-FFF2-40B4-BE49-F238E27FC236}">
                <a16:creationId xmlns:a16="http://schemas.microsoft.com/office/drawing/2014/main" id="{A88D483B-3FE5-12BC-4AFF-E17809206BF4}"/>
              </a:ext>
            </a:extLst>
          </p:cNvPr>
          <p:cNvGrpSpPr/>
          <p:nvPr/>
        </p:nvGrpSpPr>
        <p:grpSpPr>
          <a:xfrm>
            <a:off x="1337062" y="1413240"/>
            <a:ext cx="286318" cy="391013"/>
            <a:chOff x="569343" y="2443951"/>
            <a:chExt cx="158470" cy="216416"/>
          </a:xfrm>
          <a:solidFill>
            <a:schemeClr val="bg1"/>
          </a:solidFill>
        </p:grpSpPr>
        <p:sp>
          <p:nvSpPr>
            <p:cNvPr id="50" name="Graphic 4">
              <a:extLst>
                <a:ext uri="{FF2B5EF4-FFF2-40B4-BE49-F238E27FC236}">
                  <a16:creationId xmlns:a16="http://schemas.microsoft.com/office/drawing/2014/main" id="{484E695C-139F-835A-0E83-0B358D5D2CAA}"/>
                </a:ext>
              </a:extLst>
            </p:cNvPr>
            <p:cNvSpPr/>
            <p:nvPr/>
          </p:nvSpPr>
          <p:spPr>
            <a:xfrm>
              <a:off x="569343" y="2443951"/>
              <a:ext cx="158470" cy="216416"/>
            </a:xfrm>
            <a:custGeom>
              <a:avLst/>
              <a:gdLst>
                <a:gd name="connsiteX0" fmla="*/ 156553 w 158470"/>
                <a:gd name="connsiteY0" fmla="*/ 52987 h 216416"/>
                <a:gd name="connsiteX1" fmla="*/ 105434 w 158470"/>
                <a:gd name="connsiteY1" fmla="*/ 1915 h 216416"/>
                <a:gd name="connsiteX2" fmla="*/ 103517 w 158470"/>
                <a:gd name="connsiteY2" fmla="*/ 638 h 216416"/>
                <a:gd name="connsiteX3" fmla="*/ 100961 w 158470"/>
                <a:gd name="connsiteY3" fmla="*/ 0 h 216416"/>
                <a:gd name="connsiteX4" fmla="*/ 6390 w 158470"/>
                <a:gd name="connsiteY4" fmla="*/ 0 h 216416"/>
                <a:gd name="connsiteX5" fmla="*/ 0 w 158470"/>
                <a:gd name="connsiteY5" fmla="*/ 6384 h 216416"/>
                <a:gd name="connsiteX6" fmla="*/ 0 w 158470"/>
                <a:gd name="connsiteY6" fmla="*/ 210033 h 216416"/>
                <a:gd name="connsiteX7" fmla="*/ 6390 w 158470"/>
                <a:gd name="connsiteY7" fmla="*/ 216417 h 216416"/>
                <a:gd name="connsiteX8" fmla="*/ 152081 w 158470"/>
                <a:gd name="connsiteY8" fmla="*/ 216417 h 216416"/>
                <a:gd name="connsiteX9" fmla="*/ 158470 w 158470"/>
                <a:gd name="connsiteY9" fmla="*/ 210033 h 216416"/>
                <a:gd name="connsiteX10" fmla="*/ 158470 w 158470"/>
                <a:gd name="connsiteY10" fmla="*/ 56817 h 216416"/>
                <a:gd name="connsiteX11" fmla="*/ 157831 w 158470"/>
                <a:gd name="connsiteY11" fmla="*/ 54264 h 216416"/>
                <a:gd name="connsiteX12" fmla="*/ 156553 w 158470"/>
                <a:gd name="connsiteY12" fmla="*/ 52987 h 216416"/>
                <a:gd name="connsiteX13" fmla="*/ 107351 w 158470"/>
                <a:gd name="connsiteY13" fmla="*/ 21706 h 216416"/>
                <a:gd name="connsiteX14" fmla="*/ 136745 w 158470"/>
                <a:gd name="connsiteY14" fmla="*/ 51072 h 216416"/>
                <a:gd name="connsiteX15" fmla="*/ 107351 w 158470"/>
                <a:gd name="connsiteY15" fmla="*/ 51072 h 216416"/>
                <a:gd name="connsiteX16" fmla="*/ 107351 w 158470"/>
                <a:gd name="connsiteY16" fmla="*/ 21706 h 216416"/>
                <a:gd name="connsiteX17" fmla="*/ 12780 w 158470"/>
                <a:gd name="connsiteY17" fmla="*/ 203649 h 216416"/>
                <a:gd name="connsiteX18" fmla="*/ 12780 w 158470"/>
                <a:gd name="connsiteY18" fmla="*/ 12768 h 216416"/>
                <a:gd name="connsiteX19" fmla="*/ 94571 w 158470"/>
                <a:gd name="connsiteY19" fmla="*/ 12768 h 216416"/>
                <a:gd name="connsiteX20" fmla="*/ 94571 w 158470"/>
                <a:gd name="connsiteY20" fmla="*/ 57456 h 216416"/>
                <a:gd name="connsiteX21" fmla="*/ 100961 w 158470"/>
                <a:gd name="connsiteY21" fmla="*/ 63840 h 216416"/>
                <a:gd name="connsiteX22" fmla="*/ 145691 w 158470"/>
                <a:gd name="connsiteY22" fmla="*/ 63840 h 216416"/>
                <a:gd name="connsiteX23" fmla="*/ 145691 w 158470"/>
                <a:gd name="connsiteY23" fmla="*/ 204287 h 216416"/>
                <a:gd name="connsiteX24" fmla="*/ 12780 w 158470"/>
                <a:gd name="connsiteY24" fmla="*/ 203649 h 21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470" h="216416">
                  <a:moveTo>
                    <a:pt x="156553" y="52987"/>
                  </a:moveTo>
                  <a:lnTo>
                    <a:pt x="105434" y="1915"/>
                  </a:lnTo>
                  <a:cubicBezTo>
                    <a:pt x="104795" y="1277"/>
                    <a:pt x="104156" y="638"/>
                    <a:pt x="103517" y="638"/>
                  </a:cubicBezTo>
                  <a:cubicBezTo>
                    <a:pt x="102878" y="638"/>
                    <a:pt x="101600" y="0"/>
                    <a:pt x="100961" y="0"/>
                  </a:cubicBezTo>
                  <a:lnTo>
                    <a:pt x="6390" y="0"/>
                  </a:lnTo>
                  <a:cubicBezTo>
                    <a:pt x="2556" y="0"/>
                    <a:pt x="0" y="2554"/>
                    <a:pt x="0" y="6384"/>
                  </a:cubicBezTo>
                  <a:lnTo>
                    <a:pt x="0" y="210033"/>
                  </a:lnTo>
                  <a:cubicBezTo>
                    <a:pt x="0" y="213863"/>
                    <a:pt x="2556" y="216417"/>
                    <a:pt x="6390" y="216417"/>
                  </a:cubicBezTo>
                  <a:lnTo>
                    <a:pt x="152081" y="216417"/>
                  </a:lnTo>
                  <a:cubicBezTo>
                    <a:pt x="155914" y="216417"/>
                    <a:pt x="158470" y="213863"/>
                    <a:pt x="158470" y="210033"/>
                  </a:cubicBezTo>
                  <a:lnTo>
                    <a:pt x="158470" y="56817"/>
                  </a:lnTo>
                  <a:cubicBezTo>
                    <a:pt x="158470" y="56179"/>
                    <a:pt x="158470" y="54902"/>
                    <a:pt x="157831" y="54264"/>
                  </a:cubicBezTo>
                  <a:cubicBezTo>
                    <a:pt x="157831" y="53625"/>
                    <a:pt x="157192" y="52987"/>
                    <a:pt x="156553" y="52987"/>
                  </a:cubicBezTo>
                  <a:close/>
                  <a:moveTo>
                    <a:pt x="107351" y="21706"/>
                  </a:moveTo>
                  <a:lnTo>
                    <a:pt x="136745" y="51072"/>
                  </a:lnTo>
                  <a:lnTo>
                    <a:pt x="107351" y="51072"/>
                  </a:lnTo>
                  <a:lnTo>
                    <a:pt x="107351" y="21706"/>
                  </a:lnTo>
                  <a:close/>
                  <a:moveTo>
                    <a:pt x="12780" y="203649"/>
                  </a:moveTo>
                  <a:lnTo>
                    <a:pt x="12780" y="12768"/>
                  </a:lnTo>
                  <a:lnTo>
                    <a:pt x="94571" y="12768"/>
                  </a:lnTo>
                  <a:lnTo>
                    <a:pt x="94571" y="57456"/>
                  </a:lnTo>
                  <a:cubicBezTo>
                    <a:pt x="94571" y="61286"/>
                    <a:pt x="97127" y="63840"/>
                    <a:pt x="100961" y="63840"/>
                  </a:cubicBezTo>
                  <a:lnTo>
                    <a:pt x="145691" y="63840"/>
                  </a:lnTo>
                  <a:lnTo>
                    <a:pt x="145691" y="204287"/>
                  </a:lnTo>
                  <a:lnTo>
                    <a:pt x="12780" y="203649"/>
                  </a:lnTo>
                  <a:close/>
                </a:path>
              </a:pathLst>
            </a:custGeom>
            <a:grpFill/>
            <a:ln w="6390" cap="flat">
              <a:noFill/>
              <a:prstDash val="solid"/>
              <a:miter/>
            </a:ln>
          </p:spPr>
          <p:txBody>
            <a:bodyPr rtlCol="0" anchor="ctr"/>
            <a:lstStyle/>
            <a:p>
              <a:endParaRPr lang="en-US"/>
            </a:p>
          </p:txBody>
        </p:sp>
        <p:sp>
          <p:nvSpPr>
            <p:cNvPr id="51" name="Graphic 4">
              <a:extLst>
                <a:ext uri="{FF2B5EF4-FFF2-40B4-BE49-F238E27FC236}">
                  <a16:creationId xmlns:a16="http://schemas.microsoft.com/office/drawing/2014/main" id="{79D3CAE5-0BC2-B4A2-7257-F414BF6DA7DB}"/>
                </a:ext>
              </a:extLst>
            </p:cNvPr>
            <p:cNvSpPr/>
            <p:nvPr/>
          </p:nvSpPr>
          <p:spPr>
            <a:xfrm>
              <a:off x="598737" y="2618233"/>
              <a:ext cx="100322" cy="12767"/>
            </a:xfrm>
            <a:custGeom>
              <a:avLst/>
              <a:gdLst>
                <a:gd name="connsiteX0" fmla="*/ 93293 w 100322"/>
                <a:gd name="connsiteY0" fmla="*/ 0 h 12767"/>
                <a:gd name="connsiteX1" fmla="*/ 6390 w 100322"/>
                <a:gd name="connsiteY1" fmla="*/ 0 h 12767"/>
                <a:gd name="connsiteX2" fmla="*/ 0 w 100322"/>
                <a:gd name="connsiteY2" fmla="*/ 6384 h 12767"/>
                <a:gd name="connsiteX3" fmla="*/ 6390 w 100322"/>
                <a:gd name="connsiteY3" fmla="*/ 12768 h 12767"/>
                <a:gd name="connsiteX4" fmla="*/ 93932 w 100322"/>
                <a:gd name="connsiteY4" fmla="*/ 12768 h 12767"/>
                <a:gd name="connsiteX5" fmla="*/ 100322 w 100322"/>
                <a:gd name="connsiteY5" fmla="*/ 6384 h 12767"/>
                <a:gd name="connsiteX6" fmla="*/ 93293 w 100322"/>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22" h="12767">
                  <a:moveTo>
                    <a:pt x="93293" y="0"/>
                  </a:moveTo>
                  <a:lnTo>
                    <a:pt x="6390" y="0"/>
                  </a:lnTo>
                  <a:cubicBezTo>
                    <a:pt x="2556" y="0"/>
                    <a:pt x="0" y="2554"/>
                    <a:pt x="0" y="6384"/>
                  </a:cubicBezTo>
                  <a:cubicBezTo>
                    <a:pt x="0" y="10214"/>
                    <a:pt x="2556" y="12768"/>
                    <a:pt x="6390" y="12768"/>
                  </a:cubicBezTo>
                  <a:lnTo>
                    <a:pt x="93932" y="12768"/>
                  </a:lnTo>
                  <a:cubicBezTo>
                    <a:pt x="97766" y="12768"/>
                    <a:pt x="100322" y="10214"/>
                    <a:pt x="100322" y="6384"/>
                  </a:cubicBezTo>
                  <a:cubicBezTo>
                    <a:pt x="100322" y="2554"/>
                    <a:pt x="97127" y="0"/>
                    <a:pt x="93293" y="0"/>
                  </a:cubicBezTo>
                  <a:close/>
                </a:path>
              </a:pathLst>
            </a:custGeom>
            <a:grpFill/>
            <a:ln w="6390" cap="flat">
              <a:noFill/>
              <a:prstDash val="solid"/>
              <a:miter/>
            </a:ln>
          </p:spPr>
          <p:txBody>
            <a:bodyPr rtlCol="0" anchor="ctr"/>
            <a:lstStyle/>
            <a:p>
              <a:endParaRPr lang="en-US"/>
            </a:p>
          </p:txBody>
        </p:sp>
        <p:sp>
          <p:nvSpPr>
            <p:cNvPr id="52" name="Graphic 4">
              <a:extLst>
                <a:ext uri="{FF2B5EF4-FFF2-40B4-BE49-F238E27FC236}">
                  <a16:creationId xmlns:a16="http://schemas.microsoft.com/office/drawing/2014/main" id="{FEC02E0E-A125-F810-B96F-C477E3D7F2EE}"/>
                </a:ext>
              </a:extLst>
            </p:cNvPr>
            <p:cNvSpPr/>
            <p:nvPr/>
          </p:nvSpPr>
          <p:spPr>
            <a:xfrm>
              <a:off x="598737" y="2589505"/>
              <a:ext cx="100322" cy="12767"/>
            </a:xfrm>
            <a:custGeom>
              <a:avLst/>
              <a:gdLst>
                <a:gd name="connsiteX0" fmla="*/ 93293 w 100322"/>
                <a:gd name="connsiteY0" fmla="*/ 0 h 12767"/>
                <a:gd name="connsiteX1" fmla="*/ 6390 w 100322"/>
                <a:gd name="connsiteY1" fmla="*/ 0 h 12767"/>
                <a:gd name="connsiteX2" fmla="*/ 0 w 100322"/>
                <a:gd name="connsiteY2" fmla="*/ 6384 h 12767"/>
                <a:gd name="connsiteX3" fmla="*/ 6390 w 100322"/>
                <a:gd name="connsiteY3" fmla="*/ 12768 h 12767"/>
                <a:gd name="connsiteX4" fmla="*/ 93932 w 100322"/>
                <a:gd name="connsiteY4" fmla="*/ 12768 h 12767"/>
                <a:gd name="connsiteX5" fmla="*/ 100322 w 100322"/>
                <a:gd name="connsiteY5" fmla="*/ 6384 h 12767"/>
                <a:gd name="connsiteX6" fmla="*/ 93293 w 100322"/>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22" h="12767">
                  <a:moveTo>
                    <a:pt x="93293" y="0"/>
                  </a:moveTo>
                  <a:lnTo>
                    <a:pt x="6390" y="0"/>
                  </a:lnTo>
                  <a:cubicBezTo>
                    <a:pt x="2556" y="0"/>
                    <a:pt x="0" y="2554"/>
                    <a:pt x="0" y="6384"/>
                  </a:cubicBezTo>
                  <a:cubicBezTo>
                    <a:pt x="0" y="10214"/>
                    <a:pt x="2556" y="12768"/>
                    <a:pt x="6390" y="12768"/>
                  </a:cubicBezTo>
                  <a:lnTo>
                    <a:pt x="93932" y="12768"/>
                  </a:lnTo>
                  <a:cubicBezTo>
                    <a:pt x="97766" y="12768"/>
                    <a:pt x="100322" y="10214"/>
                    <a:pt x="100322" y="6384"/>
                  </a:cubicBezTo>
                  <a:cubicBezTo>
                    <a:pt x="100322" y="2554"/>
                    <a:pt x="97127" y="0"/>
                    <a:pt x="93293" y="0"/>
                  </a:cubicBezTo>
                  <a:close/>
                </a:path>
              </a:pathLst>
            </a:custGeom>
            <a:grpFill/>
            <a:ln w="6390" cap="flat">
              <a:noFill/>
              <a:prstDash val="solid"/>
              <a:miter/>
            </a:ln>
          </p:spPr>
          <p:txBody>
            <a:bodyPr rtlCol="0" anchor="ctr"/>
            <a:lstStyle/>
            <a:p>
              <a:endParaRPr lang="en-US"/>
            </a:p>
          </p:txBody>
        </p:sp>
        <p:sp>
          <p:nvSpPr>
            <p:cNvPr id="53" name="Graphic 4">
              <a:extLst>
                <a:ext uri="{FF2B5EF4-FFF2-40B4-BE49-F238E27FC236}">
                  <a16:creationId xmlns:a16="http://schemas.microsoft.com/office/drawing/2014/main" id="{D018BB90-22AE-14E0-32F2-354DA481BA93}"/>
                </a:ext>
              </a:extLst>
            </p:cNvPr>
            <p:cNvSpPr/>
            <p:nvPr/>
          </p:nvSpPr>
          <p:spPr>
            <a:xfrm>
              <a:off x="598737" y="2560139"/>
              <a:ext cx="100322" cy="12767"/>
            </a:xfrm>
            <a:custGeom>
              <a:avLst/>
              <a:gdLst>
                <a:gd name="connsiteX0" fmla="*/ 93293 w 100322"/>
                <a:gd name="connsiteY0" fmla="*/ 0 h 12767"/>
                <a:gd name="connsiteX1" fmla="*/ 6390 w 100322"/>
                <a:gd name="connsiteY1" fmla="*/ 0 h 12767"/>
                <a:gd name="connsiteX2" fmla="*/ 0 w 100322"/>
                <a:gd name="connsiteY2" fmla="*/ 6384 h 12767"/>
                <a:gd name="connsiteX3" fmla="*/ 6390 w 100322"/>
                <a:gd name="connsiteY3" fmla="*/ 12768 h 12767"/>
                <a:gd name="connsiteX4" fmla="*/ 93932 w 100322"/>
                <a:gd name="connsiteY4" fmla="*/ 12768 h 12767"/>
                <a:gd name="connsiteX5" fmla="*/ 100322 w 100322"/>
                <a:gd name="connsiteY5" fmla="*/ 6384 h 12767"/>
                <a:gd name="connsiteX6" fmla="*/ 93293 w 100322"/>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22" h="12767">
                  <a:moveTo>
                    <a:pt x="93293" y="0"/>
                  </a:moveTo>
                  <a:lnTo>
                    <a:pt x="6390" y="0"/>
                  </a:lnTo>
                  <a:cubicBezTo>
                    <a:pt x="2556" y="0"/>
                    <a:pt x="0" y="2554"/>
                    <a:pt x="0" y="6384"/>
                  </a:cubicBezTo>
                  <a:cubicBezTo>
                    <a:pt x="0" y="10214"/>
                    <a:pt x="2556" y="12768"/>
                    <a:pt x="6390" y="12768"/>
                  </a:cubicBezTo>
                  <a:lnTo>
                    <a:pt x="93932" y="12768"/>
                  </a:lnTo>
                  <a:cubicBezTo>
                    <a:pt x="97766" y="12768"/>
                    <a:pt x="100322" y="10214"/>
                    <a:pt x="100322" y="6384"/>
                  </a:cubicBezTo>
                  <a:cubicBezTo>
                    <a:pt x="100322" y="2554"/>
                    <a:pt x="97127" y="0"/>
                    <a:pt x="93293" y="0"/>
                  </a:cubicBezTo>
                  <a:close/>
                </a:path>
              </a:pathLst>
            </a:custGeom>
            <a:grpFill/>
            <a:ln w="6390" cap="flat">
              <a:noFill/>
              <a:prstDash val="solid"/>
              <a:miter/>
            </a:ln>
          </p:spPr>
          <p:txBody>
            <a:bodyPr rtlCol="0" anchor="ctr"/>
            <a:lstStyle/>
            <a:p>
              <a:endParaRPr lang="en-US"/>
            </a:p>
          </p:txBody>
        </p:sp>
        <p:sp>
          <p:nvSpPr>
            <p:cNvPr id="54" name="Graphic 4">
              <a:extLst>
                <a:ext uri="{FF2B5EF4-FFF2-40B4-BE49-F238E27FC236}">
                  <a16:creationId xmlns:a16="http://schemas.microsoft.com/office/drawing/2014/main" id="{48645256-F162-9F4C-ACB5-940AEFCFAACB}"/>
                </a:ext>
              </a:extLst>
            </p:cNvPr>
            <p:cNvSpPr/>
            <p:nvPr/>
          </p:nvSpPr>
          <p:spPr>
            <a:xfrm>
              <a:off x="598737" y="2531411"/>
              <a:ext cx="100322" cy="12767"/>
            </a:xfrm>
            <a:custGeom>
              <a:avLst/>
              <a:gdLst>
                <a:gd name="connsiteX0" fmla="*/ 93293 w 100322"/>
                <a:gd name="connsiteY0" fmla="*/ 0 h 12767"/>
                <a:gd name="connsiteX1" fmla="*/ 6390 w 100322"/>
                <a:gd name="connsiteY1" fmla="*/ 0 h 12767"/>
                <a:gd name="connsiteX2" fmla="*/ 0 w 100322"/>
                <a:gd name="connsiteY2" fmla="*/ 6384 h 12767"/>
                <a:gd name="connsiteX3" fmla="*/ 6390 w 100322"/>
                <a:gd name="connsiteY3" fmla="*/ 12768 h 12767"/>
                <a:gd name="connsiteX4" fmla="*/ 93932 w 100322"/>
                <a:gd name="connsiteY4" fmla="*/ 12768 h 12767"/>
                <a:gd name="connsiteX5" fmla="*/ 100322 w 100322"/>
                <a:gd name="connsiteY5" fmla="*/ 6384 h 12767"/>
                <a:gd name="connsiteX6" fmla="*/ 93293 w 100322"/>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22" h="12767">
                  <a:moveTo>
                    <a:pt x="93293" y="0"/>
                  </a:moveTo>
                  <a:lnTo>
                    <a:pt x="6390" y="0"/>
                  </a:lnTo>
                  <a:cubicBezTo>
                    <a:pt x="2556" y="0"/>
                    <a:pt x="0" y="2554"/>
                    <a:pt x="0" y="6384"/>
                  </a:cubicBezTo>
                  <a:cubicBezTo>
                    <a:pt x="0" y="10214"/>
                    <a:pt x="2556" y="12768"/>
                    <a:pt x="6390" y="12768"/>
                  </a:cubicBezTo>
                  <a:lnTo>
                    <a:pt x="93932" y="12768"/>
                  </a:lnTo>
                  <a:cubicBezTo>
                    <a:pt x="97766" y="12768"/>
                    <a:pt x="100322" y="10214"/>
                    <a:pt x="100322" y="6384"/>
                  </a:cubicBezTo>
                  <a:cubicBezTo>
                    <a:pt x="100322" y="2554"/>
                    <a:pt x="97127" y="0"/>
                    <a:pt x="93293" y="0"/>
                  </a:cubicBezTo>
                  <a:close/>
                </a:path>
              </a:pathLst>
            </a:custGeom>
            <a:grpFill/>
            <a:ln w="6390" cap="flat">
              <a:noFill/>
              <a:prstDash val="solid"/>
              <a:miter/>
            </a:ln>
          </p:spPr>
          <p:txBody>
            <a:bodyPr rtlCol="0" anchor="ctr"/>
            <a:lstStyle/>
            <a:p>
              <a:endParaRPr lang="en-US"/>
            </a:p>
          </p:txBody>
        </p:sp>
      </p:grpSp>
      <p:pic>
        <p:nvPicPr>
          <p:cNvPr id="55" name="Picture 4" descr="Business - Free business icons">
            <a:extLst>
              <a:ext uri="{FF2B5EF4-FFF2-40B4-BE49-F238E27FC236}">
                <a16:creationId xmlns:a16="http://schemas.microsoft.com/office/drawing/2014/main" id="{24AD99EA-D30C-5D02-F724-2C16915F65BB}"/>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4914690" y="3704158"/>
            <a:ext cx="364323" cy="364323"/>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roup 55">
            <a:extLst>
              <a:ext uri="{FF2B5EF4-FFF2-40B4-BE49-F238E27FC236}">
                <a16:creationId xmlns:a16="http://schemas.microsoft.com/office/drawing/2014/main" id="{C022C73B-51A4-FEBF-2C86-07D0731B136B}"/>
              </a:ext>
            </a:extLst>
          </p:cNvPr>
          <p:cNvGrpSpPr/>
          <p:nvPr/>
        </p:nvGrpSpPr>
        <p:grpSpPr>
          <a:xfrm>
            <a:off x="671168" y="4610558"/>
            <a:ext cx="5992540" cy="1387937"/>
            <a:chOff x="671168" y="4610558"/>
            <a:chExt cx="5992540" cy="1387937"/>
          </a:xfrm>
        </p:grpSpPr>
        <p:sp>
          <p:nvSpPr>
            <p:cNvPr id="57" name="Oval 56">
              <a:extLst>
                <a:ext uri="{FF2B5EF4-FFF2-40B4-BE49-F238E27FC236}">
                  <a16:creationId xmlns:a16="http://schemas.microsoft.com/office/drawing/2014/main" id="{61D31BA8-A210-63A5-76EB-318CFD877016}"/>
                </a:ext>
              </a:extLst>
            </p:cNvPr>
            <p:cNvSpPr/>
            <p:nvPr/>
          </p:nvSpPr>
          <p:spPr>
            <a:xfrm>
              <a:off x="671168" y="4610558"/>
              <a:ext cx="415308" cy="410007"/>
            </a:xfrm>
            <a:prstGeom prst="ellipse">
              <a:avLst/>
            </a:prstGeom>
            <a:solidFill>
              <a:srgbClr val="00ABAB"/>
            </a:solidFill>
            <a:ln w="25400" cap="flat" cmpd="sng" algn="ctr">
              <a:solidFill>
                <a:srgbClr val="00ABAB"/>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a:ea typeface="+mn-ea"/>
                  <a:cs typeface="+mn-cs"/>
                </a:rPr>
                <a:t>1</a:t>
              </a:r>
            </a:p>
          </p:txBody>
        </p:sp>
        <p:sp>
          <p:nvSpPr>
            <p:cNvPr id="58" name="Oval 57">
              <a:extLst>
                <a:ext uri="{FF2B5EF4-FFF2-40B4-BE49-F238E27FC236}">
                  <a16:creationId xmlns:a16="http://schemas.microsoft.com/office/drawing/2014/main" id="{4D5E6104-6FCD-E188-2B51-BF9AA74FF756}"/>
                </a:ext>
              </a:extLst>
            </p:cNvPr>
            <p:cNvSpPr/>
            <p:nvPr/>
          </p:nvSpPr>
          <p:spPr>
            <a:xfrm>
              <a:off x="6248400" y="4610558"/>
              <a:ext cx="415308" cy="410007"/>
            </a:xfrm>
            <a:prstGeom prst="ellipse">
              <a:avLst/>
            </a:prstGeom>
            <a:solidFill>
              <a:srgbClr val="00ABAB"/>
            </a:solidFill>
            <a:ln w="25400" cap="flat" cmpd="sng" algn="ctr">
              <a:solidFill>
                <a:srgbClr val="00ABAB"/>
              </a:solidFill>
              <a:prstDash val="solid"/>
            </a:ln>
            <a:effectLst/>
          </p:spPr>
          <p:txBody>
            <a:bodyPr rtlCol="0" anchor="ctr"/>
            <a:lstStyle/>
            <a:p>
              <a:pPr algn="ctr"/>
              <a:r>
                <a:rPr lang="en-US" sz="1600" b="1" kern="0" dirty="0">
                  <a:solidFill>
                    <a:prstClr val="white"/>
                  </a:solidFill>
                  <a:latin typeface="Calibri"/>
                </a:rPr>
                <a:t>2</a:t>
              </a:r>
            </a:p>
          </p:txBody>
        </p:sp>
        <p:sp>
          <p:nvSpPr>
            <p:cNvPr id="59" name="Oval 58">
              <a:extLst>
                <a:ext uri="{FF2B5EF4-FFF2-40B4-BE49-F238E27FC236}">
                  <a16:creationId xmlns:a16="http://schemas.microsoft.com/office/drawing/2014/main" id="{EFA6B4AC-5EBF-0D3F-9D32-A6BF4BBEA456}"/>
                </a:ext>
              </a:extLst>
            </p:cNvPr>
            <p:cNvSpPr/>
            <p:nvPr/>
          </p:nvSpPr>
          <p:spPr>
            <a:xfrm>
              <a:off x="671168" y="5588488"/>
              <a:ext cx="415308" cy="410007"/>
            </a:xfrm>
            <a:prstGeom prst="ellipse">
              <a:avLst/>
            </a:prstGeom>
            <a:solidFill>
              <a:srgbClr val="00ABAB"/>
            </a:solidFill>
            <a:ln w="25400" cap="flat" cmpd="sng" algn="ctr">
              <a:solidFill>
                <a:srgbClr val="00ABAB"/>
              </a:solidFill>
              <a:prstDash val="solid"/>
            </a:ln>
            <a:effectLst/>
          </p:spPr>
          <p:txBody>
            <a:bodyPr rtlCol="0" anchor="ctr"/>
            <a:lstStyle/>
            <a:p>
              <a:pPr algn="ctr"/>
              <a:r>
                <a:rPr lang="en-US" sz="1600" b="1" kern="0" dirty="0">
                  <a:solidFill>
                    <a:prstClr val="white"/>
                  </a:solidFill>
                  <a:latin typeface="Calibri"/>
                </a:rPr>
                <a:t>3</a:t>
              </a:r>
            </a:p>
          </p:txBody>
        </p:sp>
        <p:sp>
          <p:nvSpPr>
            <p:cNvPr id="60" name="Oval 59">
              <a:extLst>
                <a:ext uri="{FF2B5EF4-FFF2-40B4-BE49-F238E27FC236}">
                  <a16:creationId xmlns:a16="http://schemas.microsoft.com/office/drawing/2014/main" id="{7DDD63D9-ED29-E15F-4D2B-A615F976D678}"/>
                </a:ext>
              </a:extLst>
            </p:cNvPr>
            <p:cNvSpPr/>
            <p:nvPr/>
          </p:nvSpPr>
          <p:spPr>
            <a:xfrm>
              <a:off x="6248400" y="5588488"/>
              <a:ext cx="415308" cy="410007"/>
            </a:xfrm>
            <a:prstGeom prst="ellipse">
              <a:avLst/>
            </a:prstGeom>
            <a:solidFill>
              <a:srgbClr val="00ABAB"/>
            </a:solidFill>
            <a:ln w="25400" cap="flat" cmpd="sng" algn="ctr">
              <a:solidFill>
                <a:srgbClr val="00ABAB"/>
              </a:solidFill>
              <a:prstDash val="solid"/>
            </a:ln>
            <a:effectLst/>
          </p:spPr>
          <p:txBody>
            <a:bodyPr rtlCol="0" anchor="ctr"/>
            <a:lstStyle/>
            <a:p>
              <a:pPr algn="ctr"/>
              <a:r>
                <a:rPr lang="en-US" sz="1600" b="1" kern="0" dirty="0">
                  <a:solidFill>
                    <a:prstClr val="white"/>
                  </a:solidFill>
                  <a:latin typeface="Calibri"/>
                </a:rPr>
                <a:t>4</a:t>
              </a:r>
            </a:p>
          </p:txBody>
        </p:sp>
      </p:grpSp>
      <p:sp>
        <p:nvSpPr>
          <p:cNvPr id="62" name="Rectangle 61">
            <a:extLst>
              <a:ext uri="{FF2B5EF4-FFF2-40B4-BE49-F238E27FC236}">
                <a16:creationId xmlns:a16="http://schemas.microsoft.com/office/drawing/2014/main" id="{32A1F585-6C41-6F77-9FE5-1B4A076342B1}"/>
              </a:ext>
            </a:extLst>
          </p:cNvPr>
          <p:cNvSpPr>
            <a:spLocks noChangeArrowheads="1"/>
          </p:cNvSpPr>
          <p:nvPr/>
        </p:nvSpPr>
        <p:spPr bwMode="auto">
          <a:xfrm>
            <a:off x="6789535" y="4499602"/>
            <a:ext cx="4348288" cy="692497"/>
          </a:xfrm>
          <a:prstGeom prst="rect">
            <a:avLst/>
          </a:prstGeom>
          <a:noFill/>
          <a:ln w="9525">
            <a:noFill/>
            <a:miter lim="800000"/>
            <a:headEnd/>
            <a:tailEnd/>
          </a:ln>
        </p:spPr>
        <p:txBody>
          <a:bodyPr wrap="square" lIns="0" tIns="0" rIns="0" bIns="0" anchor="ctr">
            <a:spAutoFit/>
          </a:bodyPr>
          <a:lstStyle/>
          <a:p>
            <a:pPr marL="227013" lvl="0" indent="-227013">
              <a:spcBef>
                <a:spcPct val="0"/>
              </a:spcBef>
              <a:buFont typeface="Arial" panose="020B0604020202020204" pitchFamily="34" charset="0"/>
              <a:buChar char="•"/>
              <a:defRPr/>
            </a:pPr>
            <a:r>
              <a:rPr lang="en-US" sz="1500" dirty="0">
                <a:cs typeface="Calibri" panose="020F0502020204030204" pitchFamily="34" charset="0"/>
              </a:rPr>
              <a:t>Regulatory and public expectations to pass on benefits to end consumers could impact margins if not managed strategically</a:t>
            </a:r>
          </a:p>
        </p:txBody>
      </p:sp>
      <p:sp>
        <p:nvSpPr>
          <p:cNvPr id="63" name="Rectangle 62">
            <a:extLst>
              <a:ext uri="{FF2B5EF4-FFF2-40B4-BE49-F238E27FC236}">
                <a16:creationId xmlns:a16="http://schemas.microsoft.com/office/drawing/2014/main" id="{EDA96C06-FE18-CD16-5E94-B1AE3D6BB069}"/>
              </a:ext>
            </a:extLst>
          </p:cNvPr>
          <p:cNvSpPr>
            <a:spLocks noChangeArrowheads="1"/>
          </p:cNvSpPr>
          <p:nvPr/>
        </p:nvSpPr>
        <p:spPr bwMode="auto">
          <a:xfrm>
            <a:off x="1190618" y="5460780"/>
            <a:ext cx="4558053" cy="692497"/>
          </a:xfrm>
          <a:prstGeom prst="rect">
            <a:avLst/>
          </a:prstGeom>
          <a:noFill/>
          <a:ln w="9525">
            <a:noFill/>
            <a:miter lim="800000"/>
            <a:headEnd/>
            <a:tailEnd/>
          </a:ln>
        </p:spPr>
        <p:txBody>
          <a:bodyPr wrap="square" lIns="0" tIns="0" rIns="0" bIns="0" anchor="ctr">
            <a:spAutoFit/>
          </a:bodyPr>
          <a:lstStyle/>
          <a:p>
            <a:pPr lvl="0">
              <a:spcBef>
                <a:spcPct val="0"/>
              </a:spcBef>
              <a:defRPr/>
            </a:pPr>
            <a:r>
              <a:rPr lang="en-US" sz="1500" dirty="0">
                <a:solidFill>
                  <a:srgbClr val="000000"/>
                </a:solidFill>
                <a:effectLst/>
                <a:latin typeface="Calibri" panose="020F0502020204030204" pitchFamily="34" charset="0"/>
              </a:rPr>
              <a:t>Accurate documentation and audit trails are essential to show that benefits are being transferred to consumers, when there is no official Government watchdog</a:t>
            </a:r>
            <a:endParaRPr lang="en-US" sz="1500" dirty="0">
              <a:cs typeface="Calibri" panose="020F0502020204030204" pitchFamily="34" charset="0"/>
            </a:endParaRPr>
          </a:p>
        </p:txBody>
      </p:sp>
    </p:spTree>
    <p:extLst>
      <p:ext uri="{BB962C8B-B14F-4D97-AF65-F5344CB8AC3E}">
        <p14:creationId xmlns:p14="http://schemas.microsoft.com/office/powerpoint/2010/main" val="403316401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02AC0-892D-A8BE-1D5C-330CB3D7AFEB}"/>
            </a:ext>
          </a:extLst>
        </p:cNvPr>
        <p:cNvGrpSpPr/>
        <p:nvPr/>
      </p:nvGrpSpPr>
      <p:grpSpPr>
        <a:xfrm>
          <a:off x="0" y="0"/>
          <a:ext cx="0" cy="0"/>
          <a:chOff x="0" y="0"/>
          <a:chExt cx="0" cy="0"/>
        </a:xfrm>
      </p:grpSpPr>
      <p:sp>
        <p:nvSpPr>
          <p:cNvPr id="28" name="Title 1">
            <a:extLst>
              <a:ext uri="{FF2B5EF4-FFF2-40B4-BE49-F238E27FC236}">
                <a16:creationId xmlns:a16="http://schemas.microsoft.com/office/drawing/2014/main" id="{48E9D11C-E37A-1B5F-708F-3DCAAFFFE818}"/>
              </a:ext>
            </a:extLst>
          </p:cNvPr>
          <p:cNvSpPr>
            <a:spLocks noGrp="1"/>
          </p:cNvSpPr>
          <p:nvPr>
            <p:ph type="title"/>
          </p:nvPr>
        </p:nvSpPr>
        <p:spPr>
          <a:xfrm>
            <a:off x="463295" y="345992"/>
            <a:ext cx="11277600" cy="334099"/>
          </a:xfrm>
        </p:spPr>
        <p:txBody>
          <a:bodyPr/>
          <a:lstStyle/>
          <a:p>
            <a:r>
              <a:rPr lang="en-US" b="1" dirty="0"/>
              <a:t>Compliance under Legal Metrology Act</a:t>
            </a:r>
            <a:endParaRPr lang="en-US" sz="2400" b="1" dirty="0"/>
          </a:p>
        </p:txBody>
      </p:sp>
      <p:grpSp>
        <p:nvGrpSpPr>
          <p:cNvPr id="13" name="Group 12">
            <a:extLst>
              <a:ext uri="{FF2B5EF4-FFF2-40B4-BE49-F238E27FC236}">
                <a16:creationId xmlns:a16="http://schemas.microsoft.com/office/drawing/2014/main" id="{792C9CAB-2CA5-E585-73A2-EC1449B0222E}"/>
              </a:ext>
            </a:extLst>
          </p:cNvPr>
          <p:cNvGrpSpPr/>
          <p:nvPr/>
        </p:nvGrpSpPr>
        <p:grpSpPr>
          <a:xfrm>
            <a:off x="438000" y="1098864"/>
            <a:ext cx="11267526" cy="2330136"/>
            <a:chOff x="473369" y="931466"/>
            <a:chExt cx="11267526" cy="1610597"/>
          </a:xfrm>
        </p:grpSpPr>
        <p:sp>
          <p:nvSpPr>
            <p:cNvPr id="14" name="Freeform 4">
              <a:extLst>
                <a:ext uri="{FF2B5EF4-FFF2-40B4-BE49-F238E27FC236}">
                  <a16:creationId xmlns:a16="http://schemas.microsoft.com/office/drawing/2014/main" id="{658BE211-679D-9CE8-1950-44C706C03482}"/>
                </a:ext>
              </a:extLst>
            </p:cNvPr>
            <p:cNvSpPr/>
            <p:nvPr/>
          </p:nvSpPr>
          <p:spPr bwMode="gray">
            <a:xfrm>
              <a:off x="2454956" y="931466"/>
              <a:ext cx="206846" cy="1609375"/>
            </a:xfrm>
            <a:custGeom>
              <a:avLst/>
              <a:gdLst>
                <a:gd name="connsiteX0" fmla="*/ 3810 w 163830"/>
                <a:gd name="connsiteY0" fmla="*/ 1017270 h 1017270"/>
                <a:gd name="connsiteX1" fmla="*/ 163830 w 163830"/>
                <a:gd name="connsiteY1" fmla="*/ 975360 h 1017270"/>
                <a:gd name="connsiteX2" fmla="*/ 163830 w 163830"/>
                <a:gd name="connsiteY2" fmla="*/ 53340 h 1017270"/>
                <a:gd name="connsiteX3" fmla="*/ 0 w 163830"/>
                <a:gd name="connsiteY3" fmla="*/ 0 h 1017270"/>
                <a:gd name="connsiteX4" fmla="*/ 3810 w 163830"/>
                <a:gd name="connsiteY4" fmla="*/ 1017270 h 1017270"/>
                <a:gd name="connsiteX0" fmla="*/ 68580 w 163830"/>
                <a:gd name="connsiteY0" fmla="*/ 1015413 h 1015413"/>
                <a:gd name="connsiteX1" fmla="*/ 163830 w 163830"/>
                <a:gd name="connsiteY1" fmla="*/ 975360 h 1015413"/>
                <a:gd name="connsiteX2" fmla="*/ 163830 w 163830"/>
                <a:gd name="connsiteY2" fmla="*/ 53340 h 1015413"/>
                <a:gd name="connsiteX3" fmla="*/ 0 w 163830"/>
                <a:gd name="connsiteY3" fmla="*/ 0 h 1015413"/>
                <a:gd name="connsiteX4" fmla="*/ 68580 w 163830"/>
                <a:gd name="connsiteY4" fmla="*/ 1015413 h 1015413"/>
                <a:gd name="connsiteX0" fmla="*/ 1905 w 163830"/>
                <a:gd name="connsiteY0" fmla="*/ 1017270 h 1017270"/>
                <a:gd name="connsiteX1" fmla="*/ 163830 w 163830"/>
                <a:gd name="connsiteY1" fmla="*/ 975360 h 1017270"/>
                <a:gd name="connsiteX2" fmla="*/ 163830 w 163830"/>
                <a:gd name="connsiteY2" fmla="*/ 53340 h 1017270"/>
                <a:gd name="connsiteX3" fmla="*/ 0 w 163830"/>
                <a:gd name="connsiteY3" fmla="*/ 0 h 1017270"/>
                <a:gd name="connsiteX4" fmla="*/ 1905 w 163830"/>
                <a:gd name="connsiteY4" fmla="*/ 1017270 h 1017270"/>
                <a:gd name="connsiteX0" fmla="*/ 45720 w 163830"/>
                <a:gd name="connsiteY0" fmla="*/ 998701 h 998701"/>
                <a:gd name="connsiteX1" fmla="*/ 163830 w 163830"/>
                <a:gd name="connsiteY1" fmla="*/ 975360 h 998701"/>
                <a:gd name="connsiteX2" fmla="*/ 163830 w 163830"/>
                <a:gd name="connsiteY2" fmla="*/ 53340 h 998701"/>
                <a:gd name="connsiteX3" fmla="*/ 0 w 163830"/>
                <a:gd name="connsiteY3" fmla="*/ 0 h 998701"/>
                <a:gd name="connsiteX4" fmla="*/ 45720 w 163830"/>
                <a:gd name="connsiteY4" fmla="*/ 998701 h 998701"/>
                <a:gd name="connsiteX0" fmla="*/ 1905 w 163830"/>
                <a:gd name="connsiteY0" fmla="*/ 1019127 h 1019127"/>
                <a:gd name="connsiteX1" fmla="*/ 163830 w 163830"/>
                <a:gd name="connsiteY1" fmla="*/ 975360 h 1019127"/>
                <a:gd name="connsiteX2" fmla="*/ 163830 w 163830"/>
                <a:gd name="connsiteY2" fmla="*/ 53340 h 1019127"/>
                <a:gd name="connsiteX3" fmla="*/ 0 w 163830"/>
                <a:gd name="connsiteY3" fmla="*/ 0 h 1019127"/>
                <a:gd name="connsiteX4" fmla="*/ 1905 w 163830"/>
                <a:gd name="connsiteY4" fmla="*/ 1019127 h 1019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0" h="1019127">
                  <a:moveTo>
                    <a:pt x="1905" y="1019127"/>
                  </a:moveTo>
                  <a:lnTo>
                    <a:pt x="163830" y="975360"/>
                  </a:lnTo>
                  <a:lnTo>
                    <a:pt x="163830" y="53340"/>
                  </a:lnTo>
                  <a:lnTo>
                    <a:pt x="0" y="0"/>
                  </a:lnTo>
                  <a:lnTo>
                    <a:pt x="1905" y="1019127"/>
                  </a:lnTo>
                  <a:close/>
                </a:path>
              </a:pathLst>
            </a:custGeom>
            <a:solidFill>
              <a:schemeClr val="accent1">
                <a:lumMod val="60000"/>
                <a:lumOff val="40000"/>
                <a:alpha val="90000"/>
              </a:schemeClr>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IN" sz="1500" b="1"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EA811AE2-770A-BDA3-CEDF-E45C67C1F707}"/>
                </a:ext>
              </a:extLst>
            </p:cNvPr>
            <p:cNvSpPr/>
            <p:nvPr/>
          </p:nvSpPr>
          <p:spPr bwMode="gray">
            <a:xfrm>
              <a:off x="473369" y="931466"/>
              <a:ext cx="2010430" cy="1609375"/>
            </a:xfrm>
            <a:prstGeom prst="rect">
              <a:avLst/>
            </a:prstGeom>
            <a:solidFill>
              <a:schemeClr val="accent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500" dirty="0">
                <a:latin typeface="Aptos" panose="020B0004020202020204" pitchFamily="34" charset="0"/>
                <a:ea typeface="Verdana" panose="020B0604030504040204" pitchFamily="34" charset="0"/>
                <a:cs typeface="Calibri Light" panose="020F030202020403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white"/>
                  </a:solidFill>
                  <a:effectLst/>
                  <a:uLnTx/>
                  <a:uFillTx/>
                  <a:latin typeface="Calibri"/>
                  <a:ea typeface="+mn-ea"/>
                  <a:cs typeface="+mn-cs"/>
                </a:rPr>
                <a:t>Requirement from Legal Metrology perspective</a:t>
              </a:r>
            </a:p>
          </p:txBody>
        </p:sp>
        <p:sp>
          <p:nvSpPr>
            <p:cNvPr id="19" name="Freeform 6">
              <a:extLst>
                <a:ext uri="{FF2B5EF4-FFF2-40B4-BE49-F238E27FC236}">
                  <a16:creationId xmlns:a16="http://schemas.microsoft.com/office/drawing/2014/main" id="{DA7F6100-6E2A-7242-2672-C38CB4DA6859}"/>
                </a:ext>
              </a:extLst>
            </p:cNvPr>
            <p:cNvSpPr/>
            <p:nvPr/>
          </p:nvSpPr>
          <p:spPr bwMode="gray">
            <a:xfrm flipH="1">
              <a:off x="2628422" y="931466"/>
              <a:ext cx="186098" cy="1609375"/>
            </a:xfrm>
            <a:custGeom>
              <a:avLst/>
              <a:gdLst>
                <a:gd name="connsiteX0" fmla="*/ 3810 w 163830"/>
                <a:gd name="connsiteY0" fmla="*/ 1017270 h 1017270"/>
                <a:gd name="connsiteX1" fmla="*/ 163830 w 163830"/>
                <a:gd name="connsiteY1" fmla="*/ 975360 h 1017270"/>
                <a:gd name="connsiteX2" fmla="*/ 163830 w 163830"/>
                <a:gd name="connsiteY2" fmla="*/ 53340 h 1017270"/>
                <a:gd name="connsiteX3" fmla="*/ 0 w 163830"/>
                <a:gd name="connsiteY3" fmla="*/ 0 h 1017270"/>
                <a:gd name="connsiteX4" fmla="*/ 3810 w 163830"/>
                <a:gd name="connsiteY4" fmla="*/ 1017270 h 1017270"/>
                <a:gd name="connsiteX0" fmla="*/ 68580 w 163830"/>
                <a:gd name="connsiteY0" fmla="*/ 1015413 h 1015413"/>
                <a:gd name="connsiteX1" fmla="*/ 163830 w 163830"/>
                <a:gd name="connsiteY1" fmla="*/ 975360 h 1015413"/>
                <a:gd name="connsiteX2" fmla="*/ 163830 w 163830"/>
                <a:gd name="connsiteY2" fmla="*/ 53340 h 1015413"/>
                <a:gd name="connsiteX3" fmla="*/ 0 w 163830"/>
                <a:gd name="connsiteY3" fmla="*/ 0 h 1015413"/>
                <a:gd name="connsiteX4" fmla="*/ 68580 w 163830"/>
                <a:gd name="connsiteY4" fmla="*/ 1015413 h 1015413"/>
                <a:gd name="connsiteX0" fmla="*/ 1905 w 163830"/>
                <a:gd name="connsiteY0" fmla="*/ 1017270 h 1017270"/>
                <a:gd name="connsiteX1" fmla="*/ 163830 w 163830"/>
                <a:gd name="connsiteY1" fmla="*/ 975360 h 1017270"/>
                <a:gd name="connsiteX2" fmla="*/ 163830 w 163830"/>
                <a:gd name="connsiteY2" fmla="*/ 53340 h 1017270"/>
                <a:gd name="connsiteX3" fmla="*/ 0 w 163830"/>
                <a:gd name="connsiteY3" fmla="*/ 0 h 1017270"/>
                <a:gd name="connsiteX4" fmla="*/ 1905 w 163830"/>
                <a:gd name="connsiteY4" fmla="*/ 1017270 h 1017270"/>
                <a:gd name="connsiteX0" fmla="*/ 45720 w 163830"/>
                <a:gd name="connsiteY0" fmla="*/ 998701 h 998701"/>
                <a:gd name="connsiteX1" fmla="*/ 163830 w 163830"/>
                <a:gd name="connsiteY1" fmla="*/ 975360 h 998701"/>
                <a:gd name="connsiteX2" fmla="*/ 163830 w 163830"/>
                <a:gd name="connsiteY2" fmla="*/ 53340 h 998701"/>
                <a:gd name="connsiteX3" fmla="*/ 0 w 163830"/>
                <a:gd name="connsiteY3" fmla="*/ 0 h 998701"/>
                <a:gd name="connsiteX4" fmla="*/ 45720 w 163830"/>
                <a:gd name="connsiteY4" fmla="*/ 998701 h 998701"/>
                <a:gd name="connsiteX0" fmla="*/ 1905 w 163830"/>
                <a:gd name="connsiteY0" fmla="*/ 1019127 h 1019127"/>
                <a:gd name="connsiteX1" fmla="*/ 163830 w 163830"/>
                <a:gd name="connsiteY1" fmla="*/ 975360 h 1019127"/>
                <a:gd name="connsiteX2" fmla="*/ 163830 w 163830"/>
                <a:gd name="connsiteY2" fmla="*/ 53340 h 1019127"/>
                <a:gd name="connsiteX3" fmla="*/ 0 w 163830"/>
                <a:gd name="connsiteY3" fmla="*/ 0 h 1019127"/>
                <a:gd name="connsiteX4" fmla="*/ 1905 w 163830"/>
                <a:gd name="connsiteY4" fmla="*/ 1019127 h 1019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0" h="1019127">
                  <a:moveTo>
                    <a:pt x="1905" y="1019127"/>
                  </a:moveTo>
                  <a:lnTo>
                    <a:pt x="163830" y="975360"/>
                  </a:lnTo>
                  <a:lnTo>
                    <a:pt x="163830" y="53340"/>
                  </a:lnTo>
                  <a:lnTo>
                    <a:pt x="0" y="0"/>
                  </a:lnTo>
                  <a:lnTo>
                    <a:pt x="1905" y="1019127"/>
                  </a:lnTo>
                  <a:close/>
                </a:path>
              </a:pathLst>
            </a:custGeom>
            <a:solidFill>
              <a:schemeClr val="accent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IN" sz="1500" b="1"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CBFFB30D-EC0F-A582-2C1E-80EE13F5CC4A}"/>
                </a:ext>
              </a:extLst>
            </p:cNvPr>
            <p:cNvSpPr/>
            <p:nvPr/>
          </p:nvSpPr>
          <p:spPr bwMode="gray">
            <a:xfrm>
              <a:off x="2812135" y="931467"/>
              <a:ext cx="8928760" cy="1610596"/>
            </a:xfrm>
            <a:prstGeom prst="rect">
              <a:avLst/>
            </a:prstGeom>
            <a:noFill/>
            <a:ln w="12700" algn="ctr">
              <a:solidFill>
                <a:schemeClr val="accent1"/>
              </a:solidFill>
              <a:miter lim="800000"/>
              <a:headEnd/>
              <a:tailEnd/>
            </a:ln>
          </p:spPr>
          <p:txBody>
            <a:bodyPr wrap="square" lIns="1800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1" indent="-285750" algn="just">
                <a:spcBef>
                  <a:spcPts val="600"/>
                </a:spcBef>
                <a:spcAft>
                  <a:spcPts val="600"/>
                </a:spcAft>
                <a:buSzPct val="110000"/>
                <a:buFont typeface="Arial" panose="020B0604020202020204" pitchFamily="34" charset="0"/>
                <a:buChar char="•"/>
                <a:defRPr/>
              </a:pPr>
              <a:r>
                <a:rPr lang="en-US" altLang="en-US" sz="1500" dirty="0"/>
                <a:t>Manufacturer, packer, or importer of a pre-packaged commodity is legally authorized to declare and revise the Maximum Retail Price (MRP)</a:t>
              </a:r>
            </a:p>
            <a:p>
              <a:pPr marL="285750" lvl="1" indent="-285750" algn="just">
                <a:spcBef>
                  <a:spcPts val="600"/>
                </a:spcBef>
                <a:spcAft>
                  <a:spcPts val="600"/>
                </a:spcAft>
                <a:buSzPct val="110000"/>
                <a:buFont typeface="Arial" panose="020B0604020202020204" pitchFamily="34" charset="0"/>
                <a:buChar char="•"/>
                <a:defRPr/>
              </a:pPr>
              <a:r>
                <a:rPr lang="en-US" altLang="en-US" sz="1500" dirty="0"/>
                <a:t>Where revised prices are lower than the price marked on the package, retailer shall not charge any price in excess of the revised price, irrespective of the month in which the commodity was pre-packed</a:t>
              </a:r>
            </a:p>
            <a:p>
              <a:pPr marL="285750" lvl="1" indent="-285750" algn="just">
                <a:spcBef>
                  <a:spcPts val="600"/>
                </a:spcBef>
                <a:spcAft>
                  <a:spcPts val="600"/>
                </a:spcAft>
                <a:buSzPct val="110000"/>
                <a:buFont typeface="Arial" panose="020B0604020202020204" pitchFamily="34" charset="0"/>
                <a:buChar char="•"/>
                <a:defRPr/>
              </a:pPr>
              <a:r>
                <a:rPr lang="en-US" altLang="en-US" sz="1500" dirty="0"/>
                <a:t>In case of upward revision of MRP, the original MRP shall continue to be displayed and the revised MRP shall not overwrite on it</a:t>
              </a:r>
            </a:p>
          </p:txBody>
        </p:sp>
      </p:grpSp>
      <p:sp>
        <p:nvSpPr>
          <p:cNvPr id="8" name="Rectangle: Rounded Corners 7">
            <a:extLst>
              <a:ext uri="{FF2B5EF4-FFF2-40B4-BE49-F238E27FC236}">
                <a16:creationId xmlns:a16="http://schemas.microsoft.com/office/drawing/2014/main" id="{3060E669-D7D7-342B-066B-C8196E6A05C2}"/>
              </a:ext>
            </a:extLst>
          </p:cNvPr>
          <p:cNvSpPr/>
          <p:nvPr/>
        </p:nvSpPr>
        <p:spPr bwMode="gray">
          <a:xfrm>
            <a:off x="473369" y="3877475"/>
            <a:ext cx="11277600" cy="2478548"/>
          </a:xfrm>
          <a:prstGeom prst="roundRect">
            <a:avLst>
              <a:gd name="adj" fmla="val 4428"/>
            </a:avLst>
          </a:prstGeom>
          <a:noFill/>
          <a:ln w="12700" algn="ctr">
            <a:solidFill>
              <a:schemeClr val="accent5"/>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9" name="Group 8">
            <a:extLst>
              <a:ext uri="{FF2B5EF4-FFF2-40B4-BE49-F238E27FC236}">
                <a16:creationId xmlns:a16="http://schemas.microsoft.com/office/drawing/2014/main" id="{4ADF6C96-474C-9CED-BDAB-E1DE5553B5A1}"/>
              </a:ext>
            </a:extLst>
          </p:cNvPr>
          <p:cNvGrpSpPr/>
          <p:nvPr/>
        </p:nvGrpSpPr>
        <p:grpSpPr>
          <a:xfrm>
            <a:off x="820132" y="3621779"/>
            <a:ext cx="10584076" cy="679876"/>
            <a:chOff x="2948466" y="2980756"/>
            <a:chExt cx="3545583" cy="679876"/>
          </a:xfrm>
        </p:grpSpPr>
        <p:sp>
          <p:nvSpPr>
            <p:cNvPr id="34" name="Left Brace 33">
              <a:extLst>
                <a:ext uri="{FF2B5EF4-FFF2-40B4-BE49-F238E27FC236}">
                  <a16:creationId xmlns:a16="http://schemas.microsoft.com/office/drawing/2014/main" id="{5001EFC9-FA1D-2822-43F5-6ACDE9434C50}"/>
                </a:ext>
              </a:extLst>
            </p:cNvPr>
            <p:cNvSpPr/>
            <p:nvPr/>
          </p:nvSpPr>
          <p:spPr>
            <a:xfrm rot="16200000">
              <a:off x="4566445" y="1918827"/>
              <a:ext cx="309626" cy="3173984"/>
            </a:xfrm>
            <a:prstGeom prst="leftBrace">
              <a:avLst>
                <a:gd name="adj1" fmla="val 62179"/>
                <a:gd name="adj2" fmla="val 50000"/>
              </a:avLst>
            </a:prstGeom>
            <a:solidFill>
              <a:schemeClr val="accent5"/>
            </a:solidFill>
            <a:ln>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ound Same Side Corner Rectangle 30">
              <a:extLst>
                <a:ext uri="{FF2B5EF4-FFF2-40B4-BE49-F238E27FC236}">
                  <a16:creationId xmlns:a16="http://schemas.microsoft.com/office/drawing/2014/main" id="{730EFB93-846D-64BA-494B-D583BF0C3E64}"/>
                </a:ext>
              </a:extLst>
            </p:cNvPr>
            <p:cNvSpPr/>
            <p:nvPr/>
          </p:nvSpPr>
          <p:spPr>
            <a:xfrm>
              <a:off x="2948466" y="2980756"/>
              <a:ext cx="3545583" cy="455558"/>
            </a:xfrm>
            <a:prstGeom prst="round2Same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 Business Impact</a:t>
              </a:r>
            </a:p>
          </p:txBody>
        </p:sp>
      </p:grpSp>
      <p:sp>
        <p:nvSpPr>
          <p:cNvPr id="11" name="Round Same Side Corner Rectangle 29">
            <a:extLst>
              <a:ext uri="{FF2B5EF4-FFF2-40B4-BE49-F238E27FC236}">
                <a16:creationId xmlns:a16="http://schemas.microsoft.com/office/drawing/2014/main" id="{36863D32-9E6D-A082-2F3F-D8A03E28DF85}"/>
              </a:ext>
            </a:extLst>
          </p:cNvPr>
          <p:cNvSpPr/>
          <p:nvPr/>
        </p:nvSpPr>
        <p:spPr>
          <a:xfrm rot="16200000">
            <a:off x="2918299" y="2364006"/>
            <a:ext cx="798706" cy="4903110"/>
          </a:xfrm>
          <a:prstGeom prst="round2SameRect">
            <a:avLst>
              <a:gd name="adj1" fmla="val 10053"/>
              <a:gd name="adj2" fmla="val 0"/>
            </a:avLst>
          </a:prstGeom>
          <a:noFill/>
          <a:ln w="12700">
            <a:solidFill>
              <a:srgbClr val="00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Freeform 30">
            <a:extLst>
              <a:ext uri="{FF2B5EF4-FFF2-40B4-BE49-F238E27FC236}">
                <a16:creationId xmlns:a16="http://schemas.microsoft.com/office/drawing/2014/main" id="{93A5624B-09D0-2EE3-D2E1-C296AA44CE8D}"/>
              </a:ext>
            </a:extLst>
          </p:cNvPr>
          <p:cNvSpPr/>
          <p:nvPr/>
        </p:nvSpPr>
        <p:spPr>
          <a:xfrm>
            <a:off x="5761287" y="4416807"/>
            <a:ext cx="117271" cy="800239"/>
          </a:xfrm>
          <a:custGeom>
            <a:avLst/>
            <a:gdLst>
              <a:gd name="connsiteX0" fmla="*/ 0 w 195262"/>
              <a:gd name="connsiteY0" fmla="*/ 0 h 828675"/>
              <a:gd name="connsiteX1" fmla="*/ 0 w 195262"/>
              <a:gd name="connsiteY1" fmla="*/ 828675 h 828675"/>
              <a:gd name="connsiteX2" fmla="*/ 195262 w 195262"/>
              <a:gd name="connsiteY2" fmla="*/ 742950 h 828675"/>
              <a:gd name="connsiteX3" fmla="*/ 195262 w 195262"/>
              <a:gd name="connsiteY3" fmla="*/ 76200 h 828675"/>
              <a:gd name="connsiteX4" fmla="*/ 0 w 195262"/>
              <a:gd name="connsiteY4" fmla="*/ 0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62" h="828675">
                <a:moveTo>
                  <a:pt x="0" y="0"/>
                </a:moveTo>
                <a:lnTo>
                  <a:pt x="0" y="828675"/>
                </a:lnTo>
                <a:lnTo>
                  <a:pt x="195262" y="742950"/>
                </a:lnTo>
                <a:lnTo>
                  <a:pt x="195262" y="76200"/>
                </a:lnTo>
                <a:lnTo>
                  <a:pt x="0" y="0"/>
                </a:lnTo>
                <a:close/>
              </a:path>
            </a:pathLst>
          </a:custGeom>
          <a:solidFill>
            <a:srgbClr val="00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253C9FCB-1CD1-7B4F-9E0B-5448374AE0C8}"/>
              </a:ext>
            </a:extLst>
          </p:cNvPr>
          <p:cNvSpPr>
            <a:spLocks noChangeArrowheads="1"/>
          </p:cNvSpPr>
          <p:nvPr/>
        </p:nvSpPr>
        <p:spPr bwMode="auto">
          <a:xfrm>
            <a:off x="1212304" y="4469311"/>
            <a:ext cx="4166270" cy="692497"/>
          </a:xfrm>
          <a:prstGeom prst="rect">
            <a:avLst/>
          </a:prstGeom>
          <a:noFill/>
          <a:ln w="9525">
            <a:noFill/>
            <a:miter lim="800000"/>
            <a:headEnd/>
            <a:tailEnd/>
          </a:ln>
        </p:spPr>
        <p:txBody>
          <a:bodyPr wrap="square" lIns="0" tIns="0" rIns="0" bIns="0" anchor="ctr">
            <a:spAutoFit/>
          </a:bodyPr>
          <a:lstStyle/>
          <a:p>
            <a:pPr marL="227013" lvl="0" indent="-227013">
              <a:spcBef>
                <a:spcPct val="0"/>
              </a:spcBef>
              <a:buFont typeface="Arial" panose="020B0604020202020204" pitchFamily="34" charset="0"/>
              <a:buChar char="•"/>
              <a:defRPr/>
            </a:pPr>
            <a:r>
              <a:rPr lang="en-US" sz="1500" dirty="0">
                <a:cs typeface="Calibri" panose="020F0502020204030204" pitchFamily="34" charset="0"/>
              </a:rPr>
              <a:t>Businesses to ensure necessary intimations are made to the relevant authorities in relation to change in MRP</a:t>
            </a:r>
          </a:p>
        </p:txBody>
      </p:sp>
      <p:sp>
        <p:nvSpPr>
          <p:cNvPr id="17" name="Round Same Side Corner Rectangle 29">
            <a:extLst>
              <a:ext uri="{FF2B5EF4-FFF2-40B4-BE49-F238E27FC236}">
                <a16:creationId xmlns:a16="http://schemas.microsoft.com/office/drawing/2014/main" id="{AD550C92-69C1-BC28-0A6E-ABB863B8CC4D}"/>
              </a:ext>
            </a:extLst>
          </p:cNvPr>
          <p:cNvSpPr/>
          <p:nvPr/>
        </p:nvSpPr>
        <p:spPr>
          <a:xfrm rot="16200000">
            <a:off x="8495531" y="2364006"/>
            <a:ext cx="798706" cy="4903110"/>
          </a:xfrm>
          <a:prstGeom prst="round2SameRect">
            <a:avLst>
              <a:gd name="adj1" fmla="val 10053"/>
              <a:gd name="adj2" fmla="val 0"/>
            </a:avLst>
          </a:prstGeom>
          <a:noFill/>
          <a:ln w="12700">
            <a:solidFill>
              <a:srgbClr val="00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Freeform 30">
            <a:extLst>
              <a:ext uri="{FF2B5EF4-FFF2-40B4-BE49-F238E27FC236}">
                <a16:creationId xmlns:a16="http://schemas.microsoft.com/office/drawing/2014/main" id="{EE1A0049-240A-2979-FE91-30E2AA16A9A5}"/>
              </a:ext>
            </a:extLst>
          </p:cNvPr>
          <p:cNvSpPr/>
          <p:nvPr/>
        </p:nvSpPr>
        <p:spPr>
          <a:xfrm>
            <a:off x="11338519" y="4416807"/>
            <a:ext cx="117271" cy="800239"/>
          </a:xfrm>
          <a:custGeom>
            <a:avLst/>
            <a:gdLst>
              <a:gd name="connsiteX0" fmla="*/ 0 w 195262"/>
              <a:gd name="connsiteY0" fmla="*/ 0 h 828675"/>
              <a:gd name="connsiteX1" fmla="*/ 0 w 195262"/>
              <a:gd name="connsiteY1" fmla="*/ 828675 h 828675"/>
              <a:gd name="connsiteX2" fmla="*/ 195262 w 195262"/>
              <a:gd name="connsiteY2" fmla="*/ 742950 h 828675"/>
              <a:gd name="connsiteX3" fmla="*/ 195262 w 195262"/>
              <a:gd name="connsiteY3" fmla="*/ 76200 h 828675"/>
              <a:gd name="connsiteX4" fmla="*/ 0 w 195262"/>
              <a:gd name="connsiteY4" fmla="*/ 0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62" h="828675">
                <a:moveTo>
                  <a:pt x="0" y="0"/>
                </a:moveTo>
                <a:lnTo>
                  <a:pt x="0" y="828675"/>
                </a:lnTo>
                <a:lnTo>
                  <a:pt x="195262" y="742950"/>
                </a:lnTo>
                <a:lnTo>
                  <a:pt x="195262" y="76200"/>
                </a:lnTo>
                <a:lnTo>
                  <a:pt x="0" y="0"/>
                </a:lnTo>
                <a:close/>
              </a:path>
            </a:pathLst>
          </a:custGeom>
          <a:solidFill>
            <a:srgbClr val="00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1469ECB3-1091-9077-78E7-50CE18CD119F}"/>
              </a:ext>
            </a:extLst>
          </p:cNvPr>
          <p:cNvSpPr>
            <a:spLocks noChangeArrowheads="1"/>
          </p:cNvSpPr>
          <p:nvPr/>
        </p:nvSpPr>
        <p:spPr bwMode="auto">
          <a:xfrm>
            <a:off x="6789535" y="4595360"/>
            <a:ext cx="4536367" cy="461665"/>
          </a:xfrm>
          <a:prstGeom prst="rect">
            <a:avLst/>
          </a:prstGeom>
          <a:noFill/>
          <a:ln w="9525">
            <a:noFill/>
            <a:miter lim="800000"/>
            <a:headEnd/>
            <a:tailEnd/>
          </a:ln>
        </p:spPr>
        <p:txBody>
          <a:bodyPr wrap="square" lIns="0" tIns="0" rIns="0" bIns="0" anchor="ctr">
            <a:spAutoFit/>
          </a:bodyPr>
          <a:lstStyle/>
          <a:p>
            <a:pPr marL="227013" lvl="0" indent="-227013">
              <a:spcBef>
                <a:spcPct val="0"/>
              </a:spcBef>
              <a:buFont typeface="Arial" panose="020B0604020202020204" pitchFamily="34" charset="0"/>
              <a:buChar char="•"/>
              <a:defRPr/>
            </a:pPr>
            <a:r>
              <a:rPr lang="en-US" sz="1500" dirty="0">
                <a:cs typeface="Calibri" panose="020F0502020204030204" pitchFamily="34" charset="0"/>
              </a:rPr>
              <a:t>Companies may consider affixing stickers to declare the revised lower MRP.</a:t>
            </a:r>
            <a:endParaRPr kumimoji="0" lang="en-US" sz="1500" b="0" i="0" u="none" strike="noStrike" kern="1200" cap="none" spc="0" normalizeH="0" baseline="0" noProof="0" dirty="0">
              <a:ln>
                <a:noFill/>
              </a:ln>
              <a:effectLst/>
              <a:uLnTx/>
              <a:uFillTx/>
              <a:latin typeface="Calibri"/>
              <a:ea typeface="+mn-ea"/>
              <a:cs typeface="Calibri" panose="020F0502020204030204" pitchFamily="34" charset="0"/>
            </a:endParaRPr>
          </a:p>
        </p:txBody>
      </p:sp>
      <p:sp>
        <p:nvSpPr>
          <p:cNvPr id="21" name="Round Same Side Corner Rectangle 29">
            <a:extLst>
              <a:ext uri="{FF2B5EF4-FFF2-40B4-BE49-F238E27FC236}">
                <a16:creationId xmlns:a16="http://schemas.microsoft.com/office/drawing/2014/main" id="{469750C6-FAB8-2FD8-3BF4-F5A027D05A4C}"/>
              </a:ext>
            </a:extLst>
          </p:cNvPr>
          <p:cNvSpPr/>
          <p:nvPr/>
        </p:nvSpPr>
        <p:spPr>
          <a:xfrm rot="16200000">
            <a:off x="5566176" y="3373470"/>
            <a:ext cx="861774" cy="4903110"/>
          </a:xfrm>
          <a:prstGeom prst="round2SameRect">
            <a:avLst>
              <a:gd name="adj1" fmla="val 10053"/>
              <a:gd name="adj2" fmla="val 0"/>
            </a:avLst>
          </a:prstGeom>
          <a:noFill/>
          <a:ln w="12700">
            <a:solidFill>
              <a:srgbClr val="00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Freeform 30">
            <a:extLst>
              <a:ext uri="{FF2B5EF4-FFF2-40B4-BE49-F238E27FC236}">
                <a16:creationId xmlns:a16="http://schemas.microsoft.com/office/drawing/2014/main" id="{BE75A749-8487-69F3-6EBF-E7D4AB8C5994}"/>
              </a:ext>
            </a:extLst>
          </p:cNvPr>
          <p:cNvSpPr/>
          <p:nvPr/>
        </p:nvSpPr>
        <p:spPr>
          <a:xfrm>
            <a:off x="8440698" y="5394737"/>
            <a:ext cx="117271" cy="800239"/>
          </a:xfrm>
          <a:custGeom>
            <a:avLst/>
            <a:gdLst>
              <a:gd name="connsiteX0" fmla="*/ 0 w 195262"/>
              <a:gd name="connsiteY0" fmla="*/ 0 h 828675"/>
              <a:gd name="connsiteX1" fmla="*/ 0 w 195262"/>
              <a:gd name="connsiteY1" fmla="*/ 828675 h 828675"/>
              <a:gd name="connsiteX2" fmla="*/ 195262 w 195262"/>
              <a:gd name="connsiteY2" fmla="*/ 742950 h 828675"/>
              <a:gd name="connsiteX3" fmla="*/ 195262 w 195262"/>
              <a:gd name="connsiteY3" fmla="*/ 76200 h 828675"/>
              <a:gd name="connsiteX4" fmla="*/ 0 w 195262"/>
              <a:gd name="connsiteY4" fmla="*/ 0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62" h="828675">
                <a:moveTo>
                  <a:pt x="0" y="0"/>
                </a:moveTo>
                <a:lnTo>
                  <a:pt x="0" y="828675"/>
                </a:lnTo>
                <a:lnTo>
                  <a:pt x="195262" y="742950"/>
                </a:lnTo>
                <a:lnTo>
                  <a:pt x="195262" y="76200"/>
                </a:lnTo>
                <a:lnTo>
                  <a:pt x="0" y="0"/>
                </a:lnTo>
                <a:close/>
              </a:path>
            </a:pathLst>
          </a:custGeom>
          <a:solidFill>
            <a:srgbClr val="00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90D2C263-F913-32E6-A449-AFB2175C030E}"/>
              </a:ext>
            </a:extLst>
          </p:cNvPr>
          <p:cNvSpPr>
            <a:spLocks noChangeArrowheads="1"/>
          </p:cNvSpPr>
          <p:nvPr/>
        </p:nvSpPr>
        <p:spPr bwMode="auto">
          <a:xfrm>
            <a:off x="3891715" y="5470325"/>
            <a:ext cx="4166270" cy="646331"/>
          </a:xfrm>
          <a:prstGeom prst="rect">
            <a:avLst/>
          </a:prstGeom>
          <a:noFill/>
          <a:ln w="9525">
            <a:noFill/>
            <a:miter lim="800000"/>
            <a:headEnd/>
            <a:tailEnd/>
          </a:ln>
        </p:spPr>
        <p:txBody>
          <a:bodyPr wrap="square" lIns="0" tIns="0" rIns="0" bIns="0" anchor="ctr">
            <a:spAutoFit/>
          </a:bodyPr>
          <a:lstStyle/>
          <a:p>
            <a:pPr marL="227013" marR="0" lvl="0" indent="-227013"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Calibri"/>
                <a:ea typeface="+mn-ea"/>
                <a:cs typeface="Calibri" panose="020F0502020204030204" pitchFamily="34" charset="0"/>
              </a:rPr>
              <a:t>Landlords adjusted rent amounts among family members to remain below the GST threshold. Such practices will be curtailed</a:t>
            </a:r>
          </a:p>
        </p:txBody>
      </p:sp>
      <p:sp>
        <p:nvSpPr>
          <p:cNvPr id="24" name="Oval 23">
            <a:extLst>
              <a:ext uri="{FF2B5EF4-FFF2-40B4-BE49-F238E27FC236}">
                <a16:creationId xmlns:a16="http://schemas.microsoft.com/office/drawing/2014/main" id="{D1619D94-694F-236A-E900-A61EC83E3188}"/>
              </a:ext>
            </a:extLst>
          </p:cNvPr>
          <p:cNvSpPr/>
          <p:nvPr/>
        </p:nvSpPr>
        <p:spPr bwMode="gray">
          <a:xfrm>
            <a:off x="1190619" y="1317234"/>
            <a:ext cx="575931" cy="575931"/>
          </a:xfrm>
          <a:prstGeom prst="ellipse">
            <a:avLst/>
          </a:prstGeom>
          <a:noFill/>
          <a:ln w="1905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nvGrpSpPr>
          <p:cNvPr id="25" name="Group 24">
            <a:extLst>
              <a:ext uri="{FF2B5EF4-FFF2-40B4-BE49-F238E27FC236}">
                <a16:creationId xmlns:a16="http://schemas.microsoft.com/office/drawing/2014/main" id="{A88D483B-3FE5-12BC-4AFF-E17809206BF4}"/>
              </a:ext>
            </a:extLst>
          </p:cNvPr>
          <p:cNvGrpSpPr/>
          <p:nvPr/>
        </p:nvGrpSpPr>
        <p:grpSpPr>
          <a:xfrm>
            <a:off x="1337062" y="1413240"/>
            <a:ext cx="286318" cy="391013"/>
            <a:chOff x="569343" y="2443951"/>
            <a:chExt cx="158470" cy="216416"/>
          </a:xfrm>
          <a:solidFill>
            <a:schemeClr val="bg1"/>
          </a:solidFill>
        </p:grpSpPr>
        <p:sp>
          <p:nvSpPr>
            <p:cNvPr id="27" name="Graphic 4">
              <a:extLst>
                <a:ext uri="{FF2B5EF4-FFF2-40B4-BE49-F238E27FC236}">
                  <a16:creationId xmlns:a16="http://schemas.microsoft.com/office/drawing/2014/main" id="{484E695C-139F-835A-0E83-0B358D5D2CAA}"/>
                </a:ext>
              </a:extLst>
            </p:cNvPr>
            <p:cNvSpPr/>
            <p:nvPr/>
          </p:nvSpPr>
          <p:spPr>
            <a:xfrm>
              <a:off x="569343" y="2443951"/>
              <a:ext cx="158470" cy="216416"/>
            </a:xfrm>
            <a:custGeom>
              <a:avLst/>
              <a:gdLst>
                <a:gd name="connsiteX0" fmla="*/ 156553 w 158470"/>
                <a:gd name="connsiteY0" fmla="*/ 52987 h 216416"/>
                <a:gd name="connsiteX1" fmla="*/ 105434 w 158470"/>
                <a:gd name="connsiteY1" fmla="*/ 1915 h 216416"/>
                <a:gd name="connsiteX2" fmla="*/ 103517 w 158470"/>
                <a:gd name="connsiteY2" fmla="*/ 638 h 216416"/>
                <a:gd name="connsiteX3" fmla="*/ 100961 w 158470"/>
                <a:gd name="connsiteY3" fmla="*/ 0 h 216416"/>
                <a:gd name="connsiteX4" fmla="*/ 6390 w 158470"/>
                <a:gd name="connsiteY4" fmla="*/ 0 h 216416"/>
                <a:gd name="connsiteX5" fmla="*/ 0 w 158470"/>
                <a:gd name="connsiteY5" fmla="*/ 6384 h 216416"/>
                <a:gd name="connsiteX6" fmla="*/ 0 w 158470"/>
                <a:gd name="connsiteY6" fmla="*/ 210033 h 216416"/>
                <a:gd name="connsiteX7" fmla="*/ 6390 w 158470"/>
                <a:gd name="connsiteY7" fmla="*/ 216417 h 216416"/>
                <a:gd name="connsiteX8" fmla="*/ 152081 w 158470"/>
                <a:gd name="connsiteY8" fmla="*/ 216417 h 216416"/>
                <a:gd name="connsiteX9" fmla="*/ 158470 w 158470"/>
                <a:gd name="connsiteY9" fmla="*/ 210033 h 216416"/>
                <a:gd name="connsiteX10" fmla="*/ 158470 w 158470"/>
                <a:gd name="connsiteY10" fmla="*/ 56817 h 216416"/>
                <a:gd name="connsiteX11" fmla="*/ 157831 w 158470"/>
                <a:gd name="connsiteY11" fmla="*/ 54264 h 216416"/>
                <a:gd name="connsiteX12" fmla="*/ 156553 w 158470"/>
                <a:gd name="connsiteY12" fmla="*/ 52987 h 216416"/>
                <a:gd name="connsiteX13" fmla="*/ 107351 w 158470"/>
                <a:gd name="connsiteY13" fmla="*/ 21706 h 216416"/>
                <a:gd name="connsiteX14" fmla="*/ 136745 w 158470"/>
                <a:gd name="connsiteY14" fmla="*/ 51072 h 216416"/>
                <a:gd name="connsiteX15" fmla="*/ 107351 w 158470"/>
                <a:gd name="connsiteY15" fmla="*/ 51072 h 216416"/>
                <a:gd name="connsiteX16" fmla="*/ 107351 w 158470"/>
                <a:gd name="connsiteY16" fmla="*/ 21706 h 216416"/>
                <a:gd name="connsiteX17" fmla="*/ 12780 w 158470"/>
                <a:gd name="connsiteY17" fmla="*/ 203649 h 216416"/>
                <a:gd name="connsiteX18" fmla="*/ 12780 w 158470"/>
                <a:gd name="connsiteY18" fmla="*/ 12768 h 216416"/>
                <a:gd name="connsiteX19" fmla="*/ 94571 w 158470"/>
                <a:gd name="connsiteY19" fmla="*/ 12768 h 216416"/>
                <a:gd name="connsiteX20" fmla="*/ 94571 w 158470"/>
                <a:gd name="connsiteY20" fmla="*/ 57456 h 216416"/>
                <a:gd name="connsiteX21" fmla="*/ 100961 w 158470"/>
                <a:gd name="connsiteY21" fmla="*/ 63840 h 216416"/>
                <a:gd name="connsiteX22" fmla="*/ 145691 w 158470"/>
                <a:gd name="connsiteY22" fmla="*/ 63840 h 216416"/>
                <a:gd name="connsiteX23" fmla="*/ 145691 w 158470"/>
                <a:gd name="connsiteY23" fmla="*/ 204287 h 216416"/>
                <a:gd name="connsiteX24" fmla="*/ 12780 w 158470"/>
                <a:gd name="connsiteY24" fmla="*/ 203649 h 21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8470" h="216416">
                  <a:moveTo>
                    <a:pt x="156553" y="52987"/>
                  </a:moveTo>
                  <a:lnTo>
                    <a:pt x="105434" y="1915"/>
                  </a:lnTo>
                  <a:cubicBezTo>
                    <a:pt x="104795" y="1277"/>
                    <a:pt x="104156" y="638"/>
                    <a:pt x="103517" y="638"/>
                  </a:cubicBezTo>
                  <a:cubicBezTo>
                    <a:pt x="102878" y="638"/>
                    <a:pt x="101600" y="0"/>
                    <a:pt x="100961" y="0"/>
                  </a:cubicBezTo>
                  <a:lnTo>
                    <a:pt x="6390" y="0"/>
                  </a:lnTo>
                  <a:cubicBezTo>
                    <a:pt x="2556" y="0"/>
                    <a:pt x="0" y="2554"/>
                    <a:pt x="0" y="6384"/>
                  </a:cubicBezTo>
                  <a:lnTo>
                    <a:pt x="0" y="210033"/>
                  </a:lnTo>
                  <a:cubicBezTo>
                    <a:pt x="0" y="213863"/>
                    <a:pt x="2556" y="216417"/>
                    <a:pt x="6390" y="216417"/>
                  </a:cubicBezTo>
                  <a:lnTo>
                    <a:pt x="152081" y="216417"/>
                  </a:lnTo>
                  <a:cubicBezTo>
                    <a:pt x="155914" y="216417"/>
                    <a:pt x="158470" y="213863"/>
                    <a:pt x="158470" y="210033"/>
                  </a:cubicBezTo>
                  <a:lnTo>
                    <a:pt x="158470" y="56817"/>
                  </a:lnTo>
                  <a:cubicBezTo>
                    <a:pt x="158470" y="56179"/>
                    <a:pt x="158470" y="54902"/>
                    <a:pt x="157831" y="54264"/>
                  </a:cubicBezTo>
                  <a:cubicBezTo>
                    <a:pt x="157831" y="53625"/>
                    <a:pt x="157192" y="52987"/>
                    <a:pt x="156553" y="52987"/>
                  </a:cubicBezTo>
                  <a:close/>
                  <a:moveTo>
                    <a:pt x="107351" y="21706"/>
                  </a:moveTo>
                  <a:lnTo>
                    <a:pt x="136745" y="51072"/>
                  </a:lnTo>
                  <a:lnTo>
                    <a:pt x="107351" y="51072"/>
                  </a:lnTo>
                  <a:lnTo>
                    <a:pt x="107351" y="21706"/>
                  </a:lnTo>
                  <a:close/>
                  <a:moveTo>
                    <a:pt x="12780" y="203649"/>
                  </a:moveTo>
                  <a:lnTo>
                    <a:pt x="12780" y="12768"/>
                  </a:lnTo>
                  <a:lnTo>
                    <a:pt x="94571" y="12768"/>
                  </a:lnTo>
                  <a:lnTo>
                    <a:pt x="94571" y="57456"/>
                  </a:lnTo>
                  <a:cubicBezTo>
                    <a:pt x="94571" y="61286"/>
                    <a:pt x="97127" y="63840"/>
                    <a:pt x="100961" y="63840"/>
                  </a:cubicBezTo>
                  <a:lnTo>
                    <a:pt x="145691" y="63840"/>
                  </a:lnTo>
                  <a:lnTo>
                    <a:pt x="145691" y="204287"/>
                  </a:lnTo>
                  <a:lnTo>
                    <a:pt x="12780" y="203649"/>
                  </a:lnTo>
                  <a:close/>
                </a:path>
              </a:pathLst>
            </a:custGeom>
            <a:grpFill/>
            <a:ln w="6390" cap="flat">
              <a:noFill/>
              <a:prstDash val="solid"/>
              <a:miter/>
            </a:ln>
          </p:spPr>
          <p:txBody>
            <a:bodyPr rtlCol="0" anchor="ctr"/>
            <a:lstStyle/>
            <a:p>
              <a:endParaRPr lang="en-US"/>
            </a:p>
          </p:txBody>
        </p:sp>
        <p:sp>
          <p:nvSpPr>
            <p:cNvPr id="29" name="Graphic 4">
              <a:extLst>
                <a:ext uri="{FF2B5EF4-FFF2-40B4-BE49-F238E27FC236}">
                  <a16:creationId xmlns:a16="http://schemas.microsoft.com/office/drawing/2014/main" id="{79D3CAE5-0BC2-B4A2-7257-F414BF6DA7DB}"/>
                </a:ext>
              </a:extLst>
            </p:cNvPr>
            <p:cNvSpPr/>
            <p:nvPr/>
          </p:nvSpPr>
          <p:spPr>
            <a:xfrm>
              <a:off x="598737" y="2618233"/>
              <a:ext cx="100322" cy="12767"/>
            </a:xfrm>
            <a:custGeom>
              <a:avLst/>
              <a:gdLst>
                <a:gd name="connsiteX0" fmla="*/ 93293 w 100322"/>
                <a:gd name="connsiteY0" fmla="*/ 0 h 12767"/>
                <a:gd name="connsiteX1" fmla="*/ 6390 w 100322"/>
                <a:gd name="connsiteY1" fmla="*/ 0 h 12767"/>
                <a:gd name="connsiteX2" fmla="*/ 0 w 100322"/>
                <a:gd name="connsiteY2" fmla="*/ 6384 h 12767"/>
                <a:gd name="connsiteX3" fmla="*/ 6390 w 100322"/>
                <a:gd name="connsiteY3" fmla="*/ 12768 h 12767"/>
                <a:gd name="connsiteX4" fmla="*/ 93932 w 100322"/>
                <a:gd name="connsiteY4" fmla="*/ 12768 h 12767"/>
                <a:gd name="connsiteX5" fmla="*/ 100322 w 100322"/>
                <a:gd name="connsiteY5" fmla="*/ 6384 h 12767"/>
                <a:gd name="connsiteX6" fmla="*/ 93293 w 100322"/>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22" h="12767">
                  <a:moveTo>
                    <a:pt x="93293" y="0"/>
                  </a:moveTo>
                  <a:lnTo>
                    <a:pt x="6390" y="0"/>
                  </a:lnTo>
                  <a:cubicBezTo>
                    <a:pt x="2556" y="0"/>
                    <a:pt x="0" y="2554"/>
                    <a:pt x="0" y="6384"/>
                  </a:cubicBezTo>
                  <a:cubicBezTo>
                    <a:pt x="0" y="10214"/>
                    <a:pt x="2556" y="12768"/>
                    <a:pt x="6390" y="12768"/>
                  </a:cubicBezTo>
                  <a:lnTo>
                    <a:pt x="93932" y="12768"/>
                  </a:lnTo>
                  <a:cubicBezTo>
                    <a:pt x="97766" y="12768"/>
                    <a:pt x="100322" y="10214"/>
                    <a:pt x="100322" y="6384"/>
                  </a:cubicBezTo>
                  <a:cubicBezTo>
                    <a:pt x="100322" y="2554"/>
                    <a:pt x="97127" y="0"/>
                    <a:pt x="93293" y="0"/>
                  </a:cubicBezTo>
                  <a:close/>
                </a:path>
              </a:pathLst>
            </a:custGeom>
            <a:grpFill/>
            <a:ln w="6390" cap="flat">
              <a:noFill/>
              <a:prstDash val="solid"/>
              <a:miter/>
            </a:ln>
          </p:spPr>
          <p:txBody>
            <a:bodyPr rtlCol="0" anchor="ctr"/>
            <a:lstStyle/>
            <a:p>
              <a:endParaRPr lang="en-US"/>
            </a:p>
          </p:txBody>
        </p:sp>
        <p:sp>
          <p:nvSpPr>
            <p:cNvPr id="30" name="Graphic 4">
              <a:extLst>
                <a:ext uri="{FF2B5EF4-FFF2-40B4-BE49-F238E27FC236}">
                  <a16:creationId xmlns:a16="http://schemas.microsoft.com/office/drawing/2014/main" id="{FEC02E0E-A125-F810-B96F-C477E3D7F2EE}"/>
                </a:ext>
              </a:extLst>
            </p:cNvPr>
            <p:cNvSpPr/>
            <p:nvPr/>
          </p:nvSpPr>
          <p:spPr>
            <a:xfrm>
              <a:off x="598737" y="2589505"/>
              <a:ext cx="100322" cy="12767"/>
            </a:xfrm>
            <a:custGeom>
              <a:avLst/>
              <a:gdLst>
                <a:gd name="connsiteX0" fmla="*/ 93293 w 100322"/>
                <a:gd name="connsiteY0" fmla="*/ 0 h 12767"/>
                <a:gd name="connsiteX1" fmla="*/ 6390 w 100322"/>
                <a:gd name="connsiteY1" fmla="*/ 0 h 12767"/>
                <a:gd name="connsiteX2" fmla="*/ 0 w 100322"/>
                <a:gd name="connsiteY2" fmla="*/ 6384 h 12767"/>
                <a:gd name="connsiteX3" fmla="*/ 6390 w 100322"/>
                <a:gd name="connsiteY3" fmla="*/ 12768 h 12767"/>
                <a:gd name="connsiteX4" fmla="*/ 93932 w 100322"/>
                <a:gd name="connsiteY4" fmla="*/ 12768 h 12767"/>
                <a:gd name="connsiteX5" fmla="*/ 100322 w 100322"/>
                <a:gd name="connsiteY5" fmla="*/ 6384 h 12767"/>
                <a:gd name="connsiteX6" fmla="*/ 93293 w 100322"/>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22" h="12767">
                  <a:moveTo>
                    <a:pt x="93293" y="0"/>
                  </a:moveTo>
                  <a:lnTo>
                    <a:pt x="6390" y="0"/>
                  </a:lnTo>
                  <a:cubicBezTo>
                    <a:pt x="2556" y="0"/>
                    <a:pt x="0" y="2554"/>
                    <a:pt x="0" y="6384"/>
                  </a:cubicBezTo>
                  <a:cubicBezTo>
                    <a:pt x="0" y="10214"/>
                    <a:pt x="2556" y="12768"/>
                    <a:pt x="6390" y="12768"/>
                  </a:cubicBezTo>
                  <a:lnTo>
                    <a:pt x="93932" y="12768"/>
                  </a:lnTo>
                  <a:cubicBezTo>
                    <a:pt x="97766" y="12768"/>
                    <a:pt x="100322" y="10214"/>
                    <a:pt x="100322" y="6384"/>
                  </a:cubicBezTo>
                  <a:cubicBezTo>
                    <a:pt x="100322" y="2554"/>
                    <a:pt x="97127" y="0"/>
                    <a:pt x="93293" y="0"/>
                  </a:cubicBezTo>
                  <a:close/>
                </a:path>
              </a:pathLst>
            </a:custGeom>
            <a:grpFill/>
            <a:ln w="6390" cap="flat">
              <a:noFill/>
              <a:prstDash val="solid"/>
              <a:miter/>
            </a:ln>
          </p:spPr>
          <p:txBody>
            <a:bodyPr rtlCol="0" anchor="ctr"/>
            <a:lstStyle/>
            <a:p>
              <a:endParaRPr lang="en-US"/>
            </a:p>
          </p:txBody>
        </p:sp>
        <p:sp>
          <p:nvSpPr>
            <p:cNvPr id="31" name="Graphic 4">
              <a:extLst>
                <a:ext uri="{FF2B5EF4-FFF2-40B4-BE49-F238E27FC236}">
                  <a16:creationId xmlns:a16="http://schemas.microsoft.com/office/drawing/2014/main" id="{D018BB90-22AE-14E0-32F2-354DA481BA93}"/>
                </a:ext>
              </a:extLst>
            </p:cNvPr>
            <p:cNvSpPr/>
            <p:nvPr/>
          </p:nvSpPr>
          <p:spPr>
            <a:xfrm>
              <a:off x="598737" y="2560139"/>
              <a:ext cx="100322" cy="12767"/>
            </a:xfrm>
            <a:custGeom>
              <a:avLst/>
              <a:gdLst>
                <a:gd name="connsiteX0" fmla="*/ 93293 w 100322"/>
                <a:gd name="connsiteY0" fmla="*/ 0 h 12767"/>
                <a:gd name="connsiteX1" fmla="*/ 6390 w 100322"/>
                <a:gd name="connsiteY1" fmla="*/ 0 h 12767"/>
                <a:gd name="connsiteX2" fmla="*/ 0 w 100322"/>
                <a:gd name="connsiteY2" fmla="*/ 6384 h 12767"/>
                <a:gd name="connsiteX3" fmla="*/ 6390 w 100322"/>
                <a:gd name="connsiteY3" fmla="*/ 12768 h 12767"/>
                <a:gd name="connsiteX4" fmla="*/ 93932 w 100322"/>
                <a:gd name="connsiteY4" fmla="*/ 12768 h 12767"/>
                <a:gd name="connsiteX5" fmla="*/ 100322 w 100322"/>
                <a:gd name="connsiteY5" fmla="*/ 6384 h 12767"/>
                <a:gd name="connsiteX6" fmla="*/ 93293 w 100322"/>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22" h="12767">
                  <a:moveTo>
                    <a:pt x="93293" y="0"/>
                  </a:moveTo>
                  <a:lnTo>
                    <a:pt x="6390" y="0"/>
                  </a:lnTo>
                  <a:cubicBezTo>
                    <a:pt x="2556" y="0"/>
                    <a:pt x="0" y="2554"/>
                    <a:pt x="0" y="6384"/>
                  </a:cubicBezTo>
                  <a:cubicBezTo>
                    <a:pt x="0" y="10214"/>
                    <a:pt x="2556" y="12768"/>
                    <a:pt x="6390" y="12768"/>
                  </a:cubicBezTo>
                  <a:lnTo>
                    <a:pt x="93932" y="12768"/>
                  </a:lnTo>
                  <a:cubicBezTo>
                    <a:pt x="97766" y="12768"/>
                    <a:pt x="100322" y="10214"/>
                    <a:pt x="100322" y="6384"/>
                  </a:cubicBezTo>
                  <a:cubicBezTo>
                    <a:pt x="100322" y="2554"/>
                    <a:pt x="97127" y="0"/>
                    <a:pt x="93293" y="0"/>
                  </a:cubicBezTo>
                  <a:close/>
                </a:path>
              </a:pathLst>
            </a:custGeom>
            <a:grpFill/>
            <a:ln w="6390" cap="flat">
              <a:noFill/>
              <a:prstDash val="solid"/>
              <a:miter/>
            </a:ln>
          </p:spPr>
          <p:txBody>
            <a:bodyPr rtlCol="0" anchor="ctr"/>
            <a:lstStyle/>
            <a:p>
              <a:endParaRPr lang="en-US"/>
            </a:p>
          </p:txBody>
        </p:sp>
        <p:sp>
          <p:nvSpPr>
            <p:cNvPr id="61" name="Graphic 4">
              <a:extLst>
                <a:ext uri="{FF2B5EF4-FFF2-40B4-BE49-F238E27FC236}">
                  <a16:creationId xmlns:a16="http://schemas.microsoft.com/office/drawing/2014/main" id="{48645256-F162-9F4C-ACB5-940AEFCFAACB}"/>
                </a:ext>
              </a:extLst>
            </p:cNvPr>
            <p:cNvSpPr/>
            <p:nvPr/>
          </p:nvSpPr>
          <p:spPr>
            <a:xfrm>
              <a:off x="598737" y="2531411"/>
              <a:ext cx="100322" cy="12767"/>
            </a:xfrm>
            <a:custGeom>
              <a:avLst/>
              <a:gdLst>
                <a:gd name="connsiteX0" fmla="*/ 93293 w 100322"/>
                <a:gd name="connsiteY0" fmla="*/ 0 h 12767"/>
                <a:gd name="connsiteX1" fmla="*/ 6390 w 100322"/>
                <a:gd name="connsiteY1" fmla="*/ 0 h 12767"/>
                <a:gd name="connsiteX2" fmla="*/ 0 w 100322"/>
                <a:gd name="connsiteY2" fmla="*/ 6384 h 12767"/>
                <a:gd name="connsiteX3" fmla="*/ 6390 w 100322"/>
                <a:gd name="connsiteY3" fmla="*/ 12768 h 12767"/>
                <a:gd name="connsiteX4" fmla="*/ 93932 w 100322"/>
                <a:gd name="connsiteY4" fmla="*/ 12768 h 12767"/>
                <a:gd name="connsiteX5" fmla="*/ 100322 w 100322"/>
                <a:gd name="connsiteY5" fmla="*/ 6384 h 12767"/>
                <a:gd name="connsiteX6" fmla="*/ 93293 w 100322"/>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22" h="12767">
                  <a:moveTo>
                    <a:pt x="93293" y="0"/>
                  </a:moveTo>
                  <a:lnTo>
                    <a:pt x="6390" y="0"/>
                  </a:lnTo>
                  <a:cubicBezTo>
                    <a:pt x="2556" y="0"/>
                    <a:pt x="0" y="2554"/>
                    <a:pt x="0" y="6384"/>
                  </a:cubicBezTo>
                  <a:cubicBezTo>
                    <a:pt x="0" y="10214"/>
                    <a:pt x="2556" y="12768"/>
                    <a:pt x="6390" y="12768"/>
                  </a:cubicBezTo>
                  <a:lnTo>
                    <a:pt x="93932" y="12768"/>
                  </a:lnTo>
                  <a:cubicBezTo>
                    <a:pt x="97766" y="12768"/>
                    <a:pt x="100322" y="10214"/>
                    <a:pt x="100322" y="6384"/>
                  </a:cubicBezTo>
                  <a:cubicBezTo>
                    <a:pt x="100322" y="2554"/>
                    <a:pt x="97127" y="0"/>
                    <a:pt x="93293" y="0"/>
                  </a:cubicBezTo>
                  <a:close/>
                </a:path>
              </a:pathLst>
            </a:custGeom>
            <a:grpFill/>
            <a:ln w="6390" cap="flat">
              <a:noFill/>
              <a:prstDash val="solid"/>
              <a:miter/>
            </a:ln>
          </p:spPr>
          <p:txBody>
            <a:bodyPr rtlCol="0" anchor="ctr"/>
            <a:lstStyle/>
            <a:p>
              <a:endParaRPr lang="en-US"/>
            </a:p>
          </p:txBody>
        </p:sp>
      </p:grpSp>
      <p:pic>
        <p:nvPicPr>
          <p:cNvPr id="64" name="Picture 4" descr="Business - Free business icons">
            <a:extLst>
              <a:ext uri="{FF2B5EF4-FFF2-40B4-BE49-F238E27FC236}">
                <a16:creationId xmlns:a16="http://schemas.microsoft.com/office/drawing/2014/main" id="{24AD99EA-D30C-5D02-F724-2C16915F65BB}"/>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4914690" y="3704158"/>
            <a:ext cx="364323" cy="364323"/>
          </a:xfrm>
          <a:prstGeom prst="rect">
            <a:avLst/>
          </a:prstGeom>
          <a:noFill/>
          <a:extLst>
            <a:ext uri="{909E8E84-426E-40DD-AFC4-6F175D3DCCD1}">
              <a14:hiddenFill xmlns:a14="http://schemas.microsoft.com/office/drawing/2010/main">
                <a:solidFill>
                  <a:srgbClr val="FFFFFF"/>
                </a:solidFill>
              </a14:hiddenFill>
            </a:ext>
          </a:extLst>
        </p:spPr>
      </p:pic>
      <p:grpSp>
        <p:nvGrpSpPr>
          <p:cNvPr id="65" name="Group 64">
            <a:extLst>
              <a:ext uri="{FF2B5EF4-FFF2-40B4-BE49-F238E27FC236}">
                <a16:creationId xmlns:a16="http://schemas.microsoft.com/office/drawing/2014/main" id="{C022C73B-51A4-FEBF-2C86-07D0731B136B}"/>
              </a:ext>
            </a:extLst>
          </p:cNvPr>
          <p:cNvGrpSpPr/>
          <p:nvPr/>
        </p:nvGrpSpPr>
        <p:grpSpPr>
          <a:xfrm>
            <a:off x="671168" y="4610558"/>
            <a:ext cx="5992540" cy="1490406"/>
            <a:chOff x="671168" y="4610558"/>
            <a:chExt cx="5992540" cy="1490406"/>
          </a:xfrm>
        </p:grpSpPr>
        <p:sp>
          <p:nvSpPr>
            <p:cNvPr id="66" name="Oval 65">
              <a:extLst>
                <a:ext uri="{FF2B5EF4-FFF2-40B4-BE49-F238E27FC236}">
                  <a16:creationId xmlns:a16="http://schemas.microsoft.com/office/drawing/2014/main" id="{61D31BA8-A210-63A5-76EB-318CFD877016}"/>
                </a:ext>
              </a:extLst>
            </p:cNvPr>
            <p:cNvSpPr/>
            <p:nvPr/>
          </p:nvSpPr>
          <p:spPr>
            <a:xfrm>
              <a:off x="671168" y="4610558"/>
              <a:ext cx="415308" cy="410007"/>
            </a:xfrm>
            <a:prstGeom prst="ellipse">
              <a:avLst/>
            </a:prstGeom>
            <a:solidFill>
              <a:srgbClr val="00ABAB"/>
            </a:solidFill>
            <a:ln w="25400" cap="flat" cmpd="sng" algn="ctr">
              <a:solidFill>
                <a:srgbClr val="00ABAB"/>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a:ea typeface="+mn-ea"/>
                  <a:cs typeface="+mn-cs"/>
                </a:rPr>
                <a:t>1</a:t>
              </a:r>
            </a:p>
          </p:txBody>
        </p:sp>
        <p:sp>
          <p:nvSpPr>
            <p:cNvPr id="67" name="Oval 66">
              <a:extLst>
                <a:ext uri="{FF2B5EF4-FFF2-40B4-BE49-F238E27FC236}">
                  <a16:creationId xmlns:a16="http://schemas.microsoft.com/office/drawing/2014/main" id="{4D5E6104-6FCD-E188-2B51-BF9AA74FF756}"/>
                </a:ext>
              </a:extLst>
            </p:cNvPr>
            <p:cNvSpPr/>
            <p:nvPr/>
          </p:nvSpPr>
          <p:spPr>
            <a:xfrm>
              <a:off x="6248400" y="4610558"/>
              <a:ext cx="415308" cy="410007"/>
            </a:xfrm>
            <a:prstGeom prst="ellipse">
              <a:avLst/>
            </a:prstGeom>
            <a:solidFill>
              <a:srgbClr val="00ABAB"/>
            </a:solidFill>
            <a:ln w="25400" cap="flat" cmpd="sng" algn="ctr">
              <a:solidFill>
                <a:srgbClr val="00ABAB"/>
              </a:solidFill>
              <a:prstDash val="solid"/>
            </a:ln>
            <a:effectLst/>
          </p:spPr>
          <p:txBody>
            <a:bodyPr rtlCol="0" anchor="ctr"/>
            <a:lstStyle/>
            <a:p>
              <a:pPr algn="ctr"/>
              <a:r>
                <a:rPr lang="en-US" sz="1600" b="1" kern="0" dirty="0">
                  <a:solidFill>
                    <a:prstClr val="white"/>
                  </a:solidFill>
                  <a:latin typeface="Calibri"/>
                </a:rPr>
                <a:t>2</a:t>
              </a:r>
            </a:p>
          </p:txBody>
        </p:sp>
        <p:sp>
          <p:nvSpPr>
            <p:cNvPr id="68" name="Oval 67">
              <a:extLst>
                <a:ext uri="{FF2B5EF4-FFF2-40B4-BE49-F238E27FC236}">
                  <a16:creationId xmlns:a16="http://schemas.microsoft.com/office/drawing/2014/main" id="{EFA6B4AC-5EBF-0D3F-9D32-A6BF4BBEA456}"/>
                </a:ext>
              </a:extLst>
            </p:cNvPr>
            <p:cNvSpPr/>
            <p:nvPr/>
          </p:nvSpPr>
          <p:spPr>
            <a:xfrm>
              <a:off x="3337853" y="5690957"/>
              <a:ext cx="415308" cy="410007"/>
            </a:xfrm>
            <a:prstGeom prst="ellipse">
              <a:avLst/>
            </a:prstGeom>
            <a:solidFill>
              <a:srgbClr val="00ABAB"/>
            </a:solidFill>
            <a:ln w="25400" cap="flat" cmpd="sng" algn="ctr">
              <a:solidFill>
                <a:srgbClr val="00ABAB"/>
              </a:solidFill>
              <a:prstDash val="solid"/>
            </a:ln>
            <a:effectLst/>
          </p:spPr>
          <p:txBody>
            <a:bodyPr rtlCol="0" anchor="ctr"/>
            <a:lstStyle/>
            <a:p>
              <a:pPr algn="ctr"/>
              <a:r>
                <a:rPr lang="en-US" sz="1600" b="1" kern="0" dirty="0">
                  <a:solidFill>
                    <a:prstClr val="white"/>
                  </a:solidFill>
                  <a:latin typeface="Calibri"/>
                </a:rPr>
                <a:t>3</a:t>
              </a:r>
            </a:p>
          </p:txBody>
        </p:sp>
      </p:grpSp>
      <p:sp>
        <p:nvSpPr>
          <p:cNvPr id="69" name="Rectangle 68">
            <a:extLst>
              <a:ext uri="{FF2B5EF4-FFF2-40B4-BE49-F238E27FC236}">
                <a16:creationId xmlns:a16="http://schemas.microsoft.com/office/drawing/2014/main" id="{EDA96C06-FE18-CD16-5E94-B1AE3D6BB069}"/>
              </a:ext>
            </a:extLst>
          </p:cNvPr>
          <p:cNvSpPr>
            <a:spLocks noChangeArrowheads="1"/>
          </p:cNvSpPr>
          <p:nvPr/>
        </p:nvSpPr>
        <p:spPr bwMode="auto">
          <a:xfrm>
            <a:off x="3913928" y="5447242"/>
            <a:ext cx="4534690" cy="692497"/>
          </a:xfrm>
          <a:prstGeom prst="rect">
            <a:avLst/>
          </a:prstGeom>
          <a:noFill/>
          <a:ln w="9525">
            <a:noFill/>
            <a:miter lim="800000"/>
            <a:headEnd/>
            <a:tailEnd/>
          </a:ln>
        </p:spPr>
        <p:txBody>
          <a:bodyPr wrap="square" lIns="0" tIns="0" rIns="0" bIns="0" anchor="ctr">
            <a:spAutoFit/>
          </a:bodyPr>
          <a:lstStyle/>
          <a:p>
            <a:pPr marL="227013" lvl="0" indent="-227013">
              <a:spcBef>
                <a:spcPct val="0"/>
              </a:spcBef>
              <a:buFont typeface="Arial" panose="020B0604020202020204" pitchFamily="34" charset="0"/>
              <a:buChar char="•"/>
              <a:defRPr/>
            </a:pPr>
            <a:r>
              <a:rPr lang="en-US" sz="1500" dirty="0">
                <a:cs typeface="Calibri" panose="020F0502020204030204" pitchFamily="34" charset="0"/>
              </a:rPr>
              <a:t>Companies can consider intimating the consumers regarding rate change by way of advertisements and display on company website</a:t>
            </a:r>
          </a:p>
        </p:txBody>
      </p:sp>
    </p:spTree>
    <p:extLst>
      <p:ext uri="{BB962C8B-B14F-4D97-AF65-F5344CB8AC3E}">
        <p14:creationId xmlns:p14="http://schemas.microsoft.com/office/powerpoint/2010/main" val="33740190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92C9CAB-2CA5-E585-73A2-EC1449B0222E}"/>
              </a:ext>
            </a:extLst>
          </p:cNvPr>
          <p:cNvGrpSpPr/>
          <p:nvPr/>
        </p:nvGrpSpPr>
        <p:grpSpPr>
          <a:xfrm>
            <a:off x="401526" y="1098864"/>
            <a:ext cx="11304000" cy="2330136"/>
            <a:chOff x="2628422" y="931466"/>
            <a:chExt cx="9112473" cy="1610597"/>
          </a:xfrm>
        </p:grpSpPr>
        <p:sp>
          <p:nvSpPr>
            <p:cNvPr id="19" name="Freeform 6">
              <a:extLst>
                <a:ext uri="{FF2B5EF4-FFF2-40B4-BE49-F238E27FC236}">
                  <a16:creationId xmlns:a16="http://schemas.microsoft.com/office/drawing/2014/main" id="{DA7F6100-6E2A-7242-2672-C38CB4DA6859}"/>
                </a:ext>
              </a:extLst>
            </p:cNvPr>
            <p:cNvSpPr/>
            <p:nvPr/>
          </p:nvSpPr>
          <p:spPr bwMode="gray">
            <a:xfrm flipH="1">
              <a:off x="2628422" y="931466"/>
              <a:ext cx="186098" cy="1609375"/>
            </a:xfrm>
            <a:custGeom>
              <a:avLst/>
              <a:gdLst>
                <a:gd name="connsiteX0" fmla="*/ 3810 w 163830"/>
                <a:gd name="connsiteY0" fmla="*/ 1017270 h 1017270"/>
                <a:gd name="connsiteX1" fmla="*/ 163830 w 163830"/>
                <a:gd name="connsiteY1" fmla="*/ 975360 h 1017270"/>
                <a:gd name="connsiteX2" fmla="*/ 163830 w 163830"/>
                <a:gd name="connsiteY2" fmla="*/ 53340 h 1017270"/>
                <a:gd name="connsiteX3" fmla="*/ 0 w 163830"/>
                <a:gd name="connsiteY3" fmla="*/ 0 h 1017270"/>
                <a:gd name="connsiteX4" fmla="*/ 3810 w 163830"/>
                <a:gd name="connsiteY4" fmla="*/ 1017270 h 1017270"/>
                <a:gd name="connsiteX0" fmla="*/ 68580 w 163830"/>
                <a:gd name="connsiteY0" fmla="*/ 1015413 h 1015413"/>
                <a:gd name="connsiteX1" fmla="*/ 163830 w 163830"/>
                <a:gd name="connsiteY1" fmla="*/ 975360 h 1015413"/>
                <a:gd name="connsiteX2" fmla="*/ 163830 w 163830"/>
                <a:gd name="connsiteY2" fmla="*/ 53340 h 1015413"/>
                <a:gd name="connsiteX3" fmla="*/ 0 w 163830"/>
                <a:gd name="connsiteY3" fmla="*/ 0 h 1015413"/>
                <a:gd name="connsiteX4" fmla="*/ 68580 w 163830"/>
                <a:gd name="connsiteY4" fmla="*/ 1015413 h 1015413"/>
                <a:gd name="connsiteX0" fmla="*/ 1905 w 163830"/>
                <a:gd name="connsiteY0" fmla="*/ 1017270 h 1017270"/>
                <a:gd name="connsiteX1" fmla="*/ 163830 w 163830"/>
                <a:gd name="connsiteY1" fmla="*/ 975360 h 1017270"/>
                <a:gd name="connsiteX2" fmla="*/ 163830 w 163830"/>
                <a:gd name="connsiteY2" fmla="*/ 53340 h 1017270"/>
                <a:gd name="connsiteX3" fmla="*/ 0 w 163830"/>
                <a:gd name="connsiteY3" fmla="*/ 0 h 1017270"/>
                <a:gd name="connsiteX4" fmla="*/ 1905 w 163830"/>
                <a:gd name="connsiteY4" fmla="*/ 1017270 h 1017270"/>
                <a:gd name="connsiteX0" fmla="*/ 45720 w 163830"/>
                <a:gd name="connsiteY0" fmla="*/ 998701 h 998701"/>
                <a:gd name="connsiteX1" fmla="*/ 163830 w 163830"/>
                <a:gd name="connsiteY1" fmla="*/ 975360 h 998701"/>
                <a:gd name="connsiteX2" fmla="*/ 163830 w 163830"/>
                <a:gd name="connsiteY2" fmla="*/ 53340 h 998701"/>
                <a:gd name="connsiteX3" fmla="*/ 0 w 163830"/>
                <a:gd name="connsiteY3" fmla="*/ 0 h 998701"/>
                <a:gd name="connsiteX4" fmla="*/ 45720 w 163830"/>
                <a:gd name="connsiteY4" fmla="*/ 998701 h 998701"/>
                <a:gd name="connsiteX0" fmla="*/ 1905 w 163830"/>
                <a:gd name="connsiteY0" fmla="*/ 1019127 h 1019127"/>
                <a:gd name="connsiteX1" fmla="*/ 163830 w 163830"/>
                <a:gd name="connsiteY1" fmla="*/ 975360 h 1019127"/>
                <a:gd name="connsiteX2" fmla="*/ 163830 w 163830"/>
                <a:gd name="connsiteY2" fmla="*/ 53340 h 1019127"/>
                <a:gd name="connsiteX3" fmla="*/ 0 w 163830"/>
                <a:gd name="connsiteY3" fmla="*/ 0 h 1019127"/>
                <a:gd name="connsiteX4" fmla="*/ 1905 w 163830"/>
                <a:gd name="connsiteY4" fmla="*/ 1019127 h 1019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0" h="1019127">
                  <a:moveTo>
                    <a:pt x="1905" y="1019127"/>
                  </a:moveTo>
                  <a:lnTo>
                    <a:pt x="163830" y="975360"/>
                  </a:lnTo>
                  <a:lnTo>
                    <a:pt x="163830" y="53340"/>
                  </a:lnTo>
                  <a:lnTo>
                    <a:pt x="0" y="0"/>
                  </a:lnTo>
                  <a:lnTo>
                    <a:pt x="1905" y="1019127"/>
                  </a:lnTo>
                  <a:close/>
                </a:path>
              </a:pathLst>
            </a:custGeom>
            <a:solidFill>
              <a:schemeClr val="accent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IN" sz="1400" b="1" i="0" u="none" strike="noStrike" kern="1200" cap="none" spc="0" normalizeH="0" baseline="0" noProof="0" dirty="0">
                <a:ln>
                  <a:noFill/>
                </a:ln>
                <a:solidFill>
                  <a:prstClr val="white"/>
                </a:solidFill>
                <a:effectLst/>
                <a:uLnTx/>
                <a:uFillTx/>
                <a:latin typeface="Aptos" panose="020B0004020202020204" pitchFamily="34" charset="0"/>
              </a:endParaRPr>
            </a:p>
          </p:txBody>
        </p:sp>
        <p:sp>
          <p:nvSpPr>
            <p:cNvPr id="26" name="Rectangle 25">
              <a:extLst>
                <a:ext uri="{FF2B5EF4-FFF2-40B4-BE49-F238E27FC236}">
                  <a16:creationId xmlns:a16="http://schemas.microsoft.com/office/drawing/2014/main" id="{CBFFB30D-EC0F-A582-2C1E-80EE13F5CC4A}"/>
                </a:ext>
              </a:extLst>
            </p:cNvPr>
            <p:cNvSpPr/>
            <p:nvPr/>
          </p:nvSpPr>
          <p:spPr bwMode="gray">
            <a:xfrm>
              <a:off x="2812135" y="931467"/>
              <a:ext cx="8928760" cy="1610596"/>
            </a:xfrm>
            <a:prstGeom prst="rect">
              <a:avLst/>
            </a:prstGeom>
            <a:noFill/>
            <a:ln w="12700" algn="ctr">
              <a:solidFill>
                <a:schemeClr val="accent1"/>
              </a:solidFill>
              <a:miter lim="800000"/>
              <a:headEnd/>
              <a:tailEnd/>
            </a:ln>
          </p:spPr>
          <p:txBody>
            <a:bodyPr wrap="square" lIns="1800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a:spcBef>
                  <a:spcPts val="400"/>
                </a:spcBef>
                <a:spcAft>
                  <a:spcPts val="400"/>
                </a:spcAft>
                <a:buSzPct val="110000"/>
                <a:defRPr/>
              </a:pPr>
              <a:r>
                <a:rPr kumimoji="0" lang="en-US" altLang="en-US" sz="1500" b="1" i="0" u="none" strike="noStrike" kern="1200" cap="none" spc="0" normalizeH="0" baseline="0" noProof="0" dirty="0">
                  <a:ln>
                    <a:noFill/>
                  </a:ln>
                  <a:effectLst/>
                  <a:uLnTx/>
                  <a:uFillTx/>
                  <a:latin typeface="Aptos" panose="020B0004020202020204" pitchFamily="34" charset="0"/>
                </a:rPr>
                <a:t>Risk-based provisional sanction of refund </a:t>
              </a:r>
              <a:r>
                <a:rPr kumimoji="0" lang="en-US" altLang="en-US" sz="1500" b="1" i="0" u="none" strike="noStrike" kern="1200" cap="none" spc="0" normalizeH="0" baseline="0" noProof="0" dirty="0" err="1">
                  <a:ln>
                    <a:noFill/>
                  </a:ln>
                  <a:effectLst/>
                  <a:uLnTx/>
                  <a:uFillTx/>
                  <a:latin typeface="Aptos" panose="020B0004020202020204" pitchFamily="34" charset="0"/>
                </a:rPr>
                <a:t>w.r.t.</a:t>
              </a:r>
              <a:r>
                <a:rPr kumimoji="0" lang="en-US" altLang="en-US" sz="1500" b="1" i="0" u="none" strike="noStrike" kern="1200" cap="none" spc="0" normalizeH="0" baseline="0" noProof="0" dirty="0">
                  <a:ln>
                    <a:noFill/>
                  </a:ln>
                  <a:effectLst/>
                  <a:uLnTx/>
                  <a:uFillTx/>
                  <a:latin typeface="Aptos" panose="020B0004020202020204" pitchFamily="34" charset="0"/>
                </a:rPr>
                <a:t> zero-rated supplies </a:t>
              </a:r>
              <a:r>
                <a:rPr kumimoji="0" lang="en-US" altLang="en-US" sz="1500" b="0" i="0" u="none" strike="noStrike" kern="1200" cap="none" spc="0" normalizeH="0" baseline="0" noProof="0" dirty="0">
                  <a:ln>
                    <a:noFill/>
                  </a:ln>
                  <a:effectLst/>
                  <a:uLnTx/>
                  <a:uFillTx/>
                  <a:latin typeface="Aptos" panose="020B0004020202020204" pitchFamily="34" charset="0"/>
                </a:rPr>
                <a:t>: </a:t>
              </a:r>
            </a:p>
            <a:p>
              <a:pPr marL="285750" lvl="1" indent="-285750" algn="just">
                <a:spcBef>
                  <a:spcPts val="400"/>
                </a:spcBef>
                <a:spcAft>
                  <a:spcPts val="400"/>
                </a:spcAft>
                <a:buSzPct val="110000"/>
                <a:buFont typeface="Arial" panose="020B0604020202020204" pitchFamily="34" charset="0"/>
                <a:buChar char="•"/>
                <a:defRPr/>
              </a:pPr>
              <a:r>
                <a:rPr kumimoji="0" lang="en-US" altLang="en-US" sz="1500" b="0" i="0" u="none" strike="noStrike" kern="1200" cap="none" spc="0" normalizeH="0" baseline="0" noProof="0" dirty="0">
                  <a:ln>
                    <a:noFill/>
                  </a:ln>
                  <a:effectLst/>
                  <a:uLnTx/>
                  <a:uFillTx/>
                  <a:latin typeface="Aptos" panose="020B0004020202020204" pitchFamily="34" charset="0"/>
                </a:rPr>
                <a:t>From November 2025, 90% provisional refunds within 7 days of acknowledgment of application basis risk evaluation except specified persons </a:t>
              </a:r>
            </a:p>
            <a:p>
              <a:pPr marL="542925" lvl="2" indent="-285750" algn="just">
                <a:spcBef>
                  <a:spcPts val="400"/>
                </a:spcBef>
                <a:spcAft>
                  <a:spcPts val="400"/>
                </a:spcAft>
                <a:buSzPct val="110000"/>
                <a:buFont typeface="Arial" panose="020B0604020202020204" pitchFamily="34" charset="0"/>
                <a:buChar char="•"/>
                <a:defRPr/>
              </a:pPr>
              <a:r>
                <a:rPr lang="en-US" altLang="en-US" sz="1500" dirty="0"/>
                <a:t>Person not undergone Aadhaar authentication</a:t>
              </a:r>
            </a:p>
            <a:p>
              <a:pPr marL="542925" lvl="2" indent="-285750" algn="just">
                <a:spcBef>
                  <a:spcPts val="400"/>
                </a:spcBef>
                <a:spcAft>
                  <a:spcPts val="400"/>
                </a:spcAft>
                <a:buSzPct val="110000"/>
                <a:buFont typeface="Arial" panose="020B0604020202020204" pitchFamily="34" charset="0"/>
                <a:buChar char="•"/>
                <a:defRPr/>
              </a:pPr>
              <a:r>
                <a:rPr lang="en-US" altLang="en-US" sz="1500" dirty="0"/>
                <a:t>Person supplying goods in nature of areca nuts, pan masala, tobacco and essential oils</a:t>
              </a:r>
            </a:p>
            <a:p>
              <a:pPr marL="285750" lvl="1" indent="-285750" algn="just">
                <a:spcBef>
                  <a:spcPts val="400"/>
                </a:spcBef>
                <a:spcAft>
                  <a:spcPts val="400"/>
                </a:spcAft>
                <a:buSzPct val="110000"/>
                <a:buFont typeface="Arial" panose="020B0604020202020204" pitchFamily="34" charset="0"/>
                <a:buChar char="•"/>
                <a:defRPr/>
              </a:pPr>
              <a:r>
                <a:rPr lang="en-US" sz="1500" dirty="0">
                  <a:latin typeface="Aptos" panose="020B0004020202020204" pitchFamily="34" charset="0"/>
                </a:rPr>
                <a:t>Provisional refund shall not be granted only in exceptional circumstances</a:t>
              </a:r>
            </a:p>
            <a:p>
              <a:pPr marL="542925" lvl="2" indent="-285750" algn="just">
                <a:spcBef>
                  <a:spcPts val="400"/>
                </a:spcBef>
                <a:spcAft>
                  <a:spcPts val="400"/>
                </a:spcAft>
                <a:buSzPct val="110000"/>
                <a:buFont typeface="Arial" panose="020B0604020202020204" pitchFamily="34" charset="0"/>
                <a:buChar char="•"/>
                <a:defRPr/>
              </a:pPr>
              <a:endParaRPr lang="en-US" altLang="en-US" sz="1500" dirty="0">
                <a:latin typeface="Aptos" panose="020B0004020202020204" pitchFamily="34" charset="0"/>
              </a:endParaRPr>
            </a:p>
          </p:txBody>
        </p:sp>
      </p:grpSp>
      <p:sp>
        <p:nvSpPr>
          <p:cNvPr id="2" name="Title 2">
            <a:extLst>
              <a:ext uri="{FF2B5EF4-FFF2-40B4-BE49-F238E27FC236}">
                <a16:creationId xmlns:a16="http://schemas.microsoft.com/office/drawing/2014/main" id="{B8ED9381-2867-086A-33DA-73941DF58D5D}"/>
              </a:ext>
            </a:extLst>
          </p:cNvPr>
          <p:cNvSpPr>
            <a:spLocks noGrp="1"/>
          </p:cNvSpPr>
          <p:nvPr>
            <p:ph type="title"/>
          </p:nvPr>
        </p:nvSpPr>
        <p:spPr>
          <a:xfrm>
            <a:off x="450000" y="345992"/>
            <a:ext cx="11304000" cy="342000"/>
          </a:xfrm>
        </p:spPr>
        <p:txBody>
          <a:bodyPr/>
          <a:lstStyle/>
          <a:p>
            <a:r>
              <a:rPr lang="en-US" dirty="0"/>
              <a:t>GST 2.0</a:t>
            </a:r>
            <a:br>
              <a:rPr lang="en-US" dirty="0"/>
            </a:br>
            <a:r>
              <a:rPr lang="en-US" dirty="0">
                <a:solidFill>
                  <a:srgbClr val="009A44"/>
                </a:solidFill>
              </a:rPr>
              <a:t>Fast Track Refund</a:t>
            </a:r>
          </a:p>
        </p:txBody>
      </p:sp>
      <p:grpSp>
        <p:nvGrpSpPr>
          <p:cNvPr id="6" name="Group 5">
            <a:extLst>
              <a:ext uri="{FF2B5EF4-FFF2-40B4-BE49-F238E27FC236}">
                <a16:creationId xmlns:a16="http://schemas.microsoft.com/office/drawing/2014/main" id="{328D8BC5-8F20-5F6B-97F6-176ACF43080F}"/>
              </a:ext>
            </a:extLst>
          </p:cNvPr>
          <p:cNvGrpSpPr/>
          <p:nvPr/>
        </p:nvGrpSpPr>
        <p:grpSpPr>
          <a:xfrm>
            <a:off x="401526" y="4004624"/>
            <a:ext cx="11304000" cy="1928343"/>
            <a:chOff x="2628422" y="931466"/>
            <a:chExt cx="9112473" cy="1610597"/>
          </a:xfrm>
        </p:grpSpPr>
        <p:sp>
          <p:nvSpPr>
            <p:cNvPr id="7" name="Freeform 6">
              <a:extLst>
                <a:ext uri="{FF2B5EF4-FFF2-40B4-BE49-F238E27FC236}">
                  <a16:creationId xmlns:a16="http://schemas.microsoft.com/office/drawing/2014/main" id="{F0B69663-A2C7-D224-2AAE-E3F8151E46C5}"/>
                </a:ext>
              </a:extLst>
            </p:cNvPr>
            <p:cNvSpPr/>
            <p:nvPr/>
          </p:nvSpPr>
          <p:spPr bwMode="gray">
            <a:xfrm flipH="1">
              <a:off x="2628422" y="931466"/>
              <a:ext cx="186098" cy="1609375"/>
            </a:xfrm>
            <a:custGeom>
              <a:avLst/>
              <a:gdLst>
                <a:gd name="connsiteX0" fmla="*/ 3810 w 163830"/>
                <a:gd name="connsiteY0" fmla="*/ 1017270 h 1017270"/>
                <a:gd name="connsiteX1" fmla="*/ 163830 w 163830"/>
                <a:gd name="connsiteY1" fmla="*/ 975360 h 1017270"/>
                <a:gd name="connsiteX2" fmla="*/ 163830 w 163830"/>
                <a:gd name="connsiteY2" fmla="*/ 53340 h 1017270"/>
                <a:gd name="connsiteX3" fmla="*/ 0 w 163830"/>
                <a:gd name="connsiteY3" fmla="*/ 0 h 1017270"/>
                <a:gd name="connsiteX4" fmla="*/ 3810 w 163830"/>
                <a:gd name="connsiteY4" fmla="*/ 1017270 h 1017270"/>
                <a:gd name="connsiteX0" fmla="*/ 68580 w 163830"/>
                <a:gd name="connsiteY0" fmla="*/ 1015413 h 1015413"/>
                <a:gd name="connsiteX1" fmla="*/ 163830 w 163830"/>
                <a:gd name="connsiteY1" fmla="*/ 975360 h 1015413"/>
                <a:gd name="connsiteX2" fmla="*/ 163830 w 163830"/>
                <a:gd name="connsiteY2" fmla="*/ 53340 h 1015413"/>
                <a:gd name="connsiteX3" fmla="*/ 0 w 163830"/>
                <a:gd name="connsiteY3" fmla="*/ 0 h 1015413"/>
                <a:gd name="connsiteX4" fmla="*/ 68580 w 163830"/>
                <a:gd name="connsiteY4" fmla="*/ 1015413 h 1015413"/>
                <a:gd name="connsiteX0" fmla="*/ 1905 w 163830"/>
                <a:gd name="connsiteY0" fmla="*/ 1017270 h 1017270"/>
                <a:gd name="connsiteX1" fmla="*/ 163830 w 163830"/>
                <a:gd name="connsiteY1" fmla="*/ 975360 h 1017270"/>
                <a:gd name="connsiteX2" fmla="*/ 163830 w 163830"/>
                <a:gd name="connsiteY2" fmla="*/ 53340 h 1017270"/>
                <a:gd name="connsiteX3" fmla="*/ 0 w 163830"/>
                <a:gd name="connsiteY3" fmla="*/ 0 h 1017270"/>
                <a:gd name="connsiteX4" fmla="*/ 1905 w 163830"/>
                <a:gd name="connsiteY4" fmla="*/ 1017270 h 1017270"/>
                <a:gd name="connsiteX0" fmla="*/ 45720 w 163830"/>
                <a:gd name="connsiteY0" fmla="*/ 998701 h 998701"/>
                <a:gd name="connsiteX1" fmla="*/ 163830 w 163830"/>
                <a:gd name="connsiteY1" fmla="*/ 975360 h 998701"/>
                <a:gd name="connsiteX2" fmla="*/ 163830 w 163830"/>
                <a:gd name="connsiteY2" fmla="*/ 53340 h 998701"/>
                <a:gd name="connsiteX3" fmla="*/ 0 w 163830"/>
                <a:gd name="connsiteY3" fmla="*/ 0 h 998701"/>
                <a:gd name="connsiteX4" fmla="*/ 45720 w 163830"/>
                <a:gd name="connsiteY4" fmla="*/ 998701 h 998701"/>
                <a:gd name="connsiteX0" fmla="*/ 1905 w 163830"/>
                <a:gd name="connsiteY0" fmla="*/ 1019127 h 1019127"/>
                <a:gd name="connsiteX1" fmla="*/ 163830 w 163830"/>
                <a:gd name="connsiteY1" fmla="*/ 975360 h 1019127"/>
                <a:gd name="connsiteX2" fmla="*/ 163830 w 163830"/>
                <a:gd name="connsiteY2" fmla="*/ 53340 h 1019127"/>
                <a:gd name="connsiteX3" fmla="*/ 0 w 163830"/>
                <a:gd name="connsiteY3" fmla="*/ 0 h 1019127"/>
                <a:gd name="connsiteX4" fmla="*/ 1905 w 163830"/>
                <a:gd name="connsiteY4" fmla="*/ 1019127 h 1019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830" h="1019127">
                  <a:moveTo>
                    <a:pt x="1905" y="1019127"/>
                  </a:moveTo>
                  <a:lnTo>
                    <a:pt x="163830" y="975360"/>
                  </a:lnTo>
                  <a:lnTo>
                    <a:pt x="163830" y="53340"/>
                  </a:lnTo>
                  <a:lnTo>
                    <a:pt x="0" y="0"/>
                  </a:lnTo>
                  <a:lnTo>
                    <a:pt x="1905" y="1019127"/>
                  </a:lnTo>
                  <a:close/>
                </a:path>
              </a:pathLst>
            </a:custGeom>
            <a:solidFill>
              <a:schemeClr val="accent1"/>
            </a:solidFill>
            <a:ln w="19050" algn="ctr">
              <a:noFill/>
              <a:miter lim="800000"/>
              <a:headEnd/>
              <a:tailEnd/>
            </a:ln>
          </p:spPr>
          <p:txBody>
            <a:bodyPr wrap="square" lIns="889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IN" sz="1400" b="1" i="0" u="none" strike="noStrike" kern="1200" cap="none" spc="0" normalizeH="0" baseline="0" noProof="0" dirty="0">
                <a:ln>
                  <a:noFill/>
                </a:ln>
                <a:solidFill>
                  <a:prstClr val="white"/>
                </a:solidFill>
                <a:effectLst/>
                <a:uLnTx/>
                <a:uFillTx/>
                <a:latin typeface="Aptos" panose="020B0004020202020204" pitchFamily="34" charset="0"/>
              </a:endParaRPr>
            </a:p>
          </p:txBody>
        </p:sp>
        <p:sp>
          <p:nvSpPr>
            <p:cNvPr id="8" name="Rectangle 7">
              <a:extLst>
                <a:ext uri="{FF2B5EF4-FFF2-40B4-BE49-F238E27FC236}">
                  <a16:creationId xmlns:a16="http://schemas.microsoft.com/office/drawing/2014/main" id="{3D0F483F-8DBC-BB71-0EAE-E75D4383AA99}"/>
                </a:ext>
              </a:extLst>
            </p:cNvPr>
            <p:cNvSpPr/>
            <p:nvPr/>
          </p:nvSpPr>
          <p:spPr bwMode="gray">
            <a:xfrm>
              <a:off x="2812135" y="931467"/>
              <a:ext cx="8928760" cy="1610596"/>
            </a:xfrm>
            <a:prstGeom prst="rect">
              <a:avLst/>
            </a:prstGeom>
            <a:noFill/>
            <a:ln w="12700" algn="ctr">
              <a:solidFill>
                <a:schemeClr val="accent1"/>
              </a:solidFill>
              <a:miter lim="800000"/>
              <a:headEnd/>
              <a:tailEnd/>
            </a:ln>
          </p:spPr>
          <p:txBody>
            <a:bodyPr wrap="square" lIns="180000" tIns="88900" rIns="88900" bIns="889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just">
                <a:spcBef>
                  <a:spcPts val="400"/>
                </a:spcBef>
                <a:spcAft>
                  <a:spcPts val="400"/>
                </a:spcAft>
                <a:buSzPct val="110000"/>
                <a:defRPr/>
              </a:pPr>
              <a:r>
                <a:rPr kumimoji="0" lang="en-US" altLang="en-US" sz="1500" b="1" i="0" u="none" strike="noStrike" kern="1200" cap="none" spc="0" normalizeH="0" baseline="0" noProof="0" dirty="0">
                  <a:ln>
                    <a:noFill/>
                  </a:ln>
                  <a:effectLst/>
                  <a:uLnTx/>
                  <a:uFillTx/>
                  <a:latin typeface="Aptos" panose="020B0004020202020204" pitchFamily="34" charset="0"/>
                </a:rPr>
                <a:t>Risk-based provisional sanction of refunds </a:t>
              </a:r>
              <a:r>
                <a:rPr kumimoji="0" lang="en-US" altLang="en-US" sz="1500" b="1" i="0" u="none" strike="noStrike" kern="1200" cap="none" spc="0" normalizeH="0" baseline="0" noProof="0" dirty="0" err="1">
                  <a:ln>
                    <a:noFill/>
                  </a:ln>
                  <a:effectLst/>
                  <a:uLnTx/>
                  <a:uFillTx/>
                  <a:latin typeface="Aptos" panose="020B0004020202020204" pitchFamily="34" charset="0"/>
                </a:rPr>
                <a:t>w.r.t.</a:t>
              </a:r>
              <a:r>
                <a:rPr kumimoji="0" lang="en-US" altLang="en-US" sz="1500" b="1" i="0" u="none" strike="noStrike" kern="1200" cap="none" spc="0" normalizeH="0" baseline="0" noProof="0" dirty="0">
                  <a:ln>
                    <a:noFill/>
                  </a:ln>
                  <a:effectLst/>
                  <a:uLnTx/>
                  <a:uFillTx/>
                  <a:latin typeface="Aptos" panose="020B0004020202020204" pitchFamily="34" charset="0"/>
                </a:rPr>
                <a:t> IDS</a:t>
              </a:r>
              <a:r>
                <a:rPr kumimoji="0" lang="en-US" altLang="en-US" sz="1500" b="0" i="0" u="none" strike="noStrike" kern="1200" cap="none" spc="0" normalizeH="0" baseline="0" noProof="0" dirty="0">
                  <a:ln>
                    <a:noFill/>
                  </a:ln>
                  <a:effectLst/>
                  <a:uLnTx/>
                  <a:uFillTx/>
                  <a:latin typeface="Aptos" panose="020B0004020202020204" pitchFamily="34" charset="0"/>
                </a:rPr>
                <a:t>: </a:t>
              </a:r>
            </a:p>
            <a:p>
              <a:pPr marL="285750" lvl="1" indent="-285750" algn="just">
                <a:spcBef>
                  <a:spcPts val="400"/>
                </a:spcBef>
                <a:spcAft>
                  <a:spcPts val="400"/>
                </a:spcAft>
                <a:buSzPct val="110000"/>
                <a:buFont typeface="Arial" panose="020B0604020202020204" pitchFamily="34" charset="0"/>
                <a:buChar char="•"/>
                <a:defRPr/>
              </a:pPr>
              <a:r>
                <a:rPr lang="en-US" sz="1500" dirty="0">
                  <a:latin typeface="Aptos" panose="020B0004020202020204" pitchFamily="34" charset="0"/>
                </a:rPr>
                <a:t>Currently, refund on provisional basis is allowed only w.r.t zero-rated supplies. Post amendment, the same will also be allowed in cases arising out of IDS</a:t>
              </a:r>
            </a:p>
            <a:p>
              <a:pPr marL="285750" lvl="2" indent="-285750" algn="just">
                <a:spcBef>
                  <a:spcPts val="400"/>
                </a:spcBef>
                <a:spcAft>
                  <a:spcPts val="400"/>
                </a:spcAft>
                <a:buSzPct val="110000"/>
                <a:buFont typeface="Arial" panose="020B0604020202020204" pitchFamily="34" charset="0"/>
                <a:buChar char="•"/>
                <a:defRPr/>
              </a:pPr>
              <a:r>
                <a:rPr lang="en-US" altLang="en-US" sz="1500" dirty="0">
                  <a:latin typeface="Aptos" panose="020B0004020202020204" pitchFamily="34" charset="0"/>
                </a:rPr>
                <a:t>A</a:t>
              </a:r>
              <a:r>
                <a:rPr lang="en-US" sz="1500" dirty="0">
                  <a:latin typeface="Aptos" panose="020B0004020202020204" pitchFamily="34" charset="0"/>
                </a:rPr>
                <a:t>s an interim measure of trade facilitation, in case of refund applications filed on account of IDS, on or after 01.10.2025, 90% of the refund amount so claimed may be sanctioned on provisional basis in similar manner as zero-rated supplies</a:t>
              </a:r>
              <a:endParaRPr lang="en-US" altLang="en-US" sz="1500" dirty="0">
                <a:latin typeface="Aptos" panose="020B0004020202020204" pitchFamily="34" charset="0"/>
              </a:endParaRPr>
            </a:p>
          </p:txBody>
        </p:sp>
      </p:grpSp>
    </p:spTree>
    <p:extLst>
      <p:ext uri="{BB962C8B-B14F-4D97-AF65-F5344CB8AC3E}">
        <p14:creationId xmlns:p14="http://schemas.microsoft.com/office/powerpoint/2010/main" val="3449817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6A454F-B9CF-4CD8-8E2C-9B1462B9BC24}"/>
              </a:ext>
            </a:extLst>
          </p:cNvPr>
          <p:cNvSpPr/>
          <p:nvPr/>
        </p:nvSpPr>
        <p:spPr bwMode="gray">
          <a:xfrm>
            <a:off x="495300" y="2266950"/>
            <a:ext cx="11201400" cy="2010082"/>
          </a:xfrm>
          <a:prstGeom prst="rect">
            <a:avLst/>
          </a:prstGeom>
          <a:solidFill>
            <a:schemeClr val="bg1">
              <a:alpha val="20000"/>
            </a:schemeClr>
          </a:solidFill>
          <a:ln w="19050" algn="ctr">
            <a:noFill/>
            <a:miter lim="800000"/>
            <a:headEnd/>
            <a:tailEnd/>
          </a:ln>
        </p:spPr>
        <p:txBody>
          <a:bodyPr wrap="square" lIns="1371600" tIns="88900" rIns="88900" bIns="88900" rtlCol="0" anchor="ctr"/>
          <a:lstStyle/>
          <a:p>
            <a:pPr lvl="0">
              <a:spcBef>
                <a:spcPts val="1200"/>
              </a:spcBef>
            </a:pPr>
            <a:endParaRPr lang="en-US" sz="1600" dirty="0">
              <a:solidFill>
                <a:schemeClr val="bg1"/>
              </a:solidFill>
              <a:latin typeface="+mn-lt"/>
            </a:endParaRPr>
          </a:p>
        </p:txBody>
      </p:sp>
      <p:sp>
        <p:nvSpPr>
          <p:cNvPr id="3" name="Title 2">
            <a:extLst>
              <a:ext uri="{FF2B5EF4-FFF2-40B4-BE49-F238E27FC236}">
                <a16:creationId xmlns:a16="http://schemas.microsoft.com/office/drawing/2014/main" id="{B4E4A8B4-B0F6-4D4C-A339-953B722F1B6C}"/>
              </a:ext>
            </a:extLst>
          </p:cNvPr>
          <p:cNvSpPr txBox="1">
            <a:spLocks/>
          </p:cNvSpPr>
          <p:nvPr/>
        </p:nvSpPr>
        <p:spPr bwMode="gray">
          <a:xfrm>
            <a:off x="808037" y="2705100"/>
            <a:ext cx="9890125" cy="168275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j-lt"/>
                <a:ea typeface="+mj-ea"/>
                <a:cs typeface="Calibri Light" panose="020F0302020204030204" pitchFamily="34" charset="0"/>
              </a:defRPr>
            </a:lvl1pPr>
          </a:lstStyle>
          <a:p>
            <a:pPr marL="338138" lvl="1" indent="-285750">
              <a:spcBef>
                <a:spcPts val="1200"/>
              </a:spcBef>
              <a:buFont typeface="Arial" panose="020B0604020202020204" pitchFamily="34" charset="0"/>
              <a:buChar char="•"/>
            </a:pPr>
            <a:r>
              <a:rPr lang="en-US" dirty="0"/>
              <a:t>GST Audit</a:t>
            </a:r>
          </a:p>
          <a:p>
            <a:pPr marL="338138" lvl="1" indent="-285750">
              <a:spcBef>
                <a:spcPts val="1200"/>
              </a:spcBef>
              <a:buFont typeface="Arial" panose="020B0604020202020204" pitchFamily="34" charset="0"/>
              <a:buChar char="•"/>
            </a:pPr>
            <a:r>
              <a:rPr lang="en-US" dirty="0"/>
              <a:t>GST 2.0 Post 2 Months</a:t>
            </a:r>
          </a:p>
          <a:p>
            <a:pPr marL="338138" lvl="1" indent="-285750">
              <a:spcBef>
                <a:spcPts val="1200"/>
              </a:spcBef>
              <a:buFont typeface="Arial" panose="020B0604020202020204" pitchFamily="34" charset="0"/>
              <a:buChar char="•"/>
            </a:pPr>
            <a:r>
              <a:rPr lang="en-US" dirty="0"/>
              <a:t>Landmark Judgements</a:t>
            </a:r>
          </a:p>
        </p:txBody>
      </p:sp>
      <p:sp>
        <p:nvSpPr>
          <p:cNvPr id="4" name="Rectangle 1">
            <a:extLst>
              <a:ext uri="{FF2B5EF4-FFF2-40B4-BE49-F238E27FC236}">
                <a16:creationId xmlns:a16="http://schemas.microsoft.com/office/drawing/2014/main" id="{4C9A8418-3BBB-4AC4-9CBE-D30D2A68C817}"/>
              </a:ext>
            </a:extLst>
          </p:cNvPr>
          <p:cNvSpPr/>
          <p:nvPr/>
        </p:nvSpPr>
        <p:spPr bwMode="gray">
          <a:xfrm>
            <a:off x="495300" y="1885950"/>
            <a:ext cx="10515600" cy="438150"/>
          </a:xfrm>
          <a:custGeom>
            <a:avLst/>
            <a:gdLst>
              <a:gd name="connsiteX0" fmla="*/ 0 w 10515600"/>
              <a:gd name="connsiteY0" fmla="*/ 0 h 438150"/>
              <a:gd name="connsiteX1" fmla="*/ 10515600 w 10515600"/>
              <a:gd name="connsiteY1" fmla="*/ 0 h 438150"/>
              <a:gd name="connsiteX2" fmla="*/ 10515600 w 10515600"/>
              <a:gd name="connsiteY2" fmla="*/ 438150 h 438150"/>
              <a:gd name="connsiteX3" fmla="*/ 0 w 10515600"/>
              <a:gd name="connsiteY3" fmla="*/ 438150 h 438150"/>
              <a:gd name="connsiteX4" fmla="*/ 0 w 10515600"/>
              <a:gd name="connsiteY4" fmla="*/ 0 h 438150"/>
              <a:gd name="connsiteX0" fmla="*/ 0 w 10515600"/>
              <a:gd name="connsiteY0" fmla="*/ 0 h 438150"/>
              <a:gd name="connsiteX1" fmla="*/ 10325100 w 10515600"/>
              <a:gd name="connsiteY1" fmla="*/ 9525 h 438150"/>
              <a:gd name="connsiteX2" fmla="*/ 10515600 w 10515600"/>
              <a:gd name="connsiteY2" fmla="*/ 438150 h 438150"/>
              <a:gd name="connsiteX3" fmla="*/ 0 w 10515600"/>
              <a:gd name="connsiteY3" fmla="*/ 438150 h 438150"/>
              <a:gd name="connsiteX4" fmla="*/ 0 w 10515600"/>
              <a:gd name="connsiteY4" fmla="*/ 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438150">
                <a:moveTo>
                  <a:pt x="0" y="0"/>
                </a:moveTo>
                <a:lnTo>
                  <a:pt x="10325100" y="9525"/>
                </a:lnTo>
                <a:lnTo>
                  <a:pt x="10515600" y="438150"/>
                </a:lnTo>
                <a:lnTo>
                  <a:pt x="0" y="438150"/>
                </a:lnTo>
                <a:lnTo>
                  <a:pt x="0" y="0"/>
                </a:lnTo>
                <a:close/>
              </a:path>
            </a:pathLst>
          </a:custGeom>
          <a:solidFill>
            <a:schemeClr val="accent6">
              <a:lumMod val="75000"/>
            </a:schemeClr>
          </a:solidFill>
          <a:ln w="19050" algn="ctr">
            <a:noFill/>
            <a:miter lim="800000"/>
            <a:headEnd/>
            <a:tailEnd/>
          </a:ln>
        </p:spPr>
        <p:txBody>
          <a:bodyPr wrap="square" lIns="1371600" tIns="88900" rIns="88900" bIns="88900" rtlCol="0" anchor="ctr"/>
          <a:lstStyle/>
          <a:p>
            <a:pPr lvl="0">
              <a:spcBef>
                <a:spcPts val="1200"/>
              </a:spcBef>
            </a:pPr>
            <a:r>
              <a:rPr lang="en-US" sz="1600" dirty="0">
                <a:solidFill>
                  <a:schemeClr val="bg1"/>
                </a:solidFill>
              </a:rPr>
              <a:t>C</a:t>
            </a:r>
            <a:r>
              <a:rPr lang="en-US" sz="1600" dirty="0">
                <a:solidFill>
                  <a:schemeClr val="bg1"/>
                </a:solidFill>
                <a:latin typeface="+mn-lt"/>
              </a:rPr>
              <a:t>ontents</a:t>
            </a:r>
          </a:p>
        </p:txBody>
      </p:sp>
      <p:sp>
        <p:nvSpPr>
          <p:cNvPr id="5" name="Oval 4">
            <a:extLst>
              <a:ext uri="{FF2B5EF4-FFF2-40B4-BE49-F238E27FC236}">
                <a16:creationId xmlns:a16="http://schemas.microsoft.com/office/drawing/2014/main" id="{D89D8445-B65D-4CAA-9264-287A2D659B88}"/>
              </a:ext>
            </a:extLst>
          </p:cNvPr>
          <p:cNvSpPr/>
          <p:nvPr/>
        </p:nvSpPr>
        <p:spPr bwMode="gray">
          <a:xfrm>
            <a:off x="781050" y="1666875"/>
            <a:ext cx="876300" cy="876300"/>
          </a:xfrm>
          <a:prstGeom prst="ellipse">
            <a:avLst/>
          </a:prstGeom>
          <a:solidFill>
            <a:schemeClr val="accent6">
              <a:lumMod val="7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grpSp>
        <p:nvGrpSpPr>
          <p:cNvPr id="6" name="Group 487">
            <a:extLst>
              <a:ext uri="{FF2B5EF4-FFF2-40B4-BE49-F238E27FC236}">
                <a16:creationId xmlns:a16="http://schemas.microsoft.com/office/drawing/2014/main" id="{F84CB38C-FB03-408A-A3DF-CAACE7CE4B4F}"/>
              </a:ext>
            </a:extLst>
          </p:cNvPr>
          <p:cNvGrpSpPr>
            <a:grpSpLocks noChangeAspect="1"/>
          </p:cNvGrpSpPr>
          <p:nvPr/>
        </p:nvGrpSpPr>
        <p:grpSpPr bwMode="auto">
          <a:xfrm>
            <a:off x="938739" y="1834089"/>
            <a:ext cx="541873" cy="541873"/>
            <a:chOff x="6566" y="1944"/>
            <a:chExt cx="341" cy="341"/>
          </a:xfrm>
          <a:solidFill>
            <a:schemeClr val="bg1"/>
          </a:solidFill>
        </p:grpSpPr>
        <p:sp>
          <p:nvSpPr>
            <p:cNvPr id="7" name="Freeform 488">
              <a:extLst>
                <a:ext uri="{FF2B5EF4-FFF2-40B4-BE49-F238E27FC236}">
                  <a16:creationId xmlns:a16="http://schemas.microsoft.com/office/drawing/2014/main" id="{2BF107D4-A46A-42E9-AAE1-DA7F3A041A4B}"/>
                </a:ext>
              </a:extLst>
            </p:cNvPr>
            <p:cNvSpPr>
              <a:spLocks noEditPoints="1"/>
            </p:cNvSpPr>
            <p:nvPr/>
          </p:nvSpPr>
          <p:spPr bwMode="auto">
            <a:xfrm>
              <a:off x="6566" y="1944"/>
              <a:ext cx="341"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489">
              <a:extLst>
                <a:ext uri="{FF2B5EF4-FFF2-40B4-BE49-F238E27FC236}">
                  <a16:creationId xmlns:a16="http://schemas.microsoft.com/office/drawing/2014/main" id="{16A6FEE0-2F13-4567-80FA-B9B17E664D5A}"/>
                </a:ext>
              </a:extLst>
            </p:cNvPr>
            <p:cNvSpPr>
              <a:spLocks noEditPoints="1"/>
            </p:cNvSpPr>
            <p:nvPr/>
          </p:nvSpPr>
          <p:spPr bwMode="auto">
            <a:xfrm>
              <a:off x="6715" y="2178"/>
              <a:ext cx="43" cy="43"/>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21 h 64"/>
                <a:gd name="T12" fmla="*/ 21 w 64"/>
                <a:gd name="T13" fmla="*/ 32 h 64"/>
                <a:gd name="T14" fmla="*/ 32 w 64"/>
                <a:gd name="T15" fmla="*/ 42 h 64"/>
                <a:gd name="T16" fmla="*/ 4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49"/>
                    <a:pt x="0" y="32"/>
                  </a:cubicBezTo>
                  <a:cubicBezTo>
                    <a:pt x="0" y="14"/>
                    <a:pt x="14" y="0"/>
                    <a:pt x="32" y="0"/>
                  </a:cubicBezTo>
                  <a:cubicBezTo>
                    <a:pt x="49" y="0"/>
                    <a:pt x="64" y="14"/>
                    <a:pt x="64" y="32"/>
                  </a:cubicBezTo>
                  <a:cubicBezTo>
                    <a:pt x="64" y="49"/>
                    <a:pt x="49" y="64"/>
                    <a:pt x="32" y="64"/>
                  </a:cubicBezTo>
                  <a:close/>
                  <a:moveTo>
                    <a:pt x="32" y="21"/>
                  </a:moveTo>
                  <a:cubicBezTo>
                    <a:pt x="26" y="21"/>
                    <a:pt x="21" y="26"/>
                    <a:pt x="21" y="32"/>
                  </a:cubicBezTo>
                  <a:cubicBezTo>
                    <a:pt x="21" y="38"/>
                    <a:pt x="26" y="42"/>
                    <a:pt x="32" y="42"/>
                  </a:cubicBezTo>
                  <a:cubicBezTo>
                    <a:pt x="38" y="42"/>
                    <a:pt x="42" y="38"/>
                    <a:pt x="42" y="32"/>
                  </a:cubicBezTo>
                  <a:cubicBezTo>
                    <a:pt x="42" y="26"/>
                    <a:pt x="38" y="21"/>
                    <a:pt x="32"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490">
              <a:extLst>
                <a:ext uri="{FF2B5EF4-FFF2-40B4-BE49-F238E27FC236}">
                  <a16:creationId xmlns:a16="http://schemas.microsoft.com/office/drawing/2014/main" id="{22400908-C223-4D81-BD49-B2C0262B7BC3}"/>
                </a:ext>
              </a:extLst>
            </p:cNvPr>
            <p:cNvSpPr>
              <a:spLocks noEditPoints="1"/>
            </p:cNvSpPr>
            <p:nvPr/>
          </p:nvSpPr>
          <p:spPr bwMode="auto">
            <a:xfrm>
              <a:off x="6673" y="2008"/>
              <a:ext cx="127" cy="156"/>
            </a:xfrm>
            <a:custGeom>
              <a:avLst/>
              <a:gdLst>
                <a:gd name="T0" fmla="*/ 116 w 191"/>
                <a:gd name="T1" fmla="*/ 234 h 234"/>
                <a:gd name="T2" fmla="*/ 73 w 191"/>
                <a:gd name="T3" fmla="*/ 234 h 234"/>
                <a:gd name="T4" fmla="*/ 63 w 191"/>
                <a:gd name="T5" fmla="*/ 224 h 234"/>
                <a:gd name="T6" fmla="*/ 63 w 191"/>
                <a:gd name="T7" fmla="*/ 138 h 234"/>
                <a:gd name="T8" fmla="*/ 66 w 191"/>
                <a:gd name="T9" fmla="*/ 131 h 234"/>
                <a:gd name="T10" fmla="*/ 73 w 191"/>
                <a:gd name="T11" fmla="*/ 128 h 234"/>
                <a:gd name="T12" fmla="*/ 95 w 191"/>
                <a:gd name="T13" fmla="*/ 128 h 234"/>
                <a:gd name="T14" fmla="*/ 127 w 191"/>
                <a:gd name="T15" fmla="*/ 96 h 234"/>
                <a:gd name="T16" fmla="*/ 95 w 191"/>
                <a:gd name="T17" fmla="*/ 64 h 234"/>
                <a:gd name="T18" fmla="*/ 63 w 191"/>
                <a:gd name="T19" fmla="*/ 90 h 234"/>
                <a:gd name="T20" fmla="*/ 53 w 191"/>
                <a:gd name="T21" fmla="*/ 99 h 234"/>
                <a:gd name="T22" fmla="*/ 10 w 191"/>
                <a:gd name="T23" fmla="*/ 96 h 234"/>
                <a:gd name="T24" fmla="*/ 0 w 191"/>
                <a:gd name="T25" fmla="*/ 85 h 234"/>
                <a:gd name="T26" fmla="*/ 0 w 191"/>
                <a:gd name="T27" fmla="*/ 80 h 234"/>
                <a:gd name="T28" fmla="*/ 95 w 191"/>
                <a:gd name="T29" fmla="*/ 0 h 234"/>
                <a:gd name="T30" fmla="*/ 191 w 191"/>
                <a:gd name="T31" fmla="*/ 96 h 234"/>
                <a:gd name="T32" fmla="*/ 127 w 191"/>
                <a:gd name="T33" fmla="*/ 186 h 234"/>
                <a:gd name="T34" fmla="*/ 127 w 191"/>
                <a:gd name="T35" fmla="*/ 224 h 234"/>
                <a:gd name="T36" fmla="*/ 116 w 191"/>
                <a:gd name="T37" fmla="*/ 234 h 234"/>
                <a:gd name="T38" fmla="*/ 84 w 191"/>
                <a:gd name="T39" fmla="*/ 213 h 234"/>
                <a:gd name="T40" fmla="*/ 105 w 191"/>
                <a:gd name="T41" fmla="*/ 213 h 234"/>
                <a:gd name="T42" fmla="*/ 105 w 191"/>
                <a:gd name="T43" fmla="*/ 178 h 234"/>
                <a:gd name="T44" fmla="*/ 113 w 191"/>
                <a:gd name="T45" fmla="*/ 168 h 234"/>
                <a:gd name="T46" fmla="*/ 169 w 191"/>
                <a:gd name="T47" fmla="*/ 96 h 234"/>
                <a:gd name="T48" fmla="*/ 95 w 191"/>
                <a:gd name="T49" fmla="*/ 21 h 234"/>
                <a:gd name="T50" fmla="*/ 23 w 191"/>
                <a:gd name="T51" fmla="*/ 75 h 234"/>
                <a:gd name="T52" fmla="*/ 45 w 191"/>
                <a:gd name="T53" fmla="*/ 77 h 234"/>
                <a:gd name="T54" fmla="*/ 95 w 191"/>
                <a:gd name="T55" fmla="*/ 42 h 234"/>
                <a:gd name="T56" fmla="*/ 148 w 191"/>
                <a:gd name="T57" fmla="*/ 96 h 234"/>
                <a:gd name="T58" fmla="*/ 95 w 191"/>
                <a:gd name="T59" fmla="*/ 149 h 234"/>
                <a:gd name="T60" fmla="*/ 84 w 191"/>
                <a:gd name="T61" fmla="*/ 149 h 234"/>
                <a:gd name="T62" fmla="*/ 84 w 191"/>
                <a:gd name="T63" fmla="*/ 21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234">
                  <a:moveTo>
                    <a:pt x="116" y="234"/>
                  </a:moveTo>
                  <a:cubicBezTo>
                    <a:pt x="73" y="234"/>
                    <a:pt x="73" y="234"/>
                    <a:pt x="73" y="234"/>
                  </a:cubicBezTo>
                  <a:cubicBezTo>
                    <a:pt x="67" y="234"/>
                    <a:pt x="63" y="230"/>
                    <a:pt x="63" y="224"/>
                  </a:cubicBezTo>
                  <a:cubicBezTo>
                    <a:pt x="63" y="138"/>
                    <a:pt x="63" y="138"/>
                    <a:pt x="63" y="138"/>
                  </a:cubicBezTo>
                  <a:cubicBezTo>
                    <a:pt x="63" y="136"/>
                    <a:pt x="64" y="133"/>
                    <a:pt x="66" y="131"/>
                  </a:cubicBezTo>
                  <a:cubicBezTo>
                    <a:pt x="68" y="129"/>
                    <a:pt x="70" y="128"/>
                    <a:pt x="73" y="128"/>
                  </a:cubicBezTo>
                  <a:cubicBezTo>
                    <a:pt x="95" y="128"/>
                    <a:pt x="95" y="128"/>
                    <a:pt x="95" y="128"/>
                  </a:cubicBezTo>
                  <a:cubicBezTo>
                    <a:pt x="111" y="128"/>
                    <a:pt x="127" y="112"/>
                    <a:pt x="127" y="96"/>
                  </a:cubicBezTo>
                  <a:cubicBezTo>
                    <a:pt x="127" y="78"/>
                    <a:pt x="112" y="64"/>
                    <a:pt x="95" y="64"/>
                  </a:cubicBezTo>
                  <a:cubicBezTo>
                    <a:pt x="79" y="64"/>
                    <a:pt x="66" y="75"/>
                    <a:pt x="63" y="90"/>
                  </a:cubicBezTo>
                  <a:cubicBezTo>
                    <a:pt x="62" y="95"/>
                    <a:pt x="58" y="99"/>
                    <a:pt x="53" y="99"/>
                  </a:cubicBezTo>
                  <a:cubicBezTo>
                    <a:pt x="10" y="96"/>
                    <a:pt x="10" y="96"/>
                    <a:pt x="10" y="96"/>
                  </a:cubicBezTo>
                  <a:cubicBezTo>
                    <a:pt x="4" y="95"/>
                    <a:pt x="0" y="91"/>
                    <a:pt x="0" y="85"/>
                  </a:cubicBezTo>
                  <a:cubicBezTo>
                    <a:pt x="0" y="85"/>
                    <a:pt x="0" y="82"/>
                    <a:pt x="0" y="80"/>
                  </a:cubicBezTo>
                  <a:cubicBezTo>
                    <a:pt x="8" y="33"/>
                    <a:pt x="47" y="0"/>
                    <a:pt x="95" y="0"/>
                  </a:cubicBezTo>
                  <a:cubicBezTo>
                    <a:pt x="148" y="0"/>
                    <a:pt x="191" y="43"/>
                    <a:pt x="191" y="96"/>
                  </a:cubicBezTo>
                  <a:cubicBezTo>
                    <a:pt x="191" y="137"/>
                    <a:pt x="165" y="173"/>
                    <a:pt x="127" y="186"/>
                  </a:cubicBezTo>
                  <a:cubicBezTo>
                    <a:pt x="127" y="224"/>
                    <a:pt x="127" y="224"/>
                    <a:pt x="127" y="224"/>
                  </a:cubicBezTo>
                  <a:cubicBezTo>
                    <a:pt x="127" y="230"/>
                    <a:pt x="122" y="234"/>
                    <a:pt x="116" y="234"/>
                  </a:cubicBezTo>
                  <a:close/>
                  <a:moveTo>
                    <a:pt x="84" y="213"/>
                  </a:moveTo>
                  <a:cubicBezTo>
                    <a:pt x="105" y="213"/>
                    <a:pt x="105" y="213"/>
                    <a:pt x="105" y="213"/>
                  </a:cubicBezTo>
                  <a:cubicBezTo>
                    <a:pt x="105" y="178"/>
                    <a:pt x="105" y="178"/>
                    <a:pt x="105" y="178"/>
                  </a:cubicBezTo>
                  <a:cubicBezTo>
                    <a:pt x="105" y="173"/>
                    <a:pt x="109" y="169"/>
                    <a:pt x="113" y="168"/>
                  </a:cubicBezTo>
                  <a:cubicBezTo>
                    <a:pt x="146" y="159"/>
                    <a:pt x="169" y="130"/>
                    <a:pt x="169" y="96"/>
                  </a:cubicBezTo>
                  <a:cubicBezTo>
                    <a:pt x="169" y="54"/>
                    <a:pt x="136" y="21"/>
                    <a:pt x="95" y="21"/>
                  </a:cubicBezTo>
                  <a:cubicBezTo>
                    <a:pt x="61" y="21"/>
                    <a:pt x="32" y="43"/>
                    <a:pt x="23" y="75"/>
                  </a:cubicBezTo>
                  <a:cubicBezTo>
                    <a:pt x="45" y="77"/>
                    <a:pt x="45" y="77"/>
                    <a:pt x="45" y="77"/>
                  </a:cubicBezTo>
                  <a:cubicBezTo>
                    <a:pt x="52" y="56"/>
                    <a:pt x="72" y="42"/>
                    <a:pt x="95" y="42"/>
                  </a:cubicBezTo>
                  <a:cubicBezTo>
                    <a:pt x="124" y="42"/>
                    <a:pt x="148" y="66"/>
                    <a:pt x="148" y="96"/>
                  </a:cubicBezTo>
                  <a:cubicBezTo>
                    <a:pt x="148" y="125"/>
                    <a:pt x="124" y="149"/>
                    <a:pt x="95" y="149"/>
                  </a:cubicBezTo>
                  <a:cubicBezTo>
                    <a:pt x="84" y="149"/>
                    <a:pt x="84" y="149"/>
                    <a:pt x="84" y="149"/>
                  </a:cubicBezTo>
                  <a:lnTo>
                    <a:pt x="84" y="2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Title 2">
            <a:extLst>
              <a:ext uri="{FF2B5EF4-FFF2-40B4-BE49-F238E27FC236}">
                <a16:creationId xmlns:a16="http://schemas.microsoft.com/office/drawing/2014/main" id="{D977BBCE-C1A1-4F90-B324-22A3C785673A}"/>
              </a:ext>
            </a:extLst>
          </p:cNvPr>
          <p:cNvSpPr txBox="1">
            <a:spLocks/>
          </p:cNvSpPr>
          <p:nvPr/>
        </p:nvSpPr>
        <p:spPr>
          <a:xfrm>
            <a:off x="501650" y="317500"/>
            <a:ext cx="11188700" cy="334099"/>
          </a:xfrm>
          <a:prstGeom prst="rect">
            <a:avLst/>
          </a:prstGeom>
        </p:spPr>
        <p:txBody>
          <a:bodyPr/>
          <a:lst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r>
              <a:rPr lang="en-US" dirty="0"/>
              <a:t>Contents</a:t>
            </a:r>
          </a:p>
        </p:txBody>
      </p:sp>
    </p:spTree>
    <p:extLst>
      <p:ext uri="{BB962C8B-B14F-4D97-AF65-F5344CB8AC3E}">
        <p14:creationId xmlns:p14="http://schemas.microsoft.com/office/powerpoint/2010/main" val="198325980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7014D-F801-F51D-76D4-A3DE09B09696}"/>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5C586B31-3BCB-0C16-796D-9B7FF57E1D45}"/>
              </a:ext>
            </a:extLst>
          </p:cNvPr>
          <p:cNvSpPr>
            <a:spLocks noGrp="1"/>
          </p:cNvSpPr>
          <p:nvPr>
            <p:ph type="title"/>
          </p:nvPr>
        </p:nvSpPr>
        <p:spPr/>
        <p:txBody>
          <a:bodyPr/>
          <a:lstStyle/>
          <a:p>
            <a:pPr>
              <a:lnSpc>
                <a:spcPct val="100000"/>
              </a:lnSpc>
            </a:pPr>
            <a:r>
              <a:rPr lang="en-US" dirty="0">
                <a:solidFill>
                  <a:schemeClr val="bg1"/>
                </a:solidFill>
              </a:rPr>
              <a:t>B. Rate rationalization measures</a:t>
            </a:r>
            <a:endParaRPr lang="en-US" noProof="0" dirty="0">
              <a:solidFill>
                <a:schemeClr val="bg1"/>
              </a:solidFill>
            </a:endParaRPr>
          </a:p>
        </p:txBody>
      </p:sp>
    </p:spTree>
    <p:extLst>
      <p:ext uri="{BB962C8B-B14F-4D97-AF65-F5344CB8AC3E}">
        <p14:creationId xmlns:p14="http://schemas.microsoft.com/office/powerpoint/2010/main" val="416140714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CF2FAE-B796-A88D-ACAC-F65B3C56EC35}"/>
              </a:ext>
            </a:extLst>
          </p:cNvPr>
          <p:cNvSpPr>
            <a:spLocks noChangeArrowheads="1"/>
          </p:cNvSpPr>
          <p:nvPr/>
        </p:nvSpPr>
        <p:spPr bwMode="auto">
          <a:xfrm>
            <a:off x="426849" y="1165390"/>
            <a:ext cx="5531811" cy="1965155"/>
          </a:xfrm>
          <a:prstGeom prst="rect">
            <a:avLst/>
          </a:prstGeom>
          <a:noFill/>
          <a:ln w="28575" algn="ctr">
            <a:solidFill>
              <a:schemeClr val="accent5"/>
            </a:solidFill>
            <a:miter lim="800000"/>
            <a:headEnd/>
            <a:tailEnd/>
          </a:ln>
          <a:effectLst/>
        </p:spPr>
        <p:txBody>
          <a:bodyPr wrap="square" lIns="40082" tIns="284048" rIns="40082" anchor="t" anchorCtr="0">
            <a:noAutofit/>
          </a:bodyPr>
          <a:lstStyle/>
          <a:p>
            <a:pPr marL="1392" lvl="1">
              <a:spcBef>
                <a:spcPts val="1052"/>
              </a:spcBef>
              <a:defRPr/>
            </a:pPr>
            <a:endParaRPr lang="en-US" sz="1000" kern="0" dirty="0">
              <a:latin typeface="+mj-lt"/>
              <a:cs typeface="Verdana" pitchFamily="34" charset="0"/>
            </a:endParaRPr>
          </a:p>
        </p:txBody>
      </p:sp>
      <p:sp>
        <p:nvSpPr>
          <p:cNvPr id="9" name="Left Brace 8">
            <a:extLst>
              <a:ext uri="{FF2B5EF4-FFF2-40B4-BE49-F238E27FC236}">
                <a16:creationId xmlns:a16="http://schemas.microsoft.com/office/drawing/2014/main" id="{A6174F27-F8FB-8BE7-896A-B5F19454DC79}"/>
              </a:ext>
            </a:extLst>
          </p:cNvPr>
          <p:cNvSpPr/>
          <p:nvPr/>
        </p:nvSpPr>
        <p:spPr>
          <a:xfrm rot="16200000">
            <a:off x="3032326" y="-1295186"/>
            <a:ext cx="184333" cy="4952045"/>
          </a:xfrm>
          <a:prstGeom prst="leftBrace">
            <a:avLst>
              <a:gd name="adj1" fmla="val 62179"/>
              <a:gd name="adj2" fmla="val 50000"/>
            </a:avLst>
          </a:prstGeom>
          <a:solidFill>
            <a:schemeClr val="accent5"/>
          </a:solidFill>
          <a:ln>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dirty="0">
              <a:latin typeface="+mj-lt"/>
            </a:endParaRPr>
          </a:p>
        </p:txBody>
      </p:sp>
      <p:sp>
        <p:nvSpPr>
          <p:cNvPr id="10" name="Round Same Side Corner Rectangle 25">
            <a:extLst>
              <a:ext uri="{FF2B5EF4-FFF2-40B4-BE49-F238E27FC236}">
                <a16:creationId xmlns:a16="http://schemas.microsoft.com/office/drawing/2014/main" id="{26DCD738-137D-B249-06C8-05F33D52CA69}"/>
              </a:ext>
            </a:extLst>
          </p:cNvPr>
          <p:cNvSpPr/>
          <p:nvPr/>
        </p:nvSpPr>
        <p:spPr>
          <a:xfrm>
            <a:off x="426849" y="888143"/>
            <a:ext cx="5531811" cy="271211"/>
          </a:xfrm>
          <a:prstGeom prst="round2SameRect">
            <a:avLst/>
          </a:prstGeom>
          <a:solidFill>
            <a:schemeClr val="accent5"/>
          </a:solidFill>
          <a:ln w="2857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1"/>
                </a:solidFill>
                <a:latin typeface="+mj-lt"/>
              </a:rPr>
              <a:t>Food Sector </a:t>
            </a:r>
          </a:p>
        </p:txBody>
      </p:sp>
      <p:sp>
        <p:nvSpPr>
          <p:cNvPr id="11" name="Content Placeholder 2">
            <a:extLst>
              <a:ext uri="{FF2B5EF4-FFF2-40B4-BE49-F238E27FC236}">
                <a16:creationId xmlns:a16="http://schemas.microsoft.com/office/drawing/2014/main" id="{EC498F90-057E-F441-DABF-2D2AECCABC8E}"/>
              </a:ext>
            </a:extLst>
          </p:cNvPr>
          <p:cNvSpPr txBox="1">
            <a:spLocks/>
          </p:cNvSpPr>
          <p:nvPr/>
        </p:nvSpPr>
        <p:spPr>
          <a:xfrm>
            <a:off x="519900" y="1247579"/>
            <a:ext cx="5365520" cy="1057222"/>
          </a:xfrm>
          <a:prstGeom prst="rect">
            <a:avLst/>
          </a:prstGeom>
        </p:spPr>
        <p:txBody>
          <a:bodyPr/>
          <a:lstStyle>
            <a:lvl1pPr marL="0" indent="0" algn="l" defTabSz="914417" rtl="0" eaLnBrk="1" latinLnBrk="0" hangingPunct="1">
              <a:spcBef>
                <a:spcPts val="0"/>
              </a:spcBef>
              <a:spcAft>
                <a:spcPts val="1000"/>
              </a:spcAft>
              <a:buSzPct val="100000"/>
              <a:buFont typeface="Arial" panose="020B0604020202020204" pitchFamily="34" charset="0"/>
              <a:buNone/>
              <a:defRPr sz="907" b="0" kern="1200">
                <a:solidFill>
                  <a:schemeClr val="tx1"/>
                </a:solidFill>
                <a:latin typeface="+mn-lt"/>
                <a:ea typeface="+mn-ea"/>
                <a:cs typeface="+mn-cs"/>
              </a:defRPr>
            </a:lvl1pPr>
            <a:lvl2pPr marL="0" indent="0" algn="l" defTabSz="914417" rtl="0" eaLnBrk="1" latinLnBrk="0" hangingPunct="1">
              <a:spcBef>
                <a:spcPts val="0"/>
              </a:spcBef>
              <a:spcAft>
                <a:spcPts val="1000"/>
              </a:spcAft>
              <a:buClrTx/>
              <a:buSzPct val="100000"/>
              <a:buFont typeface="Arial"/>
              <a:buNone/>
              <a:defRPr lang="en-US" sz="907" b="1" kern="1200" dirty="0" smtClean="0">
                <a:solidFill>
                  <a:schemeClr val="tx1"/>
                </a:solidFill>
                <a:latin typeface="+mn-lt"/>
                <a:ea typeface="+mn-ea"/>
                <a:cs typeface="+mn-cs"/>
              </a:defRPr>
            </a:lvl2pPr>
            <a:lvl3pPr marL="176403" indent="-176403" algn="l" defTabSz="914417" rtl="0" eaLnBrk="1" latinLnBrk="0" hangingPunct="1">
              <a:spcBef>
                <a:spcPts val="0"/>
              </a:spcBef>
              <a:spcAft>
                <a:spcPts val="1000"/>
              </a:spcAft>
              <a:buClrTx/>
              <a:buSzPct val="100000"/>
              <a:buFont typeface="Arial" panose="020B0604020202020204" pitchFamily="34" charset="0"/>
              <a:buChar char="•"/>
              <a:defRPr lang="en-US" sz="907" kern="1200" dirty="0" smtClean="0">
                <a:solidFill>
                  <a:schemeClr val="tx1"/>
                </a:solidFill>
                <a:latin typeface="+mn-lt"/>
                <a:ea typeface="+mn-ea"/>
                <a:cs typeface="+mn-cs"/>
              </a:defRPr>
            </a:lvl3pPr>
            <a:lvl4pPr marL="356407" indent="-176403" algn="l" defTabSz="914417" rtl="0" eaLnBrk="1" latinLnBrk="0" hangingPunct="1">
              <a:spcBef>
                <a:spcPts val="0"/>
              </a:spcBef>
              <a:spcAft>
                <a:spcPts val="1000"/>
              </a:spcAft>
              <a:buClrTx/>
              <a:buSzPct val="100000"/>
              <a:buFont typeface="Verdana" panose="020B0604030504040204" pitchFamily="34" charset="0"/>
              <a:buChar char="−"/>
              <a:defRPr lang="en-US" sz="907" kern="1200" baseline="0" dirty="0" smtClean="0">
                <a:solidFill>
                  <a:schemeClr val="tx1"/>
                </a:solidFill>
                <a:latin typeface="+mn-lt"/>
                <a:ea typeface="+mn-ea"/>
                <a:cs typeface="+mn-cs"/>
              </a:defRPr>
            </a:lvl4pPr>
            <a:lvl5pPr marL="532810" indent="-176403" algn="l" defTabSz="798528" rtl="0" eaLnBrk="1" latinLnBrk="0" hangingPunct="1">
              <a:spcBef>
                <a:spcPts val="0"/>
              </a:spcBef>
              <a:spcAft>
                <a:spcPts val="1000"/>
              </a:spcAft>
              <a:buClrTx/>
              <a:buSzPct val="100000"/>
              <a:buFont typeface="Verdana" panose="020B0604030504040204" pitchFamily="34" charset="0"/>
              <a:buChar char="−"/>
              <a:tabLst/>
              <a:defRPr lang="en-US" sz="907" kern="1200" baseline="0" dirty="0" smtClean="0">
                <a:solidFill>
                  <a:schemeClr val="tx1"/>
                </a:solidFill>
                <a:latin typeface="+mn-lt"/>
                <a:ea typeface="+mn-ea"/>
                <a:cs typeface="+mn-cs"/>
              </a:defRPr>
            </a:lvl5pPr>
            <a:lvl6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10" indent="-176403" algn="l" defTabSz="91441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342900" lvl="0" indent="-342900" algn="just">
              <a:spcBef>
                <a:spcPts val="600"/>
              </a:spcBef>
              <a:spcAft>
                <a:spcPts val="600"/>
              </a:spcAft>
              <a:buSzPts val="1000"/>
              <a:buFont typeface="Symbol" panose="05050102010706020507" pitchFamily="18" charset="2"/>
              <a:buChar char=""/>
              <a:tabLst>
                <a:tab pos="457200" algn="l"/>
              </a:tabLst>
            </a:pPr>
            <a:r>
              <a:rPr lang="en-US" sz="1500" dirty="0">
                <a:effectLst/>
                <a:latin typeface="+mj-lt"/>
                <a:ea typeface="Times New Roman" panose="02020603050405020304" pitchFamily="18" charset="0"/>
                <a:cs typeface="Aptos" panose="020B0004020202020204" pitchFamily="34" charset="0"/>
              </a:rPr>
              <a:t>GST on packaged food items reduced from 12% to 5%</a:t>
            </a:r>
            <a:endParaRPr lang="en-US" sz="1500" dirty="0">
              <a:effectLst/>
              <a:latin typeface="+mj-lt"/>
              <a:ea typeface="Aptos" panose="020B0004020202020204" pitchFamily="34" charset="0"/>
              <a:cs typeface="Aptos" panose="020B0004020202020204" pitchFamily="34" charset="0"/>
            </a:endParaRPr>
          </a:p>
          <a:p>
            <a:pPr marL="342900" lvl="0" indent="-342900" algn="just">
              <a:spcBef>
                <a:spcPts val="600"/>
              </a:spcBef>
              <a:spcAft>
                <a:spcPts val="600"/>
              </a:spcAft>
              <a:buSzPts val="1000"/>
              <a:buFont typeface="Symbol" panose="05050102010706020507" pitchFamily="18" charset="2"/>
              <a:buChar char=""/>
              <a:tabLst>
                <a:tab pos="457200" algn="l"/>
              </a:tabLst>
            </a:pPr>
            <a:r>
              <a:rPr lang="en-US" sz="1500" dirty="0">
                <a:effectLst/>
                <a:latin typeface="+mj-lt"/>
                <a:ea typeface="Times New Roman" panose="02020603050405020304" pitchFamily="18" charset="0"/>
                <a:cs typeface="Aptos" panose="020B0004020202020204" pitchFamily="34" charset="0"/>
              </a:rPr>
              <a:t>GST on ice-creams, biscuits, pastries and cakes, chocolates reduced from 18% to 5%</a:t>
            </a:r>
            <a:endParaRPr lang="en-US" sz="1500" dirty="0">
              <a:effectLst/>
              <a:latin typeface="+mj-lt"/>
              <a:ea typeface="Aptos" panose="020B0004020202020204" pitchFamily="34" charset="0"/>
              <a:cs typeface="Aptos" panose="020B0004020202020204" pitchFamily="34" charset="0"/>
            </a:endParaRPr>
          </a:p>
          <a:p>
            <a:pPr algn="just">
              <a:spcAft>
                <a:spcPts val="0"/>
              </a:spcAft>
            </a:pPr>
            <a:r>
              <a:rPr lang="en-US" sz="1500" dirty="0">
                <a:effectLst/>
                <a:latin typeface="+mj-lt"/>
                <a:ea typeface="Aptos" panose="020B0004020202020204" pitchFamily="34" charset="0"/>
                <a:cs typeface="Aptos" panose="020B0004020202020204" pitchFamily="34" charset="0"/>
              </a:rPr>
              <a:t> </a:t>
            </a:r>
          </a:p>
        </p:txBody>
      </p:sp>
      <p:sp>
        <p:nvSpPr>
          <p:cNvPr id="12" name="Rectangle 11">
            <a:extLst>
              <a:ext uri="{FF2B5EF4-FFF2-40B4-BE49-F238E27FC236}">
                <a16:creationId xmlns:a16="http://schemas.microsoft.com/office/drawing/2014/main" id="{AB4C6225-2904-685F-C873-81BA224DB85E}"/>
              </a:ext>
            </a:extLst>
          </p:cNvPr>
          <p:cNvSpPr>
            <a:spLocks noChangeArrowheads="1"/>
          </p:cNvSpPr>
          <p:nvPr/>
        </p:nvSpPr>
        <p:spPr bwMode="auto">
          <a:xfrm>
            <a:off x="6191379" y="1165391"/>
            <a:ext cx="5531811" cy="1965155"/>
          </a:xfrm>
          <a:prstGeom prst="rect">
            <a:avLst/>
          </a:prstGeom>
          <a:noFill/>
          <a:ln w="28575" algn="ctr">
            <a:solidFill>
              <a:schemeClr val="accent2"/>
            </a:solidFill>
            <a:miter lim="800000"/>
            <a:headEnd/>
            <a:tailEnd/>
          </a:ln>
          <a:effectLst/>
        </p:spPr>
        <p:txBody>
          <a:bodyPr wrap="square" lIns="40082" tIns="284048" rIns="40082" anchor="t" anchorCtr="0">
            <a:noAutofit/>
          </a:bodyPr>
          <a:lstStyle/>
          <a:p>
            <a:pPr marL="1392" lvl="1">
              <a:spcBef>
                <a:spcPts val="1052"/>
              </a:spcBef>
              <a:defRPr/>
            </a:pPr>
            <a:endParaRPr lang="en-US" sz="1000" kern="0" dirty="0">
              <a:latin typeface="+mj-lt"/>
              <a:cs typeface="Verdana" pitchFamily="34" charset="0"/>
            </a:endParaRPr>
          </a:p>
        </p:txBody>
      </p:sp>
      <p:sp>
        <p:nvSpPr>
          <p:cNvPr id="13" name="Left Brace 12">
            <a:extLst>
              <a:ext uri="{FF2B5EF4-FFF2-40B4-BE49-F238E27FC236}">
                <a16:creationId xmlns:a16="http://schemas.microsoft.com/office/drawing/2014/main" id="{6E035348-43AE-D1C6-CF73-A51461AE52AB}"/>
              </a:ext>
            </a:extLst>
          </p:cNvPr>
          <p:cNvSpPr/>
          <p:nvPr/>
        </p:nvSpPr>
        <p:spPr>
          <a:xfrm rot="16200000">
            <a:off x="8785759" y="-1295186"/>
            <a:ext cx="184333" cy="4952045"/>
          </a:xfrm>
          <a:prstGeom prst="leftBrace">
            <a:avLst>
              <a:gd name="adj1" fmla="val 62179"/>
              <a:gd name="adj2" fmla="val 50000"/>
            </a:avLst>
          </a:prstGeom>
          <a:solidFill>
            <a:schemeClr val="accent2"/>
          </a:solidFill>
          <a:ln>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dirty="0">
              <a:latin typeface="+mj-lt"/>
            </a:endParaRPr>
          </a:p>
        </p:txBody>
      </p:sp>
      <p:sp>
        <p:nvSpPr>
          <p:cNvPr id="14" name="Round Same Side Corner Rectangle 57">
            <a:extLst>
              <a:ext uri="{FF2B5EF4-FFF2-40B4-BE49-F238E27FC236}">
                <a16:creationId xmlns:a16="http://schemas.microsoft.com/office/drawing/2014/main" id="{FB03C438-4706-85AF-03BD-3B3F13B782D8}"/>
              </a:ext>
            </a:extLst>
          </p:cNvPr>
          <p:cNvSpPr/>
          <p:nvPr/>
        </p:nvSpPr>
        <p:spPr>
          <a:xfrm>
            <a:off x="6191379" y="877547"/>
            <a:ext cx="5531811" cy="271211"/>
          </a:xfrm>
          <a:prstGeom prst="round2SameRect">
            <a:avLst/>
          </a:prstGeom>
          <a:solidFill>
            <a:schemeClr val="accent2"/>
          </a:solidFill>
          <a:ln w="285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1"/>
                </a:solidFill>
                <a:latin typeface="+mj-lt"/>
              </a:rPr>
              <a:t>Consumer Electronics and common use items</a:t>
            </a:r>
          </a:p>
        </p:txBody>
      </p:sp>
      <p:sp>
        <p:nvSpPr>
          <p:cNvPr id="15" name="Content Placeholder 2">
            <a:extLst>
              <a:ext uri="{FF2B5EF4-FFF2-40B4-BE49-F238E27FC236}">
                <a16:creationId xmlns:a16="http://schemas.microsoft.com/office/drawing/2014/main" id="{51257E44-FC8C-1628-40C3-5DF543A4F458}"/>
              </a:ext>
            </a:extLst>
          </p:cNvPr>
          <p:cNvSpPr txBox="1">
            <a:spLocks/>
          </p:cNvSpPr>
          <p:nvPr/>
        </p:nvSpPr>
        <p:spPr>
          <a:xfrm>
            <a:off x="6273333" y="1173405"/>
            <a:ext cx="5365520" cy="1992863"/>
          </a:xfrm>
          <a:prstGeom prst="rect">
            <a:avLst/>
          </a:prstGeom>
        </p:spPr>
        <p:txBody>
          <a:bodyPr/>
          <a:lstStyle>
            <a:lvl1pPr marL="0" indent="0" algn="l" defTabSz="914417" rtl="0" eaLnBrk="1" latinLnBrk="0" hangingPunct="1">
              <a:spcBef>
                <a:spcPts val="0"/>
              </a:spcBef>
              <a:spcAft>
                <a:spcPts val="1000"/>
              </a:spcAft>
              <a:buSzPct val="100000"/>
              <a:buFont typeface="Arial" panose="020B0604020202020204" pitchFamily="34" charset="0"/>
              <a:buNone/>
              <a:defRPr sz="907" b="0" kern="1200">
                <a:solidFill>
                  <a:schemeClr val="tx1"/>
                </a:solidFill>
                <a:latin typeface="+mn-lt"/>
                <a:ea typeface="+mn-ea"/>
                <a:cs typeface="+mn-cs"/>
              </a:defRPr>
            </a:lvl1pPr>
            <a:lvl2pPr marL="0" indent="0" algn="l" defTabSz="914417" rtl="0" eaLnBrk="1" latinLnBrk="0" hangingPunct="1">
              <a:spcBef>
                <a:spcPts val="0"/>
              </a:spcBef>
              <a:spcAft>
                <a:spcPts val="1000"/>
              </a:spcAft>
              <a:buClrTx/>
              <a:buSzPct val="100000"/>
              <a:buFont typeface="Arial"/>
              <a:buNone/>
              <a:defRPr lang="en-US" sz="907" b="1" kern="1200" dirty="0" smtClean="0">
                <a:solidFill>
                  <a:schemeClr val="tx1"/>
                </a:solidFill>
                <a:latin typeface="+mn-lt"/>
                <a:ea typeface="+mn-ea"/>
                <a:cs typeface="+mn-cs"/>
              </a:defRPr>
            </a:lvl2pPr>
            <a:lvl3pPr marL="176403" indent="-176403" algn="l" defTabSz="914417" rtl="0" eaLnBrk="1" latinLnBrk="0" hangingPunct="1">
              <a:spcBef>
                <a:spcPts val="0"/>
              </a:spcBef>
              <a:spcAft>
                <a:spcPts val="1000"/>
              </a:spcAft>
              <a:buClrTx/>
              <a:buSzPct val="100000"/>
              <a:buFont typeface="Arial" panose="020B0604020202020204" pitchFamily="34" charset="0"/>
              <a:buChar char="•"/>
              <a:defRPr lang="en-US" sz="907" kern="1200" dirty="0" smtClean="0">
                <a:solidFill>
                  <a:schemeClr val="tx1"/>
                </a:solidFill>
                <a:latin typeface="+mn-lt"/>
                <a:ea typeface="+mn-ea"/>
                <a:cs typeface="+mn-cs"/>
              </a:defRPr>
            </a:lvl3pPr>
            <a:lvl4pPr marL="356407" indent="-176403" algn="l" defTabSz="914417" rtl="0" eaLnBrk="1" latinLnBrk="0" hangingPunct="1">
              <a:spcBef>
                <a:spcPts val="0"/>
              </a:spcBef>
              <a:spcAft>
                <a:spcPts val="1000"/>
              </a:spcAft>
              <a:buClrTx/>
              <a:buSzPct val="100000"/>
              <a:buFont typeface="Verdana" panose="020B0604030504040204" pitchFamily="34" charset="0"/>
              <a:buChar char="−"/>
              <a:defRPr lang="en-US" sz="907" kern="1200" baseline="0" dirty="0" smtClean="0">
                <a:solidFill>
                  <a:schemeClr val="tx1"/>
                </a:solidFill>
                <a:latin typeface="+mn-lt"/>
                <a:ea typeface="+mn-ea"/>
                <a:cs typeface="+mn-cs"/>
              </a:defRPr>
            </a:lvl4pPr>
            <a:lvl5pPr marL="532810" indent="-176403" algn="l" defTabSz="798528" rtl="0" eaLnBrk="1" latinLnBrk="0" hangingPunct="1">
              <a:spcBef>
                <a:spcPts val="0"/>
              </a:spcBef>
              <a:spcAft>
                <a:spcPts val="1000"/>
              </a:spcAft>
              <a:buClrTx/>
              <a:buSzPct val="100000"/>
              <a:buFont typeface="Verdana" panose="020B0604030504040204" pitchFamily="34" charset="0"/>
              <a:buChar char="−"/>
              <a:tabLst/>
              <a:defRPr lang="en-US" sz="907" kern="1200" baseline="0" dirty="0" smtClean="0">
                <a:solidFill>
                  <a:schemeClr val="tx1"/>
                </a:solidFill>
                <a:latin typeface="+mn-lt"/>
                <a:ea typeface="+mn-ea"/>
                <a:cs typeface="+mn-cs"/>
              </a:defRPr>
            </a:lvl5pPr>
            <a:lvl6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10" indent="-176403" algn="l" defTabSz="91441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342900" indent="-342900" algn="just">
              <a:spcBef>
                <a:spcPts val="600"/>
              </a:spcBef>
              <a:spcAft>
                <a:spcPts val="600"/>
              </a:spcAft>
              <a:buSzPts val="1000"/>
              <a:buFont typeface="Symbol" panose="05050102010706020507" pitchFamily="18" charset="2"/>
              <a:buChar char=""/>
              <a:tabLst>
                <a:tab pos="457200" algn="l"/>
              </a:tabLst>
            </a:pPr>
            <a:r>
              <a:rPr lang="en-US" sz="1400" dirty="0">
                <a:latin typeface="+mj-lt"/>
              </a:rPr>
              <a:t>GST rates on air conditioners, televisions more than 32 inches, dishwashers, projectors, monitors to be reduced from 28% to 18%</a:t>
            </a:r>
          </a:p>
          <a:p>
            <a:pPr marL="342900" indent="-342900" algn="just">
              <a:spcBef>
                <a:spcPts val="600"/>
              </a:spcBef>
              <a:spcAft>
                <a:spcPts val="600"/>
              </a:spcAft>
              <a:buSzPts val="1000"/>
              <a:buFont typeface="Symbol" panose="05050102010706020507" pitchFamily="18" charset="2"/>
              <a:buChar char=""/>
              <a:tabLst>
                <a:tab pos="457200" algn="l"/>
              </a:tabLst>
            </a:pPr>
            <a:r>
              <a:rPr lang="en-US" sz="1400" dirty="0">
                <a:latin typeface="+mj-lt"/>
              </a:rPr>
              <a:t>GST rate on all imported dutiable articles (except drugs and medicines) intended for personal use - reduced from 28% to 18%</a:t>
            </a:r>
          </a:p>
          <a:p>
            <a:pPr marL="342900" indent="-342900" algn="just">
              <a:spcBef>
                <a:spcPts val="600"/>
              </a:spcBef>
              <a:spcAft>
                <a:spcPts val="600"/>
              </a:spcAft>
              <a:buSzPts val="1000"/>
              <a:buFont typeface="Symbol" panose="05050102010706020507" pitchFamily="18" charset="2"/>
              <a:buChar char=""/>
              <a:tabLst>
                <a:tab pos="457200" algn="l"/>
              </a:tabLst>
            </a:pPr>
            <a:r>
              <a:rPr lang="en-US" sz="1400" dirty="0">
                <a:latin typeface="+mj-lt"/>
              </a:rPr>
              <a:t>Stationery products proposed to be exempted from GST, currently taxed at 12% and Sport items and toys taxed at 5%, currently attract 12%</a:t>
            </a:r>
          </a:p>
          <a:p>
            <a:pPr marL="342900" indent="-342900" algn="just">
              <a:spcBef>
                <a:spcPts val="600"/>
              </a:spcBef>
              <a:spcAft>
                <a:spcPts val="600"/>
              </a:spcAft>
              <a:buSzPts val="1000"/>
              <a:buFont typeface="Symbol" panose="05050102010706020507" pitchFamily="18" charset="2"/>
              <a:buChar char=""/>
              <a:tabLst>
                <a:tab pos="457200" algn="l"/>
              </a:tabLst>
            </a:pPr>
            <a:endParaRPr lang="en-US" sz="1400" dirty="0">
              <a:latin typeface="+mj-lt"/>
            </a:endParaRPr>
          </a:p>
          <a:p>
            <a:pPr marL="342900" indent="-342900" algn="just">
              <a:spcBef>
                <a:spcPts val="600"/>
              </a:spcBef>
              <a:spcAft>
                <a:spcPts val="600"/>
              </a:spcAft>
              <a:buSzPts val="1000"/>
              <a:buFont typeface="Symbol" panose="05050102010706020507" pitchFamily="18" charset="2"/>
              <a:buChar char=""/>
              <a:tabLst>
                <a:tab pos="457200" algn="l"/>
              </a:tabLst>
            </a:pPr>
            <a:endParaRPr lang="en-US" sz="1400" dirty="0">
              <a:latin typeface="+mj-lt"/>
            </a:endParaRPr>
          </a:p>
        </p:txBody>
      </p:sp>
      <p:sp>
        <p:nvSpPr>
          <p:cNvPr id="16" name="Rectangle 15">
            <a:extLst>
              <a:ext uri="{FF2B5EF4-FFF2-40B4-BE49-F238E27FC236}">
                <a16:creationId xmlns:a16="http://schemas.microsoft.com/office/drawing/2014/main" id="{DECD410C-B59F-973B-84C4-E0FAAA311A71}"/>
              </a:ext>
            </a:extLst>
          </p:cNvPr>
          <p:cNvSpPr>
            <a:spLocks noChangeArrowheads="1"/>
          </p:cNvSpPr>
          <p:nvPr/>
        </p:nvSpPr>
        <p:spPr bwMode="auto">
          <a:xfrm>
            <a:off x="426849" y="3551089"/>
            <a:ext cx="5531811" cy="1844653"/>
          </a:xfrm>
          <a:prstGeom prst="rect">
            <a:avLst/>
          </a:prstGeom>
          <a:noFill/>
          <a:ln w="28575" algn="ctr">
            <a:solidFill>
              <a:schemeClr val="accent1"/>
            </a:solidFill>
            <a:miter lim="800000"/>
            <a:headEnd/>
            <a:tailEnd/>
          </a:ln>
          <a:effectLst/>
        </p:spPr>
        <p:txBody>
          <a:bodyPr wrap="square" lIns="40082" tIns="284048" rIns="40082" anchor="t" anchorCtr="0">
            <a:noAutofit/>
          </a:bodyPr>
          <a:lstStyle/>
          <a:p>
            <a:pPr marL="1392" lvl="1">
              <a:spcBef>
                <a:spcPts val="1052"/>
              </a:spcBef>
              <a:defRPr/>
            </a:pPr>
            <a:endParaRPr lang="en-US" sz="1000" kern="0" dirty="0">
              <a:latin typeface="+mj-lt"/>
              <a:cs typeface="Verdana" pitchFamily="34" charset="0"/>
            </a:endParaRPr>
          </a:p>
        </p:txBody>
      </p:sp>
      <p:sp>
        <p:nvSpPr>
          <p:cNvPr id="17" name="Left Brace 16">
            <a:extLst>
              <a:ext uri="{FF2B5EF4-FFF2-40B4-BE49-F238E27FC236}">
                <a16:creationId xmlns:a16="http://schemas.microsoft.com/office/drawing/2014/main" id="{B19A458E-B48A-61FA-182B-01833DA2B34E}"/>
              </a:ext>
            </a:extLst>
          </p:cNvPr>
          <p:cNvSpPr/>
          <p:nvPr/>
        </p:nvSpPr>
        <p:spPr>
          <a:xfrm rot="16200000">
            <a:off x="3032326" y="1090513"/>
            <a:ext cx="184333" cy="4952045"/>
          </a:xfrm>
          <a:prstGeom prst="leftBrace">
            <a:avLst>
              <a:gd name="adj1" fmla="val 62179"/>
              <a:gd name="adj2" fmla="val 50000"/>
            </a:avLst>
          </a:prstGeom>
          <a:solidFill>
            <a:schemeClr val="accent1"/>
          </a:solidFill>
          <a:ln>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latin typeface="+mj-lt"/>
            </a:endParaRPr>
          </a:p>
        </p:txBody>
      </p:sp>
      <p:sp>
        <p:nvSpPr>
          <p:cNvPr id="18" name="Round Same Side Corner Rectangle 73">
            <a:extLst>
              <a:ext uri="{FF2B5EF4-FFF2-40B4-BE49-F238E27FC236}">
                <a16:creationId xmlns:a16="http://schemas.microsoft.com/office/drawing/2014/main" id="{F523ED35-002E-6E40-427C-9F7FBBB2D52E}"/>
              </a:ext>
            </a:extLst>
          </p:cNvPr>
          <p:cNvSpPr/>
          <p:nvPr/>
        </p:nvSpPr>
        <p:spPr>
          <a:xfrm>
            <a:off x="426849" y="3263246"/>
            <a:ext cx="5531811" cy="271211"/>
          </a:xfrm>
          <a:prstGeom prst="round2SameRect">
            <a:avLst/>
          </a:prstGeom>
          <a:solidFill>
            <a:schemeClr val="accent1"/>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1"/>
                </a:solidFill>
                <a:latin typeface="+mj-lt"/>
              </a:rPr>
              <a:t>Handicraft, Leather, Footwear and Apparel </a:t>
            </a:r>
          </a:p>
        </p:txBody>
      </p:sp>
      <p:sp>
        <p:nvSpPr>
          <p:cNvPr id="19" name="Content Placeholder 2">
            <a:extLst>
              <a:ext uri="{FF2B5EF4-FFF2-40B4-BE49-F238E27FC236}">
                <a16:creationId xmlns:a16="http://schemas.microsoft.com/office/drawing/2014/main" id="{667DC43A-DF56-1825-830F-687266859E02}"/>
              </a:ext>
            </a:extLst>
          </p:cNvPr>
          <p:cNvSpPr txBox="1">
            <a:spLocks/>
          </p:cNvSpPr>
          <p:nvPr/>
        </p:nvSpPr>
        <p:spPr>
          <a:xfrm>
            <a:off x="519900" y="3654467"/>
            <a:ext cx="5365520" cy="1757905"/>
          </a:xfrm>
          <a:prstGeom prst="rect">
            <a:avLst/>
          </a:prstGeom>
        </p:spPr>
        <p:txBody>
          <a:bodyPr/>
          <a:lstStyle>
            <a:lvl1pPr marL="0" indent="0" algn="l" defTabSz="914417" rtl="0" eaLnBrk="1" latinLnBrk="0" hangingPunct="1">
              <a:spcBef>
                <a:spcPts val="0"/>
              </a:spcBef>
              <a:spcAft>
                <a:spcPts val="1000"/>
              </a:spcAft>
              <a:buSzPct val="100000"/>
              <a:buFont typeface="Arial" panose="020B0604020202020204" pitchFamily="34" charset="0"/>
              <a:buNone/>
              <a:defRPr sz="907" b="0" kern="1200">
                <a:solidFill>
                  <a:schemeClr val="tx1"/>
                </a:solidFill>
                <a:latin typeface="+mn-lt"/>
                <a:ea typeface="+mn-ea"/>
                <a:cs typeface="+mn-cs"/>
              </a:defRPr>
            </a:lvl1pPr>
            <a:lvl2pPr marL="0" indent="0" algn="l" defTabSz="914417" rtl="0" eaLnBrk="1" latinLnBrk="0" hangingPunct="1">
              <a:spcBef>
                <a:spcPts val="0"/>
              </a:spcBef>
              <a:spcAft>
                <a:spcPts val="1000"/>
              </a:spcAft>
              <a:buClrTx/>
              <a:buSzPct val="100000"/>
              <a:buFont typeface="Arial"/>
              <a:buNone/>
              <a:defRPr lang="en-US" sz="907" b="1" kern="1200" dirty="0" smtClean="0">
                <a:solidFill>
                  <a:schemeClr val="tx1"/>
                </a:solidFill>
                <a:latin typeface="+mn-lt"/>
                <a:ea typeface="+mn-ea"/>
                <a:cs typeface="+mn-cs"/>
              </a:defRPr>
            </a:lvl2pPr>
            <a:lvl3pPr marL="176403" indent="-176403" algn="l" defTabSz="914417" rtl="0" eaLnBrk="1" latinLnBrk="0" hangingPunct="1">
              <a:spcBef>
                <a:spcPts val="0"/>
              </a:spcBef>
              <a:spcAft>
                <a:spcPts val="1000"/>
              </a:spcAft>
              <a:buClrTx/>
              <a:buSzPct val="100000"/>
              <a:buFont typeface="Arial" panose="020B0604020202020204" pitchFamily="34" charset="0"/>
              <a:buChar char="•"/>
              <a:defRPr lang="en-US" sz="907" kern="1200" dirty="0" smtClean="0">
                <a:solidFill>
                  <a:schemeClr val="tx1"/>
                </a:solidFill>
                <a:latin typeface="+mn-lt"/>
                <a:ea typeface="+mn-ea"/>
                <a:cs typeface="+mn-cs"/>
              </a:defRPr>
            </a:lvl3pPr>
            <a:lvl4pPr marL="356407" indent="-176403" algn="l" defTabSz="914417" rtl="0" eaLnBrk="1" latinLnBrk="0" hangingPunct="1">
              <a:spcBef>
                <a:spcPts val="0"/>
              </a:spcBef>
              <a:spcAft>
                <a:spcPts val="1000"/>
              </a:spcAft>
              <a:buClrTx/>
              <a:buSzPct val="100000"/>
              <a:buFont typeface="Verdana" panose="020B0604030504040204" pitchFamily="34" charset="0"/>
              <a:buChar char="−"/>
              <a:defRPr lang="en-US" sz="907" kern="1200" baseline="0" dirty="0" smtClean="0">
                <a:solidFill>
                  <a:schemeClr val="tx1"/>
                </a:solidFill>
                <a:latin typeface="+mn-lt"/>
                <a:ea typeface="+mn-ea"/>
                <a:cs typeface="+mn-cs"/>
              </a:defRPr>
            </a:lvl4pPr>
            <a:lvl5pPr marL="532810" indent="-176403" algn="l" defTabSz="798528" rtl="0" eaLnBrk="1" latinLnBrk="0" hangingPunct="1">
              <a:spcBef>
                <a:spcPts val="0"/>
              </a:spcBef>
              <a:spcAft>
                <a:spcPts val="1000"/>
              </a:spcAft>
              <a:buClrTx/>
              <a:buSzPct val="100000"/>
              <a:buFont typeface="Verdana" panose="020B0604030504040204" pitchFamily="34" charset="0"/>
              <a:buChar char="−"/>
              <a:tabLst/>
              <a:defRPr lang="en-US" sz="907" kern="1200" baseline="0" dirty="0" smtClean="0">
                <a:solidFill>
                  <a:schemeClr val="tx1"/>
                </a:solidFill>
                <a:latin typeface="+mn-lt"/>
                <a:ea typeface="+mn-ea"/>
                <a:cs typeface="+mn-cs"/>
              </a:defRPr>
            </a:lvl5pPr>
            <a:lvl6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10" indent="-176403" algn="l" defTabSz="91441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342900" indent="-342900" algn="just">
              <a:spcBef>
                <a:spcPts val="600"/>
              </a:spcBef>
              <a:spcAft>
                <a:spcPts val="600"/>
              </a:spcAft>
              <a:buSzPts val="1000"/>
              <a:buFont typeface="Symbol" panose="05050102010706020507" pitchFamily="18" charset="2"/>
              <a:buChar char=""/>
              <a:tabLst>
                <a:tab pos="457200" algn="l"/>
              </a:tabLst>
            </a:pPr>
            <a:r>
              <a:rPr lang="en-US" sz="1500" dirty="0">
                <a:latin typeface="+mj-lt"/>
              </a:rPr>
              <a:t>Footwear of sale value not exceeding INR 2500 per pair to be moved from 12% to 5% slab. Footwear of sale value exceeding INR 2500 per pair will continue to be at 18%</a:t>
            </a:r>
          </a:p>
          <a:p>
            <a:pPr marL="342900" indent="-342900" algn="just">
              <a:spcBef>
                <a:spcPts val="600"/>
              </a:spcBef>
              <a:spcAft>
                <a:spcPts val="600"/>
              </a:spcAft>
              <a:buSzPts val="1000"/>
              <a:buFont typeface="Symbol" panose="05050102010706020507" pitchFamily="18" charset="2"/>
              <a:buChar char=""/>
              <a:tabLst>
                <a:tab pos="457200" algn="l"/>
              </a:tabLst>
            </a:pPr>
            <a:r>
              <a:rPr lang="en-US" sz="1500" dirty="0">
                <a:latin typeface="+mj-lt"/>
              </a:rPr>
              <a:t>Apparel of sale value not exceeding INR 2500 per piece shall be taxable at 5%. Apparel of sale value exceeding INR 2500 per piece will attract 18% as against 12%</a:t>
            </a:r>
          </a:p>
        </p:txBody>
      </p:sp>
      <p:sp>
        <p:nvSpPr>
          <p:cNvPr id="20" name="Rectangle 19">
            <a:extLst>
              <a:ext uri="{FF2B5EF4-FFF2-40B4-BE49-F238E27FC236}">
                <a16:creationId xmlns:a16="http://schemas.microsoft.com/office/drawing/2014/main" id="{2D8EEFC1-A855-0E99-FF42-55600F73C26C}"/>
              </a:ext>
            </a:extLst>
          </p:cNvPr>
          <p:cNvSpPr>
            <a:spLocks noChangeArrowheads="1"/>
          </p:cNvSpPr>
          <p:nvPr/>
        </p:nvSpPr>
        <p:spPr bwMode="auto">
          <a:xfrm>
            <a:off x="6180282" y="3551089"/>
            <a:ext cx="5531811" cy="1844652"/>
          </a:xfrm>
          <a:prstGeom prst="rect">
            <a:avLst/>
          </a:prstGeom>
          <a:noFill/>
          <a:ln w="28575" algn="ctr">
            <a:solidFill>
              <a:schemeClr val="accent4"/>
            </a:solidFill>
            <a:miter lim="800000"/>
            <a:headEnd/>
            <a:tailEnd/>
          </a:ln>
          <a:effectLst/>
        </p:spPr>
        <p:txBody>
          <a:bodyPr wrap="square" lIns="40082" tIns="284048" rIns="40082" anchor="t" anchorCtr="0">
            <a:noAutofit/>
          </a:bodyPr>
          <a:lstStyle/>
          <a:p>
            <a:pPr marL="1392" lvl="1">
              <a:spcBef>
                <a:spcPts val="1052"/>
              </a:spcBef>
              <a:defRPr/>
            </a:pPr>
            <a:endParaRPr lang="en-US" sz="1000" kern="0" dirty="0">
              <a:latin typeface="+mj-lt"/>
              <a:cs typeface="Verdana" pitchFamily="34" charset="0"/>
            </a:endParaRPr>
          </a:p>
        </p:txBody>
      </p:sp>
      <p:sp>
        <p:nvSpPr>
          <p:cNvPr id="21" name="Left Brace 20">
            <a:extLst>
              <a:ext uri="{FF2B5EF4-FFF2-40B4-BE49-F238E27FC236}">
                <a16:creationId xmlns:a16="http://schemas.microsoft.com/office/drawing/2014/main" id="{23BAEA15-2CC8-6CD3-AAB7-3BB258391CE6}"/>
              </a:ext>
            </a:extLst>
          </p:cNvPr>
          <p:cNvSpPr/>
          <p:nvPr/>
        </p:nvSpPr>
        <p:spPr>
          <a:xfrm rot="16200000">
            <a:off x="8785759" y="1090513"/>
            <a:ext cx="184333" cy="4952045"/>
          </a:xfrm>
          <a:prstGeom prst="leftBrace">
            <a:avLst>
              <a:gd name="adj1" fmla="val 62179"/>
              <a:gd name="adj2" fmla="val 50000"/>
            </a:avLst>
          </a:prstGeom>
          <a:solidFill>
            <a:schemeClr val="accent4"/>
          </a:solidFill>
          <a:ln>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latin typeface="+mj-lt"/>
            </a:endParaRPr>
          </a:p>
        </p:txBody>
      </p:sp>
      <p:sp>
        <p:nvSpPr>
          <p:cNvPr id="22" name="Round Same Side Corner Rectangle 77">
            <a:extLst>
              <a:ext uri="{FF2B5EF4-FFF2-40B4-BE49-F238E27FC236}">
                <a16:creationId xmlns:a16="http://schemas.microsoft.com/office/drawing/2014/main" id="{1D26B7A3-5C69-77DB-0533-9DA390691B73}"/>
              </a:ext>
            </a:extLst>
          </p:cNvPr>
          <p:cNvSpPr/>
          <p:nvPr/>
        </p:nvSpPr>
        <p:spPr>
          <a:xfrm>
            <a:off x="6180282" y="3263246"/>
            <a:ext cx="5531811" cy="271211"/>
          </a:xfrm>
          <a:prstGeom prst="round2SameRect">
            <a:avLst/>
          </a:prstGeom>
          <a:solidFill>
            <a:schemeClr val="accent4"/>
          </a:solidFill>
          <a:ln w="2857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1"/>
                </a:solidFill>
                <a:latin typeface="+mj-lt"/>
              </a:rPr>
              <a:t>Other services</a:t>
            </a:r>
          </a:p>
        </p:txBody>
      </p:sp>
      <p:sp>
        <p:nvSpPr>
          <p:cNvPr id="23" name="Content Placeholder 2">
            <a:extLst>
              <a:ext uri="{FF2B5EF4-FFF2-40B4-BE49-F238E27FC236}">
                <a16:creationId xmlns:a16="http://schemas.microsoft.com/office/drawing/2014/main" id="{55F24FA3-A3F4-402A-2970-A7BEBA1AD926}"/>
              </a:ext>
            </a:extLst>
          </p:cNvPr>
          <p:cNvSpPr txBox="1">
            <a:spLocks/>
          </p:cNvSpPr>
          <p:nvPr/>
        </p:nvSpPr>
        <p:spPr>
          <a:xfrm>
            <a:off x="6273333" y="3590890"/>
            <a:ext cx="5365520" cy="1804850"/>
          </a:xfrm>
          <a:prstGeom prst="rect">
            <a:avLst/>
          </a:prstGeom>
        </p:spPr>
        <p:txBody>
          <a:bodyPr/>
          <a:lstStyle>
            <a:lvl1pPr marL="0" indent="0" algn="l" defTabSz="914417" rtl="0" eaLnBrk="1" latinLnBrk="0" hangingPunct="1">
              <a:spcBef>
                <a:spcPts val="0"/>
              </a:spcBef>
              <a:spcAft>
                <a:spcPts val="1000"/>
              </a:spcAft>
              <a:buSzPct val="100000"/>
              <a:buFont typeface="Arial" panose="020B0604020202020204" pitchFamily="34" charset="0"/>
              <a:buNone/>
              <a:defRPr sz="907" b="0" kern="1200">
                <a:solidFill>
                  <a:schemeClr val="tx1"/>
                </a:solidFill>
                <a:latin typeface="+mn-lt"/>
                <a:ea typeface="+mn-ea"/>
                <a:cs typeface="+mn-cs"/>
              </a:defRPr>
            </a:lvl1pPr>
            <a:lvl2pPr marL="0" indent="0" algn="l" defTabSz="914417" rtl="0" eaLnBrk="1" latinLnBrk="0" hangingPunct="1">
              <a:spcBef>
                <a:spcPts val="0"/>
              </a:spcBef>
              <a:spcAft>
                <a:spcPts val="1000"/>
              </a:spcAft>
              <a:buClrTx/>
              <a:buSzPct val="100000"/>
              <a:buFont typeface="Arial"/>
              <a:buNone/>
              <a:defRPr lang="en-US" sz="907" b="1" kern="1200" dirty="0" smtClean="0">
                <a:solidFill>
                  <a:schemeClr val="tx1"/>
                </a:solidFill>
                <a:latin typeface="+mn-lt"/>
                <a:ea typeface="+mn-ea"/>
                <a:cs typeface="+mn-cs"/>
              </a:defRPr>
            </a:lvl2pPr>
            <a:lvl3pPr marL="176403" indent="-176403" algn="l" defTabSz="914417" rtl="0" eaLnBrk="1" latinLnBrk="0" hangingPunct="1">
              <a:spcBef>
                <a:spcPts val="0"/>
              </a:spcBef>
              <a:spcAft>
                <a:spcPts val="1000"/>
              </a:spcAft>
              <a:buClrTx/>
              <a:buSzPct val="100000"/>
              <a:buFont typeface="Arial" panose="020B0604020202020204" pitchFamily="34" charset="0"/>
              <a:buChar char="•"/>
              <a:defRPr lang="en-US" sz="907" kern="1200" dirty="0" smtClean="0">
                <a:solidFill>
                  <a:schemeClr val="tx1"/>
                </a:solidFill>
                <a:latin typeface="+mn-lt"/>
                <a:ea typeface="+mn-ea"/>
                <a:cs typeface="+mn-cs"/>
              </a:defRPr>
            </a:lvl3pPr>
            <a:lvl4pPr marL="356407" indent="-176403" algn="l" defTabSz="914417" rtl="0" eaLnBrk="1" latinLnBrk="0" hangingPunct="1">
              <a:spcBef>
                <a:spcPts val="0"/>
              </a:spcBef>
              <a:spcAft>
                <a:spcPts val="1000"/>
              </a:spcAft>
              <a:buClrTx/>
              <a:buSzPct val="100000"/>
              <a:buFont typeface="Verdana" panose="020B0604030504040204" pitchFamily="34" charset="0"/>
              <a:buChar char="−"/>
              <a:defRPr lang="en-US" sz="907" kern="1200" baseline="0" dirty="0" smtClean="0">
                <a:solidFill>
                  <a:schemeClr val="tx1"/>
                </a:solidFill>
                <a:latin typeface="+mn-lt"/>
                <a:ea typeface="+mn-ea"/>
                <a:cs typeface="+mn-cs"/>
              </a:defRPr>
            </a:lvl4pPr>
            <a:lvl5pPr marL="532810" indent="-176403" algn="l" defTabSz="798528" rtl="0" eaLnBrk="1" latinLnBrk="0" hangingPunct="1">
              <a:spcBef>
                <a:spcPts val="0"/>
              </a:spcBef>
              <a:spcAft>
                <a:spcPts val="1000"/>
              </a:spcAft>
              <a:buClrTx/>
              <a:buSzPct val="100000"/>
              <a:buFont typeface="Verdana" panose="020B0604030504040204" pitchFamily="34" charset="0"/>
              <a:buChar char="−"/>
              <a:tabLst/>
              <a:defRPr lang="en-US" sz="907" kern="1200" baseline="0" dirty="0" smtClean="0">
                <a:solidFill>
                  <a:schemeClr val="tx1"/>
                </a:solidFill>
                <a:latin typeface="+mn-lt"/>
                <a:ea typeface="+mn-ea"/>
                <a:cs typeface="+mn-cs"/>
              </a:defRPr>
            </a:lvl5pPr>
            <a:lvl6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10" indent="-176403" algn="l" defTabSz="91441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342900" indent="-342900" algn="just">
              <a:spcBef>
                <a:spcPts val="600"/>
              </a:spcBef>
              <a:spcAft>
                <a:spcPts val="600"/>
              </a:spcAft>
              <a:buSzPts val="1000"/>
              <a:buFont typeface="Symbol" panose="05050102010706020507" pitchFamily="18" charset="2"/>
              <a:buChar char=""/>
              <a:tabLst>
                <a:tab pos="457200" algn="l"/>
              </a:tabLst>
            </a:pPr>
            <a:endParaRPr lang="en-US" sz="1400" dirty="0">
              <a:latin typeface="+mj-lt"/>
            </a:endParaRPr>
          </a:p>
        </p:txBody>
      </p:sp>
      <p:sp>
        <p:nvSpPr>
          <p:cNvPr id="28" name="Title 1">
            <a:extLst>
              <a:ext uri="{FF2B5EF4-FFF2-40B4-BE49-F238E27FC236}">
                <a16:creationId xmlns:a16="http://schemas.microsoft.com/office/drawing/2014/main" id="{CD3C705A-9932-6AA3-738D-A5475ABCFA9F}"/>
              </a:ext>
            </a:extLst>
          </p:cNvPr>
          <p:cNvSpPr>
            <a:spLocks noGrp="1"/>
          </p:cNvSpPr>
          <p:nvPr>
            <p:ph type="title"/>
          </p:nvPr>
        </p:nvSpPr>
        <p:spPr>
          <a:xfrm>
            <a:off x="463295" y="345992"/>
            <a:ext cx="11277600" cy="334099"/>
          </a:xfrm>
        </p:spPr>
        <p:txBody>
          <a:bodyPr/>
          <a:lstStyle/>
          <a:p>
            <a:r>
              <a:rPr lang="en-US" b="1" dirty="0"/>
              <a:t>Sectoral recommendations – Consumer Sector</a:t>
            </a:r>
            <a:endParaRPr lang="en-US" sz="2400" b="1" dirty="0"/>
          </a:p>
        </p:txBody>
      </p:sp>
      <p:grpSp>
        <p:nvGrpSpPr>
          <p:cNvPr id="33" name="Group 32">
            <a:extLst>
              <a:ext uri="{FF2B5EF4-FFF2-40B4-BE49-F238E27FC236}">
                <a16:creationId xmlns:a16="http://schemas.microsoft.com/office/drawing/2014/main" id="{823D6EDA-5402-0E05-0D91-E19D9C70B99D}"/>
              </a:ext>
            </a:extLst>
          </p:cNvPr>
          <p:cNvGrpSpPr/>
          <p:nvPr/>
        </p:nvGrpSpPr>
        <p:grpSpPr>
          <a:xfrm>
            <a:off x="646353" y="5558541"/>
            <a:ext cx="11076837" cy="909694"/>
            <a:chOff x="609282" y="4915979"/>
            <a:chExt cx="11076837" cy="1340637"/>
          </a:xfrm>
        </p:grpSpPr>
        <p:sp>
          <p:nvSpPr>
            <p:cNvPr id="29" name="Line 10">
              <a:extLst>
                <a:ext uri="{FF2B5EF4-FFF2-40B4-BE49-F238E27FC236}">
                  <a16:creationId xmlns:a16="http://schemas.microsoft.com/office/drawing/2014/main" id="{21893F58-19B1-01D8-75AF-07C3DC956143}"/>
                </a:ext>
              </a:extLst>
            </p:cNvPr>
            <p:cNvSpPr>
              <a:spLocks noChangeShapeType="1"/>
            </p:cNvSpPr>
            <p:nvPr/>
          </p:nvSpPr>
          <p:spPr bwMode="auto">
            <a:xfrm>
              <a:off x="609282" y="4915979"/>
              <a:ext cx="1097343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sz="1500" dirty="0">
                <a:solidFill>
                  <a:schemeClr val="bg1"/>
                </a:solidFill>
                <a:latin typeface="+mj-lt"/>
              </a:endParaRPr>
            </a:p>
          </p:txBody>
        </p:sp>
        <p:sp>
          <p:nvSpPr>
            <p:cNvPr id="32" name="Rectangle 31">
              <a:extLst>
                <a:ext uri="{FF2B5EF4-FFF2-40B4-BE49-F238E27FC236}">
                  <a16:creationId xmlns:a16="http://schemas.microsoft.com/office/drawing/2014/main" id="{4143CD91-96BC-52F6-82CA-4049DF823DB4}"/>
                </a:ext>
              </a:extLst>
            </p:cNvPr>
            <p:cNvSpPr/>
            <p:nvPr/>
          </p:nvSpPr>
          <p:spPr bwMode="gray">
            <a:xfrm>
              <a:off x="3457969" y="5007409"/>
              <a:ext cx="8228150" cy="1249207"/>
            </a:xfrm>
            <a:prstGeom prst="rect">
              <a:avLst/>
            </a:prstGeom>
            <a:noFill/>
            <a:ln w="6350" algn="ctr">
              <a:solidFill>
                <a:srgbClr val="86BC25"/>
              </a:solidFill>
              <a:miter lim="800000"/>
              <a:headEnd/>
              <a:tailEnd/>
            </a:ln>
          </p:spPr>
          <p:txBody>
            <a:bodyPr wrap="square" lIns="144000" tIns="88900" rIns="72000" bIns="88900" rtlCol="0" anchor="ctr"/>
            <a:lstStyle/>
            <a:p>
              <a:pPr marL="285750" indent="-285750">
                <a:spcAft>
                  <a:spcPts val="300"/>
                </a:spcAft>
                <a:buSzPct val="100000"/>
                <a:buFont typeface="Arial" panose="020B0604020202020204" pitchFamily="34" charset="0"/>
                <a:buChar char="•"/>
              </a:pPr>
              <a:r>
                <a:rPr lang="en-US" sz="1500" dirty="0"/>
                <a:t>Rate rationalization across segments fuels consumer demand, more specifically the common man</a:t>
              </a:r>
              <a:endParaRPr lang="en-US" sz="1500" b="0" i="0" dirty="0">
                <a:effectLst/>
                <a:latin typeface="+mj-lt"/>
              </a:endParaRPr>
            </a:p>
            <a:p>
              <a:pPr marL="285750" indent="-285750">
                <a:spcAft>
                  <a:spcPts val="300"/>
                </a:spcAft>
                <a:buSzPct val="100000"/>
                <a:buFont typeface="Arial" panose="020B0604020202020204" pitchFamily="34" charset="0"/>
                <a:buChar char="•"/>
              </a:pPr>
              <a:r>
                <a:rPr lang="en-US" sz="1500" b="0" i="0" dirty="0">
                  <a:effectLst/>
                  <a:latin typeface="+mj-lt"/>
                </a:rPr>
                <a:t>Reduced GST rate expected to positively impact consumption resulting in positive economic growth</a:t>
              </a:r>
            </a:p>
            <a:p>
              <a:pPr marL="285750" indent="-285750">
                <a:spcAft>
                  <a:spcPts val="300"/>
                </a:spcAft>
                <a:buSzPct val="100000"/>
                <a:buFont typeface="Arial" panose="020B0604020202020204" pitchFamily="34" charset="0"/>
                <a:buChar char="•"/>
              </a:pPr>
              <a:r>
                <a:rPr lang="en-US" sz="1500" b="0" i="0" dirty="0">
                  <a:effectLst/>
                  <a:latin typeface="+mj-lt"/>
                </a:rPr>
                <a:t>Expected to result in accumulation of input tax credit for businesses</a:t>
              </a:r>
              <a:endParaRPr lang="en-US" sz="1500" dirty="0">
                <a:latin typeface="+mj-lt"/>
              </a:endParaRPr>
            </a:p>
          </p:txBody>
        </p:sp>
      </p:grpSp>
      <p:sp>
        <p:nvSpPr>
          <p:cNvPr id="2" name="Content Placeholder 2">
            <a:extLst>
              <a:ext uri="{FF2B5EF4-FFF2-40B4-BE49-F238E27FC236}">
                <a16:creationId xmlns:a16="http://schemas.microsoft.com/office/drawing/2014/main" id="{35154950-C267-039E-1C55-85691947FA25}"/>
              </a:ext>
            </a:extLst>
          </p:cNvPr>
          <p:cNvSpPr txBox="1">
            <a:spLocks/>
          </p:cNvSpPr>
          <p:nvPr/>
        </p:nvSpPr>
        <p:spPr>
          <a:xfrm>
            <a:off x="6274436" y="3558299"/>
            <a:ext cx="5365520" cy="1992863"/>
          </a:xfrm>
          <a:prstGeom prst="rect">
            <a:avLst/>
          </a:prstGeom>
        </p:spPr>
        <p:txBody>
          <a:bodyPr/>
          <a:lstStyle>
            <a:lvl1pPr marL="0" indent="0" algn="l" defTabSz="914417" rtl="0" eaLnBrk="1" latinLnBrk="0" hangingPunct="1">
              <a:spcBef>
                <a:spcPts val="0"/>
              </a:spcBef>
              <a:spcAft>
                <a:spcPts val="1000"/>
              </a:spcAft>
              <a:buSzPct val="100000"/>
              <a:buFont typeface="Arial" panose="020B0604020202020204" pitchFamily="34" charset="0"/>
              <a:buNone/>
              <a:defRPr sz="907" b="0" kern="1200">
                <a:solidFill>
                  <a:schemeClr val="tx1"/>
                </a:solidFill>
                <a:latin typeface="+mn-lt"/>
                <a:ea typeface="+mn-ea"/>
                <a:cs typeface="+mn-cs"/>
              </a:defRPr>
            </a:lvl1pPr>
            <a:lvl2pPr marL="0" indent="0" algn="l" defTabSz="914417" rtl="0" eaLnBrk="1" latinLnBrk="0" hangingPunct="1">
              <a:spcBef>
                <a:spcPts val="0"/>
              </a:spcBef>
              <a:spcAft>
                <a:spcPts val="1000"/>
              </a:spcAft>
              <a:buClrTx/>
              <a:buSzPct val="100000"/>
              <a:buFont typeface="Arial"/>
              <a:buNone/>
              <a:defRPr lang="en-US" sz="907" b="1" kern="1200" dirty="0" smtClean="0">
                <a:solidFill>
                  <a:schemeClr val="tx1"/>
                </a:solidFill>
                <a:latin typeface="+mn-lt"/>
                <a:ea typeface="+mn-ea"/>
                <a:cs typeface="+mn-cs"/>
              </a:defRPr>
            </a:lvl2pPr>
            <a:lvl3pPr marL="176403" indent="-176403" algn="l" defTabSz="914417" rtl="0" eaLnBrk="1" latinLnBrk="0" hangingPunct="1">
              <a:spcBef>
                <a:spcPts val="0"/>
              </a:spcBef>
              <a:spcAft>
                <a:spcPts val="1000"/>
              </a:spcAft>
              <a:buClrTx/>
              <a:buSzPct val="100000"/>
              <a:buFont typeface="Arial" panose="020B0604020202020204" pitchFamily="34" charset="0"/>
              <a:buChar char="•"/>
              <a:defRPr lang="en-US" sz="907" kern="1200" dirty="0" smtClean="0">
                <a:solidFill>
                  <a:schemeClr val="tx1"/>
                </a:solidFill>
                <a:latin typeface="+mn-lt"/>
                <a:ea typeface="+mn-ea"/>
                <a:cs typeface="+mn-cs"/>
              </a:defRPr>
            </a:lvl3pPr>
            <a:lvl4pPr marL="356407" indent="-176403" algn="l" defTabSz="914417" rtl="0" eaLnBrk="1" latinLnBrk="0" hangingPunct="1">
              <a:spcBef>
                <a:spcPts val="0"/>
              </a:spcBef>
              <a:spcAft>
                <a:spcPts val="1000"/>
              </a:spcAft>
              <a:buClrTx/>
              <a:buSzPct val="100000"/>
              <a:buFont typeface="Verdana" panose="020B0604030504040204" pitchFamily="34" charset="0"/>
              <a:buChar char="−"/>
              <a:defRPr lang="en-US" sz="907" kern="1200" baseline="0" dirty="0" smtClean="0">
                <a:solidFill>
                  <a:schemeClr val="tx1"/>
                </a:solidFill>
                <a:latin typeface="+mn-lt"/>
                <a:ea typeface="+mn-ea"/>
                <a:cs typeface="+mn-cs"/>
              </a:defRPr>
            </a:lvl4pPr>
            <a:lvl5pPr marL="532810" indent="-176403" algn="l" defTabSz="798528" rtl="0" eaLnBrk="1" latinLnBrk="0" hangingPunct="1">
              <a:spcBef>
                <a:spcPts val="0"/>
              </a:spcBef>
              <a:spcAft>
                <a:spcPts val="1000"/>
              </a:spcAft>
              <a:buClrTx/>
              <a:buSzPct val="100000"/>
              <a:buFont typeface="Verdana" panose="020B0604030504040204" pitchFamily="34" charset="0"/>
              <a:buChar char="−"/>
              <a:tabLst/>
              <a:defRPr lang="en-US" sz="907" kern="1200" baseline="0" dirty="0" smtClean="0">
                <a:solidFill>
                  <a:schemeClr val="tx1"/>
                </a:solidFill>
                <a:latin typeface="+mn-lt"/>
                <a:ea typeface="+mn-ea"/>
                <a:cs typeface="+mn-cs"/>
              </a:defRPr>
            </a:lvl5pPr>
            <a:lvl6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10" indent="-176403" algn="l" defTabSz="91441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342900" indent="-342900" algn="just">
              <a:spcBef>
                <a:spcPts val="600"/>
              </a:spcBef>
              <a:spcAft>
                <a:spcPts val="600"/>
              </a:spcAft>
              <a:buSzPts val="1000"/>
              <a:buFont typeface="Symbol" panose="05050102010706020507" pitchFamily="18" charset="2"/>
              <a:buChar char=""/>
              <a:tabLst>
                <a:tab pos="457200" algn="l"/>
              </a:tabLst>
            </a:pPr>
            <a:r>
              <a:rPr lang="en-US" sz="1500" dirty="0">
                <a:latin typeface="+mj-lt"/>
              </a:rPr>
              <a:t>Transportation of passengers and goods to be taxed at 18% with ITC as against 12% (retaining 5% without ITC)</a:t>
            </a:r>
          </a:p>
          <a:p>
            <a:pPr marL="342900" indent="-342900" algn="just">
              <a:spcBef>
                <a:spcPts val="600"/>
              </a:spcBef>
              <a:spcAft>
                <a:spcPts val="600"/>
              </a:spcAft>
              <a:buSzPts val="1000"/>
              <a:buFont typeface="Symbol" panose="05050102010706020507" pitchFamily="18" charset="2"/>
              <a:buChar char=""/>
              <a:tabLst>
                <a:tab pos="457200" algn="l"/>
              </a:tabLst>
            </a:pPr>
            <a:r>
              <a:rPr lang="en-US" sz="1500" dirty="0">
                <a:latin typeface="+mj-lt"/>
              </a:rPr>
              <a:t>Supply of renting of any motor vehicle (with operator) designed to carry passengers and supply of renting of goods carriage (with operator) where cost of fuel is included in consideration to be taxed at 18% as against 12%</a:t>
            </a:r>
          </a:p>
        </p:txBody>
      </p:sp>
      <p:sp>
        <p:nvSpPr>
          <p:cNvPr id="3" name="Rectangle: Rounded Corners 2">
            <a:extLst>
              <a:ext uri="{FF2B5EF4-FFF2-40B4-BE49-F238E27FC236}">
                <a16:creationId xmlns:a16="http://schemas.microsoft.com/office/drawing/2014/main" id="{866C2805-F101-1DA4-775E-21309566A294}"/>
              </a:ext>
            </a:extLst>
          </p:cNvPr>
          <p:cNvSpPr/>
          <p:nvPr/>
        </p:nvSpPr>
        <p:spPr bwMode="gray">
          <a:xfrm>
            <a:off x="1198880" y="5692610"/>
            <a:ext cx="2225040" cy="709098"/>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a:solidFill>
                  <a:schemeClr val="bg1"/>
                </a:solidFill>
              </a:rPr>
              <a:t>Business Impact</a:t>
            </a:r>
            <a:endParaRPr lang="en-IN" sz="1600" b="1" dirty="0">
              <a:solidFill>
                <a:schemeClr val="bg1"/>
              </a:solidFill>
            </a:endParaRPr>
          </a:p>
        </p:txBody>
      </p:sp>
    </p:spTree>
    <p:extLst>
      <p:ext uri="{BB962C8B-B14F-4D97-AF65-F5344CB8AC3E}">
        <p14:creationId xmlns:p14="http://schemas.microsoft.com/office/powerpoint/2010/main" val="208638560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0CA73-3E64-B11E-8293-07B628248C17}"/>
            </a:ext>
          </a:extLst>
        </p:cNvPr>
        <p:cNvGrpSpPr/>
        <p:nvPr/>
      </p:nvGrpSpPr>
      <p:grpSpPr>
        <a:xfrm>
          <a:off x="0" y="0"/>
          <a:ext cx="0" cy="0"/>
          <a:chOff x="0" y="0"/>
          <a:chExt cx="0" cy="0"/>
        </a:xfrm>
      </p:grpSpPr>
      <p:grpSp>
        <p:nvGrpSpPr>
          <p:cNvPr id="34" name="Group 33">
            <a:extLst>
              <a:ext uri="{FF2B5EF4-FFF2-40B4-BE49-F238E27FC236}">
                <a16:creationId xmlns:a16="http://schemas.microsoft.com/office/drawing/2014/main" id="{97DB6CC7-E8AB-9ED8-0857-D518AB06D70A}"/>
              </a:ext>
            </a:extLst>
          </p:cNvPr>
          <p:cNvGrpSpPr/>
          <p:nvPr/>
        </p:nvGrpSpPr>
        <p:grpSpPr>
          <a:xfrm>
            <a:off x="426849" y="877327"/>
            <a:ext cx="11296341" cy="5498754"/>
            <a:chOff x="964544" y="1331853"/>
            <a:chExt cx="9798319" cy="4181403"/>
          </a:xfrm>
        </p:grpSpPr>
        <p:sp>
          <p:nvSpPr>
            <p:cNvPr id="8" name="Rectangle 7">
              <a:extLst>
                <a:ext uri="{FF2B5EF4-FFF2-40B4-BE49-F238E27FC236}">
                  <a16:creationId xmlns:a16="http://schemas.microsoft.com/office/drawing/2014/main" id="{6D4C2BD9-1A16-A535-A8F4-387399D209DF}"/>
                </a:ext>
              </a:extLst>
            </p:cNvPr>
            <p:cNvSpPr>
              <a:spLocks noChangeArrowheads="1"/>
            </p:cNvSpPr>
            <p:nvPr/>
          </p:nvSpPr>
          <p:spPr bwMode="auto">
            <a:xfrm>
              <a:off x="964544" y="1593328"/>
              <a:ext cx="4798231" cy="1785138"/>
            </a:xfrm>
            <a:prstGeom prst="rect">
              <a:avLst/>
            </a:prstGeom>
            <a:noFill/>
            <a:ln w="28575" algn="ctr">
              <a:solidFill>
                <a:schemeClr val="accent5"/>
              </a:solidFill>
              <a:miter lim="800000"/>
              <a:headEnd/>
              <a:tailEnd/>
            </a:ln>
            <a:effectLst/>
          </p:spPr>
          <p:txBody>
            <a:bodyPr wrap="square" lIns="40082" tIns="284048" rIns="40082" anchor="t" anchorCtr="0">
              <a:noAutofit/>
            </a:bodyPr>
            <a:lstStyle/>
            <a:p>
              <a:pPr marL="1392" lvl="1">
                <a:spcBef>
                  <a:spcPts val="1052"/>
                </a:spcBef>
                <a:defRPr/>
              </a:pPr>
              <a:endParaRPr lang="en-US" sz="1000" kern="0" dirty="0">
                <a:latin typeface="+mj-lt"/>
                <a:cs typeface="Verdana" pitchFamily="34" charset="0"/>
              </a:endParaRPr>
            </a:p>
          </p:txBody>
        </p:sp>
        <p:sp>
          <p:nvSpPr>
            <p:cNvPr id="9" name="Left Brace 8">
              <a:extLst>
                <a:ext uri="{FF2B5EF4-FFF2-40B4-BE49-F238E27FC236}">
                  <a16:creationId xmlns:a16="http://schemas.microsoft.com/office/drawing/2014/main" id="{E637DB53-BEA5-3FA1-C799-A7F0C4B9F37B}"/>
                </a:ext>
              </a:extLst>
            </p:cNvPr>
            <p:cNvSpPr/>
            <p:nvPr/>
          </p:nvSpPr>
          <p:spPr>
            <a:xfrm rot="16200000">
              <a:off x="3220726" y="-540314"/>
              <a:ext cx="167447" cy="4295348"/>
            </a:xfrm>
            <a:prstGeom prst="leftBrace">
              <a:avLst>
                <a:gd name="adj1" fmla="val 62179"/>
                <a:gd name="adj2" fmla="val 50000"/>
              </a:avLst>
            </a:prstGeom>
            <a:solidFill>
              <a:schemeClr val="accent5"/>
            </a:solidFill>
            <a:ln>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dirty="0">
                <a:latin typeface="+mj-lt"/>
              </a:endParaRPr>
            </a:p>
          </p:txBody>
        </p:sp>
        <p:sp>
          <p:nvSpPr>
            <p:cNvPr id="10" name="Round Same Side Corner Rectangle 25">
              <a:extLst>
                <a:ext uri="{FF2B5EF4-FFF2-40B4-BE49-F238E27FC236}">
                  <a16:creationId xmlns:a16="http://schemas.microsoft.com/office/drawing/2014/main" id="{907C5062-5E89-2391-83AB-106350D25C3C}"/>
                </a:ext>
              </a:extLst>
            </p:cNvPr>
            <p:cNvSpPr/>
            <p:nvPr/>
          </p:nvSpPr>
          <p:spPr>
            <a:xfrm>
              <a:off x="964544" y="1341478"/>
              <a:ext cx="4798231" cy="246367"/>
            </a:xfrm>
            <a:prstGeom prst="round2SameRect">
              <a:avLst/>
            </a:prstGeom>
            <a:solidFill>
              <a:schemeClr val="accent5"/>
            </a:solidFill>
            <a:ln w="2857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ID" sz="1400" b="1" dirty="0">
                  <a:solidFill>
                    <a:prstClr val="white"/>
                  </a:solidFill>
                </a:rPr>
                <a:t>Banking, financial services and insurance (BFSI) sector</a:t>
              </a:r>
              <a:endParaRPr lang="en-US" sz="1400" b="1" dirty="0">
                <a:solidFill>
                  <a:prstClr val="white"/>
                </a:solidFill>
              </a:endParaRPr>
            </a:p>
          </p:txBody>
        </p:sp>
        <p:sp>
          <p:nvSpPr>
            <p:cNvPr id="11" name="Content Placeholder 2">
              <a:extLst>
                <a:ext uri="{FF2B5EF4-FFF2-40B4-BE49-F238E27FC236}">
                  <a16:creationId xmlns:a16="http://schemas.microsoft.com/office/drawing/2014/main" id="{4FD43532-23D3-71E5-F22F-8AE947C3E169}"/>
                </a:ext>
              </a:extLst>
            </p:cNvPr>
            <p:cNvSpPr txBox="1">
              <a:spLocks/>
            </p:cNvSpPr>
            <p:nvPr/>
          </p:nvSpPr>
          <p:spPr>
            <a:xfrm>
              <a:off x="1045255" y="1667988"/>
              <a:ext cx="4798230" cy="763248"/>
            </a:xfrm>
            <a:prstGeom prst="rect">
              <a:avLst/>
            </a:prstGeom>
          </p:spPr>
          <p:txBody>
            <a:bodyPr/>
            <a:lstStyle>
              <a:lvl1pPr marL="0" indent="0" algn="l" defTabSz="914417" rtl="0" eaLnBrk="1" latinLnBrk="0" hangingPunct="1">
                <a:spcBef>
                  <a:spcPts val="0"/>
                </a:spcBef>
                <a:spcAft>
                  <a:spcPts val="1000"/>
                </a:spcAft>
                <a:buSzPct val="100000"/>
                <a:buFont typeface="Arial" panose="020B0604020202020204" pitchFamily="34" charset="0"/>
                <a:buNone/>
                <a:defRPr sz="907" b="0" kern="1200">
                  <a:solidFill>
                    <a:schemeClr val="tx1"/>
                  </a:solidFill>
                  <a:latin typeface="+mn-lt"/>
                  <a:ea typeface="+mn-ea"/>
                  <a:cs typeface="+mn-cs"/>
                </a:defRPr>
              </a:lvl1pPr>
              <a:lvl2pPr marL="0" indent="0" algn="l" defTabSz="914417" rtl="0" eaLnBrk="1" latinLnBrk="0" hangingPunct="1">
                <a:spcBef>
                  <a:spcPts val="0"/>
                </a:spcBef>
                <a:spcAft>
                  <a:spcPts val="1000"/>
                </a:spcAft>
                <a:buClrTx/>
                <a:buSzPct val="100000"/>
                <a:buFont typeface="Arial"/>
                <a:buNone/>
                <a:defRPr lang="en-US" sz="907" b="1" kern="1200" dirty="0" smtClean="0">
                  <a:solidFill>
                    <a:schemeClr val="tx1"/>
                  </a:solidFill>
                  <a:latin typeface="+mn-lt"/>
                  <a:ea typeface="+mn-ea"/>
                  <a:cs typeface="+mn-cs"/>
                </a:defRPr>
              </a:lvl2pPr>
              <a:lvl3pPr marL="176403" indent="-176403" algn="l" defTabSz="914417" rtl="0" eaLnBrk="1" latinLnBrk="0" hangingPunct="1">
                <a:spcBef>
                  <a:spcPts val="0"/>
                </a:spcBef>
                <a:spcAft>
                  <a:spcPts val="1000"/>
                </a:spcAft>
                <a:buClrTx/>
                <a:buSzPct val="100000"/>
                <a:buFont typeface="Arial" panose="020B0604020202020204" pitchFamily="34" charset="0"/>
                <a:buChar char="•"/>
                <a:defRPr lang="en-US" sz="907" kern="1200" dirty="0" smtClean="0">
                  <a:solidFill>
                    <a:schemeClr val="tx1"/>
                  </a:solidFill>
                  <a:latin typeface="+mn-lt"/>
                  <a:ea typeface="+mn-ea"/>
                  <a:cs typeface="+mn-cs"/>
                </a:defRPr>
              </a:lvl3pPr>
              <a:lvl4pPr marL="356407" indent="-176403" algn="l" defTabSz="914417" rtl="0" eaLnBrk="1" latinLnBrk="0" hangingPunct="1">
                <a:spcBef>
                  <a:spcPts val="0"/>
                </a:spcBef>
                <a:spcAft>
                  <a:spcPts val="1000"/>
                </a:spcAft>
                <a:buClrTx/>
                <a:buSzPct val="100000"/>
                <a:buFont typeface="Verdana" panose="020B0604030504040204" pitchFamily="34" charset="0"/>
                <a:buChar char="−"/>
                <a:defRPr lang="en-US" sz="907" kern="1200" baseline="0" dirty="0" smtClean="0">
                  <a:solidFill>
                    <a:schemeClr val="tx1"/>
                  </a:solidFill>
                  <a:latin typeface="+mn-lt"/>
                  <a:ea typeface="+mn-ea"/>
                  <a:cs typeface="+mn-cs"/>
                </a:defRPr>
              </a:lvl4pPr>
              <a:lvl5pPr marL="532810" indent="-176403" algn="l" defTabSz="798528" rtl="0" eaLnBrk="1" latinLnBrk="0" hangingPunct="1">
                <a:spcBef>
                  <a:spcPts val="0"/>
                </a:spcBef>
                <a:spcAft>
                  <a:spcPts val="1000"/>
                </a:spcAft>
                <a:buClrTx/>
                <a:buSzPct val="100000"/>
                <a:buFont typeface="Verdana" panose="020B0604030504040204" pitchFamily="34" charset="0"/>
                <a:buChar char="−"/>
                <a:tabLst/>
                <a:defRPr lang="en-US" sz="907" kern="1200" baseline="0" dirty="0" smtClean="0">
                  <a:solidFill>
                    <a:schemeClr val="tx1"/>
                  </a:solidFill>
                  <a:latin typeface="+mn-lt"/>
                  <a:ea typeface="+mn-ea"/>
                  <a:cs typeface="+mn-cs"/>
                </a:defRPr>
              </a:lvl5pPr>
              <a:lvl6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10" indent="-176403" algn="l" defTabSz="91441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233363" indent="-233363" defTabSz="801635">
                <a:spcBef>
                  <a:spcPts val="600"/>
                </a:spcBef>
                <a:spcAft>
                  <a:spcPts val="300"/>
                </a:spcAft>
                <a:buFont typeface="Arial" panose="020B0604020202020204" pitchFamily="34" charset="0"/>
                <a:buChar char="•"/>
                <a:defRPr/>
              </a:pPr>
              <a:r>
                <a:rPr lang="en-US" sz="1500" dirty="0">
                  <a:solidFill>
                    <a:prstClr val="black"/>
                  </a:solidFill>
                </a:rPr>
                <a:t>Prospectively, export status for intermediary services to overseas clients </a:t>
              </a:r>
            </a:p>
            <a:p>
              <a:pPr marL="233363" lvl="0" indent="-233363" defTabSz="801635">
                <a:spcBef>
                  <a:spcPts val="600"/>
                </a:spcBef>
                <a:spcAft>
                  <a:spcPts val="300"/>
                </a:spcAft>
                <a:buFont typeface="Arial" panose="020B0604020202020204" pitchFamily="34" charset="0"/>
                <a:buChar char="•"/>
                <a:defRPr/>
              </a:pPr>
              <a:r>
                <a:rPr lang="en-US" sz="1500" dirty="0">
                  <a:solidFill>
                    <a:prstClr val="black"/>
                  </a:solidFill>
                </a:rPr>
                <a:t>Individual health insurance policies exempted including family floater plans, senior citizen and the reinsurance services thereof.</a:t>
              </a:r>
            </a:p>
            <a:p>
              <a:pPr marL="233363" lvl="0" indent="-233363" defTabSz="801635">
                <a:spcBef>
                  <a:spcPts val="600"/>
                </a:spcBef>
                <a:spcAft>
                  <a:spcPts val="300"/>
                </a:spcAft>
                <a:buFont typeface="Arial" panose="020B0604020202020204" pitchFamily="34" charset="0"/>
                <a:buChar char="•"/>
                <a:defRPr/>
              </a:pPr>
              <a:r>
                <a:rPr lang="en-US" sz="1500" dirty="0">
                  <a:solidFill>
                    <a:prstClr val="black"/>
                  </a:solidFill>
                </a:rPr>
                <a:t>Individual life insurance policies exempted including term, ULIP, and endowment plans and reinsurance services thereof </a:t>
              </a:r>
              <a:r>
                <a:rPr lang="en-US" sz="1500" dirty="0">
                  <a:effectLst/>
                  <a:latin typeface="+mj-lt"/>
                  <a:ea typeface="Aptos" panose="020B0004020202020204" pitchFamily="34" charset="0"/>
                  <a:cs typeface="Aptos" panose="020B0004020202020204" pitchFamily="34" charset="0"/>
                </a:rPr>
                <a:t> </a:t>
              </a:r>
            </a:p>
            <a:p>
              <a:pPr marL="233363" lvl="0" indent="-233363" defTabSz="801635">
                <a:spcBef>
                  <a:spcPts val="600"/>
                </a:spcBef>
                <a:spcAft>
                  <a:spcPts val="300"/>
                </a:spcAft>
                <a:buFont typeface="Arial" panose="020B0604020202020204" pitchFamily="34" charset="0"/>
                <a:buChar char="•"/>
                <a:defRPr/>
              </a:pPr>
              <a:r>
                <a:rPr lang="en-US" sz="1500" dirty="0">
                  <a:latin typeface="+mj-lt"/>
                  <a:ea typeface="Aptos" panose="020B0004020202020204" pitchFamily="34" charset="0"/>
                  <a:cs typeface="Aptos" panose="020B0004020202020204" pitchFamily="34" charset="0"/>
                </a:rPr>
                <a:t>N</a:t>
              </a:r>
              <a:r>
                <a:rPr lang="en-US" sz="1500" dirty="0">
                  <a:effectLst/>
                  <a:latin typeface="+mj-lt"/>
                  <a:ea typeface="Aptos" panose="020B0004020202020204" pitchFamily="34" charset="0"/>
                  <a:cs typeface="Aptos" panose="020B0004020202020204" pitchFamily="34" charset="0"/>
                </a:rPr>
                <a:t>eed to reassess pricing strategies and document compliance to deal with regulatory scrutiny due to exemptions</a:t>
              </a:r>
            </a:p>
          </p:txBody>
        </p:sp>
        <p:sp>
          <p:nvSpPr>
            <p:cNvPr id="12" name="Rectangle 11">
              <a:extLst>
                <a:ext uri="{FF2B5EF4-FFF2-40B4-BE49-F238E27FC236}">
                  <a16:creationId xmlns:a16="http://schemas.microsoft.com/office/drawing/2014/main" id="{4C3031E6-F7D8-E2E4-EC29-20E041A32742}"/>
                </a:ext>
              </a:extLst>
            </p:cNvPr>
            <p:cNvSpPr>
              <a:spLocks noChangeArrowheads="1"/>
            </p:cNvSpPr>
            <p:nvPr/>
          </p:nvSpPr>
          <p:spPr bwMode="auto">
            <a:xfrm>
              <a:off x="5964632" y="1593329"/>
              <a:ext cx="4798231" cy="1785138"/>
            </a:xfrm>
            <a:prstGeom prst="rect">
              <a:avLst/>
            </a:prstGeom>
            <a:noFill/>
            <a:ln w="28575" algn="ctr">
              <a:solidFill>
                <a:schemeClr val="accent2"/>
              </a:solidFill>
              <a:miter lim="800000"/>
              <a:headEnd/>
              <a:tailEnd/>
            </a:ln>
            <a:effectLst/>
          </p:spPr>
          <p:txBody>
            <a:bodyPr wrap="square" lIns="40082" tIns="284048" rIns="40082" anchor="t" anchorCtr="0">
              <a:noAutofit/>
            </a:bodyPr>
            <a:lstStyle/>
            <a:p>
              <a:pPr marL="1392" lvl="1">
                <a:spcBef>
                  <a:spcPts val="1052"/>
                </a:spcBef>
                <a:defRPr/>
              </a:pPr>
              <a:r>
                <a:rPr lang="en-US" sz="1000" kern="0" dirty="0">
                  <a:latin typeface="+mj-lt"/>
                  <a:cs typeface="Verdana" pitchFamily="34" charset="0"/>
                </a:rPr>
                <a:t>c</a:t>
              </a:r>
            </a:p>
          </p:txBody>
        </p:sp>
        <p:sp>
          <p:nvSpPr>
            <p:cNvPr id="13" name="Left Brace 12">
              <a:extLst>
                <a:ext uri="{FF2B5EF4-FFF2-40B4-BE49-F238E27FC236}">
                  <a16:creationId xmlns:a16="http://schemas.microsoft.com/office/drawing/2014/main" id="{BFA701F8-1CD9-414B-A082-FC35019CDB1B}"/>
                </a:ext>
              </a:extLst>
            </p:cNvPr>
            <p:cNvSpPr/>
            <p:nvPr/>
          </p:nvSpPr>
          <p:spPr>
            <a:xfrm rot="16200000">
              <a:off x="8211189" y="-540314"/>
              <a:ext cx="167447" cy="4295348"/>
            </a:xfrm>
            <a:prstGeom prst="leftBrace">
              <a:avLst>
                <a:gd name="adj1" fmla="val 62179"/>
                <a:gd name="adj2" fmla="val 50000"/>
              </a:avLst>
            </a:prstGeom>
            <a:solidFill>
              <a:schemeClr val="accent2"/>
            </a:solidFill>
            <a:ln>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dirty="0">
                <a:latin typeface="+mj-lt"/>
              </a:endParaRPr>
            </a:p>
          </p:txBody>
        </p:sp>
        <p:sp>
          <p:nvSpPr>
            <p:cNvPr id="14" name="Round Same Side Corner Rectangle 57">
              <a:extLst>
                <a:ext uri="{FF2B5EF4-FFF2-40B4-BE49-F238E27FC236}">
                  <a16:creationId xmlns:a16="http://schemas.microsoft.com/office/drawing/2014/main" id="{33B7CBC5-252A-92EC-089F-822EBCC6D56E}"/>
                </a:ext>
              </a:extLst>
            </p:cNvPr>
            <p:cNvSpPr/>
            <p:nvPr/>
          </p:nvSpPr>
          <p:spPr>
            <a:xfrm>
              <a:off x="5964632" y="1331853"/>
              <a:ext cx="4798231" cy="246367"/>
            </a:xfrm>
            <a:prstGeom prst="round2SameRect">
              <a:avLst/>
            </a:prstGeom>
            <a:solidFill>
              <a:schemeClr val="accent2"/>
            </a:solidFill>
            <a:ln w="285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fontAlgn="base">
                <a:spcBef>
                  <a:spcPct val="0"/>
                </a:spcBef>
                <a:spcAft>
                  <a:spcPct val="0"/>
                </a:spcAft>
                <a:defRPr/>
              </a:pPr>
              <a:r>
                <a:rPr lang="en-US" sz="1400" b="1" dirty="0">
                  <a:solidFill>
                    <a:prstClr val="white"/>
                  </a:solidFill>
                </a:rPr>
                <a:t>Travel and tourism Sector</a:t>
              </a:r>
            </a:p>
          </p:txBody>
        </p:sp>
        <p:sp>
          <p:nvSpPr>
            <p:cNvPr id="15" name="Content Placeholder 2">
              <a:extLst>
                <a:ext uri="{FF2B5EF4-FFF2-40B4-BE49-F238E27FC236}">
                  <a16:creationId xmlns:a16="http://schemas.microsoft.com/office/drawing/2014/main" id="{7F12997F-868F-ED86-3173-9B98DE2E493D}"/>
                </a:ext>
              </a:extLst>
            </p:cNvPr>
            <p:cNvSpPr txBox="1">
              <a:spLocks/>
            </p:cNvSpPr>
            <p:nvPr/>
          </p:nvSpPr>
          <p:spPr>
            <a:xfrm>
              <a:off x="6035718" y="1600609"/>
              <a:ext cx="4653992" cy="1810308"/>
            </a:xfrm>
            <a:prstGeom prst="rect">
              <a:avLst/>
            </a:prstGeom>
          </p:spPr>
          <p:txBody>
            <a:bodyPr/>
            <a:lstStyle>
              <a:lvl1pPr marL="0" indent="0" algn="l" defTabSz="914417" rtl="0" eaLnBrk="1" latinLnBrk="0" hangingPunct="1">
                <a:spcBef>
                  <a:spcPts val="0"/>
                </a:spcBef>
                <a:spcAft>
                  <a:spcPts val="1000"/>
                </a:spcAft>
                <a:buSzPct val="100000"/>
                <a:buFont typeface="Arial" panose="020B0604020202020204" pitchFamily="34" charset="0"/>
                <a:buNone/>
                <a:defRPr sz="907" b="0" kern="1200">
                  <a:solidFill>
                    <a:schemeClr val="tx1"/>
                  </a:solidFill>
                  <a:latin typeface="+mn-lt"/>
                  <a:ea typeface="+mn-ea"/>
                  <a:cs typeface="+mn-cs"/>
                </a:defRPr>
              </a:lvl1pPr>
              <a:lvl2pPr marL="0" indent="0" algn="l" defTabSz="914417" rtl="0" eaLnBrk="1" latinLnBrk="0" hangingPunct="1">
                <a:spcBef>
                  <a:spcPts val="0"/>
                </a:spcBef>
                <a:spcAft>
                  <a:spcPts val="1000"/>
                </a:spcAft>
                <a:buClrTx/>
                <a:buSzPct val="100000"/>
                <a:buFont typeface="Arial"/>
                <a:buNone/>
                <a:defRPr lang="en-US" sz="907" b="1" kern="1200" dirty="0" smtClean="0">
                  <a:solidFill>
                    <a:schemeClr val="tx1"/>
                  </a:solidFill>
                  <a:latin typeface="+mn-lt"/>
                  <a:ea typeface="+mn-ea"/>
                  <a:cs typeface="+mn-cs"/>
                </a:defRPr>
              </a:lvl2pPr>
              <a:lvl3pPr marL="176403" indent="-176403" algn="l" defTabSz="914417" rtl="0" eaLnBrk="1" latinLnBrk="0" hangingPunct="1">
                <a:spcBef>
                  <a:spcPts val="0"/>
                </a:spcBef>
                <a:spcAft>
                  <a:spcPts val="1000"/>
                </a:spcAft>
                <a:buClrTx/>
                <a:buSzPct val="100000"/>
                <a:buFont typeface="Arial" panose="020B0604020202020204" pitchFamily="34" charset="0"/>
                <a:buChar char="•"/>
                <a:defRPr lang="en-US" sz="907" kern="1200" dirty="0" smtClean="0">
                  <a:solidFill>
                    <a:schemeClr val="tx1"/>
                  </a:solidFill>
                  <a:latin typeface="+mn-lt"/>
                  <a:ea typeface="+mn-ea"/>
                  <a:cs typeface="+mn-cs"/>
                </a:defRPr>
              </a:lvl3pPr>
              <a:lvl4pPr marL="356407" indent="-176403" algn="l" defTabSz="914417" rtl="0" eaLnBrk="1" latinLnBrk="0" hangingPunct="1">
                <a:spcBef>
                  <a:spcPts val="0"/>
                </a:spcBef>
                <a:spcAft>
                  <a:spcPts val="1000"/>
                </a:spcAft>
                <a:buClrTx/>
                <a:buSzPct val="100000"/>
                <a:buFont typeface="Verdana" panose="020B0604030504040204" pitchFamily="34" charset="0"/>
                <a:buChar char="−"/>
                <a:defRPr lang="en-US" sz="907" kern="1200" baseline="0" dirty="0" smtClean="0">
                  <a:solidFill>
                    <a:schemeClr val="tx1"/>
                  </a:solidFill>
                  <a:latin typeface="+mn-lt"/>
                  <a:ea typeface="+mn-ea"/>
                  <a:cs typeface="+mn-cs"/>
                </a:defRPr>
              </a:lvl4pPr>
              <a:lvl5pPr marL="532810" indent="-176403" algn="l" defTabSz="798528" rtl="0" eaLnBrk="1" latinLnBrk="0" hangingPunct="1">
                <a:spcBef>
                  <a:spcPts val="0"/>
                </a:spcBef>
                <a:spcAft>
                  <a:spcPts val="1000"/>
                </a:spcAft>
                <a:buClrTx/>
                <a:buSzPct val="100000"/>
                <a:buFont typeface="Verdana" panose="020B0604030504040204" pitchFamily="34" charset="0"/>
                <a:buChar char="−"/>
                <a:tabLst/>
                <a:defRPr lang="en-US" sz="907" kern="1200" baseline="0" dirty="0" smtClean="0">
                  <a:solidFill>
                    <a:schemeClr val="tx1"/>
                  </a:solidFill>
                  <a:latin typeface="+mn-lt"/>
                  <a:ea typeface="+mn-ea"/>
                  <a:cs typeface="+mn-cs"/>
                </a:defRPr>
              </a:lvl5pPr>
              <a:lvl6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10" indent="-176403" algn="l" defTabSz="91441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237744" indent="-237744" algn="l" rtl="0" eaLnBrk="1" latinLnBrk="0" hangingPunct="1">
                <a:spcBef>
                  <a:spcPts val="600"/>
                </a:spcBef>
                <a:spcAft>
                  <a:spcPts val="300"/>
                </a:spcAft>
                <a:buFont typeface="Arial" panose="020B0604020202020204" pitchFamily="34" charset="0"/>
                <a:buChar char="•"/>
              </a:pPr>
              <a:r>
                <a:rPr lang="en-US" sz="1500" dirty="0">
                  <a:solidFill>
                    <a:srgbClr val="000000"/>
                  </a:solidFill>
                  <a:latin typeface="Calibri" panose="020F0502020204030204" pitchFamily="34" charset="0"/>
                </a:rPr>
                <a:t>Other than economy flights to become expensive as GST increased from 12% to 18%</a:t>
              </a:r>
              <a:endParaRPr lang="en-US" sz="1500" dirty="0">
                <a:solidFill>
                  <a:srgbClr val="000000"/>
                </a:solidFill>
                <a:effectLst/>
                <a:latin typeface="Calibri" panose="020F0502020204030204" pitchFamily="34" charset="0"/>
              </a:endParaRPr>
            </a:p>
            <a:p>
              <a:pPr marL="237744" indent="-237744" algn="l" rtl="0" eaLnBrk="1" latinLnBrk="0" hangingPunct="1">
                <a:spcBef>
                  <a:spcPts val="600"/>
                </a:spcBef>
                <a:spcAft>
                  <a:spcPts val="300"/>
                </a:spcAft>
                <a:buFont typeface="Arial" panose="020B0604020202020204" pitchFamily="34" charset="0"/>
                <a:buChar char="•"/>
              </a:pPr>
              <a:r>
                <a:rPr lang="en-US" sz="1500" dirty="0">
                  <a:solidFill>
                    <a:srgbClr val="000000"/>
                  </a:solidFill>
                  <a:effectLst/>
                  <a:latin typeface="Calibri" panose="020F0502020204030204" pitchFamily="34" charset="0"/>
                </a:rPr>
                <a:t>GST on “Hotel Accommodation” services with a value up to Rs. 7,500 per unit per day reduced from 12% to 5%</a:t>
              </a:r>
            </a:p>
            <a:p>
              <a:pPr marL="237744" indent="-237744" algn="l" rtl="0" eaLnBrk="1" latinLnBrk="0" hangingPunct="1">
                <a:spcBef>
                  <a:spcPts val="600"/>
                </a:spcBef>
                <a:spcAft>
                  <a:spcPts val="300"/>
                </a:spcAft>
                <a:buFont typeface="Arial" panose="020B0604020202020204" pitchFamily="34" charset="0"/>
                <a:buChar char="•"/>
              </a:pPr>
              <a:r>
                <a:rPr lang="en-US" sz="1500" dirty="0">
                  <a:solidFill>
                    <a:srgbClr val="000000"/>
                  </a:solidFill>
                  <a:effectLst/>
                  <a:latin typeface="Calibri" panose="020F0502020204030204" pitchFamily="34" charset="0"/>
                </a:rPr>
                <a:t>Hotels to reevaluate their pricing and cost frameworks due to withdrawal of ITC benefits</a:t>
              </a:r>
            </a:p>
          </p:txBody>
        </p:sp>
        <p:sp>
          <p:nvSpPr>
            <p:cNvPr id="16" name="Rectangle 15">
              <a:extLst>
                <a:ext uri="{FF2B5EF4-FFF2-40B4-BE49-F238E27FC236}">
                  <a16:creationId xmlns:a16="http://schemas.microsoft.com/office/drawing/2014/main" id="{BC002563-35E3-71BE-C4F2-5110EBD497C2}"/>
                </a:ext>
              </a:extLst>
            </p:cNvPr>
            <p:cNvSpPr>
              <a:spLocks noChangeArrowheads="1"/>
            </p:cNvSpPr>
            <p:nvPr/>
          </p:nvSpPr>
          <p:spPr bwMode="auto">
            <a:xfrm>
              <a:off x="964544" y="3822475"/>
              <a:ext cx="4798231" cy="1675674"/>
            </a:xfrm>
            <a:prstGeom prst="rect">
              <a:avLst/>
            </a:prstGeom>
            <a:noFill/>
            <a:ln w="28575" algn="ctr">
              <a:solidFill>
                <a:schemeClr val="accent1"/>
              </a:solidFill>
              <a:miter lim="800000"/>
              <a:headEnd/>
              <a:tailEnd/>
            </a:ln>
            <a:effectLst/>
          </p:spPr>
          <p:txBody>
            <a:bodyPr wrap="square" lIns="40082" tIns="284048" rIns="40082" anchor="t" anchorCtr="0">
              <a:noAutofit/>
            </a:bodyPr>
            <a:lstStyle/>
            <a:p>
              <a:pPr marL="1392" lvl="1">
                <a:spcBef>
                  <a:spcPts val="1052"/>
                </a:spcBef>
                <a:defRPr/>
              </a:pPr>
              <a:endParaRPr lang="en-US" sz="1000" kern="0" dirty="0">
                <a:latin typeface="+mj-lt"/>
                <a:cs typeface="Verdana" pitchFamily="34" charset="0"/>
              </a:endParaRPr>
            </a:p>
          </p:txBody>
        </p:sp>
        <p:sp>
          <p:nvSpPr>
            <p:cNvPr id="17" name="Left Brace 16">
              <a:extLst>
                <a:ext uri="{FF2B5EF4-FFF2-40B4-BE49-F238E27FC236}">
                  <a16:creationId xmlns:a16="http://schemas.microsoft.com/office/drawing/2014/main" id="{0CAA2F7C-AF1B-4A69-5908-F341FBD548FB}"/>
                </a:ext>
              </a:extLst>
            </p:cNvPr>
            <p:cNvSpPr/>
            <p:nvPr/>
          </p:nvSpPr>
          <p:spPr>
            <a:xfrm rot="16200000">
              <a:off x="3220726" y="1688833"/>
              <a:ext cx="167447" cy="4295348"/>
            </a:xfrm>
            <a:prstGeom prst="leftBrace">
              <a:avLst>
                <a:gd name="adj1" fmla="val 62179"/>
                <a:gd name="adj2" fmla="val 50000"/>
              </a:avLst>
            </a:prstGeom>
            <a:solidFill>
              <a:schemeClr val="accent1"/>
            </a:solidFill>
            <a:ln>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latin typeface="+mj-lt"/>
              </a:endParaRPr>
            </a:p>
          </p:txBody>
        </p:sp>
        <p:sp>
          <p:nvSpPr>
            <p:cNvPr id="18" name="Round Same Side Corner Rectangle 73">
              <a:extLst>
                <a:ext uri="{FF2B5EF4-FFF2-40B4-BE49-F238E27FC236}">
                  <a16:creationId xmlns:a16="http://schemas.microsoft.com/office/drawing/2014/main" id="{2A62F71E-CDF1-D700-1061-7F6468B386C0}"/>
                </a:ext>
              </a:extLst>
            </p:cNvPr>
            <p:cNvSpPr/>
            <p:nvPr/>
          </p:nvSpPr>
          <p:spPr>
            <a:xfrm>
              <a:off x="964544" y="3561000"/>
              <a:ext cx="4798231" cy="246367"/>
            </a:xfrm>
            <a:prstGeom prst="round2SameRect">
              <a:avLst/>
            </a:prstGeom>
            <a:solidFill>
              <a:schemeClr val="accent1"/>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fontAlgn="base">
                <a:spcBef>
                  <a:spcPct val="0"/>
                </a:spcBef>
                <a:spcAft>
                  <a:spcPct val="0"/>
                </a:spcAft>
                <a:defRPr/>
              </a:pPr>
              <a:r>
                <a:rPr lang="en-US" sz="1400" b="1" dirty="0">
                  <a:solidFill>
                    <a:prstClr val="white"/>
                  </a:solidFill>
                </a:rPr>
                <a:t>Beauty and Fitness Sector</a:t>
              </a:r>
            </a:p>
          </p:txBody>
        </p:sp>
        <p:sp>
          <p:nvSpPr>
            <p:cNvPr id="19" name="Content Placeholder 2">
              <a:extLst>
                <a:ext uri="{FF2B5EF4-FFF2-40B4-BE49-F238E27FC236}">
                  <a16:creationId xmlns:a16="http://schemas.microsoft.com/office/drawing/2014/main" id="{3203E2F0-A1C5-8640-AC88-F81BD6233FFC}"/>
                </a:ext>
              </a:extLst>
            </p:cNvPr>
            <p:cNvSpPr txBox="1">
              <a:spLocks/>
            </p:cNvSpPr>
            <p:nvPr/>
          </p:nvSpPr>
          <p:spPr>
            <a:xfrm>
              <a:off x="1045255" y="3916383"/>
              <a:ext cx="4653992" cy="1596873"/>
            </a:xfrm>
            <a:prstGeom prst="rect">
              <a:avLst/>
            </a:prstGeom>
          </p:spPr>
          <p:txBody>
            <a:bodyPr/>
            <a:lstStyle>
              <a:lvl1pPr marL="0" indent="0" algn="l" defTabSz="914417" rtl="0" eaLnBrk="1" latinLnBrk="0" hangingPunct="1">
                <a:spcBef>
                  <a:spcPts val="0"/>
                </a:spcBef>
                <a:spcAft>
                  <a:spcPts val="1000"/>
                </a:spcAft>
                <a:buSzPct val="100000"/>
                <a:buFont typeface="Arial" panose="020B0604020202020204" pitchFamily="34" charset="0"/>
                <a:buNone/>
                <a:defRPr sz="907" b="0" kern="1200">
                  <a:solidFill>
                    <a:schemeClr val="tx1"/>
                  </a:solidFill>
                  <a:latin typeface="+mn-lt"/>
                  <a:ea typeface="+mn-ea"/>
                  <a:cs typeface="+mn-cs"/>
                </a:defRPr>
              </a:lvl1pPr>
              <a:lvl2pPr marL="0" indent="0" algn="l" defTabSz="914417" rtl="0" eaLnBrk="1" latinLnBrk="0" hangingPunct="1">
                <a:spcBef>
                  <a:spcPts val="0"/>
                </a:spcBef>
                <a:spcAft>
                  <a:spcPts val="1000"/>
                </a:spcAft>
                <a:buClrTx/>
                <a:buSzPct val="100000"/>
                <a:buFont typeface="Arial"/>
                <a:buNone/>
                <a:defRPr lang="en-US" sz="907" b="1" kern="1200" dirty="0" smtClean="0">
                  <a:solidFill>
                    <a:schemeClr val="tx1"/>
                  </a:solidFill>
                  <a:latin typeface="+mn-lt"/>
                  <a:ea typeface="+mn-ea"/>
                  <a:cs typeface="+mn-cs"/>
                </a:defRPr>
              </a:lvl2pPr>
              <a:lvl3pPr marL="176403" indent="-176403" algn="l" defTabSz="914417" rtl="0" eaLnBrk="1" latinLnBrk="0" hangingPunct="1">
                <a:spcBef>
                  <a:spcPts val="0"/>
                </a:spcBef>
                <a:spcAft>
                  <a:spcPts val="1000"/>
                </a:spcAft>
                <a:buClrTx/>
                <a:buSzPct val="100000"/>
                <a:buFont typeface="Arial" panose="020B0604020202020204" pitchFamily="34" charset="0"/>
                <a:buChar char="•"/>
                <a:defRPr lang="en-US" sz="907" kern="1200" dirty="0" smtClean="0">
                  <a:solidFill>
                    <a:schemeClr val="tx1"/>
                  </a:solidFill>
                  <a:latin typeface="+mn-lt"/>
                  <a:ea typeface="+mn-ea"/>
                  <a:cs typeface="+mn-cs"/>
                </a:defRPr>
              </a:lvl3pPr>
              <a:lvl4pPr marL="356407" indent="-176403" algn="l" defTabSz="914417" rtl="0" eaLnBrk="1" latinLnBrk="0" hangingPunct="1">
                <a:spcBef>
                  <a:spcPts val="0"/>
                </a:spcBef>
                <a:spcAft>
                  <a:spcPts val="1000"/>
                </a:spcAft>
                <a:buClrTx/>
                <a:buSzPct val="100000"/>
                <a:buFont typeface="Verdana" panose="020B0604030504040204" pitchFamily="34" charset="0"/>
                <a:buChar char="−"/>
                <a:defRPr lang="en-US" sz="907" kern="1200" baseline="0" dirty="0" smtClean="0">
                  <a:solidFill>
                    <a:schemeClr val="tx1"/>
                  </a:solidFill>
                  <a:latin typeface="+mn-lt"/>
                  <a:ea typeface="+mn-ea"/>
                  <a:cs typeface="+mn-cs"/>
                </a:defRPr>
              </a:lvl4pPr>
              <a:lvl5pPr marL="532810" indent="-176403" algn="l" defTabSz="798528" rtl="0" eaLnBrk="1" latinLnBrk="0" hangingPunct="1">
                <a:spcBef>
                  <a:spcPts val="0"/>
                </a:spcBef>
                <a:spcAft>
                  <a:spcPts val="1000"/>
                </a:spcAft>
                <a:buClrTx/>
                <a:buSzPct val="100000"/>
                <a:buFont typeface="Verdana" panose="020B0604030504040204" pitchFamily="34" charset="0"/>
                <a:buChar char="−"/>
                <a:tabLst/>
                <a:defRPr lang="en-US" sz="907" kern="1200" baseline="0" dirty="0" smtClean="0">
                  <a:solidFill>
                    <a:schemeClr val="tx1"/>
                  </a:solidFill>
                  <a:latin typeface="+mn-lt"/>
                  <a:ea typeface="+mn-ea"/>
                  <a:cs typeface="+mn-cs"/>
                </a:defRPr>
              </a:lvl5pPr>
              <a:lvl6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10" indent="-176403" algn="l" defTabSz="91441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233363" lvl="0" indent="-233363" defTabSz="801635">
                <a:spcBef>
                  <a:spcPts val="600"/>
                </a:spcBef>
                <a:spcAft>
                  <a:spcPts val="300"/>
                </a:spcAft>
                <a:buFont typeface="Arial" panose="020B0604020202020204" pitchFamily="34" charset="0"/>
                <a:buChar char="•"/>
                <a:defRPr/>
              </a:pPr>
              <a:r>
                <a:rPr lang="en-US" sz="1500" dirty="0">
                  <a:solidFill>
                    <a:prstClr val="black"/>
                  </a:solidFill>
                </a:rPr>
                <a:t>Reduction of GST from 18% to 5% on beauty and physical well-being services including services of gyms, salons, barbers, yoga </a:t>
              </a:r>
              <a:r>
                <a:rPr lang="en-US" sz="1500" dirty="0" err="1">
                  <a:solidFill>
                    <a:prstClr val="black"/>
                  </a:solidFill>
                </a:rPr>
                <a:t>centres</a:t>
              </a:r>
              <a:endParaRPr lang="en-US" sz="1500" dirty="0">
                <a:solidFill>
                  <a:prstClr val="black"/>
                </a:solidFill>
              </a:endParaRPr>
            </a:p>
            <a:p>
              <a:pPr marL="233363" lvl="0" indent="-233363" defTabSz="801635">
                <a:spcBef>
                  <a:spcPts val="600"/>
                </a:spcBef>
                <a:spcAft>
                  <a:spcPts val="300"/>
                </a:spcAft>
                <a:buFont typeface="Arial" panose="020B0604020202020204" pitchFamily="34" charset="0"/>
                <a:buChar char="•"/>
                <a:defRPr/>
              </a:pPr>
              <a:r>
                <a:rPr lang="en-US" sz="1500" dirty="0">
                  <a:solidFill>
                    <a:prstClr val="black"/>
                  </a:solidFill>
                  <a:latin typeface="+mj-lt"/>
                </a:rPr>
                <a:t>However, ITC restriction will need to be factored in by the service suppliers</a:t>
              </a:r>
              <a:endParaRPr lang="en-US" sz="1500" dirty="0">
                <a:latin typeface="+mj-lt"/>
              </a:endParaRPr>
            </a:p>
            <a:p>
              <a:pPr>
                <a:spcAft>
                  <a:spcPts val="526"/>
                </a:spcAft>
              </a:pPr>
              <a:endParaRPr lang="en-IN" sz="1500" dirty="0">
                <a:latin typeface="+mj-lt"/>
              </a:endParaRPr>
            </a:p>
          </p:txBody>
        </p:sp>
        <p:sp>
          <p:nvSpPr>
            <p:cNvPr id="20" name="Rectangle 19">
              <a:extLst>
                <a:ext uri="{FF2B5EF4-FFF2-40B4-BE49-F238E27FC236}">
                  <a16:creationId xmlns:a16="http://schemas.microsoft.com/office/drawing/2014/main" id="{C19F02FE-9AA6-CC11-F1C2-9CD2D1ED0B11}"/>
                </a:ext>
              </a:extLst>
            </p:cNvPr>
            <p:cNvSpPr>
              <a:spLocks noChangeArrowheads="1"/>
            </p:cNvSpPr>
            <p:nvPr/>
          </p:nvSpPr>
          <p:spPr bwMode="auto">
            <a:xfrm>
              <a:off x="5955007" y="3822475"/>
              <a:ext cx="4798231" cy="1675673"/>
            </a:xfrm>
            <a:prstGeom prst="rect">
              <a:avLst/>
            </a:prstGeom>
            <a:noFill/>
            <a:ln w="28575" algn="ctr">
              <a:solidFill>
                <a:schemeClr val="accent4"/>
              </a:solidFill>
              <a:miter lim="800000"/>
              <a:headEnd/>
              <a:tailEnd/>
            </a:ln>
            <a:effectLst/>
          </p:spPr>
          <p:txBody>
            <a:bodyPr wrap="square" lIns="40082" tIns="284048" rIns="40082" anchor="t" anchorCtr="0">
              <a:noAutofit/>
            </a:bodyPr>
            <a:lstStyle/>
            <a:p>
              <a:pPr marL="1392" lvl="1">
                <a:spcBef>
                  <a:spcPts val="1052"/>
                </a:spcBef>
                <a:defRPr/>
              </a:pPr>
              <a:endParaRPr lang="en-US" sz="1000" kern="0" dirty="0">
                <a:latin typeface="+mj-lt"/>
                <a:cs typeface="Verdana" pitchFamily="34" charset="0"/>
              </a:endParaRPr>
            </a:p>
          </p:txBody>
        </p:sp>
        <p:sp>
          <p:nvSpPr>
            <p:cNvPr id="21" name="Left Brace 20">
              <a:extLst>
                <a:ext uri="{FF2B5EF4-FFF2-40B4-BE49-F238E27FC236}">
                  <a16:creationId xmlns:a16="http://schemas.microsoft.com/office/drawing/2014/main" id="{0CF43F6C-5949-B78A-3F82-F2F2021F4193}"/>
                </a:ext>
              </a:extLst>
            </p:cNvPr>
            <p:cNvSpPr/>
            <p:nvPr/>
          </p:nvSpPr>
          <p:spPr>
            <a:xfrm rot="16200000">
              <a:off x="8211189" y="1688833"/>
              <a:ext cx="167447" cy="4295348"/>
            </a:xfrm>
            <a:prstGeom prst="leftBrace">
              <a:avLst>
                <a:gd name="adj1" fmla="val 62179"/>
                <a:gd name="adj2" fmla="val 50000"/>
              </a:avLst>
            </a:prstGeom>
            <a:solidFill>
              <a:schemeClr val="accent4"/>
            </a:solidFill>
            <a:ln>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latin typeface="+mj-lt"/>
              </a:endParaRPr>
            </a:p>
          </p:txBody>
        </p:sp>
        <p:sp>
          <p:nvSpPr>
            <p:cNvPr id="22" name="Round Same Side Corner Rectangle 77">
              <a:extLst>
                <a:ext uri="{FF2B5EF4-FFF2-40B4-BE49-F238E27FC236}">
                  <a16:creationId xmlns:a16="http://schemas.microsoft.com/office/drawing/2014/main" id="{B39309EF-5DB5-7374-079C-DC3CC1FAB4F3}"/>
                </a:ext>
              </a:extLst>
            </p:cNvPr>
            <p:cNvSpPr/>
            <p:nvPr/>
          </p:nvSpPr>
          <p:spPr>
            <a:xfrm>
              <a:off x="5955007" y="3561000"/>
              <a:ext cx="4798231" cy="246367"/>
            </a:xfrm>
            <a:prstGeom prst="round2SameRect">
              <a:avLst/>
            </a:prstGeom>
            <a:solidFill>
              <a:schemeClr val="accent4"/>
            </a:solidFill>
            <a:ln w="2857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1"/>
                  </a:solidFill>
                  <a:latin typeface="+mj-lt"/>
                </a:rPr>
                <a:t>Special Goods/ Services  </a:t>
              </a:r>
            </a:p>
          </p:txBody>
        </p:sp>
        <p:sp>
          <p:nvSpPr>
            <p:cNvPr id="23" name="Content Placeholder 2">
              <a:extLst>
                <a:ext uri="{FF2B5EF4-FFF2-40B4-BE49-F238E27FC236}">
                  <a16:creationId xmlns:a16="http://schemas.microsoft.com/office/drawing/2014/main" id="{644707AC-F584-F81E-FE3D-DCED37A93EF7}"/>
                </a:ext>
              </a:extLst>
            </p:cNvPr>
            <p:cNvSpPr txBox="1">
              <a:spLocks/>
            </p:cNvSpPr>
            <p:nvPr/>
          </p:nvSpPr>
          <p:spPr>
            <a:xfrm>
              <a:off x="6035718" y="3858630"/>
              <a:ext cx="4653992" cy="1639517"/>
            </a:xfrm>
            <a:prstGeom prst="rect">
              <a:avLst/>
            </a:prstGeom>
          </p:spPr>
          <p:txBody>
            <a:bodyPr/>
            <a:lstStyle>
              <a:lvl1pPr marL="0" indent="0" algn="l" defTabSz="914417" rtl="0" eaLnBrk="1" latinLnBrk="0" hangingPunct="1">
                <a:spcBef>
                  <a:spcPts val="0"/>
                </a:spcBef>
                <a:spcAft>
                  <a:spcPts val="1000"/>
                </a:spcAft>
                <a:buSzPct val="100000"/>
                <a:buFont typeface="Arial" panose="020B0604020202020204" pitchFamily="34" charset="0"/>
                <a:buNone/>
                <a:defRPr sz="907" b="0" kern="1200">
                  <a:solidFill>
                    <a:schemeClr val="tx1"/>
                  </a:solidFill>
                  <a:latin typeface="+mn-lt"/>
                  <a:ea typeface="+mn-ea"/>
                  <a:cs typeface="+mn-cs"/>
                </a:defRPr>
              </a:lvl1pPr>
              <a:lvl2pPr marL="0" indent="0" algn="l" defTabSz="914417" rtl="0" eaLnBrk="1" latinLnBrk="0" hangingPunct="1">
                <a:spcBef>
                  <a:spcPts val="0"/>
                </a:spcBef>
                <a:spcAft>
                  <a:spcPts val="1000"/>
                </a:spcAft>
                <a:buClrTx/>
                <a:buSzPct val="100000"/>
                <a:buFont typeface="Arial"/>
                <a:buNone/>
                <a:defRPr lang="en-US" sz="907" b="1" kern="1200" dirty="0" smtClean="0">
                  <a:solidFill>
                    <a:schemeClr val="tx1"/>
                  </a:solidFill>
                  <a:latin typeface="+mn-lt"/>
                  <a:ea typeface="+mn-ea"/>
                  <a:cs typeface="+mn-cs"/>
                </a:defRPr>
              </a:lvl2pPr>
              <a:lvl3pPr marL="176403" indent="-176403" algn="l" defTabSz="914417" rtl="0" eaLnBrk="1" latinLnBrk="0" hangingPunct="1">
                <a:spcBef>
                  <a:spcPts val="0"/>
                </a:spcBef>
                <a:spcAft>
                  <a:spcPts val="1000"/>
                </a:spcAft>
                <a:buClrTx/>
                <a:buSzPct val="100000"/>
                <a:buFont typeface="Arial" panose="020B0604020202020204" pitchFamily="34" charset="0"/>
                <a:buChar char="•"/>
                <a:defRPr lang="en-US" sz="907" kern="1200" dirty="0" smtClean="0">
                  <a:solidFill>
                    <a:schemeClr val="tx1"/>
                  </a:solidFill>
                  <a:latin typeface="+mn-lt"/>
                  <a:ea typeface="+mn-ea"/>
                  <a:cs typeface="+mn-cs"/>
                </a:defRPr>
              </a:lvl3pPr>
              <a:lvl4pPr marL="356407" indent="-176403" algn="l" defTabSz="914417" rtl="0" eaLnBrk="1" latinLnBrk="0" hangingPunct="1">
                <a:spcBef>
                  <a:spcPts val="0"/>
                </a:spcBef>
                <a:spcAft>
                  <a:spcPts val="1000"/>
                </a:spcAft>
                <a:buClrTx/>
                <a:buSzPct val="100000"/>
                <a:buFont typeface="Verdana" panose="020B0604030504040204" pitchFamily="34" charset="0"/>
                <a:buChar char="−"/>
                <a:defRPr lang="en-US" sz="907" kern="1200" baseline="0" dirty="0" smtClean="0">
                  <a:solidFill>
                    <a:schemeClr val="tx1"/>
                  </a:solidFill>
                  <a:latin typeface="+mn-lt"/>
                  <a:ea typeface="+mn-ea"/>
                  <a:cs typeface="+mn-cs"/>
                </a:defRPr>
              </a:lvl4pPr>
              <a:lvl5pPr marL="532810" indent="-176403" algn="l" defTabSz="798528" rtl="0" eaLnBrk="1" latinLnBrk="0" hangingPunct="1">
                <a:spcBef>
                  <a:spcPts val="0"/>
                </a:spcBef>
                <a:spcAft>
                  <a:spcPts val="1000"/>
                </a:spcAft>
                <a:buClrTx/>
                <a:buSzPct val="100000"/>
                <a:buFont typeface="Verdana" panose="020B0604030504040204" pitchFamily="34" charset="0"/>
                <a:buChar char="−"/>
                <a:tabLst/>
                <a:defRPr lang="en-US" sz="907" kern="1200" baseline="0" dirty="0" smtClean="0">
                  <a:solidFill>
                    <a:schemeClr val="tx1"/>
                  </a:solidFill>
                  <a:latin typeface="+mn-lt"/>
                  <a:ea typeface="+mn-ea"/>
                  <a:cs typeface="+mn-cs"/>
                </a:defRPr>
              </a:lvl5pPr>
              <a:lvl6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10" indent="-176403" algn="l" defTabSz="91441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233363" lvl="0" indent="-233363" defTabSz="801635">
                <a:spcBef>
                  <a:spcPts val="600"/>
                </a:spcBef>
                <a:spcAft>
                  <a:spcPts val="300"/>
                </a:spcAft>
                <a:buFont typeface="Arial" panose="020B0604020202020204" pitchFamily="34" charset="0"/>
                <a:buChar char="•"/>
                <a:defRPr/>
              </a:pPr>
              <a:r>
                <a:rPr lang="en-US" sz="1500" dirty="0">
                  <a:solidFill>
                    <a:prstClr val="black"/>
                  </a:solidFill>
                </a:rPr>
                <a:t>Special 40% GST rate is proposed for sin goods, including tobacco, carbonated/ aerated drinks and related products, replacing the earlier slab structure</a:t>
              </a:r>
            </a:p>
            <a:p>
              <a:pPr marL="233363" lvl="0" indent="-233363" defTabSz="801635">
                <a:spcBef>
                  <a:spcPts val="600"/>
                </a:spcBef>
                <a:spcAft>
                  <a:spcPts val="300"/>
                </a:spcAft>
                <a:buFont typeface="Arial" panose="020B0604020202020204" pitchFamily="34" charset="0"/>
                <a:buChar char="•"/>
                <a:defRPr/>
              </a:pPr>
              <a:r>
                <a:rPr lang="en-US" sz="1500" dirty="0">
                  <a:solidFill>
                    <a:prstClr val="black"/>
                  </a:solidFill>
                </a:rPr>
                <a:t>Also includes specified actionable claims like </a:t>
              </a:r>
              <a:r>
                <a:rPr lang="en-US" sz="1500" dirty="0"/>
                <a:t>betting, casinos, gambling, horse racing, lottery, online money gaming</a:t>
              </a:r>
              <a:endParaRPr lang="en-US" sz="1500" dirty="0">
                <a:solidFill>
                  <a:prstClr val="black"/>
                </a:solidFill>
              </a:endParaRPr>
            </a:p>
            <a:p>
              <a:pPr marL="233363" lvl="0" indent="-233363" defTabSz="801635">
                <a:spcBef>
                  <a:spcPts val="600"/>
                </a:spcBef>
                <a:spcAft>
                  <a:spcPts val="300"/>
                </a:spcAft>
                <a:buFont typeface="Arial" panose="020B0604020202020204" pitchFamily="34" charset="0"/>
                <a:buChar char="•"/>
                <a:defRPr/>
              </a:pPr>
              <a:r>
                <a:rPr lang="en-US" sz="1500" dirty="0">
                  <a:solidFill>
                    <a:prstClr val="black"/>
                  </a:solidFill>
                </a:rPr>
                <a:t>Clarity required on liquidation of compensation </a:t>
              </a:r>
              <a:r>
                <a:rPr lang="en-US" sz="1500" dirty="0" err="1">
                  <a:solidFill>
                    <a:prstClr val="black"/>
                  </a:solidFill>
                </a:rPr>
                <a:t>cess</a:t>
              </a:r>
              <a:r>
                <a:rPr lang="en-US" sz="1500" dirty="0">
                  <a:solidFill>
                    <a:prstClr val="black"/>
                  </a:solidFill>
                </a:rPr>
                <a:t> balances</a:t>
              </a:r>
            </a:p>
            <a:p>
              <a:pPr marL="342900" indent="-342900" algn="just">
                <a:spcAft>
                  <a:spcPts val="0"/>
                </a:spcAft>
                <a:buSzPts val="1000"/>
                <a:buFont typeface="Symbol" panose="05050102010706020507" pitchFamily="18" charset="2"/>
                <a:buChar char=""/>
                <a:tabLst>
                  <a:tab pos="457200" algn="l"/>
                </a:tabLst>
              </a:pPr>
              <a:endParaRPr lang="en-US" sz="1500" dirty="0">
                <a:latin typeface="+mj-lt"/>
              </a:endParaRPr>
            </a:p>
          </p:txBody>
        </p:sp>
      </p:grpSp>
      <p:sp>
        <p:nvSpPr>
          <p:cNvPr id="28" name="Title 1">
            <a:extLst>
              <a:ext uri="{FF2B5EF4-FFF2-40B4-BE49-F238E27FC236}">
                <a16:creationId xmlns:a16="http://schemas.microsoft.com/office/drawing/2014/main" id="{7A8701E7-ABBE-28F0-112D-65BB1CC3A9A3}"/>
              </a:ext>
            </a:extLst>
          </p:cNvPr>
          <p:cNvSpPr>
            <a:spLocks noGrp="1"/>
          </p:cNvSpPr>
          <p:nvPr>
            <p:ph type="title"/>
          </p:nvPr>
        </p:nvSpPr>
        <p:spPr>
          <a:xfrm>
            <a:off x="463295" y="345992"/>
            <a:ext cx="11277600" cy="334099"/>
          </a:xfrm>
        </p:spPr>
        <p:txBody>
          <a:bodyPr/>
          <a:lstStyle/>
          <a:p>
            <a:r>
              <a:rPr lang="en-US" b="1" dirty="0"/>
              <a:t>Sectoral recommendations - Others</a:t>
            </a:r>
            <a:endParaRPr lang="en-US" sz="2400" b="1" dirty="0"/>
          </a:p>
        </p:txBody>
      </p:sp>
    </p:spTree>
    <p:extLst>
      <p:ext uri="{BB962C8B-B14F-4D97-AF65-F5344CB8AC3E}">
        <p14:creationId xmlns:p14="http://schemas.microsoft.com/office/powerpoint/2010/main" val="12857550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0A336-E6AB-017D-454B-C5BC9ED6DA9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07381AA-46AC-398B-1A67-44AA2745CE41}"/>
              </a:ext>
            </a:extLst>
          </p:cNvPr>
          <p:cNvSpPr>
            <a:spLocks noChangeArrowheads="1"/>
          </p:cNvSpPr>
          <p:nvPr/>
        </p:nvSpPr>
        <p:spPr bwMode="auto">
          <a:xfrm>
            <a:off x="426849" y="1221179"/>
            <a:ext cx="5531811" cy="2347546"/>
          </a:xfrm>
          <a:prstGeom prst="rect">
            <a:avLst/>
          </a:prstGeom>
          <a:noFill/>
          <a:ln w="28575" algn="ctr">
            <a:solidFill>
              <a:schemeClr val="accent5"/>
            </a:solidFill>
            <a:miter lim="800000"/>
            <a:headEnd/>
            <a:tailEnd/>
          </a:ln>
          <a:effectLst/>
        </p:spPr>
        <p:txBody>
          <a:bodyPr wrap="square" lIns="40082" tIns="284048" rIns="40082" anchor="t" anchorCtr="0">
            <a:noAutofit/>
          </a:bodyPr>
          <a:lstStyle/>
          <a:p>
            <a:pPr marL="1392" lvl="1">
              <a:spcBef>
                <a:spcPts val="1052"/>
              </a:spcBef>
              <a:defRPr/>
            </a:pPr>
            <a:endParaRPr lang="en-US" sz="1000" kern="0" dirty="0">
              <a:latin typeface="+mj-lt"/>
              <a:cs typeface="Verdana" pitchFamily="34" charset="0"/>
            </a:endParaRPr>
          </a:p>
        </p:txBody>
      </p:sp>
      <p:sp>
        <p:nvSpPr>
          <p:cNvPr id="9" name="Left Brace 8">
            <a:extLst>
              <a:ext uri="{FF2B5EF4-FFF2-40B4-BE49-F238E27FC236}">
                <a16:creationId xmlns:a16="http://schemas.microsoft.com/office/drawing/2014/main" id="{50772CE5-B52C-F5E4-E506-BDA774B05105}"/>
              </a:ext>
            </a:extLst>
          </p:cNvPr>
          <p:cNvSpPr/>
          <p:nvPr/>
        </p:nvSpPr>
        <p:spPr>
          <a:xfrm rot="16200000">
            <a:off x="3014392" y="-1236390"/>
            <a:ext cx="220201" cy="4952045"/>
          </a:xfrm>
          <a:prstGeom prst="leftBrace">
            <a:avLst>
              <a:gd name="adj1" fmla="val 62179"/>
              <a:gd name="adj2" fmla="val 50000"/>
            </a:avLst>
          </a:prstGeom>
          <a:solidFill>
            <a:schemeClr val="accent5"/>
          </a:solidFill>
          <a:ln>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dirty="0">
              <a:latin typeface="+mj-lt"/>
            </a:endParaRPr>
          </a:p>
        </p:txBody>
      </p:sp>
      <p:sp>
        <p:nvSpPr>
          <p:cNvPr id="10" name="Round Same Side Corner Rectangle 25">
            <a:extLst>
              <a:ext uri="{FF2B5EF4-FFF2-40B4-BE49-F238E27FC236}">
                <a16:creationId xmlns:a16="http://schemas.microsoft.com/office/drawing/2014/main" id="{5B8F4C35-0EDB-1D69-0ECA-C487558416D1}"/>
              </a:ext>
            </a:extLst>
          </p:cNvPr>
          <p:cNvSpPr/>
          <p:nvPr/>
        </p:nvSpPr>
        <p:spPr>
          <a:xfrm>
            <a:off x="426849" y="889984"/>
            <a:ext cx="5531811" cy="323985"/>
          </a:xfrm>
          <a:prstGeom prst="round2SameRect">
            <a:avLst/>
          </a:prstGeom>
          <a:solidFill>
            <a:schemeClr val="accent5"/>
          </a:solidFill>
          <a:ln w="2857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chemeClr val="bg1"/>
                </a:solidFill>
                <a:latin typeface="+mj-lt"/>
              </a:rPr>
              <a:t>Automotive Sector </a:t>
            </a:r>
          </a:p>
        </p:txBody>
      </p:sp>
      <p:sp>
        <p:nvSpPr>
          <p:cNvPr id="11" name="Content Placeholder 2">
            <a:extLst>
              <a:ext uri="{FF2B5EF4-FFF2-40B4-BE49-F238E27FC236}">
                <a16:creationId xmlns:a16="http://schemas.microsoft.com/office/drawing/2014/main" id="{4E834178-BBA9-EBB7-39ED-651ED82498B2}"/>
              </a:ext>
            </a:extLst>
          </p:cNvPr>
          <p:cNvSpPr txBox="1">
            <a:spLocks/>
          </p:cNvSpPr>
          <p:nvPr/>
        </p:nvSpPr>
        <p:spPr>
          <a:xfrm>
            <a:off x="519900" y="1319361"/>
            <a:ext cx="5531810" cy="1262943"/>
          </a:xfrm>
          <a:prstGeom prst="rect">
            <a:avLst/>
          </a:prstGeom>
        </p:spPr>
        <p:txBody>
          <a:bodyPr/>
          <a:lstStyle>
            <a:lvl1pPr marL="0" indent="0" algn="l" defTabSz="914417" rtl="0" eaLnBrk="1" latinLnBrk="0" hangingPunct="1">
              <a:spcBef>
                <a:spcPts val="0"/>
              </a:spcBef>
              <a:spcAft>
                <a:spcPts val="1000"/>
              </a:spcAft>
              <a:buSzPct val="100000"/>
              <a:buFont typeface="Arial" panose="020B0604020202020204" pitchFamily="34" charset="0"/>
              <a:buNone/>
              <a:defRPr sz="907" b="0" kern="1200">
                <a:solidFill>
                  <a:schemeClr val="tx1"/>
                </a:solidFill>
                <a:latin typeface="+mn-lt"/>
                <a:ea typeface="+mn-ea"/>
                <a:cs typeface="+mn-cs"/>
              </a:defRPr>
            </a:lvl1pPr>
            <a:lvl2pPr marL="0" indent="0" algn="l" defTabSz="914417" rtl="0" eaLnBrk="1" latinLnBrk="0" hangingPunct="1">
              <a:spcBef>
                <a:spcPts val="0"/>
              </a:spcBef>
              <a:spcAft>
                <a:spcPts val="1000"/>
              </a:spcAft>
              <a:buClrTx/>
              <a:buSzPct val="100000"/>
              <a:buFont typeface="Arial"/>
              <a:buNone/>
              <a:defRPr lang="en-US" sz="907" b="1" kern="1200" dirty="0" smtClean="0">
                <a:solidFill>
                  <a:schemeClr val="tx1"/>
                </a:solidFill>
                <a:latin typeface="+mn-lt"/>
                <a:ea typeface="+mn-ea"/>
                <a:cs typeface="+mn-cs"/>
              </a:defRPr>
            </a:lvl2pPr>
            <a:lvl3pPr marL="176403" indent="-176403" algn="l" defTabSz="914417" rtl="0" eaLnBrk="1" latinLnBrk="0" hangingPunct="1">
              <a:spcBef>
                <a:spcPts val="0"/>
              </a:spcBef>
              <a:spcAft>
                <a:spcPts val="1000"/>
              </a:spcAft>
              <a:buClrTx/>
              <a:buSzPct val="100000"/>
              <a:buFont typeface="Arial" panose="020B0604020202020204" pitchFamily="34" charset="0"/>
              <a:buChar char="•"/>
              <a:defRPr lang="en-US" sz="907" kern="1200" dirty="0" smtClean="0">
                <a:solidFill>
                  <a:schemeClr val="tx1"/>
                </a:solidFill>
                <a:latin typeface="+mn-lt"/>
                <a:ea typeface="+mn-ea"/>
                <a:cs typeface="+mn-cs"/>
              </a:defRPr>
            </a:lvl3pPr>
            <a:lvl4pPr marL="356407" indent="-176403" algn="l" defTabSz="914417" rtl="0" eaLnBrk="1" latinLnBrk="0" hangingPunct="1">
              <a:spcBef>
                <a:spcPts val="0"/>
              </a:spcBef>
              <a:spcAft>
                <a:spcPts val="1000"/>
              </a:spcAft>
              <a:buClrTx/>
              <a:buSzPct val="100000"/>
              <a:buFont typeface="Verdana" panose="020B0604030504040204" pitchFamily="34" charset="0"/>
              <a:buChar char="−"/>
              <a:defRPr lang="en-US" sz="907" kern="1200" baseline="0" dirty="0" smtClean="0">
                <a:solidFill>
                  <a:schemeClr val="tx1"/>
                </a:solidFill>
                <a:latin typeface="+mn-lt"/>
                <a:ea typeface="+mn-ea"/>
                <a:cs typeface="+mn-cs"/>
              </a:defRPr>
            </a:lvl4pPr>
            <a:lvl5pPr marL="532810" indent="-176403" algn="l" defTabSz="798528" rtl="0" eaLnBrk="1" latinLnBrk="0" hangingPunct="1">
              <a:spcBef>
                <a:spcPts val="0"/>
              </a:spcBef>
              <a:spcAft>
                <a:spcPts val="1000"/>
              </a:spcAft>
              <a:buClrTx/>
              <a:buSzPct val="100000"/>
              <a:buFont typeface="Verdana" panose="020B0604030504040204" pitchFamily="34" charset="0"/>
              <a:buChar char="−"/>
              <a:tabLst/>
              <a:defRPr lang="en-US" sz="907" kern="1200" baseline="0" dirty="0" smtClean="0">
                <a:solidFill>
                  <a:schemeClr val="tx1"/>
                </a:solidFill>
                <a:latin typeface="+mn-lt"/>
                <a:ea typeface="+mn-ea"/>
                <a:cs typeface="+mn-cs"/>
              </a:defRPr>
            </a:lvl5pPr>
            <a:lvl6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10" indent="-176403" algn="l" defTabSz="91441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203200" indent="-203200">
              <a:spcBef>
                <a:spcPts val="600"/>
              </a:spcBef>
              <a:buFont typeface="Arial"/>
              <a:buChar char="•"/>
            </a:pPr>
            <a:r>
              <a:rPr lang="en-US" sz="1500" dirty="0">
                <a:solidFill>
                  <a:srgbClr val="313131"/>
                </a:solidFill>
              </a:rPr>
              <a:t>Rate rationalization for small segments should fuel consumer demand; HSN classification disputes on parts and components are likely to reduce with uniform 18% rate</a:t>
            </a:r>
          </a:p>
          <a:p>
            <a:pPr marL="203200" indent="-203200">
              <a:spcBef>
                <a:spcPts val="600"/>
              </a:spcBef>
              <a:buFont typeface="Arial"/>
              <a:buChar char="•"/>
            </a:pPr>
            <a:r>
              <a:rPr lang="en-US" sz="1500" dirty="0">
                <a:solidFill>
                  <a:srgbClr val="313131"/>
                </a:solidFill>
              </a:rPr>
              <a:t>Mid, large and SUV segments taxed at 40%. With discontinuation of compensation cess, there is need for mechanism to transition accumulated compensation cess</a:t>
            </a:r>
          </a:p>
          <a:p>
            <a:pPr marL="203200" indent="-203200">
              <a:spcBef>
                <a:spcPts val="600"/>
              </a:spcBef>
              <a:buFont typeface="Arial"/>
              <a:buChar char="•"/>
            </a:pPr>
            <a:r>
              <a:rPr lang="en-US" sz="1500" dirty="0">
                <a:solidFill>
                  <a:srgbClr val="313131"/>
                </a:solidFill>
              </a:rPr>
              <a:t>Industry to proactively assess impact on working capital requirements on unsold inventory throughout supply chain </a:t>
            </a:r>
            <a:endParaRPr lang="en-IN" sz="1500" dirty="0">
              <a:solidFill>
                <a:srgbClr val="313131"/>
              </a:solidFill>
            </a:endParaRPr>
          </a:p>
          <a:p>
            <a:pPr algn="just">
              <a:spcAft>
                <a:spcPts val="0"/>
              </a:spcAft>
            </a:pPr>
            <a:r>
              <a:rPr lang="en-US" sz="1500" dirty="0">
                <a:effectLst/>
                <a:latin typeface="+mj-lt"/>
                <a:ea typeface="Aptos" panose="020B0004020202020204" pitchFamily="34" charset="0"/>
                <a:cs typeface="Aptos" panose="020B0004020202020204" pitchFamily="34" charset="0"/>
              </a:rPr>
              <a:t> </a:t>
            </a:r>
          </a:p>
        </p:txBody>
      </p:sp>
      <p:sp>
        <p:nvSpPr>
          <p:cNvPr id="16" name="Rectangle 15">
            <a:extLst>
              <a:ext uri="{FF2B5EF4-FFF2-40B4-BE49-F238E27FC236}">
                <a16:creationId xmlns:a16="http://schemas.microsoft.com/office/drawing/2014/main" id="{5635C7C9-BAEB-597D-5119-B8E72E3761E2}"/>
              </a:ext>
            </a:extLst>
          </p:cNvPr>
          <p:cNvSpPr>
            <a:spLocks noChangeArrowheads="1"/>
          </p:cNvSpPr>
          <p:nvPr/>
        </p:nvSpPr>
        <p:spPr bwMode="auto">
          <a:xfrm>
            <a:off x="426849" y="4152619"/>
            <a:ext cx="5531811" cy="2203595"/>
          </a:xfrm>
          <a:prstGeom prst="rect">
            <a:avLst/>
          </a:prstGeom>
          <a:noFill/>
          <a:ln w="28575" algn="ctr">
            <a:solidFill>
              <a:schemeClr val="accent1"/>
            </a:solidFill>
            <a:miter lim="800000"/>
            <a:headEnd/>
            <a:tailEnd/>
          </a:ln>
          <a:effectLst/>
        </p:spPr>
        <p:txBody>
          <a:bodyPr wrap="square" lIns="40082" tIns="284048" rIns="40082" anchor="t" anchorCtr="0">
            <a:noAutofit/>
          </a:bodyPr>
          <a:lstStyle/>
          <a:p>
            <a:pPr marL="1392" lvl="1">
              <a:spcBef>
                <a:spcPts val="1052"/>
              </a:spcBef>
              <a:defRPr/>
            </a:pPr>
            <a:endParaRPr lang="en-US" sz="1000" kern="0" dirty="0">
              <a:latin typeface="+mj-lt"/>
              <a:cs typeface="Verdana" pitchFamily="34" charset="0"/>
            </a:endParaRPr>
          </a:p>
        </p:txBody>
      </p:sp>
      <p:sp>
        <p:nvSpPr>
          <p:cNvPr id="17" name="Left Brace 16">
            <a:extLst>
              <a:ext uri="{FF2B5EF4-FFF2-40B4-BE49-F238E27FC236}">
                <a16:creationId xmlns:a16="http://schemas.microsoft.com/office/drawing/2014/main" id="{885764BA-3EBE-3262-C873-4C7029250E06}"/>
              </a:ext>
            </a:extLst>
          </p:cNvPr>
          <p:cNvSpPr/>
          <p:nvPr/>
        </p:nvSpPr>
        <p:spPr>
          <a:xfrm rot="16200000">
            <a:off x="3014392" y="1695050"/>
            <a:ext cx="220201" cy="4952045"/>
          </a:xfrm>
          <a:prstGeom prst="leftBrace">
            <a:avLst>
              <a:gd name="adj1" fmla="val 62179"/>
              <a:gd name="adj2" fmla="val 50000"/>
            </a:avLst>
          </a:prstGeom>
          <a:solidFill>
            <a:schemeClr val="accent1"/>
          </a:solidFill>
          <a:ln>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latin typeface="+mj-lt"/>
            </a:endParaRPr>
          </a:p>
        </p:txBody>
      </p:sp>
      <p:sp>
        <p:nvSpPr>
          <p:cNvPr id="18" name="Round Same Side Corner Rectangle 73">
            <a:extLst>
              <a:ext uri="{FF2B5EF4-FFF2-40B4-BE49-F238E27FC236}">
                <a16:creationId xmlns:a16="http://schemas.microsoft.com/office/drawing/2014/main" id="{60D79592-B114-1BAD-4748-274A8DEF66B4}"/>
              </a:ext>
            </a:extLst>
          </p:cNvPr>
          <p:cNvSpPr/>
          <p:nvPr/>
        </p:nvSpPr>
        <p:spPr>
          <a:xfrm>
            <a:off x="426849" y="3808767"/>
            <a:ext cx="5531811" cy="323985"/>
          </a:xfrm>
          <a:prstGeom prst="round2SameRect">
            <a:avLst/>
          </a:prstGeom>
          <a:solidFill>
            <a:schemeClr val="accent1"/>
          </a:solidFill>
          <a:ln w="285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defRPr/>
            </a:pPr>
            <a:r>
              <a:rPr lang="en-ID" sz="1400" b="1" dirty="0">
                <a:solidFill>
                  <a:prstClr val="white"/>
                </a:solidFill>
              </a:rPr>
              <a:t>E-commerce sector</a:t>
            </a:r>
            <a:endParaRPr lang="en-US" sz="1400" b="1" dirty="0">
              <a:solidFill>
                <a:prstClr val="white"/>
              </a:solidFill>
            </a:endParaRPr>
          </a:p>
        </p:txBody>
      </p:sp>
      <p:sp>
        <p:nvSpPr>
          <p:cNvPr id="19" name="Content Placeholder 2">
            <a:extLst>
              <a:ext uri="{FF2B5EF4-FFF2-40B4-BE49-F238E27FC236}">
                <a16:creationId xmlns:a16="http://schemas.microsoft.com/office/drawing/2014/main" id="{0AA31E77-8A54-A7B4-9C74-9870B89BF518}"/>
              </a:ext>
            </a:extLst>
          </p:cNvPr>
          <p:cNvSpPr txBox="1">
            <a:spLocks/>
          </p:cNvSpPr>
          <p:nvPr/>
        </p:nvSpPr>
        <p:spPr>
          <a:xfrm>
            <a:off x="519900" y="4276113"/>
            <a:ext cx="5365520" cy="2099968"/>
          </a:xfrm>
          <a:prstGeom prst="rect">
            <a:avLst/>
          </a:prstGeom>
        </p:spPr>
        <p:txBody>
          <a:bodyPr/>
          <a:lstStyle>
            <a:lvl1pPr marL="0" indent="0" algn="l" defTabSz="914417" rtl="0" eaLnBrk="1" latinLnBrk="0" hangingPunct="1">
              <a:spcBef>
                <a:spcPts val="0"/>
              </a:spcBef>
              <a:spcAft>
                <a:spcPts val="1000"/>
              </a:spcAft>
              <a:buSzPct val="100000"/>
              <a:buFont typeface="Arial" panose="020B0604020202020204" pitchFamily="34" charset="0"/>
              <a:buNone/>
              <a:defRPr sz="907" b="0" kern="1200">
                <a:solidFill>
                  <a:schemeClr val="tx1"/>
                </a:solidFill>
                <a:latin typeface="+mn-lt"/>
                <a:ea typeface="+mn-ea"/>
                <a:cs typeface="+mn-cs"/>
              </a:defRPr>
            </a:lvl1pPr>
            <a:lvl2pPr marL="0" indent="0" algn="l" defTabSz="914417" rtl="0" eaLnBrk="1" latinLnBrk="0" hangingPunct="1">
              <a:spcBef>
                <a:spcPts val="0"/>
              </a:spcBef>
              <a:spcAft>
                <a:spcPts val="1000"/>
              </a:spcAft>
              <a:buClrTx/>
              <a:buSzPct val="100000"/>
              <a:buFont typeface="Arial"/>
              <a:buNone/>
              <a:defRPr lang="en-US" sz="907" b="1" kern="1200" dirty="0" smtClean="0">
                <a:solidFill>
                  <a:schemeClr val="tx1"/>
                </a:solidFill>
                <a:latin typeface="+mn-lt"/>
                <a:ea typeface="+mn-ea"/>
                <a:cs typeface="+mn-cs"/>
              </a:defRPr>
            </a:lvl2pPr>
            <a:lvl3pPr marL="176403" indent="-176403" algn="l" defTabSz="914417" rtl="0" eaLnBrk="1" latinLnBrk="0" hangingPunct="1">
              <a:spcBef>
                <a:spcPts val="0"/>
              </a:spcBef>
              <a:spcAft>
                <a:spcPts val="1000"/>
              </a:spcAft>
              <a:buClrTx/>
              <a:buSzPct val="100000"/>
              <a:buFont typeface="Arial" panose="020B0604020202020204" pitchFamily="34" charset="0"/>
              <a:buChar char="•"/>
              <a:defRPr lang="en-US" sz="907" kern="1200" dirty="0" smtClean="0">
                <a:solidFill>
                  <a:schemeClr val="tx1"/>
                </a:solidFill>
                <a:latin typeface="+mn-lt"/>
                <a:ea typeface="+mn-ea"/>
                <a:cs typeface="+mn-cs"/>
              </a:defRPr>
            </a:lvl3pPr>
            <a:lvl4pPr marL="356407" indent="-176403" algn="l" defTabSz="914417" rtl="0" eaLnBrk="1" latinLnBrk="0" hangingPunct="1">
              <a:spcBef>
                <a:spcPts val="0"/>
              </a:spcBef>
              <a:spcAft>
                <a:spcPts val="1000"/>
              </a:spcAft>
              <a:buClrTx/>
              <a:buSzPct val="100000"/>
              <a:buFont typeface="Verdana" panose="020B0604030504040204" pitchFamily="34" charset="0"/>
              <a:buChar char="−"/>
              <a:defRPr lang="en-US" sz="907" kern="1200" baseline="0" dirty="0" smtClean="0">
                <a:solidFill>
                  <a:schemeClr val="tx1"/>
                </a:solidFill>
                <a:latin typeface="+mn-lt"/>
                <a:ea typeface="+mn-ea"/>
                <a:cs typeface="+mn-cs"/>
              </a:defRPr>
            </a:lvl4pPr>
            <a:lvl5pPr marL="532810" indent="-176403" algn="l" defTabSz="798528" rtl="0" eaLnBrk="1" latinLnBrk="0" hangingPunct="1">
              <a:spcBef>
                <a:spcPts val="0"/>
              </a:spcBef>
              <a:spcAft>
                <a:spcPts val="1000"/>
              </a:spcAft>
              <a:buClrTx/>
              <a:buSzPct val="100000"/>
              <a:buFont typeface="Verdana" panose="020B0604030504040204" pitchFamily="34" charset="0"/>
              <a:buChar char="−"/>
              <a:tabLst/>
              <a:defRPr lang="en-US" sz="907" kern="1200" baseline="0" dirty="0" smtClean="0">
                <a:solidFill>
                  <a:schemeClr val="tx1"/>
                </a:solidFill>
                <a:latin typeface="+mn-lt"/>
                <a:ea typeface="+mn-ea"/>
                <a:cs typeface="+mn-cs"/>
              </a:defRPr>
            </a:lvl5pPr>
            <a:lvl6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10" indent="-176403" algn="l" defTabSz="91441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233363" lvl="0" indent="-233363" defTabSz="801635">
              <a:spcBef>
                <a:spcPts val="600"/>
              </a:spcBef>
              <a:spcAft>
                <a:spcPts val="300"/>
              </a:spcAft>
              <a:buFont typeface="Arial" panose="020B0604020202020204" pitchFamily="34" charset="0"/>
              <a:buChar char="•"/>
              <a:defRPr/>
            </a:pPr>
            <a:r>
              <a:rPr lang="en-US" sz="1500" dirty="0">
                <a:solidFill>
                  <a:prstClr val="black"/>
                </a:solidFill>
              </a:rPr>
              <a:t>Local delivery services to be notified under 9(5) of the CGST Act in cases the person is not liable for registration and is supplying such services through e-commerce operator</a:t>
            </a:r>
          </a:p>
          <a:p>
            <a:pPr marL="233363" lvl="0" indent="-233363" defTabSz="801635">
              <a:spcBef>
                <a:spcPts val="600"/>
              </a:spcBef>
              <a:spcAft>
                <a:spcPts val="300"/>
              </a:spcAft>
              <a:buFont typeface="Arial" panose="020B0604020202020204" pitchFamily="34" charset="0"/>
              <a:buChar char="•"/>
              <a:defRPr/>
            </a:pPr>
            <a:r>
              <a:rPr lang="en-US" sz="1500" dirty="0">
                <a:solidFill>
                  <a:prstClr val="black"/>
                </a:solidFill>
              </a:rPr>
              <a:t>Local delivery services provided by and through ECO to be excluded from scope of GTA services</a:t>
            </a:r>
          </a:p>
          <a:p>
            <a:pPr lvl="0" defTabSz="801635">
              <a:spcBef>
                <a:spcPts val="600"/>
              </a:spcBef>
              <a:spcAft>
                <a:spcPts val="300"/>
              </a:spcAft>
              <a:defRPr/>
            </a:pPr>
            <a:r>
              <a:rPr lang="en-US" sz="1500" i="1" dirty="0">
                <a:solidFill>
                  <a:prstClr val="black"/>
                </a:solidFill>
              </a:rPr>
              <a:t>Definition of Local delivery services is awaited</a:t>
            </a:r>
            <a:endParaRPr lang="en-US" sz="1500" dirty="0">
              <a:latin typeface="+mj-lt"/>
            </a:endParaRPr>
          </a:p>
          <a:p>
            <a:pPr>
              <a:spcAft>
                <a:spcPts val="526"/>
              </a:spcAft>
            </a:pPr>
            <a:endParaRPr lang="en-IN" sz="1500" dirty="0">
              <a:latin typeface="+mj-lt"/>
            </a:endParaRPr>
          </a:p>
        </p:txBody>
      </p:sp>
      <p:sp>
        <p:nvSpPr>
          <p:cNvPr id="20" name="Rectangle 19">
            <a:extLst>
              <a:ext uri="{FF2B5EF4-FFF2-40B4-BE49-F238E27FC236}">
                <a16:creationId xmlns:a16="http://schemas.microsoft.com/office/drawing/2014/main" id="{03F22CB7-99E4-0E47-F5EA-BE20CD1859D0}"/>
              </a:ext>
            </a:extLst>
          </p:cNvPr>
          <p:cNvSpPr>
            <a:spLocks noChangeArrowheads="1"/>
          </p:cNvSpPr>
          <p:nvPr/>
        </p:nvSpPr>
        <p:spPr bwMode="auto">
          <a:xfrm>
            <a:off x="6140820" y="4200982"/>
            <a:ext cx="5531811" cy="2203594"/>
          </a:xfrm>
          <a:prstGeom prst="rect">
            <a:avLst/>
          </a:prstGeom>
          <a:noFill/>
          <a:ln w="28575" algn="ctr">
            <a:solidFill>
              <a:schemeClr val="accent4"/>
            </a:solidFill>
            <a:miter lim="800000"/>
            <a:headEnd/>
            <a:tailEnd/>
          </a:ln>
          <a:effectLst/>
        </p:spPr>
        <p:txBody>
          <a:bodyPr wrap="square" lIns="40082" tIns="284048" rIns="40082" anchor="t" anchorCtr="0">
            <a:noAutofit/>
          </a:bodyPr>
          <a:lstStyle/>
          <a:p>
            <a:pPr marL="1392" lvl="1">
              <a:spcBef>
                <a:spcPts val="1052"/>
              </a:spcBef>
              <a:defRPr/>
            </a:pPr>
            <a:endParaRPr lang="en-US" sz="1000" kern="0" dirty="0">
              <a:latin typeface="+mj-lt"/>
              <a:cs typeface="Verdana" pitchFamily="34" charset="0"/>
            </a:endParaRPr>
          </a:p>
        </p:txBody>
      </p:sp>
      <p:sp>
        <p:nvSpPr>
          <p:cNvPr id="21" name="Left Brace 20">
            <a:extLst>
              <a:ext uri="{FF2B5EF4-FFF2-40B4-BE49-F238E27FC236}">
                <a16:creationId xmlns:a16="http://schemas.microsoft.com/office/drawing/2014/main" id="{7159F992-5634-8FCD-A8F9-34281DA8E9C4}"/>
              </a:ext>
            </a:extLst>
          </p:cNvPr>
          <p:cNvSpPr/>
          <p:nvPr/>
        </p:nvSpPr>
        <p:spPr>
          <a:xfrm rot="16200000">
            <a:off x="8796626" y="1710045"/>
            <a:ext cx="220201" cy="4952045"/>
          </a:xfrm>
          <a:prstGeom prst="leftBrace">
            <a:avLst>
              <a:gd name="adj1" fmla="val 62179"/>
              <a:gd name="adj2" fmla="val 49341"/>
            </a:avLst>
          </a:prstGeom>
          <a:solidFill>
            <a:schemeClr val="accent4"/>
          </a:solidFill>
          <a:ln>
            <a:no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latin typeface="+mj-lt"/>
            </a:endParaRPr>
          </a:p>
        </p:txBody>
      </p:sp>
      <p:sp>
        <p:nvSpPr>
          <p:cNvPr id="22" name="Round Same Side Corner Rectangle 77">
            <a:extLst>
              <a:ext uri="{FF2B5EF4-FFF2-40B4-BE49-F238E27FC236}">
                <a16:creationId xmlns:a16="http://schemas.microsoft.com/office/drawing/2014/main" id="{C0C3DD78-6F34-3FE7-2FD7-6174F49A0031}"/>
              </a:ext>
            </a:extLst>
          </p:cNvPr>
          <p:cNvSpPr/>
          <p:nvPr/>
        </p:nvSpPr>
        <p:spPr>
          <a:xfrm>
            <a:off x="6140819" y="3846388"/>
            <a:ext cx="5531811" cy="323985"/>
          </a:xfrm>
          <a:prstGeom prst="round2SameRect">
            <a:avLst/>
          </a:prstGeom>
          <a:solidFill>
            <a:schemeClr val="accent4"/>
          </a:solidFill>
          <a:ln w="2857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prstClr val="white"/>
                </a:solidFill>
              </a:rPr>
              <a:t>Pharma and life sciences Sector</a:t>
            </a:r>
            <a:endParaRPr lang="en-US" sz="1400" b="1" dirty="0">
              <a:solidFill>
                <a:schemeClr val="bg1"/>
              </a:solidFill>
              <a:latin typeface="+mj-lt"/>
            </a:endParaRPr>
          </a:p>
        </p:txBody>
      </p:sp>
      <p:sp>
        <p:nvSpPr>
          <p:cNvPr id="23" name="Content Placeholder 2">
            <a:extLst>
              <a:ext uri="{FF2B5EF4-FFF2-40B4-BE49-F238E27FC236}">
                <a16:creationId xmlns:a16="http://schemas.microsoft.com/office/drawing/2014/main" id="{386F23F0-D774-4D2A-A477-78B942966CD7}"/>
              </a:ext>
            </a:extLst>
          </p:cNvPr>
          <p:cNvSpPr txBox="1">
            <a:spLocks/>
          </p:cNvSpPr>
          <p:nvPr/>
        </p:nvSpPr>
        <p:spPr>
          <a:xfrm>
            <a:off x="6178011" y="4238154"/>
            <a:ext cx="5365520" cy="2156047"/>
          </a:xfrm>
          <a:prstGeom prst="rect">
            <a:avLst/>
          </a:prstGeom>
        </p:spPr>
        <p:txBody>
          <a:bodyPr/>
          <a:lstStyle>
            <a:lvl1pPr marL="0" indent="0" algn="l" defTabSz="914417" rtl="0" eaLnBrk="1" latinLnBrk="0" hangingPunct="1">
              <a:spcBef>
                <a:spcPts val="0"/>
              </a:spcBef>
              <a:spcAft>
                <a:spcPts val="1000"/>
              </a:spcAft>
              <a:buSzPct val="100000"/>
              <a:buFont typeface="Arial" panose="020B0604020202020204" pitchFamily="34" charset="0"/>
              <a:buNone/>
              <a:defRPr sz="907" b="0" kern="1200">
                <a:solidFill>
                  <a:schemeClr val="tx1"/>
                </a:solidFill>
                <a:latin typeface="+mn-lt"/>
                <a:ea typeface="+mn-ea"/>
                <a:cs typeface="+mn-cs"/>
              </a:defRPr>
            </a:lvl1pPr>
            <a:lvl2pPr marL="0" indent="0" algn="l" defTabSz="914417" rtl="0" eaLnBrk="1" latinLnBrk="0" hangingPunct="1">
              <a:spcBef>
                <a:spcPts val="0"/>
              </a:spcBef>
              <a:spcAft>
                <a:spcPts val="1000"/>
              </a:spcAft>
              <a:buClrTx/>
              <a:buSzPct val="100000"/>
              <a:buFont typeface="Arial"/>
              <a:buNone/>
              <a:defRPr lang="en-US" sz="907" b="1" kern="1200" dirty="0" smtClean="0">
                <a:solidFill>
                  <a:schemeClr val="tx1"/>
                </a:solidFill>
                <a:latin typeface="+mn-lt"/>
                <a:ea typeface="+mn-ea"/>
                <a:cs typeface="+mn-cs"/>
              </a:defRPr>
            </a:lvl2pPr>
            <a:lvl3pPr marL="176403" indent="-176403" algn="l" defTabSz="914417" rtl="0" eaLnBrk="1" latinLnBrk="0" hangingPunct="1">
              <a:spcBef>
                <a:spcPts val="0"/>
              </a:spcBef>
              <a:spcAft>
                <a:spcPts val="1000"/>
              </a:spcAft>
              <a:buClrTx/>
              <a:buSzPct val="100000"/>
              <a:buFont typeface="Arial" panose="020B0604020202020204" pitchFamily="34" charset="0"/>
              <a:buChar char="•"/>
              <a:defRPr lang="en-US" sz="907" kern="1200" dirty="0" smtClean="0">
                <a:solidFill>
                  <a:schemeClr val="tx1"/>
                </a:solidFill>
                <a:latin typeface="+mn-lt"/>
                <a:ea typeface="+mn-ea"/>
                <a:cs typeface="+mn-cs"/>
              </a:defRPr>
            </a:lvl3pPr>
            <a:lvl4pPr marL="356407" indent="-176403" algn="l" defTabSz="914417" rtl="0" eaLnBrk="1" latinLnBrk="0" hangingPunct="1">
              <a:spcBef>
                <a:spcPts val="0"/>
              </a:spcBef>
              <a:spcAft>
                <a:spcPts val="1000"/>
              </a:spcAft>
              <a:buClrTx/>
              <a:buSzPct val="100000"/>
              <a:buFont typeface="Verdana" panose="020B0604030504040204" pitchFamily="34" charset="0"/>
              <a:buChar char="−"/>
              <a:defRPr lang="en-US" sz="907" kern="1200" baseline="0" dirty="0" smtClean="0">
                <a:solidFill>
                  <a:schemeClr val="tx1"/>
                </a:solidFill>
                <a:latin typeface="+mn-lt"/>
                <a:ea typeface="+mn-ea"/>
                <a:cs typeface="+mn-cs"/>
              </a:defRPr>
            </a:lvl4pPr>
            <a:lvl5pPr marL="532810" indent="-176403" algn="l" defTabSz="798528" rtl="0" eaLnBrk="1" latinLnBrk="0" hangingPunct="1">
              <a:spcBef>
                <a:spcPts val="0"/>
              </a:spcBef>
              <a:spcAft>
                <a:spcPts val="1000"/>
              </a:spcAft>
              <a:buClrTx/>
              <a:buSzPct val="100000"/>
              <a:buFont typeface="Verdana" panose="020B0604030504040204" pitchFamily="34" charset="0"/>
              <a:buChar char="−"/>
              <a:tabLst/>
              <a:defRPr lang="en-US" sz="907" kern="1200" baseline="0" dirty="0" smtClean="0">
                <a:solidFill>
                  <a:schemeClr val="tx1"/>
                </a:solidFill>
                <a:latin typeface="+mn-lt"/>
                <a:ea typeface="+mn-ea"/>
                <a:cs typeface="+mn-cs"/>
              </a:defRPr>
            </a:lvl5pPr>
            <a:lvl6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10" indent="-176403" algn="l" defTabSz="91441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233363" lvl="0" indent="-233363" defTabSz="801635">
              <a:spcBef>
                <a:spcPts val="600"/>
              </a:spcBef>
              <a:spcAft>
                <a:spcPts val="300"/>
              </a:spcAft>
              <a:buFont typeface="Arial" panose="020B0604020202020204" pitchFamily="34" charset="0"/>
              <a:buChar char="•"/>
              <a:defRPr/>
            </a:pPr>
            <a:r>
              <a:rPr lang="en-US" sz="1500" dirty="0">
                <a:solidFill>
                  <a:prstClr val="black"/>
                </a:solidFill>
              </a:rPr>
              <a:t>‘Nil’ rates on 36 lifesaving drugs, including those used for treatment of cancer, rare diseases and severe chronic diseases</a:t>
            </a:r>
          </a:p>
          <a:p>
            <a:pPr marL="233363" lvl="0" indent="-233363" defTabSz="801635">
              <a:spcBef>
                <a:spcPts val="600"/>
              </a:spcBef>
              <a:spcAft>
                <a:spcPts val="300"/>
              </a:spcAft>
              <a:buFont typeface="Arial" panose="020B0604020202020204" pitchFamily="34" charset="0"/>
              <a:buChar char="•"/>
              <a:defRPr/>
            </a:pPr>
            <a:r>
              <a:rPr lang="en-US" sz="1500" dirty="0">
                <a:solidFill>
                  <a:prstClr val="black"/>
                </a:solidFill>
              </a:rPr>
              <a:t>Medical apparatus/ equipment and devices used for medical, surgical, dental or veterinary usage reduced from 18%/ 12% to 5%</a:t>
            </a:r>
          </a:p>
          <a:p>
            <a:pPr marL="233363" lvl="0" indent="-233363" defTabSz="801635">
              <a:spcBef>
                <a:spcPts val="600"/>
              </a:spcBef>
              <a:spcAft>
                <a:spcPts val="300"/>
              </a:spcAft>
              <a:buFont typeface="Arial" panose="020B0604020202020204" pitchFamily="34" charset="0"/>
              <a:buChar char="•"/>
              <a:defRPr/>
            </a:pPr>
            <a:r>
              <a:rPr lang="en-US" sz="1500" dirty="0">
                <a:solidFill>
                  <a:prstClr val="black"/>
                </a:solidFill>
              </a:rPr>
              <a:t>Reforms such as 90% provisional refunds for claims arising from the inverted duty structure, reducing the GST rate on job work services for pharma sector are welcomed</a:t>
            </a:r>
            <a:r>
              <a:rPr lang="en-US" sz="1500" dirty="0">
                <a:latin typeface="+mj-lt"/>
              </a:rPr>
              <a:t>.</a:t>
            </a:r>
          </a:p>
          <a:p>
            <a:pPr marL="342900" indent="-342900" algn="just">
              <a:spcAft>
                <a:spcPts val="0"/>
              </a:spcAft>
              <a:buSzPts val="1000"/>
              <a:buFont typeface="Symbol" panose="05050102010706020507" pitchFamily="18" charset="2"/>
              <a:buChar char=""/>
              <a:tabLst>
                <a:tab pos="457200" algn="l"/>
              </a:tabLst>
            </a:pPr>
            <a:endParaRPr lang="en-US" sz="1500" dirty="0">
              <a:latin typeface="+mj-lt"/>
            </a:endParaRPr>
          </a:p>
        </p:txBody>
      </p:sp>
      <p:sp>
        <p:nvSpPr>
          <p:cNvPr id="28" name="Title 1">
            <a:extLst>
              <a:ext uri="{FF2B5EF4-FFF2-40B4-BE49-F238E27FC236}">
                <a16:creationId xmlns:a16="http://schemas.microsoft.com/office/drawing/2014/main" id="{C33D1964-8ED9-5CB5-9088-894C3600500B}"/>
              </a:ext>
            </a:extLst>
          </p:cNvPr>
          <p:cNvSpPr>
            <a:spLocks noGrp="1"/>
          </p:cNvSpPr>
          <p:nvPr>
            <p:ph type="title"/>
          </p:nvPr>
        </p:nvSpPr>
        <p:spPr>
          <a:xfrm>
            <a:off x="463295" y="345992"/>
            <a:ext cx="11277600" cy="334099"/>
          </a:xfrm>
        </p:spPr>
        <p:txBody>
          <a:bodyPr/>
          <a:lstStyle/>
          <a:p>
            <a:r>
              <a:rPr lang="en-US" b="1" dirty="0"/>
              <a:t>Sectoral recommendations - Others</a:t>
            </a:r>
            <a:endParaRPr lang="en-US" sz="2400" b="1" dirty="0"/>
          </a:p>
        </p:txBody>
      </p:sp>
      <p:sp>
        <p:nvSpPr>
          <p:cNvPr id="3" name="Round Same Side Corner Rectangle 57">
            <a:extLst>
              <a:ext uri="{FF2B5EF4-FFF2-40B4-BE49-F238E27FC236}">
                <a16:creationId xmlns:a16="http://schemas.microsoft.com/office/drawing/2014/main" id="{2F225AE2-B20C-92A0-B49C-C8EDF6500611}"/>
              </a:ext>
            </a:extLst>
          </p:cNvPr>
          <p:cNvSpPr/>
          <p:nvPr/>
        </p:nvSpPr>
        <p:spPr>
          <a:xfrm>
            <a:off x="6191379" y="877327"/>
            <a:ext cx="5531811" cy="323985"/>
          </a:xfrm>
          <a:prstGeom prst="round2SameRect">
            <a:avLst/>
          </a:prstGeom>
          <a:solidFill>
            <a:schemeClr val="accent2"/>
          </a:solidFill>
          <a:ln w="285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fontAlgn="base">
              <a:spcBef>
                <a:spcPct val="0"/>
              </a:spcBef>
              <a:spcAft>
                <a:spcPct val="0"/>
              </a:spcAft>
              <a:defRPr/>
            </a:pPr>
            <a:r>
              <a:rPr lang="en-US" sz="1400" b="1" dirty="0">
                <a:solidFill>
                  <a:prstClr val="white"/>
                </a:solidFill>
              </a:rPr>
              <a:t>Energy Sector</a:t>
            </a:r>
          </a:p>
        </p:txBody>
      </p:sp>
      <p:sp>
        <p:nvSpPr>
          <p:cNvPr id="4" name="Content Placeholder 2">
            <a:extLst>
              <a:ext uri="{FF2B5EF4-FFF2-40B4-BE49-F238E27FC236}">
                <a16:creationId xmlns:a16="http://schemas.microsoft.com/office/drawing/2014/main" id="{4766F78B-095F-BF83-7E70-5D93B3260339}"/>
              </a:ext>
            </a:extLst>
          </p:cNvPr>
          <p:cNvSpPr txBox="1">
            <a:spLocks/>
          </p:cNvSpPr>
          <p:nvPr/>
        </p:nvSpPr>
        <p:spPr>
          <a:xfrm>
            <a:off x="6130025" y="1238484"/>
            <a:ext cx="5365520" cy="2380646"/>
          </a:xfrm>
          <a:prstGeom prst="rect">
            <a:avLst/>
          </a:prstGeom>
        </p:spPr>
        <p:txBody>
          <a:bodyPr/>
          <a:lstStyle>
            <a:lvl1pPr marL="0" indent="0" algn="l" defTabSz="914417" rtl="0" eaLnBrk="1" latinLnBrk="0" hangingPunct="1">
              <a:spcBef>
                <a:spcPts val="0"/>
              </a:spcBef>
              <a:spcAft>
                <a:spcPts val="1000"/>
              </a:spcAft>
              <a:buSzPct val="100000"/>
              <a:buFont typeface="Arial" panose="020B0604020202020204" pitchFamily="34" charset="0"/>
              <a:buNone/>
              <a:defRPr sz="907" b="0" kern="1200">
                <a:solidFill>
                  <a:schemeClr val="tx1"/>
                </a:solidFill>
                <a:latin typeface="+mn-lt"/>
                <a:ea typeface="+mn-ea"/>
                <a:cs typeface="+mn-cs"/>
              </a:defRPr>
            </a:lvl1pPr>
            <a:lvl2pPr marL="0" indent="0" algn="l" defTabSz="914417" rtl="0" eaLnBrk="1" latinLnBrk="0" hangingPunct="1">
              <a:spcBef>
                <a:spcPts val="0"/>
              </a:spcBef>
              <a:spcAft>
                <a:spcPts val="1000"/>
              </a:spcAft>
              <a:buClrTx/>
              <a:buSzPct val="100000"/>
              <a:buFont typeface="Arial"/>
              <a:buNone/>
              <a:defRPr lang="en-US" sz="907" b="1" kern="1200" dirty="0" smtClean="0">
                <a:solidFill>
                  <a:schemeClr val="tx1"/>
                </a:solidFill>
                <a:latin typeface="+mn-lt"/>
                <a:ea typeface="+mn-ea"/>
                <a:cs typeface="+mn-cs"/>
              </a:defRPr>
            </a:lvl2pPr>
            <a:lvl3pPr marL="176403" indent="-176403" algn="l" defTabSz="914417" rtl="0" eaLnBrk="1" latinLnBrk="0" hangingPunct="1">
              <a:spcBef>
                <a:spcPts val="0"/>
              </a:spcBef>
              <a:spcAft>
                <a:spcPts val="1000"/>
              </a:spcAft>
              <a:buClrTx/>
              <a:buSzPct val="100000"/>
              <a:buFont typeface="Arial" panose="020B0604020202020204" pitchFamily="34" charset="0"/>
              <a:buChar char="•"/>
              <a:defRPr lang="en-US" sz="907" kern="1200" dirty="0" smtClean="0">
                <a:solidFill>
                  <a:schemeClr val="tx1"/>
                </a:solidFill>
                <a:latin typeface="+mn-lt"/>
                <a:ea typeface="+mn-ea"/>
                <a:cs typeface="+mn-cs"/>
              </a:defRPr>
            </a:lvl3pPr>
            <a:lvl4pPr marL="356407" indent="-176403" algn="l" defTabSz="914417" rtl="0" eaLnBrk="1" latinLnBrk="0" hangingPunct="1">
              <a:spcBef>
                <a:spcPts val="0"/>
              </a:spcBef>
              <a:spcAft>
                <a:spcPts val="1000"/>
              </a:spcAft>
              <a:buClrTx/>
              <a:buSzPct val="100000"/>
              <a:buFont typeface="Verdana" panose="020B0604030504040204" pitchFamily="34" charset="0"/>
              <a:buChar char="−"/>
              <a:defRPr lang="en-US" sz="907" kern="1200" baseline="0" dirty="0" smtClean="0">
                <a:solidFill>
                  <a:schemeClr val="tx1"/>
                </a:solidFill>
                <a:latin typeface="+mn-lt"/>
                <a:ea typeface="+mn-ea"/>
                <a:cs typeface="+mn-cs"/>
              </a:defRPr>
            </a:lvl4pPr>
            <a:lvl5pPr marL="532810" indent="-176403" algn="l" defTabSz="798528" rtl="0" eaLnBrk="1" latinLnBrk="0" hangingPunct="1">
              <a:spcBef>
                <a:spcPts val="0"/>
              </a:spcBef>
              <a:spcAft>
                <a:spcPts val="1000"/>
              </a:spcAft>
              <a:buClrTx/>
              <a:buSzPct val="100000"/>
              <a:buFont typeface="Verdana" panose="020B0604030504040204" pitchFamily="34" charset="0"/>
              <a:buChar char="−"/>
              <a:tabLst/>
              <a:defRPr lang="en-US" sz="907" kern="1200" baseline="0" dirty="0" smtClean="0">
                <a:solidFill>
                  <a:schemeClr val="tx1"/>
                </a:solidFill>
                <a:latin typeface="+mn-lt"/>
                <a:ea typeface="+mn-ea"/>
                <a:cs typeface="+mn-cs"/>
              </a:defRPr>
            </a:lvl5pPr>
            <a:lvl6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10" indent="-176403" algn="l" defTabSz="91441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10" indent="-176403" algn="l" defTabSz="91441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237744" indent="-237744" algn="l" rtl="0" eaLnBrk="1" latinLnBrk="0" hangingPunct="1">
              <a:spcBef>
                <a:spcPts val="600"/>
              </a:spcBef>
              <a:spcAft>
                <a:spcPts val="300"/>
              </a:spcAft>
              <a:buFont typeface="Arial" panose="020B0604020202020204" pitchFamily="34" charset="0"/>
              <a:buChar char="•"/>
            </a:pPr>
            <a:r>
              <a:rPr lang="en-US" sz="1500" dirty="0">
                <a:solidFill>
                  <a:srgbClr val="000000"/>
                </a:solidFill>
                <a:latin typeface="Calibri" panose="020F0502020204030204" pitchFamily="34" charset="0"/>
              </a:rPr>
              <a:t>Increase GST rate on coal from 5% to 18% to remove inverted duty structures and align with compensation </a:t>
            </a:r>
            <a:r>
              <a:rPr lang="en-US" sz="1500" dirty="0" err="1">
                <a:solidFill>
                  <a:srgbClr val="000000"/>
                </a:solidFill>
                <a:latin typeface="Calibri" panose="020F0502020204030204" pitchFamily="34" charset="0"/>
              </a:rPr>
              <a:t>cess</a:t>
            </a:r>
            <a:r>
              <a:rPr lang="en-US" sz="1500" dirty="0">
                <a:solidFill>
                  <a:srgbClr val="000000"/>
                </a:solidFill>
                <a:latin typeface="Calibri" panose="020F0502020204030204" pitchFamily="34" charset="0"/>
              </a:rPr>
              <a:t> withdrawal</a:t>
            </a:r>
          </a:p>
          <a:p>
            <a:pPr marL="237744" indent="-237744" algn="l" rtl="0" eaLnBrk="1" latinLnBrk="0" hangingPunct="1">
              <a:spcBef>
                <a:spcPts val="600"/>
              </a:spcBef>
              <a:spcAft>
                <a:spcPts val="300"/>
              </a:spcAft>
              <a:buFont typeface="Arial" panose="020B0604020202020204" pitchFamily="34" charset="0"/>
              <a:buChar char="•"/>
            </a:pPr>
            <a:r>
              <a:rPr lang="en-US" sz="1500" dirty="0">
                <a:solidFill>
                  <a:srgbClr val="000000"/>
                </a:solidFill>
                <a:latin typeface="Calibri" panose="020F0502020204030204" pitchFamily="34" charset="0"/>
              </a:rPr>
              <a:t>Industry to seek clarity on treatment of accumulated </a:t>
            </a:r>
            <a:r>
              <a:rPr lang="en-US" sz="1500" dirty="0" err="1">
                <a:solidFill>
                  <a:srgbClr val="000000"/>
                </a:solidFill>
                <a:latin typeface="Calibri" panose="020F0502020204030204" pitchFamily="34" charset="0"/>
              </a:rPr>
              <a:t>cess</a:t>
            </a:r>
            <a:r>
              <a:rPr lang="en-US" sz="1500" dirty="0">
                <a:solidFill>
                  <a:srgbClr val="000000"/>
                </a:solidFill>
                <a:latin typeface="Calibri" panose="020F0502020204030204" pitchFamily="34" charset="0"/>
              </a:rPr>
              <a:t> balances post its removal</a:t>
            </a:r>
          </a:p>
          <a:p>
            <a:pPr marL="237744" indent="-237744" algn="l" rtl="0" eaLnBrk="1" latinLnBrk="0" hangingPunct="1">
              <a:spcBef>
                <a:spcPts val="600"/>
              </a:spcBef>
              <a:spcAft>
                <a:spcPts val="300"/>
              </a:spcAft>
              <a:buFont typeface="Arial" panose="020B0604020202020204" pitchFamily="34" charset="0"/>
              <a:buChar char="•"/>
            </a:pPr>
            <a:r>
              <a:rPr lang="en-US" sz="1500" dirty="0">
                <a:solidFill>
                  <a:srgbClr val="000000"/>
                </a:solidFill>
                <a:latin typeface="Calibri" panose="020F0502020204030204" pitchFamily="34" charset="0"/>
              </a:rPr>
              <a:t>Cutting GST on solar, wind, and photovoltaic equipment from 12% to 5% will lower project costs and accelerate adoption</a:t>
            </a:r>
          </a:p>
          <a:p>
            <a:pPr marL="237744" indent="-237744" algn="l" rtl="0" eaLnBrk="1" latinLnBrk="0" hangingPunct="1">
              <a:spcBef>
                <a:spcPts val="600"/>
              </a:spcBef>
              <a:spcAft>
                <a:spcPts val="300"/>
              </a:spcAft>
              <a:buFont typeface="Arial" panose="020B0604020202020204" pitchFamily="34" charset="0"/>
              <a:buChar char="•"/>
            </a:pPr>
            <a:r>
              <a:rPr lang="en-US" sz="1500" dirty="0">
                <a:solidFill>
                  <a:srgbClr val="000000"/>
                </a:solidFill>
                <a:latin typeface="Calibri" panose="020F0502020204030204" pitchFamily="34" charset="0"/>
              </a:rPr>
              <a:t>Reducing GST on ammonia from 18% to 5% will support green hydrogen, fertilizers, and chemical sectors</a:t>
            </a:r>
            <a:endParaRPr lang="en-US" sz="1500" dirty="0">
              <a:solidFill>
                <a:srgbClr val="000000"/>
              </a:solidFill>
              <a:effectLst/>
              <a:latin typeface="Calibri" panose="020F0502020204030204" pitchFamily="34" charset="0"/>
            </a:endParaRPr>
          </a:p>
        </p:txBody>
      </p:sp>
      <p:sp>
        <p:nvSpPr>
          <p:cNvPr id="5" name="Rectangle 4">
            <a:extLst>
              <a:ext uri="{FF2B5EF4-FFF2-40B4-BE49-F238E27FC236}">
                <a16:creationId xmlns:a16="http://schemas.microsoft.com/office/drawing/2014/main" id="{998047EE-7568-0C9B-8A2D-364C400C54E5}"/>
              </a:ext>
            </a:extLst>
          </p:cNvPr>
          <p:cNvSpPr>
            <a:spLocks noChangeArrowheads="1"/>
          </p:cNvSpPr>
          <p:nvPr/>
        </p:nvSpPr>
        <p:spPr bwMode="auto">
          <a:xfrm>
            <a:off x="6191379" y="1221181"/>
            <a:ext cx="5531811" cy="2347546"/>
          </a:xfrm>
          <a:prstGeom prst="rect">
            <a:avLst/>
          </a:prstGeom>
          <a:noFill/>
          <a:ln w="28575" algn="ctr">
            <a:solidFill>
              <a:schemeClr val="accent2"/>
            </a:solidFill>
            <a:miter lim="800000"/>
            <a:headEnd/>
            <a:tailEnd/>
          </a:ln>
          <a:effectLst/>
        </p:spPr>
        <p:txBody>
          <a:bodyPr wrap="square" lIns="40082" tIns="284048" rIns="40082" anchor="t" anchorCtr="0">
            <a:noAutofit/>
          </a:bodyPr>
          <a:lstStyle/>
          <a:p>
            <a:pPr marL="1392" lvl="1">
              <a:spcBef>
                <a:spcPts val="1052"/>
              </a:spcBef>
              <a:defRPr/>
            </a:pPr>
            <a:endParaRPr lang="en-US" sz="1000" kern="0" dirty="0">
              <a:latin typeface="+mj-lt"/>
              <a:cs typeface="Verdana" pitchFamily="34" charset="0"/>
            </a:endParaRPr>
          </a:p>
        </p:txBody>
      </p:sp>
    </p:spTree>
    <p:extLst>
      <p:ext uri="{BB962C8B-B14F-4D97-AF65-F5344CB8AC3E}">
        <p14:creationId xmlns:p14="http://schemas.microsoft.com/office/powerpoint/2010/main" val="355348442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87873-1BF7-E210-3532-0480EC7B3436}"/>
            </a:ext>
          </a:extLst>
        </p:cNvPr>
        <p:cNvGrpSpPr/>
        <p:nvPr/>
      </p:nvGrpSpPr>
      <p:grpSpPr>
        <a:xfrm>
          <a:off x="0" y="0"/>
          <a:ext cx="0" cy="0"/>
          <a:chOff x="0" y="0"/>
          <a:chExt cx="0" cy="0"/>
        </a:xfrm>
      </p:grpSpPr>
      <p:sp>
        <p:nvSpPr>
          <p:cNvPr id="28" name="Title 1">
            <a:extLst>
              <a:ext uri="{FF2B5EF4-FFF2-40B4-BE49-F238E27FC236}">
                <a16:creationId xmlns:a16="http://schemas.microsoft.com/office/drawing/2014/main" id="{070BD5E0-FB13-ACDA-601E-13B661EB626B}"/>
              </a:ext>
            </a:extLst>
          </p:cNvPr>
          <p:cNvSpPr>
            <a:spLocks noGrp="1"/>
          </p:cNvSpPr>
          <p:nvPr>
            <p:ph type="title"/>
          </p:nvPr>
        </p:nvSpPr>
        <p:spPr>
          <a:xfrm>
            <a:off x="463295" y="345992"/>
            <a:ext cx="11277600" cy="334099"/>
          </a:xfrm>
        </p:spPr>
        <p:txBody>
          <a:bodyPr/>
          <a:lstStyle/>
          <a:p>
            <a:r>
              <a:rPr lang="en-US" b="1" dirty="0"/>
              <a:t>Sectoral Impact</a:t>
            </a:r>
            <a:endParaRPr lang="en-US" sz="2400" b="1" dirty="0"/>
          </a:p>
        </p:txBody>
      </p:sp>
      <p:pic>
        <p:nvPicPr>
          <p:cNvPr id="6" name="Picture 5">
            <a:extLst>
              <a:ext uri="{FF2B5EF4-FFF2-40B4-BE49-F238E27FC236}">
                <a16:creationId xmlns:a16="http://schemas.microsoft.com/office/drawing/2014/main" id="{330F9C07-967A-588D-876C-CF1860012C48}"/>
              </a:ext>
            </a:extLst>
          </p:cNvPr>
          <p:cNvPicPr>
            <a:picLocks noChangeAspect="1"/>
          </p:cNvPicPr>
          <p:nvPr/>
        </p:nvPicPr>
        <p:blipFill>
          <a:blip r:embed="rId3"/>
          <a:stretch>
            <a:fillRect/>
          </a:stretch>
        </p:blipFill>
        <p:spPr>
          <a:xfrm>
            <a:off x="463295" y="1618190"/>
            <a:ext cx="4571692" cy="2140060"/>
          </a:xfrm>
          <a:prstGeom prst="rect">
            <a:avLst/>
          </a:prstGeom>
          <a:ln>
            <a:solidFill>
              <a:schemeClr val="tx1">
                <a:lumMod val="95000"/>
                <a:lumOff val="5000"/>
              </a:schemeClr>
            </a:solidFill>
          </a:ln>
        </p:spPr>
      </p:pic>
      <p:sp>
        <p:nvSpPr>
          <p:cNvPr id="7" name="Rectangle 6">
            <a:extLst>
              <a:ext uri="{FF2B5EF4-FFF2-40B4-BE49-F238E27FC236}">
                <a16:creationId xmlns:a16="http://schemas.microsoft.com/office/drawing/2014/main" id="{AB030BE5-4A84-BF8C-C738-AE05D2015365}"/>
              </a:ext>
            </a:extLst>
          </p:cNvPr>
          <p:cNvSpPr/>
          <p:nvPr/>
        </p:nvSpPr>
        <p:spPr bwMode="gray">
          <a:xfrm>
            <a:off x="463295" y="965353"/>
            <a:ext cx="3286902" cy="567159"/>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a:solidFill>
                  <a:schemeClr val="bg1"/>
                </a:solidFill>
              </a:rPr>
              <a:t>MRP Products: Increase of quantity instead of decrease in MRP</a:t>
            </a:r>
          </a:p>
        </p:txBody>
      </p:sp>
      <p:pic>
        <p:nvPicPr>
          <p:cNvPr id="13" name="Picture 12">
            <a:extLst>
              <a:ext uri="{FF2B5EF4-FFF2-40B4-BE49-F238E27FC236}">
                <a16:creationId xmlns:a16="http://schemas.microsoft.com/office/drawing/2014/main" id="{3A031275-27BD-678C-304B-2C0F239D2B24}"/>
              </a:ext>
            </a:extLst>
          </p:cNvPr>
          <p:cNvPicPr>
            <a:picLocks noChangeAspect="1"/>
          </p:cNvPicPr>
          <p:nvPr/>
        </p:nvPicPr>
        <p:blipFill>
          <a:blip r:embed="rId4"/>
          <a:stretch>
            <a:fillRect/>
          </a:stretch>
        </p:blipFill>
        <p:spPr>
          <a:xfrm>
            <a:off x="5648447" y="1618190"/>
            <a:ext cx="5798916" cy="2140060"/>
          </a:xfrm>
          <a:prstGeom prst="rect">
            <a:avLst/>
          </a:prstGeom>
          <a:ln>
            <a:solidFill>
              <a:schemeClr val="tx1">
                <a:lumMod val="95000"/>
                <a:lumOff val="5000"/>
              </a:schemeClr>
            </a:solidFill>
          </a:ln>
        </p:spPr>
      </p:pic>
      <p:sp>
        <p:nvSpPr>
          <p:cNvPr id="14" name="Rectangle 13">
            <a:extLst>
              <a:ext uri="{FF2B5EF4-FFF2-40B4-BE49-F238E27FC236}">
                <a16:creationId xmlns:a16="http://schemas.microsoft.com/office/drawing/2014/main" id="{F3E12B0C-D4DE-B078-F815-1C8B0F771C97}"/>
              </a:ext>
            </a:extLst>
          </p:cNvPr>
          <p:cNvSpPr/>
          <p:nvPr/>
        </p:nvSpPr>
        <p:spPr bwMode="gray">
          <a:xfrm>
            <a:off x="5636872" y="965352"/>
            <a:ext cx="3286902" cy="567159"/>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a:solidFill>
                  <a:schemeClr val="bg1"/>
                </a:solidFill>
              </a:rPr>
              <a:t>Consumer Durables</a:t>
            </a:r>
          </a:p>
        </p:txBody>
      </p:sp>
      <p:pic>
        <p:nvPicPr>
          <p:cNvPr id="24" name="Picture 23">
            <a:extLst>
              <a:ext uri="{FF2B5EF4-FFF2-40B4-BE49-F238E27FC236}">
                <a16:creationId xmlns:a16="http://schemas.microsoft.com/office/drawing/2014/main" id="{20E1055F-83A6-E466-BDCD-B679E0CC9509}"/>
              </a:ext>
            </a:extLst>
          </p:cNvPr>
          <p:cNvPicPr>
            <a:picLocks noChangeAspect="1"/>
          </p:cNvPicPr>
          <p:nvPr/>
        </p:nvPicPr>
        <p:blipFill>
          <a:blip r:embed="rId5"/>
          <a:stretch>
            <a:fillRect/>
          </a:stretch>
        </p:blipFill>
        <p:spPr>
          <a:xfrm>
            <a:off x="287866" y="4065033"/>
            <a:ext cx="3637760" cy="2713078"/>
          </a:xfrm>
          <a:prstGeom prst="rect">
            <a:avLst/>
          </a:prstGeom>
          <a:ln>
            <a:solidFill>
              <a:schemeClr val="tx1">
                <a:lumMod val="95000"/>
                <a:lumOff val="5000"/>
              </a:schemeClr>
            </a:solidFill>
          </a:ln>
        </p:spPr>
      </p:pic>
      <p:sp>
        <p:nvSpPr>
          <p:cNvPr id="25" name="Rectangle 24">
            <a:extLst>
              <a:ext uri="{FF2B5EF4-FFF2-40B4-BE49-F238E27FC236}">
                <a16:creationId xmlns:a16="http://schemas.microsoft.com/office/drawing/2014/main" id="{E916338A-B1FC-10E8-818C-DE1B83800E14}"/>
              </a:ext>
            </a:extLst>
          </p:cNvPr>
          <p:cNvSpPr/>
          <p:nvPr/>
        </p:nvSpPr>
        <p:spPr bwMode="gray">
          <a:xfrm rot="5400000">
            <a:off x="3236961" y="5093342"/>
            <a:ext cx="2623777" cy="567159"/>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a:solidFill>
                  <a:schemeClr val="bg1"/>
                </a:solidFill>
              </a:rPr>
              <a:t>FMCG Sector</a:t>
            </a:r>
          </a:p>
        </p:txBody>
      </p:sp>
      <p:pic>
        <p:nvPicPr>
          <p:cNvPr id="27" name="Picture 26">
            <a:extLst>
              <a:ext uri="{FF2B5EF4-FFF2-40B4-BE49-F238E27FC236}">
                <a16:creationId xmlns:a16="http://schemas.microsoft.com/office/drawing/2014/main" id="{AE224FFD-256B-659F-91F7-17F81072B3C2}"/>
              </a:ext>
            </a:extLst>
          </p:cNvPr>
          <p:cNvPicPr>
            <a:picLocks noChangeAspect="1"/>
          </p:cNvPicPr>
          <p:nvPr/>
        </p:nvPicPr>
        <p:blipFill>
          <a:blip r:embed="rId6"/>
          <a:stretch>
            <a:fillRect/>
          </a:stretch>
        </p:blipFill>
        <p:spPr>
          <a:xfrm>
            <a:off x="6302588" y="3901017"/>
            <a:ext cx="5798915" cy="2787793"/>
          </a:xfrm>
          <a:prstGeom prst="rect">
            <a:avLst/>
          </a:prstGeom>
          <a:ln>
            <a:solidFill>
              <a:schemeClr val="tx1">
                <a:lumMod val="95000"/>
                <a:lumOff val="5000"/>
              </a:schemeClr>
            </a:solidFill>
          </a:ln>
        </p:spPr>
      </p:pic>
      <p:sp>
        <p:nvSpPr>
          <p:cNvPr id="29" name="Rectangle 28">
            <a:extLst>
              <a:ext uri="{FF2B5EF4-FFF2-40B4-BE49-F238E27FC236}">
                <a16:creationId xmlns:a16="http://schemas.microsoft.com/office/drawing/2014/main" id="{DF872832-5AB0-4C8A-89E3-29F850A84800}"/>
              </a:ext>
            </a:extLst>
          </p:cNvPr>
          <p:cNvSpPr/>
          <p:nvPr/>
        </p:nvSpPr>
        <p:spPr bwMode="gray">
          <a:xfrm rot="16200000">
            <a:off x="4624309" y="5089171"/>
            <a:ext cx="2615435" cy="567159"/>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a:solidFill>
                  <a:schemeClr val="bg1"/>
                </a:solidFill>
              </a:rPr>
              <a:t>Anti Profiteering</a:t>
            </a:r>
          </a:p>
        </p:txBody>
      </p:sp>
    </p:spTree>
    <p:extLst>
      <p:ext uri="{BB962C8B-B14F-4D97-AF65-F5344CB8AC3E}">
        <p14:creationId xmlns:p14="http://schemas.microsoft.com/office/powerpoint/2010/main" val="320284632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162047"/>
            <a:ext cx="12192000" cy="6562844"/>
            <a:chOff x="81470" y="339725"/>
            <a:chExt cx="10491549" cy="6713538"/>
          </a:xfrm>
        </p:grpSpPr>
        <p:pic>
          <p:nvPicPr>
            <p:cNvPr id="5" name="Picture Placeholder 8"/>
            <p:cNvPicPr>
              <a:picLocks noChangeAspect="1"/>
            </p:cNvPicPr>
            <p:nvPr/>
          </p:nvPicPr>
          <p:blipFill>
            <a:blip r:embed="rId2"/>
            <a:srcRect t="17" b="17"/>
            <a:stretch>
              <a:fillRect/>
            </a:stretch>
          </p:blipFill>
          <p:spPr>
            <a:xfrm>
              <a:off x="495298" y="339725"/>
              <a:ext cx="9663890" cy="6713538"/>
            </a:xfrm>
            <a:prstGeom prst="rect">
              <a:avLst/>
            </a:prstGeom>
            <a:noFill/>
          </p:spPr>
        </p:pic>
        <p:grpSp>
          <p:nvGrpSpPr>
            <p:cNvPr id="6" name="Group 5"/>
            <p:cNvGrpSpPr/>
            <p:nvPr/>
          </p:nvGrpSpPr>
          <p:grpSpPr>
            <a:xfrm>
              <a:off x="81471" y="4967583"/>
              <a:ext cx="10491548" cy="1189294"/>
              <a:chOff x="81471" y="4967583"/>
              <a:chExt cx="10491548" cy="1189294"/>
            </a:xfrm>
            <a:effectLst>
              <a:outerShdw blurRad="50800" dist="38100" dir="5400000" algn="t" rotWithShape="0">
                <a:prstClr val="black">
                  <a:alpha val="40000"/>
                </a:prstClr>
              </a:outerShdw>
            </a:effectLst>
          </p:grpSpPr>
          <p:grpSp>
            <p:nvGrpSpPr>
              <p:cNvPr id="7" name="Group 6"/>
              <p:cNvGrpSpPr/>
              <p:nvPr/>
            </p:nvGrpSpPr>
            <p:grpSpPr>
              <a:xfrm>
                <a:off x="495299" y="4968157"/>
                <a:ext cx="10077720" cy="1188720"/>
                <a:chOff x="495299" y="4263390"/>
                <a:chExt cx="10077720" cy="1188720"/>
              </a:xfrm>
            </p:grpSpPr>
            <p:sp>
              <p:nvSpPr>
                <p:cNvPr id="9" name="Rectangle 8"/>
                <p:cNvSpPr/>
                <p:nvPr/>
              </p:nvSpPr>
              <p:spPr bwMode="gray">
                <a:xfrm>
                  <a:off x="495299" y="4263390"/>
                  <a:ext cx="9663891" cy="1188720"/>
                </a:xfrm>
                <a:prstGeom prst="rect">
                  <a:avLst/>
                </a:prstGeom>
                <a:solidFill>
                  <a:schemeClr val="accent5"/>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solidFill>
                      <a:schemeClr val="bg1"/>
                    </a:solidFill>
                  </a:endParaRPr>
                </a:p>
              </p:txBody>
            </p:sp>
            <p:sp>
              <p:nvSpPr>
                <p:cNvPr id="10" name="Isosceles Triangle 9"/>
                <p:cNvSpPr/>
                <p:nvPr/>
              </p:nvSpPr>
              <p:spPr bwMode="gray">
                <a:xfrm rot="10800000" flipH="1">
                  <a:off x="10159190" y="4263390"/>
                  <a:ext cx="413829" cy="1188720"/>
                </a:xfrm>
                <a:prstGeom prst="triangle">
                  <a:avLst>
                    <a:gd name="adj" fmla="val 0"/>
                  </a:avLst>
                </a:prstGeom>
                <a:solidFill>
                  <a:schemeClr val="accent5"/>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solidFill>
                      <a:schemeClr val="bg1"/>
                    </a:solidFill>
                  </a:endParaRPr>
                </a:p>
              </p:txBody>
            </p:sp>
          </p:grpSp>
          <p:sp>
            <p:nvSpPr>
              <p:cNvPr id="8" name="Isosceles Triangle 7"/>
              <p:cNvSpPr/>
              <p:nvPr/>
            </p:nvSpPr>
            <p:spPr bwMode="gray">
              <a:xfrm>
                <a:off x="81471" y="4967583"/>
                <a:ext cx="413829" cy="1188720"/>
              </a:xfrm>
              <a:prstGeom prst="triangle">
                <a:avLst>
                  <a:gd name="adj" fmla="val 100000"/>
                </a:avLst>
              </a:prstGeom>
              <a:solidFill>
                <a:schemeClr val="accent5"/>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solidFill>
                    <a:schemeClr val="bg1"/>
                  </a:solidFill>
                </a:endParaRPr>
              </a:p>
            </p:txBody>
          </p:sp>
        </p:grpSp>
        <p:sp>
          <p:nvSpPr>
            <p:cNvPr id="13" name="Isosceles Triangle 12"/>
            <p:cNvSpPr/>
            <p:nvPr/>
          </p:nvSpPr>
          <p:spPr bwMode="gray">
            <a:xfrm rot="10800000" flipH="1">
              <a:off x="81470" y="6156303"/>
              <a:ext cx="413829" cy="525780"/>
            </a:xfrm>
            <a:prstGeom prst="triangle">
              <a:avLst>
                <a:gd name="adj" fmla="val 100000"/>
              </a:avLst>
            </a:prstGeom>
            <a:solidFill>
              <a:schemeClr val="accent5">
                <a:lumMod val="50000"/>
              </a:schemeClr>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solidFill>
                  <a:schemeClr val="bg1"/>
                </a:solidFill>
              </a:endParaRPr>
            </a:p>
          </p:txBody>
        </p:sp>
        <p:sp>
          <p:nvSpPr>
            <p:cNvPr id="14" name="Isosceles Triangle 13"/>
            <p:cNvSpPr/>
            <p:nvPr/>
          </p:nvSpPr>
          <p:spPr bwMode="gray">
            <a:xfrm flipH="1">
              <a:off x="10159189" y="4441803"/>
              <a:ext cx="413829" cy="525780"/>
            </a:xfrm>
            <a:prstGeom prst="triangle">
              <a:avLst>
                <a:gd name="adj" fmla="val 100000"/>
              </a:avLst>
            </a:prstGeom>
            <a:solidFill>
              <a:schemeClr val="accent5">
                <a:lumMod val="50000"/>
              </a:schemeClr>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solidFill>
                  <a:schemeClr val="bg1"/>
                </a:solidFill>
              </a:endParaRPr>
            </a:p>
          </p:txBody>
        </p:sp>
        <p:sp>
          <p:nvSpPr>
            <p:cNvPr id="15" name="Rectangle 14"/>
            <p:cNvSpPr/>
            <p:nvPr/>
          </p:nvSpPr>
          <p:spPr>
            <a:xfrm>
              <a:off x="1641125" y="5281389"/>
              <a:ext cx="7611363" cy="532731"/>
            </a:xfrm>
            <a:prstGeom prst="rect">
              <a:avLst/>
            </a:prstGeom>
          </p:spPr>
          <p:txBody>
            <a:bodyPr wrap="square" anchor="ctr">
              <a:spAutoFit/>
            </a:bodyPr>
            <a:lstStyle/>
            <a:p>
              <a:r>
                <a:rPr lang="en-US" sz="2539" dirty="0">
                  <a:solidFill>
                    <a:schemeClr val="bg1"/>
                  </a:solidFill>
                  <a:effectLst>
                    <a:outerShdw blurRad="38100" dist="38100" dir="2700000" algn="tl">
                      <a:srgbClr val="000000">
                        <a:alpha val="43137"/>
                      </a:srgbClr>
                    </a:outerShdw>
                  </a:effectLst>
                </a:rPr>
                <a:t>GST AUDIT</a:t>
              </a:r>
              <a:endParaRPr lang="en-IN" sz="2176" dirty="0"/>
            </a:p>
          </p:txBody>
        </p:sp>
      </p:grpSp>
    </p:spTree>
    <p:extLst>
      <p:ext uri="{BB962C8B-B14F-4D97-AF65-F5344CB8AC3E}">
        <p14:creationId xmlns:p14="http://schemas.microsoft.com/office/powerpoint/2010/main" val="407127829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Purpose of GST Audit</a:t>
            </a:r>
            <a:endParaRPr lang="en-IN" b="1" dirty="0"/>
          </a:p>
        </p:txBody>
      </p:sp>
      <p:grpSp>
        <p:nvGrpSpPr>
          <p:cNvPr id="5" name="Group 4"/>
          <p:cNvGrpSpPr/>
          <p:nvPr/>
        </p:nvGrpSpPr>
        <p:grpSpPr>
          <a:xfrm>
            <a:off x="1476724" y="2570116"/>
            <a:ext cx="6007910" cy="2878388"/>
            <a:chOff x="1716505" y="2864416"/>
            <a:chExt cx="6625390" cy="3174222"/>
          </a:xfrm>
          <a:effectLst>
            <a:outerShdw blurRad="50800" dist="38100" dir="2700000" algn="tl" rotWithShape="0">
              <a:prstClr val="black">
                <a:alpha val="40000"/>
              </a:prstClr>
            </a:outerShdw>
          </a:effectLst>
        </p:grpSpPr>
        <p:sp>
          <p:nvSpPr>
            <p:cNvPr id="6" name="Freeform 217"/>
            <p:cNvSpPr>
              <a:spLocks noEditPoints="1"/>
            </p:cNvSpPr>
            <p:nvPr/>
          </p:nvSpPr>
          <p:spPr bwMode="auto">
            <a:xfrm>
              <a:off x="1716505" y="2864416"/>
              <a:ext cx="6625390" cy="3174222"/>
            </a:xfrm>
            <a:custGeom>
              <a:avLst/>
              <a:gdLst>
                <a:gd name="T0" fmla="*/ 221 w 240"/>
                <a:gd name="T1" fmla="*/ 39 h 115"/>
                <a:gd name="T2" fmla="*/ 221 w 240"/>
                <a:gd name="T3" fmla="*/ 39 h 115"/>
                <a:gd name="T4" fmla="*/ 107 w 240"/>
                <a:gd name="T5" fmla="*/ 39 h 115"/>
                <a:gd name="T6" fmla="*/ 95 w 240"/>
                <a:gd name="T7" fmla="*/ 20 h 115"/>
                <a:gd name="T8" fmla="*/ 21 w 240"/>
                <a:gd name="T9" fmla="*/ 20 h 115"/>
                <a:gd name="T10" fmla="*/ 21 w 240"/>
                <a:gd name="T11" fmla="*/ 95 h 115"/>
                <a:gd name="T12" fmla="*/ 95 w 240"/>
                <a:gd name="T13" fmla="*/ 95 h 115"/>
                <a:gd name="T14" fmla="*/ 110 w 240"/>
                <a:gd name="T15" fmla="*/ 68 h 115"/>
                <a:gd name="T16" fmla="*/ 134 w 240"/>
                <a:gd name="T17" fmla="*/ 68 h 115"/>
                <a:gd name="T18" fmla="*/ 146 w 240"/>
                <a:gd name="T19" fmla="*/ 80 h 115"/>
                <a:gd name="T20" fmla="*/ 159 w 240"/>
                <a:gd name="T21" fmla="*/ 68 h 115"/>
                <a:gd name="T22" fmla="*/ 171 w 240"/>
                <a:gd name="T23" fmla="*/ 80 h 115"/>
                <a:gd name="T24" fmla="*/ 183 w 240"/>
                <a:gd name="T25" fmla="*/ 68 h 115"/>
                <a:gd name="T26" fmla="*/ 195 w 240"/>
                <a:gd name="T27" fmla="*/ 80 h 115"/>
                <a:gd name="T28" fmla="*/ 207 w 240"/>
                <a:gd name="T29" fmla="*/ 68 h 115"/>
                <a:gd name="T30" fmla="*/ 219 w 240"/>
                <a:gd name="T31" fmla="*/ 80 h 115"/>
                <a:gd name="T32" fmla="*/ 231 w 240"/>
                <a:gd name="T33" fmla="*/ 68 h 115"/>
                <a:gd name="T34" fmla="*/ 236 w 240"/>
                <a:gd name="T35" fmla="*/ 64 h 115"/>
                <a:gd name="T36" fmla="*/ 240 w 240"/>
                <a:gd name="T37" fmla="*/ 59 h 115"/>
                <a:gd name="T38" fmla="*/ 221 w 240"/>
                <a:gd name="T39" fmla="*/ 39 h 115"/>
                <a:gd name="T40" fmla="*/ 42 w 240"/>
                <a:gd name="T41" fmla="*/ 66 h 115"/>
                <a:gd name="T42" fmla="*/ 25 w 240"/>
                <a:gd name="T43" fmla="*/ 66 h 115"/>
                <a:gd name="T44" fmla="*/ 25 w 240"/>
                <a:gd name="T45" fmla="*/ 49 h 115"/>
                <a:gd name="T46" fmla="*/ 42 w 240"/>
                <a:gd name="T47" fmla="*/ 49 h 115"/>
                <a:gd name="T48" fmla="*/ 42 w 240"/>
                <a:gd name="T49" fmla="*/ 6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0" h="115">
                  <a:moveTo>
                    <a:pt x="221" y="39"/>
                  </a:moveTo>
                  <a:cubicBezTo>
                    <a:pt x="221" y="39"/>
                    <a:pt x="221" y="39"/>
                    <a:pt x="221" y="39"/>
                  </a:cubicBezTo>
                  <a:cubicBezTo>
                    <a:pt x="107" y="39"/>
                    <a:pt x="107" y="39"/>
                    <a:pt x="107" y="39"/>
                  </a:cubicBezTo>
                  <a:cubicBezTo>
                    <a:pt x="105" y="32"/>
                    <a:pt x="101" y="26"/>
                    <a:pt x="95" y="20"/>
                  </a:cubicBezTo>
                  <a:cubicBezTo>
                    <a:pt x="75" y="0"/>
                    <a:pt x="41" y="0"/>
                    <a:pt x="21" y="20"/>
                  </a:cubicBezTo>
                  <a:cubicBezTo>
                    <a:pt x="0" y="41"/>
                    <a:pt x="0" y="74"/>
                    <a:pt x="21" y="95"/>
                  </a:cubicBezTo>
                  <a:cubicBezTo>
                    <a:pt x="41" y="115"/>
                    <a:pt x="75" y="115"/>
                    <a:pt x="95" y="95"/>
                  </a:cubicBezTo>
                  <a:cubicBezTo>
                    <a:pt x="103" y="87"/>
                    <a:pt x="108" y="78"/>
                    <a:pt x="110" y="68"/>
                  </a:cubicBezTo>
                  <a:cubicBezTo>
                    <a:pt x="134" y="68"/>
                    <a:pt x="134" y="68"/>
                    <a:pt x="134" y="68"/>
                  </a:cubicBezTo>
                  <a:cubicBezTo>
                    <a:pt x="146" y="80"/>
                    <a:pt x="146" y="80"/>
                    <a:pt x="146" y="80"/>
                  </a:cubicBezTo>
                  <a:cubicBezTo>
                    <a:pt x="159" y="68"/>
                    <a:pt x="159" y="68"/>
                    <a:pt x="159" y="68"/>
                  </a:cubicBezTo>
                  <a:cubicBezTo>
                    <a:pt x="171" y="80"/>
                    <a:pt x="171" y="80"/>
                    <a:pt x="171" y="80"/>
                  </a:cubicBezTo>
                  <a:cubicBezTo>
                    <a:pt x="183" y="68"/>
                    <a:pt x="183" y="68"/>
                    <a:pt x="183" y="68"/>
                  </a:cubicBezTo>
                  <a:cubicBezTo>
                    <a:pt x="195" y="80"/>
                    <a:pt x="195" y="80"/>
                    <a:pt x="195" y="80"/>
                  </a:cubicBezTo>
                  <a:cubicBezTo>
                    <a:pt x="207" y="68"/>
                    <a:pt x="207" y="68"/>
                    <a:pt x="207" y="68"/>
                  </a:cubicBezTo>
                  <a:cubicBezTo>
                    <a:pt x="219" y="80"/>
                    <a:pt x="219" y="80"/>
                    <a:pt x="219" y="80"/>
                  </a:cubicBezTo>
                  <a:cubicBezTo>
                    <a:pt x="231" y="68"/>
                    <a:pt x="231" y="68"/>
                    <a:pt x="231" y="68"/>
                  </a:cubicBezTo>
                  <a:cubicBezTo>
                    <a:pt x="236" y="64"/>
                    <a:pt x="236" y="64"/>
                    <a:pt x="236" y="64"/>
                  </a:cubicBezTo>
                  <a:cubicBezTo>
                    <a:pt x="240" y="59"/>
                    <a:pt x="240" y="59"/>
                    <a:pt x="240" y="59"/>
                  </a:cubicBezTo>
                  <a:lnTo>
                    <a:pt x="221" y="39"/>
                  </a:lnTo>
                  <a:close/>
                  <a:moveTo>
                    <a:pt x="42" y="66"/>
                  </a:moveTo>
                  <a:cubicBezTo>
                    <a:pt x="37" y="71"/>
                    <a:pt x="29" y="71"/>
                    <a:pt x="25" y="66"/>
                  </a:cubicBezTo>
                  <a:cubicBezTo>
                    <a:pt x="20" y="61"/>
                    <a:pt x="20" y="54"/>
                    <a:pt x="25" y="49"/>
                  </a:cubicBezTo>
                  <a:cubicBezTo>
                    <a:pt x="29" y="44"/>
                    <a:pt x="37" y="44"/>
                    <a:pt x="42" y="49"/>
                  </a:cubicBezTo>
                  <a:cubicBezTo>
                    <a:pt x="47" y="54"/>
                    <a:pt x="47" y="61"/>
                    <a:pt x="42" y="66"/>
                  </a:cubicBezTo>
                  <a:close/>
                </a:path>
              </a:pathLst>
            </a:custGeom>
            <a:solidFill>
              <a:schemeClr val="accent3"/>
            </a:solidFill>
            <a:ln w="38100">
              <a:solidFill>
                <a:schemeClr val="accent3"/>
              </a:solidFill>
            </a:ln>
          </p:spPr>
          <p:txBody>
            <a:bodyPr vert="horz" wrap="square" lIns="82918" tIns="41459" rIns="82918" bIns="41459" numCol="1" anchor="t" anchorCtr="0" compatLnSpc="1">
              <a:prstTxWarp prst="textNoShape">
                <a:avLst/>
              </a:prstTxWarp>
            </a:bodyPr>
            <a:lstStyle/>
            <a:p>
              <a:endParaRPr lang="en-US" sz="1500"/>
            </a:p>
          </p:txBody>
        </p:sp>
        <p:sp>
          <p:nvSpPr>
            <p:cNvPr id="7" name="Isosceles Triangle 6"/>
            <p:cNvSpPr/>
            <p:nvPr/>
          </p:nvSpPr>
          <p:spPr>
            <a:xfrm>
              <a:off x="5783580" y="3636974"/>
              <a:ext cx="681037" cy="323850"/>
            </a:xfrm>
            <a:prstGeom prst="triangle">
              <a:avLst>
                <a:gd name="adj" fmla="val 486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8" name="Isosceles Triangle 7"/>
            <p:cNvSpPr/>
            <p:nvPr/>
          </p:nvSpPr>
          <p:spPr>
            <a:xfrm>
              <a:off x="6865620" y="3636974"/>
              <a:ext cx="681037" cy="323850"/>
            </a:xfrm>
            <a:prstGeom prst="triangle">
              <a:avLst>
                <a:gd name="adj" fmla="val 486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sp>
        <p:nvSpPr>
          <p:cNvPr id="9" name="Rectangle 8"/>
          <p:cNvSpPr/>
          <p:nvPr/>
        </p:nvSpPr>
        <p:spPr>
          <a:xfrm>
            <a:off x="4003901" y="1582873"/>
            <a:ext cx="2321701" cy="1326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272"/>
              </a:spcAft>
            </a:pPr>
            <a:r>
              <a:rPr lang="en-US" sz="1500" dirty="0">
                <a:solidFill>
                  <a:schemeClr val="tx1"/>
                </a:solidFill>
              </a:rPr>
              <a:t>Verification of accuracy </a:t>
            </a:r>
          </a:p>
          <a:p>
            <a:pPr>
              <a:spcAft>
                <a:spcPts val="272"/>
              </a:spcAft>
            </a:pPr>
            <a:r>
              <a:rPr lang="en-US" sz="1500" dirty="0">
                <a:solidFill>
                  <a:schemeClr val="tx1"/>
                </a:solidFill>
              </a:rPr>
              <a:t>of taxes paid</a:t>
            </a:r>
          </a:p>
        </p:txBody>
      </p:sp>
      <p:sp>
        <p:nvSpPr>
          <p:cNvPr id="10" name="Rectangle 9"/>
          <p:cNvSpPr/>
          <p:nvPr/>
        </p:nvSpPr>
        <p:spPr>
          <a:xfrm>
            <a:off x="6325602" y="1614644"/>
            <a:ext cx="2321701" cy="857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272"/>
              </a:spcAft>
            </a:pPr>
            <a:r>
              <a:rPr lang="en-US" sz="1500" dirty="0">
                <a:solidFill>
                  <a:schemeClr val="tx1"/>
                </a:solidFill>
              </a:rPr>
              <a:t>Eligibility of ITC Availed</a:t>
            </a:r>
          </a:p>
        </p:txBody>
      </p:sp>
      <p:cxnSp>
        <p:nvCxnSpPr>
          <p:cNvPr id="11" name="Elbow Connector 10"/>
          <p:cNvCxnSpPr>
            <a:endCxn id="9" idx="0"/>
          </p:cNvCxnSpPr>
          <p:nvPr/>
        </p:nvCxnSpPr>
        <p:spPr>
          <a:xfrm rot="16200000" flipV="1">
            <a:off x="4456129" y="2291495"/>
            <a:ext cx="1726027" cy="308782"/>
          </a:xfrm>
          <a:prstGeom prst="bentConnector5">
            <a:avLst>
              <a:gd name="adj1" fmla="val 11568"/>
              <a:gd name="adj2" fmla="val 543078"/>
              <a:gd name="adj3" fmla="val 112010"/>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8" idx="0"/>
            <a:endCxn id="10" idx="0"/>
          </p:cNvCxnSpPr>
          <p:nvPr/>
        </p:nvCxnSpPr>
        <p:spPr>
          <a:xfrm rot="5400000" flipH="1" flipV="1">
            <a:off x="6138256" y="1922477"/>
            <a:ext cx="1656029" cy="1040363"/>
          </a:xfrm>
          <a:prstGeom prst="bentConnector5">
            <a:avLst>
              <a:gd name="adj1" fmla="val 24124"/>
              <a:gd name="adj2" fmla="val -31507"/>
              <a:gd name="adj3" fmla="val 112518"/>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003901" y="5650441"/>
            <a:ext cx="2321701" cy="584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272"/>
              </a:spcAft>
            </a:pPr>
            <a:r>
              <a:rPr lang="en-US" sz="1500" dirty="0">
                <a:solidFill>
                  <a:schemeClr val="tx1"/>
                </a:solidFill>
              </a:rPr>
              <a:t>Qualification of the </a:t>
            </a:r>
          </a:p>
          <a:p>
            <a:pPr>
              <a:spcAft>
                <a:spcPts val="272"/>
              </a:spcAft>
            </a:pPr>
            <a:r>
              <a:rPr lang="en-US" sz="1500" dirty="0">
                <a:solidFill>
                  <a:schemeClr val="tx1"/>
                </a:solidFill>
              </a:rPr>
              <a:t>benefits availed</a:t>
            </a:r>
          </a:p>
        </p:txBody>
      </p:sp>
      <p:sp>
        <p:nvSpPr>
          <p:cNvPr id="14" name="Rectangle 13"/>
          <p:cNvSpPr/>
          <p:nvPr/>
        </p:nvSpPr>
        <p:spPr>
          <a:xfrm>
            <a:off x="5782317" y="5066165"/>
            <a:ext cx="1735531" cy="1082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272"/>
              </a:spcAft>
            </a:pPr>
            <a:r>
              <a:rPr lang="en-US" sz="1500" dirty="0">
                <a:solidFill>
                  <a:schemeClr val="tx1"/>
                </a:solidFill>
              </a:rPr>
              <a:t>Adherence with the compliance prescribed under GST Law</a:t>
            </a:r>
          </a:p>
        </p:txBody>
      </p:sp>
      <p:sp>
        <p:nvSpPr>
          <p:cNvPr id="15" name="Rectangle 14"/>
          <p:cNvSpPr/>
          <p:nvPr/>
        </p:nvSpPr>
        <p:spPr>
          <a:xfrm>
            <a:off x="7994893" y="3608579"/>
            <a:ext cx="2321701" cy="1082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272"/>
              </a:spcAft>
            </a:pPr>
            <a:r>
              <a:rPr lang="en-US" sz="1500" dirty="0">
                <a:solidFill>
                  <a:schemeClr val="tx1"/>
                </a:solidFill>
              </a:rPr>
              <a:t>Identifying the reasons for reconciliation difference between different statutory records</a:t>
            </a:r>
          </a:p>
        </p:txBody>
      </p:sp>
      <p:sp>
        <p:nvSpPr>
          <p:cNvPr id="16" name="Rectangle 15"/>
          <p:cNvSpPr/>
          <p:nvPr/>
        </p:nvSpPr>
        <p:spPr>
          <a:xfrm>
            <a:off x="5654209" y="3771770"/>
            <a:ext cx="838691" cy="323165"/>
          </a:xfrm>
          <a:prstGeom prst="rect">
            <a:avLst/>
          </a:prstGeom>
        </p:spPr>
        <p:txBody>
          <a:bodyPr wrap="none">
            <a:spAutoFit/>
          </a:bodyPr>
          <a:lstStyle/>
          <a:p>
            <a:r>
              <a:rPr lang="en-US" sz="1500" b="1" dirty="0">
                <a:solidFill>
                  <a:schemeClr val="bg1"/>
                </a:solidFill>
              </a:rPr>
              <a:t>Purpose</a:t>
            </a:r>
          </a:p>
        </p:txBody>
      </p:sp>
      <p:cxnSp>
        <p:nvCxnSpPr>
          <p:cNvPr id="17" name="Elbow Connector 16"/>
          <p:cNvCxnSpPr>
            <a:stCxn id="6" idx="9"/>
            <a:endCxn id="13" idx="1"/>
          </p:cNvCxnSpPr>
          <p:nvPr/>
        </p:nvCxnSpPr>
        <p:spPr>
          <a:xfrm flipH="1">
            <a:off x="4003902" y="4572472"/>
            <a:ext cx="1127635" cy="1370106"/>
          </a:xfrm>
          <a:prstGeom prst="bentConnector5">
            <a:avLst>
              <a:gd name="adj1" fmla="val -18383"/>
              <a:gd name="adj2" fmla="val 71308"/>
              <a:gd name="adj3" fmla="val 118383"/>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a:cxnSpLocks/>
            <a:stCxn id="6" idx="13"/>
            <a:endCxn id="14" idx="2"/>
          </p:cNvCxnSpPr>
          <p:nvPr/>
        </p:nvCxnSpPr>
        <p:spPr>
          <a:xfrm>
            <a:off x="6358151" y="4572473"/>
            <a:ext cx="291932" cy="1576587"/>
          </a:xfrm>
          <a:prstGeom prst="bentConnector4">
            <a:avLst>
              <a:gd name="adj1" fmla="val 475555"/>
              <a:gd name="adj2" fmla="val 114500"/>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6" idx="18"/>
            <a:endCxn id="15" idx="3"/>
          </p:cNvCxnSpPr>
          <p:nvPr/>
        </p:nvCxnSpPr>
        <p:spPr>
          <a:xfrm>
            <a:off x="7484635" y="4046854"/>
            <a:ext cx="2831959" cy="103172"/>
          </a:xfrm>
          <a:prstGeom prst="bentConnector5">
            <a:avLst>
              <a:gd name="adj1" fmla="val 9009"/>
              <a:gd name="adj2" fmla="val -625721"/>
              <a:gd name="adj3" fmla="val 107320"/>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33780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174708" y="1133172"/>
            <a:ext cx="5821635" cy="5262734"/>
            <a:chOff x="1600200" y="380999"/>
            <a:chExt cx="6103936" cy="5517934"/>
          </a:xfrm>
        </p:grpSpPr>
        <p:sp>
          <p:nvSpPr>
            <p:cNvPr id="6" name="Freeform 5"/>
            <p:cNvSpPr>
              <a:spLocks/>
            </p:cNvSpPr>
            <p:nvPr/>
          </p:nvSpPr>
          <p:spPr bwMode="auto">
            <a:xfrm>
              <a:off x="2245484" y="380999"/>
              <a:ext cx="2172961" cy="2535405"/>
            </a:xfrm>
            <a:custGeom>
              <a:avLst/>
              <a:gdLst>
                <a:gd name="T0" fmla="*/ 380 w 630"/>
                <a:gd name="T1" fmla="*/ 0 h 735"/>
                <a:gd name="T2" fmla="*/ 131 w 630"/>
                <a:gd name="T3" fmla="*/ 249 h 735"/>
                <a:gd name="T4" fmla="*/ 139 w 630"/>
                <a:gd name="T5" fmla="*/ 315 h 735"/>
                <a:gd name="T6" fmla="*/ 0 w 630"/>
                <a:gd name="T7" fmla="*/ 558 h 735"/>
                <a:gd name="T8" fmla="*/ 62 w 630"/>
                <a:gd name="T9" fmla="*/ 550 h 735"/>
                <a:gd name="T10" fmla="*/ 303 w 630"/>
                <a:gd name="T11" fmla="*/ 735 h 735"/>
                <a:gd name="T12" fmla="*/ 442 w 630"/>
                <a:gd name="T13" fmla="*/ 491 h 735"/>
                <a:gd name="T14" fmla="*/ 630 w 630"/>
                <a:gd name="T15" fmla="*/ 249 h 735"/>
                <a:gd name="T16" fmla="*/ 380 w 630"/>
                <a:gd name="T17"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0" h="735">
                  <a:moveTo>
                    <a:pt x="380" y="0"/>
                  </a:moveTo>
                  <a:cubicBezTo>
                    <a:pt x="242" y="0"/>
                    <a:pt x="131" y="112"/>
                    <a:pt x="131" y="249"/>
                  </a:cubicBezTo>
                  <a:cubicBezTo>
                    <a:pt x="131" y="272"/>
                    <a:pt x="134" y="294"/>
                    <a:pt x="139" y="315"/>
                  </a:cubicBezTo>
                  <a:cubicBezTo>
                    <a:pt x="175" y="450"/>
                    <a:pt x="135" y="521"/>
                    <a:pt x="0" y="558"/>
                  </a:cubicBezTo>
                  <a:cubicBezTo>
                    <a:pt x="20" y="553"/>
                    <a:pt x="41" y="550"/>
                    <a:pt x="62" y="550"/>
                  </a:cubicBezTo>
                  <a:cubicBezTo>
                    <a:pt x="178" y="550"/>
                    <a:pt x="275" y="629"/>
                    <a:pt x="303" y="735"/>
                  </a:cubicBezTo>
                  <a:cubicBezTo>
                    <a:pt x="267" y="600"/>
                    <a:pt x="308" y="528"/>
                    <a:pt x="442" y="491"/>
                  </a:cubicBezTo>
                  <a:cubicBezTo>
                    <a:pt x="550" y="464"/>
                    <a:pt x="630" y="366"/>
                    <a:pt x="630" y="249"/>
                  </a:cubicBezTo>
                  <a:cubicBezTo>
                    <a:pt x="630" y="112"/>
                    <a:pt x="518" y="0"/>
                    <a:pt x="380" y="0"/>
                  </a:cubicBezTo>
                  <a:close/>
                </a:path>
              </a:pathLst>
            </a:custGeom>
            <a:solidFill>
              <a:schemeClr val="accent5"/>
            </a:solidFill>
            <a:ln>
              <a:solidFill>
                <a:schemeClr val="bg1"/>
              </a:solidFill>
            </a:ln>
          </p:spPr>
          <p:txBody>
            <a:bodyPr vert="horz" wrap="square" lIns="82918" tIns="41459" rIns="82918" bIns="41459" numCol="1" anchor="t" anchorCtr="0" compatLnSpc="1">
              <a:prstTxWarp prst="textNoShape">
                <a:avLst/>
              </a:prstTxWarp>
            </a:bodyPr>
            <a:lstStyle/>
            <a:p>
              <a:endParaRPr lang="en-US" sz="1500">
                <a:latin typeface="Calibri (Body)"/>
              </a:endParaRPr>
            </a:p>
          </p:txBody>
        </p:sp>
        <p:sp>
          <p:nvSpPr>
            <p:cNvPr id="7" name="Freeform 6"/>
            <p:cNvSpPr>
              <a:spLocks/>
            </p:cNvSpPr>
            <p:nvPr/>
          </p:nvSpPr>
          <p:spPr bwMode="auto">
            <a:xfrm>
              <a:off x="4166089" y="380999"/>
              <a:ext cx="2437172" cy="1720755"/>
            </a:xfrm>
            <a:custGeom>
              <a:avLst/>
              <a:gdLst>
                <a:gd name="T0" fmla="*/ 457 w 707"/>
                <a:gd name="T1" fmla="*/ 0 h 499"/>
                <a:gd name="T2" fmla="*/ 281 w 707"/>
                <a:gd name="T3" fmla="*/ 73 h 499"/>
                <a:gd name="T4" fmla="*/ 281 w 707"/>
                <a:gd name="T5" fmla="*/ 73 h 499"/>
                <a:gd name="T6" fmla="*/ 0 w 707"/>
                <a:gd name="T7" fmla="*/ 73 h 499"/>
                <a:gd name="T8" fmla="*/ 0 w 707"/>
                <a:gd name="T9" fmla="*/ 73 h 499"/>
                <a:gd name="T10" fmla="*/ 73 w 707"/>
                <a:gd name="T11" fmla="*/ 249 h 499"/>
                <a:gd name="T12" fmla="*/ 0 w 707"/>
                <a:gd name="T13" fmla="*/ 426 h 499"/>
                <a:gd name="T14" fmla="*/ 0 w 707"/>
                <a:gd name="T15" fmla="*/ 426 h 499"/>
                <a:gd name="T16" fmla="*/ 281 w 707"/>
                <a:gd name="T17" fmla="*/ 426 h 499"/>
                <a:gd name="T18" fmla="*/ 281 w 707"/>
                <a:gd name="T19" fmla="*/ 426 h 499"/>
                <a:gd name="T20" fmla="*/ 457 w 707"/>
                <a:gd name="T21" fmla="*/ 499 h 499"/>
                <a:gd name="T22" fmla="*/ 707 w 707"/>
                <a:gd name="T23" fmla="*/ 249 h 499"/>
                <a:gd name="T24" fmla="*/ 457 w 707"/>
                <a:gd name="T25"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7" h="499">
                  <a:moveTo>
                    <a:pt x="457" y="0"/>
                  </a:moveTo>
                  <a:cubicBezTo>
                    <a:pt x="388" y="0"/>
                    <a:pt x="326" y="28"/>
                    <a:pt x="281" y="73"/>
                  </a:cubicBezTo>
                  <a:cubicBezTo>
                    <a:pt x="281" y="73"/>
                    <a:pt x="281" y="73"/>
                    <a:pt x="281" y="73"/>
                  </a:cubicBezTo>
                  <a:cubicBezTo>
                    <a:pt x="181" y="172"/>
                    <a:pt x="99" y="172"/>
                    <a:pt x="0" y="73"/>
                  </a:cubicBezTo>
                  <a:cubicBezTo>
                    <a:pt x="0" y="73"/>
                    <a:pt x="0" y="73"/>
                    <a:pt x="0" y="73"/>
                  </a:cubicBezTo>
                  <a:cubicBezTo>
                    <a:pt x="45" y="118"/>
                    <a:pt x="73" y="181"/>
                    <a:pt x="73" y="249"/>
                  </a:cubicBezTo>
                  <a:cubicBezTo>
                    <a:pt x="73" y="318"/>
                    <a:pt x="45" y="381"/>
                    <a:pt x="0" y="426"/>
                  </a:cubicBezTo>
                  <a:cubicBezTo>
                    <a:pt x="0" y="426"/>
                    <a:pt x="0" y="426"/>
                    <a:pt x="0" y="426"/>
                  </a:cubicBezTo>
                  <a:cubicBezTo>
                    <a:pt x="99" y="326"/>
                    <a:pt x="181" y="326"/>
                    <a:pt x="281" y="426"/>
                  </a:cubicBezTo>
                  <a:cubicBezTo>
                    <a:pt x="281" y="426"/>
                    <a:pt x="281" y="426"/>
                    <a:pt x="281" y="426"/>
                  </a:cubicBezTo>
                  <a:cubicBezTo>
                    <a:pt x="326" y="471"/>
                    <a:pt x="388" y="499"/>
                    <a:pt x="457" y="499"/>
                  </a:cubicBezTo>
                  <a:cubicBezTo>
                    <a:pt x="595" y="499"/>
                    <a:pt x="707" y="387"/>
                    <a:pt x="707" y="249"/>
                  </a:cubicBezTo>
                  <a:cubicBezTo>
                    <a:pt x="707" y="112"/>
                    <a:pt x="595" y="0"/>
                    <a:pt x="457" y="0"/>
                  </a:cubicBezTo>
                  <a:close/>
                </a:path>
              </a:pathLst>
            </a:custGeom>
            <a:solidFill>
              <a:schemeClr val="accent3"/>
            </a:solidFill>
            <a:ln>
              <a:solidFill>
                <a:schemeClr val="bg1"/>
              </a:solidFill>
            </a:ln>
          </p:spPr>
          <p:txBody>
            <a:bodyPr vert="horz" wrap="square" lIns="82918" tIns="41459" rIns="82918" bIns="41459" numCol="1" anchor="t" anchorCtr="0" compatLnSpc="1">
              <a:prstTxWarp prst="textNoShape">
                <a:avLst/>
              </a:prstTxWarp>
            </a:bodyPr>
            <a:lstStyle/>
            <a:p>
              <a:endParaRPr lang="en-US" sz="1500">
                <a:latin typeface="Calibri (Body)"/>
              </a:endParaRPr>
            </a:p>
          </p:txBody>
        </p:sp>
        <p:sp>
          <p:nvSpPr>
            <p:cNvPr id="8" name="Freeform 7"/>
            <p:cNvSpPr>
              <a:spLocks/>
            </p:cNvSpPr>
            <p:nvPr/>
          </p:nvSpPr>
          <p:spPr bwMode="auto">
            <a:xfrm>
              <a:off x="5531175" y="1463246"/>
              <a:ext cx="2172961" cy="2538791"/>
            </a:xfrm>
            <a:custGeom>
              <a:avLst/>
              <a:gdLst>
                <a:gd name="T0" fmla="*/ 442 w 630"/>
                <a:gd name="T1" fmla="*/ 244 h 736"/>
                <a:gd name="T2" fmla="*/ 302 w 630"/>
                <a:gd name="T3" fmla="*/ 0 h 736"/>
                <a:gd name="T4" fmla="*/ 61 w 630"/>
                <a:gd name="T5" fmla="*/ 185 h 736"/>
                <a:gd name="T6" fmla="*/ 0 w 630"/>
                <a:gd name="T7" fmla="*/ 177 h 736"/>
                <a:gd name="T8" fmla="*/ 140 w 630"/>
                <a:gd name="T9" fmla="*/ 421 h 736"/>
                <a:gd name="T10" fmla="*/ 131 w 630"/>
                <a:gd name="T11" fmla="*/ 486 h 736"/>
                <a:gd name="T12" fmla="*/ 381 w 630"/>
                <a:gd name="T13" fmla="*/ 736 h 736"/>
                <a:gd name="T14" fmla="*/ 630 w 630"/>
                <a:gd name="T15" fmla="*/ 486 h 736"/>
                <a:gd name="T16" fmla="*/ 442 w 630"/>
                <a:gd name="T17" fmla="*/ 244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0" h="736">
                  <a:moveTo>
                    <a:pt x="442" y="244"/>
                  </a:moveTo>
                  <a:cubicBezTo>
                    <a:pt x="308" y="208"/>
                    <a:pt x="267" y="136"/>
                    <a:pt x="302" y="0"/>
                  </a:cubicBezTo>
                  <a:cubicBezTo>
                    <a:pt x="274" y="107"/>
                    <a:pt x="177" y="185"/>
                    <a:pt x="61" y="185"/>
                  </a:cubicBezTo>
                  <a:cubicBezTo>
                    <a:pt x="40" y="185"/>
                    <a:pt x="19" y="182"/>
                    <a:pt x="0" y="177"/>
                  </a:cubicBezTo>
                  <a:cubicBezTo>
                    <a:pt x="135" y="214"/>
                    <a:pt x="176" y="285"/>
                    <a:pt x="140" y="421"/>
                  </a:cubicBezTo>
                  <a:cubicBezTo>
                    <a:pt x="134" y="442"/>
                    <a:pt x="131" y="464"/>
                    <a:pt x="131" y="486"/>
                  </a:cubicBezTo>
                  <a:cubicBezTo>
                    <a:pt x="131" y="624"/>
                    <a:pt x="243" y="736"/>
                    <a:pt x="381" y="736"/>
                  </a:cubicBezTo>
                  <a:cubicBezTo>
                    <a:pt x="519" y="736"/>
                    <a:pt x="630" y="624"/>
                    <a:pt x="630" y="486"/>
                  </a:cubicBezTo>
                  <a:cubicBezTo>
                    <a:pt x="630" y="370"/>
                    <a:pt x="550" y="272"/>
                    <a:pt x="442" y="244"/>
                  </a:cubicBezTo>
                  <a:close/>
                </a:path>
              </a:pathLst>
            </a:custGeom>
            <a:solidFill>
              <a:schemeClr val="accent2"/>
            </a:solidFill>
            <a:ln>
              <a:solidFill>
                <a:schemeClr val="bg1"/>
              </a:solidFill>
            </a:ln>
          </p:spPr>
          <p:txBody>
            <a:bodyPr vert="horz" wrap="square" lIns="82918" tIns="41459" rIns="82918" bIns="41459" numCol="1" anchor="t" anchorCtr="0" compatLnSpc="1">
              <a:prstTxWarp prst="textNoShape">
                <a:avLst/>
              </a:prstTxWarp>
            </a:bodyPr>
            <a:lstStyle/>
            <a:p>
              <a:endParaRPr lang="en-US" sz="1500">
                <a:latin typeface="Calibri (Body)"/>
              </a:endParaRPr>
            </a:p>
          </p:txBody>
        </p:sp>
        <p:sp>
          <p:nvSpPr>
            <p:cNvPr id="9" name="Freeform 8"/>
            <p:cNvSpPr>
              <a:spLocks/>
            </p:cNvSpPr>
            <p:nvPr/>
          </p:nvSpPr>
          <p:spPr bwMode="auto">
            <a:xfrm>
              <a:off x="1600200" y="2277894"/>
              <a:ext cx="2169574" cy="2535405"/>
            </a:xfrm>
            <a:custGeom>
              <a:avLst/>
              <a:gdLst>
                <a:gd name="T0" fmla="*/ 326 w 629"/>
                <a:gd name="T1" fmla="*/ 735 h 735"/>
                <a:gd name="T2" fmla="*/ 567 w 629"/>
                <a:gd name="T3" fmla="*/ 551 h 735"/>
                <a:gd name="T4" fmla="*/ 629 w 629"/>
                <a:gd name="T5" fmla="*/ 559 h 735"/>
                <a:gd name="T6" fmla="*/ 490 w 629"/>
                <a:gd name="T7" fmla="*/ 315 h 735"/>
                <a:gd name="T8" fmla="*/ 499 w 629"/>
                <a:gd name="T9" fmla="*/ 250 h 735"/>
                <a:gd name="T10" fmla="*/ 249 w 629"/>
                <a:gd name="T11" fmla="*/ 0 h 735"/>
                <a:gd name="T12" fmla="*/ 0 w 629"/>
                <a:gd name="T13" fmla="*/ 250 h 735"/>
                <a:gd name="T14" fmla="*/ 187 w 629"/>
                <a:gd name="T15" fmla="*/ 492 h 735"/>
                <a:gd name="T16" fmla="*/ 326 w 629"/>
                <a:gd name="T1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9" h="735">
                  <a:moveTo>
                    <a:pt x="326" y="735"/>
                  </a:moveTo>
                  <a:cubicBezTo>
                    <a:pt x="355" y="629"/>
                    <a:pt x="452" y="551"/>
                    <a:pt x="567" y="551"/>
                  </a:cubicBezTo>
                  <a:cubicBezTo>
                    <a:pt x="589" y="551"/>
                    <a:pt x="609" y="554"/>
                    <a:pt x="629" y="559"/>
                  </a:cubicBezTo>
                  <a:cubicBezTo>
                    <a:pt x="495" y="522"/>
                    <a:pt x="454" y="450"/>
                    <a:pt x="490" y="315"/>
                  </a:cubicBezTo>
                  <a:cubicBezTo>
                    <a:pt x="496" y="294"/>
                    <a:pt x="499" y="273"/>
                    <a:pt x="499" y="250"/>
                  </a:cubicBezTo>
                  <a:cubicBezTo>
                    <a:pt x="499" y="112"/>
                    <a:pt x="387" y="0"/>
                    <a:pt x="249" y="0"/>
                  </a:cubicBezTo>
                  <a:cubicBezTo>
                    <a:pt x="111" y="0"/>
                    <a:pt x="0" y="112"/>
                    <a:pt x="0" y="250"/>
                  </a:cubicBezTo>
                  <a:cubicBezTo>
                    <a:pt x="0" y="366"/>
                    <a:pt x="79" y="464"/>
                    <a:pt x="187" y="492"/>
                  </a:cubicBezTo>
                  <a:cubicBezTo>
                    <a:pt x="322" y="529"/>
                    <a:pt x="362" y="600"/>
                    <a:pt x="326" y="735"/>
                  </a:cubicBezTo>
                  <a:close/>
                </a:path>
              </a:pathLst>
            </a:custGeom>
            <a:solidFill>
              <a:schemeClr val="accent1"/>
            </a:solidFill>
            <a:ln>
              <a:solidFill>
                <a:schemeClr val="bg1"/>
              </a:solidFill>
            </a:ln>
          </p:spPr>
          <p:txBody>
            <a:bodyPr vert="horz" wrap="square" lIns="82918" tIns="41459" rIns="82918" bIns="41459" numCol="1" anchor="t" anchorCtr="0" compatLnSpc="1">
              <a:prstTxWarp prst="textNoShape">
                <a:avLst/>
              </a:prstTxWarp>
            </a:bodyPr>
            <a:lstStyle/>
            <a:p>
              <a:endParaRPr lang="en-US" sz="1500">
                <a:latin typeface="Calibri (Body)"/>
              </a:endParaRPr>
            </a:p>
          </p:txBody>
        </p:sp>
        <p:sp>
          <p:nvSpPr>
            <p:cNvPr id="10" name="Freeform 9"/>
            <p:cNvSpPr>
              <a:spLocks/>
            </p:cNvSpPr>
            <p:nvPr/>
          </p:nvSpPr>
          <p:spPr bwMode="auto">
            <a:xfrm>
              <a:off x="2695995" y="4178177"/>
              <a:ext cx="2438865" cy="1720755"/>
            </a:xfrm>
            <a:custGeom>
              <a:avLst/>
              <a:gdLst>
                <a:gd name="T0" fmla="*/ 634 w 707"/>
                <a:gd name="T1" fmla="*/ 250 h 499"/>
                <a:gd name="T2" fmla="*/ 707 w 707"/>
                <a:gd name="T3" fmla="*/ 73 h 499"/>
                <a:gd name="T4" fmla="*/ 707 w 707"/>
                <a:gd name="T5" fmla="*/ 73 h 499"/>
                <a:gd name="T6" fmla="*/ 426 w 707"/>
                <a:gd name="T7" fmla="*/ 73 h 499"/>
                <a:gd name="T8" fmla="*/ 426 w 707"/>
                <a:gd name="T9" fmla="*/ 73 h 499"/>
                <a:gd name="T10" fmla="*/ 249 w 707"/>
                <a:gd name="T11" fmla="*/ 0 h 499"/>
                <a:gd name="T12" fmla="*/ 0 w 707"/>
                <a:gd name="T13" fmla="*/ 250 h 499"/>
                <a:gd name="T14" fmla="*/ 249 w 707"/>
                <a:gd name="T15" fmla="*/ 499 h 499"/>
                <a:gd name="T16" fmla="*/ 426 w 707"/>
                <a:gd name="T17" fmla="*/ 426 h 499"/>
                <a:gd name="T18" fmla="*/ 707 w 707"/>
                <a:gd name="T19" fmla="*/ 426 h 499"/>
                <a:gd name="T20" fmla="*/ 707 w 707"/>
                <a:gd name="T21" fmla="*/ 426 h 499"/>
                <a:gd name="T22" fmla="*/ 634 w 707"/>
                <a:gd name="T23"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7" h="499">
                  <a:moveTo>
                    <a:pt x="634" y="250"/>
                  </a:moveTo>
                  <a:cubicBezTo>
                    <a:pt x="634" y="181"/>
                    <a:pt x="662" y="118"/>
                    <a:pt x="707" y="73"/>
                  </a:cubicBezTo>
                  <a:cubicBezTo>
                    <a:pt x="707" y="73"/>
                    <a:pt x="707" y="73"/>
                    <a:pt x="707" y="73"/>
                  </a:cubicBezTo>
                  <a:cubicBezTo>
                    <a:pt x="607" y="173"/>
                    <a:pt x="525" y="173"/>
                    <a:pt x="426" y="73"/>
                  </a:cubicBezTo>
                  <a:cubicBezTo>
                    <a:pt x="426" y="73"/>
                    <a:pt x="426" y="73"/>
                    <a:pt x="426" y="73"/>
                  </a:cubicBezTo>
                  <a:cubicBezTo>
                    <a:pt x="380" y="28"/>
                    <a:pt x="318" y="0"/>
                    <a:pt x="249" y="0"/>
                  </a:cubicBezTo>
                  <a:cubicBezTo>
                    <a:pt x="111" y="0"/>
                    <a:pt x="0" y="112"/>
                    <a:pt x="0" y="250"/>
                  </a:cubicBezTo>
                  <a:cubicBezTo>
                    <a:pt x="0" y="387"/>
                    <a:pt x="111" y="499"/>
                    <a:pt x="249" y="499"/>
                  </a:cubicBezTo>
                  <a:cubicBezTo>
                    <a:pt x="318" y="499"/>
                    <a:pt x="380" y="471"/>
                    <a:pt x="426" y="426"/>
                  </a:cubicBezTo>
                  <a:cubicBezTo>
                    <a:pt x="525" y="326"/>
                    <a:pt x="607" y="326"/>
                    <a:pt x="707" y="426"/>
                  </a:cubicBezTo>
                  <a:cubicBezTo>
                    <a:pt x="707" y="426"/>
                    <a:pt x="707" y="426"/>
                    <a:pt x="707" y="426"/>
                  </a:cubicBezTo>
                  <a:cubicBezTo>
                    <a:pt x="662" y="381"/>
                    <a:pt x="634" y="318"/>
                    <a:pt x="634" y="250"/>
                  </a:cubicBezTo>
                  <a:close/>
                </a:path>
              </a:pathLst>
            </a:custGeom>
            <a:solidFill>
              <a:schemeClr val="accent4"/>
            </a:solidFill>
            <a:ln>
              <a:solidFill>
                <a:schemeClr val="bg1"/>
              </a:solidFill>
            </a:ln>
          </p:spPr>
          <p:txBody>
            <a:bodyPr vert="horz" wrap="square" lIns="82918" tIns="41459" rIns="82918" bIns="41459" numCol="1" anchor="t" anchorCtr="0" compatLnSpc="1">
              <a:prstTxWarp prst="textNoShape">
                <a:avLst/>
              </a:prstTxWarp>
            </a:bodyPr>
            <a:lstStyle/>
            <a:p>
              <a:endParaRPr lang="en-US" sz="1500">
                <a:latin typeface="Calibri (Body)"/>
              </a:endParaRPr>
            </a:p>
          </p:txBody>
        </p:sp>
        <p:sp>
          <p:nvSpPr>
            <p:cNvPr id="11" name="Freeform 10"/>
            <p:cNvSpPr>
              <a:spLocks/>
            </p:cNvSpPr>
            <p:nvPr/>
          </p:nvSpPr>
          <p:spPr bwMode="auto">
            <a:xfrm>
              <a:off x="4882505" y="3363528"/>
              <a:ext cx="2172961" cy="2535405"/>
            </a:xfrm>
            <a:custGeom>
              <a:avLst/>
              <a:gdLst>
                <a:gd name="T0" fmla="*/ 630 w 630"/>
                <a:gd name="T1" fmla="*/ 177 h 735"/>
                <a:gd name="T2" fmla="*/ 569 w 630"/>
                <a:gd name="T3" fmla="*/ 185 h 735"/>
                <a:gd name="T4" fmla="*/ 328 w 630"/>
                <a:gd name="T5" fmla="*/ 0 h 735"/>
                <a:gd name="T6" fmla="*/ 188 w 630"/>
                <a:gd name="T7" fmla="*/ 244 h 735"/>
                <a:gd name="T8" fmla="*/ 0 w 630"/>
                <a:gd name="T9" fmla="*/ 486 h 735"/>
                <a:gd name="T10" fmla="*/ 249 w 630"/>
                <a:gd name="T11" fmla="*/ 735 h 735"/>
                <a:gd name="T12" fmla="*/ 499 w 630"/>
                <a:gd name="T13" fmla="*/ 486 h 735"/>
                <a:gd name="T14" fmla="*/ 490 w 630"/>
                <a:gd name="T15" fmla="*/ 421 h 735"/>
                <a:gd name="T16" fmla="*/ 630 w 630"/>
                <a:gd name="T17" fmla="*/ 177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0" h="735">
                  <a:moveTo>
                    <a:pt x="630" y="177"/>
                  </a:moveTo>
                  <a:cubicBezTo>
                    <a:pt x="611" y="182"/>
                    <a:pt x="590" y="185"/>
                    <a:pt x="569" y="185"/>
                  </a:cubicBezTo>
                  <a:cubicBezTo>
                    <a:pt x="453" y="185"/>
                    <a:pt x="356" y="106"/>
                    <a:pt x="328" y="0"/>
                  </a:cubicBezTo>
                  <a:cubicBezTo>
                    <a:pt x="364" y="136"/>
                    <a:pt x="323" y="207"/>
                    <a:pt x="188" y="244"/>
                  </a:cubicBezTo>
                  <a:cubicBezTo>
                    <a:pt x="80" y="271"/>
                    <a:pt x="0" y="369"/>
                    <a:pt x="0" y="486"/>
                  </a:cubicBezTo>
                  <a:cubicBezTo>
                    <a:pt x="0" y="623"/>
                    <a:pt x="112" y="735"/>
                    <a:pt x="249" y="735"/>
                  </a:cubicBezTo>
                  <a:cubicBezTo>
                    <a:pt x="387" y="735"/>
                    <a:pt x="499" y="623"/>
                    <a:pt x="499" y="486"/>
                  </a:cubicBezTo>
                  <a:cubicBezTo>
                    <a:pt x="499" y="463"/>
                    <a:pt x="496" y="441"/>
                    <a:pt x="490" y="421"/>
                  </a:cubicBezTo>
                  <a:cubicBezTo>
                    <a:pt x="455" y="285"/>
                    <a:pt x="496" y="213"/>
                    <a:pt x="630" y="177"/>
                  </a:cubicBezTo>
                  <a:close/>
                </a:path>
              </a:pathLst>
            </a:custGeom>
            <a:solidFill>
              <a:schemeClr val="accent3">
                <a:lumMod val="75000"/>
              </a:schemeClr>
            </a:solidFill>
            <a:ln>
              <a:solidFill>
                <a:schemeClr val="bg1"/>
              </a:solidFill>
            </a:ln>
          </p:spPr>
          <p:txBody>
            <a:bodyPr vert="horz" wrap="square" lIns="82918" tIns="41459" rIns="82918" bIns="41459" numCol="1" anchor="t" anchorCtr="0" compatLnSpc="1">
              <a:prstTxWarp prst="textNoShape">
                <a:avLst/>
              </a:prstTxWarp>
            </a:bodyPr>
            <a:lstStyle/>
            <a:p>
              <a:endParaRPr lang="en-US" sz="1500">
                <a:latin typeface="Calibri (Body)"/>
              </a:endParaRPr>
            </a:p>
          </p:txBody>
        </p:sp>
        <p:sp>
          <p:nvSpPr>
            <p:cNvPr id="12" name="Oval 11"/>
            <p:cNvSpPr>
              <a:spLocks noChangeArrowheads="1"/>
            </p:cNvSpPr>
            <p:nvPr/>
          </p:nvSpPr>
          <p:spPr bwMode="auto">
            <a:xfrm>
              <a:off x="2782372" y="467376"/>
              <a:ext cx="1546309" cy="154800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latin typeface="Calibri (Body)"/>
              </a:endParaRPr>
            </a:p>
          </p:txBody>
        </p:sp>
        <p:sp>
          <p:nvSpPr>
            <p:cNvPr id="13" name="Oval 12"/>
            <p:cNvSpPr>
              <a:spLocks noChangeArrowheads="1"/>
            </p:cNvSpPr>
            <p:nvPr/>
          </p:nvSpPr>
          <p:spPr bwMode="auto">
            <a:xfrm>
              <a:off x="4968882" y="467376"/>
              <a:ext cx="1549696" cy="154800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latin typeface="Calibri (Body)"/>
              </a:endParaRPr>
            </a:p>
          </p:txBody>
        </p:sp>
        <p:sp>
          <p:nvSpPr>
            <p:cNvPr id="14" name="Oval 13"/>
            <p:cNvSpPr>
              <a:spLocks noChangeArrowheads="1"/>
            </p:cNvSpPr>
            <p:nvPr/>
          </p:nvSpPr>
          <p:spPr bwMode="auto">
            <a:xfrm>
              <a:off x="6069757" y="2367658"/>
              <a:ext cx="1548002" cy="15446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latin typeface="Calibri (Body)"/>
              </a:endParaRPr>
            </a:p>
          </p:txBody>
        </p:sp>
        <p:sp>
          <p:nvSpPr>
            <p:cNvPr id="15" name="Oval 14"/>
            <p:cNvSpPr>
              <a:spLocks noChangeArrowheads="1"/>
            </p:cNvSpPr>
            <p:nvPr/>
          </p:nvSpPr>
          <p:spPr bwMode="auto">
            <a:xfrm>
              <a:off x="1686577" y="2367658"/>
              <a:ext cx="1548002" cy="154461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latin typeface="Calibri (Body)"/>
              </a:endParaRPr>
            </a:p>
          </p:txBody>
        </p:sp>
        <p:sp>
          <p:nvSpPr>
            <p:cNvPr id="16" name="Oval 15"/>
            <p:cNvSpPr>
              <a:spLocks noChangeArrowheads="1"/>
            </p:cNvSpPr>
            <p:nvPr/>
          </p:nvSpPr>
          <p:spPr bwMode="auto">
            <a:xfrm>
              <a:off x="2782372" y="4264554"/>
              <a:ext cx="1546309" cy="154800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latin typeface="Calibri (Body)"/>
              </a:endParaRPr>
            </a:p>
          </p:txBody>
        </p:sp>
        <p:sp>
          <p:nvSpPr>
            <p:cNvPr id="17" name="Oval 16"/>
            <p:cNvSpPr>
              <a:spLocks noChangeArrowheads="1"/>
            </p:cNvSpPr>
            <p:nvPr/>
          </p:nvSpPr>
          <p:spPr bwMode="auto">
            <a:xfrm>
              <a:off x="4968882" y="4264554"/>
              <a:ext cx="1549696" cy="154800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latin typeface="Calibri (Body)"/>
              </a:endParaRPr>
            </a:p>
          </p:txBody>
        </p:sp>
        <p:sp>
          <p:nvSpPr>
            <p:cNvPr id="18" name="Rectangle 17"/>
            <p:cNvSpPr/>
            <p:nvPr/>
          </p:nvSpPr>
          <p:spPr>
            <a:xfrm>
              <a:off x="4995961" y="1204121"/>
              <a:ext cx="1531912" cy="580862"/>
            </a:xfrm>
            <a:prstGeom prst="rect">
              <a:avLst/>
            </a:prstGeom>
          </p:spPr>
          <p:txBody>
            <a:bodyPr wrap="square">
              <a:spAutoFit/>
            </a:bodyPr>
            <a:lstStyle/>
            <a:p>
              <a:pPr algn="ctr"/>
              <a:r>
                <a:rPr lang="en-US" sz="1500" dirty="0">
                  <a:solidFill>
                    <a:schemeClr val="tx2"/>
                  </a:solidFill>
                  <a:latin typeface="Calibri (Body)"/>
                </a:rPr>
                <a:t>Significant variation</a:t>
              </a:r>
            </a:p>
          </p:txBody>
        </p:sp>
        <p:sp>
          <p:nvSpPr>
            <p:cNvPr id="19" name="Rectangle 18"/>
            <p:cNvSpPr/>
            <p:nvPr/>
          </p:nvSpPr>
          <p:spPr>
            <a:xfrm>
              <a:off x="6064794" y="3049080"/>
              <a:ext cx="1552965" cy="580862"/>
            </a:xfrm>
            <a:prstGeom prst="rect">
              <a:avLst/>
            </a:prstGeom>
          </p:spPr>
          <p:txBody>
            <a:bodyPr wrap="square">
              <a:spAutoFit/>
            </a:bodyPr>
            <a:lstStyle/>
            <a:p>
              <a:pPr algn="ctr"/>
              <a:r>
                <a:rPr lang="en-US" sz="1500" dirty="0">
                  <a:solidFill>
                    <a:schemeClr val="tx2"/>
                  </a:solidFill>
                  <a:latin typeface="Calibri (Body)"/>
                </a:rPr>
                <a:t>Based on AI fetched reports</a:t>
              </a:r>
            </a:p>
          </p:txBody>
        </p:sp>
        <p:sp>
          <p:nvSpPr>
            <p:cNvPr id="20" name="Rectangle 19"/>
            <p:cNvSpPr/>
            <p:nvPr/>
          </p:nvSpPr>
          <p:spPr>
            <a:xfrm>
              <a:off x="4984453" y="5007089"/>
              <a:ext cx="1564087" cy="822888"/>
            </a:xfrm>
            <a:prstGeom prst="rect">
              <a:avLst/>
            </a:prstGeom>
          </p:spPr>
          <p:txBody>
            <a:bodyPr wrap="square">
              <a:spAutoFit/>
            </a:bodyPr>
            <a:lstStyle/>
            <a:p>
              <a:pPr algn="ctr"/>
              <a:r>
                <a:rPr lang="en-US" sz="1500" dirty="0">
                  <a:solidFill>
                    <a:schemeClr val="tx2"/>
                  </a:solidFill>
                  <a:latin typeface="Calibri (Body)"/>
                </a:rPr>
                <a:t>Targeted audits based on past audits</a:t>
              </a:r>
            </a:p>
          </p:txBody>
        </p:sp>
        <p:sp>
          <p:nvSpPr>
            <p:cNvPr id="21" name="Rectangle 20"/>
            <p:cNvSpPr/>
            <p:nvPr/>
          </p:nvSpPr>
          <p:spPr>
            <a:xfrm>
              <a:off x="2827039" y="4977651"/>
              <a:ext cx="1505659" cy="822888"/>
            </a:xfrm>
            <a:prstGeom prst="rect">
              <a:avLst/>
            </a:prstGeom>
          </p:spPr>
          <p:txBody>
            <a:bodyPr wrap="square">
              <a:spAutoFit/>
            </a:bodyPr>
            <a:lstStyle/>
            <a:p>
              <a:pPr algn="ctr"/>
              <a:r>
                <a:rPr lang="en-US" sz="1500" dirty="0">
                  <a:solidFill>
                    <a:schemeClr val="tx2"/>
                  </a:solidFill>
                  <a:latin typeface="Calibri (Body)"/>
                </a:rPr>
                <a:t>Recommended by external agencies</a:t>
              </a:r>
            </a:p>
          </p:txBody>
        </p:sp>
        <p:sp>
          <p:nvSpPr>
            <p:cNvPr id="22" name="Rectangle 21"/>
            <p:cNvSpPr/>
            <p:nvPr/>
          </p:nvSpPr>
          <p:spPr>
            <a:xfrm>
              <a:off x="1686576" y="3066029"/>
              <a:ext cx="1531912" cy="580862"/>
            </a:xfrm>
            <a:prstGeom prst="rect">
              <a:avLst/>
            </a:prstGeom>
          </p:spPr>
          <p:txBody>
            <a:bodyPr wrap="square">
              <a:spAutoFit/>
            </a:bodyPr>
            <a:lstStyle/>
            <a:p>
              <a:pPr algn="ctr"/>
              <a:r>
                <a:rPr lang="en-US" sz="1500" dirty="0">
                  <a:solidFill>
                    <a:schemeClr val="tx2"/>
                  </a:solidFill>
                  <a:latin typeface="Calibri (Body)"/>
                </a:rPr>
                <a:t>Niche integrity of the Industry</a:t>
              </a:r>
            </a:p>
          </p:txBody>
        </p:sp>
        <p:sp>
          <p:nvSpPr>
            <p:cNvPr id="23" name="Rectangle 22"/>
            <p:cNvSpPr/>
            <p:nvPr/>
          </p:nvSpPr>
          <p:spPr>
            <a:xfrm>
              <a:off x="2796769" y="1203370"/>
              <a:ext cx="1531912" cy="580862"/>
            </a:xfrm>
            <a:prstGeom prst="rect">
              <a:avLst/>
            </a:prstGeom>
          </p:spPr>
          <p:txBody>
            <a:bodyPr wrap="square">
              <a:spAutoFit/>
            </a:bodyPr>
            <a:lstStyle/>
            <a:p>
              <a:pPr algn="ctr"/>
              <a:r>
                <a:rPr lang="en-US" sz="1500" dirty="0">
                  <a:solidFill>
                    <a:schemeClr val="tx2"/>
                  </a:solidFill>
                  <a:latin typeface="Calibri (Body)"/>
                </a:rPr>
                <a:t>Mismatch in GST Returns</a:t>
              </a:r>
            </a:p>
          </p:txBody>
        </p:sp>
        <p:grpSp>
          <p:nvGrpSpPr>
            <p:cNvPr id="24" name="Group 23"/>
            <p:cNvGrpSpPr/>
            <p:nvPr/>
          </p:nvGrpSpPr>
          <p:grpSpPr>
            <a:xfrm>
              <a:off x="5497308" y="563442"/>
              <a:ext cx="471675" cy="670587"/>
              <a:chOff x="12417425" y="6959601"/>
              <a:chExt cx="1652588" cy="2349500"/>
            </a:xfrm>
            <a:solidFill>
              <a:schemeClr val="accent3"/>
            </a:solidFill>
          </p:grpSpPr>
          <p:sp>
            <p:nvSpPr>
              <p:cNvPr id="65" name="Freeform 64"/>
              <p:cNvSpPr>
                <a:spLocks noEditPoints="1"/>
              </p:cNvSpPr>
              <p:nvPr/>
            </p:nvSpPr>
            <p:spPr bwMode="auto">
              <a:xfrm>
                <a:off x="12417425" y="6959601"/>
                <a:ext cx="1652588" cy="1163638"/>
              </a:xfrm>
              <a:custGeom>
                <a:avLst/>
                <a:gdLst>
                  <a:gd name="T0" fmla="*/ 691 w 738"/>
                  <a:gd name="T1" fmla="*/ 158 h 520"/>
                  <a:gd name="T2" fmla="*/ 710 w 738"/>
                  <a:gd name="T3" fmla="*/ 219 h 520"/>
                  <a:gd name="T4" fmla="*/ 314 w 738"/>
                  <a:gd name="T5" fmla="*/ 38 h 520"/>
                  <a:gd name="T6" fmla="*/ 498 w 738"/>
                  <a:gd name="T7" fmla="*/ 54 h 520"/>
                  <a:gd name="T8" fmla="*/ 498 w 738"/>
                  <a:gd name="T9" fmla="*/ 241 h 520"/>
                  <a:gd name="T10" fmla="*/ 498 w 738"/>
                  <a:gd name="T11" fmla="*/ 450 h 520"/>
                  <a:gd name="T12" fmla="*/ 466 w 738"/>
                  <a:gd name="T13" fmla="*/ 502 h 520"/>
                  <a:gd name="T14" fmla="*/ 419 w 738"/>
                  <a:gd name="T15" fmla="*/ 466 h 520"/>
                  <a:gd name="T16" fmla="*/ 419 w 738"/>
                  <a:gd name="T17" fmla="*/ 434 h 520"/>
                  <a:gd name="T18" fmla="*/ 466 w 738"/>
                  <a:gd name="T19" fmla="*/ 361 h 520"/>
                  <a:gd name="T20" fmla="*/ 403 w 738"/>
                  <a:gd name="T21" fmla="*/ 345 h 520"/>
                  <a:gd name="T22" fmla="*/ 466 w 738"/>
                  <a:gd name="T23" fmla="*/ 329 h 520"/>
                  <a:gd name="T24" fmla="*/ 419 w 738"/>
                  <a:gd name="T25" fmla="*/ 257 h 520"/>
                  <a:gd name="T26" fmla="*/ 419 w 738"/>
                  <a:gd name="T27" fmla="*/ 225 h 520"/>
                  <a:gd name="T28" fmla="*/ 466 w 738"/>
                  <a:gd name="T29" fmla="*/ 153 h 520"/>
                  <a:gd name="T30" fmla="*/ 403 w 738"/>
                  <a:gd name="T31" fmla="*/ 137 h 520"/>
                  <a:gd name="T32" fmla="*/ 466 w 738"/>
                  <a:gd name="T33" fmla="*/ 121 h 520"/>
                  <a:gd name="T34" fmla="*/ 330 w 738"/>
                  <a:gd name="T35" fmla="*/ 70 h 520"/>
                  <a:gd name="T36" fmla="*/ 298 w 738"/>
                  <a:gd name="T37" fmla="*/ 502 h 520"/>
                  <a:gd name="T38" fmla="*/ 314 w 738"/>
                  <a:gd name="T39" fmla="*/ 38 h 520"/>
                  <a:gd name="T40" fmla="*/ 738 w 738"/>
                  <a:gd name="T41" fmla="*/ 70 h 520"/>
                  <a:gd name="T42" fmla="*/ 670 w 738"/>
                  <a:gd name="T43" fmla="*/ 502 h 520"/>
                  <a:gd name="T44" fmla="*/ 704 w 738"/>
                  <a:gd name="T45" fmla="*/ 251 h 520"/>
                  <a:gd name="T46" fmla="*/ 579 w 738"/>
                  <a:gd name="T47" fmla="*/ 502 h 520"/>
                  <a:gd name="T48" fmla="*/ 625 w 738"/>
                  <a:gd name="T49" fmla="*/ 208 h 520"/>
                  <a:gd name="T50" fmla="*/ 57 w 738"/>
                  <a:gd name="T51" fmla="*/ 155 h 520"/>
                  <a:gd name="T52" fmla="*/ 118 w 738"/>
                  <a:gd name="T53" fmla="*/ 54 h 520"/>
                  <a:gd name="T54" fmla="*/ 57 w 738"/>
                  <a:gd name="T55" fmla="*/ 155 h 520"/>
                  <a:gd name="T56" fmla="*/ 51 w 738"/>
                  <a:gd name="T57" fmla="*/ 180 h 520"/>
                  <a:gd name="T58" fmla="*/ 278 w 738"/>
                  <a:gd name="T59" fmla="*/ 502 h 520"/>
                  <a:gd name="T60" fmla="*/ 102 w 738"/>
                  <a:gd name="T61" fmla="*/ 496 h 520"/>
                  <a:gd name="T62" fmla="*/ 72 w 738"/>
                  <a:gd name="T63" fmla="*/ 508 h 520"/>
                  <a:gd name="T64" fmla="*/ 3 w 738"/>
                  <a:gd name="T65" fmla="*/ 197 h 520"/>
                  <a:gd name="T66" fmla="*/ 33 w 738"/>
                  <a:gd name="T67" fmla="*/ 188 h 520"/>
                  <a:gd name="T68" fmla="*/ 102 w 738"/>
                  <a:gd name="T69" fmla="*/ 496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8" h="520">
                    <a:moveTo>
                      <a:pt x="710" y="163"/>
                    </a:moveTo>
                    <a:cubicBezTo>
                      <a:pt x="691" y="158"/>
                      <a:pt x="691" y="158"/>
                      <a:pt x="691" y="158"/>
                    </a:cubicBezTo>
                    <a:cubicBezTo>
                      <a:pt x="663" y="207"/>
                      <a:pt x="663" y="207"/>
                      <a:pt x="663" y="207"/>
                    </a:cubicBezTo>
                    <a:cubicBezTo>
                      <a:pt x="710" y="219"/>
                      <a:pt x="710" y="219"/>
                      <a:pt x="710" y="219"/>
                    </a:cubicBezTo>
                    <a:cubicBezTo>
                      <a:pt x="710" y="163"/>
                      <a:pt x="710" y="163"/>
                      <a:pt x="710" y="163"/>
                    </a:cubicBezTo>
                    <a:close/>
                    <a:moveTo>
                      <a:pt x="314" y="38"/>
                    </a:moveTo>
                    <a:cubicBezTo>
                      <a:pt x="482" y="38"/>
                      <a:pt x="482" y="38"/>
                      <a:pt x="482" y="38"/>
                    </a:cubicBezTo>
                    <a:cubicBezTo>
                      <a:pt x="491" y="38"/>
                      <a:pt x="498" y="45"/>
                      <a:pt x="498" y="54"/>
                    </a:cubicBezTo>
                    <a:cubicBezTo>
                      <a:pt x="498" y="137"/>
                      <a:pt x="498" y="137"/>
                      <a:pt x="498" y="137"/>
                    </a:cubicBezTo>
                    <a:cubicBezTo>
                      <a:pt x="498" y="241"/>
                      <a:pt x="498" y="241"/>
                      <a:pt x="498" y="241"/>
                    </a:cubicBezTo>
                    <a:cubicBezTo>
                      <a:pt x="498" y="345"/>
                      <a:pt x="498" y="345"/>
                      <a:pt x="498" y="345"/>
                    </a:cubicBezTo>
                    <a:cubicBezTo>
                      <a:pt x="498" y="450"/>
                      <a:pt x="498" y="450"/>
                      <a:pt x="498" y="450"/>
                    </a:cubicBezTo>
                    <a:cubicBezTo>
                      <a:pt x="498" y="502"/>
                      <a:pt x="498" y="502"/>
                      <a:pt x="498" y="502"/>
                    </a:cubicBezTo>
                    <a:cubicBezTo>
                      <a:pt x="466" y="502"/>
                      <a:pt x="466" y="502"/>
                      <a:pt x="466" y="502"/>
                    </a:cubicBezTo>
                    <a:cubicBezTo>
                      <a:pt x="466" y="466"/>
                      <a:pt x="466" y="466"/>
                      <a:pt x="466" y="466"/>
                    </a:cubicBezTo>
                    <a:cubicBezTo>
                      <a:pt x="419" y="466"/>
                      <a:pt x="419" y="466"/>
                      <a:pt x="419" y="466"/>
                    </a:cubicBezTo>
                    <a:cubicBezTo>
                      <a:pt x="410" y="466"/>
                      <a:pt x="403" y="459"/>
                      <a:pt x="403" y="450"/>
                    </a:cubicBezTo>
                    <a:cubicBezTo>
                      <a:pt x="403" y="441"/>
                      <a:pt x="410" y="434"/>
                      <a:pt x="419" y="434"/>
                    </a:cubicBezTo>
                    <a:cubicBezTo>
                      <a:pt x="466" y="434"/>
                      <a:pt x="466" y="434"/>
                      <a:pt x="466" y="434"/>
                    </a:cubicBezTo>
                    <a:cubicBezTo>
                      <a:pt x="466" y="361"/>
                      <a:pt x="466" y="361"/>
                      <a:pt x="466" y="361"/>
                    </a:cubicBezTo>
                    <a:cubicBezTo>
                      <a:pt x="419" y="361"/>
                      <a:pt x="419" y="361"/>
                      <a:pt x="419" y="361"/>
                    </a:cubicBezTo>
                    <a:cubicBezTo>
                      <a:pt x="410" y="361"/>
                      <a:pt x="403" y="354"/>
                      <a:pt x="403" y="345"/>
                    </a:cubicBezTo>
                    <a:cubicBezTo>
                      <a:pt x="403" y="337"/>
                      <a:pt x="410" y="329"/>
                      <a:pt x="419" y="329"/>
                    </a:cubicBezTo>
                    <a:cubicBezTo>
                      <a:pt x="466" y="329"/>
                      <a:pt x="466" y="329"/>
                      <a:pt x="466" y="329"/>
                    </a:cubicBezTo>
                    <a:cubicBezTo>
                      <a:pt x="466" y="257"/>
                      <a:pt x="466" y="257"/>
                      <a:pt x="466" y="257"/>
                    </a:cubicBezTo>
                    <a:cubicBezTo>
                      <a:pt x="419" y="257"/>
                      <a:pt x="419" y="257"/>
                      <a:pt x="419" y="257"/>
                    </a:cubicBezTo>
                    <a:cubicBezTo>
                      <a:pt x="410" y="257"/>
                      <a:pt x="403" y="250"/>
                      <a:pt x="403" y="241"/>
                    </a:cubicBezTo>
                    <a:cubicBezTo>
                      <a:pt x="403" y="232"/>
                      <a:pt x="410" y="225"/>
                      <a:pt x="419" y="225"/>
                    </a:cubicBezTo>
                    <a:cubicBezTo>
                      <a:pt x="466" y="225"/>
                      <a:pt x="466" y="225"/>
                      <a:pt x="466" y="225"/>
                    </a:cubicBezTo>
                    <a:cubicBezTo>
                      <a:pt x="466" y="153"/>
                      <a:pt x="466" y="153"/>
                      <a:pt x="466" y="153"/>
                    </a:cubicBezTo>
                    <a:cubicBezTo>
                      <a:pt x="419" y="153"/>
                      <a:pt x="419" y="153"/>
                      <a:pt x="419" y="153"/>
                    </a:cubicBezTo>
                    <a:cubicBezTo>
                      <a:pt x="410" y="153"/>
                      <a:pt x="403" y="146"/>
                      <a:pt x="403" y="137"/>
                    </a:cubicBezTo>
                    <a:cubicBezTo>
                      <a:pt x="403" y="128"/>
                      <a:pt x="410" y="121"/>
                      <a:pt x="419" y="121"/>
                    </a:cubicBezTo>
                    <a:cubicBezTo>
                      <a:pt x="466" y="121"/>
                      <a:pt x="466" y="121"/>
                      <a:pt x="466" y="121"/>
                    </a:cubicBezTo>
                    <a:cubicBezTo>
                      <a:pt x="466" y="70"/>
                      <a:pt x="466" y="70"/>
                      <a:pt x="466" y="70"/>
                    </a:cubicBezTo>
                    <a:cubicBezTo>
                      <a:pt x="330" y="70"/>
                      <a:pt x="330" y="70"/>
                      <a:pt x="330" y="70"/>
                    </a:cubicBezTo>
                    <a:cubicBezTo>
                      <a:pt x="330" y="502"/>
                      <a:pt x="330" y="502"/>
                      <a:pt x="330" y="502"/>
                    </a:cubicBezTo>
                    <a:cubicBezTo>
                      <a:pt x="298" y="502"/>
                      <a:pt x="298" y="502"/>
                      <a:pt x="298" y="502"/>
                    </a:cubicBezTo>
                    <a:cubicBezTo>
                      <a:pt x="298" y="54"/>
                      <a:pt x="298" y="54"/>
                      <a:pt x="298" y="54"/>
                    </a:cubicBezTo>
                    <a:cubicBezTo>
                      <a:pt x="298" y="45"/>
                      <a:pt x="305" y="38"/>
                      <a:pt x="314" y="38"/>
                    </a:cubicBezTo>
                    <a:close/>
                    <a:moveTo>
                      <a:pt x="710" y="62"/>
                    </a:moveTo>
                    <a:cubicBezTo>
                      <a:pt x="718" y="48"/>
                      <a:pt x="738" y="54"/>
                      <a:pt x="738" y="70"/>
                    </a:cubicBezTo>
                    <a:cubicBezTo>
                      <a:pt x="738" y="244"/>
                      <a:pt x="738" y="244"/>
                      <a:pt x="738" y="244"/>
                    </a:cubicBezTo>
                    <a:cubicBezTo>
                      <a:pt x="670" y="502"/>
                      <a:pt x="670" y="502"/>
                      <a:pt x="670" y="502"/>
                    </a:cubicBezTo>
                    <a:cubicBezTo>
                      <a:pt x="637" y="502"/>
                      <a:pt x="637" y="502"/>
                      <a:pt x="637" y="502"/>
                    </a:cubicBezTo>
                    <a:cubicBezTo>
                      <a:pt x="704" y="251"/>
                      <a:pt x="704" y="251"/>
                      <a:pt x="704" y="251"/>
                    </a:cubicBezTo>
                    <a:cubicBezTo>
                      <a:pt x="650" y="237"/>
                      <a:pt x="650" y="237"/>
                      <a:pt x="650" y="237"/>
                    </a:cubicBezTo>
                    <a:cubicBezTo>
                      <a:pt x="579" y="502"/>
                      <a:pt x="579" y="502"/>
                      <a:pt x="579" y="502"/>
                    </a:cubicBezTo>
                    <a:cubicBezTo>
                      <a:pt x="546" y="502"/>
                      <a:pt x="546" y="502"/>
                      <a:pt x="546" y="502"/>
                    </a:cubicBezTo>
                    <a:cubicBezTo>
                      <a:pt x="625" y="208"/>
                      <a:pt x="625" y="208"/>
                      <a:pt x="625" y="208"/>
                    </a:cubicBezTo>
                    <a:cubicBezTo>
                      <a:pt x="710" y="62"/>
                      <a:pt x="710" y="62"/>
                      <a:pt x="710" y="62"/>
                    </a:cubicBezTo>
                    <a:close/>
                    <a:moveTo>
                      <a:pt x="57" y="155"/>
                    </a:moveTo>
                    <a:cubicBezTo>
                      <a:pt x="50" y="133"/>
                      <a:pt x="42" y="108"/>
                      <a:pt x="35" y="86"/>
                    </a:cubicBezTo>
                    <a:cubicBezTo>
                      <a:pt x="18" y="32"/>
                      <a:pt x="100" y="0"/>
                      <a:pt x="118" y="54"/>
                    </a:cubicBezTo>
                    <a:cubicBezTo>
                      <a:pt x="125" y="76"/>
                      <a:pt x="133" y="101"/>
                      <a:pt x="140" y="123"/>
                    </a:cubicBezTo>
                    <a:cubicBezTo>
                      <a:pt x="112" y="134"/>
                      <a:pt x="85" y="144"/>
                      <a:pt x="57" y="155"/>
                    </a:cubicBezTo>
                    <a:close/>
                    <a:moveTo>
                      <a:pt x="159" y="139"/>
                    </a:moveTo>
                    <a:cubicBezTo>
                      <a:pt x="123" y="153"/>
                      <a:pt x="87" y="167"/>
                      <a:pt x="51" y="180"/>
                    </a:cubicBezTo>
                    <a:cubicBezTo>
                      <a:pt x="86" y="288"/>
                      <a:pt x="120" y="395"/>
                      <a:pt x="155" y="502"/>
                    </a:cubicBezTo>
                    <a:cubicBezTo>
                      <a:pt x="196" y="502"/>
                      <a:pt x="67" y="502"/>
                      <a:pt x="278" y="502"/>
                    </a:cubicBezTo>
                    <a:cubicBezTo>
                      <a:pt x="238" y="381"/>
                      <a:pt x="199" y="260"/>
                      <a:pt x="159" y="139"/>
                    </a:cubicBezTo>
                    <a:close/>
                    <a:moveTo>
                      <a:pt x="102" y="496"/>
                    </a:moveTo>
                    <a:cubicBezTo>
                      <a:pt x="105" y="505"/>
                      <a:pt x="101" y="514"/>
                      <a:pt x="93" y="517"/>
                    </a:cubicBezTo>
                    <a:cubicBezTo>
                      <a:pt x="85" y="520"/>
                      <a:pt x="75" y="516"/>
                      <a:pt x="72" y="508"/>
                    </a:cubicBezTo>
                    <a:cubicBezTo>
                      <a:pt x="51" y="451"/>
                      <a:pt x="42" y="396"/>
                      <a:pt x="33" y="340"/>
                    </a:cubicBezTo>
                    <a:cubicBezTo>
                      <a:pt x="25" y="292"/>
                      <a:pt x="18" y="245"/>
                      <a:pt x="3" y="197"/>
                    </a:cubicBezTo>
                    <a:cubicBezTo>
                      <a:pt x="0" y="189"/>
                      <a:pt x="5" y="180"/>
                      <a:pt x="13" y="177"/>
                    </a:cubicBezTo>
                    <a:cubicBezTo>
                      <a:pt x="21" y="175"/>
                      <a:pt x="30" y="179"/>
                      <a:pt x="33" y="188"/>
                    </a:cubicBezTo>
                    <a:cubicBezTo>
                      <a:pt x="49" y="238"/>
                      <a:pt x="57" y="286"/>
                      <a:pt x="64" y="335"/>
                    </a:cubicBezTo>
                    <a:cubicBezTo>
                      <a:pt x="73" y="389"/>
                      <a:pt x="82" y="443"/>
                      <a:pt x="102" y="4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latin typeface="Calibri (Body)"/>
                </a:endParaRPr>
              </a:p>
            </p:txBody>
          </p:sp>
          <p:sp>
            <p:nvSpPr>
              <p:cNvPr id="66" name="Freeform 65"/>
              <p:cNvSpPr>
                <a:spLocks noEditPoints="1"/>
              </p:cNvSpPr>
              <p:nvPr/>
            </p:nvSpPr>
            <p:spPr bwMode="auto">
              <a:xfrm>
                <a:off x="12761913" y="8153401"/>
                <a:ext cx="1165225" cy="1155700"/>
              </a:xfrm>
              <a:custGeom>
                <a:avLst/>
                <a:gdLst>
                  <a:gd name="T0" fmla="*/ 179 w 520"/>
                  <a:gd name="T1" fmla="*/ 203 h 516"/>
                  <a:gd name="T2" fmla="*/ 227 w 520"/>
                  <a:gd name="T3" fmla="*/ 251 h 516"/>
                  <a:gd name="T4" fmla="*/ 179 w 520"/>
                  <a:gd name="T5" fmla="*/ 299 h 516"/>
                  <a:gd name="T6" fmla="*/ 131 w 520"/>
                  <a:gd name="T7" fmla="*/ 251 h 516"/>
                  <a:gd name="T8" fmla="*/ 179 w 520"/>
                  <a:gd name="T9" fmla="*/ 203 h 516"/>
                  <a:gd name="T10" fmla="*/ 317 w 520"/>
                  <a:gd name="T11" fmla="*/ 203 h 516"/>
                  <a:gd name="T12" fmla="*/ 365 w 520"/>
                  <a:gd name="T13" fmla="*/ 251 h 516"/>
                  <a:gd name="T14" fmla="*/ 317 w 520"/>
                  <a:gd name="T15" fmla="*/ 299 h 516"/>
                  <a:gd name="T16" fmla="*/ 269 w 520"/>
                  <a:gd name="T17" fmla="*/ 251 h 516"/>
                  <a:gd name="T18" fmla="*/ 317 w 520"/>
                  <a:gd name="T19" fmla="*/ 203 h 516"/>
                  <a:gd name="T20" fmla="*/ 122 w 520"/>
                  <a:gd name="T21" fmla="*/ 338 h 516"/>
                  <a:gd name="T22" fmla="*/ 170 w 520"/>
                  <a:gd name="T23" fmla="*/ 386 h 516"/>
                  <a:gd name="T24" fmla="*/ 122 w 520"/>
                  <a:gd name="T25" fmla="*/ 434 h 516"/>
                  <a:gd name="T26" fmla="*/ 74 w 520"/>
                  <a:gd name="T27" fmla="*/ 386 h 516"/>
                  <a:gd name="T28" fmla="*/ 122 w 520"/>
                  <a:gd name="T29" fmla="*/ 338 h 516"/>
                  <a:gd name="T30" fmla="*/ 260 w 520"/>
                  <a:gd name="T31" fmla="*/ 338 h 516"/>
                  <a:gd name="T32" fmla="*/ 308 w 520"/>
                  <a:gd name="T33" fmla="*/ 386 h 516"/>
                  <a:gd name="T34" fmla="*/ 260 w 520"/>
                  <a:gd name="T35" fmla="*/ 434 h 516"/>
                  <a:gd name="T36" fmla="*/ 212 w 520"/>
                  <a:gd name="T37" fmla="*/ 386 h 516"/>
                  <a:gd name="T38" fmla="*/ 260 w 520"/>
                  <a:gd name="T39" fmla="*/ 338 h 516"/>
                  <a:gd name="T40" fmla="*/ 397 w 520"/>
                  <a:gd name="T41" fmla="*/ 338 h 516"/>
                  <a:gd name="T42" fmla="*/ 445 w 520"/>
                  <a:gd name="T43" fmla="*/ 386 h 516"/>
                  <a:gd name="T44" fmla="*/ 397 w 520"/>
                  <a:gd name="T45" fmla="*/ 434 h 516"/>
                  <a:gd name="T46" fmla="*/ 349 w 520"/>
                  <a:gd name="T47" fmla="*/ 386 h 516"/>
                  <a:gd name="T48" fmla="*/ 397 w 520"/>
                  <a:gd name="T49" fmla="*/ 338 h 516"/>
                  <a:gd name="T50" fmla="*/ 122 w 520"/>
                  <a:gd name="T51" fmla="*/ 68 h 516"/>
                  <a:gd name="T52" fmla="*/ 170 w 520"/>
                  <a:gd name="T53" fmla="*/ 116 h 516"/>
                  <a:gd name="T54" fmla="*/ 122 w 520"/>
                  <a:gd name="T55" fmla="*/ 164 h 516"/>
                  <a:gd name="T56" fmla="*/ 74 w 520"/>
                  <a:gd name="T57" fmla="*/ 116 h 516"/>
                  <a:gd name="T58" fmla="*/ 122 w 520"/>
                  <a:gd name="T59" fmla="*/ 68 h 516"/>
                  <a:gd name="T60" fmla="*/ 260 w 520"/>
                  <a:gd name="T61" fmla="*/ 68 h 516"/>
                  <a:gd name="T62" fmla="*/ 308 w 520"/>
                  <a:gd name="T63" fmla="*/ 116 h 516"/>
                  <a:gd name="T64" fmla="*/ 260 w 520"/>
                  <a:gd name="T65" fmla="*/ 164 h 516"/>
                  <a:gd name="T66" fmla="*/ 212 w 520"/>
                  <a:gd name="T67" fmla="*/ 116 h 516"/>
                  <a:gd name="T68" fmla="*/ 260 w 520"/>
                  <a:gd name="T69" fmla="*/ 68 h 516"/>
                  <a:gd name="T70" fmla="*/ 397 w 520"/>
                  <a:gd name="T71" fmla="*/ 68 h 516"/>
                  <a:gd name="T72" fmla="*/ 445 w 520"/>
                  <a:gd name="T73" fmla="*/ 116 h 516"/>
                  <a:gd name="T74" fmla="*/ 397 w 520"/>
                  <a:gd name="T75" fmla="*/ 164 h 516"/>
                  <a:gd name="T76" fmla="*/ 349 w 520"/>
                  <a:gd name="T77" fmla="*/ 116 h 516"/>
                  <a:gd name="T78" fmla="*/ 397 w 520"/>
                  <a:gd name="T79" fmla="*/ 68 h 516"/>
                  <a:gd name="T80" fmla="*/ 520 w 520"/>
                  <a:gd name="T81" fmla="*/ 0 h 516"/>
                  <a:gd name="T82" fmla="*/ 0 w 520"/>
                  <a:gd name="T83" fmla="*/ 0 h 516"/>
                  <a:gd name="T84" fmla="*/ 0 w 520"/>
                  <a:gd name="T85" fmla="*/ 436 h 516"/>
                  <a:gd name="T86" fmla="*/ 80 w 520"/>
                  <a:gd name="T87" fmla="*/ 516 h 516"/>
                  <a:gd name="T88" fmla="*/ 440 w 520"/>
                  <a:gd name="T89" fmla="*/ 516 h 516"/>
                  <a:gd name="T90" fmla="*/ 520 w 520"/>
                  <a:gd name="T91" fmla="*/ 436 h 516"/>
                  <a:gd name="T92" fmla="*/ 520 w 520"/>
                  <a:gd name="T93"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0" h="516">
                    <a:moveTo>
                      <a:pt x="179" y="203"/>
                    </a:moveTo>
                    <a:cubicBezTo>
                      <a:pt x="206" y="203"/>
                      <a:pt x="227" y="225"/>
                      <a:pt x="227" y="251"/>
                    </a:cubicBezTo>
                    <a:cubicBezTo>
                      <a:pt x="227" y="278"/>
                      <a:pt x="206" y="299"/>
                      <a:pt x="179" y="299"/>
                    </a:cubicBezTo>
                    <a:cubicBezTo>
                      <a:pt x="153" y="299"/>
                      <a:pt x="131" y="278"/>
                      <a:pt x="131" y="251"/>
                    </a:cubicBezTo>
                    <a:cubicBezTo>
                      <a:pt x="131" y="225"/>
                      <a:pt x="153" y="203"/>
                      <a:pt x="179" y="203"/>
                    </a:cubicBezTo>
                    <a:close/>
                    <a:moveTo>
                      <a:pt x="317" y="203"/>
                    </a:moveTo>
                    <a:cubicBezTo>
                      <a:pt x="343" y="203"/>
                      <a:pt x="365" y="225"/>
                      <a:pt x="365" y="251"/>
                    </a:cubicBezTo>
                    <a:cubicBezTo>
                      <a:pt x="365" y="278"/>
                      <a:pt x="343" y="299"/>
                      <a:pt x="317" y="299"/>
                    </a:cubicBezTo>
                    <a:cubicBezTo>
                      <a:pt x="290" y="299"/>
                      <a:pt x="269" y="278"/>
                      <a:pt x="269" y="251"/>
                    </a:cubicBezTo>
                    <a:cubicBezTo>
                      <a:pt x="269" y="225"/>
                      <a:pt x="290" y="203"/>
                      <a:pt x="317" y="203"/>
                    </a:cubicBezTo>
                    <a:close/>
                    <a:moveTo>
                      <a:pt x="122" y="338"/>
                    </a:moveTo>
                    <a:cubicBezTo>
                      <a:pt x="149" y="338"/>
                      <a:pt x="170" y="360"/>
                      <a:pt x="170" y="386"/>
                    </a:cubicBezTo>
                    <a:cubicBezTo>
                      <a:pt x="170" y="413"/>
                      <a:pt x="149" y="434"/>
                      <a:pt x="122" y="434"/>
                    </a:cubicBezTo>
                    <a:cubicBezTo>
                      <a:pt x="96" y="434"/>
                      <a:pt x="74" y="413"/>
                      <a:pt x="74" y="386"/>
                    </a:cubicBezTo>
                    <a:cubicBezTo>
                      <a:pt x="74" y="360"/>
                      <a:pt x="96" y="338"/>
                      <a:pt x="122" y="338"/>
                    </a:cubicBezTo>
                    <a:close/>
                    <a:moveTo>
                      <a:pt x="260" y="338"/>
                    </a:moveTo>
                    <a:cubicBezTo>
                      <a:pt x="286" y="338"/>
                      <a:pt x="308" y="360"/>
                      <a:pt x="308" y="386"/>
                    </a:cubicBezTo>
                    <a:cubicBezTo>
                      <a:pt x="308" y="413"/>
                      <a:pt x="286" y="434"/>
                      <a:pt x="260" y="434"/>
                    </a:cubicBezTo>
                    <a:cubicBezTo>
                      <a:pt x="233" y="434"/>
                      <a:pt x="212" y="413"/>
                      <a:pt x="212" y="386"/>
                    </a:cubicBezTo>
                    <a:cubicBezTo>
                      <a:pt x="212" y="360"/>
                      <a:pt x="233" y="338"/>
                      <a:pt x="260" y="338"/>
                    </a:cubicBezTo>
                    <a:close/>
                    <a:moveTo>
                      <a:pt x="397" y="338"/>
                    </a:moveTo>
                    <a:cubicBezTo>
                      <a:pt x="424" y="338"/>
                      <a:pt x="445" y="360"/>
                      <a:pt x="445" y="386"/>
                    </a:cubicBezTo>
                    <a:cubicBezTo>
                      <a:pt x="445" y="413"/>
                      <a:pt x="424" y="434"/>
                      <a:pt x="397" y="434"/>
                    </a:cubicBezTo>
                    <a:cubicBezTo>
                      <a:pt x="371" y="434"/>
                      <a:pt x="349" y="413"/>
                      <a:pt x="349" y="386"/>
                    </a:cubicBezTo>
                    <a:cubicBezTo>
                      <a:pt x="349" y="360"/>
                      <a:pt x="371" y="338"/>
                      <a:pt x="397" y="338"/>
                    </a:cubicBezTo>
                    <a:close/>
                    <a:moveTo>
                      <a:pt x="122" y="68"/>
                    </a:moveTo>
                    <a:cubicBezTo>
                      <a:pt x="149" y="68"/>
                      <a:pt x="170" y="89"/>
                      <a:pt x="170" y="116"/>
                    </a:cubicBezTo>
                    <a:cubicBezTo>
                      <a:pt x="170" y="143"/>
                      <a:pt x="149" y="164"/>
                      <a:pt x="122" y="164"/>
                    </a:cubicBezTo>
                    <a:cubicBezTo>
                      <a:pt x="96" y="164"/>
                      <a:pt x="74" y="143"/>
                      <a:pt x="74" y="116"/>
                    </a:cubicBezTo>
                    <a:cubicBezTo>
                      <a:pt x="74" y="89"/>
                      <a:pt x="96" y="68"/>
                      <a:pt x="122" y="68"/>
                    </a:cubicBezTo>
                    <a:close/>
                    <a:moveTo>
                      <a:pt x="260" y="68"/>
                    </a:moveTo>
                    <a:cubicBezTo>
                      <a:pt x="286" y="68"/>
                      <a:pt x="308" y="89"/>
                      <a:pt x="308" y="116"/>
                    </a:cubicBezTo>
                    <a:cubicBezTo>
                      <a:pt x="308" y="143"/>
                      <a:pt x="286" y="164"/>
                      <a:pt x="260" y="164"/>
                    </a:cubicBezTo>
                    <a:cubicBezTo>
                      <a:pt x="233" y="164"/>
                      <a:pt x="212" y="143"/>
                      <a:pt x="212" y="116"/>
                    </a:cubicBezTo>
                    <a:cubicBezTo>
                      <a:pt x="212" y="89"/>
                      <a:pt x="233" y="68"/>
                      <a:pt x="260" y="68"/>
                    </a:cubicBezTo>
                    <a:close/>
                    <a:moveTo>
                      <a:pt x="397" y="68"/>
                    </a:moveTo>
                    <a:cubicBezTo>
                      <a:pt x="424" y="68"/>
                      <a:pt x="445" y="89"/>
                      <a:pt x="445" y="116"/>
                    </a:cubicBezTo>
                    <a:cubicBezTo>
                      <a:pt x="445" y="143"/>
                      <a:pt x="424" y="164"/>
                      <a:pt x="397" y="164"/>
                    </a:cubicBezTo>
                    <a:cubicBezTo>
                      <a:pt x="371" y="164"/>
                      <a:pt x="349" y="143"/>
                      <a:pt x="349" y="116"/>
                    </a:cubicBezTo>
                    <a:cubicBezTo>
                      <a:pt x="349" y="89"/>
                      <a:pt x="371" y="68"/>
                      <a:pt x="397" y="68"/>
                    </a:cubicBezTo>
                    <a:close/>
                    <a:moveTo>
                      <a:pt x="520" y="0"/>
                    </a:moveTo>
                    <a:cubicBezTo>
                      <a:pt x="0" y="0"/>
                      <a:pt x="0" y="0"/>
                      <a:pt x="0" y="0"/>
                    </a:cubicBezTo>
                    <a:cubicBezTo>
                      <a:pt x="0" y="436"/>
                      <a:pt x="0" y="436"/>
                      <a:pt x="0" y="436"/>
                    </a:cubicBezTo>
                    <a:cubicBezTo>
                      <a:pt x="0" y="480"/>
                      <a:pt x="36" y="516"/>
                      <a:pt x="80" y="516"/>
                    </a:cubicBezTo>
                    <a:cubicBezTo>
                      <a:pt x="440" y="516"/>
                      <a:pt x="440" y="516"/>
                      <a:pt x="440" y="516"/>
                    </a:cubicBezTo>
                    <a:cubicBezTo>
                      <a:pt x="484" y="516"/>
                      <a:pt x="520" y="480"/>
                      <a:pt x="520" y="436"/>
                    </a:cubicBezTo>
                    <a:cubicBezTo>
                      <a:pt x="520" y="357"/>
                      <a:pt x="520" y="192"/>
                      <a:pt x="5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latin typeface="Calibri (Body)"/>
                </a:endParaRPr>
              </a:p>
            </p:txBody>
          </p:sp>
        </p:grpSp>
        <p:grpSp>
          <p:nvGrpSpPr>
            <p:cNvPr id="25" name="Group 24"/>
            <p:cNvGrpSpPr/>
            <p:nvPr/>
          </p:nvGrpSpPr>
          <p:grpSpPr>
            <a:xfrm>
              <a:off x="6541254" y="2524622"/>
              <a:ext cx="600044" cy="536807"/>
              <a:chOff x="21302663" y="7826376"/>
              <a:chExt cx="2033588" cy="1819275"/>
            </a:xfrm>
            <a:solidFill>
              <a:schemeClr val="accent2"/>
            </a:solidFill>
          </p:grpSpPr>
          <p:sp>
            <p:nvSpPr>
              <p:cNvPr id="60" name="Freeform 82"/>
              <p:cNvSpPr>
                <a:spLocks noEditPoints="1"/>
              </p:cNvSpPr>
              <p:nvPr/>
            </p:nvSpPr>
            <p:spPr bwMode="auto">
              <a:xfrm>
                <a:off x="22155151" y="8880476"/>
                <a:ext cx="755650" cy="765175"/>
              </a:xfrm>
              <a:custGeom>
                <a:avLst/>
                <a:gdLst>
                  <a:gd name="T0" fmla="*/ 59 w 71"/>
                  <a:gd name="T1" fmla="*/ 22 h 72"/>
                  <a:gd name="T2" fmla="*/ 57 w 71"/>
                  <a:gd name="T3" fmla="*/ 19 h 72"/>
                  <a:gd name="T4" fmla="*/ 59 w 71"/>
                  <a:gd name="T5" fmla="*/ 10 h 72"/>
                  <a:gd name="T6" fmla="*/ 54 w 71"/>
                  <a:gd name="T7" fmla="*/ 6 h 72"/>
                  <a:gd name="T8" fmla="*/ 45 w 71"/>
                  <a:gd name="T9" fmla="*/ 10 h 72"/>
                  <a:gd name="T10" fmla="*/ 39 w 71"/>
                  <a:gd name="T11" fmla="*/ 9 h 72"/>
                  <a:gd name="T12" fmla="*/ 33 w 71"/>
                  <a:gd name="T13" fmla="*/ 0 h 72"/>
                  <a:gd name="T14" fmla="*/ 27 w 71"/>
                  <a:gd name="T15" fmla="*/ 1 h 72"/>
                  <a:gd name="T16" fmla="*/ 24 w 71"/>
                  <a:gd name="T17" fmla="*/ 11 h 72"/>
                  <a:gd name="T18" fmla="*/ 21 w 71"/>
                  <a:gd name="T19" fmla="*/ 12 h 72"/>
                  <a:gd name="T20" fmla="*/ 18 w 71"/>
                  <a:gd name="T21" fmla="*/ 14 h 72"/>
                  <a:gd name="T22" fmla="*/ 9 w 71"/>
                  <a:gd name="T23" fmla="*/ 12 h 72"/>
                  <a:gd name="T24" fmla="*/ 5 w 71"/>
                  <a:gd name="T25" fmla="*/ 17 h 72"/>
                  <a:gd name="T26" fmla="*/ 9 w 71"/>
                  <a:gd name="T27" fmla="*/ 26 h 72"/>
                  <a:gd name="T28" fmla="*/ 8 w 71"/>
                  <a:gd name="T29" fmla="*/ 33 h 72"/>
                  <a:gd name="T30" fmla="*/ 0 w 71"/>
                  <a:gd name="T31" fmla="*/ 38 h 72"/>
                  <a:gd name="T32" fmla="*/ 0 w 71"/>
                  <a:gd name="T33" fmla="*/ 44 h 72"/>
                  <a:gd name="T34" fmla="*/ 10 w 71"/>
                  <a:gd name="T35" fmla="*/ 47 h 72"/>
                  <a:gd name="T36" fmla="*/ 11 w 71"/>
                  <a:gd name="T37" fmla="*/ 50 h 72"/>
                  <a:gd name="T38" fmla="*/ 13 w 71"/>
                  <a:gd name="T39" fmla="*/ 53 h 72"/>
                  <a:gd name="T40" fmla="*/ 11 w 71"/>
                  <a:gd name="T41" fmla="*/ 63 h 72"/>
                  <a:gd name="T42" fmla="*/ 16 w 71"/>
                  <a:gd name="T43" fmla="*/ 66 h 72"/>
                  <a:gd name="T44" fmla="*/ 25 w 71"/>
                  <a:gd name="T45" fmla="*/ 62 h 72"/>
                  <a:gd name="T46" fmla="*/ 32 w 71"/>
                  <a:gd name="T47" fmla="*/ 63 h 72"/>
                  <a:gd name="T48" fmla="*/ 37 w 71"/>
                  <a:gd name="T49" fmla="*/ 72 h 72"/>
                  <a:gd name="T50" fmla="*/ 43 w 71"/>
                  <a:gd name="T51" fmla="*/ 71 h 72"/>
                  <a:gd name="T52" fmla="*/ 46 w 71"/>
                  <a:gd name="T53" fmla="*/ 61 h 72"/>
                  <a:gd name="T54" fmla="*/ 49 w 71"/>
                  <a:gd name="T55" fmla="*/ 60 h 72"/>
                  <a:gd name="T56" fmla="*/ 52 w 71"/>
                  <a:gd name="T57" fmla="*/ 58 h 72"/>
                  <a:gd name="T58" fmla="*/ 62 w 71"/>
                  <a:gd name="T59" fmla="*/ 60 h 72"/>
                  <a:gd name="T60" fmla="*/ 65 w 71"/>
                  <a:gd name="T61" fmla="*/ 55 h 72"/>
                  <a:gd name="T62" fmla="*/ 61 w 71"/>
                  <a:gd name="T63" fmla="*/ 46 h 72"/>
                  <a:gd name="T64" fmla="*/ 62 w 71"/>
                  <a:gd name="T65" fmla="*/ 40 h 72"/>
                  <a:gd name="T66" fmla="*/ 71 w 71"/>
                  <a:gd name="T67" fmla="*/ 34 h 72"/>
                  <a:gd name="T68" fmla="*/ 70 w 71"/>
                  <a:gd name="T69" fmla="*/ 28 h 72"/>
                  <a:gd name="T70" fmla="*/ 60 w 71"/>
                  <a:gd name="T71" fmla="*/ 25 h 72"/>
                  <a:gd name="T72" fmla="*/ 59 w 71"/>
                  <a:gd name="T73" fmla="*/ 22 h 72"/>
                  <a:gd name="T74" fmla="*/ 52 w 71"/>
                  <a:gd name="T75" fmla="*/ 42 h 72"/>
                  <a:gd name="T76" fmla="*/ 30 w 71"/>
                  <a:gd name="T77" fmla="*/ 53 h 72"/>
                  <a:gd name="T78" fmla="*/ 18 w 71"/>
                  <a:gd name="T79" fmla="*/ 31 h 72"/>
                  <a:gd name="T80" fmla="*/ 40 w 71"/>
                  <a:gd name="T81" fmla="*/ 19 h 72"/>
                  <a:gd name="T82" fmla="*/ 52 w 71"/>
                  <a:gd name="T83"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 h="72">
                    <a:moveTo>
                      <a:pt x="59" y="22"/>
                    </a:moveTo>
                    <a:cubicBezTo>
                      <a:pt x="58" y="21"/>
                      <a:pt x="58" y="20"/>
                      <a:pt x="57" y="19"/>
                    </a:cubicBezTo>
                    <a:cubicBezTo>
                      <a:pt x="59" y="10"/>
                      <a:pt x="59" y="10"/>
                      <a:pt x="59" y="10"/>
                    </a:cubicBezTo>
                    <a:cubicBezTo>
                      <a:pt x="57" y="8"/>
                      <a:pt x="56" y="7"/>
                      <a:pt x="54" y="6"/>
                    </a:cubicBezTo>
                    <a:cubicBezTo>
                      <a:pt x="45" y="10"/>
                      <a:pt x="45" y="10"/>
                      <a:pt x="45" y="10"/>
                    </a:cubicBezTo>
                    <a:cubicBezTo>
                      <a:pt x="43" y="10"/>
                      <a:pt x="41" y="9"/>
                      <a:pt x="39" y="9"/>
                    </a:cubicBezTo>
                    <a:cubicBezTo>
                      <a:pt x="33" y="0"/>
                      <a:pt x="33" y="0"/>
                      <a:pt x="33" y="0"/>
                    </a:cubicBezTo>
                    <a:cubicBezTo>
                      <a:pt x="31" y="1"/>
                      <a:pt x="29" y="1"/>
                      <a:pt x="27" y="1"/>
                    </a:cubicBezTo>
                    <a:cubicBezTo>
                      <a:pt x="24" y="11"/>
                      <a:pt x="24" y="11"/>
                      <a:pt x="24" y="11"/>
                    </a:cubicBezTo>
                    <a:cubicBezTo>
                      <a:pt x="23" y="11"/>
                      <a:pt x="22" y="12"/>
                      <a:pt x="21" y="12"/>
                    </a:cubicBezTo>
                    <a:cubicBezTo>
                      <a:pt x="20" y="13"/>
                      <a:pt x="19" y="14"/>
                      <a:pt x="18" y="14"/>
                    </a:cubicBezTo>
                    <a:cubicBezTo>
                      <a:pt x="9" y="12"/>
                      <a:pt x="9" y="12"/>
                      <a:pt x="9" y="12"/>
                    </a:cubicBezTo>
                    <a:cubicBezTo>
                      <a:pt x="7" y="14"/>
                      <a:pt x="6" y="15"/>
                      <a:pt x="5" y="17"/>
                    </a:cubicBezTo>
                    <a:cubicBezTo>
                      <a:pt x="9" y="26"/>
                      <a:pt x="9" y="26"/>
                      <a:pt x="9" y="26"/>
                    </a:cubicBezTo>
                    <a:cubicBezTo>
                      <a:pt x="9" y="28"/>
                      <a:pt x="8" y="30"/>
                      <a:pt x="8" y="33"/>
                    </a:cubicBezTo>
                    <a:cubicBezTo>
                      <a:pt x="0" y="38"/>
                      <a:pt x="0" y="38"/>
                      <a:pt x="0" y="38"/>
                    </a:cubicBezTo>
                    <a:cubicBezTo>
                      <a:pt x="0" y="40"/>
                      <a:pt x="0" y="42"/>
                      <a:pt x="0" y="44"/>
                    </a:cubicBezTo>
                    <a:cubicBezTo>
                      <a:pt x="10" y="47"/>
                      <a:pt x="10" y="47"/>
                      <a:pt x="10" y="47"/>
                    </a:cubicBezTo>
                    <a:cubicBezTo>
                      <a:pt x="10" y="48"/>
                      <a:pt x="11" y="49"/>
                      <a:pt x="11" y="50"/>
                    </a:cubicBezTo>
                    <a:cubicBezTo>
                      <a:pt x="12" y="51"/>
                      <a:pt x="13" y="52"/>
                      <a:pt x="13" y="53"/>
                    </a:cubicBezTo>
                    <a:cubicBezTo>
                      <a:pt x="11" y="63"/>
                      <a:pt x="11" y="63"/>
                      <a:pt x="11" y="63"/>
                    </a:cubicBezTo>
                    <a:cubicBezTo>
                      <a:pt x="13" y="64"/>
                      <a:pt x="14" y="65"/>
                      <a:pt x="16" y="66"/>
                    </a:cubicBezTo>
                    <a:cubicBezTo>
                      <a:pt x="25" y="62"/>
                      <a:pt x="25" y="62"/>
                      <a:pt x="25" y="62"/>
                    </a:cubicBezTo>
                    <a:cubicBezTo>
                      <a:pt x="27" y="63"/>
                      <a:pt x="29" y="63"/>
                      <a:pt x="32" y="63"/>
                    </a:cubicBezTo>
                    <a:cubicBezTo>
                      <a:pt x="37" y="72"/>
                      <a:pt x="37" y="72"/>
                      <a:pt x="37" y="72"/>
                    </a:cubicBezTo>
                    <a:cubicBezTo>
                      <a:pt x="39" y="72"/>
                      <a:pt x="41" y="71"/>
                      <a:pt x="43" y="71"/>
                    </a:cubicBezTo>
                    <a:cubicBezTo>
                      <a:pt x="46" y="61"/>
                      <a:pt x="46" y="61"/>
                      <a:pt x="46" y="61"/>
                    </a:cubicBezTo>
                    <a:cubicBezTo>
                      <a:pt x="47" y="61"/>
                      <a:pt x="48" y="60"/>
                      <a:pt x="49" y="60"/>
                    </a:cubicBezTo>
                    <a:cubicBezTo>
                      <a:pt x="50" y="59"/>
                      <a:pt x="51" y="59"/>
                      <a:pt x="52" y="58"/>
                    </a:cubicBezTo>
                    <a:cubicBezTo>
                      <a:pt x="62" y="60"/>
                      <a:pt x="62" y="60"/>
                      <a:pt x="62" y="60"/>
                    </a:cubicBezTo>
                    <a:cubicBezTo>
                      <a:pt x="63" y="58"/>
                      <a:pt x="64" y="57"/>
                      <a:pt x="65" y="55"/>
                    </a:cubicBezTo>
                    <a:cubicBezTo>
                      <a:pt x="61" y="46"/>
                      <a:pt x="61" y="46"/>
                      <a:pt x="61" y="46"/>
                    </a:cubicBezTo>
                    <a:cubicBezTo>
                      <a:pt x="62" y="44"/>
                      <a:pt x="62" y="42"/>
                      <a:pt x="62" y="40"/>
                    </a:cubicBezTo>
                    <a:cubicBezTo>
                      <a:pt x="71" y="34"/>
                      <a:pt x="71" y="34"/>
                      <a:pt x="71" y="34"/>
                    </a:cubicBezTo>
                    <a:cubicBezTo>
                      <a:pt x="71" y="32"/>
                      <a:pt x="70" y="30"/>
                      <a:pt x="70" y="28"/>
                    </a:cubicBezTo>
                    <a:cubicBezTo>
                      <a:pt x="60" y="25"/>
                      <a:pt x="60" y="25"/>
                      <a:pt x="60" y="25"/>
                    </a:cubicBezTo>
                    <a:cubicBezTo>
                      <a:pt x="60" y="24"/>
                      <a:pt x="59" y="23"/>
                      <a:pt x="59" y="22"/>
                    </a:cubicBezTo>
                    <a:close/>
                    <a:moveTo>
                      <a:pt x="52" y="42"/>
                    </a:moveTo>
                    <a:cubicBezTo>
                      <a:pt x="49" y="51"/>
                      <a:pt x="39" y="56"/>
                      <a:pt x="30" y="53"/>
                    </a:cubicBezTo>
                    <a:cubicBezTo>
                      <a:pt x="20" y="50"/>
                      <a:pt x="15" y="40"/>
                      <a:pt x="18" y="31"/>
                    </a:cubicBezTo>
                    <a:cubicBezTo>
                      <a:pt x="21" y="21"/>
                      <a:pt x="31" y="16"/>
                      <a:pt x="40" y="19"/>
                    </a:cubicBezTo>
                    <a:cubicBezTo>
                      <a:pt x="50" y="22"/>
                      <a:pt x="55" y="32"/>
                      <a:pt x="52"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a:latin typeface="Calibri (Body)"/>
                </a:endParaRPr>
              </a:p>
            </p:txBody>
          </p:sp>
          <p:sp>
            <p:nvSpPr>
              <p:cNvPr id="61" name="Freeform 83"/>
              <p:cNvSpPr>
                <a:spLocks noEditPoints="1"/>
              </p:cNvSpPr>
              <p:nvPr/>
            </p:nvSpPr>
            <p:spPr bwMode="auto">
              <a:xfrm>
                <a:off x="21302663" y="8059738"/>
                <a:ext cx="1149350" cy="1149350"/>
              </a:xfrm>
              <a:custGeom>
                <a:avLst/>
                <a:gdLst>
                  <a:gd name="T0" fmla="*/ 4 w 108"/>
                  <a:gd name="T1" fmla="*/ 75 h 108"/>
                  <a:gd name="T2" fmla="*/ 18 w 108"/>
                  <a:gd name="T3" fmla="*/ 81 h 108"/>
                  <a:gd name="T4" fmla="*/ 21 w 108"/>
                  <a:gd name="T5" fmla="*/ 97 h 108"/>
                  <a:gd name="T6" fmla="*/ 36 w 108"/>
                  <a:gd name="T7" fmla="*/ 95 h 108"/>
                  <a:gd name="T8" fmla="*/ 44 w 108"/>
                  <a:gd name="T9" fmla="*/ 98 h 108"/>
                  <a:gd name="T10" fmla="*/ 55 w 108"/>
                  <a:gd name="T11" fmla="*/ 108 h 108"/>
                  <a:gd name="T12" fmla="*/ 68 w 108"/>
                  <a:gd name="T13" fmla="*/ 97 h 108"/>
                  <a:gd name="T14" fmla="*/ 82 w 108"/>
                  <a:gd name="T15" fmla="*/ 100 h 108"/>
                  <a:gd name="T16" fmla="*/ 87 w 108"/>
                  <a:gd name="T17" fmla="*/ 84 h 108"/>
                  <a:gd name="T18" fmla="*/ 101 w 108"/>
                  <a:gd name="T19" fmla="*/ 79 h 108"/>
                  <a:gd name="T20" fmla="*/ 97 w 108"/>
                  <a:gd name="T21" fmla="*/ 67 h 108"/>
                  <a:gd name="T22" fmla="*/ 107 w 108"/>
                  <a:gd name="T23" fmla="*/ 61 h 108"/>
                  <a:gd name="T24" fmla="*/ 98 w 108"/>
                  <a:gd name="T25" fmla="*/ 49 h 108"/>
                  <a:gd name="T26" fmla="*/ 104 w 108"/>
                  <a:gd name="T27" fmla="*/ 33 h 108"/>
                  <a:gd name="T28" fmla="*/ 90 w 108"/>
                  <a:gd name="T29" fmla="*/ 27 h 108"/>
                  <a:gd name="T30" fmla="*/ 86 w 108"/>
                  <a:gd name="T31" fmla="*/ 11 h 108"/>
                  <a:gd name="T32" fmla="*/ 72 w 108"/>
                  <a:gd name="T33" fmla="*/ 13 h 108"/>
                  <a:gd name="T34" fmla="*/ 63 w 108"/>
                  <a:gd name="T35" fmla="*/ 10 h 108"/>
                  <a:gd name="T36" fmla="*/ 52 w 108"/>
                  <a:gd name="T37" fmla="*/ 0 h 108"/>
                  <a:gd name="T38" fmla="*/ 40 w 108"/>
                  <a:gd name="T39" fmla="*/ 11 h 108"/>
                  <a:gd name="T40" fmla="*/ 26 w 108"/>
                  <a:gd name="T41" fmla="*/ 8 h 108"/>
                  <a:gd name="T42" fmla="*/ 21 w 108"/>
                  <a:gd name="T43" fmla="*/ 24 h 108"/>
                  <a:gd name="T44" fmla="*/ 6 w 108"/>
                  <a:gd name="T45" fmla="*/ 28 h 108"/>
                  <a:gd name="T46" fmla="*/ 11 w 108"/>
                  <a:gd name="T47" fmla="*/ 40 h 108"/>
                  <a:gd name="T48" fmla="*/ 0 w 108"/>
                  <a:gd name="T49" fmla="*/ 47 h 108"/>
                  <a:gd name="T50" fmla="*/ 9 w 108"/>
                  <a:gd name="T51" fmla="*/ 59 h 108"/>
                  <a:gd name="T52" fmla="*/ 87 w 108"/>
                  <a:gd name="T53" fmla="*/ 72 h 108"/>
                  <a:gd name="T54" fmla="*/ 44 w 108"/>
                  <a:gd name="T55" fmla="*/ 88 h 108"/>
                  <a:gd name="T56" fmla="*/ 55 w 108"/>
                  <a:gd name="T57" fmla="*/ 66 h 108"/>
                  <a:gd name="T58" fmla="*/ 62 w 108"/>
                  <a:gd name="T59" fmla="*/ 63 h 108"/>
                  <a:gd name="T60" fmla="*/ 66 w 108"/>
                  <a:gd name="T61" fmla="*/ 62 h 108"/>
                  <a:gd name="T62" fmla="*/ 87 w 108"/>
                  <a:gd name="T63" fmla="*/ 72 h 108"/>
                  <a:gd name="T64" fmla="*/ 56 w 108"/>
                  <a:gd name="T65" fmla="*/ 48 h 108"/>
                  <a:gd name="T66" fmla="*/ 52 w 108"/>
                  <a:gd name="T67" fmla="*/ 60 h 108"/>
                  <a:gd name="T68" fmla="*/ 72 w 108"/>
                  <a:gd name="T69" fmla="*/ 21 h 108"/>
                  <a:gd name="T70" fmla="*/ 88 w 108"/>
                  <a:gd name="T71" fmla="*/ 63 h 108"/>
                  <a:gd name="T72" fmla="*/ 66 w 108"/>
                  <a:gd name="T73" fmla="*/ 52 h 108"/>
                  <a:gd name="T74" fmla="*/ 63 w 108"/>
                  <a:gd name="T75" fmla="*/ 46 h 108"/>
                  <a:gd name="T76" fmla="*/ 62 w 108"/>
                  <a:gd name="T77" fmla="*/ 42 h 108"/>
                  <a:gd name="T78" fmla="*/ 72 w 108"/>
                  <a:gd name="T79" fmla="*/ 21 h 108"/>
                  <a:gd name="T80" fmla="*/ 63 w 108"/>
                  <a:gd name="T81" fmla="*/ 18 h 108"/>
                  <a:gd name="T82" fmla="*/ 56 w 108"/>
                  <a:gd name="T83" fmla="*/ 39 h 108"/>
                  <a:gd name="T84" fmla="*/ 52 w 108"/>
                  <a:gd name="T85" fmla="*/ 42 h 108"/>
                  <a:gd name="T86" fmla="*/ 46 w 108"/>
                  <a:gd name="T87" fmla="*/ 45 h 108"/>
                  <a:gd name="T88" fmla="*/ 22 w 108"/>
                  <a:gd name="T89" fmla="*/ 38 h 108"/>
                  <a:gd name="T90" fmla="*/ 18 w 108"/>
                  <a:gd name="T91" fmla="*/ 45 h 108"/>
                  <a:gd name="T92" fmla="*/ 39 w 108"/>
                  <a:gd name="T93" fmla="*/ 52 h 108"/>
                  <a:gd name="T94" fmla="*/ 42 w 108"/>
                  <a:gd name="T95" fmla="*/ 56 h 108"/>
                  <a:gd name="T96" fmla="*/ 45 w 108"/>
                  <a:gd name="T97" fmla="*/ 62 h 108"/>
                  <a:gd name="T98" fmla="*/ 38 w 108"/>
                  <a:gd name="T99" fmla="*/ 86 h 108"/>
                  <a:gd name="T100" fmla="*/ 18 w 108"/>
                  <a:gd name="T101" fmla="*/ 4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8" h="108">
                    <a:moveTo>
                      <a:pt x="11" y="68"/>
                    </a:moveTo>
                    <a:cubicBezTo>
                      <a:pt x="4" y="75"/>
                      <a:pt x="4" y="75"/>
                      <a:pt x="4" y="75"/>
                    </a:cubicBezTo>
                    <a:cubicBezTo>
                      <a:pt x="5" y="77"/>
                      <a:pt x="7" y="80"/>
                      <a:pt x="8" y="82"/>
                    </a:cubicBezTo>
                    <a:cubicBezTo>
                      <a:pt x="18" y="81"/>
                      <a:pt x="18" y="81"/>
                      <a:pt x="18" y="81"/>
                    </a:cubicBezTo>
                    <a:cubicBezTo>
                      <a:pt x="19" y="83"/>
                      <a:pt x="21" y="85"/>
                      <a:pt x="24" y="87"/>
                    </a:cubicBezTo>
                    <a:cubicBezTo>
                      <a:pt x="21" y="97"/>
                      <a:pt x="21" y="97"/>
                      <a:pt x="21" y="97"/>
                    </a:cubicBezTo>
                    <a:cubicBezTo>
                      <a:pt x="23" y="99"/>
                      <a:pt x="26" y="100"/>
                      <a:pt x="28" y="101"/>
                    </a:cubicBezTo>
                    <a:cubicBezTo>
                      <a:pt x="36" y="95"/>
                      <a:pt x="36" y="95"/>
                      <a:pt x="36" y="95"/>
                    </a:cubicBezTo>
                    <a:cubicBezTo>
                      <a:pt x="37" y="96"/>
                      <a:pt x="39" y="96"/>
                      <a:pt x="40" y="97"/>
                    </a:cubicBezTo>
                    <a:cubicBezTo>
                      <a:pt x="42" y="97"/>
                      <a:pt x="43" y="97"/>
                      <a:pt x="44" y="98"/>
                    </a:cubicBezTo>
                    <a:cubicBezTo>
                      <a:pt x="47" y="107"/>
                      <a:pt x="47" y="107"/>
                      <a:pt x="47" y="107"/>
                    </a:cubicBezTo>
                    <a:cubicBezTo>
                      <a:pt x="50" y="108"/>
                      <a:pt x="53" y="108"/>
                      <a:pt x="55" y="108"/>
                    </a:cubicBezTo>
                    <a:cubicBezTo>
                      <a:pt x="59" y="99"/>
                      <a:pt x="59" y="99"/>
                      <a:pt x="59" y="99"/>
                    </a:cubicBezTo>
                    <a:cubicBezTo>
                      <a:pt x="62" y="98"/>
                      <a:pt x="65" y="98"/>
                      <a:pt x="68" y="97"/>
                    </a:cubicBezTo>
                    <a:cubicBezTo>
                      <a:pt x="75" y="104"/>
                      <a:pt x="75" y="104"/>
                      <a:pt x="75" y="104"/>
                    </a:cubicBezTo>
                    <a:cubicBezTo>
                      <a:pt x="77" y="103"/>
                      <a:pt x="80" y="101"/>
                      <a:pt x="82" y="100"/>
                    </a:cubicBezTo>
                    <a:cubicBezTo>
                      <a:pt x="80" y="90"/>
                      <a:pt x="80" y="90"/>
                      <a:pt x="80" y="90"/>
                    </a:cubicBezTo>
                    <a:cubicBezTo>
                      <a:pt x="83" y="88"/>
                      <a:pt x="85" y="86"/>
                      <a:pt x="87" y="84"/>
                    </a:cubicBezTo>
                    <a:cubicBezTo>
                      <a:pt x="97" y="87"/>
                      <a:pt x="97" y="87"/>
                      <a:pt x="97" y="87"/>
                    </a:cubicBezTo>
                    <a:cubicBezTo>
                      <a:pt x="98" y="84"/>
                      <a:pt x="100" y="82"/>
                      <a:pt x="101" y="79"/>
                    </a:cubicBezTo>
                    <a:cubicBezTo>
                      <a:pt x="95" y="72"/>
                      <a:pt x="95" y="72"/>
                      <a:pt x="95" y="72"/>
                    </a:cubicBezTo>
                    <a:cubicBezTo>
                      <a:pt x="95" y="70"/>
                      <a:pt x="96" y="69"/>
                      <a:pt x="97" y="67"/>
                    </a:cubicBezTo>
                    <a:cubicBezTo>
                      <a:pt x="97" y="66"/>
                      <a:pt x="97" y="65"/>
                      <a:pt x="98" y="63"/>
                    </a:cubicBezTo>
                    <a:cubicBezTo>
                      <a:pt x="107" y="61"/>
                      <a:pt x="107" y="61"/>
                      <a:pt x="107" y="61"/>
                    </a:cubicBezTo>
                    <a:cubicBezTo>
                      <a:pt x="108" y="58"/>
                      <a:pt x="108" y="55"/>
                      <a:pt x="108" y="52"/>
                    </a:cubicBezTo>
                    <a:cubicBezTo>
                      <a:pt x="98" y="49"/>
                      <a:pt x="98" y="49"/>
                      <a:pt x="98" y="49"/>
                    </a:cubicBezTo>
                    <a:cubicBezTo>
                      <a:pt x="98" y="46"/>
                      <a:pt x="97" y="43"/>
                      <a:pt x="96" y="40"/>
                    </a:cubicBezTo>
                    <a:cubicBezTo>
                      <a:pt x="104" y="33"/>
                      <a:pt x="104" y="33"/>
                      <a:pt x="104" y="33"/>
                    </a:cubicBezTo>
                    <a:cubicBezTo>
                      <a:pt x="102" y="30"/>
                      <a:pt x="101" y="28"/>
                      <a:pt x="100" y="25"/>
                    </a:cubicBezTo>
                    <a:cubicBezTo>
                      <a:pt x="90" y="27"/>
                      <a:pt x="90" y="27"/>
                      <a:pt x="90" y="27"/>
                    </a:cubicBezTo>
                    <a:cubicBezTo>
                      <a:pt x="88" y="25"/>
                      <a:pt x="86" y="23"/>
                      <a:pt x="84" y="21"/>
                    </a:cubicBezTo>
                    <a:cubicBezTo>
                      <a:pt x="86" y="11"/>
                      <a:pt x="86" y="11"/>
                      <a:pt x="86" y="11"/>
                    </a:cubicBezTo>
                    <a:cubicBezTo>
                      <a:pt x="84" y="9"/>
                      <a:pt x="82" y="8"/>
                      <a:pt x="79" y="6"/>
                    </a:cubicBezTo>
                    <a:cubicBezTo>
                      <a:pt x="72" y="13"/>
                      <a:pt x="72" y="13"/>
                      <a:pt x="72" y="13"/>
                    </a:cubicBezTo>
                    <a:cubicBezTo>
                      <a:pt x="70" y="12"/>
                      <a:pt x="69" y="12"/>
                      <a:pt x="67" y="11"/>
                    </a:cubicBezTo>
                    <a:cubicBezTo>
                      <a:pt x="66" y="11"/>
                      <a:pt x="65" y="10"/>
                      <a:pt x="63" y="10"/>
                    </a:cubicBezTo>
                    <a:cubicBezTo>
                      <a:pt x="61" y="0"/>
                      <a:pt x="61" y="0"/>
                      <a:pt x="61" y="0"/>
                    </a:cubicBezTo>
                    <a:cubicBezTo>
                      <a:pt x="58" y="0"/>
                      <a:pt x="55" y="0"/>
                      <a:pt x="52" y="0"/>
                    </a:cubicBezTo>
                    <a:cubicBezTo>
                      <a:pt x="49" y="9"/>
                      <a:pt x="49" y="9"/>
                      <a:pt x="49" y="9"/>
                    </a:cubicBezTo>
                    <a:cubicBezTo>
                      <a:pt x="46" y="10"/>
                      <a:pt x="43" y="10"/>
                      <a:pt x="40" y="11"/>
                    </a:cubicBezTo>
                    <a:cubicBezTo>
                      <a:pt x="33" y="4"/>
                      <a:pt x="33" y="4"/>
                      <a:pt x="33" y="4"/>
                    </a:cubicBezTo>
                    <a:cubicBezTo>
                      <a:pt x="30" y="5"/>
                      <a:pt x="28" y="7"/>
                      <a:pt x="26" y="8"/>
                    </a:cubicBezTo>
                    <a:cubicBezTo>
                      <a:pt x="27" y="18"/>
                      <a:pt x="27" y="18"/>
                      <a:pt x="27" y="18"/>
                    </a:cubicBezTo>
                    <a:cubicBezTo>
                      <a:pt x="25" y="19"/>
                      <a:pt x="23" y="22"/>
                      <a:pt x="21" y="24"/>
                    </a:cubicBezTo>
                    <a:cubicBezTo>
                      <a:pt x="11" y="21"/>
                      <a:pt x="11" y="21"/>
                      <a:pt x="11" y="21"/>
                    </a:cubicBezTo>
                    <a:cubicBezTo>
                      <a:pt x="9" y="23"/>
                      <a:pt x="8" y="26"/>
                      <a:pt x="6" y="28"/>
                    </a:cubicBezTo>
                    <a:cubicBezTo>
                      <a:pt x="13" y="36"/>
                      <a:pt x="13" y="36"/>
                      <a:pt x="13" y="36"/>
                    </a:cubicBezTo>
                    <a:cubicBezTo>
                      <a:pt x="12" y="37"/>
                      <a:pt x="12" y="39"/>
                      <a:pt x="11" y="40"/>
                    </a:cubicBezTo>
                    <a:cubicBezTo>
                      <a:pt x="11" y="42"/>
                      <a:pt x="10" y="43"/>
                      <a:pt x="10" y="45"/>
                    </a:cubicBezTo>
                    <a:cubicBezTo>
                      <a:pt x="0" y="47"/>
                      <a:pt x="0" y="47"/>
                      <a:pt x="0" y="47"/>
                    </a:cubicBezTo>
                    <a:cubicBezTo>
                      <a:pt x="0" y="50"/>
                      <a:pt x="0" y="53"/>
                      <a:pt x="0" y="56"/>
                    </a:cubicBezTo>
                    <a:cubicBezTo>
                      <a:pt x="9" y="59"/>
                      <a:pt x="9" y="59"/>
                      <a:pt x="9" y="59"/>
                    </a:cubicBezTo>
                    <a:cubicBezTo>
                      <a:pt x="10" y="62"/>
                      <a:pt x="10" y="65"/>
                      <a:pt x="11" y="68"/>
                    </a:cubicBezTo>
                    <a:close/>
                    <a:moveTo>
                      <a:pt x="87" y="72"/>
                    </a:moveTo>
                    <a:cubicBezTo>
                      <a:pt x="79" y="86"/>
                      <a:pt x="62" y="94"/>
                      <a:pt x="45" y="90"/>
                    </a:cubicBezTo>
                    <a:cubicBezTo>
                      <a:pt x="44" y="90"/>
                      <a:pt x="44" y="89"/>
                      <a:pt x="44" y="88"/>
                    </a:cubicBezTo>
                    <a:cubicBezTo>
                      <a:pt x="52" y="68"/>
                      <a:pt x="52" y="68"/>
                      <a:pt x="52" y="68"/>
                    </a:cubicBezTo>
                    <a:cubicBezTo>
                      <a:pt x="53" y="67"/>
                      <a:pt x="54" y="66"/>
                      <a:pt x="55" y="66"/>
                    </a:cubicBezTo>
                    <a:cubicBezTo>
                      <a:pt x="55" y="66"/>
                      <a:pt x="56" y="66"/>
                      <a:pt x="56" y="66"/>
                    </a:cubicBezTo>
                    <a:cubicBezTo>
                      <a:pt x="58" y="66"/>
                      <a:pt x="60" y="65"/>
                      <a:pt x="62" y="63"/>
                    </a:cubicBezTo>
                    <a:cubicBezTo>
                      <a:pt x="62" y="63"/>
                      <a:pt x="62" y="63"/>
                      <a:pt x="62" y="63"/>
                    </a:cubicBezTo>
                    <a:cubicBezTo>
                      <a:pt x="63" y="62"/>
                      <a:pt x="64" y="62"/>
                      <a:pt x="66" y="62"/>
                    </a:cubicBezTo>
                    <a:cubicBezTo>
                      <a:pt x="86" y="70"/>
                      <a:pt x="86" y="70"/>
                      <a:pt x="86" y="70"/>
                    </a:cubicBezTo>
                    <a:cubicBezTo>
                      <a:pt x="86" y="70"/>
                      <a:pt x="87" y="71"/>
                      <a:pt x="87" y="72"/>
                    </a:cubicBezTo>
                    <a:close/>
                    <a:moveTo>
                      <a:pt x="48" y="52"/>
                    </a:moveTo>
                    <a:cubicBezTo>
                      <a:pt x="49" y="49"/>
                      <a:pt x="52" y="47"/>
                      <a:pt x="56" y="48"/>
                    </a:cubicBezTo>
                    <a:cubicBezTo>
                      <a:pt x="59" y="49"/>
                      <a:pt x="61" y="53"/>
                      <a:pt x="60" y="56"/>
                    </a:cubicBezTo>
                    <a:cubicBezTo>
                      <a:pt x="59" y="59"/>
                      <a:pt x="55" y="61"/>
                      <a:pt x="52" y="60"/>
                    </a:cubicBezTo>
                    <a:cubicBezTo>
                      <a:pt x="49" y="59"/>
                      <a:pt x="47" y="55"/>
                      <a:pt x="48" y="52"/>
                    </a:cubicBezTo>
                    <a:close/>
                    <a:moveTo>
                      <a:pt x="72" y="21"/>
                    </a:moveTo>
                    <a:cubicBezTo>
                      <a:pt x="86" y="29"/>
                      <a:pt x="94" y="46"/>
                      <a:pt x="90" y="63"/>
                    </a:cubicBezTo>
                    <a:cubicBezTo>
                      <a:pt x="90" y="63"/>
                      <a:pt x="89" y="64"/>
                      <a:pt x="88" y="63"/>
                    </a:cubicBezTo>
                    <a:cubicBezTo>
                      <a:pt x="68" y="56"/>
                      <a:pt x="68" y="56"/>
                      <a:pt x="68" y="56"/>
                    </a:cubicBezTo>
                    <a:cubicBezTo>
                      <a:pt x="67" y="55"/>
                      <a:pt x="66" y="54"/>
                      <a:pt x="66" y="52"/>
                    </a:cubicBezTo>
                    <a:cubicBezTo>
                      <a:pt x="66" y="52"/>
                      <a:pt x="66" y="52"/>
                      <a:pt x="66" y="52"/>
                    </a:cubicBezTo>
                    <a:cubicBezTo>
                      <a:pt x="66" y="50"/>
                      <a:pt x="65" y="48"/>
                      <a:pt x="63" y="46"/>
                    </a:cubicBezTo>
                    <a:cubicBezTo>
                      <a:pt x="63" y="46"/>
                      <a:pt x="63" y="46"/>
                      <a:pt x="63" y="46"/>
                    </a:cubicBezTo>
                    <a:cubicBezTo>
                      <a:pt x="62" y="44"/>
                      <a:pt x="62" y="43"/>
                      <a:pt x="62" y="42"/>
                    </a:cubicBezTo>
                    <a:cubicBezTo>
                      <a:pt x="70" y="22"/>
                      <a:pt x="70" y="22"/>
                      <a:pt x="70" y="22"/>
                    </a:cubicBezTo>
                    <a:cubicBezTo>
                      <a:pt x="70" y="21"/>
                      <a:pt x="71" y="21"/>
                      <a:pt x="72" y="21"/>
                    </a:cubicBezTo>
                    <a:close/>
                    <a:moveTo>
                      <a:pt x="21" y="36"/>
                    </a:moveTo>
                    <a:cubicBezTo>
                      <a:pt x="29" y="21"/>
                      <a:pt x="46" y="14"/>
                      <a:pt x="63" y="18"/>
                    </a:cubicBezTo>
                    <a:cubicBezTo>
                      <a:pt x="63" y="18"/>
                      <a:pt x="64" y="19"/>
                      <a:pt x="63" y="19"/>
                    </a:cubicBezTo>
                    <a:cubicBezTo>
                      <a:pt x="56" y="39"/>
                      <a:pt x="56" y="39"/>
                      <a:pt x="56" y="39"/>
                    </a:cubicBezTo>
                    <a:cubicBezTo>
                      <a:pt x="55" y="41"/>
                      <a:pt x="54" y="41"/>
                      <a:pt x="52" y="42"/>
                    </a:cubicBezTo>
                    <a:cubicBezTo>
                      <a:pt x="52" y="42"/>
                      <a:pt x="52" y="42"/>
                      <a:pt x="52" y="42"/>
                    </a:cubicBezTo>
                    <a:cubicBezTo>
                      <a:pt x="50" y="42"/>
                      <a:pt x="48" y="43"/>
                      <a:pt x="46" y="44"/>
                    </a:cubicBezTo>
                    <a:cubicBezTo>
                      <a:pt x="46" y="44"/>
                      <a:pt x="46" y="44"/>
                      <a:pt x="46" y="45"/>
                    </a:cubicBezTo>
                    <a:cubicBezTo>
                      <a:pt x="44" y="46"/>
                      <a:pt x="43" y="46"/>
                      <a:pt x="42" y="45"/>
                    </a:cubicBezTo>
                    <a:cubicBezTo>
                      <a:pt x="22" y="38"/>
                      <a:pt x="22" y="38"/>
                      <a:pt x="22" y="38"/>
                    </a:cubicBezTo>
                    <a:cubicBezTo>
                      <a:pt x="21" y="37"/>
                      <a:pt x="21" y="37"/>
                      <a:pt x="21" y="36"/>
                    </a:cubicBezTo>
                    <a:close/>
                    <a:moveTo>
                      <a:pt x="18" y="45"/>
                    </a:moveTo>
                    <a:cubicBezTo>
                      <a:pt x="18" y="45"/>
                      <a:pt x="19" y="44"/>
                      <a:pt x="19" y="44"/>
                    </a:cubicBezTo>
                    <a:cubicBezTo>
                      <a:pt x="39" y="52"/>
                      <a:pt x="39" y="52"/>
                      <a:pt x="39" y="52"/>
                    </a:cubicBezTo>
                    <a:cubicBezTo>
                      <a:pt x="41" y="53"/>
                      <a:pt x="41" y="54"/>
                      <a:pt x="42" y="55"/>
                    </a:cubicBezTo>
                    <a:cubicBezTo>
                      <a:pt x="42" y="56"/>
                      <a:pt x="42" y="56"/>
                      <a:pt x="42" y="56"/>
                    </a:cubicBezTo>
                    <a:cubicBezTo>
                      <a:pt x="42" y="58"/>
                      <a:pt x="43" y="60"/>
                      <a:pt x="44" y="62"/>
                    </a:cubicBezTo>
                    <a:cubicBezTo>
                      <a:pt x="44" y="62"/>
                      <a:pt x="44" y="62"/>
                      <a:pt x="45" y="62"/>
                    </a:cubicBezTo>
                    <a:cubicBezTo>
                      <a:pt x="46" y="63"/>
                      <a:pt x="46" y="64"/>
                      <a:pt x="45" y="66"/>
                    </a:cubicBezTo>
                    <a:cubicBezTo>
                      <a:pt x="38" y="86"/>
                      <a:pt x="38" y="86"/>
                      <a:pt x="38" y="86"/>
                    </a:cubicBezTo>
                    <a:cubicBezTo>
                      <a:pt x="37" y="87"/>
                      <a:pt x="37" y="87"/>
                      <a:pt x="36" y="87"/>
                    </a:cubicBezTo>
                    <a:cubicBezTo>
                      <a:pt x="21" y="79"/>
                      <a:pt x="14" y="62"/>
                      <a:pt x="18"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a:latin typeface="Calibri (Body)"/>
                </a:endParaRPr>
              </a:p>
            </p:txBody>
          </p:sp>
          <p:sp>
            <p:nvSpPr>
              <p:cNvPr id="62" name="Freeform 84"/>
              <p:cNvSpPr>
                <a:spLocks noEditPoints="1"/>
              </p:cNvSpPr>
              <p:nvPr/>
            </p:nvSpPr>
            <p:spPr bwMode="auto">
              <a:xfrm>
                <a:off x="22345651" y="7826376"/>
                <a:ext cx="990600" cy="989013"/>
              </a:xfrm>
              <a:custGeom>
                <a:avLst/>
                <a:gdLst>
                  <a:gd name="T0" fmla="*/ 11 w 93"/>
                  <a:gd name="T1" fmla="*/ 54 h 93"/>
                  <a:gd name="T2" fmla="*/ 3 w 93"/>
                  <a:gd name="T3" fmla="*/ 63 h 93"/>
                  <a:gd name="T4" fmla="*/ 4 w 93"/>
                  <a:gd name="T5" fmla="*/ 66 h 93"/>
                  <a:gd name="T6" fmla="*/ 6 w 93"/>
                  <a:gd name="T7" fmla="*/ 70 h 93"/>
                  <a:gd name="T8" fmla="*/ 18 w 93"/>
                  <a:gd name="T9" fmla="*/ 69 h 93"/>
                  <a:gd name="T10" fmla="*/ 23 w 93"/>
                  <a:gd name="T11" fmla="*/ 73 h 93"/>
                  <a:gd name="T12" fmla="*/ 21 w 93"/>
                  <a:gd name="T13" fmla="*/ 85 h 93"/>
                  <a:gd name="T14" fmla="*/ 27 w 93"/>
                  <a:gd name="T15" fmla="*/ 89 h 93"/>
                  <a:gd name="T16" fmla="*/ 37 w 93"/>
                  <a:gd name="T17" fmla="*/ 81 h 93"/>
                  <a:gd name="T18" fmla="*/ 43 w 93"/>
                  <a:gd name="T19" fmla="*/ 82 h 93"/>
                  <a:gd name="T20" fmla="*/ 48 w 93"/>
                  <a:gd name="T21" fmla="*/ 93 h 93"/>
                  <a:gd name="T22" fmla="*/ 56 w 93"/>
                  <a:gd name="T23" fmla="*/ 92 h 93"/>
                  <a:gd name="T24" fmla="*/ 59 w 93"/>
                  <a:gd name="T25" fmla="*/ 80 h 93"/>
                  <a:gd name="T26" fmla="*/ 62 w 93"/>
                  <a:gd name="T27" fmla="*/ 79 h 93"/>
                  <a:gd name="T28" fmla="*/ 65 w 93"/>
                  <a:gd name="T29" fmla="*/ 77 h 93"/>
                  <a:gd name="T30" fmla="*/ 75 w 93"/>
                  <a:gd name="T31" fmla="*/ 83 h 93"/>
                  <a:gd name="T32" fmla="*/ 81 w 93"/>
                  <a:gd name="T33" fmla="*/ 78 h 93"/>
                  <a:gd name="T34" fmla="*/ 76 w 93"/>
                  <a:gd name="T35" fmla="*/ 66 h 93"/>
                  <a:gd name="T36" fmla="*/ 79 w 93"/>
                  <a:gd name="T37" fmla="*/ 61 h 93"/>
                  <a:gd name="T38" fmla="*/ 91 w 93"/>
                  <a:gd name="T39" fmla="*/ 59 h 93"/>
                  <a:gd name="T40" fmla="*/ 93 w 93"/>
                  <a:gd name="T41" fmla="*/ 51 h 93"/>
                  <a:gd name="T42" fmla="*/ 82 w 93"/>
                  <a:gd name="T43" fmla="*/ 45 h 93"/>
                  <a:gd name="T44" fmla="*/ 82 w 93"/>
                  <a:gd name="T45" fmla="*/ 39 h 93"/>
                  <a:gd name="T46" fmla="*/ 90 w 93"/>
                  <a:gd name="T47" fmla="*/ 30 h 93"/>
                  <a:gd name="T48" fmla="*/ 88 w 93"/>
                  <a:gd name="T49" fmla="*/ 27 h 93"/>
                  <a:gd name="T50" fmla="*/ 87 w 93"/>
                  <a:gd name="T51" fmla="*/ 23 h 93"/>
                  <a:gd name="T52" fmla="*/ 75 w 93"/>
                  <a:gd name="T53" fmla="*/ 24 h 93"/>
                  <a:gd name="T54" fmla="*/ 70 w 93"/>
                  <a:gd name="T55" fmla="*/ 19 h 93"/>
                  <a:gd name="T56" fmla="*/ 72 w 93"/>
                  <a:gd name="T57" fmla="*/ 8 h 93"/>
                  <a:gd name="T58" fmla="*/ 65 w 93"/>
                  <a:gd name="T59" fmla="*/ 4 h 93"/>
                  <a:gd name="T60" fmla="*/ 56 w 93"/>
                  <a:gd name="T61" fmla="*/ 12 h 93"/>
                  <a:gd name="T62" fmla="*/ 50 w 93"/>
                  <a:gd name="T63" fmla="*/ 11 h 93"/>
                  <a:gd name="T64" fmla="*/ 44 w 93"/>
                  <a:gd name="T65" fmla="*/ 0 h 93"/>
                  <a:gd name="T66" fmla="*/ 37 w 93"/>
                  <a:gd name="T67" fmla="*/ 1 h 93"/>
                  <a:gd name="T68" fmla="*/ 34 w 93"/>
                  <a:gd name="T69" fmla="*/ 13 h 93"/>
                  <a:gd name="T70" fmla="*/ 31 w 93"/>
                  <a:gd name="T71" fmla="*/ 14 h 93"/>
                  <a:gd name="T72" fmla="*/ 28 w 93"/>
                  <a:gd name="T73" fmla="*/ 15 h 93"/>
                  <a:gd name="T74" fmla="*/ 18 w 93"/>
                  <a:gd name="T75" fmla="*/ 10 h 93"/>
                  <a:gd name="T76" fmla="*/ 12 w 93"/>
                  <a:gd name="T77" fmla="*/ 15 h 93"/>
                  <a:gd name="T78" fmla="*/ 17 w 93"/>
                  <a:gd name="T79" fmla="*/ 26 h 93"/>
                  <a:gd name="T80" fmla="*/ 14 w 93"/>
                  <a:gd name="T81" fmla="*/ 32 h 93"/>
                  <a:gd name="T82" fmla="*/ 2 w 93"/>
                  <a:gd name="T83" fmla="*/ 34 h 93"/>
                  <a:gd name="T84" fmla="*/ 0 w 93"/>
                  <a:gd name="T85" fmla="*/ 41 h 93"/>
                  <a:gd name="T86" fmla="*/ 11 w 93"/>
                  <a:gd name="T87" fmla="*/ 48 h 93"/>
                  <a:gd name="T88" fmla="*/ 11 w 93"/>
                  <a:gd name="T89" fmla="*/ 54 h 93"/>
                  <a:gd name="T90" fmla="*/ 21 w 93"/>
                  <a:gd name="T91" fmla="*/ 38 h 93"/>
                  <a:gd name="T92" fmla="*/ 54 w 93"/>
                  <a:gd name="T93" fmla="*/ 21 h 93"/>
                  <a:gd name="T94" fmla="*/ 72 w 93"/>
                  <a:gd name="T95" fmla="*/ 54 h 93"/>
                  <a:gd name="T96" fmla="*/ 38 w 93"/>
                  <a:gd name="T97" fmla="*/ 72 h 93"/>
                  <a:gd name="T98" fmla="*/ 21 w 93"/>
                  <a:gd name="T99" fmla="*/ 3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93">
                    <a:moveTo>
                      <a:pt x="11" y="54"/>
                    </a:moveTo>
                    <a:cubicBezTo>
                      <a:pt x="3" y="63"/>
                      <a:pt x="3" y="63"/>
                      <a:pt x="3" y="63"/>
                    </a:cubicBezTo>
                    <a:cubicBezTo>
                      <a:pt x="3" y="64"/>
                      <a:pt x="4" y="65"/>
                      <a:pt x="4" y="66"/>
                    </a:cubicBezTo>
                    <a:cubicBezTo>
                      <a:pt x="5" y="67"/>
                      <a:pt x="6" y="68"/>
                      <a:pt x="6" y="70"/>
                    </a:cubicBezTo>
                    <a:cubicBezTo>
                      <a:pt x="18" y="69"/>
                      <a:pt x="18" y="69"/>
                      <a:pt x="18" y="69"/>
                    </a:cubicBezTo>
                    <a:cubicBezTo>
                      <a:pt x="20" y="70"/>
                      <a:pt x="21" y="72"/>
                      <a:pt x="23" y="73"/>
                    </a:cubicBezTo>
                    <a:cubicBezTo>
                      <a:pt x="21" y="85"/>
                      <a:pt x="21" y="85"/>
                      <a:pt x="21" y="85"/>
                    </a:cubicBezTo>
                    <a:cubicBezTo>
                      <a:pt x="23" y="87"/>
                      <a:pt x="25" y="88"/>
                      <a:pt x="27" y="89"/>
                    </a:cubicBezTo>
                    <a:cubicBezTo>
                      <a:pt x="37" y="81"/>
                      <a:pt x="37" y="81"/>
                      <a:pt x="37" y="81"/>
                    </a:cubicBezTo>
                    <a:cubicBezTo>
                      <a:pt x="39" y="82"/>
                      <a:pt x="41" y="82"/>
                      <a:pt x="43" y="82"/>
                    </a:cubicBezTo>
                    <a:cubicBezTo>
                      <a:pt x="48" y="93"/>
                      <a:pt x="48" y="93"/>
                      <a:pt x="48" y="93"/>
                    </a:cubicBezTo>
                    <a:cubicBezTo>
                      <a:pt x="51" y="93"/>
                      <a:pt x="53" y="92"/>
                      <a:pt x="56" y="92"/>
                    </a:cubicBezTo>
                    <a:cubicBezTo>
                      <a:pt x="59" y="80"/>
                      <a:pt x="59" y="80"/>
                      <a:pt x="59" y="80"/>
                    </a:cubicBezTo>
                    <a:cubicBezTo>
                      <a:pt x="60" y="80"/>
                      <a:pt x="61" y="79"/>
                      <a:pt x="62" y="79"/>
                    </a:cubicBezTo>
                    <a:cubicBezTo>
                      <a:pt x="63" y="78"/>
                      <a:pt x="64" y="78"/>
                      <a:pt x="65" y="77"/>
                    </a:cubicBezTo>
                    <a:cubicBezTo>
                      <a:pt x="75" y="83"/>
                      <a:pt x="75" y="83"/>
                      <a:pt x="75" y="83"/>
                    </a:cubicBezTo>
                    <a:cubicBezTo>
                      <a:pt x="77" y="81"/>
                      <a:pt x="79" y="79"/>
                      <a:pt x="81" y="78"/>
                    </a:cubicBezTo>
                    <a:cubicBezTo>
                      <a:pt x="76" y="66"/>
                      <a:pt x="76" y="66"/>
                      <a:pt x="76" y="66"/>
                    </a:cubicBezTo>
                    <a:cubicBezTo>
                      <a:pt x="77" y="65"/>
                      <a:pt x="78" y="63"/>
                      <a:pt x="79" y="61"/>
                    </a:cubicBezTo>
                    <a:cubicBezTo>
                      <a:pt x="91" y="59"/>
                      <a:pt x="91" y="59"/>
                      <a:pt x="91" y="59"/>
                    </a:cubicBezTo>
                    <a:cubicBezTo>
                      <a:pt x="92" y="56"/>
                      <a:pt x="92" y="54"/>
                      <a:pt x="93" y="51"/>
                    </a:cubicBezTo>
                    <a:cubicBezTo>
                      <a:pt x="82" y="45"/>
                      <a:pt x="82" y="45"/>
                      <a:pt x="82" y="45"/>
                    </a:cubicBezTo>
                    <a:cubicBezTo>
                      <a:pt x="82" y="43"/>
                      <a:pt x="82" y="41"/>
                      <a:pt x="82" y="39"/>
                    </a:cubicBezTo>
                    <a:cubicBezTo>
                      <a:pt x="90" y="30"/>
                      <a:pt x="90" y="30"/>
                      <a:pt x="90" y="30"/>
                    </a:cubicBezTo>
                    <a:cubicBezTo>
                      <a:pt x="89" y="29"/>
                      <a:pt x="89" y="28"/>
                      <a:pt x="88" y="27"/>
                    </a:cubicBezTo>
                    <a:cubicBezTo>
                      <a:pt x="88" y="25"/>
                      <a:pt x="87" y="24"/>
                      <a:pt x="87" y="23"/>
                    </a:cubicBezTo>
                    <a:cubicBezTo>
                      <a:pt x="75" y="24"/>
                      <a:pt x="75" y="24"/>
                      <a:pt x="75" y="24"/>
                    </a:cubicBezTo>
                    <a:cubicBezTo>
                      <a:pt x="73" y="22"/>
                      <a:pt x="72" y="21"/>
                      <a:pt x="70" y="19"/>
                    </a:cubicBezTo>
                    <a:cubicBezTo>
                      <a:pt x="72" y="8"/>
                      <a:pt x="72" y="8"/>
                      <a:pt x="72" y="8"/>
                    </a:cubicBezTo>
                    <a:cubicBezTo>
                      <a:pt x="70" y="6"/>
                      <a:pt x="68" y="5"/>
                      <a:pt x="65" y="4"/>
                    </a:cubicBezTo>
                    <a:cubicBezTo>
                      <a:pt x="56" y="12"/>
                      <a:pt x="56" y="12"/>
                      <a:pt x="56" y="12"/>
                    </a:cubicBezTo>
                    <a:cubicBezTo>
                      <a:pt x="54" y="11"/>
                      <a:pt x="52" y="11"/>
                      <a:pt x="50" y="11"/>
                    </a:cubicBezTo>
                    <a:cubicBezTo>
                      <a:pt x="44" y="0"/>
                      <a:pt x="44" y="0"/>
                      <a:pt x="44" y="0"/>
                    </a:cubicBezTo>
                    <a:cubicBezTo>
                      <a:pt x="42" y="0"/>
                      <a:pt x="39" y="0"/>
                      <a:pt x="37" y="1"/>
                    </a:cubicBezTo>
                    <a:cubicBezTo>
                      <a:pt x="34" y="13"/>
                      <a:pt x="34" y="13"/>
                      <a:pt x="34" y="13"/>
                    </a:cubicBezTo>
                    <a:cubicBezTo>
                      <a:pt x="33" y="13"/>
                      <a:pt x="32" y="13"/>
                      <a:pt x="31" y="14"/>
                    </a:cubicBezTo>
                    <a:cubicBezTo>
                      <a:pt x="30" y="14"/>
                      <a:pt x="29" y="15"/>
                      <a:pt x="28" y="15"/>
                    </a:cubicBezTo>
                    <a:cubicBezTo>
                      <a:pt x="18" y="10"/>
                      <a:pt x="18" y="10"/>
                      <a:pt x="18" y="10"/>
                    </a:cubicBezTo>
                    <a:cubicBezTo>
                      <a:pt x="16" y="12"/>
                      <a:pt x="14" y="13"/>
                      <a:pt x="12" y="15"/>
                    </a:cubicBezTo>
                    <a:cubicBezTo>
                      <a:pt x="17" y="26"/>
                      <a:pt x="17" y="26"/>
                      <a:pt x="17" y="26"/>
                    </a:cubicBezTo>
                    <a:cubicBezTo>
                      <a:pt x="15" y="28"/>
                      <a:pt x="14" y="30"/>
                      <a:pt x="14" y="32"/>
                    </a:cubicBezTo>
                    <a:cubicBezTo>
                      <a:pt x="2" y="34"/>
                      <a:pt x="2" y="34"/>
                      <a:pt x="2" y="34"/>
                    </a:cubicBezTo>
                    <a:cubicBezTo>
                      <a:pt x="1" y="36"/>
                      <a:pt x="1" y="39"/>
                      <a:pt x="0" y="41"/>
                    </a:cubicBezTo>
                    <a:cubicBezTo>
                      <a:pt x="11" y="48"/>
                      <a:pt x="11" y="48"/>
                      <a:pt x="11" y="48"/>
                    </a:cubicBezTo>
                    <a:cubicBezTo>
                      <a:pt x="11" y="50"/>
                      <a:pt x="11" y="52"/>
                      <a:pt x="11" y="54"/>
                    </a:cubicBezTo>
                    <a:close/>
                    <a:moveTo>
                      <a:pt x="21" y="38"/>
                    </a:moveTo>
                    <a:cubicBezTo>
                      <a:pt x="26" y="24"/>
                      <a:pt x="41" y="17"/>
                      <a:pt x="54" y="21"/>
                    </a:cubicBezTo>
                    <a:cubicBezTo>
                      <a:pt x="68" y="26"/>
                      <a:pt x="76" y="40"/>
                      <a:pt x="72" y="54"/>
                    </a:cubicBezTo>
                    <a:cubicBezTo>
                      <a:pt x="67" y="68"/>
                      <a:pt x="52" y="76"/>
                      <a:pt x="38" y="72"/>
                    </a:cubicBezTo>
                    <a:cubicBezTo>
                      <a:pt x="24" y="67"/>
                      <a:pt x="17" y="52"/>
                      <a:pt x="21"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a:latin typeface="Calibri (Body)"/>
                </a:endParaRPr>
              </a:p>
            </p:txBody>
          </p:sp>
          <p:sp>
            <p:nvSpPr>
              <p:cNvPr id="63" name="Freeform 85"/>
              <p:cNvSpPr>
                <a:spLocks/>
              </p:cNvSpPr>
              <p:nvPr/>
            </p:nvSpPr>
            <p:spPr bwMode="auto">
              <a:xfrm>
                <a:off x="22632988" y="8369301"/>
                <a:ext cx="415925" cy="212725"/>
              </a:xfrm>
              <a:custGeom>
                <a:avLst/>
                <a:gdLst>
                  <a:gd name="T0" fmla="*/ 39 w 39"/>
                  <a:gd name="T1" fmla="*/ 7 h 20"/>
                  <a:gd name="T2" fmla="*/ 38 w 39"/>
                  <a:gd name="T3" fmla="*/ 7 h 20"/>
                  <a:gd name="T4" fmla="*/ 30 w 39"/>
                  <a:gd name="T5" fmla="*/ 2 h 20"/>
                  <a:gd name="T6" fmla="*/ 27 w 39"/>
                  <a:gd name="T7" fmla="*/ 0 h 20"/>
                  <a:gd name="T8" fmla="*/ 25 w 39"/>
                  <a:gd name="T9" fmla="*/ 3 h 20"/>
                  <a:gd name="T10" fmla="*/ 19 w 39"/>
                  <a:gd name="T11" fmla="*/ 8 h 20"/>
                  <a:gd name="T12" fmla="*/ 14 w 39"/>
                  <a:gd name="T13" fmla="*/ 3 h 20"/>
                  <a:gd name="T14" fmla="*/ 12 w 39"/>
                  <a:gd name="T15" fmla="*/ 0 h 20"/>
                  <a:gd name="T16" fmla="*/ 9 w 39"/>
                  <a:gd name="T17" fmla="*/ 2 h 20"/>
                  <a:gd name="T18" fmla="*/ 0 w 39"/>
                  <a:gd name="T19" fmla="*/ 7 h 20"/>
                  <a:gd name="T20" fmla="*/ 0 w 39"/>
                  <a:gd name="T21" fmla="*/ 7 h 20"/>
                  <a:gd name="T22" fmla="*/ 13 w 39"/>
                  <a:gd name="T23" fmla="*/ 17 h 20"/>
                  <a:gd name="T24" fmla="*/ 39 w 39"/>
                  <a:gd name="T2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0">
                    <a:moveTo>
                      <a:pt x="39" y="7"/>
                    </a:moveTo>
                    <a:cubicBezTo>
                      <a:pt x="39" y="7"/>
                      <a:pt x="38" y="7"/>
                      <a:pt x="38" y="7"/>
                    </a:cubicBezTo>
                    <a:cubicBezTo>
                      <a:pt x="30" y="2"/>
                      <a:pt x="30" y="2"/>
                      <a:pt x="30" y="2"/>
                    </a:cubicBezTo>
                    <a:cubicBezTo>
                      <a:pt x="28" y="2"/>
                      <a:pt x="28" y="1"/>
                      <a:pt x="27" y="0"/>
                    </a:cubicBezTo>
                    <a:cubicBezTo>
                      <a:pt x="25" y="3"/>
                      <a:pt x="25" y="3"/>
                      <a:pt x="25" y="3"/>
                    </a:cubicBezTo>
                    <a:cubicBezTo>
                      <a:pt x="19" y="8"/>
                      <a:pt x="19" y="8"/>
                      <a:pt x="19" y="8"/>
                    </a:cubicBezTo>
                    <a:cubicBezTo>
                      <a:pt x="14" y="3"/>
                      <a:pt x="14" y="3"/>
                      <a:pt x="14" y="3"/>
                    </a:cubicBezTo>
                    <a:cubicBezTo>
                      <a:pt x="12" y="0"/>
                      <a:pt x="12" y="0"/>
                      <a:pt x="12" y="0"/>
                    </a:cubicBezTo>
                    <a:cubicBezTo>
                      <a:pt x="11" y="1"/>
                      <a:pt x="11" y="2"/>
                      <a:pt x="9" y="2"/>
                    </a:cubicBezTo>
                    <a:cubicBezTo>
                      <a:pt x="0" y="7"/>
                      <a:pt x="0" y="7"/>
                      <a:pt x="0" y="7"/>
                    </a:cubicBezTo>
                    <a:cubicBezTo>
                      <a:pt x="0" y="7"/>
                      <a:pt x="0" y="7"/>
                      <a:pt x="0" y="7"/>
                    </a:cubicBezTo>
                    <a:cubicBezTo>
                      <a:pt x="3" y="12"/>
                      <a:pt x="7" y="15"/>
                      <a:pt x="13" y="17"/>
                    </a:cubicBezTo>
                    <a:cubicBezTo>
                      <a:pt x="23" y="20"/>
                      <a:pt x="34" y="16"/>
                      <a:pt x="3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a:latin typeface="Calibri (Body)"/>
                </a:endParaRPr>
              </a:p>
            </p:txBody>
          </p:sp>
          <p:sp>
            <p:nvSpPr>
              <p:cNvPr id="64" name="Freeform 86"/>
              <p:cNvSpPr>
                <a:spLocks/>
              </p:cNvSpPr>
              <p:nvPr/>
            </p:nvSpPr>
            <p:spPr bwMode="auto">
              <a:xfrm>
                <a:off x="22729826" y="8093076"/>
                <a:ext cx="222250" cy="307975"/>
              </a:xfrm>
              <a:custGeom>
                <a:avLst/>
                <a:gdLst>
                  <a:gd name="T0" fmla="*/ 1 w 21"/>
                  <a:gd name="T1" fmla="*/ 12 h 29"/>
                  <a:gd name="T2" fmla="*/ 1 w 21"/>
                  <a:gd name="T3" fmla="*/ 12 h 29"/>
                  <a:gd name="T4" fmla="*/ 0 w 21"/>
                  <a:gd name="T5" fmla="*/ 13 h 29"/>
                  <a:gd name="T6" fmla="*/ 1 w 21"/>
                  <a:gd name="T7" fmla="*/ 17 h 29"/>
                  <a:gd name="T8" fmla="*/ 2 w 21"/>
                  <a:gd name="T9" fmla="*/ 18 h 29"/>
                  <a:gd name="T10" fmla="*/ 3 w 21"/>
                  <a:gd name="T11" fmla="*/ 20 h 29"/>
                  <a:gd name="T12" fmla="*/ 18 w 21"/>
                  <a:gd name="T13" fmla="*/ 20 h 29"/>
                  <a:gd name="T14" fmla="*/ 19 w 21"/>
                  <a:gd name="T15" fmla="*/ 18 h 29"/>
                  <a:gd name="T16" fmla="*/ 20 w 21"/>
                  <a:gd name="T17" fmla="*/ 17 h 29"/>
                  <a:gd name="T18" fmla="*/ 21 w 21"/>
                  <a:gd name="T19" fmla="*/ 13 h 29"/>
                  <a:gd name="T20" fmla="*/ 20 w 21"/>
                  <a:gd name="T21" fmla="*/ 12 h 29"/>
                  <a:gd name="T22" fmla="*/ 20 w 21"/>
                  <a:gd name="T23" fmla="*/ 12 h 29"/>
                  <a:gd name="T24" fmla="*/ 10 w 21"/>
                  <a:gd name="T25" fmla="*/ 0 h 29"/>
                  <a:gd name="T26" fmla="*/ 1 w 21"/>
                  <a:gd name="T27"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9">
                    <a:moveTo>
                      <a:pt x="1" y="12"/>
                    </a:moveTo>
                    <a:cubicBezTo>
                      <a:pt x="1" y="12"/>
                      <a:pt x="1" y="12"/>
                      <a:pt x="1" y="12"/>
                    </a:cubicBezTo>
                    <a:cubicBezTo>
                      <a:pt x="1" y="13"/>
                      <a:pt x="0" y="13"/>
                      <a:pt x="0" y="13"/>
                    </a:cubicBezTo>
                    <a:cubicBezTo>
                      <a:pt x="0" y="15"/>
                      <a:pt x="0" y="17"/>
                      <a:pt x="1" y="17"/>
                    </a:cubicBezTo>
                    <a:cubicBezTo>
                      <a:pt x="2" y="18"/>
                      <a:pt x="2" y="18"/>
                      <a:pt x="2" y="18"/>
                    </a:cubicBezTo>
                    <a:cubicBezTo>
                      <a:pt x="2" y="18"/>
                      <a:pt x="3" y="19"/>
                      <a:pt x="3" y="20"/>
                    </a:cubicBezTo>
                    <a:cubicBezTo>
                      <a:pt x="7" y="29"/>
                      <a:pt x="14" y="29"/>
                      <a:pt x="18" y="20"/>
                    </a:cubicBezTo>
                    <a:cubicBezTo>
                      <a:pt x="18" y="19"/>
                      <a:pt x="18" y="18"/>
                      <a:pt x="19" y="18"/>
                    </a:cubicBezTo>
                    <a:cubicBezTo>
                      <a:pt x="19" y="18"/>
                      <a:pt x="19" y="18"/>
                      <a:pt x="20" y="17"/>
                    </a:cubicBezTo>
                    <a:cubicBezTo>
                      <a:pt x="20" y="17"/>
                      <a:pt x="21" y="15"/>
                      <a:pt x="21" y="13"/>
                    </a:cubicBezTo>
                    <a:cubicBezTo>
                      <a:pt x="20" y="13"/>
                      <a:pt x="20" y="13"/>
                      <a:pt x="20" y="12"/>
                    </a:cubicBezTo>
                    <a:cubicBezTo>
                      <a:pt x="20" y="12"/>
                      <a:pt x="20" y="12"/>
                      <a:pt x="20" y="12"/>
                    </a:cubicBezTo>
                    <a:cubicBezTo>
                      <a:pt x="20" y="5"/>
                      <a:pt x="18" y="1"/>
                      <a:pt x="10" y="0"/>
                    </a:cubicBezTo>
                    <a:cubicBezTo>
                      <a:pt x="3" y="1"/>
                      <a:pt x="1" y="5"/>
                      <a:pt x="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a:latin typeface="Calibri (Body)"/>
                </a:endParaRPr>
              </a:p>
            </p:txBody>
          </p:sp>
        </p:grpSp>
        <p:grpSp>
          <p:nvGrpSpPr>
            <p:cNvPr id="26" name="Group 25"/>
            <p:cNvGrpSpPr/>
            <p:nvPr/>
          </p:nvGrpSpPr>
          <p:grpSpPr>
            <a:xfrm>
              <a:off x="5422662" y="4313057"/>
              <a:ext cx="642132" cy="540887"/>
              <a:chOff x="8372476" y="7794626"/>
              <a:chExt cx="2235200" cy="1882775"/>
            </a:xfrm>
            <a:solidFill>
              <a:schemeClr val="accent3">
                <a:lumMod val="75000"/>
              </a:schemeClr>
            </a:solidFill>
          </p:grpSpPr>
          <p:sp>
            <p:nvSpPr>
              <p:cNvPr id="54" name="Freeform 93"/>
              <p:cNvSpPr>
                <a:spLocks/>
              </p:cNvSpPr>
              <p:nvPr/>
            </p:nvSpPr>
            <p:spPr bwMode="auto">
              <a:xfrm>
                <a:off x="8990013" y="9231313"/>
                <a:ext cx="1000125" cy="339725"/>
              </a:xfrm>
              <a:custGeom>
                <a:avLst/>
                <a:gdLst>
                  <a:gd name="T0" fmla="*/ 69 w 94"/>
                  <a:gd name="T1" fmla="*/ 0 h 32"/>
                  <a:gd name="T2" fmla="*/ 69 w 94"/>
                  <a:gd name="T3" fmla="*/ 3 h 32"/>
                  <a:gd name="T4" fmla="*/ 85 w 94"/>
                  <a:gd name="T5" fmla="*/ 11 h 32"/>
                  <a:gd name="T6" fmla="*/ 47 w 94"/>
                  <a:gd name="T7" fmla="*/ 22 h 32"/>
                  <a:gd name="T8" fmla="*/ 9 w 94"/>
                  <a:gd name="T9" fmla="*/ 11 h 32"/>
                  <a:gd name="T10" fmla="*/ 25 w 94"/>
                  <a:gd name="T11" fmla="*/ 3 h 32"/>
                  <a:gd name="T12" fmla="*/ 25 w 94"/>
                  <a:gd name="T13" fmla="*/ 0 h 32"/>
                  <a:gd name="T14" fmla="*/ 0 w 94"/>
                  <a:gd name="T15" fmla="*/ 15 h 32"/>
                  <a:gd name="T16" fmla="*/ 47 w 94"/>
                  <a:gd name="T17" fmla="*/ 32 h 32"/>
                  <a:gd name="T18" fmla="*/ 94 w 94"/>
                  <a:gd name="T19" fmla="*/ 15 h 32"/>
                  <a:gd name="T20" fmla="*/ 69 w 94"/>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32">
                    <a:moveTo>
                      <a:pt x="69" y="0"/>
                    </a:moveTo>
                    <a:cubicBezTo>
                      <a:pt x="69" y="3"/>
                      <a:pt x="69" y="3"/>
                      <a:pt x="69" y="3"/>
                    </a:cubicBezTo>
                    <a:cubicBezTo>
                      <a:pt x="78" y="5"/>
                      <a:pt x="85" y="8"/>
                      <a:pt x="85" y="11"/>
                    </a:cubicBezTo>
                    <a:cubicBezTo>
                      <a:pt x="85" y="17"/>
                      <a:pt x="68" y="22"/>
                      <a:pt x="47" y="22"/>
                    </a:cubicBezTo>
                    <a:cubicBezTo>
                      <a:pt x="26" y="22"/>
                      <a:pt x="9" y="17"/>
                      <a:pt x="9" y="11"/>
                    </a:cubicBezTo>
                    <a:cubicBezTo>
                      <a:pt x="9" y="8"/>
                      <a:pt x="15" y="5"/>
                      <a:pt x="25" y="3"/>
                    </a:cubicBezTo>
                    <a:cubicBezTo>
                      <a:pt x="25" y="0"/>
                      <a:pt x="25" y="0"/>
                      <a:pt x="25" y="0"/>
                    </a:cubicBezTo>
                    <a:cubicBezTo>
                      <a:pt x="10" y="3"/>
                      <a:pt x="0" y="9"/>
                      <a:pt x="0" y="15"/>
                    </a:cubicBezTo>
                    <a:cubicBezTo>
                      <a:pt x="0" y="24"/>
                      <a:pt x="21" y="32"/>
                      <a:pt x="47" y="32"/>
                    </a:cubicBezTo>
                    <a:cubicBezTo>
                      <a:pt x="73" y="32"/>
                      <a:pt x="94" y="24"/>
                      <a:pt x="94" y="15"/>
                    </a:cubicBezTo>
                    <a:cubicBezTo>
                      <a:pt x="94" y="9"/>
                      <a:pt x="84" y="3"/>
                      <a:pt x="6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a:latin typeface="Calibri (Body)"/>
                </a:endParaRPr>
              </a:p>
            </p:txBody>
          </p:sp>
          <p:sp>
            <p:nvSpPr>
              <p:cNvPr id="55" name="Freeform 94"/>
              <p:cNvSpPr>
                <a:spLocks noEditPoints="1"/>
              </p:cNvSpPr>
              <p:nvPr/>
            </p:nvSpPr>
            <p:spPr bwMode="auto">
              <a:xfrm>
                <a:off x="9202735" y="7794626"/>
                <a:ext cx="574676" cy="1606551"/>
              </a:xfrm>
              <a:custGeom>
                <a:avLst/>
                <a:gdLst>
                  <a:gd name="T0" fmla="*/ 16 w 54"/>
                  <a:gd name="T1" fmla="*/ 22 h 151"/>
                  <a:gd name="T2" fmla="*/ 17 w 54"/>
                  <a:gd name="T3" fmla="*/ 25 h 151"/>
                  <a:gd name="T4" fmla="*/ 37 w 54"/>
                  <a:gd name="T5" fmla="*/ 25 h 151"/>
                  <a:gd name="T6" fmla="*/ 38 w 54"/>
                  <a:gd name="T7" fmla="*/ 22 h 151"/>
                  <a:gd name="T8" fmla="*/ 39 w 54"/>
                  <a:gd name="T9" fmla="*/ 22 h 151"/>
                  <a:gd name="T10" fmla="*/ 40 w 54"/>
                  <a:gd name="T11" fmla="*/ 16 h 151"/>
                  <a:gd name="T12" fmla="*/ 40 w 54"/>
                  <a:gd name="T13" fmla="*/ 15 h 151"/>
                  <a:gd name="T14" fmla="*/ 40 w 54"/>
                  <a:gd name="T15" fmla="*/ 15 h 151"/>
                  <a:gd name="T16" fmla="*/ 27 w 54"/>
                  <a:gd name="T17" fmla="*/ 0 h 151"/>
                  <a:gd name="T18" fmla="*/ 14 w 54"/>
                  <a:gd name="T19" fmla="*/ 15 h 151"/>
                  <a:gd name="T20" fmla="*/ 14 w 54"/>
                  <a:gd name="T21" fmla="*/ 15 h 151"/>
                  <a:gd name="T22" fmla="*/ 13 w 54"/>
                  <a:gd name="T23" fmla="*/ 16 h 151"/>
                  <a:gd name="T24" fmla="*/ 15 w 54"/>
                  <a:gd name="T25" fmla="*/ 22 h 151"/>
                  <a:gd name="T26" fmla="*/ 16 w 54"/>
                  <a:gd name="T27" fmla="*/ 22 h 151"/>
                  <a:gd name="T28" fmla="*/ 52 w 54"/>
                  <a:gd name="T29" fmla="*/ 42 h 151"/>
                  <a:gd name="T30" fmla="*/ 41 w 54"/>
                  <a:gd name="T31" fmla="*/ 36 h 151"/>
                  <a:gd name="T32" fmla="*/ 37 w 54"/>
                  <a:gd name="T33" fmla="*/ 33 h 151"/>
                  <a:gd name="T34" fmla="*/ 34 w 54"/>
                  <a:gd name="T35" fmla="*/ 37 h 151"/>
                  <a:gd name="T36" fmla="*/ 29 w 54"/>
                  <a:gd name="T37" fmla="*/ 41 h 151"/>
                  <a:gd name="T38" fmla="*/ 29 w 54"/>
                  <a:gd name="T39" fmla="*/ 38 h 151"/>
                  <a:gd name="T40" fmla="*/ 30 w 54"/>
                  <a:gd name="T41" fmla="*/ 36 h 151"/>
                  <a:gd name="T42" fmla="*/ 27 w 54"/>
                  <a:gd name="T43" fmla="*/ 36 h 151"/>
                  <a:gd name="T44" fmla="*/ 24 w 54"/>
                  <a:gd name="T45" fmla="*/ 36 h 151"/>
                  <a:gd name="T46" fmla="*/ 25 w 54"/>
                  <a:gd name="T47" fmla="*/ 38 h 151"/>
                  <a:gd name="T48" fmla="*/ 25 w 54"/>
                  <a:gd name="T49" fmla="*/ 41 h 151"/>
                  <a:gd name="T50" fmla="*/ 20 w 54"/>
                  <a:gd name="T51" fmla="*/ 37 h 151"/>
                  <a:gd name="T52" fmla="*/ 17 w 54"/>
                  <a:gd name="T53" fmla="*/ 33 h 151"/>
                  <a:gd name="T54" fmla="*/ 13 w 54"/>
                  <a:gd name="T55" fmla="*/ 36 h 151"/>
                  <a:gd name="T56" fmla="*/ 2 w 54"/>
                  <a:gd name="T57" fmla="*/ 42 h 151"/>
                  <a:gd name="T58" fmla="*/ 0 w 54"/>
                  <a:gd name="T59" fmla="*/ 45 h 151"/>
                  <a:gd name="T60" fmla="*/ 0 w 54"/>
                  <a:gd name="T61" fmla="*/ 86 h 151"/>
                  <a:gd name="T62" fmla="*/ 10 w 54"/>
                  <a:gd name="T63" fmla="*/ 97 h 151"/>
                  <a:gd name="T64" fmla="*/ 10 w 54"/>
                  <a:gd name="T65" fmla="*/ 97 h 151"/>
                  <a:gd name="T66" fmla="*/ 10 w 54"/>
                  <a:gd name="T67" fmla="*/ 143 h 151"/>
                  <a:gd name="T68" fmla="*/ 18 w 54"/>
                  <a:gd name="T69" fmla="*/ 151 h 151"/>
                  <a:gd name="T70" fmla="*/ 27 w 54"/>
                  <a:gd name="T71" fmla="*/ 143 h 151"/>
                  <a:gd name="T72" fmla="*/ 35 w 54"/>
                  <a:gd name="T73" fmla="*/ 151 h 151"/>
                  <a:gd name="T74" fmla="*/ 44 w 54"/>
                  <a:gd name="T75" fmla="*/ 143 h 151"/>
                  <a:gd name="T76" fmla="*/ 44 w 54"/>
                  <a:gd name="T77" fmla="*/ 97 h 151"/>
                  <a:gd name="T78" fmla="*/ 44 w 54"/>
                  <a:gd name="T79" fmla="*/ 97 h 151"/>
                  <a:gd name="T80" fmla="*/ 54 w 54"/>
                  <a:gd name="T81" fmla="*/ 86 h 151"/>
                  <a:gd name="T82" fmla="*/ 54 w 54"/>
                  <a:gd name="T83" fmla="*/ 45 h 151"/>
                  <a:gd name="T84" fmla="*/ 52 w 54"/>
                  <a:gd name="T85" fmla="*/ 4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 h="151">
                    <a:moveTo>
                      <a:pt x="16" y="22"/>
                    </a:moveTo>
                    <a:cubicBezTo>
                      <a:pt x="16" y="23"/>
                      <a:pt x="17" y="24"/>
                      <a:pt x="17" y="25"/>
                    </a:cubicBezTo>
                    <a:cubicBezTo>
                      <a:pt x="23" y="37"/>
                      <a:pt x="31" y="37"/>
                      <a:pt x="37" y="25"/>
                    </a:cubicBezTo>
                    <a:cubicBezTo>
                      <a:pt x="37" y="24"/>
                      <a:pt x="38" y="23"/>
                      <a:pt x="38" y="22"/>
                    </a:cubicBezTo>
                    <a:cubicBezTo>
                      <a:pt x="38" y="22"/>
                      <a:pt x="38" y="22"/>
                      <a:pt x="39" y="22"/>
                    </a:cubicBezTo>
                    <a:cubicBezTo>
                      <a:pt x="40" y="21"/>
                      <a:pt x="41" y="18"/>
                      <a:pt x="40" y="16"/>
                    </a:cubicBezTo>
                    <a:cubicBezTo>
                      <a:pt x="40" y="16"/>
                      <a:pt x="39" y="17"/>
                      <a:pt x="40" y="15"/>
                    </a:cubicBezTo>
                    <a:cubicBezTo>
                      <a:pt x="40" y="15"/>
                      <a:pt x="40" y="15"/>
                      <a:pt x="40" y="15"/>
                    </a:cubicBezTo>
                    <a:cubicBezTo>
                      <a:pt x="40" y="6"/>
                      <a:pt x="36" y="0"/>
                      <a:pt x="27" y="0"/>
                    </a:cubicBezTo>
                    <a:cubicBezTo>
                      <a:pt x="17" y="0"/>
                      <a:pt x="14" y="6"/>
                      <a:pt x="14" y="15"/>
                    </a:cubicBezTo>
                    <a:cubicBezTo>
                      <a:pt x="14" y="15"/>
                      <a:pt x="14" y="15"/>
                      <a:pt x="14" y="15"/>
                    </a:cubicBezTo>
                    <a:cubicBezTo>
                      <a:pt x="14" y="17"/>
                      <a:pt x="14" y="16"/>
                      <a:pt x="13" y="16"/>
                    </a:cubicBezTo>
                    <a:cubicBezTo>
                      <a:pt x="13" y="18"/>
                      <a:pt x="14" y="21"/>
                      <a:pt x="15" y="22"/>
                    </a:cubicBezTo>
                    <a:cubicBezTo>
                      <a:pt x="15" y="22"/>
                      <a:pt x="16" y="22"/>
                      <a:pt x="16" y="22"/>
                    </a:cubicBezTo>
                    <a:close/>
                    <a:moveTo>
                      <a:pt x="52" y="42"/>
                    </a:moveTo>
                    <a:cubicBezTo>
                      <a:pt x="41" y="36"/>
                      <a:pt x="41" y="36"/>
                      <a:pt x="41" y="36"/>
                    </a:cubicBezTo>
                    <a:cubicBezTo>
                      <a:pt x="38" y="35"/>
                      <a:pt x="38" y="34"/>
                      <a:pt x="37" y="33"/>
                    </a:cubicBezTo>
                    <a:cubicBezTo>
                      <a:pt x="34" y="37"/>
                      <a:pt x="34" y="37"/>
                      <a:pt x="34" y="37"/>
                    </a:cubicBezTo>
                    <a:cubicBezTo>
                      <a:pt x="29" y="41"/>
                      <a:pt x="29" y="41"/>
                      <a:pt x="29" y="41"/>
                    </a:cubicBezTo>
                    <a:cubicBezTo>
                      <a:pt x="29" y="38"/>
                      <a:pt x="29" y="38"/>
                      <a:pt x="29" y="38"/>
                    </a:cubicBezTo>
                    <a:cubicBezTo>
                      <a:pt x="30" y="36"/>
                      <a:pt x="30" y="36"/>
                      <a:pt x="30" y="36"/>
                    </a:cubicBezTo>
                    <a:cubicBezTo>
                      <a:pt x="29" y="36"/>
                      <a:pt x="28" y="36"/>
                      <a:pt x="27" y="36"/>
                    </a:cubicBezTo>
                    <a:cubicBezTo>
                      <a:pt x="26" y="36"/>
                      <a:pt x="25" y="36"/>
                      <a:pt x="24" y="36"/>
                    </a:cubicBezTo>
                    <a:cubicBezTo>
                      <a:pt x="25" y="38"/>
                      <a:pt x="25" y="38"/>
                      <a:pt x="25" y="38"/>
                    </a:cubicBezTo>
                    <a:cubicBezTo>
                      <a:pt x="25" y="41"/>
                      <a:pt x="25" y="41"/>
                      <a:pt x="25" y="41"/>
                    </a:cubicBezTo>
                    <a:cubicBezTo>
                      <a:pt x="20" y="37"/>
                      <a:pt x="20" y="37"/>
                      <a:pt x="20" y="37"/>
                    </a:cubicBezTo>
                    <a:cubicBezTo>
                      <a:pt x="17" y="33"/>
                      <a:pt x="17" y="33"/>
                      <a:pt x="17" y="33"/>
                    </a:cubicBezTo>
                    <a:cubicBezTo>
                      <a:pt x="16" y="34"/>
                      <a:pt x="15" y="35"/>
                      <a:pt x="13" y="36"/>
                    </a:cubicBezTo>
                    <a:cubicBezTo>
                      <a:pt x="2" y="42"/>
                      <a:pt x="2" y="42"/>
                      <a:pt x="2" y="42"/>
                    </a:cubicBezTo>
                    <a:cubicBezTo>
                      <a:pt x="1" y="43"/>
                      <a:pt x="0" y="43"/>
                      <a:pt x="0" y="45"/>
                    </a:cubicBezTo>
                    <a:cubicBezTo>
                      <a:pt x="0" y="86"/>
                      <a:pt x="0" y="86"/>
                      <a:pt x="0" y="86"/>
                    </a:cubicBezTo>
                    <a:cubicBezTo>
                      <a:pt x="0" y="91"/>
                      <a:pt x="4" y="96"/>
                      <a:pt x="10" y="97"/>
                    </a:cubicBezTo>
                    <a:cubicBezTo>
                      <a:pt x="10" y="97"/>
                      <a:pt x="10" y="97"/>
                      <a:pt x="10" y="97"/>
                    </a:cubicBezTo>
                    <a:cubicBezTo>
                      <a:pt x="10" y="143"/>
                      <a:pt x="10" y="143"/>
                      <a:pt x="10" y="143"/>
                    </a:cubicBezTo>
                    <a:cubicBezTo>
                      <a:pt x="10" y="148"/>
                      <a:pt x="14" y="151"/>
                      <a:pt x="18" y="151"/>
                    </a:cubicBezTo>
                    <a:cubicBezTo>
                      <a:pt x="23" y="151"/>
                      <a:pt x="27" y="148"/>
                      <a:pt x="27" y="143"/>
                    </a:cubicBezTo>
                    <a:cubicBezTo>
                      <a:pt x="27" y="148"/>
                      <a:pt x="31" y="151"/>
                      <a:pt x="35" y="151"/>
                    </a:cubicBezTo>
                    <a:cubicBezTo>
                      <a:pt x="40" y="151"/>
                      <a:pt x="44" y="148"/>
                      <a:pt x="44" y="143"/>
                    </a:cubicBezTo>
                    <a:cubicBezTo>
                      <a:pt x="44" y="97"/>
                      <a:pt x="44" y="97"/>
                      <a:pt x="44" y="97"/>
                    </a:cubicBezTo>
                    <a:cubicBezTo>
                      <a:pt x="44" y="97"/>
                      <a:pt x="44" y="97"/>
                      <a:pt x="44" y="97"/>
                    </a:cubicBezTo>
                    <a:cubicBezTo>
                      <a:pt x="50" y="96"/>
                      <a:pt x="54" y="91"/>
                      <a:pt x="54" y="86"/>
                    </a:cubicBezTo>
                    <a:cubicBezTo>
                      <a:pt x="54" y="45"/>
                      <a:pt x="54" y="45"/>
                      <a:pt x="54" y="45"/>
                    </a:cubicBezTo>
                    <a:cubicBezTo>
                      <a:pt x="54" y="43"/>
                      <a:pt x="53" y="43"/>
                      <a:pt x="52"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a:latin typeface="Calibri (Body)"/>
                </a:endParaRPr>
              </a:p>
            </p:txBody>
          </p:sp>
          <p:sp>
            <p:nvSpPr>
              <p:cNvPr id="56" name="Freeform 95"/>
              <p:cNvSpPr>
                <a:spLocks/>
              </p:cNvSpPr>
              <p:nvPr/>
            </p:nvSpPr>
            <p:spPr bwMode="auto">
              <a:xfrm>
                <a:off x="8372476" y="9412288"/>
                <a:ext cx="777875" cy="265113"/>
              </a:xfrm>
              <a:custGeom>
                <a:avLst/>
                <a:gdLst>
                  <a:gd name="T0" fmla="*/ 63 w 73"/>
                  <a:gd name="T1" fmla="*/ 13 h 25"/>
                  <a:gd name="T2" fmla="*/ 38 w 73"/>
                  <a:gd name="T3" fmla="*/ 17 h 25"/>
                  <a:gd name="T4" fmla="*/ 7 w 73"/>
                  <a:gd name="T5" fmla="*/ 9 h 25"/>
                  <a:gd name="T6" fmla="*/ 20 w 73"/>
                  <a:gd name="T7" fmla="*/ 2 h 25"/>
                  <a:gd name="T8" fmla="*/ 20 w 73"/>
                  <a:gd name="T9" fmla="*/ 0 h 25"/>
                  <a:gd name="T10" fmla="*/ 0 w 73"/>
                  <a:gd name="T11" fmla="*/ 12 h 25"/>
                  <a:gd name="T12" fmla="*/ 38 w 73"/>
                  <a:gd name="T13" fmla="*/ 25 h 25"/>
                  <a:gd name="T14" fmla="*/ 73 w 73"/>
                  <a:gd name="T15" fmla="*/ 17 h 25"/>
                  <a:gd name="T16" fmla="*/ 63 w 73"/>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5">
                    <a:moveTo>
                      <a:pt x="63" y="13"/>
                    </a:moveTo>
                    <a:cubicBezTo>
                      <a:pt x="58" y="16"/>
                      <a:pt x="48" y="17"/>
                      <a:pt x="38" y="17"/>
                    </a:cubicBezTo>
                    <a:cubicBezTo>
                      <a:pt x="21" y="17"/>
                      <a:pt x="7" y="13"/>
                      <a:pt x="7" y="9"/>
                    </a:cubicBezTo>
                    <a:cubicBezTo>
                      <a:pt x="7" y="6"/>
                      <a:pt x="12" y="3"/>
                      <a:pt x="20" y="2"/>
                    </a:cubicBezTo>
                    <a:cubicBezTo>
                      <a:pt x="20" y="0"/>
                      <a:pt x="20" y="0"/>
                      <a:pt x="20" y="0"/>
                    </a:cubicBezTo>
                    <a:cubicBezTo>
                      <a:pt x="8" y="2"/>
                      <a:pt x="0" y="6"/>
                      <a:pt x="0" y="12"/>
                    </a:cubicBezTo>
                    <a:cubicBezTo>
                      <a:pt x="0" y="19"/>
                      <a:pt x="17" y="25"/>
                      <a:pt x="38" y="25"/>
                    </a:cubicBezTo>
                    <a:cubicBezTo>
                      <a:pt x="53" y="25"/>
                      <a:pt x="67" y="22"/>
                      <a:pt x="73" y="17"/>
                    </a:cubicBezTo>
                    <a:cubicBezTo>
                      <a:pt x="69" y="16"/>
                      <a:pt x="66" y="15"/>
                      <a:pt x="6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a:latin typeface="Calibri (Body)"/>
                </a:endParaRPr>
              </a:p>
            </p:txBody>
          </p:sp>
          <p:sp>
            <p:nvSpPr>
              <p:cNvPr id="57" name="Freeform 96"/>
              <p:cNvSpPr>
                <a:spLocks noEditPoints="1"/>
              </p:cNvSpPr>
              <p:nvPr/>
            </p:nvSpPr>
            <p:spPr bwMode="auto">
              <a:xfrm>
                <a:off x="8543926" y="8240713"/>
                <a:ext cx="468313" cy="1309688"/>
              </a:xfrm>
              <a:custGeom>
                <a:avLst/>
                <a:gdLst>
                  <a:gd name="T0" fmla="*/ 13 w 44"/>
                  <a:gd name="T1" fmla="*/ 18 h 123"/>
                  <a:gd name="T2" fmla="*/ 14 w 44"/>
                  <a:gd name="T3" fmla="*/ 20 h 123"/>
                  <a:gd name="T4" fmla="*/ 30 w 44"/>
                  <a:gd name="T5" fmla="*/ 20 h 123"/>
                  <a:gd name="T6" fmla="*/ 31 w 44"/>
                  <a:gd name="T7" fmla="*/ 18 h 123"/>
                  <a:gd name="T8" fmla="*/ 32 w 44"/>
                  <a:gd name="T9" fmla="*/ 18 h 123"/>
                  <a:gd name="T10" fmla="*/ 33 w 44"/>
                  <a:gd name="T11" fmla="*/ 13 h 123"/>
                  <a:gd name="T12" fmla="*/ 32 w 44"/>
                  <a:gd name="T13" fmla="*/ 12 h 123"/>
                  <a:gd name="T14" fmla="*/ 32 w 44"/>
                  <a:gd name="T15" fmla="*/ 12 h 123"/>
                  <a:gd name="T16" fmla="*/ 22 w 44"/>
                  <a:gd name="T17" fmla="*/ 0 h 123"/>
                  <a:gd name="T18" fmla="*/ 11 w 44"/>
                  <a:gd name="T19" fmla="*/ 12 h 123"/>
                  <a:gd name="T20" fmla="*/ 12 w 44"/>
                  <a:gd name="T21" fmla="*/ 12 h 123"/>
                  <a:gd name="T22" fmla="*/ 11 w 44"/>
                  <a:gd name="T23" fmla="*/ 13 h 123"/>
                  <a:gd name="T24" fmla="*/ 12 w 44"/>
                  <a:gd name="T25" fmla="*/ 18 h 123"/>
                  <a:gd name="T26" fmla="*/ 13 w 44"/>
                  <a:gd name="T27" fmla="*/ 18 h 123"/>
                  <a:gd name="T28" fmla="*/ 42 w 44"/>
                  <a:gd name="T29" fmla="*/ 34 h 123"/>
                  <a:gd name="T30" fmla="*/ 33 w 44"/>
                  <a:gd name="T31" fmla="*/ 29 h 123"/>
                  <a:gd name="T32" fmla="*/ 30 w 44"/>
                  <a:gd name="T33" fmla="*/ 27 h 123"/>
                  <a:gd name="T34" fmla="*/ 28 w 44"/>
                  <a:gd name="T35" fmla="*/ 30 h 123"/>
                  <a:gd name="T36" fmla="*/ 24 w 44"/>
                  <a:gd name="T37" fmla="*/ 34 h 123"/>
                  <a:gd name="T38" fmla="*/ 23 w 44"/>
                  <a:gd name="T39" fmla="*/ 31 h 123"/>
                  <a:gd name="T40" fmla="*/ 24 w 44"/>
                  <a:gd name="T41" fmla="*/ 29 h 123"/>
                  <a:gd name="T42" fmla="*/ 22 w 44"/>
                  <a:gd name="T43" fmla="*/ 30 h 123"/>
                  <a:gd name="T44" fmla="*/ 19 w 44"/>
                  <a:gd name="T45" fmla="*/ 29 h 123"/>
                  <a:gd name="T46" fmla="*/ 20 w 44"/>
                  <a:gd name="T47" fmla="*/ 31 h 123"/>
                  <a:gd name="T48" fmla="*/ 20 w 44"/>
                  <a:gd name="T49" fmla="*/ 34 h 123"/>
                  <a:gd name="T50" fmla="*/ 16 w 44"/>
                  <a:gd name="T51" fmla="*/ 30 h 123"/>
                  <a:gd name="T52" fmla="*/ 14 w 44"/>
                  <a:gd name="T53" fmla="*/ 27 h 123"/>
                  <a:gd name="T54" fmla="*/ 11 w 44"/>
                  <a:gd name="T55" fmla="*/ 29 h 123"/>
                  <a:gd name="T56" fmla="*/ 2 w 44"/>
                  <a:gd name="T57" fmla="*/ 34 h 123"/>
                  <a:gd name="T58" fmla="*/ 0 w 44"/>
                  <a:gd name="T59" fmla="*/ 37 h 123"/>
                  <a:gd name="T60" fmla="*/ 0 w 44"/>
                  <a:gd name="T61" fmla="*/ 69 h 123"/>
                  <a:gd name="T62" fmla="*/ 8 w 44"/>
                  <a:gd name="T63" fmla="*/ 78 h 123"/>
                  <a:gd name="T64" fmla="*/ 8 w 44"/>
                  <a:gd name="T65" fmla="*/ 78 h 123"/>
                  <a:gd name="T66" fmla="*/ 8 w 44"/>
                  <a:gd name="T67" fmla="*/ 116 h 123"/>
                  <a:gd name="T68" fmla="*/ 15 w 44"/>
                  <a:gd name="T69" fmla="*/ 123 h 123"/>
                  <a:gd name="T70" fmla="*/ 22 w 44"/>
                  <a:gd name="T71" fmla="*/ 116 h 123"/>
                  <a:gd name="T72" fmla="*/ 29 w 44"/>
                  <a:gd name="T73" fmla="*/ 123 h 123"/>
                  <a:gd name="T74" fmla="*/ 36 w 44"/>
                  <a:gd name="T75" fmla="*/ 116 h 123"/>
                  <a:gd name="T76" fmla="*/ 36 w 44"/>
                  <a:gd name="T77" fmla="*/ 78 h 123"/>
                  <a:gd name="T78" fmla="*/ 36 w 44"/>
                  <a:gd name="T79" fmla="*/ 78 h 123"/>
                  <a:gd name="T80" fmla="*/ 44 w 44"/>
                  <a:gd name="T81" fmla="*/ 69 h 123"/>
                  <a:gd name="T82" fmla="*/ 44 w 44"/>
                  <a:gd name="T83" fmla="*/ 37 h 123"/>
                  <a:gd name="T84" fmla="*/ 42 w 44"/>
                  <a:gd name="T85" fmla="*/ 3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23">
                    <a:moveTo>
                      <a:pt x="13" y="18"/>
                    </a:moveTo>
                    <a:cubicBezTo>
                      <a:pt x="13" y="18"/>
                      <a:pt x="14" y="19"/>
                      <a:pt x="14" y="20"/>
                    </a:cubicBezTo>
                    <a:cubicBezTo>
                      <a:pt x="18" y="30"/>
                      <a:pt x="25" y="30"/>
                      <a:pt x="30" y="20"/>
                    </a:cubicBezTo>
                    <a:cubicBezTo>
                      <a:pt x="30" y="19"/>
                      <a:pt x="30" y="18"/>
                      <a:pt x="31" y="18"/>
                    </a:cubicBezTo>
                    <a:cubicBezTo>
                      <a:pt x="31" y="18"/>
                      <a:pt x="31" y="18"/>
                      <a:pt x="32" y="18"/>
                    </a:cubicBezTo>
                    <a:cubicBezTo>
                      <a:pt x="33" y="17"/>
                      <a:pt x="33" y="15"/>
                      <a:pt x="33" y="13"/>
                    </a:cubicBezTo>
                    <a:cubicBezTo>
                      <a:pt x="33" y="13"/>
                      <a:pt x="32" y="13"/>
                      <a:pt x="32" y="12"/>
                    </a:cubicBezTo>
                    <a:cubicBezTo>
                      <a:pt x="32" y="12"/>
                      <a:pt x="32" y="12"/>
                      <a:pt x="32" y="12"/>
                    </a:cubicBezTo>
                    <a:cubicBezTo>
                      <a:pt x="32" y="5"/>
                      <a:pt x="29" y="0"/>
                      <a:pt x="22" y="0"/>
                    </a:cubicBezTo>
                    <a:cubicBezTo>
                      <a:pt x="14" y="0"/>
                      <a:pt x="11" y="5"/>
                      <a:pt x="11" y="12"/>
                    </a:cubicBezTo>
                    <a:cubicBezTo>
                      <a:pt x="11" y="12"/>
                      <a:pt x="12" y="12"/>
                      <a:pt x="12" y="12"/>
                    </a:cubicBezTo>
                    <a:cubicBezTo>
                      <a:pt x="12" y="13"/>
                      <a:pt x="11" y="13"/>
                      <a:pt x="11" y="13"/>
                    </a:cubicBezTo>
                    <a:cubicBezTo>
                      <a:pt x="10" y="15"/>
                      <a:pt x="11" y="17"/>
                      <a:pt x="12" y="18"/>
                    </a:cubicBezTo>
                    <a:cubicBezTo>
                      <a:pt x="12" y="18"/>
                      <a:pt x="13" y="18"/>
                      <a:pt x="13" y="18"/>
                    </a:cubicBezTo>
                    <a:close/>
                    <a:moveTo>
                      <a:pt x="42" y="34"/>
                    </a:moveTo>
                    <a:cubicBezTo>
                      <a:pt x="33" y="29"/>
                      <a:pt x="33" y="29"/>
                      <a:pt x="33" y="29"/>
                    </a:cubicBezTo>
                    <a:cubicBezTo>
                      <a:pt x="31" y="28"/>
                      <a:pt x="31" y="28"/>
                      <a:pt x="30" y="27"/>
                    </a:cubicBezTo>
                    <a:cubicBezTo>
                      <a:pt x="28" y="30"/>
                      <a:pt x="28" y="30"/>
                      <a:pt x="28" y="30"/>
                    </a:cubicBezTo>
                    <a:cubicBezTo>
                      <a:pt x="24" y="34"/>
                      <a:pt x="24" y="34"/>
                      <a:pt x="24" y="34"/>
                    </a:cubicBezTo>
                    <a:cubicBezTo>
                      <a:pt x="23" y="31"/>
                      <a:pt x="23" y="31"/>
                      <a:pt x="23" y="31"/>
                    </a:cubicBezTo>
                    <a:cubicBezTo>
                      <a:pt x="24" y="29"/>
                      <a:pt x="24" y="29"/>
                      <a:pt x="24" y="29"/>
                    </a:cubicBezTo>
                    <a:cubicBezTo>
                      <a:pt x="24" y="29"/>
                      <a:pt x="23" y="30"/>
                      <a:pt x="22" y="30"/>
                    </a:cubicBezTo>
                    <a:cubicBezTo>
                      <a:pt x="21" y="30"/>
                      <a:pt x="20" y="29"/>
                      <a:pt x="19" y="29"/>
                    </a:cubicBezTo>
                    <a:cubicBezTo>
                      <a:pt x="20" y="31"/>
                      <a:pt x="20" y="31"/>
                      <a:pt x="20" y="31"/>
                    </a:cubicBezTo>
                    <a:cubicBezTo>
                      <a:pt x="20" y="34"/>
                      <a:pt x="20" y="34"/>
                      <a:pt x="20" y="34"/>
                    </a:cubicBezTo>
                    <a:cubicBezTo>
                      <a:pt x="16" y="30"/>
                      <a:pt x="16" y="30"/>
                      <a:pt x="16" y="30"/>
                    </a:cubicBezTo>
                    <a:cubicBezTo>
                      <a:pt x="14" y="27"/>
                      <a:pt x="14" y="27"/>
                      <a:pt x="14" y="27"/>
                    </a:cubicBezTo>
                    <a:cubicBezTo>
                      <a:pt x="13" y="28"/>
                      <a:pt x="12" y="28"/>
                      <a:pt x="11" y="29"/>
                    </a:cubicBezTo>
                    <a:cubicBezTo>
                      <a:pt x="2" y="34"/>
                      <a:pt x="2" y="34"/>
                      <a:pt x="2" y="34"/>
                    </a:cubicBezTo>
                    <a:cubicBezTo>
                      <a:pt x="1" y="35"/>
                      <a:pt x="0" y="35"/>
                      <a:pt x="0" y="37"/>
                    </a:cubicBezTo>
                    <a:cubicBezTo>
                      <a:pt x="0" y="69"/>
                      <a:pt x="0" y="69"/>
                      <a:pt x="0" y="69"/>
                    </a:cubicBezTo>
                    <a:cubicBezTo>
                      <a:pt x="0" y="74"/>
                      <a:pt x="3" y="78"/>
                      <a:pt x="8" y="78"/>
                    </a:cubicBezTo>
                    <a:cubicBezTo>
                      <a:pt x="8" y="78"/>
                      <a:pt x="8" y="78"/>
                      <a:pt x="8" y="78"/>
                    </a:cubicBezTo>
                    <a:cubicBezTo>
                      <a:pt x="8" y="116"/>
                      <a:pt x="8" y="116"/>
                      <a:pt x="8" y="116"/>
                    </a:cubicBezTo>
                    <a:cubicBezTo>
                      <a:pt x="8" y="120"/>
                      <a:pt x="11" y="123"/>
                      <a:pt x="15" y="123"/>
                    </a:cubicBezTo>
                    <a:cubicBezTo>
                      <a:pt x="19" y="123"/>
                      <a:pt x="22" y="120"/>
                      <a:pt x="22" y="116"/>
                    </a:cubicBezTo>
                    <a:cubicBezTo>
                      <a:pt x="22" y="120"/>
                      <a:pt x="25" y="123"/>
                      <a:pt x="29" y="123"/>
                    </a:cubicBezTo>
                    <a:cubicBezTo>
                      <a:pt x="33" y="123"/>
                      <a:pt x="36" y="120"/>
                      <a:pt x="36" y="116"/>
                    </a:cubicBezTo>
                    <a:cubicBezTo>
                      <a:pt x="36" y="78"/>
                      <a:pt x="36" y="78"/>
                      <a:pt x="36" y="78"/>
                    </a:cubicBezTo>
                    <a:cubicBezTo>
                      <a:pt x="36" y="78"/>
                      <a:pt x="36" y="78"/>
                      <a:pt x="36" y="78"/>
                    </a:cubicBezTo>
                    <a:cubicBezTo>
                      <a:pt x="40" y="78"/>
                      <a:pt x="44" y="74"/>
                      <a:pt x="44" y="69"/>
                    </a:cubicBezTo>
                    <a:cubicBezTo>
                      <a:pt x="44" y="37"/>
                      <a:pt x="44" y="37"/>
                      <a:pt x="44" y="37"/>
                    </a:cubicBezTo>
                    <a:cubicBezTo>
                      <a:pt x="44" y="35"/>
                      <a:pt x="43" y="35"/>
                      <a:pt x="42"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a:latin typeface="Calibri (Body)"/>
                </a:endParaRPr>
              </a:p>
            </p:txBody>
          </p:sp>
          <p:sp>
            <p:nvSpPr>
              <p:cNvPr id="58" name="Freeform 97"/>
              <p:cNvSpPr>
                <a:spLocks/>
              </p:cNvSpPr>
              <p:nvPr/>
            </p:nvSpPr>
            <p:spPr bwMode="auto">
              <a:xfrm>
                <a:off x="9831388" y="9412288"/>
                <a:ext cx="776288" cy="265113"/>
              </a:xfrm>
              <a:custGeom>
                <a:avLst/>
                <a:gdLst>
                  <a:gd name="T0" fmla="*/ 10 w 73"/>
                  <a:gd name="T1" fmla="*/ 13 h 25"/>
                  <a:gd name="T2" fmla="*/ 35 w 73"/>
                  <a:gd name="T3" fmla="*/ 17 h 25"/>
                  <a:gd name="T4" fmla="*/ 66 w 73"/>
                  <a:gd name="T5" fmla="*/ 9 h 25"/>
                  <a:gd name="T6" fmla="*/ 53 w 73"/>
                  <a:gd name="T7" fmla="*/ 2 h 25"/>
                  <a:gd name="T8" fmla="*/ 53 w 73"/>
                  <a:gd name="T9" fmla="*/ 0 h 25"/>
                  <a:gd name="T10" fmla="*/ 73 w 73"/>
                  <a:gd name="T11" fmla="*/ 12 h 25"/>
                  <a:gd name="T12" fmla="*/ 35 w 73"/>
                  <a:gd name="T13" fmla="*/ 25 h 25"/>
                  <a:gd name="T14" fmla="*/ 0 w 73"/>
                  <a:gd name="T15" fmla="*/ 17 h 25"/>
                  <a:gd name="T16" fmla="*/ 10 w 73"/>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5">
                    <a:moveTo>
                      <a:pt x="10" y="13"/>
                    </a:moveTo>
                    <a:cubicBezTo>
                      <a:pt x="15" y="16"/>
                      <a:pt x="24" y="17"/>
                      <a:pt x="35" y="17"/>
                    </a:cubicBezTo>
                    <a:cubicBezTo>
                      <a:pt x="52" y="17"/>
                      <a:pt x="66" y="13"/>
                      <a:pt x="66" y="9"/>
                    </a:cubicBezTo>
                    <a:cubicBezTo>
                      <a:pt x="66" y="6"/>
                      <a:pt x="61" y="3"/>
                      <a:pt x="53" y="2"/>
                    </a:cubicBezTo>
                    <a:cubicBezTo>
                      <a:pt x="53" y="0"/>
                      <a:pt x="53" y="0"/>
                      <a:pt x="53" y="0"/>
                    </a:cubicBezTo>
                    <a:cubicBezTo>
                      <a:pt x="65" y="2"/>
                      <a:pt x="73" y="6"/>
                      <a:pt x="73" y="12"/>
                    </a:cubicBezTo>
                    <a:cubicBezTo>
                      <a:pt x="73" y="19"/>
                      <a:pt x="56" y="25"/>
                      <a:pt x="35" y="25"/>
                    </a:cubicBezTo>
                    <a:cubicBezTo>
                      <a:pt x="19" y="25"/>
                      <a:pt x="6" y="22"/>
                      <a:pt x="0" y="17"/>
                    </a:cubicBezTo>
                    <a:cubicBezTo>
                      <a:pt x="4" y="16"/>
                      <a:pt x="7" y="15"/>
                      <a:pt x="1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a:latin typeface="Calibri (Body)"/>
                </a:endParaRPr>
              </a:p>
            </p:txBody>
          </p:sp>
          <p:sp>
            <p:nvSpPr>
              <p:cNvPr id="59" name="Freeform 98"/>
              <p:cNvSpPr>
                <a:spLocks noEditPoints="1"/>
              </p:cNvSpPr>
              <p:nvPr/>
            </p:nvSpPr>
            <p:spPr bwMode="auto">
              <a:xfrm>
                <a:off x="9969501" y="8240712"/>
                <a:ext cx="468314" cy="1309688"/>
              </a:xfrm>
              <a:custGeom>
                <a:avLst/>
                <a:gdLst>
                  <a:gd name="T0" fmla="*/ 32 w 44"/>
                  <a:gd name="T1" fmla="*/ 18 h 123"/>
                  <a:gd name="T2" fmla="*/ 33 w 44"/>
                  <a:gd name="T3" fmla="*/ 13 h 123"/>
                  <a:gd name="T4" fmla="*/ 32 w 44"/>
                  <a:gd name="T5" fmla="*/ 12 h 123"/>
                  <a:gd name="T6" fmla="*/ 32 w 44"/>
                  <a:gd name="T7" fmla="*/ 12 h 123"/>
                  <a:gd name="T8" fmla="*/ 22 w 44"/>
                  <a:gd name="T9" fmla="*/ 0 h 123"/>
                  <a:gd name="T10" fmla="*/ 12 w 44"/>
                  <a:gd name="T11" fmla="*/ 12 h 123"/>
                  <a:gd name="T12" fmla="*/ 12 w 44"/>
                  <a:gd name="T13" fmla="*/ 12 h 123"/>
                  <a:gd name="T14" fmla="*/ 11 w 44"/>
                  <a:gd name="T15" fmla="*/ 13 h 123"/>
                  <a:gd name="T16" fmla="*/ 12 w 44"/>
                  <a:gd name="T17" fmla="*/ 18 h 123"/>
                  <a:gd name="T18" fmla="*/ 13 w 44"/>
                  <a:gd name="T19" fmla="*/ 18 h 123"/>
                  <a:gd name="T20" fmla="*/ 14 w 44"/>
                  <a:gd name="T21" fmla="*/ 20 h 123"/>
                  <a:gd name="T22" fmla="*/ 30 w 44"/>
                  <a:gd name="T23" fmla="*/ 20 h 123"/>
                  <a:gd name="T24" fmla="*/ 31 w 44"/>
                  <a:gd name="T25" fmla="*/ 18 h 123"/>
                  <a:gd name="T26" fmla="*/ 32 w 44"/>
                  <a:gd name="T27" fmla="*/ 18 h 123"/>
                  <a:gd name="T28" fmla="*/ 0 w 44"/>
                  <a:gd name="T29" fmla="*/ 37 h 123"/>
                  <a:gd name="T30" fmla="*/ 0 w 44"/>
                  <a:gd name="T31" fmla="*/ 69 h 123"/>
                  <a:gd name="T32" fmla="*/ 8 w 44"/>
                  <a:gd name="T33" fmla="*/ 78 h 123"/>
                  <a:gd name="T34" fmla="*/ 8 w 44"/>
                  <a:gd name="T35" fmla="*/ 78 h 123"/>
                  <a:gd name="T36" fmla="*/ 8 w 44"/>
                  <a:gd name="T37" fmla="*/ 116 h 123"/>
                  <a:gd name="T38" fmla="*/ 15 w 44"/>
                  <a:gd name="T39" fmla="*/ 123 h 123"/>
                  <a:gd name="T40" fmla="*/ 22 w 44"/>
                  <a:gd name="T41" fmla="*/ 116 h 123"/>
                  <a:gd name="T42" fmla="*/ 29 w 44"/>
                  <a:gd name="T43" fmla="*/ 123 h 123"/>
                  <a:gd name="T44" fmla="*/ 36 w 44"/>
                  <a:gd name="T45" fmla="*/ 116 h 123"/>
                  <a:gd name="T46" fmla="*/ 36 w 44"/>
                  <a:gd name="T47" fmla="*/ 78 h 123"/>
                  <a:gd name="T48" fmla="*/ 36 w 44"/>
                  <a:gd name="T49" fmla="*/ 78 h 123"/>
                  <a:gd name="T50" fmla="*/ 44 w 44"/>
                  <a:gd name="T51" fmla="*/ 69 h 123"/>
                  <a:gd name="T52" fmla="*/ 44 w 44"/>
                  <a:gd name="T53" fmla="*/ 37 h 123"/>
                  <a:gd name="T54" fmla="*/ 42 w 44"/>
                  <a:gd name="T55" fmla="*/ 34 h 123"/>
                  <a:gd name="T56" fmla="*/ 33 w 44"/>
                  <a:gd name="T57" fmla="*/ 29 h 123"/>
                  <a:gd name="T58" fmla="*/ 30 w 44"/>
                  <a:gd name="T59" fmla="*/ 27 h 123"/>
                  <a:gd name="T60" fmla="*/ 28 w 44"/>
                  <a:gd name="T61" fmla="*/ 30 h 123"/>
                  <a:gd name="T62" fmla="*/ 24 w 44"/>
                  <a:gd name="T63" fmla="*/ 34 h 123"/>
                  <a:gd name="T64" fmla="*/ 23 w 44"/>
                  <a:gd name="T65" fmla="*/ 31 h 123"/>
                  <a:gd name="T66" fmla="*/ 24 w 44"/>
                  <a:gd name="T67" fmla="*/ 29 h 123"/>
                  <a:gd name="T68" fmla="*/ 22 w 44"/>
                  <a:gd name="T69" fmla="*/ 30 h 123"/>
                  <a:gd name="T70" fmla="*/ 19 w 44"/>
                  <a:gd name="T71" fmla="*/ 29 h 123"/>
                  <a:gd name="T72" fmla="*/ 20 w 44"/>
                  <a:gd name="T73" fmla="*/ 31 h 123"/>
                  <a:gd name="T74" fmla="*/ 20 w 44"/>
                  <a:gd name="T75" fmla="*/ 34 h 123"/>
                  <a:gd name="T76" fmla="*/ 16 w 44"/>
                  <a:gd name="T77" fmla="*/ 30 h 123"/>
                  <a:gd name="T78" fmla="*/ 14 w 44"/>
                  <a:gd name="T79" fmla="*/ 27 h 123"/>
                  <a:gd name="T80" fmla="*/ 11 w 44"/>
                  <a:gd name="T81" fmla="*/ 29 h 123"/>
                  <a:gd name="T82" fmla="*/ 2 w 44"/>
                  <a:gd name="T83" fmla="*/ 34 h 123"/>
                  <a:gd name="T84" fmla="*/ 0 w 44"/>
                  <a:gd name="T85" fmla="*/ 3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23">
                    <a:moveTo>
                      <a:pt x="32" y="18"/>
                    </a:moveTo>
                    <a:cubicBezTo>
                      <a:pt x="33" y="17"/>
                      <a:pt x="33" y="15"/>
                      <a:pt x="33" y="13"/>
                    </a:cubicBezTo>
                    <a:cubicBezTo>
                      <a:pt x="33" y="13"/>
                      <a:pt x="32" y="13"/>
                      <a:pt x="32" y="12"/>
                    </a:cubicBezTo>
                    <a:cubicBezTo>
                      <a:pt x="32" y="12"/>
                      <a:pt x="32" y="12"/>
                      <a:pt x="32" y="12"/>
                    </a:cubicBezTo>
                    <a:cubicBezTo>
                      <a:pt x="32" y="5"/>
                      <a:pt x="30" y="0"/>
                      <a:pt x="22" y="0"/>
                    </a:cubicBezTo>
                    <a:cubicBezTo>
                      <a:pt x="14" y="0"/>
                      <a:pt x="12" y="5"/>
                      <a:pt x="12" y="12"/>
                    </a:cubicBezTo>
                    <a:cubicBezTo>
                      <a:pt x="12" y="12"/>
                      <a:pt x="12" y="12"/>
                      <a:pt x="12" y="12"/>
                    </a:cubicBezTo>
                    <a:cubicBezTo>
                      <a:pt x="12" y="13"/>
                      <a:pt x="11" y="13"/>
                      <a:pt x="11" y="13"/>
                    </a:cubicBezTo>
                    <a:cubicBezTo>
                      <a:pt x="11" y="15"/>
                      <a:pt x="11" y="17"/>
                      <a:pt x="12" y="18"/>
                    </a:cubicBezTo>
                    <a:cubicBezTo>
                      <a:pt x="13" y="18"/>
                      <a:pt x="13" y="18"/>
                      <a:pt x="13" y="18"/>
                    </a:cubicBezTo>
                    <a:cubicBezTo>
                      <a:pt x="13" y="18"/>
                      <a:pt x="14" y="19"/>
                      <a:pt x="14" y="20"/>
                    </a:cubicBezTo>
                    <a:cubicBezTo>
                      <a:pt x="18" y="30"/>
                      <a:pt x="25" y="30"/>
                      <a:pt x="30" y="20"/>
                    </a:cubicBezTo>
                    <a:cubicBezTo>
                      <a:pt x="30" y="19"/>
                      <a:pt x="31" y="18"/>
                      <a:pt x="31" y="18"/>
                    </a:cubicBezTo>
                    <a:cubicBezTo>
                      <a:pt x="31" y="18"/>
                      <a:pt x="31" y="18"/>
                      <a:pt x="32" y="18"/>
                    </a:cubicBezTo>
                    <a:close/>
                    <a:moveTo>
                      <a:pt x="0" y="37"/>
                    </a:moveTo>
                    <a:cubicBezTo>
                      <a:pt x="0" y="69"/>
                      <a:pt x="0" y="69"/>
                      <a:pt x="0" y="69"/>
                    </a:cubicBezTo>
                    <a:cubicBezTo>
                      <a:pt x="0" y="74"/>
                      <a:pt x="4" y="78"/>
                      <a:pt x="8" y="78"/>
                    </a:cubicBezTo>
                    <a:cubicBezTo>
                      <a:pt x="8" y="78"/>
                      <a:pt x="8" y="78"/>
                      <a:pt x="8" y="78"/>
                    </a:cubicBezTo>
                    <a:cubicBezTo>
                      <a:pt x="8" y="116"/>
                      <a:pt x="8" y="116"/>
                      <a:pt x="8" y="116"/>
                    </a:cubicBezTo>
                    <a:cubicBezTo>
                      <a:pt x="8" y="120"/>
                      <a:pt x="11" y="123"/>
                      <a:pt x="15" y="123"/>
                    </a:cubicBezTo>
                    <a:cubicBezTo>
                      <a:pt x="19" y="123"/>
                      <a:pt x="22" y="120"/>
                      <a:pt x="22" y="116"/>
                    </a:cubicBezTo>
                    <a:cubicBezTo>
                      <a:pt x="22" y="120"/>
                      <a:pt x="25" y="123"/>
                      <a:pt x="29" y="123"/>
                    </a:cubicBezTo>
                    <a:cubicBezTo>
                      <a:pt x="33" y="123"/>
                      <a:pt x="36" y="120"/>
                      <a:pt x="36" y="116"/>
                    </a:cubicBezTo>
                    <a:cubicBezTo>
                      <a:pt x="36" y="78"/>
                      <a:pt x="36" y="78"/>
                      <a:pt x="36" y="78"/>
                    </a:cubicBezTo>
                    <a:cubicBezTo>
                      <a:pt x="36" y="78"/>
                      <a:pt x="36" y="78"/>
                      <a:pt x="36" y="78"/>
                    </a:cubicBezTo>
                    <a:cubicBezTo>
                      <a:pt x="40" y="78"/>
                      <a:pt x="44" y="74"/>
                      <a:pt x="44" y="69"/>
                    </a:cubicBezTo>
                    <a:cubicBezTo>
                      <a:pt x="44" y="37"/>
                      <a:pt x="44" y="37"/>
                      <a:pt x="44" y="37"/>
                    </a:cubicBezTo>
                    <a:cubicBezTo>
                      <a:pt x="44" y="35"/>
                      <a:pt x="43" y="35"/>
                      <a:pt x="42" y="34"/>
                    </a:cubicBezTo>
                    <a:cubicBezTo>
                      <a:pt x="33" y="29"/>
                      <a:pt x="33" y="29"/>
                      <a:pt x="33" y="29"/>
                    </a:cubicBezTo>
                    <a:cubicBezTo>
                      <a:pt x="31" y="28"/>
                      <a:pt x="31" y="28"/>
                      <a:pt x="30" y="27"/>
                    </a:cubicBezTo>
                    <a:cubicBezTo>
                      <a:pt x="28" y="30"/>
                      <a:pt x="28" y="30"/>
                      <a:pt x="28" y="30"/>
                    </a:cubicBezTo>
                    <a:cubicBezTo>
                      <a:pt x="24" y="34"/>
                      <a:pt x="24" y="34"/>
                      <a:pt x="24" y="34"/>
                    </a:cubicBezTo>
                    <a:cubicBezTo>
                      <a:pt x="23" y="31"/>
                      <a:pt x="23" y="31"/>
                      <a:pt x="23" y="31"/>
                    </a:cubicBezTo>
                    <a:cubicBezTo>
                      <a:pt x="24" y="29"/>
                      <a:pt x="24" y="29"/>
                      <a:pt x="24" y="29"/>
                    </a:cubicBezTo>
                    <a:cubicBezTo>
                      <a:pt x="24" y="29"/>
                      <a:pt x="23" y="30"/>
                      <a:pt x="22" y="30"/>
                    </a:cubicBezTo>
                    <a:cubicBezTo>
                      <a:pt x="21" y="30"/>
                      <a:pt x="20" y="29"/>
                      <a:pt x="19" y="29"/>
                    </a:cubicBezTo>
                    <a:cubicBezTo>
                      <a:pt x="20" y="31"/>
                      <a:pt x="20" y="31"/>
                      <a:pt x="20" y="31"/>
                    </a:cubicBezTo>
                    <a:cubicBezTo>
                      <a:pt x="20" y="34"/>
                      <a:pt x="20" y="34"/>
                      <a:pt x="20" y="34"/>
                    </a:cubicBezTo>
                    <a:cubicBezTo>
                      <a:pt x="16" y="30"/>
                      <a:pt x="16" y="30"/>
                      <a:pt x="16" y="30"/>
                    </a:cubicBezTo>
                    <a:cubicBezTo>
                      <a:pt x="14" y="27"/>
                      <a:pt x="14" y="27"/>
                      <a:pt x="14" y="27"/>
                    </a:cubicBezTo>
                    <a:cubicBezTo>
                      <a:pt x="13" y="28"/>
                      <a:pt x="13" y="28"/>
                      <a:pt x="11" y="29"/>
                    </a:cubicBezTo>
                    <a:cubicBezTo>
                      <a:pt x="2" y="34"/>
                      <a:pt x="2" y="34"/>
                      <a:pt x="2" y="34"/>
                    </a:cubicBezTo>
                    <a:cubicBezTo>
                      <a:pt x="1" y="35"/>
                      <a:pt x="0" y="35"/>
                      <a:pt x="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a:latin typeface="Calibri (Body)"/>
                </a:endParaRPr>
              </a:p>
            </p:txBody>
          </p:sp>
        </p:grpSp>
        <p:grpSp>
          <p:nvGrpSpPr>
            <p:cNvPr id="27" name="Group 26"/>
            <p:cNvGrpSpPr/>
            <p:nvPr/>
          </p:nvGrpSpPr>
          <p:grpSpPr>
            <a:xfrm>
              <a:off x="3261540" y="4381981"/>
              <a:ext cx="654734" cy="595669"/>
              <a:chOff x="20681950" y="9680575"/>
              <a:chExt cx="1865313" cy="1697038"/>
            </a:xfrm>
            <a:solidFill>
              <a:schemeClr val="accent4"/>
            </a:solidFill>
          </p:grpSpPr>
          <p:sp>
            <p:nvSpPr>
              <p:cNvPr id="42" name="Freeform 60"/>
              <p:cNvSpPr>
                <a:spLocks noEditPoints="1"/>
              </p:cNvSpPr>
              <p:nvPr/>
            </p:nvSpPr>
            <p:spPr bwMode="auto">
              <a:xfrm>
                <a:off x="21112163" y="9940925"/>
                <a:ext cx="1006475" cy="1006475"/>
              </a:xfrm>
              <a:custGeom>
                <a:avLst/>
                <a:gdLst>
                  <a:gd name="T0" fmla="*/ 45 w 89"/>
                  <a:gd name="T1" fmla="*/ 0 h 89"/>
                  <a:gd name="T2" fmla="*/ 16 w 89"/>
                  <a:gd name="T3" fmla="*/ 65 h 89"/>
                  <a:gd name="T4" fmla="*/ 25 w 89"/>
                  <a:gd name="T5" fmla="*/ 89 h 89"/>
                  <a:gd name="T6" fmla="*/ 45 w 89"/>
                  <a:gd name="T7" fmla="*/ 89 h 89"/>
                  <a:gd name="T8" fmla="*/ 64 w 89"/>
                  <a:gd name="T9" fmla="*/ 89 h 89"/>
                  <a:gd name="T10" fmla="*/ 73 w 89"/>
                  <a:gd name="T11" fmla="*/ 65 h 89"/>
                  <a:gd name="T12" fmla="*/ 45 w 89"/>
                  <a:gd name="T13" fmla="*/ 0 h 89"/>
                  <a:gd name="T14" fmla="*/ 57 w 89"/>
                  <a:gd name="T15" fmla="*/ 81 h 89"/>
                  <a:gd name="T16" fmla="*/ 45 w 89"/>
                  <a:gd name="T17" fmla="*/ 81 h 89"/>
                  <a:gd name="T18" fmla="*/ 45 w 89"/>
                  <a:gd name="T19" fmla="*/ 81 h 89"/>
                  <a:gd name="T20" fmla="*/ 44 w 89"/>
                  <a:gd name="T21" fmla="*/ 81 h 89"/>
                  <a:gd name="T22" fmla="*/ 32 w 89"/>
                  <a:gd name="T23" fmla="*/ 81 h 89"/>
                  <a:gd name="T24" fmla="*/ 21 w 89"/>
                  <a:gd name="T25" fmla="*/ 60 h 89"/>
                  <a:gd name="T26" fmla="*/ 17 w 89"/>
                  <a:gd name="T27" fmla="*/ 23 h 89"/>
                  <a:gd name="T28" fmla="*/ 45 w 89"/>
                  <a:gd name="T29" fmla="*/ 8 h 89"/>
                  <a:gd name="T30" fmla="*/ 72 w 89"/>
                  <a:gd name="T31" fmla="*/ 23 h 89"/>
                  <a:gd name="T32" fmla="*/ 68 w 89"/>
                  <a:gd name="T33" fmla="*/ 60 h 89"/>
                  <a:gd name="T34" fmla="*/ 57 w 89"/>
                  <a:gd name="T35" fmla="*/ 8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89">
                    <a:moveTo>
                      <a:pt x="45" y="0"/>
                    </a:moveTo>
                    <a:cubicBezTo>
                      <a:pt x="0" y="0"/>
                      <a:pt x="0" y="48"/>
                      <a:pt x="16" y="65"/>
                    </a:cubicBezTo>
                    <a:cubicBezTo>
                      <a:pt x="26" y="76"/>
                      <a:pt x="25" y="89"/>
                      <a:pt x="25" y="89"/>
                    </a:cubicBezTo>
                    <a:cubicBezTo>
                      <a:pt x="45" y="89"/>
                      <a:pt x="45" y="89"/>
                      <a:pt x="45" y="89"/>
                    </a:cubicBezTo>
                    <a:cubicBezTo>
                      <a:pt x="64" y="89"/>
                      <a:pt x="64" y="89"/>
                      <a:pt x="64" y="89"/>
                    </a:cubicBezTo>
                    <a:cubicBezTo>
                      <a:pt x="64" y="89"/>
                      <a:pt x="63" y="76"/>
                      <a:pt x="73" y="65"/>
                    </a:cubicBezTo>
                    <a:cubicBezTo>
                      <a:pt x="89" y="48"/>
                      <a:pt x="89" y="0"/>
                      <a:pt x="45" y="0"/>
                    </a:cubicBezTo>
                    <a:close/>
                    <a:moveTo>
                      <a:pt x="57" y="81"/>
                    </a:moveTo>
                    <a:cubicBezTo>
                      <a:pt x="45" y="81"/>
                      <a:pt x="45" y="81"/>
                      <a:pt x="45" y="81"/>
                    </a:cubicBezTo>
                    <a:cubicBezTo>
                      <a:pt x="45" y="81"/>
                      <a:pt x="45" y="81"/>
                      <a:pt x="45" y="81"/>
                    </a:cubicBezTo>
                    <a:cubicBezTo>
                      <a:pt x="44" y="81"/>
                      <a:pt x="44" y="81"/>
                      <a:pt x="44" y="81"/>
                    </a:cubicBezTo>
                    <a:cubicBezTo>
                      <a:pt x="32" y="81"/>
                      <a:pt x="32" y="81"/>
                      <a:pt x="32" y="81"/>
                    </a:cubicBezTo>
                    <a:cubicBezTo>
                      <a:pt x="31" y="75"/>
                      <a:pt x="28" y="67"/>
                      <a:pt x="21" y="60"/>
                    </a:cubicBezTo>
                    <a:cubicBezTo>
                      <a:pt x="15" y="52"/>
                      <a:pt x="11" y="36"/>
                      <a:pt x="17" y="23"/>
                    </a:cubicBezTo>
                    <a:cubicBezTo>
                      <a:pt x="21" y="13"/>
                      <a:pt x="31" y="8"/>
                      <a:pt x="45" y="8"/>
                    </a:cubicBezTo>
                    <a:cubicBezTo>
                      <a:pt x="58" y="8"/>
                      <a:pt x="68" y="13"/>
                      <a:pt x="72" y="23"/>
                    </a:cubicBezTo>
                    <a:cubicBezTo>
                      <a:pt x="78" y="36"/>
                      <a:pt x="74" y="52"/>
                      <a:pt x="68" y="60"/>
                    </a:cubicBezTo>
                    <a:cubicBezTo>
                      <a:pt x="61" y="67"/>
                      <a:pt x="58" y="75"/>
                      <a:pt x="57"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a:latin typeface="Calibri (Body)"/>
                </a:endParaRPr>
              </a:p>
            </p:txBody>
          </p:sp>
          <p:sp>
            <p:nvSpPr>
              <p:cNvPr id="43" name="Freeform 61"/>
              <p:cNvSpPr>
                <a:spLocks/>
              </p:cNvSpPr>
              <p:nvPr/>
            </p:nvSpPr>
            <p:spPr bwMode="auto">
              <a:xfrm>
                <a:off x="21280438" y="10031413"/>
                <a:ext cx="509588" cy="655638"/>
              </a:xfrm>
              <a:custGeom>
                <a:avLst/>
                <a:gdLst>
                  <a:gd name="T0" fmla="*/ 16 w 45"/>
                  <a:gd name="T1" fmla="*/ 15 h 58"/>
                  <a:gd name="T2" fmla="*/ 45 w 45"/>
                  <a:gd name="T3" fmla="*/ 8 h 58"/>
                  <a:gd name="T4" fmla="*/ 11 w 45"/>
                  <a:gd name="T5" fmla="*/ 11 h 58"/>
                  <a:gd name="T6" fmla="*/ 11 w 45"/>
                  <a:gd name="T7" fmla="*/ 52 h 58"/>
                  <a:gd name="T8" fmla="*/ 18 w 45"/>
                  <a:gd name="T9" fmla="*/ 58 h 58"/>
                  <a:gd name="T10" fmla="*/ 14 w 45"/>
                  <a:gd name="T11" fmla="*/ 54 h 58"/>
                  <a:gd name="T12" fmla="*/ 16 w 45"/>
                  <a:gd name="T13" fmla="*/ 15 h 58"/>
                </a:gdLst>
                <a:ahLst/>
                <a:cxnLst>
                  <a:cxn ang="0">
                    <a:pos x="T0" y="T1"/>
                  </a:cxn>
                  <a:cxn ang="0">
                    <a:pos x="T2" y="T3"/>
                  </a:cxn>
                  <a:cxn ang="0">
                    <a:pos x="T4" y="T5"/>
                  </a:cxn>
                  <a:cxn ang="0">
                    <a:pos x="T6" y="T7"/>
                  </a:cxn>
                  <a:cxn ang="0">
                    <a:pos x="T8" y="T9"/>
                  </a:cxn>
                  <a:cxn ang="0">
                    <a:pos x="T10" y="T11"/>
                  </a:cxn>
                  <a:cxn ang="0">
                    <a:pos x="T12" y="T13"/>
                  </a:cxn>
                </a:cxnLst>
                <a:rect l="0" t="0" r="r" b="b"/>
                <a:pathLst>
                  <a:path w="45" h="58">
                    <a:moveTo>
                      <a:pt x="16" y="15"/>
                    </a:moveTo>
                    <a:cubicBezTo>
                      <a:pt x="22" y="9"/>
                      <a:pt x="33" y="5"/>
                      <a:pt x="45" y="8"/>
                    </a:cubicBezTo>
                    <a:cubicBezTo>
                      <a:pt x="34" y="0"/>
                      <a:pt x="20" y="1"/>
                      <a:pt x="11" y="11"/>
                    </a:cubicBezTo>
                    <a:cubicBezTo>
                      <a:pt x="0" y="22"/>
                      <a:pt x="0" y="41"/>
                      <a:pt x="11" y="52"/>
                    </a:cubicBezTo>
                    <a:cubicBezTo>
                      <a:pt x="13" y="54"/>
                      <a:pt x="15" y="56"/>
                      <a:pt x="18" y="58"/>
                    </a:cubicBezTo>
                    <a:cubicBezTo>
                      <a:pt x="17" y="57"/>
                      <a:pt x="15" y="56"/>
                      <a:pt x="14" y="54"/>
                    </a:cubicBezTo>
                    <a:cubicBezTo>
                      <a:pt x="8" y="43"/>
                      <a:pt x="7" y="25"/>
                      <a:pt x="1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a:latin typeface="Calibri (Body)"/>
                </a:endParaRPr>
              </a:p>
            </p:txBody>
          </p:sp>
          <p:sp>
            <p:nvSpPr>
              <p:cNvPr id="44" name="Freeform 62"/>
              <p:cNvSpPr>
                <a:spLocks/>
              </p:cNvSpPr>
              <p:nvPr/>
            </p:nvSpPr>
            <p:spPr bwMode="auto">
              <a:xfrm>
                <a:off x="21359813" y="11004550"/>
                <a:ext cx="509588" cy="134938"/>
              </a:xfrm>
              <a:custGeom>
                <a:avLst/>
                <a:gdLst>
                  <a:gd name="T0" fmla="*/ 45 w 45"/>
                  <a:gd name="T1" fmla="*/ 10 h 12"/>
                  <a:gd name="T2" fmla="*/ 43 w 45"/>
                  <a:gd name="T3" fmla="*/ 12 h 12"/>
                  <a:gd name="T4" fmla="*/ 2 w 45"/>
                  <a:gd name="T5" fmla="*/ 12 h 12"/>
                  <a:gd name="T6" fmla="*/ 0 w 45"/>
                  <a:gd name="T7" fmla="*/ 10 h 12"/>
                  <a:gd name="T8" fmla="*/ 0 w 45"/>
                  <a:gd name="T9" fmla="*/ 2 h 12"/>
                  <a:gd name="T10" fmla="*/ 2 w 45"/>
                  <a:gd name="T11" fmla="*/ 0 h 12"/>
                  <a:gd name="T12" fmla="*/ 43 w 45"/>
                  <a:gd name="T13" fmla="*/ 0 h 12"/>
                  <a:gd name="T14" fmla="*/ 45 w 45"/>
                  <a:gd name="T15" fmla="*/ 2 h 12"/>
                  <a:gd name="T16" fmla="*/ 45 w 45"/>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2">
                    <a:moveTo>
                      <a:pt x="45" y="10"/>
                    </a:moveTo>
                    <a:cubicBezTo>
                      <a:pt x="45" y="11"/>
                      <a:pt x="44" y="12"/>
                      <a:pt x="43" y="12"/>
                    </a:cubicBezTo>
                    <a:cubicBezTo>
                      <a:pt x="2" y="12"/>
                      <a:pt x="2" y="12"/>
                      <a:pt x="2" y="12"/>
                    </a:cubicBezTo>
                    <a:cubicBezTo>
                      <a:pt x="1" y="12"/>
                      <a:pt x="0" y="11"/>
                      <a:pt x="0" y="10"/>
                    </a:cubicBezTo>
                    <a:cubicBezTo>
                      <a:pt x="0" y="2"/>
                      <a:pt x="0" y="2"/>
                      <a:pt x="0" y="2"/>
                    </a:cubicBezTo>
                    <a:cubicBezTo>
                      <a:pt x="0" y="1"/>
                      <a:pt x="1" y="0"/>
                      <a:pt x="2" y="0"/>
                    </a:cubicBezTo>
                    <a:cubicBezTo>
                      <a:pt x="43" y="0"/>
                      <a:pt x="43" y="0"/>
                      <a:pt x="43" y="0"/>
                    </a:cubicBezTo>
                    <a:cubicBezTo>
                      <a:pt x="44" y="0"/>
                      <a:pt x="45" y="1"/>
                      <a:pt x="45" y="2"/>
                    </a:cubicBezTo>
                    <a:lnTo>
                      <a:pt x="4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a:latin typeface="Calibri (Body)"/>
                </a:endParaRPr>
              </a:p>
            </p:txBody>
          </p:sp>
          <p:sp>
            <p:nvSpPr>
              <p:cNvPr id="45" name="Freeform 63"/>
              <p:cNvSpPr>
                <a:spLocks/>
              </p:cNvSpPr>
              <p:nvPr/>
            </p:nvSpPr>
            <p:spPr bwMode="auto">
              <a:xfrm>
                <a:off x="21405850" y="11174413"/>
                <a:ext cx="417513" cy="203200"/>
              </a:xfrm>
              <a:custGeom>
                <a:avLst/>
                <a:gdLst>
                  <a:gd name="T0" fmla="*/ 19 w 37"/>
                  <a:gd name="T1" fmla="*/ 18 h 18"/>
                  <a:gd name="T2" fmla="*/ 37 w 37"/>
                  <a:gd name="T3" fmla="*/ 0 h 18"/>
                  <a:gd name="T4" fmla="*/ 0 w 37"/>
                  <a:gd name="T5" fmla="*/ 0 h 18"/>
                  <a:gd name="T6" fmla="*/ 19 w 37"/>
                  <a:gd name="T7" fmla="*/ 18 h 18"/>
                </a:gdLst>
                <a:ahLst/>
                <a:cxnLst>
                  <a:cxn ang="0">
                    <a:pos x="T0" y="T1"/>
                  </a:cxn>
                  <a:cxn ang="0">
                    <a:pos x="T2" y="T3"/>
                  </a:cxn>
                  <a:cxn ang="0">
                    <a:pos x="T4" y="T5"/>
                  </a:cxn>
                  <a:cxn ang="0">
                    <a:pos x="T6" y="T7"/>
                  </a:cxn>
                </a:cxnLst>
                <a:rect l="0" t="0" r="r" b="b"/>
                <a:pathLst>
                  <a:path w="37" h="18">
                    <a:moveTo>
                      <a:pt x="19" y="18"/>
                    </a:moveTo>
                    <a:cubicBezTo>
                      <a:pt x="29" y="18"/>
                      <a:pt x="37" y="10"/>
                      <a:pt x="37" y="0"/>
                    </a:cubicBezTo>
                    <a:cubicBezTo>
                      <a:pt x="0" y="0"/>
                      <a:pt x="0" y="0"/>
                      <a:pt x="0" y="0"/>
                    </a:cubicBezTo>
                    <a:cubicBezTo>
                      <a:pt x="0" y="10"/>
                      <a:pt x="8" y="18"/>
                      <a:pt x="19"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a:latin typeface="Calibri (Body)"/>
                </a:endParaRPr>
              </a:p>
            </p:txBody>
          </p:sp>
          <p:sp>
            <p:nvSpPr>
              <p:cNvPr id="46" name="Freeform 64"/>
              <p:cNvSpPr>
                <a:spLocks/>
              </p:cNvSpPr>
              <p:nvPr/>
            </p:nvSpPr>
            <p:spPr bwMode="auto">
              <a:xfrm>
                <a:off x="20681950" y="10618788"/>
                <a:ext cx="169863" cy="57150"/>
              </a:xfrm>
              <a:custGeom>
                <a:avLst/>
                <a:gdLst>
                  <a:gd name="T0" fmla="*/ 14 w 15"/>
                  <a:gd name="T1" fmla="*/ 1 h 5"/>
                  <a:gd name="T2" fmla="*/ 13 w 15"/>
                  <a:gd name="T3" fmla="*/ 3 h 5"/>
                  <a:gd name="T4" fmla="*/ 2 w 15"/>
                  <a:gd name="T5" fmla="*/ 5 h 5"/>
                  <a:gd name="T6" fmla="*/ 1 w 15"/>
                  <a:gd name="T7" fmla="*/ 4 h 5"/>
                  <a:gd name="T8" fmla="*/ 1 w 15"/>
                  <a:gd name="T9" fmla="*/ 4 h 5"/>
                  <a:gd name="T10" fmla="*/ 2 w 15"/>
                  <a:gd name="T11" fmla="*/ 2 h 5"/>
                  <a:gd name="T12" fmla="*/ 12 w 15"/>
                  <a:gd name="T13" fmla="*/ 0 h 5"/>
                  <a:gd name="T14" fmla="*/ 14 w 15"/>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14" y="1"/>
                    </a:moveTo>
                    <a:cubicBezTo>
                      <a:pt x="15" y="2"/>
                      <a:pt x="14" y="3"/>
                      <a:pt x="13" y="3"/>
                    </a:cubicBezTo>
                    <a:cubicBezTo>
                      <a:pt x="2" y="5"/>
                      <a:pt x="2" y="5"/>
                      <a:pt x="2" y="5"/>
                    </a:cubicBezTo>
                    <a:cubicBezTo>
                      <a:pt x="2" y="5"/>
                      <a:pt x="1" y="5"/>
                      <a:pt x="1" y="4"/>
                    </a:cubicBezTo>
                    <a:cubicBezTo>
                      <a:pt x="1" y="4"/>
                      <a:pt x="1" y="4"/>
                      <a:pt x="1" y="4"/>
                    </a:cubicBezTo>
                    <a:cubicBezTo>
                      <a:pt x="0" y="3"/>
                      <a:pt x="1" y="2"/>
                      <a:pt x="2" y="2"/>
                    </a:cubicBezTo>
                    <a:cubicBezTo>
                      <a:pt x="12" y="0"/>
                      <a:pt x="12" y="0"/>
                      <a:pt x="12" y="0"/>
                    </a:cubicBezTo>
                    <a:cubicBezTo>
                      <a:pt x="13" y="0"/>
                      <a:pt x="14" y="0"/>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a:latin typeface="Calibri (Body)"/>
                </a:endParaRPr>
              </a:p>
            </p:txBody>
          </p:sp>
          <p:sp>
            <p:nvSpPr>
              <p:cNvPr id="47" name="Freeform 65"/>
              <p:cNvSpPr>
                <a:spLocks/>
              </p:cNvSpPr>
              <p:nvPr/>
            </p:nvSpPr>
            <p:spPr bwMode="auto">
              <a:xfrm>
                <a:off x="20750213" y="10212388"/>
                <a:ext cx="157163" cy="79375"/>
              </a:xfrm>
              <a:custGeom>
                <a:avLst/>
                <a:gdLst>
                  <a:gd name="T0" fmla="*/ 14 w 14"/>
                  <a:gd name="T1" fmla="*/ 6 h 7"/>
                  <a:gd name="T2" fmla="*/ 12 w 14"/>
                  <a:gd name="T3" fmla="*/ 7 h 7"/>
                  <a:gd name="T4" fmla="*/ 2 w 14"/>
                  <a:gd name="T5" fmla="*/ 4 h 7"/>
                  <a:gd name="T6" fmla="*/ 1 w 14"/>
                  <a:gd name="T7" fmla="*/ 2 h 7"/>
                  <a:gd name="T8" fmla="*/ 1 w 14"/>
                  <a:gd name="T9" fmla="*/ 2 h 7"/>
                  <a:gd name="T10" fmla="*/ 3 w 14"/>
                  <a:gd name="T11" fmla="*/ 1 h 7"/>
                  <a:gd name="T12" fmla="*/ 13 w 14"/>
                  <a:gd name="T13" fmla="*/ 4 h 7"/>
                  <a:gd name="T14" fmla="*/ 14 w 14"/>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7">
                    <a:moveTo>
                      <a:pt x="14" y="6"/>
                    </a:moveTo>
                    <a:cubicBezTo>
                      <a:pt x="14" y="7"/>
                      <a:pt x="13" y="7"/>
                      <a:pt x="12" y="7"/>
                    </a:cubicBezTo>
                    <a:cubicBezTo>
                      <a:pt x="2" y="4"/>
                      <a:pt x="2" y="4"/>
                      <a:pt x="2" y="4"/>
                    </a:cubicBezTo>
                    <a:cubicBezTo>
                      <a:pt x="1" y="4"/>
                      <a:pt x="0" y="3"/>
                      <a:pt x="1" y="2"/>
                    </a:cubicBezTo>
                    <a:cubicBezTo>
                      <a:pt x="1" y="2"/>
                      <a:pt x="1" y="2"/>
                      <a:pt x="1" y="2"/>
                    </a:cubicBezTo>
                    <a:cubicBezTo>
                      <a:pt x="1" y="1"/>
                      <a:pt x="2" y="0"/>
                      <a:pt x="3" y="1"/>
                    </a:cubicBezTo>
                    <a:cubicBezTo>
                      <a:pt x="13" y="4"/>
                      <a:pt x="13" y="4"/>
                      <a:pt x="13" y="4"/>
                    </a:cubicBezTo>
                    <a:cubicBezTo>
                      <a:pt x="14" y="4"/>
                      <a:pt x="14" y="5"/>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a:latin typeface="Calibri (Body)"/>
                </a:endParaRPr>
              </a:p>
            </p:txBody>
          </p:sp>
          <p:sp>
            <p:nvSpPr>
              <p:cNvPr id="48" name="Freeform 66"/>
              <p:cNvSpPr>
                <a:spLocks/>
              </p:cNvSpPr>
              <p:nvPr/>
            </p:nvSpPr>
            <p:spPr bwMode="auto">
              <a:xfrm>
                <a:off x="21008975" y="9872663"/>
                <a:ext cx="125413" cy="125413"/>
              </a:xfrm>
              <a:custGeom>
                <a:avLst/>
                <a:gdLst>
                  <a:gd name="T0" fmla="*/ 10 w 11"/>
                  <a:gd name="T1" fmla="*/ 11 h 11"/>
                  <a:gd name="T2" fmla="*/ 8 w 11"/>
                  <a:gd name="T3" fmla="*/ 11 h 11"/>
                  <a:gd name="T4" fmla="*/ 0 w 11"/>
                  <a:gd name="T5" fmla="*/ 3 h 11"/>
                  <a:gd name="T6" fmla="*/ 0 w 11"/>
                  <a:gd name="T7" fmla="*/ 1 h 11"/>
                  <a:gd name="T8" fmla="*/ 0 w 11"/>
                  <a:gd name="T9" fmla="*/ 1 h 11"/>
                  <a:gd name="T10" fmla="*/ 3 w 11"/>
                  <a:gd name="T11" fmla="*/ 1 h 11"/>
                  <a:gd name="T12" fmla="*/ 10 w 11"/>
                  <a:gd name="T13" fmla="*/ 8 h 11"/>
                  <a:gd name="T14" fmla="*/ 10 w 1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10" y="11"/>
                    </a:moveTo>
                    <a:cubicBezTo>
                      <a:pt x="10" y="11"/>
                      <a:pt x="9" y="11"/>
                      <a:pt x="8" y="11"/>
                    </a:cubicBezTo>
                    <a:cubicBezTo>
                      <a:pt x="0" y="3"/>
                      <a:pt x="0" y="3"/>
                      <a:pt x="0" y="3"/>
                    </a:cubicBezTo>
                    <a:cubicBezTo>
                      <a:pt x="0" y="2"/>
                      <a:pt x="0" y="1"/>
                      <a:pt x="0" y="1"/>
                    </a:cubicBezTo>
                    <a:cubicBezTo>
                      <a:pt x="0" y="1"/>
                      <a:pt x="0" y="1"/>
                      <a:pt x="0" y="1"/>
                    </a:cubicBezTo>
                    <a:cubicBezTo>
                      <a:pt x="1" y="0"/>
                      <a:pt x="2" y="0"/>
                      <a:pt x="3" y="1"/>
                    </a:cubicBezTo>
                    <a:cubicBezTo>
                      <a:pt x="10" y="8"/>
                      <a:pt x="10" y="8"/>
                      <a:pt x="10" y="8"/>
                    </a:cubicBezTo>
                    <a:cubicBezTo>
                      <a:pt x="11" y="9"/>
                      <a:pt x="11" y="10"/>
                      <a:pt x="1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a:latin typeface="Calibri (Body)"/>
                </a:endParaRPr>
              </a:p>
            </p:txBody>
          </p:sp>
          <p:sp>
            <p:nvSpPr>
              <p:cNvPr id="49" name="Freeform 67"/>
              <p:cNvSpPr>
                <a:spLocks/>
              </p:cNvSpPr>
              <p:nvPr/>
            </p:nvSpPr>
            <p:spPr bwMode="auto">
              <a:xfrm>
                <a:off x="21383625" y="9680575"/>
                <a:ext cx="90488" cy="158750"/>
              </a:xfrm>
              <a:custGeom>
                <a:avLst/>
                <a:gdLst>
                  <a:gd name="T0" fmla="*/ 6 w 8"/>
                  <a:gd name="T1" fmla="*/ 14 h 14"/>
                  <a:gd name="T2" fmla="*/ 4 w 8"/>
                  <a:gd name="T3" fmla="*/ 13 h 14"/>
                  <a:gd name="T4" fmla="*/ 1 w 8"/>
                  <a:gd name="T5" fmla="*/ 3 h 14"/>
                  <a:gd name="T6" fmla="*/ 2 w 8"/>
                  <a:gd name="T7" fmla="*/ 0 h 14"/>
                  <a:gd name="T8" fmla="*/ 2 w 8"/>
                  <a:gd name="T9" fmla="*/ 0 h 14"/>
                  <a:gd name="T10" fmla="*/ 4 w 8"/>
                  <a:gd name="T11" fmla="*/ 1 h 14"/>
                  <a:gd name="T12" fmla="*/ 7 w 8"/>
                  <a:gd name="T13" fmla="*/ 12 h 14"/>
                  <a:gd name="T14" fmla="*/ 6 w 8"/>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4">
                    <a:moveTo>
                      <a:pt x="6" y="14"/>
                    </a:moveTo>
                    <a:cubicBezTo>
                      <a:pt x="5" y="14"/>
                      <a:pt x="4" y="14"/>
                      <a:pt x="4" y="13"/>
                    </a:cubicBezTo>
                    <a:cubicBezTo>
                      <a:pt x="1" y="3"/>
                      <a:pt x="1" y="3"/>
                      <a:pt x="1" y="3"/>
                    </a:cubicBezTo>
                    <a:cubicBezTo>
                      <a:pt x="0" y="2"/>
                      <a:pt x="1" y="1"/>
                      <a:pt x="2" y="0"/>
                    </a:cubicBezTo>
                    <a:cubicBezTo>
                      <a:pt x="2" y="0"/>
                      <a:pt x="2" y="0"/>
                      <a:pt x="2" y="0"/>
                    </a:cubicBezTo>
                    <a:cubicBezTo>
                      <a:pt x="3" y="0"/>
                      <a:pt x="3" y="1"/>
                      <a:pt x="4" y="1"/>
                    </a:cubicBezTo>
                    <a:cubicBezTo>
                      <a:pt x="7" y="12"/>
                      <a:pt x="7" y="12"/>
                      <a:pt x="7" y="12"/>
                    </a:cubicBezTo>
                    <a:cubicBezTo>
                      <a:pt x="8" y="13"/>
                      <a:pt x="7" y="14"/>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a:latin typeface="Calibri (Body)"/>
                </a:endParaRPr>
              </a:p>
            </p:txBody>
          </p:sp>
          <p:sp>
            <p:nvSpPr>
              <p:cNvPr id="50" name="Freeform 68"/>
              <p:cNvSpPr>
                <a:spLocks/>
              </p:cNvSpPr>
              <p:nvPr/>
            </p:nvSpPr>
            <p:spPr bwMode="auto">
              <a:xfrm>
                <a:off x="21790025" y="9680575"/>
                <a:ext cx="68263" cy="169863"/>
              </a:xfrm>
              <a:custGeom>
                <a:avLst/>
                <a:gdLst>
                  <a:gd name="T0" fmla="*/ 2 w 6"/>
                  <a:gd name="T1" fmla="*/ 15 h 15"/>
                  <a:gd name="T2" fmla="*/ 1 w 6"/>
                  <a:gd name="T3" fmla="*/ 13 h 15"/>
                  <a:gd name="T4" fmla="*/ 2 w 6"/>
                  <a:gd name="T5" fmla="*/ 2 h 15"/>
                  <a:gd name="T6" fmla="*/ 4 w 6"/>
                  <a:gd name="T7" fmla="*/ 1 h 15"/>
                  <a:gd name="T8" fmla="*/ 4 w 6"/>
                  <a:gd name="T9" fmla="*/ 1 h 15"/>
                  <a:gd name="T10" fmla="*/ 5 w 6"/>
                  <a:gd name="T11" fmla="*/ 2 h 15"/>
                  <a:gd name="T12" fmla="*/ 4 w 6"/>
                  <a:gd name="T13" fmla="*/ 13 h 15"/>
                  <a:gd name="T14" fmla="*/ 2 w 6"/>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5">
                    <a:moveTo>
                      <a:pt x="2" y="15"/>
                    </a:moveTo>
                    <a:cubicBezTo>
                      <a:pt x="1" y="14"/>
                      <a:pt x="0" y="14"/>
                      <a:pt x="1" y="13"/>
                    </a:cubicBezTo>
                    <a:cubicBezTo>
                      <a:pt x="2" y="2"/>
                      <a:pt x="2" y="2"/>
                      <a:pt x="2" y="2"/>
                    </a:cubicBezTo>
                    <a:cubicBezTo>
                      <a:pt x="2" y="1"/>
                      <a:pt x="3" y="0"/>
                      <a:pt x="4" y="1"/>
                    </a:cubicBezTo>
                    <a:cubicBezTo>
                      <a:pt x="4" y="1"/>
                      <a:pt x="4" y="1"/>
                      <a:pt x="4" y="1"/>
                    </a:cubicBezTo>
                    <a:cubicBezTo>
                      <a:pt x="5" y="1"/>
                      <a:pt x="6" y="2"/>
                      <a:pt x="5" y="2"/>
                    </a:cubicBezTo>
                    <a:cubicBezTo>
                      <a:pt x="4" y="13"/>
                      <a:pt x="4" y="13"/>
                      <a:pt x="4" y="13"/>
                    </a:cubicBezTo>
                    <a:cubicBezTo>
                      <a:pt x="4" y="14"/>
                      <a:pt x="3" y="15"/>
                      <a:pt x="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a:latin typeface="Calibri (Body)"/>
                </a:endParaRPr>
              </a:p>
            </p:txBody>
          </p:sp>
          <p:sp>
            <p:nvSpPr>
              <p:cNvPr id="51" name="Freeform 69"/>
              <p:cNvSpPr>
                <a:spLocks/>
              </p:cNvSpPr>
              <p:nvPr/>
            </p:nvSpPr>
            <p:spPr bwMode="auto">
              <a:xfrm>
                <a:off x="22118638" y="9883775"/>
                <a:ext cx="112713" cy="136525"/>
              </a:xfrm>
              <a:custGeom>
                <a:avLst/>
                <a:gdLst>
                  <a:gd name="T0" fmla="*/ 1 w 10"/>
                  <a:gd name="T1" fmla="*/ 12 h 12"/>
                  <a:gd name="T2" fmla="*/ 1 w 10"/>
                  <a:gd name="T3" fmla="*/ 9 h 12"/>
                  <a:gd name="T4" fmla="*/ 7 w 10"/>
                  <a:gd name="T5" fmla="*/ 1 h 12"/>
                  <a:gd name="T6" fmla="*/ 9 w 10"/>
                  <a:gd name="T7" fmla="*/ 0 h 12"/>
                  <a:gd name="T8" fmla="*/ 9 w 10"/>
                  <a:gd name="T9" fmla="*/ 0 h 12"/>
                  <a:gd name="T10" fmla="*/ 10 w 10"/>
                  <a:gd name="T11" fmla="*/ 2 h 12"/>
                  <a:gd name="T12" fmla="*/ 3 w 10"/>
                  <a:gd name="T13" fmla="*/ 11 h 12"/>
                  <a:gd name="T14" fmla="*/ 1 w 10"/>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1" y="12"/>
                    </a:moveTo>
                    <a:cubicBezTo>
                      <a:pt x="0" y="11"/>
                      <a:pt x="0" y="10"/>
                      <a:pt x="1" y="9"/>
                    </a:cubicBezTo>
                    <a:cubicBezTo>
                      <a:pt x="7" y="1"/>
                      <a:pt x="7" y="1"/>
                      <a:pt x="7" y="1"/>
                    </a:cubicBezTo>
                    <a:cubicBezTo>
                      <a:pt x="7" y="0"/>
                      <a:pt x="8" y="0"/>
                      <a:pt x="9" y="0"/>
                    </a:cubicBezTo>
                    <a:cubicBezTo>
                      <a:pt x="9" y="0"/>
                      <a:pt x="9" y="0"/>
                      <a:pt x="9" y="0"/>
                    </a:cubicBezTo>
                    <a:cubicBezTo>
                      <a:pt x="10" y="1"/>
                      <a:pt x="10" y="2"/>
                      <a:pt x="10" y="2"/>
                    </a:cubicBezTo>
                    <a:cubicBezTo>
                      <a:pt x="3" y="11"/>
                      <a:pt x="3" y="11"/>
                      <a:pt x="3" y="11"/>
                    </a:cubicBezTo>
                    <a:cubicBezTo>
                      <a:pt x="3" y="12"/>
                      <a:pt x="2" y="12"/>
                      <a:pt x="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a:latin typeface="Calibri (Body)"/>
                </a:endParaRPr>
              </a:p>
            </p:txBody>
          </p:sp>
          <p:sp>
            <p:nvSpPr>
              <p:cNvPr id="52" name="Freeform 70"/>
              <p:cNvSpPr>
                <a:spLocks/>
              </p:cNvSpPr>
              <p:nvPr/>
            </p:nvSpPr>
            <p:spPr bwMode="auto">
              <a:xfrm>
                <a:off x="22332950" y="10223500"/>
                <a:ext cx="147638" cy="101600"/>
              </a:xfrm>
              <a:custGeom>
                <a:avLst/>
                <a:gdLst>
                  <a:gd name="T0" fmla="*/ 0 w 13"/>
                  <a:gd name="T1" fmla="*/ 8 h 9"/>
                  <a:gd name="T2" fmla="*/ 1 w 13"/>
                  <a:gd name="T3" fmla="*/ 6 h 9"/>
                  <a:gd name="T4" fmla="*/ 10 w 13"/>
                  <a:gd name="T5" fmla="*/ 1 h 9"/>
                  <a:gd name="T6" fmla="*/ 13 w 13"/>
                  <a:gd name="T7" fmla="*/ 1 h 9"/>
                  <a:gd name="T8" fmla="*/ 13 w 13"/>
                  <a:gd name="T9" fmla="*/ 1 h 9"/>
                  <a:gd name="T10" fmla="*/ 12 w 13"/>
                  <a:gd name="T11" fmla="*/ 4 h 9"/>
                  <a:gd name="T12" fmla="*/ 2 w 13"/>
                  <a:gd name="T13" fmla="*/ 9 h 9"/>
                  <a:gd name="T14" fmla="*/ 0 w 13"/>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9">
                    <a:moveTo>
                      <a:pt x="0" y="8"/>
                    </a:moveTo>
                    <a:cubicBezTo>
                      <a:pt x="0" y="7"/>
                      <a:pt x="0" y="6"/>
                      <a:pt x="1" y="6"/>
                    </a:cubicBezTo>
                    <a:cubicBezTo>
                      <a:pt x="10" y="1"/>
                      <a:pt x="10" y="1"/>
                      <a:pt x="10" y="1"/>
                    </a:cubicBezTo>
                    <a:cubicBezTo>
                      <a:pt x="11" y="0"/>
                      <a:pt x="12" y="0"/>
                      <a:pt x="13" y="1"/>
                    </a:cubicBezTo>
                    <a:cubicBezTo>
                      <a:pt x="13" y="1"/>
                      <a:pt x="13" y="1"/>
                      <a:pt x="13" y="1"/>
                    </a:cubicBezTo>
                    <a:cubicBezTo>
                      <a:pt x="13" y="2"/>
                      <a:pt x="13" y="3"/>
                      <a:pt x="12" y="4"/>
                    </a:cubicBezTo>
                    <a:cubicBezTo>
                      <a:pt x="2" y="9"/>
                      <a:pt x="2" y="9"/>
                      <a:pt x="2" y="9"/>
                    </a:cubicBezTo>
                    <a:cubicBezTo>
                      <a:pt x="2" y="9"/>
                      <a:pt x="1" y="9"/>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a:latin typeface="Calibri (Body)"/>
                </a:endParaRPr>
              </a:p>
            </p:txBody>
          </p:sp>
          <p:sp>
            <p:nvSpPr>
              <p:cNvPr id="53" name="Freeform 71"/>
              <p:cNvSpPr>
                <a:spLocks/>
              </p:cNvSpPr>
              <p:nvPr/>
            </p:nvSpPr>
            <p:spPr bwMode="auto">
              <a:xfrm>
                <a:off x="22377400" y="10653713"/>
                <a:ext cx="169863" cy="33338"/>
              </a:xfrm>
              <a:custGeom>
                <a:avLst/>
                <a:gdLst>
                  <a:gd name="T0" fmla="*/ 0 w 15"/>
                  <a:gd name="T1" fmla="*/ 1 h 3"/>
                  <a:gd name="T2" fmla="*/ 2 w 15"/>
                  <a:gd name="T3" fmla="*/ 0 h 3"/>
                  <a:gd name="T4" fmla="*/ 13 w 15"/>
                  <a:gd name="T5" fmla="*/ 0 h 3"/>
                  <a:gd name="T6" fmla="*/ 15 w 15"/>
                  <a:gd name="T7" fmla="*/ 1 h 3"/>
                  <a:gd name="T8" fmla="*/ 15 w 15"/>
                  <a:gd name="T9" fmla="*/ 1 h 3"/>
                  <a:gd name="T10" fmla="*/ 13 w 15"/>
                  <a:gd name="T11" fmla="*/ 3 h 3"/>
                  <a:gd name="T12" fmla="*/ 2 w 15"/>
                  <a:gd name="T13" fmla="*/ 3 h 3"/>
                  <a:gd name="T14" fmla="*/ 0 w 1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3">
                    <a:moveTo>
                      <a:pt x="0" y="1"/>
                    </a:moveTo>
                    <a:cubicBezTo>
                      <a:pt x="0" y="1"/>
                      <a:pt x="1" y="0"/>
                      <a:pt x="2" y="0"/>
                    </a:cubicBezTo>
                    <a:cubicBezTo>
                      <a:pt x="13" y="0"/>
                      <a:pt x="13" y="0"/>
                      <a:pt x="13" y="0"/>
                    </a:cubicBezTo>
                    <a:cubicBezTo>
                      <a:pt x="14" y="0"/>
                      <a:pt x="15" y="0"/>
                      <a:pt x="15" y="1"/>
                    </a:cubicBezTo>
                    <a:cubicBezTo>
                      <a:pt x="15" y="1"/>
                      <a:pt x="15" y="1"/>
                      <a:pt x="15" y="1"/>
                    </a:cubicBezTo>
                    <a:cubicBezTo>
                      <a:pt x="15" y="2"/>
                      <a:pt x="14" y="3"/>
                      <a:pt x="13" y="3"/>
                    </a:cubicBezTo>
                    <a:cubicBezTo>
                      <a:pt x="2" y="3"/>
                      <a:pt x="2" y="3"/>
                      <a:pt x="2" y="3"/>
                    </a:cubicBezTo>
                    <a:cubicBezTo>
                      <a:pt x="1"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a:latin typeface="Calibri (Body)"/>
                </a:endParaRPr>
              </a:p>
            </p:txBody>
          </p:sp>
        </p:grpSp>
        <p:grpSp>
          <p:nvGrpSpPr>
            <p:cNvPr id="28" name="Group 27"/>
            <p:cNvGrpSpPr/>
            <p:nvPr/>
          </p:nvGrpSpPr>
          <p:grpSpPr>
            <a:xfrm>
              <a:off x="3324119" y="602644"/>
              <a:ext cx="462813" cy="548709"/>
              <a:chOff x="19240500" y="10525126"/>
              <a:chExt cx="1565275" cy="1855788"/>
            </a:xfrm>
            <a:solidFill>
              <a:schemeClr val="accent5"/>
            </a:solidFill>
          </p:grpSpPr>
          <p:sp>
            <p:nvSpPr>
              <p:cNvPr id="40" name="Freeform 11"/>
              <p:cNvSpPr>
                <a:spLocks noEditPoints="1"/>
              </p:cNvSpPr>
              <p:nvPr/>
            </p:nvSpPr>
            <p:spPr bwMode="auto">
              <a:xfrm>
                <a:off x="19240500" y="10721976"/>
                <a:ext cx="1565275" cy="1658938"/>
              </a:xfrm>
              <a:custGeom>
                <a:avLst/>
                <a:gdLst>
                  <a:gd name="T0" fmla="*/ 620 w 800"/>
                  <a:gd name="T1" fmla="*/ 272 h 848"/>
                  <a:gd name="T2" fmla="*/ 620 w 800"/>
                  <a:gd name="T3" fmla="*/ 384 h 848"/>
                  <a:gd name="T4" fmla="*/ 752 w 800"/>
                  <a:gd name="T5" fmla="*/ 272 h 848"/>
                  <a:gd name="T6" fmla="*/ 0 w 800"/>
                  <a:gd name="T7" fmla="*/ 120 h 848"/>
                  <a:gd name="T8" fmla="*/ 120 w 800"/>
                  <a:gd name="T9" fmla="*/ 0 h 848"/>
                  <a:gd name="T10" fmla="*/ 293 w 800"/>
                  <a:gd name="T11" fmla="*/ 48 h 848"/>
                  <a:gd name="T12" fmla="*/ 136 w 800"/>
                  <a:gd name="T13" fmla="*/ 608 h 848"/>
                  <a:gd name="T14" fmla="*/ 712 w 800"/>
                  <a:gd name="T15" fmla="*/ 432 h 848"/>
                  <a:gd name="T16" fmla="*/ 585 w 800"/>
                  <a:gd name="T17" fmla="*/ 419 h 848"/>
                  <a:gd name="T18" fmla="*/ 543 w 800"/>
                  <a:gd name="T19" fmla="*/ 316 h 848"/>
                  <a:gd name="T20" fmla="*/ 606 w 800"/>
                  <a:gd name="T21" fmla="*/ 224 h 848"/>
                  <a:gd name="T22" fmla="*/ 712 w 800"/>
                  <a:gd name="T23" fmla="*/ 48 h 848"/>
                  <a:gd name="T24" fmla="*/ 613 w 800"/>
                  <a:gd name="T25" fmla="*/ 42 h 848"/>
                  <a:gd name="T26" fmla="*/ 736 w 800"/>
                  <a:gd name="T27" fmla="*/ 0 h 848"/>
                  <a:gd name="T28" fmla="*/ 760 w 800"/>
                  <a:gd name="T29" fmla="*/ 224 h 848"/>
                  <a:gd name="T30" fmla="*/ 800 w 800"/>
                  <a:gd name="T31" fmla="*/ 248 h 848"/>
                  <a:gd name="T32" fmla="*/ 776 w 800"/>
                  <a:gd name="T33" fmla="*/ 432 h 848"/>
                  <a:gd name="T34" fmla="*/ 760 w 800"/>
                  <a:gd name="T35" fmla="*/ 632 h 848"/>
                  <a:gd name="T36" fmla="*/ 739 w 800"/>
                  <a:gd name="T37" fmla="*/ 661 h 848"/>
                  <a:gd name="T38" fmla="*/ 740 w 800"/>
                  <a:gd name="T39" fmla="*/ 794 h 848"/>
                  <a:gd name="T40" fmla="*/ 753 w 800"/>
                  <a:gd name="T41" fmla="*/ 839 h 848"/>
                  <a:gd name="T42" fmla="*/ 120 w 800"/>
                  <a:gd name="T43" fmla="*/ 848 h 848"/>
                  <a:gd name="T44" fmla="*/ 0 w 800"/>
                  <a:gd name="T45" fmla="*/ 728 h 848"/>
                  <a:gd name="T46" fmla="*/ 702 w 800"/>
                  <a:gd name="T47" fmla="*/ 328 h 848"/>
                  <a:gd name="T48" fmla="*/ 638 w 800"/>
                  <a:gd name="T49" fmla="*/ 328 h 848"/>
                  <a:gd name="T50" fmla="*/ 685 w 800"/>
                  <a:gd name="T51" fmla="*/ 656 h 848"/>
                  <a:gd name="T52" fmla="*/ 69 w 800"/>
                  <a:gd name="T53" fmla="*/ 677 h 848"/>
                  <a:gd name="T54" fmla="*/ 69 w 800"/>
                  <a:gd name="T55" fmla="*/ 779 h 848"/>
                  <a:gd name="T56" fmla="*/ 685 w 800"/>
                  <a:gd name="T57" fmla="*/ 800 h 848"/>
                  <a:gd name="T58" fmla="*/ 668 w 800"/>
                  <a:gd name="T59" fmla="*/ 704 h 848"/>
                  <a:gd name="T60" fmla="*/ 103 w 800"/>
                  <a:gd name="T61" fmla="*/ 711 h 848"/>
                  <a:gd name="T62" fmla="*/ 80 w 800"/>
                  <a:gd name="T63" fmla="*/ 688 h 848"/>
                  <a:gd name="T64" fmla="*/ 677 w 800"/>
                  <a:gd name="T65" fmla="*/ 672 h 848"/>
                  <a:gd name="T66" fmla="*/ 48 w 800"/>
                  <a:gd name="T67" fmla="*/ 186 h 848"/>
                  <a:gd name="T68" fmla="*/ 104 w 800"/>
                  <a:gd name="T69" fmla="*/ 49 h 848"/>
                  <a:gd name="T70" fmla="*/ 48 w 800"/>
                  <a:gd name="T71" fmla="*/ 120 h 848"/>
                  <a:gd name="T72" fmla="*/ 104 w 800"/>
                  <a:gd name="T73" fmla="*/ 193 h 848"/>
                  <a:gd name="T74" fmla="*/ 48 w 800"/>
                  <a:gd name="T75" fmla="*/ 236 h 848"/>
                  <a:gd name="T76" fmla="*/ 104 w 800"/>
                  <a:gd name="T77" fmla="*/ 465 h 848"/>
                  <a:gd name="T78" fmla="*/ 104 w 800"/>
                  <a:gd name="T79" fmla="*/ 497 h 848"/>
                  <a:gd name="T80" fmla="*/ 48 w 800"/>
                  <a:gd name="T81" fmla="*/ 541 h 848"/>
                  <a:gd name="T82" fmla="*/ 104 w 800"/>
                  <a:gd name="T83" fmla="*/ 609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0" h="848">
                    <a:moveTo>
                      <a:pt x="752" y="272"/>
                    </a:moveTo>
                    <a:cubicBezTo>
                      <a:pt x="620" y="272"/>
                      <a:pt x="620" y="272"/>
                      <a:pt x="620" y="272"/>
                    </a:cubicBezTo>
                    <a:cubicBezTo>
                      <a:pt x="591" y="328"/>
                      <a:pt x="591" y="328"/>
                      <a:pt x="591" y="328"/>
                    </a:cubicBezTo>
                    <a:cubicBezTo>
                      <a:pt x="620" y="384"/>
                      <a:pt x="620" y="384"/>
                      <a:pt x="620" y="384"/>
                    </a:cubicBezTo>
                    <a:cubicBezTo>
                      <a:pt x="752" y="384"/>
                      <a:pt x="752" y="384"/>
                      <a:pt x="752" y="384"/>
                    </a:cubicBezTo>
                    <a:cubicBezTo>
                      <a:pt x="752" y="272"/>
                      <a:pt x="752" y="272"/>
                      <a:pt x="752" y="272"/>
                    </a:cubicBezTo>
                    <a:close/>
                    <a:moveTo>
                      <a:pt x="0" y="728"/>
                    </a:moveTo>
                    <a:cubicBezTo>
                      <a:pt x="0" y="120"/>
                      <a:pt x="0" y="120"/>
                      <a:pt x="0" y="120"/>
                    </a:cubicBezTo>
                    <a:cubicBezTo>
                      <a:pt x="0" y="86"/>
                      <a:pt x="14" y="56"/>
                      <a:pt x="35" y="35"/>
                    </a:cubicBezTo>
                    <a:cubicBezTo>
                      <a:pt x="57" y="13"/>
                      <a:pt x="87" y="0"/>
                      <a:pt x="120" y="0"/>
                    </a:cubicBezTo>
                    <a:cubicBezTo>
                      <a:pt x="315" y="0"/>
                      <a:pt x="315" y="0"/>
                      <a:pt x="315" y="0"/>
                    </a:cubicBezTo>
                    <a:cubicBezTo>
                      <a:pt x="293" y="48"/>
                      <a:pt x="293" y="48"/>
                      <a:pt x="293" y="48"/>
                    </a:cubicBezTo>
                    <a:cubicBezTo>
                      <a:pt x="136" y="48"/>
                      <a:pt x="136" y="48"/>
                      <a:pt x="136" y="48"/>
                    </a:cubicBezTo>
                    <a:cubicBezTo>
                      <a:pt x="136" y="608"/>
                      <a:pt x="136" y="608"/>
                      <a:pt x="136" y="608"/>
                    </a:cubicBezTo>
                    <a:cubicBezTo>
                      <a:pt x="712" y="608"/>
                      <a:pt x="712" y="608"/>
                      <a:pt x="712" y="608"/>
                    </a:cubicBezTo>
                    <a:cubicBezTo>
                      <a:pt x="712" y="432"/>
                      <a:pt x="712" y="432"/>
                      <a:pt x="712" y="432"/>
                    </a:cubicBezTo>
                    <a:cubicBezTo>
                      <a:pt x="606" y="432"/>
                      <a:pt x="606" y="432"/>
                      <a:pt x="606" y="432"/>
                    </a:cubicBezTo>
                    <a:cubicBezTo>
                      <a:pt x="597" y="432"/>
                      <a:pt x="589" y="427"/>
                      <a:pt x="585" y="419"/>
                    </a:cubicBezTo>
                    <a:cubicBezTo>
                      <a:pt x="543" y="339"/>
                      <a:pt x="543" y="339"/>
                      <a:pt x="543" y="339"/>
                    </a:cubicBezTo>
                    <a:cubicBezTo>
                      <a:pt x="539" y="332"/>
                      <a:pt x="539" y="324"/>
                      <a:pt x="543" y="316"/>
                    </a:cubicBezTo>
                    <a:cubicBezTo>
                      <a:pt x="584" y="238"/>
                      <a:pt x="584" y="238"/>
                      <a:pt x="584" y="238"/>
                    </a:cubicBezTo>
                    <a:cubicBezTo>
                      <a:pt x="588" y="229"/>
                      <a:pt x="596" y="224"/>
                      <a:pt x="606" y="224"/>
                    </a:cubicBezTo>
                    <a:cubicBezTo>
                      <a:pt x="712" y="224"/>
                      <a:pt x="712" y="224"/>
                      <a:pt x="712" y="224"/>
                    </a:cubicBezTo>
                    <a:cubicBezTo>
                      <a:pt x="712" y="48"/>
                      <a:pt x="712" y="48"/>
                      <a:pt x="712" y="48"/>
                    </a:cubicBezTo>
                    <a:cubicBezTo>
                      <a:pt x="611" y="48"/>
                      <a:pt x="611" y="48"/>
                      <a:pt x="611" y="48"/>
                    </a:cubicBezTo>
                    <a:cubicBezTo>
                      <a:pt x="613" y="42"/>
                      <a:pt x="613" y="42"/>
                      <a:pt x="613" y="42"/>
                    </a:cubicBezTo>
                    <a:cubicBezTo>
                      <a:pt x="620" y="28"/>
                      <a:pt x="623" y="14"/>
                      <a:pt x="622" y="0"/>
                    </a:cubicBezTo>
                    <a:cubicBezTo>
                      <a:pt x="736" y="0"/>
                      <a:pt x="736" y="0"/>
                      <a:pt x="736" y="0"/>
                    </a:cubicBezTo>
                    <a:cubicBezTo>
                      <a:pt x="749" y="0"/>
                      <a:pt x="760" y="11"/>
                      <a:pt x="760" y="24"/>
                    </a:cubicBezTo>
                    <a:cubicBezTo>
                      <a:pt x="760" y="90"/>
                      <a:pt x="760" y="157"/>
                      <a:pt x="760" y="224"/>
                    </a:cubicBezTo>
                    <a:cubicBezTo>
                      <a:pt x="776" y="224"/>
                      <a:pt x="776" y="224"/>
                      <a:pt x="776" y="224"/>
                    </a:cubicBezTo>
                    <a:cubicBezTo>
                      <a:pt x="789" y="224"/>
                      <a:pt x="800" y="234"/>
                      <a:pt x="800" y="248"/>
                    </a:cubicBezTo>
                    <a:cubicBezTo>
                      <a:pt x="800" y="408"/>
                      <a:pt x="800" y="408"/>
                      <a:pt x="800" y="408"/>
                    </a:cubicBezTo>
                    <a:cubicBezTo>
                      <a:pt x="800" y="421"/>
                      <a:pt x="789" y="432"/>
                      <a:pt x="776" y="432"/>
                    </a:cubicBezTo>
                    <a:cubicBezTo>
                      <a:pt x="760" y="432"/>
                      <a:pt x="760" y="432"/>
                      <a:pt x="760" y="432"/>
                    </a:cubicBezTo>
                    <a:cubicBezTo>
                      <a:pt x="760" y="632"/>
                      <a:pt x="760" y="632"/>
                      <a:pt x="760" y="632"/>
                    </a:cubicBezTo>
                    <a:cubicBezTo>
                      <a:pt x="760" y="641"/>
                      <a:pt x="755" y="649"/>
                      <a:pt x="747" y="653"/>
                    </a:cubicBezTo>
                    <a:cubicBezTo>
                      <a:pt x="744" y="655"/>
                      <a:pt x="742" y="658"/>
                      <a:pt x="739" y="661"/>
                    </a:cubicBezTo>
                    <a:cubicBezTo>
                      <a:pt x="722" y="680"/>
                      <a:pt x="714" y="704"/>
                      <a:pt x="714" y="728"/>
                    </a:cubicBezTo>
                    <a:cubicBezTo>
                      <a:pt x="714" y="751"/>
                      <a:pt x="723" y="775"/>
                      <a:pt x="740" y="794"/>
                    </a:cubicBezTo>
                    <a:cubicBezTo>
                      <a:pt x="743" y="798"/>
                      <a:pt x="747" y="802"/>
                      <a:pt x="751" y="806"/>
                    </a:cubicBezTo>
                    <a:cubicBezTo>
                      <a:pt x="761" y="814"/>
                      <a:pt x="762" y="829"/>
                      <a:pt x="753" y="839"/>
                    </a:cubicBezTo>
                    <a:cubicBezTo>
                      <a:pt x="748" y="845"/>
                      <a:pt x="741" y="848"/>
                      <a:pt x="735" y="848"/>
                    </a:cubicBezTo>
                    <a:cubicBezTo>
                      <a:pt x="120" y="848"/>
                      <a:pt x="120" y="848"/>
                      <a:pt x="120" y="848"/>
                    </a:cubicBezTo>
                    <a:cubicBezTo>
                      <a:pt x="87" y="848"/>
                      <a:pt x="57" y="834"/>
                      <a:pt x="35" y="813"/>
                    </a:cubicBezTo>
                    <a:cubicBezTo>
                      <a:pt x="14" y="791"/>
                      <a:pt x="0" y="761"/>
                      <a:pt x="0" y="728"/>
                    </a:cubicBezTo>
                    <a:close/>
                    <a:moveTo>
                      <a:pt x="670" y="296"/>
                    </a:moveTo>
                    <a:cubicBezTo>
                      <a:pt x="688" y="296"/>
                      <a:pt x="702" y="310"/>
                      <a:pt x="702" y="328"/>
                    </a:cubicBezTo>
                    <a:cubicBezTo>
                      <a:pt x="702" y="345"/>
                      <a:pt x="688" y="360"/>
                      <a:pt x="670" y="360"/>
                    </a:cubicBezTo>
                    <a:cubicBezTo>
                      <a:pt x="652" y="360"/>
                      <a:pt x="638" y="345"/>
                      <a:pt x="638" y="328"/>
                    </a:cubicBezTo>
                    <a:cubicBezTo>
                      <a:pt x="638" y="310"/>
                      <a:pt x="652" y="296"/>
                      <a:pt x="670" y="296"/>
                    </a:cubicBezTo>
                    <a:close/>
                    <a:moveTo>
                      <a:pt x="685" y="656"/>
                    </a:moveTo>
                    <a:cubicBezTo>
                      <a:pt x="120" y="656"/>
                      <a:pt x="120" y="656"/>
                      <a:pt x="120" y="656"/>
                    </a:cubicBezTo>
                    <a:cubicBezTo>
                      <a:pt x="100" y="656"/>
                      <a:pt x="82" y="664"/>
                      <a:pt x="69" y="677"/>
                    </a:cubicBezTo>
                    <a:cubicBezTo>
                      <a:pt x="56" y="690"/>
                      <a:pt x="48" y="708"/>
                      <a:pt x="48" y="728"/>
                    </a:cubicBezTo>
                    <a:cubicBezTo>
                      <a:pt x="48" y="748"/>
                      <a:pt x="56" y="766"/>
                      <a:pt x="69" y="779"/>
                    </a:cubicBezTo>
                    <a:cubicBezTo>
                      <a:pt x="82" y="792"/>
                      <a:pt x="100" y="800"/>
                      <a:pt x="120" y="800"/>
                    </a:cubicBezTo>
                    <a:cubicBezTo>
                      <a:pt x="685" y="800"/>
                      <a:pt x="685" y="800"/>
                      <a:pt x="685" y="800"/>
                    </a:cubicBezTo>
                    <a:cubicBezTo>
                      <a:pt x="673" y="777"/>
                      <a:pt x="666" y="752"/>
                      <a:pt x="666" y="728"/>
                    </a:cubicBezTo>
                    <a:cubicBezTo>
                      <a:pt x="666" y="720"/>
                      <a:pt x="667" y="712"/>
                      <a:pt x="668" y="704"/>
                    </a:cubicBezTo>
                    <a:cubicBezTo>
                      <a:pt x="120" y="704"/>
                      <a:pt x="120" y="704"/>
                      <a:pt x="120" y="704"/>
                    </a:cubicBezTo>
                    <a:cubicBezTo>
                      <a:pt x="114" y="704"/>
                      <a:pt x="108" y="706"/>
                      <a:pt x="103" y="711"/>
                    </a:cubicBezTo>
                    <a:cubicBezTo>
                      <a:pt x="97" y="717"/>
                      <a:pt x="87" y="717"/>
                      <a:pt x="81" y="711"/>
                    </a:cubicBezTo>
                    <a:cubicBezTo>
                      <a:pt x="74" y="704"/>
                      <a:pt x="74" y="694"/>
                      <a:pt x="80" y="688"/>
                    </a:cubicBezTo>
                    <a:cubicBezTo>
                      <a:pt x="91" y="678"/>
                      <a:pt x="105" y="672"/>
                      <a:pt x="120" y="672"/>
                    </a:cubicBezTo>
                    <a:cubicBezTo>
                      <a:pt x="677" y="672"/>
                      <a:pt x="677" y="672"/>
                      <a:pt x="677" y="672"/>
                    </a:cubicBezTo>
                    <a:cubicBezTo>
                      <a:pt x="679" y="666"/>
                      <a:pt x="682" y="661"/>
                      <a:pt x="685" y="656"/>
                    </a:cubicBezTo>
                    <a:close/>
                    <a:moveTo>
                      <a:pt x="48" y="186"/>
                    </a:moveTo>
                    <a:cubicBezTo>
                      <a:pt x="64" y="172"/>
                      <a:pt x="83" y="163"/>
                      <a:pt x="104" y="160"/>
                    </a:cubicBezTo>
                    <a:cubicBezTo>
                      <a:pt x="104" y="49"/>
                      <a:pt x="104" y="49"/>
                      <a:pt x="104" y="49"/>
                    </a:cubicBezTo>
                    <a:cubicBezTo>
                      <a:pt x="91" y="52"/>
                      <a:pt x="79" y="59"/>
                      <a:pt x="69" y="69"/>
                    </a:cubicBezTo>
                    <a:cubicBezTo>
                      <a:pt x="56" y="82"/>
                      <a:pt x="48" y="100"/>
                      <a:pt x="48" y="120"/>
                    </a:cubicBezTo>
                    <a:cubicBezTo>
                      <a:pt x="48" y="186"/>
                      <a:pt x="48" y="186"/>
                      <a:pt x="48" y="186"/>
                    </a:cubicBezTo>
                    <a:close/>
                    <a:moveTo>
                      <a:pt x="104" y="193"/>
                    </a:moveTo>
                    <a:cubicBezTo>
                      <a:pt x="88" y="196"/>
                      <a:pt x="74" y="204"/>
                      <a:pt x="64" y="215"/>
                    </a:cubicBezTo>
                    <a:cubicBezTo>
                      <a:pt x="57" y="221"/>
                      <a:pt x="52" y="228"/>
                      <a:pt x="48" y="236"/>
                    </a:cubicBezTo>
                    <a:cubicBezTo>
                      <a:pt x="48" y="490"/>
                      <a:pt x="48" y="490"/>
                      <a:pt x="48" y="490"/>
                    </a:cubicBezTo>
                    <a:cubicBezTo>
                      <a:pt x="64" y="477"/>
                      <a:pt x="83" y="468"/>
                      <a:pt x="104" y="465"/>
                    </a:cubicBezTo>
                    <a:cubicBezTo>
                      <a:pt x="104" y="193"/>
                      <a:pt x="104" y="193"/>
                      <a:pt x="104" y="193"/>
                    </a:cubicBezTo>
                    <a:close/>
                    <a:moveTo>
                      <a:pt x="104" y="497"/>
                    </a:moveTo>
                    <a:cubicBezTo>
                      <a:pt x="88" y="501"/>
                      <a:pt x="74" y="508"/>
                      <a:pt x="64" y="519"/>
                    </a:cubicBezTo>
                    <a:cubicBezTo>
                      <a:pt x="57" y="526"/>
                      <a:pt x="52" y="533"/>
                      <a:pt x="48" y="541"/>
                    </a:cubicBezTo>
                    <a:cubicBezTo>
                      <a:pt x="48" y="632"/>
                      <a:pt x="48" y="632"/>
                      <a:pt x="48" y="632"/>
                    </a:cubicBezTo>
                    <a:cubicBezTo>
                      <a:pt x="64" y="620"/>
                      <a:pt x="83" y="611"/>
                      <a:pt x="104" y="609"/>
                    </a:cubicBezTo>
                    <a:cubicBezTo>
                      <a:pt x="104" y="497"/>
                      <a:pt x="104" y="497"/>
                      <a:pt x="104" y="4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a:latin typeface="Calibri (Body)"/>
                </a:endParaRPr>
              </a:p>
            </p:txBody>
          </p:sp>
          <p:sp>
            <p:nvSpPr>
              <p:cNvPr id="41" name="Freeform 12"/>
              <p:cNvSpPr>
                <a:spLocks noEditPoints="1"/>
              </p:cNvSpPr>
              <p:nvPr/>
            </p:nvSpPr>
            <p:spPr bwMode="auto">
              <a:xfrm>
                <a:off x="19638963" y="10525126"/>
                <a:ext cx="760413" cy="1250950"/>
              </a:xfrm>
              <a:custGeom>
                <a:avLst/>
                <a:gdLst>
                  <a:gd name="T0" fmla="*/ 374 w 389"/>
                  <a:gd name="T1" fmla="*/ 126 h 640"/>
                  <a:gd name="T2" fmla="*/ 191 w 389"/>
                  <a:gd name="T3" fmla="*/ 519 h 640"/>
                  <a:gd name="T4" fmla="*/ 182 w 389"/>
                  <a:gd name="T5" fmla="*/ 529 h 640"/>
                  <a:gd name="T6" fmla="*/ 47 w 389"/>
                  <a:gd name="T7" fmla="*/ 632 h 640"/>
                  <a:gd name="T8" fmla="*/ 13 w 389"/>
                  <a:gd name="T9" fmla="*/ 628 h 640"/>
                  <a:gd name="T10" fmla="*/ 8 w 389"/>
                  <a:gd name="T11" fmla="*/ 614 h 640"/>
                  <a:gd name="T12" fmla="*/ 0 w 389"/>
                  <a:gd name="T13" fmla="*/ 443 h 640"/>
                  <a:gd name="T14" fmla="*/ 2 w 389"/>
                  <a:gd name="T15" fmla="*/ 432 h 640"/>
                  <a:gd name="T16" fmla="*/ 185 w 389"/>
                  <a:gd name="T17" fmla="*/ 38 h 640"/>
                  <a:gd name="T18" fmla="*/ 272 w 389"/>
                  <a:gd name="T19" fmla="*/ 8 h 640"/>
                  <a:gd name="T20" fmla="*/ 308 w 389"/>
                  <a:gd name="T21" fmla="*/ 21 h 640"/>
                  <a:gd name="T22" fmla="*/ 341 w 389"/>
                  <a:gd name="T23" fmla="*/ 41 h 640"/>
                  <a:gd name="T24" fmla="*/ 374 w 389"/>
                  <a:gd name="T25" fmla="*/ 126 h 640"/>
                  <a:gd name="T26" fmla="*/ 53 w 389"/>
                  <a:gd name="T27" fmla="*/ 555 h 640"/>
                  <a:gd name="T28" fmla="*/ 64 w 389"/>
                  <a:gd name="T29" fmla="*/ 559 h 640"/>
                  <a:gd name="T30" fmla="*/ 150 w 389"/>
                  <a:gd name="T31" fmla="*/ 494 h 640"/>
                  <a:gd name="T32" fmla="*/ 151 w 389"/>
                  <a:gd name="T33" fmla="*/ 492 h 640"/>
                  <a:gd name="T34" fmla="*/ 109 w 389"/>
                  <a:gd name="T35" fmla="*/ 455 h 640"/>
                  <a:gd name="T36" fmla="*/ 74 w 389"/>
                  <a:gd name="T37" fmla="*/ 450 h 640"/>
                  <a:gd name="T38" fmla="*/ 247 w 389"/>
                  <a:gd name="T39" fmla="*/ 80 h 640"/>
                  <a:gd name="T40" fmla="*/ 325 w 389"/>
                  <a:gd name="T41" fmla="*/ 117 h 640"/>
                  <a:gd name="T42" fmla="*/ 330 w 389"/>
                  <a:gd name="T43" fmla="*/ 106 h 640"/>
                  <a:gd name="T44" fmla="*/ 312 w 389"/>
                  <a:gd name="T45" fmla="*/ 78 h 640"/>
                  <a:gd name="T46" fmla="*/ 288 w 389"/>
                  <a:gd name="T47" fmla="*/ 64 h 640"/>
                  <a:gd name="T48" fmla="*/ 262 w 389"/>
                  <a:gd name="T49" fmla="*/ 55 h 640"/>
                  <a:gd name="T50" fmla="*/ 229 w 389"/>
                  <a:gd name="T51" fmla="*/ 59 h 640"/>
                  <a:gd name="T52" fmla="*/ 48 w 389"/>
                  <a:gd name="T53" fmla="*/ 447 h 640"/>
                  <a:gd name="T54" fmla="*/ 53 w 389"/>
                  <a:gd name="T55" fmla="*/ 555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9" h="640">
                    <a:moveTo>
                      <a:pt x="374" y="126"/>
                    </a:moveTo>
                    <a:cubicBezTo>
                      <a:pt x="191" y="519"/>
                      <a:pt x="191" y="519"/>
                      <a:pt x="191" y="519"/>
                    </a:cubicBezTo>
                    <a:cubicBezTo>
                      <a:pt x="189" y="524"/>
                      <a:pt x="186" y="527"/>
                      <a:pt x="182" y="529"/>
                    </a:cubicBezTo>
                    <a:cubicBezTo>
                      <a:pt x="47" y="632"/>
                      <a:pt x="47" y="632"/>
                      <a:pt x="47" y="632"/>
                    </a:cubicBezTo>
                    <a:cubicBezTo>
                      <a:pt x="36" y="640"/>
                      <a:pt x="21" y="638"/>
                      <a:pt x="13" y="628"/>
                    </a:cubicBezTo>
                    <a:cubicBezTo>
                      <a:pt x="10" y="624"/>
                      <a:pt x="8" y="619"/>
                      <a:pt x="8" y="614"/>
                    </a:cubicBezTo>
                    <a:cubicBezTo>
                      <a:pt x="0" y="443"/>
                      <a:pt x="0" y="443"/>
                      <a:pt x="0" y="443"/>
                    </a:cubicBezTo>
                    <a:cubicBezTo>
                      <a:pt x="0" y="439"/>
                      <a:pt x="1" y="435"/>
                      <a:pt x="2" y="432"/>
                    </a:cubicBezTo>
                    <a:cubicBezTo>
                      <a:pt x="185" y="38"/>
                      <a:pt x="185" y="38"/>
                      <a:pt x="185" y="38"/>
                    </a:cubicBezTo>
                    <a:cubicBezTo>
                      <a:pt x="200" y="7"/>
                      <a:pt x="235" y="0"/>
                      <a:pt x="272" y="8"/>
                    </a:cubicBezTo>
                    <a:cubicBezTo>
                      <a:pt x="284" y="11"/>
                      <a:pt x="297" y="15"/>
                      <a:pt x="308" y="21"/>
                    </a:cubicBezTo>
                    <a:cubicBezTo>
                      <a:pt x="320" y="26"/>
                      <a:pt x="331" y="33"/>
                      <a:pt x="341" y="41"/>
                    </a:cubicBezTo>
                    <a:cubicBezTo>
                      <a:pt x="371" y="64"/>
                      <a:pt x="389" y="95"/>
                      <a:pt x="374" y="126"/>
                    </a:cubicBezTo>
                    <a:close/>
                    <a:moveTo>
                      <a:pt x="53" y="555"/>
                    </a:moveTo>
                    <a:cubicBezTo>
                      <a:pt x="64" y="559"/>
                      <a:pt x="64" y="559"/>
                      <a:pt x="64" y="559"/>
                    </a:cubicBezTo>
                    <a:cubicBezTo>
                      <a:pt x="150" y="494"/>
                      <a:pt x="150" y="494"/>
                      <a:pt x="150" y="494"/>
                    </a:cubicBezTo>
                    <a:cubicBezTo>
                      <a:pt x="151" y="492"/>
                      <a:pt x="151" y="492"/>
                      <a:pt x="151" y="492"/>
                    </a:cubicBezTo>
                    <a:cubicBezTo>
                      <a:pt x="109" y="455"/>
                      <a:pt x="109" y="455"/>
                      <a:pt x="109" y="455"/>
                    </a:cubicBezTo>
                    <a:cubicBezTo>
                      <a:pt x="74" y="450"/>
                      <a:pt x="74" y="450"/>
                      <a:pt x="74" y="450"/>
                    </a:cubicBezTo>
                    <a:cubicBezTo>
                      <a:pt x="247" y="80"/>
                      <a:pt x="247" y="80"/>
                      <a:pt x="247" y="80"/>
                    </a:cubicBezTo>
                    <a:cubicBezTo>
                      <a:pt x="325" y="117"/>
                      <a:pt x="325" y="117"/>
                      <a:pt x="325" y="117"/>
                    </a:cubicBezTo>
                    <a:cubicBezTo>
                      <a:pt x="330" y="106"/>
                      <a:pt x="330" y="106"/>
                      <a:pt x="330" y="106"/>
                    </a:cubicBezTo>
                    <a:cubicBezTo>
                      <a:pt x="334" y="99"/>
                      <a:pt x="325" y="88"/>
                      <a:pt x="312" y="78"/>
                    </a:cubicBezTo>
                    <a:cubicBezTo>
                      <a:pt x="305" y="73"/>
                      <a:pt x="297" y="68"/>
                      <a:pt x="288" y="64"/>
                    </a:cubicBezTo>
                    <a:cubicBezTo>
                      <a:pt x="280" y="60"/>
                      <a:pt x="271" y="57"/>
                      <a:pt x="262" y="55"/>
                    </a:cubicBezTo>
                    <a:cubicBezTo>
                      <a:pt x="246" y="52"/>
                      <a:pt x="232" y="52"/>
                      <a:pt x="229" y="59"/>
                    </a:cubicBezTo>
                    <a:cubicBezTo>
                      <a:pt x="48" y="447"/>
                      <a:pt x="48" y="447"/>
                      <a:pt x="48" y="447"/>
                    </a:cubicBezTo>
                    <a:cubicBezTo>
                      <a:pt x="53" y="555"/>
                      <a:pt x="53" y="555"/>
                      <a:pt x="53" y="5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a:latin typeface="Calibri (Body)"/>
                </a:endParaRPr>
              </a:p>
            </p:txBody>
          </p:sp>
        </p:grpSp>
        <p:grpSp>
          <p:nvGrpSpPr>
            <p:cNvPr id="29" name="Group 28"/>
            <p:cNvGrpSpPr/>
            <p:nvPr/>
          </p:nvGrpSpPr>
          <p:grpSpPr>
            <a:xfrm>
              <a:off x="2040577" y="2617370"/>
              <a:ext cx="786461" cy="457359"/>
              <a:chOff x="5138738" y="1654176"/>
              <a:chExt cx="2287588" cy="1330325"/>
            </a:xfrm>
            <a:solidFill>
              <a:schemeClr val="accent1"/>
            </a:solidFill>
          </p:grpSpPr>
          <p:sp>
            <p:nvSpPr>
              <p:cNvPr id="31" name="Freeform 10"/>
              <p:cNvSpPr>
                <a:spLocks/>
              </p:cNvSpPr>
              <p:nvPr/>
            </p:nvSpPr>
            <p:spPr bwMode="auto">
              <a:xfrm>
                <a:off x="7032626" y="1654176"/>
                <a:ext cx="393700" cy="658813"/>
              </a:xfrm>
              <a:custGeom>
                <a:avLst/>
                <a:gdLst>
                  <a:gd name="T0" fmla="*/ 16 w 37"/>
                  <a:gd name="T1" fmla="*/ 0 h 62"/>
                  <a:gd name="T2" fmla="*/ 3 w 37"/>
                  <a:gd name="T3" fmla="*/ 5 h 62"/>
                  <a:gd name="T4" fmla="*/ 3 w 37"/>
                  <a:gd name="T5" fmla="*/ 21 h 62"/>
                  <a:gd name="T6" fmla="*/ 14 w 37"/>
                  <a:gd name="T7" fmla="*/ 53 h 62"/>
                  <a:gd name="T8" fmla="*/ 22 w 37"/>
                  <a:gd name="T9" fmla="*/ 62 h 62"/>
                  <a:gd name="T10" fmla="*/ 22 w 37"/>
                  <a:gd name="T11" fmla="*/ 62 h 62"/>
                  <a:gd name="T12" fmla="*/ 23 w 37"/>
                  <a:gd name="T13" fmla="*/ 62 h 62"/>
                  <a:gd name="T14" fmla="*/ 37 w 37"/>
                  <a:gd name="T15" fmla="*/ 57 h 62"/>
                  <a:gd name="T16" fmla="*/ 37 w 37"/>
                  <a:gd name="T17" fmla="*/ 57 h 62"/>
                  <a:gd name="T18" fmla="*/ 16 w 37"/>
                  <a:gd name="T19" fmla="*/ 0 h 62"/>
                  <a:gd name="T20" fmla="*/ 16 w 37"/>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62">
                    <a:moveTo>
                      <a:pt x="16" y="0"/>
                    </a:moveTo>
                    <a:cubicBezTo>
                      <a:pt x="12" y="1"/>
                      <a:pt x="7" y="3"/>
                      <a:pt x="3" y="5"/>
                    </a:cubicBezTo>
                    <a:cubicBezTo>
                      <a:pt x="0" y="6"/>
                      <a:pt x="0" y="11"/>
                      <a:pt x="3" y="21"/>
                    </a:cubicBezTo>
                    <a:cubicBezTo>
                      <a:pt x="5" y="29"/>
                      <a:pt x="10" y="44"/>
                      <a:pt x="14" y="53"/>
                    </a:cubicBezTo>
                    <a:cubicBezTo>
                      <a:pt x="18" y="61"/>
                      <a:pt x="21" y="62"/>
                      <a:pt x="22" y="62"/>
                    </a:cubicBezTo>
                    <a:cubicBezTo>
                      <a:pt x="22" y="62"/>
                      <a:pt x="22" y="62"/>
                      <a:pt x="22" y="62"/>
                    </a:cubicBezTo>
                    <a:cubicBezTo>
                      <a:pt x="23" y="62"/>
                      <a:pt x="23" y="62"/>
                      <a:pt x="23" y="62"/>
                    </a:cubicBezTo>
                    <a:cubicBezTo>
                      <a:pt x="28" y="61"/>
                      <a:pt x="32" y="59"/>
                      <a:pt x="37" y="57"/>
                    </a:cubicBezTo>
                    <a:cubicBezTo>
                      <a:pt x="37" y="57"/>
                      <a:pt x="37" y="57"/>
                      <a:pt x="37" y="57"/>
                    </a:cubicBezTo>
                    <a:cubicBezTo>
                      <a:pt x="16" y="0"/>
                      <a:pt x="16" y="0"/>
                      <a:pt x="16" y="0"/>
                    </a:cubicBezTo>
                    <a:cubicBezTo>
                      <a:pt x="16" y="0"/>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a:latin typeface="Calibri (Body)"/>
                </a:endParaRPr>
              </a:p>
            </p:txBody>
          </p:sp>
          <p:sp>
            <p:nvSpPr>
              <p:cNvPr id="32" name="Freeform 11"/>
              <p:cNvSpPr>
                <a:spLocks/>
              </p:cNvSpPr>
              <p:nvPr/>
            </p:nvSpPr>
            <p:spPr bwMode="auto">
              <a:xfrm>
                <a:off x="5138738" y="1654176"/>
                <a:ext cx="393700" cy="658813"/>
              </a:xfrm>
              <a:custGeom>
                <a:avLst/>
                <a:gdLst>
                  <a:gd name="T0" fmla="*/ 21 w 37"/>
                  <a:gd name="T1" fmla="*/ 0 h 62"/>
                  <a:gd name="T2" fmla="*/ 21 w 37"/>
                  <a:gd name="T3" fmla="*/ 0 h 62"/>
                  <a:gd name="T4" fmla="*/ 0 w 37"/>
                  <a:gd name="T5" fmla="*/ 57 h 62"/>
                  <a:gd name="T6" fmla="*/ 0 w 37"/>
                  <a:gd name="T7" fmla="*/ 57 h 62"/>
                  <a:gd name="T8" fmla="*/ 14 w 37"/>
                  <a:gd name="T9" fmla="*/ 62 h 62"/>
                  <a:gd name="T10" fmla="*/ 15 w 37"/>
                  <a:gd name="T11" fmla="*/ 62 h 62"/>
                  <a:gd name="T12" fmla="*/ 23 w 37"/>
                  <a:gd name="T13" fmla="*/ 53 h 62"/>
                  <a:gd name="T14" fmla="*/ 34 w 37"/>
                  <a:gd name="T15" fmla="*/ 21 h 62"/>
                  <a:gd name="T16" fmla="*/ 34 w 37"/>
                  <a:gd name="T17" fmla="*/ 5 h 62"/>
                  <a:gd name="T18" fmla="*/ 21 w 37"/>
                  <a:gd name="T19" fmla="*/ 0 h 62"/>
                  <a:gd name="T20" fmla="*/ 21 w 37"/>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62">
                    <a:moveTo>
                      <a:pt x="21" y="0"/>
                    </a:moveTo>
                    <a:cubicBezTo>
                      <a:pt x="21" y="0"/>
                      <a:pt x="21" y="0"/>
                      <a:pt x="21" y="0"/>
                    </a:cubicBezTo>
                    <a:cubicBezTo>
                      <a:pt x="0" y="57"/>
                      <a:pt x="0" y="57"/>
                      <a:pt x="0" y="57"/>
                    </a:cubicBezTo>
                    <a:cubicBezTo>
                      <a:pt x="0" y="57"/>
                      <a:pt x="0" y="57"/>
                      <a:pt x="0" y="57"/>
                    </a:cubicBezTo>
                    <a:cubicBezTo>
                      <a:pt x="5" y="59"/>
                      <a:pt x="9" y="61"/>
                      <a:pt x="14" y="62"/>
                    </a:cubicBezTo>
                    <a:cubicBezTo>
                      <a:pt x="14" y="62"/>
                      <a:pt x="14" y="62"/>
                      <a:pt x="15" y="62"/>
                    </a:cubicBezTo>
                    <a:cubicBezTo>
                      <a:pt x="16" y="62"/>
                      <a:pt x="19" y="61"/>
                      <a:pt x="23" y="53"/>
                    </a:cubicBezTo>
                    <a:cubicBezTo>
                      <a:pt x="27" y="44"/>
                      <a:pt x="32" y="29"/>
                      <a:pt x="34" y="21"/>
                    </a:cubicBezTo>
                    <a:cubicBezTo>
                      <a:pt x="37" y="11"/>
                      <a:pt x="37" y="6"/>
                      <a:pt x="34" y="5"/>
                    </a:cubicBezTo>
                    <a:cubicBezTo>
                      <a:pt x="30" y="3"/>
                      <a:pt x="25" y="1"/>
                      <a:pt x="21" y="0"/>
                    </a:cubicBezTo>
                    <a:cubicBezTo>
                      <a:pt x="21" y="0"/>
                      <a:pt x="21"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a:latin typeface="Calibri (Body)"/>
                </a:endParaRPr>
              </a:p>
            </p:txBody>
          </p:sp>
          <p:sp>
            <p:nvSpPr>
              <p:cNvPr id="33" name="Freeform 12"/>
              <p:cNvSpPr>
                <a:spLocks/>
              </p:cNvSpPr>
              <p:nvPr/>
            </p:nvSpPr>
            <p:spPr bwMode="auto">
              <a:xfrm>
                <a:off x="6010276" y="2749551"/>
                <a:ext cx="192088" cy="180975"/>
              </a:xfrm>
              <a:custGeom>
                <a:avLst/>
                <a:gdLst>
                  <a:gd name="T0" fmla="*/ 15 w 18"/>
                  <a:gd name="T1" fmla="*/ 2 h 17"/>
                  <a:gd name="T2" fmla="*/ 15 w 18"/>
                  <a:gd name="T3" fmla="*/ 2 h 17"/>
                  <a:gd name="T4" fmla="*/ 15 w 18"/>
                  <a:gd name="T5" fmla="*/ 11 h 17"/>
                  <a:gd name="T6" fmla="*/ 12 w 18"/>
                  <a:gd name="T7" fmla="*/ 15 h 17"/>
                  <a:gd name="T8" fmla="*/ 3 w 18"/>
                  <a:gd name="T9" fmla="*/ 15 h 17"/>
                  <a:gd name="T10" fmla="*/ 3 w 18"/>
                  <a:gd name="T11" fmla="*/ 15 h 17"/>
                  <a:gd name="T12" fmla="*/ 3 w 18"/>
                  <a:gd name="T13" fmla="*/ 6 h 17"/>
                  <a:gd name="T14" fmla="*/ 7 w 18"/>
                  <a:gd name="T15" fmla="*/ 2 h 17"/>
                  <a:gd name="T16" fmla="*/ 15 w 18"/>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7">
                    <a:moveTo>
                      <a:pt x="15" y="2"/>
                    </a:moveTo>
                    <a:cubicBezTo>
                      <a:pt x="15" y="2"/>
                      <a:pt x="15" y="2"/>
                      <a:pt x="15" y="2"/>
                    </a:cubicBezTo>
                    <a:cubicBezTo>
                      <a:pt x="18" y="4"/>
                      <a:pt x="18" y="8"/>
                      <a:pt x="15" y="11"/>
                    </a:cubicBezTo>
                    <a:cubicBezTo>
                      <a:pt x="12" y="15"/>
                      <a:pt x="12" y="15"/>
                      <a:pt x="12" y="15"/>
                    </a:cubicBezTo>
                    <a:cubicBezTo>
                      <a:pt x="9" y="17"/>
                      <a:pt x="5" y="17"/>
                      <a:pt x="3" y="15"/>
                    </a:cubicBezTo>
                    <a:cubicBezTo>
                      <a:pt x="3" y="15"/>
                      <a:pt x="3" y="15"/>
                      <a:pt x="3" y="15"/>
                    </a:cubicBezTo>
                    <a:cubicBezTo>
                      <a:pt x="0" y="12"/>
                      <a:pt x="0" y="8"/>
                      <a:pt x="3" y="6"/>
                    </a:cubicBezTo>
                    <a:cubicBezTo>
                      <a:pt x="7" y="2"/>
                      <a:pt x="7" y="2"/>
                      <a:pt x="7" y="2"/>
                    </a:cubicBezTo>
                    <a:cubicBezTo>
                      <a:pt x="9" y="0"/>
                      <a:pt x="13" y="0"/>
                      <a:pt x="1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a:latin typeface="Calibri (Body)"/>
                </a:endParaRPr>
              </a:p>
            </p:txBody>
          </p:sp>
          <p:sp>
            <p:nvSpPr>
              <p:cNvPr id="34" name="Freeform 13"/>
              <p:cNvSpPr>
                <a:spLocks/>
              </p:cNvSpPr>
              <p:nvPr/>
            </p:nvSpPr>
            <p:spPr bwMode="auto">
              <a:xfrm>
                <a:off x="5829301" y="2568576"/>
                <a:ext cx="287338" cy="287338"/>
              </a:xfrm>
              <a:custGeom>
                <a:avLst/>
                <a:gdLst>
                  <a:gd name="T0" fmla="*/ 24 w 27"/>
                  <a:gd name="T1" fmla="*/ 3 h 27"/>
                  <a:gd name="T2" fmla="*/ 24 w 27"/>
                  <a:gd name="T3" fmla="*/ 3 h 27"/>
                  <a:gd name="T4" fmla="*/ 24 w 27"/>
                  <a:gd name="T5" fmla="*/ 12 h 27"/>
                  <a:gd name="T6" fmla="*/ 12 w 27"/>
                  <a:gd name="T7" fmla="*/ 24 h 27"/>
                  <a:gd name="T8" fmla="*/ 3 w 27"/>
                  <a:gd name="T9" fmla="*/ 24 h 27"/>
                  <a:gd name="T10" fmla="*/ 3 w 27"/>
                  <a:gd name="T11" fmla="*/ 24 h 27"/>
                  <a:gd name="T12" fmla="*/ 3 w 27"/>
                  <a:gd name="T13" fmla="*/ 16 h 27"/>
                  <a:gd name="T14" fmla="*/ 16 w 27"/>
                  <a:gd name="T15" fmla="*/ 3 h 27"/>
                  <a:gd name="T16" fmla="*/ 24 w 27"/>
                  <a:gd name="T17"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24" y="3"/>
                    </a:moveTo>
                    <a:cubicBezTo>
                      <a:pt x="24" y="3"/>
                      <a:pt x="24" y="3"/>
                      <a:pt x="24" y="3"/>
                    </a:cubicBezTo>
                    <a:cubicBezTo>
                      <a:pt x="27" y="5"/>
                      <a:pt x="27" y="9"/>
                      <a:pt x="24" y="12"/>
                    </a:cubicBezTo>
                    <a:cubicBezTo>
                      <a:pt x="12" y="24"/>
                      <a:pt x="12" y="24"/>
                      <a:pt x="12" y="24"/>
                    </a:cubicBezTo>
                    <a:cubicBezTo>
                      <a:pt x="9" y="27"/>
                      <a:pt x="5" y="27"/>
                      <a:pt x="3" y="24"/>
                    </a:cubicBezTo>
                    <a:cubicBezTo>
                      <a:pt x="3" y="24"/>
                      <a:pt x="3" y="24"/>
                      <a:pt x="3" y="24"/>
                    </a:cubicBezTo>
                    <a:cubicBezTo>
                      <a:pt x="0" y="22"/>
                      <a:pt x="0" y="18"/>
                      <a:pt x="3" y="16"/>
                    </a:cubicBezTo>
                    <a:cubicBezTo>
                      <a:pt x="16" y="3"/>
                      <a:pt x="16" y="3"/>
                      <a:pt x="16" y="3"/>
                    </a:cubicBezTo>
                    <a:cubicBezTo>
                      <a:pt x="18" y="0"/>
                      <a:pt x="22" y="0"/>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a:latin typeface="Calibri (Body)"/>
                </a:endParaRPr>
              </a:p>
            </p:txBody>
          </p:sp>
          <p:sp>
            <p:nvSpPr>
              <p:cNvPr id="35" name="Freeform 14"/>
              <p:cNvSpPr>
                <a:spLocks/>
              </p:cNvSpPr>
              <p:nvPr/>
            </p:nvSpPr>
            <p:spPr bwMode="auto">
              <a:xfrm>
                <a:off x="5713413" y="2462213"/>
                <a:ext cx="254000" cy="255588"/>
              </a:xfrm>
              <a:custGeom>
                <a:avLst/>
                <a:gdLst>
                  <a:gd name="T0" fmla="*/ 22 w 24"/>
                  <a:gd name="T1" fmla="*/ 2 h 24"/>
                  <a:gd name="T2" fmla="*/ 22 w 24"/>
                  <a:gd name="T3" fmla="*/ 2 h 24"/>
                  <a:gd name="T4" fmla="*/ 22 w 24"/>
                  <a:gd name="T5" fmla="*/ 11 h 24"/>
                  <a:gd name="T6" fmla="*/ 12 w 24"/>
                  <a:gd name="T7" fmla="*/ 21 h 24"/>
                  <a:gd name="T8" fmla="*/ 3 w 24"/>
                  <a:gd name="T9" fmla="*/ 21 h 24"/>
                  <a:gd name="T10" fmla="*/ 3 w 24"/>
                  <a:gd name="T11" fmla="*/ 21 h 24"/>
                  <a:gd name="T12" fmla="*/ 3 w 24"/>
                  <a:gd name="T13" fmla="*/ 13 h 24"/>
                  <a:gd name="T14" fmla="*/ 13 w 24"/>
                  <a:gd name="T15" fmla="*/ 2 h 24"/>
                  <a:gd name="T16" fmla="*/ 22 w 24"/>
                  <a:gd name="T17"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4">
                    <a:moveTo>
                      <a:pt x="22" y="2"/>
                    </a:moveTo>
                    <a:cubicBezTo>
                      <a:pt x="22" y="2"/>
                      <a:pt x="22" y="2"/>
                      <a:pt x="22" y="2"/>
                    </a:cubicBezTo>
                    <a:cubicBezTo>
                      <a:pt x="24" y="5"/>
                      <a:pt x="24" y="9"/>
                      <a:pt x="22" y="11"/>
                    </a:cubicBezTo>
                    <a:cubicBezTo>
                      <a:pt x="12" y="21"/>
                      <a:pt x="12" y="21"/>
                      <a:pt x="12" y="21"/>
                    </a:cubicBezTo>
                    <a:cubicBezTo>
                      <a:pt x="9" y="24"/>
                      <a:pt x="5" y="24"/>
                      <a:pt x="3" y="21"/>
                    </a:cubicBezTo>
                    <a:cubicBezTo>
                      <a:pt x="3" y="21"/>
                      <a:pt x="3" y="21"/>
                      <a:pt x="3" y="21"/>
                    </a:cubicBezTo>
                    <a:cubicBezTo>
                      <a:pt x="0" y="19"/>
                      <a:pt x="0" y="15"/>
                      <a:pt x="3" y="13"/>
                    </a:cubicBezTo>
                    <a:cubicBezTo>
                      <a:pt x="13" y="2"/>
                      <a:pt x="13" y="2"/>
                      <a:pt x="13" y="2"/>
                    </a:cubicBezTo>
                    <a:cubicBezTo>
                      <a:pt x="15" y="0"/>
                      <a:pt x="19"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a:latin typeface="Calibri (Body)"/>
                </a:endParaRPr>
              </a:p>
            </p:txBody>
          </p:sp>
          <p:sp>
            <p:nvSpPr>
              <p:cNvPr id="36" name="Freeform 15"/>
              <p:cNvSpPr>
                <a:spLocks/>
              </p:cNvSpPr>
              <p:nvPr/>
            </p:nvSpPr>
            <p:spPr bwMode="auto">
              <a:xfrm>
                <a:off x="5607051" y="2366963"/>
                <a:ext cx="201613" cy="201613"/>
              </a:xfrm>
              <a:custGeom>
                <a:avLst/>
                <a:gdLst>
                  <a:gd name="T0" fmla="*/ 17 w 19"/>
                  <a:gd name="T1" fmla="*/ 2 h 19"/>
                  <a:gd name="T2" fmla="*/ 17 w 19"/>
                  <a:gd name="T3" fmla="*/ 2 h 19"/>
                  <a:gd name="T4" fmla="*/ 17 w 19"/>
                  <a:gd name="T5" fmla="*/ 11 h 19"/>
                  <a:gd name="T6" fmla="*/ 12 w 19"/>
                  <a:gd name="T7" fmla="*/ 16 h 19"/>
                  <a:gd name="T8" fmla="*/ 3 w 19"/>
                  <a:gd name="T9" fmla="*/ 16 h 19"/>
                  <a:gd name="T10" fmla="*/ 3 w 19"/>
                  <a:gd name="T11" fmla="*/ 16 h 19"/>
                  <a:gd name="T12" fmla="*/ 3 w 19"/>
                  <a:gd name="T13" fmla="*/ 7 h 19"/>
                  <a:gd name="T14" fmla="*/ 8 w 19"/>
                  <a:gd name="T15" fmla="*/ 2 h 19"/>
                  <a:gd name="T16" fmla="*/ 17 w 19"/>
                  <a:gd name="T1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7" y="2"/>
                    </a:moveTo>
                    <a:cubicBezTo>
                      <a:pt x="17" y="2"/>
                      <a:pt x="17" y="2"/>
                      <a:pt x="17" y="2"/>
                    </a:cubicBezTo>
                    <a:cubicBezTo>
                      <a:pt x="19" y="5"/>
                      <a:pt x="19" y="9"/>
                      <a:pt x="17" y="11"/>
                    </a:cubicBezTo>
                    <a:cubicBezTo>
                      <a:pt x="12" y="16"/>
                      <a:pt x="12" y="16"/>
                      <a:pt x="12" y="16"/>
                    </a:cubicBezTo>
                    <a:cubicBezTo>
                      <a:pt x="9" y="19"/>
                      <a:pt x="5" y="19"/>
                      <a:pt x="3" y="16"/>
                    </a:cubicBezTo>
                    <a:cubicBezTo>
                      <a:pt x="3" y="16"/>
                      <a:pt x="3" y="16"/>
                      <a:pt x="3" y="16"/>
                    </a:cubicBezTo>
                    <a:cubicBezTo>
                      <a:pt x="0" y="14"/>
                      <a:pt x="0" y="10"/>
                      <a:pt x="3" y="7"/>
                    </a:cubicBezTo>
                    <a:cubicBezTo>
                      <a:pt x="8" y="2"/>
                      <a:pt x="8" y="2"/>
                      <a:pt x="8" y="2"/>
                    </a:cubicBezTo>
                    <a:cubicBezTo>
                      <a:pt x="10" y="0"/>
                      <a:pt x="14" y="0"/>
                      <a:pt x="1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a:latin typeface="Calibri (Body)"/>
                </a:endParaRPr>
              </a:p>
            </p:txBody>
          </p:sp>
          <p:sp>
            <p:nvSpPr>
              <p:cNvPr id="37" name="Freeform 16"/>
              <p:cNvSpPr>
                <a:spLocks/>
              </p:cNvSpPr>
              <p:nvPr/>
            </p:nvSpPr>
            <p:spPr bwMode="auto">
              <a:xfrm>
                <a:off x="5935663" y="1738313"/>
                <a:ext cx="1235075" cy="766763"/>
              </a:xfrm>
              <a:custGeom>
                <a:avLst/>
                <a:gdLst>
                  <a:gd name="T0" fmla="*/ 35 w 116"/>
                  <a:gd name="T1" fmla="*/ 2 h 72"/>
                  <a:gd name="T2" fmla="*/ 10 w 116"/>
                  <a:gd name="T3" fmla="*/ 13 h 72"/>
                  <a:gd name="T4" fmla="*/ 5 w 116"/>
                  <a:gd name="T5" fmla="*/ 25 h 72"/>
                  <a:gd name="T6" fmla="*/ 0 w 116"/>
                  <a:gd name="T7" fmla="*/ 44 h 72"/>
                  <a:gd name="T8" fmla="*/ 7 w 116"/>
                  <a:gd name="T9" fmla="*/ 47 h 72"/>
                  <a:gd name="T10" fmla="*/ 8 w 116"/>
                  <a:gd name="T11" fmla="*/ 47 h 72"/>
                  <a:gd name="T12" fmla="*/ 8 w 116"/>
                  <a:gd name="T13" fmla="*/ 47 h 72"/>
                  <a:gd name="T14" fmla="*/ 9 w 116"/>
                  <a:gd name="T15" fmla="*/ 46 h 72"/>
                  <a:gd name="T16" fmla="*/ 10 w 116"/>
                  <a:gd name="T17" fmla="*/ 46 h 72"/>
                  <a:gd name="T18" fmla="*/ 10 w 116"/>
                  <a:gd name="T19" fmla="*/ 46 h 72"/>
                  <a:gd name="T20" fmla="*/ 22 w 116"/>
                  <a:gd name="T21" fmla="*/ 23 h 72"/>
                  <a:gd name="T22" fmla="*/ 24 w 116"/>
                  <a:gd name="T23" fmla="*/ 20 h 72"/>
                  <a:gd name="T24" fmla="*/ 27 w 116"/>
                  <a:gd name="T25" fmla="*/ 22 h 72"/>
                  <a:gd name="T26" fmla="*/ 27 w 116"/>
                  <a:gd name="T27" fmla="*/ 25 h 72"/>
                  <a:gd name="T28" fmla="*/ 66 w 116"/>
                  <a:gd name="T29" fmla="*/ 33 h 72"/>
                  <a:gd name="T30" fmla="*/ 70 w 116"/>
                  <a:gd name="T31" fmla="*/ 34 h 72"/>
                  <a:gd name="T32" fmla="*/ 69 w 116"/>
                  <a:gd name="T33" fmla="*/ 37 h 72"/>
                  <a:gd name="T34" fmla="*/ 57 w 116"/>
                  <a:gd name="T35" fmla="*/ 41 h 72"/>
                  <a:gd name="T36" fmla="*/ 57 w 116"/>
                  <a:gd name="T37" fmla="*/ 41 h 72"/>
                  <a:gd name="T38" fmla="*/ 79 w 116"/>
                  <a:gd name="T39" fmla="*/ 63 h 72"/>
                  <a:gd name="T40" fmla="*/ 87 w 116"/>
                  <a:gd name="T41" fmla="*/ 71 h 72"/>
                  <a:gd name="T42" fmla="*/ 88 w 116"/>
                  <a:gd name="T43" fmla="*/ 72 h 72"/>
                  <a:gd name="T44" fmla="*/ 89 w 116"/>
                  <a:gd name="T45" fmla="*/ 71 h 72"/>
                  <a:gd name="T46" fmla="*/ 116 w 116"/>
                  <a:gd name="T47" fmla="*/ 55 h 72"/>
                  <a:gd name="T48" fmla="*/ 99 w 116"/>
                  <a:gd name="T49" fmla="*/ 6 h 72"/>
                  <a:gd name="T50" fmla="*/ 84 w 116"/>
                  <a:gd name="T51" fmla="*/ 9 h 72"/>
                  <a:gd name="T52" fmla="*/ 76 w 116"/>
                  <a:gd name="T53" fmla="*/ 8 h 72"/>
                  <a:gd name="T54" fmla="*/ 63 w 116"/>
                  <a:gd name="T55" fmla="*/ 4 h 72"/>
                  <a:gd name="T56" fmla="*/ 44 w 116"/>
                  <a:gd name="T57" fmla="*/ 0 h 72"/>
                  <a:gd name="T58" fmla="*/ 37 w 116"/>
                  <a:gd name="T59" fmla="*/ 1 h 72"/>
                  <a:gd name="T60" fmla="*/ 35 w 116"/>
                  <a:gd name="T61"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72">
                    <a:moveTo>
                      <a:pt x="35" y="2"/>
                    </a:moveTo>
                    <a:cubicBezTo>
                      <a:pt x="24" y="5"/>
                      <a:pt x="13" y="8"/>
                      <a:pt x="10" y="13"/>
                    </a:cubicBezTo>
                    <a:cubicBezTo>
                      <a:pt x="9" y="15"/>
                      <a:pt x="7" y="20"/>
                      <a:pt x="5" y="25"/>
                    </a:cubicBezTo>
                    <a:cubicBezTo>
                      <a:pt x="3" y="33"/>
                      <a:pt x="1" y="41"/>
                      <a:pt x="0" y="44"/>
                    </a:cubicBezTo>
                    <a:cubicBezTo>
                      <a:pt x="1" y="45"/>
                      <a:pt x="4" y="47"/>
                      <a:pt x="7" y="47"/>
                    </a:cubicBezTo>
                    <a:cubicBezTo>
                      <a:pt x="7" y="47"/>
                      <a:pt x="7" y="47"/>
                      <a:pt x="8" y="47"/>
                    </a:cubicBezTo>
                    <a:cubicBezTo>
                      <a:pt x="8" y="47"/>
                      <a:pt x="8" y="47"/>
                      <a:pt x="8" y="47"/>
                    </a:cubicBezTo>
                    <a:cubicBezTo>
                      <a:pt x="8" y="47"/>
                      <a:pt x="9" y="47"/>
                      <a:pt x="9" y="46"/>
                    </a:cubicBezTo>
                    <a:cubicBezTo>
                      <a:pt x="9" y="46"/>
                      <a:pt x="9" y="46"/>
                      <a:pt x="10" y="46"/>
                    </a:cubicBezTo>
                    <a:cubicBezTo>
                      <a:pt x="10" y="46"/>
                      <a:pt x="10" y="46"/>
                      <a:pt x="10" y="46"/>
                    </a:cubicBezTo>
                    <a:cubicBezTo>
                      <a:pt x="19" y="43"/>
                      <a:pt x="22" y="31"/>
                      <a:pt x="22" y="23"/>
                    </a:cubicBezTo>
                    <a:cubicBezTo>
                      <a:pt x="22" y="21"/>
                      <a:pt x="23" y="20"/>
                      <a:pt x="24" y="20"/>
                    </a:cubicBezTo>
                    <a:cubicBezTo>
                      <a:pt x="25" y="20"/>
                      <a:pt x="27" y="21"/>
                      <a:pt x="27" y="22"/>
                    </a:cubicBezTo>
                    <a:cubicBezTo>
                      <a:pt x="27" y="23"/>
                      <a:pt x="27" y="24"/>
                      <a:pt x="27" y="25"/>
                    </a:cubicBezTo>
                    <a:cubicBezTo>
                      <a:pt x="43" y="35"/>
                      <a:pt x="55" y="39"/>
                      <a:pt x="66" y="33"/>
                    </a:cubicBezTo>
                    <a:cubicBezTo>
                      <a:pt x="68" y="33"/>
                      <a:pt x="69" y="33"/>
                      <a:pt x="70" y="34"/>
                    </a:cubicBezTo>
                    <a:cubicBezTo>
                      <a:pt x="70" y="36"/>
                      <a:pt x="70" y="37"/>
                      <a:pt x="69" y="37"/>
                    </a:cubicBezTo>
                    <a:cubicBezTo>
                      <a:pt x="65" y="39"/>
                      <a:pt x="61" y="40"/>
                      <a:pt x="57" y="41"/>
                    </a:cubicBezTo>
                    <a:cubicBezTo>
                      <a:pt x="57" y="41"/>
                      <a:pt x="57" y="41"/>
                      <a:pt x="57" y="41"/>
                    </a:cubicBezTo>
                    <a:cubicBezTo>
                      <a:pt x="65" y="48"/>
                      <a:pt x="72" y="56"/>
                      <a:pt x="79" y="63"/>
                    </a:cubicBezTo>
                    <a:cubicBezTo>
                      <a:pt x="82" y="66"/>
                      <a:pt x="85" y="68"/>
                      <a:pt x="87" y="71"/>
                    </a:cubicBezTo>
                    <a:cubicBezTo>
                      <a:pt x="88" y="71"/>
                      <a:pt x="88" y="72"/>
                      <a:pt x="88" y="72"/>
                    </a:cubicBezTo>
                    <a:cubicBezTo>
                      <a:pt x="89" y="72"/>
                      <a:pt x="89" y="72"/>
                      <a:pt x="89" y="71"/>
                    </a:cubicBezTo>
                    <a:cubicBezTo>
                      <a:pt x="94" y="67"/>
                      <a:pt x="103" y="58"/>
                      <a:pt x="116" y="55"/>
                    </a:cubicBezTo>
                    <a:cubicBezTo>
                      <a:pt x="108" y="37"/>
                      <a:pt x="102" y="21"/>
                      <a:pt x="99" y="6"/>
                    </a:cubicBezTo>
                    <a:cubicBezTo>
                      <a:pt x="96" y="7"/>
                      <a:pt x="91" y="9"/>
                      <a:pt x="84" y="9"/>
                    </a:cubicBezTo>
                    <a:cubicBezTo>
                      <a:pt x="82" y="9"/>
                      <a:pt x="79" y="8"/>
                      <a:pt x="76" y="8"/>
                    </a:cubicBezTo>
                    <a:cubicBezTo>
                      <a:pt x="72" y="7"/>
                      <a:pt x="67" y="6"/>
                      <a:pt x="63" y="4"/>
                    </a:cubicBezTo>
                    <a:cubicBezTo>
                      <a:pt x="56" y="2"/>
                      <a:pt x="50" y="0"/>
                      <a:pt x="44" y="0"/>
                    </a:cubicBezTo>
                    <a:cubicBezTo>
                      <a:pt x="41" y="0"/>
                      <a:pt x="39" y="1"/>
                      <a:pt x="37" y="1"/>
                    </a:cubicBezTo>
                    <a:lnTo>
                      <a:pt x="3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a:latin typeface="Calibri (Body)"/>
                </a:endParaRPr>
              </a:p>
            </p:txBody>
          </p:sp>
          <p:sp>
            <p:nvSpPr>
              <p:cNvPr id="38" name="Freeform 17"/>
              <p:cNvSpPr>
                <a:spLocks/>
              </p:cNvSpPr>
              <p:nvPr/>
            </p:nvSpPr>
            <p:spPr bwMode="auto">
              <a:xfrm>
                <a:off x="6202363" y="2792413"/>
                <a:ext cx="192088" cy="192088"/>
              </a:xfrm>
              <a:custGeom>
                <a:avLst/>
                <a:gdLst>
                  <a:gd name="T0" fmla="*/ 9 w 18"/>
                  <a:gd name="T1" fmla="*/ 5 h 18"/>
                  <a:gd name="T2" fmla="*/ 4 w 18"/>
                  <a:gd name="T3" fmla="*/ 0 h 18"/>
                  <a:gd name="T4" fmla="*/ 4 w 18"/>
                  <a:gd name="T5" fmla="*/ 3 h 18"/>
                  <a:gd name="T6" fmla="*/ 1 w 18"/>
                  <a:gd name="T7" fmla="*/ 11 h 18"/>
                  <a:gd name="T8" fmla="*/ 0 w 18"/>
                  <a:gd name="T9" fmla="*/ 11 h 18"/>
                  <a:gd name="T10" fmla="*/ 3 w 18"/>
                  <a:gd name="T11" fmla="*/ 14 h 18"/>
                  <a:gd name="T12" fmla="*/ 15 w 18"/>
                  <a:gd name="T13" fmla="*/ 18 h 18"/>
                  <a:gd name="T14" fmla="*/ 18 w 18"/>
                  <a:gd name="T15" fmla="*/ 18 h 18"/>
                  <a:gd name="T16" fmla="*/ 18 w 18"/>
                  <a:gd name="T17" fmla="*/ 14 h 18"/>
                  <a:gd name="T18" fmla="*/ 9 w 18"/>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5"/>
                    </a:moveTo>
                    <a:cubicBezTo>
                      <a:pt x="7" y="3"/>
                      <a:pt x="5" y="2"/>
                      <a:pt x="4" y="0"/>
                    </a:cubicBezTo>
                    <a:cubicBezTo>
                      <a:pt x="4" y="1"/>
                      <a:pt x="4" y="2"/>
                      <a:pt x="4" y="3"/>
                    </a:cubicBezTo>
                    <a:cubicBezTo>
                      <a:pt x="4" y="6"/>
                      <a:pt x="3" y="9"/>
                      <a:pt x="1" y="11"/>
                    </a:cubicBezTo>
                    <a:cubicBezTo>
                      <a:pt x="0" y="11"/>
                      <a:pt x="0" y="11"/>
                      <a:pt x="0" y="11"/>
                    </a:cubicBezTo>
                    <a:cubicBezTo>
                      <a:pt x="1" y="12"/>
                      <a:pt x="2" y="13"/>
                      <a:pt x="3" y="14"/>
                    </a:cubicBezTo>
                    <a:cubicBezTo>
                      <a:pt x="8" y="17"/>
                      <a:pt x="12" y="18"/>
                      <a:pt x="15" y="18"/>
                    </a:cubicBezTo>
                    <a:cubicBezTo>
                      <a:pt x="16" y="18"/>
                      <a:pt x="17" y="18"/>
                      <a:pt x="18" y="18"/>
                    </a:cubicBezTo>
                    <a:cubicBezTo>
                      <a:pt x="18" y="17"/>
                      <a:pt x="18" y="16"/>
                      <a:pt x="18" y="14"/>
                    </a:cubicBezTo>
                    <a:cubicBezTo>
                      <a:pt x="15" y="11"/>
                      <a:pt x="12" y="8"/>
                      <a:pt x="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a:latin typeface="Calibri (Body)"/>
                </a:endParaRPr>
              </a:p>
            </p:txBody>
          </p:sp>
          <p:sp>
            <p:nvSpPr>
              <p:cNvPr id="39" name="Freeform 18"/>
              <p:cNvSpPr>
                <a:spLocks/>
              </p:cNvSpPr>
              <p:nvPr/>
            </p:nvSpPr>
            <p:spPr bwMode="auto">
              <a:xfrm>
                <a:off x="5392738" y="1803401"/>
                <a:ext cx="1511300" cy="1158875"/>
              </a:xfrm>
              <a:custGeom>
                <a:avLst/>
                <a:gdLst>
                  <a:gd name="T0" fmla="*/ 135 w 142"/>
                  <a:gd name="T1" fmla="*/ 68 h 109"/>
                  <a:gd name="T2" fmla="*/ 127 w 142"/>
                  <a:gd name="T3" fmla="*/ 60 h 109"/>
                  <a:gd name="T4" fmla="*/ 101 w 142"/>
                  <a:gd name="T5" fmla="*/ 34 h 109"/>
                  <a:gd name="T6" fmla="*/ 77 w 142"/>
                  <a:gd name="T7" fmla="*/ 24 h 109"/>
                  <a:gd name="T8" fmla="*/ 61 w 142"/>
                  <a:gd name="T9" fmla="*/ 45 h 109"/>
                  <a:gd name="T10" fmla="*/ 58 w 142"/>
                  <a:gd name="T11" fmla="*/ 45 h 109"/>
                  <a:gd name="T12" fmla="*/ 46 w 142"/>
                  <a:gd name="T13" fmla="*/ 40 h 109"/>
                  <a:gd name="T14" fmla="*/ 46 w 142"/>
                  <a:gd name="T15" fmla="*/ 38 h 109"/>
                  <a:gd name="T16" fmla="*/ 57 w 142"/>
                  <a:gd name="T17" fmla="*/ 4 h 109"/>
                  <a:gd name="T18" fmla="*/ 59 w 142"/>
                  <a:gd name="T19" fmla="*/ 2 h 109"/>
                  <a:gd name="T20" fmla="*/ 50 w 142"/>
                  <a:gd name="T21" fmla="*/ 1 h 109"/>
                  <a:gd name="T22" fmla="*/ 40 w 142"/>
                  <a:gd name="T23" fmla="*/ 2 h 109"/>
                  <a:gd name="T24" fmla="*/ 32 w 142"/>
                  <a:gd name="T25" fmla="*/ 3 h 109"/>
                  <a:gd name="T26" fmla="*/ 32 w 142"/>
                  <a:gd name="T27" fmla="*/ 3 h 109"/>
                  <a:gd name="T28" fmla="*/ 17 w 142"/>
                  <a:gd name="T29" fmla="*/ 0 h 109"/>
                  <a:gd name="T30" fmla="*/ 0 w 142"/>
                  <a:gd name="T31" fmla="*/ 49 h 109"/>
                  <a:gd name="T32" fmla="*/ 19 w 142"/>
                  <a:gd name="T33" fmla="*/ 58 h 109"/>
                  <a:gd name="T34" fmla="*/ 19 w 142"/>
                  <a:gd name="T35" fmla="*/ 58 h 109"/>
                  <a:gd name="T36" fmla="*/ 24 w 142"/>
                  <a:gd name="T37" fmla="*/ 52 h 109"/>
                  <a:gd name="T38" fmla="*/ 32 w 142"/>
                  <a:gd name="T39" fmla="*/ 49 h 109"/>
                  <a:gd name="T40" fmla="*/ 40 w 142"/>
                  <a:gd name="T41" fmla="*/ 52 h 109"/>
                  <a:gd name="T42" fmla="*/ 43 w 142"/>
                  <a:gd name="T43" fmla="*/ 59 h 109"/>
                  <a:gd name="T44" fmla="*/ 47 w 142"/>
                  <a:gd name="T45" fmla="*/ 58 h 109"/>
                  <a:gd name="T46" fmla="*/ 55 w 142"/>
                  <a:gd name="T47" fmla="*/ 62 h 109"/>
                  <a:gd name="T48" fmla="*/ 58 w 142"/>
                  <a:gd name="T49" fmla="*/ 69 h 109"/>
                  <a:gd name="T50" fmla="*/ 61 w 142"/>
                  <a:gd name="T51" fmla="*/ 69 h 109"/>
                  <a:gd name="T52" fmla="*/ 69 w 142"/>
                  <a:gd name="T53" fmla="*/ 72 h 109"/>
                  <a:gd name="T54" fmla="*/ 72 w 142"/>
                  <a:gd name="T55" fmla="*/ 80 h 109"/>
                  <a:gd name="T56" fmla="*/ 72 w 142"/>
                  <a:gd name="T57" fmla="*/ 80 h 109"/>
                  <a:gd name="T58" fmla="*/ 73 w 142"/>
                  <a:gd name="T59" fmla="*/ 81 h 109"/>
                  <a:gd name="T60" fmla="*/ 92 w 142"/>
                  <a:gd name="T61" fmla="*/ 99 h 109"/>
                  <a:gd name="T62" fmla="*/ 98 w 142"/>
                  <a:gd name="T63" fmla="*/ 104 h 109"/>
                  <a:gd name="T64" fmla="*/ 98 w 142"/>
                  <a:gd name="T65" fmla="*/ 104 h 109"/>
                  <a:gd name="T66" fmla="*/ 98 w 142"/>
                  <a:gd name="T67" fmla="*/ 104 h 109"/>
                  <a:gd name="T68" fmla="*/ 101 w 142"/>
                  <a:gd name="T69" fmla="*/ 107 h 109"/>
                  <a:gd name="T70" fmla="*/ 107 w 142"/>
                  <a:gd name="T71" fmla="*/ 109 h 109"/>
                  <a:gd name="T72" fmla="*/ 112 w 142"/>
                  <a:gd name="T73" fmla="*/ 106 h 109"/>
                  <a:gd name="T74" fmla="*/ 112 w 142"/>
                  <a:gd name="T75" fmla="*/ 101 h 109"/>
                  <a:gd name="T76" fmla="*/ 83 w 142"/>
                  <a:gd name="T77" fmla="*/ 72 h 109"/>
                  <a:gd name="T78" fmla="*/ 83 w 142"/>
                  <a:gd name="T79" fmla="*/ 69 h 109"/>
                  <a:gd name="T80" fmla="*/ 86 w 142"/>
                  <a:gd name="T81" fmla="*/ 69 h 109"/>
                  <a:gd name="T82" fmla="*/ 114 w 142"/>
                  <a:gd name="T83" fmla="*/ 96 h 109"/>
                  <a:gd name="T84" fmla="*/ 114 w 142"/>
                  <a:gd name="T85" fmla="*/ 97 h 109"/>
                  <a:gd name="T86" fmla="*/ 114 w 142"/>
                  <a:gd name="T87" fmla="*/ 97 h 109"/>
                  <a:gd name="T88" fmla="*/ 114 w 142"/>
                  <a:gd name="T89" fmla="*/ 97 h 109"/>
                  <a:gd name="T90" fmla="*/ 116 w 142"/>
                  <a:gd name="T91" fmla="*/ 98 h 109"/>
                  <a:gd name="T92" fmla="*/ 119 w 142"/>
                  <a:gd name="T93" fmla="*/ 99 h 109"/>
                  <a:gd name="T94" fmla="*/ 126 w 142"/>
                  <a:gd name="T95" fmla="*/ 95 h 109"/>
                  <a:gd name="T96" fmla="*/ 126 w 142"/>
                  <a:gd name="T97" fmla="*/ 88 h 109"/>
                  <a:gd name="T98" fmla="*/ 100 w 142"/>
                  <a:gd name="T99" fmla="*/ 62 h 109"/>
                  <a:gd name="T100" fmla="*/ 100 w 142"/>
                  <a:gd name="T101" fmla="*/ 61 h 109"/>
                  <a:gd name="T102" fmla="*/ 100 w 142"/>
                  <a:gd name="T103" fmla="*/ 59 h 109"/>
                  <a:gd name="T104" fmla="*/ 104 w 142"/>
                  <a:gd name="T105" fmla="*/ 59 h 109"/>
                  <a:gd name="T106" fmla="*/ 129 w 142"/>
                  <a:gd name="T107" fmla="*/ 85 h 109"/>
                  <a:gd name="T108" fmla="*/ 134 w 142"/>
                  <a:gd name="T109" fmla="*/ 86 h 109"/>
                  <a:gd name="T110" fmla="*/ 140 w 142"/>
                  <a:gd name="T111" fmla="*/ 82 h 109"/>
                  <a:gd name="T112" fmla="*/ 135 w 142"/>
                  <a:gd name="T113" fmla="*/ 6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2" h="109">
                    <a:moveTo>
                      <a:pt x="135" y="68"/>
                    </a:moveTo>
                    <a:cubicBezTo>
                      <a:pt x="132" y="66"/>
                      <a:pt x="130" y="63"/>
                      <a:pt x="127" y="60"/>
                    </a:cubicBezTo>
                    <a:cubicBezTo>
                      <a:pt x="118" y="52"/>
                      <a:pt x="110" y="43"/>
                      <a:pt x="101" y="34"/>
                    </a:cubicBezTo>
                    <a:cubicBezTo>
                      <a:pt x="93" y="33"/>
                      <a:pt x="86" y="29"/>
                      <a:pt x="77" y="24"/>
                    </a:cubicBezTo>
                    <a:cubicBezTo>
                      <a:pt x="76" y="33"/>
                      <a:pt x="71" y="43"/>
                      <a:pt x="61" y="45"/>
                    </a:cubicBezTo>
                    <a:cubicBezTo>
                      <a:pt x="60" y="45"/>
                      <a:pt x="59" y="45"/>
                      <a:pt x="58" y="45"/>
                    </a:cubicBezTo>
                    <a:cubicBezTo>
                      <a:pt x="51" y="45"/>
                      <a:pt x="47" y="40"/>
                      <a:pt x="46" y="40"/>
                    </a:cubicBezTo>
                    <a:cubicBezTo>
                      <a:pt x="46" y="39"/>
                      <a:pt x="46" y="38"/>
                      <a:pt x="46" y="38"/>
                    </a:cubicBezTo>
                    <a:cubicBezTo>
                      <a:pt x="46" y="37"/>
                      <a:pt x="54" y="11"/>
                      <a:pt x="57" y="4"/>
                    </a:cubicBezTo>
                    <a:cubicBezTo>
                      <a:pt x="58" y="3"/>
                      <a:pt x="58" y="3"/>
                      <a:pt x="59" y="2"/>
                    </a:cubicBezTo>
                    <a:cubicBezTo>
                      <a:pt x="56" y="1"/>
                      <a:pt x="53" y="1"/>
                      <a:pt x="50" y="1"/>
                    </a:cubicBezTo>
                    <a:cubicBezTo>
                      <a:pt x="47" y="1"/>
                      <a:pt x="44" y="1"/>
                      <a:pt x="40" y="2"/>
                    </a:cubicBezTo>
                    <a:cubicBezTo>
                      <a:pt x="37" y="2"/>
                      <a:pt x="35" y="3"/>
                      <a:pt x="32" y="3"/>
                    </a:cubicBezTo>
                    <a:cubicBezTo>
                      <a:pt x="32" y="3"/>
                      <a:pt x="32" y="3"/>
                      <a:pt x="32" y="3"/>
                    </a:cubicBezTo>
                    <a:cubicBezTo>
                      <a:pt x="25" y="3"/>
                      <a:pt x="20" y="1"/>
                      <a:pt x="17" y="0"/>
                    </a:cubicBezTo>
                    <a:cubicBezTo>
                      <a:pt x="13" y="16"/>
                      <a:pt x="8" y="33"/>
                      <a:pt x="0" y="49"/>
                    </a:cubicBezTo>
                    <a:cubicBezTo>
                      <a:pt x="7" y="51"/>
                      <a:pt x="14" y="54"/>
                      <a:pt x="19" y="58"/>
                    </a:cubicBezTo>
                    <a:cubicBezTo>
                      <a:pt x="19" y="58"/>
                      <a:pt x="19" y="58"/>
                      <a:pt x="19" y="58"/>
                    </a:cubicBezTo>
                    <a:cubicBezTo>
                      <a:pt x="24" y="52"/>
                      <a:pt x="24" y="52"/>
                      <a:pt x="24" y="52"/>
                    </a:cubicBezTo>
                    <a:cubicBezTo>
                      <a:pt x="27" y="50"/>
                      <a:pt x="29" y="49"/>
                      <a:pt x="32" y="49"/>
                    </a:cubicBezTo>
                    <a:cubicBezTo>
                      <a:pt x="35" y="49"/>
                      <a:pt x="38" y="50"/>
                      <a:pt x="40" y="52"/>
                    </a:cubicBezTo>
                    <a:cubicBezTo>
                      <a:pt x="42" y="54"/>
                      <a:pt x="43" y="57"/>
                      <a:pt x="43" y="59"/>
                    </a:cubicBezTo>
                    <a:cubicBezTo>
                      <a:pt x="44" y="59"/>
                      <a:pt x="46" y="58"/>
                      <a:pt x="47" y="58"/>
                    </a:cubicBezTo>
                    <a:cubicBezTo>
                      <a:pt x="50" y="58"/>
                      <a:pt x="53" y="60"/>
                      <a:pt x="55" y="62"/>
                    </a:cubicBezTo>
                    <a:cubicBezTo>
                      <a:pt x="57" y="64"/>
                      <a:pt x="58" y="66"/>
                      <a:pt x="58" y="69"/>
                    </a:cubicBezTo>
                    <a:cubicBezTo>
                      <a:pt x="59" y="69"/>
                      <a:pt x="60" y="69"/>
                      <a:pt x="61" y="69"/>
                    </a:cubicBezTo>
                    <a:cubicBezTo>
                      <a:pt x="64" y="69"/>
                      <a:pt x="67" y="70"/>
                      <a:pt x="69" y="72"/>
                    </a:cubicBezTo>
                    <a:cubicBezTo>
                      <a:pt x="71" y="74"/>
                      <a:pt x="72" y="77"/>
                      <a:pt x="72" y="80"/>
                    </a:cubicBezTo>
                    <a:cubicBezTo>
                      <a:pt x="72" y="80"/>
                      <a:pt x="72" y="80"/>
                      <a:pt x="72" y="80"/>
                    </a:cubicBezTo>
                    <a:cubicBezTo>
                      <a:pt x="72" y="80"/>
                      <a:pt x="73" y="80"/>
                      <a:pt x="73" y="81"/>
                    </a:cubicBezTo>
                    <a:cubicBezTo>
                      <a:pt x="75" y="83"/>
                      <a:pt x="85" y="92"/>
                      <a:pt x="92" y="99"/>
                    </a:cubicBezTo>
                    <a:cubicBezTo>
                      <a:pt x="98" y="104"/>
                      <a:pt x="98" y="104"/>
                      <a:pt x="98" y="104"/>
                    </a:cubicBezTo>
                    <a:cubicBezTo>
                      <a:pt x="98" y="104"/>
                      <a:pt x="98" y="104"/>
                      <a:pt x="98" y="104"/>
                    </a:cubicBezTo>
                    <a:cubicBezTo>
                      <a:pt x="98" y="104"/>
                      <a:pt x="98" y="104"/>
                      <a:pt x="98" y="104"/>
                    </a:cubicBezTo>
                    <a:cubicBezTo>
                      <a:pt x="99" y="105"/>
                      <a:pt x="100" y="106"/>
                      <a:pt x="101" y="107"/>
                    </a:cubicBezTo>
                    <a:cubicBezTo>
                      <a:pt x="103" y="108"/>
                      <a:pt x="105" y="109"/>
                      <a:pt x="107" y="109"/>
                    </a:cubicBezTo>
                    <a:cubicBezTo>
                      <a:pt x="109" y="109"/>
                      <a:pt x="111" y="108"/>
                      <a:pt x="112" y="106"/>
                    </a:cubicBezTo>
                    <a:cubicBezTo>
                      <a:pt x="113" y="105"/>
                      <a:pt x="113" y="103"/>
                      <a:pt x="112" y="101"/>
                    </a:cubicBezTo>
                    <a:cubicBezTo>
                      <a:pt x="83" y="72"/>
                      <a:pt x="83" y="72"/>
                      <a:pt x="83" y="72"/>
                    </a:cubicBezTo>
                    <a:cubicBezTo>
                      <a:pt x="82" y="71"/>
                      <a:pt x="82" y="70"/>
                      <a:pt x="83" y="69"/>
                    </a:cubicBezTo>
                    <a:cubicBezTo>
                      <a:pt x="84" y="68"/>
                      <a:pt x="85" y="68"/>
                      <a:pt x="86" y="69"/>
                    </a:cubicBezTo>
                    <a:cubicBezTo>
                      <a:pt x="114" y="96"/>
                      <a:pt x="114" y="96"/>
                      <a:pt x="114" y="96"/>
                    </a:cubicBezTo>
                    <a:cubicBezTo>
                      <a:pt x="114" y="97"/>
                      <a:pt x="114" y="97"/>
                      <a:pt x="114" y="97"/>
                    </a:cubicBezTo>
                    <a:cubicBezTo>
                      <a:pt x="114" y="97"/>
                      <a:pt x="114" y="97"/>
                      <a:pt x="114" y="97"/>
                    </a:cubicBezTo>
                    <a:cubicBezTo>
                      <a:pt x="114" y="97"/>
                      <a:pt x="114" y="97"/>
                      <a:pt x="114" y="97"/>
                    </a:cubicBezTo>
                    <a:cubicBezTo>
                      <a:pt x="114" y="97"/>
                      <a:pt x="115" y="97"/>
                      <a:pt x="116" y="98"/>
                    </a:cubicBezTo>
                    <a:cubicBezTo>
                      <a:pt x="116" y="99"/>
                      <a:pt x="117" y="99"/>
                      <a:pt x="119" y="99"/>
                    </a:cubicBezTo>
                    <a:cubicBezTo>
                      <a:pt x="121" y="99"/>
                      <a:pt x="124" y="98"/>
                      <a:pt x="126" y="95"/>
                    </a:cubicBezTo>
                    <a:cubicBezTo>
                      <a:pt x="127" y="93"/>
                      <a:pt x="127" y="91"/>
                      <a:pt x="126" y="88"/>
                    </a:cubicBezTo>
                    <a:cubicBezTo>
                      <a:pt x="100" y="62"/>
                      <a:pt x="100" y="62"/>
                      <a:pt x="100" y="62"/>
                    </a:cubicBezTo>
                    <a:cubicBezTo>
                      <a:pt x="100" y="62"/>
                      <a:pt x="100" y="61"/>
                      <a:pt x="100" y="61"/>
                    </a:cubicBezTo>
                    <a:cubicBezTo>
                      <a:pt x="100" y="60"/>
                      <a:pt x="100" y="59"/>
                      <a:pt x="100" y="59"/>
                    </a:cubicBezTo>
                    <a:cubicBezTo>
                      <a:pt x="101" y="58"/>
                      <a:pt x="103" y="58"/>
                      <a:pt x="104" y="59"/>
                    </a:cubicBezTo>
                    <a:cubicBezTo>
                      <a:pt x="129" y="85"/>
                      <a:pt x="129" y="85"/>
                      <a:pt x="129" y="85"/>
                    </a:cubicBezTo>
                    <a:cubicBezTo>
                      <a:pt x="131" y="85"/>
                      <a:pt x="132" y="86"/>
                      <a:pt x="134" y="86"/>
                    </a:cubicBezTo>
                    <a:cubicBezTo>
                      <a:pt x="137" y="86"/>
                      <a:pt x="139" y="84"/>
                      <a:pt x="140" y="82"/>
                    </a:cubicBezTo>
                    <a:cubicBezTo>
                      <a:pt x="142" y="78"/>
                      <a:pt x="140" y="73"/>
                      <a:pt x="135"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a:latin typeface="Calibri (Body)"/>
                </a:endParaRPr>
              </a:p>
            </p:txBody>
          </p:sp>
        </p:grpSp>
        <p:sp>
          <p:nvSpPr>
            <p:cNvPr id="30" name="Rectangle 29"/>
            <p:cNvSpPr/>
            <p:nvPr/>
          </p:nvSpPr>
          <p:spPr>
            <a:xfrm>
              <a:off x="3970691" y="2712201"/>
              <a:ext cx="1587421" cy="580862"/>
            </a:xfrm>
            <a:prstGeom prst="rect">
              <a:avLst/>
            </a:prstGeom>
          </p:spPr>
          <p:txBody>
            <a:bodyPr wrap="none">
              <a:spAutoFit/>
            </a:bodyPr>
            <a:lstStyle/>
            <a:p>
              <a:pPr algn="ctr"/>
              <a:r>
                <a:rPr lang="en-US" sz="1500" b="1" dirty="0">
                  <a:latin typeface="Calibri (Body)"/>
                </a:rPr>
                <a:t>Parameters of </a:t>
              </a:r>
            </a:p>
            <a:p>
              <a:pPr algn="ctr"/>
              <a:r>
                <a:rPr lang="en-US" sz="1500" b="1" dirty="0">
                  <a:latin typeface="Calibri (Body)"/>
                </a:rPr>
                <a:t>Selection of case</a:t>
              </a:r>
              <a:endParaRPr lang="en-US" sz="1500" i="1" dirty="0">
                <a:latin typeface="Calibri (Body)"/>
                <a:cs typeface="Times New Roman" panose="02020603050405020304" pitchFamily="18" charset="0"/>
              </a:endParaRPr>
            </a:p>
          </p:txBody>
        </p:sp>
      </p:grpSp>
      <p:sp>
        <p:nvSpPr>
          <p:cNvPr id="67" name="Title 2">
            <a:extLst>
              <a:ext uri="{FF2B5EF4-FFF2-40B4-BE49-F238E27FC236}">
                <a16:creationId xmlns:a16="http://schemas.microsoft.com/office/drawing/2014/main" id="{730B9818-B62B-573F-9AA8-6F6F329F4A4E}"/>
              </a:ext>
            </a:extLst>
          </p:cNvPr>
          <p:cNvSpPr>
            <a:spLocks noGrp="1"/>
          </p:cNvSpPr>
          <p:nvPr>
            <p:ph type="title"/>
          </p:nvPr>
        </p:nvSpPr>
        <p:spPr>
          <a:xfrm>
            <a:off x="501650" y="317500"/>
            <a:ext cx="11162350" cy="334101"/>
          </a:xfrm>
        </p:spPr>
        <p:txBody>
          <a:bodyPr/>
          <a:lstStyle/>
          <a:p>
            <a:r>
              <a:rPr lang="en-US" b="1" dirty="0"/>
              <a:t>Parameters of Selection of GST Audit</a:t>
            </a:r>
            <a:endParaRPr lang="en-IN" b="1" dirty="0"/>
          </a:p>
        </p:txBody>
      </p:sp>
    </p:spTree>
    <p:extLst>
      <p:ext uri="{BB962C8B-B14F-4D97-AF65-F5344CB8AC3E}">
        <p14:creationId xmlns:p14="http://schemas.microsoft.com/office/powerpoint/2010/main" val="260469070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b="1" dirty="0"/>
              <a:t>Guiding Principles of Audit</a:t>
            </a:r>
          </a:p>
        </p:txBody>
      </p:sp>
      <p:sp>
        <p:nvSpPr>
          <p:cNvPr id="104" name="Rounded Rectangle 103"/>
          <p:cNvSpPr/>
          <p:nvPr/>
        </p:nvSpPr>
        <p:spPr bwMode="gray">
          <a:xfrm>
            <a:off x="1648571" y="4873804"/>
            <a:ext cx="2171943" cy="1522103"/>
          </a:xfrm>
          <a:prstGeom prst="roundRect">
            <a:avLst/>
          </a:prstGeom>
          <a:solidFill>
            <a:srgbClr val="53565A"/>
          </a:solidFill>
          <a:ln w="19050" algn="ctr">
            <a:noFill/>
            <a:miter lim="800000"/>
            <a:headEnd/>
            <a:tailEnd/>
          </a:ln>
        </p:spPr>
        <p:txBody>
          <a:bodyPr wrap="square" lIns="80615" tIns="497507" rIns="80615" bIns="80615" rtlCol="0" anchor="t"/>
          <a:lstStyle/>
          <a:p>
            <a:pPr algn="ctr">
              <a:lnSpc>
                <a:spcPct val="106000"/>
              </a:lnSpc>
              <a:buFont typeface="Wingdings 2" pitchFamily="18" charset="2"/>
              <a:buNone/>
            </a:pPr>
            <a:r>
              <a:rPr lang="en-US" sz="1500" dirty="0">
                <a:solidFill>
                  <a:schemeClr val="bg1"/>
                </a:solidFill>
              </a:rPr>
              <a:t>Provide a fair opportunity to the auditee to be heard</a:t>
            </a:r>
          </a:p>
        </p:txBody>
      </p:sp>
      <p:sp>
        <p:nvSpPr>
          <p:cNvPr id="105" name="Rounded Rectangle 104"/>
          <p:cNvSpPr/>
          <p:nvPr/>
        </p:nvSpPr>
        <p:spPr bwMode="gray">
          <a:xfrm>
            <a:off x="3893398" y="4873804"/>
            <a:ext cx="2171943" cy="1522103"/>
          </a:xfrm>
          <a:prstGeom prst="roundRect">
            <a:avLst/>
          </a:prstGeom>
          <a:solidFill>
            <a:srgbClr val="75787B"/>
          </a:solidFill>
          <a:ln w="19050" algn="ctr">
            <a:noFill/>
            <a:miter lim="800000"/>
            <a:headEnd/>
            <a:tailEnd/>
          </a:ln>
        </p:spPr>
        <p:txBody>
          <a:bodyPr wrap="square" lIns="80615" tIns="497507" rIns="80615" bIns="80615" rtlCol="0" anchor="t"/>
          <a:lstStyle/>
          <a:p>
            <a:pPr algn="ctr">
              <a:lnSpc>
                <a:spcPct val="106000"/>
              </a:lnSpc>
              <a:buFont typeface="Wingdings 2" pitchFamily="18" charset="2"/>
              <a:buNone/>
            </a:pPr>
            <a:r>
              <a:rPr lang="en-US" sz="1500" dirty="0">
                <a:solidFill>
                  <a:schemeClr val="bg1"/>
                </a:solidFill>
              </a:rPr>
              <a:t>Carry out audit while adhering to high professional standards</a:t>
            </a:r>
          </a:p>
        </p:txBody>
      </p:sp>
      <p:sp>
        <p:nvSpPr>
          <p:cNvPr id="106" name="Rounded Rectangle 105"/>
          <p:cNvSpPr/>
          <p:nvPr/>
        </p:nvSpPr>
        <p:spPr bwMode="gray">
          <a:xfrm>
            <a:off x="6138225" y="4873804"/>
            <a:ext cx="2171943" cy="1522103"/>
          </a:xfrm>
          <a:prstGeom prst="roundRect">
            <a:avLst/>
          </a:prstGeom>
          <a:solidFill>
            <a:srgbClr val="A7A8AA"/>
          </a:solidFill>
          <a:ln w="19050" algn="ctr">
            <a:noFill/>
            <a:miter lim="800000"/>
            <a:headEnd/>
            <a:tailEnd/>
          </a:ln>
        </p:spPr>
        <p:txBody>
          <a:bodyPr wrap="square" lIns="80615" tIns="497507" rIns="80615" bIns="80615" rtlCol="0" anchor="t"/>
          <a:lstStyle/>
          <a:p>
            <a:pPr algn="ctr">
              <a:lnSpc>
                <a:spcPct val="106000"/>
              </a:lnSpc>
              <a:buFont typeface="Wingdings 2" pitchFamily="18" charset="2"/>
              <a:buNone/>
            </a:pPr>
            <a:r>
              <a:rPr lang="en-US" sz="1500" dirty="0">
                <a:solidFill>
                  <a:schemeClr val="bg1"/>
                </a:solidFill>
              </a:rPr>
              <a:t> Implement a feedback mechanism for measuring the taxpayer‘s experience</a:t>
            </a:r>
          </a:p>
        </p:txBody>
      </p:sp>
      <p:sp>
        <p:nvSpPr>
          <p:cNvPr id="107" name="Pie 106"/>
          <p:cNvSpPr/>
          <p:nvPr/>
        </p:nvSpPr>
        <p:spPr bwMode="gray">
          <a:xfrm>
            <a:off x="6672980" y="4313231"/>
            <a:ext cx="1102432" cy="1102432"/>
          </a:xfrm>
          <a:prstGeom prst="pie">
            <a:avLst>
              <a:gd name="adj1" fmla="val 21551605"/>
              <a:gd name="adj2" fmla="val 10814888"/>
            </a:avLst>
          </a:prstGeom>
          <a:solidFill>
            <a:schemeClr val="bg1"/>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500" b="1" dirty="0">
              <a:solidFill>
                <a:schemeClr val="bg1"/>
              </a:solidFill>
            </a:endParaRPr>
          </a:p>
        </p:txBody>
      </p:sp>
      <p:sp>
        <p:nvSpPr>
          <p:cNvPr id="108" name="Pie 107"/>
          <p:cNvSpPr/>
          <p:nvPr/>
        </p:nvSpPr>
        <p:spPr bwMode="gray">
          <a:xfrm>
            <a:off x="4428151" y="4313231"/>
            <a:ext cx="1102432" cy="1102432"/>
          </a:xfrm>
          <a:prstGeom prst="pie">
            <a:avLst>
              <a:gd name="adj1" fmla="val 21551605"/>
              <a:gd name="adj2" fmla="val 10814888"/>
            </a:avLst>
          </a:prstGeom>
          <a:solidFill>
            <a:schemeClr val="bg1"/>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500" b="1" dirty="0">
              <a:solidFill>
                <a:schemeClr val="bg1"/>
              </a:solidFill>
            </a:endParaRPr>
          </a:p>
        </p:txBody>
      </p:sp>
      <p:sp>
        <p:nvSpPr>
          <p:cNvPr id="109" name="Pie 108"/>
          <p:cNvSpPr/>
          <p:nvPr/>
        </p:nvSpPr>
        <p:spPr bwMode="gray">
          <a:xfrm>
            <a:off x="2183326" y="4313231"/>
            <a:ext cx="1102432" cy="1102432"/>
          </a:xfrm>
          <a:prstGeom prst="pie">
            <a:avLst>
              <a:gd name="adj1" fmla="val 21551605"/>
              <a:gd name="adj2" fmla="val 10814888"/>
            </a:avLst>
          </a:prstGeom>
          <a:solidFill>
            <a:schemeClr val="bg1"/>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500" b="1" dirty="0">
              <a:solidFill>
                <a:schemeClr val="bg1"/>
              </a:solidFill>
            </a:endParaRPr>
          </a:p>
        </p:txBody>
      </p:sp>
      <p:sp>
        <p:nvSpPr>
          <p:cNvPr id="110" name="Rounded Rectangle 109"/>
          <p:cNvSpPr/>
          <p:nvPr/>
        </p:nvSpPr>
        <p:spPr bwMode="gray">
          <a:xfrm>
            <a:off x="1648571" y="3266081"/>
            <a:ext cx="2171943" cy="1522103"/>
          </a:xfrm>
          <a:prstGeom prst="roundRect">
            <a:avLst/>
          </a:prstGeom>
          <a:solidFill>
            <a:srgbClr val="00ABAB"/>
          </a:solidFill>
          <a:ln w="19050" algn="ctr">
            <a:noFill/>
            <a:miter lim="800000"/>
            <a:headEnd/>
            <a:tailEnd/>
          </a:ln>
        </p:spPr>
        <p:txBody>
          <a:bodyPr wrap="square" lIns="80615" tIns="497507" rIns="80615" bIns="80615" rtlCol="0" anchor="t"/>
          <a:lstStyle/>
          <a:p>
            <a:pPr algn="ctr">
              <a:lnSpc>
                <a:spcPct val="106000"/>
              </a:lnSpc>
              <a:buFont typeface="Wingdings 2" pitchFamily="18" charset="2"/>
              <a:buNone/>
            </a:pPr>
            <a:r>
              <a:rPr lang="en-US" sz="1500" dirty="0">
                <a:solidFill>
                  <a:schemeClr val="bg1"/>
                </a:solidFill>
              </a:rPr>
              <a:t>Regular review of the audit plan and progress and modification of the audit program</a:t>
            </a:r>
          </a:p>
        </p:txBody>
      </p:sp>
      <p:sp>
        <p:nvSpPr>
          <p:cNvPr id="111" name="Rounded Rectangle 110"/>
          <p:cNvSpPr/>
          <p:nvPr/>
        </p:nvSpPr>
        <p:spPr bwMode="gray">
          <a:xfrm>
            <a:off x="3893398" y="3266081"/>
            <a:ext cx="2171943" cy="1522103"/>
          </a:xfrm>
          <a:prstGeom prst="roundRect">
            <a:avLst/>
          </a:prstGeom>
          <a:solidFill>
            <a:srgbClr val="0097A9"/>
          </a:solidFill>
          <a:ln w="19050" algn="ctr">
            <a:noFill/>
            <a:miter lim="800000"/>
            <a:headEnd/>
            <a:tailEnd/>
          </a:ln>
        </p:spPr>
        <p:txBody>
          <a:bodyPr wrap="square" lIns="80615" tIns="497507" rIns="80615" bIns="80615" rtlCol="0" anchor="t"/>
          <a:lstStyle/>
          <a:p>
            <a:pPr algn="ctr">
              <a:lnSpc>
                <a:spcPct val="106000"/>
              </a:lnSpc>
              <a:buFont typeface="Wingdings 2" pitchFamily="18" charset="2"/>
              <a:buNone/>
            </a:pPr>
            <a:r>
              <a:rPr lang="en-US" sz="1500" dirty="0">
                <a:solidFill>
                  <a:schemeClr val="bg1"/>
                </a:solidFill>
              </a:rPr>
              <a:t>Concentrate on scrutiny of returns and records.</a:t>
            </a:r>
          </a:p>
        </p:txBody>
      </p:sp>
      <p:sp>
        <p:nvSpPr>
          <p:cNvPr id="112" name="Rounded Rectangle 111"/>
          <p:cNvSpPr/>
          <p:nvPr/>
        </p:nvSpPr>
        <p:spPr bwMode="gray">
          <a:xfrm>
            <a:off x="6138225" y="3266081"/>
            <a:ext cx="2171943" cy="1522103"/>
          </a:xfrm>
          <a:prstGeom prst="roundRect">
            <a:avLst/>
          </a:prstGeom>
          <a:solidFill>
            <a:srgbClr val="007680"/>
          </a:solidFill>
          <a:ln w="19050" algn="ctr">
            <a:noFill/>
            <a:miter lim="800000"/>
            <a:headEnd/>
            <a:tailEnd/>
          </a:ln>
        </p:spPr>
        <p:txBody>
          <a:bodyPr wrap="square" lIns="80615" tIns="497507" rIns="80615" bIns="80615" rtlCol="0" anchor="t"/>
          <a:lstStyle/>
          <a:p>
            <a:pPr algn="ctr">
              <a:lnSpc>
                <a:spcPct val="106000"/>
              </a:lnSpc>
              <a:buFont typeface="Wingdings 2" pitchFamily="18" charset="2"/>
              <a:buNone/>
            </a:pPr>
            <a:r>
              <a:rPr lang="en-US" sz="1500" dirty="0">
                <a:solidFill>
                  <a:schemeClr val="bg1"/>
                </a:solidFill>
              </a:rPr>
              <a:t>Identify the veracity of turnover declared, taxes paid, refund, input tax credit (ITC)</a:t>
            </a:r>
          </a:p>
        </p:txBody>
      </p:sp>
      <p:sp>
        <p:nvSpPr>
          <p:cNvPr id="113" name="Rounded Rectangle 112"/>
          <p:cNvSpPr/>
          <p:nvPr/>
        </p:nvSpPr>
        <p:spPr bwMode="gray">
          <a:xfrm>
            <a:off x="8383053" y="3266081"/>
            <a:ext cx="2171943" cy="1522103"/>
          </a:xfrm>
          <a:prstGeom prst="roundRect">
            <a:avLst/>
          </a:prstGeom>
          <a:solidFill>
            <a:srgbClr val="004F59"/>
          </a:solidFill>
          <a:ln w="19050" algn="ctr">
            <a:noFill/>
            <a:miter lim="800000"/>
            <a:headEnd/>
            <a:tailEnd/>
          </a:ln>
        </p:spPr>
        <p:txBody>
          <a:bodyPr wrap="square" lIns="80615" tIns="497507" rIns="80615" bIns="80615" rtlCol="0" anchor="t"/>
          <a:lstStyle/>
          <a:p>
            <a:pPr algn="ctr">
              <a:lnSpc>
                <a:spcPct val="106000"/>
              </a:lnSpc>
              <a:buFont typeface="Wingdings 2" pitchFamily="18" charset="2"/>
              <a:buNone/>
            </a:pPr>
            <a:r>
              <a:rPr lang="en-US" sz="1500" dirty="0">
                <a:solidFill>
                  <a:schemeClr val="bg1"/>
                </a:solidFill>
              </a:rPr>
              <a:t>Record the proceedings of audit and findings thereof.</a:t>
            </a:r>
          </a:p>
        </p:txBody>
      </p:sp>
      <p:sp>
        <p:nvSpPr>
          <p:cNvPr id="114" name="Pie 113"/>
          <p:cNvSpPr/>
          <p:nvPr/>
        </p:nvSpPr>
        <p:spPr bwMode="gray">
          <a:xfrm>
            <a:off x="8917808" y="2714461"/>
            <a:ext cx="1102432" cy="1102432"/>
          </a:xfrm>
          <a:prstGeom prst="pie">
            <a:avLst>
              <a:gd name="adj1" fmla="val 21551605"/>
              <a:gd name="adj2" fmla="val 10814888"/>
            </a:avLst>
          </a:prstGeom>
          <a:solidFill>
            <a:schemeClr val="bg1"/>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500" b="1" dirty="0">
              <a:solidFill>
                <a:schemeClr val="bg1"/>
              </a:solidFill>
            </a:endParaRPr>
          </a:p>
        </p:txBody>
      </p:sp>
      <p:sp>
        <p:nvSpPr>
          <p:cNvPr id="115" name="Pie 114"/>
          <p:cNvSpPr/>
          <p:nvPr/>
        </p:nvSpPr>
        <p:spPr bwMode="gray">
          <a:xfrm>
            <a:off x="6672980" y="2714461"/>
            <a:ext cx="1102432" cy="1102432"/>
          </a:xfrm>
          <a:prstGeom prst="pie">
            <a:avLst>
              <a:gd name="adj1" fmla="val 21551605"/>
              <a:gd name="adj2" fmla="val 10814888"/>
            </a:avLst>
          </a:prstGeom>
          <a:solidFill>
            <a:schemeClr val="bg1"/>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500" b="1" dirty="0">
              <a:solidFill>
                <a:schemeClr val="bg1"/>
              </a:solidFill>
            </a:endParaRPr>
          </a:p>
        </p:txBody>
      </p:sp>
      <p:sp>
        <p:nvSpPr>
          <p:cNvPr id="116" name="Pie 115"/>
          <p:cNvSpPr/>
          <p:nvPr/>
        </p:nvSpPr>
        <p:spPr bwMode="gray">
          <a:xfrm>
            <a:off x="4428151" y="2714461"/>
            <a:ext cx="1102432" cy="1102432"/>
          </a:xfrm>
          <a:prstGeom prst="pie">
            <a:avLst>
              <a:gd name="adj1" fmla="val 21551605"/>
              <a:gd name="adj2" fmla="val 10814888"/>
            </a:avLst>
          </a:prstGeom>
          <a:solidFill>
            <a:schemeClr val="bg1"/>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500" b="1" dirty="0">
              <a:solidFill>
                <a:schemeClr val="bg1"/>
              </a:solidFill>
            </a:endParaRPr>
          </a:p>
        </p:txBody>
      </p:sp>
      <p:sp>
        <p:nvSpPr>
          <p:cNvPr id="117" name="Pie 116"/>
          <p:cNvSpPr/>
          <p:nvPr/>
        </p:nvSpPr>
        <p:spPr bwMode="gray">
          <a:xfrm>
            <a:off x="2183326" y="2714461"/>
            <a:ext cx="1102432" cy="1102432"/>
          </a:xfrm>
          <a:prstGeom prst="pie">
            <a:avLst>
              <a:gd name="adj1" fmla="val 21551605"/>
              <a:gd name="adj2" fmla="val 10814888"/>
            </a:avLst>
          </a:prstGeom>
          <a:solidFill>
            <a:schemeClr val="bg1"/>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500" b="1" dirty="0">
              <a:solidFill>
                <a:schemeClr val="bg1"/>
              </a:solidFill>
            </a:endParaRPr>
          </a:p>
        </p:txBody>
      </p:sp>
      <p:sp>
        <p:nvSpPr>
          <p:cNvPr id="118" name="Rounded Rectangle 117"/>
          <p:cNvSpPr/>
          <p:nvPr/>
        </p:nvSpPr>
        <p:spPr bwMode="gray">
          <a:xfrm>
            <a:off x="8383053" y="1658358"/>
            <a:ext cx="2171943" cy="1522103"/>
          </a:xfrm>
          <a:prstGeom prst="roundRect">
            <a:avLst/>
          </a:prstGeom>
          <a:solidFill>
            <a:srgbClr val="0076A8"/>
          </a:solidFill>
          <a:ln w="19050" algn="ctr">
            <a:noFill/>
            <a:miter lim="800000"/>
            <a:headEnd/>
            <a:tailEnd/>
          </a:ln>
        </p:spPr>
        <p:txBody>
          <a:bodyPr wrap="square" lIns="80615" tIns="497507" rIns="80615" bIns="80615" rtlCol="0" anchor="t"/>
          <a:lstStyle/>
          <a:p>
            <a:pPr algn="ctr">
              <a:lnSpc>
                <a:spcPct val="106000"/>
              </a:lnSpc>
              <a:buFont typeface="Wingdings 2" pitchFamily="18" charset="2"/>
              <a:buNone/>
            </a:pPr>
            <a:r>
              <a:rPr lang="en-US" sz="1500" dirty="0">
                <a:solidFill>
                  <a:schemeClr val="bg1"/>
                </a:solidFill>
              </a:rPr>
              <a:t>Emphasize a systematic, flexible and penetrative audit</a:t>
            </a:r>
          </a:p>
        </p:txBody>
      </p:sp>
      <p:sp>
        <p:nvSpPr>
          <p:cNvPr id="119" name="Pie 118"/>
          <p:cNvSpPr/>
          <p:nvPr/>
        </p:nvSpPr>
        <p:spPr bwMode="gray">
          <a:xfrm>
            <a:off x="8917808" y="1067310"/>
            <a:ext cx="1102432" cy="1102432"/>
          </a:xfrm>
          <a:prstGeom prst="pie">
            <a:avLst>
              <a:gd name="adj1" fmla="val 21551605"/>
              <a:gd name="adj2" fmla="val 10814888"/>
            </a:avLst>
          </a:prstGeom>
          <a:solidFill>
            <a:schemeClr val="bg1"/>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500" dirty="0">
              <a:solidFill>
                <a:schemeClr val="bg1"/>
              </a:solidFill>
            </a:endParaRPr>
          </a:p>
        </p:txBody>
      </p:sp>
      <p:sp>
        <p:nvSpPr>
          <p:cNvPr id="120" name="Rounded Rectangle 119"/>
          <p:cNvSpPr/>
          <p:nvPr/>
        </p:nvSpPr>
        <p:spPr bwMode="gray">
          <a:xfrm>
            <a:off x="6138225" y="1658358"/>
            <a:ext cx="2171943" cy="1522103"/>
          </a:xfrm>
          <a:prstGeom prst="roundRect">
            <a:avLst/>
          </a:prstGeom>
          <a:solidFill>
            <a:srgbClr val="005587"/>
          </a:solidFill>
          <a:ln w="19050" algn="ctr">
            <a:noFill/>
            <a:miter lim="800000"/>
            <a:headEnd/>
            <a:tailEnd/>
          </a:ln>
        </p:spPr>
        <p:txBody>
          <a:bodyPr wrap="square" lIns="80615" tIns="497507" rIns="80615" bIns="80615" rtlCol="0" anchor="t"/>
          <a:lstStyle/>
          <a:p>
            <a:pPr algn="ctr">
              <a:lnSpc>
                <a:spcPct val="106000"/>
              </a:lnSpc>
              <a:buFont typeface="Wingdings 2" pitchFamily="18" charset="2"/>
              <a:buNone/>
            </a:pPr>
            <a:r>
              <a:rPr lang="en-US" sz="1500" dirty="0">
                <a:solidFill>
                  <a:schemeClr val="bg1"/>
                </a:solidFill>
              </a:rPr>
              <a:t>Chalk out a sound pre-audit plan and conduct the audit accordingly</a:t>
            </a:r>
          </a:p>
        </p:txBody>
      </p:sp>
      <p:sp>
        <p:nvSpPr>
          <p:cNvPr id="121" name="Pie 120"/>
          <p:cNvSpPr/>
          <p:nvPr/>
        </p:nvSpPr>
        <p:spPr bwMode="gray">
          <a:xfrm>
            <a:off x="6672980" y="1067310"/>
            <a:ext cx="1102432" cy="1102432"/>
          </a:xfrm>
          <a:prstGeom prst="pie">
            <a:avLst>
              <a:gd name="adj1" fmla="val 21551605"/>
              <a:gd name="adj2" fmla="val 10814888"/>
            </a:avLst>
          </a:prstGeom>
          <a:solidFill>
            <a:schemeClr val="bg1"/>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500" b="1" dirty="0">
              <a:solidFill>
                <a:schemeClr val="bg1"/>
              </a:solidFill>
            </a:endParaRPr>
          </a:p>
        </p:txBody>
      </p:sp>
      <p:sp>
        <p:nvSpPr>
          <p:cNvPr id="122" name="Rounded Rectangle 121"/>
          <p:cNvSpPr/>
          <p:nvPr/>
        </p:nvSpPr>
        <p:spPr bwMode="gray">
          <a:xfrm>
            <a:off x="3893398" y="1658358"/>
            <a:ext cx="2171943" cy="1522103"/>
          </a:xfrm>
          <a:prstGeom prst="roundRect">
            <a:avLst/>
          </a:prstGeom>
          <a:solidFill>
            <a:srgbClr val="012169"/>
          </a:solidFill>
          <a:ln w="19050" algn="ctr">
            <a:noFill/>
            <a:miter lim="800000"/>
            <a:headEnd/>
            <a:tailEnd/>
          </a:ln>
        </p:spPr>
        <p:txBody>
          <a:bodyPr wrap="square" lIns="80615" tIns="497507" rIns="80615" bIns="80615" rtlCol="0" anchor="t"/>
          <a:lstStyle/>
          <a:p>
            <a:pPr algn="ctr">
              <a:lnSpc>
                <a:spcPct val="106000"/>
              </a:lnSpc>
              <a:buFont typeface="Wingdings 2" pitchFamily="18" charset="2"/>
              <a:buNone/>
            </a:pPr>
            <a:r>
              <a:rPr lang="en-US" sz="1500" dirty="0">
                <a:solidFill>
                  <a:schemeClr val="bg1"/>
                </a:solidFill>
              </a:rPr>
              <a:t>Consistency with Departmental Circulars and using professional methodology</a:t>
            </a:r>
          </a:p>
        </p:txBody>
      </p:sp>
      <p:sp>
        <p:nvSpPr>
          <p:cNvPr id="123" name="Pie 122"/>
          <p:cNvSpPr/>
          <p:nvPr/>
        </p:nvSpPr>
        <p:spPr bwMode="gray">
          <a:xfrm>
            <a:off x="4428151" y="1067310"/>
            <a:ext cx="1102432" cy="1102432"/>
          </a:xfrm>
          <a:prstGeom prst="pie">
            <a:avLst>
              <a:gd name="adj1" fmla="val 21551605"/>
              <a:gd name="adj2" fmla="val 10814888"/>
            </a:avLst>
          </a:prstGeom>
          <a:solidFill>
            <a:schemeClr val="bg1"/>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500" b="1" dirty="0">
              <a:solidFill>
                <a:schemeClr val="bg1"/>
              </a:solidFill>
            </a:endParaRPr>
          </a:p>
        </p:txBody>
      </p:sp>
      <p:sp>
        <p:nvSpPr>
          <p:cNvPr id="124" name="Rounded Rectangle 123"/>
          <p:cNvSpPr/>
          <p:nvPr/>
        </p:nvSpPr>
        <p:spPr bwMode="gray">
          <a:xfrm>
            <a:off x="1648571" y="1658358"/>
            <a:ext cx="2171943" cy="1522103"/>
          </a:xfrm>
          <a:prstGeom prst="roundRect">
            <a:avLst/>
          </a:prstGeom>
          <a:solidFill>
            <a:srgbClr val="041E42"/>
          </a:solidFill>
          <a:ln w="19050" algn="ctr">
            <a:noFill/>
            <a:miter lim="800000"/>
            <a:headEnd/>
            <a:tailEnd/>
          </a:ln>
        </p:spPr>
        <p:txBody>
          <a:bodyPr wrap="square" lIns="80615" tIns="497507" rIns="80615" bIns="80615" rtlCol="0" anchor="t"/>
          <a:lstStyle/>
          <a:p>
            <a:pPr algn="ctr">
              <a:lnSpc>
                <a:spcPct val="106000"/>
              </a:lnSpc>
              <a:buFont typeface="Wingdings 2" pitchFamily="18" charset="2"/>
              <a:buNone/>
            </a:pPr>
            <a:r>
              <a:rPr lang="en-US" sz="1500" dirty="0">
                <a:solidFill>
                  <a:schemeClr val="bg1"/>
                </a:solidFill>
              </a:rPr>
              <a:t>Adherence to risk factors developed through a targeting strategy</a:t>
            </a:r>
          </a:p>
        </p:txBody>
      </p:sp>
      <p:sp>
        <p:nvSpPr>
          <p:cNvPr id="125" name="Pie 124"/>
          <p:cNvSpPr/>
          <p:nvPr/>
        </p:nvSpPr>
        <p:spPr bwMode="gray">
          <a:xfrm>
            <a:off x="2183326" y="1067310"/>
            <a:ext cx="1102432" cy="1102432"/>
          </a:xfrm>
          <a:prstGeom prst="pie">
            <a:avLst>
              <a:gd name="adj1" fmla="val 21551605"/>
              <a:gd name="adj2" fmla="val 10814888"/>
            </a:avLst>
          </a:prstGeom>
          <a:solidFill>
            <a:schemeClr val="bg1"/>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500" b="1" dirty="0">
              <a:solidFill>
                <a:schemeClr val="bg1"/>
              </a:solidFill>
            </a:endParaRPr>
          </a:p>
        </p:txBody>
      </p:sp>
      <p:grpSp>
        <p:nvGrpSpPr>
          <p:cNvPr id="126" name="Group 125"/>
          <p:cNvGrpSpPr/>
          <p:nvPr/>
        </p:nvGrpSpPr>
        <p:grpSpPr>
          <a:xfrm>
            <a:off x="2514806" y="1705120"/>
            <a:ext cx="439473" cy="339259"/>
            <a:chOff x="2771775" y="11887201"/>
            <a:chExt cx="2366963" cy="1827213"/>
          </a:xfrm>
          <a:solidFill>
            <a:srgbClr val="041E42"/>
          </a:solidFill>
        </p:grpSpPr>
        <p:sp>
          <p:nvSpPr>
            <p:cNvPr id="127" name="Freeform 126"/>
            <p:cNvSpPr>
              <a:spLocks noEditPoints="1"/>
            </p:cNvSpPr>
            <p:nvPr/>
          </p:nvSpPr>
          <p:spPr bwMode="auto">
            <a:xfrm>
              <a:off x="2771775" y="11887201"/>
              <a:ext cx="2366963" cy="1827213"/>
            </a:xfrm>
            <a:custGeom>
              <a:avLst/>
              <a:gdLst>
                <a:gd name="T0" fmla="*/ 489 w 1057"/>
                <a:gd name="T1" fmla="*/ 748 h 816"/>
                <a:gd name="T2" fmla="*/ 489 w 1057"/>
                <a:gd name="T3" fmla="*/ 724 h 816"/>
                <a:gd name="T4" fmla="*/ 579 w 1057"/>
                <a:gd name="T5" fmla="*/ 724 h 816"/>
                <a:gd name="T6" fmla="*/ 579 w 1057"/>
                <a:gd name="T7" fmla="*/ 748 h 816"/>
                <a:gd name="T8" fmla="*/ 489 w 1057"/>
                <a:gd name="T9" fmla="*/ 748 h 816"/>
                <a:gd name="T10" fmla="*/ 534 w 1057"/>
                <a:gd name="T11" fmla="*/ 72 h 816"/>
                <a:gd name="T12" fmla="*/ 534 w 1057"/>
                <a:gd name="T13" fmla="*/ 72 h 816"/>
                <a:gd name="T14" fmla="*/ 84 w 1057"/>
                <a:gd name="T15" fmla="*/ 746 h 816"/>
                <a:gd name="T16" fmla="*/ 530 w 1057"/>
                <a:gd name="T17" fmla="*/ 768 h 816"/>
                <a:gd name="T18" fmla="*/ 983 w 1057"/>
                <a:gd name="T19" fmla="*/ 746 h 816"/>
                <a:gd name="T20" fmla="*/ 986 w 1057"/>
                <a:gd name="T21" fmla="*/ 712 h 816"/>
                <a:gd name="T22" fmla="*/ 82 w 1057"/>
                <a:gd name="T23" fmla="*/ 712 h 816"/>
                <a:gd name="T24" fmla="*/ 84 w 1057"/>
                <a:gd name="T25" fmla="*/ 746 h 816"/>
                <a:gd name="T26" fmla="*/ 534 w 1057"/>
                <a:gd name="T27" fmla="*/ 816 h 816"/>
                <a:gd name="T28" fmla="*/ 79 w 1057"/>
                <a:gd name="T29" fmla="*/ 794 h 816"/>
                <a:gd name="T30" fmla="*/ 82 w 1057"/>
                <a:gd name="T31" fmla="*/ 664 h 816"/>
                <a:gd name="T32" fmla="*/ 98 w 1057"/>
                <a:gd name="T33" fmla="*/ 664 h 816"/>
                <a:gd name="T34" fmla="*/ 94 w 1057"/>
                <a:gd name="T35" fmla="*/ 642 h 816"/>
                <a:gd name="T36" fmla="*/ 94 w 1057"/>
                <a:gd name="T37" fmla="*/ 82 h 816"/>
                <a:gd name="T38" fmla="*/ 159 w 1057"/>
                <a:gd name="T39" fmla="*/ 14 h 816"/>
                <a:gd name="T40" fmla="*/ 534 w 1057"/>
                <a:gd name="T41" fmla="*/ 0 h 816"/>
                <a:gd name="T42" fmla="*/ 909 w 1057"/>
                <a:gd name="T43" fmla="*/ 14 h 816"/>
                <a:gd name="T44" fmla="*/ 975 w 1057"/>
                <a:gd name="T45" fmla="*/ 82 h 816"/>
                <a:gd name="T46" fmla="*/ 974 w 1057"/>
                <a:gd name="T47" fmla="*/ 642 h 816"/>
                <a:gd name="T48" fmla="*/ 970 w 1057"/>
                <a:gd name="T49" fmla="*/ 664 h 816"/>
                <a:gd name="T50" fmla="*/ 1039 w 1057"/>
                <a:gd name="T51" fmla="*/ 698 h 816"/>
                <a:gd name="T52" fmla="*/ 988 w 1057"/>
                <a:gd name="T53" fmla="*/ 794 h 816"/>
                <a:gd name="T54" fmla="*/ 534 w 1057"/>
                <a:gd name="T55" fmla="*/ 816 h 816"/>
                <a:gd name="T56" fmla="*/ 534 w 1057"/>
                <a:gd name="T57" fmla="*/ 48 h 816"/>
                <a:gd name="T58" fmla="*/ 164 w 1057"/>
                <a:gd name="T59" fmla="*/ 62 h 816"/>
                <a:gd name="T60" fmla="*/ 142 w 1057"/>
                <a:gd name="T61" fmla="*/ 82 h 816"/>
                <a:gd name="T62" fmla="*/ 142 w 1057"/>
                <a:gd name="T63" fmla="*/ 642 h 816"/>
                <a:gd name="T64" fmla="*/ 162 w 1057"/>
                <a:gd name="T65" fmla="*/ 664 h 816"/>
                <a:gd name="T66" fmla="*/ 907 w 1057"/>
                <a:gd name="T67" fmla="*/ 664 h 816"/>
                <a:gd name="T68" fmla="*/ 926 w 1057"/>
                <a:gd name="T69" fmla="*/ 642 h 816"/>
                <a:gd name="T70" fmla="*/ 927 w 1057"/>
                <a:gd name="T71" fmla="*/ 82 h 816"/>
                <a:gd name="T72" fmla="*/ 905 w 1057"/>
                <a:gd name="T73" fmla="*/ 62 h 816"/>
                <a:gd name="T74" fmla="*/ 534 w 1057"/>
                <a:gd name="T75" fmla="*/ 48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7" h="816">
                  <a:moveTo>
                    <a:pt x="489" y="748"/>
                  </a:moveTo>
                  <a:cubicBezTo>
                    <a:pt x="473" y="748"/>
                    <a:pt x="473" y="724"/>
                    <a:pt x="489" y="724"/>
                  </a:cubicBezTo>
                  <a:cubicBezTo>
                    <a:pt x="579" y="724"/>
                    <a:pt x="579" y="724"/>
                    <a:pt x="579" y="724"/>
                  </a:cubicBezTo>
                  <a:cubicBezTo>
                    <a:pt x="595" y="724"/>
                    <a:pt x="595" y="748"/>
                    <a:pt x="579" y="748"/>
                  </a:cubicBezTo>
                  <a:cubicBezTo>
                    <a:pt x="489" y="748"/>
                    <a:pt x="489" y="748"/>
                    <a:pt x="489" y="748"/>
                  </a:cubicBezTo>
                  <a:close/>
                  <a:moveTo>
                    <a:pt x="534" y="72"/>
                  </a:moveTo>
                  <a:cubicBezTo>
                    <a:pt x="589" y="72"/>
                    <a:pt x="478" y="72"/>
                    <a:pt x="534" y="72"/>
                  </a:cubicBezTo>
                  <a:close/>
                  <a:moveTo>
                    <a:pt x="84" y="746"/>
                  </a:moveTo>
                  <a:cubicBezTo>
                    <a:pt x="230" y="762"/>
                    <a:pt x="380" y="768"/>
                    <a:pt x="530" y="768"/>
                  </a:cubicBezTo>
                  <a:cubicBezTo>
                    <a:pt x="682" y="768"/>
                    <a:pt x="835" y="762"/>
                    <a:pt x="983" y="746"/>
                  </a:cubicBezTo>
                  <a:cubicBezTo>
                    <a:pt x="1003" y="744"/>
                    <a:pt x="1002" y="712"/>
                    <a:pt x="986" y="712"/>
                  </a:cubicBezTo>
                  <a:cubicBezTo>
                    <a:pt x="82" y="712"/>
                    <a:pt x="82" y="712"/>
                    <a:pt x="82" y="712"/>
                  </a:cubicBezTo>
                  <a:cubicBezTo>
                    <a:pt x="66" y="712"/>
                    <a:pt x="65" y="744"/>
                    <a:pt x="84" y="746"/>
                  </a:cubicBezTo>
                  <a:close/>
                  <a:moveTo>
                    <a:pt x="534" y="816"/>
                  </a:moveTo>
                  <a:cubicBezTo>
                    <a:pt x="381" y="816"/>
                    <a:pt x="228" y="810"/>
                    <a:pt x="79" y="794"/>
                  </a:cubicBezTo>
                  <a:cubicBezTo>
                    <a:pt x="0" y="785"/>
                    <a:pt x="5" y="666"/>
                    <a:pt x="82" y="664"/>
                  </a:cubicBezTo>
                  <a:cubicBezTo>
                    <a:pt x="98" y="664"/>
                    <a:pt x="98" y="664"/>
                    <a:pt x="98" y="664"/>
                  </a:cubicBezTo>
                  <a:cubicBezTo>
                    <a:pt x="96" y="657"/>
                    <a:pt x="94" y="649"/>
                    <a:pt x="94" y="642"/>
                  </a:cubicBezTo>
                  <a:cubicBezTo>
                    <a:pt x="94" y="82"/>
                    <a:pt x="94" y="82"/>
                    <a:pt x="94" y="82"/>
                  </a:cubicBezTo>
                  <a:cubicBezTo>
                    <a:pt x="94" y="45"/>
                    <a:pt x="124" y="18"/>
                    <a:pt x="159" y="14"/>
                  </a:cubicBezTo>
                  <a:cubicBezTo>
                    <a:pt x="267" y="4"/>
                    <a:pt x="401" y="0"/>
                    <a:pt x="534" y="0"/>
                  </a:cubicBezTo>
                  <a:cubicBezTo>
                    <a:pt x="668" y="0"/>
                    <a:pt x="801" y="4"/>
                    <a:pt x="909" y="14"/>
                  </a:cubicBezTo>
                  <a:cubicBezTo>
                    <a:pt x="945" y="18"/>
                    <a:pt x="975" y="45"/>
                    <a:pt x="975" y="82"/>
                  </a:cubicBezTo>
                  <a:cubicBezTo>
                    <a:pt x="974" y="642"/>
                    <a:pt x="974" y="642"/>
                    <a:pt x="974" y="642"/>
                  </a:cubicBezTo>
                  <a:cubicBezTo>
                    <a:pt x="974" y="649"/>
                    <a:pt x="972" y="657"/>
                    <a:pt x="970" y="664"/>
                  </a:cubicBezTo>
                  <a:cubicBezTo>
                    <a:pt x="1000" y="664"/>
                    <a:pt x="1024" y="666"/>
                    <a:pt x="1039" y="698"/>
                  </a:cubicBezTo>
                  <a:cubicBezTo>
                    <a:pt x="1057" y="736"/>
                    <a:pt x="1039" y="789"/>
                    <a:pt x="988" y="794"/>
                  </a:cubicBezTo>
                  <a:cubicBezTo>
                    <a:pt x="839" y="810"/>
                    <a:pt x="686" y="816"/>
                    <a:pt x="534" y="816"/>
                  </a:cubicBezTo>
                  <a:close/>
                  <a:moveTo>
                    <a:pt x="534" y="48"/>
                  </a:moveTo>
                  <a:cubicBezTo>
                    <a:pt x="401" y="48"/>
                    <a:pt x="269" y="51"/>
                    <a:pt x="164" y="62"/>
                  </a:cubicBezTo>
                  <a:cubicBezTo>
                    <a:pt x="153" y="63"/>
                    <a:pt x="142" y="70"/>
                    <a:pt x="142" y="82"/>
                  </a:cubicBezTo>
                  <a:cubicBezTo>
                    <a:pt x="142" y="642"/>
                    <a:pt x="142" y="642"/>
                    <a:pt x="142" y="642"/>
                  </a:cubicBezTo>
                  <a:cubicBezTo>
                    <a:pt x="142" y="653"/>
                    <a:pt x="151" y="664"/>
                    <a:pt x="162" y="664"/>
                  </a:cubicBezTo>
                  <a:cubicBezTo>
                    <a:pt x="907" y="664"/>
                    <a:pt x="907" y="664"/>
                    <a:pt x="907" y="664"/>
                  </a:cubicBezTo>
                  <a:cubicBezTo>
                    <a:pt x="918" y="664"/>
                    <a:pt x="926" y="653"/>
                    <a:pt x="926" y="642"/>
                  </a:cubicBezTo>
                  <a:cubicBezTo>
                    <a:pt x="927" y="82"/>
                    <a:pt x="927" y="82"/>
                    <a:pt x="927" y="82"/>
                  </a:cubicBezTo>
                  <a:cubicBezTo>
                    <a:pt x="927" y="70"/>
                    <a:pt x="916" y="63"/>
                    <a:pt x="905" y="62"/>
                  </a:cubicBezTo>
                  <a:cubicBezTo>
                    <a:pt x="799" y="51"/>
                    <a:pt x="667" y="48"/>
                    <a:pt x="534"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28" name="Freeform 127"/>
            <p:cNvSpPr>
              <a:spLocks/>
            </p:cNvSpPr>
            <p:nvPr/>
          </p:nvSpPr>
          <p:spPr bwMode="auto">
            <a:xfrm>
              <a:off x="4324350" y="12688888"/>
              <a:ext cx="269875" cy="468313"/>
            </a:xfrm>
            <a:custGeom>
              <a:avLst/>
              <a:gdLst>
                <a:gd name="T0" fmla="*/ 11 w 121"/>
                <a:gd name="T1" fmla="*/ 4 h 209"/>
                <a:gd name="T2" fmla="*/ 119 w 121"/>
                <a:gd name="T3" fmla="*/ 132 h 209"/>
                <a:gd name="T4" fmla="*/ 121 w 121"/>
                <a:gd name="T5" fmla="*/ 136 h 209"/>
                <a:gd name="T6" fmla="*/ 115 w 121"/>
                <a:gd name="T7" fmla="*/ 142 h 209"/>
                <a:gd name="T8" fmla="*/ 71 w 121"/>
                <a:gd name="T9" fmla="*/ 138 h 209"/>
                <a:gd name="T10" fmla="*/ 96 w 121"/>
                <a:gd name="T11" fmla="*/ 201 h 209"/>
                <a:gd name="T12" fmla="*/ 90 w 121"/>
                <a:gd name="T13" fmla="*/ 209 h 209"/>
                <a:gd name="T14" fmla="*/ 67 w 121"/>
                <a:gd name="T15" fmla="*/ 209 h 209"/>
                <a:gd name="T16" fmla="*/ 62 w 121"/>
                <a:gd name="T17" fmla="*/ 205 h 209"/>
                <a:gd name="T18" fmla="*/ 41 w 121"/>
                <a:gd name="T19" fmla="*/ 149 h 209"/>
                <a:gd name="T20" fmla="*/ 11 w 121"/>
                <a:gd name="T21" fmla="*/ 179 h 209"/>
                <a:gd name="T22" fmla="*/ 6 w 121"/>
                <a:gd name="T23" fmla="*/ 181 h 209"/>
                <a:gd name="T24" fmla="*/ 0 w 121"/>
                <a:gd name="T25" fmla="*/ 175 h 209"/>
                <a:gd name="T26" fmla="*/ 0 w 121"/>
                <a:gd name="T27" fmla="*/ 7 h 209"/>
                <a:gd name="T28" fmla="*/ 11 w 121"/>
                <a:gd name="T29" fmla="*/ 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 h="209">
                  <a:moveTo>
                    <a:pt x="11" y="4"/>
                  </a:moveTo>
                  <a:cubicBezTo>
                    <a:pt x="119" y="132"/>
                    <a:pt x="119" y="132"/>
                    <a:pt x="119" y="132"/>
                  </a:cubicBezTo>
                  <a:cubicBezTo>
                    <a:pt x="120" y="133"/>
                    <a:pt x="121" y="135"/>
                    <a:pt x="121" y="136"/>
                  </a:cubicBezTo>
                  <a:cubicBezTo>
                    <a:pt x="121" y="140"/>
                    <a:pt x="118" y="142"/>
                    <a:pt x="115" y="142"/>
                  </a:cubicBezTo>
                  <a:cubicBezTo>
                    <a:pt x="71" y="138"/>
                    <a:pt x="71" y="138"/>
                    <a:pt x="71" y="138"/>
                  </a:cubicBezTo>
                  <a:cubicBezTo>
                    <a:pt x="96" y="201"/>
                    <a:pt x="96" y="201"/>
                    <a:pt x="96" y="201"/>
                  </a:cubicBezTo>
                  <a:cubicBezTo>
                    <a:pt x="97" y="205"/>
                    <a:pt x="95" y="209"/>
                    <a:pt x="90" y="209"/>
                  </a:cubicBezTo>
                  <a:cubicBezTo>
                    <a:pt x="67" y="209"/>
                    <a:pt x="67" y="209"/>
                    <a:pt x="67" y="209"/>
                  </a:cubicBezTo>
                  <a:cubicBezTo>
                    <a:pt x="65" y="209"/>
                    <a:pt x="62" y="208"/>
                    <a:pt x="62" y="205"/>
                  </a:cubicBezTo>
                  <a:cubicBezTo>
                    <a:pt x="41" y="149"/>
                    <a:pt x="41" y="149"/>
                    <a:pt x="41" y="149"/>
                  </a:cubicBezTo>
                  <a:cubicBezTo>
                    <a:pt x="11" y="179"/>
                    <a:pt x="11" y="179"/>
                    <a:pt x="11" y="179"/>
                  </a:cubicBezTo>
                  <a:cubicBezTo>
                    <a:pt x="10" y="180"/>
                    <a:pt x="8" y="181"/>
                    <a:pt x="6" y="181"/>
                  </a:cubicBezTo>
                  <a:cubicBezTo>
                    <a:pt x="3" y="181"/>
                    <a:pt x="0" y="178"/>
                    <a:pt x="0" y="175"/>
                  </a:cubicBezTo>
                  <a:cubicBezTo>
                    <a:pt x="0" y="7"/>
                    <a:pt x="0" y="7"/>
                    <a:pt x="0" y="7"/>
                  </a:cubicBezTo>
                  <a:cubicBezTo>
                    <a:pt x="0" y="3"/>
                    <a:pt x="7" y="0"/>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29" name="Freeform 128"/>
            <p:cNvSpPr>
              <a:spLocks noEditPoints="1"/>
            </p:cNvSpPr>
            <p:nvPr/>
          </p:nvSpPr>
          <p:spPr bwMode="auto">
            <a:xfrm>
              <a:off x="3170238" y="12155488"/>
              <a:ext cx="1603375" cy="1146175"/>
            </a:xfrm>
            <a:custGeom>
              <a:avLst/>
              <a:gdLst>
                <a:gd name="T0" fmla="*/ 0 w 1010"/>
                <a:gd name="T1" fmla="*/ 0 h 722"/>
                <a:gd name="T2" fmla="*/ 0 w 1010"/>
                <a:gd name="T3" fmla="*/ 722 h 722"/>
                <a:gd name="T4" fmla="*/ 1010 w 1010"/>
                <a:gd name="T5" fmla="*/ 722 h 722"/>
                <a:gd name="T6" fmla="*/ 1010 w 1010"/>
                <a:gd name="T7" fmla="*/ 0 h 722"/>
                <a:gd name="T8" fmla="*/ 0 w 1010"/>
                <a:gd name="T9" fmla="*/ 0 h 722"/>
                <a:gd name="T10" fmla="*/ 965 w 1010"/>
                <a:gd name="T11" fmla="*/ 677 h 722"/>
                <a:gd name="T12" fmla="*/ 46 w 1010"/>
                <a:gd name="T13" fmla="*/ 677 h 722"/>
                <a:gd name="T14" fmla="*/ 46 w 1010"/>
                <a:gd name="T15" fmla="*/ 158 h 722"/>
                <a:gd name="T16" fmla="*/ 965 w 1010"/>
                <a:gd name="T17" fmla="*/ 158 h 722"/>
                <a:gd name="T18" fmla="*/ 965 w 1010"/>
                <a:gd name="T19" fmla="*/ 677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0" h="722">
                  <a:moveTo>
                    <a:pt x="0" y="0"/>
                  </a:moveTo>
                  <a:lnTo>
                    <a:pt x="0" y="722"/>
                  </a:lnTo>
                  <a:lnTo>
                    <a:pt x="1010" y="722"/>
                  </a:lnTo>
                  <a:lnTo>
                    <a:pt x="1010" y="0"/>
                  </a:lnTo>
                  <a:lnTo>
                    <a:pt x="0" y="0"/>
                  </a:lnTo>
                  <a:close/>
                  <a:moveTo>
                    <a:pt x="965" y="677"/>
                  </a:moveTo>
                  <a:lnTo>
                    <a:pt x="46" y="677"/>
                  </a:lnTo>
                  <a:lnTo>
                    <a:pt x="46" y="158"/>
                  </a:lnTo>
                  <a:lnTo>
                    <a:pt x="965" y="158"/>
                  </a:lnTo>
                  <a:lnTo>
                    <a:pt x="965" y="6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30" name="Rectangle 129"/>
            <p:cNvSpPr>
              <a:spLocks noChangeArrowheads="1"/>
            </p:cNvSpPr>
            <p:nvPr/>
          </p:nvSpPr>
          <p:spPr bwMode="auto">
            <a:xfrm>
              <a:off x="3732213" y="12630151"/>
              <a:ext cx="146050" cy="501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31" name="Rectangle 130"/>
            <p:cNvSpPr>
              <a:spLocks noChangeArrowheads="1"/>
            </p:cNvSpPr>
            <p:nvPr/>
          </p:nvSpPr>
          <p:spPr bwMode="auto">
            <a:xfrm>
              <a:off x="3930650" y="12939713"/>
              <a:ext cx="142875" cy="192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32" name="Rectangle 131"/>
            <p:cNvSpPr>
              <a:spLocks noChangeArrowheads="1"/>
            </p:cNvSpPr>
            <p:nvPr/>
          </p:nvSpPr>
          <p:spPr bwMode="auto">
            <a:xfrm>
              <a:off x="3538538" y="12504738"/>
              <a:ext cx="142875" cy="627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33" name="Rectangle 132"/>
            <p:cNvSpPr>
              <a:spLocks noChangeArrowheads="1"/>
            </p:cNvSpPr>
            <p:nvPr/>
          </p:nvSpPr>
          <p:spPr bwMode="auto">
            <a:xfrm>
              <a:off x="3341688" y="12766676"/>
              <a:ext cx="142875" cy="365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34" name="Oval 133"/>
            <p:cNvSpPr>
              <a:spLocks noChangeArrowheads="1"/>
            </p:cNvSpPr>
            <p:nvPr/>
          </p:nvSpPr>
          <p:spPr bwMode="auto">
            <a:xfrm>
              <a:off x="3932238" y="12039601"/>
              <a:ext cx="71438" cy="714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grpSp>
      <p:grpSp>
        <p:nvGrpSpPr>
          <p:cNvPr id="135" name="Group 134"/>
          <p:cNvGrpSpPr/>
          <p:nvPr/>
        </p:nvGrpSpPr>
        <p:grpSpPr>
          <a:xfrm>
            <a:off x="4770880" y="1717360"/>
            <a:ext cx="416976" cy="478233"/>
            <a:chOff x="6520230" y="3830336"/>
            <a:chExt cx="556396" cy="638135"/>
          </a:xfrm>
          <a:solidFill>
            <a:srgbClr val="012169"/>
          </a:solidFill>
        </p:grpSpPr>
        <p:sp>
          <p:nvSpPr>
            <p:cNvPr id="136" name="Freeform 129"/>
            <p:cNvSpPr>
              <a:spLocks noEditPoints="1"/>
            </p:cNvSpPr>
            <p:nvPr/>
          </p:nvSpPr>
          <p:spPr bwMode="auto">
            <a:xfrm>
              <a:off x="6541088" y="4113889"/>
              <a:ext cx="177573" cy="242401"/>
            </a:xfrm>
            <a:custGeom>
              <a:avLst/>
              <a:gdLst>
                <a:gd name="T0" fmla="*/ 278 w 315"/>
                <a:gd name="T1" fmla="*/ 236 h 430"/>
                <a:gd name="T2" fmla="*/ 315 w 315"/>
                <a:gd name="T3" fmla="*/ 289 h 430"/>
                <a:gd name="T4" fmla="*/ 220 w 315"/>
                <a:gd name="T5" fmla="*/ 351 h 430"/>
                <a:gd name="T6" fmla="*/ 200 w 315"/>
                <a:gd name="T7" fmla="*/ 383 h 430"/>
                <a:gd name="T8" fmla="*/ 89 w 315"/>
                <a:gd name="T9" fmla="*/ 404 h 430"/>
                <a:gd name="T10" fmla="*/ 0 w 315"/>
                <a:gd name="T11" fmla="*/ 289 h 430"/>
                <a:gd name="T12" fmla="*/ 37 w 315"/>
                <a:gd name="T13" fmla="*/ 236 h 430"/>
                <a:gd name="T14" fmla="*/ 116 w 315"/>
                <a:gd name="T15" fmla="*/ 231 h 430"/>
                <a:gd name="T16" fmla="*/ 105 w 315"/>
                <a:gd name="T17" fmla="*/ 215 h 430"/>
                <a:gd name="T18" fmla="*/ 42 w 315"/>
                <a:gd name="T19" fmla="*/ 157 h 430"/>
                <a:gd name="T20" fmla="*/ 63 w 315"/>
                <a:gd name="T21" fmla="*/ 68 h 430"/>
                <a:gd name="T22" fmla="*/ 84 w 315"/>
                <a:gd name="T23" fmla="*/ 32 h 430"/>
                <a:gd name="T24" fmla="*/ 137 w 315"/>
                <a:gd name="T25" fmla="*/ 0 h 430"/>
                <a:gd name="T26" fmla="*/ 168 w 315"/>
                <a:gd name="T27" fmla="*/ 5 h 430"/>
                <a:gd name="T28" fmla="*/ 215 w 315"/>
                <a:gd name="T29" fmla="*/ 16 h 430"/>
                <a:gd name="T30" fmla="*/ 268 w 315"/>
                <a:gd name="T31" fmla="*/ 89 h 430"/>
                <a:gd name="T32" fmla="*/ 268 w 315"/>
                <a:gd name="T33" fmla="*/ 163 h 430"/>
                <a:gd name="T34" fmla="*/ 236 w 315"/>
                <a:gd name="T35" fmla="*/ 199 h 430"/>
                <a:gd name="T36" fmla="*/ 205 w 315"/>
                <a:gd name="T37" fmla="*/ 220 h 430"/>
                <a:gd name="T38" fmla="*/ 257 w 315"/>
                <a:gd name="T39" fmla="*/ 231 h 430"/>
                <a:gd name="T40" fmla="*/ 121 w 315"/>
                <a:gd name="T41" fmla="*/ 231 h 430"/>
                <a:gd name="T42" fmla="*/ 121 w 315"/>
                <a:gd name="T43" fmla="*/ 257 h 430"/>
                <a:gd name="T44" fmla="*/ 152 w 315"/>
                <a:gd name="T45" fmla="*/ 294 h 430"/>
                <a:gd name="T46" fmla="*/ 152 w 315"/>
                <a:gd name="T47" fmla="*/ 310 h 430"/>
                <a:gd name="T48" fmla="*/ 147 w 315"/>
                <a:gd name="T49" fmla="*/ 320 h 430"/>
                <a:gd name="T50" fmla="*/ 158 w 315"/>
                <a:gd name="T51" fmla="*/ 330 h 430"/>
                <a:gd name="T52" fmla="*/ 168 w 315"/>
                <a:gd name="T53" fmla="*/ 325 h 430"/>
                <a:gd name="T54" fmla="*/ 168 w 315"/>
                <a:gd name="T55" fmla="*/ 315 h 430"/>
                <a:gd name="T56" fmla="*/ 158 w 315"/>
                <a:gd name="T57" fmla="*/ 304 h 430"/>
                <a:gd name="T58" fmla="*/ 163 w 315"/>
                <a:gd name="T59" fmla="*/ 289 h 430"/>
                <a:gd name="T60" fmla="*/ 194 w 315"/>
                <a:gd name="T61" fmla="*/ 252 h 430"/>
                <a:gd name="T62" fmla="*/ 194 w 315"/>
                <a:gd name="T63" fmla="*/ 231 h 430"/>
                <a:gd name="T64" fmla="*/ 179 w 315"/>
                <a:gd name="T65" fmla="*/ 220 h 430"/>
                <a:gd name="T66" fmla="*/ 137 w 315"/>
                <a:gd name="T67" fmla="*/ 220 h 430"/>
                <a:gd name="T68" fmla="*/ 121 w 315"/>
                <a:gd name="T69" fmla="*/ 231 h 430"/>
                <a:gd name="T70" fmla="*/ 226 w 315"/>
                <a:gd name="T71" fmla="*/ 142 h 430"/>
                <a:gd name="T72" fmla="*/ 168 w 315"/>
                <a:gd name="T73" fmla="*/ 100 h 430"/>
                <a:gd name="T74" fmla="*/ 152 w 315"/>
                <a:gd name="T75" fmla="*/ 47 h 430"/>
                <a:gd name="T76" fmla="*/ 121 w 315"/>
                <a:gd name="T77" fmla="*/ 53 h 430"/>
                <a:gd name="T78" fmla="*/ 100 w 315"/>
                <a:gd name="T79" fmla="*/ 89 h 430"/>
                <a:gd name="T80" fmla="*/ 95 w 315"/>
                <a:gd name="T81" fmla="*/ 115 h 430"/>
                <a:gd name="T82" fmla="*/ 89 w 315"/>
                <a:gd name="T83" fmla="*/ 115 h 430"/>
                <a:gd name="T84" fmla="*/ 95 w 315"/>
                <a:gd name="T85" fmla="*/ 152 h 430"/>
                <a:gd name="T86" fmla="*/ 100 w 315"/>
                <a:gd name="T87" fmla="*/ 152 h 430"/>
                <a:gd name="T88" fmla="*/ 121 w 315"/>
                <a:gd name="T89" fmla="*/ 205 h 430"/>
                <a:gd name="T90" fmla="*/ 158 w 315"/>
                <a:gd name="T91" fmla="*/ 215 h 430"/>
                <a:gd name="T92" fmla="*/ 168 w 315"/>
                <a:gd name="T93" fmla="*/ 215 h 430"/>
                <a:gd name="T94" fmla="*/ 200 w 315"/>
                <a:gd name="T95" fmla="*/ 199 h 430"/>
                <a:gd name="T96" fmla="*/ 215 w 315"/>
                <a:gd name="T97" fmla="*/ 157 h 430"/>
                <a:gd name="T98" fmla="*/ 226 w 315"/>
                <a:gd name="T99" fmla="*/ 142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 h="430">
                  <a:moveTo>
                    <a:pt x="257" y="231"/>
                  </a:moveTo>
                  <a:lnTo>
                    <a:pt x="257" y="231"/>
                  </a:lnTo>
                  <a:lnTo>
                    <a:pt x="278" y="236"/>
                  </a:lnTo>
                  <a:lnTo>
                    <a:pt x="299" y="247"/>
                  </a:lnTo>
                  <a:lnTo>
                    <a:pt x="310" y="268"/>
                  </a:lnTo>
                  <a:lnTo>
                    <a:pt x="315" y="289"/>
                  </a:lnTo>
                  <a:lnTo>
                    <a:pt x="315" y="304"/>
                  </a:lnTo>
                  <a:lnTo>
                    <a:pt x="220" y="351"/>
                  </a:lnTo>
                  <a:lnTo>
                    <a:pt x="220" y="351"/>
                  </a:lnTo>
                  <a:lnTo>
                    <a:pt x="205" y="367"/>
                  </a:lnTo>
                  <a:lnTo>
                    <a:pt x="205" y="372"/>
                  </a:lnTo>
                  <a:lnTo>
                    <a:pt x="200" y="383"/>
                  </a:lnTo>
                  <a:lnTo>
                    <a:pt x="200" y="388"/>
                  </a:lnTo>
                  <a:lnTo>
                    <a:pt x="200" y="388"/>
                  </a:lnTo>
                  <a:lnTo>
                    <a:pt x="89" y="404"/>
                  </a:lnTo>
                  <a:lnTo>
                    <a:pt x="0" y="430"/>
                  </a:lnTo>
                  <a:lnTo>
                    <a:pt x="0" y="289"/>
                  </a:lnTo>
                  <a:lnTo>
                    <a:pt x="0" y="289"/>
                  </a:lnTo>
                  <a:lnTo>
                    <a:pt x="5" y="268"/>
                  </a:lnTo>
                  <a:lnTo>
                    <a:pt x="16" y="247"/>
                  </a:lnTo>
                  <a:lnTo>
                    <a:pt x="37" y="236"/>
                  </a:lnTo>
                  <a:lnTo>
                    <a:pt x="58" y="231"/>
                  </a:lnTo>
                  <a:lnTo>
                    <a:pt x="116" y="231"/>
                  </a:lnTo>
                  <a:lnTo>
                    <a:pt x="116" y="231"/>
                  </a:lnTo>
                  <a:lnTo>
                    <a:pt x="110" y="220"/>
                  </a:lnTo>
                  <a:lnTo>
                    <a:pt x="105" y="215"/>
                  </a:lnTo>
                  <a:lnTo>
                    <a:pt x="105" y="215"/>
                  </a:lnTo>
                  <a:lnTo>
                    <a:pt x="79" y="199"/>
                  </a:lnTo>
                  <a:lnTo>
                    <a:pt x="58" y="178"/>
                  </a:lnTo>
                  <a:lnTo>
                    <a:pt x="42" y="157"/>
                  </a:lnTo>
                  <a:lnTo>
                    <a:pt x="42" y="157"/>
                  </a:lnTo>
                  <a:lnTo>
                    <a:pt x="47" y="110"/>
                  </a:lnTo>
                  <a:lnTo>
                    <a:pt x="63" y="68"/>
                  </a:lnTo>
                  <a:lnTo>
                    <a:pt x="74" y="47"/>
                  </a:lnTo>
                  <a:lnTo>
                    <a:pt x="84" y="32"/>
                  </a:lnTo>
                  <a:lnTo>
                    <a:pt x="84" y="32"/>
                  </a:lnTo>
                  <a:lnTo>
                    <a:pt x="100" y="16"/>
                  </a:lnTo>
                  <a:lnTo>
                    <a:pt x="110" y="11"/>
                  </a:lnTo>
                  <a:lnTo>
                    <a:pt x="137" y="0"/>
                  </a:lnTo>
                  <a:lnTo>
                    <a:pt x="158" y="5"/>
                  </a:lnTo>
                  <a:lnTo>
                    <a:pt x="168" y="5"/>
                  </a:lnTo>
                  <a:lnTo>
                    <a:pt x="168" y="5"/>
                  </a:lnTo>
                  <a:lnTo>
                    <a:pt x="179" y="5"/>
                  </a:lnTo>
                  <a:lnTo>
                    <a:pt x="189" y="5"/>
                  </a:lnTo>
                  <a:lnTo>
                    <a:pt x="215" y="16"/>
                  </a:lnTo>
                  <a:lnTo>
                    <a:pt x="236" y="37"/>
                  </a:lnTo>
                  <a:lnTo>
                    <a:pt x="252" y="58"/>
                  </a:lnTo>
                  <a:lnTo>
                    <a:pt x="268" y="89"/>
                  </a:lnTo>
                  <a:lnTo>
                    <a:pt x="273" y="121"/>
                  </a:lnTo>
                  <a:lnTo>
                    <a:pt x="273" y="152"/>
                  </a:lnTo>
                  <a:lnTo>
                    <a:pt x="268" y="163"/>
                  </a:lnTo>
                  <a:lnTo>
                    <a:pt x="257" y="173"/>
                  </a:lnTo>
                  <a:lnTo>
                    <a:pt x="257" y="173"/>
                  </a:lnTo>
                  <a:lnTo>
                    <a:pt x="236" y="199"/>
                  </a:lnTo>
                  <a:lnTo>
                    <a:pt x="226" y="210"/>
                  </a:lnTo>
                  <a:lnTo>
                    <a:pt x="205" y="220"/>
                  </a:lnTo>
                  <a:lnTo>
                    <a:pt x="205" y="220"/>
                  </a:lnTo>
                  <a:lnTo>
                    <a:pt x="205" y="220"/>
                  </a:lnTo>
                  <a:lnTo>
                    <a:pt x="200" y="231"/>
                  </a:lnTo>
                  <a:lnTo>
                    <a:pt x="257" y="231"/>
                  </a:lnTo>
                  <a:lnTo>
                    <a:pt x="257" y="231"/>
                  </a:lnTo>
                  <a:close/>
                  <a:moveTo>
                    <a:pt x="121" y="231"/>
                  </a:moveTo>
                  <a:lnTo>
                    <a:pt x="121" y="231"/>
                  </a:lnTo>
                  <a:lnTo>
                    <a:pt x="121" y="231"/>
                  </a:lnTo>
                  <a:lnTo>
                    <a:pt x="121" y="247"/>
                  </a:lnTo>
                  <a:lnTo>
                    <a:pt x="121" y="257"/>
                  </a:lnTo>
                  <a:lnTo>
                    <a:pt x="137" y="273"/>
                  </a:lnTo>
                  <a:lnTo>
                    <a:pt x="152" y="283"/>
                  </a:lnTo>
                  <a:lnTo>
                    <a:pt x="152" y="294"/>
                  </a:lnTo>
                  <a:lnTo>
                    <a:pt x="158" y="304"/>
                  </a:lnTo>
                  <a:lnTo>
                    <a:pt x="158" y="304"/>
                  </a:lnTo>
                  <a:lnTo>
                    <a:pt x="152" y="310"/>
                  </a:lnTo>
                  <a:lnTo>
                    <a:pt x="147" y="315"/>
                  </a:lnTo>
                  <a:lnTo>
                    <a:pt x="147" y="315"/>
                  </a:lnTo>
                  <a:lnTo>
                    <a:pt x="147" y="320"/>
                  </a:lnTo>
                  <a:lnTo>
                    <a:pt x="147" y="325"/>
                  </a:lnTo>
                  <a:lnTo>
                    <a:pt x="152" y="330"/>
                  </a:lnTo>
                  <a:lnTo>
                    <a:pt x="158" y="330"/>
                  </a:lnTo>
                  <a:lnTo>
                    <a:pt x="158" y="330"/>
                  </a:lnTo>
                  <a:lnTo>
                    <a:pt x="163" y="330"/>
                  </a:lnTo>
                  <a:lnTo>
                    <a:pt x="168" y="325"/>
                  </a:lnTo>
                  <a:lnTo>
                    <a:pt x="168" y="320"/>
                  </a:lnTo>
                  <a:lnTo>
                    <a:pt x="168" y="315"/>
                  </a:lnTo>
                  <a:lnTo>
                    <a:pt x="168" y="315"/>
                  </a:lnTo>
                  <a:lnTo>
                    <a:pt x="163" y="310"/>
                  </a:lnTo>
                  <a:lnTo>
                    <a:pt x="158" y="304"/>
                  </a:lnTo>
                  <a:lnTo>
                    <a:pt x="158" y="304"/>
                  </a:lnTo>
                  <a:lnTo>
                    <a:pt x="163" y="289"/>
                  </a:lnTo>
                  <a:lnTo>
                    <a:pt x="163" y="289"/>
                  </a:lnTo>
                  <a:lnTo>
                    <a:pt x="163" y="289"/>
                  </a:lnTo>
                  <a:lnTo>
                    <a:pt x="173" y="278"/>
                  </a:lnTo>
                  <a:lnTo>
                    <a:pt x="184" y="268"/>
                  </a:lnTo>
                  <a:lnTo>
                    <a:pt x="194" y="252"/>
                  </a:lnTo>
                  <a:lnTo>
                    <a:pt x="194" y="231"/>
                  </a:lnTo>
                  <a:lnTo>
                    <a:pt x="194" y="231"/>
                  </a:lnTo>
                  <a:lnTo>
                    <a:pt x="194" y="231"/>
                  </a:lnTo>
                  <a:lnTo>
                    <a:pt x="194" y="205"/>
                  </a:lnTo>
                  <a:lnTo>
                    <a:pt x="194" y="205"/>
                  </a:lnTo>
                  <a:lnTo>
                    <a:pt x="179" y="220"/>
                  </a:lnTo>
                  <a:lnTo>
                    <a:pt x="158" y="226"/>
                  </a:lnTo>
                  <a:lnTo>
                    <a:pt x="158" y="226"/>
                  </a:lnTo>
                  <a:lnTo>
                    <a:pt x="137" y="220"/>
                  </a:lnTo>
                  <a:lnTo>
                    <a:pt x="121" y="205"/>
                  </a:lnTo>
                  <a:lnTo>
                    <a:pt x="121" y="231"/>
                  </a:lnTo>
                  <a:lnTo>
                    <a:pt x="121" y="231"/>
                  </a:lnTo>
                  <a:lnTo>
                    <a:pt x="121" y="231"/>
                  </a:lnTo>
                  <a:close/>
                  <a:moveTo>
                    <a:pt x="226" y="142"/>
                  </a:moveTo>
                  <a:lnTo>
                    <a:pt x="226" y="142"/>
                  </a:lnTo>
                  <a:lnTo>
                    <a:pt x="205" y="131"/>
                  </a:lnTo>
                  <a:lnTo>
                    <a:pt x="179" y="115"/>
                  </a:lnTo>
                  <a:lnTo>
                    <a:pt x="168" y="100"/>
                  </a:lnTo>
                  <a:lnTo>
                    <a:pt x="158" y="84"/>
                  </a:lnTo>
                  <a:lnTo>
                    <a:pt x="152" y="68"/>
                  </a:lnTo>
                  <a:lnTo>
                    <a:pt x="152" y="47"/>
                  </a:lnTo>
                  <a:lnTo>
                    <a:pt x="152" y="47"/>
                  </a:lnTo>
                  <a:lnTo>
                    <a:pt x="142" y="47"/>
                  </a:lnTo>
                  <a:lnTo>
                    <a:pt x="121" y="53"/>
                  </a:lnTo>
                  <a:lnTo>
                    <a:pt x="116" y="58"/>
                  </a:lnTo>
                  <a:lnTo>
                    <a:pt x="105" y="68"/>
                  </a:lnTo>
                  <a:lnTo>
                    <a:pt x="100" y="89"/>
                  </a:lnTo>
                  <a:lnTo>
                    <a:pt x="95" y="115"/>
                  </a:lnTo>
                  <a:lnTo>
                    <a:pt x="95" y="115"/>
                  </a:lnTo>
                  <a:lnTo>
                    <a:pt x="95" y="115"/>
                  </a:lnTo>
                  <a:lnTo>
                    <a:pt x="95" y="115"/>
                  </a:lnTo>
                  <a:lnTo>
                    <a:pt x="89" y="115"/>
                  </a:lnTo>
                  <a:lnTo>
                    <a:pt x="89" y="115"/>
                  </a:lnTo>
                  <a:lnTo>
                    <a:pt x="89" y="115"/>
                  </a:lnTo>
                  <a:lnTo>
                    <a:pt x="89" y="136"/>
                  </a:lnTo>
                  <a:lnTo>
                    <a:pt x="95" y="152"/>
                  </a:lnTo>
                  <a:lnTo>
                    <a:pt x="95" y="152"/>
                  </a:lnTo>
                  <a:lnTo>
                    <a:pt x="100" y="152"/>
                  </a:lnTo>
                  <a:lnTo>
                    <a:pt x="100" y="152"/>
                  </a:lnTo>
                  <a:lnTo>
                    <a:pt x="105" y="178"/>
                  </a:lnTo>
                  <a:lnTo>
                    <a:pt x="110" y="194"/>
                  </a:lnTo>
                  <a:lnTo>
                    <a:pt x="121" y="205"/>
                  </a:lnTo>
                  <a:lnTo>
                    <a:pt x="121" y="205"/>
                  </a:lnTo>
                  <a:lnTo>
                    <a:pt x="137" y="215"/>
                  </a:lnTo>
                  <a:lnTo>
                    <a:pt x="158" y="215"/>
                  </a:lnTo>
                  <a:lnTo>
                    <a:pt x="158" y="215"/>
                  </a:lnTo>
                  <a:lnTo>
                    <a:pt x="158" y="215"/>
                  </a:lnTo>
                  <a:lnTo>
                    <a:pt x="168" y="215"/>
                  </a:lnTo>
                  <a:lnTo>
                    <a:pt x="179" y="210"/>
                  </a:lnTo>
                  <a:lnTo>
                    <a:pt x="200" y="199"/>
                  </a:lnTo>
                  <a:lnTo>
                    <a:pt x="200" y="199"/>
                  </a:lnTo>
                  <a:lnTo>
                    <a:pt x="210" y="178"/>
                  </a:lnTo>
                  <a:lnTo>
                    <a:pt x="215" y="157"/>
                  </a:lnTo>
                  <a:lnTo>
                    <a:pt x="215" y="157"/>
                  </a:lnTo>
                  <a:lnTo>
                    <a:pt x="220" y="152"/>
                  </a:lnTo>
                  <a:lnTo>
                    <a:pt x="226" y="152"/>
                  </a:lnTo>
                  <a:lnTo>
                    <a:pt x="226" y="142"/>
                  </a:lnTo>
                  <a:lnTo>
                    <a:pt x="226" y="1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37" name="Freeform 130"/>
            <p:cNvSpPr>
              <a:spLocks/>
            </p:cNvSpPr>
            <p:nvPr/>
          </p:nvSpPr>
          <p:spPr bwMode="auto">
            <a:xfrm>
              <a:off x="6881013" y="4229452"/>
              <a:ext cx="177573" cy="126838"/>
            </a:xfrm>
            <a:custGeom>
              <a:avLst/>
              <a:gdLst>
                <a:gd name="T0" fmla="*/ 163 w 315"/>
                <a:gd name="T1" fmla="*/ 47 h 225"/>
                <a:gd name="T2" fmla="*/ 173 w 315"/>
                <a:gd name="T3" fmla="*/ 63 h 225"/>
                <a:gd name="T4" fmla="*/ 168 w 315"/>
                <a:gd name="T5" fmla="*/ 78 h 225"/>
                <a:gd name="T6" fmla="*/ 173 w 315"/>
                <a:gd name="T7" fmla="*/ 146 h 225"/>
                <a:gd name="T8" fmla="*/ 179 w 315"/>
                <a:gd name="T9" fmla="*/ 141 h 225"/>
                <a:gd name="T10" fmla="*/ 210 w 315"/>
                <a:gd name="T11" fmla="*/ 52 h 225"/>
                <a:gd name="T12" fmla="*/ 210 w 315"/>
                <a:gd name="T13" fmla="*/ 52 h 225"/>
                <a:gd name="T14" fmla="*/ 210 w 315"/>
                <a:gd name="T15" fmla="*/ 36 h 225"/>
                <a:gd name="T16" fmla="*/ 205 w 315"/>
                <a:gd name="T17" fmla="*/ 31 h 225"/>
                <a:gd name="T18" fmla="*/ 194 w 315"/>
                <a:gd name="T19" fmla="*/ 26 h 225"/>
                <a:gd name="T20" fmla="*/ 194 w 315"/>
                <a:gd name="T21" fmla="*/ 5 h 225"/>
                <a:gd name="T22" fmla="*/ 200 w 315"/>
                <a:gd name="T23" fmla="*/ 0 h 225"/>
                <a:gd name="T24" fmla="*/ 200 w 315"/>
                <a:gd name="T25" fmla="*/ 0 h 225"/>
                <a:gd name="T26" fmla="*/ 205 w 315"/>
                <a:gd name="T27" fmla="*/ 21 h 225"/>
                <a:gd name="T28" fmla="*/ 215 w 315"/>
                <a:gd name="T29" fmla="*/ 26 h 225"/>
                <a:gd name="T30" fmla="*/ 257 w 315"/>
                <a:gd name="T31" fmla="*/ 26 h 225"/>
                <a:gd name="T32" fmla="*/ 257 w 315"/>
                <a:gd name="T33" fmla="*/ 26 h 225"/>
                <a:gd name="T34" fmla="*/ 278 w 315"/>
                <a:gd name="T35" fmla="*/ 31 h 225"/>
                <a:gd name="T36" fmla="*/ 294 w 315"/>
                <a:gd name="T37" fmla="*/ 42 h 225"/>
                <a:gd name="T38" fmla="*/ 310 w 315"/>
                <a:gd name="T39" fmla="*/ 63 h 225"/>
                <a:gd name="T40" fmla="*/ 315 w 315"/>
                <a:gd name="T41" fmla="*/ 84 h 225"/>
                <a:gd name="T42" fmla="*/ 315 w 315"/>
                <a:gd name="T43" fmla="*/ 225 h 225"/>
                <a:gd name="T44" fmla="*/ 315 w 315"/>
                <a:gd name="T45" fmla="*/ 225 h 225"/>
                <a:gd name="T46" fmla="*/ 226 w 315"/>
                <a:gd name="T47" fmla="*/ 199 h 225"/>
                <a:gd name="T48" fmla="*/ 111 w 315"/>
                <a:gd name="T49" fmla="*/ 183 h 225"/>
                <a:gd name="T50" fmla="*/ 111 w 315"/>
                <a:gd name="T51" fmla="*/ 178 h 225"/>
                <a:gd name="T52" fmla="*/ 111 w 315"/>
                <a:gd name="T53" fmla="*/ 178 h 225"/>
                <a:gd name="T54" fmla="*/ 111 w 315"/>
                <a:gd name="T55" fmla="*/ 167 h 225"/>
                <a:gd name="T56" fmla="*/ 105 w 315"/>
                <a:gd name="T57" fmla="*/ 162 h 225"/>
                <a:gd name="T58" fmla="*/ 90 w 315"/>
                <a:gd name="T59" fmla="*/ 146 h 225"/>
                <a:gd name="T60" fmla="*/ 0 w 315"/>
                <a:gd name="T61" fmla="*/ 99 h 225"/>
                <a:gd name="T62" fmla="*/ 0 w 315"/>
                <a:gd name="T63" fmla="*/ 84 h 225"/>
                <a:gd name="T64" fmla="*/ 0 w 315"/>
                <a:gd name="T65" fmla="*/ 84 h 225"/>
                <a:gd name="T66" fmla="*/ 6 w 315"/>
                <a:gd name="T67" fmla="*/ 63 h 225"/>
                <a:gd name="T68" fmla="*/ 16 w 315"/>
                <a:gd name="T69" fmla="*/ 42 h 225"/>
                <a:gd name="T70" fmla="*/ 32 w 315"/>
                <a:gd name="T71" fmla="*/ 31 h 225"/>
                <a:gd name="T72" fmla="*/ 58 w 315"/>
                <a:gd name="T73" fmla="*/ 26 h 225"/>
                <a:gd name="T74" fmla="*/ 95 w 315"/>
                <a:gd name="T75" fmla="*/ 26 h 225"/>
                <a:gd name="T76" fmla="*/ 95 w 315"/>
                <a:gd name="T77" fmla="*/ 26 h 225"/>
                <a:gd name="T78" fmla="*/ 111 w 315"/>
                <a:gd name="T79" fmla="*/ 21 h 225"/>
                <a:gd name="T80" fmla="*/ 111 w 315"/>
                <a:gd name="T81" fmla="*/ 0 h 225"/>
                <a:gd name="T82" fmla="*/ 116 w 315"/>
                <a:gd name="T83" fmla="*/ 5 h 225"/>
                <a:gd name="T84" fmla="*/ 116 w 315"/>
                <a:gd name="T85" fmla="*/ 26 h 225"/>
                <a:gd name="T86" fmla="*/ 105 w 315"/>
                <a:gd name="T87" fmla="*/ 31 h 225"/>
                <a:gd name="T88" fmla="*/ 105 w 315"/>
                <a:gd name="T89" fmla="*/ 31 h 225"/>
                <a:gd name="T90" fmla="*/ 100 w 315"/>
                <a:gd name="T91" fmla="*/ 36 h 225"/>
                <a:gd name="T92" fmla="*/ 105 w 315"/>
                <a:gd name="T93" fmla="*/ 52 h 225"/>
                <a:gd name="T94" fmla="*/ 131 w 315"/>
                <a:gd name="T95" fmla="*/ 141 h 225"/>
                <a:gd name="T96" fmla="*/ 137 w 315"/>
                <a:gd name="T97" fmla="*/ 146 h 225"/>
                <a:gd name="T98" fmla="*/ 147 w 315"/>
                <a:gd name="T99" fmla="*/ 78 h 225"/>
                <a:gd name="T100" fmla="*/ 137 w 315"/>
                <a:gd name="T101" fmla="*/ 63 h 225"/>
                <a:gd name="T102" fmla="*/ 152 w 315"/>
                <a:gd name="T103" fmla="*/ 47 h 225"/>
                <a:gd name="T104" fmla="*/ 163 w 315"/>
                <a:gd name="T105" fmla="*/ 4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5" h="225">
                  <a:moveTo>
                    <a:pt x="163" y="47"/>
                  </a:moveTo>
                  <a:lnTo>
                    <a:pt x="173" y="63"/>
                  </a:lnTo>
                  <a:lnTo>
                    <a:pt x="168" y="78"/>
                  </a:lnTo>
                  <a:lnTo>
                    <a:pt x="173" y="146"/>
                  </a:lnTo>
                  <a:lnTo>
                    <a:pt x="179" y="141"/>
                  </a:lnTo>
                  <a:lnTo>
                    <a:pt x="210" y="52"/>
                  </a:lnTo>
                  <a:lnTo>
                    <a:pt x="210" y="52"/>
                  </a:lnTo>
                  <a:lnTo>
                    <a:pt x="210" y="36"/>
                  </a:lnTo>
                  <a:lnTo>
                    <a:pt x="205" y="31"/>
                  </a:lnTo>
                  <a:lnTo>
                    <a:pt x="194" y="26"/>
                  </a:lnTo>
                  <a:lnTo>
                    <a:pt x="194" y="5"/>
                  </a:lnTo>
                  <a:lnTo>
                    <a:pt x="200" y="0"/>
                  </a:lnTo>
                  <a:lnTo>
                    <a:pt x="200" y="0"/>
                  </a:lnTo>
                  <a:lnTo>
                    <a:pt x="205" y="21"/>
                  </a:lnTo>
                  <a:lnTo>
                    <a:pt x="215" y="26"/>
                  </a:lnTo>
                  <a:lnTo>
                    <a:pt x="257" y="26"/>
                  </a:lnTo>
                  <a:lnTo>
                    <a:pt x="257" y="26"/>
                  </a:lnTo>
                  <a:lnTo>
                    <a:pt x="278" y="31"/>
                  </a:lnTo>
                  <a:lnTo>
                    <a:pt x="294" y="42"/>
                  </a:lnTo>
                  <a:lnTo>
                    <a:pt x="310" y="63"/>
                  </a:lnTo>
                  <a:lnTo>
                    <a:pt x="315" y="84"/>
                  </a:lnTo>
                  <a:lnTo>
                    <a:pt x="315" y="225"/>
                  </a:lnTo>
                  <a:lnTo>
                    <a:pt x="315" y="225"/>
                  </a:lnTo>
                  <a:lnTo>
                    <a:pt x="226" y="199"/>
                  </a:lnTo>
                  <a:lnTo>
                    <a:pt x="111" y="183"/>
                  </a:lnTo>
                  <a:lnTo>
                    <a:pt x="111" y="178"/>
                  </a:lnTo>
                  <a:lnTo>
                    <a:pt x="111" y="178"/>
                  </a:lnTo>
                  <a:lnTo>
                    <a:pt x="111" y="167"/>
                  </a:lnTo>
                  <a:lnTo>
                    <a:pt x="105" y="162"/>
                  </a:lnTo>
                  <a:lnTo>
                    <a:pt x="90" y="146"/>
                  </a:lnTo>
                  <a:lnTo>
                    <a:pt x="0" y="99"/>
                  </a:lnTo>
                  <a:lnTo>
                    <a:pt x="0" y="84"/>
                  </a:lnTo>
                  <a:lnTo>
                    <a:pt x="0" y="84"/>
                  </a:lnTo>
                  <a:lnTo>
                    <a:pt x="6" y="63"/>
                  </a:lnTo>
                  <a:lnTo>
                    <a:pt x="16" y="42"/>
                  </a:lnTo>
                  <a:lnTo>
                    <a:pt x="32" y="31"/>
                  </a:lnTo>
                  <a:lnTo>
                    <a:pt x="58" y="26"/>
                  </a:lnTo>
                  <a:lnTo>
                    <a:pt x="95" y="26"/>
                  </a:lnTo>
                  <a:lnTo>
                    <a:pt x="95" y="26"/>
                  </a:lnTo>
                  <a:lnTo>
                    <a:pt x="111" y="21"/>
                  </a:lnTo>
                  <a:lnTo>
                    <a:pt x="111" y="0"/>
                  </a:lnTo>
                  <a:lnTo>
                    <a:pt x="116" y="5"/>
                  </a:lnTo>
                  <a:lnTo>
                    <a:pt x="116" y="26"/>
                  </a:lnTo>
                  <a:lnTo>
                    <a:pt x="105" y="31"/>
                  </a:lnTo>
                  <a:lnTo>
                    <a:pt x="105" y="31"/>
                  </a:lnTo>
                  <a:lnTo>
                    <a:pt x="100" y="36"/>
                  </a:lnTo>
                  <a:lnTo>
                    <a:pt x="105" y="52"/>
                  </a:lnTo>
                  <a:lnTo>
                    <a:pt x="131" y="141"/>
                  </a:lnTo>
                  <a:lnTo>
                    <a:pt x="137" y="146"/>
                  </a:lnTo>
                  <a:lnTo>
                    <a:pt x="147" y="78"/>
                  </a:lnTo>
                  <a:lnTo>
                    <a:pt x="137" y="63"/>
                  </a:lnTo>
                  <a:lnTo>
                    <a:pt x="152" y="47"/>
                  </a:lnTo>
                  <a:lnTo>
                    <a:pt x="163"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38" name="Freeform 131"/>
            <p:cNvSpPr>
              <a:spLocks/>
            </p:cNvSpPr>
            <p:nvPr/>
          </p:nvSpPr>
          <p:spPr bwMode="auto">
            <a:xfrm>
              <a:off x="6919910" y="4116707"/>
              <a:ext cx="97524" cy="91887"/>
            </a:xfrm>
            <a:custGeom>
              <a:avLst/>
              <a:gdLst>
                <a:gd name="T0" fmla="*/ 15 w 173"/>
                <a:gd name="T1" fmla="*/ 163 h 163"/>
                <a:gd name="T2" fmla="*/ 15 w 173"/>
                <a:gd name="T3" fmla="*/ 163 h 163"/>
                <a:gd name="T4" fmla="*/ 10 w 173"/>
                <a:gd name="T5" fmla="*/ 137 h 163"/>
                <a:gd name="T6" fmla="*/ 0 w 173"/>
                <a:gd name="T7" fmla="*/ 105 h 163"/>
                <a:gd name="T8" fmla="*/ 0 w 173"/>
                <a:gd name="T9" fmla="*/ 79 h 163"/>
                <a:gd name="T10" fmla="*/ 0 w 173"/>
                <a:gd name="T11" fmla="*/ 79 h 163"/>
                <a:gd name="T12" fmla="*/ 5 w 173"/>
                <a:gd name="T13" fmla="*/ 63 h 163"/>
                <a:gd name="T14" fmla="*/ 10 w 173"/>
                <a:gd name="T15" fmla="*/ 48 h 163"/>
                <a:gd name="T16" fmla="*/ 21 w 173"/>
                <a:gd name="T17" fmla="*/ 32 h 163"/>
                <a:gd name="T18" fmla="*/ 42 w 173"/>
                <a:gd name="T19" fmla="*/ 21 h 163"/>
                <a:gd name="T20" fmla="*/ 42 w 173"/>
                <a:gd name="T21" fmla="*/ 21 h 163"/>
                <a:gd name="T22" fmla="*/ 52 w 173"/>
                <a:gd name="T23" fmla="*/ 6 h 163"/>
                <a:gd name="T24" fmla="*/ 73 w 173"/>
                <a:gd name="T25" fmla="*/ 0 h 163"/>
                <a:gd name="T26" fmla="*/ 94 w 173"/>
                <a:gd name="T27" fmla="*/ 0 h 163"/>
                <a:gd name="T28" fmla="*/ 94 w 173"/>
                <a:gd name="T29" fmla="*/ 0 h 163"/>
                <a:gd name="T30" fmla="*/ 104 w 173"/>
                <a:gd name="T31" fmla="*/ 0 h 163"/>
                <a:gd name="T32" fmla="*/ 125 w 173"/>
                <a:gd name="T33" fmla="*/ 0 h 163"/>
                <a:gd name="T34" fmla="*/ 136 w 173"/>
                <a:gd name="T35" fmla="*/ 6 h 163"/>
                <a:gd name="T36" fmla="*/ 146 w 173"/>
                <a:gd name="T37" fmla="*/ 16 h 163"/>
                <a:gd name="T38" fmla="*/ 157 w 173"/>
                <a:gd name="T39" fmla="*/ 27 h 163"/>
                <a:gd name="T40" fmla="*/ 157 w 173"/>
                <a:gd name="T41" fmla="*/ 42 h 163"/>
                <a:gd name="T42" fmla="*/ 157 w 173"/>
                <a:gd name="T43" fmla="*/ 42 h 163"/>
                <a:gd name="T44" fmla="*/ 162 w 173"/>
                <a:gd name="T45" fmla="*/ 48 h 163"/>
                <a:gd name="T46" fmla="*/ 167 w 173"/>
                <a:gd name="T47" fmla="*/ 63 h 163"/>
                <a:gd name="T48" fmla="*/ 173 w 173"/>
                <a:gd name="T49" fmla="*/ 95 h 163"/>
                <a:gd name="T50" fmla="*/ 173 w 173"/>
                <a:gd name="T51" fmla="*/ 110 h 163"/>
                <a:gd name="T52" fmla="*/ 167 w 173"/>
                <a:gd name="T53" fmla="*/ 126 h 163"/>
                <a:gd name="T54" fmla="*/ 167 w 173"/>
                <a:gd name="T55" fmla="*/ 126 h 163"/>
                <a:gd name="T56" fmla="*/ 157 w 173"/>
                <a:gd name="T57" fmla="*/ 163 h 163"/>
                <a:gd name="T58" fmla="*/ 157 w 173"/>
                <a:gd name="T59" fmla="*/ 163 h 163"/>
                <a:gd name="T60" fmla="*/ 157 w 173"/>
                <a:gd name="T61" fmla="*/ 142 h 163"/>
                <a:gd name="T62" fmla="*/ 157 w 173"/>
                <a:gd name="T63" fmla="*/ 142 h 163"/>
                <a:gd name="T64" fmla="*/ 157 w 173"/>
                <a:gd name="T65" fmla="*/ 126 h 163"/>
                <a:gd name="T66" fmla="*/ 152 w 173"/>
                <a:gd name="T67" fmla="*/ 105 h 163"/>
                <a:gd name="T68" fmla="*/ 152 w 173"/>
                <a:gd name="T69" fmla="*/ 105 h 163"/>
                <a:gd name="T70" fmla="*/ 146 w 173"/>
                <a:gd name="T71" fmla="*/ 79 h 163"/>
                <a:gd name="T72" fmla="*/ 146 w 173"/>
                <a:gd name="T73" fmla="*/ 63 h 163"/>
                <a:gd name="T74" fmla="*/ 146 w 173"/>
                <a:gd name="T75" fmla="*/ 63 h 163"/>
                <a:gd name="T76" fmla="*/ 141 w 173"/>
                <a:gd name="T77" fmla="*/ 68 h 163"/>
                <a:gd name="T78" fmla="*/ 131 w 173"/>
                <a:gd name="T79" fmla="*/ 74 h 163"/>
                <a:gd name="T80" fmla="*/ 141 w 173"/>
                <a:gd name="T81" fmla="*/ 63 h 163"/>
                <a:gd name="T82" fmla="*/ 131 w 173"/>
                <a:gd name="T83" fmla="*/ 68 h 163"/>
                <a:gd name="T84" fmla="*/ 131 w 173"/>
                <a:gd name="T85" fmla="*/ 68 h 163"/>
                <a:gd name="T86" fmla="*/ 136 w 173"/>
                <a:gd name="T87" fmla="*/ 58 h 163"/>
                <a:gd name="T88" fmla="*/ 131 w 173"/>
                <a:gd name="T89" fmla="*/ 58 h 163"/>
                <a:gd name="T90" fmla="*/ 125 w 173"/>
                <a:gd name="T91" fmla="*/ 58 h 163"/>
                <a:gd name="T92" fmla="*/ 125 w 173"/>
                <a:gd name="T93" fmla="*/ 58 h 163"/>
                <a:gd name="T94" fmla="*/ 110 w 173"/>
                <a:gd name="T95" fmla="*/ 63 h 163"/>
                <a:gd name="T96" fmla="*/ 104 w 173"/>
                <a:gd name="T97" fmla="*/ 68 h 163"/>
                <a:gd name="T98" fmla="*/ 89 w 173"/>
                <a:gd name="T99" fmla="*/ 68 h 163"/>
                <a:gd name="T100" fmla="*/ 89 w 173"/>
                <a:gd name="T101" fmla="*/ 68 h 163"/>
                <a:gd name="T102" fmla="*/ 57 w 173"/>
                <a:gd name="T103" fmla="*/ 63 h 163"/>
                <a:gd name="T104" fmla="*/ 47 w 173"/>
                <a:gd name="T105" fmla="*/ 63 h 163"/>
                <a:gd name="T106" fmla="*/ 31 w 173"/>
                <a:gd name="T107" fmla="*/ 79 h 163"/>
                <a:gd name="T108" fmla="*/ 31 w 173"/>
                <a:gd name="T109" fmla="*/ 79 h 163"/>
                <a:gd name="T110" fmla="*/ 21 w 173"/>
                <a:gd name="T111" fmla="*/ 100 h 163"/>
                <a:gd name="T112" fmla="*/ 21 w 173"/>
                <a:gd name="T113" fmla="*/ 100 h 163"/>
                <a:gd name="T114" fmla="*/ 15 w 173"/>
                <a:gd name="T115" fmla="*/ 116 h 163"/>
                <a:gd name="T116" fmla="*/ 15 w 173"/>
                <a:gd name="T117" fmla="*/ 147 h 163"/>
                <a:gd name="T118" fmla="*/ 15 w 173"/>
                <a:gd name="T119" fmla="*/ 147 h 163"/>
                <a:gd name="T120" fmla="*/ 15 w 173"/>
                <a:gd name="T121" fmla="*/ 163 h 163"/>
                <a:gd name="T122" fmla="*/ 15 w 173"/>
                <a:gd name="T12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3" h="163">
                  <a:moveTo>
                    <a:pt x="15" y="163"/>
                  </a:moveTo>
                  <a:lnTo>
                    <a:pt x="15" y="163"/>
                  </a:lnTo>
                  <a:lnTo>
                    <a:pt x="10" y="137"/>
                  </a:lnTo>
                  <a:lnTo>
                    <a:pt x="0" y="105"/>
                  </a:lnTo>
                  <a:lnTo>
                    <a:pt x="0" y="79"/>
                  </a:lnTo>
                  <a:lnTo>
                    <a:pt x="0" y="79"/>
                  </a:lnTo>
                  <a:lnTo>
                    <a:pt x="5" y="63"/>
                  </a:lnTo>
                  <a:lnTo>
                    <a:pt x="10" y="48"/>
                  </a:lnTo>
                  <a:lnTo>
                    <a:pt x="21" y="32"/>
                  </a:lnTo>
                  <a:lnTo>
                    <a:pt x="42" y="21"/>
                  </a:lnTo>
                  <a:lnTo>
                    <a:pt x="42" y="21"/>
                  </a:lnTo>
                  <a:lnTo>
                    <a:pt x="52" y="6"/>
                  </a:lnTo>
                  <a:lnTo>
                    <a:pt x="73" y="0"/>
                  </a:lnTo>
                  <a:lnTo>
                    <a:pt x="94" y="0"/>
                  </a:lnTo>
                  <a:lnTo>
                    <a:pt x="94" y="0"/>
                  </a:lnTo>
                  <a:lnTo>
                    <a:pt x="104" y="0"/>
                  </a:lnTo>
                  <a:lnTo>
                    <a:pt x="125" y="0"/>
                  </a:lnTo>
                  <a:lnTo>
                    <a:pt x="136" y="6"/>
                  </a:lnTo>
                  <a:lnTo>
                    <a:pt x="146" y="16"/>
                  </a:lnTo>
                  <a:lnTo>
                    <a:pt x="157" y="27"/>
                  </a:lnTo>
                  <a:lnTo>
                    <a:pt x="157" y="42"/>
                  </a:lnTo>
                  <a:lnTo>
                    <a:pt x="157" y="42"/>
                  </a:lnTo>
                  <a:lnTo>
                    <a:pt x="162" y="48"/>
                  </a:lnTo>
                  <a:lnTo>
                    <a:pt x="167" y="63"/>
                  </a:lnTo>
                  <a:lnTo>
                    <a:pt x="173" y="95"/>
                  </a:lnTo>
                  <a:lnTo>
                    <a:pt x="173" y="110"/>
                  </a:lnTo>
                  <a:lnTo>
                    <a:pt x="167" y="126"/>
                  </a:lnTo>
                  <a:lnTo>
                    <a:pt x="167" y="126"/>
                  </a:lnTo>
                  <a:lnTo>
                    <a:pt x="157" y="163"/>
                  </a:lnTo>
                  <a:lnTo>
                    <a:pt x="157" y="163"/>
                  </a:lnTo>
                  <a:lnTo>
                    <a:pt x="157" y="142"/>
                  </a:lnTo>
                  <a:lnTo>
                    <a:pt x="157" y="142"/>
                  </a:lnTo>
                  <a:lnTo>
                    <a:pt x="157" y="126"/>
                  </a:lnTo>
                  <a:lnTo>
                    <a:pt x="152" y="105"/>
                  </a:lnTo>
                  <a:lnTo>
                    <a:pt x="152" y="105"/>
                  </a:lnTo>
                  <a:lnTo>
                    <a:pt x="146" y="79"/>
                  </a:lnTo>
                  <a:lnTo>
                    <a:pt x="146" y="63"/>
                  </a:lnTo>
                  <a:lnTo>
                    <a:pt x="146" y="63"/>
                  </a:lnTo>
                  <a:lnTo>
                    <a:pt x="141" y="68"/>
                  </a:lnTo>
                  <a:lnTo>
                    <a:pt x="131" y="74"/>
                  </a:lnTo>
                  <a:lnTo>
                    <a:pt x="141" y="63"/>
                  </a:lnTo>
                  <a:lnTo>
                    <a:pt x="131" y="68"/>
                  </a:lnTo>
                  <a:lnTo>
                    <a:pt x="131" y="68"/>
                  </a:lnTo>
                  <a:lnTo>
                    <a:pt x="136" y="58"/>
                  </a:lnTo>
                  <a:lnTo>
                    <a:pt x="131" y="58"/>
                  </a:lnTo>
                  <a:lnTo>
                    <a:pt x="125" y="58"/>
                  </a:lnTo>
                  <a:lnTo>
                    <a:pt x="125" y="58"/>
                  </a:lnTo>
                  <a:lnTo>
                    <a:pt x="110" y="63"/>
                  </a:lnTo>
                  <a:lnTo>
                    <a:pt x="104" y="68"/>
                  </a:lnTo>
                  <a:lnTo>
                    <a:pt x="89" y="68"/>
                  </a:lnTo>
                  <a:lnTo>
                    <a:pt x="89" y="68"/>
                  </a:lnTo>
                  <a:lnTo>
                    <a:pt x="57" y="63"/>
                  </a:lnTo>
                  <a:lnTo>
                    <a:pt x="47" y="63"/>
                  </a:lnTo>
                  <a:lnTo>
                    <a:pt x="31" y="79"/>
                  </a:lnTo>
                  <a:lnTo>
                    <a:pt x="31" y="79"/>
                  </a:lnTo>
                  <a:lnTo>
                    <a:pt x="21" y="100"/>
                  </a:lnTo>
                  <a:lnTo>
                    <a:pt x="21" y="100"/>
                  </a:lnTo>
                  <a:lnTo>
                    <a:pt x="15" y="116"/>
                  </a:lnTo>
                  <a:lnTo>
                    <a:pt x="15" y="147"/>
                  </a:lnTo>
                  <a:lnTo>
                    <a:pt x="15" y="147"/>
                  </a:lnTo>
                  <a:lnTo>
                    <a:pt x="15" y="163"/>
                  </a:lnTo>
                  <a:lnTo>
                    <a:pt x="15" y="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39" name="Freeform 132"/>
            <p:cNvSpPr>
              <a:spLocks/>
            </p:cNvSpPr>
            <p:nvPr/>
          </p:nvSpPr>
          <p:spPr bwMode="auto">
            <a:xfrm>
              <a:off x="6925547" y="4184918"/>
              <a:ext cx="85686" cy="59191"/>
            </a:xfrm>
            <a:custGeom>
              <a:avLst/>
              <a:gdLst>
                <a:gd name="T0" fmla="*/ 5 w 152"/>
                <a:gd name="T1" fmla="*/ 0 h 105"/>
                <a:gd name="T2" fmla="*/ 5 w 152"/>
                <a:gd name="T3" fmla="*/ 0 h 105"/>
                <a:gd name="T4" fmla="*/ 5 w 152"/>
                <a:gd name="T5" fmla="*/ 26 h 105"/>
                <a:gd name="T6" fmla="*/ 5 w 152"/>
                <a:gd name="T7" fmla="*/ 26 h 105"/>
                <a:gd name="T8" fmla="*/ 0 w 152"/>
                <a:gd name="T9" fmla="*/ 26 h 105"/>
                <a:gd name="T10" fmla="*/ 0 w 152"/>
                <a:gd name="T11" fmla="*/ 26 h 105"/>
                <a:gd name="T12" fmla="*/ 16 w 152"/>
                <a:gd name="T13" fmla="*/ 58 h 105"/>
                <a:gd name="T14" fmla="*/ 32 w 152"/>
                <a:gd name="T15" fmla="*/ 84 h 105"/>
                <a:gd name="T16" fmla="*/ 52 w 152"/>
                <a:gd name="T17" fmla="*/ 100 h 105"/>
                <a:gd name="T18" fmla="*/ 79 w 152"/>
                <a:gd name="T19" fmla="*/ 105 h 105"/>
                <a:gd name="T20" fmla="*/ 79 w 152"/>
                <a:gd name="T21" fmla="*/ 105 h 105"/>
                <a:gd name="T22" fmla="*/ 89 w 152"/>
                <a:gd name="T23" fmla="*/ 105 h 105"/>
                <a:gd name="T24" fmla="*/ 100 w 152"/>
                <a:gd name="T25" fmla="*/ 100 h 105"/>
                <a:gd name="T26" fmla="*/ 126 w 152"/>
                <a:gd name="T27" fmla="*/ 79 h 105"/>
                <a:gd name="T28" fmla="*/ 142 w 152"/>
                <a:gd name="T29" fmla="*/ 47 h 105"/>
                <a:gd name="T30" fmla="*/ 147 w 152"/>
                <a:gd name="T31" fmla="*/ 26 h 105"/>
                <a:gd name="T32" fmla="*/ 152 w 152"/>
                <a:gd name="T33" fmla="*/ 10 h 105"/>
                <a:gd name="T34" fmla="*/ 152 w 152"/>
                <a:gd name="T35" fmla="*/ 10 h 105"/>
                <a:gd name="T36" fmla="*/ 147 w 152"/>
                <a:gd name="T37" fmla="*/ 21 h 105"/>
                <a:gd name="T38" fmla="*/ 147 w 152"/>
                <a:gd name="T39" fmla="*/ 21 h 105"/>
                <a:gd name="T40" fmla="*/ 136 w 152"/>
                <a:gd name="T41" fmla="*/ 52 h 105"/>
                <a:gd name="T42" fmla="*/ 115 w 152"/>
                <a:gd name="T43" fmla="*/ 79 h 105"/>
                <a:gd name="T44" fmla="*/ 94 w 152"/>
                <a:gd name="T45" fmla="*/ 94 h 105"/>
                <a:gd name="T46" fmla="*/ 79 w 152"/>
                <a:gd name="T47" fmla="*/ 100 h 105"/>
                <a:gd name="T48" fmla="*/ 79 w 152"/>
                <a:gd name="T49" fmla="*/ 100 h 105"/>
                <a:gd name="T50" fmla="*/ 63 w 152"/>
                <a:gd name="T51" fmla="*/ 100 h 105"/>
                <a:gd name="T52" fmla="*/ 52 w 152"/>
                <a:gd name="T53" fmla="*/ 94 h 105"/>
                <a:gd name="T54" fmla="*/ 32 w 152"/>
                <a:gd name="T55" fmla="*/ 73 h 105"/>
                <a:gd name="T56" fmla="*/ 11 w 152"/>
                <a:gd name="T57" fmla="*/ 42 h 105"/>
                <a:gd name="T58" fmla="*/ 5 w 152"/>
                <a:gd name="T59" fmla="*/ 21 h 105"/>
                <a:gd name="T60" fmla="*/ 5 w 152"/>
                <a:gd name="T61" fmla="*/ 0 h 105"/>
                <a:gd name="T62" fmla="*/ 5 w 152"/>
                <a:gd name="T63" fmla="*/ 0 h 105"/>
                <a:gd name="T64" fmla="*/ 5 w 152"/>
                <a:gd name="T65" fmla="*/ 0 h 105"/>
                <a:gd name="T66" fmla="*/ 5 w 152"/>
                <a:gd name="T6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05">
                  <a:moveTo>
                    <a:pt x="5" y="0"/>
                  </a:moveTo>
                  <a:lnTo>
                    <a:pt x="5" y="0"/>
                  </a:lnTo>
                  <a:lnTo>
                    <a:pt x="5" y="26"/>
                  </a:lnTo>
                  <a:lnTo>
                    <a:pt x="5" y="26"/>
                  </a:lnTo>
                  <a:lnTo>
                    <a:pt x="0" y="26"/>
                  </a:lnTo>
                  <a:lnTo>
                    <a:pt x="0" y="26"/>
                  </a:lnTo>
                  <a:lnTo>
                    <a:pt x="16" y="58"/>
                  </a:lnTo>
                  <a:lnTo>
                    <a:pt x="32" y="84"/>
                  </a:lnTo>
                  <a:lnTo>
                    <a:pt x="52" y="100"/>
                  </a:lnTo>
                  <a:lnTo>
                    <a:pt x="79" y="105"/>
                  </a:lnTo>
                  <a:lnTo>
                    <a:pt x="79" y="105"/>
                  </a:lnTo>
                  <a:lnTo>
                    <a:pt x="89" y="105"/>
                  </a:lnTo>
                  <a:lnTo>
                    <a:pt x="100" y="100"/>
                  </a:lnTo>
                  <a:lnTo>
                    <a:pt x="126" y="79"/>
                  </a:lnTo>
                  <a:lnTo>
                    <a:pt x="142" y="47"/>
                  </a:lnTo>
                  <a:lnTo>
                    <a:pt x="147" y="26"/>
                  </a:lnTo>
                  <a:lnTo>
                    <a:pt x="152" y="10"/>
                  </a:lnTo>
                  <a:lnTo>
                    <a:pt x="152" y="10"/>
                  </a:lnTo>
                  <a:lnTo>
                    <a:pt x="147" y="21"/>
                  </a:lnTo>
                  <a:lnTo>
                    <a:pt x="147" y="21"/>
                  </a:lnTo>
                  <a:lnTo>
                    <a:pt x="136" y="52"/>
                  </a:lnTo>
                  <a:lnTo>
                    <a:pt x="115" y="79"/>
                  </a:lnTo>
                  <a:lnTo>
                    <a:pt x="94" y="94"/>
                  </a:lnTo>
                  <a:lnTo>
                    <a:pt x="79" y="100"/>
                  </a:lnTo>
                  <a:lnTo>
                    <a:pt x="79" y="100"/>
                  </a:lnTo>
                  <a:lnTo>
                    <a:pt x="63" y="100"/>
                  </a:lnTo>
                  <a:lnTo>
                    <a:pt x="52" y="94"/>
                  </a:lnTo>
                  <a:lnTo>
                    <a:pt x="32" y="73"/>
                  </a:lnTo>
                  <a:lnTo>
                    <a:pt x="11" y="42"/>
                  </a:lnTo>
                  <a:lnTo>
                    <a:pt x="5" y="21"/>
                  </a:lnTo>
                  <a:lnTo>
                    <a:pt x="5" y="0"/>
                  </a:lnTo>
                  <a:lnTo>
                    <a:pt x="5" y="0"/>
                  </a:lnTo>
                  <a:lnTo>
                    <a:pt x="5"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40" name="Freeform 133"/>
            <p:cNvSpPr>
              <a:spLocks/>
            </p:cNvSpPr>
            <p:nvPr/>
          </p:nvSpPr>
          <p:spPr bwMode="auto">
            <a:xfrm>
              <a:off x="6733317" y="4108252"/>
              <a:ext cx="130220" cy="150514"/>
            </a:xfrm>
            <a:custGeom>
              <a:avLst/>
              <a:gdLst>
                <a:gd name="T0" fmla="*/ 116 w 231"/>
                <a:gd name="T1" fmla="*/ 0 h 267"/>
                <a:gd name="T2" fmla="*/ 116 w 231"/>
                <a:gd name="T3" fmla="*/ 0 h 267"/>
                <a:gd name="T4" fmla="*/ 152 w 231"/>
                <a:gd name="T5" fmla="*/ 5 h 267"/>
                <a:gd name="T6" fmla="*/ 178 w 231"/>
                <a:gd name="T7" fmla="*/ 10 h 267"/>
                <a:gd name="T8" fmla="*/ 194 w 231"/>
                <a:gd name="T9" fmla="*/ 26 h 267"/>
                <a:gd name="T10" fmla="*/ 210 w 231"/>
                <a:gd name="T11" fmla="*/ 42 h 267"/>
                <a:gd name="T12" fmla="*/ 220 w 231"/>
                <a:gd name="T13" fmla="*/ 63 h 267"/>
                <a:gd name="T14" fmla="*/ 220 w 231"/>
                <a:gd name="T15" fmla="*/ 89 h 267"/>
                <a:gd name="T16" fmla="*/ 226 w 231"/>
                <a:gd name="T17" fmla="*/ 136 h 267"/>
                <a:gd name="T18" fmla="*/ 226 w 231"/>
                <a:gd name="T19" fmla="*/ 136 h 267"/>
                <a:gd name="T20" fmla="*/ 226 w 231"/>
                <a:gd name="T21" fmla="*/ 141 h 267"/>
                <a:gd name="T22" fmla="*/ 226 w 231"/>
                <a:gd name="T23" fmla="*/ 141 h 267"/>
                <a:gd name="T24" fmla="*/ 226 w 231"/>
                <a:gd name="T25" fmla="*/ 146 h 267"/>
                <a:gd name="T26" fmla="*/ 226 w 231"/>
                <a:gd name="T27" fmla="*/ 152 h 267"/>
                <a:gd name="T28" fmla="*/ 231 w 231"/>
                <a:gd name="T29" fmla="*/ 152 h 267"/>
                <a:gd name="T30" fmla="*/ 231 w 231"/>
                <a:gd name="T31" fmla="*/ 152 h 267"/>
                <a:gd name="T32" fmla="*/ 231 w 231"/>
                <a:gd name="T33" fmla="*/ 152 h 267"/>
                <a:gd name="T34" fmla="*/ 231 w 231"/>
                <a:gd name="T35" fmla="*/ 167 h 267"/>
                <a:gd name="T36" fmla="*/ 231 w 231"/>
                <a:gd name="T37" fmla="*/ 178 h 267"/>
                <a:gd name="T38" fmla="*/ 220 w 231"/>
                <a:gd name="T39" fmla="*/ 199 h 267"/>
                <a:gd name="T40" fmla="*/ 220 w 231"/>
                <a:gd name="T41" fmla="*/ 199 h 267"/>
                <a:gd name="T42" fmla="*/ 215 w 231"/>
                <a:gd name="T43" fmla="*/ 199 h 267"/>
                <a:gd name="T44" fmla="*/ 210 w 231"/>
                <a:gd name="T45" fmla="*/ 204 h 267"/>
                <a:gd name="T46" fmla="*/ 210 w 231"/>
                <a:gd name="T47" fmla="*/ 204 h 267"/>
                <a:gd name="T48" fmla="*/ 199 w 231"/>
                <a:gd name="T49" fmla="*/ 230 h 267"/>
                <a:gd name="T50" fmla="*/ 189 w 231"/>
                <a:gd name="T51" fmla="*/ 251 h 267"/>
                <a:gd name="T52" fmla="*/ 178 w 231"/>
                <a:gd name="T53" fmla="*/ 267 h 267"/>
                <a:gd name="T54" fmla="*/ 178 w 231"/>
                <a:gd name="T55" fmla="*/ 267 h 267"/>
                <a:gd name="T56" fmla="*/ 116 w 231"/>
                <a:gd name="T57" fmla="*/ 262 h 267"/>
                <a:gd name="T58" fmla="*/ 58 w 231"/>
                <a:gd name="T59" fmla="*/ 267 h 267"/>
                <a:gd name="T60" fmla="*/ 58 w 231"/>
                <a:gd name="T61" fmla="*/ 267 h 267"/>
                <a:gd name="T62" fmla="*/ 42 w 231"/>
                <a:gd name="T63" fmla="*/ 251 h 267"/>
                <a:gd name="T64" fmla="*/ 32 w 231"/>
                <a:gd name="T65" fmla="*/ 230 h 267"/>
                <a:gd name="T66" fmla="*/ 21 w 231"/>
                <a:gd name="T67" fmla="*/ 204 h 267"/>
                <a:gd name="T68" fmla="*/ 21 w 231"/>
                <a:gd name="T69" fmla="*/ 204 h 267"/>
                <a:gd name="T70" fmla="*/ 21 w 231"/>
                <a:gd name="T71" fmla="*/ 199 h 267"/>
                <a:gd name="T72" fmla="*/ 16 w 231"/>
                <a:gd name="T73" fmla="*/ 199 h 267"/>
                <a:gd name="T74" fmla="*/ 16 w 231"/>
                <a:gd name="T75" fmla="*/ 199 h 267"/>
                <a:gd name="T76" fmla="*/ 5 w 231"/>
                <a:gd name="T77" fmla="*/ 178 h 267"/>
                <a:gd name="T78" fmla="*/ 0 w 231"/>
                <a:gd name="T79" fmla="*/ 167 h 267"/>
                <a:gd name="T80" fmla="*/ 0 w 231"/>
                <a:gd name="T81" fmla="*/ 152 h 267"/>
                <a:gd name="T82" fmla="*/ 0 w 231"/>
                <a:gd name="T83" fmla="*/ 152 h 267"/>
                <a:gd name="T84" fmla="*/ 5 w 231"/>
                <a:gd name="T85" fmla="*/ 152 h 267"/>
                <a:gd name="T86" fmla="*/ 5 w 231"/>
                <a:gd name="T87" fmla="*/ 152 h 267"/>
                <a:gd name="T88" fmla="*/ 11 w 231"/>
                <a:gd name="T89" fmla="*/ 146 h 267"/>
                <a:gd name="T90" fmla="*/ 11 w 231"/>
                <a:gd name="T91" fmla="*/ 141 h 267"/>
                <a:gd name="T92" fmla="*/ 11 w 231"/>
                <a:gd name="T93" fmla="*/ 141 h 267"/>
                <a:gd name="T94" fmla="*/ 11 w 231"/>
                <a:gd name="T95" fmla="*/ 136 h 267"/>
                <a:gd name="T96" fmla="*/ 11 w 231"/>
                <a:gd name="T97" fmla="*/ 136 h 267"/>
                <a:gd name="T98" fmla="*/ 11 w 231"/>
                <a:gd name="T99" fmla="*/ 89 h 267"/>
                <a:gd name="T100" fmla="*/ 16 w 231"/>
                <a:gd name="T101" fmla="*/ 63 h 267"/>
                <a:gd name="T102" fmla="*/ 26 w 231"/>
                <a:gd name="T103" fmla="*/ 42 h 267"/>
                <a:gd name="T104" fmla="*/ 37 w 231"/>
                <a:gd name="T105" fmla="*/ 26 h 267"/>
                <a:gd name="T106" fmla="*/ 58 w 231"/>
                <a:gd name="T107" fmla="*/ 10 h 267"/>
                <a:gd name="T108" fmla="*/ 84 w 231"/>
                <a:gd name="T109" fmla="*/ 5 h 267"/>
                <a:gd name="T110" fmla="*/ 116 w 231"/>
                <a:gd name="T111" fmla="*/ 0 h 267"/>
                <a:gd name="T112" fmla="*/ 116 w 231"/>
                <a:gd name="T113"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1" h="267">
                  <a:moveTo>
                    <a:pt x="116" y="0"/>
                  </a:moveTo>
                  <a:lnTo>
                    <a:pt x="116" y="0"/>
                  </a:lnTo>
                  <a:lnTo>
                    <a:pt x="152" y="5"/>
                  </a:lnTo>
                  <a:lnTo>
                    <a:pt x="178" y="10"/>
                  </a:lnTo>
                  <a:lnTo>
                    <a:pt x="194" y="26"/>
                  </a:lnTo>
                  <a:lnTo>
                    <a:pt x="210" y="42"/>
                  </a:lnTo>
                  <a:lnTo>
                    <a:pt x="220" y="63"/>
                  </a:lnTo>
                  <a:lnTo>
                    <a:pt x="220" y="89"/>
                  </a:lnTo>
                  <a:lnTo>
                    <a:pt x="226" y="136"/>
                  </a:lnTo>
                  <a:lnTo>
                    <a:pt x="226" y="136"/>
                  </a:lnTo>
                  <a:lnTo>
                    <a:pt x="226" y="141"/>
                  </a:lnTo>
                  <a:lnTo>
                    <a:pt x="226" y="141"/>
                  </a:lnTo>
                  <a:lnTo>
                    <a:pt x="226" y="146"/>
                  </a:lnTo>
                  <a:lnTo>
                    <a:pt x="226" y="152"/>
                  </a:lnTo>
                  <a:lnTo>
                    <a:pt x="231" y="152"/>
                  </a:lnTo>
                  <a:lnTo>
                    <a:pt x="231" y="152"/>
                  </a:lnTo>
                  <a:lnTo>
                    <a:pt x="231" y="152"/>
                  </a:lnTo>
                  <a:lnTo>
                    <a:pt x="231" y="167"/>
                  </a:lnTo>
                  <a:lnTo>
                    <a:pt x="231" y="178"/>
                  </a:lnTo>
                  <a:lnTo>
                    <a:pt x="220" y="199"/>
                  </a:lnTo>
                  <a:lnTo>
                    <a:pt x="220" y="199"/>
                  </a:lnTo>
                  <a:lnTo>
                    <a:pt x="215" y="199"/>
                  </a:lnTo>
                  <a:lnTo>
                    <a:pt x="210" y="204"/>
                  </a:lnTo>
                  <a:lnTo>
                    <a:pt x="210" y="204"/>
                  </a:lnTo>
                  <a:lnTo>
                    <a:pt x="199" y="230"/>
                  </a:lnTo>
                  <a:lnTo>
                    <a:pt x="189" y="251"/>
                  </a:lnTo>
                  <a:lnTo>
                    <a:pt x="178" y="267"/>
                  </a:lnTo>
                  <a:lnTo>
                    <a:pt x="178" y="267"/>
                  </a:lnTo>
                  <a:lnTo>
                    <a:pt x="116" y="262"/>
                  </a:lnTo>
                  <a:lnTo>
                    <a:pt x="58" y="267"/>
                  </a:lnTo>
                  <a:lnTo>
                    <a:pt x="58" y="267"/>
                  </a:lnTo>
                  <a:lnTo>
                    <a:pt x="42" y="251"/>
                  </a:lnTo>
                  <a:lnTo>
                    <a:pt x="32" y="230"/>
                  </a:lnTo>
                  <a:lnTo>
                    <a:pt x="21" y="204"/>
                  </a:lnTo>
                  <a:lnTo>
                    <a:pt x="21" y="204"/>
                  </a:lnTo>
                  <a:lnTo>
                    <a:pt x="21" y="199"/>
                  </a:lnTo>
                  <a:lnTo>
                    <a:pt x="16" y="199"/>
                  </a:lnTo>
                  <a:lnTo>
                    <a:pt x="16" y="199"/>
                  </a:lnTo>
                  <a:lnTo>
                    <a:pt x="5" y="178"/>
                  </a:lnTo>
                  <a:lnTo>
                    <a:pt x="0" y="167"/>
                  </a:lnTo>
                  <a:lnTo>
                    <a:pt x="0" y="152"/>
                  </a:lnTo>
                  <a:lnTo>
                    <a:pt x="0" y="152"/>
                  </a:lnTo>
                  <a:lnTo>
                    <a:pt x="5" y="152"/>
                  </a:lnTo>
                  <a:lnTo>
                    <a:pt x="5" y="152"/>
                  </a:lnTo>
                  <a:lnTo>
                    <a:pt x="11" y="146"/>
                  </a:lnTo>
                  <a:lnTo>
                    <a:pt x="11" y="141"/>
                  </a:lnTo>
                  <a:lnTo>
                    <a:pt x="11" y="141"/>
                  </a:lnTo>
                  <a:lnTo>
                    <a:pt x="11" y="136"/>
                  </a:lnTo>
                  <a:lnTo>
                    <a:pt x="11" y="136"/>
                  </a:lnTo>
                  <a:lnTo>
                    <a:pt x="11" y="89"/>
                  </a:lnTo>
                  <a:lnTo>
                    <a:pt x="16" y="63"/>
                  </a:lnTo>
                  <a:lnTo>
                    <a:pt x="26" y="42"/>
                  </a:lnTo>
                  <a:lnTo>
                    <a:pt x="37" y="26"/>
                  </a:lnTo>
                  <a:lnTo>
                    <a:pt x="58" y="10"/>
                  </a:lnTo>
                  <a:lnTo>
                    <a:pt x="84" y="5"/>
                  </a:lnTo>
                  <a:lnTo>
                    <a:pt x="116" y="0"/>
                  </a:lnTo>
                  <a:lnTo>
                    <a:pt x="11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41" name="Freeform 134"/>
            <p:cNvSpPr>
              <a:spLocks/>
            </p:cNvSpPr>
            <p:nvPr/>
          </p:nvSpPr>
          <p:spPr bwMode="auto">
            <a:xfrm>
              <a:off x="6668489" y="4273423"/>
              <a:ext cx="259877" cy="195048"/>
            </a:xfrm>
            <a:custGeom>
              <a:avLst/>
              <a:gdLst>
                <a:gd name="T0" fmla="*/ 314 w 461"/>
                <a:gd name="T1" fmla="*/ 11 h 346"/>
                <a:gd name="T2" fmla="*/ 314 w 461"/>
                <a:gd name="T3" fmla="*/ 11 h 346"/>
                <a:gd name="T4" fmla="*/ 330 w 461"/>
                <a:gd name="T5" fmla="*/ 27 h 346"/>
                <a:gd name="T6" fmla="*/ 351 w 461"/>
                <a:gd name="T7" fmla="*/ 37 h 346"/>
                <a:gd name="T8" fmla="*/ 446 w 461"/>
                <a:gd name="T9" fmla="*/ 89 h 346"/>
                <a:gd name="T10" fmla="*/ 446 w 461"/>
                <a:gd name="T11" fmla="*/ 89 h 346"/>
                <a:gd name="T12" fmla="*/ 456 w 461"/>
                <a:gd name="T13" fmla="*/ 100 h 346"/>
                <a:gd name="T14" fmla="*/ 461 w 461"/>
                <a:gd name="T15" fmla="*/ 116 h 346"/>
                <a:gd name="T16" fmla="*/ 461 w 461"/>
                <a:gd name="T17" fmla="*/ 284 h 346"/>
                <a:gd name="T18" fmla="*/ 461 w 461"/>
                <a:gd name="T19" fmla="*/ 294 h 346"/>
                <a:gd name="T20" fmla="*/ 461 w 461"/>
                <a:gd name="T21" fmla="*/ 294 h 346"/>
                <a:gd name="T22" fmla="*/ 456 w 461"/>
                <a:gd name="T23" fmla="*/ 310 h 346"/>
                <a:gd name="T24" fmla="*/ 446 w 461"/>
                <a:gd name="T25" fmla="*/ 331 h 346"/>
                <a:gd name="T26" fmla="*/ 430 w 461"/>
                <a:gd name="T27" fmla="*/ 341 h 346"/>
                <a:gd name="T28" fmla="*/ 409 w 461"/>
                <a:gd name="T29" fmla="*/ 346 h 346"/>
                <a:gd name="T30" fmla="*/ 52 w 461"/>
                <a:gd name="T31" fmla="*/ 346 h 346"/>
                <a:gd name="T32" fmla="*/ 52 w 461"/>
                <a:gd name="T33" fmla="*/ 346 h 346"/>
                <a:gd name="T34" fmla="*/ 36 w 461"/>
                <a:gd name="T35" fmla="*/ 341 h 346"/>
                <a:gd name="T36" fmla="*/ 15 w 461"/>
                <a:gd name="T37" fmla="*/ 331 h 346"/>
                <a:gd name="T38" fmla="*/ 5 w 461"/>
                <a:gd name="T39" fmla="*/ 310 h 346"/>
                <a:gd name="T40" fmla="*/ 0 w 461"/>
                <a:gd name="T41" fmla="*/ 294 h 346"/>
                <a:gd name="T42" fmla="*/ 0 w 461"/>
                <a:gd name="T43" fmla="*/ 284 h 346"/>
                <a:gd name="T44" fmla="*/ 0 w 461"/>
                <a:gd name="T45" fmla="*/ 116 h 346"/>
                <a:gd name="T46" fmla="*/ 0 w 461"/>
                <a:gd name="T47" fmla="*/ 116 h 346"/>
                <a:gd name="T48" fmla="*/ 5 w 461"/>
                <a:gd name="T49" fmla="*/ 100 h 346"/>
                <a:gd name="T50" fmla="*/ 21 w 461"/>
                <a:gd name="T51" fmla="*/ 89 h 346"/>
                <a:gd name="T52" fmla="*/ 115 w 461"/>
                <a:gd name="T53" fmla="*/ 37 h 346"/>
                <a:gd name="T54" fmla="*/ 115 w 461"/>
                <a:gd name="T55" fmla="*/ 37 h 346"/>
                <a:gd name="T56" fmla="*/ 136 w 461"/>
                <a:gd name="T57" fmla="*/ 27 h 346"/>
                <a:gd name="T58" fmla="*/ 147 w 461"/>
                <a:gd name="T59" fmla="*/ 11 h 346"/>
                <a:gd name="T60" fmla="*/ 147 w 461"/>
                <a:gd name="T61" fmla="*/ 11 h 346"/>
                <a:gd name="T62" fmla="*/ 183 w 461"/>
                <a:gd name="T63" fmla="*/ 6 h 346"/>
                <a:gd name="T64" fmla="*/ 231 w 461"/>
                <a:gd name="T65" fmla="*/ 0 h 346"/>
                <a:gd name="T66" fmla="*/ 278 w 461"/>
                <a:gd name="T67" fmla="*/ 6 h 346"/>
                <a:gd name="T68" fmla="*/ 314 w 461"/>
                <a:gd name="T69" fmla="*/ 11 h 346"/>
                <a:gd name="T70" fmla="*/ 314 w 461"/>
                <a:gd name="T71" fmla="*/ 1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1" h="346">
                  <a:moveTo>
                    <a:pt x="314" y="11"/>
                  </a:moveTo>
                  <a:lnTo>
                    <a:pt x="314" y="11"/>
                  </a:lnTo>
                  <a:lnTo>
                    <a:pt x="330" y="27"/>
                  </a:lnTo>
                  <a:lnTo>
                    <a:pt x="351" y="37"/>
                  </a:lnTo>
                  <a:lnTo>
                    <a:pt x="446" y="89"/>
                  </a:lnTo>
                  <a:lnTo>
                    <a:pt x="446" y="89"/>
                  </a:lnTo>
                  <a:lnTo>
                    <a:pt x="456" y="100"/>
                  </a:lnTo>
                  <a:lnTo>
                    <a:pt x="461" y="116"/>
                  </a:lnTo>
                  <a:lnTo>
                    <a:pt x="461" y="284"/>
                  </a:lnTo>
                  <a:lnTo>
                    <a:pt x="461" y="294"/>
                  </a:lnTo>
                  <a:lnTo>
                    <a:pt x="461" y="294"/>
                  </a:lnTo>
                  <a:lnTo>
                    <a:pt x="456" y="310"/>
                  </a:lnTo>
                  <a:lnTo>
                    <a:pt x="446" y="331"/>
                  </a:lnTo>
                  <a:lnTo>
                    <a:pt x="430" y="341"/>
                  </a:lnTo>
                  <a:lnTo>
                    <a:pt x="409" y="346"/>
                  </a:lnTo>
                  <a:lnTo>
                    <a:pt x="52" y="346"/>
                  </a:lnTo>
                  <a:lnTo>
                    <a:pt x="52" y="346"/>
                  </a:lnTo>
                  <a:lnTo>
                    <a:pt x="36" y="341"/>
                  </a:lnTo>
                  <a:lnTo>
                    <a:pt x="15" y="331"/>
                  </a:lnTo>
                  <a:lnTo>
                    <a:pt x="5" y="310"/>
                  </a:lnTo>
                  <a:lnTo>
                    <a:pt x="0" y="294"/>
                  </a:lnTo>
                  <a:lnTo>
                    <a:pt x="0" y="284"/>
                  </a:lnTo>
                  <a:lnTo>
                    <a:pt x="0" y="116"/>
                  </a:lnTo>
                  <a:lnTo>
                    <a:pt x="0" y="116"/>
                  </a:lnTo>
                  <a:lnTo>
                    <a:pt x="5" y="100"/>
                  </a:lnTo>
                  <a:lnTo>
                    <a:pt x="21" y="89"/>
                  </a:lnTo>
                  <a:lnTo>
                    <a:pt x="115" y="37"/>
                  </a:lnTo>
                  <a:lnTo>
                    <a:pt x="115" y="37"/>
                  </a:lnTo>
                  <a:lnTo>
                    <a:pt x="136" y="27"/>
                  </a:lnTo>
                  <a:lnTo>
                    <a:pt x="147" y="11"/>
                  </a:lnTo>
                  <a:lnTo>
                    <a:pt x="147" y="11"/>
                  </a:lnTo>
                  <a:lnTo>
                    <a:pt x="183" y="6"/>
                  </a:lnTo>
                  <a:lnTo>
                    <a:pt x="231" y="0"/>
                  </a:lnTo>
                  <a:lnTo>
                    <a:pt x="278" y="6"/>
                  </a:lnTo>
                  <a:lnTo>
                    <a:pt x="314" y="11"/>
                  </a:lnTo>
                  <a:lnTo>
                    <a:pt x="314"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42" name="Freeform 135"/>
            <p:cNvSpPr>
              <a:spLocks noEditPoints="1"/>
            </p:cNvSpPr>
            <p:nvPr/>
          </p:nvSpPr>
          <p:spPr bwMode="auto">
            <a:xfrm>
              <a:off x="6520230" y="4356290"/>
              <a:ext cx="556396" cy="65392"/>
            </a:xfrm>
            <a:custGeom>
              <a:avLst/>
              <a:gdLst>
                <a:gd name="T0" fmla="*/ 751 w 987"/>
                <a:gd name="T1" fmla="*/ 0 h 116"/>
                <a:gd name="T2" fmla="*/ 751 w 987"/>
                <a:gd name="T3" fmla="*/ 0 h 116"/>
                <a:gd name="T4" fmla="*/ 845 w 987"/>
                <a:gd name="T5" fmla="*/ 11 h 116"/>
                <a:gd name="T6" fmla="*/ 924 w 987"/>
                <a:gd name="T7" fmla="*/ 21 h 116"/>
                <a:gd name="T8" fmla="*/ 971 w 987"/>
                <a:gd name="T9" fmla="*/ 37 h 116"/>
                <a:gd name="T10" fmla="*/ 981 w 987"/>
                <a:gd name="T11" fmla="*/ 47 h 116"/>
                <a:gd name="T12" fmla="*/ 987 w 987"/>
                <a:gd name="T13" fmla="*/ 58 h 116"/>
                <a:gd name="T14" fmla="*/ 987 w 987"/>
                <a:gd name="T15" fmla="*/ 58 h 116"/>
                <a:gd name="T16" fmla="*/ 981 w 987"/>
                <a:gd name="T17" fmla="*/ 63 h 116"/>
                <a:gd name="T18" fmla="*/ 971 w 987"/>
                <a:gd name="T19" fmla="*/ 74 h 116"/>
                <a:gd name="T20" fmla="*/ 924 w 987"/>
                <a:gd name="T21" fmla="*/ 89 h 116"/>
                <a:gd name="T22" fmla="*/ 845 w 987"/>
                <a:gd name="T23" fmla="*/ 105 h 116"/>
                <a:gd name="T24" fmla="*/ 751 w 987"/>
                <a:gd name="T25" fmla="*/ 116 h 116"/>
                <a:gd name="T26" fmla="*/ 751 w 987"/>
                <a:gd name="T27" fmla="*/ 0 h 116"/>
                <a:gd name="T28" fmla="*/ 751 w 987"/>
                <a:gd name="T29" fmla="*/ 0 h 116"/>
                <a:gd name="T30" fmla="*/ 237 w 987"/>
                <a:gd name="T31" fmla="*/ 116 h 116"/>
                <a:gd name="T32" fmla="*/ 237 w 987"/>
                <a:gd name="T33" fmla="*/ 116 h 116"/>
                <a:gd name="T34" fmla="*/ 142 w 987"/>
                <a:gd name="T35" fmla="*/ 105 h 116"/>
                <a:gd name="T36" fmla="*/ 69 w 987"/>
                <a:gd name="T37" fmla="*/ 89 h 116"/>
                <a:gd name="T38" fmla="*/ 21 w 987"/>
                <a:gd name="T39" fmla="*/ 74 h 116"/>
                <a:gd name="T40" fmla="*/ 6 w 987"/>
                <a:gd name="T41" fmla="*/ 63 h 116"/>
                <a:gd name="T42" fmla="*/ 0 w 987"/>
                <a:gd name="T43" fmla="*/ 58 h 116"/>
                <a:gd name="T44" fmla="*/ 0 w 987"/>
                <a:gd name="T45" fmla="*/ 58 h 116"/>
                <a:gd name="T46" fmla="*/ 6 w 987"/>
                <a:gd name="T47" fmla="*/ 47 h 116"/>
                <a:gd name="T48" fmla="*/ 21 w 987"/>
                <a:gd name="T49" fmla="*/ 37 h 116"/>
                <a:gd name="T50" fmla="*/ 69 w 987"/>
                <a:gd name="T51" fmla="*/ 21 h 116"/>
                <a:gd name="T52" fmla="*/ 142 w 987"/>
                <a:gd name="T53" fmla="*/ 11 h 116"/>
                <a:gd name="T54" fmla="*/ 237 w 987"/>
                <a:gd name="T55" fmla="*/ 0 h 116"/>
                <a:gd name="T56" fmla="*/ 237 w 987"/>
                <a:gd name="T5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7" h="116">
                  <a:moveTo>
                    <a:pt x="751" y="0"/>
                  </a:moveTo>
                  <a:lnTo>
                    <a:pt x="751" y="0"/>
                  </a:lnTo>
                  <a:lnTo>
                    <a:pt x="845" y="11"/>
                  </a:lnTo>
                  <a:lnTo>
                    <a:pt x="924" y="21"/>
                  </a:lnTo>
                  <a:lnTo>
                    <a:pt x="971" y="37"/>
                  </a:lnTo>
                  <a:lnTo>
                    <a:pt x="981" y="47"/>
                  </a:lnTo>
                  <a:lnTo>
                    <a:pt x="987" y="58"/>
                  </a:lnTo>
                  <a:lnTo>
                    <a:pt x="987" y="58"/>
                  </a:lnTo>
                  <a:lnTo>
                    <a:pt x="981" y="63"/>
                  </a:lnTo>
                  <a:lnTo>
                    <a:pt x="971" y="74"/>
                  </a:lnTo>
                  <a:lnTo>
                    <a:pt x="924" y="89"/>
                  </a:lnTo>
                  <a:lnTo>
                    <a:pt x="845" y="105"/>
                  </a:lnTo>
                  <a:lnTo>
                    <a:pt x="751" y="116"/>
                  </a:lnTo>
                  <a:lnTo>
                    <a:pt x="751" y="0"/>
                  </a:lnTo>
                  <a:lnTo>
                    <a:pt x="751" y="0"/>
                  </a:lnTo>
                  <a:close/>
                  <a:moveTo>
                    <a:pt x="237" y="116"/>
                  </a:moveTo>
                  <a:lnTo>
                    <a:pt x="237" y="116"/>
                  </a:lnTo>
                  <a:lnTo>
                    <a:pt x="142" y="105"/>
                  </a:lnTo>
                  <a:lnTo>
                    <a:pt x="69" y="89"/>
                  </a:lnTo>
                  <a:lnTo>
                    <a:pt x="21" y="74"/>
                  </a:lnTo>
                  <a:lnTo>
                    <a:pt x="6" y="63"/>
                  </a:lnTo>
                  <a:lnTo>
                    <a:pt x="0" y="58"/>
                  </a:lnTo>
                  <a:lnTo>
                    <a:pt x="0" y="58"/>
                  </a:lnTo>
                  <a:lnTo>
                    <a:pt x="6" y="47"/>
                  </a:lnTo>
                  <a:lnTo>
                    <a:pt x="21" y="37"/>
                  </a:lnTo>
                  <a:lnTo>
                    <a:pt x="69" y="21"/>
                  </a:lnTo>
                  <a:lnTo>
                    <a:pt x="142" y="11"/>
                  </a:lnTo>
                  <a:lnTo>
                    <a:pt x="237" y="0"/>
                  </a:lnTo>
                  <a:lnTo>
                    <a:pt x="237"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43" name="Freeform 136"/>
            <p:cNvSpPr>
              <a:spLocks/>
            </p:cNvSpPr>
            <p:nvPr/>
          </p:nvSpPr>
          <p:spPr bwMode="auto">
            <a:xfrm>
              <a:off x="6543906" y="3918840"/>
              <a:ext cx="192230" cy="147696"/>
            </a:xfrm>
            <a:custGeom>
              <a:avLst/>
              <a:gdLst>
                <a:gd name="T0" fmla="*/ 163 w 341"/>
                <a:gd name="T1" fmla="*/ 0 h 262"/>
                <a:gd name="T2" fmla="*/ 163 w 341"/>
                <a:gd name="T3" fmla="*/ 0 h 262"/>
                <a:gd name="T4" fmla="*/ 126 w 341"/>
                <a:gd name="T5" fmla="*/ 5 h 262"/>
                <a:gd name="T6" fmla="*/ 100 w 341"/>
                <a:gd name="T7" fmla="*/ 16 h 262"/>
                <a:gd name="T8" fmla="*/ 69 w 341"/>
                <a:gd name="T9" fmla="*/ 31 h 262"/>
                <a:gd name="T10" fmla="*/ 48 w 341"/>
                <a:gd name="T11" fmla="*/ 42 h 262"/>
                <a:gd name="T12" fmla="*/ 27 w 341"/>
                <a:gd name="T13" fmla="*/ 63 h 262"/>
                <a:gd name="T14" fmla="*/ 11 w 341"/>
                <a:gd name="T15" fmla="*/ 79 h 262"/>
                <a:gd name="T16" fmla="*/ 6 w 341"/>
                <a:gd name="T17" fmla="*/ 100 h 262"/>
                <a:gd name="T18" fmla="*/ 0 w 341"/>
                <a:gd name="T19" fmla="*/ 115 h 262"/>
                <a:gd name="T20" fmla="*/ 0 w 341"/>
                <a:gd name="T21" fmla="*/ 115 h 262"/>
                <a:gd name="T22" fmla="*/ 6 w 341"/>
                <a:gd name="T23" fmla="*/ 131 h 262"/>
                <a:gd name="T24" fmla="*/ 11 w 341"/>
                <a:gd name="T25" fmla="*/ 147 h 262"/>
                <a:gd name="T26" fmla="*/ 21 w 341"/>
                <a:gd name="T27" fmla="*/ 162 h 262"/>
                <a:gd name="T28" fmla="*/ 32 w 341"/>
                <a:gd name="T29" fmla="*/ 173 h 262"/>
                <a:gd name="T30" fmla="*/ 74 w 341"/>
                <a:gd name="T31" fmla="*/ 189 h 262"/>
                <a:gd name="T32" fmla="*/ 121 w 341"/>
                <a:gd name="T33" fmla="*/ 199 h 262"/>
                <a:gd name="T34" fmla="*/ 121 w 341"/>
                <a:gd name="T35" fmla="*/ 199 h 262"/>
                <a:gd name="T36" fmla="*/ 121 w 341"/>
                <a:gd name="T37" fmla="*/ 210 h 262"/>
                <a:gd name="T38" fmla="*/ 121 w 341"/>
                <a:gd name="T39" fmla="*/ 231 h 262"/>
                <a:gd name="T40" fmla="*/ 116 w 341"/>
                <a:gd name="T41" fmla="*/ 262 h 262"/>
                <a:gd name="T42" fmla="*/ 116 w 341"/>
                <a:gd name="T43" fmla="*/ 262 h 262"/>
                <a:gd name="T44" fmla="*/ 137 w 341"/>
                <a:gd name="T45" fmla="*/ 241 h 262"/>
                <a:gd name="T46" fmla="*/ 189 w 341"/>
                <a:gd name="T47" fmla="*/ 199 h 262"/>
                <a:gd name="T48" fmla="*/ 189 w 341"/>
                <a:gd name="T49" fmla="*/ 199 h 262"/>
                <a:gd name="T50" fmla="*/ 231 w 341"/>
                <a:gd name="T51" fmla="*/ 189 h 262"/>
                <a:gd name="T52" fmla="*/ 273 w 341"/>
                <a:gd name="T53" fmla="*/ 173 h 262"/>
                <a:gd name="T54" fmla="*/ 310 w 341"/>
                <a:gd name="T55" fmla="*/ 157 h 262"/>
                <a:gd name="T56" fmla="*/ 341 w 341"/>
                <a:gd name="T57" fmla="*/ 136 h 262"/>
                <a:gd name="T58" fmla="*/ 341 w 341"/>
                <a:gd name="T59" fmla="*/ 136 h 262"/>
                <a:gd name="T60" fmla="*/ 305 w 341"/>
                <a:gd name="T61" fmla="*/ 126 h 262"/>
                <a:gd name="T62" fmla="*/ 268 w 341"/>
                <a:gd name="T63" fmla="*/ 110 h 262"/>
                <a:gd name="T64" fmla="*/ 242 w 341"/>
                <a:gd name="T65" fmla="*/ 94 h 262"/>
                <a:gd name="T66" fmla="*/ 215 w 341"/>
                <a:gd name="T67" fmla="*/ 79 h 262"/>
                <a:gd name="T68" fmla="*/ 195 w 341"/>
                <a:gd name="T69" fmla="*/ 63 h 262"/>
                <a:gd name="T70" fmla="*/ 179 w 341"/>
                <a:gd name="T71" fmla="*/ 42 h 262"/>
                <a:gd name="T72" fmla="*/ 168 w 341"/>
                <a:gd name="T73" fmla="*/ 21 h 262"/>
                <a:gd name="T74" fmla="*/ 163 w 341"/>
                <a:gd name="T75" fmla="*/ 0 h 262"/>
                <a:gd name="T76" fmla="*/ 163 w 341"/>
                <a:gd name="T77"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1" h="262">
                  <a:moveTo>
                    <a:pt x="163" y="0"/>
                  </a:moveTo>
                  <a:lnTo>
                    <a:pt x="163" y="0"/>
                  </a:lnTo>
                  <a:lnTo>
                    <a:pt x="126" y="5"/>
                  </a:lnTo>
                  <a:lnTo>
                    <a:pt x="100" y="16"/>
                  </a:lnTo>
                  <a:lnTo>
                    <a:pt x="69" y="31"/>
                  </a:lnTo>
                  <a:lnTo>
                    <a:pt x="48" y="42"/>
                  </a:lnTo>
                  <a:lnTo>
                    <a:pt x="27" y="63"/>
                  </a:lnTo>
                  <a:lnTo>
                    <a:pt x="11" y="79"/>
                  </a:lnTo>
                  <a:lnTo>
                    <a:pt x="6" y="100"/>
                  </a:lnTo>
                  <a:lnTo>
                    <a:pt x="0" y="115"/>
                  </a:lnTo>
                  <a:lnTo>
                    <a:pt x="0" y="115"/>
                  </a:lnTo>
                  <a:lnTo>
                    <a:pt x="6" y="131"/>
                  </a:lnTo>
                  <a:lnTo>
                    <a:pt x="11" y="147"/>
                  </a:lnTo>
                  <a:lnTo>
                    <a:pt x="21" y="162"/>
                  </a:lnTo>
                  <a:lnTo>
                    <a:pt x="32" y="173"/>
                  </a:lnTo>
                  <a:lnTo>
                    <a:pt x="74" y="189"/>
                  </a:lnTo>
                  <a:lnTo>
                    <a:pt x="121" y="199"/>
                  </a:lnTo>
                  <a:lnTo>
                    <a:pt x="121" y="199"/>
                  </a:lnTo>
                  <a:lnTo>
                    <a:pt x="121" y="210"/>
                  </a:lnTo>
                  <a:lnTo>
                    <a:pt x="121" y="231"/>
                  </a:lnTo>
                  <a:lnTo>
                    <a:pt x="116" y="262"/>
                  </a:lnTo>
                  <a:lnTo>
                    <a:pt x="116" y="262"/>
                  </a:lnTo>
                  <a:lnTo>
                    <a:pt x="137" y="241"/>
                  </a:lnTo>
                  <a:lnTo>
                    <a:pt x="189" y="199"/>
                  </a:lnTo>
                  <a:lnTo>
                    <a:pt x="189" y="199"/>
                  </a:lnTo>
                  <a:lnTo>
                    <a:pt x="231" y="189"/>
                  </a:lnTo>
                  <a:lnTo>
                    <a:pt x="273" y="173"/>
                  </a:lnTo>
                  <a:lnTo>
                    <a:pt x="310" y="157"/>
                  </a:lnTo>
                  <a:lnTo>
                    <a:pt x="341" y="136"/>
                  </a:lnTo>
                  <a:lnTo>
                    <a:pt x="341" y="136"/>
                  </a:lnTo>
                  <a:lnTo>
                    <a:pt x="305" y="126"/>
                  </a:lnTo>
                  <a:lnTo>
                    <a:pt x="268" y="110"/>
                  </a:lnTo>
                  <a:lnTo>
                    <a:pt x="242" y="94"/>
                  </a:lnTo>
                  <a:lnTo>
                    <a:pt x="215" y="79"/>
                  </a:lnTo>
                  <a:lnTo>
                    <a:pt x="195" y="63"/>
                  </a:lnTo>
                  <a:lnTo>
                    <a:pt x="179" y="42"/>
                  </a:lnTo>
                  <a:lnTo>
                    <a:pt x="168" y="21"/>
                  </a:lnTo>
                  <a:lnTo>
                    <a:pt x="163" y="0"/>
                  </a:lnTo>
                  <a:lnTo>
                    <a:pt x="1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44" name="Freeform 137"/>
            <p:cNvSpPr>
              <a:spLocks/>
            </p:cNvSpPr>
            <p:nvPr/>
          </p:nvSpPr>
          <p:spPr bwMode="auto">
            <a:xfrm>
              <a:off x="6576602" y="3992688"/>
              <a:ext cx="9020" cy="9020"/>
            </a:xfrm>
            <a:custGeom>
              <a:avLst/>
              <a:gdLst>
                <a:gd name="T0" fmla="*/ 16 w 16"/>
                <a:gd name="T1" fmla="*/ 5 h 16"/>
                <a:gd name="T2" fmla="*/ 16 w 16"/>
                <a:gd name="T3" fmla="*/ 5 h 16"/>
                <a:gd name="T4" fmla="*/ 16 w 16"/>
                <a:gd name="T5" fmla="*/ 11 h 16"/>
                <a:gd name="T6" fmla="*/ 11 w 16"/>
                <a:gd name="T7" fmla="*/ 16 h 16"/>
                <a:gd name="T8" fmla="*/ 11 w 16"/>
                <a:gd name="T9" fmla="*/ 16 h 16"/>
                <a:gd name="T10" fmla="*/ 0 w 16"/>
                <a:gd name="T11" fmla="*/ 11 h 16"/>
                <a:gd name="T12" fmla="*/ 0 w 16"/>
                <a:gd name="T13" fmla="*/ 5 h 16"/>
                <a:gd name="T14" fmla="*/ 0 w 16"/>
                <a:gd name="T15" fmla="*/ 5 h 16"/>
                <a:gd name="T16" fmla="*/ 0 w 16"/>
                <a:gd name="T17" fmla="*/ 0 h 16"/>
                <a:gd name="T18" fmla="*/ 11 w 16"/>
                <a:gd name="T19" fmla="*/ 0 h 16"/>
                <a:gd name="T20" fmla="*/ 11 w 16"/>
                <a:gd name="T21" fmla="*/ 0 h 16"/>
                <a:gd name="T22" fmla="*/ 16 w 16"/>
                <a:gd name="T23" fmla="*/ 0 h 16"/>
                <a:gd name="T24" fmla="*/ 16 w 16"/>
                <a:gd name="T25" fmla="*/ 5 h 16"/>
                <a:gd name="T26" fmla="*/ 16 w 16"/>
                <a:gd name="T27"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6">
                  <a:moveTo>
                    <a:pt x="16" y="5"/>
                  </a:moveTo>
                  <a:lnTo>
                    <a:pt x="16" y="5"/>
                  </a:lnTo>
                  <a:lnTo>
                    <a:pt x="16" y="11"/>
                  </a:lnTo>
                  <a:lnTo>
                    <a:pt x="11" y="16"/>
                  </a:lnTo>
                  <a:lnTo>
                    <a:pt x="11" y="16"/>
                  </a:lnTo>
                  <a:lnTo>
                    <a:pt x="0" y="11"/>
                  </a:lnTo>
                  <a:lnTo>
                    <a:pt x="0" y="5"/>
                  </a:lnTo>
                  <a:lnTo>
                    <a:pt x="0" y="5"/>
                  </a:lnTo>
                  <a:lnTo>
                    <a:pt x="0" y="0"/>
                  </a:lnTo>
                  <a:lnTo>
                    <a:pt x="11" y="0"/>
                  </a:lnTo>
                  <a:lnTo>
                    <a:pt x="11" y="0"/>
                  </a:lnTo>
                  <a:lnTo>
                    <a:pt x="16" y="0"/>
                  </a:lnTo>
                  <a:lnTo>
                    <a:pt x="16" y="5"/>
                  </a:lnTo>
                  <a:lnTo>
                    <a:pt x="1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45" name="Freeform 138"/>
            <p:cNvSpPr>
              <a:spLocks/>
            </p:cNvSpPr>
            <p:nvPr/>
          </p:nvSpPr>
          <p:spPr bwMode="auto">
            <a:xfrm>
              <a:off x="6591259" y="3992688"/>
              <a:ext cx="9020" cy="9020"/>
            </a:xfrm>
            <a:custGeom>
              <a:avLst/>
              <a:gdLst>
                <a:gd name="T0" fmla="*/ 16 w 16"/>
                <a:gd name="T1" fmla="*/ 5 h 16"/>
                <a:gd name="T2" fmla="*/ 16 w 16"/>
                <a:gd name="T3" fmla="*/ 5 h 16"/>
                <a:gd name="T4" fmla="*/ 16 w 16"/>
                <a:gd name="T5" fmla="*/ 11 h 16"/>
                <a:gd name="T6" fmla="*/ 6 w 16"/>
                <a:gd name="T7" fmla="*/ 16 h 16"/>
                <a:gd name="T8" fmla="*/ 6 w 16"/>
                <a:gd name="T9" fmla="*/ 16 h 16"/>
                <a:gd name="T10" fmla="*/ 0 w 16"/>
                <a:gd name="T11" fmla="*/ 11 h 16"/>
                <a:gd name="T12" fmla="*/ 0 w 16"/>
                <a:gd name="T13" fmla="*/ 5 h 16"/>
                <a:gd name="T14" fmla="*/ 0 w 16"/>
                <a:gd name="T15" fmla="*/ 5 h 16"/>
                <a:gd name="T16" fmla="*/ 0 w 16"/>
                <a:gd name="T17" fmla="*/ 0 h 16"/>
                <a:gd name="T18" fmla="*/ 11 w 16"/>
                <a:gd name="T19" fmla="*/ 0 h 16"/>
                <a:gd name="T20" fmla="*/ 11 w 16"/>
                <a:gd name="T21" fmla="*/ 0 h 16"/>
                <a:gd name="T22" fmla="*/ 16 w 16"/>
                <a:gd name="T23" fmla="*/ 0 h 16"/>
                <a:gd name="T24" fmla="*/ 16 w 16"/>
                <a:gd name="T25" fmla="*/ 5 h 16"/>
                <a:gd name="T26" fmla="*/ 16 w 16"/>
                <a:gd name="T27"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6">
                  <a:moveTo>
                    <a:pt x="16" y="5"/>
                  </a:moveTo>
                  <a:lnTo>
                    <a:pt x="16" y="5"/>
                  </a:lnTo>
                  <a:lnTo>
                    <a:pt x="16" y="11"/>
                  </a:lnTo>
                  <a:lnTo>
                    <a:pt x="6" y="16"/>
                  </a:lnTo>
                  <a:lnTo>
                    <a:pt x="6" y="16"/>
                  </a:lnTo>
                  <a:lnTo>
                    <a:pt x="0" y="11"/>
                  </a:lnTo>
                  <a:lnTo>
                    <a:pt x="0" y="5"/>
                  </a:lnTo>
                  <a:lnTo>
                    <a:pt x="0" y="5"/>
                  </a:lnTo>
                  <a:lnTo>
                    <a:pt x="0" y="0"/>
                  </a:lnTo>
                  <a:lnTo>
                    <a:pt x="11" y="0"/>
                  </a:lnTo>
                  <a:lnTo>
                    <a:pt x="11" y="0"/>
                  </a:lnTo>
                  <a:lnTo>
                    <a:pt x="16" y="0"/>
                  </a:lnTo>
                  <a:lnTo>
                    <a:pt x="16" y="5"/>
                  </a:lnTo>
                  <a:lnTo>
                    <a:pt x="16"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46" name="Freeform 139"/>
            <p:cNvSpPr>
              <a:spLocks noEditPoints="1"/>
            </p:cNvSpPr>
            <p:nvPr/>
          </p:nvSpPr>
          <p:spPr bwMode="auto">
            <a:xfrm>
              <a:off x="6606480" y="3954355"/>
              <a:ext cx="23676" cy="47353"/>
            </a:xfrm>
            <a:custGeom>
              <a:avLst/>
              <a:gdLst>
                <a:gd name="T0" fmla="*/ 15 w 42"/>
                <a:gd name="T1" fmla="*/ 16 h 84"/>
                <a:gd name="T2" fmla="*/ 15 w 42"/>
                <a:gd name="T3" fmla="*/ 16 h 84"/>
                <a:gd name="T4" fmla="*/ 10 w 42"/>
                <a:gd name="T5" fmla="*/ 21 h 84"/>
                <a:gd name="T6" fmla="*/ 5 w 42"/>
                <a:gd name="T7" fmla="*/ 26 h 84"/>
                <a:gd name="T8" fmla="*/ 5 w 42"/>
                <a:gd name="T9" fmla="*/ 26 h 84"/>
                <a:gd name="T10" fmla="*/ 0 w 42"/>
                <a:gd name="T11" fmla="*/ 16 h 84"/>
                <a:gd name="T12" fmla="*/ 0 w 42"/>
                <a:gd name="T13" fmla="*/ 10 h 84"/>
                <a:gd name="T14" fmla="*/ 0 w 42"/>
                <a:gd name="T15" fmla="*/ 10 h 84"/>
                <a:gd name="T16" fmla="*/ 10 w 42"/>
                <a:gd name="T17" fmla="*/ 5 h 84"/>
                <a:gd name="T18" fmla="*/ 21 w 42"/>
                <a:gd name="T19" fmla="*/ 0 h 84"/>
                <a:gd name="T20" fmla="*/ 21 w 42"/>
                <a:gd name="T21" fmla="*/ 0 h 84"/>
                <a:gd name="T22" fmla="*/ 36 w 42"/>
                <a:gd name="T23" fmla="*/ 5 h 84"/>
                <a:gd name="T24" fmla="*/ 42 w 42"/>
                <a:gd name="T25" fmla="*/ 10 h 84"/>
                <a:gd name="T26" fmla="*/ 42 w 42"/>
                <a:gd name="T27" fmla="*/ 21 h 84"/>
                <a:gd name="T28" fmla="*/ 42 w 42"/>
                <a:gd name="T29" fmla="*/ 21 h 84"/>
                <a:gd name="T30" fmla="*/ 42 w 42"/>
                <a:gd name="T31" fmla="*/ 31 h 84"/>
                <a:gd name="T32" fmla="*/ 31 w 42"/>
                <a:gd name="T33" fmla="*/ 42 h 84"/>
                <a:gd name="T34" fmla="*/ 31 w 42"/>
                <a:gd name="T35" fmla="*/ 42 h 84"/>
                <a:gd name="T36" fmla="*/ 21 w 42"/>
                <a:gd name="T37" fmla="*/ 52 h 84"/>
                <a:gd name="T38" fmla="*/ 21 w 42"/>
                <a:gd name="T39" fmla="*/ 52 h 84"/>
                <a:gd name="T40" fmla="*/ 15 w 42"/>
                <a:gd name="T41" fmla="*/ 58 h 84"/>
                <a:gd name="T42" fmla="*/ 15 w 42"/>
                <a:gd name="T43" fmla="*/ 58 h 84"/>
                <a:gd name="T44" fmla="*/ 10 w 42"/>
                <a:gd name="T45" fmla="*/ 63 h 84"/>
                <a:gd name="T46" fmla="*/ 10 w 42"/>
                <a:gd name="T47" fmla="*/ 63 h 84"/>
                <a:gd name="T48" fmla="*/ 5 w 42"/>
                <a:gd name="T49" fmla="*/ 52 h 84"/>
                <a:gd name="T50" fmla="*/ 5 w 42"/>
                <a:gd name="T51" fmla="*/ 47 h 84"/>
                <a:gd name="T52" fmla="*/ 15 w 42"/>
                <a:gd name="T53" fmla="*/ 37 h 84"/>
                <a:gd name="T54" fmla="*/ 15 w 42"/>
                <a:gd name="T55" fmla="*/ 37 h 84"/>
                <a:gd name="T56" fmla="*/ 21 w 42"/>
                <a:gd name="T57" fmla="*/ 31 h 84"/>
                <a:gd name="T58" fmla="*/ 26 w 42"/>
                <a:gd name="T59" fmla="*/ 21 h 84"/>
                <a:gd name="T60" fmla="*/ 26 w 42"/>
                <a:gd name="T61" fmla="*/ 21 h 84"/>
                <a:gd name="T62" fmla="*/ 26 w 42"/>
                <a:gd name="T63" fmla="*/ 16 h 84"/>
                <a:gd name="T64" fmla="*/ 15 w 42"/>
                <a:gd name="T65" fmla="*/ 16 h 84"/>
                <a:gd name="T66" fmla="*/ 15 w 42"/>
                <a:gd name="T67" fmla="*/ 16 h 84"/>
                <a:gd name="T68" fmla="*/ 21 w 42"/>
                <a:gd name="T69" fmla="*/ 73 h 84"/>
                <a:gd name="T70" fmla="*/ 21 w 42"/>
                <a:gd name="T71" fmla="*/ 73 h 84"/>
                <a:gd name="T72" fmla="*/ 21 w 42"/>
                <a:gd name="T73" fmla="*/ 79 h 84"/>
                <a:gd name="T74" fmla="*/ 10 w 42"/>
                <a:gd name="T75" fmla="*/ 84 h 84"/>
                <a:gd name="T76" fmla="*/ 10 w 42"/>
                <a:gd name="T77" fmla="*/ 84 h 84"/>
                <a:gd name="T78" fmla="*/ 5 w 42"/>
                <a:gd name="T79" fmla="*/ 79 h 84"/>
                <a:gd name="T80" fmla="*/ 5 w 42"/>
                <a:gd name="T81" fmla="*/ 73 h 84"/>
                <a:gd name="T82" fmla="*/ 5 w 42"/>
                <a:gd name="T83" fmla="*/ 73 h 84"/>
                <a:gd name="T84" fmla="*/ 5 w 42"/>
                <a:gd name="T85" fmla="*/ 68 h 84"/>
                <a:gd name="T86" fmla="*/ 15 w 42"/>
                <a:gd name="T87" fmla="*/ 68 h 84"/>
                <a:gd name="T88" fmla="*/ 15 w 42"/>
                <a:gd name="T89" fmla="*/ 68 h 84"/>
                <a:gd name="T90" fmla="*/ 21 w 42"/>
                <a:gd name="T91" fmla="*/ 68 h 84"/>
                <a:gd name="T92" fmla="*/ 21 w 42"/>
                <a:gd name="T93" fmla="*/ 73 h 84"/>
                <a:gd name="T94" fmla="*/ 21 w 42"/>
                <a:gd name="T9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 h="84">
                  <a:moveTo>
                    <a:pt x="15" y="16"/>
                  </a:moveTo>
                  <a:lnTo>
                    <a:pt x="15" y="16"/>
                  </a:lnTo>
                  <a:lnTo>
                    <a:pt x="10" y="21"/>
                  </a:lnTo>
                  <a:lnTo>
                    <a:pt x="5" y="26"/>
                  </a:lnTo>
                  <a:lnTo>
                    <a:pt x="5" y="26"/>
                  </a:lnTo>
                  <a:lnTo>
                    <a:pt x="0" y="16"/>
                  </a:lnTo>
                  <a:lnTo>
                    <a:pt x="0" y="10"/>
                  </a:lnTo>
                  <a:lnTo>
                    <a:pt x="0" y="10"/>
                  </a:lnTo>
                  <a:lnTo>
                    <a:pt x="10" y="5"/>
                  </a:lnTo>
                  <a:lnTo>
                    <a:pt x="21" y="0"/>
                  </a:lnTo>
                  <a:lnTo>
                    <a:pt x="21" y="0"/>
                  </a:lnTo>
                  <a:lnTo>
                    <a:pt x="36" y="5"/>
                  </a:lnTo>
                  <a:lnTo>
                    <a:pt x="42" y="10"/>
                  </a:lnTo>
                  <a:lnTo>
                    <a:pt x="42" y="21"/>
                  </a:lnTo>
                  <a:lnTo>
                    <a:pt x="42" y="21"/>
                  </a:lnTo>
                  <a:lnTo>
                    <a:pt x="42" y="31"/>
                  </a:lnTo>
                  <a:lnTo>
                    <a:pt x="31" y="42"/>
                  </a:lnTo>
                  <a:lnTo>
                    <a:pt x="31" y="42"/>
                  </a:lnTo>
                  <a:lnTo>
                    <a:pt x="21" y="52"/>
                  </a:lnTo>
                  <a:lnTo>
                    <a:pt x="21" y="52"/>
                  </a:lnTo>
                  <a:lnTo>
                    <a:pt x="15" y="58"/>
                  </a:lnTo>
                  <a:lnTo>
                    <a:pt x="15" y="58"/>
                  </a:lnTo>
                  <a:lnTo>
                    <a:pt x="10" y="63"/>
                  </a:lnTo>
                  <a:lnTo>
                    <a:pt x="10" y="63"/>
                  </a:lnTo>
                  <a:lnTo>
                    <a:pt x="5" y="52"/>
                  </a:lnTo>
                  <a:lnTo>
                    <a:pt x="5" y="47"/>
                  </a:lnTo>
                  <a:lnTo>
                    <a:pt x="15" y="37"/>
                  </a:lnTo>
                  <a:lnTo>
                    <a:pt x="15" y="37"/>
                  </a:lnTo>
                  <a:lnTo>
                    <a:pt x="21" y="31"/>
                  </a:lnTo>
                  <a:lnTo>
                    <a:pt x="26" y="21"/>
                  </a:lnTo>
                  <a:lnTo>
                    <a:pt x="26" y="21"/>
                  </a:lnTo>
                  <a:lnTo>
                    <a:pt x="26" y="16"/>
                  </a:lnTo>
                  <a:lnTo>
                    <a:pt x="15" y="16"/>
                  </a:lnTo>
                  <a:lnTo>
                    <a:pt x="15" y="16"/>
                  </a:lnTo>
                  <a:close/>
                  <a:moveTo>
                    <a:pt x="21" y="73"/>
                  </a:moveTo>
                  <a:lnTo>
                    <a:pt x="21" y="73"/>
                  </a:lnTo>
                  <a:lnTo>
                    <a:pt x="21" y="79"/>
                  </a:lnTo>
                  <a:lnTo>
                    <a:pt x="10" y="84"/>
                  </a:lnTo>
                  <a:lnTo>
                    <a:pt x="10" y="84"/>
                  </a:lnTo>
                  <a:lnTo>
                    <a:pt x="5" y="79"/>
                  </a:lnTo>
                  <a:lnTo>
                    <a:pt x="5" y="73"/>
                  </a:lnTo>
                  <a:lnTo>
                    <a:pt x="5" y="73"/>
                  </a:lnTo>
                  <a:lnTo>
                    <a:pt x="5" y="68"/>
                  </a:lnTo>
                  <a:lnTo>
                    <a:pt x="15" y="68"/>
                  </a:lnTo>
                  <a:lnTo>
                    <a:pt x="15" y="68"/>
                  </a:lnTo>
                  <a:lnTo>
                    <a:pt x="21" y="68"/>
                  </a:lnTo>
                  <a:lnTo>
                    <a:pt x="21" y="73"/>
                  </a:lnTo>
                  <a:lnTo>
                    <a:pt x="21"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47" name="Freeform 140"/>
            <p:cNvSpPr>
              <a:spLocks noEditPoints="1"/>
            </p:cNvSpPr>
            <p:nvPr/>
          </p:nvSpPr>
          <p:spPr bwMode="auto">
            <a:xfrm>
              <a:off x="6632975" y="3954355"/>
              <a:ext cx="11838" cy="47353"/>
            </a:xfrm>
            <a:custGeom>
              <a:avLst/>
              <a:gdLst>
                <a:gd name="T0" fmla="*/ 21 w 21"/>
                <a:gd name="T1" fmla="*/ 73 h 84"/>
                <a:gd name="T2" fmla="*/ 21 w 21"/>
                <a:gd name="T3" fmla="*/ 73 h 84"/>
                <a:gd name="T4" fmla="*/ 16 w 21"/>
                <a:gd name="T5" fmla="*/ 79 h 84"/>
                <a:gd name="T6" fmla="*/ 10 w 21"/>
                <a:gd name="T7" fmla="*/ 84 h 84"/>
                <a:gd name="T8" fmla="*/ 10 w 21"/>
                <a:gd name="T9" fmla="*/ 84 h 84"/>
                <a:gd name="T10" fmla="*/ 5 w 21"/>
                <a:gd name="T11" fmla="*/ 79 h 84"/>
                <a:gd name="T12" fmla="*/ 0 w 21"/>
                <a:gd name="T13" fmla="*/ 73 h 84"/>
                <a:gd name="T14" fmla="*/ 0 w 21"/>
                <a:gd name="T15" fmla="*/ 73 h 84"/>
                <a:gd name="T16" fmla="*/ 5 w 21"/>
                <a:gd name="T17" fmla="*/ 68 h 84"/>
                <a:gd name="T18" fmla="*/ 10 w 21"/>
                <a:gd name="T19" fmla="*/ 68 h 84"/>
                <a:gd name="T20" fmla="*/ 10 w 21"/>
                <a:gd name="T21" fmla="*/ 68 h 84"/>
                <a:gd name="T22" fmla="*/ 16 w 21"/>
                <a:gd name="T23" fmla="*/ 68 h 84"/>
                <a:gd name="T24" fmla="*/ 21 w 21"/>
                <a:gd name="T25" fmla="*/ 73 h 84"/>
                <a:gd name="T26" fmla="*/ 21 w 21"/>
                <a:gd name="T27" fmla="*/ 73 h 84"/>
                <a:gd name="T28" fmla="*/ 10 w 21"/>
                <a:gd name="T29" fmla="*/ 0 h 84"/>
                <a:gd name="T30" fmla="*/ 10 w 21"/>
                <a:gd name="T31" fmla="*/ 0 h 84"/>
                <a:gd name="T32" fmla="*/ 16 w 21"/>
                <a:gd name="T33" fmla="*/ 0 h 84"/>
                <a:gd name="T34" fmla="*/ 21 w 21"/>
                <a:gd name="T35" fmla="*/ 5 h 84"/>
                <a:gd name="T36" fmla="*/ 21 w 21"/>
                <a:gd name="T37" fmla="*/ 16 h 84"/>
                <a:gd name="T38" fmla="*/ 21 w 21"/>
                <a:gd name="T39" fmla="*/ 16 h 84"/>
                <a:gd name="T40" fmla="*/ 16 w 21"/>
                <a:gd name="T41" fmla="*/ 58 h 84"/>
                <a:gd name="T42" fmla="*/ 16 w 21"/>
                <a:gd name="T43" fmla="*/ 58 h 84"/>
                <a:gd name="T44" fmla="*/ 10 w 21"/>
                <a:gd name="T45" fmla="*/ 63 h 84"/>
                <a:gd name="T46" fmla="*/ 10 w 21"/>
                <a:gd name="T47" fmla="*/ 63 h 84"/>
                <a:gd name="T48" fmla="*/ 5 w 21"/>
                <a:gd name="T49" fmla="*/ 58 h 84"/>
                <a:gd name="T50" fmla="*/ 5 w 21"/>
                <a:gd name="T51" fmla="*/ 58 h 84"/>
                <a:gd name="T52" fmla="*/ 0 w 21"/>
                <a:gd name="T53" fmla="*/ 16 h 84"/>
                <a:gd name="T54" fmla="*/ 0 w 21"/>
                <a:gd name="T55" fmla="*/ 16 h 84"/>
                <a:gd name="T56" fmla="*/ 5 w 21"/>
                <a:gd name="T57" fmla="*/ 5 h 84"/>
                <a:gd name="T58" fmla="*/ 5 w 21"/>
                <a:gd name="T59" fmla="*/ 0 h 84"/>
                <a:gd name="T60" fmla="*/ 10 w 21"/>
                <a:gd name="T61" fmla="*/ 0 h 84"/>
                <a:gd name="T62" fmla="*/ 10 w 21"/>
                <a:gd name="T6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 h="84">
                  <a:moveTo>
                    <a:pt x="21" y="73"/>
                  </a:moveTo>
                  <a:lnTo>
                    <a:pt x="21" y="73"/>
                  </a:lnTo>
                  <a:lnTo>
                    <a:pt x="16" y="79"/>
                  </a:lnTo>
                  <a:lnTo>
                    <a:pt x="10" y="84"/>
                  </a:lnTo>
                  <a:lnTo>
                    <a:pt x="10" y="84"/>
                  </a:lnTo>
                  <a:lnTo>
                    <a:pt x="5" y="79"/>
                  </a:lnTo>
                  <a:lnTo>
                    <a:pt x="0" y="73"/>
                  </a:lnTo>
                  <a:lnTo>
                    <a:pt x="0" y="73"/>
                  </a:lnTo>
                  <a:lnTo>
                    <a:pt x="5" y="68"/>
                  </a:lnTo>
                  <a:lnTo>
                    <a:pt x="10" y="68"/>
                  </a:lnTo>
                  <a:lnTo>
                    <a:pt x="10" y="68"/>
                  </a:lnTo>
                  <a:lnTo>
                    <a:pt x="16" y="68"/>
                  </a:lnTo>
                  <a:lnTo>
                    <a:pt x="21" y="73"/>
                  </a:lnTo>
                  <a:lnTo>
                    <a:pt x="21" y="73"/>
                  </a:lnTo>
                  <a:close/>
                  <a:moveTo>
                    <a:pt x="10" y="0"/>
                  </a:moveTo>
                  <a:lnTo>
                    <a:pt x="10" y="0"/>
                  </a:lnTo>
                  <a:lnTo>
                    <a:pt x="16" y="0"/>
                  </a:lnTo>
                  <a:lnTo>
                    <a:pt x="21" y="5"/>
                  </a:lnTo>
                  <a:lnTo>
                    <a:pt x="21" y="16"/>
                  </a:lnTo>
                  <a:lnTo>
                    <a:pt x="21" y="16"/>
                  </a:lnTo>
                  <a:lnTo>
                    <a:pt x="16" y="58"/>
                  </a:lnTo>
                  <a:lnTo>
                    <a:pt x="16" y="58"/>
                  </a:lnTo>
                  <a:lnTo>
                    <a:pt x="10" y="63"/>
                  </a:lnTo>
                  <a:lnTo>
                    <a:pt x="10" y="63"/>
                  </a:lnTo>
                  <a:lnTo>
                    <a:pt x="5" y="58"/>
                  </a:lnTo>
                  <a:lnTo>
                    <a:pt x="5" y="58"/>
                  </a:lnTo>
                  <a:lnTo>
                    <a:pt x="0" y="16"/>
                  </a:lnTo>
                  <a:lnTo>
                    <a:pt x="0" y="16"/>
                  </a:lnTo>
                  <a:lnTo>
                    <a:pt x="5" y="5"/>
                  </a:lnTo>
                  <a:lnTo>
                    <a:pt x="5" y="0"/>
                  </a:lnTo>
                  <a:lnTo>
                    <a:pt x="10"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48" name="Freeform 141"/>
            <p:cNvSpPr>
              <a:spLocks noEditPoints="1"/>
            </p:cNvSpPr>
            <p:nvPr/>
          </p:nvSpPr>
          <p:spPr bwMode="auto">
            <a:xfrm>
              <a:off x="6647631" y="3830336"/>
              <a:ext cx="304411" cy="215343"/>
            </a:xfrm>
            <a:custGeom>
              <a:avLst/>
              <a:gdLst>
                <a:gd name="T0" fmla="*/ 535 w 540"/>
                <a:gd name="T1" fmla="*/ 131 h 382"/>
                <a:gd name="T2" fmla="*/ 540 w 540"/>
                <a:gd name="T3" fmla="*/ 131 h 382"/>
                <a:gd name="T4" fmla="*/ 514 w 540"/>
                <a:gd name="T5" fmla="*/ 78 h 382"/>
                <a:gd name="T6" fmla="*/ 456 w 540"/>
                <a:gd name="T7" fmla="*/ 36 h 382"/>
                <a:gd name="T8" fmla="*/ 372 w 540"/>
                <a:gd name="T9" fmla="*/ 10 h 382"/>
                <a:gd name="T10" fmla="*/ 273 w 540"/>
                <a:gd name="T11" fmla="*/ 0 h 382"/>
                <a:gd name="T12" fmla="*/ 215 w 540"/>
                <a:gd name="T13" fmla="*/ 0 h 382"/>
                <a:gd name="T14" fmla="*/ 115 w 540"/>
                <a:gd name="T15" fmla="*/ 21 h 382"/>
                <a:gd name="T16" fmla="*/ 42 w 540"/>
                <a:gd name="T17" fmla="*/ 62 h 382"/>
                <a:gd name="T18" fmla="*/ 5 w 540"/>
                <a:gd name="T19" fmla="*/ 110 h 382"/>
                <a:gd name="T20" fmla="*/ 0 w 540"/>
                <a:gd name="T21" fmla="*/ 141 h 382"/>
                <a:gd name="T22" fmla="*/ 11 w 540"/>
                <a:gd name="T23" fmla="*/ 188 h 382"/>
                <a:gd name="T24" fmla="*/ 52 w 540"/>
                <a:gd name="T25" fmla="*/ 225 h 382"/>
                <a:gd name="T26" fmla="*/ 115 w 540"/>
                <a:gd name="T27" fmla="*/ 257 h 382"/>
                <a:gd name="T28" fmla="*/ 194 w 540"/>
                <a:gd name="T29" fmla="*/ 278 h 382"/>
                <a:gd name="T30" fmla="*/ 210 w 540"/>
                <a:gd name="T31" fmla="*/ 283 h 382"/>
                <a:gd name="T32" fmla="*/ 247 w 540"/>
                <a:gd name="T33" fmla="*/ 335 h 382"/>
                <a:gd name="T34" fmla="*/ 268 w 540"/>
                <a:gd name="T35" fmla="*/ 382 h 382"/>
                <a:gd name="T36" fmla="*/ 273 w 540"/>
                <a:gd name="T37" fmla="*/ 372 h 382"/>
                <a:gd name="T38" fmla="*/ 304 w 540"/>
                <a:gd name="T39" fmla="*/ 314 h 382"/>
                <a:gd name="T40" fmla="*/ 336 w 540"/>
                <a:gd name="T41" fmla="*/ 283 h 382"/>
                <a:gd name="T42" fmla="*/ 330 w 540"/>
                <a:gd name="T43" fmla="*/ 267 h 382"/>
                <a:gd name="T44" fmla="*/ 330 w 540"/>
                <a:gd name="T45" fmla="*/ 251 h 382"/>
                <a:gd name="T46" fmla="*/ 346 w 540"/>
                <a:gd name="T47" fmla="*/ 204 h 382"/>
                <a:gd name="T48" fmla="*/ 388 w 540"/>
                <a:gd name="T49" fmla="*/ 167 h 382"/>
                <a:gd name="T50" fmla="*/ 456 w 540"/>
                <a:gd name="T51" fmla="*/ 141 h 382"/>
                <a:gd name="T52" fmla="*/ 535 w 540"/>
                <a:gd name="T53" fmla="*/ 131 h 382"/>
                <a:gd name="T54" fmla="*/ 184 w 540"/>
                <a:gd name="T55" fmla="*/ 157 h 382"/>
                <a:gd name="T56" fmla="*/ 173 w 540"/>
                <a:gd name="T57" fmla="*/ 152 h 382"/>
                <a:gd name="T58" fmla="*/ 157 w 540"/>
                <a:gd name="T59" fmla="*/ 136 h 382"/>
                <a:gd name="T60" fmla="*/ 157 w 540"/>
                <a:gd name="T61" fmla="*/ 125 h 382"/>
                <a:gd name="T62" fmla="*/ 163 w 540"/>
                <a:gd name="T63" fmla="*/ 104 h 382"/>
                <a:gd name="T64" fmla="*/ 184 w 540"/>
                <a:gd name="T65" fmla="*/ 99 h 382"/>
                <a:gd name="T66" fmla="*/ 194 w 540"/>
                <a:gd name="T67" fmla="*/ 99 h 382"/>
                <a:gd name="T68" fmla="*/ 210 w 540"/>
                <a:gd name="T69" fmla="*/ 115 h 382"/>
                <a:gd name="T70" fmla="*/ 215 w 540"/>
                <a:gd name="T71" fmla="*/ 125 h 382"/>
                <a:gd name="T72" fmla="*/ 205 w 540"/>
                <a:gd name="T73" fmla="*/ 146 h 382"/>
                <a:gd name="T74" fmla="*/ 184 w 540"/>
                <a:gd name="T75" fmla="*/ 157 h 382"/>
                <a:gd name="T76" fmla="*/ 268 w 540"/>
                <a:gd name="T77" fmla="*/ 157 h 382"/>
                <a:gd name="T78" fmla="*/ 257 w 540"/>
                <a:gd name="T79" fmla="*/ 152 h 382"/>
                <a:gd name="T80" fmla="*/ 241 w 540"/>
                <a:gd name="T81" fmla="*/ 136 h 382"/>
                <a:gd name="T82" fmla="*/ 241 w 540"/>
                <a:gd name="T83" fmla="*/ 125 h 382"/>
                <a:gd name="T84" fmla="*/ 247 w 540"/>
                <a:gd name="T85" fmla="*/ 104 h 382"/>
                <a:gd name="T86" fmla="*/ 268 w 540"/>
                <a:gd name="T87" fmla="*/ 99 h 382"/>
                <a:gd name="T88" fmla="*/ 278 w 540"/>
                <a:gd name="T89" fmla="*/ 99 h 382"/>
                <a:gd name="T90" fmla="*/ 294 w 540"/>
                <a:gd name="T91" fmla="*/ 115 h 382"/>
                <a:gd name="T92" fmla="*/ 299 w 540"/>
                <a:gd name="T93" fmla="*/ 125 h 382"/>
                <a:gd name="T94" fmla="*/ 288 w 540"/>
                <a:gd name="T95" fmla="*/ 146 h 382"/>
                <a:gd name="T96" fmla="*/ 268 w 540"/>
                <a:gd name="T97" fmla="*/ 157 h 382"/>
                <a:gd name="T98" fmla="*/ 351 w 540"/>
                <a:gd name="T99" fmla="*/ 99 h 382"/>
                <a:gd name="T100" fmla="*/ 362 w 540"/>
                <a:gd name="T101" fmla="*/ 99 h 382"/>
                <a:gd name="T102" fmla="*/ 378 w 540"/>
                <a:gd name="T103" fmla="*/ 115 h 382"/>
                <a:gd name="T104" fmla="*/ 383 w 540"/>
                <a:gd name="T105" fmla="*/ 125 h 382"/>
                <a:gd name="T106" fmla="*/ 372 w 540"/>
                <a:gd name="T107" fmla="*/ 146 h 382"/>
                <a:gd name="T108" fmla="*/ 351 w 540"/>
                <a:gd name="T109" fmla="*/ 157 h 382"/>
                <a:gd name="T110" fmla="*/ 341 w 540"/>
                <a:gd name="T111" fmla="*/ 152 h 382"/>
                <a:gd name="T112" fmla="*/ 325 w 540"/>
                <a:gd name="T113" fmla="*/ 136 h 382"/>
                <a:gd name="T114" fmla="*/ 325 w 540"/>
                <a:gd name="T115" fmla="*/ 125 h 382"/>
                <a:gd name="T116" fmla="*/ 330 w 540"/>
                <a:gd name="T117" fmla="*/ 104 h 382"/>
                <a:gd name="T118" fmla="*/ 351 w 540"/>
                <a:gd name="T119" fmla="*/ 9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0" h="382">
                  <a:moveTo>
                    <a:pt x="535" y="131"/>
                  </a:moveTo>
                  <a:lnTo>
                    <a:pt x="535" y="131"/>
                  </a:lnTo>
                  <a:lnTo>
                    <a:pt x="540" y="131"/>
                  </a:lnTo>
                  <a:lnTo>
                    <a:pt x="540" y="131"/>
                  </a:lnTo>
                  <a:lnTo>
                    <a:pt x="535" y="104"/>
                  </a:lnTo>
                  <a:lnTo>
                    <a:pt x="514" y="78"/>
                  </a:lnTo>
                  <a:lnTo>
                    <a:pt x="488" y="57"/>
                  </a:lnTo>
                  <a:lnTo>
                    <a:pt x="456" y="36"/>
                  </a:lnTo>
                  <a:lnTo>
                    <a:pt x="420" y="21"/>
                  </a:lnTo>
                  <a:lnTo>
                    <a:pt x="372" y="10"/>
                  </a:lnTo>
                  <a:lnTo>
                    <a:pt x="325" y="0"/>
                  </a:lnTo>
                  <a:lnTo>
                    <a:pt x="273" y="0"/>
                  </a:lnTo>
                  <a:lnTo>
                    <a:pt x="273" y="0"/>
                  </a:lnTo>
                  <a:lnTo>
                    <a:pt x="215" y="0"/>
                  </a:lnTo>
                  <a:lnTo>
                    <a:pt x="163" y="10"/>
                  </a:lnTo>
                  <a:lnTo>
                    <a:pt x="115" y="21"/>
                  </a:lnTo>
                  <a:lnTo>
                    <a:pt x="79" y="41"/>
                  </a:lnTo>
                  <a:lnTo>
                    <a:pt x="42" y="62"/>
                  </a:lnTo>
                  <a:lnTo>
                    <a:pt x="21" y="83"/>
                  </a:lnTo>
                  <a:lnTo>
                    <a:pt x="5" y="110"/>
                  </a:lnTo>
                  <a:lnTo>
                    <a:pt x="0" y="141"/>
                  </a:lnTo>
                  <a:lnTo>
                    <a:pt x="0" y="141"/>
                  </a:lnTo>
                  <a:lnTo>
                    <a:pt x="0" y="162"/>
                  </a:lnTo>
                  <a:lnTo>
                    <a:pt x="11" y="188"/>
                  </a:lnTo>
                  <a:lnTo>
                    <a:pt x="31" y="209"/>
                  </a:lnTo>
                  <a:lnTo>
                    <a:pt x="52" y="225"/>
                  </a:lnTo>
                  <a:lnTo>
                    <a:pt x="84" y="241"/>
                  </a:lnTo>
                  <a:lnTo>
                    <a:pt x="115" y="257"/>
                  </a:lnTo>
                  <a:lnTo>
                    <a:pt x="152" y="267"/>
                  </a:lnTo>
                  <a:lnTo>
                    <a:pt x="194" y="278"/>
                  </a:lnTo>
                  <a:lnTo>
                    <a:pt x="194" y="278"/>
                  </a:lnTo>
                  <a:lnTo>
                    <a:pt x="210" y="283"/>
                  </a:lnTo>
                  <a:lnTo>
                    <a:pt x="226" y="299"/>
                  </a:lnTo>
                  <a:lnTo>
                    <a:pt x="247" y="335"/>
                  </a:lnTo>
                  <a:lnTo>
                    <a:pt x="262" y="367"/>
                  </a:lnTo>
                  <a:lnTo>
                    <a:pt x="268" y="382"/>
                  </a:lnTo>
                  <a:lnTo>
                    <a:pt x="268" y="382"/>
                  </a:lnTo>
                  <a:lnTo>
                    <a:pt x="273" y="372"/>
                  </a:lnTo>
                  <a:lnTo>
                    <a:pt x="283" y="346"/>
                  </a:lnTo>
                  <a:lnTo>
                    <a:pt x="304" y="314"/>
                  </a:lnTo>
                  <a:lnTo>
                    <a:pt x="320" y="299"/>
                  </a:lnTo>
                  <a:lnTo>
                    <a:pt x="336" y="283"/>
                  </a:lnTo>
                  <a:lnTo>
                    <a:pt x="336" y="283"/>
                  </a:lnTo>
                  <a:lnTo>
                    <a:pt x="330" y="267"/>
                  </a:lnTo>
                  <a:lnTo>
                    <a:pt x="330" y="251"/>
                  </a:lnTo>
                  <a:lnTo>
                    <a:pt x="330" y="251"/>
                  </a:lnTo>
                  <a:lnTo>
                    <a:pt x="336" y="230"/>
                  </a:lnTo>
                  <a:lnTo>
                    <a:pt x="346" y="204"/>
                  </a:lnTo>
                  <a:lnTo>
                    <a:pt x="367" y="183"/>
                  </a:lnTo>
                  <a:lnTo>
                    <a:pt x="388" y="167"/>
                  </a:lnTo>
                  <a:lnTo>
                    <a:pt x="420" y="152"/>
                  </a:lnTo>
                  <a:lnTo>
                    <a:pt x="456" y="141"/>
                  </a:lnTo>
                  <a:lnTo>
                    <a:pt x="493" y="131"/>
                  </a:lnTo>
                  <a:lnTo>
                    <a:pt x="535" y="131"/>
                  </a:lnTo>
                  <a:lnTo>
                    <a:pt x="535" y="131"/>
                  </a:lnTo>
                  <a:close/>
                  <a:moveTo>
                    <a:pt x="184" y="157"/>
                  </a:moveTo>
                  <a:lnTo>
                    <a:pt x="184" y="157"/>
                  </a:lnTo>
                  <a:lnTo>
                    <a:pt x="173" y="152"/>
                  </a:lnTo>
                  <a:lnTo>
                    <a:pt x="163" y="146"/>
                  </a:lnTo>
                  <a:lnTo>
                    <a:pt x="157" y="136"/>
                  </a:lnTo>
                  <a:lnTo>
                    <a:pt x="157" y="125"/>
                  </a:lnTo>
                  <a:lnTo>
                    <a:pt x="157" y="125"/>
                  </a:lnTo>
                  <a:lnTo>
                    <a:pt x="157" y="115"/>
                  </a:lnTo>
                  <a:lnTo>
                    <a:pt x="163" y="104"/>
                  </a:lnTo>
                  <a:lnTo>
                    <a:pt x="173" y="99"/>
                  </a:lnTo>
                  <a:lnTo>
                    <a:pt x="184" y="99"/>
                  </a:lnTo>
                  <a:lnTo>
                    <a:pt x="184" y="99"/>
                  </a:lnTo>
                  <a:lnTo>
                    <a:pt x="194" y="99"/>
                  </a:lnTo>
                  <a:lnTo>
                    <a:pt x="205" y="104"/>
                  </a:lnTo>
                  <a:lnTo>
                    <a:pt x="210" y="115"/>
                  </a:lnTo>
                  <a:lnTo>
                    <a:pt x="215" y="125"/>
                  </a:lnTo>
                  <a:lnTo>
                    <a:pt x="215" y="125"/>
                  </a:lnTo>
                  <a:lnTo>
                    <a:pt x="210" y="136"/>
                  </a:lnTo>
                  <a:lnTo>
                    <a:pt x="205" y="146"/>
                  </a:lnTo>
                  <a:lnTo>
                    <a:pt x="194" y="152"/>
                  </a:lnTo>
                  <a:lnTo>
                    <a:pt x="184" y="157"/>
                  </a:lnTo>
                  <a:lnTo>
                    <a:pt x="184" y="157"/>
                  </a:lnTo>
                  <a:close/>
                  <a:moveTo>
                    <a:pt x="268" y="157"/>
                  </a:moveTo>
                  <a:lnTo>
                    <a:pt x="268" y="157"/>
                  </a:lnTo>
                  <a:lnTo>
                    <a:pt x="257" y="152"/>
                  </a:lnTo>
                  <a:lnTo>
                    <a:pt x="247" y="146"/>
                  </a:lnTo>
                  <a:lnTo>
                    <a:pt x="241" y="136"/>
                  </a:lnTo>
                  <a:lnTo>
                    <a:pt x="241" y="125"/>
                  </a:lnTo>
                  <a:lnTo>
                    <a:pt x="241" y="125"/>
                  </a:lnTo>
                  <a:lnTo>
                    <a:pt x="241" y="115"/>
                  </a:lnTo>
                  <a:lnTo>
                    <a:pt x="247" y="104"/>
                  </a:lnTo>
                  <a:lnTo>
                    <a:pt x="257" y="99"/>
                  </a:lnTo>
                  <a:lnTo>
                    <a:pt x="268" y="99"/>
                  </a:lnTo>
                  <a:lnTo>
                    <a:pt x="268" y="99"/>
                  </a:lnTo>
                  <a:lnTo>
                    <a:pt x="278" y="99"/>
                  </a:lnTo>
                  <a:lnTo>
                    <a:pt x="288" y="104"/>
                  </a:lnTo>
                  <a:lnTo>
                    <a:pt x="294" y="115"/>
                  </a:lnTo>
                  <a:lnTo>
                    <a:pt x="299" y="125"/>
                  </a:lnTo>
                  <a:lnTo>
                    <a:pt x="299" y="125"/>
                  </a:lnTo>
                  <a:lnTo>
                    <a:pt x="294" y="136"/>
                  </a:lnTo>
                  <a:lnTo>
                    <a:pt x="288" y="146"/>
                  </a:lnTo>
                  <a:lnTo>
                    <a:pt x="278" y="152"/>
                  </a:lnTo>
                  <a:lnTo>
                    <a:pt x="268" y="157"/>
                  </a:lnTo>
                  <a:lnTo>
                    <a:pt x="268" y="157"/>
                  </a:lnTo>
                  <a:close/>
                  <a:moveTo>
                    <a:pt x="351" y="99"/>
                  </a:moveTo>
                  <a:lnTo>
                    <a:pt x="351" y="99"/>
                  </a:lnTo>
                  <a:lnTo>
                    <a:pt x="362" y="99"/>
                  </a:lnTo>
                  <a:lnTo>
                    <a:pt x="372" y="104"/>
                  </a:lnTo>
                  <a:lnTo>
                    <a:pt x="378" y="115"/>
                  </a:lnTo>
                  <a:lnTo>
                    <a:pt x="383" y="125"/>
                  </a:lnTo>
                  <a:lnTo>
                    <a:pt x="383" y="125"/>
                  </a:lnTo>
                  <a:lnTo>
                    <a:pt x="378" y="136"/>
                  </a:lnTo>
                  <a:lnTo>
                    <a:pt x="372" y="146"/>
                  </a:lnTo>
                  <a:lnTo>
                    <a:pt x="362" y="152"/>
                  </a:lnTo>
                  <a:lnTo>
                    <a:pt x="351" y="157"/>
                  </a:lnTo>
                  <a:lnTo>
                    <a:pt x="351" y="157"/>
                  </a:lnTo>
                  <a:lnTo>
                    <a:pt x="341" y="152"/>
                  </a:lnTo>
                  <a:lnTo>
                    <a:pt x="330" y="146"/>
                  </a:lnTo>
                  <a:lnTo>
                    <a:pt x="325" y="136"/>
                  </a:lnTo>
                  <a:lnTo>
                    <a:pt x="325" y="125"/>
                  </a:lnTo>
                  <a:lnTo>
                    <a:pt x="325" y="125"/>
                  </a:lnTo>
                  <a:lnTo>
                    <a:pt x="325" y="115"/>
                  </a:lnTo>
                  <a:lnTo>
                    <a:pt x="330" y="104"/>
                  </a:lnTo>
                  <a:lnTo>
                    <a:pt x="341" y="99"/>
                  </a:lnTo>
                  <a:lnTo>
                    <a:pt x="351" y="99"/>
                  </a:lnTo>
                  <a:lnTo>
                    <a:pt x="351" y="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49" name="Freeform 142"/>
            <p:cNvSpPr>
              <a:spLocks/>
            </p:cNvSpPr>
            <p:nvPr/>
          </p:nvSpPr>
          <p:spPr bwMode="auto">
            <a:xfrm>
              <a:off x="6845499" y="3916022"/>
              <a:ext cx="207450" cy="153333"/>
            </a:xfrm>
            <a:custGeom>
              <a:avLst/>
              <a:gdLst>
                <a:gd name="T0" fmla="*/ 184 w 368"/>
                <a:gd name="T1" fmla="*/ 0 h 272"/>
                <a:gd name="T2" fmla="*/ 184 w 368"/>
                <a:gd name="T3" fmla="*/ 0 h 272"/>
                <a:gd name="T4" fmla="*/ 147 w 368"/>
                <a:gd name="T5" fmla="*/ 0 h 272"/>
                <a:gd name="T6" fmla="*/ 116 w 368"/>
                <a:gd name="T7" fmla="*/ 5 h 272"/>
                <a:gd name="T8" fmla="*/ 84 w 368"/>
                <a:gd name="T9" fmla="*/ 15 h 272"/>
                <a:gd name="T10" fmla="*/ 53 w 368"/>
                <a:gd name="T11" fmla="*/ 31 h 272"/>
                <a:gd name="T12" fmla="*/ 32 w 368"/>
                <a:gd name="T13" fmla="*/ 42 h 272"/>
                <a:gd name="T14" fmla="*/ 16 w 368"/>
                <a:gd name="T15" fmla="*/ 63 h 272"/>
                <a:gd name="T16" fmla="*/ 6 w 368"/>
                <a:gd name="T17" fmla="*/ 78 h 272"/>
                <a:gd name="T18" fmla="*/ 0 w 368"/>
                <a:gd name="T19" fmla="*/ 99 h 272"/>
                <a:gd name="T20" fmla="*/ 0 w 368"/>
                <a:gd name="T21" fmla="*/ 99 h 272"/>
                <a:gd name="T22" fmla="*/ 6 w 368"/>
                <a:gd name="T23" fmla="*/ 120 h 272"/>
                <a:gd name="T24" fmla="*/ 16 w 368"/>
                <a:gd name="T25" fmla="*/ 141 h 272"/>
                <a:gd name="T26" fmla="*/ 32 w 368"/>
                <a:gd name="T27" fmla="*/ 157 h 272"/>
                <a:gd name="T28" fmla="*/ 53 w 368"/>
                <a:gd name="T29" fmla="*/ 173 h 272"/>
                <a:gd name="T30" fmla="*/ 84 w 368"/>
                <a:gd name="T31" fmla="*/ 183 h 272"/>
                <a:gd name="T32" fmla="*/ 116 w 368"/>
                <a:gd name="T33" fmla="*/ 194 h 272"/>
                <a:gd name="T34" fmla="*/ 147 w 368"/>
                <a:gd name="T35" fmla="*/ 199 h 272"/>
                <a:gd name="T36" fmla="*/ 184 w 368"/>
                <a:gd name="T37" fmla="*/ 204 h 272"/>
                <a:gd name="T38" fmla="*/ 184 w 368"/>
                <a:gd name="T39" fmla="*/ 204 h 272"/>
                <a:gd name="T40" fmla="*/ 205 w 368"/>
                <a:gd name="T41" fmla="*/ 215 h 272"/>
                <a:gd name="T42" fmla="*/ 226 w 368"/>
                <a:gd name="T43" fmla="*/ 236 h 272"/>
                <a:gd name="T44" fmla="*/ 257 w 368"/>
                <a:gd name="T45" fmla="*/ 272 h 272"/>
                <a:gd name="T46" fmla="*/ 257 w 368"/>
                <a:gd name="T47" fmla="*/ 272 h 272"/>
                <a:gd name="T48" fmla="*/ 257 w 368"/>
                <a:gd name="T49" fmla="*/ 230 h 272"/>
                <a:gd name="T50" fmla="*/ 257 w 368"/>
                <a:gd name="T51" fmla="*/ 204 h 272"/>
                <a:gd name="T52" fmla="*/ 263 w 368"/>
                <a:gd name="T53" fmla="*/ 194 h 272"/>
                <a:gd name="T54" fmla="*/ 263 w 368"/>
                <a:gd name="T55" fmla="*/ 194 h 272"/>
                <a:gd name="T56" fmla="*/ 305 w 368"/>
                <a:gd name="T57" fmla="*/ 178 h 272"/>
                <a:gd name="T58" fmla="*/ 341 w 368"/>
                <a:gd name="T59" fmla="*/ 157 h 272"/>
                <a:gd name="T60" fmla="*/ 362 w 368"/>
                <a:gd name="T61" fmla="*/ 131 h 272"/>
                <a:gd name="T62" fmla="*/ 368 w 368"/>
                <a:gd name="T63" fmla="*/ 115 h 272"/>
                <a:gd name="T64" fmla="*/ 368 w 368"/>
                <a:gd name="T65" fmla="*/ 99 h 272"/>
                <a:gd name="T66" fmla="*/ 368 w 368"/>
                <a:gd name="T67" fmla="*/ 99 h 272"/>
                <a:gd name="T68" fmla="*/ 368 w 368"/>
                <a:gd name="T69" fmla="*/ 78 h 272"/>
                <a:gd name="T70" fmla="*/ 357 w 368"/>
                <a:gd name="T71" fmla="*/ 63 h 272"/>
                <a:gd name="T72" fmla="*/ 336 w 368"/>
                <a:gd name="T73" fmla="*/ 42 h 272"/>
                <a:gd name="T74" fmla="*/ 315 w 368"/>
                <a:gd name="T75" fmla="*/ 31 h 272"/>
                <a:gd name="T76" fmla="*/ 289 w 368"/>
                <a:gd name="T77" fmla="*/ 15 h 272"/>
                <a:gd name="T78" fmla="*/ 257 w 368"/>
                <a:gd name="T79" fmla="*/ 5 h 272"/>
                <a:gd name="T80" fmla="*/ 221 w 368"/>
                <a:gd name="T81" fmla="*/ 0 h 272"/>
                <a:gd name="T82" fmla="*/ 184 w 368"/>
                <a:gd name="T83" fmla="*/ 0 h 272"/>
                <a:gd name="T84" fmla="*/ 184 w 368"/>
                <a:gd name="T8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8" h="272">
                  <a:moveTo>
                    <a:pt x="184" y="0"/>
                  </a:moveTo>
                  <a:lnTo>
                    <a:pt x="184" y="0"/>
                  </a:lnTo>
                  <a:lnTo>
                    <a:pt x="147" y="0"/>
                  </a:lnTo>
                  <a:lnTo>
                    <a:pt x="116" y="5"/>
                  </a:lnTo>
                  <a:lnTo>
                    <a:pt x="84" y="15"/>
                  </a:lnTo>
                  <a:lnTo>
                    <a:pt x="53" y="31"/>
                  </a:lnTo>
                  <a:lnTo>
                    <a:pt x="32" y="42"/>
                  </a:lnTo>
                  <a:lnTo>
                    <a:pt x="16" y="63"/>
                  </a:lnTo>
                  <a:lnTo>
                    <a:pt x="6" y="78"/>
                  </a:lnTo>
                  <a:lnTo>
                    <a:pt x="0" y="99"/>
                  </a:lnTo>
                  <a:lnTo>
                    <a:pt x="0" y="99"/>
                  </a:lnTo>
                  <a:lnTo>
                    <a:pt x="6" y="120"/>
                  </a:lnTo>
                  <a:lnTo>
                    <a:pt x="16" y="141"/>
                  </a:lnTo>
                  <a:lnTo>
                    <a:pt x="32" y="157"/>
                  </a:lnTo>
                  <a:lnTo>
                    <a:pt x="53" y="173"/>
                  </a:lnTo>
                  <a:lnTo>
                    <a:pt x="84" y="183"/>
                  </a:lnTo>
                  <a:lnTo>
                    <a:pt x="116" y="194"/>
                  </a:lnTo>
                  <a:lnTo>
                    <a:pt x="147" y="199"/>
                  </a:lnTo>
                  <a:lnTo>
                    <a:pt x="184" y="204"/>
                  </a:lnTo>
                  <a:lnTo>
                    <a:pt x="184" y="204"/>
                  </a:lnTo>
                  <a:lnTo>
                    <a:pt x="205" y="215"/>
                  </a:lnTo>
                  <a:lnTo>
                    <a:pt x="226" y="236"/>
                  </a:lnTo>
                  <a:lnTo>
                    <a:pt x="257" y="272"/>
                  </a:lnTo>
                  <a:lnTo>
                    <a:pt x="257" y="272"/>
                  </a:lnTo>
                  <a:lnTo>
                    <a:pt x="257" y="230"/>
                  </a:lnTo>
                  <a:lnTo>
                    <a:pt x="257" y="204"/>
                  </a:lnTo>
                  <a:lnTo>
                    <a:pt x="263" y="194"/>
                  </a:lnTo>
                  <a:lnTo>
                    <a:pt x="263" y="194"/>
                  </a:lnTo>
                  <a:lnTo>
                    <a:pt x="305" y="178"/>
                  </a:lnTo>
                  <a:lnTo>
                    <a:pt x="341" y="157"/>
                  </a:lnTo>
                  <a:lnTo>
                    <a:pt x="362" y="131"/>
                  </a:lnTo>
                  <a:lnTo>
                    <a:pt x="368" y="115"/>
                  </a:lnTo>
                  <a:lnTo>
                    <a:pt x="368" y="99"/>
                  </a:lnTo>
                  <a:lnTo>
                    <a:pt x="368" y="99"/>
                  </a:lnTo>
                  <a:lnTo>
                    <a:pt x="368" y="78"/>
                  </a:lnTo>
                  <a:lnTo>
                    <a:pt x="357" y="63"/>
                  </a:lnTo>
                  <a:lnTo>
                    <a:pt x="336" y="42"/>
                  </a:lnTo>
                  <a:lnTo>
                    <a:pt x="315" y="31"/>
                  </a:lnTo>
                  <a:lnTo>
                    <a:pt x="289" y="15"/>
                  </a:lnTo>
                  <a:lnTo>
                    <a:pt x="257" y="5"/>
                  </a:lnTo>
                  <a:lnTo>
                    <a:pt x="221" y="0"/>
                  </a:lnTo>
                  <a:lnTo>
                    <a:pt x="184" y="0"/>
                  </a:lnTo>
                  <a:lnTo>
                    <a:pt x="18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50" name="Freeform 143"/>
            <p:cNvSpPr>
              <a:spLocks noEditPoints="1"/>
            </p:cNvSpPr>
            <p:nvPr/>
          </p:nvSpPr>
          <p:spPr bwMode="auto">
            <a:xfrm>
              <a:off x="6904690" y="3957174"/>
              <a:ext cx="23676" cy="32696"/>
            </a:xfrm>
            <a:custGeom>
              <a:avLst/>
              <a:gdLst>
                <a:gd name="T0" fmla="*/ 6 w 42"/>
                <a:gd name="T1" fmla="*/ 42 h 58"/>
                <a:gd name="T2" fmla="*/ 0 w 42"/>
                <a:gd name="T3" fmla="*/ 37 h 58"/>
                <a:gd name="T4" fmla="*/ 0 w 42"/>
                <a:gd name="T5" fmla="*/ 37 h 58"/>
                <a:gd name="T6" fmla="*/ 6 w 42"/>
                <a:gd name="T7" fmla="*/ 32 h 58"/>
                <a:gd name="T8" fmla="*/ 11 w 42"/>
                <a:gd name="T9" fmla="*/ 21 h 58"/>
                <a:gd name="T10" fmla="*/ 6 w 42"/>
                <a:gd name="T11" fmla="*/ 21 h 58"/>
                <a:gd name="T12" fmla="*/ 0 w 42"/>
                <a:gd name="T13" fmla="*/ 21 h 58"/>
                <a:gd name="T14" fmla="*/ 0 w 42"/>
                <a:gd name="T15" fmla="*/ 21 h 58"/>
                <a:gd name="T16" fmla="*/ 0 w 42"/>
                <a:gd name="T17" fmla="*/ 16 h 58"/>
                <a:gd name="T18" fmla="*/ 11 w 42"/>
                <a:gd name="T19" fmla="*/ 16 h 58"/>
                <a:gd name="T20" fmla="*/ 16 w 42"/>
                <a:gd name="T21" fmla="*/ 5 h 58"/>
                <a:gd name="T22" fmla="*/ 16 w 42"/>
                <a:gd name="T23" fmla="*/ 5 h 58"/>
                <a:gd name="T24" fmla="*/ 16 w 42"/>
                <a:gd name="T25" fmla="*/ 0 h 58"/>
                <a:gd name="T26" fmla="*/ 16 w 42"/>
                <a:gd name="T27" fmla="*/ 0 h 58"/>
                <a:gd name="T28" fmla="*/ 21 w 42"/>
                <a:gd name="T29" fmla="*/ 0 h 58"/>
                <a:gd name="T30" fmla="*/ 21 w 42"/>
                <a:gd name="T31" fmla="*/ 5 h 58"/>
                <a:gd name="T32" fmla="*/ 21 w 42"/>
                <a:gd name="T33" fmla="*/ 16 h 58"/>
                <a:gd name="T34" fmla="*/ 32 w 42"/>
                <a:gd name="T35" fmla="*/ 5 h 58"/>
                <a:gd name="T36" fmla="*/ 32 w 42"/>
                <a:gd name="T37" fmla="*/ 5 h 58"/>
                <a:gd name="T38" fmla="*/ 32 w 42"/>
                <a:gd name="T39" fmla="*/ 0 h 58"/>
                <a:gd name="T40" fmla="*/ 32 w 42"/>
                <a:gd name="T41" fmla="*/ 0 h 58"/>
                <a:gd name="T42" fmla="*/ 37 w 42"/>
                <a:gd name="T43" fmla="*/ 0 h 58"/>
                <a:gd name="T44" fmla="*/ 37 w 42"/>
                <a:gd name="T45" fmla="*/ 5 h 58"/>
                <a:gd name="T46" fmla="*/ 37 w 42"/>
                <a:gd name="T47" fmla="*/ 5 h 58"/>
                <a:gd name="T48" fmla="*/ 37 w 42"/>
                <a:gd name="T49" fmla="*/ 5 h 58"/>
                <a:gd name="T50" fmla="*/ 37 w 42"/>
                <a:gd name="T51" fmla="*/ 11 h 58"/>
                <a:gd name="T52" fmla="*/ 37 w 42"/>
                <a:gd name="T53" fmla="*/ 16 h 58"/>
                <a:gd name="T54" fmla="*/ 42 w 42"/>
                <a:gd name="T55" fmla="*/ 21 h 58"/>
                <a:gd name="T56" fmla="*/ 42 w 42"/>
                <a:gd name="T57" fmla="*/ 21 h 58"/>
                <a:gd name="T58" fmla="*/ 37 w 42"/>
                <a:gd name="T59" fmla="*/ 21 h 58"/>
                <a:gd name="T60" fmla="*/ 37 w 42"/>
                <a:gd name="T61" fmla="*/ 32 h 58"/>
                <a:gd name="T62" fmla="*/ 42 w 42"/>
                <a:gd name="T63" fmla="*/ 37 h 58"/>
                <a:gd name="T64" fmla="*/ 42 w 42"/>
                <a:gd name="T65" fmla="*/ 37 h 58"/>
                <a:gd name="T66" fmla="*/ 42 w 42"/>
                <a:gd name="T67" fmla="*/ 42 h 58"/>
                <a:gd name="T68" fmla="*/ 37 w 42"/>
                <a:gd name="T69" fmla="*/ 42 h 58"/>
                <a:gd name="T70" fmla="*/ 32 w 42"/>
                <a:gd name="T71" fmla="*/ 53 h 58"/>
                <a:gd name="T72" fmla="*/ 27 w 42"/>
                <a:gd name="T73" fmla="*/ 53 h 58"/>
                <a:gd name="T74" fmla="*/ 27 w 42"/>
                <a:gd name="T75" fmla="*/ 58 h 58"/>
                <a:gd name="T76" fmla="*/ 27 w 42"/>
                <a:gd name="T77" fmla="*/ 58 h 58"/>
                <a:gd name="T78" fmla="*/ 21 w 42"/>
                <a:gd name="T79" fmla="*/ 53 h 58"/>
                <a:gd name="T80" fmla="*/ 21 w 42"/>
                <a:gd name="T81" fmla="*/ 53 h 58"/>
                <a:gd name="T82" fmla="*/ 21 w 42"/>
                <a:gd name="T83" fmla="*/ 47 h 58"/>
                <a:gd name="T84" fmla="*/ 16 w 42"/>
                <a:gd name="T85" fmla="*/ 42 h 58"/>
                <a:gd name="T86" fmla="*/ 11 w 42"/>
                <a:gd name="T87" fmla="*/ 53 h 58"/>
                <a:gd name="T88" fmla="*/ 11 w 42"/>
                <a:gd name="T89" fmla="*/ 53 h 58"/>
                <a:gd name="T90" fmla="*/ 11 w 42"/>
                <a:gd name="T91" fmla="*/ 58 h 58"/>
                <a:gd name="T92" fmla="*/ 6 w 42"/>
                <a:gd name="T93" fmla="*/ 53 h 58"/>
                <a:gd name="T94" fmla="*/ 6 w 42"/>
                <a:gd name="T95" fmla="*/ 53 h 58"/>
                <a:gd name="T96" fmla="*/ 6 w 42"/>
                <a:gd name="T97" fmla="*/ 53 h 58"/>
                <a:gd name="T98" fmla="*/ 6 w 42"/>
                <a:gd name="T99" fmla="*/ 47 h 58"/>
                <a:gd name="T100" fmla="*/ 16 w 42"/>
                <a:gd name="T101" fmla="*/ 21 h 58"/>
                <a:gd name="T102" fmla="*/ 27 w 42"/>
                <a:gd name="T103" fmla="*/ 3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 h="58">
                  <a:moveTo>
                    <a:pt x="6" y="47"/>
                  </a:moveTo>
                  <a:lnTo>
                    <a:pt x="6" y="42"/>
                  </a:lnTo>
                  <a:lnTo>
                    <a:pt x="6" y="42"/>
                  </a:lnTo>
                  <a:lnTo>
                    <a:pt x="0" y="37"/>
                  </a:lnTo>
                  <a:lnTo>
                    <a:pt x="0" y="37"/>
                  </a:lnTo>
                  <a:lnTo>
                    <a:pt x="0" y="37"/>
                  </a:lnTo>
                  <a:lnTo>
                    <a:pt x="0" y="37"/>
                  </a:lnTo>
                  <a:lnTo>
                    <a:pt x="6" y="32"/>
                  </a:lnTo>
                  <a:lnTo>
                    <a:pt x="11" y="32"/>
                  </a:lnTo>
                  <a:lnTo>
                    <a:pt x="11" y="21"/>
                  </a:lnTo>
                  <a:lnTo>
                    <a:pt x="6" y="21"/>
                  </a:lnTo>
                  <a:lnTo>
                    <a:pt x="6" y="21"/>
                  </a:lnTo>
                  <a:lnTo>
                    <a:pt x="0" y="21"/>
                  </a:lnTo>
                  <a:lnTo>
                    <a:pt x="0" y="21"/>
                  </a:lnTo>
                  <a:lnTo>
                    <a:pt x="0" y="21"/>
                  </a:lnTo>
                  <a:lnTo>
                    <a:pt x="0" y="21"/>
                  </a:lnTo>
                  <a:lnTo>
                    <a:pt x="0" y="16"/>
                  </a:lnTo>
                  <a:lnTo>
                    <a:pt x="0" y="16"/>
                  </a:lnTo>
                  <a:lnTo>
                    <a:pt x="6" y="16"/>
                  </a:lnTo>
                  <a:lnTo>
                    <a:pt x="11" y="16"/>
                  </a:lnTo>
                  <a:lnTo>
                    <a:pt x="16" y="5"/>
                  </a:lnTo>
                  <a:lnTo>
                    <a:pt x="16" y="5"/>
                  </a:lnTo>
                  <a:lnTo>
                    <a:pt x="16" y="5"/>
                  </a:lnTo>
                  <a:lnTo>
                    <a:pt x="16" y="5"/>
                  </a:lnTo>
                  <a:lnTo>
                    <a:pt x="16" y="0"/>
                  </a:lnTo>
                  <a:lnTo>
                    <a:pt x="16" y="0"/>
                  </a:lnTo>
                  <a:lnTo>
                    <a:pt x="16" y="0"/>
                  </a:lnTo>
                  <a:lnTo>
                    <a:pt x="16" y="0"/>
                  </a:lnTo>
                  <a:lnTo>
                    <a:pt x="21" y="0"/>
                  </a:lnTo>
                  <a:lnTo>
                    <a:pt x="21" y="0"/>
                  </a:lnTo>
                  <a:lnTo>
                    <a:pt x="21" y="5"/>
                  </a:lnTo>
                  <a:lnTo>
                    <a:pt x="21" y="5"/>
                  </a:lnTo>
                  <a:lnTo>
                    <a:pt x="21" y="11"/>
                  </a:lnTo>
                  <a:lnTo>
                    <a:pt x="21" y="16"/>
                  </a:lnTo>
                  <a:lnTo>
                    <a:pt x="27" y="16"/>
                  </a:lnTo>
                  <a:lnTo>
                    <a:pt x="32" y="5"/>
                  </a:lnTo>
                  <a:lnTo>
                    <a:pt x="32" y="5"/>
                  </a:lnTo>
                  <a:lnTo>
                    <a:pt x="32" y="5"/>
                  </a:lnTo>
                  <a:lnTo>
                    <a:pt x="32" y="5"/>
                  </a:lnTo>
                  <a:lnTo>
                    <a:pt x="32" y="0"/>
                  </a:lnTo>
                  <a:lnTo>
                    <a:pt x="32" y="0"/>
                  </a:lnTo>
                  <a:lnTo>
                    <a:pt x="32" y="0"/>
                  </a:lnTo>
                  <a:lnTo>
                    <a:pt x="32" y="0"/>
                  </a:lnTo>
                  <a:lnTo>
                    <a:pt x="37" y="0"/>
                  </a:lnTo>
                  <a:lnTo>
                    <a:pt x="37" y="0"/>
                  </a:lnTo>
                  <a:lnTo>
                    <a:pt x="37" y="5"/>
                  </a:lnTo>
                  <a:lnTo>
                    <a:pt x="37" y="5"/>
                  </a:lnTo>
                  <a:lnTo>
                    <a:pt x="37" y="5"/>
                  </a:lnTo>
                  <a:lnTo>
                    <a:pt x="37" y="5"/>
                  </a:lnTo>
                  <a:lnTo>
                    <a:pt x="37" y="5"/>
                  </a:lnTo>
                  <a:lnTo>
                    <a:pt x="37" y="5"/>
                  </a:lnTo>
                  <a:lnTo>
                    <a:pt x="37" y="11"/>
                  </a:lnTo>
                  <a:lnTo>
                    <a:pt x="37" y="16"/>
                  </a:lnTo>
                  <a:lnTo>
                    <a:pt x="37" y="16"/>
                  </a:lnTo>
                  <a:lnTo>
                    <a:pt x="42" y="21"/>
                  </a:lnTo>
                  <a:lnTo>
                    <a:pt x="42" y="21"/>
                  </a:lnTo>
                  <a:lnTo>
                    <a:pt x="42" y="21"/>
                  </a:lnTo>
                  <a:lnTo>
                    <a:pt x="42" y="21"/>
                  </a:lnTo>
                  <a:lnTo>
                    <a:pt x="37" y="21"/>
                  </a:lnTo>
                  <a:lnTo>
                    <a:pt x="37" y="21"/>
                  </a:lnTo>
                  <a:lnTo>
                    <a:pt x="32" y="32"/>
                  </a:lnTo>
                  <a:lnTo>
                    <a:pt x="37" y="32"/>
                  </a:lnTo>
                  <a:lnTo>
                    <a:pt x="37" y="32"/>
                  </a:lnTo>
                  <a:lnTo>
                    <a:pt x="42" y="37"/>
                  </a:lnTo>
                  <a:lnTo>
                    <a:pt x="42" y="37"/>
                  </a:lnTo>
                  <a:lnTo>
                    <a:pt x="42" y="37"/>
                  </a:lnTo>
                  <a:lnTo>
                    <a:pt x="42" y="37"/>
                  </a:lnTo>
                  <a:lnTo>
                    <a:pt x="42" y="42"/>
                  </a:lnTo>
                  <a:lnTo>
                    <a:pt x="42" y="42"/>
                  </a:lnTo>
                  <a:lnTo>
                    <a:pt x="37" y="42"/>
                  </a:lnTo>
                  <a:lnTo>
                    <a:pt x="32" y="42"/>
                  </a:lnTo>
                  <a:lnTo>
                    <a:pt x="32" y="53"/>
                  </a:lnTo>
                  <a:lnTo>
                    <a:pt x="32" y="53"/>
                  </a:lnTo>
                  <a:lnTo>
                    <a:pt x="27" y="53"/>
                  </a:lnTo>
                  <a:lnTo>
                    <a:pt x="27" y="53"/>
                  </a:lnTo>
                  <a:lnTo>
                    <a:pt x="27" y="58"/>
                  </a:lnTo>
                  <a:lnTo>
                    <a:pt x="27" y="58"/>
                  </a:lnTo>
                  <a:lnTo>
                    <a:pt x="27" y="58"/>
                  </a:lnTo>
                  <a:lnTo>
                    <a:pt x="27" y="58"/>
                  </a:lnTo>
                  <a:lnTo>
                    <a:pt x="21" y="53"/>
                  </a:lnTo>
                  <a:lnTo>
                    <a:pt x="21" y="53"/>
                  </a:lnTo>
                  <a:lnTo>
                    <a:pt x="21" y="53"/>
                  </a:lnTo>
                  <a:lnTo>
                    <a:pt x="21" y="53"/>
                  </a:lnTo>
                  <a:lnTo>
                    <a:pt x="21" y="47"/>
                  </a:lnTo>
                  <a:lnTo>
                    <a:pt x="21" y="42"/>
                  </a:lnTo>
                  <a:lnTo>
                    <a:pt x="16" y="42"/>
                  </a:lnTo>
                  <a:lnTo>
                    <a:pt x="11" y="53"/>
                  </a:lnTo>
                  <a:lnTo>
                    <a:pt x="11" y="53"/>
                  </a:lnTo>
                  <a:lnTo>
                    <a:pt x="11" y="53"/>
                  </a:lnTo>
                  <a:lnTo>
                    <a:pt x="11" y="53"/>
                  </a:lnTo>
                  <a:lnTo>
                    <a:pt x="11" y="58"/>
                  </a:lnTo>
                  <a:lnTo>
                    <a:pt x="11" y="58"/>
                  </a:lnTo>
                  <a:lnTo>
                    <a:pt x="6" y="53"/>
                  </a:lnTo>
                  <a:lnTo>
                    <a:pt x="6" y="53"/>
                  </a:lnTo>
                  <a:lnTo>
                    <a:pt x="6" y="53"/>
                  </a:lnTo>
                  <a:lnTo>
                    <a:pt x="6" y="53"/>
                  </a:lnTo>
                  <a:lnTo>
                    <a:pt x="6" y="53"/>
                  </a:lnTo>
                  <a:lnTo>
                    <a:pt x="6" y="53"/>
                  </a:lnTo>
                  <a:lnTo>
                    <a:pt x="6" y="47"/>
                  </a:lnTo>
                  <a:lnTo>
                    <a:pt x="6" y="47"/>
                  </a:lnTo>
                  <a:close/>
                  <a:moveTo>
                    <a:pt x="27" y="21"/>
                  </a:moveTo>
                  <a:lnTo>
                    <a:pt x="16" y="21"/>
                  </a:lnTo>
                  <a:lnTo>
                    <a:pt x="16" y="32"/>
                  </a:lnTo>
                  <a:lnTo>
                    <a:pt x="27" y="32"/>
                  </a:lnTo>
                  <a:lnTo>
                    <a:pt x="27"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51" name="Freeform 144"/>
            <p:cNvSpPr>
              <a:spLocks noEditPoints="1"/>
            </p:cNvSpPr>
            <p:nvPr/>
          </p:nvSpPr>
          <p:spPr bwMode="auto">
            <a:xfrm>
              <a:off x="6928366" y="3957174"/>
              <a:ext cx="35515" cy="32696"/>
            </a:xfrm>
            <a:custGeom>
              <a:avLst/>
              <a:gdLst>
                <a:gd name="T0" fmla="*/ 27 w 63"/>
                <a:gd name="T1" fmla="*/ 16 h 58"/>
                <a:gd name="T2" fmla="*/ 21 w 63"/>
                <a:gd name="T3" fmla="*/ 26 h 58"/>
                <a:gd name="T4" fmla="*/ 16 w 63"/>
                <a:gd name="T5" fmla="*/ 32 h 58"/>
                <a:gd name="T6" fmla="*/ 6 w 63"/>
                <a:gd name="T7" fmla="*/ 26 h 58"/>
                <a:gd name="T8" fmla="*/ 6 w 63"/>
                <a:gd name="T9" fmla="*/ 21 h 58"/>
                <a:gd name="T10" fmla="*/ 0 w 63"/>
                <a:gd name="T11" fmla="*/ 16 h 58"/>
                <a:gd name="T12" fmla="*/ 6 w 63"/>
                <a:gd name="T13" fmla="*/ 5 h 58"/>
                <a:gd name="T14" fmla="*/ 6 w 63"/>
                <a:gd name="T15" fmla="*/ 5 h 58"/>
                <a:gd name="T16" fmla="*/ 11 w 63"/>
                <a:gd name="T17" fmla="*/ 0 h 58"/>
                <a:gd name="T18" fmla="*/ 16 w 63"/>
                <a:gd name="T19" fmla="*/ 0 h 58"/>
                <a:gd name="T20" fmla="*/ 21 w 63"/>
                <a:gd name="T21" fmla="*/ 5 h 58"/>
                <a:gd name="T22" fmla="*/ 27 w 63"/>
                <a:gd name="T23" fmla="*/ 11 h 58"/>
                <a:gd name="T24" fmla="*/ 27 w 63"/>
                <a:gd name="T25" fmla="*/ 16 h 58"/>
                <a:gd name="T26" fmla="*/ 16 w 63"/>
                <a:gd name="T27" fmla="*/ 16 h 58"/>
                <a:gd name="T28" fmla="*/ 16 w 63"/>
                <a:gd name="T29" fmla="*/ 11 h 58"/>
                <a:gd name="T30" fmla="*/ 16 w 63"/>
                <a:gd name="T31" fmla="*/ 5 h 58"/>
                <a:gd name="T32" fmla="*/ 11 w 63"/>
                <a:gd name="T33" fmla="*/ 5 h 58"/>
                <a:gd name="T34" fmla="*/ 11 w 63"/>
                <a:gd name="T35" fmla="*/ 11 h 58"/>
                <a:gd name="T36" fmla="*/ 11 w 63"/>
                <a:gd name="T37" fmla="*/ 16 h 58"/>
                <a:gd name="T38" fmla="*/ 11 w 63"/>
                <a:gd name="T39" fmla="*/ 21 h 58"/>
                <a:gd name="T40" fmla="*/ 11 w 63"/>
                <a:gd name="T41" fmla="*/ 21 h 58"/>
                <a:gd name="T42" fmla="*/ 16 w 63"/>
                <a:gd name="T43" fmla="*/ 26 h 58"/>
                <a:gd name="T44" fmla="*/ 16 w 63"/>
                <a:gd name="T45" fmla="*/ 21 h 58"/>
                <a:gd name="T46" fmla="*/ 16 w 63"/>
                <a:gd name="T47" fmla="*/ 16 h 58"/>
                <a:gd name="T48" fmla="*/ 21 w 63"/>
                <a:gd name="T49" fmla="*/ 58 h 58"/>
                <a:gd name="T50" fmla="*/ 16 w 63"/>
                <a:gd name="T51" fmla="*/ 58 h 58"/>
                <a:gd name="T52" fmla="*/ 16 w 63"/>
                <a:gd name="T53" fmla="*/ 58 h 58"/>
                <a:gd name="T54" fmla="*/ 16 w 63"/>
                <a:gd name="T55" fmla="*/ 53 h 58"/>
                <a:gd name="T56" fmla="*/ 16 w 63"/>
                <a:gd name="T57" fmla="*/ 53 h 58"/>
                <a:gd name="T58" fmla="*/ 47 w 63"/>
                <a:gd name="T59" fmla="*/ 5 h 58"/>
                <a:gd name="T60" fmla="*/ 47 w 63"/>
                <a:gd name="T61" fmla="*/ 0 h 58"/>
                <a:gd name="T62" fmla="*/ 47 w 63"/>
                <a:gd name="T63" fmla="*/ 0 h 58"/>
                <a:gd name="T64" fmla="*/ 47 w 63"/>
                <a:gd name="T65" fmla="*/ 0 h 58"/>
                <a:gd name="T66" fmla="*/ 53 w 63"/>
                <a:gd name="T67" fmla="*/ 5 h 58"/>
                <a:gd name="T68" fmla="*/ 47 w 63"/>
                <a:gd name="T69" fmla="*/ 5 h 58"/>
                <a:gd name="T70" fmla="*/ 63 w 63"/>
                <a:gd name="T71" fmla="*/ 42 h 58"/>
                <a:gd name="T72" fmla="*/ 58 w 63"/>
                <a:gd name="T73" fmla="*/ 53 h 58"/>
                <a:gd name="T74" fmla="*/ 53 w 63"/>
                <a:gd name="T75" fmla="*/ 58 h 58"/>
                <a:gd name="T76" fmla="*/ 47 w 63"/>
                <a:gd name="T77" fmla="*/ 53 h 58"/>
                <a:gd name="T78" fmla="*/ 42 w 63"/>
                <a:gd name="T79" fmla="*/ 47 h 58"/>
                <a:gd name="T80" fmla="*/ 37 w 63"/>
                <a:gd name="T81" fmla="*/ 42 h 58"/>
                <a:gd name="T82" fmla="*/ 42 w 63"/>
                <a:gd name="T83" fmla="*/ 32 h 58"/>
                <a:gd name="T84" fmla="*/ 53 w 63"/>
                <a:gd name="T85" fmla="*/ 26 h 58"/>
                <a:gd name="T86" fmla="*/ 58 w 63"/>
                <a:gd name="T87" fmla="*/ 26 h 58"/>
                <a:gd name="T88" fmla="*/ 58 w 63"/>
                <a:gd name="T89" fmla="*/ 32 h 58"/>
                <a:gd name="T90" fmla="*/ 63 w 63"/>
                <a:gd name="T91" fmla="*/ 37 h 58"/>
                <a:gd name="T92" fmla="*/ 63 w 63"/>
                <a:gd name="T93" fmla="*/ 42 h 58"/>
                <a:gd name="T94" fmla="*/ 58 w 63"/>
                <a:gd name="T95" fmla="*/ 42 h 58"/>
                <a:gd name="T96" fmla="*/ 53 w 63"/>
                <a:gd name="T97" fmla="*/ 37 h 58"/>
                <a:gd name="T98" fmla="*/ 53 w 63"/>
                <a:gd name="T99" fmla="*/ 32 h 58"/>
                <a:gd name="T100" fmla="*/ 47 w 63"/>
                <a:gd name="T101" fmla="*/ 32 h 58"/>
                <a:gd name="T102" fmla="*/ 47 w 63"/>
                <a:gd name="T103" fmla="*/ 37 h 58"/>
                <a:gd name="T104" fmla="*/ 47 w 63"/>
                <a:gd name="T105" fmla="*/ 42 h 58"/>
                <a:gd name="T106" fmla="*/ 47 w 63"/>
                <a:gd name="T107" fmla="*/ 47 h 58"/>
                <a:gd name="T108" fmla="*/ 53 w 63"/>
                <a:gd name="T109" fmla="*/ 53 h 58"/>
                <a:gd name="T110" fmla="*/ 53 w 63"/>
                <a:gd name="T111" fmla="*/ 47 h 58"/>
                <a:gd name="T112" fmla="*/ 58 w 63"/>
                <a:gd name="T113"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 h="58">
                  <a:moveTo>
                    <a:pt x="27" y="16"/>
                  </a:moveTo>
                  <a:lnTo>
                    <a:pt x="27" y="16"/>
                  </a:lnTo>
                  <a:lnTo>
                    <a:pt x="21" y="26"/>
                  </a:lnTo>
                  <a:lnTo>
                    <a:pt x="21" y="26"/>
                  </a:lnTo>
                  <a:lnTo>
                    <a:pt x="16" y="32"/>
                  </a:lnTo>
                  <a:lnTo>
                    <a:pt x="16" y="32"/>
                  </a:lnTo>
                  <a:lnTo>
                    <a:pt x="6" y="26"/>
                  </a:lnTo>
                  <a:lnTo>
                    <a:pt x="6" y="26"/>
                  </a:lnTo>
                  <a:lnTo>
                    <a:pt x="6" y="21"/>
                  </a:lnTo>
                  <a:lnTo>
                    <a:pt x="6" y="21"/>
                  </a:lnTo>
                  <a:lnTo>
                    <a:pt x="0" y="16"/>
                  </a:lnTo>
                  <a:lnTo>
                    <a:pt x="0" y="16"/>
                  </a:lnTo>
                  <a:lnTo>
                    <a:pt x="6" y="5"/>
                  </a:lnTo>
                  <a:lnTo>
                    <a:pt x="6" y="5"/>
                  </a:lnTo>
                  <a:lnTo>
                    <a:pt x="6" y="5"/>
                  </a:lnTo>
                  <a:lnTo>
                    <a:pt x="6" y="5"/>
                  </a:lnTo>
                  <a:lnTo>
                    <a:pt x="11" y="0"/>
                  </a:lnTo>
                  <a:lnTo>
                    <a:pt x="11" y="0"/>
                  </a:lnTo>
                  <a:lnTo>
                    <a:pt x="16" y="0"/>
                  </a:lnTo>
                  <a:lnTo>
                    <a:pt x="16" y="0"/>
                  </a:lnTo>
                  <a:lnTo>
                    <a:pt x="21" y="5"/>
                  </a:lnTo>
                  <a:lnTo>
                    <a:pt x="21" y="5"/>
                  </a:lnTo>
                  <a:lnTo>
                    <a:pt x="27" y="11"/>
                  </a:lnTo>
                  <a:lnTo>
                    <a:pt x="27" y="11"/>
                  </a:lnTo>
                  <a:lnTo>
                    <a:pt x="27" y="16"/>
                  </a:lnTo>
                  <a:lnTo>
                    <a:pt x="27" y="16"/>
                  </a:lnTo>
                  <a:close/>
                  <a:moveTo>
                    <a:pt x="16" y="16"/>
                  </a:moveTo>
                  <a:lnTo>
                    <a:pt x="16" y="16"/>
                  </a:lnTo>
                  <a:lnTo>
                    <a:pt x="16" y="11"/>
                  </a:lnTo>
                  <a:lnTo>
                    <a:pt x="16" y="11"/>
                  </a:lnTo>
                  <a:lnTo>
                    <a:pt x="16" y="5"/>
                  </a:lnTo>
                  <a:lnTo>
                    <a:pt x="16" y="5"/>
                  </a:lnTo>
                  <a:lnTo>
                    <a:pt x="11" y="5"/>
                  </a:lnTo>
                  <a:lnTo>
                    <a:pt x="11" y="5"/>
                  </a:lnTo>
                  <a:lnTo>
                    <a:pt x="11" y="11"/>
                  </a:lnTo>
                  <a:lnTo>
                    <a:pt x="11" y="11"/>
                  </a:lnTo>
                  <a:lnTo>
                    <a:pt x="11" y="16"/>
                  </a:lnTo>
                  <a:lnTo>
                    <a:pt x="11" y="16"/>
                  </a:lnTo>
                  <a:lnTo>
                    <a:pt x="11" y="21"/>
                  </a:lnTo>
                  <a:lnTo>
                    <a:pt x="11" y="21"/>
                  </a:lnTo>
                  <a:lnTo>
                    <a:pt x="11" y="21"/>
                  </a:lnTo>
                  <a:lnTo>
                    <a:pt x="11" y="21"/>
                  </a:lnTo>
                  <a:lnTo>
                    <a:pt x="16" y="26"/>
                  </a:lnTo>
                  <a:lnTo>
                    <a:pt x="16" y="26"/>
                  </a:lnTo>
                  <a:lnTo>
                    <a:pt x="16" y="21"/>
                  </a:lnTo>
                  <a:lnTo>
                    <a:pt x="16" y="21"/>
                  </a:lnTo>
                  <a:lnTo>
                    <a:pt x="16" y="16"/>
                  </a:lnTo>
                  <a:lnTo>
                    <a:pt x="16" y="16"/>
                  </a:lnTo>
                  <a:close/>
                  <a:moveTo>
                    <a:pt x="47" y="5"/>
                  </a:moveTo>
                  <a:lnTo>
                    <a:pt x="21" y="58"/>
                  </a:lnTo>
                  <a:lnTo>
                    <a:pt x="21" y="58"/>
                  </a:lnTo>
                  <a:lnTo>
                    <a:pt x="16" y="58"/>
                  </a:lnTo>
                  <a:lnTo>
                    <a:pt x="16" y="58"/>
                  </a:lnTo>
                  <a:lnTo>
                    <a:pt x="16" y="58"/>
                  </a:lnTo>
                  <a:lnTo>
                    <a:pt x="16" y="58"/>
                  </a:lnTo>
                  <a:lnTo>
                    <a:pt x="16" y="53"/>
                  </a:lnTo>
                  <a:lnTo>
                    <a:pt x="16" y="53"/>
                  </a:lnTo>
                  <a:lnTo>
                    <a:pt x="16" y="53"/>
                  </a:lnTo>
                  <a:lnTo>
                    <a:pt x="47" y="5"/>
                  </a:lnTo>
                  <a:lnTo>
                    <a:pt x="47" y="5"/>
                  </a:lnTo>
                  <a:lnTo>
                    <a:pt x="47" y="0"/>
                  </a:lnTo>
                  <a:lnTo>
                    <a:pt x="47" y="0"/>
                  </a:lnTo>
                  <a:lnTo>
                    <a:pt x="47" y="0"/>
                  </a:lnTo>
                  <a:lnTo>
                    <a:pt x="47" y="0"/>
                  </a:lnTo>
                  <a:lnTo>
                    <a:pt x="47" y="0"/>
                  </a:lnTo>
                  <a:lnTo>
                    <a:pt x="47" y="0"/>
                  </a:lnTo>
                  <a:lnTo>
                    <a:pt x="53" y="5"/>
                  </a:lnTo>
                  <a:lnTo>
                    <a:pt x="53" y="5"/>
                  </a:lnTo>
                  <a:lnTo>
                    <a:pt x="47" y="5"/>
                  </a:lnTo>
                  <a:lnTo>
                    <a:pt x="47" y="5"/>
                  </a:lnTo>
                  <a:close/>
                  <a:moveTo>
                    <a:pt x="63" y="42"/>
                  </a:moveTo>
                  <a:lnTo>
                    <a:pt x="63" y="42"/>
                  </a:lnTo>
                  <a:lnTo>
                    <a:pt x="58" y="53"/>
                  </a:lnTo>
                  <a:lnTo>
                    <a:pt x="58" y="53"/>
                  </a:lnTo>
                  <a:lnTo>
                    <a:pt x="53" y="58"/>
                  </a:lnTo>
                  <a:lnTo>
                    <a:pt x="53" y="58"/>
                  </a:lnTo>
                  <a:lnTo>
                    <a:pt x="47" y="53"/>
                  </a:lnTo>
                  <a:lnTo>
                    <a:pt x="47" y="53"/>
                  </a:lnTo>
                  <a:lnTo>
                    <a:pt x="42" y="47"/>
                  </a:lnTo>
                  <a:lnTo>
                    <a:pt x="42" y="47"/>
                  </a:lnTo>
                  <a:lnTo>
                    <a:pt x="37" y="42"/>
                  </a:lnTo>
                  <a:lnTo>
                    <a:pt x="37" y="42"/>
                  </a:lnTo>
                  <a:lnTo>
                    <a:pt x="42" y="32"/>
                  </a:lnTo>
                  <a:lnTo>
                    <a:pt x="42" y="32"/>
                  </a:lnTo>
                  <a:lnTo>
                    <a:pt x="53" y="26"/>
                  </a:lnTo>
                  <a:lnTo>
                    <a:pt x="53" y="26"/>
                  </a:lnTo>
                  <a:lnTo>
                    <a:pt x="58" y="26"/>
                  </a:lnTo>
                  <a:lnTo>
                    <a:pt x="58" y="26"/>
                  </a:lnTo>
                  <a:lnTo>
                    <a:pt x="58" y="32"/>
                  </a:lnTo>
                  <a:lnTo>
                    <a:pt x="58" y="32"/>
                  </a:lnTo>
                  <a:lnTo>
                    <a:pt x="63" y="37"/>
                  </a:lnTo>
                  <a:lnTo>
                    <a:pt x="63" y="37"/>
                  </a:lnTo>
                  <a:lnTo>
                    <a:pt x="63" y="42"/>
                  </a:lnTo>
                  <a:lnTo>
                    <a:pt x="63" y="42"/>
                  </a:lnTo>
                  <a:close/>
                  <a:moveTo>
                    <a:pt x="58" y="42"/>
                  </a:moveTo>
                  <a:lnTo>
                    <a:pt x="58" y="42"/>
                  </a:lnTo>
                  <a:lnTo>
                    <a:pt x="53" y="37"/>
                  </a:lnTo>
                  <a:lnTo>
                    <a:pt x="53" y="37"/>
                  </a:lnTo>
                  <a:lnTo>
                    <a:pt x="53" y="32"/>
                  </a:lnTo>
                  <a:lnTo>
                    <a:pt x="53" y="32"/>
                  </a:lnTo>
                  <a:lnTo>
                    <a:pt x="47" y="32"/>
                  </a:lnTo>
                  <a:lnTo>
                    <a:pt x="47" y="32"/>
                  </a:lnTo>
                  <a:lnTo>
                    <a:pt x="47" y="37"/>
                  </a:lnTo>
                  <a:lnTo>
                    <a:pt x="47" y="37"/>
                  </a:lnTo>
                  <a:lnTo>
                    <a:pt x="47" y="42"/>
                  </a:lnTo>
                  <a:lnTo>
                    <a:pt x="47" y="42"/>
                  </a:lnTo>
                  <a:lnTo>
                    <a:pt x="47" y="47"/>
                  </a:lnTo>
                  <a:lnTo>
                    <a:pt x="47" y="47"/>
                  </a:lnTo>
                  <a:lnTo>
                    <a:pt x="53" y="53"/>
                  </a:lnTo>
                  <a:lnTo>
                    <a:pt x="53" y="53"/>
                  </a:lnTo>
                  <a:lnTo>
                    <a:pt x="53" y="47"/>
                  </a:lnTo>
                  <a:lnTo>
                    <a:pt x="53" y="47"/>
                  </a:lnTo>
                  <a:lnTo>
                    <a:pt x="58" y="42"/>
                  </a:lnTo>
                  <a:lnTo>
                    <a:pt x="58"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52" name="Freeform 145"/>
            <p:cNvSpPr>
              <a:spLocks noEditPoints="1"/>
            </p:cNvSpPr>
            <p:nvPr/>
          </p:nvSpPr>
          <p:spPr bwMode="auto">
            <a:xfrm>
              <a:off x="6966699" y="3954355"/>
              <a:ext cx="20858" cy="41152"/>
            </a:xfrm>
            <a:custGeom>
              <a:avLst/>
              <a:gdLst>
                <a:gd name="T0" fmla="*/ 21 w 37"/>
                <a:gd name="T1" fmla="*/ 5 h 73"/>
                <a:gd name="T2" fmla="*/ 27 w 37"/>
                <a:gd name="T3" fmla="*/ 5 h 73"/>
                <a:gd name="T4" fmla="*/ 32 w 37"/>
                <a:gd name="T5" fmla="*/ 10 h 73"/>
                <a:gd name="T6" fmla="*/ 37 w 37"/>
                <a:gd name="T7" fmla="*/ 16 h 73"/>
                <a:gd name="T8" fmla="*/ 37 w 37"/>
                <a:gd name="T9" fmla="*/ 21 h 73"/>
                <a:gd name="T10" fmla="*/ 32 w 37"/>
                <a:gd name="T11" fmla="*/ 21 h 73"/>
                <a:gd name="T12" fmla="*/ 32 w 37"/>
                <a:gd name="T13" fmla="*/ 21 h 73"/>
                <a:gd name="T14" fmla="*/ 27 w 37"/>
                <a:gd name="T15" fmla="*/ 21 h 73"/>
                <a:gd name="T16" fmla="*/ 21 w 37"/>
                <a:gd name="T17" fmla="*/ 16 h 73"/>
                <a:gd name="T18" fmla="*/ 21 w 37"/>
                <a:gd name="T19" fmla="*/ 26 h 73"/>
                <a:gd name="T20" fmla="*/ 27 w 37"/>
                <a:gd name="T21" fmla="*/ 31 h 73"/>
                <a:gd name="T22" fmla="*/ 32 w 37"/>
                <a:gd name="T23" fmla="*/ 31 h 73"/>
                <a:gd name="T24" fmla="*/ 37 w 37"/>
                <a:gd name="T25" fmla="*/ 37 h 73"/>
                <a:gd name="T26" fmla="*/ 37 w 37"/>
                <a:gd name="T27" fmla="*/ 47 h 73"/>
                <a:gd name="T28" fmla="*/ 37 w 37"/>
                <a:gd name="T29" fmla="*/ 52 h 73"/>
                <a:gd name="T30" fmla="*/ 32 w 37"/>
                <a:gd name="T31" fmla="*/ 58 h 73"/>
                <a:gd name="T32" fmla="*/ 21 w 37"/>
                <a:gd name="T33" fmla="*/ 68 h 73"/>
                <a:gd name="T34" fmla="*/ 21 w 37"/>
                <a:gd name="T35" fmla="*/ 73 h 73"/>
                <a:gd name="T36" fmla="*/ 16 w 37"/>
                <a:gd name="T37" fmla="*/ 73 h 73"/>
                <a:gd name="T38" fmla="*/ 16 w 37"/>
                <a:gd name="T39" fmla="*/ 73 h 73"/>
                <a:gd name="T40" fmla="*/ 16 w 37"/>
                <a:gd name="T41" fmla="*/ 73 h 73"/>
                <a:gd name="T42" fmla="*/ 16 w 37"/>
                <a:gd name="T43" fmla="*/ 63 h 73"/>
                <a:gd name="T44" fmla="*/ 11 w 37"/>
                <a:gd name="T45" fmla="*/ 58 h 73"/>
                <a:gd name="T46" fmla="*/ 6 w 37"/>
                <a:gd name="T47" fmla="*/ 58 h 73"/>
                <a:gd name="T48" fmla="*/ 0 w 37"/>
                <a:gd name="T49" fmla="*/ 52 h 73"/>
                <a:gd name="T50" fmla="*/ 0 w 37"/>
                <a:gd name="T51" fmla="*/ 47 h 73"/>
                <a:gd name="T52" fmla="*/ 0 w 37"/>
                <a:gd name="T53" fmla="*/ 42 h 73"/>
                <a:gd name="T54" fmla="*/ 6 w 37"/>
                <a:gd name="T55" fmla="*/ 42 h 73"/>
                <a:gd name="T56" fmla="*/ 6 w 37"/>
                <a:gd name="T57" fmla="*/ 42 h 73"/>
                <a:gd name="T58" fmla="*/ 6 w 37"/>
                <a:gd name="T59" fmla="*/ 42 h 73"/>
                <a:gd name="T60" fmla="*/ 11 w 37"/>
                <a:gd name="T61" fmla="*/ 47 h 73"/>
                <a:gd name="T62" fmla="*/ 11 w 37"/>
                <a:gd name="T63" fmla="*/ 52 h 73"/>
                <a:gd name="T64" fmla="*/ 16 w 37"/>
                <a:gd name="T65" fmla="*/ 37 h 73"/>
                <a:gd name="T66" fmla="*/ 6 w 37"/>
                <a:gd name="T67" fmla="*/ 31 h 73"/>
                <a:gd name="T68" fmla="*/ 0 w 37"/>
                <a:gd name="T69" fmla="*/ 31 h 73"/>
                <a:gd name="T70" fmla="*/ 0 w 37"/>
                <a:gd name="T71" fmla="*/ 21 h 73"/>
                <a:gd name="T72" fmla="*/ 6 w 37"/>
                <a:gd name="T73" fmla="*/ 10 h 73"/>
                <a:gd name="T74" fmla="*/ 16 w 37"/>
                <a:gd name="T75" fmla="*/ 5 h 73"/>
                <a:gd name="T76" fmla="*/ 16 w 37"/>
                <a:gd name="T77" fmla="*/ 0 h 73"/>
                <a:gd name="T78" fmla="*/ 16 w 37"/>
                <a:gd name="T79" fmla="*/ 0 h 73"/>
                <a:gd name="T80" fmla="*/ 21 w 37"/>
                <a:gd name="T81" fmla="*/ 0 h 73"/>
                <a:gd name="T82" fmla="*/ 16 w 37"/>
                <a:gd name="T83" fmla="*/ 16 h 73"/>
                <a:gd name="T84" fmla="*/ 11 w 37"/>
                <a:gd name="T85" fmla="*/ 16 h 73"/>
                <a:gd name="T86" fmla="*/ 11 w 37"/>
                <a:gd name="T87" fmla="*/ 21 h 73"/>
                <a:gd name="T88" fmla="*/ 11 w 37"/>
                <a:gd name="T89" fmla="*/ 26 h 73"/>
                <a:gd name="T90" fmla="*/ 16 w 37"/>
                <a:gd name="T91" fmla="*/ 26 h 73"/>
                <a:gd name="T92" fmla="*/ 21 w 37"/>
                <a:gd name="T93" fmla="*/ 37 h 73"/>
                <a:gd name="T94" fmla="*/ 21 w 37"/>
                <a:gd name="T95" fmla="*/ 52 h 73"/>
                <a:gd name="T96" fmla="*/ 27 w 37"/>
                <a:gd name="T97" fmla="*/ 52 h 73"/>
                <a:gd name="T98" fmla="*/ 27 w 37"/>
                <a:gd name="T99" fmla="*/ 47 h 73"/>
                <a:gd name="T100" fmla="*/ 27 w 37"/>
                <a:gd name="T101" fmla="*/ 42 h 73"/>
                <a:gd name="T102" fmla="*/ 21 w 37"/>
                <a:gd name="T103" fmla="*/ 3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 h="73">
                  <a:moveTo>
                    <a:pt x="21" y="0"/>
                  </a:moveTo>
                  <a:lnTo>
                    <a:pt x="21" y="5"/>
                  </a:lnTo>
                  <a:lnTo>
                    <a:pt x="21" y="5"/>
                  </a:lnTo>
                  <a:lnTo>
                    <a:pt x="27" y="5"/>
                  </a:lnTo>
                  <a:lnTo>
                    <a:pt x="27" y="5"/>
                  </a:lnTo>
                  <a:lnTo>
                    <a:pt x="32" y="10"/>
                  </a:lnTo>
                  <a:lnTo>
                    <a:pt x="32" y="10"/>
                  </a:lnTo>
                  <a:lnTo>
                    <a:pt x="37" y="16"/>
                  </a:lnTo>
                  <a:lnTo>
                    <a:pt x="37" y="16"/>
                  </a:lnTo>
                  <a:lnTo>
                    <a:pt x="37" y="21"/>
                  </a:lnTo>
                  <a:lnTo>
                    <a:pt x="37" y="21"/>
                  </a:lnTo>
                  <a:lnTo>
                    <a:pt x="32" y="21"/>
                  </a:lnTo>
                  <a:lnTo>
                    <a:pt x="32" y="21"/>
                  </a:lnTo>
                  <a:lnTo>
                    <a:pt x="32" y="21"/>
                  </a:lnTo>
                  <a:lnTo>
                    <a:pt x="32" y="21"/>
                  </a:lnTo>
                  <a:lnTo>
                    <a:pt x="27" y="21"/>
                  </a:lnTo>
                  <a:lnTo>
                    <a:pt x="27" y="21"/>
                  </a:lnTo>
                  <a:lnTo>
                    <a:pt x="21" y="16"/>
                  </a:lnTo>
                  <a:lnTo>
                    <a:pt x="21" y="26"/>
                  </a:lnTo>
                  <a:lnTo>
                    <a:pt x="21" y="26"/>
                  </a:lnTo>
                  <a:lnTo>
                    <a:pt x="27" y="31"/>
                  </a:lnTo>
                  <a:lnTo>
                    <a:pt x="27" y="31"/>
                  </a:lnTo>
                  <a:lnTo>
                    <a:pt x="32" y="31"/>
                  </a:lnTo>
                  <a:lnTo>
                    <a:pt x="32" y="31"/>
                  </a:lnTo>
                  <a:lnTo>
                    <a:pt x="37" y="37"/>
                  </a:lnTo>
                  <a:lnTo>
                    <a:pt x="37" y="37"/>
                  </a:lnTo>
                  <a:lnTo>
                    <a:pt x="37" y="47"/>
                  </a:lnTo>
                  <a:lnTo>
                    <a:pt x="37" y="47"/>
                  </a:lnTo>
                  <a:lnTo>
                    <a:pt x="37" y="52"/>
                  </a:lnTo>
                  <a:lnTo>
                    <a:pt x="37" y="52"/>
                  </a:lnTo>
                  <a:lnTo>
                    <a:pt x="32" y="58"/>
                  </a:lnTo>
                  <a:lnTo>
                    <a:pt x="32" y="58"/>
                  </a:lnTo>
                  <a:lnTo>
                    <a:pt x="21" y="63"/>
                  </a:lnTo>
                  <a:lnTo>
                    <a:pt x="21" y="68"/>
                  </a:lnTo>
                  <a:lnTo>
                    <a:pt x="21" y="68"/>
                  </a:lnTo>
                  <a:lnTo>
                    <a:pt x="21" y="73"/>
                  </a:lnTo>
                  <a:lnTo>
                    <a:pt x="21" y="73"/>
                  </a:lnTo>
                  <a:lnTo>
                    <a:pt x="16" y="73"/>
                  </a:lnTo>
                  <a:lnTo>
                    <a:pt x="16" y="73"/>
                  </a:lnTo>
                  <a:lnTo>
                    <a:pt x="16" y="73"/>
                  </a:lnTo>
                  <a:lnTo>
                    <a:pt x="16" y="73"/>
                  </a:lnTo>
                  <a:lnTo>
                    <a:pt x="16" y="73"/>
                  </a:lnTo>
                  <a:lnTo>
                    <a:pt x="16" y="63"/>
                  </a:lnTo>
                  <a:lnTo>
                    <a:pt x="16" y="63"/>
                  </a:lnTo>
                  <a:lnTo>
                    <a:pt x="11" y="58"/>
                  </a:lnTo>
                  <a:lnTo>
                    <a:pt x="11" y="58"/>
                  </a:lnTo>
                  <a:lnTo>
                    <a:pt x="6" y="58"/>
                  </a:lnTo>
                  <a:lnTo>
                    <a:pt x="6" y="58"/>
                  </a:lnTo>
                  <a:lnTo>
                    <a:pt x="0" y="52"/>
                  </a:lnTo>
                  <a:lnTo>
                    <a:pt x="0" y="52"/>
                  </a:lnTo>
                  <a:lnTo>
                    <a:pt x="0" y="47"/>
                  </a:lnTo>
                  <a:lnTo>
                    <a:pt x="0" y="47"/>
                  </a:lnTo>
                  <a:lnTo>
                    <a:pt x="0" y="42"/>
                  </a:lnTo>
                  <a:lnTo>
                    <a:pt x="0" y="42"/>
                  </a:lnTo>
                  <a:lnTo>
                    <a:pt x="6" y="42"/>
                  </a:lnTo>
                  <a:lnTo>
                    <a:pt x="6" y="42"/>
                  </a:lnTo>
                  <a:lnTo>
                    <a:pt x="6" y="42"/>
                  </a:lnTo>
                  <a:lnTo>
                    <a:pt x="6" y="42"/>
                  </a:lnTo>
                  <a:lnTo>
                    <a:pt x="6" y="42"/>
                  </a:lnTo>
                  <a:lnTo>
                    <a:pt x="6" y="42"/>
                  </a:lnTo>
                  <a:lnTo>
                    <a:pt x="11" y="47"/>
                  </a:lnTo>
                  <a:lnTo>
                    <a:pt x="11" y="47"/>
                  </a:lnTo>
                  <a:lnTo>
                    <a:pt x="11" y="52"/>
                  </a:lnTo>
                  <a:lnTo>
                    <a:pt x="11" y="52"/>
                  </a:lnTo>
                  <a:lnTo>
                    <a:pt x="16" y="52"/>
                  </a:lnTo>
                  <a:lnTo>
                    <a:pt x="16" y="37"/>
                  </a:lnTo>
                  <a:lnTo>
                    <a:pt x="16" y="37"/>
                  </a:lnTo>
                  <a:lnTo>
                    <a:pt x="6" y="31"/>
                  </a:lnTo>
                  <a:lnTo>
                    <a:pt x="6" y="31"/>
                  </a:lnTo>
                  <a:lnTo>
                    <a:pt x="0" y="31"/>
                  </a:lnTo>
                  <a:lnTo>
                    <a:pt x="0" y="31"/>
                  </a:lnTo>
                  <a:lnTo>
                    <a:pt x="0" y="21"/>
                  </a:lnTo>
                  <a:lnTo>
                    <a:pt x="0" y="21"/>
                  </a:lnTo>
                  <a:lnTo>
                    <a:pt x="6" y="10"/>
                  </a:lnTo>
                  <a:lnTo>
                    <a:pt x="6" y="10"/>
                  </a:lnTo>
                  <a:lnTo>
                    <a:pt x="16" y="5"/>
                  </a:lnTo>
                  <a:lnTo>
                    <a:pt x="16" y="0"/>
                  </a:lnTo>
                  <a:lnTo>
                    <a:pt x="16" y="0"/>
                  </a:lnTo>
                  <a:lnTo>
                    <a:pt x="16" y="0"/>
                  </a:lnTo>
                  <a:lnTo>
                    <a:pt x="16" y="0"/>
                  </a:lnTo>
                  <a:lnTo>
                    <a:pt x="21" y="0"/>
                  </a:lnTo>
                  <a:lnTo>
                    <a:pt x="21" y="0"/>
                  </a:lnTo>
                  <a:close/>
                  <a:moveTo>
                    <a:pt x="16" y="26"/>
                  </a:moveTo>
                  <a:lnTo>
                    <a:pt x="16" y="16"/>
                  </a:lnTo>
                  <a:lnTo>
                    <a:pt x="16" y="16"/>
                  </a:lnTo>
                  <a:lnTo>
                    <a:pt x="11" y="16"/>
                  </a:lnTo>
                  <a:lnTo>
                    <a:pt x="11" y="16"/>
                  </a:lnTo>
                  <a:lnTo>
                    <a:pt x="11" y="21"/>
                  </a:lnTo>
                  <a:lnTo>
                    <a:pt x="11" y="21"/>
                  </a:lnTo>
                  <a:lnTo>
                    <a:pt x="11" y="26"/>
                  </a:lnTo>
                  <a:lnTo>
                    <a:pt x="11" y="26"/>
                  </a:lnTo>
                  <a:lnTo>
                    <a:pt x="16" y="26"/>
                  </a:lnTo>
                  <a:lnTo>
                    <a:pt x="16" y="26"/>
                  </a:lnTo>
                  <a:close/>
                  <a:moveTo>
                    <a:pt x="21" y="37"/>
                  </a:moveTo>
                  <a:lnTo>
                    <a:pt x="21" y="52"/>
                  </a:lnTo>
                  <a:lnTo>
                    <a:pt x="21" y="52"/>
                  </a:lnTo>
                  <a:lnTo>
                    <a:pt x="27" y="52"/>
                  </a:lnTo>
                  <a:lnTo>
                    <a:pt x="27" y="52"/>
                  </a:lnTo>
                  <a:lnTo>
                    <a:pt x="27" y="47"/>
                  </a:lnTo>
                  <a:lnTo>
                    <a:pt x="27" y="47"/>
                  </a:lnTo>
                  <a:lnTo>
                    <a:pt x="27" y="42"/>
                  </a:lnTo>
                  <a:lnTo>
                    <a:pt x="27" y="42"/>
                  </a:lnTo>
                  <a:lnTo>
                    <a:pt x="21" y="37"/>
                  </a:lnTo>
                  <a:lnTo>
                    <a:pt x="2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grpSp>
      <p:grpSp>
        <p:nvGrpSpPr>
          <p:cNvPr id="153" name="Group 152"/>
          <p:cNvGrpSpPr/>
          <p:nvPr/>
        </p:nvGrpSpPr>
        <p:grpSpPr>
          <a:xfrm>
            <a:off x="7002527" y="1738165"/>
            <a:ext cx="443338" cy="321582"/>
            <a:chOff x="6319571" y="1965118"/>
            <a:chExt cx="537793" cy="390097"/>
          </a:xfrm>
          <a:solidFill>
            <a:srgbClr val="005587"/>
          </a:solidFill>
        </p:grpSpPr>
        <p:sp>
          <p:nvSpPr>
            <p:cNvPr id="154" name="Freeform 56"/>
            <p:cNvSpPr>
              <a:spLocks noEditPoints="1"/>
            </p:cNvSpPr>
            <p:nvPr/>
          </p:nvSpPr>
          <p:spPr bwMode="auto">
            <a:xfrm>
              <a:off x="6319571" y="1974138"/>
              <a:ext cx="537793" cy="372622"/>
            </a:xfrm>
            <a:custGeom>
              <a:avLst/>
              <a:gdLst>
                <a:gd name="T0" fmla="*/ 540 w 954"/>
                <a:gd name="T1" fmla="*/ 0 h 661"/>
                <a:gd name="T2" fmla="*/ 89 w 954"/>
                <a:gd name="T3" fmla="*/ 47 h 661"/>
                <a:gd name="T4" fmla="*/ 73 w 954"/>
                <a:gd name="T5" fmla="*/ 52 h 661"/>
                <a:gd name="T6" fmla="*/ 63 w 954"/>
                <a:gd name="T7" fmla="*/ 58 h 661"/>
                <a:gd name="T8" fmla="*/ 52 w 954"/>
                <a:gd name="T9" fmla="*/ 89 h 661"/>
                <a:gd name="T10" fmla="*/ 52 w 954"/>
                <a:gd name="T11" fmla="*/ 572 h 661"/>
                <a:gd name="T12" fmla="*/ 63 w 954"/>
                <a:gd name="T13" fmla="*/ 598 h 661"/>
                <a:gd name="T14" fmla="*/ 73 w 954"/>
                <a:gd name="T15" fmla="*/ 608 h 661"/>
                <a:gd name="T16" fmla="*/ 540 w 954"/>
                <a:gd name="T17" fmla="*/ 608 h 661"/>
                <a:gd name="T18" fmla="*/ 89 w 954"/>
                <a:gd name="T19" fmla="*/ 661 h 661"/>
                <a:gd name="T20" fmla="*/ 73 w 954"/>
                <a:gd name="T21" fmla="*/ 655 h 661"/>
                <a:gd name="T22" fmla="*/ 42 w 954"/>
                <a:gd name="T23" fmla="*/ 645 h 661"/>
                <a:gd name="T24" fmla="*/ 26 w 954"/>
                <a:gd name="T25" fmla="*/ 634 h 661"/>
                <a:gd name="T26" fmla="*/ 10 w 954"/>
                <a:gd name="T27" fmla="*/ 603 h 661"/>
                <a:gd name="T28" fmla="*/ 0 w 954"/>
                <a:gd name="T29" fmla="*/ 572 h 661"/>
                <a:gd name="T30" fmla="*/ 0 w 954"/>
                <a:gd name="T31" fmla="*/ 89 h 661"/>
                <a:gd name="T32" fmla="*/ 10 w 954"/>
                <a:gd name="T33" fmla="*/ 52 h 661"/>
                <a:gd name="T34" fmla="*/ 26 w 954"/>
                <a:gd name="T35" fmla="*/ 26 h 661"/>
                <a:gd name="T36" fmla="*/ 42 w 954"/>
                <a:gd name="T37" fmla="*/ 16 h 661"/>
                <a:gd name="T38" fmla="*/ 73 w 954"/>
                <a:gd name="T39" fmla="*/ 0 h 661"/>
                <a:gd name="T40" fmla="*/ 89 w 954"/>
                <a:gd name="T41" fmla="*/ 0 h 661"/>
                <a:gd name="T42" fmla="*/ 870 w 954"/>
                <a:gd name="T43" fmla="*/ 0 h 661"/>
                <a:gd name="T44" fmla="*/ 886 w 954"/>
                <a:gd name="T45" fmla="*/ 0 h 661"/>
                <a:gd name="T46" fmla="*/ 918 w 954"/>
                <a:gd name="T47" fmla="*/ 16 h 661"/>
                <a:gd name="T48" fmla="*/ 928 w 954"/>
                <a:gd name="T49" fmla="*/ 26 h 661"/>
                <a:gd name="T50" fmla="*/ 949 w 954"/>
                <a:gd name="T51" fmla="*/ 52 h 661"/>
                <a:gd name="T52" fmla="*/ 954 w 954"/>
                <a:gd name="T53" fmla="*/ 89 h 661"/>
                <a:gd name="T54" fmla="*/ 954 w 954"/>
                <a:gd name="T55" fmla="*/ 572 h 661"/>
                <a:gd name="T56" fmla="*/ 949 w 954"/>
                <a:gd name="T57" fmla="*/ 603 h 661"/>
                <a:gd name="T58" fmla="*/ 928 w 954"/>
                <a:gd name="T59" fmla="*/ 634 h 661"/>
                <a:gd name="T60" fmla="*/ 918 w 954"/>
                <a:gd name="T61" fmla="*/ 645 h 661"/>
                <a:gd name="T62" fmla="*/ 886 w 954"/>
                <a:gd name="T63" fmla="*/ 655 h 661"/>
                <a:gd name="T64" fmla="*/ 823 w 954"/>
                <a:gd name="T65" fmla="*/ 661 h 661"/>
                <a:gd name="T66" fmla="*/ 870 w 954"/>
                <a:gd name="T67" fmla="*/ 608 h 661"/>
                <a:gd name="T68" fmla="*/ 881 w 954"/>
                <a:gd name="T69" fmla="*/ 608 h 661"/>
                <a:gd name="T70" fmla="*/ 897 w 954"/>
                <a:gd name="T71" fmla="*/ 598 h 661"/>
                <a:gd name="T72" fmla="*/ 907 w 954"/>
                <a:gd name="T73" fmla="*/ 572 h 661"/>
                <a:gd name="T74" fmla="*/ 907 w 954"/>
                <a:gd name="T75" fmla="*/ 89 h 661"/>
                <a:gd name="T76" fmla="*/ 897 w 954"/>
                <a:gd name="T77" fmla="*/ 58 h 661"/>
                <a:gd name="T78" fmla="*/ 881 w 954"/>
                <a:gd name="T79" fmla="*/ 52 h 661"/>
                <a:gd name="T80" fmla="*/ 823 w 954"/>
                <a:gd name="T81" fmla="*/ 47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4" h="661">
                  <a:moveTo>
                    <a:pt x="89" y="0"/>
                  </a:moveTo>
                  <a:lnTo>
                    <a:pt x="540" y="0"/>
                  </a:lnTo>
                  <a:lnTo>
                    <a:pt x="540" y="47"/>
                  </a:lnTo>
                  <a:lnTo>
                    <a:pt x="89" y="47"/>
                  </a:lnTo>
                  <a:lnTo>
                    <a:pt x="89" y="47"/>
                  </a:lnTo>
                  <a:lnTo>
                    <a:pt x="73" y="52"/>
                  </a:lnTo>
                  <a:lnTo>
                    <a:pt x="63" y="58"/>
                  </a:lnTo>
                  <a:lnTo>
                    <a:pt x="63" y="58"/>
                  </a:lnTo>
                  <a:lnTo>
                    <a:pt x="52" y="73"/>
                  </a:lnTo>
                  <a:lnTo>
                    <a:pt x="52" y="89"/>
                  </a:lnTo>
                  <a:lnTo>
                    <a:pt x="52" y="572"/>
                  </a:lnTo>
                  <a:lnTo>
                    <a:pt x="52" y="572"/>
                  </a:lnTo>
                  <a:lnTo>
                    <a:pt x="52" y="587"/>
                  </a:lnTo>
                  <a:lnTo>
                    <a:pt x="63" y="598"/>
                  </a:lnTo>
                  <a:lnTo>
                    <a:pt x="63" y="598"/>
                  </a:lnTo>
                  <a:lnTo>
                    <a:pt x="73" y="608"/>
                  </a:lnTo>
                  <a:lnTo>
                    <a:pt x="89" y="608"/>
                  </a:lnTo>
                  <a:lnTo>
                    <a:pt x="540" y="608"/>
                  </a:lnTo>
                  <a:lnTo>
                    <a:pt x="540" y="661"/>
                  </a:lnTo>
                  <a:lnTo>
                    <a:pt x="89" y="661"/>
                  </a:lnTo>
                  <a:lnTo>
                    <a:pt x="89" y="661"/>
                  </a:lnTo>
                  <a:lnTo>
                    <a:pt x="73" y="655"/>
                  </a:lnTo>
                  <a:lnTo>
                    <a:pt x="52" y="650"/>
                  </a:lnTo>
                  <a:lnTo>
                    <a:pt x="42" y="645"/>
                  </a:lnTo>
                  <a:lnTo>
                    <a:pt x="26" y="634"/>
                  </a:lnTo>
                  <a:lnTo>
                    <a:pt x="26" y="634"/>
                  </a:lnTo>
                  <a:lnTo>
                    <a:pt x="15" y="619"/>
                  </a:lnTo>
                  <a:lnTo>
                    <a:pt x="10" y="603"/>
                  </a:lnTo>
                  <a:lnTo>
                    <a:pt x="5" y="587"/>
                  </a:lnTo>
                  <a:lnTo>
                    <a:pt x="0" y="572"/>
                  </a:lnTo>
                  <a:lnTo>
                    <a:pt x="0" y="89"/>
                  </a:lnTo>
                  <a:lnTo>
                    <a:pt x="0" y="89"/>
                  </a:lnTo>
                  <a:lnTo>
                    <a:pt x="5" y="68"/>
                  </a:lnTo>
                  <a:lnTo>
                    <a:pt x="10" y="52"/>
                  </a:lnTo>
                  <a:lnTo>
                    <a:pt x="15" y="37"/>
                  </a:lnTo>
                  <a:lnTo>
                    <a:pt x="26" y="26"/>
                  </a:lnTo>
                  <a:lnTo>
                    <a:pt x="26" y="26"/>
                  </a:lnTo>
                  <a:lnTo>
                    <a:pt x="42" y="16"/>
                  </a:lnTo>
                  <a:lnTo>
                    <a:pt x="52" y="5"/>
                  </a:lnTo>
                  <a:lnTo>
                    <a:pt x="73" y="0"/>
                  </a:lnTo>
                  <a:lnTo>
                    <a:pt x="89" y="0"/>
                  </a:lnTo>
                  <a:lnTo>
                    <a:pt x="89" y="0"/>
                  </a:lnTo>
                  <a:close/>
                  <a:moveTo>
                    <a:pt x="823" y="0"/>
                  </a:moveTo>
                  <a:lnTo>
                    <a:pt x="870" y="0"/>
                  </a:lnTo>
                  <a:lnTo>
                    <a:pt x="870" y="0"/>
                  </a:lnTo>
                  <a:lnTo>
                    <a:pt x="886" y="0"/>
                  </a:lnTo>
                  <a:lnTo>
                    <a:pt x="902" y="5"/>
                  </a:lnTo>
                  <a:lnTo>
                    <a:pt x="918" y="16"/>
                  </a:lnTo>
                  <a:lnTo>
                    <a:pt x="928" y="26"/>
                  </a:lnTo>
                  <a:lnTo>
                    <a:pt x="928" y="26"/>
                  </a:lnTo>
                  <a:lnTo>
                    <a:pt x="939" y="37"/>
                  </a:lnTo>
                  <a:lnTo>
                    <a:pt x="949" y="52"/>
                  </a:lnTo>
                  <a:lnTo>
                    <a:pt x="954" y="68"/>
                  </a:lnTo>
                  <a:lnTo>
                    <a:pt x="954" y="89"/>
                  </a:lnTo>
                  <a:lnTo>
                    <a:pt x="954" y="572"/>
                  </a:lnTo>
                  <a:lnTo>
                    <a:pt x="954" y="572"/>
                  </a:lnTo>
                  <a:lnTo>
                    <a:pt x="954" y="587"/>
                  </a:lnTo>
                  <a:lnTo>
                    <a:pt x="949" y="603"/>
                  </a:lnTo>
                  <a:lnTo>
                    <a:pt x="939" y="619"/>
                  </a:lnTo>
                  <a:lnTo>
                    <a:pt x="928" y="634"/>
                  </a:lnTo>
                  <a:lnTo>
                    <a:pt x="928" y="634"/>
                  </a:lnTo>
                  <a:lnTo>
                    <a:pt x="918" y="645"/>
                  </a:lnTo>
                  <a:lnTo>
                    <a:pt x="902" y="650"/>
                  </a:lnTo>
                  <a:lnTo>
                    <a:pt x="886" y="655"/>
                  </a:lnTo>
                  <a:lnTo>
                    <a:pt x="870" y="661"/>
                  </a:lnTo>
                  <a:lnTo>
                    <a:pt x="823" y="661"/>
                  </a:lnTo>
                  <a:lnTo>
                    <a:pt x="823" y="608"/>
                  </a:lnTo>
                  <a:lnTo>
                    <a:pt x="870" y="608"/>
                  </a:lnTo>
                  <a:lnTo>
                    <a:pt x="870" y="608"/>
                  </a:lnTo>
                  <a:lnTo>
                    <a:pt x="881" y="608"/>
                  </a:lnTo>
                  <a:lnTo>
                    <a:pt x="897" y="598"/>
                  </a:lnTo>
                  <a:lnTo>
                    <a:pt x="897" y="598"/>
                  </a:lnTo>
                  <a:lnTo>
                    <a:pt x="902" y="587"/>
                  </a:lnTo>
                  <a:lnTo>
                    <a:pt x="907" y="572"/>
                  </a:lnTo>
                  <a:lnTo>
                    <a:pt x="907" y="89"/>
                  </a:lnTo>
                  <a:lnTo>
                    <a:pt x="907" y="89"/>
                  </a:lnTo>
                  <a:lnTo>
                    <a:pt x="902" y="73"/>
                  </a:lnTo>
                  <a:lnTo>
                    <a:pt x="897" y="58"/>
                  </a:lnTo>
                  <a:lnTo>
                    <a:pt x="897" y="58"/>
                  </a:lnTo>
                  <a:lnTo>
                    <a:pt x="881" y="52"/>
                  </a:lnTo>
                  <a:lnTo>
                    <a:pt x="870" y="47"/>
                  </a:lnTo>
                  <a:lnTo>
                    <a:pt x="823" y="47"/>
                  </a:lnTo>
                  <a:lnTo>
                    <a:pt x="8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55" name="Freeform 57"/>
            <p:cNvSpPr>
              <a:spLocks noEditPoints="1"/>
            </p:cNvSpPr>
            <p:nvPr/>
          </p:nvSpPr>
          <p:spPr bwMode="auto">
            <a:xfrm>
              <a:off x="6597486" y="1965118"/>
              <a:ext cx="212524" cy="390097"/>
            </a:xfrm>
            <a:custGeom>
              <a:avLst/>
              <a:gdLst>
                <a:gd name="T0" fmla="*/ 293 w 377"/>
                <a:gd name="T1" fmla="*/ 692 h 692"/>
                <a:gd name="T2" fmla="*/ 78 w 377"/>
                <a:gd name="T3" fmla="*/ 692 h 692"/>
                <a:gd name="T4" fmla="*/ 78 w 377"/>
                <a:gd name="T5" fmla="*/ 493 h 692"/>
                <a:gd name="T6" fmla="*/ 131 w 377"/>
                <a:gd name="T7" fmla="*/ 509 h 692"/>
                <a:gd name="T8" fmla="*/ 189 w 377"/>
                <a:gd name="T9" fmla="*/ 519 h 692"/>
                <a:gd name="T10" fmla="*/ 215 w 377"/>
                <a:gd name="T11" fmla="*/ 519 h 692"/>
                <a:gd name="T12" fmla="*/ 267 w 377"/>
                <a:gd name="T13" fmla="*/ 504 h 692"/>
                <a:gd name="T14" fmla="*/ 293 w 377"/>
                <a:gd name="T15" fmla="*/ 493 h 692"/>
                <a:gd name="T16" fmla="*/ 257 w 377"/>
                <a:gd name="T17" fmla="*/ 0 h 692"/>
                <a:gd name="T18" fmla="*/ 272 w 377"/>
                <a:gd name="T19" fmla="*/ 5 h 692"/>
                <a:gd name="T20" fmla="*/ 293 w 377"/>
                <a:gd name="T21" fmla="*/ 26 h 692"/>
                <a:gd name="T22" fmla="*/ 293 w 377"/>
                <a:gd name="T23" fmla="*/ 115 h 692"/>
                <a:gd name="T24" fmla="*/ 267 w 377"/>
                <a:gd name="T25" fmla="*/ 105 h 692"/>
                <a:gd name="T26" fmla="*/ 215 w 377"/>
                <a:gd name="T27" fmla="*/ 89 h 692"/>
                <a:gd name="T28" fmla="*/ 189 w 377"/>
                <a:gd name="T29" fmla="*/ 89 h 692"/>
                <a:gd name="T30" fmla="*/ 131 w 377"/>
                <a:gd name="T31" fmla="*/ 94 h 692"/>
                <a:gd name="T32" fmla="*/ 78 w 377"/>
                <a:gd name="T33" fmla="*/ 115 h 692"/>
                <a:gd name="T34" fmla="*/ 78 w 377"/>
                <a:gd name="T35" fmla="*/ 42 h 692"/>
                <a:gd name="T36" fmla="*/ 94 w 377"/>
                <a:gd name="T37" fmla="*/ 11 h 692"/>
                <a:gd name="T38" fmla="*/ 120 w 377"/>
                <a:gd name="T39" fmla="*/ 0 h 692"/>
                <a:gd name="T40" fmla="*/ 189 w 377"/>
                <a:gd name="T41" fmla="*/ 115 h 692"/>
                <a:gd name="T42" fmla="*/ 152 w 377"/>
                <a:gd name="T43" fmla="*/ 121 h 692"/>
                <a:gd name="T44" fmla="*/ 84 w 377"/>
                <a:gd name="T45" fmla="*/ 147 h 692"/>
                <a:gd name="T46" fmla="*/ 31 w 377"/>
                <a:gd name="T47" fmla="*/ 199 h 692"/>
                <a:gd name="T48" fmla="*/ 0 w 377"/>
                <a:gd name="T49" fmla="*/ 268 h 692"/>
                <a:gd name="T50" fmla="*/ 0 w 377"/>
                <a:gd name="T51" fmla="*/ 304 h 692"/>
                <a:gd name="T52" fmla="*/ 15 w 377"/>
                <a:gd name="T53" fmla="*/ 378 h 692"/>
                <a:gd name="T54" fmla="*/ 52 w 377"/>
                <a:gd name="T55" fmla="*/ 435 h 692"/>
                <a:gd name="T56" fmla="*/ 115 w 377"/>
                <a:gd name="T57" fmla="*/ 477 h 692"/>
                <a:gd name="T58" fmla="*/ 189 w 377"/>
                <a:gd name="T59" fmla="*/ 493 h 692"/>
                <a:gd name="T60" fmla="*/ 225 w 377"/>
                <a:gd name="T61" fmla="*/ 488 h 692"/>
                <a:gd name="T62" fmla="*/ 293 w 377"/>
                <a:gd name="T63" fmla="*/ 462 h 692"/>
                <a:gd name="T64" fmla="*/ 346 w 377"/>
                <a:gd name="T65" fmla="*/ 409 h 692"/>
                <a:gd name="T66" fmla="*/ 372 w 377"/>
                <a:gd name="T67" fmla="*/ 341 h 692"/>
                <a:gd name="T68" fmla="*/ 377 w 377"/>
                <a:gd name="T69" fmla="*/ 304 h 692"/>
                <a:gd name="T70" fmla="*/ 362 w 377"/>
                <a:gd name="T71" fmla="*/ 231 h 692"/>
                <a:gd name="T72" fmla="*/ 320 w 377"/>
                <a:gd name="T73" fmla="*/ 168 h 692"/>
                <a:gd name="T74" fmla="*/ 262 w 377"/>
                <a:gd name="T75" fmla="*/ 131 h 692"/>
                <a:gd name="T76" fmla="*/ 189 w 377"/>
                <a:gd name="T77" fmla="*/ 115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7" h="692">
                  <a:moveTo>
                    <a:pt x="293" y="493"/>
                  </a:moveTo>
                  <a:lnTo>
                    <a:pt x="293" y="692"/>
                  </a:lnTo>
                  <a:lnTo>
                    <a:pt x="189" y="614"/>
                  </a:lnTo>
                  <a:lnTo>
                    <a:pt x="78" y="692"/>
                  </a:lnTo>
                  <a:lnTo>
                    <a:pt x="78" y="493"/>
                  </a:lnTo>
                  <a:lnTo>
                    <a:pt x="78" y="493"/>
                  </a:lnTo>
                  <a:lnTo>
                    <a:pt x="105" y="504"/>
                  </a:lnTo>
                  <a:lnTo>
                    <a:pt x="131" y="509"/>
                  </a:lnTo>
                  <a:lnTo>
                    <a:pt x="157" y="519"/>
                  </a:lnTo>
                  <a:lnTo>
                    <a:pt x="189" y="519"/>
                  </a:lnTo>
                  <a:lnTo>
                    <a:pt x="189" y="519"/>
                  </a:lnTo>
                  <a:lnTo>
                    <a:pt x="215" y="519"/>
                  </a:lnTo>
                  <a:lnTo>
                    <a:pt x="241" y="509"/>
                  </a:lnTo>
                  <a:lnTo>
                    <a:pt x="267" y="504"/>
                  </a:lnTo>
                  <a:lnTo>
                    <a:pt x="293" y="493"/>
                  </a:lnTo>
                  <a:lnTo>
                    <a:pt x="293" y="493"/>
                  </a:lnTo>
                  <a:close/>
                  <a:moveTo>
                    <a:pt x="120" y="0"/>
                  </a:moveTo>
                  <a:lnTo>
                    <a:pt x="257" y="0"/>
                  </a:lnTo>
                  <a:lnTo>
                    <a:pt x="257" y="0"/>
                  </a:lnTo>
                  <a:lnTo>
                    <a:pt x="272" y="5"/>
                  </a:lnTo>
                  <a:lnTo>
                    <a:pt x="283" y="11"/>
                  </a:lnTo>
                  <a:lnTo>
                    <a:pt x="293" y="26"/>
                  </a:lnTo>
                  <a:lnTo>
                    <a:pt x="293" y="42"/>
                  </a:lnTo>
                  <a:lnTo>
                    <a:pt x="293" y="115"/>
                  </a:lnTo>
                  <a:lnTo>
                    <a:pt x="293" y="115"/>
                  </a:lnTo>
                  <a:lnTo>
                    <a:pt x="267" y="105"/>
                  </a:lnTo>
                  <a:lnTo>
                    <a:pt x="241" y="94"/>
                  </a:lnTo>
                  <a:lnTo>
                    <a:pt x="215" y="89"/>
                  </a:lnTo>
                  <a:lnTo>
                    <a:pt x="189" y="89"/>
                  </a:lnTo>
                  <a:lnTo>
                    <a:pt x="189" y="89"/>
                  </a:lnTo>
                  <a:lnTo>
                    <a:pt x="157" y="89"/>
                  </a:lnTo>
                  <a:lnTo>
                    <a:pt x="131" y="94"/>
                  </a:lnTo>
                  <a:lnTo>
                    <a:pt x="105" y="105"/>
                  </a:lnTo>
                  <a:lnTo>
                    <a:pt x="78" y="115"/>
                  </a:lnTo>
                  <a:lnTo>
                    <a:pt x="78" y="42"/>
                  </a:lnTo>
                  <a:lnTo>
                    <a:pt x="78" y="42"/>
                  </a:lnTo>
                  <a:lnTo>
                    <a:pt x="84" y="26"/>
                  </a:lnTo>
                  <a:lnTo>
                    <a:pt x="94" y="11"/>
                  </a:lnTo>
                  <a:lnTo>
                    <a:pt x="105" y="5"/>
                  </a:lnTo>
                  <a:lnTo>
                    <a:pt x="120" y="0"/>
                  </a:lnTo>
                  <a:lnTo>
                    <a:pt x="120" y="0"/>
                  </a:lnTo>
                  <a:close/>
                  <a:moveTo>
                    <a:pt x="189" y="115"/>
                  </a:moveTo>
                  <a:lnTo>
                    <a:pt x="189" y="115"/>
                  </a:lnTo>
                  <a:lnTo>
                    <a:pt x="152" y="121"/>
                  </a:lnTo>
                  <a:lnTo>
                    <a:pt x="115" y="131"/>
                  </a:lnTo>
                  <a:lnTo>
                    <a:pt x="84" y="147"/>
                  </a:lnTo>
                  <a:lnTo>
                    <a:pt x="52" y="168"/>
                  </a:lnTo>
                  <a:lnTo>
                    <a:pt x="31" y="199"/>
                  </a:lnTo>
                  <a:lnTo>
                    <a:pt x="15" y="231"/>
                  </a:lnTo>
                  <a:lnTo>
                    <a:pt x="0" y="268"/>
                  </a:lnTo>
                  <a:lnTo>
                    <a:pt x="0" y="304"/>
                  </a:lnTo>
                  <a:lnTo>
                    <a:pt x="0" y="304"/>
                  </a:lnTo>
                  <a:lnTo>
                    <a:pt x="0" y="341"/>
                  </a:lnTo>
                  <a:lnTo>
                    <a:pt x="15" y="378"/>
                  </a:lnTo>
                  <a:lnTo>
                    <a:pt x="31" y="409"/>
                  </a:lnTo>
                  <a:lnTo>
                    <a:pt x="52" y="435"/>
                  </a:lnTo>
                  <a:lnTo>
                    <a:pt x="84" y="462"/>
                  </a:lnTo>
                  <a:lnTo>
                    <a:pt x="115" y="477"/>
                  </a:lnTo>
                  <a:lnTo>
                    <a:pt x="152" y="488"/>
                  </a:lnTo>
                  <a:lnTo>
                    <a:pt x="189" y="493"/>
                  </a:lnTo>
                  <a:lnTo>
                    <a:pt x="189" y="493"/>
                  </a:lnTo>
                  <a:lnTo>
                    <a:pt x="225" y="488"/>
                  </a:lnTo>
                  <a:lnTo>
                    <a:pt x="262" y="477"/>
                  </a:lnTo>
                  <a:lnTo>
                    <a:pt x="293" y="462"/>
                  </a:lnTo>
                  <a:lnTo>
                    <a:pt x="320" y="435"/>
                  </a:lnTo>
                  <a:lnTo>
                    <a:pt x="346" y="409"/>
                  </a:lnTo>
                  <a:lnTo>
                    <a:pt x="362" y="378"/>
                  </a:lnTo>
                  <a:lnTo>
                    <a:pt x="372" y="341"/>
                  </a:lnTo>
                  <a:lnTo>
                    <a:pt x="377" y="304"/>
                  </a:lnTo>
                  <a:lnTo>
                    <a:pt x="377" y="304"/>
                  </a:lnTo>
                  <a:lnTo>
                    <a:pt x="372" y="268"/>
                  </a:lnTo>
                  <a:lnTo>
                    <a:pt x="362" y="231"/>
                  </a:lnTo>
                  <a:lnTo>
                    <a:pt x="346" y="199"/>
                  </a:lnTo>
                  <a:lnTo>
                    <a:pt x="320" y="168"/>
                  </a:lnTo>
                  <a:lnTo>
                    <a:pt x="293" y="147"/>
                  </a:lnTo>
                  <a:lnTo>
                    <a:pt x="262" y="131"/>
                  </a:lnTo>
                  <a:lnTo>
                    <a:pt x="225" y="121"/>
                  </a:lnTo>
                  <a:lnTo>
                    <a:pt x="189" y="115"/>
                  </a:lnTo>
                  <a:lnTo>
                    <a:pt x="189"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56" name="Freeform 58"/>
            <p:cNvSpPr>
              <a:spLocks/>
            </p:cNvSpPr>
            <p:nvPr/>
          </p:nvSpPr>
          <p:spPr bwMode="auto">
            <a:xfrm>
              <a:off x="6399055" y="2077299"/>
              <a:ext cx="156715" cy="27059"/>
            </a:xfrm>
            <a:custGeom>
              <a:avLst/>
              <a:gdLst>
                <a:gd name="T0" fmla="*/ 27 w 278"/>
                <a:gd name="T1" fmla="*/ 48 h 48"/>
                <a:gd name="T2" fmla="*/ 27 w 278"/>
                <a:gd name="T3" fmla="*/ 48 h 48"/>
                <a:gd name="T4" fmla="*/ 16 w 278"/>
                <a:gd name="T5" fmla="*/ 48 h 48"/>
                <a:gd name="T6" fmla="*/ 6 w 278"/>
                <a:gd name="T7" fmla="*/ 42 h 48"/>
                <a:gd name="T8" fmla="*/ 0 w 278"/>
                <a:gd name="T9" fmla="*/ 32 h 48"/>
                <a:gd name="T10" fmla="*/ 0 w 278"/>
                <a:gd name="T11" fmla="*/ 27 h 48"/>
                <a:gd name="T12" fmla="*/ 0 w 278"/>
                <a:gd name="T13" fmla="*/ 27 h 48"/>
                <a:gd name="T14" fmla="*/ 0 w 278"/>
                <a:gd name="T15" fmla="*/ 16 h 48"/>
                <a:gd name="T16" fmla="*/ 6 w 278"/>
                <a:gd name="T17" fmla="*/ 6 h 48"/>
                <a:gd name="T18" fmla="*/ 16 w 278"/>
                <a:gd name="T19" fmla="*/ 0 h 48"/>
                <a:gd name="T20" fmla="*/ 27 w 278"/>
                <a:gd name="T21" fmla="*/ 0 h 48"/>
                <a:gd name="T22" fmla="*/ 257 w 278"/>
                <a:gd name="T23" fmla="*/ 0 h 48"/>
                <a:gd name="T24" fmla="*/ 257 w 278"/>
                <a:gd name="T25" fmla="*/ 0 h 48"/>
                <a:gd name="T26" fmla="*/ 263 w 278"/>
                <a:gd name="T27" fmla="*/ 0 h 48"/>
                <a:gd name="T28" fmla="*/ 273 w 278"/>
                <a:gd name="T29" fmla="*/ 6 h 48"/>
                <a:gd name="T30" fmla="*/ 278 w 278"/>
                <a:gd name="T31" fmla="*/ 16 h 48"/>
                <a:gd name="T32" fmla="*/ 278 w 278"/>
                <a:gd name="T33" fmla="*/ 27 h 48"/>
                <a:gd name="T34" fmla="*/ 278 w 278"/>
                <a:gd name="T35" fmla="*/ 27 h 48"/>
                <a:gd name="T36" fmla="*/ 278 w 278"/>
                <a:gd name="T37" fmla="*/ 32 h 48"/>
                <a:gd name="T38" fmla="*/ 273 w 278"/>
                <a:gd name="T39" fmla="*/ 42 h 48"/>
                <a:gd name="T40" fmla="*/ 263 w 278"/>
                <a:gd name="T41" fmla="*/ 48 h 48"/>
                <a:gd name="T42" fmla="*/ 257 w 278"/>
                <a:gd name="T43" fmla="*/ 48 h 48"/>
                <a:gd name="T44" fmla="*/ 27 w 278"/>
                <a:gd name="T4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8" h="48">
                  <a:moveTo>
                    <a:pt x="27" y="48"/>
                  </a:moveTo>
                  <a:lnTo>
                    <a:pt x="27" y="48"/>
                  </a:lnTo>
                  <a:lnTo>
                    <a:pt x="16" y="48"/>
                  </a:lnTo>
                  <a:lnTo>
                    <a:pt x="6" y="42"/>
                  </a:lnTo>
                  <a:lnTo>
                    <a:pt x="0" y="32"/>
                  </a:lnTo>
                  <a:lnTo>
                    <a:pt x="0" y="27"/>
                  </a:lnTo>
                  <a:lnTo>
                    <a:pt x="0" y="27"/>
                  </a:lnTo>
                  <a:lnTo>
                    <a:pt x="0" y="16"/>
                  </a:lnTo>
                  <a:lnTo>
                    <a:pt x="6" y="6"/>
                  </a:lnTo>
                  <a:lnTo>
                    <a:pt x="16" y="0"/>
                  </a:lnTo>
                  <a:lnTo>
                    <a:pt x="27" y="0"/>
                  </a:lnTo>
                  <a:lnTo>
                    <a:pt x="257" y="0"/>
                  </a:lnTo>
                  <a:lnTo>
                    <a:pt x="257" y="0"/>
                  </a:lnTo>
                  <a:lnTo>
                    <a:pt x="263" y="0"/>
                  </a:lnTo>
                  <a:lnTo>
                    <a:pt x="273" y="6"/>
                  </a:lnTo>
                  <a:lnTo>
                    <a:pt x="278" y="16"/>
                  </a:lnTo>
                  <a:lnTo>
                    <a:pt x="278" y="27"/>
                  </a:lnTo>
                  <a:lnTo>
                    <a:pt x="278" y="27"/>
                  </a:lnTo>
                  <a:lnTo>
                    <a:pt x="278" y="32"/>
                  </a:lnTo>
                  <a:lnTo>
                    <a:pt x="273" y="42"/>
                  </a:lnTo>
                  <a:lnTo>
                    <a:pt x="263" y="48"/>
                  </a:lnTo>
                  <a:lnTo>
                    <a:pt x="257" y="48"/>
                  </a:lnTo>
                  <a:lnTo>
                    <a:pt x="27"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57" name="Freeform 59"/>
            <p:cNvSpPr>
              <a:spLocks/>
            </p:cNvSpPr>
            <p:nvPr/>
          </p:nvSpPr>
          <p:spPr bwMode="auto">
            <a:xfrm>
              <a:off x="6399055" y="2145510"/>
              <a:ext cx="156715" cy="26495"/>
            </a:xfrm>
            <a:custGeom>
              <a:avLst/>
              <a:gdLst>
                <a:gd name="T0" fmla="*/ 27 w 278"/>
                <a:gd name="T1" fmla="*/ 47 h 47"/>
                <a:gd name="T2" fmla="*/ 27 w 278"/>
                <a:gd name="T3" fmla="*/ 47 h 47"/>
                <a:gd name="T4" fmla="*/ 16 w 278"/>
                <a:gd name="T5" fmla="*/ 47 h 47"/>
                <a:gd name="T6" fmla="*/ 6 w 278"/>
                <a:gd name="T7" fmla="*/ 42 h 47"/>
                <a:gd name="T8" fmla="*/ 0 w 278"/>
                <a:gd name="T9" fmla="*/ 37 h 47"/>
                <a:gd name="T10" fmla="*/ 0 w 278"/>
                <a:gd name="T11" fmla="*/ 26 h 47"/>
                <a:gd name="T12" fmla="*/ 0 w 278"/>
                <a:gd name="T13" fmla="*/ 26 h 47"/>
                <a:gd name="T14" fmla="*/ 0 w 278"/>
                <a:gd name="T15" fmla="*/ 16 h 47"/>
                <a:gd name="T16" fmla="*/ 6 w 278"/>
                <a:gd name="T17" fmla="*/ 5 h 47"/>
                <a:gd name="T18" fmla="*/ 16 w 278"/>
                <a:gd name="T19" fmla="*/ 5 h 47"/>
                <a:gd name="T20" fmla="*/ 27 w 278"/>
                <a:gd name="T21" fmla="*/ 0 h 47"/>
                <a:gd name="T22" fmla="*/ 257 w 278"/>
                <a:gd name="T23" fmla="*/ 0 h 47"/>
                <a:gd name="T24" fmla="*/ 257 w 278"/>
                <a:gd name="T25" fmla="*/ 0 h 47"/>
                <a:gd name="T26" fmla="*/ 263 w 278"/>
                <a:gd name="T27" fmla="*/ 5 h 47"/>
                <a:gd name="T28" fmla="*/ 273 w 278"/>
                <a:gd name="T29" fmla="*/ 5 h 47"/>
                <a:gd name="T30" fmla="*/ 278 w 278"/>
                <a:gd name="T31" fmla="*/ 16 h 47"/>
                <a:gd name="T32" fmla="*/ 278 w 278"/>
                <a:gd name="T33" fmla="*/ 26 h 47"/>
                <a:gd name="T34" fmla="*/ 278 w 278"/>
                <a:gd name="T35" fmla="*/ 26 h 47"/>
                <a:gd name="T36" fmla="*/ 278 w 278"/>
                <a:gd name="T37" fmla="*/ 37 h 47"/>
                <a:gd name="T38" fmla="*/ 273 w 278"/>
                <a:gd name="T39" fmla="*/ 42 h 47"/>
                <a:gd name="T40" fmla="*/ 263 w 278"/>
                <a:gd name="T41" fmla="*/ 47 h 47"/>
                <a:gd name="T42" fmla="*/ 257 w 278"/>
                <a:gd name="T43" fmla="*/ 47 h 47"/>
                <a:gd name="T44" fmla="*/ 27 w 278"/>
                <a:gd name="T4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8" h="47">
                  <a:moveTo>
                    <a:pt x="27" y="47"/>
                  </a:moveTo>
                  <a:lnTo>
                    <a:pt x="27" y="47"/>
                  </a:lnTo>
                  <a:lnTo>
                    <a:pt x="16" y="47"/>
                  </a:lnTo>
                  <a:lnTo>
                    <a:pt x="6" y="42"/>
                  </a:lnTo>
                  <a:lnTo>
                    <a:pt x="0" y="37"/>
                  </a:lnTo>
                  <a:lnTo>
                    <a:pt x="0" y="26"/>
                  </a:lnTo>
                  <a:lnTo>
                    <a:pt x="0" y="26"/>
                  </a:lnTo>
                  <a:lnTo>
                    <a:pt x="0" y="16"/>
                  </a:lnTo>
                  <a:lnTo>
                    <a:pt x="6" y="5"/>
                  </a:lnTo>
                  <a:lnTo>
                    <a:pt x="16" y="5"/>
                  </a:lnTo>
                  <a:lnTo>
                    <a:pt x="27" y="0"/>
                  </a:lnTo>
                  <a:lnTo>
                    <a:pt x="257" y="0"/>
                  </a:lnTo>
                  <a:lnTo>
                    <a:pt x="257" y="0"/>
                  </a:lnTo>
                  <a:lnTo>
                    <a:pt x="263" y="5"/>
                  </a:lnTo>
                  <a:lnTo>
                    <a:pt x="273" y="5"/>
                  </a:lnTo>
                  <a:lnTo>
                    <a:pt x="278" y="16"/>
                  </a:lnTo>
                  <a:lnTo>
                    <a:pt x="278" y="26"/>
                  </a:lnTo>
                  <a:lnTo>
                    <a:pt x="278" y="26"/>
                  </a:lnTo>
                  <a:lnTo>
                    <a:pt x="278" y="37"/>
                  </a:lnTo>
                  <a:lnTo>
                    <a:pt x="273" y="42"/>
                  </a:lnTo>
                  <a:lnTo>
                    <a:pt x="263" y="47"/>
                  </a:lnTo>
                  <a:lnTo>
                    <a:pt x="257" y="47"/>
                  </a:lnTo>
                  <a:lnTo>
                    <a:pt x="2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58" name="Freeform 60"/>
            <p:cNvSpPr>
              <a:spLocks/>
            </p:cNvSpPr>
            <p:nvPr/>
          </p:nvSpPr>
          <p:spPr bwMode="auto">
            <a:xfrm>
              <a:off x="6399055" y="2213720"/>
              <a:ext cx="156715" cy="26495"/>
            </a:xfrm>
            <a:custGeom>
              <a:avLst/>
              <a:gdLst>
                <a:gd name="T0" fmla="*/ 27 w 278"/>
                <a:gd name="T1" fmla="*/ 47 h 47"/>
                <a:gd name="T2" fmla="*/ 27 w 278"/>
                <a:gd name="T3" fmla="*/ 47 h 47"/>
                <a:gd name="T4" fmla="*/ 16 w 278"/>
                <a:gd name="T5" fmla="*/ 47 h 47"/>
                <a:gd name="T6" fmla="*/ 6 w 278"/>
                <a:gd name="T7" fmla="*/ 42 h 47"/>
                <a:gd name="T8" fmla="*/ 0 w 278"/>
                <a:gd name="T9" fmla="*/ 36 h 47"/>
                <a:gd name="T10" fmla="*/ 0 w 278"/>
                <a:gd name="T11" fmla="*/ 26 h 47"/>
                <a:gd name="T12" fmla="*/ 0 w 278"/>
                <a:gd name="T13" fmla="*/ 26 h 47"/>
                <a:gd name="T14" fmla="*/ 0 w 278"/>
                <a:gd name="T15" fmla="*/ 15 h 47"/>
                <a:gd name="T16" fmla="*/ 6 w 278"/>
                <a:gd name="T17" fmla="*/ 10 h 47"/>
                <a:gd name="T18" fmla="*/ 16 w 278"/>
                <a:gd name="T19" fmla="*/ 5 h 47"/>
                <a:gd name="T20" fmla="*/ 27 w 278"/>
                <a:gd name="T21" fmla="*/ 0 h 47"/>
                <a:gd name="T22" fmla="*/ 257 w 278"/>
                <a:gd name="T23" fmla="*/ 0 h 47"/>
                <a:gd name="T24" fmla="*/ 257 w 278"/>
                <a:gd name="T25" fmla="*/ 0 h 47"/>
                <a:gd name="T26" fmla="*/ 263 w 278"/>
                <a:gd name="T27" fmla="*/ 5 h 47"/>
                <a:gd name="T28" fmla="*/ 273 w 278"/>
                <a:gd name="T29" fmla="*/ 10 h 47"/>
                <a:gd name="T30" fmla="*/ 278 w 278"/>
                <a:gd name="T31" fmla="*/ 15 h 47"/>
                <a:gd name="T32" fmla="*/ 278 w 278"/>
                <a:gd name="T33" fmla="*/ 26 h 47"/>
                <a:gd name="T34" fmla="*/ 278 w 278"/>
                <a:gd name="T35" fmla="*/ 26 h 47"/>
                <a:gd name="T36" fmla="*/ 278 w 278"/>
                <a:gd name="T37" fmla="*/ 36 h 47"/>
                <a:gd name="T38" fmla="*/ 273 w 278"/>
                <a:gd name="T39" fmla="*/ 42 h 47"/>
                <a:gd name="T40" fmla="*/ 263 w 278"/>
                <a:gd name="T41" fmla="*/ 47 h 47"/>
                <a:gd name="T42" fmla="*/ 257 w 278"/>
                <a:gd name="T43" fmla="*/ 47 h 47"/>
                <a:gd name="T44" fmla="*/ 27 w 278"/>
                <a:gd name="T4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8" h="47">
                  <a:moveTo>
                    <a:pt x="27" y="47"/>
                  </a:moveTo>
                  <a:lnTo>
                    <a:pt x="27" y="47"/>
                  </a:lnTo>
                  <a:lnTo>
                    <a:pt x="16" y="47"/>
                  </a:lnTo>
                  <a:lnTo>
                    <a:pt x="6" y="42"/>
                  </a:lnTo>
                  <a:lnTo>
                    <a:pt x="0" y="36"/>
                  </a:lnTo>
                  <a:lnTo>
                    <a:pt x="0" y="26"/>
                  </a:lnTo>
                  <a:lnTo>
                    <a:pt x="0" y="26"/>
                  </a:lnTo>
                  <a:lnTo>
                    <a:pt x="0" y="15"/>
                  </a:lnTo>
                  <a:lnTo>
                    <a:pt x="6" y="10"/>
                  </a:lnTo>
                  <a:lnTo>
                    <a:pt x="16" y="5"/>
                  </a:lnTo>
                  <a:lnTo>
                    <a:pt x="27" y="0"/>
                  </a:lnTo>
                  <a:lnTo>
                    <a:pt x="257" y="0"/>
                  </a:lnTo>
                  <a:lnTo>
                    <a:pt x="257" y="0"/>
                  </a:lnTo>
                  <a:lnTo>
                    <a:pt x="263" y="5"/>
                  </a:lnTo>
                  <a:lnTo>
                    <a:pt x="273" y="10"/>
                  </a:lnTo>
                  <a:lnTo>
                    <a:pt x="278" y="15"/>
                  </a:lnTo>
                  <a:lnTo>
                    <a:pt x="278" y="26"/>
                  </a:lnTo>
                  <a:lnTo>
                    <a:pt x="278" y="26"/>
                  </a:lnTo>
                  <a:lnTo>
                    <a:pt x="278" y="36"/>
                  </a:lnTo>
                  <a:lnTo>
                    <a:pt x="273" y="42"/>
                  </a:lnTo>
                  <a:lnTo>
                    <a:pt x="263" y="47"/>
                  </a:lnTo>
                  <a:lnTo>
                    <a:pt x="257" y="47"/>
                  </a:lnTo>
                  <a:lnTo>
                    <a:pt x="2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grpSp>
      <p:sp>
        <p:nvSpPr>
          <p:cNvPr id="159" name="Freeform 206"/>
          <p:cNvSpPr>
            <a:spLocks noEditPoints="1"/>
          </p:cNvSpPr>
          <p:nvPr/>
        </p:nvSpPr>
        <p:spPr bwMode="auto">
          <a:xfrm>
            <a:off x="9245955" y="1698901"/>
            <a:ext cx="446137" cy="516761"/>
          </a:xfrm>
          <a:custGeom>
            <a:avLst/>
            <a:gdLst>
              <a:gd name="T0" fmla="*/ 687 w 897"/>
              <a:gd name="T1" fmla="*/ 273 h 1039"/>
              <a:gd name="T2" fmla="*/ 718 w 897"/>
              <a:gd name="T3" fmla="*/ 273 h 1039"/>
              <a:gd name="T4" fmla="*/ 897 w 897"/>
              <a:gd name="T5" fmla="*/ 415 h 1039"/>
              <a:gd name="T6" fmla="*/ 886 w 897"/>
              <a:gd name="T7" fmla="*/ 436 h 1039"/>
              <a:gd name="T8" fmla="*/ 708 w 897"/>
              <a:gd name="T9" fmla="*/ 551 h 1039"/>
              <a:gd name="T10" fmla="*/ 687 w 897"/>
              <a:gd name="T11" fmla="*/ 535 h 1039"/>
              <a:gd name="T12" fmla="*/ 566 w 897"/>
              <a:gd name="T13" fmla="*/ 404 h 1039"/>
              <a:gd name="T14" fmla="*/ 566 w 897"/>
              <a:gd name="T15" fmla="*/ 976 h 1039"/>
              <a:gd name="T16" fmla="*/ 551 w 897"/>
              <a:gd name="T17" fmla="*/ 1018 h 1039"/>
              <a:gd name="T18" fmla="*/ 509 w 897"/>
              <a:gd name="T19" fmla="*/ 1039 h 1039"/>
              <a:gd name="T20" fmla="*/ 467 w 897"/>
              <a:gd name="T21" fmla="*/ 1018 h 1039"/>
              <a:gd name="T22" fmla="*/ 451 w 897"/>
              <a:gd name="T23" fmla="*/ 976 h 1039"/>
              <a:gd name="T24" fmla="*/ 414 w 897"/>
              <a:gd name="T25" fmla="*/ 1034 h 1039"/>
              <a:gd name="T26" fmla="*/ 388 w 897"/>
              <a:gd name="T27" fmla="*/ 1039 h 1039"/>
              <a:gd name="T28" fmla="*/ 336 w 897"/>
              <a:gd name="T29" fmla="*/ 1002 h 1039"/>
              <a:gd name="T30" fmla="*/ 330 w 897"/>
              <a:gd name="T31" fmla="*/ 682 h 1039"/>
              <a:gd name="T32" fmla="*/ 215 w 897"/>
              <a:gd name="T33" fmla="*/ 467 h 1039"/>
              <a:gd name="T34" fmla="*/ 210 w 897"/>
              <a:gd name="T35" fmla="*/ 551 h 1039"/>
              <a:gd name="T36" fmla="*/ 178 w 897"/>
              <a:gd name="T37" fmla="*/ 551 h 1039"/>
              <a:gd name="T38" fmla="*/ 5 w 897"/>
              <a:gd name="T39" fmla="*/ 431 h 1039"/>
              <a:gd name="T40" fmla="*/ 10 w 897"/>
              <a:gd name="T41" fmla="*/ 404 h 1039"/>
              <a:gd name="T42" fmla="*/ 189 w 897"/>
              <a:gd name="T43" fmla="*/ 268 h 1039"/>
              <a:gd name="T44" fmla="*/ 215 w 897"/>
              <a:gd name="T45" fmla="*/ 289 h 1039"/>
              <a:gd name="T46" fmla="*/ 351 w 897"/>
              <a:gd name="T47" fmla="*/ 258 h 1039"/>
              <a:gd name="T48" fmla="*/ 383 w 897"/>
              <a:gd name="T49" fmla="*/ 237 h 1039"/>
              <a:gd name="T50" fmla="*/ 498 w 897"/>
              <a:gd name="T51" fmla="*/ 263 h 1039"/>
              <a:gd name="T52" fmla="*/ 530 w 897"/>
              <a:gd name="T53" fmla="*/ 247 h 1039"/>
              <a:gd name="T54" fmla="*/ 687 w 897"/>
              <a:gd name="T55" fmla="*/ 362 h 1039"/>
              <a:gd name="T56" fmla="*/ 451 w 897"/>
              <a:gd name="T57" fmla="*/ 0 h 1039"/>
              <a:gd name="T58" fmla="*/ 409 w 897"/>
              <a:gd name="T59" fmla="*/ 11 h 1039"/>
              <a:gd name="T60" fmla="*/ 372 w 897"/>
              <a:gd name="T61" fmla="*/ 48 h 1039"/>
              <a:gd name="T62" fmla="*/ 362 w 897"/>
              <a:gd name="T63" fmla="*/ 105 h 1039"/>
              <a:gd name="T64" fmla="*/ 357 w 897"/>
              <a:gd name="T65" fmla="*/ 116 h 1039"/>
              <a:gd name="T66" fmla="*/ 351 w 897"/>
              <a:gd name="T67" fmla="*/ 132 h 1039"/>
              <a:gd name="T68" fmla="*/ 362 w 897"/>
              <a:gd name="T69" fmla="*/ 158 h 1039"/>
              <a:gd name="T70" fmla="*/ 378 w 897"/>
              <a:gd name="T71" fmla="*/ 179 h 1039"/>
              <a:gd name="T72" fmla="*/ 414 w 897"/>
              <a:gd name="T73" fmla="*/ 226 h 1039"/>
              <a:gd name="T74" fmla="*/ 451 w 897"/>
              <a:gd name="T75" fmla="*/ 242 h 1039"/>
              <a:gd name="T76" fmla="*/ 503 w 897"/>
              <a:gd name="T77" fmla="*/ 205 h 1039"/>
              <a:gd name="T78" fmla="*/ 524 w 897"/>
              <a:gd name="T79" fmla="*/ 163 h 1039"/>
              <a:gd name="T80" fmla="*/ 535 w 897"/>
              <a:gd name="T81" fmla="*/ 158 h 1039"/>
              <a:gd name="T82" fmla="*/ 545 w 897"/>
              <a:gd name="T83" fmla="*/ 121 h 1039"/>
              <a:gd name="T84" fmla="*/ 540 w 897"/>
              <a:gd name="T85" fmla="*/ 111 h 1039"/>
              <a:gd name="T86" fmla="*/ 540 w 897"/>
              <a:gd name="T87" fmla="*/ 105 h 1039"/>
              <a:gd name="T88" fmla="*/ 519 w 897"/>
              <a:gd name="T89" fmla="*/ 32 h 1039"/>
              <a:gd name="T90" fmla="*/ 472 w 897"/>
              <a:gd name="T91" fmla="*/ 6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97" h="1039">
                <a:moveTo>
                  <a:pt x="687" y="289"/>
                </a:moveTo>
                <a:lnTo>
                  <a:pt x="687" y="289"/>
                </a:lnTo>
                <a:lnTo>
                  <a:pt x="687" y="273"/>
                </a:lnTo>
                <a:lnTo>
                  <a:pt x="698" y="268"/>
                </a:lnTo>
                <a:lnTo>
                  <a:pt x="708" y="268"/>
                </a:lnTo>
                <a:lnTo>
                  <a:pt x="718" y="273"/>
                </a:lnTo>
                <a:lnTo>
                  <a:pt x="886" y="404"/>
                </a:lnTo>
                <a:lnTo>
                  <a:pt x="886" y="404"/>
                </a:lnTo>
                <a:lnTo>
                  <a:pt x="897" y="415"/>
                </a:lnTo>
                <a:lnTo>
                  <a:pt x="897" y="420"/>
                </a:lnTo>
                <a:lnTo>
                  <a:pt x="897" y="431"/>
                </a:lnTo>
                <a:lnTo>
                  <a:pt x="886" y="436"/>
                </a:lnTo>
                <a:lnTo>
                  <a:pt x="718" y="551"/>
                </a:lnTo>
                <a:lnTo>
                  <a:pt x="718" y="551"/>
                </a:lnTo>
                <a:lnTo>
                  <a:pt x="708" y="551"/>
                </a:lnTo>
                <a:lnTo>
                  <a:pt x="698" y="556"/>
                </a:lnTo>
                <a:lnTo>
                  <a:pt x="687" y="551"/>
                </a:lnTo>
                <a:lnTo>
                  <a:pt x="687" y="535"/>
                </a:lnTo>
                <a:lnTo>
                  <a:pt x="687" y="467"/>
                </a:lnTo>
                <a:lnTo>
                  <a:pt x="650" y="467"/>
                </a:lnTo>
                <a:lnTo>
                  <a:pt x="566" y="404"/>
                </a:lnTo>
                <a:lnTo>
                  <a:pt x="566" y="682"/>
                </a:lnTo>
                <a:lnTo>
                  <a:pt x="566" y="829"/>
                </a:lnTo>
                <a:lnTo>
                  <a:pt x="566" y="976"/>
                </a:lnTo>
                <a:lnTo>
                  <a:pt x="566" y="976"/>
                </a:lnTo>
                <a:lnTo>
                  <a:pt x="561" y="1002"/>
                </a:lnTo>
                <a:lnTo>
                  <a:pt x="551" y="1018"/>
                </a:lnTo>
                <a:lnTo>
                  <a:pt x="530" y="1034"/>
                </a:lnTo>
                <a:lnTo>
                  <a:pt x="509" y="1039"/>
                </a:lnTo>
                <a:lnTo>
                  <a:pt x="509" y="1039"/>
                </a:lnTo>
                <a:lnTo>
                  <a:pt x="509" y="1039"/>
                </a:lnTo>
                <a:lnTo>
                  <a:pt x="488" y="1034"/>
                </a:lnTo>
                <a:lnTo>
                  <a:pt x="467" y="1018"/>
                </a:lnTo>
                <a:lnTo>
                  <a:pt x="451" y="1002"/>
                </a:lnTo>
                <a:lnTo>
                  <a:pt x="451" y="976"/>
                </a:lnTo>
                <a:lnTo>
                  <a:pt x="451" y="976"/>
                </a:lnTo>
                <a:lnTo>
                  <a:pt x="446" y="1002"/>
                </a:lnTo>
                <a:lnTo>
                  <a:pt x="430" y="1018"/>
                </a:lnTo>
                <a:lnTo>
                  <a:pt x="414" y="1034"/>
                </a:lnTo>
                <a:lnTo>
                  <a:pt x="388" y="1039"/>
                </a:lnTo>
                <a:lnTo>
                  <a:pt x="388" y="1039"/>
                </a:lnTo>
                <a:lnTo>
                  <a:pt x="388" y="1039"/>
                </a:lnTo>
                <a:lnTo>
                  <a:pt x="367" y="1034"/>
                </a:lnTo>
                <a:lnTo>
                  <a:pt x="346" y="1018"/>
                </a:lnTo>
                <a:lnTo>
                  <a:pt x="336" y="1002"/>
                </a:lnTo>
                <a:lnTo>
                  <a:pt x="330" y="976"/>
                </a:lnTo>
                <a:lnTo>
                  <a:pt x="330" y="829"/>
                </a:lnTo>
                <a:lnTo>
                  <a:pt x="330" y="682"/>
                </a:lnTo>
                <a:lnTo>
                  <a:pt x="330" y="404"/>
                </a:lnTo>
                <a:lnTo>
                  <a:pt x="246" y="467"/>
                </a:lnTo>
                <a:lnTo>
                  <a:pt x="215" y="467"/>
                </a:lnTo>
                <a:lnTo>
                  <a:pt x="215" y="535"/>
                </a:lnTo>
                <a:lnTo>
                  <a:pt x="215" y="535"/>
                </a:lnTo>
                <a:lnTo>
                  <a:pt x="210" y="551"/>
                </a:lnTo>
                <a:lnTo>
                  <a:pt x="199" y="556"/>
                </a:lnTo>
                <a:lnTo>
                  <a:pt x="189" y="551"/>
                </a:lnTo>
                <a:lnTo>
                  <a:pt x="178" y="551"/>
                </a:lnTo>
                <a:lnTo>
                  <a:pt x="10" y="436"/>
                </a:lnTo>
                <a:lnTo>
                  <a:pt x="10" y="436"/>
                </a:lnTo>
                <a:lnTo>
                  <a:pt x="5" y="431"/>
                </a:lnTo>
                <a:lnTo>
                  <a:pt x="0" y="420"/>
                </a:lnTo>
                <a:lnTo>
                  <a:pt x="0" y="415"/>
                </a:lnTo>
                <a:lnTo>
                  <a:pt x="10" y="404"/>
                </a:lnTo>
                <a:lnTo>
                  <a:pt x="178" y="273"/>
                </a:lnTo>
                <a:lnTo>
                  <a:pt x="178" y="273"/>
                </a:lnTo>
                <a:lnTo>
                  <a:pt x="189" y="268"/>
                </a:lnTo>
                <a:lnTo>
                  <a:pt x="199" y="268"/>
                </a:lnTo>
                <a:lnTo>
                  <a:pt x="210" y="273"/>
                </a:lnTo>
                <a:lnTo>
                  <a:pt x="215" y="289"/>
                </a:lnTo>
                <a:lnTo>
                  <a:pt x="215" y="362"/>
                </a:lnTo>
                <a:lnTo>
                  <a:pt x="225" y="362"/>
                </a:lnTo>
                <a:lnTo>
                  <a:pt x="351" y="258"/>
                </a:lnTo>
                <a:lnTo>
                  <a:pt x="351" y="258"/>
                </a:lnTo>
                <a:lnTo>
                  <a:pt x="367" y="247"/>
                </a:lnTo>
                <a:lnTo>
                  <a:pt x="383" y="237"/>
                </a:lnTo>
                <a:lnTo>
                  <a:pt x="399" y="263"/>
                </a:lnTo>
                <a:lnTo>
                  <a:pt x="451" y="310"/>
                </a:lnTo>
                <a:lnTo>
                  <a:pt x="498" y="263"/>
                </a:lnTo>
                <a:lnTo>
                  <a:pt x="519" y="237"/>
                </a:lnTo>
                <a:lnTo>
                  <a:pt x="519" y="237"/>
                </a:lnTo>
                <a:lnTo>
                  <a:pt x="530" y="247"/>
                </a:lnTo>
                <a:lnTo>
                  <a:pt x="545" y="258"/>
                </a:lnTo>
                <a:lnTo>
                  <a:pt x="671" y="362"/>
                </a:lnTo>
                <a:lnTo>
                  <a:pt x="687" y="362"/>
                </a:lnTo>
                <a:lnTo>
                  <a:pt x="687" y="289"/>
                </a:lnTo>
                <a:lnTo>
                  <a:pt x="687" y="289"/>
                </a:lnTo>
                <a:close/>
                <a:moveTo>
                  <a:pt x="451" y="0"/>
                </a:moveTo>
                <a:lnTo>
                  <a:pt x="451" y="0"/>
                </a:lnTo>
                <a:lnTo>
                  <a:pt x="425" y="6"/>
                </a:lnTo>
                <a:lnTo>
                  <a:pt x="409" y="11"/>
                </a:lnTo>
                <a:lnTo>
                  <a:pt x="393" y="21"/>
                </a:lnTo>
                <a:lnTo>
                  <a:pt x="378" y="32"/>
                </a:lnTo>
                <a:lnTo>
                  <a:pt x="372" y="48"/>
                </a:lnTo>
                <a:lnTo>
                  <a:pt x="362" y="69"/>
                </a:lnTo>
                <a:lnTo>
                  <a:pt x="362" y="105"/>
                </a:lnTo>
                <a:lnTo>
                  <a:pt x="362" y="105"/>
                </a:lnTo>
                <a:lnTo>
                  <a:pt x="362" y="111"/>
                </a:lnTo>
                <a:lnTo>
                  <a:pt x="362" y="111"/>
                </a:lnTo>
                <a:lnTo>
                  <a:pt x="357" y="116"/>
                </a:lnTo>
                <a:lnTo>
                  <a:pt x="357" y="121"/>
                </a:lnTo>
                <a:lnTo>
                  <a:pt x="357" y="121"/>
                </a:lnTo>
                <a:lnTo>
                  <a:pt x="351" y="132"/>
                </a:lnTo>
                <a:lnTo>
                  <a:pt x="357" y="142"/>
                </a:lnTo>
                <a:lnTo>
                  <a:pt x="362" y="158"/>
                </a:lnTo>
                <a:lnTo>
                  <a:pt x="362" y="158"/>
                </a:lnTo>
                <a:lnTo>
                  <a:pt x="372" y="163"/>
                </a:lnTo>
                <a:lnTo>
                  <a:pt x="372" y="163"/>
                </a:lnTo>
                <a:lnTo>
                  <a:pt x="378" y="179"/>
                </a:lnTo>
                <a:lnTo>
                  <a:pt x="378" y="179"/>
                </a:lnTo>
                <a:lnTo>
                  <a:pt x="393" y="205"/>
                </a:lnTo>
                <a:lnTo>
                  <a:pt x="414" y="226"/>
                </a:lnTo>
                <a:lnTo>
                  <a:pt x="430" y="237"/>
                </a:lnTo>
                <a:lnTo>
                  <a:pt x="451" y="242"/>
                </a:lnTo>
                <a:lnTo>
                  <a:pt x="451" y="242"/>
                </a:lnTo>
                <a:lnTo>
                  <a:pt x="467" y="237"/>
                </a:lnTo>
                <a:lnTo>
                  <a:pt x="482" y="226"/>
                </a:lnTo>
                <a:lnTo>
                  <a:pt x="503" y="205"/>
                </a:lnTo>
                <a:lnTo>
                  <a:pt x="519" y="179"/>
                </a:lnTo>
                <a:lnTo>
                  <a:pt x="519" y="179"/>
                </a:lnTo>
                <a:lnTo>
                  <a:pt x="524" y="163"/>
                </a:lnTo>
                <a:lnTo>
                  <a:pt x="524" y="163"/>
                </a:lnTo>
                <a:lnTo>
                  <a:pt x="535" y="158"/>
                </a:lnTo>
                <a:lnTo>
                  <a:pt x="535" y="158"/>
                </a:lnTo>
                <a:lnTo>
                  <a:pt x="540" y="142"/>
                </a:lnTo>
                <a:lnTo>
                  <a:pt x="545" y="132"/>
                </a:lnTo>
                <a:lnTo>
                  <a:pt x="545" y="121"/>
                </a:lnTo>
                <a:lnTo>
                  <a:pt x="545" y="121"/>
                </a:lnTo>
                <a:lnTo>
                  <a:pt x="540" y="116"/>
                </a:lnTo>
                <a:lnTo>
                  <a:pt x="540" y="111"/>
                </a:lnTo>
                <a:lnTo>
                  <a:pt x="540" y="111"/>
                </a:lnTo>
                <a:lnTo>
                  <a:pt x="540" y="105"/>
                </a:lnTo>
                <a:lnTo>
                  <a:pt x="540" y="105"/>
                </a:lnTo>
                <a:lnTo>
                  <a:pt x="535" y="69"/>
                </a:lnTo>
                <a:lnTo>
                  <a:pt x="530" y="48"/>
                </a:lnTo>
                <a:lnTo>
                  <a:pt x="519" y="32"/>
                </a:lnTo>
                <a:lnTo>
                  <a:pt x="503" y="21"/>
                </a:lnTo>
                <a:lnTo>
                  <a:pt x="493" y="11"/>
                </a:lnTo>
                <a:lnTo>
                  <a:pt x="472" y="6"/>
                </a:lnTo>
                <a:lnTo>
                  <a:pt x="451" y="0"/>
                </a:lnTo>
                <a:lnTo>
                  <a:pt x="451" y="0"/>
                </a:lnTo>
                <a:close/>
              </a:path>
            </a:pathLst>
          </a:custGeom>
          <a:solidFill>
            <a:srgbClr val="0076A8"/>
          </a:solidFill>
          <a:ln>
            <a:noFill/>
          </a:ln>
        </p:spPr>
        <p:txBody>
          <a:bodyPr vert="horz" wrap="square" lIns="82918" tIns="41459" rIns="82918" bIns="41459" numCol="1" anchor="t" anchorCtr="0" compatLnSpc="1">
            <a:prstTxWarp prst="textNoShape">
              <a:avLst/>
            </a:prstTxWarp>
          </a:bodyPr>
          <a:lstStyle/>
          <a:p>
            <a:endParaRPr lang="en-US" sz="1500"/>
          </a:p>
        </p:txBody>
      </p:sp>
      <p:grpSp>
        <p:nvGrpSpPr>
          <p:cNvPr id="160" name="Group 159"/>
          <p:cNvGrpSpPr/>
          <p:nvPr/>
        </p:nvGrpSpPr>
        <p:grpSpPr>
          <a:xfrm>
            <a:off x="2524210" y="3319954"/>
            <a:ext cx="468971" cy="394689"/>
            <a:chOff x="6781036" y="2141534"/>
            <a:chExt cx="517171" cy="435254"/>
          </a:xfrm>
          <a:solidFill>
            <a:srgbClr val="00ABAB"/>
          </a:solidFill>
        </p:grpSpPr>
        <p:sp>
          <p:nvSpPr>
            <p:cNvPr id="161" name="Freeform 69"/>
            <p:cNvSpPr>
              <a:spLocks noEditPoints="1"/>
            </p:cNvSpPr>
            <p:nvPr/>
          </p:nvSpPr>
          <p:spPr bwMode="auto">
            <a:xfrm>
              <a:off x="6781036" y="2197238"/>
              <a:ext cx="381188" cy="379550"/>
            </a:xfrm>
            <a:custGeom>
              <a:avLst/>
              <a:gdLst>
                <a:gd name="T0" fmla="*/ 646 w 698"/>
                <a:gd name="T1" fmla="*/ 312 h 695"/>
                <a:gd name="T2" fmla="*/ 527 w 698"/>
                <a:gd name="T3" fmla="*/ 107 h 695"/>
                <a:gd name="T4" fmla="*/ 558 w 698"/>
                <a:gd name="T5" fmla="*/ 66 h 695"/>
                <a:gd name="T6" fmla="*/ 456 w 698"/>
                <a:gd name="T7" fmla="*/ 16 h 695"/>
                <a:gd name="T8" fmla="*/ 348 w 698"/>
                <a:gd name="T9" fmla="*/ 0 h 695"/>
                <a:gd name="T10" fmla="*/ 251 w 698"/>
                <a:gd name="T11" fmla="*/ 14 h 695"/>
                <a:gd name="T12" fmla="*/ 138 w 698"/>
                <a:gd name="T13" fmla="*/ 69 h 695"/>
                <a:gd name="T14" fmla="*/ 113 w 698"/>
                <a:gd name="T15" fmla="*/ 91 h 695"/>
                <a:gd name="T16" fmla="*/ 102 w 698"/>
                <a:gd name="T17" fmla="*/ 102 h 695"/>
                <a:gd name="T18" fmla="*/ 89 w 698"/>
                <a:gd name="T19" fmla="*/ 113 h 695"/>
                <a:gd name="T20" fmla="*/ 78 w 698"/>
                <a:gd name="T21" fmla="*/ 127 h 695"/>
                <a:gd name="T22" fmla="*/ 69 w 698"/>
                <a:gd name="T23" fmla="*/ 140 h 695"/>
                <a:gd name="T24" fmla="*/ 58 w 698"/>
                <a:gd name="T25" fmla="*/ 154 h 695"/>
                <a:gd name="T26" fmla="*/ 50 w 698"/>
                <a:gd name="T27" fmla="*/ 171 h 695"/>
                <a:gd name="T28" fmla="*/ 42 w 698"/>
                <a:gd name="T29" fmla="*/ 185 h 695"/>
                <a:gd name="T30" fmla="*/ 33 w 698"/>
                <a:gd name="T31" fmla="*/ 201 h 695"/>
                <a:gd name="T32" fmla="*/ 25 w 698"/>
                <a:gd name="T33" fmla="*/ 218 h 695"/>
                <a:gd name="T34" fmla="*/ 20 w 698"/>
                <a:gd name="T35" fmla="*/ 234 h 695"/>
                <a:gd name="T36" fmla="*/ 14 w 698"/>
                <a:gd name="T37" fmla="*/ 251 h 695"/>
                <a:gd name="T38" fmla="*/ 9 w 698"/>
                <a:gd name="T39" fmla="*/ 267 h 695"/>
                <a:gd name="T40" fmla="*/ 6 w 698"/>
                <a:gd name="T41" fmla="*/ 287 h 695"/>
                <a:gd name="T42" fmla="*/ 3 w 698"/>
                <a:gd name="T43" fmla="*/ 303 h 695"/>
                <a:gd name="T44" fmla="*/ 0 w 698"/>
                <a:gd name="T45" fmla="*/ 323 h 695"/>
                <a:gd name="T46" fmla="*/ 0 w 698"/>
                <a:gd name="T47" fmla="*/ 347 h 695"/>
                <a:gd name="T48" fmla="*/ 0 w 698"/>
                <a:gd name="T49" fmla="*/ 372 h 695"/>
                <a:gd name="T50" fmla="*/ 3 w 698"/>
                <a:gd name="T51" fmla="*/ 392 h 695"/>
                <a:gd name="T52" fmla="*/ 6 w 698"/>
                <a:gd name="T53" fmla="*/ 408 h 695"/>
                <a:gd name="T54" fmla="*/ 9 w 698"/>
                <a:gd name="T55" fmla="*/ 425 h 695"/>
                <a:gd name="T56" fmla="*/ 14 w 698"/>
                <a:gd name="T57" fmla="*/ 444 h 695"/>
                <a:gd name="T58" fmla="*/ 20 w 698"/>
                <a:gd name="T59" fmla="*/ 461 h 695"/>
                <a:gd name="T60" fmla="*/ 25 w 698"/>
                <a:gd name="T61" fmla="*/ 477 h 695"/>
                <a:gd name="T62" fmla="*/ 33 w 698"/>
                <a:gd name="T63" fmla="*/ 494 h 695"/>
                <a:gd name="T64" fmla="*/ 42 w 698"/>
                <a:gd name="T65" fmla="*/ 507 h 695"/>
                <a:gd name="T66" fmla="*/ 50 w 698"/>
                <a:gd name="T67" fmla="*/ 524 h 695"/>
                <a:gd name="T68" fmla="*/ 58 w 698"/>
                <a:gd name="T69" fmla="*/ 538 h 695"/>
                <a:gd name="T70" fmla="*/ 69 w 698"/>
                <a:gd name="T71" fmla="*/ 552 h 695"/>
                <a:gd name="T72" fmla="*/ 78 w 698"/>
                <a:gd name="T73" fmla="*/ 565 h 695"/>
                <a:gd name="T74" fmla="*/ 89 w 698"/>
                <a:gd name="T75" fmla="*/ 579 h 695"/>
                <a:gd name="T76" fmla="*/ 102 w 698"/>
                <a:gd name="T77" fmla="*/ 593 h 695"/>
                <a:gd name="T78" fmla="*/ 113 w 698"/>
                <a:gd name="T79" fmla="*/ 604 h 695"/>
                <a:gd name="T80" fmla="*/ 163 w 698"/>
                <a:gd name="T81" fmla="*/ 643 h 695"/>
                <a:gd name="T82" fmla="*/ 282 w 698"/>
                <a:gd name="T83" fmla="*/ 690 h 695"/>
                <a:gd name="T84" fmla="*/ 384 w 698"/>
                <a:gd name="T85" fmla="*/ 692 h 695"/>
                <a:gd name="T86" fmla="*/ 516 w 698"/>
                <a:gd name="T87" fmla="*/ 654 h 695"/>
                <a:gd name="T88" fmla="*/ 618 w 698"/>
                <a:gd name="T89" fmla="*/ 568 h 695"/>
                <a:gd name="T90" fmla="*/ 682 w 698"/>
                <a:gd name="T91" fmla="*/ 449 h 695"/>
                <a:gd name="T92" fmla="*/ 698 w 698"/>
                <a:gd name="T93" fmla="*/ 347 h 695"/>
                <a:gd name="T94" fmla="*/ 674 w 698"/>
                <a:gd name="T95" fmla="*/ 223 h 695"/>
                <a:gd name="T96" fmla="*/ 367 w 698"/>
                <a:gd name="T97" fmla="*/ 372 h 695"/>
                <a:gd name="T98" fmla="*/ 571 w 698"/>
                <a:gd name="T99" fmla="*/ 353 h 695"/>
                <a:gd name="T100" fmla="*/ 549 w 698"/>
                <a:gd name="T101" fmla="*/ 554 h 695"/>
                <a:gd name="T102" fmla="*/ 594 w 698"/>
                <a:gd name="T103" fmla="*/ 502 h 695"/>
                <a:gd name="T104" fmla="*/ 549 w 698"/>
                <a:gd name="T105" fmla="*/ 554 h 695"/>
                <a:gd name="T106" fmla="*/ 442 w 698"/>
                <a:gd name="T107" fmla="*/ 538 h 695"/>
                <a:gd name="T108" fmla="*/ 646 w 698"/>
                <a:gd name="T109" fmla="*/ 37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8" h="695">
                  <a:moveTo>
                    <a:pt x="627" y="237"/>
                  </a:moveTo>
                  <a:lnTo>
                    <a:pt x="627" y="237"/>
                  </a:lnTo>
                  <a:lnTo>
                    <a:pt x="638" y="273"/>
                  </a:lnTo>
                  <a:lnTo>
                    <a:pt x="646" y="312"/>
                  </a:lnTo>
                  <a:lnTo>
                    <a:pt x="356" y="312"/>
                  </a:lnTo>
                  <a:lnTo>
                    <a:pt x="503" y="91"/>
                  </a:lnTo>
                  <a:lnTo>
                    <a:pt x="503" y="91"/>
                  </a:lnTo>
                  <a:lnTo>
                    <a:pt x="527" y="107"/>
                  </a:lnTo>
                  <a:lnTo>
                    <a:pt x="549" y="124"/>
                  </a:lnTo>
                  <a:lnTo>
                    <a:pt x="588" y="91"/>
                  </a:lnTo>
                  <a:lnTo>
                    <a:pt x="588" y="91"/>
                  </a:lnTo>
                  <a:lnTo>
                    <a:pt x="558" y="66"/>
                  </a:lnTo>
                  <a:lnTo>
                    <a:pt x="527" y="44"/>
                  </a:lnTo>
                  <a:lnTo>
                    <a:pt x="494" y="27"/>
                  </a:lnTo>
                  <a:lnTo>
                    <a:pt x="456" y="16"/>
                  </a:lnTo>
                  <a:lnTo>
                    <a:pt x="456" y="16"/>
                  </a:lnTo>
                  <a:lnTo>
                    <a:pt x="431" y="8"/>
                  </a:lnTo>
                  <a:lnTo>
                    <a:pt x="403" y="2"/>
                  </a:lnTo>
                  <a:lnTo>
                    <a:pt x="376" y="0"/>
                  </a:lnTo>
                  <a:lnTo>
                    <a:pt x="348" y="0"/>
                  </a:lnTo>
                  <a:lnTo>
                    <a:pt x="348" y="0"/>
                  </a:lnTo>
                  <a:lnTo>
                    <a:pt x="315" y="0"/>
                  </a:lnTo>
                  <a:lnTo>
                    <a:pt x="282" y="5"/>
                  </a:lnTo>
                  <a:lnTo>
                    <a:pt x="251" y="14"/>
                  </a:lnTo>
                  <a:lnTo>
                    <a:pt x="221" y="22"/>
                  </a:lnTo>
                  <a:lnTo>
                    <a:pt x="191" y="36"/>
                  </a:lnTo>
                  <a:lnTo>
                    <a:pt x="163" y="52"/>
                  </a:lnTo>
                  <a:lnTo>
                    <a:pt x="138" y="69"/>
                  </a:lnTo>
                  <a:lnTo>
                    <a:pt x="113" y="91"/>
                  </a:lnTo>
                  <a:lnTo>
                    <a:pt x="113" y="91"/>
                  </a:lnTo>
                  <a:lnTo>
                    <a:pt x="113" y="91"/>
                  </a:lnTo>
                  <a:lnTo>
                    <a:pt x="113" y="91"/>
                  </a:lnTo>
                  <a:lnTo>
                    <a:pt x="102" y="102"/>
                  </a:lnTo>
                  <a:lnTo>
                    <a:pt x="102" y="102"/>
                  </a:lnTo>
                  <a:lnTo>
                    <a:pt x="102" y="102"/>
                  </a:lnTo>
                  <a:lnTo>
                    <a:pt x="102" y="102"/>
                  </a:lnTo>
                  <a:lnTo>
                    <a:pt x="91" y="113"/>
                  </a:lnTo>
                  <a:lnTo>
                    <a:pt x="91" y="113"/>
                  </a:lnTo>
                  <a:lnTo>
                    <a:pt x="89" y="113"/>
                  </a:lnTo>
                  <a:lnTo>
                    <a:pt x="89" y="113"/>
                  </a:lnTo>
                  <a:lnTo>
                    <a:pt x="80" y="127"/>
                  </a:lnTo>
                  <a:lnTo>
                    <a:pt x="80" y="127"/>
                  </a:lnTo>
                  <a:lnTo>
                    <a:pt x="78" y="127"/>
                  </a:lnTo>
                  <a:lnTo>
                    <a:pt x="78" y="127"/>
                  </a:lnTo>
                  <a:lnTo>
                    <a:pt x="69" y="138"/>
                  </a:lnTo>
                  <a:lnTo>
                    <a:pt x="69" y="138"/>
                  </a:lnTo>
                  <a:lnTo>
                    <a:pt x="69" y="140"/>
                  </a:lnTo>
                  <a:lnTo>
                    <a:pt x="69" y="140"/>
                  </a:lnTo>
                  <a:lnTo>
                    <a:pt x="61" y="151"/>
                  </a:lnTo>
                  <a:lnTo>
                    <a:pt x="61" y="151"/>
                  </a:lnTo>
                  <a:lnTo>
                    <a:pt x="58" y="154"/>
                  </a:lnTo>
                  <a:lnTo>
                    <a:pt x="58" y="154"/>
                  </a:lnTo>
                  <a:lnTo>
                    <a:pt x="50" y="168"/>
                  </a:lnTo>
                  <a:lnTo>
                    <a:pt x="50" y="168"/>
                  </a:lnTo>
                  <a:lnTo>
                    <a:pt x="50" y="171"/>
                  </a:lnTo>
                  <a:lnTo>
                    <a:pt x="50" y="171"/>
                  </a:lnTo>
                  <a:lnTo>
                    <a:pt x="42" y="182"/>
                  </a:lnTo>
                  <a:lnTo>
                    <a:pt x="42" y="182"/>
                  </a:lnTo>
                  <a:lnTo>
                    <a:pt x="42" y="185"/>
                  </a:lnTo>
                  <a:lnTo>
                    <a:pt x="42" y="185"/>
                  </a:lnTo>
                  <a:lnTo>
                    <a:pt x="36" y="196"/>
                  </a:lnTo>
                  <a:lnTo>
                    <a:pt x="36" y="196"/>
                  </a:lnTo>
                  <a:lnTo>
                    <a:pt x="33" y="201"/>
                  </a:lnTo>
                  <a:lnTo>
                    <a:pt x="33" y="201"/>
                  </a:lnTo>
                  <a:lnTo>
                    <a:pt x="28" y="212"/>
                  </a:lnTo>
                  <a:lnTo>
                    <a:pt x="28" y="212"/>
                  </a:lnTo>
                  <a:lnTo>
                    <a:pt x="25" y="218"/>
                  </a:lnTo>
                  <a:lnTo>
                    <a:pt x="25" y="218"/>
                  </a:lnTo>
                  <a:lnTo>
                    <a:pt x="22" y="229"/>
                  </a:lnTo>
                  <a:lnTo>
                    <a:pt x="22" y="229"/>
                  </a:lnTo>
                  <a:lnTo>
                    <a:pt x="20" y="234"/>
                  </a:lnTo>
                  <a:lnTo>
                    <a:pt x="20" y="234"/>
                  </a:lnTo>
                  <a:lnTo>
                    <a:pt x="17" y="243"/>
                  </a:lnTo>
                  <a:lnTo>
                    <a:pt x="17" y="243"/>
                  </a:lnTo>
                  <a:lnTo>
                    <a:pt x="14" y="251"/>
                  </a:lnTo>
                  <a:lnTo>
                    <a:pt x="14" y="251"/>
                  </a:lnTo>
                  <a:lnTo>
                    <a:pt x="11" y="259"/>
                  </a:lnTo>
                  <a:lnTo>
                    <a:pt x="11" y="259"/>
                  </a:lnTo>
                  <a:lnTo>
                    <a:pt x="9" y="267"/>
                  </a:lnTo>
                  <a:lnTo>
                    <a:pt x="9" y="267"/>
                  </a:lnTo>
                  <a:lnTo>
                    <a:pt x="9" y="276"/>
                  </a:lnTo>
                  <a:lnTo>
                    <a:pt x="9" y="276"/>
                  </a:lnTo>
                  <a:lnTo>
                    <a:pt x="6" y="287"/>
                  </a:lnTo>
                  <a:lnTo>
                    <a:pt x="6" y="287"/>
                  </a:lnTo>
                  <a:lnTo>
                    <a:pt x="6" y="295"/>
                  </a:lnTo>
                  <a:lnTo>
                    <a:pt x="6" y="295"/>
                  </a:lnTo>
                  <a:lnTo>
                    <a:pt x="3" y="303"/>
                  </a:lnTo>
                  <a:lnTo>
                    <a:pt x="3" y="303"/>
                  </a:lnTo>
                  <a:lnTo>
                    <a:pt x="3" y="312"/>
                  </a:lnTo>
                  <a:lnTo>
                    <a:pt x="3" y="312"/>
                  </a:lnTo>
                  <a:lnTo>
                    <a:pt x="0" y="323"/>
                  </a:lnTo>
                  <a:lnTo>
                    <a:pt x="0" y="323"/>
                  </a:lnTo>
                  <a:lnTo>
                    <a:pt x="0" y="328"/>
                  </a:lnTo>
                  <a:lnTo>
                    <a:pt x="0" y="328"/>
                  </a:lnTo>
                  <a:lnTo>
                    <a:pt x="0" y="347"/>
                  </a:lnTo>
                  <a:lnTo>
                    <a:pt x="0" y="347"/>
                  </a:lnTo>
                  <a:lnTo>
                    <a:pt x="0" y="364"/>
                  </a:lnTo>
                  <a:lnTo>
                    <a:pt x="0" y="364"/>
                  </a:lnTo>
                  <a:lnTo>
                    <a:pt x="0" y="372"/>
                  </a:lnTo>
                  <a:lnTo>
                    <a:pt x="0" y="372"/>
                  </a:lnTo>
                  <a:lnTo>
                    <a:pt x="3" y="383"/>
                  </a:lnTo>
                  <a:lnTo>
                    <a:pt x="3" y="383"/>
                  </a:lnTo>
                  <a:lnTo>
                    <a:pt x="3" y="392"/>
                  </a:lnTo>
                  <a:lnTo>
                    <a:pt x="3" y="392"/>
                  </a:lnTo>
                  <a:lnTo>
                    <a:pt x="6" y="400"/>
                  </a:lnTo>
                  <a:lnTo>
                    <a:pt x="6" y="400"/>
                  </a:lnTo>
                  <a:lnTo>
                    <a:pt x="6" y="408"/>
                  </a:lnTo>
                  <a:lnTo>
                    <a:pt x="6" y="408"/>
                  </a:lnTo>
                  <a:lnTo>
                    <a:pt x="9" y="416"/>
                  </a:lnTo>
                  <a:lnTo>
                    <a:pt x="9" y="416"/>
                  </a:lnTo>
                  <a:lnTo>
                    <a:pt x="9" y="425"/>
                  </a:lnTo>
                  <a:lnTo>
                    <a:pt x="9" y="425"/>
                  </a:lnTo>
                  <a:lnTo>
                    <a:pt x="11" y="433"/>
                  </a:lnTo>
                  <a:lnTo>
                    <a:pt x="11" y="433"/>
                  </a:lnTo>
                  <a:lnTo>
                    <a:pt x="14" y="444"/>
                  </a:lnTo>
                  <a:lnTo>
                    <a:pt x="14" y="444"/>
                  </a:lnTo>
                  <a:lnTo>
                    <a:pt x="17" y="449"/>
                  </a:lnTo>
                  <a:lnTo>
                    <a:pt x="17" y="449"/>
                  </a:lnTo>
                  <a:lnTo>
                    <a:pt x="20" y="461"/>
                  </a:lnTo>
                  <a:lnTo>
                    <a:pt x="20" y="461"/>
                  </a:lnTo>
                  <a:lnTo>
                    <a:pt x="22" y="466"/>
                  </a:lnTo>
                  <a:lnTo>
                    <a:pt x="22" y="466"/>
                  </a:lnTo>
                  <a:lnTo>
                    <a:pt x="25" y="477"/>
                  </a:lnTo>
                  <a:lnTo>
                    <a:pt x="25" y="477"/>
                  </a:lnTo>
                  <a:lnTo>
                    <a:pt x="28" y="483"/>
                  </a:lnTo>
                  <a:lnTo>
                    <a:pt x="28" y="483"/>
                  </a:lnTo>
                  <a:lnTo>
                    <a:pt x="33" y="494"/>
                  </a:lnTo>
                  <a:lnTo>
                    <a:pt x="33" y="494"/>
                  </a:lnTo>
                  <a:lnTo>
                    <a:pt x="36" y="496"/>
                  </a:lnTo>
                  <a:lnTo>
                    <a:pt x="36" y="496"/>
                  </a:lnTo>
                  <a:lnTo>
                    <a:pt x="42" y="507"/>
                  </a:lnTo>
                  <a:lnTo>
                    <a:pt x="42" y="507"/>
                  </a:lnTo>
                  <a:lnTo>
                    <a:pt x="42" y="513"/>
                  </a:lnTo>
                  <a:lnTo>
                    <a:pt x="42" y="513"/>
                  </a:lnTo>
                  <a:lnTo>
                    <a:pt x="50" y="524"/>
                  </a:lnTo>
                  <a:lnTo>
                    <a:pt x="50" y="524"/>
                  </a:lnTo>
                  <a:lnTo>
                    <a:pt x="50" y="527"/>
                  </a:lnTo>
                  <a:lnTo>
                    <a:pt x="50" y="527"/>
                  </a:lnTo>
                  <a:lnTo>
                    <a:pt x="58" y="538"/>
                  </a:lnTo>
                  <a:lnTo>
                    <a:pt x="58" y="538"/>
                  </a:lnTo>
                  <a:lnTo>
                    <a:pt x="61" y="541"/>
                  </a:lnTo>
                  <a:lnTo>
                    <a:pt x="61" y="541"/>
                  </a:lnTo>
                  <a:lnTo>
                    <a:pt x="69" y="552"/>
                  </a:lnTo>
                  <a:lnTo>
                    <a:pt x="69" y="552"/>
                  </a:lnTo>
                  <a:lnTo>
                    <a:pt x="69" y="554"/>
                  </a:lnTo>
                  <a:lnTo>
                    <a:pt x="69" y="554"/>
                  </a:lnTo>
                  <a:lnTo>
                    <a:pt x="78" y="565"/>
                  </a:lnTo>
                  <a:lnTo>
                    <a:pt x="78" y="565"/>
                  </a:lnTo>
                  <a:lnTo>
                    <a:pt x="80" y="568"/>
                  </a:lnTo>
                  <a:lnTo>
                    <a:pt x="80" y="568"/>
                  </a:lnTo>
                  <a:lnTo>
                    <a:pt x="89" y="579"/>
                  </a:lnTo>
                  <a:lnTo>
                    <a:pt x="89" y="579"/>
                  </a:lnTo>
                  <a:lnTo>
                    <a:pt x="91" y="579"/>
                  </a:lnTo>
                  <a:lnTo>
                    <a:pt x="91" y="579"/>
                  </a:lnTo>
                  <a:lnTo>
                    <a:pt x="102" y="593"/>
                  </a:lnTo>
                  <a:lnTo>
                    <a:pt x="102" y="593"/>
                  </a:lnTo>
                  <a:lnTo>
                    <a:pt x="102" y="593"/>
                  </a:lnTo>
                  <a:lnTo>
                    <a:pt x="102" y="593"/>
                  </a:lnTo>
                  <a:lnTo>
                    <a:pt x="113" y="604"/>
                  </a:lnTo>
                  <a:lnTo>
                    <a:pt x="113" y="604"/>
                  </a:lnTo>
                  <a:lnTo>
                    <a:pt x="113" y="604"/>
                  </a:lnTo>
                  <a:lnTo>
                    <a:pt x="113" y="604"/>
                  </a:lnTo>
                  <a:lnTo>
                    <a:pt x="138" y="623"/>
                  </a:lnTo>
                  <a:lnTo>
                    <a:pt x="163" y="643"/>
                  </a:lnTo>
                  <a:lnTo>
                    <a:pt x="191" y="656"/>
                  </a:lnTo>
                  <a:lnTo>
                    <a:pt x="221" y="670"/>
                  </a:lnTo>
                  <a:lnTo>
                    <a:pt x="251" y="681"/>
                  </a:lnTo>
                  <a:lnTo>
                    <a:pt x="282" y="690"/>
                  </a:lnTo>
                  <a:lnTo>
                    <a:pt x="315" y="692"/>
                  </a:lnTo>
                  <a:lnTo>
                    <a:pt x="348" y="695"/>
                  </a:lnTo>
                  <a:lnTo>
                    <a:pt x="348" y="695"/>
                  </a:lnTo>
                  <a:lnTo>
                    <a:pt x="384" y="692"/>
                  </a:lnTo>
                  <a:lnTo>
                    <a:pt x="420" y="687"/>
                  </a:lnTo>
                  <a:lnTo>
                    <a:pt x="453" y="679"/>
                  </a:lnTo>
                  <a:lnTo>
                    <a:pt x="486" y="667"/>
                  </a:lnTo>
                  <a:lnTo>
                    <a:pt x="516" y="654"/>
                  </a:lnTo>
                  <a:lnTo>
                    <a:pt x="544" y="634"/>
                  </a:lnTo>
                  <a:lnTo>
                    <a:pt x="571" y="615"/>
                  </a:lnTo>
                  <a:lnTo>
                    <a:pt x="596" y="593"/>
                  </a:lnTo>
                  <a:lnTo>
                    <a:pt x="618" y="568"/>
                  </a:lnTo>
                  <a:lnTo>
                    <a:pt x="638" y="541"/>
                  </a:lnTo>
                  <a:lnTo>
                    <a:pt x="654" y="513"/>
                  </a:lnTo>
                  <a:lnTo>
                    <a:pt x="671" y="483"/>
                  </a:lnTo>
                  <a:lnTo>
                    <a:pt x="682" y="449"/>
                  </a:lnTo>
                  <a:lnTo>
                    <a:pt x="690" y="416"/>
                  </a:lnTo>
                  <a:lnTo>
                    <a:pt x="696" y="383"/>
                  </a:lnTo>
                  <a:lnTo>
                    <a:pt x="698" y="347"/>
                  </a:lnTo>
                  <a:lnTo>
                    <a:pt x="698" y="347"/>
                  </a:lnTo>
                  <a:lnTo>
                    <a:pt x="696" y="314"/>
                  </a:lnTo>
                  <a:lnTo>
                    <a:pt x="690" y="284"/>
                  </a:lnTo>
                  <a:lnTo>
                    <a:pt x="685" y="254"/>
                  </a:lnTo>
                  <a:lnTo>
                    <a:pt x="674" y="223"/>
                  </a:lnTo>
                  <a:lnTo>
                    <a:pt x="627" y="237"/>
                  </a:lnTo>
                  <a:close/>
                  <a:moveTo>
                    <a:pt x="356" y="353"/>
                  </a:moveTo>
                  <a:lnTo>
                    <a:pt x="398" y="353"/>
                  </a:lnTo>
                  <a:lnTo>
                    <a:pt x="367" y="372"/>
                  </a:lnTo>
                  <a:lnTo>
                    <a:pt x="356" y="353"/>
                  </a:lnTo>
                  <a:close/>
                  <a:moveTo>
                    <a:pt x="387" y="416"/>
                  </a:moveTo>
                  <a:lnTo>
                    <a:pt x="489" y="353"/>
                  </a:lnTo>
                  <a:lnTo>
                    <a:pt x="571" y="353"/>
                  </a:lnTo>
                  <a:lnTo>
                    <a:pt x="403" y="455"/>
                  </a:lnTo>
                  <a:lnTo>
                    <a:pt x="387" y="416"/>
                  </a:lnTo>
                  <a:close/>
                  <a:moveTo>
                    <a:pt x="549" y="554"/>
                  </a:moveTo>
                  <a:lnTo>
                    <a:pt x="549" y="554"/>
                  </a:lnTo>
                  <a:lnTo>
                    <a:pt x="514" y="585"/>
                  </a:lnTo>
                  <a:lnTo>
                    <a:pt x="475" y="610"/>
                  </a:lnTo>
                  <a:lnTo>
                    <a:pt x="461" y="582"/>
                  </a:lnTo>
                  <a:lnTo>
                    <a:pt x="594" y="502"/>
                  </a:lnTo>
                  <a:lnTo>
                    <a:pt x="594" y="502"/>
                  </a:lnTo>
                  <a:lnTo>
                    <a:pt x="571" y="527"/>
                  </a:lnTo>
                  <a:lnTo>
                    <a:pt x="549" y="554"/>
                  </a:lnTo>
                  <a:lnTo>
                    <a:pt x="549" y="554"/>
                  </a:lnTo>
                  <a:close/>
                  <a:moveTo>
                    <a:pt x="646" y="375"/>
                  </a:moveTo>
                  <a:lnTo>
                    <a:pt x="646" y="375"/>
                  </a:lnTo>
                  <a:lnTo>
                    <a:pt x="635" y="419"/>
                  </a:lnTo>
                  <a:lnTo>
                    <a:pt x="442" y="538"/>
                  </a:lnTo>
                  <a:lnTo>
                    <a:pt x="425" y="499"/>
                  </a:lnTo>
                  <a:lnTo>
                    <a:pt x="649" y="361"/>
                  </a:lnTo>
                  <a:lnTo>
                    <a:pt x="649" y="361"/>
                  </a:lnTo>
                  <a:lnTo>
                    <a:pt x="646" y="375"/>
                  </a:lnTo>
                  <a:lnTo>
                    <a:pt x="646" y="3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62" name="Freeform 70"/>
            <p:cNvSpPr>
              <a:spLocks/>
            </p:cNvSpPr>
            <p:nvPr/>
          </p:nvSpPr>
          <p:spPr bwMode="auto">
            <a:xfrm>
              <a:off x="7239227" y="2225636"/>
              <a:ext cx="10376" cy="25668"/>
            </a:xfrm>
            <a:custGeom>
              <a:avLst/>
              <a:gdLst>
                <a:gd name="T0" fmla="*/ 8 w 19"/>
                <a:gd name="T1" fmla="*/ 0 h 47"/>
                <a:gd name="T2" fmla="*/ 8 w 19"/>
                <a:gd name="T3" fmla="*/ 0 h 47"/>
                <a:gd name="T4" fmla="*/ 6 w 19"/>
                <a:gd name="T5" fmla="*/ 3 h 47"/>
                <a:gd name="T6" fmla="*/ 3 w 19"/>
                <a:gd name="T7" fmla="*/ 8 h 47"/>
                <a:gd name="T8" fmla="*/ 0 w 19"/>
                <a:gd name="T9" fmla="*/ 22 h 47"/>
                <a:gd name="T10" fmla="*/ 0 w 19"/>
                <a:gd name="T11" fmla="*/ 22 h 47"/>
                <a:gd name="T12" fmla="*/ 0 w 19"/>
                <a:gd name="T13" fmla="*/ 36 h 47"/>
                <a:gd name="T14" fmla="*/ 6 w 19"/>
                <a:gd name="T15" fmla="*/ 44 h 47"/>
                <a:gd name="T16" fmla="*/ 6 w 19"/>
                <a:gd name="T17" fmla="*/ 44 h 47"/>
                <a:gd name="T18" fmla="*/ 8 w 19"/>
                <a:gd name="T19" fmla="*/ 47 h 47"/>
                <a:gd name="T20" fmla="*/ 8 w 19"/>
                <a:gd name="T21" fmla="*/ 47 h 47"/>
                <a:gd name="T22" fmla="*/ 14 w 19"/>
                <a:gd name="T23" fmla="*/ 44 h 47"/>
                <a:gd name="T24" fmla="*/ 17 w 19"/>
                <a:gd name="T25" fmla="*/ 36 h 47"/>
                <a:gd name="T26" fmla="*/ 19 w 19"/>
                <a:gd name="T27" fmla="*/ 22 h 47"/>
                <a:gd name="T28" fmla="*/ 19 w 19"/>
                <a:gd name="T29" fmla="*/ 22 h 47"/>
                <a:gd name="T30" fmla="*/ 17 w 19"/>
                <a:gd name="T31" fmla="*/ 8 h 47"/>
                <a:gd name="T32" fmla="*/ 14 w 19"/>
                <a:gd name="T33" fmla="*/ 3 h 47"/>
                <a:gd name="T34" fmla="*/ 8 w 19"/>
                <a:gd name="T35" fmla="*/ 0 h 47"/>
                <a:gd name="T36" fmla="*/ 8 w 19"/>
                <a:gd name="T3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47">
                  <a:moveTo>
                    <a:pt x="8" y="0"/>
                  </a:moveTo>
                  <a:lnTo>
                    <a:pt x="8" y="0"/>
                  </a:lnTo>
                  <a:lnTo>
                    <a:pt x="6" y="3"/>
                  </a:lnTo>
                  <a:lnTo>
                    <a:pt x="3" y="8"/>
                  </a:lnTo>
                  <a:lnTo>
                    <a:pt x="0" y="22"/>
                  </a:lnTo>
                  <a:lnTo>
                    <a:pt x="0" y="22"/>
                  </a:lnTo>
                  <a:lnTo>
                    <a:pt x="0" y="36"/>
                  </a:lnTo>
                  <a:lnTo>
                    <a:pt x="6" y="44"/>
                  </a:lnTo>
                  <a:lnTo>
                    <a:pt x="6" y="44"/>
                  </a:lnTo>
                  <a:lnTo>
                    <a:pt x="8" y="47"/>
                  </a:lnTo>
                  <a:lnTo>
                    <a:pt x="8" y="47"/>
                  </a:lnTo>
                  <a:lnTo>
                    <a:pt x="14" y="44"/>
                  </a:lnTo>
                  <a:lnTo>
                    <a:pt x="17" y="36"/>
                  </a:lnTo>
                  <a:lnTo>
                    <a:pt x="19" y="22"/>
                  </a:lnTo>
                  <a:lnTo>
                    <a:pt x="19" y="22"/>
                  </a:lnTo>
                  <a:lnTo>
                    <a:pt x="17" y="8"/>
                  </a:lnTo>
                  <a:lnTo>
                    <a:pt x="14" y="3"/>
                  </a:lnTo>
                  <a:lnTo>
                    <a:pt x="8"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63" name="Freeform 71"/>
            <p:cNvSpPr>
              <a:spLocks noEditPoints="1"/>
            </p:cNvSpPr>
            <p:nvPr/>
          </p:nvSpPr>
          <p:spPr bwMode="auto">
            <a:xfrm>
              <a:off x="7064470" y="2141534"/>
              <a:ext cx="233737" cy="174757"/>
            </a:xfrm>
            <a:custGeom>
              <a:avLst/>
              <a:gdLst>
                <a:gd name="T0" fmla="*/ 270 w 428"/>
                <a:gd name="T1" fmla="*/ 0 h 320"/>
                <a:gd name="T2" fmla="*/ 210 w 428"/>
                <a:gd name="T3" fmla="*/ 11 h 320"/>
                <a:gd name="T4" fmla="*/ 160 w 428"/>
                <a:gd name="T5" fmla="*/ 44 h 320"/>
                <a:gd name="T6" fmla="*/ 127 w 428"/>
                <a:gd name="T7" fmla="*/ 93 h 320"/>
                <a:gd name="T8" fmla="*/ 116 w 428"/>
                <a:gd name="T9" fmla="*/ 154 h 320"/>
                <a:gd name="T10" fmla="*/ 119 w 428"/>
                <a:gd name="T11" fmla="*/ 182 h 320"/>
                <a:gd name="T12" fmla="*/ 0 w 428"/>
                <a:gd name="T13" fmla="*/ 320 h 320"/>
                <a:gd name="T14" fmla="*/ 168 w 428"/>
                <a:gd name="T15" fmla="*/ 270 h 320"/>
                <a:gd name="T16" fmla="*/ 215 w 428"/>
                <a:gd name="T17" fmla="*/ 300 h 320"/>
                <a:gd name="T18" fmla="*/ 270 w 428"/>
                <a:gd name="T19" fmla="*/ 311 h 320"/>
                <a:gd name="T20" fmla="*/ 304 w 428"/>
                <a:gd name="T21" fmla="*/ 309 h 320"/>
                <a:gd name="T22" fmla="*/ 359 w 428"/>
                <a:gd name="T23" fmla="*/ 284 h 320"/>
                <a:gd name="T24" fmla="*/ 400 w 428"/>
                <a:gd name="T25" fmla="*/ 242 h 320"/>
                <a:gd name="T26" fmla="*/ 425 w 428"/>
                <a:gd name="T27" fmla="*/ 187 h 320"/>
                <a:gd name="T28" fmla="*/ 428 w 428"/>
                <a:gd name="T29" fmla="*/ 154 h 320"/>
                <a:gd name="T30" fmla="*/ 414 w 428"/>
                <a:gd name="T31" fmla="*/ 93 h 320"/>
                <a:gd name="T32" fmla="*/ 381 w 428"/>
                <a:gd name="T33" fmla="*/ 44 h 320"/>
                <a:gd name="T34" fmla="*/ 331 w 428"/>
                <a:gd name="T35" fmla="*/ 11 h 320"/>
                <a:gd name="T36" fmla="*/ 270 w 428"/>
                <a:gd name="T37" fmla="*/ 0 h 320"/>
                <a:gd name="T38" fmla="*/ 177 w 428"/>
                <a:gd name="T39" fmla="*/ 124 h 320"/>
                <a:gd name="T40" fmla="*/ 179 w 428"/>
                <a:gd name="T41" fmla="*/ 104 h 320"/>
                <a:gd name="T42" fmla="*/ 193 w 428"/>
                <a:gd name="T43" fmla="*/ 82 h 320"/>
                <a:gd name="T44" fmla="*/ 207 w 428"/>
                <a:gd name="T45" fmla="*/ 77 h 320"/>
                <a:gd name="T46" fmla="*/ 215 w 428"/>
                <a:gd name="T47" fmla="*/ 77 h 320"/>
                <a:gd name="T48" fmla="*/ 232 w 428"/>
                <a:gd name="T49" fmla="*/ 80 h 320"/>
                <a:gd name="T50" fmla="*/ 243 w 428"/>
                <a:gd name="T51" fmla="*/ 88 h 320"/>
                <a:gd name="T52" fmla="*/ 254 w 428"/>
                <a:gd name="T53" fmla="*/ 121 h 320"/>
                <a:gd name="T54" fmla="*/ 254 w 428"/>
                <a:gd name="T55" fmla="*/ 135 h 320"/>
                <a:gd name="T56" fmla="*/ 246 w 428"/>
                <a:gd name="T57" fmla="*/ 151 h 320"/>
                <a:gd name="T58" fmla="*/ 235 w 428"/>
                <a:gd name="T59" fmla="*/ 165 h 320"/>
                <a:gd name="T60" fmla="*/ 215 w 428"/>
                <a:gd name="T61" fmla="*/ 171 h 320"/>
                <a:gd name="T62" fmla="*/ 202 w 428"/>
                <a:gd name="T63" fmla="*/ 168 h 320"/>
                <a:gd name="T64" fmla="*/ 185 w 428"/>
                <a:gd name="T65" fmla="*/ 154 h 320"/>
                <a:gd name="T66" fmla="*/ 179 w 428"/>
                <a:gd name="T67" fmla="*/ 135 h 320"/>
                <a:gd name="T68" fmla="*/ 177 w 428"/>
                <a:gd name="T69" fmla="*/ 124 h 320"/>
                <a:gd name="T70" fmla="*/ 215 w 428"/>
                <a:gd name="T71" fmla="*/ 226 h 320"/>
                <a:gd name="T72" fmla="*/ 328 w 428"/>
                <a:gd name="T73" fmla="*/ 77 h 320"/>
                <a:gd name="T74" fmla="*/ 328 w 428"/>
                <a:gd name="T75" fmla="*/ 226 h 320"/>
                <a:gd name="T76" fmla="*/ 315 w 428"/>
                <a:gd name="T77" fmla="*/ 223 h 320"/>
                <a:gd name="T78" fmla="*/ 298 w 428"/>
                <a:gd name="T79" fmla="*/ 207 h 320"/>
                <a:gd name="T80" fmla="*/ 293 w 428"/>
                <a:gd name="T81" fmla="*/ 190 h 320"/>
                <a:gd name="T82" fmla="*/ 293 w 428"/>
                <a:gd name="T83" fmla="*/ 179 h 320"/>
                <a:gd name="T84" fmla="*/ 304 w 428"/>
                <a:gd name="T85" fmla="*/ 143 h 320"/>
                <a:gd name="T86" fmla="*/ 315 w 428"/>
                <a:gd name="T87" fmla="*/ 135 h 320"/>
                <a:gd name="T88" fmla="*/ 331 w 428"/>
                <a:gd name="T89" fmla="*/ 129 h 320"/>
                <a:gd name="T90" fmla="*/ 339 w 428"/>
                <a:gd name="T91" fmla="*/ 132 h 320"/>
                <a:gd name="T92" fmla="*/ 353 w 428"/>
                <a:gd name="T93" fmla="*/ 138 h 320"/>
                <a:gd name="T94" fmla="*/ 364 w 428"/>
                <a:gd name="T95" fmla="*/ 157 h 320"/>
                <a:gd name="T96" fmla="*/ 367 w 428"/>
                <a:gd name="T97" fmla="*/ 176 h 320"/>
                <a:gd name="T98" fmla="*/ 364 w 428"/>
                <a:gd name="T99" fmla="*/ 198 h 320"/>
                <a:gd name="T100" fmla="*/ 356 w 428"/>
                <a:gd name="T101" fmla="*/ 212 h 320"/>
                <a:gd name="T102" fmla="*/ 342 w 428"/>
                <a:gd name="T103" fmla="*/ 223 h 320"/>
                <a:gd name="T104" fmla="*/ 328 w 428"/>
                <a:gd name="T105" fmla="*/ 22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8" h="320">
                  <a:moveTo>
                    <a:pt x="270" y="0"/>
                  </a:moveTo>
                  <a:lnTo>
                    <a:pt x="270" y="0"/>
                  </a:lnTo>
                  <a:lnTo>
                    <a:pt x="240" y="2"/>
                  </a:lnTo>
                  <a:lnTo>
                    <a:pt x="210" y="11"/>
                  </a:lnTo>
                  <a:lnTo>
                    <a:pt x="185" y="27"/>
                  </a:lnTo>
                  <a:lnTo>
                    <a:pt x="160" y="44"/>
                  </a:lnTo>
                  <a:lnTo>
                    <a:pt x="144" y="69"/>
                  </a:lnTo>
                  <a:lnTo>
                    <a:pt x="127" y="93"/>
                  </a:lnTo>
                  <a:lnTo>
                    <a:pt x="119" y="124"/>
                  </a:lnTo>
                  <a:lnTo>
                    <a:pt x="116" y="154"/>
                  </a:lnTo>
                  <a:lnTo>
                    <a:pt x="116" y="154"/>
                  </a:lnTo>
                  <a:lnTo>
                    <a:pt x="119" y="182"/>
                  </a:lnTo>
                  <a:lnTo>
                    <a:pt x="124" y="207"/>
                  </a:lnTo>
                  <a:lnTo>
                    <a:pt x="0" y="320"/>
                  </a:lnTo>
                  <a:lnTo>
                    <a:pt x="168" y="270"/>
                  </a:lnTo>
                  <a:lnTo>
                    <a:pt x="168" y="270"/>
                  </a:lnTo>
                  <a:lnTo>
                    <a:pt x="190" y="287"/>
                  </a:lnTo>
                  <a:lnTo>
                    <a:pt x="215" y="300"/>
                  </a:lnTo>
                  <a:lnTo>
                    <a:pt x="243" y="309"/>
                  </a:lnTo>
                  <a:lnTo>
                    <a:pt x="270" y="311"/>
                  </a:lnTo>
                  <a:lnTo>
                    <a:pt x="270" y="311"/>
                  </a:lnTo>
                  <a:lnTo>
                    <a:pt x="304" y="309"/>
                  </a:lnTo>
                  <a:lnTo>
                    <a:pt x="331" y="298"/>
                  </a:lnTo>
                  <a:lnTo>
                    <a:pt x="359" y="284"/>
                  </a:lnTo>
                  <a:lnTo>
                    <a:pt x="381" y="265"/>
                  </a:lnTo>
                  <a:lnTo>
                    <a:pt x="400" y="242"/>
                  </a:lnTo>
                  <a:lnTo>
                    <a:pt x="414" y="215"/>
                  </a:lnTo>
                  <a:lnTo>
                    <a:pt x="425" y="187"/>
                  </a:lnTo>
                  <a:lnTo>
                    <a:pt x="428" y="154"/>
                  </a:lnTo>
                  <a:lnTo>
                    <a:pt x="428" y="154"/>
                  </a:lnTo>
                  <a:lnTo>
                    <a:pt x="425" y="124"/>
                  </a:lnTo>
                  <a:lnTo>
                    <a:pt x="414" y="93"/>
                  </a:lnTo>
                  <a:lnTo>
                    <a:pt x="400" y="69"/>
                  </a:lnTo>
                  <a:lnTo>
                    <a:pt x="381" y="44"/>
                  </a:lnTo>
                  <a:lnTo>
                    <a:pt x="359" y="27"/>
                  </a:lnTo>
                  <a:lnTo>
                    <a:pt x="331" y="11"/>
                  </a:lnTo>
                  <a:lnTo>
                    <a:pt x="304" y="2"/>
                  </a:lnTo>
                  <a:lnTo>
                    <a:pt x="270" y="0"/>
                  </a:lnTo>
                  <a:lnTo>
                    <a:pt x="270" y="0"/>
                  </a:lnTo>
                  <a:close/>
                  <a:moveTo>
                    <a:pt x="177" y="124"/>
                  </a:moveTo>
                  <a:lnTo>
                    <a:pt x="177" y="124"/>
                  </a:lnTo>
                  <a:lnTo>
                    <a:pt x="179" y="104"/>
                  </a:lnTo>
                  <a:lnTo>
                    <a:pt x="188" y="91"/>
                  </a:lnTo>
                  <a:lnTo>
                    <a:pt x="193" y="82"/>
                  </a:lnTo>
                  <a:lnTo>
                    <a:pt x="202" y="80"/>
                  </a:lnTo>
                  <a:lnTo>
                    <a:pt x="207" y="77"/>
                  </a:lnTo>
                  <a:lnTo>
                    <a:pt x="215" y="77"/>
                  </a:lnTo>
                  <a:lnTo>
                    <a:pt x="215" y="77"/>
                  </a:lnTo>
                  <a:lnTo>
                    <a:pt x="224" y="77"/>
                  </a:lnTo>
                  <a:lnTo>
                    <a:pt x="232" y="80"/>
                  </a:lnTo>
                  <a:lnTo>
                    <a:pt x="237" y="82"/>
                  </a:lnTo>
                  <a:lnTo>
                    <a:pt x="243" y="88"/>
                  </a:lnTo>
                  <a:lnTo>
                    <a:pt x="251" y="102"/>
                  </a:lnTo>
                  <a:lnTo>
                    <a:pt x="254" y="121"/>
                  </a:lnTo>
                  <a:lnTo>
                    <a:pt x="254" y="121"/>
                  </a:lnTo>
                  <a:lnTo>
                    <a:pt x="254" y="135"/>
                  </a:lnTo>
                  <a:lnTo>
                    <a:pt x="251" y="143"/>
                  </a:lnTo>
                  <a:lnTo>
                    <a:pt x="246" y="151"/>
                  </a:lnTo>
                  <a:lnTo>
                    <a:pt x="243" y="160"/>
                  </a:lnTo>
                  <a:lnTo>
                    <a:pt x="235" y="165"/>
                  </a:lnTo>
                  <a:lnTo>
                    <a:pt x="229" y="168"/>
                  </a:lnTo>
                  <a:lnTo>
                    <a:pt x="215" y="171"/>
                  </a:lnTo>
                  <a:lnTo>
                    <a:pt x="215" y="171"/>
                  </a:lnTo>
                  <a:lnTo>
                    <a:pt x="202" y="168"/>
                  </a:lnTo>
                  <a:lnTo>
                    <a:pt x="190" y="160"/>
                  </a:lnTo>
                  <a:lnTo>
                    <a:pt x="185" y="154"/>
                  </a:lnTo>
                  <a:lnTo>
                    <a:pt x="179" y="146"/>
                  </a:lnTo>
                  <a:lnTo>
                    <a:pt x="179" y="135"/>
                  </a:lnTo>
                  <a:lnTo>
                    <a:pt x="177" y="124"/>
                  </a:lnTo>
                  <a:lnTo>
                    <a:pt x="177" y="124"/>
                  </a:lnTo>
                  <a:close/>
                  <a:moveTo>
                    <a:pt x="243" y="226"/>
                  </a:moveTo>
                  <a:lnTo>
                    <a:pt x="215" y="226"/>
                  </a:lnTo>
                  <a:lnTo>
                    <a:pt x="301" y="77"/>
                  </a:lnTo>
                  <a:lnTo>
                    <a:pt x="328" y="77"/>
                  </a:lnTo>
                  <a:lnTo>
                    <a:pt x="243" y="226"/>
                  </a:lnTo>
                  <a:close/>
                  <a:moveTo>
                    <a:pt x="328" y="226"/>
                  </a:moveTo>
                  <a:lnTo>
                    <a:pt x="328" y="226"/>
                  </a:lnTo>
                  <a:lnTo>
                    <a:pt x="315" y="223"/>
                  </a:lnTo>
                  <a:lnTo>
                    <a:pt x="304" y="215"/>
                  </a:lnTo>
                  <a:lnTo>
                    <a:pt x="298" y="207"/>
                  </a:lnTo>
                  <a:lnTo>
                    <a:pt x="295" y="198"/>
                  </a:lnTo>
                  <a:lnTo>
                    <a:pt x="293" y="190"/>
                  </a:lnTo>
                  <a:lnTo>
                    <a:pt x="293" y="179"/>
                  </a:lnTo>
                  <a:lnTo>
                    <a:pt x="293" y="179"/>
                  </a:lnTo>
                  <a:lnTo>
                    <a:pt x="295" y="160"/>
                  </a:lnTo>
                  <a:lnTo>
                    <a:pt x="304" y="143"/>
                  </a:lnTo>
                  <a:lnTo>
                    <a:pt x="309" y="138"/>
                  </a:lnTo>
                  <a:lnTo>
                    <a:pt x="315" y="135"/>
                  </a:lnTo>
                  <a:lnTo>
                    <a:pt x="323" y="132"/>
                  </a:lnTo>
                  <a:lnTo>
                    <a:pt x="331" y="129"/>
                  </a:lnTo>
                  <a:lnTo>
                    <a:pt x="331" y="129"/>
                  </a:lnTo>
                  <a:lnTo>
                    <a:pt x="339" y="132"/>
                  </a:lnTo>
                  <a:lnTo>
                    <a:pt x="345" y="132"/>
                  </a:lnTo>
                  <a:lnTo>
                    <a:pt x="353" y="138"/>
                  </a:lnTo>
                  <a:lnTo>
                    <a:pt x="359" y="143"/>
                  </a:lnTo>
                  <a:lnTo>
                    <a:pt x="364" y="157"/>
                  </a:lnTo>
                  <a:lnTo>
                    <a:pt x="367" y="176"/>
                  </a:lnTo>
                  <a:lnTo>
                    <a:pt x="367" y="176"/>
                  </a:lnTo>
                  <a:lnTo>
                    <a:pt x="367" y="187"/>
                  </a:lnTo>
                  <a:lnTo>
                    <a:pt x="364" y="198"/>
                  </a:lnTo>
                  <a:lnTo>
                    <a:pt x="362" y="207"/>
                  </a:lnTo>
                  <a:lnTo>
                    <a:pt x="356" y="212"/>
                  </a:lnTo>
                  <a:lnTo>
                    <a:pt x="351" y="218"/>
                  </a:lnTo>
                  <a:lnTo>
                    <a:pt x="342" y="223"/>
                  </a:lnTo>
                  <a:lnTo>
                    <a:pt x="328" y="226"/>
                  </a:lnTo>
                  <a:lnTo>
                    <a:pt x="328" y="2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64" name="Freeform 72"/>
            <p:cNvSpPr>
              <a:spLocks/>
            </p:cNvSpPr>
            <p:nvPr/>
          </p:nvSpPr>
          <p:spPr bwMode="auto">
            <a:xfrm>
              <a:off x="7177516" y="2197238"/>
              <a:ext cx="10376" cy="24029"/>
            </a:xfrm>
            <a:custGeom>
              <a:avLst/>
              <a:gdLst>
                <a:gd name="T0" fmla="*/ 8 w 19"/>
                <a:gd name="T1" fmla="*/ 0 h 44"/>
                <a:gd name="T2" fmla="*/ 8 w 19"/>
                <a:gd name="T3" fmla="*/ 0 h 44"/>
                <a:gd name="T4" fmla="*/ 6 w 19"/>
                <a:gd name="T5" fmla="*/ 0 h 44"/>
                <a:gd name="T6" fmla="*/ 3 w 19"/>
                <a:gd name="T7" fmla="*/ 5 h 44"/>
                <a:gd name="T8" fmla="*/ 0 w 19"/>
                <a:gd name="T9" fmla="*/ 22 h 44"/>
                <a:gd name="T10" fmla="*/ 0 w 19"/>
                <a:gd name="T11" fmla="*/ 22 h 44"/>
                <a:gd name="T12" fmla="*/ 0 w 19"/>
                <a:gd name="T13" fmla="*/ 33 h 44"/>
                <a:gd name="T14" fmla="*/ 3 w 19"/>
                <a:gd name="T15" fmla="*/ 41 h 44"/>
                <a:gd name="T16" fmla="*/ 3 w 19"/>
                <a:gd name="T17" fmla="*/ 41 h 44"/>
                <a:gd name="T18" fmla="*/ 8 w 19"/>
                <a:gd name="T19" fmla="*/ 44 h 44"/>
                <a:gd name="T20" fmla="*/ 8 w 19"/>
                <a:gd name="T21" fmla="*/ 44 h 44"/>
                <a:gd name="T22" fmla="*/ 14 w 19"/>
                <a:gd name="T23" fmla="*/ 41 h 44"/>
                <a:gd name="T24" fmla="*/ 17 w 19"/>
                <a:gd name="T25" fmla="*/ 33 h 44"/>
                <a:gd name="T26" fmla="*/ 19 w 19"/>
                <a:gd name="T27" fmla="*/ 22 h 44"/>
                <a:gd name="T28" fmla="*/ 19 w 19"/>
                <a:gd name="T29" fmla="*/ 22 h 44"/>
                <a:gd name="T30" fmla="*/ 17 w 19"/>
                <a:gd name="T31" fmla="*/ 8 h 44"/>
                <a:gd name="T32" fmla="*/ 14 w 19"/>
                <a:gd name="T33" fmla="*/ 2 h 44"/>
                <a:gd name="T34" fmla="*/ 8 w 19"/>
                <a:gd name="T35" fmla="*/ 0 h 44"/>
                <a:gd name="T36" fmla="*/ 8 w 19"/>
                <a:gd name="T3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44">
                  <a:moveTo>
                    <a:pt x="8" y="0"/>
                  </a:moveTo>
                  <a:lnTo>
                    <a:pt x="8" y="0"/>
                  </a:lnTo>
                  <a:lnTo>
                    <a:pt x="6" y="0"/>
                  </a:lnTo>
                  <a:lnTo>
                    <a:pt x="3" y="5"/>
                  </a:lnTo>
                  <a:lnTo>
                    <a:pt x="0" y="22"/>
                  </a:lnTo>
                  <a:lnTo>
                    <a:pt x="0" y="22"/>
                  </a:lnTo>
                  <a:lnTo>
                    <a:pt x="0" y="33"/>
                  </a:lnTo>
                  <a:lnTo>
                    <a:pt x="3" y="41"/>
                  </a:lnTo>
                  <a:lnTo>
                    <a:pt x="3" y="41"/>
                  </a:lnTo>
                  <a:lnTo>
                    <a:pt x="8" y="44"/>
                  </a:lnTo>
                  <a:lnTo>
                    <a:pt x="8" y="44"/>
                  </a:lnTo>
                  <a:lnTo>
                    <a:pt x="14" y="41"/>
                  </a:lnTo>
                  <a:lnTo>
                    <a:pt x="17" y="33"/>
                  </a:lnTo>
                  <a:lnTo>
                    <a:pt x="19" y="22"/>
                  </a:lnTo>
                  <a:lnTo>
                    <a:pt x="19" y="22"/>
                  </a:lnTo>
                  <a:lnTo>
                    <a:pt x="17" y="8"/>
                  </a:lnTo>
                  <a:lnTo>
                    <a:pt x="14" y="2"/>
                  </a:lnTo>
                  <a:lnTo>
                    <a:pt x="8" y="0"/>
                  </a:ln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grpSp>
      <p:grpSp>
        <p:nvGrpSpPr>
          <p:cNvPr id="165" name="Group 164"/>
          <p:cNvGrpSpPr/>
          <p:nvPr/>
        </p:nvGrpSpPr>
        <p:grpSpPr>
          <a:xfrm>
            <a:off x="4780140" y="3292259"/>
            <a:ext cx="383794" cy="476895"/>
            <a:chOff x="6140989" y="2096206"/>
            <a:chExt cx="423240" cy="525909"/>
          </a:xfrm>
          <a:solidFill>
            <a:srgbClr val="0097A9"/>
          </a:solidFill>
        </p:grpSpPr>
        <p:sp>
          <p:nvSpPr>
            <p:cNvPr id="166" name="Freeform 73"/>
            <p:cNvSpPr>
              <a:spLocks/>
            </p:cNvSpPr>
            <p:nvPr/>
          </p:nvSpPr>
          <p:spPr bwMode="auto">
            <a:xfrm>
              <a:off x="6467566" y="2096206"/>
              <a:ext cx="30582" cy="202063"/>
            </a:xfrm>
            <a:custGeom>
              <a:avLst/>
              <a:gdLst>
                <a:gd name="T0" fmla="*/ 56 w 56"/>
                <a:gd name="T1" fmla="*/ 0 h 370"/>
                <a:gd name="T2" fmla="*/ 0 w 56"/>
                <a:gd name="T3" fmla="*/ 0 h 370"/>
                <a:gd name="T4" fmla="*/ 0 w 56"/>
                <a:gd name="T5" fmla="*/ 370 h 370"/>
                <a:gd name="T6" fmla="*/ 56 w 56"/>
                <a:gd name="T7" fmla="*/ 298 h 370"/>
                <a:gd name="T8" fmla="*/ 56 w 56"/>
                <a:gd name="T9" fmla="*/ 0 h 370"/>
              </a:gdLst>
              <a:ahLst/>
              <a:cxnLst>
                <a:cxn ang="0">
                  <a:pos x="T0" y="T1"/>
                </a:cxn>
                <a:cxn ang="0">
                  <a:pos x="T2" y="T3"/>
                </a:cxn>
                <a:cxn ang="0">
                  <a:pos x="T4" y="T5"/>
                </a:cxn>
                <a:cxn ang="0">
                  <a:pos x="T6" y="T7"/>
                </a:cxn>
                <a:cxn ang="0">
                  <a:pos x="T8" y="T9"/>
                </a:cxn>
              </a:cxnLst>
              <a:rect l="0" t="0" r="r" b="b"/>
              <a:pathLst>
                <a:path w="56" h="370">
                  <a:moveTo>
                    <a:pt x="56" y="0"/>
                  </a:moveTo>
                  <a:lnTo>
                    <a:pt x="0" y="0"/>
                  </a:lnTo>
                  <a:lnTo>
                    <a:pt x="0" y="370"/>
                  </a:lnTo>
                  <a:lnTo>
                    <a:pt x="56" y="298"/>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67" name="Freeform 74"/>
            <p:cNvSpPr>
              <a:spLocks/>
            </p:cNvSpPr>
            <p:nvPr/>
          </p:nvSpPr>
          <p:spPr bwMode="auto">
            <a:xfrm>
              <a:off x="6409132" y="2150272"/>
              <a:ext cx="28398" cy="191687"/>
            </a:xfrm>
            <a:custGeom>
              <a:avLst/>
              <a:gdLst>
                <a:gd name="T0" fmla="*/ 52 w 52"/>
                <a:gd name="T1" fmla="*/ 342 h 351"/>
                <a:gd name="T2" fmla="*/ 52 w 52"/>
                <a:gd name="T3" fmla="*/ 0 h 351"/>
                <a:gd name="T4" fmla="*/ 0 w 52"/>
                <a:gd name="T5" fmla="*/ 0 h 351"/>
                <a:gd name="T6" fmla="*/ 0 w 52"/>
                <a:gd name="T7" fmla="*/ 315 h 351"/>
                <a:gd name="T8" fmla="*/ 47 w 52"/>
                <a:gd name="T9" fmla="*/ 351 h 351"/>
                <a:gd name="T10" fmla="*/ 52 w 52"/>
                <a:gd name="T11" fmla="*/ 342 h 351"/>
              </a:gdLst>
              <a:ahLst/>
              <a:cxnLst>
                <a:cxn ang="0">
                  <a:pos x="T0" y="T1"/>
                </a:cxn>
                <a:cxn ang="0">
                  <a:pos x="T2" y="T3"/>
                </a:cxn>
                <a:cxn ang="0">
                  <a:pos x="T4" y="T5"/>
                </a:cxn>
                <a:cxn ang="0">
                  <a:pos x="T6" y="T7"/>
                </a:cxn>
                <a:cxn ang="0">
                  <a:pos x="T8" y="T9"/>
                </a:cxn>
                <a:cxn ang="0">
                  <a:pos x="T10" y="T11"/>
                </a:cxn>
              </a:cxnLst>
              <a:rect l="0" t="0" r="r" b="b"/>
              <a:pathLst>
                <a:path w="52" h="351">
                  <a:moveTo>
                    <a:pt x="52" y="342"/>
                  </a:moveTo>
                  <a:lnTo>
                    <a:pt x="52" y="0"/>
                  </a:lnTo>
                  <a:lnTo>
                    <a:pt x="0" y="0"/>
                  </a:lnTo>
                  <a:lnTo>
                    <a:pt x="0" y="315"/>
                  </a:lnTo>
                  <a:lnTo>
                    <a:pt x="47" y="351"/>
                  </a:lnTo>
                  <a:lnTo>
                    <a:pt x="52" y="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68" name="Freeform 75"/>
            <p:cNvSpPr>
              <a:spLocks/>
            </p:cNvSpPr>
            <p:nvPr/>
          </p:nvSpPr>
          <p:spPr bwMode="auto">
            <a:xfrm>
              <a:off x="6348513" y="2216898"/>
              <a:ext cx="30582" cy="82464"/>
            </a:xfrm>
            <a:custGeom>
              <a:avLst/>
              <a:gdLst>
                <a:gd name="T0" fmla="*/ 56 w 56"/>
                <a:gd name="T1" fmla="*/ 151 h 151"/>
                <a:gd name="T2" fmla="*/ 56 w 56"/>
                <a:gd name="T3" fmla="*/ 0 h 151"/>
                <a:gd name="T4" fmla="*/ 0 w 56"/>
                <a:gd name="T5" fmla="*/ 0 h 151"/>
                <a:gd name="T6" fmla="*/ 0 w 56"/>
                <a:gd name="T7" fmla="*/ 146 h 151"/>
                <a:gd name="T8" fmla="*/ 28 w 56"/>
                <a:gd name="T9" fmla="*/ 132 h 151"/>
                <a:gd name="T10" fmla="*/ 56 w 56"/>
                <a:gd name="T11" fmla="*/ 151 h 151"/>
              </a:gdLst>
              <a:ahLst/>
              <a:cxnLst>
                <a:cxn ang="0">
                  <a:pos x="T0" y="T1"/>
                </a:cxn>
                <a:cxn ang="0">
                  <a:pos x="T2" y="T3"/>
                </a:cxn>
                <a:cxn ang="0">
                  <a:pos x="T4" y="T5"/>
                </a:cxn>
                <a:cxn ang="0">
                  <a:pos x="T6" y="T7"/>
                </a:cxn>
                <a:cxn ang="0">
                  <a:pos x="T8" y="T9"/>
                </a:cxn>
                <a:cxn ang="0">
                  <a:pos x="T10" y="T11"/>
                </a:cxn>
              </a:cxnLst>
              <a:rect l="0" t="0" r="r" b="b"/>
              <a:pathLst>
                <a:path w="56" h="151">
                  <a:moveTo>
                    <a:pt x="56" y="151"/>
                  </a:moveTo>
                  <a:lnTo>
                    <a:pt x="56" y="0"/>
                  </a:lnTo>
                  <a:lnTo>
                    <a:pt x="0" y="0"/>
                  </a:lnTo>
                  <a:lnTo>
                    <a:pt x="0" y="146"/>
                  </a:lnTo>
                  <a:lnTo>
                    <a:pt x="28" y="132"/>
                  </a:lnTo>
                  <a:lnTo>
                    <a:pt x="56"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69" name="Freeform 76"/>
            <p:cNvSpPr>
              <a:spLocks/>
            </p:cNvSpPr>
            <p:nvPr/>
          </p:nvSpPr>
          <p:spPr bwMode="auto">
            <a:xfrm>
              <a:off x="6288441" y="2266594"/>
              <a:ext cx="30036" cy="64442"/>
            </a:xfrm>
            <a:custGeom>
              <a:avLst/>
              <a:gdLst>
                <a:gd name="T0" fmla="*/ 55 w 55"/>
                <a:gd name="T1" fmla="*/ 0 h 118"/>
                <a:gd name="T2" fmla="*/ 0 w 55"/>
                <a:gd name="T3" fmla="*/ 0 h 118"/>
                <a:gd name="T4" fmla="*/ 0 w 55"/>
                <a:gd name="T5" fmla="*/ 118 h 118"/>
                <a:gd name="T6" fmla="*/ 55 w 55"/>
                <a:gd name="T7" fmla="*/ 88 h 118"/>
                <a:gd name="T8" fmla="*/ 55 w 55"/>
                <a:gd name="T9" fmla="*/ 0 h 118"/>
              </a:gdLst>
              <a:ahLst/>
              <a:cxnLst>
                <a:cxn ang="0">
                  <a:pos x="T0" y="T1"/>
                </a:cxn>
                <a:cxn ang="0">
                  <a:pos x="T2" y="T3"/>
                </a:cxn>
                <a:cxn ang="0">
                  <a:pos x="T4" y="T5"/>
                </a:cxn>
                <a:cxn ang="0">
                  <a:pos x="T6" y="T7"/>
                </a:cxn>
                <a:cxn ang="0">
                  <a:pos x="T8" y="T9"/>
                </a:cxn>
              </a:cxnLst>
              <a:rect l="0" t="0" r="r" b="b"/>
              <a:pathLst>
                <a:path w="55" h="118">
                  <a:moveTo>
                    <a:pt x="55" y="0"/>
                  </a:moveTo>
                  <a:lnTo>
                    <a:pt x="0" y="0"/>
                  </a:lnTo>
                  <a:lnTo>
                    <a:pt x="0" y="118"/>
                  </a:lnTo>
                  <a:lnTo>
                    <a:pt x="55" y="88"/>
                  </a:lnTo>
                  <a:lnTo>
                    <a:pt x="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70" name="Freeform 77"/>
            <p:cNvSpPr>
              <a:spLocks/>
            </p:cNvSpPr>
            <p:nvPr/>
          </p:nvSpPr>
          <p:spPr bwMode="auto">
            <a:xfrm>
              <a:off x="6228368" y="2215259"/>
              <a:ext cx="30036" cy="149090"/>
            </a:xfrm>
            <a:custGeom>
              <a:avLst/>
              <a:gdLst>
                <a:gd name="T0" fmla="*/ 55 w 55"/>
                <a:gd name="T1" fmla="*/ 0 h 273"/>
                <a:gd name="T2" fmla="*/ 0 w 55"/>
                <a:gd name="T3" fmla="*/ 0 h 273"/>
                <a:gd name="T4" fmla="*/ 0 w 55"/>
                <a:gd name="T5" fmla="*/ 273 h 273"/>
                <a:gd name="T6" fmla="*/ 55 w 55"/>
                <a:gd name="T7" fmla="*/ 243 h 273"/>
                <a:gd name="T8" fmla="*/ 55 w 55"/>
                <a:gd name="T9" fmla="*/ 0 h 273"/>
              </a:gdLst>
              <a:ahLst/>
              <a:cxnLst>
                <a:cxn ang="0">
                  <a:pos x="T0" y="T1"/>
                </a:cxn>
                <a:cxn ang="0">
                  <a:pos x="T2" y="T3"/>
                </a:cxn>
                <a:cxn ang="0">
                  <a:pos x="T4" y="T5"/>
                </a:cxn>
                <a:cxn ang="0">
                  <a:pos x="T6" y="T7"/>
                </a:cxn>
                <a:cxn ang="0">
                  <a:pos x="T8" y="T9"/>
                </a:cxn>
              </a:cxnLst>
              <a:rect l="0" t="0" r="r" b="b"/>
              <a:pathLst>
                <a:path w="55" h="273">
                  <a:moveTo>
                    <a:pt x="55" y="0"/>
                  </a:moveTo>
                  <a:lnTo>
                    <a:pt x="0" y="0"/>
                  </a:lnTo>
                  <a:lnTo>
                    <a:pt x="0" y="273"/>
                  </a:lnTo>
                  <a:lnTo>
                    <a:pt x="55" y="243"/>
                  </a:lnTo>
                  <a:lnTo>
                    <a:pt x="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71" name="Freeform 78"/>
            <p:cNvSpPr>
              <a:spLocks/>
            </p:cNvSpPr>
            <p:nvPr/>
          </p:nvSpPr>
          <p:spPr bwMode="auto">
            <a:xfrm>
              <a:off x="6225091" y="2233281"/>
              <a:ext cx="339138" cy="192779"/>
            </a:xfrm>
            <a:custGeom>
              <a:avLst/>
              <a:gdLst>
                <a:gd name="T0" fmla="*/ 395 w 621"/>
                <a:gd name="T1" fmla="*/ 323 h 353"/>
                <a:gd name="T2" fmla="*/ 574 w 621"/>
                <a:gd name="T3" fmla="*/ 88 h 353"/>
                <a:gd name="T4" fmla="*/ 588 w 621"/>
                <a:gd name="T5" fmla="*/ 121 h 353"/>
                <a:gd name="T6" fmla="*/ 621 w 621"/>
                <a:gd name="T7" fmla="*/ 0 h 353"/>
                <a:gd name="T8" fmla="*/ 513 w 621"/>
                <a:gd name="T9" fmla="*/ 63 h 353"/>
                <a:gd name="T10" fmla="*/ 546 w 621"/>
                <a:gd name="T11" fmla="*/ 69 h 353"/>
                <a:gd name="T12" fmla="*/ 386 w 621"/>
                <a:gd name="T13" fmla="*/ 276 h 353"/>
                <a:gd name="T14" fmla="*/ 251 w 621"/>
                <a:gd name="T15" fmla="*/ 174 h 353"/>
                <a:gd name="T16" fmla="*/ 0 w 621"/>
                <a:gd name="T17" fmla="*/ 315 h 353"/>
                <a:gd name="T18" fmla="*/ 0 w 621"/>
                <a:gd name="T19" fmla="*/ 353 h 353"/>
                <a:gd name="T20" fmla="*/ 248 w 621"/>
                <a:gd name="T21" fmla="*/ 215 h 353"/>
                <a:gd name="T22" fmla="*/ 395 w 621"/>
                <a:gd name="T23" fmla="*/ 32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1" h="353">
                  <a:moveTo>
                    <a:pt x="395" y="323"/>
                  </a:moveTo>
                  <a:lnTo>
                    <a:pt x="574" y="88"/>
                  </a:lnTo>
                  <a:lnTo>
                    <a:pt x="588" y="121"/>
                  </a:lnTo>
                  <a:lnTo>
                    <a:pt x="621" y="0"/>
                  </a:lnTo>
                  <a:lnTo>
                    <a:pt x="513" y="63"/>
                  </a:lnTo>
                  <a:lnTo>
                    <a:pt x="546" y="69"/>
                  </a:lnTo>
                  <a:lnTo>
                    <a:pt x="386" y="276"/>
                  </a:lnTo>
                  <a:lnTo>
                    <a:pt x="251" y="174"/>
                  </a:lnTo>
                  <a:lnTo>
                    <a:pt x="0" y="315"/>
                  </a:lnTo>
                  <a:lnTo>
                    <a:pt x="0" y="353"/>
                  </a:lnTo>
                  <a:lnTo>
                    <a:pt x="248" y="215"/>
                  </a:lnTo>
                  <a:lnTo>
                    <a:pt x="395"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72" name="Freeform 79"/>
            <p:cNvSpPr>
              <a:spLocks/>
            </p:cNvSpPr>
            <p:nvPr/>
          </p:nvSpPr>
          <p:spPr bwMode="auto">
            <a:xfrm>
              <a:off x="6140989" y="2441351"/>
              <a:ext cx="418870" cy="180764"/>
            </a:xfrm>
            <a:custGeom>
              <a:avLst/>
              <a:gdLst>
                <a:gd name="T0" fmla="*/ 171 w 767"/>
                <a:gd name="T1" fmla="*/ 2 h 331"/>
                <a:gd name="T2" fmla="*/ 314 w 767"/>
                <a:gd name="T3" fmla="*/ 2 h 331"/>
                <a:gd name="T4" fmla="*/ 463 w 767"/>
                <a:gd name="T5" fmla="*/ 0 h 331"/>
                <a:gd name="T6" fmla="*/ 463 w 767"/>
                <a:gd name="T7" fmla="*/ 0 h 331"/>
                <a:gd name="T8" fmla="*/ 471 w 767"/>
                <a:gd name="T9" fmla="*/ 2 h 331"/>
                <a:gd name="T10" fmla="*/ 480 w 767"/>
                <a:gd name="T11" fmla="*/ 5 h 331"/>
                <a:gd name="T12" fmla="*/ 488 w 767"/>
                <a:gd name="T13" fmla="*/ 8 h 331"/>
                <a:gd name="T14" fmla="*/ 496 w 767"/>
                <a:gd name="T15" fmla="*/ 14 h 331"/>
                <a:gd name="T16" fmla="*/ 502 w 767"/>
                <a:gd name="T17" fmla="*/ 22 h 331"/>
                <a:gd name="T18" fmla="*/ 505 w 767"/>
                <a:gd name="T19" fmla="*/ 30 h 331"/>
                <a:gd name="T20" fmla="*/ 507 w 767"/>
                <a:gd name="T21" fmla="*/ 38 h 331"/>
                <a:gd name="T22" fmla="*/ 510 w 767"/>
                <a:gd name="T23" fmla="*/ 47 h 331"/>
                <a:gd name="T24" fmla="*/ 510 w 767"/>
                <a:gd name="T25" fmla="*/ 47 h 331"/>
                <a:gd name="T26" fmla="*/ 507 w 767"/>
                <a:gd name="T27" fmla="*/ 55 h 331"/>
                <a:gd name="T28" fmla="*/ 505 w 767"/>
                <a:gd name="T29" fmla="*/ 63 h 331"/>
                <a:gd name="T30" fmla="*/ 502 w 767"/>
                <a:gd name="T31" fmla="*/ 71 h 331"/>
                <a:gd name="T32" fmla="*/ 496 w 767"/>
                <a:gd name="T33" fmla="*/ 80 h 331"/>
                <a:gd name="T34" fmla="*/ 488 w 767"/>
                <a:gd name="T35" fmla="*/ 85 h 331"/>
                <a:gd name="T36" fmla="*/ 480 w 767"/>
                <a:gd name="T37" fmla="*/ 88 h 331"/>
                <a:gd name="T38" fmla="*/ 471 w 767"/>
                <a:gd name="T39" fmla="*/ 91 h 331"/>
                <a:gd name="T40" fmla="*/ 463 w 767"/>
                <a:gd name="T41" fmla="*/ 94 h 331"/>
                <a:gd name="T42" fmla="*/ 369 w 767"/>
                <a:gd name="T43" fmla="*/ 94 h 331"/>
                <a:gd name="T44" fmla="*/ 369 w 767"/>
                <a:gd name="T45" fmla="*/ 121 h 331"/>
                <a:gd name="T46" fmla="*/ 612 w 767"/>
                <a:gd name="T47" fmla="*/ 121 h 331"/>
                <a:gd name="T48" fmla="*/ 687 w 767"/>
                <a:gd name="T49" fmla="*/ 33 h 331"/>
                <a:gd name="T50" fmla="*/ 687 w 767"/>
                <a:gd name="T51" fmla="*/ 33 h 331"/>
                <a:gd name="T52" fmla="*/ 695 w 767"/>
                <a:gd name="T53" fmla="*/ 27 h 331"/>
                <a:gd name="T54" fmla="*/ 703 w 767"/>
                <a:gd name="T55" fmla="*/ 22 h 331"/>
                <a:gd name="T56" fmla="*/ 709 w 767"/>
                <a:gd name="T57" fmla="*/ 19 h 331"/>
                <a:gd name="T58" fmla="*/ 720 w 767"/>
                <a:gd name="T59" fmla="*/ 16 h 331"/>
                <a:gd name="T60" fmla="*/ 728 w 767"/>
                <a:gd name="T61" fmla="*/ 16 h 331"/>
                <a:gd name="T62" fmla="*/ 736 w 767"/>
                <a:gd name="T63" fmla="*/ 19 h 331"/>
                <a:gd name="T64" fmla="*/ 745 w 767"/>
                <a:gd name="T65" fmla="*/ 22 h 331"/>
                <a:gd name="T66" fmla="*/ 753 w 767"/>
                <a:gd name="T67" fmla="*/ 27 h 331"/>
                <a:gd name="T68" fmla="*/ 753 w 767"/>
                <a:gd name="T69" fmla="*/ 27 h 331"/>
                <a:gd name="T70" fmla="*/ 758 w 767"/>
                <a:gd name="T71" fmla="*/ 36 h 331"/>
                <a:gd name="T72" fmla="*/ 764 w 767"/>
                <a:gd name="T73" fmla="*/ 41 h 331"/>
                <a:gd name="T74" fmla="*/ 767 w 767"/>
                <a:gd name="T75" fmla="*/ 49 h 331"/>
                <a:gd name="T76" fmla="*/ 767 w 767"/>
                <a:gd name="T77" fmla="*/ 60 h 331"/>
                <a:gd name="T78" fmla="*/ 767 w 767"/>
                <a:gd name="T79" fmla="*/ 69 h 331"/>
                <a:gd name="T80" fmla="*/ 767 w 767"/>
                <a:gd name="T81" fmla="*/ 77 h 331"/>
                <a:gd name="T82" fmla="*/ 761 w 767"/>
                <a:gd name="T83" fmla="*/ 85 h 331"/>
                <a:gd name="T84" fmla="*/ 756 w 767"/>
                <a:gd name="T85" fmla="*/ 94 h 331"/>
                <a:gd name="T86" fmla="*/ 642 w 767"/>
                <a:gd name="T87" fmla="*/ 226 h 331"/>
                <a:gd name="T88" fmla="*/ 642 w 767"/>
                <a:gd name="T89" fmla="*/ 226 h 331"/>
                <a:gd name="T90" fmla="*/ 634 w 767"/>
                <a:gd name="T91" fmla="*/ 234 h 331"/>
                <a:gd name="T92" fmla="*/ 626 w 767"/>
                <a:gd name="T93" fmla="*/ 237 h 331"/>
                <a:gd name="T94" fmla="*/ 618 w 767"/>
                <a:gd name="T95" fmla="*/ 243 h 331"/>
                <a:gd name="T96" fmla="*/ 607 w 767"/>
                <a:gd name="T97" fmla="*/ 243 h 331"/>
                <a:gd name="T98" fmla="*/ 207 w 767"/>
                <a:gd name="T99" fmla="*/ 243 h 331"/>
                <a:gd name="T100" fmla="*/ 118 w 767"/>
                <a:gd name="T101" fmla="*/ 331 h 331"/>
                <a:gd name="T102" fmla="*/ 0 w 767"/>
                <a:gd name="T103" fmla="*/ 176 h 331"/>
                <a:gd name="T104" fmla="*/ 171 w 767"/>
                <a:gd name="T105" fmla="*/ 2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7" h="331">
                  <a:moveTo>
                    <a:pt x="171" y="2"/>
                  </a:moveTo>
                  <a:lnTo>
                    <a:pt x="314" y="2"/>
                  </a:lnTo>
                  <a:lnTo>
                    <a:pt x="463" y="0"/>
                  </a:lnTo>
                  <a:lnTo>
                    <a:pt x="463" y="0"/>
                  </a:lnTo>
                  <a:lnTo>
                    <a:pt x="471" y="2"/>
                  </a:lnTo>
                  <a:lnTo>
                    <a:pt x="480" y="5"/>
                  </a:lnTo>
                  <a:lnTo>
                    <a:pt x="488" y="8"/>
                  </a:lnTo>
                  <a:lnTo>
                    <a:pt x="496" y="14"/>
                  </a:lnTo>
                  <a:lnTo>
                    <a:pt x="502" y="22"/>
                  </a:lnTo>
                  <a:lnTo>
                    <a:pt x="505" y="30"/>
                  </a:lnTo>
                  <a:lnTo>
                    <a:pt x="507" y="38"/>
                  </a:lnTo>
                  <a:lnTo>
                    <a:pt x="510" y="47"/>
                  </a:lnTo>
                  <a:lnTo>
                    <a:pt x="510" y="47"/>
                  </a:lnTo>
                  <a:lnTo>
                    <a:pt x="507" y="55"/>
                  </a:lnTo>
                  <a:lnTo>
                    <a:pt x="505" y="63"/>
                  </a:lnTo>
                  <a:lnTo>
                    <a:pt x="502" y="71"/>
                  </a:lnTo>
                  <a:lnTo>
                    <a:pt x="496" y="80"/>
                  </a:lnTo>
                  <a:lnTo>
                    <a:pt x="488" y="85"/>
                  </a:lnTo>
                  <a:lnTo>
                    <a:pt x="480" y="88"/>
                  </a:lnTo>
                  <a:lnTo>
                    <a:pt x="471" y="91"/>
                  </a:lnTo>
                  <a:lnTo>
                    <a:pt x="463" y="94"/>
                  </a:lnTo>
                  <a:lnTo>
                    <a:pt x="369" y="94"/>
                  </a:lnTo>
                  <a:lnTo>
                    <a:pt x="369" y="121"/>
                  </a:lnTo>
                  <a:lnTo>
                    <a:pt x="612" y="121"/>
                  </a:lnTo>
                  <a:lnTo>
                    <a:pt x="687" y="33"/>
                  </a:lnTo>
                  <a:lnTo>
                    <a:pt x="687" y="33"/>
                  </a:lnTo>
                  <a:lnTo>
                    <a:pt x="695" y="27"/>
                  </a:lnTo>
                  <a:lnTo>
                    <a:pt x="703" y="22"/>
                  </a:lnTo>
                  <a:lnTo>
                    <a:pt x="709" y="19"/>
                  </a:lnTo>
                  <a:lnTo>
                    <a:pt x="720" y="16"/>
                  </a:lnTo>
                  <a:lnTo>
                    <a:pt x="728" y="16"/>
                  </a:lnTo>
                  <a:lnTo>
                    <a:pt x="736" y="19"/>
                  </a:lnTo>
                  <a:lnTo>
                    <a:pt x="745" y="22"/>
                  </a:lnTo>
                  <a:lnTo>
                    <a:pt x="753" y="27"/>
                  </a:lnTo>
                  <a:lnTo>
                    <a:pt x="753" y="27"/>
                  </a:lnTo>
                  <a:lnTo>
                    <a:pt x="758" y="36"/>
                  </a:lnTo>
                  <a:lnTo>
                    <a:pt x="764" y="41"/>
                  </a:lnTo>
                  <a:lnTo>
                    <a:pt x="767" y="49"/>
                  </a:lnTo>
                  <a:lnTo>
                    <a:pt x="767" y="60"/>
                  </a:lnTo>
                  <a:lnTo>
                    <a:pt x="767" y="69"/>
                  </a:lnTo>
                  <a:lnTo>
                    <a:pt x="767" y="77"/>
                  </a:lnTo>
                  <a:lnTo>
                    <a:pt x="761" y="85"/>
                  </a:lnTo>
                  <a:lnTo>
                    <a:pt x="756" y="94"/>
                  </a:lnTo>
                  <a:lnTo>
                    <a:pt x="642" y="226"/>
                  </a:lnTo>
                  <a:lnTo>
                    <a:pt x="642" y="226"/>
                  </a:lnTo>
                  <a:lnTo>
                    <a:pt x="634" y="234"/>
                  </a:lnTo>
                  <a:lnTo>
                    <a:pt x="626" y="237"/>
                  </a:lnTo>
                  <a:lnTo>
                    <a:pt x="618" y="243"/>
                  </a:lnTo>
                  <a:lnTo>
                    <a:pt x="607" y="243"/>
                  </a:lnTo>
                  <a:lnTo>
                    <a:pt x="207" y="243"/>
                  </a:lnTo>
                  <a:lnTo>
                    <a:pt x="118" y="331"/>
                  </a:lnTo>
                  <a:lnTo>
                    <a:pt x="0" y="176"/>
                  </a:lnTo>
                  <a:lnTo>
                    <a:pt x="17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grpSp>
      <p:grpSp>
        <p:nvGrpSpPr>
          <p:cNvPr id="173" name="Group 172"/>
          <p:cNvGrpSpPr/>
          <p:nvPr/>
        </p:nvGrpSpPr>
        <p:grpSpPr>
          <a:xfrm>
            <a:off x="7047797" y="3311360"/>
            <a:ext cx="368021" cy="420464"/>
            <a:chOff x="4924425" y="5103813"/>
            <a:chExt cx="1905000" cy="2176463"/>
          </a:xfrm>
          <a:solidFill>
            <a:srgbClr val="007680"/>
          </a:solidFill>
        </p:grpSpPr>
        <p:sp>
          <p:nvSpPr>
            <p:cNvPr id="174" name="Freeform 173"/>
            <p:cNvSpPr>
              <a:spLocks noEditPoints="1"/>
            </p:cNvSpPr>
            <p:nvPr/>
          </p:nvSpPr>
          <p:spPr bwMode="auto">
            <a:xfrm>
              <a:off x="4924425" y="5103813"/>
              <a:ext cx="1541463" cy="1812925"/>
            </a:xfrm>
            <a:custGeom>
              <a:avLst/>
              <a:gdLst>
                <a:gd name="T0" fmla="*/ 124 w 136"/>
                <a:gd name="T1" fmla="*/ 0 h 160"/>
                <a:gd name="T2" fmla="*/ 12 w 136"/>
                <a:gd name="T3" fmla="*/ 0 h 160"/>
                <a:gd name="T4" fmla="*/ 0 w 136"/>
                <a:gd name="T5" fmla="*/ 12 h 160"/>
                <a:gd name="T6" fmla="*/ 0 w 136"/>
                <a:gd name="T7" fmla="*/ 148 h 160"/>
                <a:gd name="T8" fmla="*/ 12 w 136"/>
                <a:gd name="T9" fmla="*/ 160 h 160"/>
                <a:gd name="T10" fmla="*/ 92 w 136"/>
                <a:gd name="T11" fmla="*/ 160 h 160"/>
                <a:gd name="T12" fmla="*/ 95 w 136"/>
                <a:gd name="T13" fmla="*/ 159 h 160"/>
                <a:gd name="T14" fmla="*/ 135 w 136"/>
                <a:gd name="T15" fmla="*/ 119 h 160"/>
                <a:gd name="T16" fmla="*/ 136 w 136"/>
                <a:gd name="T17" fmla="*/ 116 h 160"/>
                <a:gd name="T18" fmla="*/ 136 w 136"/>
                <a:gd name="T19" fmla="*/ 12 h 160"/>
                <a:gd name="T20" fmla="*/ 124 w 136"/>
                <a:gd name="T21" fmla="*/ 0 h 160"/>
                <a:gd name="T22" fmla="*/ 8 w 136"/>
                <a:gd name="T23" fmla="*/ 148 h 160"/>
                <a:gd name="T24" fmla="*/ 8 w 136"/>
                <a:gd name="T25" fmla="*/ 12 h 160"/>
                <a:gd name="T26" fmla="*/ 12 w 136"/>
                <a:gd name="T27" fmla="*/ 8 h 160"/>
                <a:gd name="T28" fmla="*/ 124 w 136"/>
                <a:gd name="T29" fmla="*/ 8 h 160"/>
                <a:gd name="T30" fmla="*/ 128 w 136"/>
                <a:gd name="T31" fmla="*/ 12 h 160"/>
                <a:gd name="T32" fmla="*/ 128 w 136"/>
                <a:gd name="T33" fmla="*/ 112 h 160"/>
                <a:gd name="T34" fmla="*/ 100 w 136"/>
                <a:gd name="T35" fmla="*/ 112 h 160"/>
                <a:gd name="T36" fmla="*/ 88 w 136"/>
                <a:gd name="T37" fmla="*/ 124 h 160"/>
                <a:gd name="T38" fmla="*/ 88 w 136"/>
                <a:gd name="T39" fmla="*/ 152 h 160"/>
                <a:gd name="T40" fmla="*/ 12 w 136"/>
                <a:gd name="T41" fmla="*/ 152 h 160"/>
                <a:gd name="T42" fmla="*/ 8 w 136"/>
                <a:gd name="T43" fmla="*/ 14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160">
                  <a:moveTo>
                    <a:pt x="124" y="0"/>
                  </a:moveTo>
                  <a:cubicBezTo>
                    <a:pt x="12" y="0"/>
                    <a:pt x="12" y="0"/>
                    <a:pt x="12" y="0"/>
                  </a:cubicBezTo>
                  <a:cubicBezTo>
                    <a:pt x="5" y="0"/>
                    <a:pt x="0" y="5"/>
                    <a:pt x="0" y="12"/>
                  </a:cubicBezTo>
                  <a:cubicBezTo>
                    <a:pt x="0" y="148"/>
                    <a:pt x="0" y="148"/>
                    <a:pt x="0" y="148"/>
                  </a:cubicBezTo>
                  <a:cubicBezTo>
                    <a:pt x="0" y="155"/>
                    <a:pt x="5" y="160"/>
                    <a:pt x="12" y="160"/>
                  </a:cubicBezTo>
                  <a:cubicBezTo>
                    <a:pt x="92" y="160"/>
                    <a:pt x="92" y="160"/>
                    <a:pt x="92" y="160"/>
                  </a:cubicBezTo>
                  <a:cubicBezTo>
                    <a:pt x="93" y="160"/>
                    <a:pt x="94" y="160"/>
                    <a:pt x="95" y="159"/>
                  </a:cubicBezTo>
                  <a:cubicBezTo>
                    <a:pt x="135" y="119"/>
                    <a:pt x="135" y="119"/>
                    <a:pt x="135" y="119"/>
                  </a:cubicBezTo>
                  <a:cubicBezTo>
                    <a:pt x="136" y="118"/>
                    <a:pt x="136" y="117"/>
                    <a:pt x="136" y="116"/>
                  </a:cubicBezTo>
                  <a:cubicBezTo>
                    <a:pt x="136" y="12"/>
                    <a:pt x="136" y="12"/>
                    <a:pt x="136" y="12"/>
                  </a:cubicBezTo>
                  <a:cubicBezTo>
                    <a:pt x="136" y="5"/>
                    <a:pt x="131" y="0"/>
                    <a:pt x="124" y="0"/>
                  </a:cubicBezTo>
                  <a:close/>
                  <a:moveTo>
                    <a:pt x="8" y="148"/>
                  </a:moveTo>
                  <a:cubicBezTo>
                    <a:pt x="8" y="12"/>
                    <a:pt x="8" y="12"/>
                    <a:pt x="8" y="12"/>
                  </a:cubicBezTo>
                  <a:cubicBezTo>
                    <a:pt x="8" y="10"/>
                    <a:pt x="10" y="8"/>
                    <a:pt x="12" y="8"/>
                  </a:cubicBezTo>
                  <a:cubicBezTo>
                    <a:pt x="124" y="8"/>
                    <a:pt x="124" y="8"/>
                    <a:pt x="124" y="8"/>
                  </a:cubicBezTo>
                  <a:cubicBezTo>
                    <a:pt x="126" y="8"/>
                    <a:pt x="128" y="10"/>
                    <a:pt x="128" y="12"/>
                  </a:cubicBezTo>
                  <a:cubicBezTo>
                    <a:pt x="128" y="112"/>
                    <a:pt x="128" y="112"/>
                    <a:pt x="128" y="112"/>
                  </a:cubicBezTo>
                  <a:cubicBezTo>
                    <a:pt x="100" y="112"/>
                    <a:pt x="100" y="112"/>
                    <a:pt x="100" y="112"/>
                  </a:cubicBezTo>
                  <a:cubicBezTo>
                    <a:pt x="93" y="112"/>
                    <a:pt x="88" y="117"/>
                    <a:pt x="88" y="124"/>
                  </a:cubicBezTo>
                  <a:cubicBezTo>
                    <a:pt x="88" y="152"/>
                    <a:pt x="88" y="152"/>
                    <a:pt x="88" y="152"/>
                  </a:cubicBezTo>
                  <a:cubicBezTo>
                    <a:pt x="12" y="152"/>
                    <a:pt x="12" y="152"/>
                    <a:pt x="12" y="152"/>
                  </a:cubicBezTo>
                  <a:cubicBezTo>
                    <a:pt x="10" y="152"/>
                    <a:pt x="8" y="150"/>
                    <a:pt x="8"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75" name="Rectangle 174"/>
            <p:cNvSpPr>
              <a:spLocks noChangeArrowheads="1"/>
            </p:cNvSpPr>
            <p:nvPr/>
          </p:nvSpPr>
          <p:spPr bwMode="auto">
            <a:xfrm>
              <a:off x="5241925" y="5602288"/>
              <a:ext cx="908050" cy="920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76" name="Rectangle 175"/>
            <p:cNvSpPr>
              <a:spLocks noChangeArrowheads="1"/>
            </p:cNvSpPr>
            <p:nvPr/>
          </p:nvSpPr>
          <p:spPr bwMode="auto">
            <a:xfrm>
              <a:off x="5241925" y="5829301"/>
              <a:ext cx="908050" cy="90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77" name="Rectangle 176"/>
            <p:cNvSpPr>
              <a:spLocks noChangeArrowheads="1"/>
            </p:cNvSpPr>
            <p:nvPr/>
          </p:nvSpPr>
          <p:spPr bwMode="auto">
            <a:xfrm>
              <a:off x="5241925" y="6056313"/>
              <a:ext cx="908050" cy="90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78" name="Rectangle 177"/>
            <p:cNvSpPr>
              <a:spLocks noChangeArrowheads="1"/>
            </p:cNvSpPr>
            <p:nvPr/>
          </p:nvSpPr>
          <p:spPr bwMode="auto">
            <a:xfrm>
              <a:off x="5241925" y="6283326"/>
              <a:ext cx="590550" cy="90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79" name="Freeform 178"/>
            <p:cNvSpPr>
              <a:spLocks/>
            </p:cNvSpPr>
            <p:nvPr/>
          </p:nvSpPr>
          <p:spPr bwMode="auto">
            <a:xfrm>
              <a:off x="5378450" y="5557838"/>
              <a:ext cx="1450975" cy="1722438"/>
            </a:xfrm>
            <a:custGeom>
              <a:avLst/>
              <a:gdLst>
                <a:gd name="T0" fmla="*/ 116 w 128"/>
                <a:gd name="T1" fmla="*/ 152 h 152"/>
                <a:gd name="T2" fmla="*/ 0 w 128"/>
                <a:gd name="T3" fmla="*/ 152 h 152"/>
                <a:gd name="T4" fmla="*/ 0 w 128"/>
                <a:gd name="T5" fmla="*/ 144 h 152"/>
                <a:gd name="T6" fmla="*/ 116 w 128"/>
                <a:gd name="T7" fmla="*/ 144 h 152"/>
                <a:gd name="T8" fmla="*/ 120 w 128"/>
                <a:gd name="T9" fmla="*/ 140 h 152"/>
                <a:gd name="T10" fmla="*/ 120 w 128"/>
                <a:gd name="T11" fmla="*/ 0 h 152"/>
                <a:gd name="T12" fmla="*/ 128 w 128"/>
                <a:gd name="T13" fmla="*/ 0 h 152"/>
                <a:gd name="T14" fmla="*/ 128 w 128"/>
                <a:gd name="T15" fmla="*/ 140 h 152"/>
                <a:gd name="T16" fmla="*/ 116 w 128"/>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52">
                  <a:moveTo>
                    <a:pt x="116" y="152"/>
                  </a:moveTo>
                  <a:cubicBezTo>
                    <a:pt x="0" y="152"/>
                    <a:pt x="0" y="152"/>
                    <a:pt x="0" y="152"/>
                  </a:cubicBezTo>
                  <a:cubicBezTo>
                    <a:pt x="0" y="144"/>
                    <a:pt x="0" y="144"/>
                    <a:pt x="0" y="144"/>
                  </a:cubicBezTo>
                  <a:cubicBezTo>
                    <a:pt x="116" y="144"/>
                    <a:pt x="116" y="144"/>
                    <a:pt x="116" y="144"/>
                  </a:cubicBezTo>
                  <a:cubicBezTo>
                    <a:pt x="118" y="144"/>
                    <a:pt x="120" y="142"/>
                    <a:pt x="120" y="140"/>
                  </a:cubicBezTo>
                  <a:cubicBezTo>
                    <a:pt x="120" y="0"/>
                    <a:pt x="120" y="0"/>
                    <a:pt x="120" y="0"/>
                  </a:cubicBezTo>
                  <a:cubicBezTo>
                    <a:pt x="128" y="0"/>
                    <a:pt x="128" y="0"/>
                    <a:pt x="128" y="0"/>
                  </a:cubicBezTo>
                  <a:cubicBezTo>
                    <a:pt x="128" y="140"/>
                    <a:pt x="128" y="140"/>
                    <a:pt x="128" y="140"/>
                  </a:cubicBezTo>
                  <a:cubicBezTo>
                    <a:pt x="128" y="147"/>
                    <a:pt x="123" y="152"/>
                    <a:pt x="116"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80" name="Freeform 179"/>
            <p:cNvSpPr>
              <a:spLocks/>
            </p:cNvSpPr>
            <p:nvPr/>
          </p:nvSpPr>
          <p:spPr bwMode="auto">
            <a:xfrm>
              <a:off x="5197475" y="5376863"/>
              <a:ext cx="1450975" cy="1722438"/>
            </a:xfrm>
            <a:custGeom>
              <a:avLst/>
              <a:gdLst>
                <a:gd name="T0" fmla="*/ 116 w 128"/>
                <a:gd name="T1" fmla="*/ 152 h 152"/>
                <a:gd name="T2" fmla="*/ 0 w 128"/>
                <a:gd name="T3" fmla="*/ 152 h 152"/>
                <a:gd name="T4" fmla="*/ 0 w 128"/>
                <a:gd name="T5" fmla="*/ 144 h 152"/>
                <a:gd name="T6" fmla="*/ 116 w 128"/>
                <a:gd name="T7" fmla="*/ 144 h 152"/>
                <a:gd name="T8" fmla="*/ 120 w 128"/>
                <a:gd name="T9" fmla="*/ 140 h 152"/>
                <a:gd name="T10" fmla="*/ 120 w 128"/>
                <a:gd name="T11" fmla="*/ 0 h 152"/>
                <a:gd name="T12" fmla="*/ 128 w 128"/>
                <a:gd name="T13" fmla="*/ 0 h 152"/>
                <a:gd name="T14" fmla="*/ 128 w 128"/>
                <a:gd name="T15" fmla="*/ 140 h 152"/>
                <a:gd name="T16" fmla="*/ 116 w 128"/>
                <a:gd name="T17"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52">
                  <a:moveTo>
                    <a:pt x="116" y="152"/>
                  </a:moveTo>
                  <a:cubicBezTo>
                    <a:pt x="0" y="152"/>
                    <a:pt x="0" y="152"/>
                    <a:pt x="0" y="152"/>
                  </a:cubicBezTo>
                  <a:cubicBezTo>
                    <a:pt x="0" y="144"/>
                    <a:pt x="0" y="144"/>
                    <a:pt x="0" y="144"/>
                  </a:cubicBezTo>
                  <a:cubicBezTo>
                    <a:pt x="116" y="144"/>
                    <a:pt x="116" y="144"/>
                    <a:pt x="116" y="144"/>
                  </a:cubicBezTo>
                  <a:cubicBezTo>
                    <a:pt x="118" y="144"/>
                    <a:pt x="120" y="142"/>
                    <a:pt x="120" y="140"/>
                  </a:cubicBezTo>
                  <a:cubicBezTo>
                    <a:pt x="120" y="0"/>
                    <a:pt x="120" y="0"/>
                    <a:pt x="120" y="0"/>
                  </a:cubicBezTo>
                  <a:cubicBezTo>
                    <a:pt x="128" y="0"/>
                    <a:pt x="128" y="0"/>
                    <a:pt x="128" y="0"/>
                  </a:cubicBezTo>
                  <a:cubicBezTo>
                    <a:pt x="128" y="140"/>
                    <a:pt x="128" y="140"/>
                    <a:pt x="128" y="140"/>
                  </a:cubicBezTo>
                  <a:cubicBezTo>
                    <a:pt x="128" y="147"/>
                    <a:pt x="123" y="152"/>
                    <a:pt x="116"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grpSp>
      <p:grpSp>
        <p:nvGrpSpPr>
          <p:cNvPr id="181" name="Group 180"/>
          <p:cNvGrpSpPr/>
          <p:nvPr/>
        </p:nvGrpSpPr>
        <p:grpSpPr>
          <a:xfrm>
            <a:off x="9315727" y="3308188"/>
            <a:ext cx="376365" cy="423636"/>
            <a:chOff x="3978374" y="2102214"/>
            <a:chExt cx="456552" cy="513894"/>
          </a:xfrm>
          <a:solidFill>
            <a:srgbClr val="004F59"/>
          </a:solidFill>
        </p:grpSpPr>
        <p:sp>
          <p:nvSpPr>
            <p:cNvPr id="182" name="Freeform 216"/>
            <p:cNvSpPr>
              <a:spLocks/>
            </p:cNvSpPr>
            <p:nvPr/>
          </p:nvSpPr>
          <p:spPr bwMode="auto">
            <a:xfrm>
              <a:off x="4036808" y="2554397"/>
              <a:ext cx="62257" cy="61711"/>
            </a:xfrm>
            <a:custGeom>
              <a:avLst/>
              <a:gdLst>
                <a:gd name="T0" fmla="*/ 58 w 114"/>
                <a:gd name="T1" fmla="*/ 0 h 113"/>
                <a:gd name="T2" fmla="*/ 58 w 114"/>
                <a:gd name="T3" fmla="*/ 0 h 113"/>
                <a:gd name="T4" fmla="*/ 45 w 114"/>
                <a:gd name="T5" fmla="*/ 0 h 113"/>
                <a:gd name="T6" fmla="*/ 36 w 114"/>
                <a:gd name="T7" fmla="*/ 5 h 113"/>
                <a:gd name="T8" fmla="*/ 25 w 114"/>
                <a:gd name="T9" fmla="*/ 8 h 113"/>
                <a:gd name="T10" fmla="*/ 17 w 114"/>
                <a:gd name="T11" fmla="*/ 16 h 113"/>
                <a:gd name="T12" fmla="*/ 9 w 114"/>
                <a:gd name="T13" fmla="*/ 25 h 113"/>
                <a:gd name="T14" fmla="*/ 6 w 114"/>
                <a:gd name="T15" fmla="*/ 36 h 113"/>
                <a:gd name="T16" fmla="*/ 0 w 114"/>
                <a:gd name="T17" fmla="*/ 44 h 113"/>
                <a:gd name="T18" fmla="*/ 0 w 114"/>
                <a:gd name="T19" fmla="*/ 58 h 113"/>
                <a:gd name="T20" fmla="*/ 0 w 114"/>
                <a:gd name="T21" fmla="*/ 58 h 113"/>
                <a:gd name="T22" fmla="*/ 0 w 114"/>
                <a:gd name="T23" fmla="*/ 69 h 113"/>
                <a:gd name="T24" fmla="*/ 6 w 114"/>
                <a:gd name="T25" fmla="*/ 80 h 113"/>
                <a:gd name="T26" fmla="*/ 9 w 114"/>
                <a:gd name="T27" fmla="*/ 88 h 113"/>
                <a:gd name="T28" fmla="*/ 17 w 114"/>
                <a:gd name="T29" fmla="*/ 96 h 113"/>
                <a:gd name="T30" fmla="*/ 25 w 114"/>
                <a:gd name="T31" fmla="*/ 105 h 113"/>
                <a:gd name="T32" fmla="*/ 36 w 114"/>
                <a:gd name="T33" fmla="*/ 110 h 113"/>
                <a:gd name="T34" fmla="*/ 45 w 114"/>
                <a:gd name="T35" fmla="*/ 113 h 113"/>
                <a:gd name="T36" fmla="*/ 58 w 114"/>
                <a:gd name="T37" fmla="*/ 113 h 113"/>
                <a:gd name="T38" fmla="*/ 58 w 114"/>
                <a:gd name="T39" fmla="*/ 113 h 113"/>
                <a:gd name="T40" fmla="*/ 69 w 114"/>
                <a:gd name="T41" fmla="*/ 113 h 113"/>
                <a:gd name="T42" fmla="*/ 80 w 114"/>
                <a:gd name="T43" fmla="*/ 110 h 113"/>
                <a:gd name="T44" fmla="*/ 89 w 114"/>
                <a:gd name="T45" fmla="*/ 105 h 113"/>
                <a:gd name="T46" fmla="*/ 97 w 114"/>
                <a:gd name="T47" fmla="*/ 96 h 113"/>
                <a:gd name="T48" fmla="*/ 105 w 114"/>
                <a:gd name="T49" fmla="*/ 88 h 113"/>
                <a:gd name="T50" fmla="*/ 111 w 114"/>
                <a:gd name="T51" fmla="*/ 80 h 113"/>
                <a:gd name="T52" fmla="*/ 114 w 114"/>
                <a:gd name="T53" fmla="*/ 69 h 113"/>
                <a:gd name="T54" fmla="*/ 114 w 114"/>
                <a:gd name="T55" fmla="*/ 58 h 113"/>
                <a:gd name="T56" fmla="*/ 114 w 114"/>
                <a:gd name="T57" fmla="*/ 58 h 113"/>
                <a:gd name="T58" fmla="*/ 114 w 114"/>
                <a:gd name="T59" fmla="*/ 44 h 113"/>
                <a:gd name="T60" fmla="*/ 111 w 114"/>
                <a:gd name="T61" fmla="*/ 36 h 113"/>
                <a:gd name="T62" fmla="*/ 105 w 114"/>
                <a:gd name="T63" fmla="*/ 25 h 113"/>
                <a:gd name="T64" fmla="*/ 97 w 114"/>
                <a:gd name="T65" fmla="*/ 16 h 113"/>
                <a:gd name="T66" fmla="*/ 89 w 114"/>
                <a:gd name="T67" fmla="*/ 8 h 113"/>
                <a:gd name="T68" fmla="*/ 80 w 114"/>
                <a:gd name="T69" fmla="*/ 5 h 113"/>
                <a:gd name="T70" fmla="*/ 69 w 114"/>
                <a:gd name="T71" fmla="*/ 0 h 113"/>
                <a:gd name="T72" fmla="*/ 58 w 114"/>
                <a:gd name="T73" fmla="*/ 0 h 113"/>
                <a:gd name="T74" fmla="*/ 58 w 114"/>
                <a:gd name="T75"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4" h="113">
                  <a:moveTo>
                    <a:pt x="58" y="0"/>
                  </a:moveTo>
                  <a:lnTo>
                    <a:pt x="58" y="0"/>
                  </a:lnTo>
                  <a:lnTo>
                    <a:pt x="45" y="0"/>
                  </a:lnTo>
                  <a:lnTo>
                    <a:pt x="36" y="5"/>
                  </a:lnTo>
                  <a:lnTo>
                    <a:pt x="25" y="8"/>
                  </a:lnTo>
                  <a:lnTo>
                    <a:pt x="17" y="16"/>
                  </a:lnTo>
                  <a:lnTo>
                    <a:pt x="9" y="25"/>
                  </a:lnTo>
                  <a:lnTo>
                    <a:pt x="6" y="36"/>
                  </a:lnTo>
                  <a:lnTo>
                    <a:pt x="0" y="44"/>
                  </a:lnTo>
                  <a:lnTo>
                    <a:pt x="0" y="58"/>
                  </a:lnTo>
                  <a:lnTo>
                    <a:pt x="0" y="58"/>
                  </a:lnTo>
                  <a:lnTo>
                    <a:pt x="0" y="69"/>
                  </a:lnTo>
                  <a:lnTo>
                    <a:pt x="6" y="80"/>
                  </a:lnTo>
                  <a:lnTo>
                    <a:pt x="9" y="88"/>
                  </a:lnTo>
                  <a:lnTo>
                    <a:pt x="17" y="96"/>
                  </a:lnTo>
                  <a:lnTo>
                    <a:pt x="25" y="105"/>
                  </a:lnTo>
                  <a:lnTo>
                    <a:pt x="36" y="110"/>
                  </a:lnTo>
                  <a:lnTo>
                    <a:pt x="45" y="113"/>
                  </a:lnTo>
                  <a:lnTo>
                    <a:pt x="58" y="113"/>
                  </a:lnTo>
                  <a:lnTo>
                    <a:pt x="58" y="113"/>
                  </a:lnTo>
                  <a:lnTo>
                    <a:pt x="69" y="113"/>
                  </a:lnTo>
                  <a:lnTo>
                    <a:pt x="80" y="110"/>
                  </a:lnTo>
                  <a:lnTo>
                    <a:pt x="89" y="105"/>
                  </a:lnTo>
                  <a:lnTo>
                    <a:pt x="97" y="96"/>
                  </a:lnTo>
                  <a:lnTo>
                    <a:pt x="105" y="88"/>
                  </a:lnTo>
                  <a:lnTo>
                    <a:pt x="111" y="80"/>
                  </a:lnTo>
                  <a:lnTo>
                    <a:pt x="114" y="69"/>
                  </a:lnTo>
                  <a:lnTo>
                    <a:pt x="114" y="58"/>
                  </a:lnTo>
                  <a:lnTo>
                    <a:pt x="114" y="58"/>
                  </a:lnTo>
                  <a:lnTo>
                    <a:pt x="114" y="44"/>
                  </a:lnTo>
                  <a:lnTo>
                    <a:pt x="111" y="36"/>
                  </a:lnTo>
                  <a:lnTo>
                    <a:pt x="105" y="25"/>
                  </a:lnTo>
                  <a:lnTo>
                    <a:pt x="97" y="16"/>
                  </a:lnTo>
                  <a:lnTo>
                    <a:pt x="89" y="8"/>
                  </a:lnTo>
                  <a:lnTo>
                    <a:pt x="80" y="5"/>
                  </a:lnTo>
                  <a:lnTo>
                    <a:pt x="69" y="0"/>
                  </a:lnTo>
                  <a:lnTo>
                    <a:pt x="58"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83" name="Freeform 217"/>
            <p:cNvSpPr>
              <a:spLocks/>
            </p:cNvSpPr>
            <p:nvPr/>
          </p:nvSpPr>
          <p:spPr bwMode="auto">
            <a:xfrm>
              <a:off x="4187536" y="2554397"/>
              <a:ext cx="63349" cy="61711"/>
            </a:xfrm>
            <a:custGeom>
              <a:avLst/>
              <a:gdLst>
                <a:gd name="T0" fmla="*/ 58 w 116"/>
                <a:gd name="T1" fmla="*/ 0 h 113"/>
                <a:gd name="T2" fmla="*/ 58 w 116"/>
                <a:gd name="T3" fmla="*/ 0 h 113"/>
                <a:gd name="T4" fmla="*/ 47 w 116"/>
                <a:gd name="T5" fmla="*/ 0 h 113"/>
                <a:gd name="T6" fmla="*/ 36 w 116"/>
                <a:gd name="T7" fmla="*/ 5 h 113"/>
                <a:gd name="T8" fmla="*/ 25 w 116"/>
                <a:gd name="T9" fmla="*/ 8 h 113"/>
                <a:gd name="T10" fmla="*/ 17 w 116"/>
                <a:gd name="T11" fmla="*/ 16 h 113"/>
                <a:gd name="T12" fmla="*/ 11 w 116"/>
                <a:gd name="T13" fmla="*/ 25 h 113"/>
                <a:gd name="T14" fmla="*/ 6 w 116"/>
                <a:gd name="T15" fmla="*/ 36 h 113"/>
                <a:gd name="T16" fmla="*/ 3 w 116"/>
                <a:gd name="T17" fmla="*/ 44 h 113"/>
                <a:gd name="T18" fmla="*/ 0 w 116"/>
                <a:gd name="T19" fmla="*/ 58 h 113"/>
                <a:gd name="T20" fmla="*/ 0 w 116"/>
                <a:gd name="T21" fmla="*/ 58 h 113"/>
                <a:gd name="T22" fmla="*/ 3 w 116"/>
                <a:gd name="T23" fmla="*/ 69 h 113"/>
                <a:gd name="T24" fmla="*/ 6 w 116"/>
                <a:gd name="T25" fmla="*/ 80 h 113"/>
                <a:gd name="T26" fmla="*/ 11 w 116"/>
                <a:gd name="T27" fmla="*/ 88 h 113"/>
                <a:gd name="T28" fmla="*/ 17 w 116"/>
                <a:gd name="T29" fmla="*/ 96 h 113"/>
                <a:gd name="T30" fmla="*/ 25 w 116"/>
                <a:gd name="T31" fmla="*/ 105 h 113"/>
                <a:gd name="T32" fmla="*/ 36 w 116"/>
                <a:gd name="T33" fmla="*/ 110 h 113"/>
                <a:gd name="T34" fmla="*/ 47 w 116"/>
                <a:gd name="T35" fmla="*/ 113 h 113"/>
                <a:gd name="T36" fmla="*/ 58 w 116"/>
                <a:gd name="T37" fmla="*/ 113 h 113"/>
                <a:gd name="T38" fmla="*/ 58 w 116"/>
                <a:gd name="T39" fmla="*/ 113 h 113"/>
                <a:gd name="T40" fmla="*/ 69 w 116"/>
                <a:gd name="T41" fmla="*/ 113 h 113"/>
                <a:gd name="T42" fmla="*/ 80 w 116"/>
                <a:gd name="T43" fmla="*/ 110 h 113"/>
                <a:gd name="T44" fmla="*/ 89 w 116"/>
                <a:gd name="T45" fmla="*/ 105 h 113"/>
                <a:gd name="T46" fmla="*/ 97 w 116"/>
                <a:gd name="T47" fmla="*/ 96 h 113"/>
                <a:gd name="T48" fmla="*/ 105 w 116"/>
                <a:gd name="T49" fmla="*/ 88 h 113"/>
                <a:gd name="T50" fmla="*/ 111 w 116"/>
                <a:gd name="T51" fmla="*/ 80 h 113"/>
                <a:gd name="T52" fmla="*/ 113 w 116"/>
                <a:gd name="T53" fmla="*/ 69 h 113"/>
                <a:gd name="T54" fmla="*/ 116 w 116"/>
                <a:gd name="T55" fmla="*/ 58 h 113"/>
                <a:gd name="T56" fmla="*/ 116 w 116"/>
                <a:gd name="T57" fmla="*/ 58 h 113"/>
                <a:gd name="T58" fmla="*/ 113 w 116"/>
                <a:gd name="T59" fmla="*/ 44 h 113"/>
                <a:gd name="T60" fmla="*/ 111 w 116"/>
                <a:gd name="T61" fmla="*/ 36 h 113"/>
                <a:gd name="T62" fmla="*/ 105 w 116"/>
                <a:gd name="T63" fmla="*/ 25 h 113"/>
                <a:gd name="T64" fmla="*/ 97 w 116"/>
                <a:gd name="T65" fmla="*/ 16 h 113"/>
                <a:gd name="T66" fmla="*/ 89 w 116"/>
                <a:gd name="T67" fmla="*/ 8 h 113"/>
                <a:gd name="T68" fmla="*/ 80 w 116"/>
                <a:gd name="T69" fmla="*/ 5 h 113"/>
                <a:gd name="T70" fmla="*/ 69 w 116"/>
                <a:gd name="T71" fmla="*/ 0 h 113"/>
                <a:gd name="T72" fmla="*/ 58 w 116"/>
                <a:gd name="T73" fmla="*/ 0 h 113"/>
                <a:gd name="T74" fmla="*/ 58 w 116"/>
                <a:gd name="T75"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13">
                  <a:moveTo>
                    <a:pt x="58" y="0"/>
                  </a:moveTo>
                  <a:lnTo>
                    <a:pt x="58" y="0"/>
                  </a:lnTo>
                  <a:lnTo>
                    <a:pt x="47" y="0"/>
                  </a:lnTo>
                  <a:lnTo>
                    <a:pt x="36" y="5"/>
                  </a:lnTo>
                  <a:lnTo>
                    <a:pt x="25" y="8"/>
                  </a:lnTo>
                  <a:lnTo>
                    <a:pt x="17" y="16"/>
                  </a:lnTo>
                  <a:lnTo>
                    <a:pt x="11" y="25"/>
                  </a:lnTo>
                  <a:lnTo>
                    <a:pt x="6" y="36"/>
                  </a:lnTo>
                  <a:lnTo>
                    <a:pt x="3" y="44"/>
                  </a:lnTo>
                  <a:lnTo>
                    <a:pt x="0" y="58"/>
                  </a:lnTo>
                  <a:lnTo>
                    <a:pt x="0" y="58"/>
                  </a:lnTo>
                  <a:lnTo>
                    <a:pt x="3" y="69"/>
                  </a:lnTo>
                  <a:lnTo>
                    <a:pt x="6" y="80"/>
                  </a:lnTo>
                  <a:lnTo>
                    <a:pt x="11" y="88"/>
                  </a:lnTo>
                  <a:lnTo>
                    <a:pt x="17" y="96"/>
                  </a:lnTo>
                  <a:lnTo>
                    <a:pt x="25" y="105"/>
                  </a:lnTo>
                  <a:lnTo>
                    <a:pt x="36" y="110"/>
                  </a:lnTo>
                  <a:lnTo>
                    <a:pt x="47" y="113"/>
                  </a:lnTo>
                  <a:lnTo>
                    <a:pt x="58" y="113"/>
                  </a:lnTo>
                  <a:lnTo>
                    <a:pt x="58" y="113"/>
                  </a:lnTo>
                  <a:lnTo>
                    <a:pt x="69" y="113"/>
                  </a:lnTo>
                  <a:lnTo>
                    <a:pt x="80" y="110"/>
                  </a:lnTo>
                  <a:lnTo>
                    <a:pt x="89" y="105"/>
                  </a:lnTo>
                  <a:lnTo>
                    <a:pt x="97" y="96"/>
                  </a:lnTo>
                  <a:lnTo>
                    <a:pt x="105" y="88"/>
                  </a:lnTo>
                  <a:lnTo>
                    <a:pt x="111" y="80"/>
                  </a:lnTo>
                  <a:lnTo>
                    <a:pt x="113" y="69"/>
                  </a:lnTo>
                  <a:lnTo>
                    <a:pt x="116" y="58"/>
                  </a:lnTo>
                  <a:lnTo>
                    <a:pt x="116" y="58"/>
                  </a:lnTo>
                  <a:lnTo>
                    <a:pt x="113" y="44"/>
                  </a:lnTo>
                  <a:lnTo>
                    <a:pt x="111" y="36"/>
                  </a:lnTo>
                  <a:lnTo>
                    <a:pt x="105" y="25"/>
                  </a:lnTo>
                  <a:lnTo>
                    <a:pt x="97" y="16"/>
                  </a:lnTo>
                  <a:lnTo>
                    <a:pt x="89" y="8"/>
                  </a:lnTo>
                  <a:lnTo>
                    <a:pt x="80" y="5"/>
                  </a:lnTo>
                  <a:lnTo>
                    <a:pt x="69" y="0"/>
                  </a:lnTo>
                  <a:lnTo>
                    <a:pt x="58"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84" name="Freeform 218"/>
            <p:cNvSpPr>
              <a:spLocks/>
            </p:cNvSpPr>
            <p:nvPr/>
          </p:nvSpPr>
          <p:spPr bwMode="auto">
            <a:xfrm>
              <a:off x="3978374" y="2252942"/>
              <a:ext cx="427608" cy="283434"/>
            </a:xfrm>
            <a:custGeom>
              <a:avLst/>
              <a:gdLst>
                <a:gd name="T0" fmla="*/ 524 w 783"/>
                <a:gd name="T1" fmla="*/ 411 h 519"/>
                <a:gd name="T2" fmla="*/ 416 w 783"/>
                <a:gd name="T3" fmla="*/ 331 h 519"/>
                <a:gd name="T4" fmla="*/ 416 w 783"/>
                <a:gd name="T5" fmla="*/ 331 h 519"/>
                <a:gd name="T6" fmla="*/ 408 w 783"/>
                <a:gd name="T7" fmla="*/ 323 h 519"/>
                <a:gd name="T8" fmla="*/ 400 w 783"/>
                <a:gd name="T9" fmla="*/ 312 h 519"/>
                <a:gd name="T10" fmla="*/ 394 w 783"/>
                <a:gd name="T11" fmla="*/ 298 h 519"/>
                <a:gd name="T12" fmla="*/ 392 w 783"/>
                <a:gd name="T13" fmla="*/ 287 h 519"/>
                <a:gd name="T14" fmla="*/ 392 w 783"/>
                <a:gd name="T15" fmla="*/ 273 h 519"/>
                <a:gd name="T16" fmla="*/ 392 w 783"/>
                <a:gd name="T17" fmla="*/ 259 h 519"/>
                <a:gd name="T18" fmla="*/ 397 w 783"/>
                <a:gd name="T19" fmla="*/ 245 h 519"/>
                <a:gd name="T20" fmla="*/ 405 w 783"/>
                <a:gd name="T21" fmla="*/ 234 h 519"/>
                <a:gd name="T22" fmla="*/ 405 w 783"/>
                <a:gd name="T23" fmla="*/ 234 h 519"/>
                <a:gd name="T24" fmla="*/ 416 w 783"/>
                <a:gd name="T25" fmla="*/ 221 h 519"/>
                <a:gd name="T26" fmla="*/ 433 w 783"/>
                <a:gd name="T27" fmla="*/ 210 h 519"/>
                <a:gd name="T28" fmla="*/ 450 w 783"/>
                <a:gd name="T29" fmla="*/ 204 h 519"/>
                <a:gd name="T30" fmla="*/ 469 w 783"/>
                <a:gd name="T31" fmla="*/ 204 h 519"/>
                <a:gd name="T32" fmla="*/ 469 w 783"/>
                <a:gd name="T33" fmla="*/ 204 h 519"/>
                <a:gd name="T34" fmla="*/ 485 w 783"/>
                <a:gd name="T35" fmla="*/ 210 h 519"/>
                <a:gd name="T36" fmla="*/ 502 w 783"/>
                <a:gd name="T37" fmla="*/ 218 h 519"/>
                <a:gd name="T38" fmla="*/ 577 w 783"/>
                <a:gd name="T39" fmla="*/ 273 h 519"/>
                <a:gd name="T40" fmla="*/ 596 w 783"/>
                <a:gd name="T41" fmla="*/ 207 h 519"/>
                <a:gd name="T42" fmla="*/ 629 w 783"/>
                <a:gd name="T43" fmla="*/ 80 h 519"/>
                <a:gd name="T44" fmla="*/ 783 w 783"/>
                <a:gd name="T45" fmla="*/ 80 h 519"/>
                <a:gd name="T46" fmla="*/ 783 w 783"/>
                <a:gd name="T47" fmla="*/ 0 h 519"/>
                <a:gd name="T48" fmla="*/ 571 w 783"/>
                <a:gd name="T49" fmla="*/ 0 h 519"/>
                <a:gd name="T50" fmla="*/ 527 w 783"/>
                <a:gd name="T51" fmla="*/ 154 h 519"/>
                <a:gd name="T52" fmla="*/ 0 w 783"/>
                <a:gd name="T53" fmla="*/ 154 h 519"/>
                <a:gd name="T54" fmla="*/ 94 w 783"/>
                <a:gd name="T55" fmla="*/ 519 h 519"/>
                <a:gd name="T56" fmla="*/ 510 w 783"/>
                <a:gd name="T57" fmla="*/ 519 h 519"/>
                <a:gd name="T58" fmla="*/ 524 w 783"/>
                <a:gd name="T59" fmla="*/ 472 h 519"/>
                <a:gd name="T60" fmla="*/ 524 w 783"/>
                <a:gd name="T61" fmla="*/ 472 h 519"/>
                <a:gd name="T62" fmla="*/ 519 w 783"/>
                <a:gd name="T63" fmla="*/ 455 h 519"/>
                <a:gd name="T64" fmla="*/ 519 w 783"/>
                <a:gd name="T65" fmla="*/ 439 h 519"/>
                <a:gd name="T66" fmla="*/ 521 w 783"/>
                <a:gd name="T67" fmla="*/ 422 h 519"/>
                <a:gd name="T68" fmla="*/ 524 w 783"/>
                <a:gd name="T69" fmla="*/ 411 h 519"/>
                <a:gd name="T70" fmla="*/ 524 w 783"/>
                <a:gd name="T71" fmla="*/ 411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3" h="519">
                  <a:moveTo>
                    <a:pt x="524" y="411"/>
                  </a:moveTo>
                  <a:lnTo>
                    <a:pt x="416" y="331"/>
                  </a:lnTo>
                  <a:lnTo>
                    <a:pt x="416" y="331"/>
                  </a:lnTo>
                  <a:lnTo>
                    <a:pt x="408" y="323"/>
                  </a:lnTo>
                  <a:lnTo>
                    <a:pt x="400" y="312"/>
                  </a:lnTo>
                  <a:lnTo>
                    <a:pt x="394" y="298"/>
                  </a:lnTo>
                  <a:lnTo>
                    <a:pt x="392" y="287"/>
                  </a:lnTo>
                  <a:lnTo>
                    <a:pt x="392" y="273"/>
                  </a:lnTo>
                  <a:lnTo>
                    <a:pt x="392" y="259"/>
                  </a:lnTo>
                  <a:lnTo>
                    <a:pt x="397" y="245"/>
                  </a:lnTo>
                  <a:lnTo>
                    <a:pt x="405" y="234"/>
                  </a:lnTo>
                  <a:lnTo>
                    <a:pt x="405" y="234"/>
                  </a:lnTo>
                  <a:lnTo>
                    <a:pt x="416" y="221"/>
                  </a:lnTo>
                  <a:lnTo>
                    <a:pt x="433" y="210"/>
                  </a:lnTo>
                  <a:lnTo>
                    <a:pt x="450" y="204"/>
                  </a:lnTo>
                  <a:lnTo>
                    <a:pt x="469" y="204"/>
                  </a:lnTo>
                  <a:lnTo>
                    <a:pt x="469" y="204"/>
                  </a:lnTo>
                  <a:lnTo>
                    <a:pt x="485" y="210"/>
                  </a:lnTo>
                  <a:lnTo>
                    <a:pt x="502" y="218"/>
                  </a:lnTo>
                  <a:lnTo>
                    <a:pt x="577" y="273"/>
                  </a:lnTo>
                  <a:lnTo>
                    <a:pt x="596" y="207"/>
                  </a:lnTo>
                  <a:lnTo>
                    <a:pt x="629" y="80"/>
                  </a:lnTo>
                  <a:lnTo>
                    <a:pt x="783" y="80"/>
                  </a:lnTo>
                  <a:lnTo>
                    <a:pt x="783" y="0"/>
                  </a:lnTo>
                  <a:lnTo>
                    <a:pt x="571" y="0"/>
                  </a:lnTo>
                  <a:lnTo>
                    <a:pt x="527" y="154"/>
                  </a:lnTo>
                  <a:lnTo>
                    <a:pt x="0" y="154"/>
                  </a:lnTo>
                  <a:lnTo>
                    <a:pt x="94" y="519"/>
                  </a:lnTo>
                  <a:lnTo>
                    <a:pt x="510" y="519"/>
                  </a:lnTo>
                  <a:lnTo>
                    <a:pt x="524" y="472"/>
                  </a:lnTo>
                  <a:lnTo>
                    <a:pt x="524" y="472"/>
                  </a:lnTo>
                  <a:lnTo>
                    <a:pt x="519" y="455"/>
                  </a:lnTo>
                  <a:lnTo>
                    <a:pt x="519" y="439"/>
                  </a:lnTo>
                  <a:lnTo>
                    <a:pt x="521" y="422"/>
                  </a:lnTo>
                  <a:lnTo>
                    <a:pt x="524" y="411"/>
                  </a:lnTo>
                  <a:lnTo>
                    <a:pt x="524" y="4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85" name="Freeform 219"/>
            <p:cNvSpPr>
              <a:spLocks/>
            </p:cNvSpPr>
            <p:nvPr/>
          </p:nvSpPr>
          <p:spPr bwMode="auto">
            <a:xfrm>
              <a:off x="4212111" y="2384009"/>
              <a:ext cx="222815" cy="143082"/>
            </a:xfrm>
            <a:custGeom>
              <a:avLst/>
              <a:gdLst>
                <a:gd name="T0" fmla="*/ 176 w 408"/>
                <a:gd name="T1" fmla="*/ 77 h 262"/>
                <a:gd name="T2" fmla="*/ 176 w 408"/>
                <a:gd name="T3" fmla="*/ 77 h 262"/>
                <a:gd name="T4" fmla="*/ 160 w 408"/>
                <a:gd name="T5" fmla="*/ 85 h 262"/>
                <a:gd name="T6" fmla="*/ 52 w 408"/>
                <a:gd name="T7" fmla="*/ 5 h 262"/>
                <a:gd name="T8" fmla="*/ 52 w 408"/>
                <a:gd name="T9" fmla="*/ 5 h 262"/>
                <a:gd name="T10" fmla="*/ 41 w 408"/>
                <a:gd name="T11" fmla="*/ 0 h 262"/>
                <a:gd name="T12" fmla="*/ 27 w 408"/>
                <a:gd name="T13" fmla="*/ 0 h 262"/>
                <a:gd name="T14" fmla="*/ 16 w 408"/>
                <a:gd name="T15" fmla="*/ 5 h 262"/>
                <a:gd name="T16" fmla="*/ 5 w 408"/>
                <a:gd name="T17" fmla="*/ 14 h 262"/>
                <a:gd name="T18" fmla="*/ 5 w 408"/>
                <a:gd name="T19" fmla="*/ 14 h 262"/>
                <a:gd name="T20" fmla="*/ 0 w 408"/>
                <a:gd name="T21" fmla="*/ 27 h 262"/>
                <a:gd name="T22" fmla="*/ 0 w 408"/>
                <a:gd name="T23" fmla="*/ 41 h 262"/>
                <a:gd name="T24" fmla="*/ 2 w 408"/>
                <a:gd name="T25" fmla="*/ 52 h 262"/>
                <a:gd name="T26" fmla="*/ 11 w 408"/>
                <a:gd name="T27" fmla="*/ 63 h 262"/>
                <a:gd name="T28" fmla="*/ 195 w 408"/>
                <a:gd name="T29" fmla="*/ 201 h 262"/>
                <a:gd name="T30" fmla="*/ 190 w 408"/>
                <a:gd name="T31" fmla="*/ 210 h 262"/>
                <a:gd name="T32" fmla="*/ 132 w 408"/>
                <a:gd name="T33" fmla="*/ 182 h 262"/>
                <a:gd name="T34" fmla="*/ 132 w 408"/>
                <a:gd name="T35" fmla="*/ 182 h 262"/>
                <a:gd name="T36" fmla="*/ 129 w 408"/>
                <a:gd name="T37" fmla="*/ 188 h 262"/>
                <a:gd name="T38" fmla="*/ 126 w 408"/>
                <a:gd name="T39" fmla="*/ 201 h 262"/>
                <a:gd name="T40" fmla="*/ 126 w 408"/>
                <a:gd name="T41" fmla="*/ 210 h 262"/>
                <a:gd name="T42" fmla="*/ 129 w 408"/>
                <a:gd name="T43" fmla="*/ 218 h 262"/>
                <a:gd name="T44" fmla="*/ 135 w 408"/>
                <a:gd name="T45" fmla="*/ 229 h 262"/>
                <a:gd name="T46" fmla="*/ 146 w 408"/>
                <a:gd name="T47" fmla="*/ 237 h 262"/>
                <a:gd name="T48" fmla="*/ 146 w 408"/>
                <a:gd name="T49" fmla="*/ 237 h 262"/>
                <a:gd name="T50" fmla="*/ 162 w 408"/>
                <a:gd name="T51" fmla="*/ 248 h 262"/>
                <a:gd name="T52" fmla="*/ 179 w 408"/>
                <a:gd name="T53" fmla="*/ 256 h 262"/>
                <a:gd name="T54" fmla="*/ 198 w 408"/>
                <a:gd name="T55" fmla="*/ 259 h 262"/>
                <a:gd name="T56" fmla="*/ 220 w 408"/>
                <a:gd name="T57" fmla="*/ 262 h 262"/>
                <a:gd name="T58" fmla="*/ 242 w 408"/>
                <a:gd name="T59" fmla="*/ 259 h 262"/>
                <a:gd name="T60" fmla="*/ 267 w 408"/>
                <a:gd name="T61" fmla="*/ 256 h 262"/>
                <a:gd name="T62" fmla="*/ 289 w 408"/>
                <a:gd name="T63" fmla="*/ 248 h 262"/>
                <a:gd name="T64" fmla="*/ 311 w 408"/>
                <a:gd name="T65" fmla="*/ 237 h 262"/>
                <a:gd name="T66" fmla="*/ 336 w 408"/>
                <a:gd name="T67" fmla="*/ 256 h 262"/>
                <a:gd name="T68" fmla="*/ 408 w 408"/>
                <a:gd name="T69" fmla="*/ 163 h 262"/>
                <a:gd name="T70" fmla="*/ 383 w 408"/>
                <a:gd name="T71" fmla="*/ 143 h 262"/>
                <a:gd name="T72" fmla="*/ 383 w 408"/>
                <a:gd name="T73" fmla="*/ 143 h 262"/>
                <a:gd name="T74" fmla="*/ 383 w 408"/>
                <a:gd name="T75" fmla="*/ 143 h 262"/>
                <a:gd name="T76" fmla="*/ 383 w 408"/>
                <a:gd name="T77" fmla="*/ 83 h 262"/>
                <a:gd name="T78" fmla="*/ 289 w 408"/>
                <a:gd name="T79" fmla="*/ 14 h 262"/>
                <a:gd name="T80" fmla="*/ 176 w 408"/>
                <a:gd name="T81" fmla="*/ 7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 h="262">
                  <a:moveTo>
                    <a:pt x="176" y="77"/>
                  </a:moveTo>
                  <a:lnTo>
                    <a:pt x="176" y="77"/>
                  </a:lnTo>
                  <a:lnTo>
                    <a:pt x="160" y="85"/>
                  </a:lnTo>
                  <a:lnTo>
                    <a:pt x="52" y="5"/>
                  </a:lnTo>
                  <a:lnTo>
                    <a:pt x="52" y="5"/>
                  </a:lnTo>
                  <a:lnTo>
                    <a:pt x="41" y="0"/>
                  </a:lnTo>
                  <a:lnTo>
                    <a:pt x="27" y="0"/>
                  </a:lnTo>
                  <a:lnTo>
                    <a:pt x="16" y="5"/>
                  </a:lnTo>
                  <a:lnTo>
                    <a:pt x="5" y="14"/>
                  </a:lnTo>
                  <a:lnTo>
                    <a:pt x="5" y="14"/>
                  </a:lnTo>
                  <a:lnTo>
                    <a:pt x="0" y="27"/>
                  </a:lnTo>
                  <a:lnTo>
                    <a:pt x="0" y="41"/>
                  </a:lnTo>
                  <a:lnTo>
                    <a:pt x="2" y="52"/>
                  </a:lnTo>
                  <a:lnTo>
                    <a:pt x="11" y="63"/>
                  </a:lnTo>
                  <a:lnTo>
                    <a:pt x="195" y="201"/>
                  </a:lnTo>
                  <a:lnTo>
                    <a:pt x="190" y="210"/>
                  </a:lnTo>
                  <a:lnTo>
                    <a:pt x="132" y="182"/>
                  </a:lnTo>
                  <a:lnTo>
                    <a:pt x="132" y="182"/>
                  </a:lnTo>
                  <a:lnTo>
                    <a:pt x="129" y="188"/>
                  </a:lnTo>
                  <a:lnTo>
                    <a:pt x="126" y="201"/>
                  </a:lnTo>
                  <a:lnTo>
                    <a:pt x="126" y="210"/>
                  </a:lnTo>
                  <a:lnTo>
                    <a:pt x="129" y="218"/>
                  </a:lnTo>
                  <a:lnTo>
                    <a:pt x="135" y="229"/>
                  </a:lnTo>
                  <a:lnTo>
                    <a:pt x="146" y="237"/>
                  </a:lnTo>
                  <a:lnTo>
                    <a:pt x="146" y="237"/>
                  </a:lnTo>
                  <a:lnTo>
                    <a:pt x="162" y="248"/>
                  </a:lnTo>
                  <a:lnTo>
                    <a:pt x="179" y="256"/>
                  </a:lnTo>
                  <a:lnTo>
                    <a:pt x="198" y="259"/>
                  </a:lnTo>
                  <a:lnTo>
                    <a:pt x="220" y="262"/>
                  </a:lnTo>
                  <a:lnTo>
                    <a:pt x="242" y="259"/>
                  </a:lnTo>
                  <a:lnTo>
                    <a:pt x="267" y="256"/>
                  </a:lnTo>
                  <a:lnTo>
                    <a:pt x="289" y="248"/>
                  </a:lnTo>
                  <a:lnTo>
                    <a:pt x="311" y="237"/>
                  </a:lnTo>
                  <a:lnTo>
                    <a:pt x="336" y="256"/>
                  </a:lnTo>
                  <a:lnTo>
                    <a:pt x="408" y="163"/>
                  </a:lnTo>
                  <a:lnTo>
                    <a:pt x="383" y="143"/>
                  </a:lnTo>
                  <a:lnTo>
                    <a:pt x="383" y="143"/>
                  </a:lnTo>
                  <a:lnTo>
                    <a:pt x="383" y="143"/>
                  </a:lnTo>
                  <a:lnTo>
                    <a:pt x="383" y="83"/>
                  </a:lnTo>
                  <a:lnTo>
                    <a:pt x="289" y="14"/>
                  </a:lnTo>
                  <a:lnTo>
                    <a:pt x="176"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86" name="Freeform 220"/>
            <p:cNvSpPr>
              <a:spLocks noEditPoints="1"/>
            </p:cNvSpPr>
            <p:nvPr/>
          </p:nvSpPr>
          <p:spPr bwMode="auto">
            <a:xfrm>
              <a:off x="3978374" y="2183585"/>
              <a:ext cx="139805" cy="139805"/>
            </a:xfrm>
            <a:custGeom>
              <a:avLst/>
              <a:gdLst>
                <a:gd name="T0" fmla="*/ 127 w 256"/>
                <a:gd name="T1" fmla="*/ 0 h 256"/>
                <a:gd name="T2" fmla="*/ 77 w 256"/>
                <a:gd name="T3" fmla="*/ 8 h 256"/>
                <a:gd name="T4" fmla="*/ 36 w 256"/>
                <a:gd name="T5" fmla="*/ 36 h 256"/>
                <a:gd name="T6" fmla="*/ 8 w 256"/>
                <a:gd name="T7" fmla="*/ 77 h 256"/>
                <a:gd name="T8" fmla="*/ 0 w 256"/>
                <a:gd name="T9" fmla="*/ 127 h 256"/>
                <a:gd name="T10" fmla="*/ 0 w 256"/>
                <a:gd name="T11" fmla="*/ 154 h 256"/>
                <a:gd name="T12" fmla="*/ 22 w 256"/>
                <a:gd name="T13" fmla="*/ 201 h 256"/>
                <a:gd name="T14" fmla="*/ 55 w 256"/>
                <a:gd name="T15" fmla="*/ 234 h 256"/>
                <a:gd name="T16" fmla="*/ 102 w 256"/>
                <a:gd name="T17" fmla="*/ 254 h 256"/>
                <a:gd name="T18" fmla="*/ 127 w 256"/>
                <a:gd name="T19" fmla="*/ 256 h 256"/>
                <a:gd name="T20" fmla="*/ 179 w 256"/>
                <a:gd name="T21" fmla="*/ 248 h 256"/>
                <a:gd name="T22" fmla="*/ 218 w 256"/>
                <a:gd name="T23" fmla="*/ 221 h 256"/>
                <a:gd name="T24" fmla="*/ 248 w 256"/>
                <a:gd name="T25" fmla="*/ 179 h 256"/>
                <a:gd name="T26" fmla="*/ 256 w 256"/>
                <a:gd name="T27" fmla="*/ 127 h 256"/>
                <a:gd name="T28" fmla="*/ 254 w 256"/>
                <a:gd name="T29" fmla="*/ 102 h 256"/>
                <a:gd name="T30" fmla="*/ 234 w 256"/>
                <a:gd name="T31" fmla="*/ 55 h 256"/>
                <a:gd name="T32" fmla="*/ 201 w 256"/>
                <a:gd name="T33" fmla="*/ 22 h 256"/>
                <a:gd name="T34" fmla="*/ 154 w 256"/>
                <a:gd name="T35" fmla="*/ 0 h 256"/>
                <a:gd name="T36" fmla="*/ 127 w 256"/>
                <a:gd name="T37" fmla="*/ 0 h 256"/>
                <a:gd name="T38" fmla="*/ 157 w 256"/>
                <a:gd name="T39" fmla="*/ 110 h 256"/>
                <a:gd name="T40" fmla="*/ 176 w 256"/>
                <a:gd name="T41" fmla="*/ 116 h 256"/>
                <a:gd name="T42" fmla="*/ 185 w 256"/>
                <a:gd name="T43" fmla="*/ 135 h 256"/>
                <a:gd name="T44" fmla="*/ 185 w 256"/>
                <a:gd name="T45" fmla="*/ 163 h 256"/>
                <a:gd name="T46" fmla="*/ 176 w 256"/>
                <a:gd name="T47" fmla="*/ 182 h 256"/>
                <a:gd name="T48" fmla="*/ 157 w 256"/>
                <a:gd name="T49" fmla="*/ 188 h 256"/>
                <a:gd name="T50" fmla="*/ 143 w 256"/>
                <a:gd name="T51" fmla="*/ 212 h 256"/>
                <a:gd name="T52" fmla="*/ 143 w 256"/>
                <a:gd name="T53" fmla="*/ 218 h 256"/>
                <a:gd name="T54" fmla="*/ 135 w 256"/>
                <a:gd name="T55" fmla="*/ 226 h 256"/>
                <a:gd name="T56" fmla="*/ 127 w 256"/>
                <a:gd name="T57" fmla="*/ 229 h 256"/>
                <a:gd name="T58" fmla="*/ 116 w 256"/>
                <a:gd name="T59" fmla="*/ 223 h 256"/>
                <a:gd name="T60" fmla="*/ 110 w 256"/>
                <a:gd name="T61" fmla="*/ 212 h 256"/>
                <a:gd name="T62" fmla="*/ 88 w 256"/>
                <a:gd name="T63" fmla="*/ 188 h 256"/>
                <a:gd name="T64" fmla="*/ 83 w 256"/>
                <a:gd name="T65" fmla="*/ 188 h 256"/>
                <a:gd name="T66" fmla="*/ 72 w 256"/>
                <a:gd name="T67" fmla="*/ 179 h 256"/>
                <a:gd name="T68" fmla="*/ 72 w 256"/>
                <a:gd name="T69" fmla="*/ 171 h 256"/>
                <a:gd name="T70" fmla="*/ 77 w 256"/>
                <a:gd name="T71" fmla="*/ 160 h 256"/>
                <a:gd name="T72" fmla="*/ 88 w 256"/>
                <a:gd name="T73" fmla="*/ 157 h 256"/>
                <a:gd name="T74" fmla="*/ 152 w 256"/>
                <a:gd name="T75" fmla="*/ 143 h 256"/>
                <a:gd name="T76" fmla="*/ 99 w 256"/>
                <a:gd name="T77" fmla="*/ 143 h 256"/>
                <a:gd name="T78" fmla="*/ 80 w 256"/>
                <a:gd name="T79" fmla="*/ 135 h 256"/>
                <a:gd name="T80" fmla="*/ 72 w 256"/>
                <a:gd name="T81" fmla="*/ 119 h 256"/>
                <a:gd name="T82" fmla="*/ 72 w 256"/>
                <a:gd name="T83" fmla="*/ 88 h 256"/>
                <a:gd name="T84" fmla="*/ 80 w 256"/>
                <a:gd name="T85" fmla="*/ 72 h 256"/>
                <a:gd name="T86" fmla="*/ 99 w 256"/>
                <a:gd name="T87" fmla="*/ 63 h 256"/>
                <a:gd name="T88" fmla="*/ 110 w 256"/>
                <a:gd name="T89" fmla="*/ 44 h 256"/>
                <a:gd name="T90" fmla="*/ 113 w 256"/>
                <a:gd name="T91" fmla="*/ 39 h 256"/>
                <a:gd name="T92" fmla="*/ 121 w 256"/>
                <a:gd name="T93" fmla="*/ 30 h 256"/>
                <a:gd name="T94" fmla="*/ 127 w 256"/>
                <a:gd name="T95" fmla="*/ 27 h 256"/>
                <a:gd name="T96" fmla="*/ 141 w 256"/>
                <a:gd name="T97" fmla="*/ 33 h 256"/>
                <a:gd name="T98" fmla="*/ 143 w 256"/>
                <a:gd name="T99" fmla="*/ 44 h 256"/>
                <a:gd name="T100" fmla="*/ 168 w 256"/>
                <a:gd name="T101" fmla="*/ 63 h 256"/>
                <a:gd name="T102" fmla="*/ 174 w 256"/>
                <a:gd name="T103" fmla="*/ 66 h 256"/>
                <a:gd name="T104" fmla="*/ 182 w 256"/>
                <a:gd name="T105" fmla="*/ 74 h 256"/>
                <a:gd name="T106" fmla="*/ 185 w 256"/>
                <a:gd name="T107" fmla="*/ 80 h 256"/>
                <a:gd name="T108" fmla="*/ 179 w 256"/>
                <a:gd name="T109" fmla="*/ 91 h 256"/>
                <a:gd name="T110" fmla="*/ 168 w 256"/>
                <a:gd name="T111" fmla="*/ 96 h 256"/>
                <a:gd name="T112" fmla="*/ 105 w 256"/>
                <a:gd name="T113" fmla="*/ 11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6" h="256">
                  <a:moveTo>
                    <a:pt x="127" y="0"/>
                  </a:moveTo>
                  <a:lnTo>
                    <a:pt x="127" y="0"/>
                  </a:lnTo>
                  <a:lnTo>
                    <a:pt x="102" y="0"/>
                  </a:lnTo>
                  <a:lnTo>
                    <a:pt x="77" y="8"/>
                  </a:lnTo>
                  <a:lnTo>
                    <a:pt x="55" y="22"/>
                  </a:lnTo>
                  <a:lnTo>
                    <a:pt x="36" y="36"/>
                  </a:lnTo>
                  <a:lnTo>
                    <a:pt x="22" y="55"/>
                  </a:lnTo>
                  <a:lnTo>
                    <a:pt x="8" y="77"/>
                  </a:lnTo>
                  <a:lnTo>
                    <a:pt x="0" y="102"/>
                  </a:lnTo>
                  <a:lnTo>
                    <a:pt x="0" y="127"/>
                  </a:lnTo>
                  <a:lnTo>
                    <a:pt x="0" y="127"/>
                  </a:lnTo>
                  <a:lnTo>
                    <a:pt x="0" y="154"/>
                  </a:lnTo>
                  <a:lnTo>
                    <a:pt x="8" y="179"/>
                  </a:lnTo>
                  <a:lnTo>
                    <a:pt x="22" y="201"/>
                  </a:lnTo>
                  <a:lnTo>
                    <a:pt x="36" y="221"/>
                  </a:lnTo>
                  <a:lnTo>
                    <a:pt x="55" y="234"/>
                  </a:lnTo>
                  <a:lnTo>
                    <a:pt x="77" y="248"/>
                  </a:lnTo>
                  <a:lnTo>
                    <a:pt x="102" y="254"/>
                  </a:lnTo>
                  <a:lnTo>
                    <a:pt x="127" y="256"/>
                  </a:lnTo>
                  <a:lnTo>
                    <a:pt x="127" y="256"/>
                  </a:lnTo>
                  <a:lnTo>
                    <a:pt x="154" y="254"/>
                  </a:lnTo>
                  <a:lnTo>
                    <a:pt x="179" y="248"/>
                  </a:lnTo>
                  <a:lnTo>
                    <a:pt x="201" y="234"/>
                  </a:lnTo>
                  <a:lnTo>
                    <a:pt x="218" y="221"/>
                  </a:lnTo>
                  <a:lnTo>
                    <a:pt x="234" y="201"/>
                  </a:lnTo>
                  <a:lnTo>
                    <a:pt x="248" y="179"/>
                  </a:lnTo>
                  <a:lnTo>
                    <a:pt x="254" y="154"/>
                  </a:lnTo>
                  <a:lnTo>
                    <a:pt x="256" y="127"/>
                  </a:lnTo>
                  <a:lnTo>
                    <a:pt x="256" y="127"/>
                  </a:lnTo>
                  <a:lnTo>
                    <a:pt x="254" y="102"/>
                  </a:lnTo>
                  <a:lnTo>
                    <a:pt x="248" y="77"/>
                  </a:lnTo>
                  <a:lnTo>
                    <a:pt x="234" y="55"/>
                  </a:lnTo>
                  <a:lnTo>
                    <a:pt x="218" y="36"/>
                  </a:lnTo>
                  <a:lnTo>
                    <a:pt x="201" y="22"/>
                  </a:lnTo>
                  <a:lnTo>
                    <a:pt x="179" y="8"/>
                  </a:lnTo>
                  <a:lnTo>
                    <a:pt x="154" y="0"/>
                  </a:lnTo>
                  <a:lnTo>
                    <a:pt x="127" y="0"/>
                  </a:lnTo>
                  <a:lnTo>
                    <a:pt x="127" y="0"/>
                  </a:lnTo>
                  <a:close/>
                  <a:moveTo>
                    <a:pt x="157" y="110"/>
                  </a:moveTo>
                  <a:lnTo>
                    <a:pt x="157" y="110"/>
                  </a:lnTo>
                  <a:lnTo>
                    <a:pt x="168" y="113"/>
                  </a:lnTo>
                  <a:lnTo>
                    <a:pt x="176" y="116"/>
                  </a:lnTo>
                  <a:lnTo>
                    <a:pt x="182" y="124"/>
                  </a:lnTo>
                  <a:lnTo>
                    <a:pt x="185" y="135"/>
                  </a:lnTo>
                  <a:lnTo>
                    <a:pt x="185" y="163"/>
                  </a:lnTo>
                  <a:lnTo>
                    <a:pt x="185" y="163"/>
                  </a:lnTo>
                  <a:lnTo>
                    <a:pt x="182" y="174"/>
                  </a:lnTo>
                  <a:lnTo>
                    <a:pt x="176" y="182"/>
                  </a:lnTo>
                  <a:lnTo>
                    <a:pt x="168" y="188"/>
                  </a:lnTo>
                  <a:lnTo>
                    <a:pt x="157" y="188"/>
                  </a:lnTo>
                  <a:lnTo>
                    <a:pt x="143" y="188"/>
                  </a:lnTo>
                  <a:lnTo>
                    <a:pt x="143" y="212"/>
                  </a:lnTo>
                  <a:lnTo>
                    <a:pt x="143" y="212"/>
                  </a:lnTo>
                  <a:lnTo>
                    <a:pt x="143" y="218"/>
                  </a:lnTo>
                  <a:lnTo>
                    <a:pt x="141" y="223"/>
                  </a:lnTo>
                  <a:lnTo>
                    <a:pt x="135" y="226"/>
                  </a:lnTo>
                  <a:lnTo>
                    <a:pt x="127" y="229"/>
                  </a:lnTo>
                  <a:lnTo>
                    <a:pt x="127" y="229"/>
                  </a:lnTo>
                  <a:lnTo>
                    <a:pt x="121" y="226"/>
                  </a:lnTo>
                  <a:lnTo>
                    <a:pt x="116" y="223"/>
                  </a:lnTo>
                  <a:lnTo>
                    <a:pt x="113" y="218"/>
                  </a:lnTo>
                  <a:lnTo>
                    <a:pt x="110" y="212"/>
                  </a:lnTo>
                  <a:lnTo>
                    <a:pt x="110" y="188"/>
                  </a:lnTo>
                  <a:lnTo>
                    <a:pt x="88" y="188"/>
                  </a:lnTo>
                  <a:lnTo>
                    <a:pt x="88" y="188"/>
                  </a:lnTo>
                  <a:lnTo>
                    <a:pt x="83" y="188"/>
                  </a:lnTo>
                  <a:lnTo>
                    <a:pt x="77" y="185"/>
                  </a:lnTo>
                  <a:lnTo>
                    <a:pt x="72" y="179"/>
                  </a:lnTo>
                  <a:lnTo>
                    <a:pt x="72" y="171"/>
                  </a:lnTo>
                  <a:lnTo>
                    <a:pt x="72" y="171"/>
                  </a:lnTo>
                  <a:lnTo>
                    <a:pt x="72" y="165"/>
                  </a:lnTo>
                  <a:lnTo>
                    <a:pt x="77" y="160"/>
                  </a:lnTo>
                  <a:lnTo>
                    <a:pt x="83" y="157"/>
                  </a:lnTo>
                  <a:lnTo>
                    <a:pt x="88" y="157"/>
                  </a:lnTo>
                  <a:lnTo>
                    <a:pt x="152" y="157"/>
                  </a:lnTo>
                  <a:lnTo>
                    <a:pt x="152" y="143"/>
                  </a:lnTo>
                  <a:lnTo>
                    <a:pt x="99" y="143"/>
                  </a:lnTo>
                  <a:lnTo>
                    <a:pt x="99" y="143"/>
                  </a:lnTo>
                  <a:lnTo>
                    <a:pt x="88" y="141"/>
                  </a:lnTo>
                  <a:lnTo>
                    <a:pt x="80" y="135"/>
                  </a:lnTo>
                  <a:lnTo>
                    <a:pt x="74" y="127"/>
                  </a:lnTo>
                  <a:lnTo>
                    <a:pt x="72" y="119"/>
                  </a:lnTo>
                  <a:lnTo>
                    <a:pt x="72" y="88"/>
                  </a:lnTo>
                  <a:lnTo>
                    <a:pt x="72" y="88"/>
                  </a:lnTo>
                  <a:lnTo>
                    <a:pt x="74" y="80"/>
                  </a:lnTo>
                  <a:lnTo>
                    <a:pt x="80" y="72"/>
                  </a:lnTo>
                  <a:lnTo>
                    <a:pt x="88" y="66"/>
                  </a:lnTo>
                  <a:lnTo>
                    <a:pt x="99" y="63"/>
                  </a:lnTo>
                  <a:lnTo>
                    <a:pt x="110" y="63"/>
                  </a:lnTo>
                  <a:lnTo>
                    <a:pt x="110" y="44"/>
                  </a:lnTo>
                  <a:lnTo>
                    <a:pt x="110" y="44"/>
                  </a:lnTo>
                  <a:lnTo>
                    <a:pt x="113" y="39"/>
                  </a:lnTo>
                  <a:lnTo>
                    <a:pt x="116" y="33"/>
                  </a:lnTo>
                  <a:lnTo>
                    <a:pt x="121" y="30"/>
                  </a:lnTo>
                  <a:lnTo>
                    <a:pt x="127" y="27"/>
                  </a:lnTo>
                  <a:lnTo>
                    <a:pt x="127" y="27"/>
                  </a:lnTo>
                  <a:lnTo>
                    <a:pt x="135" y="30"/>
                  </a:lnTo>
                  <a:lnTo>
                    <a:pt x="141" y="33"/>
                  </a:lnTo>
                  <a:lnTo>
                    <a:pt x="143" y="39"/>
                  </a:lnTo>
                  <a:lnTo>
                    <a:pt x="143" y="44"/>
                  </a:lnTo>
                  <a:lnTo>
                    <a:pt x="143" y="63"/>
                  </a:lnTo>
                  <a:lnTo>
                    <a:pt x="168" y="63"/>
                  </a:lnTo>
                  <a:lnTo>
                    <a:pt x="168" y="63"/>
                  </a:lnTo>
                  <a:lnTo>
                    <a:pt x="174" y="66"/>
                  </a:lnTo>
                  <a:lnTo>
                    <a:pt x="179" y="69"/>
                  </a:lnTo>
                  <a:lnTo>
                    <a:pt x="182" y="74"/>
                  </a:lnTo>
                  <a:lnTo>
                    <a:pt x="185" y="80"/>
                  </a:lnTo>
                  <a:lnTo>
                    <a:pt x="185" y="80"/>
                  </a:lnTo>
                  <a:lnTo>
                    <a:pt x="182" y="85"/>
                  </a:lnTo>
                  <a:lnTo>
                    <a:pt x="179" y="91"/>
                  </a:lnTo>
                  <a:lnTo>
                    <a:pt x="174" y="94"/>
                  </a:lnTo>
                  <a:lnTo>
                    <a:pt x="168" y="96"/>
                  </a:lnTo>
                  <a:lnTo>
                    <a:pt x="105" y="96"/>
                  </a:lnTo>
                  <a:lnTo>
                    <a:pt x="105" y="110"/>
                  </a:lnTo>
                  <a:lnTo>
                    <a:pt x="157"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87" name="Freeform 221"/>
            <p:cNvSpPr>
              <a:spLocks/>
            </p:cNvSpPr>
            <p:nvPr/>
          </p:nvSpPr>
          <p:spPr bwMode="auto">
            <a:xfrm>
              <a:off x="4189174" y="2215259"/>
              <a:ext cx="60073" cy="108131"/>
            </a:xfrm>
            <a:custGeom>
              <a:avLst/>
              <a:gdLst>
                <a:gd name="T0" fmla="*/ 30 w 110"/>
                <a:gd name="T1" fmla="*/ 80 h 198"/>
                <a:gd name="T2" fmla="*/ 94 w 110"/>
                <a:gd name="T3" fmla="*/ 66 h 198"/>
                <a:gd name="T4" fmla="*/ 102 w 110"/>
                <a:gd name="T5" fmla="*/ 66 h 198"/>
                <a:gd name="T6" fmla="*/ 110 w 110"/>
                <a:gd name="T7" fmla="*/ 58 h 198"/>
                <a:gd name="T8" fmla="*/ 110 w 110"/>
                <a:gd name="T9" fmla="*/ 49 h 198"/>
                <a:gd name="T10" fmla="*/ 105 w 110"/>
                <a:gd name="T11" fmla="*/ 38 h 198"/>
                <a:gd name="T12" fmla="*/ 94 w 110"/>
                <a:gd name="T13" fmla="*/ 36 h 198"/>
                <a:gd name="T14" fmla="*/ 72 w 110"/>
                <a:gd name="T15" fmla="*/ 16 h 198"/>
                <a:gd name="T16" fmla="*/ 69 w 110"/>
                <a:gd name="T17" fmla="*/ 8 h 198"/>
                <a:gd name="T18" fmla="*/ 61 w 110"/>
                <a:gd name="T19" fmla="*/ 0 h 198"/>
                <a:gd name="T20" fmla="*/ 55 w 110"/>
                <a:gd name="T21" fmla="*/ 0 h 198"/>
                <a:gd name="T22" fmla="*/ 44 w 110"/>
                <a:gd name="T23" fmla="*/ 5 h 198"/>
                <a:gd name="T24" fmla="*/ 39 w 110"/>
                <a:gd name="T25" fmla="*/ 16 h 198"/>
                <a:gd name="T26" fmla="*/ 25 w 110"/>
                <a:gd name="T27" fmla="*/ 36 h 198"/>
                <a:gd name="T28" fmla="*/ 17 w 110"/>
                <a:gd name="T29" fmla="*/ 36 h 198"/>
                <a:gd name="T30" fmla="*/ 3 w 110"/>
                <a:gd name="T31" fmla="*/ 49 h 198"/>
                <a:gd name="T32" fmla="*/ 0 w 110"/>
                <a:gd name="T33" fmla="*/ 88 h 198"/>
                <a:gd name="T34" fmla="*/ 3 w 110"/>
                <a:gd name="T35" fmla="*/ 96 h 198"/>
                <a:gd name="T36" fmla="*/ 17 w 110"/>
                <a:gd name="T37" fmla="*/ 110 h 198"/>
                <a:gd name="T38" fmla="*/ 80 w 110"/>
                <a:gd name="T39" fmla="*/ 113 h 198"/>
                <a:gd name="T40" fmla="*/ 17 w 110"/>
                <a:gd name="T41" fmla="*/ 127 h 198"/>
                <a:gd name="T42" fmla="*/ 8 w 110"/>
                <a:gd name="T43" fmla="*/ 127 h 198"/>
                <a:gd name="T44" fmla="*/ 0 w 110"/>
                <a:gd name="T45" fmla="*/ 135 h 198"/>
                <a:gd name="T46" fmla="*/ 0 w 110"/>
                <a:gd name="T47" fmla="*/ 143 h 198"/>
                <a:gd name="T48" fmla="*/ 3 w 110"/>
                <a:gd name="T49" fmla="*/ 154 h 198"/>
                <a:gd name="T50" fmla="*/ 17 w 110"/>
                <a:gd name="T51" fmla="*/ 157 h 198"/>
                <a:gd name="T52" fmla="*/ 39 w 110"/>
                <a:gd name="T53" fmla="*/ 182 h 198"/>
                <a:gd name="T54" fmla="*/ 42 w 110"/>
                <a:gd name="T55" fmla="*/ 187 h 198"/>
                <a:gd name="T56" fmla="*/ 50 w 110"/>
                <a:gd name="T57" fmla="*/ 196 h 198"/>
                <a:gd name="T58" fmla="*/ 55 w 110"/>
                <a:gd name="T59" fmla="*/ 198 h 198"/>
                <a:gd name="T60" fmla="*/ 66 w 110"/>
                <a:gd name="T61" fmla="*/ 193 h 198"/>
                <a:gd name="T62" fmla="*/ 72 w 110"/>
                <a:gd name="T63" fmla="*/ 182 h 198"/>
                <a:gd name="T64" fmla="*/ 83 w 110"/>
                <a:gd name="T65" fmla="*/ 157 h 198"/>
                <a:gd name="T66" fmla="*/ 94 w 110"/>
                <a:gd name="T67" fmla="*/ 157 h 198"/>
                <a:gd name="T68" fmla="*/ 108 w 110"/>
                <a:gd name="T69" fmla="*/ 143 h 198"/>
                <a:gd name="T70" fmla="*/ 110 w 110"/>
                <a:gd name="T71" fmla="*/ 105 h 198"/>
                <a:gd name="T72" fmla="*/ 108 w 110"/>
                <a:gd name="T73" fmla="*/ 96 h 198"/>
                <a:gd name="T74" fmla="*/ 94 w 110"/>
                <a:gd name="T75" fmla="*/ 83 h 198"/>
                <a:gd name="T76" fmla="*/ 83 w 110"/>
                <a:gd name="T77" fmla="*/ 8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0" h="198">
                  <a:moveTo>
                    <a:pt x="83" y="80"/>
                  </a:moveTo>
                  <a:lnTo>
                    <a:pt x="30" y="80"/>
                  </a:lnTo>
                  <a:lnTo>
                    <a:pt x="30" y="66"/>
                  </a:lnTo>
                  <a:lnTo>
                    <a:pt x="94" y="66"/>
                  </a:lnTo>
                  <a:lnTo>
                    <a:pt x="94" y="66"/>
                  </a:lnTo>
                  <a:lnTo>
                    <a:pt x="102" y="66"/>
                  </a:lnTo>
                  <a:lnTo>
                    <a:pt x="105" y="63"/>
                  </a:lnTo>
                  <a:lnTo>
                    <a:pt x="110" y="58"/>
                  </a:lnTo>
                  <a:lnTo>
                    <a:pt x="110" y="49"/>
                  </a:lnTo>
                  <a:lnTo>
                    <a:pt x="110" y="49"/>
                  </a:lnTo>
                  <a:lnTo>
                    <a:pt x="110" y="44"/>
                  </a:lnTo>
                  <a:lnTo>
                    <a:pt x="105" y="38"/>
                  </a:lnTo>
                  <a:lnTo>
                    <a:pt x="102" y="36"/>
                  </a:lnTo>
                  <a:lnTo>
                    <a:pt x="94" y="36"/>
                  </a:lnTo>
                  <a:lnTo>
                    <a:pt x="72" y="36"/>
                  </a:lnTo>
                  <a:lnTo>
                    <a:pt x="72" y="16"/>
                  </a:lnTo>
                  <a:lnTo>
                    <a:pt x="72" y="16"/>
                  </a:lnTo>
                  <a:lnTo>
                    <a:pt x="69" y="8"/>
                  </a:lnTo>
                  <a:lnTo>
                    <a:pt x="66" y="5"/>
                  </a:lnTo>
                  <a:lnTo>
                    <a:pt x="61" y="0"/>
                  </a:lnTo>
                  <a:lnTo>
                    <a:pt x="55" y="0"/>
                  </a:lnTo>
                  <a:lnTo>
                    <a:pt x="55" y="0"/>
                  </a:lnTo>
                  <a:lnTo>
                    <a:pt x="50" y="0"/>
                  </a:lnTo>
                  <a:lnTo>
                    <a:pt x="44" y="5"/>
                  </a:lnTo>
                  <a:lnTo>
                    <a:pt x="42" y="8"/>
                  </a:lnTo>
                  <a:lnTo>
                    <a:pt x="39" y="16"/>
                  </a:lnTo>
                  <a:lnTo>
                    <a:pt x="39" y="36"/>
                  </a:lnTo>
                  <a:lnTo>
                    <a:pt x="25" y="36"/>
                  </a:lnTo>
                  <a:lnTo>
                    <a:pt x="25" y="36"/>
                  </a:lnTo>
                  <a:lnTo>
                    <a:pt x="17" y="36"/>
                  </a:lnTo>
                  <a:lnTo>
                    <a:pt x="8" y="41"/>
                  </a:lnTo>
                  <a:lnTo>
                    <a:pt x="3" y="49"/>
                  </a:lnTo>
                  <a:lnTo>
                    <a:pt x="0" y="61"/>
                  </a:lnTo>
                  <a:lnTo>
                    <a:pt x="0" y="88"/>
                  </a:lnTo>
                  <a:lnTo>
                    <a:pt x="0" y="88"/>
                  </a:lnTo>
                  <a:lnTo>
                    <a:pt x="3" y="96"/>
                  </a:lnTo>
                  <a:lnTo>
                    <a:pt x="8" y="105"/>
                  </a:lnTo>
                  <a:lnTo>
                    <a:pt x="17" y="110"/>
                  </a:lnTo>
                  <a:lnTo>
                    <a:pt x="25" y="113"/>
                  </a:lnTo>
                  <a:lnTo>
                    <a:pt x="80" y="113"/>
                  </a:lnTo>
                  <a:lnTo>
                    <a:pt x="80" y="127"/>
                  </a:lnTo>
                  <a:lnTo>
                    <a:pt x="17" y="127"/>
                  </a:lnTo>
                  <a:lnTo>
                    <a:pt x="17" y="127"/>
                  </a:lnTo>
                  <a:lnTo>
                    <a:pt x="8" y="127"/>
                  </a:lnTo>
                  <a:lnTo>
                    <a:pt x="3" y="130"/>
                  </a:lnTo>
                  <a:lnTo>
                    <a:pt x="0" y="135"/>
                  </a:lnTo>
                  <a:lnTo>
                    <a:pt x="0" y="143"/>
                  </a:lnTo>
                  <a:lnTo>
                    <a:pt x="0" y="143"/>
                  </a:lnTo>
                  <a:lnTo>
                    <a:pt x="0" y="149"/>
                  </a:lnTo>
                  <a:lnTo>
                    <a:pt x="3" y="154"/>
                  </a:lnTo>
                  <a:lnTo>
                    <a:pt x="8" y="157"/>
                  </a:lnTo>
                  <a:lnTo>
                    <a:pt x="17" y="157"/>
                  </a:lnTo>
                  <a:lnTo>
                    <a:pt x="39" y="157"/>
                  </a:lnTo>
                  <a:lnTo>
                    <a:pt x="39" y="182"/>
                  </a:lnTo>
                  <a:lnTo>
                    <a:pt x="39" y="182"/>
                  </a:lnTo>
                  <a:lnTo>
                    <a:pt x="42" y="187"/>
                  </a:lnTo>
                  <a:lnTo>
                    <a:pt x="44" y="193"/>
                  </a:lnTo>
                  <a:lnTo>
                    <a:pt x="50" y="196"/>
                  </a:lnTo>
                  <a:lnTo>
                    <a:pt x="55" y="198"/>
                  </a:lnTo>
                  <a:lnTo>
                    <a:pt x="55" y="198"/>
                  </a:lnTo>
                  <a:lnTo>
                    <a:pt x="61" y="196"/>
                  </a:lnTo>
                  <a:lnTo>
                    <a:pt x="66" y="193"/>
                  </a:lnTo>
                  <a:lnTo>
                    <a:pt x="69" y="187"/>
                  </a:lnTo>
                  <a:lnTo>
                    <a:pt x="72" y="182"/>
                  </a:lnTo>
                  <a:lnTo>
                    <a:pt x="72" y="157"/>
                  </a:lnTo>
                  <a:lnTo>
                    <a:pt x="83" y="157"/>
                  </a:lnTo>
                  <a:lnTo>
                    <a:pt x="83" y="157"/>
                  </a:lnTo>
                  <a:lnTo>
                    <a:pt x="94" y="157"/>
                  </a:lnTo>
                  <a:lnTo>
                    <a:pt x="102" y="152"/>
                  </a:lnTo>
                  <a:lnTo>
                    <a:pt x="108" y="143"/>
                  </a:lnTo>
                  <a:lnTo>
                    <a:pt x="110" y="132"/>
                  </a:lnTo>
                  <a:lnTo>
                    <a:pt x="110" y="105"/>
                  </a:lnTo>
                  <a:lnTo>
                    <a:pt x="110" y="105"/>
                  </a:lnTo>
                  <a:lnTo>
                    <a:pt x="108" y="96"/>
                  </a:lnTo>
                  <a:lnTo>
                    <a:pt x="102" y="88"/>
                  </a:lnTo>
                  <a:lnTo>
                    <a:pt x="94" y="83"/>
                  </a:lnTo>
                  <a:lnTo>
                    <a:pt x="83" y="80"/>
                  </a:lnTo>
                  <a:lnTo>
                    <a:pt x="83"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88" name="Freeform 222"/>
            <p:cNvSpPr>
              <a:spLocks/>
            </p:cNvSpPr>
            <p:nvPr/>
          </p:nvSpPr>
          <p:spPr bwMode="auto">
            <a:xfrm>
              <a:off x="4117087" y="2127881"/>
              <a:ext cx="54066" cy="97755"/>
            </a:xfrm>
            <a:custGeom>
              <a:avLst/>
              <a:gdLst>
                <a:gd name="T0" fmla="*/ 30 w 99"/>
                <a:gd name="T1" fmla="*/ 74 h 179"/>
                <a:gd name="T2" fmla="*/ 85 w 99"/>
                <a:gd name="T3" fmla="*/ 60 h 179"/>
                <a:gd name="T4" fmla="*/ 91 w 99"/>
                <a:gd name="T5" fmla="*/ 60 h 179"/>
                <a:gd name="T6" fmla="*/ 99 w 99"/>
                <a:gd name="T7" fmla="*/ 52 h 179"/>
                <a:gd name="T8" fmla="*/ 99 w 99"/>
                <a:gd name="T9" fmla="*/ 47 h 179"/>
                <a:gd name="T10" fmla="*/ 96 w 99"/>
                <a:gd name="T11" fmla="*/ 36 h 179"/>
                <a:gd name="T12" fmla="*/ 85 w 99"/>
                <a:gd name="T13" fmla="*/ 33 h 179"/>
                <a:gd name="T14" fmla="*/ 63 w 99"/>
                <a:gd name="T15" fmla="*/ 16 h 179"/>
                <a:gd name="T16" fmla="*/ 63 w 99"/>
                <a:gd name="T17" fmla="*/ 11 h 179"/>
                <a:gd name="T18" fmla="*/ 55 w 99"/>
                <a:gd name="T19" fmla="*/ 3 h 179"/>
                <a:gd name="T20" fmla="*/ 49 w 99"/>
                <a:gd name="T21" fmla="*/ 0 h 179"/>
                <a:gd name="T22" fmla="*/ 41 w 99"/>
                <a:gd name="T23" fmla="*/ 5 h 179"/>
                <a:gd name="T24" fmla="*/ 36 w 99"/>
                <a:gd name="T25" fmla="*/ 16 h 179"/>
                <a:gd name="T26" fmla="*/ 24 w 99"/>
                <a:gd name="T27" fmla="*/ 33 h 179"/>
                <a:gd name="T28" fmla="*/ 13 w 99"/>
                <a:gd name="T29" fmla="*/ 36 h 179"/>
                <a:gd name="T30" fmla="*/ 2 w 99"/>
                <a:gd name="T31" fmla="*/ 47 h 179"/>
                <a:gd name="T32" fmla="*/ 0 w 99"/>
                <a:gd name="T33" fmla="*/ 80 h 179"/>
                <a:gd name="T34" fmla="*/ 2 w 99"/>
                <a:gd name="T35" fmla="*/ 88 h 179"/>
                <a:gd name="T36" fmla="*/ 13 w 99"/>
                <a:gd name="T37" fmla="*/ 99 h 179"/>
                <a:gd name="T38" fmla="*/ 71 w 99"/>
                <a:gd name="T39" fmla="*/ 102 h 179"/>
                <a:gd name="T40" fmla="*/ 13 w 99"/>
                <a:gd name="T41" fmla="*/ 113 h 179"/>
                <a:gd name="T42" fmla="*/ 8 w 99"/>
                <a:gd name="T43" fmla="*/ 116 h 179"/>
                <a:gd name="T44" fmla="*/ 2 w 99"/>
                <a:gd name="T45" fmla="*/ 124 h 179"/>
                <a:gd name="T46" fmla="*/ 0 w 99"/>
                <a:gd name="T47" fmla="*/ 129 h 179"/>
                <a:gd name="T48" fmla="*/ 5 w 99"/>
                <a:gd name="T49" fmla="*/ 138 h 179"/>
                <a:gd name="T50" fmla="*/ 13 w 99"/>
                <a:gd name="T51" fmla="*/ 143 h 179"/>
                <a:gd name="T52" fmla="*/ 36 w 99"/>
                <a:gd name="T53" fmla="*/ 163 h 179"/>
                <a:gd name="T54" fmla="*/ 36 w 99"/>
                <a:gd name="T55" fmla="*/ 168 h 179"/>
                <a:gd name="T56" fmla="*/ 44 w 99"/>
                <a:gd name="T57" fmla="*/ 176 h 179"/>
                <a:gd name="T58" fmla="*/ 49 w 99"/>
                <a:gd name="T59" fmla="*/ 179 h 179"/>
                <a:gd name="T60" fmla="*/ 60 w 99"/>
                <a:gd name="T61" fmla="*/ 174 h 179"/>
                <a:gd name="T62" fmla="*/ 63 w 99"/>
                <a:gd name="T63" fmla="*/ 163 h 179"/>
                <a:gd name="T64" fmla="*/ 77 w 99"/>
                <a:gd name="T65" fmla="*/ 143 h 179"/>
                <a:gd name="T66" fmla="*/ 85 w 99"/>
                <a:gd name="T67" fmla="*/ 141 h 179"/>
                <a:gd name="T68" fmla="*/ 99 w 99"/>
                <a:gd name="T69" fmla="*/ 129 h 179"/>
                <a:gd name="T70" fmla="*/ 99 w 99"/>
                <a:gd name="T71" fmla="*/ 96 h 179"/>
                <a:gd name="T72" fmla="*/ 99 w 99"/>
                <a:gd name="T73" fmla="*/ 88 h 179"/>
                <a:gd name="T74" fmla="*/ 85 w 99"/>
                <a:gd name="T75" fmla="*/ 74 h 179"/>
                <a:gd name="T76" fmla="*/ 77 w 99"/>
                <a:gd name="T77" fmla="*/ 7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79">
                  <a:moveTo>
                    <a:pt x="77" y="74"/>
                  </a:moveTo>
                  <a:lnTo>
                    <a:pt x="30" y="74"/>
                  </a:lnTo>
                  <a:lnTo>
                    <a:pt x="30" y="60"/>
                  </a:lnTo>
                  <a:lnTo>
                    <a:pt x="85" y="60"/>
                  </a:lnTo>
                  <a:lnTo>
                    <a:pt x="85" y="60"/>
                  </a:lnTo>
                  <a:lnTo>
                    <a:pt x="91" y="60"/>
                  </a:lnTo>
                  <a:lnTo>
                    <a:pt x="96" y="58"/>
                  </a:lnTo>
                  <a:lnTo>
                    <a:pt x="99" y="52"/>
                  </a:lnTo>
                  <a:lnTo>
                    <a:pt x="99" y="47"/>
                  </a:lnTo>
                  <a:lnTo>
                    <a:pt x="99" y="47"/>
                  </a:lnTo>
                  <a:lnTo>
                    <a:pt x="99" y="41"/>
                  </a:lnTo>
                  <a:lnTo>
                    <a:pt x="96" y="36"/>
                  </a:lnTo>
                  <a:lnTo>
                    <a:pt x="91" y="33"/>
                  </a:lnTo>
                  <a:lnTo>
                    <a:pt x="85" y="33"/>
                  </a:lnTo>
                  <a:lnTo>
                    <a:pt x="63" y="33"/>
                  </a:lnTo>
                  <a:lnTo>
                    <a:pt x="63" y="16"/>
                  </a:lnTo>
                  <a:lnTo>
                    <a:pt x="63" y="16"/>
                  </a:lnTo>
                  <a:lnTo>
                    <a:pt x="63" y="11"/>
                  </a:lnTo>
                  <a:lnTo>
                    <a:pt x="60" y="5"/>
                  </a:lnTo>
                  <a:lnTo>
                    <a:pt x="55" y="3"/>
                  </a:lnTo>
                  <a:lnTo>
                    <a:pt x="49" y="0"/>
                  </a:lnTo>
                  <a:lnTo>
                    <a:pt x="49" y="0"/>
                  </a:lnTo>
                  <a:lnTo>
                    <a:pt x="44" y="3"/>
                  </a:lnTo>
                  <a:lnTo>
                    <a:pt x="41" y="5"/>
                  </a:lnTo>
                  <a:lnTo>
                    <a:pt x="36" y="11"/>
                  </a:lnTo>
                  <a:lnTo>
                    <a:pt x="36" y="16"/>
                  </a:lnTo>
                  <a:lnTo>
                    <a:pt x="36" y="33"/>
                  </a:lnTo>
                  <a:lnTo>
                    <a:pt x="24" y="33"/>
                  </a:lnTo>
                  <a:lnTo>
                    <a:pt x="24" y="33"/>
                  </a:lnTo>
                  <a:lnTo>
                    <a:pt x="13" y="36"/>
                  </a:lnTo>
                  <a:lnTo>
                    <a:pt x="8" y="38"/>
                  </a:lnTo>
                  <a:lnTo>
                    <a:pt x="2" y="47"/>
                  </a:lnTo>
                  <a:lnTo>
                    <a:pt x="0" y="55"/>
                  </a:lnTo>
                  <a:lnTo>
                    <a:pt x="0" y="80"/>
                  </a:lnTo>
                  <a:lnTo>
                    <a:pt x="0" y="80"/>
                  </a:lnTo>
                  <a:lnTo>
                    <a:pt x="2" y="88"/>
                  </a:lnTo>
                  <a:lnTo>
                    <a:pt x="8" y="96"/>
                  </a:lnTo>
                  <a:lnTo>
                    <a:pt x="13" y="99"/>
                  </a:lnTo>
                  <a:lnTo>
                    <a:pt x="24" y="102"/>
                  </a:lnTo>
                  <a:lnTo>
                    <a:pt x="71" y="102"/>
                  </a:lnTo>
                  <a:lnTo>
                    <a:pt x="71" y="113"/>
                  </a:lnTo>
                  <a:lnTo>
                    <a:pt x="13" y="113"/>
                  </a:lnTo>
                  <a:lnTo>
                    <a:pt x="13" y="113"/>
                  </a:lnTo>
                  <a:lnTo>
                    <a:pt x="8" y="116"/>
                  </a:lnTo>
                  <a:lnTo>
                    <a:pt x="5" y="118"/>
                  </a:lnTo>
                  <a:lnTo>
                    <a:pt x="2" y="124"/>
                  </a:lnTo>
                  <a:lnTo>
                    <a:pt x="0" y="129"/>
                  </a:lnTo>
                  <a:lnTo>
                    <a:pt x="0" y="129"/>
                  </a:lnTo>
                  <a:lnTo>
                    <a:pt x="2" y="135"/>
                  </a:lnTo>
                  <a:lnTo>
                    <a:pt x="5" y="138"/>
                  </a:lnTo>
                  <a:lnTo>
                    <a:pt x="8" y="141"/>
                  </a:lnTo>
                  <a:lnTo>
                    <a:pt x="13" y="143"/>
                  </a:lnTo>
                  <a:lnTo>
                    <a:pt x="36" y="143"/>
                  </a:lnTo>
                  <a:lnTo>
                    <a:pt x="36" y="163"/>
                  </a:lnTo>
                  <a:lnTo>
                    <a:pt x="36" y="163"/>
                  </a:lnTo>
                  <a:lnTo>
                    <a:pt x="36" y="168"/>
                  </a:lnTo>
                  <a:lnTo>
                    <a:pt x="41" y="174"/>
                  </a:lnTo>
                  <a:lnTo>
                    <a:pt x="44" y="176"/>
                  </a:lnTo>
                  <a:lnTo>
                    <a:pt x="49" y="179"/>
                  </a:lnTo>
                  <a:lnTo>
                    <a:pt x="49" y="179"/>
                  </a:lnTo>
                  <a:lnTo>
                    <a:pt x="55" y="176"/>
                  </a:lnTo>
                  <a:lnTo>
                    <a:pt x="60" y="174"/>
                  </a:lnTo>
                  <a:lnTo>
                    <a:pt x="63" y="168"/>
                  </a:lnTo>
                  <a:lnTo>
                    <a:pt x="63" y="163"/>
                  </a:lnTo>
                  <a:lnTo>
                    <a:pt x="63" y="143"/>
                  </a:lnTo>
                  <a:lnTo>
                    <a:pt x="77" y="143"/>
                  </a:lnTo>
                  <a:lnTo>
                    <a:pt x="77" y="143"/>
                  </a:lnTo>
                  <a:lnTo>
                    <a:pt x="85" y="141"/>
                  </a:lnTo>
                  <a:lnTo>
                    <a:pt x="93" y="138"/>
                  </a:lnTo>
                  <a:lnTo>
                    <a:pt x="99" y="129"/>
                  </a:lnTo>
                  <a:lnTo>
                    <a:pt x="99" y="121"/>
                  </a:lnTo>
                  <a:lnTo>
                    <a:pt x="99" y="96"/>
                  </a:lnTo>
                  <a:lnTo>
                    <a:pt x="99" y="96"/>
                  </a:lnTo>
                  <a:lnTo>
                    <a:pt x="99" y="88"/>
                  </a:lnTo>
                  <a:lnTo>
                    <a:pt x="93" y="80"/>
                  </a:lnTo>
                  <a:lnTo>
                    <a:pt x="85" y="74"/>
                  </a:lnTo>
                  <a:lnTo>
                    <a:pt x="77" y="74"/>
                  </a:lnTo>
                  <a:lnTo>
                    <a:pt x="77"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89" name="Freeform 223"/>
            <p:cNvSpPr>
              <a:spLocks/>
            </p:cNvSpPr>
            <p:nvPr/>
          </p:nvSpPr>
          <p:spPr bwMode="auto">
            <a:xfrm>
              <a:off x="4070121" y="2102214"/>
              <a:ext cx="149090" cy="149090"/>
            </a:xfrm>
            <a:custGeom>
              <a:avLst/>
              <a:gdLst>
                <a:gd name="T0" fmla="*/ 229 w 273"/>
                <a:gd name="T1" fmla="*/ 215 h 273"/>
                <a:gd name="T2" fmla="*/ 243 w 273"/>
                <a:gd name="T3" fmla="*/ 190 h 273"/>
                <a:gd name="T4" fmla="*/ 268 w 273"/>
                <a:gd name="T5" fmla="*/ 176 h 273"/>
                <a:gd name="T6" fmla="*/ 271 w 273"/>
                <a:gd name="T7" fmla="*/ 157 h 273"/>
                <a:gd name="T8" fmla="*/ 273 w 273"/>
                <a:gd name="T9" fmla="*/ 135 h 273"/>
                <a:gd name="T10" fmla="*/ 262 w 273"/>
                <a:gd name="T11" fmla="*/ 83 h 273"/>
                <a:gd name="T12" fmla="*/ 232 w 273"/>
                <a:gd name="T13" fmla="*/ 39 h 273"/>
                <a:gd name="T14" fmla="*/ 191 w 273"/>
                <a:gd name="T15" fmla="*/ 11 h 273"/>
                <a:gd name="T16" fmla="*/ 135 w 273"/>
                <a:gd name="T17" fmla="*/ 0 h 273"/>
                <a:gd name="T18" fmla="*/ 110 w 273"/>
                <a:gd name="T19" fmla="*/ 3 h 273"/>
                <a:gd name="T20" fmla="*/ 61 w 273"/>
                <a:gd name="T21" fmla="*/ 22 h 273"/>
                <a:gd name="T22" fmla="*/ 25 w 273"/>
                <a:gd name="T23" fmla="*/ 55 h 273"/>
                <a:gd name="T24" fmla="*/ 3 w 273"/>
                <a:gd name="T25" fmla="*/ 102 h 273"/>
                <a:gd name="T26" fmla="*/ 0 w 273"/>
                <a:gd name="T27" fmla="*/ 130 h 273"/>
                <a:gd name="T28" fmla="*/ 33 w 273"/>
                <a:gd name="T29" fmla="*/ 143 h 273"/>
                <a:gd name="T30" fmla="*/ 33 w 273"/>
                <a:gd name="T31" fmla="*/ 135 h 273"/>
                <a:gd name="T32" fmla="*/ 36 w 273"/>
                <a:gd name="T33" fmla="*/ 116 h 273"/>
                <a:gd name="T34" fmla="*/ 50 w 273"/>
                <a:gd name="T35" fmla="*/ 80 h 273"/>
                <a:gd name="T36" fmla="*/ 77 w 273"/>
                <a:gd name="T37" fmla="*/ 52 h 273"/>
                <a:gd name="T38" fmla="*/ 116 w 273"/>
                <a:gd name="T39" fmla="*/ 36 h 273"/>
                <a:gd name="T40" fmla="*/ 135 w 273"/>
                <a:gd name="T41" fmla="*/ 33 h 273"/>
                <a:gd name="T42" fmla="*/ 177 w 273"/>
                <a:gd name="T43" fmla="*/ 41 h 273"/>
                <a:gd name="T44" fmla="*/ 210 w 273"/>
                <a:gd name="T45" fmla="*/ 63 h 273"/>
                <a:gd name="T46" fmla="*/ 232 w 273"/>
                <a:gd name="T47" fmla="*/ 96 h 273"/>
                <a:gd name="T48" fmla="*/ 240 w 273"/>
                <a:gd name="T49" fmla="*/ 135 h 273"/>
                <a:gd name="T50" fmla="*/ 237 w 273"/>
                <a:gd name="T51" fmla="*/ 157 h 273"/>
                <a:gd name="T52" fmla="*/ 221 w 273"/>
                <a:gd name="T53" fmla="*/ 193 h 273"/>
                <a:gd name="T54" fmla="*/ 193 w 273"/>
                <a:gd name="T55" fmla="*/ 221 h 273"/>
                <a:gd name="T56" fmla="*/ 157 w 273"/>
                <a:gd name="T57" fmla="*/ 237 h 273"/>
                <a:gd name="T58" fmla="*/ 135 w 273"/>
                <a:gd name="T59" fmla="*/ 240 h 273"/>
                <a:gd name="T60" fmla="*/ 105 w 273"/>
                <a:gd name="T61" fmla="*/ 234 h 273"/>
                <a:gd name="T62" fmla="*/ 110 w 273"/>
                <a:gd name="T63" fmla="*/ 254 h 273"/>
                <a:gd name="T64" fmla="*/ 113 w 273"/>
                <a:gd name="T65" fmla="*/ 270 h 273"/>
                <a:gd name="T66" fmla="*/ 135 w 273"/>
                <a:gd name="T67" fmla="*/ 273 h 273"/>
                <a:gd name="T68" fmla="*/ 188 w 273"/>
                <a:gd name="T69" fmla="*/ 262 h 273"/>
                <a:gd name="T70" fmla="*/ 193 w 273"/>
                <a:gd name="T71" fmla="*/ 245 h 273"/>
                <a:gd name="T72" fmla="*/ 213 w 273"/>
                <a:gd name="T73" fmla="*/ 221 h 273"/>
                <a:gd name="T74" fmla="*/ 229 w 273"/>
                <a:gd name="T75" fmla="*/ 21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3" h="273">
                  <a:moveTo>
                    <a:pt x="229" y="215"/>
                  </a:moveTo>
                  <a:lnTo>
                    <a:pt x="229" y="215"/>
                  </a:lnTo>
                  <a:lnTo>
                    <a:pt x="232" y="201"/>
                  </a:lnTo>
                  <a:lnTo>
                    <a:pt x="243" y="190"/>
                  </a:lnTo>
                  <a:lnTo>
                    <a:pt x="254" y="182"/>
                  </a:lnTo>
                  <a:lnTo>
                    <a:pt x="268" y="176"/>
                  </a:lnTo>
                  <a:lnTo>
                    <a:pt x="268" y="176"/>
                  </a:lnTo>
                  <a:lnTo>
                    <a:pt x="271" y="157"/>
                  </a:lnTo>
                  <a:lnTo>
                    <a:pt x="273" y="135"/>
                  </a:lnTo>
                  <a:lnTo>
                    <a:pt x="273" y="135"/>
                  </a:lnTo>
                  <a:lnTo>
                    <a:pt x="271" y="107"/>
                  </a:lnTo>
                  <a:lnTo>
                    <a:pt x="262" y="83"/>
                  </a:lnTo>
                  <a:lnTo>
                    <a:pt x="248" y="61"/>
                  </a:lnTo>
                  <a:lnTo>
                    <a:pt x="232" y="39"/>
                  </a:lnTo>
                  <a:lnTo>
                    <a:pt x="213" y="22"/>
                  </a:lnTo>
                  <a:lnTo>
                    <a:pt x="191" y="11"/>
                  </a:lnTo>
                  <a:lnTo>
                    <a:pt x="163" y="3"/>
                  </a:lnTo>
                  <a:lnTo>
                    <a:pt x="135" y="0"/>
                  </a:lnTo>
                  <a:lnTo>
                    <a:pt x="135" y="0"/>
                  </a:lnTo>
                  <a:lnTo>
                    <a:pt x="110" y="3"/>
                  </a:lnTo>
                  <a:lnTo>
                    <a:pt x="86" y="8"/>
                  </a:lnTo>
                  <a:lnTo>
                    <a:pt x="61" y="22"/>
                  </a:lnTo>
                  <a:lnTo>
                    <a:pt x="42" y="36"/>
                  </a:lnTo>
                  <a:lnTo>
                    <a:pt x="25" y="55"/>
                  </a:lnTo>
                  <a:lnTo>
                    <a:pt x="11" y="77"/>
                  </a:lnTo>
                  <a:lnTo>
                    <a:pt x="3" y="102"/>
                  </a:lnTo>
                  <a:lnTo>
                    <a:pt x="0" y="130"/>
                  </a:lnTo>
                  <a:lnTo>
                    <a:pt x="0" y="130"/>
                  </a:lnTo>
                  <a:lnTo>
                    <a:pt x="17" y="135"/>
                  </a:lnTo>
                  <a:lnTo>
                    <a:pt x="33" y="143"/>
                  </a:lnTo>
                  <a:lnTo>
                    <a:pt x="33" y="143"/>
                  </a:lnTo>
                  <a:lnTo>
                    <a:pt x="33" y="135"/>
                  </a:lnTo>
                  <a:lnTo>
                    <a:pt x="33" y="135"/>
                  </a:lnTo>
                  <a:lnTo>
                    <a:pt x="36" y="116"/>
                  </a:lnTo>
                  <a:lnTo>
                    <a:pt x="42" y="96"/>
                  </a:lnTo>
                  <a:lnTo>
                    <a:pt x="50" y="80"/>
                  </a:lnTo>
                  <a:lnTo>
                    <a:pt x="64" y="63"/>
                  </a:lnTo>
                  <a:lnTo>
                    <a:pt x="77" y="52"/>
                  </a:lnTo>
                  <a:lnTo>
                    <a:pt x="97" y="41"/>
                  </a:lnTo>
                  <a:lnTo>
                    <a:pt x="116" y="36"/>
                  </a:lnTo>
                  <a:lnTo>
                    <a:pt x="135" y="33"/>
                  </a:lnTo>
                  <a:lnTo>
                    <a:pt x="135" y="33"/>
                  </a:lnTo>
                  <a:lnTo>
                    <a:pt x="157" y="36"/>
                  </a:lnTo>
                  <a:lnTo>
                    <a:pt x="177" y="41"/>
                  </a:lnTo>
                  <a:lnTo>
                    <a:pt x="193" y="52"/>
                  </a:lnTo>
                  <a:lnTo>
                    <a:pt x="210" y="63"/>
                  </a:lnTo>
                  <a:lnTo>
                    <a:pt x="221" y="80"/>
                  </a:lnTo>
                  <a:lnTo>
                    <a:pt x="232" y="96"/>
                  </a:lnTo>
                  <a:lnTo>
                    <a:pt x="237" y="116"/>
                  </a:lnTo>
                  <a:lnTo>
                    <a:pt x="240" y="135"/>
                  </a:lnTo>
                  <a:lnTo>
                    <a:pt x="240" y="135"/>
                  </a:lnTo>
                  <a:lnTo>
                    <a:pt x="237" y="157"/>
                  </a:lnTo>
                  <a:lnTo>
                    <a:pt x="232" y="176"/>
                  </a:lnTo>
                  <a:lnTo>
                    <a:pt x="221" y="193"/>
                  </a:lnTo>
                  <a:lnTo>
                    <a:pt x="210" y="210"/>
                  </a:lnTo>
                  <a:lnTo>
                    <a:pt x="193" y="221"/>
                  </a:lnTo>
                  <a:lnTo>
                    <a:pt x="177" y="232"/>
                  </a:lnTo>
                  <a:lnTo>
                    <a:pt x="157" y="237"/>
                  </a:lnTo>
                  <a:lnTo>
                    <a:pt x="135" y="240"/>
                  </a:lnTo>
                  <a:lnTo>
                    <a:pt x="135" y="240"/>
                  </a:lnTo>
                  <a:lnTo>
                    <a:pt x="122" y="237"/>
                  </a:lnTo>
                  <a:lnTo>
                    <a:pt x="105" y="234"/>
                  </a:lnTo>
                  <a:lnTo>
                    <a:pt x="105" y="234"/>
                  </a:lnTo>
                  <a:lnTo>
                    <a:pt x="110" y="254"/>
                  </a:lnTo>
                  <a:lnTo>
                    <a:pt x="113" y="270"/>
                  </a:lnTo>
                  <a:lnTo>
                    <a:pt x="113" y="270"/>
                  </a:lnTo>
                  <a:lnTo>
                    <a:pt x="135" y="273"/>
                  </a:lnTo>
                  <a:lnTo>
                    <a:pt x="135" y="273"/>
                  </a:lnTo>
                  <a:lnTo>
                    <a:pt x="163" y="270"/>
                  </a:lnTo>
                  <a:lnTo>
                    <a:pt x="188" y="262"/>
                  </a:lnTo>
                  <a:lnTo>
                    <a:pt x="188" y="262"/>
                  </a:lnTo>
                  <a:lnTo>
                    <a:pt x="193" y="245"/>
                  </a:lnTo>
                  <a:lnTo>
                    <a:pt x="202" y="232"/>
                  </a:lnTo>
                  <a:lnTo>
                    <a:pt x="213" y="221"/>
                  </a:lnTo>
                  <a:lnTo>
                    <a:pt x="229" y="215"/>
                  </a:lnTo>
                  <a:lnTo>
                    <a:pt x="229" y="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grpSp>
      <p:grpSp>
        <p:nvGrpSpPr>
          <p:cNvPr id="190" name="Group 189"/>
          <p:cNvGrpSpPr/>
          <p:nvPr/>
        </p:nvGrpSpPr>
        <p:grpSpPr>
          <a:xfrm>
            <a:off x="2546360" y="4918299"/>
            <a:ext cx="376365" cy="376365"/>
            <a:chOff x="2560113" y="5003176"/>
            <a:chExt cx="456552" cy="456552"/>
          </a:xfrm>
          <a:solidFill>
            <a:srgbClr val="53565A"/>
          </a:solidFill>
        </p:grpSpPr>
        <p:sp>
          <p:nvSpPr>
            <p:cNvPr id="191" name="Freeform 276"/>
            <p:cNvSpPr>
              <a:spLocks/>
            </p:cNvSpPr>
            <p:nvPr/>
          </p:nvSpPr>
          <p:spPr bwMode="auto">
            <a:xfrm>
              <a:off x="2613086" y="5055603"/>
              <a:ext cx="403579" cy="404125"/>
            </a:xfrm>
            <a:custGeom>
              <a:avLst/>
              <a:gdLst>
                <a:gd name="T0" fmla="*/ 714 w 739"/>
                <a:gd name="T1" fmla="*/ 235 h 740"/>
                <a:gd name="T2" fmla="*/ 709 w 739"/>
                <a:gd name="T3" fmla="*/ 221 h 740"/>
                <a:gd name="T4" fmla="*/ 687 w 739"/>
                <a:gd name="T5" fmla="*/ 182 h 740"/>
                <a:gd name="T6" fmla="*/ 610 w 739"/>
                <a:gd name="T7" fmla="*/ 89 h 740"/>
                <a:gd name="T8" fmla="*/ 530 w 739"/>
                <a:gd name="T9" fmla="*/ 36 h 740"/>
                <a:gd name="T10" fmla="*/ 510 w 739"/>
                <a:gd name="T11" fmla="*/ 28 h 740"/>
                <a:gd name="T12" fmla="*/ 491 w 739"/>
                <a:gd name="T13" fmla="*/ 20 h 740"/>
                <a:gd name="T14" fmla="*/ 375 w 739"/>
                <a:gd name="T15" fmla="*/ 0 h 740"/>
                <a:gd name="T16" fmla="*/ 400 w 739"/>
                <a:gd name="T17" fmla="*/ 61 h 740"/>
                <a:gd name="T18" fmla="*/ 474 w 739"/>
                <a:gd name="T19" fmla="*/ 78 h 740"/>
                <a:gd name="T20" fmla="*/ 494 w 739"/>
                <a:gd name="T21" fmla="*/ 83 h 740"/>
                <a:gd name="T22" fmla="*/ 505 w 739"/>
                <a:gd name="T23" fmla="*/ 89 h 740"/>
                <a:gd name="T24" fmla="*/ 530 w 739"/>
                <a:gd name="T25" fmla="*/ 210 h 740"/>
                <a:gd name="T26" fmla="*/ 634 w 739"/>
                <a:gd name="T27" fmla="*/ 207 h 740"/>
                <a:gd name="T28" fmla="*/ 659 w 739"/>
                <a:gd name="T29" fmla="*/ 254 h 740"/>
                <a:gd name="T30" fmla="*/ 665 w 739"/>
                <a:gd name="T31" fmla="*/ 265 h 740"/>
                <a:gd name="T32" fmla="*/ 676 w 739"/>
                <a:gd name="T33" fmla="*/ 307 h 740"/>
                <a:gd name="T34" fmla="*/ 596 w 739"/>
                <a:gd name="T35" fmla="*/ 370 h 740"/>
                <a:gd name="T36" fmla="*/ 673 w 739"/>
                <a:gd name="T37" fmla="*/ 445 h 740"/>
                <a:gd name="T38" fmla="*/ 670 w 739"/>
                <a:gd name="T39" fmla="*/ 456 h 740"/>
                <a:gd name="T40" fmla="*/ 665 w 739"/>
                <a:gd name="T41" fmla="*/ 472 h 740"/>
                <a:gd name="T42" fmla="*/ 659 w 739"/>
                <a:gd name="T43" fmla="*/ 486 h 740"/>
                <a:gd name="T44" fmla="*/ 654 w 739"/>
                <a:gd name="T45" fmla="*/ 502 h 740"/>
                <a:gd name="T46" fmla="*/ 552 w 739"/>
                <a:gd name="T47" fmla="*/ 502 h 740"/>
                <a:gd name="T48" fmla="*/ 571 w 739"/>
                <a:gd name="T49" fmla="*/ 607 h 740"/>
                <a:gd name="T50" fmla="*/ 530 w 739"/>
                <a:gd name="T51" fmla="*/ 638 h 740"/>
                <a:gd name="T52" fmla="*/ 510 w 739"/>
                <a:gd name="T53" fmla="*/ 649 h 740"/>
                <a:gd name="T54" fmla="*/ 499 w 739"/>
                <a:gd name="T55" fmla="*/ 654 h 740"/>
                <a:gd name="T56" fmla="*/ 469 w 739"/>
                <a:gd name="T57" fmla="*/ 665 h 740"/>
                <a:gd name="T58" fmla="*/ 400 w 739"/>
                <a:gd name="T59" fmla="*/ 594 h 740"/>
                <a:gd name="T60" fmla="*/ 339 w 739"/>
                <a:gd name="T61" fmla="*/ 679 h 740"/>
                <a:gd name="T62" fmla="*/ 265 w 739"/>
                <a:gd name="T63" fmla="*/ 662 h 740"/>
                <a:gd name="T64" fmla="*/ 245 w 739"/>
                <a:gd name="T65" fmla="*/ 654 h 740"/>
                <a:gd name="T66" fmla="*/ 234 w 739"/>
                <a:gd name="T67" fmla="*/ 651 h 740"/>
                <a:gd name="T68" fmla="*/ 209 w 739"/>
                <a:gd name="T69" fmla="*/ 530 h 740"/>
                <a:gd name="T70" fmla="*/ 116 w 739"/>
                <a:gd name="T71" fmla="*/ 549 h 740"/>
                <a:gd name="T72" fmla="*/ 83 w 739"/>
                <a:gd name="T73" fmla="*/ 489 h 740"/>
                <a:gd name="T74" fmla="*/ 77 w 739"/>
                <a:gd name="T75" fmla="*/ 475 h 740"/>
                <a:gd name="T76" fmla="*/ 72 w 739"/>
                <a:gd name="T77" fmla="*/ 458 h 740"/>
                <a:gd name="T78" fmla="*/ 69 w 739"/>
                <a:gd name="T79" fmla="*/ 447 h 740"/>
                <a:gd name="T80" fmla="*/ 0 w 739"/>
                <a:gd name="T81" fmla="*/ 389 h 740"/>
                <a:gd name="T82" fmla="*/ 19 w 739"/>
                <a:gd name="T83" fmla="*/ 489 h 740"/>
                <a:gd name="T84" fmla="*/ 27 w 739"/>
                <a:gd name="T85" fmla="*/ 511 h 740"/>
                <a:gd name="T86" fmla="*/ 36 w 739"/>
                <a:gd name="T87" fmla="*/ 530 h 740"/>
                <a:gd name="T88" fmla="*/ 88 w 739"/>
                <a:gd name="T89" fmla="*/ 607 h 740"/>
                <a:gd name="T90" fmla="*/ 182 w 739"/>
                <a:gd name="T91" fmla="*/ 687 h 740"/>
                <a:gd name="T92" fmla="*/ 221 w 739"/>
                <a:gd name="T93" fmla="*/ 709 h 740"/>
                <a:gd name="T94" fmla="*/ 237 w 739"/>
                <a:gd name="T95" fmla="*/ 715 h 740"/>
                <a:gd name="T96" fmla="*/ 278 w 739"/>
                <a:gd name="T97" fmla="*/ 729 h 740"/>
                <a:gd name="T98" fmla="*/ 400 w 739"/>
                <a:gd name="T99" fmla="*/ 737 h 740"/>
                <a:gd name="T100" fmla="*/ 494 w 739"/>
                <a:gd name="T101" fmla="*/ 718 h 740"/>
                <a:gd name="T102" fmla="*/ 510 w 739"/>
                <a:gd name="T103" fmla="*/ 712 h 740"/>
                <a:gd name="T104" fmla="*/ 532 w 739"/>
                <a:gd name="T105" fmla="*/ 701 h 740"/>
                <a:gd name="T106" fmla="*/ 632 w 739"/>
                <a:gd name="T107" fmla="*/ 632 h 740"/>
                <a:gd name="T108" fmla="*/ 703 w 739"/>
                <a:gd name="T109" fmla="*/ 533 h 740"/>
                <a:gd name="T110" fmla="*/ 709 w 739"/>
                <a:gd name="T111" fmla="*/ 519 h 740"/>
                <a:gd name="T112" fmla="*/ 717 w 739"/>
                <a:gd name="T113" fmla="*/ 494 h 740"/>
                <a:gd name="T114" fmla="*/ 734 w 739"/>
                <a:gd name="T115" fmla="*/ 431 h 740"/>
                <a:gd name="T116" fmla="*/ 734 w 739"/>
                <a:gd name="T117" fmla="*/ 309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9" h="740">
                  <a:moveTo>
                    <a:pt x="720" y="249"/>
                  </a:moveTo>
                  <a:lnTo>
                    <a:pt x="720" y="249"/>
                  </a:lnTo>
                  <a:lnTo>
                    <a:pt x="717" y="246"/>
                  </a:lnTo>
                  <a:lnTo>
                    <a:pt x="717" y="246"/>
                  </a:lnTo>
                  <a:lnTo>
                    <a:pt x="714" y="235"/>
                  </a:lnTo>
                  <a:lnTo>
                    <a:pt x="714" y="235"/>
                  </a:lnTo>
                  <a:lnTo>
                    <a:pt x="712" y="229"/>
                  </a:lnTo>
                  <a:lnTo>
                    <a:pt x="712" y="229"/>
                  </a:lnTo>
                  <a:lnTo>
                    <a:pt x="709" y="221"/>
                  </a:lnTo>
                  <a:lnTo>
                    <a:pt x="709" y="221"/>
                  </a:lnTo>
                  <a:lnTo>
                    <a:pt x="703" y="210"/>
                  </a:lnTo>
                  <a:lnTo>
                    <a:pt x="703" y="210"/>
                  </a:lnTo>
                  <a:lnTo>
                    <a:pt x="703" y="207"/>
                  </a:lnTo>
                  <a:lnTo>
                    <a:pt x="703" y="207"/>
                  </a:lnTo>
                  <a:lnTo>
                    <a:pt x="687" y="182"/>
                  </a:lnTo>
                  <a:lnTo>
                    <a:pt x="670" y="155"/>
                  </a:lnTo>
                  <a:lnTo>
                    <a:pt x="654" y="133"/>
                  </a:lnTo>
                  <a:lnTo>
                    <a:pt x="632" y="108"/>
                  </a:lnTo>
                  <a:lnTo>
                    <a:pt x="632" y="108"/>
                  </a:lnTo>
                  <a:lnTo>
                    <a:pt x="610" y="89"/>
                  </a:lnTo>
                  <a:lnTo>
                    <a:pt x="585" y="69"/>
                  </a:lnTo>
                  <a:lnTo>
                    <a:pt x="560" y="53"/>
                  </a:lnTo>
                  <a:lnTo>
                    <a:pt x="532" y="39"/>
                  </a:lnTo>
                  <a:lnTo>
                    <a:pt x="532" y="39"/>
                  </a:lnTo>
                  <a:lnTo>
                    <a:pt x="530" y="36"/>
                  </a:lnTo>
                  <a:lnTo>
                    <a:pt x="530" y="36"/>
                  </a:lnTo>
                  <a:lnTo>
                    <a:pt x="519" y="31"/>
                  </a:lnTo>
                  <a:lnTo>
                    <a:pt x="519" y="31"/>
                  </a:lnTo>
                  <a:lnTo>
                    <a:pt x="510" y="28"/>
                  </a:lnTo>
                  <a:lnTo>
                    <a:pt x="510" y="28"/>
                  </a:lnTo>
                  <a:lnTo>
                    <a:pt x="505" y="25"/>
                  </a:lnTo>
                  <a:lnTo>
                    <a:pt x="505" y="25"/>
                  </a:lnTo>
                  <a:lnTo>
                    <a:pt x="494" y="22"/>
                  </a:lnTo>
                  <a:lnTo>
                    <a:pt x="494" y="22"/>
                  </a:lnTo>
                  <a:lnTo>
                    <a:pt x="491" y="20"/>
                  </a:lnTo>
                  <a:lnTo>
                    <a:pt x="491" y="20"/>
                  </a:lnTo>
                  <a:lnTo>
                    <a:pt x="463" y="11"/>
                  </a:lnTo>
                  <a:lnTo>
                    <a:pt x="433" y="6"/>
                  </a:lnTo>
                  <a:lnTo>
                    <a:pt x="403" y="3"/>
                  </a:lnTo>
                  <a:lnTo>
                    <a:pt x="375" y="0"/>
                  </a:lnTo>
                  <a:lnTo>
                    <a:pt x="375" y="0"/>
                  </a:lnTo>
                  <a:lnTo>
                    <a:pt x="389" y="36"/>
                  </a:lnTo>
                  <a:lnTo>
                    <a:pt x="400" y="75"/>
                  </a:lnTo>
                  <a:lnTo>
                    <a:pt x="400" y="61"/>
                  </a:lnTo>
                  <a:lnTo>
                    <a:pt x="400" y="61"/>
                  </a:lnTo>
                  <a:lnTo>
                    <a:pt x="439" y="66"/>
                  </a:lnTo>
                  <a:lnTo>
                    <a:pt x="474" y="75"/>
                  </a:lnTo>
                  <a:lnTo>
                    <a:pt x="474" y="75"/>
                  </a:lnTo>
                  <a:lnTo>
                    <a:pt x="474" y="78"/>
                  </a:lnTo>
                  <a:lnTo>
                    <a:pt x="474" y="78"/>
                  </a:lnTo>
                  <a:lnTo>
                    <a:pt x="485" y="80"/>
                  </a:lnTo>
                  <a:lnTo>
                    <a:pt x="485" y="80"/>
                  </a:lnTo>
                  <a:lnTo>
                    <a:pt x="488" y="83"/>
                  </a:lnTo>
                  <a:lnTo>
                    <a:pt x="488" y="83"/>
                  </a:lnTo>
                  <a:lnTo>
                    <a:pt x="494" y="83"/>
                  </a:lnTo>
                  <a:lnTo>
                    <a:pt x="494" y="83"/>
                  </a:lnTo>
                  <a:lnTo>
                    <a:pt x="502" y="89"/>
                  </a:lnTo>
                  <a:lnTo>
                    <a:pt x="502" y="89"/>
                  </a:lnTo>
                  <a:lnTo>
                    <a:pt x="505" y="89"/>
                  </a:lnTo>
                  <a:lnTo>
                    <a:pt x="505" y="89"/>
                  </a:lnTo>
                  <a:lnTo>
                    <a:pt x="538" y="108"/>
                  </a:lnTo>
                  <a:lnTo>
                    <a:pt x="568" y="130"/>
                  </a:lnTo>
                  <a:lnTo>
                    <a:pt x="505" y="191"/>
                  </a:lnTo>
                  <a:lnTo>
                    <a:pt x="505" y="191"/>
                  </a:lnTo>
                  <a:lnTo>
                    <a:pt x="530" y="210"/>
                  </a:lnTo>
                  <a:lnTo>
                    <a:pt x="530" y="210"/>
                  </a:lnTo>
                  <a:lnTo>
                    <a:pt x="549" y="235"/>
                  </a:lnTo>
                  <a:lnTo>
                    <a:pt x="610" y="171"/>
                  </a:lnTo>
                  <a:lnTo>
                    <a:pt x="610" y="171"/>
                  </a:lnTo>
                  <a:lnTo>
                    <a:pt x="634" y="207"/>
                  </a:lnTo>
                  <a:lnTo>
                    <a:pt x="657" y="243"/>
                  </a:lnTo>
                  <a:lnTo>
                    <a:pt x="657" y="243"/>
                  </a:lnTo>
                  <a:lnTo>
                    <a:pt x="657" y="246"/>
                  </a:lnTo>
                  <a:lnTo>
                    <a:pt x="657" y="246"/>
                  </a:lnTo>
                  <a:lnTo>
                    <a:pt x="659" y="254"/>
                  </a:lnTo>
                  <a:lnTo>
                    <a:pt x="659" y="254"/>
                  </a:lnTo>
                  <a:lnTo>
                    <a:pt x="662" y="260"/>
                  </a:lnTo>
                  <a:lnTo>
                    <a:pt x="662" y="260"/>
                  </a:lnTo>
                  <a:lnTo>
                    <a:pt x="665" y="265"/>
                  </a:lnTo>
                  <a:lnTo>
                    <a:pt x="665" y="265"/>
                  </a:lnTo>
                  <a:lnTo>
                    <a:pt x="668" y="276"/>
                  </a:lnTo>
                  <a:lnTo>
                    <a:pt x="668" y="276"/>
                  </a:lnTo>
                  <a:lnTo>
                    <a:pt x="668" y="279"/>
                  </a:lnTo>
                  <a:lnTo>
                    <a:pt x="668" y="279"/>
                  </a:lnTo>
                  <a:lnTo>
                    <a:pt x="676" y="307"/>
                  </a:lnTo>
                  <a:lnTo>
                    <a:pt x="679" y="334"/>
                  </a:lnTo>
                  <a:lnTo>
                    <a:pt x="593" y="334"/>
                  </a:lnTo>
                  <a:lnTo>
                    <a:pt x="593" y="334"/>
                  </a:lnTo>
                  <a:lnTo>
                    <a:pt x="596" y="370"/>
                  </a:lnTo>
                  <a:lnTo>
                    <a:pt x="596" y="370"/>
                  </a:lnTo>
                  <a:lnTo>
                    <a:pt x="593" y="395"/>
                  </a:lnTo>
                  <a:lnTo>
                    <a:pt x="681" y="395"/>
                  </a:lnTo>
                  <a:lnTo>
                    <a:pt x="681" y="395"/>
                  </a:lnTo>
                  <a:lnTo>
                    <a:pt x="679" y="420"/>
                  </a:lnTo>
                  <a:lnTo>
                    <a:pt x="673" y="445"/>
                  </a:lnTo>
                  <a:lnTo>
                    <a:pt x="673" y="445"/>
                  </a:lnTo>
                  <a:lnTo>
                    <a:pt x="673" y="445"/>
                  </a:lnTo>
                  <a:lnTo>
                    <a:pt x="673" y="445"/>
                  </a:lnTo>
                  <a:lnTo>
                    <a:pt x="670" y="456"/>
                  </a:lnTo>
                  <a:lnTo>
                    <a:pt x="670" y="456"/>
                  </a:lnTo>
                  <a:lnTo>
                    <a:pt x="668" y="458"/>
                  </a:lnTo>
                  <a:lnTo>
                    <a:pt x="668" y="458"/>
                  </a:lnTo>
                  <a:lnTo>
                    <a:pt x="665" y="467"/>
                  </a:lnTo>
                  <a:lnTo>
                    <a:pt x="665" y="467"/>
                  </a:lnTo>
                  <a:lnTo>
                    <a:pt x="665" y="472"/>
                  </a:lnTo>
                  <a:lnTo>
                    <a:pt x="665" y="472"/>
                  </a:lnTo>
                  <a:lnTo>
                    <a:pt x="662" y="480"/>
                  </a:lnTo>
                  <a:lnTo>
                    <a:pt x="662" y="480"/>
                  </a:lnTo>
                  <a:lnTo>
                    <a:pt x="659" y="486"/>
                  </a:lnTo>
                  <a:lnTo>
                    <a:pt x="659" y="486"/>
                  </a:lnTo>
                  <a:lnTo>
                    <a:pt x="657" y="491"/>
                  </a:lnTo>
                  <a:lnTo>
                    <a:pt x="657" y="491"/>
                  </a:lnTo>
                  <a:lnTo>
                    <a:pt x="654" y="500"/>
                  </a:lnTo>
                  <a:lnTo>
                    <a:pt x="654" y="500"/>
                  </a:lnTo>
                  <a:lnTo>
                    <a:pt x="654" y="502"/>
                  </a:lnTo>
                  <a:lnTo>
                    <a:pt x="654" y="502"/>
                  </a:lnTo>
                  <a:lnTo>
                    <a:pt x="634" y="533"/>
                  </a:lnTo>
                  <a:lnTo>
                    <a:pt x="615" y="563"/>
                  </a:lnTo>
                  <a:lnTo>
                    <a:pt x="552" y="502"/>
                  </a:lnTo>
                  <a:lnTo>
                    <a:pt x="552" y="502"/>
                  </a:lnTo>
                  <a:lnTo>
                    <a:pt x="530" y="530"/>
                  </a:lnTo>
                  <a:lnTo>
                    <a:pt x="530" y="530"/>
                  </a:lnTo>
                  <a:lnTo>
                    <a:pt x="510" y="547"/>
                  </a:lnTo>
                  <a:lnTo>
                    <a:pt x="571" y="607"/>
                  </a:lnTo>
                  <a:lnTo>
                    <a:pt x="571" y="607"/>
                  </a:lnTo>
                  <a:lnTo>
                    <a:pt x="552" y="624"/>
                  </a:lnTo>
                  <a:lnTo>
                    <a:pt x="530" y="638"/>
                  </a:lnTo>
                  <a:lnTo>
                    <a:pt x="530" y="638"/>
                  </a:lnTo>
                  <a:lnTo>
                    <a:pt x="530" y="638"/>
                  </a:lnTo>
                  <a:lnTo>
                    <a:pt x="530" y="638"/>
                  </a:lnTo>
                  <a:lnTo>
                    <a:pt x="521" y="643"/>
                  </a:lnTo>
                  <a:lnTo>
                    <a:pt x="521" y="643"/>
                  </a:lnTo>
                  <a:lnTo>
                    <a:pt x="516" y="646"/>
                  </a:lnTo>
                  <a:lnTo>
                    <a:pt x="516" y="646"/>
                  </a:lnTo>
                  <a:lnTo>
                    <a:pt x="510" y="649"/>
                  </a:lnTo>
                  <a:lnTo>
                    <a:pt x="510" y="649"/>
                  </a:lnTo>
                  <a:lnTo>
                    <a:pt x="502" y="651"/>
                  </a:lnTo>
                  <a:lnTo>
                    <a:pt x="502" y="651"/>
                  </a:lnTo>
                  <a:lnTo>
                    <a:pt x="499" y="654"/>
                  </a:lnTo>
                  <a:lnTo>
                    <a:pt x="499" y="654"/>
                  </a:lnTo>
                  <a:lnTo>
                    <a:pt x="491" y="657"/>
                  </a:lnTo>
                  <a:lnTo>
                    <a:pt x="491" y="657"/>
                  </a:lnTo>
                  <a:lnTo>
                    <a:pt x="488" y="657"/>
                  </a:lnTo>
                  <a:lnTo>
                    <a:pt x="488" y="657"/>
                  </a:lnTo>
                  <a:lnTo>
                    <a:pt x="469" y="665"/>
                  </a:lnTo>
                  <a:lnTo>
                    <a:pt x="447" y="674"/>
                  </a:lnTo>
                  <a:lnTo>
                    <a:pt x="422" y="676"/>
                  </a:lnTo>
                  <a:lnTo>
                    <a:pt x="400" y="679"/>
                  </a:lnTo>
                  <a:lnTo>
                    <a:pt x="400" y="594"/>
                  </a:lnTo>
                  <a:lnTo>
                    <a:pt x="400" y="594"/>
                  </a:lnTo>
                  <a:lnTo>
                    <a:pt x="370" y="594"/>
                  </a:lnTo>
                  <a:lnTo>
                    <a:pt x="370" y="594"/>
                  </a:lnTo>
                  <a:lnTo>
                    <a:pt x="339" y="594"/>
                  </a:lnTo>
                  <a:lnTo>
                    <a:pt x="339" y="679"/>
                  </a:lnTo>
                  <a:lnTo>
                    <a:pt x="339" y="679"/>
                  </a:lnTo>
                  <a:lnTo>
                    <a:pt x="303" y="674"/>
                  </a:lnTo>
                  <a:lnTo>
                    <a:pt x="267" y="665"/>
                  </a:lnTo>
                  <a:lnTo>
                    <a:pt x="267" y="665"/>
                  </a:lnTo>
                  <a:lnTo>
                    <a:pt x="265" y="662"/>
                  </a:lnTo>
                  <a:lnTo>
                    <a:pt x="265" y="662"/>
                  </a:lnTo>
                  <a:lnTo>
                    <a:pt x="256" y="660"/>
                  </a:lnTo>
                  <a:lnTo>
                    <a:pt x="256" y="660"/>
                  </a:lnTo>
                  <a:lnTo>
                    <a:pt x="251" y="657"/>
                  </a:lnTo>
                  <a:lnTo>
                    <a:pt x="251" y="657"/>
                  </a:lnTo>
                  <a:lnTo>
                    <a:pt x="245" y="654"/>
                  </a:lnTo>
                  <a:lnTo>
                    <a:pt x="245" y="654"/>
                  </a:lnTo>
                  <a:lnTo>
                    <a:pt x="234" y="651"/>
                  </a:lnTo>
                  <a:lnTo>
                    <a:pt x="234" y="651"/>
                  </a:lnTo>
                  <a:lnTo>
                    <a:pt x="234" y="651"/>
                  </a:lnTo>
                  <a:lnTo>
                    <a:pt x="234" y="651"/>
                  </a:lnTo>
                  <a:lnTo>
                    <a:pt x="201" y="632"/>
                  </a:lnTo>
                  <a:lnTo>
                    <a:pt x="174" y="610"/>
                  </a:lnTo>
                  <a:lnTo>
                    <a:pt x="234" y="549"/>
                  </a:lnTo>
                  <a:lnTo>
                    <a:pt x="234" y="549"/>
                  </a:lnTo>
                  <a:lnTo>
                    <a:pt x="209" y="530"/>
                  </a:lnTo>
                  <a:lnTo>
                    <a:pt x="209" y="530"/>
                  </a:lnTo>
                  <a:lnTo>
                    <a:pt x="190" y="505"/>
                  </a:lnTo>
                  <a:lnTo>
                    <a:pt x="129" y="569"/>
                  </a:lnTo>
                  <a:lnTo>
                    <a:pt x="129" y="569"/>
                  </a:lnTo>
                  <a:lnTo>
                    <a:pt x="116" y="549"/>
                  </a:lnTo>
                  <a:lnTo>
                    <a:pt x="102" y="530"/>
                  </a:lnTo>
                  <a:lnTo>
                    <a:pt x="91" y="511"/>
                  </a:lnTo>
                  <a:lnTo>
                    <a:pt x="83" y="489"/>
                  </a:lnTo>
                  <a:lnTo>
                    <a:pt x="83" y="489"/>
                  </a:lnTo>
                  <a:lnTo>
                    <a:pt x="83" y="489"/>
                  </a:lnTo>
                  <a:lnTo>
                    <a:pt x="83" y="489"/>
                  </a:lnTo>
                  <a:lnTo>
                    <a:pt x="77" y="478"/>
                  </a:lnTo>
                  <a:lnTo>
                    <a:pt x="77" y="478"/>
                  </a:lnTo>
                  <a:lnTo>
                    <a:pt x="77" y="475"/>
                  </a:lnTo>
                  <a:lnTo>
                    <a:pt x="77" y="475"/>
                  </a:lnTo>
                  <a:lnTo>
                    <a:pt x="74" y="467"/>
                  </a:lnTo>
                  <a:lnTo>
                    <a:pt x="74" y="467"/>
                  </a:lnTo>
                  <a:lnTo>
                    <a:pt x="72" y="461"/>
                  </a:lnTo>
                  <a:lnTo>
                    <a:pt x="72" y="461"/>
                  </a:lnTo>
                  <a:lnTo>
                    <a:pt x="72" y="458"/>
                  </a:lnTo>
                  <a:lnTo>
                    <a:pt x="72" y="458"/>
                  </a:lnTo>
                  <a:lnTo>
                    <a:pt x="69" y="447"/>
                  </a:lnTo>
                  <a:lnTo>
                    <a:pt x="69" y="447"/>
                  </a:lnTo>
                  <a:lnTo>
                    <a:pt x="69" y="447"/>
                  </a:lnTo>
                  <a:lnTo>
                    <a:pt x="69" y="447"/>
                  </a:lnTo>
                  <a:lnTo>
                    <a:pt x="60" y="411"/>
                  </a:lnTo>
                  <a:lnTo>
                    <a:pt x="60" y="411"/>
                  </a:lnTo>
                  <a:lnTo>
                    <a:pt x="30" y="403"/>
                  </a:lnTo>
                  <a:lnTo>
                    <a:pt x="0" y="389"/>
                  </a:lnTo>
                  <a:lnTo>
                    <a:pt x="0" y="389"/>
                  </a:lnTo>
                  <a:lnTo>
                    <a:pt x="3" y="417"/>
                  </a:lnTo>
                  <a:lnTo>
                    <a:pt x="8" y="442"/>
                  </a:lnTo>
                  <a:lnTo>
                    <a:pt x="14" y="467"/>
                  </a:lnTo>
                  <a:lnTo>
                    <a:pt x="19" y="489"/>
                  </a:lnTo>
                  <a:lnTo>
                    <a:pt x="19" y="489"/>
                  </a:lnTo>
                  <a:lnTo>
                    <a:pt x="22" y="494"/>
                  </a:lnTo>
                  <a:lnTo>
                    <a:pt x="22" y="494"/>
                  </a:lnTo>
                  <a:lnTo>
                    <a:pt x="25" y="505"/>
                  </a:lnTo>
                  <a:lnTo>
                    <a:pt x="25" y="505"/>
                  </a:lnTo>
                  <a:lnTo>
                    <a:pt x="27" y="511"/>
                  </a:lnTo>
                  <a:lnTo>
                    <a:pt x="27" y="511"/>
                  </a:lnTo>
                  <a:lnTo>
                    <a:pt x="30" y="519"/>
                  </a:lnTo>
                  <a:lnTo>
                    <a:pt x="30" y="519"/>
                  </a:lnTo>
                  <a:lnTo>
                    <a:pt x="36" y="530"/>
                  </a:lnTo>
                  <a:lnTo>
                    <a:pt x="36" y="530"/>
                  </a:lnTo>
                  <a:lnTo>
                    <a:pt x="38" y="533"/>
                  </a:lnTo>
                  <a:lnTo>
                    <a:pt x="38" y="533"/>
                  </a:lnTo>
                  <a:lnTo>
                    <a:pt x="52" y="558"/>
                  </a:lnTo>
                  <a:lnTo>
                    <a:pt x="69" y="585"/>
                  </a:lnTo>
                  <a:lnTo>
                    <a:pt x="88" y="607"/>
                  </a:lnTo>
                  <a:lnTo>
                    <a:pt x="107" y="632"/>
                  </a:lnTo>
                  <a:lnTo>
                    <a:pt x="107" y="632"/>
                  </a:lnTo>
                  <a:lnTo>
                    <a:pt x="132" y="651"/>
                  </a:lnTo>
                  <a:lnTo>
                    <a:pt x="157" y="671"/>
                  </a:lnTo>
                  <a:lnTo>
                    <a:pt x="182" y="687"/>
                  </a:lnTo>
                  <a:lnTo>
                    <a:pt x="207" y="701"/>
                  </a:lnTo>
                  <a:lnTo>
                    <a:pt x="207" y="701"/>
                  </a:lnTo>
                  <a:lnTo>
                    <a:pt x="209" y="704"/>
                  </a:lnTo>
                  <a:lnTo>
                    <a:pt x="209" y="704"/>
                  </a:lnTo>
                  <a:lnTo>
                    <a:pt x="221" y="709"/>
                  </a:lnTo>
                  <a:lnTo>
                    <a:pt x="221" y="709"/>
                  </a:lnTo>
                  <a:lnTo>
                    <a:pt x="229" y="712"/>
                  </a:lnTo>
                  <a:lnTo>
                    <a:pt x="229" y="712"/>
                  </a:lnTo>
                  <a:lnTo>
                    <a:pt x="237" y="715"/>
                  </a:lnTo>
                  <a:lnTo>
                    <a:pt x="237" y="715"/>
                  </a:lnTo>
                  <a:lnTo>
                    <a:pt x="245" y="718"/>
                  </a:lnTo>
                  <a:lnTo>
                    <a:pt x="245" y="718"/>
                  </a:lnTo>
                  <a:lnTo>
                    <a:pt x="251" y="720"/>
                  </a:lnTo>
                  <a:lnTo>
                    <a:pt x="251" y="720"/>
                  </a:lnTo>
                  <a:lnTo>
                    <a:pt x="278" y="729"/>
                  </a:lnTo>
                  <a:lnTo>
                    <a:pt x="309" y="734"/>
                  </a:lnTo>
                  <a:lnTo>
                    <a:pt x="339" y="737"/>
                  </a:lnTo>
                  <a:lnTo>
                    <a:pt x="370" y="740"/>
                  </a:lnTo>
                  <a:lnTo>
                    <a:pt x="370" y="740"/>
                  </a:lnTo>
                  <a:lnTo>
                    <a:pt x="400" y="737"/>
                  </a:lnTo>
                  <a:lnTo>
                    <a:pt x="433" y="734"/>
                  </a:lnTo>
                  <a:lnTo>
                    <a:pt x="461" y="729"/>
                  </a:lnTo>
                  <a:lnTo>
                    <a:pt x="491" y="720"/>
                  </a:lnTo>
                  <a:lnTo>
                    <a:pt x="491" y="720"/>
                  </a:lnTo>
                  <a:lnTo>
                    <a:pt x="494" y="718"/>
                  </a:lnTo>
                  <a:lnTo>
                    <a:pt x="494" y="718"/>
                  </a:lnTo>
                  <a:lnTo>
                    <a:pt x="505" y="715"/>
                  </a:lnTo>
                  <a:lnTo>
                    <a:pt x="505" y="715"/>
                  </a:lnTo>
                  <a:lnTo>
                    <a:pt x="510" y="712"/>
                  </a:lnTo>
                  <a:lnTo>
                    <a:pt x="510" y="712"/>
                  </a:lnTo>
                  <a:lnTo>
                    <a:pt x="519" y="709"/>
                  </a:lnTo>
                  <a:lnTo>
                    <a:pt x="519" y="709"/>
                  </a:lnTo>
                  <a:lnTo>
                    <a:pt x="530" y="704"/>
                  </a:lnTo>
                  <a:lnTo>
                    <a:pt x="530" y="704"/>
                  </a:lnTo>
                  <a:lnTo>
                    <a:pt x="532" y="701"/>
                  </a:lnTo>
                  <a:lnTo>
                    <a:pt x="532" y="701"/>
                  </a:lnTo>
                  <a:lnTo>
                    <a:pt x="560" y="687"/>
                  </a:lnTo>
                  <a:lnTo>
                    <a:pt x="585" y="671"/>
                  </a:lnTo>
                  <a:lnTo>
                    <a:pt x="610" y="651"/>
                  </a:lnTo>
                  <a:lnTo>
                    <a:pt x="632" y="632"/>
                  </a:lnTo>
                  <a:lnTo>
                    <a:pt x="632" y="632"/>
                  </a:lnTo>
                  <a:lnTo>
                    <a:pt x="654" y="607"/>
                  </a:lnTo>
                  <a:lnTo>
                    <a:pt x="670" y="585"/>
                  </a:lnTo>
                  <a:lnTo>
                    <a:pt x="687" y="558"/>
                  </a:lnTo>
                  <a:lnTo>
                    <a:pt x="703" y="533"/>
                  </a:lnTo>
                  <a:lnTo>
                    <a:pt x="703" y="533"/>
                  </a:lnTo>
                  <a:lnTo>
                    <a:pt x="703" y="530"/>
                  </a:lnTo>
                  <a:lnTo>
                    <a:pt x="703" y="530"/>
                  </a:lnTo>
                  <a:lnTo>
                    <a:pt x="709" y="519"/>
                  </a:lnTo>
                  <a:lnTo>
                    <a:pt x="709" y="519"/>
                  </a:lnTo>
                  <a:lnTo>
                    <a:pt x="712" y="511"/>
                  </a:lnTo>
                  <a:lnTo>
                    <a:pt x="712" y="511"/>
                  </a:lnTo>
                  <a:lnTo>
                    <a:pt x="714" y="505"/>
                  </a:lnTo>
                  <a:lnTo>
                    <a:pt x="714" y="505"/>
                  </a:lnTo>
                  <a:lnTo>
                    <a:pt x="717" y="494"/>
                  </a:lnTo>
                  <a:lnTo>
                    <a:pt x="717" y="494"/>
                  </a:lnTo>
                  <a:lnTo>
                    <a:pt x="720" y="489"/>
                  </a:lnTo>
                  <a:lnTo>
                    <a:pt x="720" y="489"/>
                  </a:lnTo>
                  <a:lnTo>
                    <a:pt x="728" y="461"/>
                  </a:lnTo>
                  <a:lnTo>
                    <a:pt x="734" y="431"/>
                  </a:lnTo>
                  <a:lnTo>
                    <a:pt x="739" y="400"/>
                  </a:lnTo>
                  <a:lnTo>
                    <a:pt x="739" y="370"/>
                  </a:lnTo>
                  <a:lnTo>
                    <a:pt x="739" y="370"/>
                  </a:lnTo>
                  <a:lnTo>
                    <a:pt x="739" y="340"/>
                  </a:lnTo>
                  <a:lnTo>
                    <a:pt x="734" y="309"/>
                  </a:lnTo>
                  <a:lnTo>
                    <a:pt x="728" y="279"/>
                  </a:lnTo>
                  <a:lnTo>
                    <a:pt x="720" y="249"/>
                  </a:lnTo>
                  <a:lnTo>
                    <a:pt x="720"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92" name="Freeform 277"/>
            <p:cNvSpPr>
              <a:spLocks/>
            </p:cNvSpPr>
            <p:nvPr/>
          </p:nvSpPr>
          <p:spPr bwMode="auto">
            <a:xfrm>
              <a:off x="2790574" y="5216707"/>
              <a:ext cx="119053" cy="68265"/>
            </a:xfrm>
            <a:custGeom>
              <a:avLst/>
              <a:gdLst>
                <a:gd name="T0" fmla="*/ 78 w 218"/>
                <a:gd name="T1" fmla="*/ 28 h 125"/>
                <a:gd name="T2" fmla="*/ 78 w 218"/>
                <a:gd name="T3" fmla="*/ 28 h 125"/>
                <a:gd name="T4" fmla="*/ 67 w 218"/>
                <a:gd name="T5" fmla="*/ 25 h 125"/>
                <a:gd name="T6" fmla="*/ 56 w 218"/>
                <a:gd name="T7" fmla="*/ 23 h 125"/>
                <a:gd name="T8" fmla="*/ 42 w 218"/>
                <a:gd name="T9" fmla="*/ 23 h 125"/>
                <a:gd name="T10" fmla="*/ 31 w 218"/>
                <a:gd name="T11" fmla="*/ 25 h 125"/>
                <a:gd name="T12" fmla="*/ 31 w 218"/>
                <a:gd name="T13" fmla="*/ 25 h 125"/>
                <a:gd name="T14" fmla="*/ 22 w 218"/>
                <a:gd name="T15" fmla="*/ 31 h 125"/>
                <a:gd name="T16" fmla="*/ 14 w 218"/>
                <a:gd name="T17" fmla="*/ 39 h 125"/>
                <a:gd name="T18" fmla="*/ 9 w 218"/>
                <a:gd name="T19" fmla="*/ 47 h 125"/>
                <a:gd name="T20" fmla="*/ 3 w 218"/>
                <a:gd name="T21" fmla="*/ 56 h 125"/>
                <a:gd name="T22" fmla="*/ 0 w 218"/>
                <a:gd name="T23" fmla="*/ 64 h 125"/>
                <a:gd name="T24" fmla="*/ 0 w 218"/>
                <a:gd name="T25" fmla="*/ 75 h 125"/>
                <a:gd name="T26" fmla="*/ 0 w 218"/>
                <a:gd name="T27" fmla="*/ 86 h 125"/>
                <a:gd name="T28" fmla="*/ 3 w 218"/>
                <a:gd name="T29" fmla="*/ 94 h 125"/>
                <a:gd name="T30" fmla="*/ 3 w 218"/>
                <a:gd name="T31" fmla="*/ 94 h 125"/>
                <a:gd name="T32" fmla="*/ 9 w 218"/>
                <a:gd name="T33" fmla="*/ 103 h 125"/>
                <a:gd name="T34" fmla="*/ 17 w 218"/>
                <a:gd name="T35" fmla="*/ 111 h 125"/>
                <a:gd name="T36" fmla="*/ 22 w 218"/>
                <a:gd name="T37" fmla="*/ 119 h 125"/>
                <a:gd name="T38" fmla="*/ 33 w 218"/>
                <a:gd name="T39" fmla="*/ 122 h 125"/>
                <a:gd name="T40" fmla="*/ 42 w 218"/>
                <a:gd name="T41" fmla="*/ 125 h 125"/>
                <a:gd name="T42" fmla="*/ 53 w 218"/>
                <a:gd name="T43" fmla="*/ 125 h 125"/>
                <a:gd name="T44" fmla="*/ 61 w 218"/>
                <a:gd name="T45" fmla="*/ 125 h 125"/>
                <a:gd name="T46" fmla="*/ 72 w 218"/>
                <a:gd name="T47" fmla="*/ 122 h 125"/>
                <a:gd name="T48" fmla="*/ 72 w 218"/>
                <a:gd name="T49" fmla="*/ 122 h 125"/>
                <a:gd name="T50" fmla="*/ 83 w 218"/>
                <a:gd name="T51" fmla="*/ 114 h 125"/>
                <a:gd name="T52" fmla="*/ 91 w 218"/>
                <a:gd name="T53" fmla="*/ 105 h 125"/>
                <a:gd name="T54" fmla="*/ 100 w 218"/>
                <a:gd name="T55" fmla="*/ 94 h 125"/>
                <a:gd name="T56" fmla="*/ 102 w 218"/>
                <a:gd name="T57" fmla="*/ 83 h 125"/>
                <a:gd name="T58" fmla="*/ 218 w 218"/>
                <a:gd name="T59" fmla="*/ 0 h 125"/>
                <a:gd name="T60" fmla="*/ 78 w 218"/>
                <a:gd name="T61" fmla="*/ 2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8" h="125">
                  <a:moveTo>
                    <a:pt x="78" y="28"/>
                  </a:moveTo>
                  <a:lnTo>
                    <a:pt x="78" y="28"/>
                  </a:lnTo>
                  <a:lnTo>
                    <a:pt x="67" y="25"/>
                  </a:lnTo>
                  <a:lnTo>
                    <a:pt x="56" y="23"/>
                  </a:lnTo>
                  <a:lnTo>
                    <a:pt x="42" y="23"/>
                  </a:lnTo>
                  <a:lnTo>
                    <a:pt x="31" y="25"/>
                  </a:lnTo>
                  <a:lnTo>
                    <a:pt x="31" y="25"/>
                  </a:lnTo>
                  <a:lnTo>
                    <a:pt x="22" y="31"/>
                  </a:lnTo>
                  <a:lnTo>
                    <a:pt x="14" y="39"/>
                  </a:lnTo>
                  <a:lnTo>
                    <a:pt x="9" y="47"/>
                  </a:lnTo>
                  <a:lnTo>
                    <a:pt x="3" y="56"/>
                  </a:lnTo>
                  <a:lnTo>
                    <a:pt x="0" y="64"/>
                  </a:lnTo>
                  <a:lnTo>
                    <a:pt x="0" y="75"/>
                  </a:lnTo>
                  <a:lnTo>
                    <a:pt x="0" y="86"/>
                  </a:lnTo>
                  <a:lnTo>
                    <a:pt x="3" y="94"/>
                  </a:lnTo>
                  <a:lnTo>
                    <a:pt x="3" y="94"/>
                  </a:lnTo>
                  <a:lnTo>
                    <a:pt x="9" y="103"/>
                  </a:lnTo>
                  <a:lnTo>
                    <a:pt x="17" y="111"/>
                  </a:lnTo>
                  <a:lnTo>
                    <a:pt x="22" y="119"/>
                  </a:lnTo>
                  <a:lnTo>
                    <a:pt x="33" y="122"/>
                  </a:lnTo>
                  <a:lnTo>
                    <a:pt x="42" y="125"/>
                  </a:lnTo>
                  <a:lnTo>
                    <a:pt x="53" y="125"/>
                  </a:lnTo>
                  <a:lnTo>
                    <a:pt x="61" y="125"/>
                  </a:lnTo>
                  <a:lnTo>
                    <a:pt x="72" y="122"/>
                  </a:lnTo>
                  <a:lnTo>
                    <a:pt x="72" y="122"/>
                  </a:lnTo>
                  <a:lnTo>
                    <a:pt x="83" y="114"/>
                  </a:lnTo>
                  <a:lnTo>
                    <a:pt x="91" y="105"/>
                  </a:lnTo>
                  <a:lnTo>
                    <a:pt x="100" y="94"/>
                  </a:lnTo>
                  <a:lnTo>
                    <a:pt x="102" y="83"/>
                  </a:lnTo>
                  <a:lnTo>
                    <a:pt x="218" y="0"/>
                  </a:lnTo>
                  <a:lnTo>
                    <a:pt x="78"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93" name="Freeform 278"/>
            <p:cNvSpPr>
              <a:spLocks noEditPoints="1"/>
            </p:cNvSpPr>
            <p:nvPr/>
          </p:nvSpPr>
          <p:spPr bwMode="auto">
            <a:xfrm>
              <a:off x="2560113" y="5003176"/>
              <a:ext cx="242475" cy="244114"/>
            </a:xfrm>
            <a:custGeom>
              <a:avLst/>
              <a:gdLst>
                <a:gd name="T0" fmla="*/ 202 w 444"/>
                <a:gd name="T1" fmla="*/ 0 h 447"/>
                <a:gd name="T2" fmla="*/ 135 w 444"/>
                <a:gd name="T3" fmla="*/ 16 h 447"/>
                <a:gd name="T4" fmla="*/ 83 w 444"/>
                <a:gd name="T5" fmla="*/ 49 h 447"/>
                <a:gd name="T6" fmla="*/ 39 w 444"/>
                <a:gd name="T7" fmla="*/ 99 h 447"/>
                <a:gd name="T8" fmla="*/ 11 w 444"/>
                <a:gd name="T9" fmla="*/ 157 h 447"/>
                <a:gd name="T10" fmla="*/ 0 w 444"/>
                <a:gd name="T11" fmla="*/ 223 h 447"/>
                <a:gd name="T12" fmla="*/ 6 w 444"/>
                <a:gd name="T13" fmla="*/ 267 h 447"/>
                <a:gd name="T14" fmla="*/ 28 w 444"/>
                <a:gd name="T15" fmla="*/ 328 h 447"/>
                <a:gd name="T16" fmla="*/ 66 w 444"/>
                <a:gd name="T17" fmla="*/ 380 h 447"/>
                <a:gd name="T18" fmla="*/ 116 w 444"/>
                <a:gd name="T19" fmla="*/ 419 h 447"/>
                <a:gd name="T20" fmla="*/ 180 w 444"/>
                <a:gd name="T21" fmla="*/ 441 h 447"/>
                <a:gd name="T22" fmla="*/ 224 w 444"/>
                <a:gd name="T23" fmla="*/ 447 h 447"/>
                <a:gd name="T24" fmla="*/ 290 w 444"/>
                <a:gd name="T25" fmla="*/ 436 h 447"/>
                <a:gd name="T26" fmla="*/ 348 w 444"/>
                <a:gd name="T27" fmla="*/ 408 h 447"/>
                <a:gd name="T28" fmla="*/ 395 w 444"/>
                <a:gd name="T29" fmla="*/ 364 h 447"/>
                <a:gd name="T30" fmla="*/ 428 w 444"/>
                <a:gd name="T31" fmla="*/ 309 h 447"/>
                <a:gd name="T32" fmla="*/ 444 w 444"/>
                <a:gd name="T33" fmla="*/ 245 h 447"/>
                <a:gd name="T34" fmla="*/ 444 w 444"/>
                <a:gd name="T35" fmla="*/ 198 h 447"/>
                <a:gd name="T36" fmla="*/ 428 w 444"/>
                <a:gd name="T37" fmla="*/ 135 h 447"/>
                <a:gd name="T38" fmla="*/ 395 w 444"/>
                <a:gd name="T39" fmla="*/ 80 h 447"/>
                <a:gd name="T40" fmla="*/ 348 w 444"/>
                <a:gd name="T41" fmla="*/ 38 h 447"/>
                <a:gd name="T42" fmla="*/ 290 w 444"/>
                <a:gd name="T43" fmla="*/ 11 h 447"/>
                <a:gd name="T44" fmla="*/ 224 w 444"/>
                <a:gd name="T45" fmla="*/ 0 h 447"/>
                <a:gd name="T46" fmla="*/ 268 w 444"/>
                <a:gd name="T47" fmla="*/ 196 h 447"/>
                <a:gd name="T48" fmla="*/ 309 w 444"/>
                <a:gd name="T49" fmla="*/ 220 h 447"/>
                <a:gd name="T50" fmla="*/ 312 w 444"/>
                <a:gd name="T51" fmla="*/ 281 h 447"/>
                <a:gd name="T52" fmla="*/ 309 w 444"/>
                <a:gd name="T53" fmla="*/ 298 h 447"/>
                <a:gd name="T54" fmla="*/ 268 w 444"/>
                <a:gd name="T55" fmla="*/ 323 h 447"/>
                <a:gd name="T56" fmla="*/ 246 w 444"/>
                <a:gd name="T57" fmla="*/ 358 h 447"/>
                <a:gd name="T58" fmla="*/ 232 w 444"/>
                <a:gd name="T59" fmla="*/ 383 h 447"/>
                <a:gd name="T60" fmla="*/ 210 w 444"/>
                <a:gd name="T61" fmla="*/ 383 h 447"/>
                <a:gd name="T62" fmla="*/ 196 w 444"/>
                <a:gd name="T63" fmla="*/ 358 h 447"/>
                <a:gd name="T64" fmla="*/ 157 w 444"/>
                <a:gd name="T65" fmla="*/ 323 h 447"/>
                <a:gd name="T66" fmla="*/ 133 w 444"/>
                <a:gd name="T67" fmla="*/ 306 h 447"/>
                <a:gd name="T68" fmla="*/ 133 w 444"/>
                <a:gd name="T69" fmla="*/ 284 h 447"/>
                <a:gd name="T70" fmla="*/ 157 w 444"/>
                <a:gd name="T71" fmla="*/ 270 h 447"/>
                <a:gd name="T72" fmla="*/ 174 w 444"/>
                <a:gd name="T73" fmla="*/ 248 h 447"/>
                <a:gd name="T74" fmla="*/ 144 w 444"/>
                <a:gd name="T75" fmla="*/ 234 h 447"/>
                <a:gd name="T76" fmla="*/ 130 w 444"/>
                <a:gd name="T77" fmla="*/ 207 h 447"/>
                <a:gd name="T78" fmla="*/ 130 w 444"/>
                <a:gd name="T79" fmla="*/ 151 h 447"/>
                <a:gd name="T80" fmla="*/ 157 w 444"/>
                <a:gd name="T81" fmla="*/ 124 h 447"/>
                <a:gd name="T82" fmla="*/ 196 w 444"/>
                <a:gd name="T83" fmla="*/ 91 h 447"/>
                <a:gd name="T84" fmla="*/ 202 w 444"/>
                <a:gd name="T85" fmla="*/ 71 h 447"/>
                <a:gd name="T86" fmla="*/ 221 w 444"/>
                <a:gd name="T87" fmla="*/ 63 h 447"/>
                <a:gd name="T88" fmla="*/ 246 w 444"/>
                <a:gd name="T89" fmla="*/ 80 h 447"/>
                <a:gd name="T90" fmla="*/ 284 w 444"/>
                <a:gd name="T91" fmla="*/ 121 h 447"/>
                <a:gd name="T92" fmla="*/ 304 w 444"/>
                <a:gd name="T93" fmla="*/ 129 h 447"/>
                <a:gd name="T94" fmla="*/ 312 w 444"/>
                <a:gd name="T95" fmla="*/ 146 h 447"/>
                <a:gd name="T96" fmla="*/ 295 w 444"/>
                <a:gd name="T97" fmla="*/ 171 h 447"/>
                <a:gd name="T98" fmla="*/ 182 w 444"/>
                <a:gd name="T99" fmla="*/ 196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4" h="447">
                  <a:moveTo>
                    <a:pt x="224" y="0"/>
                  </a:moveTo>
                  <a:lnTo>
                    <a:pt x="224" y="0"/>
                  </a:lnTo>
                  <a:lnTo>
                    <a:pt x="202" y="0"/>
                  </a:lnTo>
                  <a:lnTo>
                    <a:pt x="180" y="5"/>
                  </a:lnTo>
                  <a:lnTo>
                    <a:pt x="157" y="11"/>
                  </a:lnTo>
                  <a:lnTo>
                    <a:pt x="135" y="16"/>
                  </a:lnTo>
                  <a:lnTo>
                    <a:pt x="116" y="27"/>
                  </a:lnTo>
                  <a:lnTo>
                    <a:pt x="100" y="38"/>
                  </a:lnTo>
                  <a:lnTo>
                    <a:pt x="83" y="49"/>
                  </a:lnTo>
                  <a:lnTo>
                    <a:pt x="66" y="66"/>
                  </a:lnTo>
                  <a:lnTo>
                    <a:pt x="53" y="80"/>
                  </a:lnTo>
                  <a:lnTo>
                    <a:pt x="39" y="99"/>
                  </a:lnTo>
                  <a:lnTo>
                    <a:pt x="28" y="116"/>
                  </a:lnTo>
                  <a:lnTo>
                    <a:pt x="20" y="135"/>
                  </a:lnTo>
                  <a:lnTo>
                    <a:pt x="11" y="157"/>
                  </a:lnTo>
                  <a:lnTo>
                    <a:pt x="6" y="176"/>
                  </a:lnTo>
                  <a:lnTo>
                    <a:pt x="3" y="198"/>
                  </a:lnTo>
                  <a:lnTo>
                    <a:pt x="0" y="223"/>
                  </a:lnTo>
                  <a:lnTo>
                    <a:pt x="0" y="223"/>
                  </a:lnTo>
                  <a:lnTo>
                    <a:pt x="3" y="245"/>
                  </a:lnTo>
                  <a:lnTo>
                    <a:pt x="6" y="267"/>
                  </a:lnTo>
                  <a:lnTo>
                    <a:pt x="11" y="289"/>
                  </a:lnTo>
                  <a:lnTo>
                    <a:pt x="20" y="309"/>
                  </a:lnTo>
                  <a:lnTo>
                    <a:pt x="28" y="328"/>
                  </a:lnTo>
                  <a:lnTo>
                    <a:pt x="39" y="347"/>
                  </a:lnTo>
                  <a:lnTo>
                    <a:pt x="53" y="364"/>
                  </a:lnTo>
                  <a:lnTo>
                    <a:pt x="66" y="380"/>
                  </a:lnTo>
                  <a:lnTo>
                    <a:pt x="83" y="394"/>
                  </a:lnTo>
                  <a:lnTo>
                    <a:pt x="100" y="408"/>
                  </a:lnTo>
                  <a:lnTo>
                    <a:pt x="116" y="419"/>
                  </a:lnTo>
                  <a:lnTo>
                    <a:pt x="135" y="427"/>
                  </a:lnTo>
                  <a:lnTo>
                    <a:pt x="157" y="436"/>
                  </a:lnTo>
                  <a:lnTo>
                    <a:pt x="180" y="441"/>
                  </a:lnTo>
                  <a:lnTo>
                    <a:pt x="202" y="444"/>
                  </a:lnTo>
                  <a:lnTo>
                    <a:pt x="224" y="447"/>
                  </a:lnTo>
                  <a:lnTo>
                    <a:pt x="224" y="447"/>
                  </a:lnTo>
                  <a:lnTo>
                    <a:pt x="246" y="444"/>
                  </a:lnTo>
                  <a:lnTo>
                    <a:pt x="268" y="441"/>
                  </a:lnTo>
                  <a:lnTo>
                    <a:pt x="290" y="436"/>
                  </a:lnTo>
                  <a:lnTo>
                    <a:pt x="309" y="427"/>
                  </a:lnTo>
                  <a:lnTo>
                    <a:pt x="329" y="419"/>
                  </a:lnTo>
                  <a:lnTo>
                    <a:pt x="348" y="408"/>
                  </a:lnTo>
                  <a:lnTo>
                    <a:pt x="364" y="394"/>
                  </a:lnTo>
                  <a:lnTo>
                    <a:pt x="381" y="380"/>
                  </a:lnTo>
                  <a:lnTo>
                    <a:pt x="395" y="364"/>
                  </a:lnTo>
                  <a:lnTo>
                    <a:pt x="406" y="347"/>
                  </a:lnTo>
                  <a:lnTo>
                    <a:pt x="417" y="328"/>
                  </a:lnTo>
                  <a:lnTo>
                    <a:pt x="428" y="309"/>
                  </a:lnTo>
                  <a:lnTo>
                    <a:pt x="433" y="289"/>
                  </a:lnTo>
                  <a:lnTo>
                    <a:pt x="439" y="267"/>
                  </a:lnTo>
                  <a:lnTo>
                    <a:pt x="444" y="245"/>
                  </a:lnTo>
                  <a:lnTo>
                    <a:pt x="444" y="223"/>
                  </a:lnTo>
                  <a:lnTo>
                    <a:pt x="444" y="223"/>
                  </a:lnTo>
                  <a:lnTo>
                    <a:pt x="444" y="198"/>
                  </a:lnTo>
                  <a:lnTo>
                    <a:pt x="439" y="176"/>
                  </a:lnTo>
                  <a:lnTo>
                    <a:pt x="433" y="157"/>
                  </a:lnTo>
                  <a:lnTo>
                    <a:pt x="428" y="135"/>
                  </a:lnTo>
                  <a:lnTo>
                    <a:pt x="417" y="116"/>
                  </a:lnTo>
                  <a:lnTo>
                    <a:pt x="406" y="99"/>
                  </a:lnTo>
                  <a:lnTo>
                    <a:pt x="395" y="80"/>
                  </a:lnTo>
                  <a:lnTo>
                    <a:pt x="381" y="66"/>
                  </a:lnTo>
                  <a:lnTo>
                    <a:pt x="364" y="49"/>
                  </a:lnTo>
                  <a:lnTo>
                    <a:pt x="348" y="38"/>
                  </a:lnTo>
                  <a:lnTo>
                    <a:pt x="329" y="27"/>
                  </a:lnTo>
                  <a:lnTo>
                    <a:pt x="309" y="16"/>
                  </a:lnTo>
                  <a:lnTo>
                    <a:pt x="290" y="11"/>
                  </a:lnTo>
                  <a:lnTo>
                    <a:pt x="268" y="5"/>
                  </a:lnTo>
                  <a:lnTo>
                    <a:pt x="246" y="0"/>
                  </a:lnTo>
                  <a:lnTo>
                    <a:pt x="224" y="0"/>
                  </a:lnTo>
                  <a:lnTo>
                    <a:pt x="224" y="0"/>
                  </a:lnTo>
                  <a:close/>
                  <a:moveTo>
                    <a:pt x="268" y="196"/>
                  </a:moveTo>
                  <a:lnTo>
                    <a:pt x="268" y="196"/>
                  </a:lnTo>
                  <a:lnTo>
                    <a:pt x="284" y="198"/>
                  </a:lnTo>
                  <a:lnTo>
                    <a:pt x="298" y="207"/>
                  </a:lnTo>
                  <a:lnTo>
                    <a:pt x="309" y="220"/>
                  </a:lnTo>
                  <a:lnTo>
                    <a:pt x="312" y="226"/>
                  </a:lnTo>
                  <a:lnTo>
                    <a:pt x="312" y="234"/>
                  </a:lnTo>
                  <a:lnTo>
                    <a:pt x="312" y="281"/>
                  </a:lnTo>
                  <a:lnTo>
                    <a:pt x="312" y="281"/>
                  </a:lnTo>
                  <a:lnTo>
                    <a:pt x="312" y="289"/>
                  </a:lnTo>
                  <a:lnTo>
                    <a:pt x="309" y="298"/>
                  </a:lnTo>
                  <a:lnTo>
                    <a:pt x="298" y="309"/>
                  </a:lnTo>
                  <a:lnTo>
                    <a:pt x="284" y="317"/>
                  </a:lnTo>
                  <a:lnTo>
                    <a:pt x="268" y="323"/>
                  </a:lnTo>
                  <a:lnTo>
                    <a:pt x="246" y="323"/>
                  </a:lnTo>
                  <a:lnTo>
                    <a:pt x="246" y="358"/>
                  </a:lnTo>
                  <a:lnTo>
                    <a:pt x="246" y="358"/>
                  </a:lnTo>
                  <a:lnTo>
                    <a:pt x="246" y="369"/>
                  </a:lnTo>
                  <a:lnTo>
                    <a:pt x="240" y="378"/>
                  </a:lnTo>
                  <a:lnTo>
                    <a:pt x="232" y="383"/>
                  </a:lnTo>
                  <a:lnTo>
                    <a:pt x="221" y="386"/>
                  </a:lnTo>
                  <a:lnTo>
                    <a:pt x="221" y="386"/>
                  </a:lnTo>
                  <a:lnTo>
                    <a:pt x="210" y="383"/>
                  </a:lnTo>
                  <a:lnTo>
                    <a:pt x="202" y="378"/>
                  </a:lnTo>
                  <a:lnTo>
                    <a:pt x="196" y="369"/>
                  </a:lnTo>
                  <a:lnTo>
                    <a:pt x="196" y="358"/>
                  </a:lnTo>
                  <a:lnTo>
                    <a:pt x="196" y="323"/>
                  </a:lnTo>
                  <a:lnTo>
                    <a:pt x="157" y="323"/>
                  </a:lnTo>
                  <a:lnTo>
                    <a:pt x="157" y="323"/>
                  </a:lnTo>
                  <a:lnTo>
                    <a:pt x="146" y="320"/>
                  </a:lnTo>
                  <a:lnTo>
                    <a:pt x="138" y="314"/>
                  </a:lnTo>
                  <a:lnTo>
                    <a:pt x="133" y="306"/>
                  </a:lnTo>
                  <a:lnTo>
                    <a:pt x="130" y="295"/>
                  </a:lnTo>
                  <a:lnTo>
                    <a:pt x="130" y="295"/>
                  </a:lnTo>
                  <a:lnTo>
                    <a:pt x="133" y="284"/>
                  </a:lnTo>
                  <a:lnTo>
                    <a:pt x="138" y="276"/>
                  </a:lnTo>
                  <a:lnTo>
                    <a:pt x="146" y="270"/>
                  </a:lnTo>
                  <a:lnTo>
                    <a:pt x="157" y="270"/>
                  </a:lnTo>
                  <a:lnTo>
                    <a:pt x="260" y="270"/>
                  </a:lnTo>
                  <a:lnTo>
                    <a:pt x="260" y="248"/>
                  </a:lnTo>
                  <a:lnTo>
                    <a:pt x="174" y="248"/>
                  </a:lnTo>
                  <a:lnTo>
                    <a:pt x="174" y="248"/>
                  </a:lnTo>
                  <a:lnTo>
                    <a:pt x="157" y="245"/>
                  </a:lnTo>
                  <a:lnTo>
                    <a:pt x="144" y="234"/>
                  </a:lnTo>
                  <a:lnTo>
                    <a:pt x="133" y="223"/>
                  </a:lnTo>
                  <a:lnTo>
                    <a:pt x="130" y="215"/>
                  </a:lnTo>
                  <a:lnTo>
                    <a:pt x="130" y="207"/>
                  </a:lnTo>
                  <a:lnTo>
                    <a:pt x="130" y="160"/>
                  </a:lnTo>
                  <a:lnTo>
                    <a:pt x="130" y="160"/>
                  </a:lnTo>
                  <a:lnTo>
                    <a:pt x="130" y="151"/>
                  </a:lnTo>
                  <a:lnTo>
                    <a:pt x="133" y="146"/>
                  </a:lnTo>
                  <a:lnTo>
                    <a:pt x="144" y="132"/>
                  </a:lnTo>
                  <a:lnTo>
                    <a:pt x="157" y="124"/>
                  </a:lnTo>
                  <a:lnTo>
                    <a:pt x="174" y="121"/>
                  </a:lnTo>
                  <a:lnTo>
                    <a:pt x="196" y="121"/>
                  </a:lnTo>
                  <a:lnTo>
                    <a:pt x="196" y="91"/>
                  </a:lnTo>
                  <a:lnTo>
                    <a:pt x="196" y="91"/>
                  </a:lnTo>
                  <a:lnTo>
                    <a:pt x="196" y="80"/>
                  </a:lnTo>
                  <a:lnTo>
                    <a:pt x="202" y="71"/>
                  </a:lnTo>
                  <a:lnTo>
                    <a:pt x="210" y="66"/>
                  </a:lnTo>
                  <a:lnTo>
                    <a:pt x="221" y="63"/>
                  </a:lnTo>
                  <a:lnTo>
                    <a:pt x="221" y="63"/>
                  </a:lnTo>
                  <a:lnTo>
                    <a:pt x="232" y="66"/>
                  </a:lnTo>
                  <a:lnTo>
                    <a:pt x="240" y="71"/>
                  </a:lnTo>
                  <a:lnTo>
                    <a:pt x="246" y="80"/>
                  </a:lnTo>
                  <a:lnTo>
                    <a:pt x="246" y="91"/>
                  </a:lnTo>
                  <a:lnTo>
                    <a:pt x="246" y="121"/>
                  </a:lnTo>
                  <a:lnTo>
                    <a:pt x="284" y="121"/>
                  </a:lnTo>
                  <a:lnTo>
                    <a:pt x="284" y="121"/>
                  </a:lnTo>
                  <a:lnTo>
                    <a:pt x="295" y="124"/>
                  </a:lnTo>
                  <a:lnTo>
                    <a:pt x="304" y="129"/>
                  </a:lnTo>
                  <a:lnTo>
                    <a:pt x="309" y="138"/>
                  </a:lnTo>
                  <a:lnTo>
                    <a:pt x="312" y="146"/>
                  </a:lnTo>
                  <a:lnTo>
                    <a:pt x="312" y="146"/>
                  </a:lnTo>
                  <a:lnTo>
                    <a:pt x="309" y="157"/>
                  </a:lnTo>
                  <a:lnTo>
                    <a:pt x="304" y="165"/>
                  </a:lnTo>
                  <a:lnTo>
                    <a:pt x="295" y="171"/>
                  </a:lnTo>
                  <a:lnTo>
                    <a:pt x="284" y="174"/>
                  </a:lnTo>
                  <a:lnTo>
                    <a:pt x="182" y="174"/>
                  </a:lnTo>
                  <a:lnTo>
                    <a:pt x="182" y="196"/>
                  </a:lnTo>
                  <a:lnTo>
                    <a:pt x="26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grpSp>
      <p:grpSp>
        <p:nvGrpSpPr>
          <p:cNvPr id="194" name="Group 193"/>
          <p:cNvGrpSpPr/>
          <p:nvPr/>
        </p:nvGrpSpPr>
        <p:grpSpPr>
          <a:xfrm>
            <a:off x="4846009" y="4936980"/>
            <a:ext cx="370377" cy="487485"/>
            <a:chOff x="6573784" y="4743568"/>
            <a:chExt cx="449288" cy="591347"/>
          </a:xfrm>
          <a:solidFill>
            <a:srgbClr val="75787B"/>
          </a:solidFill>
        </p:grpSpPr>
        <p:sp>
          <p:nvSpPr>
            <p:cNvPr id="195" name="Freeform 178"/>
            <p:cNvSpPr>
              <a:spLocks/>
            </p:cNvSpPr>
            <p:nvPr/>
          </p:nvSpPr>
          <p:spPr bwMode="auto">
            <a:xfrm>
              <a:off x="6650450" y="4838274"/>
              <a:ext cx="139240" cy="177573"/>
            </a:xfrm>
            <a:custGeom>
              <a:avLst/>
              <a:gdLst>
                <a:gd name="T0" fmla="*/ 21 w 247"/>
                <a:gd name="T1" fmla="*/ 205 h 315"/>
                <a:gd name="T2" fmla="*/ 21 w 247"/>
                <a:gd name="T3" fmla="*/ 205 h 315"/>
                <a:gd name="T4" fmla="*/ 32 w 247"/>
                <a:gd name="T5" fmla="*/ 231 h 315"/>
                <a:gd name="T6" fmla="*/ 32 w 247"/>
                <a:gd name="T7" fmla="*/ 231 h 315"/>
                <a:gd name="T8" fmla="*/ 53 w 247"/>
                <a:gd name="T9" fmla="*/ 268 h 315"/>
                <a:gd name="T10" fmla="*/ 79 w 247"/>
                <a:gd name="T11" fmla="*/ 294 h 315"/>
                <a:gd name="T12" fmla="*/ 100 w 247"/>
                <a:gd name="T13" fmla="*/ 310 h 315"/>
                <a:gd name="T14" fmla="*/ 126 w 247"/>
                <a:gd name="T15" fmla="*/ 315 h 315"/>
                <a:gd name="T16" fmla="*/ 147 w 247"/>
                <a:gd name="T17" fmla="*/ 310 h 315"/>
                <a:gd name="T18" fmla="*/ 173 w 247"/>
                <a:gd name="T19" fmla="*/ 294 h 315"/>
                <a:gd name="T20" fmla="*/ 194 w 247"/>
                <a:gd name="T21" fmla="*/ 268 h 315"/>
                <a:gd name="T22" fmla="*/ 215 w 247"/>
                <a:gd name="T23" fmla="*/ 231 h 315"/>
                <a:gd name="T24" fmla="*/ 215 w 247"/>
                <a:gd name="T25" fmla="*/ 231 h 315"/>
                <a:gd name="T26" fmla="*/ 226 w 247"/>
                <a:gd name="T27" fmla="*/ 205 h 315"/>
                <a:gd name="T28" fmla="*/ 226 w 247"/>
                <a:gd name="T29" fmla="*/ 205 h 315"/>
                <a:gd name="T30" fmla="*/ 226 w 247"/>
                <a:gd name="T31" fmla="*/ 205 h 315"/>
                <a:gd name="T32" fmla="*/ 236 w 247"/>
                <a:gd name="T33" fmla="*/ 205 h 315"/>
                <a:gd name="T34" fmla="*/ 236 w 247"/>
                <a:gd name="T35" fmla="*/ 205 h 315"/>
                <a:gd name="T36" fmla="*/ 247 w 247"/>
                <a:gd name="T37" fmla="*/ 184 h 315"/>
                <a:gd name="T38" fmla="*/ 247 w 247"/>
                <a:gd name="T39" fmla="*/ 168 h 315"/>
                <a:gd name="T40" fmla="*/ 247 w 247"/>
                <a:gd name="T41" fmla="*/ 152 h 315"/>
                <a:gd name="T42" fmla="*/ 247 w 247"/>
                <a:gd name="T43" fmla="*/ 152 h 315"/>
                <a:gd name="T44" fmla="*/ 242 w 247"/>
                <a:gd name="T45" fmla="*/ 152 h 315"/>
                <a:gd name="T46" fmla="*/ 242 w 247"/>
                <a:gd name="T47" fmla="*/ 152 h 315"/>
                <a:gd name="T48" fmla="*/ 242 w 247"/>
                <a:gd name="T49" fmla="*/ 147 h 315"/>
                <a:gd name="T50" fmla="*/ 242 w 247"/>
                <a:gd name="T51" fmla="*/ 142 h 315"/>
                <a:gd name="T52" fmla="*/ 242 w 247"/>
                <a:gd name="T53" fmla="*/ 142 h 315"/>
                <a:gd name="T54" fmla="*/ 242 w 247"/>
                <a:gd name="T55" fmla="*/ 136 h 315"/>
                <a:gd name="T56" fmla="*/ 242 w 247"/>
                <a:gd name="T57" fmla="*/ 136 h 315"/>
                <a:gd name="T58" fmla="*/ 236 w 247"/>
                <a:gd name="T59" fmla="*/ 110 h 315"/>
                <a:gd name="T60" fmla="*/ 236 w 247"/>
                <a:gd name="T61" fmla="*/ 84 h 315"/>
                <a:gd name="T62" fmla="*/ 226 w 247"/>
                <a:gd name="T63" fmla="*/ 63 h 315"/>
                <a:gd name="T64" fmla="*/ 215 w 247"/>
                <a:gd name="T65" fmla="*/ 42 h 315"/>
                <a:gd name="T66" fmla="*/ 200 w 247"/>
                <a:gd name="T67" fmla="*/ 26 h 315"/>
                <a:gd name="T68" fmla="*/ 179 w 247"/>
                <a:gd name="T69" fmla="*/ 11 h 315"/>
                <a:gd name="T70" fmla="*/ 152 w 247"/>
                <a:gd name="T71" fmla="*/ 5 h 315"/>
                <a:gd name="T72" fmla="*/ 126 w 247"/>
                <a:gd name="T73" fmla="*/ 0 h 315"/>
                <a:gd name="T74" fmla="*/ 126 w 247"/>
                <a:gd name="T75" fmla="*/ 0 h 315"/>
                <a:gd name="T76" fmla="*/ 95 w 247"/>
                <a:gd name="T77" fmla="*/ 5 h 315"/>
                <a:gd name="T78" fmla="*/ 68 w 247"/>
                <a:gd name="T79" fmla="*/ 11 h 315"/>
                <a:gd name="T80" fmla="*/ 47 w 247"/>
                <a:gd name="T81" fmla="*/ 26 h 315"/>
                <a:gd name="T82" fmla="*/ 32 w 247"/>
                <a:gd name="T83" fmla="*/ 42 h 315"/>
                <a:gd name="T84" fmla="*/ 21 w 247"/>
                <a:gd name="T85" fmla="*/ 63 h 315"/>
                <a:gd name="T86" fmla="*/ 16 w 247"/>
                <a:gd name="T87" fmla="*/ 84 h 315"/>
                <a:gd name="T88" fmla="*/ 11 w 247"/>
                <a:gd name="T89" fmla="*/ 110 h 315"/>
                <a:gd name="T90" fmla="*/ 6 w 247"/>
                <a:gd name="T91" fmla="*/ 136 h 315"/>
                <a:gd name="T92" fmla="*/ 6 w 247"/>
                <a:gd name="T93" fmla="*/ 136 h 315"/>
                <a:gd name="T94" fmla="*/ 11 w 247"/>
                <a:gd name="T95" fmla="*/ 142 h 315"/>
                <a:gd name="T96" fmla="*/ 11 w 247"/>
                <a:gd name="T97" fmla="*/ 142 h 315"/>
                <a:gd name="T98" fmla="*/ 6 w 247"/>
                <a:gd name="T99" fmla="*/ 147 h 315"/>
                <a:gd name="T100" fmla="*/ 6 w 247"/>
                <a:gd name="T101" fmla="*/ 152 h 315"/>
                <a:gd name="T102" fmla="*/ 6 w 247"/>
                <a:gd name="T103" fmla="*/ 152 h 315"/>
                <a:gd name="T104" fmla="*/ 0 w 247"/>
                <a:gd name="T105" fmla="*/ 152 h 315"/>
                <a:gd name="T106" fmla="*/ 0 w 247"/>
                <a:gd name="T107" fmla="*/ 152 h 315"/>
                <a:gd name="T108" fmla="*/ 0 w 247"/>
                <a:gd name="T109" fmla="*/ 168 h 315"/>
                <a:gd name="T110" fmla="*/ 0 w 247"/>
                <a:gd name="T111" fmla="*/ 184 h 315"/>
                <a:gd name="T112" fmla="*/ 11 w 247"/>
                <a:gd name="T113" fmla="*/ 205 h 315"/>
                <a:gd name="T114" fmla="*/ 11 w 247"/>
                <a:gd name="T115" fmla="*/ 205 h 315"/>
                <a:gd name="T116" fmla="*/ 21 w 247"/>
                <a:gd name="T117" fmla="*/ 205 h 315"/>
                <a:gd name="T118" fmla="*/ 21 w 247"/>
                <a:gd name="T119" fmla="*/ 205 h 315"/>
                <a:gd name="T120" fmla="*/ 21 w 247"/>
                <a:gd name="T121" fmla="*/ 205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7" h="315">
                  <a:moveTo>
                    <a:pt x="21" y="205"/>
                  </a:moveTo>
                  <a:lnTo>
                    <a:pt x="21" y="205"/>
                  </a:lnTo>
                  <a:lnTo>
                    <a:pt x="32" y="231"/>
                  </a:lnTo>
                  <a:lnTo>
                    <a:pt x="32" y="231"/>
                  </a:lnTo>
                  <a:lnTo>
                    <a:pt x="53" y="268"/>
                  </a:lnTo>
                  <a:lnTo>
                    <a:pt x="79" y="294"/>
                  </a:lnTo>
                  <a:lnTo>
                    <a:pt x="100" y="310"/>
                  </a:lnTo>
                  <a:lnTo>
                    <a:pt x="126" y="315"/>
                  </a:lnTo>
                  <a:lnTo>
                    <a:pt x="147" y="310"/>
                  </a:lnTo>
                  <a:lnTo>
                    <a:pt x="173" y="294"/>
                  </a:lnTo>
                  <a:lnTo>
                    <a:pt x="194" y="268"/>
                  </a:lnTo>
                  <a:lnTo>
                    <a:pt x="215" y="231"/>
                  </a:lnTo>
                  <a:lnTo>
                    <a:pt x="215" y="231"/>
                  </a:lnTo>
                  <a:lnTo>
                    <a:pt x="226" y="205"/>
                  </a:lnTo>
                  <a:lnTo>
                    <a:pt x="226" y="205"/>
                  </a:lnTo>
                  <a:lnTo>
                    <a:pt x="226" y="205"/>
                  </a:lnTo>
                  <a:lnTo>
                    <a:pt x="236" y="205"/>
                  </a:lnTo>
                  <a:lnTo>
                    <a:pt x="236" y="205"/>
                  </a:lnTo>
                  <a:lnTo>
                    <a:pt x="247" y="184"/>
                  </a:lnTo>
                  <a:lnTo>
                    <a:pt x="247" y="168"/>
                  </a:lnTo>
                  <a:lnTo>
                    <a:pt x="247" y="152"/>
                  </a:lnTo>
                  <a:lnTo>
                    <a:pt x="247" y="152"/>
                  </a:lnTo>
                  <a:lnTo>
                    <a:pt x="242" y="152"/>
                  </a:lnTo>
                  <a:lnTo>
                    <a:pt x="242" y="152"/>
                  </a:lnTo>
                  <a:lnTo>
                    <a:pt x="242" y="147"/>
                  </a:lnTo>
                  <a:lnTo>
                    <a:pt x="242" y="142"/>
                  </a:lnTo>
                  <a:lnTo>
                    <a:pt x="242" y="142"/>
                  </a:lnTo>
                  <a:lnTo>
                    <a:pt x="242" y="136"/>
                  </a:lnTo>
                  <a:lnTo>
                    <a:pt x="242" y="136"/>
                  </a:lnTo>
                  <a:lnTo>
                    <a:pt x="236" y="110"/>
                  </a:lnTo>
                  <a:lnTo>
                    <a:pt x="236" y="84"/>
                  </a:lnTo>
                  <a:lnTo>
                    <a:pt x="226" y="63"/>
                  </a:lnTo>
                  <a:lnTo>
                    <a:pt x="215" y="42"/>
                  </a:lnTo>
                  <a:lnTo>
                    <a:pt x="200" y="26"/>
                  </a:lnTo>
                  <a:lnTo>
                    <a:pt x="179" y="11"/>
                  </a:lnTo>
                  <a:lnTo>
                    <a:pt x="152" y="5"/>
                  </a:lnTo>
                  <a:lnTo>
                    <a:pt x="126" y="0"/>
                  </a:lnTo>
                  <a:lnTo>
                    <a:pt x="126" y="0"/>
                  </a:lnTo>
                  <a:lnTo>
                    <a:pt x="95" y="5"/>
                  </a:lnTo>
                  <a:lnTo>
                    <a:pt x="68" y="11"/>
                  </a:lnTo>
                  <a:lnTo>
                    <a:pt x="47" y="26"/>
                  </a:lnTo>
                  <a:lnTo>
                    <a:pt x="32" y="42"/>
                  </a:lnTo>
                  <a:lnTo>
                    <a:pt x="21" y="63"/>
                  </a:lnTo>
                  <a:lnTo>
                    <a:pt x="16" y="84"/>
                  </a:lnTo>
                  <a:lnTo>
                    <a:pt x="11" y="110"/>
                  </a:lnTo>
                  <a:lnTo>
                    <a:pt x="6" y="136"/>
                  </a:lnTo>
                  <a:lnTo>
                    <a:pt x="6" y="136"/>
                  </a:lnTo>
                  <a:lnTo>
                    <a:pt x="11" y="142"/>
                  </a:lnTo>
                  <a:lnTo>
                    <a:pt x="11" y="142"/>
                  </a:lnTo>
                  <a:lnTo>
                    <a:pt x="6" y="147"/>
                  </a:lnTo>
                  <a:lnTo>
                    <a:pt x="6" y="152"/>
                  </a:lnTo>
                  <a:lnTo>
                    <a:pt x="6" y="152"/>
                  </a:lnTo>
                  <a:lnTo>
                    <a:pt x="0" y="152"/>
                  </a:lnTo>
                  <a:lnTo>
                    <a:pt x="0" y="152"/>
                  </a:lnTo>
                  <a:lnTo>
                    <a:pt x="0" y="168"/>
                  </a:lnTo>
                  <a:lnTo>
                    <a:pt x="0" y="184"/>
                  </a:lnTo>
                  <a:lnTo>
                    <a:pt x="11" y="205"/>
                  </a:lnTo>
                  <a:lnTo>
                    <a:pt x="11" y="205"/>
                  </a:lnTo>
                  <a:lnTo>
                    <a:pt x="21" y="205"/>
                  </a:lnTo>
                  <a:lnTo>
                    <a:pt x="21" y="205"/>
                  </a:lnTo>
                  <a:lnTo>
                    <a:pt x="21"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96" name="Freeform 179"/>
            <p:cNvSpPr>
              <a:spLocks/>
            </p:cNvSpPr>
            <p:nvPr/>
          </p:nvSpPr>
          <p:spPr bwMode="auto">
            <a:xfrm>
              <a:off x="6582803" y="5009646"/>
              <a:ext cx="274534" cy="115564"/>
            </a:xfrm>
            <a:custGeom>
              <a:avLst/>
              <a:gdLst>
                <a:gd name="T0" fmla="*/ 487 w 487"/>
                <a:gd name="T1" fmla="*/ 205 h 205"/>
                <a:gd name="T2" fmla="*/ 487 w 487"/>
                <a:gd name="T3" fmla="*/ 110 h 205"/>
                <a:gd name="T4" fmla="*/ 487 w 487"/>
                <a:gd name="T5" fmla="*/ 110 h 205"/>
                <a:gd name="T6" fmla="*/ 482 w 487"/>
                <a:gd name="T7" fmla="*/ 95 h 205"/>
                <a:gd name="T8" fmla="*/ 466 w 487"/>
                <a:gd name="T9" fmla="*/ 79 h 205"/>
                <a:gd name="T10" fmla="*/ 367 w 487"/>
                <a:gd name="T11" fmla="*/ 32 h 205"/>
                <a:gd name="T12" fmla="*/ 367 w 487"/>
                <a:gd name="T13" fmla="*/ 32 h 205"/>
                <a:gd name="T14" fmla="*/ 346 w 487"/>
                <a:gd name="T15" fmla="*/ 16 h 205"/>
                <a:gd name="T16" fmla="*/ 330 w 487"/>
                <a:gd name="T17" fmla="*/ 0 h 205"/>
                <a:gd name="T18" fmla="*/ 309 w 487"/>
                <a:gd name="T19" fmla="*/ 37 h 205"/>
                <a:gd name="T20" fmla="*/ 272 w 487"/>
                <a:gd name="T21" fmla="*/ 131 h 205"/>
                <a:gd name="T22" fmla="*/ 262 w 487"/>
                <a:gd name="T23" fmla="*/ 42 h 205"/>
                <a:gd name="T24" fmla="*/ 272 w 487"/>
                <a:gd name="T25" fmla="*/ 27 h 205"/>
                <a:gd name="T26" fmla="*/ 272 w 487"/>
                <a:gd name="T27" fmla="*/ 27 h 205"/>
                <a:gd name="T28" fmla="*/ 246 w 487"/>
                <a:gd name="T29" fmla="*/ 32 h 205"/>
                <a:gd name="T30" fmla="*/ 246 w 487"/>
                <a:gd name="T31" fmla="*/ 32 h 205"/>
                <a:gd name="T32" fmla="*/ 215 w 487"/>
                <a:gd name="T33" fmla="*/ 27 h 205"/>
                <a:gd name="T34" fmla="*/ 225 w 487"/>
                <a:gd name="T35" fmla="*/ 42 h 205"/>
                <a:gd name="T36" fmla="*/ 215 w 487"/>
                <a:gd name="T37" fmla="*/ 126 h 205"/>
                <a:gd name="T38" fmla="*/ 178 w 487"/>
                <a:gd name="T39" fmla="*/ 37 h 205"/>
                <a:gd name="T40" fmla="*/ 157 w 487"/>
                <a:gd name="T41" fmla="*/ 0 h 205"/>
                <a:gd name="T42" fmla="*/ 157 w 487"/>
                <a:gd name="T43" fmla="*/ 0 h 205"/>
                <a:gd name="T44" fmla="*/ 141 w 487"/>
                <a:gd name="T45" fmla="*/ 16 h 205"/>
                <a:gd name="T46" fmla="*/ 120 w 487"/>
                <a:gd name="T47" fmla="*/ 32 h 205"/>
                <a:gd name="T48" fmla="*/ 21 w 487"/>
                <a:gd name="T49" fmla="*/ 79 h 205"/>
                <a:gd name="T50" fmla="*/ 21 w 487"/>
                <a:gd name="T51" fmla="*/ 79 h 205"/>
                <a:gd name="T52" fmla="*/ 5 w 487"/>
                <a:gd name="T53" fmla="*/ 95 h 205"/>
                <a:gd name="T54" fmla="*/ 0 w 487"/>
                <a:gd name="T55" fmla="*/ 110 h 205"/>
                <a:gd name="T56" fmla="*/ 0 w 487"/>
                <a:gd name="T57" fmla="*/ 205 h 205"/>
                <a:gd name="T58" fmla="*/ 487 w 487"/>
                <a:gd name="T5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7" h="205">
                  <a:moveTo>
                    <a:pt x="487" y="205"/>
                  </a:moveTo>
                  <a:lnTo>
                    <a:pt x="487" y="110"/>
                  </a:lnTo>
                  <a:lnTo>
                    <a:pt x="487" y="110"/>
                  </a:lnTo>
                  <a:lnTo>
                    <a:pt x="482" y="95"/>
                  </a:lnTo>
                  <a:lnTo>
                    <a:pt x="466" y="79"/>
                  </a:lnTo>
                  <a:lnTo>
                    <a:pt x="367" y="32"/>
                  </a:lnTo>
                  <a:lnTo>
                    <a:pt x="367" y="32"/>
                  </a:lnTo>
                  <a:lnTo>
                    <a:pt x="346" y="16"/>
                  </a:lnTo>
                  <a:lnTo>
                    <a:pt x="330" y="0"/>
                  </a:lnTo>
                  <a:lnTo>
                    <a:pt x="309" y="37"/>
                  </a:lnTo>
                  <a:lnTo>
                    <a:pt x="272" y="131"/>
                  </a:lnTo>
                  <a:lnTo>
                    <a:pt x="262" y="42"/>
                  </a:lnTo>
                  <a:lnTo>
                    <a:pt x="272" y="27"/>
                  </a:lnTo>
                  <a:lnTo>
                    <a:pt x="272" y="27"/>
                  </a:lnTo>
                  <a:lnTo>
                    <a:pt x="246" y="32"/>
                  </a:lnTo>
                  <a:lnTo>
                    <a:pt x="246" y="32"/>
                  </a:lnTo>
                  <a:lnTo>
                    <a:pt x="215" y="27"/>
                  </a:lnTo>
                  <a:lnTo>
                    <a:pt x="225" y="42"/>
                  </a:lnTo>
                  <a:lnTo>
                    <a:pt x="215" y="126"/>
                  </a:lnTo>
                  <a:lnTo>
                    <a:pt x="178" y="37"/>
                  </a:lnTo>
                  <a:lnTo>
                    <a:pt x="157" y="0"/>
                  </a:lnTo>
                  <a:lnTo>
                    <a:pt x="157" y="0"/>
                  </a:lnTo>
                  <a:lnTo>
                    <a:pt x="141" y="16"/>
                  </a:lnTo>
                  <a:lnTo>
                    <a:pt x="120" y="32"/>
                  </a:lnTo>
                  <a:lnTo>
                    <a:pt x="21" y="79"/>
                  </a:lnTo>
                  <a:lnTo>
                    <a:pt x="21" y="79"/>
                  </a:lnTo>
                  <a:lnTo>
                    <a:pt x="5" y="95"/>
                  </a:lnTo>
                  <a:lnTo>
                    <a:pt x="0" y="110"/>
                  </a:lnTo>
                  <a:lnTo>
                    <a:pt x="0" y="205"/>
                  </a:lnTo>
                  <a:lnTo>
                    <a:pt x="487"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97" name="Freeform 180"/>
            <p:cNvSpPr>
              <a:spLocks/>
            </p:cNvSpPr>
            <p:nvPr/>
          </p:nvSpPr>
          <p:spPr bwMode="auto">
            <a:xfrm>
              <a:off x="6644813" y="5178200"/>
              <a:ext cx="150514" cy="156715"/>
            </a:xfrm>
            <a:custGeom>
              <a:avLst/>
              <a:gdLst>
                <a:gd name="T0" fmla="*/ 16 w 267"/>
                <a:gd name="T1" fmla="*/ 278 h 278"/>
                <a:gd name="T2" fmla="*/ 252 w 267"/>
                <a:gd name="T3" fmla="*/ 278 h 278"/>
                <a:gd name="T4" fmla="*/ 252 w 267"/>
                <a:gd name="T5" fmla="*/ 278 h 278"/>
                <a:gd name="T6" fmla="*/ 262 w 267"/>
                <a:gd name="T7" fmla="*/ 273 h 278"/>
                <a:gd name="T8" fmla="*/ 267 w 267"/>
                <a:gd name="T9" fmla="*/ 263 h 278"/>
                <a:gd name="T10" fmla="*/ 267 w 267"/>
                <a:gd name="T11" fmla="*/ 16 h 278"/>
                <a:gd name="T12" fmla="*/ 267 w 267"/>
                <a:gd name="T13" fmla="*/ 16 h 278"/>
                <a:gd name="T14" fmla="*/ 262 w 267"/>
                <a:gd name="T15" fmla="*/ 6 h 278"/>
                <a:gd name="T16" fmla="*/ 252 w 267"/>
                <a:gd name="T17" fmla="*/ 0 h 278"/>
                <a:gd name="T18" fmla="*/ 16 w 267"/>
                <a:gd name="T19" fmla="*/ 0 h 278"/>
                <a:gd name="T20" fmla="*/ 16 w 267"/>
                <a:gd name="T21" fmla="*/ 0 h 278"/>
                <a:gd name="T22" fmla="*/ 5 w 267"/>
                <a:gd name="T23" fmla="*/ 6 h 278"/>
                <a:gd name="T24" fmla="*/ 0 w 267"/>
                <a:gd name="T25" fmla="*/ 16 h 278"/>
                <a:gd name="T26" fmla="*/ 0 w 267"/>
                <a:gd name="T27" fmla="*/ 263 h 278"/>
                <a:gd name="T28" fmla="*/ 0 w 267"/>
                <a:gd name="T29" fmla="*/ 263 h 278"/>
                <a:gd name="T30" fmla="*/ 5 w 267"/>
                <a:gd name="T31" fmla="*/ 273 h 278"/>
                <a:gd name="T32" fmla="*/ 16 w 267"/>
                <a:gd name="T33" fmla="*/ 278 h 278"/>
                <a:gd name="T34" fmla="*/ 16 w 267"/>
                <a:gd name="T35"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278">
                  <a:moveTo>
                    <a:pt x="16" y="278"/>
                  </a:moveTo>
                  <a:lnTo>
                    <a:pt x="252" y="278"/>
                  </a:lnTo>
                  <a:lnTo>
                    <a:pt x="252" y="278"/>
                  </a:lnTo>
                  <a:lnTo>
                    <a:pt x="262" y="273"/>
                  </a:lnTo>
                  <a:lnTo>
                    <a:pt x="267" y="263"/>
                  </a:lnTo>
                  <a:lnTo>
                    <a:pt x="267" y="16"/>
                  </a:lnTo>
                  <a:lnTo>
                    <a:pt x="267" y="16"/>
                  </a:lnTo>
                  <a:lnTo>
                    <a:pt x="262" y="6"/>
                  </a:lnTo>
                  <a:lnTo>
                    <a:pt x="252" y="0"/>
                  </a:lnTo>
                  <a:lnTo>
                    <a:pt x="16" y="0"/>
                  </a:lnTo>
                  <a:lnTo>
                    <a:pt x="16" y="0"/>
                  </a:lnTo>
                  <a:lnTo>
                    <a:pt x="5" y="6"/>
                  </a:lnTo>
                  <a:lnTo>
                    <a:pt x="0" y="16"/>
                  </a:lnTo>
                  <a:lnTo>
                    <a:pt x="0" y="263"/>
                  </a:lnTo>
                  <a:lnTo>
                    <a:pt x="0" y="263"/>
                  </a:lnTo>
                  <a:lnTo>
                    <a:pt x="5" y="273"/>
                  </a:lnTo>
                  <a:lnTo>
                    <a:pt x="16" y="278"/>
                  </a:lnTo>
                  <a:lnTo>
                    <a:pt x="16"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98" name="Freeform 181"/>
            <p:cNvSpPr>
              <a:spLocks/>
            </p:cNvSpPr>
            <p:nvPr/>
          </p:nvSpPr>
          <p:spPr bwMode="auto">
            <a:xfrm>
              <a:off x="6644813" y="5178200"/>
              <a:ext cx="150514" cy="89068"/>
            </a:xfrm>
            <a:custGeom>
              <a:avLst/>
              <a:gdLst>
                <a:gd name="T0" fmla="*/ 252 w 267"/>
                <a:gd name="T1" fmla="*/ 0 h 158"/>
                <a:gd name="T2" fmla="*/ 16 w 267"/>
                <a:gd name="T3" fmla="*/ 0 h 158"/>
                <a:gd name="T4" fmla="*/ 16 w 267"/>
                <a:gd name="T5" fmla="*/ 0 h 158"/>
                <a:gd name="T6" fmla="*/ 5 w 267"/>
                <a:gd name="T7" fmla="*/ 6 h 158"/>
                <a:gd name="T8" fmla="*/ 0 w 267"/>
                <a:gd name="T9" fmla="*/ 16 h 158"/>
                <a:gd name="T10" fmla="*/ 0 w 267"/>
                <a:gd name="T11" fmla="*/ 158 h 158"/>
                <a:gd name="T12" fmla="*/ 267 w 267"/>
                <a:gd name="T13" fmla="*/ 158 h 158"/>
                <a:gd name="T14" fmla="*/ 267 w 267"/>
                <a:gd name="T15" fmla="*/ 16 h 158"/>
                <a:gd name="T16" fmla="*/ 267 w 267"/>
                <a:gd name="T17" fmla="*/ 16 h 158"/>
                <a:gd name="T18" fmla="*/ 262 w 267"/>
                <a:gd name="T19" fmla="*/ 6 h 158"/>
                <a:gd name="T20" fmla="*/ 252 w 267"/>
                <a:gd name="T21" fmla="*/ 0 h 158"/>
                <a:gd name="T22" fmla="*/ 252 w 267"/>
                <a:gd name="T2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7" h="158">
                  <a:moveTo>
                    <a:pt x="252" y="0"/>
                  </a:moveTo>
                  <a:lnTo>
                    <a:pt x="16" y="0"/>
                  </a:lnTo>
                  <a:lnTo>
                    <a:pt x="16" y="0"/>
                  </a:lnTo>
                  <a:lnTo>
                    <a:pt x="5" y="6"/>
                  </a:lnTo>
                  <a:lnTo>
                    <a:pt x="0" y="16"/>
                  </a:lnTo>
                  <a:lnTo>
                    <a:pt x="0" y="158"/>
                  </a:lnTo>
                  <a:lnTo>
                    <a:pt x="267" y="158"/>
                  </a:lnTo>
                  <a:lnTo>
                    <a:pt x="267" y="16"/>
                  </a:lnTo>
                  <a:lnTo>
                    <a:pt x="267" y="16"/>
                  </a:lnTo>
                  <a:lnTo>
                    <a:pt x="262" y="6"/>
                  </a:lnTo>
                  <a:lnTo>
                    <a:pt x="252" y="0"/>
                  </a:lnTo>
                  <a:lnTo>
                    <a:pt x="2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199" name="Freeform 182"/>
            <p:cNvSpPr>
              <a:spLocks/>
            </p:cNvSpPr>
            <p:nvPr/>
          </p:nvSpPr>
          <p:spPr bwMode="auto">
            <a:xfrm>
              <a:off x="6573784" y="5142685"/>
              <a:ext cx="292573" cy="124583"/>
            </a:xfrm>
            <a:custGeom>
              <a:avLst/>
              <a:gdLst>
                <a:gd name="T0" fmla="*/ 488 w 519"/>
                <a:gd name="T1" fmla="*/ 0 h 221"/>
                <a:gd name="T2" fmla="*/ 31 w 519"/>
                <a:gd name="T3" fmla="*/ 0 h 221"/>
                <a:gd name="T4" fmla="*/ 31 w 519"/>
                <a:gd name="T5" fmla="*/ 0 h 221"/>
                <a:gd name="T6" fmla="*/ 21 w 519"/>
                <a:gd name="T7" fmla="*/ 6 h 221"/>
                <a:gd name="T8" fmla="*/ 10 w 519"/>
                <a:gd name="T9" fmla="*/ 11 h 221"/>
                <a:gd name="T10" fmla="*/ 5 w 519"/>
                <a:gd name="T11" fmla="*/ 21 h 221"/>
                <a:gd name="T12" fmla="*/ 0 w 519"/>
                <a:gd name="T13" fmla="*/ 32 h 221"/>
                <a:gd name="T14" fmla="*/ 42 w 519"/>
                <a:gd name="T15" fmla="*/ 189 h 221"/>
                <a:gd name="T16" fmla="*/ 42 w 519"/>
                <a:gd name="T17" fmla="*/ 189 h 221"/>
                <a:gd name="T18" fmla="*/ 47 w 519"/>
                <a:gd name="T19" fmla="*/ 200 h 221"/>
                <a:gd name="T20" fmla="*/ 52 w 519"/>
                <a:gd name="T21" fmla="*/ 210 h 221"/>
                <a:gd name="T22" fmla="*/ 63 w 519"/>
                <a:gd name="T23" fmla="*/ 215 h 221"/>
                <a:gd name="T24" fmla="*/ 73 w 519"/>
                <a:gd name="T25" fmla="*/ 221 h 221"/>
                <a:gd name="T26" fmla="*/ 105 w 519"/>
                <a:gd name="T27" fmla="*/ 221 h 221"/>
                <a:gd name="T28" fmla="*/ 105 w 519"/>
                <a:gd name="T29" fmla="*/ 79 h 221"/>
                <a:gd name="T30" fmla="*/ 105 w 519"/>
                <a:gd name="T31" fmla="*/ 79 h 221"/>
                <a:gd name="T32" fmla="*/ 105 w 519"/>
                <a:gd name="T33" fmla="*/ 63 h 221"/>
                <a:gd name="T34" fmla="*/ 115 w 519"/>
                <a:gd name="T35" fmla="*/ 53 h 221"/>
                <a:gd name="T36" fmla="*/ 126 w 519"/>
                <a:gd name="T37" fmla="*/ 42 h 221"/>
                <a:gd name="T38" fmla="*/ 142 w 519"/>
                <a:gd name="T39" fmla="*/ 42 h 221"/>
                <a:gd name="T40" fmla="*/ 378 w 519"/>
                <a:gd name="T41" fmla="*/ 42 h 221"/>
                <a:gd name="T42" fmla="*/ 378 w 519"/>
                <a:gd name="T43" fmla="*/ 42 h 221"/>
                <a:gd name="T44" fmla="*/ 393 w 519"/>
                <a:gd name="T45" fmla="*/ 42 h 221"/>
                <a:gd name="T46" fmla="*/ 404 w 519"/>
                <a:gd name="T47" fmla="*/ 53 h 221"/>
                <a:gd name="T48" fmla="*/ 414 w 519"/>
                <a:gd name="T49" fmla="*/ 63 h 221"/>
                <a:gd name="T50" fmla="*/ 414 w 519"/>
                <a:gd name="T51" fmla="*/ 79 h 221"/>
                <a:gd name="T52" fmla="*/ 414 w 519"/>
                <a:gd name="T53" fmla="*/ 221 h 221"/>
                <a:gd name="T54" fmla="*/ 446 w 519"/>
                <a:gd name="T55" fmla="*/ 221 h 221"/>
                <a:gd name="T56" fmla="*/ 446 w 519"/>
                <a:gd name="T57" fmla="*/ 221 h 221"/>
                <a:gd name="T58" fmla="*/ 456 w 519"/>
                <a:gd name="T59" fmla="*/ 215 h 221"/>
                <a:gd name="T60" fmla="*/ 467 w 519"/>
                <a:gd name="T61" fmla="*/ 210 h 221"/>
                <a:gd name="T62" fmla="*/ 477 w 519"/>
                <a:gd name="T63" fmla="*/ 200 h 221"/>
                <a:gd name="T64" fmla="*/ 477 w 519"/>
                <a:gd name="T65" fmla="*/ 189 h 221"/>
                <a:gd name="T66" fmla="*/ 519 w 519"/>
                <a:gd name="T67" fmla="*/ 32 h 221"/>
                <a:gd name="T68" fmla="*/ 519 w 519"/>
                <a:gd name="T69" fmla="*/ 32 h 221"/>
                <a:gd name="T70" fmla="*/ 519 w 519"/>
                <a:gd name="T71" fmla="*/ 21 h 221"/>
                <a:gd name="T72" fmla="*/ 509 w 519"/>
                <a:gd name="T73" fmla="*/ 11 h 221"/>
                <a:gd name="T74" fmla="*/ 498 w 519"/>
                <a:gd name="T75" fmla="*/ 6 h 221"/>
                <a:gd name="T76" fmla="*/ 488 w 519"/>
                <a:gd name="T77" fmla="*/ 0 h 221"/>
                <a:gd name="T78" fmla="*/ 488 w 519"/>
                <a:gd name="T79"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9" h="221">
                  <a:moveTo>
                    <a:pt x="488" y="0"/>
                  </a:moveTo>
                  <a:lnTo>
                    <a:pt x="31" y="0"/>
                  </a:lnTo>
                  <a:lnTo>
                    <a:pt x="31" y="0"/>
                  </a:lnTo>
                  <a:lnTo>
                    <a:pt x="21" y="6"/>
                  </a:lnTo>
                  <a:lnTo>
                    <a:pt x="10" y="11"/>
                  </a:lnTo>
                  <a:lnTo>
                    <a:pt x="5" y="21"/>
                  </a:lnTo>
                  <a:lnTo>
                    <a:pt x="0" y="32"/>
                  </a:lnTo>
                  <a:lnTo>
                    <a:pt x="42" y="189"/>
                  </a:lnTo>
                  <a:lnTo>
                    <a:pt x="42" y="189"/>
                  </a:lnTo>
                  <a:lnTo>
                    <a:pt x="47" y="200"/>
                  </a:lnTo>
                  <a:lnTo>
                    <a:pt x="52" y="210"/>
                  </a:lnTo>
                  <a:lnTo>
                    <a:pt x="63" y="215"/>
                  </a:lnTo>
                  <a:lnTo>
                    <a:pt x="73" y="221"/>
                  </a:lnTo>
                  <a:lnTo>
                    <a:pt x="105" y="221"/>
                  </a:lnTo>
                  <a:lnTo>
                    <a:pt x="105" y="79"/>
                  </a:lnTo>
                  <a:lnTo>
                    <a:pt x="105" y="79"/>
                  </a:lnTo>
                  <a:lnTo>
                    <a:pt x="105" y="63"/>
                  </a:lnTo>
                  <a:lnTo>
                    <a:pt x="115" y="53"/>
                  </a:lnTo>
                  <a:lnTo>
                    <a:pt x="126" y="42"/>
                  </a:lnTo>
                  <a:lnTo>
                    <a:pt x="142" y="42"/>
                  </a:lnTo>
                  <a:lnTo>
                    <a:pt x="378" y="42"/>
                  </a:lnTo>
                  <a:lnTo>
                    <a:pt x="378" y="42"/>
                  </a:lnTo>
                  <a:lnTo>
                    <a:pt x="393" y="42"/>
                  </a:lnTo>
                  <a:lnTo>
                    <a:pt x="404" y="53"/>
                  </a:lnTo>
                  <a:lnTo>
                    <a:pt x="414" y="63"/>
                  </a:lnTo>
                  <a:lnTo>
                    <a:pt x="414" y="79"/>
                  </a:lnTo>
                  <a:lnTo>
                    <a:pt x="414" y="221"/>
                  </a:lnTo>
                  <a:lnTo>
                    <a:pt x="446" y="221"/>
                  </a:lnTo>
                  <a:lnTo>
                    <a:pt x="446" y="221"/>
                  </a:lnTo>
                  <a:lnTo>
                    <a:pt x="456" y="215"/>
                  </a:lnTo>
                  <a:lnTo>
                    <a:pt x="467" y="210"/>
                  </a:lnTo>
                  <a:lnTo>
                    <a:pt x="477" y="200"/>
                  </a:lnTo>
                  <a:lnTo>
                    <a:pt x="477" y="189"/>
                  </a:lnTo>
                  <a:lnTo>
                    <a:pt x="519" y="32"/>
                  </a:lnTo>
                  <a:lnTo>
                    <a:pt x="519" y="32"/>
                  </a:lnTo>
                  <a:lnTo>
                    <a:pt x="519" y="21"/>
                  </a:lnTo>
                  <a:lnTo>
                    <a:pt x="509" y="11"/>
                  </a:lnTo>
                  <a:lnTo>
                    <a:pt x="498" y="6"/>
                  </a:lnTo>
                  <a:lnTo>
                    <a:pt x="488" y="0"/>
                  </a:lnTo>
                  <a:lnTo>
                    <a:pt x="4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200" name="Freeform 183"/>
            <p:cNvSpPr>
              <a:spLocks noEditPoints="1"/>
            </p:cNvSpPr>
            <p:nvPr/>
          </p:nvSpPr>
          <p:spPr bwMode="auto">
            <a:xfrm>
              <a:off x="6801528" y="4743568"/>
              <a:ext cx="221544" cy="213088"/>
            </a:xfrm>
            <a:custGeom>
              <a:avLst/>
              <a:gdLst>
                <a:gd name="T0" fmla="*/ 42 w 393"/>
                <a:gd name="T1" fmla="*/ 273 h 378"/>
                <a:gd name="T2" fmla="*/ 15 w 393"/>
                <a:gd name="T3" fmla="*/ 226 h 378"/>
                <a:gd name="T4" fmla="*/ 0 w 393"/>
                <a:gd name="T5" fmla="*/ 179 h 378"/>
                <a:gd name="T6" fmla="*/ 5 w 393"/>
                <a:gd name="T7" fmla="*/ 116 h 378"/>
                <a:gd name="T8" fmla="*/ 63 w 393"/>
                <a:gd name="T9" fmla="*/ 37 h 378"/>
                <a:gd name="T10" fmla="*/ 131 w 393"/>
                <a:gd name="T11" fmla="*/ 5 h 378"/>
                <a:gd name="T12" fmla="*/ 210 w 393"/>
                <a:gd name="T13" fmla="*/ 0 h 378"/>
                <a:gd name="T14" fmla="*/ 314 w 393"/>
                <a:gd name="T15" fmla="*/ 26 h 378"/>
                <a:gd name="T16" fmla="*/ 362 w 393"/>
                <a:gd name="T17" fmla="*/ 63 h 378"/>
                <a:gd name="T18" fmla="*/ 393 w 393"/>
                <a:gd name="T19" fmla="*/ 147 h 378"/>
                <a:gd name="T20" fmla="*/ 383 w 393"/>
                <a:gd name="T21" fmla="*/ 210 h 378"/>
                <a:gd name="T22" fmla="*/ 346 w 393"/>
                <a:gd name="T23" fmla="*/ 263 h 378"/>
                <a:gd name="T24" fmla="*/ 278 w 393"/>
                <a:gd name="T25" fmla="*/ 304 h 378"/>
                <a:gd name="T26" fmla="*/ 199 w 393"/>
                <a:gd name="T27" fmla="*/ 320 h 378"/>
                <a:gd name="T28" fmla="*/ 131 w 393"/>
                <a:gd name="T29" fmla="*/ 331 h 378"/>
                <a:gd name="T30" fmla="*/ 57 w 393"/>
                <a:gd name="T31" fmla="*/ 373 h 378"/>
                <a:gd name="T32" fmla="*/ 15 w 393"/>
                <a:gd name="T33" fmla="*/ 378 h 378"/>
                <a:gd name="T34" fmla="*/ 47 w 393"/>
                <a:gd name="T35" fmla="*/ 299 h 378"/>
                <a:gd name="T36" fmla="*/ 199 w 393"/>
                <a:gd name="T37" fmla="*/ 126 h 378"/>
                <a:gd name="T38" fmla="*/ 178 w 393"/>
                <a:gd name="T39" fmla="*/ 147 h 378"/>
                <a:gd name="T40" fmla="*/ 178 w 393"/>
                <a:gd name="T41" fmla="*/ 163 h 378"/>
                <a:gd name="T42" fmla="*/ 199 w 393"/>
                <a:gd name="T43" fmla="*/ 184 h 378"/>
                <a:gd name="T44" fmla="*/ 220 w 393"/>
                <a:gd name="T45" fmla="*/ 173 h 378"/>
                <a:gd name="T46" fmla="*/ 225 w 393"/>
                <a:gd name="T47" fmla="*/ 152 h 378"/>
                <a:gd name="T48" fmla="*/ 210 w 393"/>
                <a:gd name="T49" fmla="*/ 131 h 378"/>
                <a:gd name="T50" fmla="*/ 126 w 393"/>
                <a:gd name="T51" fmla="*/ 126 h 378"/>
                <a:gd name="T52" fmla="*/ 105 w 393"/>
                <a:gd name="T53" fmla="*/ 137 h 378"/>
                <a:gd name="T54" fmla="*/ 99 w 393"/>
                <a:gd name="T55" fmla="*/ 152 h 378"/>
                <a:gd name="T56" fmla="*/ 115 w 393"/>
                <a:gd name="T57" fmla="*/ 179 h 378"/>
                <a:gd name="T58" fmla="*/ 136 w 393"/>
                <a:gd name="T59" fmla="*/ 179 h 378"/>
                <a:gd name="T60" fmla="*/ 152 w 393"/>
                <a:gd name="T61" fmla="*/ 152 h 378"/>
                <a:gd name="T62" fmla="*/ 141 w 393"/>
                <a:gd name="T63" fmla="*/ 137 h 378"/>
                <a:gd name="T64" fmla="*/ 126 w 393"/>
                <a:gd name="T65" fmla="*/ 126 h 378"/>
                <a:gd name="T66" fmla="*/ 267 w 393"/>
                <a:gd name="T67" fmla="*/ 131 h 378"/>
                <a:gd name="T68" fmla="*/ 246 w 393"/>
                <a:gd name="T69" fmla="*/ 152 h 378"/>
                <a:gd name="T70" fmla="*/ 257 w 393"/>
                <a:gd name="T71" fmla="*/ 173 h 378"/>
                <a:gd name="T72" fmla="*/ 278 w 393"/>
                <a:gd name="T73" fmla="*/ 184 h 378"/>
                <a:gd name="T74" fmla="*/ 299 w 393"/>
                <a:gd name="T75" fmla="*/ 163 h 378"/>
                <a:gd name="T76" fmla="*/ 299 w 393"/>
                <a:gd name="T77" fmla="*/ 147 h 378"/>
                <a:gd name="T78" fmla="*/ 278 w 393"/>
                <a:gd name="T79" fmla="*/ 126 h 378"/>
                <a:gd name="T80" fmla="*/ 84 w 393"/>
                <a:gd name="T81" fmla="*/ 304 h 378"/>
                <a:gd name="T82" fmla="*/ 115 w 393"/>
                <a:gd name="T83" fmla="*/ 299 h 378"/>
                <a:gd name="T84" fmla="*/ 199 w 393"/>
                <a:gd name="T85" fmla="*/ 283 h 378"/>
                <a:gd name="T86" fmla="*/ 262 w 393"/>
                <a:gd name="T87" fmla="*/ 273 h 378"/>
                <a:gd name="T88" fmla="*/ 325 w 393"/>
                <a:gd name="T89" fmla="*/ 242 h 378"/>
                <a:gd name="T90" fmla="*/ 351 w 393"/>
                <a:gd name="T91" fmla="*/ 194 h 378"/>
                <a:gd name="T92" fmla="*/ 362 w 393"/>
                <a:gd name="T93" fmla="*/ 147 h 378"/>
                <a:gd name="T94" fmla="*/ 335 w 393"/>
                <a:gd name="T95" fmla="*/ 84 h 378"/>
                <a:gd name="T96" fmla="*/ 299 w 393"/>
                <a:gd name="T97" fmla="*/ 53 h 378"/>
                <a:gd name="T98" fmla="*/ 210 w 393"/>
                <a:gd name="T99" fmla="*/ 32 h 378"/>
                <a:gd name="T100" fmla="*/ 141 w 393"/>
                <a:gd name="T101" fmla="*/ 42 h 378"/>
                <a:gd name="T102" fmla="*/ 84 w 393"/>
                <a:gd name="T103" fmla="*/ 68 h 378"/>
                <a:gd name="T104" fmla="*/ 42 w 393"/>
                <a:gd name="T105" fmla="*/ 126 h 378"/>
                <a:gd name="T106" fmla="*/ 36 w 393"/>
                <a:gd name="T107" fmla="*/ 173 h 378"/>
                <a:gd name="T108" fmla="*/ 47 w 393"/>
                <a:gd name="T109" fmla="*/ 210 h 378"/>
                <a:gd name="T110" fmla="*/ 68 w 393"/>
                <a:gd name="T111" fmla="*/ 247 h 378"/>
                <a:gd name="T112" fmla="*/ 84 w 393"/>
                <a:gd name="T113" fmla="*/ 30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3" h="378">
                  <a:moveTo>
                    <a:pt x="47" y="299"/>
                  </a:moveTo>
                  <a:lnTo>
                    <a:pt x="47" y="299"/>
                  </a:lnTo>
                  <a:lnTo>
                    <a:pt x="42" y="273"/>
                  </a:lnTo>
                  <a:lnTo>
                    <a:pt x="26" y="247"/>
                  </a:lnTo>
                  <a:lnTo>
                    <a:pt x="26" y="247"/>
                  </a:lnTo>
                  <a:lnTo>
                    <a:pt x="15" y="226"/>
                  </a:lnTo>
                  <a:lnTo>
                    <a:pt x="5" y="200"/>
                  </a:lnTo>
                  <a:lnTo>
                    <a:pt x="5" y="200"/>
                  </a:lnTo>
                  <a:lnTo>
                    <a:pt x="0" y="179"/>
                  </a:lnTo>
                  <a:lnTo>
                    <a:pt x="0" y="152"/>
                  </a:lnTo>
                  <a:lnTo>
                    <a:pt x="0" y="152"/>
                  </a:lnTo>
                  <a:lnTo>
                    <a:pt x="5" y="116"/>
                  </a:lnTo>
                  <a:lnTo>
                    <a:pt x="21" y="84"/>
                  </a:lnTo>
                  <a:lnTo>
                    <a:pt x="42" y="58"/>
                  </a:lnTo>
                  <a:lnTo>
                    <a:pt x="63" y="37"/>
                  </a:lnTo>
                  <a:lnTo>
                    <a:pt x="63" y="37"/>
                  </a:lnTo>
                  <a:lnTo>
                    <a:pt x="94" y="21"/>
                  </a:lnTo>
                  <a:lnTo>
                    <a:pt x="131" y="5"/>
                  </a:lnTo>
                  <a:lnTo>
                    <a:pt x="168" y="0"/>
                  </a:lnTo>
                  <a:lnTo>
                    <a:pt x="210" y="0"/>
                  </a:lnTo>
                  <a:lnTo>
                    <a:pt x="210" y="0"/>
                  </a:lnTo>
                  <a:lnTo>
                    <a:pt x="246" y="5"/>
                  </a:lnTo>
                  <a:lnTo>
                    <a:pt x="283" y="11"/>
                  </a:lnTo>
                  <a:lnTo>
                    <a:pt x="314" y="26"/>
                  </a:lnTo>
                  <a:lnTo>
                    <a:pt x="341" y="42"/>
                  </a:lnTo>
                  <a:lnTo>
                    <a:pt x="341" y="42"/>
                  </a:lnTo>
                  <a:lnTo>
                    <a:pt x="362" y="63"/>
                  </a:lnTo>
                  <a:lnTo>
                    <a:pt x="377" y="84"/>
                  </a:lnTo>
                  <a:lnTo>
                    <a:pt x="388" y="116"/>
                  </a:lnTo>
                  <a:lnTo>
                    <a:pt x="393" y="147"/>
                  </a:lnTo>
                  <a:lnTo>
                    <a:pt x="393" y="147"/>
                  </a:lnTo>
                  <a:lnTo>
                    <a:pt x="393" y="179"/>
                  </a:lnTo>
                  <a:lnTo>
                    <a:pt x="383" y="210"/>
                  </a:lnTo>
                  <a:lnTo>
                    <a:pt x="383" y="210"/>
                  </a:lnTo>
                  <a:lnTo>
                    <a:pt x="367" y="236"/>
                  </a:lnTo>
                  <a:lnTo>
                    <a:pt x="346" y="263"/>
                  </a:lnTo>
                  <a:lnTo>
                    <a:pt x="346" y="263"/>
                  </a:lnTo>
                  <a:lnTo>
                    <a:pt x="314" y="289"/>
                  </a:lnTo>
                  <a:lnTo>
                    <a:pt x="278" y="304"/>
                  </a:lnTo>
                  <a:lnTo>
                    <a:pt x="241" y="315"/>
                  </a:lnTo>
                  <a:lnTo>
                    <a:pt x="199" y="320"/>
                  </a:lnTo>
                  <a:lnTo>
                    <a:pt x="199" y="320"/>
                  </a:lnTo>
                  <a:lnTo>
                    <a:pt x="162" y="320"/>
                  </a:lnTo>
                  <a:lnTo>
                    <a:pt x="162" y="320"/>
                  </a:lnTo>
                  <a:lnTo>
                    <a:pt x="131" y="331"/>
                  </a:lnTo>
                  <a:lnTo>
                    <a:pt x="99" y="346"/>
                  </a:lnTo>
                  <a:lnTo>
                    <a:pt x="99" y="346"/>
                  </a:lnTo>
                  <a:lnTo>
                    <a:pt x="57" y="373"/>
                  </a:lnTo>
                  <a:lnTo>
                    <a:pt x="36" y="378"/>
                  </a:lnTo>
                  <a:lnTo>
                    <a:pt x="15" y="378"/>
                  </a:lnTo>
                  <a:lnTo>
                    <a:pt x="15" y="378"/>
                  </a:lnTo>
                  <a:lnTo>
                    <a:pt x="36" y="341"/>
                  </a:lnTo>
                  <a:lnTo>
                    <a:pt x="42" y="320"/>
                  </a:lnTo>
                  <a:lnTo>
                    <a:pt x="47" y="299"/>
                  </a:lnTo>
                  <a:lnTo>
                    <a:pt x="47" y="299"/>
                  </a:lnTo>
                  <a:close/>
                  <a:moveTo>
                    <a:pt x="199" y="126"/>
                  </a:moveTo>
                  <a:lnTo>
                    <a:pt x="199" y="126"/>
                  </a:lnTo>
                  <a:lnTo>
                    <a:pt x="189" y="131"/>
                  </a:lnTo>
                  <a:lnTo>
                    <a:pt x="183" y="137"/>
                  </a:lnTo>
                  <a:lnTo>
                    <a:pt x="178" y="147"/>
                  </a:lnTo>
                  <a:lnTo>
                    <a:pt x="173" y="152"/>
                  </a:lnTo>
                  <a:lnTo>
                    <a:pt x="173" y="152"/>
                  </a:lnTo>
                  <a:lnTo>
                    <a:pt x="178" y="163"/>
                  </a:lnTo>
                  <a:lnTo>
                    <a:pt x="183" y="173"/>
                  </a:lnTo>
                  <a:lnTo>
                    <a:pt x="189" y="179"/>
                  </a:lnTo>
                  <a:lnTo>
                    <a:pt x="199" y="184"/>
                  </a:lnTo>
                  <a:lnTo>
                    <a:pt x="199" y="184"/>
                  </a:lnTo>
                  <a:lnTo>
                    <a:pt x="210" y="179"/>
                  </a:lnTo>
                  <a:lnTo>
                    <a:pt x="220" y="173"/>
                  </a:lnTo>
                  <a:lnTo>
                    <a:pt x="225" y="163"/>
                  </a:lnTo>
                  <a:lnTo>
                    <a:pt x="225" y="152"/>
                  </a:lnTo>
                  <a:lnTo>
                    <a:pt x="225" y="152"/>
                  </a:lnTo>
                  <a:lnTo>
                    <a:pt x="225" y="147"/>
                  </a:lnTo>
                  <a:lnTo>
                    <a:pt x="220" y="137"/>
                  </a:lnTo>
                  <a:lnTo>
                    <a:pt x="210" y="131"/>
                  </a:lnTo>
                  <a:lnTo>
                    <a:pt x="199" y="126"/>
                  </a:lnTo>
                  <a:lnTo>
                    <a:pt x="199" y="126"/>
                  </a:lnTo>
                  <a:close/>
                  <a:moveTo>
                    <a:pt x="126" y="126"/>
                  </a:moveTo>
                  <a:lnTo>
                    <a:pt x="126" y="126"/>
                  </a:lnTo>
                  <a:lnTo>
                    <a:pt x="115" y="131"/>
                  </a:lnTo>
                  <a:lnTo>
                    <a:pt x="105" y="137"/>
                  </a:lnTo>
                  <a:lnTo>
                    <a:pt x="99" y="147"/>
                  </a:lnTo>
                  <a:lnTo>
                    <a:pt x="99" y="152"/>
                  </a:lnTo>
                  <a:lnTo>
                    <a:pt x="99" y="152"/>
                  </a:lnTo>
                  <a:lnTo>
                    <a:pt x="99" y="163"/>
                  </a:lnTo>
                  <a:lnTo>
                    <a:pt x="105" y="173"/>
                  </a:lnTo>
                  <a:lnTo>
                    <a:pt x="115" y="179"/>
                  </a:lnTo>
                  <a:lnTo>
                    <a:pt x="126" y="184"/>
                  </a:lnTo>
                  <a:lnTo>
                    <a:pt x="126" y="184"/>
                  </a:lnTo>
                  <a:lnTo>
                    <a:pt x="136" y="179"/>
                  </a:lnTo>
                  <a:lnTo>
                    <a:pt x="141" y="173"/>
                  </a:lnTo>
                  <a:lnTo>
                    <a:pt x="152" y="163"/>
                  </a:lnTo>
                  <a:lnTo>
                    <a:pt x="152" y="152"/>
                  </a:lnTo>
                  <a:lnTo>
                    <a:pt x="152" y="152"/>
                  </a:lnTo>
                  <a:lnTo>
                    <a:pt x="152" y="147"/>
                  </a:lnTo>
                  <a:lnTo>
                    <a:pt x="141" y="137"/>
                  </a:lnTo>
                  <a:lnTo>
                    <a:pt x="136" y="131"/>
                  </a:lnTo>
                  <a:lnTo>
                    <a:pt x="126" y="126"/>
                  </a:lnTo>
                  <a:lnTo>
                    <a:pt x="126" y="126"/>
                  </a:lnTo>
                  <a:close/>
                  <a:moveTo>
                    <a:pt x="278" y="126"/>
                  </a:moveTo>
                  <a:lnTo>
                    <a:pt x="278" y="126"/>
                  </a:lnTo>
                  <a:lnTo>
                    <a:pt x="267" y="131"/>
                  </a:lnTo>
                  <a:lnTo>
                    <a:pt x="257" y="137"/>
                  </a:lnTo>
                  <a:lnTo>
                    <a:pt x="252" y="147"/>
                  </a:lnTo>
                  <a:lnTo>
                    <a:pt x="246" y="152"/>
                  </a:lnTo>
                  <a:lnTo>
                    <a:pt x="246" y="152"/>
                  </a:lnTo>
                  <a:lnTo>
                    <a:pt x="252" y="163"/>
                  </a:lnTo>
                  <a:lnTo>
                    <a:pt x="257" y="173"/>
                  </a:lnTo>
                  <a:lnTo>
                    <a:pt x="267" y="179"/>
                  </a:lnTo>
                  <a:lnTo>
                    <a:pt x="278" y="184"/>
                  </a:lnTo>
                  <a:lnTo>
                    <a:pt x="278" y="184"/>
                  </a:lnTo>
                  <a:lnTo>
                    <a:pt x="288" y="179"/>
                  </a:lnTo>
                  <a:lnTo>
                    <a:pt x="293" y="173"/>
                  </a:lnTo>
                  <a:lnTo>
                    <a:pt x="299" y="163"/>
                  </a:lnTo>
                  <a:lnTo>
                    <a:pt x="304" y="152"/>
                  </a:lnTo>
                  <a:lnTo>
                    <a:pt x="304" y="152"/>
                  </a:lnTo>
                  <a:lnTo>
                    <a:pt x="299" y="147"/>
                  </a:lnTo>
                  <a:lnTo>
                    <a:pt x="293" y="137"/>
                  </a:lnTo>
                  <a:lnTo>
                    <a:pt x="288" y="131"/>
                  </a:lnTo>
                  <a:lnTo>
                    <a:pt x="278" y="126"/>
                  </a:lnTo>
                  <a:lnTo>
                    <a:pt x="278" y="126"/>
                  </a:lnTo>
                  <a:close/>
                  <a:moveTo>
                    <a:pt x="84" y="304"/>
                  </a:moveTo>
                  <a:lnTo>
                    <a:pt x="84" y="304"/>
                  </a:lnTo>
                  <a:lnTo>
                    <a:pt x="78" y="315"/>
                  </a:lnTo>
                  <a:lnTo>
                    <a:pt x="78" y="315"/>
                  </a:lnTo>
                  <a:lnTo>
                    <a:pt x="115" y="299"/>
                  </a:lnTo>
                  <a:lnTo>
                    <a:pt x="157" y="289"/>
                  </a:lnTo>
                  <a:lnTo>
                    <a:pt x="157" y="289"/>
                  </a:lnTo>
                  <a:lnTo>
                    <a:pt x="199" y="283"/>
                  </a:lnTo>
                  <a:lnTo>
                    <a:pt x="199" y="283"/>
                  </a:lnTo>
                  <a:lnTo>
                    <a:pt x="231" y="278"/>
                  </a:lnTo>
                  <a:lnTo>
                    <a:pt x="262" y="273"/>
                  </a:lnTo>
                  <a:lnTo>
                    <a:pt x="293" y="257"/>
                  </a:lnTo>
                  <a:lnTo>
                    <a:pt x="325" y="242"/>
                  </a:lnTo>
                  <a:lnTo>
                    <a:pt x="325" y="242"/>
                  </a:lnTo>
                  <a:lnTo>
                    <a:pt x="341" y="221"/>
                  </a:lnTo>
                  <a:lnTo>
                    <a:pt x="351" y="194"/>
                  </a:lnTo>
                  <a:lnTo>
                    <a:pt x="351" y="194"/>
                  </a:lnTo>
                  <a:lnTo>
                    <a:pt x="362" y="173"/>
                  </a:lnTo>
                  <a:lnTo>
                    <a:pt x="362" y="147"/>
                  </a:lnTo>
                  <a:lnTo>
                    <a:pt x="362" y="147"/>
                  </a:lnTo>
                  <a:lnTo>
                    <a:pt x="356" y="126"/>
                  </a:lnTo>
                  <a:lnTo>
                    <a:pt x="346" y="105"/>
                  </a:lnTo>
                  <a:lnTo>
                    <a:pt x="335" y="84"/>
                  </a:lnTo>
                  <a:lnTo>
                    <a:pt x="320" y="68"/>
                  </a:lnTo>
                  <a:lnTo>
                    <a:pt x="320" y="68"/>
                  </a:lnTo>
                  <a:lnTo>
                    <a:pt x="299" y="53"/>
                  </a:lnTo>
                  <a:lnTo>
                    <a:pt x="272" y="42"/>
                  </a:lnTo>
                  <a:lnTo>
                    <a:pt x="241" y="37"/>
                  </a:lnTo>
                  <a:lnTo>
                    <a:pt x="210" y="32"/>
                  </a:lnTo>
                  <a:lnTo>
                    <a:pt x="210" y="32"/>
                  </a:lnTo>
                  <a:lnTo>
                    <a:pt x="173" y="37"/>
                  </a:lnTo>
                  <a:lnTo>
                    <a:pt x="141" y="42"/>
                  </a:lnTo>
                  <a:lnTo>
                    <a:pt x="110" y="53"/>
                  </a:lnTo>
                  <a:lnTo>
                    <a:pt x="84" y="68"/>
                  </a:lnTo>
                  <a:lnTo>
                    <a:pt x="84" y="68"/>
                  </a:lnTo>
                  <a:lnTo>
                    <a:pt x="63" y="84"/>
                  </a:lnTo>
                  <a:lnTo>
                    <a:pt x="52" y="105"/>
                  </a:lnTo>
                  <a:lnTo>
                    <a:pt x="42" y="126"/>
                  </a:lnTo>
                  <a:lnTo>
                    <a:pt x="36" y="152"/>
                  </a:lnTo>
                  <a:lnTo>
                    <a:pt x="36" y="152"/>
                  </a:lnTo>
                  <a:lnTo>
                    <a:pt x="36" y="173"/>
                  </a:lnTo>
                  <a:lnTo>
                    <a:pt x="36" y="189"/>
                  </a:lnTo>
                  <a:lnTo>
                    <a:pt x="36" y="189"/>
                  </a:lnTo>
                  <a:lnTo>
                    <a:pt x="47" y="210"/>
                  </a:lnTo>
                  <a:lnTo>
                    <a:pt x="57" y="226"/>
                  </a:lnTo>
                  <a:lnTo>
                    <a:pt x="57" y="226"/>
                  </a:lnTo>
                  <a:lnTo>
                    <a:pt x="68" y="247"/>
                  </a:lnTo>
                  <a:lnTo>
                    <a:pt x="78" y="268"/>
                  </a:lnTo>
                  <a:lnTo>
                    <a:pt x="78" y="283"/>
                  </a:lnTo>
                  <a:lnTo>
                    <a:pt x="84" y="304"/>
                  </a:lnTo>
                  <a:lnTo>
                    <a:pt x="84"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grpSp>
      <p:grpSp>
        <p:nvGrpSpPr>
          <p:cNvPr id="201" name="Group 200"/>
          <p:cNvGrpSpPr/>
          <p:nvPr/>
        </p:nvGrpSpPr>
        <p:grpSpPr>
          <a:xfrm>
            <a:off x="6990398" y="4913539"/>
            <a:ext cx="465643" cy="416849"/>
            <a:chOff x="6517411" y="3005044"/>
            <a:chExt cx="564851" cy="505661"/>
          </a:xfrm>
          <a:solidFill>
            <a:srgbClr val="A7A8AA"/>
          </a:solidFill>
        </p:grpSpPr>
        <p:sp>
          <p:nvSpPr>
            <p:cNvPr id="202" name="Freeform 82"/>
            <p:cNvSpPr>
              <a:spLocks noEditPoints="1"/>
            </p:cNvSpPr>
            <p:nvPr/>
          </p:nvSpPr>
          <p:spPr bwMode="auto">
            <a:xfrm>
              <a:off x="6754175" y="3297617"/>
              <a:ext cx="209705" cy="213088"/>
            </a:xfrm>
            <a:custGeom>
              <a:avLst/>
              <a:gdLst>
                <a:gd name="T0" fmla="*/ 309 w 372"/>
                <a:gd name="T1" fmla="*/ 116 h 378"/>
                <a:gd name="T2" fmla="*/ 309 w 372"/>
                <a:gd name="T3" fmla="*/ 53 h 378"/>
                <a:gd name="T4" fmla="*/ 283 w 372"/>
                <a:gd name="T5" fmla="*/ 32 h 378"/>
                <a:gd name="T6" fmla="*/ 236 w 372"/>
                <a:gd name="T7" fmla="*/ 53 h 378"/>
                <a:gd name="T8" fmla="*/ 173 w 372"/>
                <a:gd name="T9" fmla="*/ 0 h 378"/>
                <a:gd name="T10" fmla="*/ 141 w 372"/>
                <a:gd name="T11" fmla="*/ 6 h 378"/>
                <a:gd name="T12" fmla="*/ 126 w 372"/>
                <a:gd name="T13" fmla="*/ 58 h 378"/>
                <a:gd name="T14" fmla="*/ 110 w 372"/>
                <a:gd name="T15" fmla="*/ 63 h 378"/>
                <a:gd name="T16" fmla="*/ 47 w 372"/>
                <a:gd name="T17" fmla="*/ 63 h 378"/>
                <a:gd name="T18" fmla="*/ 26 w 372"/>
                <a:gd name="T19" fmla="*/ 90 h 378"/>
                <a:gd name="T20" fmla="*/ 47 w 372"/>
                <a:gd name="T21" fmla="*/ 137 h 378"/>
                <a:gd name="T22" fmla="*/ 0 w 372"/>
                <a:gd name="T23" fmla="*/ 200 h 378"/>
                <a:gd name="T24" fmla="*/ 0 w 372"/>
                <a:gd name="T25" fmla="*/ 231 h 378"/>
                <a:gd name="T26" fmla="*/ 52 w 372"/>
                <a:gd name="T27" fmla="*/ 247 h 378"/>
                <a:gd name="T28" fmla="*/ 58 w 372"/>
                <a:gd name="T29" fmla="*/ 263 h 378"/>
                <a:gd name="T30" fmla="*/ 58 w 372"/>
                <a:gd name="T31" fmla="*/ 331 h 378"/>
                <a:gd name="T32" fmla="*/ 84 w 372"/>
                <a:gd name="T33" fmla="*/ 347 h 378"/>
                <a:gd name="T34" fmla="*/ 131 w 372"/>
                <a:gd name="T35" fmla="*/ 326 h 378"/>
                <a:gd name="T36" fmla="*/ 194 w 372"/>
                <a:gd name="T37" fmla="*/ 378 h 378"/>
                <a:gd name="T38" fmla="*/ 225 w 372"/>
                <a:gd name="T39" fmla="*/ 373 h 378"/>
                <a:gd name="T40" fmla="*/ 241 w 372"/>
                <a:gd name="T41" fmla="*/ 320 h 378"/>
                <a:gd name="T42" fmla="*/ 257 w 372"/>
                <a:gd name="T43" fmla="*/ 315 h 378"/>
                <a:gd name="T44" fmla="*/ 325 w 372"/>
                <a:gd name="T45" fmla="*/ 315 h 378"/>
                <a:gd name="T46" fmla="*/ 341 w 372"/>
                <a:gd name="T47" fmla="*/ 289 h 378"/>
                <a:gd name="T48" fmla="*/ 320 w 372"/>
                <a:gd name="T49" fmla="*/ 242 h 378"/>
                <a:gd name="T50" fmla="*/ 372 w 372"/>
                <a:gd name="T51" fmla="*/ 179 h 378"/>
                <a:gd name="T52" fmla="*/ 367 w 372"/>
                <a:gd name="T53" fmla="*/ 147 h 378"/>
                <a:gd name="T54" fmla="*/ 315 w 372"/>
                <a:gd name="T55" fmla="*/ 132 h 378"/>
                <a:gd name="T56" fmla="*/ 309 w 372"/>
                <a:gd name="T57" fmla="*/ 116 h 378"/>
                <a:gd name="T58" fmla="*/ 273 w 372"/>
                <a:gd name="T59" fmla="*/ 221 h 378"/>
                <a:gd name="T60" fmla="*/ 257 w 372"/>
                <a:gd name="T61" fmla="*/ 252 h 378"/>
                <a:gd name="T62" fmla="*/ 225 w 372"/>
                <a:gd name="T63" fmla="*/ 273 h 378"/>
                <a:gd name="T64" fmla="*/ 194 w 372"/>
                <a:gd name="T65" fmla="*/ 284 h 378"/>
                <a:gd name="T66" fmla="*/ 157 w 372"/>
                <a:gd name="T67" fmla="*/ 278 h 378"/>
                <a:gd name="T68" fmla="*/ 136 w 372"/>
                <a:gd name="T69" fmla="*/ 273 h 378"/>
                <a:gd name="T70" fmla="*/ 110 w 372"/>
                <a:gd name="T71" fmla="*/ 247 h 378"/>
                <a:gd name="T72" fmla="*/ 94 w 372"/>
                <a:gd name="T73" fmla="*/ 215 h 378"/>
                <a:gd name="T74" fmla="*/ 89 w 372"/>
                <a:gd name="T75" fmla="*/ 179 h 378"/>
                <a:gd name="T76" fmla="*/ 94 w 372"/>
                <a:gd name="T77" fmla="*/ 163 h 378"/>
                <a:gd name="T78" fmla="*/ 110 w 372"/>
                <a:gd name="T79" fmla="*/ 126 h 378"/>
                <a:gd name="T80" fmla="*/ 141 w 372"/>
                <a:gd name="T81" fmla="*/ 105 h 378"/>
                <a:gd name="T82" fmla="*/ 173 w 372"/>
                <a:gd name="T83" fmla="*/ 95 h 378"/>
                <a:gd name="T84" fmla="*/ 210 w 372"/>
                <a:gd name="T85" fmla="*/ 100 h 378"/>
                <a:gd name="T86" fmla="*/ 231 w 372"/>
                <a:gd name="T87" fmla="*/ 105 h 378"/>
                <a:gd name="T88" fmla="*/ 257 w 372"/>
                <a:gd name="T89" fmla="*/ 132 h 378"/>
                <a:gd name="T90" fmla="*/ 273 w 372"/>
                <a:gd name="T91" fmla="*/ 163 h 378"/>
                <a:gd name="T92" fmla="*/ 278 w 372"/>
                <a:gd name="T93" fmla="*/ 200 h 378"/>
                <a:gd name="T94" fmla="*/ 273 w 372"/>
                <a:gd name="T95" fmla="*/ 22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2" h="378">
                  <a:moveTo>
                    <a:pt x="309" y="116"/>
                  </a:moveTo>
                  <a:lnTo>
                    <a:pt x="309" y="116"/>
                  </a:lnTo>
                  <a:lnTo>
                    <a:pt x="299" y="100"/>
                  </a:lnTo>
                  <a:lnTo>
                    <a:pt x="309" y="53"/>
                  </a:lnTo>
                  <a:lnTo>
                    <a:pt x="309" y="53"/>
                  </a:lnTo>
                  <a:lnTo>
                    <a:pt x="283" y="32"/>
                  </a:lnTo>
                  <a:lnTo>
                    <a:pt x="236" y="53"/>
                  </a:lnTo>
                  <a:lnTo>
                    <a:pt x="236" y="53"/>
                  </a:lnTo>
                  <a:lnTo>
                    <a:pt x="204" y="48"/>
                  </a:lnTo>
                  <a:lnTo>
                    <a:pt x="173" y="0"/>
                  </a:lnTo>
                  <a:lnTo>
                    <a:pt x="173" y="0"/>
                  </a:lnTo>
                  <a:lnTo>
                    <a:pt x="141" y="6"/>
                  </a:lnTo>
                  <a:lnTo>
                    <a:pt x="126" y="58"/>
                  </a:lnTo>
                  <a:lnTo>
                    <a:pt x="126" y="58"/>
                  </a:lnTo>
                  <a:lnTo>
                    <a:pt x="110" y="63"/>
                  </a:lnTo>
                  <a:lnTo>
                    <a:pt x="110" y="63"/>
                  </a:lnTo>
                  <a:lnTo>
                    <a:pt x="94" y="74"/>
                  </a:lnTo>
                  <a:lnTo>
                    <a:pt x="47" y="63"/>
                  </a:lnTo>
                  <a:lnTo>
                    <a:pt x="47" y="63"/>
                  </a:lnTo>
                  <a:lnTo>
                    <a:pt x="26" y="90"/>
                  </a:lnTo>
                  <a:lnTo>
                    <a:pt x="47" y="137"/>
                  </a:lnTo>
                  <a:lnTo>
                    <a:pt x="47" y="137"/>
                  </a:lnTo>
                  <a:lnTo>
                    <a:pt x="42" y="174"/>
                  </a:lnTo>
                  <a:lnTo>
                    <a:pt x="0" y="200"/>
                  </a:lnTo>
                  <a:lnTo>
                    <a:pt x="0" y="200"/>
                  </a:lnTo>
                  <a:lnTo>
                    <a:pt x="0" y="231"/>
                  </a:lnTo>
                  <a:lnTo>
                    <a:pt x="52" y="247"/>
                  </a:lnTo>
                  <a:lnTo>
                    <a:pt x="52" y="247"/>
                  </a:lnTo>
                  <a:lnTo>
                    <a:pt x="58" y="263"/>
                  </a:lnTo>
                  <a:lnTo>
                    <a:pt x="58" y="263"/>
                  </a:lnTo>
                  <a:lnTo>
                    <a:pt x="68" y="278"/>
                  </a:lnTo>
                  <a:lnTo>
                    <a:pt x="58" y="331"/>
                  </a:lnTo>
                  <a:lnTo>
                    <a:pt x="58" y="331"/>
                  </a:lnTo>
                  <a:lnTo>
                    <a:pt x="84" y="347"/>
                  </a:lnTo>
                  <a:lnTo>
                    <a:pt x="131" y="326"/>
                  </a:lnTo>
                  <a:lnTo>
                    <a:pt x="131" y="326"/>
                  </a:lnTo>
                  <a:lnTo>
                    <a:pt x="168" y="331"/>
                  </a:lnTo>
                  <a:lnTo>
                    <a:pt x="194" y="378"/>
                  </a:lnTo>
                  <a:lnTo>
                    <a:pt x="194" y="378"/>
                  </a:lnTo>
                  <a:lnTo>
                    <a:pt x="225" y="373"/>
                  </a:lnTo>
                  <a:lnTo>
                    <a:pt x="241" y="320"/>
                  </a:lnTo>
                  <a:lnTo>
                    <a:pt x="241" y="320"/>
                  </a:lnTo>
                  <a:lnTo>
                    <a:pt x="257" y="315"/>
                  </a:lnTo>
                  <a:lnTo>
                    <a:pt x="257" y="315"/>
                  </a:lnTo>
                  <a:lnTo>
                    <a:pt x="273" y="305"/>
                  </a:lnTo>
                  <a:lnTo>
                    <a:pt x="325" y="315"/>
                  </a:lnTo>
                  <a:lnTo>
                    <a:pt x="325" y="315"/>
                  </a:lnTo>
                  <a:lnTo>
                    <a:pt x="341" y="289"/>
                  </a:lnTo>
                  <a:lnTo>
                    <a:pt x="320" y="242"/>
                  </a:lnTo>
                  <a:lnTo>
                    <a:pt x="320" y="242"/>
                  </a:lnTo>
                  <a:lnTo>
                    <a:pt x="325" y="210"/>
                  </a:lnTo>
                  <a:lnTo>
                    <a:pt x="372" y="179"/>
                  </a:lnTo>
                  <a:lnTo>
                    <a:pt x="372" y="179"/>
                  </a:lnTo>
                  <a:lnTo>
                    <a:pt x="367" y="147"/>
                  </a:lnTo>
                  <a:lnTo>
                    <a:pt x="315" y="132"/>
                  </a:lnTo>
                  <a:lnTo>
                    <a:pt x="315" y="132"/>
                  </a:lnTo>
                  <a:lnTo>
                    <a:pt x="309" y="116"/>
                  </a:lnTo>
                  <a:lnTo>
                    <a:pt x="309" y="116"/>
                  </a:lnTo>
                  <a:close/>
                  <a:moveTo>
                    <a:pt x="273" y="221"/>
                  </a:moveTo>
                  <a:lnTo>
                    <a:pt x="273" y="221"/>
                  </a:lnTo>
                  <a:lnTo>
                    <a:pt x="267" y="236"/>
                  </a:lnTo>
                  <a:lnTo>
                    <a:pt x="257" y="252"/>
                  </a:lnTo>
                  <a:lnTo>
                    <a:pt x="241" y="263"/>
                  </a:lnTo>
                  <a:lnTo>
                    <a:pt x="225" y="273"/>
                  </a:lnTo>
                  <a:lnTo>
                    <a:pt x="210" y="278"/>
                  </a:lnTo>
                  <a:lnTo>
                    <a:pt x="194" y="284"/>
                  </a:lnTo>
                  <a:lnTo>
                    <a:pt x="173" y="284"/>
                  </a:lnTo>
                  <a:lnTo>
                    <a:pt x="157" y="278"/>
                  </a:lnTo>
                  <a:lnTo>
                    <a:pt x="157" y="278"/>
                  </a:lnTo>
                  <a:lnTo>
                    <a:pt x="136" y="273"/>
                  </a:lnTo>
                  <a:lnTo>
                    <a:pt x="120" y="263"/>
                  </a:lnTo>
                  <a:lnTo>
                    <a:pt x="110" y="247"/>
                  </a:lnTo>
                  <a:lnTo>
                    <a:pt x="99" y="231"/>
                  </a:lnTo>
                  <a:lnTo>
                    <a:pt x="94" y="215"/>
                  </a:lnTo>
                  <a:lnTo>
                    <a:pt x="89" y="200"/>
                  </a:lnTo>
                  <a:lnTo>
                    <a:pt x="89" y="179"/>
                  </a:lnTo>
                  <a:lnTo>
                    <a:pt x="94" y="163"/>
                  </a:lnTo>
                  <a:lnTo>
                    <a:pt x="94" y="163"/>
                  </a:lnTo>
                  <a:lnTo>
                    <a:pt x="99" y="142"/>
                  </a:lnTo>
                  <a:lnTo>
                    <a:pt x="110" y="126"/>
                  </a:lnTo>
                  <a:lnTo>
                    <a:pt x="126" y="116"/>
                  </a:lnTo>
                  <a:lnTo>
                    <a:pt x="141" y="105"/>
                  </a:lnTo>
                  <a:lnTo>
                    <a:pt x="157" y="100"/>
                  </a:lnTo>
                  <a:lnTo>
                    <a:pt x="173" y="95"/>
                  </a:lnTo>
                  <a:lnTo>
                    <a:pt x="194" y="95"/>
                  </a:lnTo>
                  <a:lnTo>
                    <a:pt x="210" y="100"/>
                  </a:lnTo>
                  <a:lnTo>
                    <a:pt x="210" y="100"/>
                  </a:lnTo>
                  <a:lnTo>
                    <a:pt x="231" y="105"/>
                  </a:lnTo>
                  <a:lnTo>
                    <a:pt x="246" y="116"/>
                  </a:lnTo>
                  <a:lnTo>
                    <a:pt x="257" y="132"/>
                  </a:lnTo>
                  <a:lnTo>
                    <a:pt x="267" y="147"/>
                  </a:lnTo>
                  <a:lnTo>
                    <a:pt x="273" y="163"/>
                  </a:lnTo>
                  <a:lnTo>
                    <a:pt x="278" y="179"/>
                  </a:lnTo>
                  <a:lnTo>
                    <a:pt x="278" y="200"/>
                  </a:lnTo>
                  <a:lnTo>
                    <a:pt x="273" y="221"/>
                  </a:lnTo>
                  <a:lnTo>
                    <a:pt x="273" y="2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203" name="Freeform 83"/>
            <p:cNvSpPr>
              <a:spLocks noEditPoints="1"/>
            </p:cNvSpPr>
            <p:nvPr/>
          </p:nvSpPr>
          <p:spPr bwMode="auto">
            <a:xfrm>
              <a:off x="6517411" y="3070436"/>
              <a:ext cx="319632" cy="319068"/>
            </a:xfrm>
            <a:custGeom>
              <a:avLst/>
              <a:gdLst>
                <a:gd name="T0" fmla="*/ 42 w 567"/>
                <a:gd name="T1" fmla="*/ 430 h 566"/>
                <a:gd name="T2" fmla="*/ 110 w 567"/>
                <a:gd name="T3" fmla="*/ 508 h 566"/>
                <a:gd name="T4" fmla="*/ 189 w 567"/>
                <a:gd name="T5" fmla="*/ 498 h 566"/>
                <a:gd name="T6" fmla="*/ 247 w 567"/>
                <a:gd name="T7" fmla="*/ 561 h 566"/>
                <a:gd name="T8" fmla="*/ 310 w 567"/>
                <a:gd name="T9" fmla="*/ 519 h 566"/>
                <a:gd name="T10" fmla="*/ 430 w 567"/>
                <a:gd name="T11" fmla="*/ 524 h 566"/>
                <a:gd name="T12" fmla="*/ 509 w 567"/>
                <a:gd name="T13" fmla="*/ 456 h 566"/>
                <a:gd name="T14" fmla="*/ 499 w 567"/>
                <a:gd name="T15" fmla="*/ 377 h 566"/>
                <a:gd name="T16" fmla="*/ 561 w 567"/>
                <a:gd name="T17" fmla="*/ 320 h 566"/>
                <a:gd name="T18" fmla="*/ 514 w 567"/>
                <a:gd name="T19" fmla="*/ 257 h 566"/>
                <a:gd name="T20" fmla="*/ 525 w 567"/>
                <a:gd name="T21" fmla="*/ 131 h 566"/>
                <a:gd name="T22" fmla="*/ 451 w 567"/>
                <a:gd name="T23" fmla="*/ 57 h 566"/>
                <a:gd name="T24" fmla="*/ 378 w 567"/>
                <a:gd name="T25" fmla="*/ 68 h 566"/>
                <a:gd name="T26" fmla="*/ 320 w 567"/>
                <a:gd name="T27" fmla="*/ 0 h 566"/>
                <a:gd name="T28" fmla="*/ 257 w 567"/>
                <a:gd name="T29" fmla="*/ 47 h 566"/>
                <a:gd name="T30" fmla="*/ 137 w 567"/>
                <a:gd name="T31" fmla="*/ 42 h 566"/>
                <a:gd name="T32" fmla="*/ 58 w 567"/>
                <a:gd name="T33" fmla="*/ 110 h 566"/>
                <a:gd name="T34" fmla="*/ 68 w 567"/>
                <a:gd name="T35" fmla="*/ 188 h 566"/>
                <a:gd name="T36" fmla="*/ 0 w 567"/>
                <a:gd name="T37" fmla="*/ 246 h 566"/>
                <a:gd name="T38" fmla="*/ 47 w 567"/>
                <a:gd name="T39" fmla="*/ 309 h 566"/>
                <a:gd name="T40" fmla="*/ 457 w 567"/>
                <a:gd name="T41" fmla="*/ 377 h 566"/>
                <a:gd name="T42" fmla="*/ 362 w 567"/>
                <a:gd name="T43" fmla="*/ 461 h 566"/>
                <a:gd name="T44" fmla="*/ 236 w 567"/>
                <a:gd name="T45" fmla="*/ 472 h 566"/>
                <a:gd name="T46" fmla="*/ 273 w 567"/>
                <a:gd name="T47" fmla="*/ 356 h 566"/>
                <a:gd name="T48" fmla="*/ 289 w 567"/>
                <a:gd name="T49" fmla="*/ 346 h 566"/>
                <a:gd name="T50" fmla="*/ 325 w 567"/>
                <a:gd name="T51" fmla="*/ 330 h 566"/>
                <a:gd name="T52" fmla="*/ 336 w 567"/>
                <a:gd name="T53" fmla="*/ 325 h 566"/>
                <a:gd name="T54" fmla="*/ 451 w 567"/>
                <a:gd name="T55" fmla="*/ 372 h 566"/>
                <a:gd name="T56" fmla="*/ 252 w 567"/>
                <a:gd name="T57" fmla="*/ 272 h 566"/>
                <a:gd name="T58" fmla="*/ 294 w 567"/>
                <a:gd name="T59" fmla="*/ 251 h 566"/>
                <a:gd name="T60" fmla="*/ 315 w 567"/>
                <a:gd name="T61" fmla="*/ 278 h 566"/>
                <a:gd name="T62" fmla="*/ 299 w 567"/>
                <a:gd name="T63" fmla="*/ 309 h 566"/>
                <a:gd name="T64" fmla="*/ 262 w 567"/>
                <a:gd name="T65" fmla="*/ 304 h 566"/>
                <a:gd name="T66" fmla="*/ 252 w 567"/>
                <a:gd name="T67" fmla="*/ 272 h 566"/>
                <a:gd name="T68" fmla="*/ 425 w 567"/>
                <a:gd name="T69" fmla="*/ 152 h 566"/>
                <a:gd name="T70" fmla="*/ 478 w 567"/>
                <a:gd name="T71" fmla="*/ 262 h 566"/>
                <a:gd name="T72" fmla="*/ 467 w 567"/>
                <a:gd name="T73" fmla="*/ 330 h 566"/>
                <a:gd name="T74" fmla="*/ 352 w 567"/>
                <a:gd name="T75" fmla="*/ 283 h 566"/>
                <a:gd name="T76" fmla="*/ 346 w 567"/>
                <a:gd name="T77" fmla="*/ 272 h 566"/>
                <a:gd name="T78" fmla="*/ 331 w 567"/>
                <a:gd name="T79" fmla="*/ 241 h 566"/>
                <a:gd name="T80" fmla="*/ 367 w 567"/>
                <a:gd name="T81" fmla="*/ 115 h 566"/>
                <a:gd name="T82" fmla="*/ 378 w 567"/>
                <a:gd name="T83" fmla="*/ 110 h 566"/>
                <a:gd name="T84" fmla="*/ 152 w 567"/>
                <a:gd name="T85" fmla="*/ 136 h 566"/>
                <a:gd name="T86" fmla="*/ 262 w 567"/>
                <a:gd name="T87" fmla="*/ 89 h 566"/>
                <a:gd name="T88" fmla="*/ 331 w 567"/>
                <a:gd name="T89" fmla="*/ 94 h 566"/>
                <a:gd name="T90" fmla="*/ 283 w 567"/>
                <a:gd name="T91" fmla="*/ 215 h 566"/>
                <a:gd name="T92" fmla="*/ 273 w 567"/>
                <a:gd name="T93" fmla="*/ 220 h 566"/>
                <a:gd name="T94" fmla="*/ 242 w 567"/>
                <a:gd name="T95" fmla="*/ 236 h 566"/>
                <a:gd name="T96" fmla="*/ 116 w 567"/>
                <a:gd name="T97" fmla="*/ 199 h 566"/>
                <a:gd name="T98" fmla="*/ 110 w 567"/>
                <a:gd name="T99" fmla="*/ 188 h 566"/>
                <a:gd name="T100" fmla="*/ 100 w 567"/>
                <a:gd name="T101" fmla="*/ 230 h 566"/>
                <a:gd name="T102" fmla="*/ 221 w 567"/>
                <a:gd name="T103" fmla="*/ 288 h 566"/>
                <a:gd name="T104" fmla="*/ 226 w 567"/>
                <a:gd name="T105" fmla="*/ 309 h 566"/>
                <a:gd name="T106" fmla="*/ 236 w 567"/>
                <a:gd name="T107" fmla="*/ 325 h 566"/>
                <a:gd name="T108" fmla="*/ 200 w 567"/>
                <a:gd name="T109" fmla="*/ 451 h 566"/>
                <a:gd name="T110" fmla="*/ 163 w 567"/>
                <a:gd name="T111" fmla="*/ 435 h 566"/>
                <a:gd name="T112" fmla="*/ 95 w 567"/>
                <a:gd name="T113" fmla="*/ 335 h 566"/>
                <a:gd name="T114" fmla="*/ 95 w 567"/>
                <a:gd name="T115" fmla="*/ 236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7" h="566">
                  <a:moveTo>
                    <a:pt x="58" y="356"/>
                  </a:moveTo>
                  <a:lnTo>
                    <a:pt x="21" y="393"/>
                  </a:lnTo>
                  <a:lnTo>
                    <a:pt x="21" y="393"/>
                  </a:lnTo>
                  <a:lnTo>
                    <a:pt x="42" y="430"/>
                  </a:lnTo>
                  <a:lnTo>
                    <a:pt x="95" y="424"/>
                  </a:lnTo>
                  <a:lnTo>
                    <a:pt x="95" y="424"/>
                  </a:lnTo>
                  <a:lnTo>
                    <a:pt x="126" y="456"/>
                  </a:lnTo>
                  <a:lnTo>
                    <a:pt x="110" y="508"/>
                  </a:lnTo>
                  <a:lnTo>
                    <a:pt x="110" y="508"/>
                  </a:lnTo>
                  <a:lnTo>
                    <a:pt x="147" y="529"/>
                  </a:lnTo>
                  <a:lnTo>
                    <a:pt x="189" y="498"/>
                  </a:lnTo>
                  <a:lnTo>
                    <a:pt x="189" y="498"/>
                  </a:lnTo>
                  <a:lnTo>
                    <a:pt x="210" y="508"/>
                  </a:lnTo>
                  <a:lnTo>
                    <a:pt x="210" y="508"/>
                  </a:lnTo>
                  <a:lnTo>
                    <a:pt x="231" y="514"/>
                  </a:lnTo>
                  <a:lnTo>
                    <a:pt x="247" y="561"/>
                  </a:lnTo>
                  <a:lnTo>
                    <a:pt x="247" y="561"/>
                  </a:lnTo>
                  <a:lnTo>
                    <a:pt x="289" y="566"/>
                  </a:lnTo>
                  <a:lnTo>
                    <a:pt x="310" y="519"/>
                  </a:lnTo>
                  <a:lnTo>
                    <a:pt x="310" y="519"/>
                  </a:lnTo>
                  <a:lnTo>
                    <a:pt x="357" y="508"/>
                  </a:lnTo>
                  <a:lnTo>
                    <a:pt x="394" y="545"/>
                  </a:lnTo>
                  <a:lnTo>
                    <a:pt x="394" y="545"/>
                  </a:lnTo>
                  <a:lnTo>
                    <a:pt x="430" y="524"/>
                  </a:lnTo>
                  <a:lnTo>
                    <a:pt x="420" y="472"/>
                  </a:lnTo>
                  <a:lnTo>
                    <a:pt x="420" y="472"/>
                  </a:lnTo>
                  <a:lnTo>
                    <a:pt x="457" y="440"/>
                  </a:lnTo>
                  <a:lnTo>
                    <a:pt x="509" y="456"/>
                  </a:lnTo>
                  <a:lnTo>
                    <a:pt x="509" y="456"/>
                  </a:lnTo>
                  <a:lnTo>
                    <a:pt x="530" y="414"/>
                  </a:lnTo>
                  <a:lnTo>
                    <a:pt x="499" y="377"/>
                  </a:lnTo>
                  <a:lnTo>
                    <a:pt x="499" y="377"/>
                  </a:lnTo>
                  <a:lnTo>
                    <a:pt x="509" y="351"/>
                  </a:lnTo>
                  <a:lnTo>
                    <a:pt x="509" y="351"/>
                  </a:lnTo>
                  <a:lnTo>
                    <a:pt x="514" y="330"/>
                  </a:lnTo>
                  <a:lnTo>
                    <a:pt x="561" y="320"/>
                  </a:lnTo>
                  <a:lnTo>
                    <a:pt x="561" y="320"/>
                  </a:lnTo>
                  <a:lnTo>
                    <a:pt x="567" y="272"/>
                  </a:lnTo>
                  <a:lnTo>
                    <a:pt x="514" y="257"/>
                  </a:lnTo>
                  <a:lnTo>
                    <a:pt x="514" y="257"/>
                  </a:lnTo>
                  <a:lnTo>
                    <a:pt x="504" y="209"/>
                  </a:lnTo>
                  <a:lnTo>
                    <a:pt x="546" y="173"/>
                  </a:lnTo>
                  <a:lnTo>
                    <a:pt x="546" y="173"/>
                  </a:lnTo>
                  <a:lnTo>
                    <a:pt x="525" y="131"/>
                  </a:lnTo>
                  <a:lnTo>
                    <a:pt x="472" y="141"/>
                  </a:lnTo>
                  <a:lnTo>
                    <a:pt x="472" y="141"/>
                  </a:lnTo>
                  <a:lnTo>
                    <a:pt x="441" y="110"/>
                  </a:lnTo>
                  <a:lnTo>
                    <a:pt x="451" y="57"/>
                  </a:lnTo>
                  <a:lnTo>
                    <a:pt x="451" y="57"/>
                  </a:lnTo>
                  <a:lnTo>
                    <a:pt x="415" y="31"/>
                  </a:lnTo>
                  <a:lnTo>
                    <a:pt x="378" y="68"/>
                  </a:lnTo>
                  <a:lnTo>
                    <a:pt x="378" y="68"/>
                  </a:lnTo>
                  <a:lnTo>
                    <a:pt x="352" y="57"/>
                  </a:lnTo>
                  <a:lnTo>
                    <a:pt x="352" y="57"/>
                  </a:lnTo>
                  <a:lnTo>
                    <a:pt x="331" y="52"/>
                  </a:lnTo>
                  <a:lnTo>
                    <a:pt x="320" y="0"/>
                  </a:lnTo>
                  <a:lnTo>
                    <a:pt x="320" y="0"/>
                  </a:lnTo>
                  <a:lnTo>
                    <a:pt x="273" y="0"/>
                  </a:lnTo>
                  <a:lnTo>
                    <a:pt x="257" y="47"/>
                  </a:lnTo>
                  <a:lnTo>
                    <a:pt x="257" y="47"/>
                  </a:lnTo>
                  <a:lnTo>
                    <a:pt x="210" y="57"/>
                  </a:lnTo>
                  <a:lnTo>
                    <a:pt x="173" y="21"/>
                  </a:lnTo>
                  <a:lnTo>
                    <a:pt x="173" y="21"/>
                  </a:lnTo>
                  <a:lnTo>
                    <a:pt x="137" y="42"/>
                  </a:lnTo>
                  <a:lnTo>
                    <a:pt x="142" y="94"/>
                  </a:lnTo>
                  <a:lnTo>
                    <a:pt x="142" y="94"/>
                  </a:lnTo>
                  <a:lnTo>
                    <a:pt x="110" y="125"/>
                  </a:lnTo>
                  <a:lnTo>
                    <a:pt x="58" y="110"/>
                  </a:lnTo>
                  <a:lnTo>
                    <a:pt x="58" y="110"/>
                  </a:lnTo>
                  <a:lnTo>
                    <a:pt x="32" y="146"/>
                  </a:lnTo>
                  <a:lnTo>
                    <a:pt x="68" y="188"/>
                  </a:lnTo>
                  <a:lnTo>
                    <a:pt x="68" y="188"/>
                  </a:lnTo>
                  <a:lnTo>
                    <a:pt x="58" y="209"/>
                  </a:lnTo>
                  <a:lnTo>
                    <a:pt x="58" y="209"/>
                  </a:lnTo>
                  <a:lnTo>
                    <a:pt x="53" y="236"/>
                  </a:lnTo>
                  <a:lnTo>
                    <a:pt x="0" y="246"/>
                  </a:lnTo>
                  <a:lnTo>
                    <a:pt x="0" y="246"/>
                  </a:lnTo>
                  <a:lnTo>
                    <a:pt x="0" y="293"/>
                  </a:lnTo>
                  <a:lnTo>
                    <a:pt x="47" y="309"/>
                  </a:lnTo>
                  <a:lnTo>
                    <a:pt x="47" y="309"/>
                  </a:lnTo>
                  <a:lnTo>
                    <a:pt x="58" y="356"/>
                  </a:lnTo>
                  <a:lnTo>
                    <a:pt x="58" y="356"/>
                  </a:lnTo>
                  <a:close/>
                  <a:moveTo>
                    <a:pt x="457" y="377"/>
                  </a:moveTo>
                  <a:lnTo>
                    <a:pt x="457" y="377"/>
                  </a:lnTo>
                  <a:lnTo>
                    <a:pt x="436" y="403"/>
                  </a:lnTo>
                  <a:lnTo>
                    <a:pt x="415" y="424"/>
                  </a:lnTo>
                  <a:lnTo>
                    <a:pt x="388" y="445"/>
                  </a:lnTo>
                  <a:lnTo>
                    <a:pt x="362" y="461"/>
                  </a:lnTo>
                  <a:lnTo>
                    <a:pt x="331" y="472"/>
                  </a:lnTo>
                  <a:lnTo>
                    <a:pt x="299" y="477"/>
                  </a:lnTo>
                  <a:lnTo>
                    <a:pt x="268" y="477"/>
                  </a:lnTo>
                  <a:lnTo>
                    <a:pt x="236" y="472"/>
                  </a:lnTo>
                  <a:lnTo>
                    <a:pt x="236" y="472"/>
                  </a:lnTo>
                  <a:lnTo>
                    <a:pt x="231" y="466"/>
                  </a:lnTo>
                  <a:lnTo>
                    <a:pt x="231" y="461"/>
                  </a:lnTo>
                  <a:lnTo>
                    <a:pt x="273" y="356"/>
                  </a:lnTo>
                  <a:lnTo>
                    <a:pt x="273" y="356"/>
                  </a:lnTo>
                  <a:lnTo>
                    <a:pt x="278" y="351"/>
                  </a:lnTo>
                  <a:lnTo>
                    <a:pt x="289" y="346"/>
                  </a:lnTo>
                  <a:lnTo>
                    <a:pt x="289" y="346"/>
                  </a:lnTo>
                  <a:lnTo>
                    <a:pt x="294" y="346"/>
                  </a:lnTo>
                  <a:lnTo>
                    <a:pt x="294" y="346"/>
                  </a:lnTo>
                  <a:lnTo>
                    <a:pt x="310" y="340"/>
                  </a:lnTo>
                  <a:lnTo>
                    <a:pt x="325" y="330"/>
                  </a:lnTo>
                  <a:lnTo>
                    <a:pt x="325" y="330"/>
                  </a:lnTo>
                  <a:lnTo>
                    <a:pt x="325" y="330"/>
                  </a:lnTo>
                  <a:lnTo>
                    <a:pt x="325" y="330"/>
                  </a:lnTo>
                  <a:lnTo>
                    <a:pt x="336" y="325"/>
                  </a:lnTo>
                  <a:lnTo>
                    <a:pt x="346" y="325"/>
                  </a:lnTo>
                  <a:lnTo>
                    <a:pt x="451" y="367"/>
                  </a:lnTo>
                  <a:lnTo>
                    <a:pt x="451" y="367"/>
                  </a:lnTo>
                  <a:lnTo>
                    <a:pt x="451" y="372"/>
                  </a:lnTo>
                  <a:lnTo>
                    <a:pt x="457" y="377"/>
                  </a:lnTo>
                  <a:lnTo>
                    <a:pt x="457" y="377"/>
                  </a:lnTo>
                  <a:close/>
                  <a:moveTo>
                    <a:pt x="252" y="272"/>
                  </a:moveTo>
                  <a:lnTo>
                    <a:pt x="252" y="272"/>
                  </a:lnTo>
                  <a:lnTo>
                    <a:pt x="257" y="262"/>
                  </a:lnTo>
                  <a:lnTo>
                    <a:pt x="268" y="257"/>
                  </a:lnTo>
                  <a:lnTo>
                    <a:pt x="278" y="251"/>
                  </a:lnTo>
                  <a:lnTo>
                    <a:pt x="294" y="251"/>
                  </a:lnTo>
                  <a:lnTo>
                    <a:pt x="294" y="251"/>
                  </a:lnTo>
                  <a:lnTo>
                    <a:pt x="304" y="257"/>
                  </a:lnTo>
                  <a:lnTo>
                    <a:pt x="310" y="267"/>
                  </a:lnTo>
                  <a:lnTo>
                    <a:pt x="315" y="278"/>
                  </a:lnTo>
                  <a:lnTo>
                    <a:pt x="315" y="293"/>
                  </a:lnTo>
                  <a:lnTo>
                    <a:pt x="315" y="293"/>
                  </a:lnTo>
                  <a:lnTo>
                    <a:pt x="304" y="304"/>
                  </a:lnTo>
                  <a:lnTo>
                    <a:pt x="299" y="309"/>
                  </a:lnTo>
                  <a:lnTo>
                    <a:pt x="283" y="314"/>
                  </a:lnTo>
                  <a:lnTo>
                    <a:pt x="273" y="314"/>
                  </a:lnTo>
                  <a:lnTo>
                    <a:pt x="273" y="314"/>
                  </a:lnTo>
                  <a:lnTo>
                    <a:pt x="262" y="304"/>
                  </a:lnTo>
                  <a:lnTo>
                    <a:pt x="252" y="299"/>
                  </a:lnTo>
                  <a:lnTo>
                    <a:pt x="252" y="283"/>
                  </a:lnTo>
                  <a:lnTo>
                    <a:pt x="252" y="272"/>
                  </a:lnTo>
                  <a:lnTo>
                    <a:pt x="252" y="272"/>
                  </a:lnTo>
                  <a:close/>
                  <a:moveTo>
                    <a:pt x="378" y="110"/>
                  </a:moveTo>
                  <a:lnTo>
                    <a:pt x="378" y="110"/>
                  </a:lnTo>
                  <a:lnTo>
                    <a:pt x="404" y="125"/>
                  </a:lnTo>
                  <a:lnTo>
                    <a:pt x="425" y="152"/>
                  </a:lnTo>
                  <a:lnTo>
                    <a:pt x="446" y="173"/>
                  </a:lnTo>
                  <a:lnTo>
                    <a:pt x="462" y="204"/>
                  </a:lnTo>
                  <a:lnTo>
                    <a:pt x="472" y="230"/>
                  </a:lnTo>
                  <a:lnTo>
                    <a:pt x="478" y="262"/>
                  </a:lnTo>
                  <a:lnTo>
                    <a:pt x="478" y="293"/>
                  </a:lnTo>
                  <a:lnTo>
                    <a:pt x="472" y="330"/>
                  </a:lnTo>
                  <a:lnTo>
                    <a:pt x="472" y="330"/>
                  </a:lnTo>
                  <a:lnTo>
                    <a:pt x="467" y="330"/>
                  </a:lnTo>
                  <a:lnTo>
                    <a:pt x="462" y="330"/>
                  </a:lnTo>
                  <a:lnTo>
                    <a:pt x="357" y="293"/>
                  </a:lnTo>
                  <a:lnTo>
                    <a:pt x="357" y="293"/>
                  </a:lnTo>
                  <a:lnTo>
                    <a:pt x="352" y="283"/>
                  </a:lnTo>
                  <a:lnTo>
                    <a:pt x="346" y="272"/>
                  </a:lnTo>
                  <a:lnTo>
                    <a:pt x="346" y="272"/>
                  </a:lnTo>
                  <a:lnTo>
                    <a:pt x="346" y="272"/>
                  </a:lnTo>
                  <a:lnTo>
                    <a:pt x="346" y="272"/>
                  </a:lnTo>
                  <a:lnTo>
                    <a:pt x="341" y="257"/>
                  </a:lnTo>
                  <a:lnTo>
                    <a:pt x="331" y="241"/>
                  </a:lnTo>
                  <a:lnTo>
                    <a:pt x="331" y="241"/>
                  </a:lnTo>
                  <a:lnTo>
                    <a:pt x="331" y="241"/>
                  </a:lnTo>
                  <a:lnTo>
                    <a:pt x="331" y="241"/>
                  </a:lnTo>
                  <a:lnTo>
                    <a:pt x="325" y="230"/>
                  </a:lnTo>
                  <a:lnTo>
                    <a:pt x="325" y="220"/>
                  </a:lnTo>
                  <a:lnTo>
                    <a:pt x="367" y="115"/>
                  </a:lnTo>
                  <a:lnTo>
                    <a:pt x="367" y="115"/>
                  </a:lnTo>
                  <a:lnTo>
                    <a:pt x="373" y="110"/>
                  </a:lnTo>
                  <a:lnTo>
                    <a:pt x="378" y="110"/>
                  </a:lnTo>
                  <a:lnTo>
                    <a:pt x="378" y="110"/>
                  </a:lnTo>
                  <a:close/>
                  <a:moveTo>
                    <a:pt x="110" y="188"/>
                  </a:moveTo>
                  <a:lnTo>
                    <a:pt x="110" y="188"/>
                  </a:lnTo>
                  <a:lnTo>
                    <a:pt x="126" y="162"/>
                  </a:lnTo>
                  <a:lnTo>
                    <a:pt x="152" y="136"/>
                  </a:lnTo>
                  <a:lnTo>
                    <a:pt x="173" y="120"/>
                  </a:lnTo>
                  <a:lnTo>
                    <a:pt x="205" y="104"/>
                  </a:lnTo>
                  <a:lnTo>
                    <a:pt x="231" y="94"/>
                  </a:lnTo>
                  <a:lnTo>
                    <a:pt x="262" y="89"/>
                  </a:lnTo>
                  <a:lnTo>
                    <a:pt x="294" y="89"/>
                  </a:lnTo>
                  <a:lnTo>
                    <a:pt x="331" y="94"/>
                  </a:lnTo>
                  <a:lnTo>
                    <a:pt x="331" y="94"/>
                  </a:lnTo>
                  <a:lnTo>
                    <a:pt x="331" y="94"/>
                  </a:lnTo>
                  <a:lnTo>
                    <a:pt x="331" y="99"/>
                  </a:lnTo>
                  <a:lnTo>
                    <a:pt x="294" y="204"/>
                  </a:lnTo>
                  <a:lnTo>
                    <a:pt x="294" y="204"/>
                  </a:lnTo>
                  <a:lnTo>
                    <a:pt x="283" y="215"/>
                  </a:lnTo>
                  <a:lnTo>
                    <a:pt x="273" y="220"/>
                  </a:lnTo>
                  <a:lnTo>
                    <a:pt x="273" y="220"/>
                  </a:lnTo>
                  <a:lnTo>
                    <a:pt x="273" y="220"/>
                  </a:lnTo>
                  <a:lnTo>
                    <a:pt x="273" y="220"/>
                  </a:lnTo>
                  <a:lnTo>
                    <a:pt x="257" y="225"/>
                  </a:lnTo>
                  <a:lnTo>
                    <a:pt x="242" y="230"/>
                  </a:lnTo>
                  <a:lnTo>
                    <a:pt x="242" y="230"/>
                  </a:lnTo>
                  <a:lnTo>
                    <a:pt x="242" y="236"/>
                  </a:lnTo>
                  <a:lnTo>
                    <a:pt x="242" y="236"/>
                  </a:lnTo>
                  <a:lnTo>
                    <a:pt x="231" y="241"/>
                  </a:lnTo>
                  <a:lnTo>
                    <a:pt x="221" y="236"/>
                  </a:lnTo>
                  <a:lnTo>
                    <a:pt x="116" y="199"/>
                  </a:lnTo>
                  <a:lnTo>
                    <a:pt x="116" y="199"/>
                  </a:lnTo>
                  <a:lnTo>
                    <a:pt x="110" y="194"/>
                  </a:lnTo>
                  <a:lnTo>
                    <a:pt x="110" y="188"/>
                  </a:lnTo>
                  <a:lnTo>
                    <a:pt x="110" y="188"/>
                  </a:lnTo>
                  <a:close/>
                  <a:moveTo>
                    <a:pt x="95" y="236"/>
                  </a:moveTo>
                  <a:lnTo>
                    <a:pt x="95" y="236"/>
                  </a:lnTo>
                  <a:lnTo>
                    <a:pt x="95" y="236"/>
                  </a:lnTo>
                  <a:lnTo>
                    <a:pt x="100" y="230"/>
                  </a:lnTo>
                  <a:lnTo>
                    <a:pt x="205" y="272"/>
                  </a:lnTo>
                  <a:lnTo>
                    <a:pt x="205" y="272"/>
                  </a:lnTo>
                  <a:lnTo>
                    <a:pt x="215" y="278"/>
                  </a:lnTo>
                  <a:lnTo>
                    <a:pt x="221" y="288"/>
                  </a:lnTo>
                  <a:lnTo>
                    <a:pt x="221" y="288"/>
                  </a:lnTo>
                  <a:lnTo>
                    <a:pt x="221" y="293"/>
                  </a:lnTo>
                  <a:lnTo>
                    <a:pt x="221" y="293"/>
                  </a:lnTo>
                  <a:lnTo>
                    <a:pt x="226" y="309"/>
                  </a:lnTo>
                  <a:lnTo>
                    <a:pt x="231" y="325"/>
                  </a:lnTo>
                  <a:lnTo>
                    <a:pt x="231" y="325"/>
                  </a:lnTo>
                  <a:lnTo>
                    <a:pt x="236" y="325"/>
                  </a:lnTo>
                  <a:lnTo>
                    <a:pt x="236" y="325"/>
                  </a:lnTo>
                  <a:lnTo>
                    <a:pt x="242" y="335"/>
                  </a:lnTo>
                  <a:lnTo>
                    <a:pt x="236" y="346"/>
                  </a:lnTo>
                  <a:lnTo>
                    <a:pt x="200" y="451"/>
                  </a:lnTo>
                  <a:lnTo>
                    <a:pt x="200" y="451"/>
                  </a:lnTo>
                  <a:lnTo>
                    <a:pt x="194" y="456"/>
                  </a:lnTo>
                  <a:lnTo>
                    <a:pt x="189" y="456"/>
                  </a:lnTo>
                  <a:lnTo>
                    <a:pt x="189" y="456"/>
                  </a:lnTo>
                  <a:lnTo>
                    <a:pt x="163" y="435"/>
                  </a:lnTo>
                  <a:lnTo>
                    <a:pt x="137" y="414"/>
                  </a:lnTo>
                  <a:lnTo>
                    <a:pt x="121" y="388"/>
                  </a:lnTo>
                  <a:lnTo>
                    <a:pt x="105" y="361"/>
                  </a:lnTo>
                  <a:lnTo>
                    <a:pt x="95" y="335"/>
                  </a:lnTo>
                  <a:lnTo>
                    <a:pt x="89" y="304"/>
                  </a:lnTo>
                  <a:lnTo>
                    <a:pt x="89" y="267"/>
                  </a:lnTo>
                  <a:lnTo>
                    <a:pt x="95" y="236"/>
                  </a:lnTo>
                  <a:lnTo>
                    <a:pt x="95"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204" name="Freeform 84"/>
            <p:cNvSpPr>
              <a:spLocks noEditPoints="1"/>
            </p:cNvSpPr>
            <p:nvPr/>
          </p:nvSpPr>
          <p:spPr bwMode="auto">
            <a:xfrm>
              <a:off x="6807165" y="3005044"/>
              <a:ext cx="275097" cy="275097"/>
            </a:xfrm>
            <a:custGeom>
              <a:avLst/>
              <a:gdLst>
                <a:gd name="T0" fmla="*/ 16 w 488"/>
                <a:gd name="T1" fmla="*/ 331 h 488"/>
                <a:gd name="T2" fmla="*/ 21 w 488"/>
                <a:gd name="T3" fmla="*/ 346 h 488"/>
                <a:gd name="T4" fmla="*/ 32 w 488"/>
                <a:gd name="T5" fmla="*/ 367 h 488"/>
                <a:gd name="T6" fmla="*/ 95 w 488"/>
                <a:gd name="T7" fmla="*/ 362 h 488"/>
                <a:gd name="T8" fmla="*/ 110 w 488"/>
                <a:gd name="T9" fmla="*/ 446 h 488"/>
                <a:gd name="T10" fmla="*/ 142 w 488"/>
                <a:gd name="T11" fmla="*/ 467 h 488"/>
                <a:gd name="T12" fmla="*/ 194 w 488"/>
                <a:gd name="T13" fmla="*/ 425 h 488"/>
                <a:gd name="T14" fmla="*/ 252 w 488"/>
                <a:gd name="T15" fmla="*/ 488 h 488"/>
                <a:gd name="T16" fmla="*/ 294 w 488"/>
                <a:gd name="T17" fmla="*/ 483 h 488"/>
                <a:gd name="T18" fmla="*/ 310 w 488"/>
                <a:gd name="T19" fmla="*/ 420 h 488"/>
                <a:gd name="T20" fmla="*/ 325 w 488"/>
                <a:gd name="T21" fmla="*/ 415 h 488"/>
                <a:gd name="T22" fmla="*/ 394 w 488"/>
                <a:gd name="T23" fmla="*/ 436 h 488"/>
                <a:gd name="T24" fmla="*/ 425 w 488"/>
                <a:gd name="T25" fmla="*/ 409 h 488"/>
                <a:gd name="T26" fmla="*/ 399 w 488"/>
                <a:gd name="T27" fmla="*/ 346 h 488"/>
                <a:gd name="T28" fmla="*/ 478 w 488"/>
                <a:gd name="T29" fmla="*/ 310 h 488"/>
                <a:gd name="T30" fmla="*/ 488 w 488"/>
                <a:gd name="T31" fmla="*/ 268 h 488"/>
                <a:gd name="T32" fmla="*/ 430 w 488"/>
                <a:gd name="T33" fmla="*/ 236 h 488"/>
                <a:gd name="T34" fmla="*/ 472 w 488"/>
                <a:gd name="T35" fmla="*/ 158 h 488"/>
                <a:gd name="T36" fmla="*/ 462 w 488"/>
                <a:gd name="T37" fmla="*/ 142 h 488"/>
                <a:gd name="T38" fmla="*/ 457 w 488"/>
                <a:gd name="T39" fmla="*/ 121 h 488"/>
                <a:gd name="T40" fmla="*/ 394 w 488"/>
                <a:gd name="T41" fmla="*/ 126 h 488"/>
                <a:gd name="T42" fmla="*/ 378 w 488"/>
                <a:gd name="T43" fmla="*/ 42 h 488"/>
                <a:gd name="T44" fmla="*/ 341 w 488"/>
                <a:gd name="T45" fmla="*/ 21 h 488"/>
                <a:gd name="T46" fmla="*/ 294 w 488"/>
                <a:gd name="T47" fmla="*/ 63 h 488"/>
                <a:gd name="T48" fmla="*/ 231 w 488"/>
                <a:gd name="T49" fmla="*/ 0 h 488"/>
                <a:gd name="T50" fmla="*/ 194 w 488"/>
                <a:gd name="T51" fmla="*/ 5 h 488"/>
                <a:gd name="T52" fmla="*/ 179 w 488"/>
                <a:gd name="T53" fmla="*/ 68 h 488"/>
                <a:gd name="T54" fmla="*/ 163 w 488"/>
                <a:gd name="T55" fmla="*/ 74 h 488"/>
                <a:gd name="T56" fmla="*/ 95 w 488"/>
                <a:gd name="T57" fmla="*/ 53 h 488"/>
                <a:gd name="T58" fmla="*/ 63 w 488"/>
                <a:gd name="T59" fmla="*/ 79 h 488"/>
                <a:gd name="T60" fmla="*/ 89 w 488"/>
                <a:gd name="T61" fmla="*/ 137 h 488"/>
                <a:gd name="T62" fmla="*/ 11 w 488"/>
                <a:gd name="T63" fmla="*/ 179 h 488"/>
                <a:gd name="T64" fmla="*/ 0 w 488"/>
                <a:gd name="T65" fmla="*/ 215 h 488"/>
                <a:gd name="T66" fmla="*/ 58 w 488"/>
                <a:gd name="T67" fmla="*/ 252 h 488"/>
                <a:gd name="T68" fmla="*/ 58 w 488"/>
                <a:gd name="T69" fmla="*/ 283 h 488"/>
                <a:gd name="T70" fmla="*/ 110 w 488"/>
                <a:gd name="T71" fmla="*/ 199 h 488"/>
                <a:gd name="T72" fmla="*/ 137 w 488"/>
                <a:gd name="T73" fmla="*/ 152 h 488"/>
                <a:gd name="T74" fmla="*/ 179 w 488"/>
                <a:gd name="T75" fmla="*/ 121 h 488"/>
                <a:gd name="T76" fmla="*/ 231 w 488"/>
                <a:gd name="T77" fmla="*/ 105 h 488"/>
                <a:gd name="T78" fmla="*/ 283 w 488"/>
                <a:gd name="T79" fmla="*/ 110 h 488"/>
                <a:gd name="T80" fmla="*/ 310 w 488"/>
                <a:gd name="T81" fmla="*/ 121 h 488"/>
                <a:gd name="T82" fmla="*/ 352 w 488"/>
                <a:gd name="T83" fmla="*/ 158 h 488"/>
                <a:gd name="T84" fmla="*/ 378 w 488"/>
                <a:gd name="T85" fmla="*/ 205 h 488"/>
                <a:gd name="T86" fmla="*/ 383 w 488"/>
                <a:gd name="T87" fmla="*/ 257 h 488"/>
                <a:gd name="T88" fmla="*/ 378 w 488"/>
                <a:gd name="T89" fmla="*/ 283 h 488"/>
                <a:gd name="T90" fmla="*/ 352 w 488"/>
                <a:gd name="T91" fmla="*/ 336 h 488"/>
                <a:gd name="T92" fmla="*/ 310 w 488"/>
                <a:gd name="T93" fmla="*/ 367 h 488"/>
                <a:gd name="T94" fmla="*/ 257 w 488"/>
                <a:gd name="T95" fmla="*/ 383 h 488"/>
                <a:gd name="T96" fmla="*/ 200 w 488"/>
                <a:gd name="T97" fmla="*/ 378 h 488"/>
                <a:gd name="T98" fmla="*/ 173 w 488"/>
                <a:gd name="T99" fmla="*/ 367 h 488"/>
                <a:gd name="T100" fmla="*/ 137 w 488"/>
                <a:gd name="T101" fmla="*/ 331 h 488"/>
                <a:gd name="T102" fmla="*/ 110 w 488"/>
                <a:gd name="T103" fmla="*/ 283 h 488"/>
                <a:gd name="T104" fmla="*/ 105 w 488"/>
                <a:gd name="T105" fmla="*/ 231 h 488"/>
                <a:gd name="T106" fmla="*/ 110 w 488"/>
                <a:gd name="T107" fmla="*/ 199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8" h="488">
                  <a:moveTo>
                    <a:pt x="58" y="283"/>
                  </a:moveTo>
                  <a:lnTo>
                    <a:pt x="16" y="331"/>
                  </a:lnTo>
                  <a:lnTo>
                    <a:pt x="16" y="331"/>
                  </a:lnTo>
                  <a:lnTo>
                    <a:pt x="21" y="346"/>
                  </a:lnTo>
                  <a:lnTo>
                    <a:pt x="21" y="346"/>
                  </a:lnTo>
                  <a:lnTo>
                    <a:pt x="32" y="367"/>
                  </a:lnTo>
                  <a:lnTo>
                    <a:pt x="95" y="362"/>
                  </a:lnTo>
                  <a:lnTo>
                    <a:pt x="95" y="362"/>
                  </a:lnTo>
                  <a:lnTo>
                    <a:pt x="121" y="383"/>
                  </a:lnTo>
                  <a:lnTo>
                    <a:pt x="110" y="446"/>
                  </a:lnTo>
                  <a:lnTo>
                    <a:pt x="110" y="446"/>
                  </a:lnTo>
                  <a:lnTo>
                    <a:pt x="142" y="467"/>
                  </a:lnTo>
                  <a:lnTo>
                    <a:pt x="194" y="425"/>
                  </a:lnTo>
                  <a:lnTo>
                    <a:pt x="194" y="425"/>
                  </a:lnTo>
                  <a:lnTo>
                    <a:pt x="226" y="430"/>
                  </a:lnTo>
                  <a:lnTo>
                    <a:pt x="252" y="488"/>
                  </a:lnTo>
                  <a:lnTo>
                    <a:pt x="252" y="488"/>
                  </a:lnTo>
                  <a:lnTo>
                    <a:pt x="294" y="483"/>
                  </a:lnTo>
                  <a:lnTo>
                    <a:pt x="310" y="420"/>
                  </a:lnTo>
                  <a:lnTo>
                    <a:pt x="310" y="420"/>
                  </a:lnTo>
                  <a:lnTo>
                    <a:pt x="325" y="415"/>
                  </a:lnTo>
                  <a:lnTo>
                    <a:pt x="325" y="415"/>
                  </a:lnTo>
                  <a:lnTo>
                    <a:pt x="341" y="404"/>
                  </a:lnTo>
                  <a:lnTo>
                    <a:pt x="394" y="436"/>
                  </a:lnTo>
                  <a:lnTo>
                    <a:pt x="394" y="436"/>
                  </a:lnTo>
                  <a:lnTo>
                    <a:pt x="425" y="409"/>
                  </a:lnTo>
                  <a:lnTo>
                    <a:pt x="399" y="346"/>
                  </a:lnTo>
                  <a:lnTo>
                    <a:pt x="399" y="346"/>
                  </a:lnTo>
                  <a:lnTo>
                    <a:pt x="415" y="320"/>
                  </a:lnTo>
                  <a:lnTo>
                    <a:pt x="478" y="310"/>
                  </a:lnTo>
                  <a:lnTo>
                    <a:pt x="478" y="310"/>
                  </a:lnTo>
                  <a:lnTo>
                    <a:pt x="488" y="268"/>
                  </a:lnTo>
                  <a:lnTo>
                    <a:pt x="430" y="236"/>
                  </a:lnTo>
                  <a:lnTo>
                    <a:pt x="430" y="236"/>
                  </a:lnTo>
                  <a:lnTo>
                    <a:pt x="430" y="205"/>
                  </a:lnTo>
                  <a:lnTo>
                    <a:pt x="472" y="158"/>
                  </a:lnTo>
                  <a:lnTo>
                    <a:pt x="472" y="158"/>
                  </a:lnTo>
                  <a:lnTo>
                    <a:pt x="462" y="142"/>
                  </a:lnTo>
                  <a:lnTo>
                    <a:pt x="462" y="142"/>
                  </a:lnTo>
                  <a:lnTo>
                    <a:pt x="457" y="121"/>
                  </a:lnTo>
                  <a:lnTo>
                    <a:pt x="394" y="126"/>
                  </a:lnTo>
                  <a:lnTo>
                    <a:pt x="394" y="126"/>
                  </a:lnTo>
                  <a:lnTo>
                    <a:pt x="367" y="100"/>
                  </a:lnTo>
                  <a:lnTo>
                    <a:pt x="378" y="42"/>
                  </a:lnTo>
                  <a:lnTo>
                    <a:pt x="378" y="42"/>
                  </a:lnTo>
                  <a:lnTo>
                    <a:pt x="341" y="21"/>
                  </a:lnTo>
                  <a:lnTo>
                    <a:pt x="294" y="63"/>
                  </a:lnTo>
                  <a:lnTo>
                    <a:pt x="294" y="63"/>
                  </a:lnTo>
                  <a:lnTo>
                    <a:pt x="262" y="58"/>
                  </a:lnTo>
                  <a:lnTo>
                    <a:pt x="231" y="0"/>
                  </a:lnTo>
                  <a:lnTo>
                    <a:pt x="231" y="0"/>
                  </a:lnTo>
                  <a:lnTo>
                    <a:pt x="194" y="5"/>
                  </a:lnTo>
                  <a:lnTo>
                    <a:pt x="179" y="68"/>
                  </a:lnTo>
                  <a:lnTo>
                    <a:pt x="179" y="68"/>
                  </a:lnTo>
                  <a:lnTo>
                    <a:pt x="163" y="74"/>
                  </a:lnTo>
                  <a:lnTo>
                    <a:pt x="163" y="74"/>
                  </a:lnTo>
                  <a:lnTo>
                    <a:pt x="147" y="79"/>
                  </a:lnTo>
                  <a:lnTo>
                    <a:pt x="95" y="53"/>
                  </a:lnTo>
                  <a:lnTo>
                    <a:pt x="95" y="53"/>
                  </a:lnTo>
                  <a:lnTo>
                    <a:pt x="63" y="79"/>
                  </a:lnTo>
                  <a:lnTo>
                    <a:pt x="89" y="137"/>
                  </a:lnTo>
                  <a:lnTo>
                    <a:pt x="89" y="137"/>
                  </a:lnTo>
                  <a:lnTo>
                    <a:pt x="74" y="168"/>
                  </a:lnTo>
                  <a:lnTo>
                    <a:pt x="11" y="179"/>
                  </a:lnTo>
                  <a:lnTo>
                    <a:pt x="11" y="179"/>
                  </a:lnTo>
                  <a:lnTo>
                    <a:pt x="0" y="215"/>
                  </a:lnTo>
                  <a:lnTo>
                    <a:pt x="58" y="252"/>
                  </a:lnTo>
                  <a:lnTo>
                    <a:pt x="58" y="252"/>
                  </a:lnTo>
                  <a:lnTo>
                    <a:pt x="58" y="283"/>
                  </a:lnTo>
                  <a:lnTo>
                    <a:pt x="58" y="283"/>
                  </a:lnTo>
                  <a:close/>
                  <a:moveTo>
                    <a:pt x="110" y="199"/>
                  </a:moveTo>
                  <a:lnTo>
                    <a:pt x="110" y="199"/>
                  </a:lnTo>
                  <a:lnTo>
                    <a:pt x="121" y="173"/>
                  </a:lnTo>
                  <a:lnTo>
                    <a:pt x="137" y="152"/>
                  </a:lnTo>
                  <a:lnTo>
                    <a:pt x="158" y="137"/>
                  </a:lnTo>
                  <a:lnTo>
                    <a:pt x="179" y="121"/>
                  </a:lnTo>
                  <a:lnTo>
                    <a:pt x="205" y="110"/>
                  </a:lnTo>
                  <a:lnTo>
                    <a:pt x="231" y="105"/>
                  </a:lnTo>
                  <a:lnTo>
                    <a:pt x="257" y="105"/>
                  </a:lnTo>
                  <a:lnTo>
                    <a:pt x="283" y="110"/>
                  </a:lnTo>
                  <a:lnTo>
                    <a:pt x="283" y="110"/>
                  </a:lnTo>
                  <a:lnTo>
                    <a:pt x="310" y="121"/>
                  </a:lnTo>
                  <a:lnTo>
                    <a:pt x="336" y="137"/>
                  </a:lnTo>
                  <a:lnTo>
                    <a:pt x="352" y="158"/>
                  </a:lnTo>
                  <a:lnTo>
                    <a:pt x="367" y="179"/>
                  </a:lnTo>
                  <a:lnTo>
                    <a:pt x="378" y="205"/>
                  </a:lnTo>
                  <a:lnTo>
                    <a:pt x="383" y="231"/>
                  </a:lnTo>
                  <a:lnTo>
                    <a:pt x="383" y="257"/>
                  </a:lnTo>
                  <a:lnTo>
                    <a:pt x="378" y="283"/>
                  </a:lnTo>
                  <a:lnTo>
                    <a:pt x="378" y="283"/>
                  </a:lnTo>
                  <a:lnTo>
                    <a:pt x="367" y="310"/>
                  </a:lnTo>
                  <a:lnTo>
                    <a:pt x="352" y="336"/>
                  </a:lnTo>
                  <a:lnTo>
                    <a:pt x="331" y="352"/>
                  </a:lnTo>
                  <a:lnTo>
                    <a:pt x="310" y="367"/>
                  </a:lnTo>
                  <a:lnTo>
                    <a:pt x="283" y="378"/>
                  </a:lnTo>
                  <a:lnTo>
                    <a:pt x="257" y="383"/>
                  </a:lnTo>
                  <a:lnTo>
                    <a:pt x="231" y="383"/>
                  </a:lnTo>
                  <a:lnTo>
                    <a:pt x="200" y="378"/>
                  </a:lnTo>
                  <a:lnTo>
                    <a:pt x="200" y="378"/>
                  </a:lnTo>
                  <a:lnTo>
                    <a:pt x="173" y="367"/>
                  </a:lnTo>
                  <a:lnTo>
                    <a:pt x="152" y="352"/>
                  </a:lnTo>
                  <a:lnTo>
                    <a:pt x="137" y="331"/>
                  </a:lnTo>
                  <a:lnTo>
                    <a:pt x="121" y="310"/>
                  </a:lnTo>
                  <a:lnTo>
                    <a:pt x="110" y="283"/>
                  </a:lnTo>
                  <a:lnTo>
                    <a:pt x="105" y="257"/>
                  </a:lnTo>
                  <a:lnTo>
                    <a:pt x="105" y="231"/>
                  </a:lnTo>
                  <a:lnTo>
                    <a:pt x="110" y="199"/>
                  </a:lnTo>
                  <a:lnTo>
                    <a:pt x="110" y="1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205" name="Freeform 85"/>
            <p:cNvSpPr>
              <a:spLocks/>
            </p:cNvSpPr>
            <p:nvPr/>
          </p:nvSpPr>
          <p:spPr bwMode="auto">
            <a:xfrm>
              <a:off x="6887214" y="3156122"/>
              <a:ext cx="115000" cy="52990"/>
            </a:xfrm>
            <a:custGeom>
              <a:avLst/>
              <a:gdLst>
                <a:gd name="T0" fmla="*/ 204 w 204"/>
                <a:gd name="T1" fmla="*/ 36 h 94"/>
                <a:gd name="T2" fmla="*/ 204 w 204"/>
                <a:gd name="T3" fmla="*/ 36 h 94"/>
                <a:gd name="T4" fmla="*/ 199 w 204"/>
                <a:gd name="T5" fmla="*/ 36 h 94"/>
                <a:gd name="T6" fmla="*/ 157 w 204"/>
                <a:gd name="T7" fmla="*/ 10 h 94"/>
                <a:gd name="T8" fmla="*/ 157 w 204"/>
                <a:gd name="T9" fmla="*/ 10 h 94"/>
                <a:gd name="T10" fmla="*/ 141 w 204"/>
                <a:gd name="T11" fmla="*/ 0 h 94"/>
                <a:gd name="T12" fmla="*/ 131 w 204"/>
                <a:gd name="T13" fmla="*/ 15 h 94"/>
                <a:gd name="T14" fmla="*/ 100 w 204"/>
                <a:gd name="T15" fmla="*/ 42 h 94"/>
                <a:gd name="T16" fmla="*/ 73 w 204"/>
                <a:gd name="T17" fmla="*/ 15 h 94"/>
                <a:gd name="T18" fmla="*/ 63 w 204"/>
                <a:gd name="T19" fmla="*/ 0 h 94"/>
                <a:gd name="T20" fmla="*/ 63 w 204"/>
                <a:gd name="T21" fmla="*/ 0 h 94"/>
                <a:gd name="T22" fmla="*/ 47 w 204"/>
                <a:gd name="T23" fmla="*/ 10 h 94"/>
                <a:gd name="T24" fmla="*/ 0 w 204"/>
                <a:gd name="T25" fmla="*/ 36 h 94"/>
                <a:gd name="T26" fmla="*/ 0 w 204"/>
                <a:gd name="T27" fmla="*/ 36 h 94"/>
                <a:gd name="T28" fmla="*/ 0 w 204"/>
                <a:gd name="T29" fmla="*/ 36 h 94"/>
                <a:gd name="T30" fmla="*/ 0 w 204"/>
                <a:gd name="T31" fmla="*/ 36 h 94"/>
                <a:gd name="T32" fmla="*/ 10 w 204"/>
                <a:gd name="T33" fmla="*/ 52 h 94"/>
                <a:gd name="T34" fmla="*/ 26 w 204"/>
                <a:gd name="T35" fmla="*/ 68 h 94"/>
                <a:gd name="T36" fmla="*/ 47 w 204"/>
                <a:gd name="T37" fmla="*/ 78 h 94"/>
                <a:gd name="T38" fmla="*/ 68 w 204"/>
                <a:gd name="T39" fmla="*/ 89 h 94"/>
                <a:gd name="T40" fmla="*/ 68 w 204"/>
                <a:gd name="T41" fmla="*/ 89 h 94"/>
                <a:gd name="T42" fmla="*/ 84 w 204"/>
                <a:gd name="T43" fmla="*/ 94 h 94"/>
                <a:gd name="T44" fmla="*/ 105 w 204"/>
                <a:gd name="T45" fmla="*/ 94 h 94"/>
                <a:gd name="T46" fmla="*/ 126 w 204"/>
                <a:gd name="T47" fmla="*/ 94 h 94"/>
                <a:gd name="T48" fmla="*/ 147 w 204"/>
                <a:gd name="T49" fmla="*/ 89 h 94"/>
                <a:gd name="T50" fmla="*/ 162 w 204"/>
                <a:gd name="T51" fmla="*/ 78 h 94"/>
                <a:gd name="T52" fmla="*/ 178 w 204"/>
                <a:gd name="T53" fmla="*/ 68 h 94"/>
                <a:gd name="T54" fmla="*/ 194 w 204"/>
                <a:gd name="T55" fmla="*/ 52 h 94"/>
                <a:gd name="T56" fmla="*/ 204 w 204"/>
                <a:gd name="T57" fmla="*/ 36 h 94"/>
                <a:gd name="T58" fmla="*/ 204 w 204"/>
                <a:gd name="T59" fmla="*/ 3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4" h="94">
                  <a:moveTo>
                    <a:pt x="204" y="36"/>
                  </a:moveTo>
                  <a:lnTo>
                    <a:pt x="204" y="36"/>
                  </a:lnTo>
                  <a:lnTo>
                    <a:pt x="199" y="36"/>
                  </a:lnTo>
                  <a:lnTo>
                    <a:pt x="157" y="10"/>
                  </a:lnTo>
                  <a:lnTo>
                    <a:pt x="157" y="10"/>
                  </a:lnTo>
                  <a:lnTo>
                    <a:pt x="141" y="0"/>
                  </a:lnTo>
                  <a:lnTo>
                    <a:pt x="131" y="15"/>
                  </a:lnTo>
                  <a:lnTo>
                    <a:pt x="100" y="42"/>
                  </a:lnTo>
                  <a:lnTo>
                    <a:pt x="73" y="15"/>
                  </a:lnTo>
                  <a:lnTo>
                    <a:pt x="63" y="0"/>
                  </a:lnTo>
                  <a:lnTo>
                    <a:pt x="63" y="0"/>
                  </a:lnTo>
                  <a:lnTo>
                    <a:pt x="47" y="10"/>
                  </a:lnTo>
                  <a:lnTo>
                    <a:pt x="0" y="36"/>
                  </a:lnTo>
                  <a:lnTo>
                    <a:pt x="0" y="36"/>
                  </a:lnTo>
                  <a:lnTo>
                    <a:pt x="0" y="36"/>
                  </a:lnTo>
                  <a:lnTo>
                    <a:pt x="0" y="36"/>
                  </a:lnTo>
                  <a:lnTo>
                    <a:pt x="10" y="52"/>
                  </a:lnTo>
                  <a:lnTo>
                    <a:pt x="26" y="68"/>
                  </a:lnTo>
                  <a:lnTo>
                    <a:pt x="47" y="78"/>
                  </a:lnTo>
                  <a:lnTo>
                    <a:pt x="68" y="89"/>
                  </a:lnTo>
                  <a:lnTo>
                    <a:pt x="68" y="89"/>
                  </a:lnTo>
                  <a:lnTo>
                    <a:pt x="84" y="94"/>
                  </a:lnTo>
                  <a:lnTo>
                    <a:pt x="105" y="94"/>
                  </a:lnTo>
                  <a:lnTo>
                    <a:pt x="126" y="94"/>
                  </a:lnTo>
                  <a:lnTo>
                    <a:pt x="147" y="89"/>
                  </a:lnTo>
                  <a:lnTo>
                    <a:pt x="162" y="78"/>
                  </a:lnTo>
                  <a:lnTo>
                    <a:pt x="178" y="68"/>
                  </a:lnTo>
                  <a:lnTo>
                    <a:pt x="194" y="52"/>
                  </a:lnTo>
                  <a:lnTo>
                    <a:pt x="204" y="36"/>
                  </a:lnTo>
                  <a:lnTo>
                    <a:pt x="204"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sp>
          <p:nvSpPr>
            <p:cNvPr id="206" name="Freeform 86"/>
            <p:cNvSpPr>
              <a:spLocks/>
            </p:cNvSpPr>
            <p:nvPr/>
          </p:nvSpPr>
          <p:spPr bwMode="auto">
            <a:xfrm>
              <a:off x="6913709" y="3078892"/>
              <a:ext cx="62010" cy="80049"/>
            </a:xfrm>
            <a:custGeom>
              <a:avLst/>
              <a:gdLst>
                <a:gd name="T0" fmla="*/ 5 w 110"/>
                <a:gd name="T1" fmla="*/ 63 h 142"/>
                <a:gd name="T2" fmla="*/ 5 w 110"/>
                <a:gd name="T3" fmla="*/ 63 h 142"/>
                <a:gd name="T4" fmla="*/ 5 w 110"/>
                <a:gd name="T5" fmla="*/ 63 h 142"/>
                <a:gd name="T6" fmla="*/ 5 w 110"/>
                <a:gd name="T7" fmla="*/ 63 h 142"/>
                <a:gd name="T8" fmla="*/ 5 w 110"/>
                <a:gd name="T9" fmla="*/ 68 h 142"/>
                <a:gd name="T10" fmla="*/ 0 w 110"/>
                <a:gd name="T11" fmla="*/ 68 h 142"/>
                <a:gd name="T12" fmla="*/ 0 w 110"/>
                <a:gd name="T13" fmla="*/ 68 h 142"/>
                <a:gd name="T14" fmla="*/ 0 w 110"/>
                <a:gd name="T15" fmla="*/ 84 h 142"/>
                <a:gd name="T16" fmla="*/ 5 w 110"/>
                <a:gd name="T17" fmla="*/ 89 h 142"/>
                <a:gd name="T18" fmla="*/ 5 w 110"/>
                <a:gd name="T19" fmla="*/ 89 h 142"/>
                <a:gd name="T20" fmla="*/ 11 w 110"/>
                <a:gd name="T21" fmla="*/ 95 h 142"/>
                <a:gd name="T22" fmla="*/ 11 w 110"/>
                <a:gd name="T23" fmla="*/ 95 h 142"/>
                <a:gd name="T24" fmla="*/ 16 w 110"/>
                <a:gd name="T25" fmla="*/ 105 h 142"/>
                <a:gd name="T26" fmla="*/ 16 w 110"/>
                <a:gd name="T27" fmla="*/ 105 h 142"/>
                <a:gd name="T28" fmla="*/ 26 w 110"/>
                <a:gd name="T29" fmla="*/ 121 h 142"/>
                <a:gd name="T30" fmla="*/ 32 w 110"/>
                <a:gd name="T31" fmla="*/ 131 h 142"/>
                <a:gd name="T32" fmla="*/ 42 w 110"/>
                <a:gd name="T33" fmla="*/ 137 h 142"/>
                <a:gd name="T34" fmla="*/ 53 w 110"/>
                <a:gd name="T35" fmla="*/ 142 h 142"/>
                <a:gd name="T36" fmla="*/ 63 w 110"/>
                <a:gd name="T37" fmla="*/ 137 h 142"/>
                <a:gd name="T38" fmla="*/ 73 w 110"/>
                <a:gd name="T39" fmla="*/ 131 h 142"/>
                <a:gd name="T40" fmla="*/ 84 w 110"/>
                <a:gd name="T41" fmla="*/ 121 h 142"/>
                <a:gd name="T42" fmla="*/ 94 w 110"/>
                <a:gd name="T43" fmla="*/ 105 h 142"/>
                <a:gd name="T44" fmla="*/ 94 w 110"/>
                <a:gd name="T45" fmla="*/ 105 h 142"/>
                <a:gd name="T46" fmla="*/ 100 w 110"/>
                <a:gd name="T47" fmla="*/ 95 h 142"/>
                <a:gd name="T48" fmla="*/ 100 w 110"/>
                <a:gd name="T49" fmla="*/ 95 h 142"/>
                <a:gd name="T50" fmla="*/ 105 w 110"/>
                <a:gd name="T51" fmla="*/ 89 h 142"/>
                <a:gd name="T52" fmla="*/ 105 w 110"/>
                <a:gd name="T53" fmla="*/ 89 h 142"/>
                <a:gd name="T54" fmla="*/ 110 w 110"/>
                <a:gd name="T55" fmla="*/ 84 h 142"/>
                <a:gd name="T56" fmla="*/ 110 w 110"/>
                <a:gd name="T57" fmla="*/ 68 h 142"/>
                <a:gd name="T58" fmla="*/ 110 w 110"/>
                <a:gd name="T59" fmla="*/ 68 h 142"/>
                <a:gd name="T60" fmla="*/ 105 w 110"/>
                <a:gd name="T61" fmla="*/ 68 h 142"/>
                <a:gd name="T62" fmla="*/ 105 w 110"/>
                <a:gd name="T63" fmla="*/ 63 h 142"/>
                <a:gd name="T64" fmla="*/ 105 w 110"/>
                <a:gd name="T65" fmla="*/ 63 h 142"/>
                <a:gd name="T66" fmla="*/ 105 w 110"/>
                <a:gd name="T67" fmla="*/ 63 h 142"/>
                <a:gd name="T68" fmla="*/ 105 w 110"/>
                <a:gd name="T69" fmla="*/ 63 h 142"/>
                <a:gd name="T70" fmla="*/ 105 w 110"/>
                <a:gd name="T71" fmla="*/ 37 h 142"/>
                <a:gd name="T72" fmla="*/ 94 w 110"/>
                <a:gd name="T73" fmla="*/ 21 h 142"/>
                <a:gd name="T74" fmla="*/ 79 w 110"/>
                <a:gd name="T75" fmla="*/ 6 h 142"/>
                <a:gd name="T76" fmla="*/ 53 w 110"/>
                <a:gd name="T77" fmla="*/ 0 h 142"/>
                <a:gd name="T78" fmla="*/ 53 w 110"/>
                <a:gd name="T79" fmla="*/ 0 h 142"/>
                <a:gd name="T80" fmla="*/ 32 w 110"/>
                <a:gd name="T81" fmla="*/ 6 h 142"/>
                <a:gd name="T82" fmla="*/ 16 w 110"/>
                <a:gd name="T83" fmla="*/ 21 h 142"/>
                <a:gd name="T84" fmla="*/ 5 w 110"/>
                <a:gd name="T85" fmla="*/ 37 h 142"/>
                <a:gd name="T86" fmla="*/ 5 w 110"/>
                <a:gd name="T87" fmla="*/ 63 h 142"/>
                <a:gd name="T88" fmla="*/ 5 w 110"/>
                <a:gd name="T89" fmla="*/ 6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0" h="142">
                  <a:moveTo>
                    <a:pt x="5" y="63"/>
                  </a:moveTo>
                  <a:lnTo>
                    <a:pt x="5" y="63"/>
                  </a:lnTo>
                  <a:lnTo>
                    <a:pt x="5" y="63"/>
                  </a:lnTo>
                  <a:lnTo>
                    <a:pt x="5" y="63"/>
                  </a:lnTo>
                  <a:lnTo>
                    <a:pt x="5" y="68"/>
                  </a:lnTo>
                  <a:lnTo>
                    <a:pt x="0" y="68"/>
                  </a:lnTo>
                  <a:lnTo>
                    <a:pt x="0" y="68"/>
                  </a:lnTo>
                  <a:lnTo>
                    <a:pt x="0" y="84"/>
                  </a:lnTo>
                  <a:lnTo>
                    <a:pt x="5" y="89"/>
                  </a:lnTo>
                  <a:lnTo>
                    <a:pt x="5" y="89"/>
                  </a:lnTo>
                  <a:lnTo>
                    <a:pt x="11" y="95"/>
                  </a:lnTo>
                  <a:lnTo>
                    <a:pt x="11" y="95"/>
                  </a:lnTo>
                  <a:lnTo>
                    <a:pt x="16" y="105"/>
                  </a:lnTo>
                  <a:lnTo>
                    <a:pt x="16" y="105"/>
                  </a:lnTo>
                  <a:lnTo>
                    <a:pt x="26" y="121"/>
                  </a:lnTo>
                  <a:lnTo>
                    <a:pt x="32" y="131"/>
                  </a:lnTo>
                  <a:lnTo>
                    <a:pt x="42" y="137"/>
                  </a:lnTo>
                  <a:lnTo>
                    <a:pt x="53" y="142"/>
                  </a:lnTo>
                  <a:lnTo>
                    <a:pt x="63" y="137"/>
                  </a:lnTo>
                  <a:lnTo>
                    <a:pt x="73" y="131"/>
                  </a:lnTo>
                  <a:lnTo>
                    <a:pt x="84" y="121"/>
                  </a:lnTo>
                  <a:lnTo>
                    <a:pt x="94" y="105"/>
                  </a:lnTo>
                  <a:lnTo>
                    <a:pt x="94" y="105"/>
                  </a:lnTo>
                  <a:lnTo>
                    <a:pt x="100" y="95"/>
                  </a:lnTo>
                  <a:lnTo>
                    <a:pt x="100" y="95"/>
                  </a:lnTo>
                  <a:lnTo>
                    <a:pt x="105" y="89"/>
                  </a:lnTo>
                  <a:lnTo>
                    <a:pt x="105" y="89"/>
                  </a:lnTo>
                  <a:lnTo>
                    <a:pt x="110" y="84"/>
                  </a:lnTo>
                  <a:lnTo>
                    <a:pt x="110" y="68"/>
                  </a:lnTo>
                  <a:lnTo>
                    <a:pt x="110" y="68"/>
                  </a:lnTo>
                  <a:lnTo>
                    <a:pt x="105" y="68"/>
                  </a:lnTo>
                  <a:lnTo>
                    <a:pt x="105" y="63"/>
                  </a:lnTo>
                  <a:lnTo>
                    <a:pt x="105" y="63"/>
                  </a:lnTo>
                  <a:lnTo>
                    <a:pt x="105" y="63"/>
                  </a:lnTo>
                  <a:lnTo>
                    <a:pt x="105" y="63"/>
                  </a:lnTo>
                  <a:lnTo>
                    <a:pt x="105" y="37"/>
                  </a:lnTo>
                  <a:lnTo>
                    <a:pt x="94" y="21"/>
                  </a:lnTo>
                  <a:lnTo>
                    <a:pt x="79" y="6"/>
                  </a:lnTo>
                  <a:lnTo>
                    <a:pt x="53" y="0"/>
                  </a:lnTo>
                  <a:lnTo>
                    <a:pt x="53" y="0"/>
                  </a:lnTo>
                  <a:lnTo>
                    <a:pt x="32" y="6"/>
                  </a:lnTo>
                  <a:lnTo>
                    <a:pt x="16" y="21"/>
                  </a:lnTo>
                  <a:lnTo>
                    <a:pt x="5" y="37"/>
                  </a:lnTo>
                  <a:lnTo>
                    <a:pt x="5" y="63"/>
                  </a:lnTo>
                  <a:lnTo>
                    <a:pt x="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500"/>
            </a:p>
          </p:txBody>
        </p:sp>
      </p:grpSp>
    </p:spTree>
    <p:extLst>
      <p:ext uri="{BB962C8B-B14F-4D97-AF65-F5344CB8AC3E}">
        <p14:creationId xmlns:p14="http://schemas.microsoft.com/office/powerpoint/2010/main" val="29861979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CB624-FC62-3665-643F-1A04CB60CFC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EE23EBA-7BAE-4C38-D78A-1B0101C0EB9C}"/>
              </a:ext>
            </a:extLst>
          </p:cNvPr>
          <p:cNvSpPr>
            <a:spLocks noGrp="1"/>
          </p:cNvSpPr>
          <p:nvPr>
            <p:ph type="title"/>
          </p:nvPr>
        </p:nvSpPr>
        <p:spPr/>
        <p:txBody>
          <a:bodyPr/>
          <a:lstStyle/>
          <a:p>
            <a:r>
              <a:rPr lang="en-US" b="1" dirty="0"/>
              <a:t>Process of GST Audit</a:t>
            </a:r>
            <a:endParaRPr lang="en-IN" b="1" dirty="0"/>
          </a:p>
        </p:txBody>
      </p:sp>
      <p:cxnSp>
        <p:nvCxnSpPr>
          <p:cNvPr id="28" name="Straight Arrow Connector 27">
            <a:extLst>
              <a:ext uri="{FF2B5EF4-FFF2-40B4-BE49-F238E27FC236}">
                <a16:creationId xmlns:a16="http://schemas.microsoft.com/office/drawing/2014/main" id="{CF1B86F2-3F6A-1AB2-22F3-5A189FE0D15B}"/>
              </a:ext>
            </a:extLst>
          </p:cNvPr>
          <p:cNvCxnSpPr/>
          <p:nvPr/>
        </p:nvCxnSpPr>
        <p:spPr>
          <a:xfrm>
            <a:off x="1421606" y="3539826"/>
            <a:ext cx="9348788" cy="0"/>
          </a:xfrm>
          <a:prstGeom prst="straightConnector1">
            <a:avLst/>
          </a:prstGeom>
          <a:ln w="190500" cap="rnd">
            <a:solidFill>
              <a:schemeClr val="tx2"/>
            </a:solidFill>
            <a:tailEnd type="stealth"/>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3BC93FF0-62E5-C030-6D4D-7177FE851DB6}"/>
              </a:ext>
            </a:extLst>
          </p:cNvPr>
          <p:cNvGrpSpPr/>
          <p:nvPr/>
        </p:nvGrpSpPr>
        <p:grpSpPr>
          <a:xfrm>
            <a:off x="1310996" y="2333073"/>
            <a:ext cx="228600" cy="1321053"/>
            <a:chOff x="359290" y="2270179"/>
            <a:chExt cx="228600" cy="1321053"/>
          </a:xfrm>
        </p:grpSpPr>
        <p:cxnSp>
          <p:nvCxnSpPr>
            <p:cNvPr id="30" name="Straight Connector 29">
              <a:extLst>
                <a:ext uri="{FF2B5EF4-FFF2-40B4-BE49-F238E27FC236}">
                  <a16:creationId xmlns:a16="http://schemas.microsoft.com/office/drawing/2014/main" id="{EC29D0BA-3343-885F-9D3E-536CD4C4F83D}"/>
                </a:ext>
              </a:extLst>
            </p:cNvPr>
            <p:cNvCxnSpPr>
              <a:stCxn id="32" idx="4"/>
              <a:endCxn id="31" idx="0"/>
            </p:cNvCxnSpPr>
            <p:nvPr/>
          </p:nvCxnSpPr>
          <p:spPr>
            <a:xfrm>
              <a:off x="473590" y="2441929"/>
              <a:ext cx="0" cy="920703"/>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22E6540C-370C-353C-6FEA-8AC83A4C58C2}"/>
                </a:ext>
              </a:extLst>
            </p:cNvPr>
            <p:cNvSpPr/>
            <p:nvPr/>
          </p:nvSpPr>
          <p:spPr bwMode="gray">
            <a:xfrm>
              <a:off x="359290" y="3362632"/>
              <a:ext cx="228600" cy="228600"/>
            </a:xfrm>
            <a:prstGeom prst="ellipse">
              <a:avLst/>
            </a:prstGeom>
            <a:solidFill>
              <a:schemeClr val="accent3"/>
            </a:solidFill>
            <a:ln w="2540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500" b="1" dirty="0">
                <a:solidFill>
                  <a:schemeClr val="bg1"/>
                </a:solidFill>
              </a:endParaRPr>
            </a:p>
          </p:txBody>
        </p:sp>
        <p:sp>
          <p:nvSpPr>
            <p:cNvPr id="32" name="Oval 31">
              <a:extLst>
                <a:ext uri="{FF2B5EF4-FFF2-40B4-BE49-F238E27FC236}">
                  <a16:creationId xmlns:a16="http://schemas.microsoft.com/office/drawing/2014/main" id="{FEFD40DA-E65C-BFC8-F7FA-ABC8F71853B0}"/>
                </a:ext>
              </a:extLst>
            </p:cNvPr>
            <p:cNvSpPr/>
            <p:nvPr/>
          </p:nvSpPr>
          <p:spPr bwMode="gray">
            <a:xfrm>
              <a:off x="387715" y="2270179"/>
              <a:ext cx="171750" cy="171750"/>
            </a:xfrm>
            <a:prstGeom prst="ellipse">
              <a:avLst/>
            </a:prstGeom>
            <a:solidFill>
              <a:schemeClr val="accent3"/>
            </a:solidFill>
            <a:ln w="2540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500" b="1" dirty="0">
                <a:solidFill>
                  <a:schemeClr val="bg1"/>
                </a:solidFill>
              </a:endParaRPr>
            </a:p>
          </p:txBody>
        </p:sp>
      </p:grpSp>
      <p:grpSp>
        <p:nvGrpSpPr>
          <p:cNvPr id="33" name="Group 32">
            <a:extLst>
              <a:ext uri="{FF2B5EF4-FFF2-40B4-BE49-F238E27FC236}">
                <a16:creationId xmlns:a16="http://schemas.microsoft.com/office/drawing/2014/main" id="{5C41E357-7FD7-C6D8-E7FD-10E763B05CD0}"/>
              </a:ext>
            </a:extLst>
          </p:cNvPr>
          <p:cNvGrpSpPr/>
          <p:nvPr/>
        </p:nvGrpSpPr>
        <p:grpSpPr>
          <a:xfrm>
            <a:off x="1429389" y="2239733"/>
            <a:ext cx="1294929" cy="885435"/>
            <a:chOff x="477683" y="2176839"/>
            <a:chExt cx="1294929" cy="885435"/>
          </a:xfrm>
        </p:grpSpPr>
        <p:sp>
          <p:nvSpPr>
            <p:cNvPr id="34" name="Rectangle 33">
              <a:extLst>
                <a:ext uri="{FF2B5EF4-FFF2-40B4-BE49-F238E27FC236}">
                  <a16:creationId xmlns:a16="http://schemas.microsoft.com/office/drawing/2014/main" id="{78F5862A-C63C-CBF5-4420-13EAFB28CFD3}"/>
                </a:ext>
              </a:extLst>
            </p:cNvPr>
            <p:cNvSpPr/>
            <p:nvPr/>
          </p:nvSpPr>
          <p:spPr>
            <a:xfrm>
              <a:off x="477683" y="2508276"/>
              <a:ext cx="1294929" cy="553998"/>
            </a:xfrm>
            <a:prstGeom prst="rect">
              <a:avLst/>
            </a:prstGeom>
          </p:spPr>
          <p:txBody>
            <a:bodyPr wrap="square">
              <a:spAutoFit/>
            </a:bodyPr>
            <a:lstStyle/>
            <a:p>
              <a:r>
                <a:rPr lang="en-US" sz="1500" dirty="0"/>
                <a:t>Selection of the Auditee</a:t>
              </a:r>
            </a:p>
          </p:txBody>
        </p:sp>
        <p:sp>
          <p:nvSpPr>
            <p:cNvPr id="35" name="Rectangle 34">
              <a:extLst>
                <a:ext uri="{FF2B5EF4-FFF2-40B4-BE49-F238E27FC236}">
                  <a16:creationId xmlns:a16="http://schemas.microsoft.com/office/drawing/2014/main" id="{84B71A0E-057B-93E4-B73E-26E1E86BCC5D}"/>
                </a:ext>
              </a:extLst>
            </p:cNvPr>
            <p:cNvSpPr/>
            <p:nvPr/>
          </p:nvSpPr>
          <p:spPr>
            <a:xfrm>
              <a:off x="522595" y="2176839"/>
              <a:ext cx="378630" cy="323165"/>
            </a:xfrm>
            <a:prstGeom prst="rect">
              <a:avLst/>
            </a:prstGeom>
          </p:spPr>
          <p:txBody>
            <a:bodyPr wrap="none">
              <a:spAutoFit/>
            </a:bodyPr>
            <a:lstStyle/>
            <a:p>
              <a:r>
                <a:rPr lang="en-US" sz="1500" b="1" dirty="0">
                  <a:solidFill>
                    <a:schemeClr val="accent3"/>
                  </a:solidFill>
                </a:rPr>
                <a:t>#1</a:t>
              </a:r>
              <a:endParaRPr lang="en-IN" sz="1500" b="1" dirty="0">
                <a:solidFill>
                  <a:schemeClr val="accent3"/>
                </a:solidFill>
              </a:endParaRPr>
            </a:p>
          </p:txBody>
        </p:sp>
      </p:grpSp>
      <p:grpSp>
        <p:nvGrpSpPr>
          <p:cNvPr id="36" name="Group 35">
            <a:extLst>
              <a:ext uri="{FF2B5EF4-FFF2-40B4-BE49-F238E27FC236}">
                <a16:creationId xmlns:a16="http://schemas.microsoft.com/office/drawing/2014/main" id="{3AF891E6-A037-346C-C1A7-54B56CC24145}"/>
              </a:ext>
            </a:extLst>
          </p:cNvPr>
          <p:cNvGrpSpPr/>
          <p:nvPr/>
        </p:nvGrpSpPr>
        <p:grpSpPr>
          <a:xfrm>
            <a:off x="2185749" y="3425526"/>
            <a:ext cx="340050" cy="1768732"/>
            <a:chOff x="1419233" y="3362632"/>
            <a:chExt cx="228600" cy="1321053"/>
          </a:xfrm>
        </p:grpSpPr>
        <p:cxnSp>
          <p:nvCxnSpPr>
            <p:cNvPr id="37" name="Straight Connector 36">
              <a:extLst>
                <a:ext uri="{FF2B5EF4-FFF2-40B4-BE49-F238E27FC236}">
                  <a16:creationId xmlns:a16="http://schemas.microsoft.com/office/drawing/2014/main" id="{95069697-63D5-30B3-6E6C-3DAC6FFB0B21}"/>
                </a:ext>
              </a:extLst>
            </p:cNvPr>
            <p:cNvCxnSpPr>
              <a:stCxn id="39" idx="4"/>
              <a:endCxn id="38" idx="0"/>
            </p:cNvCxnSpPr>
            <p:nvPr/>
          </p:nvCxnSpPr>
          <p:spPr>
            <a:xfrm rot="10800000">
              <a:off x="1533533" y="3591232"/>
              <a:ext cx="0" cy="92070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8B1E43BB-31CB-6DB7-49BE-B9FD9458D520}"/>
                </a:ext>
              </a:extLst>
            </p:cNvPr>
            <p:cNvSpPr/>
            <p:nvPr/>
          </p:nvSpPr>
          <p:spPr bwMode="gray">
            <a:xfrm rot="10800000">
              <a:off x="1419233" y="3362632"/>
              <a:ext cx="228600" cy="228600"/>
            </a:xfrm>
            <a:prstGeom prst="ellipse">
              <a:avLst/>
            </a:prstGeom>
            <a:solidFill>
              <a:schemeClr val="accent1"/>
            </a:solidFill>
            <a:ln w="2540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500" b="1" dirty="0">
                <a:solidFill>
                  <a:schemeClr val="bg1"/>
                </a:solidFill>
              </a:endParaRPr>
            </a:p>
          </p:txBody>
        </p:sp>
        <p:sp>
          <p:nvSpPr>
            <p:cNvPr id="39" name="Oval 38">
              <a:extLst>
                <a:ext uri="{FF2B5EF4-FFF2-40B4-BE49-F238E27FC236}">
                  <a16:creationId xmlns:a16="http://schemas.microsoft.com/office/drawing/2014/main" id="{B4CD7662-4A5C-A2F2-BD34-1391E4B1E842}"/>
                </a:ext>
              </a:extLst>
            </p:cNvPr>
            <p:cNvSpPr/>
            <p:nvPr/>
          </p:nvSpPr>
          <p:spPr bwMode="gray">
            <a:xfrm rot="10800000">
              <a:off x="1447658" y="4511935"/>
              <a:ext cx="171750" cy="171750"/>
            </a:xfrm>
            <a:prstGeom prst="ellipse">
              <a:avLst/>
            </a:prstGeom>
            <a:solidFill>
              <a:schemeClr val="accent1"/>
            </a:solidFill>
            <a:ln w="2540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500" b="1" dirty="0">
                <a:solidFill>
                  <a:schemeClr val="bg1"/>
                </a:solidFill>
              </a:endParaRPr>
            </a:p>
          </p:txBody>
        </p:sp>
      </p:grpSp>
      <p:grpSp>
        <p:nvGrpSpPr>
          <p:cNvPr id="40" name="Group 39">
            <a:extLst>
              <a:ext uri="{FF2B5EF4-FFF2-40B4-BE49-F238E27FC236}">
                <a16:creationId xmlns:a16="http://schemas.microsoft.com/office/drawing/2014/main" id="{26F37C2E-C627-8EE3-8232-007193A3CC10}"/>
              </a:ext>
            </a:extLst>
          </p:cNvPr>
          <p:cNvGrpSpPr/>
          <p:nvPr/>
        </p:nvGrpSpPr>
        <p:grpSpPr>
          <a:xfrm>
            <a:off x="2430341" y="3743969"/>
            <a:ext cx="1391582" cy="1352301"/>
            <a:chOff x="1478635" y="3681075"/>
            <a:chExt cx="1391582" cy="1352301"/>
          </a:xfrm>
        </p:grpSpPr>
        <p:sp>
          <p:nvSpPr>
            <p:cNvPr id="41" name="Rectangle 40">
              <a:extLst>
                <a:ext uri="{FF2B5EF4-FFF2-40B4-BE49-F238E27FC236}">
                  <a16:creationId xmlns:a16="http://schemas.microsoft.com/office/drawing/2014/main" id="{69029FC3-0D5D-7A94-DC5C-D08098C1BCAE}"/>
                </a:ext>
              </a:extLst>
            </p:cNvPr>
            <p:cNvSpPr/>
            <p:nvPr/>
          </p:nvSpPr>
          <p:spPr>
            <a:xfrm>
              <a:off x="1478635" y="3681075"/>
              <a:ext cx="1391582" cy="1015663"/>
            </a:xfrm>
            <a:prstGeom prst="rect">
              <a:avLst/>
            </a:prstGeom>
          </p:spPr>
          <p:txBody>
            <a:bodyPr wrap="square">
              <a:spAutoFit/>
            </a:bodyPr>
            <a:lstStyle/>
            <a:p>
              <a:r>
                <a:rPr lang="en-US" sz="1500" dirty="0"/>
                <a:t>Desk Review based on details available</a:t>
              </a:r>
            </a:p>
          </p:txBody>
        </p:sp>
        <p:sp>
          <p:nvSpPr>
            <p:cNvPr id="42" name="Rectangle 41">
              <a:extLst>
                <a:ext uri="{FF2B5EF4-FFF2-40B4-BE49-F238E27FC236}">
                  <a16:creationId xmlns:a16="http://schemas.microsoft.com/office/drawing/2014/main" id="{515BF100-8400-DE72-1568-E81C441AA75E}"/>
                </a:ext>
              </a:extLst>
            </p:cNvPr>
            <p:cNvSpPr/>
            <p:nvPr/>
          </p:nvSpPr>
          <p:spPr>
            <a:xfrm>
              <a:off x="1507524" y="4710211"/>
              <a:ext cx="378630" cy="323165"/>
            </a:xfrm>
            <a:prstGeom prst="rect">
              <a:avLst/>
            </a:prstGeom>
          </p:spPr>
          <p:txBody>
            <a:bodyPr wrap="none">
              <a:spAutoFit/>
            </a:bodyPr>
            <a:lstStyle/>
            <a:p>
              <a:r>
                <a:rPr lang="en-US" sz="1500" b="1" dirty="0">
                  <a:solidFill>
                    <a:schemeClr val="accent1"/>
                  </a:solidFill>
                </a:rPr>
                <a:t>#2</a:t>
              </a:r>
              <a:endParaRPr lang="en-IN" sz="1500" b="1" dirty="0">
                <a:solidFill>
                  <a:schemeClr val="accent1"/>
                </a:solidFill>
              </a:endParaRPr>
            </a:p>
          </p:txBody>
        </p:sp>
      </p:grpSp>
      <p:grpSp>
        <p:nvGrpSpPr>
          <p:cNvPr id="43" name="Group 42">
            <a:extLst>
              <a:ext uri="{FF2B5EF4-FFF2-40B4-BE49-F238E27FC236}">
                <a16:creationId xmlns:a16="http://schemas.microsoft.com/office/drawing/2014/main" id="{C4BF4CAE-AA12-082F-68C4-07E34D355A20}"/>
              </a:ext>
            </a:extLst>
          </p:cNvPr>
          <p:cNvGrpSpPr/>
          <p:nvPr/>
        </p:nvGrpSpPr>
        <p:grpSpPr>
          <a:xfrm>
            <a:off x="3326606" y="2333073"/>
            <a:ext cx="228600" cy="1321053"/>
            <a:chOff x="359290" y="2270179"/>
            <a:chExt cx="228600" cy="1321053"/>
          </a:xfrm>
          <a:solidFill>
            <a:schemeClr val="accent5"/>
          </a:solidFill>
        </p:grpSpPr>
        <p:cxnSp>
          <p:nvCxnSpPr>
            <p:cNvPr id="44" name="Straight Connector 43">
              <a:extLst>
                <a:ext uri="{FF2B5EF4-FFF2-40B4-BE49-F238E27FC236}">
                  <a16:creationId xmlns:a16="http://schemas.microsoft.com/office/drawing/2014/main" id="{1ED3476E-6B82-EF66-6093-95B5CD095787}"/>
                </a:ext>
              </a:extLst>
            </p:cNvPr>
            <p:cNvCxnSpPr>
              <a:stCxn id="46" idx="4"/>
              <a:endCxn id="45" idx="0"/>
            </p:cNvCxnSpPr>
            <p:nvPr/>
          </p:nvCxnSpPr>
          <p:spPr>
            <a:xfrm>
              <a:off x="473590" y="2441929"/>
              <a:ext cx="0" cy="920703"/>
            </a:xfrm>
            <a:prstGeom prst="line">
              <a:avLst/>
            </a:prstGeom>
            <a:grpFill/>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BEA763E2-8D27-8C66-734D-5332E7AE2B48}"/>
                </a:ext>
              </a:extLst>
            </p:cNvPr>
            <p:cNvSpPr/>
            <p:nvPr/>
          </p:nvSpPr>
          <p:spPr bwMode="gray">
            <a:xfrm>
              <a:off x="359290" y="3362632"/>
              <a:ext cx="228600" cy="228600"/>
            </a:xfrm>
            <a:prstGeom prst="ellipse">
              <a:avLst/>
            </a:prstGeom>
            <a:grpFill/>
            <a:ln w="2540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500" b="1" dirty="0">
                <a:solidFill>
                  <a:schemeClr val="bg1"/>
                </a:solidFill>
              </a:endParaRPr>
            </a:p>
          </p:txBody>
        </p:sp>
        <p:sp>
          <p:nvSpPr>
            <p:cNvPr id="46" name="Oval 45">
              <a:extLst>
                <a:ext uri="{FF2B5EF4-FFF2-40B4-BE49-F238E27FC236}">
                  <a16:creationId xmlns:a16="http://schemas.microsoft.com/office/drawing/2014/main" id="{EFBF8631-F67C-3CB2-70AF-90D71CD69DAD}"/>
                </a:ext>
              </a:extLst>
            </p:cNvPr>
            <p:cNvSpPr/>
            <p:nvPr/>
          </p:nvSpPr>
          <p:spPr bwMode="gray">
            <a:xfrm>
              <a:off x="387715" y="2270179"/>
              <a:ext cx="171750" cy="171750"/>
            </a:xfrm>
            <a:prstGeom prst="ellipse">
              <a:avLst/>
            </a:prstGeom>
            <a:grpFill/>
            <a:ln w="2540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500" b="1" dirty="0">
                <a:solidFill>
                  <a:schemeClr val="bg1"/>
                </a:solidFill>
              </a:endParaRPr>
            </a:p>
          </p:txBody>
        </p:sp>
      </p:grpSp>
      <p:grpSp>
        <p:nvGrpSpPr>
          <p:cNvPr id="47" name="Group 46">
            <a:extLst>
              <a:ext uri="{FF2B5EF4-FFF2-40B4-BE49-F238E27FC236}">
                <a16:creationId xmlns:a16="http://schemas.microsoft.com/office/drawing/2014/main" id="{0D623283-9D88-963E-13FD-BCC7140E7A6B}"/>
              </a:ext>
            </a:extLst>
          </p:cNvPr>
          <p:cNvGrpSpPr/>
          <p:nvPr/>
        </p:nvGrpSpPr>
        <p:grpSpPr>
          <a:xfrm>
            <a:off x="3444999" y="2239733"/>
            <a:ext cx="1731540" cy="654602"/>
            <a:chOff x="2493293" y="2176839"/>
            <a:chExt cx="1731540" cy="654602"/>
          </a:xfrm>
        </p:grpSpPr>
        <p:sp>
          <p:nvSpPr>
            <p:cNvPr id="48" name="Rectangle 47">
              <a:extLst>
                <a:ext uri="{FF2B5EF4-FFF2-40B4-BE49-F238E27FC236}">
                  <a16:creationId xmlns:a16="http://schemas.microsoft.com/office/drawing/2014/main" id="{4F4905A8-9115-E85F-AD7A-DF0553B717AF}"/>
                </a:ext>
              </a:extLst>
            </p:cNvPr>
            <p:cNvSpPr/>
            <p:nvPr/>
          </p:nvSpPr>
          <p:spPr>
            <a:xfrm>
              <a:off x="2493293" y="2508276"/>
              <a:ext cx="1731540" cy="323165"/>
            </a:xfrm>
            <a:prstGeom prst="rect">
              <a:avLst/>
            </a:prstGeom>
          </p:spPr>
          <p:txBody>
            <a:bodyPr wrap="square">
              <a:spAutoFit/>
            </a:bodyPr>
            <a:lstStyle/>
            <a:p>
              <a:r>
                <a:rPr lang="en-US" sz="1500" dirty="0"/>
                <a:t>Devising Audit Plan</a:t>
              </a:r>
            </a:p>
          </p:txBody>
        </p:sp>
        <p:sp>
          <p:nvSpPr>
            <p:cNvPr id="49" name="Rectangle 48">
              <a:extLst>
                <a:ext uri="{FF2B5EF4-FFF2-40B4-BE49-F238E27FC236}">
                  <a16:creationId xmlns:a16="http://schemas.microsoft.com/office/drawing/2014/main" id="{0DF01E8A-8299-E53D-2DE6-40BC6D8FE44E}"/>
                </a:ext>
              </a:extLst>
            </p:cNvPr>
            <p:cNvSpPr/>
            <p:nvPr/>
          </p:nvSpPr>
          <p:spPr>
            <a:xfrm>
              <a:off x="2538205" y="2176839"/>
              <a:ext cx="378630" cy="323165"/>
            </a:xfrm>
            <a:prstGeom prst="rect">
              <a:avLst/>
            </a:prstGeom>
          </p:spPr>
          <p:txBody>
            <a:bodyPr wrap="none">
              <a:spAutoFit/>
            </a:bodyPr>
            <a:lstStyle/>
            <a:p>
              <a:r>
                <a:rPr lang="en-US" sz="1500" b="1" dirty="0">
                  <a:solidFill>
                    <a:schemeClr val="accent5"/>
                  </a:solidFill>
                </a:rPr>
                <a:t>#3</a:t>
              </a:r>
              <a:endParaRPr lang="en-IN" sz="1500" b="1" dirty="0">
                <a:solidFill>
                  <a:schemeClr val="accent5"/>
                </a:solidFill>
              </a:endParaRPr>
            </a:p>
          </p:txBody>
        </p:sp>
      </p:grpSp>
      <p:grpSp>
        <p:nvGrpSpPr>
          <p:cNvPr id="50" name="Group 49">
            <a:extLst>
              <a:ext uri="{FF2B5EF4-FFF2-40B4-BE49-F238E27FC236}">
                <a16:creationId xmlns:a16="http://schemas.microsoft.com/office/drawing/2014/main" id="{6FFB0BD8-87D0-4A49-9E13-450CBA6A5BB9}"/>
              </a:ext>
            </a:extLst>
          </p:cNvPr>
          <p:cNvGrpSpPr/>
          <p:nvPr/>
        </p:nvGrpSpPr>
        <p:grpSpPr>
          <a:xfrm>
            <a:off x="4386549" y="3425526"/>
            <a:ext cx="228600" cy="1475908"/>
            <a:chOff x="3434843" y="3362632"/>
            <a:chExt cx="228600" cy="1475908"/>
          </a:xfrm>
        </p:grpSpPr>
        <p:cxnSp>
          <p:nvCxnSpPr>
            <p:cNvPr id="51" name="Straight Connector 50">
              <a:extLst>
                <a:ext uri="{FF2B5EF4-FFF2-40B4-BE49-F238E27FC236}">
                  <a16:creationId xmlns:a16="http://schemas.microsoft.com/office/drawing/2014/main" id="{79A36503-DF8C-9A50-9AA8-1D4DC541E1A5}"/>
                </a:ext>
              </a:extLst>
            </p:cNvPr>
            <p:cNvCxnSpPr>
              <a:stCxn id="53" idx="4"/>
              <a:endCxn id="52" idx="0"/>
            </p:cNvCxnSpPr>
            <p:nvPr/>
          </p:nvCxnSpPr>
          <p:spPr>
            <a:xfrm flipV="1">
              <a:off x="3549143" y="3591232"/>
              <a:ext cx="0" cy="107555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D4B3D682-F23F-09A9-1426-FA754CF40D03}"/>
                </a:ext>
              </a:extLst>
            </p:cNvPr>
            <p:cNvSpPr/>
            <p:nvPr/>
          </p:nvSpPr>
          <p:spPr bwMode="gray">
            <a:xfrm rot="10800000">
              <a:off x="3434843" y="3362632"/>
              <a:ext cx="228600" cy="228600"/>
            </a:xfrm>
            <a:prstGeom prst="ellipse">
              <a:avLst/>
            </a:prstGeom>
            <a:solidFill>
              <a:schemeClr val="accent2"/>
            </a:solidFill>
            <a:ln w="2540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500" b="1" dirty="0">
                <a:solidFill>
                  <a:schemeClr val="bg1"/>
                </a:solidFill>
              </a:endParaRPr>
            </a:p>
          </p:txBody>
        </p:sp>
        <p:sp>
          <p:nvSpPr>
            <p:cNvPr id="53" name="Oval 52">
              <a:extLst>
                <a:ext uri="{FF2B5EF4-FFF2-40B4-BE49-F238E27FC236}">
                  <a16:creationId xmlns:a16="http://schemas.microsoft.com/office/drawing/2014/main" id="{630B2BC0-A2DB-8EE6-1021-BEE562639F94}"/>
                </a:ext>
              </a:extLst>
            </p:cNvPr>
            <p:cNvSpPr/>
            <p:nvPr/>
          </p:nvSpPr>
          <p:spPr bwMode="gray">
            <a:xfrm rot="10800000">
              <a:off x="3463268" y="4666790"/>
              <a:ext cx="171750" cy="171750"/>
            </a:xfrm>
            <a:prstGeom prst="ellipse">
              <a:avLst/>
            </a:prstGeom>
            <a:solidFill>
              <a:schemeClr val="accent2"/>
            </a:solidFill>
            <a:ln w="2540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500" b="1" dirty="0">
                <a:solidFill>
                  <a:schemeClr val="bg1"/>
                </a:solidFill>
              </a:endParaRPr>
            </a:p>
          </p:txBody>
        </p:sp>
      </p:grpSp>
      <p:grpSp>
        <p:nvGrpSpPr>
          <p:cNvPr id="54" name="Group 53">
            <a:extLst>
              <a:ext uri="{FF2B5EF4-FFF2-40B4-BE49-F238E27FC236}">
                <a16:creationId xmlns:a16="http://schemas.microsoft.com/office/drawing/2014/main" id="{BE6C45EF-D734-A999-D7E1-3177E598D3FD}"/>
              </a:ext>
            </a:extLst>
          </p:cNvPr>
          <p:cNvGrpSpPr/>
          <p:nvPr/>
        </p:nvGrpSpPr>
        <p:grpSpPr>
          <a:xfrm>
            <a:off x="4519691" y="3743969"/>
            <a:ext cx="1704564" cy="1208164"/>
            <a:chOff x="3567985" y="3681075"/>
            <a:chExt cx="1704564" cy="1208164"/>
          </a:xfrm>
        </p:grpSpPr>
        <p:sp>
          <p:nvSpPr>
            <p:cNvPr id="55" name="Rectangle 54">
              <a:extLst>
                <a:ext uri="{FF2B5EF4-FFF2-40B4-BE49-F238E27FC236}">
                  <a16:creationId xmlns:a16="http://schemas.microsoft.com/office/drawing/2014/main" id="{DAF375CD-6F00-FC7F-14EF-E343A7CB4818}"/>
                </a:ext>
              </a:extLst>
            </p:cNvPr>
            <p:cNvSpPr/>
            <p:nvPr/>
          </p:nvSpPr>
          <p:spPr>
            <a:xfrm>
              <a:off x="3567985" y="3681075"/>
              <a:ext cx="1704564" cy="323165"/>
            </a:xfrm>
            <a:prstGeom prst="rect">
              <a:avLst/>
            </a:prstGeom>
          </p:spPr>
          <p:txBody>
            <a:bodyPr wrap="square">
              <a:spAutoFit/>
            </a:bodyPr>
            <a:lstStyle/>
            <a:p>
              <a:r>
                <a:rPr lang="en-US" sz="1500" dirty="0"/>
                <a:t>On-premise visits</a:t>
              </a:r>
            </a:p>
          </p:txBody>
        </p:sp>
        <p:sp>
          <p:nvSpPr>
            <p:cNvPr id="56" name="Rectangle 55">
              <a:extLst>
                <a:ext uri="{FF2B5EF4-FFF2-40B4-BE49-F238E27FC236}">
                  <a16:creationId xmlns:a16="http://schemas.microsoft.com/office/drawing/2014/main" id="{21FC010B-D4AB-5B45-ED9A-64FBC96384F2}"/>
                </a:ext>
              </a:extLst>
            </p:cNvPr>
            <p:cNvSpPr/>
            <p:nvPr/>
          </p:nvSpPr>
          <p:spPr>
            <a:xfrm>
              <a:off x="3598148" y="4566074"/>
              <a:ext cx="378630" cy="323165"/>
            </a:xfrm>
            <a:prstGeom prst="rect">
              <a:avLst/>
            </a:prstGeom>
          </p:spPr>
          <p:txBody>
            <a:bodyPr wrap="none">
              <a:spAutoFit/>
            </a:bodyPr>
            <a:lstStyle/>
            <a:p>
              <a:r>
                <a:rPr lang="en-US" sz="1500" b="1" dirty="0">
                  <a:solidFill>
                    <a:schemeClr val="accent2"/>
                  </a:solidFill>
                </a:rPr>
                <a:t>#4</a:t>
              </a:r>
              <a:endParaRPr lang="en-IN" sz="1500" b="1" dirty="0">
                <a:solidFill>
                  <a:schemeClr val="accent2"/>
                </a:solidFill>
              </a:endParaRPr>
            </a:p>
          </p:txBody>
        </p:sp>
      </p:grpSp>
      <p:grpSp>
        <p:nvGrpSpPr>
          <p:cNvPr id="57" name="Group 56">
            <a:extLst>
              <a:ext uri="{FF2B5EF4-FFF2-40B4-BE49-F238E27FC236}">
                <a16:creationId xmlns:a16="http://schemas.microsoft.com/office/drawing/2014/main" id="{C921167D-9F99-1FDB-D2C8-192FBFF83067}"/>
              </a:ext>
            </a:extLst>
          </p:cNvPr>
          <p:cNvGrpSpPr/>
          <p:nvPr/>
        </p:nvGrpSpPr>
        <p:grpSpPr>
          <a:xfrm>
            <a:off x="5375601" y="2333073"/>
            <a:ext cx="228600" cy="1321053"/>
            <a:chOff x="359290" y="2270179"/>
            <a:chExt cx="228600" cy="1321053"/>
          </a:xfrm>
        </p:grpSpPr>
        <p:cxnSp>
          <p:nvCxnSpPr>
            <p:cNvPr id="58" name="Straight Connector 57">
              <a:extLst>
                <a:ext uri="{FF2B5EF4-FFF2-40B4-BE49-F238E27FC236}">
                  <a16:creationId xmlns:a16="http://schemas.microsoft.com/office/drawing/2014/main" id="{EAF5FC60-7222-79AD-2EDE-AAD5192961F7}"/>
                </a:ext>
              </a:extLst>
            </p:cNvPr>
            <p:cNvCxnSpPr>
              <a:stCxn id="60" idx="4"/>
              <a:endCxn id="59" idx="0"/>
            </p:cNvCxnSpPr>
            <p:nvPr/>
          </p:nvCxnSpPr>
          <p:spPr>
            <a:xfrm>
              <a:off x="473590" y="2441929"/>
              <a:ext cx="0" cy="920703"/>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A7CAD761-99C4-4867-8965-E5E4D508EAC6}"/>
                </a:ext>
              </a:extLst>
            </p:cNvPr>
            <p:cNvSpPr/>
            <p:nvPr/>
          </p:nvSpPr>
          <p:spPr bwMode="gray">
            <a:xfrm>
              <a:off x="359290" y="3362632"/>
              <a:ext cx="228600" cy="228600"/>
            </a:xfrm>
            <a:prstGeom prst="ellipse">
              <a:avLst/>
            </a:prstGeom>
            <a:solidFill>
              <a:schemeClr val="accent4"/>
            </a:solidFill>
            <a:ln w="2540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500" b="1" dirty="0">
                <a:solidFill>
                  <a:schemeClr val="bg1"/>
                </a:solidFill>
              </a:endParaRPr>
            </a:p>
          </p:txBody>
        </p:sp>
        <p:sp>
          <p:nvSpPr>
            <p:cNvPr id="60" name="Oval 59">
              <a:extLst>
                <a:ext uri="{FF2B5EF4-FFF2-40B4-BE49-F238E27FC236}">
                  <a16:creationId xmlns:a16="http://schemas.microsoft.com/office/drawing/2014/main" id="{4E1CDA56-5041-8492-24F7-B701806C1CEE}"/>
                </a:ext>
              </a:extLst>
            </p:cNvPr>
            <p:cNvSpPr/>
            <p:nvPr/>
          </p:nvSpPr>
          <p:spPr bwMode="gray">
            <a:xfrm>
              <a:off x="387715" y="2270179"/>
              <a:ext cx="171750" cy="171750"/>
            </a:xfrm>
            <a:prstGeom prst="ellipse">
              <a:avLst/>
            </a:prstGeom>
            <a:solidFill>
              <a:schemeClr val="accent4"/>
            </a:solidFill>
            <a:ln w="2540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500" b="1" dirty="0">
                <a:solidFill>
                  <a:schemeClr val="bg1"/>
                </a:solidFill>
              </a:endParaRPr>
            </a:p>
          </p:txBody>
        </p:sp>
      </p:grpSp>
      <p:grpSp>
        <p:nvGrpSpPr>
          <p:cNvPr id="61" name="Group 60">
            <a:extLst>
              <a:ext uri="{FF2B5EF4-FFF2-40B4-BE49-F238E27FC236}">
                <a16:creationId xmlns:a16="http://schemas.microsoft.com/office/drawing/2014/main" id="{05F0B167-24D2-F18C-CB9D-B842EF15DA4E}"/>
              </a:ext>
            </a:extLst>
          </p:cNvPr>
          <p:cNvGrpSpPr/>
          <p:nvPr/>
        </p:nvGrpSpPr>
        <p:grpSpPr>
          <a:xfrm>
            <a:off x="5493994" y="2239733"/>
            <a:ext cx="1848212" cy="1250827"/>
            <a:chOff x="4542288" y="2176839"/>
            <a:chExt cx="1848212" cy="1250827"/>
          </a:xfrm>
        </p:grpSpPr>
        <p:sp>
          <p:nvSpPr>
            <p:cNvPr id="62" name="Rectangle 61">
              <a:extLst>
                <a:ext uri="{FF2B5EF4-FFF2-40B4-BE49-F238E27FC236}">
                  <a16:creationId xmlns:a16="http://schemas.microsoft.com/office/drawing/2014/main" id="{88A6520A-2429-82B7-F885-7BF81B3FCA7D}"/>
                </a:ext>
              </a:extLst>
            </p:cNvPr>
            <p:cNvSpPr/>
            <p:nvPr/>
          </p:nvSpPr>
          <p:spPr>
            <a:xfrm>
              <a:off x="4542288" y="2412003"/>
              <a:ext cx="1848212" cy="1015663"/>
            </a:xfrm>
            <a:prstGeom prst="rect">
              <a:avLst/>
            </a:prstGeom>
          </p:spPr>
          <p:txBody>
            <a:bodyPr wrap="square">
              <a:spAutoFit/>
            </a:bodyPr>
            <a:lstStyle/>
            <a:p>
              <a:r>
                <a:rPr lang="en-US" sz="1500" dirty="0"/>
                <a:t>Discussion on issues identified and calling out additional details/documents</a:t>
              </a:r>
            </a:p>
          </p:txBody>
        </p:sp>
        <p:sp>
          <p:nvSpPr>
            <p:cNvPr id="63" name="Rectangle 62">
              <a:extLst>
                <a:ext uri="{FF2B5EF4-FFF2-40B4-BE49-F238E27FC236}">
                  <a16:creationId xmlns:a16="http://schemas.microsoft.com/office/drawing/2014/main" id="{14A1261C-9E6F-D3C0-C2D3-473B95D2E2BF}"/>
                </a:ext>
              </a:extLst>
            </p:cNvPr>
            <p:cNvSpPr/>
            <p:nvPr/>
          </p:nvSpPr>
          <p:spPr>
            <a:xfrm>
              <a:off x="4587200" y="2176839"/>
              <a:ext cx="378630" cy="323165"/>
            </a:xfrm>
            <a:prstGeom prst="rect">
              <a:avLst/>
            </a:prstGeom>
          </p:spPr>
          <p:txBody>
            <a:bodyPr wrap="none">
              <a:spAutoFit/>
            </a:bodyPr>
            <a:lstStyle/>
            <a:p>
              <a:r>
                <a:rPr lang="en-US" sz="1500" b="1" dirty="0">
                  <a:solidFill>
                    <a:schemeClr val="accent4"/>
                  </a:solidFill>
                </a:rPr>
                <a:t>#5</a:t>
              </a:r>
              <a:endParaRPr lang="en-IN" sz="1500" b="1" dirty="0">
                <a:solidFill>
                  <a:schemeClr val="accent4"/>
                </a:solidFill>
              </a:endParaRPr>
            </a:p>
          </p:txBody>
        </p:sp>
      </p:grpSp>
      <p:grpSp>
        <p:nvGrpSpPr>
          <p:cNvPr id="64" name="Group 63">
            <a:extLst>
              <a:ext uri="{FF2B5EF4-FFF2-40B4-BE49-F238E27FC236}">
                <a16:creationId xmlns:a16="http://schemas.microsoft.com/office/drawing/2014/main" id="{C3148613-15B9-6528-3C87-362E04C0AD80}"/>
              </a:ext>
            </a:extLst>
          </p:cNvPr>
          <p:cNvGrpSpPr/>
          <p:nvPr/>
        </p:nvGrpSpPr>
        <p:grpSpPr>
          <a:xfrm>
            <a:off x="6435544" y="3425526"/>
            <a:ext cx="228600" cy="2169082"/>
            <a:chOff x="5483838" y="3362632"/>
            <a:chExt cx="228600" cy="2169082"/>
          </a:xfrm>
        </p:grpSpPr>
        <p:cxnSp>
          <p:nvCxnSpPr>
            <p:cNvPr id="65" name="Straight Connector 64">
              <a:extLst>
                <a:ext uri="{FF2B5EF4-FFF2-40B4-BE49-F238E27FC236}">
                  <a16:creationId xmlns:a16="http://schemas.microsoft.com/office/drawing/2014/main" id="{BF759490-8954-F356-AC19-BF7C0F1726DD}"/>
                </a:ext>
              </a:extLst>
            </p:cNvPr>
            <p:cNvCxnSpPr>
              <a:stCxn id="67" idx="4"/>
              <a:endCxn id="66" idx="0"/>
            </p:cNvCxnSpPr>
            <p:nvPr/>
          </p:nvCxnSpPr>
          <p:spPr>
            <a:xfrm flipV="1">
              <a:off x="5598138" y="3591232"/>
              <a:ext cx="0" cy="1768732"/>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57390B36-8BF3-9B55-C820-663AD2C96D02}"/>
                </a:ext>
              </a:extLst>
            </p:cNvPr>
            <p:cNvSpPr/>
            <p:nvPr/>
          </p:nvSpPr>
          <p:spPr bwMode="gray">
            <a:xfrm rot="10800000">
              <a:off x="5483838" y="3362632"/>
              <a:ext cx="228600" cy="228600"/>
            </a:xfrm>
            <a:prstGeom prst="ellipse">
              <a:avLst/>
            </a:prstGeom>
            <a:solidFill>
              <a:schemeClr val="tx1">
                <a:lumMod val="75000"/>
                <a:lumOff val="25000"/>
              </a:schemeClr>
            </a:solidFill>
            <a:ln w="2540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500" b="1" dirty="0">
                <a:solidFill>
                  <a:schemeClr val="bg1"/>
                </a:solidFill>
              </a:endParaRPr>
            </a:p>
          </p:txBody>
        </p:sp>
        <p:sp>
          <p:nvSpPr>
            <p:cNvPr id="67" name="Oval 66">
              <a:extLst>
                <a:ext uri="{FF2B5EF4-FFF2-40B4-BE49-F238E27FC236}">
                  <a16:creationId xmlns:a16="http://schemas.microsoft.com/office/drawing/2014/main" id="{7FBFD409-8335-B08F-1366-095C44CC9A60}"/>
                </a:ext>
              </a:extLst>
            </p:cNvPr>
            <p:cNvSpPr/>
            <p:nvPr/>
          </p:nvSpPr>
          <p:spPr bwMode="gray">
            <a:xfrm rot="10800000">
              <a:off x="5512263" y="5359964"/>
              <a:ext cx="171750" cy="171750"/>
            </a:xfrm>
            <a:prstGeom prst="ellipse">
              <a:avLst/>
            </a:prstGeom>
            <a:solidFill>
              <a:schemeClr val="tx1">
                <a:lumMod val="75000"/>
                <a:lumOff val="25000"/>
              </a:schemeClr>
            </a:solidFill>
            <a:ln w="2540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500" b="1" dirty="0">
                <a:solidFill>
                  <a:schemeClr val="bg1"/>
                </a:solidFill>
              </a:endParaRPr>
            </a:p>
          </p:txBody>
        </p:sp>
      </p:grpSp>
      <p:grpSp>
        <p:nvGrpSpPr>
          <p:cNvPr id="68" name="Group 67">
            <a:extLst>
              <a:ext uri="{FF2B5EF4-FFF2-40B4-BE49-F238E27FC236}">
                <a16:creationId xmlns:a16="http://schemas.microsoft.com/office/drawing/2014/main" id="{7DAE4B8B-4698-B071-EA9D-74551E418D36}"/>
              </a:ext>
            </a:extLst>
          </p:cNvPr>
          <p:cNvGrpSpPr/>
          <p:nvPr/>
        </p:nvGrpSpPr>
        <p:grpSpPr>
          <a:xfrm>
            <a:off x="6568685" y="3743969"/>
            <a:ext cx="1875202" cy="1901338"/>
            <a:chOff x="5616979" y="3681075"/>
            <a:chExt cx="1875202" cy="1901338"/>
          </a:xfrm>
        </p:grpSpPr>
        <p:sp>
          <p:nvSpPr>
            <p:cNvPr id="69" name="Rectangle 68">
              <a:extLst>
                <a:ext uri="{FF2B5EF4-FFF2-40B4-BE49-F238E27FC236}">
                  <a16:creationId xmlns:a16="http://schemas.microsoft.com/office/drawing/2014/main" id="{50290247-8B5D-E803-720E-1D642B599779}"/>
                </a:ext>
              </a:extLst>
            </p:cNvPr>
            <p:cNvSpPr/>
            <p:nvPr/>
          </p:nvSpPr>
          <p:spPr>
            <a:xfrm>
              <a:off x="5616979" y="3681075"/>
              <a:ext cx="1875202" cy="553998"/>
            </a:xfrm>
            <a:prstGeom prst="rect">
              <a:avLst/>
            </a:prstGeom>
          </p:spPr>
          <p:txBody>
            <a:bodyPr wrap="square">
              <a:spAutoFit/>
            </a:bodyPr>
            <a:lstStyle/>
            <a:p>
              <a:r>
                <a:rPr lang="en-US" sz="1500" dirty="0"/>
                <a:t>Preparing preliminary observations</a:t>
              </a:r>
            </a:p>
          </p:txBody>
        </p:sp>
        <p:sp>
          <p:nvSpPr>
            <p:cNvPr id="70" name="Rectangle 69">
              <a:extLst>
                <a:ext uri="{FF2B5EF4-FFF2-40B4-BE49-F238E27FC236}">
                  <a16:creationId xmlns:a16="http://schemas.microsoft.com/office/drawing/2014/main" id="{AC761577-317C-2791-13C6-2A4F1D2B9A61}"/>
                </a:ext>
              </a:extLst>
            </p:cNvPr>
            <p:cNvSpPr/>
            <p:nvPr/>
          </p:nvSpPr>
          <p:spPr>
            <a:xfrm>
              <a:off x="5647143" y="5259248"/>
              <a:ext cx="378630" cy="323165"/>
            </a:xfrm>
            <a:prstGeom prst="rect">
              <a:avLst/>
            </a:prstGeom>
          </p:spPr>
          <p:txBody>
            <a:bodyPr wrap="none">
              <a:spAutoFit/>
            </a:bodyPr>
            <a:lstStyle/>
            <a:p>
              <a:r>
                <a:rPr lang="en-US" sz="1500" b="1" dirty="0">
                  <a:solidFill>
                    <a:schemeClr val="tx1">
                      <a:lumMod val="75000"/>
                      <a:lumOff val="25000"/>
                    </a:schemeClr>
                  </a:solidFill>
                </a:rPr>
                <a:t>#6</a:t>
              </a:r>
              <a:endParaRPr lang="en-IN" sz="1500" b="1" dirty="0">
                <a:solidFill>
                  <a:schemeClr val="tx1">
                    <a:lumMod val="75000"/>
                    <a:lumOff val="25000"/>
                  </a:schemeClr>
                </a:solidFill>
              </a:endParaRPr>
            </a:p>
          </p:txBody>
        </p:sp>
      </p:grpSp>
      <p:grpSp>
        <p:nvGrpSpPr>
          <p:cNvPr id="71" name="Group 70">
            <a:extLst>
              <a:ext uri="{FF2B5EF4-FFF2-40B4-BE49-F238E27FC236}">
                <a16:creationId xmlns:a16="http://schemas.microsoft.com/office/drawing/2014/main" id="{90892CE1-84A5-852B-E7E3-3186A6802897}"/>
              </a:ext>
            </a:extLst>
          </p:cNvPr>
          <p:cNvGrpSpPr/>
          <p:nvPr/>
        </p:nvGrpSpPr>
        <p:grpSpPr>
          <a:xfrm>
            <a:off x="7391211" y="2333073"/>
            <a:ext cx="228600" cy="1321053"/>
            <a:chOff x="359290" y="2270179"/>
            <a:chExt cx="228600" cy="1321053"/>
          </a:xfrm>
        </p:grpSpPr>
        <p:cxnSp>
          <p:nvCxnSpPr>
            <p:cNvPr id="72" name="Straight Connector 71">
              <a:extLst>
                <a:ext uri="{FF2B5EF4-FFF2-40B4-BE49-F238E27FC236}">
                  <a16:creationId xmlns:a16="http://schemas.microsoft.com/office/drawing/2014/main" id="{C16C48E3-9AD6-CAE1-FD1F-627D36342C55}"/>
                </a:ext>
              </a:extLst>
            </p:cNvPr>
            <p:cNvCxnSpPr>
              <a:stCxn id="74" idx="4"/>
              <a:endCxn id="73" idx="0"/>
            </p:cNvCxnSpPr>
            <p:nvPr/>
          </p:nvCxnSpPr>
          <p:spPr>
            <a:xfrm>
              <a:off x="473590" y="2441929"/>
              <a:ext cx="0" cy="920703"/>
            </a:xfrm>
            <a:prstGeom prst="line">
              <a:avLst/>
            </a:prstGeom>
            <a:ln w="38100">
              <a:solidFill>
                <a:srgbClr val="43B02A"/>
              </a:solidFill>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C06750E0-8639-B007-7D72-D6CC98557C39}"/>
                </a:ext>
              </a:extLst>
            </p:cNvPr>
            <p:cNvSpPr/>
            <p:nvPr/>
          </p:nvSpPr>
          <p:spPr bwMode="gray">
            <a:xfrm>
              <a:off x="359290" y="3362632"/>
              <a:ext cx="228600" cy="228600"/>
            </a:xfrm>
            <a:prstGeom prst="ellipse">
              <a:avLst/>
            </a:prstGeom>
            <a:solidFill>
              <a:srgbClr val="43B02A"/>
            </a:solidFill>
            <a:ln w="2540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500" b="1" dirty="0">
                <a:solidFill>
                  <a:schemeClr val="bg1"/>
                </a:solidFill>
              </a:endParaRPr>
            </a:p>
          </p:txBody>
        </p:sp>
        <p:sp>
          <p:nvSpPr>
            <p:cNvPr id="74" name="Oval 73">
              <a:extLst>
                <a:ext uri="{FF2B5EF4-FFF2-40B4-BE49-F238E27FC236}">
                  <a16:creationId xmlns:a16="http://schemas.microsoft.com/office/drawing/2014/main" id="{E1B4EC4E-7B1D-5274-AE10-D8BF636BE2F5}"/>
                </a:ext>
              </a:extLst>
            </p:cNvPr>
            <p:cNvSpPr/>
            <p:nvPr/>
          </p:nvSpPr>
          <p:spPr bwMode="gray">
            <a:xfrm>
              <a:off x="387715" y="2270179"/>
              <a:ext cx="171750" cy="171750"/>
            </a:xfrm>
            <a:prstGeom prst="ellipse">
              <a:avLst/>
            </a:prstGeom>
            <a:solidFill>
              <a:srgbClr val="43B02A"/>
            </a:solidFill>
            <a:ln w="2540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500" b="1" dirty="0">
                <a:solidFill>
                  <a:schemeClr val="bg1"/>
                </a:solidFill>
              </a:endParaRPr>
            </a:p>
          </p:txBody>
        </p:sp>
      </p:grpSp>
      <p:grpSp>
        <p:nvGrpSpPr>
          <p:cNvPr id="75" name="Group 74">
            <a:extLst>
              <a:ext uri="{FF2B5EF4-FFF2-40B4-BE49-F238E27FC236}">
                <a16:creationId xmlns:a16="http://schemas.microsoft.com/office/drawing/2014/main" id="{5FFB91F8-59D5-0FA4-A6D4-209B62A94E08}"/>
              </a:ext>
            </a:extLst>
          </p:cNvPr>
          <p:cNvGrpSpPr/>
          <p:nvPr/>
        </p:nvGrpSpPr>
        <p:grpSpPr>
          <a:xfrm>
            <a:off x="7509989" y="2239733"/>
            <a:ext cx="1294929" cy="1242943"/>
            <a:chOff x="6558283" y="2176839"/>
            <a:chExt cx="1294929" cy="1242943"/>
          </a:xfrm>
        </p:grpSpPr>
        <p:sp>
          <p:nvSpPr>
            <p:cNvPr id="76" name="Rectangle 75">
              <a:extLst>
                <a:ext uri="{FF2B5EF4-FFF2-40B4-BE49-F238E27FC236}">
                  <a16:creationId xmlns:a16="http://schemas.microsoft.com/office/drawing/2014/main" id="{D5DFF594-C791-F560-2BAA-933483DB4FAA}"/>
                </a:ext>
              </a:extLst>
            </p:cNvPr>
            <p:cNvSpPr/>
            <p:nvPr/>
          </p:nvSpPr>
          <p:spPr>
            <a:xfrm>
              <a:off x="6558283" y="2404119"/>
              <a:ext cx="1294929" cy="1015663"/>
            </a:xfrm>
            <a:prstGeom prst="rect">
              <a:avLst/>
            </a:prstGeom>
          </p:spPr>
          <p:txBody>
            <a:bodyPr wrap="square">
              <a:spAutoFit/>
            </a:bodyPr>
            <a:lstStyle/>
            <a:p>
              <a:r>
                <a:rPr lang="en-US" sz="1500" dirty="0"/>
                <a:t>Providing an opportunity of hearing to the taxpayer</a:t>
              </a:r>
            </a:p>
          </p:txBody>
        </p:sp>
        <p:sp>
          <p:nvSpPr>
            <p:cNvPr id="77" name="Rectangle 76">
              <a:extLst>
                <a:ext uri="{FF2B5EF4-FFF2-40B4-BE49-F238E27FC236}">
                  <a16:creationId xmlns:a16="http://schemas.microsoft.com/office/drawing/2014/main" id="{0C24DE10-045F-A749-FECC-57844D42CC29}"/>
                </a:ext>
              </a:extLst>
            </p:cNvPr>
            <p:cNvSpPr/>
            <p:nvPr/>
          </p:nvSpPr>
          <p:spPr>
            <a:xfrm>
              <a:off x="6602810" y="2176839"/>
              <a:ext cx="378630" cy="323165"/>
            </a:xfrm>
            <a:prstGeom prst="rect">
              <a:avLst/>
            </a:prstGeom>
          </p:spPr>
          <p:txBody>
            <a:bodyPr wrap="none">
              <a:spAutoFit/>
            </a:bodyPr>
            <a:lstStyle/>
            <a:p>
              <a:r>
                <a:rPr lang="en-US" sz="1500" b="1" dirty="0">
                  <a:solidFill>
                    <a:srgbClr val="43B02A"/>
                  </a:solidFill>
                </a:rPr>
                <a:t>#7</a:t>
              </a:r>
              <a:endParaRPr lang="en-IN" sz="1500" b="1" dirty="0">
                <a:solidFill>
                  <a:srgbClr val="43B02A"/>
                </a:solidFill>
              </a:endParaRPr>
            </a:p>
          </p:txBody>
        </p:sp>
      </p:grpSp>
      <p:grpSp>
        <p:nvGrpSpPr>
          <p:cNvPr id="78" name="Group 77">
            <a:extLst>
              <a:ext uri="{FF2B5EF4-FFF2-40B4-BE49-F238E27FC236}">
                <a16:creationId xmlns:a16="http://schemas.microsoft.com/office/drawing/2014/main" id="{5545E165-7372-B40E-D3DB-2FE8619CABE9}"/>
              </a:ext>
            </a:extLst>
          </p:cNvPr>
          <p:cNvGrpSpPr/>
          <p:nvPr/>
        </p:nvGrpSpPr>
        <p:grpSpPr>
          <a:xfrm rot="10800000">
            <a:off x="8451154" y="3425526"/>
            <a:ext cx="228600" cy="1321053"/>
            <a:chOff x="2169748" y="2270179"/>
            <a:chExt cx="228600" cy="1321053"/>
          </a:xfrm>
        </p:grpSpPr>
        <p:cxnSp>
          <p:nvCxnSpPr>
            <p:cNvPr id="79" name="Straight Connector 78">
              <a:extLst>
                <a:ext uri="{FF2B5EF4-FFF2-40B4-BE49-F238E27FC236}">
                  <a16:creationId xmlns:a16="http://schemas.microsoft.com/office/drawing/2014/main" id="{FE8FB981-7518-BF13-8ABE-109441F76228}"/>
                </a:ext>
              </a:extLst>
            </p:cNvPr>
            <p:cNvCxnSpPr>
              <a:stCxn id="81" idx="4"/>
              <a:endCxn id="80" idx="0"/>
            </p:cNvCxnSpPr>
            <p:nvPr/>
          </p:nvCxnSpPr>
          <p:spPr>
            <a:xfrm>
              <a:off x="2284048" y="2441929"/>
              <a:ext cx="0" cy="920703"/>
            </a:xfrm>
            <a:prstGeom prst="line">
              <a:avLst/>
            </a:prstGeom>
            <a:ln w="38100">
              <a:solidFill>
                <a:srgbClr val="0076A8"/>
              </a:solidFill>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92815EC0-CF22-2B30-F9BC-BAB06B6E4840}"/>
                </a:ext>
              </a:extLst>
            </p:cNvPr>
            <p:cNvSpPr/>
            <p:nvPr/>
          </p:nvSpPr>
          <p:spPr bwMode="gray">
            <a:xfrm>
              <a:off x="2169748" y="3362632"/>
              <a:ext cx="228600" cy="228600"/>
            </a:xfrm>
            <a:prstGeom prst="ellipse">
              <a:avLst/>
            </a:prstGeom>
            <a:solidFill>
              <a:srgbClr val="0076A8"/>
            </a:solidFill>
            <a:ln w="2540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500" b="1" dirty="0">
                <a:solidFill>
                  <a:schemeClr val="bg1"/>
                </a:solidFill>
              </a:endParaRPr>
            </a:p>
          </p:txBody>
        </p:sp>
        <p:sp>
          <p:nvSpPr>
            <p:cNvPr id="81" name="Oval 80">
              <a:extLst>
                <a:ext uri="{FF2B5EF4-FFF2-40B4-BE49-F238E27FC236}">
                  <a16:creationId xmlns:a16="http://schemas.microsoft.com/office/drawing/2014/main" id="{3F9F5F86-8273-879D-F5C5-C5DA0193DE44}"/>
                </a:ext>
              </a:extLst>
            </p:cNvPr>
            <p:cNvSpPr/>
            <p:nvPr/>
          </p:nvSpPr>
          <p:spPr bwMode="gray">
            <a:xfrm>
              <a:off x="2198173" y="2270179"/>
              <a:ext cx="171750" cy="171750"/>
            </a:xfrm>
            <a:prstGeom prst="ellipse">
              <a:avLst/>
            </a:prstGeom>
            <a:solidFill>
              <a:srgbClr val="0076A8"/>
            </a:solidFill>
            <a:ln w="25400" algn="ctr">
              <a:solidFill>
                <a:schemeClr val="bg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500" b="1" dirty="0">
                <a:solidFill>
                  <a:schemeClr val="bg1"/>
                </a:solidFill>
              </a:endParaRPr>
            </a:p>
          </p:txBody>
        </p:sp>
      </p:grpSp>
      <p:grpSp>
        <p:nvGrpSpPr>
          <p:cNvPr id="82" name="Group 81">
            <a:extLst>
              <a:ext uri="{FF2B5EF4-FFF2-40B4-BE49-F238E27FC236}">
                <a16:creationId xmlns:a16="http://schemas.microsoft.com/office/drawing/2014/main" id="{1DEC3A0F-74E0-ABD4-2770-B637079114C6}"/>
              </a:ext>
            </a:extLst>
          </p:cNvPr>
          <p:cNvGrpSpPr/>
          <p:nvPr/>
        </p:nvGrpSpPr>
        <p:grpSpPr>
          <a:xfrm>
            <a:off x="8584296" y="3743969"/>
            <a:ext cx="1391582" cy="1053309"/>
            <a:chOff x="7632590" y="3681075"/>
            <a:chExt cx="1391582" cy="1053309"/>
          </a:xfrm>
        </p:grpSpPr>
        <p:sp>
          <p:nvSpPr>
            <p:cNvPr id="83" name="Rectangle 82">
              <a:extLst>
                <a:ext uri="{FF2B5EF4-FFF2-40B4-BE49-F238E27FC236}">
                  <a16:creationId xmlns:a16="http://schemas.microsoft.com/office/drawing/2014/main" id="{A2B17341-926F-BA4C-A774-6EAD37A1DCBE}"/>
                </a:ext>
              </a:extLst>
            </p:cNvPr>
            <p:cNvSpPr/>
            <p:nvPr/>
          </p:nvSpPr>
          <p:spPr>
            <a:xfrm>
              <a:off x="7632590" y="3681075"/>
              <a:ext cx="1391582" cy="784830"/>
            </a:xfrm>
            <a:prstGeom prst="rect">
              <a:avLst/>
            </a:prstGeom>
          </p:spPr>
          <p:txBody>
            <a:bodyPr wrap="square">
              <a:spAutoFit/>
            </a:bodyPr>
            <a:lstStyle/>
            <a:p>
              <a:r>
                <a:rPr lang="en-US" sz="1500" dirty="0"/>
                <a:t>Issuance of Final Audit Report</a:t>
              </a:r>
            </a:p>
          </p:txBody>
        </p:sp>
        <p:sp>
          <p:nvSpPr>
            <p:cNvPr id="84" name="Rectangle 83">
              <a:extLst>
                <a:ext uri="{FF2B5EF4-FFF2-40B4-BE49-F238E27FC236}">
                  <a16:creationId xmlns:a16="http://schemas.microsoft.com/office/drawing/2014/main" id="{96EDEE8C-B525-4459-C6A6-E5B1D6C03414}"/>
                </a:ext>
              </a:extLst>
            </p:cNvPr>
            <p:cNvSpPr/>
            <p:nvPr/>
          </p:nvSpPr>
          <p:spPr>
            <a:xfrm>
              <a:off x="7662753" y="4411219"/>
              <a:ext cx="378630" cy="323165"/>
            </a:xfrm>
            <a:prstGeom prst="rect">
              <a:avLst/>
            </a:prstGeom>
          </p:spPr>
          <p:txBody>
            <a:bodyPr wrap="none">
              <a:spAutoFit/>
            </a:bodyPr>
            <a:lstStyle/>
            <a:p>
              <a:r>
                <a:rPr lang="en-US" sz="1500" b="1" dirty="0">
                  <a:solidFill>
                    <a:srgbClr val="0076A8"/>
                  </a:solidFill>
                </a:rPr>
                <a:t>#8</a:t>
              </a:r>
              <a:endParaRPr lang="en-IN" sz="1500" b="1" dirty="0">
                <a:solidFill>
                  <a:srgbClr val="0076A8"/>
                </a:solidFill>
              </a:endParaRPr>
            </a:p>
          </p:txBody>
        </p:sp>
      </p:grpSp>
      <p:sp>
        <p:nvSpPr>
          <p:cNvPr id="85" name="Arrow: Right 84">
            <a:extLst>
              <a:ext uri="{FF2B5EF4-FFF2-40B4-BE49-F238E27FC236}">
                <a16:creationId xmlns:a16="http://schemas.microsoft.com/office/drawing/2014/main" id="{7A241E1C-322F-A475-296B-5D7084DCC8E4}"/>
              </a:ext>
            </a:extLst>
          </p:cNvPr>
          <p:cNvSpPr/>
          <p:nvPr/>
        </p:nvSpPr>
        <p:spPr bwMode="gray">
          <a:xfrm>
            <a:off x="978195" y="1020726"/>
            <a:ext cx="1822467" cy="943151"/>
          </a:xfrm>
          <a:prstGeom prst="rightArrow">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a:solidFill>
                  <a:schemeClr val="bg1"/>
                </a:solidFill>
              </a:rPr>
              <a:t>Audit by Tax Authorities</a:t>
            </a:r>
          </a:p>
        </p:txBody>
      </p:sp>
    </p:spTree>
    <p:extLst>
      <p:ext uri="{BB962C8B-B14F-4D97-AF65-F5344CB8AC3E}">
        <p14:creationId xmlns:p14="http://schemas.microsoft.com/office/powerpoint/2010/main" val="118247640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E89D8-48E6-0D6E-5AD3-ACE641D36C5D}"/>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FED94C08-667B-34F5-2C59-F017984D96DE}"/>
              </a:ext>
            </a:extLst>
          </p:cNvPr>
          <p:cNvSpPr>
            <a:spLocks noGrp="1"/>
          </p:cNvSpPr>
          <p:nvPr>
            <p:ph type="title"/>
          </p:nvPr>
        </p:nvSpPr>
        <p:spPr/>
        <p:txBody>
          <a:bodyPr/>
          <a:lstStyle/>
          <a:p>
            <a:pPr>
              <a:lnSpc>
                <a:spcPct val="100000"/>
              </a:lnSpc>
            </a:pPr>
            <a:r>
              <a:rPr lang="en-US" sz="3200" dirty="0">
                <a:latin typeface="+mn-lt"/>
              </a:rPr>
              <a:t>GST : Environment before GST 2.0</a:t>
            </a:r>
          </a:p>
        </p:txBody>
      </p:sp>
    </p:spTree>
    <p:extLst>
      <p:ext uri="{BB962C8B-B14F-4D97-AF65-F5344CB8AC3E}">
        <p14:creationId xmlns:p14="http://schemas.microsoft.com/office/powerpoint/2010/main" val="235129622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04745-429A-E6EE-E836-7E4DEECC34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C08553E-61BE-3255-CC8D-31A092B449D5}"/>
              </a:ext>
            </a:extLst>
          </p:cNvPr>
          <p:cNvSpPr>
            <a:spLocks noGrp="1"/>
          </p:cNvSpPr>
          <p:nvPr>
            <p:ph type="title"/>
          </p:nvPr>
        </p:nvSpPr>
        <p:spPr/>
        <p:txBody>
          <a:bodyPr/>
          <a:lstStyle/>
          <a:p>
            <a:r>
              <a:rPr lang="en-US" b="1" dirty="0"/>
              <a:t>Process of GST Audit</a:t>
            </a:r>
            <a:endParaRPr lang="en-IN" b="1" dirty="0"/>
          </a:p>
        </p:txBody>
      </p:sp>
      <p:sp>
        <p:nvSpPr>
          <p:cNvPr id="85" name="Arrow: Right 84">
            <a:extLst>
              <a:ext uri="{FF2B5EF4-FFF2-40B4-BE49-F238E27FC236}">
                <a16:creationId xmlns:a16="http://schemas.microsoft.com/office/drawing/2014/main" id="{EABA4CE6-799E-DF53-4A21-3FC4168A1848}"/>
              </a:ext>
            </a:extLst>
          </p:cNvPr>
          <p:cNvSpPr/>
          <p:nvPr/>
        </p:nvSpPr>
        <p:spPr bwMode="gray">
          <a:xfrm>
            <a:off x="935664" y="651601"/>
            <a:ext cx="1822467" cy="943151"/>
          </a:xfrm>
          <a:prstGeom prst="rightArrow">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a:solidFill>
                  <a:schemeClr val="bg1"/>
                </a:solidFill>
              </a:rPr>
              <a:t>Special Audit u/s 66</a:t>
            </a:r>
          </a:p>
        </p:txBody>
      </p:sp>
      <p:graphicFrame>
        <p:nvGraphicFramePr>
          <p:cNvPr id="2" name="Diagram 1">
            <a:extLst>
              <a:ext uri="{FF2B5EF4-FFF2-40B4-BE49-F238E27FC236}">
                <a16:creationId xmlns:a16="http://schemas.microsoft.com/office/drawing/2014/main" id="{2BF008B7-F3F9-0568-A0E7-342B96A35717}"/>
              </a:ext>
            </a:extLst>
          </p:cNvPr>
          <p:cNvGraphicFramePr/>
          <p:nvPr>
            <p:extLst>
              <p:ext uri="{D42A27DB-BD31-4B8C-83A1-F6EECF244321}">
                <p14:modId xmlns:p14="http://schemas.microsoft.com/office/powerpoint/2010/main" val="3151299750"/>
              </p:ext>
            </p:extLst>
          </p:nvPr>
        </p:nvGraphicFramePr>
        <p:xfrm>
          <a:off x="1350334" y="1594752"/>
          <a:ext cx="9250410" cy="4362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98861856-DCBA-C60F-1FE0-439CB0B79D66}"/>
              </a:ext>
            </a:extLst>
          </p:cNvPr>
          <p:cNvGrpSpPr/>
          <p:nvPr/>
        </p:nvGrpSpPr>
        <p:grpSpPr>
          <a:xfrm>
            <a:off x="8956159" y="5043043"/>
            <a:ext cx="2172585" cy="797579"/>
            <a:chOff x="5914530" y="2336379"/>
            <a:chExt cx="1025344" cy="797579"/>
          </a:xfrm>
        </p:grpSpPr>
        <p:sp>
          <p:nvSpPr>
            <p:cNvPr id="5" name="Rectangle 4">
              <a:extLst>
                <a:ext uri="{FF2B5EF4-FFF2-40B4-BE49-F238E27FC236}">
                  <a16:creationId xmlns:a16="http://schemas.microsoft.com/office/drawing/2014/main" id="{D779C980-CA74-BB75-5649-0D23B5376EB4}"/>
                </a:ext>
              </a:extLst>
            </p:cNvPr>
            <p:cNvSpPr/>
            <p:nvPr/>
          </p:nvSpPr>
          <p:spPr>
            <a:xfrm>
              <a:off x="5914530" y="2336379"/>
              <a:ext cx="1025344" cy="79757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1500"/>
            </a:p>
          </p:txBody>
        </p:sp>
        <p:sp>
          <p:nvSpPr>
            <p:cNvPr id="6" name="TextBox 5">
              <a:extLst>
                <a:ext uri="{FF2B5EF4-FFF2-40B4-BE49-F238E27FC236}">
                  <a16:creationId xmlns:a16="http://schemas.microsoft.com/office/drawing/2014/main" id="{F3804D00-EAE5-2EEF-E1D7-E0B860120328}"/>
                </a:ext>
              </a:extLst>
            </p:cNvPr>
            <p:cNvSpPr txBox="1"/>
            <p:nvPr/>
          </p:nvSpPr>
          <p:spPr>
            <a:xfrm>
              <a:off x="5914530" y="2336379"/>
              <a:ext cx="1025344" cy="79757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500" kern="1200" dirty="0"/>
                <a:t>Providing an opportunity of hearing to taxpayer</a:t>
              </a:r>
            </a:p>
            <a:p>
              <a:pPr marL="114300" lvl="1" indent="-114300" algn="l" defTabSz="533400">
                <a:lnSpc>
                  <a:spcPct val="90000"/>
                </a:lnSpc>
                <a:spcBef>
                  <a:spcPct val="0"/>
                </a:spcBef>
                <a:spcAft>
                  <a:spcPct val="15000"/>
                </a:spcAft>
                <a:buChar char="•"/>
              </a:pPr>
              <a:r>
                <a:rPr lang="en-US" sz="1500" dirty="0"/>
                <a:t>Issuance of SCN</a:t>
              </a:r>
              <a:endParaRPr lang="en-US" sz="1500" kern="1200" dirty="0"/>
            </a:p>
          </p:txBody>
        </p:sp>
      </p:grpSp>
    </p:spTree>
    <p:extLst>
      <p:ext uri="{BB962C8B-B14F-4D97-AF65-F5344CB8AC3E}">
        <p14:creationId xmlns:p14="http://schemas.microsoft.com/office/powerpoint/2010/main" val="310918912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8E87D-4BE5-6C70-93A1-084D5ED3F4B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EFB39D4-01F8-55A8-6915-7510EF16BA1E}"/>
              </a:ext>
            </a:extLst>
          </p:cNvPr>
          <p:cNvSpPr>
            <a:spLocks noGrp="1"/>
          </p:cNvSpPr>
          <p:nvPr>
            <p:ph type="title"/>
          </p:nvPr>
        </p:nvSpPr>
        <p:spPr/>
        <p:txBody>
          <a:bodyPr/>
          <a:lstStyle/>
          <a:p>
            <a:r>
              <a:rPr lang="en-US" b="1" dirty="0"/>
              <a:t>Timelines of the GST audit</a:t>
            </a:r>
            <a:endParaRPr lang="en-IN" b="1" dirty="0"/>
          </a:p>
        </p:txBody>
      </p:sp>
      <p:graphicFrame>
        <p:nvGraphicFramePr>
          <p:cNvPr id="2" name="Table 1">
            <a:extLst>
              <a:ext uri="{FF2B5EF4-FFF2-40B4-BE49-F238E27FC236}">
                <a16:creationId xmlns:a16="http://schemas.microsoft.com/office/drawing/2014/main" id="{492C3D2B-BAB5-1B03-4DC9-05CD996DC40A}"/>
              </a:ext>
            </a:extLst>
          </p:cNvPr>
          <p:cNvGraphicFramePr>
            <a:graphicFrameLocks noGrp="1"/>
          </p:cNvGraphicFramePr>
          <p:nvPr>
            <p:extLst>
              <p:ext uri="{D42A27DB-BD31-4B8C-83A1-F6EECF244321}">
                <p14:modId xmlns:p14="http://schemas.microsoft.com/office/powerpoint/2010/main" val="1661784460"/>
              </p:ext>
            </p:extLst>
          </p:nvPr>
        </p:nvGraphicFramePr>
        <p:xfrm>
          <a:off x="1373650" y="2421090"/>
          <a:ext cx="9444699" cy="3724532"/>
        </p:xfrm>
        <a:graphic>
          <a:graphicData uri="http://schemas.openxmlformats.org/drawingml/2006/table">
            <a:tbl>
              <a:tblPr>
                <a:tableStyleId>{5C22544A-7EE6-4342-B048-85BDC9FD1C3A}</a:tableStyleId>
              </a:tblPr>
              <a:tblGrid>
                <a:gridCol w="1412080">
                  <a:extLst>
                    <a:ext uri="{9D8B030D-6E8A-4147-A177-3AD203B41FA5}">
                      <a16:colId xmlns:a16="http://schemas.microsoft.com/office/drawing/2014/main" val="20000"/>
                    </a:ext>
                  </a:extLst>
                </a:gridCol>
                <a:gridCol w="2041451">
                  <a:extLst>
                    <a:ext uri="{9D8B030D-6E8A-4147-A177-3AD203B41FA5}">
                      <a16:colId xmlns:a16="http://schemas.microsoft.com/office/drawing/2014/main" val="20001"/>
                    </a:ext>
                  </a:extLst>
                </a:gridCol>
                <a:gridCol w="1935126">
                  <a:extLst>
                    <a:ext uri="{9D8B030D-6E8A-4147-A177-3AD203B41FA5}">
                      <a16:colId xmlns:a16="http://schemas.microsoft.com/office/drawing/2014/main" val="20002"/>
                    </a:ext>
                  </a:extLst>
                </a:gridCol>
                <a:gridCol w="1903228">
                  <a:extLst>
                    <a:ext uri="{9D8B030D-6E8A-4147-A177-3AD203B41FA5}">
                      <a16:colId xmlns:a16="http://schemas.microsoft.com/office/drawing/2014/main" val="20003"/>
                    </a:ext>
                  </a:extLst>
                </a:gridCol>
                <a:gridCol w="2152814">
                  <a:extLst>
                    <a:ext uri="{9D8B030D-6E8A-4147-A177-3AD203B41FA5}">
                      <a16:colId xmlns:a16="http://schemas.microsoft.com/office/drawing/2014/main" val="20004"/>
                    </a:ext>
                  </a:extLst>
                </a:gridCol>
              </a:tblGrid>
              <a:tr h="532076">
                <a:tc>
                  <a:txBody>
                    <a:bodyPr/>
                    <a:lstStyle/>
                    <a:p>
                      <a:pPr marL="0" indent="0">
                        <a:spcBef>
                          <a:spcPts val="300"/>
                        </a:spcBef>
                        <a:buFont typeface="Arial" panose="020B0604020202020204" pitchFamily="34" charset="0"/>
                        <a:buNone/>
                      </a:pPr>
                      <a:r>
                        <a:rPr lang="en-US" sz="1500" b="0" dirty="0">
                          <a:solidFill>
                            <a:schemeClr val="tx1"/>
                          </a:solidFill>
                          <a:latin typeface="Aptos" panose="020B0004020202020204" pitchFamily="34" charset="0"/>
                        </a:rPr>
                        <a:t>FY 2017-18</a:t>
                      </a: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marL="0" indent="0" algn="ctr">
                        <a:spcBef>
                          <a:spcPts val="300"/>
                        </a:spcBef>
                        <a:buFont typeface="Arial" panose="020B0604020202020204" pitchFamily="34" charset="0"/>
                        <a:buNone/>
                      </a:pPr>
                      <a:r>
                        <a:rPr lang="en-US" sz="1500" b="0" dirty="0">
                          <a:solidFill>
                            <a:srgbClr val="DA291C"/>
                          </a:solidFill>
                          <a:latin typeface="Aptos" panose="020B0004020202020204" pitchFamily="34" charset="0"/>
                        </a:rPr>
                        <a:t>30</a:t>
                      </a:r>
                      <a:r>
                        <a:rPr lang="en-US" sz="1500" b="0" baseline="30000" dirty="0">
                          <a:solidFill>
                            <a:srgbClr val="DA291C"/>
                          </a:solidFill>
                          <a:latin typeface="Aptos" panose="020B0004020202020204" pitchFamily="34" charset="0"/>
                        </a:rPr>
                        <a:t>th</a:t>
                      </a:r>
                      <a:r>
                        <a:rPr lang="en-US" sz="1500" b="0" dirty="0">
                          <a:solidFill>
                            <a:srgbClr val="DA291C"/>
                          </a:solidFill>
                          <a:latin typeface="Aptos" panose="020B0004020202020204" pitchFamily="34" charset="0"/>
                        </a:rPr>
                        <a:t> September 2023</a:t>
                      </a: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marL="0" indent="0" algn="ctr">
                        <a:spcBef>
                          <a:spcPts val="300"/>
                        </a:spcBef>
                        <a:buFont typeface="Arial" panose="020B0604020202020204" pitchFamily="34" charset="0"/>
                        <a:buNone/>
                      </a:pPr>
                      <a:r>
                        <a:rPr lang="en-US" sz="1500" b="0" dirty="0">
                          <a:solidFill>
                            <a:srgbClr val="DA291C"/>
                          </a:solidFill>
                          <a:latin typeface="Aptos" panose="020B0004020202020204" pitchFamily="34" charset="0"/>
                        </a:rPr>
                        <a:t>31</a:t>
                      </a:r>
                      <a:r>
                        <a:rPr lang="en-US" sz="1500" b="0" baseline="30000" dirty="0">
                          <a:solidFill>
                            <a:srgbClr val="DA291C"/>
                          </a:solidFill>
                          <a:latin typeface="Aptos" panose="020B0004020202020204" pitchFamily="34" charset="0"/>
                        </a:rPr>
                        <a:t>st</a:t>
                      </a:r>
                      <a:r>
                        <a:rPr lang="en-US" sz="1500" b="0" dirty="0">
                          <a:solidFill>
                            <a:srgbClr val="DA291C"/>
                          </a:solidFill>
                          <a:latin typeface="Aptos" panose="020B0004020202020204" pitchFamily="34" charset="0"/>
                        </a:rPr>
                        <a:t> December 2023</a:t>
                      </a: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marL="0" indent="0" algn="ctr">
                        <a:spcBef>
                          <a:spcPts val="300"/>
                        </a:spcBef>
                        <a:buFont typeface="Arial" panose="020B0604020202020204" pitchFamily="34" charset="0"/>
                        <a:buNone/>
                      </a:pPr>
                      <a:r>
                        <a:rPr lang="en-US" sz="1500" b="0" dirty="0">
                          <a:solidFill>
                            <a:srgbClr val="DA291C"/>
                          </a:solidFill>
                          <a:latin typeface="Aptos" panose="020B0004020202020204" pitchFamily="34" charset="0"/>
                        </a:rPr>
                        <a:t>05</a:t>
                      </a:r>
                      <a:r>
                        <a:rPr lang="en-US" sz="1500" b="0" baseline="30000" dirty="0">
                          <a:solidFill>
                            <a:srgbClr val="DA291C"/>
                          </a:solidFill>
                          <a:latin typeface="Aptos" panose="020B0004020202020204" pitchFamily="34" charset="0"/>
                        </a:rPr>
                        <a:t>th</a:t>
                      </a:r>
                      <a:r>
                        <a:rPr lang="en-US" sz="1500" b="0" dirty="0">
                          <a:solidFill>
                            <a:srgbClr val="DA291C"/>
                          </a:solidFill>
                          <a:latin typeface="Aptos" panose="020B0004020202020204" pitchFamily="34" charset="0"/>
                        </a:rPr>
                        <a:t> August 2024</a:t>
                      </a: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marL="0" indent="0" algn="ctr">
                        <a:spcBef>
                          <a:spcPts val="300"/>
                        </a:spcBef>
                        <a:buFont typeface="Arial" panose="020B0604020202020204" pitchFamily="34" charset="0"/>
                        <a:buNone/>
                      </a:pPr>
                      <a:r>
                        <a:rPr lang="en-US" sz="1500" b="0" dirty="0">
                          <a:solidFill>
                            <a:srgbClr val="DA291C"/>
                          </a:solidFill>
                          <a:latin typeface="Aptos" panose="020B0004020202020204" pitchFamily="34" charset="0"/>
                        </a:rPr>
                        <a:t>05</a:t>
                      </a:r>
                      <a:r>
                        <a:rPr lang="en-US" sz="1500" b="0" baseline="30000" dirty="0">
                          <a:solidFill>
                            <a:srgbClr val="DA291C"/>
                          </a:solidFill>
                          <a:latin typeface="Aptos" panose="020B0004020202020204" pitchFamily="34" charset="0"/>
                        </a:rPr>
                        <a:t>th</a:t>
                      </a:r>
                      <a:r>
                        <a:rPr lang="en-US" sz="1500" b="0" dirty="0">
                          <a:solidFill>
                            <a:srgbClr val="DA291C"/>
                          </a:solidFill>
                          <a:latin typeface="Aptos" panose="020B0004020202020204" pitchFamily="34" charset="0"/>
                        </a:rPr>
                        <a:t> February 2025</a:t>
                      </a:r>
                    </a:p>
                  </a:txBody>
                  <a:tcPr marT="91440" marB="91440" anchor="ctr">
                    <a:lnL w="6350" cap="flat" cmpd="sng" algn="ctr">
                      <a:noFill/>
                      <a:prstDash val="solid"/>
                      <a:round/>
                      <a:headEnd type="none" w="med" len="med"/>
                      <a:tailEnd type="none" w="med" len="med"/>
                    </a:lnL>
                    <a:lnT w="6350" cap="flat" cmpd="sng" algn="ctr">
                      <a:no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631787765"/>
                  </a:ext>
                </a:extLst>
              </a:tr>
              <a:tr h="532076">
                <a:tc>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500" b="0" dirty="0">
                          <a:solidFill>
                            <a:schemeClr val="tx1"/>
                          </a:solidFill>
                          <a:latin typeface="Aptos" panose="020B0004020202020204" pitchFamily="34" charset="0"/>
                        </a:rPr>
                        <a:t>FY 2018-19</a:t>
                      </a: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500" b="0" dirty="0">
                          <a:solidFill>
                            <a:srgbClr val="DA291C"/>
                          </a:solidFill>
                          <a:latin typeface="Aptos" panose="020B0004020202020204" pitchFamily="34" charset="0"/>
                        </a:rPr>
                        <a:t>31</a:t>
                      </a:r>
                      <a:r>
                        <a:rPr lang="en-US" sz="1500" b="0" baseline="30000" dirty="0">
                          <a:solidFill>
                            <a:srgbClr val="DA291C"/>
                          </a:solidFill>
                          <a:latin typeface="Aptos" panose="020B0004020202020204" pitchFamily="34" charset="0"/>
                        </a:rPr>
                        <a:t>st</a:t>
                      </a:r>
                      <a:r>
                        <a:rPr lang="en-US" sz="1500" b="0" dirty="0">
                          <a:solidFill>
                            <a:srgbClr val="DA291C"/>
                          </a:solidFill>
                          <a:latin typeface="Aptos" panose="020B0004020202020204" pitchFamily="34" charset="0"/>
                        </a:rPr>
                        <a:t> January 2024</a:t>
                      </a: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500" b="0" dirty="0">
                          <a:solidFill>
                            <a:srgbClr val="DA291C"/>
                          </a:solidFill>
                          <a:latin typeface="Aptos" panose="020B0004020202020204" pitchFamily="34" charset="0"/>
                        </a:rPr>
                        <a:t>30</a:t>
                      </a:r>
                      <a:r>
                        <a:rPr lang="en-US" sz="1500" b="0" baseline="30000" dirty="0">
                          <a:solidFill>
                            <a:srgbClr val="DA291C"/>
                          </a:solidFill>
                          <a:latin typeface="Aptos" panose="020B0004020202020204" pitchFamily="34" charset="0"/>
                        </a:rPr>
                        <a:t>th</a:t>
                      </a:r>
                      <a:r>
                        <a:rPr lang="en-US" sz="1500" b="0" dirty="0">
                          <a:solidFill>
                            <a:srgbClr val="DA291C"/>
                          </a:solidFill>
                          <a:latin typeface="Aptos" panose="020B0004020202020204" pitchFamily="34" charset="0"/>
                        </a:rPr>
                        <a:t> April 2024</a:t>
                      </a: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500" b="0" dirty="0">
                          <a:solidFill>
                            <a:srgbClr val="DA291C"/>
                          </a:solidFill>
                          <a:latin typeface="Aptos" panose="020B0004020202020204" pitchFamily="34" charset="0"/>
                        </a:rPr>
                        <a:t>30</a:t>
                      </a:r>
                      <a:r>
                        <a:rPr lang="en-US" sz="1500" b="0" baseline="30000" dirty="0">
                          <a:solidFill>
                            <a:srgbClr val="DA291C"/>
                          </a:solidFill>
                          <a:latin typeface="Aptos" panose="020B0004020202020204" pitchFamily="34" charset="0"/>
                        </a:rPr>
                        <a:t>th</a:t>
                      </a:r>
                      <a:r>
                        <a:rPr lang="en-US" sz="1500" b="0" dirty="0">
                          <a:solidFill>
                            <a:srgbClr val="DA291C"/>
                          </a:solidFill>
                          <a:latin typeface="Aptos" panose="020B0004020202020204" pitchFamily="34" charset="0"/>
                        </a:rPr>
                        <a:t> June 2025</a:t>
                      </a: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500" b="0" dirty="0">
                          <a:solidFill>
                            <a:srgbClr val="DA291C"/>
                          </a:solidFill>
                          <a:latin typeface="Aptos" panose="020B0004020202020204" pitchFamily="34" charset="0"/>
                        </a:rPr>
                        <a:t>31</a:t>
                      </a:r>
                      <a:r>
                        <a:rPr lang="en-US" sz="1500" b="0" baseline="30000" dirty="0">
                          <a:solidFill>
                            <a:srgbClr val="DA291C"/>
                          </a:solidFill>
                          <a:latin typeface="Aptos" panose="020B0004020202020204" pitchFamily="34" charset="0"/>
                        </a:rPr>
                        <a:t>st</a:t>
                      </a:r>
                      <a:r>
                        <a:rPr lang="en-US" sz="1500" b="0" dirty="0">
                          <a:solidFill>
                            <a:srgbClr val="DA291C"/>
                          </a:solidFill>
                          <a:latin typeface="Aptos" panose="020B0004020202020204" pitchFamily="34" charset="0"/>
                        </a:rPr>
                        <a:t> December 2025</a:t>
                      </a:r>
                    </a:p>
                  </a:txBody>
                  <a:tcPr marT="91440" marB="91440" anchor="ctr">
                    <a:lnL w="6350" cap="flat" cmpd="sng" algn="ctr">
                      <a:noFill/>
                      <a:prstDash val="solid"/>
                      <a:round/>
                      <a:headEnd type="none" w="med" len="med"/>
                      <a:tailEnd type="none" w="med" len="med"/>
                    </a:lnL>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242720309"/>
                  </a:ext>
                </a:extLst>
              </a:tr>
              <a:tr h="532076">
                <a:tc>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500" b="0" dirty="0">
                          <a:solidFill>
                            <a:schemeClr val="tx1"/>
                          </a:solidFill>
                          <a:latin typeface="Aptos" panose="020B0004020202020204" pitchFamily="34" charset="0"/>
                        </a:rPr>
                        <a:t>FY 2019-20</a:t>
                      </a: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marL="0" indent="0" algn="ctr">
                        <a:spcBef>
                          <a:spcPts val="300"/>
                        </a:spcBef>
                        <a:buFont typeface="Arial" panose="020B0604020202020204" pitchFamily="34" charset="0"/>
                        <a:buNone/>
                      </a:pPr>
                      <a:r>
                        <a:rPr lang="en-US" sz="1500" b="0" dirty="0">
                          <a:solidFill>
                            <a:srgbClr val="DA291C"/>
                          </a:solidFill>
                          <a:latin typeface="Aptos" panose="020B0004020202020204" pitchFamily="34" charset="0"/>
                        </a:rPr>
                        <a:t>31</a:t>
                      </a:r>
                      <a:r>
                        <a:rPr lang="en-US" sz="1500" b="0" baseline="30000" dirty="0">
                          <a:solidFill>
                            <a:srgbClr val="DA291C"/>
                          </a:solidFill>
                          <a:latin typeface="Aptos" panose="020B0004020202020204" pitchFamily="34" charset="0"/>
                        </a:rPr>
                        <a:t>st</a:t>
                      </a:r>
                      <a:r>
                        <a:rPr lang="en-US" sz="1500" b="0" dirty="0">
                          <a:solidFill>
                            <a:srgbClr val="DA291C"/>
                          </a:solidFill>
                          <a:latin typeface="Aptos" panose="020B0004020202020204" pitchFamily="34" charset="0"/>
                        </a:rPr>
                        <a:t> May 2024</a:t>
                      </a: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marL="0" indent="0" algn="ctr">
                        <a:spcBef>
                          <a:spcPts val="300"/>
                        </a:spcBef>
                        <a:buFont typeface="Arial" panose="020B0604020202020204" pitchFamily="34" charset="0"/>
                        <a:buNone/>
                      </a:pPr>
                      <a:r>
                        <a:rPr lang="en-US" sz="1500" b="0" dirty="0">
                          <a:solidFill>
                            <a:srgbClr val="DA291C"/>
                          </a:solidFill>
                          <a:latin typeface="Aptos" panose="020B0004020202020204" pitchFamily="34" charset="0"/>
                        </a:rPr>
                        <a:t>31</a:t>
                      </a:r>
                      <a:r>
                        <a:rPr lang="en-US" sz="1500" b="0" baseline="30000" dirty="0">
                          <a:solidFill>
                            <a:srgbClr val="DA291C"/>
                          </a:solidFill>
                          <a:latin typeface="Aptos" panose="020B0004020202020204" pitchFamily="34" charset="0"/>
                        </a:rPr>
                        <a:t>st</a:t>
                      </a:r>
                      <a:r>
                        <a:rPr lang="en-US" sz="1500" b="0" dirty="0">
                          <a:solidFill>
                            <a:srgbClr val="DA291C"/>
                          </a:solidFill>
                          <a:latin typeface="Aptos" panose="020B0004020202020204" pitchFamily="34" charset="0"/>
                        </a:rPr>
                        <a:t> August 2024</a:t>
                      </a: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marL="0" indent="0" algn="ctr">
                        <a:spcBef>
                          <a:spcPts val="300"/>
                        </a:spcBef>
                        <a:buFont typeface="Arial" panose="020B0604020202020204" pitchFamily="34" charset="0"/>
                        <a:buNone/>
                      </a:pPr>
                      <a:r>
                        <a:rPr lang="en-US" sz="1500" b="0" dirty="0">
                          <a:solidFill>
                            <a:srgbClr val="DA291C"/>
                          </a:solidFill>
                          <a:latin typeface="Aptos" panose="020B0004020202020204" pitchFamily="34" charset="0"/>
                        </a:rPr>
                        <a:t>30</a:t>
                      </a:r>
                      <a:r>
                        <a:rPr lang="en-US" sz="1500" b="0" baseline="30000" dirty="0">
                          <a:solidFill>
                            <a:srgbClr val="DA291C"/>
                          </a:solidFill>
                          <a:latin typeface="Aptos" panose="020B0004020202020204" pitchFamily="34" charset="0"/>
                        </a:rPr>
                        <a:t>th</a:t>
                      </a:r>
                      <a:r>
                        <a:rPr lang="en-US" sz="1500" b="0" dirty="0">
                          <a:solidFill>
                            <a:srgbClr val="DA291C"/>
                          </a:solidFill>
                          <a:latin typeface="Aptos" panose="020B0004020202020204" pitchFamily="34" charset="0"/>
                        </a:rPr>
                        <a:t> September 2025</a:t>
                      </a: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marL="0" indent="0" algn="ctr">
                        <a:spcBef>
                          <a:spcPts val="300"/>
                        </a:spcBef>
                        <a:buFont typeface="Arial" panose="020B0604020202020204" pitchFamily="34" charset="0"/>
                        <a:buNone/>
                      </a:pPr>
                      <a:r>
                        <a:rPr lang="en-US" sz="1500" b="0" dirty="0">
                          <a:solidFill>
                            <a:schemeClr val="tx1"/>
                          </a:solidFill>
                          <a:latin typeface="Aptos" panose="020B0004020202020204" pitchFamily="34" charset="0"/>
                        </a:rPr>
                        <a:t>31</a:t>
                      </a:r>
                      <a:r>
                        <a:rPr lang="en-US" sz="1500" b="0" baseline="30000" dirty="0">
                          <a:solidFill>
                            <a:schemeClr val="tx1"/>
                          </a:solidFill>
                          <a:latin typeface="Aptos" panose="020B0004020202020204" pitchFamily="34" charset="0"/>
                        </a:rPr>
                        <a:t>st</a:t>
                      </a:r>
                      <a:r>
                        <a:rPr lang="en-US" sz="1500" b="0" dirty="0">
                          <a:solidFill>
                            <a:schemeClr val="tx1"/>
                          </a:solidFill>
                          <a:latin typeface="Aptos" panose="020B0004020202020204" pitchFamily="34" charset="0"/>
                        </a:rPr>
                        <a:t> March 2026</a:t>
                      </a:r>
                    </a:p>
                  </a:txBody>
                  <a:tcPr marT="91440" marB="91440" anchor="ctr">
                    <a:lnL w="6350" cap="flat" cmpd="sng" algn="ctr">
                      <a:noFill/>
                      <a:prstDash val="solid"/>
                      <a:round/>
                      <a:headEnd type="none" w="med" len="med"/>
                      <a:tailEnd type="none" w="med" len="med"/>
                    </a:lnL>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0000"/>
                  </a:ext>
                </a:extLst>
              </a:tr>
              <a:tr h="532076">
                <a:tc>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500" b="0" dirty="0">
                          <a:solidFill>
                            <a:schemeClr val="tx1"/>
                          </a:solidFill>
                          <a:latin typeface="Aptos" panose="020B0004020202020204" pitchFamily="34" charset="0"/>
                        </a:rPr>
                        <a:t>FY 2020-21</a:t>
                      </a: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500" b="0" dirty="0">
                          <a:solidFill>
                            <a:srgbClr val="DA291C"/>
                          </a:solidFill>
                          <a:latin typeface="Aptos" panose="020B0004020202020204" pitchFamily="34" charset="0"/>
                        </a:rPr>
                        <a:t>30</a:t>
                      </a:r>
                      <a:r>
                        <a:rPr lang="en-US" sz="1500" b="0" baseline="30000" dirty="0">
                          <a:solidFill>
                            <a:srgbClr val="DA291C"/>
                          </a:solidFill>
                          <a:latin typeface="Aptos" panose="020B0004020202020204" pitchFamily="34" charset="0"/>
                        </a:rPr>
                        <a:t>th</a:t>
                      </a:r>
                      <a:r>
                        <a:rPr lang="en-US" sz="1500" b="0" dirty="0">
                          <a:solidFill>
                            <a:srgbClr val="DA291C"/>
                          </a:solidFill>
                          <a:latin typeface="Aptos" panose="020B0004020202020204" pitchFamily="34" charset="0"/>
                        </a:rPr>
                        <a:t> November 2024</a:t>
                      </a: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500" b="0" dirty="0">
                          <a:solidFill>
                            <a:srgbClr val="DA291C"/>
                          </a:solidFill>
                          <a:latin typeface="Aptos" panose="020B0004020202020204" pitchFamily="34" charset="0"/>
                        </a:rPr>
                        <a:t>28</a:t>
                      </a:r>
                      <a:r>
                        <a:rPr lang="en-US" sz="1500" b="0" baseline="30000" dirty="0">
                          <a:solidFill>
                            <a:srgbClr val="DA291C"/>
                          </a:solidFill>
                          <a:latin typeface="Aptos" panose="020B0004020202020204" pitchFamily="34" charset="0"/>
                        </a:rPr>
                        <a:t>th</a:t>
                      </a:r>
                      <a:r>
                        <a:rPr lang="en-US" sz="1500" b="0" dirty="0">
                          <a:solidFill>
                            <a:srgbClr val="DA291C"/>
                          </a:solidFill>
                          <a:latin typeface="Aptos" panose="020B0004020202020204" pitchFamily="34" charset="0"/>
                        </a:rPr>
                        <a:t> February 2025</a:t>
                      </a: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500" b="0" dirty="0">
                          <a:solidFill>
                            <a:schemeClr val="tx1"/>
                          </a:solidFill>
                          <a:latin typeface="Aptos" panose="020B0004020202020204" pitchFamily="34" charset="0"/>
                        </a:rPr>
                        <a:t>28</a:t>
                      </a:r>
                      <a:r>
                        <a:rPr lang="en-US" sz="1500" b="0" baseline="30000" dirty="0">
                          <a:solidFill>
                            <a:schemeClr val="tx1"/>
                          </a:solidFill>
                          <a:latin typeface="Aptos" panose="020B0004020202020204" pitchFamily="34" charset="0"/>
                        </a:rPr>
                        <a:t>th</a:t>
                      </a:r>
                      <a:r>
                        <a:rPr lang="en-US" sz="1500" b="0" dirty="0">
                          <a:solidFill>
                            <a:schemeClr val="tx1"/>
                          </a:solidFill>
                          <a:latin typeface="Aptos" panose="020B0004020202020204" pitchFamily="34" charset="0"/>
                        </a:rPr>
                        <a:t> August 2026</a:t>
                      </a: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500" b="0" dirty="0">
                          <a:solidFill>
                            <a:schemeClr val="tx1"/>
                          </a:solidFill>
                          <a:latin typeface="Aptos" panose="020B0004020202020204" pitchFamily="34" charset="0"/>
                        </a:rPr>
                        <a:t>28</a:t>
                      </a:r>
                      <a:r>
                        <a:rPr lang="en-US" sz="1500" b="0" baseline="30000" dirty="0">
                          <a:solidFill>
                            <a:schemeClr val="tx1"/>
                          </a:solidFill>
                          <a:latin typeface="Aptos" panose="020B0004020202020204" pitchFamily="34" charset="0"/>
                        </a:rPr>
                        <a:t>th</a:t>
                      </a:r>
                      <a:r>
                        <a:rPr lang="en-US" sz="1500" b="0" dirty="0">
                          <a:solidFill>
                            <a:schemeClr val="tx1"/>
                          </a:solidFill>
                          <a:latin typeface="Aptos" panose="020B0004020202020204" pitchFamily="34" charset="0"/>
                        </a:rPr>
                        <a:t> February 2027</a:t>
                      </a:r>
                    </a:p>
                  </a:txBody>
                  <a:tcPr marT="91440" marB="91440" anchor="ctr">
                    <a:lnL w="6350" cap="flat" cmpd="sng" algn="ctr">
                      <a:noFill/>
                      <a:prstDash val="solid"/>
                      <a:round/>
                      <a:headEnd type="none" w="med" len="med"/>
                      <a:tailEnd type="none" w="med" len="med"/>
                    </a:lnL>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0001"/>
                  </a:ext>
                </a:extLst>
              </a:tr>
              <a:tr h="532076">
                <a:tc>
                  <a:txBody>
                    <a:bodyPr/>
                    <a:lstStyle/>
                    <a:p>
                      <a:pPr marL="0" indent="0">
                        <a:spcBef>
                          <a:spcPts val="300"/>
                        </a:spcBef>
                        <a:buFont typeface="Arial" panose="020B0604020202020204" pitchFamily="34" charset="0"/>
                        <a:buNone/>
                      </a:pPr>
                      <a:r>
                        <a:rPr lang="en-US" sz="1500" b="0" dirty="0">
                          <a:solidFill>
                            <a:schemeClr val="tx1"/>
                          </a:solidFill>
                          <a:latin typeface="Aptos" panose="020B0004020202020204" pitchFamily="34" charset="0"/>
                        </a:rPr>
                        <a:t>FY 2021-22</a:t>
                      </a: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500" b="0" dirty="0">
                          <a:solidFill>
                            <a:srgbClr val="DA291C"/>
                          </a:solidFill>
                          <a:latin typeface="Aptos" panose="020B0004020202020204" pitchFamily="34" charset="0"/>
                        </a:rPr>
                        <a:t>30</a:t>
                      </a:r>
                      <a:r>
                        <a:rPr lang="en-US" sz="1500" b="0" baseline="30000" dirty="0">
                          <a:solidFill>
                            <a:srgbClr val="DA291C"/>
                          </a:solidFill>
                          <a:latin typeface="Aptos" panose="020B0004020202020204" pitchFamily="34" charset="0"/>
                        </a:rPr>
                        <a:t>th</a:t>
                      </a:r>
                      <a:r>
                        <a:rPr lang="en-US" sz="1500" b="0" dirty="0">
                          <a:solidFill>
                            <a:srgbClr val="DA291C"/>
                          </a:solidFill>
                          <a:latin typeface="Aptos" panose="020B0004020202020204" pitchFamily="34" charset="0"/>
                        </a:rPr>
                        <a:t> September 2025</a:t>
                      </a: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500" b="0" dirty="0">
                          <a:solidFill>
                            <a:schemeClr val="tx1"/>
                          </a:solidFill>
                          <a:latin typeface="Aptos" panose="020B0004020202020204" pitchFamily="34" charset="0"/>
                        </a:rPr>
                        <a:t>31</a:t>
                      </a:r>
                      <a:r>
                        <a:rPr lang="en-US" sz="1500" b="0" baseline="30000" dirty="0">
                          <a:solidFill>
                            <a:schemeClr val="tx1"/>
                          </a:solidFill>
                          <a:latin typeface="Aptos" panose="020B0004020202020204" pitchFamily="34" charset="0"/>
                        </a:rPr>
                        <a:t>st</a:t>
                      </a:r>
                      <a:r>
                        <a:rPr lang="en-US" sz="1500" b="0" dirty="0">
                          <a:solidFill>
                            <a:schemeClr val="tx1"/>
                          </a:solidFill>
                          <a:latin typeface="Aptos" panose="020B0004020202020204" pitchFamily="34" charset="0"/>
                        </a:rPr>
                        <a:t> December 2025</a:t>
                      </a: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500" b="0" dirty="0">
                          <a:solidFill>
                            <a:schemeClr val="tx1"/>
                          </a:solidFill>
                          <a:latin typeface="Aptos" panose="020B0004020202020204" pitchFamily="34" charset="0"/>
                        </a:rPr>
                        <a:t>30</a:t>
                      </a:r>
                      <a:r>
                        <a:rPr lang="en-US" sz="1500" b="0" baseline="30000" dirty="0">
                          <a:solidFill>
                            <a:schemeClr val="tx1"/>
                          </a:solidFill>
                          <a:latin typeface="Aptos" panose="020B0004020202020204" pitchFamily="34" charset="0"/>
                        </a:rPr>
                        <a:t>th</a:t>
                      </a:r>
                      <a:r>
                        <a:rPr lang="en-US" sz="1500" b="0" dirty="0">
                          <a:solidFill>
                            <a:schemeClr val="tx1"/>
                          </a:solidFill>
                          <a:latin typeface="Aptos" panose="020B0004020202020204" pitchFamily="34" charset="0"/>
                        </a:rPr>
                        <a:t> June 2027</a:t>
                      </a: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500" b="0" dirty="0">
                          <a:solidFill>
                            <a:schemeClr val="tx1"/>
                          </a:solidFill>
                          <a:latin typeface="Aptos" panose="020B0004020202020204" pitchFamily="34" charset="0"/>
                        </a:rPr>
                        <a:t>31</a:t>
                      </a:r>
                      <a:r>
                        <a:rPr lang="en-US" sz="1500" b="0" baseline="30000" dirty="0">
                          <a:solidFill>
                            <a:schemeClr val="tx1"/>
                          </a:solidFill>
                          <a:latin typeface="Aptos" panose="020B0004020202020204" pitchFamily="34" charset="0"/>
                        </a:rPr>
                        <a:t>st</a:t>
                      </a:r>
                      <a:r>
                        <a:rPr lang="en-US" sz="1500" b="0" dirty="0">
                          <a:solidFill>
                            <a:schemeClr val="tx1"/>
                          </a:solidFill>
                          <a:latin typeface="Aptos" panose="020B0004020202020204" pitchFamily="34" charset="0"/>
                        </a:rPr>
                        <a:t> December 2027</a:t>
                      </a:r>
                    </a:p>
                  </a:txBody>
                  <a:tcPr marT="91440" marB="91440" anchor="ctr">
                    <a:lnL w="6350" cap="flat" cmpd="sng" algn="ctr">
                      <a:noFill/>
                      <a:prstDash val="solid"/>
                      <a:round/>
                      <a:headEnd type="none" w="med" len="med"/>
                      <a:tailEnd type="none" w="med" len="med"/>
                    </a:lnL>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0002"/>
                  </a:ext>
                </a:extLst>
              </a:tr>
              <a:tr h="532076">
                <a:tc>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500" b="0" dirty="0">
                          <a:solidFill>
                            <a:schemeClr val="tx1"/>
                          </a:solidFill>
                          <a:latin typeface="Aptos" panose="020B0004020202020204" pitchFamily="34" charset="0"/>
                        </a:rPr>
                        <a:t>FY 2022-23</a:t>
                      </a: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500" b="0" dirty="0">
                          <a:solidFill>
                            <a:schemeClr val="tx1"/>
                          </a:solidFill>
                          <a:latin typeface="Aptos" panose="020B0004020202020204" pitchFamily="34" charset="0"/>
                        </a:rPr>
                        <a:t>30</a:t>
                      </a:r>
                      <a:r>
                        <a:rPr lang="en-US" sz="1500" b="0" baseline="30000" dirty="0">
                          <a:solidFill>
                            <a:schemeClr val="tx1"/>
                          </a:solidFill>
                          <a:latin typeface="Aptos" panose="020B0004020202020204" pitchFamily="34" charset="0"/>
                        </a:rPr>
                        <a:t>th</a:t>
                      </a:r>
                      <a:r>
                        <a:rPr lang="en-US" sz="1500" b="0" dirty="0">
                          <a:solidFill>
                            <a:schemeClr val="tx1"/>
                          </a:solidFill>
                          <a:latin typeface="Aptos" panose="020B0004020202020204" pitchFamily="34" charset="0"/>
                        </a:rPr>
                        <a:t> September 2026</a:t>
                      </a: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500" b="0" dirty="0">
                          <a:solidFill>
                            <a:schemeClr val="tx1"/>
                          </a:solidFill>
                          <a:latin typeface="Aptos" panose="020B0004020202020204" pitchFamily="34" charset="0"/>
                        </a:rPr>
                        <a:t>31</a:t>
                      </a:r>
                      <a:r>
                        <a:rPr lang="en-US" sz="1500" b="0" baseline="30000" dirty="0">
                          <a:solidFill>
                            <a:schemeClr val="tx1"/>
                          </a:solidFill>
                          <a:latin typeface="Aptos" panose="020B0004020202020204" pitchFamily="34" charset="0"/>
                        </a:rPr>
                        <a:t>st</a:t>
                      </a:r>
                      <a:r>
                        <a:rPr lang="en-US" sz="1500" b="0" dirty="0">
                          <a:solidFill>
                            <a:schemeClr val="tx1"/>
                          </a:solidFill>
                          <a:latin typeface="Aptos" panose="020B0004020202020204" pitchFamily="34" charset="0"/>
                        </a:rPr>
                        <a:t> December 2026</a:t>
                      </a: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500" b="0" dirty="0">
                          <a:solidFill>
                            <a:schemeClr val="tx1"/>
                          </a:solidFill>
                          <a:latin typeface="Aptos" panose="020B0004020202020204" pitchFamily="34" charset="0"/>
                        </a:rPr>
                        <a:t>30</a:t>
                      </a:r>
                      <a:r>
                        <a:rPr lang="en-US" sz="1500" b="0" baseline="30000" dirty="0">
                          <a:solidFill>
                            <a:schemeClr val="tx1"/>
                          </a:solidFill>
                          <a:latin typeface="Aptos" panose="020B0004020202020204" pitchFamily="34" charset="0"/>
                        </a:rPr>
                        <a:t>th</a:t>
                      </a:r>
                      <a:r>
                        <a:rPr lang="en-US" sz="1500" b="0" dirty="0">
                          <a:solidFill>
                            <a:schemeClr val="tx1"/>
                          </a:solidFill>
                          <a:latin typeface="Aptos" panose="020B0004020202020204" pitchFamily="34" charset="0"/>
                        </a:rPr>
                        <a:t> June 2028</a:t>
                      </a: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500" b="0" dirty="0">
                          <a:solidFill>
                            <a:schemeClr val="tx1"/>
                          </a:solidFill>
                          <a:latin typeface="Aptos" panose="020B0004020202020204" pitchFamily="34" charset="0"/>
                        </a:rPr>
                        <a:t>31</a:t>
                      </a:r>
                      <a:r>
                        <a:rPr lang="en-US" sz="1500" b="0" baseline="30000" dirty="0">
                          <a:solidFill>
                            <a:schemeClr val="tx1"/>
                          </a:solidFill>
                          <a:latin typeface="Aptos" panose="020B0004020202020204" pitchFamily="34" charset="0"/>
                        </a:rPr>
                        <a:t>st</a:t>
                      </a:r>
                      <a:r>
                        <a:rPr lang="en-US" sz="1500" b="0" dirty="0">
                          <a:solidFill>
                            <a:schemeClr val="tx1"/>
                          </a:solidFill>
                          <a:latin typeface="Aptos" panose="020B0004020202020204" pitchFamily="34" charset="0"/>
                        </a:rPr>
                        <a:t> December 2028</a:t>
                      </a:r>
                    </a:p>
                  </a:txBody>
                  <a:tcPr marT="91440" marB="91440" anchor="ctr">
                    <a:lnL w="6350" cap="flat" cmpd="sng" algn="ctr">
                      <a:noFill/>
                      <a:prstDash val="solid"/>
                      <a:round/>
                      <a:headEnd type="none" w="med" len="med"/>
                      <a:tailEnd type="none" w="med" len="med"/>
                    </a:lnL>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0003"/>
                  </a:ext>
                </a:extLst>
              </a:tr>
              <a:tr h="532076">
                <a:tc>
                  <a:txBody>
                    <a:bodyPr/>
                    <a:lstStyle/>
                    <a:p>
                      <a:pPr marL="0" indent="0">
                        <a:spcBef>
                          <a:spcPts val="300"/>
                        </a:spcBef>
                        <a:buFont typeface="Arial" panose="020B0604020202020204" pitchFamily="34" charset="0"/>
                        <a:buNone/>
                      </a:pPr>
                      <a:r>
                        <a:rPr lang="en-US" sz="1500" b="0" dirty="0">
                          <a:solidFill>
                            <a:schemeClr val="tx1"/>
                          </a:solidFill>
                          <a:latin typeface="Aptos" panose="020B0004020202020204" pitchFamily="34" charset="0"/>
                        </a:rPr>
                        <a:t>FY 2023-24</a:t>
                      </a: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500" b="0" dirty="0">
                          <a:solidFill>
                            <a:schemeClr val="tx1"/>
                          </a:solidFill>
                          <a:latin typeface="Aptos" panose="020B0004020202020204" pitchFamily="34" charset="0"/>
                        </a:rPr>
                        <a:t>30</a:t>
                      </a:r>
                      <a:r>
                        <a:rPr lang="en-US" sz="1500" b="0" baseline="30000" dirty="0">
                          <a:solidFill>
                            <a:schemeClr val="tx1"/>
                          </a:solidFill>
                          <a:latin typeface="Aptos" panose="020B0004020202020204" pitchFamily="34" charset="0"/>
                        </a:rPr>
                        <a:t>th</a:t>
                      </a:r>
                      <a:r>
                        <a:rPr lang="en-US" sz="1500" b="0" dirty="0">
                          <a:solidFill>
                            <a:schemeClr val="tx1"/>
                          </a:solidFill>
                          <a:latin typeface="Aptos" panose="020B0004020202020204" pitchFamily="34" charset="0"/>
                        </a:rPr>
                        <a:t> September 2027</a:t>
                      </a: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500" b="0" dirty="0">
                          <a:solidFill>
                            <a:schemeClr val="tx1"/>
                          </a:solidFill>
                          <a:latin typeface="Aptos" panose="020B0004020202020204" pitchFamily="34" charset="0"/>
                        </a:rPr>
                        <a:t>31</a:t>
                      </a:r>
                      <a:r>
                        <a:rPr lang="en-US" sz="1500" b="0" baseline="30000" dirty="0">
                          <a:solidFill>
                            <a:schemeClr val="tx1"/>
                          </a:solidFill>
                          <a:latin typeface="Aptos" panose="020B0004020202020204" pitchFamily="34" charset="0"/>
                        </a:rPr>
                        <a:t>st</a:t>
                      </a:r>
                      <a:r>
                        <a:rPr lang="en-US" sz="1500" b="0" dirty="0">
                          <a:solidFill>
                            <a:schemeClr val="tx1"/>
                          </a:solidFill>
                          <a:latin typeface="Aptos" panose="020B0004020202020204" pitchFamily="34" charset="0"/>
                        </a:rPr>
                        <a:t> December 2027</a:t>
                      </a: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500" b="0" dirty="0">
                          <a:solidFill>
                            <a:schemeClr val="tx1"/>
                          </a:solidFill>
                          <a:latin typeface="Aptos" panose="020B0004020202020204" pitchFamily="34" charset="0"/>
                        </a:rPr>
                        <a:t>30</a:t>
                      </a:r>
                      <a:r>
                        <a:rPr lang="en-US" sz="1500" b="0" baseline="30000" dirty="0">
                          <a:solidFill>
                            <a:schemeClr val="tx1"/>
                          </a:solidFill>
                          <a:latin typeface="Aptos" panose="020B0004020202020204" pitchFamily="34" charset="0"/>
                        </a:rPr>
                        <a:t>th</a:t>
                      </a:r>
                      <a:r>
                        <a:rPr lang="en-US" sz="1500" b="0" dirty="0">
                          <a:solidFill>
                            <a:schemeClr val="tx1"/>
                          </a:solidFill>
                          <a:latin typeface="Aptos" panose="020B0004020202020204" pitchFamily="34" charset="0"/>
                        </a:rPr>
                        <a:t> June 2029</a:t>
                      </a:r>
                    </a:p>
                  </a:txBody>
                  <a:tcPr marT="91440" marB="9144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500" b="0" dirty="0">
                          <a:solidFill>
                            <a:schemeClr val="tx1"/>
                          </a:solidFill>
                          <a:latin typeface="Aptos" panose="020B0004020202020204" pitchFamily="34" charset="0"/>
                        </a:rPr>
                        <a:t>31</a:t>
                      </a:r>
                      <a:r>
                        <a:rPr lang="en-US" sz="1500" b="0" baseline="30000" dirty="0">
                          <a:solidFill>
                            <a:schemeClr val="tx1"/>
                          </a:solidFill>
                          <a:latin typeface="Aptos" panose="020B0004020202020204" pitchFamily="34" charset="0"/>
                        </a:rPr>
                        <a:t>st</a:t>
                      </a:r>
                      <a:r>
                        <a:rPr lang="en-US" sz="1500" b="0" dirty="0">
                          <a:solidFill>
                            <a:schemeClr val="tx1"/>
                          </a:solidFill>
                          <a:latin typeface="Aptos" panose="020B0004020202020204" pitchFamily="34" charset="0"/>
                        </a:rPr>
                        <a:t> December 2029</a:t>
                      </a:r>
                    </a:p>
                  </a:txBody>
                  <a:tcPr marT="91440" marB="91440" anchor="ctr">
                    <a:lnL w="6350" cap="flat" cmpd="sng" algn="ctr">
                      <a:noFill/>
                      <a:prstDash val="solid"/>
                      <a:round/>
                      <a:headEnd type="none" w="med" len="med"/>
                      <a:tailEnd type="none" w="med" len="med"/>
                    </a:lnL>
                    <a:lnT w="3175" cap="flat" cmpd="sng" algn="ctr">
                      <a:solidFill>
                        <a:schemeClr val="accent6"/>
                      </a:solidFill>
                      <a:prstDash val="solid"/>
                      <a:round/>
                      <a:headEnd type="none" w="med" len="med"/>
                      <a:tailEnd type="none" w="med" len="med"/>
                    </a:lnT>
                    <a:lnB w="3175"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pSp>
        <p:nvGrpSpPr>
          <p:cNvPr id="4" name="Group 3">
            <a:extLst>
              <a:ext uri="{FF2B5EF4-FFF2-40B4-BE49-F238E27FC236}">
                <a16:creationId xmlns:a16="http://schemas.microsoft.com/office/drawing/2014/main" id="{C7374799-8A57-4ED9-346C-65FBDB7FCB1C}"/>
              </a:ext>
            </a:extLst>
          </p:cNvPr>
          <p:cNvGrpSpPr/>
          <p:nvPr/>
        </p:nvGrpSpPr>
        <p:grpSpPr>
          <a:xfrm>
            <a:off x="2800453" y="1704743"/>
            <a:ext cx="7845688" cy="678983"/>
            <a:chOff x="1954696" y="1965706"/>
            <a:chExt cx="6819162" cy="548640"/>
          </a:xfrm>
        </p:grpSpPr>
        <p:sp>
          <p:nvSpPr>
            <p:cNvPr id="5" name="Pentagon 15">
              <a:extLst>
                <a:ext uri="{FF2B5EF4-FFF2-40B4-BE49-F238E27FC236}">
                  <a16:creationId xmlns:a16="http://schemas.microsoft.com/office/drawing/2014/main" id="{04583E07-927D-A32A-41E2-BB9E1C9A1774}"/>
                </a:ext>
              </a:extLst>
            </p:cNvPr>
            <p:cNvSpPr/>
            <p:nvPr/>
          </p:nvSpPr>
          <p:spPr>
            <a:xfrm>
              <a:off x="1954696" y="1965706"/>
              <a:ext cx="1828800" cy="548640"/>
            </a:xfrm>
            <a:prstGeom prst="homePlat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US" sz="1500" dirty="0">
                  <a:solidFill>
                    <a:schemeClr val="bg1"/>
                  </a:solidFill>
                  <a:latin typeface="Calibri (Body)"/>
                </a:rPr>
                <a:t>SCN under Section 73</a:t>
              </a:r>
            </a:p>
          </p:txBody>
        </p:sp>
        <p:sp>
          <p:nvSpPr>
            <p:cNvPr id="6" name="Chevron 17">
              <a:extLst>
                <a:ext uri="{FF2B5EF4-FFF2-40B4-BE49-F238E27FC236}">
                  <a16:creationId xmlns:a16="http://schemas.microsoft.com/office/drawing/2014/main" id="{07B13AE8-3BEF-AC06-C721-65E0F76AAACF}"/>
                </a:ext>
              </a:extLst>
            </p:cNvPr>
            <p:cNvSpPr/>
            <p:nvPr/>
          </p:nvSpPr>
          <p:spPr>
            <a:xfrm>
              <a:off x="3618150" y="1965706"/>
              <a:ext cx="1828800" cy="548640"/>
            </a:xfrm>
            <a:prstGeom prst="chevron">
              <a:avLst/>
            </a:prstGeom>
            <a:solidFill>
              <a:schemeClr val="bg2">
                <a:lumMod val="9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US" sz="1500" dirty="0">
                  <a:solidFill>
                    <a:schemeClr val="bg1"/>
                  </a:solidFill>
                  <a:latin typeface="Calibri (Body)"/>
                </a:rPr>
                <a:t>Order under Section 73</a:t>
              </a:r>
            </a:p>
          </p:txBody>
        </p:sp>
        <p:sp>
          <p:nvSpPr>
            <p:cNvPr id="32" name="Chevron 18">
              <a:extLst>
                <a:ext uri="{FF2B5EF4-FFF2-40B4-BE49-F238E27FC236}">
                  <a16:creationId xmlns:a16="http://schemas.microsoft.com/office/drawing/2014/main" id="{265C97A1-7B2E-2516-96CD-5B6CBEE1AB2A}"/>
                </a:ext>
              </a:extLst>
            </p:cNvPr>
            <p:cNvSpPr/>
            <p:nvPr/>
          </p:nvSpPr>
          <p:spPr>
            <a:xfrm>
              <a:off x="5281604" y="1965706"/>
              <a:ext cx="1828800" cy="548640"/>
            </a:xfrm>
            <a:prstGeom prst="chevron">
              <a:avLst/>
            </a:prstGeom>
            <a:solidFill>
              <a:schemeClr val="bg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US" sz="1500" dirty="0">
                  <a:solidFill>
                    <a:schemeClr val="bg1"/>
                  </a:solidFill>
                  <a:latin typeface="Calibri (Body)"/>
                </a:rPr>
                <a:t>SCN under Section 74</a:t>
              </a:r>
            </a:p>
          </p:txBody>
        </p:sp>
        <p:sp>
          <p:nvSpPr>
            <p:cNvPr id="33" name="Chevron 24">
              <a:extLst>
                <a:ext uri="{FF2B5EF4-FFF2-40B4-BE49-F238E27FC236}">
                  <a16:creationId xmlns:a16="http://schemas.microsoft.com/office/drawing/2014/main" id="{03A5E54A-F7C4-15E9-3986-90A1D3567827}"/>
                </a:ext>
              </a:extLst>
            </p:cNvPr>
            <p:cNvSpPr/>
            <p:nvPr/>
          </p:nvSpPr>
          <p:spPr>
            <a:xfrm>
              <a:off x="6945058" y="1965706"/>
              <a:ext cx="1828800" cy="548640"/>
            </a:xfrm>
            <a:prstGeom prst="chevron">
              <a:avLst/>
            </a:prstGeom>
            <a:solidFill>
              <a:schemeClr val="bg2">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r>
                <a:rPr lang="en-US" sz="1500" dirty="0">
                  <a:solidFill>
                    <a:schemeClr val="bg1"/>
                  </a:solidFill>
                  <a:latin typeface="Calibri (Body)"/>
                </a:rPr>
                <a:t>Order under Section 74</a:t>
              </a:r>
            </a:p>
          </p:txBody>
        </p:sp>
      </p:grpSp>
      <p:sp>
        <p:nvSpPr>
          <p:cNvPr id="34" name="TextBox 33">
            <a:extLst>
              <a:ext uri="{FF2B5EF4-FFF2-40B4-BE49-F238E27FC236}">
                <a16:creationId xmlns:a16="http://schemas.microsoft.com/office/drawing/2014/main" id="{87F9FB50-0ECC-7CC5-AE52-E7CFF272A46D}"/>
              </a:ext>
            </a:extLst>
          </p:cNvPr>
          <p:cNvSpPr txBox="1"/>
          <p:nvPr/>
        </p:nvSpPr>
        <p:spPr bwMode="gray">
          <a:xfrm>
            <a:off x="544308" y="1068605"/>
            <a:ext cx="9490532" cy="230832"/>
          </a:xfrm>
          <a:prstGeom prst="rect">
            <a:avLst/>
          </a:prstGeom>
          <a:noFill/>
        </p:spPr>
        <p:txBody>
          <a:bodyPr wrap="square" lIns="0" tIns="0" rIns="0" bIns="0" rtlCol="0">
            <a:spAutoFit/>
          </a:bodyPr>
          <a:lstStyle/>
          <a:p>
            <a:r>
              <a:rPr lang="en-US" sz="1500" b="1" dirty="0">
                <a:latin typeface="Calibri (Body)"/>
              </a:rPr>
              <a:t>Last dates for issuing notices under Section 73 and 74 of the Central Goods and Services Tax Act, 2017</a:t>
            </a:r>
          </a:p>
        </p:txBody>
      </p:sp>
    </p:spTree>
    <p:extLst>
      <p:ext uri="{BB962C8B-B14F-4D97-AF65-F5344CB8AC3E}">
        <p14:creationId xmlns:p14="http://schemas.microsoft.com/office/powerpoint/2010/main" val="234527789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60F58-7412-D669-F619-36EA3D8C500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FA7925B-E147-913C-0798-00236AA9B6E6}"/>
              </a:ext>
            </a:extLst>
          </p:cNvPr>
          <p:cNvSpPr>
            <a:spLocks noGrp="1"/>
          </p:cNvSpPr>
          <p:nvPr>
            <p:ph type="title"/>
          </p:nvPr>
        </p:nvSpPr>
        <p:spPr/>
        <p:txBody>
          <a:bodyPr/>
          <a:lstStyle/>
          <a:p>
            <a:r>
              <a:rPr lang="en-US" b="1" dirty="0"/>
              <a:t>Handling GST Audit by the Auditee</a:t>
            </a:r>
            <a:endParaRPr lang="en-IN" b="1" dirty="0"/>
          </a:p>
        </p:txBody>
      </p:sp>
      <p:grpSp>
        <p:nvGrpSpPr>
          <p:cNvPr id="7" name="Group 6">
            <a:extLst>
              <a:ext uri="{FF2B5EF4-FFF2-40B4-BE49-F238E27FC236}">
                <a16:creationId xmlns:a16="http://schemas.microsoft.com/office/drawing/2014/main" id="{6D0C81CE-B3F5-F48D-308B-6013B0F3B386}"/>
              </a:ext>
            </a:extLst>
          </p:cNvPr>
          <p:cNvGrpSpPr/>
          <p:nvPr/>
        </p:nvGrpSpPr>
        <p:grpSpPr>
          <a:xfrm>
            <a:off x="891540" y="979319"/>
            <a:ext cx="10772460" cy="5215720"/>
            <a:chOff x="660400" y="815583"/>
            <a:chExt cx="9133840" cy="5830449"/>
          </a:xfrm>
        </p:grpSpPr>
        <p:sp>
          <p:nvSpPr>
            <p:cNvPr id="8" name="Rounded Rectangle 32">
              <a:extLst>
                <a:ext uri="{FF2B5EF4-FFF2-40B4-BE49-F238E27FC236}">
                  <a16:creationId xmlns:a16="http://schemas.microsoft.com/office/drawing/2014/main" id="{EF16214E-711B-6317-E64D-B29750A37436}"/>
                </a:ext>
              </a:extLst>
            </p:cNvPr>
            <p:cNvSpPr/>
            <p:nvPr/>
          </p:nvSpPr>
          <p:spPr bwMode="gray">
            <a:xfrm>
              <a:off x="660400" y="904240"/>
              <a:ext cx="2103120" cy="629920"/>
            </a:xfrm>
            <a:prstGeom prst="roundRect">
              <a:avLst/>
            </a:prstGeom>
            <a:solidFill>
              <a:schemeClr val="accent5"/>
            </a:solidFill>
            <a:ln>
              <a:noFill/>
              <a:headEnd/>
              <a:tailEnd/>
            </a:ln>
          </p:spPr>
          <p:style>
            <a:lnRef idx="2">
              <a:schemeClr val="accent3"/>
            </a:lnRef>
            <a:fillRef idx="1">
              <a:schemeClr val="lt1"/>
            </a:fillRef>
            <a:effectRef idx="0">
              <a:schemeClr val="accent3"/>
            </a:effectRef>
            <a:fontRef idx="minor">
              <a:schemeClr val="dk1"/>
            </a:fontRef>
          </p:style>
          <p:txBody>
            <a:bodyPr wrap="square" lIns="80615" tIns="80615" rIns="80615" bIns="80615" rtlCol="0" anchor="ctr"/>
            <a:lstStyle/>
            <a:p>
              <a:pPr algn="ctr">
                <a:lnSpc>
                  <a:spcPct val="106000"/>
                </a:lnSpc>
                <a:buFont typeface="Wingdings 2" pitchFamily="18" charset="2"/>
                <a:buNone/>
              </a:pPr>
              <a:r>
                <a:rPr lang="en-US" sz="1500" b="1" dirty="0">
                  <a:ln w="0"/>
                  <a:solidFill>
                    <a:schemeClr val="bg1"/>
                  </a:solidFill>
                  <a:effectLst>
                    <a:outerShdw blurRad="38100" dist="19050" dir="2700000" algn="tl" rotWithShape="0">
                      <a:schemeClr val="dk1">
                        <a:alpha val="40000"/>
                      </a:schemeClr>
                    </a:outerShdw>
                  </a:effectLst>
                </a:rPr>
                <a:t>Pre-readiness for the audit</a:t>
              </a:r>
              <a:endParaRPr lang="en-IN" sz="1500" b="1" dirty="0">
                <a:ln w="0"/>
                <a:solidFill>
                  <a:schemeClr val="bg1"/>
                </a:solidFill>
                <a:effectLst>
                  <a:outerShdw blurRad="38100" dist="19050" dir="2700000" algn="tl" rotWithShape="0">
                    <a:schemeClr val="dk1">
                      <a:alpha val="40000"/>
                    </a:schemeClr>
                  </a:outerShdw>
                </a:effectLst>
              </a:endParaRPr>
            </a:p>
          </p:txBody>
        </p:sp>
        <p:sp>
          <p:nvSpPr>
            <p:cNvPr id="9" name="Rounded Rectangle 33">
              <a:extLst>
                <a:ext uri="{FF2B5EF4-FFF2-40B4-BE49-F238E27FC236}">
                  <a16:creationId xmlns:a16="http://schemas.microsoft.com/office/drawing/2014/main" id="{51004EC5-652C-56A9-5779-1E3CAF167F12}"/>
                </a:ext>
              </a:extLst>
            </p:cNvPr>
            <p:cNvSpPr/>
            <p:nvPr/>
          </p:nvSpPr>
          <p:spPr bwMode="gray">
            <a:xfrm>
              <a:off x="660400" y="2865120"/>
              <a:ext cx="2133600" cy="802640"/>
            </a:xfrm>
            <a:prstGeom prst="roundRect">
              <a:avLst/>
            </a:prstGeom>
            <a:solidFill>
              <a:schemeClr val="accent5"/>
            </a:solidFill>
            <a:ln>
              <a:noFill/>
              <a:headEnd/>
              <a:tailEnd/>
            </a:ln>
          </p:spPr>
          <p:style>
            <a:lnRef idx="2">
              <a:schemeClr val="accent3"/>
            </a:lnRef>
            <a:fillRef idx="1">
              <a:schemeClr val="lt1"/>
            </a:fillRef>
            <a:effectRef idx="0">
              <a:schemeClr val="accent3"/>
            </a:effectRef>
            <a:fontRef idx="minor">
              <a:schemeClr val="dk1"/>
            </a:fontRef>
          </p:style>
          <p:txBody>
            <a:bodyPr wrap="square" lIns="80615" tIns="80615" rIns="80615" bIns="80615" rtlCol="0" anchor="ctr"/>
            <a:lstStyle/>
            <a:p>
              <a:pPr lvl="0" algn="ctr"/>
              <a:r>
                <a:rPr lang="en-US" sz="1500" b="1" dirty="0">
                  <a:ln w="0"/>
                  <a:solidFill>
                    <a:schemeClr val="bg1"/>
                  </a:solidFill>
                  <a:effectLst>
                    <a:outerShdw blurRad="38100" dist="19050" dir="2700000" algn="tl" rotWithShape="0">
                      <a:schemeClr val="dk1">
                        <a:alpha val="40000"/>
                      </a:schemeClr>
                    </a:outerShdw>
                  </a:effectLst>
                </a:rPr>
                <a:t>Visiting tax office</a:t>
              </a:r>
            </a:p>
          </p:txBody>
        </p:sp>
        <p:sp>
          <p:nvSpPr>
            <p:cNvPr id="10" name="Rounded Rectangle 34">
              <a:extLst>
                <a:ext uri="{FF2B5EF4-FFF2-40B4-BE49-F238E27FC236}">
                  <a16:creationId xmlns:a16="http://schemas.microsoft.com/office/drawing/2014/main" id="{BD0BD693-94E8-879F-62B7-ADA7C54ABB3B}"/>
                </a:ext>
              </a:extLst>
            </p:cNvPr>
            <p:cNvSpPr/>
            <p:nvPr/>
          </p:nvSpPr>
          <p:spPr bwMode="gray">
            <a:xfrm>
              <a:off x="660400" y="1790944"/>
              <a:ext cx="2133600" cy="780928"/>
            </a:xfrm>
            <a:prstGeom prst="roundRect">
              <a:avLst/>
            </a:prstGeom>
            <a:solidFill>
              <a:schemeClr val="accent5"/>
            </a:solidFill>
            <a:ln>
              <a:noFill/>
              <a:headEnd/>
              <a:tailEnd/>
            </a:ln>
          </p:spPr>
          <p:style>
            <a:lnRef idx="2">
              <a:schemeClr val="accent3"/>
            </a:lnRef>
            <a:fillRef idx="1">
              <a:schemeClr val="lt1"/>
            </a:fillRef>
            <a:effectRef idx="0">
              <a:schemeClr val="accent3"/>
            </a:effectRef>
            <a:fontRef idx="minor">
              <a:schemeClr val="dk1"/>
            </a:fontRef>
          </p:style>
          <p:txBody>
            <a:bodyPr wrap="square" lIns="80615" tIns="80615" rIns="80615" bIns="80615" rtlCol="0" anchor="ctr"/>
            <a:lstStyle/>
            <a:p>
              <a:pPr lvl="0" algn="ctr">
                <a:lnSpc>
                  <a:spcPct val="106000"/>
                </a:lnSpc>
              </a:pPr>
              <a:r>
                <a:rPr lang="en-US" sz="1500" b="1" dirty="0">
                  <a:ln w="0"/>
                  <a:solidFill>
                    <a:schemeClr val="bg1"/>
                  </a:solidFill>
                  <a:effectLst>
                    <a:outerShdw blurRad="38100" dist="19050" dir="2700000" algn="tl" rotWithShape="0">
                      <a:schemeClr val="dk1">
                        <a:alpha val="40000"/>
                      </a:schemeClr>
                    </a:outerShdw>
                  </a:effectLst>
                </a:rPr>
                <a:t>Preparation at the time of receipt of notice</a:t>
              </a:r>
            </a:p>
          </p:txBody>
        </p:sp>
        <p:sp>
          <p:nvSpPr>
            <p:cNvPr id="11" name="Rounded Rectangle 35">
              <a:extLst>
                <a:ext uri="{FF2B5EF4-FFF2-40B4-BE49-F238E27FC236}">
                  <a16:creationId xmlns:a16="http://schemas.microsoft.com/office/drawing/2014/main" id="{C1F8DEEE-F70D-FD6A-8D95-105580D3271C}"/>
                </a:ext>
              </a:extLst>
            </p:cNvPr>
            <p:cNvSpPr/>
            <p:nvPr/>
          </p:nvSpPr>
          <p:spPr bwMode="gray">
            <a:xfrm>
              <a:off x="660400" y="4023360"/>
              <a:ext cx="2133600" cy="538480"/>
            </a:xfrm>
            <a:prstGeom prst="roundRect">
              <a:avLst/>
            </a:prstGeom>
            <a:solidFill>
              <a:schemeClr val="accent5"/>
            </a:solidFill>
            <a:ln>
              <a:noFill/>
              <a:headEnd/>
              <a:tailEnd/>
            </a:ln>
          </p:spPr>
          <p:style>
            <a:lnRef idx="2">
              <a:schemeClr val="accent3"/>
            </a:lnRef>
            <a:fillRef idx="1">
              <a:schemeClr val="lt1"/>
            </a:fillRef>
            <a:effectRef idx="0">
              <a:schemeClr val="accent3"/>
            </a:effectRef>
            <a:fontRef idx="minor">
              <a:schemeClr val="dk1"/>
            </a:fontRef>
          </p:style>
          <p:txBody>
            <a:bodyPr wrap="square" lIns="80615" tIns="80615" rIns="80615" bIns="80615" rtlCol="0" anchor="ctr"/>
            <a:lstStyle/>
            <a:p>
              <a:pPr algn="ctr">
                <a:lnSpc>
                  <a:spcPct val="106000"/>
                </a:lnSpc>
                <a:buFont typeface="Wingdings 2" pitchFamily="18" charset="2"/>
                <a:buNone/>
              </a:pPr>
              <a:r>
                <a:rPr lang="en-US" sz="1500" b="1" dirty="0">
                  <a:ln w="0"/>
                  <a:solidFill>
                    <a:schemeClr val="bg1"/>
                  </a:solidFill>
                  <a:effectLst>
                    <a:outerShdw blurRad="38100" dist="19050" dir="2700000" algn="tl" rotWithShape="0">
                      <a:schemeClr val="dk1">
                        <a:alpha val="40000"/>
                      </a:schemeClr>
                    </a:outerShdw>
                  </a:effectLst>
                </a:rPr>
                <a:t>Representation</a:t>
              </a:r>
              <a:endParaRPr lang="en-IN" sz="1500" b="1" dirty="0">
                <a:ln w="0"/>
                <a:solidFill>
                  <a:schemeClr val="bg1"/>
                </a:solidFill>
                <a:effectLst>
                  <a:outerShdw blurRad="38100" dist="19050" dir="2700000" algn="tl" rotWithShape="0">
                    <a:schemeClr val="dk1">
                      <a:alpha val="40000"/>
                    </a:schemeClr>
                  </a:outerShdw>
                </a:effectLst>
              </a:endParaRPr>
            </a:p>
          </p:txBody>
        </p:sp>
        <p:sp>
          <p:nvSpPr>
            <p:cNvPr id="12" name="Rounded Rectangle 36">
              <a:extLst>
                <a:ext uri="{FF2B5EF4-FFF2-40B4-BE49-F238E27FC236}">
                  <a16:creationId xmlns:a16="http://schemas.microsoft.com/office/drawing/2014/main" id="{5C67EB0F-E7F7-BAC9-8B5A-606DC2DDAD46}"/>
                </a:ext>
              </a:extLst>
            </p:cNvPr>
            <p:cNvSpPr/>
            <p:nvPr/>
          </p:nvSpPr>
          <p:spPr bwMode="gray">
            <a:xfrm>
              <a:off x="660400" y="4968240"/>
              <a:ext cx="2133600" cy="589280"/>
            </a:xfrm>
            <a:prstGeom prst="roundRect">
              <a:avLst/>
            </a:prstGeom>
            <a:solidFill>
              <a:schemeClr val="accent5"/>
            </a:solidFill>
            <a:ln>
              <a:noFill/>
              <a:headEnd/>
              <a:tailEnd/>
            </a:ln>
          </p:spPr>
          <p:style>
            <a:lnRef idx="2">
              <a:schemeClr val="accent3"/>
            </a:lnRef>
            <a:fillRef idx="1">
              <a:schemeClr val="lt1"/>
            </a:fillRef>
            <a:effectRef idx="0">
              <a:schemeClr val="accent3"/>
            </a:effectRef>
            <a:fontRef idx="minor">
              <a:schemeClr val="dk1"/>
            </a:fontRef>
          </p:style>
          <p:txBody>
            <a:bodyPr wrap="square" lIns="80615" tIns="80615" rIns="80615" bIns="80615" rtlCol="0" anchor="ctr"/>
            <a:lstStyle/>
            <a:p>
              <a:pPr algn="ctr">
                <a:lnSpc>
                  <a:spcPct val="106000"/>
                </a:lnSpc>
                <a:buFont typeface="Wingdings 2" pitchFamily="18" charset="2"/>
                <a:buNone/>
              </a:pPr>
              <a:r>
                <a:rPr lang="en-US" sz="1500" b="1" dirty="0">
                  <a:ln w="0"/>
                  <a:solidFill>
                    <a:schemeClr val="bg1"/>
                  </a:solidFill>
                  <a:effectLst>
                    <a:outerShdw blurRad="38100" dist="19050" dir="2700000" algn="tl" rotWithShape="0">
                      <a:schemeClr val="dk1">
                        <a:alpha val="40000"/>
                      </a:schemeClr>
                    </a:outerShdw>
                  </a:effectLst>
                </a:rPr>
                <a:t>Liaisoning for PAR and/or FAR</a:t>
              </a:r>
              <a:endParaRPr lang="en-IN" sz="1500" b="1" dirty="0">
                <a:ln w="0"/>
                <a:solidFill>
                  <a:schemeClr val="bg1"/>
                </a:solidFill>
                <a:effectLst>
                  <a:outerShdw blurRad="38100" dist="19050" dir="2700000" algn="tl" rotWithShape="0">
                    <a:schemeClr val="dk1">
                      <a:alpha val="40000"/>
                    </a:schemeClr>
                  </a:outerShdw>
                </a:effectLst>
              </a:endParaRPr>
            </a:p>
          </p:txBody>
        </p:sp>
        <p:sp>
          <p:nvSpPr>
            <p:cNvPr id="13" name="Rounded Rectangle 37">
              <a:extLst>
                <a:ext uri="{FF2B5EF4-FFF2-40B4-BE49-F238E27FC236}">
                  <a16:creationId xmlns:a16="http://schemas.microsoft.com/office/drawing/2014/main" id="{7DA48DFA-4F34-091B-F6B1-E8189018F314}"/>
                </a:ext>
              </a:extLst>
            </p:cNvPr>
            <p:cNvSpPr/>
            <p:nvPr/>
          </p:nvSpPr>
          <p:spPr bwMode="gray">
            <a:xfrm>
              <a:off x="660400" y="5902960"/>
              <a:ext cx="2133600" cy="589280"/>
            </a:xfrm>
            <a:prstGeom prst="roundRect">
              <a:avLst/>
            </a:prstGeom>
            <a:solidFill>
              <a:schemeClr val="accent5"/>
            </a:solidFill>
            <a:ln>
              <a:noFill/>
              <a:headEnd/>
              <a:tailEnd/>
            </a:ln>
          </p:spPr>
          <p:style>
            <a:lnRef idx="2">
              <a:schemeClr val="accent3"/>
            </a:lnRef>
            <a:fillRef idx="1">
              <a:schemeClr val="lt1"/>
            </a:fillRef>
            <a:effectRef idx="0">
              <a:schemeClr val="accent3"/>
            </a:effectRef>
            <a:fontRef idx="minor">
              <a:schemeClr val="dk1"/>
            </a:fontRef>
          </p:style>
          <p:txBody>
            <a:bodyPr wrap="square" lIns="80615" tIns="80615" rIns="80615" bIns="80615" rtlCol="0" anchor="ctr"/>
            <a:lstStyle/>
            <a:p>
              <a:pPr algn="ctr">
                <a:lnSpc>
                  <a:spcPct val="106000"/>
                </a:lnSpc>
                <a:buFont typeface="Wingdings 2" pitchFamily="18" charset="2"/>
                <a:buNone/>
              </a:pPr>
              <a:r>
                <a:rPr lang="en-US" sz="1500" b="1" dirty="0">
                  <a:ln w="0"/>
                  <a:solidFill>
                    <a:schemeClr val="bg1"/>
                  </a:solidFill>
                  <a:effectLst>
                    <a:outerShdw blurRad="38100" dist="19050" dir="2700000" algn="tl" rotWithShape="0">
                      <a:schemeClr val="dk1">
                        <a:alpha val="40000"/>
                      </a:schemeClr>
                    </a:outerShdw>
                  </a:effectLst>
                </a:rPr>
                <a:t>Way Forward</a:t>
              </a:r>
              <a:endParaRPr lang="en-IN" sz="1500" b="1" dirty="0">
                <a:ln w="0"/>
                <a:solidFill>
                  <a:schemeClr val="bg1"/>
                </a:solidFill>
                <a:effectLst>
                  <a:outerShdw blurRad="38100" dist="19050" dir="2700000" algn="tl" rotWithShape="0">
                    <a:schemeClr val="dk1">
                      <a:alpha val="40000"/>
                    </a:schemeClr>
                  </a:outerShdw>
                </a:effectLst>
              </a:endParaRPr>
            </a:p>
          </p:txBody>
        </p:sp>
        <p:sp>
          <p:nvSpPr>
            <p:cNvPr id="14" name="Rounded Rectangle 38">
              <a:extLst>
                <a:ext uri="{FF2B5EF4-FFF2-40B4-BE49-F238E27FC236}">
                  <a16:creationId xmlns:a16="http://schemas.microsoft.com/office/drawing/2014/main" id="{05F1C2DA-C598-1C27-99DA-5D985167B958}"/>
                </a:ext>
              </a:extLst>
            </p:cNvPr>
            <p:cNvSpPr/>
            <p:nvPr/>
          </p:nvSpPr>
          <p:spPr bwMode="gray">
            <a:xfrm>
              <a:off x="3078480" y="815583"/>
              <a:ext cx="6705600" cy="758312"/>
            </a:xfrm>
            <a:prstGeom prst="roundRect">
              <a:avLst/>
            </a:prstGeom>
            <a:ln>
              <a:headEnd/>
              <a:tailEnd/>
            </a:ln>
          </p:spPr>
          <p:style>
            <a:lnRef idx="2">
              <a:schemeClr val="accent4"/>
            </a:lnRef>
            <a:fillRef idx="1">
              <a:schemeClr val="lt1"/>
            </a:fillRef>
            <a:effectRef idx="0">
              <a:schemeClr val="accent4"/>
            </a:effectRef>
            <a:fontRef idx="minor">
              <a:schemeClr val="dk1"/>
            </a:fontRef>
          </p:style>
          <p:txBody>
            <a:bodyPr wrap="square" lIns="80615" tIns="80615" rIns="80615" bIns="80615" rtlCol="0" anchor="ctr"/>
            <a:lstStyle/>
            <a:p>
              <a:pPr marL="155471" indent="-155471">
                <a:buFont typeface="Arial" panose="020B0604020202020204" pitchFamily="34" charset="0"/>
                <a:buChar char="•"/>
              </a:pPr>
              <a:r>
                <a:rPr lang="en-US" sz="1500" dirty="0"/>
                <a:t>Collating all the details such as financial statements, GST returns, reply to notices submitted, etc.</a:t>
              </a:r>
            </a:p>
            <a:p>
              <a:pPr marL="155471" indent="-155471">
                <a:buFont typeface="Arial" panose="020B0604020202020204" pitchFamily="34" charset="0"/>
                <a:buChar char="•"/>
              </a:pPr>
              <a:r>
                <a:rPr lang="en-US" sz="1500" dirty="0"/>
                <a:t>Review of documentation in order to pre-empt the issues that could arise in GST Audit</a:t>
              </a:r>
            </a:p>
            <a:p>
              <a:pPr marL="155471" indent="-155471">
                <a:buFont typeface="Arial" panose="020B0604020202020204" pitchFamily="34" charset="0"/>
                <a:buChar char="•"/>
              </a:pPr>
              <a:r>
                <a:rPr lang="en-US" sz="1500" dirty="0"/>
                <a:t>Keeping the critical pointers in mind before initiation of the audit</a:t>
              </a:r>
            </a:p>
          </p:txBody>
        </p:sp>
        <p:sp>
          <p:nvSpPr>
            <p:cNvPr id="15" name="Rounded Rectangle 39">
              <a:extLst>
                <a:ext uri="{FF2B5EF4-FFF2-40B4-BE49-F238E27FC236}">
                  <a16:creationId xmlns:a16="http://schemas.microsoft.com/office/drawing/2014/main" id="{9338F9FE-6E41-5360-0726-43EE1B6E93D7}"/>
                </a:ext>
              </a:extLst>
            </p:cNvPr>
            <p:cNvSpPr/>
            <p:nvPr/>
          </p:nvSpPr>
          <p:spPr bwMode="gray">
            <a:xfrm>
              <a:off x="3078480" y="1692128"/>
              <a:ext cx="6705600" cy="1091712"/>
            </a:xfrm>
            <a:prstGeom prst="roundRect">
              <a:avLst/>
            </a:prstGeom>
            <a:ln>
              <a:headEnd/>
              <a:tailEnd/>
            </a:ln>
          </p:spPr>
          <p:style>
            <a:lnRef idx="2">
              <a:schemeClr val="accent4"/>
            </a:lnRef>
            <a:fillRef idx="1">
              <a:schemeClr val="lt1"/>
            </a:fillRef>
            <a:effectRef idx="0">
              <a:schemeClr val="accent4"/>
            </a:effectRef>
            <a:fontRef idx="minor">
              <a:schemeClr val="dk1"/>
            </a:fontRef>
          </p:style>
          <p:txBody>
            <a:bodyPr wrap="square" lIns="80615" tIns="80615" rIns="80615" bIns="80615" rtlCol="0" anchor="ctr"/>
            <a:lstStyle/>
            <a:p>
              <a:pPr marL="155471" indent="-155471">
                <a:buFont typeface="Arial" panose="020B0604020202020204" pitchFamily="34" charset="0"/>
                <a:buChar char="•"/>
              </a:pPr>
              <a:r>
                <a:rPr lang="en-US" sz="1500" dirty="0"/>
                <a:t>Analyze the GST Audit requirements as stated in notice</a:t>
              </a:r>
            </a:p>
            <a:p>
              <a:pPr marL="155471" indent="-155471">
                <a:buFont typeface="Arial" panose="020B0604020202020204" pitchFamily="34" charset="0"/>
                <a:buChar char="•"/>
              </a:pPr>
              <a:r>
                <a:rPr lang="en-US" sz="1500" dirty="0"/>
                <a:t>Assistance in collation of the documents.</a:t>
              </a:r>
            </a:p>
            <a:p>
              <a:pPr marL="155471" indent="-155471">
                <a:buFont typeface="Arial" panose="020B0604020202020204" pitchFamily="34" charset="0"/>
                <a:buChar char="•"/>
              </a:pPr>
              <a:r>
                <a:rPr lang="en-US" sz="1500" dirty="0"/>
                <a:t>Submission of documents before the GST authorities</a:t>
              </a:r>
            </a:p>
          </p:txBody>
        </p:sp>
        <p:sp>
          <p:nvSpPr>
            <p:cNvPr id="16" name="Rounded Rectangle 40">
              <a:extLst>
                <a:ext uri="{FF2B5EF4-FFF2-40B4-BE49-F238E27FC236}">
                  <a16:creationId xmlns:a16="http://schemas.microsoft.com/office/drawing/2014/main" id="{C36CF5F5-5377-3CE1-2402-598676F54777}"/>
                </a:ext>
              </a:extLst>
            </p:cNvPr>
            <p:cNvSpPr/>
            <p:nvPr/>
          </p:nvSpPr>
          <p:spPr bwMode="gray">
            <a:xfrm>
              <a:off x="3088640" y="2851273"/>
              <a:ext cx="6705600" cy="825744"/>
            </a:xfrm>
            <a:prstGeom prst="roundRect">
              <a:avLst/>
            </a:prstGeom>
            <a:ln>
              <a:headEnd/>
              <a:tailEnd/>
            </a:ln>
          </p:spPr>
          <p:style>
            <a:lnRef idx="2">
              <a:schemeClr val="accent4"/>
            </a:lnRef>
            <a:fillRef idx="1">
              <a:schemeClr val="lt1"/>
            </a:fillRef>
            <a:effectRef idx="0">
              <a:schemeClr val="accent4"/>
            </a:effectRef>
            <a:fontRef idx="minor">
              <a:schemeClr val="dk1"/>
            </a:fontRef>
          </p:style>
          <p:txBody>
            <a:bodyPr wrap="square" lIns="80615" tIns="80615" rIns="80615" bIns="80615" rtlCol="0" anchor="ctr"/>
            <a:lstStyle/>
            <a:p>
              <a:pPr marL="155471" indent="-155471">
                <a:buFont typeface="Arial" panose="020B0604020202020204" pitchFamily="34" charset="0"/>
                <a:buChar char="•"/>
              </a:pPr>
              <a:r>
                <a:rPr lang="en-US" sz="1500" dirty="0"/>
                <a:t>Visiting the GST authorities to explain the details/documents submitted</a:t>
              </a:r>
            </a:p>
            <a:p>
              <a:pPr marL="155471" indent="-155471">
                <a:buFont typeface="Arial" panose="020B0604020202020204" pitchFamily="34" charset="0"/>
                <a:buChar char="•"/>
              </a:pPr>
              <a:r>
                <a:rPr lang="en-US" sz="1500" dirty="0"/>
                <a:t>Explaining the business operations to the GST authorities along with tax positions adopted</a:t>
              </a:r>
            </a:p>
            <a:p>
              <a:pPr marL="155471" indent="-155471">
                <a:buFont typeface="Arial" panose="020B0604020202020204" pitchFamily="34" charset="0"/>
                <a:buChar char="•"/>
              </a:pPr>
              <a:r>
                <a:rPr lang="en-US" sz="1500" dirty="0"/>
                <a:t>Preparing the responses to the queries raised by GST authorities</a:t>
              </a:r>
            </a:p>
          </p:txBody>
        </p:sp>
        <p:sp>
          <p:nvSpPr>
            <p:cNvPr id="17" name="Rounded Rectangle 41">
              <a:extLst>
                <a:ext uri="{FF2B5EF4-FFF2-40B4-BE49-F238E27FC236}">
                  <a16:creationId xmlns:a16="http://schemas.microsoft.com/office/drawing/2014/main" id="{792E8AEC-723C-6888-1666-917E5EBD6325}"/>
                </a:ext>
              </a:extLst>
            </p:cNvPr>
            <p:cNvSpPr/>
            <p:nvPr/>
          </p:nvSpPr>
          <p:spPr bwMode="gray">
            <a:xfrm>
              <a:off x="3088640" y="3879728"/>
              <a:ext cx="6705600" cy="825744"/>
            </a:xfrm>
            <a:prstGeom prst="roundRect">
              <a:avLst/>
            </a:prstGeom>
            <a:ln>
              <a:headEnd/>
              <a:tailEnd/>
            </a:ln>
          </p:spPr>
          <p:style>
            <a:lnRef idx="2">
              <a:schemeClr val="accent4"/>
            </a:lnRef>
            <a:fillRef idx="1">
              <a:schemeClr val="lt1"/>
            </a:fillRef>
            <a:effectRef idx="0">
              <a:schemeClr val="accent4"/>
            </a:effectRef>
            <a:fontRef idx="minor">
              <a:schemeClr val="dk1"/>
            </a:fontRef>
          </p:style>
          <p:txBody>
            <a:bodyPr wrap="square" lIns="80615" tIns="80615" rIns="80615" bIns="80615" rtlCol="0" anchor="ctr"/>
            <a:lstStyle/>
            <a:p>
              <a:pPr marL="155471" indent="-155471">
                <a:buFont typeface="Arial" panose="020B0604020202020204" pitchFamily="34" charset="0"/>
                <a:buChar char="•"/>
              </a:pPr>
              <a:r>
                <a:rPr lang="en-US" sz="1500" dirty="0"/>
                <a:t>Representation during the course of premise visit by the GST authorities</a:t>
              </a:r>
            </a:p>
          </p:txBody>
        </p:sp>
        <p:sp>
          <p:nvSpPr>
            <p:cNvPr id="18" name="Rounded Rectangle 42">
              <a:extLst>
                <a:ext uri="{FF2B5EF4-FFF2-40B4-BE49-F238E27FC236}">
                  <a16:creationId xmlns:a16="http://schemas.microsoft.com/office/drawing/2014/main" id="{F2474130-34A8-F023-E328-AC8E570D1C39}"/>
                </a:ext>
              </a:extLst>
            </p:cNvPr>
            <p:cNvSpPr/>
            <p:nvPr/>
          </p:nvSpPr>
          <p:spPr bwMode="gray">
            <a:xfrm>
              <a:off x="3088640" y="4850008"/>
              <a:ext cx="6705600" cy="825744"/>
            </a:xfrm>
            <a:prstGeom prst="roundRect">
              <a:avLst/>
            </a:prstGeom>
            <a:ln>
              <a:headEnd/>
              <a:tailEnd/>
            </a:ln>
          </p:spPr>
          <p:style>
            <a:lnRef idx="2">
              <a:schemeClr val="accent4"/>
            </a:lnRef>
            <a:fillRef idx="1">
              <a:schemeClr val="lt1"/>
            </a:fillRef>
            <a:effectRef idx="0">
              <a:schemeClr val="accent4"/>
            </a:effectRef>
            <a:fontRef idx="minor">
              <a:schemeClr val="dk1"/>
            </a:fontRef>
          </p:style>
          <p:txBody>
            <a:bodyPr wrap="square" lIns="80615" tIns="80615" rIns="80615" bIns="80615" rtlCol="0" anchor="ctr"/>
            <a:lstStyle/>
            <a:p>
              <a:pPr marL="155471" indent="-155471">
                <a:buFont typeface="Arial" panose="020B0604020202020204" pitchFamily="34" charset="0"/>
                <a:buChar char="•"/>
              </a:pPr>
              <a:r>
                <a:rPr lang="en-US" sz="1500" dirty="0"/>
                <a:t>Liaisoning with GST audit authorities for obtaining the preliminary audit observations/final audit observations</a:t>
              </a:r>
            </a:p>
          </p:txBody>
        </p:sp>
        <p:sp>
          <p:nvSpPr>
            <p:cNvPr id="19" name="Rounded Rectangle 43">
              <a:extLst>
                <a:ext uri="{FF2B5EF4-FFF2-40B4-BE49-F238E27FC236}">
                  <a16:creationId xmlns:a16="http://schemas.microsoft.com/office/drawing/2014/main" id="{988C60B4-B6F3-F4D2-DE26-459218880E38}"/>
                </a:ext>
              </a:extLst>
            </p:cNvPr>
            <p:cNvSpPr/>
            <p:nvPr/>
          </p:nvSpPr>
          <p:spPr bwMode="gray">
            <a:xfrm>
              <a:off x="3078480" y="5820288"/>
              <a:ext cx="6705600" cy="825744"/>
            </a:xfrm>
            <a:prstGeom prst="roundRect">
              <a:avLst/>
            </a:prstGeom>
            <a:ln>
              <a:headEnd/>
              <a:tailEnd/>
            </a:ln>
          </p:spPr>
          <p:style>
            <a:lnRef idx="2">
              <a:schemeClr val="accent4"/>
            </a:lnRef>
            <a:fillRef idx="1">
              <a:schemeClr val="lt1"/>
            </a:fillRef>
            <a:effectRef idx="0">
              <a:schemeClr val="accent4"/>
            </a:effectRef>
            <a:fontRef idx="minor">
              <a:schemeClr val="dk1"/>
            </a:fontRef>
          </p:style>
          <p:txBody>
            <a:bodyPr wrap="square" lIns="80615" tIns="80615" rIns="80615" bIns="80615" rtlCol="0" anchor="ctr"/>
            <a:lstStyle/>
            <a:p>
              <a:pPr marL="155471" indent="-155471">
                <a:buFont typeface="Arial" panose="020B0604020202020204" pitchFamily="34" charset="0"/>
                <a:buChar char="•"/>
              </a:pPr>
              <a:r>
                <a:rPr lang="en-US" sz="1500" dirty="0"/>
                <a:t>Carrying out PPR review of the issues highlighted in PAR/FAR</a:t>
              </a:r>
            </a:p>
            <a:p>
              <a:pPr marL="155471" indent="-155471">
                <a:buFont typeface="Arial" panose="020B0604020202020204" pitchFamily="34" charset="0"/>
                <a:buChar char="•"/>
              </a:pPr>
              <a:r>
                <a:rPr lang="en-US" sz="1500" dirty="0"/>
                <a:t>Discussing the way forward in respect of the issues highlighted</a:t>
              </a:r>
            </a:p>
          </p:txBody>
        </p:sp>
        <p:cxnSp>
          <p:nvCxnSpPr>
            <p:cNvPr id="20" name="Straight Arrow Connector 19">
              <a:extLst>
                <a:ext uri="{FF2B5EF4-FFF2-40B4-BE49-F238E27FC236}">
                  <a16:creationId xmlns:a16="http://schemas.microsoft.com/office/drawing/2014/main" id="{C5C4A646-E78A-229D-156D-15AD0AD6867F}"/>
                </a:ext>
              </a:extLst>
            </p:cNvPr>
            <p:cNvCxnSpPr>
              <a:stCxn id="10" idx="2"/>
              <a:endCxn id="9" idx="0"/>
            </p:cNvCxnSpPr>
            <p:nvPr/>
          </p:nvCxnSpPr>
          <p:spPr>
            <a:xfrm>
              <a:off x="1727200" y="2571872"/>
              <a:ext cx="0" cy="29324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1A90E52-F551-CDF7-DB2B-20FFEB08B3C4}"/>
                </a:ext>
              </a:extLst>
            </p:cNvPr>
            <p:cNvCxnSpPr/>
            <p:nvPr/>
          </p:nvCxnSpPr>
          <p:spPr>
            <a:xfrm>
              <a:off x="1711960" y="1534160"/>
              <a:ext cx="0" cy="29324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17C5E7D-DB1A-7A99-B335-B6FDCA8EE8AB}"/>
                </a:ext>
              </a:extLst>
            </p:cNvPr>
            <p:cNvCxnSpPr/>
            <p:nvPr/>
          </p:nvCxnSpPr>
          <p:spPr>
            <a:xfrm>
              <a:off x="1711960" y="3642849"/>
              <a:ext cx="0" cy="38051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62C4B81-6606-1B8E-AEAF-B6A19E1FC1E6}"/>
                </a:ext>
              </a:extLst>
            </p:cNvPr>
            <p:cNvCxnSpPr/>
            <p:nvPr/>
          </p:nvCxnSpPr>
          <p:spPr>
            <a:xfrm>
              <a:off x="1727200" y="4561840"/>
              <a:ext cx="3740" cy="39858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A13E7C5-8513-AB09-A0C1-F84940F30F7C}"/>
                </a:ext>
              </a:extLst>
            </p:cNvPr>
            <p:cNvCxnSpPr/>
            <p:nvPr/>
          </p:nvCxnSpPr>
          <p:spPr>
            <a:xfrm>
              <a:off x="1711960" y="5587661"/>
              <a:ext cx="4075" cy="28515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54">
              <a:extLst>
                <a:ext uri="{FF2B5EF4-FFF2-40B4-BE49-F238E27FC236}">
                  <a16:creationId xmlns:a16="http://schemas.microsoft.com/office/drawing/2014/main" id="{FDB59D9F-1909-3EE5-8281-37C343C0E251}"/>
                </a:ext>
              </a:extLst>
            </p:cNvPr>
            <p:cNvCxnSpPr>
              <a:stCxn id="13" idx="1"/>
              <a:endCxn id="8" idx="1"/>
            </p:cNvCxnSpPr>
            <p:nvPr/>
          </p:nvCxnSpPr>
          <p:spPr>
            <a:xfrm rot="10800000">
              <a:off x="660400" y="1219200"/>
              <a:ext cx="12700" cy="4978400"/>
            </a:xfrm>
            <a:prstGeom prst="bentConnector3">
              <a:avLst>
                <a:gd name="adj1" fmla="val 2222926"/>
              </a:avLst>
            </a:prstGeom>
            <a:ln>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2D02802-C1D7-A268-8FB5-60F15ABEEE5E}"/>
                </a:ext>
              </a:extLst>
            </p:cNvPr>
            <p:cNvCxnSpPr/>
            <p:nvPr/>
          </p:nvCxnSpPr>
          <p:spPr>
            <a:xfrm flipV="1">
              <a:off x="2763520" y="1203676"/>
              <a:ext cx="314960" cy="335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D961C5D-FBAC-853D-F643-BEE198EB7830}"/>
                </a:ext>
              </a:extLst>
            </p:cNvPr>
            <p:cNvCxnSpPr/>
            <p:nvPr/>
          </p:nvCxnSpPr>
          <p:spPr>
            <a:xfrm flipV="1">
              <a:off x="2773680" y="2179733"/>
              <a:ext cx="314960" cy="335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DF953BB-F737-E83B-4026-3316CDB7E29E}"/>
                </a:ext>
              </a:extLst>
            </p:cNvPr>
            <p:cNvCxnSpPr/>
            <p:nvPr/>
          </p:nvCxnSpPr>
          <p:spPr>
            <a:xfrm flipV="1">
              <a:off x="2794000" y="3260795"/>
              <a:ext cx="314960" cy="335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33D3A99-F226-D4F7-8A22-27C35501743B}"/>
                </a:ext>
              </a:extLst>
            </p:cNvPr>
            <p:cNvCxnSpPr/>
            <p:nvPr/>
          </p:nvCxnSpPr>
          <p:spPr>
            <a:xfrm flipV="1">
              <a:off x="2773680" y="4287575"/>
              <a:ext cx="314960" cy="335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3D0738F-5312-03D3-44D2-EAEF8FFEAB6C}"/>
                </a:ext>
              </a:extLst>
            </p:cNvPr>
            <p:cNvCxnSpPr/>
            <p:nvPr/>
          </p:nvCxnSpPr>
          <p:spPr>
            <a:xfrm flipV="1">
              <a:off x="2763520" y="5261205"/>
              <a:ext cx="314960" cy="335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D4B9764-1B99-A2B4-5CFB-BA6AD2E5FCB5}"/>
                </a:ext>
              </a:extLst>
            </p:cNvPr>
            <p:cNvCxnSpPr/>
            <p:nvPr/>
          </p:nvCxnSpPr>
          <p:spPr>
            <a:xfrm flipV="1">
              <a:off x="2801313" y="6228135"/>
              <a:ext cx="314960" cy="335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0289580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975838" y="981829"/>
            <a:ext cx="2089496" cy="2006648"/>
            <a:chOff x="3452813" y="2446338"/>
            <a:chExt cx="3443287" cy="3306762"/>
          </a:xfrm>
        </p:grpSpPr>
        <p:sp>
          <p:nvSpPr>
            <p:cNvPr id="27" name="Freeform 9"/>
            <p:cNvSpPr>
              <a:spLocks/>
            </p:cNvSpPr>
            <p:nvPr/>
          </p:nvSpPr>
          <p:spPr bwMode="auto">
            <a:xfrm>
              <a:off x="4598988" y="3074988"/>
              <a:ext cx="1150937" cy="1057275"/>
            </a:xfrm>
            <a:custGeom>
              <a:avLst/>
              <a:gdLst>
                <a:gd name="T0" fmla="*/ 390 w 390"/>
                <a:gd name="T1" fmla="*/ 102 h 358"/>
                <a:gd name="T2" fmla="*/ 83 w 390"/>
                <a:gd name="T3" fmla="*/ 202 h 358"/>
                <a:gd name="T4" fmla="*/ 83 w 390"/>
                <a:gd name="T5" fmla="*/ 358 h 358"/>
                <a:gd name="T6" fmla="*/ 0 w 390"/>
                <a:gd name="T7" fmla="*/ 358 h 358"/>
                <a:gd name="T8" fmla="*/ 0 w 390"/>
                <a:gd name="T9" fmla="*/ 111 h 358"/>
                <a:gd name="T10" fmla="*/ 100 w 390"/>
                <a:gd name="T11" fmla="*/ 0 h 358"/>
                <a:gd name="T12" fmla="*/ 290 w 390"/>
                <a:gd name="T13" fmla="*/ 0 h 358"/>
                <a:gd name="T14" fmla="*/ 390 w 390"/>
                <a:gd name="T15" fmla="*/ 102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0" h="358">
                  <a:moveTo>
                    <a:pt x="390" y="102"/>
                  </a:moveTo>
                  <a:cubicBezTo>
                    <a:pt x="83" y="202"/>
                    <a:pt x="83" y="202"/>
                    <a:pt x="83" y="202"/>
                  </a:cubicBezTo>
                  <a:cubicBezTo>
                    <a:pt x="83" y="358"/>
                    <a:pt x="83" y="358"/>
                    <a:pt x="83" y="358"/>
                  </a:cubicBezTo>
                  <a:cubicBezTo>
                    <a:pt x="0" y="358"/>
                    <a:pt x="0" y="358"/>
                    <a:pt x="0" y="358"/>
                  </a:cubicBezTo>
                  <a:cubicBezTo>
                    <a:pt x="0" y="111"/>
                    <a:pt x="0" y="111"/>
                    <a:pt x="0" y="111"/>
                  </a:cubicBezTo>
                  <a:cubicBezTo>
                    <a:pt x="0" y="54"/>
                    <a:pt x="43" y="6"/>
                    <a:pt x="100" y="0"/>
                  </a:cubicBezTo>
                  <a:cubicBezTo>
                    <a:pt x="155" y="47"/>
                    <a:pt x="235" y="47"/>
                    <a:pt x="290" y="0"/>
                  </a:cubicBezTo>
                  <a:cubicBezTo>
                    <a:pt x="343" y="5"/>
                    <a:pt x="386" y="48"/>
                    <a:pt x="390" y="102"/>
                  </a:cubicBezTo>
                  <a:close/>
                </a:path>
              </a:pathLst>
            </a:custGeom>
            <a:solidFill>
              <a:schemeClr val="accent5"/>
            </a:solidFill>
            <a:ln>
              <a:noFill/>
            </a:ln>
          </p:spPr>
          <p:txBody>
            <a:bodyPr vert="horz" wrap="square" lIns="78028" tIns="39014" rIns="78028" bIns="39014" numCol="1" anchor="t" anchorCtr="0" compatLnSpc="1">
              <a:prstTxWarp prst="textNoShape">
                <a:avLst/>
              </a:prstTxWarp>
            </a:bodyPr>
            <a:lstStyle/>
            <a:p>
              <a:endParaRPr lang="en-GB" sz="1536"/>
            </a:p>
          </p:txBody>
        </p:sp>
        <p:grpSp>
          <p:nvGrpSpPr>
            <p:cNvPr id="28" name="Group 27"/>
            <p:cNvGrpSpPr/>
            <p:nvPr/>
          </p:nvGrpSpPr>
          <p:grpSpPr>
            <a:xfrm>
              <a:off x="3452813" y="2446338"/>
              <a:ext cx="3443287" cy="3306762"/>
              <a:chOff x="3452813" y="2446338"/>
              <a:chExt cx="3443287" cy="3306762"/>
            </a:xfrm>
          </p:grpSpPr>
          <p:sp>
            <p:nvSpPr>
              <p:cNvPr id="29" name="Oval 5"/>
              <p:cNvSpPr>
                <a:spLocks noChangeArrowheads="1"/>
              </p:cNvSpPr>
              <p:nvPr/>
            </p:nvSpPr>
            <p:spPr bwMode="auto">
              <a:xfrm>
                <a:off x="6288088" y="3476625"/>
                <a:ext cx="608012" cy="611187"/>
              </a:xfrm>
              <a:prstGeom prst="ellipse">
                <a:avLst/>
              </a:prstGeom>
              <a:solidFill>
                <a:schemeClr val="accent2"/>
              </a:solidFill>
              <a:ln>
                <a:noFill/>
              </a:ln>
            </p:spPr>
            <p:txBody>
              <a:bodyPr vert="horz" wrap="square" lIns="78028" tIns="39014" rIns="78028" bIns="39014" numCol="1" anchor="t" anchorCtr="0" compatLnSpc="1">
                <a:prstTxWarp prst="textNoShape">
                  <a:avLst/>
                </a:prstTxWarp>
              </a:bodyPr>
              <a:lstStyle/>
              <a:p>
                <a:endParaRPr lang="en-GB" sz="1536"/>
              </a:p>
            </p:txBody>
          </p:sp>
          <p:sp>
            <p:nvSpPr>
              <p:cNvPr id="30" name="Freeform 6"/>
              <p:cNvSpPr>
                <a:spLocks/>
              </p:cNvSpPr>
              <p:nvPr/>
            </p:nvSpPr>
            <p:spPr bwMode="auto">
              <a:xfrm>
                <a:off x="4997450" y="3381375"/>
                <a:ext cx="1408112" cy="1139825"/>
              </a:xfrm>
              <a:custGeom>
                <a:avLst/>
                <a:gdLst>
                  <a:gd name="T0" fmla="*/ 465 w 477"/>
                  <a:gd name="T1" fmla="*/ 259 h 386"/>
                  <a:gd name="T2" fmla="*/ 399 w 477"/>
                  <a:gd name="T3" fmla="*/ 386 h 386"/>
                  <a:gd name="T4" fmla="*/ 209 w 477"/>
                  <a:gd name="T5" fmla="*/ 125 h 386"/>
                  <a:gd name="T6" fmla="*/ 25 w 477"/>
                  <a:gd name="T7" fmla="*/ 184 h 386"/>
                  <a:gd name="T8" fmla="*/ 0 w 477"/>
                  <a:gd name="T9" fmla="*/ 105 h 386"/>
                  <a:gd name="T10" fmla="*/ 270 w 477"/>
                  <a:gd name="T11" fmla="*/ 18 h 386"/>
                  <a:gd name="T12" fmla="*/ 407 w 477"/>
                  <a:gd name="T13" fmla="*/ 79 h 386"/>
                  <a:gd name="T14" fmla="*/ 465 w 477"/>
                  <a:gd name="T15" fmla="*/ 259 h 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7" h="386">
                    <a:moveTo>
                      <a:pt x="465" y="259"/>
                    </a:moveTo>
                    <a:cubicBezTo>
                      <a:pt x="477" y="312"/>
                      <a:pt x="449" y="365"/>
                      <a:pt x="399" y="386"/>
                    </a:cubicBezTo>
                    <a:cubicBezTo>
                      <a:pt x="209" y="125"/>
                      <a:pt x="209" y="125"/>
                      <a:pt x="209" y="125"/>
                    </a:cubicBezTo>
                    <a:cubicBezTo>
                      <a:pt x="25" y="184"/>
                      <a:pt x="25" y="184"/>
                      <a:pt x="25" y="184"/>
                    </a:cubicBezTo>
                    <a:cubicBezTo>
                      <a:pt x="0" y="105"/>
                      <a:pt x="0" y="105"/>
                      <a:pt x="0" y="105"/>
                    </a:cubicBezTo>
                    <a:cubicBezTo>
                      <a:pt x="270" y="18"/>
                      <a:pt x="270" y="18"/>
                      <a:pt x="270" y="18"/>
                    </a:cubicBezTo>
                    <a:cubicBezTo>
                      <a:pt x="325" y="0"/>
                      <a:pt x="384" y="26"/>
                      <a:pt x="407" y="79"/>
                    </a:cubicBezTo>
                    <a:cubicBezTo>
                      <a:pt x="379" y="145"/>
                      <a:pt x="404" y="222"/>
                      <a:pt x="465" y="259"/>
                    </a:cubicBezTo>
                    <a:close/>
                  </a:path>
                </a:pathLst>
              </a:custGeom>
              <a:solidFill>
                <a:schemeClr val="accent2"/>
              </a:solidFill>
              <a:ln>
                <a:noFill/>
              </a:ln>
            </p:spPr>
            <p:txBody>
              <a:bodyPr vert="horz" wrap="square" lIns="78028" tIns="39014" rIns="78028" bIns="39014" numCol="1" anchor="t" anchorCtr="0" compatLnSpc="1">
                <a:prstTxWarp prst="textNoShape">
                  <a:avLst/>
                </a:prstTxWarp>
              </a:bodyPr>
              <a:lstStyle/>
              <a:p>
                <a:endParaRPr lang="en-GB" sz="1536"/>
              </a:p>
            </p:txBody>
          </p:sp>
          <p:sp>
            <p:nvSpPr>
              <p:cNvPr id="31" name="Oval 7"/>
              <p:cNvSpPr>
                <a:spLocks noChangeArrowheads="1"/>
              </p:cNvSpPr>
              <p:nvPr/>
            </p:nvSpPr>
            <p:spPr bwMode="auto">
              <a:xfrm>
                <a:off x="5745163" y="5141913"/>
                <a:ext cx="611187" cy="611187"/>
              </a:xfrm>
              <a:prstGeom prst="ellipse">
                <a:avLst/>
              </a:prstGeom>
              <a:solidFill>
                <a:schemeClr val="accent3"/>
              </a:solidFill>
              <a:ln>
                <a:noFill/>
              </a:ln>
            </p:spPr>
            <p:txBody>
              <a:bodyPr vert="horz" wrap="square" lIns="78028" tIns="39014" rIns="78028" bIns="39014" numCol="1" anchor="t" anchorCtr="0" compatLnSpc="1">
                <a:prstTxWarp prst="textNoShape">
                  <a:avLst/>
                </a:prstTxWarp>
              </a:bodyPr>
              <a:lstStyle/>
              <a:p>
                <a:endParaRPr lang="en-GB" sz="1536"/>
              </a:p>
            </p:txBody>
          </p:sp>
          <p:sp>
            <p:nvSpPr>
              <p:cNvPr id="32" name="Freeform 8"/>
              <p:cNvSpPr>
                <a:spLocks/>
              </p:cNvSpPr>
              <p:nvPr/>
            </p:nvSpPr>
            <p:spPr bwMode="auto">
              <a:xfrm>
                <a:off x="5218113" y="3990975"/>
                <a:ext cx="1016000" cy="1439862"/>
              </a:xfrm>
              <a:custGeom>
                <a:avLst/>
                <a:gdLst>
                  <a:gd name="T0" fmla="*/ 310 w 344"/>
                  <a:gd name="T1" fmla="*/ 200 h 488"/>
                  <a:gd name="T2" fmla="*/ 294 w 344"/>
                  <a:gd name="T3" fmla="*/ 349 h 488"/>
                  <a:gd name="T4" fmla="*/ 141 w 344"/>
                  <a:gd name="T5" fmla="*/ 461 h 488"/>
                  <a:gd name="T6" fmla="*/ 0 w 344"/>
                  <a:gd name="T7" fmla="*/ 437 h 488"/>
                  <a:gd name="T8" fmla="*/ 190 w 344"/>
                  <a:gd name="T9" fmla="*/ 176 h 488"/>
                  <a:gd name="T10" fmla="*/ 97 w 344"/>
                  <a:gd name="T11" fmla="*/ 49 h 488"/>
                  <a:gd name="T12" fmla="*/ 165 w 344"/>
                  <a:gd name="T13" fmla="*/ 0 h 488"/>
                  <a:gd name="T14" fmla="*/ 310 w 344"/>
                  <a:gd name="T15" fmla="*/ 200 h 4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488">
                    <a:moveTo>
                      <a:pt x="310" y="200"/>
                    </a:moveTo>
                    <a:cubicBezTo>
                      <a:pt x="344" y="247"/>
                      <a:pt x="337" y="311"/>
                      <a:pt x="294" y="349"/>
                    </a:cubicBezTo>
                    <a:cubicBezTo>
                      <a:pt x="222" y="343"/>
                      <a:pt x="157" y="391"/>
                      <a:pt x="141" y="461"/>
                    </a:cubicBezTo>
                    <a:cubicBezTo>
                      <a:pt x="94" y="488"/>
                      <a:pt x="35" y="478"/>
                      <a:pt x="0" y="437"/>
                    </a:cubicBezTo>
                    <a:cubicBezTo>
                      <a:pt x="190" y="176"/>
                      <a:pt x="190" y="176"/>
                      <a:pt x="190" y="176"/>
                    </a:cubicBezTo>
                    <a:cubicBezTo>
                      <a:pt x="97" y="49"/>
                      <a:pt x="97" y="49"/>
                      <a:pt x="97" y="49"/>
                    </a:cubicBezTo>
                    <a:cubicBezTo>
                      <a:pt x="165" y="0"/>
                      <a:pt x="165" y="0"/>
                      <a:pt x="165" y="0"/>
                    </a:cubicBezTo>
                    <a:lnTo>
                      <a:pt x="310" y="200"/>
                    </a:lnTo>
                    <a:close/>
                  </a:path>
                </a:pathLst>
              </a:custGeom>
              <a:solidFill>
                <a:schemeClr val="accent3"/>
              </a:solidFill>
              <a:ln>
                <a:noFill/>
              </a:ln>
            </p:spPr>
            <p:txBody>
              <a:bodyPr vert="horz" wrap="square" lIns="78028" tIns="39014" rIns="78028" bIns="39014" numCol="1" anchor="t" anchorCtr="0" compatLnSpc="1">
                <a:prstTxWarp prst="textNoShape">
                  <a:avLst/>
                </a:prstTxWarp>
              </a:bodyPr>
              <a:lstStyle/>
              <a:p>
                <a:endParaRPr lang="en-GB" sz="1536"/>
              </a:p>
            </p:txBody>
          </p:sp>
          <p:sp>
            <p:nvSpPr>
              <p:cNvPr id="33" name="Freeform 10"/>
              <p:cNvSpPr>
                <a:spLocks/>
              </p:cNvSpPr>
              <p:nvPr/>
            </p:nvSpPr>
            <p:spPr bwMode="auto">
              <a:xfrm>
                <a:off x="4116388" y="4524375"/>
                <a:ext cx="1458912" cy="912812"/>
              </a:xfrm>
              <a:custGeom>
                <a:avLst/>
                <a:gdLst>
                  <a:gd name="T0" fmla="*/ 494 w 494"/>
                  <a:gd name="T1" fmla="*/ 49 h 309"/>
                  <a:gd name="T2" fmla="*/ 349 w 494"/>
                  <a:gd name="T3" fmla="*/ 249 h 309"/>
                  <a:gd name="T4" fmla="*/ 202 w 494"/>
                  <a:gd name="T5" fmla="*/ 280 h 309"/>
                  <a:gd name="T6" fmla="*/ 202 w 494"/>
                  <a:gd name="T7" fmla="*/ 280 h 309"/>
                  <a:gd name="T8" fmla="*/ 49 w 494"/>
                  <a:gd name="T9" fmla="*/ 168 h 309"/>
                  <a:gd name="T10" fmla="*/ 28 w 494"/>
                  <a:gd name="T11" fmla="*/ 27 h 309"/>
                  <a:gd name="T12" fmla="*/ 335 w 494"/>
                  <a:gd name="T13" fmla="*/ 127 h 309"/>
                  <a:gd name="T14" fmla="*/ 427 w 494"/>
                  <a:gd name="T15" fmla="*/ 0 h 309"/>
                  <a:gd name="T16" fmla="*/ 494 w 494"/>
                  <a:gd name="T17" fmla="*/ 4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4" h="309">
                    <a:moveTo>
                      <a:pt x="494" y="49"/>
                    </a:moveTo>
                    <a:cubicBezTo>
                      <a:pt x="349" y="249"/>
                      <a:pt x="349" y="249"/>
                      <a:pt x="349" y="249"/>
                    </a:cubicBezTo>
                    <a:cubicBezTo>
                      <a:pt x="315" y="295"/>
                      <a:pt x="252" y="309"/>
                      <a:pt x="202" y="280"/>
                    </a:cubicBezTo>
                    <a:cubicBezTo>
                      <a:pt x="202" y="280"/>
                      <a:pt x="202" y="280"/>
                      <a:pt x="202" y="280"/>
                    </a:cubicBezTo>
                    <a:cubicBezTo>
                      <a:pt x="186" y="210"/>
                      <a:pt x="121" y="162"/>
                      <a:pt x="49" y="168"/>
                    </a:cubicBezTo>
                    <a:cubicBezTo>
                      <a:pt x="9" y="132"/>
                      <a:pt x="0" y="73"/>
                      <a:pt x="28" y="27"/>
                    </a:cubicBezTo>
                    <a:cubicBezTo>
                      <a:pt x="335" y="127"/>
                      <a:pt x="335" y="127"/>
                      <a:pt x="335" y="127"/>
                    </a:cubicBezTo>
                    <a:cubicBezTo>
                      <a:pt x="427" y="0"/>
                      <a:pt x="427" y="0"/>
                      <a:pt x="427" y="0"/>
                    </a:cubicBezTo>
                    <a:lnTo>
                      <a:pt x="494" y="49"/>
                    </a:lnTo>
                    <a:close/>
                  </a:path>
                </a:pathLst>
              </a:custGeom>
              <a:solidFill>
                <a:schemeClr val="accent1"/>
              </a:solidFill>
              <a:ln>
                <a:noFill/>
              </a:ln>
            </p:spPr>
            <p:txBody>
              <a:bodyPr vert="horz" wrap="square" lIns="78028" tIns="39014" rIns="78028" bIns="39014" numCol="1" anchor="t" anchorCtr="0" compatLnSpc="1">
                <a:prstTxWarp prst="textNoShape">
                  <a:avLst/>
                </a:prstTxWarp>
              </a:bodyPr>
              <a:lstStyle/>
              <a:p>
                <a:endParaRPr lang="en-GB" sz="1536"/>
              </a:p>
            </p:txBody>
          </p:sp>
          <p:sp>
            <p:nvSpPr>
              <p:cNvPr id="34" name="Oval 11"/>
              <p:cNvSpPr>
                <a:spLocks noChangeArrowheads="1"/>
              </p:cNvSpPr>
              <p:nvPr/>
            </p:nvSpPr>
            <p:spPr bwMode="auto">
              <a:xfrm>
                <a:off x="4870450" y="2446338"/>
                <a:ext cx="608012" cy="611187"/>
              </a:xfrm>
              <a:prstGeom prst="ellipse">
                <a:avLst/>
              </a:prstGeom>
              <a:solidFill>
                <a:schemeClr val="accent5"/>
              </a:solidFill>
              <a:ln>
                <a:noFill/>
              </a:ln>
            </p:spPr>
            <p:txBody>
              <a:bodyPr vert="horz" wrap="square" lIns="78028" tIns="39014" rIns="78028" bIns="39014" numCol="1" anchor="t" anchorCtr="0" compatLnSpc="1">
                <a:prstTxWarp prst="textNoShape">
                  <a:avLst/>
                </a:prstTxWarp>
              </a:bodyPr>
              <a:lstStyle/>
              <a:p>
                <a:endParaRPr lang="en-GB" sz="1536"/>
              </a:p>
            </p:txBody>
          </p:sp>
          <p:sp>
            <p:nvSpPr>
              <p:cNvPr id="35" name="Freeform 12"/>
              <p:cNvSpPr>
                <a:spLocks/>
              </p:cNvSpPr>
              <p:nvPr/>
            </p:nvSpPr>
            <p:spPr bwMode="auto">
              <a:xfrm>
                <a:off x="3943350" y="3390900"/>
                <a:ext cx="1023937" cy="1363662"/>
              </a:xfrm>
              <a:custGeom>
                <a:avLst/>
                <a:gdLst>
                  <a:gd name="T0" fmla="*/ 347 w 347"/>
                  <a:gd name="T1" fmla="*/ 384 h 462"/>
                  <a:gd name="T2" fmla="*/ 322 w 347"/>
                  <a:gd name="T3" fmla="*/ 462 h 462"/>
                  <a:gd name="T4" fmla="*/ 86 w 347"/>
                  <a:gd name="T5" fmla="*/ 386 h 462"/>
                  <a:gd name="T6" fmla="*/ 12 w 347"/>
                  <a:gd name="T7" fmla="*/ 256 h 462"/>
                  <a:gd name="T8" fmla="*/ 12 w 347"/>
                  <a:gd name="T9" fmla="*/ 256 h 462"/>
                  <a:gd name="T10" fmla="*/ 70 w 347"/>
                  <a:gd name="T11" fmla="*/ 76 h 462"/>
                  <a:gd name="T12" fmla="*/ 198 w 347"/>
                  <a:gd name="T13" fmla="*/ 12 h 462"/>
                  <a:gd name="T14" fmla="*/ 198 w 347"/>
                  <a:gd name="T15" fmla="*/ 335 h 462"/>
                  <a:gd name="T16" fmla="*/ 347 w 347"/>
                  <a:gd name="T17" fmla="*/ 3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7" h="462">
                    <a:moveTo>
                      <a:pt x="347" y="384"/>
                    </a:moveTo>
                    <a:cubicBezTo>
                      <a:pt x="322" y="462"/>
                      <a:pt x="322" y="462"/>
                      <a:pt x="322" y="462"/>
                    </a:cubicBezTo>
                    <a:cubicBezTo>
                      <a:pt x="86" y="386"/>
                      <a:pt x="86" y="386"/>
                      <a:pt x="86" y="386"/>
                    </a:cubicBezTo>
                    <a:cubicBezTo>
                      <a:pt x="32" y="368"/>
                      <a:pt x="0" y="312"/>
                      <a:pt x="12" y="256"/>
                    </a:cubicBezTo>
                    <a:cubicBezTo>
                      <a:pt x="12" y="256"/>
                      <a:pt x="12" y="256"/>
                      <a:pt x="12" y="256"/>
                    </a:cubicBezTo>
                    <a:cubicBezTo>
                      <a:pt x="73" y="219"/>
                      <a:pt x="98" y="142"/>
                      <a:pt x="70" y="76"/>
                    </a:cubicBezTo>
                    <a:cubicBezTo>
                      <a:pt x="92" y="26"/>
                      <a:pt x="146" y="0"/>
                      <a:pt x="198" y="12"/>
                    </a:cubicBezTo>
                    <a:cubicBezTo>
                      <a:pt x="198" y="335"/>
                      <a:pt x="198" y="335"/>
                      <a:pt x="198" y="335"/>
                    </a:cubicBezTo>
                    <a:lnTo>
                      <a:pt x="347" y="384"/>
                    </a:lnTo>
                    <a:close/>
                  </a:path>
                </a:pathLst>
              </a:custGeom>
              <a:solidFill>
                <a:schemeClr val="accent6"/>
              </a:solidFill>
              <a:ln>
                <a:noFill/>
              </a:ln>
            </p:spPr>
            <p:txBody>
              <a:bodyPr vert="horz" wrap="square" lIns="78028" tIns="39014" rIns="78028" bIns="39014" numCol="1" anchor="t" anchorCtr="0" compatLnSpc="1">
                <a:prstTxWarp prst="textNoShape">
                  <a:avLst/>
                </a:prstTxWarp>
              </a:bodyPr>
              <a:lstStyle/>
              <a:p>
                <a:endParaRPr lang="en-GB" sz="1536"/>
              </a:p>
            </p:txBody>
          </p:sp>
          <p:sp>
            <p:nvSpPr>
              <p:cNvPr id="36" name="Oval 13"/>
              <p:cNvSpPr>
                <a:spLocks noChangeArrowheads="1"/>
              </p:cNvSpPr>
              <p:nvPr/>
            </p:nvSpPr>
            <p:spPr bwMode="auto">
              <a:xfrm>
                <a:off x="3992563" y="5141913"/>
                <a:ext cx="611187" cy="611187"/>
              </a:xfrm>
              <a:prstGeom prst="ellipse">
                <a:avLst/>
              </a:prstGeom>
              <a:solidFill>
                <a:schemeClr val="accent1"/>
              </a:solidFill>
              <a:ln>
                <a:noFill/>
              </a:ln>
            </p:spPr>
            <p:txBody>
              <a:bodyPr vert="horz" wrap="square" lIns="78028" tIns="39014" rIns="78028" bIns="39014" numCol="1" anchor="t" anchorCtr="0" compatLnSpc="1">
                <a:prstTxWarp prst="textNoShape">
                  <a:avLst/>
                </a:prstTxWarp>
              </a:bodyPr>
              <a:lstStyle/>
              <a:p>
                <a:endParaRPr lang="en-GB" sz="1536"/>
              </a:p>
            </p:txBody>
          </p:sp>
          <p:sp>
            <p:nvSpPr>
              <p:cNvPr id="37" name="Oval 14"/>
              <p:cNvSpPr>
                <a:spLocks noChangeArrowheads="1"/>
              </p:cNvSpPr>
              <p:nvPr/>
            </p:nvSpPr>
            <p:spPr bwMode="auto">
              <a:xfrm>
                <a:off x="3452813" y="3476625"/>
                <a:ext cx="608012" cy="611187"/>
              </a:xfrm>
              <a:prstGeom prst="ellipse">
                <a:avLst/>
              </a:prstGeom>
              <a:solidFill>
                <a:schemeClr val="accent6"/>
              </a:solidFill>
              <a:ln>
                <a:noFill/>
              </a:ln>
            </p:spPr>
            <p:txBody>
              <a:bodyPr vert="horz" wrap="square" lIns="78028" tIns="39014" rIns="78028" bIns="39014" numCol="1" anchor="t" anchorCtr="0" compatLnSpc="1">
                <a:prstTxWarp prst="textNoShape">
                  <a:avLst/>
                </a:prstTxWarp>
              </a:bodyPr>
              <a:lstStyle/>
              <a:p>
                <a:endParaRPr lang="en-GB" sz="1536"/>
              </a:p>
            </p:txBody>
          </p:sp>
        </p:grpSp>
      </p:grpSp>
      <p:sp>
        <p:nvSpPr>
          <p:cNvPr id="7" name="Rectangle 6"/>
          <p:cNvSpPr/>
          <p:nvPr/>
        </p:nvSpPr>
        <p:spPr>
          <a:xfrm>
            <a:off x="3619560" y="3205342"/>
            <a:ext cx="1560576" cy="2965093"/>
          </a:xfrm>
          <a:prstGeom prst="rect">
            <a:avLst/>
          </a:prstGeom>
        </p:spPr>
        <p:txBody>
          <a:bodyPr wrap="square" tIns="156058">
            <a:noAutofit/>
          </a:bodyPr>
          <a:lstStyle/>
          <a:p>
            <a:pPr algn="just">
              <a:lnSpc>
                <a:spcPts val="1536"/>
              </a:lnSpc>
            </a:pPr>
            <a:r>
              <a:rPr lang="en-US" sz="1500" b="1" dirty="0">
                <a:solidFill>
                  <a:srgbClr val="000000"/>
                </a:solidFill>
                <a:latin typeface="Calibri (Body)"/>
                <a:ea typeface="Verdana" panose="020B0604030504040204" pitchFamily="34" charset="0"/>
                <a:cs typeface="Times New Roman" panose="02020603050405020304" pitchFamily="18" charset="0"/>
              </a:rPr>
              <a:t>Collation of documents</a:t>
            </a:r>
          </a:p>
          <a:p>
            <a:pPr algn="just">
              <a:lnSpc>
                <a:spcPts val="1536"/>
              </a:lnSpc>
            </a:pPr>
            <a:endParaRPr lang="en-US" sz="1500" dirty="0">
              <a:solidFill>
                <a:srgbClr val="000000"/>
              </a:solidFill>
              <a:latin typeface="Calibri (Body)"/>
              <a:ea typeface="Verdana" panose="020B0604030504040204" pitchFamily="34" charset="0"/>
              <a:cs typeface="Times New Roman" panose="02020603050405020304" pitchFamily="18" charset="0"/>
            </a:endParaRPr>
          </a:p>
          <a:p>
            <a:pPr marL="115888" indent="-115888" algn="just">
              <a:lnSpc>
                <a:spcPts val="1536"/>
              </a:lnSpc>
              <a:buFont typeface="Arial" panose="020B0604020202020204" pitchFamily="34" charset="0"/>
              <a:buChar char="•"/>
            </a:pPr>
            <a:r>
              <a:rPr lang="en-US" sz="1500" dirty="0">
                <a:solidFill>
                  <a:srgbClr val="000000"/>
                </a:solidFill>
                <a:latin typeface="Calibri (Body)"/>
                <a:ea typeface="Verdana" panose="020B0604030504040204" pitchFamily="34" charset="0"/>
                <a:cs typeface="Times New Roman" panose="02020603050405020304" pitchFamily="18" charset="0"/>
              </a:rPr>
              <a:t>Sales Invoice</a:t>
            </a:r>
          </a:p>
          <a:p>
            <a:pPr marL="115888" indent="-115888" algn="just">
              <a:lnSpc>
                <a:spcPts val="1536"/>
              </a:lnSpc>
              <a:buFont typeface="Arial" panose="020B0604020202020204" pitchFamily="34" charset="0"/>
              <a:buChar char="•"/>
            </a:pPr>
            <a:r>
              <a:rPr lang="en-US" sz="1500" dirty="0">
                <a:solidFill>
                  <a:srgbClr val="000000"/>
                </a:solidFill>
                <a:latin typeface="Calibri (Body)"/>
                <a:ea typeface="Verdana" panose="020B0604030504040204" pitchFamily="34" charset="0"/>
                <a:cs typeface="Times New Roman" panose="02020603050405020304" pitchFamily="18" charset="0"/>
              </a:rPr>
              <a:t>Trial Balance</a:t>
            </a:r>
          </a:p>
          <a:p>
            <a:pPr marL="115888" indent="-115888" algn="just">
              <a:lnSpc>
                <a:spcPts val="1536"/>
              </a:lnSpc>
              <a:buFont typeface="Arial" panose="020B0604020202020204" pitchFamily="34" charset="0"/>
              <a:buChar char="•"/>
            </a:pPr>
            <a:r>
              <a:rPr lang="en-US" sz="1500" dirty="0">
                <a:solidFill>
                  <a:srgbClr val="000000"/>
                </a:solidFill>
                <a:latin typeface="Calibri (Body)"/>
                <a:ea typeface="Verdana" panose="020B0604030504040204" pitchFamily="34" charset="0"/>
                <a:cs typeface="Times New Roman" panose="02020603050405020304" pitchFamily="18" charset="0"/>
              </a:rPr>
              <a:t>Purchase Invoices</a:t>
            </a:r>
          </a:p>
          <a:p>
            <a:pPr marL="115888" indent="-115888" algn="just">
              <a:lnSpc>
                <a:spcPts val="1536"/>
              </a:lnSpc>
              <a:buFont typeface="Arial" panose="020B0604020202020204" pitchFamily="34" charset="0"/>
              <a:buChar char="•"/>
            </a:pPr>
            <a:r>
              <a:rPr lang="en-US" sz="1500" dirty="0">
                <a:solidFill>
                  <a:srgbClr val="000000"/>
                </a:solidFill>
                <a:latin typeface="Calibri (Body)"/>
                <a:ea typeface="Verdana" panose="020B0604030504040204" pitchFamily="34" charset="0"/>
                <a:cs typeface="Times New Roman" panose="02020603050405020304" pitchFamily="18" charset="0"/>
              </a:rPr>
              <a:t>Asset register</a:t>
            </a:r>
          </a:p>
          <a:p>
            <a:pPr marL="115888" indent="-115888" algn="just">
              <a:lnSpc>
                <a:spcPts val="1536"/>
              </a:lnSpc>
              <a:buFont typeface="Arial" panose="020B0604020202020204" pitchFamily="34" charset="0"/>
              <a:buChar char="•"/>
            </a:pPr>
            <a:r>
              <a:rPr lang="en-US" sz="1500" dirty="0">
                <a:solidFill>
                  <a:srgbClr val="000000"/>
                </a:solidFill>
                <a:latin typeface="Calibri (Body)"/>
                <a:ea typeface="Verdana" panose="020B0604030504040204" pitchFamily="34" charset="0"/>
                <a:cs typeface="Times New Roman" panose="02020603050405020304" pitchFamily="18" charset="0"/>
              </a:rPr>
              <a:t>Workings of ITC reversal</a:t>
            </a:r>
          </a:p>
          <a:p>
            <a:pPr marL="285750" indent="-285750" algn="just">
              <a:lnSpc>
                <a:spcPts val="1536"/>
              </a:lnSpc>
              <a:buFont typeface="Arial" panose="020B0604020202020204" pitchFamily="34" charset="0"/>
              <a:buChar char="•"/>
            </a:pPr>
            <a:endParaRPr lang="en-GB" sz="1500" dirty="0">
              <a:solidFill>
                <a:srgbClr val="000000"/>
              </a:solidFill>
              <a:latin typeface="Calibri (Body)"/>
              <a:ea typeface="Verdana" panose="020B0604030504040204" pitchFamily="34" charset="0"/>
              <a:cs typeface="Times New Roman" panose="02020603050405020304" pitchFamily="18" charset="0"/>
            </a:endParaRPr>
          </a:p>
        </p:txBody>
      </p:sp>
      <p:sp>
        <p:nvSpPr>
          <p:cNvPr id="8" name="Rectangle 7"/>
          <p:cNvSpPr/>
          <p:nvPr/>
        </p:nvSpPr>
        <p:spPr>
          <a:xfrm>
            <a:off x="5305238" y="3195439"/>
            <a:ext cx="1560576" cy="2965093"/>
          </a:xfrm>
          <a:prstGeom prst="rect">
            <a:avLst/>
          </a:prstGeom>
        </p:spPr>
        <p:txBody>
          <a:bodyPr wrap="square" tIns="156058">
            <a:noAutofit/>
          </a:bodyPr>
          <a:lstStyle/>
          <a:p>
            <a:pPr algn="just">
              <a:lnSpc>
                <a:spcPts val="1536"/>
              </a:lnSpc>
            </a:pPr>
            <a:r>
              <a:rPr lang="en-US" sz="1500" b="1" dirty="0">
                <a:solidFill>
                  <a:srgbClr val="000000"/>
                </a:solidFill>
                <a:latin typeface="Calibri (Body)"/>
                <a:ea typeface="Verdana" panose="020B0604030504040204" pitchFamily="34" charset="0"/>
                <a:cs typeface="Times New Roman" panose="02020603050405020304" pitchFamily="18" charset="0"/>
              </a:rPr>
              <a:t>Reporting in Other Statute</a:t>
            </a:r>
          </a:p>
          <a:p>
            <a:pPr algn="just">
              <a:lnSpc>
                <a:spcPts val="1536"/>
              </a:lnSpc>
            </a:pPr>
            <a:endParaRPr lang="en-US" sz="1500" b="1" dirty="0">
              <a:solidFill>
                <a:srgbClr val="000000"/>
              </a:solidFill>
              <a:latin typeface="Calibri (Body)"/>
              <a:ea typeface="Verdana" panose="020B0604030504040204" pitchFamily="34" charset="0"/>
              <a:cs typeface="Times New Roman" panose="02020603050405020304" pitchFamily="18" charset="0"/>
            </a:endParaRPr>
          </a:p>
          <a:p>
            <a:pPr marL="173038" indent="-173038" algn="just">
              <a:lnSpc>
                <a:spcPts val="1536"/>
              </a:lnSpc>
              <a:buFont typeface="Arial" panose="020B0604020202020204" pitchFamily="34" charset="0"/>
              <a:buChar char="•"/>
            </a:pPr>
            <a:r>
              <a:rPr lang="en-GB" sz="1500" dirty="0">
                <a:solidFill>
                  <a:srgbClr val="000000"/>
                </a:solidFill>
                <a:latin typeface="Calibri (Body)"/>
                <a:ea typeface="Verdana" panose="020B0604030504040204" pitchFamily="34" charset="0"/>
                <a:cs typeface="Times New Roman" panose="02020603050405020304" pitchFamily="18" charset="0"/>
              </a:rPr>
              <a:t>Reconciliation with Form 26AS</a:t>
            </a:r>
          </a:p>
          <a:p>
            <a:pPr marL="173038" indent="-173038" algn="just">
              <a:lnSpc>
                <a:spcPts val="1536"/>
              </a:lnSpc>
              <a:buFont typeface="Arial" panose="020B0604020202020204" pitchFamily="34" charset="0"/>
              <a:buChar char="•"/>
            </a:pPr>
            <a:r>
              <a:rPr lang="en-GB" sz="1500" dirty="0">
                <a:solidFill>
                  <a:srgbClr val="000000"/>
                </a:solidFill>
                <a:latin typeface="Calibri (Body)"/>
                <a:ea typeface="Verdana" panose="020B0604030504040204" pitchFamily="34" charset="0"/>
                <a:cs typeface="Times New Roman" panose="02020603050405020304" pitchFamily="18" charset="0"/>
              </a:rPr>
              <a:t>Reconciliation with ITR</a:t>
            </a:r>
          </a:p>
          <a:p>
            <a:pPr marL="173038" indent="-173038" algn="just">
              <a:lnSpc>
                <a:spcPts val="1536"/>
              </a:lnSpc>
              <a:buFont typeface="Arial" panose="020B0604020202020204" pitchFamily="34" charset="0"/>
              <a:buChar char="•"/>
            </a:pPr>
            <a:r>
              <a:rPr lang="en-GB" sz="1500" dirty="0">
                <a:solidFill>
                  <a:srgbClr val="000000"/>
                </a:solidFill>
                <a:latin typeface="Calibri (Body)"/>
                <a:ea typeface="Verdana" panose="020B0604030504040204" pitchFamily="34" charset="0"/>
                <a:cs typeface="Times New Roman" panose="02020603050405020304" pitchFamily="18" charset="0"/>
              </a:rPr>
              <a:t>Reconciliation with TP report</a:t>
            </a:r>
          </a:p>
          <a:p>
            <a:pPr marL="173038" indent="-173038" algn="just">
              <a:lnSpc>
                <a:spcPts val="1536"/>
              </a:lnSpc>
              <a:buFont typeface="Arial" panose="020B0604020202020204" pitchFamily="34" charset="0"/>
              <a:buChar char="•"/>
            </a:pPr>
            <a:r>
              <a:rPr lang="en-GB" sz="1500" dirty="0">
                <a:solidFill>
                  <a:srgbClr val="000000"/>
                </a:solidFill>
                <a:latin typeface="Calibri (Body)"/>
                <a:ea typeface="Verdana" panose="020B0604030504040204" pitchFamily="34" charset="0"/>
                <a:cs typeface="Times New Roman" panose="02020603050405020304" pitchFamily="18" charset="0"/>
              </a:rPr>
              <a:t>Reconciliation with other statutory submissions</a:t>
            </a:r>
          </a:p>
        </p:txBody>
      </p:sp>
      <p:sp>
        <p:nvSpPr>
          <p:cNvPr id="9" name="Rectangle 8"/>
          <p:cNvSpPr/>
          <p:nvPr/>
        </p:nvSpPr>
        <p:spPr>
          <a:xfrm>
            <a:off x="1933880" y="3241485"/>
            <a:ext cx="1560576" cy="2965093"/>
          </a:xfrm>
          <a:prstGeom prst="rect">
            <a:avLst/>
          </a:prstGeom>
        </p:spPr>
        <p:txBody>
          <a:bodyPr wrap="square" tIns="156058">
            <a:noAutofit/>
          </a:bodyPr>
          <a:lstStyle/>
          <a:p>
            <a:pPr algn="just">
              <a:lnSpc>
                <a:spcPts val="1536"/>
              </a:lnSpc>
            </a:pPr>
            <a:r>
              <a:rPr lang="en-US" sz="1500" b="1" dirty="0">
                <a:solidFill>
                  <a:srgbClr val="000000"/>
                </a:solidFill>
                <a:latin typeface="Calibri (Body)"/>
                <a:ea typeface="Verdana" panose="020B0604030504040204" pitchFamily="34" charset="0"/>
                <a:cs typeface="Times New Roman" panose="02020603050405020304" pitchFamily="18" charset="0"/>
              </a:rPr>
              <a:t>GST Reconciliations</a:t>
            </a:r>
          </a:p>
          <a:p>
            <a:pPr algn="just">
              <a:lnSpc>
                <a:spcPts val="1536"/>
              </a:lnSpc>
            </a:pPr>
            <a:endParaRPr lang="en-US" sz="1500" dirty="0">
              <a:solidFill>
                <a:srgbClr val="000000"/>
              </a:solidFill>
              <a:latin typeface="Calibri (Body)"/>
              <a:ea typeface="Verdana" panose="020B0604030504040204" pitchFamily="34" charset="0"/>
              <a:cs typeface="Times New Roman" panose="02020603050405020304" pitchFamily="18" charset="0"/>
            </a:endParaRPr>
          </a:p>
          <a:p>
            <a:pPr marL="173038" indent="-173038" algn="just">
              <a:lnSpc>
                <a:spcPts val="1536"/>
              </a:lnSpc>
              <a:buFont typeface="Arial" panose="020B0604020202020204" pitchFamily="34" charset="0"/>
              <a:buChar char="•"/>
            </a:pPr>
            <a:r>
              <a:rPr lang="en-US" sz="1500" dirty="0">
                <a:solidFill>
                  <a:srgbClr val="000000"/>
                </a:solidFill>
                <a:latin typeface="Calibri (Body)"/>
                <a:ea typeface="Verdana" panose="020B0604030504040204" pitchFamily="34" charset="0"/>
                <a:cs typeface="Times New Roman" panose="02020603050405020304" pitchFamily="18" charset="0"/>
              </a:rPr>
              <a:t>1 vs 3B</a:t>
            </a:r>
          </a:p>
          <a:p>
            <a:pPr marL="173038" indent="-173038" algn="just">
              <a:lnSpc>
                <a:spcPts val="1536"/>
              </a:lnSpc>
              <a:buFont typeface="Arial" panose="020B0604020202020204" pitchFamily="34" charset="0"/>
              <a:buChar char="•"/>
            </a:pPr>
            <a:r>
              <a:rPr lang="en-US" sz="1500" dirty="0">
                <a:solidFill>
                  <a:srgbClr val="000000"/>
                </a:solidFill>
                <a:latin typeface="Calibri (Body)"/>
                <a:ea typeface="Verdana" panose="020B0604030504040204" pitchFamily="34" charset="0"/>
                <a:cs typeface="Times New Roman" panose="02020603050405020304" pitchFamily="18" charset="0"/>
              </a:rPr>
              <a:t>2A vs 3B</a:t>
            </a:r>
          </a:p>
          <a:p>
            <a:pPr marL="173038" indent="-173038" algn="just">
              <a:lnSpc>
                <a:spcPts val="1536"/>
              </a:lnSpc>
              <a:buFont typeface="Arial" panose="020B0604020202020204" pitchFamily="34" charset="0"/>
              <a:buChar char="•"/>
            </a:pPr>
            <a:r>
              <a:rPr lang="en-GB" sz="1500" dirty="0">
                <a:solidFill>
                  <a:srgbClr val="000000"/>
                </a:solidFill>
                <a:latin typeface="Calibri (Body)"/>
                <a:ea typeface="Verdana" panose="020B0604030504040204" pitchFamily="34" charset="0"/>
                <a:cs typeface="Times New Roman" panose="02020603050405020304" pitchFamily="18" charset="0"/>
              </a:rPr>
              <a:t>9 vs 1/3B</a:t>
            </a:r>
          </a:p>
          <a:p>
            <a:pPr marL="173038" indent="-173038" algn="just">
              <a:lnSpc>
                <a:spcPts val="1536"/>
              </a:lnSpc>
              <a:buFont typeface="Arial" panose="020B0604020202020204" pitchFamily="34" charset="0"/>
              <a:buChar char="•"/>
            </a:pPr>
            <a:r>
              <a:rPr lang="en-GB" sz="1500" dirty="0">
                <a:solidFill>
                  <a:srgbClr val="000000"/>
                </a:solidFill>
                <a:latin typeface="Calibri (Body)"/>
                <a:ea typeface="Verdana" panose="020B0604030504040204" pitchFamily="34" charset="0"/>
                <a:cs typeface="Times New Roman" panose="02020603050405020304" pitchFamily="18" charset="0"/>
              </a:rPr>
              <a:t>Annual tax comparisons</a:t>
            </a:r>
          </a:p>
          <a:p>
            <a:pPr marL="173038" indent="-173038" algn="just">
              <a:lnSpc>
                <a:spcPts val="1536"/>
              </a:lnSpc>
              <a:buFont typeface="Arial" panose="020B0604020202020204" pitchFamily="34" charset="0"/>
              <a:buChar char="•"/>
            </a:pPr>
            <a:r>
              <a:rPr lang="en-GB" sz="1500" dirty="0">
                <a:solidFill>
                  <a:srgbClr val="000000"/>
                </a:solidFill>
                <a:latin typeface="Calibri (Body)"/>
                <a:ea typeface="Verdana" panose="020B0604030504040204" pitchFamily="34" charset="0"/>
                <a:cs typeface="Times New Roman" panose="02020603050405020304" pitchFamily="18" charset="0"/>
              </a:rPr>
              <a:t>Any other reconciliations</a:t>
            </a:r>
          </a:p>
        </p:txBody>
      </p:sp>
      <p:sp>
        <p:nvSpPr>
          <p:cNvPr id="10" name="Rectangle 9"/>
          <p:cNvSpPr/>
          <p:nvPr/>
        </p:nvSpPr>
        <p:spPr>
          <a:xfrm>
            <a:off x="8676595" y="3223534"/>
            <a:ext cx="1560576" cy="2965093"/>
          </a:xfrm>
          <a:prstGeom prst="rect">
            <a:avLst/>
          </a:prstGeom>
        </p:spPr>
        <p:txBody>
          <a:bodyPr wrap="square" tIns="156058">
            <a:noAutofit/>
          </a:bodyPr>
          <a:lstStyle/>
          <a:p>
            <a:pPr algn="just">
              <a:lnSpc>
                <a:spcPts val="1536"/>
              </a:lnSpc>
            </a:pPr>
            <a:r>
              <a:rPr lang="en-US" sz="1500" b="1" dirty="0">
                <a:solidFill>
                  <a:srgbClr val="000000"/>
                </a:solidFill>
                <a:latin typeface="Calibri (Body)"/>
                <a:ea typeface="Verdana" panose="020B0604030504040204" pitchFamily="34" charset="0"/>
                <a:cs typeface="Times New Roman" panose="02020603050405020304" pitchFamily="18" charset="0"/>
              </a:rPr>
              <a:t>Evaluating the issues</a:t>
            </a:r>
          </a:p>
          <a:p>
            <a:pPr algn="just">
              <a:lnSpc>
                <a:spcPts val="1536"/>
              </a:lnSpc>
            </a:pPr>
            <a:endParaRPr lang="en-US" sz="1500" b="1" dirty="0">
              <a:solidFill>
                <a:srgbClr val="000000"/>
              </a:solidFill>
              <a:latin typeface="Calibri (Body)"/>
              <a:ea typeface="Verdana" panose="020B0604030504040204" pitchFamily="34" charset="0"/>
              <a:cs typeface="Times New Roman" panose="02020603050405020304" pitchFamily="18" charset="0"/>
            </a:endParaRPr>
          </a:p>
          <a:p>
            <a:pPr algn="just">
              <a:lnSpc>
                <a:spcPts val="1536"/>
              </a:lnSpc>
            </a:pPr>
            <a:r>
              <a:rPr lang="en-US" sz="1500" dirty="0">
                <a:solidFill>
                  <a:srgbClr val="000000"/>
                </a:solidFill>
                <a:latin typeface="Calibri (Body)"/>
                <a:ea typeface="Verdana" panose="020B0604030504040204" pitchFamily="34" charset="0"/>
                <a:cs typeface="Times New Roman" panose="02020603050405020304" pitchFamily="18" charset="0"/>
              </a:rPr>
              <a:t>It is always recommended to evaluate all the collated documents and reconciliations to identify if there are mis-matches or non availability of documents.</a:t>
            </a:r>
            <a:endParaRPr lang="en-GB" sz="1500" dirty="0">
              <a:solidFill>
                <a:srgbClr val="000000"/>
              </a:solidFill>
              <a:latin typeface="Calibri (Body)"/>
              <a:ea typeface="Verdana" panose="020B0604030504040204" pitchFamily="34" charset="0"/>
              <a:cs typeface="Times New Roman" panose="02020603050405020304" pitchFamily="18" charset="0"/>
            </a:endParaRPr>
          </a:p>
        </p:txBody>
      </p:sp>
      <p:sp>
        <p:nvSpPr>
          <p:cNvPr id="11" name="Rectangle 10"/>
          <p:cNvSpPr/>
          <p:nvPr/>
        </p:nvSpPr>
        <p:spPr>
          <a:xfrm>
            <a:off x="6990918" y="3223534"/>
            <a:ext cx="1560576" cy="2965093"/>
          </a:xfrm>
          <a:prstGeom prst="rect">
            <a:avLst/>
          </a:prstGeom>
        </p:spPr>
        <p:txBody>
          <a:bodyPr wrap="square" tIns="156058">
            <a:noAutofit/>
          </a:bodyPr>
          <a:lstStyle/>
          <a:p>
            <a:pPr algn="just">
              <a:lnSpc>
                <a:spcPts val="1536"/>
              </a:lnSpc>
            </a:pPr>
            <a:r>
              <a:rPr lang="en-US" sz="1500" b="1" dirty="0">
                <a:solidFill>
                  <a:srgbClr val="000000"/>
                </a:solidFill>
                <a:latin typeface="Calibri (Body)"/>
                <a:ea typeface="Verdana" panose="020B0604030504040204" pitchFamily="34" charset="0"/>
                <a:cs typeface="Times New Roman" panose="02020603050405020304" pitchFamily="18" charset="0"/>
              </a:rPr>
              <a:t>Assignment of Resources</a:t>
            </a:r>
          </a:p>
          <a:p>
            <a:pPr algn="just">
              <a:lnSpc>
                <a:spcPts val="1536"/>
              </a:lnSpc>
            </a:pPr>
            <a:endParaRPr lang="en-US" sz="1500" dirty="0">
              <a:solidFill>
                <a:srgbClr val="000000"/>
              </a:solidFill>
              <a:latin typeface="Calibri (Body)"/>
              <a:ea typeface="Verdana" panose="020B0604030504040204" pitchFamily="34" charset="0"/>
              <a:cs typeface="Times New Roman" panose="02020603050405020304" pitchFamily="18" charset="0"/>
            </a:endParaRPr>
          </a:p>
          <a:p>
            <a:pPr algn="just">
              <a:lnSpc>
                <a:spcPts val="1536"/>
              </a:lnSpc>
            </a:pPr>
            <a:r>
              <a:rPr lang="en-GB" sz="1500" dirty="0">
                <a:solidFill>
                  <a:srgbClr val="000000"/>
                </a:solidFill>
                <a:latin typeface="Calibri (Body)"/>
                <a:ea typeface="Verdana" panose="020B0604030504040204" pitchFamily="34" charset="0"/>
                <a:cs typeface="Times New Roman" panose="02020603050405020304" pitchFamily="18" charset="0"/>
              </a:rPr>
              <a:t>Assigning appropriate resources as the audit may be conducted for 5 years in one go.</a:t>
            </a:r>
          </a:p>
        </p:txBody>
      </p:sp>
      <p:cxnSp>
        <p:nvCxnSpPr>
          <p:cNvPr id="12" name="Elbow Connector 11"/>
          <p:cNvCxnSpPr>
            <a:stCxn id="9" idx="0"/>
            <a:endCxn id="34" idx="2"/>
          </p:cNvCxnSpPr>
          <p:nvPr/>
        </p:nvCxnSpPr>
        <p:spPr>
          <a:xfrm rot="5400000" flipH="1" flipV="1">
            <a:off x="3238030" y="643411"/>
            <a:ext cx="2074212" cy="3121936"/>
          </a:xfrm>
          <a:prstGeom prst="bentConnector2">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7" idx="0"/>
            <a:endCxn id="37" idx="2"/>
          </p:cNvCxnSpPr>
          <p:nvPr/>
        </p:nvCxnSpPr>
        <p:spPr>
          <a:xfrm rot="5400000" flipH="1" flipV="1">
            <a:off x="3981413" y="2210918"/>
            <a:ext cx="1412859" cy="575990"/>
          </a:xfrm>
          <a:prstGeom prst="bentConnector2">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10" idx="0"/>
            <a:endCxn id="29" idx="6"/>
          </p:cNvCxnSpPr>
          <p:nvPr/>
        </p:nvCxnSpPr>
        <p:spPr>
          <a:xfrm rot="16200000" flipV="1">
            <a:off x="7545583" y="1312234"/>
            <a:ext cx="1431051" cy="2391550"/>
          </a:xfrm>
          <a:prstGeom prst="bentConnector2">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11" idx="0"/>
            <a:endCxn id="31" idx="6"/>
          </p:cNvCxnSpPr>
          <p:nvPr/>
        </p:nvCxnSpPr>
        <p:spPr>
          <a:xfrm rot="16200000" flipV="1">
            <a:off x="7044251" y="2496579"/>
            <a:ext cx="420500" cy="1033409"/>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8" idx="0"/>
            <a:endCxn id="36" idx="6"/>
          </p:cNvCxnSpPr>
          <p:nvPr/>
        </p:nvCxnSpPr>
        <p:spPr>
          <a:xfrm rot="16200000" flipV="1">
            <a:off x="5683693" y="2793605"/>
            <a:ext cx="392405" cy="411264"/>
          </a:xfrm>
          <a:prstGeom prst="bentConnector2">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933880" y="3241484"/>
            <a:ext cx="1482585"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602830" y="3241484"/>
            <a:ext cx="148258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185079" y="3241484"/>
            <a:ext cx="148258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908215" y="3241484"/>
            <a:ext cx="148258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577164" y="3241484"/>
            <a:ext cx="148258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33880" y="6045293"/>
            <a:ext cx="1482585"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602830" y="6045293"/>
            <a:ext cx="1482585"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185079" y="6045293"/>
            <a:ext cx="148258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908215" y="6045293"/>
            <a:ext cx="148258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577164" y="6045293"/>
            <a:ext cx="148258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7B2F165F-0AA9-E267-EA2F-DCA0E189A606}"/>
              </a:ext>
            </a:extLst>
          </p:cNvPr>
          <p:cNvSpPr>
            <a:spLocks noGrp="1"/>
          </p:cNvSpPr>
          <p:nvPr>
            <p:ph type="title"/>
          </p:nvPr>
        </p:nvSpPr>
        <p:spPr>
          <a:xfrm>
            <a:off x="501650" y="317500"/>
            <a:ext cx="11162350" cy="334101"/>
          </a:xfrm>
        </p:spPr>
        <p:txBody>
          <a:bodyPr/>
          <a:lstStyle/>
          <a:p>
            <a:r>
              <a:rPr lang="en-US" b="1" dirty="0"/>
              <a:t>How to pre-ready before the Audit</a:t>
            </a:r>
            <a:endParaRPr lang="en-IN" b="1" dirty="0"/>
          </a:p>
        </p:txBody>
      </p:sp>
    </p:spTree>
    <p:extLst>
      <p:ext uri="{BB962C8B-B14F-4D97-AF65-F5344CB8AC3E}">
        <p14:creationId xmlns:p14="http://schemas.microsoft.com/office/powerpoint/2010/main" val="429177605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DF6CA-F6A4-1CDB-152A-FE3FB0DDD961}"/>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82DA5074-9064-1392-5A73-FB80DBFF1ADF}"/>
              </a:ext>
            </a:extLst>
          </p:cNvPr>
          <p:cNvSpPr>
            <a:spLocks noGrp="1"/>
          </p:cNvSpPr>
          <p:nvPr>
            <p:ph type="title"/>
          </p:nvPr>
        </p:nvSpPr>
        <p:spPr>
          <a:xfrm>
            <a:off x="501650" y="317500"/>
            <a:ext cx="11162350" cy="334101"/>
          </a:xfrm>
        </p:spPr>
        <p:txBody>
          <a:bodyPr/>
          <a:lstStyle/>
          <a:p>
            <a:r>
              <a:rPr lang="en-US" b="1" dirty="0"/>
              <a:t>Recent changes to enhance reconciliations during audits</a:t>
            </a:r>
            <a:endParaRPr lang="en-IN" b="1" dirty="0"/>
          </a:p>
        </p:txBody>
      </p:sp>
      <p:graphicFrame>
        <p:nvGraphicFramePr>
          <p:cNvPr id="2" name="Object 1">
            <a:extLst>
              <a:ext uri="{FF2B5EF4-FFF2-40B4-BE49-F238E27FC236}">
                <a16:creationId xmlns:a16="http://schemas.microsoft.com/office/drawing/2014/main" id="{23173C47-3B0B-A3EA-C965-7B75E346DDDB}"/>
              </a:ext>
            </a:extLst>
          </p:cNvPr>
          <p:cNvGraphicFramePr>
            <a:graphicFrameLocks noChangeAspect="1"/>
          </p:cNvGraphicFramePr>
          <p:nvPr>
            <p:extLst>
              <p:ext uri="{D42A27DB-BD31-4B8C-83A1-F6EECF244321}">
                <p14:modId xmlns:p14="http://schemas.microsoft.com/office/powerpoint/2010/main" val="3433280868"/>
              </p:ext>
            </p:extLst>
          </p:nvPr>
        </p:nvGraphicFramePr>
        <p:xfrm>
          <a:off x="451184" y="2114511"/>
          <a:ext cx="4423458" cy="3901244"/>
        </p:xfrm>
        <a:graphic>
          <a:graphicData uri="http://schemas.openxmlformats.org/presentationml/2006/ole">
            <mc:AlternateContent xmlns:mc="http://schemas.openxmlformats.org/markup-compatibility/2006">
              <mc:Choice xmlns:v="urn:schemas-microsoft-com:vml" Requires="v">
                <p:oleObj name="Worksheet" showAsIcon="1" r:id="rId2" imgW="914400" imgH="806335" progId="Excel.Sheet.8">
                  <p:embed/>
                </p:oleObj>
              </mc:Choice>
              <mc:Fallback>
                <p:oleObj name="Worksheet" showAsIcon="1" r:id="rId2" imgW="914400" imgH="806335" progId="Excel.Sheet.8">
                  <p:embed/>
                  <p:pic>
                    <p:nvPicPr>
                      <p:cNvPr id="0" name=""/>
                      <p:cNvPicPr/>
                      <p:nvPr/>
                    </p:nvPicPr>
                    <p:blipFill>
                      <a:blip r:embed="rId3"/>
                      <a:stretch>
                        <a:fillRect/>
                      </a:stretch>
                    </p:blipFill>
                    <p:spPr>
                      <a:xfrm>
                        <a:off x="451184" y="2114511"/>
                        <a:ext cx="4423458" cy="3901244"/>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01425716-4A3E-4A07-518C-CD724ADEE974}"/>
              </a:ext>
            </a:extLst>
          </p:cNvPr>
          <p:cNvSpPr/>
          <p:nvPr/>
        </p:nvSpPr>
        <p:spPr bwMode="gray">
          <a:xfrm>
            <a:off x="1111170" y="902825"/>
            <a:ext cx="2720050" cy="486137"/>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a:solidFill>
                  <a:schemeClr val="bg1"/>
                </a:solidFill>
              </a:rPr>
              <a:t>GSTR-9 and GSTR-9C</a:t>
            </a:r>
          </a:p>
        </p:txBody>
      </p:sp>
      <p:sp>
        <p:nvSpPr>
          <p:cNvPr id="4" name="Rectangle 3">
            <a:extLst>
              <a:ext uri="{FF2B5EF4-FFF2-40B4-BE49-F238E27FC236}">
                <a16:creationId xmlns:a16="http://schemas.microsoft.com/office/drawing/2014/main" id="{181FAFE1-AA8F-A12B-BA86-7CEF99405433}"/>
              </a:ext>
            </a:extLst>
          </p:cNvPr>
          <p:cNvSpPr/>
          <p:nvPr/>
        </p:nvSpPr>
        <p:spPr bwMode="gray">
          <a:xfrm>
            <a:off x="8208382" y="902824"/>
            <a:ext cx="2720050" cy="486137"/>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a:solidFill>
                  <a:schemeClr val="bg1"/>
                </a:solidFill>
              </a:rPr>
              <a:t>IMS</a:t>
            </a:r>
          </a:p>
        </p:txBody>
      </p:sp>
      <p:grpSp>
        <p:nvGrpSpPr>
          <p:cNvPr id="38" name="Group 37">
            <a:extLst>
              <a:ext uri="{FF2B5EF4-FFF2-40B4-BE49-F238E27FC236}">
                <a16:creationId xmlns:a16="http://schemas.microsoft.com/office/drawing/2014/main" id="{D1F384B5-8B75-B267-81B5-EEDC50F30932}"/>
              </a:ext>
            </a:extLst>
          </p:cNvPr>
          <p:cNvGrpSpPr/>
          <p:nvPr/>
        </p:nvGrpSpPr>
        <p:grpSpPr>
          <a:xfrm>
            <a:off x="5544273" y="1697214"/>
            <a:ext cx="6427808" cy="4597891"/>
            <a:chOff x="565605" y="1702550"/>
            <a:chExt cx="8001905" cy="5115707"/>
          </a:xfrm>
        </p:grpSpPr>
        <p:sp>
          <p:nvSpPr>
            <p:cNvPr id="39" name="Freeform 5">
              <a:extLst>
                <a:ext uri="{FF2B5EF4-FFF2-40B4-BE49-F238E27FC236}">
                  <a16:creationId xmlns:a16="http://schemas.microsoft.com/office/drawing/2014/main" id="{2EF0E820-307E-2EC6-AF27-902B748A4D06}"/>
                </a:ext>
              </a:extLst>
            </p:cNvPr>
            <p:cNvSpPr>
              <a:spLocks/>
            </p:cNvSpPr>
            <p:nvPr/>
          </p:nvSpPr>
          <p:spPr bwMode="auto">
            <a:xfrm rot="5400000">
              <a:off x="1259342" y="1170672"/>
              <a:ext cx="1109663" cy="2497138"/>
            </a:xfrm>
            <a:custGeom>
              <a:avLst/>
              <a:gdLst>
                <a:gd name="T0" fmla="*/ 0 w 473"/>
                <a:gd name="T1" fmla="*/ 0 h 1149"/>
                <a:gd name="T2" fmla="*/ 0 w 473"/>
                <a:gd name="T3" fmla="*/ 436 h 1149"/>
                <a:gd name="T4" fmla="*/ 0 w 473"/>
                <a:gd name="T5" fmla="*/ 486 h 1149"/>
                <a:gd name="T6" fmla="*/ 0 w 473"/>
                <a:gd name="T7" fmla="*/ 1002 h 1149"/>
                <a:gd name="T8" fmla="*/ 86 w 473"/>
                <a:gd name="T9" fmla="*/ 1149 h 1149"/>
                <a:gd name="T10" fmla="*/ 182 w 473"/>
                <a:gd name="T11" fmla="*/ 1149 h 1149"/>
                <a:gd name="T12" fmla="*/ 138 w 473"/>
                <a:gd name="T13" fmla="*/ 1033 h 1149"/>
                <a:gd name="T14" fmla="*/ 473 w 473"/>
                <a:gd name="T15" fmla="*/ 1033 h 1149"/>
                <a:gd name="T16" fmla="*/ 473 w 473"/>
                <a:gd name="T17" fmla="*/ 486 h 1149"/>
                <a:gd name="T18" fmla="*/ 473 w 473"/>
                <a:gd name="T19" fmla="*/ 369 h 1149"/>
                <a:gd name="T20" fmla="*/ 473 w 473"/>
                <a:gd name="T21" fmla="*/ 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3" h="1149">
                  <a:moveTo>
                    <a:pt x="0" y="0"/>
                  </a:moveTo>
                  <a:cubicBezTo>
                    <a:pt x="0" y="436"/>
                    <a:pt x="0" y="436"/>
                    <a:pt x="0" y="436"/>
                  </a:cubicBezTo>
                  <a:cubicBezTo>
                    <a:pt x="0" y="486"/>
                    <a:pt x="0" y="486"/>
                    <a:pt x="0" y="486"/>
                  </a:cubicBezTo>
                  <a:cubicBezTo>
                    <a:pt x="0" y="1002"/>
                    <a:pt x="0" y="1002"/>
                    <a:pt x="0" y="1002"/>
                  </a:cubicBezTo>
                  <a:cubicBezTo>
                    <a:pt x="48" y="1031"/>
                    <a:pt x="77" y="1080"/>
                    <a:pt x="86" y="1149"/>
                  </a:cubicBezTo>
                  <a:cubicBezTo>
                    <a:pt x="182" y="1149"/>
                    <a:pt x="182" y="1149"/>
                    <a:pt x="182" y="1149"/>
                  </a:cubicBezTo>
                  <a:cubicBezTo>
                    <a:pt x="172" y="1096"/>
                    <a:pt x="157" y="1057"/>
                    <a:pt x="138" y="1033"/>
                  </a:cubicBezTo>
                  <a:cubicBezTo>
                    <a:pt x="473" y="1033"/>
                    <a:pt x="473" y="1033"/>
                    <a:pt x="473" y="1033"/>
                  </a:cubicBezTo>
                  <a:cubicBezTo>
                    <a:pt x="473" y="486"/>
                    <a:pt x="473" y="486"/>
                    <a:pt x="473" y="486"/>
                  </a:cubicBezTo>
                  <a:cubicBezTo>
                    <a:pt x="473" y="369"/>
                    <a:pt x="473" y="369"/>
                    <a:pt x="473" y="369"/>
                  </a:cubicBezTo>
                  <a:cubicBezTo>
                    <a:pt x="473" y="0"/>
                    <a:pt x="473" y="0"/>
                    <a:pt x="473" y="0"/>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500">
                <a:solidFill>
                  <a:schemeClr val="bg1"/>
                </a:solidFill>
                <a:latin typeface="Calibri (Body)"/>
              </a:endParaRPr>
            </a:p>
          </p:txBody>
        </p:sp>
        <p:sp>
          <p:nvSpPr>
            <p:cNvPr id="40" name="Rectangle 39">
              <a:extLst>
                <a:ext uri="{FF2B5EF4-FFF2-40B4-BE49-F238E27FC236}">
                  <a16:creationId xmlns:a16="http://schemas.microsoft.com/office/drawing/2014/main" id="{6BD9B28F-86E9-8CC5-C9FF-01564C0CC8C5}"/>
                </a:ext>
              </a:extLst>
            </p:cNvPr>
            <p:cNvSpPr/>
            <p:nvPr/>
          </p:nvSpPr>
          <p:spPr>
            <a:xfrm>
              <a:off x="1001487" y="1945573"/>
              <a:ext cx="2002970" cy="616389"/>
            </a:xfrm>
            <a:prstGeom prst="rect">
              <a:avLst/>
            </a:prstGeom>
          </p:spPr>
          <p:txBody>
            <a:bodyPr wrap="square">
              <a:spAutoFit/>
            </a:bodyPr>
            <a:lstStyle/>
            <a:p>
              <a:pPr algn="ctr"/>
              <a:r>
                <a:rPr lang="en-US" sz="1500" dirty="0">
                  <a:solidFill>
                    <a:schemeClr val="bg1"/>
                  </a:solidFill>
                  <a:latin typeface="Calibri (Body)"/>
                </a:rPr>
                <a:t>Keeping the credit notes pending</a:t>
              </a:r>
            </a:p>
          </p:txBody>
        </p:sp>
        <p:sp>
          <p:nvSpPr>
            <p:cNvPr id="41" name="Freeform 7">
              <a:extLst>
                <a:ext uri="{FF2B5EF4-FFF2-40B4-BE49-F238E27FC236}">
                  <a16:creationId xmlns:a16="http://schemas.microsoft.com/office/drawing/2014/main" id="{A473F905-36D9-931D-6A26-923C6B8FB4DB}"/>
                </a:ext>
              </a:extLst>
            </p:cNvPr>
            <p:cNvSpPr>
              <a:spLocks/>
            </p:cNvSpPr>
            <p:nvPr/>
          </p:nvSpPr>
          <p:spPr bwMode="auto">
            <a:xfrm rot="5400000">
              <a:off x="1943213" y="1466707"/>
              <a:ext cx="1179513" cy="3184297"/>
            </a:xfrm>
            <a:custGeom>
              <a:avLst/>
              <a:gdLst>
                <a:gd name="T0" fmla="*/ 0 w 503"/>
                <a:gd name="T1" fmla="*/ 0 h 1343"/>
                <a:gd name="T2" fmla="*/ 0 w 503"/>
                <a:gd name="T3" fmla="*/ 0 h 1343"/>
                <a:gd name="T4" fmla="*/ 0 w 503"/>
                <a:gd name="T5" fmla="*/ 847 h 1343"/>
                <a:gd name="T6" fmla="*/ 0 w 503"/>
                <a:gd name="T7" fmla="*/ 867 h 1343"/>
                <a:gd name="T8" fmla="*/ 0 w 503"/>
                <a:gd name="T9" fmla="*/ 868 h 1343"/>
                <a:gd name="T10" fmla="*/ 0 w 503"/>
                <a:gd name="T11" fmla="*/ 1159 h 1343"/>
                <a:gd name="T12" fmla="*/ 133 w 503"/>
                <a:gd name="T13" fmla="*/ 1335 h 1343"/>
                <a:gd name="T14" fmla="*/ 153 w 503"/>
                <a:gd name="T15" fmla="*/ 1217 h 1343"/>
                <a:gd name="T16" fmla="*/ 104 w 503"/>
                <a:gd name="T17" fmla="*/ 1166 h 1343"/>
                <a:gd name="T18" fmla="*/ 117 w 503"/>
                <a:gd name="T19" fmla="*/ 1133 h 1343"/>
                <a:gd name="T20" fmla="*/ 152 w 503"/>
                <a:gd name="T21" fmla="*/ 1120 h 1343"/>
                <a:gd name="T22" fmla="*/ 208 w 503"/>
                <a:gd name="T23" fmla="*/ 1140 h 1343"/>
                <a:gd name="T24" fmla="*/ 280 w 503"/>
                <a:gd name="T25" fmla="*/ 1216 h 1343"/>
                <a:gd name="T26" fmla="*/ 383 w 503"/>
                <a:gd name="T27" fmla="*/ 1307 h 1343"/>
                <a:gd name="T28" fmla="*/ 503 w 503"/>
                <a:gd name="T29" fmla="*/ 1343 h 1343"/>
                <a:gd name="T30" fmla="*/ 503 w 503"/>
                <a:gd name="T31" fmla="*/ 868 h 1343"/>
                <a:gd name="T32" fmla="*/ 503 w 503"/>
                <a:gd name="T33" fmla="*/ 251 h 1343"/>
                <a:gd name="T34" fmla="*/ 503 w 503"/>
                <a:gd name="T35" fmla="*/ 0 h 1343"/>
                <a:gd name="T36" fmla="*/ 500 w 503"/>
                <a:gd name="T37" fmla="*/ 0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3" h="1343">
                  <a:moveTo>
                    <a:pt x="0" y="0"/>
                  </a:moveTo>
                  <a:cubicBezTo>
                    <a:pt x="0" y="0"/>
                    <a:pt x="0" y="0"/>
                    <a:pt x="0" y="0"/>
                  </a:cubicBezTo>
                  <a:cubicBezTo>
                    <a:pt x="0" y="847"/>
                    <a:pt x="0" y="847"/>
                    <a:pt x="0" y="847"/>
                  </a:cubicBezTo>
                  <a:cubicBezTo>
                    <a:pt x="0" y="854"/>
                    <a:pt x="0" y="860"/>
                    <a:pt x="0" y="867"/>
                  </a:cubicBezTo>
                  <a:cubicBezTo>
                    <a:pt x="0" y="868"/>
                    <a:pt x="0" y="868"/>
                    <a:pt x="0" y="868"/>
                  </a:cubicBezTo>
                  <a:cubicBezTo>
                    <a:pt x="0" y="1024"/>
                    <a:pt x="0" y="1143"/>
                    <a:pt x="0" y="1159"/>
                  </a:cubicBezTo>
                  <a:cubicBezTo>
                    <a:pt x="0" y="1255"/>
                    <a:pt x="44" y="1314"/>
                    <a:pt x="133" y="1335"/>
                  </a:cubicBezTo>
                  <a:cubicBezTo>
                    <a:pt x="153" y="1217"/>
                    <a:pt x="153" y="1217"/>
                    <a:pt x="153" y="1217"/>
                  </a:cubicBezTo>
                  <a:cubicBezTo>
                    <a:pt x="120" y="1210"/>
                    <a:pt x="104" y="1193"/>
                    <a:pt x="104" y="1166"/>
                  </a:cubicBezTo>
                  <a:cubicBezTo>
                    <a:pt x="104" y="1153"/>
                    <a:pt x="108" y="1142"/>
                    <a:pt x="117" y="1133"/>
                  </a:cubicBezTo>
                  <a:cubicBezTo>
                    <a:pt x="126" y="1124"/>
                    <a:pt x="137" y="1120"/>
                    <a:pt x="152" y="1120"/>
                  </a:cubicBezTo>
                  <a:cubicBezTo>
                    <a:pt x="171" y="1120"/>
                    <a:pt x="189" y="1127"/>
                    <a:pt x="208" y="1140"/>
                  </a:cubicBezTo>
                  <a:cubicBezTo>
                    <a:pt x="226" y="1154"/>
                    <a:pt x="250" y="1179"/>
                    <a:pt x="280" y="1216"/>
                  </a:cubicBezTo>
                  <a:cubicBezTo>
                    <a:pt x="311" y="1252"/>
                    <a:pt x="345" y="1283"/>
                    <a:pt x="383" y="1307"/>
                  </a:cubicBezTo>
                  <a:cubicBezTo>
                    <a:pt x="422" y="1331"/>
                    <a:pt x="462" y="1343"/>
                    <a:pt x="503" y="1343"/>
                  </a:cubicBezTo>
                  <a:cubicBezTo>
                    <a:pt x="503" y="868"/>
                    <a:pt x="503" y="868"/>
                    <a:pt x="503" y="868"/>
                  </a:cubicBezTo>
                  <a:cubicBezTo>
                    <a:pt x="503" y="251"/>
                    <a:pt x="503" y="251"/>
                    <a:pt x="503" y="251"/>
                  </a:cubicBezTo>
                  <a:cubicBezTo>
                    <a:pt x="503" y="0"/>
                    <a:pt x="503" y="0"/>
                    <a:pt x="503" y="0"/>
                  </a:cubicBezTo>
                  <a:cubicBezTo>
                    <a:pt x="500" y="0"/>
                    <a:pt x="500" y="0"/>
                    <a:pt x="500" y="0"/>
                  </a:cubicBezTo>
                </a:path>
              </a:pathLst>
            </a:custGeom>
            <a:solidFill>
              <a:schemeClr val="accent2"/>
            </a:solidFill>
            <a:ln>
              <a:solidFill>
                <a:schemeClr val="bg2"/>
              </a:solidFill>
            </a:ln>
          </p:spPr>
          <p:txBody>
            <a:bodyPr vert="horz" wrap="square" lIns="91440" tIns="45720" rIns="91440" bIns="45720" numCol="1" anchor="t" anchorCtr="0" compatLnSpc="1">
              <a:prstTxWarp prst="textNoShape">
                <a:avLst/>
              </a:prstTxWarp>
            </a:bodyPr>
            <a:lstStyle/>
            <a:p>
              <a:endParaRPr lang="en-US" sz="1500">
                <a:solidFill>
                  <a:schemeClr val="bg1"/>
                </a:solidFill>
                <a:latin typeface="Calibri (Body)"/>
              </a:endParaRPr>
            </a:p>
          </p:txBody>
        </p:sp>
        <p:sp>
          <p:nvSpPr>
            <p:cNvPr id="42" name="Rectangle 41">
              <a:extLst>
                <a:ext uri="{FF2B5EF4-FFF2-40B4-BE49-F238E27FC236}">
                  <a16:creationId xmlns:a16="http://schemas.microsoft.com/office/drawing/2014/main" id="{F4DF6EE9-4403-3483-8B60-06BB18FBABE0}"/>
                </a:ext>
              </a:extLst>
            </p:cNvPr>
            <p:cNvSpPr/>
            <p:nvPr/>
          </p:nvSpPr>
          <p:spPr>
            <a:xfrm>
              <a:off x="1381920" y="2502417"/>
              <a:ext cx="2743199" cy="616389"/>
            </a:xfrm>
            <a:prstGeom prst="rect">
              <a:avLst/>
            </a:prstGeom>
          </p:spPr>
          <p:txBody>
            <a:bodyPr wrap="square">
              <a:spAutoFit/>
            </a:bodyPr>
            <a:lstStyle/>
            <a:p>
              <a:pPr algn="ctr"/>
              <a:r>
                <a:rPr lang="en-US" sz="1500" dirty="0">
                  <a:solidFill>
                    <a:schemeClr val="bg1"/>
                  </a:solidFill>
                  <a:latin typeface="Calibri (Body)"/>
                </a:rPr>
                <a:t>Non rejection of BoE filed for Import of Goods</a:t>
              </a:r>
            </a:p>
          </p:txBody>
        </p:sp>
        <p:sp>
          <p:nvSpPr>
            <p:cNvPr id="43" name="Freeform 9">
              <a:extLst>
                <a:ext uri="{FF2B5EF4-FFF2-40B4-BE49-F238E27FC236}">
                  <a16:creationId xmlns:a16="http://schemas.microsoft.com/office/drawing/2014/main" id="{E1894724-1640-255D-69A8-FE85C1D747D2}"/>
                </a:ext>
              </a:extLst>
            </p:cNvPr>
            <p:cNvSpPr>
              <a:spLocks/>
            </p:cNvSpPr>
            <p:nvPr/>
          </p:nvSpPr>
          <p:spPr bwMode="auto">
            <a:xfrm rot="5400000">
              <a:off x="2454276" y="2166533"/>
              <a:ext cx="1281113" cy="3235325"/>
            </a:xfrm>
            <a:custGeom>
              <a:avLst/>
              <a:gdLst>
                <a:gd name="T0" fmla="*/ 0 w 546"/>
                <a:gd name="T1" fmla="*/ 0 h 1488"/>
                <a:gd name="T2" fmla="*/ 0 w 546"/>
                <a:gd name="T3" fmla="*/ 0 h 1488"/>
                <a:gd name="T4" fmla="*/ 0 w 546"/>
                <a:gd name="T5" fmla="*/ 1282 h 1488"/>
                <a:gd name="T6" fmla="*/ 123 w 546"/>
                <a:gd name="T7" fmla="*/ 1467 h 1488"/>
                <a:gd name="T8" fmla="*/ 144 w 546"/>
                <a:gd name="T9" fmla="*/ 1342 h 1488"/>
                <a:gd name="T10" fmla="*/ 106 w 546"/>
                <a:gd name="T11" fmla="*/ 1287 h 1488"/>
                <a:gd name="T12" fmla="*/ 122 w 546"/>
                <a:gd name="T13" fmla="*/ 1252 h 1488"/>
                <a:gd name="T14" fmla="*/ 159 w 546"/>
                <a:gd name="T15" fmla="*/ 1240 h 1488"/>
                <a:gd name="T16" fmla="*/ 202 w 546"/>
                <a:gd name="T17" fmla="*/ 1257 h 1488"/>
                <a:gd name="T18" fmla="*/ 219 w 546"/>
                <a:gd name="T19" fmla="*/ 1300 h 1488"/>
                <a:gd name="T20" fmla="*/ 219 w 546"/>
                <a:gd name="T21" fmla="*/ 1313 h 1488"/>
                <a:gd name="T22" fmla="*/ 308 w 546"/>
                <a:gd name="T23" fmla="*/ 1323 h 1488"/>
                <a:gd name="T24" fmla="*/ 307 w 546"/>
                <a:gd name="T25" fmla="*/ 1304 h 1488"/>
                <a:gd name="T26" fmla="*/ 328 w 546"/>
                <a:gd name="T27" fmla="*/ 1238 h 1488"/>
                <a:gd name="T28" fmla="*/ 383 w 546"/>
                <a:gd name="T29" fmla="*/ 1216 h 1488"/>
                <a:gd name="T30" fmla="*/ 431 w 546"/>
                <a:gd name="T31" fmla="*/ 1236 h 1488"/>
                <a:gd name="T32" fmla="*/ 449 w 546"/>
                <a:gd name="T33" fmla="*/ 1284 h 1488"/>
                <a:gd name="T34" fmla="*/ 430 w 546"/>
                <a:gd name="T35" fmla="*/ 1337 h 1488"/>
                <a:gd name="T36" fmla="*/ 382 w 546"/>
                <a:gd name="T37" fmla="*/ 1364 h 1488"/>
                <a:gd name="T38" fmla="*/ 405 w 546"/>
                <a:gd name="T39" fmla="*/ 1488 h 1488"/>
                <a:gd name="T40" fmla="*/ 507 w 546"/>
                <a:gd name="T41" fmla="*/ 1418 h 1488"/>
                <a:gd name="T42" fmla="*/ 546 w 546"/>
                <a:gd name="T43" fmla="*/ 1284 h 1488"/>
                <a:gd name="T44" fmla="*/ 546 w 546"/>
                <a:gd name="T45" fmla="*/ 0 h 1488"/>
                <a:gd name="T46" fmla="*/ 546 w 546"/>
                <a:gd name="T47" fmla="*/ 0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6" h="1488">
                  <a:moveTo>
                    <a:pt x="0" y="0"/>
                  </a:moveTo>
                  <a:cubicBezTo>
                    <a:pt x="0" y="0"/>
                    <a:pt x="0" y="0"/>
                    <a:pt x="0" y="0"/>
                  </a:cubicBezTo>
                  <a:cubicBezTo>
                    <a:pt x="0" y="1282"/>
                    <a:pt x="0" y="1282"/>
                    <a:pt x="0" y="1282"/>
                  </a:cubicBezTo>
                  <a:cubicBezTo>
                    <a:pt x="0" y="1376"/>
                    <a:pt x="41" y="1437"/>
                    <a:pt x="123" y="1467"/>
                  </a:cubicBezTo>
                  <a:cubicBezTo>
                    <a:pt x="144" y="1342"/>
                    <a:pt x="144" y="1342"/>
                    <a:pt x="144" y="1342"/>
                  </a:cubicBezTo>
                  <a:cubicBezTo>
                    <a:pt x="118" y="1331"/>
                    <a:pt x="106" y="1313"/>
                    <a:pt x="106" y="1287"/>
                  </a:cubicBezTo>
                  <a:cubicBezTo>
                    <a:pt x="106" y="1272"/>
                    <a:pt x="111" y="1260"/>
                    <a:pt x="122" y="1252"/>
                  </a:cubicBezTo>
                  <a:cubicBezTo>
                    <a:pt x="133" y="1244"/>
                    <a:pt x="145" y="1240"/>
                    <a:pt x="159" y="1240"/>
                  </a:cubicBezTo>
                  <a:cubicBezTo>
                    <a:pt x="177" y="1240"/>
                    <a:pt x="191" y="1246"/>
                    <a:pt x="202" y="1257"/>
                  </a:cubicBezTo>
                  <a:cubicBezTo>
                    <a:pt x="213" y="1268"/>
                    <a:pt x="219" y="1283"/>
                    <a:pt x="219" y="1300"/>
                  </a:cubicBezTo>
                  <a:cubicBezTo>
                    <a:pt x="219" y="1313"/>
                    <a:pt x="219" y="1313"/>
                    <a:pt x="219" y="1313"/>
                  </a:cubicBezTo>
                  <a:cubicBezTo>
                    <a:pt x="308" y="1323"/>
                    <a:pt x="308" y="1323"/>
                    <a:pt x="308" y="1323"/>
                  </a:cubicBezTo>
                  <a:cubicBezTo>
                    <a:pt x="308" y="1316"/>
                    <a:pt x="307" y="1310"/>
                    <a:pt x="307" y="1304"/>
                  </a:cubicBezTo>
                  <a:cubicBezTo>
                    <a:pt x="307" y="1274"/>
                    <a:pt x="314" y="1253"/>
                    <a:pt x="328" y="1238"/>
                  </a:cubicBezTo>
                  <a:cubicBezTo>
                    <a:pt x="342" y="1223"/>
                    <a:pt x="360" y="1216"/>
                    <a:pt x="383" y="1216"/>
                  </a:cubicBezTo>
                  <a:cubicBezTo>
                    <a:pt x="403" y="1216"/>
                    <a:pt x="419" y="1223"/>
                    <a:pt x="431" y="1236"/>
                  </a:cubicBezTo>
                  <a:cubicBezTo>
                    <a:pt x="443" y="1248"/>
                    <a:pt x="449" y="1265"/>
                    <a:pt x="449" y="1284"/>
                  </a:cubicBezTo>
                  <a:cubicBezTo>
                    <a:pt x="449" y="1304"/>
                    <a:pt x="443" y="1322"/>
                    <a:pt x="430" y="1337"/>
                  </a:cubicBezTo>
                  <a:cubicBezTo>
                    <a:pt x="418" y="1351"/>
                    <a:pt x="402" y="1360"/>
                    <a:pt x="382" y="1364"/>
                  </a:cubicBezTo>
                  <a:cubicBezTo>
                    <a:pt x="405" y="1488"/>
                    <a:pt x="405" y="1488"/>
                    <a:pt x="405" y="1488"/>
                  </a:cubicBezTo>
                  <a:cubicBezTo>
                    <a:pt x="447" y="1479"/>
                    <a:pt x="481" y="1456"/>
                    <a:pt x="507" y="1418"/>
                  </a:cubicBezTo>
                  <a:cubicBezTo>
                    <a:pt x="533" y="1380"/>
                    <a:pt x="546" y="1336"/>
                    <a:pt x="546" y="1284"/>
                  </a:cubicBezTo>
                  <a:cubicBezTo>
                    <a:pt x="546" y="0"/>
                    <a:pt x="546" y="0"/>
                    <a:pt x="546" y="0"/>
                  </a:cubicBezTo>
                  <a:cubicBezTo>
                    <a:pt x="546" y="0"/>
                    <a:pt x="546" y="0"/>
                    <a:pt x="546" y="0"/>
                  </a:cubicBezTo>
                </a:path>
              </a:pathLst>
            </a:custGeom>
            <a:solidFill>
              <a:schemeClr val="accent3">
                <a:lumMod val="75000"/>
              </a:schemeClr>
            </a:solidFill>
            <a:ln>
              <a:solidFill>
                <a:schemeClr val="bg2"/>
              </a:solidFill>
            </a:ln>
          </p:spPr>
          <p:txBody>
            <a:bodyPr vert="horz" wrap="square" lIns="91440" tIns="45720" rIns="91440" bIns="45720" numCol="1" anchor="t" anchorCtr="0" compatLnSpc="1">
              <a:prstTxWarp prst="textNoShape">
                <a:avLst/>
              </a:prstTxWarp>
            </a:bodyPr>
            <a:lstStyle/>
            <a:p>
              <a:endParaRPr lang="en-US" sz="1500">
                <a:solidFill>
                  <a:schemeClr val="bg1"/>
                </a:solidFill>
                <a:latin typeface="Calibri (Body)"/>
              </a:endParaRPr>
            </a:p>
          </p:txBody>
        </p:sp>
        <p:sp>
          <p:nvSpPr>
            <p:cNvPr id="44" name="Rectangle 43">
              <a:extLst>
                <a:ext uri="{FF2B5EF4-FFF2-40B4-BE49-F238E27FC236}">
                  <a16:creationId xmlns:a16="http://schemas.microsoft.com/office/drawing/2014/main" id="{892E3F62-797B-BEC4-C9EA-56567FD6AD1D}"/>
                </a:ext>
              </a:extLst>
            </p:cNvPr>
            <p:cNvSpPr/>
            <p:nvPr/>
          </p:nvSpPr>
          <p:spPr>
            <a:xfrm>
              <a:off x="1959650" y="3274273"/>
              <a:ext cx="2772684" cy="616389"/>
            </a:xfrm>
            <a:prstGeom prst="rect">
              <a:avLst/>
            </a:prstGeom>
          </p:spPr>
          <p:txBody>
            <a:bodyPr wrap="square">
              <a:spAutoFit/>
            </a:bodyPr>
            <a:lstStyle/>
            <a:p>
              <a:pPr algn="ctr"/>
              <a:r>
                <a:rPr lang="en-US" sz="1500" dirty="0">
                  <a:solidFill>
                    <a:schemeClr val="bg1"/>
                  </a:solidFill>
                  <a:latin typeface="Calibri (Body)"/>
                </a:rPr>
                <a:t>GSTIN change in BoE through IMS</a:t>
              </a:r>
            </a:p>
          </p:txBody>
        </p:sp>
        <p:sp>
          <p:nvSpPr>
            <p:cNvPr id="45" name="Freeform 8">
              <a:extLst>
                <a:ext uri="{FF2B5EF4-FFF2-40B4-BE49-F238E27FC236}">
                  <a16:creationId xmlns:a16="http://schemas.microsoft.com/office/drawing/2014/main" id="{F650A306-8985-415C-EDC3-AC63E2E6148F}"/>
                </a:ext>
              </a:extLst>
            </p:cNvPr>
            <p:cNvSpPr>
              <a:spLocks noEditPoints="1"/>
            </p:cNvSpPr>
            <p:nvPr/>
          </p:nvSpPr>
          <p:spPr bwMode="auto">
            <a:xfrm rot="5400000">
              <a:off x="3214461" y="2878379"/>
              <a:ext cx="1301750" cy="3384550"/>
            </a:xfrm>
            <a:custGeom>
              <a:avLst/>
              <a:gdLst>
                <a:gd name="T0" fmla="*/ 0 w 820"/>
                <a:gd name="T1" fmla="*/ 0 h 2132"/>
                <a:gd name="T2" fmla="*/ 0 w 820"/>
                <a:gd name="T3" fmla="*/ 1651 h 2132"/>
                <a:gd name="T4" fmla="*/ 0 w 820"/>
                <a:gd name="T5" fmla="*/ 1865 h 2132"/>
                <a:gd name="T6" fmla="*/ 482 w 820"/>
                <a:gd name="T7" fmla="*/ 2132 h 2132"/>
                <a:gd name="T8" fmla="*/ 671 w 820"/>
                <a:gd name="T9" fmla="*/ 2132 h 2132"/>
                <a:gd name="T10" fmla="*/ 671 w 820"/>
                <a:gd name="T11" fmla="*/ 1842 h 2132"/>
                <a:gd name="T12" fmla="*/ 820 w 820"/>
                <a:gd name="T13" fmla="*/ 1842 h 2132"/>
                <a:gd name="T14" fmla="*/ 820 w 820"/>
                <a:gd name="T15" fmla="*/ 1651 h 2132"/>
                <a:gd name="T16" fmla="*/ 820 w 820"/>
                <a:gd name="T17" fmla="*/ 0 h 2132"/>
                <a:gd name="T18" fmla="*/ 820 w 820"/>
                <a:gd name="T19" fmla="*/ 0 h 2132"/>
                <a:gd name="T20" fmla="*/ 0 w 820"/>
                <a:gd name="T21" fmla="*/ 0 h 2132"/>
                <a:gd name="T22" fmla="*/ 494 w 820"/>
                <a:gd name="T23" fmla="*/ 1831 h 2132"/>
                <a:gd name="T24" fmla="*/ 495 w 820"/>
                <a:gd name="T25" fmla="*/ 1966 h 2132"/>
                <a:gd name="T26" fmla="*/ 238 w 820"/>
                <a:gd name="T27" fmla="*/ 1831 h 2132"/>
                <a:gd name="T28" fmla="*/ 494 w 820"/>
                <a:gd name="T29" fmla="*/ 1831 h 2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0" h="2132">
                  <a:moveTo>
                    <a:pt x="0" y="0"/>
                  </a:moveTo>
                  <a:lnTo>
                    <a:pt x="0" y="1651"/>
                  </a:lnTo>
                  <a:lnTo>
                    <a:pt x="0" y="1865"/>
                  </a:lnTo>
                  <a:lnTo>
                    <a:pt x="482" y="2132"/>
                  </a:lnTo>
                  <a:lnTo>
                    <a:pt x="671" y="2132"/>
                  </a:lnTo>
                  <a:lnTo>
                    <a:pt x="671" y="1842"/>
                  </a:lnTo>
                  <a:lnTo>
                    <a:pt x="820" y="1842"/>
                  </a:lnTo>
                  <a:lnTo>
                    <a:pt x="820" y="1651"/>
                  </a:lnTo>
                  <a:lnTo>
                    <a:pt x="820" y="0"/>
                  </a:lnTo>
                  <a:lnTo>
                    <a:pt x="820" y="0"/>
                  </a:lnTo>
                  <a:lnTo>
                    <a:pt x="0" y="0"/>
                  </a:lnTo>
                  <a:close/>
                  <a:moveTo>
                    <a:pt x="494" y="1831"/>
                  </a:moveTo>
                  <a:lnTo>
                    <a:pt x="495" y="1966"/>
                  </a:lnTo>
                  <a:lnTo>
                    <a:pt x="238" y="1831"/>
                  </a:lnTo>
                  <a:lnTo>
                    <a:pt x="494" y="1831"/>
                  </a:lnTo>
                  <a:close/>
                </a:path>
              </a:pathLst>
            </a:custGeom>
            <a:solidFill>
              <a:schemeClr val="accent4"/>
            </a:solidFill>
            <a:ln>
              <a:solidFill>
                <a:schemeClr val="bg2"/>
              </a:solidFill>
            </a:ln>
          </p:spPr>
          <p:txBody>
            <a:bodyPr vert="horz" wrap="square" lIns="91440" tIns="45720" rIns="91440" bIns="45720" numCol="1" anchor="t" anchorCtr="0" compatLnSpc="1">
              <a:prstTxWarp prst="textNoShape">
                <a:avLst/>
              </a:prstTxWarp>
            </a:bodyPr>
            <a:lstStyle/>
            <a:p>
              <a:endParaRPr lang="en-US" sz="1500">
                <a:solidFill>
                  <a:schemeClr val="bg1"/>
                </a:solidFill>
                <a:latin typeface="Calibri (Body)"/>
              </a:endParaRPr>
            </a:p>
          </p:txBody>
        </p:sp>
        <p:sp>
          <p:nvSpPr>
            <p:cNvPr id="46" name="Rectangle 45">
              <a:extLst>
                <a:ext uri="{FF2B5EF4-FFF2-40B4-BE49-F238E27FC236}">
                  <a16:creationId xmlns:a16="http://schemas.microsoft.com/office/drawing/2014/main" id="{58B88E50-D321-C3BF-055A-5325CC46EC35}"/>
                </a:ext>
              </a:extLst>
            </p:cNvPr>
            <p:cNvSpPr/>
            <p:nvPr/>
          </p:nvSpPr>
          <p:spPr>
            <a:xfrm>
              <a:off x="2797629" y="4102137"/>
              <a:ext cx="2560184" cy="616389"/>
            </a:xfrm>
            <a:prstGeom prst="rect">
              <a:avLst/>
            </a:prstGeom>
          </p:spPr>
          <p:txBody>
            <a:bodyPr wrap="square">
              <a:spAutoFit/>
            </a:bodyPr>
            <a:lstStyle/>
            <a:p>
              <a:pPr algn="ctr"/>
              <a:r>
                <a:rPr lang="en-US" sz="1500" dirty="0">
                  <a:solidFill>
                    <a:schemeClr val="bg1"/>
                  </a:solidFill>
                  <a:latin typeface="Calibri (Body)"/>
                </a:rPr>
                <a:t>Optional functionality of providing Remarks</a:t>
              </a:r>
            </a:p>
          </p:txBody>
        </p:sp>
        <p:sp>
          <p:nvSpPr>
            <p:cNvPr id="47" name="Freeform 10">
              <a:extLst>
                <a:ext uri="{FF2B5EF4-FFF2-40B4-BE49-F238E27FC236}">
                  <a16:creationId xmlns:a16="http://schemas.microsoft.com/office/drawing/2014/main" id="{18559BC1-191E-E923-DF9B-00F7060E97FF}"/>
                </a:ext>
              </a:extLst>
            </p:cNvPr>
            <p:cNvSpPr>
              <a:spLocks noEditPoints="1"/>
            </p:cNvSpPr>
            <p:nvPr/>
          </p:nvSpPr>
          <p:spPr bwMode="auto">
            <a:xfrm rot="5400000">
              <a:off x="4292375" y="3335431"/>
              <a:ext cx="1303338" cy="4065588"/>
            </a:xfrm>
            <a:custGeom>
              <a:avLst/>
              <a:gdLst>
                <a:gd name="T0" fmla="*/ 0 w 555"/>
                <a:gd name="T1" fmla="*/ 0 h 1870"/>
                <a:gd name="T2" fmla="*/ 0 w 555"/>
                <a:gd name="T3" fmla="*/ 918 h 1870"/>
                <a:gd name="T4" fmla="*/ 0 w 555"/>
                <a:gd name="T5" fmla="*/ 1207 h 1870"/>
                <a:gd name="T6" fmla="*/ 0 w 555"/>
                <a:gd name="T7" fmla="*/ 1519 h 1870"/>
                <a:gd name="T8" fmla="*/ 0 w 555"/>
                <a:gd name="T9" fmla="*/ 1575 h 1870"/>
                <a:gd name="T10" fmla="*/ 0 w 555"/>
                <a:gd name="T11" fmla="*/ 1799 h 1870"/>
                <a:gd name="T12" fmla="*/ 290 w 555"/>
                <a:gd name="T13" fmla="*/ 1846 h 1870"/>
                <a:gd name="T14" fmla="*/ 312 w 555"/>
                <a:gd name="T15" fmla="*/ 1762 h 1870"/>
                <a:gd name="T16" fmla="*/ 259 w 555"/>
                <a:gd name="T17" fmla="*/ 1679 h 1870"/>
                <a:gd name="T18" fmla="*/ 288 w 555"/>
                <a:gd name="T19" fmla="*/ 1608 h 1870"/>
                <a:gd name="T20" fmla="*/ 358 w 555"/>
                <a:gd name="T21" fmla="*/ 1579 h 1870"/>
                <a:gd name="T22" fmla="*/ 430 w 555"/>
                <a:gd name="T23" fmla="*/ 1607 h 1870"/>
                <a:gd name="T24" fmla="*/ 460 w 555"/>
                <a:gd name="T25" fmla="*/ 1678 h 1870"/>
                <a:gd name="T26" fmla="*/ 397 w 555"/>
                <a:gd name="T27" fmla="*/ 1766 h 1870"/>
                <a:gd name="T28" fmla="*/ 397 w 555"/>
                <a:gd name="T29" fmla="*/ 1870 h 1870"/>
                <a:gd name="T30" fmla="*/ 511 w 555"/>
                <a:gd name="T31" fmla="*/ 1804 h 1870"/>
                <a:gd name="T32" fmla="*/ 552 w 555"/>
                <a:gd name="T33" fmla="*/ 1686 h 1870"/>
                <a:gd name="T34" fmla="*/ 552 w 555"/>
                <a:gd name="T35" fmla="*/ 1686 h 1870"/>
                <a:gd name="T36" fmla="*/ 555 w 555"/>
                <a:gd name="T37" fmla="*/ 1575 h 1870"/>
                <a:gd name="T38" fmla="*/ 555 w 555"/>
                <a:gd name="T39" fmla="*/ 918 h 1870"/>
                <a:gd name="T40" fmla="*/ 555 w 555"/>
                <a:gd name="T41" fmla="*/ 918 h 1870"/>
                <a:gd name="T42" fmla="*/ 555 w 555"/>
                <a:gd name="T43" fmla="*/ 0 h 1870"/>
                <a:gd name="T44" fmla="*/ 555 w 555"/>
                <a:gd name="T45" fmla="*/ 0 h 1870"/>
                <a:gd name="T46" fmla="*/ 87 w 555"/>
                <a:gd name="T47" fmla="*/ 1721 h 1870"/>
                <a:gd name="T48" fmla="*/ 87 w 555"/>
                <a:gd name="T49" fmla="*/ 1575 h 1870"/>
                <a:gd name="T50" fmla="*/ 191 w 555"/>
                <a:gd name="T51" fmla="*/ 1575 h 1870"/>
                <a:gd name="T52" fmla="*/ 174 w 555"/>
                <a:gd name="T53" fmla="*/ 1650 h 1870"/>
                <a:gd name="T54" fmla="*/ 202 w 555"/>
                <a:gd name="T55" fmla="*/ 1742 h 1870"/>
                <a:gd name="T56" fmla="*/ 87 w 555"/>
                <a:gd name="T57" fmla="*/ 1721 h 1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5" h="1870">
                  <a:moveTo>
                    <a:pt x="0" y="0"/>
                  </a:moveTo>
                  <a:cubicBezTo>
                    <a:pt x="0" y="918"/>
                    <a:pt x="0" y="918"/>
                    <a:pt x="0" y="918"/>
                  </a:cubicBezTo>
                  <a:cubicBezTo>
                    <a:pt x="0" y="1207"/>
                    <a:pt x="0" y="1207"/>
                    <a:pt x="0" y="1207"/>
                  </a:cubicBezTo>
                  <a:cubicBezTo>
                    <a:pt x="0" y="1519"/>
                    <a:pt x="0" y="1519"/>
                    <a:pt x="0" y="1519"/>
                  </a:cubicBezTo>
                  <a:cubicBezTo>
                    <a:pt x="0" y="1575"/>
                    <a:pt x="0" y="1575"/>
                    <a:pt x="0" y="1575"/>
                  </a:cubicBezTo>
                  <a:cubicBezTo>
                    <a:pt x="0" y="1799"/>
                    <a:pt x="0" y="1799"/>
                    <a:pt x="0" y="1799"/>
                  </a:cubicBezTo>
                  <a:cubicBezTo>
                    <a:pt x="290" y="1846"/>
                    <a:pt x="290" y="1846"/>
                    <a:pt x="290" y="1846"/>
                  </a:cubicBezTo>
                  <a:cubicBezTo>
                    <a:pt x="312" y="1762"/>
                    <a:pt x="312" y="1762"/>
                    <a:pt x="312" y="1762"/>
                  </a:cubicBezTo>
                  <a:cubicBezTo>
                    <a:pt x="277" y="1745"/>
                    <a:pt x="259" y="1717"/>
                    <a:pt x="259" y="1679"/>
                  </a:cubicBezTo>
                  <a:cubicBezTo>
                    <a:pt x="259" y="1651"/>
                    <a:pt x="269" y="1628"/>
                    <a:pt x="288" y="1608"/>
                  </a:cubicBezTo>
                  <a:cubicBezTo>
                    <a:pt x="307" y="1589"/>
                    <a:pt x="330" y="1579"/>
                    <a:pt x="358" y="1579"/>
                  </a:cubicBezTo>
                  <a:cubicBezTo>
                    <a:pt x="387" y="1579"/>
                    <a:pt x="411" y="1588"/>
                    <a:pt x="430" y="1607"/>
                  </a:cubicBezTo>
                  <a:cubicBezTo>
                    <a:pt x="450" y="1625"/>
                    <a:pt x="460" y="1649"/>
                    <a:pt x="460" y="1678"/>
                  </a:cubicBezTo>
                  <a:cubicBezTo>
                    <a:pt x="460" y="1721"/>
                    <a:pt x="439" y="1750"/>
                    <a:pt x="397" y="1766"/>
                  </a:cubicBezTo>
                  <a:cubicBezTo>
                    <a:pt x="397" y="1870"/>
                    <a:pt x="397" y="1870"/>
                    <a:pt x="397" y="1870"/>
                  </a:cubicBezTo>
                  <a:cubicBezTo>
                    <a:pt x="445" y="1859"/>
                    <a:pt x="483" y="1837"/>
                    <a:pt x="511" y="1804"/>
                  </a:cubicBezTo>
                  <a:cubicBezTo>
                    <a:pt x="537" y="1772"/>
                    <a:pt x="551" y="1733"/>
                    <a:pt x="552" y="1686"/>
                  </a:cubicBezTo>
                  <a:cubicBezTo>
                    <a:pt x="552" y="1686"/>
                    <a:pt x="552" y="1686"/>
                    <a:pt x="552" y="1686"/>
                  </a:cubicBezTo>
                  <a:cubicBezTo>
                    <a:pt x="555" y="1575"/>
                    <a:pt x="555" y="1575"/>
                    <a:pt x="555" y="1575"/>
                  </a:cubicBezTo>
                  <a:cubicBezTo>
                    <a:pt x="555" y="918"/>
                    <a:pt x="555" y="918"/>
                    <a:pt x="555" y="918"/>
                  </a:cubicBezTo>
                  <a:cubicBezTo>
                    <a:pt x="555" y="918"/>
                    <a:pt x="555" y="918"/>
                    <a:pt x="555" y="918"/>
                  </a:cubicBezTo>
                  <a:cubicBezTo>
                    <a:pt x="555" y="0"/>
                    <a:pt x="555" y="0"/>
                    <a:pt x="555" y="0"/>
                  </a:cubicBezTo>
                  <a:cubicBezTo>
                    <a:pt x="555" y="0"/>
                    <a:pt x="555" y="0"/>
                    <a:pt x="555" y="0"/>
                  </a:cubicBezTo>
                  <a:moveTo>
                    <a:pt x="87" y="1721"/>
                  </a:moveTo>
                  <a:cubicBezTo>
                    <a:pt x="87" y="1575"/>
                    <a:pt x="87" y="1575"/>
                    <a:pt x="87" y="1575"/>
                  </a:cubicBezTo>
                  <a:cubicBezTo>
                    <a:pt x="191" y="1575"/>
                    <a:pt x="191" y="1575"/>
                    <a:pt x="191" y="1575"/>
                  </a:cubicBezTo>
                  <a:cubicBezTo>
                    <a:pt x="179" y="1597"/>
                    <a:pt x="174" y="1622"/>
                    <a:pt x="174" y="1650"/>
                  </a:cubicBezTo>
                  <a:cubicBezTo>
                    <a:pt x="174" y="1684"/>
                    <a:pt x="183" y="1715"/>
                    <a:pt x="202" y="1742"/>
                  </a:cubicBezTo>
                  <a:lnTo>
                    <a:pt x="87" y="1721"/>
                  </a:lnTo>
                  <a:close/>
                </a:path>
              </a:pathLst>
            </a:custGeom>
            <a:solidFill>
              <a:schemeClr val="accent1"/>
            </a:solidFill>
            <a:ln>
              <a:solidFill>
                <a:schemeClr val="bg2"/>
              </a:solidFill>
            </a:ln>
          </p:spPr>
          <p:txBody>
            <a:bodyPr vert="horz" wrap="square" lIns="91440" tIns="45720" rIns="91440" bIns="45720" numCol="1" anchor="t" anchorCtr="0" compatLnSpc="1">
              <a:prstTxWarp prst="textNoShape">
                <a:avLst/>
              </a:prstTxWarp>
            </a:bodyPr>
            <a:lstStyle/>
            <a:p>
              <a:endParaRPr lang="en-US" sz="1500">
                <a:solidFill>
                  <a:schemeClr val="bg1"/>
                </a:solidFill>
                <a:latin typeface="Calibri (Body)"/>
              </a:endParaRPr>
            </a:p>
          </p:txBody>
        </p:sp>
        <p:sp>
          <p:nvSpPr>
            <p:cNvPr id="48" name="Freeform 11">
              <a:extLst>
                <a:ext uri="{FF2B5EF4-FFF2-40B4-BE49-F238E27FC236}">
                  <a16:creationId xmlns:a16="http://schemas.microsoft.com/office/drawing/2014/main" id="{CA86795C-3DAC-39DF-9D8B-E3BFC9F14142}"/>
                </a:ext>
              </a:extLst>
            </p:cNvPr>
            <p:cNvSpPr>
              <a:spLocks noEditPoints="1"/>
            </p:cNvSpPr>
            <p:nvPr/>
          </p:nvSpPr>
          <p:spPr bwMode="auto">
            <a:xfrm rot="5400000">
              <a:off x="5087711" y="3979013"/>
              <a:ext cx="1303338" cy="4375150"/>
            </a:xfrm>
            <a:custGeom>
              <a:avLst/>
              <a:gdLst>
                <a:gd name="T0" fmla="*/ 0 w 555"/>
                <a:gd name="T1" fmla="*/ 0 h 2012"/>
                <a:gd name="T2" fmla="*/ 0 w 555"/>
                <a:gd name="T3" fmla="*/ 1206 h 2012"/>
                <a:gd name="T4" fmla="*/ 0 w 555"/>
                <a:gd name="T5" fmla="*/ 1363 h 2012"/>
                <a:gd name="T6" fmla="*/ 0 w 555"/>
                <a:gd name="T7" fmla="*/ 1714 h 2012"/>
                <a:gd name="T8" fmla="*/ 0 w 555"/>
                <a:gd name="T9" fmla="*/ 1714 h 2012"/>
                <a:gd name="T10" fmla="*/ 0 w 555"/>
                <a:gd name="T11" fmla="*/ 1824 h 2012"/>
                <a:gd name="T12" fmla="*/ 215 w 555"/>
                <a:gd name="T13" fmla="*/ 1968 h 2012"/>
                <a:gd name="T14" fmla="*/ 350 w 555"/>
                <a:gd name="T15" fmla="*/ 2012 h 2012"/>
                <a:gd name="T16" fmla="*/ 497 w 555"/>
                <a:gd name="T17" fmla="*/ 1956 h 2012"/>
                <a:gd name="T18" fmla="*/ 555 w 555"/>
                <a:gd name="T19" fmla="*/ 1823 h 2012"/>
                <a:gd name="T20" fmla="*/ 555 w 555"/>
                <a:gd name="T21" fmla="*/ 1823 h 2012"/>
                <a:gd name="T22" fmla="*/ 555 w 555"/>
                <a:gd name="T23" fmla="*/ 1819 h 2012"/>
                <a:gd name="T24" fmla="*/ 555 w 555"/>
                <a:gd name="T25" fmla="*/ 1818 h 2012"/>
                <a:gd name="T26" fmla="*/ 555 w 555"/>
                <a:gd name="T27" fmla="*/ 1818 h 2012"/>
                <a:gd name="T28" fmla="*/ 555 w 555"/>
                <a:gd name="T29" fmla="*/ 1742 h 2012"/>
                <a:gd name="T30" fmla="*/ 555 w 555"/>
                <a:gd name="T31" fmla="*/ 1192 h 2012"/>
                <a:gd name="T32" fmla="*/ 554 w 555"/>
                <a:gd name="T33" fmla="*/ 1192 h 2012"/>
                <a:gd name="T34" fmla="*/ 554 w 555"/>
                <a:gd name="T35" fmla="*/ 0 h 2012"/>
                <a:gd name="T36" fmla="*/ 555 w 555"/>
                <a:gd name="T37" fmla="*/ 0 h 2012"/>
                <a:gd name="T38" fmla="*/ 41 w 555"/>
                <a:gd name="T39" fmla="*/ 1742 h 2012"/>
                <a:gd name="T40" fmla="*/ 176 w 555"/>
                <a:gd name="T41" fmla="*/ 1742 h 2012"/>
                <a:gd name="T42" fmla="*/ 169 w 555"/>
                <a:gd name="T43" fmla="*/ 1791 h 2012"/>
                <a:gd name="T44" fmla="*/ 181 w 555"/>
                <a:gd name="T45" fmla="*/ 1837 h 2012"/>
                <a:gd name="T46" fmla="*/ 41 w 555"/>
                <a:gd name="T47" fmla="*/ 1742 h 2012"/>
                <a:gd name="T48" fmla="*/ 427 w 555"/>
                <a:gd name="T49" fmla="*/ 1888 h 2012"/>
                <a:gd name="T50" fmla="*/ 355 w 555"/>
                <a:gd name="T51" fmla="*/ 1917 h 2012"/>
                <a:gd name="T52" fmla="*/ 284 w 555"/>
                <a:gd name="T53" fmla="*/ 1887 h 2012"/>
                <a:gd name="T54" fmla="*/ 255 w 555"/>
                <a:gd name="T55" fmla="*/ 1817 h 2012"/>
                <a:gd name="T56" fmla="*/ 285 w 555"/>
                <a:gd name="T57" fmla="*/ 1746 h 2012"/>
                <a:gd name="T58" fmla="*/ 290 w 555"/>
                <a:gd name="T59" fmla="*/ 1742 h 2012"/>
                <a:gd name="T60" fmla="*/ 421 w 555"/>
                <a:gd name="T61" fmla="*/ 1742 h 2012"/>
                <a:gd name="T62" fmla="*/ 428 w 555"/>
                <a:gd name="T63" fmla="*/ 1747 h 2012"/>
                <a:gd name="T64" fmla="*/ 457 w 555"/>
                <a:gd name="T65" fmla="*/ 1817 h 2012"/>
                <a:gd name="T66" fmla="*/ 427 w 555"/>
                <a:gd name="T67" fmla="*/ 1888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5" h="2012">
                  <a:moveTo>
                    <a:pt x="0" y="0"/>
                  </a:moveTo>
                  <a:cubicBezTo>
                    <a:pt x="0" y="1206"/>
                    <a:pt x="0" y="1206"/>
                    <a:pt x="0" y="1206"/>
                  </a:cubicBezTo>
                  <a:cubicBezTo>
                    <a:pt x="0" y="1363"/>
                    <a:pt x="0" y="1363"/>
                    <a:pt x="0" y="1363"/>
                  </a:cubicBezTo>
                  <a:cubicBezTo>
                    <a:pt x="0" y="1714"/>
                    <a:pt x="0" y="1714"/>
                    <a:pt x="0" y="1714"/>
                  </a:cubicBezTo>
                  <a:cubicBezTo>
                    <a:pt x="0" y="1714"/>
                    <a:pt x="0" y="1714"/>
                    <a:pt x="0" y="1714"/>
                  </a:cubicBezTo>
                  <a:cubicBezTo>
                    <a:pt x="0" y="1824"/>
                    <a:pt x="0" y="1824"/>
                    <a:pt x="0" y="1824"/>
                  </a:cubicBezTo>
                  <a:cubicBezTo>
                    <a:pt x="215" y="1968"/>
                    <a:pt x="215" y="1968"/>
                    <a:pt x="215" y="1968"/>
                  </a:cubicBezTo>
                  <a:cubicBezTo>
                    <a:pt x="260" y="1998"/>
                    <a:pt x="304" y="2012"/>
                    <a:pt x="350" y="2012"/>
                  </a:cubicBezTo>
                  <a:cubicBezTo>
                    <a:pt x="409" y="2012"/>
                    <a:pt x="458" y="1994"/>
                    <a:pt x="497" y="1956"/>
                  </a:cubicBezTo>
                  <a:cubicBezTo>
                    <a:pt x="535" y="1920"/>
                    <a:pt x="554" y="1876"/>
                    <a:pt x="555" y="1823"/>
                  </a:cubicBezTo>
                  <a:cubicBezTo>
                    <a:pt x="555" y="1823"/>
                    <a:pt x="555" y="1823"/>
                    <a:pt x="555" y="1823"/>
                  </a:cubicBezTo>
                  <a:cubicBezTo>
                    <a:pt x="555" y="1819"/>
                    <a:pt x="555" y="1819"/>
                    <a:pt x="555" y="1819"/>
                  </a:cubicBezTo>
                  <a:cubicBezTo>
                    <a:pt x="555" y="1819"/>
                    <a:pt x="555" y="1818"/>
                    <a:pt x="555" y="1818"/>
                  </a:cubicBezTo>
                  <a:cubicBezTo>
                    <a:pt x="555" y="1818"/>
                    <a:pt x="555" y="1818"/>
                    <a:pt x="555" y="1818"/>
                  </a:cubicBezTo>
                  <a:cubicBezTo>
                    <a:pt x="555" y="1742"/>
                    <a:pt x="555" y="1742"/>
                    <a:pt x="555" y="1742"/>
                  </a:cubicBezTo>
                  <a:cubicBezTo>
                    <a:pt x="555" y="1192"/>
                    <a:pt x="555" y="1192"/>
                    <a:pt x="555" y="1192"/>
                  </a:cubicBezTo>
                  <a:cubicBezTo>
                    <a:pt x="554" y="1192"/>
                    <a:pt x="554" y="1192"/>
                    <a:pt x="554" y="1192"/>
                  </a:cubicBezTo>
                  <a:cubicBezTo>
                    <a:pt x="554" y="0"/>
                    <a:pt x="554" y="0"/>
                    <a:pt x="554" y="0"/>
                  </a:cubicBezTo>
                  <a:cubicBezTo>
                    <a:pt x="555" y="0"/>
                    <a:pt x="555" y="0"/>
                    <a:pt x="555" y="0"/>
                  </a:cubicBezTo>
                  <a:moveTo>
                    <a:pt x="41" y="1742"/>
                  </a:moveTo>
                  <a:cubicBezTo>
                    <a:pt x="176" y="1742"/>
                    <a:pt x="176" y="1742"/>
                    <a:pt x="176" y="1742"/>
                  </a:cubicBezTo>
                  <a:cubicBezTo>
                    <a:pt x="171" y="1757"/>
                    <a:pt x="169" y="1773"/>
                    <a:pt x="169" y="1791"/>
                  </a:cubicBezTo>
                  <a:cubicBezTo>
                    <a:pt x="169" y="1806"/>
                    <a:pt x="173" y="1822"/>
                    <a:pt x="181" y="1837"/>
                  </a:cubicBezTo>
                  <a:lnTo>
                    <a:pt x="41" y="1742"/>
                  </a:lnTo>
                  <a:close/>
                  <a:moveTo>
                    <a:pt x="427" y="1888"/>
                  </a:moveTo>
                  <a:cubicBezTo>
                    <a:pt x="407" y="1907"/>
                    <a:pt x="383" y="1917"/>
                    <a:pt x="355" y="1917"/>
                  </a:cubicBezTo>
                  <a:cubicBezTo>
                    <a:pt x="327" y="1917"/>
                    <a:pt x="303" y="1907"/>
                    <a:pt x="284" y="1887"/>
                  </a:cubicBezTo>
                  <a:cubicBezTo>
                    <a:pt x="264" y="1868"/>
                    <a:pt x="255" y="1844"/>
                    <a:pt x="255" y="1817"/>
                  </a:cubicBezTo>
                  <a:cubicBezTo>
                    <a:pt x="255" y="1788"/>
                    <a:pt x="265" y="1764"/>
                    <a:pt x="285" y="1746"/>
                  </a:cubicBezTo>
                  <a:cubicBezTo>
                    <a:pt x="287" y="1745"/>
                    <a:pt x="288" y="1743"/>
                    <a:pt x="290" y="1742"/>
                  </a:cubicBezTo>
                  <a:cubicBezTo>
                    <a:pt x="421" y="1742"/>
                    <a:pt x="421" y="1742"/>
                    <a:pt x="421" y="1742"/>
                  </a:cubicBezTo>
                  <a:cubicBezTo>
                    <a:pt x="424" y="1744"/>
                    <a:pt x="426" y="1745"/>
                    <a:pt x="428" y="1747"/>
                  </a:cubicBezTo>
                  <a:cubicBezTo>
                    <a:pt x="447" y="1767"/>
                    <a:pt x="457" y="1790"/>
                    <a:pt x="457" y="1817"/>
                  </a:cubicBezTo>
                  <a:cubicBezTo>
                    <a:pt x="457" y="1845"/>
                    <a:pt x="447" y="1868"/>
                    <a:pt x="427" y="188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500">
                <a:solidFill>
                  <a:schemeClr val="bg1"/>
                </a:solidFill>
                <a:latin typeface="Calibri (Body)"/>
              </a:endParaRPr>
            </a:p>
          </p:txBody>
        </p:sp>
        <p:sp>
          <p:nvSpPr>
            <p:cNvPr id="49" name="Rectangle 48">
              <a:extLst>
                <a:ext uri="{FF2B5EF4-FFF2-40B4-BE49-F238E27FC236}">
                  <a16:creationId xmlns:a16="http://schemas.microsoft.com/office/drawing/2014/main" id="{EB8D5D95-D344-26A5-1796-3E0DFA6DCE30}"/>
                </a:ext>
              </a:extLst>
            </p:cNvPr>
            <p:cNvSpPr/>
            <p:nvPr/>
          </p:nvSpPr>
          <p:spPr>
            <a:xfrm>
              <a:off x="3805408" y="4927055"/>
              <a:ext cx="3077822" cy="359560"/>
            </a:xfrm>
            <a:prstGeom prst="rect">
              <a:avLst/>
            </a:prstGeom>
          </p:spPr>
          <p:txBody>
            <a:bodyPr wrap="square">
              <a:spAutoFit/>
            </a:bodyPr>
            <a:lstStyle/>
            <a:p>
              <a:pPr algn="ctr"/>
              <a:r>
                <a:rPr lang="en-US" sz="1500" dirty="0">
                  <a:solidFill>
                    <a:schemeClr val="bg1"/>
                  </a:solidFill>
                  <a:latin typeface="Calibri (Body)"/>
                </a:rPr>
                <a:t>Change in format of GSTR-2B</a:t>
              </a:r>
            </a:p>
          </p:txBody>
        </p:sp>
        <p:sp>
          <p:nvSpPr>
            <p:cNvPr id="50" name="Rectangle 49">
              <a:extLst>
                <a:ext uri="{FF2B5EF4-FFF2-40B4-BE49-F238E27FC236}">
                  <a16:creationId xmlns:a16="http://schemas.microsoft.com/office/drawing/2014/main" id="{2E2C09BC-2653-FE60-7938-4E191D6268C2}"/>
                </a:ext>
              </a:extLst>
            </p:cNvPr>
            <p:cNvSpPr/>
            <p:nvPr/>
          </p:nvSpPr>
          <p:spPr>
            <a:xfrm>
              <a:off x="4128294" y="5561484"/>
              <a:ext cx="3730171" cy="616389"/>
            </a:xfrm>
            <a:prstGeom prst="rect">
              <a:avLst/>
            </a:prstGeom>
          </p:spPr>
          <p:txBody>
            <a:bodyPr wrap="square">
              <a:spAutoFit/>
            </a:bodyPr>
            <a:lstStyle/>
            <a:p>
              <a:pPr algn="ctr"/>
              <a:r>
                <a:rPr lang="en-US" sz="1500" dirty="0">
                  <a:solidFill>
                    <a:schemeClr val="bg1"/>
                  </a:solidFill>
                  <a:latin typeface="Calibri (Body)"/>
                </a:rPr>
                <a:t>Option to declare the ‘Amount of ITC to be reduced’</a:t>
              </a:r>
            </a:p>
          </p:txBody>
        </p:sp>
        <p:grpSp>
          <p:nvGrpSpPr>
            <p:cNvPr id="51" name="Group 50">
              <a:extLst>
                <a:ext uri="{FF2B5EF4-FFF2-40B4-BE49-F238E27FC236}">
                  <a16:creationId xmlns:a16="http://schemas.microsoft.com/office/drawing/2014/main" id="{61FC0C34-943D-B4D4-35C3-7C1362DD62BD}"/>
                </a:ext>
              </a:extLst>
            </p:cNvPr>
            <p:cNvGrpSpPr/>
            <p:nvPr/>
          </p:nvGrpSpPr>
          <p:grpSpPr>
            <a:xfrm>
              <a:off x="3204502" y="1702550"/>
              <a:ext cx="471676" cy="670588"/>
              <a:chOff x="12417425" y="6959601"/>
              <a:chExt cx="1652588" cy="2349500"/>
            </a:xfrm>
            <a:solidFill>
              <a:schemeClr val="accent3"/>
            </a:solidFill>
          </p:grpSpPr>
          <p:sp>
            <p:nvSpPr>
              <p:cNvPr id="91" name="Freeform 22">
                <a:extLst>
                  <a:ext uri="{FF2B5EF4-FFF2-40B4-BE49-F238E27FC236}">
                    <a16:creationId xmlns:a16="http://schemas.microsoft.com/office/drawing/2014/main" id="{6767C09D-E34C-99F8-8614-4B6C0CF9D15D}"/>
                  </a:ext>
                </a:extLst>
              </p:cNvPr>
              <p:cNvSpPr>
                <a:spLocks noEditPoints="1"/>
              </p:cNvSpPr>
              <p:nvPr/>
            </p:nvSpPr>
            <p:spPr bwMode="auto">
              <a:xfrm>
                <a:off x="12417425" y="6959601"/>
                <a:ext cx="1652588" cy="1163638"/>
              </a:xfrm>
              <a:custGeom>
                <a:avLst/>
                <a:gdLst>
                  <a:gd name="T0" fmla="*/ 691 w 738"/>
                  <a:gd name="T1" fmla="*/ 158 h 520"/>
                  <a:gd name="T2" fmla="*/ 710 w 738"/>
                  <a:gd name="T3" fmla="*/ 219 h 520"/>
                  <a:gd name="T4" fmla="*/ 314 w 738"/>
                  <a:gd name="T5" fmla="*/ 38 h 520"/>
                  <a:gd name="T6" fmla="*/ 498 w 738"/>
                  <a:gd name="T7" fmla="*/ 54 h 520"/>
                  <a:gd name="T8" fmla="*/ 498 w 738"/>
                  <a:gd name="T9" fmla="*/ 241 h 520"/>
                  <a:gd name="T10" fmla="*/ 498 w 738"/>
                  <a:gd name="T11" fmla="*/ 450 h 520"/>
                  <a:gd name="T12" fmla="*/ 466 w 738"/>
                  <a:gd name="T13" fmla="*/ 502 h 520"/>
                  <a:gd name="T14" fmla="*/ 419 w 738"/>
                  <a:gd name="T15" fmla="*/ 466 h 520"/>
                  <a:gd name="T16" fmla="*/ 419 w 738"/>
                  <a:gd name="T17" fmla="*/ 434 h 520"/>
                  <a:gd name="T18" fmla="*/ 466 w 738"/>
                  <a:gd name="T19" fmla="*/ 361 h 520"/>
                  <a:gd name="T20" fmla="*/ 403 w 738"/>
                  <a:gd name="T21" fmla="*/ 345 h 520"/>
                  <a:gd name="T22" fmla="*/ 466 w 738"/>
                  <a:gd name="T23" fmla="*/ 329 h 520"/>
                  <a:gd name="T24" fmla="*/ 419 w 738"/>
                  <a:gd name="T25" fmla="*/ 257 h 520"/>
                  <a:gd name="T26" fmla="*/ 419 w 738"/>
                  <a:gd name="T27" fmla="*/ 225 h 520"/>
                  <a:gd name="T28" fmla="*/ 466 w 738"/>
                  <a:gd name="T29" fmla="*/ 153 h 520"/>
                  <a:gd name="T30" fmla="*/ 403 w 738"/>
                  <a:gd name="T31" fmla="*/ 137 h 520"/>
                  <a:gd name="T32" fmla="*/ 466 w 738"/>
                  <a:gd name="T33" fmla="*/ 121 h 520"/>
                  <a:gd name="T34" fmla="*/ 330 w 738"/>
                  <a:gd name="T35" fmla="*/ 70 h 520"/>
                  <a:gd name="T36" fmla="*/ 298 w 738"/>
                  <a:gd name="T37" fmla="*/ 502 h 520"/>
                  <a:gd name="T38" fmla="*/ 314 w 738"/>
                  <a:gd name="T39" fmla="*/ 38 h 520"/>
                  <a:gd name="T40" fmla="*/ 738 w 738"/>
                  <a:gd name="T41" fmla="*/ 70 h 520"/>
                  <a:gd name="T42" fmla="*/ 670 w 738"/>
                  <a:gd name="T43" fmla="*/ 502 h 520"/>
                  <a:gd name="T44" fmla="*/ 704 w 738"/>
                  <a:gd name="T45" fmla="*/ 251 h 520"/>
                  <a:gd name="T46" fmla="*/ 579 w 738"/>
                  <a:gd name="T47" fmla="*/ 502 h 520"/>
                  <a:gd name="T48" fmla="*/ 625 w 738"/>
                  <a:gd name="T49" fmla="*/ 208 h 520"/>
                  <a:gd name="T50" fmla="*/ 57 w 738"/>
                  <a:gd name="T51" fmla="*/ 155 h 520"/>
                  <a:gd name="T52" fmla="*/ 118 w 738"/>
                  <a:gd name="T53" fmla="*/ 54 h 520"/>
                  <a:gd name="T54" fmla="*/ 57 w 738"/>
                  <a:gd name="T55" fmla="*/ 155 h 520"/>
                  <a:gd name="T56" fmla="*/ 51 w 738"/>
                  <a:gd name="T57" fmla="*/ 180 h 520"/>
                  <a:gd name="T58" fmla="*/ 278 w 738"/>
                  <a:gd name="T59" fmla="*/ 502 h 520"/>
                  <a:gd name="T60" fmla="*/ 102 w 738"/>
                  <a:gd name="T61" fmla="*/ 496 h 520"/>
                  <a:gd name="T62" fmla="*/ 72 w 738"/>
                  <a:gd name="T63" fmla="*/ 508 h 520"/>
                  <a:gd name="T64" fmla="*/ 3 w 738"/>
                  <a:gd name="T65" fmla="*/ 197 h 520"/>
                  <a:gd name="T66" fmla="*/ 33 w 738"/>
                  <a:gd name="T67" fmla="*/ 188 h 520"/>
                  <a:gd name="T68" fmla="*/ 102 w 738"/>
                  <a:gd name="T69" fmla="*/ 496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8" h="520">
                    <a:moveTo>
                      <a:pt x="710" y="163"/>
                    </a:moveTo>
                    <a:cubicBezTo>
                      <a:pt x="691" y="158"/>
                      <a:pt x="691" y="158"/>
                      <a:pt x="691" y="158"/>
                    </a:cubicBezTo>
                    <a:cubicBezTo>
                      <a:pt x="663" y="207"/>
                      <a:pt x="663" y="207"/>
                      <a:pt x="663" y="207"/>
                    </a:cubicBezTo>
                    <a:cubicBezTo>
                      <a:pt x="710" y="219"/>
                      <a:pt x="710" y="219"/>
                      <a:pt x="710" y="219"/>
                    </a:cubicBezTo>
                    <a:cubicBezTo>
                      <a:pt x="710" y="163"/>
                      <a:pt x="710" y="163"/>
                      <a:pt x="710" y="163"/>
                    </a:cubicBezTo>
                    <a:close/>
                    <a:moveTo>
                      <a:pt x="314" y="38"/>
                    </a:moveTo>
                    <a:cubicBezTo>
                      <a:pt x="482" y="38"/>
                      <a:pt x="482" y="38"/>
                      <a:pt x="482" y="38"/>
                    </a:cubicBezTo>
                    <a:cubicBezTo>
                      <a:pt x="491" y="38"/>
                      <a:pt x="498" y="45"/>
                      <a:pt x="498" y="54"/>
                    </a:cubicBezTo>
                    <a:cubicBezTo>
                      <a:pt x="498" y="137"/>
                      <a:pt x="498" y="137"/>
                      <a:pt x="498" y="137"/>
                    </a:cubicBezTo>
                    <a:cubicBezTo>
                      <a:pt x="498" y="241"/>
                      <a:pt x="498" y="241"/>
                      <a:pt x="498" y="241"/>
                    </a:cubicBezTo>
                    <a:cubicBezTo>
                      <a:pt x="498" y="345"/>
                      <a:pt x="498" y="345"/>
                      <a:pt x="498" y="345"/>
                    </a:cubicBezTo>
                    <a:cubicBezTo>
                      <a:pt x="498" y="450"/>
                      <a:pt x="498" y="450"/>
                      <a:pt x="498" y="450"/>
                    </a:cubicBezTo>
                    <a:cubicBezTo>
                      <a:pt x="498" y="502"/>
                      <a:pt x="498" y="502"/>
                      <a:pt x="498" y="502"/>
                    </a:cubicBezTo>
                    <a:cubicBezTo>
                      <a:pt x="466" y="502"/>
                      <a:pt x="466" y="502"/>
                      <a:pt x="466" y="502"/>
                    </a:cubicBezTo>
                    <a:cubicBezTo>
                      <a:pt x="466" y="466"/>
                      <a:pt x="466" y="466"/>
                      <a:pt x="466" y="466"/>
                    </a:cubicBezTo>
                    <a:cubicBezTo>
                      <a:pt x="419" y="466"/>
                      <a:pt x="419" y="466"/>
                      <a:pt x="419" y="466"/>
                    </a:cubicBezTo>
                    <a:cubicBezTo>
                      <a:pt x="410" y="466"/>
                      <a:pt x="403" y="459"/>
                      <a:pt x="403" y="450"/>
                    </a:cubicBezTo>
                    <a:cubicBezTo>
                      <a:pt x="403" y="441"/>
                      <a:pt x="410" y="434"/>
                      <a:pt x="419" y="434"/>
                    </a:cubicBezTo>
                    <a:cubicBezTo>
                      <a:pt x="466" y="434"/>
                      <a:pt x="466" y="434"/>
                      <a:pt x="466" y="434"/>
                    </a:cubicBezTo>
                    <a:cubicBezTo>
                      <a:pt x="466" y="361"/>
                      <a:pt x="466" y="361"/>
                      <a:pt x="466" y="361"/>
                    </a:cubicBezTo>
                    <a:cubicBezTo>
                      <a:pt x="419" y="361"/>
                      <a:pt x="419" y="361"/>
                      <a:pt x="419" y="361"/>
                    </a:cubicBezTo>
                    <a:cubicBezTo>
                      <a:pt x="410" y="361"/>
                      <a:pt x="403" y="354"/>
                      <a:pt x="403" y="345"/>
                    </a:cubicBezTo>
                    <a:cubicBezTo>
                      <a:pt x="403" y="337"/>
                      <a:pt x="410" y="329"/>
                      <a:pt x="419" y="329"/>
                    </a:cubicBezTo>
                    <a:cubicBezTo>
                      <a:pt x="466" y="329"/>
                      <a:pt x="466" y="329"/>
                      <a:pt x="466" y="329"/>
                    </a:cubicBezTo>
                    <a:cubicBezTo>
                      <a:pt x="466" y="257"/>
                      <a:pt x="466" y="257"/>
                      <a:pt x="466" y="257"/>
                    </a:cubicBezTo>
                    <a:cubicBezTo>
                      <a:pt x="419" y="257"/>
                      <a:pt x="419" y="257"/>
                      <a:pt x="419" y="257"/>
                    </a:cubicBezTo>
                    <a:cubicBezTo>
                      <a:pt x="410" y="257"/>
                      <a:pt x="403" y="250"/>
                      <a:pt x="403" y="241"/>
                    </a:cubicBezTo>
                    <a:cubicBezTo>
                      <a:pt x="403" y="232"/>
                      <a:pt x="410" y="225"/>
                      <a:pt x="419" y="225"/>
                    </a:cubicBezTo>
                    <a:cubicBezTo>
                      <a:pt x="466" y="225"/>
                      <a:pt x="466" y="225"/>
                      <a:pt x="466" y="225"/>
                    </a:cubicBezTo>
                    <a:cubicBezTo>
                      <a:pt x="466" y="153"/>
                      <a:pt x="466" y="153"/>
                      <a:pt x="466" y="153"/>
                    </a:cubicBezTo>
                    <a:cubicBezTo>
                      <a:pt x="419" y="153"/>
                      <a:pt x="419" y="153"/>
                      <a:pt x="419" y="153"/>
                    </a:cubicBezTo>
                    <a:cubicBezTo>
                      <a:pt x="410" y="153"/>
                      <a:pt x="403" y="146"/>
                      <a:pt x="403" y="137"/>
                    </a:cubicBezTo>
                    <a:cubicBezTo>
                      <a:pt x="403" y="128"/>
                      <a:pt x="410" y="121"/>
                      <a:pt x="419" y="121"/>
                    </a:cubicBezTo>
                    <a:cubicBezTo>
                      <a:pt x="466" y="121"/>
                      <a:pt x="466" y="121"/>
                      <a:pt x="466" y="121"/>
                    </a:cubicBezTo>
                    <a:cubicBezTo>
                      <a:pt x="466" y="70"/>
                      <a:pt x="466" y="70"/>
                      <a:pt x="466" y="70"/>
                    </a:cubicBezTo>
                    <a:cubicBezTo>
                      <a:pt x="330" y="70"/>
                      <a:pt x="330" y="70"/>
                      <a:pt x="330" y="70"/>
                    </a:cubicBezTo>
                    <a:cubicBezTo>
                      <a:pt x="330" y="502"/>
                      <a:pt x="330" y="502"/>
                      <a:pt x="330" y="502"/>
                    </a:cubicBezTo>
                    <a:cubicBezTo>
                      <a:pt x="298" y="502"/>
                      <a:pt x="298" y="502"/>
                      <a:pt x="298" y="502"/>
                    </a:cubicBezTo>
                    <a:cubicBezTo>
                      <a:pt x="298" y="54"/>
                      <a:pt x="298" y="54"/>
                      <a:pt x="298" y="54"/>
                    </a:cubicBezTo>
                    <a:cubicBezTo>
                      <a:pt x="298" y="45"/>
                      <a:pt x="305" y="38"/>
                      <a:pt x="314" y="38"/>
                    </a:cubicBezTo>
                    <a:close/>
                    <a:moveTo>
                      <a:pt x="710" y="62"/>
                    </a:moveTo>
                    <a:cubicBezTo>
                      <a:pt x="718" y="48"/>
                      <a:pt x="738" y="54"/>
                      <a:pt x="738" y="70"/>
                    </a:cubicBezTo>
                    <a:cubicBezTo>
                      <a:pt x="738" y="244"/>
                      <a:pt x="738" y="244"/>
                      <a:pt x="738" y="244"/>
                    </a:cubicBezTo>
                    <a:cubicBezTo>
                      <a:pt x="670" y="502"/>
                      <a:pt x="670" y="502"/>
                      <a:pt x="670" y="502"/>
                    </a:cubicBezTo>
                    <a:cubicBezTo>
                      <a:pt x="637" y="502"/>
                      <a:pt x="637" y="502"/>
                      <a:pt x="637" y="502"/>
                    </a:cubicBezTo>
                    <a:cubicBezTo>
                      <a:pt x="704" y="251"/>
                      <a:pt x="704" y="251"/>
                      <a:pt x="704" y="251"/>
                    </a:cubicBezTo>
                    <a:cubicBezTo>
                      <a:pt x="650" y="237"/>
                      <a:pt x="650" y="237"/>
                      <a:pt x="650" y="237"/>
                    </a:cubicBezTo>
                    <a:cubicBezTo>
                      <a:pt x="579" y="502"/>
                      <a:pt x="579" y="502"/>
                      <a:pt x="579" y="502"/>
                    </a:cubicBezTo>
                    <a:cubicBezTo>
                      <a:pt x="546" y="502"/>
                      <a:pt x="546" y="502"/>
                      <a:pt x="546" y="502"/>
                    </a:cubicBezTo>
                    <a:cubicBezTo>
                      <a:pt x="625" y="208"/>
                      <a:pt x="625" y="208"/>
                      <a:pt x="625" y="208"/>
                    </a:cubicBezTo>
                    <a:cubicBezTo>
                      <a:pt x="710" y="62"/>
                      <a:pt x="710" y="62"/>
                      <a:pt x="710" y="62"/>
                    </a:cubicBezTo>
                    <a:close/>
                    <a:moveTo>
                      <a:pt x="57" y="155"/>
                    </a:moveTo>
                    <a:cubicBezTo>
                      <a:pt x="50" y="133"/>
                      <a:pt x="42" y="108"/>
                      <a:pt x="35" y="86"/>
                    </a:cubicBezTo>
                    <a:cubicBezTo>
                      <a:pt x="18" y="32"/>
                      <a:pt x="100" y="0"/>
                      <a:pt x="118" y="54"/>
                    </a:cubicBezTo>
                    <a:cubicBezTo>
                      <a:pt x="125" y="76"/>
                      <a:pt x="133" y="101"/>
                      <a:pt x="140" y="123"/>
                    </a:cubicBezTo>
                    <a:cubicBezTo>
                      <a:pt x="112" y="134"/>
                      <a:pt x="85" y="144"/>
                      <a:pt x="57" y="155"/>
                    </a:cubicBezTo>
                    <a:close/>
                    <a:moveTo>
                      <a:pt x="159" y="139"/>
                    </a:moveTo>
                    <a:cubicBezTo>
                      <a:pt x="123" y="153"/>
                      <a:pt x="87" y="167"/>
                      <a:pt x="51" y="180"/>
                    </a:cubicBezTo>
                    <a:cubicBezTo>
                      <a:pt x="86" y="288"/>
                      <a:pt x="120" y="395"/>
                      <a:pt x="155" y="502"/>
                    </a:cubicBezTo>
                    <a:cubicBezTo>
                      <a:pt x="196" y="502"/>
                      <a:pt x="67" y="502"/>
                      <a:pt x="278" y="502"/>
                    </a:cubicBezTo>
                    <a:cubicBezTo>
                      <a:pt x="238" y="381"/>
                      <a:pt x="199" y="260"/>
                      <a:pt x="159" y="139"/>
                    </a:cubicBezTo>
                    <a:close/>
                    <a:moveTo>
                      <a:pt x="102" y="496"/>
                    </a:moveTo>
                    <a:cubicBezTo>
                      <a:pt x="105" y="505"/>
                      <a:pt x="101" y="514"/>
                      <a:pt x="93" y="517"/>
                    </a:cubicBezTo>
                    <a:cubicBezTo>
                      <a:pt x="85" y="520"/>
                      <a:pt x="75" y="516"/>
                      <a:pt x="72" y="508"/>
                    </a:cubicBezTo>
                    <a:cubicBezTo>
                      <a:pt x="51" y="451"/>
                      <a:pt x="42" y="396"/>
                      <a:pt x="33" y="340"/>
                    </a:cubicBezTo>
                    <a:cubicBezTo>
                      <a:pt x="25" y="292"/>
                      <a:pt x="18" y="245"/>
                      <a:pt x="3" y="197"/>
                    </a:cubicBezTo>
                    <a:cubicBezTo>
                      <a:pt x="0" y="189"/>
                      <a:pt x="5" y="180"/>
                      <a:pt x="13" y="177"/>
                    </a:cubicBezTo>
                    <a:cubicBezTo>
                      <a:pt x="21" y="175"/>
                      <a:pt x="30" y="179"/>
                      <a:pt x="33" y="188"/>
                    </a:cubicBezTo>
                    <a:cubicBezTo>
                      <a:pt x="49" y="238"/>
                      <a:pt x="57" y="286"/>
                      <a:pt x="64" y="335"/>
                    </a:cubicBezTo>
                    <a:cubicBezTo>
                      <a:pt x="73" y="389"/>
                      <a:pt x="82" y="443"/>
                      <a:pt x="102" y="4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solidFill>
                    <a:schemeClr val="bg1"/>
                  </a:solidFill>
                  <a:latin typeface="Calibri (Body)"/>
                </a:endParaRPr>
              </a:p>
            </p:txBody>
          </p:sp>
          <p:sp>
            <p:nvSpPr>
              <p:cNvPr id="92" name="Freeform 23">
                <a:extLst>
                  <a:ext uri="{FF2B5EF4-FFF2-40B4-BE49-F238E27FC236}">
                    <a16:creationId xmlns:a16="http://schemas.microsoft.com/office/drawing/2014/main" id="{E7B351D2-7E56-4912-01CD-B8D2F9D43884}"/>
                  </a:ext>
                </a:extLst>
              </p:cNvPr>
              <p:cNvSpPr>
                <a:spLocks noEditPoints="1"/>
              </p:cNvSpPr>
              <p:nvPr/>
            </p:nvSpPr>
            <p:spPr bwMode="auto">
              <a:xfrm>
                <a:off x="12761913" y="8153401"/>
                <a:ext cx="1165225" cy="1155700"/>
              </a:xfrm>
              <a:custGeom>
                <a:avLst/>
                <a:gdLst>
                  <a:gd name="T0" fmla="*/ 179 w 520"/>
                  <a:gd name="T1" fmla="*/ 203 h 516"/>
                  <a:gd name="T2" fmla="*/ 227 w 520"/>
                  <a:gd name="T3" fmla="*/ 251 h 516"/>
                  <a:gd name="T4" fmla="*/ 179 w 520"/>
                  <a:gd name="T5" fmla="*/ 299 h 516"/>
                  <a:gd name="T6" fmla="*/ 131 w 520"/>
                  <a:gd name="T7" fmla="*/ 251 h 516"/>
                  <a:gd name="T8" fmla="*/ 179 w 520"/>
                  <a:gd name="T9" fmla="*/ 203 h 516"/>
                  <a:gd name="T10" fmla="*/ 317 w 520"/>
                  <a:gd name="T11" fmla="*/ 203 h 516"/>
                  <a:gd name="T12" fmla="*/ 365 w 520"/>
                  <a:gd name="T13" fmla="*/ 251 h 516"/>
                  <a:gd name="T14" fmla="*/ 317 w 520"/>
                  <a:gd name="T15" fmla="*/ 299 h 516"/>
                  <a:gd name="T16" fmla="*/ 269 w 520"/>
                  <a:gd name="T17" fmla="*/ 251 h 516"/>
                  <a:gd name="T18" fmla="*/ 317 w 520"/>
                  <a:gd name="T19" fmla="*/ 203 h 516"/>
                  <a:gd name="T20" fmla="*/ 122 w 520"/>
                  <a:gd name="T21" fmla="*/ 338 h 516"/>
                  <a:gd name="T22" fmla="*/ 170 w 520"/>
                  <a:gd name="T23" fmla="*/ 386 h 516"/>
                  <a:gd name="T24" fmla="*/ 122 w 520"/>
                  <a:gd name="T25" fmla="*/ 434 h 516"/>
                  <a:gd name="T26" fmla="*/ 74 w 520"/>
                  <a:gd name="T27" fmla="*/ 386 h 516"/>
                  <a:gd name="T28" fmla="*/ 122 w 520"/>
                  <a:gd name="T29" fmla="*/ 338 h 516"/>
                  <a:gd name="T30" fmla="*/ 260 w 520"/>
                  <a:gd name="T31" fmla="*/ 338 h 516"/>
                  <a:gd name="T32" fmla="*/ 308 w 520"/>
                  <a:gd name="T33" fmla="*/ 386 h 516"/>
                  <a:gd name="T34" fmla="*/ 260 w 520"/>
                  <a:gd name="T35" fmla="*/ 434 h 516"/>
                  <a:gd name="T36" fmla="*/ 212 w 520"/>
                  <a:gd name="T37" fmla="*/ 386 h 516"/>
                  <a:gd name="T38" fmla="*/ 260 w 520"/>
                  <a:gd name="T39" fmla="*/ 338 h 516"/>
                  <a:gd name="T40" fmla="*/ 397 w 520"/>
                  <a:gd name="T41" fmla="*/ 338 h 516"/>
                  <a:gd name="T42" fmla="*/ 445 w 520"/>
                  <a:gd name="T43" fmla="*/ 386 h 516"/>
                  <a:gd name="T44" fmla="*/ 397 w 520"/>
                  <a:gd name="T45" fmla="*/ 434 h 516"/>
                  <a:gd name="T46" fmla="*/ 349 w 520"/>
                  <a:gd name="T47" fmla="*/ 386 h 516"/>
                  <a:gd name="T48" fmla="*/ 397 w 520"/>
                  <a:gd name="T49" fmla="*/ 338 h 516"/>
                  <a:gd name="T50" fmla="*/ 122 w 520"/>
                  <a:gd name="T51" fmla="*/ 68 h 516"/>
                  <a:gd name="T52" fmla="*/ 170 w 520"/>
                  <a:gd name="T53" fmla="*/ 116 h 516"/>
                  <a:gd name="T54" fmla="*/ 122 w 520"/>
                  <a:gd name="T55" fmla="*/ 164 h 516"/>
                  <a:gd name="T56" fmla="*/ 74 w 520"/>
                  <a:gd name="T57" fmla="*/ 116 h 516"/>
                  <a:gd name="T58" fmla="*/ 122 w 520"/>
                  <a:gd name="T59" fmla="*/ 68 h 516"/>
                  <a:gd name="T60" fmla="*/ 260 w 520"/>
                  <a:gd name="T61" fmla="*/ 68 h 516"/>
                  <a:gd name="T62" fmla="*/ 308 w 520"/>
                  <a:gd name="T63" fmla="*/ 116 h 516"/>
                  <a:gd name="T64" fmla="*/ 260 w 520"/>
                  <a:gd name="T65" fmla="*/ 164 h 516"/>
                  <a:gd name="T66" fmla="*/ 212 w 520"/>
                  <a:gd name="T67" fmla="*/ 116 h 516"/>
                  <a:gd name="T68" fmla="*/ 260 w 520"/>
                  <a:gd name="T69" fmla="*/ 68 h 516"/>
                  <a:gd name="T70" fmla="*/ 397 w 520"/>
                  <a:gd name="T71" fmla="*/ 68 h 516"/>
                  <a:gd name="T72" fmla="*/ 445 w 520"/>
                  <a:gd name="T73" fmla="*/ 116 h 516"/>
                  <a:gd name="T74" fmla="*/ 397 w 520"/>
                  <a:gd name="T75" fmla="*/ 164 h 516"/>
                  <a:gd name="T76" fmla="*/ 349 w 520"/>
                  <a:gd name="T77" fmla="*/ 116 h 516"/>
                  <a:gd name="T78" fmla="*/ 397 w 520"/>
                  <a:gd name="T79" fmla="*/ 68 h 516"/>
                  <a:gd name="T80" fmla="*/ 520 w 520"/>
                  <a:gd name="T81" fmla="*/ 0 h 516"/>
                  <a:gd name="T82" fmla="*/ 0 w 520"/>
                  <a:gd name="T83" fmla="*/ 0 h 516"/>
                  <a:gd name="T84" fmla="*/ 0 w 520"/>
                  <a:gd name="T85" fmla="*/ 436 h 516"/>
                  <a:gd name="T86" fmla="*/ 80 w 520"/>
                  <a:gd name="T87" fmla="*/ 516 h 516"/>
                  <a:gd name="T88" fmla="*/ 440 w 520"/>
                  <a:gd name="T89" fmla="*/ 516 h 516"/>
                  <a:gd name="T90" fmla="*/ 520 w 520"/>
                  <a:gd name="T91" fmla="*/ 436 h 516"/>
                  <a:gd name="T92" fmla="*/ 520 w 520"/>
                  <a:gd name="T93"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0" h="516">
                    <a:moveTo>
                      <a:pt x="179" y="203"/>
                    </a:moveTo>
                    <a:cubicBezTo>
                      <a:pt x="206" y="203"/>
                      <a:pt x="227" y="225"/>
                      <a:pt x="227" y="251"/>
                    </a:cubicBezTo>
                    <a:cubicBezTo>
                      <a:pt x="227" y="278"/>
                      <a:pt x="206" y="299"/>
                      <a:pt x="179" y="299"/>
                    </a:cubicBezTo>
                    <a:cubicBezTo>
                      <a:pt x="153" y="299"/>
                      <a:pt x="131" y="278"/>
                      <a:pt x="131" y="251"/>
                    </a:cubicBezTo>
                    <a:cubicBezTo>
                      <a:pt x="131" y="225"/>
                      <a:pt x="153" y="203"/>
                      <a:pt x="179" y="203"/>
                    </a:cubicBezTo>
                    <a:close/>
                    <a:moveTo>
                      <a:pt x="317" y="203"/>
                    </a:moveTo>
                    <a:cubicBezTo>
                      <a:pt x="343" y="203"/>
                      <a:pt x="365" y="225"/>
                      <a:pt x="365" y="251"/>
                    </a:cubicBezTo>
                    <a:cubicBezTo>
                      <a:pt x="365" y="278"/>
                      <a:pt x="343" y="299"/>
                      <a:pt x="317" y="299"/>
                    </a:cubicBezTo>
                    <a:cubicBezTo>
                      <a:pt x="290" y="299"/>
                      <a:pt x="269" y="278"/>
                      <a:pt x="269" y="251"/>
                    </a:cubicBezTo>
                    <a:cubicBezTo>
                      <a:pt x="269" y="225"/>
                      <a:pt x="290" y="203"/>
                      <a:pt x="317" y="203"/>
                    </a:cubicBezTo>
                    <a:close/>
                    <a:moveTo>
                      <a:pt x="122" y="338"/>
                    </a:moveTo>
                    <a:cubicBezTo>
                      <a:pt x="149" y="338"/>
                      <a:pt x="170" y="360"/>
                      <a:pt x="170" y="386"/>
                    </a:cubicBezTo>
                    <a:cubicBezTo>
                      <a:pt x="170" y="413"/>
                      <a:pt x="149" y="434"/>
                      <a:pt x="122" y="434"/>
                    </a:cubicBezTo>
                    <a:cubicBezTo>
                      <a:pt x="96" y="434"/>
                      <a:pt x="74" y="413"/>
                      <a:pt x="74" y="386"/>
                    </a:cubicBezTo>
                    <a:cubicBezTo>
                      <a:pt x="74" y="360"/>
                      <a:pt x="96" y="338"/>
                      <a:pt x="122" y="338"/>
                    </a:cubicBezTo>
                    <a:close/>
                    <a:moveTo>
                      <a:pt x="260" y="338"/>
                    </a:moveTo>
                    <a:cubicBezTo>
                      <a:pt x="286" y="338"/>
                      <a:pt x="308" y="360"/>
                      <a:pt x="308" y="386"/>
                    </a:cubicBezTo>
                    <a:cubicBezTo>
                      <a:pt x="308" y="413"/>
                      <a:pt x="286" y="434"/>
                      <a:pt x="260" y="434"/>
                    </a:cubicBezTo>
                    <a:cubicBezTo>
                      <a:pt x="233" y="434"/>
                      <a:pt x="212" y="413"/>
                      <a:pt x="212" y="386"/>
                    </a:cubicBezTo>
                    <a:cubicBezTo>
                      <a:pt x="212" y="360"/>
                      <a:pt x="233" y="338"/>
                      <a:pt x="260" y="338"/>
                    </a:cubicBezTo>
                    <a:close/>
                    <a:moveTo>
                      <a:pt x="397" y="338"/>
                    </a:moveTo>
                    <a:cubicBezTo>
                      <a:pt x="424" y="338"/>
                      <a:pt x="445" y="360"/>
                      <a:pt x="445" y="386"/>
                    </a:cubicBezTo>
                    <a:cubicBezTo>
                      <a:pt x="445" y="413"/>
                      <a:pt x="424" y="434"/>
                      <a:pt x="397" y="434"/>
                    </a:cubicBezTo>
                    <a:cubicBezTo>
                      <a:pt x="371" y="434"/>
                      <a:pt x="349" y="413"/>
                      <a:pt x="349" y="386"/>
                    </a:cubicBezTo>
                    <a:cubicBezTo>
                      <a:pt x="349" y="360"/>
                      <a:pt x="371" y="338"/>
                      <a:pt x="397" y="338"/>
                    </a:cubicBezTo>
                    <a:close/>
                    <a:moveTo>
                      <a:pt x="122" y="68"/>
                    </a:moveTo>
                    <a:cubicBezTo>
                      <a:pt x="149" y="68"/>
                      <a:pt x="170" y="89"/>
                      <a:pt x="170" y="116"/>
                    </a:cubicBezTo>
                    <a:cubicBezTo>
                      <a:pt x="170" y="143"/>
                      <a:pt x="149" y="164"/>
                      <a:pt x="122" y="164"/>
                    </a:cubicBezTo>
                    <a:cubicBezTo>
                      <a:pt x="96" y="164"/>
                      <a:pt x="74" y="143"/>
                      <a:pt x="74" y="116"/>
                    </a:cubicBezTo>
                    <a:cubicBezTo>
                      <a:pt x="74" y="89"/>
                      <a:pt x="96" y="68"/>
                      <a:pt x="122" y="68"/>
                    </a:cubicBezTo>
                    <a:close/>
                    <a:moveTo>
                      <a:pt x="260" y="68"/>
                    </a:moveTo>
                    <a:cubicBezTo>
                      <a:pt x="286" y="68"/>
                      <a:pt x="308" y="89"/>
                      <a:pt x="308" y="116"/>
                    </a:cubicBezTo>
                    <a:cubicBezTo>
                      <a:pt x="308" y="143"/>
                      <a:pt x="286" y="164"/>
                      <a:pt x="260" y="164"/>
                    </a:cubicBezTo>
                    <a:cubicBezTo>
                      <a:pt x="233" y="164"/>
                      <a:pt x="212" y="143"/>
                      <a:pt x="212" y="116"/>
                    </a:cubicBezTo>
                    <a:cubicBezTo>
                      <a:pt x="212" y="89"/>
                      <a:pt x="233" y="68"/>
                      <a:pt x="260" y="68"/>
                    </a:cubicBezTo>
                    <a:close/>
                    <a:moveTo>
                      <a:pt x="397" y="68"/>
                    </a:moveTo>
                    <a:cubicBezTo>
                      <a:pt x="424" y="68"/>
                      <a:pt x="445" y="89"/>
                      <a:pt x="445" y="116"/>
                    </a:cubicBezTo>
                    <a:cubicBezTo>
                      <a:pt x="445" y="143"/>
                      <a:pt x="424" y="164"/>
                      <a:pt x="397" y="164"/>
                    </a:cubicBezTo>
                    <a:cubicBezTo>
                      <a:pt x="371" y="164"/>
                      <a:pt x="349" y="143"/>
                      <a:pt x="349" y="116"/>
                    </a:cubicBezTo>
                    <a:cubicBezTo>
                      <a:pt x="349" y="89"/>
                      <a:pt x="371" y="68"/>
                      <a:pt x="397" y="68"/>
                    </a:cubicBezTo>
                    <a:close/>
                    <a:moveTo>
                      <a:pt x="520" y="0"/>
                    </a:moveTo>
                    <a:cubicBezTo>
                      <a:pt x="0" y="0"/>
                      <a:pt x="0" y="0"/>
                      <a:pt x="0" y="0"/>
                    </a:cubicBezTo>
                    <a:cubicBezTo>
                      <a:pt x="0" y="436"/>
                      <a:pt x="0" y="436"/>
                      <a:pt x="0" y="436"/>
                    </a:cubicBezTo>
                    <a:cubicBezTo>
                      <a:pt x="0" y="480"/>
                      <a:pt x="36" y="516"/>
                      <a:pt x="80" y="516"/>
                    </a:cubicBezTo>
                    <a:cubicBezTo>
                      <a:pt x="440" y="516"/>
                      <a:pt x="440" y="516"/>
                      <a:pt x="440" y="516"/>
                    </a:cubicBezTo>
                    <a:cubicBezTo>
                      <a:pt x="484" y="516"/>
                      <a:pt x="520" y="480"/>
                      <a:pt x="520" y="436"/>
                    </a:cubicBezTo>
                    <a:cubicBezTo>
                      <a:pt x="520" y="357"/>
                      <a:pt x="520" y="192"/>
                      <a:pt x="5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500">
                  <a:solidFill>
                    <a:schemeClr val="bg1"/>
                  </a:solidFill>
                  <a:latin typeface="Calibri (Body)"/>
                </a:endParaRPr>
              </a:p>
            </p:txBody>
          </p:sp>
        </p:grpSp>
        <p:grpSp>
          <p:nvGrpSpPr>
            <p:cNvPr id="52" name="Group 51">
              <a:extLst>
                <a:ext uri="{FF2B5EF4-FFF2-40B4-BE49-F238E27FC236}">
                  <a16:creationId xmlns:a16="http://schemas.microsoft.com/office/drawing/2014/main" id="{3D93859D-F0B6-7B88-C8BA-C19FEB0CED18}"/>
                </a:ext>
              </a:extLst>
            </p:cNvPr>
            <p:cNvGrpSpPr/>
            <p:nvPr/>
          </p:nvGrpSpPr>
          <p:grpSpPr>
            <a:xfrm>
              <a:off x="4264103" y="2490824"/>
              <a:ext cx="600044" cy="536807"/>
              <a:chOff x="21302663" y="7826376"/>
              <a:chExt cx="2033588" cy="1819275"/>
            </a:xfrm>
            <a:solidFill>
              <a:schemeClr val="accent2"/>
            </a:solidFill>
          </p:grpSpPr>
          <p:sp>
            <p:nvSpPr>
              <p:cNvPr id="86" name="Freeform 82">
                <a:extLst>
                  <a:ext uri="{FF2B5EF4-FFF2-40B4-BE49-F238E27FC236}">
                    <a16:creationId xmlns:a16="http://schemas.microsoft.com/office/drawing/2014/main" id="{EC824410-90D0-287F-A4C6-8DA3C65DE98B}"/>
                  </a:ext>
                </a:extLst>
              </p:cNvPr>
              <p:cNvSpPr>
                <a:spLocks noEditPoints="1"/>
              </p:cNvSpPr>
              <p:nvPr/>
            </p:nvSpPr>
            <p:spPr bwMode="auto">
              <a:xfrm>
                <a:off x="22155151" y="8880476"/>
                <a:ext cx="755650" cy="765175"/>
              </a:xfrm>
              <a:custGeom>
                <a:avLst/>
                <a:gdLst>
                  <a:gd name="T0" fmla="*/ 59 w 71"/>
                  <a:gd name="T1" fmla="*/ 22 h 72"/>
                  <a:gd name="T2" fmla="*/ 57 w 71"/>
                  <a:gd name="T3" fmla="*/ 19 h 72"/>
                  <a:gd name="T4" fmla="*/ 59 w 71"/>
                  <a:gd name="T5" fmla="*/ 10 h 72"/>
                  <a:gd name="T6" fmla="*/ 54 w 71"/>
                  <a:gd name="T7" fmla="*/ 6 h 72"/>
                  <a:gd name="T8" fmla="*/ 45 w 71"/>
                  <a:gd name="T9" fmla="*/ 10 h 72"/>
                  <a:gd name="T10" fmla="*/ 39 w 71"/>
                  <a:gd name="T11" fmla="*/ 9 h 72"/>
                  <a:gd name="T12" fmla="*/ 33 w 71"/>
                  <a:gd name="T13" fmla="*/ 0 h 72"/>
                  <a:gd name="T14" fmla="*/ 27 w 71"/>
                  <a:gd name="T15" fmla="*/ 1 h 72"/>
                  <a:gd name="T16" fmla="*/ 24 w 71"/>
                  <a:gd name="T17" fmla="*/ 11 h 72"/>
                  <a:gd name="T18" fmla="*/ 21 w 71"/>
                  <a:gd name="T19" fmla="*/ 12 h 72"/>
                  <a:gd name="T20" fmla="*/ 18 w 71"/>
                  <a:gd name="T21" fmla="*/ 14 h 72"/>
                  <a:gd name="T22" fmla="*/ 9 w 71"/>
                  <a:gd name="T23" fmla="*/ 12 h 72"/>
                  <a:gd name="T24" fmla="*/ 5 w 71"/>
                  <a:gd name="T25" fmla="*/ 17 h 72"/>
                  <a:gd name="T26" fmla="*/ 9 w 71"/>
                  <a:gd name="T27" fmla="*/ 26 h 72"/>
                  <a:gd name="T28" fmla="*/ 8 w 71"/>
                  <a:gd name="T29" fmla="*/ 33 h 72"/>
                  <a:gd name="T30" fmla="*/ 0 w 71"/>
                  <a:gd name="T31" fmla="*/ 38 h 72"/>
                  <a:gd name="T32" fmla="*/ 0 w 71"/>
                  <a:gd name="T33" fmla="*/ 44 h 72"/>
                  <a:gd name="T34" fmla="*/ 10 w 71"/>
                  <a:gd name="T35" fmla="*/ 47 h 72"/>
                  <a:gd name="T36" fmla="*/ 11 w 71"/>
                  <a:gd name="T37" fmla="*/ 50 h 72"/>
                  <a:gd name="T38" fmla="*/ 13 w 71"/>
                  <a:gd name="T39" fmla="*/ 53 h 72"/>
                  <a:gd name="T40" fmla="*/ 11 w 71"/>
                  <a:gd name="T41" fmla="*/ 63 h 72"/>
                  <a:gd name="T42" fmla="*/ 16 w 71"/>
                  <a:gd name="T43" fmla="*/ 66 h 72"/>
                  <a:gd name="T44" fmla="*/ 25 w 71"/>
                  <a:gd name="T45" fmla="*/ 62 h 72"/>
                  <a:gd name="T46" fmla="*/ 32 w 71"/>
                  <a:gd name="T47" fmla="*/ 63 h 72"/>
                  <a:gd name="T48" fmla="*/ 37 w 71"/>
                  <a:gd name="T49" fmla="*/ 72 h 72"/>
                  <a:gd name="T50" fmla="*/ 43 w 71"/>
                  <a:gd name="T51" fmla="*/ 71 h 72"/>
                  <a:gd name="T52" fmla="*/ 46 w 71"/>
                  <a:gd name="T53" fmla="*/ 61 h 72"/>
                  <a:gd name="T54" fmla="*/ 49 w 71"/>
                  <a:gd name="T55" fmla="*/ 60 h 72"/>
                  <a:gd name="T56" fmla="*/ 52 w 71"/>
                  <a:gd name="T57" fmla="*/ 58 h 72"/>
                  <a:gd name="T58" fmla="*/ 62 w 71"/>
                  <a:gd name="T59" fmla="*/ 60 h 72"/>
                  <a:gd name="T60" fmla="*/ 65 w 71"/>
                  <a:gd name="T61" fmla="*/ 55 h 72"/>
                  <a:gd name="T62" fmla="*/ 61 w 71"/>
                  <a:gd name="T63" fmla="*/ 46 h 72"/>
                  <a:gd name="T64" fmla="*/ 62 w 71"/>
                  <a:gd name="T65" fmla="*/ 40 h 72"/>
                  <a:gd name="T66" fmla="*/ 71 w 71"/>
                  <a:gd name="T67" fmla="*/ 34 h 72"/>
                  <a:gd name="T68" fmla="*/ 70 w 71"/>
                  <a:gd name="T69" fmla="*/ 28 h 72"/>
                  <a:gd name="T70" fmla="*/ 60 w 71"/>
                  <a:gd name="T71" fmla="*/ 25 h 72"/>
                  <a:gd name="T72" fmla="*/ 59 w 71"/>
                  <a:gd name="T73" fmla="*/ 22 h 72"/>
                  <a:gd name="T74" fmla="*/ 52 w 71"/>
                  <a:gd name="T75" fmla="*/ 42 h 72"/>
                  <a:gd name="T76" fmla="*/ 30 w 71"/>
                  <a:gd name="T77" fmla="*/ 53 h 72"/>
                  <a:gd name="T78" fmla="*/ 18 w 71"/>
                  <a:gd name="T79" fmla="*/ 31 h 72"/>
                  <a:gd name="T80" fmla="*/ 40 w 71"/>
                  <a:gd name="T81" fmla="*/ 19 h 72"/>
                  <a:gd name="T82" fmla="*/ 52 w 71"/>
                  <a:gd name="T83"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1" h="72">
                    <a:moveTo>
                      <a:pt x="59" y="22"/>
                    </a:moveTo>
                    <a:cubicBezTo>
                      <a:pt x="58" y="21"/>
                      <a:pt x="58" y="20"/>
                      <a:pt x="57" y="19"/>
                    </a:cubicBezTo>
                    <a:cubicBezTo>
                      <a:pt x="59" y="10"/>
                      <a:pt x="59" y="10"/>
                      <a:pt x="59" y="10"/>
                    </a:cubicBezTo>
                    <a:cubicBezTo>
                      <a:pt x="57" y="8"/>
                      <a:pt x="56" y="7"/>
                      <a:pt x="54" y="6"/>
                    </a:cubicBezTo>
                    <a:cubicBezTo>
                      <a:pt x="45" y="10"/>
                      <a:pt x="45" y="10"/>
                      <a:pt x="45" y="10"/>
                    </a:cubicBezTo>
                    <a:cubicBezTo>
                      <a:pt x="43" y="10"/>
                      <a:pt x="41" y="9"/>
                      <a:pt x="39" y="9"/>
                    </a:cubicBezTo>
                    <a:cubicBezTo>
                      <a:pt x="33" y="0"/>
                      <a:pt x="33" y="0"/>
                      <a:pt x="33" y="0"/>
                    </a:cubicBezTo>
                    <a:cubicBezTo>
                      <a:pt x="31" y="1"/>
                      <a:pt x="29" y="1"/>
                      <a:pt x="27" y="1"/>
                    </a:cubicBezTo>
                    <a:cubicBezTo>
                      <a:pt x="24" y="11"/>
                      <a:pt x="24" y="11"/>
                      <a:pt x="24" y="11"/>
                    </a:cubicBezTo>
                    <a:cubicBezTo>
                      <a:pt x="23" y="11"/>
                      <a:pt x="22" y="12"/>
                      <a:pt x="21" y="12"/>
                    </a:cubicBezTo>
                    <a:cubicBezTo>
                      <a:pt x="20" y="13"/>
                      <a:pt x="19" y="14"/>
                      <a:pt x="18" y="14"/>
                    </a:cubicBezTo>
                    <a:cubicBezTo>
                      <a:pt x="9" y="12"/>
                      <a:pt x="9" y="12"/>
                      <a:pt x="9" y="12"/>
                    </a:cubicBezTo>
                    <a:cubicBezTo>
                      <a:pt x="7" y="14"/>
                      <a:pt x="6" y="15"/>
                      <a:pt x="5" y="17"/>
                    </a:cubicBezTo>
                    <a:cubicBezTo>
                      <a:pt x="9" y="26"/>
                      <a:pt x="9" y="26"/>
                      <a:pt x="9" y="26"/>
                    </a:cubicBezTo>
                    <a:cubicBezTo>
                      <a:pt x="9" y="28"/>
                      <a:pt x="8" y="30"/>
                      <a:pt x="8" y="33"/>
                    </a:cubicBezTo>
                    <a:cubicBezTo>
                      <a:pt x="0" y="38"/>
                      <a:pt x="0" y="38"/>
                      <a:pt x="0" y="38"/>
                    </a:cubicBezTo>
                    <a:cubicBezTo>
                      <a:pt x="0" y="40"/>
                      <a:pt x="0" y="42"/>
                      <a:pt x="0" y="44"/>
                    </a:cubicBezTo>
                    <a:cubicBezTo>
                      <a:pt x="10" y="47"/>
                      <a:pt x="10" y="47"/>
                      <a:pt x="10" y="47"/>
                    </a:cubicBezTo>
                    <a:cubicBezTo>
                      <a:pt x="10" y="48"/>
                      <a:pt x="11" y="49"/>
                      <a:pt x="11" y="50"/>
                    </a:cubicBezTo>
                    <a:cubicBezTo>
                      <a:pt x="12" y="51"/>
                      <a:pt x="13" y="52"/>
                      <a:pt x="13" y="53"/>
                    </a:cubicBezTo>
                    <a:cubicBezTo>
                      <a:pt x="11" y="63"/>
                      <a:pt x="11" y="63"/>
                      <a:pt x="11" y="63"/>
                    </a:cubicBezTo>
                    <a:cubicBezTo>
                      <a:pt x="13" y="64"/>
                      <a:pt x="14" y="65"/>
                      <a:pt x="16" y="66"/>
                    </a:cubicBezTo>
                    <a:cubicBezTo>
                      <a:pt x="25" y="62"/>
                      <a:pt x="25" y="62"/>
                      <a:pt x="25" y="62"/>
                    </a:cubicBezTo>
                    <a:cubicBezTo>
                      <a:pt x="27" y="63"/>
                      <a:pt x="29" y="63"/>
                      <a:pt x="32" y="63"/>
                    </a:cubicBezTo>
                    <a:cubicBezTo>
                      <a:pt x="37" y="72"/>
                      <a:pt x="37" y="72"/>
                      <a:pt x="37" y="72"/>
                    </a:cubicBezTo>
                    <a:cubicBezTo>
                      <a:pt x="39" y="72"/>
                      <a:pt x="41" y="71"/>
                      <a:pt x="43" y="71"/>
                    </a:cubicBezTo>
                    <a:cubicBezTo>
                      <a:pt x="46" y="61"/>
                      <a:pt x="46" y="61"/>
                      <a:pt x="46" y="61"/>
                    </a:cubicBezTo>
                    <a:cubicBezTo>
                      <a:pt x="47" y="61"/>
                      <a:pt x="48" y="60"/>
                      <a:pt x="49" y="60"/>
                    </a:cubicBezTo>
                    <a:cubicBezTo>
                      <a:pt x="50" y="59"/>
                      <a:pt x="51" y="59"/>
                      <a:pt x="52" y="58"/>
                    </a:cubicBezTo>
                    <a:cubicBezTo>
                      <a:pt x="62" y="60"/>
                      <a:pt x="62" y="60"/>
                      <a:pt x="62" y="60"/>
                    </a:cubicBezTo>
                    <a:cubicBezTo>
                      <a:pt x="63" y="58"/>
                      <a:pt x="64" y="57"/>
                      <a:pt x="65" y="55"/>
                    </a:cubicBezTo>
                    <a:cubicBezTo>
                      <a:pt x="61" y="46"/>
                      <a:pt x="61" y="46"/>
                      <a:pt x="61" y="46"/>
                    </a:cubicBezTo>
                    <a:cubicBezTo>
                      <a:pt x="62" y="44"/>
                      <a:pt x="62" y="42"/>
                      <a:pt x="62" y="40"/>
                    </a:cubicBezTo>
                    <a:cubicBezTo>
                      <a:pt x="71" y="34"/>
                      <a:pt x="71" y="34"/>
                      <a:pt x="71" y="34"/>
                    </a:cubicBezTo>
                    <a:cubicBezTo>
                      <a:pt x="71" y="32"/>
                      <a:pt x="70" y="30"/>
                      <a:pt x="70" y="28"/>
                    </a:cubicBezTo>
                    <a:cubicBezTo>
                      <a:pt x="60" y="25"/>
                      <a:pt x="60" y="25"/>
                      <a:pt x="60" y="25"/>
                    </a:cubicBezTo>
                    <a:cubicBezTo>
                      <a:pt x="60" y="24"/>
                      <a:pt x="59" y="23"/>
                      <a:pt x="59" y="22"/>
                    </a:cubicBezTo>
                    <a:close/>
                    <a:moveTo>
                      <a:pt x="52" y="42"/>
                    </a:moveTo>
                    <a:cubicBezTo>
                      <a:pt x="49" y="51"/>
                      <a:pt x="39" y="56"/>
                      <a:pt x="30" y="53"/>
                    </a:cubicBezTo>
                    <a:cubicBezTo>
                      <a:pt x="20" y="50"/>
                      <a:pt x="15" y="40"/>
                      <a:pt x="18" y="31"/>
                    </a:cubicBezTo>
                    <a:cubicBezTo>
                      <a:pt x="21" y="21"/>
                      <a:pt x="31" y="16"/>
                      <a:pt x="40" y="19"/>
                    </a:cubicBezTo>
                    <a:cubicBezTo>
                      <a:pt x="50" y="22"/>
                      <a:pt x="55" y="32"/>
                      <a:pt x="52"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a:solidFill>
                    <a:schemeClr val="bg1"/>
                  </a:solidFill>
                  <a:latin typeface="Calibri (Body)"/>
                </a:endParaRPr>
              </a:p>
            </p:txBody>
          </p:sp>
          <p:sp>
            <p:nvSpPr>
              <p:cNvPr id="87" name="Freeform 83">
                <a:extLst>
                  <a:ext uri="{FF2B5EF4-FFF2-40B4-BE49-F238E27FC236}">
                    <a16:creationId xmlns:a16="http://schemas.microsoft.com/office/drawing/2014/main" id="{5FD1C84E-50AD-5392-6988-6801F8A730AB}"/>
                  </a:ext>
                </a:extLst>
              </p:cNvPr>
              <p:cNvSpPr>
                <a:spLocks noEditPoints="1"/>
              </p:cNvSpPr>
              <p:nvPr/>
            </p:nvSpPr>
            <p:spPr bwMode="auto">
              <a:xfrm>
                <a:off x="21302663" y="8059738"/>
                <a:ext cx="1149350" cy="1149350"/>
              </a:xfrm>
              <a:custGeom>
                <a:avLst/>
                <a:gdLst>
                  <a:gd name="T0" fmla="*/ 4 w 108"/>
                  <a:gd name="T1" fmla="*/ 75 h 108"/>
                  <a:gd name="T2" fmla="*/ 18 w 108"/>
                  <a:gd name="T3" fmla="*/ 81 h 108"/>
                  <a:gd name="T4" fmla="*/ 21 w 108"/>
                  <a:gd name="T5" fmla="*/ 97 h 108"/>
                  <a:gd name="T6" fmla="*/ 36 w 108"/>
                  <a:gd name="T7" fmla="*/ 95 h 108"/>
                  <a:gd name="T8" fmla="*/ 44 w 108"/>
                  <a:gd name="T9" fmla="*/ 98 h 108"/>
                  <a:gd name="T10" fmla="*/ 55 w 108"/>
                  <a:gd name="T11" fmla="*/ 108 h 108"/>
                  <a:gd name="T12" fmla="*/ 68 w 108"/>
                  <a:gd name="T13" fmla="*/ 97 h 108"/>
                  <a:gd name="T14" fmla="*/ 82 w 108"/>
                  <a:gd name="T15" fmla="*/ 100 h 108"/>
                  <a:gd name="T16" fmla="*/ 87 w 108"/>
                  <a:gd name="T17" fmla="*/ 84 h 108"/>
                  <a:gd name="T18" fmla="*/ 101 w 108"/>
                  <a:gd name="T19" fmla="*/ 79 h 108"/>
                  <a:gd name="T20" fmla="*/ 97 w 108"/>
                  <a:gd name="T21" fmla="*/ 67 h 108"/>
                  <a:gd name="T22" fmla="*/ 107 w 108"/>
                  <a:gd name="T23" fmla="*/ 61 h 108"/>
                  <a:gd name="T24" fmla="*/ 98 w 108"/>
                  <a:gd name="T25" fmla="*/ 49 h 108"/>
                  <a:gd name="T26" fmla="*/ 104 w 108"/>
                  <a:gd name="T27" fmla="*/ 33 h 108"/>
                  <a:gd name="T28" fmla="*/ 90 w 108"/>
                  <a:gd name="T29" fmla="*/ 27 h 108"/>
                  <a:gd name="T30" fmla="*/ 86 w 108"/>
                  <a:gd name="T31" fmla="*/ 11 h 108"/>
                  <a:gd name="T32" fmla="*/ 72 w 108"/>
                  <a:gd name="T33" fmla="*/ 13 h 108"/>
                  <a:gd name="T34" fmla="*/ 63 w 108"/>
                  <a:gd name="T35" fmla="*/ 10 h 108"/>
                  <a:gd name="T36" fmla="*/ 52 w 108"/>
                  <a:gd name="T37" fmla="*/ 0 h 108"/>
                  <a:gd name="T38" fmla="*/ 40 w 108"/>
                  <a:gd name="T39" fmla="*/ 11 h 108"/>
                  <a:gd name="T40" fmla="*/ 26 w 108"/>
                  <a:gd name="T41" fmla="*/ 8 h 108"/>
                  <a:gd name="T42" fmla="*/ 21 w 108"/>
                  <a:gd name="T43" fmla="*/ 24 h 108"/>
                  <a:gd name="T44" fmla="*/ 6 w 108"/>
                  <a:gd name="T45" fmla="*/ 28 h 108"/>
                  <a:gd name="T46" fmla="*/ 11 w 108"/>
                  <a:gd name="T47" fmla="*/ 40 h 108"/>
                  <a:gd name="T48" fmla="*/ 0 w 108"/>
                  <a:gd name="T49" fmla="*/ 47 h 108"/>
                  <a:gd name="T50" fmla="*/ 9 w 108"/>
                  <a:gd name="T51" fmla="*/ 59 h 108"/>
                  <a:gd name="T52" fmla="*/ 87 w 108"/>
                  <a:gd name="T53" fmla="*/ 72 h 108"/>
                  <a:gd name="T54" fmla="*/ 44 w 108"/>
                  <a:gd name="T55" fmla="*/ 88 h 108"/>
                  <a:gd name="T56" fmla="*/ 55 w 108"/>
                  <a:gd name="T57" fmla="*/ 66 h 108"/>
                  <a:gd name="T58" fmla="*/ 62 w 108"/>
                  <a:gd name="T59" fmla="*/ 63 h 108"/>
                  <a:gd name="T60" fmla="*/ 66 w 108"/>
                  <a:gd name="T61" fmla="*/ 62 h 108"/>
                  <a:gd name="T62" fmla="*/ 87 w 108"/>
                  <a:gd name="T63" fmla="*/ 72 h 108"/>
                  <a:gd name="T64" fmla="*/ 56 w 108"/>
                  <a:gd name="T65" fmla="*/ 48 h 108"/>
                  <a:gd name="T66" fmla="*/ 52 w 108"/>
                  <a:gd name="T67" fmla="*/ 60 h 108"/>
                  <a:gd name="T68" fmla="*/ 72 w 108"/>
                  <a:gd name="T69" fmla="*/ 21 h 108"/>
                  <a:gd name="T70" fmla="*/ 88 w 108"/>
                  <a:gd name="T71" fmla="*/ 63 h 108"/>
                  <a:gd name="T72" fmla="*/ 66 w 108"/>
                  <a:gd name="T73" fmla="*/ 52 h 108"/>
                  <a:gd name="T74" fmla="*/ 63 w 108"/>
                  <a:gd name="T75" fmla="*/ 46 h 108"/>
                  <a:gd name="T76" fmla="*/ 62 w 108"/>
                  <a:gd name="T77" fmla="*/ 42 h 108"/>
                  <a:gd name="T78" fmla="*/ 72 w 108"/>
                  <a:gd name="T79" fmla="*/ 21 h 108"/>
                  <a:gd name="T80" fmla="*/ 63 w 108"/>
                  <a:gd name="T81" fmla="*/ 18 h 108"/>
                  <a:gd name="T82" fmla="*/ 56 w 108"/>
                  <a:gd name="T83" fmla="*/ 39 h 108"/>
                  <a:gd name="T84" fmla="*/ 52 w 108"/>
                  <a:gd name="T85" fmla="*/ 42 h 108"/>
                  <a:gd name="T86" fmla="*/ 46 w 108"/>
                  <a:gd name="T87" fmla="*/ 45 h 108"/>
                  <a:gd name="T88" fmla="*/ 22 w 108"/>
                  <a:gd name="T89" fmla="*/ 38 h 108"/>
                  <a:gd name="T90" fmla="*/ 18 w 108"/>
                  <a:gd name="T91" fmla="*/ 45 h 108"/>
                  <a:gd name="T92" fmla="*/ 39 w 108"/>
                  <a:gd name="T93" fmla="*/ 52 h 108"/>
                  <a:gd name="T94" fmla="*/ 42 w 108"/>
                  <a:gd name="T95" fmla="*/ 56 h 108"/>
                  <a:gd name="T96" fmla="*/ 45 w 108"/>
                  <a:gd name="T97" fmla="*/ 62 h 108"/>
                  <a:gd name="T98" fmla="*/ 38 w 108"/>
                  <a:gd name="T99" fmla="*/ 86 h 108"/>
                  <a:gd name="T100" fmla="*/ 18 w 108"/>
                  <a:gd name="T101" fmla="*/ 4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8" h="108">
                    <a:moveTo>
                      <a:pt x="11" y="68"/>
                    </a:moveTo>
                    <a:cubicBezTo>
                      <a:pt x="4" y="75"/>
                      <a:pt x="4" y="75"/>
                      <a:pt x="4" y="75"/>
                    </a:cubicBezTo>
                    <a:cubicBezTo>
                      <a:pt x="5" y="77"/>
                      <a:pt x="7" y="80"/>
                      <a:pt x="8" y="82"/>
                    </a:cubicBezTo>
                    <a:cubicBezTo>
                      <a:pt x="18" y="81"/>
                      <a:pt x="18" y="81"/>
                      <a:pt x="18" y="81"/>
                    </a:cubicBezTo>
                    <a:cubicBezTo>
                      <a:pt x="19" y="83"/>
                      <a:pt x="21" y="85"/>
                      <a:pt x="24" y="87"/>
                    </a:cubicBezTo>
                    <a:cubicBezTo>
                      <a:pt x="21" y="97"/>
                      <a:pt x="21" y="97"/>
                      <a:pt x="21" y="97"/>
                    </a:cubicBezTo>
                    <a:cubicBezTo>
                      <a:pt x="23" y="99"/>
                      <a:pt x="26" y="100"/>
                      <a:pt x="28" y="101"/>
                    </a:cubicBezTo>
                    <a:cubicBezTo>
                      <a:pt x="36" y="95"/>
                      <a:pt x="36" y="95"/>
                      <a:pt x="36" y="95"/>
                    </a:cubicBezTo>
                    <a:cubicBezTo>
                      <a:pt x="37" y="96"/>
                      <a:pt x="39" y="96"/>
                      <a:pt x="40" y="97"/>
                    </a:cubicBezTo>
                    <a:cubicBezTo>
                      <a:pt x="42" y="97"/>
                      <a:pt x="43" y="97"/>
                      <a:pt x="44" y="98"/>
                    </a:cubicBezTo>
                    <a:cubicBezTo>
                      <a:pt x="47" y="107"/>
                      <a:pt x="47" y="107"/>
                      <a:pt x="47" y="107"/>
                    </a:cubicBezTo>
                    <a:cubicBezTo>
                      <a:pt x="50" y="108"/>
                      <a:pt x="53" y="108"/>
                      <a:pt x="55" y="108"/>
                    </a:cubicBezTo>
                    <a:cubicBezTo>
                      <a:pt x="59" y="99"/>
                      <a:pt x="59" y="99"/>
                      <a:pt x="59" y="99"/>
                    </a:cubicBezTo>
                    <a:cubicBezTo>
                      <a:pt x="62" y="98"/>
                      <a:pt x="65" y="98"/>
                      <a:pt x="68" y="97"/>
                    </a:cubicBezTo>
                    <a:cubicBezTo>
                      <a:pt x="75" y="104"/>
                      <a:pt x="75" y="104"/>
                      <a:pt x="75" y="104"/>
                    </a:cubicBezTo>
                    <a:cubicBezTo>
                      <a:pt x="77" y="103"/>
                      <a:pt x="80" y="101"/>
                      <a:pt x="82" y="100"/>
                    </a:cubicBezTo>
                    <a:cubicBezTo>
                      <a:pt x="80" y="90"/>
                      <a:pt x="80" y="90"/>
                      <a:pt x="80" y="90"/>
                    </a:cubicBezTo>
                    <a:cubicBezTo>
                      <a:pt x="83" y="88"/>
                      <a:pt x="85" y="86"/>
                      <a:pt x="87" y="84"/>
                    </a:cubicBezTo>
                    <a:cubicBezTo>
                      <a:pt x="97" y="87"/>
                      <a:pt x="97" y="87"/>
                      <a:pt x="97" y="87"/>
                    </a:cubicBezTo>
                    <a:cubicBezTo>
                      <a:pt x="98" y="84"/>
                      <a:pt x="100" y="82"/>
                      <a:pt x="101" y="79"/>
                    </a:cubicBezTo>
                    <a:cubicBezTo>
                      <a:pt x="95" y="72"/>
                      <a:pt x="95" y="72"/>
                      <a:pt x="95" y="72"/>
                    </a:cubicBezTo>
                    <a:cubicBezTo>
                      <a:pt x="95" y="70"/>
                      <a:pt x="96" y="69"/>
                      <a:pt x="97" y="67"/>
                    </a:cubicBezTo>
                    <a:cubicBezTo>
                      <a:pt x="97" y="66"/>
                      <a:pt x="97" y="65"/>
                      <a:pt x="98" y="63"/>
                    </a:cubicBezTo>
                    <a:cubicBezTo>
                      <a:pt x="107" y="61"/>
                      <a:pt x="107" y="61"/>
                      <a:pt x="107" y="61"/>
                    </a:cubicBezTo>
                    <a:cubicBezTo>
                      <a:pt x="108" y="58"/>
                      <a:pt x="108" y="55"/>
                      <a:pt x="108" y="52"/>
                    </a:cubicBezTo>
                    <a:cubicBezTo>
                      <a:pt x="98" y="49"/>
                      <a:pt x="98" y="49"/>
                      <a:pt x="98" y="49"/>
                    </a:cubicBezTo>
                    <a:cubicBezTo>
                      <a:pt x="98" y="46"/>
                      <a:pt x="97" y="43"/>
                      <a:pt x="96" y="40"/>
                    </a:cubicBezTo>
                    <a:cubicBezTo>
                      <a:pt x="104" y="33"/>
                      <a:pt x="104" y="33"/>
                      <a:pt x="104" y="33"/>
                    </a:cubicBezTo>
                    <a:cubicBezTo>
                      <a:pt x="102" y="30"/>
                      <a:pt x="101" y="28"/>
                      <a:pt x="100" y="25"/>
                    </a:cubicBezTo>
                    <a:cubicBezTo>
                      <a:pt x="90" y="27"/>
                      <a:pt x="90" y="27"/>
                      <a:pt x="90" y="27"/>
                    </a:cubicBezTo>
                    <a:cubicBezTo>
                      <a:pt x="88" y="25"/>
                      <a:pt x="86" y="23"/>
                      <a:pt x="84" y="21"/>
                    </a:cubicBezTo>
                    <a:cubicBezTo>
                      <a:pt x="86" y="11"/>
                      <a:pt x="86" y="11"/>
                      <a:pt x="86" y="11"/>
                    </a:cubicBezTo>
                    <a:cubicBezTo>
                      <a:pt x="84" y="9"/>
                      <a:pt x="82" y="8"/>
                      <a:pt x="79" y="6"/>
                    </a:cubicBezTo>
                    <a:cubicBezTo>
                      <a:pt x="72" y="13"/>
                      <a:pt x="72" y="13"/>
                      <a:pt x="72" y="13"/>
                    </a:cubicBezTo>
                    <a:cubicBezTo>
                      <a:pt x="70" y="12"/>
                      <a:pt x="69" y="12"/>
                      <a:pt x="67" y="11"/>
                    </a:cubicBezTo>
                    <a:cubicBezTo>
                      <a:pt x="66" y="11"/>
                      <a:pt x="65" y="10"/>
                      <a:pt x="63" y="10"/>
                    </a:cubicBezTo>
                    <a:cubicBezTo>
                      <a:pt x="61" y="0"/>
                      <a:pt x="61" y="0"/>
                      <a:pt x="61" y="0"/>
                    </a:cubicBezTo>
                    <a:cubicBezTo>
                      <a:pt x="58" y="0"/>
                      <a:pt x="55" y="0"/>
                      <a:pt x="52" y="0"/>
                    </a:cubicBezTo>
                    <a:cubicBezTo>
                      <a:pt x="49" y="9"/>
                      <a:pt x="49" y="9"/>
                      <a:pt x="49" y="9"/>
                    </a:cubicBezTo>
                    <a:cubicBezTo>
                      <a:pt x="46" y="10"/>
                      <a:pt x="43" y="10"/>
                      <a:pt x="40" y="11"/>
                    </a:cubicBezTo>
                    <a:cubicBezTo>
                      <a:pt x="33" y="4"/>
                      <a:pt x="33" y="4"/>
                      <a:pt x="33" y="4"/>
                    </a:cubicBezTo>
                    <a:cubicBezTo>
                      <a:pt x="30" y="5"/>
                      <a:pt x="28" y="7"/>
                      <a:pt x="26" y="8"/>
                    </a:cubicBezTo>
                    <a:cubicBezTo>
                      <a:pt x="27" y="18"/>
                      <a:pt x="27" y="18"/>
                      <a:pt x="27" y="18"/>
                    </a:cubicBezTo>
                    <a:cubicBezTo>
                      <a:pt x="25" y="19"/>
                      <a:pt x="23" y="22"/>
                      <a:pt x="21" y="24"/>
                    </a:cubicBezTo>
                    <a:cubicBezTo>
                      <a:pt x="11" y="21"/>
                      <a:pt x="11" y="21"/>
                      <a:pt x="11" y="21"/>
                    </a:cubicBezTo>
                    <a:cubicBezTo>
                      <a:pt x="9" y="23"/>
                      <a:pt x="8" y="26"/>
                      <a:pt x="6" y="28"/>
                    </a:cubicBezTo>
                    <a:cubicBezTo>
                      <a:pt x="13" y="36"/>
                      <a:pt x="13" y="36"/>
                      <a:pt x="13" y="36"/>
                    </a:cubicBezTo>
                    <a:cubicBezTo>
                      <a:pt x="12" y="37"/>
                      <a:pt x="12" y="39"/>
                      <a:pt x="11" y="40"/>
                    </a:cubicBezTo>
                    <a:cubicBezTo>
                      <a:pt x="11" y="42"/>
                      <a:pt x="10" y="43"/>
                      <a:pt x="10" y="45"/>
                    </a:cubicBezTo>
                    <a:cubicBezTo>
                      <a:pt x="0" y="47"/>
                      <a:pt x="0" y="47"/>
                      <a:pt x="0" y="47"/>
                    </a:cubicBezTo>
                    <a:cubicBezTo>
                      <a:pt x="0" y="50"/>
                      <a:pt x="0" y="53"/>
                      <a:pt x="0" y="56"/>
                    </a:cubicBezTo>
                    <a:cubicBezTo>
                      <a:pt x="9" y="59"/>
                      <a:pt x="9" y="59"/>
                      <a:pt x="9" y="59"/>
                    </a:cubicBezTo>
                    <a:cubicBezTo>
                      <a:pt x="10" y="62"/>
                      <a:pt x="10" y="65"/>
                      <a:pt x="11" y="68"/>
                    </a:cubicBezTo>
                    <a:close/>
                    <a:moveTo>
                      <a:pt x="87" y="72"/>
                    </a:moveTo>
                    <a:cubicBezTo>
                      <a:pt x="79" y="86"/>
                      <a:pt x="62" y="94"/>
                      <a:pt x="45" y="90"/>
                    </a:cubicBezTo>
                    <a:cubicBezTo>
                      <a:pt x="44" y="90"/>
                      <a:pt x="44" y="89"/>
                      <a:pt x="44" y="88"/>
                    </a:cubicBezTo>
                    <a:cubicBezTo>
                      <a:pt x="52" y="68"/>
                      <a:pt x="52" y="68"/>
                      <a:pt x="52" y="68"/>
                    </a:cubicBezTo>
                    <a:cubicBezTo>
                      <a:pt x="53" y="67"/>
                      <a:pt x="54" y="66"/>
                      <a:pt x="55" y="66"/>
                    </a:cubicBezTo>
                    <a:cubicBezTo>
                      <a:pt x="55" y="66"/>
                      <a:pt x="56" y="66"/>
                      <a:pt x="56" y="66"/>
                    </a:cubicBezTo>
                    <a:cubicBezTo>
                      <a:pt x="58" y="66"/>
                      <a:pt x="60" y="65"/>
                      <a:pt x="62" y="63"/>
                    </a:cubicBezTo>
                    <a:cubicBezTo>
                      <a:pt x="62" y="63"/>
                      <a:pt x="62" y="63"/>
                      <a:pt x="62" y="63"/>
                    </a:cubicBezTo>
                    <a:cubicBezTo>
                      <a:pt x="63" y="62"/>
                      <a:pt x="64" y="62"/>
                      <a:pt x="66" y="62"/>
                    </a:cubicBezTo>
                    <a:cubicBezTo>
                      <a:pt x="86" y="70"/>
                      <a:pt x="86" y="70"/>
                      <a:pt x="86" y="70"/>
                    </a:cubicBezTo>
                    <a:cubicBezTo>
                      <a:pt x="86" y="70"/>
                      <a:pt x="87" y="71"/>
                      <a:pt x="87" y="72"/>
                    </a:cubicBezTo>
                    <a:close/>
                    <a:moveTo>
                      <a:pt x="48" y="52"/>
                    </a:moveTo>
                    <a:cubicBezTo>
                      <a:pt x="49" y="49"/>
                      <a:pt x="52" y="47"/>
                      <a:pt x="56" y="48"/>
                    </a:cubicBezTo>
                    <a:cubicBezTo>
                      <a:pt x="59" y="49"/>
                      <a:pt x="61" y="53"/>
                      <a:pt x="60" y="56"/>
                    </a:cubicBezTo>
                    <a:cubicBezTo>
                      <a:pt x="59" y="59"/>
                      <a:pt x="55" y="61"/>
                      <a:pt x="52" y="60"/>
                    </a:cubicBezTo>
                    <a:cubicBezTo>
                      <a:pt x="49" y="59"/>
                      <a:pt x="47" y="55"/>
                      <a:pt x="48" y="52"/>
                    </a:cubicBezTo>
                    <a:close/>
                    <a:moveTo>
                      <a:pt x="72" y="21"/>
                    </a:moveTo>
                    <a:cubicBezTo>
                      <a:pt x="86" y="29"/>
                      <a:pt x="94" y="46"/>
                      <a:pt x="90" y="63"/>
                    </a:cubicBezTo>
                    <a:cubicBezTo>
                      <a:pt x="90" y="63"/>
                      <a:pt x="89" y="64"/>
                      <a:pt x="88" y="63"/>
                    </a:cubicBezTo>
                    <a:cubicBezTo>
                      <a:pt x="68" y="56"/>
                      <a:pt x="68" y="56"/>
                      <a:pt x="68" y="56"/>
                    </a:cubicBezTo>
                    <a:cubicBezTo>
                      <a:pt x="67" y="55"/>
                      <a:pt x="66" y="54"/>
                      <a:pt x="66" y="52"/>
                    </a:cubicBezTo>
                    <a:cubicBezTo>
                      <a:pt x="66" y="52"/>
                      <a:pt x="66" y="52"/>
                      <a:pt x="66" y="52"/>
                    </a:cubicBezTo>
                    <a:cubicBezTo>
                      <a:pt x="66" y="50"/>
                      <a:pt x="65" y="48"/>
                      <a:pt x="63" y="46"/>
                    </a:cubicBezTo>
                    <a:cubicBezTo>
                      <a:pt x="63" y="46"/>
                      <a:pt x="63" y="46"/>
                      <a:pt x="63" y="46"/>
                    </a:cubicBezTo>
                    <a:cubicBezTo>
                      <a:pt x="62" y="44"/>
                      <a:pt x="62" y="43"/>
                      <a:pt x="62" y="42"/>
                    </a:cubicBezTo>
                    <a:cubicBezTo>
                      <a:pt x="70" y="22"/>
                      <a:pt x="70" y="22"/>
                      <a:pt x="70" y="22"/>
                    </a:cubicBezTo>
                    <a:cubicBezTo>
                      <a:pt x="70" y="21"/>
                      <a:pt x="71" y="21"/>
                      <a:pt x="72" y="21"/>
                    </a:cubicBezTo>
                    <a:close/>
                    <a:moveTo>
                      <a:pt x="21" y="36"/>
                    </a:moveTo>
                    <a:cubicBezTo>
                      <a:pt x="29" y="21"/>
                      <a:pt x="46" y="14"/>
                      <a:pt x="63" y="18"/>
                    </a:cubicBezTo>
                    <a:cubicBezTo>
                      <a:pt x="63" y="18"/>
                      <a:pt x="64" y="19"/>
                      <a:pt x="63" y="19"/>
                    </a:cubicBezTo>
                    <a:cubicBezTo>
                      <a:pt x="56" y="39"/>
                      <a:pt x="56" y="39"/>
                      <a:pt x="56" y="39"/>
                    </a:cubicBezTo>
                    <a:cubicBezTo>
                      <a:pt x="55" y="41"/>
                      <a:pt x="54" y="41"/>
                      <a:pt x="52" y="42"/>
                    </a:cubicBezTo>
                    <a:cubicBezTo>
                      <a:pt x="52" y="42"/>
                      <a:pt x="52" y="42"/>
                      <a:pt x="52" y="42"/>
                    </a:cubicBezTo>
                    <a:cubicBezTo>
                      <a:pt x="50" y="42"/>
                      <a:pt x="48" y="43"/>
                      <a:pt x="46" y="44"/>
                    </a:cubicBezTo>
                    <a:cubicBezTo>
                      <a:pt x="46" y="44"/>
                      <a:pt x="46" y="44"/>
                      <a:pt x="46" y="45"/>
                    </a:cubicBezTo>
                    <a:cubicBezTo>
                      <a:pt x="44" y="46"/>
                      <a:pt x="43" y="46"/>
                      <a:pt x="42" y="45"/>
                    </a:cubicBezTo>
                    <a:cubicBezTo>
                      <a:pt x="22" y="38"/>
                      <a:pt x="22" y="38"/>
                      <a:pt x="22" y="38"/>
                    </a:cubicBezTo>
                    <a:cubicBezTo>
                      <a:pt x="21" y="37"/>
                      <a:pt x="21" y="37"/>
                      <a:pt x="21" y="36"/>
                    </a:cubicBezTo>
                    <a:close/>
                    <a:moveTo>
                      <a:pt x="18" y="45"/>
                    </a:moveTo>
                    <a:cubicBezTo>
                      <a:pt x="18" y="45"/>
                      <a:pt x="19" y="44"/>
                      <a:pt x="19" y="44"/>
                    </a:cubicBezTo>
                    <a:cubicBezTo>
                      <a:pt x="39" y="52"/>
                      <a:pt x="39" y="52"/>
                      <a:pt x="39" y="52"/>
                    </a:cubicBezTo>
                    <a:cubicBezTo>
                      <a:pt x="41" y="53"/>
                      <a:pt x="41" y="54"/>
                      <a:pt x="42" y="55"/>
                    </a:cubicBezTo>
                    <a:cubicBezTo>
                      <a:pt x="42" y="56"/>
                      <a:pt x="42" y="56"/>
                      <a:pt x="42" y="56"/>
                    </a:cubicBezTo>
                    <a:cubicBezTo>
                      <a:pt x="42" y="58"/>
                      <a:pt x="43" y="60"/>
                      <a:pt x="44" y="62"/>
                    </a:cubicBezTo>
                    <a:cubicBezTo>
                      <a:pt x="44" y="62"/>
                      <a:pt x="44" y="62"/>
                      <a:pt x="45" y="62"/>
                    </a:cubicBezTo>
                    <a:cubicBezTo>
                      <a:pt x="46" y="63"/>
                      <a:pt x="46" y="64"/>
                      <a:pt x="45" y="66"/>
                    </a:cubicBezTo>
                    <a:cubicBezTo>
                      <a:pt x="38" y="86"/>
                      <a:pt x="38" y="86"/>
                      <a:pt x="38" y="86"/>
                    </a:cubicBezTo>
                    <a:cubicBezTo>
                      <a:pt x="37" y="87"/>
                      <a:pt x="37" y="87"/>
                      <a:pt x="36" y="87"/>
                    </a:cubicBezTo>
                    <a:cubicBezTo>
                      <a:pt x="21" y="79"/>
                      <a:pt x="14" y="62"/>
                      <a:pt x="18"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a:solidFill>
                    <a:schemeClr val="bg1"/>
                  </a:solidFill>
                  <a:latin typeface="Calibri (Body)"/>
                </a:endParaRPr>
              </a:p>
            </p:txBody>
          </p:sp>
          <p:sp>
            <p:nvSpPr>
              <p:cNvPr id="88" name="Freeform 84">
                <a:extLst>
                  <a:ext uri="{FF2B5EF4-FFF2-40B4-BE49-F238E27FC236}">
                    <a16:creationId xmlns:a16="http://schemas.microsoft.com/office/drawing/2014/main" id="{31E60F09-BD92-28C7-2523-2DAE76BF3A83}"/>
                  </a:ext>
                </a:extLst>
              </p:cNvPr>
              <p:cNvSpPr>
                <a:spLocks noEditPoints="1"/>
              </p:cNvSpPr>
              <p:nvPr/>
            </p:nvSpPr>
            <p:spPr bwMode="auto">
              <a:xfrm>
                <a:off x="22345651" y="7826376"/>
                <a:ext cx="990600" cy="989013"/>
              </a:xfrm>
              <a:custGeom>
                <a:avLst/>
                <a:gdLst>
                  <a:gd name="T0" fmla="*/ 11 w 93"/>
                  <a:gd name="T1" fmla="*/ 54 h 93"/>
                  <a:gd name="T2" fmla="*/ 3 w 93"/>
                  <a:gd name="T3" fmla="*/ 63 h 93"/>
                  <a:gd name="T4" fmla="*/ 4 w 93"/>
                  <a:gd name="T5" fmla="*/ 66 h 93"/>
                  <a:gd name="T6" fmla="*/ 6 w 93"/>
                  <a:gd name="T7" fmla="*/ 70 h 93"/>
                  <a:gd name="T8" fmla="*/ 18 w 93"/>
                  <a:gd name="T9" fmla="*/ 69 h 93"/>
                  <a:gd name="T10" fmla="*/ 23 w 93"/>
                  <a:gd name="T11" fmla="*/ 73 h 93"/>
                  <a:gd name="T12" fmla="*/ 21 w 93"/>
                  <a:gd name="T13" fmla="*/ 85 h 93"/>
                  <a:gd name="T14" fmla="*/ 27 w 93"/>
                  <a:gd name="T15" fmla="*/ 89 h 93"/>
                  <a:gd name="T16" fmla="*/ 37 w 93"/>
                  <a:gd name="T17" fmla="*/ 81 h 93"/>
                  <a:gd name="T18" fmla="*/ 43 w 93"/>
                  <a:gd name="T19" fmla="*/ 82 h 93"/>
                  <a:gd name="T20" fmla="*/ 48 w 93"/>
                  <a:gd name="T21" fmla="*/ 93 h 93"/>
                  <a:gd name="T22" fmla="*/ 56 w 93"/>
                  <a:gd name="T23" fmla="*/ 92 h 93"/>
                  <a:gd name="T24" fmla="*/ 59 w 93"/>
                  <a:gd name="T25" fmla="*/ 80 h 93"/>
                  <a:gd name="T26" fmla="*/ 62 w 93"/>
                  <a:gd name="T27" fmla="*/ 79 h 93"/>
                  <a:gd name="T28" fmla="*/ 65 w 93"/>
                  <a:gd name="T29" fmla="*/ 77 h 93"/>
                  <a:gd name="T30" fmla="*/ 75 w 93"/>
                  <a:gd name="T31" fmla="*/ 83 h 93"/>
                  <a:gd name="T32" fmla="*/ 81 w 93"/>
                  <a:gd name="T33" fmla="*/ 78 h 93"/>
                  <a:gd name="T34" fmla="*/ 76 w 93"/>
                  <a:gd name="T35" fmla="*/ 66 h 93"/>
                  <a:gd name="T36" fmla="*/ 79 w 93"/>
                  <a:gd name="T37" fmla="*/ 61 h 93"/>
                  <a:gd name="T38" fmla="*/ 91 w 93"/>
                  <a:gd name="T39" fmla="*/ 59 h 93"/>
                  <a:gd name="T40" fmla="*/ 93 w 93"/>
                  <a:gd name="T41" fmla="*/ 51 h 93"/>
                  <a:gd name="T42" fmla="*/ 82 w 93"/>
                  <a:gd name="T43" fmla="*/ 45 h 93"/>
                  <a:gd name="T44" fmla="*/ 82 w 93"/>
                  <a:gd name="T45" fmla="*/ 39 h 93"/>
                  <a:gd name="T46" fmla="*/ 90 w 93"/>
                  <a:gd name="T47" fmla="*/ 30 h 93"/>
                  <a:gd name="T48" fmla="*/ 88 w 93"/>
                  <a:gd name="T49" fmla="*/ 27 h 93"/>
                  <a:gd name="T50" fmla="*/ 87 w 93"/>
                  <a:gd name="T51" fmla="*/ 23 h 93"/>
                  <a:gd name="T52" fmla="*/ 75 w 93"/>
                  <a:gd name="T53" fmla="*/ 24 h 93"/>
                  <a:gd name="T54" fmla="*/ 70 w 93"/>
                  <a:gd name="T55" fmla="*/ 19 h 93"/>
                  <a:gd name="T56" fmla="*/ 72 w 93"/>
                  <a:gd name="T57" fmla="*/ 8 h 93"/>
                  <a:gd name="T58" fmla="*/ 65 w 93"/>
                  <a:gd name="T59" fmla="*/ 4 h 93"/>
                  <a:gd name="T60" fmla="*/ 56 w 93"/>
                  <a:gd name="T61" fmla="*/ 12 h 93"/>
                  <a:gd name="T62" fmla="*/ 50 w 93"/>
                  <a:gd name="T63" fmla="*/ 11 h 93"/>
                  <a:gd name="T64" fmla="*/ 44 w 93"/>
                  <a:gd name="T65" fmla="*/ 0 h 93"/>
                  <a:gd name="T66" fmla="*/ 37 w 93"/>
                  <a:gd name="T67" fmla="*/ 1 h 93"/>
                  <a:gd name="T68" fmla="*/ 34 w 93"/>
                  <a:gd name="T69" fmla="*/ 13 h 93"/>
                  <a:gd name="T70" fmla="*/ 31 w 93"/>
                  <a:gd name="T71" fmla="*/ 14 h 93"/>
                  <a:gd name="T72" fmla="*/ 28 w 93"/>
                  <a:gd name="T73" fmla="*/ 15 h 93"/>
                  <a:gd name="T74" fmla="*/ 18 w 93"/>
                  <a:gd name="T75" fmla="*/ 10 h 93"/>
                  <a:gd name="T76" fmla="*/ 12 w 93"/>
                  <a:gd name="T77" fmla="*/ 15 h 93"/>
                  <a:gd name="T78" fmla="*/ 17 w 93"/>
                  <a:gd name="T79" fmla="*/ 26 h 93"/>
                  <a:gd name="T80" fmla="*/ 14 w 93"/>
                  <a:gd name="T81" fmla="*/ 32 h 93"/>
                  <a:gd name="T82" fmla="*/ 2 w 93"/>
                  <a:gd name="T83" fmla="*/ 34 h 93"/>
                  <a:gd name="T84" fmla="*/ 0 w 93"/>
                  <a:gd name="T85" fmla="*/ 41 h 93"/>
                  <a:gd name="T86" fmla="*/ 11 w 93"/>
                  <a:gd name="T87" fmla="*/ 48 h 93"/>
                  <a:gd name="T88" fmla="*/ 11 w 93"/>
                  <a:gd name="T89" fmla="*/ 54 h 93"/>
                  <a:gd name="T90" fmla="*/ 21 w 93"/>
                  <a:gd name="T91" fmla="*/ 38 h 93"/>
                  <a:gd name="T92" fmla="*/ 54 w 93"/>
                  <a:gd name="T93" fmla="*/ 21 h 93"/>
                  <a:gd name="T94" fmla="*/ 72 w 93"/>
                  <a:gd name="T95" fmla="*/ 54 h 93"/>
                  <a:gd name="T96" fmla="*/ 38 w 93"/>
                  <a:gd name="T97" fmla="*/ 72 h 93"/>
                  <a:gd name="T98" fmla="*/ 21 w 93"/>
                  <a:gd name="T99" fmla="*/ 3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93">
                    <a:moveTo>
                      <a:pt x="11" y="54"/>
                    </a:moveTo>
                    <a:cubicBezTo>
                      <a:pt x="3" y="63"/>
                      <a:pt x="3" y="63"/>
                      <a:pt x="3" y="63"/>
                    </a:cubicBezTo>
                    <a:cubicBezTo>
                      <a:pt x="3" y="64"/>
                      <a:pt x="4" y="65"/>
                      <a:pt x="4" y="66"/>
                    </a:cubicBezTo>
                    <a:cubicBezTo>
                      <a:pt x="5" y="67"/>
                      <a:pt x="6" y="68"/>
                      <a:pt x="6" y="70"/>
                    </a:cubicBezTo>
                    <a:cubicBezTo>
                      <a:pt x="18" y="69"/>
                      <a:pt x="18" y="69"/>
                      <a:pt x="18" y="69"/>
                    </a:cubicBezTo>
                    <a:cubicBezTo>
                      <a:pt x="20" y="70"/>
                      <a:pt x="21" y="72"/>
                      <a:pt x="23" y="73"/>
                    </a:cubicBezTo>
                    <a:cubicBezTo>
                      <a:pt x="21" y="85"/>
                      <a:pt x="21" y="85"/>
                      <a:pt x="21" y="85"/>
                    </a:cubicBezTo>
                    <a:cubicBezTo>
                      <a:pt x="23" y="87"/>
                      <a:pt x="25" y="88"/>
                      <a:pt x="27" y="89"/>
                    </a:cubicBezTo>
                    <a:cubicBezTo>
                      <a:pt x="37" y="81"/>
                      <a:pt x="37" y="81"/>
                      <a:pt x="37" y="81"/>
                    </a:cubicBezTo>
                    <a:cubicBezTo>
                      <a:pt x="39" y="82"/>
                      <a:pt x="41" y="82"/>
                      <a:pt x="43" y="82"/>
                    </a:cubicBezTo>
                    <a:cubicBezTo>
                      <a:pt x="48" y="93"/>
                      <a:pt x="48" y="93"/>
                      <a:pt x="48" y="93"/>
                    </a:cubicBezTo>
                    <a:cubicBezTo>
                      <a:pt x="51" y="93"/>
                      <a:pt x="53" y="92"/>
                      <a:pt x="56" y="92"/>
                    </a:cubicBezTo>
                    <a:cubicBezTo>
                      <a:pt x="59" y="80"/>
                      <a:pt x="59" y="80"/>
                      <a:pt x="59" y="80"/>
                    </a:cubicBezTo>
                    <a:cubicBezTo>
                      <a:pt x="60" y="80"/>
                      <a:pt x="61" y="79"/>
                      <a:pt x="62" y="79"/>
                    </a:cubicBezTo>
                    <a:cubicBezTo>
                      <a:pt x="63" y="78"/>
                      <a:pt x="64" y="78"/>
                      <a:pt x="65" y="77"/>
                    </a:cubicBezTo>
                    <a:cubicBezTo>
                      <a:pt x="75" y="83"/>
                      <a:pt x="75" y="83"/>
                      <a:pt x="75" y="83"/>
                    </a:cubicBezTo>
                    <a:cubicBezTo>
                      <a:pt x="77" y="81"/>
                      <a:pt x="79" y="79"/>
                      <a:pt x="81" y="78"/>
                    </a:cubicBezTo>
                    <a:cubicBezTo>
                      <a:pt x="76" y="66"/>
                      <a:pt x="76" y="66"/>
                      <a:pt x="76" y="66"/>
                    </a:cubicBezTo>
                    <a:cubicBezTo>
                      <a:pt x="77" y="65"/>
                      <a:pt x="78" y="63"/>
                      <a:pt x="79" y="61"/>
                    </a:cubicBezTo>
                    <a:cubicBezTo>
                      <a:pt x="91" y="59"/>
                      <a:pt x="91" y="59"/>
                      <a:pt x="91" y="59"/>
                    </a:cubicBezTo>
                    <a:cubicBezTo>
                      <a:pt x="92" y="56"/>
                      <a:pt x="92" y="54"/>
                      <a:pt x="93" y="51"/>
                    </a:cubicBezTo>
                    <a:cubicBezTo>
                      <a:pt x="82" y="45"/>
                      <a:pt x="82" y="45"/>
                      <a:pt x="82" y="45"/>
                    </a:cubicBezTo>
                    <a:cubicBezTo>
                      <a:pt x="82" y="43"/>
                      <a:pt x="82" y="41"/>
                      <a:pt x="82" y="39"/>
                    </a:cubicBezTo>
                    <a:cubicBezTo>
                      <a:pt x="90" y="30"/>
                      <a:pt x="90" y="30"/>
                      <a:pt x="90" y="30"/>
                    </a:cubicBezTo>
                    <a:cubicBezTo>
                      <a:pt x="89" y="29"/>
                      <a:pt x="89" y="28"/>
                      <a:pt x="88" y="27"/>
                    </a:cubicBezTo>
                    <a:cubicBezTo>
                      <a:pt x="88" y="25"/>
                      <a:pt x="87" y="24"/>
                      <a:pt x="87" y="23"/>
                    </a:cubicBezTo>
                    <a:cubicBezTo>
                      <a:pt x="75" y="24"/>
                      <a:pt x="75" y="24"/>
                      <a:pt x="75" y="24"/>
                    </a:cubicBezTo>
                    <a:cubicBezTo>
                      <a:pt x="73" y="22"/>
                      <a:pt x="72" y="21"/>
                      <a:pt x="70" y="19"/>
                    </a:cubicBezTo>
                    <a:cubicBezTo>
                      <a:pt x="72" y="8"/>
                      <a:pt x="72" y="8"/>
                      <a:pt x="72" y="8"/>
                    </a:cubicBezTo>
                    <a:cubicBezTo>
                      <a:pt x="70" y="6"/>
                      <a:pt x="68" y="5"/>
                      <a:pt x="65" y="4"/>
                    </a:cubicBezTo>
                    <a:cubicBezTo>
                      <a:pt x="56" y="12"/>
                      <a:pt x="56" y="12"/>
                      <a:pt x="56" y="12"/>
                    </a:cubicBezTo>
                    <a:cubicBezTo>
                      <a:pt x="54" y="11"/>
                      <a:pt x="52" y="11"/>
                      <a:pt x="50" y="11"/>
                    </a:cubicBezTo>
                    <a:cubicBezTo>
                      <a:pt x="44" y="0"/>
                      <a:pt x="44" y="0"/>
                      <a:pt x="44" y="0"/>
                    </a:cubicBezTo>
                    <a:cubicBezTo>
                      <a:pt x="42" y="0"/>
                      <a:pt x="39" y="0"/>
                      <a:pt x="37" y="1"/>
                    </a:cubicBezTo>
                    <a:cubicBezTo>
                      <a:pt x="34" y="13"/>
                      <a:pt x="34" y="13"/>
                      <a:pt x="34" y="13"/>
                    </a:cubicBezTo>
                    <a:cubicBezTo>
                      <a:pt x="33" y="13"/>
                      <a:pt x="32" y="13"/>
                      <a:pt x="31" y="14"/>
                    </a:cubicBezTo>
                    <a:cubicBezTo>
                      <a:pt x="30" y="14"/>
                      <a:pt x="29" y="15"/>
                      <a:pt x="28" y="15"/>
                    </a:cubicBezTo>
                    <a:cubicBezTo>
                      <a:pt x="18" y="10"/>
                      <a:pt x="18" y="10"/>
                      <a:pt x="18" y="10"/>
                    </a:cubicBezTo>
                    <a:cubicBezTo>
                      <a:pt x="16" y="12"/>
                      <a:pt x="14" y="13"/>
                      <a:pt x="12" y="15"/>
                    </a:cubicBezTo>
                    <a:cubicBezTo>
                      <a:pt x="17" y="26"/>
                      <a:pt x="17" y="26"/>
                      <a:pt x="17" y="26"/>
                    </a:cubicBezTo>
                    <a:cubicBezTo>
                      <a:pt x="15" y="28"/>
                      <a:pt x="14" y="30"/>
                      <a:pt x="14" y="32"/>
                    </a:cubicBezTo>
                    <a:cubicBezTo>
                      <a:pt x="2" y="34"/>
                      <a:pt x="2" y="34"/>
                      <a:pt x="2" y="34"/>
                    </a:cubicBezTo>
                    <a:cubicBezTo>
                      <a:pt x="1" y="36"/>
                      <a:pt x="1" y="39"/>
                      <a:pt x="0" y="41"/>
                    </a:cubicBezTo>
                    <a:cubicBezTo>
                      <a:pt x="11" y="48"/>
                      <a:pt x="11" y="48"/>
                      <a:pt x="11" y="48"/>
                    </a:cubicBezTo>
                    <a:cubicBezTo>
                      <a:pt x="11" y="50"/>
                      <a:pt x="11" y="52"/>
                      <a:pt x="11" y="54"/>
                    </a:cubicBezTo>
                    <a:close/>
                    <a:moveTo>
                      <a:pt x="21" y="38"/>
                    </a:moveTo>
                    <a:cubicBezTo>
                      <a:pt x="26" y="24"/>
                      <a:pt x="41" y="17"/>
                      <a:pt x="54" y="21"/>
                    </a:cubicBezTo>
                    <a:cubicBezTo>
                      <a:pt x="68" y="26"/>
                      <a:pt x="76" y="40"/>
                      <a:pt x="72" y="54"/>
                    </a:cubicBezTo>
                    <a:cubicBezTo>
                      <a:pt x="67" y="68"/>
                      <a:pt x="52" y="76"/>
                      <a:pt x="38" y="72"/>
                    </a:cubicBezTo>
                    <a:cubicBezTo>
                      <a:pt x="24" y="67"/>
                      <a:pt x="17" y="52"/>
                      <a:pt x="21"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a:solidFill>
                    <a:schemeClr val="bg1"/>
                  </a:solidFill>
                  <a:latin typeface="Calibri (Body)"/>
                </a:endParaRPr>
              </a:p>
            </p:txBody>
          </p:sp>
          <p:sp>
            <p:nvSpPr>
              <p:cNvPr id="89" name="Freeform 85">
                <a:extLst>
                  <a:ext uri="{FF2B5EF4-FFF2-40B4-BE49-F238E27FC236}">
                    <a16:creationId xmlns:a16="http://schemas.microsoft.com/office/drawing/2014/main" id="{E60DCB76-3D4B-1FBD-BECF-9DD2273EF84D}"/>
                  </a:ext>
                </a:extLst>
              </p:cNvPr>
              <p:cNvSpPr>
                <a:spLocks/>
              </p:cNvSpPr>
              <p:nvPr/>
            </p:nvSpPr>
            <p:spPr bwMode="auto">
              <a:xfrm>
                <a:off x="22632988" y="8369301"/>
                <a:ext cx="415925" cy="212725"/>
              </a:xfrm>
              <a:custGeom>
                <a:avLst/>
                <a:gdLst>
                  <a:gd name="T0" fmla="*/ 39 w 39"/>
                  <a:gd name="T1" fmla="*/ 7 h 20"/>
                  <a:gd name="T2" fmla="*/ 38 w 39"/>
                  <a:gd name="T3" fmla="*/ 7 h 20"/>
                  <a:gd name="T4" fmla="*/ 30 w 39"/>
                  <a:gd name="T5" fmla="*/ 2 h 20"/>
                  <a:gd name="T6" fmla="*/ 27 w 39"/>
                  <a:gd name="T7" fmla="*/ 0 h 20"/>
                  <a:gd name="T8" fmla="*/ 25 w 39"/>
                  <a:gd name="T9" fmla="*/ 3 h 20"/>
                  <a:gd name="T10" fmla="*/ 19 w 39"/>
                  <a:gd name="T11" fmla="*/ 8 h 20"/>
                  <a:gd name="T12" fmla="*/ 14 w 39"/>
                  <a:gd name="T13" fmla="*/ 3 h 20"/>
                  <a:gd name="T14" fmla="*/ 12 w 39"/>
                  <a:gd name="T15" fmla="*/ 0 h 20"/>
                  <a:gd name="T16" fmla="*/ 9 w 39"/>
                  <a:gd name="T17" fmla="*/ 2 h 20"/>
                  <a:gd name="T18" fmla="*/ 0 w 39"/>
                  <a:gd name="T19" fmla="*/ 7 h 20"/>
                  <a:gd name="T20" fmla="*/ 0 w 39"/>
                  <a:gd name="T21" fmla="*/ 7 h 20"/>
                  <a:gd name="T22" fmla="*/ 13 w 39"/>
                  <a:gd name="T23" fmla="*/ 17 h 20"/>
                  <a:gd name="T24" fmla="*/ 39 w 39"/>
                  <a:gd name="T2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0">
                    <a:moveTo>
                      <a:pt x="39" y="7"/>
                    </a:moveTo>
                    <a:cubicBezTo>
                      <a:pt x="39" y="7"/>
                      <a:pt x="38" y="7"/>
                      <a:pt x="38" y="7"/>
                    </a:cubicBezTo>
                    <a:cubicBezTo>
                      <a:pt x="30" y="2"/>
                      <a:pt x="30" y="2"/>
                      <a:pt x="30" y="2"/>
                    </a:cubicBezTo>
                    <a:cubicBezTo>
                      <a:pt x="28" y="2"/>
                      <a:pt x="28" y="1"/>
                      <a:pt x="27" y="0"/>
                    </a:cubicBezTo>
                    <a:cubicBezTo>
                      <a:pt x="25" y="3"/>
                      <a:pt x="25" y="3"/>
                      <a:pt x="25" y="3"/>
                    </a:cubicBezTo>
                    <a:cubicBezTo>
                      <a:pt x="19" y="8"/>
                      <a:pt x="19" y="8"/>
                      <a:pt x="19" y="8"/>
                    </a:cubicBezTo>
                    <a:cubicBezTo>
                      <a:pt x="14" y="3"/>
                      <a:pt x="14" y="3"/>
                      <a:pt x="14" y="3"/>
                    </a:cubicBezTo>
                    <a:cubicBezTo>
                      <a:pt x="12" y="0"/>
                      <a:pt x="12" y="0"/>
                      <a:pt x="12" y="0"/>
                    </a:cubicBezTo>
                    <a:cubicBezTo>
                      <a:pt x="11" y="1"/>
                      <a:pt x="11" y="2"/>
                      <a:pt x="9" y="2"/>
                    </a:cubicBezTo>
                    <a:cubicBezTo>
                      <a:pt x="0" y="7"/>
                      <a:pt x="0" y="7"/>
                      <a:pt x="0" y="7"/>
                    </a:cubicBezTo>
                    <a:cubicBezTo>
                      <a:pt x="0" y="7"/>
                      <a:pt x="0" y="7"/>
                      <a:pt x="0" y="7"/>
                    </a:cubicBezTo>
                    <a:cubicBezTo>
                      <a:pt x="3" y="12"/>
                      <a:pt x="7" y="15"/>
                      <a:pt x="13" y="17"/>
                    </a:cubicBezTo>
                    <a:cubicBezTo>
                      <a:pt x="23" y="20"/>
                      <a:pt x="34" y="16"/>
                      <a:pt x="3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a:solidFill>
                    <a:schemeClr val="bg1"/>
                  </a:solidFill>
                  <a:latin typeface="Calibri (Body)"/>
                </a:endParaRPr>
              </a:p>
            </p:txBody>
          </p:sp>
          <p:sp>
            <p:nvSpPr>
              <p:cNvPr id="90" name="Freeform 86">
                <a:extLst>
                  <a:ext uri="{FF2B5EF4-FFF2-40B4-BE49-F238E27FC236}">
                    <a16:creationId xmlns:a16="http://schemas.microsoft.com/office/drawing/2014/main" id="{2864BD27-423F-D401-FDF6-CB5ED7B300ED}"/>
                  </a:ext>
                </a:extLst>
              </p:cNvPr>
              <p:cNvSpPr>
                <a:spLocks/>
              </p:cNvSpPr>
              <p:nvPr/>
            </p:nvSpPr>
            <p:spPr bwMode="auto">
              <a:xfrm>
                <a:off x="22729826" y="8093076"/>
                <a:ext cx="222250" cy="307975"/>
              </a:xfrm>
              <a:custGeom>
                <a:avLst/>
                <a:gdLst>
                  <a:gd name="T0" fmla="*/ 1 w 21"/>
                  <a:gd name="T1" fmla="*/ 12 h 29"/>
                  <a:gd name="T2" fmla="*/ 1 w 21"/>
                  <a:gd name="T3" fmla="*/ 12 h 29"/>
                  <a:gd name="T4" fmla="*/ 0 w 21"/>
                  <a:gd name="T5" fmla="*/ 13 h 29"/>
                  <a:gd name="T6" fmla="*/ 1 w 21"/>
                  <a:gd name="T7" fmla="*/ 17 h 29"/>
                  <a:gd name="T8" fmla="*/ 2 w 21"/>
                  <a:gd name="T9" fmla="*/ 18 h 29"/>
                  <a:gd name="T10" fmla="*/ 3 w 21"/>
                  <a:gd name="T11" fmla="*/ 20 h 29"/>
                  <a:gd name="T12" fmla="*/ 18 w 21"/>
                  <a:gd name="T13" fmla="*/ 20 h 29"/>
                  <a:gd name="T14" fmla="*/ 19 w 21"/>
                  <a:gd name="T15" fmla="*/ 18 h 29"/>
                  <a:gd name="T16" fmla="*/ 20 w 21"/>
                  <a:gd name="T17" fmla="*/ 17 h 29"/>
                  <a:gd name="T18" fmla="*/ 21 w 21"/>
                  <a:gd name="T19" fmla="*/ 13 h 29"/>
                  <a:gd name="T20" fmla="*/ 20 w 21"/>
                  <a:gd name="T21" fmla="*/ 12 h 29"/>
                  <a:gd name="T22" fmla="*/ 20 w 21"/>
                  <a:gd name="T23" fmla="*/ 12 h 29"/>
                  <a:gd name="T24" fmla="*/ 10 w 21"/>
                  <a:gd name="T25" fmla="*/ 0 h 29"/>
                  <a:gd name="T26" fmla="*/ 1 w 21"/>
                  <a:gd name="T27"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9">
                    <a:moveTo>
                      <a:pt x="1" y="12"/>
                    </a:moveTo>
                    <a:cubicBezTo>
                      <a:pt x="1" y="12"/>
                      <a:pt x="1" y="12"/>
                      <a:pt x="1" y="12"/>
                    </a:cubicBezTo>
                    <a:cubicBezTo>
                      <a:pt x="1" y="13"/>
                      <a:pt x="0" y="13"/>
                      <a:pt x="0" y="13"/>
                    </a:cubicBezTo>
                    <a:cubicBezTo>
                      <a:pt x="0" y="15"/>
                      <a:pt x="0" y="17"/>
                      <a:pt x="1" y="17"/>
                    </a:cubicBezTo>
                    <a:cubicBezTo>
                      <a:pt x="2" y="18"/>
                      <a:pt x="2" y="18"/>
                      <a:pt x="2" y="18"/>
                    </a:cubicBezTo>
                    <a:cubicBezTo>
                      <a:pt x="2" y="18"/>
                      <a:pt x="3" y="19"/>
                      <a:pt x="3" y="20"/>
                    </a:cubicBezTo>
                    <a:cubicBezTo>
                      <a:pt x="7" y="29"/>
                      <a:pt x="14" y="29"/>
                      <a:pt x="18" y="20"/>
                    </a:cubicBezTo>
                    <a:cubicBezTo>
                      <a:pt x="18" y="19"/>
                      <a:pt x="18" y="18"/>
                      <a:pt x="19" y="18"/>
                    </a:cubicBezTo>
                    <a:cubicBezTo>
                      <a:pt x="19" y="18"/>
                      <a:pt x="19" y="18"/>
                      <a:pt x="20" y="17"/>
                    </a:cubicBezTo>
                    <a:cubicBezTo>
                      <a:pt x="20" y="17"/>
                      <a:pt x="21" y="15"/>
                      <a:pt x="21" y="13"/>
                    </a:cubicBezTo>
                    <a:cubicBezTo>
                      <a:pt x="20" y="13"/>
                      <a:pt x="20" y="13"/>
                      <a:pt x="20" y="12"/>
                    </a:cubicBezTo>
                    <a:cubicBezTo>
                      <a:pt x="20" y="12"/>
                      <a:pt x="20" y="12"/>
                      <a:pt x="20" y="12"/>
                    </a:cubicBezTo>
                    <a:cubicBezTo>
                      <a:pt x="20" y="5"/>
                      <a:pt x="18" y="1"/>
                      <a:pt x="10" y="0"/>
                    </a:cubicBezTo>
                    <a:cubicBezTo>
                      <a:pt x="3" y="1"/>
                      <a:pt x="1" y="5"/>
                      <a:pt x="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a:solidFill>
                    <a:schemeClr val="bg1"/>
                  </a:solidFill>
                  <a:latin typeface="Calibri (Body)"/>
                </a:endParaRPr>
              </a:p>
            </p:txBody>
          </p:sp>
        </p:grpSp>
        <p:grpSp>
          <p:nvGrpSpPr>
            <p:cNvPr id="53" name="Group 52">
              <a:extLst>
                <a:ext uri="{FF2B5EF4-FFF2-40B4-BE49-F238E27FC236}">
                  <a16:creationId xmlns:a16="http://schemas.microsoft.com/office/drawing/2014/main" id="{D48A2DF5-A219-9FD8-7C2C-86CC86778DF2}"/>
                </a:ext>
              </a:extLst>
            </p:cNvPr>
            <p:cNvGrpSpPr/>
            <p:nvPr/>
          </p:nvGrpSpPr>
          <p:grpSpPr>
            <a:xfrm>
              <a:off x="4807746" y="3203261"/>
              <a:ext cx="642132" cy="540887"/>
              <a:chOff x="8372476" y="7794626"/>
              <a:chExt cx="2235200" cy="1882775"/>
            </a:xfrm>
            <a:solidFill>
              <a:schemeClr val="accent3">
                <a:lumMod val="75000"/>
              </a:schemeClr>
            </a:solidFill>
          </p:grpSpPr>
          <p:sp>
            <p:nvSpPr>
              <p:cNvPr id="80" name="Freeform 93">
                <a:extLst>
                  <a:ext uri="{FF2B5EF4-FFF2-40B4-BE49-F238E27FC236}">
                    <a16:creationId xmlns:a16="http://schemas.microsoft.com/office/drawing/2014/main" id="{535E6982-A0B0-71B6-CA14-344671AB354A}"/>
                  </a:ext>
                </a:extLst>
              </p:cNvPr>
              <p:cNvSpPr>
                <a:spLocks/>
              </p:cNvSpPr>
              <p:nvPr/>
            </p:nvSpPr>
            <p:spPr bwMode="auto">
              <a:xfrm>
                <a:off x="8990013" y="9231313"/>
                <a:ext cx="1000125" cy="339725"/>
              </a:xfrm>
              <a:custGeom>
                <a:avLst/>
                <a:gdLst>
                  <a:gd name="T0" fmla="*/ 69 w 94"/>
                  <a:gd name="T1" fmla="*/ 0 h 32"/>
                  <a:gd name="T2" fmla="*/ 69 w 94"/>
                  <a:gd name="T3" fmla="*/ 3 h 32"/>
                  <a:gd name="T4" fmla="*/ 85 w 94"/>
                  <a:gd name="T5" fmla="*/ 11 h 32"/>
                  <a:gd name="T6" fmla="*/ 47 w 94"/>
                  <a:gd name="T7" fmla="*/ 22 h 32"/>
                  <a:gd name="T8" fmla="*/ 9 w 94"/>
                  <a:gd name="T9" fmla="*/ 11 h 32"/>
                  <a:gd name="T10" fmla="*/ 25 w 94"/>
                  <a:gd name="T11" fmla="*/ 3 h 32"/>
                  <a:gd name="T12" fmla="*/ 25 w 94"/>
                  <a:gd name="T13" fmla="*/ 0 h 32"/>
                  <a:gd name="T14" fmla="*/ 0 w 94"/>
                  <a:gd name="T15" fmla="*/ 15 h 32"/>
                  <a:gd name="T16" fmla="*/ 47 w 94"/>
                  <a:gd name="T17" fmla="*/ 32 h 32"/>
                  <a:gd name="T18" fmla="*/ 94 w 94"/>
                  <a:gd name="T19" fmla="*/ 15 h 32"/>
                  <a:gd name="T20" fmla="*/ 69 w 94"/>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32">
                    <a:moveTo>
                      <a:pt x="69" y="0"/>
                    </a:moveTo>
                    <a:cubicBezTo>
                      <a:pt x="69" y="3"/>
                      <a:pt x="69" y="3"/>
                      <a:pt x="69" y="3"/>
                    </a:cubicBezTo>
                    <a:cubicBezTo>
                      <a:pt x="78" y="5"/>
                      <a:pt x="85" y="8"/>
                      <a:pt x="85" y="11"/>
                    </a:cubicBezTo>
                    <a:cubicBezTo>
                      <a:pt x="85" y="17"/>
                      <a:pt x="68" y="22"/>
                      <a:pt x="47" y="22"/>
                    </a:cubicBezTo>
                    <a:cubicBezTo>
                      <a:pt x="26" y="22"/>
                      <a:pt x="9" y="17"/>
                      <a:pt x="9" y="11"/>
                    </a:cubicBezTo>
                    <a:cubicBezTo>
                      <a:pt x="9" y="8"/>
                      <a:pt x="15" y="5"/>
                      <a:pt x="25" y="3"/>
                    </a:cubicBezTo>
                    <a:cubicBezTo>
                      <a:pt x="25" y="0"/>
                      <a:pt x="25" y="0"/>
                      <a:pt x="25" y="0"/>
                    </a:cubicBezTo>
                    <a:cubicBezTo>
                      <a:pt x="10" y="3"/>
                      <a:pt x="0" y="9"/>
                      <a:pt x="0" y="15"/>
                    </a:cubicBezTo>
                    <a:cubicBezTo>
                      <a:pt x="0" y="24"/>
                      <a:pt x="21" y="32"/>
                      <a:pt x="47" y="32"/>
                    </a:cubicBezTo>
                    <a:cubicBezTo>
                      <a:pt x="73" y="32"/>
                      <a:pt x="94" y="24"/>
                      <a:pt x="94" y="15"/>
                    </a:cubicBezTo>
                    <a:cubicBezTo>
                      <a:pt x="94" y="9"/>
                      <a:pt x="84" y="3"/>
                      <a:pt x="6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a:solidFill>
                    <a:schemeClr val="bg1"/>
                  </a:solidFill>
                  <a:latin typeface="Calibri (Body)"/>
                </a:endParaRPr>
              </a:p>
            </p:txBody>
          </p:sp>
          <p:sp>
            <p:nvSpPr>
              <p:cNvPr id="81" name="Freeform 94">
                <a:extLst>
                  <a:ext uri="{FF2B5EF4-FFF2-40B4-BE49-F238E27FC236}">
                    <a16:creationId xmlns:a16="http://schemas.microsoft.com/office/drawing/2014/main" id="{8EFBAA19-5C60-9B9E-3D5D-39149434E2D3}"/>
                  </a:ext>
                </a:extLst>
              </p:cNvPr>
              <p:cNvSpPr>
                <a:spLocks noEditPoints="1"/>
              </p:cNvSpPr>
              <p:nvPr/>
            </p:nvSpPr>
            <p:spPr bwMode="auto">
              <a:xfrm>
                <a:off x="9202735" y="7794626"/>
                <a:ext cx="574676" cy="1606551"/>
              </a:xfrm>
              <a:custGeom>
                <a:avLst/>
                <a:gdLst>
                  <a:gd name="T0" fmla="*/ 16 w 54"/>
                  <a:gd name="T1" fmla="*/ 22 h 151"/>
                  <a:gd name="T2" fmla="*/ 17 w 54"/>
                  <a:gd name="T3" fmla="*/ 25 h 151"/>
                  <a:gd name="T4" fmla="*/ 37 w 54"/>
                  <a:gd name="T5" fmla="*/ 25 h 151"/>
                  <a:gd name="T6" fmla="*/ 38 w 54"/>
                  <a:gd name="T7" fmla="*/ 22 h 151"/>
                  <a:gd name="T8" fmla="*/ 39 w 54"/>
                  <a:gd name="T9" fmla="*/ 22 h 151"/>
                  <a:gd name="T10" fmla="*/ 40 w 54"/>
                  <a:gd name="T11" fmla="*/ 16 h 151"/>
                  <a:gd name="T12" fmla="*/ 40 w 54"/>
                  <a:gd name="T13" fmla="*/ 15 h 151"/>
                  <a:gd name="T14" fmla="*/ 40 w 54"/>
                  <a:gd name="T15" fmla="*/ 15 h 151"/>
                  <a:gd name="T16" fmla="*/ 27 w 54"/>
                  <a:gd name="T17" fmla="*/ 0 h 151"/>
                  <a:gd name="T18" fmla="*/ 14 w 54"/>
                  <a:gd name="T19" fmla="*/ 15 h 151"/>
                  <a:gd name="T20" fmla="*/ 14 w 54"/>
                  <a:gd name="T21" fmla="*/ 15 h 151"/>
                  <a:gd name="T22" fmla="*/ 13 w 54"/>
                  <a:gd name="T23" fmla="*/ 16 h 151"/>
                  <a:gd name="T24" fmla="*/ 15 w 54"/>
                  <a:gd name="T25" fmla="*/ 22 h 151"/>
                  <a:gd name="T26" fmla="*/ 16 w 54"/>
                  <a:gd name="T27" fmla="*/ 22 h 151"/>
                  <a:gd name="T28" fmla="*/ 52 w 54"/>
                  <a:gd name="T29" fmla="*/ 42 h 151"/>
                  <a:gd name="T30" fmla="*/ 41 w 54"/>
                  <a:gd name="T31" fmla="*/ 36 h 151"/>
                  <a:gd name="T32" fmla="*/ 37 w 54"/>
                  <a:gd name="T33" fmla="*/ 33 h 151"/>
                  <a:gd name="T34" fmla="*/ 34 w 54"/>
                  <a:gd name="T35" fmla="*/ 37 h 151"/>
                  <a:gd name="T36" fmla="*/ 29 w 54"/>
                  <a:gd name="T37" fmla="*/ 41 h 151"/>
                  <a:gd name="T38" fmla="*/ 29 w 54"/>
                  <a:gd name="T39" fmla="*/ 38 h 151"/>
                  <a:gd name="T40" fmla="*/ 30 w 54"/>
                  <a:gd name="T41" fmla="*/ 36 h 151"/>
                  <a:gd name="T42" fmla="*/ 27 w 54"/>
                  <a:gd name="T43" fmla="*/ 36 h 151"/>
                  <a:gd name="T44" fmla="*/ 24 w 54"/>
                  <a:gd name="T45" fmla="*/ 36 h 151"/>
                  <a:gd name="T46" fmla="*/ 25 w 54"/>
                  <a:gd name="T47" fmla="*/ 38 h 151"/>
                  <a:gd name="T48" fmla="*/ 25 w 54"/>
                  <a:gd name="T49" fmla="*/ 41 h 151"/>
                  <a:gd name="T50" fmla="*/ 20 w 54"/>
                  <a:gd name="T51" fmla="*/ 37 h 151"/>
                  <a:gd name="T52" fmla="*/ 17 w 54"/>
                  <a:gd name="T53" fmla="*/ 33 h 151"/>
                  <a:gd name="T54" fmla="*/ 13 w 54"/>
                  <a:gd name="T55" fmla="*/ 36 h 151"/>
                  <a:gd name="T56" fmla="*/ 2 w 54"/>
                  <a:gd name="T57" fmla="*/ 42 h 151"/>
                  <a:gd name="T58" fmla="*/ 0 w 54"/>
                  <a:gd name="T59" fmla="*/ 45 h 151"/>
                  <a:gd name="T60" fmla="*/ 0 w 54"/>
                  <a:gd name="T61" fmla="*/ 86 h 151"/>
                  <a:gd name="T62" fmla="*/ 10 w 54"/>
                  <a:gd name="T63" fmla="*/ 97 h 151"/>
                  <a:gd name="T64" fmla="*/ 10 w 54"/>
                  <a:gd name="T65" fmla="*/ 97 h 151"/>
                  <a:gd name="T66" fmla="*/ 10 w 54"/>
                  <a:gd name="T67" fmla="*/ 143 h 151"/>
                  <a:gd name="T68" fmla="*/ 18 w 54"/>
                  <a:gd name="T69" fmla="*/ 151 h 151"/>
                  <a:gd name="T70" fmla="*/ 27 w 54"/>
                  <a:gd name="T71" fmla="*/ 143 h 151"/>
                  <a:gd name="T72" fmla="*/ 35 w 54"/>
                  <a:gd name="T73" fmla="*/ 151 h 151"/>
                  <a:gd name="T74" fmla="*/ 44 w 54"/>
                  <a:gd name="T75" fmla="*/ 143 h 151"/>
                  <a:gd name="T76" fmla="*/ 44 w 54"/>
                  <a:gd name="T77" fmla="*/ 97 h 151"/>
                  <a:gd name="T78" fmla="*/ 44 w 54"/>
                  <a:gd name="T79" fmla="*/ 97 h 151"/>
                  <a:gd name="T80" fmla="*/ 54 w 54"/>
                  <a:gd name="T81" fmla="*/ 86 h 151"/>
                  <a:gd name="T82" fmla="*/ 54 w 54"/>
                  <a:gd name="T83" fmla="*/ 45 h 151"/>
                  <a:gd name="T84" fmla="*/ 52 w 54"/>
                  <a:gd name="T85" fmla="*/ 4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 h="151">
                    <a:moveTo>
                      <a:pt x="16" y="22"/>
                    </a:moveTo>
                    <a:cubicBezTo>
                      <a:pt x="16" y="23"/>
                      <a:pt x="17" y="24"/>
                      <a:pt x="17" y="25"/>
                    </a:cubicBezTo>
                    <a:cubicBezTo>
                      <a:pt x="23" y="37"/>
                      <a:pt x="31" y="37"/>
                      <a:pt x="37" y="25"/>
                    </a:cubicBezTo>
                    <a:cubicBezTo>
                      <a:pt x="37" y="24"/>
                      <a:pt x="38" y="23"/>
                      <a:pt x="38" y="22"/>
                    </a:cubicBezTo>
                    <a:cubicBezTo>
                      <a:pt x="38" y="22"/>
                      <a:pt x="38" y="22"/>
                      <a:pt x="39" y="22"/>
                    </a:cubicBezTo>
                    <a:cubicBezTo>
                      <a:pt x="40" y="21"/>
                      <a:pt x="41" y="18"/>
                      <a:pt x="40" y="16"/>
                    </a:cubicBezTo>
                    <a:cubicBezTo>
                      <a:pt x="40" y="16"/>
                      <a:pt x="39" y="17"/>
                      <a:pt x="40" y="15"/>
                    </a:cubicBezTo>
                    <a:cubicBezTo>
                      <a:pt x="40" y="15"/>
                      <a:pt x="40" y="15"/>
                      <a:pt x="40" y="15"/>
                    </a:cubicBezTo>
                    <a:cubicBezTo>
                      <a:pt x="40" y="6"/>
                      <a:pt x="36" y="0"/>
                      <a:pt x="27" y="0"/>
                    </a:cubicBezTo>
                    <a:cubicBezTo>
                      <a:pt x="17" y="0"/>
                      <a:pt x="14" y="6"/>
                      <a:pt x="14" y="15"/>
                    </a:cubicBezTo>
                    <a:cubicBezTo>
                      <a:pt x="14" y="15"/>
                      <a:pt x="14" y="15"/>
                      <a:pt x="14" y="15"/>
                    </a:cubicBezTo>
                    <a:cubicBezTo>
                      <a:pt x="14" y="17"/>
                      <a:pt x="14" y="16"/>
                      <a:pt x="13" y="16"/>
                    </a:cubicBezTo>
                    <a:cubicBezTo>
                      <a:pt x="13" y="18"/>
                      <a:pt x="14" y="21"/>
                      <a:pt x="15" y="22"/>
                    </a:cubicBezTo>
                    <a:cubicBezTo>
                      <a:pt x="15" y="22"/>
                      <a:pt x="16" y="22"/>
                      <a:pt x="16" y="22"/>
                    </a:cubicBezTo>
                    <a:close/>
                    <a:moveTo>
                      <a:pt x="52" y="42"/>
                    </a:moveTo>
                    <a:cubicBezTo>
                      <a:pt x="41" y="36"/>
                      <a:pt x="41" y="36"/>
                      <a:pt x="41" y="36"/>
                    </a:cubicBezTo>
                    <a:cubicBezTo>
                      <a:pt x="38" y="35"/>
                      <a:pt x="38" y="34"/>
                      <a:pt x="37" y="33"/>
                    </a:cubicBezTo>
                    <a:cubicBezTo>
                      <a:pt x="34" y="37"/>
                      <a:pt x="34" y="37"/>
                      <a:pt x="34" y="37"/>
                    </a:cubicBezTo>
                    <a:cubicBezTo>
                      <a:pt x="29" y="41"/>
                      <a:pt x="29" y="41"/>
                      <a:pt x="29" y="41"/>
                    </a:cubicBezTo>
                    <a:cubicBezTo>
                      <a:pt x="29" y="38"/>
                      <a:pt x="29" y="38"/>
                      <a:pt x="29" y="38"/>
                    </a:cubicBezTo>
                    <a:cubicBezTo>
                      <a:pt x="30" y="36"/>
                      <a:pt x="30" y="36"/>
                      <a:pt x="30" y="36"/>
                    </a:cubicBezTo>
                    <a:cubicBezTo>
                      <a:pt x="29" y="36"/>
                      <a:pt x="28" y="36"/>
                      <a:pt x="27" y="36"/>
                    </a:cubicBezTo>
                    <a:cubicBezTo>
                      <a:pt x="26" y="36"/>
                      <a:pt x="25" y="36"/>
                      <a:pt x="24" y="36"/>
                    </a:cubicBezTo>
                    <a:cubicBezTo>
                      <a:pt x="25" y="38"/>
                      <a:pt x="25" y="38"/>
                      <a:pt x="25" y="38"/>
                    </a:cubicBezTo>
                    <a:cubicBezTo>
                      <a:pt x="25" y="41"/>
                      <a:pt x="25" y="41"/>
                      <a:pt x="25" y="41"/>
                    </a:cubicBezTo>
                    <a:cubicBezTo>
                      <a:pt x="20" y="37"/>
                      <a:pt x="20" y="37"/>
                      <a:pt x="20" y="37"/>
                    </a:cubicBezTo>
                    <a:cubicBezTo>
                      <a:pt x="17" y="33"/>
                      <a:pt x="17" y="33"/>
                      <a:pt x="17" y="33"/>
                    </a:cubicBezTo>
                    <a:cubicBezTo>
                      <a:pt x="16" y="34"/>
                      <a:pt x="15" y="35"/>
                      <a:pt x="13" y="36"/>
                    </a:cubicBezTo>
                    <a:cubicBezTo>
                      <a:pt x="2" y="42"/>
                      <a:pt x="2" y="42"/>
                      <a:pt x="2" y="42"/>
                    </a:cubicBezTo>
                    <a:cubicBezTo>
                      <a:pt x="1" y="43"/>
                      <a:pt x="0" y="43"/>
                      <a:pt x="0" y="45"/>
                    </a:cubicBezTo>
                    <a:cubicBezTo>
                      <a:pt x="0" y="86"/>
                      <a:pt x="0" y="86"/>
                      <a:pt x="0" y="86"/>
                    </a:cubicBezTo>
                    <a:cubicBezTo>
                      <a:pt x="0" y="91"/>
                      <a:pt x="4" y="96"/>
                      <a:pt x="10" y="97"/>
                    </a:cubicBezTo>
                    <a:cubicBezTo>
                      <a:pt x="10" y="97"/>
                      <a:pt x="10" y="97"/>
                      <a:pt x="10" y="97"/>
                    </a:cubicBezTo>
                    <a:cubicBezTo>
                      <a:pt x="10" y="143"/>
                      <a:pt x="10" y="143"/>
                      <a:pt x="10" y="143"/>
                    </a:cubicBezTo>
                    <a:cubicBezTo>
                      <a:pt x="10" y="148"/>
                      <a:pt x="14" y="151"/>
                      <a:pt x="18" y="151"/>
                    </a:cubicBezTo>
                    <a:cubicBezTo>
                      <a:pt x="23" y="151"/>
                      <a:pt x="27" y="148"/>
                      <a:pt x="27" y="143"/>
                    </a:cubicBezTo>
                    <a:cubicBezTo>
                      <a:pt x="27" y="148"/>
                      <a:pt x="31" y="151"/>
                      <a:pt x="35" y="151"/>
                    </a:cubicBezTo>
                    <a:cubicBezTo>
                      <a:pt x="40" y="151"/>
                      <a:pt x="44" y="148"/>
                      <a:pt x="44" y="143"/>
                    </a:cubicBezTo>
                    <a:cubicBezTo>
                      <a:pt x="44" y="97"/>
                      <a:pt x="44" y="97"/>
                      <a:pt x="44" y="97"/>
                    </a:cubicBezTo>
                    <a:cubicBezTo>
                      <a:pt x="44" y="97"/>
                      <a:pt x="44" y="97"/>
                      <a:pt x="44" y="97"/>
                    </a:cubicBezTo>
                    <a:cubicBezTo>
                      <a:pt x="50" y="96"/>
                      <a:pt x="54" y="91"/>
                      <a:pt x="54" y="86"/>
                    </a:cubicBezTo>
                    <a:cubicBezTo>
                      <a:pt x="54" y="45"/>
                      <a:pt x="54" y="45"/>
                      <a:pt x="54" y="45"/>
                    </a:cubicBezTo>
                    <a:cubicBezTo>
                      <a:pt x="54" y="43"/>
                      <a:pt x="53" y="43"/>
                      <a:pt x="52"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a:solidFill>
                    <a:schemeClr val="bg1"/>
                  </a:solidFill>
                  <a:latin typeface="Calibri (Body)"/>
                </a:endParaRPr>
              </a:p>
            </p:txBody>
          </p:sp>
          <p:sp>
            <p:nvSpPr>
              <p:cNvPr id="82" name="Freeform 95">
                <a:extLst>
                  <a:ext uri="{FF2B5EF4-FFF2-40B4-BE49-F238E27FC236}">
                    <a16:creationId xmlns:a16="http://schemas.microsoft.com/office/drawing/2014/main" id="{64757B3D-7DC4-C04E-1005-1802A7D3A2C3}"/>
                  </a:ext>
                </a:extLst>
              </p:cNvPr>
              <p:cNvSpPr>
                <a:spLocks/>
              </p:cNvSpPr>
              <p:nvPr/>
            </p:nvSpPr>
            <p:spPr bwMode="auto">
              <a:xfrm>
                <a:off x="8372476" y="9412288"/>
                <a:ext cx="777875" cy="265113"/>
              </a:xfrm>
              <a:custGeom>
                <a:avLst/>
                <a:gdLst>
                  <a:gd name="T0" fmla="*/ 63 w 73"/>
                  <a:gd name="T1" fmla="*/ 13 h 25"/>
                  <a:gd name="T2" fmla="*/ 38 w 73"/>
                  <a:gd name="T3" fmla="*/ 17 h 25"/>
                  <a:gd name="T4" fmla="*/ 7 w 73"/>
                  <a:gd name="T5" fmla="*/ 9 h 25"/>
                  <a:gd name="T6" fmla="*/ 20 w 73"/>
                  <a:gd name="T7" fmla="*/ 2 h 25"/>
                  <a:gd name="T8" fmla="*/ 20 w 73"/>
                  <a:gd name="T9" fmla="*/ 0 h 25"/>
                  <a:gd name="T10" fmla="*/ 0 w 73"/>
                  <a:gd name="T11" fmla="*/ 12 h 25"/>
                  <a:gd name="T12" fmla="*/ 38 w 73"/>
                  <a:gd name="T13" fmla="*/ 25 h 25"/>
                  <a:gd name="T14" fmla="*/ 73 w 73"/>
                  <a:gd name="T15" fmla="*/ 17 h 25"/>
                  <a:gd name="T16" fmla="*/ 63 w 73"/>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5">
                    <a:moveTo>
                      <a:pt x="63" y="13"/>
                    </a:moveTo>
                    <a:cubicBezTo>
                      <a:pt x="58" y="16"/>
                      <a:pt x="48" y="17"/>
                      <a:pt x="38" y="17"/>
                    </a:cubicBezTo>
                    <a:cubicBezTo>
                      <a:pt x="21" y="17"/>
                      <a:pt x="7" y="13"/>
                      <a:pt x="7" y="9"/>
                    </a:cubicBezTo>
                    <a:cubicBezTo>
                      <a:pt x="7" y="6"/>
                      <a:pt x="12" y="3"/>
                      <a:pt x="20" y="2"/>
                    </a:cubicBezTo>
                    <a:cubicBezTo>
                      <a:pt x="20" y="0"/>
                      <a:pt x="20" y="0"/>
                      <a:pt x="20" y="0"/>
                    </a:cubicBezTo>
                    <a:cubicBezTo>
                      <a:pt x="8" y="2"/>
                      <a:pt x="0" y="6"/>
                      <a:pt x="0" y="12"/>
                    </a:cubicBezTo>
                    <a:cubicBezTo>
                      <a:pt x="0" y="19"/>
                      <a:pt x="17" y="25"/>
                      <a:pt x="38" y="25"/>
                    </a:cubicBezTo>
                    <a:cubicBezTo>
                      <a:pt x="53" y="25"/>
                      <a:pt x="67" y="22"/>
                      <a:pt x="73" y="17"/>
                    </a:cubicBezTo>
                    <a:cubicBezTo>
                      <a:pt x="69" y="16"/>
                      <a:pt x="66" y="15"/>
                      <a:pt x="6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a:solidFill>
                    <a:schemeClr val="bg1"/>
                  </a:solidFill>
                  <a:latin typeface="Calibri (Body)"/>
                </a:endParaRPr>
              </a:p>
            </p:txBody>
          </p:sp>
          <p:sp>
            <p:nvSpPr>
              <p:cNvPr id="83" name="Freeform 96">
                <a:extLst>
                  <a:ext uri="{FF2B5EF4-FFF2-40B4-BE49-F238E27FC236}">
                    <a16:creationId xmlns:a16="http://schemas.microsoft.com/office/drawing/2014/main" id="{B504745E-EC1A-85F4-D6EF-58D8BAAB3EA3}"/>
                  </a:ext>
                </a:extLst>
              </p:cNvPr>
              <p:cNvSpPr>
                <a:spLocks noEditPoints="1"/>
              </p:cNvSpPr>
              <p:nvPr/>
            </p:nvSpPr>
            <p:spPr bwMode="auto">
              <a:xfrm>
                <a:off x="8543926" y="8240713"/>
                <a:ext cx="468313" cy="1309688"/>
              </a:xfrm>
              <a:custGeom>
                <a:avLst/>
                <a:gdLst>
                  <a:gd name="T0" fmla="*/ 13 w 44"/>
                  <a:gd name="T1" fmla="*/ 18 h 123"/>
                  <a:gd name="T2" fmla="*/ 14 w 44"/>
                  <a:gd name="T3" fmla="*/ 20 h 123"/>
                  <a:gd name="T4" fmla="*/ 30 w 44"/>
                  <a:gd name="T5" fmla="*/ 20 h 123"/>
                  <a:gd name="T6" fmla="*/ 31 w 44"/>
                  <a:gd name="T7" fmla="*/ 18 h 123"/>
                  <a:gd name="T8" fmla="*/ 32 w 44"/>
                  <a:gd name="T9" fmla="*/ 18 h 123"/>
                  <a:gd name="T10" fmla="*/ 33 w 44"/>
                  <a:gd name="T11" fmla="*/ 13 h 123"/>
                  <a:gd name="T12" fmla="*/ 32 w 44"/>
                  <a:gd name="T13" fmla="*/ 12 h 123"/>
                  <a:gd name="T14" fmla="*/ 32 w 44"/>
                  <a:gd name="T15" fmla="*/ 12 h 123"/>
                  <a:gd name="T16" fmla="*/ 22 w 44"/>
                  <a:gd name="T17" fmla="*/ 0 h 123"/>
                  <a:gd name="T18" fmla="*/ 11 w 44"/>
                  <a:gd name="T19" fmla="*/ 12 h 123"/>
                  <a:gd name="T20" fmla="*/ 12 w 44"/>
                  <a:gd name="T21" fmla="*/ 12 h 123"/>
                  <a:gd name="T22" fmla="*/ 11 w 44"/>
                  <a:gd name="T23" fmla="*/ 13 h 123"/>
                  <a:gd name="T24" fmla="*/ 12 w 44"/>
                  <a:gd name="T25" fmla="*/ 18 h 123"/>
                  <a:gd name="T26" fmla="*/ 13 w 44"/>
                  <a:gd name="T27" fmla="*/ 18 h 123"/>
                  <a:gd name="T28" fmla="*/ 42 w 44"/>
                  <a:gd name="T29" fmla="*/ 34 h 123"/>
                  <a:gd name="T30" fmla="*/ 33 w 44"/>
                  <a:gd name="T31" fmla="*/ 29 h 123"/>
                  <a:gd name="T32" fmla="*/ 30 w 44"/>
                  <a:gd name="T33" fmla="*/ 27 h 123"/>
                  <a:gd name="T34" fmla="*/ 28 w 44"/>
                  <a:gd name="T35" fmla="*/ 30 h 123"/>
                  <a:gd name="T36" fmla="*/ 24 w 44"/>
                  <a:gd name="T37" fmla="*/ 34 h 123"/>
                  <a:gd name="T38" fmla="*/ 23 w 44"/>
                  <a:gd name="T39" fmla="*/ 31 h 123"/>
                  <a:gd name="T40" fmla="*/ 24 w 44"/>
                  <a:gd name="T41" fmla="*/ 29 h 123"/>
                  <a:gd name="T42" fmla="*/ 22 w 44"/>
                  <a:gd name="T43" fmla="*/ 30 h 123"/>
                  <a:gd name="T44" fmla="*/ 19 w 44"/>
                  <a:gd name="T45" fmla="*/ 29 h 123"/>
                  <a:gd name="T46" fmla="*/ 20 w 44"/>
                  <a:gd name="T47" fmla="*/ 31 h 123"/>
                  <a:gd name="T48" fmla="*/ 20 w 44"/>
                  <a:gd name="T49" fmla="*/ 34 h 123"/>
                  <a:gd name="T50" fmla="*/ 16 w 44"/>
                  <a:gd name="T51" fmla="*/ 30 h 123"/>
                  <a:gd name="T52" fmla="*/ 14 w 44"/>
                  <a:gd name="T53" fmla="*/ 27 h 123"/>
                  <a:gd name="T54" fmla="*/ 11 w 44"/>
                  <a:gd name="T55" fmla="*/ 29 h 123"/>
                  <a:gd name="T56" fmla="*/ 2 w 44"/>
                  <a:gd name="T57" fmla="*/ 34 h 123"/>
                  <a:gd name="T58" fmla="*/ 0 w 44"/>
                  <a:gd name="T59" fmla="*/ 37 h 123"/>
                  <a:gd name="T60" fmla="*/ 0 w 44"/>
                  <a:gd name="T61" fmla="*/ 69 h 123"/>
                  <a:gd name="T62" fmla="*/ 8 w 44"/>
                  <a:gd name="T63" fmla="*/ 78 h 123"/>
                  <a:gd name="T64" fmla="*/ 8 w 44"/>
                  <a:gd name="T65" fmla="*/ 78 h 123"/>
                  <a:gd name="T66" fmla="*/ 8 w 44"/>
                  <a:gd name="T67" fmla="*/ 116 h 123"/>
                  <a:gd name="T68" fmla="*/ 15 w 44"/>
                  <a:gd name="T69" fmla="*/ 123 h 123"/>
                  <a:gd name="T70" fmla="*/ 22 w 44"/>
                  <a:gd name="T71" fmla="*/ 116 h 123"/>
                  <a:gd name="T72" fmla="*/ 29 w 44"/>
                  <a:gd name="T73" fmla="*/ 123 h 123"/>
                  <a:gd name="T74" fmla="*/ 36 w 44"/>
                  <a:gd name="T75" fmla="*/ 116 h 123"/>
                  <a:gd name="T76" fmla="*/ 36 w 44"/>
                  <a:gd name="T77" fmla="*/ 78 h 123"/>
                  <a:gd name="T78" fmla="*/ 36 w 44"/>
                  <a:gd name="T79" fmla="*/ 78 h 123"/>
                  <a:gd name="T80" fmla="*/ 44 w 44"/>
                  <a:gd name="T81" fmla="*/ 69 h 123"/>
                  <a:gd name="T82" fmla="*/ 44 w 44"/>
                  <a:gd name="T83" fmla="*/ 37 h 123"/>
                  <a:gd name="T84" fmla="*/ 42 w 44"/>
                  <a:gd name="T85" fmla="*/ 3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23">
                    <a:moveTo>
                      <a:pt x="13" y="18"/>
                    </a:moveTo>
                    <a:cubicBezTo>
                      <a:pt x="13" y="18"/>
                      <a:pt x="14" y="19"/>
                      <a:pt x="14" y="20"/>
                    </a:cubicBezTo>
                    <a:cubicBezTo>
                      <a:pt x="18" y="30"/>
                      <a:pt x="25" y="30"/>
                      <a:pt x="30" y="20"/>
                    </a:cubicBezTo>
                    <a:cubicBezTo>
                      <a:pt x="30" y="19"/>
                      <a:pt x="30" y="18"/>
                      <a:pt x="31" y="18"/>
                    </a:cubicBezTo>
                    <a:cubicBezTo>
                      <a:pt x="31" y="18"/>
                      <a:pt x="31" y="18"/>
                      <a:pt x="32" y="18"/>
                    </a:cubicBezTo>
                    <a:cubicBezTo>
                      <a:pt x="33" y="17"/>
                      <a:pt x="33" y="15"/>
                      <a:pt x="33" y="13"/>
                    </a:cubicBezTo>
                    <a:cubicBezTo>
                      <a:pt x="33" y="13"/>
                      <a:pt x="32" y="13"/>
                      <a:pt x="32" y="12"/>
                    </a:cubicBezTo>
                    <a:cubicBezTo>
                      <a:pt x="32" y="12"/>
                      <a:pt x="32" y="12"/>
                      <a:pt x="32" y="12"/>
                    </a:cubicBezTo>
                    <a:cubicBezTo>
                      <a:pt x="32" y="5"/>
                      <a:pt x="29" y="0"/>
                      <a:pt x="22" y="0"/>
                    </a:cubicBezTo>
                    <a:cubicBezTo>
                      <a:pt x="14" y="0"/>
                      <a:pt x="11" y="5"/>
                      <a:pt x="11" y="12"/>
                    </a:cubicBezTo>
                    <a:cubicBezTo>
                      <a:pt x="11" y="12"/>
                      <a:pt x="12" y="12"/>
                      <a:pt x="12" y="12"/>
                    </a:cubicBezTo>
                    <a:cubicBezTo>
                      <a:pt x="12" y="13"/>
                      <a:pt x="11" y="13"/>
                      <a:pt x="11" y="13"/>
                    </a:cubicBezTo>
                    <a:cubicBezTo>
                      <a:pt x="10" y="15"/>
                      <a:pt x="11" y="17"/>
                      <a:pt x="12" y="18"/>
                    </a:cubicBezTo>
                    <a:cubicBezTo>
                      <a:pt x="12" y="18"/>
                      <a:pt x="13" y="18"/>
                      <a:pt x="13" y="18"/>
                    </a:cubicBezTo>
                    <a:close/>
                    <a:moveTo>
                      <a:pt x="42" y="34"/>
                    </a:moveTo>
                    <a:cubicBezTo>
                      <a:pt x="33" y="29"/>
                      <a:pt x="33" y="29"/>
                      <a:pt x="33" y="29"/>
                    </a:cubicBezTo>
                    <a:cubicBezTo>
                      <a:pt x="31" y="28"/>
                      <a:pt x="31" y="28"/>
                      <a:pt x="30" y="27"/>
                    </a:cubicBezTo>
                    <a:cubicBezTo>
                      <a:pt x="28" y="30"/>
                      <a:pt x="28" y="30"/>
                      <a:pt x="28" y="30"/>
                    </a:cubicBezTo>
                    <a:cubicBezTo>
                      <a:pt x="24" y="34"/>
                      <a:pt x="24" y="34"/>
                      <a:pt x="24" y="34"/>
                    </a:cubicBezTo>
                    <a:cubicBezTo>
                      <a:pt x="23" y="31"/>
                      <a:pt x="23" y="31"/>
                      <a:pt x="23" y="31"/>
                    </a:cubicBezTo>
                    <a:cubicBezTo>
                      <a:pt x="24" y="29"/>
                      <a:pt x="24" y="29"/>
                      <a:pt x="24" y="29"/>
                    </a:cubicBezTo>
                    <a:cubicBezTo>
                      <a:pt x="24" y="29"/>
                      <a:pt x="23" y="30"/>
                      <a:pt x="22" y="30"/>
                    </a:cubicBezTo>
                    <a:cubicBezTo>
                      <a:pt x="21" y="30"/>
                      <a:pt x="20" y="29"/>
                      <a:pt x="19" y="29"/>
                    </a:cubicBezTo>
                    <a:cubicBezTo>
                      <a:pt x="20" y="31"/>
                      <a:pt x="20" y="31"/>
                      <a:pt x="20" y="31"/>
                    </a:cubicBezTo>
                    <a:cubicBezTo>
                      <a:pt x="20" y="34"/>
                      <a:pt x="20" y="34"/>
                      <a:pt x="20" y="34"/>
                    </a:cubicBezTo>
                    <a:cubicBezTo>
                      <a:pt x="16" y="30"/>
                      <a:pt x="16" y="30"/>
                      <a:pt x="16" y="30"/>
                    </a:cubicBezTo>
                    <a:cubicBezTo>
                      <a:pt x="14" y="27"/>
                      <a:pt x="14" y="27"/>
                      <a:pt x="14" y="27"/>
                    </a:cubicBezTo>
                    <a:cubicBezTo>
                      <a:pt x="13" y="28"/>
                      <a:pt x="12" y="28"/>
                      <a:pt x="11" y="29"/>
                    </a:cubicBezTo>
                    <a:cubicBezTo>
                      <a:pt x="2" y="34"/>
                      <a:pt x="2" y="34"/>
                      <a:pt x="2" y="34"/>
                    </a:cubicBezTo>
                    <a:cubicBezTo>
                      <a:pt x="1" y="35"/>
                      <a:pt x="0" y="35"/>
                      <a:pt x="0" y="37"/>
                    </a:cubicBezTo>
                    <a:cubicBezTo>
                      <a:pt x="0" y="69"/>
                      <a:pt x="0" y="69"/>
                      <a:pt x="0" y="69"/>
                    </a:cubicBezTo>
                    <a:cubicBezTo>
                      <a:pt x="0" y="74"/>
                      <a:pt x="3" y="78"/>
                      <a:pt x="8" y="78"/>
                    </a:cubicBezTo>
                    <a:cubicBezTo>
                      <a:pt x="8" y="78"/>
                      <a:pt x="8" y="78"/>
                      <a:pt x="8" y="78"/>
                    </a:cubicBezTo>
                    <a:cubicBezTo>
                      <a:pt x="8" y="116"/>
                      <a:pt x="8" y="116"/>
                      <a:pt x="8" y="116"/>
                    </a:cubicBezTo>
                    <a:cubicBezTo>
                      <a:pt x="8" y="120"/>
                      <a:pt x="11" y="123"/>
                      <a:pt x="15" y="123"/>
                    </a:cubicBezTo>
                    <a:cubicBezTo>
                      <a:pt x="19" y="123"/>
                      <a:pt x="22" y="120"/>
                      <a:pt x="22" y="116"/>
                    </a:cubicBezTo>
                    <a:cubicBezTo>
                      <a:pt x="22" y="120"/>
                      <a:pt x="25" y="123"/>
                      <a:pt x="29" y="123"/>
                    </a:cubicBezTo>
                    <a:cubicBezTo>
                      <a:pt x="33" y="123"/>
                      <a:pt x="36" y="120"/>
                      <a:pt x="36" y="116"/>
                    </a:cubicBezTo>
                    <a:cubicBezTo>
                      <a:pt x="36" y="78"/>
                      <a:pt x="36" y="78"/>
                      <a:pt x="36" y="78"/>
                    </a:cubicBezTo>
                    <a:cubicBezTo>
                      <a:pt x="36" y="78"/>
                      <a:pt x="36" y="78"/>
                      <a:pt x="36" y="78"/>
                    </a:cubicBezTo>
                    <a:cubicBezTo>
                      <a:pt x="40" y="78"/>
                      <a:pt x="44" y="74"/>
                      <a:pt x="44" y="69"/>
                    </a:cubicBezTo>
                    <a:cubicBezTo>
                      <a:pt x="44" y="37"/>
                      <a:pt x="44" y="37"/>
                      <a:pt x="44" y="37"/>
                    </a:cubicBezTo>
                    <a:cubicBezTo>
                      <a:pt x="44" y="35"/>
                      <a:pt x="43" y="35"/>
                      <a:pt x="42"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a:solidFill>
                    <a:schemeClr val="bg1"/>
                  </a:solidFill>
                  <a:latin typeface="Calibri (Body)"/>
                </a:endParaRPr>
              </a:p>
            </p:txBody>
          </p:sp>
          <p:sp>
            <p:nvSpPr>
              <p:cNvPr id="84" name="Freeform 97">
                <a:extLst>
                  <a:ext uri="{FF2B5EF4-FFF2-40B4-BE49-F238E27FC236}">
                    <a16:creationId xmlns:a16="http://schemas.microsoft.com/office/drawing/2014/main" id="{6B630020-3537-6627-2632-9F7CC0F8DC9F}"/>
                  </a:ext>
                </a:extLst>
              </p:cNvPr>
              <p:cNvSpPr>
                <a:spLocks/>
              </p:cNvSpPr>
              <p:nvPr/>
            </p:nvSpPr>
            <p:spPr bwMode="auto">
              <a:xfrm>
                <a:off x="9831388" y="9412288"/>
                <a:ext cx="776288" cy="265113"/>
              </a:xfrm>
              <a:custGeom>
                <a:avLst/>
                <a:gdLst>
                  <a:gd name="T0" fmla="*/ 10 w 73"/>
                  <a:gd name="T1" fmla="*/ 13 h 25"/>
                  <a:gd name="T2" fmla="*/ 35 w 73"/>
                  <a:gd name="T3" fmla="*/ 17 h 25"/>
                  <a:gd name="T4" fmla="*/ 66 w 73"/>
                  <a:gd name="T5" fmla="*/ 9 h 25"/>
                  <a:gd name="T6" fmla="*/ 53 w 73"/>
                  <a:gd name="T7" fmla="*/ 2 h 25"/>
                  <a:gd name="T8" fmla="*/ 53 w 73"/>
                  <a:gd name="T9" fmla="*/ 0 h 25"/>
                  <a:gd name="T10" fmla="*/ 73 w 73"/>
                  <a:gd name="T11" fmla="*/ 12 h 25"/>
                  <a:gd name="T12" fmla="*/ 35 w 73"/>
                  <a:gd name="T13" fmla="*/ 25 h 25"/>
                  <a:gd name="T14" fmla="*/ 0 w 73"/>
                  <a:gd name="T15" fmla="*/ 17 h 25"/>
                  <a:gd name="T16" fmla="*/ 10 w 73"/>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5">
                    <a:moveTo>
                      <a:pt x="10" y="13"/>
                    </a:moveTo>
                    <a:cubicBezTo>
                      <a:pt x="15" y="16"/>
                      <a:pt x="24" y="17"/>
                      <a:pt x="35" y="17"/>
                    </a:cubicBezTo>
                    <a:cubicBezTo>
                      <a:pt x="52" y="17"/>
                      <a:pt x="66" y="13"/>
                      <a:pt x="66" y="9"/>
                    </a:cubicBezTo>
                    <a:cubicBezTo>
                      <a:pt x="66" y="6"/>
                      <a:pt x="61" y="3"/>
                      <a:pt x="53" y="2"/>
                    </a:cubicBezTo>
                    <a:cubicBezTo>
                      <a:pt x="53" y="0"/>
                      <a:pt x="53" y="0"/>
                      <a:pt x="53" y="0"/>
                    </a:cubicBezTo>
                    <a:cubicBezTo>
                      <a:pt x="65" y="2"/>
                      <a:pt x="73" y="6"/>
                      <a:pt x="73" y="12"/>
                    </a:cubicBezTo>
                    <a:cubicBezTo>
                      <a:pt x="73" y="19"/>
                      <a:pt x="56" y="25"/>
                      <a:pt x="35" y="25"/>
                    </a:cubicBezTo>
                    <a:cubicBezTo>
                      <a:pt x="19" y="25"/>
                      <a:pt x="6" y="22"/>
                      <a:pt x="0" y="17"/>
                    </a:cubicBezTo>
                    <a:cubicBezTo>
                      <a:pt x="4" y="16"/>
                      <a:pt x="7" y="15"/>
                      <a:pt x="1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a:solidFill>
                    <a:schemeClr val="bg1"/>
                  </a:solidFill>
                  <a:latin typeface="Calibri (Body)"/>
                </a:endParaRPr>
              </a:p>
            </p:txBody>
          </p:sp>
          <p:sp>
            <p:nvSpPr>
              <p:cNvPr id="85" name="Freeform 98">
                <a:extLst>
                  <a:ext uri="{FF2B5EF4-FFF2-40B4-BE49-F238E27FC236}">
                    <a16:creationId xmlns:a16="http://schemas.microsoft.com/office/drawing/2014/main" id="{DDE29952-BB31-3FA1-77DB-50E7D214F83E}"/>
                  </a:ext>
                </a:extLst>
              </p:cNvPr>
              <p:cNvSpPr>
                <a:spLocks noEditPoints="1"/>
              </p:cNvSpPr>
              <p:nvPr/>
            </p:nvSpPr>
            <p:spPr bwMode="auto">
              <a:xfrm>
                <a:off x="9969501" y="8240712"/>
                <a:ext cx="468314" cy="1309688"/>
              </a:xfrm>
              <a:custGeom>
                <a:avLst/>
                <a:gdLst>
                  <a:gd name="T0" fmla="*/ 32 w 44"/>
                  <a:gd name="T1" fmla="*/ 18 h 123"/>
                  <a:gd name="T2" fmla="*/ 33 w 44"/>
                  <a:gd name="T3" fmla="*/ 13 h 123"/>
                  <a:gd name="T4" fmla="*/ 32 w 44"/>
                  <a:gd name="T5" fmla="*/ 12 h 123"/>
                  <a:gd name="T6" fmla="*/ 32 w 44"/>
                  <a:gd name="T7" fmla="*/ 12 h 123"/>
                  <a:gd name="T8" fmla="*/ 22 w 44"/>
                  <a:gd name="T9" fmla="*/ 0 h 123"/>
                  <a:gd name="T10" fmla="*/ 12 w 44"/>
                  <a:gd name="T11" fmla="*/ 12 h 123"/>
                  <a:gd name="T12" fmla="*/ 12 w 44"/>
                  <a:gd name="T13" fmla="*/ 12 h 123"/>
                  <a:gd name="T14" fmla="*/ 11 w 44"/>
                  <a:gd name="T15" fmla="*/ 13 h 123"/>
                  <a:gd name="T16" fmla="*/ 12 w 44"/>
                  <a:gd name="T17" fmla="*/ 18 h 123"/>
                  <a:gd name="T18" fmla="*/ 13 w 44"/>
                  <a:gd name="T19" fmla="*/ 18 h 123"/>
                  <a:gd name="T20" fmla="*/ 14 w 44"/>
                  <a:gd name="T21" fmla="*/ 20 h 123"/>
                  <a:gd name="T22" fmla="*/ 30 w 44"/>
                  <a:gd name="T23" fmla="*/ 20 h 123"/>
                  <a:gd name="T24" fmla="*/ 31 w 44"/>
                  <a:gd name="T25" fmla="*/ 18 h 123"/>
                  <a:gd name="T26" fmla="*/ 32 w 44"/>
                  <a:gd name="T27" fmla="*/ 18 h 123"/>
                  <a:gd name="T28" fmla="*/ 0 w 44"/>
                  <a:gd name="T29" fmla="*/ 37 h 123"/>
                  <a:gd name="T30" fmla="*/ 0 w 44"/>
                  <a:gd name="T31" fmla="*/ 69 h 123"/>
                  <a:gd name="T32" fmla="*/ 8 w 44"/>
                  <a:gd name="T33" fmla="*/ 78 h 123"/>
                  <a:gd name="T34" fmla="*/ 8 w 44"/>
                  <a:gd name="T35" fmla="*/ 78 h 123"/>
                  <a:gd name="T36" fmla="*/ 8 w 44"/>
                  <a:gd name="T37" fmla="*/ 116 h 123"/>
                  <a:gd name="T38" fmla="*/ 15 w 44"/>
                  <a:gd name="T39" fmla="*/ 123 h 123"/>
                  <a:gd name="T40" fmla="*/ 22 w 44"/>
                  <a:gd name="T41" fmla="*/ 116 h 123"/>
                  <a:gd name="T42" fmla="*/ 29 w 44"/>
                  <a:gd name="T43" fmla="*/ 123 h 123"/>
                  <a:gd name="T44" fmla="*/ 36 w 44"/>
                  <a:gd name="T45" fmla="*/ 116 h 123"/>
                  <a:gd name="T46" fmla="*/ 36 w 44"/>
                  <a:gd name="T47" fmla="*/ 78 h 123"/>
                  <a:gd name="T48" fmla="*/ 36 w 44"/>
                  <a:gd name="T49" fmla="*/ 78 h 123"/>
                  <a:gd name="T50" fmla="*/ 44 w 44"/>
                  <a:gd name="T51" fmla="*/ 69 h 123"/>
                  <a:gd name="T52" fmla="*/ 44 w 44"/>
                  <a:gd name="T53" fmla="*/ 37 h 123"/>
                  <a:gd name="T54" fmla="*/ 42 w 44"/>
                  <a:gd name="T55" fmla="*/ 34 h 123"/>
                  <a:gd name="T56" fmla="*/ 33 w 44"/>
                  <a:gd name="T57" fmla="*/ 29 h 123"/>
                  <a:gd name="T58" fmla="*/ 30 w 44"/>
                  <a:gd name="T59" fmla="*/ 27 h 123"/>
                  <a:gd name="T60" fmla="*/ 28 w 44"/>
                  <a:gd name="T61" fmla="*/ 30 h 123"/>
                  <a:gd name="T62" fmla="*/ 24 w 44"/>
                  <a:gd name="T63" fmla="*/ 34 h 123"/>
                  <a:gd name="T64" fmla="*/ 23 w 44"/>
                  <a:gd name="T65" fmla="*/ 31 h 123"/>
                  <a:gd name="T66" fmla="*/ 24 w 44"/>
                  <a:gd name="T67" fmla="*/ 29 h 123"/>
                  <a:gd name="T68" fmla="*/ 22 w 44"/>
                  <a:gd name="T69" fmla="*/ 30 h 123"/>
                  <a:gd name="T70" fmla="*/ 19 w 44"/>
                  <a:gd name="T71" fmla="*/ 29 h 123"/>
                  <a:gd name="T72" fmla="*/ 20 w 44"/>
                  <a:gd name="T73" fmla="*/ 31 h 123"/>
                  <a:gd name="T74" fmla="*/ 20 w 44"/>
                  <a:gd name="T75" fmla="*/ 34 h 123"/>
                  <a:gd name="T76" fmla="*/ 16 w 44"/>
                  <a:gd name="T77" fmla="*/ 30 h 123"/>
                  <a:gd name="T78" fmla="*/ 14 w 44"/>
                  <a:gd name="T79" fmla="*/ 27 h 123"/>
                  <a:gd name="T80" fmla="*/ 11 w 44"/>
                  <a:gd name="T81" fmla="*/ 29 h 123"/>
                  <a:gd name="T82" fmla="*/ 2 w 44"/>
                  <a:gd name="T83" fmla="*/ 34 h 123"/>
                  <a:gd name="T84" fmla="*/ 0 w 44"/>
                  <a:gd name="T85" fmla="*/ 3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23">
                    <a:moveTo>
                      <a:pt x="32" y="18"/>
                    </a:moveTo>
                    <a:cubicBezTo>
                      <a:pt x="33" y="17"/>
                      <a:pt x="33" y="15"/>
                      <a:pt x="33" y="13"/>
                    </a:cubicBezTo>
                    <a:cubicBezTo>
                      <a:pt x="33" y="13"/>
                      <a:pt x="32" y="13"/>
                      <a:pt x="32" y="12"/>
                    </a:cubicBezTo>
                    <a:cubicBezTo>
                      <a:pt x="32" y="12"/>
                      <a:pt x="32" y="12"/>
                      <a:pt x="32" y="12"/>
                    </a:cubicBezTo>
                    <a:cubicBezTo>
                      <a:pt x="32" y="5"/>
                      <a:pt x="30" y="0"/>
                      <a:pt x="22" y="0"/>
                    </a:cubicBezTo>
                    <a:cubicBezTo>
                      <a:pt x="14" y="0"/>
                      <a:pt x="12" y="5"/>
                      <a:pt x="12" y="12"/>
                    </a:cubicBezTo>
                    <a:cubicBezTo>
                      <a:pt x="12" y="12"/>
                      <a:pt x="12" y="12"/>
                      <a:pt x="12" y="12"/>
                    </a:cubicBezTo>
                    <a:cubicBezTo>
                      <a:pt x="12" y="13"/>
                      <a:pt x="11" y="13"/>
                      <a:pt x="11" y="13"/>
                    </a:cubicBezTo>
                    <a:cubicBezTo>
                      <a:pt x="11" y="15"/>
                      <a:pt x="11" y="17"/>
                      <a:pt x="12" y="18"/>
                    </a:cubicBezTo>
                    <a:cubicBezTo>
                      <a:pt x="13" y="18"/>
                      <a:pt x="13" y="18"/>
                      <a:pt x="13" y="18"/>
                    </a:cubicBezTo>
                    <a:cubicBezTo>
                      <a:pt x="13" y="18"/>
                      <a:pt x="14" y="19"/>
                      <a:pt x="14" y="20"/>
                    </a:cubicBezTo>
                    <a:cubicBezTo>
                      <a:pt x="18" y="30"/>
                      <a:pt x="25" y="30"/>
                      <a:pt x="30" y="20"/>
                    </a:cubicBezTo>
                    <a:cubicBezTo>
                      <a:pt x="30" y="19"/>
                      <a:pt x="31" y="18"/>
                      <a:pt x="31" y="18"/>
                    </a:cubicBezTo>
                    <a:cubicBezTo>
                      <a:pt x="31" y="18"/>
                      <a:pt x="31" y="18"/>
                      <a:pt x="32" y="18"/>
                    </a:cubicBezTo>
                    <a:close/>
                    <a:moveTo>
                      <a:pt x="0" y="37"/>
                    </a:moveTo>
                    <a:cubicBezTo>
                      <a:pt x="0" y="69"/>
                      <a:pt x="0" y="69"/>
                      <a:pt x="0" y="69"/>
                    </a:cubicBezTo>
                    <a:cubicBezTo>
                      <a:pt x="0" y="74"/>
                      <a:pt x="4" y="78"/>
                      <a:pt x="8" y="78"/>
                    </a:cubicBezTo>
                    <a:cubicBezTo>
                      <a:pt x="8" y="78"/>
                      <a:pt x="8" y="78"/>
                      <a:pt x="8" y="78"/>
                    </a:cubicBezTo>
                    <a:cubicBezTo>
                      <a:pt x="8" y="116"/>
                      <a:pt x="8" y="116"/>
                      <a:pt x="8" y="116"/>
                    </a:cubicBezTo>
                    <a:cubicBezTo>
                      <a:pt x="8" y="120"/>
                      <a:pt x="11" y="123"/>
                      <a:pt x="15" y="123"/>
                    </a:cubicBezTo>
                    <a:cubicBezTo>
                      <a:pt x="19" y="123"/>
                      <a:pt x="22" y="120"/>
                      <a:pt x="22" y="116"/>
                    </a:cubicBezTo>
                    <a:cubicBezTo>
                      <a:pt x="22" y="120"/>
                      <a:pt x="25" y="123"/>
                      <a:pt x="29" y="123"/>
                    </a:cubicBezTo>
                    <a:cubicBezTo>
                      <a:pt x="33" y="123"/>
                      <a:pt x="36" y="120"/>
                      <a:pt x="36" y="116"/>
                    </a:cubicBezTo>
                    <a:cubicBezTo>
                      <a:pt x="36" y="78"/>
                      <a:pt x="36" y="78"/>
                      <a:pt x="36" y="78"/>
                    </a:cubicBezTo>
                    <a:cubicBezTo>
                      <a:pt x="36" y="78"/>
                      <a:pt x="36" y="78"/>
                      <a:pt x="36" y="78"/>
                    </a:cubicBezTo>
                    <a:cubicBezTo>
                      <a:pt x="40" y="78"/>
                      <a:pt x="44" y="74"/>
                      <a:pt x="44" y="69"/>
                    </a:cubicBezTo>
                    <a:cubicBezTo>
                      <a:pt x="44" y="37"/>
                      <a:pt x="44" y="37"/>
                      <a:pt x="44" y="37"/>
                    </a:cubicBezTo>
                    <a:cubicBezTo>
                      <a:pt x="44" y="35"/>
                      <a:pt x="43" y="35"/>
                      <a:pt x="42" y="34"/>
                    </a:cubicBezTo>
                    <a:cubicBezTo>
                      <a:pt x="33" y="29"/>
                      <a:pt x="33" y="29"/>
                      <a:pt x="33" y="29"/>
                    </a:cubicBezTo>
                    <a:cubicBezTo>
                      <a:pt x="31" y="28"/>
                      <a:pt x="31" y="28"/>
                      <a:pt x="30" y="27"/>
                    </a:cubicBezTo>
                    <a:cubicBezTo>
                      <a:pt x="28" y="30"/>
                      <a:pt x="28" y="30"/>
                      <a:pt x="28" y="30"/>
                    </a:cubicBezTo>
                    <a:cubicBezTo>
                      <a:pt x="24" y="34"/>
                      <a:pt x="24" y="34"/>
                      <a:pt x="24" y="34"/>
                    </a:cubicBezTo>
                    <a:cubicBezTo>
                      <a:pt x="23" y="31"/>
                      <a:pt x="23" y="31"/>
                      <a:pt x="23" y="31"/>
                    </a:cubicBezTo>
                    <a:cubicBezTo>
                      <a:pt x="24" y="29"/>
                      <a:pt x="24" y="29"/>
                      <a:pt x="24" y="29"/>
                    </a:cubicBezTo>
                    <a:cubicBezTo>
                      <a:pt x="24" y="29"/>
                      <a:pt x="23" y="30"/>
                      <a:pt x="22" y="30"/>
                    </a:cubicBezTo>
                    <a:cubicBezTo>
                      <a:pt x="21" y="30"/>
                      <a:pt x="20" y="29"/>
                      <a:pt x="19" y="29"/>
                    </a:cubicBezTo>
                    <a:cubicBezTo>
                      <a:pt x="20" y="31"/>
                      <a:pt x="20" y="31"/>
                      <a:pt x="20" y="31"/>
                    </a:cubicBezTo>
                    <a:cubicBezTo>
                      <a:pt x="20" y="34"/>
                      <a:pt x="20" y="34"/>
                      <a:pt x="20" y="34"/>
                    </a:cubicBezTo>
                    <a:cubicBezTo>
                      <a:pt x="16" y="30"/>
                      <a:pt x="16" y="30"/>
                      <a:pt x="16" y="30"/>
                    </a:cubicBezTo>
                    <a:cubicBezTo>
                      <a:pt x="14" y="27"/>
                      <a:pt x="14" y="27"/>
                      <a:pt x="14" y="27"/>
                    </a:cubicBezTo>
                    <a:cubicBezTo>
                      <a:pt x="13" y="28"/>
                      <a:pt x="13" y="28"/>
                      <a:pt x="11" y="29"/>
                    </a:cubicBezTo>
                    <a:cubicBezTo>
                      <a:pt x="2" y="34"/>
                      <a:pt x="2" y="34"/>
                      <a:pt x="2" y="34"/>
                    </a:cubicBezTo>
                    <a:cubicBezTo>
                      <a:pt x="1" y="35"/>
                      <a:pt x="0" y="35"/>
                      <a:pt x="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a:solidFill>
                    <a:schemeClr val="bg1"/>
                  </a:solidFill>
                  <a:latin typeface="Calibri (Body)"/>
                </a:endParaRPr>
              </a:p>
            </p:txBody>
          </p:sp>
        </p:grpSp>
        <p:grpSp>
          <p:nvGrpSpPr>
            <p:cNvPr id="54" name="Group 53">
              <a:extLst>
                <a:ext uri="{FF2B5EF4-FFF2-40B4-BE49-F238E27FC236}">
                  <a16:creationId xmlns:a16="http://schemas.microsoft.com/office/drawing/2014/main" id="{4FD58E67-2D50-5C83-D941-C90A5F240C01}"/>
                </a:ext>
              </a:extLst>
            </p:cNvPr>
            <p:cNvGrpSpPr/>
            <p:nvPr/>
          </p:nvGrpSpPr>
          <p:grpSpPr>
            <a:xfrm>
              <a:off x="5643199" y="4007827"/>
              <a:ext cx="654734" cy="595669"/>
              <a:chOff x="20681950" y="9680575"/>
              <a:chExt cx="1865313" cy="1697038"/>
            </a:xfrm>
            <a:solidFill>
              <a:schemeClr val="accent4"/>
            </a:solidFill>
          </p:grpSpPr>
          <p:sp>
            <p:nvSpPr>
              <p:cNvPr id="68" name="Freeform 60">
                <a:extLst>
                  <a:ext uri="{FF2B5EF4-FFF2-40B4-BE49-F238E27FC236}">
                    <a16:creationId xmlns:a16="http://schemas.microsoft.com/office/drawing/2014/main" id="{8FB76C19-B2B6-C0E6-D439-5F2A153C8D8A}"/>
                  </a:ext>
                </a:extLst>
              </p:cNvPr>
              <p:cNvSpPr>
                <a:spLocks noEditPoints="1"/>
              </p:cNvSpPr>
              <p:nvPr/>
            </p:nvSpPr>
            <p:spPr bwMode="auto">
              <a:xfrm>
                <a:off x="21112163" y="9940925"/>
                <a:ext cx="1006475" cy="1006475"/>
              </a:xfrm>
              <a:custGeom>
                <a:avLst/>
                <a:gdLst>
                  <a:gd name="T0" fmla="*/ 45 w 89"/>
                  <a:gd name="T1" fmla="*/ 0 h 89"/>
                  <a:gd name="T2" fmla="*/ 16 w 89"/>
                  <a:gd name="T3" fmla="*/ 65 h 89"/>
                  <a:gd name="T4" fmla="*/ 25 w 89"/>
                  <a:gd name="T5" fmla="*/ 89 h 89"/>
                  <a:gd name="T6" fmla="*/ 45 w 89"/>
                  <a:gd name="T7" fmla="*/ 89 h 89"/>
                  <a:gd name="T8" fmla="*/ 64 w 89"/>
                  <a:gd name="T9" fmla="*/ 89 h 89"/>
                  <a:gd name="T10" fmla="*/ 73 w 89"/>
                  <a:gd name="T11" fmla="*/ 65 h 89"/>
                  <a:gd name="T12" fmla="*/ 45 w 89"/>
                  <a:gd name="T13" fmla="*/ 0 h 89"/>
                  <a:gd name="T14" fmla="*/ 57 w 89"/>
                  <a:gd name="T15" fmla="*/ 81 h 89"/>
                  <a:gd name="T16" fmla="*/ 45 w 89"/>
                  <a:gd name="T17" fmla="*/ 81 h 89"/>
                  <a:gd name="T18" fmla="*/ 45 w 89"/>
                  <a:gd name="T19" fmla="*/ 81 h 89"/>
                  <a:gd name="T20" fmla="*/ 44 w 89"/>
                  <a:gd name="T21" fmla="*/ 81 h 89"/>
                  <a:gd name="T22" fmla="*/ 32 w 89"/>
                  <a:gd name="T23" fmla="*/ 81 h 89"/>
                  <a:gd name="T24" fmla="*/ 21 w 89"/>
                  <a:gd name="T25" fmla="*/ 60 h 89"/>
                  <a:gd name="T26" fmla="*/ 17 w 89"/>
                  <a:gd name="T27" fmla="*/ 23 h 89"/>
                  <a:gd name="T28" fmla="*/ 45 w 89"/>
                  <a:gd name="T29" fmla="*/ 8 h 89"/>
                  <a:gd name="T30" fmla="*/ 72 w 89"/>
                  <a:gd name="T31" fmla="*/ 23 h 89"/>
                  <a:gd name="T32" fmla="*/ 68 w 89"/>
                  <a:gd name="T33" fmla="*/ 60 h 89"/>
                  <a:gd name="T34" fmla="*/ 57 w 89"/>
                  <a:gd name="T35" fmla="*/ 8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89">
                    <a:moveTo>
                      <a:pt x="45" y="0"/>
                    </a:moveTo>
                    <a:cubicBezTo>
                      <a:pt x="0" y="0"/>
                      <a:pt x="0" y="48"/>
                      <a:pt x="16" y="65"/>
                    </a:cubicBezTo>
                    <a:cubicBezTo>
                      <a:pt x="26" y="76"/>
                      <a:pt x="25" y="89"/>
                      <a:pt x="25" y="89"/>
                    </a:cubicBezTo>
                    <a:cubicBezTo>
                      <a:pt x="45" y="89"/>
                      <a:pt x="45" y="89"/>
                      <a:pt x="45" y="89"/>
                    </a:cubicBezTo>
                    <a:cubicBezTo>
                      <a:pt x="64" y="89"/>
                      <a:pt x="64" y="89"/>
                      <a:pt x="64" y="89"/>
                    </a:cubicBezTo>
                    <a:cubicBezTo>
                      <a:pt x="64" y="89"/>
                      <a:pt x="63" y="76"/>
                      <a:pt x="73" y="65"/>
                    </a:cubicBezTo>
                    <a:cubicBezTo>
                      <a:pt x="89" y="48"/>
                      <a:pt x="89" y="0"/>
                      <a:pt x="45" y="0"/>
                    </a:cubicBezTo>
                    <a:close/>
                    <a:moveTo>
                      <a:pt x="57" y="81"/>
                    </a:moveTo>
                    <a:cubicBezTo>
                      <a:pt x="45" y="81"/>
                      <a:pt x="45" y="81"/>
                      <a:pt x="45" y="81"/>
                    </a:cubicBezTo>
                    <a:cubicBezTo>
                      <a:pt x="45" y="81"/>
                      <a:pt x="45" y="81"/>
                      <a:pt x="45" y="81"/>
                    </a:cubicBezTo>
                    <a:cubicBezTo>
                      <a:pt x="44" y="81"/>
                      <a:pt x="44" y="81"/>
                      <a:pt x="44" y="81"/>
                    </a:cubicBezTo>
                    <a:cubicBezTo>
                      <a:pt x="32" y="81"/>
                      <a:pt x="32" y="81"/>
                      <a:pt x="32" y="81"/>
                    </a:cubicBezTo>
                    <a:cubicBezTo>
                      <a:pt x="31" y="75"/>
                      <a:pt x="28" y="67"/>
                      <a:pt x="21" y="60"/>
                    </a:cubicBezTo>
                    <a:cubicBezTo>
                      <a:pt x="15" y="52"/>
                      <a:pt x="11" y="36"/>
                      <a:pt x="17" y="23"/>
                    </a:cubicBezTo>
                    <a:cubicBezTo>
                      <a:pt x="21" y="13"/>
                      <a:pt x="31" y="8"/>
                      <a:pt x="45" y="8"/>
                    </a:cubicBezTo>
                    <a:cubicBezTo>
                      <a:pt x="58" y="8"/>
                      <a:pt x="68" y="13"/>
                      <a:pt x="72" y="23"/>
                    </a:cubicBezTo>
                    <a:cubicBezTo>
                      <a:pt x="78" y="36"/>
                      <a:pt x="74" y="52"/>
                      <a:pt x="68" y="60"/>
                    </a:cubicBezTo>
                    <a:cubicBezTo>
                      <a:pt x="61" y="67"/>
                      <a:pt x="58" y="75"/>
                      <a:pt x="57"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a:solidFill>
                    <a:schemeClr val="bg1"/>
                  </a:solidFill>
                  <a:latin typeface="Calibri (Body)"/>
                </a:endParaRPr>
              </a:p>
            </p:txBody>
          </p:sp>
          <p:sp>
            <p:nvSpPr>
              <p:cNvPr id="69" name="Freeform 61">
                <a:extLst>
                  <a:ext uri="{FF2B5EF4-FFF2-40B4-BE49-F238E27FC236}">
                    <a16:creationId xmlns:a16="http://schemas.microsoft.com/office/drawing/2014/main" id="{AFEEBC35-45D7-F27C-7161-A16D3F332BF8}"/>
                  </a:ext>
                </a:extLst>
              </p:cNvPr>
              <p:cNvSpPr>
                <a:spLocks/>
              </p:cNvSpPr>
              <p:nvPr/>
            </p:nvSpPr>
            <p:spPr bwMode="auto">
              <a:xfrm>
                <a:off x="21280438" y="10031413"/>
                <a:ext cx="509588" cy="655638"/>
              </a:xfrm>
              <a:custGeom>
                <a:avLst/>
                <a:gdLst>
                  <a:gd name="T0" fmla="*/ 16 w 45"/>
                  <a:gd name="T1" fmla="*/ 15 h 58"/>
                  <a:gd name="T2" fmla="*/ 45 w 45"/>
                  <a:gd name="T3" fmla="*/ 8 h 58"/>
                  <a:gd name="T4" fmla="*/ 11 w 45"/>
                  <a:gd name="T5" fmla="*/ 11 h 58"/>
                  <a:gd name="T6" fmla="*/ 11 w 45"/>
                  <a:gd name="T7" fmla="*/ 52 h 58"/>
                  <a:gd name="T8" fmla="*/ 18 w 45"/>
                  <a:gd name="T9" fmla="*/ 58 h 58"/>
                  <a:gd name="T10" fmla="*/ 14 w 45"/>
                  <a:gd name="T11" fmla="*/ 54 h 58"/>
                  <a:gd name="T12" fmla="*/ 16 w 45"/>
                  <a:gd name="T13" fmla="*/ 15 h 58"/>
                </a:gdLst>
                <a:ahLst/>
                <a:cxnLst>
                  <a:cxn ang="0">
                    <a:pos x="T0" y="T1"/>
                  </a:cxn>
                  <a:cxn ang="0">
                    <a:pos x="T2" y="T3"/>
                  </a:cxn>
                  <a:cxn ang="0">
                    <a:pos x="T4" y="T5"/>
                  </a:cxn>
                  <a:cxn ang="0">
                    <a:pos x="T6" y="T7"/>
                  </a:cxn>
                  <a:cxn ang="0">
                    <a:pos x="T8" y="T9"/>
                  </a:cxn>
                  <a:cxn ang="0">
                    <a:pos x="T10" y="T11"/>
                  </a:cxn>
                  <a:cxn ang="0">
                    <a:pos x="T12" y="T13"/>
                  </a:cxn>
                </a:cxnLst>
                <a:rect l="0" t="0" r="r" b="b"/>
                <a:pathLst>
                  <a:path w="45" h="58">
                    <a:moveTo>
                      <a:pt x="16" y="15"/>
                    </a:moveTo>
                    <a:cubicBezTo>
                      <a:pt x="22" y="9"/>
                      <a:pt x="33" y="5"/>
                      <a:pt x="45" y="8"/>
                    </a:cubicBezTo>
                    <a:cubicBezTo>
                      <a:pt x="34" y="0"/>
                      <a:pt x="20" y="1"/>
                      <a:pt x="11" y="11"/>
                    </a:cubicBezTo>
                    <a:cubicBezTo>
                      <a:pt x="0" y="22"/>
                      <a:pt x="0" y="41"/>
                      <a:pt x="11" y="52"/>
                    </a:cubicBezTo>
                    <a:cubicBezTo>
                      <a:pt x="13" y="54"/>
                      <a:pt x="15" y="56"/>
                      <a:pt x="18" y="58"/>
                    </a:cubicBezTo>
                    <a:cubicBezTo>
                      <a:pt x="17" y="57"/>
                      <a:pt x="15" y="56"/>
                      <a:pt x="14" y="54"/>
                    </a:cubicBezTo>
                    <a:cubicBezTo>
                      <a:pt x="8" y="43"/>
                      <a:pt x="7" y="25"/>
                      <a:pt x="1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a:solidFill>
                    <a:schemeClr val="bg1"/>
                  </a:solidFill>
                  <a:latin typeface="Calibri (Body)"/>
                </a:endParaRPr>
              </a:p>
            </p:txBody>
          </p:sp>
          <p:sp>
            <p:nvSpPr>
              <p:cNvPr id="70" name="Freeform 62">
                <a:extLst>
                  <a:ext uri="{FF2B5EF4-FFF2-40B4-BE49-F238E27FC236}">
                    <a16:creationId xmlns:a16="http://schemas.microsoft.com/office/drawing/2014/main" id="{5BB5166D-61EB-69A7-F745-03E64A0F3669}"/>
                  </a:ext>
                </a:extLst>
              </p:cNvPr>
              <p:cNvSpPr>
                <a:spLocks/>
              </p:cNvSpPr>
              <p:nvPr/>
            </p:nvSpPr>
            <p:spPr bwMode="auto">
              <a:xfrm>
                <a:off x="21359813" y="11004550"/>
                <a:ext cx="509588" cy="134938"/>
              </a:xfrm>
              <a:custGeom>
                <a:avLst/>
                <a:gdLst>
                  <a:gd name="T0" fmla="*/ 45 w 45"/>
                  <a:gd name="T1" fmla="*/ 10 h 12"/>
                  <a:gd name="T2" fmla="*/ 43 w 45"/>
                  <a:gd name="T3" fmla="*/ 12 h 12"/>
                  <a:gd name="T4" fmla="*/ 2 w 45"/>
                  <a:gd name="T5" fmla="*/ 12 h 12"/>
                  <a:gd name="T6" fmla="*/ 0 w 45"/>
                  <a:gd name="T7" fmla="*/ 10 h 12"/>
                  <a:gd name="T8" fmla="*/ 0 w 45"/>
                  <a:gd name="T9" fmla="*/ 2 h 12"/>
                  <a:gd name="T10" fmla="*/ 2 w 45"/>
                  <a:gd name="T11" fmla="*/ 0 h 12"/>
                  <a:gd name="T12" fmla="*/ 43 w 45"/>
                  <a:gd name="T13" fmla="*/ 0 h 12"/>
                  <a:gd name="T14" fmla="*/ 45 w 45"/>
                  <a:gd name="T15" fmla="*/ 2 h 12"/>
                  <a:gd name="T16" fmla="*/ 45 w 45"/>
                  <a:gd name="T1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2">
                    <a:moveTo>
                      <a:pt x="45" y="10"/>
                    </a:moveTo>
                    <a:cubicBezTo>
                      <a:pt x="45" y="11"/>
                      <a:pt x="44" y="12"/>
                      <a:pt x="43" y="12"/>
                    </a:cubicBezTo>
                    <a:cubicBezTo>
                      <a:pt x="2" y="12"/>
                      <a:pt x="2" y="12"/>
                      <a:pt x="2" y="12"/>
                    </a:cubicBezTo>
                    <a:cubicBezTo>
                      <a:pt x="1" y="12"/>
                      <a:pt x="0" y="11"/>
                      <a:pt x="0" y="10"/>
                    </a:cubicBezTo>
                    <a:cubicBezTo>
                      <a:pt x="0" y="2"/>
                      <a:pt x="0" y="2"/>
                      <a:pt x="0" y="2"/>
                    </a:cubicBezTo>
                    <a:cubicBezTo>
                      <a:pt x="0" y="1"/>
                      <a:pt x="1" y="0"/>
                      <a:pt x="2" y="0"/>
                    </a:cubicBezTo>
                    <a:cubicBezTo>
                      <a:pt x="43" y="0"/>
                      <a:pt x="43" y="0"/>
                      <a:pt x="43" y="0"/>
                    </a:cubicBezTo>
                    <a:cubicBezTo>
                      <a:pt x="44" y="0"/>
                      <a:pt x="45" y="1"/>
                      <a:pt x="45" y="2"/>
                    </a:cubicBezTo>
                    <a:lnTo>
                      <a:pt x="4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a:solidFill>
                    <a:schemeClr val="bg1"/>
                  </a:solidFill>
                  <a:latin typeface="Calibri (Body)"/>
                </a:endParaRPr>
              </a:p>
            </p:txBody>
          </p:sp>
          <p:sp>
            <p:nvSpPr>
              <p:cNvPr id="71" name="Freeform 63">
                <a:extLst>
                  <a:ext uri="{FF2B5EF4-FFF2-40B4-BE49-F238E27FC236}">
                    <a16:creationId xmlns:a16="http://schemas.microsoft.com/office/drawing/2014/main" id="{160A30E6-CE2A-858A-213D-697210443D4A}"/>
                  </a:ext>
                </a:extLst>
              </p:cNvPr>
              <p:cNvSpPr>
                <a:spLocks/>
              </p:cNvSpPr>
              <p:nvPr/>
            </p:nvSpPr>
            <p:spPr bwMode="auto">
              <a:xfrm>
                <a:off x="21405850" y="11174413"/>
                <a:ext cx="417513" cy="203200"/>
              </a:xfrm>
              <a:custGeom>
                <a:avLst/>
                <a:gdLst>
                  <a:gd name="T0" fmla="*/ 19 w 37"/>
                  <a:gd name="T1" fmla="*/ 18 h 18"/>
                  <a:gd name="T2" fmla="*/ 37 w 37"/>
                  <a:gd name="T3" fmla="*/ 0 h 18"/>
                  <a:gd name="T4" fmla="*/ 0 w 37"/>
                  <a:gd name="T5" fmla="*/ 0 h 18"/>
                  <a:gd name="T6" fmla="*/ 19 w 37"/>
                  <a:gd name="T7" fmla="*/ 18 h 18"/>
                </a:gdLst>
                <a:ahLst/>
                <a:cxnLst>
                  <a:cxn ang="0">
                    <a:pos x="T0" y="T1"/>
                  </a:cxn>
                  <a:cxn ang="0">
                    <a:pos x="T2" y="T3"/>
                  </a:cxn>
                  <a:cxn ang="0">
                    <a:pos x="T4" y="T5"/>
                  </a:cxn>
                  <a:cxn ang="0">
                    <a:pos x="T6" y="T7"/>
                  </a:cxn>
                </a:cxnLst>
                <a:rect l="0" t="0" r="r" b="b"/>
                <a:pathLst>
                  <a:path w="37" h="18">
                    <a:moveTo>
                      <a:pt x="19" y="18"/>
                    </a:moveTo>
                    <a:cubicBezTo>
                      <a:pt x="29" y="18"/>
                      <a:pt x="37" y="10"/>
                      <a:pt x="37" y="0"/>
                    </a:cubicBezTo>
                    <a:cubicBezTo>
                      <a:pt x="0" y="0"/>
                      <a:pt x="0" y="0"/>
                      <a:pt x="0" y="0"/>
                    </a:cubicBezTo>
                    <a:cubicBezTo>
                      <a:pt x="0" y="10"/>
                      <a:pt x="8" y="18"/>
                      <a:pt x="19"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a:solidFill>
                    <a:schemeClr val="bg1"/>
                  </a:solidFill>
                  <a:latin typeface="Calibri (Body)"/>
                </a:endParaRPr>
              </a:p>
            </p:txBody>
          </p:sp>
          <p:sp>
            <p:nvSpPr>
              <p:cNvPr id="72" name="Freeform 64">
                <a:extLst>
                  <a:ext uri="{FF2B5EF4-FFF2-40B4-BE49-F238E27FC236}">
                    <a16:creationId xmlns:a16="http://schemas.microsoft.com/office/drawing/2014/main" id="{F7E618E9-C3AE-1485-F3A0-99EE817B62D2}"/>
                  </a:ext>
                </a:extLst>
              </p:cNvPr>
              <p:cNvSpPr>
                <a:spLocks/>
              </p:cNvSpPr>
              <p:nvPr/>
            </p:nvSpPr>
            <p:spPr bwMode="auto">
              <a:xfrm>
                <a:off x="20681950" y="10618788"/>
                <a:ext cx="169863" cy="57150"/>
              </a:xfrm>
              <a:custGeom>
                <a:avLst/>
                <a:gdLst>
                  <a:gd name="T0" fmla="*/ 14 w 15"/>
                  <a:gd name="T1" fmla="*/ 1 h 5"/>
                  <a:gd name="T2" fmla="*/ 13 w 15"/>
                  <a:gd name="T3" fmla="*/ 3 h 5"/>
                  <a:gd name="T4" fmla="*/ 2 w 15"/>
                  <a:gd name="T5" fmla="*/ 5 h 5"/>
                  <a:gd name="T6" fmla="*/ 1 w 15"/>
                  <a:gd name="T7" fmla="*/ 4 h 5"/>
                  <a:gd name="T8" fmla="*/ 1 w 15"/>
                  <a:gd name="T9" fmla="*/ 4 h 5"/>
                  <a:gd name="T10" fmla="*/ 2 w 15"/>
                  <a:gd name="T11" fmla="*/ 2 h 5"/>
                  <a:gd name="T12" fmla="*/ 12 w 15"/>
                  <a:gd name="T13" fmla="*/ 0 h 5"/>
                  <a:gd name="T14" fmla="*/ 14 w 15"/>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14" y="1"/>
                    </a:moveTo>
                    <a:cubicBezTo>
                      <a:pt x="15" y="2"/>
                      <a:pt x="14" y="3"/>
                      <a:pt x="13" y="3"/>
                    </a:cubicBezTo>
                    <a:cubicBezTo>
                      <a:pt x="2" y="5"/>
                      <a:pt x="2" y="5"/>
                      <a:pt x="2" y="5"/>
                    </a:cubicBezTo>
                    <a:cubicBezTo>
                      <a:pt x="2" y="5"/>
                      <a:pt x="1" y="5"/>
                      <a:pt x="1" y="4"/>
                    </a:cubicBezTo>
                    <a:cubicBezTo>
                      <a:pt x="1" y="4"/>
                      <a:pt x="1" y="4"/>
                      <a:pt x="1" y="4"/>
                    </a:cubicBezTo>
                    <a:cubicBezTo>
                      <a:pt x="0" y="3"/>
                      <a:pt x="1" y="2"/>
                      <a:pt x="2" y="2"/>
                    </a:cubicBezTo>
                    <a:cubicBezTo>
                      <a:pt x="12" y="0"/>
                      <a:pt x="12" y="0"/>
                      <a:pt x="12" y="0"/>
                    </a:cubicBezTo>
                    <a:cubicBezTo>
                      <a:pt x="13" y="0"/>
                      <a:pt x="14" y="0"/>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a:solidFill>
                    <a:schemeClr val="bg1"/>
                  </a:solidFill>
                  <a:latin typeface="Calibri (Body)"/>
                </a:endParaRPr>
              </a:p>
            </p:txBody>
          </p:sp>
          <p:sp>
            <p:nvSpPr>
              <p:cNvPr id="73" name="Freeform 65">
                <a:extLst>
                  <a:ext uri="{FF2B5EF4-FFF2-40B4-BE49-F238E27FC236}">
                    <a16:creationId xmlns:a16="http://schemas.microsoft.com/office/drawing/2014/main" id="{EF23E9DC-9637-3B84-9CA3-DB8C6F518924}"/>
                  </a:ext>
                </a:extLst>
              </p:cNvPr>
              <p:cNvSpPr>
                <a:spLocks/>
              </p:cNvSpPr>
              <p:nvPr/>
            </p:nvSpPr>
            <p:spPr bwMode="auto">
              <a:xfrm>
                <a:off x="20750213" y="10212388"/>
                <a:ext cx="157163" cy="79375"/>
              </a:xfrm>
              <a:custGeom>
                <a:avLst/>
                <a:gdLst>
                  <a:gd name="T0" fmla="*/ 14 w 14"/>
                  <a:gd name="T1" fmla="*/ 6 h 7"/>
                  <a:gd name="T2" fmla="*/ 12 w 14"/>
                  <a:gd name="T3" fmla="*/ 7 h 7"/>
                  <a:gd name="T4" fmla="*/ 2 w 14"/>
                  <a:gd name="T5" fmla="*/ 4 h 7"/>
                  <a:gd name="T6" fmla="*/ 1 w 14"/>
                  <a:gd name="T7" fmla="*/ 2 h 7"/>
                  <a:gd name="T8" fmla="*/ 1 w 14"/>
                  <a:gd name="T9" fmla="*/ 2 h 7"/>
                  <a:gd name="T10" fmla="*/ 3 w 14"/>
                  <a:gd name="T11" fmla="*/ 1 h 7"/>
                  <a:gd name="T12" fmla="*/ 13 w 14"/>
                  <a:gd name="T13" fmla="*/ 4 h 7"/>
                  <a:gd name="T14" fmla="*/ 14 w 14"/>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7">
                    <a:moveTo>
                      <a:pt x="14" y="6"/>
                    </a:moveTo>
                    <a:cubicBezTo>
                      <a:pt x="14" y="7"/>
                      <a:pt x="13" y="7"/>
                      <a:pt x="12" y="7"/>
                    </a:cubicBezTo>
                    <a:cubicBezTo>
                      <a:pt x="2" y="4"/>
                      <a:pt x="2" y="4"/>
                      <a:pt x="2" y="4"/>
                    </a:cubicBezTo>
                    <a:cubicBezTo>
                      <a:pt x="1" y="4"/>
                      <a:pt x="0" y="3"/>
                      <a:pt x="1" y="2"/>
                    </a:cubicBezTo>
                    <a:cubicBezTo>
                      <a:pt x="1" y="2"/>
                      <a:pt x="1" y="2"/>
                      <a:pt x="1" y="2"/>
                    </a:cubicBezTo>
                    <a:cubicBezTo>
                      <a:pt x="1" y="1"/>
                      <a:pt x="2" y="0"/>
                      <a:pt x="3" y="1"/>
                    </a:cubicBezTo>
                    <a:cubicBezTo>
                      <a:pt x="13" y="4"/>
                      <a:pt x="13" y="4"/>
                      <a:pt x="13" y="4"/>
                    </a:cubicBezTo>
                    <a:cubicBezTo>
                      <a:pt x="14" y="4"/>
                      <a:pt x="14" y="5"/>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a:solidFill>
                    <a:schemeClr val="bg1"/>
                  </a:solidFill>
                  <a:latin typeface="Calibri (Body)"/>
                </a:endParaRPr>
              </a:p>
            </p:txBody>
          </p:sp>
          <p:sp>
            <p:nvSpPr>
              <p:cNvPr id="74" name="Freeform 66">
                <a:extLst>
                  <a:ext uri="{FF2B5EF4-FFF2-40B4-BE49-F238E27FC236}">
                    <a16:creationId xmlns:a16="http://schemas.microsoft.com/office/drawing/2014/main" id="{1A0545BE-7C77-A3D0-1960-CB864D7184F7}"/>
                  </a:ext>
                </a:extLst>
              </p:cNvPr>
              <p:cNvSpPr>
                <a:spLocks/>
              </p:cNvSpPr>
              <p:nvPr/>
            </p:nvSpPr>
            <p:spPr bwMode="auto">
              <a:xfrm>
                <a:off x="21008975" y="9872663"/>
                <a:ext cx="125413" cy="125413"/>
              </a:xfrm>
              <a:custGeom>
                <a:avLst/>
                <a:gdLst>
                  <a:gd name="T0" fmla="*/ 10 w 11"/>
                  <a:gd name="T1" fmla="*/ 11 h 11"/>
                  <a:gd name="T2" fmla="*/ 8 w 11"/>
                  <a:gd name="T3" fmla="*/ 11 h 11"/>
                  <a:gd name="T4" fmla="*/ 0 w 11"/>
                  <a:gd name="T5" fmla="*/ 3 h 11"/>
                  <a:gd name="T6" fmla="*/ 0 w 11"/>
                  <a:gd name="T7" fmla="*/ 1 h 11"/>
                  <a:gd name="T8" fmla="*/ 0 w 11"/>
                  <a:gd name="T9" fmla="*/ 1 h 11"/>
                  <a:gd name="T10" fmla="*/ 3 w 11"/>
                  <a:gd name="T11" fmla="*/ 1 h 11"/>
                  <a:gd name="T12" fmla="*/ 10 w 11"/>
                  <a:gd name="T13" fmla="*/ 8 h 11"/>
                  <a:gd name="T14" fmla="*/ 10 w 11"/>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1">
                    <a:moveTo>
                      <a:pt x="10" y="11"/>
                    </a:moveTo>
                    <a:cubicBezTo>
                      <a:pt x="10" y="11"/>
                      <a:pt x="9" y="11"/>
                      <a:pt x="8" y="11"/>
                    </a:cubicBezTo>
                    <a:cubicBezTo>
                      <a:pt x="0" y="3"/>
                      <a:pt x="0" y="3"/>
                      <a:pt x="0" y="3"/>
                    </a:cubicBezTo>
                    <a:cubicBezTo>
                      <a:pt x="0" y="2"/>
                      <a:pt x="0" y="1"/>
                      <a:pt x="0" y="1"/>
                    </a:cubicBezTo>
                    <a:cubicBezTo>
                      <a:pt x="0" y="1"/>
                      <a:pt x="0" y="1"/>
                      <a:pt x="0" y="1"/>
                    </a:cubicBezTo>
                    <a:cubicBezTo>
                      <a:pt x="1" y="0"/>
                      <a:pt x="2" y="0"/>
                      <a:pt x="3" y="1"/>
                    </a:cubicBezTo>
                    <a:cubicBezTo>
                      <a:pt x="10" y="8"/>
                      <a:pt x="10" y="8"/>
                      <a:pt x="10" y="8"/>
                    </a:cubicBezTo>
                    <a:cubicBezTo>
                      <a:pt x="11" y="9"/>
                      <a:pt x="11" y="10"/>
                      <a:pt x="1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a:solidFill>
                    <a:schemeClr val="bg1"/>
                  </a:solidFill>
                  <a:latin typeface="Calibri (Body)"/>
                </a:endParaRPr>
              </a:p>
            </p:txBody>
          </p:sp>
          <p:sp>
            <p:nvSpPr>
              <p:cNvPr id="75" name="Freeform 67">
                <a:extLst>
                  <a:ext uri="{FF2B5EF4-FFF2-40B4-BE49-F238E27FC236}">
                    <a16:creationId xmlns:a16="http://schemas.microsoft.com/office/drawing/2014/main" id="{7179B882-19B6-2257-0755-F11C0CF8AEE4}"/>
                  </a:ext>
                </a:extLst>
              </p:cNvPr>
              <p:cNvSpPr>
                <a:spLocks/>
              </p:cNvSpPr>
              <p:nvPr/>
            </p:nvSpPr>
            <p:spPr bwMode="auto">
              <a:xfrm>
                <a:off x="21383625" y="9680575"/>
                <a:ext cx="90488" cy="158750"/>
              </a:xfrm>
              <a:custGeom>
                <a:avLst/>
                <a:gdLst>
                  <a:gd name="T0" fmla="*/ 6 w 8"/>
                  <a:gd name="T1" fmla="*/ 14 h 14"/>
                  <a:gd name="T2" fmla="*/ 4 w 8"/>
                  <a:gd name="T3" fmla="*/ 13 h 14"/>
                  <a:gd name="T4" fmla="*/ 1 w 8"/>
                  <a:gd name="T5" fmla="*/ 3 h 14"/>
                  <a:gd name="T6" fmla="*/ 2 w 8"/>
                  <a:gd name="T7" fmla="*/ 0 h 14"/>
                  <a:gd name="T8" fmla="*/ 2 w 8"/>
                  <a:gd name="T9" fmla="*/ 0 h 14"/>
                  <a:gd name="T10" fmla="*/ 4 w 8"/>
                  <a:gd name="T11" fmla="*/ 1 h 14"/>
                  <a:gd name="T12" fmla="*/ 7 w 8"/>
                  <a:gd name="T13" fmla="*/ 12 h 14"/>
                  <a:gd name="T14" fmla="*/ 6 w 8"/>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4">
                    <a:moveTo>
                      <a:pt x="6" y="14"/>
                    </a:moveTo>
                    <a:cubicBezTo>
                      <a:pt x="5" y="14"/>
                      <a:pt x="4" y="14"/>
                      <a:pt x="4" y="13"/>
                    </a:cubicBezTo>
                    <a:cubicBezTo>
                      <a:pt x="1" y="3"/>
                      <a:pt x="1" y="3"/>
                      <a:pt x="1" y="3"/>
                    </a:cubicBezTo>
                    <a:cubicBezTo>
                      <a:pt x="0" y="2"/>
                      <a:pt x="1" y="1"/>
                      <a:pt x="2" y="0"/>
                    </a:cubicBezTo>
                    <a:cubicBezTo>
                      <a:pt x="2" y="0"/>
                      <a:pt x="2" y="0"/>
                      <a:pt x="2" y="0"/>
                    </a:cubicBezTo>
                    <a:cubicBezTo>
                      <a:pt x="3" y="0"/>
                      <a:pt x="3" y="1"/>
                      <a:pt x="4" y="1"/>
                    </a:cubicBezTo>
                    <a:cubicBezTo>
                      <a:pt x="7" y="12"/>
                      <a:pt x="7" y="12"/>
                      <a:pt x="7" y="12"/>
                    </a:cubicBezTo>
                    <a:cubicBezTo>
                      <a:pt x="8" y="13"/>
                      <a:pt x="7" y="14"/>
                      <a:pt x="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a:solidFill>
                    <a:schemeClr val="bg1"/>
                  </a:solidFill>
                  <a:latin typeface="Calibri (Body)"/>
                </a:endParaRPr>
              </a:p>
            </p:txBody>
          </p:sp>
          <p:sp>
            <p:nvSpPr>
              <p:cNvPr id="76" name="Freeform 68">
                <a:extLst>
                  <a:ext uri="{FF2B5EF4-FFF2-40B4-BE49-F238E27FC236}">
                    <a16:creationId xmlns:a16="http://schemas.microsoft.com/office/drawing/2014/main" id="{1DD0E2FD-3FE0-68E4-1C65-ADDF6511D341}"/>
                  </a:ext>
                </a:extLst>
              </p:cNvPr>
              <p:cNvSpPr>
                <a:spLocks/>
              </p:cNvSpPr>
              <p:nvPr/>
            </p:nvSpPr>
            <p:spPr bwMode="auto">
              <a:xfrm>
                <a:off x="21790025" y="9680575"/>
                <a:ext cx="68263" cy="169863"/>
              </a:xfrm>
              <a:custGeom>
                <a:avLst/>
                <a:gdLst>
                  <a:gd name="T0" fmla="*/ 2 w 6"/>
                  <a:gd name="T1" fmla="*/ 15 h 15"/>
                  <a:gd name="T2" fmla="*/ 1 w 6"/>
                  <a:gd name="T3" fmla="*/ 13 h 15"/>
                  <a:gd name="T4" fmla="*/ 2 w 6"/>
                  <a:gd name="T5" fmla="*/ 2 h 15"/>
                  <a:gd name="T6" fmla="*/ 4 w 6"/>
                  <a:gd name="T7" fmla="*/ 1 h 15"/>
                  <a:gd name="T8" fmla="*/ 4 w 6"/>
                  <a:gd name="T9" fmla="*/ 1 h 15"/>
                  <a:gd name="T10" fmla="*/ 5 w 6"/>
                  <a:gd name="T11" fmla="*/ 2 h 15"/>
                  <a:gd name="T12" fmla="*/ 4 w 6"/>
                  <a:gd name="T13" fmla="*/ 13 h 15"/>
                  <a:gd name="T14" fmla="*/ 2 w 6"/>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5">
                    <a:moveTo>
                      <a:pt x="2" y="15"/>
                    </a:moveTo>
                    <a:cubicBezTo>
                      <a:pt x="1" y="14"/>
                      <a:pt x="0" y="14"/>
                      <a:pt x="1" y="13"/>
                    </a:cubicBezTo>
                    <a:cubicBezTo>
                      <a:pt x="2" y="2"/>
                      <a:pt x="2" y="2"/>
                      <a:pt x="2" y="2"/>
                    </a:cubicBezTo>
                    <a:cubicBezTo>
                      <a:pt x="2" y="1"/>
                      <a:pt x="3" y="0"/>
                      <a:pt x="4" y="1"/>
                    </a:cubicBezTo>
                    <a:cubicBezTo>
                      <a:pt x="4" y="1"/>
                      <a:pt x="4" y="1"/>
                      <a:pt x="4" y="1"/>
                    </a:cubicBezTo>
                    <a:cubicBezTo>
                      <a:pt x="5" y="1"/>
                      <a:pt x="6" y="2"/>
                      <a:pt x="5" y="2"/>
                    </a:cubicBezTo>
                    <a:cubicBezTo>
                      <a:pt x="4" y="13"/>
                      <a:pt x="4" y="13"/>
                      <a:pt x="4" y="13"/>
                    </a:cubicBezTo>
                    <a:cubicBezTo>
                      <a:pt x="4" y="14"/>
                      <a:pt x="3" y="15"/>
                      <a:pt x="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a:solidFill>
                    <a:schemeClr val="bg1"/>
                  </a:solidFill>
                  <a:latin typeface="Calibri (Body)"/>
                </a:endParaRPr>
              </a:p>
            </p:txBody>
          </p:sp>
          <p:sp>
            <p:nvSpPr>
              <p:cNvPr id="77" name="Freeform 69">
                <a:extLst>
                  <a:ext uri="{FF2B5EF4-FFF2-40B4-BE49-F238E27FC236}">
                    <a16:creationId xmlns:a16="http://schemas.microsoft.com/office/drawing/2014/main" id="{F27C3066-F65D-8C3D-173C-EDBD16B5E6C8}"/>
                  </a:ext>
                </a:extLst>
              </p:cNvPr>
              <p:cNvSpPr>
                <a:spLocks/>
              </p:cNvSpPr>
              <p:nvPr/>
            </p:nvSpPr>
            <p:spPr bwMode="auto">
              <a:xfrm>
                <a:off x="22118638" y="9883775"/>
                <a:ext cx="112713" cy="136525"/>
              </a:xfrm>
              <a:custGeom>
                <a:avLst/>
                <a:gdLst>
                  <a:gd name="T0" fmla="*/ 1 w 10"/>
                  <a:gd name="T1" fmla="*/ 12 h 12"/>
                  <a:gd name="T2" fmla="*/ 1 w 10"/>
                  <a:gd name="T3" fmla="*/ 9 h 12"/>
                  <a:gd name="T4" fmla="*/ 7 w 10"/>
                  <a:gd name="T5" fmla="*/ 1 h 12"/>
                  <a:gd name="T6" fmla="*/ 9 w 10"/>
                  <a:gd name="T7" fmla="*/ 0 h 12"/>
                  <a:gd name="T8" fmla="*/ 9 w 10"/>
                  <a:gd name="T9" fmla="*/ 0 h 12"/>
                  <a:gd name="T10" fmla="*/ 10 w 10"/>
                  <a:gd name="T11" fmla="*/ 2 h 12"/>
                  <a:gd name="T12" fmla="*/ 3 w 10"/>
                  <a:gd name="T13" fmla="*/ 11 h 12"/>
                  <a:gd name="T14" fmla="*/ 1 w 10"/>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1" y="12"/>
                    </a:moveTo>
                    <a:cubicBezTo>
                      <a:pt x="0" y="11"/>
                      <a:pt x="0" y="10"/>
                      <a:pt x="1" y="9"/>
                    </a:cubicBezTo>
                    <a:cubicBezTo>
                      <a:pt x="7" y="1"/>
                      <a:pt x="7" y="1"/>
                      <a:pt x="7" y="1"/>
                    </a:cubicBezTo>
                    <a:cubicBezTo>
                      <a:pt x="7" y="0"/>
                      <a:pt x="8" y="0"/>
                      <a:pt x="9" y="0"/>
                    </a:cubicBezTo>
                    <a:cubicBezTo>
                      <a:pt x="9" y="0"/>
                      <a:pt x="9" y="0"/>
                      <a:pt x="9" y="0"/>
                    </a:cubicBezTo>
                    <a:cubicBezTo>
                      <a:pt x="10" y="1"/>
                      <a:pt x="10" y="2"/>
                      <a:pt x="10" y="2"/>
                    </a:cubicBezTo>
                    <a:cubicBezTo>
                      <a:pt x="3" y="11"/>
                      <a:pt x="3" y="11"/>
                      <a:pt x="3" y="11"/>
                    </a:cubicBezTo>
                    <a:cubicBezTo>
                      <a:pt x="3" y="12"/>
                      <a:pt x="2" y="12"/>
                      <a:pt x="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a:solidFill>
                    <a:schemeClr val="bg1"/>
                  </a:solidFill>
                  <a:latin typeface="Calibri (Body)"/>
                </a:endParaRPr>
              </a:p>
            </p:txBody>
          </p:sp>
          <p:sp>
            <p:nvSpPr>
              <p:cNvPr id="78" name="Freeform 70">
                <a:extLst>
                  <a:ext uri="{FF2B5EF4-FFF2-40B4-BE49-F238E27FC236}">
                    <a16:creationId xmlns:a16="http://schemas.microsoft.com/office/drawing/2014/main" id="{ED9C5028-657A-B48E-8531-1AFB92B5947E}"/>
                  </a:ext>
                </a:extLst>
              </p:cNvPr>
              <p:cNvSpPr>
                <a:spLocks/>
              </p:cNvSpPr>
              <p:nvPr/>
            </p:nvSpPr>
            <p:spPr bwMode="auto">
              <a:xfrm>
                <a:off x="22332950" y="10223500"/>
                <a:ext cx="147638" cy="101600"/>
              </a:xfrm>
              <a:custGeom>
                <a:avLst/>
                <a:gdLst>
                  <a:gd name="T0" fmla="*/ 0 w 13"/>
                  <a:gd name="T1" fmla="*/ 8 h 9"/>
                  <a:gd name="T2" fmla="*/ 1 w 13"/>
                  <a:gd name="T3" fmla="*/ 6 h 9"/>
                  <a:gd name="T4" fmla="*/ 10 w 13"/>
                  <a:gd name="T5" fmla="*/ 1 h 9"/>
                  <a:gd name="T6" fmla="*/ 13 w 13"/>
                  <a:gd name="T7" fmla="*/ 1 h 9"/>
                  <a:gd name="T8" fmla="*/ 13 w 13"/>
                  <a:gd name="T9" fmla="*/ 1 h 9"/>
                  <a:gd name="T10" fmla="*/ 12 w 13"/>
                  <a:gd name="T11" fmla="*/ 4 h 9"/>
                  <a:gd name="T12" fmla="*/ 2 w 13"/>
                  <a:gd name="T13" fmla="*/ 9 h 9"/>
                  <a:gd name="T14" fmla="*/ 0 w 13"/>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9">
                    <a:moveTo>
                      <a:pt x="0" y="8"/>
                    </a:moveTo>
                    <a:cubicBezTo>
                      <a:pt x="0" y="7"/>
                      <a:pt x="0" y="6"/>
                      <a:pt x="1" y="6"/>
                    </a:cubicBezTo>
                    <a:cubicBezTo>
                      <a:pt x="10" y="1"/>
                      <a:pt x="10" y="1"/>
                      <a:pt x="10" y="1"/>
                    </a:cubicBezTo>
                    <a:cubicBezTo>
                      <a:pt x="11" y="0"/>
                      <a:pt x="12" y="0"/>
                      <a:pt x="13" y="1"/>
                    </a:cubicBezTo>
                    <a:cubicBezTo>
                      <a:pt x="13" y="1"/>
                      <a:pt x="13" y="1"/>
                      <a:pt x="13" y="1"/>
                    </a:cubicBezTo>
                    <a:cubicBezTo>
                      <a:pt x="13" y="2"/>
                      <a:pt x="13" y="3"/>
                      <a:pt x="12" y="4"/>
                    </a:cubicBezTo>
                    <a:cubicBezTo>
                      <a:pt x="2" y="9"/>
                      <a:pt x="2" y="9"/>
                      <a:pt x="2" y="9"/>
                    </a:cubicBezTo>
                    <a:cubicBezTo>
                      <a:pt x="2" y="9"/>
                      <a:pt x="1" y="9"/>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a:solidFill>
                    <a:schemeClr val="bg1"/>
                  </a:solidFill>
                  <a:latin typeface="Calibri (Body)"/>
                </a:endParaRPr>
              </a:p>
            </p:txBody>
          </p:sp>
          <p:sp>
            <p:nvSpPr>
              <p:cNvPr id="79" name="Freeform 71">
                <a:extLst>
                  <a:ext uri="{FF2B5EF4-FFF2-40B4-BE49-F238E27FC236}">
                    <a16:creationId xmlns:a16="http://schemas.microsoft.com/office/drawing/2014/main" id="{B14E1A02-CC45-4945-ABBC-6C76CD03629C}"/>
                  </a:ext>
                </a:extLst>
              </p:cNvPr>
              <p:cNvSpPr>
                <a:spLocks/>
              </p:cNvSpPr>
              <p:nvPr/>
            </p:nvSpPr>
            <p:spPr bwMode="auto">
              <a:xfrm>
                <a:off x="22377400" y="10653713"/>
                <a:ext cx="169863" cy="33338"/>
              </a:xfrm>
              <a:custGeom>
                <a:avLst/>
                <a:gdLst>
                  <a:gd name="T0" fmla="*/ 0 w 15"/>
                  <a:gd name="T1" fmla="*/ 1 h 3"/>
                  <a:gd name="T2" fmla="*/ 2 w 15"/>
                  <a:gd name="T3" fmla="*/ 0 h 3"/>
                  <a:gd name="T4" fmla="*/ 13 w 15"/>
                  <a:gd name="T5" fmla="*/ 0 h 3"/>
                  <a:gd name="T6" fmla="*/ 15 w 15"/>
                  <a:gd name="T7" fmla="*/ 1 h 3"/>
                  <a:gd name="T8" fmla="*/ 15 w 15"/>
                  <a:gd name="T9" fmla="*/ 1 h 3"/>
                  <a:gd name="T10" fmla="*/ 13 w 15"/>
                  <a:gd name="T11" fmla="*/ 3 h 3"/>
                  <a:gd name="T12" fmla="*/ 2 w 15"/>
                  <a:gd name="T13" fmla="*/ 3 h 3"/>
                  <a:gd name="T14" fmla="*/ 0 w 1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3">
                    <a:moveTo>
                      <a:pt x="0" y="1"/>
                    </a:moveTo>
                    <a:cubicBezTo>
                      <a:pt x="0" y="1"/>
                      <a:pt x="1" y="0"/>
                      <a:pt x="2" y="0"/>
                    </a:cubicBezTo>
                    <a:cubicBezTo>
                      <a:pt x="13" y="0"/>
                      <a:pt x="13" y="0"/>
                      <a:pt x="13" y="0"/>
                    </a:cubicBezTo>
                    <a:cubicBezTo>
                      <a:pt x="14" y="0"/>
                      <a:pt x="15" y="0"/>
                      <a:pt x="15" y="1"/>
                    </a:cubicBezTo>
                    <a:cubicBezTo>
                      <a:pt x="15" y="1"/>
                      <a:pt x="15" y="1"/>
                      <a:pt x="15" y="1"/>
                    </a:cubicBezTo>
                    <a:cubicBezTo>
                      <a:pt x="15" y="2"/>
                      <a:pt x="14" y="3"/>
                      <a:pt x="13" y="3"/>
                    </a:cubicBezTo>
                    <a:cubicBezTo>
                      <a:pt x="2" y="3"/>
                      <a:pt x="2" y="3"/>
                      <a:pt x="2" y="3"/>
                    </a:cubicBezTo>
                    <a:cubicBezTo>
                      <a:pt x="1"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a:solidFill>
                    <a:schemeClr val="bg1"/>
                  </a:solidFill>
                  <a:latin typeface="Calibri (Body)"/>
                </a:endParaRPr>
              </a:p>
            </p:txBody>
          </p:sp>
        </p:grpSp>
        <p:grpSp>
          <p:nvGrpSpPr>
            <p:cNvPr id="55" name="Group 54">
              <a:extLst>
                <a:ext uri="{FF2B5EF4-FFF2-40B4-BE49-F238E27FC236}">
                  <a16:creationId xmlns:a16="http://schemas.microsoft.com/office/drawing/2014/main" id="{3F240A07-1DB6-EB49-43C4-97AED35E27AD}"/>
                </a:ext>
              </a:extLst>
            </p:cNvPr>
            <p:cNvGrpSpPr/>
            <p:nvPr/>
          </p:nvGrpSpPr>
          <p:grpSpPr>
            <a:xfrm>
              <a:off x="8063812" y="5561484"/>
              <a:ext cx="503698" cy="597184"/>
              <a:chOff x="19240500" y="10525126"/>
              <a:chExt cx="1565275" cy="1855788"/>
            </a:xfrm>
            <a:solidFill>
              <a:schemeClr val="accent5"/>
            </a:solidFill>
          </p:grpSpPr>
          <p:sp>
            <p:nvSpPr>
              <p:cNvPr id="66" name="Freeform 11">
                <a:extLst>
                  <a:ext uri="{FF2B5EF4-FFF2-40B4-BE49-F238E27FC236}">
                    <a16:creationId xmlns:a16="http://schemas.microsoft.com/office/drawing/2014/main" id="{828F13AE-B9F6-7C63-7000-EA5896D89BDD}"/>
                  </a:ext>
                </a:extLst>
              </p:cNvPr>
              <p:cNvSpPr>
                <a:spLocks noEditPoints="1"/>
              </p:cNvSpPr>
              <p:nvPr/>
            </p:nvSpPr>
            <p:spPr bwMode="auto">
              <a:xfrm>
                <a:off x="19240500" y="10721976"/>
                <a:ext cx="1565275" cy="1658938"/>
              </a:xfrm>
              <a:custGeom>
                <a:avLst/>
                <a:gdLst>
                  <a:gd name="T0" fmla="*/ 620 w 800"/>
                  <a:gd name="T1" fmla="*/ 272 h 848"/>
                  <a:gd name="T2" fmla="*/ 620 w 800"/>
                  <a:gd name="T3" fmla="*/ 384 h 848"/>
                  <a:gd name="T4" fmla="*/ 752 w 800"/>
                  <a:gd name="T5" fmla="*/ 272 h 848"/>
                  <a:gd name="T6" fmla="*/ 0 w 800"/>
                  <a:gd name="T7" fmla="*/ 120 h 848"/>
                  <a:gd name="T8" fmla="*/ 120 w 800"/>
                  <a:gd name="T9" fmla="*/ 0 h 848"/>
                  <a:gd name="T10" fmla="*/ 293 w 800"/>
                  <a:gd name="T11" fmla="*/ 48 h 848"/>
                  <a:gd name="T12" fmla="*/ 136 w 800"/>
                  <a:gd name="T13" fmla="*/ 608 h 848"/>
                  <a:gd name="T14" fmla="*/ 712 w 800"/>
                  <a:gd name="T15" fmla="*/ 432 h 848"/>
                  <a:gd name="T16" fmla="*/ 585 w 800"/>
                  <a:gd name="T17" fmla="*/ 419 h 848"/>
                  <a:gd name="T18" fmla="*/ 543 w 800"/>
                  <a:gd name="T19" fmla="*/ 316 h 848"/>
                  <a:gd name="T20" fmla="*/ 606 w 800"/>
                  <a:gd name="T21" fmla="*/ 224 h 848"/>
                  <a:gd name="T22" fmla="*/ 712 w 800"/>
                  <a:gd name="T23" fmla="*/ 48 h 848"/>
                  <a:gd name="T24" fmla="*/ 613 w 800"/>
                  <a:gd name="T25" fmla="*/ 42 h 848"/>
                  <a:gd name="T26" fmla="*/ 736 w 800"/>
                  <a:gd name="T27" fmla="*/ 0 h 848"/>
                  <a:gd name="T28" fmla="*/ 760 w 800"/>
                  <a:gd name="T29" fmla="*/ 224 h 848"/>
                  <a:gd name="T30" fmla="*/ 800 w 800"/>
                  <a:gd name="T31" fmla="*/ 248 h 848"/>
                  <a:gd name="T32" fmla="*/ 776 w 800"/>
                  <a:gd name="T33" fmla="*/ 432 h 848"/>
                  <a:gd name="T34" fmla="*/ 760 w 800"/>
                  <a:gd name="T35" fmla="*/ 632 h 848"/>
                  <a:gd name="T36" fmla="*/ 739 w 800"/>
                  <a:gd name="T37" fmla="*/ 661 h 848"/>
                  <a:gd name="T38" fmla="*/ 740 w 800"/>
                  <a:gd name="T39" fmla="*/ 794 h 848"/>
                  <a:gd name="T40" fmla="*/ 753 w 800"/>
                  <a:gd name="T41" fmla="*/ 839 h 848"/>
                  <a:gd name="T42" fmla="*/ 120 w 800"/>
                  <a:gd name="T43" fmla="*/ 848 h 848"/>
                  <a:gd name="T44" fmla="*/ 0 w 800"/>
                  <a:gd name="T45" fmla="*/ 728 h 848"/>
                  <a:gd name="T46" fmla="*/ 702 w 800"/>
                  <a:gd name="T47" fmla="*/ 328 h 848"/>
                  <a:gd name="T48" fmla="*/ 638 w 800"/>
                  <a:gd name="T49" fmla="*/ 328 h 848"/>
                  <a:gd name="T50" fmla="*/ 685 w 800"/>
                  <a:gd name="T51" fmla="*/ 656 h 848"/>
                  <a:gd name="T52" fmla="*/ 69 w 800"/>
                  <a:gd name="T53" fmla="*/ 677 h 848"/>
                  <a:gd name="T54" fmla="*/ 69 w 800"/>
                  <a:gd name="T55" fmla="*/ 779 h 848"/>
                  <a:gd name="T56" fmla="*/ 685 w 800"/>
                  <a:gd name="T57" fmla="*/ 800 h 848"/>
                  <a:gd name="T58" fmla="*/ 668 w 800"/>
                  <a:gd name="T59" fmla="*/ 704 h 848"/>
                  <a:gd name="T60" fmla="*/ 103 w 800"/>
                  <a:gd name="T61" fmla="*/ 711 h 848"/>
                  <a:gd name="T62" fmla="*/ 80 w 800"/>
                  <a:gd name="T63" fmla="*/ 688 h 848"/>
                  <a:gd name="T64" fmla="*/ 677 w 800"/>
                  <a:gd name="T65" fmla="*/ 672 h 848"/>
                  <a:gd name="T66" fmla="*/ 48 w 800"/>
                  <a:gd name="T67" fmla="*/ 186 h 848"/>
                  <a:gd name="T68" fmla="*/ 104 w 800"/>
                  <a:gd name="T69" fmla="*/ 49 h 848"/>
                  <a:gd name="T70" fmla="*/ 48 w 800"/>
                  <a:gd name="T71" fmla="*/ 120 h 848"/>
                  <a:gd name="T72" fmla="*/ 104 w 800"/>
                  <a:gd name="T73" fmla="*/ 193 h 848"/>
                  <a:gd name="T74" fmla="*/ 48 w 800"/>
                  <a:gd name="T75" fmla="*/ 236 h 848"/>
                  <a:gd name="T76" fmla="*/ 104 w 800"/>
                  <a:gd name="T77" fmla="*/ 465 h 848"/>
                  <a:gd name="T78" fmla="*/ 104 w 800"/>
                  <a:gd name="T79" fmla="*/ 497 h 848"/>
                  <a:gd name="T80" fmla="*/ 48 w 800"/>
                  <a:gd name="T81" fmla="*/ 541 h 848"/>
                  <a:gd name="T82" fmla="*/ 104 w 800"/>
                  <a:gd name="T83" fmla="*/ 609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0" h="848">
                    <a:moveTo>
                      <a:pt x="752" y="272"/>
                    </a:moveTo>
                    <a:cubicBezTo>
                      <a:pt x="620" y="272"/>
                      <a:pt x="620" y="272"/>
                      <a:pt x="620" y="272"/>
                    </a:cubicBezTo>
                    <a:cubicBezTo>
                      <a:pt x="591" y="328"/>
                      <a:pt x="591" y="328"/>
                      <a:pt x="591" y="328"/>
                    </a:cubicBezTo>
                    <a:cubicBezTo>
                      <a:pt x="620" y="384"/>
                      <a:pt x="620" y="384"/>
                      <a:pt x="620" y="384"/>
                    </a:cubicBezTo>
                    <a:cubicBezTo>
                      <a:pt x="752" y="384"/>
                      <a:pt x="752" y="384"/>
                      <a:pt x="752" y="384"/>
                    </a:cubicBezTo>
                    <a:cubicBezTo>
                      <a:pt x="752" y="272"/>
                      <a:pt x="752" y="272"/>
                      <a:pt x="752" y="272"/>
                    </a:cubicBezTo>
                    <a:close/>
                    <a:moveTo>
                      <a:pt x="0" y="728"/>
                    </a:moveTo>
                    <a:cubicBezTo>
                      <a:pt x="0" y="120"/>
                      <a:pt x="0" y="120"/>
                      <a:pt x="0" y="120"/>
                    </a:cubicBezTo>
                    <a:cubicBezTo>
                      <a:pt x="0" y="86"/>
                      <a:pt x="14" y="56"/>
                      <a:pt x="35" y="35"/>
                    </a:cubicBezTo>
                    <a:cubicBezTo>
                      <a:pt x="57" y="13"/>
                      <a:pt x="87" y="0"/>
                      <a:pt x="120" y="0"/>
                    </a:cubicBezTo>
                    <a:cubicBezTo>
                      <a:pt x="315" y="0"/>
                      <a:pt x="315" y="0"/>
                      <a:pt x="315" y="0"/>
                    </a:cubicBezTo>
                    <a:cubicBezTo>
                      <a:pt x="293" y="48"/>
                      <a:pt x="293" y="48"/>
                      <a:pt x="293" y="48"/>
                    </a:cubicBezTo>
                    <a:cubicBezTo>
                      <a:pt x="136" y="48"/>
                      <a:pt x="136" y="48"/>
                      <a:pt x="136" y="48"/>
                    </a:cubicBezTo>
                    <a:cubicBezTo>
                      <a:pt x="136" y="608"/>
                      <a:pt x="136" y="608"/>
                      <a:pt x="136" y="608"/>
                    </a:cubicBezTo>
                    <a:cubicBezTo>
                      <a:pt x="712" y="608"/>
                      <a:pt x="712" y="608"/>
                      <a:pt x="712" y="608"/>
                    </a:cubicBezTo>
                    <a:cubicBezTo>
                      <a:pt x="712" y="432"/>
                      <a:pt x="712" y="432"/>
                      <a:pt x="712" y="432"/>
                    </a:cubicBezTo>
                    <a:cubicBezTo>
                      <a:pt x="606" y="432"/>
                      <a:pt x="606" y="432"/>
                      <a:pt x="606" y="432"/>
                    </a:cubicBezTo>
                    <a:cubicBezTo>
                      <a:pt x="597" y="432"/>
                      <a:pt x="589" y="427"/>
                      <a:pt x="585" y="419"/>
                    </a:cubicBezTo>
                    <a:cubicBezTo>
                      <a:pt x="543" y="339"/>
                      <a:pt x="543" y="339"/>
                      <a:pt x="543" y="339"/>
                    </a:cubicBezTo>
                    <a:cubicBezTo>
                      <a:pt x="539" y="332"/>
                      <a:pt x="539" y="324"/>
                      <a:pt x="543" y="316"/>
                    </a:cubicBezTo>
                    <a:cubicBezTo>
                      <a:pt x="584" y="238"/>
                      <a:pt x="584" y="238"/>
                      <a:pt x="584" y="238"/>
                    </a:cubicBezTo>
                    <a:cubicBezTo>
                      <a:pt x="588" y="229"/>
                      <a:pt x="596" y="224"/>
                      <a:pt x="606" y="224"/>
                    </a:cubicBezTo>
                    <a:cubicBezTo>
                      <a:pt x="712" y="224"/>
                      <a:pt x="712" y="224"/>
                      <a:pt x="712" y="224"/>
                    </a:cubicBezTo>
                    <a:cubicBezTo>
                      <a:pt x="712" y="48"/>
                      <a:pt x="712" y="48"/>
                      <a:pt x="712" y="48"/>
                    </a:cubicBezTo>
                    <a:cubicBezTo>
                      <a:pt x="611" y="48"/>
                      <a:pt x="611" y="48"/>
                      <a:pt x="611" y="48"/>
                    </a:cubicBezTo>
                    <a:cubicBezTo>
                      <a:pt x="613" y="42"/>
                      <a:pt x="613" y="42"/>
                      <a:pt x="613" y="42"/>
                    </a:cubicBezTo>
                    <a:cubicBezTo>
                      <a:pt x="620" y="28"/>
                      <a:pt x="623" y="14"/>
                      <a:pt x="622" y="0"/>
                    </a:cubicBezTo>
                    <a:cubicBezTo>
                      <a:pt x="736" y="0"/>
                      <a:pt x="736" y="0"/>
                      <a:pt x="736" y="0"/>
                    </a:cubicBezTo>
                    <a:cubicBezTo>
                      <a:pt x="749" y="0"/>
                      <a:pt x="760" y="11"/>
                      <a:pt x="760" y="24"/>
                    </a:cubicBezTo>
                    <a:cubicBezTo>
                      <a:pt x="760" y="90"/>
                      <a:pt x="760" y="157"/>
                      <a:pt x="760" y="224"/>
                    </a:cubicBezTo>
                    <a:cubicBezTo>
                      <a:pt x="776" y="224"/>
                      <a:pt x="776" y="224"/>
                      <a:pt x="776" y="224"/>
                    </a:cubicBezTo>
                    <a:cubicBezTo>
                      <a:pt x="789" y="224"/>
                      <a:pt x="800" y="234"/>
                      <a:pt x="800" y="248"/>
                    </a:cubicBezTo>
                    <a:cubicBezTo>
                      <a:pt x="800" y="408"/>
                      <a:pt x="800" y="408"/>
                      <a:pt x="800" y="408"/>
                    </a:cubicBezTo>
                    <a:cubicBezTo>
                      <a:pt x="800" y="421"/>
                      <a:pt x="789" y="432"/>
                      <a:pt x="776" y="432"/>
                    </a:cubicBezTo>
                    <a:cubicBezTo>
                      <a:pt x="760" y="432"/>
                      <a:pt x="760" y="432"/>
                      <a:pt x="760" y="432"/>
                    </a:cubicBezTo>
                    <a:cubicBezTo>
                      <a:pt x="760" y="632"/>
                      <a:pt x="760" y="632"/>
                      <a:pt x="760" y="632"/>
                    </a:cubicBezTo>
                    <a:cubicBezTo>
                      <a:pt x="760" y="641"/>
                      <a:pt x="755" y="649"/>
                      <a:pt x="747" y="653"/>
                    </a:cubicBezTo>
                    <a:cubicBezTo>
                      <a:pt x="744" y="655"/>
                      <a:pt x="742" y="658"/>
                      <a:pt x="739" y="661"/>
                    </a:cubicBezTo>
                    <a:cubicBezTo>
                      <a:pt x="722" y="680"/>
                      <a:pt x="714" y="704"/>
                      <a:pt x="714" y="728"/>
                    </a:cubicBezTo>
                    <a:cubicBezTo>
                      <a:pt x="714" y="751"/>
                      <a:pt x="723" y="775"/>
                      <a:pt x="740" y="794"/>
                    </a:cubicBezTo>
                    <a:cubicBezTo>
                      <a:pt x="743" y="798"/>
                      <a:pt x="747" y="802"/>
                      <a:pt x="751" y="806"/>
                    </a:cubicBezTo>
                    <a:cubicBezTo>
                      <a:pt x="761" y="814"/>
                      <a:pt x="762" y="829"/>
                      <a:pt x="753" y="839"/>
                    </a:cubicBezTo>
                    <a:cubicBezTo>
                      <a:pt x="748" y="845"/>
                      <a:pt x="741" y="848"/>
                      <a:pt x="735" y="848"/>
                    </a:cubicBezTo>
                    <a:cubicBezTo>
                      <a:pt x="120" y="848"/>
                      <a:pt x="120" y="848"/>
                      <a:pt x="120" y="848"/>
                    </a:cubicBezTo>
                    <a:cubicBezTo>
                      <a:pt x="87" y="848"/>
                      <a:pt x="57" y="834"/>
                      <a:pt x="35" y="813"/>
                    </a:cubicBezTo>
                    <a:cubicBezTo>
                      <a:pt x="14" y="791"/>
                      <a:pt x="0" y="761"/>
                      <a:pt x="0" y="728"/>
                    </a:cubicBezTo>
                    <a:close/>
                    <a:moveTo>
                      <a:pt x="670" y="296"/>
                    </a:moveTo>
                    <a:cubicBezTo>
                      <a:pt x="688" y="296"/>
                      <a:pt x="702" y="310"/>
                      <a:pt x="702" y="328"/>
                    </a:cubicBezTo>
                    <a:cubicBezTo>
                      <a:pt x="702" y="345"/>
                      <a:pt x="688" y="360"/>
                      <a:pt x="670" y="360"/>
                    </a:cubicBezTo>
                    <a:cubicBezTo>
                      <a:pt x="652" y="360"/>
                      <a:pt x="638" y="345"/>
                      <a:pt x="638" y="328"/>
                    </a:cubicBezTo>
                    <a:cubicBezTo>
                      <a:pt x="638" y="310"/>
                      <a:pt x="652" y="296"/>
                      <a:pt x="670" y="296"/>
                    </a:cubicBezTo>
                    <a:close/>
                    <a:moveTo>
                      <a:pt x="685" y="656"/>
                    </a:moveTo>
                    <a:cubicBezTo>
                      <a:pt x="120" y="656"/>
                      <a:pt x="120" y="656"/>
                      <a:pt x="120" y="656"/>
                    </a:cubicBezTo>
                    <a:cubicBezTo>
                      <a:pt x="100" y="656"/>
                      <a:pt x="82" y="664"/>
                      <a:pt x="69" y="677"/>
                    </a:cubicBezTo>
                    <a:cubicBezTo>
                      <a:pt x="56" y="690"/>
                      <a:pt x="48" y="708"/>
                      <a:pt x="48" y="728"/>
                    </a:cubicBezTo>
                    <a:cubicBezTo>
                      <a:pt x="48" y="748"/>
                      <a:pt x="56" y="766"/>
                      <a:pt x="69" y="779"/>
                    </a:cubicBezTo>
                    <a:cubicBezTo>
                      <a:pt x="82" y="792"/>
                      <a:pt x="100" y="800"/>
                      <a:pt x="120" y="800"/>
                    </a:cubicBezTo>
                    <a:cubicBezTo>
                      <a:pt x="685" y="800"/>
                      <a:pt x="685" y="800"/>
                      <a:pt x="685" y="800"/>
                    </a:cubicBezTo>
                    <a:cubicBezTo>
                      <a:pt x="673" y="777"/>
                      <a:pt x="666" y="752"/>
                      <a:pt x="666" y="728"/>
                    </a:cubicBezTo>
                    <a:cubicBezTo>
                      <a:pt x="666" y="720"/>
                      <a:pt x="667" y="712"/>
                      <a:pt x="668" y="704"/>
                    </a:cubicBezTo>
                    <a:cubicBezTo>
                      <a:pt x="120" y="704"/>
                      <a:pt x="120" y="704"/>
                      <a:pt x="120" y="704"/>
                    </a:cubicBezTo>
                    <a:cubicBezTo>
                      <a:pt x="114" y="704"/>
                      <a:pt x="108" y="706"/>
                      <a:pt x="103" y="711"/>
                    </a:cubicBezTo>
                    <a:cubicBezTo>
                      <a:pt x="97" y="717"/>
                      <a:pt x="87" y="717"/>
                      <a:pt x="81" y="711"/>
                    </a:cubicBezTo>
                    <a:cubicBezTo>
                      <a:pt x="74" y="704"/>
                      <a:pt x="74" y="694"/>
                      <a:pt x="80" y="688"/>
                    </a:cubicBezTo>
                    <a:cubicBezTo>
                      <a:pt x="91" y="678"/>
                      <a:pt x="105" y="672"/>
                      <a:pt x="120" y="672"/>
                    </a:cubicBezTo>
                    <a:cubicBezTo>
                      <a:pt x="677" y="672"/>
                      <a:pt x="677" y="672"/>
                      <a:pt x="677" y="672"/>
                    </a:cubicBezTo>
                    <a:cubicBezTo>
                      <a:pt x="679" y="666"/>
                      <a:pt x="682" y="661"/>
                      <a:pt x="685" y="656"/>
                    </a:cubicBezTo>
                    <a:close/>
                    <a:moveTo>
                      <a:pt x="48" y="186"/>
                    </a:moveTo>
                    <a:cubicBezTo>
                      <a:pt x="64" y="172"/>
                      <a:pt x="83" y="163"/>
                      <a:pt x="104" y="160"/>
                    </a:cubicBezTo>
                    <a:cubicBezTo>
                      <a:pt x="104" y="49"/>
                      <a:pt x="104" y="49"/>
                      <a:pt x="104" y="49"/>
                    </a:cubicBezTo>
                    <a:cubicBezTo>
                      <a:pt x="91" y="52"/>
                      <a:pt x="79" y="59"/>
                      <a:pt x="69" y="69"/>
                    </a:cubicBezTo>
                    <a:cubicBezTo>
                      <a:pt x="56" y="82"/>
                      <a:pt x="48" y="100"/>
                      <a:pt x="48" y="120"/>
                    </a:cubicBezTo>
                    <a:cubicBezTo>
                      <a:pt x="48" y="186"/>
                      <a:pt x="48" y="186"/>
                      <a:pt x="48" y="186"/>
                    </a:cubicBezTo>
                    <a:close/>
                    <a:moveTo>
                      <a:pt x="104" y="193"/>
                    </a:moveTo>
                    <a:cubicBezTo>
                      <a:pt x="88" y="196"/>
                      <a:pt x="74" y="204"/>
                      <a:pt x="64" y="215"/>
                    </a:cubicBezTo>
                    <a:cubicBezTo>
                      <a:pt x="57" y="221"/>
                      <a:pt x="52" y="228"/>
                      <a:pt x="48" y="236"/>
                    </a:cubicBezTo>
                    <a:cubicBezTo>
                      <a:pt x="48" y="490"/>
                      <a:pt x="48" y="490"/>
                      <a:pt x="48" y="490"/>
                    </a:cubicBezTo>
                    <a:cubicBezTo>
                      <a:pt x="64" y="477"/>
                      <a:pt x="83" y="468"/>
                      <a:pt x="104" y="465"/>
                    </a:cubicBezTo>
                    <a:cubicBezTo>
                      <a:pt x="104" y="193"/>
                      <a:pt x="104" y="193"/>
                      <a:pt x="104" y="193"/>
                    </a:cubicBezTo>
                    <a:close/>
                    <a:moveTo>
                      <a:pt x="104" y="497"/>
                    </a:moveTo>
                    <a:cubicBezTo>
                      <a:pt x="88" y="501"/>
                      <a:pt x="74" y="508"/>
                      <a:pt x="64" y="519"/>
                    </a:cubicBezTo>
                    <a:cubicBezTo>
                      <a:pt x="57" y="526"/>
                      <a:pt x="52" y="533"/>
                      <a:pt x="48" y="541"/>
                    </a:cubicBezTo>
                    <a:cubicBezTo>
                      <a:pt x="48" y="632"/>
                      <a:pt x="48" y="632"/>
                      <a:pt x="48" y="632"/>
                    </a:cubicBezTo>
                    <a:cubicBezTo>
                      <a:pt x="64" y="620"/>
                      <a:pt x="83" y="611"/>
                      <a:pt x="104" y="609"/>
                    </a:cubicBezTo>
                    <a:cubicBezTo>
                      <a:pt x="104" y="497"/>
                      <a:pt x="104" y="497"/>
                      <a:pt x="104" y="4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a:solidFill>
                    <a:schemeClr val="bg1"/>
                  </a:solidFill>
                  <a:latin typeface="Calibri (Body)"/>
                </a:endParaRPr>
              </a:p>
            </p:txBody>
          </p:sp>
          <p:sp>
            <p:nvSpPr>
              <p:cNvPr id="67" name="Freeform 12">
                <a:extLst>
                  <a:ext uri="{FF2B5EF4-FFF2-40B4-BE49-F238E27FC236}">
                    <a16:creationId xmlns:a16="http://schemas.microsoft.com/office/drawing/2014/main" id="{4895D406-3699-EE68-B013-D1E82272D6FF}"/>
                  </a:ext>
                </a:extLst>
              </p:cNvPr>
              <p:cNvSpPr>
                <a:spLocks noEditPoints="1"/>
              </p:cNvSpPr>
              <p:nvPr/>
            </p:nvSpPr>
            <p:spPr bwMode="auto">
              <a:xfrm>
                <a:off x="19638963" y="10525126"/>
                <a:ext cx="760413" cy="1250950"/>
              </a:xfrm>
              <a:custGeom>
                <a:avLst/>
                <a:gdLst>
                  <a:gd name="T0" fmla="*/ 374 w 389"/>
                  <a:gd name="T1" fmla="*/ 126 h 640"/>
                  <a:gd name="T2" fmla="*/ 191 w 389"/>
                  <a:gd name="T3" fmla="*/ 519 h 640"/>
                  <a:gd name="T4" fmla="*/ 182 w 389"/>
                  <a:gd name="T5" fmla="*/ 529 h 640"/>
                  <a:gd name="T6" fmla="*/ 47 w 389"/>
                  <a:gd name="T7" fmla="*/ 632 h 640"/>
                  <a:gd name="T8" fmla="*/ 13 w 389"/>
                  <a:gd name="T9" fmla="*/ 628 h 640"/>
                  <a:gd name="T10" fmla="*/ 8 w 389"/>
                  <a:gd name="T11" fmla="*/ 614 h 640"/>
                  <a:gd name="T12" fmla="*/ 0 w 389"/>
                  <a:gd name="T13" fmla="*/ 443 h 640"/>
                  <a:gd name="T14" fmla="*/ 2 w 389"/>
                  <a:gd name="T15" fmla="*/ 432 h 640"/>
                  <a:gd name="T16" fmla="*/ 185 w 389"/>
                  <a:gd name="T17" fmla="*/ 38 h 640"/>
                  <a:gd name="T18" fmla="*/ 272 w 389"/>
                  <a:gd name="T19" fmla="*/ 8 h 640"/>
                  <a:gd name="T20" fmla="*/ 308 w 389"/>
                  <a:gd name="T21" fmla="*/ 21 h 640"/>
                  <a:gd name="T22" fmla="*/ 341 w 389"/>
                  <a:gd name="T23" fmla="*/ 41 h 640"/>
                  <a:gd name="T24" fmla="*/ 374 w 389"/>
                  <a:gd name="T25" fmla="*/ 126 h 640"/>
                  <a:gd name="T26" fmla="*/ 53 w 389"/>
                  <a:gd name="T27" fmla="*/ 555 h 640"/>
                  <a:gd name="T28" fmla="*/ 64 w 389"/>
                  <a:gd name="T29" fmla="*/ 559 h 640"/>
                  <a:gd name="T30" fmla="*/ 150 w 389"/>
                  <a:gd name="T31" fmla="*/ 494 h 640"/>
                  <a:gd name="T32" fmla="*/ 151 w 389"/>
                  <a:gd name="T33" fmla="*/ 492 h 640"/>
                  <a:gd name="T34" fmla="*/ 109 w 389"/>
                  <a:gd name="T35" fmla="*/ 455 h 640"/>
                  <a:gd name="T36" fmla="*/ 74 w 389"/>
                  <a:gd name="T37" fmla="*/ 450 h 640"/>
                  <a:gd name="T38" fmla="*/ 247 w 389"/>
                  <a:gd name="T39" fmla="*/ 80 h 640"/>
                  <a:gd name="T40" fmla="*/ 325 w 389"/>
                  <a:gd name="T41" fmla="*/ 117 h 640"/>
                  <a:gd name="T42" fmla="*/ 330 w 389"/>
                  <a:gd name="T43" fmla="*/ 106 h 640"/>
                  <a:gd name="T44" fmla="*/ 312 w 389"/>
                  <a:gd name="T45" fmla="*/ 78 h 640"/>
                  <a:gd name="T46" fmla="*/ 288 w 389"/>
                  <a:gd name="T47" fmla="*/ 64 h 640"/>
                  <a:gd name="T48" fmla="*/ 262 w 389"/>
                  <a:gd name="T49" fmla="*/ 55 h 640"/>
                  <a:gd name="T50" fmla="*/ 229 w 389"/>
                  <a:gd name="T51" fmla="*/ 59 h 640"/>
                  <a:gd name="T52" fmla="*/ 48 w 389"/>
                  <a:gd name="T53" fmla="*/ 447 h 640"/>
                  <a:gd name="T54" fmla="*/ 53 w 389"/>
                  <a:gd name="T55" fmla="*/ 555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9" h="640">
                    <a:moveTo>
                      <a:pt x="374" y="126"/>
                    </a:moveTo>
                    <a:cubicBezTo>
                      <a:pt x="191" y="519"/>
                      <a:pt x="191" y="519"/>
                      <a:pt x="191" y="519"/>
                    </a:cubicBezTo>
                    <a:cubicBezTo>
                      <a:pt x="189" y="524"/>
                      <a:pt x="186" y="527"/>
                      <a:pt x="182" y="529"/>
                    </a:cubicBezTo>
                    <a:cubicBezTo>
                      <a:pt x="47" y="632"/>
                      <a:pt x="47" y="632"/>
                      <a:pt x="47" y="632"/>
                    </a:cubicBezTo>
                    <a:cubicBezTo>
                      <a:pt x="36" y="640"/>
                      <a:pt x="21" y="638"/>
                      <a:pt x="13" y="628"/>
                    </a:cubicBezTo>
                    <a:cubicBezTo>
                      <a:pt x="10" y="624"/>
                      <a:pt x="8" y="619"/>
                      <a:pt x="8" y="614"/>
                    </a:cubicBezTo>
                    <a:cubicBezTo>
                      <a:pt x="0" y="443"/>
                      <a:pt x="0" y="443"/>
                      <a:pt x="0" y="443"/>
                    </a:cubicBezTo>
                    <a:cubicBezTo>
                      <a:pt x="0" y="439"/>
                      <a:pt x="1" y="435"/>
                      <a:pt x="2" y="432"/>
                    </a:cubicBezTo>
                    <a:cubicBezTo>
                      <a:pt x="185" y="38"/>
                      <a:pt x="185" y="38"/>
                      <a:pt x="185" y="38"/>
                    </a:cubicBezTo>
                    <a:cubicBezTo>
                      <a:pt x="200" y="7"/>
                      <a:pt x="235" y="0"/>
                      <a:pt x="272" y="8"/>
                    </a:cubicBezTo>
                    <a:cubicBezTo>
                      <a:pt x="284" y="11"/>
                      <a:pt x="297" y="15"/>
                      <a:pt x="308" y="21"/>
                    </a:cubicBezTo>
                    <a:cubicBezTo>
                      <a:pt x="320" y="26"/>
                      <a:pt x="331" y="33"/>
                      <a:pt x="341" y="41"/>
                    </a:cubicBezTo>
                    <a:cubicBezTo>
                      <a:pt x="371" y="64"/>
                      <a:pt x="389" y="95"/>
                      <a:pt x="374" y="126"/>
                    </a:cubicBezTo>
                    <a:close/>
                    <a:moveTo>
                      <a:pt x="53" y="555"/>
                    </a:moveTo>
                    <a:cubicBezTo>
                      <a:pt x="64" y="559"/>
                      <a:pt x="64" y="559"/>
                      <a:pt x="64" y="559"/>
                    </a:cubicBezTo>
                    <a:cubicBezTo>
                      <a:pt x="150" y="494"/>
                      <a:pt x="150" y="494"/>
                      <a:pt x="150" y="494"/>
                    </a:cubicBezTo>
                    <a:cubicBezTo>
                      <a:pt x="151" y="492"/>
                      <a:pt x="151" y="492"/>
                      <a:pt x="151" y="492"/>
                    </a:cubicBezTo>
                    <a:cubicBezTo>
                      <a:pt x="109" y="455"/>
                      <a:pt x="109" y="455"/>
                      <a:pt x="109" y="455"/>
                    </a:cubicBezTo>
                    <a:cubicBezTo>
                      <a:pt x="74" y="450"/>
                      <a:pt x="74" y="450"/>
                      <a:pt x="74" y="450"/>
                    </a:cubicBezTo>
                    <a:cubicBezTo>
                      <a:pt x="247" y="80"/>
                      <a:pt x="247" y="80"/>
                      <a:pt x="247" y="80"/>
                    </a:cubicBezTo>
                    <a:cubicBezTo>
                      <a:pt x="325" y="117"/>
                      <a:pt x="325" y="117"/>
                      <a:pt x="325" y="117"/>
                    </a:cubicBezTo>
                    <a:cubicBezTo>
                      <a:pt x="330" y="106"/>
                      <a:pt x="330" y="106"/>
                      <a:pt x="330" y="106"/>
                    </a:cubicBezTo>
                    <a:cubicBezTo>
                      <a:pt x="334" y="99"/>
                      <a:pt x="325" y="88"/>
                      <a:pt x="312" y="78"/>
                    </a:cubicBezTo>
                    <a:cubicBezTo>
                      <a:pt x="305" y="73"/>
                      <a:pt x="297" y="68"/>
                      <a:pt x="288" y="64"/>
                    </a:cubicBezTo>
                    <a:cubicBezTo>
                      <a:pt x="280" y="60"/>
                      <a:pt x="271" y="57"/>
                      <a:pt x="262" y="55"/>
                    </a:cubicBezTo>
                    <a:cubicBezTo>
                      <a:pt x="246" y="52"/>
                      <a:pt x="232" y="52"/>
                      <a:pt x="229" y="59"/>
                    </a:cubicBezTo>
                    <a:cubicBezTo>
                      <a:pt x="48" y="447"/>
                      <a:pt x="48" y="447"/>
                      <a:pt x="48" y="447"/>
                    </a:cubicBezTo>
                    <a:cubicBezTo>
                      <a:pt x="53" y="555"/>
                      <a:pt x="53" y="555"/>
                      <a:pt x="53" y="5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a:solidFill>
                    <a:schemeClr val="bg1"/>
                  </a:solidFill>
                  <a:latin typeface="Calibri (Body)"/>
                </a:endParaRPr>
              </a:p>
            </p:txBody>
          </p:sp>
        </p:grpSp>
        <p:grpSp>
          <p:nvGrpSpPr>
            <p:cNvPr id="56" name="Group 55">
              <a:extLst>
                <a:ext uri="{FF2B5EF4-FFF2-40B4-BE49-F238E27FC236}">
                  <a16:creationId xmlns:a16="http://schemas.microsoft.com/office/drawing/2014/main" id="{3BEF4B07-2556-EB10-1083-2D15D39D511E}"/>
                </a:ext>
              </a:extLst>
            </p:cNvPr>
            <p:cNvGrpSpPr/>
            <p:nvPr/>
          </p:nvGrpSpPr>
          <p:grpSpPr>
            <a:xfrm>
              <a:off x="7072005" y="4927055"/>
              <a:ext cx="786461" cy="457360"/>
              <a:chOff x="5138738" y="1654176"/>
              <a:chExt cx="2287588" cy="1330325"/>
            </a:xfrm>
            <a:solidFill>
              <a:schemeClr val="accent1"/>
            </a:solidFill>
          </p:grpSpPr>
          <p:sp>
            <p:nvSpPr>
              <p:cNvPr id="57" name="Freeform 10">
                <a:extLst>
                  <a:ext uri="{FF2B5EF4-FFF2-40B4-BE49-F238E27FC236}">
                    <a16:creationId xmlns:a16="http://schemas.microsoft.com/office/drawing/2014/main" id="{C2DF81BE-03E7-9941-C0C8-87680049874D}"/>
                  </a:ext>
                </a:extLst>
              </p:cNvPr>
              <p:cNvSpPr>
                <a:spLocks/>
              </p:cNvSpPr>
              <p:nvPr/>
            </p:nvSpPr>
            <p:spPr bwMode="auto">
              <a:xfrm>
                <a:off x="7032626" y="1654176"/>
                <a:ext cx="393700" cy="658813"/>
              </a:xfrm>
              <a:custGeom>
                <a:avLst/>
                <a:gdLst>
                  <a:gd name="T0" fmla="*/ 16 w 37"/>
                  <a:gd name="T1" fmla="*/ 0 h 62"/>
                  <a:gd name="T2" fmla="*/ 3 w 37"/>
                  <a:gd name="T3" fmla="*/ 5 h 62"/>
                  <a:gd name="T4" fmla="*/ 3 w 37"/>
                  <a:gd name="T5" fmla="*/ 21 h 62"/>
                  <a:gd name="T6" fmla="*/ 14 w 37"/>
                  <a:gd name="T7" fmla="*/ 53 h 62"/>
                  <a:gd name="T8" fmla="*/ 22 w 37"/>
                  <a:gd name="T9" fmla="*/ 62 h 62"/>
                  <a:gd name="T10" fmla="*/ 22 w 37"/>
                  <a:gd name="T11" fmla="*/ 62 h 62"/>
                  <a:gd name="T12" fmla="*/ 23 w 37"/>
                  <a:gd name="T13" fmla="*/ 62 h 62"/>
                  <a:gd name="T14" fmla="*/ 37 w 37"/>
                  <a:gd name="T15" fmla="*/ 57 h 62"/>
                  <a:gd name="T16" fmla="*/ 37 w 37"/>
                  <a:gd name="T17" fmla="*/ 57 h 62"/>
                  <a:gd name="T18" fmla="*/ 16 w 37"/>
                  <a:gd name="T19" fmla="*/ 0 h 62"/>
                  <a:gd name="T20" fmla="*/ 16 w 37"/>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62">
                    <a:moveTo>
                      <a:pt x="16" y="0"/>
                    </a:moveTo>
                    <a:cubicBezTo>
                      <a:pt x="12" y="1"/>
                      <a:pt x="7" y="3"/>
                      <a:pt x="3" y="5"/>
                    </a:cubicBezTo>
                    <a:cubicBezTo>
                      <a:pt x="0" y="6"/>
                      <a:pt x="0" y="11"/>
                      <a:pt x="3" y="21"/>
                    </a:cubicBezTo>
                    <a:cubicBezTo>
                      <a:pt x="5" y="29"/>
                      <a:pt x="10" y="44"/>
                      <a:pt x="14" y="53"/>
                    </a:cubicBezTo>
                    <a:cubicBezTo>
                      <a:pt x="18" y="61"/>
                      <a:pt x="21" y="62"/>
                      <a:pt x="22" y="62"/>
                    </a:cubicBezTo>
                    <a:cubicBezTo>
                      <a:pt x="22" y="62"/>
                      <a:pt x="22" y="62"/>
                      <a:pt x="22" y="62"/>
                    </a:cubicBezTo>
                    <a:cubicBezTo>
                      <a:pt x="23" y="62"/>
                      <a:pt x="23" y="62"/>
                      <a:pt x="23" y="62"/>
                    </a:cubicBezTo>
                    <a:cubicBezTo>
                      <a:pt x="28" y="61"/>
                      <a:pt x="32" y="59"/>
                      <a:pt x="37" y="57"/>
                    </a:cubicBezTo>
                    <a:cubicBezTo>
                      <a:pt x="37" y="57"/>
                      <a:pt x="37" y="57"/>
                      <a:pt x="37" y="57"/>
                    </a:cubicBezTo>
                    <a:cubicBezTo>
                      <a:pt x="16" y="0"/>
                      <a:pt x="16" y="0"/>
                      <a:pt x="16" y="0"/>
                    </a:cubicBezTo>
                    <a:cubicBezTo>
                      <a:pt x="16" y="0"/>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a:solidFill>
                    <a:schemeClr val="bg1"/>
                  </a:solidFill>
                  <a:latin typeface="Calibri (Body)"/>
                </a:endParaRPr>
              </a:p>
            </p:txBody>
          </p:sp>
          <p:sp>
            <p:nvSpPr>
              <p:cNvPr id="58" name="Freeform 11">
                <a:extLst>
                  <a:ext uri="{FF2B5EF4-FFF2-40B4-BE49-F238E27FC236}">
                    <a16:creationId xmlns:a16="http://schemas.microsoft.com/office/drawing/2014/main" id="{60AE36A4-76F2-66EB-7594-1505A01D8E49}"/>
                  </a:ext>
                </a:extLst>
              </p:cNvPr>
              <p:cNvSpPr>
                <a:spLocks/>
              </p:cNvSpPr>
              <p:nvPr/>
            </p:nvSpPr>
            <p:spPr bwMode="auto">
              <a:xfrm>
                <a:off x="5138738" y="1654176"/>
                <a:ext cx="393700" cy="658813"/>
              </a:xfrm>
              <a:custGeom>
                <a:avLst/>
                <a:gdLst>
                  <a:gd name="T0" fmla="*/ 21 w 37"/>
                  <a:gd name="T1" fmla="*/ 0 h 62"/>
                  <a:gd name="T2" fmla="*/ 21 w 37"/>
                  <a:gd name="T3" fmla="*/ 0 h 62"/>
                  <a:gd name="T4" fmla="*/ 0 w 37"/>
                  <a:gd name="T5" fmla="*/ 57 h 62"/>
                  <a:gd name="T6" fmla="*/ 0 w 37"/>
                  <a:gd name="T7" fmla="*/ 57 h 62"/>
                  <a:gd name="T8" fmla="*/ 14 w 37"/>
                  <a:gd name="T9" fmla="*/ 62 h 62"/>
                  <a:gd name="T10" fmla="*/ 15 w 37"/>
                  <a:gd name="T11" fmla="*/ 62 h 62"/>
                  <a:gd name="T12" fmla="*/ 23 w 37"/>
                  <a:gd name="T13" fmla="*/ 53 h 62"/>
                  <a:gd name="T14" fmla="*/ 34 w 37"/>
                  <a:gd name="T15" fmla="*/ 21 h 62"/>
                  <a:gd name="T16" fmla="*/ 34 w 37"/>
                  <a:gd name="T17" fmla="*/ 5 h 62"/>
                  <a:gd name="T18" fmla="*/ 21 w 37"/>
                  <a:gd name="T19" fmla="*/ 0 h 62"/>
                  <a:gd name="T20" fmla="*/ 21 w 37"/>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62">
                    <a:moveTo>
                      <a:pt x="21" y="0"/>
                    </a:moveTo>
                    <a:cubicBezTo>
                      <a:pt x="21" y="0"/>
                      <a:pt x="21" y="0"/>
                      <a:pt x="21" y="0"/>
                    </a:cubicBezTo>
                    <a:cubicBezTo>
                      <a:pt x="0" y="57"/>
                      <a:pt x="0" y="57"/>
                      <a:pt x="0" y="57"/>
                    </a:cubicBezTo>
                    <a:cubicBezTo>
                      <a:pt x="0" y="57"/>
                      <a:pt x="0" y="57"/>
                      <a:pt x="0" y="57"/>
                    </a:cubicBezTo>
                    <a:cubicBezTo>
                      <a:pt x="5" y="59"/>
                      <a:pt x="9" y="61"/>
                      <a:pt x="14" y="62"/>
                    </a:cubicBezTo>
                    <a:cubicBezTo>
                      <a:pt x="14" y="62"/>
                      <a:pt x="14" y="62"/>
                      <a:pt x="15" y="62"/>
                    </a:cubicBezTo>
                    <a:cubicBezTo>
                      <a:pt x="16" y="62"/>
                      <a:pt x="19" y="61"/>
                      <a:pt x="23" y="53"/>
                    </a:cubicBezTo>
                    <a:cubicBezTo>
                      <a:pt x="27" y="44"/>
                      <a:pt x="32" y="29"/>
                      <a:pt x="34" y="21"/>
                    </a:cubicBezTo>
                    <a:cubicBezTo>
                      <a:pt x="37" y="11"/>
                      <a:pt x="37" y="6"/>
                      <a:pt x="34" y="5"/>
                    </a:cubicBezTo>
                    <a:cubicBezTo>
                      <a:pt x="30" y="3"/>
                      <a:pt x="25" y="1"/>
                      <a:pt x="21" y="0"/>
                    </a:cubicBezTo>
                    <a:cubicBezTo>
                      <a:pt x="21" y="0"/>
                      <a:pt x="21"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a:solidFill>
                    <a:schemeClr val="bg1"/>
                  </a:solidFill>
                  <a:latin typeface="Calibri (Body)"/>
                </a:endParaRPr>
              </a:p>
            </p:txBody>
          </p:sp>
          <p:sp>
            <p:nvSpPr>
              <p:cNvPr id="59" name="Freeform 12">
                <a:extLst>
                  <a:ext uri="{FF2B5EF4-FFF2-40B4-BE49-F238E27FC236}">
                    <a16:creationId xmlns:a16="http://schemas.microsoft.com/office/drawing/2014/main" id="{2BDE007C-CAAB-7F09-F9B4-A20712A0FEB7}"/>
                  </a:ext>
                </a:extLst>
              </p:cNvPr>
              <p:cNvSpPr>
                <a:spLocks/>
              </p:cNvSpPr>
              <p:nvPr/>
            </p:nvSpPr>
            <p:spPr bwMode="auto">
              <a:xfrm>
                <a:off x="6010276" y="2749551"/>
                <a:ext cx="192088" cy="180975"/>
              </a:xfrm>
              <a:custGeom>
                <a:avLst/>
                <a:gdLst>
                  <a:gd name="T0" fmla="*/ 15 w 18"/>
                  <a:gd name="T1" fmla="*/ 2 h 17"/>
                  <a:gd name="T2" fmla="*/ 15 w 18"/>
                  <a:gd name="T3" fmla="*/ 2 h 17"/>
                  <a:gd name="T4" fmla="*/ 15 w 18"/>
                  <a:gd name="T5" fmla="*/ 11 h 17"/>
                  <a:gd name="T6" fmla="*/ 12 w 18"/>
                  <a:gd name="T7" fmla="*/ 15 h 17"/>
                  <a:gd name="T8" fmla="*/ 3 w 18"/>
                  <a:gd name="T9" fmla="*/ 15 h 17"/>
                  <a:gd name="T10" fmla="*/ 3 w 18"/>
                  <a:gd name="T11" fmla="*/ 15 h 17"/>
                  <a:gd name="T12" fmla="*/ 3 w 18"/>
                  <a:gd name="T13" fmla="*/ 6 h 17"/>
                  <a:gd name="T14" fmla="*/ 7 w 18"/>
                  <a:gd name="T15" fmla="*/ 2 h 17"/>
                  <a:gd name="T16" fmla="*/ 15 w 18"/>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7">
                    <a:moveTo>
                      <a:pt x="15" y="2"/>
                    </a:moveTo>
                    <a:cubicBezTo>
                      <a:pt x="15" y="2"/>
                      <a:pt x="15" y="2"/>
                      <a:pt x="15" y="2"/>
                    </a:cubicBezTo>
                    <a:cubicBezTo>
                      <a:pt x="18" y="4"/>
                      <a:pt x="18" y="8"/>
                      <a:pt x="15" y="11"/>
                    </a:cubicBezTo>
                    <a:cubicBezTo>
                      <a:pt x="12" y="15"/>
                      <a:pt x="12" y="15"/>
                      <a:pt x="12" y="15"/>
                    </a:cubicBezTo>
                    <a:cubicBezTo>
                      <a:pt x="9" y="17"/>
                      <a:pt x="5" y="17"/>
                      <a:pt x="3" y="15"/>
                    </a:cubicBezTo>
                    <a:cubicBezTo>
                      <a:pt x="3" y="15"/>
                      <a:pt x="3" y="15"/>
                      <a:pt x="3" y="15"/>
                    </a:cubicBezTo>
                    <a:cubicBezTo>
                      <a:pt x="0" y="12"/>
                      <a:pt x="0" y="8"/>
                      <a:pt x="3" y="6"/>
                    </a:cubicBezTo>
                    <a:cubicBezTo>
                      <a:pt x="7" y="2"/>
                      <a:pt x="7" y="2"/>
                      <a:pt x="7" y="2"/>
                    </a:cubicBezTo>
                    <a:cubicBezTo>
                      <a:pt x="9" y="0"/>
                      <a:pt x="13" y="0"/>
                      <a:pt x="1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a:solidFill>
                    <a:schemeClr val="bg1"/>
                  </a:solidFill>
                  <a:latin typeface="Calibri (Body)"/>
                </a:endParaRPr>
              </a:p>
            </p:txBody>
          </p:sp>
          <p:sp>
            <p:nvSpPr>
              <p:cNvPr id="60" name="Freeform 13">
                <a:extLst>
                  <a:ext uri="{FF2B5EF4-FFF2-40B4-BE49-F238E27FC236}">
                    <a16:creationId xmlns:a16="http://schemas.microsoft.com/office/drawing/2014/main" id="{F10E415C-5DDB-AA2C-FA10-C0452DBE509D}"/>
                  </a:ext>
                </a:extLst>
              </p:cNvPr>
              <p:cNvSpPr>
                <a:spLocks/>
              </p:cNvSpPr>
              <p:nvPr/>
            </p:nvSpPr>
            <p:spPr bwMode="auto">
              <a:xfrm>
                <a:off x="5829301" y="2568576"/>
                <a:ext cx="287338" cy="287338"/>
              </a:xfrm>
              <a:custGeom>
                <a:avLst/>
                <a:gdLst>
                  <a:gd name="T0" fmla="*/ 24 w 27"/>
                  <a:gd name="T1" fmla="*/ 3 h 27"/>
                  <a:gd name="T2" fmla="*/ 24 w 27"/>
                  <a:gd name="T3" fmla="*/ 3 h 27"/>
                  <a:gd name="T4" fmla="*/ 24 w 27"/>
                  <a:gd name="T5" fmla="*/ 12 h 27"/>
                  <a:gd name="T6" fmla="*/ 12 w 27"/>
                  <a:gd name="T7" fmla="*/ 24 h 27"/>
                  <a:gd name="T8" fmla="*/ 3 w 27"/>
                  <a:gd name="T9" fmla="*/ 24 h 27"/>
                  <a:gd name="T10" fmla="*/ 3 w 27"/>
                  <a:gd name="T11" fmla="*/ 24 h 27"/>
                  <a:gd name="T12" fmla="*/ 3 w 27"/>
                  <a:gd name="T13" fmla="*/ 16 h 27"/>
                  <a:gd name="T14" fmla="*/ 16 w 27"/>
                  <a:gd name="T15" fmla="*/ 3 h 27"/>
                  <a:gd name="T16" fmla="*/ 24 w 27"/>
                  <a:gd name="T17"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24" y="3"/>
                    </a:moveTo>
                    <a:cubicBezTo>
                      <a:pt x="24" y="3"/>
                      <a:pt x="24" y="3"/>
                      <a:pt x="24" y="3"/>
                    </a:cubicBezTo>
                    <a:cubicBezTo>
                      <a:pt x="27" y="5"/>
                      <a:pt x="27" y="9"/>
                      <a:pt x="24" y="12"/>
                    </a:cubicBezTo>
                    <a:cubicBezTo>
                      <a:pt x="12" y="24"/>
                      <a:pt x="12" y="24"/>
                      <a:pt x="12" y="24"/>
                    </a:cubicBezTo>
                    <a:cubicBezTo>
                      <a:pt x="9" y="27"/>
                      <a:pt x="5" y="27"/>
                      <a:pt x="3" y="24"/>
                    </a:cubicBezTo>
                    <a:cubicBezTo>
                      <a:pt x="3" y="24"/>
                      <a:pt x="3" y="24"/>
                      <a:pt x="3" y="24"/>
                    </a:cubicBezTo>
                    <a:cubicBezTo>
                      <a:pt x="0" y="22"/>
                      <a:pt x="0" y="18"/>
                      <a:pt x="3" y="16"/>
                    </a:cubicBezTo>
                    <a:cubicBezTo>
                      <a:pt x="16" y="3"/>
                      <a:pt x="16" y="3"/>
                      <a:pt x="16" y="3"/>
                    </a:cubicBezTo>
                    <a:cubicBezTo>
                      <a:pt x="18" y="0"/>
                      <a:pt x="22" y="0"/>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a:solidFill>
                    <a:schemeClr val="bg1"/>
                  </a:solidFill>
                  <a:latin typeface="Calibri (Body)"/>
                </a:endParaRPr>
              </a:p>
            </p:txBody>
          </p:sp>
          <p:sp>
            <p:nvSpPr>
              <p:cNvPr id="61" name="Freeform 14">
                <a:extLst>
                  <a:ext uri="{FF2B5EF4-FFF2-40B4-BE49-F238E27FC236}">
                    <a16:creationId xmlns:a16="http://schemas.microsoft.com/office/drawing/2014/main" id="{B61DD6D9-A25E-F60E-B7D6-B5A946EE86F2}"/>
                  </a:ext>
                </a:extLst>
              </p:cNvPr>
              <p:cNvSpPr>
                <a:spLocks/>
              </p:cNvSpPr>
              <p:nvPr/>
            </p:nvSpPr>
            <p:spPr bwMode="auto">
              <a:xfrm>
                <a:off x="5713413" y="2462213"/>
                <a:ext cx="254000" cy="255588"/>
              </a:xfrm>
              <a:custGeom>
                <a:avLst/>
                <a:gdLst>
                  <a:gd name="T0" fmla="*/ 22 w 24"/>
                  <a:gd name="T1" fmla="*/ 2 h 24"/>
                  <a:gd name="T2" fmla="*/ 22 w 24"/>
                  <a:gd name="T3" fmla="*/ 2 h 24"/>
                  <a:gd name="T4" fmla="*/ 22 w 24"/>
                  <a:gd name="T5" fmla="*/ 11 h 24"/>
                  <a:gd name="T6" fmla="*/ 12 w 24"/>
                  <a:gd name="T7" fmla="*/ 21 h 24"/>
                  <a:gd name="T8" fmla="*/ 3 w 24"/>
                  <a:gd name="T9" fmla="*/ 21 h 24"/>
                  <a:gd name="T10" fmla="*/ 3 w 24"/>
                  <a:gd name="T11" fmla="*/ 21 h 24"/>
                  <a:gd name="T12" fmla="*/ 3 w 24"/>
                  <a:gd name="T13" fmla="*/ 13 h 24"/>
                  <a:gd name="T14" fmla="*/ 13 w 24"/>
                  <a:gd name="T15" fmla="*/ 2 h 24"/>
                  <a:gd name="T16" fmla="*/ 22 w 24"/>
                  <a:gd name="T17"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4">
                    <a:moveTo>
                      <a:pt x="22" y="2"/>
                    </a:moveTo>
                    <a:cubicBezTo>
                      <a:pt x="22" y="2"/>
                      <a:pt x="22" y="2"/>
                      <a:pt x="22" y="2"/>
                    </a:cubicBezTo>
                    <a:cubicBezTo>
                      <a:pt x="24" y="5"/>
                      <a:pt x="24" y="9"/>
                      <a:pt x="22" y="11"/>
                    </a:cubicBezTo>
                    <a:cubicBezTo>
                      <a:pt x="12" y="21"/>
                      <a:pt x="12" y="21"/>
                      <a:pt x="12" y="21"/>
                    </a:cubicBezTo>
                    <a:cubicBezTo>
                      <a:pt x="9" y="24"/>
                      <a:pt x="5" y="24"/>
                      <a:pt x="3" y="21"/>
                    </a:cubicBezTo>
                    <a:cubicBezTo>
                      <a:pt x="3" y="21"/>
                      <a:pt x="3" y="21"/>
                      <a:pt x="3" y="21"/>
                    </a:cubicBezTo>
                    <a:cubicBezTo>
                      <a:pt x="0" y="19"/>
                      <a:pt x="0" y="15"/>
                      <a:pt x="3" y="13"/>
                    </a:cubicBezTo>
                    <a:cubicBezTo>
                      <a:pt x="13" y="2"/>
                      <a:pt x="13" y="2"/>
                      <a:pt x="13" y="2"/>
                    </a:cubicBezTo>
                    <a:cubicBezTo>
                      <a:pt x="15" y="0"/>
                      <a:pt x="19" y="0"/>
                      <a:pt x="2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a:solidFill>
                    <a:schemeClr val="bg1"/>
                  </a:solidFill>
                  <a:latin typeface="Calibri (Body)"/>
                </a:endParaRPr>
              </a:p>
            </p:txBody>
          </p:sp>
          <p:sp>
            <p:nvSpPr>
              <p:cNvPr id="62" name="Freeform 15">
                <a:extLst>
                  <a:ext uri="{FF2B5EF4-FFF2-40B4-BE49-F238E27FC236}">
                    <a16:creationId xmlns:a16="http://schemas.microsoft.com/office/drawing/2014/main" id="{07B4C0D6-03DC-B10F-9C50-7D05EDA72CC5}"/>
                  </a:ext>
                </a:extLst>
              </p:cNvPr>
              <p:cNvSpPr>
                <a:spLocks/>
              </p:cNvSpPr>
              <p:nvPr/>
            </p:nvSpPr>
            <p:spPr bwMode="auto">
              <a:xfrm>
                <a:off x="5607051" y="2366963"/>
                <a:ext cx="201613" cy="201613"/>
              </a:xfrm>
              <a:custGeom>
                <a:avLst/>
                <a:gdLst>
                  <a:gd name="T0" fmla="*/ 17 w 19"/>
                  <a:gd name="T1" fmla="*/ 2 h 19"/>
                  <a:gd name="T2" fmla="*/ 17 w 19"/>
                  <a:gd name="T3" fmla="*/ 2 h 19"/>
                  <a:gd name="T4" fmla="*/ 17 w 19"/>
                  <a:gd name="T5" fmla="*/ 11 h 19"/>
                  <a:gd name="T6" fmla="*/ 12 w 19"/>
                  <a:gd name="T7" fmla="*/ 16 h 19"/>
                  <a:gd name="T8" fmla="*/ 3 w 19"/>
                  <a:gd name="T9" fmla="*/ 16 h 19"/>
                  <a:gd name="T10" fmla="*/ 3 w 19"/>
                  <a:gd name="T11" fmla="*/ 16 h 19"/>
                  <a:gd name="T12" fmla="*/ 3 w 19"/>
                  <a:gd name="T13" fmla="*/ 7 h 19"/>
                  <a:gd name="T14" fmla="*/ 8 w 19"/>
                  <a:gd name="T15" fmla="*/ 2 h 19"/>
                  <a:gd name="T16" fmla="*/ 17 w 19"/>
                  <a:gd name="T1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7" y="2"/>
                    </a:moveTo>
                    <a:cubicBezTo>
                      <a:pt x="17" y="2"/>
                      <a:pt x="17" y="2"/>
                      <a:pt x="17" y="2"/>
                    </a:cubicBezTo>
                    <a:cubicBezTo>
                      <a:pt x="19" y="5"/>
                      <a:pt x="19" y="9"/>
                      <a:pt x="17" y="11"/>
                    </a:cubicBezTo>
                    <a:cubicBezTo>
                      <a:pt x="12" y="16"/>
                      <a:pt x="12" y="16"/>
                      <a:pt x="12" y="16"/>
                    </a:cubicBezTo>
                    <a:cubicBezTo>
                      <a:pt x="9" y="19"/>
                      <a:pt x="5" y="19"/>
                      <a:pt x="3" y="16"/>
                    </a:cubicBezTo>
                    <a:cubicBezTo>
                      <a:pt x="3" y="16"/>
                      <a:pt x="3" y="16"/>
                      <a:pt x="3" y="16"/>
                    </a:cubicBezTo>
                    <a:cubicBezTo>
                      <a:pt x="0" y="14"/>
                      <a:pt x="0" y="10"/>
                      <a:pt x="3" y="7"/>
                    </a:cubicBezTo>
                    <a:cubicBezTo>
                      <a:pt x="8" y="2"/>
                      <a:pt x="8" y="2"/>
                      <a:pt x="8" y="2"/>
                    </a:cubicBezTo>
                    <a:cubicBezTo>
                      <a:pt x="10" y="0"/>
                      <a:pt x="14" y="0"/>
                      <a:pt x="1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a:solidFill>
                    <a:schemeClr val="bg1"/>
                  </a:solidFill>
                  <a:latin typeface="Calibri (Body)"/>
                </a:endParaRPr>
              </a:p>
            </p:txBody>
          </p:sp>
          <p:sp>
            <p:nvSpPr>
              <p:cNvPr id="63" name="Freeform 16">
                <a:extLst>
                  <a:ext uri="{FF2B5EF4-FFF2-40B4-BE49-F238E27FC236}">
                    <a16:creationId xmlns:a16="http://schemas.microsoft.com/office/drawing/2014/main" id="{16FDE6C1-34A1-08AF-745F-040F8B06B4CC}"/>
                  </a:ext>
                </a:extLst>
              </p:cNvPr>
              <p:cNvSpPr>
                <a:spLocks/>
              </p:cNvSpPr>
              <p:nvPr/>
            </p:nvSpPr>
            <p:spPr bwMode="auto">
              <a:xfrm>
                <a:off x="5935663" y="1738313"/>
                <a:ext cx="1235075" cy="766763"/>
              </a:xfrm>
              <a:custGeom>
                <a:avLst/>
                <a:gdLst>
                  <a:gd name="T0" fmla="*/ 35 w 116"/>
                  <a:gd name="T1" fmla="*/ 2 h 72"/>
                  <a:gd name="T2" fmla="*/ 10 w 116"/>
                  <a:gd name="T3" fmla="*/ 13 h 72"/>
                  <a:gd name="T4" fmla="*/ 5 w 116"/>
                  <a:gd name="T5" fmla="*/ 25 h 72"/>
                  <a:gd name="T6" fmla="*/ 0 w 116"/>
                  <a:gd name="T7" fmla="*/ 44 h 72"/>
                  <a:gd name="T8" fmla="*/ 7 w 116"/>
                  <a:gd name="T9" fmla="*/ 47 h 72"/>
                  <a:gd name="T10" fmla="*/ 8 w 116"/>
                  <a:gd name="T11" fmla="*/ 47 h 72"/>
                  <a:gd name="T12" fmla="*/ 8 w 116"/>
                  <a:gd name="T13" fmla="*/ 47 h 72"/>
                  <a:gd name="T14" fmla="*/ 9 w 116"/>
                  <a:gd name="T15" fmla="*/ 46 h 72"/>
                  <a:gd name="T16" fmla="*/ 10 w 116"/>
                  <a:gd name="T17" fmla="*/ 46 h 72"/>
                  <a:gd name="T18" fmla="*/ 10 w 116"/>
                  <a:gd name="T19" fmla="*/ 46 h 72"/>
                  <a:gd name="T20" fmla="*/ 22 w 116"/>
                  <a:gd name="T21" fmla="*/ 23 h 72"/>
                  <a:gd name="T22" fmla="*/ 24 w 116"/>
                  <a:gd name="T23" fmla="*/ 20 h 72"/>
                  <a:gd name="T24" fmla="*/ 27 w 116"/>
                  <a:gd name="T25" fmla="*/ 22 h 72"/>
                  <a:gd name="T26" fmla="*/ 27 w 116"/>
                  <a:gd name="T27" fmla="*/ 25 h 72"/>
                  <a:gd name="T28" fmla="*/ 66 w 116"/>
                  <a:gd name="T29" fmla="*/ 33 h 72"/>
                  <a:gd name="T30" fmla="*/ 70 w 116"/>
                  <a:gd name="T31" fmla="*/ 34 h 72"/>
                  <a:gd name="T32" fmla="*/ 69 w 116"/>
                  <a:gd name="T33" fmla="*/ 37 h 72"/>
                  <a:gd name="T34" fmla="*/ 57 w 116"/>
                  <a:gd name="T35" fmla="*/ 41 h 72"/>
                  <a:gd name="T36" fmla="*/ 57 w 116"/>
                  <a:gd name="T37" fmla="*/ 41 h 72"/>
                  <a:gd name="T38" fmla="*/ 79 w 116"/>
                  <a:gd name="T39" fmla="*/ 63 h 72"/>
                  <a:gd name="T40" fmla="*/ 87 w 116"/>
                  <a:gd name="T41" fmla="*/ 71 h 72"/>
                  <a:gd name="T42" fmla="*/ 88 w 116"/>
                  <a:gd name="T43" fmla="*/ 72 h 72"/>
                  <a:gd name="T44" fmla="*/ 89 w 116"/>
                  <a:gd name="T45" fmla="*/ 71 h 72"/>
                  <a:gd name="T46" fmla="*/ 116 w 116"/>
                  <a:gd name="T47" fmla="*/ 55 h 72"/>
                  <a:gd name="T48" fmla="*/ 99 w 116"/>
                  <a:gd name="T49" fmla="*/ 6 h 72"/>
                  <a:gd name="T50" fmla="*/ 84 w 116"/>
                  <a:gd name="T51" fmla="*/ 9 h 72"/>
                  <a:gd name="T52" fmla="*/ 76 w 116"/>
                  <a:gd name="T53" fmla="*/ 8 h 72"/>
                  <a:gd name="T54" fmla="*/ 63 w 116"/>
                  <a:gd name="T55" fmla="*/ 4 h 72"/>
                  <a:gd name="T56" fmla="*/ 44 w 116"/>
                  <a:gd name="T57" fmla="*/ 0 h 72"/>
                  <a:gd name="T58" fmla="*/ 37 w 116"/>
                  <a:gd name="T59" fmla="*/ 1 h 72"/>
                  <a:gd name="T60" fmla="*/ 35 w 116"/>
                  <a:gd name="T61"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72">
                    <a:moveTo>
                      <a:pt x="35" y="2"/>
                    </a:moveTo>
                    <a:cubicBezTo>
                      <a:pt x="24" y="5"/>
                      <a:pt x="13" y="8"/>
                      <a:pt x="10" y="13"/>
                    </a:cubicBezTo>
                    <a:cubicBezTo>
                      <a:pt x="9" y="15"/>
                      <a:pt x="7" y="20"/>
                      <a:pt x="5" y="25"/>
                    </a:cubicBezTo>
                    <a:cubicBezTo>
                      <a:pt x="3" y="33"/>
                      <a:pt x="1" y="41"/>
                      <a:pt x="0" y="44"/>
                    </a:cubicBezTo>
                    <a:cubicBezTo>
                      <a:pt x="1" y="45"/>
                      <a:pt x="4" y="47"/>
                      <a:pt x="7" y="47"/>
                    </a:cubicBezTo>
                    <a:cubicBezTo>
                      <a:pt x="7" y="47"/>
                      <a:pt x="7" y="47"/>
                      <a:pt x="8" y="47"/>
                    </a:cubicBezTo>
                    <a:cubicBezTo>
                      <a:pt x="8" y="47"/>
                      <a:pt x="8" y="47"/>
                      <a:pt x="8" y="47"/>
                    </a:cubicBezTo>
                    <a:cubicBezTo>
                      <a:pt x="8" y="47"/>
                      <a:pt x="9" y="47"/>
                      <a:pt x="9" y="46"/>
                    </a:cubicBezTo>
                    <a:cubicBezTo>
                      <a:pt x="9" y="46"/>
                      <a:pt x="9" y="46"/>
                      <a:pt x="10" y="46"/>
                    </a:cubicBezTo>
                    <a:cubicBezTo>
                      <a:pt x="10" y="46"/>
                      <a:pt x="10" y="46"/>
                      <a:pt x="10" y="46"/>
                    </a:cubicBezTo>
                    <a:cubicBezTo>
                      <a:pt x="19" y="43"/>
                      <a:pt x="22" y="31"/>
                      <a:pt x="22" y="23"/>
                    </a:cubicBezTo>
                    <a:cubicBezTo>
                      <a:pt x="22" y="21"/>
                      <a:pt x="23" y="20"/>
                      <a:pt x="24" y="20"/>
                    </a:cubicBezTo>
                    <a:cubicBezTo>
                      <a:pt x="25" y="20"/>
                      <a:pt x="27" y="21"/>
                      <a:pt x="27" y="22"/>
                    </a:cubicBezTo>
                    <a:cubicBezTo>
                      <a:pt x="27" y="23"/>
                      <a:pt x="27" y="24"/>
                      <a:pt x="27" y="25"/>
                    </a:cubicBezTo>
                    <a:cubicBezTo>
                      <a:pt x="43" y="35"/>
                      <a:pt x="55" y="39"/>
                      <a:pt x="66" y="33"/>
                    </a:cubicBezTo>
                    <a:cubicBezTo>
                      <a:pt x="68" y="33"/>
                      <a:pt x="69" y="33"/>
                      <a:pt x="70" y="34"/>
                    </a:cubicBezTo>
                    <a:cubicBezTo>
                      <a:pt x="70" y="36"/>
                      <a:pt x="70" y="37"/>
                      <a:pt x="69" y="37"/>
                    </a:cubicBezTo>
                    <a:cubicBezTo>
                      <a:pt x="65" y="39"/>
                      <a:pt x="61" y="40"/>
                      <a:pt x="57" y="41"/>
                    </a:cubicBezTo>
                    <a:cubicBezTo>
                      <a:pt x="57" y="41"/>
                      <a:pt x="57" y="41"/>
                      <a:pt x="57" y="41"/>
                    </a:cubicBezTo>
                    <a:cubicBezTo>
                      <a:pt x="65" y="48"/>
                      <a:pt x="72" y="56"/>
                      <a:pt x="79" y="63"/>
                    </a:cubicBezTo>
                    <a:cubicBezTo>
                      <a:pt x="82" y="66"/>
                      <a:pt x="85" y="68"/>
                      <a:pt x="87" y="71"/>
                    </a:cubicBezTo>
                    <a:cubicBezTo>
                      <a:pt x="88" y="71"/>
                      <a:pt x="88" y="72"/>
                      <a:pt x="88" y="72"/>
                    </a:cubicBezTo>
                    <a:cubicBezTo>
                      <a:pt x="89" y="72"/>
                      <a:pt x="89" y="72"/>
                      <a:pt x="89" y="71"/>
                    </a:cubicBezTo>
                    <a:cubicBezTo>
                      <a:pt x="94" y="67"/>
                      <a:pt x="103" y="58"/>
                      <a:pt x="116" y="55"/>
                    </a:cubicBezTo>
                    <a:cubicBezTo>
                      <a:pt x="108" y="37"/>
                      <a:pt x="102" y="21"/>
                      <a:pt x="99" y="6"/>
                    </a:cubicBezTo>
                    <a:cubicBezTo>
                      <a:pt x="96" y="7"/>
                      <a:pt x="91" y="9"/>
                      <a:pt x="84" y="9"/>
                    </a:cubicBezTo>
                    <a:cubicBezTo>
                      <a:pt x="82" y="9"/>
                      <a:pt x="79" y="8"/>
                      <a:pt x="76" y="8"/>
                    </a:cubicBezTo>
                    <a:cubicBezTo>
                      <a:pt x="72" y="7"/>
                      <a:pt x="67" y="6"/>
                      <a:pt x="63" y="4"/>
                    </a:cubicBezTo>
                    <a:cubicBezTo>
                      <a:pt x="56" y="2"/>
                      <a:pt x="50" y="0"/>
                      <a:pt x="44" y="0"/>
                    </a:cubicBezTo>
                    <a:cubicBezTo>
                      <a:pt x="41" y="0"/>
                      <a:pt x="39" y="1"/>
                      <a:pt x="37" y="1"/>
                    </a:cubicBezTo>
                    <a:lnTo>
                      <a:pt x="3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a:solidFill>
                    <a:schemeClr val="bg1"/>
                  </a:solidFill>
                  <a:latin typeface="Calibri (Body)"/>
                </a:endParaRPr>
              </a:p>
            </p:txBody>
          </p:sp>
          <p:sp>
            <p:nvSpPr>
              <p:cNvPr id="64" name="Freeform 17">
                <a:extLst>
                  <a:ext uri="{FF2B5EF4-FFF2-40B4-BE49-F238E27FC236}">
                    <a16:creationId xmlns:a16="http://schemas.microsoft.com/office/drawing/2014/main" id="{35A50786-997C-1A93-A4B4-14119E167C4F}"/>
                  </a:ext>
                </a:extLst>
              </p:cNvPr>
              <p:cNvSpPr>
                <a:spLocks/>
              </p:cNvSpPr>
              <p:nvPr/>
            </p:nvSpPr>
            <p:spPr bwMode="auto">
              <a:xfrm>
                <a:off x="6202363" y="2792413"/>
                <a:ext cx="192088" cy="192088"/>
              </a:xfrm>
              <a:custGeom>
                <a:avLst/>
                <a:gdLst>
                  <a:gd name="T0" fmla="*/ 9 w 18"/>
                  <a:gd name="T1" fmla="*/ 5 h 18"/>
                  <a:gd name="T2" fmla="*/ 4 w 18"/>
                  <a:gd name="T3" fmla="*/ 0 h 18"/>
                  <a:gd name="T4" fmla="*/ 4 w 18"/>
                  <a:gd name="T5" fmla="*/ 3 h 18"/>
                  <a:gd name="T6" fmla="*/ 1 w 18"/>
                  <a:gd name="T7" fmla="*/ 11 h 18"/>
                  <a:gd name="T8" fmla="*/ 0 w 18"/>
                  <a:gd name="T9" fmla="*/ 11 h 18"/>
                  <a:gd name="T10" fmla="*/ 3 w 18"/>
                  <a:gd name="T11" fmla="*/ 14 h 18"/>
                  <a:gd name="T12" fmla="*/ 15 w 18"/>
                  <a:gd name="T13" fmla="*/ 18 h 18"/>
                  <a:gd name="T14" fmla="*/ 18 w 18"/>
                  <a:gd name="T15" fmla="*/ 18 h 18"/>
                  <a:gd name="T16" fmla="*/ 18 w 18"/>
                  <a:gd name="T17" fmla="*/ 14 h 18"/>
                  <a:gd name="T18" fmla="*/ 9 w 18"/>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9" y="5"/>
                    </a:moveTo>
                    <a:cubicBezTo>
                      <a:pt x="7" y="3"/>
                      <a:pt x="5" y="2"/>
                      <a:pt x="4" y="0"/>
                    </a:cubicBezTo>
                    <a:cubicBezTo>
                      <a:pt x="4" y="1"/>
                      <a:pt x="4" y="2"/>
                      <a:pt x="4" y="3"/>
                    </a:cubicBezTo>
                    <a:cubicBezTo>
                      <a:pt x="4" y="6"/>
                      <a:pt x="3" y="9"/>
                      <a:pt x="1" y="11"/>
                    </a:cubicBezTo>
                    <a:cubicBezTo>
                      <a:pt x="0" y="11"/>
                      <a:pt x="0" y="11"/>
                      <a:pt x="0" y="11"/>
                    </a:cubicBezTo>
                    <a:cubicBezTo>
                      <a:pt x="1" y="12"/>
                      <a:pt x="2" y="13"/>
                      <a:pt x="3" y="14"/>
                    </a:cubicBezTo>
                    <a:cubicBezTo>
                      <a:pt x="8" y="17"/>
                      <a:pt x="12" y="18"/>
                      <a:pt x="15" y="18"/>
                    </a:cubicBezTo>
                    <a:cubicBezTo>
                      <a:pt x="16" y="18"/>
                      <a:pt x="17" y="18"/>
                      <a:pt x="18" y="18"/>
                    </a:cubicBezTo>
                    <a:cubicBezTo>
                      <a:pt x="18" y="17"/>
                      <a:pt x="18" y="16"/>
                      <a:pt x="18" y="14"/>
                    </a:cubicBezTo>
                    <a:cubicBezTo>
                      <a:pt x="15" y="11"/>
                      <a:pt x="12" y="8"/>
                      <a:pt x="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a:solidFill>
                    <a:schemeClr val="bg1"/>
                  </a:solidFill>
                  <a:latin typeface="Calibri (Body)"/>
                </a:endParaRPr>
              </a:p>
            </p:txBody>
          </p:sp>
          <p:sp>
            <p:nvSpPr>
              <p:cNvPr id="65" name="Freeform 18">
                <a:extLst>
                  <a:ext uri="{FF2B5EF4-FFF2-40B4-BE49-F238E27FC236}">
                    <a16:creationId xmlns:a16="http://schemas.microsoft.com/office/drawing/2014/main" id="{E5011273-3CCC-A9F2-0BB2-FD1335C20BB3}"/>
                  </a:ext>
                </a:extLst>
              </p:cNvPr>
              <p:cNvSpPr>
                <a:spLocks/>
              </p:cNvSpPr>
              <p:nvPr/>
            </p:nvSpPr>
            <p:spPr bwMode="auto">
              <a:xfrm>
                <a:off x="5392738" y="1803401"/>
                <a:ext cx="1511300" cy="1158875"/>
              </a:xfrm>
              <a:custGeom>
                <a:avLst/>
                <a:gdLst>
                  <a:gd name="T0" fmla="*/ 135 w 142"/>
                  <a:gd name="T1" fmla="*/ 68 h 109"/>
                  <a:gd name="T2" fmla="*/ 127 w 142"/>
                  <a:gd name="T3" fmla="*/ 60 h 109"/>
                  <a:gd name="T4" fmla="*/ 101 w 142"/>
                  <a:gd name="T5" fmla="*/ 34 h 109"/>
                  <a:gd name="T6" fmla="*/ 77 w 142"/>
                  <a:gd name="T7" fmla="*/ 24 h 109"/>
                  <a:gd name="T8" fmla="*/ 61 w 142"/>
                  <a:gd name="T9" fmla="*/ 45 h 109"/>
                  <a:gd name="T10" fmla="*/ 58 w 142"/>
                  <a:gd name="T11" fmla="*/ 45 h 109"/>
                  <a:gd name="T12" fmla="*/ 46 w 142"/>
                  <a:gd name="T13" fmla="*/ 40 h 109"/>
                  <a:gd name="T14" fmla="*/ 46 w 142"/>
                  <a:gd name="T15" fmla="*/ 38 h 109"/>
                  <a:gd name="T16" fmla="*/ 57 w 142"/>
                  <a:gd name="T17" fmla="*/ 4 h 109"/>
                  <a:gd name="T18" fmla="*/ 59 w 142"/>
                  <a:gd name="T19" fmla="*/ 2 h 109"/>
                  <a:gd name="T20" fmla="*/ 50 w 142"/>
                  <a:gd name="T21" fmla="*/ 1 h 109"/>
                  <a:gd name="T22" fmla="*/ 40 w 142"/>
                  <a:gd name="T23" fmla="*/ 2 h 109"/>
                  <a:gd name="T24" fmla="*/ 32 w 142"/>
                  <a:gd name="T25" fmla="*/ 3 h 109"/>
                  <a:gd name="T26" fmla="*/ 32 w 142"/>
                  <a:gd name="T27" fmla="*/ 3 h 109"/>
                  <a:gd name="T28" fmla="*/ 17 w 142"/>
                  <a:gd name="T29" fmla="*/ 0 h 109"/>
                  <a:gd name="T30" fmla="*/ 0 w 142"/>
                  <a:gd name="T31" fmla="*/ 49 h 109"/>
                  <a:gd name="T32" fmla="*/ 19 w 142"/>
                  <a:gd name="T33" fmla="*/ 58 h 109"/>
                  <a:gd name="T34" fmla="*/ 19 w 142"/>
                  <a:gd name="T35" fmla="*/ 58 h 109"/>
                  <a:gd name="T36" fmla="*/ 24 w 142"/>
                  <a:gd name="T37" fmla="*/ 52 h 109"/>
                  <a:gd name="T38" fmla="*/ 32 w 142"/>
                  <a:gd name="T39" fmla="*/ 49 h 109"/>
                  <a:gd name="T40" fmla="*/ 40 w 142"/>
                  <a:gd name="T41" fmla="*/ 52 h 109"/>
                  <a:gd name="T42" fmla="*/ 43 w 142"/>
                  <a:gd name="T43" fmla="*/ 59 h 109"/>
                  <a:gd name="T44" fmla="*/ 47 w 142"/>
                  <a:gd name="T45" fmla="*/ 58 h 109"/>
                  <a:gd name="T46" fmla="*/ 55 w 142"/>
                  <a:gd name="T47" fmla="*/ 62 h 109"/>
                  <a:gd name="T48" fmla="*/ 58 w 142"/>
                  <a:gd name="T49" fmla="*/ 69 h 109"/>
                  <a:gd name="T50" fmla="*/ 61 w 142"/>
                  <a:gd name="T51" fmla="*/ 69 h 109"/>
                  <a:gd name="T52" fmla="*/ 69 w 142"/>
                  <a:gd name="T53" fmla="*/ 72 h 109"/>
                  <a:gd name="T54" fmla="*/ 72 w 142"/>
                  <a:gd name="T55" fmla="*/ 80 h 109"/>
                  <a:gd name="T56" fmla="*/ 72 w 142"/>
                  <a:gd name="T57" fmla="*/ 80 h 109"/>
                  <a:gd name="T58" fmla="*/ 73 w 142"/>
                  <a:gd name="T59" fmla="*/ 81 h 109"/>
                  <a:gd name="T60" fmla="*/ 92 w 142"/>
                  <a:gd name="T61" fmla="*/ 99 h 109"/>
                  <a:gd name="T62" fmla="*/ 98 w 142"/>
                  <a:gd name="T63" fmla="*/ 104 h 109"/>
                  <a:gd name="T64" fmla="*/ 98 w 142"/>
                  <a:gd name="T65" fmla="*/ 104 h 109"/>
                  <a:gd name="T66" fmla="*/ 98 w 142"/>
                  <a:gd name="T67" fmla="*/ 104 h 109"/>
                  <a:gd name="T68" fmla="*/ 101 w 142"/>
                  <a:gd name="T69" fmla="*/ 107 h 109"/>
                  <a:gd name="T70" fmla="*/ 107 w 142"/>
                  <a:gd name="T71" fmla="*/ 109 h 109"/>
                  <a:gd name="T72" fmla="*/ 112 w 142"/>
                  <a:gd name="T73" fmla="*/ 106 h 109"/>
                  <a:gd name="T74" fmla="*/ 112 w 142"/>
                  <a:gd name="T75" fmla="*/ 101 h 109"/>
                  <a:gd name="T76" fmla="*/ 83 w 142"/>
                  <a:gd name="T77" fmla="*/ 72 h 109"/>
                  <a:gd name="T78" fmla="*/ 83 w 142"/>
                  <a:gd name="T79" fmla="*/ 69 h 109"/>
                  <a:gd name="T80" fmla="*/ 86 w 142"/>
                  <a:gd name="T81" fmla="*/ 69 h 109"/>
                  <a:gd name="T82" fmla="*/ 114 w 142"/>
                  <a:gd name="T83" fmla="*/ 96 h 109"/>
                  <a:gd name="T84" fmla="*/ 114 w 142"/>
                  <a:gd name="T85" fmla="*/ 97 h 109"/>
                  <a:gd name="T86" fmla="*/ 114 w 142"/>
                  <a:gd name="T87" fmla="*/ 97 h 109"/>
                  <a:gd name="T88" fmla="*/ 114 w 142"/>
                  <a:gd name="T89" fmla="*/ 97 h 109"/>
                  <a:gd name="T90" fmla="*/ 116 w 142"/>
                  <a:gd name="T91" fmla="*/ 98 h 109"/>
                  <a:gd name="T92" fmla="*/ 119 w 142"/>
                  <a:gd name="T93" fmla="*/ 99 h 109"/>
                  <a:gd name="T94" fmla="*/ 126 w 142"/>
                  <a:gd name="T95" fmla="*/ 95 h 109"/>
                  <a:gd name="T96" fmla="*/ 126 w 142"/>
                  <a:gd name="T97" fmla="*/ 88 h 109"/>
                  <a:gd name="T98" fmla="*/ 100 w 142"/>
                  <a:gd name="T99" fmla="*/ 62 h 109"/>
                  <a:gd name="T100" fmla="*/ 100 w 142"/>
                  <a:gd name="T101" fmla="*/ 61 h 109"/>
                  <a:gd name="T102" fmla="*/ 100 w 142"/>
                  <a:gd name="T103" fmla="*/ 59 h 109"/>
                  <a:gd name="T104" fmla="*/ 104 w 142"/>
                  <a:gd name="T105" fmla="*/ 59 h 109"/>
                  <a:gd name="T106" fmla="*/ 129 w 142"/>
                  <a:gd name="T107" fmla="*/ 85 h 109"/>
                  <a:gd name="T108" fmla="*/ 134 w 142"/>
                  <a:gd name="T109" fmla="*/ 86 h 109"/>
                  <a:gd name="T110" fmla="*/ 140 w 142"/>
                  <a:gd name="T111" fmla="*/ 82 h 109"/>
                  <a:gd name="T112" fmla="*/ 135 w 142"/>
                  <a:gd name="T113" fmla="*/ 6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2" h="109">
                    <a:moveTo>
                      <a:pt x="135" y="68"/>
                    </a:moveTo>
                    <a:cubicBezTo>
                      <a:pt x="132" y="66"/>
                      <a:pt x="130" y="63"/>
                      <a:pt x="127" y="60"/>
                    </a:cubicBezTo>
                    <a:cubicBezTo>
                      <a:pt x="118" y="52"/>
                      <a:pt x="110" y="43"/>
                      <a:pt x="101" y="34"/>
                    </a:cubicBezTo>
                    <a:cubicBezTo>
                      <a:pt x="93" y="33"/>
                      <a:pt x="86" y="29"/>
                      <a:pt x="77" y="24"/>
                    </a:cubicBezTo>
                    <a:cubicBezTo>
                      <a:pt x="76" y="33"/>
                      <a:pt x="71" y="43"/>
                      <a:pt x="61" y="45"/>
                    </a:cubicBezTo>
                    <a:cubicBezTo>
                      <a:pt x="60" y="45"/>
                      <a:pt x="59" y="45"/>
                      <a:pt x="58" y="45"/>
                    </a:cubicBezTo>
                    <a:cubicBezTo>
                      <a:pt x="51" y="45"/>
                      <a:pt x="47" y="40"/>
                      <a:pt x="46" y="40"/>
                    </a:cubicBezTo>
                    <a:cubicBezTo>
                      <a:pt x="46" y="39"/>
                      <a:pt x="46" y="38"/>
                      <a:pt x="46" y="38"/>
                    </a:cubicBezTo>
                    <a:cubicBezTo>
                      <a:pt x="46" y="37"/>
                      <a:pt x="54" y="11"/>
                      <a:pt x="57" y="4"/>
                    </a:cubicBezTo>
                    <a:cubicBezTo>
                      <a:pt x="58" y="3"/>
                      <a:pt x="58" y="3"/>
                      <a:pt x="59" y="2"/>
                    </a:cubicBezTo>
                    <a:cubicBezTo>
                      <a:pt x="56" y="1"/>
                      <a:pt x="53" y="1"/>
                      <a:pt x="50" y="1"/>
                    </a:cubicBezTo>
                    <a:cubicBezTo>
                      <a:pt x="47" y="1"/>
                      <a:pt x="44" y="1"/>
                      <a:pt x="40" y="2"/>
                    </a:cubicBezTo>
                    <a:cubicBezTo>
                      <a:pt x="37" y="2"/>
                      <a:pt x="35" y="3"/>
                      <a:pt x="32" y="3"/>
                    </a:cubicBezTo>
                    <a:cubicBezTo>
                      <a:pt x="32" y="3"/>
                      <a:pt x="32" y="3"/>
                      <a:pt x="32" y="3"/>
                    </a:cubicBezTo>
                    <a:cubicBezTo>
                      <a:pt x="25" y="3"/>
                      <a:pt x="20" y="1"/>
                      <a:pt x="17" y="0"/>
                    </a:cubicBezTo>
                    <a:cubicBezTo>
                      <a:pt x="13" y="16"/>
                      <a:pt x="8" y="33"/>
                      <a:pt x="0" y="49"/>
                    </a:cubicBezTo>
                    <a:cubicBezTo>
                      <a:pt x="7" y="51"/>
                      <a:pt x="14" y="54"/>
                      <a:pt x="19" y="58"/>
                    </a:cubicBezTo>
                    <a:cubicBezTo>
                      <a:pt x="19" y="58"/>
                      <a:pt x="19" y="58"/>
                      <a:pt x="19" y="58"/>
                    </a:cubicBezTo>
                    <a:cubicBezTo>
                      <a:pt x="24" y="52"/>
                      <a:pt x="24" y="52"/>
                      <a:pt x="24" y="52"/>
                    </a:cubicBezTo>
                    <a:cubicBezTo>
                      <a:pt x="27" y="50"/>
                      <a:pt x="29" y="49"/>
                      <a:pt x="32" y="49"/>
                    </a:cubicBezTo>
                    <a:cubicBezTo>
                      <a:pt x="35" y="49"/>
                      <a:pt x="38" y="50"/>
                      <a:pt x="40" y="52"/>
                    </a:cubicBezTo>
                    <a:cubicBezTo>
                      <a:pt x="42" y="54"/>
                      <a:pt x="43" y="57"/>
                      <a:pt x="43" y="59"/>
                    </a:cubicBezTo>
                    <a:cubicBezTo>
                      <a:pt x="44" y="59"/>
                      <a:pt x="46" y="58"/>
                      <a:pt x="47" y="58"/>
                    </a:cubicBezTo>
                    <a:cubicBezTo>
                      <a:pt x="50" y="58"/>
                      <a:pt x="53" y="60"/>
                      <a:pt x="55" y="62"/>
                    </a:cubicBezTo>
                    <a:cubicBezTo>
                      <a:pt x="57" y="64"/>
                      <a:pt x="58" y="66"/>
                      <a:pt x="58" y="69"/>
                    </a:cubicBezTo>
                    <a:cubicBezTo>
                      <a:pt x="59" y="69"/>
                      <a:pt x="60" y="69"/>
                      <a:pt x="61" y="69"/>
                    </a:cubicBezTo>
                    <a:cubicBezTo>
                      <a:pt x="64" y="69"/>
                      <a:pt x="67" y="70"/>
                      <a:pt x="69" y="72"/>
                    </a:cubicBezTo>
                    <a:cubicBezTo>
                      <a:pt x="71" y="74"/>
                      <a:pt x="72" y="77"/>
                      <a:pt x="72" y="80"/>
                    </a:cubicBezTo>
                    <a:cubicBezTo>
                      <a:pt x="72" y="80"/>
                      <a:pt x="72" y="80"/>
                      <a:pt x="72" y="80"/>
                    </a:cubicBezTo>
                    <a:cubicBezTo>
                      <a:pt x="72" y="80"/>
                      <a:pt x="73" y="80"/>
                      <a:pt x="73" y="81"/>
                    </a:cubicBezTo>
                    <a:cubicBezTo>
                      <a:pt x="75" y="83"/>
                      <a:pt x="85" y="92"/>
                      <a:pt x="92" y="99"/>
                    </a:cubicBezTo>
                    <a:cubicBezTo>
                      <a:pt x="98" y="104"/>
                      <a:pt x="98" y="104"/>
                      <a:pt x="98" y="104"/>
                    </a:cubicBezTo>
                    <a:cubicBezTo>
                      <a:pt x="98" y="104"/>
                      <a:pt x="98" y="104"/>
                      <a:pt x="98" y="104"/>
                    </a:cubicBezTo>
                    <a:cubicBezTo>
                      <a:pt x="98" y="104"/>
                      <a:pt x="98" y="104"/>
                      <a:pt x="98" y="104"/>
                    </a:cubicBezTo>
                    <a:cubicBezTo>
                      <a:pt x="99" y="105"/>
                      <a:pt x="100" y="106"/>
                      <a:pt x="101" y="107"/>
                    </a:cubicBezTo>
                    <a:cubicBezTo>
                      <a:pt x="103" y="108"/>
                      <a:pt x="105" y="109"/>
                      <a:pt x="107" y="109"/>
                    </a:cubicBezTo>
                    <a:cubicBezTo>
                      <a:pt x="109" y="109"/>
                      <a:pt x="111" y="108"/>
                      <a:pt x="112" y="106"/>
                    </a:cubicBezTo>
                    <a:cubicBezTo>
                      <a:pt x="113" y="105"/>
                      <a:pt x="113" y="103"/>
                      <a:pt x="112" y="101"/>
                    </a:cubicBezTo>
                    <a:cubicBezTo>
                      <a:pt x="83" y="72"/>
                      <a:pt x="83" y="72"/>
                      <a:pt x="83" y="72"/>
                    </a:cubicBezTo>
                    <a:cubicBezTo>
                      <a:pt x="82" y="71"/>
                      <a:pt x="82" y="70"/>
                      <a:pt x="83" y="69"/>
                    </a:cubicBezTo>
                    <a:cubicBezTo>
                      <a:pt x="84" y="68"/>
                      <a:pt x="85" y="68"/>
                      <a:pt x="86" y="69"/>
                    </a:cubicBezTo>
                    <a:cubicBezTo>
                      <a:pt x="114" y="96"/>
                      <a:pt x="114" y="96"/>
                      <a:pt x="114" y="96"/>
                    </a:cubicBezTo>
                    <a:cubicBezTo>
                      <a:pt x="114" y="97"/>
                      <a:pt x="114" y="97"/>
                      <a:pt x="114" y="97"/>
                    </a:cubicBezTo>
                    <a:cubicBezTo>
                      <a:pt x="114" y="97"/>
                      <a:pt x="114" y="97"/>
                      <a:pt x="114" y="97"/>
                    </a:cubicBezTo>
                    <a:cubicBezTo>
                      <a:pt x="114" y="97"/>
                      <a:pt x="114" y="97"/>
                      <a:pt x="114" y="97"/>
                    </a:cubicBezTo>
                    <a:cubicBezTo>
                      <a:pt x="114" y="97"/>
                      <a:pt x="115" y="97"/>
                      <a:pt x="116" y="98"/>
                    </a:cubicBezTo>
                    <a:cubicBezTo>
                      <a:pt x="116" y="99"/>
                      <a:pt x="117" y="99"/>
                      <a:pt x="119" y="99"/>
                    </a:cubicBezTo>
                    <a:cubicBezTo>
                      <a:pt x="121" y="99"/>
                      <a:pt x="124" y="98"/>
                      <a:pt x="126" y="95"/>
                    </a:cubicBezTo>
                    <a:cubicBezTo>
                      <a:pt x="127" y="93"/>
                      <a:pt x="127" y="91"/>
                      <a:pt x="126" y="88"/>
                    </a:cubicBezTo>
                    <a:cubicBezTo>
                      <a:pt x="100" y="62"/>
                      <a:pt x="100" y="62"/>
                      <a:pt x="100" y="62"/>
                    </a:cubicBezTo>
                    <a:cubicBezTo>
                      <a:pt x="100" y="62"/>
                      <a:pt x="100" y="61"/>
                      <a:pt x="100" y="61"/>
                    </a:cubicBezTo>
                    <a:cubicBezTo>
                      <a:pt x="100" y="60"/>
                      <a:pt x="100" y="59"/>
                      <a:pt x="100" y="59"/>
                    </a:cubicBezTo>
                    <a:cubicBezTo>
                      <a:pt x="101" y="58"/>
                      <a:pt x="103" y="58"/>
                      <a:pt x="104" y="59"/>
                    </a:cubicBezTo>
                    <a:cubicBezTo>
                      <a:pt x="129" y="85"/>
                      <a:pt x="129" y="85"/>
                      <a:pt x="129" y="85"/>
                    </a:cubicBezTo>
                    <a:cubicBezTo>
                      <a:pt x="131" y="85"/>
                      <a:pt x="132" y="86"/>
                      <a:pt x="134" y="86"/>
                    </a:cubicBezTo>
                    <a:cubicBezTo>
                      <a:pt x="137" y="86"/>
                      <a:pt x="139" y="84"/>
                      <a:pt x="140" y="82"/>
                    </a:cubicBezTo>
                    <a:cubicBezTo>
                      <a:pt x="142" y="78"/>
                      <a:pt x="140" y="73"/>
                      <a:pt x="135"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500">
                  <a:solidFill>
                    <a:schemeClr val="bg1"/>
                  </a:solidFill>
                  <a:latin typeface="Calibri (Body)"/>
                </a:endParaRPr>
              </a:p>
            </p:txBody>
          </p:sp>
        </p:grpSp>
      </p:grpSp>
    </p:spTree>
    <p:extLst>
      <p:ext uri="{BB962C8B-B14F-4D97-AF65-F5344CB8AC3E}">
        <p14:creationId xmlns:p14="http://schemas.microsoft.com/office/powerpoint/2010/main" val="3527476417"/>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0B235-77C3-C03A-D688-B77172C757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3F90F9-AC40-CACB-715E-4584431D142F}"/>
              </a:ext>
            </a:extLst>
          </p:cNvPr>
          <p:cNvSpPr>
            <a:spLocks noGrp="1"/>
          </p:cNvSpPr>
          <p:nvPr>
            <p:ph type="ctrTitle"/>
          </p:nvPr>
        </p:nvSpPr>
        <p:spPr>
          <a:xfrm>
            <a:off x="6524390" y="2825611"/>
            <a:ext cx="4490721" cy="895983"/>
          </a:xfrm>
        </p:spPr>
        <p:txBody>
          <a:bodyPr anchor="b">
            <a:normAutofit/>
          </a:bodyPr>
          <a:lstStyle/>
          <a:p>
            <a:pPr>
              <a:defRPr/>
            </a:pPr>
            <a:r>
              <a:rPr lang="en-US" b="1" dirty="0"/>
              <a:t>Landmark Judgements</a:t>
            </a:r>
          </a:p>
        </p:txBody>
      </p:sp>
      <p:pic>
        <p:nvPicPr>
          <p:cNvPr id="5" name="Picture 4" descr="A person sitting at a desk with books&#10;&#10;AI-generated content may be incorrect.">
            <a:extLst>
              <a:ext uri="{FF2B5EF4-FFF2-40B4-BE49-F238E27FC236}">
                <a16:creationId xmlns:a16="http://schemas.microsoft.com/office/drawing/2014/main" id="{EB3AB2C2-73F8-823C-61AE-D53E83F5D9E0}"/>
              </a:ext>
            </a:extLst>
          </p:cNvPr>
          <p:cNvPicPr>
            <a:picLocks noChangeAspect="1"/>
          </p:cNvPicPr>
          <p:nvPr/>
        </p:nvPicPr>
        <p:blipFill>
          <a:blip r:embed="rId3"/>
          <a:stretch>
            <a:fillRect/>
          </a:stretch>
        </p:blipFill>
        <p:spPr>
          <a:xfrm>
            <a:off x="597429" y="657000"/>
            <a:ext cx="5232949" cy="5544000"/>
          </a:xfrm>
          <a:prstGeom prst="rect">
            <a:avLst/>
          </a:prstGeom>
          <a:noFill/>
        </p:spPr>
      </p:pic>
    </p:spTree>
    <p:extLst>
      <p:ext uri="{BB962C8B-B14F-4D97-AF65-F5344CB8AC3E}">
        <p14:creationId xmlns:p14="http://schemas.microsoft.com/office/powerpoint/2010/main" val="140333887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440502" y="699030"/>
            <a:ext cx="11252198" cy="6003022"/>
            <a:chOff x="439793" y="813335"/>
            <a:chExt cx="9821807" cy="6619999"/>
          </a:xfrm>
        </p:grpSpPr>
        <p:sp>
          <p:nvSpPr>
            <p:cNvPr id="41" name="Rectangle 40"/>
            <p:cNvSpPr/>
            <p:nvPr/>
          </p:nvSpPr>
          <p:spPr bwMode="gray">
            <a:xfrm>
              <a:off x="4356046" y="2103120"/>
              <a:ext cx="1989301" cy="4430975"/>
            </a:xfrm>
            <a:prstGeom prst="rect">
              <a:avLst/>
            </a:prstGeom>
            <a:pattFill prst="dkUpDiag">
              <a:fgClr>
                <a:schemeClr val="tx2">
                  <a:lumMod val="25000"/>
                  <a:lumOff val="75000"/>
                </a:schemeClr>
              </a:fgClr>
              <a:bgClr>
                <a:schemeClr val="bg1"/>
              </a:bgClr>
            </a:patt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r>
                <a:rPr lang="en-IN" sz="1500" b="1" dirty="0"/>
                <a:t>Issue:</a:t>
              </a:r>
              <a:r>
                <a:rPr lang="en-US" sz="1500" b="1" dirty="0"/>
                <a:t> </a:t>
              </a:r>
              <a:r>
                <a:rPr lang="en-US" sz="1500" dirty="0">
                  <a:solidFill>
                    <a:srgbClr val="424242"/>
                  </a:solidFill>
                </a:rPr>
                <a:t>Whether a registered person is entitled to </a:t>
              </a:r>
              <a:r>
                <a:rPr lang="en-US" sz="1500" dirty="0" err="1">
                  <a:solidFill>
                    <a:srgbClr val="424242"/>
                  </a:solidFill>
                </a:rPr>
                <a:t>encash</a:t>
              </a:r>
              <a:r>
                <a:rPr lang="en-US" sz="1500" dirty="0">
                  <a:solidFill>
                    <a:srgbClr val="424242"/>
                  </a:solidFill>
                </a:rPr>
                <a:t> unutilised ITC lying in the electronic credit ledger upon closure of business under Section 49(6) read with Section 54(3) of the CGST Act.</a:t>
              </a:r>
              <a:endParaRPr lang="en-IN" sz="1500" b="1" dirty="0">
                <a:solidFill>
                  <a:schemeClr val="bg1"/>
                </a:solidFill>
              </a:endParaRPr>
            </a:p>
          </p:txBody>
        </p:sp>
        <p:sp>
          <p:nvSpPr>
            <p:cNvPr id="42" name="Oval 41"/>
            <p:cNvSpPr/>
            <p:nvPr/>
          </p:nvSpPr>
          <p:spPr bwMode="gray">
            <a:xfrm>
              <a:off x="4343292" y="813335"/>
              <a:ext cx="2002055" cy="2002055"/>
            </a:xfrm>
            <a:prstGeom prst="ellipse">
              <a:avLst/>
            </a:prstGeom>
            <a:gradFill flip="none" rotWithShape="1">
              <a:gsLst>
                <a:gs pos="50427">
                  <a:schemeClr val="tx1">
                    <a:lumMod val="85000"/>
                    <a:lumOff val="15000"/>
                  </a:schemeClr>
                </a:gs>
                <a:gs pos="25000">
                  <a:schemeClr val="tx2">
                    <a:lumMod val="20000"/>
                    <a:lumOff val="80000"/>
                  </a:schemeClr>
                </a:gs>
                <a:gs pos="72000">
                  <a:schemeClr val="accent6"/>
                </a:gs>
                <a:gs pos="0">
                  <a:schemeClr val="tx2"/>
                </a:gs>
                <a:gs pos="100000">
                  <a:schemeClr val="tx1">
                    <a:lumMod val="95000"/>
                    <a:lumOff val="5000"/>
                  </a:schemeClr>
                </a:gs>
              </a:gsLst>
              <a:path path="circle">
                <a:fillToRect l="100000" b="100000"/>
              </a:path>
              <a:tileRect t="-100000" r="-100000"/>
            </a:gradFill>
            <a:ln w="19050" algn="ctr">
              <a:noFill/>
              <a:miter lim="800000"/>
              <a:headEnd/>
              <a:tailEnd/>
            </a:ln>
            <a:effectLst>
              <a:outerShdw blurRad="50800" dist="38100" dir="2700000" algn="tl" rotWithShape="0">
                <a:prstClr val="black">
                  <a:alpha val="40000"/>
                </a:prstClr>
              </a:outerShdw>
            </a:effectLst>
          </p:spPr>
          <p:txBody>
            <a:bodyPr wrap="square" lIns="80615" tIns="80615" rIns="80615" bIns="80615" rtlCol="0" anchor="ctr"/>
            <a:lstStyle/>
            <a:p>
              <a:pPr algn="ctr">
                <a:lnSpc>
                  <a:spcPct val="106000"/>
                </a:lnSpc>
                <a:buFont typeface="Wingdings 2" pitchFamily="18" charset="2"/>
                <a:buNone/>
              </a:pPr>
              <a:endParaRPr lang="en-IN" sz="1451" b="1" dirty="0">
                <a:solidFill>
                  <a:schemeClr val="bg1"/>
                </a:solidFill>
              </a:endParaRPr>
            </a:p>
          </p:txBody>
        </p:sp>
        <p:sp>
          <p:nvSpPr>
            <p:cNvPr id="43" name="Rounded Rectangle 42"/>
            <p:cNvSpPr/>
            <p:nvPr/>
          </p:nvSpPr>
          <p:spPr bwMode="gray">
            <a:xfrm>
              <a:off x="439793" y="1461933"/>
              <a:ext cx="4507591" cy="733733"/>
            </a:xfrm>
            <a:prstGeom prst="roundRect">
              <a:avLst>
                <a:gd name="adj" fmla="val 50000"/>
              </a:avLst>
            </a:prstGeom>
            <a:solidFill>
              <a:schemeClr val="tx1"/>
            </a:solidFill>
            <a:ln w="19050" algn="ctr">
              <a:noFill/>
              <a:miter lim="800000"/>
              <a:headEnd/>
              <a:tailEnd/>
            </a:ln>
          </p:spPr>
          <p:txBody>
            <a:bodyPr wrap="square" lIns="80615" tIns="80615" rIns="80615" bIns="80615" rtlCol="0" anchor="ctr"/>
            <a:lstStyle/>
            <a:p>
              <a:pPr>
                <a:lnSpc>
                  <a:spcPct val="106000"/>
                </a:lnSpc>
                <a:buFont typeface="Wingdings 2" pitchFamily="18" charset="2"/>
                <a:buNone/>
              </a:pPr>
              <a:r>
                <a:rPr lang="en-IN" sz="1600" b="1" dirty="0">
                  <a:solidFill>
                    <a:schemeClr val="bg1"/>
                  </a:solidFill>
                </a:rPr>
                <a:t>Facts of the case</a:t>
              </a:r>
            </a:p>
          </p:txBody>
        </p:sp>
        <p:sp>
          <p:nvSpPr>
            <p:cNvPr id="44" name="Rounded Rectangle 43"/>
            <p:cNvSpPr/>
            <p:nvPr/>
          </p:nvSpPr>
          <p:spPr bwMode="gray">
            <a:xfrm>
              <a:off x="5754009" y="1461933"/>
              <a:ext cx="4507591" cy="733733"/>
            </a:xfrm>
            <a:prstGeom prst="roundRect">
              <a:avLst>
                <a:gd name="adj" fmla="val 50000"/>
              </a:avLst>
            </a:prstGeom>
            <a:solidFill>
              <a:schemeClr val="tx1"/>
            </a:solidFill>
            <a:ln w="19050" algn="ctr">
              <a:noFill/>
              <a:miter lim="800000"/>
              <a:headEnd/>
              <a:tailEnd/>
            </a:ln>
          </p:spPr>
          <p:txBody>
            <a:bodyPr wrap="square" lIns="80615" tIns="80615" rIns="80615" bIns="80615" rtlCol="0" anchor="ctr"/>
            <a:lstStyle/>
            <a:p>
              <a:pPr algn="r">
                <a:lnSpc>
                  <a:spcPct val="106000"/>
                </a:lnSpc>
                <a:buFont typeface="Wingdings 2" pitchFamily="18" charset="2"/>
                <a:buNone/>
              </a:pPr>
              <a:r>
                <a:rPr lang="en-IN" sz="1600" b="1" dirty="0">
                  <a:solidFill>
                    <a:schemeClr val="bg1"/>
                  </a:solidFill>
                </a:rPr>
                <a:t>Observations by Division Bench of </a:t>
              </a:r>
            </a:p>
            <a:p>
              <a:pPr algn="r">
                <a:lnSpc>
                  <a:spcPct val="106000"/>
                </a:lnSpc>
                <a:buFont typeface="Wingdings 2" pitchFamily="18" charset="2"/>
                <a:buNone/>
              </a:pPr>
              <a:r>
                <a:rPr lang="en-IN" sz="1600" b="1" dirty="0">
                  <a:solidFill>
                    <a:schemeClr val="bg1"/>
                  </a:solidFill>
                </a:rPr>
                <a:t>High Court</a:t>
              </a:r>
            </a:p>
          </p:txBody>
        </p:sp>
        <p:sp>
          <p:nvSpPr>
            <p:cNvPr id="45" name="Oval 44"/>
            <p:cNvSpPr/>
            <p:nvPr/>
          </p:nvSpPr>
          <p:spPr bwMode="gray">
            <a:xfrm>
              <a:off x="4566972" y="1037014"/>
              <a:ext cx="1554696" cy="1554696"/>
            </a:xfrm>
            <a:prstGeom prst="ellipse">
              <a:avLst/>
            </a:prstGeom>
            <a:solidFill>
              <a:schemeClr val="bg1"/>
            </a:solidFill>
            <a:ln w="19050" algn="ctr">
              <a:noFill/>
              <a:miter lim="800000"/>
              <a:headEnd/>
              <a:tailEnd/>
            </a:ln>
            <a:effectLst>
              <a:outerShdw blurRad="50800" dist="38100" dir="2700000" algn="tl" rotWithShape="0">
                <a:prstClr val="black">
                  <a:alpha val="40000"/>
                </a:prstClr>
              </a:outerShdw>
            </a:effectLst>
          </p:spPr>
          <p:txBody>
            <a:bodyPr wrap="square" lIns="80615" tIns="80615" rIns="80615" bIns="80615" rtlCol="0" anchor="ctr"/>
            <a:lstStyle/>
            <a:p>
              <a:pPr algn="ctr">
                <a:lnSpc>
                  <a:spcPct val="106000"/>
                </a:lnSpc>
                <a:buFont typeface="Wingdings 2" pitchFamily="18" charset="2"/>
                <a:buNone/>
              </a:pPr>
              <a:endParaRPr lang="en-IN" sz="1451" b="1" dirty="0">
                <a:solidFill>
                  <a:schemeClr val="bg1"/>
                </a:solidFill>
              </a:endParaRPr>
            </a:p>
          </p:txBody>
        </p:sp>
        <p:sp>
          <p:nvSpPr>
            <p:cNvPr id="46" name="Freeform 351"/>
            <p:cNvSpPr>
              <a:spLocks noChangeAspect="1" noEditPoints="1"/>
            </p:cNvSpPr>
            <p:nvPr/>
          </p:nvSpPr>
          <p:spPr bwMode="auto">
            <a:xfrm>
              <a:off x="4749851" y="1219894"/>
              <a:ext cx="1188936" cy="1188936"/>
            </a:xfrm>
            <a:custGeom>
              <a:avLst/>
              <a:gdLst>
                <a:gd name="T0" fmla="*/ 336 w 512"/>
                <a:gd name="T1" fmla="*/ 169 h 512"/>
                <a:gd name="T2" fmla="*/ 337 w 512"/>
                <a:gd name="T3" fmla="*/ 131 h 512"/>
                <a:gd name="T4" fmla="*/ 295 w 512"/>
                <a:gd name="T5" fmla="*/ 159 h 512"/>
                <a:gd name="T6" fmla="*/ 117 w 512"/>
                <a:gd name="T7" fmla="*/ 266 h 512"/>
                <a:gd name="T8" fmla="*/ 180 w 512"/>
                <a:gd name="T9" fmla="*/ 373 h 512"/>
                <a:gd name="T10" fmla="*/ 213 w 512"/>
                <a:gd name="T11" fmla="*/ 362 h 512"/>
                <a:gd name="T12" fmla="*/ 266 w 512"/>
                <a:gd name="T13" fmla="*/ 352 h 512"/>
                <a:gd name="T14" fmla="*/ 277 w 512"/>
                <a:gd name="T15" fmla="*/ 373 h 512"/>
                <a:gd name="T16" fmla="*/ 309 w 512"/>
                <a:gd name="T17" fmla="*/ 361 h 512"/>
                <a:gd name="T18" fmla="*/ 351 w 512"/>
                <a:gd name="T19" fmla="*/ 276 h 512"/>
                <a:gd name="T20" fmla="*/ 394 w 512"/>
                <a:gd name="T21" fmla="*/ 266 h 512"/>
                <a:gd name="T22" fmla="*/ 384 w 512"/>
                <a:gd name="T23" fmla="*/ 224 h 512"/>
                <a:gd name="T24" fmla="*/ 226 w 512"/>
                <a:gd name="T25" fmla="*/ 185 h 512"/>
                <a:gd name="T26" fmla="*/ 171 w 512"/>
                <a:gd name="T27" fmla="*/ 213 h 512"/>
                <a:gd name="T28" fmla="*/ 164 w 512"/>
                <a:gd name="T29" fmla="*/ 194 h 512"/>
                <a:gd name="T30" fmla="*/ 234 w 512"/>
                <a:gd name="T31" fmla="*/ 172 h 512"/>
                <a:gd name="T32" fmla="*/ 256 w 512"/>
                <a:gd name="T33" fmla="*/ 0 h 512"/>
                <a:gd name="T34" fmla="*/ 256 w 512"/>
                <a:gd name="T35" fmla="*/ 512 h 512"/>
                <a:gd name="T36" fmla="*/ 256 w 512"/>
                <a:gd name="T37" fmla="*/ 0 h 512"/>
                <a:gd name="T38" fmla="*/ 405 w 512"/>
                <a:gd name="T39" fmla="*/ 288 h 512"/>
                <a:gd name="T40" fmla="*/ 330 w 512"/>
                <a:gd name="T41" fmla="*/ 365 h 512"/>
                <a:gd name="T42" fmla="*/ 320 w 512"/>
                <a:gd name="T43" fmla="*/ 394 h 512"/>
                <a:gd name="T44" fmla="*/ 256 w 512"/>
                <a:gd name="T45" fmla="*/ 384 h 512"/>
                <a:gd name="T46" fmla="*/ 234 w 512"/>
                <a:gd name="T47" fmla="*/ 373 h 512"/>
                <a:gd name="T48" fmla="*/ 224 w 512"/>
                <a:gd name="T49" fmla="*/ 394 h 512"/>
                <a:gd name="T50" fmla="*/ 160 w 512"/>
                <a:gd name="T51" fmla="*/ 384 h 512"/>
                <a:gd name="T52" fmla="*/ 114 w 512"/>
                <a:gd name="T53" fmla="*/ 336 h 512"/>
                <a:gd name="T54" fmla="*/ 234 w 512"/>
                <a:gd name="T55" fmla="*/ 128 h 512"/>
                <a:gd name="T56" fmla="*/ 351 w 512"/>
                <a:gd name="T57" fmla="*/ 106 h 512"/>
                <a:gd name="T58" fmla="*/ 362 w 512"/>
                <a:gd name="T59" fmla="*/ 120 h 512"/>
                <a:gd name="T60" fmla="*/ 390 w 512"/>
                <a:gd name="T61" fmla="*/ 202 h 512"/>
                <a:gd name="T62" fmla="*/ 416 w 512"/>
                <a:gd name="T63"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374" y="218"/>
                  </a:moveTo>
                  <a:cubicBezTo>
                    <a:pt x="374" y="217"/>
                    <a:pt x="357" y="182"/>
                    <a:pt x="336" y="169"/>
                  </a:cubicBezTo>
                  <a:cubicBezTo>
                    <a:pt x="332" y="166"/>
                    <a:pt x="330" y="162"/>
                    <a:pt x="331" y="157"/>
                  </a:cubicBezTo>
                  <a:cubicBezTo>
                    <a:pt x="337" y="131"/>
                    <a:pt x="337" y="131"/>
                    <a:pt x="337" y="131"/>
                  </a:cubicBezTo>
                  <a:cubicBezTo>
                    <a:pt x="327" y="134"/>
                    <a:pt x="314" y="141"/>
                    <a:pt x="308" y="154"/>
                  </a:cubicBezTo>
                  <a:cubicBezTo>
                    <a:pt x="306" y="159"/>
                    <a:pt x="300" y="161"/>
                    <a:pt x="295" y="159"/>
                  </a:cubicBezTo>
                  <a:cubicBezTo>
                    <a:pt x="276" y="152"/>
                    <a:pt x="257" y="149"/>
                    <a:pt x="234" y="149"/>
                  </a:cubicBezTo>
                  <a:cubicBezTo>
                    <a:pt x="170" y="149"/>
                    <a:pt x="117" y="202"/>
                    <a:pt x="117" y="266"/>
                  </a:cubicBezTo>
                  <a:cubicBezTo>
                    <a:pt x="117" y="285"/>
                    <a:pt x="122" y="304"/>
                    <a:pt x="130" y="320"/>
                  </a:cubicBezTo>
                  <a:cubicBezTo>
                    <a:pt x="149" y="323"/>
                    <a:pt x="176" y="337"/>
                    <a:pt x="180" y="373"/>
                  </a:cubicBezTo>
                  <a:cubicBezTo>
                    <a:pt x="213" y="373"/>
                    <a:pt x="213" y="373"/>
                    <a:pt x="213" y="373"/>
                  </a:cubicBezTo>
                  <a:cubicBezTo>
                    <a:pt x="213" y="362"/>
                    <a:pt x="213" y="362"/>
                    <a:pt x="213" y="362"/>
                  </a:cubicBezTo>
                  <a:cubicBezTo>
                    <a:pt x="213" y="356"/>
                    <a:pt x="218" y="352"/>
                    <a:pt x="224" y="352"/>
                  </a:cubicBezTo>
                  <a:cubicBezTo>
                    <a:pt x="266" y="352"/>
                    <a:pt x="266" y="352"/>
                    <a:pt x="266" y="352"/>
                  </a:cubicBezTo>
                  <a:cubicBezTo>
                    <a:pt x="272" y="352"/>
                    <a:pt x="277" y="356"/>
                    <a:pt x="277" y="362"/>
                  </a:cubicBezTo>
                  <a:cubicBezTo>
                    <a:pt x="277" y="373"/>
                    <a:pt x="277" y="373"/>
                    <a:pt x="277" y="373"/>
                  </a:cubicBezTo>
                  <a:cubicBezTo>
                    <a:pt x="309" y="373"/>
                    <a:pt x="309" y="373"/>
                    <a:pt x="309" y="373"/>
                  </a:cubicBezTo>
                  <a:cubicBezTo>
                    <a:pt x="309" y="361"/>
                    <a:pt x="309" y="361"/>
                    <a:pt x="309" y="361"/>
                  </a:cubicBezTo>
                  <a:cubicBezTo>
                    <a:pt x="309" y="358"/>
                    <a:pt x="310" y="356"/>
                    <a:pt x="312" y="354"/>
                  </a:cubicBezTo>
                  <a:cubicBezTo>
                    <a:pt x="335" y="331"/>
                    <a:pt x="349" y="303"/>
                    <a:pt x="351" y="276"/>
                  </a:cubicBezTo>
                  <a:cubicBezTo>
                    <a:pt x="352" y="271"/>
                    <a:pt x="356" y="266"/>
                    <a:pt x="362" y="266"/>
                  </a:cubicBezTo>
                  <a:cubicBezTo>
                    <a:pt x="394" y="266"/>
                    <a:pt x="394" y="266"/>
                    <a:pt x="394" y="266"/>
                  </a:cubicBezTo>
                  <a:cubicBezTo>
                    <a:pt x="394" y="224"/>
                    <a:pt x="394" y="224"/>
                    <a:pt x="394" y="224"/>
                  </a:cubicBezTo>
                  <a:cubicBezTo>
                    <a:pt x="384" y="224"/>
                    <a:pt x="384" y="224"/>
                    <a:pt x="384" y="224"/>
                  </a:cubicBezTo>
                  <a:cubicBezTo>
                    <a:pt x="380" y="224"/>
                    <a:pt x="376" y="221"/>
                    <a:pt x="374" y="218"/>
                  </a:cubicBezTo>
                  <a:close/>
                  <a:moveTo>
                    <a:pt x="226" y="185"/>
                  </a:moveTo>
                  <a:cubicBezTo>
                    <a:pt x="209" y="189"/>
                    <a:pt x="192" y="198"/>
                    <a:pt x="178" y="210"/>
                  </a:cubicBezTo>
                  <a:cubicBezTo>
                    <a:pt x="176" y="212"/>
                    <a:pt x="174" y="213"/>
                    <a:pt x="171" y="213"/>
                  </a:cubicBezTo>
                  <a:cubicBezTo>
                    <a:pt x="168" y="213"/>
                    <a:pt x="165" y="212"/>
                    <a:pt x="163" y="209"/>
                  </a:cubicBezTo>
                  <a:cubicBezTo>
                    <a:pt x="159" y="205"/>
                    <a:pt x="160" y="198"/>
                    <a:pt x="164" y="194"/>
                  </a:cubicBezTo>
                  <a:cubicBezTo>
                    <a:pt x="180" y="180"/>
                    <a:pt x="200" y="169"/>
                    <a:pt x="221" y="164"/>
                  </a:cubicBezTo>
                  <a:cubicBezTo>
                    <a:pt x="227" y="163"/>
                    <a:pt x="233" y="166"/>
                    <a:pt x="234" y="172"/>
                  </a:cubicBezTo>
                  <a:cubicBezTo>
                    <a:pt x="235" y="177"/>
                    <a:pt x="232" y="183"/>
                    <a:pt x="226" y="185"/>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277"/>
                  </a:moveTo>
                  <a:cubicBezTo>
                    <a:pt x="416" y="283"/>
                    <a:pt x="411" y="288"/>
                    <a:pt x="405" y="288"/>
                  </a:cubicBezTo>
                  <a:cubicBezTo>
                    <a:pt x="371" y="288"/>
                    <a:pt x="371" y="288"/>
                    <a:pt x="371" y="288"/>
                  </a:cubicBezTo>
                  <a:cubicBezTo>
                    <a:pt x="365" y="323"/>
                    <a:pt x="345" y="350"/>
                    <a:pt x="330" y="365"/>
                  </a:cubicBezTo>
                  <a:cubicBezTo>
                    <a:pt x="330" y="384"/>
                    <a:pt x="330" y="384"/>
                    <a:pt x="330" y="384"/>
                  </a:cubicBezTo>
                  <a:cubicBezTo>
                    <a:pt x="330" y="390"/>
                    <a:pt x="326" y="394"/>
                    <a:pt x="320" y="394"/>
                  </a:cubicBezTo>
                  <a:cubicBezTo>
                    <a:pt x="266" y="394"/>
                    <a:pt x="266" y="394"/>
                    <a:pt x="266" y="394"/>
                  </a:cubicBezTo>
                  <a:cubicBezTo>
                    <a:pt x="260" y="394"/>
                    <a:pt x="256" y="390"/>
                    <a:pt x="256" y="384"/>
                  </a:cubicBezTo>
                  <a:cubicBezTo>
                    <a:pt x="256" y="373"/>
                    <a:pt x="256" y="373"/>
                    <a:pt x="256" y="373"/>
                  </a:cubicBezTo>
                  <a:cubicBezTo>
                    <a:pt x="234" y="373"/>
                    <a:pt x="234" y="373"/>
                    <a:pt x="234" y="373"/>
                  </a:cubicBezTo>
                  <a:cubicBezTo>
                    <a:pt x="234" y="384"/>
                    <a:pt x="234" y="384"/>
                    <a:pt x="234" y="384"/>
                  </a:cubicBezTo>
                  <a:cubicBezTo>
                    <a:pt x="234" y="390"/>
                    <a:pt x="230" y="394"/>
                    <a:pt x="224" y="394"/>
                  </a:cubicBezTo>
                  <a:cubicBezTo>
                    <a:pt x="170" y="394"/>
                    <a:pt x="170" y="394"/>
                    <a:pt x="170" y="394"/>
                  </a:cubicBezTo>
                  <a:cubicBezTo>
                    <a:pt x="164" y="394"/>
                    <a:pt x="160" y="390"/>
                    <a:pt x="160" y="384"/>
                  </a:cubicBezTo>
                  <a:cubicBezTo>
                    <a:pt x="160" y="343"/>
                    <a:pt x="125" y="341"/>
                    <a:pt x="123" y="341"/>
                  </a:cubicBezTo>
                  <a:cubicBezTo>
                    <a:pt x="119" y="341"/>
                    <a:pt x="116" y="339"/>
                    <a:pt x="114" y="336"/>
                  </a:cubicBezTo>
                  <a:cubicBezTo>
                    <a:pt x="102" y="315"/>
                    <a:pt x="96" y="291"/>
                    <a:pt x="96" y="266"/>
                  </a:cubicBezTo>
                  <a:cubicBezTo>
                    <a:pt x="96" y="190"/>
                    <a:pt x="158" y="128"/>
                    <a:pt x="234" y="128"/>
                  </a:cubicBezTo>
                  <a:cubicBezTo>
                    <a:pt x="256" y="128"/>
                    <a:pt x="275" y="130"/>
                    <a:pt x="294" y="136"/>
                  </a:cubicBezTo>
                  <a:cubicBezTo>
                    <a:pt x="313" y="109"/>
                    <a:pt x="349" y="106"/>
                    <a:pt x="351" y="106"/>
                  </a:cubicBezTo>
                  <a:cubicBezTo>
                    <a:pt x="355" y="106"/>
                    <a:pt x="358" y="108"/>
                    <a:pt x="360" y="110"/>
                  </a:cubicBezTo>
                  <a:cubicBezTo>
                    <a:pt x="362" y="113"/>
                    <a:pt x="363" y="116"/>
                    <a:pt x="362" y="120"/>
                  </a:cubicBezTo>
                  <a:cubicBezTo>
                    <a:pt x="353" y="155"/>
                    <a:pt x="353" y="155"/>
                    <a:pt x="353" y="155"/>
                  </a:cubicBezTo>
                  <a:cubicBezTo>
                    <a:pt x="371" y="169"/>
                    <a:pt x="384" y="191"/>
                    <a:pt x="390" y="202"/>
                  </a:cubicBezTo>
                  <a:cubicBezTo>
                    <a:pt x="405" y="202"/>
                    <a:pt x="405" y="202"/>
                    <a:pt x="405" y="202"/>
                  </a:cubicBezTo>
                  <a:cubicBezTo>
                    <a:pt x="411" y="202"/>
                    <a:pt x="416" y="207"/>
                    <a:pt x="416" y="213"/>
                  </a:cubicBezTo>
                  <a:lnTo>
                    <a:pt x="416" y="277"/>
                  </a:lnTo>
                  <a:close/>
                </a:path>
              </a:pathLst>
            </a:custGeom>
            <a:solidFill>
              <a:schemeClr val="tx1"/>
            </a:solidFill>
            <a:ln>
              <a:noFill/>
            </a:ln>
          </p:spPr>
          <p:txBody>
            <a:bodyPr vert="horz" wrap="square" lIns="82918" tIns="41459" rIns="82918" bIns="41459" numCol="1" anchor="t" anchorCtr="0" compatLnSpc="1">
              <a:prstTxWarp prst="textNoShape">
                <a:avLst/>
              </a:prstTxWarp>
            </a:bodyPr>
            <a:lstStyle/>
            <a:p>
              <a:endParaRPr lang="en-GB" sz="1632"/>
            </a:p>
          </p:txBody>
        </p:sp>
        <p:sp>
          <p:nvSpPr>
            <p:cNvPr id="47" name="Rectangle 46"/>
            <p:cNvSpPr/>
            <p:nvPr/>
          </p:nvSpPr>
          <p:spPr>
            <a:xfrm>
              <a:off x="439793" y="2240374"/>
              <a:ext cx="3903499" cy="4429289"/>
            </a:xfrm>
            <a:prstGeom prst="rect">
              <a:avLst/>
            </a:prstGeom>
          </p:spPr>
          <p:txBody>
            <a:bodyPr wrap="square">
              <a:spAutoFit/>
            </a:bodyPr>
            <a:lstStyle/>
            <a:p>
              <a:pPr marL="342900" lvl="0" indent="-342900" algn="just">
                <a:buSzPts val="1000"/>
                <a:buFont typeface="Symbol" panose="05050102010706020507" pitchFamily="18" charset="2"/>
                <a:buChar char=""/>
                <a:tabLst>
                  <a:tab pos="457200" algn="l"/>
                </a:tabLst>
                <a:defRPr/>
              </a:pPr>
              <a:r>
                <a:rPr lang="en-US" sz="1500" dirty="0">
                  <a:solidFill>
                    <a:srgbClr val="424242"/>
                  </a:solidFill>
                </a:rPr>
                <a:t>Operations discontinued in Sikkim due to lack of orders from customers. </a:t>
              </a:r>
            </a:p>
            <a:p>
              <a:pPr marL="342900" lvl="0" indent="-342900" algn="just">
                <a:buSzPts val="1000"/>
                <a:buFont typeface="Symbol" panose="05050102010706020507" pitchFamily="18" charset="2"/>
                <a:buChar char=""/>
                <a:tabLst>
                  <a:tab pos="457200" algn="l"/>
                </a:tabLst>
                <a:defRPr/>
              </a:pPr>
              <a:r>
                <a:rPr lang="en-US" sz="1500" dirty="0">
                  <a:solidFill>
                    <a:srgbClr val="424242"/>
                  </a:solidFill>
                </a:rPr>
                <a:t>All assets were sold and the taxpayer claimed refund of unutilized ITC under Section 49(6) of the CGST Act on the ground of closure of business</a:t>
              </a:r>
              <a:endParaRPr lang="en-IN" sz="1500" kern="100" dirty="0">
                <a:solidFill>
                  <a:prstClr val="black"/>
                </a:solidFill>
                <a:ea typeface="Calibri" panose="020F0502020204030204" pitchFamily="34" charset="0"/>
                <a:cs typeface="Times New Roman" panose="02020603050405020304" pitchFamily="18" charset="0"/>
              </a:endParaRPr>
            </a:p>
            <a:p>
              <a:pPr marL="342900" lvl="0" indent="-342900" algn="just">
                <a:buSzPts val="1000"/>
                <a:buFont typeface="Symbol" panose="05050102010706020507" pitchFamily="18" charset="2"/>
                <a:buChar char=""/>
                <a:tabLst>
                  <a:tab pos="457200" algn="l"/>
                </a:tabLst>
                <a:defRPr/>
              </a:pPr>
              <a:r>
                <a:rPr lang="en-US" sz="1500" dirty="0">
                  <a:solidFill>
                    <a:srgbClr val="424242"/>
                  </a:solidFill>
                </a:rPr>
                <a:t>Refund was rejected by the Assistant Commissioner and upheld by the Appellate Authority, stating that closure of business is not a valid ground under Section 54(3) for refund of unutilized ITC</a:t>
              </a:r>
              <a:r>
                <a:rPr lang="en-IN" sz="1500" kern="100" dirty="0">
                  <a:solidFill>
                    <a:srgbClr val="424242"/>
                  </a:solidFill>
                  <a:ea typeface="Calibri" panose="020F0502020204030204" pitchFamily="34" charset="0"/>
                  <a:cs typeface="Times New Roman" panose="02020603050405020304" pitchFamily="18" charset="0"/>
                </a:rPr>
                <a:t>.</a:t>
              </a:r>
              <a:endParaRPr lang="en-IN" sz="1500" kern="100" dirty="0">
                <a:solidFill>
                  <a:prstClr val="black"/>
                </a:solidFill>
                <a:ea typeface="Calibri" panose="020F0502020204030204" pitchFamily="34" charset="0"/>
                <a:cs typeface="Times New Roman" panose="02020603050405020304" pitchFamily="18" charset="0"/>
              </a:endParaRPr>
            </a:p>
            <a:p>
              <a:pPr marL="342900" lvl="0" indent="-342900" algn="just">
                <a:buSzPts val="1000"/>
                <a:buFont typeface="Symbol" panose="05050102010706020507" pitchFamily="18" charset="2"/>
                <a:buChar char=""/>
                <a:tabLst>
                  <a:tab pos="457200" algn="l"/>
                </a:tabLst>
                <a:defRPr/>
              </a:pPr>
              <a:r>
                <a:rPr lang="en-IN" sz="1500" dirty="0">
                  <a:solidFill>
                    <a:prstClr val="black"/>
                  </a:solidFill>
                  <a:ea typeface="Calibri" panose="020F0502020204030204" pitchFamily="34" charset="0"/>
                  <a:cs typeface="Times New Roman" panose="02020603050405020304" pitchFamily="18" charset="0"/>
                </a:rPr>
                <a:t>SICPA challenged the rejection in the Writ Petition and Sikkim HC in single Judge decision allowed the refund </a:t>
              </a:r>
              <a:r>
                <a:rPr lang="en-US" sz="1500" dirty="0">
                  <a:solidFill>
                    <a:srgbClr val="424242"/>
                  </a:solidFill>
                </a:rPr>
                <a:t>holding that there is no express prohibition in the CGST Act against refund on business closure. </a:t>
              </a:r>
            </a:p>
            <a:p>
              <a:pPr marL="342900" lvl="0" indent="-342900" algn="just">
                <a:buSzPts val="1000"/>
                <a:buFont typeface="Symbol" panose="05050102010706020507" pitchFamily="18" charset="2"/>
                <a:buChar char=""/>
                <a:tabLst>
                  <a:tab pos="457200" algn="l"/>
                </a:tabLst>
                <a:defRPr/>
              </a:pPr>
              <a:r>
                <a:rPr lang="en-US" sz="1500" dirty="0">
                  <a:solidFill>
                    <a:srgbClr val="424242"/>
                  </a:solidFill>
                </a:rPr>
                <a:t>Aggrieved by the order of single bench revenue challenged it against the Divisional bench of Sikkim HC.</a:t>
              </a:r>
              <a:endParaRPr lang="en-US" sz="1500" dirty="0">
                <a:solidFill>
                  <a:prstClr val="black"/>
                </a:solidFill>
              </a:endParaRPr>
            </a:p>
          </p:txBody>
        </p:sp>
        <p:sp>
          <p:nvSpPr>
            <p:cNvPr id="48" name="Rectangle 47"/>
            <p:cNvSpPr/>
            <p:nvPr/>
          </p:nvSpPr>
          <p:spPr>
            <a:xfrm>
              <a:off x="6410425" y="2240374"/>
              <a:ext cx="3851175" cy="5192960"/>
            </a:xfrm>
            <a:prstGeom prst="rect">
              <a:avLst/>
            </a:prstGeom>
          </p:spPr>
          <p:txBody>
            <a:bodyPr wrap="square">
              <a:spAutoFit/>
            </a:bodyPr>
            <a:lstStyle/>
            <a:p>
              <a:pPr marL="285750" lvl="0" indent="-285750" algn="just">
                <a:buFont typeface="Arial" panose="020B0604020202020204" pitchFamily="34" charset="0"/>
                <a:buChar char="•"/>
                <a:defRPr/>
              </a:pPr>
              <a:r>
                <a:rPr lang="en-US" sz="1500" dirty="0">
                  <a:solidFill>
                    <a:srgbClr val="424242"/>
                  </a:solidFill>
                </a:rPr>
                <a:t>The Division Bench of High Court held that Section 49(6) does not independently confer the right to claim a refund.</a:t>
              </a:r>
            </a:p>
            <a:p>
              <a:pPr marL="285750" lvl="0" indent="-285750" algn="just">
                <a:buFont typeface="Arial" panose="020B0604020202020204" pitchFamily="34" charset="0"/>
                <a:buChar char="•"/>
                <a:defRPr/>
              </a:pPr>
              <a:r>
                <a:rPr lang="en-US" sz="1500" dirty="0">
                  <a:solidFill>
                    <a:srgbClr val="424242"/>
                  </a:solidFill>
                </a:rPr>
                <a:t>Any refund under Section 49(6) must strictly follow the procedure laid down in Section 54.</a:t>
              </a:r>
            </a:p>
            <a:p>
              <a:pPr marL="285750" lvl="0" indent="-285750" algn="just">
                <a:buFont typeface="Arial" panose="020B0604020202020204" pitchFamily="34" charset="0"/>
                <a:buChar char="•"/>
                <a:defRPr/>
              </a:pPr>
              <a:r>
                <a:rPr lang="en-US" sz="1500" dirty="0">
                  <a:solidFill>
                    <a:srgbClr val="424242"/>
                  </a:solidFill>
                </a:rPr>
                <a:t>Section 54(3) allows refund of unutilized Input Tax Credit only in two specific cases: zero-rated supplies made without payment of tax, and inverted duty structure</a:t>
              </a:r>
            </a:p>
            <a:p>
              <a:pPr marL="285750" lvl="0" indent="-285750" algn="just">
                <a:buFont typeface="Arial" panose="020B0604020202020204" pitchFamily="34" charset="0"/>
                <a:buChar char="•"/>
                <a:defRPr/>
              </a:pPr>
              <a:r>
                <a:rPr lang="en-US" sz="1500" dirty="0">
                  <a:solidFill>
                    <a:srgbClr val="424242"/>
                  </a:solidFill>
                </a:rPr>
                <a:t>The Court clarified that closure or discontinuance of business does not fall in any of these two categories.</a:t>
              </a:r>
            </a:p>
            <a:p>
              <a:pPr marL="285750" lvl="0" indent="-285750" algn="just">
                <a:buFont typeface="Arial" panose="020B0604020202020204" pitchFamily="34" charset="0"/>
                <a:buChar char="•"/>
                <a:defRPr/>
              </a:pPr>
              <a:r>
                <a:rPr lang="en-US" sz="1500" dirty="0">
                  <a:solidFill>
                    <a:srgbClr val="424242"/>
                  </a:solidFill>
                </a:rPr>
                <a:t>Granting refund on account of business closure would amount to judicial rewriting of the statute, which is not permissible under law.</a:t>
              </a:r>
            </a:p>
            <a:p>
              <a:pPr marL="285750" lvl="0" indent="-285750" algn="just">
                <a:buFont typeface="Arial" panose="020B0604020202020204" pitchFamily="34" charset="0"/>
                <a:buChar char="•"/>
                <a:defRPr/>
              </a:pPr>
              <a:r>
                <a:rPr lang="en-US" sz="1500" dirty="0">
                  <a:solidFill>
                    <a:srgbClr val="424242"/>
                  </a:solidFill>
                </a:rPr>
                <a:t>The Court reaffirmed that refund is a statutory right and not a constitutional entitlement, and the legislature has full authority to define the circumstances under which refund may be granted.</a:t>
              </a:r>
            </a:p>
          </p:txBody>
        </p:sp>
      </p:grpSp>
      <p:sp>
        <p:nvSpPr>
          <p:cNvPr id="5" name="Title 1">
            <a:extLst>
              <a:ext uri="{FF2B5EF4-FFF2-40B4-BE49-F238E27FC236}">
                <a16:creationId xmlns:a16="http://schemas.microsoft.com/office/drawing/2014/main" id="{5F13A32B-713A-A1E2-4854-704724C183F8}"/>
              </a:ext>
            </a:extLst>
          </p:cNvPr>
          <p:cNvSpPr>
            <a:spLocks noGrp="1"/>
          </p:cNvSpPr>
          <p:nvPr>
            <p:ph type="title"/>
          </p:nvPr>
        </p:nvSpPr>
        <p:spPr>
          <a:xfrm>
            <a:off x="440502" y="359297"/>
            <a:ext cx="11252198" cy="652601"/>
          </a:xfrm>
        </p:spPr>
        <p:txBody>
          <a:bodyPr>
            <a:noAutofit/>
          </a:bodyPr>
          <a:lstStyle/>
          <a:p>
            <a:r>
              <a:rPr lang="en-US" sz="1800" b="0" dirty="0">
                <a:latin typeface="+mn-lt"/>
              </a:rPr>
              <a:t>Sikkim HC | </a:t>
            </a:r>
            <a:r>
              <a:rPr lang="en-US" sz="1800" b="0" i="0" dirty="0">
                <a:effectLst/>
                <a:latin typeface="+mn-lt"/>
              </a:rPr>
              <a:t>Refund of Unutilised ITC on Business Closure denied</a:t>
            </a:r>
            <a:br>
              <a:rPr lang="en-US" sz="1800" b="0" i="0" dirty="0">
                <a:effectLst/>
                <a:latin typeface="+mn-lt"/>
              </a:rPr>
            </a:br>
            <a:br>
              <a:rPr lang="en-US" sz="1800" b="0" i="0" dirty="0">
                <a:effectLst/>
                <a:latin typeface="+mn-lt"/>
              </a:rPr>
            </a:br>
            <a:endParaRPr lang="en-IN" sz="1800" b="0" dirty="0">
              <a:latin typeface="+mn-lt"/>
            </a:endParaRPr>
          </a:p>
        </p:txBody>
      </p:sp>
    </p:spTree>
    <p:extLst>
      <p:ext uri="{BB962C8B-B14F-4D97-AF65-F5344CB8AC3E}">
        <p14:creationId xmlns:p14="http://schemas.microsoft.com/office/powerpoint/2010/main" val="147034223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C3CE2-70CC-8CAF-B87F-91F0B0ACBD7E}"/>
            </a:ext>
          </a:extLst>
        </p:cNvPr>
        <p:cNvGrpSpPr/>
        <p:nvPr/>
      </p:nvGrpSpPr>
      <p:grpSpPr>
        <a:xfrm>
          <a:off x="0" y="0"/>
          <a:ext cx="0" cy="0"/>
          <a:chOff x="0" y="0"/>
          <a:chExt cx="0" cy="0"/>
        </a:xfrm>
      </p:grpSpPr>
      <p:sp>
        <p:nvSpPr>
          <p:cNvPr id="24" name="Title 1">
            <a:extLst>
              <a:ext uri="{FF2B5EF4-FFF2-40B4-BE49-F238E27FC236}">
                <a16:creationId xmlns:a16="http://schemas.microsoft.com/office/drawing/2014/main" id="{A66589F7-7477-64BB-B699-5BC82F26339A}"/>
              </a:ext>
            </a:extLst>
          </p:cNvPr>
          <p:cNvSpPr>
            <a:spLocks noGrp="1"/>
          </p:cNvSpPr>
          <p:nvPr>
            <p:ph type="title"/>
          </p:nvPr>
        </p:nvSpPr>
        <p:spPr>
          <a:xfrm>
            <a:off x="387339" y="256810"/>
            <a:ext cx="11252198" cy="652601"/>
          </a:xfrm>
        </p:spPr>
        <p:txBody>
          <a:bodyPr>
            <a:noAutofit/>
          </a:bodyPr>
          <a:lstStyle/>
          <a:p>
            <a:r>
              <a:rPr lang="en-US" sz="1800" dirty="0">
                <a:solidFill>
                  <a:schemeClr val="tx1"/>
                </a:solidFill>
                <a:latin typeface="+mn-lt"/>
              </a:rPr>
              <a:t>Supreme Court | </a:t>
            </a:r>
            <a:r>
              <a:rPr lang="en-US" sz="1800" dirty="0">
                <a:latin typeface="+mn-lt"/>
              </a:rPr>
              <a:t>Right to rectify return beyond prescribed timelines </a:t>
            </a:r>
            <a:br>
              <a:rPr lang="en-US" sz="1800" i="0" dirty="0">
                <a:solidFill>
                  <a:srgbClr val="424242"/>
                </a:solidFill>
                <a:effectLst/>
                <a:latin typeface="+mn-lt"/>
              </a:rPr>
            </a:br>
            <a:br>
              <a:rPr lang="en-US" sz="1800" i="0" dirty="0">
                <a:solidFill>
                  <a:srgbClr val="424242"/>
                </a:solidFill>
                <a:effectLst/>
                <a:latin typeface="+mn-lt"/>
              </a:rPr>
            </a:br>
            <a:br>
              <a:rPr lang="en-US" sz="1800" i="0" dirty="0">
                <a:solidFill>
                  <a:srgbClr val="424242"/>
                </a:solidFill>
                <a:effectLst/>
                <a:latin typeface="+mn-lt"/>
              </a:rPr>
            </a:br>
            <a:endParaRPr lang="en-IN" sz="1800" dirty="0">
              <a:solidFill>
                <a:schemeClr val="tx1"/>
              </a:solidFill>
              <a:latin typeface="+mn-lt"/>
            </a:endParaRPr>
          </a:p>
        </p:txBody>
      </p:sp>
      <p:grpSp>
        <p:nvGrpSpPr>
          <p:cNvPr id="25" name="Group 24">
            <a:extLst>
              <a:ext uri="{FF2B5EF4-FFF2-40B4-BE49-F238E27FC236}">
                <a16:creationId xmlns:a16="http://schemas.microsoft.com/office/drawing/2014/main" id="{9C0FE48E-29F0-EBA7-1144-995303E0392C}"/>
              </a:ext>
            </a:extLst>
          </p:cNvPr>
          <p:cNvGrpSpPr/>
          <p:nvPr/>
        </p:nvGrpSpPr>
        <p:grpSpPr>
          <a:xfrm>
            <a:off x="374391" y="1084520"/>
            <a:ext cx="11303547" cy="5265324"/>
            <a:chOff x="471099" y="1684145"/>
            <a:chExt cx="11303547" cy="4662383"/>
          </a:xfrm>
        </p:grpSpPr>
        <p:sp>
          <p:nvSpPr>
            <p:cNvPr id="26" name="Freeform 14">
              <a:extLst>
                <a:ext uri="{FF2B5EF4-FFF2-40B4-BE49-F238E27FC236}">
                  <a16:creationId xmlns:a16="http://schemas.microsoft.com/office/drawing/2014/main" id="{EB24A431-D493-E814-2F9C-5FAC97407848}"/>
                </a:ext>
              </a:extLst>
            </p:cNvPr>
            <p:cNvSpPr/>
            <p:nvPr/>
          </p:nvSpPr>
          <p:spPr bwMode="gray">
            <a:xfrm>
              <a:off x="471099" y="6210701"/>
              <a:ext cx="219789" cy="135827"/>
            </a:xfrm>
            <a:custGeom>
              <a:avLst/>
              <a:gdLst>
                <a:gd name="connsiteX0" fmla="*/ 1905 w 350520"/>
                <a:gd name="connsiteY0" fmla="*/ 0 h 219075"/>
                <a:gd name="connsiteX1" fmla="*/ 350520 w 350520"/>
                <a:gd name="connsiteY1" fmla="*/ 219075 h 219075"/>
                <a:gd name="connsiteX2" fmla="*/ 350520 w 350520"/>
                <a:gd name="connsiteY2" fmla="*/ 7620 h 219075"/>
                <a:gd name="connsiteX3" fmla="*/ 0 w 350520"/>
                <a:gd name="connsiteY3" fmla="*/ 7620 h 219075"/>
                <a:gd name="connsiteX4" fmla="*/ 1905 w 350520"/>
                <a:gd name="connsiteY4" fmla="*/ 0 h 21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20" h="219075">
                  <a:moveTo>
                    <a:pt x="1905" y="0"/>
                  </a:moveTo>
                  <a:lnTo>
                    <a:pt x="350520" y="219075"/>
                  </a:lnTo>
                  <a:lnTo>
                    <a:pt x="350520" y="7620"/>
                  </a:lnTo>
                  <a:lnTo>
                    <a:pt x="0" y="7620"/>
                  </a:lnTo>
                  <a:lnTo>
                    <a:pt x="1905" y="0"/>
                  </a:lnTo>
                  <a:close/>
                </a:path>
              </a:pathLst>
            </a:custGeom>
            <a:solidFill>
              <a:schemeClr val="bg1">
                <a:lumMod val="95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IN" sz="1500" b="1" i="0" u="none" strike="noStrike" kern="1200" cap="none" spc="0" normalizeH="0" baseline="0" noProof="0">
                <a:ln>
                  <a:noFill/>
                </a:ln>
                <a:solidFill>
                  <a:prstClr val="white"/>
                </a:solidFill>
                <a:effectLst/>
                <a:uLnTx/>
                <a:uFillTx/>
                <a:latin typeface="Calibri"/>
                <a:ea typeface="+mn-ea"/>
                <a:cs typeface="+mn-cs"/>
              </a:endParaRPr>
            </a:p>
          </p:txBody>
        </p:sp>
        <p:grpSp>
          <p:nvGrpSpPr>
            <p:cNvPr id="28" name="Group 27">
              <a:extLst>
                <a:ext uri="{FF2B5EF4-FFF2-40B4-BE49-F238E27FC236}">
                  <a16:creationId xmlns:a16="http://schemas.microsoft.com/office/drawing/2014/main" id="{EC7104D1-07F7-2698-B4FB-8163D37B493D}"/>
                </a:ext>
              </a:extLst>
            </p:cNvPr>
            <p:cNvGrpSpPr/>
            <p:nvPr/>
          </p:nvGrpSpPr>
          <p:grpSpPr>
            <a:xfrm>
              <a:off x="471099" y="1684145"/>
              <a:ext cx="1564398" cy="1626800"/>
              <a:chOff x="471099" y="1592035"/>
              <a:chExt cx="1564398" cy="1359785"/>
            </a:xfrm>
            <a:solidFill>
              <a:schemeClr val="bg1">
                <a:lumMod val="95000"/>
              </a:schemeClr>
            </a:solidFill>
          </p:grpSpPr>
          <p:sp>
            <p:nvSpPr>
              <p:cNvPr id="48" name="Freeform 3">
                <a:extLst>
                  <a:ext uri="{FF2B5EF4-FFF2-40B4-BE49-F238E27FC236}">
                    <a16:creationId xmlns:a16="http://schemas.microsoft.com/office/drawing/2014/main" id="{94DE7799-F926-2EA8-6447-FE29BF10F487}"/>
                  </a:ext>
                </a:extLst>
              </p:cNvPr>
              <p:cNvSpPr/>
              <p:nvPr/>
            </p:nvSpPr>
            <p:spPr bwMode="gray">
              <a:xfrm>
                <a:off x="471099" y="2734486"/>
                <a:ext cx="219789" cy="130243"/>
              </a:xfrm>
              <a:custGeom>
                <a:avLst/>
                <a:gdLst>
                  <a:gd name="connsiteX0" fmla="*/ 1905 w 350520"/>
                  <a:gd name="connsiteY0" fmla="*/ 0 h 219075"/>
                  <a:gd name="connsiteX1" fmla="*/ 350520 w 350520"/>
                  <a:gd name="connsiteY1" fmla="*/ 219075 h 219075"/>
                  <a:gd name="connsiteX2" fmla="*/ 350520 w 350520"/>
                  <a:gd name="connsiteY2" fmla="*/ 7620 h 219075"/>
                  <a:gd name="connsiteX3" fmla="*/ 0 w 350520"/>
                  <a:gd name="connsiteY3" fmla="*/ 7620 h 219075"/>
                  <a:gd name="connsiteX4" fmla="*/ 1905 w 350520"/>
                  <a:gd name="connsiteY4" fmla="*/ 0 h 21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20" h="219075">
                    <a:moveTo>
                      <a:pt x="1905" y="0"/>
                    </a:moveTo>
                    <a:lnTo>
                      <a:pt x="350520" y="219075"/>
                    </a:lnTo>
                    <a:lnTo>
                      <a:pt x="350520" y="7620"/>
                    </a:lnTo>
                    <a:lnTo>
                      <a:pt x="0" y="7620"/>
                    </a:lnTo>
                    <a:lnTo>
                      <a:pt x="1905" y="0"/>
                    </a:lnTo>
                    <a:close/>
                  </a:path>
                </a:pathLst>
              </a:custGeom>
              <a:grp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IN" sz="1500" b="1" i="0" u="none" strike="noStrike" kern="1200" cap="none" spc="0" normalizeH="0" baseline="0" noProof="0">
                  <a:ln>
                    <a:noFill/>
                  </a:ln>
                  <a:solidFill>
                    <a:prstClr val="white"/>
                  </a:solidFill>
                  <a:effectLst/>
                  <a:uLnTx/>
                  <a:uFillTx/>
                  <a:latin typeface="Calibri"/>
                  <a:ea typeface="+mn-ea"/>
                  <a:cs typeface="+mn-cs"/>
                </a:endParaRPr>
              </a:p>
            </p:txBody>
          </p:sp>
          <p:sp>
            <p:nvSpPr>
              <p:cNvPr id="49" name="Rectangle 48">
                <a:extLst>
                  <a:ext uri="{FF2B5EF4-FFF2-40B4-BE49-F238E27FC236}">
                    <a16:creationId xmlns:a16="http://schemas.microsoft.com/office/drawing/2014/main" id="{A188C5C5-7540-F955-E241-6250CAFADFAD}"/>
                  </a:ext>
                </a:extLst>
              </p:cNvPr>
              <p:cNvSpPr/>
              <p:nvPr/>
            </p:nvSpPr>
            <p:spPr bwMode="gray">
              <a:xfrm>
                <a:off x="489562" y="1592035"/>
                <a:ext cx="1545935" cy="1359785"/>
              </a:xfrm>
              <a:prstGeom prst="rect">
                <a:avLst/>
              </a:prstGeom>
              <a:solidFill>
                <a:schemeClr val="accent6">
                  <a:lumMod val="75000"/>
                </a:schemeClr>
              </a:solidFill>
              <a:ln w="19050" algn="ctr">
                <a:noFill/>
                <a:miter lim="800000"/>
                <a:headEnd/>
                <a:tailEnd/>
              </a:ln>
            </p:spPr>
            <p:txBody>
              <a:bodyPr wrap="square" lIns="88900" tIns="88900" rIns="88900" bIns="88900" rtlCol="0" anchor="ctr"/>
              <a:lstStyle/>
              <a:p>
                <a:pPr marL="0" marR="0" lvl="0" indent="0" algn="ctr" defTabSz="659133" rtl="0" eaLnBrk="1" fontAlgn="auto" latinLnBrk="0" hangingPunct="1">
                  <a:lnSpc>
                    <a:spcPct val="106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Calibri"/>
                  <a:ea typeface="Verdana" panose="020B0604030504040204" pitchFamily="34" charset="0"/>
                  <a:cs typeface="+mn-cs"/>
                </a:endParaRPr>
              </a:p>
              <a:p>
                <a:pPr marL="0" marR="0" lvl="0" indent="0" algn="ctr" defTabSz="659133" rtl="0" eaLnBrk="1" fontAlgn="auto" latinLnBrk="0" hangingPunct="1">
                  <a:lnSpc>
                    <a:spcPct val="106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a:ea typeface="Verdana" panose="020B0604030504040204" pitchFamily="34" charset="0"/>
                    <a:cs typeface="+mn-cs"/>
                  </a:rPr>
                  <a:t>Facts</a:t>
                </a:r>
              </a:p>
            </p:txBody>
          </p:sp>
        </p:grpSp>
        <p:pic>
          <p:nvPicPr>
            <p:cNvPr id="30" name="Picture 6" descr="Analysis, data, document, focus, marketing, observation, seo icon">
              <a:extLst>
                <a:ext uri="{FF2B5EF4-FFF2-40B4-BE49-F238E27FC236}">
                  <a16:creationId xmlns:a16="http://schemas.microsoft.com/office/drawing/2014/main" id="{8A54EBB3-5F89-B024-B392-F8A425C22B72}"/>
                </a:ext>
              </a:extLst>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078202" y="4665415"/>
              <a:ext cx="452387" cy="52052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Fact Icons - Free Download, PNG and SVG">
              <a:extLst>
                <a:ext uri="{FF2B5EF4-FFF2-40B4-BE49-F238E27FC236}">
                  <a16:creationId xmlns:a16="http://schemas.microsoft.com/office/drawing/2014/main" id="{C8BE953C-004E-72A2-9F9C-E3777320DC56}"/>
                </a:ext>
              </a:extLst>
            </p:cNvPr>
            <p:cNvPicPr>
              <a:picLocks noChangeAspect="1" noChangeArrowheads="1"/>
            </p:cNvPicPr>
            <p:nvPr/>
          </p:nvPicPr>
          <p:blipFill>
            <a:blip r:embed="rId5" cstate="print">
              <a:lum bright="70000" contrast="-70000"/>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996186" y="1844885"/>
              <a:ext cx="534403" cy="466223"/>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id="{6A76C551-13D5-0EB9-A436-12AC999D82AE}"/>
                </a:ext>
              </a:extLst>
            </p:cNvPr>
            <p:cNvSpPr/>
            <p:nvPr/>
          </p:nvSpPr>
          <p:spPr>
            <a:xfrm>
              <a:off x="2100941" y="1684145"/>
              <a:ext cx="9673705" cy="1626799"/>
            </a:xfrm>
            <a:prstGeom prst="rect">
              <a:avLst/>
            </a:prstGeom>
            <a:solidFill>
              <a:srgbClr val="F2F2F2"/>
            </a:solidFill>
          </p:spPr>
          <p:txBody>
            <a:bodyPr wrap="square">
              <a:noAutofit/>
            </a:bodyPr>
            <a:lstStyle/>
            <a:p>
              <a:pPr marL="342900" marR="0" lvl="0" indent="-342900" algn="just"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1500" b="0" i="0" u="none" strike="noStrike" kern="1200" cap="none" spc="0" normalizeH="0" baseline="0" noProof="0" dirty="0">
                  <a:ln>
                    <a:noFill/>
                  </a:ln>
                  <a:solidFill>
                    <a:srgbClr val="424242"/>
                  </a:solidFill>
                  <a:effectLst/>
                  <a:uLnTx/>
                  <a:uFillTx/>
                  <a:latin typeface="Calibri"/>
                  <a:ea typeface="+mn-ea"/>
                  <a:cs typeface="+mn-cs"/>
                </a:rPr>
                <a:t>Aberdare Technologies (P.) Ltd. filed its GSTR-1 and GSTR-3B returns within the prescribed time (this case is prior to the roll out of GSTR-1A).</a:t>
              </a:r>
              <a:r>
                <a:rPr lang="en-US" sz="1500" dirty="0">
                  <a:solidFill>
                    <a:srgbClr val="424242"/>
                  </a:solidFill>
                  <a:latin typeface="Calibri"/>
                </a:rPr>
                <a:t> However, later on </a:t>
              </a:r>
              <a:r>
                <a:rPr kumimoji="0" lang="en-US" sz="1500" b="0" i="0" u="none" strike="noStrike" kern="1200" cap="none" spc="0" normalizeH="0" baseline="0" noProof="0" dirty="0">
                  <a:ln>
                    <a:noFill/>
                  </a:ln>
                  <a:solidFill>
                    <a:srgbClr val="424242"/>
                  </a:solidFill>
                  <a:effectLst/>
                  <a:uLnTx/>
                  <a:uFillTx/>
                  <a:latin typeface="Calibri"/>
                  <a:ea typeface="+mn-ea"/>
                  <a:cs typeface="+mn-cs"/>
                </a:rPr>
                <a:t>discovered clerical and arithmetical errors in the returns and requested the tax authorities to allow rectification.</a:t>
              </a:r>
            </a:p>
            <a:p>
              <a:pPr marL="342900" marR="0" lvl="0" indent="-342900" algn="just"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1500" b="0" i="0" u="none" strike="noStrike" kern="1200" cap="none" spc="0" normalizeH="0" baseline="0" noProof="0" dirty="0">
                  <a:ln>
                    <a:noFill/>
                  </a:ln>
                  <a:solidFill>
                    <a:srgbClr val="424242"/>
                  </a:solidFill>
                  <a:effectLst/>
                  <a:uLnTx/>
                  <a:uFillTx/>
                  <a:latin typeface="Calibri"/>
                  <a:ea typeface="+mn-ea"/>
                  <a:cs typeface="+mn-cs"/>
                </a:rPr>
                <a:t>The request was denied by the department.</a:t>
              </a:r>
            </a:p>
            <a:p>
              <a:pPr marL="342900" marR="0" lvl="0" indent="-342900" algn="just"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1500" b="0" i="0" u="none" strike="noStrike" kern="1200" cap="none" spc="0" normalizeH="0" baseline="0" noProof="0" dirty="0">
                  <a:ln>
                    <a:noFill/>
                  </a:ln>
                  <a:solidFill>
                    <a:srgbClr val="424242"/>
                  </a:solidFill>
                  <a:effectLst/>
                  <a:uLnTx/>
                  <a:uFillTx/>
                  <a:latin typeface="Calibri"/>
                  <a:ea typeface="+mn-ea"/>
                  <a:cs typeface="+mn-cs"/>
                </a:rPr>
                <a:t>The </a:t>
              </a:r>
              <a:r>
                <a:rPr kumimoji="0" lang="en-US" sz="1500" b="0" i="0" u="none" strike="noStrike" kern="1200" cap="none" spc="0" normalizeH="0" baseline="0" noProof="0" dirty="0" err="1">
                  <a:ln>
                    <a:noFill/>
                  </a:ln>
                  <a:solidFill>
                    <a:srgbClr val="424242"/>
                  </a:solidFill>
                  <a:effectLst/>
                  <a:uLnTx/>
                  <a:uFillTx/>
                  <a:latin typeface="Calibri"/>
                  <a:ea typeface="+mn-ea"/>
                  <a:cs typeface="+mn-cs"/>
                </a:rPr>
                <a:t>assessee</a:t>
              </a:r>
              <a:r>
                <a:rPr kumimoji="0" lang="en-US" sz="1500" b="0" i="0" u="none" strike="noStrike" kern="1200" cap="none" spc="0" normalizeH="0" baseline="0" noProof="0" dirty="0">
                  <a:ln>
                    <a:noFill/>
                  </a:ln>
                  <a:solidFill>
                    <a:srgbClr val="424242"/>
                  </a:solidFill>
                  <a:effectLst/>
                  <a:uLnTx/>
                  <a:uFillTx/>
                  <a:latin typeface="Calibri"/>
                  <a:ea typeface="+mn-ea"/>
                  <a:cs typeface="+mn-cs"/>
                </a:rPr>
                <a:t> approached the Bombay High Court, which allowed the rectification on the ground that there was no revenue loss to the department.</a:t>
              </a:r>
            </a:p>
            <a:p>
              <a:pPr marL="342900" marR="0" lvl="0" indent="-342900" algn="just"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1500" b="0" i="0" u="none" strike="noStrike" kern="1200" cap="none" spc="0" normalizeH="0" baseline="0" noProof="0" dirty="0">
                  <a:ln>
                    <a:noFill/>
                  </a:ln>
                  <a:solidFill>
                    <a:srgbClr val="424242"/>
                  </a:solidFill>
                  <a:effectLst/>
                  <a:uLnTx/>
                  <a:uFillTx/>
                  <a:latin typeface="Calibri"/>
                  <a:ea typeface="+mn-ea"/>
                  <a:cs typeface="+mn-cs"/>
                </a:rPr>
                <a:t>The Central Board of Indirect Taxes and Customs (CBIC) challenged the High Court’s decision by filing a Special Leave Petition (SLP) before the Supreme Court.</a:t>
              </a:r>
              <a:endParaRPr kumimoji="0" lang="en-US" sz="1500" b="0" i="0" u="none" strike="noStrike" kern="1200" cap="none" spc="0" normalizeH="0" baseline="0" noProof="0" dirty="0">
                <a:ln>
                  <a:noFill/>
                </a:ln>
                <a:solidFill>
                  <a:prstClr val="black"/>
                </a:solidFill>
                <a:effectLst/>
                <a:uLnTx/>
                <a:uFillTx/>
                <a:latin typeface="Calibri"/>
                <a:ea typeface="+mn-ea"/>
                <a:cs typeface="+mn-cs"/>
              </a:endParaRPr>
            </a:p>
          </p:txBody>
        </p:sp>
        <p:sp>
          <p:nvSpPr>
            <p:cNvPr id="46" name="Rectangle 45">
              <a:extLst>
                <a:ext uri="{FF2B5EF4-FFF2-40B4-BE49-F238E27FC236}">
                  <a16:creationId xmlns:a16="http://schemas.microsoft.com/office/drawing/2014/main" id="{A098C28D-FC13-93AF-7BC3-DEF6FF2B327A}"/>
                </a:ext>
              </a:extLst>
            </p:cNvPr>
            <p:cNvSpPr/>
            <p:nvPr/>
          </p:nvSpPr>
          <p:spPr bwMode="gray">
            <a:xfrm>
              <a:off x="484047" y="3634124"/>
              <a:ext cx="1545935" cy="479386"/>
            </a:xfrm>
            <a:prstGeom prst="rect">
              <a:avLst/>
            </a:prstGeom>
            <a:solidFill>
              <a:schemeClr val="accent6">
                <a:lumMod val="75000"/>
              </a:schemeClr>
            </a:solidFill>
            <a:ln w="19050" algn="ctr">
              <a:noFill/>
              <a:miter lim="800000"/>
              <a:headEnd/>
              <a:tailEnd/>
            </a:ln>
          </p:spPr>
          <p:txBody>
            <a:bodyPr wrap="square" lIns="88900" tIns="88900" rIns="88900" bIns="88900" rtlCol="0" anchor="ctr"/>
            <a:lstStyle/>
            <a:p>
              <a:pPr marL="0" marR="0" lvl="0" indent="0" algn="ctr" defTabSz="659133" rtl="0" eaLnBrk="1" fontAlgn="auto" latinLnBrk="0" hangingPunct="1">
                <a:lnSpc>
                  <a:spcPct val="106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a:ea typeface="Verdana" panose="020B0604030504040204" pitchFamily="34" charset="0"/>
                  <a:cs typeface="+mn-cs"/>
                </a:rPr>
                <a:t> Issues</a:t>
              </a:r>
            </a:p>
          </p:txBody>
        </p:sp>
        <p:sp>
          <p:nvSpPr>
            <p:cNvPr id="47" name="Rectangle 46">
              <a:extLst>
                <a:ext uri="{FF2B5EF4-FFF2-40B4-BE49-F238E27FC236}">
                  <a16:creationId xmlns:a16="http://schemas.microsoft.com/office/drawing/2014/main" id="{040E9322-AFDD-D6B0-41B6-55177494822B}"/>
                </a:ext>
              </a:extLst>
            </p:cNvPr>
            <p:cNvSpPr/>
            <p:nvPr/>
          </p:nvSpPr>
          <p:spPr>
            <a:xfrm>
              <a:off x="2115337" y="3640256"/>
              <a:ext cx="9659309" cy="490559"/>
            </a:xfrm>
            <a:prstGeom prst="rect">
              <a:avLst/>
            </a:prstGeom>
            <a:solidFill>
              <a:srgbClr val="F2F2F2"/>
            </a:solidFill>
          </p:spPr>
          <p:txBody>
            <a:bodyPr wrap="square">
              <a:spAutoFit/>
            </a:bodyPr>
            <a:lstStyle/>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424242"/>
                  </a:solidFill>
                  <a:effectLst/>
                  <a:uLnTx/>
                  <a:uFillTx/>
                  <a:latin typeface="Calibri"/>
                  <a:ea typeface="+mn-ea"/>
                  <a:cs typeface="+mn-cs"/>
                </a:rPr>
                <a:t>Whether an </a:t>
              </a:r>
              <a:r>
                <a:rPr kumimoji="0" lang="en-US" sz="1500" b="0" i="0" u="none" strike="noStrike" kern="1200" cap="none" spc="0" normalizeH="0" baseline="0" noProof="0" dirty="0" err="1">
                  <a:ln>
                    <a:noFill/>
                  </a:ln>
                  <a:solidFill>
                    <a:srgbClr val="424242"/>
                  </a:solidFill>
                  <a:effectLst/>
                  <a:uLnTx/>
                  <a:uFillTx/>
                  <a:latin typeface="Calibri"/>
                  <a:ea typeface="+mn-ea"/>
                  <a:cs typeface="+mn-cs"/>
                </a:rPr>
                <a:t>assessee</a:t>
              </a:r>
              <a:r>
                <a:rPr kumimoji="0" lang="en-US" sz="1500" b="0" i="0" u="none" strike="noStrike" kern="1200" cap="none" spc="0" normalizeH="0" baseline="0" noProof="0" dirty="0">
                  <a:ln>
                    <a:noFill/>
                  </a:ln>
                  <a:solidFill>
                    <a:srgbClr val="424242"/>
                  </a:solidFill>
                  <a:effectLst/>
                  <a:uLnTx/>
                  <a:uFillTx/>
                  <a:latin typeface="Calibri"/>
                  <a:ea typeface="+mn-ea"/>
                  <a:cs typeface="+mn-cs"/>
                </a:rPr>
                <a:t> has the right to rectify clerical or arithmetical errors in GST returns beyond the prescribed timelines, especially when there is no revenue loss to the department.</a:t>
              </a:r>
              <a:endParaRPr kumimoji="0" lang="en-US" sz="15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50" name="Rectangle 49">
            <a:extLst>
              <a:ext uri="{FF2B5EF4-FFF2-40B4-BE49-F238E27FC236}">
                <a16:creationId xmlns:a16="http://schemas.microsoft.com/office/drawing/2014/main" id="{9F42A196-3E4B-8DC9-1F2B-773FFC75707D}"/>
              </a:ext>
            </a:extLst>
          </p:cNvPr>
          <p:cNvSpPr>
            <a:spLocks/>
          </p:cNvSpPr>
          <p:nvPr/>
        </p:nvSpPr>
        <p:spPr bwMode="gray">
          <a:xfrm>
            <a:off x="2037705" y="4324888"/>
            <a:ext cx="9606759" cy="1871564"/>
          </a:xfrm>
          <a:prstGeom prst="rect">
            <a:avLst/>
          </a:prstGeom>
          <a:solidFill>
            <a:srgbClr val="F2F2F2"/>
          </a:solidFill>
          <a:ln w="19050" algn="ctr">
            <a:noFill/>
            <a:miter lim="800000"/>
            <a:headEnd/>
            <a:tailEnd/>
          </a:ln>
        </p:spPr>
        <p:txBody>
          <a:bodyPr wrap="square" lIns="88900" tIns="88900" rIns="88900" bIns="88900" rtlCol="0" anchor="ct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424242"/>
                </a:solidFill>
                <a:effectLst/>
                <a:uLnTx/>
                <a:uFillTx/>
                <a:latin typeface="Calibri"/>
              </a:rPr>
              <a:t>The Supreme Court dismissed the SLP filed by the CBIC, upholding the High Court’s decision.</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rgbClr val="424242"/>
                </a:solidFill>
                <a:latin typeface="Calibri"/>
              </a:rPr>
              <a:t>The Supreme Court held that:</a:t>
            </a:r>
          </a:p>
          <a:p>
            <a:pPr marL="627063"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500" dirty="0">
                <a:solidFill>
                  <a:srgbClr val="424242"/>
                </a:solidFill>
                <a:latin typeface="Calibri"/>
              </a:rPr>
              <a:t>The right to correct clerical or arithmetical mistakes is intrinsic to the right to conduct business and should not be denied without valid justification.</a:t>
            </a:r>
          </a:p>
          <a:p>
            <a:pPr marL="627063"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500" dirty="0">
                <a:solidFill>
                  <a:srgbClr val="424242"/>
                </a:solidFill>
                <a:latin typeface="Calibri"/>
              </a:rPr>
              <a:t>Software limitations cannot be a valid reason to deny such rectifications, as systems should facilitate compliance.</a:t>
            </a:r>
          </a:p>
          <a:p>
            <a:pPr marL="627063"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500" dirty="0">
                <a:solidFill>
                  <a:srgbClr val="424242"/>
                </a:solidFill>
                <a:latin typeface="Calibri"/>
              </a:rPr>
              <a:t>The Court urged the CBIC to re-examine the timelines and provisions for correcting bona fide errors, especially when denial of Input Tax Credit (ITC) leads to double taxation for the purchaser.</a:t>
            </a:r>
            <a:endParaRPr kumimoji="0" lang="en-US" sz="1500" b="0" i="0" u="none" strike="noStrike" kern="1200" cap="none" spc="0" normalizeH="0" baseline="0" noProof="0" dirty="0">
              <a:ln>
                <a:noFill/>
              </a:ln>
              <a:solidFill>
                <a:srgbClr val="424242"/>
              </a:solidFill>
              <a:effectLst/>
              <a:uLnTx/>
              <a:uFillTx/>
              <a:latin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a:rPr>
              <a:t>The Court found no reason to interfere with the High Court’s order and dismissed the petition.</a:t>
            </a:r>
            <a:br>
              <a:rPr kumimoji="0" lang="en-US" sz="1500" b="0" i="0" u="none" strike="noStrike" kern="1200" cap="none" spc="0" normalizeH="0" baseline="0" noProof="0" dirty="0">
                <a:ln>
                  <a:noFill/>
                </a:ln>
                <a:solidFill>
                  <a:prstClr val="black"/>
                </a:solidFill>
                <a:effectLst/>
                <a:uLnTx/>
                <a:uFillTx/>
                <a:latin typeface="Calibri"/>
              </a:rPr>
            </a:br>
            <a:r>
              <a:rPr kumimoji="0" lang="en-US" sz="1500" b="0" i="0" u="none" strike="noStrike" kern="1200" cap="none" spc="0" normalizeH="0" baseline="0" noProof="0" dirty="0">
                <a:ln>
                  <a:noFill/>
                </a:ln>
                <a:solidFill>
                  <a:prstClr val="black"/>
                </a:solidFill>
                <a:effectLst/>
                <a:uLnTx/>
                <a:uFillTx/>
                <a:latin typeface="Calibri"/>
              </a:rPr>
              <a:t> </a:t>
            </a:r>
            <a:endParaRPr kumimoji="0" lang="en-US" sz="1500" b="0" i="0" u="none" strike="noStrike" kern="1200" cap="none" spc="0" normalizeH="0" baseline="0" noProof="0" dirty="0">
              <a:ln>
                <a:noFill/>
              </a:ln>
              <a:solidFill>
                <a:prstClr val="black"/>
              </a:solidFill>
              <a:effectLst/>
              <a:uLnTx/>
              <a:uFillTx/>
              <a:latin typeface="Calibri"/>
              <a:ea typeface="Verdana" panose="020B0604030504040204" pitchFamily="34" charset="0"/>
            </a:endParaRPr>
          </a:p>
        </p:txBody>
      </p:sp>
      <p:sp>
        <p:nvSpPr>
          <p:cNvPr id="51" name="Rectangle 50">
            <a:extLst>
              <a:ext uri="{FF2B5EF4-FFF2-40B4-BE49-F238E27FC236}">
                <a16:creationId xmlns:a16="http://schemas.microsoft.com/office/drawing/2014/main" id="{D82C874D-1D47-AC32-01C0-3933D7D308D7}"/>
              </a:ext>
            </a:extLst>
          </p:cNvPr>
          <p:cNvSpPr/>
          <p:nvPr/>
        </p:nvSpPr>
        <p:spPr bwMode="gray">
          <a:xfrm>
            <a:off x="387339" y="4391114"/>
            <a:ext cx="1545935" cy="1805337"/>
          </a:xfrm>
          <a:prstGeom prst="rect">
            <a:avLst/>
          </a:prstGeom>
          <a:solidFill>
            <a:schemeClr val="accent6">
              <a:lumMod val="75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FFFFFF"/>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mn-ea"/>
                <a:cs typeface="+mn-cs"/>
              </a:rPr>
              <a:t>Observations</a:t>
            </a:r>
          </a:p>
        </p:txBody>
      </p:sp>
      <p:pic>
        <p:nvPicPr>
          <p:cNvPr id="53" name="Picture 52" descr="Analysis, data, document, focus, marketing, observation, seo icon">
            <a:extLst>
              <a:ext uri="{FF2B5EF4-FFF2-40B4-BE49-F238E27FC236}">
                <a16:creationId xmlns:a16="http://schemas.microsoft.com/office/drawing/2014/main" id="{0F006488-1E14-ED62-C7AF-AEFFBE5CE41E}"/>
              </a:ext>
            </a:extLst>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934112" y="4658572"/>
            <a:ext cx="452387" cy="547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4298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gray">
          <a:xfrm>
            <a:off x="451412" y="2002924"/>
            <a:ext cx="11204293" cy="1754113"/>
          </a:xfrm>
          <a:prstGeom prst="rect">
            <a:avLst/>
          </a:prstGeom>
          <a:solidFill>
            <a:schemeClr val="bg1"/>
          </a:solidFill>
          <a:ln w="19050" algn="ctr">
            <a:solidFill>
              <a:schemeClr val="accent1">
                <a:lumMod val="20000"/>
                <a:lumOff val="80000"/>
              </a:schemeClr>
            </a:solidFill>
            <a:miter lim="800000"/>
            <a:headEnd/>
            <a:tailEnd/>
          </a:ln>
        </p:spPr>
        <p:txBody>
          <a:bodyPr wrap="square" lIns="70674" tIns="70674" rIns="70674" bIns="70674" rtlCol="0" anchor="ctr"/>
          <a:lstStyle/>
          <a:p>
            <a:pPr algn="ctr">
              <a:lnSpc>
                <a:spcPct val="106000"/>
              </a:lnSpc>
              <a:buFont typeface="Wingdings 2" pitchFamily="18" charset="2"/>
              <a:buNone/>
            </a:pPr>
            <a:endParaRPr lang="en-IN" sz="1272" b="1" dirty="0">
              <a:solidFill>
                <a:schemeClr val="bg1"/>
              </a:solidFill>
            </a:endParaRPr>
          </a:p>
        </p:txBody>
      </p:sp>
      <p:grpSp>
        <p:nvGrpSpPr>
          <p:cNvPr id="15" name="Graphic 4">
            <a:extLst>
              <a:ext uri="{FF2B5EF4-FFF2-40B4-BE49-F238E27FC236}">
                <a16:creationId xmlns:a16="http://schemas.microsoft.com/office/drawing/2014/main" id="{55B033E2-5C4A-413F-84F7-5B01C6A08F2C}"/>
              </a:ext>
            </a:extLst>
          </p:cNvPr>
          <p:cNvGrpSpPr/>
          <p:nvPr/>
        </p:nvGrpSpPr>
        <p:grpSpPr>
          <a:xfrm>
            <a:off x="462932" y="1601068"/>
            <a:ext cx="2785707" cy="534443"/>
            <a:chOff x="469900" y="1885648"/>
            <a:chExt cx="4102728" cy="799679"/>
          </a:xfrm>
          <a:solidFill>
            <a:schemeClr val="accent1"/>
          </a:solidFill>
        </p:grpSpPr>
        <p:sp>
          <p:nvSpPr>
            <p:cNvPr id="16" name="Freeform: Shape 6">
              <a:extLst>
                <a:ext uri="{FF2B5EF4-FFF2-40B4-BE49-F238E27FC236}">
                  <a16:creationId xmlns:a16="http://schemas.microsoft.com/office/drawing/2014/main" id="{850813E4-B312-47E1-87C4-B82A5BA992B6}"/>
                </a:ext>
              </a:extLst>
            </p:cNvPr>
            <p:cNvSpPr/>
            <p:nvPr/>
          </p:nvSpPr>
          <p:spPr>
            <a:xfrm>
              <a:off x="700978" y="1946219"/>
              <a:ext cx="3871650" cy="703927"/>
            </a:xfrm>
            <a:custGeom>
              <a:avLst/>
              <a:gdLst>
                <a:gd name="connsiteX0" fmla="*/ 2717548 w 2705297"/>
                <a:gd name="connsiteY0" fmla="*/ 341650 h 680577"/>
                <a:gd name="connsiteX1" fmla="*/ 2717548 w 2705297"/>
                <a:gd name="connsiteY1" fmla="*/ 683300 h 680577"/>
                <a:gd name="connsiteX2" fmla="*/ 423830 w 2705297"/>
                <a:gd name="connsiteY2" fmla="*/ 683300 h 680577"/>
                <a:gd name="connsiteX3" fmla="*/ 0 w 2705297"/>
                <a:gd name="connsiteY3" fmla="*/ 341480 h 680577"/>
                <a:gd name="connsiteX4" fmla="*/ 423830 w 2705297"/>
                <a:gd name="connsiteY4" fmla="*/ 0 h 680577"/>
                <a:gd name="connsiteX5" fmla="*/ 2375898 w 2705297"/>
                <a:gd name="connsiteY5" fmla="*/ 0 h 680577"/>
                <a:gd name="connsiteX6" fmla="*/ 2717548 w 2705297"/>
                <a:gd name="connsiteY6" fmla="*/ 341650 h 68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297" h="680577">
                  <a:moveTo>
                    <a:pt x="2717548" y="341650"/>
                  </a:moveTo>
                  <a:lnTo>
                    <a:pt x="2717548" y="683300"/>
                  </a:lnTo>
                  <a:lnTo>
                    <a:pt x="423830" y="683300"/>
                  </a:lnTo>
                  <a:lnTo>
                    <a:pt x="0" y="341480"/>
                  </a:lnTo>
                  <a:lnTo>
                    <a:pt x="423830" y="0"/>
                  </a:lnTo>
                  <a:lnTo>
                    <a:pt x="2375898" y="0"/>
                  </a:lnTo>
                  <a:cubicBezTo>
                    <a:pt x="2564588" y="0"/>
                    <a:pt x="2717548" y="152960"/>
                    <a:pt x="2717548" y="341650"/>
                  </a:cubicBezTo>
                  <a:close/>
                </a:path>
              </a:pathLst>
            </a:custGeom>
            <a:solidFill>
              <a:schemeClr val="accent1"/>
            </a:solidFill>
            <a:ln w="16968" cap="flat">
              <a:noFill/>
              <a:prstDash val="solid"/>
              <a:miter/>
            </a:ln>
          </p:spPr>
          <p:txBody>
            <a:bodyPr rtlCol="0" anchor="ctr"/>
            <a:lstStyle/>
            <a:p>
              <a:pPr algn="ctr"/>
              <a:endParaRPr lang="en-US" sz="1632" dirty="0"/>
            </a:p>
          </p:txBody>
        </p:sp>
        <p:sp>
          <p:nvSpPr>
            <p:cNvPr id="17" name="Freeform: Shape 7">
              <a:extLst>
                <a:ext uri="{FF2B5EF4-FFF2-40B4-BE49-F238E27FC236}">
                  <a16:creationId xmlns:a16="http://schemas.microsoft.com/office/drawing/2014/main" id="{7612372A-9E0A-4180-8AA5-3F97FAA86B29}"/>
                </a:ext>
              </a:extLst>
            </p:cNvPr>
            <p:cNvSpPr/>
            <p:nvPr/>
          </p:nvSpPr>
          <p:spPr>
            <a:xfrm>
              <a:off x="872122" y="1946219"/>
              <a:ext cx="544462" cy="703927"/>
            </a:xfrm>
            <a:custGeom>
              <a:avLst/>
              <a:gdLst>
                <a:gd name="connsiteX0" fmla="*/ 547695 w 544462"/>
                <a:gd name="connsiteY0" fmla="*/ 341480 h 680577"/>
                <a:gd name="connsiteX1" fmla="*/ 427743 w 544462"/>
                <a:gd name="connsiteY1" fmla="*/ 683130 h 680577"/>
                <a:gd name="connsiteX2" fmla="*/ 424000 w 544462"/>
                <a:gd name="connsiteY2" fmla="*/ 683130 h 680577"/>
                <a:gd name="connsiteX3" fmla="*/ 0 w 544462"/>
                <a:gd name="connsiteY3" fmla="*/ 341480 h 680577"/>
                <a:gd name="connsiteX4" fmla="*/ 423830 w 544462"/>
                <a:gd name="connsiteY4" fmla="*/ 0 h 680577"/>
                <a:gd name="connsiteX5" fmla="*/ 427743 w 544462"/>
                <a:gd name="connsiteY5" fmla="*/ 0 h 680577"/>
                <a:gd name="connsiteX6" fmla="*/ 547695 w 544462"/>
                <a:gd name="connsiteY6" fmla="*/ 341480 h 68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62" h="680577">
                  <a:moveTo>
                    <a:pt x="547695" y="341480"/>
                  </a:moveTo>
                  <a:cubicBezTo>
                    <a:pt x="547695" y="470620"/>
                    <a:pt x="502777" y="589551"/>
                    <a:pt x="427743" y="683130"/>
                  </a:cubicBezTo>
                  <a:lnTo>
                    <a:pt x="424000" y="683130"/>
                  </a:lnTo>
                  <a:lnTo>
                    <a:pt x="0" y="341480"/>
                  </a:lnTo>
                  <a:lnTo>
                    <a:pt x="423830" y="0"/>
                  </a:lnTo>
                  <a:lnTo>
                    <a:pt x="427743" y="0"/>
                  </a:lnTo>
                  <a:cubicBezTo>
                    <a:pt x="502947" y="93750"/>
                    <a:pt x="547695" y="212510"/>
                    <a:pt x="547695" y="341480"/>
                  </a:cubicBezTo>
                  <a:close/>
                </a:path>
              </a:pathLst>
            </a:custGeom>
            <a:solidFill>
              <a:schemeClr val="accent1">
                <a:lumMod val="75000"/>
              </a:schemeClr>
            </a:solidFill>
            <a:ln w="16968" cap="flat">
              <a:noFill/>
              <a:prstDash val="solid"/>
              <a:miter/>
            </a:ln>
          </p:spPr>
          <p:txBody>
            <a:bodyPr rtlCol="0" anchor="ctr"/>
            <a:lstStyle/>
            <a:p>
              <a:pPr algn="ctr"/>
              <a:endParaRPr lang="en-US" sz="1632"/>
            </a:p>
          </p:txBody>
        </p:sp>
        <p:sp>
          <p:nvSpPr>
            <p:cNvPr id="18" name="Freeform: Shape 8">
              <a:extLst>
                <a:ext uri="{FF2B5EF4-FFF2-40B4-BE49-F238E27FC236}">
                  <a16:creationId xmlns:a16="http://schemas.microsoft.com/office/drawing/2014/main" id="{A6320372-C6B6-4AC5-97A5-46D851926A1B}"/>
                </a:ext>
              </a:extLst>
            </p:cNvPr>
            <p:cNvSpPr/>
            <p:nvPr/>
          </p:nvSpPr>
          <p:spPr>
            <a:xfrm>
              <a:off x="469900" y="1885648"/>
              <a:ext cx="799679" cy="799679"/>
            </a:xfrm>
            <a:custGeom>
              <a:avLst/>
              <a:gdLst>
                <a:gd name="connsiteX0" fmla="*/ 402222 w 799679"/>
                <a:gd name="connsiteY0" fmla="*/ 804443 h 799679"/>
                <a:gd name="connsiteX1" fmla="*/ 0 w 799679"/>
                <a:gd name="connsiteY1" fmla="*/ 402222 h 799679"/>
                <a:gd name="connsiteX2" fmla="*/ 402222 w 799679"/>
                <a:gd name="connsiteY2" fmla="*/ 0 h 799679"/>
                <a:gd name="connsiteX3" fmla="*/ 804443 w 799679"/>
                <a:gd name="connsiteY3" fmla="*/ 402222 h 799679"/>
                <a:gd name="connsiteX4" fmla="*/ 402222 w 799679"/>
                <a:gd name="connsiteY4" fmla="*/ 804443 h 799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679" h="799679">
                  <a:moveTo>
                    <a:pt x="402222" y="804443"/>
                  </a:moveTo>
                  <a:cubicBezTo>
                    <a:pt x="180353" y="804443"/>
                    <a:pt x="0" y="623920"/>
                    <a:pt x="0" y="402222"/>
                  </a:cubicBezTo>
                  <a:cubicBezTo>
                    <a:pt x="0" y="180353"/>
                    <a:pt x="180353" y="0"/>
                    <a:pt x="402222" y="0"/>
                  </a:cubicBezTo>
                  <a:cubicBezTo>
                    <a:pt x="624090" y="0"/>
                    <a:pt x="804443" y="180353"/>
                    <a:pt x="804443" y="402222"/>
                  </a:cubicBezTo>
                  <a:cubicBezTo>
                    <a:pt x="804443" y="623920"/>
                    <a:pt x="623920" y="804443"/>
                    <a:pt x="402222" y="804443"/>
                  </a:cubicBezTo>
                  <a:close/>
                </a:path>
              </a:pathLst>
            </a:custGeom>
            <a:solidFill>
              <a:schemeClr val="accent1">
                <a:lumMod val="20000"/>
                <a:lumOff val="80000"/>
              </a:schemeClr>
            </a:solidFill>
            <a:ln w="16968" cap="flat">
              <a:noFill/>
              <a:prstDash val="solid"/>
              <a:miter/>
            </a:ln>
          </p:spPr>
          <p:txBody>
            <a:bodyPr rtlCol="0" anchor="ctr"/>
            <a:lstStyle/>
            <a:p>
              <a:pPr algn="ctr"/>
              <a:endParaRPr lang="en-US" sz="1632" dirty="0"/>
            </a:p>
          </p:txBody>
        </p:sp>
        <p:sp>
          <p:nvSpPr>
            <p:cNvPr id="19" name="Freeform: Shape 9">
              <a:extLst>
                <a:ext uri="{FF2B5EF4-FFF2-40B4-BE49-F238E27FC236}">
                  <a16:creationId xmlns:a16="http://schemas.microsoft.com/office/drawing/2014/main" id="{4004D333-79B3-456A-A14F-8FC02B4F6DCD}"/>
                </a:ext>
              </a:extLst>
            </p:cNvPr>
            <p:cNvSpPr/>
            <p:nvPr/>
          </p:nvSpPr>
          <p:spPr>
            <a:xfrm>
              <a:off x="542552" y="1958470"/>
              <a:ext cx="646549" cy="646549"/>
            </a:xfrm>
            <a:custGeom>
              <a:avLst/>
              <a:gdLst>
                <a:gd name="connsiteX0" fmla="*/ 658970 w 646549"/>
                <a:gd name="connsiteY0" fmla="*/ 329400 h 646548"/>
                <a:gd name="connsiteX1" fmla="*/ 329570 w 646549"/>
                <a:gd name="connsiteY1" fmla="*/ 658800 h 646548"/>
                <a:gd name="connsiteX2" fmla="*/ 0 w 646549"/>
                <a:gd name="connsiteY2" fmla="*/ 329400 h 646548"/>
                <a:gd name="connsiteX3" fmla="*/ 329400 w 646549"/>
                <a:gd name="connsiteY3" fmla="*/ 0 h 646548"/>
                <a:gd name="connsiteX4" fmla="*/ 658970 w 646549"/>
                <a:gd name="connsiteY4" fmla="*/ 329400 h 646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549" h="646548">
                  <a:moveTo>
                    <a:pt x="658970" y="329400"/>
                  </a:moveTo>
                  <a:cubicBezTo>
                    <a:pt x="658970" y="511284"/>
                    <a:pt x="511454" y="658800"/>
                    <a:pt x="329570" y="658800"/>
                  </a:cubicBezTo>
                  <a:cubicBezTo>
                    <a:pt x="147515" y="658800"/>
                    <a:pt x="0" y="511284"/>
                    <a:pt x="0" y="329400"/>
                  </a:cubicBezTo>
                  <a:cubicBezTo>
                    <a:pt x="0" y="147345"/>
                    <a:pt x="147515" y="0"/>
                    <a:pt x="329400" y="0"/>
                  </a:cubicBezTo>
                  <a:cubicBezTo>
                    <a:pt x="511454" y="-170"/>
                    <a:pt x="658970" y="147345"/>
                    <a:pt x="658970" y="329400"/>
                  </a:cubicBezTo>
                  <a:close/>
                </a:path>
              </a:pathLst>
            </a:custGeom>
            <a:solidFill>
              <a:schemeClr val="accent1"/>
            </a:solidFill>
            <a:ln w="16968" cap="flat">
              <a:noFill/>
              <a:prstDash val="solid"/>
              <a:miter/>
            </a:ln>
          </p:spPr>
          <p:txBody>
            <a:bodyPr rtlCol="0" anchor="ctr"/>
            <a:lstStyle/>
            <a:p>
              <a:pPr algn="ctr"/>
              <a:endParaRPr lang="en-US" sz="1632"/>
            </a:p>
          </p:txBody>
        </p:sp>
      </p:grpSp>
      <p:sp>
        <p:nvSpPr>
          <p:cNvPr id="20" name="Rectangle 19"/>
          <p:cNvSpPr/>
          <p:nvPr/>
        </p:nvSpPr>
        <p:spPr>
          <a:xfrm>
            <a:off x="536295" y="2123952"/>
            <a:ext cx="11003664" cy="1708160"/>
          </a:xfrm>
          <a:prstGeom prst="rect">
            <a:avLst/>
          </a:prstGeom>
        </p:spPr>
        <p:txBody>
          <a:bodyPr wrap="square">
            <a:spAutoFit/>
          </a:bodyPr>
          <a:lstStyle/>
          <a:p>
            <a:pPr marL="342900" lvl="0" indent="-342900" algn="just">
              <a:buSzPts val="1000"/>
              <a:buFont typeface="Symbol" panose="05050102010706020507" pitchFamily="18" charset="2"/>
              <a:buChar char=""/>
              <a:tabLst>
                <a:tab pos="457200" algn="l"/>
              </a:tabLst>
              <a:defRPr/>
            </a:pPr>
            <a:r>
              <a:rPr lang="en-US" sz="1500" dirty="0">
                <a:solidFill>
                  <a:srgbClr val="424242"/>
                </a:solidFill>
              </a:rPr>
              <a:t>R.T. Infotech, a registered supplier and authorized user of mobile recharge services from Bharti Airtel Ltd., claimed Input Tax Credit (ITC) in respect of the services received from Bharti Airtel.</a:t>
            </a:r>
          </a:p>
          <a:p>
            <a:pPr marL="342900" lvl="0" indent="-342900" algn="just">
              <a:buSzPts val="1000"/>
              <a:buFont typeface="Symbol" panose="05050102010706020507" pitchFamily="18" charset="2"/>
              <a:buChar char=""/>
              <a:tabLst>
                <a:tab pos="457200" algn="l"/>
              </a:tabLst>
              <a:defRPr/>
            </a:pPr>
            <a:r>
              <a:rPr lang="en-US" sz="1500" dirty="0">
                <a:solidFill>
                  <a:srgbClr val="424242"/>
                </a:solidFill>
              </a:rPr>
              <a:t>The GST component (CGST and SGST) was duly paid by the petitioner to Bharti Airtel through RTGS (banking channel).</a:t>
            </a:r>
          </a:p>
          <a:p>
            <a:pPr marL="342900" lvl="0" indent="-342900" algn="just">
              <a:buSzPts val="1000"/>
              <a:buFont typeface="Symbol" panose="05050102010706020507" pitchFamily="18" charset="2"/>
              <a:buChar char=""/>
              <a:tabLst>
                <a:tab pos="457200" algn="l"/>
              </a:tabLst>
              <a:defRPr/>
            </a:pPr>
            <a:r>
              <a:rPr lang="en-US" sz="1500" dirty="0">
                <a:solidFill>
                  <a:srgbClr val="424242"/>
                </a:solidFill>
              </a:rPr>
              <a:t>The tax authorities denied the ITC claim on the ground that the supplier (Bharti Airtel Ltd.) had not deposited the collected tax with the government.</a:t>
            </a:r>
          </a:p>
          <a:p>
            <a:pPr marL="342900" lvl="0" indent="-342900" algn="just">
              <a:buSzPts val="1000"/>
              <a:buFont typeface="Symbol" panose="05050102010706020507" pitchFamily="18" charset="2"/>
              <a:buChar char=""/>
              <a:tabLst>
                <a:tab pos="457200" algn="l"/>
              </a:tabLst>
              <a:defRPr/>
            </a:pPr>
            <a:r>
              <a:rPr lang="en-US" sz="1500" dirty="0">
                <a:solidFill>
                  <a:srgbClr val="424242"/>
                </a:solidFill>
              </a:rPr>
              <a:t>The petitioner argued that it had fulfilled all obligations and that action should be taken against the defaulting supplier, however, the Authorities disallowed the ITC. Appellate authorities also confirmed the demand.</a:t>
            </a:r>
          </a:p>
        </p:txBody>
      </p:sp>
      <p:sp>
        <p:nvSpPr>
          <p:cNvPr id="21" name="Rectangle 20"/>
          <p:cNvSpPr/>
          <p:nvPr/>
        </p:nvSpPr>
        <p:spPr bwMode="gray">
          <a:xfrm>
            <a:off x="984110" y="1704055"/>
            <a:ext cx="887971" cy="359191"/>
          </a:xfrm>
          <a:prstGeom prst="rect">
            <a:avLst/>
          </a:prstGeom>
          <a:noFill/>
          <a:ln w="19050" algn="ctr">
            <a:noFill/>
            <a:miter lim="800000"/>
            <a:headEnd/>
            <a:tailEnd/>
          </a:ln>
        </p:spPr>
        <p:txBody>
          <a:bodyPr wrap="square" lIns="70674" tIns="70674" rIns="70674" bIns="70674" rtlCol="0" anchor="ctr"/>
          <a:lstStyle/>
          <a:p>
            <a:pPr algn="ctr">
              <a:lnSpc>
                <a:spcPct val="106000"/>
              </a:lnSpc>
              <a:buFont typeface="Wingdings 2" pitchFamily="18" charset="2"/>
              <a:buNone/>
            </a:pPr>
            <a:r>
              <a:rPr lang="en-US" sz="1600" b="1" dirty="0">
                <a:solidFill>
                  <a:schemeClr val="bg1"/>
                </a:solidFill>
              </a:rPr>
              <a:t>Facts</a:t>
            </a:r>
            <a:endParaRPr lang="en-IN" sz="1600" b="1" dirty="0">
              <a:solidFill>
                <a:schemeClr val="bg1"/>
              </a:solidFill>
            </a:endParaRPr>
          </a:p>
        </p:txBody>
      </p:sp>
      <p:sp>
        <p:nvSpPr>
          <p:cNvPr id="30" name="Rectangle 29"/>
          <p:cNvSpPr/>
          <p:nvPr/>
        </p:nvSpPr>
        <p:spPr bwMode="gray">
          <a:xfrm>
            <a:off x="451413" y="4137167"/>
            <a:ext cx="11204292" cy="2159461"/>
          </a:xfrm>
          <a:prstGeom prst="rect">
            <a:avLst/>
          </a:prstGeom>
          <a:solidFill>
            <a:schemeClr val="bg1"/>
          </a:solidFill>
          <a:ln w="19050" algn="ctr">
            <a:solidFill>
              <a:schemeClr val="accent3">
                <a:lumMod val="20000"/>
                <a:lumOff val="80000"/>
              </a:schemeClr>
            </a:solidFill>
            <a:miter lim="800000"/>
            <a:headEnd/>
            <a:tailEnd/>
          </a:ln>
        </p:spPr>
        <p:txBody>
          <a:bodyPr wrap="square" lIns="70674" tIns="70674" rIns="70674" bIns="70674" rtlCol="0" anchor="ctr"/>
          <a:lstStyle/>
          <a:p>
            <a:pPr algn="ctr">
              <a:lnSpc>
                <a:spcPct val="106000"/>
              </a:lnSpc>
              <a:buFont typeface="Wingdings 2" pitchFamily="18" charset="2"/>
              <a:buNone/>
            </a:pPr>
            <a:endParaRPr lang="en-IN" sz="1272" b="1" dirty="0">
              <a:solidFill>
                <a:schemeClr val="bg1"/>
              </a:solidFill>
            </a:endParaRPr>
          </a:p>
        </p:txBody>
      </p:sp>
      <p:sp>
        <p:nvSpPr>
          <p:cNvPr id="36" name="Rectangle 35"/>
          <p:cNvSpPr/>
          <p:nvPr/>
        </p:nvSpPr>
        <p:spPr>
          <a:xfrm>
            <a:off x="536295" y="4416142"/>
            <a:ext cx="11003664" cy="1708160"/>
          </a:xfrm>
          <a:prstGeom prst="rect">
            <a:avLst/>
          </a:prstGeom>
        </p:spPr>
        <p:txBody>
          <a:bodyPr wrap="square">
            <a:spAutoFit/>
          </a:bodyPr>
          <a:lstStyle/>
          <a:p>
            <a:pPr marL="285750" lvl="0" indent="-285750" algn="just">
              <a:buFont typeface="Arial" panose="020B0604020202020204" pitchFamily="34" charset="0"/>
              <a:buChar char="•"/>
              <a:defRPr/>
            </a:pPr>
            <a:r>
              <a:rPr lang="en-US" sz="1500" dirty="0">
                <a:solidFill>
                  <a:srgbClr val="424242"/>
                </a:solidFill>
              </a:rPr>
              <a:t>The High Court held that the purchaser had fulfilled all statutory obligations by:</a:t>
            </a:r>
          </a:p>
          <a:p>
            <a:pPr marL="627063" lvl="0" indent="-285750" algn="just">
              <a:buFont typeface="Wingdings" panose="05000000000000000000" pitchFamily="2" charset="2"/>
              <a:buChar char="§"/>
              <a:defRPr/>
            </a:pPr>
            <a:r>
              <a:rPr lang="en-US" sz="1500" dirty="0">
                <a:solidFill>
                  <a:srgbClr val="424242"/>
                </a:solidFill>
              </a:rPr>
              <a:t>Purchasing goods through valid tax invoices.</a:t>
            </a:r>
          </a:p>
          <a:p>
            <a:pPr marL="627063" lvl="0" indent="-285750" algn="just">
              <a:buFont typeface="Wingdings" panose="05000000000000000000" pitchFamily="2" charset="2"/>
              <a:buChar char="§"/>
              <a:defRPr/>
            </a:pPr>
            <a:r>
              <a:rPr lang="en-US" sz="1500" dirty="0">
                <a:solidFill>
                  <a:srgbClr val="424242"/>
                </a:solidFill>
              </a:rPr>
              <a:t>Making payments via banking channels.</a:t>
            </a:r>
          </a:p>
          <a:p>
            <a:pPr marL="285750" lvl="0" indent="-285750" algn="just">
              <a:buFont typeface="Arial" panose="020B0604020202020204" pitchFamily="34" charset="0"/>
              <a:buChar char="•"/>
              <a:defRPr/>
            </a:pPr>
            <a:r>
              <a:rPr lang="en-US" sz="1500" dirty="0">
                <a:solidFill>
                  <a:srgbClr val="424242"/>
                </a:solidFill>
              </a:rPr>
              <a:t>The Court emphasized that the purchaser cannot be penalized for the supplier’s failure to deposit tax or file returns.</a:t>
            </a:r>
          </a:p>
          <a:p>
            <a:pPr marL="285750" lvl="0" indent="-285750" algn="just">
              <a:buFont typeface="Arial" panose="020B0604020202020204" pitchFamily="34" charset="0"/>
              <a:buChar char="•"/>
              <a:defRPr/>
            </a:pPr>
            <a:r>
              <a:rPr lang="en-US" sz="1500" dirty="0">
                <a:solidFill>
                  <a:srgbClr val="424242"/>
                </a:solidFill>
              </a:rPr>
              <a:t>It is the responsibility of the tax authorities to take action against the defaulting supplier and not to deny ITC to the compliant purchaser.</a:t>
            </a:r>
          </a:p>
          <a:p>
            <a:pPr marL="285750" lvl="0" indent="-285750" algn="just">
              <a:buFont typeface="Arial" panose="020B0604020202020204" pitchFamily="34" charset="0"/>
              <a:buChar char="•"/>
              <a:defRPr/>
            </a:pPr>
            <a:r>
              <a:rPr lang="en-US" sz="1500" dirty="0">
                <a:solidFill>
                  <a:srgbClr val="424242"/>
                </a:solidFill>
              </a:rPr>
              <a:t>The Court relied on the Supreme Court’s decision in </a:t>
            </a:r>
            <a:r>
              <a:rPr lang="en-US" sz="1500" dirty="0" err="1">
                <a:solidFill>
                  <a:srgbClr val="424242"/>
                </a:solidFill>
              </a:rPr>
              <a:t>Asstt</a:t>
            </a:r>
            <a:r>
              <a:rPr lang="en-US" sz="1500" dirty="0">
                <a:solidFill>
                  <a:srgbClr val="424242"/>
                </a:solidFill>
              </a:rPr>
              <a:t>. Commissioner of State Tax v. </a:t>
            </a:r>
            <a:r>
              <a:rPr lang="en-US" sz="1500" dirty="0" err="1">
                <a:solidFill>
                  <a:srgbClr val="424242"/>
                </a:solidFill>
              </a:rPr>
              <a:t>Suncraft</a:t>
            </a:r>
            <a:r>
              <a:rPr lang="en-US" sz="1500" dirty="0">
                <a:solidFill>
                  <a:srgbClr val="424242"/>
                </a:solidFill>
              </a:rPr>
              <a:t> Energy (P.) Ltd. and the Madras High Court’s ruling in D.Y. </a:t>
            </a:r>
            <a:r>
              <a:rPr lang="en-US" sz="1500" dirty="0" err="1">
                <a:solidFill>
                  <a:srgbClr val="424242"/>
                </a:solidFill>
              </a:rPr>
              <a:t>Beathel</a:t>
            </a:r>
            <a:r>
              <a:rPr lang="en-US" sz="1500" dirty="0">
                <a:solidFill>
                  <a:srgbClr val="424242"/>
                </a:solidFill>
              </a:rPr>
              <a:t> Enterprises v. State Tax Officer.</a:t>
            </a:r>
          </a:p>
        </p:txBody>
      </p:sp>
      <p:grpSp>
        <p:nvGrpSpPr>
          <p:cNvPr id="38" name="Graphic 4">
            <a:extLst>
              <a:ext uri="{FF2B5EF4-FFF2-40B4-BE49-F238E27FC236}">
                <a16:creationId xmlns:a16="http://schemas.microsoft.com/office/drawing/2014/main" id="{55B033E2-5C4A-413F-84F7-5B01C6A08F2C}"/>
              </a:ext>
            </a:extLst>
          </p:cNvPr>
          <p:cNvGrpSpPr/>
          <p:nvPr/>
        </p:nvGrpSpPr>
        <p:grpSpPr>
          <a:xfrm>
            <a:off x="462932" y="3819448"/>
            <a:ext cx="2785707" cy="534443"/>
            <a:chOff x="469900" y="1885648"/>
            <a:chExt cx="4102727" cy="799679"/>
          </a:xfrm>
          <a:solidFill>
            <a:schemeClr val="accent1"/>
          </a:solidFill>
        </p:grpSpPr>
        <p:sp>
          <p:nvSpPr>
            <p:cNvPr id="39" name="Freeform: Shape 6">
              <a:extLst>
                <a:ext uri="{FF2B5EF4-FFF2-40B4-BE49-F238E27FC236}">
                  <a16:creationId xmlns:a16="http://schemas.microsoft.com/office/drawing/2014/main" id="{850813E4-B312-47E1-87C4-B82A5BA992B6}"/>
                </a:ext>
              </a:extLst>
            </p:cNvPr>
            <p:cNvSpPr/>
            <p:nvPr/>
          </p:nvSpPr>
          <p:spPr>
            <a:xfrm>
              <a:off x="700978" y="1946219"/>
              <a:ext cx="3871649" cy="703927"/>
            </a:xfrm>
            <a:custGeom>
              <a:avLst/>
              <a:gdLst>
                <a:gd name="connsiteX0" fmla="*/ 2717548 w 2705297"/>
                <a:gd name="connsiteY0" fmla="*/ 341650 h 680577"/>
                <a:gd name="connsiteX1" fmla="*/ 2717548 w 2705297"/>
                <a:gd name="connsiteY1" fmla="*/ 683300 h 680577"/>
                <a:gd name="connsiteX2" fmla="*/ 423830 w 2705297"/>
                <a:gd name="connsiteY2" fmla="*/ 683300 h 680577"/>
                <a:gd name="connsiteX3" fmla="*/ 0 w 2705297"/>
                <a:gd name="connsiteY3" fmla="*/ 341480 h 680577"/>
                <a:gd name="connsiteX4" fmla="*/ 423830 w 2705297"/>
                <a:gd name="connsiteY4" fmla="*/ 0 h 680577"/>
                <a:gd name="connsiteX5" fmla="*/ 2375898 w 2705297"/>
                <a:gd name="connsiteY5" fmla="*/ 0 h 680577"/>
                <a:gd name="connsiteX6" fmla="*/ 2717548 w 2705297"/>
                <a:gd name="connsiteY6" fmla="*/ 341650 h 68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297" h="680577">
                  <a:moveTo>
                    <a:pt x="2717548" y="341650"/>
                  </a:moveTo>
                  <a:lnTo>
                    <a:pt x="2717548" y="683300"/>
                  </a:lnTo>
                  <a:lnTo>
                    <a:pt x="423830" y="683300"/>
                  </a:lnTo>
                  <a:lnTo>
                    <a:pt x="0" y="341480"/>
                  </a:lnTo>
                  <a:lnTo>
                    <a:pt x="423830" y="0"/>
                  </a:lnTo>
                  <a:lnTo>
                    <a:pt x="2375898" y="0"/>
                  </a:lnTo>
                  <a:cubicBezTo>
                    <a:pt x="2564588" y="0"/>
                    <a:pt x="2717548" y="152960"/>
                    <a:pt x="2717548" y="341650"/>
                  </a:cubicBezTo>
                  <a:close/>
                </a:path>
              </a:pathLst>
            </a:custGeom>
            <a:solidFill>
              <a:schemeClr val="accent3"/>
            </a:solidFill>
            <a:ln w="16968" cap="flat">
              <a:noFill/>
              <a:prstDash val="solid"/>
              <a:miter/>
            </a:ln>
          </p:spPr>
          <p:txBody>
            <a:bodyPr rtlCol="0" anchor="ctr"/>
            <a:lstStyle/>
            <a:p>
              <a:endParaRPr lang="en-US" sz="1632" dirty="0"/>
            </a:p>
          </p:txBody>
        </p:sp>
        <p:sp>
          <p:nvSpPr>
            <p:cNvPr id="40" name="Freeform: Shape 7">
              <a:extLst>
                <a:ext uri="{FF2B5EF4-FFF2-40B4-BE49-F238E27FC236}">
                  <a16:creationId xmlns:a16="http://schemas.microsoft.com/office/drawing/2014/main" id="{7612372A-9E0A-4180-8AA5-3F97FAA86B29}"/>
                </a:ext>
              </a:extLst>
            </p:cNvPr>
            <p:cNvSpPr/>
            <p:nvPr/>
          </p:nvSpPr>
          <p:spPr>
            <a:xfrm>
              <a:off x="872122" y="1946219"/>
              <a:ext cx="544462" cy="703927"/>
            </a:xfrm>
            <a:custGeom>
              <a:avLst/>
              <a:gdLst>
                <a:gd name="connsiteX0" fmla="*/ 547695 w 544462"/>
                <a:gd name="connsiteY0" fmla="*/ 341480 h 680577"/>
                <a:gd name="connsiteX1" fmla="*/ 427743 w 544462"/>
                <a:gd name="connsiteY1" fmla="*/ 683130 h 680577"/>
                <a:gd name="connsiteX2" fmla="*/ 424000 w 544462"/>
                <a:gd name="connsiteY2" fmla="*/ 683130 h 680577"/>
                <a:gd name="connsiteX3" fmla="*/ 0 w 544462"/>
                <a:gd name="connsiteY3" fmla="*/ 341480 h 680577"/>
                <a:gd name="connsiteX4" fmla="*/ 423830 w 544462"/>
                <a:gd name="connsiteY4" fmla="*/ 0 h 680577"/>
                <a:gd name="connsiteX5" fmla="*/ 427743 w 544462"/>
                <a:gd name="connsiteY5" fmla="*/ 0 h 680577"/>
                <a:gd name="connsiteX6" fmla="*/ 547695 w 544462"/>
                <a:gd name="connsiteY6" fmla="*/ 341480 h 68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462" h="680577">
                  <a:moveTo>
                    <a:pt x="547695" y="341480"/>
                  </a:moveTo>
                  <a:cubicBezTo>
                    <a:pt x="547695" y="470620"/>
                    <a:pt x="502777" y="589551"/>
                    <a:pt x="427743" y="683130"/>
                  </a:cubicBezTo>
                  <a:lnTo>
                    <a:pt x="424000" y="683130"/>
                  </a:lnTo>
                  <a:lnTo>
                    <a:pt x="0" y="341480"/>
                  </a:lnTo>
                  <a:lnTo>
                    <a:pt x="423830" y="0"/>
                  </a:lnTo>
                  <a:lnTo>
                    <a:pt x="427743" y="0"/>
                  </a:lnTo>
                  <a:cubicBezTo>
                    <a:pt x="502947" y="93750"/>
                    <a:pt x="547695" y="212510"/>
                    <a:pt x="547695" y="341480"/>
                  </a:cubicBezTo>
                  <a:close/>
                </a:path>
              </a:pathLst>
            </a:custGeom>
            <a:solidFill>
              <a:schemeClr val="accent3">
                <a:lumMod val="75000"/>
              </a:schemeClr>
            </a:solidFill>
            <a:ln w="16968" cap="flat">
              <a:noFill/>
              <a:prstDash val="solid"/>
              <a:miter/>
            </a:ln>
          </p:spPr>
          <p:txBody>
            <a:bodyPr rtlCol="0" anchor="ctr"/>
            <a:lstStyle/>
            <a:p>
              <a:endParaRPr lang="en-US" sz="1632"/>
            </a:p>
          </p:txBody>
        </p:sp>
        <p:sp>
          <p:nvSpPr>
            <p:cNvPr id="41" name="Freeform: Shape 8">
              <a:extLst>
                <a:ext uri="{FF2B5EF4-FFF2-40B4-BE49-F238E27FC236}">
                  <a16:creationId xmlns:a16="http://schemas.microsoft.com/office/drawing/2014/main" id="{A6320372-C6B6-4AC5-97A5-46D851926A1B}"/>
                </a:ext>
              </a:extLst>
            </p:cNvPr>
            <p:cNvSpPr/>
            <p:nvPr/>
          </p:nvSpPr>
          <p:spPr>
            <a:xfrm>
              <a:off x="469900" y="1885648"/>
              <a:ext cx="799679" cy="799679"/>
            </a:xfrm>
            <a:custGeom>
              <a:avLst/>
              <a:gdLst>
                <a:gd name="connsiteX0" fmla="*/ 402222 w 799679"/>
                <a:gd name="connsiteY0" fmla="*/ 804443 h 799679"/>
                <a:gd name="connsiteX1" fmla="*/ 0 w 799679"/>
                <a:gd name="connsiteY1" fmla="*/ 402222 h 799679"/>
                <a:gd name="connsiteX2" fmla="*/ 402222 w 799679"/>
                <a:gd name="connsiteY2" fmla="*/ 0 h 799679"/>
                <a:gd name="connsiteX3" fmla="*/ 804443 w 799679"/>
                <a:gd name="connsiteY3" fmla="*/ 402222 h 799679"/>
                <a:gd name="connsiteX4" fmla="*/ 402222 w 799679"/>
                <a:gd name="connsiteY4" fmla="*/ 804443 h 799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679" h="799679">
                  <a:moveTo>
                    <a:pt x="402222" y="804443"/>
                  </a:moveTo>
                  <a:cubicBezTo>
                    <a:pt x="180353" y="804443"/>
                    <a:pt x="0" y="623920"/>
                    <a:pt x="0" y="402222"/>
                  </a:cubicBezTo>
                  <a:cubicBezTo>
                    <a:pt x="0" y="180353"/>
                    <a:pt x="180353" y="0"/>
                    <a:pt x="402222" y="0"/>
                  </a:cubicBezTo>
                  <a:cubicBezTo>
                    <a:pt x="624090" y="0"/>
                    <a:pt x="804443" y="180353"/>
                    <a:pt x="804443" y="402222"/>
                  </a:cubicBezTo>
                  <a:cubicBezTo>
                    <a:pt x="804443" y="623920"/>
                    <a:pt x="623920" y="804443"/>
                    <a:pt x="402222" y="804443"/>
                  </a:cubicBezTo>
                  <a:close/>
                </a:path>
              </a:pathLst>
            </a:custGeom>
            <a:solidFill>
              <a:schemeClr val="accent3">
                <a:lumMod val="20000"/>
                <a:lumOff val="80000"/>
              </a:schemeClr>
            </a:solidFill>
            <a:ln w="16968" cap="flat">
              <a:noFill/>
              <a:prstDash val="solid"/>
              <a:miter/>
            </a:ln>
          </p:spPr>
          <p:txBody>
            <a:bodyPr rtlCol="0" anchor="ctr"/>
            <a:lstStyle/>
            <a:p>
              <a:endParaRPr lang="en-US" sz="1632" dirty="0"/>
            </a:p>
          </p:txBody>
        </p:sp>
        <p:sp>
          <p:nvSpPr>
            <p:cNvPr id="42" name="Freeform: Shape 9">
              <a:extLst>
                <a:ext uri="{FF2B5EF4-FFF2-40B4-BE49-F238E27FC236}">
                  <a16:creationId xmlns:a16="http://schemas.microsoft.com/office/drawing/2014/main" id="{4004D333-79B3-456A-A14F-8FC02B4F6DCD}"/>
                </a:ext>
              </a:extLst>
            </p:cNvPr>
            <p:cNvSpPr/>
            <p:nvPr/>
          </p:nvSpPr>
          <p:spPr>
            <a:xfrm>
              <a:off x="542552" y="1958470"/>
              <a:ext cx="646549" cy="646549"/>
            </a:xfrm>
            <a:custGeom>
              <a:avLst/>
              <a:gdLst>
                <a:gd name="connsiteX0" fmla="*/ 658970 w 646549"/>
                <a:gd name="connsiteY0" fmla="*/ 329400 h 646548"/>
                <a:gd name="connsiteX1" fmla="*/ 329570 w 646549"/>
                <a:gd name="connsiteY1" fmla="*/ 658800 h 646548"/>
                <a:gd name="connsiteX2" fmla="*/ 0 w 646549"/>
                <a:gd name="connsiteY2" fmla="*/ 329400 h 646548"/>
                <a:gd name="connsiteX3" fmla="*/ 329400 w 646549"/>
                <a:gd name="connsiteY3" fmla="*/ 0 h 646548"/>
                <a:gd name="connsiteX4" fmla="*/ 658970 w 646549"/>
                <a:gd name="connsiteY4" fmla="*/ 329400 h 646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549" h="646548">
                  <a:moveTo>
                    <a:pt x="658970" y="329400"/>
                  </a:moveTo>
                  <a:cubicBezTo>
                    <a:pt x="658970" y="511284"/>
                    <a:pt x="511454" y="658800"/>
                    <a:pt x="329570" y="658800"/>
                  </a:cubicBezTo>
                  <a:cubicBezTo>
                    <a:pt x="147515" y="658800"/>
                    <a:pt x="0" y="511284"/>
                    <a:pt x="0" y="329400"/>
                  </a:cubicBezTo>
                  <a:cubicBezTo>
                    <a:pt x="0" y="147345"/>
                    <a:pt x="147515" y="0"/>
                    <a:pt x="329400" y="0"/>
                  </a:cubicBezTo>
                  <a:cubicBezTo>
                    <a:pt x="511454" y="-170"/>
                    <a:pt x="658970" y="147345"/>
                    <a:pt x="658970" y="329400"/>
                  </a:cubicBezTo>
                  <a:close/>
                </a:path>
              </a:pathLst>
            </a:custGeom>
            <a:solidFill>
              <a:schemeClr val="accent3"/>
            </a:solidFill>
            <a:ln w="16968" cap="flat">
              <a:noFill/>
              <a:prstDash val="solid"/>
              <a:miter/>
            </a:ln>
          </p:spPr>
          <p:txBody>
            <a:bodyPr rtlCol="0" anchor="ctr"/>
            <a:lstStyle/>
            <a:p>
              <a:endParaRPr lang="en-US" sz="1632"/>
            </a:p>
          </p:txBody>
        </p:sp>
      </p:grpSp>
      <p:sp>
        <p:nvSpPr>
          <p:cNvPr id="43" name="Rectangle 42"/>
          <p:cNvSpPr/>
          <p:nvPr/>
        </p:nvSpPr>
        <p:spPr bwMode="gray">
          <a:xfrm>
            <a:off x="731761" y="3894146"/>
            <a:ext cx="2104135" cy="359191"/>
          </a:xfrm>
          <a:prstGeom prst="rect">
            <a:avLst/>
          </a:prstGeom>
          <a:noFill/>
          <a:ln w="19050" algn="ctr">
            <a:noFill/>
            <a:miter lim="800000"/>
            <a:headEnd/>
            <a:tailEnd/>
          </a:ln>
        </p:spPr>
        <p:txBody>
          <a:bodyPr wrap="square" lIns="70674" tIns="70674" rIns="70674" bIns="70674" rtlCol="0" anchor="ctr"/>
          <a:lstStyle/>
          <a:p>
            <a:pPr algn="ctr">
              <a:lnSpc>
                <a:spcPct val="106000"/>
              </a:lnSpc>
              <a:buFont typeface="Wingdings 2" pitchFamily="18" charset="2"/>
              <a:buNone/>
            </a:pPr>
            <a:r>
              <a:rPr lang="en-US" sz="1600" b="1" dirty="0">
                <a:solidFill>
                  <a:schemeClr val="bg1"/>
                </a:solidFill>
              </a:rPr>
              <a:t>  Observations</a:t>
            </a:r>
          </a:p>
        </p:txBody>
      </p:sp>
      <p:grpSp>
        <p:nvGrpSpPr>
          <p:cNvPr id="22" name="Group 144"/>
          <p:cNvGrpSpPr>
            <a:grpSpLocks noChangeAspect="1"/>
          </p:cNvGrpSpPr>
          <p:nvPr/>
        </p:nvGrpSpPr>
        <p:grpSpPr bwMode="auto">
          <a:xfrm>
            <a:off x="585631" y="1734572"/>
            <a:ext cx="292261" cy="292261"/>
            <a:chOff x="2963" y="1300"/>
            <a:chExt cx="340" cy="340"/>
          </a:xfrm>
          <a:solidFill>
            <a:schemeClr val="bg1"/>
          </a:solidFill>
        </p:grpSpPr>
        <p:sp>
          <p:nvSpPr>
            <p:cNvPr id="23" name="Freeform 145"/>
            <p:cNvSpPr>
              <a:spLocks noEditPoints="1"/>
            </p:cNvSpPr>
            <p:nvPr/>
          </p:nvSpPr>
          <p:spPr bwMode="auto">
            <a:xfrm>
              <a:off x="2963" y="1300"/>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2694" tIns="36346" rIns="72694" bIns="36346" numCol="1" anchor="t" anchorCtr="0" compatLnSpc="1">
              <a:prstTxWarp prst="textNoShape">
                <a:avLst/>
              </a:prstTxWarp>
            </a:bodyPr>
            <a:lstStyle/>
            <a:p>
              <a:endParaRPr lang="en-GB" sz="1632"/>
            </a:p>
          </p:txBody>
        </p:sp>
        <p:sp>
          <p:nvSpPr>
            <p:cNvPr id="24" name="Freeform 146"/>
            <p:cNvSpPr>
              <a:spLocks noEditPoints="1"/>
            </p:cNvSpPr>
            <p:nvPr/>
          </p:nvSpPr>
          <p:spPr bwMode="auto">
            <a:xfrm>
              <a:off x="3041" y="1406"/>
              <a:ext cx="191" cy="128"/>
            </a:xfrm>
            <a:custGeom>
              <a:avLst/>
              <a:gdLst>
                <a:gd name="T0" fmla="*/ 53 w 288"/>
                <a:gd name="T1" fmla="*/ 0 h 192"/>
                <a:gd name="T2" fmla="*/ 43 w 288"/>
                <a:gd name="T3" fmla="*/ 42 h 192"/>
                <a:gd name="T4" fmla="*/ 0 w 288"/>
                <a:gd name="T5" fmla="*/ 53 h 192"/>
                <a:gd name="T6" fmla="*/ 11 w 288"/>
                <a:gd name="T7" fmla="*/ 192 h 192"/>
                <a:gd name="T8" fmla="*/ 245 w 288"/>
                <a:gd name="T9" fmla="*/ 181 h 192"/>
                <a:gd name="T10" fmla="*/ 277 w 288"/>
                <a:gd name="T11" fmla="*/ 149 h 192"/>
                <a:gd name="T12" fmla="*/ 288 w 288"/>
                <a:gd name="T13" fmla="*/ 10 h 192"/>
                <a:gd name="T14" fmla="*/ 224 w 288"/>
                <a:gd name="T15" fmla="*/ 170 h 192"/>
                <a:gd name="T16" fmla="*/ 21 w 288"/>
                <a:gd name="T17" fmla="*/ 64 h 192"/>
                <a:gd name="T18" fmla="*/ 224 w 288"/>
                <a:gd name="T19" fmla="*/ 170 h 192"/>
                <a:gd name="T20" fmla="*/ 245 w 288"/>
                <a:gd name="T21" fmla="*/ 128 h 192"/>
                <a:gd name="T22" fmla="*/ 235 w 288"/>
                <a:gd name="T23" fmla="*/ 42 h 192"/>
                <a:gd name="T24" fmla="*/ 64 w 288"/>
                <a:gd name="T25" fmla="*/ 21 h 192"/>
                <a:gd name="T26" fmla="*/ 267 w 288"/>
                <a:gd name="T27" fmla="*/ 128 h 192"/>
                <a:gd name="T28" fmla="*/ 101 w 288"/>
                <a:gd name="T29" fmla="*/ 100 h 192"/>
                <a:gd name="T30" fmla="*/ 123 w 288"/>
                <a:gd name="T31" fmla="*/ 82 h 192"/>
                <a:gd name="T32" fmla="*/ 130 w 288"/>
                <a:gd name="T33" fmla="*/ 74 h 192"/>
                <a:gd name="T34" fmla="*/ 151 w 288"/>
                <a:gd name="T35" fmla="*/ 87 h 192"/>
                <a:gd name="T36" fmla="*/ 130 w 288"/>
                <a:gd name="T37" fmla="*/ 95 h 192"/>
                <a:gd name="T38" fmla="*/ 123 w 288"/>
                <a:gd name="T39" fmla="*/ 95 h 192"/>
                <a:gd name="T40" fmla="*/ 118 w 288"/>
                <a:gd name="T41" fmla="*/ 104 h 192"/>
                <a:gd name="T42" fmla="*/ 130 w 288"/>
                <a:gd name="T43" fmla="*/ 110 h 192"/>
                <a:gd name="T44" fmla="*/ 151 w 288"/>
                <a:gd name="T45" fmla="*/ 122 h 192"/>
                <a:gd name="T46" fmla="*/ 147 w 288"/>
                <a:gd name="T47" fmla="*/ 143 h 192"/>
                <a:gd name="T48" fmla="*/ 130 w 288"/>
                <a:gd name="T49" fmla="*/ 160 h 192"/>
                <a:gd name="T50" fmla="*/ 123 w 288"/>
                <a:gd name="T51" fmla="*/ 149 h 192"/>
                <a:gd name="T52" fmla="*/ 101 w 288"/>
                <a:gd name="T53" fmla="*/ 132 h 192"/>
                <a:gd name="T54" fmla="*/ 123 w 288"/>
                <a:gd name="T55" fmla="*/ 137 h 192"/>
                <a:gd name="T56" fmla="*/ 130 w 288"/>
                <a:gd name="T57" fmla="*/ 137 h 192"/>
                <a:gd name="T58" fmla="*/ 135 w 288"/>
                <a:gd name="T59" fmla="*/ 127 h 192"/>
                <a:gd name="T60" fmla="*/ 123 w 288"/>
                <a:gd name="T61" fmla="*/ 122 h 192"/>
                <a:gd name="T62" fmla="*/ 105 w 288"/>
                <a:gd name="T63" fmla="*/ 11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8" h="192">
                  <a:moveTo>
                    <a:pt x="277" y="0"/>
                  </a:moveTo>
                  <a:cubicBezTo>
                    <a:pt x="53" y="0"/>
                    <a:pt x="53" y="0"/>
                    <a:pt x="53" y="0"/>
                  </a:cubicBezTo>
                  <a:cubicBezTo>
                    <a:pt x="47" y="0"/>
                    <a:pt x="43" y="4"/>
                    <a:pt x="43" y="10"/>
                  </a:cubicBezTo>
                  <a:cubicBezTo>
                    <a:pt x="43" y="42"/>
                    <a:pt x="43" y="42"/>
                    <a:pt x="43" y="42"/>
                  </a:cubicBezTo>
                  <a:cubicBezTo>
                    <a:pt x="11" y="42"/>
                    <a:pt x="11" y="42"/>
                    <a:pt x="11" y="42"/>
                  </a:cubicBezTo>
                  <a:cubicBezTo>
                    <a:pt x="5" y="42"/>
                    <a:pt x="0" y="47"/>
                    <a:pt x="0" y="53"/>
                  </a:cubicBezTo>
                  <a:cubicBezTo>
                    <a:pt x="0" y="181"/>
                    <a:pt x="0" y="181"/>
                    <a:pt x="0" y="181"/>
                  </a:cubicBezTo>
                  <a:cubicBezTo>
                    <a:pt x="0" y="187"/>
                    <a:pt x="5" y="192"/>
                    <a:pt x="11" y="192"/>
                  </a:cubicBezTo>
                  <a:cubicBezTo>
                    <a:pt x="235" y="192"/>
                    <a:pt x="235" y="192"/>
                    <a:pt x="235" y="192"/>
                  </a:cubicBezTo>
                  <a:cubicBezTo>
                    <a:pt x="241" y="192"/>
                    <a:pt x="245" y="187"/>
                    <a:pt x="245" y="181"/>
                  </a:cubicBezTo>
                  <a:cubicBezTo>
                    <a:pt x="245" y="149"/>
                    <a:pt x="245" y="149"/>
                    <a:pt x="245" y="149"/>
                  </a:cubicBezTo>
                  <a:cubicBezTo>
                    <a:pt x="277" y="149"/>
                    <a:pt x="277" y="149"/>
                    <a:pt x="277" y="149"/>
                  </a:cubicBezTo>
                  <a:cubicBezTo>
                    <a:pt x="283" y="149"/>
                    <a:pt x="288" y="144"/>
                    <a:pt x="288" y="138"/>
                  </a:cubicBezTo>
                  <a:cubicBezTo>
                    <a:pt x="288" y="10"/>
                    <a:pt x="288" y="10"/>
                    <a:pt x="288" y="10"/>
                  </a:cubicBezTo>
                  <a:cubicBezTo>
                    <a:pt x="288" y="4"/>
                    <a:pt x="283" y="0"/>
                    <a:pt x="277" y="0"/>
                  </a:cubicBezTo>
                  <a:close/>
                  <a:moveTo>
                    <a:pt x="224" y="170"/>
                  </a:moveTo>
                  <a:cubicBezTo>
                    <a:pt x="21" y="170"/>
                    <a:pt x="21" y="170"/>
                    <a:pt x="21" y="170"/>
                  </a:cubicBezTo>
                  <a:cubicBezTo>
                    <a:pt x="21" y="64"/>
                    <a:pt x="21" y="64"/>
                    <a:pt x="21" y="64"/>
                  </a:cubicBezTo>
                  <a:cubicBezTo>
                    <a:pt x="224" y="64"/>
                    <a:pt x="224" y="64"/>
                    <a:pt x="224" y="64"/>
                  </a:cubicBezTo>
                  <a:lnTo>
                    <a:pt x="224" y="170"/>
                  </a:lnTo>
                  <a:close/>
                  <a:moveTo>
                    <a:pt x="267" y="128"/>
                  </a:moveTo>
                  <a:cubicBezTo>
                    <a:pt x="245" y="128"/>
                    <a:pt x="245" y="128"/>
                    <a:pt x="245" y="128"/>
                  </a:cubicBezTo>
                  <a:cubicBezTo>
                    <a:pt x="245" y="53"/>
                    <a:pt x="245" y="53"/>
                    <a:pt x="245" y="53"/>
                  </a:cubicBezTo>
                  <a:cubicBezTo>
                    <a:pt x="245" y="47"/>
                    <a:pt x="241" y="42"/>
                    <a:pt x="235" y="42"/>
                  </a:cubicBezTo>
                  <a:cubicBezTo>
                    <a:pt x="64" y="42"/>
                    <a:pt x="64" y="42"/>
                    <a:pt x="64" y="42"/>
                  </a:cubicBezTo>
                  <a:cubicBezTo>
                    <a:pt x="64" y="21"/>
                    <a:pt x="64" y="21"/>
                    <a:pt x="64" y="21"/>
                  </a:cubicBezTo>
                  <a:cubicBezTo>
                    <a:pt x="267" y="21"/>
                    <a:pt x="267" y="21"/>
                    <a:pt x="267" y="21"/>
                  </a:cubicBezTo>
                  <a:lnTo>
                    <a:pt x="267" y="128"/>
                  </a:lnTo>
                  <a:close/>
                  <a:moveTo>
                    <a:pt x="105" y="112"/>
                  </a:moveTo>
                  <a:cubicBezTo>
                    <a:pt x="103" y="109"/>
                    <a:pt x="101" y="105"/>
                    <a:pt x="101" y="100"/>
                  </a:cubicBezTo>
                  <a:cubicBezTo>
                    <a:pt x="101" y="95"/>
                    <a:pt x="103" y="91"/>
                    <a:pt x="107" y="88"/>
                  </a:cubicBezTo>
                  <a:cubicBezTo>
                    <a:pt x="111" y="85"/>
                    <a:pt x="116" y="83"/>
                    <a:pt x="123" y="82"/>
                  </a:cubicBezTo>
                  <a:cubicBezTo>
                    <a:pt x="123" y="74"/>
                    <a:pt x="123" y="74"/>
                    <a:pt x="123" y="74"/>
                  </a:cubicBezTo>
                  <a:cubicBezTo>
                    <a:pt x="130" y="74"/>
                    <a:pt x="130" y="74"/>
                    <a:pt x="130" y="74"/>
                  </a:cubicBezTo>
                  <a:cubicBezTo>
                    <a:pt x="130" y="82"/>
                    <a:pt x="130" y="82"/>
                    <a:pt x="130" y="82"/>
                  </a:cubicBezTo>
                  <a:cubicBezTo>
                    <a:pt x="138" y="82"/>
                    <a:pt x="145" y="84"/>
                    <a:pt x="151" y="87"/>
                  </a:cubicBezTo>
                  <a:cubicBezTo>
                    <a:pt x="147" y="99"/>
                    <a:pt x="147" y="99"/>
                    <a:pt x="147" y="99"/>
                  </a:cubicBezTo>
                  <a:cubicBezTo>
                    <a:pt x="141" y="96"/>
                    <a:pt x="136" y="95"/>
                    <a:pt x="130" y="95"/>
                  </a:cubicBezTo>
                  <a:cubicBezTo>
                    <a:pt x="130" y="95"/>
                    <a:pt x="129" y="94"/>
                    <a:pt x="127" y="94"/>
                  </a:cubicBezTo>
                  <a:cubicBezTo>
                    <a:pt x="125" y="94"/>
                    <a:pt x="123" y="95"/>
                    <a:pt x="123" y="95"/>
                  </a:cubicBezTo>
                  <a:cubicBezTo>
                    <a:pt x="119" y="95"/>
                    <a:pt x="117" y="97"/>
                    <a:pt x="117" y="100"/>
                  </a:cubicBezTo>
                  <a:cubicBezTo>
                    <a:pt x="117" y="102"/>
                    <a:pt x="117" y="103"/>
                    <a:pt x="118" y="104"/>
                  </a:cubicBezTo>
                  <a:cubicBezTo>
                    <a:pt x="119" y="105"/>
                    <a:pt x="121" y="106"/>
                    <a:pt x="123" y="107"/>
                  </a:cubicBezTo>
                  <a:cubicBezTo>
                    <a:pt x="130" y="110"/>
                    <a:pt x="130" y="110"/>
                    <a:pt x="130" y="110"/>
                  </a:cubicBezTo>
                  <a:cubicBezTo>
                    <a:pt x="137" y="112"/>
                    <a:pt x="142" y="114"/>
                    <a:pt x="144" y="116"/>
                  </a:cubicBezTo>
                  <a:cubicBezTo>
                    <a:pt x="147" y="118"/>
                    <a:pt x="149" y="120"/>
                    <a:pt x="151" y="122"/>
                  </a:cubicBezTo>
                  <a:cubicBezTo>
                    <a:pt x="152" y="125"/>
                    <a:pt x="152" y="127"/>
                    <a:pt x="152" y="130"/>
                  </a:cubicBezTo>
                  <a:cubicBezTo>
                    <a:pt x="152" y="136"/>
                    <a:pt x="151" y="140"/>
                    <a:pt x="147" y="143"/>
                  </a:cubicBezTo>
                  <a:cubicBezTo>
                    <a:pt x="143" y="147"/>
                    <a:pt x="137" y="149"/>
                    <a:pt x="130" y="149"/>
                  </a:cubicBezTo>
                  <a:cubicBezTo>
                    <a:pt x="130" y="160"/>
                    <a:pt x="130" y="160"/>
                    <a:pt x="130" y="160"/>
                  </a:cubicBezTo>
                  <a:cubicBezTo>
                    <a:pt x="123" y="160"/>
                    <a:pt x="123" y="160"/>
                    <a:pt x="123" y="160"/>
                  </a:cubicBezTo>
                  <a:cubicBezTo>
                    <a:pt x="123" y="149"/>
                    <a:pt x="123" y="149"/>
                    <a:pt x="123" y="149"/>
                  </a:cubicBezTo>
                  <a:cubicBezTo>
                    <a:pt x="115" y="149"/>
                    <a:pt x="108" y="148"/>
                    <a:pt x="101" y="145"/>
                  </a:cubicBezTo>
                  <a:cubicBezTo>
                    <a:pt x="101" y="132"/>
                    <a:pt x="101" y="132"/>
                    <a:pt x="101" y="132"/>
                  </a:cubicBezTo>
                  <a:cubicBezTo>
                    <a:pt x="104" y="133"/>
                    <a:pt x="108" y="134"/>
                    <a:pt x="112" y="135"/>
                  </a:cubicBezTo>
                  <a:cubicBezTo>
                    <a:pt x="116" y="137"/>
                    <a:pt x="120" y="137"/>
                    <a:pt x="123" y="137"/>
                  </a:cubicBezTo>
                  <a:cubicBezTo>
                    <a:pt x="123" y="137"/>
                    <a:pt x="125" y="137"/>
                    <a:pt x="127" y="137"/>
                  </a:cubicBezTo>
                  <a:cubicBezTo>
                    <a:pt x="129" y="137"/>
                    <a:pt x="130" y="137"/>
                    <a:pt x="130" y="137"/>
                  </a:cubicBezTo>
                  <a:cubicBezTo>
                    <a:pt x="135" y="136"/>
                    <a:pt x="137" y="134"/>
                    <a:pt x="137" y="131"/>
                  </a:cubicBezTo>
                  <a:cubicBezTo>
                    <a:pt x="137" y="130"/>
                    <a:pt x="137" y="128"/>
                    <a:pt x="135" y="127"/>
                  </a:cubicBezTo>
                  <a:cubicBezTo>
                    <a:pt x="134" y="126"/>
                    <a:pt x="133" y="125"/>
                    <a:pt x="130" y="124"/>
                  </a:cubicBezTo>
                  <a:cubicBezTo>
                    <a:pt x="123" y="122"/>
                    <a:pt x="123" y="122"/>
                    <a:pt x="123" y="122"/>
                  </a:cubicBezTo>
                  <a:cubicBezTo>
                    <a:pt x="120" y="120"/>
                    <a:pt x="120" y="120"/>
                    <a:pt x="120" y="120"/>
                  </a:cubicBezTo>
                  <a:cubicBezTo>
                    <a:pt x="113" y="118"/>
                    <a:pt x="108" y="115"/>
                    <a:pt x="105" y="11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2694" tIns="36346" rIns="72694" bIns="36346" numCol="1" anchor="t" anchorCtr="0" compatLnSpc="1">
              <a:prstTxWarp prst="textNoShape">
                <a:avLst/>
              </a:prstTxWarp>
            </a:bodyPr>
            <a:lstStyle/>
            <a:p>
              <a:endParaRPr lang="en-GB" sz="1632"/>
            </a:p>
          </p:txBody>
        </p:sp>
      </p:grpSp>
      <p:grpSp>
        <p:nvGrpSpPr>
          <p:cNvPr id="25" name="Group 349"/>
          <p:cNvGrpSpPr>
            <a:grpSpLocks noChangeAspect="1"/>
          </p:cNvGrpSpPr>
          <p:nvPr/>
        </p:nvGrpSpPr>
        <p:grpSpPr bwMode="auto">
          <a:xfrm>
            <a:off x="596705" y="3955068"/>
            <a:ext cx="292261" cy="292261"/>
            <a:chOff x="5018" y="1229"/>
            <a:chExt cx="340" cy="340"/>
          </a:xfrm>
          <a:solidFill>
            <a:schemeClr val="bg1"/>
          </a:solidFill>
        </p:grpSpPr>
        <p:sp>
          <p:nvSpPr>
            <p:cNvPr id="26"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2694" tIns="36346" rIns="72694" bIns="36346" numCol="1" anchor="t" anchorCtr="0" compatLnSpc="1">
              <a:prstTxWarp prst="textNoShape">
                <a:avLst/>
              </a:prstTxWarp>
            </a:bodyPr>
            <a:lstStyle/>
            <a:p>
              <a:endParaRPr lang="en-GB" sz="1632"/>
            </a:p>
          </p:txBody>
        </p:sp>
        <p:sp>
          <p:nvSpPr>
            <p:cNvPr id="27"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2694" tIns="36346" rIns="72694" bIns="36346" numCol="1" anchor="t" anchorCtr="0" compatLnSpc="1">
              <a:prstTxWarp prst="textNoShape">
                <a:avLst/>
              </a:prstTxWarp>
            </a:bodyPr>
            <a:lstStyle/>
            <a:p>
              <a:endParaRPr lang="en-GB" sz="1632"/>
            </a:p>
          </p:txBody>
        </p:sp>
      </p:grpSp>
      <p:sp>
        <p:nvSpPr>
          <p:cNvPr id="4" name="Title 1">
            <a:extLst>
              <a:ext uri="{FF2B5EF4-FFF2-40B4-BE49-F238E27FC236}">
                <a16:creationId xmlns:a16="http://schemas.microsoft.com/office/drawing/2014/main" id="{DC2A03A9-B049-1980-C77A-F70D30673A3B}"/>
              </a:ext>
            </a:extLst>
          </p:cNvPr>
          <p:cNvSpPr>
            <a:spLocks noGrp="1"/>
          </p:cNvSpPr>
          <p:nvPr>
            <p:ph type="title"/>
          </p:nvPr>
        </p:nvSpPr>
        <p:spPr>
          <a:xfrm>
            <a:off x="387339" y="412629"/>
            <a:ext cx="11252198" cy="652601"/>
          </a:xfrm>
        </p:spPr>
        <p:txBody>
          <a:bodyPr>
            <a:noAutofit/>
          </a:bodyPr>
          <a:lstStyle/>
          <a:p>
            <a:r>
              <a:rPr lang="en-US" sz="1800" b="0" dirty="0">
                <a:solidFill>
                  <a:schemeClr val="tx1"/>
                </a:solidFill>
                <a:latin typeface="+mn-lt"/>
              </a:rPr>
              <a:t>Allahabad HC | </a:t>
            </a:r>
            <a:r>
              <a:rPr lang="en-US" sz="1800" dirty="0">
                <a:latin typeface="+mn-lt"/>
              </a:rPr>
              <a:t>Denial of ITC on the ground that supplier has failed to deposit tax with the government</a:t>
            </a:r>
            <a:br>
              <a:rPr lang="en-US" sz="1800" b="0" i="0" dirty="0">
                <a:solidFill>
                  <a:srgbClr val="424242"/>
                </a:solidFill>
                <a:effectLst/>
                <a:latin typeface="+mn-lt"/>
              </a:rPr>
            </a:br>
            <a:br>
              <a:rPr lang="en-US" sz="1800" b="0" i="0" dirty="0">
                <a:solidFill>
                  <a:srgbClr val="424242"/>
                </a:solidFill>
                <a:effectLst/>
                <a:latin typeface="+mn-lt"/>
              </a:rPr>
            </a:br>
            <a:br>
              <a:rPr lang="en-US" sz="1800" b="0" i="0" dirty="0">
                <a:solidFill>
                  <a:srgbClr val="424242"/>
                </a:solidFill>
                <a:effectLst/>
                <a:latin typeface="+mn-lt"/>
              </a:rPr>
            </a:br>
            <a:endParaRPr lang="en-IN" sz="1800" b="0" dirty="0">
              <a:solidFill>
                <a:schemeClr val="tx1"/>
              </a:solidFill>
              <a:latin typeface="+mn-lt"/>
            </a:endParaRPr>
          </a:p>
        </p:txBody>
      </p:sp>
      <p:sp>
        <p:nvSpPr>
          <p:cNvPr id="5" name="Rectangle 4">
            <a:extLst>
              <a:ext uri="{FF2B5EF4-FFF2-40B4-BE49-F238E27FC236}">
                <a16:creationId xmlns:a16="http://schemas.microsoft.com/office/drawing/2014/main" id="{6A7D52F0-7277-88FC-1624-8219E7299F61}"/>
              </a:ext>
            </a:extLst>
          </p:cNvPr>
          <p:cNvSpPr/>
          <p:nvPr/>
        </p:nvSpPr>
        <p:spPr bwMode="gray">
          <a:xfrm>
            <a:off x="387339" y="936942"/>
            <a:ext cx="1545935" cy="541380"/>
          </a:xfrm>
          <a:prstGeom prst="rect">
            <a:avLst/>
          </a:prstGeom>
          <a:solidFill>
            <a:schemeClr val="accent6">
              <a:lumMod val="75000"/>
            </a:schemeClr>
          </a:solidFill>
          <a:ln w="19050" algn="ctr">
            <a:noFill/>
            <a:miter lim="800000"/>
            <a:headEnd/>
            <a:tailEnd/>
          </a:ln>
        </p:spPr>
        <p:txBody>
          <a:bodyPr wrap="square" lIns="88900" tIns="88900" rIns="88900" bIns="88900" rtlCol="0" anchor="ctr"/>
          <a:lstStyle/>
          <a:p>
            <a:pPr marL="0" marR="0" lvl="0" indent="0" algn="ctr" defTabSz="659133" rtl="0" eaLnBrk="1" fontAlgn="auto" latinLnBrk="0" hangingPunct="1">
              <a:lnSpc>
                <a:spcPct val="106000"/>
              </a:lnSpc>
              <a:spcBef>
                <a:spcPts val="0"/>
              </a:spcBef>
              <a:spcAft>
                <a:spcPts val="0"/>
              </a:spcAft>
              <a:buClrTx/>
              <a:buSzTx/>
              <a:buFontTx/>
              <a:buNone/>
              <a:tabLst/>
              <a:defRPr/>
            </a:pPr>
            <a:r>
              <a:rPr kumimoji="0" lang="en-US" sz="1500" b="1" i="0" u="none" strike="noStrike" kern="1200" cap="none" spc="0" normalizeH="0" baseline="0" noProof="0">
                <a:ln>
                  <a:noFill/>
                </a:ln>
                <a:solidFill>
                  <a:prstClr val="white"/>
                </a:solidFill>
                <a:effectLst/>
                <a:uLnTx/>
                <a:uFillTx/>
                <a:latin typeface="Calibri"/>
                <a:ea typeface="Verdana" panose="020B0604030504040204" pitchFamily="34" charset="0"/>
                <a:cs typeface="+mn-cs"/>
              </a:rPr>
              <a:t> Issues</a:t>
            </a:r>
          </a:p>
        </p:txBody>
      </p:sp>
      <p:sp>
        <p:nvSpPr>
          <p:cNvPr id="6" name="Rectangle 5">
            <a:extLst>
              <a:ext uri="{FF2B5EF4-FFF2-40B4-BE49-F238E27FC236}">
                <a16:creationId xmlns:a16="http://schemas.microsoft.com/office/drawing/2014/main" id="{C0E45D0F-984C-A40C-3A9B-2C061158FC51}"/>
              </a:ext>
            </a:extLst>
          </p:cNvPr>
          <p:cNvSpPr/>
          <p:nvPr/>
        </p:nvSpPr>
        <p:spPr>
          <a:xfrm>
            <a:off x="2018629" y="943867"/>
            <a:ext cx="9659309" cy="553998"/>
          </a:xfrm>
          <a:prstGeom prst="rect">
            <a:avLst/>
          </a:prstGeom>
          <a:solidFill>
            <a:srgbClr val="F2F2F2"/>
          </a:solidFill>
        </p:spPr>
        <p:txBody>
          <a:bodyPr wrap="square">
            <a:spAutoFit/>
          </a:bodyPr>
          <a:lstStyle/>
          <a:p>
            <a:pPr marR="0" lvl="0" algn="just" defTabSz="914400" rtl="0" eaLnBrk="1" fontAlgn="auto" latinLnBrk="0" hangingPunct="1">
              <a:lnSpc>
                <a:spcPct val="100000"/>
              </a:lnSpc>
              <a:spcBef>
                <a:spcPts val="600"/>
              </a:spcBef>
              <a:spcAft>
                <a:spcPts val="600"/>
              </a:spcAft>
              <a:buClrTx/>
              <a:buSzTx/>
              <a:tabLst/>
              <a:defRPr/>
            </a:pPr>
            <a:r>
              <a:rPr kumimoji="0" lang="en-US" sz="1500" b="0" i="0" u="none" strike="noStrike" kern="1200" cap="none" spc="0" normalizeH="0" baseline="0" noProof="0" dirty="0">
                <a:ln>
                  <a:noFill/>
                </a:ln>
                <a:solidFill>
                  <a:srgbClr val="424242"/>
                </a:solidFill>
                <a:effectLst/>
                <a:uLnTx/>
                <a:uFillTx/>
                <a:latin typeface="Calibri"/>
                <a:ea typeface="+mn-ea"/>
                <a:cs typeface="+mn-cs"/>
              </a:rPr>
              <a:t>Whether a bona fide purchaser who has paid GST through proper tax invoices and banking channels can be denied Input Tax Credit solely because the supplier failed to deposit the tax with the government.</a:t>
            </a:r>
            <a:endParaRPr kumimoji="0" lang="en-US" sz="15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24886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One Rounded and One Snipped 2">
            <a:extLst>
              <a:ext uri="{FF2B5EF4-FFF2-40B4-BE49-F238E27FC236}">
                <a16:creationId xmlns:a16="http://schemas.microsoft.com/office/drawing/2014/main" id="{2174FC9D-C733-4BB7-BB18-9130D7E7AEE1}"/>
              </a:ext>
            </a:extLst>
          </p:cNvPr>
          <p:cNvSpPr/>
          <p:nvPr/>
        </p:nvSpPr>
        <p:spPr bwMode="gray">
          <a:xfrm>
            <a:off x="2754692" y="1538478"/>
            <a:ext cx="1664081" cy="452368"/>
          </a:xfrm>
          <a:prstGeom prst="snipRoundRect">
            <a:avLst>
              <a:gd name="adj1" fmla="val 50000"/>
              <a:gd name="adj2" fmla="val 50000"/>
            </a:avLst>
          </a:prstGeom>
          <a:solidFill>
            <a:schemeClr val="accent5">
              <a:lumMod val="75000"/>
            </a:schemeClr>
          </a:solidFill>
          <a:ln w="19050" algn="ctr">
            <a:noFill/>
            <a:miter lim="800000"/>
            <a:headEnd/>
            <a:tailEnd/>
          </a:ln>
        </p:spPr>
        <p:txBody>
          <a:bodyPr wrap="square" lIns="80615" tIns="80615" rIns="80615" bIns="80615" rtlCol="0" anchor="ctr"/>
          <a:lstStyle/>
          <a:p>
            <a:pPr>
              <a:spcBef>
                <a:spcPts val="544"/>
              </a:spcBef>
              <a:buSzPct val="100000"/>
            </a:pPr>
            <a:r>
              <a:rPr lang="en-US" sz="1451" b="1" dirty="0">
                <a:solidFill>
                  <a:schemeClr val="bg1"/>
                </a:solidFill>
                <a:latin typeface="+mj-lt"/>
              </a:rPr>
              <a:t>Facts</a:t>
            </a:r>
            <a:endParaRPr lang="en-IN" sz="1451" b="1" dirty="0">
              <a:solidFill>
                <a:schemeClr val="bg1"/>
              </a:solidFill>
              <a:latin typeface="+mj-lt"/>
            </a:endParaRPr>
          </a:p>
        </p:txBody>
      </p:sp>
      <p:sp>
        <p:nvSpPr>
          <p:cNvPr id="4" name="Rectangle 3">
            <a:extLst>
              <a:ext uri="{FF2B5EF4-FFF2-40B4-BE49-F238E27FC236}">
                <a16:creationId xmlns:a16="http://schemas.microsoft.com/office/drawing/2014/main" id="{502193A2-F136-4058-94C5-2121AC5671F9}"/>
              </a:ext>
            </a:extLst>
          </p:cNvPr>
          <p:cNvSpPr/>
          <p:nvPr/>
        </p:nvSpPr>
        <p:spPr bwMode="gray">
          <a:xfrm>
            <a:off x="2754692" y="1990846"/>
            <a:ext cx="3393221" cy="4215488"/>
          </a:xfrm>
          <a:prstGeom prst="rect">
            <a:avLst/>
          </a:prstGeom>
          <a:solidFill>
            <a:schemeClr val="accent5">
              <a:lumMod val="75000"/>
              <a:alpha val="20000"/>
            </a:schemeClr>
          </a:solidFill>
          <a:ln w="19050" algn="ctr">
            <a:noFill/>
            <a:miter lim="800000"/>
            <a:headEnd/>
            <a:tailEnd/>
          </a:ln>
        </p:spPr>
        <p:txBody>
          <a:bodyPr wrap="square" lIns="80615" tIns="80615" rIns="80615" bIns="80615" rtlCol="0" anchor="t"/>
          <a:lstStyle/>
          <a:p>
            <a:pPr marL="342900" lvl="0" indent="-342900" algn="just">
              <a:buSzPts val="1000"/>
              <a:buFont typeface="Symbol" panose="05050102010706020507" pitchFamily="18" charset="2"/>
              <a:buChar char=""/>
              <a:tabLst>
                <a:tab pos="457200" algn="l"/>
              </a:tabLst>
              <a:defRPr/>
            </a:pPr>
            <a:r>
              <a:rPr lang="en-US" sz="1500" dirty="0">
                <a:solidFill>
                  <a:srgbClr val="424242"/>
                </a:solidFill>
              </a:rPr>
              <a:t>The authorities invoked Rule 86-A of the CGST Rules, 2017 to block ITC in the petitioner’s E-Credit Ledger.</a:t>
            </a:r>
          </a:p>
          <a:p>
            <a:pPr marL="342900" lvl="0" indent="-342900" algn="just">
              <a:buSzPts val="1000"/>
              <a:buFont typeface="Symbol" panose="05050102010706020507" pitchFamily="18" charset="2"/>
              <a:buChar char=""/>
              <a:tabLst>
                <a:tab pos="457200" algn="l"/>
              </a:tabLst>
              <a:defRPr/>
            </a:pPr>
            <a:r>
              <a:rPr lang="en-US" sz="1500" dirty="0">
                <a:solidFill>
                  <a:srgbClr val="424242"/>
                </a:solidFill>
              </a:rPr>
              <a:t>At the time of the blocking order, the petitioner’s Electronic Credit Ledger had a “Nil” balance.</a:t>
            </a:r>
          </a:p>
          <a:p>
            <a:pPr marL="342900" lvl="0" indent="-342900" algn="just">
              <a:buSzPts val="1000"/>
              <a:buFont typeface="Symbol" panose="05050102010706020507" pitchFamily="18" charset="2"/>
              <a:buChar char=""/>
              <a:tabLst>
                <a:tab pos="457200" algn="l"/>
              </a:tabLst>
              <a:defRPr/>
            </a:pPr>
            <a:r>
              <a:rPr lang="en-US" sz="1500" dirty="0">
                <a:solidFill>
                  <a:srgbClr val="424242"/>
                </a:solidFill>
              </a:rPr>
              <a:t>The petitioner argued that Rule 86-A could not be invoked to block ITC when no credit was available in the ledger on the date of the order.</a:t>
            </a:r>
          </a:p>
          <a:p>
            <a:pPr marL="342900" lvl="0" indent="-342900" algn="just">
              <a:buSzPts val="1000"/>
              <a:buFont typeface="Symbol" panose="05050102010706020507" pitchFamily="18" charset="2"/>
              <a:buChar char=""/>
              <a:tabLst>
                <a:tab pos="457200" algn="l"/>
              </a:tabLst>
              <a:defRPr/>
            </a:pPr>
            <a:r>
              <a:rPr lang="en-US" sz="1500" dirty="0">
                <a:solidFill>
                  <a:srgbClr val="424242"/>
                </a:solidFill>
              </a:rPr>
              <a:t>The Revenue contended that Rule 86-A should be interpreted to allow blocking of ITC even if the credit was not available at the time, to prevent fraudulent availment and </a:t>
            </a:r>
            <a:r>
              <a:rPr lang="en-US" sz="1500" dirty="0" err="1">
                <a:solidFill>
                  <a:srgbClr val="424242"/>
                </a:solidFill>
              </a:rPr>
              <a:t>utilisation</a:t>
            </a:r>
            <a:r>
              <a:rPr lang="en-US" sz="1500" dirty="0">
                <a:solidFill>
                  <a:srgbClr val="424242"/>
                </a:solidFill>
              </a:rPr>
              <a:t> of ITC.</a:t>
            </a:r>
            <a:endParaRPr lang="en-US" sz="1500" dirty="0">
              <a:solidFill>
                <a:prstClr val="black"/>
              </a:solidFill>
            </a:endParaRPr>
          </a:p>
        </p:txBody>
      </p:sp>
      <p:sp>
        <p:nvSpPr>
          <p:cNvPr id="22" name="Rectangle: Top Corners One Rounded and One Snipped 21">
            <a:extLst>
              <a:ext uri="{FF2B5EF4-FFF2-40B4-BE49-F238E27FC236}">
                <a16:creationId xmlns:a16="http://schemas.microsoft.com/office/drawing/2014/main" id="{6C90E633-076D-426A-A47E-CB2262FCB413}"/>
              </a:ext>
            </a:extLst>
          </p:cNvPr>
          <p:cNvSpPr/>
          <p:nvPr/>
        </p:nvSpPr>
        <p:spPr bwMode="gray">
          <a:xfrm>
            <a:off x="6961256" y="1538478"/>
            <a:ext cx="1664081" cy="452368"/>
          </a:xfrm>
          <a:prstGeom prst="snipRoundRect">
            <a:avLst>
              <a:gd name="adj1" fmla="val 50000"/>
              <a:gd name="adj2" fmla="val 50000"/>
            </a:avLst>
          </a:prstGeom>
          <a:solidFill>
            <a:schemeClr val="accent5">
              <a:lumMod val="75000"/>
            </a:schemeClr>
          </a:solidFill>
          <a:ln w="19050" algn="ctr">
            <a:noFill/>
            <a:miter lim="800000"/>
            <a:headEnd/>
            <a:tailEnd/>
          </a:ln>
        </p:spPr>
        <p:txBody>
          <a:bodyPr wrap="square" lIns="80615" tIns="80615" rIns="80615" bIns="80615" rtlCol="0" anchor="ctr"/>
          <a:lstStyle/>
          <a:p>
            <a:pPr>
              <a:spcBef>
                <a:spcPts val="544"/>
              </a:spcBef>
              <a:buSzPct val="100000"/>
            </a:pPr>
            <a:r>
              <a:rPr lang="en-US" sz="1451" b="1" dirty="0">
                <a:solidFill>
                  <a:schemeClr val="bg1"/>
                </a:solidFill>
                <a:latin typeface="+mj-lt"/>
              </a:rPr>
              <a:t>Observations</a:t>
            </a:r>
            <a:endParaRPr lang="en-IN" sz="1451" b="1" dirty="0">
              <a:solidFill>
                <a:schemeClr val="bg1"/>
              </a:solidFill>
              <a:latin typeface="+mj-lt"/>
            </a:endParaRPr>
          </a:p>
        </p:txBody>
      </p:sp>
      <p:sp>
        <p:nvSpPr>
          <p:cNvPr id="23" name="Rectangle 22">
            <a:extLst>
              <a:ext uri="{FF2B5EF4-FFF2-40B4-BE49-F238E27FC236}">
                <a16:creationId xmlns:a16="http://schemas.microsoft.com/office/drawing/2014/main" id="{F7732D63-B652-4315-80B4-FE0057988AEF}"/>
              </a:ext>
            </a:extLst>
          </p:cNvPr>
          <p:cNvSpPr/>
          <p:nvPr/>
        </p:nvSpPr>
        <p:spPr bwMode="gray">
          <a:xfrm>
            <a:off x="6961256" y="1990846"/>
            <a:ext cx="4678281" cy="4215488"/>
          </a:xfrm>
          <a:prstGeom prst="rect">
            <a:avLst/>
          </a:prstGeom>
          <a:solidFill>
            <a:schemeClr val="accent5">
              <a:lumMod val="75000"/>
              <a:alpha val="20000"/>
            </a:schemeClr>
          </a:solidFill>
          <a:ln w="19050" algn="ctr">
            <a:noFill/>
            <a:miter lim="800000"/>
            <a:headEnd/>
            <a:tailEnd/>
          </a:ln>
        </p:spPr>
        <p:txBody>
          <a:bodyPr wrap="square" lIns="80615" tIns="80615" rIns="80615" bIns="80615" rtlCol="0" anchor="t"/>
          <a:lstStyle/>
          <a:p>
            <a:pPr marL="285750" lvl="0" indent="-285750" algn="just">
              <a:buFont typeface="Arial" panose="020B0604020202020204" pitchFamily="34" charset="0"/>
              <a:buChar char="•"/>
              <a:defRPr/>
            </a:pPr>
            <a:r>
              <a:rPr lang="en-US" sz="1500" dirty="0">
                <a:solidFill>
                  <a:srgbClr val="424242"/>
                </a:solidFill>
              </a:rPr>
              <a:t>The Bombay High Court held that Rule 86-A can only be invoked to block ITC that is actually available in the Electronic Credit Ledger at the time of the blocking order.</a:t>
            </a:r>
          </a:p>
          <a:p>
            <a:pPr marL="285750" lvl="0" indent="-285750" algn="just">
              <a:buFont typeface="Arial" panose="020B0604020202020204" pitchFamily="34" charset="0"/>
              <a:buChar char="•"/>
              <a:defRPr/>
            </a:pPr>
            <a:r>
              <a:rPr lang="en-US" sz="1500" dirty="0">
                <a:solidFill>
                  <a:srgbClr val="424242"/>
                </a:solidFill>
              </a:rPr>
              <a:t>The Court rejected the concept of “negative blocking” (i.e., blocking future ITC not yet credited).</a:t>
            </a:r>
          </a:p>
          <a:p>
            <a:pPr marL="285750" lvl="0" indent="-285750" algn="just">
              <a:buFont typeface="Arial" panose="020B0604020202020204" pitchFamily="34" charset="0"/>
              <a:buChar char="•"/>
              <a:defRPr/>
            </a:pPr>
            <a:r>
              <a:rPr lang="en-US" sz="1500" dirty="0">
                <a:solidFill>
                  <a:srgbClr val="424242"/>
                </a:solidFill>
              </a:rPr>
              <a:t>It emphasized that taxing statutes must be strictly interpreted, and no presumed legislative intent can override the plain language of the rule.</a:t>
            </a:r>
          </a:p>
          <a:p>
            <a:pPr marL="285750" lvl="0" indent="-285750" algn="just">
              <a:buFont typeface="Arial" panose="020B0604020202020204" pitchFamily="34" charset="0"/>
              <a:buChar char="•"/>
              <a:defRPr/>
            </a:pPr>
            <a:r>
              <a:rPr lang="en-US" sz="1500" dirty="0">
                <a:solidFill>
                  <a:srgbClr val="424242"/>
                </a:solidFill>
              </a:rPr>
              <a:t>The Court followed the rulings of the Gujarat, Delhi, and Telangana High Courts, which had similarly held that Rule 86-A does not permit blocking of non-existent or future ITC.</a:t>
            </a:r>
          </a:p>
          <a:p>
            <a:pPr marL="285750" lvl="0" indent="-285750" algn="just">
              <a:buFont typeface="Arial" panose="020B0604020202020204" pitchFamily="34" charset="0"/>
              <a:buChar char="•"/>
              <a:defRPr/>
            </a:pPr>
            <a:r>
              <a:rPr lang="en-US" sz="1500" dirty="0">
                <a:solidFill>
                  <a:srgbClr val="424242"/>
                </a:solidFill>
              </a:rPr>
              <a:t>The impugned order was quashed, and the blocked ITC was directed to be restored within 15 days.</a:t>
            </a:r>
          </a:p>
        </p:txBody>
      </p:sp>
      <p:sp>
        <p:nvSpPr>
          <p:cNvPr id="5" name="Arrow: Right 4">
            <a:extLst>
              <a:ext uri="{FF2B5EF4-FFF2-40B4-BE49-F238E27FC236}">
                <a16:creationId xmlns:a16="http://schemas.microsoft.com/office/drawing/2014/main" id="{8BFA7B2A-1CAB-40A4-9E49-1D8AA2027003}"/>
              </a:ext>
            </a:extLst>
          </p:cNvPr>
          <p:cNvSpPr/>
          <p:nvPr/>
        </p:nvSpPr>
        <p:spPr bwMode="gray">
          <a:xfrm>
            <a:off x="6147912" y="3052566"/>
            <a:ext cx="697724" cy="2662261"/>
          </a:xfrm>
          <a:prstGeom prst="rightArrow">
            <a:avLst/>
          </a:prstGeom>
          <a:solidFill>
            <a:schemeClr val="bg1">
              <a:lumMod val="50000"/>
            </a:schemeClr>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US" sz="1451" b="1" dirty="0">
              <a:solidFill>
                <a:schemeClr val="bg1"/>
              </a:solidFill>
              <a:latin typeface="+mj-lt"/>
            </a:endParaRPr>
          </a:p>
        </p:txBody>
      </p:sp>
      <p:sp>
        <p:nvSpPr>
          <p:cNvPr id="14" name="Title 1">
            <a:extLst>
              <a:ext uri="{FF2B5EF4-FFF2-40B4-BE49-F238E27FC236}">
                <a16:creationId xmlns:a16="http://schemas.microsoft.com/office/drawing/2014/main" id="{40DAB116-6D63-28CF-6498-9C3A3BF73AF3}"/>
              </a:ext>
            </a:extLst>
          </p:cNvPr>
          <p:cNvSpPr>
            <a:spLocks noGrp="1"/>
          </p:cNvSpPr>
          <p:nvPr>
            <p:ph type="title"/>
          </p:nvPr>
        </p:nvSpPr>
        <p:spPr>
          <a:xfrm>
            <a:off x="387339" y="412629"/>
            <a:ext cx="11252198" cy="652601"/>
          </a:xfrm>
        </p:spPr>
        <p:txBody>
          <a:bodyPr>
            <a:noAutofit/>
          </a:bodyPr>
          <a:lstStyle/>
          <a:p>
            <a:r>
              <a:rPr lang="en-US" sz="1800" b="0" dirty="0">
                <a:solidFill>
                  <a:schemeClr val="tx1"/>
                </a:solidFill>
                <a:latin typeface="+mn-lt"/>
              </a:rPr>
              <a:t>Bombay HC </a:t>
            </a:r>
            <a:r>
              <a:rPr lang="en-US" sz="1800" dirty="0">
                <a:latin typeface="+mn-lt"/>
              </a:rPr>
              <a:t>| Blocking of Input Tax Credit in the Electronic Credit Ledger when no credit is available in the ledger on the date of the blocking order</a:t>
            </a:r>
            <a:br>
              <a:rPr lang="en-US" sz="1800" b="0" i="0" dirty="0">
                <a:solidFill>
                  <a:srgbClr val="424242"/>
                </a:solidFill>
                <a:effectLst/>
                <a:latin typeface="+mn-lt"/>
              </a:rPr>
            </a:br>
            <a:endParaRPr lang="en-IN" sz="1800" b="0" dirty="0">
              <a:solidFill>
                <a:schemeClr val="tx1"/>
              </a:solidFill>
              <a:latin typeface="+mn-lt"/>
            </a:endParaRPr>
          </a:p>
        </p:txBody>
      </p:sp>
      <p:sp>
        <p:nvSpPr>
          <p:cNvPr id="15" name="Rectangle 14">
            <a:extLst>
              <a:ext uri="{FF2B5EF4-FFF2-40B4-BE49-F238E27FC236}">
                <a16:creationId xmlns:a16="http://schemas.microsoft.com/office/drawing/2014/main" id="{17DDC908-240D-46BB-616B-AB4795F86952}"/>
              </a:ext>
            </a:extLst>
          </p:cNvPr>
          <p:cNvSpPr/>
          <p:nvPr/>
        </p:nvSpPr>
        <p:spPr bwMode="gray">
          <a:xfrm>
            <a:off x="706056" y="1990846"/>
            <a:ext cx="1664081" cy="4215488"/>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500" dirty="0">
                <a:solidFill>
                  <a:schemeClr val="bg1"/>
                </a:solidFill>
              </a:rPr>
              <a:t>Whether Rule 86-A of the CGST Rules, 2017 permits the blocking of Input Tax Credit in the Electronic Credit Ledger when no credit is available in the ledger on the date of the blocking order.</a:t>
            </a:r>
            <a:endParaRPr lang="en-US" sz="1500" b="1" dirty="0">
              <a:solidFill>
                <a:schemeClr val="bg1"/>
              </a:solidFill>
            </a:endParaRPr>
          </a:p>
        </p:txBody>
      </p:sp>
    </p:spTree>
    <p:extLst>
      <p:ext uri="{BB962C8B-B14F-4D97-AF65-F5344CB8AC3E}">
        <p14:creationId xmlns:p14="http://schemas.microsoft.com/office/powerpoint/2010/main" val="234597937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22DA6-4778-DCD0-1E0C-F91DE26CEC4C}"/>
              </a:ext>
            </a:extLst>
          </p:cNvPr>
          <p:cNvSpPr>
            <a:spLocks noGrp="1"/>
          </p:cNvSpPr>
          <p:nvPr>
            <p:ph type="title"/>
          </p:nvPr>
        </p:nvSpPr>
        <p:spPr/>
        <p:txBody>
          <a:bodyPr/>
          <a:lstStyle/>
          <a:p>
            <a:r>
              <a:rPr lang="en-US" b="1" dirty="0"/>
              <a:t>8 years of GST and current environment </a:t>
            </a:r>
          </a:p>
        </p:txBody>
      </p:sp>
      <p:grpSp>
        <p:nvGrpSpPr>
          <p:cNvPr id="45" name="Group 44">
            <a:extLst>
              <a:ext uri="{FF2B5EF4-FFF2-40B4-BE49-F238E27FC236}">
                <a16:creationId xmlns:a16="http://schemas.microsoft.com/office/drawing/2014/main" id="{751DEF6F-046D-D538-5EA7-1D2F7FA561D5}"/>
              </a:ext>
            </a:extLst>
          </p:cNvPr>
          <p:cNvGrpSpPr/>
          <p:nvPr/>
        </p:nvGrpSpPr>
        <p:grpSpPr>
          <a:xfrm>
            <a:off x="224486" y="1247223"/>
            <a:ext cx="11767987" cy="5121478"/>
            <a:chOff x="224486" y="1256554"/>
            <a:chExt cx="11767987" cy="5121478"/>
          </a:xfrm>
        </p:grpSpPr>
        <p:sp>
          <p:nvSpPr>
            <p:cNvPr id="5" name="Manual Input 56">
              <a:extLst>
                <a:ext uri="{FF2B5EF4-FFF2-40B4-BE49-F238E27FC236}">
                  <a16:creationId xmlns:a16="http://schemas.microsoft.com/office/drawing/2014/main" id="{8C8E667A-E1FA-686F-2245-CFC4E54FB781}"/>
                </a:ext>
              </a:extLst>
            </p:cNvPr>
            <p:cNvSpPr/>
            <p:nvPr/>
          </p:nvSpPr>
          <p:spPr bwMode="gray">
            <a:xfrm>
              <a:off x="6092940" y="1415703"/>
              <a:ext cx="1135955" cy="2377652"/>
            </a:xfrm>
            <a:prstGeom prst="flowChartManualInput">
              <a:avLst/>
            </a:prstGeom>
            <a:solidFill>
              <a:schemeClr val="accent2"/>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Open Sans Light" panose="020B0306030504020204" pitchFamily="34" charset="0"/>
                <a:ea typeface="+mn-ea"/>
                <a:cs typeface="+mn-cs"/>
              </a:endParaRPr>
            </a:p>
          </p:txBody>
        </p:sp>
        <p:sp>
          <p:nvSpPr>
            <p:cNvPr id="6" name="Manual Input 59">
              <a:extLst>
                <a:ext uri="{FF2B5EF4-FFF2-40B4-BE49-F238E27FC236}">
                  <a16:creationId xmlns:a16="http://schemas.microsoft.com/office/drawing/2014/main" id="{0B0DC7C0-3F25-71D4-90DC-47E20CE99053}"/>
                </a:ext>
              </a:extLst>
            </p:cNvPr>
            <p:cNvSpPr/>
            <p:nvPr/>
          </p:nvSpPr>
          <p:spPr bwMode="gray">
            <a:xfrm flipV="1">
              <a:off x="6102525" y="3888267"/>
              <a:ext cx="1114099" cy="2489765"/>
            </a:xfrm>
            <a:prstGeom prst="flowChartManualInput">
              <a:avLst/>
            </a:prstGeom>
            <a:solidFill>
              <a:schemeClr val="accent4"/>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Open Sans Light" panose="020B0306030504020204" pitchFamily="34" charset="0"/>
                <a:ea typeface="+mn-ea"/>
                <a:cs typeface="+mn-cs"/>
              </a:endParaRPr>
            </a:p>
          </p:txBody>
        </p:sp>
        <p:sp>
          <p:nvSpPr>
            <p:cNvPr id="7" name="Manual Input 61">
              <a:extLst>
                <a:ext uri="{FF2B5EF4-FFF2-40B4-BE49-F238E27FC236}">
                  <a16:creationId xmlns:a16="http://schemas.microsoft.com/office/drawing/2014/main" id="{8816D7E6-9145-091C-5A41-D8559A4C37DF}"/>
                </a:ext>
              </a:extLst>
            </p:cNvPr>
            <p:cNvSpPr/>
            <p:nvPr/>
          </p:nvSpPr>
          <p:spPr bwMode="gray">
            <a:xfrm flipH="1">
              <a:off x="4989941" y="1415703"/>
              <a:ext cx="1114099" cy="2377652"/>
            </a:xfrm>
            <a:prstGeom prst="flowChartManualInput">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Open Sans Light" panose="020B0306030504020204" pitchFamily="34" charset="0"/>
                <a:ea typeface="+mn-ea"/>
                <a:cs typeface="+mn-cs"/>
              </a:endParaRPr>
            </a:p>
          </p:txBody>
        </p:sp>
        <p:sp>
          <p:nvSpPr>
            <p:cNvPr id="8" name="Manual Input 62">
              <a:extLst>
                <a:ext uri="{FF2B5EF4-FFF2-40B4-BE49-F238E27FC236}">
                  <a16:creationId xmlns:a16="http://schemas.microsoft.com/office/drawing/2014/main" id="{AFEF0B9A-2B26-7945-E77B-08B1EC4EE2AA}"/>
                </a:ext>
              </a:extLst>
            </p:cNvPr>
            <p:cNvSpPr/>
            <p:nvPr/>
          </p:nvSpPr>
          <p:spPr bwMode="gray">
            <a:xfrm flipH="1" flipV="1">
              <a:off x="4999573" y="3888267"/>
              <a:ext cx="1114099" cy="2489765"/>
            </a:xfrm>
            <a:prstGeom prst="flowChartManualInput">
              <a:avLst/>
            </a:prstGeom>
            <a:solidFill>
              <a:schemeClr val="accent3"/>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Open Sans Light" panose="020B0306030504020204" pitchFamily="34" charset="0"/>
                <a:ea typeface="+mn-ea"/>
                <a:cs typeface="+mn-cs"/>
              </a:endParaRPr>
            </a:p>
          </p:txBody>
        </p:sp>
        <p:sp>
          <p:nvSpPr>
            <p:cNvPr id="9" name="Rectangle 8">
              <a:extLst>
                <a:ext uri="{FF2B5EF4-FFF2-40B4-BE49-F238E27FC236}">
                  <a16:creationId xmlns:a16="http://schemas.microsoft.com/office/drawing/2014/main" id="{E91278D5-525D-E455-B389-D3AECC8FEF96}"/>
                </a:ext>
              </a:extLst>
            </p:cNvPr>
            <p:cNvSpPr>
              <a:spLocks/>
            </p:cNvSpPr>
            <p:nvPr/>
          </p:nvSpPr>
          <p:spPr bwMode="gray">
            <a:xfrm>
              <a:off x="7216624" y="3883278"/>
              <a:ext cx="4504495" cy="2181620"/>
            </a:xfrm>
            <a:prstGeom prst="rect">
              <a:avLst/>
            </a:prstGeom>
            <a:noFill/>
            <a:ln w="19050" algn="ctr">
              <a:solidFill>
                <a:schemeClr val="accent4"/>
              </a:solidFill>
              <a:prstDash val="sysDot"/>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Open Sans Light" panose="020B0306030504020204" pitchFamily="34" charset="0"/>
                <a:ea typeface="+mn-ea"/>
                <a:cs typeface="+mn-cs"/>
              </a:endParaRPr>
            </a:p>
          </p:txBody>
        </p:sp>
        <p:sp>
          <p:nvSpPr>
            <p:cNvPr id="10" name="Rectangle 9">
              <a:extLst>
                <a:ext uri="{FF2B5EF4-FFF2-40B4-BE49-F238E27FC236}">
                  <a16:creationId xmlns:a16="http://schemas.microsoft.com/office/drawing/2014/main" id="{8B2CE6B8-A4E8-544B-E12D-B54FA4DEAF25}"/>
                </a:ext>
              </a:extLst>
            </p:cNvPr>
            <p:cNvSpPr>
              <a:spLocks/>
            </p:cNvSpPr>
            <p:nvPr/>
          </p:nvSpPr>
          <p:spPr bwMode="gray">
            <a:xfrm>
              <a:off x="7219263" y="1415702"/>
              <a:ext cx="4504495" cy="2241897"/>
            </a:xfrm>
            <a:prstGeom prst="rect">
              <a:avLst/>
            </a:prstGeom>
            <a:noFill/>
            <a:ln w="19050" algn="ctr">
              <a:solidFill>
                <a:schemeClr val="accent2"/>
              </a:solidFill>
              <a:prstDash val="sysDot"/>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Open Sans Light" panose="020B0306030504020204" pitchFamily="34" charset="0"/>
                <a:ea typeface="+mn-ea"/>
                <a:cs typeface="+mn-cs"/>
              </a:endParaRPr>
            </a:p>
          </p:txBody>
        </p:sp>
        <p:sp>
          <p:nvSpPr>
            <p:cNvPr id="11" name="Rectangle 10">
              <a:extLst>
                <a:ext uri="{FF2B5EF4-FFF2-40B4-BE49-F238E27FC236}">
                  <a16:creationId xmlns:a16="http://schemas.microsoft.com/office/drawing/2014/main" id="{DB4E8C40-44F4-226B-99CA-32D8875CC558}"/>
                </a:ext>
              </a:extLst>
            </p:cNvPr>
            <p:cNvSpPr>
              <a:spLocks/>
            </p:cNvSpPr>
            <p:nvPr/>
          </p:nvSpPr>
          <p:spPr bwMode="gray">
            <a:xfrm>
              <a:off x="496146" y="3883278"/>
              <a:ext cx="4504495" cy="2181620"/>
            </a:xfrm>
            <a:prstGeom prst="rect">
              <a:avLst/>
            </a:prstGeom>
            <a:noFill/>
            <a:ln w="19050" algn="ctr">
              <a:solidFill>
                <a:schemeClr val="accent3"/>
              </a:solidFill>
              <a:prstDash val="sysDot"/>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Open Sans Light" panose="020B0306030504020204" pitchFamily="34" charset="0"/>
                <a:ea typeface="+mn-ea"/>
                <a:cs typeface="+mn-cs"/>
              </a:endParaRPr>
            </a:p>
          </p:txBody>
        </p:sp>
        <p:sp>
          <p:nvSpPr>
            <p:cNvPr id="12" name="Rectangle 11">
              <a:extLst>
                <a:ext uri="{FF2B5EF4-FFF2-40B4-BE49-F238E27FC236}">
                  <a16:creationId xmlns:a16="http://schemas.microsoft.com/office/drawing/2014/main" id="{27DD3D2D-4800-CCD7-5352-F52EB91F43E1}"/>
                </a:ext>
              </a:extLst>
            </p:cNvPr>
            <p:cNvSpPr>
              <a:spLocks/>
            </p:cNvSpPr>
            <p:nvPr/>
          </p:nvSpPr>
          <p:spPr bwMode="gray">
            <a:xfrm>
              <a:off x="487493" y="1415702"/>
              <a:ext cx="4504495" cy="2241897"/>
            </a:xfrm>
            <a:prstGeom prst="rect">
              <a:avLst/>
            </a:prstGeom>
            <a:noFill/>
            <a:ln w="19050" algn="ctr">
              <a:solidFill>
                <a:schemeClr val="accent1"/>
              </a:solidFill>
              <a:prstDash val="sysDot"/>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Open Sans Light" panose="020B0306030504020204" pitchFamily="34" charset="0"/>
                <a:ea typeface="+mn-ea"/>
                <a:cs typeface="+mn-cs"/>
              </a:endParaRPr>
            </a:p>
          </p:txBody>
        </p:sp>
        <p:sp>
          <p:nvSpPr>
            <p:cNvPr id="13" name="Freeform 57">
              <a:extLst>
                <a:ext uri="{FF2B5EF4-FFF2-40B4-BE49-F238E27FC236}">
                  <a16:creationId xmlns:a16="http://schemas.microsoft.com/office/drawing/2014/main" id="{E55E28B0-000D-1B1E-E481-26E101DBB505}"/>
                </a:ext>
              </a:extLst>
            </p:cNvPr>
            <p:cNvSpPr/>
            <p:nvPr/>
          </p:nvSpPr>
          <p:spPr bwMode="gray">
            <a:xfrm>
              <a:off x="4489206" y="2224196"/>
              <a:ext cx="3129167" cy="2615533"/>
            </a:xfrm>
            <a:custGeom>
              <a:avLst/>
              <a:gdLst>
                <a:gd name="connsiteX0" fmla="*/ 1597341 w 3194682"/>
                <a:gd name="connsiteY0" fmla="*/ 0 h 2670294"/>
                <a:gd name="connsiteX1" fmla="*/ 3194682 w 3194682"/>
                <a:gd name="connsiteY1" fmla="*/ 1597341 h 2670294"/>
                <a:gd name="connsiteX2" fmla="*/ 2829927 w 3194682"/>
                <a:gd name="connsiteY2" fmla="*/ 2613398 h 2670294"/>
                <a:gd name="connsiteX3" fmla="*/ 2778217 w 3194682"/>
                <a:gd name="connsiteY3" fmla="*/ 2670294 h 2670294"/>
                <a:gd name="connsiteX4" fmla="*/ 416466 w 3194682"/>
                <a:gd name="connsiteY4" fmla="*/ 2670294 h 2670294"/>
                <a:gd name="connsiteX5" fmla="*/ 364755 w 3194682"/>
                <a:gd name="connsiteY5" fmla="*/ 2613398 h 2670294"/>
                <a:gd name="connsiteX6" fmla="*/ 0 w 3194682"/>
                <a:gd name="connsiteY6" fmla="*/ 1597341 h 2670294"/>
                <a:gd name="connsiteX7" fmla="*/ 1597341 w 3194682"/>
                <a:gd name="connsiteY7" fmla="*/ 0 h 2670294"/>
                <a:gd name="connsiteX0" fmla="*/ 364755 w 3194682"/>
                <a:gd name="connsiteY0" fmla="*/ 2613398 h 2704838"/>
                <a:gd name="connsiteX1" fmla="*/ 0 w 3194682"/>
                <a:gd name="connsiteY1" fmla="*/ 1597341 h 2704838"/>
                <a:gd name="connsiteX2" fmla="*/ 1597341 w 3194682"/>
                <a:gd name="connsiteY2" fmla="*/ 0 h 2704838"/>
                <a:gd name="connsiteX3" fmla="*/ 3194682 w 3194682"/>
                <a:gd name="connsiteY3" fmla="*/ 1597341 h 2704838"/>
                <a:gd name="connsiteX4" fmla="*/ 2829927 w 3194682"/>
                <a:gd name="connsiteY4" fmla="*/ 2613398 h 2704838"/>
                <a:gd name="connsiteX5" fmla="*/ 2778217 w 3194682"/>
                <a:gd name="connsiteY5" fmla="*/ 2670294 h 2704838"/>
                <a:gd name="connsiteX6" fmla="*/ 416466 w 3194682"/>
                <a:gd name="connsiteY6" fmla="*/ 2670294 h 2704838"/>
                <a:gd name="connsiteX7" fmla="*/ 456195 w 3194682"/>
                <a:gd name="connsiteY7" fmla="*/ 2704838 h 2704838"/>
                <a:gd name="connsiteX0" fmla="*/ 364755 w 3194682"/>
                <a:gd name="connsiteY0" fmla="*/ 2613398 h 2670294"/>
                <a:gd name="connsiteX1" fmla="*/ 0 w 3194682"/>
                <a:gd name="connsiteY1" fmla="*/ 1597341 h 2670294"/>
                <a:gd name="connsiteX2" fmla="*/ 1597341 w 3194682"/>
                <a:gd name="connsiteY2" fmla="*/ 0 h 2670294"/>
                <a:gd name="connsiteX3" fmla="*/ 3194682 w 3194682"/>
                <a:gd name="connsiteY3" fmla="*/ 1597341 h 2670294"/>
                <a:gd name="connsiteX4" fmla="*/ 2829927 w 3194682"/>
                <a:gd name="connsiteY4" fmla="*/ 2613398 h 2670294"/>
                <a:gd name="connsiteX5" fmla="*/ 2778217 w 3194682"/>
                <a:gd name="connsiteY5" fmla="*/ 2670294 h 2670294"/>
                <a:gd name="connsiteX6" fmla="*/ 416466 w 3194682"/>
                <a:gd name="connsiteY6" fmla="*/ 2670294 h 2670294"/>
                <a:gd name="connsiteX0" fmla="*/ 364755 w 3194682"/>
                <a:gd name="connsiteY0" fmla="*/ 2613398 h 2670294"/>
                <a:gd name="connsiteX1" fmla="*/ 0 w 3194682"/>
                <a:gd name="connsiteY1" fmla="*/ 1597341 h 2670294"/>
                <a:gd name="connsiteX2" fmla="*/ 1597341 w 3194682"/>
                <a:gd name="connsiteY2" fmla="*/ 0 h 2670294"/>
                <a:gd name="connsiteX3" fmla="*/ 3194682 w 3194682"/>
                <a:gd name="connsiteY3" fmla="*/ 1597341 h 2670294"/>
                <a:gd name="connsiteX4" fmla="*/ 2829927 w 3194682"/>
                <a:gd name="connsiteY4" fmla="*/ 2613398 h 2670294"/>
                <a:gd name="connsiteX5" fmla="*/ 2778217 w 3194682"/>
                <a:gd name="connsiteY5" fmla="*/ 2670294 h 267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4682" h="2670294">
                  <a:moveTo>
                    <a:pt x="364755" y="2613398"/>
                  </a:moveTo>
                  <a:cubicBezTo>
                    <a:pt x="136885" y="2337284"/>
                    <a:pt x="0" y="1983298"/>
                    <a:pt x="0" y="1597341"/>
                  </a:cubicBezTo>
                  <a:cubicBezTo>
                    <a:pt x="0" y="715154"/>
                    <a:pt x="715154" y="0"/>
                    <a:pt x="1597341" y="0"/>
                  </a:cubicBezTo>
                  <a:cubicBezTo>
                    <a:pt x="2479528" y="0"/>
                    <a:pt x="3194682" y="715154"/>
                    <a:pt x="3194682" y="1597341"/>
                  </a:cubicBezTo>
                  <a:cubicBezTo>
                    <a:pt x="3194682" y="1983298"/>
                    <a:pt x="3057797" y="2337284"/>
                    <a:pt x="2829927" y="2613398"/>
                  </a:cubicBezTo>
                  <a:lnTo>
                    <a:pt x="2778217" y="2670294"/>
                  </a:lnTo>
                </a:path>
              </a:pathLst>
            </a:custGeom>
            <a:noFill/>
            <a:ln w="9525" algn="ctr">
              <a:solidFill>
                <a:schemeClr val="bg1">
                  <a:lumMod val="95000"/>
                </a:schemeClr>
              </a:solidFill>
              <a:prstDash val="dash"/>
              <a:miter lim="800000"/>
              <a:headEnd/>
              <a:tailEnd/>
            </a:ln>
          </p:spPr>
          <p:txBody>
            <a:bodyPr wrap="square" lIns="88900" tIns="88900" rIns="88900" bIns="88900" rtlCol="0" anchor="ctr">
              <a:noAutofit/>
            </a:bodyP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Open Sans Light" panose="020B0306030504020204" pitchFamily="34" charset="0"/>
                <a:ea typeface="+mn-ea"/>
                <a:cs typeface="+mn-cs"/>
              </a:endParaRPr>
            </a:p>
          </p:txBody>
        </p:sp>
        <p:sp>
          <p:nvSpPr>
            <p:cNvPr id="14" name="TextBox 13">
              <a:extLst>
                <a:ext uri="{FF2B5EF4-FFF2-40B4-BE49-F238E27FC236}">
                  <a16:creationId xmlns:a16="http://schemas.microsoft.com/office/drawing/2014/main" id="{38DC0706-D87E-CADB-DB37-49193A6E10C9}"/>
                </a:ext>
              </a:extLst>
            </p:cNvPr>
            <p:cNvSpPr txBox="1"/>
            <p:nvPr/>
          </p:nvSpPr>
          <p:spPr>
            <a:xfrm>
              <a:off x="516683" y="2087836"/>
              <a:ext cx="4136152" cy="1246495"/>
            </a:xfrm>
            <a:prstGeom prst="rect">
              <a:avLst/>
            </a:prstGeom>
            <a:noFill/>
          </p:spPr>
          <p:txBody>
            <a:bodyPr wrap="square">
              <a:spAutoFit/>
            </a:bodyPr>
            <a:lstStyle/>
            <a:p>
              <a:pPr marL="298450" marR="5080" lvl="0" indent="-285750" algn="l" defTabSz="914400" rtl="0" eaLnBrk="1" fontAlgn="auto" latinLnBrk="0" hangingPunct="1">
                <a:lnSpc>
                  <a:spcPct val="100000"/>
                </a:lnSpc>
                <a:spcBef>
                  <a:spcPts val="5"/>
                </a:spcBef>
                <a:spcAft>
                  <a:spcPts val="0"/>
                </a:spcAft>
                <a:buClrTx/>
                <a:buSzTx/>
                <a:buFont typeface="Arial" panose="020B0604020202020204" pitchFamily="34" charset="0"/>
                <a:buChar char="•"/>
                <a:tabLst/>
                <a:defRPr/>
              </a:pPr>
              <a:r>
                <a:rPr kumimoji="0" lang="en-ID" sz="1500" b="0" i="0" u="none" strike="noStrike" kern="1200" cap="none" spc="0" normalizeH="0" baseline="0" noProof="0" dirty="0">
                  <a:ln>
                    <a:noFill/>
                  </a:ln>
                  <a:effectLst/>
                  <a:uLnTx/>
                  <a:uFillTx/>
                  <a:latin typeface="Calibri"/>
                  <a:ea typeface="+mn-ea"/>
                  <a:cs typeface="Calibri"/>
                </a:rPr>
                <a:t>GST law has transformed significantly since its inception in July 2017, spurred by </a:t>
              </a:r>
              <a:r>
                <a:rPr kumimoji="0" lang="en-ID" sz="1500" b="1" i="0" u="none" strike="noStrike" kern="1200" cap="none" spc="0" normalizeH="0" baseline="0" noProof="0" dirty="0">
                  <a:ln>
                    <a:noFill/>
                  </a:ln>
                  <a:solidFill>
                    <a:schemeClr val="accent1"/>
                  </a:solidFill>
                  <a:effectLst/>
                  <a:uLnTx/>
                  <a:uFillTx/>
                  <a:latin typeface="Calibri"/>
                  <a:ea typeface="+mn-ea"/>
                  <a:cs typeface="Calibri"/>
                </a:rPr>
                <a:t>56 GST Council meetings</a:t>
              </a:r>
              <a:r>
                <a:rPr kumimoji="0" lang="en-ID" sz="1500" b="0" i="0" u="none" strike="noStrike" kern="1200" cap="none" spc="0" normalizeH="0" baseline="0" noProof="0" dirty="0">
                  <a:ln>
                    <a:noFill/>
                  </a:ln>
                  <a:solidFill>
                    <a:schemeClr val="accent1"/>
                  </a:solidFill>
                  <a:effectLst/>
                  <a:uLnTx/>
                  <a:uFillTx/>
                  <a:latin typeface="Calibri"/>
                  <a:ea typeface="+mn-ea"/>
                  <a:cs typeface="Calibri"/>
                </a:rPr>
                <a:t> </a:t>
              </a:r>
              <a:r>
                <a:rPr kumimoji="0" lang="en-ID" sz="1500" b="0" i="0" u="none" strike="noStrike" kern="1200" cap="none" spc="0" normalizeH="0" baseline="0" noProof="0" dirty="0">
                  <a:ln>
                    <a:noFill/>
                  </a:ln>
                  <a:effectLst/>
                  <a:uLnTx/>
                  <a:uFillTx/>
                  <a:latin typeface="Calibri"/>
                  <a:ea typeface="+mn-ea"/>
                  <a:cs typeface="Calibri"/>
                </a:rPr>
                <a:t>and the focus has been on procedural simplification, robust technology adoption and unambiguous legal provisions</a:t>
              </a:r>
              <a:endParaRPr kumimoji="0" lang="en-GB" sz="1500" b="0" i="0" u="none" strike="noStrike" kern="1200" cap="none" spc="0" normalizeH="0" baseline="0" noProof="0" dirty="0">
                <a:ln>
                  <a:noFill/>
                </a:ln>
                <a:effectLst/>
                <a:uLnTx/>
                <a:uFillTx/>
                <a:latin typeface="Calibri"/>
                <a:ea typeface="+mn-ea"/>
                <a:cs typeface="Calibri"/>
              </a:endParaRPr>
            </a:p>
          </p:txBody>
        </p:sp>
        <p:sp>
          <p:nvSpPr>
            <p:cNvPr id="15" name="TextBox 14">
              <a:extLst>
                <a:ext uri="{FF2B5EF4-FFF2-40B4-BE49-F238E27FC236}">
                  <a16:creationId xmlns:a16="http://schemas.microsoft.com/office/drawing/2014/main" id="{15767AEF-1AD0-E220-0624-8522C2242AA1}"/>
                </a:ext>
              </a:extLst>
            </p:cNvPr>
            <p:cNvSpPr txBox="1"/>
            <p:nvPr/>
          </p:nvSpPr>
          <p:spPr>
            <a:xfrm>
              <a:off x="516683" y="4323003"/>
              <a:ext cx="4015472" cy="1015663"/>
            </a:xfrm>
            <a:prstGeom prst="rect">
              <a:avLst/>
            </a:prstGeom>
            <a:noFill/>
          </p:spPr>
          <p:txBody>
            <a:bodyPr wrap="square">
              <a:spAutoFit/>
            </a:bodyPr>
            <a:lstStyle/>
            <a:p>
              <a:pPr marL="298450" marR="0" lvl="0" indent="-285750" algn="just" defTabSz="914400" rtl="0" eaLnBrk="1" fontAlgn="auto" latinLnBrk="0" hangingPunct="1">
                <a:lnSpc>
                  <a:spcPct val="100000"/>
                </a:lnSpc>
                <a:spcBef>
                  <a:spcPts val="1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effectLst/>
                  <a:uLnTx/>
                  <a:uFillTx/>
                  <a:latin typeface="Calibri"/>
                  <a:ea typeface="+mn-ea"/>
                  <a:cs typeface="Calibri"/>
                </a:rPr>
                <a:t>GST Appellate Tribunal (GSTAT) to be </a:t>
              </a:r>
              <a:r>
                <a:rPr kumimoji="0" lang="en-US" sz="1500" b="1" i="0" u="none" strike="noStrike" kern="1200" cap="none" spc="0" normalizeH="0" baseline="0" noProof="0" dirty="0">
                  <a:ln>
                    <a:noFill/>
                  </a:ln>
                  <a:solidFill>
                    <a:schemeClr val="accent3"/>
                  </a:solidFill>
                  <a:effectLst/>
                  <a:uLnTx/>
                  <a:uFillTx/>
                  <a:latin typeface="Calibri"/>
                  <a:ea typeface="+mn-ea"/>
                  <a:cs typeface="Calibri"/>
                </a:rPr>
                <a:t>operational by end-September, with hearings from December</a:t>
              </a:r>
              <a:r>
                <a:rPr kumimoji="0" lang="en-US" sz="1500" b="0" i="0" u="none" strike="noStrike" kern="1200" cap="none" spc="0" normalizeH="0" baseline="0" noProof="0" dirty="0">
                  <a:ln>
                    <a:noFill/>
                  </a:ln>
                  <a:effectLst/>
                  <a:uLnTx/>
                  <a:uFillTx/>
                  <a:latin typeface="Calibri"/>
                  <a:ea typeface="+mn-ea"/>
                  <a:cs typeface="Calibri"/>
                </a:rPr>
                <a:t>, providing a robust mechanism for dispute resolution</a:t>
              </a:r>
            </a:p>
          </p:txBody>
        </p:sp>
        <p:sp>
          <p:nvSpPr>
            <p:cNvPr id="16" name="TextBox 15">
              <a:extLst>
                <a:ext uri="{FF2B5EF4-FFF2-40B4-BE49-F238E27FC236}">
                  <a16:creationId xmlns:a16="http://schemas.microsoft.com/office/drawing/2014/main" id="{1AF62949-EFF3-36E1-AB3A-B63EB09E7DA8}"/>
                </a:ext>
              </a:extLst>
            </p:cNvPr>
            <p:cNvSpPr txBox="1"/>
            <p:nvPr/>
          </p:nvSpPr>
          <p:spPr>
            <a:xfrm>
              <a:off x="7531609" y="4298511"/>
              <a:ext cx="4088477" cy="1246495"/>
            </a:xfrm>
            <a:prstGeom prst="rect">
              <a:avLst/>
            </a:prstGeom>
            <a:noFill/>
          </p:spPr>
          <p:txBody>
            <a:bodyPr wrap="square">
              <a:spAutoFit/>
            </a:bodyPr>
            <a:lstStyle/>
            <a:p>
              <a:pPr marL="298450" marR="5080" lvl="0" indent="-285750" algn="just" defTabSz="914400" rtl="0" eaLnBrk="1" fontAlgn="auto" latinLnBrk="0" hangingPunct="1">
                <a:lnSpc>
                  <a:spcPct val="100000"/>
                </a:lnSpc>
                <a:spcBef>
                  <a:spcPts val="5"/>
                </a:spcBef>
                <a:spcAft>
                  <a:spcPts val="0"/>
                </a:spcAft>
                <a:buClrTx/>
                <a:buSzTx/>
                <a:buFont typeface="Arial" panose="020B0604020202020204" pitchFamily="34" charset="0"/>
                <a:buChar char="•"/>
                <a:tabLst/>
                <a:defRPr/>
              </a:pPr>
              <a:r>
                <a:rPr kumimoji="0" lang="en-US" sz="1500" i="0" u="none" strike="noStrike" kern="1200" cap="none" spc="0" normalizeH="0" baseline="0" noProof="0" dirty="0">
                  <a:ln>
                    <a:noFill/>
                  </a:ln>
                  <a:effectLst/>
                  <a:uLnTx/>
                  <a:uFillTx/>
                  <a:latin typeface="Calibri"/>
                  <a:ea typeface="+mn-ea"/>
                  <a:cs typeface="Calibri"/>
                </a:rPr>
                <a:t>The GST Council continues to exemplify the </a:t>
              </a:r>
              <a:r>
                <a:rPr kumimoji="0" lang="en-US" sz="1500" b="1" i="0" u="none" strike="noStrike" kern="1200" cap="none" spc="0" normalizeH="0" baseline="0" noProof="0" dirty="0">
                  <a:ln>
                    <a:noFill/>
                  </a:ln>
                  <a:solidFill>
                    <a:schemeClr val="accent4"/>
                  </a:solidFill>
                  <a:effectLst/>
                  <a:uLnTx/>
                  <a:uFillTx/>
                  <a:latin typeface="Calibri"/>
                  <a:ea typeface="+mn-ea"/>
                  <a:cs typeface="Calibri"/>
                </a:rPr>
                <a:t>spirit of cooperative federalism, bringing together the Centre and States </a:t>
              </a:r>
              <a:r>
                <a:rPr kumimoji="0" lang="en-US" sz="1500" i="0" u="none" strike="noStrike" kern="1200" cap="none" spc="0" normalizeH="0" baseline="0" noProof="0" dirty="0">
                  <a:ln>
                    <a:noFill/>
                  </a:ln>
                  <a:effectLst/>
                  <a:uLnTx/>
                  <a:uFillTx/>
                  <a:latin typeface="Calibri"/>
                  <a:ea typeface="+mn-ea"/>
                  <a:cs typeface="Calibri"/>
                </a:rPr>
                <a:t>to make consensus-driven decisions that shape India’s indirect tax landscape</a:t>
              </a:r>
            </a:p>
          </p:txBody>
        </p:sp>
        <p:sp>
          <p:nvSpPr>
            <p:cNvPr id="17" name="TextBox 16">
              <a:extLst>
                <a:ext uri="{FF2B5EF4-FFF2-40B4-BE49-F238E27FC236}">
                  <a16:creationId xmlns:a16="http://schemas.microsoft.com/office/drawing/2014/main" id="{5762F0AB-B24C-97DD-1F66-4810749EF706}"/>
                </a:ext>
              </a:extLst>
            </p:cNvPr>
            <p:cNvSpPr txBox="1"/>
            <p:nvPr/>
          </p:nvSpPr>
          <p:spPr>
            <a:xfrm>
              <a:off x="487492" y="1512270"/>
              <a:ext cx="4512081"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86BC25"/>
                  </a:solidFill>
                  <a:effectLst/>
                  <a:uLnTx/>
                  <a:uFillTx/>
                  <a:latin typeface="Calibri" panose="020F0502020204030204" pitchFamily="34" charset="0"/>
                  <a:ea typeface="+mn-ea"/>
                  <a:cs typeface="Calibri" panose="020F0502020204030204" pitchFamily="34" charset="0"/>
                </a:rPr>
                <a:t>Robust GST evolution</a:t>
              </a:r>
            </a:p>
          </p:txBody>
        </p:sp>
        <p:sp>
          <p:nvSpPr>
            <p:cNvPr id="18" name="TextBox 17">
              <a:extLst>
                <a:ext uri="{FF2B5EF4-FFF2-40B4-BE49-F238E27FC236}">
                  <a16:creationId xmlns:a16="http://schemas.microsoft.com/office/drawing/2014/main" id="{0B477EE4-988A-B437-7963-DCB5F7A945DF}"/>
                </a:ext>
              </a:extLst>
            </p:cNvPr>
            <p:cNvSpPr txBox="1"/>
            <p:nvPr/>
          </p:nvSpPr>
          <p:spPr>
            <a:xfrm>
              <a:off x="7216624" y="1619991"/>
              <a:ext cx="4512081" cy="369332"/>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43B02A"/>
                  </a:solidFill>
                  <a:effectLst/>
                  <a:uLnTx/>
                  <a:uFillTx/>
                  <a:latin typeface="Calibri" panose="020F0502020204030204" pitchFamily="34" charset="0"/>
                  <a:ea typeface="+mn-ea"/>
                  <a:cs typeface="Calibri" panose="020F0502020204030204" pitchFamily="34" charset="0"/>
                </a:rPr>
                <a:t>Engagement with industry</a:t>
              </a:r>
            </a:p>
          </p:txBody>
        </p:sp>
        <p:sp>
          <p:nvSpPr>
            <p:cNvPr id="19" name="TextBox 18">
              <a:extLst>
                <a:ext uri="{FF2B5EF4-FFF2-40B4-BE49-F238E27FC236}">
                  <a16:creationId xmlns:a16="http://schemas.microsoft.com/office/drawing/2014/main" id="{DB1385EE-75CE-5BE1-C60C-38173320630C}"/>
                </a:ext>
              </a:extLst>
            </p:cNvPr>
            <p:cNvSpPr txBox="1"/>
            <p:nvPr/>
          </p:nvSpPr>
          <p:spPr>
            <a:xfrm>
              <a:off x="487492" y="3948508"/>
              <a:ext cx="4512081"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6890D"/>
                  </a:solidFill>
                  <a:effectLst/>
                  <a:uLnTx/>
                  <a:uFillTx/>
                  <a:latin typeface="Calibri" panose="020F0502020204030204" pitchFamily="34" charset="0"/>
                  <a:ea typeface="+mn-ea"/>
                  <a:cs typeface="Calibri" panose="020F0502020204030204" pitchFamily="34" charset="0"/>
                </a:rPr>
                <a:t>Dispute resolution</a:t>
              </a:r>
            </a:p>
          </p:txBody>
        </p:sp>
        <p:sp>
          <p:nvSpPr>
            <p:cNvPr id="20" name="TextBox 19">
              <a:extLst>
                <a:ext uri="{FF2B5EF4-FFF2-40B4-BE49-F238E27FC236}">
                  <a16:creationId xmlns:a16="http://schemas.microsoft.com/office/drawing/2014/main" id="{4CF12C99-EBF9-BADF-6043-B884A971A30C}"/>
                </a:ext>
              </a:extLst>
            </p:cNvPr>
            <p:cNvSpPr txBox="1"/>
            <p:nvPr/>
          </p:nvSpPr>
          <p:spPr>
            <a:xfrm>
              <a:off x="7216624" y="3933119"/>
              <a:ext cx="4512081" cy="369332"/>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accent4"/>
                  </a:solidFill>
                  <a:effectLst/>
                  <a:uLnTx/>
                  <a:uFillTx/>
                  <a:latin typeface="Calibri" panose="020F0502020204030204" pitchFamily="34" charset="0"/>
                  <a:ea typeface="+mn-ea"/>
                  <a:cs typeface="Calibri" panose="020F0502020204030204" pitchFamily="34" charset="0"/>
                </a:rPr>
                <a:t> </a:t>
              </a:r>
              <a:r>
                <a:rPr lang="en-GB" b="1" dirty="0">
                  <a:solidFill>
                    <a:schemeClr val="accent4"/>
                  </a:solidFill>
                  <a:latin typeface="Calibri" panose="020F0502020204030204" pitchFamily="34" charset="0"/>
                  <a:cs typeface="Calibri" panose="020F0502020204030204" pitchFamily="34" charset="0"/>
                </a:rPr>
                <a:t>True show of co-operative federalism</a:t>
              </a:r>
              <a:endParaRPr kumimoji="0" lang="en-GB" b="1" i="0" u="none" strike="noStrike" kern="1200" cap="none" spc="0" normalizeH="0" baseline="0" noProof="0" dirty="0">
                <a:ln>
                  <a:noFill/>
                </a:ln>
                <a:solidFill>
                  <a:schemeClr val="accent4"/>
                </a:solidFill>
                <a:effectLst/>
                <a:uLnTx/>
                <a:uFillTx/>
                <a:latin typeface="Calibri" panose="020F0502020204030204" pitchFamily="34" charset="0"/>
                <a:ea typeface="+mn-ea"/>
                <a:cs typeface="Calibri" panose="020F0502020204030204" pitchFamily="34" charset="0"/>
              </a:endParaRPr>
            </a:p>
          </p:txBody>
        </p:sp>
        <p:pic>
          <p:nvPicPr>
            <p:cNvPr id="21" name="Picture 20">
              <a:extLst>
                <a:ext uri="{FF2B5EF4-FFF2-40B4-BE49-F238E27FC236}">
                  <a16:creationId xmlns:a16="http://schemas.microsoft.com/office/drawing/2014/main" id="{957CDD7E-FE92-00F5-0352-792C428FEAAC}"/>
                </a:ext>
              </a:extLst>
            </p:cNvPr>
            <p:cNvPicPr>
              <a:picLocks/>
            </p:cNvPicPr>
            <p:nvPr/>
          </p:nvPicPr>
          <p:blipFill rotWithShape="1">
            <a:blip r:embed="rId3" cstate="print">
              <a:extLst>
                <a:ext uri="{28A0092B-C50C-407E-A947-70E740481C1C}">
                  <a14:useLocalDpi xmlns:a14="http://schemas.microsoft.com/office/drawing/2010/main" val="0"/>
                </a:ext>
              </a:extLst>
            </a:blip>
            <a:srcRect l="6990" t="5194" r="5653" b="6300"/>
            <a:stretch/>
          </p:blipFill>
          <p:spPr>
            <a:xfrm>
              <a:off x="4575971" y="2279950"/>
              <a:ext cx="2955638" cy="2955638"/>
            </a:xfrm>
            <a:prstGeom prst="rect">
              <a:avLst/>
            </a:prstGeom>
          </p:spPr>
        </p:pic>
        <p:sp>
          <p:nvSpPr>
            <p:cNvPr id="23" name="Oval 22">
              <a:extLst>
                <a:ext uri="{FF2B5EF4-FFF2-40B4-BE49-F238E27FC236}">
                  <a16:creationId xmlns:a16="http://schemas.microsoft.com/office/drawing/2014/main" id="{53B55438-FD45-9DC7-0258-744AFBE639B4}"/>
                </a:ext>
              </a:extLst>
            </p:cNvPr>
            <p:cNvSpPr/>
            <p:nvPr/>
          </p:nvSpPr>
          <p:spPr bwMode="gray">
            <a:xfrm>
              <a:off x="224486" y="1256554"/>
              <a:ext cx="526010" cy="526010"/>
            </a:xfrm>
            <a:prstGeom prst="ellipse">
              <a:avLst/>
            </a:prstGeom>
            <a:solidFill>
              <a:schemeClr val="tx1"/>
            </a:solidFill>
            <a:ln w="19050" algn="ctr">
              <a:solidFill>
                <a:schemeClr val="accent1"/>
              </a:solidFill>
              <a:prstDash val="sysDot"/>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Oval 23">
              <a:extLst>
                <a:ext uri="{FF2B5EF4-FFF2-40B4-BE49-F238E27FC236}">
                  <a16:creationId xmlns:a16="http://schemas.microsoft.com/office/drawing/2014/main" id="{6FE1C674-ED3B-CE97-CD6E-A647C56961AC}"/>
                </a:ext>
              </a:extLst>
            </p:cNvPr>
            <p:cNvSpPr/>
            <p:nvPr/>
          </p:nvSpPr>
          <p:spPr bwMode="gray">
            <a:xfrm>
              <a:off x="11466463" y="1256554"/>
              <a:ext cx="526010" cy="526010"/>
            </a:xfrm>
            <a:prstGeom prst="ellipse">
              <a:avLst/>
            </a:prstGeom>
            <a:solidFill>
              <a:schemeClr val="tx1"/>
            </a:solidFill>
            <a:ln w="19050" algn="ctr">
              <a:solidFill>
                <a:schemeClr val="accent2"/>
              </a:solidFill>
              <a:prstDash val="sysDot"/>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2" name="Group 21">
              <a:extLst>
                <a:ext uri="{FF2B5EF4-FFF2-40B4-BE49-F238E27FC236}">
                  <a16:creationId xmlns:a16="http://schemas.microsoft.com/office/drawing/2014/main" id="{96D5A9EC-122C-4CC4-3882-0DFFF98BAE4E}"/>
                </a:ext>
              </a:extLst>
            </p:cNvPr>
            <p:cNvGrpSpPr/>
            <p:nvPr/>
          </p:nvGrpSpPr>
          <p:grpSpPr>
            <a:xfrm>
              <a:off x="224486" y="5773806"/>
              <a:ext cx="526010" cy="526010"/>
              <a:chOff x="224486" y="5727151"/>
              <a:chExt cx="526010" cy="526010"/>
            </a:xfrm>
          </p:grpSpPr>
          <p:sp>
            <p:nvSpPr>
              <p:cNvPr id="25" name="Oval 24">
                <a:extLst>
                  <a:ext uri="{FF2B5EF4-FFF2-40B4-BE49-F238E27FC236}">
                    <a16:creationId xmlns:a16="http://schemas.microsoft.com/office/drawing/2014/main" id="{D5D3CC3F-2775-6BF9-5553-CCBA46CA5380}"/>
                  </a:ext>
                </a:extLst>
              </p:cNvPr>
              <p:cNvSpPr/>
              <p:nvPr/>
            </p:nvSpPr>
            <p:spPr bwMode="gray">
              <a:xfrm>
                <a:off x="224486" y="5727151"/>
                <a:ext cx="526010" cy="526010"/>
              </a:xfrm>
              <a:prstGeom prst="ellipse">
                <a:avLst/>
              </a:prstGeom>
              <a:solidFill>
                <a:schemeClr val="tx1"/>
              </a:solidFill>
              <a:ln w="19050" algn="ctr">
                <a:solidFill>
                  <a:schemeClr val="accent3"/>
                </a:solidFill>
                <a:prstDash val="sysDot"/>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93C6B5C4-0CF2-E1E0-A1DE-94A34B06EDC0}"/>
                  </a:ext>
                </a:extLst>
              </p:cNvPr>
              <p:cNvGrpSpPr/>
              <p:nvPr/>
            </p:nvGrpSpPr>
            <p:grpSpPr>
              <a:xfrm>
                <a:off x="300792" y="5824680"/>
                <a:ext cx="318885" cy="274450"/>
                <a:chOff x="310913" y="1346910"/>
                <a:chExt cx="318885" cy="274450"/>
              </a:xfrm>
              <a:solidFill>
                <a:schemeClr val="accent2"/>
              </a:solidFill>
            </p:grpSpPr>
            <p:sp>
              <p:nvSpPr>
                <p:cNvPr id="35" name="Graphic 4">
                  <a:extLst>
                    <a:ext uri="{FF2B5EF4-FFF2-40B4-BE49-F238E27FC236}">
                      <a16:creationId xmlns:a16="http://schemas.microsoft.com/office/drawing/2014/main" id="{56056085-9C2B-2B58-8C4B-3FF0F1F4A998}"/>
                    </a:ext>
                  </a:extLst>
                </p:cNvPr>
                <p:cNvSpPr/>
                <p:nvPr/>
              </p:nvSpPr>
              <p:spPr>
                <a:xfrm>
                  <a:off x="312674" y="1576963"/>
                  <a:ext cx="20198" cy="43387"/>
                </a:xfrm>
                <a:custGeom>
                  <a:avLst/>
                  <a:gdLst>
                    <a:gd name="connsiteX0" fmla="*/ 6390 w 12779"/>
                    <a:gd name="connsiteY0" fmla="*/ 0 h 27451"/>
                    <a:gd name="connsiteX1" fmla="*/ 0 w 12779"/>
                    <a:gd name="connsiteY1" fmla="*/ 6384 h 27451"/>
                    <a:gd name="connsiteX2" fmla="*/ 0 w 12779"/>
                    <a:gd name="connsiteY2" fmla="*/ 21067 h 27451"/>
                    <a:gd name="connsiteX3" fmla="*/ 6390 w 12779"/>
                    <a:gd name="connsiteY3" fmla="*/ 27451 h 27451"/>
                    <a:gd name="connsiteX4" fmla="*/ 12780 w 12779"/>
                    <a:gd name="connsiteY4" fmla="*/ 21067 h 27451"/>
                    <a:gd name="connsiteX5" fmla="*/ 12780 w 12779"/>
                    <a:gd name="connsiteY5" fmla="*/ 6384 h 27451"/>
                    <a:gd name="connsiteX6" fmla="*/ 6390 w 12779"/>
                    <a:gd name="connsiteY6" fmla="*/ 0 h 2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27451">
                      <a:moveTo>
                        <a:pt x="6390" y="0"/>
                      </a:moveTo>
                      <a:cubicBezTo>
                        <a:pt x="2556" y="0"/>
                        <a:pt x="0" y="2554"/>
                        <a:pt x="0" y="6384"/>
                      </a:cubicBezTo>
                      <a:lnTo>
                        <a:pt x="0" y="21067"/>
                      </a:lnTo>
                      <a:cubicBezTo>
                        <a:pt x="0" y="24897"/>
                        <a:pt x="2556" y="27451"/>
                        <a:pt x="6390" y="27451"/>
                      </a:cubicBezTo>
                      <a:cubicBezTo>
                        <a:pt x="10224" y="27451"/>
                        <a:pt x="12780" y="24897"/>
                        <a:pt x="12780" y="21067"/>
                      </a:cubicBezTo>
                      <a:lnTo>
                        <a:pt x="12780" y="6384"/>
                      </a:lnTo>
                      <a:cubicBezTo>
                        <a:pt x="12780" y="3192"/>
                        <a:pt x="9585" y="0"/>
                        <a:pt x="6390" y="0"/>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Graphic 4">
                  <a:extLst>
                    <a:ext uri="{FF2B5EF4-FFF2-40B4-BE49-F238E27FC236}">
                      <a16:creationId xmlns:a16="http://schemas.microsoft.com/office/drawing/2014/main" id="{3A3BCACC-96C1-C2DA-5336-1B49A1A03F9F}"/>
                    </a:ext>
                  </a:extLst>
                </p:cNvPr>
                <p:cNvSpPr/>
                <p:nvPr/>
              </p:nvSpPr>
              <p:spPr>
                <a:xfrm>
                  <a:off x="358122" y="1554766"/>
                  <a:ext cx="20198" cy="66594"/>
                </a:xfrm>
                <a:custGeom>
                  <a:avLst/>
                  <a:gdLst>
                    <a:gd name="connsiteX0" fmla="*/ 6390 w 12779"/>
                    <a:gd name="connsiteY0" fmla="*/ 0 h 42134"/>
                    <a:gd name="connsiteX1" fmla="*/ 0 w 12779"/>
                    <a:gd name="connsiteY1" fmla="*/ 6384 h 42134"/>
                    <a:gd name="connsiteX2" fmla="*/ 0 w 12779"/>
                    <a:gd name="connsiteY2" fmla="*/ 35750 h 42134"/>
                    <a:gd name="connsiteX3" fmla="*/ 6390 w 12779"/>
                    <a:gd name="connsiteY3" fmla="*/ 42134 h 42134"/>
                    <a:gd name="connsiteX4" fmla="*/ 12780 w 12779"/>
                    <a:gd name="connsiteY4" fmla="*/ 35750 h 42134"/>
                    <a:gd name="connsiteX5" fmla="*/ 12780 w 12779"/>
                    <a:gd name="connsiteY5" fmla="*/ 6384 h 42134"/>
                    <a:gd name="connsiteX6" fmla="*/ 6390 w 12779"/>
                    <a:gd name="connsiteY6" fmla="*/ 0 h 4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42134">
                      <a:moveTo>
                        <a:pt x="6390" y="0"/>
                      </a:moveTo>
                      <a:cubicBezTo>
                        <a:pt x="2556" y="0"/>
                        <a:pt x="0" y="2554"/>
                        <a:pt x="0" y="6384"/>
                      </a:cubicBezTo>
                      <a:lnTo>
                        <a:pt x="0" y="35750"/>
                      </a:lnTo>
                      <a:cubicBezTo>
                        <a:pt x="0" y="39581"/>
                        <a:pt x="2556" y="42134"/>
                        <a:pt x="6390" y="42134"/>
                      </a:cubicBezTo>
                      <a:cubicBezTo>
                        <a:pt x="10224" y="42134"/>
                        <a:pt x="12780" y="39581"/>
                        <a:pt x="12780" y="35750"/>
                      </a:cubicBezTo>
                      <a:lnTo>
                        <a:pt x="12780" y="6384"/>
                      </a:lnTo>
                      <a:cubicBezTo>
                        <a:pt x="12780" y="2554"/>
                        <a:pt x="10224" y="0"/>
                        <a:pt x="6390" y="0"/>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Graphic 4">
                  <a:extLst>
                    <a:ext uri="{FF2B5EF4-FFF2-40B4-BE49-F238E27FC236}">
                      <a16:creationId xmlns:a16="http://schemas.microsoft.com/office/drawing/2014/main" id="{108E4AAC-52AC-BF6B-4D4F-3FD4531EC380}"/>
                    </a:ext>
                  </a:extLst>
                </p:cNvPr>
                <p:cNvSpPr/>
                <p:nvPr/>
              </p:nvSpPr>
              <p:spPr>
                <a:xfrm>
                  <a:off x="404580" y="1519450"/>
                  <a:ext cx="20198" cy="100900"/>
                </a:xfrm>
                <a:custGeom>
                  <a:avLst/>
                  <a:gdLst>
                    <a:gd name="connsiteX0" fmla="*/ 6390 w 12779"/>
                    <a:gd name="connsiteY0" fmla="*/ 0 h 63839"/>
                    <a:gd name="connsiteX1" fmla="*/ 0 w 12779"/>
                    <a:gd name="connsiteY1" fmla="*/ 6384 h 63839"/>
                    <a:gd name="connsiteX2" fmla="*/ 0 w 12779"/>
                    <a:gd name="connsiteY2" fmla="*/ 57456 h 63839"/>
                    <a:gd name="connsiteX3" fmla="*/ 6390 w 12779"/>
                    <a:gd name="connsiteY3" fmla="*/ 63840 h 63839"/>
                    <a:gd name="connsiteX4" fmla="*/ 12780 w 12779"/>
                    <a:gd name="connsiteY4" fmla="*/ 57456 h 63839"/>
                    <a:gd name="connsiteX5" fmla="*/ 12780 w 12779"/>
                    <a:gd name="connsiteY5" fmla="*/ 6384 h 63839"/>
                    <a:gd name="connsiteX6" fmla="*/ 6390 w 12779"/>
                    <a:gd name="connsiteY6" fmla="*/ 0 h 6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63839">
                      <a:moveTo>
                        <a:pt x="6390" y="0"/>
                      </a:moveTo>
                      <a:cubicBezTo>
                        <a:pt x="2556" y="0"/>
                        <a:pt x="0" y="2554"/>
                        <a:pt x="0" y="6384"/>
                      </a:cubicBezTo>
                      <a:lnTo>
                        <a:pt x="0" y="57456"/>
                      </a:lnTo>
                      <a:cubicBezTo>
                        <a:pt x="0" y="61286"/>
                        <a:pt x="2556" y="63840"/>
                        <a:pt x="6390" y="63840"/>
                      </a:cubicBezTo>
                      <a:cubicBezTo>
                        <a:pt x="10224" y="63840"/>
                        <a:pt x="12780" y="61286"/>
                        <a:pt x="12780" y="57456"/>
                      </a:cubicBezTo>
                      <a:lnTo>
                        <a:pt x="12780" y="6384"/>
                      </a:lnTo>
                      <a:cubicBezTo>
                        <a:pt x="12780" y="3192"/>
                        <a:pt x="9585" y="0"/>
                        <a:pt x="6390" y="0"/>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Graphic 4">
                  <a:extLst>
                    <a:ext uri="{FF2B5EF4-FFF2-40B4-BE49-F238E27FC236}">
                      <a16:creationId xmlns:a16="http://schemas.microsoft.com/office/drawing/2014/main" id="{D0F6F6B2-DA3F-8179-F620-65C64DF19018}"/>
                    </a:ext>
                  </a:extLst>
                </p:cNvPr>
                <p:cNvSpPr/>
                <p:nvPr/>
              </p:nvSpPr>
              <p:spPr>
                <a:xfrm>
                  <a:off x="450027" y="1508350"/>
                  <a:ext cx="20198" cy="112000"/>
                </a:xfrm>
                <a:custGeom>
                  <a:avLst/>
                  <a:gdLst>
                    <a:gd name="connsiteX0" fmla="*/ 6390 w 12779"/>
                    <a:gd name="connsiteY0" fmla="*/ 0 h 70862"/>
                    <a:gd name="connsiteX1" fmla="*/ 0 w 12779"/>
                    <a:gd name="connsiteY1" fmla="*/ 6384 h 70862"/>
                    <a:gd name="connsiteX2" fmla="*/ 0 w 12779"/>
                    <a:gd name="connsiteY2" fmla="*/ 64478 h 70862"/>
                    <a:gd name="connsiteX3" fmla="*/ 6390 w 12779"/>
                    <a:gd name="connsiteY3" fmla="*/ 70862 h 70862"/>
                    <a:gd name="connsiteX4" fmla="*/ 12780 w 12779"/>
                    <a:gd name="connsiteY4" fmla="*/ 64478 h 70862"/>
                    <a:gd name="connsiteX5" fmla="*/ 12780 w 12779"/>
                    <a:gd name="connsiteY5" fmla="*/ 6384 h 70862"/>
                    <a:gd name="connsiteX6" fmla="*/ 6390 w 12779"/>
                    <a:gd name="connsiteY6" fmla="*/ 0 h 7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70862">
                      <a:moveTo>
                        <a:pt x="6390" y="0"/>
                      </a:moveTo>
                      <a:cubicBezTo>
                        <a:pt x="2556" y="0"/>
                        <a:pt x="0" y="2554"/>
                        <a:pt x="0" y="6384"/>
                      </a:cubicBezTo>
                      <a:lnTo>
                        <a:pt x="0" y="64478"/>
                      </a:lnTo>
                      <a:cubicBezTo>
                        <a:pt x="0" y="68309"/>
                        <a:pt x="2556" y="70862"/>
                        <a:pt x="6390" y="70862"/>
                      </a:cubicBezTo>
                      <a:cubicBezTo>
                        <a:pt x="10224" y="70862"/>
                        <a:pt x="12780" y="68309"/>
                        <a:pt x="12780" y="64478"/>
                      </a:cubicBezTo>
                      <a:lnTo>
                        <a:pt x="12780" y="6384"/>
                      </a:lnTo>
                      <a:cubicBezTo>
                        <a:pt x="12780" y="3192"/>
                        <a:pt x="10224" y="0"/>
                        <a:pt x="6390" y="0"/>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Graphic 4">
                  <a:extLst>
                    <a:ext uri="{FF2B5EF4-FFF2-40B4-BE49-F238E27FC236}">
                      <a16:creationId xmlns:a16="http://schemas.microsoft.com/office/drawing/2014/main" id="{DDFD133B-E59C-260A-50DE-41D89842C443}"/>
                    </a:ext>
                  </a:extLst>
                </p:cNvPr>
                <p:cNvSpPr/>
                <p:nvPr/>
              </p:nvSpPr>
              <p:spPr>
                <a:xfrm>
                  <a:off x="496485" y="1508350"/>
                  <a:ext cx="20198" cy="112000"/>
                </a:xfrm>
                <a:custGeom>
                  <a:avLst/>
                  <a:gdLst>
                    <a:gd name="connsiteX0" fmla="*/ 6390 w 12779"/>
                    <a:gd name="connsiteY0" fmla="*/ 0 h 70862"/>
                    <a:gd name="connsiteX1" fmla="*/ 0 w 12779"/>
                    <a:gd name="connsiteY1" fmla="*/ 6384 h 70862"/>
                    <a:gd name="connsiteX2" fmla="*/ 0 w 12779"/>
                    <a:gd name="connsiteY2" fmla="*/ 64478 h 70862"/>
                    <a:gd name="connsiteX3" fmla="*/ 6390 w 12779"/>
                    <a:gd name="connsiteY3" fmla="*/ 70862 h 70862"/>
                    <a:gd name="connsiteX4" fmla="*/ 12780 w 12779"/>
                    <a:gd name="connsiteY4" fmla="*/ 64478 h 70862"/>
                    <a:gd name="connsiteX5" fmla="*/ 12780 w 12779"/>
                    <a:gd name="connsiteY5" fmla="*/ 6384 h 70862"/>
                    <a:gd name="connsiteX6" fmla="*/ 6390 w 12779"/>
                    <a:gd name="connsiteY6" fmla="*/ 0 h 7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70862">
                      <a:moveTo>
                        <a:pt x="6390" y="0"/>
                      </a:moveTo>
                      <a:cubicBezTo>
                        <a:pt x="2556" y="0"/>
                        <a:pt x="0" y="2554"/>
                        <a:pt x="0" y="6384"/>
                      </a:cubicBezTo>
                      <a:lnTo>
                        <a:pt x="0" y="64478"/>
                      </a:lnTo>
                      <a:cubicBezTo>
                        <a:pt x="0" y="68309"/>
                        <a:pt x="2556" y="70862"/>
                        <a:pt x="6390" y="70862"/>
                      </a:cubicBezTo>
                      <a:cubicBezTo>
                        <a:pt x="10224" y="70862"/>
                        <a:pt x="12780" y="68309"/>
                        <a:pt x="12780" y="64478"/>
                      </a:cubicBezTo>
                      <a:lnTo>
                        <a:pt x="12780" y="6384"/>
                      </a:lnTo>
                      <a:cubicBezTo>
                        <a:pt x="12780" y="3192"/>
                        <a:pt x="9585" y="0"/>
                        <a:pt x="6390" y="0"/>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Graphic 4">
                  <a:extLst>
                    <a:ext uri="{FF2B5EF4-FFF2-40B4-BE49-F238E27FC236}">
                      <a16:creationId xmlns:a16="http://schemas.microsoft.com/office/drawing/2014/main" id="{4B0022C9-4F1C-85F1-74A8-5E3784811F6F}"/>
                    </a:ext>
                  </a:extLst>
                </p:cNvPr>
                <p:cNvSpPr/>
                <p:nvPr/>
              </p:nvSpPr>
              <p:spPr>
                <a:xfrm>
                  <a:off x="541933" y="1474045"/>
                  <a:ext cx="20198" cy="146305"/>
                </a:xfrm>
                <a:custGeom>
                  <a:avLst/>
                  <a:gdLst>
                    <a:gd name="connsiteX0" fmla="*/ 6390 w 12779"/>
                    <a:gd name="connsiteY0" fmla="*/ 0 h 92567"/>
                    <a:gd name="connsiteX1" fmla="*/ 0 w 12779"/>
                    <a:gd name="connsiteY1" fmla="*/ 6384 h 92567"/>
                    <a:gd name="connsiteX2" fmla="*/ 0 w 12779"/>
                    <a:gd name="connsiteY2" fmla="*/ 86184 h 92567"/>
                    <a:gd name="connsiteX3" fmla="*/ 6390 w 12779"/>
                    <a:gd name="connsiteY3" fmla="*/ 92568 h 92567"/>
                    <a:gd name="connsiteX4" fmla="*/ 12780 w 12779"/>
                    <a:gd name="connsiteY4" fmla="*/ 86184 h 92567"/>
                    <a:gd name="connsiteX5" fmla="*/ 12780 w 12779"/>
                    <a:gd name="connsiteY5" fmla="*/ 6384 h 92567"/>
                    <a:gd name="connsiteX6" fmla="*/ 6390 w 12779"/>
                    <a:gd name="connsiteY6" fmla="*/ 0 h 92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92567">
                      <a:moveTo>
                        <a:pt x="6390" y="0"/>
                      </a:moveTo>
                      <a:cubicBezTo>
                        <a:pt x="2556" y="0"/>
                        <a:pt x="0" y="2554"/>
                        <a:pt x="0" y="6384"/>
                      </a:cubicBezTo>
                      <a:lnTo>
                        <a:pt x="0" y="86184"/>
                      </a:lnTo>
                      <a:cubicBezTo>
                        <a:pt x="0" y="90014"/>
                        <a:pt x="2556" y="92568"/>
                        <a:pt x="6390" y="92568"/>
                      </a:cubicBezTo>
                      <a:cubicBezTo>
                        <a:pt x="10224" y="92568"/>
                        <a:pt x="12780" y="90014"/>
                        <a:pt x="12780" y="86184"/>
                      </a:cubicBezTo>
                      <a:lnTo>
                        <a:pt x="12780" y="6384"/>
                      </a:lnTo>
                      <a:cubicBezTo>
                        <a:pt x="12780" y="2554"/>
                        <a:pt x="10224" y="0"/>
                        <a:pt x="6390" y="0"/>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Graphic 4">
                  <a:extLst>
                    <a:ext uri="{FF2B5EF4-FFF2-40B4-BE49-F238E27FC236}">
                      <a16:creationId xmlns:a16="http://schemas.microsoft.com/office/drawing/2014/main" id="{205D805D-F89E-197B-39E1-619EF70D7554}"/>
                    </a:ext>
                  </a:extLst>
                </p:cNvPr>
                <p:cNvSpPr/>
                <p:nvPr/>
              </p:nvSpPr>
              <p:spPr>
                <a:xfrm>
                  <a:off x="588390" y="1439738"/>
                  <a:ext cx="20198" cy="180612"/>
                </a:xfrm>
                <a:custGeom>
                  <a:avLst/>
                  <a:gdLst>
                    <a:gd name="connsiteX0" fmla="*/ 6390 w 12779"/>
                    <a:gd name="connsiteY0" fmla="*/ 0 h 114273"/>
                    <a:gd name="connsiteX1" fmla="*/ 0 w 12779"/>
                    <a:gd name="connsiteY1" fmla="*/ 6384 h 114273"/>
                    <a:gd name="connsiteX2" fmla="*/ 0 w 12779"/>
                    <a:gd name="connsiteY2" fmla="*/ 107889 h 114273"/>
                    <a:gd name="connsiteX3" fmla="*/ 6390 w 12779"/>
                    <a:gd name="connsiteY3" fmla="*/ 114273 h 114273"/>
                    <a:gd name="connsiteX4" fmla="*/ 12780 w 12779"/>
                    <a:gd name="connsiteY4" fmla="*/ 107889 h 114273"/>
                    <a:gd name="connsiteX5" fmla="*/ 12780 w 12779"/>
                    <a:gd name="connsiteY5" fmla="*/ 6384 h 114273"/>
                    <a:gd name="connsiteX6" fmla="*/ 6390 w 12779"/>
                    <a:gd name="connsiteY6" fmla="*/ 0 h 11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114273">
                      <a:moveTo>
                        <a:pt x="6390" y="0"/>
                      </a:moveTo>
                      <a:cubicBezTo>
                        <a:pt x="2556" y="0"/>
                        <a:pt x="0" y="2554"/>
                        <a:pt x="0" y="6384"/>
                      </a:cubicBezTo>
                      <a:lnTo>
                        <a:pt x="0" y="107889"/>
                      </a:lnTo>
                      <a:cubicBezTo>
                        <a:pt x="0" y="111720"/>
                        <a:pt x="2556" y="114273"/>
                        <a:pt x="6390" y="114273"/>
                      </a:cubicBezTo>
                      <a:cubicBezTo>
                        <a:pt x="10224" y="114273"/>
                        <a:pt x="12780" y="111720"/>
                        <a:pt x="12780" y="107889"/>
                      </a:cubicBezTo>
                      <a:lnTo>
                        <a:pt x="12780" y="6384"/>
                      </a:lnTo>
                      <a:cubicBezTo>
                        <a:pt x="12780" y="2554"/>
                        <a:pt x="9585" y="0"/>
                        <a:pt x="6390" y="0"/>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2" name="Graphic 4">
                  <a:extLst>
                    <a:ext uri="{FF2B5EF4-FFF2-40B4-BE49-F238E27FC236}">
                      <a16:creationId xmlns:a16="http://schemas.microsoft.com/office/drawing/2014/main" id="{FC60CEE6-845F-95D8-BB9E-F9F110F8AB10}"/>
                    </a:ext>
                  </a:extLst>
                </p:cNvPr>
                <p:cNvSpPr/>
                <p:nvPr/>
              </p:nvSpPr>
              <p:spPr>
                <a:xfrm>
                  <a:off x="310913" y="1346910"/>
                  <a:ext cx="318885" cy="203819"/>
                </a:xfrm>
                <a:custGeom>
                  <a:avLst/>
                  <a:gdLst>
                    <a:gd name="connsiteX0" fmla="*/ 198563 w 201758"/>
                    <a:gd name="connsiteY0" fmla="*/ 638 h 128956"/>
                    <a:gd name="connsiteX1" fmla="*/ 196008 w 201758"/>
                    <a:gd name="connsiteY1" fmla="*/ 0 h 128956"/>
                    <a:gd name="connsiteX2" fmla="*/ 166614 w 201758"/>
                    <a:gd name="connsiteY2" fmla="*/ 0 h 128956"/>
                    <a:gd name="connsiteX3" fmla="*/ 160224 w 201758"/>
                    <a:gd name="connsiteY3" fmla="*/ 6384 h 128956"/>
                    <a:gd name="connsiteX4" fmla="*/ 166614 w 201758"/>
                    <a:gd name="connsiteY4" fmla="*/ 12768 h 128956"/>
                    <a:gd name="connsiteX5" fmla="*/ 180033 w 201758"/>
                    <a:gd name="connsiteY5" fmla="*/ 12768 h 128956"/>
                    <a:gd name="connsiteX6" fmla="*/ 119967 w 201758"/>
                    <a:gd name="connsiteY6" fmla="*/ 72777 h 128956"/>
                    <a:gd name="connsiteX7" fmla="*/ 64375 w 201758"/>
                    <a:gd name="connsiteY7" fmla="*/ 72777 h 128956"/>
                    <a:gd name="connsiteX8" fmla="*/ 60541 w 201758"/>
                    <a:gd name="connsiteY8" fmla="*/ 74054 h 128956"/>
                    <a:gd name="connsiteX9" fmla="*/ 2393 w 201758"/>
                    <a:gd name="connsiteY9" fmla="*/ 117465 h 128956"/>
                    <a:gd name="connsiteX10" fmla="*/ 1115 w 201758"/>
                    <a:gd name="connsiteY10" fmla="*/ 126403 h 128956"/>
                    <a:gd name="connsiteX11" fmla="*/ 6226 w 201758"/>
                    <a:gd name="connsiteY11" fmla="*/ 128956 h 128956"/>
                    <a:gd name="connsiteX12" fmla="*/ 10060 w 201758"/>
                    <a:gd name="connsiteY12" fmla="*/ 127680 h 128956"/>
                    <a:gd name="connsiteX13" fmla="*/ 66292 w 201758"/>
                    <a:gd name="connsiteY13" fmla="*/ 85545 h 128956"/>
                    <a:gd name="connsiteX14" fmla="*/ 122523 w 201758"/>
                    <a:gd name="connsiteY14" fmla="*/ 85545 h 128956"/>
                    <a:gd name="connsiteX15" fmla="*/ 126996 w 201758"/>
                    <a:gd name="connsiteY15" fmla="*/ 83630 h 128956"/>
                    <a:gd name="connsiteX16" fmla="*/ 188979 w 201758"/>
                    <a:gd name="connsiteY16" fmla="*/ 21706 h 128956"/>
                    <a:gd name="connsiteX17" fmla="*/ 188979 w 201758"/>
                    <a:gd name="connsiteY17" fmla="*/ 35112 h 128956"/>
                    <a:gd name="connsiteX18" fmla="*/ 195368 w 201758"/>
                    <a:gd name="connsiteY18" fmla="*/ 41496 h 128956"/>
                    <a:gd name="connsiteX19" fmla="*/ 201758 w 201758"/>
                    <a:gd name="connsiteY19" fmla="*/ 35112 h 128956"/>
                    <a:gd name="connsiteX20" fmla="*/ 201758 w 201758"/>
                    <a:gd name="connsiteY20" fmla="*/ 5746 h 128956"/>
                    <a:gd name="connsiteX21" fmla="*/ 201120 w 201758"/>
                    <a:gd name="connsiteY21" fmla="*/ 3192 h 128956"/>
                    <a:gd name="connsiteX22" fmla="*/ 198563 w 201758"/>
                    <a:gd name="connsiteY22" fmla="*/ 638 h 12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758" h="128956">
                      <a:moveTo>
                        <a:pt x="198563" y="638"/>
                      </a:moveTo>
                      <a:cubicBezTo>
                        <a:pt x="197925" y="0"/>
                        <a:pt x="196647" y="0"/>
                        <a:pt x="196008" y="0"/>
                      </a:cubicBezTo>
                      <a:lnTo>
                        <a:pt x="166614" y="0"/>
                      </a:lnTo>
                      <a:cubicBezTo>
                        <a:pt x="162780" y="0"/>
                        <a:pt x="160224" y="2554"/>
                        <a:pt x="160224" y="6384"/>
                      </a:cubicBezTo>
                      <a:cubicBezTo>
                        <a:pt x="160224" y="10214"/>
                        <a:pt x="162780" y="12768"/>
                        <a:pt x="166614" y="12768"/>
                      </a:cubicBezTo>
                      <a:lnTo>
                        <a:pt x="180033" y="12768"/>
                      </a:lnTo>
                      <a:lnTo>
                        <a:pt x="119967" y="72777"/>
                      </a:lnTo>
                      <a:lnTo>
                        <a:pt x="64375" y="72777"/>
                      </a:lnTo>
                      <a:cubicBezTo>
                        <a:pt x="63097" y="72777"/>
                        <a:pt x="61819" y="73416"/>
                        <a:pt x="60541" y="74054"/>
                      </a:cubicBezTo>
                      <a:lnTo>
                        <a:pt x="2393" y="117465"/>
                      </a:lnTo>
                      <a:cubicBezTo>
                        <a:pt x="-163" y="119380"/>
                        <a:pt x="-802" y="123849"/>
                        <a:pt x="1115" y="126403"/>
                      </a:cubicBezTo>
                      <a:cubicBezTo>
                        <a:pt x="2393" y="128318"/>
                        <a:pt x="4310" y="128956"/>
                        <a:pt x="6226" y="128956"/>
                      </a:cubicBezTo>
                      <a:cubicBezTo>
                        <a:pt x="7505" y="128956"/>
                        <a:pt x="8783" y="128318"/>
                        <a:pt x="10060" y="127680"/>
                      </a:cubicBezTo>
                      <a:lnTo>
                        <a:pt x="66292" y="85545"/>
                      </a:lnTo>
                      <a:lnTo>
                        <a:pt x="122523" y="85545"/>
                      </a:lnTo>
                      <a:cubicBezTo>
                        <a:pt x="124440" y="85545"/>
                        <a:pt x="125718" y="84907"/>
                        <a:pt x="126996" y="83630"/>
                      </a:cubicBezTo>
                      <a:lnTo>
                        <a:pt x="188979" y="21706"/>
                      </a:lnTo>
                      <a:lnTo>
                        <a:pt x="188979" y="35112"/>
                      </a:lnTo>
                      <a:cubicBezTo>
                        <a:pt x="188979" y="38942"/>
                        <a:pt x="191535" y="41496"/>
                        <a:pt x="195368" y="41496"/>
                      </a:cubicBezTo>
                      <a:cubicBezTo>
                        <a:pt x="199203" y="41496"/>
                        <a:pt x="201758" y="38942"/>
                        <a:pt x="201758" y="35112"/>
                      </a:cubicBezTo>
                      <a:lnTo>
                        <a:pt x="201758" y="5746"/>
                      </a:lnTo>
                      <a:cubicBezTo>
                        <a:pt x="201758" y="5107"/>
                        <a:pt x="201758" y="3830"/>
                        <a:pt x="201120" y="3192"/>
                      </a:cubicBezTo>
                      <a:cubicBezTo>
                        <a:pt x="201758" y="2554"/>
                        <a:pt x="200481" y="1277"/>
                        <a:pt x="198563" y="638"/>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34" name="TextBox 33">
              <a:extLst>
                <a:ext uri="{FF2B5EF4-FFF2-40B4-BE49-F238E27FC236}">
                  <a16:creationId xmlns:a16="http://schemas.microsoft.com/office/drawing/2014/main" id="{8EF06028-E519-1EAD-93BF-41E2FE83F76F}"/>
                </a:ext>
              </a:extLst>
            </p:cNvPr>
            <p:cNvSpPr txBox="1"/>
            <p:nvPr/>
          </p:nvSpPr>
          <p:spPr>
            <a:xfrm>
              <a:off x="7531609" y="2087836"/>
              <a:ext cx="4199334" cy="784830"/>
            </a:xfrm>
            <a:prstGeom prst="rect">
              <a:avLst/>
            </a:prstGeom>
            <a:noFill/>
          </p:spPr>
          <p:txBody>
            <a:bodyPr wrap="square">
              <a:spAutoFit/>
            </a:bodyPr>
            <a:lstStyle/>
            <a:p>
              <a:pPr marL="298450" marR="5080" lvl="0" indent="-285750" algn="l" defTabSz="914400" rtl="0" eaLnBrk="1" fontAlgn="auto" latinLnBrk="0" hangingPunct="1">
                <a:lnSpc>
                  <a:spcPct val="100000"/>
                </a:lnSpc>
                <a:spcBef>
                  <a:spcPts val="5"/>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effectLst/>
                  <a:uLnTx/>
                  <a:uFillTx/>
                  <a:latin typeface="Calibri"/>
                  <a:ea typeface="+mn-ea"/>
                  <a:cs typeface="Calibri"/>
                </a:rPr>
                <a:t>Tax authorities have been very </a:t>
              </a:r>
              <a:r>
                <a:rPr kumimoji="0" lang="en-US" sz="1500" b="1" i="0" u="none" strike="noStrike" kern="1200" cap="none" spc="0" normalizeH="0" baseline="0" noProof="0" dirty="0">
                  <a:ln>
                    <a:noFill/>
                  </a:ln>
                  <a:solidFill>
                    <a:schemeClr val="accent3"/>
                  </a:solidFill>
                  <a:effectLst/>
                  <a:uLnTx/>
                  <a:uFillTx/>
                  <a:latin typeface="Calibri"/>
                  <a:ea typeface="+mn-ea"/>
                  <a:cs typeface="Calibri"/>
                </a:rPr>
                <a:t>pro-active in reviewing policy measure and engage with industry </a:t>
              </a:r>
              <a:r>
                <a:rPr kumimoji="0" lang="en-US" sz="1500" b="0" i="0" u="none" strike="noStrike" kern="1200" cap="none" spc="0" normalizeH="0" baseline="0" noProof="0" dirty="0">
                  <a:ln>
                    <a:noFill/>
                  </a:ln>
                  <a:effectLst/>
                  <a:uLnTx/>
                  <a:uFillTx/>
                  <a:latin typeface="Calibri"/>
                  <a:ea typeface="+mn-ea"/>
                  <a:cs typeface="Calibri"/>
                </a:rPr>
                <a:t>to simplify the GST regime</a:t>
              </a:r>
            </a:p>
          </p:txBody>
        </p:sp>
        <p:pic>
          <p:nvPicPr>
            <p:cNvPr id="1026" name="Picture 2" descr="963 Evolve Icons - Free in SVG, PNG, ICO - IconScout">
              <a:extLst>
                <a:ext uri="{FF2B5EF4-FFF2-40B4-BE49-F238E27FC236}">
                  <a16:creationId xmlns:a16="http://schemas.microsoft.com/office/drawing/2014/main" id="{9746F7AE-647C-4477-633A-EB4049DE671C}"/>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9161" y="1349382"/>
              <a:ext cx="348822" cy="3488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ection - Free miscellaneous icons">
              <a:extLst>
                <a:ext uri="{FF2B5EF4-FFF2-40B4-BE49-F238E27FC236}">
                  <a16:creationId xmlns:a16="http://schemas.microsoft.com/office/drawing/2014/main" id="{FEF0FD62-85DA-4BF7-A7BE-3B412405543B}"/>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99635" y="1310945"/>
              <a:ext cx="390501" cy="390501"/>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a:extLst>
                <a:ext uri="{FF2B5EF4-FFF2-40B4-BE49-F238E27FC236}">
                  <a16:creationId xmlns:a16="http://schemas.microsoft.com/office/drawing/2014/main" id="{248D954F-096A-977B-C066-46257B22985F}"/>
                </a:ext>
              </a:extLst>
            </p:cNvPr>
            <p:cNvGrpSpPr/>
            <p:nvPr/>
          </p:nvGrpSpPr>
          <p:grpSpPr>
            <a:xfrm>
              <a:off x="11466463" y="5773806"/>
              <a:ext cx="526010" cy="526010"/>
              <a:chOff x="11466463" y="5727151"/>
              <a:chExt cx="526010" cy="526010"/>
            </a:xfrm>
          </p:grpSpPr>
          <p:sp>
            <p:nvSpPr>
              <p:cNvPr id="26" name="Oval 25">
                <a:extLst>
                  <a:ext uri="{FF2B5EF4-FFF2-40B4-BE49-F238E27FC236}">
                    <a16:creationId xmlns:a16="http://schemas.microsoft.com/office/drawing/2014/main" id="{F2D54034-5F66-6E01-806A-EE310A03D401}"/>
                  </a:ext>
                </a:extLst>
              </p:cNvPr>
              <p:cNvSpPr/>
              <p:nvPr/>
            </p:nvSpPr>
            <p:spPr bwMode="gray">
              <a:xfrm>
                <a:off x="11466463" y="5727151"/>
                <a:ext cx="526010" cy="526010"/>
              </a:xfrm>
              <a:prstGeom prst="ellipse">
                <a:avLst/>
              </a:prstGeom>
              <a:solidFill>
                <a:schemeClr val="tx1"/>
              </a:solidFill>
              <a:ln w="19050" algn="ctr">
                <a:solidFill>
                  <a:schemeClr val="accent4"/>
                </a:solidFill>
                <a:prstDash val="sysDot"/>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030" name="Picture 6" descr="Advocacy Icons - Free SVG &amp; PNG Advocacy Images - Noun Project">
                <a:extLst>
                  <a:ext uri="{FF2B5EF4-FFF2-40B4-BE49-F238E27FC236}">
                    <a16:creationId xmlns:a16="http://schemas.microsoft.com/office/drawing/2014/main" id="{848640A2-65A6-731B-FA73-59A980615C2A}"/>
                  </a:ext>
                </a:extLst>
              </p:cNvPr>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556949" y="5818400"/>
                <a:ext cx="343512" cy="343512"/>
              </a:xfrm>
              <a:prstGeom prst="rect">
                <a:avLst/>
              </a:prstGeom>
              <a:noFill/>
              <a:extLst>
                <a:ext uri="{909E8E84-426E-40DD-AFC4-6F175D3DCCD1}">
                  <a14:hiddenFill xmlns:a14="http://schemas.microsoft.com/office/drawing/2010/main">
                    <a:solidFill>
                      <a:srgbClr val="FFFFFF"/>
                    </a:solidFill>
                  </a14:hiddenFill>
                </a:ext>
              </a:extLst>
            </p:spPr>
          </p:pic>
        </p:grpSp>
        <p:sp>
          <p:nvSpPr>
            <p:cNvPr id="49" name="Oval 48">
              <a:extLst>
                <a:ext uri="{FF2B5EF4-FFF2-40B4-BE49-F238E27FC236}">
                  <a16:creationId xmlns:a16="http://schemas.microsoft.com/office/drawing/2014/main" id="{3D106ED0-6DC5-F499-4FD5-0B67688D8EF5}"/>
                </a:ext>
              </a:extLst>
            </p:cNvPr>
            <p:cNvSpPr>
              <a:spLocks/>
            </p:cNvSpPr>
            <p:nvPr/>
          </p:nvSpPr>
          <p:spPr bwMode="gray">
            <a:xfrm>
              <a:off x="4916603" y="2620582"/>
              <a:ext cx="2274375" cy="2274375"/>
            </a:xfrm>
            <a:prstGeom prst="ellipse">
              <a:avLst/>
            </a:prstGeom>
            <a:solidFill>
              <a:schemeClr val="tx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pic>
          <p:nvPicPr>
            <p:cNvPr id="1032" name="Picture 8" descr="7 Gst Illustrations - Free in SVG, PNG, EPS - IconScout">
              <a:extLst>
                <a:ext uri="{FF2B5EF4-FFF2-40B4-BE49-F238E27FC236}">
                  <a16:creationId xmlns:a16="http://schemas.microsoft.com/office/drawing/2014/main" id="{48ECDA1F-D1E7-0BDF-04B3-1CB037CEDD91}"/>
                </a:ext>
              </a:extLst>
            </p:cNvPr>
            <p:cNvPicPr>
              <a:picLocks noChangeAspect="1" noChangeArrowheads="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572145" y="2781775"/>
              <a:ext cx="2995421" cy="19969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877710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gray">
          <a:xfrm>
            <a:off x="1846955" y="2937514"/>
            <a:ext cx="4089352" cy="2466932"/>
          </a:xfrm>
          <a:prstGeom prst="roundRect">
            <a:avLst>
              <a:gd name="adj" fmla="val 14733"/>
            </a:avLst>
          </a:prstGeom>
          <a:solidFill>
            <a:schemeClr val="accent4"/>
          </a:solidFill>
          <a:ln w="19050" algn="ctr">
            <a:solidFill>
              <a:schemeClr val="accent4"/>
            </a:solid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solidFill>
                <a:schemeClr val="bg1"/>
              </a:solidFill>
            </a:endParaRPr>
          </a:p>
        </p:txBody>
      </p:sp>
      <p:sp>
        <p:nvSpPr>
          <p:cNvPr id="6" name="Rounded Rectangle 5"/>
          <p:cNvSpPr/>
          <p:nvPr/>
        </p:nvSpPr>
        <p:spPr bwMode="gray">
          <a:xfrm>
            <a:off x="1763793" y="2761896"/>
            <a:ext cx="4267277" cy="1859120"/>
          </a:xfrm>
          <a:prstGeom prst="roundRect">
            <a:avLst>
              <a:gd name="adj" fmla="val 14733"/>
            </a:avLst>
          </a:prstGeom>
          <a:solidFill>
            <a:schemeClr val="accent4"/>
          </a:solidFill>
          <a:ln w="19050" algn="ctr">
            <a:solidFill>
              <a:schemeClr val="accent4"/>
            </a:solid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solidFill>
                <a:schemeClr val="bg1"/>
              </a:solidFill>
            </a:endParaRPr>
          </a:p>
        </p:txBody>
      </p:sp>
      <p:sp>
        <p:nvSpPr>
          <p:cNvPr id="7" name="Rounded Rectangle 6"/>
          <p:cNvSpPr/>
          <p:nvPr/>
        </p:nvSpPr>
        <p:spPr bwMode="gray">
          <a:xfrm>
            <a:off x="1718251" y="2814225"/>
            <a:ext cx="4346758" cy="3933816"/>
          </a:xfrm>
          <a:prstGeom prst="roundRect">
            <a:avLst>
              <a:gd name="adj" fmla="val 10996"/>
            </a:avLst>
          </a:prstGeom>
          <a:solidFill>
            <a:schemeClr val="bg1"/>
          </a:solidFill>
          <a:ln w="19050" algn="ctr">
            <a:solidFill>
              <a:schemeClr val="accent4">
                <a:lumMod val="40000"/>
                <a:lumOff val="60000"/>
              </a:schemeClr>
            </a:solidFill>
            <a:prstDash val="sysDot"/>
            <a:miter lim="800000"/>
            <a:headEnd/>
            <a:tailEnd/>
          </a:ln>
        </p:spPr>
        <p:txBody>
          <a:bodyPr wrap="square" lIns="80615" tIns="97935" rIns="80615" bIns="80615" rtlCol="0" anchor="t"/>
          <a:lstStyle/>
          <a:p>
            <a:pPr marL="342900" lvl="0" indent="-342900" algn="just">
              <a:buSzPts val="1000"/>
              <a:buFont typeface="Symbol" panose="05050102010706020507" pitchFamily="18" charset="2"/>
              <a:buChar char=""/>
              <a:tabLst>
                <a:tab pos="457200" algn="l"/>
              </a:tabLst>
              <a:defRPr/>
            </a:pPr>
            <a:r>
              <a:rPr lang="en-US" sz="1500" dirty="0">
                <a:solidFill>
                  <a:srgbClr val="424242"/>
                </a:solidFill>
              </a:rPr>
              <a:t>M/s Arvind Fashion Ltd., engaged in retail and warehousing of garments and accessories, was issued a show cause notice for discrepancies in ITC claims and tax on “other expenses” based on consolidated financials.</a:t>
            </a:r>
          </a:p>
          <a:p>
            <a:pPr marL="342900" lvl="0" indent="-342900" algn="just">
              <a:buSzPts val="1000"/>
              <a:buFont typeface="Symbol" panose="05050102010706020507" pitchFamily="18" charset="2"/>
              <a:buChar char=""/>
              <a:tabLst>
                <a:tab pos="457200" algn="l"/>
              </a:tabLst>
              <a:defRPr/>
            </a:pPr>
            <a:r>
              <a:rPr lang="en-US" sz="1500" dirty="0">
                <a:solidFill>
                  <a:srgbClr val="424242"/>
                </a:solidFill>
              </a:rPr>
              <a:t>The petitioner filed a rectification application under Section 161, citing errors in the original order.</a:t>
            </a:r>
          </a:p>
          <a:p>
            <a:pPr marL="342900" lvl="0" indent="-342900" algn="just">
              <a:buSzPts val="1000"/>
              <a:buFont typeface="Symbol" panose="05050102010706020507" pitchFamily="18" charset="2"/>
              <a:buChar char=""/>
              <a:tabLst>
                <a:tab pos="457200" algn="l"/>
              </a:tabLst>
              <a:defRPr/>
            </a:pPr>
            <a:r>
              <a:rPr lang="en-US" sz="1500" dirty="0">
                <a:solidFill>
                  <a:srgbClr val="424242"/>
                </a:solidFill>
              </a:rPr>
              <a:t>This rectification application was rejected without notice or hearing.</a:t>
            </a:r>
          </a:p>
          <a:p>
            <a:pPr marL="342900" lvl="0" indent="-342900" algn="just">
              <a:buSzPts val="1000"/>
              <a:buFont typeface="Symbol" panose="05050102010706020507" pitchFamily="18" charset="2"/>
              <a:buChar char=""/>
              <a:tabLst>
                <a:tab pos="457200" algn="l"/>
              </a:tabLst>
              <a:defRPr/>
            </a:pPr>
            <a:r>
              <a:rPr lang="en-US" sz="1500" dirty="0">
                <a:solidFill>
                  <a:srgbClr val="424242"/>
                </a:solidFill>
              </a:rPr>
              <a:t>The petitioner then filed an appeal.</a:t>
            </a:r>
          </a:p>
          <a:p>
            <a:pPr marL="342900" lvl="0" indent="-342900" algn="just">
              <a:buSzPts val="1000"/>
              <a:buFont typeface="Symbol" panose="05050102010706020507" pitchFamily="18" charset="2"/>
              <a:buChar char=""/>
              <a:tabLst>
                <a:tab pos="457200" algn="l"/>
              </a:tabLst>
              <a:defRPr/>
            </a:pPr>
            <a:r>
              <a:rPr lang="en-US" sz="1500" dirty="0">
                <a:solidFill>
                  <a:srgbClr val="424242"/>
                </a:solidFill>
              </a:rPr>
              <a:t>The AA dismissed the appeal on the ground of time barred. However, the time taken by authorities for processing the rectification application was not excluded</a:t>
            </a:r>
            <a:endParaRPr lang="en-US" sz="1500" dirty="0">
              <a:latin typeface="Verdana" panose="020B0604030504040204" pitchFamily="34" charset="0"/>
              <a:ea typeface="Verdana" panose="020B0604030504040204" pitchFamily="34" charset="0"/>
              <a:cs typeface="Verdana" panose="020B0604030504040204" pitchFamily="34" charset="0"/>
            </a:endParaRPr>
          </a:p>
        </p:txBody>
      </p:sp>
      <p:sp>
        <p:nvSpPr>
          <p:cNvPr id="8" name="Rounded Rectangle 7"/>
          <p:cNvSpPr/>
          <p:nvPr/>
        </p:nvSpPr>
        <p:spPr bwMode="gray">
          <a:xfrm>
            <a:off x="6346805" y="2937515"/>
            <a:ext cx="4089352" cy="2466931"/>
          </a:xfrm>
          <a:prstGeom prst="roundRect">
            <a:avLst>
              <a:gd name="adj" fmla="val 14733"/>
            </a:avLst>
          </a:prstGeom>
          <a:solidFill>
            <a:schemeClr val="accent5">
              <a:lumMod val="50000"/>
            </a:schemeClr>
          </a:solidFill>
          <a:ln w="19050" algn="ctr">
            <a:solidFill>
              <a:schemeClr val="accent5">
                <a:lumMod val="50000"/>
              </a:schemeClr>
            </a:solid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solidFill>
                <a:schemeClr val="bg1"/>
              </a:solidFill>
            </a:endParaRPr>
          </a:p>
        </p:txBody>
      </p:sp>
      <p:sp>
        <p:nvSpPr>
          <p:cNvPr id="9" name="Rounded Rectangle 8"/>
          <p:cNvSpPr/>
          <p:nvPr/>
        </p:nvSpPr>
        <p:spPr bwMode="gray">
          <a:xfrm>
            <a:off x="6263643" y="2761896"/>
            <a:ext cx="4267277" cy="1859120"/>
          </a:xfrm>
          <a:prstGeom prst="roundRect">
            <a:avLst>
              <a:gd name="adj" fmla="val 14733"/>
            </a:avLst>
          </a:prstGeom>
          <a:solidFill>
            <a:schemeClr val="accent5">
              <a:lumMod val="50000"/>
            </a:schemeClr>
          </a:solidFill>
          <a:ln w="19050" algn="ctr">
            <a:solidFill>
              <a:schemeClr val="accent5">
                <a:lumMod val="50000"/>
              </a:schemeClr>
            </a:solid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451" b="1" dirty="0">
              <a:solidFill>
                <a:schemeClr val="bg1"/>
              </a:solidFill>
            </a:endParaRPr>
          </a:p>
        </p:txBody>
      </p:sp>
      <p:sp>
        <p:nvSpPr>
          <p:cNvPr id="10" name="Rounded Rectangle 9"/>
          <p:cNvSpPr/>
          <p:nvPr/>
        </p:nvSpPr>
        <p:spPr bwMode="gray">
          <a:xfrm>
            <a:off x="6218102" y="2814225"/>
            <a:ext cx="4346758" cy="3933816"/>
          </a:xfrm>
          <a:prstGeom prst="roundRect">
            <a:avLst>
              <a:gd name="adj" fmla="val 10372"/>
            </a:avLst>
          </a:prstGeom>
          <a:solidFill>
            <a:schemeClr val="bg1"/>
          </a:solidFill>
          <a:ln w="19050" algn="ctr">
            <a:solidFill>
              <a:srgbClr val="00ABAB"/>
            </a:solidFill>
            <a:prstDash val="sysDot"/>
            <a:miter lim="800000"/>
            <a:headEnd/>
            <a:tailEnd/>
          </a:ln>
        </p:spPr>
        <p:txBody>
          <a:bodyPr wrap="square" lIns="80615" tIns="97935" rIns="80615" bIns="80615" rtlCol="0" anchor="t"/>
          <a:lstStyle/>
          <a:p>
            <a:pPr marL="285750" lvl="0" indent="-285750" algn="just">
              <a:buFont typeface="Arial" panose="020B0604020202020204" pitchFamily="34" charset="0"/>
              <a:buChar char="•"/>
              <a:defRPr/>
            </a:pPr>
            <a:r>
              <a:rPr lang="en-US" sz="1500" dirty="0">
                <a:solidFill>
                  <a:srgbClr val="424242"/>
                </a:solidFill>
              </a:rPr>
              <a:t>The High Court held that the rectification application was filed within the prescribed time and the appeal was filed immediately after its rejection.</a:t>
            </a:r>
          </a:p>
          <a:p>
            <a:pPr marL="285750" lvl="0" indent="-285750" algn="just">
              <a:buFont typeface="Arial" panose="020B0604020202020204" pitchFamily="34" charset="0"/>
              <a:buChar char="•"/>
              <a:defRPr/>
            </a:pPr>
            <a:r>
              <a:rPr lang="en-US" sz="1500" dirty="0">
                <a:solidFill>
                  <a:srgbClr val="424242"/>
                </a:solidFill>
              </a:rPr>
              <a:t>It would be anomalous to require simultaneous filing of an appeal and a rectification application, as a successful rectification would render the appeal unnecessary.</a:t>
            </a:r>
          </a:p>
          <a:p>
            <a:pPr marL="285750" lvl="0" indent="-285750" algn="just">
              <a:buFont typeface="Arial" panose="020B0604020202020204" pitchFamily="34" charset="0"/>
              <a:buChar char="•"/>
              <a:defRPr/>
            </a:pPr>
            <a:r>
              <a:rPr lang="en-US" sz="1500" dirty="0">
                <a:solidFill>
                  <a:srgbClr val="424242"/>
                </a:solidFill>
              </a:rPr>
              <a:t>The appellate authority erred in not excluding the time spent on the rectification application while computing the limitation period.</a:t>
            </a:r>
          </a:p>
          <a:p>
            <a:pPr marL="285750" lvl="0" indent="-285750" algn="just">
              <a:buFont typeface="Arial" panose="020B0604020202020204" pitchFamily="34" charset="0"/>
              <a:buChar char="•"/>
              <a:defRPr/>
            </a:pPr>
            <a:r>
              <a:rPr lang="en-US" sz="1500" dirty="0">
                <a:solidFill>
                  <a:srgbClr val="424242"/>
                </a:solidFill>
              </a:rPr>
              <a:t>The Court set aside the appellate order and remitted the matter to the appellate authority for a decision on merits.</a:t>
            </a:r>
          </a:p>
        </p:txBody>
      </p:sp>
      <p:sp>
        <p:nvSpPr>
          <p:cNvPr id="11" name="Round Diagonal Corner Rectangle 10"/>
          <p:cNvSpPr>
            <a:spLocks noChangeAspect="1"/>
          </p:cNvSpPr>
          <p:nvPr/>
        </p:nvSpPr>
        <p:spPr bwMode="gray">
          <a:xfrm flipH="1">
            <a:off x="1729852" y="2302043"/>
            <a:ext cx="4335155" cy="458264"/>
          </a:xfrm>
          <a:prstGeom prst="round2DiagRect">
            <a:avLst>
              <a:gd name="adj1" fmla="val 50000"/>
              <a:gd name="adj2" fmla="val 50000"/>
            </a:avLst>
          </a:prstGeom>
          <a:ln>
            <a:headEnd/>
            <a:tailEnd/>
          </a:ln>
        </p:spPr>
        <p:style>
          <a:lnRef idx="2">
            <a:schemeClr val="accent4">
              <a:shade val="15000"/>
            </a:schemeClr>
          </a:lnRef>
          <a:fillRef idx="1">
            <a:schemeClr val="accent4"/>
          </a:fillRef>
          <a:effectRef idx="0">
            <a:schemeClr val="accent4"/>
          </a:effectRef>
          <a:fontRef idx="minor">
            <a:schemeClr val="lt1"/>
          </a:fontRef>
        </p:style>
        <p:txBody>
          <a:bodyPr wrap="square" lIns="522317" tIns="80615" rIns="80615" bIns="80615" rtlCol="0" anchor="ctr"/>
          <a:lstStyle/>
          <a:p>
            <a:pPr>
              <a:lnSpc>
                <a:spcPct val="106000"/>
              </a:lnSpc>
              <a:buFont typeface="Wingdings 2" pitchFamily="18" charset="2"/>
              <a:buNone/>
            </a:pPr>
            <a:r>
              <a:rPr lang="en-IN" sz="1500" b="1" dirty="0">
                <a:solidFill>
                  <a:schemeClr val="bg1"/>
                </a:solidFill>
              </a:rPr>
              <a:t>Facts</a:t>
            </a:r>
          </a:p>
        </p:txBody>
      </p:sp>
      <p:sp>
        <p:nvSpPr>
          <p:cNvPr id="12" name="Round Diagonal Corner Rectangle 11"/>
          <p:cNvSpPr>
            <a:spLocks noChangeAspect="1"/>
          </p:cNvSpPr>
          <p:nvPr/>
        </p:nvSpPr>
        <p:spPr bwMode="gray">
          <a:xfrm flipH="1">
            <a:off x="6218101" y="2302043"/>
            <a:ext cx="4346759" cy="458264"/>
          </a:xfrm>
          <a:prstGeom prst="round2DiagRect">
            <a:avLst>
              <a:gd name="adj1" fmla="val 50000"/>
              <a:gd name="adj2" fmla="val 50000"/>
            </a:avLst>
          </a:prstGeom>
          <a:solidFill>
            <a:srgbClr val="00ABAB"/>
          </a:solidFill>
          <a:ln w="19050" algn="ctr">
            <a:noFill/>
            <a:miter lim="800000"/>
            <a:headEnd/>
            <a:tailEnd/>
          </a:ln>
        </p:spPr>
        <p:txBody>
          <a:bodyPr wrap="square" lIns="522317" tIns="80615" rIns="80615" bIns="80615" rtlCol="0" anchor="ctr"/>
          <a:lstStyle/>
          <a:p>
            <a:pPr>
              <a:lnSpc>
                <a:spcPct val="106000"/>
              </a:lnSpc>
              <a:buFont typeface="Wingdings 2" pitchFamily="18" charset="2"/>
              <a:buNone/>
            </a:pPr>
            <a:r>
              <a:rPr lang="en-IN" sz="1500" b="1" dirty="0">
                <a:solidFill>
                  <a:schemeClr val="bg1"/>
                </a:solidFill>
              </a:rPr>
              <a:t>Observations</a:t>
            </a:r>
          </a:p>
        </p:txBody>
      </p:sp>
      <p:grpSp>
        <p:nvGrpSpPr>
          <p:cNvPr id="14" name="Group 749"/>
          <p:cNvGrpSpPr>
            <a:grpSpLocks noChangeAspect="1"/>
          </p:cNvGrpSpPr>
          <p:nvPr/>
        </p:nvGrpSpPr>
        <p:grpSpPr bwMode="auto">
          <a:xfrm>
            <a:off x="1784050" y="2361353"/>
            <a:ext cx="339643" cy="339643"/>
            <a:chOff x="3520" y="2686"/>
            <a:chExt cx="340" cy="340"/>
          </a:xfrm>
          <a:solidFill>
            <a:schemeClr val="bg1"/>
          </a:solidFill>
        </p:grpSpPr>
        <p:sp>
          <p:nvSpPr>
            <p:cNvPr id="15" name="Freeform 750"/>
            <p:cNvSpPr>
              <a:spLocks noEditPoints="1"/>
            </p:cNvSpPr>
            <p:nvPr/>
          </p:nvSpPr>
          <p:spPr bwMode="auto">
            <a:xfrm>
              <a:off x="3520" y="268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53" dirty="0"/>
            </a:p>
          </p:txBody>
        </p:sp>
        <p:sp>
          <p:nvSpPr>
            <p:cNvPr id="16" name="Freeform 751"/>
            <p:cNvSpPr>
              <a:spLocks/>
            </p:cNvSpPr>
            <p:nvPr/>
          </p:nvSpPr>
          <p:spPr bwMode="auto">
            <a:xfrm>
              <a:off x="3582" y="2789"/>
              <a:ext cx="144" cy="137"/>
            </a:xfrm>
            <a:custGeom>
              <a:avLst/>
              <a:gdLst>
                <a:gd name="T0" fmla="*/ 209 w 216"/>
                <a:gd name="T1" fmla="*/ 187 h 207"/>
                <a:gd name="T2" fmla="*/ 171 w 216"/>
                <a:gd name="T3" fmla="*/ 179 h 207"/>
                <a:gd name="T4" fmla="*/ 156 w 216"/>
                <a:gd name="T5" fmla="*/ 177 h 207"/>
                <a:gd name="T6" fmla="*/ 145 w 216"/>
                <a:gd name="T7" fmla="*/ 147 h 207"/>
                <a:gd name="T8" fmla="*/ 167 w 216"/>
                <a:gd name="T9" fmla="*/ 96 h 207"/>
                <a:gd name="T10" fmla="*/ 157 w 216"/>
                <a:gd name="T11" fmla="*/ 22 h 207"/>
                <a:gd name="T12" fmla="*/ 108 w 216"/>
                <a:gd name="T13" fmla="*/ 0 h 207"/>
                <a:gd name="T14" fmla="*/ 59 w 216"/>
                <a:gd name="T15" fmla="*/ 22 h 207"/>
                <a:gd name="T16" fmla="*/ 50 w 216"/>
                <a:gd name="T17" fmla="*/ 96 h 207"/>
                <a:gd name="T18" fmla="*/ 72 w 216"/>
                <a:gd name="T19" fmla="*/ 147 h 207"/>
                <a:gd name="T20" fmla="*/ 61 w 216"/>
                <a:gd name="T21" fmla="*/ 177 h 207"/>
                <a:gd name="T22" fmla="*/ 45 w 216"/>
                <a:gd name="T23" fmla="*/ 179 h 207"/>
                <a:gd name="T24" fmla="*/ 8 w 216"/>
                <a:gd name="T25" fmla="*/ 187 h 207"/>
                <a:gd name="T26" fmla="*/ 3 w 216"/>
                <a:gd name="T27" fmla="*/ 201 h 207"/>
                <a:gd name="T28" fmla="*/ 12 w 216"/>
                <a:gd name="T29" fmla="*/ 207 h 207"/>
                <a:gd name="T30" fmla="*/ 17 w 216"/>
                <a:gd name="T31" fmla="*/ 206 h 207"/>
                <a:gd name="T32" fmla="*/ 46 w 216"/>
                <a:gd name="T33" fmla="*/ 200 h 207"/>
                <a:gd name="T34" fmla="*/ 71 w 216"/>
                <a:gd name="T35" fmla="*/ 195 h 207"/>
                <a:gd name="T36" fmla="*/ 91 w 216"/>
                <a:gd name="T37" fmla="*/ 162 h 207"/>
                <a:gd name="T38" fmla="*/ 90 w 216"/>
                <a:gd name="T39" fmla="*/ 135 h 207"/>
                <a:gd name="T40" fmla="*/ 71 w 216"/>
                <a:gd name="T41" fmla="*/ 91 h 207"/>
                <a:gd name="T42" fmla="*/ 76 w 216"/>
                <a:gd name="T43" fmla="*/ 36 h 207"/>
                <a:gd name="T44" fmla="*/ 108 w 216"/>
                <a:gd name="T45" fmla="*/ 22 h 207"/>
                <a:gd name="T46" fmla="*/ 108 w 216"/>
                <a:gd name="T47" fmla="*/ 21 h 207"/>
                <a:gd name="T48" fmla="*/ 109 w 216"/>
                <a:gd name="T49" fmla="*/ 22 h 207"/>
                <a:gd name="T50" fmla="*/ 141 w 216"/>
                <a:gd name="T51" fmla="*/ 36 h 207"/>
                <a:gd name="T52" fmla="*/ 146 w 216"/>
                <a:gd name="T53" fmla="*/ 91 h 207"/>
                <a:gd name="T54" fmla="*/ 127 w 216"/>
                <a:gd name="T55" fmla="*/ 135 h 207"/>
                <a:gd name="T56" fmla="*/ 125 w 216"/>
                <a:gd name="T57" fmla="*/ 162 h 207"/>
                <a:gd name="T58" fmla="*/ 146 w 216"/>
                <a:gd name="T59" fmla="*/ 195 h 207"/>
                <a:gd name="T60" fmla="*/ 170 w 216"/>
                <a:gd name="T61" fmla="*/ 200 h 207"/>
                <a:gd name="T62" fmla="*/ 200 w 216"/>
                <a:gd name="T63" fmla="*/ 206 h 207"/>
                <a:gd name="T64" fmla="*/ 204 w 216"/>
                <a:gd name="T65" fmla="*/ 207 h 207"/>
                <a:gd name="T66" fmla="*/ 214 w 216"/>
                <a:gd name="T67" fmla="*/ 201 h 207"/>
                <a:gd name="T68" fmla="*/ 209 w 216"/>
                <a:gd name="T69" fmla="*/ 18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07">
                  <a:moveTo>
                    <a:pt x="209" y="187"/>
                  </a:moveTo>
                  <a:cubicBezTo>
                    <a:pt x="194" y="180"/>
                    <a:pt x="182" y="180"/>
                    <a:pt x="171" y="179"/>
                  </a:cubicBezTo>
                  <a:cubicBezTo>
                    <a:pt x="165" y="179"/>
                    <a:pt x="159" y="179"/>
                    <a:pt x="156" y="177"/>
                  </a:cubicBezTo>
                  <a:cubicBezTo>
                    <a:pt x="149" y="173"/>
                    <a:pt x="143" y="153"/>
                    <a:pt x="145" y="147"/>
                  </a:cubicBezTo>
                  <a:cubicBezTo>
                    <a:pt x="153" y="134"/>
                    <a:pt x="162" y="114"/>
                    <a:pt x="167" y="96"/>
                  </a:cubicBezTo>
                  <a:cubicBezTo>
                    <a:pt x="174" y="64"/>
                    <a:pt x="171" y="39"/>
                    <a:pt x="157" y="22"/>
                  </a:cubicBezTo>
                  <a:cubicBezTo>
                    <a:pt x="139" y="0"/>
                    <a:pt x="111" y="0"/>
                    <a:pt x="108" y="0"/>
                  </a:cubicBezTo>
                  <a:cubicBezTo>
                    <a:pt x="106" y="0"/>
                    <a:pt x="77" y="0"/>
                    <a:pt x="59" y="22"/>
                  </a:cubicBezTo>
                  <a:cubicBezTo>
                    <a:pt x="45" y="39"/>
                    <a:pt x="42" y="64"/>
                    <a:pt x="50" y="96"/>
                  </a:cubicBezTo>
                  <a:cubicBezTo>
                    <a:pt x="54" y="114"/>
                    <a:pt x="63" y="134"/>
                    <a:pt x="72" y="147"/>
                  </a:cubicBezTo>
                  <a:cubicBezTo>
                    <a:pt x="73" y="153"/>
                    <a:pt x="67" y="173"/>
                    <a:pt x="61" y="177"/>
                  </a:cubicBezTo>
                  <a:cubicBezTo>
                    <a:pt x="57" y="179"/>
                    <a:pt x="52" y="179"/>
                    <a:pt x="45" y="179"/>
                  </a:cubicBezTo>
                  <a:cubicBezTo>
                    <a:pt x="35" y="180"/>
                    <a:pt x="22" y="180"/>
                    <a:pt x="8" y="187"/>
                  </a:cubicBezTo>
                  <a:cubicBezTo>
                    <a:pt x="2" y="189"/>
                    <a:pt x="0" y="196"/>
                    <a:pt x="3" y="201"/>
                  </a:cubicBezTo>
                  <a:cubicBezTo>
                    <a:pt x="4" y="205"/>
                    <a:pt x="8" y="207"/>
                    <a:pt x="12" y="207"/>
                  </a:cubicBezTo>
                  <a:cubicBezTo>
                    <a:pt x="14" y="207"/>
                    <a:pt x="15" y="207"/>
                    <a:pt x="17" y="206"/>
                  </a:cubicBezTo>
                  <a:cubicBezTo>
                    <a:pt x="28" y="201"/>
                    <a:pt x="37" y="201"/>
                    <a:pt x="46" y="200"/>
                  </a:cubicBezTo>
                  <a:cubicBezTo>
                    <a:pt x="55" y="200"/>
                    <a:pt x="63" y="200"/>
                    <a:pt x="71" y="195"/>
                  </a:cubicBezTo>
                  <a:cubicBezTo>
                    <a:pt x="85" y="188"/>
                    <a:pt x="90" y="168"/>
                    <a:pt x="91" y="162"/>
                  </a:cubicBezTo>
                  <a:cubicBezTo>
                    <a:pt x="93" y="153"/>
                    <a:pt x="95" y="142"/>
                    <a:pt x="90" y="135"/>
                  </a:cubicBezTo>
                  <a:cubicBezTo>
                    <a:pt x="82" y="125"/>
                    <a:pt x="74" y="106"/>
                    <a:pt x="71" y="91"/>
                  </a:cubicBezTo>
                  <a:cubicBezTo>
                    <a:pt x="65" y="66"/>
                    <a:pt x="66" y="47"/>
                    <a:pt x="76" y="36"/>
                  </a:cubicBezTo>
                  <a:cubicBezTo>
                    <a:pt x="87" y="21"/>
                    <a:pt x="108" y="22"/>
                    <a:pt x="108" y="22"/>
                  </a:cubicBezTo>
                  <a:cubicBezTo>
                    <a:pt x="108" y="22"/>
                    <a:pt x="108" y="21"/>
                    <a:pt x="108" y="21"/>
                  </a:cubicBezTo>
                  <a:cubicBezTo>
                    <a:pt x="108" y="21"/>
                    <a:pt x="108" y="22"/>
                    <a:pt x="109" y="22"/>
                  </a:cubicBezTo>
                  <a:cubicBezTo>
                    <a:pt x="109" y="22"/>
                    <a:pt x="129" y="21"/>
                    <a:pt x="141" y="36"/>
                  </a:cubicBezTo>
                  <a:cubicBezTo>
                    <a:pt x="150" y="47"/>
                    <a:pt x="152" y="66"/>
                    <a:pt x="146" y="91"/>
                  </a:cubicBezTo>
                  <a:cubicBezTo>
                    <a:pt x="142" y="106"/>
                    <a:pt x="134" y="125"/>
                    <a:pt x="127" y="135"/>
                  </a:cubicBezTo>
                  <a:cubicBezTo>
                    <a:pt x="122" y="142"/>
                    <a:pt x="123" y="153"/>
                    <a:pt x="125" y="162"/>
                  </a:cubicBezTo>
                  <a:cubicBezTo>
                    <a:pt x="126" y="168"/>
                    <a:pt x="132" y="188"/>
                    <a:pt x="146" y="195"/>
                  </a:cubicBezTo>
                  <a:cubicBezTo>
                    <a:pt x="154" y="200"/>
                    <a:pt x="162" y="200"/>
                    <a:pt x="170" y="200"/>
                  </a:cubicBezTo>
                  <a:cubicBezTo>
                    <a:pt x="179" y="201"/>
                    <a:pt x="189" y="201"/>
                    <a:pt x="200" y="206"/>
                  </a:cubicBezTo>
                  <a:cubicBezTo>
                    <a:pt x="201" y="207"/>
                    <a:pt x="203" y="207"/>
                    <a:pt x="204" y="207"/>
                  </a:cubicBezTo>
                  <a:cubicBezTo>
                    <a:pt x="208" y="207"/>
                    <a:pt x="212" y="205"/>
                    <a:pt x="214" y="201"/>
                  </a:cubicBezTo>
                  <a:cubicBezTo>
                    <a:pt x="216" y="196"/>
                    <a:pt x="214" y="189"/>
                    <a:pt x="209" y="18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53" dirty="0"/>
            </a:p>
          </p:txBody>
        </p:sp>
        <p:sp>
          <p:nvSpPr>
            <p:cNvPr id="17" name="Freeform 752"/>
            <p:cNvSpPr>
              <a:spLocks/>
            </p:cNvSpPr>
            <p:nvPr/>
          </p:nvSpPr>
          <p:spPr bwMode="auto">
            <a:xfrm>
              <a:off x="3702" y="2802"/>
              <a:ext cx="95" cy="111"/>
            </a:xfrm>
            <a:custGeom>
              <a:avLst/>
              <a:gdLst>
                <a:gd name="T0" fmla="*/ 136 w 143"/>
                <a:gd name="T1" fmla="*/ 147 h 167"/>
                <a:gd name="T2" fmla="*/ 109 w 143"/>
                <a:gd name="T3" fmla="*/ 139 h 167"/>
                <a:gd name="T4" fmla="*/ 95 w 143"/>
                <a:gd name="T5" fmla="*/ 136 h 167"/>
                <a:gd name="T6" fmla="*/ 89 w 143"/>
                <a:gd name="T7" fmla="*/ 118 h 167"/>
                <a:gd name="T8" fmla="*/ 106 w 143"/>
                <a:gd name="T9" fmla="*/ 78 h 167"/>
                <a:gd name="T10" fmla="*/ 99 w 143"/>
                <a:gd name="T11" fmla="*/ 20 h 167"/>
                <a:gd name="T12" fmla="*/ 56 w 143"/>
                <a:gd name="T13" fmla="*/ 1 h 167"/>
                <a:gd name="T14" fmla="*/ 14 w 143"/>
                <a:gd name="T15" fmla="*/ 20 h 167"/>
                <a:gd name="T16" fmla="*/ 6 w 143"/>
                <a:gd name="T17" fmla="*/ 78 h 167"/>
                <a:gd name="T18" fmla="*/ 24 w 143"/>
                <a:gd name="T19" fmla="*/ 118 h 167"/>
                <a:gd name="T20" fmla="*/ 18 w 143"/>
                <a:gd name="T21" fmla="*/ 136 h 167"/>
                <a:gd name="T22" fmla="*/ 16 w 143"/>
                <a:gd name="T23" fmla="*/ 151 h 167"/>
                <a:gd name="T24" fmla="*/ 24 w 143"/>
                <a:gd name="T25" fmla="*/ 155 h 167"/>
                <a:gd name="T26" fmla="*/ 31 w 143"/>
                <a:gd name="T27" fmla="*/ 153 h 167"/>
                <a:gd name="T28" fmla="*/ 41 w 143"/>
                <a:gd name="T29" fmla="*/ 107 h 167"/>
                <a:gd name="T30" fmla="*/ 27 w 143"/>
                <a:gd name="T31" fmla="*/ 73 h 167"/>
                <a:gd name="T32" fmla="*/ 31 w 143"/>
                <a:gd name="T33" fmla="*/ 33 h 167"/>
                <a:gd name="T34" fmla="*/ 56 w 143"/>
                <a:gd name="T35" fmla="*/ 22 h 167"/>
                <a:gd name="T36" fmla="*/ 82 w 143"/>
                <a:gd name="T37" fmla="*/ 33 h 167"/>
                <a:gd name="T38" fmla="*/ 86 w 143"/>
                <a:gd name="T39" fmla="*/ 73 h 167"/>
                <a:gd name="T40" fmla="*/ 71 w 143"/>
                <a:gd name="T41" fmla="*/ 107 h 167"/>
                <a:gd name="T42" fmla="*/ 82 w 143"/>
                <a:gd name="T43" fmla="*/ 153 h 167"/>
                <a:gd name="T44" fmla="*/ 83 w 143"/>
                <a:gd name="T45" fmla="*/ 154 h 167"/>
                <a:gd name="T46" fmla="*/ 106 w 143"/>
                <a:gd name="T47" fmla="*/ 160 h 167"/>
                <a:gd name="T48" fmla="*/ 125 w 143"/>
                <a:gd name="T49" fmla="*/ 165 h 167"/>
                <a:gd name="T50" fmla="*/ 131 w 143"/>
                <a:gd name="T51" fmla="*/ 167 h 167"/>
                <a:gd name="T52" fmla="*/ 140 w 143"/>
                <a:gd name="T53" fmla="*/ 162 h 167"/>
                <a:gd name="T54" fmla="*/ 136 w 143"/>
                <a:gd name="T55"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67">
                  <a:moveTo>
                    <a:pt x="136" y="147"/>
                  </a:moveTo>
                  <a:cubicBezTo>
                    <a:pt x="128" y="142"/>
                    <a:pt x="118" y="140"/>
                    <a:pt x="109" y="139"/>
                  </a:cubicBezTo>
                  <a:cubicBezTo>
                    <a:pt x="104" y="138"/>
                    <a:pt x="98" y="137"/>
                    <a:pt x="95" y="136"/>
                  </a:cubicBezTo>
                  <a:cubicBezTo>
                    <a:pt x="89" y="131"/>
                    <a:pt x="88" y="121"/>
                    <a:pt x="89" y="118"/>
                  </a:cubicBezTo>
                  <a:cubicBezTo>
                    <a:pt x="96" y="109"/>
                    <a:pt x="103" y="93"/>
                    <a:pt x="106" y="78"/>
                  </a:cubicBezTo>
                  <a:cubicBezTo>
                    <a:pt x="112" y="53"/>
                    <a:pt x="110" y="34"/>
                    <a:pt x="99" y="20"/>
                  </a:cubicBezTo>
                  <a:cubicBezTo>
                    <a:pt x="83" y="0"/>
                    <a:pt x="58" y="1"/>
                    <a:pt x="56" y="1"/>
                  </a:cubicBezTo>
                  <a:cubicBezTo>
                    <a:pt x="54" y="1"/>
                    <a:pt x="30" y="0"/>
                    <a:pt x="14" y="20"/>
                  </a:cubicBezTo>
                  <a:cubicBezTo>
                    <a:pt x="3" y="34"/>
                    <a:pt x="0" y="53"/>
                    <a:pt x="6" y="78"/>
                  </a:cubicBezTo>
                  <a:cubicBezTo>
                    <a:pt x="10" y="93"/>
                    <a:pt x="17" y="109"/>
                    <a:pt x="24" y="118"/>
                  </a:cubicBezTo>
                  <a:cubicBezTo>
                    <a:pt x="25" y="121"/>
                    <a:pt x="24" y="132"/>
                    <a:pt x="18" y="136"/>
                  </a:cubicBezTo>
                  <a:cubicBezTo>
                    <a:pt x="13" y="140"/>
                    <a:pt x="12" y="146"/>
                    <a:pt x="16" y="151"/>
                  </a:cubicBezTo>
                  <a:cubicBezTo>
                    <a:pt x="18" y="154"/>
                    <a:pt x="21" y="155"/>
                    <a:pt x="24" y="155"/>
                  </a:cubicBezTo>
                  <a:cubicBezTo>
                    <a:pt x="26" y="155"/>
                    <a:pt x="29" y="155"/>
                    <a:pt x="31" y="153"/>
                  </a:cubicBezTo>
                  <a:cubicBezTo>
                    <a:pt x="45" y="142"/>
                    <a:pt x="49" y="118"/>
                    <a:pt x="41" y="107"/>
                  </a:cubicBezTo>
                  <a:cubicBezTo>
                    <a:pt x="36" y="99"/>
                    <a:pt x="30" y="85"/>
                    <a:pt x="27" y="73"/>
                  </a:cubicBezTo>
                  <a:cubicBezTo>
                    <a:pt x="23" y="55"/>
                    <a:pt x="24" y="42"/>
                    <a:pt x="31" y="33"/>
                  </a:cubicBezTo>
                  <a:cubicBezTo>
                    <a:pt x="39" y="22"/>
                    <a:pt x="55" y="22"/>
                    <a:pt x="56" y="22"/>
                  </a:cubicBezTo>
                  <a:cubicBezTo>
                    <a:pt x="58" y="22"/>
                    <a:pt x="73" y="22"/>
                    <a:pt x="82" y="33"/>
                  </a:cubicBezTo>
                  <a:cubicBezTo>
                    <a:pt x="89" y="42"/>
                    <a:pt x="90" y="55"/>
                    <a:pt x="86" y="73"/>
                  </a:cubicBezTo>
                  <a:cubicBezTo>
                    <a:pt x="83" y="85"/>
                    <a:pt x="77" y="99"/>
                    <a:pt x="71" y="107"/>
                  </a:cubicBezTo>
                  <a:cubicBezTo>
                    <a:pt x="63" y="118"/>
                    <a:pt x="67" y="142"/>
                    <a:pt x="82" y="153"/>
                  </a:cubicBezTo>
                  <a:cubicBezTo>
                    <a:pt x="82" y="153"/>
                    <a:pt x="83" y="154"/>
                    <a:pt x="83" y="154"/>
                  </a:cubicBezTo>
                  <a:cubicBezTo>
                    <a:pt x="90" y="158"/>
                    <a:pt x="98" y="159"/>
                    <a:pt x="106" y="160"/>
                  </a:cubicBezTo>
                  <a:cubicBezTo>
                    <a:pt x="113" y="161"/>
                    <a:pt x="121" y="162"/>
                    <a:pt x="125" y="165"/>
                  </a:cubicBezTo>
                  <a:cubicBezTo>
                    <a:pt x="127" y="166"/>
                    <a:pt x="129" y="167"/>
                    <a:pt x="131" y="167"/>
                  </a:cubicBezTo>
                  <a:cubicBezTo>
                    <a:pt x="134" y="167"/>
                    <a:pt x="138" y="165"/>
                    <a:pt x="140" y="162"/>
                  </a:cubicBezTo>
                  <a:cubicBezTo>
                    <a:pt x="143" y="157"/>
                    <a:pt x="141" y="150"/>
                    <a:pt x="136"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53" dirty="0"/>
            </a:p>
          </p:txBody>
        </p:sp>
      </p:grpSp>
      <p:grpSp>
        <p:nvGrpSpPr>
          <p:cNvPr id="18" name="Group 349"/>
          <p:cNvGrpSpPr>
            <a:grpSpLocks noChangeAspect="1"/>
          </p:cNvGrpSpPr>
          <p:nvPr/>
        </p:nvGrpSpPr>
        <p:grpSpPr bwMode="auto">
          <a:xfrm>
            <a:off x="6263644" y="2361353"/>
            <a:ext cx="339643" cy="339643"/>
            <a:chOff x="5018" y="1229"/>
            <a:chExt cx="340" cy="340"/>
          </a:xfrm>
          <a:solidFill>
            <a:schemeClr val="bg1"/>
          </a:solidFill>
        </p:grpSpPr>
        <p:sp>
          <p:nvSpPr>
            <p:cNvPr id="19" name="Freeform 350"/>
            <p:cNvSpPr>
              <a:spLocks noEditPoints="1"/>
            </p:cNvSpPr>
            <p:nvPr/>
          </p:nvSpPr>
          <p:spPr bwMode="auto">
            <a:xfrm>
              <a:off x="5103" y="1293"/>
              <a:ext cx="170" cy="212"/>
            </a:xfrm>
            <a:custGeom>
              <a:avLst/>
              <a:gdLst>
                <a:gd name="T0" fmla="*/ 160 w 256"/>
                <a:gd name="T1" fmla="*/ 85 h 320"/>
                <a:gd name="T2" fmla="*/ 10 w 256"/>
                <a:gd name="T3" fmla="*/ 85 h 320"/>
                <a:gd name="T4" fmla="*/ 0 w 256"/>
                <a:gd name="T5" fmla="*/ 96 h 320"/>
                <a:gd name="T6" fmla="*/ 0 w 256"/>
                <a:gd name="T7" fmla="*/ 309 h 320"/>
                <a:gd name="T8" fmla="*/ 10 w 256"/>
                <a:gd name="T9" fmla="*/ 320 h 320"/>
                <a:gd name="T10" fmla="*/ 160 w 256"/>
                <a:gd name="T11" fmla="*/ 320 h 320"/>
                <a:gd name="T12" fmla="*/ 170 w 256"/>
                <a:gd name="T13" fmla="*/ 309 h 320"/>
                <a:gd name="T14" fmla="*/ 170 w 256"/>
                <a:gd name="T15" fmla="*/ 96 h 320"/>
                <a:gd name="T16" fmla="*/ 160 w 256"/>
                <a:gd name="T17" fmla="*/ 85 h 320"/>
                <a:gd name="T18" fmla="*/ 149 w 256"/>
                <a:gd name="T19" fmla="*/ 298 h 320"/>
                <a:gd name="T20" fmla="*/ 21 w 256"/>
                <a:gd name="T21" fmla="*/ 298 h 320"/>
                <a:gd name="T22" fmla="*/ 21 w 256"/>
                <a:gd name="T23" fmla="*/ 106 h 320"/>
                <a:gd name="T24" fmla="*/ 149 w 256"/>
                <a:gd name="T25" fmla="*/ 106 h 320"/>
                <a:gd name="T26" fmla="*/ 149 w 256"/>
                <a:gd name="T27" fmla="*/ 298 h 320"/>
                <a:gd name="T28" fmla="*/ 213 w 256"/>
                <a:gd name="T29" fmla="*/ 53 h 320"/>
                <a:gd name="T30" fmla="*/ 213 w 256"/>
                <a:gd name="T31" fmla="*/ 266 h 320"/>
                <a:gd name="T32" fmla="*/ 202 w 256"/>
                <a:gd name="T33" fmla="*/ 277 h 320"/>
                <a:gd name="T34" fmla="*/ 192 w 256"/>
                <a:gd name="T35" fmla="*/ 266 h 320"/>
                <a:gd name="T36" fmla="*/ 192 w 256"/>
                <a:gd name="T37" fmla="*/ 64 h 320"/>
                <a:gd name="T38" fmla="*/ 53 w 256"/>
                <a:gd name="T39" fmla="*/ 64 h 320"/>
                <a:gd name="T40" fmla="*/ 42 w 256"/>
                <a:gd name="T41" fmla="*/ 53 h 320"/>
                <a:gd name="T42" fmla="*/ 53 w 256"/>
                <a:gd name="T43" fmla="*/ 42 h 320"/>
                <a:gd name="T44" fmla="*/ 202 w 256"/>
                <a:gd name="T45" fmla="*/ 42 h 320"/>
                <a:gd name="T46" fmla="*/ 213 w 256"/>
                <a:gd name="T47" fmla="*/ 53 h 320"/>
                <a:gd name="T48" fmla="*/ 256 w 256"/>
                <a:gd name="T49" fmla="*/ 10 h 320"/>
                <a:gd name="T50" fmla="*/ 256 w 256"/>
                <a:gd name="T51" fmla="*/ 224 h 320"/>
                <a:gd name="T52" fmla="*/ 245 w 256"/>
                <a:gd name="T53" fmla="*/ 234 h 320"/>
                <a:gd name="T54" fmla="*/ 234 w 256"/>
                <a:gd name="T55" fmla="*/ 224 h 320"/>
                <a:gd name="T56" fmla="*/ 234 w 256"/>
                <a:gd name="T57" fmla="*/ 21 h 320"/>
                <a:gd name="T58" fmla="*/ 96 w 256"/>
                <a:gd name="T59" fmla="*/ 21 h 320"/>
                <a:gd name="T60" fmla="*/ 85 w 256"/>
                <a:gd name="T61" fmla="*/ 10 h 320"/>
                <a:gd name="T62" fmla="*/ 96 w 256"/>
                <a:gd name="T63" fmla="*/ 0 h 320"/>
                <a:gd name="T64" fmla="*/ 245 w 256"/>
                <a:gd name="T65" fmla="*/ 0 h 320"/>
                <a:gd name="T66" fmla="*/ 256 w 256"/>
                <a:gd name="T67" fmla="*/ 10 h 320"/>
                <a:gd name="T68" fmla="*/ 32 w 256"/>
                <a:gd name="T69" fmla="*/ 266 h 320"/>
                <a:gd name="T70" fmla="*/ 42 w 256"/>
                <a:gd name="T71" fmla="*/ 256 h 320"/>
                <a:gd name="T72" fmla="*/ 128 w 256"/>
                <a:gd name="T73" fmla="*/ 256 h 320"/>
                <a:gd name="T74" fmla="*/ 138 w 256"/>
                <a:gd name="T75" fmla="*/ 266 h 320"/>
                <a:gd name="T76" fmla="*/ 128 w 256"/>
                <a:gd name="T77" fmla="*/ 277 h 320"/>
                <a:gd name="T78" fmla="*/ 42 w 256"/>
                <a:gd name="T79" fmla="*/ 277 h 320"/>
                <a:gd name="T80" fmla="*/ 32 w 256"/>
                <a:gd name="T81" fmla="*/ 266 h 320"/>
                <a:gd name="T82" fmla="*/ 32 w 256"/>
                <a:gd name="T83" fmla="*/ 224 h 320"/>
                <a:gd name="T84" fmla="*/ 42 w 256"/>
                <a:gd name="T85" fmla="*/ 213 h 320"/>
                <a:gd name="T86" fmla="*/ 128 w 256"/>
                <a:gd name="T87" fmla="*/ 213 h 320"/>
                <a:gd name="T88" fmla="*/ 138 w 256"/>
                <a:gd name="T89" fmla="*/ 224 h 320"/>
                <a:gd name="T90" fmla="*/ 128 w 256"/>
                <a:gd name="T91" fmla="*/ 234 h 320"/>
                <a:gd name="T92" fmla="*/ 42 w 256"/>
                <a:gd name="T93" fmla="*/ 234 h 320"/>
                <a:gd name="T94" fmla="*/ 32 w 256"/>
                <a:gd name="T95" fmla="*/ 224 h 320"/>
                <a:gd name="T96" fmla="*/ 32 w 256"/>
                <a:gd name="T97" fmla="*/ 181 h 320"/>
                <a:gd name="T98" fmla="*/ 42 w 256"/>
                <a:gd name="T99" fmla="*/ 170 h 320"/>
                <a:gd name="T100" fmla="*/ 128 w 256"/>
                <a:gd name="T101" fmla="*/ 170 h 320"/>
                <a:gd name="T102" fmla="*/ 138 w 256"/>
                <a:gd name="T103" fmla="*/ 181 h 320"/>
                <a:gd name="T104" fmla="*/ 128 w 256"/>
                <a:gd name="T105" fmla="*/ 192 h 320"/>
                <a:gd name="T106" fmla="*/ 42 w 256"/>
                <a:gd name="T107" fmla="*/ 192 h 320"/>
                <a:gd name="T108" fmla="*/ 32 w 256"/>
                <a:gd name="T109" fmla="*/ 181 h 320"/>
                <a:gd name="T110" fmla="*/ 32 w 256"/>
                <a:gd name="T111" fmla="*/ 138 h 320"/>
                <a:gd name="T112" fmla="*/ 42 w 256"/>
                <a:gd name="T113" fmla="*/ 128 h 320"/>
                <a:gd name="T114" fmla="*/ 128 w 256"/>
                <a:gd name="T115" fmla="*/ 128 h 320"/>
                <a:gd name="T116" fmla="*/ 138 w 256"/>
                <a:gd name="T117" fmla="*/ 138 h 320"/>
                <a:gd name="T118" fmla="*/ 128 w 256"/>
                <a:gd name="T119" fmla="*/ 149 h 320"/>
                <a:gd name="T120" fmla="*/ 42 w 256"/>
                <a:gd name="T121" fmla="*/ 149 h 320"/>
                <a:gd name="T122" fmla="*/ 32 w 256"/>
                <a:gd name="T123" fmla="*/ 13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 h="320">
                  <a:moveTo>
                    <a:pt x="160" y="85"/>
                  </a:moveTo>
                  <a:cubicBezTo>
                    <a:pt x="10" y="85"/>
                    <a:pt x="10" y="85"/>
                    <a:pt x="10" y="85"/>
                  </a:cubicBezTo>
                  <a:cubicBezTo>
                    <a:pt x="4" y="85"/>
                    <a:pt x="0" y="90"/>
                    <a:pt x="0" y="96"/>
                  </a:cubicBezTo>
                  <a:cubicBezTo>
                    <a:pt x="0" y="309"/>
                    <a:pt x="0" y="309"/>
                    <a:pt x="0" y="309"/>
                  </a:cubicBezTo>
                  <a:cubicBezTo>
                    <a:pt x="0" y="315"/>
                    <a:pt x="4" y="320"/>
                    <a:pt x="10" y="320"/>
                  </a:cubicBezTo>
                  <a:cubicBezTo>
                    <a:pt x="160" y="320"/>
                    <a:pt x="160" y="320"/>
                    <a:pt x="160" y="320"/>
                  </a:cubicBezTo>
                  <a:cubicBezTo>
                    <a:pt x="166" y="320"/>
                    <a:pt x="170" y="315"/>
                    <a:pt x="170" y="309"/>
                  </a:cubicBezTo>
                  <a:cubicBezTo>
                    <a:pt x="170" y="96"/>
                    <a:pt x="170" y="96"/>
                    <a:pt x="170" y="96"/>
                  </a:cubicBezTo>
                  <a:cubicBezTo>
                    <a:pt x="170" y="90"/>
                    <a:pt x="166" y="85"/>
                    <a:pt x="160" y="85"/>
                  </a:cubicBezTo>
                  <a:close/>
                  <a:moveTo>
                    <a:pt x="149" y="298"/>
                  </a:moveTo>
                  <a:cubicBezTo>
                    <a:pt x="21" y="298"/>
                    <a:pt x="21" y="298"/>
                    <a:pt x="21" y="298"/>
                  </a:cubicBezTo>
                  <a:cubicBezTo>
                    <a:pt x="21" y="106"/>
                    <a:pt x="21" y="106"/>
                    <a:pt x="21" y="106"/>
                  </a:cubicBezTo>
                  <a:cubicBezTo>
                    <a:pt x="149" y="106"/>
                    <a:pt x="149" y="106"/>
                    <a:pt x="149" y="106"/>
                  </a:cubicBezTo>
                  <a:lnTo>
                    <a:pt x="149" y="298"/>
                  </a:lnTo>
                  <a:close/>
                  <a:moveTo>
                    <a:pt x="213" y="53"/>
                  </a:moveTo>
                  <a:cubicBezTo>
                    <a:pt x="213" y="266"/>
                    <a:pt x="213" y="266"/>
                    <a:pt x="213" y="266"/>
                  </a:cubicBezTo>
                  <a:cubicBezTo>
                    <a:pt x="213" y="272"/>
                    <a:pt x="208" y="277"/>
                    <a:pt x="202" y="277"/>
                  </a:cubicBezTo>
                  <a:cubicBezTo>
                    <a:pt x="196" y="277"/>
                    <a:pt x="192" y="272"/>
                    <a:pt x="192" y="266"/>
                  </a:cubicBezTo>
                  <a:cubicBezTo>
                    <a:pt x="192" y="64"/>
                    <a:pt x="192" y="64"/>
                    <a:pt x="192" y="64"/>
                  </a:cubicBezTo>
                  <a:cubicBezTo>
                    <a:pt x="53" y="64"/>
                    <a:pt x="53" y="64"/>
                    <a:pt x="53" y="64"/>
                  </a:cubicBezTo>
                  <a:cubicBezTo>
                    <a:pt x="47" y="64"/>
                    <a:pt x="42" y="59"/>
                    <a:pt x="42" y="53"/>
                  </a:cubicBezTo>
                  <a:cubicBezTo>
                    <a:pt x="42" y="47"/>
                    <a:pt x="47" y="42"/>
                    <a:pt x="53" y="42"/>
                  </a:cubicBezTo>
                  <a:cubicBezTo>
                    <a:pt x="202" y="42"/>
                    <a:pt x="202" y="42"/>
                    <a:pt x="202" y="42"/>
                  </a:cubicBezTo>
                  <a:cubicBezTo>
                    <a:pt x="208" y="42"/>
                    <a:pt x="213" y="47"/>
                    <a:pt x="213" y="53"/>
                  </a:cubicBezTo>
                  <a:close/>
                  <a:moveTo>
                    <a:pt x="256" y="10"/>
                  </a:moveTo>
                  <a:cubicBezTo>
                    <a:pt x="256" y="224"/>
                    <a:pt x="256" y="224"/>
                    <a:pt x="256" y="224"/>
                  </a:cubicBezTo>
                  <a:cubicBezTo>
                    <a:pt x="256" y="230"/>
                    <a:pt x="251" y="234"/>
                    <a:pt x="245" y="234"/>
                  </a:cubicBezTo>
                  <a:cubicBezTo>
                    <a:pt x="239" y="234"/>
                    <a:pt x="234" y="230"/>
                    <a:pt x="234" y="224"/>
                  </a:cubicBezTo>
                  <a:cubicBezTo>
                    <a:pt x="234" y="21"/>
                    <a:pt x="234" y="21"/>
                    <a:pt x="234" y="21"/>
                  </a:cubicBezTo>
                  <a:cubicBezTo>
                    <a:pt x="96" y="21"/>
                    <a:pt x="96" y="21"/>
                    <a:pt x="96" y="21"/>
                  </a:cubicBezTo>
                  <a:cubicBezTo>
                    <a:pt x="90" y="21"/>
                    <a:pt x="85" y="16"/>
                    <a:pt x="85" y="10"/>
                  </a:cubicBezTo>
                  <a:cubicBezTo>
                    <a:pt x="85" y="4"/>
                    <a:pt x="90" y="0"/>
                    <a:pt x="96" y="0"/>
                  </a:cubicBezTo>
                  <a:cubicBezTo>
                    <a:pt x="245" y="0"/>
                    <a:pt x="245" y="0"/>
                    <a:pt x="245" y="0"/>
                  </a:cubicBezTo>
                  <a:cubicBezTo>
                    <a:pt x="251" y="0"/>
                    <a:pt x="256" y="4"/>
                    <a:pt x="256" y="10"/>
                  </a:cubicBezTo>
                  <a:close/>
                  <a:moveTo>
                    <a:pt x="32" y="266"/>
                  </a:moveTo>
                  <a:cubicBezTo>
                    <a:pt x="32" y="260"/>
                    <a:pt x="36" y="256"/>
                    <a:pt x="42" y="256"/>
                  </a:cubicBezTo>
                  <a:cubicBezTo>
                    <a:pt x="128" y="256"/>
                    <a:pt x="128" y="256"/>
                    <a:pt x="128" y="256"/>
                  </a:cubicBezTo>
                  <a:cubicBezTo>
                    <a:pt x="134" y="256"/>
                    <a:pt x="138" y="260"/>
                    <a:pt x="138" y="266"/>
                  </a:cubicBezTo>
                  <a:cubicBezTo>
                    <a:pt x="138" y="272"/>
                    <a:pt x="134" y="277"/>
                    <a:pt x="128" y="277"/>
                  </a:cubicBezTo>
                  <a:cubicBezTo>
                    <a:pt x="42" y="277"/>
                    <a:pt x="42" y="277"/>
                    <a:pt x="42" y="277"/>
                  </a:cubicBezTo>
                  <a:cubicBezTo>
                    <a:pt x="36" y="277"/>
                    <a:pt x="32" y="272"/>
                    <a:pt x="32" y="266"/>
                  </a:cubicBezTo>
                  <a:close/>
                  <a:moveTo>
                    <a:pt x="32" y="224"/>
                  </a:moveTo>
                  <a:cubicBezTo>
                    <a:pt x="32" y="218"/>
                    <a:pt x="36" y="213"/>
                    <a:pt x="42" y="213"/>
                  </a:cubicBezTo>
                  <a:cubicBezTo>
                    <a:pt x="128" y="213"/>
                    <a:pt x="128" y="213"/>
                    <a:pt x="128" y="213"/>
                  </a:cubicBezTo>
                  <a:cubicBezTo>
                    <a:pt x="134" y="213"/>
                    <a:pt x="138" y="218"/>
                    <a:pt x="138" y="224"/>
                  </a:cubicBezTo>
                  <a:cubicBezTo>
                    <a:pt x="138" y="230"/>
                    <a:pt x="134" y="234"/>
                    <a:pt x="128" y="234"/>
                  </a:cubicBezTo>
                  <a:cubicBezTo>
                    <a:pt x="42" y="234"/>
                    <a:pt x="42" y="234"/>
                    <a:pt x="42" y="234"/>
                  </a:cubicBezTo>
                  <a:cubicBezTo>
                    <a:pt x="36" y="234"/>
                    <a:pt x="32" y="230"/>
                    <a:pt x="32" y="224"/>
                  </a:cubicBezTo>
                  <a:close/>
                  <a:moveTo>
                    <a:pt x="32" y="181"/>
                  </a:moveTo>
                  <a:cubicBezTo>
                    <a:pt x="32" y="175"/>
                    <a:pt x="36" y="170"/>
                    <a:pt x="42" y="170"/>
                  </a:cubicBezTo>
                  <a:cubicBezTo>
                    <a:pt x="128" y="170"/>
                    <a:pt x="128" y="170"/>
                    <a:pt x="128" y="170"/>
                  </a:cubicBezTo>
                  <a:cubicBezTo>
                    <a:pt x="134" y="170"/>
                    <a:pt x="138" y="175"/>
                    <a:pt x="138" y="181"/>
                  </a:cubicBezTo>
                  <a:cubicBezTo>
                    <a:pt x="138" y="187"/>
                    <a:pt x="134" y="192"/>
                    <a:pt x="128" y="192"/>
                  </a:cubicBezTo>
                  <a:cubicBezTo>
                    <a:pt x="42" y="192"/>
                    <a:pt x="42" y="192"/>
                    <a:pt x="42" y="192"/>
                  </a:cubicBezTo>
                  <a:cubicBezTo>
                    <a:pt x="36" y="192"/>
                    <a:pt x="32" y="187"/>
                    <a:pt x="32" y="181"/>
                  </a:cubicBezTo>
                  <a:close/>
                  <a:moveTo>
                    <a:pt x="32" y="138"/>
                  </a:moveTo>
                  <a:cubicBezTo>
                    <a:pt x="32" y="132"/>
                    <a:pt x="36" y="128"/>
                    <a:pt x="42" y="128"/>
                  </a:cubicBezTo>
                  <a:cubicBezTo>
                    <a:pt x="128" y="128"/>
                    <a:pt x="128" y="128"/>
                    <a:pt x="128" y="128"/>
                  </a:cubicBezTo>
                  <a:cubicBezTo>
                    <a:pt x="134" y="128"/>
                    <a:pt x="138" y="132"/>
                    <a:pt x="138" y="138"/>
                  </a:cubicBezTo>
                  <a:cubicBezTo>
                    <a:pt x="138" y="144"/>
                    <a:pt x="134" y="149"/>
                    <a:pt x="128" y="149"/>
                  </a:cubicBezTo>
                  <a:cubicBezTo>
                    <a:pt x="42" y="149"/>
                    <a:pt x="42" y="149"/>
                    <a:pt x="42" y="149"/>
                  </a:cubicBezTo>
                  <a:cubicBezTo>
                    <a:pt x="36" y="149"/>
                    <a:pt x="32" y="144"/>
                    <a:pt x="32"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53" dirty="0"/>
            </a:p>
          </p:txBody>
        </p:sp>
        <p:sp>
          <p:nvSpPr>
            <p:cNvPr id="20" name="Freeform 351"/>
            <p:cNvSpPr>
              <a:spLocks noEditPoints="1"/>
            </p:cNvSpPr>
            <p:nvPr/>
          </p:nvSpPr>
          <p:spPr bwMode="auto">
            <a:xfrm>
              <a:off x="5018" y="122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53" dirty="0"/>
            </a:p>
          </p:txBody>
        </p:sp>
      </p:grpSp>
      <p:sp>
        <p:nvSpPr>
          <p:cNvPr id="21" name="Title 1">
            <a:extLst>
              <a:ext uri="{FF2B5EF4-FFF2-40B4-BE49-F238E27FC236}">
                <a16:creationId xmlns:a16="http://schemas.microsoft.com/office/drawing/2014/main" id="{714A520B-0B23-FCBA-5084-24092DC13350}"/>
              </a:ext>
            </a:extLst>
          </p:cNvPr>
          <p:cNvSpPr>
            <a:spLocks noGrp="1"/>
          </p:cNvSpPr>
          <p:nvPr>
            <p:ph type="title"/>
          </p:nvPr>
        </p:nvSpPr>
        <p:spPr>
          <a:xfrm>
            <a:off x="387339" y="412629"/>
            <a:ext cx="11252198" cy="652601"/>
          </a:xfrm>
        </p:spPr>
        <p:txBody>
          <a:bodyPr>
            <a:noAutofit/>
          </a:bodyPr>
          <a:lstStyle/>
          <a:p>
            <a:r>
              <a:rPr lang="en-US" sz="1800" b="0" dirty="0">
                <a:solidFill>
                  <a:schemeClr val="tx1"/>
                </a:solidFill>
                <a:latin typeface="+mn-lt"/>
              </a:rPr>
              <a:t>Punjab &amp; Haryana HC </a:t>
            </a:r>
            <a:r>
              <a:rPr lang="en-US" sz="1800" dirty="0">
                <a:latin typeface="+mn-lt"/>
              </a:rPr>
              <a:t>| Computation of limitation period for filing an appeal under Section 107</a:t>
            </a:r>
            <a:br>
              <a:rPr lang="en-US" sz="1800" b="0" i="0" dirty="0">
                <a:solidFill>
                  <a:srgbClr val="424242"/>
                </a:solidFill>
                <a:effectLst/>
                <a:latin typeface="+mn-lt"/>
              </a:rPr>
            </a:br>
            <a:br>
              <a:rPr lang="en-US" sz="1800" b="0" i="0" dirty="0">
                <a:solidFill>
                  <a:srgbClr val="424242"/>
                </a:solidFill>
                <a:effectLst/>
                <a:latin typeface="+mn-lt"/>
              </a:rPr>
            </a:br>
            <a:br>
              <a:rPr lang="en-US" sz="1800" b="0" i="0" dirty="0">
                <a:solidFill>
                  <a:srgbClr val="424242"/>
                </a:solidFill>
                <a:effectLst/>
                <a:latin typeface="+mn-lt"/>
              </a:rPr>
            </a:br>
            <a:endParaRPr lang="en-IN" sz="1800" b="0" dirty="0">
              <a:solidFill>
                <a:schemeClr val="tx1"/>
              </a:solidFill>
              <a:latin typeface="+mn-lt"/>
            </a:endParaRPr>
          </a:p>
        </p:txBody>
      </p:sp>
      <p:sp>
        <p:nvSpPr>
          <p:cNvPr id="23" name="Rectangle 22">
            <a:extLst>
              <a:ext uri="{FF2B5EF4-FFF2-40B4-BE49-F238E27FC236}">
                <a16:creationId xmlns:a16="http://schemas.microsoft.com/office/drawing/2014/main" id="{D07EEC6E-8B29-CCB3-122E-CF952CA39C46}"/>
              </a:ext>
            </a:extLst>
          </p:cNvPr>
          <p:cNvSpPr/>
          <p:nvPr/>
        </p:nvSpPr>
        <p:spPr>
          <a:xfrm>
            <a:off x="387339" y="1344000"/>
            <a:ext cx="11075576" cy="553998"/>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a:spAutoFit/>
          </a:bodyPr>
          <a:lstStyle/>
          <a:p>
            <a:pPr marR="0" lvl="0" algn="just" defTabSz="914400" rtl="0" eaLnBrk="1" fontAlgn="auto" latinLnBrk="0" hangingPunct="1">
              <a:lnSpc>
                <a:spcPct val="100000"/>
              </a:lnSpc>
              <a:spcBef>
                <a:spcPts val="600"/>
              </a:spcBef>
              <a:spcAft>
                <a:spcPts val="600"/>
              </a:spcAft>
              <a:buClrTx/>
              <a:buSzTx/>
              <a:tabLst/>
              <a:defRPr/>
            </a:pPr>
            <a:r>
              <a:rPr kumimoji="0" lang="en-US" sz="1500" b="1" i="0" u="sng" strike="noStrike" kern="1200" cap="none" spc="0" normalizeH="0" baseline="0" noProof="0" dirty="0">
                <a:ln>
                  <a:noFill/>
                </a:ln>
                <a:solidFill>
                  <a:schemeClr val="bg1"/>
                </a:solidFill>
                <a:effectLst/>
                <a:uLnTx/>
                <a:uFillTx/>
                <a:latin typeface="Calibri"/>
                <a:ea typeface="+mn-ea"/>
                <a:cs typeface="+mn-cs"/>
              </a:rPr>
              <a:t>Issue in Hand:</a:t>
            </a:r>
            <a:r>
              <a:rPr kumimoji="0" lang="en-US" sz="1500" b="0" i="0" u="none" strike="noStrike" kern="1200" cap="none" spc="0" normalizeH="0" baseline="0" noProof="0" dirty="0">
                <a:ln>
                  <a:noFill/>
                </a:ln>
                <a:solidFill>
                  <a:schemeClr val="bg1"/>
                </a:solidFill>
                <a:effectLst/>
                <a:uLnTx/>
                <a:uFillTx/>
                <a:latin typeface="Calibri"/>
                <a:ea typeface="+mn-ea"/>
                <a:cs typeface="+mn-cs"/>
              </a:rPr>
              <a:t> Whether the time spent by the petitioner in pursuing a rectification application under Section 161 of the HGST/CGST Act should be excluded while computing the limitation period for filing an appeal under Section 107.</a:t>
            </a:r>
          </a:p>
        </p:txBody>
      </p:sp>
    </p:spTree>
    <p:extLst>
      <p:ext uri="{BB962C8B-B14F-4D97-AF65-F5344CB8AC3E}">
        <p14:creationId xmlns:p14="http://schemas.microsoft.com/office/powerpoint/2010/main" val="292252210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F2043-782A-2264-52A7-49DC32CFD964}"/>
            </a:ext>
          </a:extLst>
        </p:cNvPr>
        <p:cNvGrpSpPr/>
        <p:nvPr/>
      </p:nvGrpSpPr>
      <p:grpSpPr>
        <a:xfrm>
          <a:off x="0" y="0"/>
          <a:ext cx="0" cy="0"/>
          <a:chOff x="0" y="0"/>
          <a:chExt cx="0" cy="0"/>
        </a:xfrm>
      </p:grpSpPr>
      <p:sp>
        <p:nvSpPr>
          <p:cNvPr id="24" name="Title 1">
            <a:extLst>
              <a:ext uri="{FF2B5EF4-FFF2-40B4-BE49-F238E27FC236}">
                <a16:creationId xmlns:a16="http://schemas.microsoft.com/office/drawing/2014/main" id="{FD69EBA6-7E7F-469C-A031-D28A1EEE9AF7}"/>
              </a:ext>
            </a:extLst>
          </p:cNvPr>
          <p:cNvSpPr>
            <a:spLocks noGrp="1"/>
          </p:cNvSpPr>
          <p:nvPr>
            <p:ph type="title"/>
          </p:nvPr>
        </p:nvSpPr>
        <p:spPr>
          <a:xfrm>
            <a:off x="387339" y="412629"/>
            <a:ext cx="11252198" cy="652601"/>
          </a:xfrm>
        </p:spPr>
        <p:txBody>
          <a:bodyPr>
            <a:noAutofit/>
          </a:bodyPr>
          <a:lstStyle/>
          <a:p>
            <a:r>
              <a:rPr lang="en-US" sz="1800" b="0" dirty="0">
                <a:solidFill>
                  <a:schemeClr val="tx1"/>
                </a:solidFill>
                <a:latin typeface="+mn-lt"/>
              </a:rPr>
              <a:t>Madras HC </a:t>
            </a:r>
            <a:r>
              <a:rPr lang="en-US" sz="1800" dirty="0">
                <a:latin typeface="+mn-lt"/>
              </a:rPr>
              <a:t>| Issuance of single SCN and assessment order covering multiple financial years</a:t>
            </a:r>
            <a:br>
              <a:rPr lang="en-US" sz="1800" dirty="0">
                <a:latin typeface="+mn-lt"/>
              </a:rPr>
            </a:br>
            <a:br>
              <a:rPr lang="en-US" sz="1800" dirty="0">
                <a:latin typeface="+mn-lt"/>
              </a:rPr>
            </a:br>
            <a:br>
              <a:rPr lang="en-US" sz="1800" b="0" i="0" dirty="0">
                <a:solidFill>
                  <a:srgbClr val="424242"/>
                </a:solidFill>
                <a:effectLst/>
                <a:latin typeface="+mn-lt"/>
              </a:rPr>
            </a:br>
            <a:endParaRPr lang="en-IN" sz="1800" b="0" dirty="0">
              <a:solidFill>
                <a:schemeClr val="tx1"/>
              </a:solidFill>
              <a:latin typeface="+mn-lt"/>
            </a:endParaRPr>
          </a:p>
        </p:txBody>
      </p:sp>
      <p:grpSp>
        <p:nvGrpSpPr>
          <p:cNvPr id="25" name="Group 24">
            <a:extLst>
              <a:ext uri="{FF2B5EF4-FFF2-40B4-BE49-F238E27FC236}">
                <a16:creationId xmlns:a16="http://schemas.microsoft.com/office/drawing/2014/main" id="{2433A654-7FD9-13A6-F420-0C4D3CD3E492}"/>
              </a:ext>
            </a:extLst>
          </p:cNvPr>
          <p:cNvGrpSpPr/>
          <p:nvPr/>
        </p:nvGrpSpPr>
        <p:grpSpPr>
          <a:xfrm>
            <a:off x="444226" y="1173624"/>
            <a:ext cx="11309063" cy="5115520"/>
            <a:chOff x="471099" y="1816795"/>
            <a:chExt cx="11309063" cy="4529733"/>
          </a:xfrm>
        </p:grpSpPr>
        <p:sp>
          <p:nvSpPr>
            <p:cNvPr id="26" name="Freeform 14">
              <a:extLst>
                <a:ext uri="{FF2B5EF4-FFF2-40B4-BE49-F238E27FC236}">
                  <a16:creationId xmlns:a16="http://schemas.microsoft.com/office/drawing/2014/main" id="{44A7412D-3E54-37CA-5E7D-85E7615EA0D6}"/>
                </a:ext>
              </a:extLst>
            </p:cNvPr>
            <p:cNvSpPr/>
            <p:nvPr/>
          </p:nvSpPr>
          <p:spPr bwMode="gray">
            <a:xfrm>
              <a:off x="471099" y="6210701"/>
              <a:ext cx="219789" cy="135827"/>
            </a:xfrm>
            <a:custGeom>
              <a:avLst/>
              <a:gdLst>
                <a:gd name="connsiteX0" fmla="*/ 1905 w 350520"/>
                <a:gd name="connsiteY0" fmla="*/ 0 h 219075"/>
                <a:gd name="connsiteX1" fmla="*/ 350520 w 350520"/>
                <a:gd name="connsiteY1" fmla="*/ 219075 h 219075"/>
                <a:gd name="connsiteX2" fmla="*/ 350520 w 350520"/>
                <a:gd name="connsiteY2" fmla="*/ 7620 h 219075"/>
                <a:gd name="connsiteX3" fmla="*/ 0 w 350520"/>
                <a:gd name="connsiteY3" fmla="*/ 7620 h 219075"/>
                <a:gd name="connsiteX4" fmla="*/ 1905 w 350520"/>
                <a:gd name="connsiteY4" fmla="*/ 0 h 21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20" h="219075">
                  <a:moveTo>
                    <a:pt x="1905" y="0"/>
                  </a:moveTo>
                  <a:lnTo>
                    <a:pt x="350520" y="219075"/>
                  </a:lnTo>
                  <a:lnTo>
                    <a:pt x="350520" y="7620"/>
                  </a:lnTo>
                  <a:lnTo>
                    <a:pt x="0" y="7620"/>
                  </a:lnTo>
                  <a:lnTo>
                    <a:pt x="1905" y="0"/>
                  </a:lnTo>
                  <a:close/>
                </a:path>
              </a:pathLst>
            </a:custGeom>
            <a:solidFill>
              <a:schemeClr val="bg1">
                <a:lumMod val="95000"/>
              </a:scheme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IN" sz="1500" b="1" i="0" u="none" strike="noStrike" kern="1200" cap="none" spc="0" normalizeH="0" baseline="0" noProof="0">
                <a:ln>
                  <a:noFill/>
                </a:ln>
                <a:solidFill>
                  <a:prstClr val="white"/>
                </a:solidFill>
                <a:effectLst/>
                <a:uLnTx/>
                <a:uFillTx/>
                <a:latin typeface="Calibri"/>
                <a:ea typeface="+mn-ea"/>
                <a:cs typeface="+mn-cs"/>
              </a:endParaRPr>
            </a:p>
          </p:txBody>
        </p:sp>
        <p:grpSp>
          <p:nvGrpSpPr>
            <p:cNvPr id="28" name="Group 27">
              <a:extLst>
                <a:ext uri="{FF2B5EF4-FFF2-40B4-BE49-F238E27FC236}">
                  <a16:creationId xmlns:a16="http://schemas.microsoft.com/office/drawing/2014/main" id="{684B7B82-7144-598D-B3D0-A2E379CE08B8}"/>
                </a:ext>
              </a:extLst>
            </p:cNvPr>
            <p:cNvGrpSpPr/>
            <p:nvPr/>
          </p:nvGrpSpPr>
          <p:grpSpPr>
            <a:xfrm>
              <a:off x="471099" y="1816795"/>
              <a:ext cx="1564399" cy="1389958"/>
              <a:chOff x="471099" y="1702912"/>
              <a:chExt cx="1564399" cy="1161817"/>
            </a:xfrm>
            <a:solidFill>
              <a:schemeClr val="bg1">
                <a:lumMod val="95000"/>
              </a:schemeClr>
            </a:solidFill>
          </p:grpSpPr>
          <p:sp>
            <p:nvSpPr>
              <p:cNvPr id="48" name="Freeform 3">
                <a:extLst>
                  <a:ext uri="{FF2B5EF4-FFF2-40B4-BE49-F238E27FC236}">
                    <a16:creationId xmlns:a16="http://schemas.microsoft.com/office/drawing/2014/main" id="{21257F72-CF56-8D55-3467-92F1F47BFD1E}"/>
                  </a:ext>
                </a:extLst>
              </p:cNvPr>
              <p:cNvSpPr/>
              <p:nvPr/>
            </p:nvSpPr>
            <p:spPr bwMode="gray">
              <a:xfrm>
                <a:off x="471099" y="2734486"/>
                <a:ext cx="219789" cy="130243"/>
              </a:xfrm>
              <a:custGeom>
                <a:avLst/>
                <a:gdLst>
                  <a:gd name="connsiteX0" fmla="*/ 1905 w 350520"/>
                  <a:gd name="connsiteY0" fmla="*/ 0 h 219075"/>
                  <a:gd name="connsiteX1" fmla="*/ 350520 w 350520"/>
                  <a:gd name="connsiteY1" fmla="*/ 219075 h 219075"/>
                  <a:gd name="connsiteX2" fmla="*/ 350520 w 350520"/>
                  <a:gd name="connsiteY2" fmla="*/ 7620 h 219075"/>
                  <a:gd name="connsiteX3" fmla="*/ 0 w 350520"/>
                  <a:gd name="connsiteY3" fmla="*/ 7620 h 219075"/>
                  <a:gd name="connsiteX4" fmla="*/ 1905 w 350520"/>
                  <a:gd name="connsiteY4" fmla="*/ 0 h 21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520" h="219075">
                    <a:moveTo>
                      <a:pt x="1905" y="0"/>
                    </a:moveTo>
                    <a:lnTo>
                      <a:pt x="350520" y="219075"/>
                    </a:lnTo>
                    <a:lnTo>
                      <a:pt x="350520" y="7620"/>
                    </a:lnTo>
                    <a:lnTo>
                      <a:pt x="0" y="7620"/>
                    </a:lnTo>
                    <a:lnTo>
                      <a:pt x="1905" y="0"/>
                    </a:lnTo>
                    <a:close/>
                  </a:path>
                </a:pathLst>
              </a:custGeom>
              <a:grp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IN" sz="1500" b="1" i="0" u="none" strike="noStrike" kern="1200" cap="none" spc="0" normalizeH="0" baseline="0" noProof="0">
                  <a:ln>
                    <a:noFill/>
                  </a:ln>
                  <a:solidFill>
                    <a:prstClr val="white"/>
                  </a:solidFill>
                  <a:effectLst/>
                  <a:uLnTx/>
                  <a:uFillTx/>
                  <a:latin typeface="Calibri"/>
                  <a:ea typeface="+mn-ea"/>
                  <a:cs typeface="+mn-cs"/>
                </a:endParaRPr>
              </a:p>
            </p:txBody>
          </p:sp>
          <p:sp>
            <p:nvSpPr>
              <p:cNvPr id="49" name="Rectangle 48">
                <a:extLst>
                  <a:ext uri="{FF2B5EF4-FFF2-40B4-BE49-F238E27FC236}">
                    <a16:creationId xmlns:a16="http://schemas.microsoft.com/office/drawing/2014/main" id="{8F30E1A5-2370-7B2F-9D5B-5D736CE8E492}"/>
                  </a:ext>
                </a:extLst>
              </p:cNvPr>
              <p:cNvSpPr/>
              <p:nvPr/>
            </p:nvSpPr>
            <p:spPr bwMode="gray">
              <a:xfrm>
                <a:off x="489563" y="1702912"/>
                <a:ext cx="1545935" cy="1142451"/>
              </a:xfrm>
              <a:prstGeom prst="rect">
                <a:avLst/>
              </a:prstGeom>
              <a:ln>
                <a:headEnd/>
                <a:tailEnd/>
              </a:ln>
            </p:spPr>
            <p:style>
              <a:lnRef idx="2">
                <a:schemeClr val="accent2">
                  <a:shade val="15000"/>
                </a:schemeClr>
              </a:lnRef>
              <a:fillRef idx="1">
                <a:schemeClr val="accent2"/>
              </a:fillRef>
              <a:effectRef idx="0">
                <a:schemeClr val="accent2"/>
              </a:effectRef>
              <a:fontRef idx="minor">
                <a:schemeClr val="lt1"/>
              </a:fontRef>
            </p:style>
            <p:txBody>
              <a:bodyPr wrap="square" lIns="88900" tIns="88900" rIns="88900" bIns="88900" rtlCol="0" anchor="ctr"/>
              <a:lstStyle/>
              <a:p>
                <a:pPr marL="0" marR="0" lvl="0" indent="0" algn="ctr" defTabSz="659133" rtl="0" eaLnBrk="1" fontAlgn="auto" latinLnBrk="0" hangingPunct="1">
                  <a:lnSpc>
                    <a:spcPct val="106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Calibri"/>
                  <a:ea typeface="Verdana" panose="020B0604030504040204" pitchFamily="34" charset="0"/>
                  <a:cs typeface="+mn-cs"/>
                </a:endParaRPr>
              </a:p>
              <a:p>
                <a:pPr marL="0" marR="0" lvl="0" indent="0" algn="ctr" defTabSz="659133" rtl="0" eaLnBrk="1" fontAlgn="auto" latinLnBrk="0" hangingPunct="1">
                  <a:lnSpc>
                    <a:spcPct val="106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a:ea typeface="Verdana" panose="020B0604030504040204" pitchFamily="34" charset="0"/>
                    <a:cs typeface="+mn-cs"/>
                  </a:rPr>
                  <a:t>Facts</a:t>
                </a:r>
              </a:p>
            </p:txBody>
          </p:sp>
        </p:grpSp>
        <p:pic>
          <p:nvPicPr>
            <p:cNvPr id="30" name="Picture 6" descr="Analysis, data, document, focus, marketing, observation, seo icon">
              <a:extLst>
                <a:ext uri="{FF2B5EF4-FFF2-40B4-BE49-F238E27FC236}">
                  <a16:creationId xmlns:a16="http://schemas.microsoft.com/office/drawing/2014/main" id="{A1CDA781-3F7E-BE5A-6CD4-47E03857F390}"/>
                </a:ext>
              </a:extLst>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078202" y="4665415"/>
              <a:ext cx="452387" cy="52052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Fact Icons - Free Download, PNG and SVG">
              <a:extLst>
                <a:ext uri="{FF2B5EF4-FFF2-40B4-BE49-F238E27FC236}">
                  <a16:creationId xmlns:a16="http://schemas.microsoft.com/office/drawing/2014/main" id="{5E783144-0017-5AB5-D410-132D7CFF91A8}"/>
                </a:ext>
              </a:extLst>
            </p:cNvPr>
            <p:cNvPicPr>
              <a:picLocks noChangeAspect="1" noChangeArrowheads="1"/>
            </p:cNvPicPr>
            <p:nvPr/>
          </p:nvPicPr>
          <p:blipFill>
            <a:blip r:embed="rId5" cstate="print">
              <a:lum bright="70000" contrast="-70000"/>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987141" y="1951901"/>
              <a:ext cx="534403" cy="466223"/>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id="{C9574067-0DD6-D4CD-2BFB-3BCF36B9FE77}"/>
                </a:ext>
              </a:extLst>
            </p:cNvPr>
            <p:cNvSpPr/>
            <p:nvPr/>
          </p:nvSpPr>
          <p:spPr>
            <a:xfrm>
              <a:off x="2100942" y="1816795"/>
              <a:ext cx="9673705" cy="1366788"/>
            </a:xfrm>
            <a:prstGeom prst="rect">
              <a:avLst/>
            </a:prstGeom>
            <a:solidFill>
              <a:srgbClr val="F2F2F2"/>
            </a:solidFill>
          </p:spPr>
          <p:txBody>
            <a:bodyPr wrap="square">
              <a:noAutofit/>
            </a:bodyPr>
            <a:lstStyle/>
            <a:p>
              <a:pPr marL="342900" marR="0" lvl="0" indent="-342900" algn="just"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1500" b="0" i="0" u="none" strike="noStrike" kern="1200" cap="none" spc="0" normalizeH="0" baseline="0" noProof="0" dirty="0">
                  <a:ln>
                    <a:noFill/>
                  </a:ln>
                  <a:solidFill>
                    <a:srgbClr val="424242"/>
                  </a:solidFill>
                  <a:effectLst/>
                  <a:uLnTx/>
                  <a:uFillTx/>
                  <a:latin typeface="Calibri"/>
                  <a:ea typeface="+mn-ea"/>
                  <a:cs typeface="+mn-cs"/>
                </a:rPr>
                <a:t>The petitioner, challenged a single show cause notice and assessment order issued by the tax department covering six financial years (2017–18 to 2022–23) on the ground that this has violated the provisions of Sections 73 and 74 of the CGST Act.</a:t>
              </a:r>
            </a:p>
            <a:p>
              <a:pPr marL="342900" marR="0" lvl="0" indent="-342900" algn="just"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1500" b="0" i="0" u="none" strike="noStrike" kern="1200" cap="none" spc="0" normalizeH="0" baseline="0" noProof="0" dirty="0">
                  <a:ln>
                    <a:noFill/>
                  </a:ln>
                  <a:solidFill>
                    <a:srgbClr val="424242"/>
                  </a:solidFill>
                  <a:effectLst/>
                  <a:uLnTx/>
                  <a:uFillTx/>
                  <a:latin typeface="Calibri"/>
                  <a:ea typeface="+mn-ea"/>
                  <a:cs typeface="+mn-cs"/>
                </a:rPr>
                <a:t>The petitioner contended that each financial year is treated as a separate unit under the GST law, with distinct limitation periods and procedural requirements.</a:t>
              </a:r>
            </a:p>
            <a:p>
              <a:pPr marL="342900" marR="0" lvl="0" indent="-342900" algn="just"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1500" b="0" i="0" u="none" strike="noStrike" kern="1200" cap="none" spc="0" normalizeH="0" baseline="0" noProof="0" dirty="0">
                  <a:ln>
                    <a:noFill/>
                  </a:ln>
                  <a:solidFill>
                    <a:srgbClr val="424242"/>
                  </a:solidFill>
                  <a:effectLst/>
                  <a:uLnTx/>
                  <a:uFillTx/>
                  <a:latin typeface="Calibri"/>
                  <a:ea typeface="+mn-ea"/>
                  <a:cs typeface="+mn-cs"/>
                </a:rPr>
                <a:t>The respondent argued that the term "any period" allowed for clubbing multiple years into a single notice and order.</a:t>
              </a:r>
              <a:endParaRPr kumimoji="0" lang="en-US" sz="1500" b="0" i="0" u="none" strike="noStrike" kern="1200" cap="none" spc="0" normalizeH="0" baseline="0" noProof="0" dirty="0">
                <a:ln>
                  <a:noFill/>
                </a:ln>
                <a:solidFill>
                  <a:prstClr val="black"/>
                </a:solidFill>
                <a:effectLst/>
                <a:uLnTx/>
                <a:uFillTx/>
                <a:latin typeface="Calibri"/>
                <a:ea typeface="+mn-ea"/>
                <a:cs typeface="+mn-cs"/>
              </a:endParaRPr>
            </a:p>
          </p:txBody>
        </p:sp>
        <p:sp>
          <p:nvSpPr>
            <p:cNvPr id="46" name="Rectangle 45">
              <a:extLst>
                <a:ext uri="{FF2B5EF4-FFF2-40B4-BE49-F238E27FC236}">
                  <a16:creationId xmlns:a16="http://schemas.microsoft.com/office/drawing/2014/main" id="{E5C4EC01-9B12-26D7-FEF9-D6B3FCF5942C}"/>
                </a:ext>
              </a:extLst>
            </p:cNvPr>
            <p:cNvSpPr/>
            <p:nvPr/>
          </p:nvSpPr>
          <p:spPr bwMode="gray">
            <a:xfrm>
              <a:off x="489563" y="3646131"/>
              <a:ext cx="1545935" cy="479386"/>
            </a:xfrm>
            <a:prstGeom prst="rect">
              <a:avLst/>
            </a:prstGeom>
            <a:solidFill>
              <a:schemeClr val="accent6">
                <a:lumMod val="75000"/>
              </a:schemeClr>
            </a:solidFill>
            <a:ln w="19050" algn="ctr">
              <a:noFill/>
              <a:miter lim="800000"/>
              <a:headEnd/>
              <a:tailEnd/>
            </a:ln>
          </p:spPr>
          <p:txBody>
            <a:bodyPr wrap="square" lIns="88900" tIns="88900" rIns="88900" bIns="88900" rtlCol="0" anchor="ctr"/>
            <a:lstStyle/>
            <a:p>
              <a:pPr marL="0" marR="0" lvl="0" indent="0" algn="ctr" defTabSz="659133" rtl="0" eaLnBrk="1" fontAlgn="auto" latinLnBrk="0" hangingPunct="1">
                <a:lnSpc>
                  <a:spcPct val="106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a:ea typeface="Verdana" panose="020B0604030504040204" pitchFamily="34" charset="0"/>
                  <a:cs typeface="+mn-cs"/>
                </a:rPr>
                <a:t> Issues</a:t>
              </a:r>
            </a:p>
          </p:txBody>
        </p:sp>
        <p:sp>
          <p:nvSpPr>
            <p:cNvPr id="47" name="Rectangle 46">
              <a:extLst>
                <a:ext uri="{FF2B5EF4-FFF2-40B4-BE49-F238E27FC236}">
                  <a16:creationId xmlns:a16="http://schemas.microsoft.com/office/drawing/2014/main" id="{11A66157-9CDE-3B5E-95E5-3A5BF792AAC7}"/>
                </a:ext>
              </a:extLst>
            </p:cNvPr>
            <p:cNvSpPr/>
            <p:nvPr/>
          </p:nvSpPr>
          <p:spPr>
            <a:xfrm>
              <a:off x="2120853" y="3652263"/>
              <a:ext cx="9659309" cy="490559"/>
            </a:xfrm>
            <a:prstGeom prst="rect">
              <a:avLst/>
            </a:prstGeom>
            <a:solidFill>
              <a:srgbClr val="F2F2F2"/>
            </a:solidFill>
          </p:spPr>
          <p:txBody>
            <a:bodyPr wrap="square">
              <a:spAutoFit/>
            </a:bodyPr>
            <a:lstStyle/>
            <a:p>
              <a:pPr marL="285750" marR="0" lvl="0" indent="-28575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424242"/>
                  </a:solidFill>
                  <a:effectLst/>
                  <a:uLnTx/>
                  <a:uFillTx/>
                  <a:latin typeface="Calibri"/>
                  <a:ea typeface="+mn-ea"/>
                  <a:cs typeface="+mn-cs"/>
                </a:rPr>
                <a:t>Whether the issuance of a single show cause notice and assessment order covering multiple financial years is permissible under Sections 73 and 74 of the CGST/TNGST Act, 2017.</a:t>
              </a:r>
              <a:endParaRPr kumimoji="0" lang="en-US" sz="15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50" name="Rectangle 49">
            <a:extLst>
              <a:ext uri="{FF2B5EF4-FFF2-40B4-BE49-F238E27FC236}">
                <a16:creationId xmlns:a16="http://schemas.microsoft.com/office/drawing/2014/main" id="{8B5002BF-6FBD-0D60-BB62-FCBA794E0A23}"/>
              </a:ext>
            </a:extLst>
          </p:cNvPr>
          <p:cNvSpPr>
            <a:spLocks/>
          </p:cNvSpPr>
          <p:nvPr/>
        </p:nvSpPr>
        <p:spPr bwMode="gray">
          <a:xfrm>
            <a:off x="2037705" y="4390629"/>
            <a:ext cx="9606759" cy="2054742"/>
          </a:xfrm>
          <a:prstGeom prst="rect">
            <a:avLst/>
          </a:prstGeom>
          <a:solidFill>
            <a:srgbClr val="F2F2F2"/>
          </a:solidFill>
          <a:ln w="19050" algn="ctr">
            <a:noFill/>
            <a:miter lim="800000"/>
            <a:headEnd/>
            <a:tailEnd/>
          </a:ln>
        </p:spPr>
        <p:txBody>
          <a:bodyPr wrap="square" lIns="88900" tIns="88900" rIns="88900" bIns="88900" rtlCol="0" anchor="ct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424242"/>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424242"/>
                </a:solidFill>
                <a:effectLst/>
                <a:uLnTx/>
                <a:uFillTx/>
                <a:latin typeface="Calibri"/>
                <a:ea typeface="+mn-ea"/>
                <a:cs typeface="+mn-cs"/>
              </a:rPr>
              <a:t>The Court held that the GST Act treats each financial year as a separate tax period, with specific limitation periods.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424242"/>
                </a:solidFill>
                <a:effectLst/>
                <a:uLnTx/>
                <a:uFillTx/>
                <a:latin typeface="Calibri"/>
                <a:ea typeface="+mn-ea"/>
                <a:cs typeface="+mn-cs"/>
              </a:rPr>
              <a:t>Issuing a composite show cause notice for multiple years violates the statutory scheme and deprives the </a:t>
            </a:r>
            <a:r>
              <a:rPr kumimoji="0" lang="en-US" sz="1500" b="0" i="0" u="none" strike="noStrike" kern="1200" cap="none" spc="0" normalizeH="0" baseline="0" noProof="0" dirty="0" err="1">
                <a:ln>
                  <a:noFill/>
                </a:ln>
                <a:solidFill>
                  <a:srgbClr val="424242"/>
                </a:solidFill>
                <a:effectLst/>
                <a:uLnTx/>
                <a:uFillTx/>
                <a:latin typeface="Calibri"/>
                <a:ea typeface="+mn-ea"/>
                <a:cs typeface="+mn-cs"/>
              </a:rPr>
              <a:t>assessee</a:t>
            </a:r>
            <a:r>
              <a:rPr kumimoji="0" lang="en-US" sz="1500" b="0" i="0" u="none" strike="noStrike" kern="1200" cap="none" spc="0" normalizeH="0" baseline="0" noProof="0" dirty="0">
                <a:ln>
                  <a:noFill/>
                </a:ln>
                <a:solidFill>
                  <a:srgbClr val="424242"/>
                </a:solidFill>
                <a:effectLst/>
                <a:uLnTx/>
                <a:uFillTx/>
                <a:latin typeface="Calibri"/>
                <a:ea typeface="+mn-ea"/>
                <a:cs typeface="+mn-cs"/>
              </a:rPr>
              <a:t> of the opportunity to provide year-specific rebuttals.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424242"/>
                </a:solidFill>
                <a:effectLst/>
                <a:uLnTx/>
                <a:uFillTx/>
                <a:latin typeface="Calibri"/>
                <a:ea typeface="+mn-ea"/>
                <a:cs typeface="+mn-cs"/>
              </a:rPr>
              <a:t>The Court emphasized that:</a:t>
            </a:r>
          </a:p>
          <a:p>
            <a:pPr marL="742950" lvl="1" indent="-285750" algn="just">
              <a:buFont typeface="Arial" panose="020B0604020202020204" pitchFamily="34" charset="0"/>
              <a:buChar char="•"/>
              <a:defRPr/>
            </a:pPr>
            <a:r>
              <a:rPr kumimoji="0" lang="en-US" sz="1500" b="0" i="0" u="none" strike="noStrike" kern="1200" cap="none" spc="0" normalizeH="0" baseline="0" noProof="0" dirty="0">
                <a:ln>
                  <a:noFill/>
                </a:ln>
                <a:solidFill>
                  <a:srgbClr val="424242"/>
                </a:solidFill>
                <a:effectLst/>
                <a:uLnTx/>
                <a:uFillTx/>
                <a:latin typeface="Calibri"/>
                <a:ea typeface="+mn-ea"/>
                <a:cs typeface="+mn-cs"/>
              </a:rPr>
              <a:t>Show cause notices must be issued separately for each financial year.</a:t>
            </a:r>
          </a:p>
          <a:p>
            <a:pPr marL="742950" lvl="1" indent="-285750" algn="just">
              <a:buFont typeface="Arial" panose="020B0604020202020204" pitchFamily="34" charset="0"/>
              <a:buChar char="•"/>
              <a:defRPr/>
            </a:pPr>
            <a:r>
              <a:rPr kumimoji="0" lang="en-US" sz="1500" b="0" i="0" u="none" strike="noStrike" kern="1200" cap="none" spc="0" normalizeH="0" baseline="0" noProof="0" dirty="0">
                <a:ln>
                  <a:noFill/>
                </a:ln>
                <a:solidFill>
                  <a:srgbClr val="424242"/>
                </a:solidFill>
                <a:effectLst/>
                <a:uLnTx/>
                <a:uFillTx/>
                <a:latin typeface="Calibri"/>
                <a:ea typeface="+mn-ea"/>
                <a:cs typeface="+mn-cs"/>
              </a:rPr>
              <a:t>Clubbing multiple years frustrates the limitation scheme and constitutes a jurisdictional over reach.</a:t>
            </a:r>
          </a:p>
          <a:p>
            <a:pPr marL="742950" lvl="1" indent="-285750" algn="just">
              <a:buFont typeface="Arial" panose="020B0604020202020204" pitchFamily="34" charset="0"/>
              <a:buChar char="•"/>
              <a:defRPr/>
            </a:pPr>
            <a:r>
              <a:rPr kumimoji="0" lang="en-US" sz="1500" b="0" i="0" u="none" strike="noStrike" kern="1200" cap="none" spc="0" normalizeH="0" baseline="0" noProof="0" dirty="0">
                <a:ln>
                  <a:noFill/>
                </a:ln>
                <a:solidFill>
                  <a:srgbClr val="424242"/>
                </a:solidFill>
                <a:effectLst/>
                <a:uLnTx/>
                <a:uFillTx/>
                <a:latin typeface="Calibri"/>
                <a:ea typeface="+mn-ea"/>
                <a:cs typeface="+mn-cs"/>
              </a:rPr>
              <a:t>The impugned order was passed without authority of law and is void ab initio.</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424242"/>
                </a:solidFill>
                <a:effectLst/>
                <a:uLnTx/>
                <a:uFillTx/>
                <a:latin typeface="Calibri"/>
                <a:ea typeface="+mn-ea"/>
                <a:cs typeface="+mn-cs"/>
              </a:rPr>
              <a:t>The Court quashed the impugned order and allowed the writ petition, reiterating that such bunching of notices is impermissible in law.</a:t>
            </a:r>
            <a:br>
              <a:rPr kumimoji="0" lang="en-US" sz="1500" b="0" i="0" u="none" strike="noStrike" kern="1200" cap="none" spc="0" normalizeH="0" baseline="0" noProof="0" dirty="0">
                <a:ln>
                  <a:noFill/>
                </a:ln>
                <a:solidFill>
                  <a:prstClr val="black"/>
                </a:solidFill>
                <a:effectLst/>
                <a:uLnTx/>
                <a:uFillTx/>
                <a:latin typeface="Calibri"/>
                <a:ea typeface="+mn-ea"/>
                <a:cs typeface="+mn-cs"/>
              </a:rPr>
            </a:br>
            <a:r>
              <a:rPr kumimoji="0" lang="en-US" sz="1500" b="0" i="0" u="none" strike="noStrike" kern="1200" cap="none" spc="0" normalizeH="0" baseline="0" noProof="0" dirty="0">
                <a:ln>
                  <a:noFill/>
                </a:ln>
                <a:solidFill>
                  <a:prstClr val="black"/>
                </a:solidFill>
                <a:effectLst/>
                <a:uLnTx/>
                <a:uFillTx/>
                <a:latin typeface="Calibri"/>
                <a:ea typeface="+mn-ea"/>
                <a:cs typeface="+mn-cs"/>
              </a:rPr>
              <a:t> </a:t>
            </a:r>
            <a:endParaRPr kumimoji="0" lang="en-US" sz="1500" b="0" i="0" u="none" strike="noStrike" kern="1200" cap="none" spc="0" normalizeH="0" baseline="0" noProof="0" dirty="0">
              <a:ln>
                <a:noFill/>
              </a:ln>
              <a:solidFill>
                <a:prstClr val="black"/>
              </a:solidFill>
              <a:effectLst/>
              <a:uLnTx/>
              <a:uFillTx/>
              <a:latin typeface="Calibri"/>
              <a:ea typeface="Verdana" panose="020B0604030504040204" pitchFamily="34" charset="0"/>
              <a:cs typeface="+mn-cs"/>
            </a:endParaRPr>
          </a:p>
        </p:txBody>
      </p:sp>
      <p:sp>
        <p:nvSpPr>
          <p:cNvPr id="51" name="Rectangle 50">
            <a:extLst>
              <a:ext uri="{FF2B5EF4-FFF2-40B4-BE49-F238E27FC236}">
                <a16:creationId xmlns:a16="http://schemas.microsoft.com/office/drawing/2014/main" id="{CB29DC6E-A07B-529B-4ED3-BC5DBF21A642}"/>
              </a:ext>
            </a:extLst>
          </p:cNvPr>
          <p:cNvSpPr/>
          <p:nvPr/>
        </p:nvSpPr>
        <p:spPr bwMode="gray">
          <a:xfrm>
            <a:off x="387339" y="4369103"/>
            <a:ext cx="1545935" cy="2076267"/>
          </a:xfrm>
          <a:prstGeom prst="rect">
            <a:avLst/>
          </a:prstGeom>
          <a:ln>
            <a:headEnd/>
            <a:tailEnd/>
          </a:ln>
        </p:spPr>
        <p:style>
          <a:lnRef idx="2">
            <a:schemeClr val="dk1">
              <a:shade val="15000"/>
            </a:schemeClr>
          </a:lnRef>
          <a:fillRef idx="1">
            <a:schemeClr val="dk1"/>
          </a:fillRef>
          <a:effectRef idx="0">
            <a:schemeClr val="dk1"/>
          </a:effectRef>
          <a:fontRef idx="minor">
            <a:schemeClr val="lt1"/>
          </a:fontRef>
        </p:style>
        <p:txBody>
          <a:bodyPr wrap="square" lIns="88900" tIns="88900" rIns="88900" bIns="889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FFFFFF"/>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FFFFFF"/>
                </a:solidFill>
                <a:effectLst/>
                <a:uLnTx/>
                <a:uFillTx/>
                <a:latin typeface="Calibri"/>
                <a:ea typeface="+mn-ea"/>
                <a:cs typeface="+mn-cs"/>
              </a:rPr>
              <a:t>Observations</a:t>
            </a:r>
          </a:p>
        </p:txBody>
      </p:sp>
      <p:pic>
        <p:nvPicPr>
          <p:cNvPr id="53" name="Picture 52" descr="Analysis, data, document, focus, marketing, observation, seo icon">
            <a:extLst>
              <a:ext uri="{FF2B5EF4-FFF2-40B4-BE49-F238E27FC236}">
                <a16:creationId xmlns:a16="http://schemas.microsoft.com/office/drawing/2014/main" id="{40B0AC60-C97B-708D-0950-F8CFEDEA42A1}"/>
              </a:ext>
            </a:extLst>
          </p:cNvPr>
          <p:cNvPicPr>
            <a:picLocks noChangeAspect="1" noChangeArrowheads="1"/>
          </p:cNvPicPr>
          <p:nvPr/>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934112" y="4605708"/>
            <a:ext cx="452387" cy="547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045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9"/>
          <p:cNvSpPr>
            <a:spLocks noEditPoints="1"/>
          </p:cNvSpPr>
          <p:nvPr/>
        </p:nvSpPr>
        <p:spPr bwMode="auto">
          <a:xfrm rot="5400000">
            <a:off x="6559145" y="2836130"/>
            <a:ext cx="470496" cy="781294"/>
          </a:xfrm>
          <a:custGeom>
            <a:avLst/>
            <a:gdLst>
              <a:gd name="T0" fmla="*/ 16 w 159"/>
              <a:gd name="T1" fmla="*/ 80 h 266"/>
              <a:gd name="T2" fmla="*/ 16 w 159"/>
              <a:gd name="T3" fmla="*/ 65 h 266"/>
              <a:gd name="T4" fmla="*/ 22 w 159"/>
              <a:gd name="T5" fmla="*/ 34 h 266"/>
              <a:gd name="T6" fmla="*/ 37 w 159"/>
              <a:gd name="T7" fmla="*/ 14 h 266"/>
              <a:gd name="T8" fmla="*/ 57 w 159"/>
              <a:gd name="T9" fmla="*/ 3 h 266"/>
              <a:gd name="T10" fmla="*/ 77 w 159"/>
              <a:gd name="T11" fmla="*/ 0 h 266"/>
              <a:gd name="T12" fmla="*/ 78 w 159"/>
              <a:gd name="T13" fmla="*/ 0 h 266"/>
              <a:gd name="T14" fmla="*/ 79 w 159"/>
              <a:gd name="T15" fmla="*/ 0 h 266"/>
              <a:gd name="T16" fmla="*/ 81 w 159"/>
              <a:gd name="T17" fmla="*/ 0 h 266"/>
              <a:gd name="T18" fmla="*/ 81 w 159"/>
              <a:gd name="T19" fmla="*/ 0 h 266"/>
              <a:gd name="T20" fmla="*/ 81 w 159"/>
              <a:gd name="T21" fmla="*/ 0 h 266"/>
              <a:gd name="T22" fmla="*/ 82 w 159"/>
              <a:gd name="T23" fmla="*/ 0 h 266"/>
              <a:gd name="T24" fmla="*/ 82 w 159"/>
              <a:gd name="T25" fmla="*/ 0 h 266"/>
              <a:gd name="T26" fmla="*/ 82 w 159"/>
              <a:gd name="T27" fmla="*/ 0 h 266"/>
              <a:gd name="T28" fmla="*/ 102 w 159"/>
              <a:gd name="T29" fmla="*/ 3 h 266"/>
              <a:gd name="T30" fmla="*/ 122 w 159"/>
              <a:gd name="T31" fmla="*/ 13 h 266"/>
              <a:gd name="T32" fmla="*/ 137 w 159"/>
              <a:gd name="T33" fmla="*/ 32 h 266"/>
              <a:gd name="T34" fmla="*/ 143 w 159"/>
              <a:gd name="T35" fmla="*/ 64 h 266"/>
              <a:gd name="T36" fmla="*/ 143 w 159"/>
              <a:gd name="T37" fmla="*/ 75 h 266"/>
              <a:gd name="T38" fmla="*/ 143 w 159"/>
              <a:gd name="T39" fmla="*/ 86 h 266"/>
              <a:gd name="T40" fmla="*/ 143 w 159"/>
              <a:gd name="T41" fmla="*/ 87 h 266"/>
              <a:gd name="T42" fmla="*/ 134 w 159"/>
              <a:gd name="T43" fmla="*/ 85 h 266"/>
              <a:gd name="T44" fmla="*/ 119 w 159"/>
              <a:gd name="T45" fmla="*/ 85 h 266"/>
              <a:gd name="T46" fmla="*/ 119 w 159"/>
              <a:gd name="T47" fmla="*/ 75 h 266"/>
              <a:gd name="T48" fmla="*/ 118 w 159"/>
              <a:gd name="T49" fmla="*/ 64 h 266"/>
              <a:gd name="T50" fmla="*/ 115 w 159"/>
              <a:gd name="T51" fmla="*/ 45 h 266"/>
              <a:gd name="T52" fmla="*/ 106 w 159"/>
              <a:gd name="T53" fmla="*/ 32 h 266"/>
              <a:gd name="T54" fmla="*/ 94 w 159"/>
              <a:gd name="T55" fmla="*/ 26 h 266"/>
              <a:gd name="T56" fmla="*/ 82 w 159"/>
              <a:gd name="T57" fmla="*/ 24 h 266"/>
              <a:gd name="T58" fmla="*/ 82 w 159"/>
              <a:gd name="T59" fmla="*/ 24 h 266"/>
              <a:gd name="T60" fmla="*/ 82 w 159"/>
              <a:gd name="T61" fmla="*/ 24 h 266"/>
              <a:gd name="T62" fmla="*/ 81 w 159"/>
              <a:gd name="T63" fmla="*/ 24 h 266"/>
              <a:gd name="T64" fmla="*/ 81 w 159"/>
              <a:gd name="T65" fmla="*/ 24 h 266"/>
              <a:gd name="T66" fmla="*/ 77 w 159"/>
              <a:gd name="T67" fmla="*/ 24 h 266"/>
              <a:gd name="T68" fmla="*/ 77 w 159"/>
              <a:gd name="T69" fmla="*/ 24 h 266"/>
              <a:gd name="T70" fmla="*/ 65 w 159"/>
              <a:gd name="T71" fmla="*/ 26 h 266"/>
              <a:gd name="T72" fmla="*/ 53 w 159"/>
              <a:gd name="T73" fmla="*/ 33 h 266"/>
              <a:gd name="T74" fmla="*/ 44 w 159"/>
              <a:gd name="T75" fmla="*/ 45 h 266"/>
              <a:gd name="T76" fmla="*/ 40 w 159"/>
              <a:gd name="T77" fmla="*/ 64 h 266"/>
              <a:gd name="T78" fmla="*/ 41 w 159"/>
              <a:gd name="T79" fmla="*/ 85 h 266"/>
              <a:gd name="T80" fmla="*/ 25 w 159"/>
              <a:gd name="T81" fmla="*/ 85 h 266"/>
              <a:gd name="T82" fmla="*/ 16 w 159"/>
              <a:gd name="T83" fmla="*/ 87 h 266"/>
              <a:gd name="T84" fmla="*/ 16 w 159"/>
              <a:gd name="T85" fmla="*/ 80 h 266"/>
              <a:gd name="T86" fmla="*/ 159 w 159"/>
              <a:gd name="T87" fmla="*/ 119 h 266"/>
              <a:gd name="T88" fmla="*/ 159 w 159"/>
              <a:gd name="T89" fmla="*/ 182 h 266"/>
              <a:gd name="T90" fmla="*/ 83 w 159"/>
              <a:gd name="T91" fmla="*/ 264 h 266"/>
              <a:gd name="T92" fmla="*/ 0 w 159"/>
              <a:gd name="T93" fmla="*/ 184 h 266"/>
              <a:gd name="T94" fmla="*/ 0 w 159"/>
              <a:gd name="T95" fmla="*/ 119 h 266"/>
              <a:gd name="T96" fmla="*/ 25 w 159"/>
              <a:gd name="T97" fmla="*/ 93 h 266"/>
              <a:gd name="T98" fmla="*/ 134 w 159"/>
              <a:gd name="T99" fmla="*/ 93 h 266"/>
              <a:gd name="T100" fmla="*/ 159 w 159"/>
              <a:gd name="T101" fmla="*/ 119 h 266"/>
              <a:gd name="T102" fmla="*/ 92 w 159"/>
              <a:gd name="T103" fmla="*/ 178 h 266"/>
              <a:gd name="T104" fmla="*/ 80 w 159"/>
              <a:gd name="T105" fmla="*/ 166 h 266"/>
              <a:gd name="T106" fmla="*/ 67 w 159"/>
              <a:gd name="T107" fmla="*/ 178 h 266"/>
              <a:gd name="T108" fmla="*/ 72 w 159"/>
              <a:gd name="T109" fmla="*/ 187 h 266"/>
              <a:gd name="T110" fmla="*/ 73 w 159"/>
              <a:gd name="T111" fmla="*/ 188 h 266"/>
              <a:gd name="T112" fmla="*/ 73 w 159"/>
              <a:gd name="T113" fmla="*/ 216 h 266"/>
              <a:gd name="T114" fmla="*/ 80 w 159"/>
              <a:gd name="T115" fmla="*/ 222 h 266"/>
              <a:gd name="T116" fmla="*/ 86 w 159"/>
              <a:gd name="T117" fmla="*/ 216 h 266"/>
              <a:gd name="T118" fmla="*/ 86 w 159"/>
              <a:gd name="T119" fmla="*/ 188 h 266"/>
              <a:gd name="T120" fmla="*/ 87 w 159"/>
              <a:gd name="T121" fmla="*/ 187 h 266"/>
              <a:gd name="T122" fmla="*/ 92 w 159"/>
              <a:gd name="T123" fmla="*/ 17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266">
                <a:moveTo>
                  <a:pt x="16" y="80"/>
                </a:moveTo>
                <a:cubicBezTo>
                  <a:pt x="16" y="76"/>
                  <a:pt x="16" y="72"/>
                  <a:pt x="16" y="65"/>
                </a:cubicBezTo>
                <a:cubicBezTo>
                  <a:pt x="16" y="52"/>
                  <a:pt x="18" y="42"/>
                  <a:pt x="22" y="34"/>
                </a:cubicBezTo>
                <a:cubicBezTo>
                  <a:pt x="26" y="25"/>
                  <a:pt x="31" y="19"/>
                  <a:pt x="37" y="14"/>
                </a:cubicBezTo>
                <a:cubicBezTo>
                  <a:pt x="43" y="9"/>
                  <a:pt x="50" y="5"/>
                  <a:pt x="57" y="3"/>
                </a:cubicBezTo>
                <a:cubicBezTo>
                  <a:pt x="63" y="1"/>
                  <a:pt x="71" y="0"/>
                  <a:pt x="77" y="0"/>
                </a:cubicBezTo>
                <a:cubicBezTo>
                  <a:pt x="77" y="0"/>
                  <a:pt x="78" y="0"/>
                  <a:pt x="78" y="0"/>
                </a:cubicBezTo>
                <a:cubicBezTo>
                  <a:pt x="78" y="0"/>
                  <a:pt x="79" y="0"/>
                  <a:pt x="79" y="0"/>
                </a:cubicBezTo>
                <a:cubicBezTo>
                  <a:pt x="80" y="0"/>
                  <a:pt x="80" y="0"/>
                  <a:pt x="81" y="0"/>
                </a:cubicBezTo>
                <a:cubicBezTo>
                  <a:pt x="81" y="0"/>
                  <a:pt x="81" y="0"/>
                  <a:pt x="81" y="0"/>
                </a:cubicBezTo>
                <a:cubicBezTo>
                  <a:pt x="81" y="0"/>
                  <a:pt x="81" y="0"/>
                  <a:pt x="81" y="0"/>
                </a:cubicBezTo>
                <a:cubicBezTo>
                  <a:pt x="81" y="0"/>
                  <a:pt x="81" y="0"/>
                  <a:pt x="82" y="0"/>
                </a:cubicBezTo>
                <a:cubicBezTo>
                  <a:pt x="82" y="0"/>
                  <a:pt x="82" y="0"/>
                  <a:pt x="82" y="0"/>
                </a:cubicBezTo>
                <a:cubicBezTo>
                  <a:pt x="82" y="0"/>
                  <a:pt x="82" y="0"/>
                  <a:pt x="82" y="0"/>
                </a:cubicBezTo>
                <a:cubicBezTo>
                  <a:pt x="88" y="0"/>
                  <a:pt x="95" y="1"/>
                  <a:pt x="102" y="3"/>
                </a:cubicBezTo>
                <a:cubicBezTo>
                  <a:pt x="109" y="5"/>
                  <a:pt x="116" y="8"/>
                  <a:pt x="122" y="13"/>
                </a:cubicBezTo>
                <a:cubicBezTo>
                  <a:pt x="128" y="18"/>
                  <a:pt x="133" y="24"/>
                  <a:pt x="137" y="32"/>
                </a:cubicBezTo>
                <a:cubicBezTo>
                  <a:pt x="140" y="41"/>
                  <a:pt x="143" y="51"/>
                  <a:pt x="143" y="64"/>
                </a:cubicBezTo>
                <a:cubicBezTo>
                  <a:pt x="143" y="67"/>
                  <a:pt x="143" y="71"/>
                  <a:pt x="143" y="75"/>
                </a:cubicBezTo>
                <a:cubicBezTo>
                  <a:pt x="143" y="79"/>
                  <a:pt x="143" y="82"/>
                  <a:pt x="143" y="86"/>
                </a:cubicBezTo>
                <a:cubicBezTo>
                  <a:pt x="143" y="86"/>
                  <a:pt x="143" y="86"/>
                  <a:pt x="143" y="87"/>
                </a:cubicBezTo>
                <a:cubicBezTo>
                  <a:pt x="140" y="86"/>
                  <a:pt x="137" y="85"/>
                  <a:pt x="134" y="85"/>
                </a:cubicBezTo>
                <a:cubicBezTo>
                  <a:pt x="119" y="85"/>
                  <a:pt x="119" y="85"/>
                  <a:pt x="119" y="85"/>
                </a:cubicBezTo>
                <a:cubicBezTo>
                  <a:pt x="119" y="82"/>
                  <a:pt x="119" y="78"/>
                  <a:pt x="119" y="75"/>
                </a:cubicBezTo>
                <a:cubicBezTo>
                  <a:pt x="118" y="71"/>
                  <a:pt x="118" y="68"/>
                  <a:pt x="118" y="64"/>
                </a:cubicBezTo>
                <a:cubicBezTo>
                  <a:pt x="118" y="56"/>
                  <a:pt x="117" y="50"/>
                  <a:pt x="115" y="45"/>
                </a:cubicBezTo>
                <a:cubicBezTo>
                  <a:pt x="113" y="39"/>
                  <a:pt x="109" y="35"/>
                  <a:pt x="106" y="32"/>
                </a:cubicBezTo>
                <a:cubicBezTo>
                  <a:pt x="102" y="29"/>
                  <a:pt x="98" y="27"/>
                  <a:pt x="94" y="26"/>
                </a:cubicBezTo>
                <a:cubicBezTo>
                  <a:pt x="90" y="25"/>
                  <a:pt x="86" y="24"/>
                  <a:pt x="82" y="24"/>
                </a:cubicBezTo>
                <a:cubicBezTo>
                  <a:pt x="82" y="24"/>
                  <a:pt x="82" y="24"/>
                  <a:pt x="82" y="24"/>
                </a:cubicBezTo>
                <a:cubicBezTo>
                  <a:pt x="82" y="24"/>
                  <a:pt x="82" y="24"/>
                  <a:pt x="82" y="24"/>
                </a:cubicBezTo>
                <a:cubicBezTo>
                  <a:pt x="82" y="24"/>
                  <a:pt x="81" y="24"/>
                  <a:pt x="81" y="24"/>
                </a:cubicBezTo>
                <a:cubicBezTo>
                  <a:pt x="81" y="24"/>
                  <a:pt x="81" y="24"/>
                  <a:pt x="81" y="24"/>
                </a:cubicBezTo>
                <a:cubicBezTo>
                  <a:pt x="79" y="24"/>
                  <a:pt x="78" y="24"/>
                  <a:pt x="77" y="24"/>
                </a:cubicBezTo>
                <a:cubicBezTo>
                  <a:pt x="77" y="24"/>
                  <a:pt x="77" y="24"/>
                  <a:pt x="77" y="24"/>
                </a:cubicBezTo>
                <a:cubicBezTo>
                  <a:pt x="73" y="24"/>
                  <a:pt x="69" y="25"/>
                  <a:pt x="65" y="26"/>
                </a:cubicBezTo>
                <a:cubicBezTo>
                  <a:pt x="61" y="27"/>
                  <a:pt x="57" y="30"/>
                  <a:pt x="53" y="33"/>
                </a:cubicBezTo>
                <a:cubicBezTo>
                  <a:pt x="50" y="36"/>
                  <a:pt x="46" y="40"/>
                  <a:pt x="44" y="45"/>
                </a:cubicBezTo>
                <a:cubicBezTo>
                  <a:pt x="42" y="50"/>
                  <a:pt x="40" y="56"/>
                  <a:pt x="40" y="64"/>
                </a:cubicBezTo>
                <a:cubicBezTo>
                  <a:pt x="41" y="85"/>
                  <a:pt x="41" y="85"/>
                  <a:pt x="41" y="85"/>
                </a:cubicBezTo>
                <a:cubicBezTo>
                  <a:pt x="25" y="85"/>
                  <a:pt x="25" y="85"/>
                  <a:pt x="25" y="85"/>
                </a:cubicBezTo>
                <a:cubicBezTo>
                  <a:pt x="22" y="85"/>
                  <a:pt x="19" y="86"/>
                  <a:pt x="16" y="87"/>
                </a:cubicBezTo>
                <a:cubicBezTo>
                  <a:pt x="16" y="85"/>
                  <a:pt x="16" y="83"/>
                  <a:pt x="16" y="80"/>
                </a:cubicBezTo>
                <a:close/>
                <a:moveTo>
                  <a:pt x="159" y="119"/>
                </a:moveTo>
                <a:cubicBezTo>
                  <a:pt x="159" y="182"/>
                  <a:pt x="159" y="182"/>
                  <a:pt x="159" y="182"/>
                </a:cubicBezTo>
                <a:cubicBezTo>
                  <a:pt x="159" y="225"/>
                  <a:pt x="126" y="262"/>
                  <a:pt x="83" y="264"/>
                </a:cubicBezTo>
                <a:cubicBezTo>
                  <a:pt x="37" y="266"/>
                  <a:pt x="0" y="229"/>
                  <a:pt x="0" y="184"/>
                </a:cubicBezTo>
                <a:cubicBezTo>
                  <a:pt x="0" y="119"/>
                  <a:pt x="0" y="119"/>
                  <a:pt x="0" y="119"/>
                </a:cubicBezTo>
                <a:cubicBezTo>
                  <a:pt x="0" y="105"/>
                  <a:pt x="11" y="93"/>
                  <a:pt x="25" y="93"/>
                </a:cubicBezTo>
                <a:cubicBezTo>
                  <a:pt x="134" y="93"/>
                  <a:pt x="134" y="93"/>
                  <a:pt x="134" y="93"/>
                </a:cubicBezTo>
                <a:cubicBezTo>
                  <a:pt x="148" y="93"/>
                  <a:pt x="159" y="105"/>
                  <a:pt x="159" y="119"/>
                </a:cubicBezTo>
                <a:close/>
                <a:moveTo>
                  <a:pt x="92" y="178"/>
                </a:moveTo>
                <a:cubicBezTo>
                  <a:pt x="92" y="171"/>
                  <a:pt x="86" y="166"/>
                  <a:pt x="80" y="166"/>
                </a:cubicBezTo>
                <a:cubicBezTo>
                  <a:pt x="73" y="166"/>
                  <a:pt x="67" y="171"/>
                  <a:pt x="67" y="178"/>
                </a:cubicBezTo>
                <a:cubicBezTo>
                  <a:pt x="67" y="182"/>
                  <a:pt x="69" y="185"/>
                  <a:pt x="72" y="187"/>
                </a:cubicBezTo>
                <a:cubicBezTo>
                  <a:pt x="73" y="188"/>
                  <a:pt x="73" y="188"/>
                  <a:pt x="73" y="188"/>
                </a:cubicBezTo>
                <a:cubicBezTo>
                  <a:pt x="73" y="216"/>
                  <a:pt x="73" y="216"/>
                  <a:pt x="73" y="216"/>
                </a:cubicBezTo>
                <a:cubicBezTo>
                  <a:pt x="73" y="220"/>
                  <a:pt x="76" y="222"/>
                  <a:pt x="80" y="222"/>
                </a:cubicBezTo>
                <a:cubicBezTo>
                  <a:pt x="83" y="222"/>
                  <a:pt x="86" y="220"/>
                  <a:pt x="86" y="216"/>
                </a:cubicBezTo>
                <a:cubicBezTo>
                  <a:pt x="86" y="188"/>
                  <a:pt x="86" y="188"/>
                  <a:pt x="86" y="188"/>
                </a:cubicBezTo>
                <a:cubicBezTo>
                  <a:pt x="87" y="187"/>
                  <a:pt x="87" y="187"/>
                  <a:pt x="87" y="187"/>
                </a:cubicBezTo>
                <a:cubicBezTo>
                  <a:pt x="90" y="185"/>
                  <a:pt x="92" y="182"/>
                  <a:pt x="92" y="178"/>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632"/>
          </a:p>
        </p:txBody>
      </p:sp>
      <p:sp>
        <p:nvSpPr>
          <p:cNvPr id="8" name="Rectangle 7"/>
          <p:cNvSpPr/>
          <p:nvPr/>
        </p:nvSpPr>
        <p:spPr>
          <a:xfrm>
            <a:off x="876723" y="1948431"/>
            <a:ext cx="4770113" cy="470898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algn="just">
              <a:buSzPts val="1000"/>
              <a:buFont typeface="Symbol" panose="05050102010706020507" pitchFamily="18" charset="2"/>
              <a:buChar char=""/>
              <a:tabLst>
                <a:tab pos="457200" algn="l"/>
              </a:tabLst>
              <a:defRPr/>
            </a:pPr>
            <a:r>
              <a:rPr lang="en-US" sz="1500" dirty="0">
                <a:solidFill>
                  <a:srgbClr val="424242"/>
                </a:solidFill>
              </a:rPr>
              <a:t>The petitioner was formed after amalgamation.</a:t>
            </a:r>
          </a:p>
          <a:p>
            <a:pPr marL="342900" lvl="0" indent="-342900" algn="just">
              <a:buSzPts val="1000"/>
              <a:buFont typeface="Symbol" panose="05050102010706020507" pitchFamily="18" charset="2"/>
              <a:buChar char=""/>
              <a:tabLst>
                <a:tab pos="457200" algn="l"/>
              </a:tabLst>
              <a:defRPr/>
            </a:pPr>
            <a:r>
              <a:rPr lang="en-US" sz="1500" dirty="0">
                <a:solidFill>
                  <a:srgbClr val="424242"/>
                </a:solidFill>
              </a:rPr>
              <a:t>The amalgamation was approved by the NCLT with effect from 01.04.2019.</a:t>
            </a:r>
          </a:p>
          <a:p>
            <a:pPr marL="342900" lvl="0" indent="-342900" algn="just">
              <a:buSzPts val="1000"/>
              <a:buFont typeface="Symbol" panose="05050102010706020507" pitchFamily="18" charset="2"/>
              <a:buChar char=""/>
              <a:tabLst>
                <a:tab pos="457200" algn="l"/>
              </a:tabLst>
              <a:defRPr/>
            </a:pPr>
            <a:r>
              <a:rPr lang="en-US" sz="1500" dirty="0">
                <a:solidFill>
                  <a:srgbClr val="424242"/>
                </a:solidFill>
              </a:rPr>
              <a:t>The Goa-based transferor company had </a:t>
            </a:r>
          </a:p>
          <a:p>
            <a:pPr marL="347663" lvl="0" algn="just">
              <a:buSzPts val="1000"/>
              <a:tabLst>
                <a:tab pos="457200" algn="l"/>
              </a:tabLst>
              <a:defRPr/>
            </a:pPr>
            <a:r>
              <a:rPr lang="en-US" sz="1500" dirty="0">
                <a:solidFill>
                  <a:srgbClr val="424242"/>
                </a:solidFill>
              </a:rPr>
              <a:t>unutilized Input Tax Credit (ITC) in its electronic credit ledger (IGST, CGST, and SGST).</a:t>
            </a:r>
          </a:p>
          <a:p>
            <a:pPr marL="342900" lvl="0" indent="-342900" algn="just">
              <a:buSzPts val="1000"/>
              <a:buFont typeface="Symbol" panose="05050102010706020507" pitchFamily="18" charset="2"/>
              <a:buChar char=""/>
              <a:tabLst>
                <a:tab pos="457200" algn="l"/>
              </a:tabLst>
              <a:defRPr/>
            </a:pPr>
            <a:r>
              <a:rPr lang="en-US" sz="1500" dirty="0">
                <a:solidFill>
                  <a:srgbClr val="424242"/>
                </a:solidFill>
              </a:rPr>
              <a:t>The petitioner attempted to transfer this ITC using Form GST ITC-02, but the GST portal rejected the request, citing that the transferor and transferee must be in the same State/Union Territory.</a:t>
            </a:r>
          </a:p>
          <a:p>
            <a:pPr marL="342900" lvl="0" indent="-342900" algn="just">
              <a:buSzPts val="1000"/>
              <a:buFont typeface="Symbol" panose="05050102010706020507" pitchFamily="18" charset="2"/>
              <a:buChar char=""/>
              <a:tabLst>
                <a:tab pos="457200" algn="l"/>
              </a:tabLst>
              <a:defRPr/>
            </a:pPr>
            <a:r>
              <a:rPr lang="en-US" sz="1500" dirty="0">
                <a:solidFill>
                  <a:srgbClr val="424242"/>
                </a:solidFill>
              </a:rPr>
              <a:t>The petitioner challenged this restriction, arguing that neither Section 18(3) of the CGST Act nor Rule 41 of the CGST Rules imposes such a condition.</a:t>
            </a:r>
          </a:p>
          <a:p>
            <a:pPr marL="342900" lvl="0" indent="-342900" algn="just">
              <a:buSzPts val="1000"/>
              <a:buFont typeface="Symbol" panose="05050102010706020507" pitchFamily="18" charset="2"/>
              <a:buChar char=""/>
              <a:tabLst>
                <a:tab pos="457200" algn="l"/>
              </a:tabLst>
              <a:defRPr/>
            </a:pPr>
            <a:endParaRPr lang="en-US" sz="1500" dirty="0">
              <a:solidFill>
                <a:srgbClr val="424242"/>
              </a:solidFill>
            </a:endParaRPr>
          </a:p>
          <a:p>
            <a:pPr marL="342900" lvl="0" indent="-342900" algn="just">
              <a:buSzPts val="1000"/>
              <a:buFont typeface="Symbol" panose="05050102010706020507" pitchFamily="18" charset="2"/>
              <a:buChar char=""/>
              <a:tabLst>
                <a:tab pos="457200" algn="l"/>
              </a:tabLst>
              <a:defRPr/>
            </a:pPr>
            <a:endParaRPr lang="en-US" sz="1500" dirty="0">
              <a:solidFill>
                <a:srgbClr val="424242"/>
              </a:solidFill>
            </a:endParaRPr>
          </a:p>
          <a:p>
            <a:pPr marL="342900" lvl="0" indent="-342900" algn="just">
              <a:buSzPts val="1000"/>
              <a:buFont typeface="Symbol" panose="05050102010706020507" pitchFamily="18" charset="2"/>
              <a:buChar char=""/>
              <a:tabLst>
                <a:tab pos="457200" algn="l"/>
              </a:tabLst>
              <a:defRPr/>
            </a:pPr>
            <a:endParaRPr lang="en-US" sz="1500" dirty="0">
              <a:solidFill>
                <a:srgbClr val="424242"/>
              </a:solidFill>
            </a:endParaRPr>
          </a:p>
          <a:p>
            <a:pPr marL="342900" lvl="0" indent="-342900" algn="just">
              <a:buSzPts val="1000"/>
              <a:buFont typeface="Symbol" panose="05050102010706020507" pitchFamily="18" charset="2"/>
              <a:buChar char=""/>
              <a:tabLst>
                <a:tab pos="457200" algn="l"/>
              </a:tabLst>
              <a:defRPr/>
            </a:pPr>
            <a:endParaRPr lang="en-US" sz="1500" dirty="0">
              <a:solidFill>
                <a:srgbClr val="424242"/>
              </a:solidFill>
            </a:endParaRPr>
          </a:p>
          <a:p>
            <a:pPr marL="342900" lvl="0" indent="-342900" algn="just">
              <a:buSzPts val="1000"/>
              <a:buFont typeface="Symbol" panose="05050102010706020507" pitchFamily="18" charset="2"/>
              <a:buChar char=""/>
              <a:tabLst>
                <a:tab pos="457200" algn="l"/>
              </a:tabLst>
              <a:defRPr/>
            </a:pPr>
            <a:endParaRPr lang="en-US" sz="1500" dirty="0">
              <a:solidFill>
                <a:srgbClr val="424242"/>
              </a:solidFill>
            </a:endParaRPr>
          </a:p>
          <a:p>
            <a:pPr marL="342900" lvl="0" indent="-342900" algn="just">
              <a:buSzPts val="1000"/>
              <a:buFont typeface="Symbol" panose="05050102010706020507" pitchFamily="18" charset="2"/>
              <a:buChar char=""/>
              <a:tabLst>
                <a:tab pos="457200" algn="l"/>
              </a:tabLst>
              <a:defRPr/>
            </a:pPr>
            <a:endParaRPr lang="en-US" sz="1500" dirty="0">
              <a:solidFill>
                <a:srgbClr val="424242"/>
              </a:solidFill>
            </a:endParaRPr>
          </a:p>
          <a:p>
            <a:pPr marL="342900" lvl="0" indent="-342900" algn="just">
              <a:buSzPts val="1000"/>
              <a:buFont typeface="Symbol" panose="05050102010706020507" pitchFamily="18" charset="2"/>
              <a:buChar char=""/>
              <a:tabLst>
                <a:tab pos="457200" algn="l"/>
              </a:tabLst>
              <a:defRPr/>
            </a:pPr>
            <a:endParaRPr lang="en-US" sz="1500" dirty="0">
              <a:solidFill>
                <a:srgbClr val="424242"/>
              </a:solidFill>
            </a:endParaRPr>
          </a:p>
        </p:txBody>
      </p:sp>
      <p:sp>
        <p:nvSpPr>
          <p:cNvPr id="10" name="Rectangle 9"/>
          <p:cNvSpPr/>
          <p:nvPr/>
        </p:nvSpPr>
        <p:spPr>
          <a:xfrm>
            <a:off x="6607800" y="1948431"/>
            <a:ext cx="4770113" cy="470898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lvl="0" indent="-285750" algn="just">
              <a:buFont typeface="Arial" panose="020B0604020202020204" pitchFamily="34" charset="0"/>
              <a:buChar char="•"/>
              <a:defRPr/>
            </a:pPr>
            <a:r>
              <a:rPr lang="en-US" sz="1500" dirty="0">
                <a:solidFill>
                  <a:srgbClr val="424242"/>
                </a:solidFill>
              </a:rPr>
              <a:t>The Court held that:</a:t>
            </a:r>
          </a:p>
          <a:p>
            <a:pPr marL="627063" lvl="0" indent="-285750" algn="just">
              <a:buFont typeface="Wingdings" panose="05000000000000000000" pitchFamily="2" charset="2"/>
              <a:buChar char="§"/>
              <a:defRPr/>
            </a:pPr>
            <a:r>
              <a:rPr lang="en-US" sz="1500" dirty="0">
                <a:solidFill>
                  <a:srgbClr val="424242"/>
                </a:solidFill>
              </a:rPr>
              <a:t>Section 18(3) and Rule 41 do not impose any restriction on inter-State transfer of ITC.</a:t>
            </a:r>
          </a:p>
          <a:p>
            <a:pPr marL="627063" lvl="0" indent="-285750" algn="just">
              <a:buFont typeface="Wingdings" panose="05000000000000000000" pitchFamily="2" charset="2"/>
              <a:buChar char="§"/>
              <a:defRPr/>
            </a:pPr>
            <a:r>
              <a:rPr lang="en-US" sz="1500" dirty="0">
                <a:solidFill>
                  <a:srgbClr val="424242"/>
                </a:solidFill>
              </a:rPr>
              <a:t>The GST law permits transfer of unutilized ITC when there is a change in the constitution of a registered person due to amalgamation, regardless of State boundaries.</a:t>
            </a:r>
          </a:p>
          <a:p>
            <a:pPr marL="627063" lvl="0" indent="-285750" algn="just">
              <a:buFont typeface="Wingdings" panose="05000000000000000000" pitchFamily="2" charset="2"/>
              <a:buChar char="§"/>
              <a:defRPr/>
            </a:pPr>
            <a:r>
              <a:rPr lang="en-US" sz="1500" dirty="0">
                <a:solidFill>
                  <a:srgbClr val="424242"/>
                </a:solidFill>
              </a:rPr>
              <a:t>The GST portal’s technical limitation cannot override statutory rights.</a:t>
            </a:r>
          </a:p>
          <a:p>
            <a:pPr marL="285750" lvl="0" indent="-285750" algn="just">
              <a:buFont typeface="Arial" panose="020B0604020202020204" pitchFamily="34" charset="0"/>
              <a:buChar char="•"/>
              <a:defRPr/>
            </a:pPr>
            <a:r>
              <a:rPr lang="en-US" sz="1500" dirty="0">
                <a:solidFill>
                  <a:srgbClr val="424242"/>
                </a:solidFill>
              </a:rPr>
              <a:t>However, the Court acknowledged that allowing SGST transfer from Goa to MH would result in a financial loss to Goa.</a:t>
            </a:r>
          </a:p>
          <a:p>
            <a:pPr marL="285750" lvl="0" indent="-285750" algn="just">
              <a:buFont typeface="Arial" panose="020B0604020202020204" pitchFamily="34" charset="0"/>
              <a:buChar char="•"/>
              <a:defRPr/>
            </a:pPr>
            <a:r>
              <a:rPr lang="en-US" sz="1500" dirty="0">
                <a:solidFill>
                  <a:srgbClr val="424242"/>
                </a:solidFill>
              </a:rPr>
              <a:t>The petitioner voluntarily gave up the claim for SGST transfer.</a:t>
            </a:r>
          </a:p>
          <a:p>
            <a:pPr marL="285750" lvl="0" indent="-285750" algn="just">
              <a:buFont typeface="Arial" panose="020B0604020202020204" pitchFamily="34" charset="0"/>
              <a:buChar char="•"/>
              <a:defRPr/>
            </a:pPr>
            <a:r>
              <a:rPr lang="en-US" sz="1500" dirty="0">
                <a:solidFill>
                  <a:srgbClr val="424242"/>
                </a:solidFill>
              </a:rPr>
              <a:t>The Court directed the authorities to allow the transfer of IGST and CGST amounts by physical mode for now and urged the GST Council and GSTN to update the system to accommodate such inter-State ITC transfers in future.</a:t>
            </a:r>
            <a:br>
              <a:rPr lang="en-US" sz="1500" dirty="0">
                <a:solidFill>
                  <a:prstClr val="black"/>
                </a:solidFill>
              </a:rPr>
            </a:br>
            <a:r>
              <a:rPr lang="en-US" sz="1500" dirty="0">
                <a:solidFill>
                  <a:prstClr val="black"/>
                </a:solidFill>
              </a:rPr>
              <a:t> </a:t>
            </a:r>
            <a:endParaRPr lang="en-US" sz="1500" dirty="0">
              <a:solidFill>
                <a:prstClr val="black"/>
              </a:solidFill>
              <a:ea typeface="Verdana" panose="020B0604030504040204" pitchFamily="34" charset="0"/>
            </a:endParaRPr>
          </a:p>
        </p:txBody>
      </p:sp>
      <p:sp>
        <p:nvSpPr>
          <p:cNvPr id="12" name="Bent Arrow 11"/>
          <p:cNvSpPr/>
          <p:nvPr/>
        </p:nvSpPr>
        <p:spPr>
          <a:xfrm flipH="1">
            <a:off x="1818135" y="1462420"/>
            <a:ext cx="4256449" cy="2053451"/>
          </a:xfrm>
          <a:prstGeom prst="bentArrow">
            <a:avLst>
              <a:gd name="adj1" fmla="val 16005"/>
              <a:gd name="adj2" fmla="val 11207"/>
              <a:gd name="adj3" fmla="val 0"/>
              <a:gd name="adj4"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solidFill>
                <a:schemeClr val="tx1"/>
              </a:solidFill>
            </a:endParaRPr>
          </a:p>
        </p:txBody>
      </p:sp>
      <p:sp>
        <p:nvSpPr>
          <p:cNvPr id="14" name="Rectangle 13"/>
          <p:cNvSpPr/>
          <p:nvPr/>
        </p:nvSpPr>
        <p:spPr>
          <a:xfrm>
            <a:off x="1942469" y="1539859"/>
            <a:ext cx="621389" cy="343492"/>
          </a:xfrm>
          <a:prstGeom prst="rect">
            <a:avLst/>
          </a:prstGeom>
        </p:spPr>
        <p:txBody>
          <a:bodyPr wrap="none">
            <a:spAutoFit/>
          </a:bodyPr>
          <a:lstStyle/>
          <a:p>
            <a:r>
              <a:rPr lang="en-US" sz="1600" b="1" dirty="0">
                <a:solidFill>
                  <a:schemeClr val="bg1"/>
                </a:solidFill>
              </a:rPr>
              <a:t>Facts</a:t>
            </a:r>
            <a:endParaRPr lang="en-US" sz="1600" dirty="0"/>
          </a:p>
        </p:txBody>
      </p:sp>
      <p:sp>
        <p:nvSpPr>
          <p:cNvPr id="16" name="Bent Arrow 15"/>
          <p:cNvSpPr/>
          <p:nvPr/>
        </p:nvSpPr>
        <p:spPr>
          <a:xfrm>
            <a:off x="6130882" y="1462420"/>
            <a:ext cx="4256449" cy="2053451"/>
          </a:xfrm>
          <a:prstGeom prst="bentArrow">
            <a:avLst>
              <a:gd name="adj1" fmla="val 16005"/>
              <a:gd name="adj2" fmla="val 11207"/>
              <a:gd name="adj3" fmla="val 0"/>
              <a:gd name="adj4" fmla="val 0"/>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dirty="0">
              <a:solidFill>
                <a:schemeClr val="tx1"/>
              </a:solidFill>
            </a:endParaRPr>
          </a:p>
        </p:txBody>
      </p:sp>
      <p:sp>
        <p:nvSpPr>
          <p:cNvPr id="18" name="Rectangle 17"/>
          <p:cNvSpPr/>
          <p:nvPr/>
        </p:nvSpPr>
        <p:spPr>
          <a:xfrm>
            <a:off x="6470050" y="1539859"/>
            <a:ext cx="1329851" cy="343492"/>
          </a:xfrm>
          <a:prstGeom prst="rect">
            <a:avLst/>
          </a:prstGeom>
        </p:spPr>
        <p:txBody>
          <a:bodyPr wrap="none">
            <a:spAutoFit/>
          </a:bodyPr>
          <a:lstStyle/>
          <a:p>
            <a:r>
              <a:rPr lang="en-US" sz="1600" b="1" dirty="0">
                <a:solidFill>
                  <a:schemeClr val="bg1"/>
                </a:solidFill>
              </a:rPr>
              <a:t>Observations</a:t>
            </a:r>
          </a:p>
        </p:txBody>
      </p:sp>
      <p:sp>
        <p:nvSpPr>
          <p:cNvPr id="24" name="Freeform 16"/>
          <p:cNvSpPr>
            <a:spLocks noEditPoints="1"/>
          </p:cNvSpPr>
          <p:nvPr/>
        </p:nvSpPr>
        <p:spPr bwMode="auto">
          <a:xfrm rot="18998214">
            <a:off x="5098791" y="2847353"/>
            <a:ext cx="663301" cy="645312"/>
          </a:xfrm>
          <a:custGeom>
            <a:avLst/>
            <a:gdLst>
              <a:gd name="T0" fmla="*/ 366 w 600"/>
              <a:gd name="T1" fmla="*/ 281 h 601"/>
              <a:gd name="T2" fmla="*/ 370 w 600"/>
              <a:gd name="T3" fmla="*/ 271 h 601"/>
              <a:gd name="T4" fmla="*/ 381 w 600"/>
              <a:gd name="T5" fmla="*/ 238 h 601"/>
              <a:gd name="T6" fmla="*/ 386 w 600"/>
              <a:gd name="T7" fmla="*/ 205 h 601"/>
              <a:gd name="T8" fmla="*/ 385 w 600"/>
              <a:gd name="T9" fmla="*/ 175 h 601"/>
              <a:gd name="T10" fmla="*/ 372 w 600"/>
              <a:gd name="T11" fmla="*/ 121 h 601"/>
              <a:gd name="T12" fmla="*/ 343 w 600"/>
              <a:gd name="T13" fmla="*/ 71 h 601"/>
              <a:gd name="T14" fmla="*/ 315 w 600"/>
              <a:gd name="T15" fmla="*/ 44 h 601"/>
              <a:gd name="T16" fmla="*/ 266 w 600"/>
              <a:gd name="T17" fmla="*/ 14 h 601"/>
              <a:gd name="T18" fmla="*/ 211 w 600"/>
              <a:gd name="T19" fmla="*/ 1 h 601"/>
              <a:gd name="T20" fmla="*/ 174 w 600"/>
              <a:gd name="T21" fmla="*/ 1 h 601"/>
              <a:gd name="T22" fmla="*/ 120 w 600"/>
              <a:gd name="T23" fmla="*/ 14 h 601"/>
              <a:gd name="T24" fmla="*/ 72 w 600"/>
              <a:gd name="T25" fmla="*/ 44 h 601"/>
              <a:gd name="T26" fmla="*/ 43 w 600"/>
              <a:gd name="T27" fmla="*/ 71 h 601"/>
              <a:gd name="T28" fmla="*/ 14 w 600"/>
              <a:gd name="T29" fmla="*/ 121 h 601"/>
              <a:gd name="T30" fmla="*/ 1 w 600"/>
              <a:gd name="T31" fmla="*/ 175 h 601"/>
              <a:gd name="T32" fmla="*/ 1 w 600"/>
              <a:gd name="T33" fmla="*/ 212 h 601"/>
              <a:gd name="T34" fmla="*/ 14 w 600"/>
              <a:gd name="T35" fmla="*/ 266 h 601"/>
              <a:gd name="T36" fmla="*/ 43 w 600"/>
              <a:gd name="T37" fmla="*/ 316 h 601"/>
              <a:gd name="T38" fmla="*/ 72 w 600"/>
              <a:gd name="T39" fmla="*/ 343 h 601"/>
              <a:gd name="T40" fmla="*/ 120 w 600"/>
              <a:gd name="T41" fmla="*/ 373 h 601"/>
              <a:gd name="T42" fmla="*/ 174 w 600"/>
              <a:gd name="T43" fmla="*/ 386 h 601"/>
              <a:gd name="T44" fmla="*/ 193 w 600"/>
              <a:gd name="T45" fmla="*/ 387 h 601"/>
              <a:gd name="T46" fmla="*/ 226 w 600"/>
              <a:gd name="T47" fmla="*/ 384 h 601"/>
              <a:gd name="T48" fmla="*/ 259 w 600"/>
              <a:gd name="T49" fmla="*/ 375 h 601"/>
              <a:gd name="T50" fmla="*/ 280 w 600"/>
              <a:gd name="T51" fmla="*/ 366 h 601"/>
              <a:gd name="T52" fmla="*/ 511 w 600"/>
              <a:gd name="T53" fmla="*/ 595 h 601"/>
              <a:gd name="T54" fmla="*/ 538 w 600"/>
              <a:gd name="T55" fmla="*/ 600 h 601"/>
              <a:gd name="T56" fmla="*/ 565 w 600"/>
              <a:gd name="T57" fmla="*/ 588 h 601"/>
              <a:gd name="T58" fmla="*/ 580 w 600"/>
              <a:gd name="T59" fmla="*/ 574 h 601"/>
              <a:gd name="T60" fmla="*/ 597 w 600"/>
              <a:gd name="T61" fmla="*/ 548 h 601"/>
              <a:gd name="T62" fmla="*/ 598 w 600"/>
              <a:gd name="T63" fmla="*/ 520 h 601"/>
              <a:gd name="T64" fmla="*/ 587 w 600"/>
              <a:gd name="T65" fmla="*/ 502 h 601"/>
              <a:gd name="T66" fmla="*/ 180 w 600"/>
              <a:gd name="T67" fmla="*/ 332 h 601"/>
              <a:gd name="T68" fmla="*/ 141 w 600"/>
              <a:gd name="T69" fmla="*/ 322 h 601"/>
              <a:gd name="T70" fmla="*/ 105 w 600"/>
              <a:gd name="T71" fmla="*/ 301 h 601"/>
              <a:gd name="T72" fmla="*/ 86 w 600"/>
              <a:gd name="T73" fmla="*/ 281 h 601"/>
              <a:gd name="T74" fmla="*/ 64 w 600"/>
              <a:gd name="T75" fmla="*/ 245 h 601"/>
              <a:gd name="T76" fmla="*/ 55 w 600"/>
              <a:gd name="T77" fmla="*/ 207 h 601"/>
              <a:gd name="T78" fmla="*/ 55 w 600"/>
              <a:gd name="T79" fmla="*/ 180 h 601"/>
              <a:gd name="T80" fmla="*/ 64 w 600"/>
              <a:gd name="T81" fmla="*/ 141 h 601"/>
              <a:gd name="T82" fmla="*/ 86 w 600"/>
              <a:gd name="T83" fmla="*/ 106 h 601"/>
              <a:gd name="T84" fmla="*/ 105 w 600"/>
              <a:gd name="T85" fmla="*/ 85 h 601"/>
              <a:gd name="T86" fmla="*/ 141 w 600"/>
              <a:gd name="T87" fmla="*/ 65 h 601"/>
              <a:gd name="T88" fmla="*/ 180 w 600"/>
              <a:gd name="T89" fmla="*/ 56 h 601"/>
              <a:gd name="T90" fmla="*/ 206 w 600"/>
              <a:gd name="T91" fmla="*/ 56 h 601"/>
              <a:gd name="T92" fmla="*/ 246 w 600"/>
              <a:gd name="T93" fmla="*/ 65 h 601"/>
              <a:gd name="T94" fmla="*/ 280 w 600"/>
              <a:gd name="T95" fmla="*/ 85 h 601"/>
              <a:gd name="T96" fmla="*/ 301 w 600"/>
              <a:gd name="T97" fmla="*/ 106 h 601"/>
              <a:gd name="T98" fmla="*/ 321 w 600"/>
              <a:gd name="T99" fmla="*/ 141 h 601"/>
              <a:gd name="T100" fmla="*/ 331 w 600"/>
              <a:gd name="T101" fmla="*/ 180 h 601"/>
              <a:gd name="T102" fmla="*/ 331 w 600"/>
              <a:gd name="T103" fmla="*/ 207 h 601"/>
              <a:gd name="T104" fmla="*/ 321 w 600"/>
              <a:gd name="T105" fmla="*/ 245 h 601"/>
              <a:gd name="T106" fmla="*/ 301 w 600"/>
              <a:gd name="T107" fmla="*/ 281 h 601"/>
              <a:gd name="T108" fmla="*/ 280 w 600"/>
              <a:gd name="T109" fmla="*/ 301 h 601"/>
              <a:gd name="T110" fmla="*/ 245 w 600"/>
              <a:gd name="T111" fmla="*/ 322 h 601"/>
              <a:gd name="T112" fmla="*/ 206 w 600"/>
              <a:gd name="T113" fmla="*/ 33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0" h="601">
                <a:moveTo>
                  <a:pt x="587" y="502"/>
                </a:moveTo>
                <a:lnTo>
                  <a:pt x="366" y="281"/>
                </a:lnTo>
                <a:lnTo>
                  <a:pt x="366" y="281"/>
                </a:lnTo>
                <a:lnTo>
                  <a:pt x="365" y="281"/>
                </a:lnTo>
                <a:lnTo>
                  <a:pt x="365" y="281"/>
                </a:lnTo>
                <a:lnTo>
                  <a:pt x="370" y="271"/>
                </a:lnTo>
                <a:lnTo>
                  <a:pt x="374" y="260"/>
                </a:lnTo>
                <a:lnTo>
                  <a:pt x="378" y="249"/>
                </a:lnTo>
                <a:lnTo>
                  <a:pt x="381" y="238"/>
                </a:lnTo>
                <a:lnTo>
                  <a:pt x="383" y="227"/>
                </a:lnTo>
                <a:lnTo>
                  <a:pt x="385" y="216"/>
                </a:lnTo>
                <a:lnTo>
                  <a:pt x="386" y="205"/>
                </a:lnTo>
                <a:lnTo>
                  <a:pt x="386" y="193"/>
                </a:lnTo>
                <a:lnTo>
                  <a:pt x="386" y="193"/>
                </a:lnTo>
                <a:lnTo>
                  <a:pt x="385" y="175"/>
                </a:lnTo>
                <a:lnTo>
                  <a:pt x="383" y="157"/>
                </a:lnTo>
                <a:lnTo>
                  <a:pt x="378" y="138"/>
                </a:lnTo>
                <a:lnTo>
                  <a:pt x="372" y="121"/>
                </a:lnTo>
                <a:lnTo>
                  <a:pt x="364" y="104"/>
                </a:lnTo>
                <a:lnTo>
                  <a:pt x="355" y="87"/>
                </a:lnTo>
                <a:lnTo>
                  <a:pt x="343" y="71"/>
                </a:lnTo>
                <a:lnTo>
                  <a:pt x="329" y="57"/>
                </a:lnTo>
                <a:lnTo>
                  <a:pt x="329" y="57"/>
                </a:lnTo>
                <a:lnTo>
                  <a:pt x="315" y="44"/>
                </a:lnTo>
                <a:lnTo>
                  <a:pt x="300" y="32"/>
                </a:lnTo>
                <a:lnTo>
                  <a:pt x="282" y="22"/>
                </a:lnTo>
                <a:lnTo>
                  <a:pt x="266" y="14"/>
                </a:lnTo>
                <a:lnTo>
                  <a:pt x="248" y="8"/>
                </a:lnTo>
                <a:lnTo>
                  <a:pt x="229" y="4"/>
                </a:lnTo>
                <a:lnTo>
                  <a:pt x="211" y="1"/>
                </a:lnTo>
                <a:lnTo>
                  <a:pt x="193" y="0"/>
                </a:lnTo>
                <a:lnTo>
                  <a:pt x="193" y="0"/>
                </a:lnTo>
                <a:lnTo>
                  <a:pt x="174" y="1"/>
                </a:lnTo>
                <a:lnTo>
                  <a:pt x="156" y="4"/>
                </a:lnTo>
                <a:lnTo>
                  <a:pt x="138" y="8"/>
                </a:lnTo>
                <a:lnTo>
                  <a:pt x="120" y="14"/>
                </a:lnTo>
                <a:lnTo>
                  <a:pt x="103" y="22"/>
                </a:lnTo>
                <a:lnTo>
                  <a:pt x="87" y="32"/>
                </a:lnTo>
                <a:lnTo>
                  <a:pt x="72" y="44"/>
                </a:lnTo>
                <a:lnTo>
                  <a:pt x="56" y="57"/>
                </a:lnTo>
                <a:lnTo>
                  <a:pt x="56" y="57"/>
                </a:lnTo>
                <a:lnTo>
                  <a:pt x="43" y="71"/>
                </a:lnTo>
                <a:lnTo>
                  <a:pt x="32" y="87"/>
                </a:lnTo>
                <a:lnTo>
                  <a:pt x="22" y="104"/>
                </a:lnTo>
                <a:lnTo>
                  <a:pt x="14" y="121"/>
                </a:lnTo>
                <a:lnTo>
                  <a:pt x="7" y="138"/>
                </a:lnTo>
                <a:lnTo>
                  <a:pt x="3" y="157"/>
                </a:lnTo>
                <a:lnTo>
                  <a:pt x="1" y="175"/>
                </a:lnTo>
                <a:lnTo>
                  <a:pt x="0" y="193"/>
                </a:lnTo>
                <a:lnTo>
                  <a:pt x="0" y="193"/>
                </a:lnTo>
                <a:lnTo>
                  <a:pt x="1" y="212"/>
                </a:lnTo>
                <a:lnTo>
                  <a:pt x="3" y="230"/>
                </a:lnTo>
                <a:lnTo>
                  <a:pt x="7" y="248"/>
                </a:lnTo>
                <a:lnTo>
                  <a:pt x="14" y="266"/>
                </a:lnTo>
                <a:lnTo>
                  <a:pt x="22" y="283"/>
                </a:lnTo>
                <a:lnTo>
                  <a:pt x="32" y="300"/>
                </a:lnTo>
                <a:lnTo>
                  <a:pt x="43" y="316"/>
                </a:lnTo>
                <a:lnTo>
                  <a:pt x="56" y="330"/>
                </a:lnTo>
                <a:lnTo>
                  <a:pt x="56" y="330"/>
                </a:lnTo>
                <a:lnTo>
                  <a:pt x="72" y="343"/>
                </a:lnTo>
                <a:lnTo>
                  <a:pt x="87" y="355"/>
                </a:lnTo>
                <a:lnTo>
                  <a:pt x="103" y="365"/>
                </a:lnTo>
                <a:lnTo>
                  <a:pt x="120" y="373"/>
                </a:lnTo>
                <a:lnTo>
                  <a:pt x="138" y="379"/>
                </a:lnTo>
                <a:lnTo>
                  <a:pt x="156" y="383"/>
                </a:lnTo>
                <a:lnTo>
                  <a:pt x="174" y="386"/>
                </a:lnTo>
                <a:lnTo>
                  <a:pt x="193" y="387"/>
                </a:lnTo>
                <a:lnTo>
                  <a:pt x="193" y="387"/>
                </a:lnTo>
                <a:lnTo>
                  <a:pt x="193" y="387"/>
                </a:lnTo>
                <a:lnTo>
                  <a:pt x="204" y="386"/>
                </a:lnTo>
                <a:lnTo>
                  <a:pt x="215" y="385"/>
                </a:lnTo>
                <a:lnTo>
                  <a:pt x="226" y="384"/>
                </a:lnTo>
                <a:lnTo>
                  <a:pt x="238" y="382"/>
                </a:lnTo>
                <a:lnTo>
                  <a:pt x="249" y="379"/>
                </a:lnTo>
                <a:lnTo>
                  <a:pt x="259" y="375"/>
                </a:lnTo>
                <a:lnTo>
                  <a:pt x="270" y="371"/>
                </a:lnTo>
                <a:lnTo>
                  <a:pt x="280" y="366"/>
                </a:lnTo>
                <a:lnTo>
                  <a:pt x="280" y="366"/>
                </a:lnTo>
                <a:lnTo>
                  <a:pt x="503" y="588"/>
                </a:lnTo>
                <a:lnTo>
                  <a:pt x="503" y="588"/>
                </a:lnTo>
                <a:lnTo>
                  <a:pt x="511" y="595"/>
                </a:lnTo>
                <a:lnTo>
                  <a:pt x="520" y="599"/>
                </a:lnTo>
                <a:lnTo>
                  <a:pt x="528" y="601"/>
                </a:lnTo>
                <a:lnTo>
                  <a:pt x="538" y="600"/>
                </a:lnTo>
                <a:lnTo>
                  <a:pt x="547" y="598"/>
                </a:lnTo>
                <a:lnTo>
                  <a:pt x="557" y="594"/>
                </a:lnTo>
                <a:lnTo>
                  <a:pt x="565" y="588"/>
                </a:lnTo>
                <a:lnTo>
                  <a:pt x="574" y="581"/>
                </a:lnTo>
                <a:lnTo>
                  <a:pt x="580" y="574"/>
                </a:lnTo>
                <a:lnTo>
                  <a:pt x="580" y="574"/>
                </a:lnTo>
                <a:lnTo>
                  <a:pt x="587" y="565"/>
                </a:lnTo>
                <a:lnTo>
                  <a:pt x="593" y="557"/>
                </a:lnTo>
                <a:lnTo>
                  <a:pt x="597" y="548"/>
                </a:lnTo>
                <a:lnTo>
                  <a:pt x="600" y="538"/>
                </a:lnTo>
                <a:lnTo>
                  <a:pt x="600" y="529"/>
                </a:lnTo>
                <a:lnTo>
                  <a:pt x="598" y="520"/>
                </a:lnTo>
                <a:lnTo>
                  <a:pt x="594" y="511"/>
                </a:lnTo>
                <a:lnTo>
                  <a:pt x="587" y="502"/>
                </a:lnTo>
                <a:lnTo>
                  <a:pt x="587" y="502"/>
                </a:lnTo>
                <a:close/>
                <a:moveTo>
                  <a:pt x="193" y="332"/>
                </a:moveTo>
                <a:lnTo>
                  <a:pt x="193" y="332"/>
                </a:lnTo>
                <a:lnTo>
                  <a:pt x="180" y="332"/>
                </a:lnTo>
                <a:lnTo>
                  <a:pt x="166" y="330"/>
                </a:lnTo>
                <a:lnTo>
                  <a:pt x="154" y="327"/>
                </a:lnTo>
                <a:lnTo>
                  <a:pt x="141" y="322"/>
                </a:lnTo>
                <a:lnTo>
                  <a:pt x="129" y="317"/>
                </a:lnTo>
                <a:lnTo>
                  <a:pt x="116" y="310"/>
                </a:lnTo>
                <a:lnTo>
                  <a:pt x="105" y="301"/>
                </a:lnTo>
                <a:lnTo>
                  <a:pt x="95" y="291"/>
                </a:lnTo>
                <a:lnTo>
                  <a:pt x="95" y="291"/>
                </a:lnTo>
                <a:lnTo>
                  <a:pt x="86" y="281"/>
                </a:lnTo>
                <a:lnTo>
                  <a:pt x="78" y="270"/>
                </a:lnTo>
                <a:lnTo>
                  <a:pt x="71" y="258"/>
                </a:lnTo>
                <a:lnTo>
                  <a:pt x="64" y="245"/>
                </a:lnTo>
                <a:lnTo>
                  <a:pt x="60" y="233"/>
                </a:lnTo>
                <a:lnTo>
                  <a:pt x="57" y="220"/>
                </a:lnTo>
                <a:lnTo>
                  <a:pt x="55" y="207"/>
                </a:lnTo>
                <a:lnTo>
                  <a:pt x="54" y="193"/>
                </a:lnTo>
                <a:lnTo>
                  <a:pt x="54" y="193"/>
                </a:lnTo>
                <a:lnTo>
                  <a:pt x="55" y="180"/>
                </a:lnTo>
                <a:lnTo>
                  <a:pt x="57" y="167"/>
                </a:lnTo>
                <a:lnTo>
                  <a:pt x="60" y="154"/>
                </a:lnTo>
                <a:lnTo>
                  <a:pt x="64" y="141"/>
                </a:lnTo>
                <a:lnTo>
                  <a:pt x="71" y="129"/>
                </a:lnTo>
                <a:lnTo>
                  <a:pt x="78" y="117"/>
                </a:lnTo>
                <a:lnTo>
                  <a:pt x="86" y="106"/>
                </a:lnTo>
                <a:lnTo>
                  <a:pt x="95" y="96"/>
                </a:lnTo>
                <a:lnTo>
                  <a:pt x="95" y="96"/>
                </a:lnTo>
                <a:lnTo>
                  <a:pt x="105" y="85"/>
                </a:lnTo>
                <a:lnTo>
                  <a:pt x="116" y="77"/>
                </a:lnTo>
                <a:lnTo>
                  <a:pt x="129" y="71"/>
                </a:lnTo>
                <a:lnTo>
                  <a:pt x="141" y="65"/>
                </a:lnTo>
                <a:lnTo>
                  <a:pt x="154" y="61"/>
                </a:lnTo>
                <a:lnTo>
                  <a:pt x="166" y="57"/>
                </a:lnTo>
                <a:lnTo>
                  <a:pt x="180" y="56"/>
                </a:lnTo>
                <a:lnTo>
                  <a:pt x="193" y="55"/>
                </a:lnTo>
                <a:lnTo>
                  <a:pt x="193" y="55"/>
                </a:lnTo>
                <a:lnTo>
                  <a:pt x="206" y="56"/>
                </a:lnTo>
                <a:lnTo>
                  <a:pt x="219" y="57"/>
                </a:lnTo>
                <a:lnTo>
                  <a:pt x="233" y="61"/>
                </a:lnTo>
                <a:lnTo>
                  <a:pt x="246" y="65"/>
                </a:lnTo>
                <a:lnTo>
                  <a:pt x="258" y="71"/>
                </a:lnTo>
                <a:lnTo>
                  <a:pt x="269" y="77"/>
                </a:lnTo>
                <a:lnTo>
                  <a:pt x="280" y="85"/>
                </a:lnTo>
                <a:lnTo>
                  <a:pt x="292" y="96"/>
                </a:lnTo>
                <a:lnTo>
                  <a:pt x="292" y="96"/>
                </a:lnTo>
                <a:lnTo>
                  <a:pt x="301" y="106"/>
                </a:lnTo>
                <a:lnTo>
                  <a:pt x="309" y="117"/>
                </a:lnTo>
                <a:lnTo>
                  <a:pt x="316" y="129"/>
                </a:lnTo>
                <a:lnTo>
                  <a:pt x="321" y="141"/>
                </a:lnTo>
                <a:lnTo>
                  <a:pt x="326" y="154"/>
                </a:lnTo>
                <a:lnTo>
                  <a:pt x="329" y="167"/>
                </a:lnTo>
                <a:lnTo>
                  <a:pt x="331" y="180"/>
                </a:lnTo>
                <a:lnTo>
                  <a:pt x="331" y="193"/>
                </a:lnTo>
                <a:lnTo>
                  <a:pt x="331" y="193"/>
                </a:lnTo>
                <a:lnTo>
                  <a:pt x="331" y="207"/>
                </a:lnTo>
                <a:lnTo>
                  <a:pt x="329" y="220"/>
                </a:lnTo>
                <a:lnTo>
                  <a:pt x="326" y="233"/>
                </a:lnTo>
                <a:lnTo>
                  <a:pt x="321" y="245"/>
                </a:lnTo>
                <a:lnTo>
                  <a:pt x="316" y="258"/>
                </a:lnTo>
                <a:lnTo>
                  <a:pt x="309" y="270"/>
                </a:lnTo>
                <a:lnTo>
                  <a:pt x="301" y="281"/>
                </a:lnTo>
                <a:lnTo>
                  <a:pt x="292" y="291"/>
                </a:lnTo>
                <a:lnTo>
                  <a:pt x="292" y="291"/>
                </a:lnTo>
                <a:lnTo>
                  <a:pt x="280" y="301"/>
                </a:lnTo>
                <a:lnTo>
                  <a:pt x="269" y="310"/>
                </a:lnTo>
                <a:lnTo>
                  <a:pt x="258" y="317"/>
                </a:lnTo>
                <a:lnTo>
                  <a:pt x="245" y="322"/>
                </a:lnTo>
                <a:lnTo>
                  <a:pt x="233" y="327"/>
                </a:lnTo>
                <a:lnTo>
                  <a:pt x="219" y="330"/>
                </a:lnTo>
                <a:lnTo>
                  <a:pt x="206" y="332"/>
                </a:lnTo>
                <a:lnTo>
                  <a:pt x="193" y="332"/>
                </a:lnTo>
                <a:lnTo>
                  <a:pt x="193" y="332"/>
                </a:lnTo>
                <a:close/>
              </a:path>
            </a:pathLst>
          </a:custGeom>
          <a:solidFill>
            <a:schemeClr val="accent3"/>
          </a:solidFill>
          <a:ln>
            <a:noFill/>
          </a:ln>
        </p:spPr>
        <p:txBody>
          <a:bodyPr vert="horz" wrap="square" lIns="82918" tIns="41459" rIns="82918" bIns="41459" numCol="1" anchor="t" anchorCtr="0" compatLnSpc="1">
            <a:prstTxWarp prst="textNoShape">
              <a:avLst/>
            </a:prstTxWarp>
          </a:bodyPr>
          <a:lstStyle/>
          <a:p>
            <a:endParaRPr lang="en-US" sz="1632"/>
          </a:p>
        </p:txBody>
      </p:sp>
      <p:sp>
        <p:nvSpPr>
          <p:cNvPr id="26" name="Title 1">
            <a:extLst>
              <a:ext uri="{FF2B5EF4-FFF2-40B4-BE49-F238E27FC236}">
                <a16:creationId xmlns:a16="http://schemas.microsoft.com/office/drawing/2014/main" id="{0F54FEE1-1BC3-9ECD-DE81-4B2FF43C97D8}"/>
              </a:ext>
            </a:extLst>
          </p:cNvPr>
          <p:cNvSpPr>
            <a:spLocks noGrp="1"/>
          </p:cNvSpPr>
          <p:nvPr>
            <p:ph type="title"/>
          </p:nvPr>
        </p:nvSpPr>
        <p:spPr>
          <a:xfrm>
            <a:off x="387339" y="412629"/>
            <a:ext cx="11252198" cy="652601"/>
          </a:xfrm>
        </p:spPr>
        <p:txBody>
          <a:bodyPr>
            <a:noAutofit/>
          </a:bodyPr>
          <a:lstStyle/>
          <a:p>
            <a:r>
              <a:rPr lang="en-US" sz="1800" b="0" dirty="0">
                <a:solidFill>
                  <a:schemeClr val="tx1"/>
                </a:solidFill>
                <a:latin typeface="+mn-lt"/>
              </a:rPr>
              <a:t>Bombay at Goa HC </a:t>
            </a:r>
            <a:r>
              <a:rPr lang="en-US" sz="1800" dirty="0">
                <a:latin typeface="+mn-lt"/>
              </a:rPr>
              <a:t>| Transfer of unutilized ITC between companies located in different States pursuant to an amalgamation</a:t>
            </a:r>
            <a:endParaRPr lang="en-IN" sz="1800" dirty="0">
              <a:latin typeface="+mn-lt"/>
            </a:endParaRPr>
          </a:p>
        </p:txBody>
      </p:sp>
    </p:spTree>
    <p:extLst>
      <p:ext uri="{BB962C8B-B14F-4D97-AF65-F5344CB8AC3E}">
        <p14:creationId xmlns:p14="http://schemas.microsoft.com/office/powerpoint/2010/main" val="1733588979"/>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239713" y="1141556"/>
            <a:ext cx="1650651" cy="164717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a:p>
        </p:txBody>
      </p:sp>
      <p:grpSp>
        <p:nvGrpSpPr>
          <p:cNvPr id="3" name="Group 2">
            <a:extLst>
              <a:ext uri="{FF2B5EF4-FFF2-40B4-BE49-F238E27FC236}">
                <a16:creationId xmlns:a16="http://schemas.microsoft.com/office/drawing/2014/main" id="{B1C5D841-72AC-8FE5-6A29-A222724A4042}"/>
              </a:ext>
            </a:extLst>
          </p:cNvPr>
          <p:cNvGrpSpPr/>
          <p:nvPr/>
        </p:nvGrpSpPr>
        <p:grpSpPr>
          <a:xfrm>
            <a:off x="7141671" y="4494100"/>
            <a:ext cx="3995312" cy="2095019"/>
            <a:chOff x="7644225" y="3032566"/>
            <a:chExt cx="3995312" cy="2095019"/>
          </a:xfrm>
        </p:grpSpPr>
        <p:sp>
          <p:nvSpPr>
            <p:cNvPr id="5" name="Rectangle 4"/>
            <p:cNvSpPr/>
            <p:nvPr/>
          </p:nvSpPr>
          <p:spPr>
            <a:xfrm>
              <a:off x="7644225" y="3032566"/>
              <a:ext cx="3995312" cy="2095019"/>
            </a:xfrm>
            <a:prstGeom prst="rect">
              <a:avLst/>
            </a:prstGeom>
            <a:solidFill>
              <a:schemeClr val="accent1">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 name="Content Placeholder 6"/>
            <p:cNvSpPr txBox="1">
              <a:spLocks/>
            </p:cNvSpPr>
            <p:nvPr/>
          </p:nvSpPr>
          <p:spPr>
            <a:xfrm>
              <a:off x="7736732" y="3168647"/>
              <a:ext cx="3791652" cy="1778737"/>
            </a:xfrm>
            <a:prstGeom prst="rect">
              <a:avLst/>
            </a:prstGeom>
          </p:spPr>
          <p:txBody>
            <a:bodyPr vert="horz" lIns="0" tIns="0" rIns="0" bIns="0" rtlCol="0" anchor="ctr">
              <a:noAutofit/>
            </a:bodyPr>
            <a:lstStyle>
              <a:lvl1pPr marL="0" indent="0" algn="l" defTabSz="914400" rtl="0" eaLnBrk="1" latinLnBrk="0" hangingPunct="1">
                <a:spcBef>
                  <a:spcPts val="1200"/>
                </a:spcBef>
                <a:buFont typeface="Arial" pitchFamily="34" charset="0"/>
                <a:buNone/>
                <a:defRPr sz="14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tabLst/>
                <a:defRPr sz="14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4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400" i="0" kern="1200">
                  <a:solidFill>
                    <a:schemeClr val="tx2"/>
                  </a:solidFill>
                  <a:latin typeface="+mn-lt"/>
                  <a:ea typeface="+mn-ea"/>
                  <a:cs typeface="+mn-cs"/>
                </a:defRPr>
              </a:lvl4pPr>
              <a:lvl5pPr marL="806450" indent="-266700" algn="l" defTabSz="914400" rtl="0" eaLnBrk="1" latinLnBrk="0" hangingPunct="1">
                <a:spcBef>
                  <a:spcPts val="1200"/>
                </a:spcBef>
                <a:buFont typeface="Arial" pitchFamily="34"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0" indent="-285750" algn="just">
                <a:spcBef>
                  <a:spcPts val="0"/>
                </a:spcBef>
                <a:buFont typeface="Arial" panose="020B0604020202020204" pitchFamily="34" charset="0"/>
                <a:buChar char="•"/>
                <a:defRPr/>
              </a:pPr>
              <a:r>
                <a:rPr lang="en-US" sz="1500" dirty="0">
                  <a:solidFill>
                    <a:prstClr val="black"/>
                  </a:solidFill>
                </a:rPr>
                <a:t>The Supreme Court did not issue any direct directions to the GST authorities, instead, it permitted the petitioner to submit a representation to the GST Council, including a copy of the writ petition and its prayers.</a:t>
              </a:r>
            </a:p>
            <a:p>
              <a:pPr marL="285750" lvl="0" indent="-285750" algn="just">
                <a:spcBef>
                  <a:spcPts val="0"/>
                </a:spcBef>
                <a:buFont typeface="Arial" panose="020B0604020202020204" pitchFamily="34" charset="0"/>
                <a:buChar char="•"/>
                <a:defRPr/>
              </a:pPr>
              <a:r>
                <a:rPr lang="en-US" sz="1500" dirty="0">
                  <a:solidFill>
                    <a:prstClr val="black"/>
                  </a:solidFill>
                </a:rPr>
                <a:t>The Court directed the GST Council to consider the representation expeditiously and in accordance with law.</a:t>
              </a:r>
              <a:endParaRPr lang="en-US" sz="1500" b="1" dirty="0">
                <a:solidFill>
                  <a:schemeClr val="tx1"/>
                </a:solidFill>
              </a:endParaRPr>
            </a:p>
          </p:txBody>
        </p:sp>
      </p:grpSp>
      <p:sp>
        <p:nvSpPr>
          <p:cNvPr id="8" name="Rectangle 7"/>
          <p:cNvSpPr/>
          <p:nvPr/>
        </p:nvSpPr>
        <p:spPr>
          <a:xfrm>
            <a:off x="387339" y="2044622"/>
            <a:ext cx="5816691" cy="4353045"/>
          </a:xfrm>
          <a:prstGeom prst="rect">
            <a:avLst/>
          </a:prstGeom>
          <a:solidFill>
            <a:schemeClr val="accent1">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SzPts val="1000"/>
              <a:buFont typeface="Symbol" panose="05050102010706020507" pitchFamily="18" charset="2"/>
              <a:buChar char=""/>
              <a:tabLst>
                <a:tab pos="457200" algn="l"/>
              </a:tabLst>
              <a:defRPr/>
            </a:pPr>
            <a:r>
              <a:rPr lang="en-US" sz="1500" dirty="0">
                <a:solidFill>
                  <a:prstClr val="black"/>
                </a:solidFill>
              </a:rPr>
              <a:t>A writ petition was filed to sought multiple directions to the GST authorities regarding the regulation and compliance mechanisms for foreign suppliers of Online Information and Database Access or Retrieval (OIDAR) services.</a:t>
            </a:r>
          </a:p>
          <a:p>
            <a:pPr marL="342900" lvl="0" indent="-342900" algn="just">
              <a:buSzPts val="1000"/>
              <a:buFont typeface="Symbol" panose="05050102010706020507" pitchFamily="18" charset="2"/>
              <a:buChar char=""/>
              <a:tabLst>
                <a:tab pos="457200" algn="l"/>
              </a:tabLst>
              <a:defRPr/>
            </a:pPr>
            <a:r>
              <a:rPr lang="en-US" sz="1500" dirty="0">
                <a:solidFill>
                  <a:prstClr val="black"/>
                </a:solidFill>
              </a:rPr>
              <a:t>Specific reliefs sought included:</a:t>
            </a:r>
          </a:p>
          <a:p>
            <a:pPr marL="712788" lvl="0" indent="-342900" algn="just">
              <a:buSzPts val="1000"/>
              <a:buFont typeface="Wingdings" panose="05000000000000000000" pitchFamily="2" charset="2"/>
              <a:buChar char="§"/>
              <a:tabLst>
                <a:tab pos="457200" algn="l"/>
              </a:tabLst>
              <a:defRPr/>
            </a:pPr>
            <a:r>
              <a:rPr lang="en-US" sz="1500" dirty="0">
                <a:solidFill>
                  <a:prstClr val="black"/>
                </a:solidFill>
              </a:rPr>
              <a:t>Mechanism to track GST paid on OIDAR services used by Non-NTORs under reverse charge.</a:t>
            </a:r>
          </a:p>
          <a:p>
            <a:pPr marL="712788" lvl="0" indent="-342900" algn="just">
              <a:buSzPts val="1000"/>
              <a:buFont typeface="Wingdings" panose="05000000000000000000" pitchFamily="2" charset="2"/>
              <a:buChar char="§"/>
              <a:tabLst>
                <a:tab pos="457200" algn="l"/>
              </a:tabLst>
              <a:defRPr/>
            </a:pPr>
            <a:r>
              <a:rPr lang="en-US" sz="1500" dirty="0">
                <a:solidFill>
                  <a:prstClr val="black"/>
                </a:solidFill>
              </a:rPr>
              <a:t>Introduction of a new return form or modification of GSTR-5A to reflect revenue from Non-NTORs.</a:t>
            </a:r>
          </a:p>
          <a:p>
            <a:pPr marL="712788" lvl="0" indent="-342900" algn="just">
              <a:buSzPts val="1000"/>
              <a:buFont typeface="Wingdings" panose="05000000000000000000" pitchFamily="2" charset="2"/>
              <a:buChar char="§"/>
              <a:tabLst>
                <a:tab pos="457200" algn="l"/>
              </a:tabLst>
              <a:defRPr/>
            </a:pPr>
            <a:r>
              <a:rPr lang="en-US" sz="1500" dirty="0">
                <a:solidFill>
                  <a:prstClr val="black"/>
                </a:solidFill>
              </a:rPr>
              <a:t>Mechanism to verify total receipts earned by foreign OIDAR providers from India.</a:t>
            </a:r>
          </a:p>
          <a:p>
            <a:pPr marL="712788" lvl="0" indent="-342900" algn="just">
              <a:buSzPts val="1000"/>
              <a:buFont typeface="Wingdings" panose="05000000000000000000" pitchFamily="2" charset="2"/>
              <a:buChar char="§"/>
              <a:tabLst>
                <a:tab pos="457200" algn="l"/>
              </a:tabLst>
              <a:defRPr/>
            </a:pPr>
            <a:r>
              <a:rPr lang="en-US" sz="1500" dirty="0">
                <a:solidFill>
                  <a:prstClr val="black"/>
                </a:solidFill>
              </a:rPr>
              <a:t>Requirement for overseas service providers to establish a fixed establishment in India or allow access to their accounting records.</a:t>
            </a:r>
          </a:p>
          <a:p>
            <a:pPr marL="712788" lvl="0" indent="-342900" algn="just">
              <a:buSzPts val="1000"/>
              <a:buFont typeface="Wingdings" panose="05000000000000000000" pitchFamily="2" charset="2"/>
              <a:buChar char="§"/>
              <a:tabLst>
                <a:tab pos="457200" algn="l"/>
              </a:tabLst>
              <a:defRPr/>
            </a:pPr>
            <a:r>
              <a:rPr lang="en-US" sz="1500" dirty="0">
                <a:solidFill>
                  <a:prstClr val="black"/>
                </a:solidFill>
              </a:rPr>
              <a:t>Implementation of compliance mechanisms similar to those applicable to domestic service providers.</a:t>
            </a:r>
          </a:p>
          <a:p>
            <a:pPr marL="712788" lvl="0" indent="-342900" algn="just">
              <a:buSzPts val="1000"/>
              <a:buFont typeface="Wingdings" panose="05000000000000000000" pitchFamily="2" charset="2"/>
              <a:buChar char="§"/>
              <a:tabLst>
                <a:tab pos="457200" algn="l"/>
              </a:tabLst>
              <a:defRPr/>
            </a:pPr>
            <a:r>
              <a:rPr lang="en-US" sz="1500" dirty="0">
                <a:solidFill>
                  <a:prstClr val="black"/>
                </a:solidFill>
              </a:rPr>
              <a:t>Disclosure of data on the number of foreign OIDAR providers operating in India.</a:t>
            </a:r>
          </a:p>
        </p:txBody>
      </p:sp>
      <p:sp>
        <p:nvSpPr>
          <p:cNvPr id="9" name="Rectangle 8"/>
          <p:cNvSpPr/>
          <p:nvPr/>
        </p:nvSpPr>
        <p:spPr>
          <a:xfrm>
            <a:off x="1609653" y="1718366"/>
            <a:ext cx="2910771" cy="393348"/>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Facts</a:t>
            </a:r>
          </a:p>
        </p:txBody>
      </p:sp>
      <p:grpSp>
        <p:nvGrpSpPr>
          <p:cNvPr id="10" name="Group 9"/>
          <p:cNvGrpSpPr/>
          <p:nvPr/>
        </p:nvGrpSpPr>
        <p:grpSpPr>
          <a:xfrm>
            <a:off x="2733971" y="1185851"/>
            <a:ext cx="560721" cy="616544"/>
            <a:chOff x="4559301" y="3117851"/>
            <a:chExt cx="1419226" cy="1560513"/>
          </a:xfrm>
          <a:solidFill>
            <a:schemeClr val="bg1"/>
          </a:solidFill>
        </p:grpSpPr>
        <p:sp>
          <p:nvSpPr>
            <p:cNvPr id="11" name="Freeform 159"/>
            <p:cNvSpPr>
              <a:spLocks/>
            </p:cNvSpPr>
            <p:nvPr/>
          </p:nvSpPr>
          <p:spPr bwMode="auto">
            <a:xfrm>
              <a:off x="4833939" y="3916364"/>
              <a:ext cx="320675" cy="350838"/>
            </a:xfrm>
            <a:custGeom>
              <a:avLst/>
              <a:gdLst>
                <a:gd name="T0" fmla="*/ 38 w 43"/>
                <a:gd name="T1" fmla="*/ 1 h 47"/>
                <a:gd name="T2" fmla="*/ 6 w 43"/>
                <a:gd name="T3" fmla="*/ 9 h 47"/>
                <a:gd name="T4" fmla="*/ 0 w 43"/>
                <a:gd name="T5" fmla="*/ 17 h 47"/>
                <a:gd name="T6" fmla="*/ 0 w 43"/>
                <a:gd name="T7" fmla="*/ 24 h 47"/>
                <a:gd name="T8" fmla="*/ 0 w 43"/>
                <a:gd name="T9" fmla="*/ 30 h 47"/>
                <a:gd name="T10" fmla="*/ 6 w 43"/>
                <a:gd name="T11" fmla="*/ 38 h 47"/>
                <a:gd name="T12" fmla="*/ 38 w 43"/>
                <a:gd name="T13" fmla="*/ 47 h 47"/>
                <a:gd name="T14" fmla="*/ 43 w 43"/>
                <a:gd name="T15" fmla="*/ 42 h 47"/>
                <a:gd name="T16" fmla="*/ 42 w 43"/>
                <a:gd name="T17" fmla="*/ 24 h 47"/>
                <a:gd name="T18" fmla="*/ 43 w 43"/>
                <a:gd name="T19" fmla="*/ 5 h 47"/>
                <a:gd name="T20" fmla="*/ 38 w 43"/>
                <a:gd name="T2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7">
                  <a:moveTo>
                    <a:pt x="38" y="1"/>
                  </a:moveTo>
                  <a:cubicBezTo>
                    <a:pt x="25" y="3"/>
                    <a:pt x="14" y="6"/>
                    <a:pt x="6" y="9"/>
                  </a:cubicBezTo>
                  <a:cubicBezTo>
                    <a:pt x="3" y="11"/>
                    <a:pt x="0" y="14"/>
                    <a:pt x="0" y="17"/>
                  </a:cubicBezTo>
                  <a:cubicBezTo>
                    <a:pt x="0" y="19"/>
                    <a:pt x="0" y="22"/>
                    <a:pt x="0" y="24"/>
                  </a:cubicBezTo>
                  <a:cubicBezTo>
                    <a:pt x="0" y="26"/>
                    <a:pt x="0" y="28"/>
                    <a:pt x="0" y="30"/>
                  </a:cubicBezTo>
                  <a:cubicBezTo>
                    <a:pt x="0" y="33"/>
                    <a:pt x="3" y="37"/>
                    <a:pt x="6" y="38"/>
                  </a:cubicBezTo>
                  <a:cubicBezTo>
                    <a:pt x="14" y="41"/>
                    <a:pt x="25" y="45"/>
                    <a:pt x="38" y="47"/>
                  </a:cubicBezTo>
                  <a:cubicBezTo>
                    <a:pt x="41" y="47"/>
                    <a:pt x="43" y="45"/>
                    <a:pt x="43" y="42"/>
                  </a:cubicBezTo>
                  <a:cubicBezTo>
                    <a:pt x="42" y="36"/>
                    <a:pt x="42" y="30"/>
                    <a:pt x="42" y="24"/>
                  </a:cubicBezTo>
                  <a:cubicBezTo>
                    <a:pt x="42" y="18"/>
                    <a:pt x="42" y="11"/>
                    <a:pt x="43" y="5"/>
                  </a:cubicBezTo>
                  <a:cubicBezTo>
                    <a:pt x="43" y="2"/>
                    <a:pt x="41" y="0"/>
                    <a:pt x="3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632"/>
            </a:p>
          </p:txBody>
        </p:sp>
        <p:sp>
          <p:nvSpPr>
            <p:cNvPr id="12" name="Freeform 160"/>
            <p:cNvSpPr>
              <a:spLocks/>
            </p:cNvSpPr>
            <p:nvPr/>
          </p:nvSpPr>
          <p:spPr bwMode="auto">
            <a:xfrm>
              <a:off x="4864101" y="4267201"/>
              <a:ext cx="363538" cy="373063"/>
            </a:xfrm>
            <a:custGeom>
              <a:avLst/>
              <a:gdLst>
                <a:gd name="T0" fmla="*/ 45 w 49"/>
                <a:gd name="T1" fmla="*/ 48 h 50"/>
                <a:gd name="T2" fmla="*/ 48 w 49"/>
                <a:gd name="T3" fmla="*/ 45 h 50"/>
                <a:gd name="T4" fmla="*/ 41 w 49"/>
                <a:gd name="T5" fmla="*/ 15 h 50"/>
                <a:gd name="T6" fmla="*/ 35 w 49"/>
                <a:gd name="T7" fmla="*/ 8 h 50"/>
                <a:gd name="T8" fmla="*/ 4 w 49"/>
                <a:gd name="T9" fmla="*/ 1 h 50"/>
                <a:gd name="T10" fmla="*/ 1 w 49"/>
                <a:gd name="T11" fmla="*/ 4 h 50"/>
                <a:gd name="T12" fmla="*/ 45 w 4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49" h="50">
                  <a:moveTo>
                    <a:pt x="45" y="48"/>
                  </a:moveTo>
                  <a:cubicBezTo>
                    <a:pt x="48" y="50"/>
                    <a:pt x="49" y="48"/>
                    <a:pt x="48" y="45"/>
                  </a:cubicBezTo>
                  <a:cubicBezTo>
                    <a:pt x="45" y="36"/>
                    <a:pt x="43" y="26"/>
                    <a:pt x="41" y="15"/>
                  </a:cubicBezTo>
                  <a:cubicBezTo>
                    <a:pt x="41" y="12"/>
                    <a:pt x="38" y="9"/>
                    <a:pt x="35" y="8"/>
                  </a:cubicBezTo>
                  <a:cubicBezTo>
                    <a:pt x="24" y="7"/>
                    <a:pt x="13" y="4"/>
                    <a:pt x="4" y="1"/>
                  </a:cubicBezTo>
                  <a:cubicBezTo>
                    <a:pt x="1" y="0"/>
                    <a:pt x="0" y="2"/>
                    <a:pt x="1" y="4"/>
                  </a:cubicBezTo>
                  <a:cubicBezTo>
                    <a:pt x="9" y="25"/>
                    <a:pt x="25" y="41"/>
                    <a:pt x="45"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632"/>
            </a:p>
          </p:txBody>
        </p:sp>
        <p:sp>
          <p:nvSpPr>
            <p:cNvPr id="13" name="Freeform 161"/>
            <p:cNvSpPr>
              <a:spLocks/>
            </p:cNvSpPr>
            <p:nvPr/>
          </p:nvSpPr>
          <p:spPr bwMode="auto">
            <a:xfrm>
              <a:off x="5227639" y="3521076"/>
              <a:ext cx="349250" cy="320675"/>
            </a:xfrm>
            <a:custGeom>
              <a:avLst/>
              <a:gdLst>
                <a:gd name="T0" fmla="*/ 10 w 47"/>
                <a:gd name="T1" fmla="*/ 6 h 43"/>
                <a:gd name="T2" fmla="*/ 1 w 47"/>
                <a:gd name="T3" fmla="*/ 38 h 43"/>
                <a:gd name="T4" fmla="*/ 6 w 47"/>
                <a:gd name="T5" fmla="*/ 43 h 43"/>
                <a:gd name="T6" fmla="*/ 24 w 47"/>
                <a:gd name="T7" fmla="*/ 42 h 43"/>
                <a:gd name="T8" fmla="*/ 42 w 47"/>
                <a:gd name="T9" fmla="*/ 43 h 43"/>
                <a:gd name="T10" fmla="*/ 47 w 47"/>
                <a:gd name="T11" fmla="*/ 38 h 43"/>
                <a:gd name="T12" fmla="*/ 38 w 47"/>
                <a:gd name="T13" fmla="*/ 6 h 43"/>
                <a:gd name="T14" fmla="*/ 30 w 47"/>
                <a:gd name="T15" fmla="*/ 0 h 43"/>
                <a:gd name="T16" fmla="*/ 24 w 47"/>
                <a:gd name="T17" fmla="*/ 0 h 43"/>
                <a:gd name="T18" fmla="*/ 18 w 47"/>
                <a:gd name="T19" fmla="*/ 0 h 43"/>
                <a:gd name="T20" fmla="*/ 10 w 47"/>
                <a:gd name="T21"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3">
                  <a:moveTo>
                    <a:pt x="10" y="6"/>
                  </a:moveTo>
                  <a:cubicBezTo>
                    <a:pt x="6" y="14"/>
                    <a:pt x="3" y="25"/>
                    <a:pt x="1" y="38"/>
                  </a:cubicBezTo>
                  <a:cubicBezTo>
                    <a:pt x="0" y="41"/>
                    <a:pt x="2" y="43"/>
                    <a:pt x="6" y="43"/>
                  </a:cubicBezTo>
                  <a:cubicBezTo>
                    <a:pt x="12" y="42"/>
                    <a:pt x="18" y="42"/>
                    <a:pt x="24" y="42"/>
                  </a:cubicBezTo>
                  <a:cubicBezTo>
                    <a:pt x="30" y="42"/>
                    <a:pt x="36" y="42"/>
                    <a:pt x="42" y="43"/>
                  </a:cubicBezTo>
                  <a:cubicBezTo>
                    <a:pt x="45" y="43"/>
                    <a:pt x="47" y="41"/>
                    <a:pt x="47" y="38"/>
                  </a:cubicBezTo>
                  <a:cubicBezTo>
                    <a:pt x="45" y="25"/>
                    <a:pt x="42" y="14"/>
                    <a:pt x="38" y="6"/>
                  </a:cubicBezTo>
                  <a:cubicBezTo>
                    <a:pt x="37" y="3"/>
                    <a:pt x="33" y="0"/>
                    <a:pt x="30" y="0"/>
                  </a:cubicBezTo>
                  <a:cubicBezTo>
                    <a:pt x="28" y="0"/>
                    <a:pt x="26" y="0"/>
                    <a:pt x="24" y="0"/>
                  </a:cubicBezTo>
                  <a:cubicBezTo>
                    <a:pt x="22" y="0"/>
                    <a:pt x="20" y="0"/>
                    <a:pt x="18" y="0"/>
                  </a:cubicBezTo>
                  <a:cubicBezTo>
                    <a:pt x="14" y="0"/>
                    <a:pt x="11" y="3"/>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632"/>
            </a:p>
          </p:txBody>
        </p:sp>
        <p:sp>
          <p:nvSpPr>
            <p:cNvPr id="14" name="Freeform 162"/>
            <p:cNvSpPr>
              <a:spLocks/>
            </p:cNvSpPr>
            <p:nvPr/>
          </p:nvSpPr>
          <p:spPr bwMode="auto">
            <a:xfrm>
              <a:off x="4864101" y="3549651"/>
              <a:ext cx="363538" cy="366713"/>
            </a:xfrm>
            <a:custGeom>
              <a:avLst/>
              <a:gdLst>
                <a:gd name="T0" fmla="*/ 45 w 49"/>
                <a:gd name="T1" fmla="*/ 1 h 49"/>
                <a:gd name="T2" fmla="*/ 1 w 49"/>
                <a:gd name="T3" fmla="*/ 45 h 49"/>
                <a:gd name="T4" fmla="*/ 4 w 49"/>
                <a:gd name="T5" fmla="*/ 48 h 49"/>
                <a:gd name="T6" fmla="*/ 35 w 49"/>
                <a:gd name="T7" fmla="*/ 41 h 49"/>
                <a:gd name="T8" fmla="*/ 41 w 49"/>
                <a:gd name="T9" fmla="*/ 34 h 49"/>
                <a:gd name="T10" fmla="*/ 48 w 49"/>
                <a:gd name="T11" fmla="*/ 4 h 49"/>
                <a:gd name="T12" fmla="*/ 45 w 49"/>
                <a:gd name="T13" fmla="*/ 1 h 49"/>
              </a:gdLst>
              <a:ahLst/>
              <a:cxnLst>
                <a:cxn ang="0">
                  <a:pos x="T0" y="T1"/>
                </a:cxn>
                <a:cxn ang="0">
                  <a:pos x="T2" y="T3"/>
                </a:cxn>
                <a:cxn ang="0">
                  <a:pos x="T4" y="T5"/>
                </a:cxn>
                <a:cxn ang="0">
                  <a:pos x="T6" y="T7"/>
                </a:cxn>
                <a:cxn ang="0">
                  <a:pos x="T8" y="T9"/>
                </a:cxn>
                <a:cxn ang="0">
                  <a:pos x="T10" y="T11"/>
                </a:cxn>
                <a:cxn ang="0">
                  <a:pos x="T12" y="T13"/>
                </a:cxn>
              </a:cxnLst>
              <a:rect l="0" t="0" r="r" b="b"/>
              <a:pathLst>
                <a:path w="49" h="49">
                  <a:moveTo>
                    <a:pt x="45" y="1"/>
                  </a:moveTo>
                  <a:cubicBezTo>
                    <a:pt x="25" y="9"/>
                    <a:pt x="9" y="25"/>
                    <a:pt x="1" y="45"/>
                  </a:cubicBezTo>
                  <a:cubicBezTo>
                    <a:pt x="0" y="48"/>
                    <a:pt x="1" y="49"/>
                    <a:pt x="4" y="48"/>
                  </a:cubicBezTo>
                  <a:cubicBezTo>
                    <a:pt x="13" y="45"/>
                    <a:pt x="24" y="42"/>
                    <a:pt x="35" y="41"/>
                  </a:cubicBezTo>
                  <a:cubicBezTo>
                    <a:pt x="38" y="40"/>
                    <a:pt x="41" y="38"/>
                    <a:pt x="41" y="34"/>
                  </a:cubicBezTo>
                  <a:cubicBezTo>
                    <a:pt x="43" y="23"/>
                    <a:pt x="45" y="13"/>
                    <a:pt x="48" y="4"/>
                  </a:cubicBezTo>
                  <a:cubicBezTo>
                    <a:pt x="49" y="1"/>
                    <a:pt x="48" y="0"/>
                    <a:pt x="4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632"/>
            </a:p>
          </p:txBody>
        </p:sp>
        <p:sp>
          <p:nvSpPr>
            <p:cNvPr id="15" name="Freeform 163"/>
            <p:cNvSpPr>
              <a:spLocks/>
            </p:cNvSpPr>
            <p:nvPr/>
          </p:nvSpPr>
          <p:spPr bwMode="auto">
            <a:xfrm>
              <a:off x="5576889" y="3549651"/>
              <a:ext cx="371475" cy="366713"/>
            </a:xfrm>
            <a:custGeom>
              <a:avLst/>
              <a:gdLst>
                <a:gd name="T0" fmla="*/ 9 w 50"/>
                <a:gd name="T1" fmla="*/ 34 h 49"/>
                <a:gd name="T2" fmla="*/ 15 w 50"/>
                <a:gd name="T3" fmla="*/ 41 h 49"/>
                <a:gd name="T4" fmla="*/ 45 w 50"/>
                <a:gd name="T5" fmla="*/ 48 h 49"/>
                <a:gd name="T6" fmla="*/ 49 w 50"/>
                <a:gd name="T7" fmla="*/ 45 h 49"/>
                <a:gd name="T8" fmla="*/ 5 w 50"/>
                <a:gd name="T9" fmla="*/ 1 h 49"/>
                <a:gd name="T10" fmla="*/ 1 w 50"/>
                <a:gd name="T11" fmla="*/ 4 h 49"/>
                <a:gd name="T12" fmla="*/ 9 w 50"/>
                <a:gd name="T13" fmla="*/ 34 h 49"/>
              </a:gdLst>
              <a:ahLst/>
              <a:cxnLst>
                <a:cxn ang="0">
                  <a:pos x="T0" y="T1"/>
                </a:cxn>
                <a:cxn ang="0">
                  <a:pos x="T2" y="T3"/>
                </a:cxn>
                <a:cxn ang="0">
                  <a:pos x="T4" y="T5"/>
                </a:cxn>
                <a:cxn ang="0">
                  <a:pos x="T6" y="T7"/>
                </a:cxn>
                <a:cxn ang="0">
                  <a:pos x="T8" y="T9"/>
                </a:cxn>
                <a:cxn ang="0">
                  <a:pos x="T10" y="T11"/>
                </a:cxn>
                <a:cxn ang="0">
                  <a:pos x="T12" y="T13"/>
                </a:cxn>
              </a:cxnLst>
              <a:rect l="0" t="0" r="r" b="b"/>
              <a:pathLst>
                <a:path w="50" h="49">
                  <a:moveTo>
                    <a:pt x="9" y="34"/>
                  </a:moveTo>
                  <a:cubicBezTo>
                    <a:pt x="9" y="38"/>
                    <a:pt x="12" y="40"/>
                    <a:pt x="15" y="41"/>
                  </a:cubicBezTo>
                  <a:cubicBezTo>
                    <a:pt x="26" y="42"/>
                    <a:pt x="36" y="45"/>
                    <a:pt x="45" y="48"/>
                  </a:cubicBezTo>
                  <a:cubicBezTo>
                    <a:pt x="48" y="49"/>
                    <a:pt x="50" y="48"/>
                    <a:pt x="49" y="45"/>
                  </a:cubicBezTo>
                  <a:cubicBezTo>
                    <a:pt x="41" y="25"/>
                    <a:pt x="25" y="9"/>
                    <a:pt x="5" y="1"/>
                  </a:cubicBezTo>
                  <a:cubicBezTo>
                    <a:pt x="2" y="0"/>
                    <a:pt x="0" y="1"/>
                    <a:pt x="1" y="4"/>
                  </a:cubicBezTo>
                  <a:cubicBezTo>
                    <a:pt x="5" y="13"/>
                    <a:pt x="7" y="23"/>
                    <a:pt x="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632"/>
            </a:p>
          </p:txBody>
        </p:sp>
        <p:sp>
          <p:nvSpPr>
            <p:cNvPr id="16" name="Freeform 164"/>
            <p:cNvSpPr>
              <a:spLocks/>
            </p:cNvSpPr>
            <p:nvPr/>
          </p:nvSpPr>
          <p:spPr bwMode="auto">
            <a:xfrm>
              <a:off x="5659439" y="3916364"/>
              <a:ext cx="319088" cy="350838"/>
            </a:xfrm>
            <a:custGeom>
              <a:avLst/>
              <a:gdLst>
                <a:gd name="T0" fmla="*/ 43 w 43"/>
                <a:gd name="T1" fmla="*/ 17 h 47"/>
                <a:gd name="T2" fmla="*/ 37 w 43"/>
                <a:gd name="T3" fmla="*/ 9 h 47"/>
                <a:gd name="T4" fmla="*/ 5 w 43"/>
                <a:gd name="T5" fmla="*/ 1 h 47"/>
                <a:gd name="T6" fmla="*/ 0 w 43"/>
                <a:gd name="T7" fmla="*/ 5 h 47"/>
                <a:gd name="T8" fmla="*/ 0 w 43"/>
                <a:gd name="T9" fmla="*/ 24 h 47"/>
                <a:gd name="T10" fmla="*/ 0 w 43"/>
                <a:gd name="T11" fmla="*/ 42 h 47"/>
                <a:gd name="T12" fmla="*/ 5 w 43"/>
                <a:gd name="T13" fmla="*/ 47 h 47"/>
                <a:gd name="T14" fmla="*/ 37 w 43"/>
                <a:gd name="T15" fmla="*/ 38 h 47"/>
                <a:gd name="T16" fmla="*/ 43 w 43"/>
                <a:gd name="T17" fmla="*/ 30 h 47"/>
                <a:gd name="T18" fmla="*/ 43 w 43"/>
                <a:gd name="T19" fmla="*/ 24 h 47"/>
                <a:gd name="T20" fmla="*/ 43 w 43"/>
                <a:gd name="T21"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7">
                  <a:moveTo>
                    <a:pt x="43" y="17"/>
                  </a:moveTo>
                  <a:cubicBezTo>
                    <a:pt x="42" y="14"/>
                    <a:pt x="40" y="11"/>
                    <a:pt x="37" y="9"/>
                  </a:cubicBezTo>
                  <a:cubicBezTo>
                    <a:pt x="29" y="6"/>
                    <a:pt x="18" y="3"/>
                    <a:pt x="5" y="1"/>
                  </a:cubicBezTo>
                  <a:cubicBezTo>
                    <a:pt x="2" y="0"/>
                    <a:pt x="0" y="2"/>
                    <a:pt x="0" y="5"/>
                  </a:cubicBezTo>
                  <a:cubicBezTo>
                    <a:pt x="0" y="11"/>
                    <a:pt x="0" y="18"/>
                    <a:pt x="0" y="24"/>
                  </a:cubicBezTo>
                  <a:cubicBezTo>
                    <a:pt x="0" y="30"/>
                    <a:pt x="0" y="36"/>
                    <a:pt x="0" y="42"/>
                  </a:cubicBezTo>
                  <a:cubicBezTo>
                    <a:pt x="0" y="45"/>
                    <a:pt x="2" y="47"/>
                    <a:pt x="5" y="47"/>
                  </a:cubicBezTo>
                  <a:cubicBezTo>
                    <a:pt x="18" y="45"/>
                    <a:pt x="29" y="41"/>
                    <a:pt x="37" y="38"/>
                  </a:cubicBezTo>
                  <a:cubicBezTo>
                    <a:pt x="40" y="37"/>
                    <a:pt x="42" y="33"/>
                    <a:pt x="43" y="30"/>
                  </a:cubicBezTo>
                  <a:cubicBezTo>
                    <a:pt x="43" y="28"/>
                    <a:pt x="43" y="26"/>
                    <a:pt x="43" y="24"/>
                  </a:cubicBezTo>
                  <a:cubicBezTo>
                    <a:pt x="43" y="22"/>
                    <a:pt x="43" y="19"/>
                    <a:pt x="4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632"/>
            </a:p>
          </p:txBody>
        </p:sp>
        <p:sp>
          <p:nvSpPr>
            <p:cNvPr id="17" name="Freeform 165"/>
            <p:cNvSpPr>
              <a:spLocks/>
            </p:cNvSpPr>
            <p:nvPr/>
          </p:nvSpPr>
          <p:spPr bwMode="auto">
            <a:xfrm>
              <a:off x="5213351" y="3902076"/>
              <a:ext cx="385763" cy="387350"/>
            </a:xfrm>
            <a:custGeom>
              <a:avLst/>
              <a:gdLst>
                <a:gd name="T0" fmla="*/ 52 w 52"/>
                <a:gd name="T1" fmla="*/ 26 h 52"/>
                <a:gd name="T2" fmla="*/ 51 w 52"/>
                <a:gd name="T3" fmla="*/ 6 h 52"/>
                <a:gd name="T4" fmla="*/ 45 w 52"/>
                <a:gd name="T5" fmla="*/ 0 h 52"/>
                <a:gd name="T6" fmla="*/ 26 w 52"/>
                <a:gd name="T7" fmla="*/ 0 h 52"/>
                <a:gd name="T8" fmla="*/ 7 w 52"/>
                <a:gd name="T9" fmla="*/ 0 h 52"/>
                <a:gd name="T10" fmla="*/ 0 w 52"/>
                <a:gd name="T11" fmla="*/ 6 h 52"/>
                <a:gd name="T12" fmla="*/ 0 w 52"/>
                <a:gd name="T13" fmla="*/ 26 h 52"/>
                <a:gd name="T14" fmla="*/ 0 w 52"/>
                <a:gd name="T15" fmla="*/ 45 h 52"/>
                <a:gd name="T16" fmla="*/ 7 w 52"/>
                <a:gd name="T17" fmla="*/ 51 h 52"/>
                <a:gd name="T18" fmla="*/ 26 w 52"/>
                <a:gd name="T19" fmla="*/ 52 h 52"/>
                <a:gd name="T20" fmla="*/ 45 w 52"/>
                <a:gd name="T21" fmla="*/ 51 h 52"/>
                <a:gd name="T22" fmla="*/ 51 w 52"/>
                <a:gd name="T23" fmla="*/ 45 h 52"/>
                <a:gd name="T24" fmla="*/ 52 w 52"/>
                <a:gd name="T25"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2">
                  <a:moveTo>
                    <a:pt x="52" y="26"/>
                  </a:moveTo>
                  <a:cubicBezTo>
                    <a:pt x="52" y="19"/>
                    <a:pt x="52" y="13"/>
                    <a:pt x="51" y="6"/>
                  </a:cubicBezTo>
                  <a:cubicBezTo>
                    <a:pt x="51" y="3"/>
                    <a:pt x="48" y="0"/>
                    <a:pt x="45" y="0"/>
                  </a:cubicBezTo>
                  <a:cubicBezTo>
                    <a:pt x="39" y="0"/>
                    <a:pt x="33" y="0"/>
                    <a:pt x="26" y="0"/>
                  </a:cubicBezTo>
                  <a:cubicBezTo>
                    <a:pt x="19" y="0"/>
                    <a:pt x="13" y="0"/>
                    <a:pt x="7" y="0"/>
                  </a:cubicBezTo>
                  <a:cubicBezTo>
                    <a:pt x="3" y="0"/>
                    <a:pt x="1" y="3"/>
                    <a:pt x="0" y="6"/>
                  </a:cubicBezTo>
                  <a:cubicBezTo>
                    <a:pt x="0" y="13"/>
                    <a:pt x="0" y="19"/>
                    <a:pt x="0" y="26"/>
                  </a:cubicBezTo>
                  <a:cubicBezTo>
                    <a:pt x="0" y="32"/>
                    <a:pt x="0" y="39"/>
                    <a:pt x="0" y="45"/>
                  </a:cubicBezTo>
                  <a:cubicBezTo>
                    <a:pt x="1" y="48"/>
                    <a:pt x="3" y="51"/>
                    <a:pt x="7" y="51"/>
                  </a:cubicBezTo>
                  <a:cubicBezTo>
                    <a:pt x="13" y="51"/>
                    <a:pt x="19" y="52"/>
                    <a:pt x="26" y="52"/>
                  </a:cubicBezTo>
                  <a:cubicBezTo>
                    <a:pt x="33" y="52"/>
                    <a:pt x="39" y="51"/>
                    <a:pt x="45" y="51"/>
                  </a:cubicBezTo>
                  <a:cubicBezTo>
                    <a:pt x="48" y="51"/>
                    <a:pt x="51" y="48"/>
                    <a:pt x="51" y="45"/>
                  </a:cubicBezTo>
                  <a:cubicBezTo>
                    <a:pt x="52" y="39"/>
                    <a:pt x="52" y="32"/>
                    <a:pt x="5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632"/>
            </a:p>
          </p:txBody>
        </p:sp>
        <p:sp>
          <p:nvSpPr>
            <p:cNvPr id="18" name="Freeform 166"/>
            <p:cNvSpPr>
              <a:spLocks/>
            </p:cNvSpPr>
            <p:nvPr/>
          </p:nvSpPr>
          <p:spPr bwMode="auto">
            <a:xfrm>
              <a:off x="5576889" y="4267201"/>
              <a:ext cx="371475" cy="373063"/>
            </a:xfrm>
            <a:custGeom>
              <a:avLst/>
              <a:gdLst>
                <a:gd name="T0" fmla="*/ 45 w 50"/>
                <a:gd name="T1" fmla="*/ 1 h 50"/>
                <a:gd name="T2" fmla="*/ 15 w 50"/>
                <a:gd name="T3" fmla="*/ 8 h 50"/>
                <a:gd name="T4" fmla="*/ 9 w 50"/>
                <a:gd name="T5" fmla="*/ 15 h 50"/>
                <a:gd name="T6" fmla="*/ 1 w 50"/>
                <a:gd name="T7" fmla="*/ 45 h 50"/>
                <a:gd name="T8" fmla="*/ 5 w 50"/>
                <a:gd name="T9" fmla="*/ 48 h 50"/>
                <a:gd name="T10" fmla="*/ 49 w 50"/>
                <a:gd name="T11" fmla="*/ 4 h 50"/>
                <a:gd name="T12" fmla="*/ 45 w 50"/>
                <a:gd name="T13" fmla="*/ 1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45" y="1"/>
                  </a:moveTo>
                  <a:cubicBezTo>
                    <a:pt x="36" y="4"/>
                    <a:pt x="26" y="7"/>
                    <a:pt x="15" y="8"/>
                  </a:cubicBezTo>
                  <a:cubicBezTo>
                    <a:pt x="12" y="9"/>
                    <a:pt x="9" y="12"/>
                    <a:pt x="9" y="15"/>
                  </a:cubicBezTo>
                  <a:cubicBezTo>
                    <a:pt x="7" y="26"/>
                    <a:pt x="5" y="36"/>
                    <a:pt x="1" y="45"/>
                  </a:cubicBezTo>
                  <a:cubicBezTo>
                    <a:pt x="0" y="48"/>
                    <a:pt x="2" y="50"/>
                    <a:pt x="5" y="48"/>
                  </a:cubicBezTo>
                  <a:cubicBezTo>
                    <a:pt x="25" y="41"/>
                    <a:pt x="41" y="25"/>
                    <a:pt x="49" y="4"/>
                  </a:cubicBezTo>
                  <a:cubicBezTo>
                    <a:pt x="50" y="2"/>
                    <a:pt x="48" y="0"/>
                    <a:pt x="4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632"/>
            </a:p>
          </p:txBody>
        </p:sp>
        <p:sp>
          <p:nvSpPr>
            <p:cNvPr id="19" name="Freeform 167"/>
            <p:cNvSpPr>
              <a:spLocks/>
            </p:cNvSpPr>
            <p:nvPr/>
          </p:nvSpPr>
          <p:spPr bwMode="auto">
            <a:xfrm>
              <a:off x="5227639" y="4341814"/>
              <a:ext cx="349250" cy="328613"/>
            </a:xfrm>
            <a:custGeom>
              <a:avLst/>
              <a:gdLst>
                <a:gd name="T0" fmla="*/ 42 w 47"/>
                <a:gd name="T1" fmla="*/ 1 h 44"/>
                <a:gd name="T2" fmla="*/ 24 w 47"/>
                <a:gd name="T3" fmla="*/ 1 h 44"/>
                <a:gd name="T4" fmla="*/ 6 w 47"/>
                <a:gd name="T5" fmla="*/ 1 h 44"/>
                <a:gd name="T6" fmla="*/ 1 w 47"/>
                <a:gd name="T7" fmla="*/ 6 h 44"/>
                <a:gd name="T8" fmla="*/ 10 w 47"/>
                <a:gd name="T9" fmla="*/ 38 h 44"/>
                <a:gd name="T10" fmla="*/ 18 w 47"/>
                <a:gd name="T11" fmla="*/ 43 h 44"/>
                <a:gd name="T12" fmla="*/ 24 w 47"/>
                <a:gd name="T13" fmla="*/ 44 h 44"/>
                <a:gd name="T14" fmla="*/ 30 w 47"/>
                <a:gd name="T15" fmla="*/ 43 h 44"/>
                <a:gd name="T16" fmla="*/ 38 w 47"/>
                <a:gd name="T17" fmla="*/ 38 h 44"/>
                <a:gd name="T18" fmla="*/ 47 w 47"/>
                <a:gd name="T19" fmla="*/ 6 h 44"/>
                <a:gd name="T20" fmla="*/ 42 w 47"/>
                <a:gd name="T21"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4">
                  <a:moveTo>
                    <a:pt x="42" y="1"/>
                  </a:moveTo>
                  <a:cubicBezTo>
                    <a:pt x="36" y="1"/>
                    <a:pt x="30" y="1"/>
                    <a:pt x="24" y="1"/>
                  </a:cubicBezTo>
                  <a:cubicBezTo>
                    <a:pt x="18" y="1"/>
                    <a:pt x="12" y="1"/>
                    <a:pt x="6" y="1"/>
                  </a:cubicBezTo>
                  <a:cubicBezTo>
                    <a:pt x="2" y="0"/>
                    <a:pt x="0" y="3"/>
                    <a:pt x="1" y="6"/>
                  </a:cubicBezTo>
                  <a:cubicBezTo>
                    <a:pt x="3" y="19"/>
                    <a:pt x="6" y="30"/>
                    <a:pt x="10" y="38"/>
                  </a:cubicBezTo>
                  <a:cubicBezTo>
                    <a:pt x="11" y="41"/>
                    <a:pt x="14" y="43"/>
                    <a:pt x="18" y="43"/>
                  </a:cubicBezTo>
                  <a:cubicBezTo>
                    <a:pt x="20" y="44"/>
                    <a:pt x="22" y="44"/>
                    <a:pt x="24" y="44"/>
                  </a:cubicBezTo>
                  <a:cubicBezTo>
                    <a:pt x="26" y="44"/>
                    <a:pt x="28" y="44"/>
                    <a:pt x="30" y="43"/>
                  </a:cubicBezTo>
                  <a:cubicBezTo>
                    <a:pt x="33" y="43"/>
                    <a:pt x="37" y="41"/>
                    <a:pt x="38" y="38"/>
                  </a:cubicBezTo>
                  <a:cubicBezTo>
                    <a:pt x="42" y="30"/>
                    <a:pt x="45" y="19"/>
                    <a:pt x="47" y="6"/>
                  </a:cubicBezTo>
                  <a:cubicBezTo>
                    <a:pt x="47" y="3"/>
                    <a:pt x="45" y="0"/>
                    <a:pt x="4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632"/>
            </a:p>
          </p:txBody>
        </p:sp>
        <p:sp>
          <p:nvSpPr>
            <p:cNvPr id="20" name="Freeform 168"/>
            <p:cNvSpPr>
              <a:spLocks/>
            </p:cNvSpPr>
            <p:nvPr/>
          </p:nvSpPr>
          <p:spPr bwMode="auto">
            <a:xfrm>
              <a:off x="4930776" y="3117851"/>
              <a:ext cx="476250" cy="417513"/>
            </a:xfrm>
            <a:custGeom>
              <a:avLst/>
              <a:gdLst>
                <a:gd name="T0" fmla="*/ 4 w 64"/>
                <a:gd name="T1" fmla="*/ 38 h 56"/>
                <a:gd name="T2" fmla="*/ 6 w 64"/>
                <a:gd name="T3" fmla="*/ 38 h 56"/>
                <a:gd name="T4" fmla="*/ 5 w 64"/>
                <a:gd name="T5" fmla="*/ 40 h 56"/>
                <a:gd name="T6" fmla="*/ 3 w 64"/>
                <a:gd name="T7" fmla="*/ 43 h 56"/>
                <a:gd name="T8" fmla="*/ 3 w 64"/>
                <a:gd name="T9" fmla="*/ 43 h 56"/>
                <a:gd name="T10" fmla="*/ 8 w 64"/>
                <a:gd name="T11" fmla="*/ 44 h 56"/>
                <a:gd name="T12" fmla="*/ 10 w 64"/>
                <a:gd name="T13" fmla="*/ 43 h 56"/>
                <a:gd name="T14" fmla="*/ 9 w 64"/>
                <a:gd name="T15" fmla="*/ 45 h 56"/>
                <a:gd name="T16" fmla="*/ 11 w 64"/>
                <a:gd name="T17" fmla="*/ 51 h 56"/>
                <a:gd name="T18" fmla="*/ 11 w 64"/>
                <a:gd name="T19" fmla="*/ 51 h 56"/>
                <a:gd name="T20" fmla="*/ 15 w 64"/>
                <a:gd name="T21" fmla="*/ 47 h 56"/>
                <a:gd name="T22" fmla="*/ 16 w 64"/>
                <a:gd name="T23" fmla="*/ 42 h 56"/>
                <a:gd name="T24" fmla="*/ 16 w 64"/>
                <a:gd name="T25" fmla="*/ 41 h 56"/>
                <a:gd name="T26" fmla="*/ 17 w 64"/>
                <a:gd name="T27" fmla="*/ 40 h 56"/>
                <a:gd name="T28" fmla="*/ 33 w 64"/>
                <a:gd name="T29" fmla="*/ 31 h 56"/>
                <a:gd name="T30" fmla="*/ 41 w 64"/>
                <a:gd name="T31" fmla="*/ 55 h 56"/>
                <a:gd name="T32" fmla="*/ 43 w 64"/>
                <a:gd name="T33" fmla="*/ 55 h 56"/>
                <a:gd name="T34" fmla="*/ 47 w 64"/>
                <a:gd name="T35" fmla="*/ 51 h 56"/>
                <a:gd name="T36" fmla="*/ 48 w 64"/>
                <a:gd name="T37" fmla="*/ 49 h 56"/>
                <a:gd name="T38" fmla="*/ 43 w 64"/>
                <a:gd name="T39" fmla="*/ 24 h 56"/>
                <a:gd name="T40" fmla="*/ 59 w 64"/>
                <a:gd name="T41" fmla="*/ 13 h 56"/>
                <a:gd name="T42" fmla="*/ 64 w 64"/>
                <a:gd name="T43" fmla="*/ 6 h 56"/>
                <a:gd name="T44" fmla="*/ 63 w 64"/>
                <a:gd name="T45" fmla="*/ 4 h 56"/>
                <a:gd name="T46" fmla="*/ 63 w 64"/>
                <a:gd name="T47" fmla="*/ 4 h 56"/>
                <a:gd name="T48" fmla="*/ 62 w 64"/>
                <a:gd name="T49" fmla="*/ 3 h 56"/>
                <a:gd name="T50" fmla="*/ 53 w 64"/>
                <a:gd name="T51" fmla="*/ 5 h 56"/>
                <a:gd name="T52" fmla="*/ 37 w 64"/>
                <a:gd name="T53" fmla="*/ 15 h 56"/>
                <a:gd name="T54" fmla="*/ 16 w 64"/>
                <a:gd name="T55" fmla="*/ 0 h 56"/>
                <a:gd name="T56" fmla="*/ 13 w 64"/>
                <a:gd name="T57" fmla="*/ 0 h 56"/>
                <a:gd name="T58" fmla="*/ 8 w 64"/>
                <a:gd name="T59" fmla="*/ 3 h 56"/>
                <a:gd name="T60" fmla="*/ 8 w 64"/>
                <a:gd name="T61" fmla="*/ 4 h 56"/>
                <a:gd name="T62" fmla="*/ 27 w 64"/>
                <a:gd name="T63" fmla="*/ 21 h 56"/>
                <a:gd name="T64" fmla="*/ 12 w 64"/>
                <a:gd name="T65" fmla="*/ 32 h 56"/>
                <a:gd name="T66" fmla="*/ 10 w 64"/>
                <a:gd name="T67" fmla="*/ 33 h 56"/>
                <a:gd name="T68" fmla="*/ 10 w 64"/>
                <a:gd name="T69" fmla="*/ 33 h 56"/>
                <a:gd name="T70" fmla="*/ 5 w 64"/>
                <a:gd name="T71" fmla="*/ 31 h 56"/>
                <a:gd name="T72" fmla="*/ 0 w 64"/>
                <a:gd name="T73" fmla="*/ 34 h 56"/>
                <a:gd name="T74" fmla="*/ 0 w 64"/>
                <a:gd name="T75" fmla="*/ 34 h 56"/>
                <a:gd name="T76" fmla="*/ 4 w 64"/>
                <a:gd name="T77"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4" h="56">
                  <a:moveTo>
                    <a:pt x="4" y="38"/>
                  </a:moveTo>
                  <a:cubicBezTo>
                    <a:pt x="5" y="38"/>
                    <a:pt x="6" y="38"/>
                    <a:pt x="6" y="38"/>
                  </a:cubicBezTo>
                  <a:cubicBezTo>
                    <a:pt x="6" y="38"/>
                    <a:pt x="5" y="39"/>
                    <a:pt x="5" y="40"/>
                  </a:cubicBezTo>
                  <a:cubicBezTo>
                    <a:pt x="5" y="40"/>
                    <a:pt x="3" y="42"/>
                    <a:pt x="3" y="43"/>
                  </a:cubicBezTo>
                  <a:cubicBezTo>
                    <a:pt x="3" y="43"/>
                    <a:pt x="3" y="43"/>
                    <a:pt x="3" y="43"/>
                  </a:cubicBezTo>
                  <a:cubicBezTo>
                    <a:pt x="4" y="44"/>
                    <a:pt x="8" y="44"/>
                    <a:pt x="8" y="44"/>
                  </a:cubicBezTo>
                  <a:cubicBezTo>
                    <a:pt x="9" y="44"/>
                    <a:pt x="9" y="44"/>
                    <a:pt x="10" y="43"/>
                  </a:cubicBezTo>
                  <a:cubicBezTo>
                    <a:pt x="9" y="44"/>
                    <a:pt x="9" y="44"/>
                    <a:pt x="9" y="45"/>
                  </a:cubicBezTo>
                  <a:cubicBezTo>
                    <a:pt x="11" y="51"/>
                    <a:pt x="11" y="51"/>
                    <a:pt x="11" y="51"/>
                  </a:cubicBezTo>
                  <a:cubicBezTo>
                    <a:pt x="11" y="51"/>
                    <a:pt x="11" y="51"/>
                    <a:pt x="11" y="51"/>
                  </a:cubicBezTo>
                  <a:cubicBezTo>
                    <a:pt x="15" y="47"/>
                    <a:pt x="15" y="47"/>
                    <a:pt x="15" y="47"/>
                  </a:cubicBezTo>
                  <a:cubicBezTo>
                    <a:pt x="16" y="42"/>
                    <a:pt x="16" y="42"/>
                    <a:pt x="16" y="42"/>
                  </a:cubicBezTo>
                  <a:cubicBezTo>
                    <a:pt x="16" y="42"/>
                    <a:pt x="16" y="41"/>
                    <a:pt x="16" y="41"/>
                  </a:cubicBezTo>
                  <a:cubicBezTo>
                    <a:pt x="16" y="41"/>
                    <a:pt x="17" y="41"/>
                    <a:pt x="17" y="40"/>
                  </a:cubicBezTo>
                  <a:cubicBezTo>
                    <a:pt x="33" y="31"/>
                    <a:pt x="33" y="31"/>
                    <a:pt x="33" y="31"/>
                  </a:cubicBezTo>
                  <a:cubicBezTo>
                    <a:pt x="41" y="55"/>
                    <a:pt x="41" y="55"/>
                    <a:pt x="41" y="55"/>
                  </a:cubicBezTo>
                  <a:cubicBezTo>
                    <a:pt x="42" y="55"/>
                    <a:pt x="42" y="56"/>
                    <a:pt x="43" y="55"/>
                  </a:cubicBezTo>
                  <a:cubicBezTo>
                    <a:pt x="47" y="51"/>
                    <a:pt x="47" y="51"/>
                    <a:pt x="47" y="51"/>
                  </a:cubicBezTo>
                  <a:cubicBezTo>
                    <a:pt x="48" y="51"/>
                    <a:pt x="48" y="50"/>
                    <a:pt x="48" y="49"/>
                  </a:cubicBezTo>
                  <a:cubicBezTo>
                    <a:pt x="43" y="24"/>
                    <a:pt x="43" y="24"/>
                    <a:pt x="43" y="24"/>
                  </a:cubicBezTo>
                  <a:cubicBezTo>
                    <a:pt x="59" y="13"/>
                    <a:pt x="59" y="13"/>
                    <a:pt x="59" y="13"/>
                  </a:cubicBezTo>
                  <a:cubicBezTo>
                    <a:pt x="62" y="11"/>
                    <a:pt x="64" y="8"/>
                    <a:pt x="64" y="6"/>
                  </a:cubicBezTo>
                  <a:cubicBezTo>
                    <a:pt x="64" y="5"/>
                    <a:pt x="63" y="5"/>
                    <a:pt x="63" y="4"/>
                  </a:cubicBezTo>
                  <a:cubicBezTo>
                    <a:pt x="63" y="4"/>
                    <a:pt x="63" y="4"/>
                    <a:pt x="63" y="4"/>
                  </a:cubicBezTo>
                  <a:cubicBezTo>
                    <a:pt x="63" y="4"/>
                    <a:pt x="62" y="3"/>
                    <a:pt x="62" y="3"/>
                  </a:cubicBezTo>
                  <a:cubicBezTo>
                    <a:pt x="60" y="2"/>
                    <a:pt x="56" y="3"/>
                    <a:pt x="53" y="5"/>
                  </a:cubicBezTo>
                  <a:cubicBezTo>
                    <a:pt x="37" y="15"/>
                    <a:pt x="37" y="15"/>
                    <a:pt x="37" y="15"/>
                  </a:cubicBezTo>
                  <a:cubicBezTo>
                    <a:pt x="16" y="0"/>
                    <a:pt x="16" y="0"/>
                    <a:pt x="16" y="0"/>
                  </a:cubicBezTo>
                  <a:cubicBezTo>
                    <a:pt x="15" y="0"/>
                    <a:pt x="14" y="0"/>
                    <a:pt x="13" y="0"/>
                  </a:cubicBezTo>
                  <a:cubicBezTo>
                    <a:pt x="8" y="3"/>
                    <a:pt x="8" y="3"/>
                    <a:pt x="8" y="3"/>
                  </a:cubicBezTo>
                  <a:cubicBezTo>
                    <a:pt x="8" y="3"/>
                    <a:pt x="8" y="4"/>
                    <a:pt x="8" y="4"/>
                  </a:cubicBezTo>
                  <a:cubicBezTo>
                    <a:pt x="27" y="21"/>
                    <a:pt x="27" y="21"/>
                    <a:pt x="27" y="21"/>
                  </a:cubicBezTo>
                  <a:cubicBezTo>
                    <a:pt x="12" y="32"/>
                    <a:pt x="12" y="32"/>
                    <a:pt x="12" y="32"/>
                  </a:cubicBezTo>
                  <a:cubicBezTo>
                    <a:pt x="11" y="32"/>
                    <a:pt x="10" y="33"/>
                    <a:pt x="10" y="33"/>
                  </a:cubicBezTo>
                  <a:cubicBezTo>
                    <a:pt x="10" y="33"/>
                    <a:pt x="10" y="33"/>
                    <a:pt x="10" y="33"/>
                  </a:cubicBezTo>
                  <a:cubicBezTo>
                    <a:pt x="5" y="31"/>
                    <a:pt x="5" y="31"/>
                    <a:pt x="5" y="31"/>
                  </a:cubicBezTo>
                  <a:cubicBezTo>
                    <a:pt x="0" y="34"/>
                    <a:pt x="0" y="34"/>
                    <a:pt x="0" y="34"/>
                  </a:cubicBezTo>
                  <a:cubicBezTo>
                    <a:pt x="0" y="34"/>
                    <a:pt x="0" y="34"/>
                    <a:pt x="0" y="34"/>
                  </a:cubicBezTo>
                  <a:lnTo>
                    <a:pt x="4"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632"/>
            </a:p>
          </p:txBody>
        </p:sp>
        <p:sp>
          <p:nvSpPr>
            <p:cNvPr id="21" name="Freeform 169"/>
            <p:cNvSpPr>
              <a:spLocks/>
            </p:cNvSpPr>
            <p:nvPr/>
          </p:nvSpPr>
          <p:spPr bwMode="auto">
            <a:xfrm>
              <a:off x="4589464" y="3460751"/>
              <a:ext cx="341313" cy="530225"/>
            </a:xfrm>
            <a:custGeom>
              <a:avLst/>
              <a:gdLst>
                <a:gd name="T0" fmla="*/ 0 w 46"/>
                <a:gd name="T1" fmla="*/ 71 h 71"/>
                <a:gd name="T2" fmla="*/ 1 w 46"/>
                <a:gd name="T3" fmla="*/ 64 h 71"/>
                <a:gd name="T4" fmla="*/ 2 w 46"/>
                <a:gd name="T5" fmla="*/ 61 h 71"/>
                <a:gd name="T6" fmla="*/ 3 w 46"/>
                <a:gd name="T7" fmla="*/ 58 h 71"/>
                <a:gd name="T8" fmla="*/ 3 w 46"/>
                <a:gd name="T9" fmla="*/ 56 h 71"/>
                <a:gd name="T10" fmla="*/ 5 w 46"/>
                <a:gd name="T11" fmla="*/ 51 h 71"/>
                <a:gd name="T12" fmla="*/ 6 w 46"/>
                <a:gd name="T13" fmla="*/ 48 h 71"/>
                <a:gd name="T14" fmla="*/ 9 w 46"/>
                <a:gd name="T15" fmla="*/ 42 h 71"/>
                <a:gd name="T16" fmla="*/ 11 w 46"/>
                <a:gd name="T17" fmla="*/ 37 h 71"/>
                <a:gd name="T18" fmla="*/ 12 w 46"/>
                <a:gd name="T19" fmla="*/ 36 h 71"/>
                <a:gd name="T20" fmla="*/ 14 w 46"/>
                <a:gd name="T21" fmla="*/ 33 h 71"/>
                <a:gd name="T22" fmla="*/ 15 w 46"/>
                <a:gd name="T23" fmla="*/ 30 h 71"/>
                <a:gd name="T24" fmla="*/ 19 w 46"/>
                <a:gd name="T25" fmla="*/ 25 h 71"/>
                <a:gd name="T26" fmla="*/ 24 w 46"/>
                <a:gd name="T27" fmla="*/ 19 h 71"/>
                <a:gd name="T28" fmla="*/ 27 w 46"/>
                <a:gd name="T29" fmla="*/ 15 h 71"/>
                <a:gd name="T30" fmla="*/ 29 w 46"/>
                <a:gd name="T31" fmla="*/ 13 h 71"/>
                <a:gd name="T32" fmla="*/ 33 w 46"/>
                <a:gd name="T33" fmla="*/ 9 h 71"/>
                <a:gd name="T34" fmla="*/ 38 w 46"/>
                <a:gd name="T35" fmla="*/ 4 h 71"/>
                <a:gd name="T36" fmla="*/ 43 w 46"/>
                <a:gd name="T37" fmla="*/ 1 h 71"/>
                <a:gd name="T38" fmla="*/ 44 w 46"/>
                <a:gd name="T39" fmla="*/ 0 h 71"/>
                <a:gd name="T40" fmla="*/ 46 w 46"/>
                <a:gd name="T41" fmla="*/ 3 h 71"/>
                <a:gd name="T42" fmla="*/ 45 w 46"/>
                <a:gd name="T43" fmla="*/ 4 h 71"/>
                <a:gd name="T44" fmla="*/ 40 w 46"/>
                <a:gd name="T45" fmla="*/ 7 h 71"/>
                <a:gd name="T46" fmla="*/ 40 w 46"/>
                <a:gd name="T47" fmla="*/ 7 h 71"/>
                <a:gd name="T48" fmla="*/ 35 w 46"/>
                <a:gd name="T49" fmla="*/ 11 h 71"/>
                <a:gd name="T50" fmla="*/ 31 w 46"/>
                <a:gd name="T51" fmla="*/ 15 h 71"/>
                <a:gd name="T52" fmla="*/ 26 w 46"/>
                <a:gd name="T53" fmla="*/ 20 h 71"/>
                <a:gd name="T54" fmla="*/ 26 w 46"/>
                <a:gd name="T55" fmla="*/ 20 h 71"/>
                <a:gd name="T56" fmla="*/ 20 w 46"/>
                <a:gd name="T57" fmla="*/ 26 h 71"/>
                <a:gd name="T58" fmla="*/ 17 w 46"/>
                <a:gd name="T59" fmla="*/ 31 h 71"/>
                <a:gd name="T60" fmla="*/ 15 w 46"/>
                <a:gd name="T61" fmla="*/ 34 h 71"/>
                <a:gd name="T62" fmla="*/ 13 w 46"/>
                <a:gd name="T63" fmla="*/ 37 h 71"/>
                <a:gd name="T64" fmla="*/ 13 w 46"/>
                <a:gd name="T65" fmla="*/ 38 h 71"/>
                <a:gd name="T66" fmla="*/ 10 w 46"/>
                <a:gd name="T67" fmla="*/ 42 h 71"/>
                <a:gd name="T68" fmla="*/ 7 w 46"/>
                <a:gd name="T69" fmla="*/ 48 h 71"/>
                <a:gd name="T70" fmla="*/ 6 w 46"/>
                <a:gd name="T71" fmla="*/ 51 h 71"/>
                <a:gd name="T72" fmla="*/ 6 w 46"/>
                <a:gd name="T73" fmla="*/ 52 h 71"/>
                <a:gd name="T74" fmla="*/ 4 w 46"/>
                <a:gd name="T75" fmla="*/ 56 h 71"/>
                <a:gd name="T76" fmla="*/ 3 w 46"/>
                <a:gd name="T77" fmla="*/ 58 h 71"/>
                <a:gd name="T78" fmla="*/ 2 w 46"/>
                <a:gd name="T79" fmla="*/ 62 h 71"/>
                <a:gd name="T80" fmla="*/ 2 w 46"/>
                <a:gd name="T81" fmla="*/ 64 h 71"/>
                <a:gd name="T82" fmla="*/ 0 w 46"/>
                <a:gd name="T83"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 h="71">
                  <a:moveTo>
                    <a:pt x="0" y="71"/>
                  </a:moveTo>
                  <a:cubicBezTo>
                    <a:pt x="0" y="69"/>
                    <a:pt x="1" y="66"/>
                    <a:pt x="1" y="64"/>
                  </a:cubicBezTo>
                  <a:cubicBezTo>
                    <a:pt x="2" y="63"/>
                    <a:pt x="2" y="62"/>
                    <a:pt x="2" y="61"/>
                  </a:cubicBezTo>
                  <a:cubicBezTo>
                    <a:pt x="2" y="60"/>
                    <a:pt x="2" y="59"/>
                    <a:pt x="3" y="58"/>
                  </a:cubicBezTo>
                  <a:cubicBezTo>
                    <a:pt x="3" y="57"/>
                    <a:pt x="3" y="57"/>
                    <a:pt x="3" y="56"/>
                  </a:cubicBezTo>
                  <a:cubicBezTo>
                    <a:pt x="5" y="51"/>
                    <a:pt x="5" y="51"/>
                    <a:pt x="5" y="51"/>
                  </a:cubicBezTo>
                  <a:cubicBezTo>
                    <a:pt x="5" y="50"/>
                    <a:pt x="6" y="49"/>
                    <a:pt x="6" y="48"/>
                  </a:cubicBezTo>
                  <a:cubicBezTo>
                    <a:pt x="7" y="46"/>
                    <a:pt x="8" y="44"/>
                    <a:pt x="9" y="42"/>
                  </a:cubicBezTo>
                  <a:cubicBezTo>
                    <a:pt x="11" y="37"/>
                    <a:pt x="11" y="37"/>
                    <a:pt x="11" y="37"/>
                  </a:cubicBezTo>
                  <a:cubicBezTo>
                    <a:pt x="12" y="37"/>
                    <a:pt x="12" y="36"/>
                    <a:pt x="12" y="36"/>
                  </a:cubicBezTo>
                  <a:cubicBezTo>
                    <a:pt x="13" y="35"/>
                    <a:pt x="13" y="34"/>
                    <a:pt x="14" y="33"/>
                  </a:cubicBezTo>
                  <a:cubicBezTo>
                    <a:pt x="14" y="32"/>
                    <a:pt x="15" y="31"/>
                    <a:pt x="15" y="30"/>
                  </a:cubicBezTo>
                  <a:cubicBezTo>
                    <a:pt x="17" y="28"/>
                    <a:pt x="18" y="27"/>
                    <a:pt x="19" y="25"/>
                  </a:cubicBezTo>
                  <a:cubicBezTo>
                    <a:pt x="24" y="19"/>
                    <a:pt x="24" y="19"/>
                    <a:pt x="24" y="19"/>
                  </a:cubicBezTo>
                  <a:cubicBezTo>
                    <a:pt x="25" y="17"/>
                    <a:pt x="26" y="16"/>
                    <a:pt x="27" y="15"/>
                  </a:cubicBezTo>
                  <a:cubicBezTo>
                    <a:pt x="29" y="13"/>
                    <a:pt x="29" y="13"/>
                    <a:pt x="29" y="13"/>
                  </a:cubicBezTo>
                  <a:cubicBezTo>
                    <a:pt x="30" y="11"/>
                    <a:pt x="32" y="10"/>
                    <a:pt x="33" y="9"/>
                  </a:cubicBezTo>
                  <a:cubicBezTo>
                    <a:pt x="38" y="4"/>
                    <a:pt x="38" y="4"/>
                    <a:pt x="38" y="4"/>
                  </a:cubicBezTo>
                  <a:cubicBezTo>
                    <a:pt x="40" y="3"/>
                    <a:pt x="42" y="2"/>
                    <a:pt x="43" y="1"/>
                  </a:cubicBezTo>
                  <a:cubicBezTo>
                    <a:pt x="43" y="0"/>
                    <a:pt x="44" y="0"/>
                    <a:pt x="44" y="0"/>
                  </a:cubicBezTo>
                  <a:cubicBezTo>
                    <a:pt x="46" y="3"/>
                    <a:pt x="46" y="3"/>
                    <a:pt x="46" y="3"/>
                  </a:cubicBezTo>
                  <a:cubicBezTo>
                    <a:pt x="46" y="3"/>
                    <a:pt x="45" y="3"/>
                    <a:pt x="45" y="4"/>
                  </a:cubicBezTo>
                  <a:cubicBezTo>
                    <a:pt x="44" y="5"/>
                    <a:pt x="42" y="6"/>
                    <a:pt x="40" y="7"/>
                  </a:cubicBezTo>
                  <a:cubicBezTo>
                    <a:pt x="40" y="7"/>
                    <a:pt x="40" y="7"/>
                    <a:pt x="40" y="7"/>
                  </a:cubicBezTo>
                  <a:cubicBezTo>
                    <a:pt x="35" y="11"/>
                    <a:pt x="35" y="11"/>
                    <a:pt x="35" y="11"/>
                  </a:cubicBezTo>
                  <a:cubicBezTo>
                    <a:pt x="34" y="12"/>
                    <a:pt x="32" y="13"/>
                    <a:pt x="31" y="15"/>
                  </a:cubicBezTo>
                  <a:cubicBezTo>
                    <a:pt x="26" y="20"/>
                    <a:pt x="26" y="20"/>
                    <a:pt x="26" y="20"/>
                  </a:cubicBezTo>
                  <a:cubicBezTo>
                    <a:pt x="26" y="20"/>
                    <a:pt x="26" y="20"/>
                    <a:pt x="26" y="20"/>
                  </a:cubicBezTo>
                  <a:cubicBezTo>
                    <a:pt x="20" y="26"/>
                    <a:pt x="20" y="26"/>
                    <a:pt x="20" y="26"/>
                  </a:cubicBezTo>
                  <a:cubicBezTo>
                    <a:pt x="19" y="28"/>
                    <a:pt x="18" y="30"/>
                    <a:pt x="17" y="31"/>
                  </a:cubicBezTo>
                  <a:cubicBezTo>
                    <a:pt x="16" y="32"/>
                    <a:pt x="16" y="33"/>
                    <a:pt x="15" y="34"/>
                  </a:cubicBezTo>
                  <a:cubicBezTo>
                    <a:pt x="14" y="35"/>
                    <a:pt x="14" y="36"/>
                    <a:pt x="13" y="37"/>
                  </a:cubicBezTo>
                  <a:cubicBezTo>
                    <a:pt x="13" y="37"/>
                    <a:pt x="13" y="38"/>
                    <a:pt x="13" y="38"/>
                  </a:cubicBezTo>
                  <a:cubicBezTo>
                    <a:pt x="10" y="42"/>
                    <a:pt x="10" y="42"/>
                    <a:pt x="10" y="42"/>
                  </a:cubicBezTo>
                  <a:cubicBezTo>
                    <a:pt x="9" y="44"/>
                    <a:pt x="8" y="46"/>
                    <a:pt x="7" y="48"/>
                  </a:cubicBezTo>
                  <a:cubicBezTo>
                    <a:pt x="7" y="49"/>
                    <a:pt x="6" y="50"/>
                    <a:pt x="6" y="51"/>
                  </a:cubicBezTo>
                  <a:cubicBezTo>
                    <a:pt x="6" y="52"/>
                    <a:pt x="6" y="52"/>
                    <a:pt x="6" y="52"/>
                  </a:cubicBezTo>
                  <a:cubicBezTo>
                    <a:pt x="4" y="56"/>
                    <a:pt x="4" y="56"/>
                    <a:pt x="4" y="56"/>
                  </a:cubicBezTo>
                  <a:cubicBezTo>
                    <a:pt x="4" y="57"/>
                    <a:pt x="4" y="57"/>
                    <a:pt x="3" y="58"/>
                  </a:cubicBezTo>
                  <a:cubicBezTo>
                    <a:pt x="3" y="59"/>
                    <a:pt x="2" y="60"/>
                    <a:pt x="2" y="62"/>
                  </a:cubicBezTo>
                  <a:cubicBezTo>
                    <a:pt x="2" y="63"/>
                    <a:pt x="2" y="63"/>
                    <a:pt x="2" y="64"/>
                  </a:cubicBezTo>
                  <a:cubicBezTo>
                    <a:pt x="1" y="66"/>
                    <a:pt x="0" y="69"/>
                    <a:pt x="0"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632"/>
            </a:p>
          </p:txBody>
        </p:sp>
        <p:sp>
          <p:nvSpPr>
            <p:cNvPr id="22" name="Freeform 170"/>
            <p:cNvSpPr>
              <a:spLocks noEditPoints="1"/>
            </p:cNvSpPr>
            <p:nvPr/>
          </p:nvSpPr>
          <p:spPr bwMode="auto">
            <a:xfrm>
              <a:off x="4559301" y="3424239"/>
              <a:ext cx="787400" cy="1254125"/>
            </a:xfrm>
            <a:custGeom>
              <a:avLst/>
              <a:gdLst>
                <a:gd name="T0" fmla="*/ 46 w 106"/>
                <a:gd name="T1" fmla="*/ 2 h 168"/>
                <a:gd name="T2" fmla="*/ 36 w 106"/>
                <a:gd name="T3" fmla="*/ 11 h 168"/>
                <a:gd name="T4" fmla="*/ 25 w 106"/>
                <a:gd name="T5" fmla="*/ 21 h 168"/>
                <a:gd name="T6" fmla="*/ 15 w 106"/>
                <a:gd name="T7" fmla="*/ 36 h 168"/>
                <a:gd name="T8" fmla="*/ 10 w 106"/>
                <a:gd name="T9" fmla="*/ 45 h 168"/>
                <a:gd name="T10" fmla="*/ 4 w 106"/>
                <a:gd name="T11" fmla="*/ 60 h 168"/>
                <a:gd name="T12" fmla="*/ 1 w 106"/>
                <a:gd name="T13" fmla="*/ 77 h 168"/>
                <a:gd name="T14" fmla="*/ 0 w 106"/>
                <a:gd name="T15" fmla="*/ 89 h 168"/>
                <a:gd name="T16" fmla="*/ 0 w 106"/>
                <a:gd name="T17" fmla="*/ 95 h 168"/>
                <a:gd name="T18" fmla="*/ 2 w 106"/>
                <a:gd name="T19" fmla="*/ 107 h 168"/>
                <a:gd name="T20" fmla="*/ 4 w 106"/>
                <a:gd name="T21" fmla="*/ 112 h 168"/>
                <a:gd name="T22" fmla="*/ 8 w 106"/>
                <a:gd name="T23" fmla="*/ 124 h 168"/>
                <a:gd name="T24" fmla="*/ 14 w 106"/>
                <a:gd name="T25" fmla="*/ 134 h 168"/>
                <a:gd name="T26" fmla="*/ 22 w 106"/>
                <a:gd name="T27" fmla="*/ 143 h 168"/>
                <a:gd name="T28" fmla="*/ 48 w 106"/>
                <a:gd name="T29" fmla="*/ 161 h 168"/>
                <a:gd name="T30" fmla="*/ 75 w 106"/>
                <a:gd name="T31" fmla="*/ 168 h 168"/>
                <a:gd name="T32" fmla="*/ 83 w 106"/>
                <a:gd name="T33" fmla="*/ 168 h 168"/>
                <a:gd name="T34" fmla="*/ 86 w 106"/>
                <a:gd name="T35" fmla="*/ 168 h 168"/>
                <a:gd name="T36" fmla="*/ 92 w 106"/>
                <a:gd name="T37" fmla="*/ 168 h 168"/>
                <a:gd name="T38" fmla="*/ 100 w 106"/>
                <a:gd name="T39" fmla="*/ 167 h 168"/>
                <a:gd name="T40" fmla="*/ 106 w 106"/>
                <a:gd name="T41" fmla="*/ 166 h 168"/>
                <a:gd name="T42" fmla="*/ 100 w 106"/>
                <a:gd name="T43" fmla="*/ 167 h 168"/>
                <a:gd name="T44" fmla="*/ 92 w 106"/>
                <a:gd name="T45" fmla="*/ 168 h 168"/>
                <a:gd name="T46" fmla="*/ 86 w 106"/>
                <a:gd name="T47" fmla="*/ 168 h 168"/>
                <a:gd name="T48" fmla="*/ 79 w 106"/>
                <a:gd name="T49" fmla="*/ 167 h 168"/>
                <a:gd name="T50" fmla="*/ 67 w 106"/>
                <a:gd name="T51" fmla="*/ 165 h 168"/>
                <a:gd name="T52" fmla="*/ 32 w 106"/>
                <a:gd name="T53" fmla="*/ 148 h 168"/>
                <a:gd name="T54" fmla="*/ 21 w 106"/>
                <a:gd name="T55" fmla="*/ 136 h 168"/>
                <a:gd name="T56" fmla="*/ 9 w 106"/>
                <a:gd name="T57" fmla="*/ 111 h 168"/>
                <a:gd name="T58" fmla="*/ 7 w 106"/>
                <a:gd name="T59" fmla="*/ 106 h 168"/>
                <a:gd name="T60" fmla="*/ 6 w 106"/>
                <a:gd name="T61" fmla="*/ 94 h 168"/>
                <a:gd name="T62" fmla="*/ 6 w 106"/>
                <a:gd name="T63" fmla="*/ 89 h 168"/>
                <a:gd name="T64" fmla="*/ 7 w 106"/>
                <a:gd name="T65" fmla="*/ 78 h 168"/>
                <a:gd name="T66" fmla="*/ 11 w 106"/>
                <a:gd name="T67" fmla="*/ 63 h 168"/>
                <a:gd name="T68" fmla="*/ 17 w 106"/>
                <a:gd name="T69" fmla="*/ 49 h 168"/>
                <a:gd name="T70" fmla="*/ 22 w 106"/>
                <a:gd name="T71" fmla="*/ 41 h 168"/>
                <a:gd name="T72" fmla="*/ 32 w 106"/>
                <a:gd name="T73" fmla="*/ 27 h 168"/>
                <a:gd name="T74" fmla="*/ 42 w 106"/>
                <a:gd name="T75" fmla="*/ 18 h 168"/>
                <a:gd name="T76" fmla="*/ 53 w 106"/>
                <a:gd name="T77" fmla="*/ 10 h 168"/>
                <a:gd name="T78" fmla="*/ 49 w 106"/>
                <a:gd name="T79" fmla="*/ 0 h 168"/>
                <a:gd name="T80" fmla="*/ 106 w 106"/>
                <a:gd name="T81" fmla="*/ 16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6" h="168">
                  <a:moveTo>
                    <a:pt x="49" y="0"/>
                  </a:moveTo>
                  <a:cubicBezTo>
                    <a:pt x="49" y="0"/>
                    <a:pt x="48" y="1"/>
                    <a:pt x="46" y="2"/>
                  </a:cubicBezTo>
                  <a:cubicBezTo>
                    <a:pt x="45" y="3"/>
                    <a:pt x="43" y="5"/>
                    <a:pt x="40" y="7"/>
                  </a:cubicBezTo>
                  <a:cubicBezTo>
                    <a:pt x="39" y="8"/>
                    <a:pt x="37" y="9"/>
                    <a:pt x="36" y="11"/>
                  </a:cubicBezTo>
                  <a:cubicBezTo>
                    <a:pt x="34" y="12"/>
                    <a:pt x="32" y="14"/>
                    <a:pt x="31" y="16"/>
                  </a:cubicBezTo>
                  <a:cubicBezTo>
                    <a:pt x="29" y="17"/>
                    <a:pt x="27" y="19"/>
                    <a:pt x="25" y="21"/>
                  </a:cubicBezTo>
                  <a:cubicBezTo>
                    <a:pt x="24" y="24"/>
                    <a:pt x="22" y="26"/>
                    <a:pt x="20" y="28"/>
                  </a:cubicBezTo>
                  <a:cubicBezTo>
                    <a:pt x="18" y="31"/>
                    <a:pt x="17" y="33"/>
                    <a:pt x="15" y="36"/>
                  </a:cubicBezTo>
                  <a:cubicBezTo>
                    <a:pt x="14" y="38"/>
                    <a:pt x="13" y="39"/>
                    <a:pt x="12" y="41"/>
                  </a:cubicBezTo>
                  <a:cubicBezTo>
                    <a:pt x="12" y="42"/>
                    <a:pt x="11" y="44"/>
                    <a:pt x="10" y="45"/>
                  </a:cubicBezTo>
                  <a:cubicBezTo>
                    <a:pt x="8" y="48"/>
                    <a:pt x="7" y="52"/>
                    <a:pt x="6" y="55"/>
                  </a:cubicBezTo>
                  <a:cubicBezTo>
                    <a:pt x="5" y="57"/>
                    <a:pt x="5" y="58"/>
                    <a:pt x="4" y="60"/>
                  </a:cubicBezTo>
                  <a:cubicBezTo>
                    <a:pt x="4" y="62"/>
                    <a:pt x="3" y="64"/>
                    <a:pt x="3" y="66"/>
                  </a:cubicBezTo>
                  <a:cubicBezTo>
                    <a:pt x="2" y="69"/>
                    <a:pt x="1" y="73"/>
                    <a:pt x="1" y="77"/>
                  </a:cubicBezTo>
                  <a:cubicBezTo>
                    <a:pt x="0" y="79"/>
                    <a:pt x="0" y="81"/>
                    <a:pt x="0" y="83"/>
                  </a:cubicBezTo>
                  <a:cubicBezTo>
                    <a:pt x="0" y="85"/>
                    <a:pt x="0" y="87"/>
                    <a:pt x="0" y="89"/>
                  </a:cubicBezTo>
                  <a:cubicBezTo>
                    <a:pt x="0" y="90"/>
                    <a:pt x="0" y="91"/>
                    <a:pt x="0" y="92"/>
                  </a:cubicBezTo>
                  <a:cubicBezTo>
                    <a:pt x="0" y="95"/>
                    <a:pt x="0" y="95"/>
                    <a:pt x="0" y="95"/>
                  </a:cubicBezTo>
                  <a:cubicBezTo>
                    <a:pt x="0" y="97"/>
                    <a:pt x="1" y="99"/>
                    <a:pt x="1" y="101"/>
                  </a:cubicBezTo>
                  <a:cubicBezTo>
                    <a:pt x="2" y="107"/>
                    <a:pt x="2" y="107"/>
                    <a:pt x="2" y="107"/>
                  </a:cubicBezTo>
                  <a:cubicBezTo>
                    <a:pt x="2" y="108"/>
                    <a:pt x="2" y="109"/>
                    <a:pt x="3" y="110"/>
                  </a:cubicBezTo>
                  <a:cubicBezTo>
                    <a:pt x="4" y="112"/>
                    <a:pt x="4" y="112"/>
                    <a:pt x="4" y="112"/>
                  </a:cubicBezTo>
                  <a:cubicBezTo>
                    <a:pt x="4" y="114"/>
                    <a:pt x="5" y="116"/>
                    <a:pt x="6" y="118"/>
                  </a:cubicBezTo>
                  <a:cubicBezTo>
                    <a:pt x="8" y="124"/>
                    <a:pt x="8" y="124"/>
                    <a:pt x="8" y="124"/>
                  </a:cubicBezTo>
                  <a:cubicBezTo>
                    <a:pt x="9" y="126"/>
                    <a:pt x="10" y="127"/>
                    <a:pt x="11" y="129"/>
                  </a:cubicBezTo>
                  <a:cubicBezTo>
                    <a:pt x="12" y="131"/>
                    <a:pt x="13" y="132"/>
                    <a:pt x="14" y="134"/>
                  </a:cubicBezTo>
                  <a:cubicBezTo>
                    <a:pt x="15" y="136"/>
                    <a:pt x="16" y="137"/>
                    <a:pt x="18" y="139"/>
                  </a:cubicBezTo>
                  <a:cubicBezTo>
                    <a:pt x="19" y="140"/>
                    <a:pt x="20" y="142"/>
                    <a:pt x="22" y="143"/>
                  </a:cubicBezTo>
                  <a:cubicBezTo>
                    <a:pt x="24" y="146"/>
                    <a:pt x="27" y="148"/>
                    <a:pt x="30" y="151"/>
                  </a:cubicBezTo>
                  <a:cubicBezTo>
                    <a:pt x="36" y="155"/>
                    <a:pt x="42" y="159"/>
                    <a:pt x="48" y="161"/>
                  </a:cubicBezTo>
                  <a:cubicBezTo>
                    <a:pt x="55" y="164"/>
                    <a:pt x="61" y="166"/>
                    <a:pt x="67" y="167"/>
                  </a:cubicBezTo>
                  <a:cubicBezTo>
                    <a:pt x="70" y="167"/>
                    <a:pt x="72" y="168"/>
                    <a:pt x="75" y="168"/>
                  </a:cubicBezTo>
                  <a:cubicBezTo>
                    <a:pt x="76" y="168"/>
                    <a:pt x="78" y="168"/>
                    <a:pt x="79" y="168"/>
                  </a:cubicBezTo>
                  <a:cubicBezTo>
                    <a:pt x="80" y="168"/>
                    <a:pt x="82" y="168"/>
                    <a:pt x="83" y="168"/>
                  </a:cubicBezTo>
                  <a:cubicBezTo>
                    <a:pt x="84" y="168"/>
                    <a:pt x="85" y="168"/>
                    <a:pt x="85" y="168"/>
                  </a:cubicBezTo>
                  <a:cubicBezTo>
                    <a:pt x="86" y="168"/>
                    <a:pt x="86" y="168"/>
                    <a:pt x="86" y="168"/>
                  </a:cubicBezTo>
                  <a:cubicBezTo>
                    <a:pt x="87" y="168"/>
                    <a:pt x="88" y="168"/>
                    <a:pt x="89" y="168"/>
                  </a:cubicBezTo>
                  <a:cubicBezTo>
                    <a:pt x="90" y="168"/>
                    <a:pt x="91" y="168"/>
                    <a:pt x="92" y="168"/>
                  </a:cubicBezTo>
                  <a:cubicBezTo>
                    <a:pt x="93" y="168"/>
                    <a:pt x="94" y="168"/>
                    <a:pt x="95" y="168"/>
                  </a:cubicBezTo>
                  <a:cubicBezTo>
                    <a:pt x="97" y="168"/>
                    <a:pt x="98" y="168"/>
                    <a:pt x="100" y="167"/>
                  </a:cubicBezTo>
                  <a:cubicBezTo>
                    <a:pt x="101" y="167"/>
                    <a:pt x="102" y="167"/>
                    <a:pt x="103" y="167"/>
                  </a:cubicBezTo>
                  <a:cubicBezTo>
                    <a:pt x="105" y="166"/>
                    <a:pt x="106" y="166"/>
                    <a:pt x="106" y="166"/>
                  </a:cubicBezTo>
                  <a:cubicBezTo>
                    <a:pt x="106" y="166"/>
                    <a:pt x="105" y="166"/>
                    <a:pt x="103" y="167"/>
                  </a:cubicBezTo>
                  <a:cubicBezTo>
                    <a:pt x="102" y="167"/>
                    <a:pt x="101" y="167"/>
                    <a:pt x="100" y="167"/>
                  </a:cubicBezTo>
                  <a:cubicBezTo>
                    <a:pt x="98" y="167"/>
                    <a:pt x="97" y="167"/>
                    <a:pt x="95" y="167"/>
                  </a:cubicBezTo>
                  <a:cubicBezTo>
                    <a:pt x="94" y="167"/>
                    <a:pt x="93" y="168"/>
                    <a:pt x="92" y="168"/>
                  </a:cubicBezTo>
                  <a:cubicBezTo>
                    <a:pt x="91" y="168"/>
                    <a:pt x="90" y="168"/>
                    <a:pt x="89" y="168"/>
                  </a:cubicBezTo>
                  <a:cubicBezTo>
                    <a:pt x="88" y="168"/>
                    <a:pt x="87" y="168"/>
                    <a:pt x="86" y="168"/>
                  </a:cubicBezTo>
                  <a:cubicBezTo>
                    <a:pt x="85" y="168"/>
                    <a:pt x="84" y="168"/>
                    <a:pt x="83" y="167"/>
                  </a:cubicBezTo>
                  <a:cubicBezTo>
                    <a:pt x="82" y="167"/>
                    <a:pt x="80" y="167"/>
                    <a:pt x="79" y="167"/>
                  </a:cubicBezTo>
                  <a:cubicBezTo>
                    <a:pt x="78" y="167"/>
                    <a:pt x="77" y="167"/>
                    <a:pt x="75" y="167"/>
                  </a:cubicBezTo>
                  <a:cubicBezTo>
                    <a:pt x="73" y="166"/>
                    <a:pt x="70" y="166"/>
                    <a:pt x="67" y="165"/>
                  </a:cubicBezTo>
                  <a:cubicBezTo>
                    <a:pt x="61" y="164"/>
                    <a:pt x="55" y="162"/>
                    <a:pt x="49" y="159"/>
                  </a:cubicBezTo>
                  <a:cubicBezTo>
                    <a:pt x="44" y="156"/>
                    <a:pt x="38" y="153"/>
                    <a:pt x="32" y="148"/>
                  </a:cubicBezTo>
                  <a:cubicBezTo>
                    <a:pt x="29" y="146"/>
                    <a:pt x="27" y="143"/>
                    <a:pt x="24" y="140"/>
                  </a:cubicBezTo>
                  <a:cubicBezTo>
                    <a:pt x="23" y="139"/>
                    <a:pt x="22" y="138"/>
                    <a:pt x="21" y="136"/>
                  </a:cubicBezTo>
                  <a:cubicBezTo>
                    <a:pt x="20" y="135"/>
                    <a:pt x="19" y="133"/>
                    <a:pt x="18" y="132"/>
                  </a:cubicBezTo>
                  <a:cubicBezTo>
                    <a:pt x="14" y="125"/>
                    <a:pt x="10" y="118"/>
                    <a:pt x="9" y="111"/>
                  </a:cubicBezTo>
                  <a:cubicBezTo>
                    <a:pt x="8" y="108"/>
                    <a:pt x="8" y="108"/>
                    <a:pt x="8" y="108"/>
                  </a:cubicBezTo>
                  <a:cubicBezTo>
                    <a:pt x="8" y="107"/>
                    <a:pt x="8" y="106"/>
                    <a:pt x="7" y="106"/>
                  </a:cubicBezTo>
                  <a:cubicBezTo>
                    <a:pt x="7" y="100"/>
                    <a:pt x="7" y="100"/>
                    <a:pt x="7" y="100"/>
                  </a:cubicBezTo>
                  <a:cubicBezTo>
                    <a:pt x="6" y="98"/>
                    <a:pt x="6" y="96"/>
                    <a:pt x="6" y="94"/>
                  </a:cubicBezTo>
                  <a:cubicBezTo>
                    <a:pt x="6" y="92"/>
                    <a:pt x="6" y="92"/>
                    <a:pt x="6" y="92"/>
                  </a:cubicBezTo>
                  <a:cubicBezTo>
                    <a:pt x="6" y="91"/>
                    <a:pt x="6" y="90"/>
                    <a:pt x="6" y="89"/>
                  </a:cubicBezTo>
                  <a:cubicBezTo>
                    <a:pt x="6" y="87"/>
                    <a:pt x="6" y="85"/>
                    <a:pt x="6" y="83"/>
                  </a:cubicBezTo>
                  <a:cubicBezTo>
                    <a:pt x="7" y="81"/>
                    <a:pt x="7" y="80"/>
                    <a:pt x="7" y="78"/>
                  </a:cubicBezTo>
                  <a:cubicBezTo>
                    <a:pt x="8" y="74"/>
                    <a:pt x="9" y="71"/>
                    <a:pt x="10" y="67"/>
                  </a:cubicBezTo>
                  <a:cubicBezTo>
                    <a:pt x="10" y="66"/>
                    <a:pt x="11" y="64"/>
                    <a:pt x="11" y="63"/>
                  </a:cubicBezTo>
                  <a:cubicBezTo>
                    <a:pt x="12" y="61"/>
                    <a:pt x="12" y="59"/>
                    <a:pt x="13" y="58"/>
                  </a:cubicBezTo>
                  <a:cubicBezTo>
                    <a:pt x="14" y="55"/>
                    <a:pt x="16" y="52"/>
                    <a:pt x="17" y="49"/>
                  </a:cubicBezTo>
                  <a:cubicBezTo>
                    <a:pt x="18" y="47"/>
                    <a:pt x="19" y="46"/>
                    <a:pt x="20" y="45"/>
                  </a:cubicBezTo>
                  <a:cubicBezTo>
                    <a:pt x="20" y="43"/>
                    <a:pt x="21" y="42"/>
                    <a:pt x="22" y="41"/>
                  </a:cubicBezTo>
                  <a:cubicBezTo>
                    <a:pt x="24" y="38"/>
                    <a:pt x="25" y="36"/>
                    <a:pt x="27" y="34"/>
                  </a:cubicBezTo>
                  <a:cubicBezTo>
                    <a:pt x="29" y="31"/>
                    <a:pt x="31" y="29"/>
                    <a:pt x="32" y="27"/>
                  </a:cubicBezTo>
                  <a:cubicBezTo>
                    <a:pt x="34" y="26"/>
                    <a:pt x="36" y="24"/>
                    <a:pt x="37" y="22"/>
                  </a:cubicBezTo>
                  <a:cubicBezTo>
                    <a:pt x="39" y="21"/>
                    <a:pt x="41" y="19"/>
                    <a:pt x="42" y="18"/>
                  </a:cubicBezTo>
                  <a:cubicBezTo>
                    <a:pt x="44" y="17"/>
                    <a:pt x="45" y="16"/>
                    <a:pt x="46" y="15"/>
                  </a:cubicBezTo>
                  <a:cubicBezTo>
                    <a:pt x="49" y="13"/>
                    <a:pt x="51" y="11"/>
                    <a:pt x="53" y="10"/>
                  </a:cubicBezTo>
                  <a:cubicBezTo>
                    <a:pt x="54" y="9"/>
                    <a:pt x="55" y="9"/>
                    <a:pt x="55" y="9"/>
                  </a:cubicBezTo>
                  <a:lnTo>
                    <a:pt x="49" y="0"/>
                  </a:lnTo>
                  <a:close/>
                  <a:moveTo>
                    <a:pt x="106" y="166"/>
                  </a:moveTo>
                  <a:cubicBezTo>
                    <a:pt x="106" y="166"/>
                    <a:pt x="106" y="166"/>
                    <a:pt x="106"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US" sz="1632"/>
            </a:p>
          </p:txBody>
        </p:sp>
      </p:grpSp>
      <p:sp>
        <p:nvSpPr>
          <p:cNvPr id="2" name="Title 1">
            <a:extLst>
              <a:ext uri="{FF2B5EF4-FFF2-40B4-BE49-F238E27FC236}">
                <a16:creationId xmlns:a16="http://schemas.microsoft.com/office/drawing/2014/main" id="{AD99F8CC-8703-37B8-4B00-37A8E34716C3}"/>
              </a:ext>
            </a:extLst>
          </p:cNvPr>
          <p:cNvSpPr>
            <a:spLocks noGrp="1"/>
          </p:cNvSpPr>
          <p:nvPr>
            <p:ph type="title"/>
          </p:nvPr>
        </p:nvSpPr>
        <p:spPr>
          <a:xfrm>
            <a:off x="387339" y="412629"/>
            <a:ext cx="11252198" cy="652601"/>
          </a:xfrm>
        </p:spPr>
        <p:txBody>
          <a:bodyPr>
            <a:noAutofit/>
          </a:bodyPr>
          <a:lstStyle/>
          <a:p>
            <a:r>
              <a:rPr lang="en-US" sz="1800" b="0" dirty="0">
                <a:solidFill>
                  <a:schemeClr val="tx1"/>
                </a:solidFill>
                <a:latin typeface="+mn-lt"/>
              </a:rPr>
              <a:t>Supreme Court </a:t>
            </a:r>
            <a:r>
              <a:rPr lang="en-US" sz="1800" dirty="0">
                <a:latin typeface="+mn-lt"/>
              </a:rPr>
              <a:t>| Compliance and reporting mechanism for overseas OIDAR service providers supplying services to Indian recipients</a:t>
            </a:r>
            <a:br>
              <a:rPr lang="en-US" sz="1800" b="0" i="0" dirty="0">
                <a:solidFill>
                  <a:srgbClr val="424242"/>
                </a:solidFill>
                <a:effectLst/>
                <a:latin typeface="+mn-lt"/>
              </a:rPr>
            </a:br>
            <a:br>
              <a:rPr lang="en-US" sz="1800" b="0" i="0" dirty="0">
                <a:solidFill>
                  <a:srgbClr val="424242"/>
                </a:solidFill>
                <a:effectLst/>
                <a:latin typeface="+mn-lt"/>
              </a:rPr>
            </a:br>
            <a:br>
              <a:rPr lang="en-US" sz="1800" b="0" i="0" dirty="0">
                <a:solidFill>
                  <a:srgbClr val="424242"/>
                </a:solidFill>
                <a:effectLst/>
                <a:latin typeface="+mn-lt"/>
              </a:rPr>
            </a:br>
            <a:endParaRPr lang="en-IN" sz="1800" b="0" dirty="0">
              <a:solidFill>
                <a:schemeClr val="tx1"/>
              </a:solidFill>
              <a:latin typeface="+mn-lt"/>
            </a:endParaRPr>
          </a:p>
        </p:txBody>
      </p:sp>
      <p:cxnSp>
        <p:nvCxnSpPr>
          <p:cNvPr id="26" name="Straight Arrow Connector 25">
            <a:extLst>
              <a:ext uri="{FF2B5EF4-FFF2-40B4-BE49-F238E27FC236}">
                <a16:creationId xmlns:a16="http://schemas.microsoft.com/office/drawing/2014/main" id="{7AE83A90-597A-16EE-09A9-AA33660AAD1A}"/>
              </a:ext>
            </a:extLst>
          </p:cNvPr>
          <p:cNvCxnSpPr/>
          <p:nvPr/>
        </p:nvCxnSpPr>
        <p:spPr>
          <a:xfrm>
            <a:off x="6204030" y="2685327"/>
            <a:ext cx="630060"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92305FA5-F060-1D27-BF01-C6C0F8ABC28D}"/>
              </a:ext>
            </a:extLst>
          </p:cNvPr>
          <p:cNvGrpSpPr/>
          <p:nvPr/>
        </p:nvGrpSpPr>
        <p:grpSpPr>
          <a:xfrm>
            <a:off x="6834090" y="1984196"/>
            <a:ext cx="3995312" cy="2333161"/>
            <a:chOff x="6834090" y="1984196"/>
            <a:chExt cx="3995312" cy="3085614"/>
          </a:xfrm>
        </p:grpSpPr>
        <p:grpSp>
          <p:nvGrpSpPr>
            <p:cNvPr id="4" name="Group 3">
              <a:extLst>
                <a:ext uri="{FF2B5EF4-FFF2-40B4-BE49-F238E27FC236}">
                  <a16:creationId xmlns:a16="http://schemas.microsoft.com/office/drawing/2014/main" id="{6A5731DF-761F-7039-2620-B185103A4814}"/>
                </a:ext>
              </a:extLst>
            </p:cNvPr>
            <p:cNvGrpSpPr/>
            <p:nvPr/>
          </p:nvGrpSpPr>
          <p:grpSpPr>
            <a:xfrm>
              <a:off x="6834090" y="1984196"/>
              <a:ext cx="3995312" cy="2095019"/>
              <a:chOff x="7644225" y="3032566"/>
              <a:chExt cx="3995312" cy="2095019"/>
            </a:xfrm>
          </p:grpSpPr>
          <p:sp>
            <p:nvSpPr>
              <p:cNvPr id="23" name="Rectangle 22">
                <a:extLst>
                  <a:ext uri="{FF2B5EF4-FFF2-40B4-BE49-F238E27FC236}">
                    <a16:creationId xmlns:a16="http://schemas.microsoft.com/office/drawing/2014/main" id="{DA77A2DE-B52E-0B9F-FB54-2C5CD713D3A6}"/>
                  </a:ext>
                </a:extLst>
              </p:cNvPr>
              <p:cNvSpPr/>
              <p:nvPr/>
            </p:nvSpPr>
            <p:spPr>
              <a:xfrm>
                <a:off x="7644225" y="3032566"/>
                <a:ext cx="3995312" cy="2095019"/>
              </a:xfrm>
              <a:prstGeom prst="rect">
                <a:avLst/>
              </a:prstGeom>
              <a:solidFill>
                <a:schemeClr val="accent1">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4" name="Content Placeholder 6">
                <a:extLst>
                  <a:ext uri="{FF2B5EF4-FFF2-40B4-BE49-F238E27FC236}">
                    <a16:creationId xmlns:a16="http://schemas.microsoft.com/office/drawing/2014/main" id="{DCBA8D8A-70EF-95E4-0A47-1599AFE3C6DF}"/>
                  </a:ext>
                </a:extLst>
              </p:cNvPr>
              <p:cNvSpPr txBox="1">
                <a:spLocks/>
              </p:cNvSpPr>
              <p:nvPr/>
            </p:nvSpPr>
            <p:spPr>
              <a:xfrm>
                <a:off x="7951806" y="3168647"/>
                <a:ext cx="3576577" cy="1778737"/>
              </a:xfrm>
              <a:prstGeom prst="rect">
                <a:avLst/>
              </a:prstGeom>
            </p:spPr>
            <p:txBody>
              <a:bodyPr vert="horz" lIns="0" tIns="0" rIns="0" bIns="0" rtlCol="0" anchor="ctr">
                <a:noAutofit/>
              </a:bodyPr>
              <a:lstStyle>
                <a:lvl1pPr marL="0" indent="0" algn="l" defTabSz="914400" rtl="0" eaLnBrk="1" latinLnBrk="0" hangingPunct="1">
                  <a:spcBef>
                    <a:spcPts val="1200"/>
                  </a:spcBef>
                  <a:buFont typeface="Arial" pitchFamily="34" charset="0"/>
                  <a:buNone/>
                  <a:defRPr sz="14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tabLst/>
                  <a:defRPr sz="14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4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400" i="0" kern="1200">
                    <a:solidFill>
                      <a:schemeClr val="tx2"/>
                    </a:solidFill>
                    <a:latin typeface="+mn-lt"/>
                    <a:ea typeface="+mn-ea"/>
                    <a:cs typeface="+mn-cs"/>
                  </a:defRPr>
                </a:lvl4pPr>
                <a:lvl5pPr marL="806450" indent="-266700" algn="l" defTabSz="914400" rtl="0" eaLnBrk="1" latinLnBrk="0" hangingPunct="1">
                  <a:spcBef>
                    <a:spcPts val="1200"/>
                  </a:spcBef>
                  <a:buFont typeface="Arial" pitchFamily="34"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0" indent="-285750" algn="just">
                  <a:spcBef>
                    <a:spcPts val="0"/>
                  </a:spcBef>
                  <a:buFont typeface="Arial" panose="020B0604020202020204" pitchFamily="34" charset="0"/>
                  <a:buChar char="•"/>
                  <a:defRPr/>
                </a:pPr>
                <a:r>
                  <a:rPr lang="en-US" sz="1500" dirty="0">
                    <a:solidFill>
                      <a:prstClr val="black"/>
                    </a:solidFill>
                  </a:rPr>
                  <a:t>Whether the Supreme Court should issue directions to the GST authorities to establish a comprehensive compliance and reporting mechanism for overseas OIDAR service providers supplying services to Indian recipients.</a:t>
                </a:r>
              </a:p>
            </p:txBody>
          </p:sp>
        </p:grpSp>
        <p:cxnSp>
          <p:nvCxnSpPr>
            <p:cNvPr id="28" name="Straight Arrow Connector 27">
              <a:extLst>
                <a:ext uri="{FF2B5EF4-FFF2-40B4-BE49-F238E27FC236}">
                  <a16:creationId xmlns:a16="http://schemas.microsoft.com/office/drawing/2014/main" id="{85BFC606-5AE3-978D-58C9-D90512D014C3}"/>
                </a:ext>
              </a:extLst>
            </p:cNvPr>
            <p:cNvCxnSpPr>
              <a:cxnSpLocks/>
            </p:cNvCxnSpPr>
            <p:nvPr/>
          </p:nvCxnSpPr>
          <p:spPr>
            <a:xfrm>
              <a:off x="9468091" y="4079215"/>
              <a:ext cx="0" cy="99059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1C92FE9F-CC2A-6E1B-9EAA-69B8B4C41335}"/>
              </a:ext>
            </a:extLst>
          </p:cNvPr>
          <p:cNvSpPr/>
          <p:nvPr/>
        </p:nvSpPr>
        <p:spPr bwMode="gray">
          <a:xfrm>
            <a:off x="6834090" y="1530815"/>
            <a:ext cx="1467548" cy="460185"/>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a:solidFill>
                  <a:schemeClr val="bg1"/>
                </a:solidFill>
              </a:rPr>
              <a:t>Issue</a:t>
            </a:r>
          </a:p>
        </p:txBody>
      </p:sp>
      <p:sp>
        <p:nvSpPr>
          <p:cNvPr id="32" name="Rectangle: Rounded Corners 31">
            <a:extLst>
              <a:ext uri="{FF2B5EF4-FFF2-40B4-BE49-F238E27FC236}">
                <a16:creationId xmlns:a16="http://schemas.microsoft.com/office/drawing/2014/main" id="{2C383157-FD7D-6849-C87C-CB7874DA6906}"/>
              </a:ext>
            </a:extLst>
          </p:cNvPr>
          <p:cNvSpPr/>
          <p:nvPr/>
        </p:nvSpPr>
        <p:spPr bwMode="gray">
          <a:xfrm>
            <a:off x="7464150" y="4021708"/>
            <a:ext cx="1621975" cy="428272"/>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a:solidFill>
                  <a:schemeClr val="bg1"/>
                </a:solidFill>
              </a:rPr>
              <a:t>Observations</a:t>
            </a:r>
          </a:p>
        </p:txBody>
      </p:sp>
    </p:spTree>
    <p:extLst>
      <p:ext uri="{BB962C8B-B14F-4D97-AF65-F5344CB8AC3E}">
        <p14:creationId xmlns:p14="http://schemas.microsoft.com/office/powerpoint/2010/main" val="3057337136"/>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6DBAC-20D2-CEB9-4E01-15CA1BE0DFB6}"/>
            </a:ext>
          </a:extLst>
        </p:cNvPr>
        <p:cNvGrpSpPr/>
        <p:nvPr/>
      </p:nvGrpSpPr>
      <p:grpSpPr>
        <a:xfrm>
          <a:off x="0" y="0"/>
          <a:ext cx="0" cy="0"/>
          <a:chOff x="0" y="0"/>
          <a:chExt cx="0" cy="0"/>
        </a:xfrm>
      </p:grpSpPr>
      <p:sp>
        <p:nvSpPr>
          <p:cNvPr id="24" name="Title 1">
            <a:extLst>
              <a:ext uri="{FF2B5EF4-FFF2-40B4-BE49-F238E27FC236}">
                <a16:creationId xmlns:a16="http://schemas.microsoft.com/office/drawing/2014/main" id="{C22549DC-D588-317D-E430-CFA07EB69010}"/>
              </a:ext>
            </a:extLst>
          </p:cNvPr>
          <p:cNvSpPr>
            <a:spLocks noGrp="1"/>
          </p:cNvSpPr>
          <p:nvPr>
            <p:ph type="title"/>
          </p:nvPr>
        </p:nvSpPr>
        <p:spPr>
          <a:xfrm>
            <a:off x="387339" y="412629"/>
            <a:ext cx="11252198" cy="652601"/>
          </a:xfrm>
        </p:spPr>
        <p:txBody>
          <a:bodyPr>
            <a:normAutofit fontScale="90000"/>
          </a:bodyPr>
          <a:lstStyle/>
          <a:p>
            <a:r>
              <a:rPr lang="en-US" sz="1800" b="0" dirty="0">
                <a:solidFill>
                  <a:schemeClr val="tx1"/>
                </a:solidFill>
                <a:latin typeface="+mn-lt"/>
              </a:rPr>
              <a:t>Gujarat HC | R</a:t>
            </a:r>
            <a:r>
              <a:rPr lang="en-US" sz="1800" dirty="0">
                <a:latin typeface="+mn-lt"/>
              </a:rPr>
              <a:t>efund of unutilized Input Tax Credit of Compensation Cess paid</a:t>
            </a:r>
            <a:br>
              <a:rPr lang="en-US" sz="1800" b="0" i="0" dirty="0">
                <a:solidFill>
                  <a:srgbClr val="424242"/>
                </a:solidFill>
                <a:effectLst/>
                <a:latin typeface="+mn-lt"/>
              </a:rPr>
            </a:br>
            <a:br>
              <a:rPr lang="en-US" sz="1800" b="0" i="0" dirty="0">
                <a:solidFill>
                  <a:srgbClr val="424242"/>
                </a:solidFill>
                <a:effectLst/>
                <a:latin typeface="+mn-lt"/>
              </a:rPr>
            </a:br>
            <a:br>
              <a:rPr lang="en-US" sz="1800" b="0" i="0" dirty="0">
                <a:solidFill>
                  <a:srgbClr val="424242"/>
                </a:solidFill>
                <a:effectLst/>
                <a:latin typeface="+mn-lt"/>
              </a:rPr>
            </a:br>
            <a:endParaRPr lang="en-IN" sz="1800" b="0" dirty="0">
              <a:solidFill>
                <a:schemeClr val="tx1"/>
              </a:solidFill>
              <a:latin typeface="+mn-lt"/>
            </a:endParaRPr>
          </a:p>
        </p:txBody>
      </p:sp>
      <p:sp>
        <p:nvSpPr>
          <p:cNvPr id="5" name="Rounded Rectangle 4">
            <a:extLst>
              <a:ext uri="{FF2B5EF4-FFF2-40B4-BE49-F238E27FC236}">
                <a16:creationId xmlns:a16="http://schemas.microsoft.com/office/drawing/2014/main" id="{B87B951D-5A32-ACA0-285D-F36320A2656A}"/>
              </a:ext>
            </a:extLst>
          </p:cNvPr>
          <p:cNvSpPr/>
          <p:nvPr/>
        </p:nvSpPr>
        <p:spPr>
          <a:xfrm>
            <a:off x="2894761" y="1021825"/>
            <a:ext cx="2897280" cy="1295400"/>
          </a:xfrm>
          <a:prstGeom prst="roundRect">
            <a:avLst>
              <a:gd name="adj" fmla="val 1155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500" b="1" dirty="0">
                <a:solidFill>
                  <a:schemeClr val="tx1"/>
                </a:solidFill>
                <a:latin typeface="+mj-lt"/>
                <a:cs typeface="Arial" pitchFamily="34" charset="0"/>
              </a:rPr>
              <a:t>Facts</a:t>
            </a:r>
          </a:p>
        </p:txBody>
      </p:sp>
      <p:sp>
        <p:nvSpPr>
          <p:cNvPr id="6" name="Rectangle 5">
            <a:extLst>
              <a:ext uri="{FF2B5EF4-FFF2-40B4-BE49-F238E27FC236}">
                <a16:creationId xmlns:a16="http://schemas.microsoft.com/office/drawing/2014/main" id="{9D0A2F9E-3D53-4046-8AD5-12C300E41C5D}"/>
              </a:ext>
            </a:extLst>
          </p:cNvPr>
          <p:cNvSpPr/>
          <p:nvPr/>
        </p:nvSpPr>
        <p:spPr>
          <a:xfrm>
            <a:off x="387339" y="2012424"/>
            <a:ext cx="5404701" cy="45806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640080" rtlCol="0" anchor="t"/>
          <a:lstStyle/>
          <a:p>
            <a:pPr marL="342900" lvl="0" indent="-342900" algn="just">
              <a:buSzPts val="1000"/>
              <a:buFont typeface="Symbol" panose="05050102010706020507" pitchFamily="18" charset="2"/>
              <a:buChar char=""/>
              <a:tabLst>
                <a:tab pos="457200" algn="l"/>
              </a:tabLst>
              <a:defRPr/>
            </a:pPr>
            <a:r>
              <a:rPr lang="en-US" sz="1500" dirty="0">
                <a:solidFill>
                  <a:schemeClr val="bg1"/>
                </a:solidFill>
                <a:latin typeface="Calibri (Body)"/>
              </a:rPr>
              <a:t>The petitioner is engaged in supplies to Special Economic Zones (SEZs) and exports outside India.</a:t>
            </a:r>
          </a:p>
          <a:p>
            <a:pPr marL="342900" lvl="0" indent="-342900" algn="just">
              <a:buSzPts val="1000"/>
              <a:buFont typeface="Symbol" panose="05050102010706020507" pitchFamily="18" charset="2"/>
              <a:buChar char=""/>
              <a:tabLst>
                <a:tab pos="457200" algn="l"/>
              </a:tabLst>
              <a:defRPr/>
            </a:pPr>
            <a:r>
              <a:rPr lang="en-US" sz="1500" dirty="0">
                <a:solidFill>
                  <a:schemeClr val="bg1"/>
                </a:solidFill>
                <a:latin typeface="Calibri (Body)"/>
              </a:rPr>
              <a:t>To generate electricity for manufacturing, the petitioner purchased coal (with payment of compensation </a:t>
            </a:r>
            <a:r>
              <a:rPr lang="en-US" sz="1500" dirty="0" err="1">
                <a:solidFill>
                  <a:schemeClr val="bg1"/>
                </a:solidFill>
                <a:latin typeface="Calibri (Body)"/>
              </a:rPr>
              <a:t>cess</a:t>
            </a:r>
            <a:r>
              <a:rPr lang="en-US" sz="1500" dirty="0">
                <a:solidFill>
                  <a:schemeClr val="bg1"/>
                </a:solidFill>
                <a:latin typeface="Calibri (Body)"/>
              </a:rPr>
              <a:t>) and used it in its captive power plant.</a:t>
            </a:r>
          </a:p>
          <a:p>
            <a:pPr marL="342900" lvl="0" indent="-342900" algn="just">
              <a:buSzPts val="1000"/>
              <a:buFont typeface="Symbol" panose="05050102010706020507" pitchFamily="18" charset="2"/>
              <a:buChar char=""/>
              <a:tabLst>
                <a:tab pos="457200" algn="l"/>
              </a:tabLst>
              <a:defRPr/>
            </a:pPr>
            <a:r>
              <a:rPr lang="en-US" sz="1500" dirty="0">
                <a:solidFill>
                  <a:schemeClr val="bg1"/>
                </a:solidFill>
                <a:latin typeface="Calibri (Body)"/>
              </a:rPr>
              <a:t>The petitioner availed Input Tax Credit (ITC) on the </a:t>
            </a:r>
            <a:r>
              <a:rPr lang="en-US" sz="1500" dirty="0" err="1">
                <a:solidFill>
                  <a:schemeClr val="bg1"/>
                </a:solidFill>
                <a:latin typeface="Calibri (Body)"/>
              </a:rPr>
              <a:t>cess</a:t>
            </a:r>
            <a:r>
              <a:rPr lang="en-US" sz="1500" dirty="0">
                <a:solidFill>
                  <a:schemeClr val="bg1"/>
                </a:solidFill>
                <a:latin typeface="Calibri (Body)"/>
              </a:rPr>
              <a:t> paid on coal.</a:t>
            </a:r>
          </a:p>
          <a:p>
            <a:pPr marL="342900" lvl="0" indent="-342900" algn="just">
              <a:buSzPts val="1000"/>
              <a:buFont typeface="Symbol" panose="05050102010706020507" pitchFamily="18" charset="2"/>
              <a:buChar char=""/>
              <a:tabLst>
                <a:tab pos="457200" algn="l"/>
              </a:tabLst>
              <a:defRPr/>
            </a:pPr>
            <a:r>
              <a:rPr lang="en-US" sz="1500" dirty="0">
                <a:solidFill>
                  <a:schemeClr val="bg1"/>
                </a:solidFill>
                <a:latin typeface="Calibri (Body)"/>
              </a:rPr>
              <a:t>The finished goods manufactured were exported as zero-rated supplies with payment of IGST but without payment of Compensation Cess.</a:t>
            </a:r>
          </a:p>
          <a:p>
            <a:pPr marL="342900" lvl="0" indent="-342900" algn="just">
              <a:buSzPts val="1000"/>
              <a:buFont typeface="Symbol" panose="05050102010706020507" pitchFamily="18" charset="2"/>
              <a:buChar char=""/>
              <a:tabLst>
                <a:tab pos="457200" algn="l"/>
              </a:tabLst>
              <a:defRPr/>
            </a:pPr>
            <a:r>
              <a:rPr lang="en-US" sz="1500" dirty="0">
                <a:solidFill>
                  <a:schemeClr val="bg1"/>
                </a:solidFill>
                <a:latin typeface="Calibri (Body)"/>
              </a:rPr>
              <a:t>The petitioner filed a refund application, being the unutilized ITC of </a:t>
            </a:r>
            <a:r>
              <a:rPr lang="en-US" sz="1500" dirty="0" err="1">
                <a:solidFill>
                  <a:schemeClr val="bg1"/>
                </a:solidFill>
                <a:latin typeface="Calibri (Body)"/>
              </a:rPr>
              <a:t>cess</a:t>
            </a:r>
            <a:r>
              <a:rPr lang="en-US" sz="1500" dirty="0">
                <a:solidFill>
                  <a:schemeClr val="bg1"/>
                </a:solidFill>
                <a:latin typeface="Calibri (Body)"/>
              </a:rPr>
              <a:t> proportionate to the zero-rated supplies.</a:t>
            </a:r>
          </a:p>
          <a:p>
            <a:pPr marL="342900" lvl="0" indent="-342900" algn="just">
              <a:buSzPts val="1000"/>
              <a:buFont typeface="Symbol" panose="05050102010706020507" pitchFamily="18" charset="2"/>
              <a:buChar char=""/>
              <a:tabLst>
                <a:tab pos="457200" algn="l"/>
              </a:tabLst>
              <a:defRPr/>
            </a:pPr>
            <a:r>
              <a:rPr lang="en-US" sz="1500" dirty="0">
                <a:solidFill>
                  <a:schemeClr val="bg1"/>
                </a:solidFill>
                <a:latin typeface="Calibri (Body)"/>
              </a:rPr>
              <a:t>The refund was rejected on the ground that refund of </a:t>
            </a:r>
            <a:r>
              <a:rPr lang="en-US" sz="1500" dirty="0" err="1">
                <a:solidFill>
                  <a:schemeClr val="bg1"/>
                </a:solidFill>
                <a:latin typeface="Calibri (Body)"/>
              </a:rPr>
              <a:t>cess</a:t>
            </a:r>
            <a:r>
              <a:rPr lang="en-US" sz="1500" dirty="0">
                <a:solidFill>
                  <a:schemeClr val="bg1"/>
                </a:solidFill>
                <a:latin typeface="Calibri (Body)"/>
              </a:rPr>
              <a:t> credit is not admissible when exports are made with payment of IGST.</a:t>
            </a:r>
          </a:p>
          <a:p>
            <a:pPr marL="342900" lvl="0" indent="-342900" algn="just">
              <a:buSzPts val="1000"/>
              <a:buFont typeface="Symbol" panose="05050102010706020507" pitchFamily="18" charset="2"/>
              <a:buChar char=""/>
              <a:tabLst>
                <a:tab pos="457200" algn="l"/>
              </a:tabLst>
              <a:defRPr/>
            </a:pPr>
            <a:r>
              <a:rPr lang="en-US" sz="1500" dirty="0">
                <a:solidFill>
                  <a:schemeClr val="bg1"/>
                </a:solidFill>
                <a:latin typeface="Calibri (Body)"/>
              </a:rPr>
              <a:t>The appellate authority upheld the rejection</a:t>
            </a:r>
          </a:p>
        </p:txBody>
      </p:sp>
      <p:sp>
        <p:nvSpPr>
          <p:cNvPr id="7" name="Oval 6">
            <a:extLst>
              <a:ext uri="{FF2B5EF4-FFF2-40B4-BE49-F238E27FC236}">
                <a16:creationId xmlns:a16="http://schemas.microsoft.com/office/drawing/2014/main" id="{608D0696-0F9E-5CA6-452B-EF264B8031B0}"/>
              </a:ext>
            </a:extLst>
          </p:cNvPr>
          <p:cNvSpPr/>
          <p:nvPr/>
        </p:nvSpPr>
        <p:spPr>
          <a:xfrm>
            <a:off x="3888605" y="1572740"/>
            <a:ext cx="1022072" cy="10220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a:extLst>
              <a:ext uri="{FF2B5EF4-FFF2-40B4-BE49-F238E27FC236}">
                <a16:creationId xmlns:a16="http://schemas.microsoft.com/office/drawing/2014/main" id="{326D10C5-D7EB-BE62-7E85-287489E9C55B}"/>
              </a:ext>
            </a:extLst>
          </p:cNvPr>
          <p:cNvSpPr/>
          <p:nvPr/>
        </p:nvSpPr>
        <p:spPr>
          <a:xfrm>
            <a:off x="4050078" y="1734213"/>
            <a:ext cx="699126" cy="699126"/>
          </a:xfrm>
          <a:prstGeom prst="ellipse">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01</a:t>
            </a:r>
          </a:p>
        </p:txBody>
      </p:sp>
      <p:sp>
        <p:nvSpPr>
          <p:cNvPr id="9" name="Rounded Rectangle 8">
            <a:extLst>
              <a:ext uri="{FF2B5EF4-FFF2-40B4-BE49-F238E27FC236}">
                <a16:creationId xmlns:a16="http://schemas.microsoft.com/office/drawing/2014/main" id="{D31C5931-3744-1A01-5111-6F11B04E8D9E}"/>
              </a:ext>
            </a:extLst>
          </p:cNvPr>
          <p:cNvSpPr/>
          <p:nvPr/>
        </p:nvSpPr>
        <p:spPr>
          <a:xfrm>
            <a:off x="6096000" y="1021825"/>
            <a:ext cx="2897279" cy="1295400"/>
          </a:xfrm>
          <a:prstGeom prst="roundRect">
            <a:avLst>
              <a:gd name="adj" fmla="val 1155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500" b="1" dirty="0">
                <a:solidFill>
                  <a:schemeClr val="tx1"/>
                </a:solidFill>
                <a:latin typeface="+mj-lt"/>
                <a:cs typeface="Arial" pitchFamily="34" charset="0"/>
              </a:rPr>
              <a:t>Observations</a:t>
            </a:r>
          </a:p>
        </p:txBody>
      </p:sp>
      <p:sp>
        <p:nvSpPr>
          <p:cNvPr id="10" name="Rectangle 9">
            <a:extLst>
              <a:ext uri="{FF2B5EF4-FFF2-40B4-BE49-F238E27FC236}">
                <a16:creationId xmlns:a16="http://schemas.microsoft.com/office/drawing/2014/main" id="{DCB125BC-8021-EAD2-540B-27012D08B2C5}"/>
              </a:ext>
            </a:extLst>
          </p:cNvPr>
          <p:cNvSpPr/>
          <p:nvPr/>
        </p:nvSpPr>
        <p:spPr>
          <a:xfrm>
            <a:off x="6095999" y="2012424"/>
            <a:ext cx="5543538" cy="4580610"/>
          </a:xfrm>
          <a:prstGeom prst="rect">
            <a:avLst/>
          </a:prstGeom>
          <a:ln/>
        </p:spPr>
        <p:style>
          <a:lnRef idx="2">
            <a:schemeClr val="accent6"/>
          </a:lnRef>
          <a:fillRef idx="1">
            <a:schemeClr val="lt1"/>
          </a:fillRef>
          <a:effectRef idx="0">
            <a:schemeClr val="accent6"/>
          </a:effectRef>
          <a:fontRef idx="minor">
            <a:schemeClr val="dk1"/>
          </a:fontRef>
        </p:style>
        <p:txBody>
          <a:bodyPr tIns="640080" rtlCol="0" anchor="t"/>
          <a:lstStyle/>
          <a:p>
            <a:pPr marL="171450" indent="-171450" algn="just">
              <a:lnSpc>
                <a:spcPts val="1800"/>
              </a:lnSpc>
              <a:spcAft>
                <a:spcPts val="600"/>
              </a:spcAft>
              <a:buSzPct val="115000"/>
              <a:buFont typeface="Arial" panose="020B0604020202020204" pitchFamily="34" charset="0"/>
              <a:buChar char="•"/>
              <a:tabLst>
                <a:tab pos="796007" algn="l"/>
              </a:tabLst>
            </a:pPr>
            <a:r>
              <a:rPr lang="en-US" sz="1500" dirty="0">
                <a:solidFill>
                  <a:schemeClr val="tx1"/>
                </a:solidFill>
                <a:latin typeface="Calibri (Body)"/>
                <a:ea typeface="굴림" charset="-127"/>
                <a:cs typeface="Arial" pitchFamily="34" charset="0"/>
              </a:rPr>
              <a:t>The High Court held that the issue was no longer res integra in light of its earlier decision in the case of Patson Papers (P.) Ltd., where it was held that refund of unutilized ITC of Compensation Cess is permissible even when exports are made with payment of IGST.</a:t>
            </a:r>
          </a:p>
          <a:p>
            <a:pPr marL="171450" indent="-171450" algn="just">
              <a:lnSpc>
                <a:spcPts val="1800"/>
              </a:lnSpc>
              <a:spcAft>
                <a:spcPts val="600"/>
              </a:spcAft>
              <a:buSzPct val="115000"/>
              <a:buFont typeface="Arial" panose="020B0604020202020204" pitchFamily="34" charset="0"/>
              <a:buChar char="•"/>
              <a:tabLst>
                <a:tab pos="796007" algn="l"/>
              </a:tabLst>
            </a:pPr>
            <a:r>
              <a:rPr lang="en-US" sz="1500" dirty="0">
                <a:solidFill>
                  <a:schemeClr val="tx1"/>
                </a:solidFill>
                <a:latin typeface="Calibri (Body)"/>
                <a:ea typeface="굴림" charset="-127"/>
                <a:cs typeface="Arial" pitchFamily="34" charset="0"/>
              </a:rPr>
              <a:t>The Court found that the facts in the present case were identical to those in Patson Papers.</a:t>
            </a:r>
          </a:p>
          <a:p>
            <a:pPr marL="171450" indent="-171450" algn="just">
              <a:lnSpc>
                <a:spcPts val="1800"/>
              </a:lnSpc>
              <a:spcAft>
                <a:spcPts val="600"/>
              </a:spcAft>
              <a:buSzPct val="115000"/>
              <a:buFont typeface="Arial" panose="020B0604020202020204" pitchFamily="34" charset="0"/>
              <a:buChar char="•"/>
              <a:tabLst>
                <a:tab pos="796007" algn="l"/>
              </a:tabLst>
            </a:pPr>
            <a:r>
              <a:rPr lang="en-US" sz="1500" dirty="0">
                <a:solidFill>
                  <a:schemeClr val="tx1"/>
                </a:solidFill>
                <a:latin typeface="Calibri (Body)"/>
                <a:ea typeface="굴림" charset="-127"/>
                <a:cs typeface="Arial" pitchFamily="34" charset="0"/>
              </a:rPr>
              <a:t>It ruled that the petitioner was entitled to a refund of unutilized ITC of Compensation Cess paid on coal used in the manufacture of exported goods.</a:t>
            </a:r>
          </a:p>
          <a:p>
            <a:pPr marL="171450" indent="-171450" algn="just">
              <a:lnSpc>
                <a:spcPts val="1800"/>
              </a:lnSpc>
              <a:spcAft>
                <a:spcPts val="600"/>
              </a:spcAft>
              <a:buSzPct val="115000"/>
              <a:buFont typeface="Arial" panose="020B0604020202020204" pitchFamily="34" charset="0"/>
              <a:buChar char="•"/>
              <a:tabLst>
                <a:tab pos="796007" algn="l"/>
              </a:tabLst>
            </a:pPr>
            <a:r>
              <a:rPr lang="en-US" sz="1500" dirty="0">
                <a:solidFill>
                  <a:schemeClr val="tx1"/>
                </a:solidFill>
                <a:latin typeface="Calibri (Body)"/>
                <a:ea typeface="굴림" charset="-127"/>
                <a:cs typeface="Arial" pitchFamily="34" charset="0"/>
              </a:rPr>
              <a:t>The Court quashed the impugned orders and directed the department to process and sanction the refund claim</a:t>
            </a:r>
            <a:endParaRPr lang="en-US" sz="1500" dirty="0">
              <a:solidFill>
                <a:schemeClr val="tx1"/>
              </a:solidFill>
              <a:latin typeface="Calibri (Body)"/>
              <a:cs typeface="Arial" pitchFamily="34" charset="0"/>
            </a:endParaRPr>
          </a:p>
        </p:txBody>
      </p:sp>
      <p:sp>
        <p:nvSpPr>
          <p:cNvPr id="11" name="Oval 10">
            <a:extLst>
              <a:ext uri="{FF2B5EF4-FFF2-40B4-BE49-F238E27FC236}">
                <a16:creationId xmlns:a16="http://schemas.microsoft.com/office/drawing/2014/main" id="{D83CB6B7-DB54-9ADE-B858-93C3FF39ECD9}"/>
              </a:ext>
            </a:extLst>
          </p:cNvPr>
          <p:cNvSpPr/>
          <p:nvPr/>
        </p:nvSpPr>
        <p:spPr>
          <a:xfrm>
            <a:off x="7089845" y="1572740"/>
            <a:ext cx="1022072" cy="10220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Oval 11">
            <a:extLst>
              <a:ext uri="{FF2B5EF4-FFF2-40B4-BE49-F238E27FC236}">
                <a16:creationId xmlns:a16="http://schemas.microsoft.com/office/drawing/2014/main" id="{CF6EB0E6-8941-978E-34F6-E015F4F6710E}"/>
              </a:ext>
            </a:extLst>
          </p:cNvPr>
          <p:cNvSpPr/>
          <p:nvPr/>
        </p:nvSpPr>
        <p:spPr>
          <a:xfrm>
            <a:off x="7251318" y="1734213"/>
            <a:ext cx="699126" cy="699126"/>
          </a:xfrm>
          <a:prstGeom prst="ellipse">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02</a:t>
            </a:r>
          </a:p>
        </p:txBody>
      </p:sp>
      <p:sp>
        <p:nvSpPr>
          <p:cNvPr id="13" name="Arc 12">
            <a:extLst>
              <a:ext uri="{FF2B5EF4-FFF2-40B4-BE49-F238E27FC236}">
                <a16:creationId xmlns:a16="http://schemas.microsoft.com/office/drawing/2014/main" id="{86503D31-0A0C-9565-5DEC-42CB64C97C46}"/>
              </a:ext>
            </a:extLst>
          </p:cNvPr>
          <p:cNvSpPr/>
          <p:nvPr/>
        </p:nvSpPr>
        <p:spPr>
          <a:xfrm>
            <a:off x="4967514" y="1645311"/>
            <a:ext cx="1977191" cy="1975104"/>
          </a:xfrm>
          <a:prstGeom prst="arc">
            <a:avLst>
              <a:gd name="adj1" fmla="val 13606134"/>
              <a:gd name="adj2" fmla="val 18823183"/>
            </a:avLst>
          </a:prstGeom>
          <a:ln w="28575">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Tree>
    <p:extLst>
      <p:ext uri="{BB962C8B-B14F-4D97-AF65-F5344CB8AC3E}">
        <p14:creationId xmlns:p14="http://schemas.microsoft.com/office/powerpoint/2010/main" val="4051120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9093E-B6F1-9F45-FDF5-494B798DBC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C0ABB0-FABC-1E54-F9ED-ABED14866562}"/>
              </a:ext>
            </a:extLst>
          </p:cNvPr>
          <p:cNvSpPr>
            <a:spLocks noGrp="1"/>
          </p:cNvSpPr>
          <p:nvPr>
            <p:ph type="title"/>
          </p:nvPr>
        </p:nvSpPr>
        <p:spPr/>
        <p:txBody>
          <a:bodyPr/>
          <a:lstStyle/>
          <a:p>
            <a:r>
              <a:rPr lang="en-US" b="1" dirty="0"/>
              <a:t>Genesis of GST 2.0</a:t>
            </a:r>
          </a:p>
        </p:txBody>
      </p:sp>
      <p:sp>
        <p:nvSpPr>
          <p:cNvPr id="3" name="Round Same Side Corner Rectangle 4">
            <a:extLst>
              <a:ext uri="{FF2B5EF4-FFF2-40B4-BE49-F238E27FC236}">
                <a16:creationId xmlns:a16="http://schemas.microsoft.com/office/drawing/2014/main" id="{070A4D62-A476-3EFA-8212-34C70E714CB8}"/>
              </a:ext>
            </a:extLst>
          </p:cNvPr>
          <p:cNvSpPr/>
          <p:nvPr/>
        </p:nvSpPr>
        <p:spPr bwMode="gray">
          <a:xfrm>
            <a:off x="1258445" y="3350627"/>
            <a:ext cx="2645859" cy="634828"/>
          </a:xfrm>
          <a:prstGeom prst="round2SameRect">
            <a:avLst>
              <a:gd name="adj1" fmla="val 36161"/>
              <a:gd name="adj2" fmla="val 0"/>
            </a:avLst>
          </a:prstGeom>
          <a:solidFill>
            <a:schemeClr val="accent6">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500" b="1" dirty="0">
              <a:solidFill>
                <a:schemeClr val="bg1"/>
              </a:solidFill>
            </a:endParaRPr>
          </a:p>
        </p:txBody>
      </p:sp>
      <p:sp>
        <p:nvSpPr>
          <p:cNvPr id="4" name="Round Same Side Corner Rectangle 5">
            <a:extLst>
              <a:ext uri="{FF2B5EF4-FFF2-40B4-BE49-F238E27FC236}">
                <a16:creationId xmlns:a16="http://schemas.microsoft.com/office/drawing/2014/main" id="{941596F2-4CF8-08C3-92A7-7133C47AA72A}"/>
              </a:ext>
            </a:extLst>
          </p:cNvPr>
          <p:cNvSpPr/>
          <p:nvPr/>
        </p:nvSpPr>
        <p:spPr bwMode="gray">
          <a:xfrm rot="10800000">
            <a:off x="1258445" y="3985454"/>
            <a:ext cx="2645859" cy="633506"/>
          </a:xfrm>
          <a:prstGeom prst="round2SameRect">
            <a:avLst>
              <a:gd name="adj1" fmla="val 34145"/>
              <a:gd name="adj2" fmla="val 0"/>
            </a:avLst>
          </a:prstGeom>
          <a:solidFill>
            <a:schemeClr val="accent3">
              <a:lumMod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500" b="1" dirty="0">
              <a:solidFill>
                <a:schemeClr val="bg1"/>
              </a:solidFill>
            </a:endParaRPr>
          </a:p>
        </p:txBody>
      </p:sp>
      <p:sp>
        <p:nvSpPr>
          <p:cNvPr id="28" name="Rounded Rectangle 6">
            <a:extLst>
              <a:ext uri="{FF2B5EF4-FFF2-40B4-BE49-F238E27FC236}">
                <a16:creationId xmlns:a16="http://schemas.microsoft.com/office/drawing/2014/main" id="{0ED4DAC9-504C-ADCF-5129-EC220D2EA8EF}"/>
              </a:ext>
            </a:extLst>
          </p:cNvPr>
          <p:cNvSpPr/>
          <p:nvPr/>
        </p:nvSpPr>
        <p:spPr bwMode="gray">
          <a:xfrm>
            <a:off x="1337220" y="3451585"/>
            <a:ext cx="2488313" cy="1072933"/>
          </a:xfrm>
          <a:prstGeom prst="roundRect">
            <a:avLst>
              <a:gd name="adj" fmla="val 15348"/>
            </a:avLst>
          </a:prstGeom>
          <a:solidFill>
            <a:schemeClr val="bg1"/>
          </a:solidFill>
          <a:ln w="19050" algn="ctr">
            <a:noFill/>
            <a:miter lim="800000"/>
            <a:headEnd/>
            <a:tailEnd/>
          </a:ln>
        </p:spPr>
        <p:txBody>
          <a:bodyPr wrap="square" lIns="88900" tIns="144000" rIns="88900" bIns="88900" rtlCol="0" anchor="ctr"/>
          <a:lstStyle/>
          <a:p>
            <a:pPr lvl="0" algn="ctr" defTabSz="1822450">
              <a:lnSpc>
                <a:spcPct val="90000"/>
              </a:lnSpc>
              <a:spcBef>
                <a:spcPct val="0"/>
              </a:spcBef>
              <a:spcAft>
                <a:spcPct val="35000"/>
              </a:spcAft>
            </a:pPr>
            <a:r>
              <a:rPr lang="en-US" sz="1500" dirty="0"/>
              <a:t>Multiple tax slabs leading to inverted duty structure</a:t>
            </a:r>
          </a:p>
        </p:txBody>
      </p:sp>
      <p:sp>
        <p:nvSpPr>
          <p:cNvPr id="29" name="Round Same Side Corner Rectangle 7">
            <a:extLst>
              <a:ext uri="{FF2B5EF4-FFF2-40B4-BE49-F238E27FC236}">
                <a16:creationId xmlns:a16="http://schemas.microsoft.com/office/drawing/2014/main" id="{22C0C23C-DF27-5900-9979-499A4C8878C1}"/>
              </a:ext>
            </a:extLst>
          </p:cNvPr>
          <p:cNvSpPr/>
          <p:nvPr/>
        </p:nvSpPr>
        <p:spPr bwMode="gray">
          <a:xfrm>
            <a:off x="4846447" y="3350627"/>
            <a:ext cx="2645859" cy="634828"/>
          </a:xfrm>
          <a:prstGeom prst="round2SameRect">
            <a:avLst>
              <a:gd name="adj1" fmla="val 36161"/>
              <a:gd name="adj2" fmla="val 0"/>
            </a:avLst>
          </a:prstGeom>
          <a:solidFill>
            <a:schemeClr val="accent6">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500" b="1" dirty="0">
              <a:solidFill>
                <a:schemeClr val="bg1"/>
              </a:solidFill>
            </a:endParaRPr>
          </a:p>
        </p:txBody>
      </p:sp>
      <p:sp>
        <p:nvSpPr>
          <p:cNvPr id="30" name="Round Same Side Corner Rectangle 8">
            <a:extLst>
              <a:ext uri="{FF2B5EF4-FFF2-40B4-BE49-F238E27FC236}">
                <a16:creationId xmlns:a16="http://schemas.microsoft.com/office/drawing/2014/main" id="{6913DAAA-48A9-11E7-E510-70628CFB8FAB}"/>
              </a:ext>
            </a:extLst>
          </p:cNvPr>
          <p:cNvSpPr/>
          <p:nvPr/>
        </p:nvSpPr>
        <p:spPr bwMode="gray">
          <a:xfrm rot="10800000">
            <a:off x="4846447" y="3985454"/>
            <a:ext cx="2645859" cy="633506"/>
          </a:xfrm>
          <a:prstGeom prst="round2SameRect">
            <a:avLst>
              <a:gd name="adj1" fmla="val 34145"/>
              <a:gd name="adj2" fmla="val 0"/>
            </a:avLst>
          </a:prstGeom>
          <a:solidFill>
            <a:schemeClr val="accent3">
              <a:lumMod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500" b="1" dirty="0">
              <a:solidFill>
                <a:schemeClr val="bg1"/>
              </a:solidFill>
            </a:endParaRPr>
          </a:p>
        </p:txBody>
      </p:sp>
      <p:sp>
        <p:nvSpPr>
          <p:cNvPr id="31" name="Rounded Rectangle 9">
            <a:extLst>
              <a:ext uri="{FF2B5EF4-FFF2-40B4-BE49-F238E27FC236}">
                <a16:creationId xmlns:a16="http://schemas.microsoft.com/office/drawing/2014/main" id="{D03DDCDB-DA94-A36D-2505-1B27C9C9A57E}"/>
              </a:ext>
            </a:extLst>
          </p:cNvPr>
          <p:cNvSpPr/>
          <p:nvPr/>
        </p:nvSpPr>
        <p:spPr bwMode="gray">
          <a:xfrm>
            <a:off x="4925222" y="3451585"/>
            <a:ext cx="2488313" cy="1072933"/>
          </a:xfrm>
          <a:prstGeom prst="roundRect">
            <a:avLst>
              <a:gd name="adj" fmla="val 15348"/>
            </a:avLst>
          </a:prstGeom>
          <a:solidFill>
            <a:schemeClr val="bg1"/>
          </a:solidFill>
          <a:ln w="19050" algn="ctr">
            <a:noFill/>
            <a:miter lim="800000"/>
            <a:headEnd/>
            <a:tailEnd/>
          </a:ln>
        </p:spPr>
        <p:txBody>
          <a:bodyPr wrap="square" lIns="88900" tIns="144000" rIns="88900" bIns="88900" rtlCol="0" anchor="ctr"/>
          <a:lstStyle/>
          <a:p>
            <a:pPr lvl="0" algn="ctr" defTabSz="1822450">
              <a:lnSpc>
                <a:spcPct val="90000"/>
              </a:lnSpc>
              <a:spcBef>
                <a:spcPct val="0"/>
              </a:spcBef>
              <a:spcAft>
                <a:spcPct val="35000"/>
              </a:spcAft>
            </a:pPr>
            <a:r>
              <a:rPr lang="en-US" sz="1500" dirty="0"/>
              <a:t>Significant time consumption in registration and refund processes</a:t>
            </a:r>
          </a:p>
        </p:txBody>
      </p:sp>
      <p:sp>
        <p:nvSpPr>
          <p:cNvPr id="32" name="Round Same Side Corner Rectangle 10">
            <a:extLst>
              <a:ext uri="{FF2B5EF4-FFF2-40B4-BE49-F238E27FC236}">
                <a16:creationId xmlns:a16="http://schemas.microsoft.com/office/drawing/2014/main" id="{1027AF3F-C5BA-329A-3F90-FC625983DCD6}"/>
              </a:ext>
            </a:extLst>
          </p:cNvPr>
          <p:cNvSpPr/>
          <p:nvPr/>
        </p:nvSpPr>
        <p:spPr bwMode="gray">
          <a:xfrm>
            <a:off x="8434448" y="3350627"/>
            <a:ext cx="2645859" cy="634828"/>
          </a:xfrm>
          <a:prstGeom prst="round2SameRect">
            <a:avLst>
              <a:gd name="adj1" fmla="val 36161"/>
              <a:gd name="adj2" fmla="val 0"/>
            </a:avLst>
          </a:prstGeom>
          <a:solidFill>
            <a:schemeClr val="accent6">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500" b="1" dirty="0">
              <a:solidFill>
                <a:schemeClr val="bg1"/>
              </a:solidFill>
            </a:endParaRPr>
          </a:p>
        </p:txBody>
      </p:sp>
      <p:sp>
        <p:nvSpPr>
          <p:cNvPr id="33" name="Round Same Side Corner Rectangle 11">
            <a:extLst>
              <a:ext uri="{FF2B5EF4-FFF2-40B4-BE49-F238E27FC236}">
                <a16:creationId xmlns:a16="http://schemas.microsoft.com/office/drawing/2014/main" id="{181091DF-32CC-1D25-7002-1771BDDFE19C}"/>
              </a:ext>
            </a:extLst>
          </p:cNvPr>
          <p:cNvSpPr/>
          <p:nvPr/>
        </p:nvSpPr>
        <p:spPr bwMode="gray">
          <a:xfrm rot="10800000">
            <a:off x="8434448" y="3985454"/>
            <a:ext cx="2645859" cy="633506"/>
          </a:xfrm>
          <a:prstGeom prst="round2SameRect">
            <a:avLst>
              <a:gd name="adj1" fmla="val 34145"/>
              <a:gd name="adj2" fmla="val 0"/>
            </a:avLst>
          </a:prstGeom>
          <a:solidFill>
            <a:schemeClr val="accent3">
              <a:lumMod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500" b="1" dirty="0">
              <a:solidFill>
                <a:schemeClr val="bg1"/>
              </a:solidFill>
            </a:endParaRPr>
          </a:p>
        </p:txBody>
      </p:sp>
      <p:sp>
        <p:nvSpPr>
          <p:cNvPr id="43" name="Rounded Rectangle 12">
            <a:extLst>
              <a:ext uri="{FF2B5EF4-FFF2-40B4-BE49-F238E27FC236}">
                <a16:creationId xmlns:a16="http://schemas.microsoft.com/office/drawing/2014/main" id="{E8992EF2-716D-6EB3-5B27-B79FEAD963E6}"/>
              </a:ext>
            </a:extLst>
          </p:cNvPr>
          <p:cNvSpPr/>
          <p:nvPr/>
        </p:nvSpPr>
        <p:spPr bwMode="gray">
          <a:xfrm>
            <a:off x="8513222" y="3451585"/>
            <a:ext cx="2488313" cy="1072933"/>
          </a:xfrm>
          <a:prstGeom prst="roundRect">
            <a:avLst>
              <a:gd name="adj" fmla="val 15348"/>
            </a:avLst>
          </a:prstGeom>
          <a:solidFill>
            <a:schemeClr val="bg1"/>
          </a:solidFill>
          <a:ln w="19050" algn="ctr">
            <a:noFill/>
            <a:miter lim="800000"/>
            <a:headEnd/>
            <a:tailEnd/>
          </a:ln>
        </p:spPr>
        <p:txBody>
          <a:bodyPr wrap="square" lIns="88900" tIns="144000" rIns="88900" bIns="88900" rtlCol="0" anchor="ctr"/>
          <a:lstStyle/>
          <a:p>
            <a:pPr lvl="0" algn="ctr" defTabSz="1822450">
              <a:lnSpc>
                <a:spcPct val="90000"/>
              </a:lnSpc>
              <a:spcBef>
                <a:spcPct val="0"/>
              </a:spcBef>
              <a:spcAft>
                <a:spcPct val="35000"/>
              </a:spcAft>
            </a:pPr>
            <a:r>
              <a:rPr lang="en-US" sz="1500" dirty="0"/>
              <a:t>Promotion of consumption</a:t>
            </a:r>
          </a:p>
        </p:txBody>
      </p:sp>
      <p:sp>
        <p:nvSpPr>
          <p:cNvPr id="46" name="Round Same Side Corner Rectangle 13">
            <a:extLst>
              <a:ext uri="{FF2B5EF4-FFF2-40B4-BE49-F238E27FC236}">
                <a16:creationId xmlns:a16="http://schemas.microsoft.com/office/drawing/2014/main" id="{EFD83FA0-4580-DBE7-33C7-C9581D7D56C7}"/>
              </a:ext>
            </a:extLst>
          </p:cNvPr>
          <p:cNvSpPr/>
          <p:nvPr/>
        </p:nvSpPr>
        <p:spPr bwMode="gray">
          <a:xfrm>
            <a:off x="3052446" y="1456660"/>
            <a:ext cx="2645859" cy="634828"/>
          </a:xfrm>
          <a:prstGeom prst="round2SameRect">
            <a:avLst>
              <a:gd name="adj1" fmla="val 36161"/>
              <a:gd name="adj2" fmla="val 0"/>
            </a:avLst>
          </a:prstGeom>
          <a:solidFill>
            <a:schemeClr val="accent6">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500" b="1" dirty="0">
              <a:solidFill>
                <a:schemeClr val="bg1"/>
              </a:solidFill>
            </a:endParaRPr>
          </a:p>
        </p:txBody>
      </p:sp>
      <p:sp>
        <p:nvSpPr>
          <p:cNvPr id="47" name="Round Same Side Corner Rectangle 14">
            <a:extLst>
              <a:ext uri="{FF2B5EF4-FFF2-40B4-BE49-F238E27FC236}">
                <a16:creationId xmlns:a16="http://schemas.microsoft.com/office/drawing/2014/main" id="{4789D993-842E-0329-5C6C-353C234D7D5B}"/>
              </a:ext>
            </a:extLst>
          </p:cNvPr>
          <p:cNvSpPr/>
          <p:nvPr/>
        </p:nvSpPr>
        <p:spPr bwMode="gray">
          <a:xfrm rot="10800000">
            <a:off x="3052446" y="2091491"/>
            <a:ext cx="2645859" cy="633506"/>
          </a:xfrm>
          <a:prstGeom prst="round2SameRect">
            <a:avLst>
              <a:gd name="adj1" fmla="val 34145"/>
              <a:gd name="adj2" fmla="val 0"/>
            </a:avLst>
          </a:prstGeom>
          <a:solidFill>
            <a:srgbClr val="00ABAB"/>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500" b="1" dirty="0">
              <a:solidFill>
                <a:schemeClr val="bg1"/>
              </a:solidFill>
            </a:endParaRPr>
          </a:p>
        </p:txBody>
      </p:sp>
      <p:sp>
        <p:nvSpPr>
          <p:cNvPr id="48" name="Rounded Rectangle 15">
            <a:extLst>
              <a:ext uri="{FF2B5EF4-FFF2-40B4-BE49-F238E27FC236}">
                <a16:creationId xmlns:a16="http://schemas.microsoft.com/office/drawing/2014/main" id="{CFA4BDEE-0D48-8365-CFDE-38F22AF3C132}"/>
              </a:ext>
            </a:extLst>
          </p:cNvPr>
          <p:cNvSpPr/>
          <p:nvPr/>
        </p:nvSpPr>
        <p:spPr bwMode="gray">
          <a:xfrm>
            <a:off x="3131221" y="1557621"/>
            <a:ext cx="2488313" cy="1072933"/>
          </a:xfrm>
          <a:prstGeom prst="roundRect">
            <a:avLst>
              <a:gd name="adj" fmla="val 15348"/>
            </a:avLst>
          </a:prstGeom>
          <a:solidFill>
            <a:schemeClr val="bg1"/>
          </a:solidFill>
          <a:ln w="19050" algn="ctr">
            <a:noFill/>
            <a:miter lim="800000"/>
            <a:headEnd/>
            <a:tailEnd/>
          </a:ln>
        </p:spPr>
        <p:txBody>
          <a:bodyPr wrap="square" lIns="88900" tIns="144000" rIns="88900" bIns="88900" rtlCol="0" anchor="ctr"/>
          <a:lstStyle/>
          <a:p>
            <a:pPr algn="ctr">
              <a:lnSpc>
                <a:spcPct val="106000"/>
              </a:lnSpc>
              <a:buFont typeface="Wingdings 2" pitchFamily="18" charset="2"/>
              <a:buNone/>
            </a:pPr>
            <a:r>
              <a:rPr lang="en-US" sz="1500" dirty="0"/>
              <a:t>Compliance burden on Industry</a:t>
            </a:r>
          </a:p>
        </p:txBody>
      </p:sp>
      <p:grpSp>
        <p:nvGrpSpPr>
          <p:cNvPr id="50" name="Group 49">
            <a:extLst>
              <a:ext uri="{FF2B5EF4-FFF2-40B4-BE49-F238E27FC236}">
                <a16:creationId xmlns:a16="http://schemas.microsoft.com/office/drawing/2014/main" id="{37DF0E49-723F-A0EA-4E93-84E8E9EDADCC}"/>
              </a:ext>
            </a:extLst>
          </p:cNvPr>
          <p:cNvGrpSpPr/>
          <p:nvPr/>
        </p:nvGrpSpPr>
        <p:grpSpPr>
          <a:xfrm>
            <a:off x="6640448" y="1456660"/>
            <a:ext cx="2645859" cy="1268337"/>
            <a:chOff x="5821741" y="1828800"/>
            <a:chExt cx="2645859" cy="1268337"/>
          </a:xfrm>
        </p:grpSpPr>
        <p:sp>
          <p:nvSpPr>
            <p:cNvPr id="51" name="Round Same Side Corner Rectangle 17">
              <a:extLst>
                <a:ext uri="{FF2B5EF4-FFF2-40B4-BE49-F238E27FC236}">
                  <a16:creationId xmlns:a16="http://schemas.microsoft.com/office/drawing/2014/main" id="{2BD6BCE6-54EA-4D08-912E-570177039E53}"/>
                </a:ext>
              </a:extLst>
            </p:cNvPr>
            <p:cNvSpPr/>
            <p:nvPr/>
          </p:nvSpPr>
          <p:spPr bwMode="gray">
            <a:xfrm>
              <a:off x="5821741" y="1828800"/>
              <a:ext cx="2645859" cy="634828"/>
            </a:xfrm>
            <a:prstGeom prst="round2SameRect">
              <a:avLst>
                <a:gd name="adj1" fmla="val 36161"/>
                <a:gd name="adj2" fmla="val 0"/>
              </a:avLst>
            </a:prstGeom>
            <a:solidFill>
              <a:schemeClr val="accent6">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500" b="1" dirty="0">
                <a:solidFill>
                  <a:schemeClr val="bg1"/>
                </a:solidFill>
              </a:endParaRPr>
            </a:p>
          </p:txBody>
        </p:sp>
        <p:sp>
          <p:nvSpPr>
            <p:cNvPr id="52" name="Round Same Side Corner Rectangle 18">
              <a:extLst>
                <a:ext uri="{FF2B5EF4-FFF2-40B4-BE49-F238E27FC236}">
                  <a16:creationId xmlns:a16="http://schemas.microsoft.com/office/drawing/2014/main" id="{2333EC36-4B46-AC00-F696-D2959AD0417E}"/>
                </a:ext>
              </a:extLst>
            </p:cNvPr>
            <p:cNvSpPr/>
            <p:nvPr/>
          </p:nvSpPr>
          <p:spPr bwMode="gray">
            <a:xfrm rot="10800000">
              <a:off x="5821741" y="2463631"/>
              <a:ext cx="2645859" cy="633506"/>
            </a:xfrm>
            <a:prstGeom prst="round2SameRect">
              <a:avLst>
                <a:gd name="adj1" fmla="val 34145"/>
                <a:gd name="adj2" fmla="val 0"/>
              </a:avLst>
            </a:prstGeom>
            <a:solidFill>
              <a:srgbClr val="00ABAB"/>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IN" sz="1500" b="1" dirty="0">
                <a:solidFill>
                  <a:schemeClr val="bg1"/>
                </a:solidFill>
              </a:endParaRPr>
            </a:p>
          </p:txBody>
        </p:sp>
        <p:sp>
          <p:nvSpPr>
            <p:cNvPr id="53" name="Rounded Rectangle 19">
              <a:extLst>
                <a:ext uri="{FF2B5EF4-FFF2-40B4-BE49-F238E27FC236}">
                  <a16:creationId xmlns:a16="http://schemas.microsoft.com/office/drawing/2014/main" id="{4D2EA908-EDC7-3BA0-1AE6-F11ACBA53A4B}"/>
                </a:ext>
              </a:extLst>
            </p:cNvPr>
            <p:cNvSpPr/>
            <p:nvPr/>
          </p:nvSpPr>
          <p:spPr bwMode="gray">
            <a:xfrm>
              <a:off x="5900516" y="1929761"/>
              <a:ext cx="2488313" cy="1072933"/>
            </a:xfrm>
            <a:prstGeom prst="roundRect">
              <a:avLst>
                <a:gd name="adj" fmla="val 15348"/>
              </a:avLst>
            </a:prstGeom>
            <a:solidFill>
              <a:schemeClr val="bg1"/>
            </a:solidFill>
            <a:ln w="19050" algn="ctr">
              <a:noFill/>
              <a:miter lim="800000"/>
              <a:headEnd/>
              <a:tailEnd/>
            </a:ln>
          </p:spPr>
          <p:txBody>
            <a:bodyPr wrap="square" lIns="88900" tIns="144000" rIns="88900" bIns="88900" rtlCol="0" anchor="ctr"/>
            <a:lstStyle/>
            <a:p>
              <a:pPr lvl="0" algn="ctr" defTabSz="1822450">
                <a:lnSpc>
                  <a:spcPct val="90000"/>
                </a:lnSpc>
                <a:spcBef>
                  <a:spcPct val="0"/>
                </a:spcBef>
                <a:spcAft>
                  <a:spcPct val="35000"/>
                </a:spcAft>
              </a:pPr>
              <a:r>
                <a:rPr lang="en-US" sz="1500" dirty="0"/>
                <a:t>Dispute resolution backlog</a:t>
              </a:r>
            </a:p>
          </p:txBody>
        </p:sp>
      </p:grpSp>
      <p:sp>
        <p:nvSpPr>
          <p:cNvPr id="54" name="Rectangle 53">
            <a:extLst>
              <a:ext uri="{FF2B5EF4-FFF2-40B4-BE49-F238E27FC236}">
                <a16:creationId xmlns:a16="http://schemas.microsoft.com/office/drawing/2014/main" id="{B353356E-61C8-BFA6-5C4E-913E3E3FF5D7}"/>
              </a:ext>
            </a:extLst>
          </p:cNvPr>
          <p:cNvSpPr>
            <a:spLocks noChangeArrowheads="1"/>
          </p:cNvSpPr>
          <p:nvPr/>
        </p:nvSpPr>
        <p:spPr bwMode="auto">
          <a:xfrm>
            <a:off x="1258445" y="5473280"/>
            <a:ext cx="9809108" cy="745880"/>
          </a:xfrm>
          <a:prstGeom prst="rect">
            <a:avLst/>
          </a:prstGeom>
          <a:solidFill>
            <a:schemeClr val="accent4">
              <a:lumMod val="75000"/>
            </a:schemeClr>
          </a:solidFill>
          <a:ln w="6350" algn="ctr">
            <a:noFill/>
            <a:miter lim="800000"/>
            <a:headEnd/>
            <a:tailEnd/>
          </a:ln>
        </p:spPr>
        <p:txBody>
          <a:bodyPr lIns="73528" tIns="73528" rIns="73528" bIns="73528" anchor="ctr" anchorCtr="0"/>
          <a:lstStyle/>
          <a:p>
            <a:pPr algn="ctr"/>
            <a:r>
              <a:rPr lang="en-GB" altLang="ja-JP" b="1" dirty="0">
                <a:solidFill>
                  <a:schemeClr val="bg1"/>
                </a:solidFill>
                <a:ea typeface="ＭＳ Ｐゴシック" charset="-128"/>
              </a:rPr>
              <a:t>Genesis of GST 2.0</a:t>
            </a:r>
          </a:p>
        </p:txBody>
      </p:sp>
      <p:cxnSp>
        <p:nvCxnSpPr>
          <p:cNvPr id="55" name="Straight Arrow Connector 54">
            <a:extLst>
              <a:ext uri="{FF2B5EF4-FFF2-40B4-BE49-F238E27FC236}">
                <a16:creationId xmlns:a16="http://schemas.microsoft.com/office/drawing/2014/main" id="{06EA0D45-3F8C-B79A-0C05-0DE32DDA8525}"/>
              </a:ext>
            </a:extLst>
          </p:cNvPr>
          <p:cNvCxnSpPr/>
          <p:nvPr/>
        </p:nvCxnSpPr>
        <p:spPr>
          <a:xfrm>
            <a:off x="2601787" y="4618960"/>
            <a:ext cx="0" cy="693420"/>
          </a:xfrm>
          <a:prstGeom prst="straightConnector1">
            <a:avLst/>
          </a:prstGeom>
          <a:ln w="254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00124B8-549E-87FB-EE55-FF4E684EA42B}"/>
              </a:ext>
            </a:extLst>
          </p:cNvPr>
          <p:cNvCxnSpPr/>
          <p:nvPr/>
        </p:nvCxnSpPr>
        <p:spPr>
          <a:xfrm>
            <a:off x="6169378" y="4618960"/>
            <a:ext cx="0" cy="693420"/>
          </a:xfrm>
          <a:prstGeom prst="straightConnector1">
            <a:avLst/>
          </a:prstGeom>
          <a:ln w="254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7C65E497-2ABE-8070-80DA-0EF3013747EC}"/>
              </a:ext>
            </a:extLst>
          </p:cNvPr>
          <p:cNvCxnSpPr/>
          <p:nvPr/>
        </p:nvCxnSpPr>
        <p:spPr>
          <a:xfrm>
            <a:off x="9757377" y="4618960"/>
            <a:ext cx="0" cy="693420"/>
          </a:xfrm>
          <a:prstGeom prst="straightConnector1">
            <a:avLst/>
          </a:prstGeom>
          <a:ln w="254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460F62AE-D439-AAB1-16B8-410356C33542}"/>
              </a:ext>
            </a:extLst>
          </p:cNvPr>
          <p:cNvCxnSpPr/>
          <p:nvPr/>
        </p:nvCxnSpPr>
        <p:spPr>
          <a:xfrm>
            <a:off x="7963377" y="2724997"/>
            <a:ext cx="0" cy="2587383"/>
          </a:xfrm>
          <a:prstGeom prst="straightConnector1">
            <a:avLst/>
          </a:prstGeom>
          <a:ln w="254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85411329-1DEA-6711-D1F1-FCF5D1F32AD6}"/>
              </a:ext>
            </a:extLst>
          </p:cNvPr>
          <p:cNvCxnSpPr/>
          <p:nvPr/>
        </p:nvCxnSpPr>
        <p:spPr>
          <a:xfrm>
            <a:off x="4381977" y="2724997"/>
            <a:ext cx="0" cy="2587383"/>
          </a:xfrm>
          <a:prstGeom prst="straightConnector1">
            <a:avLst/>
          </a:prstGeom>
          <a:ln w="2540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42473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77A1C-E1D3-048D-25F9-A72B6C418A07}"/>
            </a:ext>
          </a:extLst>
        </p:cNvPr>
        <p:cNvGrpSpPr/>
        <p:nvPr/>
      </p:nvGrpSpPr>
      <p:grpSpPr>
        <a:xfrm>
          <a:off x="0" y="0"/>
          <a:ext cx="0" cy="0"/>
          <a:chOff x="0" y="0"/>
          <a:chExt cx="0" cy="0"/>
        </a:xfrm>
      </p:grpSpPr>
      <p:grpSp>
        <p:nvGrpSpPr>
          <p:cNvPr id="64" name="Group 63">
            <a:extLst>
              <a:ext uri="{FF2B5EF4-FFF2-40B4-BE49-F238E27FC236}">
                <a16:creationId xmlns:a16="http://schemas.microsoft.com/office/drawing/2014/main" id="{C61FDD65-22CB-5ACA-3632-8A2759C5737D}"/>
              </a:ext>
            </a:extLst>
          </p:cNvPr>
          <p:cNvGrpSpPr/>
          <p:nvPr/>
        </p:nvGrpSpPr>
        <p:grpSpPr>
          <a:xfrm>
            <a:off x="234963" y="1167745"/>
            <a:ext cx="11611432" cy="1040282"/>
            <a:chOff x="123895" y="5551230"/>
            <a:chExt cx="11611432" cy="1066412"/>
          </a:xfrm>
        </p:grpSpPr>
        <p:sp>
          <p:nvSpPr>
            <p:cNvPr id="65" name="Rectangle 64">
              <a:extLst>
                <a:ext uri="{FF2B5EF4-FFF2-40B4-BE49-F238E27FC236}">
                  <a16:creationId xmlns:a16="http://schemas.microsoft.com/office/drawing/2014/main" id="{9A88C488-FCE8-85C2-A104-7D3CAD475639}"/>
                </a:ext>
              </a:extLst>
            </p:cNvPr>
            <p:cNvSpPr/>
            <p:nvPr/>
          </p:nvSpPr>
          <p:spPr bwMode="gray">
            <a:xfrm>
              <a:off x="469901" y="5761701"/>
              <a:ext cx="11265426" cy="855941"/>
            </a:xfrm>
            <a:prstGeom prst="rect">
              <a:avLst/>
            </a:prstGeom>
            <a:solidFill>
              <a:schemeClr val="accent3"/>
            </a:solidFill>
            <a:ln w="19050" algn="ctr">
              <a:noFill/>
              <a:miter lim="800000"/>
              <a:headEnd/>
              <a:tailEnd/>
            </a:ln>
          </p:spPr>
          <p:txBody>
            <a:bodyPr wrap="square" lIns="88900" tIns="88900" rIns="88900" bIns="88900" rtlCol="0" anchor="ctr"/>
            <a:lstStyle/>
            <a:p>
              <a:pPr marL="461963" marR="0" lvl="0" defTabSz="914400" rtl="0" eaLnBrk="1" fontAlgn="auto" latinLnBrk="0" hangingPunct="1">
                <a:lnSpc>
                  <a:spcPct val="106000"/>
                </a:lnSpc>
                <a:spcBef>
                  <a:spcPts val="0"/>
                </a:spcBef>
                <a:spcAft>
                  <a:spcPts val="0"/>
                </a:spcAft>
                <a:buClrTx/>
                <a:buSzTx/>
                <a:buFont typeface="Wingdings 2" pitchFamily="18" charset="2"/>
                <a:buNone/>
                <a:tabLst/>
                <a:defRPr/>
              </a:pPr>
              <a:r>
                <a:rPr lang="en-US" sz="1500" b="1" i="1" dirty="0">
                  <a:solidFill>
                    <a:prstClr val="white"/>
                  </a:solidFill>
                  <a:cs typeface="Arial" panose="020B0604020202020204" pitchFamily="34" charset="0"/>
                </a:rPr>
                <a:t>Honourable Prime Minister of India on 79</a:t>
              </a:r>
              <a:r>
                <a:rPr lang="en-US" sz="1500" b="1" i="1" baseline="30000" dirty="0">
                  <a:solidFill>
                    <a:prstClr val="white"/>
                  </a:solidFill>
                  <a:cs typeface="Arial" panose="020B0604020202020204" pitchFamily="34" charset="0"/>
                </a:rPr>
                <a:t>th</a:t>
              </a:r>
              <a:r>
                <a:rPr lang="en-US" sz="1500" b="1" i="1" dirty="0">
                  <a:solidFill>
                    <a:prstClr val="white"/>
                  </a:solidFill>
                  <a:cs typeface="Arial" panose="020B0604020202020204" pitchFamily="34" charset="0"/>
                </a:rPr>
                <a:t> Independence day announced significant reforms in GST, focusing on 3 pillars: structural reforms, rate rationalization and ease of living</a:t>
              </a:r>
            </a:p>
          </p:txBody>
        </p:sp>
        <p:pic>
          <p:nvPicPr>
            <p:cNvPr id="66" name="Picture 65">
              <a:extLst>
                <a:ext uri="{FF2B5EF4-FFF2-40B4-BE49-F238E27FC236}">
                  <a16:creationId xmlns:a16="http://schemas.microsoft.com/office/drawing/2014/main" id="{AB93FBFF-5934-C997-0E92-F5FCF79F9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95" y="5551230"/>
              <a:ext cx="1008207" cy="1008207"/>
            </a:xfrm>
            <a:prstGeom prst="rect">
              <a:avLst/>
            </a:prstGeom>
          </p:spPr>
        </p:pic>
      </p:grpSp>
      <p:grpSp>
        <p:nvGrpSpPr>
          <p:cNvPr id="93" name="Group 92">
            <a:extLst>
              <a:ext uri="{FF2B5EF4-FFF2-40B4-BE49-F238E27FC236}">
                <a16:creationId xmlns:a16="http://schemas.microsoft.com/office/drawing/2014/main" id="{DF928120-3E5F-0CB2-1A50-F5DFFDC4B195}"/>
              </a:ext>
            </a:extLst>
          </p:cNvPr>
          <p:cNvGrpSpPr/>
          <p:nvPr/>
        </p:nvGrpSpPr>
        <p:grpSpPr>
          <a:xfrm>
            <a:off x="568498" y="2175468"/>
            <a:ext cx="11055004" cy="4090222"/>
            <a:chOff x="624930" y="1885459"/>
            <a:chExt cx="11055004" cy="4283435"/>
          </a:xfrm>
        </p:grpSpPr>
        <p:sp>
          <p:nvSpPr>
            <p:cNvPr id="39" name="Round Single Corner Rectangle 34">
              <a:extLst>
                <a:ext uri="{FF2B5EF4-FFF2-40B4-BE49-F238E27FC236}">
                  <a16:creationId xmlns:a16="http://schemas.microsoft.com/office/drawing/2014/main" id="{7093AC1E-8399-2D96-B1D6-5221C5EA64A7}"/>
                </a:ext>
              </a:extLst>
            </p:cNvPr>
            <p:cNvSpPr/>
            <p:nvPr/>
          </p:nvSpPr>
          <p:spPr>
            <a:xfrm>
              <a:off x="4468583" y="2358991"/>
              <a:ext cx="3260160" cy="3503416"/>
            </a:xfrm>
            <a:prstGeom prst="round1Rect">
              <a:avLst>
                <a:gd name="adj" fmla="val 899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83"/>
              <a:endParaRPr lang="en-US" sz="1500" dirty="0">
                <a:solidFill>
                  <a:prstClr val="white"/>
                </a:solidFill>
                <a:cs typeface="Arial" panose="020B0604020202020204" pitchFamily="34" charset="0"/>
              </a:endParaRPr>
            </a:p>
          </p:txBody>
        </p:sp>
        <p:sp>
          <p:nvSpPr>
            <p:cNvPr id="40" name="Rectangle 39">
              <a:extLst>
                <a:ext uri="{FF2B5EF4-FFF2-40B4-BE49-F238E27FC236}">
                  <a16:creationId xmlns:a16="http://schemas.microsoft.com/office/drawing/2014/main" id="{7D2E8EF3-A93B-A537-7A9F-D700063BB4A6}"/>
                </a:ext>
              </a:extLst>
            </p:cNvPr>
            <p:cNvSpPr/>
            <p:nvPr/>
          </p:nvSpPr>
          <p:spPr>
            <a:xfrm>
              <a:off x="4468581" y="3315246"/>
              <a:ext cx="3260162" cy="255594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83"/>
              <a:endParaRPr lang="en-US" sz="1500" dirty="0">
                <a:solidFill>
                  <a:prstClr val="white"/>
                </a:solidFill>
                <a:cs typeface="Arial" panose="020B0604020202020204" pitchFamily="34" charset="0"/>
              </a:endParaRPr>
            </a:p>
          </p:txBody>
        </p:sp>
        <p:sp>
          <p:nvSpPr>
            <p:cNvPr id="41" name="Rectangle 40">
              <a:extLst>
                <a:ext uri="{FF2B5EF4-FFF2-40B4-BE49-F238E27FC236}">
                  <a16:creationId xmlns:a16="http://schemas.microsoft.com/office/drawing/2014/main" id="{A52B54EE-A859-818E-A7F1-5B9E0CFFBAE4}"/>
                </a:ext>
              </a:extLst>
            </p:cNvPr>
            <p:cNvSpPr/>
            <p:nvPr/>
          </p:nvSpPr>
          <p:spPr>
            <a:xfrm>
              <a:off x="4509078" y="3351023"/>
              <a:ext cx="3301422" cy="2594638"/>
            </a:xfrm>
            <a:prstGeom prst="rect">
              <a:avLst/>
            </a:prstGeom>
          </p:spPr>
          <p:txBody>
            <a:bodyPr wrap="square">
              <a:spAutoFit/>
            </a:bodyPr>
            <a:lstStyle/>
            <a:p>
              <a:pPr marL="285750" marR="0" lvl="0" indent="-285750" algn="l" defTabSz="6858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500" b="1" u="sng" dirty="0">
                  <a:ea typeface="Open Sans Light" panose="020B0306030504020204" pitchFamily="34" charset="0"/>
                  <a:cs typeface="Arial" panose="020B0604020202020204" pitchFamily="34" charset="0"/>
                </a:rPr>
                <a:t>Reduction of taxes on common items and aspirational goods</a:t>
              </a:r>
              <a:r>
                <a:rPr lang="en-US" sz="1500" dirty="0">
                  <a:ea typeface="Open Sans Light" panose="020B0306030504020204" pitchFamily="34" charset="0"/>
                  <a:cs typeface="Arial" panose="020B0604020202020204" pitchFamily="34" charset="0"/>
                </a:rPr>
                <a:t> to enhance affordability, boost consumption</a:t>
              </a:r>
            </a:p>
            <a:p>
              <a:pPr marL="285750" marR="0" lvl="0" indent="-285750" algn="l" defTabSz="6858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500" dirty="0">
                  <a:ea typeface="Open Sans Light" panose="020B0306030504020204" pitchFamily="34" charset="0"/>
                  <a:cs typeface="Arial" panose="020B0604020202020204" pitchFamily="34" charset="0"/>
                </a:rPr>
                <a:t>Move towards simple tax with </a:t>
              </a:r>
              <a:r>
                <a:rPr lang="en-US" sz="1500" b="1" u="sng" dirty="0">
                  <a:ea typeface="Open Sans Light" panose="020B0306030504020204" pitchFamily="34" charset="0"/>
                  <a:cs typeface="Arial" panose="020B0604020202020204" pitchFamily="34" charset="0"/>
                </a:rPr>
                <a:t>2 slabs</a:t>
              </a:r>
              <a:r>
                <a:rPr lang="en-US" sz="1500" dirty="0">
                  <a:ea typeface="Open Sans Light" panose="020B0306030504020204" pitchFamily="34" charset="0"/>
                  <a:cs typeface="Arial" panose="020B0604020202020204" pitchFamily="34" charset="0"/>
                </a:rPr>
                <a:t>. </a:t>
              </a:r>
            </a:p>
            <a:p>
              <a:pPr marL="285750" marR="0" lvl="0" indent="-285750" algn="l" defTabSz="6858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500" dirty="0">
                  <a:ea typeface="Open Sans Light" panose="020B0306030504020204" pitchFamily="34" charset="0"/>
                  <a:cs typeface="Arial" panose="020B0604020202020204" pitchFamily="34" charset="0"/>
                </a:rPr>
                <a:t>Flexibility to rationalize GST rates owing to the </a:t>
              </a:r>
              <a:r>
                <a:rPr lang="en-US" sz="1500" b="1" u="sng" dirty="0">
                  <a:ea typeface="Open Sans Light" panose="020B0306030504020204" pitchFamily="34" charset="0"/>
                  <a:cs typeface="Arial" panose="020B0604020202020204" pitchFamily="34" charset="0"/>
                </a:rPr>
                <a:t>end of compensation </a:t>
              </a:r>
              <a:r>
                <a:rPr lang="en-US" sz="1500" b="1" u="sng" dirty="0" err="1">
                  <a:ea typeface="Open Sans Light" panose="020B0306030504020204" pitchFamily="34" charset="0"/>
                  <a:cs typeface="Arial" panose="020B0604020202020204" pitchFamily="34" charset="0"/>
                </a:rPr>
                <a:t>cess</a:t>
              </a:r>
              <a:r>
                <a:rPr lang="en-US" sz="1500" dirty="0">
                  <a:ea typeface="Open Sans Light" panose="020B0306030504020204" pitchFamily="34" charset="0"/>
                  <a:cs typeface="Arial" panose="020B0604020202020204" pitchFamily="34" charset="0"/>
                </a:rPr>
                <a:t> by 31</a:t>
              </a:r>
              <a:r>
                <a:rPr lang="en-US" sz="1500" baseline="30000" dirty="0">
                  <a:ea typeface="Open Sans Light" panose="020B0306030504020204" pitchFamily="34" charset="0"/>
                  <a:cs typeface="Arial" panose="020B0604020202020204" pitchFamily="34" charset="0"/>
                </a:rPr>
                <a:t>st</a:t>
              </a:r>
              <a:r>
                <a:rPr lang="en-US" sz="1500" dirty="0">
                  <a:ea typeface="Open Sans Light" panose="020B0306030504020204" pitchFamily="34" charset="0"/>
                  <a:cs typeface="Arial" panose="020B0604020202020204" pitchFamily="34" charset="0"/>
                </a:rPr>
                <a:t> March 2026</a:t>
              </a:r>
              <a:endParaRPr lang="en-US" sz="1500" dirty="0">
                <a:cs typeface="Arial" panose="020B0604020202020204" pitchFamily="34" charset="0"/>
              </a:endParaRPr>
            </a:p>
          </p:txBody>
        </p:sp>
        <p:sp>
          <p:nvSpPr>
            <p:cNvPr id="42" name="Rectangle 41">
              <a:extLst>
                <a:ext uri="{FF2B5EF4-FFF2-40B4-BE49-F238E27FC236}">
                  <a16:creationId xmlns:a16="http://schemas.microsoft.com/office/drawing/2014/main" id="{2F41BA5C-0A33-C7F2-C7CF-CF62E67D4713}"/>
                </a:ext>
              </a:extLst>
            </p:cNvPr>
            <p:cNvSpPr/>
            <p:nvPr/>
          </p:nvSpPr>
          <p:spPr>
            <a:xfrm>
              <a:off x="5001982" y="2738415"/>
              <a:ext cx="2322427" cy="342057"/>
            </a:xfrm>
            <a:prstGeom prst="rect">
              <a:avLst/>
            </a:prstGeom>
          </p:spPr>
          <p:txBody>
            <a:bodyPr wrap="square">
              <a:spAutoFit/>
            </a:bodyPr>
            <a:lstStyle/>
            <a:p>
              <a:pPr algn="ctr" defTabSz="1219083">
                <a:lnSpc>
                  <a:spcPct val="106000"/>
                </a:lnSpc>
                <a:defRPr/>
              </a:pPr>
              <a:r>
                <a:rPr lang="en-US" sz="1500" b="1" dirty="0">
                  <a:solidFill>
                    <a:prstClr val="white"/>
                  </a:solidFill>
                  <a:cs typeface="Arial" panose="020B0604020202020204" pitchFamily="34" charset="0"/>
                </a:rPr>
                <a:t>Rate Rationalization</a:t>
              </a:r>
              <a:endParaRPr lang="en-IN" sz="1500" b="1" dirty="0">
                <a:solidFill>
                  <a:prstClr val="white"/>
                </a:solidFill>
                <a:cs typeface="Arial" panose="020B0604020202020204" pitchFamily="34" charset="0"/>
              </a:endParaRPr>
            </a:p>
          </p:txBody>
        </p:sp>
        <p:sp>
          <p:nvSpPr>
            <p:cNvPr id="43" name="Round Single Corner Rectangle 30">
              <a:extLst>
                <a:ext uri="{FF2B5EF4-FFF2-40B4-BE49-F238E27FC236}">
                  <a16:creationId xmlns:a16="http://schemas.microsoft.com/office/drawing/2014/main" id="{9C27616D-148C-C802-3B4B-EC076462B323}"/>
                </a:ext>
              </a:extLst>
            </p:cNvPr>
            <p:cNvSpPr/>
            <p:nvPr/>
          </p:nvSpPr>
          <p:spPr>
            <a:xfrm>
              <a:off x="624932" y="2358990"/>
              <a:ext cx="3260160" cy="3503417"/>
            </a:xfrm>
            <a:prstGeom prst="round1Rect">
              <a:avLst>
                <a:gd name="adj" fmla="val 899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83"/>
              <a:endParaRPr lang="en-US" sz="1500" dirty="0">
                <a:solidFill>
                  <a:prstClr val="white"/>
                </a:solidFill>
                <a:cs typeface="Arial" panose="020B0604020202020204" pitchFamily="34" charset="0"/>
              </a:endParaRPr>
            </a:p>
          </p:txBody>
        </p:sp>
        <p:sp>
          <p:nvSpPr>
            <p:cNvPr id="44" name="Rectangle 43">
              <a:extLst>
                <a:ext uri="{FF2B5EF4-FFF2-40B4-BE49-F238E27FC236}">
                  <a16:creationId xmlns:a16="http://schemas.microsoft.com/office/drawing/2014/main" id="{8528EE2B-DFA6-1C1B-BD37-29139F4BBA49}"/>
                </a:ext>
              </a:extLst>
            </p:cNvPr>
            <p:cNvSpPr/>
            <p:nvPr/>
          </p:nvSpPr>
          <p:spPr>
            <a:xfrm>
              <a:off x="624932" y="3315246"/>
              <a:ext cx="3234377" cy="254716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83"/>
              <a:endParaRPr lang="en-US" sz="1500" dirty="0">
                <a:solidFill>
                  <a:prstClr val="white"/>
                </a:solidFill>
                <a:cs typeface="Arial" panose="020B0604020202020204" pitchFamily="34" charset="0"/>
              </a:endParaRPr>
            </a:p>
          </p:txBody>
        </p:sp>
        <p:sp>
          <p:nvSpPr>
            <p:cNvPr id="67" name="Rectangle 66">
              <a:extLst>
                <a:ext uri="{FF2B5EF4-FFF2-40B4-BE49-F238E27FC236}">
                  <a16:creationId xmlns:a16="http://schemas.microsoft.com/office/drawing/2014/main" id="{E279F80F-DE3C-FDB9-1DB4-2FFAD0FB7314}"/>
                </a:ext>
              </a:extLst>
            </p:cNvPr>
            <p:cNvSpPr/>
            <p:nvPr/>
          </p:nvSpPr>
          <p:spPr>
            <a:xfrm>
              <a:off x="624930" y="3358146"/>
              <a:ext cx="3234377" cy="2352902"/>
            </a:xfrm>
            <a:prstGeom prst="rect">
              <a:avLst/>
            </a:prstGeom>
          </p:spPr>
          <p:txBody>
            <a:bodyPr wrap="square">
              <a:spAutoFit/>
            </a:bodyPr>
            <a:lstStyle/>
            <a:p>
              <a:pPr marL="285750" marR="0" lvl="0" indent="-285750" algn="l" defTabSz="6858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500" b="1" i="0" u="sng" strike="noStrike" kern="1200" cap="none" spc="0" normalizeH="0" baseline="0" noProof="0" dirty="0">
                  <a:ln>
                    <a:noFill/>
                  </a:ln>
                  <a:effectLst/>
                  <a:uLnTx/>
                  <a:uFillTx/>
                  <a:ea typeface="Open Sans Light" panose="020B0306030504020204" pitchFamily="34" charset="0"/>
                  <a:cs typeface="Arial" panose="020B0604020202020204" pitchFamily="34" charset="0"/>
                </a:rPr>
                <a:t>Resolving classification issues</a:t>
              </a:r>
              <a:r>
                <a:rPr kumimoji="0" lang="en-US" sz="1500" b="0" i="0" u="none" strike="noStrike" kern="1200" cap="none" spc="0" normalizeH="0" baseline="0" noProof="0" dirty="0">
                  <a:ln>
                    <a:noFill/>
                  </a:ln>
                  <a:effectLst/>
                  <a:uLnTx/>
                  <a:uFillTx/>
                  <a:ea typeface="Open Sans Light" panose="020B0306030504020204" pitchFamily="34" charset="0"/>
                  <a:cs typeface="Arial" panose="020B0604020202020204" pitchFamily="34" charset="0"/>
                </a:rPr>
                <a:t> to streamline rate structures and minimize</a:t>
              </a:r>
              <a:r>
                <a:rPr lang="en-US" sz="1500" dirty="0">
                  <a:ea typeface="Open Sans Light" panose="020B0306030504020204" pitchFamily="34" charset="0"/>
                  <a:cs typeface="Arial" panose="020B0604020202020204" pitchFamily="34" charset="0"/>
                </a:rPr>
                <a:t> </a:t>
              </a:r>
              <a:r>
                <a:rPr kumimoji="0" lang="en-US" sz="1500" b="0" i="0" u="none" strike="noStrike" kern="1200" cap="none" spc="0" normalizeH="0" baseline="0" noProof="0" dirty="0">
                  <a:ln>
                    <a:noFill/>
                  </a:ln>
                  <a:effectLst/>
                  <a:uLnTx/>
                  <a:uFillTx/>
                  <a:ea typeface="Open Sans Light" panose="020B0306030504020204" pitchFamily="34" charset="0"/>
                  <a:cs typeface="Arial" panose="020B0604020202020204" pitchFamily="34" charset="0"/>
                </a:rPr>
                <a:t>disputes.</a:t>
              </a:r>
            </a:p>
            <a:p>
              <a:pPr marL="285750" marR="0" lvl="0" indent="-285750" algn="l" defTabSz="6858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effectLst/>
                  <a:uLnTx/>
                  <a:uFillTx/>
                  <a:ea typeface="Open Sans Light" panose="020B0306030504020204" pitchFamily="34" charset="0"/>
                  <a:cs typeface="Arial" panose="020B0604020202020204" pitchFamily="34" charset="0"/>
                </a:rPr>
                <a:t>Providing </a:t>
              </a:r>
              <a:r>
                <a:rPr kumimoji="0" lang="en-US" sz="1500" b="1" i="0" u="sng" strike="noStrike" kern="1200" cap="none" spc="0" normalizeH="0" baseline="0" noProof="0" dirty="0">
                  <a:ln>
                    <a:noFill/>
                  </a:ln>
                  <a:effectLst/>
                  <a:uLnTx/>
                  <a:uFillTx/>
                  <a:ea typeface="Open Sans Light" panose="020B0306030504020204" pitchFamily="34" charset="0"/>
                  <a:cs typeface="Arial" panose="020B0604020202020204" pitchFamily="34" charset="0"/>
                </a:rPr>
                <a:t>clarity on rates </a:t>
              </a:r>
              <a:r>
                <a:rPr kumimoji="0" lang="en-US" sz="1500" b="0" i="0" u="none" strike="noStrike" kern="1200" cap="none" spc="0" normalizeH="0" baseline="0" noProof="0" dirty="0">
                  <a:ln>
                    <a:noFill/>
                  </a:ln>
                  <a:effectLst/>
                  <a:uLnTx/>
                  <a:uFillTx/>
                  <a:ea typeface="Open Sans Light" panose="020B0306030504020204" pitchFamily="34" charset="0"/>
                  <a:cs typeface="Arial" panose="020B0604020202020204" pitchFamily="34" charset="0"/>
                </a:rPr>
                <a:t>to build industry confidence and support better business planning</a:t>
              </a:r>
            </a:p>
            <a:p>
              <a:pPr marL="285750" indent="-285750" defTabSz="685800">
                <a:spcBef>
                  <a:spcPts val="1200"/>
                </a:spcBef>
                <a:buFont typeface="Arial" panose="020B0604020202020204" pitchFamily="34" charset="0"/>
                <a:buChar char="•"/>
                <a:defRPr/>
              </a:pPr>
              <a:r>
                <a:rPr lang="en-US" sz="1500" b="1" u="sng" dirty="0">
                  <a:ea typeface="Open Sans Light" panose="020B0306030504020204" pitchFamily="34" charset="0"/>
                  <a:cs typeface="Arial" panose="020B0604020202020204" pitchFamily="34" charset="0"/>
                </a:rPr>
                <a:t>Inverted duty structure correction</a:t>
              </a:r>
              <a:r>
                <a:rPr lang="en-US" sz="1500" dirty="0">
                  <a:ea typeface="Open Sans Light" panose="020B0306030504020204" pitchFamily="34" charset="0"/>
                  <a:cs typeface="Arial" panose="020B0604020202020204" pitchFamily="34" charset="0"/>
                </a:rPr>
                <a:t> to align input and output tax rates</a:t>
              </a:r>
              <a:endParaRPr kumimoji="0" lang="en-US" sz="1500" b="0" i="0" u="none" strike="noStrike" kern="1200" cap="none" spc="0" normalizeH="0" baseline="0" noProof="0" dirty="0">
                <a:ln>
                  <a:noFill/>
                </a:ln>
                <a:effectLst/>
                <a:uLnTx/>
                <a:uFillTx/>
                <a:ea typeface="Open Sans Light" panose="020B0306030504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5363C080-6207-E54B-2FE6-3C7DDCEEE91A}"/>
                </a:ext>
              </a:extLst>
            </p:cNvPr>
            <p:cNvSpPr/>
            <p:nvPr/>
          </p:nvSpPr>
          <p:spPr>
            <a:xfrm>
              <a:off x="912921" y="2669835"/>
              <a:ext cx="2491609" cy="342057"/>
            </a:xfrm>
            <a:prstGeom prst="rect">
              <a:avLst/>
            </a:prstGeom>
          </p:spPr>
          <p:txBody>
            <a:bodyPr wrap="square">
              <a:spAutoFit/>
            </a:bodyPr>
            <a:lstStyle/>
            <a:p>
              <a:pPr algn="ctr" defTabSz="1219083">
                <a:lnSpc>
                  <a:spcPct val="106000"/>
                </a:lnSpc>
                <a:defRPr/>
              </a:pPr>
              <a:r>
                <a:rPr lang="en-US" sz="1500" b="1" dirty="0">
                  <a:solidFill>
                    <a:prstClr val="white"/>
                  </a:solidFill>
                  <a:cs typeface="Arial" panose="020B0604020202020204" pitchFamily="34" charset="0"/>
                </a:rPr>
                <a:t>Structural Reforms</a:t>
              </a:r>
              <a:endParaRPr lang="en-IN" sz="1500" b="1" dirty="0">
                <a:solidFill>
                  <a:prstClr val="white"/>
                </a:solidFill>
                <a:cs typeface="Arial" panose="020B0604020202020204" pitchFamily="34" charset="0"/>
              </a:endParaRPr>
            </a:p>
          </p:txBody>
        </p:sp>
        <p:sp>
          <p:nvSpPr>
            <p:cNvPr id="69" name="Round Single Corner Rectangle 22">
              <a:extLst>
                <a:ext uri="{FF2B5EF4-FFF2-40B4-BE49-F238E27FC236}">
                  <a16:creationId xmlns:a16="http://schemas.microsoft.com/office/drawing/2014/main" id="{7DB5DC78-3036-DC10-C299-E30CABD29C00}"/>
                </a:ext>
              </a:extLst>
            </p:cNvPr>
            <p:cNvSpPr/>
            <p:nvPr/>
          </p:nvSpPr>
          <p:spPr>
            <a:xfrm>
              <a:off x="8419774" y="2358990"/>
              <a:ext cx="3260160" cy="3503416"/>
            </a:xfrm>
            <a:prstGeom prst="round1Rect">
              <a:avLst>
                <a:gd name="adj" fmla="val 899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83"/>
              <a:endParaRPr lang="en-US" sz="1500" dirty="0">
                <a:solidFill>
                  <a:prstClr val="white"/>
                </a:solidFill>
                <a:cs typeface="Arial" panose="020B0604020202020204" pitchFamily="34" charset="0"/>
              </a:endParaRPr>
            </a:p>
          </p:txBody>
        </p:sp>
        <p:sp>
          <p:nvSpPr>
            <p:cNvPr id="70" name="Rectangle 69">
              <a:extLst>
                <a:ext uri="{FF2B5EF4-FFF2-40B4-BE49-F238E27FC236}">
                  <a16:creationId xmlns:a16="http://schemas.microsoft.com/office/drawing/2014/main" id="{A159A9E1-58C2-23D1-615F-C7BFB2580083}"/>
                </a:ext>
              </a:extLst>
            </p:cNvPr>
            <p:cNvSpPr/>
            <p:nvPr/>
          </p:nvSpPr>
          <p:spPr>
            <a:xfrm>
              <a:off x="8419772" y="3315694"/>
              <a:ext cx="3260162" cy="254671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83"/>
              <a:endParaRPr lang="en-US" sz="1500" dirty="0">
                <a:solidFill>
                  <a:prstClr val="white"/>
                </a:solidFill>
                <a:cs typeface="Arial" panose="020B0604020202020204" pitchFamily="34" charset="0"/>
              </a:endParaRPr>
            </a:p>
          </p:txBody>
        </p:sp>
        <p:sp>
          <p:nvSpPr>
            <p:cNvPr id="71" name="Rectangle 70">
              <a:extLst>
                <a:ext uri="{FF2B5EF4-FFF2-40B4-BE49-F238E27FC236}">
                  <a16:creationId xmlns:a16="http://schemas.microsoft.com/office/drawing/2014/main" id="{9F4FA8E1-A1AC-92E1-2EC3-A9C4FB69683E}"/>
                </a:ext>
              </a:extLst>
            </p:cNvPr>
            <p:cNvSpPr/>
            <p:nvPr/>
          </p:nvSpPr>
          <p:spPr>
            <a:xfrm>
              <a:off x="8495429" y="3332519"/>
              <a:ext cx="3184505" cy="2836375"/>
            </a:xfrm>
            <a:prstGeom prst="rect">
              <a:avLst/>
            </a:prstGeom>
          </p:spPr>
          <p:txBody>
            <a:bodyPr wrap="square">
              <a:spAutoFit/>
            </a:bodyPr>
            <a:lstStyle/>
            <a:p>
              <a:pPr marL="285750" marR="0" lvl="0" indent="-285750" algn="l" defTabSz="6858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500" b="1" u="sng" dirty="0">
                  <a:ea typeface="Open Sans Light" panose="020B0306030504020204" pitchFamily="34" charset="0"/>
                  <a:cs typeface="Arial" panose="020B0604020202020204" pitchFamily="34" charset="0"/>
                </a:rPr>
                <a:t>Registration:</a:t>
              </a:r>
              <a:r>
                <a:rPr lang="en-US" sz="1500" dirty="0">
                  <a:ea typeface="Open Sans Light" panose="020B0306030504020204" pitchFamily="34" charset="0"/>
                  <a:cs typeface="Arial" panose="020B0604020202020204" pitchFamily="34" charset="0"/>
                </a:rPr>
                <a:t> seamless, technology-driven, and time-bound</a:t>
              </a:r>
            </a:p>
            <a:p>
              <a:pPr marL="285750" marR="0" lvl="0" indent="-285750" algn="l" defTabSz="6858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500" b="1" u="sng" dirty="0">
                  <a:ea typeface="Open Sans Light" panose="020B0306030504020204" pitchFamily="34" charset="0"/>
                  <a:cs typeface="Arial" panose="020B0604020202020204" pitchFamily="34" charset="0"/>
                </a:rPr>
                <a:t>Return:</a:t>
              </a:r>
              <a:r>
                <a:rPr lang="en-US" sz="1500" dirty="0">
                  <a:ea typeface="Open Sans Light" panose="020B0306030504020204" pitchFamily="34" charset="0"/>
                  <a:cs typeface="Arial" panose="020B0604020202020204" pitchFamily="34" charset="0"/>
                </a:rPr>
                <a:t> Implement pre-filled returns, thus reducing manual intervention and eliminating mismatches.</a:t>
              </a:r>
            </a:p>
            <a:p>
              <a:pPr marL="285750" marR="0" lvl="0" indent="-285750" algn="l" defTabSz="6858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500" b="1" u="sng" dirty="0">
                  <a:ea typeface="Open Sans Light" panose="020B0306030504020204" pitchFamily="34" charset="0"/>
                  <a:cs typeface="Arial" panose="020B0604020202020204" pitchFamily="34" charset="0"/>
                </a:rPr>
                <a:t>Refund:</a:t>
              </a:r>
              <a:r>
                <a:rPr lang="en-US" sz="1500" dirty="0">
                  <a:ea typeface="Open Sans Light" panose="020B0306030504020204" pitchFamily="34" charset="0"/>
                  <a:cs typeface="Arial" panose="020B0604020202020204" pitchFamily="34" charset="0"/>
                </a:rPr>
                <a:t> Faster and automated processing of refunds</a:t>
              </a:r>
            </a:p>
            <a:p>
              <a:pPr defTabSz="914312">
                <a:defRPr/>
              </a:pPr>
              <a:endParaRPr lang="en-US" sz="1500" dirty="0">
                <a:solidFill>
                  <a:prstClr val="black"/>
                </a:solidFill>
                <a:cs typeface="Arial" panose="020B0604020202020204" pitchFamily="34" charset="0"/>
              </a:endParaRPr>
            </a:p>
          </p:txBody>
        </p:sp>
        <p:sp>
          <p:nvSpPr>
            <p:cNvPr id="72" name="Rectangle 71">
              <a:extLst>
                <a:ext uri="{FF2B5EF4-FFF2-40B4-BE49-F238E27FC236}">
                  <a16:creationId xmlns:a16="http://schemas.microsoft.com/office/drawing/2014/main" id="{ED97B67E-1BE9-F318-5C93-BB093C75DC5E}"/>
                </a:ext>
              </a:extLst>
            </p:cNvPr>
            <p:cNvSpPr/>
            <p:nvPr/>
          </p:nvSpPr>
          <p:spPr>
            <a:xfrm>
              <a:off x="8850939" y="2759530"/>
              <a:ext cx="2310874" cy="342057"/>
            </a:xfrm>
            <a:prstGeom prst="rect">
              <a:avLst/>
            </a:prstGeom>
          </p:spPr>
          <p:txBody>
            <a:bodyPr wrap="square">
              <a:spAutoFit/>
            </a:bodyPr>
            <a:lstStyle/>
            <a:p>
              <a:pPr algn="ctr" defTabSz="1219083">
                <a:lnSpc>
                  <a:spcPct val="106000"/>
                </a:lnSpc>
                <a:defRPr/>
              </a:pPr>
              <a:r>
                <a:rPr lang="en-US" sz="1500" b="1" dirty="0">
                  <a:solidFill>
                    <a:prstClr val="white"/>
                  </a:solidFill>
                  <a:cs typeface="Arial" panose="020B0604020202020204" pitchFamily="34" charset="0"/>
                </a:rPr>
                <a:t>Ease of doing Business</a:t>
              </a:r>
              <a:endParaRPr lang="en-US" sz="1500" dirty="0">
                <a:solidFill>
                  <a:prstClr val="white"/>
                </a:solidFill>
                <a:cs typeface="Arial" panose="020B0604020202020204" pitchFamily="34" charset="0"/>
              </a:endParaRPr>
            </a:p>
          </p:txBody>
        </p:sp>
        <p:grpSp>
          <p:nvGrpSpPr>
            <p:cNvPr id="77" name="Group 76">
              <a:extLst>
                <a:ext uri="{FF2B5EF4-FFF2-40B4-BE49-F238E27FC236}">
                  <a16:creationId xmlns:a16="http://schemas.microsoft.com/office/drawing/2014/main" id="{D34E06F2-C16C-6FAF-364A-39F75AF5143D}"/>
                </a:ext>
              </a:extLst>
            </p:cNvPr>
            <p:cNvGrpSpPr/>
            <p:nvPr/>
          </p:nvGrpSpPr>
          <p:grpSpPr>
            <a:xfrm>
              <a:off x="1831125" y="1885459"/>
              <a:ext cx="655200" cy="690341"/>
              <a:chOff x="2127257" y="1339880"/>
              <a:chExt cx="655200" cy="690341"/>
            </a:xfrm>
          </p:grpSpPr>
          <p:pic>
            <p:nvPicPr>
              <p:cNvPr id="91" name="Picture 90">
                <a:extLst>
                  <a:ext uri="{FF2B5EF4-FFF2-40B4-BE49-F238E27FC236}">
                    <a16:creationId xmlns:a16="http://schemas.microsoft.com/office/drawing/2014/main" id="{4CB2D680-BAA5-AE0B-365C-33931195FE49}"/>
                  </a:ext>
                </a:extLst>
              </p:cNvPr>
              <p:cNvPicPr>
                <a:picLocks noChangeAspect="1" noChangeArrowheads="1"/>
              </p:cNvPicPr>
              <p:nvPr/>
            </p:nvPicPr>
            <p:blipFill>
              <a:blip r:embed="rId4" cstate="print"/>
              <a:srcRect/>
              <a:stretch>
                <a:fillRect/>
              </a:stretch>
            </p:blipFill>
            <p:spPr bwMode="auto">
              <a:xfrm>
                <a:off x="2137469" y="1934086"/>
                <a:ext cx="634778" cy="96135"/>
              </a:xfrm>
              <a:prstGeom prst="rect">
                <a:avLst/>
              </a:prstGeom>
              <a:noFill/>
              <a:ln w="9525">
                <a:noFill/>
                <a:miter lim="800000"/>
                <a:headEnd/>
                <a:tailEnd/>
              </a:ln>
            </p:spPr>
          </p:pic>
          <p:sp>
            <p:nvSpPr>
              <p:cNvPr id="92" name="Freeform 45">
                <a:extLst>
                  <a:ext uri="{FF2B5EF4-FFF2-40B4-BE49-F238E27FC236}">
                    <a16:creationId xmlns:a16="http://schemas.microsoft.com/office/drawing/2014/main" id="{01A6D7F3-FDD7-618B-6E04-8A0115208080}"/>
                  </a:ext>
                </a:extLst>
              </p:cNvPr>
              <p:cNvSpPr>
                <a:spLocks/>
              </p:cNvSpPr>
              <p:nvPr/>
            </p:nvSpPr>
            <p:spPr bwMode="auto">
              <a:xfrm>
                <a:off x="2127257" y="1339880"/>
                <a:ext cx="655200" cy="654719"/>
              </a:xfrm>
              <a:custGeom>
                <a:avLst/>
                <a:gdLst/>
                <a:ahLst/>
                <a:cxnLst>
                  <a:cxn ang="0">
                    <a:pos x="2288" y="4"/>
                  </a:cxn>
                  <a:cxn ang="0">
                    <a:pos x="2545" y="36"/>
                  </a:cxn>
                  <a:cxn ang="0">
                    <a:pos x="2791" y="94"/>
                  </a:cxn>
                  <a:cxn ang="0">
                    <a:pos x="3025" y="182"/>
                  </a:cxn>
                  <a:cxn ang="0">
                    <a:pos x="3247" y="295"/>
                  </a:cxn>
                  <a:cxn ang="0">
                    <a:pos x="3451" y="431"/>
                  </a:cxn>
                  <a:cxn ang="0">
                    <a:pos x="3639" y="589"/>
                  </a:cxn>
                  <a:cxn ang="0">
                    <a:pos x="3807" y="767"/>
                  </a:cxn>
                  <a:cxn ang="0">
                    <a:pos x="3955" y="965"/>
                  </a:cxn>
                  <a:cxn ang="0">
                    <a:pos x="4079" y="1177"/>
                  </a:cxn>
                  <a:cxn ang="0">
                    <a:pos x="4180" y="1405"/>
                  </a:cxn>
                  <a:cxn ang="0">
                    <a:pos x="4253" y="1646"/>
                  </a:cxn>
                  <a:cxn ang="0">
                    <a:pos x="4299" y="1897"/>
                  </a:cxn>
                  <a:cxn ang="0">
                    <a:pos x="4315" y="2158"/>
                  </a:cxn>
                  <a:cxn ang="0">
                    <a:pos x="4299" y="2418"/>
                  </a:cxn>
                  <a:cxn ang="0">
                    <a:pos x="4253" y="2669"/>
                  </a:cxn>
                  <a:cxn ang="0">
                    <a:pos x="4180" y="2910"/>
                  </a:cxn>
                  <a:cxn ang="0">
                    <a:pos x="4079" y="3138"/>
                  </a:cxn>
                  <a:cxn ang="0">
                    <a:pos x="3955" y="3352"/>
                  </a:cxn>
                  <a:cxn ang="0">
                    <a:pos x="3807" y="3548"/>
                  </a:cxn>
                  <a:cxn ang="0">
                    <a:pos x="3639" y="3726"/>
                  </a:cxn>
                  <a:cxn ang="0">
                    <a:pos x="3451" y="3884"/>
                  </a:cxn>
                  <a:cxn ang="0">
                    <a:pos x="3247" y="4020"/>
                  </a:cxn>
                  <a:cxn ang="0">
                    <a:pos x="3025" y="4133"/>
                  </a:cxn>
                  <a:cxn ang="0">
                    <a:pos x="2791" y="4221"/>
                  </a:cxn>
                  <a:cxn ang="0">
                    <a:pos x="2545" y="4280"/>
                  </a:cxn>
                  <a:cxn ang="0">
                    <a:pos x="2288" y="4311"/>
                  </a:cxn>
                  <a:cxn ang="0">
                    <a:pos x="2026" y="4311"/>
                  </a:cxn>
                  <a:cxn ang="0">
                    <a:pos x="1770" y="4280"/>
                  </a:cxn>
                  <a:cxn ang="0">
                    <a:pos x="1524" y="4221"/>
                  </a:cxn>
                  <a:cxn ang="0">
                    <a:pos x="1289" y="4133"/>
                  </a:cxn>
                  <a:cxn ang="0">
                    <a:pos x="1068" y="4020"/>
                  </a:cxn>
                  <a:cxn ang="0">
                    <a:pos x="864" y="3884"/>
                  </a:cxn>
                  <a:cxn ang="0">
                    <a:pos x="675" y="3726"/>
                  </a:cxn>
                  <a:cxn ang="0">
                    <a:pos x="508" y="3548"/>
                  </a:cxn>
                  <a:cxn ang="0">
                    <a:pos x="360" y="3352"/>
                  </a:cxn>
                  <a:cxn ang="0">
                    <a:pos x="236" y="3138"/>
                  </a:cxn>
                  <a:cxn ang="0">
                    <a:pos x="135" y="2910"/>
                  </a:cxn>
                  <a:cxn ang="0">
                    <a:pos x="62" y="2669"/>
                  </a:cxn>
                  <a:cxn ang="0">
                    <a:pos x="16" y="2418"/>
                  </a:cxn>
                  <a:cxn ang="0">
                    <a:pos x="0" y="2158"/>
                  </a:cxn>
                  <a:cxn ang="0">
                    <a:pos x="16" y="1897"/>
                  </a:cxn>
                  <a:cxn ang="0">
                    <a:pos x="62" y="1646"/>
                  </a:cxn>
                  <a:cxn ang="0">
                    <a:pos x="135" y="1405"/>
                  </a:cxn>
                  <a:cxn ang="0">
                    <a:pos x="236" y="1177"/>
                  </a:cxn>
                  <a:cxn ang="0">
                    <a:pos x="360" y="965"/>
                  </a:cxn>
                  <a:cxn ang="0">
                    <a:pos x="508" y="767"/>
                  </a:cxn>
                  <a:cxn ang="0">
                    <a:pos x="675" y="589"/>
                  </a:cxn>
                  <a:cxn ang="0">
                    <a:pos x="864" y="431"/>
                  </a:cxn>
                  <a:cxn ang="0">
                    <a:pos x="1068" y="295"/>
                  </a:cxn>
                  <a:cxn ang="0">
                    <a:pos x="1289" y="182"/>
                  </a:cxn>
                  <a:cxn ang="0">
                    <a:pos x="1524" y="94"/>
                  </a:cxn>
                  <a:cxn ang="0">
                    <a:pos x="1770" y="36"/>
                  </a:cxn>
                  <a:cxn ang="0">
                    <a:pos x="2026" y="4"/>
                  </a:cxn>
                </a:cxnLst>
                <a:rect l="0" t="0" r="r" b="b"/>
                <a:pathLst>
                  <a:path w="4315" h="4315">
                    <a:moveTo>
                      <a:pt x="2157" y="0"/>
                    </a:moveTo>
                    <a:lnTo>
                      <a:pt x="2288" y="4"/>
                    </a:lnTo>
                    <a:lnTo>
                      <a:pt x="2418" y="16"/>
                    </a:lnTo>
                    <a:lnTo>
                      <a:pt x="2545" y="36"/>
                    </a:lnTo>
                    <a:lnTo>
                      <a:pt x="2669" y="62"/>
                    </a:lnTo>
                    <a:lnTo>
                      <a:pt x="2791" y="94"/>
                    </a:lnTo>
                    <a:lnTo>
                      <a:pt x="2910" y="135"/>
                    </a:lnTo>
                    <a:lnTo>
                      <a:pt x="3025" y="182"/>
                    </a:lnTo>
                    <a:lnTo>
                      <a:pt x="3138" y="236"/>
                    </a:lnTo>
                    <a:lnTo>
                      <a:pt x="3247" y="295"/>
                    </a:lnTo>
                    <a:lnTo>
                      <a:pt x="3350" y="360"/>
                    </a:lnTo>
                    <a:lnTo>
                      <a:pt x="3451" y="431"/>
                    </a:lnTo>
                    <a:lnTo>
                      <a:pt x="3548" y="508"/>
                    </a:lnTo>
                    <a:lnTo>
                      <a:pt x="3639" y="589"/>
                    </a:lnTo>
                    <a:lnTo>
                      <a:pt x="3726" y="676"/>
                    </a:lnTo>
                    <a:lnTo>
                      <a:pt x="3807" y="767"/>
                    </a:lnTo>
                    <a:lnTo>
                      <a:pt x="3884" y="864"/>
                    </a:lnTo>
                    <a:lnTo>
                      <a:pt x="3955" y="965"/>
                    </a:lnTo>
                    <a:lnTo>
                      <a:pt x="4020" y="1068"/>
                    </a:lnTo>
                    <a:lnTo>
                      <a:pt x="4079" y="1177"/>
                    </a:lnTo>
                    <a:lnTo>
                      <a:pt x="4133" y="1290"/>
                    </a:lnTo>
                    <a:lnTo>
                      <a:pt x="4180" y="1405"/>
                    </a:lnTo>
                    <a:lnTo>
                      <a:pt x="4221" y="1524"/>
                    </a:lnTo>
                    <a:lnTo>
                      <a:pt x="4253" y="1646"/>
                    </a:lnTo>
                    <a:lnTo>
                      <a:pt x="4279" y="1770"/>
                    </a:lnTo>
                    <a:lnTo>
                      <a:pt x="4299" y="1897"/>
                    </a:lnTo>
                    <a:lnTo>
                      <a:pt x="4311" y="2027"/>
                    </a:lnTo>
                    <a:lnTo>
                      <a:pt x="4315" y="2158"/>
                    </a:lnTo>
                    <a:lnTo>
                      <a:pt x="4311" y="2289"/>
                    </a:lnTo>
                    <a:lnTo>
                      <a:pt x="4299" y="2418"/>
                    </a:lnTo>
                    <a:lnTo>
                      <a:pt x="4279" y="2545"/>
                    </a:lnTo>
                    <a:lnTo>
                      <a:pt x="4253" y="2669"/>
                    </a:lnTo>
                    <a:lnTo>
                      <a:pt x="4221" y="2791"/>
                    </a:lnTo>
                    <a:lnTo>
                      <a:pt x="4180" y="2910"/>
                    </a:lnTo>
                    <a:lnTo>
                      <a:pt x="4133" y="3026"/>
                    </a:lnTo>
                    <a:lnTo>
                      <a:pt x="4079" y="3138"/>
                    </a:lnTo>
                    <a:lnTo>
                      <a:pt x="4020" y="3247"/>
                    </a:lnTo>
                    <a:lnTo>
                      <a:pt x="3955" y="3352"/>
                    </a:lnTo>
                    <a:lnTo>
                      <a:pt x="3884" y="3451"/>
                    </a:lnTo>
                    <a:lnTo>
                      <a:pt x="3807" y="3548"/>
                    </a:lnTo>
                    <a:lnTo>
                      <a:pt x="3726" y="3640"/>
                    </a:lnTo>
                    <a:lnTo>
                      <a:pt x="3639" y="3726"/>
                    </a:lnTo>
                    <a:lnTo>
                      <a:pt x="3548" y="3807"/>
                    </a:lnTo>
                    <a:lnTo>
                      <a:pt x="3451" y="3884"/>
                    </a:lnTo>
                    <a:lnTo>
                      <a:pt x="3350" y="3955"/>
                    </a:lnTo>
                    <a:lnTo>
                      <a:pt x="3247" y="4020"/>
                    </a:lnTo>
                    <a:lnTo>
                      <a:pt x="3138" y="4079"/>
                    </a:lnTo>
                    <a:lnTo>
                      <a:pt x="3025" y="4133"/>
                    </a:lnTo>
                    <a:lnTo>
                      <a:pt x="2910" y="4180"/>
                    </a:lnTo>
                    <a:lnTo>
                      <a:pt x="2791" y="4221"/>
                    </a:lnTo>
                    <a:lnTo>
                      <a:pt x="2669" y="4253"/>
                    </a:lnTo>
                    <a:lnTo>
                      <a:pt x="2545" y="4280"/>
                    </a:lnTo>
                    <a:lnTo>
                      <a:pt x="2418" y="4299"/>
                    </a:lnTo>
                    <a:lnTo>
                      <a:pt x="2288" y="4311"/>
                    </a:lnTo>
                    <a:lnTo>
                      <a:pt x="2157" y="4315"/>
                    </a:lnTo>
                    <a:lnTo>
                      <a:pt x="2026" y="4311"/>
                    </a:lnTo>
                    <a:lnTo>
                      <a:pt x="1897" y="4299"/>
                    </a:lnTo>
                    <a:lnTo>
                      <a:pt x="1770" y="4280"/>
                    </a:lnTo>
                    <a:lnTo>
                      <a:pt x="1646" y="4253"/>
                    </a:lnTo>
                    <a:lnTo>
                      <a:pt x="1524" y="4221"/>
                    </a:lnTo>
                    <a:lnTo>
                      <a:pt x="1405" y="4180"/>
                    </a:lnTo>
                    <a:lnTo>
                      <a:pt x="1289" y="4133"/>
                    </a:lnTo>
                    <a:lnTo>
                      <a:pt x="1177" y="4079"/>
                    </a:lnTo>
                    <a:lnTo>
                      <a:pt x="1068" y="4020"/>
                    </a:lnTo>
                    <a:lnTo>
                      <a:pt x="963" y="3955"/>
                    </a:lnTo>
                    <a:lnTo>
                      <a:pt x="864" y="3884"/>
                    </a:lnTo>
                    <a:lnTo>
                      <a:pt x="767" y="3807"/>
                    </a:lnTo>
                    <a:lnTo>
                      <a:pt x="675" y="3726"/>
                    </a:lnTo>
                    <a:lnTo>
                      <a:pt x="589" y="3640"/>
                    </a:lnTo>
                    <a:lnTo>
                      <a:pt x="508" y="3548"/>
                    </a:lnTo>
                    <a:lnTo>
                      <a:pt x="431" y="3451"/>
                    </a:lnTo>
                    <a:lnTo>
                      <a:pt x="360" y="3352"/>
                    </a:lnTo>
                    <a:lnTo>
                      <a:pt x="295" y="3247"/>
                    </a:lnTo>
                    <a:lnTo>
                      <a:pt x="236" y="3138"/>
                    </a:lnTo>
                    <a:lnTo>
                      <a:pt x="182" y="3026"/>
                    </a:lnTo>
                    <a:lnTo>
                      <a:pt x="135" y="2910"/>
                    </a:lnTo>
                    <a:lnTo>
                      <a:pt x="94" y="2791"/>
                    </a:lnTo>
                    <a:lnTo>
                      <a:pt x="62" y="2669"/>
                    </a:lnTo>
                    <a:lnTo>
                      <a:pt x="35" y="2545"/>
                    </a:lnTo>
                    <a:lnTo>
                      <a:pt x="16" y="2418"/>
                    </a:lnTo>
                    <a:lnTo>
                      <a:pt x="4" y="2289"/>
                    </a:lnTo>
                    <a:lnTo>
                      <a:pt x="0" y="2158"/>
                    </a:lnTo>
                    <a:lnTo>
                      <a:pt x="4" y="2027"/>
                    </a:lnTo>
                    <a:lnTo>
                      <a:pt x="16" y="1897"/>
                    </a:lnTo>
                    <a:lnTo>
                      <a:pt x="35" y="1770"/>
                    </a:lnTo>
                    <a:lnTo>
                      <a:pt x="62" y="1646"/>
                    </a:lnTo>
                    <a:lnTo>
                      <a:pt x="94" y="1524"/>
                    </a:lnTo>
                    <a:lnTo>
                      <a:pt x="135" y="1405"/>
                    </a:lnTo>
                    <a:lnTo>
                      <a:pt x="182" y="1290"/>
                    </a:lnTo>
                    <a:lnTo>
                      <a:pt x="236" y="1177"/>
                    </a:lnTo>
                    <a:lnTo>
                      <a:pt x="295" y="1068"/>
                    </a:lnTo>
                    <a:lnTo>
                      <a:pt x="360" y="965"/>
                    </a:lnTo>
                    <a:lnTo>
                      <a:pt x="431" y="864"/>
                    </a:lnTo>
                    <a:lnTo>
                      <a:pt x="508" y="767"/>
                    </a:lnTo>
                    <a:lnTo>
                      <a:pt x="589" y="676"/>
                    </a:lnTo>
                    <a:lnTo>
                      <a:pt x="675" y="589"/>
                    </a:lnTo>
                    <a:lnTo>
                      <a:pt x="767" y="508"/>
                    </a:lnTo>
                    <a:lnTo>
                      <a:pt x="864" y="431"/>
                    </a:lnTo>
                    <a:lnTo>
                      <a:pt x="963" y="360"/>
                    </a:lnTo>
                    <a:lnTo>
                      <a:pt x="1068" y="295"/>
                    </a:lnTo>
                    <a:lnTo>
                      <a:pt x="1177" y="236"/>
                    </a:lnTo>
                    <a:lnTo>
                      <a:pt x="1289" y="182"/>
                    </a:lnTo>
                    <a:lnTo>
                      <a:pt x="1405" y="135"/>
                    </a:lnTo>
                    <a:lnTo>
                      <a:pt x="1524" y="94"/>
                    </a:lnTo>
                    <a:lnTo>
                      <a:pt x="1646" y="62"/>
                    </a:lnTo>
                    <a:lnTo>
                      <a:pt x="1770" y="36"/>
                    </a:lnTo>
                    <a:lnTo>
                      <a:pt x="1897" y="16"/>
                    </a:lnTo>
                    <a:lnTo>
                      <a:pt x="2026" y="4"/>
                    </a:lnTo>
                    <a:lnTo>
                      <a:pt x="2157" y="0"/>
                    </a:lnTo>
                    <a:close/>
                  </a:path>
                </a:pathLst>
              </a:custGeom>
              <a:solidFill>
                <a:schemeClr val="bg1"/>
              </a:solidFill>
              <a:ln w="190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cs typeface="Arial" panose="020B0604020202020204" pitchFamily="34" charset="0"/>
                </a:endParaRPr>
              </a:p>
            </p:txBody>
          </p:sp>
        </p:grpSp>
        <p:grpSp>
          <p:nvGrpSpPr>
            <p:cNvPr id="78" name="Group 77">
              <a:extLst>
                <a:ext uri="{FF2B5EF4-FFF2-40B4-BE49-F238E27FC236}">
                  <a16:creationId xmlns:a16="http://schemas.microsoft.com/office/drawing/2014/main" id="{334EB7E8-D201-8C13-AF33-6DE4DE29F310}"/>
                </a:ext>
              </a:extLst>
            </p:cNvPr>
            <p:cNvGrpSpPr/>
            <p:nvPr/>
          </p:nvGrpSpPr>
          <p:grpSpPr>
            <a:xfrm>
              <a:off x="5727677" y="1885459"/>
              <a:ext cx="655200" cy="690341"/>
              <a:chOff x="2127257" y="1339880"/>
              <a:chExt cx="655200" cy="690341"/>
            </a:xfrm>
          </p:grpSpPr>
          <p:pic>
            <p:nvPicPr>
              <p:cNvPr id="89" name="Picture 88">
                <a:extLst>
                  <a:ext uri="{FF2B5EF4-FFF2-40B4-BE49-F238E27FC236}">
                    <a16:creationId xmlns:a16="http://schemas.microsoft.com/office/drawing/2014/main" id="{5EC10150-EC28-1A7B-F920-FA5459969644}"/>
                  </a:ext>
                </a:extLst>
              </p:cNvPr>
              <p:cNvPicPr>
                <a:picLocks noChangeAspect="1" noChangeArrowheads="1"/>
              </p:cNvPicPr>
              <p:nvPr/>
            </p:nvPicPr>
            <p:blipFill>
              <a:blip r:embed="rId4" cstate="print"/>
              <a:srcRect/>
              <a:stretch>
                <a:fillRect/>
              </a:stretch>
            </p:blipFill>
            <p:spPr bwMode="auto">
              <a:xfrm>
                <a:off x="2137469" y="1934086"/>
                <a:ext cx="634778" cy="96135"/>
              </a:xfrm>
              <a:prstGeom prst="rect">
                <a:avLst/>
              </a:prstGeom>
              <a:noFill/>
              <a:ln w="9525">
                <a:noFill/>
                <a:miter lim="800000"/>
                <a:headEnd/>
                <a:tailEnd/>
              </a:ln>
            </p:spPr>
          </p:pic>
          <p:sp>
            <p:nvSpPr>
              <p:cNvPr id="90" name="Freeform 50">
                <a:extLst>
                  <a:ext uri="{FF2B5EF4-FFF2-40B4-BE49-F238E27FC236}">
                    <a16:creationId xmlns:a16="http://schemas.microsoft.com/office/drawing/2014/main" id="{6BD2D040-841F-DC4D-81DA-3F1F36A052F7}"/>
                  </a:ext>
                </a:extLst>
              </p:cNvPr>
              <p:cNvSpPr>
                <a:spLocks/>
              </p:cNvSpPr>
              <p:nvPr/>
            </p:nvSpPr>
            <p:spPr bwMode="auto">
              <a:xfrm>
                <a:off x="2127257" y="1339880"/>
                <a:ext cx="655200" cy="654719"/>
              </a:xfrm>
              <a:custGeom>
                <a:avLst/>
                <a:gdLst/>
                <a:ahLst/>
                <a:cxnLst>
                  <a:cxn ang="0">
                    <a:pos x="2288" y="4"/>
                  </a:cxn>
                  <a:cxn ang="0">
                    <a:pos x="2545" y="36"/>
                  </a:cxn>
                  <a:cxn ang="0">
                    <a:pos x="2791" y="94"/>
                  </a:cxn>
                  <a:cxn ang="0">
                    <a:pos x="3025" y="182"/>
                  </a:cxn>
                  <a:cxn ang="0">
                    <a:pos x="3247" y="295"/>
                  </a:cxn>
                  <a:cxn ang="0">
                    <a:pos x="3451" y="431"/>
                  </a:cxn>
                  <a:cxn ang="0">
                    <a:pos x="3639" y="589"/>
                  </a:cxn>
                  <a:cxn ang="0">
                    <a:pos x="3807" y="767"/>
                  </a:cxn>
                  <a:cxn ang="0">
                    <a:pos x="3955" y="965"/>
                  </a:cxn>
                  <a:cxn ang="0">
                    <a:pos x="4079" y="1177"/>
                  </a:cxn>
                  <a:cxn ang="0">
                    <a:pos x="4180" y="1405"/>
                  </a:cxn>
                  <a:cxn ang="0">
                    <a:pos x="4253" y="1646"/>
                  </a:cxn>
                  <a:cxn ang="0">
                    <a:pos x="4299" y="1897"/>
                  </a:cxn>
                  <a:cxn ang="0">
                    <a:pos x="4315" y="2158"/>
                  </a:cxn>
                  <a:cxn ang="0">
                    <a:pos x="4299" y="2418"/>
                  </a:cxn>
                  <a:cxn ang="0">
                    <a:pos x="4253" y="2669"/>
                  </a:cxn>
                  <a:cxn ang="0">
                    <a:pos x="4180" y="2910"/>
                  </a:cxn>
                  <a:cxn ang="0">
                    <a:pos x="4079" y="3138"/>
                  </a:cxn>
                  <a:cxn ang="0">
                    <a:pos x="3955" y="3352"/>
                  </a:cxn>
                  <a:cxn ang="0">
                    <a:pos x="3807" y="3548"/>
                  </a:cxn>
                  <a:cxn ang="0">
                    <a:pos x="3639" y="3726"/>
                  </a:cxn>
                  <a:cxn ang="0">
                    <a:pos x="3451" y="3884"/>
                  </a:cxn>
                  <a:cxn ang="0">
                    <a:pos x="3247" y="4020"/>
                  </a:cxn>
                  <a:cxn ang="0">
                    <a:pos x="3025" y="4133"/>
                  </a:cxn>
                  <a:cxn ang="0">
                    <a:pos x="2791" y="4221"/>
                  </a:cxn>
                  <a:cxn ang="0">
                    <a:pos x="2545" y="4280"/>
                  </a:cxn>
                  <a:cxn ang="0">
                    <a:pos x="2288" y="4311"/>
                  </a:cxn>
                  <a:cxn ang="0">
                    <a:pos x="2026" y="4311"/>
                  </a:cxn>
                  <a:cxn ang="0">
                    <a:pos x="1770" y="4280"/>
                  </a:cxn>
                  <a:cxn ang="0">
                    <a:pos x="1524" y="4221"/>
                  </a:cxn>
                  <a:cxn ang="0">
                    <a:pos x="1289" y="4133"/>
                  </a:cxn>
                  <a:cxn ang="0">
                    <a:pos x="1068" y="4020"/>
                  </a:cxn>
                  <a:cxn ang="0">
                    <a:pos x="864" y="3884"/>
                  </a:cxn>
                  <a:cxn ang="0">
                    <a:pos x="675" y="3726"/>
                  </a:cxn>
                  <a:cxn ang="0">
                    <a:pos x="508" y="3548"/>
                  </a:cxn>
                  <a:cxn ang="0">
                    <a:pos x="360" y="3352"/>
                  </a:cxn>
                  <a:cxn ang="0">
                    <a:pos x="236" y="3138"/>
                  </a:cxn>
                  <a:cxn ang="0">
                    <a:pos x="135" y="2910"/>
                  </a:cxn>
                  <a:cxn ang="0">
                    <a:pos x="62" y="2669"/>
                  </a:cxn>
                  <a:cxn ang="0">
                    <a:pos x="16" y="2418"/>
                  </a:cxn>
                  <a:cxn ang="0">
                    <a:pos x="0" y="2158"/>
                  </a:cxn>
                  <a:cxn ang="0">
                    <a:pos x="16" y="1897"/>
                  </a:cxn>
                  <a:cxn ang="0">
                    <a:pos x="62" y="1646"/>
                  </a:cxn>
                  <a:cxn ang="0">
                    <a:pos x="135" y="1405"/>
                  </a:cxn>
                  <a:cxn ang="0">
                    <a:pos x="236" y="1177"/>
                  </a:cxn>
                  <a:cxn ang="0">
                    <a:pos x="360" y="965"/>
                  </a:cxn>
                  <a:cxn ang="0">
                    <a:pos x="508" y="767"/>
                  </a:cxn>
                  <a:cxn ang="0">
                    <a:pos x="675" y="589"/>
                  </a:cxn>
                  <a:cxn ang="0">
                    <a:pos x="864" y="431"/>
                  </a:cxn>
                  <a:cxn ang="0">
                    <a:pos x="1068" y="295"/>
                  </a:cxn>
                  <a:cxn ang="0">
                    <a:pos x="1289" y="182"/>
                  </a:cxn>
                  <a:cxn ang="0">
                    <a:pos x="1524" y="94"/>
                  </a:cxn>
                  <a:cxn ang="0">
                    <a:pos x="1770" y="36"/>
                  </a:cxn>
                  <a:cxn ang="0">
                    <a:pos x="2026" y="4"/>
                  </a:cxn>
                </a:cxnLst>
                <a:rect l="0" t="0" r="r" b="b"/>
                <a:pathLst>
                  <a:path w="4315" h="4315">
                    <a:moveTo>
                      <a:pt x="2157" y="0"/>
                    </a:moveTo>
                    <a:lnTo>
                      <a:pt x="2288" y="4"/>
                    </a:lnTo>
                    <a:lnTo>
                      <a:pt x="2418" y="16"/>
                    </a:lnTo>
                    <a:lnTo>
                      <a:pt x="2545" y="36"/>
                    </a:lnTo>
                    <a:lnTo>
                      <a:pt x="2669" y="62"/>
                    </a:lnTo>
                    <a:lnTo>
                      <a:pt x="2791" y="94"/>
                    </a:lnTo>
                    <a:lnTo>
                      <a:pt x="2910" y="135"/>
                    </a:lnTo>
                    <a:lnTo>
                      <a:pt x="3025" y="182"/>
                    </a:lnTo>
                    <a:lnTo>
                      <a:pt x="3138" y="236"/>
                    </a:lnTo>
                    <a:lnTo>
                      <a:pt x="3247" y="295"/>
                    </a:lnTo>
                    <a:lnTo>
                      <a:pt x="3350" y="360"/>
                    </a:lnTo>
                    <a:lnTo>
                      <a:pt x="3451" y="431"/>
                    </a:lnTo>
                    <a:lnTo>
                      <a:pt x="3548" y="508"/>
                    </a:lnTo>
                    <a:lnTo>
                      <a:pt x="3639" y="589"/>
                    </a:lnTo>
                    <a:lnTo>
                      <a:pt x="3726" y="676"/>
                    </a:lnTo>
                    <a:lnTo>
                      <a:pt x="3807" y="767"/>
                    </a:lnTo>
                    <a:lnTo>
                      <a:pt x="3884" y="864"/>
                    </a:lnTo>
                    <a:lnTo>
                      <a:pt x="3955" y="965"/>
                    </a:lnTo>
                    <a:lnTo>
                      <a:pt x="4020" y="1068"/>
                    </a:lnTo>
                    <a:lnTo>
                      <a:pt x="4079" y="1177"/>
                    </a:lnTo>
                    <a:lnTo>
                      <a:pt x="4133" y="1290"/>
                    </a:lnTo>
                    <a:lnTo>
                      <a:pt x="4180" y="1405"/>
                    </a:lnTo>
                    <a:lnTo>
                      <a:pt x="4221" y="1524"/>
                    </a:lnTo>
                    <a:lnTo>
                      <a:pt x="4253" y="1646"/>
                    </a:lnTo>
                    <a:lnTo>
                      <a:pt x="4279" y="1770"/>
                    </a:lnTo>
                    <a:lnTo>
                      <a:pt x="4299" y="1897"/>
                    </a:lnTo>
                    <a:lnTo>
                      <a:pt x="4311" y="2027"/>
                    </a:lnTo>
                    <a:lnTo>
                      <a:pt x="4315" y="2158"/>
                    </a:lnTo>
                    <a:lnTo>
                      <a:pt x="4311" y="2289"/>
                    </a:lnTo>
                    <a:lnTo>
                      <a:pt x="4299" y="2418"/>
                    </a:lnTo>
                    <a:lnTo>
                      <a:pt x="4279" y="2545"/>
                    </a:lnTo>
                    <a:lnTo>
                      <a:pt x="4253" y="2669"/>
                    </a:lnTo>
                    <a:lnTo>
                      <a:pt x="4221" y="2791"/>
                    </a:lnTo>
                    <a:lnTo>
                      <a:pt x="4180" y="2910"/>
                    </a:lnTo>
                    <a:lnTo>
                      <a:pt x="4133" y="3026"/>
                    </a:lnTo>
                    <a:lnTo>
                      <a:pt x="4079" y="3138"/>
                    </a:lnTo>
                    <a:lnTo>
                      <a:pt x="4020" y="3247"/>
                    </a:lnTo>
                    <a:lnTo>
                      <a:pt x="3955" y="3352"/>
                    </a:lnTo>
                    <a:lnTo>
                      <a:pt x="3884" y="3451"/>
                    </a:lnTo>
                    <a:lnTo>
                      <a:pt x="3807" y="3548"/>
                    </a:lnTo>
                    <a:lnTo>
                      <a:pt x="3726" y="3640"/>
                    </a:lnTo>
                    <a:lnTo>
                      <a:pt x="3639" y="3726"/>
                    </a:lnTo>
                    <a:lnTo>
                      <a:pt x="3548" y="3807"/>
                    </a:lnTo>
                    <a:lnTo>
                      <a:pt x="3451" y="3884"/>
                    </a:lnTo>
                    <a:lnTo>
                      <a:pt x="3350" y="3955"/>
                    </a:lnTo>
                    <a:lnTo>
                      <a:pt x="3247" y="4020"/>
                    </a:lnTo>
                    <a:lnTo>
                      <a:pt x="3138" y="4079"/>
                    </a:lnTo>
                    <a:lnTo>
                      <a:pt x="3025" y="4133"/>
                    </a:lnTo>
                    <a:lnTo>
                      <a:pt x="2910" y="4180"/>
                    </a:lnTo>
                    <a:lnTo>
                      <a:pt x="2791" y="4221"/>
                    </a:lnTo>
                    <a:lnTo>
                      <a:pt x="2669" y="4253"/>
                    </a:lnTo>
                    <a:lnTo>
                      <a:pt x="2545" y="4280"/>
                    </a:lnTo>
                    <a:lnTo>
                      <a:pt x="2418" y="4299"/>
                    </a:lnTo>
                    <a:lnTo>
                      <a:pt x="2288" y="4311"/>
                    </a:lnTo>
                    <a:lnTo>
                      <a:pt x="2157" y="4315"/>
                    </a:lnTo>
                    <a:lnTo>
                      <a:pt x="2026" y="4311"/>
                    </a:lnTo>
                    <a:lnTo>
                      <a:pt x="1897" y="4299"/>
                    </a:lnTo>
                    <a:lnTo>
                      <a:pt x="1770" y="4280"/>
                    </a:lnTo>
                    <a:lnTo>
                      <a:pt x="1646" y="4253"/>
                    </a:lnTo>
                    <a:lnTo>
                      <a:pt x="1524" y="4221"/>
                    </a:lnTo>
                    <a:lnTo>
                      <a:pt x="1405" y="4180"/>
                    </a:lnTo>
                    <a:lnTo>
                      <a:pt x="1289" y="4133"/>
                    </a:lnTo>
                    <a:lnTo>
                      <a:pt x="1177" y="4079"/>
                    </a:lnTo>
                    <a:lnTo>
                      <a:pt x="1068" y="4020"/>
                    </a:lnTo>
                    <a:lnTo>
                      <a:pt x="963" y="3955"/>
                    </a:lnTo>
                    <a:lnTo>
                      <a:pt x="864" y="3884"/>
                    </a:lnTo>
                    <a:lnTo>
                      <a:pt x="767" y="3807"/>
                    </a:lnTo>
                    <a:lnTo>
                      <a:pt x="675" y="3726"/>
                    </a:lnTo>
                    <a:lnTo>
                      <a:pt x="589" y="3640"/>
                    </a:lnTo>
                    <a:lnTo>
                      <a:pt x="508" y="3548"/>
                    </a:lnTo>
                    <a:lnTo>
                      <a:pt x="431" y="3451"/>
                    </a:lnTo>
                    <a:lnTo>
                      <a:pt x="360" y="3352"/>
                    </a:lnTo>
                    <a:lnTo>
                      <a:pt x="295" y="3247"/>
                    </a:lnTo>
                    <a:lnTo>
                      <a:pt x="236" y="3138"/>
                    </a:lnTo>
                    <a:lnTo>
                      <a:pt x="182" y="3026"/>
                    </a:lnTo>
                    <a:lnTo>
                      <a:pt x="135" y="2910"/>
                    </a:lnTo>
                    <a:lnTo>
                      <a:pt x="94" y="2791"/>
                    </a:lnTo>
                    <a:lnTo>
                      <a:pt x="62" y="2669"/>
                    </a:lnTo>
                    <a:lnTo>
                      <a:pt x="35" y="2545"/>
                    </a:lnTo>
                    <a:lnTo>
                      <a:pt x="16" y="2418"/>
                    </a:lnTo>
                    <a:lnTo>
                      <a:pt x="4" y="2289"/>
                    </a:lnTo>
                    <a:lnTo>
                      <a:pt x="0" y="2158"/>
                    </a:lnTo>
                    <a:lnTo>
                      <a:pt x="4" y="2027"/>
                    </a:lnTo>
                    <a:lnTo>
                      <a:pt x="16" y="1897"/>
                    </a:lnTo>
                    <a:lnTo>
                      <a:pt x="35" y="1770"/>
                    </a:lnTo>
                    <a:lnTo>
                      <a:pt x="62" y="1646"/>
                    </a:lnTo>
                    <a:lnTo>
                      <a:pt x="94" y="1524"/>
                    </a:lnTo>
                    <a:lnTo>
                      <a:pt x="135" y="1405"/>
                    </a:lnTo>
                    <a:lnTo>
                      <a:pt x="182" y="1290"/>
                    </a:lnTo>
                    <a:lnTo>
                      <a:pt x="236" y="1177"/>
                    </a:lnTo>
                    <a:lnTo>
                      <a:pt x="295" y="1068"/>
                    </a:lnTo>
                    <a:lnTo>
                      <a:pt x="360" y="965"/>
                    </a:lnTo>
                    <a:lnTo>
                      <a:pt x="431" y="864"/>
                    </a:lnTo>
                    <a:lnTo>
                      <a:pt x="508" y="767"/>
                    </a:lnTo>
                    <a:lnTo>
                      <a:pt x="589" y="676"/>
                    </a:lnTo>
                    <a:lnTo>
                      <a:pt x="675" y="589"/>
                    </a:lnTo>
                    <a:lnTo>
                      <a:pt x="767" y="508"/>
                    </a:lnTo>
                    <a:lnTo>
                      <a:pt x="864" y="431"/>
                    </a:lnTo>
                    <a:lnTo>
                      <a:pt x="963" y="360"/>
                    </a:lnTo>
                    <a:lnTo>
                      <a:pt x="1068" y="295"/>
                    </a:lnTo>
                    <a:lnTo>
                      <a:pt x="1177" y="236"/>
                    </a:lnTo>
                    <a:lnTo>
                      <a:pt x="1289" y="182"/>
                    </a:lnTo>
                    <a:lnTo>
                      <a:pt x="1405" y="135"/>
                    </a:lnTo>
                    <a:lnTo>
                      <a:pt x="1524" y="94"/>
                    </a:lnTo>
                    <a:lnTo>
                      <a:pt x="1646" y="62"/>
                    </a:lnTo>
                    <a:lnTo>
                      <a:pt x="1770" y="36"/>
                    </a:lnTo>
                    <a:lnTo>
                      <a:pt x="1897" y="16"/>
                    </a:lnTo>
                    <a:lnTo>
                      <a:pt x="2026" y="4"/>
                    </a:lnTo>
                    <a:lnTo>
                      <a:pt x="2157" y="0"/>
                    </a:lnTo>
                    <a:close/>
                  </a:path>
                </a:pathLst>
              </a:custGeom>
              <a:solidFill>
                <a:schemeClr val="bg1"/>
              </a:solidFill>
              <a:ln w="19050">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cs typeface="Arial" panose="020B0604020202020204" pitchFamily="34" charset="0"/>
                </a:endParaRPr>
              </a:p>
            </p:txBody>
          </p:sp>
        </p:grpSp>
        <p:grpSp>
          <p:nvGrpSpPr>
            <p:cNvPr id="79" name="Group 78">
              <a:extLst>
                <a:ext uri="{FF2B5EF4-FFF2-40B4-BE49-F238E27FC236}">
                  <a16:creationId xmlns:a16="http://schemas.microsoft.com/office/drawing/2014/main" id="{444DBB3D-2168-756E-BBA5-369615A12EDC}"/>
                </a:ext>
              </a:extLst>
            </p:cNvPr>
            <p:cNvGrpSpPr/>
            <p:nvPr/>
          </p:nvGrpSpPr>
          <p:grpSpPr>
            <a:xfrm>
              <a:off x="9647090" y="1885459"/>
              <a:ext cx="655200" cy="690341"/>
              <a:chOff x="2127257" y="1339880"/>
              <a:chExt cx="655200" cy="690341"/>
            </a:xfrm>
          </p:grpSpPr>
          <p:pic>
            <p:nvPicPr>
              <p:cNvPr id="87" name="Picture 86">
                <a:extLst>
                  <a:ext uri="{FF2B5EF4-FFF2-40B4-BE49-F238E27FC236}">
                    <a16:creationId xmlns:a16="http://schemas.microsoft.com/office/drawing/2014/main" id="{2365E402-4F52-F073-F721-EA7E71E78666}"/>
                  </a:ext>
                </a:extLst>
              </p:cNvPr>
              <p:cNvPicPr>
                <a:picLocks noChangeAspect="1" noChangeArrowheads="1"/>
              </p:cNvPicPr>
              <p:nvPr/>
            </p:nvPicPr>
            <p:blipFill>
              <a:blip r:embed="rId4" cstate="print"/>
              <a:srcRect/>
              <a:stretch>
                <a:fillRect/>
              </a:stretch>
            </p:blipFill>
            <p:spPr bwMode="auto">
              <a:xfrm>
                <a:off x="2137469" y="1934086"/>
                <a:ext cx="634778" cy="96135"/>
              </a:xfrm>
              <a:prstGeom prst="rect">
                <a:avLst/>
              </a:prstGeom>
              <a:noFill/>
              <a:ln w="9525">
                <a:noFill/>
                <a:miter lim="800000"/>
                <a:headEnd/>
                <a:tailEnd/>
              </a:ln>
            </p:spPr>
          </p:pic>
          <p:sp>
            <p:nvSpPr>
              <p:cNvPr id="88" name="Freeform 55">
                <a:extLst>
                  <a:ext uri="{FF2B5EF4-FFF2-40B4-BE49-F238E27FC236}">
                    <a16:creationId xmlns:a16="http://schemas.microsoft.com/office/drawing/2014/main" id="{2391A74C-8057-30D3-9278-C95662FBE650}"/>
                  </a:ext>
                </a:extLst>
              </p:cNvPr>
              <p:cNvSpPr>
                <a:spLocks/>
              </p:cNvSpPr>
              <p:nvPr/>
            </p:nvSpPr>
            <p:spPr bwMode="auto">
              <a:xfrm>
                <a:off x="2127257" y="1339880"/>
                <a:ext cx="655200" cy="654719"/>
              </a:xfrm>
              <a:custGeom>
                <a:avLst/>
                <a:gdLst/>
                <a:ahLst/>
                <a:cxnLst>
                  <a:cxn ang="0">
                    <a:pos x="2288" y="4"/>
                  </a:cxn>
                  <a:cxn ang="0">
                    <a:pos x="2545" y="36"/>
                  </a:cxn>
                  <a:cxn ang="0">
                    <a:pos x="2791" y="94"/>
                  </a:cxn>
                  <a:cxn ang="0">
                    <a:pos x="3025" y="182"/>
                  </a:cxn>
                  <a:cxn ang="0">
                    <a:pos x="3247" y="295"/>
                  </a:cxn>
                  <a:cxn ang="0">
                    <a:pos x="3451" y="431"/>
                  </a:cxn>
                  <a:cxn ang="0">
                    <a:pos x="3639" y="589"/>
                  </a:cxn>
                  <a:cxn ang="0">
                    <a:pos x="3807" y="767"/>
                  </a:cxn>
                  <a:cxn ang="0">
                    <a:pos x="3955" y="965"/>
                  </a:cxn>
                  <a:cxn ang="0">
                    <a:pos x="4079" y="1177"/>
                  </a:cxn>
                  <a:cxn ang="0">
                    <a:pos x="4180" y="1405"/>
                  </a:cxn>
                  <a:cxn ang="0">
                    <a:pos x="4253" y="1646"/>
                  </a:cxn>
                  <a:cxn ang="0">
                    <a:pos x="4299" y="1897"/>
                  </a:cxn>
                  <a:cxn ang="0">
                    <a:pos x="4315" y="2158"/>
                  </a:cxn>
                  <a:cxn ang="0">
                    <a:pos x="4299" y="2418"/>
                  </a:cxn>
                  <a:cxn ang="0">
                    <a:pos x="4253" y="2669"/>
                  </a:cxn>
                  <a:cxn ang="0">
                    <a:pos x="4180" y="2910"/>
                  </a:cxn>
                  <a:cxn ang="0">
                    <a:pos x="4079" y="3138"/>
                  </a:cxn>
                  <a:cxn ang="0">
                    <a:pos x="3955" y="3352"/>
                  </a:cxn>
                  <a:cxn ang="0">
                    <a:pos x="3807" y="3548"/>
                  </a:cxn>
                  <a:cxn ang="0">
                    <a:pos x="3639" y="3726"/>
                  </a:cxn>
                  <a:cxn ang="0">
                    <a:pos x="3451" y="3884"/>
                  </a:cxn>
                  <a:cxn ang="0">
                    <a:pos x="3247" y="4020"/>
                  </a:cxn>
                  <a:cxn ang="0">
                    <a:pos x="3025" y="4133"/>
                  </a:cxn>
                  <a:cxn ang="0">
                    <a:pos x="2791" y="4221"/>
                  </a:cxn>
                  <a:cxn ang="0">
                    <a:pos x="2545" y="4280"/>
                  </a:cxn>
                  <a:cxn ang="0">
                    <a:pos x="2288" y="4311"/>
                  </a:cxn>
                  <a:cxn ang="0">
                    <a:pos x="2026" y="4311"/>
                  </a:cxn>
                  <a:cxn ang="0">
                    <a:pos x="1770" y="4280"/>
                  </a:cxn>
                  <a:cxn ang="0">
                    <a:pos x="1524" y="4221"/>
                  </a:cxn>
                  <a:cxn ang="0">
                    <a:pos x="1289" y="4133"/>
                  </a:cxn>
                  <a:cxn ang="0">
                    <a:pos x="1068" y="4020"/>
                  </a:cxn>
                  <a:cxn ang="0">
                    <a:pos x="864" y="3884"/>
                  </a:cxn>
                  <a:cxn ang="0">
                    <a:pos x="675" y="3726"/>
                  </a:cxn>
                  <a:cxn ang="0">
                    <a:pos x="508" y="3548"/>
                  </a:cxn>
                  <a:cxn ang="0">
                    <a:pos x="360" y="3352"/>
                  </a:cxn>
                  <a:cxn ang="0">
                    <a:pos x="236" y="3138"/>
                  </a:cxn>
                  <a:cxn ang="0">
                    <a:pos x="135" y="2910"/>
                  </a:cxn>
                  <a:cxn ang="0">
                    <a:pos x="62" y="2669"/>
                  </a:cxn>
                  <a:cxn ang="0">
                    <a:pos x="16" y="2418"/>
                  </a:cxn>
                  <a:cxn ang="0">
                    <a:pos x="0" y="2158"/>
                  </a:cxn>
                  <a:cxn ang="0">
                    <a:pos x="16" y="1897"/>
                  </a:cxn>
                  <a:cxn ang="0">
                    <a:pos x="62" y="1646"/>
                  </a:cxn>
                  <a:cxn ang="0">
                    <a:pos x="135" y="1405"/>
                  </a:cxn>
                  <a:cxn ang="0">
                    <a:pos x="236" y="1177"/>
                  </a:cxn>
                  <a:cxn ang="0">
                    <a:pos x="360" y="965"/>
                  </a:cxn>
                  <a:cxn ang="0">
                    <a:pos x="508" y="767"/>
                  </a:cxn>
                  <a:cxn ang="0">
                    <a:pos x="675" y="589"/>
                  </a:cxn>
                  <a:cxn ang="0">
                    <a:pos x="864" y="431"/>
                  </a:cxn>
                  <a:cxn ang="0">
                    <a:pos x="1068" y="295"/>
                  </a:cxn>
                  <a:cxn ang="0">
                    <a:pos x="1289" y="182"/>
                  </a:cxn>
                  <a:cxn ang="0">
                    <a:pos x="1524" y="94"/>
                  </a:cxn>
                  <a:cxn ang="0">
                    <a:pos x="1770" y="36"/>
                  </a:cxn>
                  <a:cxn ang="0">
                    <a:pos x="2026" y="4"/>
                  </a:cxn>
                </a:cxnLst>
                <a:rect l="0" t="0" r="r" b="b"/>
                <a:pathLst>
                  <a:path w="4315" h="4315">
                    <a:moveTo>
                      <a:pt x="2157" y="0"/>
                    </a:moveTo>
                    <a:lnTo>
                      <a:pt x="2288" y="4"/>
                    </a:lnTo>
                    <a:lnTo>
                      <a:pt x="2418" y="16"/>
                    </a:lnTo>
                    <a:lnTo>
                      <a:pt x="2545" y="36"/>
                    </a:lnTo>
                    <a:lnTo>
                      <a:pt x="2669" y="62"/>
                    </a:lnTo>
                    <a:lnTo>
                      <a:pt x="2791" y="94"/>
                    </a:lnTo>
                    <a:lnTo>
                      <a:pt x="2910" y="135"/>
                    </a:lnTo>
                    <a:lnTo>
                      <a:pt x="3025" y="182"/>
                    </a:lnTo>
                    <a:lnTo>
                      <a:pt x="3138" y="236"/>
                    </a:lnTo>
                    <a:lnTo>
                      <a:pt x="3247" y="295"/>
                    </a:lnTo>
                    <a:lnTo>
                      <a:pt x="3350" y="360"/>
                    </a:lnTo>
                    <a:lnTo>
                      <a:pt x="3451" y="431"/>
                    </a:lnTo>
                    <a:lnTo>
                      <a:pt x="3548" y="508"/>
                    </a:lnTo>
                    <a:lnTo>
                      <a:pt x="3639" y="589"/>
                    </a:lnTo>
                    <a:lnTo>
                      <a:pt x="3726" y="676"/>
                    </a:lnTo>
                    <a:lnTo>
                      <a:pt x="3807" y="767"/>
                    </a:lnTo>
                    <a:lnTo>
                      <a:pt x="3884" y="864"/>
                    </a:lnTo>
                    <a:lnTo>
                      <a:pt x="3955" y="965"/>
                    </a:lnTo>
                    <a:lnTo>
                      <a:pt x="4020" y="1068"/>
                    </a:lnTo>
                    <a:lnTo>
                      <a:pt x="4079" y="1177"/>
                    </a:lnTo>
                    <a:lnTo>
                      <a:pt x="4133" y="1290"/>
                    </a:lnTo>
                    <a:lnTo>
                      <a:pt x="4180" y="1405"/>
                    </a:lnTo>
                    <a:lnTo>
                      <a:pt x="4221" y="1524"/>
                    </a:lnTo>
                    <a:lnTo>
                      <a:pt x="4253" y="1646"/>
                    </a:lnTo>
                    <a:lnTo>
                      <a:pt x="4279" y="1770"/>
                    </a:lnTo>
                    <a:lnTo>
                      <a:pt x="4299" y="1897"/>
                    </a:lnTo>
                    <a:lnTo>
                      <a:pt x="4311" y="2027"/>
                    </a:lnTo>
                    <a:lnTo>
                      <a:pt x="4315" y="2158"/>
                    </a:lnTo>
                    <a:lnTo>
                      <a:pt x="4311" y="2289"/>
                    </a:lnTo>
                    <a:lnTo>
                      <a:pt x="4299" y="2418"/>
                    </a:lnTo>
                    <a:lnTo>
                      <a:pt x="4279" y="2545"/>
                    </a:lnTo>
                    <a:lnTo>
                      <a:pt x="4253" y="2669"/>
                    </a:lnTo>
                    <a:lnTo>
                      <a:pt x="4221" y="2791"/>
                    </a:lnTo>
                    <a:lnTo>
                      <a:pt x="4180" y="2910"/>
                    </a:lnTo>
                    <a:lnTo>
                      <a:pt x="4133" y="3026"/>
                    </a:lnTo>
                    <a:lnTo>
                      <a:pt x="4079" y="3138"/>
                    </a:lnTo>
                    <a:lnTo>
                      <a:pt x="4020" y="3247"/>
                    </a:lnTo>
                    <a:lnTo>
                      <a:pt x="3955" y="3352"/>
                    </a:lnTo>
                    <a:lnTo>
                      <a:pt x="3884" y="3451"/>
                    </a:lnTo>
                    <a:lnTo>
                      <a:pt x="3807" y="3548"/>
                    </a:lnTo>
                    <a:lnTo>
                      <a:pt x="3726" y="3640"/>
                    </a:lnTo>
                    <a:lnTo>
                      <a:pt x="3639" y="3726"/>
                    </a:lnTo>
                    <a:lnTo>
                      <a:pt x="3548" y="3807"/>
                    </a:lnTo>
                    <a:lnTo>
                      <a:pt x="3451" y="3884"/>
                    </a:lnTo>
                    <a:lnTo>
                      <a:pt x="3350" y="3955"/>
                    </a:lnTo>
                    <a:lnTo>
                      <a:pt x="3247" y="4020"/>
                    </a:lnTo>
                    <a:lnTo>
                      <a:pt x="3138" y="4079"/>
                    </a:lnTo>
                    <a:lnTo>
                      <a:pt x="3025" y="4133"/>
                    </a:lnTo>
                    <a:lnTo>
                      <a:pt x="2910" y="4180"/>
                    </a:lnTo>
                    <a:lnTo>
                      <a:pt x="2791" y="4221"/>
                    </a:lnTo>
                    <a:lnTo>
                      <a:pt x="2669" y="4253"/>
                    </a:lnTo>
                    <a:lnTo>
                      <a:pt x="2545" y="4280"/>
                    </a:lnTo>
                    <a:lnTo>
                      <a:pt x="2418" y="4299"/>
                    </a:lnTo>
                    <a:lnTo>
                      <a:pt x="2288" y="4311"/>
                    </a:lnTo>
                    <a:lnTo>
                      <a:pt x="2157" y="4315"/>
                    </a:lnTo>
                    <a:lnTo>
                      <a:pt x="2026" y="4311"/>
                    </a:lnTo>
                    <a:lnTo>
                      <a:pt x="1897" y="4299"/>
                    </a:lnTo>
                    <a:lnTo>
                      <a:pt x="1770" y="4280"/>
                    </a:lnTo>
                    <a:lnTo>
                      <a:pt x="1646" y="4253"/>
                    </a:lnTo>
                    <a:lnTo>
                      <a:pt x="1524" y="4221"/>
                    </a:lnTo>
                    <a:lnTo>
                      <a:pt x="1405" y="4180"/>
                    </a:lnTo>
                    <a:lnTo>
                      <a:pt x="1289" y="4133"/>
                    </a:lnTo>
                    <a:lnTo>
                      <a:pt x="1177" y="4079"/>
                    </a:lnTo>
                    <a:lnTo>
                      <a:pt x="1068" y="4020"/>
                    </a:lnTo>
                    <a:lnTo>
                      <a:pt x="963" y="3955"/>
                    </a:lnTo>
                    <a:lnTo>
                      <a:pt x="864" y="3884"/>
                    </a:lnTo>
                    <a:lnTo>
                      <a:pt x="767" y="3807"/>
                    </a:lnTo>
                    <a:lnTo>
                      <a:pt x="675" y="3726"/>
                    </a:lnTo>
                    <a:lnTo>
                      <a:pt x="589" y="3640"/>
                    </a:lnTo>
                    <a:lnTo>
                      <a:pt x="508" y="3548"/>
                    </a:lnTo>
                    <a:lnTo>
                      <a:pt x="431" y="3451"/>
                    </a:lnTo>
                    <a:lnTo>
                      <a:pt x="360" y="3352"/>
                    </a:lnTo>
                    <a:lnTo>
                      <a:pt x="295" y="3247"/>
                    </a:lnTo>
                    <a:lnTo>
                      <a:pt x="236" y="3138"/>
                    </a:lnTo>
                    <a:lnTo>
                      <a:pt x="182" y="3026"/>
                    </a:lnTo>
                    <a:lnTo>
                      <a:pt x="135" y="2910"/>
                    </a:lnTo>
                    <a:lnTo>
                      <a:pt x="94" y="2791"/>
                    </a:lnTo>
                    <a:lnTo>
                      <a:pt x="62" y="2669"/>
                    </a:lnTo>
                    <a:lnTo>
                      <a:pt x="35" y="2545"/>
                    </a:lnTo>
                    <a:lnTo>
                      <a:pt x="16" y="2418"/>
                    </a:lnTo>
                    <a:lnTo>
                      <a:pt x="4" y="2289"/>
                    </a:lnTo>
                    <a:lnTo>
                      <a:pt x="0" y="2158"/>
                    </a:lnTo>
                    <a:lnTo>
                      <a:pt x="4" y="2027"/>
                    </a:lnTo>
                    <a:lnTo>
                      <a:pt x="16" y="1897"/>
                    </a:lnTo>
                    <a:lnTo>
                      <a:pt x="35" y="1770"/>
                    </a:lnTo>
                    <a:lnTo>
                      <a:pt x="62" y="1646"/>
                    </a:lnTo>
                    <a:lnTo>
                      <a:pt x="94" y="1524"/>
                    </a:lnTo>
                    <a:lnTo>
                      <a:pt x="135" y="1405"/>
                    </a:lnTo>
                    <a:lnTo>
                      <a:pt x="182" y="1290"/>
                    </a:lnTo>
                    <a:lnTo>
                      <a:pt x="236" y="1177"/>
                    </a:lnTo>
                    <a:lnTo>
                      <a:pt x="295" y="1068"/>
                    </a:lnTo>
                    <a:lnTo>
                      <a:pt x="360" y="965"/>
                    </a:lnTo>
                    <a:lnTo>
                      <a:pt x="431" y="864"/>
                    </a:lnTo>
                    <a:lnTo>
                      <a:pt x="508" y="767"/>
                    </a:lnTo>
                    <a:lnTo>
                      <a:pt x="589" y="676"/>
                    </a:lnTo>
                    <a:lnTo>
                      <a:pt x="675" y="589"/>
                    </a:lnTo>
                    <a:lnTo>
                      <a:pt x="767" y="508"/>
                    </a:lnTo>
                    <a:lnTo>
                      <a:pt x="864" y="431"/>
                    </a:lnTo>
                    <a:lnTo>
                      <a:pt x="963" y="360"/>
                    </a:lnTo>
                    <a:lnTo>
                      <a:pt x="1068" y="295"/>
                    </a:lnTo>
                    <a:lnTo>
                      <a:pt x="1177" y="236"/>
                    </a:lnTo>
                    <a:lnTo>
                      <a:pt x="1289" y="182"/>
                    </a:lnTo>
                    <a:lnTo>
                      <a:pt x="1405" y="135"/>
                    </a:lnTo>
                    <a:lnTo>
                      <a:pt x="1524" y="94"/>
                    </a:lnTo>
                    <a:lnTo>
                      <a:pt x="1646" y="62"/>
                    </a:lnTo>
                    <a:lnTo>
                      <a:pt x="1770" y="36"/>
                    </a:lnTo>
                    <a:lnTo>
                      <a:pt x="1897" y="16"/>
                    </a:lnTo>
                    <a:lnTo>
                      <a:pt x="2026" y="4"/>
                    </a:lnTo>
                    <a:lnTo>
                      <a:pt x="2157" y="0"/>
                    </a:lnTo>
                    <a:close/>
                  </a:path>
                </a:pathLst>
              </a:custGeom>
              <a:solidFill>
                <a:schemeClr val="bg1"/>
              </a:solidFill>
              <a:ln w="19050">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cs typeface="Arial" panose="020B0604020202020204" pitchFamily="34" charset="0"/>
                </a:endParaRPr>
              </a:p>
            </p:txBody>
          </p:sp>
        </p:grpSp>
        <p:pic>
          <p:nvPicPr>
            <p:cNvPr id="81" name="Picture 2" descr="Comment, discussion icon">
              <a:extLst>
                <a:ext uri="{FF2B5EF4-FFF2-40B4-BE49-F238E27FC236}">
                  <a16:creationId xmlns:a16="http://schemas.microsoft.com/office/drawing/2014/main" id="{0D44BB4D-F303-A21C-A1C5-1CCDAAC9DDB3}"/>
                </a:ext>
              </a:extLst>
            </p:cNvPr>
            <p:cNvPicPr>
              <a:picLocks noChangeAspect="1" noChangeArrowheads="1"/>
            </p:cNvPicPr>
            <p:nvPr/>
          </p:nvPicPr>
          <p:blipFill>
            <a:blip r:embed="rId5" cstate="print">
              <a:biLevel thresh="75000"/>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986501" y="2025398"/>
              <a:ext cx="344447" cy="393654"/>
            </a:xfrm>
            <a:prstGeom prst="rect">
              <a:avLst/>
            </a:prstGeom>
            <a:noFill/>
            <a:extLst>
              <a:ext uri="{909E8E84-426E-40DD-AFC4-6F175D3DCCD1}">
                <a14:hiddenFill xmlns:a14="http://schemas.microsoft.com/office/drawing/2010/main">
                  <a:solidFill>
                    <a:srgbClr val="FFFFFF"/>
                  </a:solidFill>
                </a14:hiddenFill>
              </a:ext>
            </a:extLst>
          </p:spPr>
        </p:pic>
        <p:sp>
          <p:nvSpPr>
            <p:cNvPr id="82" name="Freeform 132">
              <a:extLst>
                <a:ext uri="{FF2B5EF4-FFF2-40B4-BE49-F238E27FC236}">
                  <a16:creationId xmlns:a16="http://schemas.microsoft.com/office/drawing/2014/main" id="{624D0105-0DBD-AC0B-28E2-B710C33E10CB}"/>
                </a:ext>
              </a:extLst>
            </p:cNvPr>
            <p:cNvSpPr>
              <a:spLocks noEditPoints="1"/>
            </p:cNvSpPr>
            <p:nvPr/>
          </p:nvSpPr>
          <p:spPr bwMode="auto">
            <a:xfrm>
              <a:off x="5916570" y="2048456"/>
              <a:ext cx="277413" cy="352524"/>
            </a:xfrm>
            <a:custGeom>
              <a:avLst/>
              <a:gdLst>
                <a:gd name="T0" fmla="*/ 68 w 228"/>
                <a:gd name="T1" fmla="*/ 160 h 294"/>
                <a:gd name="T2" fmla="*/ 160 w 228"/>
                <a:gd name="T3" fmla="*/ 160 h 294"/>
                <a:gd name="T4" fmla="*/ 160 w 228"/>
                <a:gd name="T5" fmla="*/ 132 h 294"/>
                <a:gd name="T6" fmla="*/ 68 w 228"/>
                <a:gd name="T7" fmla="*/ 132 h 294"/>
                <a:gd name="T8" fmla="*/ 68 w 228"/>
                <a:gd name="T9" fmla="*/ 160 h 294"/>
                <a:gd name="T10" fmla="*/ 196 w 228"/>
                <a:gd name="T11" fmla="*/ 0 h 294"/>
                <a:gd name="T12" fmla="*/ 32 w 228"/>
                <a:gd name="T13" fmla="*/ 0 h 294"/>
                <a:gd name="T14" fmla="*/ 32 w 228"/>
                <a:gd name="T15" fmla="*/ 0 h 294"/>
                <a:gd name="T16" fmla="*/ 26 w 228"/>
                <a:gd name="T17" fmla="*/ 0 h 294"/>
                <a:gd name="T18" fmla="*/ 20 w 228"/>
                <a:gd name="T19" fmla="*/ 2 h 294"/>
                <a:gd name="T20" fmla="*/ 14 w 228"/>
                <a:gd name="T21" fmla="*/ 6 h 294"/>
                <a:gd name="T22" fmla="*/ 10 w 228"/>
                <a:gd name="T23" fmla="*/ 10 h 294"/>
                <a:gd name="T24" fmla="*/ 6 w 228"/>
                <a:gd name="T25" fmla="*/ 14 h 294"/>
                <a:gd name="T26" fmla="*/ 2 w 228"/>
                <a:gd name="T27" fmla="*/ 20 h 294"/>
                <a:gd name="T28" fmla="*/ 0 w 228"/>
                <a:gd name="T29" fmla="*/ 26 h 294"/>
                <a:gd name="T30" fmla="*/ 0 w 228"/>
                <a:gd name="T31" fmla="*/ 32 h 294"/>
                <a:gd name="T32" fmla="*/ 0 w 228"/>
                <a:gd name="T33" fmla="*/ 260 h 294"/>
                <a:gd name="T34" fmla="*/ 0 w 228"/>
                <a:gd name="T35" fmla="*/ 260 h 294"/>
                <a:gd name="T36" fmla="*/ 0 w 228"/>
                <a:gd name="T37" fmla="*/ 268 h 294"/>
                <a:gd name="T38" fmla="*/ 2 w 228"/>
                <a:gd name="T39" fmla="*/ 274 h 294"/>
                <a:gd name="T40" fmla="*/ 6 w 228"/>
                <a:gd name="T41" fmla="*/ 278 h 294"/>
                <a:gd name="T42" fmla="*/ 10 w 228"/>
                <a:gd name="T43" fmla="*/ 284 h 294"/>
                <a:gd name="T44" fmla="*/ 14 w 228"/>
                <a:gd name="T45" fmla="*/ 288 h 294"/>
                <a:gd name="T46" fmla="*/ 20 w 228"/>
                <a:gd name="T47" fmla="*/ 290 h 294"/>
                <a:gd name="T48" fmla="*/ 26 w 228"/>
                <a:gd name="T49" fmla="*/ 292 h 294"/>
                <a:gd name="T50" fmla="*/ 32 w 228"/>
                <a:gd name="T51" fmla="*/ 294 h 294"/>
                <a:gd name="T52" fmla="*/ 196 w 228"/>
                <a:gd name="T53" fmla="*/ 294 h 294"/>
                <a:gd name="T54" fmla="*/ 196 w 228"/>
                <a:gd name="T55" fmla="*/ 294 h 294"/>
                <a:gd name="T56" fmla="*/ 202 w 228"/>
                <a:gd name="T57" fmla="*/ 292 h 294"/>
                <a:gd name="T58" fmla="*/ 208 w 228"/>
                <a:gd name="T59" fmla="*/ 290 h 294"/>
                <a:gd name="T60" fmla="*/ 214 w 228"/>
                <a:gd name="T61" fmla="*/ 288 h 294"/>
                <a:gd name="T62" fmla="*/ 218 w 228"/>
                <a:gd name="T63" fmla="*/ 284 h 294"/>
                <a:gd name="T64" fmla="*/ 222 w 228"/>
                <a:gd name="T65" fmla="*/ 278 h 294"/>
                <a:gd name="T66" fmla="*/ 226 w 228"/>
                <a:gd name="T67" fmla="*/ 274 h 294"/>
                <a:gd name="T68" fmla="*/ 228 w 228"/>
                <a:gd name="T69" fmla="*/ 268 h 294"/>
                <a:gd name="T70" fmla="*/ 228 w 228"/>
                <a:gd name="T71" fmla="*/ 260 h 294"/>
                <a:gd name="T72" fmla="*/ 228 w 228"/>
                <a:gd name="T73" fmla="*/ 32 h 294"/>
                <a:gd name="T74" fmla="*/ 228 w 228"/>
                <a:gd name="T75" fmla="*/ 32 h 294"/>
                <a:gd name="T76" fmla="*/ 228 w 228"/>
                <a:gd name="T77" fmla="*/ 26 h 294"/>
                <a:gd name="T78" fmla="*/ 226 w 228"/>
                <a:gd name="T79" fmla="*/ 20 h 294"/>
                <a:gd name="T80" fmla="*/ 222 w 228"/>
                <a:gd name="T81" fmla="*/ 14 h 294"/>
                <a:gd name="T82" fmla="*/ 218 w 228"/>
                <a:gd name="T83" fmla="*/ 10 h 294"/>
                <a:gd name="T84" fmla="*/ 214 w 228"/>
                <a:gd name="T85" fmla="*/ 6 h 294"/>
                <a:gd name="T86" fmla="*/ 208 w 228"/>
                <a:gd name="T87" fmla="*/ 2 h 294"/>
                <a:gd name="T88" fmla="*/ 202 w 228"/>
                <a:gd name="T89" fmla="*/ 0 h 294"/>
                <a:gd name="T90" fmla="*/ 196 w 228"/>
                <a:gd name="T91" fmla="*/ 0 h 294"/>
                <a:gd name="T92" fmla="*/ 196 w 228"/>
                <a:gd name="T93" fmla="*/ 0 h 294"/>
                <a:gd name="T94" fmla="*/ 196 w 228"/>
                <a:gd name="T95" fmla="*/ 260 h 294"/>
                <a:gd name="T96" fmla="*/ 32 w 228"/>
                <a:gd name="T97" fmla="*/ 260 h 294"/>
                <a:gd name="T98" fmla="*/ 32 w 228"/>
                <a:gd name="T99" fmla="*/ 32 h 294"/>
                <a:gd name="T100" fmla="*/ 196 w 228"/>
                <a:gd name="T101" fmla="*/ 32 h 294"/>
                <a:gd name="T102" fmla="*/ 196 w 228"/>
                <a:gd name="T103" fmla="*/ 260 h 294"/>
                <a:gd name="T104" fmla="*/ 160 w 228"/>
                <a:gd name="T105" fmla="*/ 68 h 294"/>
                <a:gd name="T106" fmla="*/ 68 w 228"/>
                <a:gd name="T107" fmla="*/ 68 h 294"/>
                <a:gd name="T108" fmla="*/ 68 w 228"/>
                <a:gd name="T109" fmla="*/ 96 h 294"/>
                <a:gd name="T110" fmla="*/ 160 w 228"/>
                <a:gd name="T111" fmla="*/ 96 h 294"/>
                <a:gd name="T112" fmla="*/ 160 w 228"/>
                <a:gd name="T113" fmla="*/ 68 h 294"/>
                <a:gd name="T114" fmla="*/ 160 w 228"/>
                <a:gd name="T115" fmla="*/ 196 h 294"/>
                <a:gd name="T116" fmla="*/ 68 w 228"/>
                <a:gd name="T117" fmla="*/ 196 h 294"/>
                <a:gd name="T118" fmla="*/ 68 w 228"/>
                <a:gd name="T119" fmla="*/ 224 h 294"/>
                <a:gd name="T120" fmla="*/ 160 w 228"/>
                <a:gd name="T121" fmla="*/ 224 h 294"/>
                <a:gd name="T122" fmla="*/ 160 w 228"/>
                <a:gd name="T123" fmla="*/ 196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294">
                  <a:moveTo>
                    <a:pt x="68" y="160"/>
                  </a:moveTo>
                  <a:lnTo>
                    <a:pt x="160" y="160"/>
                  </a:lnTo>
                  <a:lnTo>
                    <a:pt x="160" y="132"/>
                  </a:lnTo>
                  <a:lnTo>
                    <a:pt x="68" y="132"/>
                  </a:lnTo>
                  <a:lnTo>
                    <a:pt x="68" y="160"/>
                  </a:lnTo>
                  <a:close/>
                  <a:moveTo>
                    <a:pt x="196" y="0"/>
                  </a:moveTo>
                  <a:lnTo>
                    <a:pt x="32" y="0"/>
                  </a:lnTo>
                  <a:lnTo>
                    <a:pt x="32" y="0"/>
                  </a:lnTo>
                  <a:lnTo>
                    <a:pt x="26" y="0"/>
                  </a:lnTo>
                  <a:lnTo>
                    <a:pt x="20" y="2"/>
                  </a:lnTo>
                  <a:lnTo>
                    <a:pt x="14" y="6"/>
                  </a:lnTo>
                  <a:lnTo>
                    <a:pt x="10" y="10"/>
                  </a:lnTo>
                  <a:lnTo>
                    <a:pt x="6" y="14"/>
                  </a:lnTo>
                  <a:lnTo>
                    <a:pt x="2" y="20"/>
                  </a:lnTo>
                  <a:lnTo>
                    <a:pt x="0" y="26"/>
                  </a:lnTo>
                  <a:lnTo>
                    <a:pt x="0" y="32"/>
                  </a:lnTo>
                  <a:lnTo>
                    <a:pt x="0" y="260"/>
                  </a:lnTo>
                  <a:lnTo>
                    <a:pt x="0" y="260"/>
                  </a:lnTo>
                  <a:lnTo>
                    <a:pt x="0" y="268"/>
                  </a:lnTo>
                  <a:lnTo>
                    <a:pt x="2" y="274"/>
                  </a:lnTo>
                  <a:lnTo>
                    <a:pt x="6" y="278"/>
                  </a:lnTo>
                  <a:lnTo>
                    <a:pt x="10" y="284"/>
                  </a:lnTo>
                  <a:lnTo>
                    <a:pt x="14" y="288"/>
                  </a:lnTo>
                  <a:lnTo>
                    <a:pt x="20" y="290"/>
                  </a:lnTo>
                  <a:lnTo>
                    <a:pt x="26" y="292"/>
                  </a:lnTo>
                  <a:lnTo>
                    <a:pt x="32" y="294"/>
                  </a:lnTo>
                  <a:lnTo>
                    <a:pt x="196" y="294"/>
                  </a:lnTo>
                  <a:lnTo>
                    <a:pt x="196" y="294"/>
                  </a:lnTo>
                  <a:lnTo>
                    <a:pt x="202" y="292"/>
                  </a:lnTo>
                  <a:lnTo>
                    <a:pt x="208" y="290"/>
                  </a:lnTo>
                  <a:lnTo>
                    <a:pt x="214" y="288"/>
                  </a:lnTo>
                  <a:lnTo>
                    <a:pt x="218" y="284"/>
                  </a:lnTo>
                  <a:lnTo>
                    <a:pt x="222" y="278"/>
                  </a:lnTo>
                  <a:lnTo>
                    <a:pt x="226" y="274"/>
                  </a:lnTo>
                  <a:lnTo>
                    <a:pt x="228" y="268"/>
                  </a:lnTo>
                  <a:lnTo>
                    <a:pt x="228" y="260"/>
                  </a:lnTo>
                  <a:lnTo>
                    <a:pt x="228" y="32"/>
                  </a:lnTo>
                  <a:lnTo>
                    <a:pt x="228" y="32"/>
                  </a:lnTo>
                  <a:lnTo>
                    <a:pt x="228" y="26"/>
                  </a:lnTo>
                  <a:lnTo>
                    <a:pt x="226" y="20"/>
                  </a:lnTo>
                  <a:lnTo>
                    <a:pt x="222" y="14"/>
                  </a:lnTo>
                  <a:lnTo>
                    <a:pt x="218" y="10"/>
                  </a:lnTo>
                  <a:lnTo>
                    <a:pt x="214" y="6"/>
                  </a:lnTo>
                  <a:lnTo>
                    <a:pt x="208" y="2"/>
                  </a:lnTo>
                  <a:lnTo>
                    <a:pt x="202" y="0"/>
                  </a:lnTo>
                  <a:lnTo>
                    <a:pt x="196" y="0"/>
                  </a:lnTo>
                  <a:lnTo>
                    <a:pt x="196" y="0"/>
                  </a:lnTo>
                  <a:close/>
                  <a:moveTo>
                    <a:pt x="196" y="260"/>
                  </a:moveTo>
                  <a:lnTo>
                    <a:pt x="32" y="260"/>
                  </a:lnTo>
                  <a:lnTo>
                    <a:pt x="32" y="32"/>
                  </a:lnTo>
                  <a:lnTo>
                    <a:pt x="196" y="32"/>
                  </a:lnTo>
                  <a:lnTo>
                    <a:pt x="196" y="260"/>
                  </a:lnTo>
                  <a:close/>
                  <a:moveTo>
                    <a:pt x="160" y="68"/>
                  </a:moveTo>
                  <a:lnTo>
                    <a:pt x="68" y="68"/>
                  </a:lnTo>
                  <a:lnTo>
                    <a:pt x="68" y="96"/>
                  </a:lnTo>
                  <a:lnTo>
                    <a:pt x="160" y="96"/>
                  </a:lnTo>
                  <a:lnTo>
                    <a:pt x="160" y="68"/>
                  </a:lnTo>
                  <a:close/>
                  <a:moveTo>
                    <a:pt x="160" y="196"/>
                  </a:moveTo>
                  <a:lnTo>
                    <a:pt x="68" y="196"/>
                  </a:lnTo>
                  <a:lnTo>
                    <a:pt x="68" y="224"/>
                  </a:lnTo>
                  <a:lnTo>
                    <a:pt x="160" y="224"/>
                  </a:lnTo>
                  <a:lnTo>
                    <a:pt x="160" y="196"/>
                  </a:lnTo>
                  <a:close/>
                </a:path>
              </a:pathLst>
            </a:custGeom>
            <a:solidFill>
              <a:schemeClr val="tx1"/>
            </a:solidFill>
            <a:ln>
              <a:noFill/>
            </a:ln>
          </p:spPr>
          <p:txBody>
            <a:bodyPr vert="horz" wrap="square" lIns="78226" tIns="39113" rIns="78226" bIns="3911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cs typeface="Arial" panose="020B0604020202020204" pitchFamily="34" charset="0"/>
              </a:endParaRPr>
            </a:p>
          </p:txBody>
        </p:sp>
        <p:pic>
          <p:nvPicPr>
            <p:cNvPr id="84" name="Picture 2" descr="analytics, business, desk, desktop, office, tool icon">
              <a:extLst>
                <a:ext uri="{FF2B5EF4-FFF2-40B4-BE49-F238E27FC236}">
                  <a16:creationId xmlns:a16="http://schemas.microsoft.com/office/drawing/2014/main" id="{7C47AC13-50F9-3472-EF49-3FE0E6CD343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77786" y="2050156"/>
              <a:ext cx="385769" cy="359398"/>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itle 4">
            <a:extLst>
              <a:ext uri="{FF2B5EF4-FFF2-40B4-BE49-F238E27FC236}">
                <a16:creationId xmlns:a16="http://schemas.microsoft.com/office/drawing/2014/main" id="{B2E73624-60DB-96F0-6668-61FBD6E69FAF}"/>
              </a:ext>
            </a:extLst>
          </p:cNvPr>
          <p:cNvSpPr>
            <a:spLocks noGrp="1"/>
          </p:cNvSpPr>
          <p:nvPr>
            <p:ph type="title"/>
          </p:nvPr>
        </p:nvSpPr>
        <p:spPr/>
        <p:txBody>
          <a:bodyPr/>
          <a:lstStyle/>
          <a:p>
            <a:r>
              <a:rPr lang="en-US" sz="2400" b="1" dirty="0">
                <a:latin typeface="+mj-lt"/>
              </a:rPr>
              <a:t>Three Pillars of GST Reform - Structure, Rates, and Ease of Living</a:t>
            </a:r>
            <a:endParaRPr lang="en-IN" sz="2400" b="1" dirty="0">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33528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E71FB-57ED-E69A-A763-57461AE18747}"/>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E25D5C13-E2E0-6767-B0E3-15C3BE2A2D8C}"/>
              </a:ext>
            </a:extLst>
          </p:cNvPr>
          <p:cNvSpPr>
            <a:spLocks noGrp="1"/>
          </p:cNvSpPr>
          <p:nvPr>
            <p:ph type="title"/>
          </p:nvPr>
        </p:nvSpPr>
        <p:spPr/>
        <p:txBody>
          <a:bodyPr/>
          <a:lstStyle/>
          <a:p>
            <a:pPr>
              <a:lnSpc>
                <a:spcPct val="100000"/>
              </a:lnSpc>
            </a:pPr>
            <a:r>
              <a:rPr lang="en-US" dirty="0">
                <a:solidFill>
                  <a:schemeClr val="bg1"/>
                </a:solidFill>
              </a:rPr>
              <a:t>Impact and Future Outlook</a:t>
            </a:r>
            <a:endParaRPr lang="en-US" noProof="0" dirty="0">
              <a:solidFill>
                <a:schemeClr val="bg1"/>
              </a:solidFill>
            </a:endParaRPr>
          </a:p>
        </p:txBody>
      </p:sp>
    </p:spTree>
    <p:extLst>
      <p:ext uri="{BB962C8B-B14F-4D97-AF65-F5344CB8AC3E}">
        <p14:creationId xmlns:p14="http://schemas.microsoft.com/office/powerpoint/2010/main" val="218411759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91936-1768-4468-B897-CBCD62DFD63A}"/>
            </a:ext>
          </a:extLst>
        </p:cNvPr>
        <p:cNvGrpSpPr/>
        <p:nvPr/>
      </p:nvGrpSpPr>
      <p:grpSpPr>
        <a:xfrm>
          <a:off x="0" y="0"/>
          <a:ext cx="0" cy="0"/>
          <a:chOff x="0" y="0"/>
          <a:chExt cx="0" cy="0"/>
        </a:xfrm>
      </p:grpSpPr>
      <p:sp>
        <p:nvSpPr>
          <p:cNvPr id="28" name="Title 1">
            <a:extLst>
              <a:ext uri="{FF2B5EF4-FFF2-40B4-BE49-F238E27FC236}">
                <a16:creationId xmlns:a16="http://schemas.microsoft.com/office/drawing/2014/main" id="{5235AC32-7130-18A6-0733-EDC0EBE9231B}"/>
              </a:ext>
            </a:extLst>
          </p:cNvPr>
          <p:cNvSpPr>
            <a:spLocks noGrp="1"/>
          </p:cNvSpPr>
          <p:nvPr>
            <p:ph type="title"/>
          </p:nvPr>
        </p:nvSpPr>
        <p:spPr>
          <a:xfrm>
            <a:off x="463295" y="345992"/>
            <a:ext cx="11277600" cy="334099"/>
          </a:xfrm>
        </p:spPr>
        <p:txBody>
          <a:bodyPr/>
          <a:lstStyle/>
          <a:p>
            <a:r>
              <a:rPr lang="en-US" b="1" dirty="0"/>
              <a:t>Impact of GST 2.0</a:t>
            </a:r>
            <a:endParaRPr lang="en-US" sz="2400" b="1" dirty="0"/>
          </a:p>
        </p:txBody>
      </p:sp>
      <p:grpSp>
        <p:nvGrpSpPr>
          <p:cNvPr id="3" name="Group 2">
            <a:extLst>
              <a:ext uri="{FF2B5EF4-FFF2-40B4-BE49-F238E27FC236}">
                <a16:creationId xmlns:a16="http://schemas.microsoft.com/office/drawing/2014/main" id="{4E1817C6-C8F6-BAF2-296E-A9DB416C21D9}"/>
              </a:ext>
            </a:extLst>
          </p:cNvPr>
          <p:cNvGrpSpPr/>
          <p:nvPr/>
        </p:nvGrpSpPr>
        <p:grpSpPr>
          <a:xfrm>
            <a:off x="3752255" y="1993129"/>
            <a:ext cx="4646890" cy="4166579"/>
            <a:chOff x="2215198" y="1710298"/>
            <a:chExt cx="5124487" cy="4594811"/>
          </a:xfrm>
        </p:grpSpPr>
        <p:grpSp>
          <p:nvGrpSpPr>
            <p:cNvPr id="4" name="Group 3">
              <a:extLst>
                <a:ext uri="{FF2B5EF4-FFF2-40B4-BE49-F238E27FC236}">
                  <a16:creationId xmlns:a16="http://schemas.microsoft.com/office/drawing/2014/main" id="{D11CF2C4-5596-7FE8-DDEE-36B80F8E3FAA}"/>
                </a:ext>
              </a:extLst>
            </p:cNvPr>
            <p:cNvGrpSpPr/>
            <p:nvPr/>
          </p:nvGrpSpPr>
          <p:grpSpPr>
            <a:xfrm>
              <a:off x="2215198" y="1710298"/>
              <a:ext cx="5124487" cy="4594811"/>
              <a:chOff x="2078221" y="1710298"/>
              <a:chExt cx="5124487" cy="4594811"/>
            </a:xfrm>
          </p:grpSpPr>
          <p:grpSp>
            <p:nvGrpSpPr>
              <p:cNvPr id="62" name="Group 61">
                <a:extLst>
                  <a:ext uri="{FF2B5EF4-FFF2-40B4-BE49-F238E27FC236}">
                    <a16:creationId xmlns:a16="http://schemas.microsoft.com/office/drawing/2014/main" id="{E3E038D1-ECD2-2582-3D4C-5F18781645D9}"/>
                  </a:ext>
                </a:extLst>
              </p:cNvPr>
              <p:cNvGrpSpPr/>
              <p:nvPr/>
            </p:nvGrpSpPr>
            <p:grpSpPr>
              <a:xfrm>
                <a:off x="2327643" y="1710298"/>
                <a:ext cx="4664000" cy="4594811"/>
                <a:chOff x="2327643" y="1675129"/>
                <a:chExt cx="3610210" cy="3556654"/>
              </a:xfrm>
              <a:solidFill>
                <a:schemeClr val="tx1"/>
              </a:solidFill>
            </p:grpSpPr>
            <p:sp>
              <p:nvSpPr>
                <p:cNvPr id="84" name="Hexagon 83">
                  <a:extLst>
                    <a:ext uri="{FF2B5EF4-FFF2-40B4-BE49-F238E27FC236}">
                      <a16:creationId xmlns:a16="http://schemas.microsoft.com/office/drawing/2014/main" id="{65D8A0CD-4310-1B1F-FABD-3B83FE843458}"/>
                    </a:ext>
                  </a:extLst>
                </p:cNvPr>
                <p:cNvSpPr/>
                <p:nvPr/>
              </p:nvSpPr>
              <p:spPr bwMode="gray">
                <a:xfrm rot="5400000">
                  <a:off x="2841674" y="1769722"/>
                  <a:ext cx="1371600" cy="1182414"/>
                </a:xfrm>
                <a:prstGeom prst="hexagon">
                  <a:avLst/>
                </a:prstGeom>
                <a:solidFill>
                  <a:schemeClr val="tx1">
                    <a:lumMod val="85000"/>
                    <a:lumOff val="15000"/>
                  </a:schemeClr>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500" b="1" dirty="0">
                    <a:solidFill>
                      <a:schemeClr val="bg1"/>
                    </a:solidFill>
                  </a:endParaRPr>
                </a:p>
              </p:txBody>
            </p:sp>
            <p:sp>
              <p:nvSpPr>
                <p:cNvPr id="85" name="Hexagon 84">
                  <a:extLst>
                    <a:ext uri="{FF2B5EF4-FFF2-40B4-BE49-F238E27FC236}">
                      <a16:creationId xmlns:a16="http://schemas.microsoft.com/office/drawing/2014/main" id="{6EFDF816-044A-2967-A6D1-EF37BECE3BA2}"/>
                    </a:ext>
                  </a:extLst>
                </p:cNvPr>
                <p:cNvSpPr/>
                <p:nvPr/>
              </p:nvSpPr>
              <p:spPr bwMode="gray">
                <a:xfrm rot="5400000">
                  <a:off x="4052222" y="1769722"/>
                  <a:ext cx="1371600" cy="1182414"/>
                </a:xfrm>
                <a:prstGeom prst="hexagon">
                  <a:avLst/>
                </a:prstGeom>
                <a:solidFill>
                  <a:schemeClr val="tx1">
                    <a:lumMod val="85000"/>
                    <a:lumOff val="15000"/>
                  </a:schemeClr>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500" b="1" dirty="0">
                    <a:solidFill>
                      <a:schemeClr val="bg1"/>
                    </a:solidFill>
                  </a:endParaRPr>
                </a:p>
              </p:txBody>
            </p:sp>
            <p:sp>
              <p:nvSpPr>
                <p:cNvPr id="86" name="Hexagon 85">
                  <a:extLst>
                    <a:ext uri="{FF2B5EF4-FFF2-40B4-BE49-F238E27FC236}">
                      <a16:creationId xmlns:a16="http://schemas.microsoft.com/office/drawing/2014/main" id="{EC1E6465-3776-B25B-1718-9D0B313C58CB}"/>
                    </a:ext>
                  </a:extLst>
                </p:cNvPr>
                <p:cNvSpPr/>
                <p:nvPr/>
              </p:nvSpPr>
              <p:spPr bwMode="gray">
                <a:xfrm rot="5400000">
                  <a:off x="4660846" y="2865766"/>
                  <a:ext cx="1371600" cy="1182414"/>
                </a:xfrm>
                <a:prstGeom prst="hexagon">
                  <a:avLst/>
                </a:prstGeom>
                <a:solidFill>
                  <a:schemeClr val="tx1">
                    <a:lumMod val="85000"/>
                    <a:lumOff val="15000"/>
                  </a:schemeClr>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500" b="1" dirty="0">
                    <a:solidFill>
                      <a:schemeClr val="bg1"/>
                    </a:solidFill>
                  </a:endParaRPr>
                </a:p>
              </p:txBody>
            </p:sp>
            <p:sp>
              <p:nvSpPr>
                <p:cNvPr id="87" name="Hexagon 86">
                  <a:extLst>
                    <a:ext uri="{FF2B5EF4-FFF2-40B4-BE49-F238E27FC236}">
                      <a16:creationId xmlns:a16="http://schemas.microsoft.com/office/drawing/2014/main" id="{45995D42-6760-3BEF-D2DA-65BC86F7A851}"/>
                    </a:ext>
                  </a:extLst>
                </p:cNvPr>
                <p:cNvSpPr/>
                <p:nvPr/>
              </p:nvSpPr>
              <p:spPr bwMode="gray">
                <a:xfrm rot="5400000">
                  <a:off x="2848708" y="3954776"/>
                  <a:ext cx="1371600" cy="1182414"/>
                </a:xfrm>
                <a:prstGeom prst="hexagon">
                  <a:avLst/>
                </a:prstGeom>
                <a:solidFill>
                  <a:schemeClr val="tx1">
                    <a:lumMod val="85000"/>
                    <a:lumOff val="15000"/>
                  </a:schemeClr>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500" b="1" dirty="0">
                    <a:solidFill>
                      <a:schemeClr val="bg1"/>
                    </a:solidFill>
                  </a:endParaRPr>
                </a:p>
              </p:txBody>
            </p:sp>
            <p:sp>
              <p:nvSpPr>
                <p:cNvPr id="88" name="Hexagon 87">
                  <a:extLst>
                    <a:ext uri="{FF2B5EF4-FFF2-40B4-BE49-F238E27FC236}">
                      <a16:creationId xmlns:a16="http://schemas.microsoft.com/office/drawing/2014/main" id="{213A79F8-4AD9-484C-3A5E-DF0A16FB18B6}"/>
                    </a:ext>
                  </a:extLst>
                </p:cNvPr>
                <p:cNvSpPr/>
                <p:nvPr/>
              </p:nvSpPr>
              <p:spPr bwMode="gray">
                <a:xfrm rot="5400000">
                  <a:off x="4059256" y="3954776"/>
                  <a:ext cx="1371600" cy="1182414"/>
                </a:xfrm>
                <a:prstGeom prst="hexagon">
                  <a:avLst/>
                </a:prstGeom>
                <a:solidFill>
                  <a:schemeClr val="tx1">
                    <a:lumMod val="85000"/>
                    <a:lumOff val="15000"/>
                  </a:schemeClr>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500" b="1" dirty="0">
                    <a:solidFill>
                      <a:schemeClr val="bg1"/>
                    </a:solidFill>
                  </a:endParaRPr>
                </a:p>
              </p:txBody>
            </p:sp>
            <p:sp>
              <p:nvSpPr>
                <p:cNvPr id="89" name="Hexagon 88">
                  <a:extLst>
                    <a:ext uri="{FF2B5EF4-FFF2-40B4-BE49-F238E27FC236}">
                      <a16:creationId xmlns:a16="http://schemas.microsoft.com/office/drawing/2014/main" id="{62C8E969-9C13-02A8-EAFA-07589C8F8AD4}"/>
                    </a:ext>
                  </a:extLst>
                </p:cNvPr>
                <p:cNvSpPr/>
                <p:nvPr/>
              </p:nvSpPr>
              <p:spPr bwMode="gray">
                <a:xfrm rot="5400000">
                  <a:off x="2233050" y="2865766"/>
                  <a:ext cx="1371600" cy="1182414"/>
                </a:xfrm>
                <a:prstGeom prst="hexagon">
                  <a:avLst/>
                </a:prstGeom>
                <a:solidFill>
                  <a:schemeClr val="tx1">
                    <a:lumMod val="85000"/>
                    <a:lumOff val="15000"/>
                  </a:schemeClr>
                </a:solid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500" b="1" dirty="0">
                    <a:solidFill>
                      <a:schemeClr val="bg1"/>
                    </a:solidFill>
                  </a:endParaRPr>
                </a:p>
              </p:txBody>
            </p:sp>
          </p:grpSp>
          <p:sp>
            <p:nvSpPr>
              <p:cNvPr id="63" name="Hexagon 62">
                <a:extLst>
                  <a:ext uri="{FF2B5EF4-FFF2-40B4-BE49-F238E27FC236}">
                    <a16:creationId xmlns:a16="http://schemas.microsoft.com/office/drawing/2014/main" id="{20B0FF39-9D7D-AFC9-D972-2FAAFEE00630}"/>
                  </a:ext>
                </a:extLst>
              </p:cNvPr>
              <p:cNvSpPr/>
              <p:nvPr/>
            </p:nvSpPr>
            <p:spPr bwMode="gray">
              <a:xfrm rot="5400000">
                <a:off x="3720906" y="3198202"/>
                <a:ext cx="1877503" cy="1618536"/>
              </a:xfrm>
              <a:prstGeom prst="hexagon">
                <a:avLst/>
              </a:prstGeom>
              <a:noFill/>
              <a:ln w="104775" algn="ctr">
                <a:gradFill flip="none" rotWithShape="1">
                  <a:gsLst>
                    <a:gs pos="0">
                      <a:schemeClr val="accent1"/>
                    </a:gs>
                    <a:gs pos="100000">
                      <a:schemeClr val="accent5"/>
                    </a:gs>
                  </a:gsLst>
                  <a:lin ang="2700000" scaled="1"/>
                  <a:tileRect/>
                </a:grad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500" b="1" dirty="0">
                  <a:solidFill>
                    <a:schemeClr val="bg1"/>
                  </a:solidFill>
                </a:endParaRPr>
              </a:p>
            </p:txBody>
          </p:sp>
          <p:grpSp>
            <p:nvGrpSpPr>
              <p:cNvPr id="65" name="Group 64">
                <a:extLst>
                  <a:ext uri="{FF2B5EF4-FFF2-40B4-BE49-F238E27FC236}">
                    <a16:creationId xmlns:a16="http://schemas.microsoft.com/office/drawing/2014/main" id="{449B3DB3-C402-EB08-15DC-2E1710CCD029}"/>
                  </a:ext>
                </a:extLst>
              </p:cNvPr>
              <p:cNvGrpSpPr/>
              <p:nvPr/>
            </p:nvGrpSpPr>
            <p:grpSpPr>
              <a:xfrm>
                <a:off x="2112319" y="1867392"/>
                <a:ext cx="5090389" cy="4272244"/>
                <a:chOff x="2112319" y="1867392"/>
                <a:chExt cx="5090389" cy="4272244"/>
              </a:xfrm>
              <a:gradFill>
                <a:gsLst>
                  <a:gs pos="0">
                    <a:schemeClr val="accent1"/>
                  </a:gs>
                  <a:gs pos="100000">
                    <a:schemeClr val="accent5"/>
                  </a:gs>
                </a:gsLst>
                <a:lin ang="2700000" scaled="1"/>
              </a:gradFill>
            </p:grpSpPr>
            <p:sp>
              <p:nvSpPr>
                <p:cNvPr id="78" name="Hexagon 77">
                  <a:extLst>
                    <a:ext uri="{FF2B5EF4-FFF2-40B4-BE49-F238E27FC236}">
                      <a16:creationId xmlns:a16="http://schemas.microsoft.com/office/drawing/2014/main" id="{22ADD69F-07D8-4749-9E7C-B8CFB62CB70F}"/>
                    </a:ext>
                  </a:extLst>
                </p:cNvPr>
                <p:cNvSpPr/>
                <p:nvPr/>
              </p:nvSpPr>
              <p:spPr bwMode="gray">
                <a:xfrm rot="5400000">
                  <a:off x="5939254" y="1902788"/>
                  <a:ext cx="513243" cy="442451"/>
                </a:xfrm>
                <a:prstGeom prst="hexagon">
                  <a:avLst/>
                </a:prstGeom>
                <a:grp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500" b="1" dirty="0">
                    <a:solidFill>
                      <a:schemeClr val="bg1"/>
                    </a:solidFill>
                  </a:endParaRPr>
                </a:p>
              </p:txBody>
            </p:sp>
            <p:sp>
              <p:nvSpPr>
                <p:cNvPr id="79" name="Hexagon 78">
                  <a:extLst>
                    <a:ext uri="{FF2B5EF4-FFF2-40B4-BE49-F238E27FC236}">
                      <a16:creationId xmlns:a16="http://schemas.microsoft.com/office/drawing/2014/main" id="{CF3C8C5D-21A9-9E16-C4BA-7DDBA03B90D5}"/>
                    </a:ext>
                  </a:extLst>
                </p:cNvPr>
                <p:cNvSpPr/>
                <p:nvPr/>
              </p:nvSpPr>
              <p:spPr bwMode="gray">
                <a:xfrm rot="5400000">
                  <a:off x="2857296" y="1902788"/>
                  <a:ext cx="513243" cy="442451"/>
                </a:xfrm>
                <a:prstGeom prst="hexagon">
                  <a:avLst/>
                </a:prstGeom>
                <a:grp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500" b="1" dirty="0">
                    <a:solidFill>
                      <a:schemeClr val="bg1"/>
                    </a:solidFill>
                  </a:endParaRPr>
                </a:p>
              </p:txBody>
            </p:sp>
            <p:sp>
              <p:nvSpPr>
                <p:cNvPr id="80" name="Hexagon 79">
                  <a:extLst>
                    <a:ext uri="{FF2B5EF4-FFF2-40B4-BE49-F238E27FC236}">
                      <a16:creationId xmlns:a16="http://schemas.microsoft.com/office/drawing/2014/main" id="{E4F91CFB-E824-9796-F653-E25028867A4E}"/>
                    </a:ext>
                  </a:extLst>
                </p:cNvPr>
                <p:cNvSpPr/>
                <p:nvPr/>
              </p:nvSpPr>
              <p:spPr bwMode="gray">
                <a:xfrm rot="5400000">
                  <a:off x="2076923" y="3319975"/>
                  <a:ext cx="513243" cy="442451"/>
                </a:xfrm>
                <a:prstGeom prst="hexagon">
                  <a:avLst/>
                </a:prstGeom>
                <a:grp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500" b="1" dirty="0">
                    <a:solidFill>
                      <a:schemeClr val="bg1"/>
                    </a:solidFill>
                  </a:endParaRPr>
                </a:p>
              </p:txBody>
            </p:sp>
            <p:sp>
              <p:nvSpPr>
                <p:cNvPr id="81" name="Hexagon 80">
                  <a:extLst>
                    <a:ext uri="{FF2B5EF4-FFF2-40B4-BE49-F238E27FC236}">
                      <a16:creationId xmlns:a16="http://schemas.microsoft.com/office/drawing/2014/main" id="{158A81BB-13D8-CB57-49C2-0B2AB2D6651B}"/>
                    </a:ext>
                  </a:extLst>
                </p:cNvPr>
                <p:cNvSpPr/>
                <p:nvPr/>
              </p:nvSpPr>
              <p:spPr bwMode="gray">
                <a:xfrm rot="5400000">
                  <a:off x="6724861" y="3319975"/>
                  <a:ext cx="513243" cy="442451"/>
                </a:xfrm>
                <a:prstGeom prst="hexagon">
                  <a:avLst/>
                </a:prstGeom>
                <a:grp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500" b="1" dirty="0">
                    <a:solidFill>
                      <a:schemeClr val="bg1"/>
                    </a:solidFill>
                  </a:endParaRPr>
                </a:p>
              </p:txBody>
            </p:sp>
            <p:sp>
              <p:nvSpPr>
                <p:cNvPr id="82" name="Hexagon 81">
                  <a:extLst>
                    <a:ext uri="{FF2B5EF4-FFF2-40B4-BE49-F238E27FC236}">
                      <a16:creationId xmlns:a16="http://schemas.microsoft.com/office/drawing/2014/main" id="{D9B1C8F3-99B0-A0E9-2690-807F6163ACA9}"/>
                    </a:ext>
                  </a:extLst>
                </p:cNvPr>
                <p:cNvSpPr/>
                <p:nvPr/>
              </p:nvSpPr>
              <p:spPr bwMode="gray">
                <a:xfrm rot="5400000">
                  <a:off x="5964155" y="5661789"/>
                  <a:ext cx="513243" cy="442451"/>
                </a:xfrm>
                <a:prstGeom prst="hexagon">
                  <a:avLst/>
                </a:prstGeom>
                <a:grp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500" b="1" dirty="0">
                    <a:solidFill>
                      <a:schemeClr val="bg1"/>
                    </a:solidFill>
                  </a:endParaRPr>
                </a:p>
              </p:txBody>
            </p:sp>
            <p:sp>
              <p:nvSpPr>
                <p:cNvPr id="83" name="Hexagon 82">
                  <a:extLst>
                    <a:ext uri="{FF2B5EF4-FFF2-40B4-BE49-F238E27FC236}">
                      <a16:creationId xmlns:a16="http://schemas.microsoft.com/office/drawing/2014/main" id="{1B4F35E3-B7C8-B3D9-7F69-C5FFE4577B31}"/>
                    </a:ext>
                  </a:extLst>
                </p:cNvPr>
                <p:cNvSpPr/>
                <p:nvPr/>
              </p:nvSpPr>
              <p:spPr bwMode="gray">
                <a:xfrm rot="5400000">
                  <a:off x="2860288" y="5661789"/>
                  <a:ext cx="513243" cy="442451"/>
                </a:xfrm>
                <a:prstGeom prst="hexagon">
                  <a:avLst/>
                </a:prstGeom>
                <a:grpFill/>
                <a:ln w="19050" algn="ctr">
                  <a:no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500" b="1" dirty="0">
                    <a:solidFill>
                      <a:schemeClr val="bg1"/>
                    </a:solidFill>
                  </a:endParaRPr>
                </a:p>
              </p:txBody>
            </p:sp>
          </p:grpSp>
          <p:sp>
            <p:nvSpPr>
              <p:cNvPr id="66" name="Rectangle 65">
                <a:extLst>
                  <a:ext uri="{FF2B5EF4-FFF2-40B4-BE49-F238E27FC236}">
                    <a16:creationId xmlns:a16="http://schemas.microsoft.com/office/drawing/2014/main" id="{8AF6F1E9-94B8-2D6A-8968-F47D155CEC0A}"/>
                  </a:ext>
                </a:extLst>
              </p:cNvPr>
              <p:cNvSpPr/>
              <p:nvPr/>
            </p:nvSpPr>
            <p:spPr>
              <a:xfrm>
                <a:off x="5949684" y="1918393"/>
                <a:ext cx="419311" cy="356379"/>
              </a:xfrm>
              <a:prstGeom prst="rect">
                <a:avLst/>
              </a:prstGeom>
            </p:spPr>
            <p:txBody>
              <a:bodyPr wrap="none">
                <a:spAutoFit/>
              </a:bodyPr>
              <a:lstStyle/>
              <a:p>
                <a:r>
                  <a:rPr lang="en-IN" sz="1500" dirty="0">
                    <a:solidFill>
                      <a:schemeClr val="bg1"/>
                    </a:solidFill>
                  </a:rPr>
                  <a:t>01</a:t>
                </a:r>
              </a:p>
            </p:txBody>
          </p:sp>
          <p:sp>
            <p:nvSpPr>
              <p:cNvPr id="67" name="Rectangle 66">
                <a:extLst>
                  <a:ext uri="{FF2B5EF4-FFF2-40B4-BE49-F238E27FC236}">
                    <a16:creationId xmlns:a16="http://schemas.microsoft.com/office/drawing/2014/main" id="{12BD59C3-A3A7-802A-DE26-78C76863139B}"/>
                  </a:ext>
                </a:extLst>
              </p:cNvPr>
              <p:cNvSpPr/>
              <p:nvPr/>
            </p:nvSpPr>
            <p:spPr>
              <a:xfrm>
                <a:off x="6735803" y="3333715"/>
                <a:ext cx="419311" cy="356379"/>
              </a:xfrm>
              <a:prstGeom prst="rect">
                <a:avLst/>
              </a:prstGeom>
            </p:spPr>
            <p:txBody>
              <a:bodyPr wrap="none">
                <a:spAutoFit/>
              </a:bodyPr>
              <a:lstStyle/>
              <a:p>
                <a:r>
                  <a:rPr lang="en-IN" sz="1500" dirty="0">
                    <a:solidFill>
                      <a:schemeClr val="bg1"/>
                    </a:solidFill>
                  </a:rPr>
                  <a:t>02</a:t>
                </a:r>
              </a:p>
            </p:txBody>
          </p:sp>
          <p:sp>
            <p:nvSpPr>
              <p:cNvPr id="68" name="Rectangle 67">
                <a:extLst>
                  <a:ext uri="{FF2B5EF4-FFF2-40B4-BE49-F238E27FC236}">
                    <a16:creationId xmlns:a16="http://schemas.microsoft.com/office/drawing/2014/main" id="{2209A3ED-10FE-E357-8F45-77CDE4EAD348}"/>
                  </a:ext>
                </a:extLst>
              </p:cNvPr>
              <p:cNvSpPr/>
              <p:nvPr/>
            </p:nvSpPr>
            <p:spPr>
              <a:xfrm>
                <a:off x="5968554" y="5689055"/>
                <a:ext cx="419311" cy="356379"/>
              </a:xfrm>
              <a:prstGeom prst="rect">
                <a:avLst/>
              </a:prstGeom>
            </p:spPr>
            <p:txBody>
              <a:bodyPr wrap="none">
                <a:spAutoFit/>
              </a:bodyPr>
              <a:lstStyle/>
              <a:p>
                <a:r>
                  <a:rPr lang="en-IN" sz="1500" dirty="0">
                    <a:solidFill>
                      <a:schemeClr val="bg1"/>
                    </a:solidFill>
                  </a:rPr>
                  <a:t>03</a:t>
                </a:r>
              </a:p>
            </p:txBody>
          </p:sp>
          <p:sp>
            <p:nvSpPr>
              <p:cNvPr id="69" name="Rectangle 68">
                <a:extLst>
                  <a:ext uri="{FF2B5EF4-FFF2-40B4-BE49-F238E27FC236}">
                    <a16:creationId xmlns:a16="http://schemas.microsoft.com/office/drawing/2014/main" id="{DF4E5DD1-9A1B-4E2B-2B8F-910830633135}"/>
                  </a:ext>
                </a:extLst>
              </p:cNvPr>
              <p:cNvSpPr/>
              <p:nvPr/>
            </p:nvSpPr>
            <p:spPr>
              <a:xfrm>
                <a:off x="2861070" y="5682959"/>
                <a:ext cx="419311" cy="356379"/>
              </a:xfrm>
              <a:prstGeom prst="rect">
                <a:avLst/>
              </a:prstGeom>
            </p:spPr>
            <p:txBody>
              <a:bodyPr wrap="none">
                <a:spAutoFit/>
              </a:bodyPr>
              <a:lstStyle/>
              <a:p>
                <a:r>
                  <a:rPr lang="en-IN" sz="1500" dirty="0">
                    <a:solidFill>
                      <a:schemeClr val="bg1"/>
                    </a:solidFill>
                  </a:rPr>
                  <a:t>04</a:t>
                </a:r>
              </a:p>
            </p:txBody>
          </p:sp>
          <p:sp>
            <p:nvSpPr>
              <p:cNvPr id="70" name="Rectangle 69">
                <a:extLst>
                  <a:ext uri="{FF2B5EF4-FFF2-40B4-BE49-F238E27FC236}">
                    <a16:creationId xmlns:a16="http://schemas.microsoft.com/office/drawing/2014/main" id="{19D9B9BF-2244-4A89-7392-867206A7D1C5}"/>
                  </a:ext>
                </a:extLst>
              </p:cNvPr>
              <p:cNvSpPr/>
              <p:nvPr/>
            </p:nvSpPr>
            <p:spPr>
              <a:xfrm>
                <a:off x="2078221" y="3333715"/>
                <a:ext cx="419311" cy="356379"/>
              </a:xfrm>
              <a:prstGeom prst="rect">
                <a:avLst/>
              </a:prstGeom>
            </p:spPr>
            <p:txBody>
              <a:bodyPr wrap="none">
                <a:spAutoFit/>
              </a:bodyPr>
              <a:lstStyle/>
              <a:p>
                <a:r>
                  <a:rPr lang="en-IN" sz="1500" dirty="0">
                    <a:solidFill>
                      <a:schemeClr val="bg1"/>
                    </a:solidFill>
                  </a:rPr>
                  <a:t>05</a:t>
                </a:r>
              </a:p>
            </p:txBody>
          </p:sp>
          <p:sp>
            <p:nvSpPr>
              <p:cNvPr id="71" name="Rectangle 70">
                <a:extLst>
                  <a:ext uri="{FF2B5EF4-FFF2-40B4-BE49-F238E27FC236}">
                    <a16:creationId xmlns:a16="http://schemas.microsoft.com/office/drawing/2014/main" id="{B103A0F9-C34D-7D5E-FFEE-942ED9AA9DBE}"/>
                  </a:ext>
                </a:extLst>
              </p:cNvPr>
              <p:cNvSpPr/>
              <p:nvPr/>
            </p:nvSpPr>
            <p:spPr>
              <a:xfrm>
                <a:off x="2854773" y="1921654"/>
                <a:ext cx="419311" cy="356379"/>
              </a:xfrm>
              <a:prstGeom prst="rect">
                <a:avLst/>
              </a:prstGeom>
            </p:spPr>
            <p:txBody>
              <a:bodyPr wrap="none">
                <a:spAutoFit/>
              </a:bodyPr>
              <a:lstStyle/>
              <a:p>
                <a:r>
                  <a:rPr lang="en-IN" sz="1500" dirty="0">
                    <a:solidFill>
                      <a:schemeClr val="bg1"/>
                    </a:solidFill>
                  </a:rPr>
                  <a:t>06</a:t>
                </a:r>
              </a:p>
            </p:txBody>
          </p:sp>
          <p:sp>
            <p:nvSpPr>
              <p:cNvPr id="72" name="Rectangle 71">
                <a:extLst>
                  <a:ext uri="{FF2B5EF4-FFF2-40B4-BE49-F238E27FC236}">
                    <a16:creationId xmlns:a16="http://schemas.microsoft.com/office/drawing/2014/main" id="{01430E88-3C83-6C92-E02D-336787CE096D}"/>
                  </a:ext>
                </a:extLst>
              </p:cNvPr>
              <p:cNvSpPr/>
              <p:nvPr/>
            </p:nvSpPr>
            <p:spPr>
              <a:xfrm>
                <a:off x="4715949" y="2489533"/>
                <a:ext cx="1445077" cy="509114"/>
              </a:xfrm>
              <a:prstGeom prst="rect">
                <a:avLst/>
              </a:prstGeom>
            </p:spPr>
            <p:txBody>
              <a:bodyPr wrap="square" lIns="0" tIns="0" rIns="0" bIns="0" anchor="ctr">
                <a:spAutoFit/>
              </a:bodyPr>
              <a:lstStyle/>
              <a:p>
                <a:pPr algn="ctr"/>
                <a:r>
                  <a:rPr lang="en-US" sz="1500" dirty="0">
                    <a:solidFill>
                      <a:schemeClr val="bg1"/>
                    </a:solidFill>
                  </a:rPr>
                  <a:t>Ease of doing business</a:t>
                </a:r>
                <a:endParaRPr lang="en-IN" sz="1500" dirty="0">
                  <a:solidFill>
                    <a:schemeClr val="bg1"/>
                  </a:solidFill>
                </a:endParaRPr>
              </a:p>
            </p:txBody>
          </p:sp>
          <p:sp>
            <p:nvSpPr>
              <p:cNvPr id="73" name="Rectangle 72">
                <a:extLst>
                  <a:ext uri="{FF2B5EF4-FFF2-40B4-BE49-F238E27FC236}">
                    <a16:creationId xmlns:a16="http://schemas.microsoft.com/office/drawing/2014/main" id="{69FD7EDF-71C4-3F2C-90B2-ECBDB2579F45}"/>
                  </a:ext>
                </a:extLst>
              </p:cNvPr>
              <p:cNvSpPr/>
              <p:nvPr/>
            </p:nvSpPr>
            <p:spPr>
              <a:xfrm>
                <a:off x="5555005" y="3837914"/>
                <a:ext cx="1374942" cy="509114"/>
              </a:xfrm>
              <a:prstGeom prst="rect">
                <a:avLst/>
              </a:prstGeom>
            </p:spPr>
            <p:txBody>
              <a:bodyPr wrap="square" lIns="0" tIns="0" rIns="0" bIns="0" anchor="ctr">
                <a:spAutoFit/>
              </a:bodyPr>
              <a:lstStyle/>
              <a:p>
                <a:pPr algn="ctr"/>
                <a:r>
                  <a:rPr lang="en-US" sz="1500" dirty="0">
                    <a:solidFill>
                      <a:schemeClr val="bg1"/>
                    </a:solidFill>
                  </a:rPr>
                  <a:t>Reducing    litigation</a:t>
                </a:r>
                <a:endParaRPr lang="en-IN" sz="1500" dirty="0">
                  <a:solidFill>
                    <a:schemeClr val="bg1"/>
                  </a:solidFill>
                </a:endParaRPr>
              </a:p>
            </p:txBody>
          </p:sp>
          <p:sp>
            <p:nvSpPr>
              <p:cNvPr id="74" name="Rectangle 73">
                <a:extLst>
                  <a:ext uri="{FF2B5EF4-FFF2-40B4-BE49-F238E27FC236}">
                    <a16:creationId xmlns:a16="http://schemas.microsoft.com/office/drawing/2014/main" id="{47876E0D-C95A-6280-5022-86DF6A4522C4}"/>
                  </a:ext>
                </a:extLst>
              </p:cNvPr>
              <p:cNvSpPr/>
              <p:nvPr/>
            </p:nvSpPr>
            <p:spPr>
              <a:xfrm>
                <a:off x="4723383" y="5235289"/>
                <a:ext cx="1445077" cy="509114"/>
              </a:xfrm>
              <a:prstGeom prst="rect">
                <a:avLst/>
              </a:prstGeom>
            </p:spPr>
            <p:txBody>
              <a:bodyPr wrap="square" lIns="0" tIns="0" rIns="0" bIns="0" anchor="ctr">
                <a:spAutoFit/>
              </a:bodyPr>
              <a:lstStyle/>
              <a:p>
                <a:pPr algn="ctr"/>
                <a:r>
                  <a:rPr lang="en-US" sz="1500" dirty="0">
                    <a:solidFill>
                      <a:schemeClr val="bg1"/>
                    </a:solidFill>
                  </a:rPr>
                  <a:t>Technological advancement</a:t>
                </a:r>
                <a:endParaRPr lang="en-IN" sz="1500" dirty="0">
                  <a:solidFill>
                    <a:schemeClr val="bg1"/>
                  </a:solidFill>
                </a:endParaRPr>
              </a:p>
            </p:txBody>
          </p:sp>
          <p:sp>
            <p:nvSpPr>
              <p:cNvPr id="75" name="Rectangle 74">
                <a:extLst>
                  <a:ext uri="{FF2B5EF4-FFF2-40B4-BE49-F238E27FC236}">
                    <a16:creationId xmlns:a16="http://schemas.microsoft.com/office/drawing/2014/main" id="{87F4AF0C-7E64-15EA-D67F-EE8BFB0CF1A4}"/>
                  </a:ext>
                </a:extLst>
              </p:cNvPr>
              <p:cNvSpPr/>
              <p:nvPr/>
            </p:nvSpPr>
            <p:spPr>
              <a:xfrm>
                <a:off x="3178354" y="5257760"/>
                <a:ext cx="1445077" cy="509114"/>
              </a:xfrm>
              <a:prstGeom prst="rect">
                <a:avLst/>
              </a:prstGeom>
            </p:spPr>
            <p:txBody>
              <a:bodyPr wrap="square" lIns="0" tIns="0" rIns="0" bIns="0" anchor="ctr">
                <a:spAutoFit/>
              </a:bodyPr>
              <a:lstStyle/>
              <a:p>
                <a:pPr algn="ctr"/>
                <a:r>
                  <a:rPr lang="en-US" sz="1500" dirty="0">
                    <a:solidFill>
                      <a:schemeClr val="bg1"/>
                    </a:solidFill>
                  </a:rPr>
                  <a:t>Relief to Middle Income Group</a:t>
                </a:r>
                <a:endParaRPr lang="en-IN" sz="1500" dirty="0">
                  <a:solidFill>
                    <a:schemeClr val="bg1"/>
                  </a:solidFill>
                </a:endParaRPr>
              </a:p>
            </p:txBody>
          </p:sp>
          <p:sp>
            <p:nvSpPr>
              <p:cNvPr id="76" name="Rectangle 75">
                <a:extLst>
                  <a:ext uri="{FF2B5EF4-FFF2-40B4-BE49-F238E27FC236}">
                    <a16:creationId xmlns:a16="http://schemas.microsoft.com/office/drawing/2014/main" id="{9BD9C0D7-C2CD-7F14-3B5B-5C7BE9706975}"/>
                  </a:ext>
                </a:extLst>
              </p:cNvPr>
              <p:cNvSpPr/>
              <p:nvPr/>
            </p:nvSpPr>
            <p:spPr>
              <a:xfrm>
                <a:off x="2345817" y="3793429"/>
                <a:ext cx="1445077" cy="763670"/>
              </a:xfrm>
              <a:prstGeom prst="rect">
                <a:avLst/>
              </a:prstGeom>
            </p:spPr>
            <p:txBody>
              <a:bodyPr wrap="square" lIns="0" tIns="0" rIns="0" bIns="0" anchor="ctr">
                <a:spAutoFit/>
              </a:bodyPr>
              <a:lstStyle/>
              <a:p>
                <a:pPr algn="ctr"/>
                <a:r>
                  <a:rPr lang="en-US" sz="1500" dirty="0">
                    <a:solidFill>
                      <a:schemeClr val="bg1"/>
                    </a:solidFill>
                  </a:rPr>
                  <a:t>Benefits for lower income group</a:t>
                </a:r>
                <a:endParaRPr lang="en-IN" sz="1500" dirty="0">
                  <a:solidFill>
                    <a:schemeClr val="bg1"/>
                  </a:solidFill>
                </a:endParaRPr>
              </a:p>
            </p:txBody>
          </p:sp>
          <p:sp>
            <p:nvSpPr>
              <p:cNvPr id="77" name="Rectangle 76">
                <a:extLst>
                  <a:ext uri="{FF2B5EF4-FFF2-40B4-BE49-F238E27FC236}">
                    <a16:creationId xmlns:a16="http://schemas.microsoft.com/office/drawing/2014/main" id="{B6A5923A-FB5E-C51B-7FC7-BB6437385D08}"/>
                  </a:ext>
                </a:extLst>
              </p:cNvPr>
              <p:cNvSpPr/>
              <p:nvPr/>
            </p:nvSpPr>
            <p:spPr>
              <a:xfrm>
                <a:off x="3156267" y="2362255"/>
                <a:ext cx="1445077" cy="763670"/>
              </a:xfrm>
              <a:prstGeom prst="rect">
                <a:avLst/>
              </a:prstGeom>
            </p:spPr>
            <p:txBody>
              <a:bodyPr wrap="square" lIns="0" tIns="0" rIns="0" bIns="0" anchor="ctr">
                <a:spAutoFit/>
              </a:bodyPr>
              <a:lstStyle/>
              <a:p>
                <a:pPr algn="ctr"/>
                <a:r>
                  <a:rPr lang="en-US" sz="1500" dirty="0">
                    <a:solidFill>
                      <a:schemeClr val="bg1"/>
                    </a:solidFill>
                  </a:rPr>
                  <a:t>Benefits for higher income group</a:t>
                </a:r>
                <a:endParaRPr lang="en-IN" sz="1500" dirty="0">
                  <a:solidFill>
                    <a:schemeClr val="bg1"/>
                  </a:solidFill>
                </a:endParaRPr>
              </a:p>
            </p:txBody>
          </p:sp>
        </p:grpSp>
        <p:grpSp>
          <p:nvGrpSpPr>
            <p:cNvPr id="5" name="Group 4">
              <a:extLst>
                <a:ext uri="{FF2B5EF4-FFF2-40B4-BE49-F238E27FC236}">
                  <a16:creationId xmlns:a16="http://schemas.microsoft.com/office/drawing/2014/main" id="{AE5BC5CC-D2E9-6020-DF62-B427C693AA0E}"/>
                </a:ext>
              </a:extLst>
            </p:cNvPr>
            <p:cNvGrpSpPr/>
            <p:nvPr/>
          </p:nvGrpSpPr>
          <p:grpSpPr>
            <a:xfrm>
              <a:off x="4284676" y="3465020"/>
              <a:ext cx="1084898" cy="1084898"/>
              <a:chOff x="4284676" y="3465020"/>
              <a:chExt cx="1084898" cy="1084898"/>
            </a:xfrm>
          </p:grpSpPr>
          <p:sp>
            <p:nvSpPr>
              <p:cNvPr id="57" name="Oval 56">
                <a:extLst>
                  <a:ext uri="{FF2B5EF4-FFF2-40B4-BE49-F238E27FC236}">
                    <a16:creationId xmlns:a16="http://schemas.microsoft.com/office/drawing/2014/main" id="{956EFB22-0AD9-CA07-D4EF-CD8941931DA2}"/>
                  </a:ext>
                </a:extLst>
              </p:cNvPr>
              <p:cNvSpPr/>
              <p:nvPr/>
            </p:nvSpPr>
            <p:spPr bwMode="gray">
              <a:xfrm>
                <a:off x="4670107" y="3465020"/>
                <a:ext cx="314036" cy="1084898"/>
              </a:xfrm>
              <a:prstGeom prst="ellipse">
                <a:avLst/>
              </a:prstGeom>
              <a:noFill/>
              <a:ln w="25400" algn="ctr">
                <a:solidFill>
                  <a:schemeClr val="accent3"/>
                </a:solid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500" b="1" dirty="0">
                  <a:solidFill>
                    <a:schemeClr val="bg1"/>
                  </a:solidFill>
                </a:endParaRPr>
              </a:p>
            </p:txBody>
          </p:sp>
          <p:sp>
            <p:nvSpPr>
              <p:cNvPr id="58" name="Oval 57">
                <a:extLst>
                  <a:ext uri="{FF2B5EF4-FFF2-40B4-BE49-F238E27FC236}">
                    <a16:creationId xmlns:a16="http://schemas.microsoft.com/office/drawing/2014/main" id="{1D08AD51-9F0F-819F-FD67-A3D9A4555063}"/>
                  </a:ext>
                </a:extLst>
              </p:cNvPr>
              <p:cNvSpPr/>
              <p:nvPr/>
            </p:nvSpPr>
            <p:spPr bwMode="gray">
              <a:xfrm rot="18000000">
                <a:off x="4670107" y="3465020"/>
                <a:ext cx="314036" cy="1084898"/>
              </a:xfrm>
              <a:prstGeom prst="ellipse">
                <a:avLst/>
              </a:prstGeom>
              <a:noFill/>
              <a:ln w="25400" algn="ctr">
                <a:solidFill>
                  <a:schemeClr val="accent3"/>
                </a:solid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500" b="1" dirty="0">
                  <a:solidFill>
                    <a:schemeClr val="bg1"/>
                  </a:solidFill>
                </a:endParaRPr>
              </a:p>
            </p:txBody>
          </p:sp>
          <p:sp>
            <p:nvSpPr>
              <p:cNvPr id="59" name="Oval 58">
                <a:extLst>
                  <a:ext uri="{FF2B5EF4-FFF2-40B4-BE49-F238E27FC236}">
                    <a16:creationId xmlns:a16="http://schemas.microsoft.com/office/drawing/2014/main" id="{FE8C8133-8D0A-8041-DABF-485FF6A2628F}"/>
                  </a:ext>
                </a:extLst>
              </p:cNvPr>
              <p:cNvSpPr/>
              <p:nvPr/>
            </p:nvSpPr>
            <p:spPr bwMode="gray">
              <a:xfrm rot="3600000">
                <a:off x="4670107" y="3465020"/>
                <a:ext cx="314036" cy="1084898"/>
              </a:xfrm>
              <a:prstGeom prst="ellipse">
                <a:avLst/>
              </a:prstGeom>
              <a:noFill/>
              <a:ln w="25400" algn="ctr">
                <a:solidFill>
                  <a:schemeClr val="accent3"/>
                </a:solid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500" b="1" dirty="0">
                  <a:solidFill>
                    <a:schemeClr val="bg1"/>
                  </a:solidFill>
                </a:endParaRPr>
              </a:p>
            </p:txBody>
          </p:sp>
          <p:sp>
            <p:nvSpPr>
              <p:cNvPr id="60" name="Oval 59">
                <a:extLst>
                  <a:ext uri="{FF2B5EF4-FFF2-40B4-BE49-F238E27FC236}">
                    <a16:creationId xmlns:a16="http://schemas.microsoft.com/office/drawing/2014/main" id="{DAA13C9E-FF22-2F33-2D91-FEE77A6B0EEE}"/>
                  </a:ext>
                </a:extLst>
              </p:cNvPr>
              <p:cNvSpPr/>
              <p:nvPr/>
            </p:nvSpPr>
            <p:spPr bwMode="gray">
              <a:xfrm>
                <a:off x="4753875" y="3934952"/>
                <a:ext cx="146500" cy="145035"/>
              </a:xfrm>
              <a:prstGeom prst="ellipse">
                <a:avLst/>
              </a:prstGeom>
              <a:noFill/>
              <a:ln w="25400" algn="ctr">
                <a:solidFill>
                  <a:schemeClr val="accent3"/>
                </a:solidFill>
                <a:miter lim="800000"/>
                <a:headEnd/>
                <a:tailEnd/>
              </a:ln>
            </p:spPr>
            <p:txBody>
              <a:bodyPr wrap="square" lIns="80615" tIns="80615" rIns="80615" bIns="80615" rtlCol="0" anchor="ctr"/>
              <a:lstStyle/>
              <a:p>
                <a:pPr algn="ctr">
                  <a:lnSpc>
                    <a:spcPct val="106000"/>
                  </a:lnSpc>
                  <a:buFont typeface="Wingdings 2" pitchFamily="18" charset="2"/>
                  <a:buNone/>
                </a:pPr>
                <a:endParaRPr lang="en-IN" sz="1500" b="1" dirty="0">
                  <a:solidFill>
                    <a:schemeClr val="bg1"/>
                  </a:solidFill>
                </a:endParaRPr>
              </a:p>
            </p:txBody>
          </p:sp>
        </p:grpSp>
        <p:grpSp>
          <p:nvGrpSpPr>
            <p:cNvPr id="6" name="Group 5">
              <a:extLst>
                <a:ext uri="{FF2B5EF4-FFF2-40B4-BE49-F238E27FC236}">
                  <a16:creationId xmlns:a16="http://schemas.microsoft.com/office/drawing/2014/main" id="{F2953356-685D-556B-32CE-8A9B37FB473A}"/>
                </a:ext>
              </a:extLst>
            </p:cNvPr>
            <p:cNvGrpSpPr/>
            <p:nvPr/>
          </p:nvGrpSpPr>
          <p:grpSpPr>
            <a:xfrm>
              <a:off x="3040844" y="1991092"/>
              <a:ext cx="3502328" cy="3209967"/>
              <a:chOff x="3040844" y="1991092"/>
              <a:chExt cx="3502328" cy="3209967"/>
            </a:xfrm>
            <a:gradFill>
              <a:gsLst>
                <a:gs pos="0">
                  <a:schemeClr val="accent1"/>
                </a:gs>
                <a:gs pos="100000">
                  <a:schemeClr val="accent5"/>
                </a:gs>
              </a:gsLst>
              <a:lin ang="2700000" scaled="1"/>
            </a:gradFill>
          </p:grpSpPr>
          <p:grpSp>
            <p:nvGrpSpPr>
              <p:cNvPr id="26" name="Group 639">
                <a:extLst>
                  <a:ext uri="{FF2B5EF4-FFF2-40B4-BE49-F238E27FC236}">
                    <a16:creationId xmlns:a16="http://schemas.microsoft.com/office/drawing/2014/main" id="{6DD4904A-F2BE-9CDC-BB92-0B2933C61E56}"/>
                  </a:ext>
                </a:extLst>
              </p:cNvPr>
              <p:cNvGrpSpPr>
                <a:grpSpLocks noChangeAspect="1"/>
              </p:cNvGrpSpPr>
              <p:nvPr/>
            </p:nvGrpSpPr>
            <p:grpSpPr bwMode="auto">
              <a:xfrm>
                <a:off x="3847747" y="1991092"/>
                <a:ext cx="367041" cy="368120"/>
                <a:chOff x="5418" y="2871"/>
                <a:chExt cx="340" cy="341"/>
              </a:xfrm>
              <a:grpFill/>
            </p:grpSpPr>
            <p:sp>
              <p:nvSpPr>
                <p:cNvPr id="55" name="Freeform 640">
                  <a:extLst>
                    <a:ext uri="{FF2B5EF4-FFF2-40B4-BE49-F238E27FC236}">
                      <a16:creationId xmlns:a16="http://schemas.microsoft.com/office/drawing/2014/main" id="{13C19495-863F-EF9F-9CD7-16485EC3B145}"/>
                    </a:ext>
                  </a:extLst>
                </p:cNvPr>
                <p:cNvSpPr>
                  <a:spLocks noEditPoints="1"/>
                </p:cNvSpPr>
                <p:nvPr/>
              </p:nvSpPr>
              <p:spPr bwMode="auto">
                <a:xfrm>
                  <a:off x="5481" y="2948"/>
                  <a:ext cx="214" cy="157"/>
                </a:xfrm>
                <a:custGeom>
                  <a:avLst/>
                  <a:gdLst>
                    <a:gd name="T0" fmla="*/ 182 w 322"/>
                    <a:gd name="T1" fmla="*/ 30 h 236"/>
                    <a:gd name="T2" fmla="*/ 175 w 322"/>
                    <a:gd name="T3" fmla="*/ 23 h 236"/>
                    <a:gd name="T4" fmla="*/ 166 w 322"/>
                    <a:gd name="T5" fmla="*/ 24 h 236"/>
                    <a:gd name="T6" fmla="*/ 6 w 322"/>
                    <a:gd name="T7" fmla="*/ 120 h 236"/>
                    <a:gd name="T8" fmla="*/ 1 w 322"/>
                    <a:gd name="T9" fmla="*/ 132 h 236"/>
                    <a:gd name="T10" fmla="*/ 15 w 322"/>
                    <a:gd name="T11" fmla="*/ 185 h 236"/>
                    <a:gd name="T12" fmla="*/ 25 w 322"/>
                    <a:gd name="T13" fmla="*/ 193 h 236"/>
                    <a:gd name="T14" fmla="*/ 75 w 322"/>
                    <a:gd name="T15" fmla="*/ 193 h 236"/>
                    <a:gd name="T16" fmla="*/ 75 w 322"/>
                    <a:gd name="T17" fmla="*/ 193 h 236"/>
                    <a:gd name="T18" fmla="*/ 118 w 322"/>
                    <a:gd name="T19" fmla="*/ 236 h 236"/>
                    <a:gd name="T20" fmla="*/ 161 w 322"/>
                    <a:gd name="T21" fmla="*/ 193 h 236"/>
                    <a:gd name="T22" fmla="*/ 161 w 322"/>
                    <a:gd name="T23" fmla="*/ 193 h 236"/>
                    <a:gd name="T24" fmla="*/ 214 w 322"/>
                    <a:gd name="T25" fmla="*/ 193 h 236"/>
                    <a:gd name="T26" fmla="*/ 214 w 322"/>
                    <a:gd name="T27" fmla="*/ 193 h 236"/>
                    <a:gd name="T28" fmla="*/ 223 w 322"/>
                    <a:gd name="T29" fmla="*/ 189 h 236"/>
                    <a:gd name="T30" fmla="*/ 224 w 322"/>
                    <a:gd name="T31" fmla="*/ 179 h 236"/>
                    <a:gd name="T32" fmla="*/ 182 w 322"/>
                    <a:gd name="T33" fmla="*/ 30 h 236"/>
                    <a:gd name="T34" fmla="*/ 139 w 322"/>
                    <a:gd name="T35" fmla="*/ 193 h 236"/>
                    <a:gd name="T36" fmla="*/ 118 w 322"/>
                    <a:gd name="T37" fmla="*/ 214 h 236"/>
                    <a:gd name="T38" fmla="*/ 97 w 322"/>
                    <a:gd name="T39" fmla="*/ 193 h 236"/>
                    <a:gd name="T40" fmla="*/ 97 w 322"/>
                    <a:gd name="T41" fmla="*/ 193 h 236"/>
                    <a:gd name="T42" fmla="*/ 139 w 322"/>
                    <a:gd name="T43" fmla="*/ 193 h 236"/>
                    <a:gd name="T44" fmla="*/ 139 w 322"/>
                    <a:gd name="T45" fmla="*/ 193 h 236"/>
                    <a:gd name="T46" fmla="*/ 33 w 322"/>
                    <a:gd name="T47" fmla="*/ 172 h 236"/>
                    <a:gd name="T48" fmla="*/ 24 w 322"/>
                    <a:gd name="T49" fmla="*/ 134 h 236"/>
                    <a:gd name="T50" fmla="*/ 165 w 322"/>
                    <a:gd name="T51" fmla="*/ 49 h 236"/>
                    <a:gd name="T52" fmla="*/ 200 w 322"/>
                    <a:gd name="T53" fmla="*/ 172 h 236"/>
                    <a:gd name="T54" fmla="*/ 33 w 322"/>
                    <a:gd name="T55" fmla="*/ 172 h 236"/>
                    <a:gd name="T56" fmla="*/ 238 w 322"/>
                    <a:gd name="T57" fmla="*/ 107 h 236"/>
                    <a:gd name="T58" fmla="*/ 235 w 322"/>
                    <a:gd name="T59" fmla="*/ 108 h 236"/>
                    <a:gd name="T60" fmla="*/ 225 w 322"/>
                    <a:gd name="T61" fmla="*/ 100 h 236"/>
                    <a:gd name="T62" fmla="*/ 232 w 322"/>
                    <a:gd name="T63" fmla="*/ 87 h 236"/>
                    <a:gd name="T64" fmla="*/ 307 w 322"/>
                    <a:gd name="T65" fmla="*/ 65 h 236"/>
                    <a:gd name="T66" fmla="*/ 320 w 322"/>
                    <a:gd name="T67" fmla="*/ 73 h 236"/>
                    <a:gd name="T68" fmla="*/ 313 w 322"/>
                    <a:gd name="T69" fmla="*/ 86 h 236"/>
                    <a:gd name="T70" fmla="*/ 238 w 322"/>
                    <a:gd name="T71" fmla="*/ 107 h 236"/>
                    <a:gd name="T72" fmla="*/ 206 w 322"/>
                    <a:gd name="T73" fmla="*/ 61 h 236"/>
                    <a:gd name="T74" fmla="*/ 207 w 322"/>
                    <a:gd name="T75" fmla="*/ 46 h 236"/>
                    <a:gd name="T76" fmla="*/ 261 w 322"/>
                    <a:gd name="T77" fmla="*/ 3 h 236"/>
                    <a:gd name="T78" fmla="*/ 276 w 322"/>
                    <a:gd name="T79" fmla="*/ 5 h 236"/>
                    <a:gd name="T80" fmla="*/ 274 w 322"/>
                    <a:gd name="T81" fmla="*/ 20 h 236"/>
                    <a:gd name="T82" fmla="*/ 221 w 322"/>
                    <a:gd name="T83" fmla="*/ 63 h 236"/>
                    <a:gd name="T84" fmla="*/ 214 w 322"/>
                    <a:gd name="T85" fmla="*/ 65 h 236"/>
                    <a:gd name="T86" fmla="*/ 206 w 322"/>
                    <a:gd name="T87" fmla="*/ 61 h 236"/>
                    <a:gd name="T88" fmla="*/ 321 w 322"/>
                    <a:gd name="T89" fmla="*/ 163 h 236"/>
                    <a:gd name="T90" fmla="*/ 310 w 322"/>
                    <a:gd name="T91" fmla="*/ 172 h 236"/>
                    <a:gd name="T92" fmla="*/ 308 w 322"/>
                    <a:gd name="T93" fmla="*/ 172 h 236"/>
                    <a:gd name="T94" fmla="*/ 244 w 322"/>
                    <a:gd name="T95" fmla="*/ 161 h 236"/>
                    <a:gd name="T96" fmla="*/ 235 w 322"/>
                    <a:gd name="T97" fmla="*/ 149 h 236"/>
                    <a:gd name="T98" fmla="*/ 248 w 322"/>
                    <a:gd name="T99" fmla="*/ 140 h 236"/>
                    <a:gd name="T100" fmla="*/ 312 w 322"/>
                    <a:gd name="T101" fmla="*/ 150 h 236"/>
                    <a:gd name="T102" fmla="*/ 321 w 322"/>
                    <a:gd name="T103" fmla="*/ 16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2" h="236">
                      <a:moveTo>
                        <a:pt x="182" y="30"/>
                      </a:moveTo>
                      <a:cubicBezTo>
                        <a:pt x="181" y="27"/>
                        <a:pt x="178" y="24"/>
                        <a:pt x="175" y="23"/>
                      </a:cubicBezTo>
                      <a:cubicBezTo>
                        <a:pt x="172" y="22"/>
                        <a:pt x="169" y="22"/>
                        <a:pt x="166" y="24"/>
                      </a:cubicBezTo>
                      <a:cubicBezTo>
                        <a:pt x="6" y="120"/>
                        <a:pt x="6" y="120"/>
                        <a:pt x="6" y="120"/>
                      </a:cubicBezTo>
                      <a:cubicBezTo>
                        <a:pt x="2" y="122"/>
                        <a:pt x="0" y="127"/>
                        <a:pt x="1" y="132"/>
                      </a:cubicBezTo>
                      <a:cubicBezTo>
                        <a:pt x="15" y="185"/>
                        <a:pt x="15" y="185"/>
                        <a:pt x="15" y="185"/>
                      </a:cubicBezTo>
                      <a:cubicBezTo>
                        <a:pt x="16" y="190"/>
                        <a:pt x="20" y="193"/>
                        <a:pt x="25" y="193"/>
                      </a:cubicBezTo>
                      <a:cubicBezTo>
                        <a:pt x="75" y="193"/>
                        <a:pt x="75" y="193"/>
                        <a:pt x="75" y="193"/>
                      </a:cubicBezTo>
                      <a:cubicBezTo>
                        <a:pt x="75" y="193"/>
                        <a:pt x="75" y="193"/>
                        <a:pt x="75" y="193"/>
                      </a:cubicBezTo>
                      <a:cubicBezTo>
                        <a:pt x="75" y="217"/>
                        <a:pt x="94" y="236"/>
                        <a:pt x="118" y="236"/>
                      </a:cubicBezTo>
                      <a:cubicBezTo>
                        <a:pt x="142" y="236"/>
                        <a:pt x="161" y="217"/>
                        <a:pt x="161" y="193"/>
                      </a:cubicBezTo>
                      <a:cubicBezTo>
                        <a:pt x="161" y="193"/>
                        <a:pt x="161" y="193"/>
                        <a:pt x="161" y="193"/>
                      </a:cubicBezTo>
                      <a:cubicBezTo>
                        <a:pt x="214" y="193"/>
                        <a:pt x="214" y="193"/>
                        <a:pt x="214" y="193"/>
                      </a:cubicBezTo>
                      <a:cubicBezTo>
                        <a:pt x="214" y="193"/>
                        <a:pt x="214" y="193"/>
                        <a:pt x="214" y="193"/>
                      </a:cubicBezTo>
                      <a:cubicBezTo>
                        <a:pt x="217" y="193"/>
                        <a:pt x="221" y="191"/>
                        <a:pt x="223" y="189"/>
                      </a:cubicBezTo>
                      <a:cubicBezTo>
                        <a:pt x="225" y="186"/>
                        <a:pt x="225" y="183"/>
                        <a:pt x="224" y="179"/>
                      </a:cubicBezTo>
                      <a:lnTo>
                        <a:pt x="182" y="30"/>
                      </a:lnTo>
                      <a:close/>
                      <a:moveTo>
                        <a:pt x="139" y="193"/>
                      </a:moveTo>
                      <a:cubicBezTo>
                        <a:pt x="139" y="205"/>
                        <a:pt x="130" y="214"/>
                        <a:pt x="118" y="214"/>
                      </a:cubicBezTo>
                      <a:cubicBezTo>
                        <a:pt x="106" y="214"/>
                        <a:pt x="97" y="205"/>
                        <a:pt x="97" y="193"/>
                      </a:cubicBezTo>
                      <a:cubicBezTo>
                        <a:pt x="97" y="193"/>
                        <a:pt x="97" y="193"/>
                        <a:pt x="97" y="193"/>
                      </a:cubicBezTo>
                      <a:cubicBezTo>
                        <a:pt x="139" y="193"/>
                        <a:pt x="139" y="193"/>
                        <a:pt x="139" y="193"/>
                      </a:cubicBezTo>
                      <a:cubicBezTo>
                        <a:pt x="139" y="193"/>
                        <a:pt x="139" y="193"/>
                        <a:pt x="139" y="193"/>
                      </a:cubicBezTo>
                      <a:close/>
                      <a:moveTo>
                        <a:pt x="33" y="172"/>
                      </a:moveTo>
                      <a:cubicBezTo>
                        <a:pt x="24" y="134"/>
                        <a:pt x="24" y="134"/>
                        <a:pt x="24" y="134"/>
                      </a:cubicBezTo>
                      <a:cubicBezTo>
                        <a:pt x="165" y="49"/>
                        <a:pt x="165" y="49"/>
                        <a:pt x="165" y="49"/>
                      </a:cubicBezTo>
                      <a:cubicBezTo>
                        <a:pt x="200" y="172"/>
                        <a:pt x="200" y="172"/>
                        <a:pt x="200" y="172"/>
                      </a:cubicBezTo>
                      <a:lnTo>
                        <a:pt x="33" y="172"/>
                      </a:lnTo>
                      <a:close/>
                      <a:moveTo>
                        <a:pt x="238" y="107"/>
                      </a:moveTo>
                      <a:cubicBezTo>
                        <a:pt x="237" y="108"/>
                        <a:pt x="236" y="108"/>
                        <a:pt x="235" y="108"/>
                      </a:cubicBezTo>
                      <a:cubicBezTo>
                        <a:pt x="231" y="108"/>
                        <a:pt x="226" y="105"/>
                        <a:pt x="225" y="100"/>
                      </a:cubicBezTo>
                      <a:cubicBezTo>
                        <a:pt x="223" y="94"/>
                        <a:pt x="227" y="88"/>
                        <a:pt x="232" y="87"/>
                      </a:cubicBezTo>
                      <a:cubicBezTo>
                        <a:pt x="307" y="65"/>
                        <a:pt x="307" y="65"/>
                        <a:pt x="307" y="65"/>
                      </a:cubicBezTo>
                      <a:cubicBezTo>
                        <a:pt x="313" y="64"/>
                        <a:pt x="319" y="67"/>
                        <a:pt x="320" y="73"/>
                      </a:cubicBezTo>
                      <a:cubicBezTo>
                        <a:pt x="322" y="78"/>
                        <a:pt x="319" y="84"/>
                        <a:pt x="313" y="86"/>
                      </a:cubicBezTo>
                      <a:lnTo>
                        <a:pt x="238" y="107"/>
                      </a:lnTo>
                      <a:close/>
                      <a:moveTo>
                        <a:pt x="206" y="61"/>
                      </a:moveTo>
                      <a:cubicBezTo>
                        <a:pt x="202" y="56"/>
                        <a:pt x="203" y="50"/>
                        <a:pt x="207" y="46"/>
                      </a:cubicBezTo>
                      <a:cubicBezTo>
                        <a:pt x="261" y="3"/>
                        <a:pt x="261" y="3"/>
                        <a:pt x="261" y="3"/>
                      </a:cubicBezTo>
                      <a:cubicBezTo>
                        <a:pt x="265" y="0"/>
                        <a:pt x="272" y="0"/>
                        <a:pt x="276" y="5"/>
                      </a:cubicBezTo>
                      <a:cubicBezTo>
                        <a:pt x="279" y="10"/>
                        <a:pt x="279" y="16"/>
                        <a:pt x="274" y="20"/>
                      </a:cubicBezTo>
                      <a:cubicBezTo>
                        <a:pt x="221" y="63"/>
                        <a:pt x="221" y="63"/>
                        <a:pt x="221" y="63"/>
                      </a:cubicBezTo>
                      <a:cubicBezTo>
                        <a:pt x="219" y="64"/>
                        <a:pt x="216" y="65"/>
                        <a:pt x="214" y="65"/>
                      </a:cubicBezTo>
                      <a:cubicBezTo>
                        <a:pt x="211" y="65"/>
                        <a:pt x="208" y="64"/>
                        <a:pt x="206" y="61"/>
                      </a:cubicBezTo>
                      <a:close/>
                      <a:moveTo>
                        <a:pt x="321" y="163"/>
                      </a:moveTo>
                      <a:cubicBezTo>
                        <a:pt x="320" y="168"/>
                        <a:pt x="315" y="172"/>
                        <a:pt x="310" y="172"/>
                      </a:cubicBezTo>
                      <a:cubicBezTo>
                        <a:pt x="309" y="172"/>
                        <a:pt x="309" y="172"/>
                        <a:pt x="308" y="172"/>
                      </a:cubicBezTo>
                      <a:cubicBezTo>
                        <a:pt x="244" y="161"/>
                        <a:pt x="244" y="161"/>
                        <a:pt x="244" y="161"/>
                      </a:cubicBezTo>
                      <a:cubicBezTo>
                        <a:pt x="238" y="160"/>
                        <a:pt x="235" y="154"/>
                        <a:pt x="235" y="149"/>
                      </a:cubicBezTo>
                      <a:cubicBezTo>
                        <a:pt x="236" y="143"/>
                        <a:pt x="242" y="139"/>
                        <a:pt x="248" y="140"/>
                      </a:cubicBezTo>
                      <a:cubicBezTo>
                        <a:pt x="312" y="150"/>
                        <a:pt x="312" y="150"/>
                        <a:pt x="312" y="150"/>
                      </a:cubicBezTo>
                      <a:cubicBezTo>
                        <a:pt x="318" y="151"/>
                        <a:pt x="321" y="157"/>
                        <a:pt x="321" y="16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dirty="0"/>
                </a:p>
              </p:txBody>
            </p:sp>
            <p:sp>
              <p:nvSpPr>
                <p:cNvPr id="56" name="Freeform 641">
                  <a:extLst>
                    <a:ext uri="{FF2B5EF4-FFF2-40B4-BE49-F238E27FC236}">
                      <a16:creationId xmlns:a16="http://schemas.microsoft.com/office/drawing/2014/main" id="{B04C9AE9-DB77-6772-AB8D-7EAA015A6BDA}"/>
                    </a:ext>
                  </a:extLst>
                </p:cNvPr>
                <p:cNvSpPr>
                  <a:spLocks noEditPoints="1"/>
                </p:cNvSpPr>
                <p:nvPr/>
              </p:nvSpPr>
              <p:spPr bwMode="auto">
                <a:xfrm>
                  <a:off x="5418" y="2871"/>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dirty="0"/>
                </a:p>
              </p:txBody>
            </p:sp>
          </p:grpSp>
          <p:grpSp>
            <p:nvGrpSpPr>
              <p:cNvPr id="32" name="Group 39">
                <a:extLst>
                  <a:ext uri="{FF2B5EF4-FFF2-40B4-BE49-F238E27FC236}">
                    <a16:creationId xmlns:a16="http://schemas.microsoft.com/office/drawing/2014/main" id="{C6601193-B9DC-56CB-8CD3-02410E3EF1E9}"/>
                  </a:ext>
                </a:extLst>
              </p:cNvPr>
              <p:cNvGrpSpPr>
                <a:grpSpLocks noChangeAspect="1"/>
              </p:cNvGrpSpPr>
              <p:nvPr/>
            </p:nvGrpSpPr>
            <p:grpSpPr bwMode="auto">
              <a:xfrm>
                <a:off x="5403900" y="2013004"/>
                <a:ext cx="367631" cy="367631"/>
                <a:chOff x="3987" y="1509"/>
                <a:chExt cx="340" cy="340"/>
              </a:xfrm>
              <a:grpFill/>
            </p:grpSpPr>
            <p:sp>
              <p:nvSpPr>
                <p:cNvPr id="53" name="Freeform 40">
                  <a:extLst>
                    <a:ext uri="{FF2B5EF4-FFF2-40B4-BE49-F238E27FC236}">
                      <a16:creationId xmlns:a16="http://schemas.microsoft.com/office/drawing/2014/main" id="{33AB6B9D-735B-78AA-393D-1CDBE7F3448E}"/>
                    </a:ext>
                  </a:extLst>
                </p:cNvPr>
                <p:cNvSpPr>
                  <a:spLocks noEditPoints="1"/>
                </p:cNvSpPr>
                <p:nvPr/>
              </p:nvSpPr>
              <p:spPr bwMode="auto">
                <a:xfrm>
                  <a:off x="3987" y="1509"/>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dirty="0"/>
                </a:p>
              </p:txBody>
            </p:sp>
            <p:sp>
              <p:nvSpPr>
                <p:cNvPr id="54" name="Freeform 41">
                  <a:extLst>
                    <a:ext uri="{FF2B5EF4-FFF2-40B4-BE49-F238E27FC236}">
                      <a16:creationId xmlns:a16="http://schemas.microsoft.com/office/drawing/2014/main" id="{68970B8B-88AD-4110-1006-27C07DAD17AF}"/>
                    </a:ext>
                  </a:extLst>
                </p:cNvPr>
                <p:cNvSpPr>
                  <a:spLocks noEditPoints="1"/>
                </p:cNvSpPr>
                <p:nvPr/>
              </p:nvSpPr>
              <p:spPr bwMode="auto">
                <a:xfrm>
                  <a:off x="4053" y="1568"/>
                  <a:ext cx="215" cy="214"/>
                </a:xfrm>
                <a:custGeom>
                  <a:avLst/>
                  <a:gdLst>
                    <a:gd name="T0" fmla="*/ 168 w 324"/>
                    <a:gd name="T1" fmla="*/ 177 h 322"/>
                    <a:gd name="T2" fmla="*/ 123 w 324"/>
                    <a:gd name="T3" fmla="*/ 143 h 322"/>
                    <a:gd name="T4" fmla="*/ 65 w 324"/>
                    <a:gd name="T5" fmla="*/ 142 h 322"/>
                    <a:gd name="T6" fmla="*/ 18 w 324"/>
                    <a:gd name="T7" fmla="*/ 175 h 322"/>
                    <a:gd name="T8" fmla="*/ 0 w 324"/>
                    <a:gd name="T9" fmla="*/ 229 h 322"/>
                    <a:gd name="T10" fmla="*/ 17 w 324"/>
                    <a:gd name="T11" fmla="*/ 284 h 322"/>
                    <a:gd name="T12" fmla="*/ 63 w 324"/>
                    <a:gd name="T13" fmla="*/ 319 h 322"/>
                    <a:gd name="T14" fmla="*/ 115 w 324"/>
                    <a:gd name="T15" fmla="*/ 320 h 322"/>
                    <a:gd name="T16" fmla="*/ 145 w 324"/>
                    <a:gd name="T17" fmla="*/ 294 h 322"/>
                    <a:gd name="T18" fmla="*/ 172 w 324"/>
                    <a:gd name="T19" fmla="*/ 252 h 322"/>
                    <a:gd name="T20" fmla="*/ 146 w 324"/>
                    <a:gd name="T21" fmla="*/ 249 h 322"/>
                    <a:gd name="T22" fmla="*/ 125 w 324"/>
                    <a:gd name="T23" fmla="*/ 277 h 322"/>
                    <a:gd name="T24" fmla="*/ 92 w 324"/>
                    <a:gd name="T25" fmla="*/ 284 h 322"/>
                    <a:gd name="T26" fmla="*/ 69 w 324"/>
                    <a:gd name="T27" fmla="*/ 293 h 322"/>
                    <a:gd name="T28" fmla="*/ 37 w 324"/>
                    <a:gd name="T29" fmla="*/ 267 h 322"/>
                    <a:gd name="T30" fmla="*/ 26 w 324"/>
                    <a:gd name="T31" fmla="*/ 227 h 322"/>
                    <a:gd name="T32" fmla="*/ 41 w 324"/>
                    <a:gd name="T33" fmla="*/ 189 h 322"/>
                    <a:gd name="T34" fmla="*/ 76 w 324"/>
                    <a:gd name="T35" fmla="*/ 168 h 322"/>
                    <a:gd name="T36" fmla="*/ 115 w 324"/>
                    <a:gd name="T37" fmla="*/ 164 h 322"/>
                    <a:gd name="T38" fmla="*/ 150 w 324"/>
                    <a:gd name="T39" fmla="*/ 190 h 322"/>
                    <a:gd name="T40" fmla="*/ 163 w 324"/>
                    <a:gd name="T41" fmla="*/ 232 h 322"/>
                    <a:gd name="T42" fmla="*/ 61 w 324"/>
                    <a:gd name="T43" fmla="*/ 214 h 322"/>
                    <a:gd name="T44" fmla="*/ 103 w 324"/>
                    <a:gd name="T45" fmla="*/ 265 h 322"/>
                    <a:gd name="T46" fmla="*/ 105 w 324"/>
                    <a:gd name="T47" fmla="*/ 237 h 322"/>
                    <a:gd name="T48" fmla="*/ 80 w 324"/>
                    <a:gd name="T49" fmla="*/ 224 h 322"/>
                    <a:gd name="T50" fmla="*/ 106 w 324"/>
                    <a:gd name="T51" fmla="*/ 226 h 322"/>
                    <a:gd name="T52" fmla="*/ 308 w 324"/>
                    <a:gd name="T53" fmla="*/ 62 h 322"/>
                    <a:gd name="T54" fmla="*/ 276 w 324"/>
                    <a:gd name="T55" fmla="*/ 23 h 322"/>
                    <a:gd name="T56" fmla="*/ 227 w 324"/>
                    <a:gd name="T57" fmla="*/ 10 h 322"/>
                    <a:gd name="T58" fmla="*/ 180 w 324"/>
                    <a:gd name="T59" fmla="*/ 29 h 322"/>
                    <a:gd name="T60" fmla="*/ 152 w 324"/>
                    <a:gd name="T61" fmla="*/ 71 h 322"/>
                    <a:gd name="T62" fmla="*/ 155 w 324"/>
                    <a:gd name="T63" fmla="*/ 122 h 322"/>
                    <a:gd name="T64" fmla="*/ 187 w 324"/>
                    <a:gd name="T65" fmla="*/ 161 h 322"/>
                    <a:gd name="T66" fmla="*/ 236 w 324"/>
                    <a:gd name="T67" fmla="*/ 174 h 322"/>
                    <a:gd name="T68" fmla="*/ 276 w 324"/>
                    <a:gd name="T69" fmla="*/ 156 h 322"/>
                    <a:gd name="T70" fmla="*/ 305 w 324"/>
                    <a:gd name="T71" fmla="*/ 117 h 322"/>
                    <a:gd name="T72" fmla="*/ 298 w 324"/>
                    <a:gd name="T73" fmla="*/ 96 h 322"/>
                    <a:gd name="T74" fmla="*/ 283 w 324"/>
                    <a:gd name="T75" fmla="*/ 134 h 322"/>
                    <a:gd name="T76" fmla="*/ 248 w 324"/>
                    <a:gd name="T77" fmla="*/ 155 h 322"/>
                    <a:gd name="T78" fmla="*/ 209 w 324"/>
                    <a:gd name="T79" fmla="*/ 158 h 322"/>
                    <a:gd name="T80" fmla="*/ 174 w 324"/>
                    <a:gd name="T81" fmla="*/ 132 h 322"/>
                    <a:gd name="T82" fmla="*/ 161 w 324"/>
                    <a:gd name="T83" fmla="*/ 91 h 322"/>
                    <a:gd name="T84" fmla="*/ 175 w 324"/>
                    <a:gd name="T85" fmla="*/ 50 h 322"/>
                    <a:gd name="T86" fmla="*/ 211 w 324"/>
                    <a:gd name="T87" fmla="*/ 26 h 322"/>
                    <a:gd name="T88" fmla="*/ 250 w 324"/>
                    <a:gd name="T89" fmla="*/ 30 h 322"/>
                    <a:gd name="T90" fmla="*/ 284 w 324"/>
                    <a:gd name="T91" fmla="*/ 51 h 322"/>
                    <a:gd name="T92" fmla="*/ 298 w 324"/>
                    <a:gd name="T93" fmla="*/ 90 h 322"/>
                    <a:gd name="T94" fmla="*/ 221 w 324"/>
                    <a:gd name="T95" fmla="*/ 58 h 322"/>
                    <a:gd name="T96" fmla="*/ 231 w 324"/>
                    <a:gd name="T97" fmla="*/ 128 h 322"/>
                    <a:gd name="T98" fmla="*/ 248 w 324"/>
                    <a:gd name="T99" fmla="*/ 61 h 322"/>
                    <a:gd name="T100" fmla="*/ 218 w 324"/>
                    <a:gd name="T101" fmla="*/ 96 h 322"/>
                    <a:gd name="T102" fmla="*/ 238 w 324"/>
                    <a:gd name="T103" fmla="*/ 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322">
                      <a:moveTo>
                        <a:pt x="172" y="212"/>
                      </a:moveTo>
                      <a:cubicBezTo>
                        <a:pt x="171" y="211"/>
                        <a:pt x="168" y="209"/>
                        <a:pt x="167" y="208"/>
                      </a:cubicBezTo>
                      <a:cubicBezTo>
                        <a:pt x="167" y="206"/>
                        <a:pt x="168" y="203"/>
                        <a:pt x="169" y="201"/>
                      </a:cubicBezTo>
                      <a:cubicBezTo>
                        <a:pt x="171" y="194"/>
                        <a:pt x="174" y="185"/>
                        <a:pt x="168" y="177"/>
                      </a:cubicBezTo>
                      <a:cubicBezTo>
                        <a:pt x="163" y="169"/>
                        <a:pt x="153" y="169"/>
                        <a:pt x="146" y="169"/>
                      </a:cubicBezTo>
                      <a:cubicBezTo>
                        <a:pt x="144" y="169"/>
                        <a:pt x="141" y="168"/>
                        <a:pt x="139" y="168"/>
                      </a:cubicBezTo>
                      <a:cubicBezTo>
                        <a:pt x="139" y="167"/>
                        <a:pt x="138" y="164"/>
                        <a:pt x="137" y="162"/>
                      </a:cubicBezTo>
                      <a:cubicBezTo>
                        <a:pt x="135" y="155"/>
                        <a:pt x="132" y="146"/>
                        <a:pt x="123" y="143"/>
                      </a:cubicBezTo>
                      <a:cubicBezTo>
                        <a:pt x="114" y="140"/>
                        <a:pt x="105" y="145"/>
                        <a:pt x="100" y="149"/>
                      </a:cubicBezTo>
                      <a:cubicBezTo>
                        <a:pt x="98" y="150"/>
                        <a:pt x="95" y="152"/>
                        <a:pt x="94" y="153"/>
                      </a:cubicBezTo>
                      <a:cubicBezTo>
                        <a:pt x="92" y="152"/>
                        <a:pt x="90" y="150"/>
                        <a:pt x="88" y="149"/>
                      </a:cubicBezTo>
                      <a:cubicBezTo>
                        <a:pt x="83" y="145"/>
                        <a:pt x="74" y="139"/>
                        <a:pt x="65" y="142"/>
                      </a:cubicBezTo>
                      <a:cubicBezTo>
                        <a:pt x="56" y="145"/>
                        <a:pt x="53" y="154"/>
                        <a:pt x="50" y="161"/>
                      </a:cubicBezTo>
                      <a:cubicBezTo>
                        <a:pt x="49" y="163"/>
                        <a:pt x="48" y="166"/>
                        <a:pt x="48" y="167"/>
                      </a:cubicBezTo>
                      <a:cubicBezTo>
                        <a:pt x="46" y="167"/>
                        <a:pt x="43" y="167"/>
                        <a:pt x="41" y="167"/>
                      </a:cubicBezTo>
                      <a:cubicBezTo>
                        <a:pt x="34" y="167"/>
                        <a:pt x="24" y="168"/>
                        <a:pt x="18" y="175"/>
                      </a:cubicBezTo>
                      <a:cubicBezTo>
                        <a:pt x="13" y="183"/>
                        <a:pt x="15" y="192"/>
                        <a:pt x="17" y="199"/>
                      </a:cubicBezTo>
                      <a:cubicBezTo>
                        <a:pt x="18" y="201"/>
                        <a:pt x="19" y="204"/>
                        <a:pt x="19" y="206"/>
                      </a:cubicBezTo>
                      <a:cubicBezTo>
                        <a:pt x="18" y="207"/>
                        <a:pt x="15" y="209"/>
                        <a:pt x="14" y="210"/>
                      </a:cubicBezTo>
                      <a:cubicBezTo>
                        <a:pt x="8" y="214"/>
                        <a:pt x="0" y="220"/>
                        <a:pt x="0" y="229"/>
                      </a:cubicBezTo>
                      <a:cubicBezTo>
                        <a:pt x="0" y="239"/>
                        <a:pt x="7" y="245"/>
                        <a:pt x="13" y="249"/>
                      </a:cubicBezTo>
                      <a:cubicBezTo>
                        <a:pt x="15" y="251"/>
                        <a:pt x="18" y="253"/>
                        <a:pt x="18" y="253"/>
                      </a:cubicBezTo>
                      <a:cubicBezTo>
                        <a:pt x="18" y="255"/>
                        <a:pt x="17" y="258"/>
                        <a:pt x="16" y="261"/>
                      </a:cubicBezTo>
                      <a:cubicBezTo>
                        <a:pt x="14" y="268"/>
                        <a:pt x="11" y="277"/>
                        <a:pt x="17" y="284"/>
                      </a:cubicBezTo>
                      <a:cubicBezTo>
                        <a:pt x="22" y="292"/>
                        <a:pt x="32" y="292"/>
                        <a:pt x="39" y="293"/>
                      </a:cubicBezTo>
                      <a:cubicBezTo>
                        <a:pt x="41" y="293"/>
                        <a:pt x="44" y="293"/>
                        <a:pt x="46" y="293"/>
                      </a:cubicBezTo>
                      <a:cubicBezTo>
                        <a:pt x="47" y="295"/>
                        <a:pt x="48" y="298"/>
                        <a:pt x="48" y="299"/>
                      </a:cubicBezTo>
                      <a:cubicBezTo>
                        <a:pt x="51" y="306"/>
                        <a:pt x="54" y="315"/>
                        <a:pt x="63" y="319"/>
                      </a:cubicBezTo>
                      <a:cubicBezTo>
                        <a:pt x="72" y="322"/>
                        <a:pt x="80" y="316"/>
                        <a:pt x="86" y="312"/>
                      </a:cubicBezTo>
                      <a:cubicBezTo>
                        <a:pt x="87" y="311"/>
                        <a:pt x="90" y="309"/>
                        <a:pt x="92" y="309"/>
                      </a:cubicBezTo>
                      <a:cubicBezTo>
                        <a:pt x="93" y="309"/>
                        <a:pt x="95" y="311"/>
                        <a:pt x="97" y="312"/>
                      </a:cubicBezTo>
                      <a:cubicBezTo>
                        <a:pt x="102" y="316"/>
                        <a:pt x="108" y="320"/>
                        <a:pt x="115" y="320"/>
                      </a:cubicBezTo>
                      <a:cubicBezTo>
                        <a:pt x="117" y="320"/>
                        <a:pt x="118" y="320"/>
                        <a:pt x="120" y="319"/>
                      </a:cubicBezTo>
                      <a:cubicBezTo>
                        <a:pt x="129" y="316"/>
                        <a:pt x="133" y="307"/>
                        <a:pt x="135" y="300"/>
                      </a:cubicBezTo>
                      <a:cubicBezTo>
                        <a:pt x="136" y="298"/>
                        <a:pt x="137" y="296"/>
                        <a:pt x="138" y="294"/>
                      </a:cubicBezTo>
                      <a:cubicBezTo>
                        <a:pt x="139" y="294"/>
                        <a:pt x="142" y="294"/>
                        <a:pt x="145" y="294"/>
                      </a:cubicBezTo>
                      <a:cubicBezTo>
                        <a:pt x="152" y="294"/>
                        <a:pt x="161" y="294"/>
                        <a:pt x="167" y="286"/>
                      </a:cubicBezTo>
                      <a:cubicBezTo>
                        <a:pt x="173" y="279"/>
                        <a:pt x="170" y="269"/>
                        <a:pt x="168" y="262"/>
                      </a:cubicBezTo>
                      <a:cubicBezTo>
                        <a:pt x="168" y="260"/>
                        <a:pt x="167" y="257"/>
                        <a:pt x="167" y="256"/>
                      </a:cubicBezTo>
                      <a:cubicBezTo>
                        <a:pt x="168" y="255"/>
                        <a:pt x="170" y="253"/>
                        <a:pt x="172" y="252"/>
                      </a:cubicBezTo>
                      <a:cubicBezTo>
                        <a:pt x="177" y="247"/>
                        <a:pt x="185" y="242"/>
                        <a:pt x="185" y="232"/>
                      </a:cubicBezTo>
                      <a:cubicBezTo>
                        <a:pt x="186" y="223"/>
                        <a:pt x="178" y="217"/>
                        <a:pt x="172" y="212"/>
                      </a:cubicBezTo>
                      <a:close/>
                      <a:moveTo>
                        <a:pt x="159" y="235"/>
                      </a:moveTo>
                      <a:cubicBezTo>
                        <a:pt x="154" y="238"/>
                        <a:pt x="148" y="242"/>
                        <a:pt x="146" y="249"/>
                      </a:cubicBezTo>
                      <a:cubicBezTo>
                        <a:pt x="144" y="255"/>
                        <a:pt x="146" y="262"/>
                        <a:pt x="148" y="268"/>
                      </a:cubicBezTo>
                      <a:cubicBezTo>
                        <a:pt x="148" y="269"/>
                        <a:pt x="148" y="271"/>
                        <a:pt x="149" y="272"/>
                      </a:cubicBezTo>
                      <a:cubicBezTo>
                        <a:pt x="147" y="273"/>
                        <a:pt x="145" y="273"/>
                        <a:pt x="144" y="273"/>
                      </a:cubicBezTo>
                      <a:cubicBezTo>
                        <a:pt x="138" y="273"/>
                        <a:pt x="131" y="273"/>
                        <a:pt x="125" y="277"/>
                      </a:cubicBezTo>
                      <a:cubicBezTo>
                        <a:pt x="120" y="281"/>
                        <a:pt x="117" y="287"/>
                        <a:pt x="115" y="293"/>
                      </a:cubicBezTo>
                      <a:cubicBezTo>
                        <a:pt x="115" y="294"/>
                        <a:pt x="114" y="295"/>
                        <a:pt x="113" y="297"/>
                      </a:cubicBezTo>
                      <a:cubicBezTo>
                        <a:pt x="112" y="296"/>
                        <a:pt x="110" y="294"/>
                        <a:pt x="109" y="293"/>
                      </a:cubicBezTo>
                      <a:cubicBezTo>
                        <a:pt x="104" y="290"/>
                        <a:pt x="99" y="284"/>
                        <a:pt x="92" y="284"/>
                      </a:cubicBezTo>
                      <a:cubicBezTo>
                        <a:pt x="92" y="284"/>
                        <a:pt x="92" y="284"/>
                        <a:pt x="92" y="284"/>
                      </a:cubicBezTo>
                      <a:cubicBezTo>
                        <a:pt x="85" y="284"/>
                        <a:pt x="79" y="289"/>
                        <a:pt x="74" y="293"/>
                      </a:cubicBezTo>
                      <a:cubicBezTo>
                        <a:pt x="73" y="294"/>
                        <a:pt x="71" y="296"/>
                        <a:pt x="70" y="297"/>
                      </a:cubicBezTo>
                      <a:cubicBezTo>
                        <a:pt x="70" y="296"/>
                        <a:pt x="69" y="294"/>
                        <a:pt x="69" y="293"/>
                      </a:cubicBezTo>
                      <a:cubicBezTo>
                        <a:pt x="67" y="287"/>
                        <a:pt x="64" y="280"/>
                        <a:pt x="59" y="276"/>
                      </a:cubicBezTo>
                      <a:cubicBezTo>
                        <a:pt x="53" y="272"/>
                        <a:pt x="46" y="272"/>
                        <a:pt x="40" y="271"/>
                      </a:cubicBezTo>
                      <a:cubicBezTo>
                        <a:pt x="39" y="271"/>
                        <a:pt x="37" y="271"/>
                        <a:pt x="36" y="271"/>
                      </a:cubicBezTo>
                      <a:cubicBezTo>
                        <a:pt x="36" y="270"/>
                        <a:pt x="36" y="268"/>
                        <a:pt x="37" y="267"/>
                      </a:cubicBezTo>
                      <a:cubicBezTo>
                        <a:pt x="39" y="261"/>
                        <a:pt x="41" y="254"/>
                        <a:pt x="39" y="247"/>
                      </a:cubicBezTo>
                      <a:cubicBezTo>
                        <a:pt x="37" y="241"/>
                        <a:pt x="31" y="236"/>
                        <a:pt x="26" y="232"/>
                      </a:cubicBezTo>
                      <a:cubicBezTo>
                        <a:pt x="25" y="232"/>
                        <a:pt x="24" y="231"/>
                        <a:pt x="23" y="230"/>
                      </a:cubicBezTo>
                      <a:cubicBezTo>
                        <a:pt x="24" y="229"/>
                        <a:pt x="25" y="228"/>
                        <a:pt x="26" y="227"/>
                      </a:cubicBezTo>
                      <a:cubicBezTo>
                        <a:pt x="31" y="223"/>
                        <a:pt x="37" y="219"/>
                        <a:pt x="39" y="213"/>
                      </a:cubicBezTo>
                      <a:cubicBezTo>
                        <a:pt x="41" y="206"/>
                        <a:pt x="39" y="199"/>
                        <a:pt x="38" y="193"/>
                      </a:cubicBezTo>
                      <a:cubicBezTo>
                        <a:pt x="37" y="192"/>
                        <a:pt x="37" y="190"/>
                        <a:pt x="37" y="189"/>
                      </a:cubicBezTo>
                      <a:cubicBezTo>
                        <a:pt x="38" y="189"/>
                        <a:pt x="40" y="189"/>
                        <a:pt x="41" y="189"/>
                      </a:cubicBezTo>
                      <a:cubicBezTo>
                        <a:pt x="47" y="189"/>
                        <a:pt x="54" y="189"/>
                        <a:pt x="60" y="185"/>
                      </a:cubicBezTo>
                      <a:cubicBezTo>
                        <a:pt x="66" y="181"/>
                        <a:pt x="68" y="174"/>
                        <a:pt x="70" y="169"/>
                      </a:cubicBezTo>
                      <a:cubicBezTo>
                        <a:pt x="71" y="167"/>
                        <a:pt x="71" y="166"/>
                        <a:pt x="72" y="164"/>
                      </a:cubicBezTo>
                      <a:cubicBezTo>
                        <a:pt x="73" y="165"/>
                        <a:pt x="75" y="167"/>
                        <a:pt x="76" y="168"/>
                      </a:cubicBezTo>
                      <a:cubicBezTo>
                        <a:pt x="81" y="172"/>
                        <a:pt x="87" y="177"/>
                        <a:pt x="93" y="177"/>
                      </a:cubicBezTo>
                      <a:cubicBezTo>
                        <a:pt x="94" y="177"/>
                        <a:pt x="94" y="177"/>
                        <a:pt x="94" y="177"/>
                      </a:cubicBezTo>
                      <a:cubicBezTo>
                        <a:pt x="101" y="177"/>
                        <a:pt x="106" y="172"/>
                        <a:pt x="111" y="168"/>
                      </a:cubicBezTo>
                      <a:cubicBezTo>
                        <a:pt x="112" y="168"/>
                        <a:pt x="114" y="165"/>
                        <a:pt x="115" y="164"/>
                      </a:cubicBezTo>
                      <a:cubicBezTo>
                        <a:pt x="116" y="166"/>
                        <a:pt x="116" y="168"/>
                        <a:pt x="117" y="169"/>
                      </a:cubicBezTo>
                      <a:cubicBezTo>
                        <a:pt x="119" y="175"/>
                        <a:pt x="121" y="181"/>
                        <a:pt x="127" y="185"/>
                      </a:cubicBezTo>
                      <a:cubicBezTo>
                        <a:pt x="132" y="189"/>
                        <a:pt x="139" y="190"/>
                        <a:pt x="145" y="190"/>
                      </a:cubicBezTo>
                      <a:cubicBezTo>
                        <a:pt x="146" y="190"/>
                        <a:pt x="148" y="190"/>
                        <a:pt x="150" y="190"/>
                      </a:cubicBezTo>
                      <a:cubicBezTo>
                        <a:pt x="149" y="192"/>
                        <a:pt x="149" y="193"/>
                        <a:pt x="149" y="194"/>
                      </a:cubicBezTo>
                      <a:cubicBezTo>
                        <a:pt x="147" y="200"/>
                        <a:pt x="145" y="207"/>
                        <a:pt x="147" y="214"/>
                      </a:cubicBezTo>
                      <a:cubicBezTo>
                        <a:pt x="149" y="221"/>
                        <a:pt x="154" y="225"/>
                        <a:pt x="159" y="229"/>
                      </a:cubicBezTo>
                      <a:cubicBezTo>
                        <a:pt x="160" y="230"/>
                        <a:pt x="162" y="231"/>
                        <a:pt x="163" y="232"/>
                      </a:cubicBezTo>
                      <a:cubicBezTo>
                        <a:pt x="161" y="233"/>
                        <a:pt x="160" y="234"/>
                        <a:pt x="159" y="235"/>
                      </a:cubicBezTo>
                      <a:close/>
                      <a:moveTo>
                        <a:pt x="109" y="199"/>
                      </a:moveTo>
                      <a:cubicBezTo>
                        <a:pt x="101" y="195"/>
                        <a:pt x="91" y="194"/>
                        <a:pt x="82" y="197"/>
                      </a:cubicBezTo>
                      <a:cubicBezTo>
                        <a:pt x="73" y="200"/>
                        <a:pt x="66" y="206"/>
                        <a:pt x="61" y="214"/>
                      </a:cubicBezTo>
                      <a:cubicBezTo>
                        <a:pt x="57" y="223"/>
                        <a:pt x="56" y="232"/>
                        <a:pt x="59" y="241"/>
                      </a:cubicBezTo>
                      <a:cubicBezTo>
                        <a:pt x="62" y="250"/>
                        <a:pt x="68" y="258"/>
                        <a:pt x="76" y="262"/>
                      </a:cubicBezTo>
                      <a:cubicBezTo>
                        <a:pt x="81" y="265"/>
                        <a:pt x="87" y="266"/>
                        <a:pt x="93" y="266"/>
                      </a:cubicBezTo>
                      <a:cubicBezTo>
                        <a:pt x="96" y="266"/>
                        <a:pt x="100" y="266"/>
                        <a:pt x="103" y="265"/>
                      </a:cubicBezTo>
                      <a:cubicBezTo>
                        <a:pt x="112" y="262"/>
                        <a:pt x="120" y="256"/>
                        <a:pt x="124" y="247"/>
                      </a:cubicBezTo>
                      <a:cubicBezTo>
                        <a:pt x="129" y="239"/>
                        <a:pt x="129" y="229"/>
                        <a:pt x="127" y="220"/>
                      </a:cubicBezTo>
                      <a:cubicBezTo>
                        <a:pt x="124" y="211"/>
                        <a:pt x="118" y="204"/>
                        <a:pt x="109" y="199"/>
                      </a:cubicBezTo>
                      <a:close/>
                      <a:moveTo>
                        <a:pt x="105" y="237"/>
                      </a:moveTo>
                      <a:cubicBezTo>
                        <a:pt x="103" y="241"/>
                        <a:pt x="101" y="243"/>
                        <a:pt x="97" y="244"/>
                      </a:cubicBezTo>
                      <a:cubicBezTo>
                        <a:pt x="93" y="245"/>
                        <a:pt x="89" y="245"/>
                        <a:pt x="86" y="243"/>
                      </a:cubicBezTo>
                      <a:cubicBezTo>
                        <a:pt x="83" y="241"/>
                        <a:pt x="80" y="239"/>
                        <a:pt x="79" y="235"/>
                      </a:cubicBezTo>
                      <a:cubicBezTo>
                        <a:pt x="78" y="231"/>
                        <a:pt x="78" y="227"/>
                        <a:pt x="80" y="224"/>
                      </a:cubicBezTo>
                      <a:cubicBezTo>
                        <a:pt x="82" y="221"/>
                        <a:pt x="85" y="218"/>
                        <a:pt x="88" y="217"/>
                      </a:cubicBezTo>
                      <a:cubicBezTo>
                        <a:pt x="90" y="217"/>
                        <a:pt x="91" y="216"/>
                        <a:pt x="93" y="216"/>
                      </a:cubicBezTo>
                      <a:cubicBezTo>
                        <a:pt x="95" y="216"/>
                        <a:pt x="97" y="217"/>
                        <a:pt x="99" y="218"/>
                      </a:cubicBezTo>
                      <a:cubicBezTo>
                        <a:pt x="103" y="220"/>
                        <a:pt x="105" y="223"/>
                        <a:pt x="106" y="226"/>
                      </a:cubicBezTo>
                      <a:cubicBezTo>
                        <a:pt x="107" y="230"/>
                        <a:pt x="107" y="234"/>
                        <a:pt x="105" y="237"/>
                      </a:cubicBezTo>
                      <a:close/>
                      <a:moveTo>
                        <a:pt x="311" y="74"/>
                      </a:moveTo>
                      <a:cubicBezTo>
                        <a:pt x="309" y="72"/>
                        <a:pt x="307" y="70"/>
                        <a:pt x="306" y="69"/>
                      </a:cubicBezTo>
                      <a:cubicBezTo>
                        <a:pt x="306" y="67"/>
                        <a:pt x="307" y="64"/>
                        <a:pt x="308" y="62"/>
                      </a:cubicBezTo>
                      <a:cubicBezTo>
                        <a:pt x="310" y="55"/>
                        <a:pt x="313" y="46"/>
                        <a:pt x="307" y="38"/>
                      </a:cubicBezTo>
                      <a:cubicBezTo>
                        <a:pt x="302" y="31"/>
                        <a:pt x="292" y="30"/>
                        <a:pt x="285" y="30"/>
                      </a:cubicBezTo>
                      <a:cubicBezTo>
                        <a:pt x="283" y="30"/>
                        <a:pt x="280" y="30"/>
                        <a:pt x="278" y="29"/>
                      </a:cubicBezTo>
                      <a:cubicBezTo>
                        <a:pt x="277" y="28"/>
                        <a:pt x="276" y="25"/>
                        <a:pt x="276" y="23"/>
                      </a:cubicBezTo>
                      <a:cubicBezTo>
                        <a:pt x="273" y="16"/>
                        <a:pt x="270" y="7"/>
                        <a:pt x="261" y="4"/>
                      </a:cubicBezTo>
                      <a:cubicBezTo>
                        <a:pt x="252" y="1"/>
                        <a:pt x="244" y="6"/>
                        <a:pt x="238" y="10"/>
                      </a:cubicBezTo>
                      <a:cubicBezTo>
                        <a:pt x="237" y="12"/>
                        <a:pt x="234" y="13"/>
                        <a:pt x="232" y="14"/>
                      </a:cubicBezTo>
                      <a:cubicBezTo>
                        <a:pt x="231" y="13"/>
                        <a:pt x="229" y="12"/>
                        <a:pt x="227" y="10"/>
                      </a:cubicBezTo>
                      <a:cubicBezTo>
                        <a:pt x="221" y="6"/>
                        <a:pt x="213" y="0"/>
                        <a:pt x="204" y="3"/>
                      </a:cubicBezTo>
                      <a:cubicBezTo>
                        <a:pt x="195" y="6"/>
                        <a:pt x="191" y="16"/>
                        <a:pt x="189" y="22"/>
                      </a:cubicBezTo>
                      <a:cubicBezTo>
                        <a:pt x="188" y="24"/>
                        <a:pt x="187" y="27"/>
                        <a:pt x="186" y="28"/>
                      </a:cubicBezTo>
                      <a:cubicBezTo>
                        <a:pt x="185" y="29"/>
                        <a:pt x="182" y="29"/>
                        <a:pt x="180" y="29"/>
                      </a:cubicBezTo>
                      <a:cubicBezTo>
                        <a:pt x="172" y="29"/>
                        <a:pt x="163" y="29"/>
                        <a:pt x="157" y="36"/>
                      </a:cubicBezTo>
                      <a:cubicBezTo>
                        <a:pt x="151" y="44"/>
                        <a:pt x="154" y="53"/>
                        <a:pt x="156" y="60"/>
                      </a:cubicBezTo>
                      <a:cubicBezTo>
                        <a:pt x="156" y="62"/>
                        <a:pt x="157" y="65"/>
                        <a:pt x="157" y="67"/>
                      </a:cubicBezTo>
                      <a:cubicBezTo>
                        <a:pt x="156" y="68"/>
                        <a:pt x="154" y="70"/>
                        <a:pt x="152" y="71"/>
                      </a:cubicBezTo>
                      <a:cubicBezTo>
                        <a:pt x="147" y="75"/>
                        <a:pt x="139" y="81"/>
                        <a:pt x="139" y="91"/>
                      </a:cubicBezTo>
                      <a:cubicBezTo>
                        <a:pt x="138" y="100"/>
                        <a:pt x="146" y="106"/>
                        <a:pt x="152" y="110"/>
                      </a:cubicBezTo>
                      <a:cubicBezTo>
                        <a:pt x="153" y="112"/>
                        <a:pt x="156" y="114"/>
                        <a:pt x="157" y="115"/>
                      </a:cubicBezTo>
                      <a:cubicBezTo>
                        <a:pt x="157" y="116"/>
                        <a:pt x="156" y="120"/>
                        <a:pt x="155" y="122"/>
                      </a:cubicBezTo>
                      <a:cubicBezTo>
                        <a:pt x="153" y="129"/>
                        <a:pt x="150" y="138"/>
                        <a:pt x="156" y="146"/>
                      </a:cubicBezTo>
                      <a:cubicBezTo>
                        <a:pt x="161" y="153"/>
                        <a:pt x="171" y="154"/>
                        <a:pt x="178" y="154"/>
                      </a:cubicBezTo>
                      <a:cubicBezTo>
                        <a:pt x="180" y="154"/>
                        <a:pt x="183" y="154"/>
                        <a:pt x="185" y="155"/>
                      </a:cubicBezTo>
                      <a:cubicBezTo>
                        <a:pt x="185" y="156"/>
                        <a:pt x="186" y="159"/>
                        <a:pt x="187" y="161"/>
                      </a:cubicBezTo>
                      <a:cubicBezTo>
                        <a:pt x="189" y="168"/>
                        <a:pt x="192" y="177"/>
                        <a:pt x="201" y="180"/>
                      </a:cubicBezTo>
                      <a:cubicBezTo>
                        <a:pt x="210" y="183"/>
                        <a:pt x="218" y="178"/>
                        <a:pt x="224" y="174"/>
                      </a:cubicBezTo>
                      <a:cubicBezTo>
                        <a:pt x="226" y="172"/>
                        <a:pt x="229" y="171"/>
                        <a:pt x="230" y="170"/>
                      </a:cubicBezTo>
                      <a:cubicBezTo>
                        <a:pt x="232" y="171"/>
                        <a:pt x="234" y="172"/>
                        <a:pt x="236" y="174"/>
                      </a:cubicBezTo>
                      <a:cubicBezTo>
                        <a:pt x="240" y="177"/>
                        <a:pt x="247" y="181"/>
                        <a:pt x="254" y="181"/>
                      </a:cubicBezTo>
                      <a:cubicBezTo>
                        <a:pt x="255" y="181"/>
                        <a:pt x="257" y="181"/>
                        <a:pt x="259" y="181"/>
                      </a:cubicBezTo>
                      <a:cubicBezTo>
                        <a:pt x="268" y="178"/>
                        <a:pt x="271" y="168"/>
                        <a:pt x="274" y="162"/>
                      </a:cubicBezTo>
                      <a:cubicBezTo>
                        <a:pt x="275" y="160"/>
                        <a:pt x="276" y="157"/>
                        <a:pt x="276" y="156"/>
                      </a:cubicBezTo>
                      <a:cubicBezTo>
                        <a:pt x="278" y="155"/>
                        <a:pt x="281" y="155"/>
                        <a:pt x="283" y="155"/>
                      </a:cubicBezTo>
                      <a:cubicBezTo>
                        <a:pt x="290" y="155"/>
                        <a:pt x="300" y="155"/>
                        <a:pt x="306" y="148"/>
                      </a:cubicBezTo>
                      <a:cubicBezTo>
                        <a:pt x="311" y="140"/>
                        <a:pt x="309" y="131"/>
                        <a:pt x="307" y="124"/>
                      </a:cubicBezTo>
                      <a:cubicBezTo>
                        <a:pt x="306" y="122"/>
                        <a:pt x="305" y="119"/>
                        <a:pt x="305" y="117"/>
                      </a:cubicBezTo>
                      <a:cubicBezTo>
                        <a:pt x="306" y="116"/>
                        <a:pt x="309" y="114"/>
                        <a:pt x="310" y="113"/>
                      </a:cubicBezTo>
                      <a:cubicBezTo>
                        <a:pt x="316" y="109"/>
                        <a:pt x="324" y="103"/>
                        <a:pt x="324" y="93"/>
                      </a:cubicBezTo>
                      <a:cubicBezTo>
                        <a:pt x="324" y="84"/>
                        <a:pt x="317" y="78"/>
                        <a:pt x="311" y="74"/>
                      </a:cubicBezTo>
                      <a:close/>
                      <a:moveTo>
                        <a:pt x="298" y="96"/>
                      </a:moveTo>
                      <a:cubicBezTo>
                        <a:pt x="293" y="100"/>
                        <a:pt x="287" y="104"/>
                        <a:pt x="285" y="110"/>
                      </a:cubicBezTo>
                      <a:cubicBezTo>
                        <a:pt x="283" y="117"/>
                        <a:pt x="285" y="123"/>
                        <a:pt x="286" y="129"/>
                      </a:cubicBezTo>
                      <a:cubicBezTo>
                        <a:pt x="287" y="131"/>
                        <a:pt x="287" y="132"/>
                        <a:pt x="287" y="134"/>
                      </a:cubicBezTo>
                      <a:cubicBezTo>
                        <a:pt x="286" y="134"/>
                        <a:pt x="284" y="134"/>
                        <a:pt x="283" y="134"/>
                      </a:cubicBezTo>
                      <a:cubicBezTo>
                        <a:pt x="277" y="134"/>
                        <a:pt x="270" y="134"/>
                        <a:pt x="264" y="138"/>
                      </a:cubicBezTo>
                      <a:cubicBezTo>
                        <a:pt x="258" y="142"/>
                        <a:pt x="256" y="148"/>
                        <a:pt x="254" y="154"/>
                      </a:cubicBezTo>
                      <a:cubicBezTo>
                        <a:pt x="253" y="155"/>
                        <a:pt x="253" y="157"/>
                        <a:pt x="252" y="158"/>
                      </a:cubicBezTo>
                      <a:cubicBezTo>
                        <a:pt x="251" y="157"/>
                        <a:pt x="249" y="155"/>
                        <a:pt x="248" y="155"/>
                      </a:cubicBezTo>
                      <a:cubicBezTo>
                        <a:pt x="243" y="151"/>
                        <a:pt x="237" y="145"/>
                        <a:pt x="231" y="145"/>
                      </a:cubicBezTo>
                      <a:cubicBezTo>
                        <a:pt x="230" y="145"/>
                        <a:pt x="230" y="145"/>
                        <a:pt x="230" y="145"/>
                      </a:cubicBezTo>
                      <a:cubicBezTo>
                        <a:pt x="223" y="145"/>
                        <a:pt x="218" y="151"/>
                        <a:pt x="213" y="154"/>
                      </a:cubicBezTo>
                      <a:cubicBezTo>
                        <a:pt x="212" y="155"/>
                        <a:pt x="210" y="157"/>
                        <a:pt x="209" y="158"/>
                      </a:cubicBezTo>
                      <a:cubicBezTo>
                        <a:pt x="208" y="157"/>
                        <a:pt x="208" y="155"/>
                        <a:pt x="207" y="154"/>
                      </a:cubicBezTo>
                      <a:cubicBezTo>
                        <a:pt x="205" y="148"/>
                        <a:pt x="203" y="141"/>
                        <a:pt x="197" y="137"/>
                      </a:cubicBezTo>
                      <a:cubicBezTo>
                        <a:pt x="192" y="133"/>
                        <a:pt x="185" y="133"/>
                        <a:pt x="179" y="133"/>
                      </a:cubicBezTo>
                      <a:cubicBezTo>
                        <a:pt x="178" y="133"/>
                        <a:pt x="176" y="133"/>
                        <a:pt x="174" y="132"/>
                      </a:cubicBezTo>
                      <a:cubicBezTo>
                        <a:pt x="175" y="131"/>
                        <a:pt x="175" y="129"/>
                        <a:pt x="175" y="128"/>
                      </a:cubicBezTo>
                      <a:cubicBezTo>
                        <a:pt x="177" y="122"/>
                        <a:pt x="179" y="115"/>
                        <a:pt x="177" y="109"/>
                      </a:cubicBezTo>
                      <a:cubicBezTo>
                        <a:pt x="175" y="102"/>
                        <a:pt x="170" y="98"/>
                        <a:pt x="165" y="94"/>
                      </a:cubicBezTo>
                      <a:cubicBezTo>
                        <a:pt x="164" y="93"/>
                        <a:pt x="162" y="92"/>
                        <a:pt x="161" y="91"/>
                      </a:cubicBezTo>
                      <a:cubicBezTo>
                        <a:pt x="163" y="90"/>
                        <a:pt x="164" y="89"/>
                        <a:pt x="165" y="88"/>
                      </a:cubicBezTo>
                      <a:cubicBezTo>
                        <a:pt x="170" y="84"/>
                        <a:pt x="176" y="80"/>
                        <a:pt x="178" y="74"/>
                      </a:cubicBezTo>
                      <a:cubicBezTo>
                        <a:pt x="180" y="67"/>
                        <a:pt x="178" y="61"/>
                        <a:pt x="176" y="55"/>
                      </a:cubicBezTo>
                      <a:cubicBezTo>
                        <a:pt x="176" y="53"/>
                        <a:pt x="176" y="52"/>
                        <a:pt x="175" y="50"/>
                      </a:cubicBezTo>
                      <a:cubicBezTo>
                        <a:pt x="177" y="50"/>
                        <a:pt x="179" y="50"/>
                        <a:pt x="180" y="50"/>
                      </a:cubicBezTo>
                      <a:cubicBezTo>
                        <a:pt x="186" y="50"/>
                        <a:pt x="193" y="50"/>
                        <a:pt x="199" y="46"/>
                      </a:cubicBezTo>
                      <a:cubicBezTo>
                        <a:pt x="204" y="42"/>
                        <a:pt x="207" y="36"/>
                        <a:pt x="209" y="30"/>
                      </a:cubicBezTo>
                      <a:cubicBezTo>
                        <a:pt x="209" y="29"/>
                        <a:pt x="210" y="27"/>
                        <a:pt x="211" y="26"/>
                      </a:cubicBezTo>
                      <a:cubicBezTo>
                        <a:pt x="212" y="27"/>
                        <a:pt x="214" y="29"/>
                        <a:pt x="215" y="29"/>
                      </a:cubicBezTo>
                      <a:cubicBezTo>
                        <a:pt x="220" y="33"/>
                        <a:pt x="225" y="39"/>
                        <a:pt x="232" y="39"/>
                      </a:cubicBezTo>
                      <a:cubicBezTo>
                        <a:pt x="232" y="39"/>
                        <a:pt x="232" y="39"/>
                        <a:pt x="232" y="39"/>
                      </a:cubicBezTo>
                      <a:cubicBezTo>
                        <a:pt x="239" y="39"/>
                        <a:pt x="245" y="33"/>
                        <a:pt x="250" y="30"/>
                      </a:cubicBezTo>
                      <a:cubicBezTo>
                        <a:pt x="251" y="29"/>
                        <a:pt x="253" y="27"/>
                        <a:pt x="254" y="26"/>
                      </a:cubicBezTo>
                      <a:cubicBezTo>
                        <a:pt x="254" y="27"/>
                        <a:pt x="255" y="29"/>
                        <a:pt x="255" y="30"/>
                      </a:cubicBezTo>
                      <a:cubicBezTo>
                        <a:pt x="257" y="36"/>
                        <a:pt x="260" y="43"/>
                        <a:pt x="265" y="47"/>
                      </a:cubicBezTo>
                      <a:cubicBezTo>
                        <a:pt x="271" y="51"/>
                        <a:pt x="278" y="51"/>
                        <a:pt x="284" y="51"/>
                      </a:cubicBezTo>
                      <a:cubicBezTo>
                        <a:pt x="285" y="51"/>
                        <a:pt x="287" y="51"/>
                        <a:pt x="288" y="52"/>
                      </a:cubicBezTo>
                      <a:cubicBezTo>
                        <a:pt x="288" y="53"/>
                        <a:pt x="288" y="55"/>
                        <a:pt x="287" y="56"/>
                      </a:cubicBezTo>
                      <a:cubicBezTo>
                        <a:pt x="285" y="62"/>
                        <a:pt x="283" y="69"/>
                        <a:pt x="285" y="75"/>
                      </a:cubicBezTo>
                      <a:cubicBezTo>
                        <a:pt x="287" y="82"/>
                        <a:pt x="293" y="86"/>
                        <a:pt x="298" y="90"/>
                      </a:cubicBezTo>
                      <a:cubicBezTo>
                        <a:pt x="299" y="91"/>
                        <a:pt x="300" y="92"/>
                        <a:pt x="301" y="93"/>
                      </a:cubicBezTo>
                      <a:cubicBezTo>
                        <a:pt x="300" y="94"/>
                        <a:pt x="299" y="95"/>
                        <a:pt x="298" y="96"/>
                      </a:cubicBezTo>
                      <a:close/>
                      <a:moveTo>
                        <a:pt x="248" y="61"/>
                      </a:moveTo>
                      <a:cubicBezTo>
                        <a:pt x="239" y="56"/>
                        <a:pt x="230" y="55"/>
                        <a:pt x="221" y="58"/>
                      </a:cubicBezTo>
                      <a:cubicBezTo>
                        <a:pt x="212" y="61"/>
                        <a:pt x="204" y="67"/>
                        <a:pt x="200" y="75"/>
                      </a:cubicBezTo>
                      <a:cubicBezTo>
                        <a:pt x="195" y="84"/>
                        <a:pt x="195" y="93"/>
                        <a:pt x="197" y="103"/>
                      </a:cubicBezTo>
                      <a:cubicBezTo>
                        <a:pt x="200" y="112"/>
                        <a:pt x="206" y="119"/>
                        <a:pt x="215" y="123"/>
                      </a:cubicBezTo>
                      <a:cubicBezTo>
                        <a:pt x="220" y="126"/>
                        <a:pt x="226" y="128"/>
                        <a:pt x="231" y="128"/>
                      </a:cubicBezTo>
                      <a:cubicBezTo>
                        <a:pt x="235" y="128"/>
                        <a:pt x="238" y="127"/>
                        <a:pt x="242" y="126"/>
                      </a:cubicBezTo>
                      <a:cubicBezTo>
                        <a:pt x="251" y="123"/>
                        <a:pt x="258" y="117"/>
                        <a:pt x="263" y="109"/>
                      </a:cubicBezTo>
                      <a:cubicBezTo>
                        <a:pt x="267" y="100"/>
                        <a:pt x="268" y="91"/>
                        <a:pt x="265" y="81"/>
                      </a:cubicBezTo>
                      <a:cubicBezTo>
                        <a:pt x="262" y="72"/>
                        <a:pt x="256" y="65"/>
                        <a:pt x="248" y="61"/>
                      </a:cubicBezTo>
                      <a:close/>
                      <a:moveTo>
                        <a:pt x="244" y="99"/>
                      </a:moveTo>
                      <a:cubicBezTo>
                        <a:pt x="242" y="102"/>
                        <a:pt x="239" y="104"/>
                        <a:pt x="236" y="106"/>
                      </a:cubicBezTo>
                      <a:cubicBezTo>
                        <a:pt x="232" y="107"/>
                        <a:pt x="228" y="106"/>
                        <a:pt x="225" y="105"/>
                      </a:cubicBezTo>
                      <a:cubicBezTo>
                        <a:pt x="221" y="103"/>
                        <a:pt x="219" y="100"/>
                        <a:pt x="218" y="96"/>
                      </a:cubicBezTo>
                      <a:cubicBezTo>
                        <a:pt x="217" y="93"/>
                        <a:pt x="217" y="89"/>
                        <a:pt x="219" y="85"/>
                      </a:cubicBezTo>
                      <a:cubicBezTo>
                        <a:pt x="221" y="82"/>
                        <a:pt x="223" y="80"/>
                        <a:pt x="227" y="78"/>
                      </a:cubicBezTo>
                      <a:cubicBezTo>
                        <a:pt x="229" y="78"/>
                        <a:pt x="230" y="78"/>
                        <a:pt x="231" y="78"/>
                      </a:cubicBezTo>
                      <a:cubicBezTo>
                        <a:pt x="234" y="78"/>
                        <a:pt x="236" y="78"/>
                        <a:pt x="238" y="79"/>
                      </a:cubicBezTo>
                      <a:cubicBezTo>
                        <a:pt x="241" y="81"/>
                        <a:pt x="244" y="84"/>
                        <a:pt x="245" y="88"/>
                      </a:cubicBezTo>
                      <a:cubicBezTo>
                        <a:pt x="246" y="91"/>
                        <a:pt x="246" y="95"/>
                        <a:pt x="244" y="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dirty="0"/>
                </a:p>
              </p:txBody>
            </p:sp>
          </p:grpSp>
          <p:grpSp>
            <p:nvGrpSpPr>
              <p:cNvPr id="33" name="Group 578">
                <a:extLst>
                  <a:ext uri="{FF2B5EF4-FFF2-40B4-BE49-F238E27FC236}">
                    <a16:creationId xmlns:a16="http://schemas.microsoft.com/office/drawing/2014/main" id="{6400A5D9-B065-073C-9178-4CFC9A34B6F3}"/>
                  </a:ext>
                </a:extLst>
              </p:cNvPr>
              <p:cNvGrpSpPr>
                <a:grpSpLocks noChangeAspect="1"/>
              </p:cNvGrpSpPr>
              <p:nvPr/>
            </p:nvGrpSpPr>
            <p:grpSpPr bwMode="auto">
              <a:xfrm>
                <a:off x="6175541" y="3365889"/>
                <a:ext cx="367631" cy="368713"/>
                <a:chOff x="399" y="2382"/>
                <a:chExt cx="340" cy="341"/>
              </a:xfrm>
              <a:grpFill/>
            </p:grpSpPr>
            <p:sp>
              <p:nvSpPr>
                <p:cNvPr id="49" name="Freeform 579">
                  <a:extLst>
                    <a:ext uri="{FF2B5EF4-FFF2-40B4-BE49-F238E27FC236}">
                      <a16:creationId xmlns:a16="http://schemas.microsoft.com/office/drawing/2014/main" id="{B6630483-EF19-E457-DD41-4C2B9A505602}"/>
                    </a:ext>
                  </a:extLst>
                </p:cNvPr>
                <p:cNvSpPr>
                  <a:spLocks noEditPoints="1"/>
                </p:cNvSpPr>
                <p:nvPr/>
              </p:nvSpPr>
              <p:spPr bwMode="auto">
                <a:xfrm>
                  <a:off x="463" y="2503"/>
                  <a:ext cx="212" cy="127"/>
                </a:xfrm>
                <a:custGeom>
                  <a:avLst/>
                  <a:gdLst>
                    <a:gd name="T0" fmla="*/ 287 w 320"/>
                    <a:gd name="T1" fmla="*/ 9 h 192"/>
                    <a:gd name="T2" fmla="*/ 277 w 320"/>
                    <a:gd name="T3" fmla="*/ 0 h 192"/>
                    <a:gd name="T4" fmla="*/ 213 w 320"/>
                    <a:gd name="T5" fmla="*/ 0 h 192"/>
                    <a:gd name="T6" fmla="*/ 202 w 320"/>
                    <a:gd name="T7" fmla="*/ 9 h 192"/>
                    <a:gd name="T8" fmla="*/ 190 w 320"/>
                    <a:gd name="T9" fmla="*/ 107 h 192"/>
                    <a:gd name="T10" fmla="*/ 112 w 320"/>
                    <a:gd name="T11" fmla="*/ 55 h 192"/>
                    <a:gd name="T12" fmla="*/ 101 w 320"/>
                    <a:gd name="T13" fmla="*/ 55 h 192"/>
                    <a:gd name="T14" fmla="*/ 96 w 320"/>
                    <a:gd name="T15" fmla="*/ 64 h 192"/>
                    <a:gd name="T16" fmla="*/ 96 w 320"/>
                    <a:gd name="T17" fmla="*/ 108 h 192"/>
                    <a:gd name="T18" fmla="*/ 16 w 320"/>
                    <a:gd name="T19" fmla="*/ 55 h 192"/>
                    <a:gd name="T20" fmla="*/ 5 w 320"/>
                    <a:gd name="T21" fmla="*/ 55 h 192"/>
                    <a:gd name="T22" fmla="*/ 0 w 320"/>
                    <a:gd name="T23" fmla="*/ 64 h 192"/>
                    <a:gd name="T24" fmla="*/ 0 w 320"/>
                    <a:gd name="T25" fmla="*/ 181 h 192"/>
                    <a:gd name="T26" fmla="*/ 10 w 320"/>
                    <a:gd name="T27" fmla="*/ 192 h 192"/>
                    <a:gd name="T28" fmla="*/ 309 w 320"/>
                    <a:gd name="T29" fmla="*/ 192 h 192"/>
                    <a:gd name="T30" fmla="*/ 317 w 320"/>
                    <a:gd name="T31" fmla="*/ 188 h 192"/>
                    <a:gd name="T32" fmla="*/ 319 w 320"/>
                    <a:gd name="T33" fmla="*/ 179 h 192"/>
                    <a:gd name="T34" fmla="*/ 287 w 320"/>
                    <a:gd name="T35" fmla="*/ 9 h 192"/>
                    <a:gd name="T36" fmla="*/ 187 w 320"/>
                    <a:gd name="T37" fmla="*/ 131 h 192"/>
                    <a:gd name="T38" fmla="*/ 182 w 320"/>
                    <a:gd name="T39" fmla="*/ 171 h 192"/>
                    <a:gd name="T40" fmla="*/ 117 w 320"/>
                    <a:gd name="T41" fmla="*/ 171 h 192"/>
                    <a:gd name="T42" fmla="*/ 117 w 320"/>
                    <a:gd name="T43" fmla="*/ 84 h 192"/>
                    <a:gd name="T44" fmla="*/ 187 w 320"/>
                    <a:gd name="T45" fmla="*/ 131 h 192"/>
                    <a:gd name="T46" fmla="*/ 96 w 320"/>
                    <a:gd name="T47" fmla="*/ 134 h 192"/>
                    <a:gd name="T48" fmla="*/ 96 w 320"/>
                    <a:gd name="T49" fmla="*/ 171 h 192"/>
                    <a:gd name="T50" fmla="*/ 21 w 320"/>
                    <a:gd name="T51" fmla="*/ 171 h 192"/>
                    <a:gd name="T52" fmla="*/ 21 w 320"/>
                    <a:gd name="T53" fmla="*/ 84 h 192"/>
                    <a:gd name="T54" fmla="*/ 96 w 320"/>
                    <a:gd name="T55" fmla="*/ 134 h 192"/>
                    <a:gd name="T56" fmla="*/ 204 w 320"/>
                    <a:gd name="T57" fmla="*/ 171 h 192"/>
                    <a:gd name="T58" fmla="*/ 222 w 320"/>
                    <a:gd name="T59" fmla="*/ 21 h 192"/>
                    <a:gd name="T60" fmla="*/ 268 w 320"/>
                    <a:gd name="T61" fmla="*/ 21 h 192"/>
                    <a:gd name="T62" fmla="*/ 296 w 320"/>
                    <a:gd name="T63" fmla="*/ 171 h 192"/>
                    <a:gd name="T64" fmla="*/ 204 w 320"/>
                    <a:gd name="T65" fmla="*/ 17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0" h="192">
                      <a:moveTo>
                        <a:pt x="287" y="9"/>
                      </a:moveTo>
                      <a:cubicBezTo>
                        <a:pt x="287" y="4"/>
                        <a:pt x="282" y="0"/>
                        <a:pt x="277" y="0"/>
                      </a:cubicBezTo>
                      <a:cubicBezTo>
                        <a:pt x="213" y="0"/>
                        <a:pt x="213" y="0"/>
                        <a:pt x="213" y="0"/>
                      </a:cubicBezTo>
                      <a:cubicBezTo>
                        <a:pt x="208" y="0"/>
                        <a:pt x="203" y="4"/>
                        <a:pt x="202" y="9"/>
                      </a:cubicBezTo>
                      <a:cubicBezTo>
                        <a:pt x="190" y="107"/>
                        <a:pt x="190" y="107"/>
                        <a:pt x="190" y="107"/>
                      </a:cubicBezTo>
                      <a:cubicBezTo>
                        <a:pt x="112" y="55"/>
                        <a:pt x="112" y="55"/>
                        <a:pt x="112" y="55"/>
                      </a:cubicBezTo>
                      <a:cubicBezTo>
                        <a:pt x="109" y="53"/>
                        <a:pt x="105" y="53"/>
                        <a:pt x="101" y="55"/>
                      </a:cubicBezTo>
                      <a:cubicBezTo>
                        <a:pt x="98" y="56"/>
                        <a:pt x="96" y="60"/>
                        <a:pt x="96" y="64"/>
                      </a:cubicBezTo>
                      <a:cubicBezTo>
                        <a:pt x="96" y="108"/>
                        <a:pt x="96" y="108"/>
                        <a:pt x="96" y="108"/>
                      </a:cubicBezTo>
                      <a:cubicBezTo>
                        <a:pt x="16" y="55"/>
                        <a:pt x="16" y="55"/>
                        <a:pt x="16" y="55"/>
                      </a:cubicBezTo>
                      <a:cubicBezTo>
                        <a:pt x="13" y="53"/>
                        <a:pt x="9" y="53"/>
                        <a:pt x="5" y="55"/>
                      </a:cubicBezTo>
                      <a:cubicBezTo>
                        <a:pt x="2" y="56"/>
                        <a:pt x="0" y="60"/>
                        <a:pt x="0" y="64"/>
                      </a:cubicBezTo>
                      <a:cubicBezTo>
                        <a:pt x="0" y="181"/>
                        <a:pt x="0" y="181"/>
                        <a:pt x="0" y="181"/>
                      </a:cubicBezTo>
                      <a:cubicBezTo>
                        <a:pt x="0" y="187"/>
                        <a:pt x="4" y="192"/>
                        <a:pt x="10" y="192"/>
                      </a:cubicBezTo>
                      <a:cubicBezTo>
                        <a:pt x="309" y="192"/>
                        <a:pt x="309" y="192"/>
                        <a:pt x="309" y="192"/>
                      </a:cubicBezTo>
                      <a:cubicBezTo>
                        <a:pt x="312" y="192"/>
                        <a:pt x="315" y="191"/>
                        <a:pt x="317" y="188"/>
                      </a:cubicBezTo>
                      <a:cubicBezTo>
                        <a:pt x="319" y="186"/>
                        <a:pt x="320" y="182"/>
                        <a:pt x="319" y="179"/>
                      </a:cubicBezTo>
                      <a:lnTo>
                        <a:pt x="287" y="9"/>
                      </a:lnTo>
                      <a:close/>
                      <a:moveTo>
                        <a:pt x="187" y="131"/>
                      </a:moveTo>
                      <a:cubicBezTo>
                        <a:pt x="182" y="171"/>
                        <a:pt x="182" y="171"/>
                        <a:pt x="182" y="171"/>
                      </a:cubicBezTo>
                      <a:cubicBezTo>
                        <a:pt x="117" y="171"/>
                        <a:pt x="117" y="171"/>
                        <a:pt x="117" y="171"/>
                      </a:cubicBezTo>
                      <a:cubicBezTo>
                        <a:pt x="117" y="84"/>
                        <a:pt x="117" y="84"/>
                        <a:pt x="117" y="84"/>
                      </a:cubicBezTo>
                      <a:lnTo>
                        <a:pt x="187" y="131"/>
                      </a:lnTo>
                      <a:close/>
                      <a:moveTo>
                        <a:pt x="96" y="134"/>
                      </a:moveTo>
                      <a:cubicBezTo>
                        <a:pt x="96" y="171"/>
                        <a:pt x="96" y="171"/>
                        <a:pt x="96" y="171"/>
                      </a:cubicBezTo>
                      <a:cubicBezTo>
                        <a:pt x="21" y="171"/>
                        <a:pt x="21" y="171"/>
                        <a:pt x="21" y="171"/>
                      </a:cubicBezTo>
                      <a:cubicBezTo>
                        <a:pt x="21" y="84"/>
                        <a:pt x="21" y="84"/>
                        <a:pt x="21" y="84"/>
                      </a:cubicBezTo>
                      <a:lnTo>
                        <a:pt x="96" y="134"/>
                      </a:lnTo>
                      <a:close/>
                      <a:moveTo>
                        <a:pt x="204" y="171"/>
                      </a:moveTo>
                      <a:cubicBezTo>
                        <a:pt x="222" y="21"/>
                        <a:pt x="222" y="21"/>
                        <a:pt x="222" y="21"/>
                      </a:cubicBezTo>
                      <a:cubicBezTo>
                        <a:pt x="268" y="21"/>
                        <a:pt x="268" y="21"/>
                        <a:pt x="268" y="21"/>
                      </a:cubicBezTo>
                      <a:cubicBezTo>
                        <a:pt x="296" y="171"/>
                        <a:pt x="296" y="171"/>
                        <a:pt x="296" y="171"/>
                      </a:cubicBezTo>
                      <a:lnTo>
                        <a:pt x="204" y="17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dirty="0"/>
                </a:p>
              </p:txBody>
            </p:sp>
            <p:sp>
              <p:nvSpPr>
                <p:cNvPr id="50" name="Freeform 580">
                  <a:extLst>
                    <a:ext uri="{FF2B5EF4-FFF2-40B4-BE49-F238E27FC236}">
                      <a16:creationId xmlns:a16="http://schemas.microsoft.com/office/drawing/2014/main" id="{97A22F71-675A-9827-1A34-B98F29879BBC}"/>
                    </a:ext>
                  </a:extLst>
                </p:cNvPr>
                <p:cNvSpPr>
                  <a:spLocks/>
                </p:cNvSpPr>
                <p:nvPr/>
              </p:nvSpPr>
              <p:spPr bwMode="auto">
                <a:xfrm>
                  <a:off x="601" y="2445"/>
                  <a:ext cx="20" cy="44"/>
                </a:xfrm>
                <a:custGeom>
                  <a:avLst/>
                  <a:gdLst>
                    <a:gd name="T0" fmla="*/ 8 w 31"/>
                    <a:gd name="T1" fmla="*/ 46 h 65"/>
                    <a:gd name="T2" fmla="*/ 8 w 31"/>
                    <a:gd name="T3" fmla="*/ 61 h 65"/>
                    <a:gd name="T4" fmla="*/ 16 w 31"/>
                    <a:gd name="T5" fmla="*/ 65 h 65"/>
                    <a:gd name="T6" fmla="*/ 23 w 31"/>
                    <a:gd name="T7" fmla="*/ 62 h 65"/>
                    <a:gd name="T8" fmla="*/ 31 w 31"/>
                    <a:gd name="T9" fmla="*/ 43 h 65"/>
                    <a:gd name="T10" fmla="*/ 23 w 31"/>
                    <a:gd name="T11" fmla="*/ 25 h 65"/>
                    <a:gd name="T12" fmla="*/ 23 w 31"/>
                    <a:gd name="T13" fmla="*/ 19 h 65"/>
                    <a:gd name="T14" fmla="*/ 23 w 31"/>
                    <a:gd name="T15" fmla="*/ 4 h 65"/>
                    <a:gd name="T16" fmla="*/ 8 w 31"/>
                    <a:gd name="T17" fmla="*/ 4 h 65"/>
                    <a:gd name="T18" fmla="*/ 0 w 31"/>
                    <a:gd name="T19" fmla="*/ 22 h 65"/>
                    <a:gd name="T20" fmla="*/ 8 w 31"/>
                    <a:gd name="T21" fmla="*/ 40 h 65"/>
                    <a:gd name="T22" fmla="*/ 8 w 31"/>
                    <a:gd name="T23" fmla="*/ 4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65">
                      <a:moveTo>
                        <a:pt x="8" y="46"/>
                      </a:moveTo>
                      <a:cubicBezTo>
                        <a:pt x="4" y="50"/>
                        <a:pt x="4" y="57"/>
                        <a:pt x="8" y="61"/>
                      </a:cubicBezTo>
                      <a:cubicBezTo>
                        <a:pt x="10" y="64"/>
                        <a:pt x="13" y="65"/>
                        <a:pt x="16" y="65"/>
                      </a:cubicBezTo>
                      <a:cubicBezTo>
                        <a:pt x="18" y="65"/>
                        <a:pt x="21" y="64"/>
                        <a:pt x="23" y="62"/>
                      </a:cubicBezTo>
                      <a:cubicBezTo>
                        <a:pt x="24" y="60"/>
                        <a:pt x="31" y="53"/>
                        <a:pt x="31" y="43"/>
                      </a:cubicBezTo>
                      <a:cubicBezTo>
                        <a:pt x="31" y="39"/>
                        <a:pt x="30" y="32"/>
                        <a:pt x="23" y="25"/>
                      </a:cubicBezTo>
                      <a:cubicBezTo>
                        <a:pt x="22" y="24"/>
                        <a:pt x="20" y="22"/>
                        <a:pt x="23" y="19"/>
                      </a:cubicBezTo>
                      <a:cubicBezTo>
                        <a:pt x="27" y="15"/>
                        <a:pt x="27" y="8"/>
                        <a:pt x="23" y="4"/>
                      </a:cubicBezTo>
                      <a:cubicBezTo>
                        <a:pt x="19" y="0"/>
                        <a:pt x="12" y="0"/>
                        <a:pt x="8" y="4"/>
                      </a:cubicBezTo>
                      <a:cubicBezTo>
                        <a:pt x="7" y="5"/>
                        <a:pt x="0" y="12"/>
                        <a:pt x="0" y="22"/>
                      </a:cubicBezTo>
                      <a:cubicBezTo>
                        <a:pt x="0" y="27"/>
                        <a:pt x="2" y="34"/>
                        <a:pt x="8" y="40"/>
                      </a:cubicBezTo>
                      <a:cubicBezTo>
                        <a:pt x="9" y="41"/>
                        <a:pt x="11" y="43"/>
                        <a:pt x="8" y="4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dirty="0"/>
                </a:p>
              </p:txBody>
            </p:sp>
            <p:sp>
              <p:nvSpPr>
                <p:cNvPr id="51" name="Freeform 581">
                  <a:extLst>
                    <a:ext uri="{FF2B5EF4-FFF2-40B4-BE49-F238E27FC236}">
                      <a16:creationId xmlns:a16="http://schemas.microsoft.com/office/drawing/2014/main" id="{B89C1189-C7DB-388A-6C59-88CF41AD6ACC}"/>
                    </a:ext>
                  </a:extLst>
                </p:cNvPr>
                <p:cNvSpPr>
                  <a:spLocks/>
                </p:cNvSpPr>
                <p:nvPr/>
              </p:nvSpPr>
              <p:spPr bwMode="auto">
                <a:xfrm>
                  <a:off x="629" y="2445"/>
                  <a:ext cx="21" cy="44"/>
                </a:xfrm>
                <a:custGeom>
                  <a:avLst/>
                  <a:gdLst>
                    <a:gd name="T0" fmla="*/ 8 w 31"/>
                    <a:gd name="T1" fmla="*/ 46 h 65"/>
                    <a:gd name="T2" fmla="*/ 8 w 31"/>
                    <a:gd name="T3" fmla="*/ 61 h 65"/>
                    <a:gd name="T4" fmla="*/ 15 w 31"/>
                    <a:gd name="T5" fmla="*/ 65 h 65"/>
                    <a:gd name="T6" fmla="*/ 23 w 31"/>
                    <a:gd name="T7" fmla="*/ 62 h 65"/>
                    <a:gd name="T8" fmla="*/ 31 w 31"/>
                    <a:gd name="T9" fmla="*/ 43 h 65"/>
                    <a:gd name="T10" fmla="*/ 23 w 31"/>
                    <a:gd name="T11" fmla="*/ 25 h 65"/>
                    <a:gd name="T12" fmla="*/ 23 w 31"/>
                    <a:gd name="T13" fmla="*/ 19 h 65"/>
                    <a:gd name="T14" fmla="*/ 23 w 31"/>
                    <a:gd name="T15" fmla="*/ 4 h 65"/>
                    <a:gd name="T16" fmla="*/ 8 w 31"/>
                    <a:gd name="T17" fmla="*/ 4 h 65"/>
                    <a:gd name="T18" fmla="*/ 0 w 31"/>
                    <a:gd name="T19" fmla="*/ 22 h 65"/>
                    <a:gd name="T20" fmla="*/ 8 w 31"/>
                    <a:gd name="T21" fmla="*/ 40 h 65"/>
                    <a:gd name="T22" fmla="*/ 8 w 31"/>
                    <a:gd name="T23" fmla="*/ 4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65">
                      <a:moveTo>
                        <a:pt x="8" y="46"/>
                      </a:moveTo>
                      <a:cubicBezTo>
                        <a:pt x="4" y="50"/>
                        <a:pt x="4" y="57"/>
                        <a:pt x="8" y="61"/>
                      </a:cubicBezTo>
                      <a:cubicBezTo>
                        <a:pt x="10" y="64"/>
                        <a:pt x="13" y="65"/>
                        <a:pt x="15" y="65"/>
                      </a:cubicBezTo>
                      <a:cubicBezTo>
                        <a:pt x="18" y="65"/>
                        <a:pt x="21" y="64"/>
                        <a:pt x="23" y="62"/>
                      </a:cubicBezTo>
                      <a:cubicBezTo>
                        <a:pt x="24" y="60"/>
                        <a:pt x="31" y="53"/>
                        <a:pt x="31" y="43"/>
                      </a:cubicBezTo>
                      <a:cubicBezTo>
                        <a:pt x="31" y="39"/>
                        <a:pt x="30" y="32"/>
                        <a:pt x="23" y="25"/>
                      </a:cubicBezTo>
                      <a:cubicBezTo>
                        <a:pt x="22" y="24"/>
                        <a:pt x="20" y="22"/>
                        <a:pt x="23" y="19"/>
                      </a:cubicBezTo>
                      <a:cubicBezTo>
                        <a:pt x="27" y="15"/>
                        <a:pt x="27" y="8"/>
                        <a:pt x="23" y="4"/>
                      </a:cubicBezTo>
                      <a:cubicBezTo>
                        <a:pt x="19" y="0"/>
                        <a:pt x="12" y="0"/>
                        <a:pt x="8" y="4"/>
                      </a:cubicBezTo>
                      <a:cubicBezTo>
                        <a:pt x="7" y="5"/>
                        <a:pt x="0" y="12"/>
                        <a:pt x="0" y="22"/>
                      </a:cubicBezTo>
                      <a:cubicBezTo>
                        <a:pt x="0" y="27"/>
                        <a:pt x="1" y="34"/>
                        <a:pt x="8" y="40"/>
                      </a:cubicBezTo>
                      <a:cubicBezTo>
                        <a:pt x="9" y="41"/>
                        <a:pt x="11" y="43"/>
                        <a:pt x="8" y="4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dirty="0"/>
                </a:p>
              </p:txBody>
            </p:sp>
            <p:sp>
              <p:nvSpPr>
                <p:cNvPr id="52" name="Freeform 582">
                  <a:extLst>
                    <a:ext uri="{FF2B5EF4-FFF2-40B4-BE49-F238E27FC236}">
                      <a16:creationId xmlns:a16="http://schemas.microsoft.com/office/drawing/2014/main" id="{4822CE23-F113-EA1E-7E8A-77F0CF55069C}"/>
                    </a:ext>
                  </a:extLst>
                </p:cNvPr>
                <p:cNvSpPr>
                  <a:spLocks noEditPoints="1"/>
                </p:cNvSpPr>
                <p:nvPr/>
              </p:nvSpPr>
              <p:spPr bwMode="auto">
                <a:xfrm>
                  <a:off x="399" y="2382"/>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dirty="0"/>
                </a:p>
              </p:txBody>
            </p:sp>
          </p:grpSp>
          <p:grpSp>
            <p:nvGrpSpPr>
              <p:cNvPr id="35" name="Group 336">
                <a:extLst>
                  <a:ext uri="{FF2B5EF4-FFF2-40B4-BE49-F238E27FC236}">
                    <a16:creationId xmlns:a16="http://schemas.microsoft.com/office/drawing/2014/main" id="{75354F1B-C6CA-1735-8064-CC3F9D0700CF}"/>
                  </a:ext>
                </a:extLst>
              </p:cNvPr>
              <p:cNvGrpSpPr>
                <a:grpSpLocks noChangeAspect="1"/>
              </p:cNvGrpSpPr>
              <p:nvPr/>
            </p:nvGrpSpPr>
            <p:grpSpPr bwMode="auto">
              <a:xfrm>
                <a:off x="5436309" y="4833428"/>
                <a:ext cx="367631" cy="367631"/>
                <a:chOff x="4220" y="1197"/>
                <a:chExt cx="340" cy="340"/>
              </a:xfrm>
              <a:grpFill/>
            </p:grpSpPr>
            <p:sp>
              <p:nvSpPr>
                <p:cNvPr id="43" name="Freeform 337">
                  <a:extLst>
                    <a:ext uri="{FF2B5EF4-FFF2-40B4-BE49-F238E27FC236}">
                      <a16:creationId xmlns:a16="http://schemas.microsoft.com/office/drawing/2014/main" id="{4AFDA7B1-940E-B262-C947-BF2E0B1AE5BC}"/>
                    </a:ext>
                  </a:extLst>
                </p:cNvPr>
                <p:cNvSpPr>
                  <a:spLocks noEditPoints="1"/>
                </p:cNvSpPr>
                <p:nvPr/>
              </p:nvSpPr>
              <p:spPr bwMode="auto">
                <a:xfrm>
                  <a:off x="4220" y="1197"/>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dirty="0"/>
                </a:p>
              </p:txBody>
            </p:sp>
            <p:sp>
              <p:nvSpPr>
                <p:cNvPr id="44" name="Freeform 338">
                  <a:extLst>
                    <a:ext uri="{FF2B5EF4-FFF2-40B4-BE49-F238E27FC236}">
                      <a16:creationId xmlns:a16="http://schemas.microsoft.com/office/drawing/2014/main" id="{1E65795B-BBF7-B14D-29F1-BA2FAFE87A68}"/>
                    </a:ext>
                  </a:extLst>
                </p:cNvPr>
                <p:cNvSpPr>
                  <a:spLocks noEditPoints="1"/>
                </p:cNvSpPr>
                <p:nvPr/>
              </p:nvSpPr>
              <p:spPr bwMode="auto">
                <a:xfrm>
                  <a:off x="4312" y="1261"/>
                  <a:ext cx="156" cy="212"/>
                </a:xfrm>
                <a:custGeom>
                  <a:avLst/>
                  <a:gdLst>
                    <a:gd name="T0" fmla="*/ 234 w 235"/>
                    <a:gd name="T1" fmla="*/ 81 h 320"/>
                    <a:gd name="T2" fmla="*/ 232 w 235"/>
                    <a:gd name="T3" fmla="*/ 77 h 320"/>
                    <a:gd name="T4" fmla="*/ 157 w 235"/>
                    <a:gd name="T5" fmla="*/ 3 h 320"/>
                    <a:gd name="T6" fmla="*/ 154 w 235"/>
                    <a:gd name="T7" fmla="*/ 0 h 320"/>
                    <a:gd name="T8" fmla="*/ 150 w 235"/>
                    <a:gd name="T9" fmla="*/ 0 h 320"/>
                    <a:gd name="T10" fmla="*/ 11 w 235"/>
                    <a:gd name="T11" fmla="*/ 0 h 320"/>
                    <a:gd name="T12" fmla="*/ 0 w 235"/>
                    <a:gd name="T13" fmla="*/ 10 h 320"/>
                    <a:gd name="T14" fmla="*/ 0 w 235"/>
                    <a:gd name="T15" fmla="*/ 309 h 320"/>
                    <a:gd name="T16" fmla="*/ 11 w 235"/>
                    <a:gd name="T17" fmla="*/ 320 h 320"/>
                    <a:gd name="T18" fmla="*/ 224 w 235"/>
                    <a:gd name="T19" fmla="*/ 320 h 320"/>
                    <a:gd name="T20" fmla="*/ 235 w 235"/>
                    <a:gd name="T21" fmla="*/ 309 h 320"/>
                    <a:gd name="T22" fmla="*/ 235 w 235"/>
                    <a:gd name="T23" fmla="*/ 85 h 320"/>
                    <a:gd name="T24" fmla="*/ 234 w 235"/>
                    <a:gd name="T25" fmla="*/ 81 h 320"/>
                    <a:gd name="T26" fmla="*/ 160 w 235"/>
                    <a:gd name="T27" fmla="*/ 36 h 320"/>
                    <a:gd name="T28" fmla="*/ 199 w 235"/>
                    <a:gd name="T29" fmla="*/ 74 h 320"/>
                    <a:gd name="T30" fmla="*/ 160 w 235"/>
                    <a:gd name="T31" fmla="*/ 74 h 320"/>
                    <a:gd name="T32" fmla="*/ 160 w 235"/>
                    <a:gd name="T33" fmla="*/ 36 h 320"/>
                    <a:gd name="T34" fmla="*/ 22 w 235"/>
                    <a:gd name="T35" fmla="*/ 298 h 320"/>
                    <a:gd name="T36" fmla="*/ 22 w 235"/>
                    <a:gd name="T37" fmla="*/ 21 h 320"/>
                    <a:gd name="T38" fmla="*/ 139 w 235"/>
                    <a:gd name="T39" fmla="*/ 21 h 320"/>
                    <a:gd name="T40" fmla="*/ 139 w 235"/>
                    <a:gd name="T41" fmla="*/ 85 h 320"/>
                    <a:gd name="T42" fmla="*/ 150 w 235"/>
                    <a:gd name="T43" fmla="*/ 96 h 320"/>
                    <a:gd name="T44" fmla="*/ 214 w 235"/>
                    <a:gd name="T45" fmla="*/ 96 h 320"/>
                    <a:gd name="T46" fmla="*/ 214 w 235"/>
                    <a:gd name="T47" fmla="*/ 298 h 320"/>
                    <a:gd name="T48" fmla="*/ 22 w 235"/>
                    <a:gd name="T49" fmla="*/ 29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320">
                      <a:moveTo>
                        <a:pt x="234" y="81"/>
                      </a:moveTo>
                      <a:cubicBezTo>
                        <a:pt x="234" y="80"/>
                        <a:pt x="233" y="78"/>
                        <a:pt x="232" y="77"/>
                      </a:cubicBezTo>
                      <a:cubicBezTo>
                        <a:pt x="157" y="3"/>
                        <a:pt x="157" y="3"/>
                        <a:pt x="157" y="3"/>
                      </a:cubicBezTo>
                      <a:cubicBezTo>
                        <a:pt x="156" y="2"/>
                        <a:pt x="155" y="1"/>
                        <a:pt x="154" y="0"/>
                      </a:cubicBezTo>
                      <a:cubicBezTo>
                        <a:pt x="152" y="0"/>
                        <a:pt x="151" y="0"/>
                        <a:pt x="150" y="0"/>
                      </a:cubicBezTo>
                      <a:cubicBezTo>
                        <a:pt x="11" y="0"/>
                        <a:pt x="11" y="0"/>
                        <a:pt x="11" y="0"/>
                      </a:cubicBezTo>
                      <a:cubicBezTo>
                        <a:pt x="5" y="0"/>
                        <a:pt x="0" y="4"/>
                        <a:pt x="0" y="1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85"/>
                        <a:pt x="235" y="85"/>
                        <a:pt x="235" y="85"/>
                      </a:cubicBezTo>
                      <a:cubicBezTo>
                        <a:pt x="235" y="84"/>
                        <a:pt x="235" y="82"/>
                        <a:pt x="234" y="81"/>
                      </a:cubicBezTo>
                      <a:close/>
                      <a:moveTo>
                        <a:pt x="160" y="36"/>
                      </a:moveTo>
                      <a:cubicBezTo>
                        <a:pt x="199" y="74"/>
                        <a:pt x="199" y="74"/>
                        <a:pt x="199" y="74"/>
                      </a:cubicBezTo>
                      <a:cubicBezTo>
                        <a:pt x="160" y="74"/>
                        <a:pt x="160" y="74"/>
                        <a:pt x="160" y="74"/>
                      </a:cubicBezTo>
                      <a:lnTo>
                        <a:pt x="160" y="36"/>
                      </a:lnTo>
                      <a:close/>
                      <a:moveTo>
                        <a:pt x="22" y="298"/>
                      </a:moveTo>
                      <a:cubicBezTo>
                        <a:pt x="22" y="21"/>
                        <a:pt x="22" y="21"/>
                        <a:pt x="22" y="21"/>
                      </a:cubicBezTo>
                      <a:cubicBezTo>
                        <a:pt x="139" y="21"/>
                        <a:pt x="139" y="21"/>
                        <a:pt x="139" y="21"/>
                      </a:cubicBezTo>
                      <a:cubicBezTo>
                        <a:pt x="139" y="85"/>
                        <a:pt x="139" y="85"/>
                        <a:pt x="139" y="85"/>
                      </a:cubicBezTo>
                      <a:cubicBezTo>
                        <a:pt x="139" y="91"/>
                        <a:pt x="144" y="96"/>
                        <a:pt x="150" y="96"/>
                      </a:cubicBezTo>
                      <a:cubicBezTo>
                        <a:pt x="214" y="96"/>
                        <a:pt x="214" y="96"/>
                        <a:pt x="214" y="96"/>
                      </a:cubicBezTo>
                      <a:cubicBezTo>
                        <a:pt x="214" y="298"/>
                        <a:pt x="214" y="298"/>
                        <a:pt x="214" y="298"/>
                      </a:cubicBezTo>
                      <a:lnTo>
                        <a:pt x="22" y="2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dirty="0"/>
                </a:p>
              </p:txBody>
            </p:sp>
            <p:sp>
              <p:nvSpPr>
                <p:cNvPr id="45" name="Freeform 339">
                  <a:extLst>
                    <a:ext uri="{FF2B5EF4-FFF2-40B4-BE49-F238E27FC236}">
                      <a16:creationId xmlns:a16="http://schemas.microsoft.com/office/drawing/2014/main" id="{8AFB95EE-3F57-EED4-D689-20D36EFAD6A0}"/>
                    </a:ext>
                  </a:extLst>
                </p:cNvPr>
                <p:cNvSpPr>
                  <a:spLocks/>
                </p:cNvSpPr>
                <p:nvPr/>
              </p:nvSpPr>
              <p:spPr bwMode="auto">
                <a:xfrm>
                  <a:off x="4340" y="1431"/>
                  <a:ext cx="99" cy="14"/>
                </a:xfrm>
                <a:custGeom>
                  <a:avLst/>
                  <a:gdLst>
                    <a:gd name="T0" fmla="*/ 139 w 149"/>
                    <a:gd name="T1" fmla="*/ 0 h 21"/>
                    <a:gd name="T2" fmla="*/ 11 w 149"/>
                    <a:gd name="T3" fmla="*/ 0 h 21"/>
                    <a:gd name="T4" fmla="*/ 0 w 149"/>
                    <a:gd name="T5" fmla="*/ 10 h 21"/>
                    <a:gd name="T6" fmla="*/ 11 w 149"/>
                    <a:gd name="T7" fmla="*/ 21 h 21"/>
                    <a:gd name="T8" fmla="*/ 139 w 149"/>
                    <a:gd name="T9" fmla="*/ 21 h 21"/>
                    <a:gd name="T10" fmla="*/ 149 w 149"/>
                    <a:gd name="T11" fmla="*/ 10 h 21"/>
                    <a:gd name="T12" fmla="*/ 139 w 14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49" h="21">
                      <a:moveTo>
                        <a:pt x="139" y="0"/>
                      </a:moveTo>
                      <a:cubicBezTo>
                        <a:pt x="11" y="0"/>
                        <a:pt x="11" y="0"/>
                        <a:pt x="11" y="0"/>
                      </a:cubicBezTo>
                      <a:cubicBezTo>
                        <a:pt x="5" y="0"/>
                        <a:pt x="0" y="4"/>
                        <a:pt x="0" y="10"/>
                      </a:cubicBezTo>
                      <a:cubicBezTo>
                        <a:pt x="0" y="16"/>
                        <a:pt x="5" y="21"/>
                        <a:pt x="11" y="21"/>
                      </a:cubicBezTo>
                      <a:cubicBezTo>
                        <a:pt x="139" y="21"/>
                        <a:pt x="139" y="21"/>
                        <a:pt x="139" y="21"/>
                      </a:cubicBezTo>
                      <a:cubicBezTo>
                        <a:pt x="145" y="21"/>
                        <a:pt x="149" y="16"/>
                        <a:pt x="149" y="10"/>
                      </a:cubicBezTo>
                      <a:cubicBezTo>
                        <a:pt x="149" y="4"/>
                        <a:pt x="145" y="0"/>
                        <a:pt x="13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dirty="0"/>
                </a:p>
              </p:txBody>
            </p:sp>
            <p:sp>
              <p:nvSpPr>
                <p:cNvPr id="46" name="Freeform 340">
                  <a:extLst>
                    <a:ext uri="{FF2B5EF4-FFF2-40B4-BE49-F238E27FC236}">
                      <a16:creationId xmlns:a16="http://schemas.microsoft.com/office/drawing/2014/main" id="{8BE823A8-2CB6-0F03-F336-6E034BA81944}"/>
                    </a:ext>
                  </a:extLst>
                </p:cNvPr>
                <p:cNvSpPr>
                  <a:spLocks/>
                </p:cNvSpPr>
                <p:nvPr/>
              </p:nvSpPr>
              <p:spPr bwMode="auto">
                <a:xfrm>
                  <a:off x="4340" y="1402"/>
                  <a:ext cx="99" cy="14"/>
                </a:xfrm>
                <a:custGeom>
                  <a:avLst/>
                  <a:gdLst>
                    <a:gd name="T0" fmla="*/ 139 w 149"/>
                    <a:gd name="T1" fmla="*/ 0 h 21"/>
                    <a:gd name="T2" fmla="*/ 11 w 149"/>
                    <a:gd name="T3" fmla="*/ 0 h 21"/>
                    <a:gd name="T4" fmla="*/ 0 w 149"/>
                    <a:gd name="T5" fmla="*/ 11 h 21"/>
                    <a:gd name="T6" fmla="*/ 11 w 149"/>
                    <a:gd name="T7" fmla="*/ 21 h 21"/>
                    <a:gd name="T8" fmla="*/ 139 w 149"/>
                    <a:gd name="T9" fmla="*/ 21 h 21"/>
                    <a:gd name="T10" fmla="*/ 149 w 149"/>
                    <a:gd name="T11" fmla="*/ 11 h 21"/>
                    <a:gd name="T12" fmla="*/ 139 w 14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49" h="21">
                      <a:moveTo>
                        <a:pt x="139" y="0"/>
                      </a:moveTo>
                      <a:cubicBezTo>
                        <a:pt x="11" y="0"/>
                        <a:pt x="11" y="0"/>
                        <a:pt x="11" y="0"/>
                      </a:cubicBezTo>
                      <a:cubicBezTo>
                        <a:pt x="5" y="0"/>
                        <a:pt x="0" y="5"/>
                        <a:pt x="0" y="11"/>
                      </a:cubicBezTo>
                      <a:cubicBezTo>
                        <a:pt x="0" y="17"/>
                        <a:pt x="5" y="21"/>
                        <a:pt x="11" y="21"/>
                      </a:cubicBezTo>
                      <a:cubicBezTo>
                        <a:pt x="139" y="21"/>
                        <a:pt x="139" y="21"/>
                        <a:pt x="139" y="21"/>
                      </a:cubicBezTo>
                      <a:cubicBezTo>
                        <a:pt x="145" y="21"/>
                        <a:pt x="149" y="17"/>
                        <a:pt x="149" y="11"/>
                      </a:cubicBezTo>
                      <a:cubicBezTo>
                        <a:pt x="149" y="5"/>
                        <a:pt x="145" y="0"/>
                        <a:pt x="13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dirty="0"/>
                </a:p>
              </p:txBody>
            </p:sp>
            <p:sp>
              <p:nvSpPr>
                <p:cNvPr id="47" name="Freeform 341">
                  <a:extLst>
                    <a:ext uri="{FF2B5EF4-FFF2-40B4-BE49-F238E27FC236}">
                      <a16:creationId xmlns:a16="http://schemas.microsoft.com/office/drawing/2014/main" id="{5254E527-1DFF-4290-1233-5FC08C5546A4}"/>
                    </a:ext>
                  </a:extLst>
                </p:cNvPr>
                <p:cNvSpPr>
                  <a:spLocks/>
                </p:cNvSpPr>
                <p:nvPr/>
              </p:nvSpPr>
              <p:spPr bwMode="auto">
                <a:xfrm>
                  <a:off x="4340" y="1374"/>
                  <a:ext cx="99" cy="14"/>
                </a:xfrm>
                <a:custGeom>
                  <a:avLst/>
                  <a:gdLst>
                    <a:gd name="T0" fmla="*/ 139 w 149"/>
                    <a:gd name="T1" fmla="*/ 0 h 22"/>
                    <a:gd name="T2" fmla="*/ 11 w 149"/>
                    <a:gd name="T3" fmla="*/ 0 h 22"/>
                    <a:gd name="T4" fmla="*/ 0 w 149"/>
                    <a:gd name="T5" fmla="*/ 11 h 22"/>
                    <a:gd name="T6" fmla="*/ 11 w 149"/>
                    <a:gd name="T7" fmla="*/ 22 h 22"/>
                    <a:gd name="T8" fmla="*/ 139 w 149"/>
                    <a:gd name="T9" fmla="*/ 22 h 22"/>
                    <a:gd name="T10" fmla="*/ 149 w 149"/>
                    <a:gd name="T11" fmla="*/ 11 h 22"/>
                    <a:gd name="T12" fmla="*/ 139 w 14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49" h="22">
                      <a:moveTo>
                        <a:pt x="139" y="0"/>
                      </a:moveTo>
                      <a:cubicBezTo>
                        <a:pt x="11" y="0"/>
                        <a:pt x="11" y="0"/>
                        <a:pt x="11" y="0"/>
                      </a:cubicBezTo>
                      <a:cubicBezTo>
                        <a:pt x="5" y="0"/>
                        <a:pt x="0" y="5"/>
                        <a:pt x="0" y="11"/>
                      </a:cubicBezTo>
                      <a:cubicBezTo>
                        <a:pt x="0" y="17"/>
                        <a:pt x="5" y="22"/>
                        <a:pt x="11" y="22"/>
                      </a:cubicBezTo>
                      <a:cubicBezTo>
                        <a:pt x="139" y="22"/>
                        <a:pt x="139" y="22"/>
                        <a:pt x="139" y="22"/>
                      </a:cubicBezTo>
                      <a:cubicBezTo>
                        <a:pt x="145" y="22"/>
                        <a:pt x="149" y="17"/>
                        <a:pt x="149" y="11"/>
                      </a:cubicBezTo>
                      <a:cubicBezTo>
                        <a:pt x="149" y="5"/>
                        <a:pt x="145" y="0"/>
                        <a:pt x="13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dirty="0"/>
                </a:p>
              </p:txBody>
            </p:sp>
            <p:sp>
              <p:nvSpPr>
                <p:cNvPr id="48" name="Freeform 342">
                  <a:extLst>
                    <a:ext uri="{FF2B5EF4-FFF2-40B4-BE49-F238E27FC236}">
                      <a16:creationId xmlns:a16="http://schemas.microsoft.com/office/drawing/2014/main" id="{A383592A-17EA-D449-4DAD-A56B5AC647AB}"/>
                    </a:ext>
                  </a:extLst>
                </p:cNvPr>
                <p:cNvSpPr>
                  <a:spLocks/>
                </p:cNvSpPr>
                <p:nvPr/>
              </p:nvSpPr>
              <p:spPr bwMode="auto">
                <a:xfrm>
                  <a:off x="4340" y="1346"/>
                  <a:ext cx="99" cy="14"/>
                </a:xfrm>
                <a:custGeom>
                  <a:avLst/>
                  <a:gdLst>
                    <a:gd name="T0" fmla="*/ 139 w 149"/>
                    <a:gd name="T1" fmla="*/ 0 h 21"/>
                    <a:gd name="T2" fmla="*/ 11 w 149"/>
                    <a:gd name="T3" fmla="*/ 0 h 21"/>
                    <a:gd name="T4" fmla="*/ 0 w 149"/>
                    <a:gd name="T5" fmla="*/ 10 h 21"/>
                    <a:gd name="T6" fmla="*/ 11 w 149"/>
                    <a:gd name="T7" fmla="*/ 21 h 21"/>
                    <a:gd name="T8" fmla="*/ 139 w 149"/>
                    <a:gd name="T9" fmla="*/ 21 h 21"/>
                    <a:gd name="T10" fmla="*/ 149 w 149"/>
                    <a:gd name="T11" fmla="*/ 10 h 21"/>
                    <a:gd name="T12" fmla="*/ 139 w 14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49" h="21">
                      <a:moveTo>
                        <a:pt x="139" y="0"/>
                      </a:moveTo>
                      <a:cubicBezTo>
                        <a:pt x="11" y="0"/>
                        <a:pt x="11" y="0"/>
                        <a:pt x="11" y="0"/>
                      </a:cubicBezTo>
                      <a:cubicBezTo>
                        <a:pt x="5" y="0"/>
                        <a:pt x="0" y="4"/>
                        <a:pt x="0" y="10"/>
                      </a:cubicBezTo>
                      <a:cubicBezTo>
                        <a:pt x="0" y="16"/>
                        <a:pt x="5" y="21"/>
                        <a:pt x="11" y="21"/>
                      </a:cubicBezTo>
                      <a:cubicBezTo>
                        <a:pt x="139" y="21"/>
                        <a:pt x="139" y="21"/>
                        <a:pt x="139" y="21"/>
                      </a:cubicBezTo>
                      <a:cubicBezTo>
                        <a:pt x="145" y="21"/>
                        <a:pt x="149" y="16"/>
                        <a:pt x="149" y="10"/>
                      </a:cubicBezTo>
                      <a:cubicBezTo>
                        <a:pt x="149" y="4"/>
                        <a:pt x="145" y="0"/>
                        <a:pt x="13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dirty="0"/>
                </a:p>
              </p:txBody>
            </p:sp>
          </p:grpSp>
          <p:grpSp>
            <p:nvGrpSpPr>
              <p:cNvPr id="36" name="Group 35">
                <a:extLst>
                  <a:ext uri="{FF2B5EF4-FFF2-40B4-BE49-F238E27FC236}">
                    <a16:creationId xmlns:a16="http://schemas.microsoft.com/office/drawing/2014/main" id="{F8B8DE29-B1BA-34EB-BC57-E8D0B384A374}"/>
                  </a:ext>
                </a:extLst>
              </p:cNvPr>
              <p:cNvGrpSpPr>
                <a:grpSpLocks noChangeAspect="1"/>
              </p:cNvGrpSpPr>
              <p:nvPr/>
            </p:nvGrpSpPr>
            <p:grpSpPr bwMode="auto">
              <a:xfrm>
                <a:off x="3850533" y="4832343"/>
                <a:ext cx="369064" cy="367982"/>
                <a:chOff x="3100" y="2384"/>
                <a:chExt cx="341" cy="340"/>
              </a:xfrm>
              <a:grpFill/>
            </p:grpSpPr>
            <p:sp>
              <p:nvSpPr>
                <p:cNvPr id="41" name="Freeform 342">
                  <a:extLst>
                    <a:ext uri="{FF2B5EF4-FFF2-40B4-BE49-F238E27FC236}">
                      <a16:creationId xmlns:a16="http://schemas.microsoft.com/office/drawing/2014/main" id="{6FFE12F6-A4D4-017B-05F8-A874AEAAEE37}"/>
                    </a:ext>
                  </a:extLst>
                </p:cNvPr>
                <p:cNvSpPr>
                  <a:spLocks noEditPoints="1"/>
                </p:cNvSpPr>
                <p:nvPr/>
              </p:nvSpPr>
              <p:spPr bwMode="auto">
                <a:xfrm>
                  <a:off x="3100" y="2384"/>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dirty="0"/>
                </a:p>
              </p:txBody>
            </p:sp>
            <p:sp>
              <p:nvSpPr>
                <p:cNvPr id="42" name="Freeform 343">
                  <a:extLst>
                    <a:ext uri="{FF2B5EF4-FFF2-40B4-BE49-F238E27FC236}">
                      <a16:creationId xmlns:a16="http://schemas.microsoft.com/office/drawing/2014/main" id="{3BA88C47-0D77-5206-16AE-F1117E28712E}"/>
                    </a:ext>
                  </a:extLst>
                </p:cNvPr>
                <p:cNvSpPr>
                  <a:spLocks noEditPoints="1"/>
                </p:cNvSpPr>
                <p:nvPr/>
              </p:nvSpPr>
              <p:spPr bwMode="auto">
                <a:xfrm>
                  <a:off x="3185" y="2462"/>
                  <a:ext cx="171" cy="184"/>
                </a:xfrm>
                <a:custGeom>
                  <a:avLst/>
                  <a:gdLst>
                    <a:gd name="T0" fmla="*/ 224 w 256"/>
                    <a:gd name="T1" fmla="*/ 213 h 277"/>
                    <a:gd name="T2" fmla="*/ 224 w 256"/>
                    <a:gd name="T3" fmla="*/ 267 h 277"/>
                    <a:gd name="T4" fmla="*/ 213 w 256"/>
                    <a:gd name="T5" fmla="*/ 277 h 277"/>
                    <a:gd name="T6" fmla="*/ 202 w 256"/>
                    <a:gd name="T7" fmla="*/ 267 h 277"/>
                    <a:gd name="T8" fmla="*/ 202 w 256"/>
                    <a:gd name="T9" fmla="*/ 242 h 277"/>
                    <a:gd name="T10" fmla="*/ 128 w 256"/>
                    <a:gd name="T11" fmla="*/ 267 h 277"/>
                    <a:gd name="T12" fmla="*/ 0 w 256"/>
                    <a:gd name="T13" fmla="*/ 139 h 277"/>
                    <a:gd name="T14" fmla="*/ 10 w 256"/>
                    <a:gd name="T15" fmla="*/ 128 h 277"/>
                    <a:gd name="T16" fmla="*/ 21 w 256"/>
                    <a:gd name="T17" fmla="*/ 139 h 277"/>
                    <a:gd name="T18" fmla="*/ 128 w 256"/>
                    <a:gd name="T19" fmla="*/ 245 h 277"/>
                    <a:gd name="T20" fmla="*/ 192 w 256"/>
                    <a:gd name="T21" fmla="*/ 224 h 277"/>
                    <a:gd name="T22" fmla="*/ 160 w 256"/>
                    <a:gd name="T23" fmla="*/ 224 h 277"/>
                    <a:gd name="T24" fmla="*/ 149 w 256"/>
                    <a:gd name="T25" fmla="*/ 213 h 277"/>
                    <a:gd name="T26" fmla="*/ 160 w 256"/>
                    <a:gd name="T27" fmla="*/ 203 h 277"/>
                    <a:gd name="T28" fmla="*/ 213 w 256"/>
                    <a:gd name="T29" fmla="*/ 203 h 277"/>
                    <a:gd name="T30" fmla="*/ 224 w 256"/>
                    <a:gd name="T31" fmla="*/ 213 h 277"/>
                    <a:gd name="T32" fmla="*/ 128 w 256"/>
                    <a:gd name="T33" fmla="*/ 11 h 277"/>
                    <a:gd name="T34" fmla="*/ 53 w 256"/>
                    <a:gd name="T35" fmla="*/ 35 h 277"/>
                    <a:gd name="T36" fmla="*/ 53 w 256"/>
                    <a:gd name="T37" fmla="*/ 11 h 277"/>
                    <a:gd name="T38" fmla="*/ 42 w 256"/>
                    <a:gd name="T39" fmla="*/ 0 h 277"/>
                    <a:gd name="T40" fmla="*/ 32 w 256"/>
                    <a:gd name="T41" fmla="*/ 11 h 277"/>
                    <a:gd name="T42" fmla="*/ 32 w 256"/>
                    <a:gd name="T43" fmla="*/ 64 h 277"/>
                    <a:gd name="T44" fmla="*/ 42 w 256"/>
                    <a:gd name="T45" fmla="*/ 75 h 277"/>
                    <a:gd name="T46" fmla="*/ 96 w 256"/>
                    <a:gd name="T47" fmla="*/ 75 h 277"/>
                    <a:gd name="T48" fmla="*/ 106 w 256"/>
                    <a:gd name="T49" fmla="*/ 64 h 277"/>
                    <a:gd name="T50" fmla="*/ 96 w 256"/>
                    <a:gd name="T51" fmla="*/ 53 h 277"/>
                    <a:gd name="T52" fmla="*/ 64 w 256"/>
                    <a:gd name="T53" fmla="*/ 53 h 277"/>
                    <a:gd name="T54" fmla="*/ 128 w 256"/>
                    <a:gd name="T55" fmla="*/ 32 h 277"/>
                    <a:gd name="T56" fmla="*/ 234 w 256"/>
                    <a:gd name="T57" fmla="*/ 139 h 277"/>
                    <a:gd name="T58" fmla="*/ 245 w 256"/>
                    <a:gd name="T59" fmla="*/ 149 h 277"/>
                    <a:gd name="T60" fmla="*/ 256 w 256"/>
                    <a:gd name="T61" fmla="*/ 139 h 277"/>
                    <a:gd name="T62" fmla="*/ 128 w 256"/>
                    <a:gd name="T63" fmla="*/ 11 h 277"/>
                    <a:gd name="T64" fmla="*/ 117 w 256"/>
                    <a:gd name="T65" fmla="*/ 181 h 277"/>
                    <a:gd name="T66" fmla="*/ 125 w 256"/>
                    <a:gd name="T67" fmla="*/ 178 h 277"/>
                    <a:gd name="T68" fmla="*/ 189 w 256"/>
                    <a:gd name="T69" fmla="*/ 114 h 277"/>
                    <a:gd name="T70" fmla="*/ 189 w 256"/>
                    <a:gd name="T71" fmla="*/ 99 h 277"/>
                    <a:gd name="T72" fmla="*/ 173 w 256"/>
                    <a:gd name="T73" fmla="*/ 99 h 277"/>
                    <a:gd name="T74" fmla="*/ 117 w 256"/>
                    <a:gd name="T75" fmla="*/ 156 h 277"/>
                    <a:gd name="T76" fmla="*/ 93 w 256"/>
                    <a:gd name="T77" fmla="*/ 131 h 277"/>
                    <a:gd name="T78" fmla="*/ 77 w 256"/>
                    <a:gd name="T79" fmla="*/ 131 h 277"/>
                    <a:gd name="T80" fmla="*/ 77 w 256"/>
                    <a:gd name="T81" fmla="*/ 146 h 277"/>
                    <a:gd name="T82" fmla="*/ 109 w 256"/>
                    <a:gd name="T83" fmla="*/ 178 h 277"/>
                    <a:gd name="T84" fmla="*/ 117 w 256"/>
                    <a:gd name="T85" fmla="*/ 181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6" h="277">
                      <a:moveTo>
                        <a:pt x="224" y="213"/>
                      </a:moveTo>
                      <a:cubicBezTo>
                        <a:pt x="224" y="267"/>
                        <a:pt x="224" y="267"/>
                        <a:pt x="224" y="267"/>
                      </a:cubicBezTo>
                      <a:cubicBezTo>
                        <a:pt x="224" y="273"/>
                        <a:pt x="219" y="277"/>
                        <a:pt x="213" y="277"/>
                      </a:cubicBezTo>
                      <a:cubicBezTo>
                        <a:pt x="207" y="277"/>
                        <a:pt x="202" y="273"/>
                        <a:pt x="202" y="267"/>
                      </a:cubicBezTo>
                      <a:cubicBezTo>
                        <a:pt x="202" y="242"/>
                        <a:pt x="202" y="242"/>
                        <a:pt x="202" y="242"/>
                      </a:cubicBezTo>
                      <a:cubicBezTo>
                        <a:pt x="181" y="258"/>
                        <a:pt x="155" y="267"/>
                        <a:pt x="128" y="267"/>
                      </a:cubicBezTo>
                      <a:cubicBezTo>
                        <a:pt x="57" y="267"/>
                        <a:pt x="0" y="209"/>
                        <a:pt x="0" y="139"/>
                      </a:cubicBezTo>
                      <a:cubicBezTo>
                        <a:pt x="0" y="133"/>
                        <a:pt x="4" y="128"/>
                        <a:pt x="10" y="128"/>
                      </a:cubicBezTo>
                      <a:cubicBezTo>
                        <a:pt x="16" y="128"/>
                        <a:pt x="21" y="133"/>
                        <a:pt x="21" y="139"/>
                      </a:cubicBezTo>
                      <a:cubicBezTo>
                        <a:pt x="21" y="197"/>
                        <a:pt x="69" y="245"/>
                        <a:pt x="128" y="245"/>
                      </a:cubicBezTo>
                      <a:cubicBezTo>
                        <a:pt x="151" y="245"/>
                        <a:pt x="173" y="238"/>
                        <a:pt x="192" y="224"/>
                      </a:cubicBezTo>
                      <a:cubicBezTo>
                        <a:pt x="160" y="224"/>
                        <a:pt x="160" y="224"/>
                        <a:pt x="160" y="224"/>
                      </a:cubicBezTo>
                      <a:cubicBezTo>
                        <a:pt x="154" y="224"/>
                        <a:pt x="149" y="219"/>
                        <a:pt x="149" y="213"/>
                      </a:cubicBezTo>
                      <a:cubicBezTo>
                        <a:pt x="149" y="207"/>
                        <a:pt x="154" y="203"/>
                        <a:pt x="160" y="203"/>
                      </a:cubicBezTo>
                      <a:cubicBezTo>
                        <a:pt x="213" y="203"/>
                        <a:pt x="213" y="203"/>
                        <a:pt x="213" y="203"/>
                      </a:cubicBezTo>
                      <a:cubicBezTo>
                        <a:pt x="219" y="203"/>
                        <a:pt x="224" y="207"/>
                        <a:pt x="224" y="213"/>
                      </a:cubicBezTo>
                      <a:close/>
                      <a:moveTo>
                        <a:pt x="128" y="11"/>
                      </a:moveTo>
                      <a:cubicBezTo>
                        <a:pt x="101" y="11"/>
                        <a:pt x="75" y="19"/>
                        <a:pt x="53" y="35"/>
                      </a:cubicBezTo>
                      <a:cubicBezTo>
                        <a:pt x="53" y="11"/>
                        <a:pt x="53" y="11"/>
                        <a:pt x="53" y="11"/>
                      </a:cubicBezTo>
                      <a:cubicBezTo>
                        <a:pt x="53" y="5"/>
                        <a:pt x="48" y="0"/>
                        <a:pt x="42" y="0"/>
                      </a:cubicBezTo>
                      <a:cubicBezTo>
                        <a:pt x="36" y="0"/>
                        <a:pt x="32" y="5"/>
                        <a:pt x="32" y="11"/>
                      </a:cubicBezTo>
                      <a:cubicBezTo>
                        <a:pt x="32" y="64"/>
                        <a:pt x="32" y="64"/>
                        <a:pt x="32" y="64"/>
                      </a:cubicBezTo>
                      <a:cubicBezTo>
                        <a:pt x="32" y="70"/>
                        <a:pt x="36" y="75"/>
                        <a:pt x="42" y="75"/>
                      </a:cubicBezTo>
                      <a:cubicBezTo>
                        <a:pt x="96" y="75"/>
                        <a:pt x="96" y="75"/>
                        <a:pt x="96" y="75"/>
                      </a:cubicBezTo>
                      <a:cubicBezTo>
                        <a:pt x="102" y="75"/>
                        <a:pt x="106" y="70"/>
                        <a:pt x="106" y="64"/>
                      </a:cubicBezTo>
                      <a:cubicBezTo>
                        <a:pt x="106" y="58"/>
                        <a:pt x="102" y="53"/>
                        <a:pt x="96" y="53"/>
                      </a:cubicBezTo>
                      <a:cubicBezTo>
                        <a:pt x="64" y="53"/>
                        <a:pt x="64" y="53"/>
                        <a:pt x="64" y="53"/>
                      </a:cubicBezTo>
                      <a:cubicBezTo>
                        <a:pt x="82" y="40"/>
                        <a:pt x="104" y="32"/>
                        <a:pt x="128" y="32"/>
                      </a:cubicBezTo>
                      <a:cubicBezTo>
                        <a:pt x="186" y="32"/>
                        <a:pt x="234" y="80"/>
                        <a:pt x="234" y="139"/>
                      </a:cubicBezTo>
                      <a:cubicBezTo>
                        <a:pt x="234" y="145"/>
                        <a:pt x="239" y="149"/>
                        <a:pt x="245" y="149"/>
                      </a:cubicBezTo>
                      <a:cubicBezTo>
                        <a:pt x="251" y="149"/>
                        <a:pt x="256" y="145"/>
                        <a:pt x="256" y="139"/>
                      </a:cubicBezTo>
                      <a:cubicBezTo>
                        <a:pt x="256" y="68"/>
                        <a:pt x="198" y="11"/>
                        <a:pt x="128" y="11"/>
                      </a:cubicBezTo>
                      <a:close/>
                      <a:moveTo>
                        <a:pt x="117" y="181"/>
                      </a:moveTo>
                      <a:cubicBezTo>
                        <a:pt x="120" y="181"/>
                        <a:pt x="122" y="180"/>
                        <a:pt x="125" y="178"/>
                      </a:cubicBezTo>
                      <a:cubicBezTo>
                        <a:pt x="189" y="114"/>
                        <a:pt x="189" y="114"/>
                        <a:pt x="189" y="114"/>
                      </a:cubicBezTo>
                      <a:cubicBezTo>
                        <a:pt x="193" y="110"/>
                        <a:pt x="193" y="103"/>
                        <a:pt x="189" y="99"/>
                      </a:cubicBezTo>
                      <a:cubicBezTo>
                        <a:pt x="184" y="95"/>
                        <a:pt x="178" y="95"/>
                        <a:pt x="173" y="99"/>
                      </a:cubicBezTo>
                      <a:cubicBezTo>
                        <a:pt x="117" y="156"/>
                        <a:pt x="117" y="156"/>
                        <a:pt x="117" y="156"/>
                      </a:cubicBezTo>
                      <a:cubicBezTo>
                        <a:pt x="93" y="131"/>
                        <a:pt x="93" y="131"/>
                        <a:pt x="93" y="131"/>
                      </a:cubicBezTo>
                      <a:cubicBezTo>
                        <a:pt x="88" y="127"/>
                        <a:pt x="82" y="127"/>
                        <a:pt x="77" y="131"/>
                      </a:cubicBezTo>
                      <a:cubicBezTo>
                        <a:pt x="73" y="135"/>
                        <a:pt x="73" y="142"/>
                        <a:pt x="77" y="146"/>
                      </a:cubicBezTo>
                      <a:cubicBezTo>
                        <a:pt x="109" y="178"/>
                        <a:pt x="109" y="178"/>
                        <a:pt x="109" y="178"/>
                      </a:cubicBezTo>
                      <a:cubicBezTo>
                        <a:pt x="112" y="180"/>
                        <a:pt x="114" y="181"/>
                        <a:pt x="117" y="18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dirty="0"/>
                </a:p>
              </p:txBody>
            </p:sp>
          </p:grpSp>
          <p:grpSp>
            <p:nvGrpSpPr>
              <p:cNvPr id="37" name="Group 749">
                <a:extLst>
                  <a:ext uri="{FF2B5EF4-FFF2-40B4-BE49-F238E27FC236}">
                    <a16:creationId xmlns:a16="http://schemas.microsoft.com/office/drawing/2014/main" id="{A53AD3B5-A9BD-ED35-B11D-C355E3C16622}"/>
                  </a:ext>
                </a:extLst>
              </p:cNvPr>
              <p:cNvGrpSpPr>
                <a:grpSpLocks noChangeAspect="1"/>
              </p:cNvGrpSpPr>
              <p:nvPr/>
            </p:nvGrpSpPr>
            <p:grpSpPr bwMode="auto">
              <a:xfrm>
                <a:off x="3040844" y="3327805"/>
                <a:ext cx="369676" cy="369676"/>
                <a:chOff x="3520" y="2686"/>
                <a:chExt cx="340" cy="340"/>
              </a:xfrm>
              <a:grpFill/>
            </p:grpSpPr>
            <p:sp>
              <p:nvSpPr>
                <p:cNvPr id="38" name="Freeform 750">
                  <a:extLst>
                    <a:ext uri="{FF2B5EF4-FFF2-40B4-BE49-F238E27FC236}">
                      <a16:creationId xmlns:a16="http://schemas.microsoft.com/office/drawing/2014/main" id="{9CB77825-F036-C07A-D15A-7D8FDD3D35B3}"/>
                    </a:ext>
                  </a:extLst>
                </p:cNvPr>
                <p:cNvSpPr>
                  <a:spLocks noEditPoints="1"/>
                </p:cNvSpPr>
                <p:nvPr/>
              </p:nvSpPr>
              <p:spPr bwMode="auto">
                <a:xfrm>
                  <a:off x="3520" y="268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dirty="0"/>
                </a:p>
              </p:txBody>
            </p:sp>
            <p:sp>
              <p:nvSpPr>
                <p:cNvPr id="39" name="Freeform 751">
                  <a:extLst>
                    <a:ext uri="{FF2B5EF4-FFF2-40B4-BE49-F238E27FC236}">
                      <a16:creationId xmlns:a16="http://schemas.microsoft.com/office/drawing/2014/main" id="{3D1E803B-95BA-AAFC-18A3-339A984E76D9}"/>
                    </a:ext>
                  </a:extLst>
                </p:cNvPr>
                <p:cNvSpPr>
                  <a:spLocks/>
                </p:cNvSpPr>
                <p:nvPr/>
              </p:nvSpPr>
              <p:spPr bwMode="auto">
                <a:xfrm>
                  <a:off x="3582" y="2789"/>
                  <a:ext cx="144" cy="137"/>
                </a:xfrm>
                <a:custGeom>
                  <a:avLst/>
                  <a:gdLst>
                    <a:gd name="T0" fmla="*/ 209 w 216"/>
                    <a:gd name="T1" fmla="*/ 187 h 207"/>
                    <a:gd name="T2" fmla="*/ 171 w 216"/>
                    <a:gd name="T3" fmla="*/ 179 h 207"/>
                    <a:gd name="T4" fmla="*/ 156 w 216"/>
                    <a:gd name="T5" fmla="*/ 177 h 207"/>
                    <a:gd name="T6" fmla="*/ 145 w 216"/>
                    <a:gd name="T7" fmla="*/ 147 h 207"/>
                    <a:gd name="T8" fmla="*/ 167 w 216"/>
                    <a:gd name="T9" fmla="*/ 96 h 207"/>
                    <a:gd name="T10" fmla="*/ 157 w 216"/>
                    <a:gd name="T11" fmla="*/ 22 h 207"/>
                    <a:gd name="T12" fmla="*/ 108 w 216"/>
                    <a:gd name="T13" fmla="*/ 0 h 207"/>
                    <a:gd name="T14" fmla="*/ 59 w 216"/>
                    <a:gd name="T15" fmla="*/ 22 h 207"/>
                    <a:gd name="T16" fmla="*/ 50 w 216"/>
                    <a:gd name="T17" fmla="*/ 96 h 207"/>
                    <a:gd name="T18" fmla="*/ 72 w 216"/>
                    <a:gd name="T19" fmla="*/ 147 h 207"/>
                    <a:gd name="T20" fmla="*/ 61 w 216"/>
                    <a:gd name="T21" fmla="*/ 177 h 207"/>
                    <a:gd name="T22" fmla="*/ 45 w 216"/>
                    <a:gd name="T23" fmla="*/ 179 h 207"/>
                    <a:gd name="T24" fmla="*/ 8 w 216"/>
                    <a:gd name="T25" fmla="*/ 187 h 207"/>
                    <a:gd name="T26" fmla="*/ 3 w 216"/>
                    <a:gd name="T27" fmla="*/ 201 h 207"/>
                    <a:gd name="T28" fmla="*/ 12 w 216"/>
                    <a:gd name="T29" fmla="*/ 207 h 207"/>
                    <a:gd name="T30" fmla="*/ 17 w 216"/>
                    <a:gd name="T31" fmla="*/ 206 h 207"/>
                    <a:gd name="T32" fmla="*/ 46 w 216"/>
                    <a:gd name="T33" fmla="*/ 200 h 207"/>
                    <a:gd name="T34" fmla="*/ 71 w 216"/>
                    <a:gd name="T35" fmla="*/ 195 h 207"/>
                    <a:gd name="T36" fmla="*/ 91 w 216"/>
                    <a:gd name="T37" fmla="*/ 162 h 207"/>
                    <a:gd name="T38" fmla="*/ 90 w 216"/>
                    <a:gd name="T39" fmla="*/ 135 h 207"/>
                    <a:gd name="T40" fmla="*/ 71 w 216"/>
                    <a:gd name="T41" fmla="*/ 91 h 207"/>
                    <a:gd name="T42" fmla="*/ 76 w 216"/>
                    <a:gd name="T43" fmla="*/ 36 h 207"/>
                    <a:gd name="T44" fmla="*/ 108 w 216"/>
                    <a:gd name="T45" fmla="*/ 22 h 207"/>
                    <a:gd name="T46" fmla="*/ 108 w 216"/>
                    <a:gd name="T47" fmla="*/ 21 h 207"/>
                    <a:gd name="T48" fmla="*/ 109 w 216"/>
                    <a:gd name="T49" fmla="*/ 22 h 207"/>
                    <a:gd name="T50" fmla="*/ 141 w 216"/>
                    <a:gd name="T51" fmla="*/ 36 h 207"/>
                    <a:gd name="T52" fmla="*/ 146 w 216"/>
                    <a:gd name="T53" fmla="*/ 91 h 207"/>
                    <a:gd name="T54" fmla="*/ 127 w 216"/>
                    <a:gd name="T55" fmla="*/ 135 h 207"/>
                    <a:gd name="T56" fmla="*/ 125 w 216"/>
                    <a:gd name="T57" fmla="*/ 162 h 207"/>
                    <a:gd name="T58" fmla="*/ 146 w 216"/>
                    <a:gd name="T59" fmla="*/ 195 h 207"/>
                    <a:gd name="T60" fmla="*/ 170 w 216"/>
                    <a:gd name="T61" fmla="*/ 200 h 207"/>
                    <a:gd name="T62" fmla="*/ 200 w 216"/>
                    <a:gd name="T63" fmla="*/ 206 h 207"/>
                    <a:gd name="T64" fmla="*/ 204 w 216"/>
                    <a:gd name="T65" fmla="*/ 207 h 207"/>
                    <a:gd name="T66" fmla="*/ 214 w 216"/>
                    <a:gd name="T67" fmla="*/ 201 h 207"/>
                    <a:gd name="T68" fmla="*/ 209 w 216"/>
                    <a:gd name="T69" fmla="*/ 18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07">
                      <a:moveTo>
                        <a:pt x="209" y="187"/>
                      </a:moveTo>
                      <a:cubicBezTo>
                        <a:pt x="194" y="180"/>
                        <a:pt x="182" y="180"/>
                        <a:pt x="171" y="179"/>
                      </a:cubicBezTo>
                      <a:cubicBezTo>
                        <a:pt x="165" y="179"/>
                        <a:pt x="159" y="179"/>
                        <a:pt x="156" y="177"/>
                      </a:cubicBezTo>
                      <a:cubicBezTo>
                        <a:pt x="149" y="173"/>
                        <a:pt x="143" y="153"/>
                        <a:pt x="145" y="147"/>
                      </a:cubicBezTo>
                      <a:cubicBezTo>
                        <a:pt x="153" y="134"/>
                        <a:pt x="162" y="114"/>
                        <a:pt x="167" y="96"/>
                      </a:cubicBezTo>
                      <a:cubicBezTo>
                        <a:pt x="174" y="64"/>
                        <a:pt x="171" y="39"/>
                        <a:pt x="157" y="22"/>
                      </a:cubicBezTo>
                      <a:cubicBezTo>
                        <a:pt x="139" y="0"/>
                        <a:pt x="111" y="0"/>
                        <a:pt x="108" y="0"/>
                      </a:cubicBezTo>
                      <a:cubicBezTo>
                        <a:pt x="106" y="0"/>
                        <a:pt x="77" y="0"/>
                        <a:pt x="59" y="22"/>
                      </a:cubicBezTo>
                      <a:cubicBezTo>
                        <a:pt x="45" y="39"/>
                        <a:pt x="42" y="64"/>
                        <a:pt x="50" y="96"/>
                      </a:cubicBezTo>
                      <a:cubicBezTo>
                        <a:pt x="54" y="114"/>
                        <a:pt x="63" y="134"/>
                        <a:pt x="72" y="147"/>
                      </a:cubicBezTo>
                      <a:cubicBezTo>
                        <a:pt x="73" y="153"/>
                        <a:pt x="67" y="173"/>
                        <a:pt x="61" y="177"/>
                      </a:cubicBezTo>
                      <a:cubicBezTo>
                        <a:pt x="57" y="179"/>
                        <a:pt x="52" y="179"/>
                        <a:pt x="45" y="179"/>
                      </a:cubicBezTo>
                      <a:cubicBezTo>
                        <a:pt x="35" y="180"/>
                        <a:pt x="22" y="180"/>
                        <a:pt x="8" y="187"/>
                      </a:cubicBezTo>
                      <a:cubicBezTo>
                        <a:pt x="2" y="189"/>
                        <a:pt x="0" y="196"/>
                        <a:pt x="3" y="201"/>
                      </a:cubicBezTo>
                      <a:cubicBezTo>
                        <a:pt x="4" y="205"/>
                        <a:pt x="8" y="207"/>
                        <a:pt x="12" y="207"/>
                      </a:cubicBezTo>
                      <a:cubicBezTo>
                        <a:pt x="14" y="207"/>
                        <a:pt x="15" y="207"/>
                        <a:pt x="17" y="206"/>
                      </a:cubicBezTo>
                      <a:cubicBezTo>
                        <a:pt x="28" y="201"/>
                        <a:pt x="37" y="201"/>
                        <a:pt x="46" y="200"/>
                      </a:cubicBezTo>
                      <a:cubicBezTo>
                        <a:pt x="55" y="200"/>
                        <a:pt x="63" y="200"/>
                        <a:pt x="71" y="195"/>
                      </a:cubicBezTo>
                      <a:cubicBezTo>
                        <a:pt x="85" y="188"/>
                        <a:pt x="90" y="168"/>
                        <a:pt x="91" y="162"/>
                      </a:cubicBezTo>
                      <a:cubicBezTo>
                        <a:pt x="93" y="153"/>
                        <a:pt x="95" y="142"/>
                        <a:pt x="90" y="135"/>
                      </a:cubicBezTo>
                      <a:cubicBezTo>
                        <a:pt x="82" y="125"/>
                        <a:pt x="74" y="106"/>
                        <a:pt x="71" y="91"/>
                      </a:cubicBezTo>
                      <a:cubicBezTo>
                        <a:pt x="65" y="66"/>
                        <a:pt x="66" y="47"/>
                        <a:pt x="76" y="36"/>
                      </a:cubicBezTo>
                      <a:cubicBezTo>
                        <a:pt x="87" y="21"/>
                        <a:pt x="108" y="22"/>
                        <a:pt x="108" y="22"/>
                      </a:cubicBezTo>
                      <a:cubicBezTo>
                        <a:pt x="108" y="22"/>
                        <a:pt x="108" y="21"/>
                        <a:pt x="108" y="21"/>
                      </a:cubicBezTo>
                      <a:cubicBezTo>
                        <a:pt x="108" y="21"/>
                        <a:pt x="108" y="22"/>
                        <a:pt x="109" y="22"/>
                      </a:cubicBezTo>
                      <a:cubicBezTo>
                        <a:pt x="109" y="22"/>
                        <a:pt x="129" y="21"/>
                        <a:pt x="141" y="36"/>
                      </a:cubicBezTo>
                      <a:cubicBezTo>
                        <a:pt x="150" y="47"/>
                        <a:pt x="152" y="66"/>
                        <a:pt x="146" y="91"/>
                      </a:cubicBezTo>
                      <a:cubicBezTo>
                        <a:pt x="142" y="106"/>
                        <a:pt x="134" y="125"/>
                        <a:pt x="127" y="135"/>
                      </a:cubicBezTo>
                      <a:cubicBezTo>
                        <a:pt x="122" y="142"/>
                        <a:pt x="123" y="153"/>
                        <a:pt x="125" y="162"/>
                      </a:cubicBezTo>
                      <a:cubicBezTo>
                        <a:pt x="126" y="168"/>
                        <a:pt x="132" y="188"/>
                        <a:pt x="146" y="195"/>
                      </a:cubicBezTo>
                      <a:cubicBezTo>
                        <a:pt x="154" y="200"/>
                        <a:pt x="162" y="200"/>
                        <a:pt x="170" y="200"/>
                      </a:cubicBezTo>
                      <a:cubicBezTo>
                        <a:pt x="179" y="201"/>
                        <a:pt x="189" y="201"/>
                        <a:pt x="200" y="206"/>
                      </a:cubicBezTo>
                      <a:cubicBezTo>
                        <a:pt x="201" y="207"/>
                        <a:pt x="203" y="207"/>
                        <a:pt x="204" y="207"/>
                      </a:cubicBezTo>
                      <a:cubicBezTo>
                        <a:pt x="208" y="207"/>
                        <a:pt x="212" y="205"/>
                        <a:pt x="214" y="201"/>
                      </a:cubicBezTo>
                      <a:cubicBezTo>
                        <a:pt x="216" y="196"/>
                        <a:pt x="214" y="189"/>
                        <a:pt x="209" y="18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dirty="0"/>
                </a:p>
              </p:txBody>
            </p:sp>
            <p:sp>
              <p:nvSpPr>
                <p:cNvPr id="40" name="Freeform 752">
                  <a:extLst>
                    <a:ext uri="{FF2B5EF4-FFF2-40B4-BE49-F238E27FC236}">
                      <a16:creationId xmlns:a16="http://schemas.microsoft.com/office/drawing/2014/main" id="{E8B28D4C-FA0B-2CC9-158A-1992373EBA0B}"/>
                    </a:ext>
                  </a:extLst>
                </p:cNvPr>
                <p:cNvSpPr>
                  <a:spLocks/>
                </p:cNvSpPr>
                <p:nvPr/>
              </p:nvSpPr>
              <p:spPr bwMode="auto">
                <a:xfrm>
                  <a:off x="3702" y="2802"/>
                  <a:ext cx="95" cy="111"/>
                </a:xfrm>
                <a:custGeom>
                  <a:avLst/>
                  <a:gdLst>
                    <a:gd name="T0" fmla="*/ 136 w 143"/>
                    <a:gd name="T1" fmla="*/ 147 h 167"/>
                    <a:gd name="T2" fmla="*/ 109 w 143"/>
                    <a:gd name="T3" fmla="*/ 139 h 167"/>
                    <a:gd name="T4" fmla="*/ 95 w 143"/>
                    <a:gd name="T5" fmla="*/ 136 h 167"/>
                    <a:gd name="T6" fmla="*/ 89 w 143"/>
                    <a:gd name="T7" fmla="*/ 118 h 167"/>
                    <a:gd name="T8" fmla="*/ 106 w 143"/>
                    <a:gd name="T9" fmla="*/ 78 h 167"/>
                    <a:gd name="T10" fmla="*/ 99 w 143"/>
                    <a:gd name="T11" fmla="*/ 20 h 167"/>
                    <a:gd name="T12" fmla="*/ 56 w 143"/>
                    <a:gd name="T13" fmla="*/ 1 h 167"/>
                    <a:gd name="T14" fmla="*/ 14 w 143"/>
                    <a:gd name="T15" fmla="*/ 20 h 167"/>
                    <a:gd name="T16" fmla="*/ 6 w 143"/>
                    <a:gd name="T17" fmla="*/ 78 h 167"/>
                    <a:gd name="T18" fmla="*/ 24 w 143"/>
                    <a:gd name="T19" fmla="*/ 118 h 167"/>
                    <a:gd name="T20" fmla="*/ 18 w 143"/>
                    <a:gd name="T21" fmla="*/ 136 h 167"/>
                    <a:gd name="T22" fmla="*/ 16 w 143"/>
                    <a:gd name="T23" fmla="*/ 151 h 167"/>
                    <a:gd name="T24" fmla="*/ 24 w 143"/>
                    <a:gd name="T25" fmla="*/ 155 h 167"/>
                    <a:gd name="T26" fmla="*/ 31 w 143"/>
                    <a:gd name="T27" fmla="*/ 153 h 167"/>
                    <a:gd name="T28" fmla="*/ 41 w 143"/>
                    <a:gd name="T29" fmla="*/ 107 h 167"/>
                    <a:gd name="T30" fmla="*/ 27 w 143"/>
                    <a:gd name="T31" fmla="*/ 73 h 167"/>
                    <a:gd name="T32" fmla="*/ 31 w 143"/>
                    <a:gd name="T33" fmla="*/ 33 h 167"/>
                    <a:gd name="T34" fmla="*/ 56 w 143"/>
                    <a:gd name="T35" fmla="*/ 22 h 167"/>
                    <a:gd name="T36" fmla="*/ 82 w 143"/>
                    <a:gd name="T37" fmla="*/ 33 h 167"/>
                    <a:gd name="T38" fmla="*/ 86 w 143"/>
                    <a:gd name="T39" fmla="*/ 73 h 167"/>
                    <a:gd name="T40" fmla="*/ 71 w 143"/>
                    <a:gd name="T41" fmla="*/ 107 h 167"/>
                    <a:gd name="T42" fmla="*/ 82 w 143"/>
                    <a:gd name="T43" fmla="*/ 153 h 167"/>
                    <a:gd name="T44" fmla="*/ 83 w 143"/>
                    <a:gd name="T45" fmla="*/ 154 h 167"/>
                    <a:gd name="T46" fmla="*/ 106 w 143"/>
                    <a:gd name="T47" fmla="*/ 160 h 167"/>
                    <a:gd name="T48" fmla="*/ 125 w 143"/>
                    <a:gd name="T49" fmla="*/ 165 h 167"/>
                    <a:gd name="T50" fmla="*/ 131 w 143"/>
                    <a:gd name="T51" fmla="*/ 167 h 167"/>
                    <a:gd name="T52" fmla="*/ 140 w 143"/>
                    <a:gd name="T53" fmla="*/ 162 h 167"/>
                    <a:gd name="T54" fmla="*/ 136 w 143"/>
                    <a:gd name="T55"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67">
                      <a:moveTo>
                        <a:pt x="136" y="147"/>
                      </a:moveTo>
                      <a:cubicBezTo>
                        <a:pt x="128" y="142"/>
                        <a:pt x="118" y="140"/>
                        <a:pt x="109" y="139"/>
                      </a:cubicBezTo>
                      <a:cubicBezTo>
                        <a:pt x="104" y="138"/>
                        <a:pt x="98" y="137"/>
                        <a:pt x="95" y="136"/>
                      </a:cubicBezTo>
                      <a:cubicBezTo>
                        <a:pt x="89" y="131"/>
                        <a:pt x="88" y="121"/>
                        <a:pt x="89" y="118"/>
                      </a:cubicBezTo>
                      <a:cubicBezTo>
                        <a:pt x="96" y="109"/>
                        <a:pt x="103" y="93"/>
                        <a:pt x="106" y="78"/>
                      </a:cubicBezTo>
                      <a:cubicBezTo>
                        <a:pt x="112" y="53"/>
                        <a:pt x="110" y="34"/>
                        <a:pt x="99" y="20"/>
                      </a:cubicBezTo>
                      <a:cubicBezTo>
                        <a:pt x="83" y="0"/>
                        <a:pt x="58" y="1"/>
                        <a:pt x="56" y="1"/>
                      </a:cubicBezTo>
                      <a:cubicBezTo>
                        <a:pt x="54" y="1"/>
                        <a:pt x="30" y="0"/>
                        <a:pt x="14" y="20"/>
                      </a:cubicBezTo>
                      <a:cubicBezTo>
                        <a:pt x="3" y="34"/>
                        <a:pt x="0" y="53"/>
                        <a:pt x="6" y="78"/>
                      </a:cubicBezTo>
                      <a:cubicBezTo>
                        <a:pt x="10" y="93"/>
                        <a:pt x="17" y="109"/>
                        <a:pt x="24" y="118"/>
                      </a:cubicBezTo>
                      <a:cubicBezTo>
                        <a:pt x="25" y="121"/>
                        <a:pt x="24" y="132"/>
                        <a:pt x="18" y="136"/>
                      </a:cubicBezTo>
                      <a:cubicBezTo>
                        <a:pt x="13" y="140"/>
                        <a:pt x="12" y="146"/>
                        <a:pt x="16" y="151"/>
                      </a:cubicBezTo>
                      <a:cubicBezTo>
                        <a:pt x="18" y="154"/>
                        <a:pt x="21" y="155"/>
                        <a:pt x="24" y="155"/>
                      </a:cubicBezTo>
                      <a:cubicBezTo>
                        <a:pt x="26" y="155"/>
                        <a:pt x="29" y="155"/>
                        <a:pt x="31" y="153"/>
                      </a:cubicBezTo>
                      <a:cubicBezTo>
                        <a:pt x="45" y="142"/>
                        <a:pt x="49" y="118"/>
                        <a:pt x="41" y="107"/>
                      </a:cubicBezTo>
                      <a:cubicBezTo>
                        <a:pt x="36" y="99"/>
                        <a:pt x="30" y="85"/>
                        <a:pt x="27" y="73"/>
                      </a:cubicBezTo>
                      <a:cubicBezTo>
                        <a:pt x="23" y="55"/>
                        <a:pt x="24" y="42"/>
                        <a:pt x="31" y="33"/>
                      </a:cubicBezTo>
                      <a:cubicBezTo>
                        <a:pt x="39" y="22"/>
                        <a:pt x="55" y="22"/>
                        <a:pt x="56" y="22"/>
                      </a:cubicBezTo>
                      <a:cubicBezTo>
                        <a:pt x="58" y="22"/>
                        <a:pt x="73" y="22"/>
                        <a:pt x="82" y="33"/>
                      </a:cubicBezTo>
                      <a:cubicBezTo>
                        <a:pt x="89" y="42"/>
                        <a:pt x="90" y="55"/>
                        <a:pt x="86" y="73"/>
                      </a:cubicBezTo>
                      <a:cubicBezTo>
                        <a:pt x="83" y="85"/>
                        <a:pt x="77" y="99"/>
                        <a:pt x="71" y="107"/>
                      </a:cubicBezTo>
                      <a:cubicBezTo>
                        <a:pt x="63" y="118"/>
                        <a:pt x="67" y="142"/>
                        <a:pt x="82" y="153"/>
                      </a:cubicBezTo>
                      <a:cubicBezTo>
                        <a:pt x="82" y="153"/>
                        <a:pt x="83" y="154"/>
                        <a:pt x="83" y="154"/>
                      </a:cubicBezTo>
                      <a:cubicBezTo>
                        <a:pt x="90" y="158"/>
                        <a:pt x="98" y="159"/>
                        <a:pt x="106" y="160"/>
                      </a:cubicBezTo>
                      <a:cubicBezTo>
                        <a:pt x="113" y="161"/>
                        <a:pt x="121" y="162"/>
                        <a:pt x="125" y="165"/>
                      </a:cubicBezTo>
                      <a:cubicBezTo>
                        <a:pt x="127" y="166"/>
                        <a:pt x="129" y="167"/>
                        <a:pt x="131" y="167"/>
                      </a:cubicBezTo>
                      <a:cubicBezTo>
                        <a:pt x="134" y="167"/>
                        <a:pt x="138" y="165"/>
                        <a:pt x="140" y="162"/>
                      </a:cubicBezTo>
                      <a:cubicBezTo>
                        <a:pt x="143" y="157"/>
                        <a:pt x="141" y="150"/>
                        <a:pt x="136"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2918" tIns="41459" rIns="82918" bIns="41459" numCol="1" anchor="t" anchorCtr="0" compatLnSpc="1">
                  <a:prstTxWarp prst="textNoShape">
                    <a:avLst/>
                  </a:prstTxWarp>
                </a:bodyPr>
                <a:lstStyle/>
                <a:p>
                  <a:endParaRPr lang="en-GB" sz="1500" dirty="0"/>
                </a:p>
              </p:txBody>
            </p:sp>
          </p:grpSp>
        </p:grpSp>
      </p:grpSp>
      <p:sp>
        <p:nvSpPr>
          <p:cNvPr id="90" name="Rectangle 89">
            <a:extLst>
              <a:ext uri="{FF2B5EF4-FFF2-40B4-BE49-F238E27FC236}">
                <a16:creationId xmlns:a16="http://schemas.microsoft.com/office/drawing/2014/main" id="{2C83E8E4-E259-4675-06BC-CC7E374BF4F5}"/>
              </a:ext>
            </a:extLst>
          </p:cNvPr>
          <p:cNvSpPr/>
          <p:nvPr/>
        </p:nvSpPr>
        <p:spPr bwMode="gray">
          <a:xfrm>
            <a:off x="7709337" y="1610027"/>
            <a:ext cx="2070218" cy="1007057"/>
          </a:xfrm>
          <a:prstGeom prst="rect">
            <a:avLst/>
          </a:prstGeom>
          <a:noFill/>
          <a:ln w="19050" algn="ctr">
            <a:noFill/>
            <a:miter lim="800000"/>
            <a:headEnd/>
            <a:tailEnd/>
          </a:ln>
        </p:spPr>
        <p:txBody>
          <a:bodyPr wrap="square" lIns="41459" tIns="41459" rIns="41459" bIns="41459" rtlCol="0" anchor="t">
            <a:spAutoFit/>
          </a:bodyPr>
          <a:lstStyle/>
          <a:p>
            <a:r>
              <a:rPr lang="en-US" sz="1500" dirty="0"/>
              <a:t>Simplification of registration process and quick processing of refund claims</a:t>
            </a:r>
          </a:p>
        </p:txBody>
      </p:sp>
      <p:sp>
        <p:nvSpPr>
          <p:cNvPr id="91" name="Rectangle 90">
            <a:extLst>
              <a:ext uri="{FF2B5EF4-FFF2-40B4-BE49-F238E27FC236}">
                <a16:creationId xmlns:a16="http://schemas.microsoft.com/office/drawing/2014/main" id="{F09017EB-3145-9B75-054D-5395B12EB784}"/>
              </a:ext>
            </a:extLst>
          </p:cNvPr>
          <p:cNvSpPr/>
          <p:nvPr/>
        </p:nvSpPr>
        <p:spPr bwMode="gray">
          <a:xfrm>
            <a:off x="8484779" y="3128204"/>
            <a:ext cx="2070217" cy="1237890"/>
          </a:xfrm>
          <a:prstGeom prst="rect">
            <a:avLst/>
          </a:prstGeom>
          <a:noFill/>
          <a:ln w="19050" algn="ctr">
            <a:noFill/>
            <a:miter lim="800000"/>
            <a:headEnd/>
            <a:tailEnd/>
          </a:ln>
        </p:spPr>
        <p:txBody>
          <a:bodyPr wrap="square" lIns="41459" tIns="41459" rIns="41459" bIns="41459" rtlCol="0" anchor="t">
            <a:spAutoFit/>
          </a:bodyPr>
          <a:lstStyle/>
          <a:p>
            <a:pPr marL="171450" indent="-171450">
              <a:buFont typeface="Arial" panose="020B0604020202020204" pitchFamily="34" charset="0"/>
              <a:buChar char="•"/>
            </a:pPr>
            <a:r>
              <a:rPr lang="en-US" sz="1500" dirty="0">
                <a:latin typeface="+mj-lt"/>
              </a:rPr>
              <a:t>Operationalization of GSTAT</a:t>
            </a:r>
          </a:p>
          <a:p>
            <a:pPr marL="171450" indent="-171450">
              <a:buFont typeface="Arial" panose="020B0604020202020204" pitchFamily="34" charset="0"/>
              <a:buChar char="•"/>
            </a:pPr>
            <a:r>
              <a:rPr lang="en-US" sz="1500" dirty="0">
                <a:latin typeface="+mj-lt"/>
              </a:rPr>
              <a:t>Removal of the concept of intermediary</a:t>
            </a:r>
          </a:p>
        </p:txBody>
      </p:sp>
      <p:sp>
        <p:nvSpPr>
          <p:cNvPr id="92" name="Rectangle 91">
            <a:extLst>
              <a:ext uri="{FF2B5EF4-FFF2-40B4-BE49-F238E27FC236}">
                <a16:creationId xmlns:a16="http://schemas.microsoft.com/office/drawing/2014/main" id="{EC899583-5BE8-135F-35C7-4ABC55233342}"/>
              </a:ext>
            </a:extLst>
          </p:cNvPr>
          <p:cNvSpPr/>
          <p:nvPr/>
        </p:nvSpPr>
        <p:spPr bwMode="gray">
          <a:xfrm>
            <a:off x="7831458" y="5646011"/>
            <a:ext cx="2070217" cy="1007057"/>
          </a:xfrm>
          <a:prstGeom prst="rect">
            <a:avLst/>
          </a:prstGeom>
          <a:noFill/>
          <a:ln w="19050" algn="ctr">
            <a:noFill/>
            <a:miter lim="800000"/>
            <a:headEnd/>
            <a:tailEnd/>
          </a:ln>
        </p:spPr>
        <p:txBody>
          <a:bodyPr wrap="square" lIns="41459" tIns="41459" rIns="41459" bIns="41459" rtlCol="0" anchor="t">
            <a:spAutoFit/>
          </a:bodyPr>
          <a:lstStyle/>
          <a:p>
            <a:r>
              <a:rPr lang="en-US" sz="1500" dirty="0">
                <a:latin typeface="+mj-lt"/>
              </a:rPr>
              <a:t>Industry has to update their ERP systems for addressing the GST rate changes</a:t>
            </a:r>
          </a:p>
        </p:txBody>
      </p:sp>
      <p:sp>
        <p:nvSpPr>
          <p:cNvPr id="93" name="Rectangle 92">
            <a:extLst>
              <a:ext uri="{FF2B5EF4-FFF2-40B4-BE49-F238E27FC236}">
                <a16:creationId xmlns:a16="http://schemas.microsoft.com/office/drawing/2014/main" id="{E8BE4FA1-8E47-0574-C6D5-35EFA858106F}"/>
              </a:ext>
            </a:extLst>
          </p:cNvPr>
          <p:cNvSpPr/>
          <p:nvPr/>
        </p:nvSpPr>
        <p:spPr bwMode="gray">
          <a:xfrm>
            <a:off x="2351915" y="5165981"/>
            <a:ext cx="2070076" cy="1468722"/>
          </a:xfrm>
          <a:prstGeom prst="rect">
            <a:avLst/>
          </a:prstGeom>
          <a:noFill/>
          <a:ln w="19050" algn="ctr">
            <a:noFill/>
            <a:miter lim="800000"/>
            <a:headEnd/>
            <a:tailEnd/>
          </a:ln>
        </p:spPr>
        <p:txBody>
          <a:bodyPr wrap="square" lIns="41459" tIns="41459" rIns="41459" bIns="41459" rtlCol="0" anchor="t">
            <a:spAutoFit/>
          </a:bodyPr>
          <a:lstStyle/>
          <a:p>
            <a:pPr lvl="0"/>
            <a:r>
              <a:rPr lang="en-US" sz="1500" dirty="0"/>
              <a:t>Relief provided in respect of essential learning materials like pencils and exercise books, health insurance policies, gym, fitness centers, etc.</a:t>
            </a:r>
            <a:endParaRPr lang="en-US" sz="1500" dirty="0">
              <a:latin typeface="+mj-lt"/>
            </a:endParaRPr>
          </a:p>
        </p:txBody>
      </p:sp>
      <p:sp>
        <p:nvSpPr>
          <p:cNvPr id="94" name="Rectangle 93">
            <a:extLst>
              <a:ext uri="{FF2B5EF4-FFF2-40B4-BE49-F238E27FC236}">
                <a16:creationId xmlns:a16="http://schemas.microsoft.com/office/drawing/2014/main" id="{6D40A6FD-840F-686A-C6AA-DA3CBC6E93AB}"/>
              </a:ext>
            </a:extLst>
          </p:cNvPr>
          <p:cNvSpPr/>
          <p:nvPr/>
        </p:nvSpPr>
        <p:spPr bwMode="gray">
          <a:xfrm>
            <a:off x="1631326" y="3399736"/>
            <a:ext cx="2070076" cy="1468722"/>
          </a:xfrm>
          <a:prstGeom prst="rect">
            <a:avLst/>
          </a:prstGeom>
          <a:noFill/>
          <a:ln w="19050" algn="ctr">
            <a:noFill/>
            <a:miter lim="800000"/>
            <a:headEnd/>
            <a:tailEnd/>
          </a:ln>
        </p:spPr>
        <p:txBody>
          <a:bodyPr wrap="square" lIns="41459" tIns="41459" rIns="41459" bIns="41459" rtlCol="0" anchor="t">
            <a:spAutoFit/>
          </a:bodyPr>
          <a:lstStyle/>
          <a:p>
            <a:pPr>
              <a:buFont typeface="Wingdings 2" pitchFamily="18" charset="2"/>
              <a:buNone/>
            </a:pPr>
            <a:r>
              <a:rPr lang="en-US" sz="1500" dirty="0"/>
              <a:t>Many food items, including packaged snacks, UHT milk, and instant noodles, have been brought under the 5% or NIL GST slab. </a:t>
            </a:r>
            <a:endParaRPr lang="en-US" sz="1500" b="1" dirty="0">
              <a:solidFill>
                <a:srgbClr val="7EBA58"/>
              </a:solidFill>
              <a:latin typeface="+mj-lt"/>
            </a:endParaRPr>
          </a:p>
        </p:txBody>
      </p:sp>
      <p:sp>
        <p:nvSpPr>
          <p:cNvPr id="95" name="Rectangle 94">
            <a:extLst>
              <a:ext uri="{FF2B5EF4-FFF2-40B4-BE49-F238E27FC236}">
                <a16:creationId xmlns:a16="http://schemas.microsoft.com/office/drawing/2014/main" id="{E1919136-5560-050E-2D51-5A4942CBFAC9}"/>
              </a:ext>
            </a:extLst>
          </p:cNvPr>
          <p:cNvSpPr/>
          <p:nvPr/>
        </p:nvSpPr>
        <p:spPr bwMode="gray">
          <a:xfrm>
            <a:off x="2449581" y="1687747"/>
            <a:ext cx="2070076" cy="1007057"/>
          </a:xfrm>
          <a:prstGeom prst="rect">
            <a:avLst/>
          </a:prstGeom>
          <a:noFill/>
          <a:ln w="19050" algn="ctr">
            <a:noFill/>
            <a:miter lim="800000"/>
            <a:headEnd/>
            <a:tailEnd/>
          </a:ln>
        </p:spPr>
        <p:txBody>
          <a:bodyPr wrap="square" lIns="41459" tIns="41459" rIns="41459" bIns="41459" rtlCol="0" anchor="t">
            <a:spAutoFit/>
          </a:bodyPr>
          <a:lstStyle/>
          <a:p>
            <a:pPr>
              <a:buFont typeface="Wingdings 2" pitchFamily="18" charset="2"/>
              <a:buNone/>
            </a:pPr>
            <a:r>
              <a:rPr lang="en-US" sz="1500" dirty="0"/>
              <a:t>Prices of Small cars, TVs, air conditioners, washing machines, etc. have been reduced</a:t>
            </a:r>
            <a:endParaRPr lang="en-US" sz="1500" b="1" dirty="0">
              <a:solidFill>
                <a:srgbClr val="82BB48"/>
              </a:solidFill>
              <a:latin typeface="+mj-lt"/>
            </a:endParaRPr>
          </a:p>
        </p:txBody>
      </p:sp>
      <p:sp>
        <p:nvSpPr>
          <p:cNvPr id="2" name="Right Brace 1">
            <a:extLst>
              <a:ext uri="{FF2B5EF4-FFF2-40B4-BE49-F238E27FC236}">
                <a16:creationId xmlns:a16="http://schemas.microsoft.com/office/drawing/2014/main" id="{8BCC5F56-BE0E-FD37-FFB6-293AA4327066}"/>
              </a:ext>
            </a:extLst>
          </p:cNvPr>
          <p:cNvSpPr/>
          <p:nvPr/>
        </p:nvSpPr>
        <p:spPr>
          <a:xfrm>
            <a:off x="9900448" y="1552343"/>
            <a:ext cx="1439810" cy="4620695"/>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a:p>
        </p:txBody>
      </p:sp>
      <p:sp>
        <p:nvSpPr>
          <p:cNvPr id="7" name="Rectangle 6">
            <a:extLst>
              <a:ext uri="{FF2B5EF4-FFF2-40B4-BE49-F238E27FC236}">
                <a16:creationId xmlns:a16="http://schemas.microsoft.com/office/drawing/2014/main" id="{CF3FBEE9-BB32-9DF7-F290-8D261FF67306}"/>
              </a:ext>
            </a:extLst>
          </p:cNvPr>
          <p:cNvSpPr/>
          <p:nvPr/>
        </p:nvSpPr>
        <p:spPr bwMode="gray">
          <a:xfrm>
            <a:off x="11282085" y="2069092"/>
            <a:ext cx="610754" cy="3287209"/>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a:solidFill>
                  <a:schemeClr val="bg1"/>
                </a:solidFill>
              </a:rPr>
              <a:t>B</a:t>
            </a:r>
          </a:p>
          <a:p>
            <a:pPr algn="ctr">
              <a:lnSpc>
                <a:spcPct val="106000"/>
              </a:lnSpc>
              <a:buFont typeface="Wingdings 2" pitchFamily="18" charset="2"/>
              <a:buNone/>
            </a:pPr>
            <a:r>
              <a:rPr lang="en-US" sz="1600" b="1" dirty="0">
                <a:solidFill>
                  <a:schemeClr val="bg1"/>
                </a:solidFill>
              </a:rPr>
              <a:t>U</a:t>
            </a:r>
          </a:p>
          <a:p>
            <a:pPr algn="ctr">
              <a:lnSpc>
                <a:spcPct val="106000"/>
              </a:lnSpc>
              <a:buFont typeface="Wingdings 2" pitchFamily="18" charset="2"/>
              <a:buNone/>
            </a:pPr>
            <a:r>
              <a:rPr lang="en-US" sz="1600" b="1" dirty="0">
                <a:solidFill>
                  <a:schemeClr val="bg1"/>
                </a:solidFill>
              </a:rPr>
              <a:t>S</a:t>
            </a:r>
          </a:p>
          <a:p>
            <a:pPr algn="ctr">
              <a:lnSpc>
                <a:spcPct val="106000"/>
              </a:lnSpc>
              <a:buFont typeface="Wingdings 2" pitchFamily="18" charset="2"/>
              <a:buNone/>
            </a:pPr>
            <a:r>
              <a:rPr lang="en-US" sz="1600" b="1" dirty="0">
                <a:solidFill>
                  <a:schemeClr val="bg1"/>
                </a:solidFill>
              </a:rPr>
              <a:t>I</a:t>
            </a:r>
          </a:p>
          <a:p>
            <a:pPr algn="ctr">
              <a:lnSpc>
                <a:spcPct val="106000"/>
              </a:lnSpc>
              <a:buFont typeface="Wingdings 2" pitchFamily="18" charset="2"/>
              <a:buNone/>
            </a:pPr>
            <a:r>
              <a:rPr lang="en-US" sz="1600" b="1" dirty="0">
                <a:solidFill>
                  <a:schemeClr val="bg1"/>
                </a:solidFill>
              </a:rPr>
              <a:t>N</a:t>
            </a:r>
          </a:p>
          <a:p>
            <a:pPr algn="ctr">
              <a:lnSpc>
                <a:spcPct val="106000"/>
              </a:lnSpc>
              <a:buFont typeface="Wingdings 2" pitchFamily="18" charset="2"/>
              <a:buNone/>
            </a:pPr>
            <a:r>
              <a:rPr lang="en-US" sz="1600" b="1" dirty="0">
                <a:solidFill>
                  <a:schemeClr val="bg1"/>
                </a:solidFill>
              </a:rPr>
              <a:t>E</a:t>
            </a:r>
          </a:p>
          <a:p>
            <a:pPr algn="ctr">
              <a:lnSpc>
                <a:spcPct val="106000"/>
              </a:lnSpc>
              <a:buFont typeface="Wingdings 2" pitchFamily="18" charset="2"/>
              <a:buNone/>
            </a:pPr>
            <a:r>
              <a:rPr lang="en-US" sz="1600" b="1" dirty="0">
                <a:solidFill>
                  <a:schemeClr val="bg1"/>
                </a:solidFill>
              </a:rPr>
              <a:t>S</a:t>
            </a:r>
          </a:p>
          <a:p>
            <a:pPr algn="ctr">
              <a:lnSpc>
                <a:spcPct val="106000"/>
              </a:lnSpc>
              <a:buFont typeface="Wingdings 2" pitchFamily="18" charset="2"/>
              <a:buNone/>
            </a:pPr>
            <a:r>
              <a:rPr lang="en-US" sz="1600" b="1" dirty="0">
                <a:solidFill>
                  <a:schemeClr val="bg1"/>
                </a:solidFill>
              </a:rPr>
              <a:t>S</a:t>
            </a:r>
          </a:p>
          <a:p>
            <a:pPr algn="ctr">
              <a:lnSpc>
                <a:spcPct val="106000"/>
              </a:lnSpc>
              <a:buFont typeface="Wingdings 2" pitchFamily="18" charset="2"/>
              <a:buNone/>
            </a:pPr>
            <a:endParaRPr lang="en-US" sz="1600" b="1" dirty="0">
              <a:solidFill>
                <a:schemeClr val="bg1"/>
              </a:solidFill>
            </a:endParaRPr>
          </a:p>
        </p:txBody>
      </p:sp>
      <p:sp>
        <p:nvSpPr>
          <p:cNvPr id="8" name="Right Brace 7">
            <a:extLst>
              <a:ext uri="{FF2B5EF4-FFF2-40B4-BE49-F238E27FC236}">
                <a16:creationId xmlns:a16="http://schemas.microsoft.com/office/drawing/2014/main" id="{2E70F176-3538-56A6-F11E-07117AF2BEF9}"/>
              </a:ext>
            </a:extLst>
          </p:cNvPr>
          <p:cNvSpPr/>
          <p:nvPr/>
        </p:nvSpPr>
        <p:spPr>
          <a:xfrm rot="10800000">
            <a:off x="583643" y="1539014"/>
            <a:ext cx="1439810" cy="4620695"/>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a:extLst>
              <a:ext uri="{FF2B5EF4-FFF2-40B4-BE49-F238E27FC236}">
                <a16:creationId xmlns:a16="http://schemas.microsoft.com/office/drawing/2014/main" id="{EEBDCBB9-858B-FBDD-CF3D-9BB72DD352B8}"/>
              </a:ext>
            </a:extLst>
          </p:cNvPr>
          <p:cNvSpPr/>
          <p:nvPr/>
        </p:nvSpPr>
        <p:spPr bwMode="gray">
          <a:xfrm>
            <a:off x="218198" y="2093978"/>
            <a:ext cx="610754" cy="3287209"/>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a:solidFill>
                  <a:schemeClr val="bg1"/>
                </a:solidFill>
              </a:rPr>
              <a:t>I</a:t>
            </a:r>
          </a:p>
          <a:p>
            <a:pPr algn="ctr">
              <a:lnSpc>
                <a:spcPct val="106000"/>
              </a:lnSpc>
              <a:buFont typeface="Wingdings 2" pitchFamily="18" charset="2"/>
              <a:buNone/>
            </a:pPr>
            <a:r>
              <a:rPr lang="en-US" sz="1600" b="1" dirty="0">
                <a:solidFill>
                  <a:schemeClr val="bg1"/>
                </a:solidFill>
              </a:rPr>
              <a:t>N</a:t>
            </a:r>
          </a:p>
          <a:p>
            <a:pPr algn="ctr">
              <a:lnSpc>
                <a:spcPct val="106000"/>
              </a:lnSpc>
              <a:buFont typeface="Wingdings 2" pitchFamily="18" charset="2"/>
              <a:buNone/>
            </a:pPr>
            <a:r>
              <a:rPr lang="en-US" sz="1600" b="1" dirty="0">
                <a:solidFill>
                  <a:schemeClr val="bg1"/>
                </a:solidFill>
              </a:rPr>
              <a:t>D</a:t>
            </a:r>
          </a:p>
          <a:p>
            <a:pPr algn="ctr">
              <a:lnSpc>
                <a:spcPct val="106000"/>
              </a:lnSpc>
              <a:buFont typeface="Wingdings 2" pitchFamily="18" charset="2"/>
              <a:buNone/>
            </a:pPr>
            <a:r>
              <a:rPr lang="en-US" sz="1600" b="1" dirty="0">
                <a:solidFill>
                  <a:schemeClr val="bg1"/>
                </a:solidFill>
              </a:rPr>
              <a:t>I</a:t>
            </a:r>
          </a:p>
          <a:p>
            <a:pPr algn="ctr">
              <a:lnSpc>
                <a:spcPct val="106000"/>
              </a:lnSpc>
              <a:buFont typeface="Wingdings 2" pitchFamily="18" charset="2"/>
              <a:buNone/>
            </a:pPr>
            <a:r>
              <a:rPr lang="en-US" sz="1600" b="1" dirty="0">
                <a:solidFill>
                  <a:schemeClr val="bg1"/>
                </a:solidFill>
              </a:rPr>
              <a:t>V</a:t>
            </a:r>
          </a:p>
          <a:p>
            <a:pPr algn="ctr">
              <a:lnSpc>
                <a:spcPct val="106000"/>
              </a:lnSpc>
              <a:buFont typeface="Wingdings 2" pitchFamily="18" charset="2"/>
              <a:buNone/>
            </a:pPr>
            <a:r>
              <a:rPr lang="en-US" sz="1600" b="1" dirty="0">
                <a:solidFill>
                  <a:schemeClr val="bg1"/>
                </a:solidFill>
              </a:rPr>
              <a:t>I</a:t>
            </a:r>
          </a:p>
          <a:p>
            <a:pPr algn="ctr">
              <a:lnSpc>
                <a:spcPct val="106000"/>
              </a:lnSpc>
              <a:buFont typeface="Wingdings 2" pitchFamily="18" charset="2"/>
              <a:buNone/>
            </a:pPr>
            <a:r>
              <a:rPr lang="en-US" sz="1600" b="1" dirty="0">
                <a:solidFill>
                  <a:schemeClr val="bg1"/>
                </a:solidFill>
              </a:rPr>
              <a:t>D</a:t>
            </a:r>
          </a:p>
          <a:p>
            <a:pPr algn="ctr">
              <a:lnSpc>
                <a:spcPct val="106000"/>
              </a:lnSpc>
              <a:buFont typeface="Wingdings 2" pitchFamily="18" charset="2"/>
              <a:buNone/>
            </a:pPr>
            <a:r>
              <a:rPr lang="en-US" sz="1600" b="1" dirty="0">
                <a:solidFill>
                  <a:schemeClr val="bg1"/>
                </a:solidFill>
              </a:rPr>
              <a:t>U</a:t>
            </a:r>
          </a:p>
          <a:p>
            <a:pPr algn="ctr">
              <a:lnSpc>
                <a:spcPct val="106000"/>
              </a:lnSpc>
              <a:buFont typeface="Wingdings 2" pitchFamily="18" charset="2"/>
              <a:buNone/>
            </a:pPr>
            <a:r>
              <a:rPr lang="en-US" sz="1600" b="1" dirty="0">
                <a:solidFill>
                  <a:schemeClr val="bg1"/>
                </a:solidFill>
              </a:rPr>
              <a:t>A</a:t>
            </a:r>
          </a:p>
          <a:p>
            <a:pPr algn="ctr">
              <a:lnSpc>
                <a:spcPct val="106000"/>
              </a:lnSpc>
              <a:buFont typeface="Wingdings 2" pitchFamily="18" charset="2"/>
              <a:buNone/>
            </a:pPr>
            <a:r>
              <a:rPr lang="en-US" sz="1600" b="1" dirty="0">
                <a:solidFill>
                  <a:schemeClr val="bg1"/>
                </a:solidFill>
              </a:rPr>
              <a:t>L</a:t>
            </a:r>
          </a:p>
          <a:p>
            <a:pPr algn="ctr">
              <a:lnSpc>
                <a:spcPct val="106000"/>
              </a:lnSpc>
              <a:buFont typeface="Wingdings 2" pitchFamily="18" charset="2"/>
              <a:buNone/>
            </a:pPr>
            <a:r>
              <a:rPr lang="en-US" sz="1600" b="1" dirty="0">
                <a:solidFill>
                  <a:schemeClr val="bg1"/>
                </a:solidFill>
              </a:rPr>
              <a:t>S</a:t>
            </a:r>
          </a:p>
        </p:txBody>
      </p:sp>
    </p:spTree>
    <p:extLst>
      <p:ext uri="{BB962C8B-B14F-4D97-AF65-F5344CB8AC3E}">
        <p14:creationId xmlns:p14="http://schemas.microsoft.com/office/powerpoint/2010/main" val="232666045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00937-5D06-2858-1D01-9A575E23BAB0}"/>
            </a:ext>
          </a:extLst>
        </p:cNvPr>
        <p:cNvGrpSpPr/>
        <p:nvPr/>
      </p:nvGrpSpPr>
      <p:grpSpPr>
        <a:xfrm>
          <a:off x="0" y="0"/>
          <a:ext cx="0" cy="0"/>
          <a:chOff x="0" y="0"/>
          <a:chExt cx="0" cy="0"/>
        </a:xfrm>
      </p:grpSpPr>
      <p:sp>
        <p:nvSpPr>
          <p:cNvPr id="28" name="Title 1">
            <a:extLst>
              <a:ext uri="{FF2B5EF4-FFF2-40B4-BE49-F238E27FC236}">
                <a16:creationId xmlns:a16="http://schemas.microsoft.com/office/drawing/2014/main" id="{4865ABBC-DB3C-1459-D77B-56EFC58A3A3C}"/>
              </a:ext>
            </a:extLst>
          </p:cNvPr>
          <p:cNvSpPr>
            <a:spLocks noGrp="1"/>
          </p:cNvSpPr>
          <p:nvPr>
            <p:ph type="title"/>
          </p:nvPr>
        </p:nvSpPr>
        <p:spPr>
          <a:xfrm>
            <a:off x="463295" y="345992"/>
            <a:ext cx="11277600" cy="334099"/>
          </a:xfrm>
        </p:spPr>
        <p:txBody>
          <a:bodyPr/>
          <a:lstStyle/>
          <a:p>
            <a:r>
              <a:rPr lang="en-US" b="1" dirty="0"/>
              <a:t>Future Outlook</a:t>
            </a:r>
            <a:endParaRPr lang="en-US" sz="2400" b="1" dirty="0"/>
          </a:p>
        </p:txBody>
      </p:sp>
      <p:grpSp>
        <p:nvGrpSpPr>
          <p:cNvPr id="7" name="Group 6">
            <a:extLst>
              <a:ext uri="{FF2B5EF4-FFF2-40B4-BE49-F238E27FC236}">
                <a16:creationId xmlns:a16="http://schemas.microsoft.com/office/drawing/2014/main" id="{A321C632-A126-57DB-15D3-5032BA112100}"/>
              </a:ext>
            </a:extLst>
          </p:cNvPr>
          <p:cNvGrpSpPr/>
          <p:nvPr/>
        </p:nvGrpSpPr>
        <p:grpSpPr>
          <a:xfrm>
            <a:off x="691163" y="1076446"/>
            <a:ext cx="10756199" cy="5009032"/>
            <a:chOff x="1269896" y="1225650"/>
            <a:chExt cx="10351086" cy="4095710"/>
          </a:xfrm>
        </p:grpSpPr>
        <p:grpSp>
          <p:nvGrpSpPr>
            <p:cNvPr id="8" name="Group 7">
              <a:extLst>
                <a:ext uri="{FF2B5EF4-FFF2-40B4-BE49-F238E27FC236}">
                  <a16:creationId xmlns:a16="http://schemas.microsoft.com/office/drawing/2014/main" id="{59623C45-65F0-5550-4E7A-666BA950828D}"/>
                </a:ext>
              </a:extLst>
            </p:cNvPr>
            <p:cNvGrpSpPr/>
            <p:nvPr/>
          </p:nvGrpSpPr>
          <p:grpSpPr>
            <a:xfrm>
              <a:off x="1275937" y="1924067"/>
              <a:ext cx="5312285" cy="1255616"/>
              <a:chOff x="2395432" y="2441414"/>
              <a:chExt cx="3787532" cy="1205367"/>
            </a:xfrm>
          </p:grpSpPr>
          <p:sp>
            <p:nvSpPr>
              <p:cNvPr id="31" name="Shape">
                <a:extLst>
                  <a:ext uri="{FF2B5EF4-FFF2-40B4-BE49-F238E27FC236}">
                    <a16:creationId xmlns:a16="http://schemas.microsoft.com/office/drawing/2014/main" id="{056A4C16-36F1-84E4-73AF-C03D3EE8AD0B}"/>
                  </a:ext>
                </a:extLst>
              </p:cNvPr>
              <p:cNvSpPr/>
              <p:nvPr/>
            </p:nvSpPr>
            <p:spPr>
              <a:xfrm>
                <a:off x="5261207" y="2441414"/>
                <a:ext cx="921757" cy="120536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10800"/>
                    </a:lnTo>
                    <a:lnTo>
                      <a:pt x="10800" y="21600"/>
                    </a:lnTo>
                    <a:lnTo>
                      <a:pt x="0" y="10800"/>
                    </a:lnTo>
                    <a:close/>
                  </a:path>
                </a:pathLst>
              </a:custGeom>
              <a:solidFill>
                <a:schemeClr val="accent5">
                  <a:lumMod val="75000"/>
                </a:schemeClr>
              </a:solidFill>
              <a:ln w="12700">
                <a:miter lim="400000"/>
              </a:ln>
            </p:spPr>
            <p:txBody>
              <a:bodyPr lIns="28575" tIns="228600" rIns="28575" bIns="28575" anchor="ctr"/>
              <a:lstStyle/>
              <a:p>
                <a:pPr algn="ctr">
                  <a:defRPr sz="3000">
                    <a:solidFill>
                      <a:srgbClr val="FFFFFF"/>
                    </a:solidFill>
                  </a:defRPr>
                </a:pPr>
                <a:r>
                  <a:rPr lang="en-US" sz="2800" b="1" dirty="0">
                    <a:latin typeface="Calibri (Body)"/>
                  </a:rPr>
                  <a:t>02</a:t>
                </a:r>
                <a:endParaRPr sz="2800" b="1" dirty="0">
                  <a:latin typeface="Calibri (Body)"/>
                </a:endParaRPr>
              </a:p>
            </p:txBody>
          </p:sp>
          <p:sp>
            <p:nvSpPr>
              <p:cNvPr id="34" name="Freeform: Shape 33">
                <a:extLst>
                  <a:ext uri="{FF2B5EF4-FFF2-40B4-BE49-F238E27FC236}">
                    <a16:creationId xmlns:a16="http://schemas.microsoft.com/office/drawing/2014/main" id="{7162EA14-5882-4E86-1522-B6B86E889651}"/>
                  </a:ext>
                </a:extLst>
              </p:cNvPr>
              <p:cNvSpPr/>
              <p:nvPr/>
            </p:nvSpPr>
            <p:spPr>
              <a:xfrm>
                <a:off x="5261208" y="2758941"/>
                <a:ext cx="921756" cy="439079"/>
              </a:xfrm>
              <a:custGeom>
                <a:avLst/>
                <a:gdLst>
                  <a:gd name="connsiteX0" fmla="*/ 492627 w 921756"/>
                  <a:gd name="connsiteY0" fmla="*/ 0 h 439079"/>
                  <a:gd name="connsiteX1" fmla="*/ 921756 w 921756"/>
                  <a:gd name="connsiteY1" fmla="*/ 285158 h 439079"/>
                  <a:gd name="connsiteX2" fmla="*/ 921755 w 921756"/>
                  <a:gd name="connsiteY2" fmla="*/ 285159 h 439079"/>
                  <a:gd name="connsiteX3" fmla="*/ 117704 w 921756"/>
                  <a:gd name="connsiteY3" fmla="*/ 439079 h 439079"/>
                  <a:gd name="connsiteX4" fmla="*/ 0 w 921756"/>
                  <a:gd name="connsiteY4" fmla="*/ 285158 h 439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756" h="439079">
                    <a:moveTo>
                      <a:pt x="492627" y="0"/>
                    </a:moveTo>
                    <a:lnTo>
                      <a:pt x="921756" y="285158"/>
                    </a:lnTo>
                    <a:lnTo>
                      <a:pt x="921755" y="285159"/>
                    </a:lnTo>
                    <a:lnTo>
                      <a:pt x="117704" y="439079"/>
                    </a:lnTo>
                    <a:lnTo>
                      <a:pt x="0" y="285158"/>
                    </a:lnTo>
                    <a:close/>
                  </a:path>
                </a:pathLst>
              </a:custGeom>
              <a:solidFill>
                <a:srgbClr val="000000">
                  <a:alpha val="30196"/>
                </a:srgbClr>
              </a:solidFill>
              <a:ln w="12700">
                <a:miter lim="400000"/>
              </a:ln>
            </p:spPr>
            <p:txBody>
              <a:bodyPr wrap="square" lIns="28575" tIns="28575" rIns="28575" bIns="28575" anchor="ctr">
                <a:noAutofit/>
              </a:bodyPr>
              <a:lstStyle/>
              <a:p>
                <a:pPr>
                  <a:defRPr sz="3000">
                    <a:solidFill>
                      <a:srgbClr val="FFFFFF"/>
                    </a:solidFill>
                  </a:defRPr>
                </a:pPr>
                <a:endParaRPr sz="2800">
                  <a:latin typeface="Calibri (Body)"/>
                </a:endParaRPr>
              </a:p>
            </p:txBody>
          </p:sp>
          <p:sp>
            <p:nvSpPr>
              <p:cNvPr id="64" name="Shape">
                <a:extLst>
                  <a:ext uri="{FF2B5EF4-FFF2-40B4-BE49-F238E27FC236}">
                    <a16:creationId xmlns:a16="http://schemas.microsoft.com/office/drawing/2014/main" id="{60AE1BEA-7F48-1544-50B8-1E65979C7A2E}"/>
                  </a:ext>
                </a:extLst>
              </p:cNvPr>
              <p:cNvSpPr/>
              <p:nvPr/>
            </p:nvSpPr>
            <p:spPr>
              <a:xfrm>
                <a:off x="2395432" y="2441414"/>
                <a:ext cx="3783225" cy="602686"/>
              </a:xfrm>
              <a:custGeom>
                <a:avLst/>
                <a:gdLst/>
                <a:ahLst/>
                <a:cxnLst>
                  <a:cxn ang="0">
                    <a:pos x="wd2" y="hd2"/>
                  </a:cxn>
                  <a:cxn ang="5400000">
                    <a:pos x="wd2" y="hd2"/>
                  </a:cxn>
                  <a:cxn ang="10800000">
                    <a:pos x="wd2" y="hd2"/>
                  </a:cxn>
                  <a:cxn ang="16200000">
                    <a:pos x="wd2" y="hd2"/>
                  </a:cxn>
                </a:cxnLst>
                <a:rect l="0" t="0" r="r" b="b"/>
                <a:pathLst>
                  <a:path w="21600" h="21600" extrusionOk="0">
                    <a:moveTo>
                      <a:pt x="18969" y="0"/>
                    </a:moveTo>
                    <a:lnTo>
                      <a:pt x="21600" y="21600"/>
                    </a:lnTo>
                    <a:lnTo>
                      <a:pt x="2602" y="21600"/>
                    </a:lnTo>
                    <a:lnTo>
                      <a:pt x="0" y="0"/>
                    </a:lnTo>
                    <a:close/>
                  </a:path>
                </a:pathLst>
              </a:custGeom>
              <a:solidFill>
                <a:schemeClr val="accent5"/>
              </a:solidFill>
              <a:ln w="12700">
                <a:miter lim="400000"/>
              </a:ln>
            </p:spPr>
            <p:txBody>
              <a:bodyPr lIns="28575" tIns="28575" rIns="28575" bIns="28575" anchor="ctr"/>
              <a:lstStyle/>
              <a:p>
                <a:pPr algn="ctr"/>
                <a:r>
                  <a:rPr lang="en-US" sz="2800" b="1" noProof="1">
                    <a:solidFill>
                      <a:schemeClr val="bg1"/>
                    </a:solidFill>
                    <a:latin typeface="Calibri (Body)"/>
                  </a:rPr>
                  <a:t>Inverted duties</a:t>
                </a:r>
              </a:p>
            </p:txBody>
          </p:sp>
        </p:grpSp>
        <p:grpSp>
          <p:nvGrpSpPr>
            <p:cNvPr id="9" name="Group 8">
              <a:extLst>
                <a:ext uri="{FF2B5EF4-FFF2-40B4-BE49-F238E27FC236}">
                  <a16:creationId xmlns:a16="http://schemas.microsoft.com/office/drawing/2014/main" id="{890E4898-F324-8D28-FEBA-DD5EA9119D8E}"/>
                </a:ext>
              </a:extLst>
            </p:cNvPr>
            <p:cNvGrpSpPr/>
            <p:nvPr/>
          </p:nvGrpSpPr>
          <p:grpSpPr>
            <a:xfrm>
              <a:off x="6314737" y="1225650"/>
              <a:ext cx="5306245" cy="1255616"/>
              <a:chOff x="5901012" y="1838728"/>
              <a:chExt cx="3783225" cy="1205367"/>
            </a:xfrm>
          </p:grpSpPr>
          <p:sp>
            <p:nvSpPr>
              <p:cNvPr id="19" name="Shape">
                <a:extLst>
                  <a:ext uri="{FF2B5EF4-FFF2-40B4-BE49-F238E27FC236}">
                    <a16:creationId xmlns:a16="http://schemas.microsoft.com/office/drawing/2014/main" id="{CC50F6CD-74A1-1864-0DCB-94444A9F2D90}"/>
                  </a:ext>
                </a:extLst>
              </p:cNvPr>
              <p:cNvSpPr/>
              <p:nvPr/>
            </p:nvSpPr>
            <p:spPr>
              <a:xfrm>
                <a:off x="5901016" y="1838728"/>
                <a:ext cx="921749" cy="120536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10800"/>
                    </a:lnTo>
                    <a:lnTo>
                      <a:pt x="10800" y="21600"/>
                    </a:lnTo>
                    <a:lnTo>
                      <a:pt x="21600" y="10800"/>
                    </a:lnTo>
                    <a:close/>
                  </a:path>
                </a:pathLst>
              </a:custGeom>
              <a:solidFill>
                <a:schemeClr val="accent4">
                  <a:lumMod val="75000"/>
                </a:schemeClr>
              </a:solidFill>
              <a:ln w="12700">
                <a:miter lim="400000"/>
              </a:ln>
            </p:spPr>
            <p:txBody>
              <a:bodyPr lIns="28575" tIns="228600" rIns="28575" bIns="28575" anchor="ctr"/>
              <a:lstStyle/>
              <a:p>
                <a:pPr algn="ctr">
                  <a:defRPr sz="3000">
                    <a:solidFill>
                      <a:srgbClr val="FFFFFF"/>
                    </a:solidFill>
                  </a:defRPr>
                </a:pPr>
                <a:r>
                  <a:rPr lang="en-US" sz="2800" b="1" dirty="0">
                    <a:solidFill>
                      <a:schemeClr val="bg1"/>
                    </a:solidFill>
                    <a:latin typeface="Calibri (Body)"/>
                  </a:rPr>
                  <a:t>01</a:t>
                </a:r>
                <a:endParaRPr sz="2800" b="1" dirty="0">
                  <a:solidFill>
                    <a:schemeClr val="bg1"/>
                  </a:solidFill>
                  <a:latin typeface="Calibri (Body)"/>
                </a:endParaRPr>
              </a:p>
            </p:txBody>
          </p:sp>
          <p:sp>
            <p:nvSpPr>
              <p:cNvPr id="29" name="Freeform: Shape 28">
                <a:extLst>
                  <a:ext uri="{FF2B5EF4-FFF2-40B4-BE49-F238E27FC236}">
                    <a16:creationId xmlns:a16="http://schemas.microsoft.com/office/drawing/2014/main" id="{2B372209-9D9F-BCFC-6857-C59958B73282}"/>
                  </a:ext>
                </a:extLst>
              </p:cNvPr>
              <p:cNvSpPr/>
              <p:nvPr/>
            </p:nvSpPr>
            <p:spPr>
              <a:xfrm>
                <a:off x="5901017" y="2213396"/>
                <a:ext cx="921748" cy="380931"/>
              </a:xfrm>
              <a:custGeom>
                <a:avLst/>
                <a:gdLst>
                  <a:gd name="connsiteX0" fmla="*/ 524373 w 921748"/>
                  <a:gd name="connsiteY0" fmla="*/ 0 h 380931"/>
                  <a:gd name="connsiteX1" fmla="*/ 921747 w 921748"/>
                  <a:gd name="connsiteY1" fmla="*/ 228015 h 380931"/>
                  <a:gd name="connsiteX2" fmla="*/ 921748 w 921748"/>
                  <a:gd name="connsiteY2" fmla="*/ 228016 h 380931"/>
                  <a:gd name="connsiteX3" fmla="*/ 804813 w 921748"/>
                  <a:gd name="connsiteY3" fmla="*/ 380931 h 380931"/>
                  <a:gd name="connsiteX4" fmla="*/ 0 w 921748"/>
                  <a:gd name="connsiteY4" fmla="*/ 228016 h 380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748" h="380931">
                    <a:moveTo>
                      <a:pt x="524373" y="0"/>
                    </a:moveTo>
                    <a:lnTo>
                      <a:pt x="921747" y="228015"/>
                    </a:lnTo>
                    <a:lnTo>
                      <a:pt x="921748" y="228016"/>
                    </a:lnTo>
                    <a:lnTo>
                      <a:pt x="804813" y="380931"/>
                    </a:lnTo>
                    <a:lnTo>
                      <a:pt x="0" y="228016"/>
                    </a:lnTo>
                    <a:close/>
                  </a:path>
                </a:pathLst>
              </a:custGeom>
              <a:solidFill>
                <a:srgbClr val="000000">
                  <a:alpha val="30196"/>
                </a:srgbClr>
              </a:solidFill>
              <a:ln w="12700">
                <a:miter lim="400000"/>
              </a:ln>
            </p:spPr>
            <p:txBody>
              <a:bodyPr wrap="square" lIns="28575" tIns="28575" rIns="28575" bIns="28575" anchor="ctr">
                <a:noAutofit/>
              </a:bodyPr>
              <a:lstStyle/>
              <a:p>
                <a:endParaRPr sz="2800">
                  <a:solidFill>
                    <a:schemeClr val="tx1">
                      <a:lumMod val="85000"/>
                      <a:lumOff val="15000"/>
                    </a:schemeClr>
                  </a:solidFill>
                  <a:latin typeface="Calibri (Body)"/>
                </a:endParaRPr>
              </a:p>
            </p:txBody>
          </p:sp>
          <p:sp>
            <p:nvSpPr>
              <p:cNvPr id="30" name="Shape">
                <a:extLst>
                  <a:ext uri="{FF2B5EF4-FFF2-40B4-BE49-F238E27FC236}">
                    <a16:creationId xmlns:a16="http://schemas.microsoft.com/office/drawing/2014/main" id="{019401E0-12F4-B779-3313-0C8E234828EF}"/>
                  </a:ext>
                </a:extLst>
              </p:cNvPr>
              <p:cNvSpPr/>
              <p:nvPr/>
            </p:nvSpPr>
            <p:spPr>
              <a:xfrm>
                <a:off x="5901012" y="1838728"/>
                <a:ext cx="3783225" cy="602686"/>
              </a:xfrm>
              <a:custGeom>
                <a:avLst/>
                <a:gdLst/>
                <a:ahLst/>
                <a:cxnLst>
                  <a:cxn ang="0">
                    <a:pos x="wd2" y="hd2"/>
                  </a:cxn>
                  <a:cxn ang="5400000">
                    <a:pos x="wd2" y="hd2"/>
                  </a:cxn>
                  <a:cxn ang="10800000">
                    <a:pos x="wd2" y="hd2"/>
                  </a:cxn>
                  <a:cxn ang="16200000">
                    <a:pos x="wd2" y="hd2"/>
                  </a:cxn>
                </a:cxnLst>
                <a:rect l="0" t="0" r="r" b="b"/>
                <a:pathLst>
                  <a:path w="21600" h="21600" extrusionOk="0">
                    <a:moveTo>
                      <a:pt x="2631" y="0"/>
                    </a:moveTo>
                    <a:lnTo>
                      <a:pt x="0" y="21600"/>
                    </a:lnTo>
                    <a:lnTo>
                      <a:pt x="18998" y="21600"/>
                    </a:lnTo>
                    <a:lnTo>
                      <a:pt x="21600" y="0"/>
                    </a:lnTo>
                    <a:close/>
                  </a:path>
                </a:pathLst>
              </a:custGeom>
              <a:solidFill>
                <a:schemeClr val="accent4"/>
              </a:solidFill>
              <a:ln w="12700">
                <a:miter lim="400000"/>
              </a:ln>
            </p:spPr>
            <p:txBody>
              <a:bodyPr lIns="28575" tIns="28575" rIns="28575" bIns="28575" anchor="ctr"/>
              <a:lstStyle/>
              <a:p>
                <a:pPr algn="ctr"/>
                <a:r>
                  <a:rPr lang="en-US" sz="2800" b="1" noProof="1">
                    <a:solidFill>
                      <a:schemeClr val="bg1"/>
                    </a:solidFill>
                    <a:latin typeface="Calibri (Body)"/>
                  </a:rPr>
                  <a:t>Unlocking working capital</a:t>
                </a:r>
              </a:p>
            </p:txBody>
          </p:sp>
        </p:grpSp>
        <p:grpSp>
          <p:nvGrpSpPr>
            <p:cNvPr id="10" name="Group 9">
              <a:extLst>
                <a:ext uri="{FF2B5EF4-FFF2-40B4-BE49-F238E27FC236}">
                  <a16:creationId xmlns:a16="http://schemas.microsoft.com/office/drawing/2014/main" id="{A27A7933-2824-9E45-DD48-BCC97750BF19}"/>
                </a:ext>
              </a:extLst>
            </p:cNvPr>
            <p:cNvGrpSpPr/>
            <p:nvPr/>
          </p:nvGrpSpPr>
          <p:grpSpPr>
            <a:xfrm>
              <a:off x="1269897" y="3320900"/>
              <a:ext cx="5312285" cy="1255616"/>
              <a:chOff x="2395432" y="2441414"/>
              <a:chExt cx="3787532" cy="1205367"/>
            </a:xfrm>
          </p:grpSpPr>
          <p:sp>
            <p:nvSpPr>
              <p:cNvPr id="15" name="Shape">
                <a:extLst>
                  <a:ext uri="{FF2B5EF4-FFF2-40B4-BE49-F238E27FC236}">
                    <a16:creationId xmlns:a16="http://schemas.microsoft.com/office/drawing/2014/main" id="{6502D1B0-DBC2-29A4-3BDB-8C6FDEB92907}"/>
                  </a:ext>
                </a:extLst>
              </p:cNvPr>
              <p:cNvSpPr/>
              <p:nvPr/>
            </p:nvSpPr>
            <p:spPr>
              <a:xfrm>
                <a:off x="5261207" y="2441414"/>
                <a:ext cx="921757" cy="120536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10800"/>
                    </a:lnTo>
                    <a:lnTo>
                      <a:pt x="10800" y="21600"/>
                    </a:lnTo>
                    <a:lnTo>
                      <a:pt x="0" y="10800"/>
                    </a:lnTo>
                    <a:close/>
                  </a:path>
                </a:pathLst>
              </a:custGeom>
              <a:solidFill>
                <a:schemeClr val="accent6">
                  <a:lumMod val="75000"/>
                </a:schemeClr>
              </a:solidFill>
              <a:ln w="12700">
                <a:miter lim="400000"/>
              </a:ln>
            </p:spPr>
            <p:txBody>
              <a:bodyPr lIns="28575" tIns="228600" rIns="28575" bIns="28575" anchor="ctr"/>
              <a:lstStyle/>
              <a:p>
                <a:pPr algn="ctr">
                  <a:defRPr sz="3000">
                    <a:solidFill>
                      <a:srgbClr val="FFFFFF"/>
                    </a:solidFill>
                  </a:defRPr>
                </a:pPr>
                <a:r>
                  <a:rPr lang="en-US" sz="2800" b="1" dirty="0">
                    <a:solidFill>
                      <a:schemeClr val="bg1"/>
                    </a:solidFill>
                    <a:latin typeface="Calibri (Body)"/>
                  </a:rPr>
                  <a:t>04</a:t>
                </a:r>
                <a:endParaRPr sz="2800" b="1" dirty="0">
                  <a:solidFill>
                    <a:schemeClr val="bg1"/>
                  </a:solidFill>
                  <a:latin typeface="Calibri (Body)"/>
                </a:endParaRPr>
              </a:p>
            </p:txBody>
          </p:sp>
          <p:sp>
            <p:nvSpPr>
              <p:cNvPr id="16" name="Freeform: Shape 15">
                <a:extLst>
                  <a:ext uri="{FF2B5EF4-FFF2-40B4-BE49-F238E27FC236}">
                    <a16:creationId xmlns:a16="http://schemas.microsoft.com/office/drawing/2014/main" id="{8974AEEB-D4BA-EF9E-33C8-221B6A6998F7}"/>
                  </a:ext>
                </a:extLst>
              </p:cNvPr>
              <p:cNvSpPr/>
              <p:nvPr/>
            </p:nvSpPr>
            <p:spPr>
              <a:xfrm>
                <a:off x="5261208" y="2758941"/>
                <a:ext cx="921756" cy="439079"/>
              </a:xfrm>
              <a:custGeom>
                <a:avLst/>
                <a:gdLst>
                  <a:gd name="connsiteX0" fmla="*/ 492627 w 921756"/>
                  <a:gd name="connsiteY0" fmla="*/ 0 h 439079"/>
                  <a:gd name="connsiteX1" fmla="*/ 921756 w 921756"/>
                  <a:gd name="connsiteY1" fmla="*/ 285158 h 439079"/>
                  <a:gd name="connsiteX2" fmla="*/ 921755 w 921756"/>
                  <a:gd name="connsiteY2" fmla="*/ 285159 h 439079"/>
                  <a:gd name="connsiteX3" fmla="*/ 117704 w 921756"/>
                  <a:gd name="connsiteY3" fmla="*/ 439079 h 439079"/>
                  <a:gd name="connsiteX4" fmla="*/ 0 w 921756"/>
                  <a:gd name="connsiteY4" fmla="*/ 285158 h 439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756" h="439079">
                    <a:moveTo>
                      <a:pt x="492627" y="0"/>
                    </a:moveTo>
                    <a:lnTo>
                      <a:pt x="921756" y="285158"/>
                    </a:lnTo>
                    <a:lnTo>
                      <a:pt x="921755" y="285159"/>
                    </a:lnTo>
                    <a:lnTo>
                      <a:pt x="117704" y="439079"/>
                    </a:lnTo>
                    <a:lnTo>
                      <a:pt x="0" y="285158"/>
                    </a:lnTo>
                    <a:close/>
                  </a:path>
                </a:pathLst>
              </a:custGeom>
              <a:solidFill>
                <a:srgbClr val="000000">
                  <a:alpha val="30196"/>
                </a:srgbClr>
              </a:solidFill>
              <a:ln w="12700">
                <a:miter lim="400000"/>
              </a:ln>
            </p:spPr>
            <p:txBody>
              <a:bodyPr wrap="square" lIns="28575" tIns="28575" rIns="28575" bIns="28575" anchor="ctr">
                <a:noAutofit/>
              </a:bodyPr>
              <a:lstStyle/>
              <a:p>
                <a:pPr>
                  <a:defRPr sz="3000">
                    <a:solidFill>
                      <a:srgbClr val="FFFFFF"/>
                    </a:solidFill>
                  </a:defRPr>
                </a:pPr>
                <a:endParaRPr sz="2800">
                  <a:solidFill>
                    <a:schemeClr val="tx1">
                      <a:lumMod val="85000"/>
                      <a:lumOff val="15000"/>
                    </a:schemeClr>
                  </a:solidFill>
                  <a:latin typeface="Calibri (Body)"/>
                </a:endParaRPr>
              </a:p>
            </p:txBody>
          </p:sp>
          <p:sp>
            <p:nvSpPr>
              <p:cNvPr id="17" name="Shape">
                <a:extLst>
                  <a:ext uri="{FF2B5EF4-FFF2-40B4-BE49-F238E27FC236}">
                    <a16:creationId xmlns:a16="http://schemas.microsoft.com/office/drawing/2014/main" id="{DACE9043-8618-A82F-EE43-19E03010D939}"/>
                  </a:ext>
                </a:extLst>
              </p:cNvPr>
              <p:cNvSpPr/>
              <p:nvPr/>
            </p:nvSpPr>
            <p:spPr>
              <a:xfrm>
                <a:off x="2395432" y="2441414"/>
                <a:ext cx="3783225" cy="602686"/>
              </a:xfrm>
              <a:custGeom>
                <a:avLst/>
                <a:gdLst/>
                <a:ahLst/>
                <a:cxnLst>
                  <a:cxn ang="0">
                    <a:pos x="wd2" y="hd2"/>
                  </a:cxn>
                  <a:cxn ang="5400000">
                    <a:pos x="wd2" y="hd2"/>
                  </a:cxn>
                  <a:cxn ang="10800000">
                    <a:pos x="wd2" y="hd2"/>
                  </a:cxn>
                  <a:cxn ang="16200000">
                    <a:pos x="wd2" y="hd2"/>
                  </a:cxn>
                </a:cxnLst>
                <a:rect l="0" t="0" r="r" b="b"/>
                <a:pathLst>
                  <a:path w="21600" h="21600" extrusionOk="0">
                    <a:moveTo>
                      <a:pt x="18969" y="0"/>
                    </a:moveTo>
                    <a:lnTo>
                      <a:pt x="21600" y="21600"/>
                    </a:lnTo>
                    <a:lnTo>
                      <a:pt x="2602" y="21600"/>
                    </a:lnTo>
                    <a:lnTo>
                      <a:pt x="0" y="0"/>
                    </a:lnTo>
                    <a:close/>
                  </a:path>
                </a:pathLst>
              </a:custGeom>
              <a:solidFill>
                <a:schemeClr val="accent6"/>
              </a:solidFill>
              <a:ln w="12700">
                <a:miter lim="400000"/>
              </a:ln>
            </p:spPr>
            <p:txBody>
              <a:bodyPr lIns="28575" tIns="28575" rIns="28575" bIns="28575" anchor="ctr"/>
              <a:lstStyle/>
              <a:p>
                <a:pPr algn="ctr"/>
                <a:r>
                  <a:rPr lang="en-US" sz="2800" b="1" noProof="1">
                    <a:solidFill>
                      <a:schemeClr val="bg1"/>
                    </a:solidFill>
                    <a:latin typeface="Calibri (Body)"/>
                  </a:rPr>
                  <a:t>Audits and Assessments</a:t>
                </a:r>
              </a:p>
            </p:txBody>
          </p:sp>
        </p:grpSp>
        <p:grpSp>
          <p:nvGrpSpPr>
            <p:cNvPr id="18" name="Group 17">
              <a:extLst>
                <a:ext uri="{FF2B5EF4-FFF2-40B4-BE49-F238E27FC236}">
                  <a16:creationId xmlns:a16="http://schemas.microsoft.com/office/drawing/2014/main" id="{4C8035C8-30F4-9977-A78D-525ABFDBF985}"/>
                </a:ext>
              </a:extLst>
            </p:cNvPr>
            <p:cNvGrpSpPr/>
            <p:nvPr/>
          </p:nvGrpSpPr>
          <p:grpSpPr>
            <a:xfrm>
              <a:off x="6308697" y="2622483"/>
              <a:ext cx="5306245" cy="1255616"/>
              <a:chOff x="5901012" y="1838728"/>
              <a:chExt cx="3783225" cy="1205367"/>
            </a:xfrm>
          </p:grpSpPr>
          <p:sp>
            <p:nvSpPr>
              <p:cNvPr id="20" name="Shape">
                <a:extLst>
                  <a:ext uri="{FF2B5EF4-FFF2-40B4-BE49-F238E27FC236}">
                    <a16:creationId xmlns:a16="http://schemas.microsoft.com/office/drawing/2014/main" id="{151F4C11-3A5F-C63E-B3B5-AB2EA990F5AE}"/>
                  </a:ext>
                </a:extLst>
              </p:cNvPr>
              <p:cNvSpPr/>
              <p:nvPr/>
            </p:nvSpPr>
            <p:spPr>
              <a:xfrm>
                <a:off x="5901016" y="1838728"/>
                <a:ext cx="921749" cy="120536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10800"/>
                    </a:lnTo>
                    <a:lnTo>
                      <a:pt x="10800" y="21600"/>
                    </a:lnTo>
                    <a:lnTo>
                      <a:pt x="21600" y="10800"/>
                    </a:lnTo>
                    <a:close/>
                  </a:path>
                </a:pathLst>
              </a:custGeom>
              <a:solidFill>
                <a:schemeClr val="accent3">
                  <a:lumMod val="75000"/>
                </a:schemeClr>
              </a:solidFill>
              <a:ln w="12700">
                <a:miter lim="400000"/>
              </a:ln>
            </p:spPr>
            <p:txBody>
              <a:bodyPr lIns="28575" tIns="228600" rIns="28575" bIns="28575" anchor="ctr"/>
              <a:lstStyle/>
              <a:p>
                <a:pPr algn="ctr">
                  <a:defRPr sz="3000">
                    <a:solidFill>
                      <a:srgbClr val="FFFFFF"/>
                    </a:solidFill>
                  </a:defRPr>
                </a:pPr>
                <a:r>
                  <a:rPr lang="en-US" sz="2800" b="1" dirty="0">
                    <a:solidFill>
                      <a:schemeClr val="bg1"/>
                    </a:solidFill>
                    <a:latin typeface="Calibri (Body)"/>
                  </a:rPr>
                  <a:t>03</a:t>
                </a:r>
                <a:endParaRPr sz="2800" b="1" dirty="0">
                  <a:solidFill>
                    <a:schemeClr val="bg1"/>
                  </a:solidFill>
                  <a:latin typeface="Calibri (Body)"/>
                </a:endParaRPr>
              </a:p>
            </p:txBody>
          </p:sp>
          <p:sp>
            <p:nvSpPr>
              <p:cNvPr id="21" name="Freeform: Shape 20">
                <a:extLst>
                  <a:ext uri="{FF2B5EF4-FFF2-40B4-BE49-F238E27FC236}">
                    <a16:creationId xmlns:a16="http://schemas.microsoft.com/office/drawing/2014/main" id="{A6822BD0-F897-D6B4-87AA-A4444851FD1A}"/>
                  </a:ext>
                </a:extLst>
              </p:cNvPr>
              <p:cNvSpPr/>
              <p:nvPr/>
            </p:nvSpPr>
            <p:spPr>
              <a:xfrm>
                <a:off x="5901017" y="2213396"/>
                <a:ext cx="921748" cy="380931"/>
              </a:xfrm>
              <a:custGeom>
                <a:avLst/>
                <a:gdLst>
                  <a:gd name="connsiteX0" fmla="*/ 524373 w 921748"/>
                  <a:gd name="connsiteY0" fmla="*/ 0 h 380931"/>
                  <a:gd name="connsiteX1" fmla="*/ 921747 w 921748"/>
                  <a:gd name="connsiteY1" fmla="*/ 228015 h 380931"/>
                  <a:gd name="connsiteX2" fmla="*/ 921748 w 921748"/>
                  <a:gd name="connsiteY2" fmla="*/ 228016 h 380931"/>
                  <a:gd name="connsiteX3" fmla="*/ 804813 w 921748"/>
                  <a:gd name="connsiteY3" fmla="*/ 380931 h 380931"/>
                  <a:gd name="connsiteX4" fmla="*/ 0 w 921748"/>
                  <a:gd name="connsiteY4" fmla="*/ 228016 h 380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748" h="380931">
                    <a:moveTo>
                      <a:pt x="524373" y="0"/>
                    </a:moveTo>
                    <a:lnTo>
                      <a:pt x="921747" y="228015"/>
                    </a:lnTo>
                    <a:lnTo>
                      <a:pt x="921748" y="228016"/>
                    </a:lnTo>
                    <a:lnTo>
                      <a:pt x="804813" y="380931"/>
                    </a:lnTo>
                    <a:lnTo>
                      <a:pt x="0" y="228016"/>
                    </a:lnTo>
                    <a:close/>
                  </a:path>
                </a:pathLst>
              </a:custGeom>
              <a:solidFill>
                <a:srgbClr val="000000">
                  <a:alpha val="30196"/>
                </a:srgbClr>
              </a:solidFill>
              <a:ln w="12700">
                <a:miter lim="400000"/>
              </a:ln>
            </p:spPr>
            <p:txBody>
              <a:bodyPr wrap="square" lIns="28575" tIns="28575" rIns="28575" bIns="28575" anchor="ctr">
                <a:noAutofit/>
              </a:bodyPr>
              <a:lstStyle/>
              <a:p>
                <a:endParaRPr sz="2800">
                  <a:solidFill>
                    <a:schemeClr val="tx1">
                      <a:lumMod val="85000"/>
                      <a:lumOff val="15000"/>
                    </a:schemeClr>
                  </a:solidFill>
                  <a:latin typeface="Calibri (Body)"/>
                </a:endParaRPr>
              </a:p>
            </p:txBody>
          </p:sp>
          <p:sp>
            <p:nvSpPr>
              <p:cNvPr id="22" name="Shape">
                <a:extLst>
                  <a:ext uri="{FF2B5EF4-FFF2-40B4-BE49-F238E27FC236}">
                    <a16:creationId xmlns:a16="http://schemas.microsoft.com/office/drawing/2014/main" id="{B82B7B9C-42C9-EFEE-6723-F988CC94F908}"/>
                  </a:ext>
                </a:extLst>
              </p:cNvPr>
              <p:cNvSpPr/>
              <p:nvPr/>
            </p:nvSpPr>
            <p:spPr>
              <a:xfrm>
                <a:off x="5901012" y="1838728"/>
                <a:ext cx="3783225" cy="602686"/>
              </a:xfrm>
              <a:custGeom>
                <a:avLst/>
                <a:gdLst/>
                <a:ahLst/>
                <a:cxnLst>
                  <a:cxn ang="0">
                    <a:pos x="wd2" y="hd2"/>
                  </a:cxn>
                  <a:cxn ang="5400000">
                    <a:pos x="wd2" y="hd2"/>
                  </a:cxn>
                  <a:cxn ang="10800000">
                    <a:pos x="wd2" y="hd2"/>
                  </a:cxn>
                  <a:cxn ang="16200000">
                    <a:pos x="wd2" y="hd2"/>
                  </a:cxn>
                </a:cxnLst>
                <a:rect l="0" t="0" r="r" b="b"/>
                <a:pathLst>
                  <a:path w="21600" h="21600" extrusionOk="0">
                    <a:moveTo>
                      <a:pt x="2631" y="0"/>
                    </a:moveTo>
                    <a:lnTo>
                      <a:pt x="0" y="21600"/>
                    </a:lnTo>
                    <a:lnTo>
                      <a:pt x="18998" y="21600"/>
                    </a:lnTo>
                    <a:lnTo>
                      <a:pt x="21600" y="0"/>
                    </a:lnTo>
                    <a:close/>
                  </a:path>
                </a:pathLst>
              </a:custGeom>
              <a:solidFill>
                <a:schemeClr val="accent3"/>
              </a:solidFill>
              <a:ln w="12700">
                <a:miter lim="400000"/>
              </a:ln>
            </p:spPr>
            <p:txBody>
              <a:bodyPr lIns="28575" tIns="28575" rIns="28575" bIns="28575" anchor="ctr"/>
              <a:lstStyle/>
              <a:p>
                <a:pPr algn="ctr"/>
                <a:r>
                  <a:rPr lang="en-US" sz="2800" b="1" noProof="1">
                    <a:solidFill>
                      <a:schemeClr val="bg1"/>
                    </a:solidFill>
                    <a:latin typeface="Calibri (Body)"/>
                  </a:rPr>
                  <a:t>Seamless ITC availment</a:t>
                </a:r>
              </a:p>
            </p:txBody>
          </p:sp>
        </p:grpSp>
        <p:grpSp>
          <p:nvGrpSpPr>
            <p:cNvPr id="23" name="Group 22">
              <a:extLst>
                <a:ext uri="{FF2B5EF4-FFF2-40B4-BE49-F238E27FC236}">
                  <a16:creationId xmlns:a16="http://schemas.microsoft.com/office/drawing/2014/main" id="{E8469CB7-FEBB-44C0-CB9E-60827156EBAE}"/>
                </a:ext>
              </a:extLst>
            </p:cNvPr>
            <p:cNvGrpSpPr/>
            <p:nvPr/>
          </p:nvGrpSpPr>
          <p:grpSpPr>
            <a:xfrm>
              <a:off x="6314736" y="4019316"/>
              <a:ext cx="5306245" cy="1255616"/>
              <a:chOff x="5901012" y="1838728"/>
              <a:chExt cx="3783225" cy="1205367"/>
            </a:xfrm>
          </p:grpSpPr>
          <p:sp>
            <p:nvSpPr>
              <p:cNvPr id="24" name="Shape">
                <a:extLst>
                  <a:ext uri="{FF2B5EF4-FFF2-40B4-BE49-F238E27FC236}">
                    <a16:creationId xmlns:a16="http://schemas.microsoft.com/office/drawing/2014/main" id="{9215961C-82DC-A91E-F264-62E3832FE62A}"/>
                  </a:ext>
                </a:extLst>
              </p:cNvPr>
              <p:cNvSpPr/>
              <p:nvPr/>
            </p:nvSpPr>
            <p:spPr>
              <a:xfrm>
                <a:off x="5901016" y="1838728"/>
                <a:ext cx="921749" cy="120536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10800"/>
                    </a:lnTo>
                    <a:lnTo>
                      <a:pt x="10800" y="21600"/>
                    </a:lnTo>
                    <a:lnTo>
                      <a:pt x="21600" y="10800"/>
                    </a:lnTo>
                    <a:close/>
                  </a:path>
                </a:pathLst>
              </a:custGeom>
              <a:solidFill>
                <a:schemeClr val="accent2">
                  <a:lumMod val="75000"/>
                </a:schemeClr>
              </a:solidFill>
              <a:ln w="12700">
                <a:miter lim="400000"/>
              </a:ln>
            </p:spPr>
            <p:txBody>
              <a:bodyPr lIns="28575" tIns="228600" rIns="28575" bIns="28575" anchor="ctr"/>
              <a:lstStyle/>
              <a:p>
                <a:pPr algn="ctr">
                  <a:defRPr sz="3000">
                    <a:solidFill>
                      <a:srgbClr val="FFFFFF"/>
                    </a:solidFill>
                  </a:defRPr>
                </a:pPr>
                <a:r>
                  <a:rPr lang="en-US" sz="2800" b="1" dirty="0">
                    <a:solidFill>
                      <a:schemeClr val="bg1"/>
                    </a:solidFill>
                    <a:latin typeface="Calibri (Body)"/>
                  </a:rPr>
                  <a:t>05</a:t>
                </a:r>
                <a:endParaRPr sz="2800" b="1" dirty="0">
                  <a:solidFill>
                    <a:schemeClr val="bg1"/>
                  </a:solidFill>
                  <a:latin typeface="Calibri (Body)"/>
                </a:endParaRPr>
              </a:p>
            </p:txBody>
          </p:sp>
          <p:sp>
            <p:nvSpPr>
              <p:cNvPr id="25" name="Freeform: Shape 24">
                <a:extLst>
                  <a:ext uri="{FF2B5EF4-FFF2-40B4-BE49-F238E27FC236}">
                    <a16:creationId xmlns:a16="http://schemas.microsoft.com/office/drawing/2014/main" id="{1726C465-8942-8311-3510-87512AED53A1}"/>
                  </a:ext>
                </a:extLst>
              </p:cNvPr>
              <p:cNvSpPr/>
              <p:nvPr/>
            </p:nvSpPr>
            <p:spPr>
              <a:xfrm>
                <a:off x="5901017" y="2213396"/>
                <a:ext cx="921748" cy="380931"/>
              </a:xfrm>
              <a:custGeom>
                <a:avLst/>
                <a:gdLst>
                  <a:gd name="connsiteX0" fmla="*/ 524373 w 921748"/>
                  <a:gd name="connsiteY0" fmla="*/ 0 h 380931"/>
                  <a:gd name="connsiteX1" fmla="*/ 921747 w 921748"/>
                  <a:gd name="connsiteY1" fmla="*/ 228015 h 380931"/>
                  <a:gd name="connsiteX2" fmla="*/ 921748 w 921748"/>
                  <a:gd name="connsiteY2" fmla="*/ 228016 h 380931"/>
                  <a:gd name="connsiteX3" fmla="*/ 804813 w 921748"/>
                  <a:gd name="connsiteY3" fmla="*/ 380931 h 380931"/>
                  <a:gd name="connsiteX4" fmla="*/ 0 w 921748"/>
                  <a:gd name="connsiteY4" fmla="*/ 228016 h 380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748" h="380931">
                    <a:moveTo>
                      <a:pt x="524373" y="0"/>
                    </a:moveTo>
                    <a:lnTo>
                      <a:pt x="921747" y="228015"/>
                    </a:lnTo>
                    <a:lnTo>
                      <a:pt x="921748" y="228016"/>
                    </a:lnTo>
                    <a:lnTo>
                      <a:pt x="804813" y="380931"/>
                    </a:lnTo>
                    <a:lnTo>
                      <a:pt x="0" y="228016"/>
                    </a:lnTo>
                    <a:close/>
                  </a:path>
                </a:pathLst>
              </a:custGeom>
              <a:solidFill>
                <a:srgbClr val="000000">
                  <a:alpha val="30196"/>
                </a:srgbClr>
              </a:solidFill>
              <a:ln w="12700">
                <a:miter lim="400000"/>
              </a:ln>
            </p:spPr>
            <p:txBody>
              <a:bodyPr wrap="square" lIns="28575" tIns="28575" rIns="28575" bIns="28575" anchor="ctr">
                <a:noAutofit/>
              </a:bodyPr>
              <a:lstStyle/>
              <a:p>
                <a:endParaRPr sz="2800">
                  <a:solidFill>
                    <a:schemeClr val="tx1">
                      <a:lumMod val="85000"/>
                      <a:lumOff val="15000"/>
                    </a:schemeClr>
                  </a:solidFill>
                  <a:latin typeface="Calibri (Body)"/>
                </a:endParaRPr>
              </a:p>
            </p:txBody>
          </p:sp>
          <p:sp>
            <p:nvSpPr>
              <p:cNvPr id="27" name="Shape">
                <a:extLst>
                  <a:ext uri="{FF2B5EF4-FFF2-40B4-BE49-F238E27FC236}">
                    <a16:creationId xmlns:a16="http://schemas.microsoft.com/office/drawing/2014/main" id="{4F6E0301-7ABC-A91E-0945-246E3FF771DB}"/>
                  </a:ext>
                </a:extLst>
              </p:cNvPr>
              <p:cNvSpPr/>
              <p:nvPr/>
            </p:nvSpPr>
            <p:spPr>
              <a:xfrm>
                <a:off x="5901012" y="1838728"/>
                <a:ext cx="3783225" cy="602686"/>
              </a:xfrm>
              <a:custGeom>
                <a:avLst/>
                <a:gdLst/>
                <a:ahLst/>
                <a:cxnLst>
                  <a:cxn ang="0">
                    <a:pos x="wd2" y="hd2"/>
                  </a:cxn>
                  <a:cxn ang="5400000">
                    <a:pos x="wd2" y="hd2"/>
                  </a:cxn>
                  <a:cxn ang="10800000">
                    <a:pos x="wd2" y="hd2"/>
                  </a:cxn>
                  <a:cxn ang="16200000">
                    <a:pos x="wd2" y="hd2"/>
                  </a:cxn>
                </a:cxnLst>
                <a:rect l="0" t="0" r="r" b="b"/>
                <a:pathLst>
                  <a:path w="21600" h="21600" extrusionOk="0">
                    <a:moveTo>
                      <a:pt x="2631" y="0"/>
                    </a:moveTo>
                    <a:lnTo>
                      <a:pt x="0" y="21600"/>
                    </a:lnTo>
                    <a:lnTo>
                      <a:pt x="18998" y="21600"/>
                    </a:lnTo>
                    <a:lnTo>
                      <a:pt x="21600" y="0"/>
                    </a:lnTo>
                    <a:close/>
                  </a:path>
                </a:pathLst>
              </a:custGeom>
              <a:solidFill>
                <a:schemeClr val="accent2"/>
              </a:solidFill>
              <a:ln w="12700">
                <a:miter lim="400000"/>
              </a:ln>
            </p:spPr>
            <p:txBody>
              <a:bodyPr lIns="28575" tIns="28575" rIns="28575" bIns="28575" anchor="ctr"/>
              <a:lstStyle/>
              <a:p>
                <a:pPr algn="ctr"/>
                <a:r>
                  <a:rPr lang="en-US" sz="2800" b="1" noProof="1">
                    <a:solidFill>
                      <a:schemeClr val="bg1"/>
                    </a:solidFill>
                    <a:latin typeface="Calibri (Body)"/>
                  </a:rPr>
                  <a:t>GSTN 2.0</a:t>
                </a:r>
              </a:p>
            </p:txBody>
          </p:sp>
        </p:grpSp>
        <p:sp>
          <p:nvSpPr>
            <p:cNvPr id="11" name="TextBox 10">
              <a:extLst>
                <a:ext uri="{FF2B5EF4-FFF2-40B4-BE49-F238E27FC236}">
                  <a16:creationId xmlns:a16="http://schemas.microsoft.com/office/drawing/2014/main" id="{49FCFA50-6814-CAB5-A290-B05B68D75B99}"/>
                </a:ext>
              </a:extLst>
            </p:cNvPr>
            <p:cNvSpPr txBox="1"/>
            <p:nvPr/>
          </p:nvSpPr>
          <p:spPr>
            <a:xfrm>
              <a:off x="1269897" y="2584383"/>
              <a:ext cx="4019454" cy="452985"/>
            </a:xfrm>
            <a:prstGeom prst="rect">
              <a:avLst/>
            </a:prstGeom>
            <a:noFill/>
          </p:spPr>
          <p:txBody>
            <a:bodyPr wrap="square" lIns="0" rIns="0" rtlCol="0" anchor="t">
              <a:spAutoFit/>
            </a:bodyPr>
            <a:lstStyle/>
            <a:p>
              <a:pPr algn="r"/>
              <a:r>
                <a:rPr lang="en-US" sz="1500" noProof="1">
                  <a:latin typeface="Calibri (Body)"/>
                </a:rPr>
                <a:t>Addressing the inverted duty structure in a holistic manner</a:t>
              </a:r>
            </a:p>
          </p:txBody>
        </p:sp>
        <p:sp>
          <p:nvSpPr>
            <p:cNvPr id="12" name="TextBox 11">
              <a:extLst>
                <a:ext uri="{FF2B5EF4-FFF2-40B4-BE49-F238E27FC236}">
                  <a16:creationId xmlns:a16="http://schemas.microsoft.com/office/drawing/2014/main" id="{1034EEF4-7C48-5C5E-90A8-C93D7434854A}"/>
                </a:ext>
              </a:extLst>
            </p:cNvPr>
            <p:cNvSpPr txBox="1"/>
            <p:nvPr/>
          </p:nvSpPr>
          <p:spPr>
            <a:xfrm>
              <a:off x="7601525" y="1885966"/>
              <a:ext cx="4013416" cy="452985"/>
            </a:xfrm>
            <a:prstGeom prst="rect">
              <a:avLst/>
            </a:prstGeom>
            <a:noFill/>
          </p:spPr>
          <p:txBody>
            <a:bodyPr wrap="square" lIns="0" rIns="0" rtlCol="0" anchor="t">
              <a:spAutoFit/>
            </a:bodyPr>
            <a:lstStyle/>
            <a:p>
              <a:r>
                <a:rPr lang="en-US" sz="1500" noProof="1">
                  <a:latin typeface="Calibri (Body)"/>
                </a:rPr>
                <a:t>Unlocking of working capital measures, e.g., transfer of CGST credit among distinct persons</a:t>
              </a:r>
            </a:p>
          </p:txBody>
        </p:sp>
        <p:sp>
          <p:nvSpPr>
            <p:cNvPr id="13" name="TextBox 12">
              <a:extLst>
                <a:ext uri="{FF2B5EF4-FFF2-40B4-BE49-F238E27FC236}">
                  <a16:creationId xmlns:a16="http://schemas.microsoft.com/office/drawing/2014/main" id="{1B18E085-5E05-CF1B-1E47-73CC654E3D5F}"/>
                </a:ext>
              </a:extLst>
            </p:cNvPr>
            <p:cNvSpPr txBox="1"/>
            <p:nvPr/>
          </p:nvSpPr>
          <p:spPr>
            <a:xfrm>
              <a:off x="1269896" y="3981216"/>
              <a:ext cx="4019454" cy="452985"/>
            </a:xfrm>
            <a:prstGeom prst="rect">
              <a:avLst/>
            </a:prstGeom>
            <a:noFill/>
          </p:spPr>
          <p:txBody>
            <a:bodyPr wrap="square" lIns="0" rIns="0" rtlCol="0" anchor="t">
              <a:spAutoFit/>
            </a:bodyPr>
            <a:lstStyle/>
            <a:p>
              <a:pPr algn="r"/>
              <a:r>
                <a:rPr lang="en-US" sz="1500" noProof="1">
                  <a:latin typeface="Calibri (Body)"/>
                </a:rPr>
                <a:t>Ensuring uniformity in audits across central and state administration</a:t>
              </a:r>
            </a:p>
          </p:txBody>
        </p:sp>
        <p:sp>
          <p:nvSpPr>
            <p:cNvPr id="14" name="TextBox 13">
              <a:extLst>
                <a:ext uri="{FF2B5EF4-FFF2-40B4-BE49-F238E27FC236}">
                  <a16:creationId xmlns:a16="http://schemas.microsoft.com/office/drawing/2014/main" id="{388F76C9-B52C-7A20-6468-3A78BB600D35}"/>
                </a:ext>
              </a:extLst>
            </p:cNvPr>
            <p:cNvSpPr txBox="1"/>
            <p:nvPr/>
          </p:nvSpPr>
          <p:spPr>
            <a:xfrm>
              <a:off x="7607560" y="3282799"/>
              <a:ext cx="4013416" cy="452985"/>
            </a:xfrm>
            <a:prstGeom prst="rect">
              <a:avLst/>
            </a:prstGeom>
            <a:noFill/>
          </p:spPr>
          <p:txBody>
            <a:bodyPr wrap="square" lIns="0" rIns="0" rtlCol="0" anchor="t">
              <a:spAutoFit/>
            </a:bodyPr>
            <a:lstStyle/>
            <a:p>
              <a:r>
                <a:rPr lang="en-US" sz="1500" noProof="1">
                  <a:latin typeface="Calibri (Body)"/>
                </a:rPr>
                <a:t>Removing restrictions on input tax credits in some cases by relooking at restrictions in Section 17(5)</a:t>
              </a:r>
            </a:p>
          </p:txBody>
        </p:sp>
        <p:sp>
          <p:nvSpPr>
            <p:cNvPr id="61" name="TextBox 60">
              <a:extLst>
                <a:ext uri="{FF2B5EF4-FFF2-40B4-BE49-F238E27FC236}">
                  <a16:creationId xmlns:a16="http://schemas.microsoft.com/office/drawing/2014/main" id="{F299F11B-9B95-EC7B-5D33-4CB9E1444D0F}"/>
                </a:ext>
              </a:extLst>
            </p:cNvPr>
            <p:cNvSpPr txBox="1"/>
            <p:nvPr/>
          </p:nvSpPr>
          <p:spPr>
            <a:xfrm>
              <a:off x="7601525" y="4679632"/>
              <a:ext cx="4013416" cy="641728"/>
            </a:xfrm>
            <a:prstGeom prst="rect">
              <a:avLst/>
            </a:prstGeom>
            <a:noFill/>
          </p:spPr>
          <p:txBody>
            <a:bodyPr wrap="square" lIns="0" rIns="0" rtlCol="0" anchor="t">
              <a:spAutoFit/>
            </a:bodyPr>
            <a:lstStyle/>
            <a:p>
              <a:r>
                <a:rPr lang="en-US" sz="1500" dirty="0">
                  <a:latin typeface="Calibri (Body)"/>
                  <a:ea typeface="Verdana" panose="020B0604030504040204" pitchFamily="34" charset="0"/>
                </a:rPr>
                <a:t>Enhancing technological infrastructure for data availability for pre-populating of GST returns, including B2C e-invoicing</a:t>
              </a:r>
              <a:r>
                <a:rPr lang="en-US" sz="1500" noProof="1">
                  <a:latin typeface="Calibri (Body)"/>
                </a:rPr>
                <a:t>.</a:t>
              </a:r>
            </a:p>
          </p:txBody>
        </p:sp>
      </p:grpSp>
    </p:spTree>
    <p:extLst>
      <p:ext uri="{BB962C8B-B14F-4D97-AF65-F5344CB8AC3E}">
        <p14:creationId xmlns:p14="http://schemas.microsoft.com/office/powerpoint/2010/main" val="3440898948"/>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_Brand_Theme">
  <a:themeElements>
    <a:clrScheme name="Custom 3">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Brand_Theme" id="{E5778285-F657-46FA-83E9-5ECC214999D3}" vid="{931F9C79-6C51-4118-B787-859488224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7C0B5E8C28FBB4DB6BB6E6547CA8A70" ma:contentTypeVersion="14" ma:contentTypeDescription="Create a new document." ma:contentTypeScope="" ma:versionID="4c6617896dbd6066d418e5883b6ed562">
  <xsd:schema xmlns:xsd="http://www.w3.org/2001/XMLSchema" xmlns:xs="http://www.w3.org/2001/XMLSchema" xmlns:p="http://schemas.microsoft.com/office/2006/metadata/properties" xmlns:ns3="8f1e2369-70da-40d7-b978-99d0855b91b8" xmlns:ns4="8ee28f6f-733e-446a-845c-015b8614e1f7" targetNamespace="http://schemas.microsoft.com/office/2006/metadata/properties" ma:root="true" ma:fieldsID="7beb73ffafaeb73ea273bd43962ac528" ns3:_="" ns4:_="">
    <xsd:import namespace="8f1e2369-70da-40d7-b978-99d0855b91b8"/>
    <xsd:import namespace="8ee28f6f-733e-446a-845c-015b8614e1f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1e2369-70da-40d7-b978-99d0855b91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ee28f6f-733e-446a-845c-015b8614e1f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E6CC2D-2343-40C9-BF57-ACB940668AFF}">
  <ds:schemaRefs>
    <ds:schemaRef ds:uri="http://schemas.microsoft.com/sharepoint/v3/contenttype/forms"/>
  </ds:schemaRefs>
</ds:datastoreItem>
</file>

<file path=customXml/itemProps2.xml><?xml version="1.0" encoding="utf-8"?>
<ds:datastoreItem xmlns:ds="http://schemas.openxmlformats.org/officeDocument/2006/customXml" ds:itemID="{9BBF235D-5BAD-4A08-AEE0-5E29BE15689F}">
  <ds:schemaRefs>
    <ds:schemaRef ds:uri="http://www.w3.org/XML/1998/namespace"/>
    <ds:schemaRef ds:uri="http://purl.org/dc/terms/"/>
    <ds:schemaRef ds:uri="http://purl.org/dc/elements/1.1/"/>
    <ds:schemaRef ds:uri="http://schemas.microsoft.com/office/2006/documentManagement/types"/>
    <ds:schemaRef ds:uri="http://purl.org/dc/dcmitype/"/>
    <ds:schemaRef ds:uri="8f1e2369-70da-40d7-b978-99d0855b91b8"/>
    <ds:schemaRef ds:uri="http://schemas.microsoft.com/office/infopath/2007/PartnerControls"/>
    <ds:schemaRef ds:uri="http://schemas.openxmlformats.org/package/2006/metadata/core-properties"/>
    <ds:schemaRef ds:uri="8ee28f6f-733e-446a-845c-015b8614e1f7"/>
    <ds:schemaRef ds:uri="http://schemas.microsoft.com/office/2006/metadata/properties"/>
  </ds:schemaRefs>
</ds:datastoreItem>
</file>

<file path=customXml/itemProps3.xml><?xml version="1.0" encoding="utf-8"?>
<ds:datastoreItem xmlns:ds="http://schemas.openxmlformats.org/officeDocument/2006/customXml" ds:itemID="{10B2FCBC-AEA4-4167-AEBB-3951BFAB54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1e2369-70da-40d7-b978-99d0855b91b8"/>
    <ds:schemaRef ds:uri="8ee28f6f-733e-446a-845c-015b8614e1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emplate>Deloitte_Brand_Theme_102224</Template>
  <TotalTime>1987</TotalTime>
  <Words>6051</Words>
  <Application>Microsoft Office PowerPoint</Application>
  <PresentationFormat>Widescreen</PresentationFormat>
  <Paragraphs>603</Paragraphs>
  <Slides>44</Slides>
  <Notes>20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58" baseType="lpstr">
      <vt:lpstr>ＭＳ Ｐゴシック</vt:lpstr>
      <vt:lpstr>Aptos</vt:lpstr>
      <vt:lpstr>Arial</vt:lpstr>
      <vt:lpstr>Calibri</vt:lpstr>
      <vt:lpstr>Calibri (Body)</vt:lpstr>
      <vt:lpstr>Courier New</vt:lpstr>
      <vt:lpstr>Open Sans Light</vt:lpstr>
      <vt:lpstr>Symbol</vt:lpstr>
      <vt:lpstr>Verdana</vt:lpstr>
      <vt:lpstr>Wingdings</vt:lpstr>
      <vt:lpstr>Wingdings 2</vt:lpstr>
      <vt:lpstr>Deloitte_Brand_Theme</vt:lpstr>
      <vt:lpstr>think-cell Slide</vt:lpstr>
      <vt:lpstr>Worksheet</vt:lpstr>
      <vt:lpstr>Unlocking the Future</vt:lpstr>
      <vt:lpstr>PowerPoint Presentation</vt:lpstr>
      <vt:lpstr>GST : Environment before GST 2.0</vt:lpstr>
      <vt:lpstr>8 years of GST and current environment </vt:lpstr>
      <vt:lpstr>Genesis of GST 2.0</vt:lpstr>
      <vt:lpstr>Three Pillars of GST Reform - Structure, Rates, and Ease of Living</vt:lpstr>
      <vt:lpstr>Impact and Future Outlook</vt:lpstr>
      <vt:lpstr>Impact of GST 2.0</vt:lpstr>
      <vt:lpstr>Future Outlook</vt:lpstr>
      <vt:lpstr>Key announcements/proposals of GST 2.0</vt:lpstr>
      <vt:lpstr>A. Trade facilitation</vt:lpstr>
      <vt:lpstr>Proposals under GST 2.0</vt:lpstr>
      <vt:lpstr>PowerPoint Presentation</vt:lpstr>
      <vt:lpstr> Post-supply discount</vt:lpstr>
      <vt:lpstr> Simplification of registration process</vt:lpstr>
      <vt:lpstr> GSTAT to be operational</vt:lpstr>
      <vt:lpstr>Impact of Anti-profiteering</vt:lpstr>
      <vt:lpstr>Compliance under Legal Metrology Act</vt:lpstr>
      <vt:lpstr>GST 2.0 Fast Track Refund</vt:lpstr>
      <vt:lpstr>B. Rate rationalization measures</vt:lpstr>
      <vt:lpstr>Sectoral recommendations – Consumer Sector</vt:lpstr>
      <vt:lpstr>Sectoral recommendations - Others</vt:lpstr>
      <vt:lpstr>Sectoral recommendations - Others</vt:lpstr>
      <vt:lpstr>Sectoral Impact</vt:lpstr>
      <vt:lpstr>PowerPoint Presentation</vt:lpstr>
      <vt:lpstr>Purpose of GST Audit</vt:lpstr>
      <vt:lpstr>Parameters of Selection of GST Audit</vt:lpstr>
      <vt:lpstr>Guiding Principles of Audit</vt:lpstr>
      <vt:lpstr>Process of GST Audit</vt:lpstr>
      <vt:lpstr>Process of GST Audit</vt:lpstr>
      <vt:lpstr>Timelines of the GST audit</vt:lpstr>
      <vt:lpstr>Handling GST Audit by the Auditee</vt:lpstr>
      <vt:lpstr>How to pre-ready before the Audit</vt:lpstr>
      <vt:lpstr>Recent changes to enhance reconciliations during audits</vt:lpstr>
      <vt:lpstr>Landmark Judgements</vt:lpstr>
      <vt:lpstr>Sikkim HC | Refund of Unutilised ITC on Business Closure denied  </vt:lpstr>
      <vt:lpstr>Supreme Court | Right to rectify return beyond prescribed timelines    </vt:lpstr>
      <vt:lpstr>Allahabad HC | Denial of ITC on the ground that supplier has failed to deposit tax with the government   </vt:lpstr>
      <vt:lpstr>Bombay HC | Blocking of Input Tax Credit in the Electronic Credit Ledger when no credit is available in the ledger on the date of the blocking order </vt:lpstr>
      <vt:lpstr>Punjab &amp; Haryana HC | Computation of limitation period for filing an appeal under Section 107   </vt:lpstr>
      <vt:lpstr>Madras HC | Issuance of single SCN and assessment order covering multiple financial years   </vt:lpstr>
      <vt:lpstr>Bombay at Goa HC | Transfer of unutilized ITC between companies located in different States pursuant to an amalgamation</vt:lpstr>
      <vt:lpstr>Supreme Court | Compliance and reporting mechanism for overseas OIDAR service providers supplying services to Indian recipients   </vt:lpstr>
      <vt:lpstr>Gujarat HC | Refund of unutilized Input Tax Credit of Compensation Cess paid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16x9 Onscreen PPT</dc:title>
  <dc:creator>Gupta, Rajat</dc:creator>
  <cp:lastModifiedBy>Deloitte IDT</cp:lastModifiedBy>
  <cp:revision>56</cp:revision>
  <dcterms:created xsi:type="dcterms:W3CDTF">2020-04-09T19:50:51Z</dcterms:created>
  <dcterms:modified xsi:type="dcterms:W3CDTF">2025-11-08T15:44:12Z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2021-04-05T20:58:38Z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9ab57f92-f9f5-4e1c-bb56-f04159416863</vt:lpwstr>
  </property>
  <property fmtid="{D5CDD505-2E9C-101B-9397-08002B2CF9AE}" pid="8" name="MSIP_Label_ea60d57e-af5b-4752-ac57-3e4f28ca11dc_ContentBits">
    <vt:lpwstr>0</vt:lpwstr>
  </property>
  <property fmtid="{D5CDD505-2E9C-101B-9397-08002B2CF9AE}" pid="9" name="ContentTypeId">
    <vt:lpwstr>0x01010097C0B5E8C28FBB4DB6BB6E6547CA8A70</vt:lpwstr>
  </property>
</Properties>
</file>