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handoutMasterIdLst>
    <p:handoutMasterId r:id="rId46"/>
  </p:handoutMasterIdLst>
  <p:sldIdLst>
    <p:sldId id="256" r:id="rId2"/>
    <p:sldId id="270" r:id="rId3"/>
    <p:sldId id="307" r:id="rId4"/>
    <p:sldId id="308" r:id="rId5"/>
    <p:sldId id="316" r:id="rId6"/>
    <p:sldId id="317" r:id="rId7"/>
    <p:sldId id="292" r:id="rId8"/>
    <p:sldId id="272" r:id="rId9"/>
    <p:sldId id="257" r:id="rId10"/>
    <p:sldId id="258" r:id="rId11"/>
    <p:sldId id="259" r:id="rId12"/>
    <p:sldId id="260" r:id="rId13"/>
    <p:sldId id="262" r:id="rId14"/>
    <p:sldId id="263" r:id="rId15"/>
    <p:sldId id="264" r:id="rId16"/>
    <p:sldId id="265" r:id="rId17"/>
    <p:sldId id="266" r:id="rId18"/>
    <p:sldId id="310" r:id="rId19"/>
    <p:sldId id="309" r:id="rId20"/>
    <p:sldId id="313" r:id="rId21"/>
    <p:sldId id="311" r:id="rId22"/>
    <p:sldId id="303" r:id="rId23"/>
    <p:sldId id="304" r:id="rId24"/>
    <p:sldId id="305" r:id="rId25"/>
    <p:sldId id="306" r:id="rId26"/>
    <p:sldId id="293" r:id="rId27"/>
    <p:sldId id="277" r:id="rId28"/>
    <p:sldId id="278" r:id="rId29"/>
    <p:sldId id="279" r:id="rId30"/>
    <p:sldId id="280" r:id="rId31"/>
    <p:sldId id="281" r:id="rId32"/>
    <p:sldId id="314" r:id="rId33"/>
    <p:sldId id="315" r:id="rId34"/>
    <p:sldId id="318" r:id="rId35"/>
    <p:sldId id="296" r:id="rId36"/>
    <p:sldId id="297" r:id="rId37"/>
    <p:sldId id="300" r:id="rId38"/>
    <p:sldId id="302" r:id="rId39"/>
    <p:sldId id="301" r:id="rId40"/>
    <p:sldId id="294" r:id="rId41"/>
    <p:sldId id="295" r:id="rId42"/>
    <p:sldId id="288" r:id="rId43"/>
    <p:sldId id="28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068" autoAdjust="0"/>
  </p:normalViewPr>
  <p:slideViewPr>
    <p:cSldViewPr snapToGrid="0">
      <p:cViewPr>
        <p:scale>
          <a:sx n="76" d="100"/>
          <a:sy n="7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C9DA2C0-76DA-FE5F-92D8-2C9F580613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 xmlns:a16="http://schemas.microsoft.com/office/drawing/2014/main" id="{DB870E28-4575-6971-B26F-35F68C3A56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81B266-112B-4B95-AE40-DE5338C01846}" type="datetimeFigureOut">
              <a:rPr lang="en-IN" smtClean="0"/>
              <a:t>08/04/2025</a:t>
            </a:fld>
            <a:endParaRPr lang="en-IN"/>
          </a:p>
        </p:txBody>
      </p:sp>
      <p:sp>
        <p:nvSpPr>
          <p:cNvPr id="4" name="Footer Placeholder 3">
            <a:extLst>
              <a:ext uri="{FF2B5EF4-FFF2-40B4-BE49-F238E27FC236}">
                <a16:creationId xmlns="" xmlns:a16="http://schemas.microsoft.com/office/drawing/2014/main" id="{7F151F90-512E-B922-5D2B-55965AC380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 xmlns:a16="http://schemas.microsoft.com/office/drawing/2014/main" id="{88739C7E-5B7F-CC28-0CE8-FBBA656F5C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4E566-2FEB-4AC7-98BA-7BB9E8107841}" type="slidenum">
              <a:rPr lang="en-IN" smtClean="0"/>
              <a:t>‹#›</a:t>
            </a:fld>
            <a:endParaRPr lang="en-IN"/>
          </a:p>
        </p:txBody>
      </p:sp>
    </p:spTree>
    <p:extLst>
      <p:ext uri="{BB962C8B-B14F-4D97-AF65-F5344CB8AC3E}">
        <p14:creationId xmlns:p14="http://schemas.microsoft.com/office/powerpoint/2010/main" val="863980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BCCDA-5AF0-4687-AEEC-9E8FD739A053}" type="datetimeFigureOut">
              <a:rPr lang="en-IN" smtClean="0"/>
              <a:t>08/04/2025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05174-FD5F-42D0-B72C-1CF957DF5FA0}" type="slidenum">
              <a:rPr lang="en-IN" smtClean="0"/>
              <a:t>‹#›</a:t>
            </a:fld>
            <a:endParaRPr lang="en-IN"/>
          </a:p>
        </p:txBody>
      </p:sp>
    </p:spTree>
    <p:extLst>
      <p:ext uri="{BB962C8B-B14F-4D97-AF65-F5344CB8AC3E}">
        <p14:creationId xmlns:p14="http://schemas.microsoft.com/office/powerpoint/2010/main" val="37111505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F08A66-FA98-4683-9ED3-85946DC8F9F5}" type="datetime1">
              <a:rPr lang="en-IN" smtClean="0"/>
              <a:t>08/04/2025</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987527-4F94-449D-8DFA-25520CA89050}"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689A6C-883B-4183-A6EC-72E22002D780}" type="datetime1">
              <a:rPr lang="en-IN" smtClean="0"/>
              <a:t>08/04/2025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4987527-4F94-449D-8DFA-25520CA89050}"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9EE9E8-226E-46C7-89A2-ABD79B80B555}" type="datetime1">
              <a:rPr lang="en-IN" smtClean="0"/>
              <a:t>08/04/2025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4987527-4F94-449D-8DFA-25520CA89050}"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69D2B9-2D3B-4855-A2FE-B95FA45C055F}" type="datetime1">
              <a:rPr lang="en-IN" smtClean="0"/>
              <a:t>08/04/2025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4987527-4F94-449D-8DFA-25520CA89050}" type="slidenum">
              <a:rPr lang="en-IN" smtClean="0"/>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401A6F-6D50-4ADE-A893-E9FE10B9A53D}" type="datetime1">
              <a:rPr lang="en-IN" smtClean="0"/>
              <a:t>08/04/2025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4987527-4F94-449D-8DFA-25520CA89050}" type="slidenum">
              <a:rPr lang="en-IN" smtClean="0"/>
              <a:t>‹#›</a:t>
            </a:fld>
            <a:endParaRPr lang="en-IN"/>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4FCFBB-8057-40F6-A965-2BECE64880B5}" type="datetime1">
              <a:rPr lang="en-IN" smtClean="0"/>
              <a:t>08/04/2025</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4987527-4F94-449D-8DFA-25520CA89050}" type="slidenum">
              <a:rPr lang="en-IN" smtClean="0"/>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CA2808-521A-4A93-84D9-007F5055D03A}" type="datetime1">
              <a:rPr lang="en-IN" smtClean="0"/>
              <a:t>08/04/2025</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84987527-4F94-449D-8DFA-25520CA8905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548B14B-7712-4F1B-8051-BBC3EAE9A052}" type="datetime1">
              <a:rPr lang="en-IN" smtClean="0"/>
              <a:t>08/04/2025</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84987527-4F94-449D-8DFA-25520CA89050}" type="slidenum">
              <a:rPr lang="en-IN" smtClean="0"/>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B8744F-2320-4517-A850-026FA9D26492}" type="datetime1">
              <a:rPr lang="en-IN" smtClean="0"/>
              <a:t>08/04/2025</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84987527-4F94-449D-8DFA-25520CA89050}"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06F7CAAB-B3B7-4E35-9045-2795FB9F74ED}" type="datetime1">
              <a:rPr lang="en-IN" smtClean="0"/>
              <a:t>08/04/2025</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4987527-4F94-449D-8DFA-25520CA8905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A856FB-CB0E-4EEC-88F3-E8E8C912F022}" type="datetime1">
              <a:rPr lang="en-IN" smtClean="0"/>
              <a:t>08/04/2025</a:t>
            </a:fld>
            <a:endParaRPr lang="en-IN"/>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987527-4F94-449D-8DFA-25520CA89050}" type="slidenum">
              <a:rPr lang="en-IN" smtClean="0"/>
              <a:t>‹#›</a:t>
            </a:fld>
            <a:endParaRPr lang="en-IN"/>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164BC77F-C569-4009-8827-2425B74241EC}" type="datetime1">
              <a:rPr lang="en-IN" smtClean="0"/>
              <a:t>08/04/2025</a:t>
            </a:fld>
            <a:endParaRPr lang="en-IN"/>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4987527-4F94-449D-8DFA-25520CA89050}"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prb.reports@icai.i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resource.cdn.icai.org/72012prb57960-annex2.pdf" TargetMode="External"/><Relationship Id="rId2" Type="http://schemas.openxmlformats.org/officeDocument/2006/relationships/hyperlink" Target="https://resource.cdn.icai.org/66199prb53446-6.pdf" TargetMode="External"/><Relationship Id="rId1" Type="http://schemas.openxmlformats.org/officeDocument/2006/relationships/slideLayout" Target="../slideLayouts/slideLayout7.xml"/><Relationship Id="rId5" Type="http://schemas.openxmlformats.org/officeDocument/2006/relationships/hyperlink" Target="https://resource.cdn.icai.org/72066prb57994.pdf" TargetMode="External"/><Relationship Id="rId4" Type="http://schemas.openxmlformats.org/officeDocument/2006/relationships/hyperlink" Target="https://resource.cdn.icai.org/72013prb57960-annex3.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lnolakha22@yahoo.com"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6A2660C-29F8-6C25-6C91-8DD990AC6BFE}"/>
              </a:ext>
            </a:extLst>
          </p:cNvPr>
          <p:cNvSpPr>
            <a:spLocks noGrp="1"/>
          </p:cNvSpPr>
          <p:nvPr>
            <p:ph idx="1"/>
          </p:nvPr>
        </p:nvSpPr>
        <p:spPr>
          <a:xfrm>
            <a:off x="609600" y="1127343"/>
            <a:ext cx="10972800" cy="4879950"/>
          </a:xfrm>
        </p:spPr>
        <p:txBody>
          <a:bodyPr>
            <a:normAutofit/>
          </a:bodyPr>
          <a:lstStyle/>
          <a:p>
            <a:pPr algn="ctr"/>
            <a:r>
              <a:rPr lang="en-IN" sz="3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N" sz="1800" dirty="0"/>
          </a:p>
        </p:txBody>
      </p:sp>
      <p:sp>
        <p:nvSpPr>
          <p:cNvPr id="5" name="Slide Number Placeholder 4">
            <a:extLst>
              <a:ext uri="{FF2B5EF4-FFF2-40B4-BE49-F238E27FC236}">
                <a16:creationId xmlns="" xmlns:a16="http://schemas.microsoft.com/office/drawing/2014/main" id="{7AD1E1F3-A7ED-0A9A-9461-E0A623518A03}"/>
              </a:ext>
            </a:extLst>
          </p:cNvPr>
          <p:cNvSpPr>
            <a:spLocks noGrp="1"/>
          </p:cNvSpPr>
          <p:nvPr>
            <p:ph type="sldNum" sz="quarter" idx="12"/>
          </p:nvPr>
        </p:nvSpPr>
        <p:spPr/>
        <p:txBody>
          <a:bodyPr/>
          <a:lstStyle/>
          <a:p>
            <a:fld id="{84987527-4F94-449D-8DFA-25520CA89050}" type="slidenum">
              <a:rPr lang="en-IN" smtClean="0"/>
              <a:t>1</a:t>
            </a:fld>
            <a:endParaRPr lang="en-IN"/>
          </a:p>
        </p:txBody>
      </p:sp>
      <p:sp>
        <p:nvSpPr>
          <p:cNvPr id="2" name="Title 1">
            <a:extLst>
              <a:ext uri="{FF2B5EF4-FFF2-40B4-BE49-F238E27FC236}">
                <a16:creationId xmlns="" xmlns:a16="http://schemas.microsoft.com/office/drawing/2014/main" id="{5487F0D7-B234-646F-869D-A4E6F0BEB16B}"/>
              </a:ext>
            </a:extLst>
          </p:cNvPr>
          <p:cNvSpPr>
            <a:spLocks noGrp="1"/>
          </p:cNvSpPr>
          <p:nvPr>
            <p:ph type="title"/>
          </p:nvPr>
        </p:nvSpPr>
        <p:spPr>
          <a:xfrm>
            <a:off x="526093" y="162838"/>
            <a:ext cx="10985326" cy="2855935"/>
          </a:xfrm>
        </p:spPr>
        <p:txBody>
          <a:bodyPr>
            <a:normAutofit fontScale="90000"/>
          </a:bodyPr>
          <a:lstStyle/>
          <a:p>
            <a:pPr algn="ctr"/>
            <a:r>
              <a:rPr lang="en-IN"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smtClean="0">
                <a:solidFill>
                  <a:schemeClr val="tx1"/>
                </a:solidFill>
                <a:effectLst/>
                <a:latin typeface="Berlin Sans FB Demi" pitchFamily="34" charset="0"/>
                <a:ea typeface="Calibri" panose="020F0502020204030204" pitchFamily="34" charset="0"/>
                <a:cs typeface="Times New Roman" panose="02020603050405020304" pitchFamily="18" charset="0"/>
              </a:rPr>
              <a:t>Subject-</a:t>
            </a:r>
            <a:r>
              <a:rPr lang="en-IN" sz="4000" dirty="0" smtClean="0">
                <a:solidFill>
                  <a:schemeClr val="tx1"/>
                </a:solidFill>
                <a:effectLst/>
                <a:latin typeface="Berlin Sans FB Demi" pitchFamily="34" charset="0"/>
                <a:ea typeface="Calibri" panose="020F0502020204030204" pitchFamily="34" charset="0"/>
                <a:cs typeface="Times New Roman" panose="02020603050405020304" pitchFamily="18" charset="0"/>
              </a:rPr>
              <a:t>Review Procedures and Reporting </a:t>
            </a:r>
            <a: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t>by </a:t>
            </a:r>
            <a:b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br>
            <a: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t>Peer Reviewer and importance of </a:t>
            </a:r>
            <a:b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br>
            <a: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t>AQMM in Peer Review</a:t>
            </a:r>
            <a:b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br>
            <a: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 day training programme organized by  </a:t>
            </a: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PEER REVIEW BOARD and hosted by </a:t>
            </a:r>
            <a: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VASAI BRANCH  of WIRC </a:t>
            </a: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a:t>
            </a:r>
            <a: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ICAI-20/04/2025, SUNDAY</a:t>
            </a:r>
            <a:b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Speaker- CA. </a:t>
            </a:r>
            <a:r>
              <a:rPr lang="en-IN" sz="40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Ramlaxman</a:t>
            </a:r>
            <a: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N" sz="40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Nolakha</a:t>
            </a:r>
            <a: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-93221 40998</a:t>
            </a:r>
            <a:b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r>
              <a:rPr lang="en-IN" sz="27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isclaimer note- PPT for reference of speaker only please refer- ICAI, PRB  website, publications, for all purposes.  </a:t>
            </a: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IN" sz="4000" dirty="0"/>
          </a:p>
        </p:txBody>
      </p:sp>
    </p:spTree>
    <p:extLst>
      <p:ext uri="{BB962C8B-B14F-4D97-AF65-F5344CB8AC3E}">
        <p14:creationId xmlns:p14="http://schemas.microsoft.com/office/powerpoint/2010/main" val="19146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504881546"/>
              </p:ext>
            </p:extLst>
          </p:nvPr>
        </p:nvGraphicFramePr>
        <p:xfrm>
          <a:off x="723153" y="277539"/>
          <a:ext cx="10835341" cy="6344526"/>
        </p:xfrm>
        <a:graphic>
          <a:graphicData uri="http://schemas.openxmlformats.org/drawingml/2006/table">
            <a:tbl>
              <a:tblPr firstRow="1" bandRow="1">
                <a:tableStyleId>{5C22544A-7EE6-4342-B048-85BDC9FD1C3A}</a:tableStyleId>
              </a:tblPr>
              <a:tblGrid>
                <a:gridCol w="2250940">
                  <a:extLst>
                    <a:ext uri="{9D8B030D-6E8A-4147-A177-3AD203B41FA5}">
                      <a16:colId xmlns="" xmlns:a16="http://schemas.microsoft.com/office/drawing/2014/main" val="778991661"/>
                    </a:ext>
                  </a:extLst>
                </a:gridCol>
                <a:gridCol w="8584401">
                  <a:extLst>
                    <a:ext uri="{9D8B030D-6E8A-4147-A177-3AD203B41FA5}">
                      <a16:colId xmlns="" xmlns:a16="http://schemas.microsoft.com/office/drawing/2014/main" val="1009896613"/>
                    </a:ext>
                  </a:extLst>
                </a:gridCol>
              </a:tblGrid>
              <a:tr h="370859">
                <a:tc>
                  <a:txBody>
                    <a:bodyPr/>
                    <a:lstStyle/>
                    <a:p>
                      <a:r>
                        <a:rPr lang="en-IN" sz="1800" b="1" kern="1200" dirty="0">
                          <a:solidFill>
                            <a:schemeClr val="tx1"/>
                          </a:solidFill>
                          <a:effectLst/>
                          <a:latin typeface="+mn-lt"/>
                          <a:ea typeface="+mn-ea"/>
                          <a:cs typeface="+mn-cs"/>
                        </a:rPr>
                        <a:t>Guidance for checking Form 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0" kern="1200" dirty="0">
                          <a:solidFill>
                            <a:schemeClr val="tx1"/>
                          </a:solidFill>
                          <a:effectLst/>
                          <a:latin typeface="+mn-lt"/>
                          <a:ea typeface="+mn-ea"/>
                          <a:cs typeface="+mn-cs"/>
                        </a:rPr>
                        <a:t>General guidance points-Page no.  51 to 54 of Handbook on Peer Review Forms(HB)</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73867808"/>
                  </a:ext>
                </a:extLst>
              </a:tr>
              <a:tr h="370859">
                <a:tc>
                  <a:txBody>
                    <a:bodyPr/>
                    <a:lstStyle/>
                    <a:p>
                      <a:r>
                        <a:rPr lang="en-IN" sz="1800" b="1" kern="1200" dirty="0" err="1">
                          <a:solidFill>
                            <a:schemeClr val="dk1"/>
                          </a:solidFill>
                          <a:effectLst/>
                          <a:latin typeface="+mn-lt"/>
                          <a:ea typeface="+mn-ea"/>
                          <a:cs typeface="+mn-cs"/>
                        </a:rPr>
                        <a:t>i</a:t>
                      </a:r>
                      <a:r>
                        <a:rPr lang="en-IN" sz="1800" b="1" kern="1200" dirty="0">
                          <a:solidFill>
                            <a:schemeClr val="dk1"/>
                          </a:solidFill>
                          <a:effectLst/>
                          <a:latin typeface="+mn-lt"/>
                          <a:ea typeface="+mn-ea"/>
                          <a:cs typeface="+mn-cs"/>
                        </a:rPr>
                        <a:t>. Guidance for checking part A</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Profile of PU and Annexure of assurances Page no.  54 to 61 of HB</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400120"/>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ii. Guidance for checking part B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a:effectLst/>
                          <a:latin typeface="Calibri" panose="020F0502020204030204" pitchFamily="34" charset="0"/>
                          <a:ea typeface="Calibri" panose="020F0502020204030204" pitchFamily="34" charset="0"/>
                          <a:cs typeface="Calibri" panose="020F0502020204030204" pitchFamily="34" charset="0"/>
                        </a:rPr>
                        <a:t>Based on SQC1 as submitted by PU-Page no. 62 to 78 of HB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04101150"/>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iii. Guidance for checking part C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Scores obtained - Page no. 79 to 107 of HB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95649756"/>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Form 2 -Acceptance cum Declaration of Confidentiality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i="0" dirty="0">
                          <a:effectLst/>
                          <a:latin typeface="Calibri" panose="020F0502020204030204" pitchFamily="34" charset="0"/>
                          <a:ea typeface="Calibri" panose="020F0502020204030204" pitchFamily="34" charset="0"/>
                          <a:cs typeface="Times New Roman" panose="02020603050405020304" pitchFamily="18" charset="0"/>
                        </a:rPr>
                        <a:t>RE to submit to PU on its email id once selection is intimated by PRB - Page no. 108 to 111 of HB (Note: breach of any condition in Form 2 to be treated Gross negligence)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7802969"/>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Form 3 -application for RE empanelment page 112 –HB. Form 4-Not relevant for subject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89128173"/>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Notice by RE for </a:t>
                      </a:r>
                      <a:r>
                        <a:rPr lang="en-IN" sz="1800" dirty="0" smtClean="0">
                          <a:effectLst/>
                          <a:latin typeface="Calibri" panose="020F0502020204030204" pitchFamily="34" charset="0"/>
                          <a:ea typeface="Calibri" panose="020F0502020204030204" pitchFamily="34" charset="0"/>
                          <a:cs typeface="Times New Roman" panose="02020603050405020304" pitchFamily="18" charset="0"/>
                        </a:rPr>
                        <a:t>samples and visiting </a:t>
                      </a:r>
                      <a:r>
                        <a:rPr lang="en-IN" sz="1800" dirty="0">
                          <a:effectLst/>
                          <a:latin typeface="Calibri" panose="020F0502020204030204" pitchFamily="34" charset="0"/>
                          <a:ea typeface="Calibri" panose="020F0502020204030204" pitchFamily="34" charset="0"/>
                          <a:cs typeface="Times New Roman" panose="02020603050405020304" pitchFamily="18" charset="0"/>
                        </a:rPr>
                        <a:t>office of PU - Page no. 120,121 of HB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49768099"/>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a:effectLst/>
                          <a:latin typeface="Calibri" panose="020F0502020204030204" pitchFamily="34" charset="0"/>
                          <a:ea typeface="Calibri" panose="020F0502020204030204" pitchFamily="34" charset="0"/>
                          <a:cs typeface="Times New Roman" panose="02020603050405020304" pitchFamily="18" charset="0"/>
                        </a:rPr>
                        <a:t>Form for seeking additional information from PU-Page no.122,123 of HB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62838229"/>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Form for seeking additional time for completion of review-Page no.124,125 of HB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27709600"/>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Form 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Not relevant for subject here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7519393"/>
                  </a:ext>
                </a:extLst>
              </a:tr>
              <a:tr h="370859">
                <a:tc>
                  <a:txBody>
                    <a:bodyPr/>
                    <a:lstStyle/>
                    <a:p>
                      <a:pPr>
                        <a:lnSpc>
                          <a:spcPct val="115000"/>
                        </a:lnSpc>
                        <a:spcAft>
                          <a:spcPts val="1000"/>
                        </a:spcAft>
                      </a:pPr>
                      <a:r>
                        <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 9</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Letter for submission of Final Report by RE to PRB (along with checklist annexures for compliance)-Page no. 128,129,130 of HB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74572025"/>
                  </a:ext>
                </a:extLst>
              </a:tr>
              <a:tr h="370859">
                <a:tc>
                  <a:txBody>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Form 10</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relevant for subject here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1828854"/>
                  </a:ext>
                </a:extLst>
              </a:tr>
            </a:tbl>
          </a:graphicData>
        </a:graphic>
      </p:graphicFrame>
      <p:sp>
        <p:nvSpPr>
          <p:cNvPr id="3" name="Slide Number Placeholder 2">
            <a:extLst>
              <a:ext uri="{FF2B5EF4-FFF2-40B4-BE49-F238E27FC236}">
                <a16:creationId xmlns="" xmlns:a16="http://schemas.microsoft.com/office/drawing/2014/main" id="{164FF9D2-79A2-DFFA-7C88-023429B801D2}"/>
              </a:ext>
            </a:extLst>
          </p:cNvPr>
          <p:cNvSpPr>
            <a:spLocks noGrp="1"/>
          </p:cNvSpPr>
          <p:nvPr>
            <p:ph type="sldNum" sz="quarter" idx="12"/>
          </p:nvPr>
        </p:nvSpPr>
        <p:spPr/>
        <p:txBody>
          <a:bodyPr/>
          <a:lstStyle/>
          <a:p>
            <a:fld id="{84987527-4F94-449D-8DFA-25520CA89050}" type="slidenum">
              <a:rPr lang="en-IN" smtClean="0"/>
              <a:t>10</a:t>
            </a:fld>
            <a:endParaRPr lang="en-IN"/>
          </a:p>
        </p:txBody>
      </p:sp>
    </p:spTree>
    <p:extLst>
      <p:ext uri="{BB962C8B-B14F-4D97-AF65-F5344CB8AC3E}">
        <p14:creationId xmlns:p14="http://schemas.microsoft.com/office/powerpoint/2010/main" val="99668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2EE7C001-46FD-36F5-FC7E-C4EF3DD34C25}"/>
              </a:ext>
            </a:extLst>
          </p:cNvPr>
          <p:cNvGraphicFramePr>
            <a:graphicFrameLocks noGrp="1"/>
          </p:cNvGraphicFramePr>
          <p:nvPr>
            <p:extLst>
              <p:ext uri="{D42A27DB-BD31-4B8C-83A1-F6EECF244321}">
                <p14:modId xmlns:p14="http://schemas.microsoft.com/office/powerpoint/2010/main" val="2197632758"/>
              </p:ext>
            </p:extLst>
          </p:nvPr>
        </p:nvGraphicFramePr>
        <p:xfrm>
          <a:off x="914400" y="659907"/>
          <a:ext cx="10844739" cy="5309616"/>
        </p:xfrm>
        <a:graphic>
          <a:graphicData uri="http://schemas.openxmlformats.org/drawingml/2006/table">
            <a:tbl>
              <a:tblPr firstRow="1" bandRow="1">
                <a:tableStyleId>{5C22544A-7EE6-4342-B048-85BDC9FD1C3A}</a:tableStyleId>
              </a:tblPr>
              <a:tblGrid>
                <a:gridCol w="501445">
                  <a:extLst>
                    <a:ext uri="{9D8B030D-6E8A-4147-A177-3AD203B41FA5}">
                      <a16:colId xmlns="" xmlns:a16="http://schemas.microsoft.com/office/drawing/2014/main" val="2526147165"/>
                    </a:ext>
                  </a:extLst>
                </a:gridCol>
                <a:gridCol w="10343294">
                  <a:extLst>
                    <a:ext uri="{9D8B030D-6E8A-4147-A177-3AD203B41FA5}">
                      <a16:colId xmlns="" xmlns:a16="http://schemas.microsoft.com/office/drawing/2014/main" val="1878353397"/>
                    </a:ext>
                  </a:extLst>
                </a:gridCol>
              </a:tblGrid>
              <a:tr h="370840">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a:effectLst/>
                          <a:latin typeface="Calibri" panose="020F0502020204030204" pitchFamily="34" charset="0"/>
                          <a:ea typeface="Calibri" panose="020F0502020204030204" pitchFamily="34" charset="0"/>
                          <a:cs typeface="Times New Roman" panose="02020603050405020304" pitchFamily="18" charset="0"/>
                        </a:rPr>
                        <a:t>R</a:t>
                      </a:r>
                      <a:r>
                        <a:rPr lang="en-IN" sz="1800" b="1" kern="1200" dirty="0">
                          <a:solidFill>
                            <a:schemeClr val="tx1"/>
                          </a:solidFill>
                          <a:effectLst/>
                          <a:latin typeface="+mn-lt"/>
                          <a:ea typeface="+mn-ea"/>
                          <a:cs typeface="+mn-cs"/>
                        </a:rPr>
                        <a:t>REVIEW - OFF SITE PROCEDURES  </a:t>
                      </a:r>
                      <a:r>
                        <a:rPr lang="en-IN" sz="1800" b="1" dirty="0">
                          <a:effectLst/>
                          <a:latin typeface="Calibri" panose="020F0502020204030204" pitchFamily="34" charset="0"/>
                          <a:ea typeface="Calibri" panose="020F0502020204030204" pitchFamily="34" charset="0"/>
                          <a:cs typeface="Times New Roman" panose="02020603050405020304" pitchFamily="18" charset="0"/>
                        </a:rPr>
                        <a:t>VIEW - OFF SITE PROCEDURES</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 xmlns:a16="http://schemas.microsoft.com/office/drawing/2014/main" val="904874311"/>
                  </a:ext>
                </a:extLst>
              </a:tr>
              <a:tr h="37084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1. Evaluate Form 1</a:t>
                      </a:r>
                      <a:r>
                        <a:rPr lang="en-IN" sz="1800" dirty="0" smtClean="0">
                          <a:effectLst/>
                          <a:latin typeface="Calibri" panose="020F0502020204030204" pitchFamily="34" charset="0"/>
                          <a:ea typeface="Calibri" panose="020F0502020204030204" pitchFamily="34" charset="0"/>
                          <a:cs typeface="Times New Roman" panose="02020603050405020304" pitchFamily="18" charset="0"/>
                        </a:rPr>
                        <a:t>, Application, Questionnaire part A-Profile, Assurances list part B-SQC1,part C-AQMM, </a:t>
                      </a:r>
                      <a:r>
                        <a:rPr lang="en-IN" sz="1800" dirty="0">
                          <a:effectLst/>
                          <a:latin typeface="Calibri" panose="020F0502020204030204" pitchFamily="34" charset="0"/>
                          <a:ea typeface="Calibri" panose="020F0502020204030204" pitchFamily="34" charset="0"/>
                          <a:cs typeface="Times New Roman" panose="02020603050405020304" pitchFamily="18" charset="0"/>
                        </a:rPr>
                        <a:t>form general opinion and note relevant points for further processing/enquiries or  during review visits.</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 Write to PU in Form 6 for further inputs/information required.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3. Intimate to PU in Form 5 for proposed dates of initial or review visits with </a:t>
                      </a:r>
                      <a:r>
                        <a:rPr lang="en-IN" sz="1800" dirty="0" smtClean="0">
                          <a:effectLst/>
                          <a:latin typeface="Calibri" panose="020F0502020204030204" pitchFamily="34" charset="0"/>
                          <a:ea typeface="Calibri" panose="020F0502020204030204" pitchFamily="34" charset="0"/>
                          <a:cs typeface="Times New Roman" panose="02020603050405020304" pitchFamily="18" charset="0"/>
                        </a:rPr>
                        <a:t>SAMPLE SLECTION  </a:t>
                      </a:r>
                      <a:r>
                        <a:rPr lang="en-IN" sz="1800" dirty="0">
                          <a:effectLst/>
                          <a:latin typeface="Calibri" panose="020F0502020204030204" pitchFamily="34" charset="0"/>
                          <a:ea typeface="Calibri" panose="020F0502020204030204" pitchFamily="34" charset="0"/>
                          <a:cs typeface="Times New Roman" panose="02020603050405020304" pitchFamily="18" charset="0"/>
                        </a:rPr>
                        <a:t>,as per Board’s criteria intimated to RE.</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4. Visit PU’s website and social media posts for review, if guidelines are followed and to know all about PU.</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5. Go through ICAI/PRB/Other  publications, books, download in  your library.</a:t>
                      </a:r>
                      <a:r>
                        <a:rPr lang="en-IN"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6204604"/>
                  </a:ext>
                </a:extLst>
              </a:tr>
              <a:tr h="370840">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tx1"/>
                          </a:solidFill>
                          <a:effectLst/>
                          <a:latin typeface="+mn-lt"/>
                          <a:ea typeface="+mn-ea"/>
                          <a:cs typeface="+mn-cs"/>
                        </a:rPr>
                        <a:t>REVIEW - ON SITE PROCEDURES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 xmlns:a16="http://schemas.microsoft.com/office/drawing/2014/main" val="2962315064"/>
                  </a:ext>
                </a:extLst>
              </a:tr>
              <a:tr h="370840">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1" dirty="0">
                          <a:effectLst/>
                          <a:latin typeface="Calibri" panose="020F0502020204030204" pitchFamily="34" charset="0"/>
                          <a:ea typeface="Calibri" panose="020F0502020204030204" pitchFamily="34" charset="0"/>
                          <a:cs typeface="Times New Roman" panose="02020603050405020304" pitchFamily="18" charset="0"/>
                        </a:rPr>
                        <a:t>First day visit - Suggested actions </a:t>
                      </a:r>
                      <a:endParaRPr lang="en-IN"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46056129"/>
                  </a:ext>
                </a:extLst>
              </a:tr>
              <a:tr h="37084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600" dirty="0" err="1">
                          <a:effectLst/>
                          <a:latin typeface="Calibri" panose="020F0502020204030204" pitchFamily="34" charset="0"/>
                          <a:ea typeface="Calibri" panose="020F0502020204030204" pitchFamily="34" charset="0"/>
                          <a:cs typeface="Times New Roman" panose="02020603050405020304" pitchFamily="18" charset="0"/>
                        </a:rPr>
                        <a:t>i</a:t>
                      </a:r>
                      <a:r>
                        <a:rPr lang="en-IN" sz="1800" dirty="0">
                          <a:effectLst/>
                          <a:latin typeface="Calibri" panose="020F0502020204030204" pitchFamily="34" charset="0"/>
                          <a:ea typeface="Calibri" panose="020F0502020204030204" pitchFamily="34" charset="0"/>
                          <a:cs typeface="Times New Roman" panose="02020603050405020304" pitchFamily="18" charset="0"/>
                        </a:rPr>
                        <a:t>. Visit to PU’s office as fixed with full preparation, reference materials  with  a daily work note book.</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ii. Have  introduction and conversations with PU team and do inspection  of office, infrastructure deployed, computer systems, storage arrangement, overall professional culture.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08650834"/>
                  </a:ext>
                </a:extLst>
              </a:tr>
            </a:tbl>
          </a:graphicData>
        </a:graphic>
      </p:graphicFrame>
      <p:sp>
        <p:nvSpPr>
          <p:cNvPr id="3" name="Slide Number Placeholder 2">
            <a:extLst>
              <a:ext uri="{FF2B5EF4-FFF2-40B4-BE49-F238E27FC236}">
                <a16:creationId xmlns="" xmlns:a16="http://schemas.microsoft.com/office/drawing/2014/main" id="{B27ABD8C-FF18-930A-5141-354473C1057A}"/>
              </a:ext>
            </a:extLst>
          </p:cNvPr>
          <p:cNvSpPr>
            <a:spLocks noGrp="1"/>
          </p:cNvSpPr>
          <p:nvPr>
            <p:ph type="sldNum" sz="quarter" idx="12"/>
          </p:nvPr>
        </p:nvSpPr>
        <p:spPr/>
        <p:txBody>
          <a:bodyPr/>
          <a:lstStyle/>
          <a:p>
            <a:fld id="{84987527-4F94-449D-8DFA-25520CA89050}" type="slidenum">
              <a:rPr lang="en-IN" smtClean="0"/>
              <a:t>11</a:t>
            </a:fld>
            <a:endParaRPr lang="en-IN"/>
          </a:p>
        </p:txBody>
      </p:sp>
    </p:spTree>
    <p:extLst>
      <p:ext uri="{BB962C8B-B14F-4D97-AF65-F5344CB8AC3E}">
        <p14:creationId xmlns:p14="http://schemas.microsoft.com/office/powerpoint/2010/main" val="95820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C37FF18C-C5AE-35DF-3168-39ACD4B151C6}"/>
              </a:ext>
            </a:extLst>
          </p:cNvPr>
          <p:cNvGraphicFramePr>
            <a:graphicFrameLocks noGrp="1"/>
          </p:cNvGraphicFramePr>
          <p:nvPr>
            <p:extLst>
              <p:ext uri="{D42A27DB-BD31-4B8C-83A1-F6EECF244321}">
                <p14:modId xmlns:p14="http://schemas.microsoft.com/office/powerpoint/2010/main" val="3283221168"/>
              </p:ext>
            </p:extLst>
          </p:nvPr>
        </p:nvGraphicFramePr>
        <p:xfrm>
          <a:off x="348062" y="88435"/>
          <a:ext cx="10983326" cy="6440424"/>
        </p:xfrm>
        <a:graphic>
          <a:graphicData uri="http://schemas.openxmlformats.org/drawingml/2006/table">
            <a:tbl>
              <a:tblPr firstRow="1" bandRow="1">
                <a:tableStyleId>{5C22544A-7EE6-4342-B048-85BDC9FD1C3A}</a:tableStyleId>
              </a:tblPr>
              <a:tblGrid>
                <a:gridCol w="560362">
                  <a:extLst>
                    <a:ext uri="{9D8B030D-6E8A-4147-A177-3AD203B41FA5}">
                      <a16:colId xmlns="" xmlns:a16="http://schemas.microsoft.com/office/drawing/2014/main" val="2526147165"/>
                    </a:ext>
                  </a:extLst>
                </a:gridCol>
                <a:gridCol w="10422964">
                  <a:extLst>
                    <a:ext uri="{9D8B030D-6E8A-4147-A177-3AD203B41FA5}">
                      <a16:colId xmlns="" xmlns:a16="http://schemas.microsoft.com/office/drawing/2014/main" val="2322697132"/>
                    </a:ext>
                  </a:extLst>
                </a:gridCol>
              </a:tblGrid>
              <a:tr h="230450">
                <a:tc>
                  <a:txBody>
                    <a:bodyPr/>
                    <a:lstStyle/>
                    <a:p>
                      <a:pPr>
                        <a:lnSpc>
                          <a:spcPct val="115000"/>
                        </a:lnSpc>
                        <a:spcAft>
                          <a:spcPts val="1000"/>
                        </a:spcAft>
                      </a:pP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First day visit- Suggested actions </a:t>
                      </a:r>
                      <a:endParaRPr lang="en-IN"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78518731"/>
                  </a:ext>
                </a:extLst>
              </a:tr>
              <a:tr h="37084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iii. Obtain </a:t>
                      </a:r>
                      <a:r>
                        <a:rPr lang="en-IN"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 </a:t>
                      </a: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SQC1 </a:t>
                      </a:r>
                      <a:r>
                        <a:rPr lang="en-IN"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manual, compare with PU,s form 1, </a:t>
                      </a: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 audit manual, various checklists, inspection reports, system of assurance engagement from assurance strategy to final reporting and assembly of documents. Follow and notice compliance review system for independence, professional skills and standards, outside consultation, staff supervision and development, office administration.</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iv.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Verify contents of  Form 1, and questionnaire  information with support and conversation with PU team. </a:t>
                      </a:r>
                      <a:r>
                        <a:rPr lang="en-IN" sz="18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any variance please record, Check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profile part as per Annexure G.</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Check Article trainee records and compliance, member and firm records, training methodology and records, library,  communications among PU firm staff and attendance system, talk to engagement staff, articles and proprietor / partner.</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Talk </a:t>
                      </a:r>
                      <a:r>
                        <a:rPr lang="en-IN" sz="18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obtain about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CPE compliance, Assurance registers, UDIN  mapping , overall assess and frame in mind how and in what way PU is having culture for quality control and engagement performance.</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vii. </a:t>
                      </a:r>
                      <a:r>
                        <a:rPr lang="en-IN" sz="1800" b="1"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 PU aware about the reporting requirements in Annexure I, II, III.  Also, note enquiry points in the Annexures. As RE you also have to keep in mind reporting objects as required in reporting Annexures</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viii. Take up sample selection file one by one, make a check point sheet as documentation for every sample reviewed.</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ix. By first day, RE  to conclude about system and procedures, status of internal control at PU, frame Compliance / substantive procedures to apply and all about SQC1 applications at firm level.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39789425"/>
                  </a:ext>
                </a:extLst>
              </a:tr>
            </a:tbl>
          </a:graphicData>
        </a:graphic>
      </p:graphicFrame>
      <p:sp>
        <p:nvSpPr>
          <p:cNvPr id="3" name="Slide Number Placeholder 2">
            <a:extLst>
              <a:ext uri="{FF2B5EF4-FFF2-40B4-BE49-F238E27FC236}">
                <a16:creationId xmlns="" xmlns:a16="http://schemas.microsoft.com/office/drawing/2014/main" id="{B678AAFE-E244-1110-929C-7906D2B6F3C5}"/>
              </a:ext>
            </a:extLst>
          </p:cNvPr>
          <p:cNvSpPr>
            <a:spLocks noGrp="1"/>
          </p:cNvSpPr>
          <p:nvPr>
            <p:ph type="sldNum" sz="quarter" idx="12"/>
          </p:nvPr>
        </p:nvSpPr>
        <p:spPr/>
        <p:txBody>
          <a:bodyPr/>
          <a:lstStyle/>
          <a:p>
            <a:fld id="{84987527-4F94-449D-8DFA-25520CA89050}" type="slidenum">
              <a:rPr lang="en-IN" smtClean="0"/>
              <a:t>12</a:t>
            </a:fld>
            <a:endParaRPr lang="en-IN"/>
          </a:p>
        </p:txBody>
      </p:sp>
    </p:spTree>
    <p:extLst>
      <p:ext uri="{BB962C8B-B14F-4D97-AF65-F5344CB8AC3E}">
        <p14:creationId xmlns:p14="http://schemas.microsoft.com/office/powerpoint/2010/main" val="330676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C37FF18C-C5AE-35DF-3168-39ACD4B151C6}"/>
              </a:ext>
            </a:extLst>
          </p:cNvPr>
          <p:cNvGraphicFramePr>
            <a:graphicFrameLocks noGrp="1"/>
          </p:cNvGraphicFramePr>
          <p:nvPr>
            <p:extLst>
              <p:ext uri="{D42A27DB-BD31-4B8C-83A1-F6EECF244321}">
                <p14:modId xmlns:p14="http://schemas.microsoft.com/office/powerpoint/2010/main" val="1178228139"/>
              </p:ext>
            </p:extLst>
          </p:nvPr>
        </p:nvGraphicFramePr>
        <p:xfrm>
          <a:off x="375781" y="106513"/>
          <a:ext cx="11489035" cy="6751487"/>
        </p:xfrm>
        <a:graphic>
          <a:graphicData uri="http://schemas.openxmlformats.org/drawingml/2006/table">
            <a:tbl>
              <a:tblPr firstRow="1" bandRow="1">
                <a:tableStyleId>{5C22544A-7EE6-4342-B048-85BDC9FD1C3A}</a:tableStyleId>
              </a:tblPr>
              <a:tblGrid>
                <a:gridCol w="586163">
                  <a:extLst>
                    <a:ext uri="{9D8B030D-6E8A-4147-A177-3AD203B41FA5}">
                      <a16:colId xmlns="" xmlns:a16="http://schemas.microsoft.com/office/drawing/2014/main" val="2526147165"/>
                    </a:ext>
                  </a:extLst>
                </a:gridCol>
                <a:gridCol w="10902872">
                  <a:extLst>
                    <a:ext uri="{9D8B030D-6E8A-4147-A177-3AD203B41FA5}">
                      <a16:colId xmlns="" xmlns:a16="http://schemas.microsoft.com/office/drawing/2014/main" val="2322697132"/>
                    </a:ext>
                  </a:extLst>
                </a:gridCol>
              </a:tblGrid>
              <a:tr h="297515">
                <a:tc>
                  <a:txBody>
                    <a:bodyPr/>
                    <a:lstStyle/>
                    <a:p>
                      <a:pPr>
                        <a:lnSpc>
                          <a:spcPct val="115000"/>
                        </a:lnSpc>
                        <a:spcAft>
                          <a:spcPts val="10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 day visit- Suggested actions </a:t>
                      </a:r>
                      <a:endParaRPr lang="en-IN"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78518731"/>
                  </a:ext>
                </a:extLst>
              </a:tr>
              <a:tr h="2082605">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kern="1200" dirty="0">
                          <a:solidFill>
                            <a:schemeClr val="dk1"/>
                          </a:solidFill>
                          <a:effectLst/>
                          <a:latin typeface="+mn-lt"/>
                          <a:ea typeface="+mn-ea"/>
                          <a:cs typeface="+mn-cs"/>
                        </a:rPr>
                        <a:t>Apply </a:t>
                      </a:r>
                      <a:r>
                        <a:rPr lang="en-IN" sz="1800" b="1" u="sng" kern="1200" dirty="0">
                          <a:solidFill>
                            <a:schemeClr val="dk1"/>
                          </a:solidFill>
                          <a:effectLst/>
                          <a:latin typeface="+mn-lt"/>
                          <a:ea typeface="+mn-ea"/>
                          <a:cs typeface="+mn-cs"/>
                        </a:rPr>
                        <a:t>compliance and or/substantive approach </a:t>
                      </a:r>
                      <a:r>
                        <a:rPr lang="en-IN" sz="1800" kern="1200" dirty="0">
                          <a:solidFill>
                            <a:schemeClr val="dk1"/>
                          </a:solidFill>
                          <a:effectLst/>
                          <a:latin typeface="+mn-lt"/>
                          <a:ea typeface="+mn-ea"/>
                          <a:cs typeface="+mn-cs"/>
                        </a:rPr>
                        <a:t>to review files, use judgements and make a </a:t>
                      </a:r>
                      <a:r>
                        <a:rPr lang="en-IN" sz="1800" u="sng" kern="1200" dirty="0">
                          <a:solidFill>
                            <a:schemeClr val="dk1"/>
                          </a:solidFill>
                          <a:effectLst/>
                          <a:latin typeface="+mn-lt"/>
                          <a:ea typeface="+mn-ea"/>
                          <a:cs typeface="+mn-cs"/>
                        </a:rPr>
                        <a:t>proper documentation sheet of your review, with date, time, who attended, explained, what reviewed, any deficiencies to note with highlighter</a:t>
                      </a:r>
                      <a:r>
                        <a:rPr lang="en-IN" sz="1800" kern="1200" dirty="0">
                          <a:solidFill>
                            <a:schemeClr val="dk1"/>
                          </a:solidFill>
                          <a:effectLst/>
                          <a:latin typeface="+mn-lt"/>
                          <a:ea typeface="+mn-ea"/>
                          <a:cs typeface="+mn-cs"/>
                        </a:rPr>
                        <a:t>. Special attention to pay if standards and guidance notes with applicable law and regulations followed.  All deferment of review subject/files  by PU to note in daily pending matters list, ( </a:t>
                      </a:r>
                      <a:r>
                        <a:rPr lang="en-IN" sz="1800" u="sng" kern="1200" dirty="0">
                          <a:solidFill>
                            <a:schemeClr val="dk1"/>
                          </a:solidFill>
                          <a:effectLst/>
                          <a:latin typeface="+mn-lt"/>
                          <a:ea typeface="+mn-ea"/>
                          <a:cs typeface="+mn-cs"/>
                        </a:rPr>
                        <a:t>suggested review procedure- refer   chapter 4,page 74 of manual volume 1,and peer review  guidelines 2022 chapter 2,page  8 onwards</a:t>
                      </a:r>
                      <a:r>
                        <a:rPr lang="en-IN" sz="1800" kern="1200" dirty="0">
                          <a:solidFill>
                            <a:schemeClr val="dk1"/>
                          </a:solidFill>
                          <a:effectLst/>
                          <a:latin typeface="+mn-lt"/>
                          <a:ea typeface="+mn-ea"/>
                          <a:cs typeface="+mn-cs"/>
                        </a:rPr>
                        <a:t>), extract of flow chart attached here.</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39789425"/>
                  </a:ext>
                </a:extLst>
              </a:tr>
              <a:tr h="297515">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b="1" kern="1200" dirty="0">
                          <a:solidFill>
                            <a:schemeClr val="dk1"/>
                          </a:solidFill>
                          <a:effectLst/>
                          <a:latin typeface="+mn-lt"/>
                          <a:ea typeface="+mn-ea"/>
                          <a:cs typeface="+mn-cs"/>
                        </a:rPr>
                        <a:t>Third, fourth and fifth day visit - Suggested actions</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84476712"/>
                  </a:ext>
                </a:extLst>
              </a:tr>
              <a:tr h="181096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If additional samples to select-decide and inform PU in Form 5, copy to PRB.</a:t>
                      </a:r>
                    </a:p>
                    <a:p>
                      <a:r>
                        <a:rPr lang="en-IN" sz="1800" kern="1200" dirty="0">
                          <a:solidFill>
                            <a:schemeClr val="dk1"/>
                          </a:solidFill>
                          <a:effectLst/>
                          <a:latin typeface="+mn-lt"/>
                          <a:ea typeface="+mn-ea"/>
                          <a:cs typeface="+mn-cs"/>
                        </a:rPr>
                        <a:t>-check if branch records also to review at HO or to visit branches,</a:t>
                      </a:r>
                    </a:p>
                    <a:p>
                      <a:r>
                        <a:rPr lang="en-IN" sz="1800" kern="1200" dirty="0">
                          <a:solidFill>
                            <a:schemeClr val="dk1"/>
                          </a:solidFill>
                          <a:effectLst/>
                          <a:latin typeface="+mn-lt"/>
                          <a:ea typeface="+mn-ea"/>
                          <a:cs typeface="+mn-cs"/>
                        </a:rPr>
                        <a:t>-obtain billing details of all engagements, or ask for few highest revenue earning clients and take note during review of files,  </a:t>
                      </a:r>
                    </a:p>
                    <a:p>
                      <a:r>
                        <a:rPr lang="en-IN" sz="1800" kern="1200" dirty="0">
                          <a:solidFill>
                            <a:schemeClr val="dk1"/>
                          </a:solidFill>
                          <a:effectLst/>
                          <a:latin typeface="+mn-lt"/>
                          <a:ea typeface="+mn-ea"/>
                          <a:cs typeface="+mn-cs"/>
                        </a:rPr>
                        <a:t>-obtain income/expenditure account of PU, validate assurance figures.</a:t>
                      </a:r>
                    </a:p>
                    <a:p>
                      <a:r>
                        <a:rPr lang="en-IN" sz="1800" kern="1200" dirty="0">
                          <a:solidFill>
                            <a:schemeClr val="dk1"/>
                          </a:solidFill>
                          <a:effectLst/>
                          <a:latin typeface="+mn-lt"/>
                          <a:ea typeface="+mn-ea"/>
                          <a:cs typeface="+mn-cs"/>
                        </a:rPr>
                        <a:t>-continue review of files as per guidance in manual, obtain from PU all information pending so far or remind every day.</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54543367"/>
                  </a:ext>
                </a:extLst>
              </a:tr>
              <a:tr h="297515">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1" kern="1200" dirty="0">
                          <a:solidFill>
                            <a:schemeClr val="dk1"/>
                          </a:solidFill>
                          <a:effectLst/>
                          <a:latin typeface="+mn-lt"/>
                          <a:ea typeface="+mn-ea"/>
                          <a:cs typeface="+mn-cs"/>
                        </a:rPr>
                        <a:t>Sixth day visit - Suggested actions</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11878841"/>
                  </a:ext>
                </a:extLst>
              </a:tr>
              <a:tr h="1676567">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Remind finally unsupported action by PU, list in your documentation on daily basis. </a:t>
                      </a:r>
                    </a:p>
                    <a:p>
                      <a:r>
                        <a:rPr lang="en-IN" sz="1800" kern="1200" dirty="0">
                          <a:solidFill>
                            <a:schemeClr val="dk1"/>
                          </a:solidFill>
                          <a:effectLst/>
                          <a:latin typeface="+mn-lt"/>
                          <a:ea typeface="+mn-ea"/>
                          <a:cs typeface="+mn-cs"/>
                        </a:rPr>
                        <a:t>Complete all sample files selected and check from form 5 again, also Annexure III score points to be decided seeing overall observations and review of files engagements applications.</a:t>
                      </a:r>
                    </a:p>
                    <a:p>
                      <a:r>
                        <a:rPr lang="en-IN" sz="1800" kern="1200" dirty="0">
                          <a:solidFill>
                            <a:schemeClr val="dk1"/>
                          </a:solidFill>
                          <a:effectLst/>
                          <a:latin typeface="+mn-lt"/>
                          <a:ea typeface="+mn-ea"/>
                          <a:cs typeface="+mn-cs"/>
                        </a:rPr>
                        <a:t> </a:t>
                      </a:r>
                    </a:p>
                    <a:p>
                      <a:r>
                        <a:rPr lang="en-IN" sz="1800" kern="1200" dirty="0">
                          <a:solidFill>
                            <a:schemeClr val="dk1"/>
                          </a:solidFill>
                          <a:effectLst/>
                          <a:latin typeface="+mn-lt"/>
                          <a:ea typeface="+mn-ea"/>
                          <a:cs typeface="+mn-cs"/>
                        </a:rPr>
                        <a:t>Note- </a:t>
                      </a:r>
                      <a:r>
                        <a:rPr lang="en-IN" sz="1800" u="sng" kern="1200" dirty="0">
                          <a:solidFill>
                            <a:schemeClr val="dk1"/>
                          </a:solidFill>
                          <a:effectLst/>
                          <a:latin typeface="+mn-lt"/>
                          <a:ea typeface="+mn-ea"/>
                          <a:cs typeface="+mn-cs"/>
                        </a:rPr>
                        <a:t>suggested review days intermittently</a:t>
                      </a:r>
                      <a:r>
                        <a:rPr lang="en-IN" sz="1800" kern="1200" dirty="0">
                          <a:solidFill>
                            <a:schemeClr val="dk1"/>
                          </a:solidFill>
                          <a:effectLst/>
                          <a:latin typeface="+mn-lt"/>
                          <a:ea typeface="+mn-ea"/>
                          <a:cs typeface="+mn-cs"/>
                        </a:rPr>
                        <a:t> so that  RE can further do back office exercise and refer . Total illustrated  days visit  prescribed are  6.</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95740045"/>
                  </a:ext>
                </a:extLst>
              </a:tr>
            </a:tbl>
          </a:graphicData>
        </a:graphic>
      </p:graphicFrame>
      <p:sp>
        <p:nvSpPr>
          <p:cNvPr id="3" name="Slide Number Placeholder 2">
            <a:extLst>
              <a:ext uri="{FF2B5EF4-FFF2-40B4-BE49-F238E27FC236}">
                <a16:creationId xmlns="" xmlns:a16="http://schemas.microsoft.com/office/drawing/2014/main" id="{C73B7EF3-53CF-B991-CB42-37F3B8C1A8BE}"/>
              </a:ext>
            </a:extLst>
          </p:cNvPr>
          <p:cNvSpPr>
            <a:spLocks noGrp="1"/>
          </p:cNvSpPr>
          <p:nvPr>
            <p:ph type="sldNum" sz="quarter" idx="12"/>
          </p:nvPr>
        </p:nvSpPr>
        <p:spPr/>
        <p:txBody>
          <a:bodyPr/>
          <a:lstStyle/>
          <a:p>
            <a:fld id="{84987527-4F94-449D-8DFA-25520CA89050}" type="slidenum">
              <a:rPr lang="en-IN" smtClean="0"/>
              <a:t>13</a:t>
            </a:fld>
            <a:endParaRPr lang="en-IN"/>
          </a:p>
        </p:txBody>
      </p:sp>
    </p:spTree>
    <p:extLst>
      <p:ext uri="{BB962C8B-B14F-4D97-AF65-F5344CB8AC3E}">
        <p14:creationId xmlns:p14="http://schemas.microsoft.com/office/powerpoint/2010/main" val="1171865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1308996600"/>
              </p:ext>
            </p:extLst>
          </p:nvPr>
        </p:nvGraphicFramePr>
        <p:xfrm>
          <a:off x="914400" y="713822"/>
          <a:ext cx="10365165" cy="6146349"/>
        </p:xfrm>
        <a:graphic>
          <a:graphicData uri="http://schemas.openxmlformats.org/drawingml/2006/table">
            <a:tbl>
              <a:tblPr firstRow="1" bandRow="1">
                <a:tableStyleId>{5C22544A-7EE6-4342-B048-85BDC9FD1C3A}</a:tableStyleId>
              </a:tblPr>
              <a:tblGrid>
                <a:gridCol w="508000">
                  <a:extLst>
                    <a:ext uri="{9D8B030D-6E8A-4147-A177-3AD203B41FA5}">
                      <a16:colId xmlns="" xmlns:a16="http://schemas.microsoft.com/office/drawing/2014/main" val="778991661"/>
                    </a:ext>
                  </a:extLst>
                </a:gridCol>
                <a:gridCol w="1645265">
                  <a:extLst>
                    <a:ext uri="{9D8B030D-6E8A-4147-A177-3AD203B41FA5}">
                      <a16:colId xmlns="" xmlns:a16="http://schemas.microsoft.com/office/drawing/2014/main" val="2039365395"/>
                    </a:ext>
                  </a:extLst>
                </a:gridCol>
                <a:gridCol w="8211900">
                  <a:extLst>
                    <a:ext uri="{9D8B030D-6E8A-4147-A177-3AD203B41FA5}">
                      <a16:colId xmlns="" xmlns:a16="http://schemas.microsoft.com/office/drawing/2014/main" val="1009896613"/>
                    </a:ext>
                  </a:extLst>
                </a:gridCol>
              </a:tblGrid>
              <a:tr h="370859">
                <a:tc gridSpan="2">
                  <a:txBody>
                    <a:bodyPr/>
                    <a:lstStyle/>
                    <a:p>
                      <a:pPr>
                        <a:lnSpc>
                          <a:spcPct val="115000"/>
                        </a:lnSpc>
                        <a:spcAft>
                          <a:spcPts val="1000"/>
                        </a:spcAft>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review of files is not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Apply for extension in Form 7 to PRB, get jointly signed by PU too, specify reasons, either RE or PU to email to PRB.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73867808"/>
                  </a:ext>
                </a:extLst>
              </a:tr>
              <a:tr h="370859">
                <a:tc gridSpan="2">
                  <a:txBody>
                    <a:bodyPr/>
                    <a:lstStyle/>
                    <a:p>
                      <a:pPr>
                        <a:lnSpc>
                          <a:spcPct val="115000"/>
                        </a:lnSpc>
                        <a:spcAft>
                          <a:spcPts val="1000"/>
                        </a:spcAft>
                      </a:pPr>
                      <a:r>
                        <a:rPr lang="en-IN"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Preliminary/initial finding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RE finds any deficiencies in review system of quality control and procedures carried or any more inputs required ,  same should be  communicated  to PU, ask PU for  response for your findings, else go for final reports.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400120"/>
                  </a:ext>
                </a:extLst>
              </a:tr>
              <a:tr h="370859">
                <a:tc gridSpan="3">
                  <a:txBody>
                    <a:bodyPr/>
                    <a:lstStyle/>
                    <a:p>
                      <a:pPr>
                        <a:lnSpc>
                          <a:spcPct val="115000"/>
                        </a:lnSpc>
                        <a:spcAft>
                          <a:spcPts val="1000"/>
                        </a:spcAft>
                      </a:pPr>
                      <a:r>
                        <a:rPr lang="en-IN" sz="1800" b="1" kern="1200" dirty="0">
                          <a:solidFill>
                            <a:schemeClr val="dk1"/>
                          </a:solidFill>
                          <a:effectLst/>
                          <a:latin typeface="+mn-lt"/>
                          <a:ea typeface="+mn-ea"/>
                          <a:cs typeface="+mn-cs"/>
                        </a:rPr>
                        <a:t>REPORTING PROCEDURES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04101150"/>
                  </a:ext>
                </a:extLst>
              </a:tr>
              <a:tr h="370859">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A.</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dk1"/>
                          </a:solidFill>
                          <a:effectLst/>
                          <a:latin typeface="+mn-lt"/>
                          <a:ea typeface="+mn-ea"/>
                          <a:cs typeface="+mn-cs"/>
                        </a:rPr>
                        <a:t>Evaluate responses and conclude type of report to issue.</a:t>
                      </a:r>
                      <a:endParaRPr lang="en-IN" sz="18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dk1"/>
                          </a:solidFill>
                          <a:effectLst/>
                          <a:latin typeface="+mn-lt"/>
                          <a:ea typeface="+mn-ea"/>
                          <a:cs typeface="+mn-cs"/>
                        </a:rPr>
                        <a:t>Evaluate responses and conclude type of report to issue.</a:t>
                      </a:r>
                      <a:endParaRPr lang="en-IN" sz="1800" kern="1200" dirty="0">
                        <a:solidFill>
                          <a:schemeClr val="dk1"/>
                        </a:solidFill>
                        <a:effectLst/>
                        <a:latin typeface="+mn-lt"/>
                        <a:ea typeface="+mn-ea"/>
                        <a:cs typeface="+mn-cs"/>
                      </a:endParaRPr>
                    </a:p>
                    <a:p>
                      <a:pPr>
                        <a:lnSpc>
                          <a:spcPct val="115000"/>
                        </a:lnSpc>
                        <a:spcAft>
                          <a:spcPts val="10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95649756"/>
                  </a:ext>
                </a:extLst>
              </a:tr>
              <a:tr h="370859">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IN" sz="1800" kern="1200" dirty="0">
                          <a:solidFill>
                            <a:schemeClr val="dk1"/>
                          </a:solidFill>
                          <a:effectLst/>
                          <a:latin typeface="+mn-lt"/>
                          <a:ea typeface="+mn-ea"/>
                          <a:cs typeface="+mn-cs"/>
                        </a:rPr>
                        <a:t>RE to prepare satisfaction / verification report ( no format prescribed ) by evaluating every response by PU and conclude with note, how far as a RE you are satisfied or not, summarise the final points of deficiencies remained, evaluate if it is chronic, validate on certain standard key criteria as suggested in manual, conclude type of report to issue and finalise  comments in Annexure I,II. </a:t>
                      </a:r>
                    </a:p>
                    <a:p>
                      <a:r>
                        <a:rPr lang="en-IN" sz="1800" i="1" kern="1200" dirty="0">
                          <a:solidFill>
                            <a:schemeClr val="dk1"/>
                          </a:solidFill>
                          <a:effectLst/>
                          <a:latin typeface="+mn-lt"/>
                          <a:ea typeface="+mn-ea"/>
                          <a:cs typeface="+mn-cs"/>
                        </a:rPr>
                        <a:t>Concluding what type of report is matter of judgement on facts reviewed and noted, one has to take overall view and not isolated, with keeping in mind the tag word “REASONABLE”,”SATISFACTION”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7802969"/>
                  </a:ext>
                </a:extLst>
              </a:tr>
              <a:tr h="370859">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15000"/>
                        </a:lnSpc>
                        <a:spcAft>
                          <a:spcPts val="1000"/>
                        </a:spcAft>
                      </a:pPr>
                      <a:r>
                        <a:rPr lang="en-IN" sz="1800" b="1" kern="1200" dirty="0">
                          <a:solidFill>
                            <a:schemeClr val="dk1"/>
                          </a:solidFill>
                          <a:effectLst/>
                          <a:latin typeface="+mn-lt"/>
                          <a:ea typeface="+mn-ea"/>
                          <a:cs typeface="+mn-cs"/>
                        </a:rPr>
                        <a:t>Draft Final report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89128173"/>
                  </a:ext>
                </a:extLst>
              </a:tr>
              <a:tr h="370859">
                <a:tc>
                  <a:txBody>
                    <a:bodyPr/>
                    <a:lstStyle/>
                    <a:p>
                      <a:pPr>
                        <a:lnSpc>
                          <a:spcPct val="115000"/>
                        </a:lnSpc>
                        <a:spcAft>
                          <a:spcPts val="1000"/>
                        </a:spcAft>
                      </a:pP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15000"/>
                        </a:lnSpc>
                        <a:spcAft>
                          <a:spcPts val="1000"/>
                        </a:spcAft>
                      </a:pPr>
                      <a:r>
                        <a:rPr lang="en-IN" sz="1800" kern="1200" dirty="0">
                          <a:solidFill>
                            <a:schemeClr val="dk1"/>
                          </a:solidFill>
                          <a:effectLst/>
                          <a:latin typeface="+mn-lt"/>
                          <a:ea typeface="+mn-ea"/>
                          <a:cs typeface="+mn-cs"/>
                        </a:rPr>
                        <a:t>Prepare Draft final report, if any information missing obtain it, obtain MRL on points needed, if qualified report discuss with PU else finalise report.  Format of model  final report and contents specified in manual. (Page 228 to 250 of Peer Review Manual Volume I, Edition January 2023)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49768099"/>
                  </a:ext>
                </a:extLst>
              </a:tr>
            </a:tbl>
          </a:graphicData>
        </a:graphic>
      </p:graphicFrame>
      <p:sp>
        <p:nvSpPr>
          <p:cNvPr id="3" name="Slide Number Placeholder 2">
            <a:extLst>
              <a:ext uri="{FF2B5EF4-FFF2-40B4-BE49-F238E27FC236}">
                <a16:creationId xmlns="" xmlns:a16="http://schemas.microsoft.com/office/drawing/2014/main" id="{18752028-455A-85E4-89BD-B0636F991CDB}"/>
              </a:ext>
            </a:extLst>
          </p:cNvPr>
          <p:cNvSpPr>
            <a:spLocks noGrp="1"/>
          </p:cNvSpPr>
          <p:nvPr>
            <p:ph type="sldNum" sz="quarter" idx="12"/>
          </p:nvPr>
        </p:nvSpPr>
        <p:spPr/>
        <p:txBody>
          <a:bodyPr/>
          <a:lstStyle/>
          <a:p>
            <a:fld id="{84987527-4F94-449D-8DFA-25520CA89050}" type="slidenum">
              <a:rPr lang="en-IN" smtClean="0"/>
              <a:t>14</a:t>
            </a:fld>
            <a:endParaRPr lang="en-IN"/>
          </a:p>
        </p:txBody>
      </p:sp>
    </p:spTree>
    <p:extLst>
      <p:ext uri="{BB962C8B-B14F-4D97-AF65-F5344CB8AC3E}">
        <p14:creationId xmlns:p14="http://schemas.microsoft.com/office/powerpoint/2010/main" val="15184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2772363148"/>
              </p:ext>
            </p:extLst>
          </p:nvPr>
        </p:nvGraphicFramePr>
        <p:xfrm>
          <a:off x="913417" y="268942"/>
          <a:ext cx="10365165" cy="6597324"/>
        </p:xfrm>
        <a:graphic>
          <a:graphicData uri="http://schemas.openxmlformats.org/drawingml/2006/table">
            <a:tbl>
              <a:tblPr firstRow="1" bandRow="1">
                <a:tableStyleId>{5C22544A-7EE6-4342-B048-85BDC9FD1C3A}</a:tableStyleId>
              </a:tblPr>
              <a:tblGrid>
                <a:gridCol w="508000">
                  <a:extLst>
                    <a:ext uri="{9D8B030D-6E8A-4147-A177-3AD203B41FA5}">
                      <a16:colId xmlns="" xmlns:a16="http://schemas.microsoft.com/office/drawing/2014/main" val="778991661"/>
                    </a:ext>
                  </a:extLst>
                </a:gridCol>
                <a:gridCol w="9857165">
                  <a:extLst>
                    <a:ext uri="{9D8B030D-6E8A-4147-A177-3AD203B41FA5}">
                      <a16:colId xmlns="" xmlns:a16="http://schemas.microsoft.com/office/drawing/2014/main" val="2039365395"/>
                    </a:ext>
                  </a:extLst>
                </a:gridCol>
              </a:tblGrid>
              <a:tr h="391051">
                <a:tc gridSpan="2">
                  <a:txBody>
                    <a:bodyPr/>
                    <a:lstStyle/>
                    <a:p>
                      <a:pPr>
                        <a:lnSpc>
                          <a:spcPct val="115000"/>
                        </a:lnSpc>
                        <a:spcAft>
                          <a:spcPts val="1000"/>
                        </a:spcAft>
                      </a:pPr>
                      <a:r>
                        <a:rPr lang="en-IN" sz="1800" b="1" kern="1200" dirty="0">
                          <a:solidFill>
                            <a:schemeClr val="dk1"/>
                          </a:solidFill>
                          <a:effectLst/>
                          <a:latin typeface="+mn-lt"/>
                          <a:ea typeface="+mn-ea"/>
                          <a:cs typeface="+mn-cs"/>
                        </a:rPr>
                        <a:t>REPORTING PROCEDURES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 xmlns:a16="http://schemas.microsoft.com/office/drawing/2014/main" val="1804101150"/>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C.</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dk1"/>
                          </a:solidFill>
                          <a:effectLst/>
                          <a:latin typeface="+mn-lt"/>
                          <a:ea typeface="+mn-ea"/>
                          <a:cs typeface="+mn-cs"/>
                        </a:rPr>
                        <a:t>Ready to sign reports.</a:t>
                      </a:r>
                      <a:endParaRPr lang="en-IN" sz="18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95649756"/>
                  </a:ext>
                </a:extLst>
              </a:tr>
              <a:tr h="578512">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Sign and send one copy to PU with intimation to PRB, and eligible/agreed professional fee bill raised in PU name. Obtain form 9 signed by  PU for acknowledgement of  reports – Final report, Annexure I,II,III.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7802969"/>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1" kern="1200" dirty="0">
                          <a:solidFill>
                            <a:schemeClr val="dk1"/>
                          </a:solidFill>
                          <a:effectLst/>
                          <a:latin typeface="+mn-lt"/>
                          <a:ea typeface="+mn-ea"/>
                          <a:cs typeface="+mn-cs"/>
                        </a:rPr>
                        <a:t>Scheme of review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89128173"/>
                  </a:ext>
                </a:extLst>
              </a:tr>
              <a:tr h="645737">
                <a:tc>
                  <a:txBody>
                    <a:bodyPr/>
                    <a:lstStyle/>
                    <a:p>
                      <a:pPr>
                        <a:lnSpc>
                          <a:spcPct val="115000"/>
                        </a:lnSpc>
                        <a:spcAft>
                          <a:spcPts val="1000"/>
                        </a:spcAft>
                      </a:pP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kern="1200" dirty="0">
                          <a:solidFill>
                            <a:schemeClr val="dk1"/>
                          </a:solidFill>
                          <a:effectLst/>
                          <a:latin typeface="+mn-lt"/>
                          <a:ea typeface="+mn-ea"/>
                          <a:cs typeface="+mn-cs"/>
                        </a:rPr>
                        <a:t>Draft scheme of review from beginning to end to be sent to PRB </a:t>
                      </a:r>
                      <a:r>
                        <a:rPr lang="en-IN" sz="1800" kern="1200" dirty="0" smtClean="0">
                          <a:solidFill>
                            <a:schemeClr val="dk1"/>
                          </a:solidFill>
                          <a:effectLst/>
                          <a:latin typeface="+mn-lt"/>
                          <a:ea typeface="+mn-ea"/>
                          <a:cs typeface="+mn-cs"/>
                        </a:rPr>
                        <a:t>along with </a:t>
                      </a:r>
                      <a:r>
                        <a:rPr lang="en-IN" sz="1800" kern="1200" dirty="0">
                          <a:solidFill>
                            <a:schemeClr val="dk1"/>
                          </a:solidFill>
                          <a:effectLst/>
                          <a:latin typeface="+mn-lt"/>
                          <a:ea typeface="+mn-ea"/>
                          <a:cs typeface="+mn-cs"/>
                        </a:rPr>
                        <a:t>Form 9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49768099"/>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1" kern="1200" dirty="0">
                          <a:solidFill>
                            <a:schemeClr val="dk1"/>
                          </a:solidFill>
                          <a:effectLst/>
                          <a:latin typeface="+mn-lt"/>
                          <a:ea typeface="+mn-ea"/>
                          <a:cs typeface="+mn-cs"/>
                        </a:rPr>
                        <a:t>Ready all attachments for uploading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53714755"/>
                  </a:ext>
                </a:extLst>
              </a:tr>
              <a:tr h="978382">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kern="1200" dirty="0">
                          <a:solidFill>
                            <a:schemeClr val="dk1"/>
                          </a:solidFill>
                          <a:effectLst/>
                          <a:latin typeface="+mn-lt"/>
                          <a:ea typeface="+mn-ea"/>
                          <a:cs typeface="+mn-cs"/>
                        </a:rPr>
                        <a:t>At the time of intimation for appointment, PRB annexes various links in e-mail with formats and checklists compliance to note and complete before sending on </a:t>
                      </a:r>
                      <a:r>
                        <a:rPr lang="en-IN" sz="1800" u="sng" kern="1200" dirty="0">
                          <a:solidFill>
                            <a:schemeClr val="dk1"/>
                          </a:solidFill>
                          <a:effectLst/>
                          <a:latin typeface="+mn-lt"/>
                          <a:ea typeface="+mn-ea"/>
                          <a:cs typeface="+mn-cs"/>
                          <a:hlinkClick r:id="rId2"/>
                        </a:rPr>
                        <a:t>prb.reports@icai.in</a:t>
                      </a:r>
                      <a:r>
                        <a:rPr lang="en-IN" sz="1800" kern="1200" dirty="0">
                          <a:solidFill>
                            <a:schemeClr val="dk1"/>
                          </a:solidFill>
                          <a:effectLst/>
                          <a:latin typeface="+mn-lt"/>
                          <a:ea typeface="+mn-ea"/>
                          <a:cs typeface="+mn-cs"/>
                        </a:rPr>
                        <a:t> (note separate reporting email) Form 9 and checklist covering letter to send.(soft copies allowed)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48197962"/>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Note Suggested hints to RE</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29776231"/>
                  </a:ext>
                </a:extLst>
              </a:tr>
              <a:tr h="191150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IN" sz="1800" dirty="0">
                          <a:effectLst/>
                          <a:latin typeface="Calibri" panose="020F0502020204030204" pitchFamily="34" charset="0"/>
                          <a:ea typeface="Calibri" panose="020F0502020204030204" pitchFamily="34" charset="0"/>
                          <a:cs typeface="Times New Roman" panose="02020603050405020304" pitchFamily="18" charset="0"/>
                        </a:rPr>
                        <a:t>. All reports and correspondence with PRB/PU should be on individual name/letter head  of reviewer and not  in firm name.</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ii. All forms  emailed  to PU suggested to make CC to PRB –e.g. form 2, 5,6, 7. </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iii. PRB advises both RE and PU to co-operate each other mutually and complete review as such both have to understand obligations of each other.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54701196"/>
                  </a:ext>
                </a:extLst>
              </a:tr>
            </a:tbl>
          </a:graphicData>
        </a:graphic>
      </p:graphicFrame>
      <p:sp>
        <p:nvSpPr>
          <p:cNvPr id="3" name="Slide Number Placeholder 2">
            <a:extLst>
              <a:ext uri="{FF2B5EF4-FFF2-40B4-BE49-F238E27FC236}">
                <a16:creationId xmlns="" xmlns:a16="http://schemas.microsoft.com/office/drawing/2014/main" id="{36A41F4E-3007-97E4-6A4D-B9406393FBF6}"/>
              </a:ext>
            </a:extLst>
          </p:cNvPr>
          <p:cNvSpPr>
            <a:spLocks noGrp="1"/>
          </p:cNvSpPr>
          <p:nvPr>
            <p:ph type="sldNum" sz="quarter" idx="12"/>
          </p:nvPr>
        </p:nvSpPr>
        <p:spPr/>
        <p:txBody>
          <a:bodyPr/>
          <a:lstStyle/>
          <a:p>
            <a:fld id="{84987527-4F94-449D-8DFA-25520CA89050}" type="slidenum">
              <a:rPr lang="en-IN" smtClean="0"/>
              <a:t>15</a:t>
            </a:fld>
            <a:endParaRPr lang="en-IN"/>
          </a:p>
        </p:txBody>
      </p:sp>
    </p:spTree>
    <p:extLst>
      <p:ext uri="{BB962C8B-B14F-4D97-AF65-F5344CB8AC3E}">
        <p14:creationId xmlns:p14="http://schemas.microsoft.com/office/powerpoint/2010/main" val="2899622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1753976750"/>
              </p:ext>
            </p:extLst>
          </p:nvPr>
        </p:nvGraphicFramePr>
        <p:xfrm>
          <a:off x="914400" y="713822"/>
          <a:ext cx="10365165" cy="5360943"/>
        </p:xfrm>
        <a:graphic>
          <a:graphicData uri="http://schemas.openxmlformats.org/drawingml/2006/table">
            <a:tbl>
              <a:tblPr firstRow="1" bandRow="1">
                <a:tableStyleId>{5C22544A-7EE6-4342-B048-85BDC9FD1C3A}</a:tableStyleId>
              </a:tblPr>
              <a:tblGrid>
                <a:gridCol w="508000">
                  <a:extLst>
                    <a:ext uri="{9D8B030D-6E8A-4147-A177-3AD203B41FA5}">
                      <a16:colId xmlns="" xmlns:a16="http://schemas.microsoft.com/office/drawing/2014/main" val="778991661"/>
                    </a:ext>
                  </a:extLst>
                </a:gridCol>
                <a:gridCol w="9857165">
                  <a:extLst>
                    <a:ext uri="{9D8B030D-6E8A-4147-A177-3AD203B41FA5}">
                      <a16:colId xmlns="" xmlns:a16="http://schemas.microsoft.com/office/drawing/2014/main" val="2039365395"/>
                    </a:ext>
                  </a:extLst>
                </a:gridCol>
              </a:tblGrid>
              <a:tr h="370859">
                <a:tc gridSpan="2">
                  <a:txBody>
                    <a:bodyPr/>
                    <a:lstStyle/>
                    <a:p>
                      <a:pPr>
                        <a:lnSpc>
                          <a:spcPct val="115000"/>
                        </a:lnSpc>
                        <a:spcAft>
                          <a:spcPts val="1000"/>
                        </a:spcAft>
                      </a:pPr>
                      <a:r>
                        <a:rPr lang="en-IN" sz="1800" b="1" kern="1200" dirty="0">
                          <a:solidFill>
                            <a:schemeClr val="dk1"/>
                          </a:solidFill>
                          <a:effectLst/>
                          <a:latin typeface="+mn-lt"/>
                          <a:ea typeface="+mn-ea"/>
                          <a:cs typeface="+mn-cs"/>
                        </a:rPr>
                        <a:t>REPORTING </a:t>
                      </a:r>
                      <a:r>
                        <a:rPr lang="en-IN" sz="1800" b="1" kern="1200" dirty="0" smtClean="0">
                          <a:solidFill>
                            <a:schemeClr val="dk1"/>
                          </a:solidFill>
                          <a:effectLst/>
                          <a:latin typeface="+mn-lt"/>
                          <a:ea typeface="+mn-ea"/>
                          <a:cs typeface="+mn-cs"/>
                        </a:rPr>
                        <a:t>PROCEDURES-continued</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 xmlns:a16="http://schemas.microsoft.com/office/drawing/2014/main" val="1804101150"/>
                  </a:ext>
                </a:extLst>
              </a:tr>
              <a:tr h="370859">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iv. Send engagement letter to PU after sending form 2, no specific format but mention of frame work of PRB guidelines, manual, circulars and updates desired.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v. </a:t>
                      </a:r>
                      <a:r>
                        <a:rPr lang="en-IN" sz="1800" u="sng" dirty="0">
                          <a:effectLst/>
                          <a:latin typeface="Calibri" panose="020F0502020204030204" pitchFamily="34" charset="0"/>
                          <a:ea typeface="Calibri" panose="020F0502020204030204" pitchFamily="34" charset="0"/>
                          <a:cs typeface="Times New Roman" panose="02020603050405020304" pitchFamily="18" charset="0"/>
                        </a:rPr>
                        <a:t>Your best friend is your library of books from PRB, ICAI audit assurance standards, publications, other relevant video/audio/print/PPT /DLH supports, as you have given Declaration of confidentiality. </a:t>
                      </a:r>
                    </a:p>
                    <a:p>
                      <a:pPr algn="just">
                        <a:lnSpc>
                          <a:spcPct val="115000"/>
                        </a:lnSpc>
                        <a:spcAft>
                          <a:spcPts val="1000"/>
                        </a:spcAft>
                      </a:pPr>
                      <a:r>
                        <a:rPr lang="en-IN" sz="1800" u="sng" dirty="0">
                          <a:effectLst/>
                          <a:latin typeface="Calibri" panose="020F0502020204030204" pitchFamily="34" charset="0"/>
                          <a:ea typeface="Calibri" panose="020F0502020204030204" pitchFamily="34" charset="0"/>
                          <a:cs typeface="Times New Roman" panose="02020603050405020304" pitchFamily="18" charset="0"/>
                        </a:rPr>
                        <a:t>vi. For any guidance call to PRB Secretary /team on number specified,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vii. Maintain documentation of review carried.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viii. Only 20 working days allowed for whole process of review, yes extension possible on request in Form 7.</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ix. read </a:t>
                      </a:r>
                      <a:r>
                        <a:rPr lang="en-IN" sz="1800" dirty="0" smtClean="0">
                          <a:effectLst/>
                          <a:latin typeface="Calibri" panose="020F0502020204030204" pitchFamily="34" charset="0"/>
                          <a:ea typeface="Calibri" panose="020F0502020204030204" pitchFamily="34" charset="0"/>
                          <a:cs typeface="Times New Roman" panose="02020603050405020304" pitchFamily="18" charset="0"/>
                        </a:rPr>
                        <a:t>advisories  </a:t>
                      </a:r>
                      <a:r>
                        <a:rPr lang="en-IN" sz="1800" dirty="0">
                          <a:effectLst/>
                          <a:latin typeface="Calibri" panose="020F0502020204030204" pitchFamily="34" charset="0"/>
                          <a:ea typeface="Calibri" panose="020F0502020204030204" pitchFamily="34" charset="0"/>
                          <a:cs typeface="Times New Roman" panose="02020603050405020304" pitchFamily="18" charset="0"/>
                        </a:rPr>
                        <a:t>and guidance in Peer review manuals, hand book etc.  and follow them as directed .</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x. Reference books for review procedures and reporting - Hand book on Peer Review Forms, Peer Review Guidelines 2022 , Peer Review Manual Volume I, II, AQMM v1.0 implementation </a:t>
                      </a:r>
                      <a:r>
                        <a:rPr lang="en-IN" sz="1800" dirty="0" smtClean="0">
                          <a:effectLst/>
                          <a:latin typeface="Calibri" panose="020F0502020204030204" pitchFamily="34" charset="0"/>
                          <a:ea typeface="Calibri" panose="020F0502020204030204" pitchFamily="34" charset="0"/>
                          <a:cs typeface="Times New Roman" panose="02020603050405020304" pitchFamily="18" charset="0"/>
                        </a:rPr>
                        <a:t>guide, </a:t>
                      </a:r>
                      <a:r>
                        <a:rPr lang="en-IN" sz="1800" dirty="0">
                          <a:effectLst/>
                          <a:latin typeface="Calibri" panose="020F0502020204030204" pitchFamily="34" charset="0"/>
                          <a:ea typeface="Calibri" panose="020F0502020204030204" pitchFamily="34" charset="0"/>
                          <a:cs typeface="Times New Roman" panose="02020603050405020304" pitchFamily="18" charset="0"/>
                        </a:rPr>
                        <a:t>code of ethics, training guide and non standing PRB committee at ICAI website.</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54701196"/>
                  </a:ext>
                </a:extLst>
              </a:tr>
            </a:tbl>
          </a:graphicData>
        </a:graphic>
      </p:graphicFrame>
      <p:sp>
        <p:nvSpPr>
          <p:cNvPr id="3" name="Slide Number Placeholder 2">
            <a:extLst>
              <a:ext uri="{FF2B5EF4-FFF2-40B4-BE49-F238E27FC236}">
                <a16:creationId xmlns="" xmlns:a16="http://schemas.microsoft.com/office/drawing/2014/main" id="{E938969C-669E-2A03-DDA1-CFE06DEE57B4}"/>
              </a:ext>
            </a:extLst>
          </p:cNvPr>
          <p:cNvSpPr>
            <a:spLocks noGrp="1"/>
          </p:cNvSpPr>
          <p:nvPr>
            <p:ph type="sldNum" sz="quarter" idx="12"/>
          </p:nvPr>
        </p:nvSpPr>
        <p:spPr/>
        <p:txBody>
          <a:bodyPr/>
          <a:lstStyle/>
          <a:p>
            <a:fld id="{84987527-4F94-449D-8DFA-25520CA89050}" type="slidenum">
              <a:rPr lang="en-IN" smtClean="0"/>
              <a:t>16</a:t>
            </a:fld>
            <a:endParaRPr lang="en-IN"/>
          </a:p>
        </p:txBody>
      </p:sp>
    </p:spTree>
    <p:extLst>
      <p:ext uri="{BB962C8B-B14F-4D97-AF65-F5344CB8AC3E}">
        <p14:creationId xmlns:p14="http://schemas.microsoft.com/office/powerpoint/2010/main" val="94393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2134571040"/>
              </p:ext>
            </p:extLst>
          </p:nvPr>
        </p:nvGraphicFramePr>
        <p:xfrm>
          <a:off x="977031" y="121550"/>
          <a:ext cx="10365165" cy="6629979"/>
        </p:xfrm>
        <a:graphic>
          <a:graphicData uri="http://schemas.openxmlformats.org/drawingml/2006/table">
            <a:tbl>
              <a:tblPr firstRow="1" bandRow="1">
                <a:tableStyleId>{5C22544A-7EE6-4342-B048-85BDC9FD1C3A}</a:tableStyleId>
              </a:tblPr>
              <a:tblGrid>
                <a:gridCol w="508000">
                  <a:extLst>
                    <a:ext uri="{9D8B030D-6E8A-4147-A177-3AD203B41FA5}">
                      <a16:colId xmlns="" xmlns:a16="http://schemas.microsoft.com/office/drawing/2014/main" val="778991661"/>
                    </a:ext>
                  </a:extLst>
                </a:gridCol>
                <a:gridCol w="9857165">
                  <a:extLst>
                    <a:ext uri="{9D8B030D-6E8A-4147-A177-3AD203B41FA5}">
                      <a16:colId xmlns="" xmlns:a16="http://schemas.microsoft.com/office/drawing/2014/main" val="2039365395"/>
                    </a:ext>
                  </a:extLst>
                </a:gridCol>
              </a:tblGrid>
              <a:tr h="759004">
                <a:tc gridSpan="2">
                  <a:txBody>
                    <a:bodyPr/>
                    <a:lstStyle/>
                    <a:p>
                      <a:pPr>
                        <a:lnSpc>
                          <a:spcPct val="115000"/>
                        </a:lnSpc>
                        <a:spcAft>
                          <a:spcPts val="1000"/>
                        </a:spcAft>
                      </a:pPr>
                      <a:r>
                        <a:rPr lang="en-IN" sz="1800" b="1" kern="1200" dirty="0">
                          <a:solidFill>
                            <a:schemeClr val="tx1"/>
                          </a:solidFill>
                          <a:effectLst/>
                          <a:latin typeface="+mn-lt"/>
                          <a:ea typeface="+mn-ea"/>
                          <a:cs typeface="+mn-cs"/>
                        </a:rPr>
                        <a:t>PROCEDURE FOR PEER REVIEW OF  NEW </a:t>
                      </a:r>
                      <a:r>
                        <a:rPr lang="en-IN" sz="1800" b="1" kern="1200" dirty="0" smtClean="0">
                          <a:solidFill>
                            <a:schemeClr val="tx1"/>
                          </a:solidFill>
                          <a:effectLst/>
                          <a:latin typeface="+mn-lt"/>
                          <a:ea typeface="+mn-ea"/>
                          <a:cs typeface="+mn-cs"/>
                        </a:rPr>
                        <a:t>UNIT</a:t>
                      </a:r>
                      <a:endParaRPr lang="en-I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 xmlns:a16="http://schemas.microsoft.com/office/drawing/2014/main" val="1804101150"/>
                  </a:ext>
                </a:extLst>
              </a:tr>
              <a:tr h="370859">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kern="1200" dirty="0">
                          <a:solidFill>
                            <a:schemeClr val="dk1"/>
                          </a:solidFill>
                          <a:effectLst/>
                          <a:latin typeface="+mn-lt"/>
                          <a:ea typeface="+mn-ea"/>
                          <a:cs typeface="+mn-cs"/>
                        </a:rPr>
                        <a:t>Peer review of a new unit is to be conducted based on the antecedents of partners and policy parameters announced by the Practice Unit for conduct of attest function. The RE has to verify the same from Application cum Questionnaire submitted by the PU in Form 1  as well as on site visit to the PU which shall be restricted to 1 day. Entire review process to complete within 7 working days. RE shall thereafter submit a report to the board in formats as prescribed by it. Reporting format Page 233,234 of Peer Review Manual Volume I Edition January 2023</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54701196"/>
                  </a:ext>
                </a:extLst>
              </a:tr>
              <a:tr h="370859">
                <a:tc gridSpan="2">
                  <a:txBody>
                    <a:bodyPr/>
                    <a:lstStyle/>
                    <a:p>
                      <a:pPr algn="just">
                        <a:lnSpc>
                          <a:spcPct val="115000"/>
                        </a:lnSpc>
                        <a:spcAft>
                          <a:spcPts val="1000"/>
                        </a:spcAft>
                      </a:pPr>
                      <a:r>
                        <a:rPr lang="en-IN" sz="1800" b="1" kern="1200" dirty="0">
                          <a:solidFill>
                            <a:schemeClr val="dk1"/>
                          </a:solidFill>
                          <a:effectLst/>
                          <a:latin typeface="+mn-lt"/>
                          <a:ea typeface="+mn-ea"/>
                          <a:cs typeface="+mn-cs"/>
                        </a:rPr>
                        <a:t>STUDY NOTE FROM REVIEW MANUAL VOLUME 1 page 6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15320775"/>
                  </a:ext>
                </a:extLst>
              </a:tr>
              <a:tr h="2849718">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“……Peer review is directed towards maintenance as well as enhancement of quality of assurances and provide guidance to members to improve their performance and adherence to various statutory and other regulatory requirements. Such an objective of peer review process makes it amply clear that the reviewer is not going to sit on judgement of the practice unit while rendering assurance services but to evaluate the procedure followed by practice unit in rendering such a service, Accordingly where a practice unit is not following prescribed standards the reviewer is expected to recommend measures to improve the procedures followed by practice units.</a:t>
                      </a:r>
                    </a:p>
                    <a:p>
                      <a:r>
                        <a:rPr lang="en-IN" sz="1800" b="1" i="1" kern="1200" dirty="0">
                          <a:solidFill>
                            <a:schemeClr val="dk1"/>
                          </a:solidFill>
                          <a:effectLst/>
                          <a:latin typeface="+mn-lt"/>
                          <a:ea typeface="+mn-ea"/>
                          <a:cs typeface="+mn-cs"/>
                        </a:rPr>
                        <a:t>Objective is to enhance quality of assurances by providing guidance rather than simply pointing out deficiencies of practice units, to elaborate further key objective of peer review is not to identify isolated cases of engagement failure but to identify weaknesses that are pervasive and chronic in nature….”</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77502319"/>
                  </a:ext>
                </a:extLst>
              </a:tr>
            </a:tbl>
          </a:graphicData>
        </a:graphic>
      </p:graphicFrame>
      <p:sp>
        <p:nvSpPr>
          <p:cNvPr id="3" name="Slide Number Placeholder 2">
            <a:extLst>
              <a:ext uri="{FF2B5EF4-FFF2-40B4-BE49-F238E27FC236}">
                <a16:creationId xmlns="" xmlns:a16="http://schemas.microsoft.com/office/drawing/2014/main" id="{56B67426-DAEE-81CB-5847-20D279E4F8DD}"/>
              </a:ext>
            </a:extLst>
          </p:cNvPr>
          <p:cNvSpPr>
            <a:spLocks noGrp="1"/>
          </p:cNvSpPr>
          <p:nvPr>
            <p:ph type="sldNum" sz="quarter" idx="12"/>
          </p:nvPr>
        </p:nvSpPr>
        <p:spPr/>
        <p:txBody>
          <a:bodyPr/>
          <a:lstStyle/>
          <a:p>
            <a:fld id="{84987527-4F94-449D-8DFA-25520CA89050}" type="slidenum">
              <a:rPr lang="en-IN" smtClean="0"/>
              <a:t>17</a:t>
            </a:fld>
            <a:endParaRPr lang="en-IN"/>
          </a:p>
        </p:txBody>
      </p:sp>
    </p:spTree>
    <p:extLst>
      <p:ext uri="{BB962C8B-B14F-4D97-AF65-F5344CB8AC3E}">
        <p14:creationId xmlns:p14="http://schemas.microsoft.com/office/powerpoint/2010/main" val="296360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18</a:t>
            </a:fld>
            <a:endParaRPr lang="en-IN"/>
          </a:p>
        </p:txBody>
      </p:sp>
      <p:sp>
        <p:nvSpPr>
          <p:cNvPr id="4" name="Title 3"/>
          <p:cNvSpPr>
            <a:spLocks noGrp="1"/>
          </p:cNvSpPr>
          <p:nvPr>
            <p:ph type="title"/>
          </p:nvPr>
        </p:nvSpPr>
        <p:spPr/>
        <p:txBody>
          <a:bodyPr>
            <a:normAutofit fontScale="90000"/>
          </a:bodyPr>
          <a:lstStyle/>
          <a:p>
            <a:r>
              <a:rPr lang="en-US" dirty="0" smtClean="0"/>
              <a:t>Review procedures off site- summary-page 75 of PR manual vol-1</a:t>
            </a:r>
            <a:endParaRPr lang="en-IN" dirty="0"/>
          </a:p>
        </p:txBody>
      </p:sp>
      <p:sp>
        <p:nvSpPr>
          <p:cNvPr id="5" name="Rounded Rectangle 4"/>
          <p:cNvSpPr/>
          <p:nvPr/>
        </p:nvSpPr>
        <p:spPr>
          <a:xfrm>
            <a:off x="1127342" y="1628384"/>
            <a:ext cx="4609579" cy="2029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1-EVALUATES FORM 1-APPLICATION CUM QUESTIONNAIRE</a:t>
            </a:r>
            <a:endParaRPr lang="en-IN" sz="2800" dirty="0"/>
          </a:p>
        </p:txBody>
      </p:sp>
      <p:sp>
        <p:nvSpPr>
          <p:cNvPr id="6" name="Rounded Rectangle 5"/>
          <p:cNvSpPr/>
          <p:nvPr/>
        </p:nvSpPr>
        <p:spPr>
          <a:xfrm>
            <a:off x="6375748" y="1628384"/>
            <a:ext cx="4697260" cy="2029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2-DETERMINE THE SAMPLES FROM LIST OF ASSURANCES SERVICE CLIENTS,</a:t>
            </a:r>
            <a:endParaRPr lang="en-IN" sz="2400" dirty="0"/>
          </a:p>
        </p:txBody>
      </p:sp>
      <p:sp>
        <p:nvSpPr>
          <p:cNvPr id="7" name="Rounded Rectangle 6"/>
          <p:cNvSpPr/>
          <p:nvPr/>
        </p:nvSpPr>
        <p:spPr>
          <a:xfrm>
            <a:off x="1127342" y="3995803"/>
            <a:ext cx="4609579" cy="1866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3-INTIMATE TO PU THE LIST OF SAMPLES SELECTED , PROPOSED DATES OF VISIT IN FORM 5  </a:t>
            </a:r>
            <a:endParaRPr lang="en-IN" sz="2400" dirty="0"/>
          </a:p>
        </p:txBody>
      </p:sp>
      <p:sp>
        <p:nvSpPr>
          <p:cNvPr id="8" name="Rounded Rectangle 7"/>
          <p:cNvSpPr/>
          <p:nvPr/>
        </p:nvSpPr>
        <p:spPr>
          <a:xfrm>
            <a:off x="6181594" y="3995804"/>
            <a:ext cx="5085568" cy="1866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a:t>
            </a:r>
            <a:r>
              <a:rPr lang="en-US" sz="2400" dirty="0" smtClean="0"/>
              <a:t>INTIMATE TO PU IN FORM 6 FOR SEEKING ANY ADDITIONAL INFORMATION IF REQUIRED</a:t>
            </a:r>
            <a:r>
              <a:rPr lang="en-US" dirty="0" smtClean="0"/>
              <a:t>.</a:t>
            </a:r>
            <a:endParaRPr lang="en-IN" dirty="0"/>
          </a:p>
        </p:txBody>
      </p:sp>
    </p:spTree>
    <p:extLst>
      <p:ext uri="{BB962C8B-B14F-4D97-AF65-F5344CB8AC3E}">
        <p14:creationId xmlns:p14="http://schemas.microsoft.com/office/powerpoint/2010/main" val="332481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19</a:t>
            </a:fld>
            <a:endParaRPr lang="en-IN"/>
          </a:p>
        </p:txBody>
      </p:sp>
      <p:sp>
        <p:nvSpPr>
          <p:cNvPr id="4" name="Title 3"/>
          <p:cNvSpPr>
            <a:spLocks noGrp="1"/>
          </p:cNvSpPr>
          <p:nvPr>
            <p:ph type="title"/>
          </p:nvPr>
        </p:nvSpPr>
        <p:spPr/>
        <p:txBody>
          <a:bodyPr>
            <a:normAutofit fontScale="90000"/>
          </a:bodyPr>
          <a:lstStyle/>
          <a:p>
            <a:r>
              <a:rPr lang="en-US" dirty="0" smtClean="0"/>
              <a:t>Chart of flow of activities the reviewer follows for On site review-page 76 PR manual </a:t>
            </a:r>
            <a:r>
              <a:rPr lang="en-US" dirty="0" err="1" smtClean="0"/>
              <a:t>vol</a:t>
            </a:r>
            <a:r>
              <a:rPr lang="en-US" dirty="0" smtClean="0"/>
              <a:t> 1</a:t>
            </a:r>
            <a:endParaRPr lang="en-IN" dirty="0"/>
          </a:p>
        </p:txBody>
      </p:sp>
      <p:sp>
        <p:nvSpPr>
          <p:cNvPr id="5" name="Rounded Rectangle 4"/>
          <p:cNvSpPr/>
          <p:nvPr/>
        </p:nvSpPr>
        <p:spPr>
          <a:xfrm>
            <a:off x="673275" y="1540702"/>
            <a:ext cx="4271376" cy="1252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1-RE. PLAN ONSITE VISIT IN CONSULTATION WITH PU</a:t>
            </a:r>
            <a:endParaRPr lang="en-IN" sz="2000" dirty="0"/>
          </a:p>
        </p:txBody>
      </p:sp>
      <p:sp>
        <p:nvSpPr>
          <p:cNvPr id="6" name="Rounded Rectangle 5"/>
          <p:cNvSpPr/>
          <p:nvPr/>
        </p:nvSpPr>
        <p:spPr>
          <a:xfrm>
            <a:off x="5185775" y="1490598"/>
            <a:ext cx="2830882" cy="1302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2-RE. TO GIVE AT LEAST 2 WORKING DAYS TO PU TO KEEP READY NECESSARY RECORDS</a:t>
            </a:r>
            <a:endParaRPr lang="en-IN" dirty="0"/>
          </a:p>
        </p:txBody>
      </p:sp>
      <p:sp>
        <p:nvSpPr>
          <p:cNvPr id="7" name="Rounded Rectangle 6"/>
          <p:cNvSpPr/>
          <p:nvPr/>
        </p:nvSpPr>
        <p:spPr>
          <a:xfrm>
            <a:off x="8248388" y="1540702"/>
            <a:ext cx="3394553" cy="1302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3-RE. MAY REVISE THE INITIAL SAMPLE SIZE, IF RE. DEEMS FIT</a:t>
            </a:r>
            <a:endParaRPr lang="en-IN" sz="2000" dirty="0"/>
          </a:p>
        </p:txBody>
      </p:sp>
      <p:sp>
        <p:nvSpPr>
          <p:cNvPr id="8" name="Rounded Rectangle 7"/>
          <p:cNvSpPr/>
          <p:nvPr/>
        </p:nvSpPr>
        <p:spPr>
          <a:xfrm>
            <a:off x="801667" y="3081404"/>
            <a:ext cx="4014592" cy="1578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4-VISIT CAN BE CONDUCTED AT THE PU HO OR/AND BRANCHES OR ANY OTHER LOCATION</a:t>
            </a:r>
            <a:endParaRPr lang="en-IN" sz="2000" dirty="0"/>
          </a:p>
        </p:txBody>
      </p:sp>
      <p:sp>
        <p:nvSpPr>
          <p:cNvPr id="9" name="Rounded Rectangle 8"/>
          <p:cNvSpPr/>
          <p:nvPr/>
        </p:nvSpPr>
        <p:spPr>
          <a:xfrm>
            <a:off x="5173249" y="3081405"/>
            <a:ext cx="2755726" cy="1578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5-ON SITE REVIEW SHOULD NOT EXTEND BEYOND 6 WORKING DAYS AND 1 WORKING DAY IN CASE OF NEW UNIT</a:t>
            </a:r>
            <a:endParaRPr lang="en-IN" dirty="0"/>
          </a:p>
        </p:txBody>
      </p:sp>
      <p:sp>
        <p:nvSpPr>
          <p:cNvPr id="10" name="Rounded Rectangle 9"/>
          <p:cNvSpPr/>
          <p:nvPr/>
        </p:nvSpPr>
        <p:spPr>
          <a:xfrm>
            <a:off x="8292230" y="3144032"/>
            <a:ext cx="3306871" cy="1590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6-RE. TO ADOPT COMBINATION OF COMPLIANCE &amp; SUBSTANTIVE APPROACH</a:t>
            </a:r>
            <a:endParaRPr lang="en-IN" sz="2000" dirty="0"/>
          </a:p>
        </p:txBody>
      </p:sp>
      <p:sp>
        <p:nvSpPr>
          <p:cNvPr id="11" name="Rounded Rectangle 10"/>
          <p:cNvSpPr/>
          <p:nvPr/>
        </p:nvSpPr>
        <p:spPr>
          <a:xfrm>
            <a:off x="845506" y="5060515"/>
            <a:ext cx="10797435" cy="72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7-AFTER COMPLETION OF ON SITE REVIEW RE. SHALL PREPARE AND SUBMIT PR REPORT TO THE BOARD ALONG WITH FORM 9</a:t>
            </a:r>
            <a:endParaRPr lang="en-IN" sz="2000" dirty="0"/>
          </a:p>
        </p:txBody>
      </p:sp>
    </p:spTree>
    <p:extLst>
      <p:ext uri="{BB962C8B-B14F-4D97-AF65-F5344CB8AC3E}">
        <p14:creationId xmlns:p14="http://schemas.microsoft.com/office/powerpoint/2010/main" val="368049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D16043B-0E5D-A521-98FC-A0EA516A1961}"/>
              </a:ext>
            </a:extLst>
          </p:cNvPr>
          <p:cNvSpPr/>
          <p:nvPr/>
        </p:nvSpPr>
        <p:spPr>
          <a:xfrm>
            <a:off x="598515" y="1"/>
            <a:ext cx="10640291" cy="55300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smtClean="0"/>
          </a:p>
          <a:p>
            <a:pPr algn="ctr"/>
            <a:endParaRPr lang="en-US" sz="4400" dirty="0"/>
          </a:p>
          <a:p>
            <a:pPr algn="ctr"/>
            <a:endParaRPr lang="en-US" sz="4400" dirty="0" smtClean="0"/>
          </a:p>
          <a:p>
            <a:pPr algn="ctr"/>
            <a:r>
              <a:rPr lang="en-US" sz="4400" dirty="0" smtClean="0"/>
              <a:t>“</a:t>
            </a:r>
            <a:r>
              <a:rPr lang="en-US" sz="4400" dirty="0"/>
              <a:t>Invest in books, seminar, </a:t>
            </a:r>
          </a:p>
          <a:p>
            <a:pPr algn="ctr"/>
            <a:r>
              <a:rPr lang="en-US" sz="4400" dirty="0"/>
              <a:t>good clothing and other things that will increase your confidence and sense of worth..”</a:t>
            </a:r>
          </a:p>
          <a:p>
            <a:pPr algn="ctr"/>
            <a:endParaRPr lang="en-US" sz="4400" dirty="0"/>
          </a:p>
          <a:p>
            <a:pPr algn="ctr"/>
            <a:endParaRPr lang="en-US" sz="4400" dirty="0"/>
          </a:p>
          <a:p>
            <a:pPr algn="ctr"/>
            <a:endParaRPr lang="en-US" sz="4400" dirty="0"/>
          </a:p>
          <a:p>
            <a:pPr algn="ctr"/>
            <a:endParaRPr lang="en-IN" sz="2400" dirty="0"/>
          </a:p>
        </p:txBody>
      </p:sp>
      <p:sp>
        <p:nvSpPr>
          <p:cNvPr id="3" name="Slide Number Placeholder 2">
            <a:extLst>
              <a:ext uri="{FF2B5EF4-FFF2-40B4-BE49-F238E27FC236}">
                <a16:creationId xmlns="" xmlns:a16="http://schemas.microsoft.com/office/drawing/2014/main" id="{0DE1B060-6013-A191-7509-7E7ABAF73A19}"/>
              </a:ext>
            </a:extLst>
          </p:cNvPr>
          <p:cNvSpPr>
            <a:spLocks noGrp="1"/>
          </p:cNvSpPr>
          <p:nvPr>
            <p:ph type="sldNum" sz="quarter" idx="12"/>
          </p:nvPr>
        </p:nvSpPr>
        <p:spPr/>
        <p:txBody>
          <a:bodyPr/>
          <a:lstStyle/>
          <a:p>
            <a:fld id="{84987527-4F94-449D-8DFA-25520CA89050}" type="slidenum">
              <a:rPr lang="en-IN" smtClean="0"/>
              <a:t>2</a:t>
            </a:fld>
            <a:endParaRPr lang="en-IN"/>
          </a:p>
        </p:txBody>
      </p:sp>
    </p:spTree>
    <p:extLst>
      <p:ext uri="{BB962C8B-B14F-4D97-AF65-F5344CB8AC3E}">
        <p14:creationId xmlns:p14="http://schemas.microsoft.com/office/powerpoint/2010/main" val="112357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20</a:t>
            </a:fld>
            <a:endParaRPr lang="en-IN"/>
          </a:p>
        </p:txBody>
      </p:sp>
      <p:sp>
        <p:nvSpPr>
          <p:cNvPr id="4" name="Title 3"/>
          <p:cNvSpPr>
            <a:spLocks noGrp="1"/>
          </p:cNvSpPr>
          <p:nvPr>
            <p:ph type="title"/>
          </p:nvPr>
        </p:nvSpPr>
        <p:spPr/>
        <p:txBody>
          <a:bodyPr>
            <a:normAutofit fontScale="90000"/>
          </a:bodyPr>
          <a:lstStyle/>
          <a:p>
            <a:r>
              <a:rPr lang="en-US" dirty="0" err="1" smtClean="0"/>
              <a:t>Comparision</a:t>
            </a:r>
            <a:r>
              <a:rPr lang="en-US" dirty="0" smtClean="0"/>
              <a:t> of audit program with work flow of SAMPLE selected-page 76 PRM vol-1</a:t>
            </a:r>
            <a:endParaRPr lang="en-IN" dirty="0"/>
          </a:p>
        </p:txBody>
      </p:sp>
      <p:sp>
        <p:nvSpPr>
          <p:cNvPr id="5" name="Rounded Rectangle 4"/>
          <p:cNvSpPr/>
          <p:nvPr/>
        </p:nvSpPr>
        <p:spPr>
          <a:xfrm>
            <a:off x="1102291" y="1665962"/>
            <a:ext cx="2743200" cy="3607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1-PLANNING-reviewer to collect audit program as devised and compare with actual flow, </a:t>
            </a:r>
            <a:endParaRPr lang="en-IN" sz="2400" dirty="0"/>
          </a:p>
        </p:txBody>
      </p:sp>
      <p:sp>
        <p:nvSpPr>
          <p:cNvPr id="6" name="Rounded Rectangle 5"/>
          <p:cNvSpPr/>
          <p:nvPr/>
        </p:nvSpPr>
        <p:spPr>
          <a:xfrm>
            <a:off x="5285985" y="1665962"/>
            <a:ext cx="2755726" cy="3607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2-EXECUTION</a:t>
            </a:r>
          </a:p>
          <a:p>
            <a:pPr algn="ctr"/>
            <a:r>
              <a:rPr lang="en-US" sz="2000" dirty="0" smtClean="0"/>
              <a:t>reviewer to check if the work of the executive and audit in charge are logged and time involved in line with audit program as devised</a:t>
            </a:r>
            <a:r>
              <a:rPr lang="en-US" dirty="0" smtClean="0"/>
              <a:t>,</a:t>
            </a:r>
            <a:endParaRPr lang="en-IN" dirty="0"/>
          </a:p>
        </p:txBody>
      </p:sp>
      <p:sp>
        <p:nvSpPr>
          <p:cNvPr id="7" name="Rounded Rectangle 6"/>
          <p:cNvSpPr/>
          <p:nvPr/>
        </p:nvSpPr>
        <p:spPr>
          <a:xfrm>
            <a:off x="8755693" y="1678488"/>
            <a:ext cx="2793303" cy="3594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3-CONCLUSION</a:t>
            </a:r>
          </a:p>
          <a:p>
            <a:pPr algn="ctr"/>
            <a:r>
              <a:rPr lang="en-US" sz="2000" dirty="0" smtClean="0"/>
              <a:t>RE to check if the final discussion are made by the partner of the PU with those charged with governance and such discussions are logged for documentation,</a:t>
            </a:r>
            <a:endParaRPr lang="en-IN" sz="2000" dirty="0"/>
          </a:p>
        </p:txBody>
      </p:sp>
    </p:spTree>
    <p:extLst>
      <p:ext uri="{BB962C8B-B14F-4D97-AF65-F5344CB8AC3E}">
        <p14:creationId xmlns:p14="http://schemas.microsoft.com/office/powerpoint/2010/main" val="125809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21</a:t>
            </a:fld>
            <a:endParaRPr lang="en-IN"/>
          </a:p>
        </p:txBody>
      </p:sp>
      <p:sp>
        <p:nvSpPr>
          <p:cNvPr id="4" name="Title 3"/>
          <p:cNvSpPr>
            <a:spLocks noGrp="1"/>
          </p:cNvSpPr>
          <p:nvPr>
            <p:ph type="title"/>
          </p:nvPr>
        </p:nvSpPr>
        <p:spPr/>
        <p:txBody>
          <a:bodyPr>
            <a:normAutofit fontScale="90000"/>
          </a:bodyPr>
          <a:lstStyle/>
          <a:p>
            <a:r>
              <a:rPr lang="en-US" dirty="0" smtClean="0"/>
              <a:t>Methods to obtain sufficient appropriate audit evidence on site- page 77 of PRM vol. 1</a:t>
            </a:r>
            <a:endParaRPr lang="en-IN" dirty="0"/>
          </a:p>
        </p:txBody>
      </p:sp>
      <p:sp>
        <p:nvSpPr>
          <p:cNvPr id="5" name="Oval 4"/>
          <p:cNvSpPr/>
          <p:nvPr/>
        </p:nvSpPr>
        <p:spPr>
          <a:xfrm>
            <a:off x="1202499" y="1521912"/>
            <a:ext cx="3169085" cy="465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INSPECTION</a:t>
            </a:r>
          </a:p>
          <a:p>
            <a:pPr algn="ctr"/>
            <a:endParaRPr lang="en-US" sz="2400" dirty="0" smtClean="0"/>
          </a:p>
          <a:p>
            <a:pPr algn="ctr"/>
            <a:r>
              <a:rPr lang="en-US" sz="2400" dirty="0" smtClean="0"/>
              <a:t>Examination of documentations, other records, maintained by PU</a:t>
            </a:r>
            <a:endParaRPr lang="en-IN" sz="2400" dirty="0"/>
          </a:p>
        </p:txBody>
      </p:sp>
      <p:sp>
        <p:nvSpPr>
          <p:cNvPr id="6" name="Oval 5"/>
          <p:cNvSpPr/>
          <p:nvPr/>
        </p:nvSpPr>
        <p:spPr>
          <a:xfrm>
            <a:off x="4797468" y="1521912"/>
            <a:ext cx="2981195" cy="4784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ENQUIRY</a:t>
            </a:r>
          </a:p>
          <a:p>
            <a:pPr algn="ctr"/>
            <a:endParaRPr lang="en-US" sz="2400" dirty="0" smtClean="0"/>
          </a:p>
          <a:p>
            <a:pPr algn="ctr"/>
            <a:r>
              <a:rPr lang="en-US" sz="2400" dirty="0" smtClean="0"/>
              <a:t>Seeking </a:t>
            </a:r>
            <a:r>
              <a:rPr lang="en-US" sz="2400" dirty="0" err="1" smtClean="0"/>
              <a:t>informations</a:t>
            </a:r>
            <a:r>
              <a:rPr lang="en-US" sz="2400" dirty="0" smtClean="0"/>
              <a:t> from partner/prop, or other knowledgeable person with in PU</a:t>
            </a:r>
            <a:endParaRPr lang="en-IN" sz="2400" dirty="0"/>
          </a:p>
        </p:txBody>
      </p:sp>
      <p:sp>
        <p:nvSpPr>
          <p:cNvPr id="7" name="Oval 6"/>
          <p:cNvSpPr/>
          <p:nvPr/>
        </p:nvSpPr>
        <p:spPr>
          <a:xfrm>
            <a:off x="8242126" y="1503124"/>
            <a:ext cx="3356976" cy="4534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OBSERVATION</a:t>
            </a:r>
          </a:p>
          <a:p>
            <a:pPr algn="ctr"/>
            <a:endParaRPr lang="en-US" sz="2400" dirty="0" smtClean="0"/>
          </a:p>
          <a:p>
            <a:pPr algn="ctr"/>
            <a:r>
              <a:rPr lang="en-US" sz="2400" dirty="0" smtClean="0"/>
              <a:t>Witnessing a procedure or process being performed,</a:t>
            </a:r>
            <a:endParaRPr lang="en-IN" sz="2400" dirty="0"/>
          </a:p>
        </p:txBody>
      </p:sp>
    </p:spTree>
    <p:extLst>
      <p:ext uri="{BB962C8B-B14F-4D97-AF65-F5344CB8AC3E}">
        <p14:creationId xmlns:p14="http://schemas.microsoft.com/office/powerpoint/2010/main" val="40801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22</a:t>
            </a:fld>
            <a:endParaRPr lang="en-IN"/>
          </a:p>
        </p:txBody>
      </p:sp>
      <p:graphicFrame>
        <p:nvGraphicFramePr>
          <p:cNvPr id="8" name="Table 7"/>
          <p:cNvGraphicFramePr>
            <a:graphicFrameLocks noGrp="1"/>
          </p:cNvGraphicFramePr>
          <p:nvPr>
            <p:extLst>
              <p:ext uri="{D42A27DB-BD31-4B8C-83A1-F6EECF244321}">
                <p14:modId xmlns:p14="http://schemas.microsoft.com/office/powerpoint/2010/main" val="3885795955"/>
              </p:ext>
            </p:extLst>
          </p:nvPr>
        </p:nvGraphicFramePr>
        <p:xfrm>
          <a:off x="654137" y="350520"/>
          <a:ext cx="10995068" cy="6400800"/>
        </p:xfrm>
        <a:graphic>
          <a:graphicData uri="http://schemas.openxmlformats.org/drawingml/2006/table">
            <a:tbl>
              <a:tblPr firstRow="1" bandRow="1">
                <a:tableStyleId>{5C22544A-7EE6-4342-B048-85BDC9FD1C3A}</a:tableStyleId>
              </a:tblPr>
              <a:tblGrid>
                <a:gridCol w="510784"/>
                <a:gridCol w="7716032"/>
                <a:gridCol w="1377863"/>
                <a:gridCol w="1390389"/>
              </a:tblGrid>
              <a:tr h="370840">
                <a:tc>
                  <a:txBody>
                    <a:bodyPr/>
                    <a:lstStyle/>
                    <a:p>
                      <a:r>
                        <a:rPr lang="en-US" dirty="0" smtClean="0"/>
                        <a:t>Sr.no.</a:t>
                      </a:r>
                      <a:endParaRPr lang="en-IN" dirty="0"/>
                    </a:p>
                  </a:txBody>
                  <a:tcPr/>
                </a:tc>
                <a:tc>
                  <a:txBody>
                    <a:bodyPr/>
                    <a:lstStyle/>
                    <a:p>
                      <a:r>
                        <a:rPr lang="en-US" dirty="0" smtClean="0"/>
                        <a:t>Review process</a:t>
                      </a:r>
                      <a:endParaRPr lang="en-IN" dirty="0"/>
                    </a:p>
                  </a:txBody>
                  <a:tcPr/>
                </a:tc>
                <a:tc>
                  <a:txBody>
                    <a:bodyPr/>
                    <a:lstStyle/>
                    <a:p>
                      <a:r>
                        <a:rPr lang="en-US" dirty="0" smtClean="0"/>
                        <a:t>Time schedule</a:t>
                      </a:r>
                      <a:endParaRPr lang="en-IN" dirty="0"/>
                    </a:p>
                  </a:txBody>
                  <a:tcPr/>
                </a:tc>
                <a:tc>
                  <a:txBody>
                    <a:bodyPr/>
                    <a:lstStyle/>
                    <a:p>
                      <a:r>
                        <a:rPr lang="en-US" dirty="0" smtClean="0"/>
                        <a:t>Cumulative Days</a:t>
                      </a:r>
                      <a:endParaRPr lang="en-IN" dirty="0"/>
                    </a:p>
                  </a:txBody>
                  <a:tcPr/>
                </a:tc>
              </a:tr>
              <a:tr h="1815230">
                <a:tc>
                  <a:txBody>
                    <a:bodyPr/>
                    <a:lstStyle/>
                    <a:p>
                      <a:r>
                        <a:rPr lang="en-US" sz="1600" dirty="0" smtClean="0"/>
                        <a:t>1.</a:t>
                      </a:r>
                      <a:endParaRPr lang="en-IN" sz="1600" dirty="0"/>
                    </a:p>
                  </a:txBody>
                  <a:tcPr/>
                </a:tc>
                <a:tc>
                  <a:txBody>
                    <a:bodyPr/>
                    <a:lstStyle/>
                    <a:p>
                      <a:r>
                        <a:rPr lang="en-US" sz="1600" kern="1200" dirty="0" smtClean="0">
                          <a:solidFill>
                            <a:schemeClr val="dk1"/>
                          </a:solidFill>
                          <a:effectLst/>
                          <a:latin typeface="+mn-lt"/>
                          <a:ea typeface="+mn-ea"/>
                          <a:cs typeface="+mn-cs"/>
                        </a:rPr>
                        <a:t>Practice Unit (</a:t>
                      </a:r>
                      <a:r>
                        <a:rPr lang="en-US" sz="1600" i="1" kern="1200" dirty="0" smtClean="0">
                          <a:solidFill>
                            <a:schemeClr val="dk1"/>
                          </a:solidFill>
                          <a:effectLst/>
                          <a:latin typeface="+mn-lt"/>
                          <a:ea typeface="+mn-ea"/>
                          <a:cs typeface="+mn-cs"/>
                        </a:rPr>
                        <a:t>falling under clause 2(17) of Peer Review Guidelines 2022) </a:t>
                      </a:r>
                      <a:r>
                        <a:rPr lang="en-US" sz="1600" kern="1200" dirty="0" smtClean="0">
                          <a:solidFill>
                            <a:schemeClr val="dk1"/>
                          </a:solidFill>
                          <a:effectLst/>
                          <a:latin typeface="+mn-lt"/>
                          <a:ea typeface="+mn-ea"/>
                          <a:cs typeface="+mn-cs"/>
                        </a:rPr>
                        <a:t>shall make an </a:t>
                      </a:r>
                      <a:r>
                        <a:rPr lang="en-US" sz="1600" i="1" u="sng" kern="1200" dirty="0" smtClean="0">
                          <a:solidFill>
                            <a:schemeClr val="dk1"/>
                          </a:solidFill>
                          <a:effectLst/>
                          <a:latin typeface="+mn-lt"/>
                          <a:ea typeface="+mn-ea"/>
                          <a:cs typeface="+mn-cs"/>
                        </a:rPr>
                        <a:t>Application cum Questionnaire </a:t>
                      </a:r>
                      <a:r>
                        <a:rPr lang="en-US" sz="1600" u="sng" kern="1200" dirty="0" smtClean="0">
                          <a:solidFill>
                            <a:schemeClr val="dk1"/>
                          </a:solidFill>
                          <a:effectLst/>
                          <a:latin typeface="+mn-lt"/>
                          <a:ea typeface="+mn-ea"/>
                          <a:cs typeface="+mn-cs"/>
                        </a:rPr>
                        <a:t>to the Board in Form 1</a:t>
                      </a:r>
                      <a:r>
                        <a:rPr lang="en-US" sz="1600" kern="1200" dirty="0" smtClean="0">
                          <a:solidFill>
                            <a:schemeClr val="dk1"/>
                          </a:solidFill>
                          <a:effectLst/>
                          <a:latin typeface="+mn-lt"/>
                          <a:ea typeface="+mn-ea"/>
                          <a:cs typeface="+mn-cs"/>
                        </a:rPr>
                        <a:t>.</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OR</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Peer Review Board notifies the selection of Practice Unit (PU) </a:t>
                      </a:r>
                      <a:r>
                        <a:rPr lang="en-US" sz="1600" i="1" kern="1200" dirty="0" smtClean="0">
                          <a:solidFill>
                            <a:schemeClr val="dk1"/>
                          </a:solidFill>
                          <a:effectLst/>
                          <a:latin typeface="+mn-lt"/>
                          <a:ea typeface="+mn-ea"/>
                          <a:cs typeface="+mn-cs"/>
                        </a:rPr>
                        <a:t>(falling under clause 6(2) of the Peer Review Guidelines 2022) </a:t>
                      </a:r>
                      <a:r>
                        <a:rPr lang="en-US" sz="1600" kern="1200" dirty="0" smtClean="0">
                          <a:solidFill>
                            <a:schemeClr val="dk1"/>
                          </a:solidFill>
                          <a:effectLst/>
                          <a:latin typeface="+mn-lt"/>
                          <a:ea typeface="+mn-ea"/>
                          <a:cs typeface="+mn-cs"/>
                        </a:rPr>
                        <a:t>for Peer Review. The PU is requested to submit the duly filled </a:t>
                      </a:r>
                      <a:r>
                        <a:rPr lang="en-US" sz="1600" i="1" kern="1200" dirty="0" smtClean="0">
                          <a:solidFill>
                            <a:schemeClr val="dk1"/>
                          </a:solidFill>
                          <a:effectLst/>
                          <a:latin typeface="+mn-lt"/>
                          <a:ea typeface="+mn-ea"/>
                          <a:cs typeface="+mn-cs"/>
                        </a:rPr>
                        <a:t>Application cum Questionnaire</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to the Board in Form 1</a:t>
                      </a:r>
                      <a:endParaRPr lang="en-IN" sz="1600" dirty="0"/>
                    </a:p>
                  </a:txBody>
                  <a:tcPr/>
                </a:tc>
                <a:tc>
                  <a:txBody>
                    <a:bodyPr/>
                    <a:lstStyle/>
                    <a:p>
                      <a:r>
                        <a:rPr lang="en-US" sz="1600" kern="1200" dirty="0" smtClean="0">
                          <a:solidFill>
                            <a:schemeClr val="dk1"/>
                          </a:solidFill>
                          <a:effectLst/>
                          <a:latin typeface="+mn-lt"/>
                          <a:ea typeface="+mn-ea"/>
                          <a:cs typeface="+mn-cs"/>
                        </a:rPr>
                        <a:t>Counting starts after receipt of this document</a:t>
                      </a:r>
                      <a:endParaRPr lang="en-IN" sz="1600" dirty="0"/>
                    </a:p>
                  </a:txBody>
                  <a:tcPr/>
                </a:tc>
                <a:tc>
                  <a:txBody>
                    <a:bodyPr/>
                    <a:lstStyle/>
                    <a:p>
                      <a:r>
                        <a:rPr lang="en-US" sz="1600" kern="1200" dirty="0" smtClean="0">
                          <a:solidFill>
                            <a:schemeClr val="dk1"/>
                          </a:solidFill>
                          <a:effectLst/>
                          <a:latin typeface="+mn-lt"/>
                          <a:ea typeface="+mn-ea"/>
                          <a:cs typeface="+mn-cs"/>
                        </a:rPr>
                        <a:t>Counting starts after receipt of this document</a:t>
                      </a:r>
                      <a:endParaRPr lang="en-IN" sz="1600" kern="1200" dirty="0" smtClean="0">
                        <a:solidFill>
                          <a:schemeClr val="dk1"/>
                        </a:solidFill>
                        <a:effectLst/>
                        <a:latin typeface="+mn-lt"/>
                        <a:ea typeface="+mn-ea"/>
                        <a:cs typeface="+mn-cs"/>
                      </a:endParaRPr>
                    </a:p>
                    <a:p>
                      <a:r>
                        <a:rPr lang="en-US" sz="1600" b="1" kern="1200" dirty="0" smtClean="0">
                          <a:solidFill>
                            <a:schemeClr val="dk1"/>
                          </a:solidFill>
                          <a:effectLst/>
                          <a:latin typeface="+mn-lt"/>
                          <a:ea typeface="+mn-ea"/>
                          <a:cs typeface="+mn-cs"/>
                        </a:rPr>
                        <a:t> </a:t>
                      </a:r>
                      <a:endParaRPr lang="en-IN" sz="1600" kern="1200" dirty="0" smtClean="0">
                        <a:solidFill>
                          <a:schemeClr val="dk1"/>
                        </a:solidFill>
                        <a:effectLst/>
                        <a:latin typeface="+mn-lt"/>
                        <a:ea typeface="+mn-ea"/>
                        <a:cs typeface="+mn-cs"/>
                      </a:endParaRPr>
                    </a:p>
                    <a:p>
                      <a:r>
                        <a:rPr lang="en-US" sz="1600" b="1" kern="1200" dirty="0" smtClean="0">
                          <a:solidFill>
                            <a:schemeClr val="dk1"/>
                          </a:solidFill>
                          <a:effectLst/>
                          <a:latin typeface="+mn-lt"/>
                          <a:ea typeface="+mn-ea"/>
                          <a:cs typeface="+mn-cs"/>
                        </a:rPr>
                        <a:t> </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Day 1</a:t>
                      </a:r>
                      <a:endParaRPr lang="en-IN" sz="1600" dirty="0"/>
                    </a:p>
                  </a:txBody>
                  <a:tcPr/>
                </a:tc>
              </a:tr>
              <a:tr h="370840">
                <a:tc>
                  <a:txBody>
                    <a:bodyPr/>
                    <a:lstStyle/>
                    <a:p>
                      <a:r>
                        <a:rPr lang="en-US" sz="1600" dirty="0" smtClean="0"/>
                        <a:t>2.</a:t>
                      </a:r>
                      <a:endParaRPr lang="en-IN" sz="1600" dirty="0"/>
                    </a:p>
                  </a:txBody>
                  <a:tcPr/>
                </a:tc>
                <a:tc>
                  <a:txBody>
                    <a:bodyPr/>
                    <a:lstStyle/>
                    <a:p>
                      <a:r>
                        <a:rPr lang="en-US" sz="1600" kern="1200" dirty="0" smtClean="0">
                          <a:solidFill>
                            <a:schemeClr val="dk1"/>
                          </a:solidFill>
                          <a:effectLst/>
                          <a:latin typeface="+mn-lt"/>
                          <a:ea typeface="+mn-ea"/>
                          <a:cs typeface="+mn-cs"/>
                        </a:rPr>
                        <a:t>Panel of </a:t>
                      </a:r>
                      <a:r>
                        <a:rPr lang="en-US" sz="1600" u="sng" kern="1200" dirty="0" smtClean="0">
                          <a:solidFill>
                            <a:schemeClr val="dk1"/>
                          </a:solidFill>
                          <a:effectLst/>
                          <a:latin typeface="+mn-lt"/>
                          <a:ea typeface="+mn-ea"/>
                          <a:cs typeface="+mn-cs"/>
                        </a:rPr>
                        <a:t>three Reviewers is sent to PU</a:t>
                      </a:r>
                      <a:r>
                        <a:rPr lang="en-US" sz="1600" kern="1200" dirty="0" smtClean="0">
                          <a:solidFill>
                            <a:schemeClr val="dk1"/>
                          </a:solidFill>
                          <a:effectLst/>
                          <a:latin typeface="+mn-lt"/>
                          <a:ea typeface="+mn-ea"/>
                          <a:cs typeface="+mn-cs"/>
                        </a:rPr>
                        <a:t>, along with Notification of Peer Review fees (</a:t>
                      </a:r>
                      <a:r>
                        <a:rPr lang="en-US" sz="1600" i="1" kern="1200" dirty="0" smtClean="0">
                          <a:solidFill>
                            <a:schemeClr val="dk1"/>
                          </a:solidFill>
                          <a:effectLst/>
                          <a:latin typeface="+mn-lt"/>
                          <a:ea typeface="+mn-ea"/>
                          <a:cs typeface="+mn-cs"/>
                        </a:rPr>
                        <a:t>refer to clause 6(4) of the Peer Review</a:t>
                      </a:r>
                      <a:endParaRPr lang="en-IN" sz="1600" kern="1200" dirty="0" smtClean="0">
                        <a:solidFill>
                          <a:schemeClr val="dk1"/>
                        </a:solidFill>
                        <a:effectLst/>
                        <a:latin typeface="+mn-lt"/>
                        <a:ea typeface="+mn-ea"/>
                        <a:cs typeface="+mn-cs"/>
                      </a:endParaRPr>
                    </a:p>
                    <a:p>
                      <a:r>
                        <a:rPr lang="en-US" sz="1600" i="1" kern="1200" dirty="0" smtClean="0">
                          <a:solidFill>
                            <a:schemeClr val="dk1"/>
                          </a:solidFill>
                          <a:effectLst/>
                          <a:latin typeface="+mn-lt"/>
                          <a:ea typeface="+mn-ea"/>
                          <a:cs typeface="+mn-cs"/>
                        </a:rPr>
                        <a:t>Guidelines 2022).</a:t>
                      </a:r>
                      <a:endParaRPr lang="en-IN" sz="1600" dirty="0"/>
                    </a:p>
                  </a:txBody>
                  <a:tcPr/>
                </a:tc>
                <a:tc>
                  <a:txBody>
                    <a:bodyPr/>
                    <a:lstStyle/>
                    <a:p>
                      <a:r>
                        <a:rPr lang="en-US" sz="1600" kern="1200" dirty="0" smtClean="0">
                          <a:solidFill>
                            <a:schemeClr val="dk1"/>
                          </a:solidFill>
                          <a:effectLst/>
                          <a:latin typeface="+mn-lt"/>
                          <a:ea typeface="+mn-ea"/>
                          <a:cs typeface="+mn-cs"/>
                        </a:rPr>
                        <a:t>Within 3 working days</a:t>
                      </a:r>
                      <a:endParaRPr lang="en-IN" sz="1600" dirty="0"/>
                    </a:p>
                  </a:txBody>
                  <a:tcPr/>
                </a:tc>
                <a:tc>
                  <a:txBody>
                    <a:bodyPr/>
                    <a:lstStyle/>
                    <a:p>
                      <a:r>
                        <a:rPr lang="en-US" sz="1600" kern="1200" dirty="0" smtClean="0">
                          <a:solidFill>
                            <a:schemeClr val="dk1"/>
                          </a:solidFill>
                          <a:effectLst/>
                          <a:latin typeface="+mn-lt"/>
                          <a:ea typeface="+mn-ea"/>
                          <a:cs typeface="+mn-cs"/>
                        </a:rPr>
                        <a:t>Day 4</a:t>
                      </a:r>
                      <a:endParaRPr lang="en-IN" sz="1600" dirty="0"/>
                    </a:p>
                  </a:txBody>
                  <a:tcPr/>
                </a:tc>
              </a:tr>
              <a:tr h="370840">
                <a:tc>
                  <a:txBody>
                    <a:bodyPr/>
                    <a:lstStyle/>
                    <a:p>
                      <a:r>
                        <a:rPr lang="en-US" sz="1600" dirty="0" smtClean="0"/>
                        <a:t>3.</a:t>
                      </a:r>
                      <a:endParaRPr lang="en-IN" sz="1600" dirty="0"/>
                    </a:p>
                  </a:txBody>
                  <a:tcPr/>
                </a:tc>
                <a:tc>
                  <a:txBody>
                    <a:bodyPr/>
                    <a:lstStyle/>
                    <a:p>
                      <a:r>
                        <a:rPr lang="en-US" sz="1600" kern="1200" dirty="0" smtClean="0">
                          <a:solidFill>
                            <a:schemeClr val="dk1"/>
                          </a:solidFill>
                          <a:effectLst/>
                          <a:latin typeface="+mn-lt"/>
                          <a:ea typeface="+mn-ea"/>
                          <a:cs typeface="+mn-cs"/>
                        </a:rPr>
                        <a:t>PU to give the </a:t>
                      </a:r>
                      <a:r>
                        <a:rPr lang="en-US" sz="1600" u="sng" kern="1200" dirty="0" smtClean="0">
                          <a:solidFill>
                            <a:schemeClr val="dk1"/>
                          </a:solidFill>
                          <a:effectLst/>
                          <a:latin typeface="+mn-lt"/>
                          <a:ea typeface="+mn-ea"/>
                          <a:cs typeface="+mn-cs"/>
                        </a:rPr>
                        <a:t>choice of the Reviewer</a:t>
                      </a:r>
                      <a:r>
                        <a:rPr lang="en-US" sz="1600" kern="1200" dirty="0" smtClean="0">
                          <a:solidFill>
                            <a:schemeClr val="dk1"/>
                          </a:solidFill>
                          <a:effectLst/>
                          <a:latin typeface="+mn-lt"/>
                          <a:ea typeface="+mn-ea"/>
                          <a:cs typeface="+mn-cs"/>
                        </a:rPr>
                        <a:t>. (</a:t>
                      </a:r>
                      <a:r>
                        <a:rPr lang="en-US" sz="1600" i="1" kern="1200" dirty="0" smtClean="0">
                          <a:solidFill>
                            <a:schemeClr val="dk1"/>
                          </a:solidFill>
                          <a:effectLst/>
                          <a:latin typeface="+mn-lt"/>
                          <a:ea typeface="+mn-ea"/>
                          <a:cs typeface="+mn-cs"/>
                        </a:rPr>
                        <a:t>refer to clause 6(5) of the Peer Review Guidelines</a:t>
                      </a:r>
                      <a:endParaRPr lang="en-IN" sz="1600" kern="1200" dirty="0" smtClean="0">
                        <a:solidFill>
                          <a:schemeClr val="dk1"/>
                        </a:solidFill>
                        <a:effectLst/>
                        <a:latin typeface="+mn-lt"/>
                        <a:ea typeface="+mn-ea"/>
                        <a:cs typeface="+mn-cs"/>
                      </a:endParaRPr>
                    </a:p>
                    <a:p>
                      <a:r>
                        <a:rPr lang="en-US" sz="1600" i="1" kern="1200" dirty="0" smtClean="0">
                          <a:solidFill>
                            <a:schemeClr val="dk1"/>
                          </a:solidFill>
                          <a:effectLst/>
                          <a:latin typeface="+mn-lt"/>
                          <a:ea typeface="+mn-ea"/>
                          <a:cs typeface="+mn-cs"/>
                        </a:rPr>
                        <a:t>2022).</a:t>
                      </a:r>
                      <a:endParaRPr lang="en-IN" sz="1600" dirty="0"/>
                    </a:p>
                  </a:txBody>
                  <a:tcPr/>
                </a:tc>
                <a:tc>
                  <a:txBody>
                    <a:bodyPr/>
                    <a:lstStyle/>
                    <a:p>
                      <a:r>
                        <a:rPr lang="en-US" sz="1600" kern="1200" dirty="0" smtClean="0">
                          <a:solidFill>
                            <a:schemeClr val="dk1"/>
                          </a:solidFill>
                          <a:effectLst/>
                          <a:latin typeface="+mn-lt"/>
                          <a:ea typeface="+mn-ea"/>
                          <a:cs typeface="+mn-cs"/>
                        </a:rPr>
                        <a:t>Within 1 working</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Day</a:t>
                      </a:r>
                      <a:endParaRPr lang="en-IN" sz="1600" dirty="0"/>
                    </a:p>
                  </a:txBody>
                  <a:tcPr/>
                </a:tc>
                <a:tc>
                  <a:txBody>
                    <a:bodyPr/>
                    <a:lstStyle/>
                    <a:p>
                      <a:r>
                        <a:rPr lang="en-US" sz="1600" kern="1200" dirty="0" smtClean="0">
                          <a:solidFill>
                            <a:schemeClr val="dk1"/>
                          </a:solidFill>
                          <a:effectLst/>
                          <a:latin typeface="+mn-lt"/>
                          <a:ea typeface="+mn-ea"/>
                          <a:cs typeface="+mn-cs"/>
                        </a:rPr>
                        <a:t>Day 5</a:t>
                      </a:r>
                      <a:endParaRPr lang="en-IN" sz="1600" dirty="0"/>
                    </a:p>
                  </a:txBody>
                  <a:tcPr/>
                </a:tc>
              </a:tr>
              <a:tr h="370840">
                <a:tc>
                  <a:txBody>
                    <a:bodyPr/>
                    <a:lstStyle/>
                    <a:p>
                      <a:r>
                        <a:rPr lang="en-US" sz="1600" dirty="0" smtClean="0"/>
                        <a:t>4.</a:t>
                      </a:r>
                      <a:endParaRPr lang="en-IN" sz="1600" dirty="0"/>
                    </a:p>
                  </a:txBody>
                  <a:tcPr/>
                </a:tc>
                <a:tc>
                  <a:txBody>
                    <a:bodyPr/>
                    <a:lstStyle/>
                    <a:p>
                      <a:r>
                        <a:rPr lang="en-US" sz="1600" kern="1200" dirty="0" smtClean="0">
                          <a:solidFill>
                            <a:schemeClr val="dk1"/>
                          </a:solidFill>
                          <a:effectLst/>
                          <a:latin typeface="+mn-lt"/>
                          <a:ea typeface="+mn-ea"/>
                          <a:cs typeface="+mn-cs"/>
                        </a:rPr>
                        <a:t>As per the choice given by PU, the Board to notify the Reviewer to submit his </a:t>
                      </a:r>
                      <a:r>
                        <a:rPr lang="en-US" sz="1600" i="1" kern="1200" dirty="0" smtClean="0">
                          <a:solidFill>
                            <a:schemeClr val="dk1"/>
                          </a:solidFill>
                          <a:effectLst/>
                          <a:latin typeface="+mn-lt"/>
                          <a:ea typeface="+mn-ea"/>
                          <a:cs typeface="+mn-cs"/>
                        </a:rPr>
                        <a:t>Acceptance cum Declaration of Confidentiality </a:t>
                      </a:r>
                      <a:r>
                        <a:rPr lang="en-US" sz="1600" u="sng" kern="1200" dirty="0" smtClean="0">
                          <a:solidFill>
                            <a:schemeClr val="dk1"/>
                          </a:solidFill>
                          <a:effectLst/>
                          <a:latin typeface="+mn-lt"/>
                          <a:ea typeface="+mn-ea"/>
                          <a:cs typeface="+mn-cs"/>
                        </a:rPr>
                        <a:t>in Form 2 to the PU</a:t>
                      </a:r>
                      <a:r>
                        <a:rPr lang="en-US" sz="1600" kern="1200" dirty="0" smtClean="0">
                          <a:solidFill>
                            <a:schemeClr val="dk1"/>
                          </a:solidFill>
                          <a:effectLst/>
                          <a:latin typeface="+mn-lt"/>
                          <a:ea typeface="+mn-ea"/>
                          <a:cs typeface="+mn-cs"/>
                        </a:rPr>
                        <a:t>. The Board would also mark a copy of the E-mail/ letter to Practice Unit confirming the appointment of reviewer.</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PU is also informed to send the Application cum Questionnaire (in Form 1) submitted by it to the Board to the Reviewer on receipt of Declaration of confidentiality in Form 2 from the Reviewer.</a:t>
                      </a:r>
                      <a:endParaRPr lang="en-IN" sz="1600" dirty="0"/>
                    </a:p>
                  </a:txBody>
                  <a:tcPr/>
                </a:tc>
                <a:tc>
                  <a:txBody>
                    <a:bodyPr/>
                    <a:lstStyle/>
                    <a:p>
                      <a:r>
                        <a:rPr lang="en-US" sz="1600" kern="1200" dirty="0" smtClean="0">
                          <a:solidFill>
                            <a:schemeClr val="dk1"/>
                          </a:solidFill>
                          <a:effectLst/>
                          <a:latin typeface="+mn-lt"/>
                          <a:ea typeface="+mn-ea"/>
                          <a:cs typeface="+mn-cs"/>
                        </a:rPr>
                        <a:t>Within 2 working days</a:t>
                      </a:r>
                      <a:endParaRPr lang="en-IN" sz="1600" dirty="0"/>
                    </a:p>
                  </a:txBody>
                  <a:tcPr/>
                </a:tc>
                <a:tc>
                  <a:txBody>
                    <a:bodyPr/>
                    <a:lstStyle/>
                    <a:p>
                      <a:r>
                        <a:rPr lang="en-US" sz="1600" kern="1200" dirty="0" smtClean="0">
                          <a:solidFill>
                            <a:schemeClr val="dk1"/>
                          </a:solidFill>
                          <a:effectLst/>
                          <a:latin typeface="+mn-lt"/>
                          <a:ea typeface="+mn-ea"/>
                          <a:cs typeface="+mn-cs"/>
                        </a:rPr>
                        <a:t>Day 7</a:t>
                      </a:r>
                      <a:endParaRPr lang="en-IN" sz="1600" dirty="0"/>
                    </a:p>
                  </a:txBody>
                  <a:tcPr/>
                </a:tc>
              </a:tr>
            </a:tbl>
          </a:graphicData>
        </a:graphic>
      </p:graphicFrame>
    </p:spTree>
    <p:extLst>
      <p:ext uri="{BB962C8B-B14F-4D97-AF65-F5344CB8AC3E}">
        <p14:creationId xmlns:p14="http://schemas.microsoft.com/office/powerpoint/2010/main" val="1506689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23</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2611074476"/>
              </p:ext>
            </p:extLst>
          </p:nvPr>
        </p:nvGraphicFramePr>
        <p:xfrm>
          <a:off x="363253" y="0"/>
          <a:ext cx="11373635" cy="6888480"/>
        </p:xfrm>
        <a:graphic>
          <a:graphicData uri="http://schemas.openxmlformats.org/drawingml/2006/table">
            <a:tbl>
              <a:tblPr firstRow="1" bandRow="1">
                <a:tableStyleId>{5C22544A-7EE6-4342-B048-85BDC9FD1C3A}</a:tableStyleId>
              </a:tblPr>
              <a:tblGrid>
                <a:gridCol w="497295"/>
                <a:gridCol w="7493369"/>
                <a:gridCol w="1760100"/>
                <a:gridCol w="1622871"/>
              </a:tblGrid>
              <a:tr h="793879">
                <a:tc>
                  <a:txBody>
                    <a:bodyPr/>
                    <a:lstStyle/>
                    <a:p>
                      <a:r>
                        <a:rPr lang="en-US" sz="1600" dirty="0" smtClean="0"/>
                        <a:t>Sr.no.</a:t>
                      </a:r>
                      <a:endParaRPr lang="en-IN" sz="1600" dirty="0"/>
                    </a:p>
                  </a:txBody>
                  <a:tcPr/>
                </a:tc>
                <a:tc>
                  <a:txBody>
                    <a:bodyPr/>
                    <a:lstStyle/>
                    <a:p>
                      <a:r>
                        <a:rPr lang="en-US" sz="1600" dirty="0" smtClean="0"/>
                        <a:t>Review process</a:t>
                      </a:r>
                      <a:endParaRPr lang="en-IN" sz="1600" dirty="0"/>
                    </a:p>
                  </a:txBody>
                  <a:tcPr/>
                </a:tc>
                <a:tc>
                  <a:txBody>
                    <a:bodyPr/>
                    <a:lstStyle/>
                    <a:p>
                      <a:r>
                        <a:rPr lang="en-US" sz="1600" dirty="0" smtClean="0"/>
                        <a:t>Time schedule</a:t>
                      </a:r>
                      <a:endParaRPr lang="en-IN" sz="1600" dirty="0"/>
                    </a:p>
                  </a:txBody>
                  <a:tcPr/>
                </a:tc>
                <a:tc>
                  <a:txBody>
                    <a:bodyPr/>
                    <a:lstStyle/>
                    <a:p>
                      <a:r>
                        <a:rPr lang="en-US" sz="1600" dirty="0" smtClean="0"/>
                        <a:t>Cumulative Days</a:t>
                      </a:r>
                      <a:endParaRPr lang="en-IN" sz="1600" dirty="0"/>
                    </a:p>
                  </a:txBody>
                  <a:tcPr/>
                </a:tc>
              </a:tr>
              <a:tr h="1499548">
                <a:tc>
                  <a:txBody>
                    <a:bodyPr/>
                    <a:lstStyle/>
                    <a:p>
                      <a:r>
                        <a:rPr lang="en-US" sz="1600" dirty="0" smtClean="0"/>
                        <a:t>5.</a:t>
                      </a:r>
                      <a:endParaRPr lang="en-IN" sz="1600" dirty="0"/>
                    </a:p>
                  </a:txBody>
                  <a:tcPr/>
                </a:tc>
                <a:tc>
                  <a:txBody>
                    <a:bodyPr/>
                    <a:lstStyle/>
                    <a:p>
                      <a:r>
                        <a:rPr lang="en-US" sz="1600" kern="1200" dirty="0" smtClean="0">
                          <a:solidFill>
                            <a:schemeClr val="dk1"/>
                          </a:solidFill>
                          <a:effectLst/>
                          <a:latin typeface="+mn-lt"/>
                          <a:ea typeface="+mn-ea"/>
                          <a:cs typeface="+mn-cs"/>
                        </a:rPr>
                        <a:t>Reviewer on receiving the Application cum Questionnaire in Form 1 from PU, shall intimate the PU and the Board, for </a:t>
                      </a:r>
                      <a:r>
                        <a:rPr lang="en-US" sz="1600" u="sng" kern="1200" dirty="0" smtClean="0">
                          <a:solidFill>
                            <a:schemeClr val="dk1"/>
                          </a:solidFill>
                          <a:effectLst/>
                          <a:latin typeface="+mn-lt"/>
                          <a:ea typeface="+mn-ea"/>
                          <a:cs typeface="+mn-cs"/>
                        </a:rPr>
                        <a:t>proposed visit and proposed sample assurance services selected by him in Form </a:t>
                      </a:r>
                      <a:r>
                        <a:rPr lang="en-US" sz="1600" kern="1200" dirty="0" smtClean="0">
                          <a:solidFill>
                            <a:schemeClr val="dk1"/>
                          </a:solidFill>
                          <a:effectLst/>
                          <a:latin typeface="+mn-lt"/>
                          <a:ea typeface="+mn-ea"/>
                          <a:cs typeface="+mn-cs"/>
                        </a:rPr>
                        <a:t>5. And accordingly, the Practice Unit to keep ready the necessary records of the selected assurance services for the purpose of</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review.</a:t>
                      </a:r>
                      <a:endParaRPr lang="en-IN" sz="1600" dirty="0"/>
                    </a:p>
                  </a:txBody>
                  <a:tcPr/>
                </a:tc>
                <a:tc>
                  <a:txBody>
                    <a:bodyPr/>
                    <a:lstStyle/>
                    <a:p>
                      <a:r>
                        <a:rPr lang="en-US" sz="1600" kern="1200" dirty="0" smtClean="0">
                          <a:solidFill>
                            <a:schemeClr val="dk1"/>
                          </a:solidFill>
                          <a:effectLst/>
                          <a:latin typeface="+mn-lt"/>
                          <a:ea typeface="+mn-ea"/>
                          <a:cs typeface="+mn-cs"/>
                        </a:rPr>
                        <a:t>Within 2 days</a:t>
                      </a:r>
                      <a:endParaRPr lang="en-IN" sz="1600" dirty="0"/>
                    </a:p>
                  </a:txBody>
                  <a:tcPr/>
                </a:tc>
                <a:tc>
                  <a:txBody>
                    <a:bodyPr/>
                    <a:lstStyle/>
                    <a:p>
                      <a:r>
                        <a:rPr lang="en-US" sz="1600" kern="1200" dirty="0" smtClean="0">
                          <a:solidFill>
                            <a:schemeClr val="dk1"/>
                          </a:solidFill>
                          <a:effectLst/>
                          <a:latin typeface="+mn-lt"/>
                          <a:ea typeface="+mn-ea"/>
                          <a:cs typeface="+mn-cs"/>
                        </a:rPr>
                        <a:t>Day 9</a:t>
                      </a:r>
                      <a:endParaRPr lang="en-IN" sz="1600" dirty="0"/>
                    </a:p>
                  </a:txBody>
                  <a:tcPr/>
                </a:tc>
              </a:tr>
              <a:tr h="1264325">
                <a:tc>
                  <a:txBody>
                    <a:bodyPr/>
                    <a:lstStyle/>
                    <a:p>
                      <a:r>
                        <a:rPr lang="en-US" sz="1600" dirty="0" smtClean="0"/>
                        <a:t>6.</a:t>
                      </a:r>
                      <a:endParaRPr lang="en-IN" sz="1600" dirty="0"/>
                    </a:p>
                  </a:txBody>
                  <a:tcPr/>
                </a:tc>
                <a:tc>
                  <a:txBody>
                    <a:bodyPr/>
                    <a:lstStyle/>
                    <a:p>
                      <a:r>
                        <a:rPr lang="en-US" sz="1600" kern="1200" dirty="0" smtClean="0">
                          <a:solidFill>
                            <a:schemeClr val="dk1"/>
                          </a:solidFill>
                          <a:effectLst/>
                          <a:latin typeface="+mn-lt"/>
                          <a:ea typeface="+mn-ea"/>
                          <a:cs typeface="+mn-cs"/>
                        </a:rPr>
                        <a:t>Reviewer to seek further/ </a:t>
                      </a:r>
                      <a:r>
                        <a:rPr lang="en-US" sz="1600" u="sng" kern="1200" dirty="0" smtClean="0">
                          <a:solidFill>
                            <a:schemeClr val="dk1"/>
                          </a:solidFill>
                          <a:effectLst/>
                          <a:latin typeface="+mn-lt"/>
                          <a:ea typeface="+mn-ea"/>
                          <a:cs typeface="+mn-cs"/>
                        </a:rPr>
                        <a:t>additional clarification in Form 6 from </a:t>
                      </a:r>
                      <a:r>
                        <a:rPr lang="en-US" sz="1600" kern="1200" dirty="0" smtClean="0">
                          <a:solidFill>
                            <a:schemeClr val="dk1"/>
                          </a:solidFill>
                          <a:effectLst/>
                          <a:latin typeface="+mn-lt"/>
                          <a:ea typeface="+mn-ea"/>
                          <a:cs typeface="+mn-cs"/>
                        </a:rPr>
                        <a:t>the Practice Unit on the information furnished/ not furnished by the PU in the Questionnaire.</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And PU to provide the additional information asked by the Reviewer. [Form 6]</a:t>
                      </a:r>
                      <a:endParaRPr lang="en-IN" sz="1600" dirty="0"/>
                    </a:p>
                  </a:txBody>
                  <a:tcPr/>
                </a:tc>
                <a:tc>
                  <a:txBody>
                    <a:bodyPr/>
                    <a:lstStyle/>
                    <a:p>
                      <a:r>
                        <a:rPr lang="en-US" sz="1600" kern="1200" dirty="0" smtClean="0">
                          <a:solidFill>
                            <a:schemeClr val="dk1"/>
                          </a:solidFill>
                          <a:effectLst/>
                          <a:latin typeface="+mn-lt"/>
                          <a:ea typeface="+mn-ea"/>
                          <a:cs typeface="+mn-cs"/>
                        </a:rPr>
                        <a:t>Within 1 day</a:t>
                      </a:r>
                      <a:endParaRPr lang="en-IN" sz="1600" dirty="0"/>
                    </a:p>
                  </a:txBody>
                  <a:tcPr/>
                </a:tc>
                <a:tc>
                  <a:txBody>
                    <a:bodyPr/>
                    <a:lstStyle/>
                    <a:p>
                      <a:r>
                        <a:rPr lang="en-US" sz="1600" kern="1200" dirty="0" smtClean="0">
                          <a:solidFill>
                            <a:schemeClr val="dk1"/>
                          </a:solidFill>
                          <a:effectLst/>
                          <a:latin typeface="+mn-lt"/>
                          <a:ea typeface="+mn-ea"/>
                          <a:cs typeface="+mn-cs"/>
                        </a:rPr>
                        <a:t>Day 10</a:t>
                      </a:r>
                      <a:endParaRPr lang="en-IN" sz="1600" dirty="0"/>
                    </a:p>
                  </a:txBody>
                  <a:tcPr/>
                </a:tc>
              </a:tr>
              <a:tr h="1029102">
                <a:tc>
                  <a:txBody>
                    <a:bodyPr/>
                    <a:lstStyle/>
                    <a:p>
                      <a:r>
                        <a:rPr lang="en-US" sz="1600" dirty="0" smtClean="0"/>
                        <a:t>7.</a:t>
                      </a:r>
                      <a:endParaRPr lang="en-IN" sz="1600" dirty="0"/>
                    </a:p>
                  </a:txBody>
                  <a:tcPr/>
                </a:tc>
                <a:tc>
                  <a:txBody>
                    <a:bodyPr/>
                    <a:lstStyle/>
                    <a:p>
                      <a:r>
                        <a:rPr lang="en-US" sz="1600" kern="1200" dirty="0" smtClean="0">
                          <a:solidFill>
                            <a:schemeClr val="dk1"/>
                          </a:solidFill>
                          <a:effectLst/>
                          <a:latin typeface="+mn-lt"/>
                          <a:ea typeface="+mn-ea"/>
                          <a:cs typeface="+mn-cs"/>
                        </a:rPr>
                        <a:t>Reviewer to carry out the review by </a:t>
                      </a:r>
                      <a:r>
                        <a:rPr lang="en-US" sz="1600" u="sng" kern="1200" dirty="0" smtClean="0">
                          <a:solidFill>
                            <a:schemeClr val="dk1"/>
                          </a:solidFill>
                          <a:effectLst/>
                          <a:latin typeface="+mn-lt"/>
                          <a:ea typeface="+mn-ea"/>
                          <a:cs typeface="+mn-cs"/>
                        </a:rPr>
                        <a:t>visiting the office of PU after fixing the date as per the mutual consent.</a:t>
                      </a:r>
                      <a:endParaRPr lang="en-IN" sz="1600" u="sng" dirty="0"/>
                    </a:p>
                  </a:txBody>
                  <a:tcPr/>
                </a:tc>
                <a:tc>
                  <a:txBody>
                    <a:bodyPr/>
                    <a:lstStyle/>
                    <a:p>
                      <a:r>
                        <a:rPr lang="en-US" sz="1600" kern="1200" dirty="0" smtClean="0">
                          <a:solidFill>
                            <a:schemeClr val="dk1"/>
                          </a:solidFill>
                          <a:effectLst/>
                          <a:latin typeface="+mn-lt"/>
                          <a:ea typeface="+mn-ea"/>
                          <a:cs typeface="+mn-cs"/>
                        </a:rPr>
                        <a:t>Within 6 Days</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After visiting PU’s</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Office</a:t>
                      </a:r>
                      <a:endParaRPr lang="en-IN" sz="1600" dirty="0"/>
                    </a:p>
                  </a:txBody>
                  <a:tcPr/>
                </a:tc>
                <a:tc>
                  <a:txBody>
                    <a:bodyPr/>
                    <a:lstStyle/>
                    <a:p>
                      <a:r>
                        <a:rPr lang="en-US" sz="1600" kern="1200" dirty="0" smtClean="0">
                          <a:solidFill>
                            <a:schemeClr val="dk1"/>
                          </a:solidFill>
                          <a:effectLst/>
                          <a:latin typeface="+mn-lt"/>
                          <a:ea typeface="+mn-ea"/>
                          <a:cs typeface="+mn-cs"/>
                        </a:rPr>
                        <a:t>Day 16</a:t>
                      </a:r>
                      <a:endParaRPr lang="en-IN" sz="1600" dirty="0"/>
                    </a:p>
                  </a:txBody>
                  <a:tcPr/>
                </a:tc>
              </a:tr>
              <a:tr h="1029102">
                <a:tc>
                  <a:txBody>
                    <a:bodyPr/>
                    <a:lstStyle/>
                    <a:p>
                      <a:r>
                        <a:rPr lang="en-US" sz="1600" dirty="0" smtClean="0"/>
                        <a:t>8.</a:t>
                      </a:r>
                      <a:endParaRPr lang="en-IN" sz="1600" dirty="0"/>
                    </a:p>
                  </a:txBody>
                  <a:tcPr/>
                </a:tc>
                <a:tc>
                  <a:txBody>
                    <a:bodyPr/>
                    <a:lstStyle/>
                    <a:p>
                      <a:r>
                        <a:rPr lang="en-US" sz="1600" kern="1200" dirty="0" smtClean="0">
                          <a:solidFill>
                            <a:schemeClr val="dk1"/>
                          </a:solidFill>
                          <a:effectLst/>
                          <a:latin typeface="+mn-lt"/>
                          <a:ea typeface="+mn-ea"/>
                          <a:cs typeface="+mn-cs"/>
                        </a:rPr>
                        <a:t>Reviewer to send the </a:t>
                      </a:r>
                      <a:r>
                        <a:rPr lang="en-US" sz="1600" u="sng" kern="1200" dirty="0" smtClean="0">
                          <a:solidFill>
                            <a:schemeClr val="dk1"/>
                          </a:solidFill>
                          <a:effectLst/>
                          <a:latin typeface="+mn-lt"/>
                          <a:ea typeface="+mn-ea"/>
                          <a:cs typeface="+mn-cs"/>
                        </a:rPr>
                        <a:t>Preliminary report</a:t>
                      </a:r>
                      <a:r>
                        <a:rPr lang="en-US" sz="1600" kern="1200" dirty="0" smtClean="0">
                          <a:solidFill>
                            <a:schemeClr val="dk1"/>
                          </a:solidFill>
                          <a:effectLst/>
                          <a:latin typeface="+mn-lt"/>
                          <a:ea typeface="+mn-ea"/>
                          <a:cs typeface="+mn-cs"/>
                        </a:rPr>
                        <a:t>, if any, to the PU for comments</a:t>
                      </a:r>
                      <a:endParaRPr lang="en-IN" sz="1600" dirty="0"/>
                    </a:p>
                  </a:txBody>
                  <a:tcPr/>
                </a:tc>
                <a:tc>
                  <a:txBody>
                    <a:bodyPr/>
                    <a:lstStyle/>
                    <a:p>
                      <a:r>
                        <a:rPr lang="en-US" sz="1600" kern="1200" dirty="0" smtClean="0">
                          <a:solidFill>
                            <a:schemeClr val="dk1"/>
                          </a:solidFill>
                          <a:effectLst/>
                          <a:latin typeface="+mn-lt"/>
                          <a:ea typeface="+mn-ea"/>
                          <a:cs typeface="+mn-cs"/>
                        </a:rPr>
                        <a:t>Within 1 day after completion of Review.</a:t>
                      </a:r>
                      <a:endParaRPr lang="en-IN" sz="1600" dirty="0"/>
                    </a:p>
                  </a:txBody>
                  <a:tcPr/>
                </a:tc>
                <a:tc>
                  <a:txBody>
                    <a:bodyPr/>
                    <a:lstStyle/>
                    <a:p>
                      <a:r>
                        <a:rPr lang="en-US" sz="1600" kern="1200" dirty="0" smtClean="0">
                          <a:solidFill>
                            <a:schemeClr val="dk1"/>
                          </a:solidFill>
                          <a:effectLst/>
                          <a:latin typeface="+mn-lt"/>
                          <a:ea typeface="+mn-ea"/>
                          <a:cs typeface="+mn-cs"/>
                        </a:rPr>
                        <a:t>Day  17</a:t>
                      </a:r>
                      <a:endParaRPr lang="en-IN" sz="1600" dirty="0"/>
                    </a:p>
                  </a:txBody>
                  <a:tcPr/>
                </a:tc>
              </a:tr>
              <a:tr h="1029102">
                <a:tc>
                  <a:txBody>
                    <a:bodyPr/>
                    <a:lstStyle/>
                    <a:p>
                      <a:r>
                        <a:rPr lang="en-US" sz="1600" dirty="0" smtClean="0"/>
                        <a:t>9.</a:t>
                      </a:r>
                      <a:endParaRPr lang="en-IN" sz="1600" dirty="0"/>
                    </a:p>
                  </a:txBody>
                  <a:tcPr/>
                </a:tc>
                <a:tc>
                  <a:txBody>
                    <a:bodyPr/>
                    <a:lstStyle/>
                    <a:p>
                      <a:r>
                        <a:rPr lang="en-US" sz="1600" kern="1200" dirty="0" smtClean="0">
                          <a:solidFill>
                            <a:schemeClr val="dk1"/>
                          </a:solidFill>
                          <a:effectLst/>
                          <a:latin typeface="+mn-lt"/>
                          <a:ea typeface="+mn-ea"/>
                          <a:cs typeface="+mn-cs"/>
                        </a:rPr>
                        <a:t>Practice Unit to submit </a:t>
                      </a:r>
                      <a:r>
                        <a:rPr lang="en-US" sz="1600" u="sng" kern="1200" dirty="0" smtClean="0">
                          <a:solidFill>
                            <a:schemeClr val="dk1"/>
                          </a:solidFill>
                          <a:effectLst/>
                          <a:latin typeface="+mn-lt"/>
                          <a:ea typeface="+mn-ea"/>
                          <a:cs typeface="+mn-cs"/>
                        </a:rPr>
                        <a:t>representation on Preliminary report to </a:t>
                      </a:r>
                      <a:r>
                        <a:rPr lang="en-US" sz="1600" kern="1200" dirty="0" smtClean="0">
                          <a:solidFill>
                            <a:schemeClr val="dk1"/>
                          </a:solidFill>
                          <a:effectLst/>
                          <a:latin typeface="+mn-lt"/>
                          <a:ea typeface="+mn-ea"/>
                          <a:cs typeface="+mn-cs"/>
                        </a:rPr>
                        <a:t>the Reviewer. The Reviewer should be satisfied with PU response on Preliminary Report along with point wise justification and basis of arriving at Opinion/conclusion for issuing clean report</a:t>
                      </a:r>
                      <a:endParaRPr lang="en-IN" sz="1600" dirty="0"/>
                    </a:p>
                  </a:txBody>
                  <a:tcPr/>
                </a:tc>
                <a:tc>
                  <a:txBody>
                    <a:bodyPr/>
                    <a:lstStyle/>
                    <a:p>
                      <a:r>
                        <a:rPr lang="en-US" sz="1600" kern="1200" dirty="0" smtClean="0">
                          <a:solidFill>
                            <a:schemeClr val="dk1"/>
                          </a:solidFill>
                          <a:effectLst/>
                          <a:latin typeface="+mn-lt"/>
                          <a:ea typeface="+mn-ea"/>
                          <a:cs typeface="+mn-cs"/>
                        </a:rPr>
                        <a:t>Within 2 days</a:t>
                      </a:r>
                      <a:endParaRPr lang="en-IN" sz="1600" dirty="0"/>
                    </a:p>
                  </a:txBody>
                  <a:tcPr/>
                </a:tc>
                <a:tc>
                  <a:txBody>
                    <a:bodyPr/>
                    <a:lstStyle/>
                    <a:p>
                      <a:r>
                        <a:rPr lang="en-US" sz="1600" kern="1200" dirty="0" smtClean="0">
                          <a:solidFill>
                            <a:schemeClr val="dk1"/>
                          </a:solidFill>
                          <a:effectLst/>
                          <a:latin typeface="+mn-lt"/>
                          <a:ea typeface="+mn-ea"/>
                          <a:cs typeface="+mn-cs"/>
                        </a:rPr>
                        <a:t>Day- 19</a:t>
                      </a:r>
                      <a:endParaRPr lang="en-IN" sz="1600" dirty="0"/>
                    </a:p>
                  </a:txBody>
                  <a:tcPr/>
                </a:tc>
              </a:tr>
            </a:tbl>
          </a:graphicData>
        </a:graphic>
      </p:graphicFrame>
    </p:spTree>
    <p:extLst>
      <p:ext uri="{BB962C8B-B14F-4D97-AF65-F5344CB8AC3E}">
        <p14:creationId xmlns:p14="http://schemas.microsoft.com/office/powerpoint/2010/main" val="1734930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24</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97156624"/>
              </p:ext>
            </p:extLst>
          </p:nvPr>
        </p:nvGraphicFramePr>
        <p:xfrm>
          <a:off x="395506" y="-70980"/>
          <a:ext cx="10995068" cy="7010400"/>
        </p:xfrm>
        <a:graphic>
          <a:graphicData uri="http://schemas.openxmlformats.org/drawingml/2006/table">
            <a:tbl>
              <a:tblPr firstRow="1" bandRow="1">
                <a:tableStyleId>{5C22544A-7EE6-4342-B048-85BDC9FD1C3A}</a:tableStyleId>
              </a:tblPr>
              <a:tblGrid>
                <a:gridCol w="481316"/>
                <a:gridCol w="7252570"/>
                <a:gridCol w="1703540"/>
                <a:gridCol w="1557642"/>
              </a:tblGrid>
              <a:tr h="288517">
                <a:tc>
                  <a:txBody>
                    <a:bodyPr/>
                    <a:lstStyle/>
                    <a:p>
                      <a:r>
                        <a:rPr lang="en-US" sz="1600" dirty="0" smtClean="0"/>
                        <a:t>Sr.no.</a:t>
                      </a:r>
                      <a:endParaRPr lang="en-IN" sz="1600" dirty="0"/>
                    </a:p>
                  </a:txBody>
                  <a:tcPr/>
                </a:tc>
                <a:tc>
                  <a:txBody>
                    <a:bodyPr/>
                    <a:lstStyle/>
                    <a:p>
                      <a:r>
                        <a:rPr lang="en-US" sz="1600" dirty="0" smtClean="0"/>
                        <a:t>Review process</a:t>
                      </a:r>
                      <a:endParaRPr lang="en-IN" sz="1600" dirty="0"/>
                    </a:p>
                  </a:txBody>
                  <a:tcPr/>
                </a:tc>
                <a:tc>
                  <a:txBody>
                    <a:bodyPr/>
                    <a:lstStyle/>
                    <a:p>
                      <a:r>
                        <a:rPr lang="en-US" sz="1600" dirty="0" smtClean="0"/>
                        <a:t>Time schedule</a:t>
                      </a:r>
                      <a:endParaRPr lang="en-IN" sz="1600" dirty="0"/>
                    </a:p>
                  </a:txBody>
                  <a:tcPr/>
                </a:tc>
                <a:tc>
                  <a:txBody>
                    <a:bodyPr/>
                    <a:lstStyle/>
                    <a:p>
                      <a:r>
                        <a:rPr lang="en-US" sz="1600" dirty="0" smtClean="0"/>
                        <a:t>Cumulative Days</a:t>
                      </a:r>
                      <a:endParaRPr lang="en-IN" sz="1600" dirty="0"/>
                    </a:p>
                  </a:txBody>
                  <a:tcPr/>
                </a:tc>
              </a:tr>
              <a:tr h="5890991">
                <a:tc>
                  <a:txBody>
                    <a:bodyPr/>
                    <a:lstStyle/>
                    <a:p>
                      <a:r>
                        <a:rPr lang="en-US" sz="1600" dirty="0" smtClean="0"/>
                        <a:t>10.</a:t>
                      </a:r>
                      <a:endParaRPr lang="en-IN" sz="1600" dirty="0"/>
                    </a:p>
                  </a:txBody>
                  <a:tcPr/>
                </a:tc>
                <a:tc>
                  <a:txBody>
                    <a:bodyPr/>
                    <a:lstStyle/>
                    <a:p>
                      <a:r>
                        <a:rPr lang="en-US" sz="1600" kern="1200" dirty="0" smtClean="0">
                          <a:solidFill>
                            <a:schemeClr val="dk1"/>
                          </a:solidFill>
                          <a:effectLst/>
                          <a:latin typeface="+mn-lt"/>
                          <a:ea typeface="+mn-ea"/>
                          <a:cs typeface="+mn-cs"/>
                        </a:rPr>
                        <a:t>On completion of the Review, the Reviewer has to submit the under mentioned documents </a:t>
                      </a:r>
                      <a:r>
                        <a:rPr lang="en-US" sz="1600" u="sng" kern="1200" dirty="0" smtClean="0">
                          <a:solidFill>
                            <a:schemeClr val="dk1"/>
                          </a:solidFill>
                          <a:effectLst/>
                          <a:latin typeface="+mn-lt"/>
                          <a:ea typeface="+mn-ea"/>
                          <a:cs typeface="+mn-cs"/>
                        </a:rPr>
                        <a:t>duly signed in individual capacity </a:t>
                      </a:r>
                      <a:r>
                        <a:rPr lang="en-US" sz="1600" kern="1200" dirty="0" smtClean="0">
                          <a:solidFill>
                            <a:schemeClr val="dk1"/>
                          </a:solidFill>
                          <a:effectLst/>
                          <a:latin typeface="+mn-lt"/>
                          <a:ea typeface="+mn-ea"/>
                          <a:cs typeface="+mn-cs"/>
                        </a:rPr>
                        <a:t>along with Form 9 (to be signed by the PU and the Reviewer) </a:t>
                      </a:r>
                    </a:p>
                    <a:p>
                      <a:pPr marL="0" indent="0">
                        <a:buNone/>
                      </a:pPr>
                      <a:r>
                        <a:rPr lang="en-US" sz="1600" kern="1200" dirty="0" smtClean="0">
                          <a:solidFill>
                            <a:schemeClr val="dk1"/>
                          </a:solidFill>
                          <a:effectLst/>
                          <a:latin typeface="+mn-lt"/>
                          <a:ea typeface="+mn-ea"/>
                          <a:cs typeface="+mn-cs"/>
                        </a:rPr>
                        <a:t>a. along with Form 9 (to be signed by the PU and the Reviewer) </a:t>
                      </a:r>
                    </a:p>
                    <a:p>
                      <a:pPr lvl="0"/>
                      <a:r>
                        <a:rPr lang="en-US" sz="1600" kern="1200" dirty="0" smtClean="0">
                          <a:solidFill>
                            <a:schemeClr val="dk1"/>
                          </a:solidFill>
                          <a:effectLst/>
                          <a:latin typeface="+mn-lt"/>
                          <a:ea typeface="+mn-ea"/>
                          <a:cs typeface="+mn-cs"/>
                        </a:rPr>
                        <a:t>b. Annexure</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I (</a:t>
                      </a:r>
                      <a:r>
                        <a:rPr lang="en-US" sz="1600" u="sng" kern="1200" dirty="0" smtClean="0">
                          <a:solidFill>
                            <a:schemeClr val="dk1"/>
                          </a:solidFill>
                          <a:effectLst/>
                          <a:latin typeface="+mn-lt"/>
                          <a:ea typeface="+mn-ea"/>
                          <a:cs typeface="+mn-cs"/>
                          <a:hlinkClick r:id="rId2"/>
                        </a:rPr>
                        <a:t>https://resource.cdn.icai.org/66199prb5</a:t>
                      </a:r>
                      <a:r>
                        <a:rPr lang="en-US" sz="1600" kern="1200" dirty="0" smtClean="0">
                          <a:solidFill>
                            <a:schemeClr val="dk1"/>
                          </a:solidFill>
                          <a:effectLst/>
                          <a:latin typeface="+mn-lt"/>
                          <a:ea typeface="+mn-ea"/>
                          <a:cs typeface="+mn-cs"/>
                        </a:rPr>
                        <a:t> </a:t>
                      </a:r>
                      <a:r>
                        <a:rPr lang="en-US" sz="1600" u="sng" kern="1200" dirty="0" smtClean="0">
                          <a:solidFill>
                            <a:schemeClr val="dk1"/>
                          </a:solidFill>
                          <a:effectLst/>
                          <a:latin typeface="+mn-lt"/>
                          <a:ea typeface="+mn-ea"/>
                          <a:cs typeface="+mn-cs"/>
                          <a:hlinkClick r:id="rId2"/>
                        </a:rPr>
                        <a:t>3446-6.pdf</a:t>
                      </a:r>
                      <a:r>
                        <a:rPr lang="en-US" sz="1600" kern="1200" dirty="0" smtClean="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c. Annexure II (Mandatory for all firms) (</a:t>
                      </a:r>
                      <a:r>
                        <a:rPr lang="en-US" sz="1600" u="sng" kern="1200" dirty="0" smtClean="0">
                          <a:solidFill>
                            <a:schemeClr val="dk1"/>
                          </a:solidFill>
                          <a:effectLst/>
                          <a:latin typeface="+mn-lt"/>
                          <a:ea typeface="+mn-ea"/>
                          <a:cs typeface="+mn-cs"/>
                          <a:hlinkClick r:id="rId3"/>
                        </a:rPr>
                        <a:t>https://resource.cdn.icai.org/72012prb5</a:t>
                      </a:r>
                      <a:r>
                        <a:rPr lang="en-US" sz="1600" kern="1200" dirty="0" smtClean="0">
                          <a:solidFill>
                            <a:schemeClr val="dk1"/>
                          </a:solidFill>
                          <a:effectLst/>
                          <a:latin typeface="+mn-lt"/>
                          <a:ea typeface="+mn-ea"/>
                          <a:cs typeface="+mn-cs"/>
                        </a:rPr>
                        <a:t> </a:t>
                      </a:r>
                      <a:r>
                        <a:rPr lang="en-US" sz="1600" u="sng" kern="1200" dirty="0" smtClean="0">
                          <a:solidFill>
                            <a:schemeClr val="dk1"/>
                          </a:solidFill>
                          <a:effectLst/>
                          <a:latin typeface="+mn-lt"/>
                          <a:ea typeface="+mn-ea"/>
                          <a:cs typeface="+mn-cs"/>
                          <a:hlinkClick r:id="rId3"/>
                        </a:rPr>
                        <a:t>7960-annex2.pdf</a:t>
                      </a:r>
                      <a:r>
                        <a:rPr lang="en-US" sz="1600" kern="1200" dirty="0" smtClean="0">
                          <a:solidFill>
                            <a:schemeClr val="dk1"/>
                          </a:solidFill>
                          <a:effectLst/>
                          <a:latin typeface="+mn-lt"/>
                          <a:ea typeface="+mn-ea"/>
                          <a:cs typeface="+mn-cs"/>
                        </a:rPr>
                        <a:t> )</a:t>
                      </a:r>
                    </a:p>
                    <a:p>
                      <a:pPr lvl="0"/>
                      <a:r>
                        <a:rPr lang="en-US" sz="1600" kern="1200" dirty="0" smtClean="0">
                          <a:solidFill>
                            <a:schemeClr val="dk1"/>
                          </a:solidFill>
                          <a:effectLst/>
                          <a:latin typeface="+mn-lt"/>
                          <a:ea typeface="+mn-ea"/>
                          <a:cs typeface="+mn-cs"/>
                        </a:rPr>
                        <a:t>d. Annexure</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III</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a:t>
                      </a:r>
                      <a:r>
                        <a:rPr lang="en-US" sz="1600" u="sng" kern="1200" dirty="0" smtClean="0">
                          <a:solidFill>
                            <a:schemeClr val="dk1"/>
                          </a:solidFill>
                          <a:effectLst/>
                          <a:latin typeface="+mn-lt"/>
                          <a:ea typeface="+mn-ea"/>
                          <a:cs typeface="+mn-cs"/>
                          <a:hlinkClick r:id="rId4"/>
                        </a:rPr>
                        <a:t>https://resource.cdn.icai.org/72013prb5</a:t>
                      </a:r>
                      <a:r>
                        <a:rPr lang="en-US" sz="1600" kern="1200" dirty="0" smtClean="0">
                          <a:solidFill>
                            <a:schemeClr val="dk1"/>
                          </a:solidFill>
                          <a:effectLst/>
                          <a:latin typeface="+mn-lt"/>
                          <a:ea typeface="+mn-ea"/>
                          <a:cs typeface="+mn-cs"/>
                        </a:rPr>
                        <a:t> </a:t>
                      </a:r>
                      <a:r>
                        <a:rPr lang="en-US" sz="1600" u="sng" kern="1200" dirty="0" smtClean="0">
                          <a:solidFill>
                            <a:schemeClr val="dk1"/>
                          </a:solidFill>
                          <a:effectLst/>
                          <a:latin typeface="+mn-lt"/>
                          <a:ea typeface="+mn-ea"/>
                          <a:cs typeface="+mn-cs"/>
                          <a:hlinkClick r:id="rId4"/>
                        </a:rPr>
                        <a:t>7960-annex3.pdf)-</a:t>
                      </a:r>
                      <a:r>
                        <a:rPr lang="en-US" sz="1600" kern="1200" dirty="0" smtClean="0">
                          <a:solidFill>
                            <a:schemeClr val="dk1"/>
                          </a:solidFill>
                          <a:effectLst/>
                          <a:latin typeface="+mn-lt"/>
                          <a:ea typeface="+mn-ea"/>
                          <a:cs typeface="+mn-cs"/>
                        </a:rPr>
                        <a:t> (Mandatory for firms carrying out audit of listed entity or Banks other than co-operative banks (except multi-state co-operative banks); or Insurance Companies. However firms doing only branch audit are not covered)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e. List of sample selected and basis of sample selection and sample selection criteria as laid down by the Board.*( </a:t>
                      </a:r>
                      <a:r>
                        <a:rPr lang="en-US" sz="1600" u="sng" kern="1200" dirty="0" smtClean="0">
                          <a:solidFill>
                            <a:schemeClr val="dk1"/>
                          </a:solidFill>
                          <a:effectLst/>
                          <a:latin typeface="+mn-lt"/>
                          <a:ea typeface="+mn-ea"/>
                          <a:cs typeface="+mn-cs"/>
                          <a:hlinkClick r:id="rId5"/>
                        </a:rPr>
                        <a:t>https://resource.cdn.icai.org/72066prb57</a:t>
                      </a:r>
                      <a:r>
                        <a:rPr lang="en-US" sz="1600" kern="1200" dirty="0" smtClean="0">
                          <a:solidFill>
                            <a:schemeClr val="dk1"/>
                          </a:solidFill>
                          <a:effectLst/>
                          <a:latin typeface="+mn-lt"/>
                          <a:ea typeface="+mn-ea"/>
                          <a:cs typeface="+mn-cs"/>
                        </a:rPr>
                        <a:t> </a:t>
                      </a:r>
                      <a:r>
                        <a:rPr lang="en-US" sz="1600" u="sng" kern="1200" dirty="0" smtClean="0">
                          <a:solidFill>
                            <a:schemeClr val="dk1"/>
                          </a:solidFill>
                          <a:effectLst/>
                          <a:latin typeface="+mn-lt"/>
                          <a:ea typeface="+mn-ea"/>
                          <a:cs typeface="+mn-cs"/>
                          <a:hlinkClick r:id="rId5"/>
                        </a:rPr>
                        <a:t>994.pdf</a:t>
                      </a:r>
                      <a:r>
                        <a:rPr lang="en-US" sz="1600" kern="1200" dirty="0" smtClean="0">
                          <a:solidFill>
                            <a:schemeClr val="dk1"/>
                          </a:solidFill>
                          <a:effectLst/>
                          <a:latin typeface="+mn-lt"/>
                          <a:ea typeface="+mn-ea"/>
                          <a:cs typeface="+mn-cs"/>
                        </a:rPr>
                        <a:t> )</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f. Preliminary Report, if issued, PU’s submissions and Reviewers verification thereon</a:t>
                      </a:r>
                    </a:p>
                    <a:p>
                      <a:r>
                        <a:rPr lang="en-US" sz="1600" kern="1200" dirty="0" smtClean="0">
                          <a:solidFill>
                            <a:schemeClr val="dk1"/>
                          </a:solidFill>
                          <a:effectLst/>
                          <a:latin typeface="+mn-lt"/>
                          <a:ea typeface="+mn-ea"/>
                          <a:cs typeface="+mn-cs"/>
                        </a:rPr>
                        <a:t>g. Completed copy of PU Questionnaire received from Practice Unit.</a:t>
                      </a:r>
                    </a:p>
                    <a:p>
                      <a:endParaRPr lang="en-US" sz="16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a:t>
                      </a:r>
                      <a:r>
                        <a:rPr lang="en-US" sz="1600" b="1" i="1" kern="1200" dirty="0" smtClean="0">
                          <a:solidFill>
                            <a:schemeClr val="dk1"/>
                          </a:solidFill>
                          <a:effectLst/>
                          <a:latin typeface="+mn-lt"/>
                          <a:ea typeface="+mn-ea"/>
                          <a:cs typeface="+mn-cs"/>
                        </a:rPr>
                        <a:t>Peer Review Board Reserves the right to ask for working papers as specified in the Peer Review Guidelines.”</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A copy of the Final Report along with</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Annexure I and Annexure II &amp; Annexure III should be sent to the PU also.</a:t>
                      </a:r>
                      <a:endParaRPr lang="en-IN" sz="1600" dirty="0"/>
                    </a:p>
                  </a:txBody>
                  <a:tcPr/>
                </a:tc>
                <a:tc>
                  <a:txBody>
                    <a:bodyPr/>
                    <a:lstStyle/>
                    <a:p>
                      <a:r>
                        <a:rPr lang="en-US" sz="1600" kern="1200" dirty="0" smtClean="0">
                          <a:solidFill>
                            <a:schemeClr val="dk1"/>
                          </a:solidFill>
                          <a:effectLst/>
                          <a:latin typeface="+mn-lt"/>
                          <a:ea typeface="+mn-ea"/>
                          <a:cs typeface="+mn-cs"/>
                        </a:rPr>
                        <a:t>Within 1 day</a:t>
                      </a:r>
                      <a:endParaRPr lang="en-IN" sz="1600" dirty="0"/>
                    </a:p>
                  </a:txBody>
                  <a:tcPr/>
                </a:tc>
                <a:tc>
                  <a:txBody>
                    <a:bodyPr/>
                    <a:lstStyle/>
                    <a:p>
                      <a:r>
                        <a:rPr lang="en-US" sz="1600" kern="1200" dirty="0" smtClean="0">
                          <a:solidFill>
                            <a:schemeClr val="dk1"/>
                          </a:solidFill>
                          <a:effectLst/>
                          <a:latin typeface="+mn-lt"/>
                          <a:ea typeface="+mn-ea"/>
                          <a:cs typeface="+mn-cs"/>
                        </a:rPr>
                        <a:t>Day- 20</a:t>
                      </a:r>
                      <a:endParaRPr lang="en-IN" sz="1600" dirty="0"/>
                    </a:p>
                  </a:txBody>
                  <a:tcPr/>
                </a:tc>
              </a:tr>
            </a:tbl>
          </a:graphicData>
        </a:graphic>
      </p:graphicFrame>
    </p:spTree>
    <p:extLst>
      <p:ext uri="{BB962C8B-B14F-4D97-AF65-F5344CB8AC3E}">
        <p14:creationId xmlns:p14="http://schemas.microsoft.com/office/powerpoint/2010/main" val="4025052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25</a:t>
            </a:fld>
            <a:endParaRPr lang="en-IN"/>
          </a:p>
        </p:txBody>
      </p:sp>
      <p:graphicFrame>
        <p:nvGraphicFramePr>
          <p:cNvPr id="3" name="Table 2"/>
          <p:cNvGraphicFramePr>
            <a:graphicFrameLocks noGrp="1"/>
          </p:cNvGraphicFramePr>
          <p:nvPr>
            <p:extLst>
              <p:ext uri="{D42A27DB-BD31-4B8C-83A1-F6EECF244321}">
                <p14:modId xmlns:p14="http://schemas.microsoft.com/office/powerpoint/2010/main" val="776277270"/>
              </p:ext>
            </p:extLst>
          </p:nvPr>
        </p:nvGraphicFramePr>
        <p:xfrm>
          <a:off x="458136" y="443350"/>
          <a:ext cx="10995068" cy="2865120"/>
        </p:xfrm>
        <a:graphic>
          <a:graphicData uri="http://schemas.openxmlformats.org/drawingml/2006/table">
            <a:tbl>
              <a:tblPr firstRow="1" bandRow="1">
                <a:tableStyleId>{5C22544A-7EE6-4342-B048-85BDC9FD1C3A}</a:tableStyleId>
              </a:tblPr>
              <a:tblGrid>
                <a:gridCol w="481316"/>
                <a:gridCol w="7252570"/>
                <a:gridCol w="1703540"/>
                <a:gridCol w="1557642"/>
              </a:tblGrid>
              <a:tr h="541735">
                <a:tc>
                  <a:txBody>
                    <a:bodyPr/>
                    <a:lstStyle/>
                    <a:p>
                      <a:r>
                        <a:rPr lang="en-US" sz="1600" dirty="0" smtClean="0"/>
                        <a:t>Sr.no.</a:t>
                      </a:r>
                      <a:endParaRPr lang="en-IN" sz="1600" dirty="0"/>
                    </a:p>
                  </a:txBody>
                  <a:tcPr/>
                </a:tc>
                <a:tc>
                  <a:txBody>
                    <a:bodyPr/>
                    <a:lstStyle/>
                    <a:p>
                      <a:r>
                        <a:rPr lang="en-US" sz="1600" dirty="0" smtClean="0"/>
                        <a:t>Review process</a:t>
                      </a:r>
                      <a:endParaRPr lang="en-IN" sz="1600" dirty="0"/>
                    </a:p>
                  </a:txBody>
                  <a:tcPr/>
                </a:tc>
                <a:tc>
                  <a:txBody>
                    <a:bodyPr/>
                    <a:lstStyle/>
                    <a:p>
                      <a:r>
                        <a:rPr lang="en-US" sz="1600" dirty="0" smtClean="0"/>
                        <a:t>Time schedule</a:t>
                      </a:r>
                      <a:endParaRPr lang="en-IN" sz="1600" dirty="0"/>
                    </a:p>
                  </a:txBody>
                  <a:tcPr/>
                </a:tc>
                <a:tc>
                  <a:txBody>
                    <a:bodyPr/>
                    <a:lstStyle/>
                    <a:p>
                      <a:r>
                        <a:rPr lang="en-US" sz="1600" dirty="0" smtClean="0"/>
                        <a:t>Cumulative Days</a:t>
                      </a:r>
                      <a:endParaRPr lang="en-IN" sz="1600" dirty="0"/>
                    </a:p>
                  </a:txBody>
                  <a:tcPr/>
                </a:tc>
              </a:tr>
              <a:tr h="1770834">
                <a:tc>
                  <a:txBody>
                    <a:bodyPr/>
                    <a:lstStyle/>
                    <a:p>
                      <a:r>
                        <a:rPr lang="en-US" sz="1600" dirty="0" smtClean="0"/>
                        <a:t>11.</a:t>
                      </a:r>
                      <a:endParaRPr lang="en-IN" sz="1600" dirty="0"/>
                    </a:p>
                  </a:txBody>
                  <a:tcPr/>
                </a:tc>
                <a:tc>
                  <a:txBody>
                    <a:bodyPr/>
                    <a:lstStyle/>
                    <a:p>
                      <a:r>
                        <a:rPr lang="en-US" sz="1600" kern="1200" dirty="0" smtClean="0">
                          <a:solidFill>
                            <a:schemeClr val="dk1"/>
                          </a:solidFill>
                          <a:effectLst/>
                          <a:latin typeface="+mn-lt"/>
                          <a:ea typeface="+mn-ea"/>
                          <a:cs typeface="+mn-cs"/>
                        </a:rPr>
                        <a:t>Board to consider </a:t>
                      </a:r>
                      <a:r>
                        <a:rPr lang="en-US" sz="1600" u="sng" kern="1200" dirty="0" smtClean="0">
                          <a:solidFill>
                            <a:schemeClr val="dk1"/>
                          </a:solidFill>
                          <a:effectLst/>
                          <a:latin typeface="+mn-lt"/>
                          <a:ea typeface="+mn-ea"/>
                          <a:cs typeface="+mn-cs"/>
                        </a:rPr>
                        <a:t>issuance of Peer Review Certificate </a:t>
                      </a:r>
                      <a:r>
                        <a:rPr lang="en-US" sz="1600" kern="1200" dirty="0" smtClean="0">
                          <a:solidFill>
                            <a:schemeClr val="dk1"/>
                          </a:solidFill>
                          <a:effectLst/>
                          <a:latin typeface="+mn-lt"/>
                          <a:ea typeface="+mn-ea"/>
                          <a:cs typeface="+mn-cs"/>
                        </a:rPr>
                        <a:t>in case of clear Report.</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In case of Qualified Report submitted by reviewer, the report to be considered by the Board. Board to give the recommendation to PU for rectifying the deficiencies observed</a:t>
                      </a:r>
                      <a:endParaRPr lang="en-IN"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by Reviewer.</a:t>
                      </a:r>
                    </a:p>
                    <a:p>
                      <a:r>
                        <a:rPr lang="en-US" sz="1600" b="1" kern="1200" dirty="0" smtClean="0">
                          <a:solidFill>
                            <a:schemeClr val="dk1"/>
                          </a:solidFill>
                          <a:effectLst/>
                          <a:latin typeface="+mn-lt"/>
                          <a:ea typeface="+mn-ea"/>
                          <a:cs typeface="+mn-cs"/>
                        </a:rPr>
                        <a:t>Reviewer to submit </a:t>
                      </a:r>
                      <a:r>
                        <a:rPr lang="en-US" sz="1600" b="1" u="sng" kern="1200" dirty="0" smtClean="0">
                          <a:solidFill>
                            <a:schemeClr val="dk1"/>
                          </a:solidFill>
                          <a:effectLst/>
                          <a:latin typeface="+mn-lt"/>
                          <a:ea typeface="+mn-ea"/>
                          <a:cs typeface="+mn-cs"/>
                        </a:rPr>
                        <a:t>proof of receipt of Peer Review Fees in individual capacity.</a:t>
                      </a:r>
                      <a:endParaRPr lang="en-IN" sz="1600" u="sng" dirty="0"/>
                    </a:p>
                  </a:txBody>
                  <a:tcPr/>
                </a:tc>
                <a:tc>
                  <a:txBody>
                    <a:bodyPr/>
                    <a:lstStyle/>
                    <a:p>
                      <a:r>
                        <a:rPr lang="en-US" sz="1600" kern="1200" dirty="0" smtClean="0">
                          <a:solidFill>
                            <a:schemeClr val="dk1"/>
                          </a:solidFill>
                          <a:effectLst/>
                          <a:latin typeface="+mn-lt"/>
                          <a:ea typeface="+mn-ea"/>
                          <a:cs typeface="+mn-cs"/>
                        </a:rPr>
                        <a:t>In the next Meeting of the Board.</a:t>
                      </a:r>
                      <a:endParaRPr lang="en-IN" sz="1600" dirty="0"/>
                    </a:p>
                  </a:txBody>
                  <a:tcPr/>
                </a:tc>
                <a:tc>
                  <a:txBody>
                    <a:bodyPr/>
                    <a:lstStyle/>
                    <a:p>
                      <a:endParaRPr lang="en-IN" sz="1600" dirty="0"/>
                    </a:p>
                  </a:txBody>
                  <a:tcPr/>
                </a:tc>
              </a:tr>
            </a:tbl>
          </a:graphicData>
        </a:graphic>
      </p:graphicFrame>
      <p:sp>
        <p:nvSpPr>
          <p:cNvPr id="4" name="TextBox 3"/>
          <p:cNvSpPr txBox="1"/>
          <p:nvPr/>
        </p:nvSpPr>
        <p:spPr>
          <a:xfrm>
            <a:off x="463462" y="3131507"/>
            <a:ext cx="10759858" cy="2308324"/>
          </a:xfrm>
          <a:prstGeom prst="rect">
            <a:avLst/>
          </a:prstGeom>
          <a:noFill/>
        </p:spPr>
        <p:txBody>
          <a:bodyPr wrap="square" rtlCol="0">
            <a:spAutoFit/>
          </a:bodyPr>
          <a:lstStyle/>
          <a:p>
            <a:pPr marL="342900" indent="-342900" algn="just">
              <a:buAutoNum type="arabicPeriod"/>
            </a:pPr>
            <a:r>
              <a:rPr lang="en-US" sz="1600" dirty="0" smtClean="0"/>
              <a:t>The </a:t>
            </a:r>
            <a:r>
              <a:rPr lang="en-US" sz="1600" dirty="0"/>
              <a:t>time period mentioned includes the transit time for mailing/ sending the reports/ communication </a:t>
            </a:r>
            <a:r>
              <a:rPr lang="en-US" sz="1600" dirty="0" err="1" smtClean="0"/>
              <a:t>etc</a:t>
            </a:r>
            <a:endParaRPr lang="en-US" sz="1600" dirty="0" smtClean="0"/>
          </a:p>
          <a:p>
            <a:pPr marL="342900" indent="-342900" algn="just">
              <a:buAutoNum type="arabicPeriod"/>
            </a:pPr>
            <a:r>
              <a:rPr lang="en-US" sz="1600" dirty="0"/>
              <a:t>The Time schedule is illustrative as per the Guidelines and accordingly the Reviewer and Practice Unit shall mutually co-operate and ensure that the entire review process is completed within </a:t>
            </a:r>
            <a:r>
              <a:rPr lang="en-US" sz="1600" u="sng" dirty="0"/>
              <a:t>twenty working days from the date of receipt of application in Form 1 from the Practice </a:t>
            </a:r>
            <a:r>
              <a:rPr lang="en-US" sz="1600" u="sng" dirty="0" smtClean="0"/>
              <a:t>Unit	</a:t>
            </a:r>
          </a:p>
          <a:p>
            <a:pPr marL="342900" indent="-342900" algn="just">
              <a:buAutoNum type="arabicPeriod"/>
            </a:pPr>
            <a:r>
              <a:rPr lang="en-US" sz="1600" dirty="0" smtClean="0"/>
              <a:t>In </a:t>
            </a:r>
            <a:r>
              <a:rPr lang="en-US" sz="1600" dirty="0"/>
              <a:t>case of delay in the Peer Review process beyond the timeframe prescribed under the Peer Review Guidelines, the Practice Unit and the Reviewer, shall make an </a:t>
            </a:r>
            <a:r>
              <a:rPr lang="en-US" sz="1600" u="sng" dirty="0"/>
              <a:t>intimation to the Board in Form 7 seeking extension of time giving reasons for the delay in the process and submission of report to the Secretariat</a:t>
            </a:r>
            <a:endParaRPr lang="en-IN" sz="1600" u="sng" dirty="0"/>
          </a:p>
        </p:txBody>
      </p:sp>
    </p:spTree>
    <p:extLst>
      <p:ext uri="{BB962C8B-B14F-4D97-AF65-F5344CB8AC3E}">
        <p14:creationId xmlns:p14="http://schemas.microsoft.com/office/powerpoint/2010/main" val="34007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92CB27B-2967-BFBC-D59A-31A0216A83A8}"/>
              </a:ext>
            </a:extLst>
          </p:cNvPr>
          <p:cNvSpPr>
            <a:spLocks noGrp="1"/>
          </p:cNvSpPr>
          <p:nvPr>
            <p:ph type="sldNum" sz="quarter" idx="12"/>
          </p:nvPr>
        </p:nvSpPr>
        <p:spPr/>
        <p:txBody>
          <a:bodyPr/>
          <a:lstStyle/>
          <a:p>
            <a:fld id="{84987527-4F94-449D-8DFA-25520CA89050}" type="slidenum">
              <a:rPr lang="en-IN" smtClean="0"/>
              <a:t>26</a:t>
            </a:fld>
            <a:endParaRPr lang="en-IN"/>
          </a:p>
        </p:txBody>
      </p:sp>
      <p:sp>
        <p:nvSpPr>
          <p:cNvPr id="6" name="TextBox 5">
            <a:extLst>
              <a:ext uri="{FF2B5EF4-FFF2-40B4-BE49-F238E27FC236}">
                <a16:creationId xmlns="" xmlns:a16="http://schemas.microsoft.com/office/drawing/2014/main" id="{BD6602C8-E8B7-238B-3BA4-1C4B33AA1413}"/>
              </a:ext>
            </a:extLst>
          </p:cNvPr>
          <p:cNvSpPr txBox="1"/>
          <p:nvPr/>
        </p:nvSpPr>
        <p:spPr>
          <a:xfrm>
            <a:off x="4183529" y="126110"/>
            <a:ext cx="6096000" cy="369332"/>
          </a:xfrm>
          <a:prstGeom prst="rect">
            <a:avLst/>
          </a:prstGeom>
          <a:noFill/>
        </p:spPr>
        <p:txBody>
          <a:bodyPr wrap="square">
            <a:spAutoFit/>
          </a:bodyPr>
          <a:lstStyle/>
          <a:p>
            <a:r>
              <a:rPr lang="en-IN" b="1" dirty="0"/>
              <a:t>Sample selection Criteria</a:t>
            </a:r>
          </a:p>
        </p:txBody>
      </p:sp>
      <p:sp>
        <p:nvSpPr>
          <p:cNvPr id="8" name="TextBox 7">
            <a:extLst>
              <a:ext uri="{FF2B5EF4-FFF2-40B4-BE49-F238E27FC236}">
                <a16:creationId xmlns="" xmlns:a16="http://schemas.microsoft.com/office/drawing/2014/main" id="{A7CBD763-B131-A730-EE81-8BEA2FD6758E}"/>
              </a:ext>
            </a:extLst>
          </p:cNvPr>
          <p:cNvSpPr txBox="1"/>
          <p:nvPr/>
        </p:nvSpPr>
        <p:spPr>
          <a:xfrm>
            <a:off x="418352" y="542383"/>
            <a:ext cx="11152095" cy="6740307"/>
          </a:xfrm>
          <a:prstGeom prst="rect">
            <a:avLst/>
          </a:prstGeom>
          <a:noFill/>
        </p:spPr>
        <p:txBody>
          <a:bodyPr wrap="square">
            <a:spAutoFit/>
          </a:bodyPr>
          <a:lstStyle/>
          <a:p>
            <a:r>
              <a:rPr lang="en-US" dirty="0"/>
              <a:t>The Board has laid down the following criterion for selecting the samples for reckoning the minimum number of samples for review:</a:t>
            </a:r>
          </a:p>
          <a:p>
            <a:pPr marL="342900" indent="-342900">
              <a:buAutoNum type="arabicPeriod"/>
            </a:pPr>
            <a:r>
              <a:rPr lang="en-US" dirty="0"/>
              <a:t>Sample selected should be </a:t>
            </a:r>
            <a:r>
              <a:rPr lang="en-US" u="sng" dirty="0"/>
              <a:t>representative of total population </a:t>
            </a:r>
            <a:r>
              <a:rPr lang="en-US" dirty="0"/>
              <a:t>of assurance </a:t>
            </a:r>
            <a:r>
              <a:rPr lang="en-US" dirty="0" smtClean="0"/>
              <a:t>services.</a:t>
            </a:r>
            <a:endParaRPr lang="en-US" dirty="0"/>
          </a:p>
          <a:p>
            <a:pPr marL="342900" indent="-342900">
              <a:buAutoNum type="arabicPeriod"/>
            </a:pPr>
            <a:r>
              <a:rPr lang="en-US" dirty="0"/>
              <a:t>Sample chosen must include assurance engagement assignment which has </a:t>
            </a:r>
            <a:r>
              <a:rPr lang="en-US" u="sng" dirty="0"/>
              <a:t>the highest turnover </a:t>
            </a:r>
            <a:r>
              <a:rPr lang="en-US" dirty="0"/>
              <a:t>among the statutory audit population. </a:t>
            </a:r>
          </a:p>
          <a:p>
            <a:pPr marL="342900" indent="-342900">
              <a:buAutoNum type="arabicPeriod"/>
            </a:pPr>
            <a:r>
              <a:rPr lang="en-US" dirty="0"/>
              <a:t>At least </a:t>
            </a:r>
            <a:r>
              <a:rPr lang="en-US" u="sng" dirty="0"/>
              <a:t>5 samples in total </a:t>
            </a:r>
            <a:r>
              <a:rPr lang="en-US" dirty="0"/>
              <a:t>(in case less than 5 then 100% population) must be selected from the category ‘Statutory Audit’ of Listed entities, central/ State Public Sector Undertakings and Central Cooperative </a:t>
            </a:r>
            <a:r>
              <a:rPr lang="en-US" dirty="0" smtClean="0"/>
              <a:t>Societies.</a:t>
            </a:r>
            <a:endParaRPr lang="en-US" dirty="0"/>
          </a:p>
          <a:p>
            <a:pPr marL="342900" indent="-342900">
              <a:buAutoNum type="arabicPeriod"/>
            </a:pPr>
            <a:r>
              <a:rPr lang="en-US" dirty="0"/>
              <a:t>At least </a:t>
            </a:r>
            <a:r>
              <a:rPr lang="en-US" u="sng" dirty="0"/>
              <a:t>1 sample each from CSA audit </a:t>
            </a:r>
            <a:r>
              <a:rPr lang="en-US" dirty="0"/>
              <a:t>of banks and Insurance Company, (if any). CSA will be substituted by SBAs in case PU does not undertake CSA.</a:t>
            </a:r>
          </a:p>
          <a:p>
            <a:pPr marL="342900" indent="-342900">
              <a:buAutoNum type="arabicPeriod"/>
            </a:pPr>
            <a:r>
              <a:rPr lang="en-US" dirty="0"/>
              <a:t>Sample must </a:t>
            </a:r>
            <a:r>
              <a:rPr lang="en-US" dirty="0" smtClean="0"/>
              <a:t>include </a:t>
            </a:r>
            <a:r>
              <a:rPr lang="en-US" u="sng" dirty="0" smtClean="0"/>
              <a:t>each </a:t>
            </a:r>
            <a:r>
              <a:rPr lang="en-US" u="sng" dirty="0"/>
              <a:t>‘type of assurance engagement</a:t>
            </a:r>
            <a:r>
              <a:rPr lang="en-US" dirty="0"/>
              <a:t>’ (viz. Statutory/Internal/concurrent/Tax/GST etc.) including services provided on tender.</a:t>
            </a:r>
          </a:p>
          <a:p>
            <a:pPr marL="342900" indent="-342900">
              <a:buAutoNum type="arabicPeriod"/>
            </a:pPr>
            <a:r>
              <a:rPr lang="en-US" dirty="0"/>
              <a:t>Sample must be picked from the assurance </a:t>
            </a:r>
            <a:r>
              <a:rPr lang="en-US" u="sng" dirty="0"/>
              <a:t>clients which contribute 15% or more </a:t>
            </a:r>
            <a:r>
              <a:rPr lang="en-US" dirty="0"/>
              <a:t>to the total revenue of the firm (as mentioned under the concentration Clause 17 of Part A of the Questionnaire) </a:t>
            </a:r>
          </a:p>
          <a:p>
            <a:pPr marL="342900" indent="-342900">
              <a:buAutoNum type="arabicPeriod"/>
            </a:pPr>
            <a:r>
              <a:rPr lang="en-US" dirty="0"/>
              <a:t>Sample must be selected from </a:t>
            </a:r>
            <a:r>
              <a:rPr lang="en-US" u="sng" dirty="0"/>
              <a:t>each of the locations </a:t>
            </a:r>
            <a:r>
              <a:rPr lang="en-US" dirty="0"/>
              <a:t>where the PU is rendering Assurance services. However, in case branch has a listed client, then that is mandatorily required to be included in the sample.</a:t>
            </a:r>
          </a:p>
          <a:p>
            <a:pPr marL="342900" indent="-342900">
              <a:buAutoNum type="arabicPeriod"/>
            </a:pPr>
            <a:r>
              <a:rPr lang="en-US" dirty="0"/>
              <a:t>There must be at least one sample from assurance service </a:t>
            </a:r>
            <a:r>
              <a:rPr lang="en-US" u="sng" dirty="0"/>
              <a:t>rendered by each partner </a:t>
            </a:r>
            <a:r>
              <a:rPr lang="en-US" dirty="0"/>
              <a:t>of the PU. </a:t>
            </a:r>
          </a:p>
          <a:p>
            <a:pPr marL="342900" indent="-342900">
              <a:buAutoNum type="arabicPeriod"/>
            </a:pPr>
            <a:r>
              <a:rPr lang="en-US" dirty="0"/>
              <a:t>Sample must be picked from </a:t>
            </a:r>
            <a:r>
              <a:rPr lang="en-US" u="sng" dirty="0"/>
              <a:t>each year </a:t>
            </a:r>
            <a:r>
              <a:rPr lang="en-US" dirty="0"/>
              <a:t>under review. </a:t>
            </a:r>
          </a:p>
          <a:p>
            <a:pPr marL="342900" indent="-342900">
              <a:buAutoNum type="arabicPeriod"/>
            </a:pPr>
            <a:r>
              <a:rPr lang="en-US" dirty="0"/>
              <a:t>Sample must necessarily include those clients in respect of </a:t>
            </a:r>
            <a:r>
              <a:rPr lang="en-US" u="sng" dirty="0"/>
              <a:t>whom advisory has been </a:t>
            </a:r>
            <a:r>
              <a:rPr lang="en-US" dirty="0"/>
              <a:t>issued by FRRB or any regulator. (as mentioned under Clause 14(ii) &amp;14(iii) of Part B (II) of the Questionnaire).</a:t>
            </a:r>
          </a:p>
          <a:p>
            <a:endParaRPr lang="en-IN" dirty="0"/>
          </a:p>
        </p:txBody>
      </p:sp>
    </p:spTree>
    <p:extLst>
      <p:ext uri="{BB962C8B-B14F-4D97-AF65-F5344CB8AC3E}">
        <p14:creationId xmlns:p14="http://schemas.microsoft.com/office/powerpoint/2010/main" val="239025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6E85F6C-84E7-7526-FFC7-83EF9049439F}"/>
              </a:ext>
            </a:extLst>
          </p:cNvPr>
          <p:cNvSpPr>
            <a:spLocks noGrp="1"/>
          </p:cNvSpPr>
          <p:nvPr>
            <p:ph type="sldNum" sz="quarter" idx="12"/>
          </p:nvPr>
        </p:nvSpPr>
        <p:spPr/>
        <p:txBody>
          <a:bodyPr/>
          <a:lstStyle/>
          <a:p>
            <a:fld id="{84987527-4F94-449D-8DFA-25520CA89050}" type="slidenum">
              <a:rPr lang="en-IN" smtClean="0"/>
              <a:t>27</a:t>
            </a:fld>
            <a:endParaRPr lang="en-IN"/>
          </a:p>
        </p:txBody>
      </p:sp>
      <p:sp>
        <p:nvSpPr>
          <p:cNvPr id="4" name="TextBox 3">
            <a:extLst>
              <a:ext uri="{FF2B5EF4-FFF2-40B4-BE49-F238E27FC236}">
                <a16:creationId xmlns="" xmlns:a16="http://schemas.microsoft.com/office/drawing/2014/main" id="{CF4C0F91-CC63-BC24-C800-683C09C1FD51}"/>
              </a:ext>
            </a:extLst>
          </p:cNvPr>
          <p:cNvSpPr txBox="1"/>
          <p:nvPr/>
        </p:nvSpPr>
        <p:spPr>
          <a:xfrm>
            <a:off x="292847" y="189770"/>
            <a:ext cx="11731813" cy="584775"/>
          </a:xfrm>
          <a:prstGeom prst="rect">
            <a:avLst/>
          </a:prstGeom>
          <a:noFill/>
        </p:spPr>
        <p:txBody>
          <a:bodyPr wrap="square">
            <a:spAutoFit/>
          </a:bodyPr>
          <a:lstStyle/>
          <a:p>
            <a:r>
              <a:rPr lang="en-US" sz="1600" b="1" dirty="0"/>
              <a:t>Annexure I to the Final Peer Review Report of M/s./</a:t>
            </a:r>
            <a:r>
              <a:rPr lang="en-US" sz="1600" b="1" dirty="0" err="1"/>
              <a:t>CA.__________for</a:t>
            </a:r>
            <a:r>
              <a:rPr lang="en-US" sz="1600" b="1" dirty="0"/>
              <a:t> the peer review  </a:t>
            </a:r>
            <a:r>
              <a:rPr lang="en-US" sz="1600" b="1" dirty="0" err="1"/>
              <a:t>period_______Tick</a:t>
            </a:r>
            <a:r>
              <a:rPr lang="en-US" sz="1600" b="1" dirty="0"/>
              <a:t> ‘Yes’ / ‘No’, appropriate option</a:t>
            </a:r>
            <a:r>
              <a:rPr lang="en-US" sz="1600" dirty="0"/>
              <a:t>. </a:t>
            </a:r>
            <a:endParaRPr lang="en-IN" sz="1600" dirty="0"/>
          </a:p>
        </p:txBody>
      </p:sp>
      <p:graphicFrame>
        <p:nvGraphicFramePr>
          <p:cNvPr id="7" name="Table 6">
            <a:extLst>
              <a:ext uri="{FF2B5EF4-FFF2-40B4-BE49-F238E27FC236}">
                <a16:creationId xmlns="" xmlns:a16="http://schemas.microsoft.com/office/drawing/2014/main" id="{CECB9714-3963-D62B-3B88-607AA38028E0}"/>
              </a:ext>
            </a:extLst>
          </p:cNvPr>
          <p:cNvGraphicFramePr>
            <a:graphicFrameLocks noGrp="1"/>
          </p:cNvGraphicFramePr>
          <p:nvPr>
            <p:extLst>
              <p:ext uri="{D42A27DB-BD31-4B8C-83A1-F6EECF244321}">
                <p14:modId xmlns:p14="http://schemas.microsoft.com/office/powerpoint/2010/main" val="727688717"/>
              </p:ext>
            </p:extLst>
          </p:nvPr>
        </p:nvGraphicFramePr>
        <p:xfrm>
          <a:off x="355601" y="713482"/>
          <a:ext cx="11418046" cy="5719136"/>
        </p:xfrm>
        <a:graphic>
          <a:graphicData uri="http://schemas.openxmlformats.org/drawingml/2006/table">
            <a:tbl>
              <a:tblPr firstRow="1" firstCol="1" lastRow="1" lastCol="1" bandRow="1" bandCol="1">
                <a:tableStyleId>{5C22544A-7EE6-4342-B048-85BDC9FD1C3A}</a:tableStyleId>
              </a:tblPr>
              <a:tblGrid>
                <a:gridCol w="696258">
                  <a:extLst>
                    <a:ext uri="{9D8B030D-6E8A-4147-A177-3AD203B41FA5}">
                      <a16:colId xmlns="" xmlns:a16="http://schemas.microsoft.com/office/drawing/2014/main" val="739517927"/>
                    </a:ext>
                  </a:extLst>
                </a:gridCol>
                <a:gridCol w="8641977">
                  <a:extLst>
                    <a:ext uri="{9D8B030D-6E8A-4147-A177-3AD203B41FA5}">
                      <a16:colId xmlns="" xmlns:a16="http://schemas.microsoft.com/office/drawing/2014/main" val="1786539565"/>
                    </a:ext>
                  </a:extLst>
                </a:gridCol>
                <a:gridCol w="926353">
                  <a:extLst>
                    <a:ext uri="{9D8B030D-6E8A-4147-A177-3AD203B41FA5}">
                      <a16:colId xmlns="" xmlns:a16="http://schemas.microsoft.com/office/drawing/2014/main" val="3545064835"/>
                    </a:ext>
                  </a:extLst>
                </a:gridCol>
                <a:gridCol w="1153458">
                  <a:extLst>
                    <a:ext uri="{9D8B030D-6E8A-4147-A177-3AD203B41FA5}">
                      <a16:colId xmlns="" xmlns:a16="http://schemas.microsoft.com/office/drawing/2014/main" val="3921461275"/>
                    </a:ext>
                  </a:extLst>
                </a:gridCol>
              </a:tblGrid>
              <a:tr h="158691">
                <a:tc>
                  <a:txBody>
                    <a:bodyPr/>
                    <a:lstStyle/>
                    <a:p>
                      <a:pPr marL="75565">
                        <a:spcBef>
                          <a:spcPts val="445"/>
                        </a:spcBef>
                      </a:pPr>
                      <a:r>
                        <a:rPr lang="en-US" sz="1600" b="0" dirty="0">
                          <a:solidFill>
                            <a:schemeClr val="tx1"/>
                          </a:solidFill>
                          <a:effectLst/>
                        </a:rPr>
                        <a:t>Sr. No.</a:t>
                      </a:r>
                      <a:r>
                        <a:rPr lang="en-US" sz="1600" b="0" spc="85"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algn="ctr">
                        <a:spcBef>
                          <a:spcPts val="445"/>
                        </a:spcBef>
                      </a:pPr>
                      <a:r>
                        <a:rPr lang="en-US" sz="1600" spc="-10">
                          <a:solidFill>
                            <a:schemeClr val="tx1"/>
                          </a:solidFill>
                          <a:effectLst/>
                        </a:rPr>
                        <a:t>Particulars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40665">
                        <a:spcBef>
                          <a:spcPts val="445"/>
                        </a:spcBef>
                      </a:pPr>
                      <a:r>
                        <a:rPr lang="en-US" sz="1600" spc="-10" dirty="0">
                          <a:solidFill>
                            <a:schemeClr val="tx1"/>
                          </a:solidFill>
                          <a:effectLst/>
                        </a:rPr>
                        <a:t>Observations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40665">
                        <a:spcBef>
                          <a:spcPts val="445"/>
                        </a:spcBef>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50840731"/>
                  </a:ext>
                </a:extLst>
              </a:tr>
              <a:tr h="355120">
                <a:tc>
                  <a:txBody>
                    <a:bodyPr/>
                    <a:lstStyle/>
                    <a:p>
                      <a:pPr marL="67945">
                        <a:spcBef>
                          <a:spcPts val="430"/>
                        </a:spcBef>
                        <a:spcAft>
                          <a:spcPts val="0"/>
                        </a:spcAft>
                      </a:pPr>
                      <a:r>
                        <a:rPr lang="en-US" sz="1600" b="0" dirty="0">
                          <a:solidFill>
                            <a:schemeClr val="tx1"/>
                          </a:solidFill>
                          <a:effectLst/>
                        </a:rPr>
                        <a:t>1.</a:t>
                      </a:r>
                      <a:r>
                        <a:rPr lang="en-US" sz="1600" b="0" spc="55" dirty="0">
                          <a:solidFill>
                            <a:schemeClr val="tx1"/>
                          </a:solidFill>
                          <a:effectLst/>
                        </a:rPr>
                        <a:t> </a:t>
                      </a:r>
                      <a:r>
                        <a:rPr lang="en-US" sz="1600" b="0" spc="-25" dirty="0">
                          <a:solidFill>
                            <a:schemeClr val="tx1"/>
                          </a:solidFill>
                          <a:effectLst/>
                        </a:rPr>
                        <a:t>(a)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Date</a:t>
                      </a:r>
                      <a:r>
                        <a:rPr lang="en-US" sz="1600" spc="115" dirty="0">
                          <a:solidFill>
                            <a:schemeClr val="tx1"/>
                          </a:solidFill>
                          <a:effectLst/>
                        </a:rPr>
                        <a:t> </a:t>
                      </a:r>
                      <a:r>
                        <a:rPr lang="en-US" sz="1600" dirty="0">
                          <a:solidFill>
                            <a:schemeClr val="tx1"/>
                          </a:solidFill>
                          <a:effectLst/>
                        </a:rPr>
                        <a:t>on</a:t>
                      </a:r>
                      <a:r>
                        <a:rPr lang="en-US" sz="1600" spc="115" dirty="0">
                          <a:solidFill>
                            <a:schemeClr val="tx1"/>
                          </a:solidFill>
                          <a:effectLst/>
                        </a:rPr>
                        <a:t> </a:t>
                      </a:r>
                      <a:r>
                        <a:rPr lang="en-US" sz="1600" dirty="0">
                          <a:solidFill>
                            <a:schemeClr val="tx1"/>
                          </a:solidFill>
                          <a:effectLst/>
                        </a:rPr>
                        <a:t>which</a:t>
                      </a:r>
                      <a:r>
                        <a:rPr lang="en-US" sz="1600" spc="115" dirty="0">
                          <a:solidFill>
                            <a:schemeClr val="tx1"/>
                          </a:solidFill>
                          <a:effectLst/>
                        </a:rPr>
                        <a:t> </a:t>
                      </a:r>
                      <a:r>
                        <a:rPr lang="en-US" sz="1600" dirty="0">
                          <a:solidFill>
                            <a:schemeClr val="tx1"/>
                          </a:solidFill>
                          <a:effectLst/>
                        </a:rPr>
                        <a:t>questionnaire</a:t>
                      </a:r>
                      <a:r>
                        <a:rPr lang="en-US" sz="1600" spc="100" dirty="0">
                          <a:solidFill>
                            <a:schemeClr val="tx1"/>
                          </a:solidFill>
                          <a:effectLst/>
                        </a:rPr>
                        <a:t> </a:t>
                      </a:r>
                      <a:r>
                        <a:rPr lang="en-US" sz="1600" spc="-10" dirty="0">
                          <a:solidFill>
                            <a:schemeClr val="tx1"/>
                          </a:solidFill>
                          <a:effectLst/>
                        </a:rPr>
                        <a:t>received</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54617949"/>
                  </a:ext>
                </a:extLst>
              </a:tr>
              <a:tr h="384564">
                <a:tc>
                  <a:txBody>
                    <a:bodyPr/>
                    <a:lstStyle/>
                    <a:p>
                      <a:pPr marL="67945">
                        <a:spcBef>
                          <a:spcPts val="445"/>
                        </a:spcBef>
                      </a:pP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dirty="0">
                          <a:solidFill>
                            <a:schemeClr val="tx1"/>
                          </a:solidFill>
                          <a:effectLst/>
                        </a:rPr>
                        <a:t>Total</a:t>
                      </a:r>
                      <a:r>
                        <a:rPr lang="en-US" sz="1600" spc="200" dirty="0">
                          <a:solidFill>
                            <a:schemeClr val="tx1"/>
                          </a:solidFill>
                          <a:effectLst/>
                        </a:rPr>
                        <a:t> </a:t>
                      </a:r>
                      <a:r>
                        <a:rPr lang="en-US" sz="1600" u="sng" dirty="0">
                          <a:solidFill>
                            <a:schemeClr val="tx1"/>
                          </a:solidFill>
                          <a:effectLst/>
                        </a:rPr>
                        <a:t>number</a:t>
                      </a:r>
                      <a:r>
                        <a:rPr lang="en-US" sz="1600" u="sng" spc="200" dirty="0">
                          <a:solidFill>
                            <a:schemeClr val="tx1"/>
                          </a:solidFill>
                          <a:effectLst/>
                        </a:rPr>
                        <a:t> </a:t>
                      </a:r>
                      <a:r>
                        <a:rPr lang="en-US" sz="1600" u="sng" dirty="0">
                          <a:solidFill>
                            <a:schemeClr val="tx1"/>
                          </a:solidFill>
                          <a:effectLst/>
                        </a:rPr>
                        <a:t>of</a:t>
                      </a:r>
                      <a:r>
                        <a:rPr lang="en-US" sz="1600" u="sng" spc="200" dirty="0">
                          <a:solidFill>
                            <a:schemeClr val="tx1"/>
                          </a:solidFill>
                          <a:effectLst/>
                        </a:rPr>
                        <a:t> </a:t>
                      </a:r>
                      <a:r>
                        <a:rPr lang="en-US" sz="1600" u="sng" dirty="0">
                          <a:solidFill>
                            <a:schemeClr val="tx1"/>
                          </a:solidFill>
                          <a:effectLst/>
                        </a:rPr>
                        <a:t>assurance</a:t>
                      </a:r>
                      <a:r>
                        <a:rPr lang="en-US" sz="1600" u="sng" spc="200" dirty="0">
                          <a:solidFill>
                            <a:schemeClr val="tx1"/>
                          </a:solidFill>
                          <a:effectLst/>
                        </a:rPr>
                        <a:t> </a:t>
                      </a:r>
                      <a:r>
                        <a:rPr lang="en-US" sz="1600" u="sng" dirty="0">
                          <a:solidFill>
                            <a:schemeClr val="tx1"/>
                          </a:solidFill>
                          <a:effectLst/>
                        </a:rPr>
                        <a:t>assignments</a:t>
                      </a:r>
                      <a:r>
                        <a:rPr lang="en-US" sz="1600" u="sng" spc="200" dirty="0">
                          <a:solidFill>
                            <a:schemeClr val="tx1"/>
                          </a:solidFill>
                          <a:effectLst/>
                        </a:rPr>
                        <a:t> </a:t>
                      </a:r>
                      <a:r>
                        <a:rPr lang="en-US" sz="1600" u="sng" dirty="0">
                          <a:solidFill>
                            <a:schemeClr val="tx1"/>
                          </a:solidFill>
                          <a:effectLst/>
                        </a:rPr>
                        <a:t>handled</a:t>
                      </a:r>
                      <a:r>
                        <a:rPr lang="en-US" sz="1600" u="sng" spc="200" dirty="0">
                          <a:solidFill>
                            <a:schemeClr val="tx1"/>
                          </a:solidFill>
                          <a:effectLst/>
                        </a:rPr>
                        <a:t> </a:t>
                      </a:r>
                      <a:r>
                        <a:rPr lang="en-US" sz="1600" dirty="0">
                          <a:solidFill>
                            <a:schemeClr val="tx1"/>
                          </a:solidFill>
                          <a:effectLst/>
                        </a:rPr>
                        <a:t>by</a:t>
                      </a:r>
                      <a:r>
                        <a:rPr lang="en-US" sz="1600" spc="200" dirty="0">
                          <a:solidFill>
                            <a:schemeClr val="tx1"/>
                          </a:solidFill>
                          <a:effectLst/>
                        </a:rPr>
                        <a:t> </a:t>
                      </a:r>
                      <a:r>
                        <a:rPr lang="en-US" sz="1600" dirty="0">
                          <a:solidFill>
                            <a:schemeClr val="tx1"/>
                          </a:solidFill>
                          <a:effectLst/>
                        </a:rPr>
                        <a:t>the PU during the peer review period</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05178638"/>
                  </a:ext>
                </a:extLst>
              </a:tr>
              <a:tr h="327797">
                <a:tc>
                  <a:txBody>
                    <a:bodyPr/>
                    <a:lstStyle/>
                    <a:p>
                      <a:pPr marL="67945">
                        <a:spcBef>
                          <a:spcPts val="430"/>
                        </a:spcBef>
                        <a:spcAft>
                          <a:spcPts val="0"/>
                        </a:spcAft>
                      </a:pPr>
                      <a:r>
                        <a:rPr lang="en-US" sz="1600" b="0">
                          <a:solidFill>
                            <a:schemeClr val="tx1"/>
                          </a:solidFill>
                          <a:effectLst/>
                        </a:rPr>
                        <a:t>2.</a:t>
                      </a:r>
                      <a:r>
                        <a:rPr lang="en-US" sz="1600" b="0" spc="55">
                          <a:solidFill>
                            <a:schemeClr val="tx1"/>
                          </a:solidFill>
                          <a:effectLst/>
                        </a:rPr>
                        <a:t> </a:t>
                      </a:r>
                      <a:r>
                        <a:rPr lang="en-US" sz="1600" b="0" spc="-25">
                          <a:solidFill>
                            <a:schemeClr val="tx1"/>
                          </a:solidFill>
                          <a:effectLst/>
                        </a:rPr>
                        <a:t>(a)</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Number</a:t>
                      </a:r>
                      <a:r>
                        <a:rPr lang="en-US" sz="1600" spc="95" dirty="0">
                          <a:solidFill>
                            <a:schemeClr val="tx1"/>
                          </a:solidFill>
                          <a:effectLst/>
                        </a:rPr>
                        <a:t> </a:t>
                      </a:r>
                      <a:r>
                        <a:rPr lang="en-US" sz="1600" dirty="0">
                          <a:solidFill>
                            <a:schemeClr val="tx1"/>
                          </a:solidFill>
                          <a:effectLst/>
                        </a:rPr>
                        <a:t>of</a:t>
                      </a:r>
                      <a:r>
                        <a:rPr lang="en-US" sz="1600" spc="110" dirty="0">
                          <a:solidFill>
                            <a:schemeClr val="tx1"/>
                          </a:solidFill>
                          <a:effectLst/>
                        </a:rPr>
                        <a:t> </a:t>
                      </a:r>
                      <a:r>
                        <a:rPr lang="en-US" sz="1600" dirty="0">
                          <a:solidFill>
                            <a:schemeClr val="tx1"/>
                          </a:solidFill>
                          <a:effectLst/>
                        </a:rPr>
                        <a:t>initial</a:t>
                      </a:r>
                      <a:r>
                        <a:rPr lang="en-US" sz="1600" spc="105" dirty="0">
                          <a:solidFill>
                            <a:schemeClr val="tx1"/>
                          </a:solidFill>
                          <a:effectLst/>
                        </a:rPr>
                        <a:t> </a:t>
                      </a:r>
                      <a:r>
                        <a:rPr lang="en-US" sz="1600" dirty="0">
                          <a:solidFill>
                            <a:schemeClr val="tx1"/>
                          </a:solidFill>
                          <a:effectLst/>
                        </a:rPr>
                        <a:t>samples</a:t>
                      </a:r>
                      <a:r>
                        <a:rPr lang="en-US" sz="1600" spc="90" dirty="0">
                          <a:solidFill>
                            <a:schemeClr val="tx1"/>
                          </a:solidFill>
                          <a:effectLst/>
                        </a:rPr>
                        <a:t> </a:t>
                      </a:r>
                      <a:r>
                        <a:rPr lang="en-US" sz="1600" dirty="0">
                          <a:solidFill>
                            <a:schemeClr val="tx1"/>
                          </a:solidFill>
                          <a:effectLst/>
                        </a:rPr>
                        <a:t>selected</a:t>
                      </a:r>
                      <a:r>
                        <a:rPr lang="en-US" sz="1600" spc="110" dirty="0">
                          <a:solidFill>
                            <a:schemeClr val="tx1"/>
                          </a:solidFill>
                          <a:effectLst/>
                        </a:rPr>
                        <a:t> </a:t>
                      </a:r>
                      <a:r>
                        <a:rPr lang="en-US" sz="1600" dirty="0">
                          <a:solidFill>
                            <a:schemeClr val="tx1"/>
                          </a:solidFill>
                          <a:effectLst/>
                        </a:rPr>
                        <a:t>for</a:t>
                      </a:r>
                      <a:r>
                        <a:rPr lang="en-US" sz="1600" spc="100" dirty="0">
                          <a:solidFill>
                            <a:schemeClr val="tx1"/>
                          </a:solidFill>
                          <a:effectLst/>
                        </a:rPr>
                        <a:t> </a:t>
                      </a:r>
                      <a:r>
                        <a:rPr lang="en-US" sz="1600" spc="-10" dirty="0">
                          <a:solidFill>
                            <a:schemeClr val="tx1"/>
                          </a:solidFill>
                          <a:effectLst/>
                        </a:rPr>
                        <a:t>review</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4348718"/>
                  </a:ext>
                </a:extLst>
              </a:tr>
              <a:tr h="324236">
                <a:tc>
                  <a:txBody>
                    <a:bodyPr/>
                    <a:lstStyle/>
                    <a:p>
                      <a:pPr marL="67945">
                        <a:spcBef>
                          <a:spcPts val="430"/>
                        </a:spcBef>
                        <a:spcAft>
                          <a:spcPts val="0"/>
                        </a:spcAft>
                      </a:pP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lnSpc>
                          <a:spcPts val="1400"/>
                        </a:lnSpc>
                        <a:spcBef>
                          <a:spcPts val="305"/>
                        </a:spcBef>
                      </a:pPr>
                      <a:r>
                        <a:rPr lang="en-US" sz="1600" dirty="0">
                          <a:solidFill>
                            <a:schemeClr val="tx1"/>
                          </a:solidFill>
                          <a:effectLst/>
                        </a:rPr>
                        <a:t>Was</a:t>
                      </a:r>
                      <a:r>
                        <a:rPr lang="en-US" sz="1600" spc="195" dirty="0">
                          <a:solidFill>
                            <a:schemeClr val="tx1"/>
                          </a:solidFill>
                          <a:effectLst/>
                        </a:rPr>
                        <a:t> </a:t>
                      </a:r>
                      <a:r>
                        <a:rPr lang="en-US" sz="1600" dirty="0">
                          <a:solidFill>
                            <a:schemeClr val="tx1"/>
                          </a:solidFill>
                          <a:effectLst/>
                        </a:rPr>
                        <a:t>the</a:t>
                      </a:r>
                      <a:r>
                        <a:rPr lang="en-US" sz="1600" spc="175" dirty="0">
                          <a:solidFill>
                            <a:schemeClr val="tx1"/>
                          </a:solidFill>
                          <a:effectLst/>
                        </a:rPr>
                        <a:t> </a:t>
                      </a:r>
                      <a:r>
                        <a:rPr lang="en-US" sz="1600" dirty="0">
                          <a:solidFill>
                            <a:schemeClr val="tx1"/>
                          </a:solidFill>
                          <a:effectLst/>
                        </a:rPr>
                        <a:t>completeness</a:t>
                      </a:r>
                      <a:r>
                        <a:rPr lang="en-US" sz="1600" spc="185" dirty="0">
                          <a:solidFill>
                            <a:schemeClr val="tx1"/>
                          </a:solidFill>
                          <a:effectLst/>
                        </a:rPr>
                        <a:t> </a:t>
                      </a:r>
                      <a:r>
                        <a:rPr lang="en-US" sz="1600" dirty="0">
                          <a:solidFill>
                            <a:schemeClr val="tx1"/>
                          </a:solidFill>
                          <a:effectLst/>
                        </a:rPr>
                        <a:t>of</a:t>
                      </a:r>
                      <a:r>
                        <a:rPr lang="en-US" sz="1600" spc="175" dirty="0">
                          <a:solidFill>
                            <a:schemeClr val="tx1"/>
                          </a:solidFill>
                          <a:effectLst/>
                        </a:rPr>
                        <a:t> </a:t>
                      </a:r>
                      <a:r>
                        <a:rPr lang="en-US" sz="1600" dirty="0">
                          <a:solidFill>
                            <a:schemeClr val="tx1"/>
                          </a:solidFill>
                          <a:effectLst/>
                        </a:rPr>
                        <a:t>the</a:t>
                      </a:r>
                      <a:r>
                        <a:rPr lang="en-US" sz="1600" spc="195" dirty="0">
                          <a:solidFill>
                            <a:schemeClr val="tx1"/>
                          </a:solidFill>
                          <a:effectLst/>
                        </a:rPr>
                        <a:t> </a:t>
                      </a:r>
                      <a:r>
                        <a:rPr lang="en-US" sz="1600" dirty="0">
                          <a:solidFill>
                            <a:schemeClr val="tx1"/>
                          </a:solidFill>
                          <a:effectLst/>
                        </a:rPr>
                        <a:t>PU</a:t>
                      </a:r>
                      <a:r>
                        <a:rPr lang="en-US" sz="1600" spc="170" dirty="0">
                          <a:solidFill>
                            <a:schemeClr val="tx1"/>
                          </a:solidFill>
                          <a:effectLst/>
                        </a:rPr>
                        <a:t> </a:t>
                      </a:r>
                      <a:r>
                        <a:rPr lang="en-US" sz="1600" dirty="0">
                          <a:solidFill>
                            <a:schemeClr val="tx1"/>
                          </a:solidFill>
                          <a:effectLst/>
                        </a:rPr>
                        <a:t>clients</a:t>
                      </a:r>
                      <a:r>
                        <a:rPr lang="en-US" sz="1600" spc="185" dirty="0">
                          <a:solidFill>
                            <a:schemeClr val="tx1"/>
                          </a:solidFill>
                          <a:effectLst/>
                        </a:rPr>
                        <a:t> </a:t>
                      </a:r>
                      <a:r>
                        <a:rPr lang="en-US" sz="1600" dirty="0">
                          <a:solidFill>
                            <a:schemeClr val="tx1"/>
                          </a:solidFill>
                          <a:effectLst/>
                        </a:rPr>
                        <a:t>list</a:t>
                      </a:r>
                      <a:r>
                        <a:rPr lang="en-US" sz="1600" spc="175" dirty="0">
                          <a:solidFill>
                            <a:schemeClr val="tx1"/>
                          </a:solidFill>
                          <a:effectLst/>
                        </a:rPr>
                        <a:t> </a:t>
                      </a:r>
                      <a:r>
                        <a:rPr lang="en-US" sz="1600" dirty="0">
                          <a:solidFill>
                            <a:schemeClr val="tx1"/>
                          </a:solidFill>
                          <a:effectLst/>
                        </a:rPr>
                        <a:t>verified</a:t>
                      </a:r>
                      <a:r>
                        <a:rPr lang="en-US" sz="1600" spc="195" dirty="0">
                          <a:solidFill>
                            <a:schemeClr val="tx1"/>
                          </a:solidFill>
                          <a:effectLst/>
                        </a:rPr>
                        <a:t> </a:t>
                      </a:r>
                      <a:r>
                        <a:rPr lang="en-US" sz="1600" dirty="0">
                          <a:solidFill>
                            <a:schemeClr val="tx1"/>
                          </a:solidFill>
                          <a:effectLst/>
                        </a:rPr>
                        <a:t>from assignment register maintained by PU?</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20234308"/>
                  </a:ext>
                </a:extLst>
              </a:tr>
              <a:tr h="274481">
                <a:tc>
                  <a:txBody>
                    <a:bodyPr/>
                    <a:lstStyle/>
                    <a:p>
                      <a:pPr marL="67945">
                        <a:spcBef>
                          <a:spcPts val="430"/>
                        </a:spcBef>
                        <a:spcAft>
                          <a:spcPts val="0"/>
                        </a:spcAft>
                      </a:pPr>
                      <a:r>
                        <a:rPr lang="en-US" sz="1600" b="0" spc="-10">
                          <a:solidFill>
                            <a:schemeClr val="tx1"/>
                          </a:solidFill>
                          <a:effectLst/>
                        </a:rPr>
                        <a:t>3.(a)</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dirty="0">
                          <a:solidFill>
                            <a:schemeClr val="tx1"/>
                          </a:solidFill>
                          <a:effectLst/>
                        </a:rPr>
                        <a:t>Was</a:t>
                      </a:r>
                      <a:r>
                        <a:rPr lang="en-US" sz="1600" spc="170" dirty="0">
                          <a:solidFill>
                            <a:schemeClr val="tx1"/>
                          </a:solidFill>
                          <a:effectLst/>
                        </a:rPr>
                        <a:t> </a:t>
                      </a:r>
                      <a:r>
                        <a:rPr lang="en-US" sz="1600" dirty="0">
                          <a:solidFill>
                            <a:schemeClr val="tx1"/>
                          </a:solidFill>
                          <a:effectLst/>
                        </a:rPr>
                        <a:t>there any</a:t>
                      </a:r>
                      <a:r>
                        <a:rPr lang="en-US" sz="1600" spc="165" dirty="0">
                          <a:solidFill>
                            <a:schemeClr val="tx1"/>
                          </a:solidFill>
                          <a:effectLst/>
                        </a:rPr>
                        <a:t> </a:t>
                      </a:r>
                      <a:r>
                        <a:rPr lang="en-US" sz="1600" dirty="0">
                          <a:solidFill>
                            <a:schemeClr val="tx1"/>
                          </a:solidFill>
                          <a:effectLst/>
                        </a:rPr>
                        <a:t>change made in initial</a:t>
                      </a:r>
                      <a:r>
                        <a:rPr lang="en-US" sz="1600" spc="165" dirty="0">
                          <a:solidFill>
                            <a:schemeClr val="tx1"/>
                          </a:solidFill>
                          <a:effectLst/>
                        </a:rPr>
                        <a:t> </a:t>
                      </a:r>
                      <a:r>
                        <a:rPr lang="en-US" sz="1600" dirty="0">
                          <a:solidFill>
                            <a:schemeClr val="tx1"/>
                          </a:solidFill>
                          <a:effectLst/>
                        </a:rPr>
                        <a:t>sample selected by the Reviewer?</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47821834"/>
                  </a:ext>
                </a:extLst>
              </a:tr>
              <a:tr h="219917">
                <a:tc>
                  <a:txBody>
                    <a:bodyPr/>
                    <a:lstStyle/>
                    <a:p>
                      <a:pPr marL="67945">
                        <a:spcBef>
                          <a:spcPts val="445"/>
                        </a:spcBef>
                      </a:pPr>
                      <a:r>
                        <a:rPr lang="en-US" sz="1600" b="0" spc="-25">
                          <a:solidFill>
                            <a:schemeClr val="tx1"/>
                          </a:solidFill>
                          <a:effectLst/>
                        </a:rPr>
                        <a:t>(b)</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45"/>
                        </a:spcBef>
                      </a:pPr>
                      <a:r>
                        <a:rPr lang="en-US" sz="1600" dirty="0">
                          <a:solidFill>
                            <a:schemeClr val="tx1"/>
                          </a:solidFill>
                          <a:effectLst/>
                        </a:rPr>
                        <a:t>If</a:t>
                      </a:r>
                      <a:r>
                        <a:rPr lang="en-US" sz="1600" spc="95" dirty="0">
                          <a:solidFill>
                            <a:schemeClr val="tx1"/>
                          </a:solidFill>
                          <a:effectLst/>
                        </a:rPr>
                        <a:t> </a:t>
                      </a:r>
                      <a:r>
                        <a:rPr lang="en-US" sz="1600" dirty="0">
                          <a:solidFill>
                            <a:schemeClr val="tx1"/>
                          </a:solidFill>
                          <a:effectLst/>
                        </a:rPr>
                        <a:t>‘Yes’,</a:t>
                      </a:r>
                      <a:r>
                        <a:rPr lang="en-US" sz="1600" spc="105" dirty="0">
                          <a:solidFill>
                            <a:schemeClr val="tx1"/>
                          </a:solidFill>
                          <a:effectLst/>
                        </a:rPr>
                        <a:t> </a:t>
                      </a:r>
                      <a:r>
                        <a:rPr lang="en-US" sz="1600" dirty="0">
                          <a:solidFill>
                            <a:schemeClr val="tx1"/>
                          </a:solidFill>
                          <a:effectLst/>
                        </a:rPr>
                        <a:t>please</a:t>
                      </a:r>
                      <a:r>
                        <a:rPr lang="en-US" sz="1600" spc="90" dirty="0">
                          <a:solidFill>
                            <a:schemeClr val="tx1"/>
                          </a:solidFill>
                          <a:effectLst/>
                        </a:rPr>
                        <a:t> </a:t>
                      </a:r>
                      <a:r>
                        <a:rPr lang="en-US" sz="1600" dirty="0">
                          <a:solidFill>
                            <a:schemeClr val="tx1"/>
                          </a:solidFill>
                          <a:effectLst/>
                        </a:rPr>
                        <a:t>specify</a:t>
                      </a:r>
                      <a:r>
                        <a:rPr lang="en-US" sz="1600" spc="105" dirty="0">
                          <a:solidFill>
                            <a:schemeClr val="tx1"/>
                          </a:solidFill>
                          <a:effectLst/>
                        </a:rPr>
                        <a:t> </a:t>
                      </a:r>
                      <a:r>
                        <a:rPr lang="en-US" sz="1600" dirty="0">
                          <a:solidFill>
                            <a:schemeClr val="tx1"/>
                          </a:solidFill>
                          <a:effectLst/>
                        </a:rPr>
                        <a:t>the</a:t>
                      </a:r>
                      <a:r>
                        <a:rPr lang="en-US" sz="1600" spc="110" dirty="0">
                          <a:solidFill>
                            <a:schemeClr val="tx1"/>
                          </a:solidFill>
                          <a:effectLst/>
                        </a:rPr>
                        <a:t> </a:t>
                      </a:r>
                      <a:r>
                        <a:rPr lang="en-US" sz="1600" dirty="0">
                          <a:solidFill>
                            <a:schemeClr val="tx1"/>
                          </a:solidFill>
                          <a:effectLst/>
                        </a:rPr>
                        <a:t>number</a:t>
                      </a:r>
                      <a:r>
                        <a:rPr lang="en-US" sz="1600" spc="100" dirty="0">
                          <a:solidFill>
                            <a:schemeClr val="tx1"/>
                          </a:solidFill>
                          <a:effectLst/>
                        </a:rPr>
                        <a:t> </a:t>
                      </a:r>
                      <a:r>
                        <a:rPr lang="en-US" sz="1600" dirty="0">
                          <a:solidFill>
                            <a:schemeClr val="tx1"/>
                          </a:solidFill>
                          <a:effectLst/>
                        </a:rPr>
                        <a:t>selected,</a:t>
                      </a:r>
                      <a:r>
                        <a:rPr lang="en-US" sz="1600" spc="105" dirty="0">
                          <a:solidFill>
                            <a:schemeClr val="tx1"/>
                          </a:solidFill>
                          <a:effectLst/>
                        </a:rPr>
                        <a:t> </a:t>
                      </a:r>
                      <a:r>
                        <a:rPr lang="en-US" sz="1600" dirty="0">
                          <a:solidFill>
                            <a:schemeClr val="tx1"/>
                          </a:solidFill>
                          <a:effectLst/>
                        </a:rPr>
                        <a:t>after</a:t>
                      </a:r>
                      <a:r>
                        <a:rPr lang="en-US" sz="1600" spc="105" dirty="0">
                          <a:solidFill>
                            <a:schemeClr val="tx1"/>
                          </a:solidFill>
                          <a:effectLst/>
                        </a:rPr>
                        <a:t> </a:t>
                      </a:r>
                      <a:r>
                        <a:rPr lang="en-US" sz="1600" spc="-10" dirty="0">
                          <a:solidFill>
                            <a:schemeClr val="tx1"/>
                          </a:solidFill>
                          <a:effectLst/>
                        </a:rPr>
                        <a:t>change</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31764679"/>
                  </a:ext>
                </a:extLst>
              </a:tr>
              <a:tr h="625433">
                <a:tc>
                  <a:txBody>
                    <a:bodyPr/>
                    <a:lstStyle/>
                    <a:p>
                      <a:pPr marL="67945">
                        <a:spcBef>
                          <a:spcPts val="430"/>
                        </a:spcBef>
                        <a:spcAft>
                          <a:spcPts val="0"/>
                        </a:spcAft>
                      </a:pPr>
                      <a:r>
                        <a:rPr lang="en-US" sz="1600" b="0" spc="-25" dirty="0">
                          <a:solidFill>
                            <a:schemeClr val="tx1"/>
                          </a:solidFill>
                          <a:effectLst/>
                        </a:rPr>
                        <a:t>4.</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8580" algn="l">
                        <a:lnSpc>
                          <a:spcPct val="110000"/>
                        </a:lnSpc>
                        <a:spcBef>
                          <a:spcPts val="445"/>
                        </a:spcBef>
                      </a:pPr>
                      <a:r>
                        <a:rPr lang="en-US" sz="1600" dirty="0">
                          <a:solidFill>
                            <a:schemeClr val="tx1"/>
                          </a:solidFill>
                          <a:effectLst/>
                        </a:rPr>
                        <a:t>Name</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Qualified</a:t>
                      </a:r>
                      <a:r>
                        <a:rPr lang="en-US" sz="1600" spc="200" dirty="0">
                          <a:solidFill>
                            <a:schemeClr val="tx1"/>
                          </a:solidFill>
                          <a:effectLst/>
                        </a:rPr>
                        <a:t> </a:t>
                      </a:r>
                      <a:r>
                        <a:rPr lang="en-US" sz="1600" dirty="0">
                          <a:solidFill>
                            <a:schemeClr val="tx1"/>
                          </a:solidFill>
                          <a:effectLst/>
                        </a:rPr>
                        <a:t>Assistant</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reviewer,</a:t>
                      </a:r>
                      <a:r>
                        <a:rPr lang="en-US" sz="1600" spc="200" dirty="0">
                          <a:solidFill>
                            <a:schemeClr val="tx1"/>
                          </a:solidFill>
                          <a:effectLst/>
                        </a:rPr>
                        <a:t> </a:t>
                      </a:r>
                      <a:r>
                        <a:rPr lang="en-US" sz="1600" dirty="0">
                          <a:solidFill>
                            <a:schemeClr val="tx1"/>
                          </a:solidFill>
                          <a:effectLst/>
                        </a:rPr>
                        <a:t>who helped</a:t>
                      </a:r>
                      <a:r>
                        <a:rPr lang="en-US" sz="1600" spc="200" dirty="0">
                          <a:solidFill>
                            <a:schemeClr val="tx1"/>
                          </a:solidFill>
                          <a:effectLst/>
                        </a:rPr>
                        <a:t> </a:t>
                      </a:r>
                      <a:r>
                        <a:rPr lang="en-US" sz="1600" dirty="0">
                          <a:solidFill>
                            <a:schemeClr val="tx1"/>
                          </a:solidFill>
                          <a:effectLst/>
                        </a:rPr>
                        <a:t>in</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Peer</a:t>
                      </a:r>
                      <a:r>
                        <a:rPr lang="en-US" sz="1600" spc="200" dirty="0">
                          <a:solidFill>
                            <a:schemeClr val="tx1"/>
                          </a:solidFill>
                          <a:effectLst/>
                        </a:rPr>
                        <a:t> </a:t>
                      </a:r>
                      <a:r>
                        <a:rPr lang="en-US" sz="1600" dirty="0">
                          <a:solidFill>
                            <a:schemeClr val="tx1"/>
                          </a:solidFill>
                          <a:effectLst/>
                        </a:rPr>
                        <a:t>Review.</a:t>
                      </a:r>
                      <a:r>
                        <a:rPr lang="en-US" sz="1600" spc="200" dirty="0">
                          <a:solidFill>
                            <a:schemeClr val="tx1"/>
                          </a:solidFill>
                          <a:effectLst/>
                        </a:rPr>
                        <a:t> </a:t>
                      </a:r>
                      <a:r>
                        <a:rPr lang="en-US" sz="1600" dirty="0">
                          <a:solidFill>
                            <a:schemeClr val="tx1"/>
                          </a:solidFill>
                          <a:effectLst/>
                        </a:rPr>
                        <a:t>(Please</a:t>
                      </a:r>
                      <a:r>
                        <a:rPr lang="en-US" sz="1600" spc="200" dirty="0">
                          <a:solidFill>
                            <a:schemeClr val="tx1"/>
                          </a:solidFill>
                          <a:effectLst/>
                        </a:rPr>
                        <a:t> </a:t>
                      </a:r>
                      <a:r>
                        <a:rPr lang="en-US" sz="1600" dirty="0">
                          <a:solidFill>
                            <a:schemeClr val="tx1"/>
                          </a:solidFill>
                          <a:effectLst/>
                        </a:rPr>
                        <a:t>also</a:t>
                      </a:r>
                      <a:r>
                        <a:rPr lang="en-US" sz="1600" spc="200" dirty="0">
                          <a:solidFill>
                            <a:schemeClr val="tx1"/>
                          </a:solidFill>
                          <a:effectLst/>
                        </a:rPr>
                        <a:t> </a:t>
                      </a:r>
                      <a:r>
                        <a:rPr lang="en-US" sz="1600" dirty="0">
                          <a:solidFill>
                            <a:schemeClr val="tx1"/>
                          </a:solidFill>
                          <a:effectLst/>
                        </a:rPr>
                        <a:t>attach declaration</a:t>
                      </a:r>
                      <a:r>
                        <a:rPr lang="en-US" sz="1600" spc="250" dirty="0">
                          <a:solidFill>
                            <a:schemeClr val="tx1"/>
                          </a:solidFill>
                          <a:effectLst/>
                        </a:rPr>
                        <a:t> </a:t>
                      </a:r>
                      <a:r>
                        <a:rPr lang="en-US" sz="1600" dirty="0">
                          <a:solidFill>
                            <a:schemeClr val="tx1"/>
                          </a:solidFill>
                          <a:effectLst/>
                        </a:rPr>
                        <a:t>of</a:t>
                      </a:r>
                      <a:r>
                        <a:rPr lang="en-US" sz="1600" spc="255" dirty="0">
                          <a:solidFill>
                            <a:schemeClr val="tx1"/>
                          </a:solidFill>
                          <a:effectLst/>
                        </a:rPr>
                        <a:t> </a:t>
                      </a:r>
                      <a:r>
                        <a:rPr lang="en-US" sz="1600" dirty="0">
                          <a:solidFill>
                            <a:schemeClr val="tx1"/>
                          </a:solidFill>
                          <a:effectLst/>
                        </a:rPr>
                        <a:t>confidentiality</a:t>
                      </a:r>
                      <a:r>
                        <a:rPr lang="en-US" sz="1600" spc="260" dirty="0">
                          <a:solidFill>
                            <a:schemeClr val="tx1"/>
                          </a:solidFill>
                          <a:effectLst/>
                        </a:rPr>
                        <a:t> </a:t>
                      </a:r>
                      <a:r>
                        <a:rPr lang="en-US" sz="1600" dirty="0">
                          <a:solidFill>
                            <a:schemeClr val="tx1"/>
                          </a:solidFill>
                          <a:effectLst/>
                        </a:rPr>
                        <a:t>duly</a:t>
                      </a:r>
                      <a:r>
                        <a:rPr lang="en-US" sz="1600" spc="260" dirty="0">
                          <a:solidFill>
                            <a:schemeClr val="tx1"/>
                          </a:solidFill>
                          <a:effectLst/>
                        </a:rPr>
                        <a:t> </a:t>
                      </a:r>
                      <a:r>
                        <a:rPr lang="en-US" sz="1600" dirty="0">
                          <a:solidFill>
                            <a:schemeClr val="tx1"/>
                          </a:solidFill>
                          <a:effectLst/>
                        </a:rPr>
                        <a:t>signed</a:t>
                      </a:r>
                      <a:r>
                        <a:rPr lang="en-US" sz="1600" spc="255" dirty="0">
                          <a:solidFill>
                            <a:schemeClr val="tx1"/>
                          </a:solidFill>
                          <a:effectLst/>
                        </a:rPr>
                        <a:t> </a:t>
                      </a:r>
                      <a:r>
                        <a:rPr lang="en-US" sz="1600" dirty="0">
                          <a:solidFill>
                            <a:schemeClr val="tx1"/>
                          </a:solidFill>
                          <a:effectLst/>
                        </a:rPr>
                        <a:t>by</a:t>
                      </a:r>
                      <a:r>
                        <a:rPr lang="en-US" sz="1600" spc="260" dirty="0">
                          <a:solidFill>
                            <a:schemeClr val="tx1"/>
                          </a:solidFill>
                          <a:effectLst/>
                        </a:rPr>
                        <a:t> </a:t>
                      </a:r>
                      <a:r>
                        <a:rPr lang="en-US" sz="1600" dirty="0">
                          <a:solidFill>
                            <a:schemeClr val="tx1"/>
                          </a:solidFill>
                          <a:effectLst/>
                        </a:rPr>
                        <a:t>the</a:t>
                      </a:r>
                      <a:r>
                        <a:rPr lang="en-US" sz="1600" spc="255" dirty="0">
                          <a:solidFill>
                            <a:schemeClr val="tx1"/>
                          </a:solidFill>
                          <a:effectLst/>
                        </a:rPr>
                        <a:t> </a:t>
                      </a:r>
                      <a:r>
                        <a:rPr lang="en-US" sz="1600" spc="-10" dirty="0">
                          <a:solidFill>
                            <a:schemeClr val="tx1"/>
                          </a:solidFill>
                          <a:effectLst/>
                        </a:rPr>
                        <a:t>qualified</a:t>
                      </a:r>
                      <a:endParaRPr lang="en-IN" sz="1600" dirty="0">
                        <a:solidFill>
                          <a:schemeClr val="tx1"/>
                        </a:solidFill>
                        <a:effectLst/>
                      </a:endParaRPr>
                    </a:p>
                    <a:p>
                      <a:pPr marL="68580" algn="l">
                        <a:lnSpc>
                          <a:spcPts val="1250"/>
                        </a:lnSpc>
                        <a:spcBef>
                          <a:spcPts val="445"/>
                        </a:spcBef>
                      </a:pPr>
                      <a:r>
                        <a:rPr lang="en-US" sz="1600" spc="-10" dirty="0">
                          <a:solidFill>
                            <a:schemeClr val="tx1"/>
                          </a:solidFill>
                          <a:effectLst/>
                        </a:rPr>
                        <a:t>assistant.)</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9688306"/>
                  </a:ext>
                </a:extLst>
              </a:tr>
              <a:tr h="384564">
                <a:tc>
                  <a:txBody>
                    <a:bodyPr/>
                    <a:lstStyle/>
                    <a:p>
                      <a:pPr marL="67945">
                        <a:spcBef>
                          <a:spcPts val="445"/>
                        </a:spcBef>
                      </a:pPr>
                      <a:r>
                        <a:rPr lang="en-US" sz="1600" b="0" spc="-25">
                          <a:solidFill>
                            <a:schemeClr val="tx1"/>
                          </a:solidFill>
                          <a:effectLst/>
                        </a:rPr>
                        <a:t>5.</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lnSpc>
                          <a:spcPts val="1400"/>
                        </a:lnSpc>
                        <a:spcBef>
                          <a:spcPts val="305"/>
                        </a:spcBef>
                      </a:pPr>
                      <a:r>
                        <a:rPr lang="en-US" sz="1600" dirty="0">
                          <a:solidFill>
                            <a:schemeClr val="tx1"/>
                          </a:solidFill>
                          <a:effectLst/>
                        </a:rPr>
                        <a:t>Whether</a:t>
                      </a:r>
                      <a:r>
                        <a:rPr lang="en-US" sz="1600" spc="200" dirty="0">
                          <a:solidFill>
                            <a:schemeClr val="tx1"/>
                          </a:solidFill>
                          <a:effectLst/>
                        </a:rPr>
                        <a:t> </a:t>
                      </a:r>
                      <a:r>
                        <a:rPr lang="en-US" sz="1600" dirty="0">
                          <a:solidFill>
                            <a:schemeClr val="tx1"/>
                          </a:solidFill>
                          <a:effectLst/>
                        </a:rPr>
                        <a:t>following</a:t>
                      </a:r>
                      <a:r>
                        <a:rPr lang="en-US" sz="1600" spc="200" dirty="0">
                          <a:solidFill>
                            <a:schemeClr val="tx1"/>
                          </a:solidFill>
                          <a:effectLst/>
                        </a:rPr>
                        <a:t> </a:t>
                      </a:r>
                      <a:r>
                        <a:rPr lang="en-US" sz="1600" u="sng" dirty="0">
                          <a:solidFill>
                            <a:schemeClr val="tx1"/>
                          </a:solidFill>
                          <a:effectLst/>
                        </a:rPr>
                        <a:t>general</a:t>
                      </a:r>
                      <a:r>
                        <a:rPr lang="en-US" sz="1600" u="sng" spc="200" dirty="0">
                          <a:solidFill>
                            <a:schemeClr val="tx1"/>
                          </a:solidFill>
                          <a:effectLst/>
                        </a:rPr>
                        <a:t> </a:t>
                      </a:r>
                      <a:r>
                        <a:rPr lang="en-US" sz="1600" u="sng" dirty="0">
                          <a:solidFill>
                            <a:schemeClr val="tx1"/>
                          </a:solidFill>
                          <a:effectLst/>
                        </a:rPr>
                        <a:t>controls</a:t>
                      </a:r>
                      <a:r>
                        <a:rPr lang="en-US" sz="1600" u="sng" spc="200" dirty="0">
                          <a:solidFill>
                            <a:schemeClr val="tx1"/>
                          </a:solidFill>
                          <a:effectLst/>
                        </a:rPr>
                        <a:t> </a:t>
                      </a:r>
                      <a:r>
                        <a:rPr lang="en-US" sz="1600" u="sng" dirty="0">
                          <a:solidFill>
                            <a:schemeClr val="tx1"/>
                          </a:solidFill>
                          <a:effectLst/>
                        </a:rPr>
                        <a:t>are</a:t>
                      </a:r>
                      <a:r>
                        <a:rPr lang="en-US" sz="1600" u="sng" spc="200" dirty="0">
                          <a:solidFill>
                            <a:schemeClr val="tx1"/>
                          </a:solidFill>
                          <a:effectLst/>
                        </a:rPr>
                        <a:t> </a:t>
                      </a:r>
                      <a:r>
                        <a:rPr lang="en-US" sz="1600" u="sng" dirty="0">
                          <a:solidFill>
                            <a:schemeClr val="tx1"/>
                          </a:solidFill>
                          <a:effectLst/>
                        </a:rPr>
                        <a:t>in</a:t>
                      </a:r>
                      <a:r>
                        <a:rPr lang="en-US" sz="1600" u="sng" spc="200" dirty="0">
                          <a:solidFill>
                            <a:schemeClr val="tx1"/>
                          </a:solidFill>
                          <a:effectLst/>
                        </a:rPr>
                        <a:t> </a:t>
                      </a:r>
                      <a:r>
                        <a:rPr lang="en-US" sz="1600" u="sng" dirty="0">
                          <a:solidFill>
                            <a:schemeClr val="tx1"/>
                          </a:solidFill>
                          <a:effectLst/>
                        </a:rPr>
                        <a:t>existence</a:t>
                      </a:r>
                      <a:r>
                        <a:rPr lang="en-US" sz="1600" u="sng" spc="200" dirty="0">
                          <a:solidFill>
                            <a:schemeClr val="tx1"/>
                          </a:solidFill>
                          <a:effectLst/>
                        </a:rPr>
                        <a:t> </a:t>
                      </a:r>
                      <a:r>
                        <a:rPr lang="en-US" sz="1600" u="sng" dirty="0">
                          <a:solidFill>
                            <a:schemeClr val="tx1"/>
                          </a:solidFill>
                          <a:effectLst/>
                        </a:rPr>
                        <a:t>and operating effectively during the period under review?</a:t>
                      </a:r>
                      <a:endParaRPr lang="en-IN" sz="1600" u="sng"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0141806"/>
                  </a:ext>
                </a:extLst>
              </a:tr>
              <a:tr h="157441">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a:t>
                      </a:r>
                      <a:r>
                        <a:rPr lang="en-US" sz="1600" dirty="0" err="1">
                          <a:solidFill>
                            <a:schemeClr val="tx1"/>
                          </a:solidFill>
                          <a:effectLst/>
                        </a:rPr>
                        <a:t>i</a:t>
                      </a:r>
                      <a:r>
                        <a:rPr lang="en-US" sz="1600" dirty="0">
                          <a:solidFill>
                            <a:schemeClr val="tx1"/>
                          </a:solidFill>
                          <a:effectLst/>
                        </a:rPr>
                        <a:t>)</a:t>
                      </a:r>
                      <a:r>
                        <a:rPr lang="en-US" sz="1600" spc="205" dirty="0">
                          <a:solidFill>
                            <a:schemeClr val="tx1"/>
                          </a:solidFill>
                          <a:effectLst/>
                        </a:rPr>
                        <a:t>  </a:t>
                      </a:r>
                      <a:r>
                        <a:rPr lang="en-US" sz="1600" spc="-10" dirty="0">
                          <a:solidFill>
                            <a:schemeClr val="tx1"/>
                          </a:solidFill>
                          <a:effectLst/>
                        </a:rPr>
                        <a:t>Independence</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1982598"/>
                  </a:ext>
                </a:extLst>
              </a:tr>
              <a:tr h="1586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(ii)</a:t>
                      </a:r>
                      <a:r>
                        <a:rPr lang="en-US" sz="1600" spc="145" dirty="0">
                          <a:solidFill>
                            <a:schemeClr val="tx1"/>
                          </a:solidFill>
                          <a:effectLst/>
                        </a:rPr>
                        <a:t>  </a:t>
                      </a:r>
                      <a:r>
                        <a:rPr lang="en-US" sz="1600" dirty="0">
                          <a:solidFill>
                            <a:schemeClr val="tx1"/>
                          </a:solidFill>
                          <a:effectLst/>
                        </a:rPr>
                        <a:t>Professional</a:t>
                      </a:r>
                      <a:r>
                        <a:rPr lang="en-US" sz="1600" spc="100" dirty="0">
                          <a:solidFill>
                            <a:schemeClr val="tx1"/>
                          </a:solidFill>
                          <a:effectLst/>
                        </a:rPr>
                        <a:t> </a:t>
                      </a:r>
                      <a:r>
                        <a:rPr lang="en-US" sz="1600" dirty="0">
                          <a:solidFill>
                            <a:schemeClr val="tx1"/>
                          </a:solidFill>
                          <a:effectLst/>
                        </a:rPr>
                        <a:t>Skills</a:t>
                      </a:r>
                      <a:r>
                        <a:rPr lang="en-US" sz="1600" spc="95" dirty="0">
                          <a:solidFill>
                            <a:schemeClr val="tx1"/>
                          </a:solidFill>
                          <a:effectLst/>
                        </a:rPr>
                        <a:t> </a:t>
                      </a:r>
                      <a:r>
                        <a:rPr lang="en-US" sz="1600" dirty="0">
                          <a:solidFill>
                            <a:schemeClr val="tx1"/>
                          </a:solidFill>
                          <a:effectLst/>
                        </a:rPr>
                        <a:t>and</a:t>
                      </a:r>
                      <a:r>
                        <a:rPr lang="en-US" sz="1600" spc="130" dirty="0">
                          <a:solidFill>
                            <a:schemeClr val="tx1"/>
                          </a:solidFill>
                          <a:effectLst/>
                        </a:rPr>
                        <a:t> </a:t>
                      </a:r>
                      <a:r>
                        <a:rPr lang="en-US" sz="1600" spc="-10" dirty="0">
                          <a:solidFill>
                            <a:schemeClr val="tx1"/>
                          </a:solidFill>
                          <a:effectLst/>
                        </a:rPr>
                        <a:t>Standards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14956228"/>
                  </a:ext>
                </a:extLst>
              </a:tr>
              <a:tr h="15744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(iii)</a:t>
                      </a:r>
                      <a:r>
                        <a:rPr lang="en-US" sz="1600" spc="290" dirty="0">
                          <a:solidFill>
                            <a:schemeClr val="tx1"/>
                          </a:solidFill>
                          <a:effectLst/>
                        </a:rPr>
                        <a:t> </a:t>
                      </a:r>
                      <a:r>
                        <a:rPr lang="en-US" sz="1600" dirty="0">
                          <a:solidFill>
                            <a:schemeClr val="tx1"/>
                          </a:solidFill>
                          <a:effectLst/>
                        </a:rPr>
                        <a:t>Outside</a:t>
                      </a:r>
                      <a:r>
                        <a:rPr lang="en-US" sz="1600" spc="100" dirty="0">
                          <a:solidFill>
                            <a:schemeClr val="tx1"/>
                          </a:solidFill>
                          <a:effectLst/>
                        </a:rPr>
                        <a:t> </a:t>
                      </a:r>
                      <a:r>
                        <a:rPr lang="en-US" sz="1600" spc="-10" dirty="0">
                          <a:solidFill>
                            <a:schemeClr val="tx1"/>
                          </a:solidFill>
                          <a:effectLst/>
                        </a:rPr>
                        <a:t>Consultation</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25083777"/>
                  </a:ext>
                </a:extLst>
              </a:tr>
              <a:tr h="1586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(iv)</a:t>
                      </a:r>
                      <a:r>
                        <a:rPr lang="en-US" sz="1600" spc="250" dirty="0">
                          <a:solidFill>
                            <a:schemeClr val="tx1"/>
                          </a:solidFill>
                          <a:effectLst/>
                        </a:rPr>
                        <a:t> </a:t>
                      </a:r>
                      <a:r>
                        <a:rPr lang="en-US" sz="1600" dirty="0">
                          <a:solidFill>
                            <a:schemeClr val="tx1"/>
                          </a:solidFill>
                          <a:effectLst/>
                        </a:rPr>
                        <a:t>Staff</a:t>
                      </a:r>
                      <a:r>
                        <a:rPr lang="en-US" sz="1600" spc="100" dirty="0">
                          <a:solidFill>
                            <a:schemeClr val="tx1"/>
                          </a:solidFill>
                          <a:effectLst/>
                        </a:rPr>
                        <a:t> </a:t>
                      </a:r>
                      <a:r>
                        <a:rPr lang="en-US" sz="1600" dirty="0">
                          <a:solidFill>
                            <a:schemeClr val="tx1"/>
                          </a:solidFill>
                          <a:effectLst/>
                        </a:rPr>
                        <a:t>Supervision</a:t>
                      </a:r>
                      <a:r>
                        <a:rPr lang="en-US" sz="1600" spc="105" dirty="0">
                          <a:solidFill>
                            <a:schemeClr val="tx1"/>
                          </a:solidFill>
                          <a:effectLst/>
                        </a:rPr>
                        <a:t> </a:t>
                      </a:r>
                      <a:r>
                        <a:rPr lang="en-US" sz="1600" dirty="0">
                          <a:solidFill>
                            <a:schemeClr val="tx1"/>
                          </a:solidFill>
                          <a:effectLst/>
                        </a:rPr>
                        <a:t>and</a:t>
                      </a:r>
                      <a:r>
                        <a:rPr lang="en-US" sz="1600" spc="105" dirty="0">
                          <a:solidFill>
                            <a:schemeClr val="tx1"/>
                          </a:solidFill>
                          <a:effectLst/>
                        </a:rPr>
                        <a:t> </a:t>
                      </a:r>
                      <a:r>
                        <a:rPr lang="en-US" sz="1600" spc="-10" dirty="0">
                          <a:solidFill>
                            <a:schemeClr val="tx1"/>
                          </a:solidFill>
                          <a:effectLst/>
                        </a:rPr>
                        <a:t>Development</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70641278"/>
                  </a:ext>
                </a:extLst>
              </a:tr>
              <a:tr h="15744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(v)</a:t>
                      </a:r>
                      <a:r>
                        <a:rPr lang="en-US" sz="1600" spc="325" dirty="0">
                          <a:solidFill>
                            <a:schemeClr val="tx1"/>
                          </a:solidFill>
                          <a:effectLst/>
                        </a:rPr>
                        <a:t> </a:t>
                      </a:r>
                      <a:r>
                        <a:rPr lang="en-US" sz="1600" dirty="0">
                          <a:solidFill>
                            <a:schemeClr val="tx1"/>
                          </a:solidFill>
                          <a:effectLst/>
                        </a:rPr>
                        <a:t>Office</a:t>
                      </a:r>
                      <a:r>
                        <a:rPr lang="en-US" sz="1600" spc="80" dirty="0">
                          <a:solidFill>
                            <a:schemeClr val="tx1"/>
                          </a:solidFill>
                          <a:effectLst/>
                        </a:rPr>
                        <a:t> </a:t>
                      </a:r>
                      <a:r>
                        <a:rPr lang="en-US" sz="1600" spc="-10" dirty="0">
                          <a:solidFill>
                            <a:schemeClr val="tx1"/>
                          </a:solidFill>
                          <a:effectLst/>
                        </a:rPr>
                        <a:t>Administration</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36070529"/>
                  </a:ext>
                </a:extLst>
              </a:tr>
              <a:tr h="274897">
                <a:tc>
                  <a:txBody>
                    <a:bodyPr/>
                    <a:lstStyle/>
                    <a:p>
                      <a:pPr marL="67945">
                        <a:spcBef>
                          <a:spcPts val="430"/>
                        </a:spcBef>
                        <a:spcAft>
                          <a:spcPts val="0"/>
                        </a:spcAft>
                      </a:pPr>
                      <a:r>
                        <a:rPr lang="en-US" sz="1600" b="0" spc="-25">
                          <a:solidFill>
                            <a:schemeClr val="tx1"/>
                          </a:solidFill>
                          <a:effectLst/>
                        </a:rPr>
                        <a:t>6.</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lnSpc>
                          <a:spcPts val="1400"/>
                        </a:lnSpc>
                        <a:spcBef>
                          <a:spcPts val="305"/>
                        </a:spcBef>
                      </a:pPr>
                      <a:r>
                        <a:rPr lang="en-US" sz="1600" dirty="0">
                          <a:solidFill>
                            <a:schemeClr val="tx1"/>
                          </a:solidFill>
                          <a:effectLst/>
                        </a:rPr>
                        <a:t>Whether</a:t>
                      </a:r>
                      <a:r>
                        <a:rPr lang="en-US" sz="1600" spc="200" dirty="0">
                          <a:solidFill>
                            <a:schemeClr val="tx1"/>
                          </a:solidFill>
                          <a:effectLst/>
                        </a:rPr>
                        <a:t> </a:t>
                      </a:r>
                      <a:r>
                        <a:rPr lang="en-US" sz="1600" dirty="0">
                          <a:solidFill>
                            <a:schemeClr val="tx1"/>
                          </a:solidFill>
                          <a:effectLst/>
                        </a:rPr>
                        <a:t>audit</a:t>
                      </a:r>
                      <a:r>
                        <a:rPr lang="en-US" sz="1600" spc="200" dirty="0">
                          <a:solidFill>
                            <a:schemeClr val="tx1"/>
                          </a:solidFill>
                          <a:effectLst/>
                        </a:rPr>
                        <a:t> </a:t>
                      </a:r>
                      <a:r>
                        <a:rPr lang="en-US" sz="1600" dirty="0">
                          <a:solidFill>
                            <a:schemeClr val="tx1"/>
                          </a:solidFill>
                          <a:effectLst/>
                        </a:rPr>
                        <a:t>records/working</a:t>
                      </a:r>
                      <a:r>
                        <a:rPr lang="en-US" sz="1600" spc="200" dirty="0">
                          <a:solidFill>
                            <a:schemeClr val="tx1"/>
                          </a:solidFill>
                          <a:effectLst/>
                        </a:rPr>
                        <a:t> </a:t>
                      </a:r>
                      <a:r>
                        <a:rPr lang="en-US" sz="1600" dirty="0">
                          <a:solidFill>
                            <a:schemeClr val="tx1"/>
                          </a:solidFill>
                          <a:effectLst/>
                        </a:rPr>
                        <a:t>papers</a:t>
                      </a:r>
                      <a:r>
                        <a:rPr lang="en-US" sz="1600" spc="200" dirty="0">
                          <a:solidFill>
                            <a:schemeClr val="tx1"/>
                          </a:solidFill>
                          <a:effectLst/>
                        </a:rPr>
                        <a:t> </a:t>
                      </a:r>
                      <a:r>
                        <a:rPr lang="en-US" sz="1600" dirty="0">
                          <a:solidFill>
                            <a:schemeClr val="tx1"/>
                          </a:solidFill>
                          <a:effectLst/>
                        </a:rPr>
                        <a:t>administration</a:t>
                      </a:r>
                      <a:r>
                        <a:rPr lang="en-US" sz="1600" spc="200" dirty="0">
                          <a:solidFill>
                            <a:schemeClr val="tx1"/>
                          </a:solidFill>
                          <a:effectLst/>
                        </a:rPr>
                        <a:t> </a:t>
                      </a:r>
                      <a:r>
                        <a:rPr lang="en-US" sz="1600" dirty="0">
                          <a:solidFill>
                            <a:schemeClr val="tx1"/>
                          </a:solidFill>
                          <a:effectLst/>
                        </a:rPr>
                        <a:t>is</a:t>
                      </a:r>
                      <a:r>
                        <a:rPr lang="en-US" sz="1600" spc="400" dirty="0">
                          <a:solidFill>
                            <a:schemeClr val="tx1"/>
                          </a:solidFill>
                          <a:effectLst/>
                        </a:rPr>
                        <a:t> </a:t>
                      </a:r>
                      <a:r>
                        <a:rPr lang="en-US" sz="1600" spc="-10" dirty="0">
                          <a:solidFill>
                            <a:schemeClr val="tx1"/>
                          </a:solidFill>
                          <a:effectLst/>
                        </a:rPr>
                        <a:t>satisfactory?</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928128"/>
                  </a:ext>
                </a:extLst>
              </a:tr>
              <a:tr h="274481">
                <a:tc>
                  <a:txBody>
                    <a:bodyPr/>
                    <a:lstStyle/>
                    <a:p>
                      <a:pPr marL="67945">
                        <a:spcBef>
                          <a:spcPts val="430"/>
                        </a:spcBef>
                        <a:spcAft>
                          <a:spcPts val="0"/>
                        </a:spcAft>
                      </a:pPr>
                      <a:r>
                        <a:rPr lang="en-US" sz="1600" b="0" spc="-25">
                          <a:solidFill>
                            <a:schemeClr val="tx1"/>
                          </a:solidFill>
                          <a:effectLst/>
                        </a:rPr>
                        <a:t>7.</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dirty="0">
                          <a:solidFill>
                            <a:schemeClr val="tx1"/>
                          </a:solidFill>
                          <a:effectLst/>
                        </a:rPr>
                        <a:t>Whether</a:t>
                      </a:r>
                      <a:r>
                        <a:rPr lang="en-US" sz="1600" spc="170" dirty="0">
                          <a:solidFill>
                            <a:schemeClr val="tx1"/>
                          </a:solidFill>
                          <a:effectLst/>
                        </a:rPr>
                        <a:t> </a:t>
                      </a:r>
                      <a:r>
                        <a:rPr lang="en-US" sz="1600" dirty="0">
                          <a:solidFill>
                            <a:schemeClr val="tx1"/>
                          </a:solidFill>
                          <a:effectLst/>
                        </a:rPr>
                        <a:t>the</a:t>
                      </a:r>
                      <a:r>
                        <a:rPr lang="en-US" sz="1600" spc="185" dirty="0">
                          <a:solidFill>
                            <a:schemeClr val="tx1"/>
                          </a:solidFill>
                          <a:effectLst/>
                        </a:rPr>
                        <a:t> </a:t>
                      </a:r>
                      <a:r>
                        <a:rPr lang="en-US" sz="1600" dirty="0">
                          <a:solidFill>
                            <a:schemeClr val="tx1"/>
                          </a:solidFill>
                          <a:effectLst/>
                        </a:rPr>
                        <a:t>workings</a:t>
                      </a:r>
                      <a:r>
                        <a:rPr lang="en-US" sz="1600" spc="180" dirty="0">
                          <a:solidFill>
                            <a:schemeClr val="tx1"/>
                          </a:solidFill>
                          <a:effectLst/>
                        </a:rPr>
                        <a:t> </a:t>
                      </a:r>
                      <a:r>
                        <a:rPr lang="en-US" sz="1600" dirty="0">
                          <a:solidFill>
                            <a:schemeClr val="tx1"/>
                          </a:solidFill>
                          <a:effectLst/>
                        </a:rPr>
                        <a:t>papers</a:t>
                      </a:r>
                      <a:r>
                        <a:rPr lang="en-US" sz="1600" spc="200" dirty="0">
                          <a:solidFill>
                            <a:schemeClr val="tx1"/>
                          </a:solidFill>
                          <a:effectLst/>
                        </a:rPr>
                        <a:t> </a:t>
                      </a:r>
                      <a:r>
                        <a:rPr lang="en-US" sz="1600" dirty="0">
                          <a:solidFill>
                            <a:schemeClr val="tx1"/>
                          </a:solidFill>
                          <a:effectLst/>
                        </a:rPr>
                        <a:t>are</a:t>
                      </a:r>
                      <a:r>
                        <a:rPr lang="en-US" sz="1600" spc="170" dirty="0">
                          <a:solidFill>
                            <a:schemeClr val="tx1"/>
                          </a:solidFill>
                          <a:effectLst/>
                        </a:rPr>
                        <a:t> </a:t>
                      </a:r>
                      <a:r>
                        <a:rPr lang="en-US" sz="1600" dirty="0">
                          <a:solidFill>
                            <a:schemeClr val="tx1"/>
                          </a:solidFill>
                          <a:effectLst/>
                        </a:rPr>
                        <a:t>maintained</a:t>
                      </a:r>
                      <a:r>
                        <a:rPr lang="en-US" sz="1600" spc="170" dirty="0">
                          <a:solidFill>
                            <a:schemeClr val="tx1"/>
                          </a:solidFill>
                          <a:effectLst/>
                        </a:rPr>
                        <a:t> </a:t>
                      </a:r>
                      <a:r>
                        <a:rPr lang="en-US" sz="1600" dirty="0">
                          <a:solidFill>
                            <a:schemeClr val="tx1"/>
                          </a:solidFill>
                          <a:effectLst/>
                        </a:rPr>
                        <a:t>in</a:t>
                      </a:r>
                      <a:r>
                        <a:rPr lang="en-US" sz="1600" spc="170" dirty="0">
                          <a:solidFill>
                            <a:schemeClr val="tx1"/>
                          </a:solidFill>
                          <a:effectLst/>
                        </a:rPr>
                        <a:t> </a:t>
                      </a:r>
                      <a:r>
                        <a:rPr lang="en-US" sz="1600" dirty="0">
                          <a:solidFill>
                            <a:schemeClr val="tx1"/>
                          </a:solidFill>
                          <a:effectLst/>
                        </a:rPr>
                        <a:t>soft</a:t>
                      </a:r>
                      <a:r>
                        <a:rPr lang="en-US" sz="1600" spc="170" dirty="0">
                          <a:solidFill>
                            <a:schemeClr val="tx1"/>
                          </a:solidFill>
                          <a:effectLst/>
                        </a:rPr>
                        <a:t> </a:t>
                      </a:r>
                      <a:r>
                        <a:rPr lang="en-US" sz="1600" dirty="0">
                          <a:solidFill>
                            <a:schemeClr val="tx1"/>
                          </a:solidFill>
                          <a:effectLst/>
                        </a:rPr>
                        <a:t>copy or Hard copy?</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54926112"/>
                  </a:ext>
                </a:extLst>
              </a:tr>
              <a:tr h="384564">
                <a:tc>
                  <a:txBody>
                    <a:bodyPr/>
                    <a:lstStyle/>
                    <a:p>
                      <a:pPr marL="67945">
                        <a:spcBef>
                          <a:spcPts val="445"/>
                        </a:spcBef>
                      </a:pPr>
                      <a:r>
                        <a:rPr lang="en-US" sz="1600" b="0" spc="-25" dirty="0">
                          <a:solidFill>
                            <a:schemeClr val="tx1"/>
                          </a:solidFill>
                          <a:effectLst/>
                        </a:rPr>
                        <a:t>8.</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b="0" dirty="0">
                          <a:solidFill>
                            <a:schemeClr val="tx1"/>
                          </a:solidFill>
                          <a:effectLst/>
                        </a:rPr>
                        <a:t>Whether</a:t>
                      </a:r>
                      <a:r>
                        <a:rPr lang="en-US" sz="1600" b="0" spc="200" dirty="0">
                          <a:solidFill>
                            <a:schemeClr val="tx1"/>
                          </a:solidFill>
                          <a:effectLst/>
                        </a:rPr>
                        <a:t> </a:t>
                      </a:r>
                      <a:r>
                        <a:rPr lang="en-US" sz="1600" b="0" dirty="0">
                          <a:solidFill>
                            <a:schemeClr val="tx1"/>
                          </a:solidFill>
                          <a:effectLst/>
                        </a:rPr>
                        <a:t>review</a:t>
                      </a:r>
                      <a:r>
                        <a:rPr lang="en-US" sz="1600" b="0" spc="200" dirty="0">
                          <a:solidFill>
                            <a:schemeClr val="tx1"/>
                          </a:solidFill>
                          <a:effectLst/>
                        </a:rPr>
                        <a:t> </a:t>
                      </a:r>
                      <a:r>
                        <a:rPr lang="en-US" sz="1600" b="0" dirty="0">
                          <a:solidFill>
                            <a:schemeClr val="tx1"/>
                          </a:solidFill>
                          <a:effectLst/>
                        </a:rPr>
                        <a:t>of</a:t>
                      </a:r>
                      <a:r>
                        <a:rPr lang="en-US" sz="1600" b="0" spc="200" dirty="0">
                          <a:solidFill>
                            <a:schemeClr val="tx1"/>
                          </a:solidFill>
                          <a:effectLst/>
                        </a:rPr>
                        <a:t> </a:t>
                      </a:r>
                      <a:r>
                        <a:rPr lang="en-US" sz="1600" b="0" dirty="0">
                          <a:solidFill>
                            <a:schemeClr val="tx1"/>
                          </a:solidFill>
                          <a:effectLst/>
                        </a:rPr>
                        <a:t>internal</a:t>
                      </a:r>
                      <a:r>
                        <a:rPr lang="en-US" sz="1600" b="0" spc="200" dirty="0">
                          <a:solidFill>
                            <a:schemeClr val="tx1"/>
                          </a:solidFill>
                          <a:effectLst/>
                        </a:rPr>
                        <a:t> </a:t>
                      </a:r>
                      <a:r>
                        <a:rPr lang="en-US" sz="1600" b="0" dirty="0">
                          <a:solidFill>
                            <a:schemeClr val="tx1"/>
                          </a:solidFill>
                          <a:effectLst/>
                        </a:rPr>
                        <a:t>control</a:t>
                      </a:r>
                      <a:r>
                        <a:rPr lang="en-US" sz="1600" b="0" spc="200" dirty="0">
                          <a:solidFill>
                            <a:schemeClr val="tx1"/>
                          </a:solidFill>
                          <a:effectLst/>
                        </a:rPr>
                        <a:t> </a:t>
                      </a:r>
                      <a:r>
                        <a:rPr lang="en-US" sz="1600" b="0" dirty="0">
                          <a:solidFill>
                            <a:schemeClr val="tx1"/>
                          </a:solidFill>
                          <a:effectLst/>
                        </a:rPr>
                        <a:t>systems</a:t>
                      </a:r>
                      <a:r>
                        <a:rPr lang="en-US" sz="1600" b="0" spc="200" dirty="0">
                          <a:solidFill>
                            <a:schemeClr val="tx1"/>
                          </a:solidFill>
                          <a:effectLst/>
                        </a:rPr>
                        <a:t> </a:t>
                      </a:r>
                      <a:r>
                        <a:rPr lang="en-US" sz="1600" b="0" dirty="0">
                          <a:solidFill>
                            <a:schemeClr val="tx1"/>
                          </a:solidFill>
                          <a:effectLst/>
                        </a:rPr>
                        <a:t>was</a:t>
                      </a:r>
                      <a:r>
                        <a:rPr lang="en-US" sz="1600" b="0" spc="200" dirty="0">
                          <a:solidFill>
                            <a:schemeClr val="tx1"/>
                          </a:solidFill>
                          <a:effectLst/>
                        </a:rPr>
                        <a:t> </a:t>
                      </a:r>
                      <a:r>
                        <a:rPr lang="en-US" sz="1600" b="0" dirty="0">
                          <a:solidFill>
                            <a:schemeClr val="tx1"/>
                          </a:solidFill>
                          <a:effectLst/>
                        </a:rPr>
                        <a:t>carried out properly in performing assurance engagement?</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32898649"/>
                  </a:ext>
                </a:extLst>
              </a:tr>
            </a:tbl>
          </a:graphicData>
        </a:graphic>
      </p:graphicFrame>
    </p:spTree>
    <p:extLst>
      <p:ext uri="{BB962C8B-B14F-4D97-AF65-F5344CB8AC3E}">
        <p14:creationId xmlns:p14="http://schemas.microsoft.com/office/powerpoint/2010/main" val="3822930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24A8C8B-0021-5884-B99B-60C3A3B0C985}"/>
              </a:ext>
            </a:extLst>
          </p:cNvPr>
          <p:cNvSpPr>
            <a:spLocks noGrp="1"/>
          </p:cNvSpPr>
          <p:nvPr>
            <p:ph type="sldNum" sz="quarter" idx="12"/>
          </p:nvPr>
        </p:nvSpPr>
        <p:spPr/>
        <p:txBody>
          <a:bodyPr/>
          <a:lstStyle/>
          <a:p>
            <a:fld id="{84987527-4F94-449D-8DFA-25520CA89050}" type="slidenum">
              <a:rPr lang="en-IN" smtClean="0"/>
              <a:t>28</a:t>
            </a:fld>
            <a:endParaRPr lang="en-IN"/>
          </a:p>
        </p:txBody>
      </p:sp>
      <p:graphicFrame>
        <p:nvGraphicFramePr>
          <p:cNvPr id="3" name="Table 2">
            <a:extLst>
              <a:ext uri="{FF2B5EF4-FFF2-40B4-BE49-F238E27FC236}">
                <a16:creationId xmlns="" xmlns:a16="http://schemas.microsoft.com/office/drawing/2014/main" id="{62960DB8-6F8F-4C92-6656-02AD4FEE8E8D}"/>
              </a:ext>
            </a:extLst>
          </p:cNvPr>
          <p:cNvGraphicFramePr>
            <a:graphicFrameLocks noGrp="1"/>
          </p:cNvGraphicFramePr>
          <p:nvPr>
            <p:extLst>
              <p:ext uri="{D42A27DB-BD31-4B8C-83A1-F6EECF244321}">
                <p14:modId xmlns:p14="http://schemas.microsoft.com/office/powerpoint/2010/main" val="1641895831"/>
              </p:ext>
            </p:extLst>
          </p:nvPr>
        </p:nvGraphicFramePr>
        <p:xfrm>
          <a:off x="490071" y="181291"/>
          <a:ext cx="10883154" cy="6580872"/>
        </p:xfrm>
        <a:graphic>
          <a:graphicData uri="http://schemas.openxmlformats.org/drawingml/2006/table">
            <a:tbl>
              <a:tblPr firstRow="1" firstCol="1" lastRow="1" lastCol="1" bandRow="1" bandCol="1">
                <a:tableStyleId>{5C22544A-7EE6-4342-B048-85BDC9FD1C3A}</a:tableStyleId>
              </a:tblPr>
              <a:tblGrid>
                <a:gridCol w="705223">
                  <a:extLst>
                    <a:ext uri="{9D8B030D-6E8A-4147-A177-3AD203B41FA5}">
                      <a16:colId xmlns="" xmlns:a16="http://schemas.microsoft.com/office/drawing/2014/main" val="2483749097"/>
                    </a:ext>
                  </a:extLst>
                </a:gridCol>
                <a:gridCol w="8163859">
                  <a:extLst>
                    <a:ext uri="{9D8B030D-6E8A-4147-A177-3AD203B41FA5}">
                      <a16:colId xmlns="" xmlns:a16="http://schemas.microsoft.com/office/drawing/2014/main" val="2620929611"/>
                    </a:ext>
                  </a:extLst>
                </a:gridCol>
                <a:gridCol w="687294">
                  <a:extLst>
                    <a:ext uri="{9D8B030D-6E8A-4147-A177-3AD203B41FA5}">
                      <a16:colId xmlns="" xmlns:a16="http://schemas.microsoft.com/office/drawing/2014/main" val="458671075"/>
                    </a:ext>
                  </a:extLst>
                </a:gridCol>
                <a:gridCol w="319742">
                  <a:extLst>
                    <a:ext uri="{9D8B030D-6E8A-4147-A177-3AD203B41FA5}">
                      <a16:colId xmlns="" xmlns:a16="http://schemas.microsoft.com/office/drawing/2014/main" val="3025402847"/>
                    </a:ext>
                  </a:extLst>
                </a:gridCol>
                <a:gridCol w="327042">
                  <a:extLst>
                    <a:ext uri="{9D8B030D-6E8A-4147-A177-3AD203B41FA5}">
                      <a16:colId xmlns="" xmlns:a16="http://schemas.microsoft.com/office/drawing/2014/main" val="3584874280"/>
                    </a:ext>
                  </a:extLst>
                </a:gridCol>
                <a:gridCol w="67823">
                  <a:extLst>
                    <a:ext uri="{9D8B030D-6E8A-4147-A177-3AD203B41FA5}">
                      <a16:colId xmlns="" xmlns:a16="http://schemas.microsoft.com/office/drawing/2014/main" val="2890795290"/>
                    </a:ext>
                  </a:extLst>
                </a:gridCol>
                <a:gridCol w="612171">
                  <a:extLst>
                    <a:ext uri="{9D8B030D-6E8A-4147-A177-3AD203B41FA5}">
                      <a16:colId xmlns="" xmlns:a16="http://schemas.microsoft.com/office/drawing/2014/main" val="1445319044"/>
                    </a:ext>
                  </a:extLst>
                </a:gridCol>
              </a:tblGrid>
              <a:tr h="237994">
                <a:tc>
                  <a:txBody>
                    <a:bodyPr/>
                    <a:lstStyle/>
                    <a:p>
                      <a:pPr marL="68580">
                        <a:spcBef>
                          <a:spcPts val="445"/>
                        </a:spcBef>
                        <a:spcAft>
                          <a:spcPts val="0"/>
                        </a:spcAft>
                      </a:pPr>
                      <a:r>
                        <a:rPr lang="en-US" sz="1600" b="0" dirty="0">
                          <a:solidFill>
                            <a:schemeClr val="tx1"/>
                          </a:solidFill>
                          <a:effectLst/>
                          <a:latin typeface="Liberation Sans Narrow"/>
                          <a:ea typeface="Liberation Sans Narrow"/>
                          <a:cs typeface="Liberation Sans Narrow"/>
                        </a:rPr>
                        <a:t>9.</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b="0" dirty="0">
                          <a:solidFill>
                            <a:schemeClr val="tx1"/>
                          </a:solidFill>
                          <a:effectLst/>
                        </a:rPr>
                        <a:t>Whether</a:t>
                      </a:r>
                      <a:r>
                        <a:rPr lang="en-US" sz="1600" b="0" spc="220" dirty="0">
                          <a:solidFill>
                            <a:schemeClr val="tx1"/>
                          </a:solidFill>
                          <a:effectLst/>
                        </a:rPr>
                        <a:t> </a:t>
                      </a:r>
                      <a:r>
                        <a:rPr lang="en-US" sz="1600" b="0" u="sng" dirty="0">
                          <a:solidFill>
                            <a:schemeClr val="tx1"/>
                          </a:solidFill>
                          <a:effectLst/>
                        </a:rPr>
                        <a:t>proper</a:t>
                      </a:r>
                      <a:r>
                        <a:rPr lang="en-US" sz="1600" b="0" u="sng" spc="230" dirty="0">
                          <a:solidFill>
                            <a:schemeClr val="tx1"/>
                          </a:solidFill>
                          <a:effectLst/>
                        </a:rPr>
                        <a:t> </a:t>
                      </a:r>
                      <a:r>
                        <a:rPr lang="en-US" sz="1600" b="0" u="sng" dirty="0">
                          <a:solidFill>
                            <a:schemeClr val="tx1"/>
                          </a:solidFill>
                          <a:effectLst/>
                        </a:rPr>
                        <a:t>systems</a:t>
                      </a:r>
                      <a:r>
                        <a:rPr lang="en-US" sz="1600" b="0" u="sng" spc="235" dirty="0">
                          <a:solidFill>
                            <a:schemeClr val="tx1"/>
                          </a:solidFill>
                          <a:effectLst/>
                        </a:rPr>
                        <a:t> </a:t>
                      </a:r>
                      <a:r>
                        <a:rPr lang="en-US" sz="1600" b="0" u="sng" dirty="0">
                          <a:solidFill>
                            <a:schemeClr val="tx1"/>
                          </a:solidFill>
                          <a:effectLst/>
                        </a:rPr>
                        <a:t>and</a:t>
                      </a:r>
                      <a:r>
                        <a:rPr lang="en-US" sz="1600" b="0" u="sng" spc="250" dirty="0">
                          <a:solidFill>
                            <a:schemeClr val="tx1"/>
                          </a:solidFill>
                          <a:effectLst/>
                        </a:rPr>
                        <a:t> </a:t>
                      </a:r>
                      <a:r>
                        <a:rPr lang="en-US" sz="1600" b="0" u="sng" dirty="0">
                          <a:solidFill>
                            <a:schemeClr val="tx1"/>
                          </a:solidFill>
                          <a:effectLst/>
                        </a:rPr>
                        <a:t>procedures</a:t>
                      </a:r>
                      <a:r>
                        <a:rPr lang="en-US" sz="1600" b="0" u="sng" spc="235" dirty="0">
                          <a:solidFill>
                            <a:schemeClr val="tx1"/>
                          </a:solidFill>
                          <a:effectLst/>
                        </a:rPr>
                        <a:t> </a:t>
                      </a:r>
                      <a:r>
                        <a:rPr lang="en-US" sz="1600" b="0" u="sng" dirty="0">
                          <a:solidFill>
                            <a:schemeClr val="tx1"/>
                          </a:solidFill>
                          <a:effectLst/>
                        </a:rPr>
                        <a:t>exist</a:t>
                      </a:r>
                      <a:r>
                        <a:rPr lang="en-US" sz="1600" b="0" u="sng" spc="245" dirty="0">
                          <a:solidFill>
                            <a:schemeClr val="tx1"/>
                          </a:solidFill>
                          <a:effectLst/>
                        </a:rPr>
                        <a:t> </a:t>
                      </a:r>
                      <a:r>
                        <a:rPr lang="en-US" sz="1600" b="0" u="sng" dirty="0">
                          <a:solidFill>
                            <a:schemeClr val="tx1"/>
                          </a:solidFill>
                          <a:effectLst/>
                        </a:rPr>
                        <a:t>within</a:t>
                      </a:r>
                      <a:r>
                        <a:rPr lang="en-US" sz="1600" b="0" u="sng" spc="235" dirty="0">
                          <a:solidFill>
                            <a:schemeClr val="tx1"/>
                          </a:solidFill>
                          <a:effectLst/>
                        </a:rPr>
                        <a:t> </a:t>
                      </a:r>
                      <a:r>
                        <a:rPr lang="en-US" sz="1600" b="0" u="sng" spc="-25" dirty="0">
                          <a:solidFill>
                            <a:schemeClr val="tx1"/>
                          </a:solidFill>
                          <a:effectLst/>
                        </a:rPr>
                        <a:t>the </a:t>
                      </a:r>
                      <a:r>
                        <a:rPr lang="en-US" sz="1600" b="0" u="sng" dirty="0">
                          <a:solidFill>
                            <a:schemeClr val="tx1"/>
                          </a:solidFill>
                          <a:effectLst/>
                        </a:rPr>
                        <a:t>PU to ensure compliance with</a:t>
                      </a:r>
                      <a:r>
                        <a:rPr lang="en-US" sz="1600" b="0" u="sng" spc="200" dirty="0">
                          <a:solidFill>
                            <a:schemeClr val="tx1"/>
                          </a:solidFill>
                          <a:effectLst/>
                        </a:rPr>
                        <a:t> </a:t>
                      </a:r>
                      <a:r>
                        <a:rPr lang="en-US" sz="1600" b="0" u="sng" dirty="0">
                          <a:solidFill>
                            <a:schemeClr val="tx1"/>
                          </a:solidFill>
                          <a:effectLst/>
                        </a:rPr>
                        <a:t>technical, professional and</a:t>
                      </a:r>
                      <a:r>
                        <a:rPr lang="en-US" sz="1600" b="0" u="sng" spc="400" dirty="0">
                          <a:solidFill>
                            <a:schemeClr val="tx1"/>
                          </a:solidFill>
                          <a:effectLst/>
                        </a:rPr>
                        <a:t> </a:t>
                      </a:r>
                      <a:r>
                        <a:rPr lang="en-US" sz="1600" b="0" u="sng" dirty="0">
                          <a:solidFill>
                            <a:schemeClr val="tx1"/>
                          </a:solidFill>
                          <a:effectLst/>
                        </a:rPr>
                        <a:t>ethical standards?</a:t>
                      </a:r>
                      <a:endParaRPr lang="en-IN" sz="1600" b="0" u="sng"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748568117"/>
                  </a:ext>
                </a:extLst>
              </a:tr>
              <a:tr h="237994">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6075" marR="68580" indent="-278130">
                        <a:lnSpc>
                          <a:spcPct val="110000"/>
                        </a:lnSpc>
                        <a:spcBef>
                          <a:spcPts val="445"/>
                        </a:spcBef>
                        <a:spcAft>
                          <a:spcPts val="0"/>
                        </a:spcAft>
                        <a:tabLst>
                          <a:tab pos="346075" algn="l"/>
                          <a:tab pos="1086485" algn="l"/>
                          <a:tab pos="1778000" algn="l"/>
                          <a:tab pos="2399665" algn="l"/>
                        </a:tabLst>
                      </a:pPr>
                      <a:r>
                        <a:rPr lang="en-US" sz="1600" spc="-20" dirty="0">
                          <a:solidFill>
                            <a:schemeClr val="tx1"/>
                          </a:solidFill>
                          <a:effectLst/>
                        </a:rPr>
                        <a:t>(</a:t>
                      </a:r>
                      <a:r>
                        <a:rPr lang="en-US" sz="1600" spc="-20" dirty="0" err="1">
                          <a:solidFill>
                            <a:schemeClr val="tx1"/>
                          </a:solidFill>
                          <a:effectLst/>
                        </a:rPr>
                        <a:t>i</a:t>
                      </a:r>
                      <a:r>
                        <a:rPr lang="en-US" sz="1600" spc="-20" dirty="0">
                          <a:solidFill>
                            <a:schemeClr val="tx1"/>
                          </a:solidFill>
                          <a:effectLst/>
                        </a:rPr>
                        <a:t>)</a:t>
                      </a:r>
                      <a:r>
                        <a:rPr lang="en-US" sz="1600" dirty="0">
                          <a:solidFill>
                            <a:schemeClr val="tx1"/>
                          </a:solidFill>
                          <a:effectLst/>
                        </a:rPr>
                        <a:t>	</a:t>
                      </a:r>
                      <a:r>
                        <a:rPr lang="en-US" sz="1600" spc="-10" dirty="0">
                          <a:solidFill>
                            <a:schemeClr val="tx1"/>
                          </a:solidFill>
                          <a:effectLst/>
                        </a:rPr>
                        <a:t>Accounting</a:t>
                      </a:r>
                      <a:r>
                        <a:rPr lang="en-US" sz="1600" dirty="0">
                          <a:solidFill>
                            <a:schemeClr val="tx1"/>
                          </a:solidFill>
                          <a:effectLst/>
                        </a:rPr>
                        <a:t>	</a:t>
                      </a:r>
                      <a:r>
                        <a:rPr lang="en-US" sz="1600" spc="-10" dirty="0">
                          <a:solidFill>
                            <a:schemeClr val="tx1"/>
                          </a:solidFill>
                          <a:effectLst/>
                        </a:rPr>
                        <a:t>Standards</a:t>
                      </a:r>
                      <a:r>
                        <a:rPr lang="en-US" sz="1600" dirty="0">
                          <a:solidFill>
                            <a:schemeClr val="tx1"/>
                          </a:solidFill>
                          <a:effectLst/>
                        </a:rPr>
                        <a:t>	</a:t>
                      </a:r>
                      <a:r>
                        <a:rPr lang="en-US" sz="1600" spc="-10" dirty="0">
                          <a:solidFill>
                            <a:schemeClr val="tx1"/>
                          </a:solidFill>
                          <a:effectLst/>
                        </a:rPr>
                        <a:t>including</a:t>
                      </a:r>
                      <a:r>
                        <a:rPr lang="en-US" sz="1600" dirty="0">
                          <a:solidFill>
                            <a:schemeClr val="tx1"/>
                          </a:solidFill>
                          <a:effectLst/>
                        </a:rPr>
                        <a:t>	</a:t>
                      </a:r>
                      <a:r>
                        <a:rPr lang="en-US" sz="1600" spc="-10" dirty="0">
                          <a:solidFill>
                            <a:schemeClr val="tx1"/>
                          </a:solidFill>
                          <a:effectLst/>
                        </a:rPr>
                        <a:t>Interpretations thereof</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dirty="0">
                          <a:solidFill>
                            <a:schemeClr val="tx1"/>
                          </a:solidFill>
                          <a:effectLst/>
                        </a:rPr>
                        <a:t>Yes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717458137"/>
                  </a:ext>
                </a:extLst>
              </a:tr>
              <a:tr h="236945">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6075" marR="65405" indent="-278130">
                        <a:lnSpc>
                          <a:spcPct val="110000"/>
                        </a:lnSpc>
                        <a:spcBef>
                          <a:spcPts val="430"/>
                        </a:spcBef>
                        <a:spcAft>
                          <a:spcPts val="0"/>
                        </a:spcAft>
                        <a:tabLst>
                          <a:tab pos="346075" algn="l"/>
                          <a:tab pos="1094105" algn="l"/>
                          <a:tab pos="1430655" algn="l"/>
                          <a:tab pos="2067560" algn="l"/>
                          <a:tab pos="2746375" algn="l"/>
                        </a:tabLst>
                      </a:pPr>
                      <a:r>
                        <a:rPr lang="en-US" sz="1600" spc="-20">
                          <a:solidFill>
                            <a:schemeClr val="tx1"/>
                          </a:solidFill>
                          <a:effectLst/>
                        </a:rPr>
                        <a:t>(ii)</a:t>
                      </a:r>
                      <a:r>
                        <a:rPr lang="en-US" sz="1600">
                          <a:solidFill>
                            <a:schemeClr val="tx1"/>
                          </a:solidFill>
                          <a:effectLst/>
                        </a:rPr>
                        <a:t>	</a:t>
                      </a:r>
                      <a:r>
                        <a:rPr lang="en-US" sz="1600" spc="-10">
                          <a:solidFill>
                            <a:schemeClr val="tx1"/>
                          </a:solidFill>
                          <a:effectLst/>
                        </a:rPr>
                        <a:t>Standards</a:t>
                      </a:r>
                      <a:r>
                        <a:rPr lang="en-US" sz="1600">
                          <a:solidFill>
                            <a:schemeClr val="tx1"/>
                          </a:solidFill>
                          <a:effectLst/>
                        </a:rPr>
                        <a:t>	</a:t>
                      </a:r>
                      <a:r>
                        <a:rPr lang="en-US" sz="1600" spc="-30">
                          <a:solidFill>
                            <a:schemeClr val="tx1"/>
                          </a:solidFill>
                          <a:effectLst/>
                        </a:rPr>
                        <a:t>on</a:t>
                      </a:r>
                      <a:r>
                        <a:rPr lang="en-US" sz="1600">
                          <a:solidFill>
                            <a:schemeClr val="tx1"/>
                          </a:solidFill>
                          <a:effectLst/>
                        </a:rPr>
                        <a:t>	</a:t>
                      </a:r>
                      <a:r>
                        <a:rPr lang="en-US" sz="1600" spc="-10">
                          <a:solidFill>
                            <a:schemeClr val="tx1"/>
                          </a:solidFill>
                          <a:effectLst/>
                        </a:rPr>
                        <a:t>Auditing</a:t>
                      </a:r>
                      <a:r>
                        <a:rPr lang="en-US" sz="1600">
                          <a:solidFill>
                            <a:schemeClr val="tx1"/>
                          </a:solidFill>
                          <a:effectLst/>
                        </a:rPr>
                        <a:t>	</a:t>
                      </a:r>
                      <a:r>
                        <a:rPr lang="en-US" sz="1600" spc="-10">
                          <a:solidFill>
                            <a:schemeClr val="tx1"/>
                          </a:solidFill>
                          <a:effectLst/>
                        </a:rPr>
                        <a:t>including</a:t>
                      </a:r>
                      <a:r>
                        <a:rPr lang="en-US" sz="1600">
                          <a:solidFill>
                            <a:schemeClr val="tx1"/>
                          </a:solidFill>
                          <a:effectLst/>
                        </a:rPr>
                        <a:t>	</a:t>
                      </a:r>
                      <a:r>
                        <a:rPr lang="en-US" sz="1600" spc="-10">
                          <a:solidFill>
                            <a:schemeClr val="tx1"/>
                          </a:solidFill>
                          <a:effectLst/>
                        </a:rPr>
                        <a:t>General </a:t>
                      </a:r>
                      <a:r>
                        <a:rPr lang="en-US" sz="1600">
                          <a:solidFill>
                            <a:schemeClr val="tx1"/>
                          </a:solidFill>
                          <a:effectLst/>
                        </a:rPr>
                        <a:t>Clarifications thereof</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3823654287"/>
                  </a:ext>
                </a:extLst>
              </a:tr>
              <a:tr h="1397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dirty="0">
                          <a:solidFill>
                            <a:schemeClr val="tx1"/>
                          </a:solidFill>
                          <a:effectLst/>
                        </a:rPr>
                        <a:t>(iii)</a:t>
                      </a:r>
                      <a:r>
                        <a:rPr lang="en-US" sz="1600" spc="230" dirty="0">
                          <a:solidFill>
                            <a:schemeClr val="tx1"/>
                          </a:solidFill>
                          <a:effectLst/>
                        </a:rPr>
                        <a:t>  </a:t>
                      </a:r>
                      <a:r>
                        <a:rPr lang="en-US" sz="1600" spc="-10" dirty="0">
                          <a:solidFill>
                            <a:schemeClr val="tx1"/>
                          </a:solidFill>
                          <a:effectLst/>
                        </a:rPr>
                        <a:t>Statements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1874337838"/>
                  </a:ext>
                </a:extLst>
              </a:tr>
              <a:tr h="139791">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a:solidFill>
                            <a:schemeClr val="tx1"/>
                          </a:solidFill>
                          <a:effectLst/>
                        </a:rPr>
                        <a:t>(iv)</a:t>
                      </a:r>
                      <a:r>
                        <a:rPr lang="en-US" sz="1600" spc="240">
                          <a:solidFill>
                            <a:schemeClr val="tx1"/>
                          </a:solidFill>
                          <a:effectLst/>
                        </a:rPr>
                        <a:t>  </a:t>
                      </a:r>
                      <a:r>
                        <a:rPr lang="en-US" sz="1600">
                          <a:solidFill>
                            <a:schemeClr val="tx1"/>
                          </a:solidFill>
                          <a:effectLst/>
                        </a:rPr>
                        <a:t>Guidance</a:t>
                      </a:r>
                      <a:r>
                        <a:rPr lang="en-US" sz="1600" spc="85">
                          <a:solidFill>
                            <a:schemeClr val="tx1"/>
                          </a:solidFill>
                          <a:effectLst/>
                        </a:rPr>
                        <a:t> </a:t>
                      </a:r>
                      <a:r>
                        <a:rPr lang="en-US" sz="1600" spc="-20">
                          <a:solidFill>
                            <a:schemeClr val="tx1"/>
                          </a:solidFill>
                          <a:effectLst/>
                        </a:rPr>
                        <a:t>Notes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570968322"/>
                  </a:ext>
                </a:extLst>
              </a:tr>
              <a:tr h="1397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tabLst>
                          <a:tab pos="346075" algn="l"/>
                        </a:tabLst>
                      </a:pPr>
                      <a:r>
                        <a:rPr lang="en-US" sz="1600" spc="-25" dirty="0">
                          <a:solidFill>
                            <a:schemeClr val="tx1"/>
                          </a:solidFill>
                          <a:effectLst/>
                        </a:rPr>
                        <a:t>(v)</a:t>
                      </a:r>
                      <a:r>
                        <a:rPr lang="en-US" sz="1600" dirty="0">
                          <a:solidFill>
                            <a:schemeClr val="tx1"/>
                          </a:solidFill>
                          <a:effectLst/>
                        </a:rPr>
                        <a:t>	Institute’s</a:t>
                      </a:r>
                      <a:r>
                        <a:rPr lang="en-US" sz="1600" spc="205" dirty="0">
                          <a:solidFill>
                            <a:schemeClr val="tx1"/>
                          </a:solidFill>
                          <a:effectLst/>
                        </a:rPr>
                        <a:t> </a:t>
                      </a:r>
                      <a:r>
                        <a:rPr lang="en-US" sz="1600" dirty="0">
                          <a:solidFill>
                            <a:schemeClr val="tx1"/>
                          </a:solidFill>
                          <a:effectLst/>
                        </a:rPr>
                        <a:t>Notifications/</a:t>
                      </a:r>
                      <a:r>
                        <a:rPr lang="en-US" sz="1600" spc="230" dirty="0">
                          <a:solidFill>
                            <a:schemeClr val="tx1"/>
                          </a:solidFill>
                          <a:effectLst/>
                        </a:rPr>
                        <a:t> </a:t>
                      </a:r>
                      <a:r>
                        <a:rPr lang="en-US" sz="1600" spc="-10" dirty="0">
                          <a:solidFill>
                            <a:schemeClr val="tx1"/>
                          </a:solidFill>
                          <a:effectLst/>
                        </a:rPr>
                        <a:t>Directions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3555801258"/>
                  </a:ext>
                </a:extLst>
              </a:tr>
              <a:tr h="139092">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a:solidFill>
                            <a:schemeClr val="tx1"/>
                          </a:solidFill>
                          <a:effectLst/>
                        </a:rPr>
                        <a:t>(vi)</a:t>
                      </a:r>
                      <a:r>
                        <a:rPr lang="en-US" sz="1600" spc="280">
                          <a:solidFill>
                            <a:schemeClr val="tx1"/>
                          </a:solidFill>
                          <a:effectLst/>
                        </a:rPr>
                        <a:t>  </a:t>
                      </a:r>
                      <a:r>
                        <a:rPr lang="en-US" sz="1600">
                          <a:solidFill>
                            <a:schemeClr val="tx1"/>
                          </a:solidFill>
                          <a:effectLst/>
                        </a:rPr>
                        <a:t>Self-Regulatory</a:t>
                      </a:r>
                      <a:r>
                        <a:rPr lang="en-US" sz="1600" spc="105">
                          <a:solidFill>
                            <a:schemeClr val="tx1"/>
                          </a:solidFill>
                          <a:effectLst/>
                        </a:rPr>
                        <a:t> </a:t>
                      </a:r>
                      <a:r>
                        <a:rPr lang="en-US" sz="1600" spc="-10">
                          <a:solidFill>
                            <a:schemeClr val="tx1"/>
                          </a:solidFill>
                          <a:effectLst/>
                        </a:rPr>
                        <a:t>Measures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1199418257"/>
                  </a:ext>
                </a:extLst>
              </a:tr>
              <a:tr h="335847">
                <a:tc>
                  <a:txBody>
                    <a:bodyPr/>
                    <a:lstStyle/>
                    <a:p>
                      <a:pPr marL="67945">
                        <a:spcBef>
                          <a:spcPts val="455"/>
                        </a:spcBef>
                        <a:spcAft>
                          <a:spcPts val="0"/>
                        </a:spcAft>
                      </a:pPr>
                      <a:r>
                        <a:rPr lang="en-US" sz="1600" b="0" spc="-25" dirty="0">
                          <a:solidFill>
                            <a:schemeClr val="tx1"/>
                          </a:solidFill>
                          <a:effectLst/>
                        </a:rPr>
                        <a:t>10.</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9850" algn="just">
                        <a:lnSpc>
                          <a:spcPct val="110000"/>
                        </a:lnSpc>
                        <a:spcBef>
                          <a:spcPts val="445"/>
                        </a:spcBef>
                      </a:pPr>
                      <a:r>
                        <a:rPr lang="en-US" sz="1600">
                          <a:solidFill>
                            <a:schemeClr val="tx1"/>
                          </a:solidFill>
                          <a:effectLst/>
                        </a:rPr>
                        <a:t>Whether overall presentation of financial statements conforms to statutory requirements of presentation under various Statutes?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55"/>
                        </a:spcBef>
                        <a:spcAft>
                          <a:spcPts val="0"/>
                        </a:spcAft>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55"/>
                        </a:spcBef>
                        <a:spcAft>
                          <a:spcPts val="0"/>
                        </a:spcAft>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1738575984"/>
                  </a:ext>
                </a:extLst>
              </a:tr>
              <a:tr h="236945">
                <a:tc>
                  <a:txBody>
                    <a:bodyPr/>
                    <a:lstStyle/>
                    <a:p>
                      <a:pPr marL="67945">
                        <a:spcBef>
                          <a:spcPts val="445"/>
                        </a:spcBef>
                      </a:pPr>
                      <a:r>
                        <a:rPr lang="en-US" sz="1600" b="0" spc="-25">
                          <a:solidFill>
                            <a:schemeClr val="tx1"/>
                          </a:solidFill>
                          <a:effectLst/>
                        </a:rPr>
                        <a:t>11.</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30"/>
                        </a:spcBef>
                      </a:pPr>
                      <a:r>
                        <a:rPr lang="en-US" sz="1600">
                          <a:solidFill>
                            <a:schemeClr val="tx1"/>
                          </a:solidFill>
                          <a:effectLst/>
                        </a:rPr>
                        <a:t>Whether</a:t>
                      </a:r>
                      <a:r>
                        <a:rPr lang="en-US" sz="1600" spc="200">
                          <a:solidFill>
                            <a:schemeClr val="tx1"/>
                          </a:solidFill>
                          <a:effectLst/>
                        </a:rPr>
                        <a:t> </a:t>
                      </a:r>
                      <a:r>
                        <a:rPr lang="en-US" sz="1600">
                          <a:solidFill>
                            <a:schemeClr val="tx1"/>
                          </a:solidFill>
                          <a:effectLst/>
                        </a:rPr>
                        <a:t>audit</a:t>
                      </a:r>
                      <a:r>
                        <a:rPr lang="en-US" sz="1600" spc="200">
                          <a:solidFill>
                            <a:schemeClr val="tx1"/>
                          </a:solidFill>
                          <a:effectLst/>
                        </a:rPr>
                        <a:t> </a:t>
                      </a:r>
                      <a:r>
                        <a:rPr lang="en-US" sz="1600">
                          <a:solidFill>
                            <a:schemeClr val="tx1"/>
                          </a:solidFill>
                          <a:effectLst/>
                        </a:rPr>
                        <a:t>conclusions</a:t>
                      </a:r>
                      <a:r>
                        <a:rPr lang="en-US" sz="1600" spc="200">
                          <a:solidFill>
                            <a:schemeClr val="tx1"/>
                          </a:solidFill>
                          <a:effectLst/>
                        </a:rPr>
                        <a:t> </a:t>
                      </a:r>
                      <a:r>
                        <a:rPr lang="en-US" sz="1600">
                          <a:solidFill>
                            <a:schemeClr val="tx1"/>
                          </a:solidFill>
                          <a:effectLst/>
                        </a:rPr>
                        <a:t>drawn</a:t>
                      </a:r>
                      <a:r>
                        <a:rPr lang="en-US" sz="1600" spc="200">
                          <a:solidFill>
                            <a:schemeClr val="tx1"/>
                          </a:solidFill>
                          <a:effectLst/>
                        </a:rPr>
                        <a:t> </a:t>
                      </a:r>
                      <a:r>
                        <a:rPr lang="en-US" sz="1600">
                          <a:solidFill>
                            <a:schemeClr val="tx1"/>
                          </a:solidFill>
                          <a:effectLst/>
                        </a:rPr>
                        <a:t>are</a:t>
                      </a:r>
                      <a:r>
                        <a:rPr lang="en-US" sz="1600" spc="200">
                          <a:solidFill>
                            <a:schemeClr val="tx1"/>
                          </a:solidFill>
                          <a:effectLst/>
                        </a:rPr>
                        <a:t> </a:t>
                      </a:r>
                      <a:r>
                        <a:rPr lang="en-US" sz="1600">
                          <a:solidFill>
                            <a:schemeClr val="tx1"/>
                          </a:solidFill>
                          <a:effectLst/>
                        </a:rPr>
                        <a:t>duly</a:t>
                      </a:r>
                      <a:r>
                        <a:rPr lang="en-US" sz="1600" spc="200">
                          <a:solidFill>
                            <a:schemeClr val="tx1"/>
                          </a:solidFill>
                          <a:effectLst/>
                        </a:rPr>
                        <a:t> </a:t>
                      </a:r>
                      <a:r>
                        <a:rPr lang="en-US" sz="1600">
                          <a:solidFill>
                            <a:schemeClr val="tx1"/>
                          </a:solidFill>
                          <a:effectLst/>
                        </a:rPr>
                        <a:t>supported</a:t>
                      </a:r>
                      <a:r>
                        <a:rPr lang="en-US" sz="1600" spc="200">
                          <a:solidFill>
                            <a:schemeClr val="tx1"/>
                          </a:solidFill>
                          <a:effectLst/>
                        </a:rPr>
                        <a:t> </a:t>
                      </a:r>
                      <a:r>
                        <a:rPr lang="en-US" sz="1600">
                          <a:solidFill>
                            <a:schemeClr val="tx1"/>
                          </a:solidFill>
                          <a:effectLst/>
                        </a:rPr>
                        <a:t>by audit queries/observations?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2819289894"/>
                  </a:ext>
                </a:extLst>
              </a:tr>
              <a:tr h="237994">
                <a:tc>
                  <a:txBody>
                    <a:bodyPr/>
                    <a:lstStyle/>
                    <a:p>
                      <a:pPr marL="67945">
                        <a:spcBef>
                          <a:spcPts val="445"/>
                        </a:spcBef>
                      </a:pPr>
                      <a:r>
                        <a:rPr lang="en-US" sz="1600" b="0" spc="-25">
                          <a:solidFill>
                            <a:schemeClr val="tx1"/>
                          </a:solidFill>
                          <a:effectLst/>
                        </a:rPr>
                        <a:t>12.</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dirty="0">
                          <a:solidFill>
                            <a:schemeClr val="tx1"/>
                          </a:solidFill>
                          <a:effectLst/>
                        </a:rPr>
                        <a:t>Whether</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quality</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audit</a:t>
                      </a:r>
                      <a:r>
                        <a:rPr lang="en-US" sz="1600" spc="200" dirty="0">
                          <a:solidFill>
                            <a:schemeClr val="tx1"/>
                          </a:solidFill>
                          <a:effectLst/>
                        </a:rPr>
                        <a:t> </a:t>
                      </a:r>
                      <a:r>
                        <a:rPr lang="en-US" sz="1600" dirty="0">
                          <a:solidFill>
                            <a:schemeClr val="tx1"/>
                          </a:solidFill>
                          <a:effectLst/>
                        </a:rPr>
                        <a:t>reports</a:t>
                      </a:r>
                      <a:r>
                        <a:rPr lang="en-US" sz="1600" spc="200" dirty="0">
                          <a:solidFill>
                            <a:schemeClr val="tx1"/>
                          </a:solidFill>
                          <a:effectLst/>
                        </a:rPr>
                        <a:t> </a:t>
                      </a:r>
                      <a:r>
                        <a:rPr lang="en-US" sz="1600" dirty="0">
                          <a:solidFill>
                            <a:schemeClr val="tx1"/>
                          </a:solidFill>
                          <a:effectLst/>
                        </a:rPr>
                        <a:t>in</a:t>
                      </a:r>
                      <a:r>
                        <a:rPr lang="en-US" sz="1600" spc="200" dirty="0">
                          <a:solidFill>
                            <a:schemeClr val="tx1"/>
                          </a:solidFill>
                          <a:effectLst/>
                        </a:rPr>
                        <a:t> </a:t>
                      </a:r>
                      <a:r>
                        <a:rPr lang="en-US" sz="1600" dirty="0">
                          <a:solidFill>
                            <a:schemeClr val="tx1"/>
                          </a:solidFill>
                          <a:effectLst/>
                        </a:rPr>
                        <a:t>respect</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format and content found proper?</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3861687375"/>
                  </a:ext>
                </a:extLst>
              </a:tr>
              <a:tr h="184524">
                <a:tc>
                  <a:txBody>
                    <a:bodyPr/>
                    <a:lstStyle/>
                    <a:p>
                      <a:pPr marL="67945">
                        <a:spcBef>
                          <a:spcPts val="445"/>
                        </a:spcBef>
                      </a:pPr>
                      <a:r>
                        <a:rPr lang="en-US" sz="1600" b="0" spc="-10">
                          <a:solidFill>
                            <a:schemeClr val="tx1"/>
                          </a:solidFill>
                          <a:effectLst/>
                        </a:rPr>
                        <a:t>13.(a)</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dirty="0">
                          <a:solidFill>
                            <a:schemeClr val="tx1"/>
                          </a:solidFill>
                          <a:effectLst/>
                        </a:rPr>
                        <a:t>Whether</a:t>
                      </a:r>
                      <a:r>
                        <a:rPr lang="en-US" sz="1600" spc="100" dirty="0">
                          <a:solidFill>
                            <a:schemeClr val="tx1"/>
                          </a:solidFill>
                          <a:effectLst/>
                        </a:rPr>
                        <a:t> </a:t>
                      </a:r>
                      <a:r>
                        <a:rPr lang="en-US" sz="1600" dirty="0">
                          <a:solidFill>
                            <a:schemeClr val="tx1"/>
                          </a:solidFill>
                          <a:effectLst/>
                        </a:rPr>
                        <a:t>the</a:t>
                      </a:r>
                      <a:r>
                        <a:rPr lang="en-US" sz="1600" spc="115" dirty="0">
                          <a:solidFill>
                            <a:schemeClr val="tx1"/>
                          </a:solidFill>
                          <a:effectLst/>
                        </a:rPr>
                        <a:t> </a:t>
                      </a:r>
                      <a:r>
                        <a:rPr lang="en-US" sz="1600" dirty="0">
                          <a:solidFill>
                            <a:schemeClr val="tx1"/>
                          </a:solidFill>
                          <a:effectLst/>
                        </a:rPr>
                        <a:t>Reviewer</a:t>
                      </a:r>
                      <a:r>
                        <a:rPr lang="en-US" sz="1600" spc="110" dirty="0">
                          <a:solidFill>
                            <a:schemeClr val="tx1"/>
                          </a:solidFill>
                          <a:effectLst/>
                        </a:rPr>
                        <a:t> </a:t>
                      </a:r>
                      <a:r>
                        <a:rPr lang="en-US" sz="1600" dirty="0">
                          <a:solidFill>
                            <a:schemeClr val="tx1"/>
                          </a:solidFill>
                          <a:effectLst/>
                        </a:rPr>
                        <a:t>has</a:t>
                      </a:r>
                      <a:r>
                        <a:rPr lang="en-US" sz="1600" spc="120" dirty="0">
                          <a:solidFill>
                            <a:schemeClr val="tx1"/>
                          </a:solidFill>
                          <a:effectLst/>
                        </a:rPr>
                        <a:t> </a:t>
                      </a:r>
                      <a:r>
                        <a:rPr lang="en-US" sz="1600" dirty="0">
                          <a:solidFill>
                            <a:schemeClr val="tx1"/>
                          </a:solidFill>
                          <a:effectLst/>
                        </a:rPr>
                        <a:t>issued</a:t>
                      </a:r>
                      <a:r>
                        <a:rPr lang="en-US" sz="1600" spc="115" dirty="0">
                          <a:solidFill>
                            <a:schemeClr val="tx1"/>
                          </a:solidFill>
                          <a:effectLst/>
                        </a:rPr>
                        <a:t> </a:t>
                      </a:r>
                      <a:r>
                        <a:rPr lang="en-US" sz="1600" dirty="0">
                          <a:solidFill>
                            <a:schemeClr val="tx1"/>
                          </a:solidFill>
                          <a:effectLst/>
                        </a:rPr>
                        <a:t>preliminary</a:t>
                      </a:r>
                      <a:r>
                        <a:rPr lang="en-US" sz="1600" spc="120" dirty="0">
                          <a:solidFill>
                            <a:schemeClr val="tx1"/>
                          </a:solidFill>
                          <a:effectLst/>
                        </a:rPr>
                        <a:t> </a:t>
                      </a:r>
                      <a:r>
                        <a:rPr lang="en-US" sz="1600" spc="-10" dirty="0">
                          <a:solidFill>
                            <a:schemeClr val="tx1"/>
                          </a:solidFill>
                          <a:effectLst/>
                        </a:rPr>
                        <a:t>report?</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1330779246"/>
                  </a:ext>
                </a:extLst>
              </a:tr>
              <a:tr h="139791">
                <a:tc rowSpan="2">
                  <a:txBody>
                    <a:bodyPr/>
                    <a:lstStyle/>
                    <a:p>
                      <a:pPr marL="103505">
                        <a:spcBef>
                          <a:spcPts val="455"/>
                        </a:spcBef>
                        <a:spcAft>
                          <a:spcPts val="0"/>
                        </a:spcAft>
                      </a:pPr>
                      <a:r>
                        <a:rPr lang="en-US" sz="1600" b="0" spc="-25" dirty="0">
                          <a:solidFill>
                            <a:schemeClr val="tx1"/>
                          </a:solidFill>
                          <a:effectLst/>
                        </a:rPr>
                        <a:t>     (b)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55"/>
                        </a:spcBef>
                      </a:pPr>
                      <a:r>
                        <a:rPr lang="en-US" sz="1600">
                          <a:solidFill>
                            <a:schemeClr val="tx1"/>
                          </a:solidFill>
                          <a:effectLst/>
                        </a:rPr>
                        <a:t>If</a:t>
                      </a:r>
                      <a:r>
                        <a:rPr lang="en-US" sz="1600" spc="90">
                          <a:solidFill>
                            <a:schemeClr val="tx1"/>
                          </a:solidFill>
                          <a:effectLst/>
                        </a:rPr>
                        <a:t> </a:t>
                      </a:r>
                      <a:r>
                        <a:rPr lang="en-US" sz="1600">
                          <a:solidFill>
                            <a:schemeClr val="tx1"/>
                          </a:solidFill>
                          <a:effectLst/>
                        </a:rPr>
                        <a:t>‘Yes’,</a:t>
                      </a:r>
                      <a:r>
                        <a:rPr lang="en-US" sz="1600" spc="90">
                          <a:solidFill>
                            <a:schemeClr val="tx1"/>
                          </a:solidFill>
                          <a:effectLst/>
                        </a:rPr>
                        <a:t> </a:t>
                      </a:r>
                      <a:r>
                        <a:rPr lang="en-US" sz="1600">
                          <a:solidFill>
                            <a:schemeClr val="tx1"/>
                          </a:solidFill>
                          <a:effectLst/>
                        </a:rPr>
                        <a:t>please</a:t>
                      </a:r>
                      <a:r>
                        <a:rPr lang="en-US" sz="1600" spc="75">
                          <a:solidFill>
                            <a:schemeClr val="tx1"/>
                          </a:solidFill>
                          <a:effectLst/>
                        </a:rPr>
                        <a:t> </a:t>
                      </a:r>
                      <a:r>
                        <a:rPr lang="en-US" sz="1600">
                          <a:solidFill>
                            <a:schemeClr val="tx1"/>
                          </a:solidFill>
                          <a:effectLst/>
                        </a:rPr>
                        <a:t>specify</a:t>
                      </a:r>
                      <a:r>
                        <a:rPr lang="en-US" sz="1600" spc="90">
                          <a:solidFill>
                            <a:schemeClr val="tx1"/>
                          </a:solidFill>
                          <a:effectLst/>
                        </a:rPr>
                        <a:t> </a:t>
                      </a:r>
                      <a:r>
                        <a:rPr lang="en-US" sz="1600">
                          <a:solidFill>
                            <a:schemeClr val="tx1"/>
                          </a:solidFill>
                          <a:effectLst/>
                        </a:rPr>
                        <a:t>the</a:t>
                      </a:r>
                      <a:r>
                        <a:rPr lang="en-US" sz="1600" spc="90">
                          <a:solidFill>
                            <a:schemeClr val="tx1"/>
                          </a:solidFill>
                          <a:effectLst/>
                        </a:rPr>
                        <a:t> </a:t>
                      </a:r>
                      <a:r>
                        <a:rPr lang="en-US" sz="1600">
                          <a:solidFill>
                            <a:schemeClr val="tx1"/>
                          </a:solidFill>
                          <a:effectLst/>
                        </a:rPr>
                        <a:t>areas</a:t>
                      </a:r>
                      <a:r>
                        <a:rPr lang="en-US" sz="1600" spc="90">
                          <a:solidFill>
                            <a:schemeClr val="tx1"/>
                          </a:solidFill>
                          <a:effectLst/>
                        </a:rPr>
                        <a:t> </a:t>
                      </a:r>
                      <a:r>
                        <a:rPr lang="en-US" sz="1600">
                          <a:solidFill>
                            <a:schemeClr val="tx1"/>
                          </a:solidFill>
                          <a:effectLst/>
                        </a:rPr>
                        <a:t>of</a:t>
                      </a:r>
                      <a:r>
                        <a:rPr lang="en-US" sz="1600" spc="95">
                          <a:solidFill>
                            <a:schemeClr val="tx1"/>
                          </a:solidFill>
                          <a:effectLst/>
                        </a:rPr>
                        <a:t> </a:t>
                      </a:r>
                      <a:r>
                        <a:rPr lang="en-US" sz="1600" spc="-10">
                          <a:solidFill>
                            <a:schemeClr val="tx1"/>
                          </a:solidFill>
                          <a:effectLst/>
                        </a:rPr>
                        <a:t>deficiencies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5">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extLst>
                  <a:ext uri="{0D108BD9-81ED-4DB2-BD59-A6C34878D82A}">
                    <a16:rowId xmlns="" xmlns:a16="http://schemas.microsoft.com/office/drawing/2014/main" val="1242284109"/>
                  </a:ext>
                </a:extLst>
              </a:tr>
              <a:tr h="283775">
                <a:tc vMerge="1">
                  <a:txBody>
                    <a:bodyPr/>
                    <a:lstStyle/>
                    <a:p>
                      <a:endParaRPr lang="en-IN"/>
                    </a:p>
                  </a:txBody>
                  <a:tcPr/>
                </a:tc>
                <a:tc>
                  <a:txBody>
                    <a:bodyPr/>
                    <a:lstStyle/>
                    <a:p>
                      <a:pPr marL="68580">
                        <a:spcBef>
                          <a:spcPts val="445"/>
                        </a:spcBef>
                      </a:pPr>
                      <a:r>
                        <a:rPr lang="en-US" sz="1600" spc="-10" dirty="0">
                          <a:solidFill>
                            <a:schemeClr val="tx1"/>
                          </a:solidFill>
                          <a:effectLst/>
                        </a:rPr>
                        <a:t>……………………………………………………………………</a:t>
                      </a:r>
                      <a:endParaRPr lang="en-IN" sz="1600" dirty="0">
                        <a:solidFill>
                          <a:schemeClr val="tx1"/>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extLst>
                  <a:ext uri="{0D108BD9-81ED-4DB2-BD59-A6C34878D82A}">
                    <a16:rowId xmlns="" xmlns:a16="http://schemas.microsoft.com/office/drawing/2014/main" val="1407652269"/>
                  </a:ext>
                </a:extLst>
              </a:tr>
              <a:tr h="184524">
                <a:tc>
                  <a:txBody>
                    <a:bodyPr/>
                    <a:lstStyle/>
                    <a:p>
                      <a:pPr marL="67945">
                        <a:spcBef>
                          <a:spcPts val="445"/>
                        </a:spcBef>
                      </a:pPr>
                      <a:r>
                        <a:rPr lang="en-US" sz="1600" b="0" dirty="0">
                          <a:solidFill>
                            <a:schemeClr val="tx1"/>
                          </a:solidFill>
                          <a:effectLst/>
                        </a:rPr>
                        <a:t>14.</a:t>
                      </a:r>
                      <a:r>
                        <a:rPr lang="en-US" sz="1600" b="0" spc="75" dirty="0">
                          <a:solidFill>
                            <a:schemeClr val="tx1"/>
                          </a:solidFill>
                          <a:effectLst/>
                        </a:rPr>
                        <a:t> </a:t>
                      </a:r>
                      <a:r>
                        <a:rPr lang="en-US" sz="1600" b="0" spc="-25" dirty="0">
                          <a:solidFill>
                            <a:schemeClr val="tx1"/>
                          </a:solidFill>
                          <a:effectLst/>
                        </a:rPr>
                        <a:t>(a)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a:solidFill>
                            <a:schemeClr val="tx1"/>
                          </a:solidFill>
                          <a:effectLst/>
                        </a:rPr>
                        <a:t>Whether</a:t>
                      </a:r>
                      <a:r>
                        <a:rPr lang="en-US" sz="1600" spc="80">
                          <a:solidFill>
                            <a:schemeClr val="tx1"/>
                          </a:solidFill>
                          <a:effectLst/>
                        </a:rPr>
                        <a:t> </a:t>
                      </a:r>
                      <a:r>
                        <a:rPr lang="en-US" sz="1600">
                          <a:solidFill>
                            <a:schemeClr val="tx1"/>
                          </a:solidFill>
                          <a:effectLst/>
                        </a:rPr>
                        <a:t>PU</a:t>
                      </a:r>
                      <a:r>
                        <a:rPr lang="en-US" sz="1600" spc="90">
                          <a:solidFill>
                            <a:schemeClr val="tx1"/>
                          </a:solidFill>
                          <a:effectLst/>
                        </a:rPr>
                        <a:t> </a:t>
                      </a:r>
                      <a:r>
                        <a:rPr lang="en-US" sz="1600">
                          <a:solidFill>
                            <a:schemeClr val="tx1"/>
                          </a:solidFill>
                          <a:effectLst/>
                        </a:rPr>
                        <a:t>has</a:t>
                      </a:r>
                      <a:r>
                        <a:rPr lang="en-US" sz="1600" spc="100">
                          <a:solidFill>
                            <a:schemeClr val="tx1"/>
                          </a:solidFill>
                          <a:effectLst/>
                        </a:rPr>
                        <a:t> </a:t>
                      </a:r>
                      <a:r>
                        <a:rPr lang="en-US" sz="1600">
                          <a:solidFill>
                            <a:schemeClr val="tx1"/>
                          </a:solidFill>
                          <a:effectLst/>
                        </a:rPr>
                        <a:t>responded</a:t>
                      </a:r>
                      <a:r>
                        <a:rPr lang="en-US" sz="1600" spc="100">
                          <a:solidFill>
                            <a:schemeClr val="tx1"/>
                          </a:solidFill>
                          <a:effectLst/>
                        </a:rPr>
                        <a:t> </a:t>
                      </a:r>
                      <a:r>
                        <a:rPr lang="en-US" sz="1600">
                          <a:solidFill>
                            <a:schemeClr val="tx1"/>
                          </a:solidFill>
                          <a:effectLst/>
                        </a:rPr>
                        <a:t>to</a:t>
                      </a:r>
                      <a:r>
                        <a:rPr lang="en-US" sz="1600" spc="110">
                          <a:solidFill>
                            <a:schemeClr val="tx1"/>
                          </a:solidFill>
                          <a:effectLst/>
                        </a:rPr>
                        <a:t> </a:t>
                      </a:r>
                      <a:r>
                        <a:rPr lang="en-US" sz="1600">
                          <a:solidFill>
                            <a:schemeClr val="tx1"/>
                          </a:solidFill>
                          <a:effectLst/>
                        </a:rPr>
                        <a:t>the</a:t>
                      </a:r>
                      <a:r>
                        <a:rPr lang="en-US" sz="1600" spc="100">
                          <a:solidFill>
                            <a:schemeClr val="tx1"/>
                          </a:solidFill>
                          <a:effectLst/>
                        </a:rPr>
                        <a:t> </a:t>
                      </a:r>
                      <a:r>
                        <a:rPr lang="en-US" sz="1600">
                          <a:solidFill>
                            <a:schemeClr val="tx1"/>
                          </a:solidFill>
                          <a:effectLst/>
                        </a:rPr>
                        <a:t>preliminary</a:t>
                      </a:r>
                      <a:r>
                        <a:rPr lang="en-US" sz="1600" spc="105">
                          <a:solidFill>
                            <a:schemeClr val="tx1"/>
                          </a:solidFill>
                          <a:effectLst/>
                        </a:rPr>
                        <a:t> </a:t>
                      </a:r>
                      <a:r>
                        <a:rPr lang="en-US" sz="1600" spc="-10">
                          <a:solidFill>
                            <a:schemeClr val="tx1"/>
                          </a:solidFill>
                          <a:effectLst/>
                        </a:rPr>
                        <a:t>report?</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spc="-25" dirty="0">
                          <a:solidFill>
                            <a:schemeClr val="tx1"/>
                          </a:solidFill>
                          <a:effectLst/>
                        </a:rPr>
                        <a:t>Yes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spc="-25">
                          <a:solidFill>
                            <a:schemeClr val="tx1"/>
                          </a:solidFill>
                          <a:effectLst/>
                        </a:rPr>
                        <a:t>No</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8842775"/>
                  </a:ext>
                </a:extLst>
              </a:tr>
              <a:tr h="237994">
                <a:tc>
                  <a:txBody>
                    <a:bodyPr/>
                    <a:lstStyle/>
                    <a:p>
                      <a:pPr marL="241935">
                        <a:spcBef>
                          <a:spcPts val="445"/>
                        </a:spcBef>
                      </a:pPr>
                      <a:r>
                        <a:rPr lang="en-US" sz="1600" b="0" spc="-25" dirty="0">
                          <a:solidFill>
                            <a:schemeClr val="tx1"/>
                          </a:solidFill>
                          <a:effectLst/>
                        </a:rPr>
                        <a:t>   (b)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a:lnSpc>
                          <a:spcPct val="110000"/>
                        </a:lnSpc>
                        <a:spcBef>
                          <a:spcPts val="445"/>
                        </a:spcBef>
                      </a:pPr>
                      <a:r>
                        <a:rPr lang="en-US" sz="1600">
                          <a:solidFill>
                            <a:schemeClr val="tx1"/>
                          </a:solidFill>
                          <a:effectLst/>
                        </a:rPr>
                        <a:t>Whether the Reviewer is satisfied with the response received from the PU?</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spc="-25">
                          <a:solidFill>
                            <a:schemeClr val="tx1"/>
                          </a:solidFill>
                          <a:effectLst/>
                        </a:rPr>
                        <a:t>No</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63286675"/>
                  </a:ext>
                </a:extLst>
              </a:tr>
              <a:tr h="296601">
                <a:tc>
                  <a:txBody>
                    <a:bodyPr/>
                    <a:lstStyle/>
                    <a:p>
                      <a:pPr marL="67945">
                        <a:spcBef>
                          <a:spcPts val="445"/>
                        </a:spcBef>
                      </a:pPr>
                      <a:r>
                        <a:rPr lang="en-US" sz="1600" b="0" spc="-25" dirty="0">
                          <a:solidFill>
                            <a:schemeClr val="tx1"/>
                          </a:solidFill>
                          <a:effectLst/>
                        </a:rPr>
                        <a:t>15.</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a:lnSpc>
                          <a:spcPct val="110000"/>
                        </a:lnSpc>
                        <a:spcBef>
                          <a:spcPts val="430"/>
                        </a:spcBef>
                        <a:spcAft>
                          <a:spcPts val="0"/>
                        </a:spcAft>
                      </a:pPr>
                      <a:r>
                        <a:rPr lang="en-US" sz="1600" b="0" dirty="0">
                          <a:solidFill>
                            <a:schemeClr val="tx1"/>
                          </a:solidFill>
                          <a:effectLst/>
                        </a:rPr>
                        <a:t>If the Reviewer is not satisfied with the response of the PU, whether qualified report has been issued?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11168704"/>
                  </a:ext>
                </a:extLst>
              </a:tr>
              <a:tr h="296601">
                <a:tc>
                  <a:txBody>
                    <a:bodyPr/>
                    <a:lstStyle/>
                    <a:p>
                      <a:pPr marL="67945">
                        <a:spcBef>
                          <a:spcPts val="445"/>
                        </a:spcBef>
                      </a:pPr>
                      <a:r>
                        <a:rPr lang="en-US" sz="1600" b="0" dirty="0">
                          <a:solidFill>
                            <a:schemeClr val="tx1"/>
                          </a:solidFill>
                          <a:effectLst/>
                          <a:latin typeface="Liberation Sans Narrow"/>
                          <a:ea typeface="Liberation Sans Narrow"/>
                          <a:cs typeface="Liberation Sans Narrow"/>
                        </a:rPr>
                        <a:t>16. (a)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dirty="0">
                          <a:solidFill>
                            <a:schemeClr val="tx1"/>
                          </a:solidFill>
                          <a:effectLst/>
                        </a:rPr>
                        <a:t>Is</a:t>
                      </a:r>
                      <a:r>
                        <a:rPr lang="en-US" sz="1600" b="0" spc="80" dirty="0">
                          <a:solidFill>
                            <a:schemeClr val="tx1"/>
                          </a:solidFill>
                          <a:effectLst/>
                        </a:rPr>
                        <a:t> </a:t>
                      </a:r>
                      <a:r>
                        <a:rPr lang="en-US" sz="1600" b="0" dirty="0">
                          <a:solidFill>
                            <a:schemeClr val="tx1"/>
                          </a:solidFill>
                          <a:effectLst/>
                        </a:rPr>
                        <a:t>the</a:t>
                      </a:r>
                      <a:r>
                        <a:rPr lang="en-US" sz="1600" b="0" spc="80" dirty="0">
                          <a:solidFill>
                            <a:schemeClr val="tx1"/>
                          </a:solidFill>
                          <a:effectLst/>
                        </a:rPr>
                        <a:t> </a:t>
                      </a:r>
                      <a:r>
                        <a:rPr lang="en-US" sz="1600" b="0" dirty="0">
                          <a:solidFill>
                            <a:schemeClr val="tx1"/>
                          </a:solidFill>
                          <a:effectLst/>
                        </a:rPr>
                        <a:t>Final</a:t>
                      </a:r>
                      <a:r>
                        <a:rPr lang="en-US" sz="1600" b="0" spc="80" dirty="0">
                          <a:solidFill>
                            <a:schemeClr val="tx1"/>
                          </a:solidFill>
                          <a:effectLst/>
                        </a:rPr>
                        <a:t> </a:t>
                      </a:r>
                      <a:r>
                        <a:rPr lang="en-US" sz="1600" b="0" dirty="0">
                          <a:solidFill>
                            <a:schemeClr val="tx1"/>
                          </a:solidFill>
                          <a:effectLst/>
                        </a:rPr>
                        <a:t>Report</a:t>
                      </a:r>
                      <a:r>
                        <a:rPr lang="en-US" sz="1600" b="0" spc="115" dirty="0">
                          <a:solidFill>
                            <a:schemeClr val="tx1"/>
                          </a:solidFill>
                          <a:effectLst/>
                        </a:rPr>
                        <a:t> </a:t>
                      </a:r>
                      <a:r>
                        <a:rPr lang="en-US" sz="1600" b="0" spc="-10" dirty="0">
                          <a:solidFill>
                            <a:schemeClr val="tx1"/>
                          </a:solidFill>
                          <a:effectLst/>
                        </a:rPr>
                        <a:t>qualified?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b="0" dirty="0">
                          <a:solidFill>
                            <a:schemeClr val="tx1"/>
                          </a:solidFill>
                          <a:effectLst/>
                          <a:latin typeface="+mn-lt"/>
                          <a:ea typeface="Liberation Sans Narrow"/>
                          <a:cs typeface="Liberation Sans Narrow"/>
                        </a:rPr>
                        <a:t>Yes</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b="0" dirty="0">
                          <a:solidFill>
                            <a:schemeClr val="tx1"/>
                          </a:solidFill>
                          <a:effectLst/>
                          <a:latin typeface="+mn-lt"/>
                          <a:ea typeface="Liberation Sans Narrow"/>
                          <a:cs typeface="Liberation Sans Narrow"/>
                        </a:rPr>
                        <a:t>No</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dirty="0">
                          <a:solidFill>
                            <a:schemeClr val="tx1"/>
                          </a:solidFill>
                          <a:effectLst/>
                          <a:latin typeface="+mn-lt"/>
                          <a:ea typeface="Liberation Sans Narrow"/>
                          <a:cs typeface="Liberation Sans Narrow"/>
                        </a:rPr>
                        <a:t>N.A.</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67035979"/>
                  </a:ext>
                </a:extLst>
              </a:tr>
              <a:tr h="124424">
                <a:tc>
                  <a:txBody>
                    <a:bodyPr/>
                    <a:lstStyle/>
                    <a:p>
                      <a:pPr marL="67945">
                        <a:spcBef>
                          <a:spcPts val="445"/>
                        </a:spcBef>
                      </a:pPr>
                      <a:r>
                        <a:rPr lang="en-US" sz="1600" b="0" dirty="0">
                          <a:solidFill>
                            <a:schemeClr val="tx1"/>
                          </a:solidFill>
                          <a:effectLst/>
                          <a:latin typeface="Liberation Sans Narrow"/>
                          <a:ea typeface="Liberation Sans Narrow"/>
                          <a:cs typeface="Liberation Sans Narrow"/>
                        </a:rPr>
                        <a:t>      (b)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dirty="0">
                          <a:solidFill>
                            <a:schemeClr val="tx1"/>
                          </a:solidFill>
                          <a:effectLst/>
                        </a:rPr>
                        <a:t>If</a:t>
                      </a:r>
                      <a:r>
                        <a:rPr lang="en-US" sz="1600" b="0" spc="90" dirty="0">
                          <a:solidFill>
                            <a:schemeClr val="tx1"/>
                          </a:solidFill>
                          <a:effectLst/>
                        </a:rPr>
                        <a:t> </a:t>
                      </a:r>
                      <a:r>
                        <a:rPr lang="en-US" sz="1600" b="0" dirty="0">
                          <a:solidFill>
                            <a:schemeClr val="tx1"/>
                          </a:solidFill>
                          <a:effectLst/>
                        </a:rPr>
                        <a:t>‘Yes’,</a:t>
                      </a:r>
                      <a:r>
                        <a:rPr lang="en-US" sz="1600" b="0" spc="80" dirty="0">
                          <a:solidFill>
                            <a:schemeClr val="tx1"/>
                          </a:solidFill>
                          <a:effectLst/>
                        </a:rPr>
                        <a:t> </a:t>
                      </a:r>
                      <a:r>
                        <a:rPr lang="en-US" sz="1600" b="0" dirty="0">
                          <a:solidFill>
                            <a:schemeClr val="tx1"/>
                          </a:solidFill>
                          <a:effectLst/>
                        </a:rPr>
                        <a:t>specify</a:t>
                      </a:r>
                      <a:r>
                        <a:rPr lang="en-US" sz="1600" b="0" spc="95" dirty="0">
                          <a:solidFill>
                            <a:schemeClr val="tx1"/>
                          </a:solidFill>
                          <a:effectLst/>
                        </a:rPr>
                        <a:t> </a:t>
                      </a:r>
                      <a:r>
                        <a:rPr lang="en-US" sz="1600" b="0" dirty="0">
                          <a:solidFill>
                            <a:schemeClr val="tx1"/>
                          </a:solidFill>
                          <a:effectLst/>
                        </a:rPr>
                        <a:t>the</a:t>
                      </a:r>
                      <a:r>
                        <a:rPr lang="en-US" sz="1600" b="0" spc="95" dirty="0">
                          <a:solidFill>
                            <a:schemeClr val="tx1"/>
                          </a:solidFill>
                          <a:effectLst/>
                        </a:rPr>
                        <a:t> </a:t>
                      </a:r>
                      <a:r>
                        <a:rPr lang="en-US" sz="1600" b="0" spc="-10" dirty="0">
                          <a:solidFill>
                            <a:schemeClr val="tx1"/>
                          </a:solidFill>
                          <a:effectLst/>
                        </a:rPr>
                        <a:t>reasons</a:t>
                      </a:r>
                    </a:p>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spc="-10" dirty="0">
                          <a:solidFill>
                            <a:schemeClr val="tx1"/>
                          </a:solidFill>
                          <a:effectLst/>
                          <a:latin typeface="Liberation Sans Narrow"/>
                          <a:ea typeface="Liberation Sans Narrow"/>
                          <a:cs typeface="Liberation Sans Narrow"/>
                        </a:rPr>
                        <a:t>…………………………….</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4445" algn="ctr">
                        <a:spcBef>
                          <a:spcPts val="445"/>
                        </a:spcBef>
                      </a:pP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3208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pPr marL="1905" algn="ctr">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60791466"/>
                  </a:ext>
                </a:extLst>
              </a:tr>
              <a:tr h="124424">
                <a:tc>
                  <a:txBody>
                    <a:bodyPr/>
                    <a:lstStyle/>
                    <a:p>
                      <a:pPr marL="67945">
                        <a:spcBef>
                          <a:spcPts val="445"/>
                        </a:spcBef>
                      </a:pPr>
                      <a:r>
                        <a:rPr lang="en-US" sz="1600" b="0" dirty="0">
                          <a:solidFill>
                            <a:schemeClr val="tx1"/>
                          </a:solidFill>
                          <a:effectLst/>
                          <a:latin typeface="Liberation Sans Narrow"/>
                          <a:ea typeface="Liberation Sans Narrow"/>
                          <a:cs typeface="Liberation Sans Narrow"/>
                        </a:rPr>
                        <a:t>17</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dirty="0">
                          <a:solidFill>
                            <a:schemeClr val="tx1"/>
                          </a:solidFill>
                          <a:effectLst/>
                        </a:rPr>
                        <a:t>Whether the Reviewer received full co-operation from the</a:t>
                      </a:r>
                      <a:r>
                        <a:rPr lang="en-US" sz="1600" b="0" spc="400" dirty="0">
                          <a:solidFill>
                            <a:schemeClr val="tx1"/>
                          </a:solidFill>
                          <a:effectLst/>
                        </a:rPr>
                        <a:t> </a:t>
                      </a:r>
                      <a:r>
                        <a:rPr lang="en-US" sz="1600" b="0" dirty="0">
                          <a:solidFill>
                            <a:schemeClr val="tx1"/>
                          </a:solidFill>
                          <a:effectLst/>
                        </a:rPr>
                        <a:t>PU during review?</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4445" algn="ctr">
                        <a:spcBef>
                          <a:spcPts val="445"/>
                        </a:spcBef>
                      </a:pPr>
                      <a:r>
                        <a:rPr lang="en-US" sz="1600" b="0" dirty="0">
                          <a:solidFill>
                            <a:schemeClr val="tx1"/>
                          </a:solidFill>
                          <a:effectLst/>
                          <a:latin typeface="+mn-lt"/>
                          <a:ea typeface="Liberation Sans Narrow"/>
                          <a:cs typeface="Liberation Sans Narrow"/>
                        </a:rPr>
                        <a:t>Yes</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3">
                  <a:txBody>
                    <a:bodyPr/>
                    <a:lstStyle/>
                    <a:p>
                      <a:pPr marL="4445" algn="ctr">
                        <a:spcBef>
                          <a:spcPts val="445"/>
                        </a:spcBef>
                      </a:pPr>
                      <a:r>
                        <a:rPr lang="en-US" sz="1600" b="0" dirty="0">
                          <a:solidFill>
                            <a:schemeClr val="tx1"/>
                          </a:solidFill>
                          <a:effectLst/>
                          <a:latin typeface="+mn-lt"/>
                          <a:ea typeface="Liberation Sans Narrow"/>
                          <a:cs typeface="Liberation Sans Narrow"/>
                        </a:rPr>
                        <a:t>No</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3849322923"/>
                  </a:ext>
                </a:extLst>
              </a:tr>
            </a:tbl>
          </a:graphicData>
        </a:graphic>
      </p:graphicFrame>
    </p:spTree>
    <p:extLst>
      <p:ext uri="{BB962C8B-B14F-4D97-AF65-F5344CB8AC3E}">
        <p14:creationId xmlns:p14="http://schemas.microsoft.com/office/powerpoint/2010/main" val="480216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D602088-4CDF-E69E-A721-D9A8957A98DC}"/>
              </a:ext>
            </a:extLst>
          </p:cNvPr>
          <p:cNvSpPr>
            <a:spLocks noGrp="1"/>
          </p:cNvSpPr>
          <p:nvPr>
            <p:ph type="sldNum" sz="quarter" idx="12"/>
          </p:nvPr>
        </p:nvSpPr>
        <p:spPr/>
        <p:txBody>
          <a:bodyPr/>
          <a:lstStyle/>
          <a:p>
            <a:fld id="{84987527-4F94-449D-8DFA-25520CA89050}" type="slidenum">
              <a:rPr lang="en-IN" smtClean="0"/>
              <a:t>29</a:t>
            </a:fld>
            <a:endParaRPr lang="en-IN"/>
          </a:p>
        </p:txBody>
      </p:sp>
      <p:graphicFrame>
        <p:nvGraphicFramePr>
          <p:cNvPr id="3" name="Table 2">
            <a:extLst>
              <a:ext uri="{FF2B5EF4-FFF2-40B4-BE49-F238E27FC236}">
                <a16:creationId xmlns="" xmlns:a16="http://schemas.microsoft.com/office/drawing/2014/main" id="{7D547FD2-F66D-2C32-0E82-4AA7BC512D9F}"/>
              </a:ext>
            </a:extLst>
          </p:cNvPr>
          <p:cNvGraphicFramePr>
            <a:graphicFrameLocks noGrp="1"/>
          </p:cNvGraphicFramePr>
          <p:nvPr>
            <p:extLst>
              <p:ext uri="{D42A27DB-BD31-4B8C-83A1-F6EECF244321}">
                <p14:modId xmlns:p14="http://schemas.microsoft.com/office/powerpoint/2010/main" val="318011847"/>
              </p:ext>
            </p:extLst>
          </p:nvPr>
        </p:nvGraphicFramePr>
        <p:xfrm>
          <a:off x="323353" y="203199"/>
          <a:ext cx="11336741" cy="6222896"/>
        </p:xfrm>
        <a:graphic>
          <a:graphicData uri="http://schemas.openxmlformats.org/drawingml/2006/table">
            <a:tbl>
              <a:tblPr firstRow="1" firstCol="1" lastRow="1" lastCol="1" bandRow="1" bandCol="1">
                <a:tableStyleId>{5C22544A-7EE6-4342-B048-85BDC9FD1C3A}</a:tableStyleId>
              </a:tblPr>
              <a:tblGrid>
                <a:gridCol w="920377">
                  <a:extLst>
                    <a:ext uri="{9D8B030D-6E8A-4147-A177-3AD203B41FA5}">
                      <a16:colId xmlns="" xmlns:a16="http://schemas.microsoft.com/office/drawing/2014/main" val="2992470175"/>
                    </a:ext>
                  </a:extLst>
                </a:gridCol>
                <a:gridCol w="8086165">
                  <a:extLst>
                    <a:ext uri="{9D8B030D-6E8A-4147-A177-3AD203B41FA5}">
                      <a16:colId xmlns="" xmlns:a16="http://schemas.microsoft.com/office/drawing/2014/main" val="3209150152"/>
                    </a:ext>
                  </a:extLst>
                </a:gridCol>
                <a:gridCol w="564214">
                  <a:extLst>
                    <a:ext uri="{9D8B030D-6E8A-4147-A177-3AD203B41FA5}">
                      <a16:colId xmlns="" xmlns:a16="http://schemas.microsoft.com/office/drawing/2014/main" val="4275204931"/>
                    </a:ext>
                  </a:extLst>
                </a:gridCol>
                <a:gridCol w="208280">
                  <a:extLst>
                    <a:ext uri="{9D8B030D-6E8A-4147-A177-3AD203B41FA5}">
                      <a16:colId xmlns="" xmlns:a16="http://schemas.microsoft.com/office/drawing/2014/main" val="1514302215"/>
                    </a:ext>
                  </a:extLst>
                </a:gridCol>
                <a:gridCol w="429181">
                  <a:extLst>
                    <a:ext uri="{9D8B030D-6E8A-4147-A177-3AD203B41FA5}">
                      <a16:colId xmlns="" xmlns:a16="http://schemas.microsoft.com/office/drawing/2014/main" val="3681638032"/>
                    </a:ext>
                  </a:extLst>
                </a:gridCol>
                <a:gridCol w="71884">
                  <a:extLst>
                    <a:ext uri="{9D8B030D-6E8A-4147-A177-3AD203B41FA5}">
                      <a16:colId xmlns="" xmlns:a16="http://schemas.microsoft.com/office/drawing/2014/main" val="230469449"/>
                    </a:ext>
                  </a:extLst>
                </a:gridCol>
                <a:gridCol w="1056640">
                  <a:extLst>
                    <a:ext uri="{9D8B030D-6E8A-4147-A177-3AD203B41FA5}">
                      <a16:colId xmlns="" xmlns:a16="http://schemas.microsoft.com/office/drawing/2014/main" val="3163645198"/>
                    </a:ext>
                  </a:extLst>
                </a:gridCol>
              </a:tblGrid>
              <a:tr h="289173">
                <a:tc rowSpan="3">
                  <a:txBody>
                    <a:bodyPr/>
                    <a:lstStyle/>
                    <a:p>
                      <a:pPr marL="67945">
                        <a:spcBef>
                          <a:spcPts val="445"/>
                        </a:spcBef>
                      </a:pPr>
                      <a:r>
                        <a:rPr lang="en-US" sz="1600" b="0" spc="-25" dirty="0">
                          <a:solidFill>
                            <a:schemeClr val="tx1"/>
                          </a:solidFill>
                          <a:effectLst/>
                        </a:rPr>
                        <a:t>18.</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a:lnSpc>
                          <a:spcPct val="110000"/>
                        </a:lnSpc>
                        <a:spcBef>
                          <a:spcPts val="445"/>
                        </a:spcBef>
                      </a:pPr>
                      <a:r>
                        <a:rPr lang="en-US" sz="1600" b="0" dirty="0">
                          <a:solidFill>
                            <a:schemeClr val="tx1"/>
                          </a:solidFill>
                          <a:effectLst/>
                        </a:rPr>
                        <a:t>Is there any point which the Reviewer wants to bring to the notice of the Board?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gridSpan="5">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endParaRPr lang="en-IN"/>
                    </a:p>
                  </a:txBody>
                  <a:tcPr/>
                </a:tc>
                <a:tc rowSpan="3" hMerge="1">
                  <a:txBody>
                    <a:bodyPr/>
                    <a:lstStyle/>
                    <a:p>
                      <a:endParaRPr lang="en-IN"/>
                    </a:p>
                  </a:txBody>
                  <a:tcPr/>
                </a:tc>
                <a:tc rowSpan="3"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3" hMerge="1">
                  <a:txBody>
                    <a:bodyPr/>
                    <a:lstStyle/>
                    <a:p>
                      <a:endParaRPr lang="en-IN"/>
                    </a:p>
                  </a:txBody>
                  <a:tcPr/>
                </a:tc>
                <a:extLst>
                  <a:ext uri="{0D108BD9-81ED-4DB2-BD59-A6C34878D82A}">
                    <a16:rowId xmlns="" xmlns:a16="http://schemas.microsoft.com/office/drawing/2014/main" val="939098323"/>
                  </a:ext>
                </a:extLst>
              </a:tr>
              <a:tr h="169852">
                <a:tc vMerge="1">
                  <a:txBody>
                    <a:bodyPr/>
                    <a:lstStyle/>
                    <a:p>
                      <a:endParaRPr lang="en-IN"/>
                    </a:p>
                  </a:txBody>
                  <a:tcPr/>
                </a:tc>
                <a:tc>
                  <a:txBody>
                    <a:bodyPr/>
                    <a:lstStyle/>
                    <a:p>
                      <a:pPr marL="68580">
                        <a:spcBef>
                          <a:spcPts val="445"/>
                        </a:spcBef>
                      </a:pPr>
                      <a:r>
                        <a:rPr lang="en-US" sz="1600" b="0" dirty="0">
                          <a:solidFill>
                            <a:schemeClr val="tx1"/>
                          </a:solidFill>
                          <a:effectLst/>
                        </a:rPr>
                        <a:t>If</a:t>
                      </a:r>
                      <a:r>
                        <a:rPr lang="en-US" sz="1600" b="0" spc="75" dirty="0">
                          <a:solidFill>
                            <a:schemeClr val="tx1"/>
                          </a:solidFill>
                          <a:effectLst/>
                        </a:rPr>
                        <a:t> </a:t>
                      </a:r>
                      <a:r>
                        <a:rPr lang="en-US" sz="1600" b="0" dirty="0">
                          <a:solidFill>
                            <a:schemeClr val="tx1"/>
                          </a:solidFill>
                          <a:effectLst/>
                        </a:rPr>
                        <a:t>yes,</a:t>
                      </a:r>
                      <a:r>
                        <a:rPr lang="en-US" sz="1600" b="0" spc="80" dirty="0">
                          <a:solidFill>
                            <a:schemeClr val="tx1"/>
                          </a:solidFill>
                          <a:effectLst/>
                        </a:rPr>
                        <a:t> </a:t>
                      </a:r>
                      <a:r>
                        <a:rPr lang="en-US" sz="1600" b="0" dirty="0">
                          <a:solidFill>
                            <a:schemeClr val="tx1"/>
                          </a:solidFill>
                          <a:effectLst/>
                        </a:rPr>
                        <a:t>please</a:t>
                      </a:r>
                      <a:r>
                        <a:rPr lang="en-US" sz="1600" b="0" spc="80" dirty="0">
                          <a:solidFill>
                            <a:schemeClr val="tx1"/>
                          </a:solidFill>
                          <a:effectLst/>
                        </a:rPr>
                        <a:t> </a:t>
                      </a:r>
                      <a:r>
                        <a:rPr lang="en-US" sz="1600" b="0" spc="-10" dirty="0">
                          <a:solidFill>
                            <a:schemeClr val="tx1"/>
                          </a:solidFill>
                          <a:effectLst/>
                        </a:rPr>
                        <a:t>elaborate.</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extLst>
                  <a:ext uri="{0D108BD9-81ED-4DB2-BD59-A6C34878D82A}">
                    <a16:rowId xmlns="" xmlns:a16="http://schemas.microsoft.com/office/drawing/2014/main" val="2563310899"/>
                  </a:ext>
                </a:extLst>
              </a:tr>
              <a:tr h="344799">
                <a:tc vMerge="1">
                  <a:txBody>
                    <a:bodyPr/>
                    <a:lstStyle/>
                    <a:p>
                      <a:endParaRPr lang="en-IN"/>
                    </a:p>
                  </a:txBody>
                  <a:tcPr/>
                </a:tc>
                <a:tc>
                  <a:txBody>
                    <a:bodyPr/>
                    <a:lstStyle/>
                    <a:p>
                      <a:pPr marL="68580">
                        <a:spcBef>
                          <a:spcPts val="430"/>
                        </a:spcBef>
                      </a:pPr>
                      <a:r>
                        <a:rPr lang="en-US" sz="1600" b="0" spc="-10" dirty="0">
                          <a:solidFill>
                            <a:schemeClr val="tx1"/>
                          </a:solidFill>
                          <a:effectLst/>
                        </a:rPr>
                        <a:t>……………………………………………………………………</a:t>
                      </a:r>
                      <a:endParaRPr lang="en-IN" sz="1600" b="0" dirty="0">
                        <a:solidFill>
                          <a:schemeClr val="tx1"/>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extLst>
                  <a:ext uri="{0D108BD9-81ED-4DB2-BD59-A6C34878D82A}">
                    <a16:rowId xmlns="" xmlns:a16="http://schemas.microsoft.com/office/drawing/2014/main" val="585808881"/>
                  </a:ext>
                </a:extLst>
              </a:tr>
              <a:tr h="384415">
                <a:tc>
                  <a:txBody>
                    <a:bodyPr/>
                    <a:lstStyle/>
                    <a:p>
                      <a:pPr marL="67945">
                        <a:spcBef>
                          <a:spcPts val="445"/>
                        </a:spcBef>
                      </a:pPr>
                      <a:r>
                        <a:rPr lang="en-US" sz="1600" b="0" dirty="0">
                          <a:solidFill>
                            <a:schemeClr val="tx1"/>
                          </a:solidFill>
                          <a:effectLst/>
                        </a:rPr>
                        <a:t>19</a:t>
                      </a:r>
                      <a:r>
                        <a:rPr lang="en-US" sz="1600" b="0" spc="55" dirty="0">
                          <a:solidFill>
                            <a:schemeClr val="tx1"/>
                          </a:solidFill>
                          <a:effectLst/>
                        </a:rPr>
                        <a:t> </a:t>
                      </a:r>
                      <a:r>
                        <a:rPr lang="en-US" sz="1600" b="0" spc="-20" dirty="0">
                          <a:solidFill>
                            <a:schemeClr val="tx1"/>
                          </a:solidFill>
                          <a:effectLst/>
                        </a:rPr>
                        <a:t>(a).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a:solidFill>
                            <a:schemeClr val="tx1"/>
                          </a:solidFill>
                          <a:effectLst/>
                        </a:rPr>
                        <a:t>Whether the PU obtained/Procured any professional work including attest functions through process of</a:t>
                      </a:r>
                      <a:r>
                        <a:rPr lang="en-US" sz="1600" b="0" spc="200">
                          <a:solidFill>
                            <a:schemeClr val="tx1"/>
                          </a:solidFill>
                          <a:effectLst/>
                        </a:rPr>
                        <a:t> </a:t>
                      </a:r>
                      <a:r>
                        <a:rPr lang="en-US" sz="1600" b="0">
                          <a:solidFill>
                            <a:schemeClr val="tx1"/>
                          </a:solidFill>
                          <a:effectLst/>
                        </a:rPr>
                        <a:t>tendering?</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marR="12065" algn="ctr">
                        <a:spcBef>
                          <a:spcPts val="445"/>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2">
                  <a:txBody>
                    <a:bodyPr/>
                    <a:lstStyle/>
                    <a:p>
                      <a:pPr marL="14605" marR="12065" algn="ctr">
                        <a:spcBef>
                          <a:spcPts val="445"/>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a:txBody>
                    <a:bodyPr/>
                    <a:lstStyle/>
                    <a:p>
                      <a:pPr marL="13335" marR="635" algn="ctr">
                        <a:spcBef>
                          <a:spcPts val="445"/>
                        </a:spcBef>
                        <a:spcAft>
                          <a:spcPts val="0"/>
                        </a:spcAft>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6654652"/>
                  </a:ext>
                </a:extLst>
              </a:tr>
              <a:tr h="384415">
                <a:tc>
                  <a:txBody>
                    <a:bodyPr/>
                    <a:lstStyle/>
                    <a:p>
                      <a:pPr marL="67945">
                        <a:spcBef>
                          <a:spcPts val="445"/>
                        </a:spcBef>
                      </a:pPr>
                      <a:r>
                        <a:rPr lang="en-US" sz="1600" b="0" dirty="0">
                          <a:solidFill>
                            <a:schemeClr val="tx1"/>
                          </a:solidFill>
                          <a:effectLst/>
                        </a:rPr>
                        <a:t>19</a:t>
                      </a:r>
                      <a:r>
                        <a:rPr lang="en-US" sz="1600" b="0" spc="45" dirty="0">
                          <a:solidFill>
                            <a:schemeClr val="tx1"/>
                          </a:solidFill>
                          <a:effectLst/>
                        </a:rPr>
                        <a:t> </a:t>
                      </a: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168275">
                        <a:lnSpc>
                          <a:spcPct val="110000"/>
                        </a:lnSpc>
                        <a:spcBef>
                          <a:spcPts val="430"/>
                        </a:spcBef>
                        <a:spcAft>
                          <a:spcPts val="0"/>
                        </a:spcAft>
                      </a:pPr>
                      <a:r>
                        <a:rPr lang="en-US" sz="1600" b="0" dirty="0">
                          <a:solidFill>
                            <a:schemeClr val="tx1"/>
                          </a:solidFill>
                          <a:effectLst/>
                        </a:rPr>
                        <a:t>If yes, the</a:t>
                      </a:r>
                      <a:r>
                        <a:rPr lang="en-US" sz="1600" b="0" spc="200" dirty="0">
                          <a:solidFill>
                            <a:schemeClr val="tx1"/>
                          </a:solidFill>
                          <a:effectLst/>
                        </a:rPr>
                        <a:t> </a:t>
                      </a:r>
                      <a:r>
                        <a:rPr lang="en-US" sz="1600" b="0" dirty="0">
                          <a:solidFill>
                            <a:schemeClr val="tx1"/>
                          </a:solidFill>
                          <a:effectLst/>
                        </a:rPr>
                        <a:t>Reviewer to confirm</a:t>
                      </a:r>
                      <a:r>
                        <a:rPr lang="en-US" sz="1600" b="0" spc="200" dirty="0">
                          <a:solidFill>
                            <a:schemeClr val="tx1"/>
                          </a:solidFill>
                          <a:effectLst/>
                        </a:rPr>
                        <a:t> </a:t>
                      </a:r>
                      <a:r>
                        <a:rPr lang="en-US" sz="1600" b="0" dirty="0">
                          <a:solidFill>
                            <a:schemeClr val="tx1"/>
                          </a:solidFill>
                          <a:effectLst/>
                        </a:rPr>
                        <a:t>whether PU has</a:t>
                      </a:r>
                      <a:r>
                        <a:rPr lang="en-US" sz="1600" b="0" spc="200" dirty="0">
                          <a:solidFill>
                            <a:schemeClr val="tx1"/>
                          </a:solidFill>
                          <a:effectLst/>
                        </a:rPr>
                        <a:t> </a:t>
                      </a:r>
                      <a:r>
                        <a:rPr lang="en-US" sz="1600" b="0" dirty="0">
                          <a:solidFill>
                            <a:schemeClr val="tx1"/>
                          </a:solidFill>
                          <a:effectLst/>
                        </a:rPr>
                        <a:t>maintained cost sheet</a:t>
                      </a:r>
                      <a:r>
                        <a:rPr lang="en-US" sz="1600" b="0" spc="130" dirty="0">
                          <a:solidFill>
                            <a:schemeClr val="tx1"/>
                          </a:solidFill>
                          <a:effectLst/>
                        </a:rPr>
                        <a:t> </a:t>
                      </a:r>
                      <a:r>
                        <a:rPr lang="en-US" sz="1600" b="0" dirty="0">
                          <a:solidFill>
                            <a:schemeClr val="tx1"/>
                          </a:solidFill>
                          <a:effectLst/>
                        </a:rPr>
                        <a:t>for</a:t>
                      </a:r>
                      <a:r>
                        <a:rPr lang="en-US" sz="1600" b="0" spc="160" dirty="0">
                          <a:solidFill>
                            <a:schemeClr val="tx1"/>
                          </a:solidFill>
                          <a:effectLst/>
                        </a:rPr>
                        <a:t> </a:t>
                      </a:r>
                      <a:r>
                        <a:rPr lang="en-US" sz="1600" b="0" dirty="0">
                          <a:solidFill>
                            <a:schemeClr val="tx1"/>
                          </a:solidFill>
                          <a:effectLst/>
                        </a:rPr>
                        <a:t>procuring work through tender.</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marR="12065" algn="ctr">
                        <a:spcBef>
                          <a:spcPts val="445"/>
                        </a:spcBef>
                        <a:spcAft>
                          <a:spcPts val="0"/>
                        </a:spcAft>
                      </a:pPr>
                      <a:r>
                        <a:rPr lang="en-US" sz="1600" b="0" spc="-25">
                          <a:solidFill>
                            <a:schemeClr val="tx1"/>
                          </a:solidFill>
                          <a:effectLst/>
                        </a:rPr>
                        <a:t>Yes</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3">
                  <a:txBody>
                    <a:bodyPr/>
                    <a:lstStyle/>
                    <a:p>
                      <a:pPr marL="14605" marR="12065" algn="ctr">
                        <a:spcBef>
                          <a:spcPts val="445"/>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hMerge="1">
                  <a:txBody>
                    <a:bodyPr/>
                    <a:lstStyle/>
                    <a:p>
                      <a:endParaRPr lang="en-IN"/>
                    </a:p>
                  </a:txBody>
                  <a:tcPr/>
                </a:tc>
                <a:extLst>
                  <a:ext uri="{0D108BD9-81ED-4DB2-BD59-A6C34878D82A}">
                    <a16:rowId xmlns="" xmlns:a16="http://schemas.microsoft.com/office/drawing/2014/main" val="487117738"/>
                  </a:ext>
                </a:extLst>
              </a:tr>
              <a:tr h="289173">
                <a:tc>
                  <a:txBody>
                    <a:bodyPr/>
                    <a:lstStyle/>
                    <a:p>
                      <a:pPr marL="67945">
                        <a:spcBef>
                          <a:spcPts val="445"/>
                        </a:spcBef>
                      </a:pPr>
                      <a:r>
                        <a:rPr lang="en-US" sz="1600" b="0" spc="-10" dirty="0">
                          <a:solidFill>
                            <a:schemeClr val="tx1"/>
                          </a:solidFill>
                          <a:effectLst/>
                        </a:rPr>
                        <a:t>20.(a)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a:solidFill>
                            <a:schemeClr val="tx1"/>
                          </a:solidFill>
                          <a:effectLst/>
                        </a:rPr>
                        <a:t>Whether appointment letters are properly issued to staff recruited by the PU?</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algn="ctr">
                        <a:spcBef>
                          <a:spcPts val="445"/>
                        </a:spcBef>
                      </a:pPr>
                      <a:r>
                        <a:rPr lang="en-US" sz="1600" b="0" spc="-25">
                          <a:solidFill>
                            <a:schemeClr val="tx1"/>
                          </a:solidFill>
                          <a:effectLst/>
                        </a:rPr>
                        <a:t>Yes</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3">
                  <a:txBody>
                    <a:bodyPr/>
                    <a:lstStyle/>
                    <a:p>
                      <a:pPr marL="1460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hMerge="1">
                  <a:txBody>
                    <a:bodyPr/>
                    <a:lstStyle/>
                    <a:p>
                      <a:endParaRPr lang="en-IN"/>
                    </a:p>
                  </a:txBody>
                  <a:tcPr/>
                </a:tc>
                <a:extLst>
                  <a:ext uri="{0D108BD9-81ED-4DB2-BD59-A6C34878D82A}">
                    <a16:rowId xmlns="" xmlns:a16="http://schemas.microsoft.com/office/drawing/2014/main" val="3413024449"/>
                  </a:ext>
                </a:extLst>
              </a:tr>
              <a:tr h="407219">
                <a:tc>
                  <a:txBody>
                    <a:bodyPr/>
                    <a:lstStyle/>
                    <a:p>
                      <a:pPr marL="310515">
                        <a:spcBef>
                          <a:spcPts val="445"/>
                        </a:spcBef>
                      </a:pP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30"/>
                        </a:spcBef>
                      </a:pPr>
                      <a:r>
                        <a:rPr lang="en-US" sz="1600" b="0">
                          <a:solidFill>
                            <a:schemeClr val="tx1"/>
                          </a:solidFill>
                          <a:effectLst/>
                        </a:rPr>
                        <a:t>If not , whether the fact, with response of PU has been incorporated in Preliminary Report (Point 13(a) mentioned </a:t>
                      </a:r>
                      <a:r>
                        <a:rPr lang="en-US" sz="1600" b="0" spc="-10">
                          <a:solidFill>
                            <a:schemeClr val="tx1"/>
                          </a:solidFill>
                          <a:effectLst/>
                        </a:rPr>
                        <a:t>above)?</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algn="ctr">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2">
                  <a:txBody>
                    <a:bodyPr/>
                    <a:lstStyle/>
                    <a:p>
                      <a:pPr marL="1460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a:txBody>
                    <a:bodyPr/>
                    <a:lstStyle/>
                    <a:p>
                      <a:pPr marL="12700" marR="13335" algn="ctr">
                        <a:spcBef>
                          <a:spcPts val="445"/>
                        </a:spcBef>
                        <a:spcAft>
                          <a:spcPts val="0"/>
                        </a:spcAft>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50699820"/>
                  </a:ext>
                </a:extLst>
              </a:tr>
              <a:tr h="356062">
                <a:tc>
                  <a:txBody>
                    <a:bodyPr/>
                    <a:lstStyle/>
                    <a:p>
                      <a:pPr marL="67945">
                        <a:spcBef>
                          <a:spcPts val="445"/>
                        </a:spcBef>
                      </a:pPr>
                      <a:r>
                        <a:rPr lang="en-US" sz="1600" b="0" spc="-25" dirty="0">
                          <a:solidFill>
                            <a:schemeClr val="tx1"/>
                          </a:solidFill>
                          <a:effectLst/>
                        </a:rPr>
                        <a:t>21.</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dirty="0">
                          <a:solidFill>
                            <a:schemeClr val="tx1"/>
                          </a:solidFill>
                          <a:effectLst/>
                        </a:rPr>
                        <a:t>Whether</a:t>
                      </a:r>
                      <a:r>
                        <a:rPr lang="en-US" sz="1600" b="0" spc="80" dirty="0">
                          <a:solidFill>
                            <a:schemeClr val="tx1"/>
                          </a:solidFill>
                          <a:effectLst/>
                        </a:rPr>
                        <a:t> </a:t>
                      </a:r>
                      <a:r>
                        <a:rPr lang="en-US" sz="1600" b="0" dirty="0">
                          <a:solidFill>
                            <a:schemeClr val="tx1"/>
                          </a:solidFill>
                          <a:effectLst/>
                        </a:rPr>
                        <a:t>Reviewer</a:t>
                      </a:r>
                      <a:r>
                        <a:rPr lang="en-US" sz="1600" b="0" spc="95" dirty="0">
                          <a:solidFill>
                            <a:schemeClr val="tx1"/>
                          </a:solidFill>
                          <a:effectLst/>
                        </a:rPr>
                        <a:t> </a:t>
                      </a:r>
                      <a:r>
                        <a:rPr lang="en-US" sz="1600" b="0" dirty="0">
                          <a:solidFill>
                            <a:schemeClr val="tx1"/>
                          </a:solidFill>
                          <a:effectLst/>
                        </a:rPr>
                        <a:t>has</a:t>
                      </a:r>
                      <a:r>
                        <a:rPr lang="en-US" sz="1600" b="0" spc="100" dirty="0">
                          <a:solidFill>
                            <a:schemeClr val="tx1"/>
                          </a:solidFill>
                          <a:effectLst/>
                        </a:rPr>
                        <a:t> </a:t>
                      </a:r>
                      <a:r>
                        <a:rPr lang="en-US" sz="1600" b="0" dirty="0">
                          <a:solidFill>
                            <a:schemeClr val="tx1"/>
                          </a:solidFill>
                          <a:effectLst/>
                        </a:rPr>
                        <a:t>selected</a:t>
                      </a:r>
                      <a:r>
                        <a:rPr lang="en-US" sz="1600" b="0" spc="95" dirty="0">
                          <a:solidFill>
                            <a:schemeClr val="tx1"/>
                          </a:solidFill>
                          <a:effectLst/>
                        </a:rPr>
                        <a:t> </a:t>
                      </a:r>
                      <a:r>
                        <a:rPr lang="en-US" sz="1600" b="0" dirty="0">
                          <a:solidFill>
                            <a:schemeClr val="tx1"/>
                          </a:solidFill>
                          <a:effectLst/>
                        </a:rPr>
                        <a:t>the</a:t>
                      </a:r>
                      <a:r>
                        <a:rPr lang="en-US" sz="1600" b="0" spc="100" dirty="0">
                          <a:solidFill>
                            <a:schemeClr val="tx1"/>
                          </a:solidFill>
                          <a:effectLst/>
                        </a:rPr>
                        <a:t> </a:t>
                      </a:r>
                      <a:r>
                        <a:rPr lang="en-US" sz="1600" b="0" dirty="0">
                          <a:solidFill>
                            <a:schemeClr val="tx1"/>
                          </a:solidFill>
                          <a:effectLst/>
                        </a:rPr>
                        <a:t>samples</a:t>
                      </a:r>
                      <a:r>
                        <a:rPr lang="en-US" sz="1600" b="0" spc="100" dirty="0">
                          <a:solidFill>
                            <a:schemeClr val="tx1"/>
                          </a:solidFill>
                          <a:effectLst/>
                        </a:rPr>
                        <a:t> </a:t>
                      </a:r>
                      <a:r>
                        <a:rPr lang="en-US" sz="1600" b="0" dirty="0">
                          <a:solidFill>
                            <a:schemeClr val="tx1"/>
                          </a:solidFill>
                          <a:effectLst/>
                        </a:rPr>
                        <a:t>as</a:t>
                      </a:r>
                      <a:r>
                        <a:rPr lang="en-US" sz="1600" b="0" spc="100" dirty="0">
                          <a:solidFill>
                            <a:schemeClr val="tx1"/>
                          </a:solidFill>
                          <a:effectLst/>
                        </a:rPr>
                        <a:t> </a:t>
                      </a:r>
                      <a:r>
                        <a:rPr lang="en-US" sz="1600" b="0" dirty="0">
                          <a:solidFill>
                            <a:schemeClr val="tx1"/>
                          </a:solidFill>
                          <a:effectLst/>
                        </a:rPr>
                        <a:t>per</a:t>
                      </a:r>
                      <a:r>
                        <a:rPr lang="en-US" sz="1600" b="0" spc="95" dirty="0">
                          <a:solidFill>
                            <a:schemeClr val="tx1"/>
                          </a:solidFill>
                          <a:effectLst/>
                        </a:rPr>
                        <a:t> </a:t>
                      </a:r>
                      <a:r>
                        <a:rPr lang="en-US" sz="1600" b="0" spc="-25" dirty="0">
                          <a:solidFill>
                            <a:schemeClr val="tx1"/>
                          </a:solidFill>
                          <a:effectLst/>
                        </a:rPr>
                        <a:t>the </a:t>
                      </a:r>
                      <a:r>
                        <a:rPr lang="en-US" sz="1600" b="0" kern="1200" dirty="0">
                          <a:solidFill>
                            <a:schemeClr val="tx1"/>
                          </a:solidFill>
                          <a:effectLst/>
                          <a:latin typeface="+mn-lt"/>
                          <a:ea typeface="+mn-ea"/>
                          <a:cs typeface="+mn-cs"/>
                        </a:rPr>
                        <a:t>criteria as mentioned for Sample selection by the Board. (</a:t>
                      </a:r>
                      <a:r>
                        <a:rPr lang="en-US" sz="1600" b="0" i="1" kern="1200" dirty="0">
                          <a:solidFill>
                            <a:schemeClr val="tx1"/>
                          </a:solidFill>
                          <a:effectLst/>
                          <a:latin typeface="+mn-lt"/>
                          <a:ea typeface="+mn-ea"/>
                          <a:cs typeface="+mn-cs"/>
                        </a:rPr>
                        <a:t>as per direction given in ‘Reviewer selection letter’)</a:t>
                      </a:r>
                      <a:r>
                        <a:rPr lang="en-US" sz="1600" b="0" kern="1200" dirty="0">
                          <a:solidFill>
                            <a:schemeClr val="tx1"/>
                          </a:solidFill>
                          <a:effectLst/>
                          <a:latin typeface="+mn-lt"/>
                          <a:ea typeface="+mn-ea"/>
                          <a:cs typeface="+mn-cs"/>
                        </a:rPr>
                        <a:t>.</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lnT w="12700" cap="flat" cmpd="sng" algn="ctr">
                      <a:solidFill>
                        <a:schemeClr val="tx1"/>
                      </a:solidFill>
                      <a:prstDash val="solid"/>
                      <a:round/>
                      <a:headEnd type="none" w="med" len="med"/>
                      <a:tailEnd type="none" w="med" len="med"/>
                    </a:lnT>
                  </a:tcPr>
                </a:tc>
                <a:tc gridSpan="2">
                  <a:txBody>
                    <a:bodyPr/>
                    <a:lstStyle/>
                    <a:p>
                      <a:pPr marL="317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3406681755"/>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22.(a)</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kern="1200" dirty="0">
                          <a:solidFill>
                            <a:schemeClr val="tx1"/>
                          </a:solidFill>
                          <a:effectLst/>
                          <a:latin typeface="+mn-lt"/>
                          <a:ea typeface="+mn-ea"/>
                          <a:cs typeface="+mn-cs"/>
                        </a:rPr>
                        <a:t>Whether PU has ever been reviewed by Quality Review Board?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3175" algn="ctr">
                        <a:spcBef>
                          <a:spcPts val="445"/>
                        </a:spcBef>
                      </a:pPr>
                      <a:r>
                        <a:rPr lang="en-US" sz="1600" b="0" dirty="0">
                          <a:solidFill>
                            <a:schemeClr val="tx1"/>
                          </a:solidFill>
                          <a:effectLst/>
                          <a:latin typeface="Liberation Sans Narrow"/>
                          <a:ea typeface="Liberation Sans Narrow"/>
                          <a:cs typeface="Liberation Sans Narrow"/>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4211399123"/>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     (b)</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kern="1200" dirty="0">
                          <a:solidFill>
                            <a:schemeClr val="tx1"/>
                          </a:solidFill>
                          <a:effectLst/>
                          <a:latin typeface="+mn-lt"/>
                          <a:ea typeface="+mn-ea"/>
                          <a:cs typeface="+mn-cs"/>
                        </a:rPr>
                        <a:t>If Yes, has the Reviewer verified for the necessary compliance as regards to the submission of Compliance Report to QRB by PU?</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3175" algn="ctr">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 xmlns:a16="http://schemas.microsoft.com/office/drawing/2014/main" val="1090670602"/>
                  </a:ext>
                </a:extLst>
              </a:tr>
              <a:tr h="406870">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23</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kern="1200" dirty="0">
                          <a:solidFill>
                            <a:schemeClr val="tx1"/>
                          </a:solidFill>
                          <a:effectLst/>
                          <a:latin typeface="+mn-lt"/>
                          <a:ea typeface="+mn-ea"/>
                          <a:cs typeface="+mn-cs"/>
                        </a:rPr>
                        <a:t>Whether Reviewer has verified &amp; satisfied himself with the quality of tax audit services rendered by partner/s, who have rendered in excess of limit prescribed by ICAI u/s 44AB of the Income-tax Act, 1961?</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pPr marL="3175" algn="ctr">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effectLst/>
                          <a:latin typeface="Liberation Sans Narrow"/>
                          <a:ea typeface="Liberation Sans Narrow"/>
                          <a:cs typeface="Liberation Sans Narrow"/>
                        </a:rPr>
                        <a:t> N.A.</a:t>
                      </a:r>
                      <a:endParaRPr lang="en-IN"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146210"/>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24. (a)</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dirty="0">
                          <a:solidFill>
                            <a:srgbClr val="1D1715"/>
                          </a:solidFill>
                          <a:effectLst/>
                          <a:latin typeface="+mn-lt"/>
                          <a:ea typeface="Liberation Sans Narrow"/>
                          <a:cs typeface="Liberation Sans Narrow"/>
                        </a:rPr>
                        <a:t>Has the Practice</a:t>
                      </a:r>
                      <a:r>
                        <a:rPr lang="en-US" sz="1600" b="0" spc="180" dirty="0">
                          <a:solidFill>
                            <a:srgbClr val="1D1715"/>
                          </a:solidFill>
                          <a:effectLst/>
                          <a:latin typeface="+mn-lt"/>
                          <a:ea typeface="Liberation Sans Narrow"/>
                          <a:cs typeface="Liberation Sans Narrow"/>
                        </a:rPr>
                        <a:t> </a:t>
                      </a:r>
                      <a:r>
                        <a:rPr lang="en-US" sz="1600" b="0" dirty="0">
                          <a:solidFill>
                            <a:srgbClr val="1D1715"/>
                          </a:solidFill>
                          <a:effectLst/>
                          <a:latin typeface="+mn-lt"/>
                          <a:ea typeface="Liberation Sans Narrow"/>
                          <a:cs typeface="Liberation Sans Narrow"/>
                        </a:rPr>
                        <a:t>Unit shared Quality Control Manual</a:t>
                      </a:r>
                      <a:r>
                        <a:rPr lang="en-US" sz="1600" b="0" spc="190" dirty="0">
                          <a:solidFill>
                            <a:srgbClr val="1D1715"/>
                          </a:solidFill>
                          <a:effectLst/>
                          <a:latin typeface="+mn-lt"/>
                          <a:ea typeface="Liberation Sans Narrow"/>
                          <a:cs typeface="Liberation Sans Narrow"/>
                        </a:rPr>
                        <a:t> </a:t>
                      </a:r>
                      <a:r>
                        <a:rPr lang="en-US" sz="1600" b="0" dirty="0">
                          <a:solidFill>
                            <a:srgbClr val="1D1715"/>
                          </a:solidFill>
                          <a:effectLst/>
                          <a:latin typeface="+mn-lt"/>
                          <a:ea typeface="Liberation Sans Narrow"/>
                          <a:cs typeface="Liberation Sans Narrow"/>
                        </a:rPr>
                        <a:t>with</a:t>
                      </a:r>
                      <a:r>
                        <a:rPr lang="en-US" sz="1600" b="0" spc="200" dirty="0">
                          <a:solidFill>
                            <a:srgbClr val="1D1715"/>
                          </a:solidFill>
                          <a:effectLst/>
                          <a:latin typeface="+mn-lt"/>
                          <a:ea typeface="Liberation Sans Narrow"/>
                          <a:cs typeface="Liberation Sans Narrow"/>
                        </a:rPr>
                        <a:t> </a:t>
                      </a:r>
                      <a:r>
                        <a:rPr lang="en-US" sz="1600" b="0" spc="-10" dirty="0">
                          <a:solidFill>
                            <a:srgbClr val="1D1715"/>
                          </a:solidFill>
                          <a:effectLst/>
                          <a:latin typeface="+mn-lt"/>
                          <a:ea typeface="Liberation Sans Narrow"/>
                          <a:cs typeface="Liberation Sans Narrow"/>
                        </a:rPr>
                        <a:t>Reviewer?</a:t>
                      </a:r>
                      <a:endParaRPr lang="en-IN" sz="1600" b="0" dirty="0">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r>
                        <a:rPr lang="en-US" dirty="0">
                          <a:solidFill>
                            <a:schemeClr val="tx1"/>
                          </a:solidFill>
                        </a:rPr>
                        <a:t>  No</a:t>
                      </a:r>
                      <a:endParaRPr lang="en-IN"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30487725"/>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      (b)</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kern="1200" dirty="0">
                          <a:solidFill>
                            <a:schemeClr val="tx1"/>
                          </a:solidFill>
                          <a:effectLst/>
                          <a:latin typeface="+mn-lt"/>
                          <a:ea typeface="+mn-ea"/>
                          <a:cs typeface="+mn-cs"/>
                        </a:rPr>
                        <a:t>Is the Quality Control Manual in compliance with the responses submitted by Practice Unit under Part B of the Questionnaire (SQC1)?</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r>
                        <a:rPr lang="en-US" dirty="0">
                          <a:solidFill>
                            <a:schemeClr val="tx1"/>
                          </a:solidFill>
                        </a:rPr>
                        <a:t>  No</a:t>
                      </a:r>
                      <a:endParaRPr lang="en-IN"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79737152"/>
                  </a:ext>
                </a:extLst>
              </a:tr>
            </a:tbl>
          </a:graphicData>
        </a:graphic>
      </p:graphicFrame>
      <p:graphicFrame>
        <p:nvGraphicFramePr>
          <p:cNvPr id="4" name="Table 3">
            <a:extLst>
              <a:ext uri="{FF2B5EF4-FFF2-40B4-BE49-F238E27FC236}">
                <a16:creationId xmlns="" xmlns:a16="http://schemas.microsoft.com/office/drawing/2014/main" id="{0842D881-FFC1-F70B-BA9E-F4CAE7A5F795}"/>
              </a:ext>
            </a:extLst>
          </p:cNvPr>
          <p:cNvGraphicFramePr>
            <a:graphicFrameLocks noGrp="1"/>
          </p:cNvGraphicFramePr>
          <p:nvPr>
            <p:extLst>
              <p:ext uri="{D42A27DB-BD31-4B8C-83A1-F6EECF244321}">
                <p14:modId xmlns:p14="http://schemas.microsoft.com/office/powerpoint/2010/main" val="1773010126"/>
              </p:ext>
            </p:extLst>
          </p:nvPr>
        </p:nvGraphicFramePr>
        <p:xfrm>
          <a:off x="323353" y="5963472"/>
          <a:ext cx="5030470" cy="760730"/>
        </p:xfrm>
        <a:graphic>
          <a:graphicData uri="http://schemas.openxmlformats.org/drawingml/2006/table">
            <a:tbl>
              <a:tblPr firstRow="1" firstCol="1" lastRow="1" lastCol="1" bandRow="1" bandCol="1">
                <a:tableStyleId>{5C22544A-7EE6-4342-B048-85BDC9FD1C3A}</a:tableStyleId>
              </a:tblPr>
              <a:tblGrid>
                <a:gridCol w="2515235">
                  <a:extLst>
                    <a:ext uri="{9D8B030D-6E8A-4147-A177-3AD203B41FA5}">
                      <a16:colId xmlns="" xmlns:a16="http://schemas.microsoft.com/office/drawing/2014/main" val="1554552073"/>
                    </a:ext>
                  </a:extLst>
                </a:gridCol>
                <a:gridCol w="2515235">
                  <a:extLst>
                    <a:ext uri="{9D8B030D-6E8A-4147-A177-3AD203B41FA5}">
                      <a16:colId xmlns="" xmlns:a16="http://schemas.microsoft.com/office/drawing/2014/main" val="3499121841"/>
                    </a:ext>
                  </a:extLst>
                </a:gridCol>
              </a:tblGrid>
              <a:tr h="252730">
                <a:tc>
                  <a:txBody>
                    <a:bodyPr/>
                    <a:lstStyle/>
                    <a:p>
                      <a:pPr marL="67945">
                        <a:spcBef>
                          <a:spcPts val="445"/>
                        </a:spcBef>
                      </a:pPr>
                      <a:r>
                        <a:rPr lang="en-US" sz="1200" spc="-10">
                          <a:solidFill>
                            <a:schemeClr val="tx1"/>
                          </a:solidFill>
                          <a:effectLst/>
                        </a:rPr>
                        <a:t>Date:</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Bef>
                          <a:spcPts val="445"/>
                        </a:spcBef>
                      </a:pPr>
                      <a:r>
                        <a:rPr lang="en-US" sz="1200" spc="-10">
                          <a:solidFill>
                            <a:schemeClr val="tx1"/>
                          </a:solidFill>
                          <a:effectLst/>
                        </a:rPr>
                        <a:t>Signature</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67526528"/>
                  </a:ext>
                </a:extLst>
              </a:tr>
              <a:tr h="254000">
                <a:tc>
                  <a:txBody>
                    <a:bodyPr/>
                    <a:lstStyle/>
                    <a:p>
                      <a:pPr marL="67945">
                        <a:spcBef>
                          <a:spcPts val="455"/>
                        </a:spcBef>
                        <a:spcAft>
                          <a:spcPts val="0"/>
                        </a:spcAft>
                      </a:pPr>
                      <a:r>
                        <a:rPr lang="en-US" sz="1200">
                          <a:solidFill>
                            <a:schemeClr val="tx1"/>
                          </a:solidFill>
                          <a:effectLst/>
                        </a:rPr>
                        <a:t>M</a:t>
                      </a:r>
                      <a:r>
                        <a:rPr lang="en-US" sz="1200" spc="35">
                          <a:solidFill>
                            <a:schemeClr val="tx1"/>
                          </a:solidFill>
                          <a:effectLst/>
                        </a:rPr>
                        <a:t> </a:t>
                      </a:r>
                      <a:r>
                        <a:rPr lang="en-US" sz="1200" spc="-25">
                          <a:solidFill>
                            <a:schemeClr val="tx1"/>
                          </a:solidFill>
                          <a:effectLst/>
                        </a:rPr>
                        <a:t>No.</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Bef>
                          <a:spcPts val="455"/>
                        </a:spcBef>
                        <a:spcAft>
                          <a:spcPts val="0"/>
                        </a:spcAft>
                      </a:pPr>
                      <a:r>
                        <a:rPr lang="en-US" sz="1200" spc="-20">
                          <a:solidFill>
                            <a:schemeClr val="tx1"/>
                          </a:solidFill>
                          <a:effectLst/>
                        </a:rPr>
                        <a:t>Name</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58840748"/>
                  </a:ext>
                </a:extLst>
              </a:tr>
              <a:tr h="254000">
                <a:tc>
                  <a:txBody>
                    <a:bodyPr/>
                    <a:lstStyle/>
                    <a:p>
                      <a:pPr marL="67945">
                        <a:spcBef>
                          <a:spcPts val="445"/>
                        </a:spcBef>
                      </a:pPr>
                      <a:r>
                        <a:rPr lang="en-US" sz="1200">
                          <a:solidFill>
                            <a:schemeClr val="tx1"/>
                          </a:solidFill>
                          <a:effectLst/>
                        </a:rPr>
                        <a:t>Email</a:t>
                      </a:r>
                      <a:r>
                        <a:rPr lang="en-US" sz="1200" spc="95">
                          <a:solidFill>
                            <a:schemeClr val="tx1"/>
                          </a:solidFill>
                          <a:effectLst/>
                        </a:rPr>
                        <a:t> </a:t>
                      </a:r>
                      <a:r>
                        <a:rPr lang="en-US" sz="1200" spc="-25">
                          <a:solidFill>
                            <a:schemeClr val="tx1"/>
                          </a:solidFill>
                          <a:effectLst/>
                        </a:rPr>
                        <a:t>ID</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Bef>
                          <a:spcPts val="445"/>
                        </a:spcBef>
                      </a:pPr>
                      <a:r>
                        <a:rPr lang="en-US" sz="1200" dirty="0">
                          <a:solidFill>
                            <a:schemeClr val="tx1"/>
                          </a:solidFill>
                          <a:effectLst/>
                        </a:rPr>
                        <a:t>Contact</a:t>
                      </a:r>
                      <a:r>
                        <a:rPr lang="en-US" sz="1200" spc="135" dirty="0">
                          <a:solidFill>
                            <a:schemeClr val="tx1"/>
                          </a:solidFill>
                          <a:effectLst/>
                        </a:rPr>
                        <a:t> </a:t>
                      </a:r>
                      <a:r>
                        <a:rPr lang="en-US" sz="1200" spc="-25" dirty="0">
                          <a:solidFill>
                            <a:schemeClr val="tx1"/>
                          </a:solidFill>
                          <a:effectLst/>
                        </a:rPr>
                        <a:t>No.</a:t>
                      </a:r>
                      <a:endParaRPr lang="en-IN" sz="12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34526870"/>
                  </a:ext>
                </a:extLst>
              </a:tr>
            </a:tbl>
          </a:graphicData>
        </a:graphic>
      </p:graphicFrame>
    </p:spTree>
    <p:extLst>
      <p:ext uri="{BB962C8B-B14F-4D97-AF65-F5344CB8AC3E}">
        <p14:creationId xmlns:p14="http://schemas.microsoft.com/office/powerpoint/2010/main" val="418055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323" y="1352081"/>
            <a:ext cx="2995121" cy="4566607"/>
          </a:xfrm>
        </p:spPr>
      </p:pic>
      <p:sp>
        <p:nvSpPr>
          <p:cNvPr id="3" name="Slide Number Placeholder 2"/>
          <p:cNvSpPr>
            <a:spLocks noGrp="1"/>
          </p:cNvSpPr>
          <p:nvPr>
            <p:ph type="sldNum" sz="quarter" idx="12"/>
          </p:nvPr>
        </p:nvSpPr>
        <p:spPr/>
        <p:txBody>
          <a:bodyPr/>
          <a:lstStyle/>
          <a:p>
            <a:fld id="{84987527-4F94-449D-8DFA-25520CA89050}" type="slidenum">
              <a:rPr lang="en-IN" smtClean="0"/>
              <a:t>3</a:t>
            </a:fld>
            <a:endParaRPr lang="en-IN"/>
          </a:p>
        </p:txBody>
      </p:sp>
      <p:sp>
        <p:nvSpPr>
          <p:cNvPr id="4" name="Title 3"/>
          <p:cNvSpPr>
            <a:spLocks noGrp="1"/>
          </p:cNvSpPr>
          <p:nvPr>
            <p:ph type="title"/>
          </p:nvPr>
        </p:nvSpPr>
        <p:spPr/>
        <p:txBody>
          <a:bodyPr/>
          <a:lstStyle/>
          <a:p>
            <a:r>
              <a:rPr lang="en-US" dirty="0" smtClean="0"/>
              <a:t>PUBLICATIONS-</a:t>
            </a:r>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41767" cy="6919588"/>
          </a:xfrm>
          <a:prstGeom prst="rect">
            <a:avLst/>
          </a:prstGeom>
        </p:spPr>
      </p:pic>
      <p:pic>
        <p:nvPicPr>
          <p:cNvPr id="1026" name="Picture 2" descr="C:\Users\RLN\Desktop\IMAGES\PR GUIDELINES2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64" y="-425886"/>
            <a:ext cx="5285985" cy="74274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LN\Desktop\IMAGES\PR MANUAL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733" y="77156"/>
            <a:ext cx="5010410" cy="704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8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CACC36F-BC3F-373C-6588-889181CC0438}"/>
              </a:ext>
            </a:extLst>
          </p:cNvPr>
          <p:cNvSpPr>
            <a:spLocks noGrp="1"/>
          </p:cNvSpPr>
          <p:nvPr>
            <p:ph type="sldNum" sz="quarter" idx="12"/>
          </p:nvPr>
        </p:nvSpPr>
        <p:spPr/>
        <p:txBody>
          <a:bodyPr/>
          <a:lstStyle/>
          <a:p>
            <a:fld id="{84987527-4F94-449D-8DFA-25520CA89050}" type="slidenum">
              <a:rPr lang="en-IN" smtClean="0"/>
              <a:t>30</a:t>
            </a:fld>
            <a:endParaRPr lang="en-IN"/>
          </a:p>
        </p:txBody>
      </p:sp>
      <p:sp>
        <p:nvSpPr>
          <p:cNvPr id="6" name="TextBox 5">
            <a:extLst>
              <a:ext uri="{FF2B5EF4-FFF2-40B4-BE49-F238E27FC236}">
                <a16:creationId xmlns="" xmlns:a16="http://schemas.microsoft.com/office/drawing/2014/main" id="{50D851F9-9C31-9A2E-E878-36F226625DBA}"/>
              </a:ext>
            </a:extLst>
          </p:cNvPr>
          <p:cNvSpPr txBox="1"/>
          <p:nvPr/>
        </p:nvSpPr>
        <p:spPr>
          <a:xfrm>
            <a:off x="179294" y="-4308547"/>
            <a:ext cx="11797553" cy="11167160"/>
          </a:xfrm>
          <a:prstGeom prst="rect">
            <a:avLst/>
          </a:prstGeom>
          <a:noFill/>
        </p:spPr>
        <p:txBody>
          <a:bodyPr wrap="square">
            <a:spAutoFit/>
          </a:bodyPr>
          <a:lstStyle/>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lgn="ctr">
              <a:spcBef>
                <a:spcPts val="755"/>
              </a:spcBef>
              <a:spcAft>
                <a:spcPts val="0"/>
              </a:spcAft>
            </a:pPr>
            <a:r>
              <a:rPr lang="en-US" sz="1600" b="1" spc="-25" dirty="0">
                <a:latin typeface="Arial" panose="020B0604020202020204" pitchFamily="34" charset="0"/>
                <a:ea typeface="Arial" panose="020B0604020202020204" pitchFamily="34" charset="0"/>
              </a:rPr>
              <a:t>Model Final Report</a:t>
            </a:r>
          </a:p>
          <a:p>
            <a:pPr marL="304800">
              <a:spcBef>
                <a:spcPts val="755"/>
              </a:spcBef>
              <a:spcAft>
                <a:spcPts val="0"/>
              </a:spcAft>
            </a:pPr>
            <a:r>
              <a:rPr lang="en-US" sz="1400" spc="-25" dirty="0">
                <a:effectLst/>
                <a:latin typeface="Arial" panose="020B0604020202020204" pitchFamily="34" charset="0"/>
                <a:ea typeface="Arial" panose="020B0604020202020204" pitchFamily="34" charset="0"/>
              </a:rPr>
              <a:t>To,</a:t>
            </a:r>
            <a:endParaRPr lang="en-IN" sz="1400" dirty="0">
              <a:effectLst/>
              <a:latin typeface="Arial" panose="020B0604020202020204" pitchFamily="34" charset="0"/>
              <a:ea typeface="Arial" panose="020B0604020202020204" pitchFamily="34" charset="0"/>
            </a:endParaRPr>
          </a:p>
          <a:p>
            <a:pPr marL="304800">
              <a:spcBef>
                <a:spcPts val="740"/>
              </a:spcBef>
              <a:spcAft>
                <a:spcPts val="0"/>
              </a:spcAft>
            </a:pPr>
            <a:r>
              <a:rPr lang="en-US" sz="1400" dirty="0">
                <a:effectLst/>
                <a:latin typeface="Arial" panose="020B0604020202020204" pitchFamily="34" charset="0"/>
                <a:ea typeface="Arial" panose="020B0604020202020204" pitchFamily="34" charset="0"/>
              </a:rPr>
              <a:t>The</a:t>
            </a:r>
            <a:r>
              <a:rPr lang="en-US" sz="1400" spc="7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Peer</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Review</a:t>
            </a:r>
            <a:r>
              <a:rPr lang="en-US" sz="1400" spc="5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Board</a:t>
            </a:r>
            <a:endParaRPr lang="en-IN" sz="1400" dirty="0">
              <a:effectLst/>
              <a:latin typeface="Arial" panose="020B0604020202020204" pitchFamily="34" charset="0"/>
              <a:ea typeface="Arial" panose="020B0604020202020204" pitchFamily="34" charset="0"/>
            </a:endParaRPr>
          </a:p>
          <a:p>
            <a:pPr marL="304800" marR="118110" algn="just">
              <a:lnSpc>
                <a:spcPct val="110000"/>
              </a:lnSpc>
              <a:spcBef>
                <a:spcPts val="725"/>
              </a:spcBef>
              <a:spcAft>
                <a:spcPts val="0"/>
              </a:spcAft>
              <a:tabLst>
                <a:tab pos="1617980" algn="l"/>
                <a:tab pos="2283460" algn="l"/>
                <a:tab pos="3123565" algn="l"/>
                <a:tab pos="3437255" algn="l"/>
                <a:tab pos="4032250" algn="l"/>
              </a:tabLst>
            </a:pPr>
            <a:r>
              <a:rPr lang="en-US" sz="1400" dirty="0">
                <a:effectLst/>
                <a:latin typeface="Arial" panose="020B0604020202020204" pitchFamily="34" charset="0"/>
                <a:ea typeface="Arial" panose="020B0604020202020204" pitchFamily="34" charset="0"/>
              </a:rPr>
              <a:t>As per your letter no. </a:t>
            </a:r>
            <a:r>
              <a:rPr lang="en-US" sz="1400" u="sng" dirty="0">
                <a:effectLst/>
                <a:latin typeface="Arial" panose="020B0604020202020204" pitchFamily="34" charset="0"/>
                <a:ea typeface="Arial" panose="020B0604020202020204" pitchFamily="34" charset="0"/>
              </a:rPr>
              <a:t>		</a:t>
            </a:r>
            <a:r>
              <a:rPr lang="en-US" sz="1400" spc="-1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dated</a:t>
            </a:r>
            <a:r>
              <a:rPr lang="en-US" sz="1400" spc="125" dirty="0">
                <a:effectLst/>
                <a:latin typeface="Arial" panose="020B0604020202020204" pitchFamily="34" charset="0"/>
                <a:ea typeface="Arial" panose="020B0604020202020204" pitchFamily="34" charset="0"/>
              </a:rPr>
              <a:t> </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 I have carried out the peer review </a:t>
            </a:r>
            <a:r>
              <a:rPr lang="en-US" sz="1400" spc="-30" dirty="0">
                <a:effectLst/>
                <a:latin typeface="Arial" panose="020B0604020202020204" pitchFamily="34" charset="0"/>
                <a:ea typeface="Arial" panose="020B0604020202020204" pitchFamily="34" charset="0"/>
              </a:rPr>
              <a:t>of</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name</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of</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the</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practice</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unit</a:t>
            </a:r>
            <a:r>
              <a:rPr lang="en-US" sz="1400" dirty="0">
                <a:effectLst/>
                <a:latin typeface="Arial" panose="020B0604020202020204" pitchFamily="34" charset="0"/>
                <a:ea typeface="Arial" panose="020B0604020202020204" pitchFamily="34" charset="0"/>
              </a:rPr>
              <a:t>}</a:t>
            </a:r>
            <a:r>
              <a:rPr lang="en-US" sz="1400" spc="320" dirty="0">
                <a:effectLst/>
                <a:latin typeface="Arial" panose="020B0604020202020204" pitchFamily="34" charset="0"/>
                <a:ea typeface="Arial" panose="020B0604020202020204" pitchFamily="34" charset="0"/>
              </a:rPr>
              <a:t> </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(FRN/MRN) having its registered Head Office/Branch Office at </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{address of the practice unit HO/ Branch Office</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case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may</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be}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for</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period(s)</a:t>
            </a:r>
            <a:r>
              <a:rPr lang="en-US" sz="1400" u="sng" spc="400" dirty="0">
                <a:effectLst/>
                <a:latin typeface="Arial" panose="020B0604020202020204" pitchFamily="34" charset="0"/>
                <a:ea typeface="Arial" panose="020B0604020202020204" pitchFamily="34" charset="0"/>
              </a:rPr>
              <a:t>  </a:t>
            </a:r>
            <a:r>
              <a:rPr lang="en-US" sz="1400" spc="-8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a:t>
            </a:r>
            <a:r>
              <a:rPr lang="en-US" sz="1400" b="1" i="1" dirty="0">
                <a:effectLst/>
                <a:latin typeface="Arial" panose="020B0604020202020204" pitchFamily="34" charset="0"/>
                <a:ea typeface="Arial" panose="020B0604020202020204" pitchFamily="34" charset="0"/>
              </a:rPr>
              <a:t>mention</a:t>
            </a:r>
            <a:r>
              <a:rPr lang="en-US" sz="1400" b="1" i="1" spc="-60" dirty="0">
                <a:effectLst/>
                <a:latin typeface="Arial" panose="020B0604020202020204" pitchFamily="34" charset="0"/>
                <a:ea typeface="Arial" panose="020B0604020202020204" pitchFamily="34" charset="0"/>
              </a:rPr>
              <a:t> </a:t>
            </a:r>
            <a:r>
              <a:rPr lang="en-US" sz="1400" b="1" i="1" dirty="0">
                <a:effectLst/>
                <a:latin typeface="Arial" panose="020B0604020202020204" pitchFamily="34" charset="0"/>
                <a:ea typeface="Arial" panose="020B0604020202020204" pitchFamily="34" charset="0"/>
              </a:rPr>
              <a:t>the</a:t>
            </a:r>
            <a:r>
              <a:rPr lang="en-US" sz="1400" b="1" i="1" spc="-60" dirty="0">
                <a:effectLst/>
                <a:latin typeface="Arial" panose="020B0604020202020204" pitchFamily="34" charset="0"/>
                <a:ea typeface="Arial" panose="020B0604020202020204" pitchFamily="34" charset="0"/>
              </a:rPr>
              <a:t> </a:t>
            </a:r>
            <a:r>
              <a:rPr lang="en-US" sz="1400" b="1" i="1" dirty="0">
                <a:effectLst/>
                <a:latin typeface="Arial" panose="020B0604020202020204" pitchFamily="34" charset="0"/>
                <a:ea typeface="Arial" panose="020B0604020202020204" pitchFamily="34" charset="0"/>
              </a:rPr>
              <a:t>periods reviewed</a:t>
            </a:r>
            <a:r>
              <a:rPr lang="en-US" sz="1400" dirty="0">
                <a:effectLst/>
                <a:latin typeface="Arial" panose="020B0604020202020204" pitchFamily="34" charset="0"/>
                <a:ea typeface="Arial" panose="020B0604020202020204" pitchFamily="34" charset="0"/>
              </a:rPr>
              <a:t>}. The review was conducted from … to …. </a:t>
            </a:r>
            <a:r>
              <a:rPr lang="en-US" sz="1400" b="1" i="1" dirty="0">
                <a:effectLst/>
                <a:latin typeface="Arial" panose="020B0604020202020204" pitchFamily="34" charset="0"/>
                <a:ea typeface="Arial" panose="020B0604020202020204" pitchFamily="34" charset="0"/>
              </a:rPr>
              <a:t>(dates visited</a:t>
            </a:r>
            <a:r>
              <a:rPr lang="en-US" sz="1400" dirty="0">
                <a:effectLst/>
                <a:latin typeface="Arial" panose="020B0604020202020204" pitchFamily="34" charset="0"/>
                <a:ea typeface="Arial" panose="020B0604020202020204" pitchFamily="34" charset="0"/>
              </a:rPr>
              <a:t>) in accordance with the Peer Review Guidelines issued by the Institute of Chartered Accountants of India.</a:t>
            </a:r>
            <a:endParaRPr lang="en-IN" sz="1400" dirty="0">
              <a:effectLst/>
              <a:latin typeface="Arial" panose="020B0604020202020204" pitchFamily="34" charset="0"/>
              <a:ea typeface="Arial" panose="020B0604020202020204" pitchFamily="34" charset="0"/>
            </a:endParaRPr>
          </a:p>
          <a:p>
            <a:pPr marL="304800" marR="117475" algn="just">
              <a:lnSpc>
                <a:spcPct val="110000"/>
              </a:lnSpc>
              <a:spcBef>
                <a:spcPts val="575"/>
              </a:spcBef>
              <a:spcAft>
                <a:spcPts val="0"/>
              </a:spcAft>
            </a:pPr>
            <a:r>
              <a:rPr lang="en-US" sz="1400" dirty="0">
                <a:effectLst/>
                <a:latin typeface="Arial" panose="020B0604020202020204" pitchFamily="34" charset="0"/>
                <a:ea typeface="Arial" panose="020B0604020202020204" pitchFamily="34" charset="0"/>
              </a:rPr>
              <a:t>I have read and followed the guidance to review the information provided by the Practice Unit under</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various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clauses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Questionnaire.</a:t>
            </a:r>
            <a:r>
              <a:rPr lang="en-US" sz="1400"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My</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report</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is</a:t>
            </a:r>
            <a:r>
              <a:rPr lang="en-US" sz="1400" b="1" u="sng" spc="10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based</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on</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my</a:t>
            </a:r>
            <a:r>
              <a:rPr lang="en-US" sz="1400" b="1" u="sng" spc="1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verification</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of</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these</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facts as</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per</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Board’s</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guidelines. The</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Board</a:t>
            </a:r>
            <a:r>
              <a:rPr lang="en-US" sz="1400" b="1" u="sng" spc="-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may</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take</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such</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action</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in</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terms</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of power conferred</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to</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it under clause 21(6) of the Peer Review Guidelines 2022, in case if some discrepancies</a:t>
            </a:r>
            <a:r>
              <a:rPr lang="en-US" sz="1400" b="1" u="sng" spc="17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are</a:t>
            </a:r>
            <a:r>
              <a:rPr lang="en-US" sz="1400" b="1" u="sng" spc="16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noticed as per its records</a:t>
            </a:r>
            <a:r>
              <a:rPr lang="en-US" sz="1400" b="1" u="sng" spc="10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 the information furnished by the</a:t>
            </a:r>
            <a:r>
              <a:rPr lang="en-US" sz="1400" b="1" u="sng" spc="10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Practice Unit</a:t>
            </a:r>
            <a:r>
              <a:rPr lang="en-US" sz="1400" b="1" u="sng" spc="-2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a:t>
            </a:r>
            <a:r>
              <a:rPr lang="en-US" sz="1400" b="1" u="sng" spc="-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verified by</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me.</a:t>
            </a:r>
            <a:endParaRPr lang="en-IN" sz="1400" b="1" u="sng" dirty="0">
              <a:effectLst/>
              <a:latin typeface="Arial" panose="020B0604020202020204" pitchFamily="34" charset="0"/>
              <a:ea typeface="Arial" panose="020B0604020202020204" pitchFamily="34" charset="0"/>
            </a:endParaRPr>
          </a:p>
          <a:p>
            <a:pPr marL="304800">
              <a:spcBef>
                <a:spcPts val="565"/>
              </a:spcBef>
            </a:pPr>
            <a:r>
              <a:rPr lang="en-US" sz="1400" b="1" spc="-10" dirty="0">
                <a:effectLst/>
                <a:latin typeface="Arial" panose="020B0604020202020204" pitchFamily="34" charset="0"/>
                <a:ea typeface="Arial" panose="020B0604020202020204" pitchFamily="34" charset="0"/>
              </a:rPr>
              <a:t>Objective</a:t>
            </a:r>
            <a:endParaRPr lang="en-IN" sz="1400" b="1" dirty="0">
              <a:effectLst/>
              <a:latin typeface="Arial" panose="020B0604020202020204" pitchFamily="34" charset="0"/>
              <a:ea typeface="Arial" panose="020B0604020202020204" pitchFamily="34" charset="0"/>
            </a:endParaRPr>
          </a:p>
          <a:p>
            <a:pPr marL="304800" marR="120650" algn="just">
              <a:lnSpc>
                <a:spcPct val="110000"/>
              </a:lnSpc>
              <a:spcBef>
                <a:spcPts val="740"/>
              </a:spcBef>
              <a:spcAft>
                <a:spcPts val="0"/>
              </a:spcAft>
            </a:pPr>
            <a:r>
              <a:rPr lang="en-US" sz="1400" dirty="0">
                <a:effectLst/>
                <a:latin typeface="Arial" panose="020B0604020202020204" pitchFamily="34" charset="0"/>
                <a:ea typeface="Arial" panose="020B0604020202020204" pitchFamily="34" charset="0"/>
              </a:rPr>
              <a:t>The major focus of the review was on compliance with technical, professional and ethical Standards, Quality of Reporting, Office systems and procedures and the Training </a:t>
            </a:r>
            <a:r>
              <a:rPr lang="en-US" sz="1400" dirty="0" smtClean="0">
                <a:effectLst/>
                <a:latin typeface="Arial" panose="020B0604020202020204" pitchFamily="34" charset="0"/>
                <a:ea typeface="Arial" panose="020B0604020202020204" pitchFamily="34" charset="0"/>
              </a:rPr>
              <a:t>Program </a:t>
            </a:r>
            <a:r>
              <a:rPr lang="en-US" sz="1400" dirty="0">
                <a:effectLst/>
                <a:latin typeface="Arial" panose="020B0604020202020204" pitchFamily="34" charset="0"/>
                <a:ea typeface="Arial" panose="020B0604020202020204" pitchFamily="34" charset="0"/>
              </a:rPr>
              <a:t>for staff (including Articled and Audit Clerks) concerned with assurance function including appropriate infrastructure engaged in assurance services. I am expressing an opinion on the implementation of quality control policies and procedures designed to ensure the compliance</a:t>
            </a:r>
            <a:r>
              <a:rPr lang="en-US" sz="1400" spc="4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technical,</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professional</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&amp;</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ethical</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Standards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maintenance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quality</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1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assurance</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services and its implementation.</a:t>
            </a:r>
            <a:endParaRPr lang="en-IN" sz="1400" dirty="0">
              <a:effectLst/>
              <a:latin typeface="Arial" panose="020B0604020202020204" pitchFamily="34" charset="0"/>
              <a:ea typeface="Arial" panose="020B0604020202020204" pitchFamily="34" charset="0"/>
            </a:endParaRPr>
          </a:p>
          <a:p>
            <a:pPr marL="304800">
              <a:spcBef>
                <a:spcPts val="565"/>
              </a:spcBef>
            </a:pPr>
            <a:r>
              <a:rPr lang="en-US" sz="1400" b="1" spc="-10" dirty="0">
                <a:effectLst/>
                <a:latin typeface="Arial" panose="020B0604020202020204" pitchFamily="34" charset="0"/>
                <a:ea typeface="Arial" panose="020B0604020202020204" pitchFamily="34" charset="0"/>
              </a:rPr>
              <a:t>Limitation</a:t>
            </a:r>
            <a:endParaRPr lang="en-IN" sz="1400" b="1" dirty="0">
              <a:effectLst/>
              <a:latin typeface="Arial" panose="020B0604020202020204" pitchFamily="34" charset="0"/>
              <a:ea typeface="Arial" panose="020B0604020202020204" pitchFamily="34" charset="0"/>
            </a:endParaRPr>
          </a:p>
          <a:p>
            <a:pPr marL="304800" marR="119380" algn="just">
              <a:lnSpc>
                <a:spcPct val="110000"/>
              </a:lnSpc>
              <a:spcBef>
                <a:spcPts val="730"/>
              </a:spcBef>
              <a:spcAft>
                <a:spcPts val="0"/>
              </a:spcAft>
            </a:pPr>
            <a:r>
              <a:rPr lang="en-US" sz="1400" b="1" u="sng" dirty="0">
                <a:effectLst/>
                <a:latin typeface="Arial" panose="020B0604020202020204" pitchFamily="34" charset="0"/>
                <a:ea typeface="Arial" panose="020B0604020202020204" pitchFamily="34" charset="0"/>
              </a:rPr>
              <a:t>This</a:t>
            </a:r>
            <a:r>
              <a:rPr lang="en-US" sz="1400" b="1" u="sng" spc="-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review</a:t>
            </a:r>
            <a:r>
              <a:rPr lang="en-US" sz="1400" b="1" u="sng" spc="-2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was</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limited</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primarily</a:t>
            </a:r>
            <a:r>
              <a:rPr lang="en-US" sz="1400" b="1" u="sng" spc="-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to</a:t>
            </a:r>
            <a:r>
              <a:rPr lang="en-US" sz="1400" b="1" u="sng" spc="-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inquiries</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of</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Practice</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Unit’s</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personnel</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overall examination of the systems and procedures and a selection of engagement working papers</a:t>
            </a:r>
            <a:r>
              <a:rPr lang="en-US" sz="1400" b="1" u="sng" spc="20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was</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therefore</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not</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intended</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to</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identify</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or</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discover</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all</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weaknesses.</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This</a:t>
            </a:r>
            <a:r>
              <a:rPr lang="en-US" sz="1400" b="1" u="sng" spc="1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review</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was</a:t>
            </a:r>
            <a:r>
              <a:rPr lang="en-US" sz="1400" b="1" u="sng" spc="1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also</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not intended to focus on isolated cases of control or engagement performance deficiencies but rather on weaknesses of a pervasive and chronic nature</a:t>
            </a:r>
            <a:r>
              <a:rPr lang="en-US" sz="1400" dirty="0">
                <a:effectLst/>
                <a:latin typeface="Arial" panose="020B0604020202020204" pitchFamily="34" charset="0"/>
                <a:ea typeface="Arial" panose="020B0604020202020204" pitchFamily="34" charset="0"/>
              </a:rPr>
              <a:t>. As there are inherent limitations in</a:t>
            </a:r>
            <a:r>
              <a:rPr lang="en-US" sz="1400" spc="2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 effectiveness of any system of quality control, departure from the system may occur</a:t>
            </a:r>
            <a:r>
              <a:rPr lang="en-US" sz="1400" spc="-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a:t>
            </a:r>
            <a:r>
              <a:rPr lang="en-US" sz="1400" spc="2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not be detected. Also, projection</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 any</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evaluation</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 system of quality control</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to</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future periods is subject to the risk that the system of quality controls may become inadequate</a:t>
            </a:r>
            <a:r>
              <a:rPr lang="en-US" sz="1400" spc="1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because of changes in conditions, or that the degree of compliance with the policies and procedures may </a:t>
            </a:r>
            <a:r>
              <a:rPr lang="en-US" sz="1400" spc="-10" dirty="0">
                <a:effectLst/>
                <a:latin typeface="Arial" panose="020B0604020202020204" pitchFamily="34" charset="0"/>
                <a:ea typeface="Arial" panose="020B0604020202020204" pitchFamily="34" charset="0"/>
              </a:rPr>
              <a:t>deteriorate.</a:t>
            </a:r>
            <a:endParaRPr lang="en-IN"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07270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7F7B364-A41C-ECBC-F446-BF41EADE6424}"/>
              </a:ext>
            </a:extLst>
          </p:cNvPr>
          <p:cNvSpPr>
            <a:spLocks noGrp="1"/>
          </p:cNvSpPr>
          <p:nvPr>
            <p:ph type="sldNum" sz="quarter" idx="12"/>
          </p:nvPr>
        </p:nvSpPr>
        <p:spPr/>
        <p:txBody>
          <a:bodyPr/>
          <a:lstStyle/>
          <a:p>
            <a:fld id="{84987527-4F94-449D-8DFA-25520CA89050}" type="slidenum">
              <a:rPr lang="en-IN" smtClean="0"/>
              <a:t>31</a:t>
            </a:fld>
            <a:endParaRPr lang="en-IN"/>
          </a:p>
        </p:txBody>
      </p:sp>
      <p:sp>
        <p:nvSpPr>
          <p:cNvPr id="4" name="TextBox 3">
            <a:extLst>
              <a:ext uri="{FF2B5EF4-FFF2-40B4-BE49-F238E27FC236}">
                <a16:creationId xmlns="" xmlns:a16="http://schemas.microsoft.com/office/drawing/2014/main" id="{A1C39512-D609-A81D-B7E0-C9507C8CB37B}"/>
              </a:ext>
            </a:extLst>
          </p:cNvPr>
          <p:cNvSpPr txBox="1"/>
          <p:nvPr/>
        </p:nvSpPr>
        <p:spPr>
          <a:xfrm>
            <a:off x="334682" y="285819"/>
            <a:ext cx="11450918" cy="6247929"/>
          </a:xfrm>
          <a:prstGeom prst="rect">
            <a:avLst/>
          </a:prstGeom>
          <a:noFill/>
        </p:spPr>
        <p:txBody>
          <a:bodyPr wrap="square">
            <a:spAutoFit/>
          </a:bodyPr>
          <a:lstStyle/>
          <a:p>
            <a:pPr marL="304800" marR="131445" algn="just">
              <a:lnSpc>
                <a:spcPct val="110000"/>
              </a:lnSpc>
              <a:spcBef>
                <a:spcPts val="5"/>
              </a:spcBef>
              <a:spcAft>
                <a:spcPts val="0"/>
              </a:spcAft>
            </a:pPr>
            <a:endParaRPr lang="en-IN" sz="1400" dirty="0">
              <a:effectLst/>
              <a:latin typeface="Arial" panose="020B0604020202020204" pitchFamily="34" charset="0"/>
              <a:ea typeface="Arial" panose="020B0604020202020204" pitchFamily="34" charset="0"/>
            </a:endParaRPr>
          </a:p>
          <a:p>
            <a:pPr marL="304800">
              <a:spcBef>
                <a:spcPts val="575"/>
              </a:spcBef>
            </a:pPr>
            <a:r>
              <a:rPr lang="en-US" sz="1400" b="1" spc="-10" dirty="0">
                <a:effectLst/>
                <a:latin typeface="Arial" panose="020B0604020202020204" pitchFamily="34" charset="0"/>
                <a:ea typeface="Arial" panose="020B0604020202020204" pitchFamily="34" charset="0"/>
              </a:rPr>
              <a:t>Opinion</a:t>
            </a:r>
            <a:endParaRPr lang="en-IN" sz="1400" b="1" dirty="0">
              <a:effectLst/>
              <a:latin typeface="Arial" panose="020B0604020202020204" pitchFamily="34" charset="0"/>
              <a:ea typeface="Arial" panose="020B0604020202020204" pitchFamily="34" charset="0"/>
            </a:endParaRPr>
          </a:p>
          <a:p>
            <a:pPr marL="304800" algn="just">
              <a:spcBef>
                <a:spcPts val="740"/>
              </a:spcBef>
              <a:spcAft>
                <a:spcPts val="0"/>
              </a:spcAft>
              <a:tabLst>
                <a:tab pos="5306060" algn="l"/>
              </a:tabLst>
            </a:pPr>
            <a:r>
              <a:rPr lang="en-US" sz="1400" dirty="0">
                <a:effectLst/>
                <a:latin typeface="Arial" panose="020B0604020202020204" pitchFamily="34" charset="0"/>
                <a:ea typeface="Arial" panose="020B0604020202020204" pitchFamily="34" charset="0"/>
              </a:rPr>
              <a:t>In my</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opinion the</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system</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quality control for the assurance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services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80" dirty="0">
                <a:effectLst/>
                <a:latin typeface="Arial" panose="020B0604020202020204" pitchFamily="34" charset="0"/>
                <a:ea typeface="Arial" panose="020B0604020202020204" pitchFamily="34" charset="0"/>
              </a:rPr>
              <a:t> </a:t>
            </a:r>
            <a:r>
              <a:rPr lang="en-US" sz="1400" u="sng"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marR="120015" algn="just">
              <a:lnSpc>
                <a:spcPct val="110000"/>
              </a:lnSpc>
              <a:spcBef>
                <a:spcPts val="140"/>
              </a:spcBef>
              <a:spcAft>
                <a:spcPts val="0"/>
              </a:spcAft>
            </a:pPr>
            <a:r>
              <a:rPr lang="en-US" sz="1400" b="1" dirty="0">
                <a:effectLst/>
                <a:latin typeface="Arial" panose="020B0604020202020204" pitchFamily="34" charset="0"/>
                <a:ea typeface="Arial" panose="020B0604020202020204" pitchFamily="34" charset="0"/>
              </a:rPr>
              <a:t>{name</a:t>
            </a:r>
            <a:r>
              <a:rPr lang="en-US" sz="1400" b="1" spc="-1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of</a:t>
            </a:r>
            <a:r>
              <a:rPr lang="en-US" sz="1400" b="1" spc="-1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practice</a:t>
            </a:r>
            <a:r>
              <a:rPr lang="en-US" sz="1400" b="1" spc="-1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unit}</a:t>
            </a:r>
            <a:r>
              <a:rPr lang="en-US" sz="1400" b="1"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for the</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period under</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review</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has</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been</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designed</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so</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a:t>
            </a:r>
            <a:r>
              <a:rPr lang="en-US" sz="1400" spc="-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to</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carry</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out professional assurance services assignments in a manner that ensures compliance with technical, professional &amp; ethical standards laid down by the Institute and Standards on Quality Controls mentioned by Practice Unit in Part B of the Questionnaire (SQC1)</a:t>
            </a:r>
            <a:r>
              <a:rPr lang="en-US" sz="1400" spc="1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 maintenance</a:t>
            </a:r>
            <a:r>
              <a:rPr lang="en-US" sz="1400" spc="2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 the quality of assurance service work they perform.</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a:spcBef>
                <a:spcPts val="25"/>
              </a:spcBef>
            </a:pPr>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a:r>
              <a:rPr lang="en-US" sz="1400" dirty="0">
                <a:effectLst/>
                <a:latin typeface="Arial" panose="020B0604020202020204" pitchFamily="34" charset="0"/>
                <a:ea typeface="Arial" panose="020B0604020202020204" pitchFamily="34" charset="0"/>
              </a:rPr>
              <a:t>AQMM</a:t>
            </a:r>
            <a:r>
              <a:rPr lang="en-US" sz="1400" spc="7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Level</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Firm</a:t>
            </a:r>
            <a:r>
              <a:rPr lang="en-US" sz="1400" spc="10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per</a:t>
            </a:r>
            <a:r>
              <a:rPr lang="en-US" sz="1400" spc="5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Annexure</a:t>
            </a:r>
            <a:r>
              <a:rPr lang="en-US" sz="1400" spc="6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III):</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a:spcBef>
                <a:spcPts val="215"/>
              </a:spcBef>
            </a:pPr>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algn="just"/>
            <a:r>
              <a:rPr lang="en-US" sz="1400" dirty="0">
                <a:effectLst/>
                <a:latin typeface="Arial" panose="020B0604020202020204" pitchFamily="34" charset="0"/>
                <a:ea typeface="Arial" panose="020B0604020202020204" pitchFamily="34" charset="0"/>
              </a:rPr>
              <a:t>Name</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Reviewer:</a:t>
            </a:r>
            <a:endParaRPr lang="en-IN" sz="1400" dirty="0">
              <a:effectLst/>
              <a:latin typeface="Arial" panose="020B0604020202020204" pitchFamily="34" charset="0"/>
              <a:ea typeface="Arial" panose="020B0604020202020204" pitchFamily="34" charset="0"/>
            </a:endParaRPr>
          </a:p>
          <a:p>
            <a:pPr marL="304800" algn="just">
              <a:spcBef>
                <a:spcPts val="730"/>
              </a:spcBef>
              <a:spcAft>
                <a:spcPts val="0"/>
              </a:spcAft>
            </a:pPr>
            <a:r>
              <a:rPr lang="en-US" sz="1400" dirty="0">
                <a:effectLst/>
                <a:latin typeface="Arial" panose="020B0604020202020204" pitchFamily="34" charset="0"/>
                <a:ea typeface="Arial" panose="020B0604020202020204" pitchFamily="34" charset="0"/>
              </a:rPr>
              <a:t>Signature</a:t>
            </a:r>
            <a:r>
              <a:rPr lang="en-US" sz="1400" spc="9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9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13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Reviewer:</a:t>
            </a:r>
            <a:endParaRPr lang="en-IN" sz="1400" dirty="0">
              <a:effectLst/>
              <a:latin typeface="Arial" panose="020B0604020202020204" pitchFamily="34" charset="0"/>
              <a:ea typeface="Arial" panose="020B0604020202020204" pitchFamily="34" charset="0"/>
            </a:endParaRPr>
          </a:p>
          <a:p>
            <a:pPr marL="304800" algn="just">
              <a:spcBef>
                <a:spcPts val="750"/>
              </a:spcBef>
              <a:spcAft>
                <a:spcPts val="0"/>
              </a:spcAft>
            </a:pPr>
            <a:r>
              <a:rPr lang="en-US" sz="1400" dirty="0">
                <a:effectLst/>
                <a:latin typeface="Arial" panose="020B0604020202020204" pitchFamily="34" charset="0"/>
                <a:ea typeface="Arial" panose="020B0604020202020204" pitchFamily="34" charset="0"/>
              </a:rPr>
              <a:t>Membership</a:t>
            </a:r>
            <a:r>
              <a:rPr lang="en-US" sz="1400" spc="100" dirty="0">
                <a:effectLst/>
                <a:latin typeface="Arial" panose="020B0604020202020204" pitchFamily="34" charset="0"/>
                <a:ea typeface="Arial" panose="020B0604020202020204" pitchFamily="34" charset="0"/>
              </a:rPr>
              <a:t> </a:t>
            </a:r>
            <a:r>
              <a:rPr lang="en-US" sz="1400" spc="-20" dirty="0">
                <a:effectLst/>
                <a:latin typeface="Arial" panose="020B0604020202020204" pitchFamily="34" charset="0"/>
                <a:ea typeface="Arial" panose="020B0604020202020204" pitchFamily="34" charset="0"/>
              </a:rPr>
              <a:t>No.:</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a:r>
              <a:rPr lang="en-US" sz="1400" spc="-10" dirty="0">
                <a:effectLst/>
                <a:latin typeface="Arial" panose="020B0604020202020204" pitchFamily="34" charset="0"/>
                <a:ea typeface="Arial" panose="020B0604020202020204" pitchFamily="34" charset="0"/>
              </a:rPr>
              <a:t>Place:</a:t>
            </a:r>
            <a:endParaRPr lang="en-IN" sz="1400" dirty="0">
              <a:effectLst/>
              <a:latin typeface="Arial" panose="020B0604020202020204" pitchFamily="34" charset="0"/>
              <a:ea typeface="Arial" panose="020B0604020202020204" pitchFamily="34" charset="0"/>
            </a:endParaRPr>
          </a:p>
          <a:p>
            <a:pPr marL="304800">
              <a:spcBef>
                <a:spcPts val="750"/>
              </a:spcBef>
              <a:spcAft>
                <a:spcPts val="0"/>
              </a:spcAft>
            </a:pPr>
            <a:r>
              <a:rPr lang="en-US" sz="1400" spc="-10" dirty="0">
                <a:effectLst/>
                <a:latin typeface="Arial" panose="020B0604020202020204" pitchFamily="34" charset="0"/>
                <a:ea typeface="Arial" panose="020B0604020202020204" pitchFamily="34" charset="0"/>
              </a:rPr>
              <a:t>Date:</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a:spcBef>
                <a:spcPts val="190"/>
              </a:spcBef>
            </a:pPr>
            <a:r>
              <a:rPr lang="en-US" sz="1400" dirty="0">
                <a:effectLst/>
                <a:latin typeface="Arial" panose="020B0604020202020204" pitchFamily="34" charset="0"/>
                <a:ea typeface="Arial" panose="020B0604020202020204" pitchFamily="34" charset="0"/>
              </a:rPr>
              <a:t>      Encl.  (1)</a:t>
            </a:r>
            <a:r>
              <a:rPr lang="en-US" sz="1400" spc="-4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Annexure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t>
            </a:r>
            <a:r>
              <a:rPr lang="en-US" sz="1400" spc="-40" dirty="0">
                <a:effectLst/>
                <a:latin typeface="Arial" panose="020B0604020202020204" pitchFamily="34" charset="0"/>
                <a:ea typeface="Arial" panose="020B0604020202020204" pitchFamily="34" charset="0"/>
              </a:rPr>
              <a:t> </a:t>
            </a:r>
            <a:r>
              <a:rPr lang="en-US" sz="1400" spc="-50" dirty="0">
                <a:effectLst/>
                <a:latin typeface="Arial" panose="020B0604020202020204" pitchFamily="34" charset="0"/>
                <a:ea typeface="Arial" panose="020B0604020202020204" pitchFamily="34" charset="0"/>
              </a:rPr>
              <a:t>I</a:t>
            </a:r>
            <a:endParaRPr lang="en-IN" sz="1400" dirty="0">
              <a:latin typeface="Arial" panose="020B0604020202020204" pitchFamily="34" charset="0"/>
              <a:ea typeface="Arial" panose="020B0604020202020204" pitchFamily="34" charset="0"/>
            </a:endParaRPr>
          </a:p>
          <a:p>
            <a:pPr marL="304800" algn="just"/>
            <a:r>
              <a:rPr lang="en-IN" sz="1400" spc="0" dirty="0">
                <a:effectLst/>
                <a:latin typeface="Arial" panose="020B0604020202020204" pitchFamily="34" charset="0"/>
                <a:ea typeface="Arial" panose="020B0604020202020204" pitchFamily="34" charset="0"/>
              </a:rPr>
              <a:t>         </a:t>
            </a:r>
            <a:r>
              <a:rPr lang="en-US" sz="1400" spc="0" dirty="0">
                <a:effectLst/>
                <a:latin typeface="Arial" panose="020B0604020202020204" pitchFamily="34" charset="0"/>
                <a:ea typeface="Arial" panose="020B0604020202020204" pitchFamily="34" charset="0"/>
              </a:rPr>
              <a:t>(2) Annexure</a:t>
            </a:r>
            <a:r>
              <a:rPr lang="en-US" sz="1400" spc="-35" dirty="0">
                <a:effectLst/>
                <a:latin typeface="Arial" panose="020B0604020202020204" pitchFamily="34" charset="0"/>
                <a:ea typeface="Arial" panose="020B0604020202020204" pitchFamily="34" charset="0"/>
              </a:rPr>
              <a:t> </a:t>
            </a:r>
            <a:r>
              <a:rPr lang="en-US" sz="1400" spc="0" dirty="0">
                <a:effectLst/>
                <a:latin typeface="Arial" panose="020B0604020202020204" pitchFamily="34" charset="0"/>
                <a:ea typeface="Arial" panose="020B0604020202020204" pitchFamily="34" charset="0"/>
              </a:rPr>
              <a:t>-</a:t>
            </a:r>
            <a:r>
              <a:rPr lang="en-US" sz="1400" spc="-40" dirty="0">
                <a:effectLst/>
                <a:latin typeface="Arial" panose="020B0604020202020204" pitchFamily="34" charset="0"/>
                <a:ea typeface="Arial" panose="020B0604020202020204" pitchFamily="34" charset="0"/>
              </a:rPr>
              <a:t> </a:t>
            </a:r>
            <a:r>
              <a:rPr lang="en-US" sz="1400" spc="-25" dirty="0">
                <a:effectLst/>
                <a:latin typeface="Arial" panose="020B0604020202020204" pitchFamily="34" charset="0"/>
                <a:ea typeface="Arial" panose="020B0604020202020204" pitchFamily="34" charset="0"/>
              </a:rPr>
              <a:t>II</a:t>
            </a:r>
            <a:endParaRPr lang="en-IN" sz="1400" spc="0" dirty="0">
              <a:effectLst/>
              <a:latin typeface="Arial" panose="020B0604020202020204" pitchFamily="34" charset="0"/>
              <a:ea typeface="Arial" panose="020B0604020202020204" pitchFamily="34" charset="0"/>
            </a:endParaRPr>
          </a:p>
          <a:p>
            <a:pPr marR="121920" lvl="1" algn="just">
              <a:lnSpc>
                <a:spcPct val="110000"/>
              </a:lnSpc>
              <a:spcBef>
                <a:spcPts val="745"/>
              </a:spcBef>
              <a:spcAft>
                <a:spcPts val="0"/>
              </a:spcAft>
              <a:buSzPts val="1100"/>
              <a:tabLst>
                <a:tab pos="870585" algn="l"/>
              </a:tabLst>
            </a:pPr>
            <a:r>
              <a:rPr lang="en-US" sz="1400" spc="0" dirty="0">
                <a:effectLst/>
                <a:latin typeface="Arial" panose="020B0604020202020204" pitchFamily="34" charset="0"/>
                <a:ea typeface="Arial" panose="020B0604020202020204" pitchFamily="34" charset="0"/>
              </a:rPr>
              <a:t>      (3) Annexure – III – w.e.f. 01.04.2023 AQMM review is mandatory for the Practice Unit conducting statutory audits of Listed Entity or Banks other than co-operative banks (except multi-state co-operative banks); or Insurance Companies hence Practice Unit rendering assurance services to such clients should ensure to fill Part C of the Form-1.</a:t>
            </a:r>
            <a:endParaRPr lang="en-IN" sz="1400" spc="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9908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HINTS FOR LISTED ENTITIES AUDIT REVIEW refer peer review manual -volume II</a:t>
            </a:r>
            <a:endParaRPr lang="en-IN" dirty="0"/>
          </a:p>
        </p:txBody>
      </p:sp>
      <p:sp>
        <p:nvSpPr>
          <p:cNvPr id="3" name="Content Placeholder 2"/>
          <p:cNvSpPr>
            <a:spLocks noGrp="1"/>
          </p:cNvSpPr>
          <p:nvPr>
            <p:ph idx="1"/>
          </p:nvPr>
        </p:nvSpPr>
        <p:spPr/>
        <p:txBody>
          <a:bodyPr>
            <a:normAutofit/>
          </a:bodyPr>
          <a:lstStyle/>
          <a:p>
            <a:r>
              <a:rPr lang="en-US" dirty="0" smtClean="0"/>
              <a:t>A-Listing obligations and disclosure requirements regulations 2015 provides applicability of regulations and same applies to all listed entities for securities specified,</a:t>
            </a:r>
          </a:p>
          <a:p>
            <a:r>
              <a:rPr lang="en-US" dirty="0" smtClean="0"/>
              <a:t>B-required points minimum included in audit program</a:t>
            </a:r>
          </a:p>
          <a:p>
            <a:r>
              <a:rPr lang="en-US" dirty="0" smtClean="0"/>
              <a:t>1-AudIt committee</a:t>
            </a:r>
          </a:p>
          <a:p>
            <a:r>
              <a:rPr lang="en-US" dirty="0" smtClean="0"/>
              <a:t>2-Risk management committee</a:t>
            </a:r>
          </a:p>
          <a:p>
            <a:r>
              <a:rPr lang="en-US" dirty="0" smtClean="0"/>
              <a:t>3-Vigil mechanism</a:t>
            </a:r>
          </a:p>
          <a:p>
            <a:r>
              <a:rPr lang="en-US" dirty="0" smtClean="0"/>
              <a:t>4-Related party transactions</a:t>
            </a:r>
          </a:p>
          <a:p>
            <a:r>
              <a:rPr lang="en-US" dirty="0" smtClean="0"/>
              <a:t>5-Disclosure of events or information</a:t>
            </a:r>
          </a:p>
          <a:p>
            <a:endParaRPr lang="en-IN" sz="2400" dirty="0"/>
          </a:p>
        </p:txBody>
      </p:sp>
    </p:spTree>
    <p:extLst>
      <p:ext uri="{BB962C8B-B14F-4D97-AF65-F5344CB8AC3E}">
        <p14:creationId xmlns:p14="http://schemas.microsoft.com/office/powerpoint/2010/main" val="1009832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 peer review manual volume II</a:t>
            </a:r>
            <a:endParaRPr lang="en-IN" dirty="0"/>
          </a:p>
        </p:txBody>
      </p:sp>
      <p:sp>
        <p:nvSpPr>
          <p:cNvPr id="3" name="Content Placeholder 2"/>
          <p:cNvSpPr>
            <a:spLocks noGrp="1"/>
          </p:cNvSpPr>
          <p:nvPr>
            <p:ph idx="1"/>
          </p:nvPr>
        </p:nvSpPr>
        <p:spPr/>
        <p:txBody>
          <a:bodyPr>
            <a:normAutofit fontScale="92500"/>
          </a:bodyPr>
          <a:lstStyle/>
          <a:p>
            <a:r>
              <a:rPr lang="en-US" dirty="0" smtClean="0"/>
              <a:t>6-Holding of specified securities and share holding pattern</a:t>
            </a:r>
          </a:p>
          <a:p>
            <a:r>
              <a:rPr lang="en-US" dirty="0" smtClean="0"/>
              <a:t>7-Conditions for reclassification of any person as promoter/public</a:t>
            </a:r>
          </a:p>
          <a:p>
            <a:r>
              <a:rPr lang="en-US" dirty="0" smtClean="0"/>
              <a:t>8-Statement of deviation or variations</a:t>
            </a:r>
          </a:p>
          <a:p>
            <a:r>
              <a:rPr lang="en-US" dirty="0" smtClean="0"/>
              <a:t>9-Financial results</a:t>
            </a:r>
          </a:p>
          <a:p>
            <a:r>
              <a:rPr lang="en-US" dirty="0" smtClean="0"/>
              <a:t>10-Annual report</a:t>
            </a:r>
          </a:p>
          <a:p>
            <a:r>
              <a:rPr lang="en-US" dirty="0" smtClean="0"/>
              <a:t>11-Annual information memorandum</a:t>
            </a:r>
          </a:p>
          <a:p>
            <a:r>
              <a:rPr lang="en-US" dirty="0" smtClean="0"/>
              <a:t>12-Documents and information to shareholders</a:t>
            </a:r>
          </a:p>
          <a:p>
            <a:r>
              <a:rPr lang="en-US" dirty="0" smtClean="0"/>
              <a:t>13-Draft scheme of arrangements and scheme of arrangements</a:t>
            </a:r>
          </a:p>
          <a:p>
            <a:r>
              <a:rPr lang="en-US" dirty="0" smtClean="0"/>
              <a:t>14-Dividends</a:t>
            </a:r>
          </a:p>
          <a:p>
            <a:r>
              <a:rPr lang="en-US" dirty="0" smtClean="0"/>
              <a:t>15-Accounting Standards,</a:t>
            </a:r>
            <a:endParaRPr lang="en-IN" dirty="0"/>
          </a:p>
        </p:txBody>
      </p:sp>
    </p:spTree>
    <p:extLst>
      <p:ext uri="{BB962C8B-B14F-4D97-AF65-F5344CB8AC3E}">
        <p14:creationId xmlns:p14="http://schemas.microsoft.com/office/powerpoint/2010/main" val="238597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smtClean="0"/>
              <a:t>If PU,s application form 1 contain also self evaluation scores part C  in v1.0 or v.2.0, its duty of reviewer to study publication IG. as applicable, available on PRB committee </a:t>
            </a:r>
            <a:r>
              <a:rPr lang="en-US" dirty="0" smtClean="0"/>
              <a:t>website, along scores awarded by PU  and program.</a:t>
            </a:r>
            <a:endParaRPr lang="en-US" dirty="0" smtClean="0"/>
          </a:p>
          <a:p>
            <a:pPr algn="just"/>
            <a:r>
              <a:rPr lang="en-US" dirty="0" smtClean="0"/>
              <a:t>Along with peer review </a:t>
            </a:r>
            <a:r>
              <a:rPr lang="en-US" dirty="0" smtClean="0"/>
              <a:t>relevant 3 </a:t>
            </a:r>
            <a:r>
              <a:rPr lang="en-US" dirty="0" smtClean="0"/>
              <a:t>sections of AQMM report points to be noted during peer review itself for evaluation of scores awarded by PU,</a:t>
            </a:r>
          </a:p>
          <a:p>
            <a:pPr algn="just"/>
            <a:r>
              <a:rPr lang="en-US" dirty="0" smtClean="0"/>
              <a:t>PU  has to justify scores , and reviewer has to evaluate, if change, reviewer to put a note  explanation for difference.</a:t>
            </a:r>
          </a:p>
          <a:p>
            <a:pPr algn="just"/>
            <a:r>
              <a:rPr lang="en-US" dirty="0" smtClean="0"/>
              <a:t>Determine level of firm as suggested in IG. Maintain </a:t>
            </a:r>
            <a:r>
              <a:rPr lang="en-US" dirty="0" smtClean="0"/>
              <a:t>documentations.</a:t>
            </a:r>
            <a:endParaRPr lang="en-US" dirty="0" smtClean="0"/>
          </a:p>
          <a:p>
            <a:endParaRPr lang="en-US" dirty="0"/>
          </a:p>
          <a:p>
            <a:endParaRPr lang="en-US" dirty="0" smtClean="0"/>
          </a:p>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34</a:t>
            </a:fld>
            <a:endParaRPr lang="en-IN"/>
          </a:p>
        </p:txBody>
      </p:sp>
      <p:sp>
        <p:nvSpPr>
          <p:cNvPr id="4" name="Title 3"/>
          <p:cNvSpPr>
            <a:spLocks noGrp="1"/>
          </p:cNvSpPr>
          <p:nvPr>
            <p:ph type="title"/>
          </p:nvPr>
        </p:nvSpPr>
        <p:spPr/>
        <p:txBody>
          <a:bodyPr>
            <a:normAutofit/>
          </a:bodyPr>
          <a:lstStyle/>
          <a:p>
            <a:r>
              <a:rPr lang="en-US" dirty="0" smtClean="0"/>
              <a:t>REPORTINGS FOR AQMM - ANNEXURE III –</a:t>
            </a:r>
            <a:endParaRPr lang="en-IN" dirty="0"/>
          </a:p>
        </p:txBody>
      </p:sp>
    </p:spTree>
    <p:extLst>
      <p:ext uri="{BB962C8B-B14F-4D97-AF65-F5344CB8AC3E}">
        <p14:creationId xmlns:p14="http://schemas.microsoft.com/office/powerpoint/2010/main" val="547506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Tool for self evaluation for increase  operational efficiency,</a:t>
            </a:r>
          </a:p>
          <a:p>
            <a:r>
              <a:rPr lang="en-US" dirty="0" smtClean="0"/>
              <a:t>Amalgamation of well researched set of AQI,s</a:t>
            </a:r>
          </a:p>
          <a:p>
            <a:r>
              <a:rPr lang="en-US" dirty="0" smtClean="0"/>
              <a:t>Model encourages proactive approach,</a:t>
            </a:r>
          </a:p>
          <a:p>
            <a:r>
              <a:rPr lang="en-US" dirty="0" smtClean="0"/>
              <a:t>Leveraging technology and investing in the development of audit professionals,</a:t>
            </a:r>
          </a:p>
          <a:p>
            <a:r>
              <a:rPr lang="en-US" dirty="0" smtClean="0"/>
              <a:t>Mitigate risk,</a:t>
            </a:r>
          </a:p>
          <a:p>
            <a:r>
              <a:rPr lang="en-US" dirty="0" smtClean="0"/>
              <a:t>Cross functional evaluation model covering key areas of not only audit engagement but also audit practice at firm level,</a:t>
            </a:r>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35</a:t>
            </a:fld>
            <a:endParaRPr lang="en-IN"/>
          </a:p>
        </p:txBody>
      </p:sp>
      <p:sp>
        <p:nvSpPr>
          <p:cNvPr id="4" name="Title 3"/>
          <p:cNvSpPr>
            <a:spLocks noGrp="1"/>
          </p:cNvSpPr>
          <p:nvPr>
            <p:ph type="title"/>
          </p:nvPr>
        </p:nvSpPr>
        <p:spPr/>
        <p:txBody>
          <a:bodyPr>
            <a:normAutofit fontScale="90000"/>
          </a:bodyPr>
          <a:lstStyle/>
          <a:p>
            <a:r>
              <a:rPr lang="en-US" dirty="0" smtClean="0"/>
              <a:t>AUDIT QUALITY MATURITY MODEL  (AQMM) IMPORTANCE in PEER REVIEW-</a:t>
            </a:r>
            <a:endParaRPr lang="en-IN" dirty="0"/>
          </a:p>
        </p:txBody>
      </p:sp>
    </p:spTree>
    <p:extLst>
      <p:ext uri="{BB962C8B-B14F-4D97-AF65-F5344CB8AC3E}">
        <p14:creationId xmlns:p14="http://schemas.microsoft.com/office/powerpoint/2010/main" val="18022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i="1" dirty="0" smtClean="0"/>
              <a:t>PR can make qualitative recommendations for improvement for the benefit of the PU, in addition to rate scorings,</a:t>
            </a:r>
          </a:p>
          <a:p>
            <a:pPr algn="just"/>
            <a:r>
              <a:rPr lang="en-US" dirty="0" smtClean="0"/>
              <a:t>Mandatory applicable </a:t>
            </a:r>
            <a:r>
              <a:rPr lang="en-US" dirty="0" err="1" smtClean="0"/>
              <a:t>wef</a:t>
            </a:r>
            <a:r>
              <a:rPr lang="en-US" dirty="0" smtClean="0"/>
              <a:t>. April 2023 for PU conducting statutory audit of listed entities(other than branches of banks and insurance companies), recommendatory for all others,</a:t>
            </a:r>
          </a:p>
          <a:p>
            <a:pPr algn="just"/>
            <a:r>
              <a:rPr lang="en-US" dirty="0" smtClean="0"/>
              <a:t>Even small and medium firm’s can self review for further capacity building without requirement of Peer review,</a:t>
            </a:r>
          </a:p>
          <a:p>
            <a:pPr algn="just"/>
            <a:r>
              <a:rPr lang="en-US" i="1" dirty="0" smtClean="0"/>
              <a:t>Ultimately helping for peer review process and  enhancing peer reviewed firm’s quality of assurances, infrastructures, human resources, adoption of technology and tools etc.  </a:t>
            </a:r>
          </a:p>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36</a:t>
            </a:fld>
            <a:endParaRPr lang="en-IN"/>
          </a:p>
        </p:txBody>
      </p:sp>
      <p:sp>
        <p:nvSpPr>
          <p:cNvPr id="4" name="Title 3"/>
          <p:cNvSpPr>
            <a:spLocks noGrp="1"/>
          </p:cNvSpPr>
          <p:nvPr>
            <p:ph type="title"/>
          </p:nvPr>
        </p:nvSpPr>
        <p:spPr/>
        <p:txBody>
          <a:bodyPr/>
          <a:lstStyle/>
          <a:p>
            <a:r>
              <a:rPr lang="en-US" dirty="0" smtClean="0"/>
              <a:t>AQMM-importance continued..</a:t>
            </a:r>
            <a:endParaRPr lang="en-IN" dirty="0"/>
          </a:p>
        </p:txBody>
      </p:sp>
    </p:spTree>
    <p:extLst>
      <p:ext uri="{BB962C8B-B14F-4D97-AF65-F5344CB8AC3E}">
        <p14:creationId xmlns:p14="http://schemas.microsoft.com/office/powerpoint/2010/main" val="2732403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9141" y="1227551"/>
            <a:ext cx="10546914" cy="5223352"/>
          </a:xfrm>
        </p:spPr>
      </p:pic>
      <p:sp>
        <p:nvSpPr>
          <p:cNvPr id="3" name="Slide Number Placeholder 2"/>
          <p:cNvSpPr>
            <a:spLocks noGrp="1"/>
          </p:cNvSpPr>
          <p:nvPr>
            <p:ph type="sldNum" sz="quarter" idx="12"/>
          </p:nvPr>
        </p:nvSpPr>
        <p:spPr/>
        <p:txBody>
          <a:bodyPr/>
          <a:lstStyle/>
          <a:p>
            <a:fld id="{84987527-4F94-449D-8DFA-25520CA89050}" type="slidenum">
              <a:rPr lang="en-IN" smtClean="0"/>
              <a:t>37</a:t>
            </a:fld>
            <a:endParaRPr lang="en-IN"/>
          </a:p>
        </p:txBody>
      </p:sp>
      <p:sp>
        <p:nvSpPr>
          <p:cNvPr id="4" name="Title 3"/>
          <p:cNvSpPr>
            <a:spLocks noGrp="1"/>
          </p:cNvSpPr>
          <p:nvPr>
            <p:ph type="title"/>
          </p:nvPr>
        </p:nvSpPr>
        <p:spPr/>
        <p:txBody>
          <a:bodyPr>
            <a:normAutofit/>
          </a:bodyPr>
          <a:lstStyle/>
          <a:p>
            <a:r>
              <a:rPr lang="en-US" sz="3600" dirty="0" smtClean="0"/>
              <a:t>CHALLANGES HANDLING-</a:t>
            </a:r>
            <a:endParaRPr lang="en-IN" sz="3600" dirty="0"/>
          </a:p>
        </p:txBody>
      </p:sp>
      <p:sp>
        <p:nvSpPr>
          <p:cNvPr id="7" name="Rectangle 6"/>
          <p:cNvSpPr/>
          <p:nvPr/>
        </p:nvSpPr>
        <p:spPr>
          <a:xfrm>
            <a:off x="1670749" y="2967335"/>
            <a:ext cx="885050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CHALLANGES HANDLING-</a:t>
            </a:r>
            <a:endParaRPr lang="en-I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441460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Time constraints,</a:t>
            </a:r>
          </a:p>
          <a:p>
            <a:r>
              <a:rPr lang="en-US" dirty="0" smtClean="0"/>
              <a:t>Judgmental issues, challenges by PU,s, and knowledge must,</a:t>
            </a:r>
          </a:p>
          <a:p>
            <a:r>
              <a:rPr lang="en-US" dirty="0" smtClean="0"/>
              <a:t>Reporting responsibility on reviewer,</a:t>
            </a:r>
          </a:p>
          <a:p>
            <a:r>
              <a:rPr lang="en-US" dirty="0" smtClean="0"/>
              <a:t>Co- operation of PU team must and timely with proper record,</a:t>
            </a:r>
          </a:p>
          <a:p>
            <a:r>
              <a:rPr lang="en-US" dirty="0" smtClean="0"/>
              <a:t>Emotional and friendly courtesy,</a:t>
            </a:r>
          </a:p>
          <a:p>
            <a:r>
              <a:rPr lang="en-US" dirty="0" smtClean="0"/>
              <a:t>Influence by professionals and friends, </a:t>
            </a:r>
          </a:p>
          <a:p>
            <a:r>
              <a:rPr lang="en-US" dirty="0" smtClean="0"/>
              <a:t>Maximum trust on personal enquiries, </a:t>
            </a:r>
          </a:p>
          <a:p>
            <a:r>
              <a:rPr lang="en-US" dirty="0" smtClean="0"/>
              <a:t>Clean report or higher AQMM level do not mean all is well as there is limitations in reports, No immunity to firm-PU.</a:t>
            </a:r>
          </a:p>
          <a:p>
            <a:endParaRPr lang="en-US" dirty="0" smtClean="0"/>
          </a:p>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38</a:t>
            </a:fld>
            <a:endParaRPr lang="en-IN"/>
          </a:p>
        </p:txBody>
      </p:sp>
      <p:sp>
        <p:nvSpPr>
          <p:cNvPr id="4" name="Title 3"/>
          <p:cNvSpPr>
            <a:spLocks noGrp="1"/>
          </p:cNvSpPr>
          <p:nvPr>
            <p:ph type="title"/>
          </p:nvPr>
        </p:nvSpPr>
        <p:spPr/>
        <p:txBody>
          <a:bodyPr>
            <a:normAutofit fontScale="90000"/>
          </a:bodyPr>
          <a:lstStyle/>
          <a:p>
            <a:r>
              <a:rPr lang="en-US" dirty="0" smtClean="0"/>
              <a:t>Challenges in review process  and resolutions-</a:t>
            </a:r>
            <a:endParaRPr lang="en-IN" dirty="0"/>
          </a:p>
        </p:txBody>
      </p:sp>
    </p:spTree>
    <p:extLst>
      <p:ext uri="{BB962C8B-B14F-4D97-AF65-F5344CB8AC3E}">
        <p14:creationId xmlns:p14="http://schemas.microsoft.com/office/powerpoint/2010/main" val="78975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1677194"/>
            <a:ext cx="8096250" cy="4133850"/>
          </a:xfrm>
        </p:spPr>
      </p:pic>
      <p:sp>
        <p:nvSpPr>
          <p:cNvPr id="3" name="Slide Number Placeholder 2"/>
          <p:cNvSpPr>
            <a:spLocks noGrp="1"/>
          </p:cNvSpPr>
          <p:nvPr>
            <p:ph type="sldNum" sz="quarter" idx="12"/>
          </p:nvPr>
        </p:nvSpPr>
        <p:spPr/>
        <p:txBody>
          <a:bodyPr/>
          <a:lstStyle/>
          <a:p>
            <a:fld id="{84987527-4F94-449D-8DFA-25520CA89050}" type="slidenum">
              <a:rPr lang="en-IN" smtClean="0"/>
              <a:t>39</a:t>
            </a:fld>
            <a:endParaRPr lang="en-IN"/>
          </a:p>
        </p:txBody>
      </p:sp>
      <p:sp>
        <p:nvSpPr>
          <p:cNvPr id="4" name="Title 3"/>
          <p:cNvSpPr>
            <a:spLocks noGrp="1"/>
          </p:cNvSpPr>
          <p:nvPr>
            <p:ph type="title"/>
          </p:nvPr>
        </p:nvSpPr>
        <p:spPr/>
        <p:txBody>
          <a:bodyPr/>
          <a:lstStyle/>
          <a:p>
            <a:r>
              <a:rPr lang="en-US" dirty="0" smtClean="0"/>
              <a:t>QUIZ-RUN UP…</a:t>
            </a:r>
            <a:endParaRPr lang="en-IN" dirty="0"/>
          </a:p>
        </p:txBody>
      </p:sp>
    </p:spTree>
    <p:extLst>
      <p:ext uri="{BB962C8B-B14F-4D97-AF65-F5344CB8AC3E}">
        <p14:creationId xmlns:p14="http://schemas.microsoft.com/office/powerpoint/2010/main" val="397654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427642">
            <a:off x="1284223" y="3595580"/>
            <a:ext cx="3381036" cy="3354795"/>
          </a:xfrm>
        </p:spPr>
      </p:pic>
      <p:sp>
        <p:nvSpPr>
          <p:cNvPr id="3" name="Title 2"/>
          <p:cNvSpPr>
            <a:spLocks noGrp="1"/>
          </p:cNvSpPr>
          <p:nvPr>
            <p:ph type="title"/>
          </p:nvPr>
        </p:nvSpPr>
        <p:spPr>
          <a:xfrm>
            <a:off x="609600" y="86614"/>
            <a:ext cx="10972800" cy="1331024"/>
          </a:xfrm>
        </p:spPr>
        <p:txBody>
          <a:bodyPr/>
          <a:lstStyle/>
          <a:p>
            <a:endParaRPr lang="en-IN"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27642">
            <a:off x="6294283" y="512403"/>
            <a:ext cx="4285463" cy="31991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27642">
            <a:off x="1421090" y="602249"/>
            <a:ext cx="4199049" cy="28155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27642">
            <a:off x="6648982" y="3116801"/>
            <a:ext cx="3655911" cy="3872390"/>
          </a:xfrm>
          <a:prstGeom prst="rect">
            <a:avLst/>
          </a:prstGeom>
        </p:spPr>
      </p:pic>
    </p:spTree>
    <p:extLst>
      <p:ext uri="{BB962C8B-B14F-4D97-AF65-F5344CB8AC3E}">
        <p14:creationId xmlns:p14="http://schemas.microsoft.com/office/powerpoint/2010/main" val="4246837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C8A7411-746D-2B96-9DB7-C7B973F68440}"/>
              </a:ext>
            </a:extLst>
          </p:cNvPr>
          <p:cNvSpPr>
            <a:spLocks noGrp="1"/>
          </p:cNvSpPr>
          <p:nvPr>
            <p:ph type="sldNum" sz="quarter" idx="12"/>
          </p:nvPr>
        </p:nvSpPr>
        <p:spPr/>
        <p:txBody>
          <a:bodyPr/>
          <a:lstStyle/>
          <a:p>
            <a:fld id="{84987527-4F94-449D-8DFA-25520CA89050}" type="slidenum">
              <a:rPr lang="en-IN" smtClean="0"/>
              <a:t>40</a:t>
            </a:fld>
            <a:endParaRPr lang="en-IN"/>
          </a:p>
        </p:txBody>
      </p:sp>
      <p:sp>
        <p:nvSpPr>
          <p:cNvPr id="4" name="TextBox 3">
            <a:extLst>
              <a:ext uri="{FF2B5EF4-FFF2-40B4-BE49-F238E27FC236}">
                <a16:creationId xmlns="" xmlns:a16="http://schemas.microsoft.com/office/drawing/2014/main" id="{4B25D75E-553F-F2EC-9F45-7AE1AB4AF823}"/>
              </a:ext>
            </a:extLst>
          </p:cNvPr>
          <p:cNvSpPr txBox="1"/>
          <p:nvPr/>
        </p:nvSpPr>
        <p:spPr>
          <a:xfrm>
            <a:off x="573741" y="336005"/>
            <a:ext cx="6096000" cy="400110"/>
          </a:xfrm>
          <a:prstGeom prst="rect">
            <a:avLst/>
          </a:prstGeom>
          <a:noFill/>
        </p:spPr>
        <p:txBody>
          <a:bodyPr wrap="square">
            <a:spAutoFit/>
          </a:bodyPr>
          <a:lstStyle/>
          <a:p>
            <a:r>
              <a:rPr lang="en-US" sz="2000" b="1" u="sng" dirty="0"/>
              <a:t>CASE STUDIES</a:t>
            </a:r>
            <a:endParaRPr lang="en-IN" sz="2000" b="1" u="sng" dirty="0"/>
          </a:p>
        </p:txBody>
      </p:sp>
      <p:sp>
        <p:nvSpPr>
          <p:cNvPr id="6" name="TextBox 5">
            <a:extLst>
              <a:ext uri="{FF2B5EF4-FFF2-40B4-BE49-F238E27FC236}">
                <a16:creationId xmlns="" xmlns:a16="http://schemas.microsoft.com/office/drawing/2014/main" id="{E9C6D7A4-2139-D2B0-96ED-A8408D8D9EA0}"/>
              </a:ext>
            </a:extLst>
          </p:cNvPr>
          <p:cNvSpPr txBox="1"/>
          <p:nvPr/>
        </p:nvSpPr>
        <p:spPr>
          <a:xfrm>
            <a:off x="573741" y="736115"/>
            <a:ext cx="10805459" cy="5906232"/>
          </a:xfrm>
          <a:prstGeom prst="rect">
            <a:avLst/>
          </a:prstGeom>
          <a:noFill/>
        </p:spPr>
        <p:txBody>
          <a:bodyPr wrap="square">
            <a:spAutoFit/>
          </a:bodyPr>
          <a:lstStyle/>
          <a:p>
            <a:pPr>
              <a:lnSpc>
                <a:spcPct val="115000"/>
              </a:lnSpc>
              <a:spcAft>
                <a:spcPts val="1000"/>
              </a:spcAft>
            </a:pPr>
            <a:r>
              <a:rPr lang="en-IN" sz="1800" b="1" u="sng" dirty="0">
                <a:effectLst/>
                <a:latin typeface="Calibri" panose="020F0502020204030204" pitchFamily="34" charset="0"/>
                <a:ea typeface="Calibri" panose="020F0502020204030204" pitchFamily="34" charset="0"/>
                <a:cs typeface="Times New Roman" panose="02020603050405020304" pitchFamily="18" charset="0"/>
              </a:rPr>
              <a:t>Understand and give opinion - learning and analysing skills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effectLst/>
                <a:latin typeface="Calibri" panose="020F0502020204030204" pitchFamily="34" charset="0"/>
                <a:ea typeface="Calibri" panose="020F0502020204030204" pitchFamily="34" charset="0"/>
                <a:cs typeface="Times New Roman" panose="02020603050405020304" pitchFamily="18" charset="0"/>
              </a:rPr>
              <a:t>1. CA firm not able to visit for Cash verification on last date at client’s office-what to do?</a:t>
            </a:r>
          </a:p>
          <a:p>
            <a:pPr marL="358775"/>
            <a:r>
              <a:rPr lang="en-IN" sz="1800" dirty="0">
                <a:latin typeface="Calibri" panose="020F0502020204030204" pitchFamily="34" charset="0"/>
                <a:ea typeface="Calibri" panose="020F0502020204030204" pitchFamily="34" charset="0"/>
                <a:cs typeface="Times New Roman" panose="02020603050405020304" pitchFamily="18" charset="0"/>
              </a:rPr>
              <a:t>a.</a:t>
            </a:r>
            <a:r>
              <a:rPr lang="en-IN" sz="1800" dirty="0">
                <a:effectLst/>
                <a:latin typeface="Calibri" panose="020F0502020204030204" pitchFamily="34" charset="0"/>
                <a:ea typeface="Calibri" panose="020F0502020204030204" pitchFamily="34" charset="0"/>
                <a:cs typeface="Times New Roman" panose="02020603050405020304" pitchFamily="18" charset="0"/>
              </a:rPr>
              <a:t> qualify report,</a:t>
            </a:r>
          </a:p>
          <a:p>
            <a:pPr marL="358775"/>
            <a:r>
              <a:rPr lang="en-IN" sz="1800" dirty="0">
                <a:latin typeface="Calibri" panose="020F0502020204030204" pitchFamily="34" charset="0"/>
                <a:ea typeface="Calibri" panose="020F0502020204030204" pitchFamily="34" charset="0"/>
                <a:cs typeface="Times New Roman" panose="02020603050405020304" pitchFamily="18" charset="0"/>
              </a:rPr>
              <a:t>b. </a:t>
            </a:r>
            <a:r>
              <a:rPr lang="en-IN" sz="1800" dirty="0">
                <a:effectLst/>
                <a:latin typeface="Calibri" panose="020F0502020204030204" pitchFamily="34" charset="0"/>
                <a:ea typeface="Calibri" panose="020F0502020204030204" pitchFamily="34" charset="0"/>
                <a:cs typeface="Times New Roman" panose="02020603050405020304" pitchFamily="18" charset="0"/>
              </a:rPr>
              <a:t>study internal control/obtain management certificate for denominations and who counted with extract of cash book  pages,</a:t>
            </a:r>
          </a:p>
          <a:p>
            <a:pPr marL="358775"/>
            <a:r>
              <a:rPr lang="en-IN" sz="1800" dirty="0">
                <a:latin typeface="Calibri" panose="020F0502020204030204" pitchFamily="34" charset="0"/>
                <a:ea typeface="Calibri" panose="020F0502020204030204" pitchFamily="34" charset="0"/>
                <a:cs typeface="Times New Roman" panose="02020603050405020304" pitchFamily="18" charset="0"/>
              </a:rPr>
              <a:t>c</a:t>
            </a:r>
            <a:r>
              <a:rPr lang="en-IN" sz="1800" dirty="0">
                <a:effectLst/>
                <a:latin typeface="Calibri" panose="020F0502020204030204" pitchFamily="34" charset="0"/>
                <a:ea typeface="Calibri" panose="020F0502020204030204" pitchFamily="34" charset="0"/>
                <a:cs typeface="Times New Roman" panose="02020603050405020304" pitchFamily="18" charset="0"/>
              </a:rPr>
              <a:t>. CA firm not required to present, </a:t>
            </a:r>
          </a:p>
          <a:p>
            <a:pPr marL="358775"/>
            <a:r>
              <a:rPr lang="en-IN" sz="1800" dirty="0">
                <a:latin typeface="Calibri" panose="020F0502020204030204" pitchFamily="34" charset="0"/>
                <a:ea typeface="Calibri" panose="020F0502020204030204" pitchFamily="34" charset="0"/>
                <a:cs typeface="Times New Roman" panose="02020603050405020304" pitchFamily="18" charset="0"/>
              </a:rPr>
              <a:t>d. </a:t>
            </a:r>
            <a:r>
              <a:rPr lang="en-IN" sz="1800" dirty="0">
                <a:effectLst/>
                <a:latin typeface="Calibri" panose="020F0502020204030204" pitchFamily="34" charset="0"/>
                <a:ea typeface="Calibri" panose="020F0502020204030204" pitchFamily="34" charset="0"/>
                <a:cs typeface="Times New Roman" panose="02020603050405020304" pitchFamily="18" charset="0"/>
              </a:rPr>
              <a:t>better refer handbook/guidance note and follow action.</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N" sz="1800" dirty="0">
                <a:latin typeface="Calibri" panose="020F0502020204030204" pitchFamily="34" charset="0"/>
                <a:ea typeface="Calibri" panose="020F0502020204030204" pitchFamily="34" charset="0"/>
                <a:cs typeface="Times New Roman" panose="02020603050405020304" pitchFamily="18" charset="0"/>
              </a:rPr>
              <a:t>2</a:t>
            </a:r>
            <a:r>
              <a:rPr lang="en-IN" sz="1800" dirty="0">
                <a:effectLst/>
                <a:latin typeface="Calibri" panose="020F0502020204030204" pitchFamily="34" charset="0"/>
                <a:ea typeface="Calibri" panose="020F0502020204030204" pitchFamily="34" charset="0"/>
                <a:cs typeface="Times New Roman" panose="02020603050405020304" pitchFamily="18" charset="0"/>
              </a:rPr>
              <a:t>. Client brings  from previous auditor acknowledgement of communication just before 1 hour of last date for submission of report- if such audit can be accepted?</a:t>
            </a:r>
          </a:p>
          <a:p>
            <a:pPr marL="358775"/>
            <a:r>
              <a:rPr lang="en-IN" sz="1800" dirty="0">
                <a:effectLst/>
                <a:latin typeface="Calibri" panose="020F0502020204030204" pitchFamily="34" charset="0"/>
                <a:ea typeface="Calibri" panose="020F0502020204030204" pitchFamily="34" charset="0"/>
                <a:cs typeface="Times New Roman" panose="02020603050405020304" pitchFamily="18" charset="0"/>
              </a:rPr>
              <a:t>a. Deny even though excellent amount of fee offered,</a:t>
            </a:r>
          </a:p>
          <a:p>
            <a:pPr marL="358775"/>
            <a:r>
              <a:rPr lang="en-IN" sz="1800" dirty="0">
                <a:latin typeface="Calibri" panose="020F0502020204030204" pitchFamily="34" charset="0"/>
                <a:ea typeface="Calibri" panose="020F0502020204030204" pitchFamily="34" charset="0"/>
                <a:cs typeface="Times New Roman" panose="02020603050405020304" pitchFamily="18" charset="0"/>
              </a:rPr>
              <a:t>b. </a:t>
            </a:r>
            <a:r>
              <a:rPr lang="en-IN" sz="1800" dirty="0">
                <a:effectLst/>
                <a:latin typeface="Calibri" panose="020F0502020204030204" pitchFamily="34" charset="0"/>
                <a:ea typeface="Calibri" panose="020F0502020204030204" pitchFamily="34" charset="0"/>
                <a:cs typeface="Times New Roman" panose="02020603050405020304" pitchFamily="18" charset="0"/>
              </a:rPr>
              <a:t>Send a person to previous auditor office with our letter, request for 7 days back dated sign,</a:t>
            </a:r>
          </a:p>
          <a:p>
            <a:pPr marL="358775"/>
            <a:r>
              <a:rPr lang="en-IN" sz="1800" dirty="0">
                <a:latin typeface="Calibri" panose="020F0502020204030204" pitchFamily="34" charset="0"/>
                <a:ea typeface="Calibri" panose="020F0502020204030204" pitchFamily="34" charset="0"/>
                <a:cs typeface="Times New Roman" panose="02020603050405020304" pitchFamily="18" charset="0"/>
              </a:rPr>
              <a:t>c. </a:t>
            </a:r>
            <a:r>
              <a:rPr lang="en-IN" sz="1800" dirty="0">
                <a:effectLst/>
                <a:latin typeface="Calibri" panose="020F0502020204030204" pitchFamily="34" charset="0"/>
                <a:ea typeface="Calibri" panose="020F0502020204030204" pitchFamily="34" charset="0"/>
                <a:cs typeface="Times New Roman" panose="02020603050405020304" pitchFamily="18" charset="0"/>
              </a:rPr>
              <a:t>Talk to previous CA and get affirmation as promise only,</a:t>
            </a:r>
          </a:p>
          <a:p>
            <a:pPr marL="358775"/>
            <a:r>
              <a:rPr lang="en-IN" sz="1800" dirty="0">
                <a:latin typeface="Calibri" panose="020F0502020204030204" pitchFamily="34" charset="0"/>
                <a:ea typeface="Calibri" panose="020F0502020204030204" pitchFamily="34" charset="0"/>
                <a:cs typeface="Times New Roman" panose="02020603050405020304" pitchFamily="18" charset="0"/>
              </a:rPr>
              <a:t>d. </a:t>
            </a:r>
            <a:r>
              <a:rPr lang="en-IN" sz="1800" dirty="0">
                <a:effectLst/>
                <a:latin typeface="Calibri" panose="020F0502020204030204" pitchFamily="34" charset="0"/>
                <a:ea typeface="Calibri" panose="020F0502020204030204" pitchFamily="34" charset="0"/>
                <a:cs typeface="Times New Roman" panose="02020603050405020304" pitchFamily="18" charset="0"/>
              </a:rPr>
              <a:t>Any other</a:t>
            </a:r>
          </a:p>
          <a:p>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3</a:t>
            </a:r>
            <a:r>
              <a:rPr lang="en-IN" sz="1800" dirty="0">
                <a:effectLst/>
                <a:latin typeface="Calibri" panose="020F0502020204030204" pitchFamily="34" charset="0"/>
                <a:ea typeface="Calibri" panose="020F0502020204030204" pitchFamily="34" charset="0"/>
                <a:cs typeface="Times New Roman" panose="02020603050405020304" pitchFamily="18" charset="0"/>
              </a:rPr>
              <a:t>. A CA firm directly sent  letters for bank balances confirmations to Bank and  Bank did not respond, later CA firm accepted  scanned copies  statement of bank account received from client  and kept in documentation file.</a:t>
            </a:r>
          </a:p>
          <a:p>
            <a:pPr indent="358775">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Notice deficiencies in procedure if any.</a:t>
            </a: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256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1507DE9-83DF-A28C-B52F-9F9923C866B8}"/>
              </a:ext>
            </a:extLst>
          </p:cNvPr>
          <p:cNvSpPr>
            <a:spLocks noGrp="1"/>
          </p:cNvSpPr>
          <p:nvPr>
            <p:ph type="sldNum" sz="quarter" idx="12"/>
          </p:nvPr>
        </p:nvSpPr>
        <p:spPr/>
        <p:txBody>
          <a:bodyPr/>
          <a:lstStyle/>
          <a:p>
            <a:fld id="{84987527-4F94-449D-8DFA-25520CA89050}" type="slidenum">
              <a:rPr lang="en-IN" smtClean="0"/>
              <a:t>41</a:t>
            </a:fld>
            <a:endParaRPr lang="en-IN"/>
          </a:p>
        </p:txBody>
      </p:sp>
      <p:sp>
        <p:nvSpPr>
          <p:cNvPr id="4" name="TextBox 3">
            <a:extLst>
              <a:ext uri="{FF2B5EF4-FFF2-40B4-BE49-F238E27FC236}">
                <a16:creationId xmlns="" xmlns:a16="http://schemas.microsoft.com/office/drawing/2014/main" id="{4F3AAE02-7E01-FF63-A9F9-8F2CACB48981}"/>
              </a:ext>
            </a:extLst>
          </p:cNvPr>
          <p:cNvSpPr txBox="1"/>
          <p:nvPr/>
        </p:nvSpPr>
        <p:spPr>
          <a:xfrm>
            <a:off x="615577" y="539008"/>
            <a:ext cx="8612094" cy="5136021"/>
          </a:xfrm>
          <a:prstGeom prst="rect">
            <a:avLst/>
          </a:prstGeom>
          <a:noFill/>
        </p:spPr>
        <p:txBody>
          <a:bodyPr wrap="square">
            <a:spAutoFit/>
          </a:bodyPr>
          <a:lstStyle/>
          <a:p>
            <a:pPr algn="just">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4</a:t>
            </a:r>
            <a:r>
              <a:rPr lang="en-IN" sz="1800" dirty="0">
                <a:effectLst/>
                <a:latin typeface="Calibri" panose="020F0502020204030204" pitchFamily="34" charset="0"/>
                <a:ea typeface="Calibri" panose="020F0502020204030204" pitchFamily="34" charset="0"/>
                <a:cs typeface="Times New Roman" panose="02020603050405020304" pitchFamily="18" charset="0"/>
              </a:rPr>
              <a:t>. Peer reviewer found during review in one of sample assurance that  CA firm(PU) signed tax audit but communication and acceptance of previous auditor was of later than sign date, later CA firm brought back dated communication letter from previous auditor and explained compliance-what reviewer should do?</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a. </a:t>
            </a:r>
            <a:r>
              <a:rPr lang="en-IN" sz="1800" dirty="0">
                <a:effectLst/>
                <a:latin typeface="Calibri" panose="020F0502020204030204" pitchFamily="34" charset="0"/>
                <a:ea typeface="Calibri" panose="020F0502020204030204" pitchFamily="34" charset="0"/>
                <a:cs typeface="Times New Roman" panose="02020603050405020304" pitchFamily="18" charset="0"/>
              </a:rPr>
              <a:t>Accept PU’s submission,</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b. </a:t>
            </a:r>
            <a:r>
              <a:rPr lang="en-IN" sz="1800" dirty="0">
                <a:effectLst/>
                <a:latin typeface="Calibri" panose="020F0502020204030204" pitchFamily="34" charset="0"/>
                <a:ea typeface="Calibri" panose="020F0502020204030204" pitchFamily="34" charset="0"/>
                <a:cs typeface="Times New Roman" panose="02020603050405020304" pitchFamily="18" charset="0"/>
              </a:rPr>
              <a:t>Do not accept and report in final report,</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c. </a:t>
            </a:r>
            <a:r>
              <a:rPr lang="en-IN" sz="1800" dirty="0">
                <a:effectLst/>
                <a:latin typeface="Calibri" panose="020F0502020204030204" pitchFamily="34" charset="0"/>
                <a:ea typeface="Calibri" panose="020F0502020204030204" pitchFamily="34" charset="0"/>
                <a:cs typeface="Times New Roman" panose="02020603050405020304" pitchFamily="18" charset="0"/>
              </a:rPr>
              <a:t>Since it was not chronic </a:t>
            </a:r>
            <a:r>
              <a:rPr lang="en-IN" sz="1800" dirty="0" smtClean="0">
                <a:effectLst/>
                <a:latin typeface="Calibri" panose="020F0502020204030204" pitchFamily="34" charset="0"/>
                <a:ea typeface="Calibri" panose="020F0502020204030204" pitchFamily="34" charset="0"/>
                <a:cs typeface="Times New Roman" panose="02020603050405020304" pitchFamily="18" charset="0"/>
              </a:rPr>
              <a:t>just </a:t>
            </a:r>
            <a:r>
              <a:rPr lang="en-IN" sz="1800" dirty="0">
                <a:effectLst/>
                <a:latin typeface="Calibri" panose="020F0502020204030204" pitchFamily="34" charset="0"/>
                <a:ea typeface="Calibri" panose="020F0502020204030204" pitchFamily="34" charset="0"/>
                <a:cs typeface="Times New Roman" panose="02020603050405020304" pitchFamily="18" charset="0"/>
              </a:rPr>
              <a:t>make a documentation note and close the file,</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d. </a:t>
            </a:r>
            <a:r>
              <a:rPr lang="en-IN" sz="1800" dirty="0">
                <a:effectLst/>
                <a:latin typeface="Calibri" panose="020F0502020204030204" pitchFamily="34" charset="0"/>
                <a:ea typeface="Calibri" panose="020F0502020204030204" pitchFamily="34" charset="0"/>
                <a:cs typeface="Times New Roman" panose="02020603050405020304" pitchFamily="18" charset="0"/>
              </a:rPr>
              <a:t>Make to understand CA firm that such practices are unethical and does not fall for acceptance in any case,</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e. </a:t>
            </a:r>
            <a:r>
              <a:rPr lang="en-IN" sz="1800" dirty="0">
                <a:effectLst/>
                <a:latin typeface="Calibri" panose="020F0502020204030204" pitchFamily="34" charset="0"/>
                <a:ea typeface="Calibri" panose="020F0502020204030204" pitchFamily="34" charset="0"/>
                <a:cs typeface="Times New Roman" panose="02020603050405020304" pitchFamily="18" charset="0"/>
              </a:rPr>
              <a:t>All above or any other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5</a:t>
            </a:r>
            <a:r>
              <a:rPr lang="en-IN" sz="1800" dirty="0">
                <a:effectLst/>
                <a:latin typeface="Calibri" panose="020F0502020204030204" pitchFamily="34" charset="0"/>
                <a:ea typeface="Calibri" panose="020F0502020204030204" pitchFamily="34" charset="0"/>
                <a:cs typeface="Times New Roman" panose="02020603050405020304" pitchFamily="18" charset="0"/>
              </a:rPr>
              <a:t>. After intimation of proposed  3 names for selection of reviewer by PRB , PU firm calls for meeting with one of reviewer, during meeting , PU request to complete pending documentations for engagements which they will pay separately, if yes, PU will intimate board for name confirmation.</a:t>
            </a:r>
          </a:p>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if offer of PU is ethical? </a:t>
            </a:r>
          </a:p>
        </p:txBody>
      </p:sp>
    </p:spTree>
    <p:extLst>
      <p:ext uri="{BB962C8B-B14F-4D97-AF65-F5344CB8AC3E}">
        <p14:creationId xmlns:p14="http://schemas.microsoft.com/office/powerpoint/2010/main" val="3942943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100629"/>
            <a:ext cx="10027920" cy="4861760"/>
          </a:xfrm>
        </p:spPr>
        <p:txBody>
          <a:bodyPr>
            <a:normAutofit/>
          </a:bodyPr>
          <a:lstStyle/>
          <a:p>
            <a:pPr algn="just"/>
            <a:r>
              <a:rPr lang="en-US" sz="4800" b="1" dirty="0" smtClean="0">
                <a:solidFill>
                  <a:schemeClr val="accent2"/>
                </a:solidFill>
                <a:latin typeface="Baskerville Old Face" pitchFamily="18" charset="0"/>
              </a:rPr>
              <a:t>You have to perform at a consistently higher level than others, that’s the mark of a true professional,</a:t>
            </a:r>
          </a:p>
          <a:p>
            <a:pPr algn="just"/>
            <a:endParaRPr lang="en-US" sz="4800" b="1" dirty="0" smtClean="0">
              <a:solidFill>
                <a:schemeClr val="accent2"/>
              </a:solidFill>
              <a:latin typeface="Baskerville Old Face" pitchFamily="18" charset="0"/>
            </a:endParaRPr>
          </a:p>
          <a:p>
            <a:pPr algn="just"/>
            <a:r>
              <a:rPr lang="en-US" sz="4800" b="1" dirty="0" smtClean="0">
                <a:solidFill>
                  <a:schemeClr val="accent2"/>
                </a:solidFill>
                <a:latin typeface="Baskerville Old Face" pitchFamily="18" charset="0"/>
              </a:rPr>
              <a:t>Do your best and leave the rest to God,</a:t>
            </a:r>
            <a:endParaRPr lang="en-IN" sz="4800" b="1" dirty="0">
              <a:solidFill>
                <a:schemeClr val="accent2"/>
              </a:solidFill>
              <a:latin typeface="Baskerville Old Face" pitchFamily="18" charset="0"/>
            </a:endParaRPr>
          </a:p>
        </p:txBody>
      </p:sp>
      <p:sp>
        <p:nvSpPr>
          <p:cNvPr id="4" name="Slide Number Placeholder 3"/>
          <p:cNvSpPr>
            <a:spLocks noGrp="1"/>
          </p:cNvSpPr>
          <p:nvPr>
            <p:ph type="sldNum" sz="quarter" idx="12"/>
          </p:nvPr>
        </p:nvSpPr>
        <p:spPr/>
        <p:txBody>
          <a:bodyPr/>
          <a:lstStyle/>
          <a:p>
            <a:fld id="{84987527-4F94-449D-8DFA-25520CA89050}" type="slidenum">
              <a:rPr lang="en-IN" smtClean="0"/>
              <a:t>42</a:t>
            </a:fld>
            <a:endParaRPr lang="en-IN"/>
          </a:p>
        </p:txBody>
      </p:sp>
      <p:sp>
        <p:nvSpPr>
          <p:cNvPr id="2" name="Title 1"/>
          <p:cNvSpPr>
            <a:spLocks noGrp="1"/>
          </p:cNvSpPr>
          <p:nvPr>
            <p:ph type="title"/>
          </p:nvPr>
        </p:nvSpPr>
        <p:spPr/>
        <p:txBody>
          <a:bodyPr/>
          <a:lstStyle/>
          <a:p>
            <a:r>
              <a:rPr lang="en-US" dirty="0" smtClean="0"/>
              <a:t>Never forget…</a:t>
            </a:r>
            <a:endParaRPr lang="en-IN" dirty="0"/>
          </a:p>
        </p:txBody>
      </p:sp>
    </p:spTree>
    <p:extLst>
      <p:ext uri="{BB962C8B-B14F-4D97-AF65-F5344CB8AC3E}">
        <p14:creationId xmlns:p14="http://schemas.microsoft.com/office/powerpoint/2010/main" val="2649805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1504"/>
          <a:stretch/>
        </p:blipFill>
        <p:spPr>
          <a:xfrm>
            <a:off x="1225883" y="1481138"/>
            <a:ext cx="9740233" cy="4005262"/>
          </a:xfrm>
        </p:spPr>
      </p:pic>
      <p:sp>
        <p:nvSpPr>
          <p:cNvPr id="3" name="Slide Number Placeholder 2"/>
          <p:cNvSpPr>
            <a:spLocks noGrp="1"/>
          </p:cNvSpPr>
          <p:nvPr>
            <p:ph type="sldNum" sz="quarter" idx="12"/>
          </p:nvPr>
        </p:nvSpPr>
        <p:spPr/>
        <p:txBody>
          <a:bodyPr/>
          <a:lstStyle/>
          <a:p>
            <a:fld id="{84987527-4F94-449D-8DFA-25520CA89050}" type="slidenum">
              <a:rPr lang="en-IN" smtClean="0"/>
              <a:t>43</a:t>
            </a:fld>
            <a:endParaRPr lang="en-IN"/>
          </a:p>
        </p:txBody>
      </p:sp>
      <p:sp>
        <p:nvSpPr>
          <p:cNvPr id="4" name="Title 3"/>
          <p:cNvSpPr>
            <a:spLocks noGrp="1"/>
          </p:cNvSpPr>
          <p:nvPr>
            <p:ph type="title"/>
          </p:nvPr>
        </p:nvSpPr>
        <p:spPr/>
        <p:txBody>
          <a:bodyPr>
            <a:normAutofit/>
          </a:bodyPr>
          <a:lstStyle/>
          <a:p>
            <a:r>
              <a:rPr lang="en-US" sz="2000" dirty="0" smtClean="0"/>
              <a:t>Thank you dear professionals and VASAI branch of WIRC  –presentation by </a:t>
            </a:r>
            <a:br>
              <a:rPr lang="en-US" sz="2000" dirty="0" smtClean="0"/>
            </a:br>
            <a:r>
              <a:rPr lang="en-US" sz="2000" dirty="0" smtClean="0"/>
              <a:t>CA. Ram </a:t>
            </a:r>
            <a:r>
              <a:rPr lang="en-US" sz="2000" dirty="0" err="1" smtClean="0"/>
              <a:t>Laxman</a:t>
            </a:r>
            <a:r>
              <a:rPr lang="en-US" sz="2000" dirty="0" smtClean="0"/>
              <a:t> </a:t>
            </a:r>
            <a:r>
              <a:rPr lang="en-US" sz="2000" dirty="0" err="1" smtClean="0"/>
              <a:t>Nolakha</a:t>
            </a:r>
            <a:r>
              <a:rPr lang="en-US" sz="2000" dirty="0" smtClean="0"/>
              <a:t>- </a:t>
            </a:r>
            <a:r>
              <a:rPr lang="en-US" sz="2000" dirty="0" smtClean="0">
                <a:hlinkClick r:id="rId3"/>
              </a:rPr>
              <a:t>rlnolakha22@yahoo.com</a:t>
            </a:r>
            <a:r>
              <a:rPr lang="en-US" sz="2000" dirty="0" smtClean="0"/>
              <a:t> ,9322140998 www.nolakhaassociates.com</a:t>
            </a:r>
            <a:endParaRPr lang="en-IN" sz="2000" dirty="0"/>
          </a:p>
        </p:txBody>
      </p:sp>
    </p:spTree>
    <p:extLst>
      <p:ext uri="{BB962C8B-B14F-4D97-AF65-F5344CB8AC3E}">
        <p14:creationId xmlns:p14="http://schemas.microsoft.com/office/powerpoint/2010/main" val="130817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1090" y="275573"/>
            <a:ext cx="6588691" cy="6638793"/>
          </a:xfrm>
        </p:spPr>
      </p:pic>
      <p:sp>
        <p:nvSpPr>
          <p:cNvPr id="3" name="Slide Number Placeholder 2"/>
          <p:cNvSpPr>
            <a:spLocks noGrp="1"/>
          </p:cNvSpPr>
          <p:nvPr>
            <p:ph type="sldNum" sz="quarter" idx="12"/>
          </p:nvPr>
        </p:nvSpPr>
        <p:spPr/>
        <p:txBody>
          <a:bodyPr/>
          <a:lstStyle/>
          <a:p>
            <a:fld id="{84987527-4F94-449D-8DFA-25520CA89050}" type="slidenum">
              <a:rPr lang="en-IN" smtClean="0"/>
              <a:t>5</a:t>
            </a:fld>
            <a:endParaRPr lang="en-IN"/>
          </a:p>
        </p:txBody>
      </p:sp>
      <p:sp>
        <p:nvSpPr>
          <p:cNvPr id="4" name="Title 3"/>
          <p:cNvSpPr>
            <a:spLocks noGrp="1"/>
          </p:cNvSpPr>
          <p:nvPr>
            <p:ph type="title"/>
          </p:nvPr>
        </p:nvSpPr>
        <p:spPr>
          <a:xfrm>
            <a:off x="713984" y="200417"/>
            <a:ext cx="10868416" cy="438410"/>
          </a:xfrm>
        </p:spPr>
        <p:txBody>
          <a:bodyPr>
            <a:normAutofit fontScale="90000"/>
          </a:bodyPr>
          <a:lstStyle/>
          <a:p>
            <a:r>
              <a:rPr lang="en-US" dirty="0" smtClean="0"/>
              <a:t/>
            </a:r>
            <a:br>
              <a:rPr lang="en-US" dirty="0" smtClean="0"/>
            </a:br>
            <a:r>
              <a:rPr lang="en-US" dirty="0" smtClean="0"/>
              <a:t>Edition -January 2025,refer corrigendum march2025</a:t>
            </a:r>
            <a:endParaRPr lang="en-IN" dirty="0"/>
          </a:p>
        </p:txBody>
      </p:sp>
    </p:spTree>
    <p:extLst>
      <p:ext uri="{BB962C8B-B14F-4D97-AF65-F5344CB8AC3E}">
        <p14:creationId xmlns:p14="http://schemas.microsoft.com/office/powerpoint/2010/main" val="280131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192" y="1481137"/>
            <a:ext cx="3594970" cy="5483333"/>
          </a:xfrm>
        </p:spPr>
      </p:pic>
      <p:sp>
        <p:nvSpPr>
          <p:cNvPr id="3" name="Slide Number Placeholder 2"/>
          <p:cNvSpPr>
            <a:spLocks noGrp="1"/>
          </p:cNvSpPr>
          <p:nvPr>
            <p:ph type="sldNum" sz="quarter" idx="12"/>
          </p:nvPr>
        </p:nvSpPr>
        <p:spPr/>
        <p:txBody>
          <a:bodyPr/>
          <a:lstStyle/>
          <a:p>
            <a:fld id="{84987527-4F94-449D-8DFA-25520CA89050}" type="slidenum">
              <a:rPr lang="en-IN" smtClean="0"/>
              <a:t>6</a:t>
            </a:fld>
            <a:endParaRPr lang="en-IN"/>
          </a:p>
        </p:txBody>
      </p:sp>
      <p:sp>
        <p:nvSpPr>
          <p:cNvPr id="4" name="Title 3"/>
          <p:cNvSpPr>
            <a:spLocks noGrp="1"/>
          </p:cNvSpPr>
          <p:nvPr>
            <p:ph type="title"/>
          </p:nvPr>
        </p:nvSpPr>
        <p:spPr/>
        <p:txBody>
          <a:bodyPr/>
          <a:lstStyle/>
          <a:p>
            <a:endParaRPr lang="en-IN"/>
          </a:p>
        </p:txBody>
      </p:sp>
      <p:pic>
        <p:nvPicPr>
          <p:cNvPr id="1026" name="Picture 2" descr="C:\Users\RLN\Desktop\TRAINING GU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574" y="-1147526"/>
            <a:ext cx="5220000" cy="96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5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5948" y="1482948"/>
            <a:ext cx="5100104" cy="4522342"/>
          </a:xfrm>
        </p:spPr>
      </p:pic>
      <p:sp>
        <p:nvSpPr>
          <p:cNvPr id="3" name="Slide Number Placeholder 2"/>
          <p:cNvSpPr>
            <a:spLocks noGrp="1"/>
          </p:cNvSpPr>
          <p:nvPr>
            <p:ph type="sldNum" sz="quarter" idx="12"/>
          </p:nvPr>
        </p:nvSpPr>
        <p:spPr/>
        <p:txBody>
          <a:bodyPr/>
          <a:lstStyle/>
          <a:p>
            <a:fld id="{84987527-4F94-449D-8DFA-25520CA89050}" type="slidenum">
              <a:rPr lang="en-IN" smtClean="0"/>
              <a:t>7</a:t>
            </a:fld>
            <a:endParaRPr lang="en-IN"/>
          </a:p>
        </p:txBody>
      </p:sp>
      <p:sp>
        <p:nvSpPr>
          <p:cNvPr id="4" name="Title 3"/>
          <p:cNvSpPr>
            <a:spLocks noGrp="1"/>
          </p:cNvSpPr>
          <p:nvPr>
            <p:ph type="title"/>
          </p:nvPr>
        </p:nvSpPr>
        <p:spPr>
          <a:xfrm>
            <a:off x="609600" y="274638"/>
            <a:ext cx="10972800" cy="1441428"/>
          </a:xfrm>
        </p:spPr>
        <p:txBody>
          <a:bodyPr/>
          <a:lstStyle/>
          <a:p>
            <a:r>
              <a:rPr lang="en-US" dirty="0" smtClean="0"/>
              <a:t>Moving forward-</a:t>
            </a:r>
            <a:endParaRPr lang="en-IN" dirty="0"/>
          </a:p>
        </p:txBody>
      </p:sp>
    </p:spTree>
    <p:extLst>
      <p:ext uri="{BB962C8B-B14F-4D97-AF65-F5344CB8AC3E}">
        <p14:creationId xmlns:p14="http://schemas.microsoft.com/office/powerpoint/2010/main" val="322802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79477E23-250E-31CA-4D3D-E3A5EB4CC36F}"/>
              </a:ext>
            </a:extLst>
          </p:cNvPr>
          <p:cNvGraphicFramePr>
            <a:graphicFrameLocks noGrp="1"/>
          </p:cNvGraphicFramePr>
          <p:nvPr>
            <p:ph idx="1"/>
            <p:extLst>
              <p:ext uri="{D42A27DB-BD31-4B8C-83A1-F6EECF244321}">
                <p14:modId xmlns:p14="http://schemas.microsoft.com/office/powerpoint/2010/main" val="2094060366"/>
              </p:ext>
            </p:extLst>
          </p:nvPr>
        </p:nvGraphicFramePr>
        <p:xfrm>
          <a:off x="377583" y="187890"/>
          <a:ext cx="11484565" cy="6537960"/>
        </p:xfrm>
        <a:graphic>
          <a:graphicData uri="http://schemas.openxmlformats.org/drawingml/2006/table">
            <a:tbl>
              <a:tblPr firstRow="1" bandRow="1">
                <a:tableStyleId>{5C22544A-7EE6-4342-B048-85BDC9FD1C3A}</a:tableStyleId>
              </a:tblPr>
              <a:tblGrid>
                <a:gridCol w="472867">
                  <a:extLst>
                    <a:ext uri="{9D8B030D-6E8A-4147-A177-3AD203B41FA5}">
                      <a16:colId xmlns="" xmlns:a16="http://schemas.microsoft.com/office/drawing/2014/main" val="1764225862"/>
                    </a:ext>
                  </a:extLst>
                </a:gridCol>
                <a:gridCol w="11011698">
                  <a:extLst>
                    <a:ext uri="{9D8B030D-6E8A-4147-A177-3AD203B41FA5}">
                      <a16:colId xmlns="" xmlns:a16="http://schemas.microsoft.com/office/drawing/2014/main" val="3724697028"/>
                    </a:ext>
                  </a:extLst>
                </a:gridCol>
              </a:tblGrid>
              <a:tr h="348977">
                <a:tc gridSpan="2">
                  <a:txBody>
                    <a:bodyPr/>
                    <a:lstStyle/>
                    <a:p>
                      <a:r>
                        <a:rPr lang="en-US" dirty="0">
                          <a:solidFill>
                            <a:schemeClr val="tx1"/>
                          </a:solidFill>
                        </a:rPr>
                        <a:t>Important clause – Peer Review Guidelines 2022</a:t>
                      </a:r>
                      <a:endParaRPr lang="en-IN" dirty="0">
                        <a:solidFill>
                          <a:schemeClr val="tx1"/>
                        </a:solidFill>
                      </a:endParaRPr>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14950368"/>
                  </a:ext>
                </a:extLst>
              </a:tr>
              <a:tr h="348977">
                <a:tc gridSpan="2">
                  <a:txBody>
                    <a:bodyPr/>
                    <a:lstStyle/>
                    <a:p>
                      <a:r>
                        <a:rPr lang="en-US" b="1" dirty="0">
                          <a:solidFill>
                            <a:schemeClr val="tx1"/>
                          </a:solidFill>
                        </a:rPr>
                        <a:t>Chapter II : Clause 4 - Coverage of Peer Review</a:t>
                      </a:r>
                      <a:endParaRPr lang="en-IN" b="1" dirty="0">
                        <a:solidFill>
                          <a:schemeClr val="tx1"/>
                        </a:solidFill>
                      </a:endParaRPr>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 xmlns:a16="http://schemas.microsoft.com/office/drawing/2014/main" val="2697931199"/>
                  </a:ext>
                </a:extLst>
              </a:tr>
              <a:tr h="5540008">
                <a:tc>
                  <a:txBody>
                    <a:bodyPr/>
                    <a:lstStyle/>
                    <a:p>
                      <a:endParaRPr lang="en-IN" dirty="0"/>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dirty="0"/>
                        <a:t>(1</a:t>
                      </a:r>
                      <a:r>
                        <a:rPr lang="en-US" sz="1700" dirty="0"/>
                        <a:t>) The Peer Review process shall apply to </a:t>
                      </a:r>
                      <a:r>
                        <a:rPr lang="en-US" sz="1700" b="1" i="1" dirty="0"/>
                        <a:t>all the assurance engagements signed</a:t>
                      </a:r>
                      <a:r>
                        <a:rPr lang="en-US" sz="1700" b="0" i="1" dirty="0"/>
                        <a:t> </a:t>
                      </a:r>
                      <a:r>
                        <a:rPr lang="en-US" sz="1700" dirty="0"/>
                        <a:t>by a Practice Unit during the period under review.</a:t>
                      </a:r>
                    </a:p>
                    <a:p>
                      <a:pPr marL="0" indent="0">
                        <a:buNone/>
                      </a:pPr>
                      <a:r>
                        <a:rPr lang="en-US" sz="1700" dirty="0"/>
                        <a:t>(2) Once a Practice Unit is subjected to Peer Review, its assurance engagement records pertaining to the Peer Review Period shall be subject to examination and review by the Peer Reviewer. </a:t>
                      </a:r>
                    </a:p>
                    <a:p>
                      <a:pPr marL="0" indent="0">
                        <a:buNone/>
                      </a:pPr>
                      <a:r>
                        <a:rPr lang="en-US" sz="1700" dirty="0"/>
                        <a:t>(3) A Practice Unit having one or more branches at various locations in India may opt to get the Peer Review of any branch or branches conducted by a Branch Peer Reviewer. The Reviewer conducting the Peer Review of the Head Office shall consider the report of the Branch Peer Reviewer and shall issue a consolidated report for the Practice Unit. </a:t>
                      </a:r>
                    </a:p>
                    <a:p>
                      <a:r>
                        <a:rPr lang="en-US" sz="1700" b="0" dirty="0">
                          <a:solidFill>
                            <a:schemeClr val="tx1"/>
                          </a:solidFill>
                        </a:rPr>
                        <a:t>(4) </a:t>
                      </a:r>
                      <a:r>
                        <a:rPr lang="en-US" sz="1700" b="1" dirty="0">
                          <a:solidFill>
                            <a:schemeClr val="tx1"/>
                          </a:solidFill>
                        </a:rPr>
                        <a:t>The Peer Review shall cover</a:t>
                      </a:r>
                      <a:r>
                        <a:rPr lang="en-US" sz="1700" b="0" dirty="0">
                          <a:solidFill>
                            <a:schemeClr val="tx1"/>
                          </a:solidFill>
                        </a:rPr>
                        <a:t>: </a:t>
                      </a:r>
                    </a:p>
                    <a:p>
                      <a:pPr marL="400050" indent="-400050">
                        <a:buAutoNum type="romanLcParenBoth"/>
                      </a:pPr>
                      <a:r>
                        <a:rPr lang="en-US" sz="1700" b="0" dirty="0">
                          <a:solidFill>
                            <a:schemeClr val="tx1"/>
                          </a:solidFill>
                        </a:rPr>
                        <a:t>Compliance with </a:t>
                      </a:r>
                      <a:r>
                        <a:rPr lang="en-US" sz="1700" b="0" i="1" u="sng" dirty="0">
                          <a:solidFill>
                            <a:schemeClr val="tx1"/>
                          </a:solidFill>
                        </a:rPr>
                        <a:t>Technical, Professional and Ethical Standards</a:t>
                      </a:r>
                      <a:r>
                        <a:rPr lang="en-US" sz="1700" b="0" u="sng" dirty="0">
                          <a:solidFill>
                            <a:schemeClr val="tx1"/>
                          </a:solidFill>
                        </a:rPr>
                        <a:t>. </a:t>
                      </a:r>
                    </a:p>
                    <a:p>
                      <a:pPr marL="0" indent="0">
                        <a:buNone/>
                      </a:pPr>
                      <a:r>
                        <a:rPr lang="en-US" sz="1700" b="0" dirty="0">
                          <a:solidFill>
                            <a:schemeClr val="tx1"/>
                          </a:solidFill>
                        </a:rPr>
                        <a:t>(ii) </a:t>
                      </a:r>
                      <a:r>
                        <a:rPr lang="en-US" sz="1700" b="0" i="1" u="sng" dirty="0">
                          <a:solidFill>
                            <a:schemeClr val="tx1"/>
                          </a:solidFill>
                        </a:rPr>
                        <a:t>Quality of reporting</a:t>
                      </a:r>
                      <a:r>
                        <a:rPr lang="en-US" sz="1700" b="0" u="sng" dirty="0">
                          <a:solidFill>
                            <a:schemeClr val="tx1"/>
                          </a:solidFill>
                        </a:rPr>
                        <a:t>. </a:t>
                      </a:r>
                    </a:p>
                    <a:p>
                      <a:pPr marL="0" indent="0">
                        <a:buNone/>
                      </a:pPr>
                      <a:r>
                        <a:rPr lang="en-US" sz="1700" b="0" dirty="0">
                          <a:solidFill>
                            <a:schemeClr val="tx1"/>
                          </a:solidFill>
                        </a:rPr>
                        <a:t>(iii) </a:t>
                      </a:r>
                      <a:r>
                        <a:rPr lang="en-US" sz="1700" b="0" i="1" u="sng" dirty="0">
                          <a:solidFill>
                            <a:schemeClr val="tx1"/>
                          </a:solidFill>
                        </a:rPr>
                        <a:t>Systems and procedures </a:t>
                      </a:r>
                      <a:r>
                        <a:rPr lang="en-US" sz="1700" b="0" dirty="0">
                          <a:solidFill>
                            <a:schemeClr val="tx1"/>
                          </a:solidFill>
                        </a:rPr>
                        <a:t>for carrying out assurance services. </a:t>
                      </a:r>
                    </a:p>
                    <a:p>
                      <a:pPr marL="0" indent="0">
                        <a:buNone/>
                      </a:pPr>
                      <a:r>
                        <a:rPr lang="en-US" sz="1700" b="0" dirty="0">
                          <a:solidFill>
                            <a:schemeClr val="tx1"/>
                          </a:solidFill>
                        </a:rPr>
                        <a:t>(iv) Self evaluation under </a:t>
                      </a:r>
                      <a:r>
                        <a:rPr lang="en-US" sz="1700" b="0" i="0" u="sng" dirty="0">
                          <a:solidFill>
                            <a:schemeClr val="tx1"/>
                          </a:solidFill>
                        </a:rPr>
                        <a:t>Audit Quality Maturity Model </a:t>
                      </a:r>
                      <a:r>
                        <a:rPr lang="en-US" sz="1700" b="0" dirty="0">
                          <a:solidFill>
                            <a:schemeClr val="tx1"/>
                          </a:solidFill>
                        </a:rPr>
                        <a:t>or any other guideline issued by the Centre for Audit Quality. </a:t>
                      </a:r>
                    </a:p>
                    <a:p>
                      <a:pPr marL="0" indent="0">
                        <a:buNone/>
                      </a:pPr>
                      <a:r>
                        <a:rPr lang="en-US" sz="1700" b="0" dirty="0">
                          <a:solidFill>
                            <a:schemeClr val="tx1"/>
                          </a:solidFill>
                        </a:rPr>
                        <a:t>(v) </a:t>
                      </a:r>
                      <a:r>
                        <a:rPr lang="en-US" sz="1700" b="0" i="1" u="sng" dirty="0">
                          <a:solidFill>
                            <a:schemeClr val="tx1"/>
                          </a:solidFill>
                        </a:rPr>
                        <a:t>Training </a:t>
                      </a:r>
                      <a:r>
                        <a:rPr lang="en-US" sz="1700" b="0" i="1" u="sng" dirty="0" err="1" smtClean="0">
                          <a:solidFill>
                            <a:schemeClr val="tx1"/>
                          </a:solidFill>
                        </a:rPr>
                        <a:t>programes</a:t>
                      </a:r>
                      <a:r>
                        <a:rPr lang="en-US" sz="1700" b="0" i="1" u="sng" dirty="0" smtClean="0">
                          <a:solidFill>
                            <a:schemeClr val="tx1"/>
                          </a:solidFill>
                        </a:rPr>
                        <a:t> </a:t>
                      </a:r>
                      <a:r>
                        <a:rPr lang="en-US" sz="1700" b="0" i="1" u="sng" dirty="0">
                          <a:solidFill>
                            <a:schemeClr val="tx1"/>
                          </a:solidFill>
                        </a:rPr>
                        <a:t>for staff </a:t>
                      </a:r>
                      <a:r>
                        <a:rPr lang="en-US" sz="1700" b="0" dirty="0">
                          <a:solidFill>
                            <a:schemeClr val="tx1"/>
                          </a:solidFill>
                        </a:rPr>
                        <a:t>(including article and audit assistants) concerned with assurance functions, including availability of appropriate infrastructure. </a:t>
                      </a:r>
                    </a:p>
                    <a:p>
                      <a:pPr marL="0" indent="0">
                        <a:buNone/>
                      </a:pPr>
                      <a:r>
                        <a:rPr lang="en-US" sz="1700" b="0" dirty="0">
                          <a:solidFill>
                            <a:schemeClr val="tx1"/>
                          </a:solidFill>
                        </a:rPr>
                        <a:t>(vi) Compliance with </a:t>
                      </a:r>
                      <a:r>
                        <a:rPr lang="en-US" sz="1700" b="0" i="1" u="sng" dirty="0">
                          <a:solidFill>
                            <a:schemeClr val="tx1"/>
                          </a:solidFill>
                        </a:rPr>
                        <a:t>directions and / or guidelines </a:t>
                      </a:r>
                      <a:r>
                        <a:rPr lang="en-US" sz="1700" b="0" u="sng" dirty="0">
                          <a:solidFill>
                            <a:schemeClr val="tx1"/>
                          </a:solidFill>
                        </a:rPr>
                        <a:t>issued by the Council to its Members</a:t>
                      </a:r>
                      <a:r>
                        <a:rPr lang="en-US" sz="1700" b="0" dirty="0">
                          <a:solidFill>
                            <a:schemeClr val="tx1"/>
                          </a:solidFill>
                        </a:rPr>
                        <a:t>, including fees to be charged, number of audits undertaken, </a:t>
                      </a:r>
                      <a:r>
                        <a:rPr lang="en-US" sz="1700" b="0" u="sng" dirty="0">
                          <a:solidFill>
                            <a:schemeClr val="tx1"/>
                          </a:solidFill>
                        </a:rPr>
                        <a:t>register for Assurance Engagements </a:t>
                      </a:r>
                      <a:r>
                        <a:rPr lang="en-US" sz="1700" b="0" dirty="0">
                          <a:solidFill>
                            <a:schemeClr val="tx1"/>
                          </a:solidFill>
                        </a:rPr>
                        <a:t>conducted during the year and such other related records. </a:t>
                      </a:r>
                    </a:p>
                    <a:p>
                      <a:pPr marL="0" indent="0">
                        <a:buNone/>
                      </a:pPr>
                      <a:r>
                        <a:rPr lang="en-US" sz="1700" b="0" dirty="0">
                          <a:solidFill>
                            <a:schemeClr val="tx1"/>
                          </a:solidFill>
                        </a:rPr>
                        <a:t>(vii) Compliance </a:t>
                      </a:r>
                      <a:r>
                        <a:rPr lang="en-US" sz="1700" b="0" u="sng" dirty="0">
                          <a:solidFill>
                            <a:schemeClr val="tx1"/>
                          </a:solidFill>
                        </a:rPr>
                        <a:t>with </a:t>
                      </a:r>
                      <a:r>
                        <a:rPr lang="en-US" sz="1700" b="0" i="1" u="sng" dirty="0">
                          <a:solidFill>
                            <a:schemeClr val="tx1"/>
                          </a:solidFill>
                        </a:rPr>
                        <a:t>directions and / or guidelines </a:t>
                      </a:r>
                      <a:r>
                        <a:rPr lang="en-US" sz="1700" b="0" u="sng" dirty="0">
                          <a:solidFill>
                            <a:schemeClr val="tx1"/>
                          </a:solidFill>
                        </a:rPr>
                        <a:t>issued by the Council in relation to </a:t>
                      </a:r>
                      <a:r>
                        <a:rPr lang="en-US" sz="1700" b="0" i="1" u="sng" dirty="0">
                          <a:solidFill>
                            <a:schemeClr val="tx1"/>
                          </a:solidFill>
                        </a:rPr>
                        <a:t>article assistants </a:t>
                      </a:r>
                      <a:r>
                        <a:rPr lang="en-US" sz="1700" b="0" dirty="0">
                          <a:solidFill>
                            <a:schemeClr val="tx1"/>
                          </a:solidFill>
                        </a:rPr>
                        <a:t>and / or audit assistants</a:t>
                      </a:r>
                      <a:r>
                        <a:rPr lang="en-US" sz="1700" b="0" dirty="0"/>
                        <a:t>, </a:t>
                      </a:r>
                      <a:r>
                        <a:rPr lang="en-US" sz="1700" b="0" dirty="0">
                          <a:solidFill>
                            <a:schemeClr val="tx1"/>
                          </a:solidFill>
                        </a:rPr>
                        <a:t>including attendance register, work diaries, stipend payments, and </a:t>
                      </a:r>
                      <a:r>
                        <a:rPr lang="en-US" sz="1700" b="0" i="1" dirty="0">
                          <a:solidFill>
                            <a:schemeClr val="tx1"/>
                          </a:solidFill>
                        </a:rPr>
                        <a:t>such other related records.</a:t>
                      </a:r>
                      <a:endParaRPr lang="en-IN" sz="1700" b="0" dirty="0">
                        <a:solidFill>
                          <a:schemeClr val="tx1"/>
                        </a:solidFill>
                      </a:endParaRPr>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27264661"/>
                  </a:ext>
                </a:extLst>
              </a:tr>
            </a:tbl>
          </a:graphicData>
        </a:graphic>
      </p:graphicFrame>
      <p:sp>
        <p:nvSpPr>
          <p:cNvPr id="6" name="Slide Number Placeholder 5">
            <a:extLst>
              <a:ext uri="{FF2B5EF4-FFF2-40B4-BE49-F238E27FC236}">
                <a16:creationId xmlns="" xmlns:a16="http://schemas.microsoft.com/office/drawing/2014/main" id="{AB213D45-D3D0-296C-D1BC-86E0770BA052}"/>
              </a:ext>
            </a:extLst>
          </p:cNvPr>
          <p:cNvSpPr>
            <a:spLocks noGrp="1"/>
          </p:cNvSpPr>
          <p:nvPr>
            <p:ph type="sldNum" sz="quarter" idx="12"/>
          </p:nvPr>
        </p:nvSpPr>
        <p:spPr/>
        <p:txBody>
          <a:bodyPr/>
          <a:lstStyle/>
          <a:p>
            <a:fld id="{84987527-4F94-449D-8DFA-25520CA89050}" type="slidenum">
              <a:rPr lang="en-IN" smtClean="0"/>
              <a:t>8</a:t>
            </a:fld>
            <a:endParaRPr lang="en-IN"/>
          </a:p>
        </p:txBody>
      </p:sp>
    </p:spTree>
    <p:extLst>
      <p:ext uri="{BB962C8B-B14F-4D97-AF65-F5344CB8AC3E}">
        <p14:creationId xmlns:p14="http://schemas.microsoft.com/office/powerpoint/2010/main" val="217489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D59901EB-4D90-AFA8-26F5-B2D945C3059B}"/>
              </a:ext>
            </a:extLst>
          </p:cNvPr>
          <p:cNvGraphicFramePr>
            <a:graphicFrameLocks noGrp="1"/>
          </p:cNvGraphicFramePr>
          <p:nvPr>
            <p:ph idx="1"/>
            <p:extLst>
              <p:ext uri="{D42A27DB-BD31-4B8C-83A1-F6EECF244321}">
                <p14:modId xmlns:p14="http://schemas.microsoft.com/office/powerpoint/2010/main" val="225284354"/>
              </p:ext>
            </p:extLst>
          </p:nvPr>
        </p:nvGraphicFramePr>
        <p:xfrm>
          <a:off x="838200" y="1368612"/>
          <a:ext cx="10515600" cy="5072230"/>
        </p:xfrm>
        <a:graphic>
          <a:graphicData uri="http://schemas.openxmlformats.org/drawingml/2006/table">
            <a:tbl>
              <a:tblPr firstRow="1" bandRow="1">
                <a:tableStyleId>{9D7B26C5-4107-4FEC-AEDC-1716B250A1EF}</a:tableStyleId>
              </a:tblPr>
              <a:tblGrid>
                <a:gridCol w="2100532">
                  <a:extLst>
                    <a:ext uri="{9D8B030D-6E8A-4147-A177-3AD203B41FA5}">
                      <a16:colId xmlns="" xmlns:a16="http://schemas.microsoft.com/office/drawing/2014/main" val="98552030"/>
                    </a:ext>
                  </a:extLst>
                </a:gridCol>
                <a:gridCol w="8415068">
                  <a:extLst>
                    <a:ext uri="{9D8B030D-6E8A-4147-A177-3AD203B41FA5}">
                      <a16:colId xmlns="" xmlns:a16="http://schemas.microsoft.com/office/drawing/2014/main" val="3951086934"/>
                    </a:ext>
                  </a:extLst>
                </a:gridCol>
              </a:tblGrid>
              <a:tr h="591670">
                <a:tc>
                  <a:txBody>
                    <a:bodyPr/>
                    <a:lstStyle/>
                    <a:p>
                      <a:r>
                        <a:rPr lang="en-US" dirty="0"/>
                        <a:t>Subject Heading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1" kern="1200" dirty="0">
                          <a:solidFill>
                            <a:schemeClr val="tx1"/>
                          </a:solidFill>
                          <a:effectLst/>
                          <a:latin typeface="+mn-lt"/>
                          <a:ea typeface="+mn-ea"/>
                          <a:cs typeface="+mn-cs"/>
                        </a:rPr>
                        <a:t>Peer Review procedures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68659124"/>
                  </a:ext>
                </a:extLst>
              </a:tr>
              <a:tr h="370840">
                <a:tc>
                  <a:txBody>
                    <a:bodyPr/>
                    <a:lstStyle/>
                    <a:p>
                      <a:r>
                        <a:rPr lang="en-US" dirty="0"/>
                        <a:t>Form 1 Contents:</a:t>
                      </a:r>
                    </a:p>
                    <a:p>
                      <a:r>
                        <a:rPr lang="en-US" dirty="0"/>
                        <a:t>Application cum Questionnaire to be submitted by PU</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tx1"/>
                          </a:solidFill>
                          <a:effectLst/>
                          <a:latin typeface="+mn-lt"/>
                          <a:ea typeface="+mn-ea"/>
                          <a:cs typeface="+mn-cs"/>
                        </a:rPr>
                        <a:t>1.Application - (page 3 to 6 of HB)</a:t>
                      </a:r>
                    </a:p>
                    <a:p>
                      <a:r>
                        <a:rPr lang="en-IN" sz="1800" kern="1200" dirty="0">
                          <a:solidFill>
                            <a:schemeClr val="tx1"/>
                          </a:solidFill>
                          <a:effectLst/>
                          <a:latin typeface="+mn-lt"/>
                          <a:ea typeface="+mn-ea"/>
                          <a:cs typeface="+mn-cs"/>
                        </a:rPr>
                        <a:t>2.Questionnaire -(page 7 to 50 of HB)</a:t>
                      </a:r>
                    </a:p>
                    <a:p>
                      <a:r>
                        <a:rPr lang="en-IN" sz="1800" kern="1200" dirty="0">
                          <a:solidFill>
                            <a:schemeClr val="tx1"/>
                          </a:solidFill>
                          <a:effectLst/>
                          <a:latin typeface="+mn-lt"/>
                          <a:ea typeface="+mn-ea"/>
                          <a:cs typeface="+mn-cs"/>
                        </a:rPr>
                        <a:t>PART A - Profile of PU - (with Annexure A  for assurance details )</a:t>
                      </a:r>
                    </a:p>
                    <a:p>
                      <a:r>
                        <a:rPr lang="en-IN" sz="1800" kern="1200" dirty="0">
                          <a:solidFill>
                            <a:schemeClr val="tx1"/>
                          </a:solidFill>
                          <a:effectLst/>
                          <a:latin typeface="+mn-lt"/>
                          <a:ea typeface="+mn-ea"/>
                          <a:cs typeface="+mn-cs"/>
                        </a:rPr>
                        <a:t>PART B - General controls based on SQC1 (not applicable for new units)</a:t>
                      </a:r>
                    </a:p>
                    <a:p>
                      <a:r>
                        <a:rPr lang="en-IN" sz="1800" kern="1200" dirty="0">
                          <a:solidFill>
                            <a:schemeClr val="tx1"/>
                          </a:solidFill>
                          <a:effectLst/>
                          <a:latin typeface="+mn-lt"/>
                          <a:ea typeface="+mn-ea"/>
                          <a:cs typeface="+mn-cs"/>
                        </a:rPr>
                        <a:t>Part B(I) - Leadership responsibilities for quality control ,</a:t>
                      </a:r>
                    </a:p>
                    <a:p>
                      <a:r>
                        <a:rPr lang="en-IN" sz="1800" kern="1200" dirty="0">
                          <a:solidFill>
                            <a:schemeClr val="tx1"/>
                          </a:solidFill>
                          <a:effectLst/>
                          <a:latin typeface="+mn-lt"/>
                          <a:ea typeface="+mn-ea"/>
                          <a:cs typeface="+mn-cs"/>
                        </a:rPr>
                        <a:t>        B(II) - Ethical requirements,</a:t>
                      </a:r>
                    </a:p>
                    <a:p>
                      <a:r>
                        <a:rPr lang="en-IN" sz="1800" kern="1200" dirty="0">
                          <a:solidFill>
                            <a:schemeClr val="tx1"/>
                          </a:solidFill>
                          <a:effectLst/>
                          <a:latin typeface="+mn-lt"/>
                          <a:ea typeface="+mn-ea"/>
                          <a:cs typeface="+mn-cs"/>
                        </a:rPr>
                        <a:t>        B(III) - Acceptance and continuation of client relationship,</a:t>
                      </a:r>
                    </a:p>
                    <a:p>
                      <a:r>
                        <a:rPr lang="en-IN" sz="1800" kern="1200" dirty="0">
                          <a:solidFill>
                            <a:schemeClr val="tx1"/>
                          </a:solidFill>
                          <a:effectLst/>
                          <a:latin typeface="+mn-lt"/>
                          <a:ea typeface="+mn-ea"/>
                          <a:cs typeface="+mn-cs"/>
                        </a:rPr>
                        <a:t>        B(IV) - Human resources , </a:t>
                      </a:r>
                    </a:p>
                    <a:p>
                      <a:r>
                        <a:rPr lang="en-IN" sz="1800" kern="1200" dirty="0">
                          <a:solidFill>
                            <a:schemeClr val="tx1"/>
                          </a:solidFill>
                          <a:effectLst/>
                          <a:latin typeface="+mn-lt"/>
                          <a:ea typeface="+mn-ea"/>
                          <a:cs typeface="+mn-cs"/>
                        </a:rPr>
                        <a:t>        B(V) - Engagement performance </a:t>
                      </a:r>
                    </a:p>
                    <a:p>
                      <a:r>
                        <a:rPr lang="en-IN" sz="1800" kern="1200" dirty="0">
                          <a:solidFill>
                            <a:schemeClr val="tx1"/>
                          </a:solidFill>
                          <a:effectLst/>
                          <a:latin typeface="+mn-lt"/>
                          <a:ea typeface="+mn-ea"/>
                          <a:cs typeface="+mn-cs"/>
                        </a:rPr>
                        <a:t>        B(VI)- Monitoring</a:t>
                      </a:r>
                    </a:p>
                    <a:p>
                      <a:r>
                        <a:rPr lang="en-IN" sz="1800" kern="1200" dirty="0">
                          <a:solidFill>
                            <a:schemeClr val="tx1"/>
                          </a:solidFill>
                          <a:effectLst/>
                          <a:latin typeface="+mn-lt"/>
                          <a:ea typeface="+mn-ea"/>
                          <a:cs typeface="+mn-cs"/>
                        </a:rPr>
                        <a:t>PART C - AQMM(Scores obtained )</a:t>
                      </a:r>
                    </a:p>
                    <a:p>
                      <a:r>
                        <a:rPr lang="en-IN" sz="1800" kern="1200" dirty="0">
                          <a:solidFill>
                            <a:schemeClr val="tx1"/>
                          </a:solidFill>
                          <a:effectLst/>
                          <a:latin typeface="+mn-lt"/>
                          <a:ea typeface="+mn-ea"/>
                          <a:cs typeface="+mn-cs"/>
                        </a:rPr>
                        <a:t>Section 1-Practice management operations( maximum score -280),</a:t>
                      </a:r>
                    </a:p>
                    <a:p>
                      <a:r>
                        <a:rPr lang="en-IN" sz="1800" kern="1200" dirty="0">
                          <a:solidFill>
                            <a:schemeClr val="tx1"/>
                          </a:solidFill>
                          <a:effectLst/>
                          <a:latin typeface="+mn-lt"/>
                          <a:ea typeface="+mn-ea"/>
                          <a:cs typeface="+mn-cs"/>
                        </a:rPr>
                        <a:t>Section 2-Human resources management ( maximum  score -240), </a:t>
                      </a:r>
                    </a:p>
                    <a:p>
                      <a:r>
                        <a:rPr lang="en-IN" sz="1800" kern="1200" dirty="0">
                          <a:solidFill>
                            <a:schemeClr val="tx1"/>
                          </a:solidFill>
                          <a:effectLst/>
                          <a:latin typeface="+mn-lt"/>
                          <a:ea typeface="+mn-ea"/>
                          <a:cs typeface="+mn-cs"/>
                        </a:rPr>
                        <a:t>Section 3-Practice management strategic/functional ( maximum score- 80) </a:t>
                      </a:r>
                    </a:p>
                    <a:p>
                      <a:r>
                        <a:rPr lang="en-IN" sz="1800" kern="1200" dirty="0">
                          <a:solidFill>
                            <a:schemeClr val="tx1"/>
                          </a:solidFill>
                          <a:effectLst/>
                          <a:latin typeface="+mn-lt"/>
                          <a:ea typeface="+mn-ea"/>
                          <a:cs typeface="+mn-cs"/>
                        </a:rPr>
                        <a:t>Total maximum score – 600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11836097"/>
                  </a:ext>
                </a:extLst>
              </a:tr>
            </a:tbl>
          </a:graphicData>
        </a:graphic>
      </p:graphicFrame>
      <p:sp>
        <p:nvSpPr>
          <p:cNvPr id="7" name="Slide Number Placeholder 6">
            <a:extLst>
              <a:ext uri="{FF2B5EF4-FFF2-40B4-BE49-F238E27FC236}">
                <a16:creationId xmlns="" xmlns:a16="http://schemas.microsoft.com/office/drawing/2014/main" id="{04E9BE72-58CE-4CCD-AF35-5C3A8F30AB2C}"/>
              </a:ext>
            </a:extLst>
          </p:cNvPr>
          <p:cNvSpPr>
            <a:spLocks noGrp="1"/>
          </p:cNvSpPr>
          <p:nvPr>
            <p:ph type="sldNum" sz="quarter" idx="12"/>
          </p:nvPr>
        </p:nvSpPr>
        <p:spPr/>
        <p:txBody>
          <a:bodyPr/>
          <a:lstStyle/>
          <a:p>
            <a:fld id="{84987527-4F94-449D-8DFA-25520CA89050}" type="slidenum">
              <a:rPr lang="en-IN" smtClean="0"/>
              <a:t>9</a:t>
            </a:fld>
            <a:endParaRPr lang="en-IN"/>
          </a:p>
        </p:txBody>
      </p:sp>
      <p:sp>
        <p:nvSpPr>
          <p:cNvPr id="5" name="Title 1">
            <a:extLst>
              <a:ext uri="{FF2B5EF4-FFF2-40B4-BE49-F238E27FC236}">
                <a16:creationId xmlns="" xmlns:a16="http://schemas.microsoft.com/office/drawing/2014/main" id="{732AD69A-A7A2-C7DD-28D3-8C00B5360AC9}"/>
              </a:ext>
            </a:extLst>
          </p:cNvPr>
          <p:cNvSpPr txBox="1">
            <a:spLocks noGrp="1"/>
          </p:cNvSpPr>
          <p:nvPr>
            <p:ph type="title"/>
          </p:nvPr>
        </p:nvSpPr>
        <p:spPr>
          <a:xfrm>
            <a:off x="744351" y="490070"/>
            <a:ext cx="10058400" cy="756584"/>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IN" sz="1800" dirty="0">
                <a:latin typeface="Calibri" panose="020F0502020204030204" pitchFamily="34" charset="0"/>
                <a:ea typeface="Calibri" panose="020F0502020204030204" pitchFamily="34" charset="0"/>
                <a:cs typeface="Times New Roman" panose="02020603050405020304" pitchFamily="18" charset="0"/>
              </a:rPr>
              <a:t/>
            </a:r>
            <a:br>
              <a:rPr lang="en-IN" sz="1800" dirty="0">
                <a:latin typeface="Calibri" panose="020F0502020204030204" pitchFamily="34" charset="0"/>
                <a:ea typeface="Calibri" panose="020F0502020204030204" pitchFamily="34" charset="0"/>
                <a:cs typeface="Times New Roman" panose="02020603050405020304" pitchFamily="18" charset="0"/>
              </a:rPr>
            </a:br>
            <a:r>
              <a:rPr lang="en-IN" sz="2000" dirty="0">
                <a:latin typeface="Calibri" panose="020F0502020204030204" pitchFamily="34" charset="0"/>
                <a:ea typeface="Calibri" panose="020F0502020204030204" pitchFamily="34" charset="0"/>
                <a:cs typeface="Times New Roman" panose="02020603050405020304" pitchFamily="18" charset="0"/>
              </a:rPr>
              <a:t>Abbreviations: PRB - Peer Review Board, PU -Practice Unit, RE - Reviewer, HB - Hand book </a:t>
            </a:r>
            <a:r>
              <a:rPr lang="en-IN" sz="1800" dirty="0"/>
              <a:t/>
            </a:r>
            <a:br>
              <a:rPr lang="en-IN" sz="1800" dirty="0"/>
            </a:br>
            <a:endParaRPr lang="en-IN" sz="1800" dirty="0"/>
          </a:p>
        </p:txBody>
      </p:sp>
    </p:spTree>
    <p:extLst>
      <p:ext uri="{BB962C8B-B14F-4D97-AF65-F5344CB8AC3E}">
        <p14:creationId xmlns:p14="http://schemas.microsoft.com/office/powerpoint/2010/main" val="575295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4345</TotalTime>
  <Words>5421</Words>
  <Application>Microsoft Office PowerPoint</Application>
  <PresentationFormat>Custom</PresentationFormat>
  <Paragraphs>623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         Subject-Review Procedures and Reporting by  Peer Reviewer and importance of  AQMM in Peer Review One day training programme organized by  PEER REVIEW BOARD and hosted by VASAI BRANCH  of WIRC of ICAI-20/04/2025, SUNDAY Speaker- CA. Ramlaxman Nolakha -93221 40998 Disclaimer note- PPT for reference of speaker only please refer- ICAI, PRB  website, publications, for all purposes.   </vt:lpstr>
      <vt:lpstr>PowerPoint Presentation</vt:lpstr>
      <vt:lpstr>PUBLICATIONS-</vt:lpstr>
      <vt:lpstr>PowerPoint Presentation</vt:lpstr>
      <vt:lpstr> Edition -January 2025,refer corrigendum march2025</vt:lpstr>
      <vt:lpstr>PowerPoint Presentation</vt:lpstr>
      <vt:lpstr>Moving forward-</vt:lpstr>
      <vt:lpstr>PowerPoint Presentation</vt:lpstr>
      <vt:lpstr> Abbreviations: PRB - Peer Review Board, PU -Practice Unit, RE - Reviewer, HB - Hand book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procedures off site- summary-page 75 of PR manual vol-1</vt:lpstr>
      <vt:lpstr>Chart of flow of activities the reviewer follows for On site review-page 76 PR manual vol 1</vt:lpstr>
      <vt:lpstr>Comparision of audit program with work flow of SAMPLE selected-page 76 PRM vol-1</vt:lpstr>
      <vt:lpstr>Methods to obtain sufficient appropriate audit evidence on site- page 77 of PRM vol.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HINTS FOR LISTED ENTITIES AUDIT REVIEW refer peer review manual -volume II</vt:lpstr>
      <vt:lpstr>Refer peer review manual volume II</vt:lpstr>
      <vt:lpstr>REPORTINGS FOR AQMM - ANNEXURE III –</vt:lpstr>
      <vt:lpstr>AUDIT QUALITY MATURITY MODEL  (AQMM) IMPORTANCE in PEER REVIEW-</vt:lpstr>
      <vt:lpstr>AQMM-importance continued..</vt:lpstr>
      <vt:lpstr>CHALLANGES HANDLING-</vt:lpstr>
      <vt:lpstr>Challenges in review process  and resolutions-</vt:lpstr>
      <vt:lpstr>QUIZ-RUN UP…</vt:lpstr>
      <vt:lpstr>PowerPoint Presentation</vt:lpstr>
      <vt:lpstr>PowerPoint Presentation</vt:lpstr>
      <vt:lpstr>Never forget…</vt:lpstr>
      <vt:lpstr>Thank you dear professionals and VASAI branch of WIRC  –presentation by  CA. Ram Laxman Nolakha- rlnolakha22@yahoo.com ,9322140998 www.nolakhaassociates.com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Review Procedures and Reporting by Peer Reviewer</dc:title>
  <dc:creator>shrishti.nolakha@outlook.com</dc:creator>
  <cp:lastModifiedBy>RLN</cp:lastModifiedBy>
  <cp:revision>229</cp:revision>
  <dcterms:created xsi:type="dcterms:W3CDTF">2024-04-15T06:55:23Z</dcterms:created>
  <dcterms:modified xsi:type="dcterms:W3CDTF">2025-04-08T10:31:40Z</dcterms:modified>
</cp:coreProperties>
</file>