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12192000"/>
  <p:embeddedFontLst>
    <p:embeddedFont>
      <p:font typeface="DM Sans" pitchFamily="2" charset="0"/>
      <p:regular r:id="rId14"/>
      <p:bold r:id="rId15"/>
    </p:embeddedFont>
    <p:embeddedFont>
      <p:font typeface="DM Sans SemiBold" panose="020B0604020202020204" charset="0"/>
      <p:regular r:id="rId1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8" d="100"/>
          <a:sy n="68"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8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645B-F4CC-BC7B-0596-9078BBAE6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F4925-F47A-2FE3-0038-B45EE9E12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DE8D1-6787-4BD6-B107-35B3CEDBE8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322276-886D-65AD-5950-41C765D4C7B8}"/>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17407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FAF6F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master 2">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FAF6F0"/>
          </a:solidFill>
          <a:ln/>
        </p:spPr>
      </p:sp>
      <p:pic>
        <p:nvPicPr>
          <p:cNvPr id="4" name="Image 1" descr="preencoded.png"/>
          <p:cNvPicPr>
            <a:picLocks noChangeAspect="1"/>
          </p:cNvPicPr>
          <p:nvPr/>
        </p:nvPicPr>
        <p:blipFill>
          <a:blip r:embed="rId3"/>
          <a:stretch>
            <a:fillRect/>
          </a:stretch>
        </p:blipFill>
        <p:spPr>
          <a:xfrm>
            <a:off x="0" y="0"/>
            <a:ext cx="12191695" cy="6858000"/>
          </a:xfrm>
          <a:prstGeom prst="rect">
            <a:avLst/>
          </a:prstGeom>
        </p:spPr>
      </p:pic>
      <p:sp>
        <p:nvSpPr>
          <p:cNvPr id="5" name="Shape 1"/>
          <p:cNvSpPr/>
          <p:nvPr/>
        </p:nvSpPr>
        <p:spPr>
          <a:xfrm>
            <a:off x="0" y="0"/>
            <a:ext cx="12191695" cy="6858000"/>
          </a:xfrm>
          <a:prstGeom prst="rect">
            <a:avLst/>
          </a:prstGeom>
          <a:solidFill>
            <a:srgbClr val="FAF6F0">
              <a:alpha val="50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Shape 0"/>
          <p:cNvSpPr/>
          <p:nvPr/>
        </p:nvSpPr>
        <p:spPr>
          <a:xfrm>
            <a:off x="5233360" y="1648520"/>
            <a:ext cx="1772697" cy="309860"/>
          </a:xfrm>
          <a:prstGeom prst="roundRect">
            <a:avLst>
              <a:gd name="adj" fmla="val 20496"/>
            </a:avLst>
          </a:prstGeom>
          <a:solidFill>
            <a:srgbClr val="F7DBD4"/>
          </a:solidFill>
          <a:ln/>
        </p:spPr>
      </p:sp>
      <p:sp>
        <p:nvSpPr>
          <p:cNvPr id="4" name="Text 1"/>
          <p:cNvSpPr/>
          <p:nvPr/>
        </p:nvSpPr>
        <p:spPr>
          <a:xfrm>
            <a:off x="5346765" y="1705173"/>
            <a:ext cx="2155473" cy="196552"/>
          </a:xfrm>
          <a:prstGeom prst="rect">
            <a:avLst/>
          </a:prstGeom>
          <a:noFill/>
          <a:ln/>
        </p:spPr>
        <p:txBody>
          <a:bodyPr wrap="none" lIns="0" tIns="0" rIns="0" bIns="0" rtlCol="0" anchor="t"/>
          <a:lstStyle/>
          <a:p>
            <a:pPr marL="0" indent="0" algn="l">
              <a:lnSpc>
                <a:spcPct val="108000"/>
              </a:lnSpc>
              <a:buNone/>
            </a:pPr>
            <a:r>
              <a:rPr lang="en-US" sz="1150" dirty="0">
                <a:solidFill>
                  <a:srgbClr val="272525"/>
                </a:solidFill>
                <a:latin typeface="DM Sans" pitchFamily="34" charset="0"/>
                <a:ea typeface="DM Sans" pitchFamily="34" charset="-122"/>
                <a:cs typeface="DM Sans" pitchFamily="34" charset="-120"/>
              </a:rPr>
              <a:t>COMPANIES ACT, 2013</a:t>
            </a:r>
            <a:endParaRPr lang="en-US" sz="1150" dirty="0"/>
          </a:p>
        </p:txBody>
      </p:sp>
      <p:sp>
        <p:nvSpPr>
          <p:cNvPr id="5" name="Text 2"/>
          <p:cNvSpPr/>
          <p:nvPr/>
        </p:nvSpPr>
        <p:spPr>
          <a:xfrm>
            <a:off x="5233360" y="2033984"/>
            <a:ext cx="6296860" cy="1304330"/>
          </a:xfrm>
          <a:prstGeom prst="rect">
            <a:avLst/>
          </a:prstGeom>
          <a:noFill/>
          <a:ln/>
        </p:spPr>
        <p:txBody>
          <a:bodyPr wrap="square" lIns="0" tIns="0" rIns="0" bIns="0" rtlCol="0" anchor="t">
            <a:normAutofit lnSpcReduction="10000"/>
          </a:bodyPr>
          <a:lstStyle/>
          <a:p>
            <a:pPr marL="0" indent="0" algn="l">
              <a:lnSpc>
                <a:spcPct val="83000"/>
              </a:lnSpc>
              <a:buNone/>
            </a:pPr>
            <a:r>
              <a:rPr lang="en-US" sz="5100" dirty="0">
                <a:solidFill>
                  <a:srgbClr val="000000"/>
                </a:solidFill>
                <a:latin typeface="DM Sans SemiBold" pitchFamily="34" charset="0"/>
                <a:ea typeface="DM Sans SemiBold" pitchFamily="34" charset="-122"/>
                <a:cs typeface="DM Sans SemiBold" pitchFamily="34" charset="-120"/>
              </a:rPr>
              <a:t>Key Compliance Provisions</a:t>
            </a:r>
            <a:endParaRPr lang="en-US" sz="5100" dirty="0"/>
          </a:p>
        </p:txBody>
      </p:sp>
      <p:sp>
        <p:nvSpPr>
          <p:cNvPr id="6" name="Text 3"/>
          <p:cNvSpPr/>
          <p:nvPr/>
        </p:nvSpPr>
        <p:spPr>
          <a:xfrm>
            <a:off x="5233360" y="3621782"/>
            <a:ext cx="6296860" cy="567134"/>
          </a:xfrm>
          <a:prstGeom prst="rect">
            <a:avLst/>
          </a:prstGeom>
          <a:noFill/>
          <a:ln/>
        </p:spPr>
        <p:txBody>
          <a:bodyPr wrap="square" lIns="0" tIns="0" rIns="0" bIns="0" rtlCol="0" anchor="t">
            <a:normAutofit/>
          </a:bodyPr>
          <a:lstStyle/>
          <a:p>
            <a:pPr marL="0" indent="0" algn="l">
              <a:lnSpc>
                <a:spcPct val="83000"/>
              </a:lnSpc>
              <a:buNone/>
            </a:pPr>
            <a:endParaRPr lang="en-US" sz="2200" dirty="0"/>
          </a:p>
        </p:txBody>
      </p:sp>
      <p:sp>
        <p:nvSpPr>
          <p:cNvPr id="7" name="Text 4"/>
          <p:cNvSpPr/>
          <p:nvPr/>
        </p:nvSpPr>
        <p:spPr>
          <a:xfrm>
            <a:off x="5233360" y="4472384"/>
            <a:ext cx="6296860" cy="736997"/>
          </a:xfrm>
          <a:prstGeom prst="rect">
            <a:avLst/>
          </a:prstGeom>
          <a:noFill/>
          <a:ln/>
        </p:spPr>
        <p:txBody>
          <a:bodyPr wrap="square" lIns="0" tIns="0" rIns="0" bIns="0" rtlCol="0" anchor="t">
            <a:normAutofit/>
          </a:bodyPr>
          <a:lstStyle/>
          <a:p>
            <a:pPr marL="0" indent="0" algn="l">
              <a:lnSpc>
                <a:spcPct val="108000"/>
              </a:lnSpc>
              <a:buNone/>
            </a:pPr>
            <a:r>
              <a:rPr lang="en-US" sz="1450" dirty="0">
                <a:solidFill>
                  <a:srgbClr val="272525"/>
                </a:solidFill>
                <a:latin typeface="DM Sans" pitchFamily="34" charset="0"/>
                <a:ea typeface="DM Sans" pitchFamily="34" charset="-122"/>
                <a:cs typeface="DM Sans" pitchFamily="34" charset="-120"/>
              </a:rPr>
              <a:t>A comprehensive overview of critical sections under the Companies Act, 2013 that every practicing Statutory Auditor and Chartered Accountant must know and comply with.</a:t>
            </a:r>
          </a:p>
          <a:p>
            <a:pPr marL="0" indent="0" algn="l">
              <a:lnSpc>
                <a:spcPct val="108000"/>
              </a:lnSpc>
              <a:buNone/>
            </a:pPr>
            <a:endParaRPr lang="en-US" sz="1450" dirty="0">
              <a:solidFill>
                <a:srgbClr val="272525"/>
              </a:solidFill>
              <a:latin typeface="DM Sans" pitchFamily="34" charset="0"/>
            </a:endParaRPr>
          </a:p>
          <a:p>
            <a:pPr marL="0" indent="0" algn="l">
              <a:lnSpc>
                <a:spcPct val="108000"/>
              </a:lnSpc>
              <a:buNone/>
            </a:pPr>
            <a:endParaRPr lang="en-US" sz="1450" dirty="0">
              <a:solidFill>
                <a:srgbClr val="272525"/>
              </a:solidFill>
              <a:latin typeface="DM Sans" pitchFamily="34" charset="0"/>
            </a:endParaRPr>
          </a:p>
          <a:p>
            <a:pPr marL="0" indent="0" algn="l">
              <a:lnSpc>
                <a:spcPct val="108000"/>
              </a:lnSpc>
              <a:buNone/>
            </a:pPr>
            <a:endParaRPr lang="en-US" sz="1450" dirty="0">
              <a:solidFill>
                <a:srgbClr val="272525"/>
              </a:solidFill>
              <a:latin typeface="DM Sans" pitchFamily="34" charset="0"/>
            </a:endParaRPr>
          </a:p>
          <a:p>
            <a:pPr marL="0" indent="0" algn="l">
              <a:lnSpc>
                <a:spcPct val="108000"/>
              </a:lnSpc>
              <a:buNone/>
            </a:pPr>
            <a:endParaRPr lang="en-US" sz="1450" dirty="0"/>
          </a:p>
        </p:txBody>
      </p:sp>
      <p:sp>
        <p:nvSpPr>
          <p:cNvPr id="8" name="Text 4">
            <a:extLst>
              <a:ext uri="{FF2B5EF4-FFF2-40B4-BE49-F238E27FC236}">
                <a16:creationId xmlns:a16="http://schemas.microsoft.com/office/drawing/2014/main" id="{6485AF54-0DFE-3567-AC00-78307B1F9A66}"/>
              </a:ext>
            </a:extLst>
          </p:cNvPr>
          <p:cNvSpPr/>
          <p:nvPr/>
        </p:nvSpPr>
        <p:spPr>
          <a:xfrm>
            <a:off x="5233360" y="5675729"/>
            <a:ext cx="6296860" cy="736997"/>
          </a:xfrm>
          <a:prstGeom prst="rect">
            <a:avLst/>
          </a:prstGeom>
          <a:noFill/>
          <a:ln/>
        </p:spPr>
        <p:txBody>
          <a:bodyPr wrap="square" lIns="0" tIns="0" rIns="0" bIns="0" rtlCol="0" anchor="t">
            <a:normAutofit/>
          </a:bodyPr>
          <a:lstStyle/>
          <a:p>
            <a:pPr defTabSz="685800">
              <a:defRPr/>
            </a:pPr>
            <a:r>
              <a:rPr lang="en-US" sz="1450" b="1" dirty="0">
                <a:solidFill>
                  <a:srgbClr val="272525"/>
                </a:solidFill>
                <a:latin typeface="DM Sans" pitchFamily="34" charset="0"/>
              </a:rPr>
              <a:t>Presented by: CA. Amit Hundia</a:t>
            </a:r>
          </a:p>
          <a:p>
            <a:pPr defTabSz="685800">
              <a:defRPr/>
            </a:pPr>
            <a:endParaRPr lang="en-US" sz="1450" dirty="0">
              <a:solidFill>
                <a:srgbClr val="272525"/>
              </a:solidFill>
              <a:latin typeface="DM Sans" pitchFamily="34" charset="0"/>
            </a:endParaRPr>
          </a:p>
          <a:p>
            <a:pPr defTabSz="685800">
              <a:defRPr/>
            </a:pPr>
            <a:r>
              <a:rPr lang="en-US" sz="1450" dirty="0">
                <a:solidFill>
                  <a:srgbClr val="272525"/>
                </a:solidFill>
                <a:latin typeface="DM Sans" pitchFamily="34" charset="0"/>
              </a:rPr>
              <a:t>13th June, 2026</a:t>
            </a:r>
          </a:p>
          <a:p>
            <a:pPr marL="0" indent="0" algn="l">
              <a:lnSpc>
                <a:spcPct val="108000"/>
              </a:lnSpc>
              <a:buNone/>
            </a:pPr>
            <a:endParaRPr lang="en-US" sz="1450" dirty="0">
              <a:solidFill>
                <a:srgbClr val="272525"/>
              </a:solidFill>
              <a:latin typeface="DM Sans" pitchFamily="34" charset="0"/>
            </a:endParaRPr>
          </a:p>
          <a:p>
            <a:pPr marL="0" indent="0" algn="l">
              <a:lnSpc>
                <a:spcPct val="108000"/>
              </a:lnSpc>
              <a:buNone/>
            </a:pPr>
            <a:endParaRPr lang="en-US" sz="1450" dirty="0">
              <a:solidFill>
                <a:srgbClr val="272525"/>
              </a:solidFill>
              <a:latin typeface="DM Sans" pitchFamily="34" charset="0"/>
            </a:endParaRPr>
          </a:p>
          <a:p>
            <a:pPr marL="0" indent="0" algn="l">
              <a:lnSpc>
                <a:spcPct val="108000"/>
              </a:lnSpc>
              <a:buNone/>
            </a:pPr>
            <a:endParaRPr lang="en-US" sz="1450" dirty="0">
              <a:solidFill>
                <a:srgbClr val="272525"/>
              </a:solidFill>
              <a:latin typeface="DM Sans" pitchFamily="34" charset="0"/>
            </a:endParaRPr>
          </a:p>
          <a:p>
            <a:pPr marL="0" indent="0" algn="l">
              <a:lnSpc>
                <a:spcPct val="108000"/>
              </a:lnSpc>
              <a:buNone/>
            </a:pPr>
            <a:endParaRPr lang="en-US"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5355" y="575072"/>
            <a:ext cx="120449" cy="120452"/>
          </a:xfrm>
          <a:prstGeom prst="rect">
            <a:avLst/>
          </a:prstGeom>
        </p:spPr>
      </p:pic>
      <p:sp>
        <p:nvSpPr>
          <p:cNvPr id="3" name="Text 0"/>
          <p:cNvSpPr/>
          <p:nvPr/>
        </p:nvSpPr>
        <p:spPr>
          <a:xfrm>
            <a:off x="1946028" y="564952"/>
            <a:ext cx="1717434" cy="140791"/>
          </a:xfrm>
          <a:prstGeom prst="rect">
            <a:avLst/>
          </a:prstGeom>
          <a:noFill/>
          <a:ln/>
        </p:spPr>
        <p:txBody>
          <a:bodyPr wrap="none" lIns="0" tIns="0" rIns="0" bIns="0" rtlCol="0" anchor="t"/>
          <a:lstStyle/>
          <a:p>
            <a:pPr marL="0" indent="0" algn="l">
              <a:lnSpc>
                <a:spcPct val="97000"/>
              </a:lnSpc>
              <a:buNone/>
            </a:pPr>
            <a:r>
              <a:rPr lang="en-US" sz="900" dirty="0">
                <a:solidFill>
                  <a:srgbClr val="911E1B"/>
                </a:solidFill>
                <a:latin typeface="DM Sans" pitchFamily="34" charset="0"/>
                <a:ea typeface="DM Sans" pitchFamily="34" charset="-122"/>
                <a:cs typeface="DM Sans" pitchFamily="34" charset="-120"/>
              </a:rPr>
              <a:t>SECTIONS 147 &amp; 148</a:t>
            </a:r>
            <a:endParaRPr lang="en-US" sz="900" dirty="0"/>
          </a:p>
        </p:txBody>
      </p:sp>
      <p:sp>
        <p:nvSpPr>
          <p:cNvPr id="4" name="Text 1"/>
          <p:cNvSpPr/>
          <p:nvPr/>
        </p:nvSpPr>
        <p:spPr>
          <a:xfrm>
            <a:off x="1765355" y="798810"/>
            <a:ext cx="9034435" cy="376535"/>
          </a:xfrm>
          <a:prstGeom prst="rect">
            <a:avLst/>
          </a:prstGeom>
          <a:noFill/>
          <a:ln/>
        </p:spPr>
        <p:txBody>
          <a:bodyPr wrap="none" lIns="0" tIns="0" rIns="0" bIns="0" rtlCol="0" anchor="t"/>
          <a:lstStyle/>
          <a:p>
            <a:pPr marL="0" indent="0" algn="l">
              <a:lnSpc>
                <a:spcPct val="83000"/>
              </a:lnSpc>
              <a:buNone/>
            </a:pPr>
            <a:r>
              <a:rPr lang="en-US" sz="2950" dirty="0">
                <a:solidFill>
                  <a:srgbClr val="000000"/>
                </a:solidFill>
                <a:latin typeface="DM Sans SemiBold" pitchFamily="34" charset="0"/>
                <a:ea typeface="DM Sans SemiBold" pitchFamily="34" charset="-122"/>
                <a:cs typeface="DM Sans SemiBold" pitchFamily="34" charset="-120"/>
              </a:rPr>
              <a:t>Penalties, Liabilities &amp; CARO 2020 Compliance</a:t>
            </a:r>
            <a:endParaRPr lang="en-US" sz="2950" dirty="0"/>
          </a:p>
        </p:txBody>
      </p:sp>
      <p:sp>
        <p:nvSpPr>
          <p:cNvPr id="5" name="Text 2"/>
          <p:cNvSpPr/>
          <p:nvPr/>
        </p:nvSpPr>
        <p:spPr>
          <a:xfrm>
            <a:off x="1765355" y="1475284"/>
            <a:ext cx="4598079" cy="451842"/>
          </a:xfrm>
          <a:prstGeom prst="rect">
            <a:avLst/>
          </a:prstGeom>
          <a:noFill/>
          <a:ln/>
        </p:spPr>
        <p:txBody>
          <a:bodyPr wrap="square" lIns="0" tIns="0" rIns="0" bIns="0" rtlCol="0" anchor="t">
            <a:normAutofit/>
          </a:bodyPr>
          <a:lstStyle/>
          <a:p>
            <a:pPr marL="0" indent="0" algn="l">
              <a:lnSpc>
                <a:spcPct val="83000"/>
              </a:lnSpc>
              <a:buNone/>
            </a:pPr>
            <a:r>
              <a:rPr lang="en-US" sz="1750" dirty="0">
                <a:solidFill>
                  <a:srgbClr val="000000"/>
                </a:solidFill>
                <a:latin typeface="DM Sans SemiBold" pitchFamily="34" charset="0"/>
                <a:ea typeface="DM Sans SemiBold" pitchFamily="34" charset="-122"/>
                <a:cs typeface="DM Sans SemiBold" pitchFamily="34" charset="-120"/>
              </a:rPr>
              <a:t>Section 147 — Punishment for Contraventions</a:t>
            </a:r>
            <a:endParaRPr lang="en-US" sz="1750" dirty="0"/>
          </a:p>
        </p:txBody>
      </p:sp>
      <p:sp>
        <p:nvSpPr>
          <p:cNvPr id="6" name="Shape 3"/>
          <p:cNvSpPr/>
          <p:nvPr/>
        </p:nvSpPr>
        <p:spPr>
          <a:xfrm>
            <a:off x="1765355" y="2062063"/>
            <a:ext cx="4598079" cy="2930723"/>
          </a:xfrm>
          <a:prstGeom prst="roundRect">
            <a:avLst>
              <a:gd name="adj" fmla="val 2159"/>
            </a:avLst>
          </a:prstGeom>
          <a:noFill/>
          <a:ln w="6350">
            <a:solidFill>
              <a:srgbClr val="000000">
                <a:alpha val="8000"/>
              </a:srgbClr>
            </a:solidFill>
            <a:prstDash val="solid"/>
          </a:ln>
        </p:spPr>
      </p:sp>
      <p:sp>
        <p:nvSpPr>
          <p:cNvPr id="7" name="Shape 4"/>
          <p:cNvSpPr/>
          <p:nvPr/>
        </p:nvSpPr>
        <p:spPr>
          <a:xfrm>
            <a:off x="1771705" y="2068413"/>
            <a:ext cx="2292690" cy="335558"/>
          </a:xfrm>
          <a:prstGeom prst="rect">
            <a:avLst/>
          </a:prstGeom>
          <a:solidFill>
            <a:srgbClr val="E07A5F"/>
          </a:solidFill>
          <a:ln/>
        </p:spPr>
      </p:sp>
      <p:sp>
        <p:nvSpPr>
          <p:cNvPr id="8" name="Text 5"/>
          <p:cNvSpPr/>
          <p:nvPr/>
        </p:nvSpPr>
        <p:spPr>
          <a:xfrm>
            <a:off x="1922315" y="2146697"/>
            <a:ext cx="2601054" cy="175816"/>
          </a:xfrm>
          <a:prstGeom prst="rect">
            <a:avLst/>
          </a:prstGeom>
          <a:noFill/>
          <a:ln/>
        </p:spPr>
        <p:txBody>
          <a:bodyPr wrap="none" lIns="0" tIns="0" rIns="0" bIns="0" rtlCol="0" anchor="t"/>
          <a:lstStyle/>
          <a:p>
            <a:pPr marL="0" indent="0" algn="l">
              <a:lnSpc>
                <a:spcPct val="97000"/>
              </a:lnSpc>
              <a:buNone/>
            </a:pPr>
            <a:r>
              <a:rPr lang="en-US" sz="1150" b="1" dirty="0">
                <a:solidFill>
                  <a:srgbClr val="FAF6F0"/>
                </a:solidFill>
                <a:latin typeface="DM Sans" pitchFamily="34" charset="0"/>
                <a:ea typeface="DM Sans" pitchFamily="34" charset="-122"/>
                <a:cs typeface="DM Sans" pitchFamily="34" charset="-120"/>
              </a:rPr>
              <a:t>Contravention</a:t>
            </a:r>
            <a:endParaRPr lang="en-US" sz="1150" dirty="0"/>
          </a:p>
        </p:txBody>
      </p:sp>
      <p:sp>
        <p:nvSpPr>
          <p:cNvPr id="9" name="Shape 6"/>
          <p:cNvSpPr/>
          <p:nvPr/>
        </p:nvSpPr>
        <p:spPr>
          <a:xfrm>
            <a:off x="4064394" y="2068413"/>
            <a:ext cx="2292690" cy="335558"/>
          </a:xfrm>
          <a:prstGeom prst="rect">
            <a:avLst/>
          </a:prstGeom>
          <a:solidFill>
            <a:srgbClr val="E07A5F"/>
          </a:solidFill>
          <a:ln/>
        </p:spPr>
      </p:sp>
      <p:sp>
        <p:nvSpPr>
          <p:cNvPr id="10" name="Text 7"/>
          <p:cNvSpPr/>
          <p:nvPr/>
        </p:nvSpPr>
        <p:spPr>
          <a:xfrm>
            <a:off x="4215005" y="2146697"/>
            <a:ext cx="2601054" cy="175816"/>
          </a:xfrm>
          <a:prstGeom prst="rect">
            <a:avLst/>
          </a:prstGeom>
          <a:noFill/>
          <a:ln/>
        </p:spPr>
        <p:txBody>
          <a:bodyPr wrap="none" lIns="0" tIns="0" rIns="0" bIns="0" rtlCol="0" anchor="t"/>
          <a:lstStyle/>
          <a:p>
            <a:pPr marL="0" indent="0" algn="l">
              <a:lnSpc>
                <a:spcPct val="97000"/>
              </a:lnSpc>
              <a:buNone/>
            </a:pPr>
            <a:r>
              <a:rPr lang="en-US" sz="1150" b="1" dirty="0">
                <a:solidFill>
                  <a:srgbClr val="FAF6F0"/>
                </a:solidFill>
                <a:latin typeface="DM Sans" pitchFamily="34" charset="0"/>
                <a:ea typeface="DM Sans" pitchFamily="34" charset="-122"/>
                <a:cs typeface="DM Sans" pitchFamily="34" charset="-120"/>
              </a:rPr>
              <a:t>Penalty on Auditor</a:t>
            </a:r>
            <a:endParaRPr lang="en-US" sz="1150" dirty="0"/>
          </a:p>
        </p:txBody>
      </p:sp>
      <p:sp>
        <p:nvSpPr>
          <p:cNvPr id="11" name="Text 8"/>
          <p:cNvSpPr/>
          <p:nvPr/>
        </p:nvSpPr>
        <p:spPr>
          <a:xfrm>
            <a:off x="1922315" y="2485430"/>
            <a:ext cx="1991469" cy="527447"/>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Non-compliance with any provision of Sections 139–146</a:t>
            </a:r>
            <a:endParaRPr lang="en-US" sz="1150" dirty="0"/>
          </a:p>
        </p:txBody>
      </p:sp>
      <p:sp>
        <p:nvSpPr>
          <p:cNvPr id="12" name="Text 9"/>
          <p:cNvSpPr/>
          <p:nvPr/>
        </p:nvSpPr>
        <p:spPr>
          <a:xfrm>
            <a:off x="4215005" y="2485430"/>
            <a:ext cx="2601054" cy="175816"/>
          </a:xfrm>
          <a:prstGeom prst="rect">
            <a:avLst/>
          </a:prstGeom>
          <a:noFill/>
          <a:ln/>
        </p:spPr>
        <p:txBody>
          <a:bodyPr wrap="none" lIns="0" tIns="0" rIns="0" bIns="0" rtlCol="0" anchor="t"/>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Fine: ₹25,000 to ₹5,00,000</a:t>
            </a:r>
            <a:endParaRPr lang="en-US" sz="1150" dirty="0"/>
          </a:p>
        </p:txBody>
      </p:sp>
      <p:sp>
        <p:nvSpPr>
          <p:cNvPr id="13" name="Text 10"/>
          <p:cNvSpPr/>
          <p:nvPr/>
        </p:nvSpPr>
        <p:spPr>
          <a:xfrm>
            <a:off x="1922315" y="3175794"/>
            <a:ext cx="1991469" cy="351631"/>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Knowingly making false statements in audit report</a:t>
            </a:r>
            <a:endParaRPr lang="en-US" sz="1150" dirty="0"/>
          </a:p>
        </p:txBody>
      </p:sp>
      <p:sp>
        <p:nvSpPr>
          <p:cNvPr id="14" name="Text 11"/>
          <p:cNvSpPr/>
          <p:nvPr/>
        </p:nvSpPr>
        <p:spPr>
          <a:xfrm>
            <a:off x="4215005" y="3175794"/>
            <a:ext cx="1991469" cy="527447"/>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Imprisonment up to 1 year AND fine ₹1,00,000 to ₹25,00,000</a:t>
            </a:r>
            <a:endParaRPr lang="en-US" sz="1150" dirty="0"/>
          </a:p>
        </p:txBody>
      </p:sp>
      <p:sp>
        <p:nvSpPr>
          <p:cNvPr id="15" name="Text 12"/>
          <p:cNvSpPr/>
          <p:nvPr/>
        </p:nvSpPr>
        <p:spPr>
          <a:xfrm>
            <a:off x="1922315" y="3866158"/>
            <a:ext cx="1991469" cy="351631"/>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Failure to report fraud (Sec 143(12))</a:t>
            </a:r>
            <a:endParaRPr lang="en-US" sz="1150" dirty="0"/>
          </a:p>
        </p:txBody>
      </p:sp>
      <p:sp>
        <p:nvSpPr>
          <p:cNvPr id="16" name="Text 13"/>
          <p:cNvSpPr/>
          <p:nvPr/>
        </p:nvSpPr>
        <p:spPr>
          <a:xfrm>
            <a:off x="4215005" y="3866158"/>
            <a:ext cx="1991469" cy="527447"/>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Fine: ₹1,00,000 to ₹25,00,000 + potential imprisonment</a:t>
            </a:r>
            <a:endParaRPr lang="en-US" sz="1150" dirty="0"/>
          </a:p>
        </p:txBody>
      </p:sp>
      <p:sp>
        <p:nvSpPr>
          <p:cNvPr id="17" name="Text 14"/>
          <p:cNvSpPr/>
          <p:nvPr/>
        </p:nvSpPr>
        <p:spPr>
          <a:xfrm>
            <a:off x="1922315" y="4556522"/>
            <a:ext cx="1991469" cy="351631"/>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Rendering prohibited services (Sec 144)</a:t>
            </a:r>
            <a:endParaRPr lang="en-US" sz="1150" dirty="0"/>
          </a:p>
        </p:txBody>
      </p:sp>
      <p:sp>
        <p:nvSpPr>
          <p:cNvPr id="18" name="Text 15"/>
          <p:cNvSpPr/>
          <p:nvPr/>
        </p:nvSpPr>
        <p:spPr>
          <a:xfrm>
            <a:off x="4215005" y="4556522"/>
            <a:ext cx="1991469" cy="351631"/>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Deemed to have vacated office; fine as above</a:t>
            </a:r>
            <a:endParaRPr lang="en-US" sz="1150" dirty="0"/>
          </a:p>
        </p:txBody>
      </p:sp>
      <p:sp>
        <p:nvSpPr>
          <p:cNvPr id="19" name="Text 16"/>
          <p:cNvSpPr/>
          <p:nvPr/>
        </p:nvSpPr>
        <p:spPr>
          <a:xfrm>
            <a:off x="6737281" y="1475284"/>
            <a:ext cx="3331484" cy="225921"/>
          </a:xfrm>
          <a:prstGeom prst="rect">
            <a:avLst/>
          </a:prstGeom>
          <a:noFill/>
          <a:ln/>
        </p:spPr>
        <p:txBody>
          <a:bodyPr wrap="none" lIns="0" tIns="0" rIns="0" bIns="0" rtlCol="0" anchor="t"/>
          <a:lstStyle/>
          <a:p>
            <a:pPr marL="0" indent="0" algn="l">
              <a:lnSpc>
                <a:spcPct val="83000"/>
              </a:lnSpc>
              <a:buNone/>
            </a:pPr>
            <a:r>
              <a:rPr lang="en-US" sz="1750" dirty="0">
                <a:solidFill>
                  <a:srgbClr val="000000"/>
                </a:solidFill>
                <a:latin typeface="DM Sans SemiBold" pitchFamily="34" charset="0"/>
                <a:ea typeface="DM Sans SemiBold" pitchFamily="34" charset="-122"/>
                <a:cs typeface="DM Sans SemiBold" pitchFamily="34" charset="-120"/>
              </a:rPr>
              <a:t>Section 148 — Cost Audit</a:t>
            </a:r>
            <a:endParaRPr lang="en-US" sz="1750" dirty="0"/>
          </a:p>
        </p:txBody>
      </p:sp>
      <p:sp>
        <p:nvSpPr>
          <p:cNvPr id="20" name="Text 17"/>
          <p:cNvSpPr/>
          <p:nvPr/>
        </p:nvSpPr>
        <p:spPr>
          <a:xfrm>
            <a:off x="6737281" y="1821160"/>
            <a:ext cx="3695211" cy="879078"/>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The Central Government may direct certain companies (e.g., those in regulated industries) to get their cost records audited by a </a:t>
            </a:r>
            <a:r>
              <a:rPr lang="en-US" sz="1150" b="1" dirty="0">
                <a:solidFill>
                  <a:srgbClr val="272525"/>
                </a:solidFill>
                <a:latin typeface="DM Sans" pitchFamily="34" charset="0"/>
                <a:ea typeface="DM Sans" pitchFamily="34" charset="-122"/>
                <a:cs typeface="DM Sans" pitchFamily="34" charset="-120"/>
              </a:rPr>
              <a:t>Cost Accountant in Practice</a:t>
            </a:r>
            <a:r>
              <a:rPr lang="en-US" sz="1150" dirty="0">
                <a:solidFill>
                  <a:srgbClr val="272525"/>
                </a:solidFill>
                <a:latin typeface="DM Sans" pitchFamily="34" charset="0"/>
                <a:ea typeface="DM Sans" pitchFamily="34" charset="-122"/>
                <a:cs typeface="DM Sans" pitchFamily="34" charset="-120"/>
              </a:rPr>
              <a:t>. CAs must be aware of this parallel audit requirement when conducting statutory audits.</a:t>
            </a:r>
            <a:endParaRPr lang="en-US" sz="1150" dirty="0"/>
          </a:p>
        </p:txBody>
      </p:sp>
      <p:sp>
        <p:nvSpPr>
          <p:cNvPr id="21" name="Shape 18"/>
          <p:cNvSpPr/>
          <p:nvPr/>
        </p:nvSpPr>
        <p:spPr>
          <a:xfrm>
            <a:off x="6737281" y="2872780"/>
            <a:ext cx="3695211" cy="18752"/>
          </a:xfrm>
          <a:prstGeom prst="roundRect">
            <a:avLst>
              <a:gd name="adj" fmla="val 337362"/>
            </a:avLst>
          </a:prstGeom>
          <a:solidFill>
            <a:srgbClr val="272525">
              <a:alpha val="50000"/>
            </a:srgbClr>
          </a:solidFill>
          <a:ln/>
        </p:spPr>
      </p:sp>
      <p:sp>
        <p:nvSpPr>
          <p:cNvPr id="22" name="Text 19"/>
          <p:cNvSpPr/>
          <p:nvPr/>
        </p:nvSpPr>
        <p:spPr>
          <a:xfrm>
            <a:off x="6737281" y="3064073"/>
            <a:ext cx="3725869" cy="225921"/>
          </a:xfrm>
          <a:prstGeom prst="rect">
            <a:avLst/>
          </a:prstGeom>
          <a:noFill/>
          <a:ln/>
        </p:spPr>
        <p:txBody>
          <a:bodyPr wrap="none" lIns="0" tIns="0" rIns="0" bIns="0" rtlCol="0" anchor="t"/>
          <a:lstStyle/>
          <a:p>
            <a:pPr marL="0" indent="0" algn="l">
              <a:lnSpc>
                <a:spcPct val="83000"/>
              </a:lnSpc>
              <a:buNone/>
            </a:pPr>
            <a:r>
              <a:rPr lang="en-US" sz="1750" dirty="0">
                <a:solidFill>
                  <a:srgbClr val="000000"/>
                </a:solidFill>
                <a:latin typeface="DM Sans SemiBold" pitchFamily="34" charset="0"/>
                <a:ea typeface="DM Sans SemiBold" pitchFamily="34" charset="-122"/>
                <a:cs typeface="DM Sans SemiBold" pitchFamily="34" charset="-120"/>
              </a:rPr>
              <a:t>CARO 2020 — Key Highlights</a:t>
            </a:r>
            <a:endParaRPr lang="en-US" sz="1750" dirty="0"/>
          </a:p>
        </p:txBody>
      </p:sp>
      <p:sp>
        <p:nvSpPr>
          <p:cNvPr id="23" name="Text 20"/>
          <p:cNvSpPr/>
          <p:nvPr/>
        </p:nvSpPr>
        <p:spPr>
          <a:xfrm>
            <a:off x="6737281" y="3409950"/>
            <a:ext cx="3695211" cy="1490464"/>
          </a:xfrm>
          <a:prstGeom prst="rect">
            <a:avLst/>
          </a:prstGeom>
          <a:noFill/>
          <a:ln/>
        </p:spPr>
        <p:txBody>
          <a:bodyPr wrap="square" lIns="0" tIns="0" rIns="0" bIns="0" rtlCol="0" anchor="t">
            <a:normAutofit/>
          </a:bodyPr>
          <a:lstStyle/>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The Companies (Auditor's Report) Order 2020 prescribes detailed </a:t>
            </a:r>
            <a:r>
              <a:rPr lang="en-US" sz="1150" b="1" dirty="0">
                <a:solidFill>
                  <a:srgbClr val="272525"/>
                </a:solidFill>
                <a:latin typeface="DM Sans" pitchFamily="34" charset="0"/>
                <a:ea typeface="DM Sans" pitchFamily="34" charset="-122"/>
                <a:cs typeface="DM Sans" pitchFamily="34" charset="-120"/>
              </a:rPr>
              <a:t>matter-wise reporting</a:t>
            </a:r>
            <a:r>
              <a:rPr lang="en-US" sz="1150" dirty="0">
                <a:solidFill>
                  <a:srgbClr val="272525"/>
                </a:solidFill>
                <a:latin typeface="DM Sans" pitchFamily="34" charset="0"/>
                <a:ea typeface="DM Sans" pitchFamily="34" charset="-122"/>
                <a:cs typeface="DM Sans" pitchFamily="34" charset="-120"/>
              </a:rPr>
              <a:t> in the audit report</a:t>
            </a:r>
            <a:endParaRPr lang="en-US" sz="1150" dirty="0"/>
          </a:p>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Covers 21 reporting clauses including loans, investments, fraud, internal controls, and related party transactions</a:t>
            </a:r>
            <a:endParaRPr lang="en-US" sz="1150" dirty="0"/>
          </a:p>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Non-compliance or incorrect reporting in CARO 2020 can attract personal liability for the auditor</a:t>
            </a:r>
            <a:endParaRPr lang="en-US" sz="1150" dirty="0"/>
          </a:p>
        </p:txBody>
      </p:sp>
      <p:sp>
        <p:nvSpPr>
          <p:cNvPr id="24" name="Shape 21"/>
          <p:cNvSpPr/>
          <p:nvPr/>
        </p:nvSpPr>
        <p:spPr>
          <a:xfrm>
            <a:off x="6737281" y="5035352"/>
            <a:ext cx="3695211" cy="1170186"/>
          </a:xfrm>
          <a:prstGeom prst="roundRect">
            <a:avLst>
              <a:gd name="adj" fmla="val 5406"/>
            </a:avLst>
          </a:prstGeom>
          <a:solidFill>
            <a:srgbClr val="B6FCB8"/>
          </a:solidFill>
          <a:ln/>
        </p:spPr>
      </p:sp>
      <p:pic>
        <p:nvPicPr>
          <p:cNvPr id="25" name="Image 1" descr="preencoded.png"/>
          <p:cNvPicPr>
            <a:picLocks noChangeAspect="1"/>
          </p:cNvPicPr>
          <p:nvPr/>
        </p:nvPicPr>
        <p:blipFill>
          <a:blip r:embed="rId5"/>
          <a:stretch>
            <a:fillRect/>
          </a:stretch>
        </p:blipFill>
        <p:spPr>
          <a:xfrm>
            <a:off x="6887891" y="5231408"/>
            <a:ext cx="188213" cy="150614"/>
          </a:xfrm>
          <a:prstGeom prst="rect">
            <a:avLst/>
          </a:prstGeom>
        </p:spPr>
      </p:pic>
      <p:sp>
        <p:nvSpPr>
          <p:cNvPr id="26" name="Text 22"/>
          <p:cNvSpPr/>
          <p:nvPr/>
        </p:nvSpPr>
        <p:spPr>
          <a:xfrm>
            <a:off x="7226715" y="5180905"/>
            <a:ext cx="3055167" cy="879078"/>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000000"/>
                </a:solidFill>
                <a:latin typeface="DM Sans" pitchFamily="34" charset="0"/>
                <a:ea typeface="DM Sans" pitchFamily="34" charset="-122"/>
                <a:cs typeface="DM Sans" pitchFamily="34" charset="-120"/>
              </a:rPr>
              <a:t>Statutory Auditors should maintain robust audit documentation, engage quality reviewers, and stay current with MCA circulars to ensure full compliance and protect professional liability.</a:t>
            </a:r>
            <a:endParaRPr lang="en-US" sz="11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4F5D-8EA8-FA90-746E-86533E8ABFE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C176C3C-8F6F-1630-D753-5F5A759C044B}"/>
              </a:ext>
            </a:extLst>
          </p:cNvPr>
          <p:cNvPicPr>
            <a:picLocks noChangeAspect="1"/>
          </p:cNvPicPr>
          <p:nvPr/>
        </p:nvPicPr>
        <p:blipFill>
          <a:blip r:embed="rId3"/>
          <a:stretch>
            <a:fillRect/>
          </a:stretch>
        </p:blipFill>
        <p:spPr>
          <a:xfrm>
            <a:off x="0" y="0"/>
            <a:ext cx="4571886" cy="6858000"/>
          </a:xfrm>
          <a:prstGeom prst="rect">
            <a:avLst/>
          </a:prstGeom>
        </p:spPr>
      </p:pic>
      <p:sp>
        <p:nvSpPr>
          <p:cNvPr id="12" name="Text 6">
            <a:extLst>
              <a:ext uri="{FF2B5EF4-FFF2-40B4-BE49-F238E27FC236}">
                <a16:creationId xmlns:a16="http://schemas.microsoft.com/office/drawing/2014/main" id="{0E4AA2E0-3D2F-7B94-146B-34082C8BE2B2}"/>
              </a:ext>
            </a:extLst>
          </p:cNvPr>
          <p:cNvSpPr/>
          <p:nvPr/>
        </p:nvSpPr>
        <p:spPr>
          <a:xfrm>
            <a:off x="5022166" y="492369"/>
            <a:ext cx="6508054" cy="5936565"/>
          </a:xfrm>
          <a:prstGeom prst="rect">
            <a:avLst/>
          </a:prstGeom>
          <a:noFill/>
          <a:ln/>
        </p:spPr>
        <p:txBody>
          <a:bodyPr wrap="square" lIns="0" tIns="0" rIns="0" bIns="0" rtlCol="0" anchor="t">
            <a:normAutofit/>
          </a:bodyPr>
          <a:lstStyle/>
          <a:p>
            <a:r>
              <a:rPr lang="en-US" b="1" dirty="0">
                <a:solidFill>
                  <a:srgbClr val="272525"/>
                </a:solidFill>
                <a:latin typeface="DM Sans" pitchFamily="34" charset="0"/>
              </a:rPr>
              <a:t>Disclaimer:</a:t>
            </a:r>
          </a:p>
          <a:p>
            <a:pPr algn="just"/>
            <a:endParaRPr lang="en-US" sz="1150" dirty="0">
              <a:solidFill>
                <a:srgbClr val="272525"/>
              </a:solidFill>
              <a:latin typeface="DM Sans" pitchFamily="34" charset="0"/>
            </a:endParaRPr>
          </a:p>
          <a:p>
            <a:pPr algn="just"/>
            <a:r>
              <a:rPr lang="en-US" sz="1400" b="1" dirty="0">
                <a:solidFill>
                  <a:srgbClr val="272525"/>
                </a:solidFill>
                <a:latin typeface="DM Sans" pitchFamily="34" charset="0"/>
              </a:rPr>
              <a:t>Individual Capacity</a:t>
            </a:r>
            <a:r>
              <a:rPr lang="en-US" sz="1400" dirty="0">
                <a:solidFill>
                  <a:srgbClr val="272525"/>
                </a:solidFill>
                <a:latin typeface="DM Sans" pitchFamily="34" charset="0"/>
              </a:rPr>
              <a:t>: The views, thoughts, and opinions expressed in this presentation belong solely to the speaker and do not necessarily reflect the official policy or position of his organization or of ICAI or any other agency, </a:t>
            </a:r>
            <a:r>
              <a:rPr lang="en-US" sz="1400" dirty="0" err="1">
                <a:solidFill>
                  <a:srgbClr val="272525"/>
                </a:solidFill>
                <a:latin typeface="DM Sans" pitchFamily="34" charset="0"/>
              </a:rPr>
              <a:t>organisation</a:t>
            </a:r>
            <a:r>
              <a:rPr lang="en-US" sz="1400" dirty="0">
                <a:solidFill>
                  <a:srgbClr val="272525"/>
                </a:solidFill>
                <a:latin typeface="DM Sans" pitchFamily="34" charset="0"/>
              </a:rPr>
              <a:t>, or committee.</a:t>
            </a:r>
          </a:p>
          <a:p>
            <a:pPr algn="just"/>
            <a:endParaRPr lang="en-US" sz="1400" dirty="0">
              <a:solidFill>
                <a:srgbClr val="272525"/>
              </a:solidFill>
              <a:latin typeface="DM Sans" pitchFamily="34" charset="0"/>
            </a:endParaRPr>
          </a:p>
          <a:p>
            <a:pPr algn="just"/>
            <a:r>
              <a:rPr lang="en-US" sz="1400" b="1" dirty="0">
                <a:solidFill>
                  <a:srgbClr val="272525"/>
                </a:solidFill>
                <a:latin typeface="DM Sans" pitchFamily="34" charset="0"/>
              </a:rPr>
              <a:t>Not Professional Advice: </a:t>
            </a:r>
            <a:r>
              <a:rPr lang="en-US" sz="1400" dirty="0">
                <a:solidFill>
                  <a:srgbClr val="272525"/>
                </a:solidFill>
                <a:latin typeface="DM Sans" pitchFamily="34" charset="0"/>
              </a:rPr>
              <a:t>This presentation is for educational and informational purposes only. It does not constitute professional advice or a formal legal opinion. Attendees should not act upon this information without seeking professional counsel specific to their circumstances.</a:t>
            </a:r>
          </a:p>
          <a:p>
            <a:pPr algn="just"/>
            <a:endParaRPr lang="en-US" sz="1400" dirty="0">
              <a:solidFill>
                <a:srgbClr val="272525"/>
              </a:solidFill>
              <a:latin typeface="DM Sans" pitchFamily="34" charset="0"/>
            </a:endParaRPr>
          </a:p>
          <a:p>
            <a:pPr algn="just"/>
            <a:r>
              <a:rPr lang="en-US" sz="1400" b="1" dirty="0">
                <a:solidFill>
                  <a:srgbClr val="272525"/>
                </a:solidFill>
                <a:latin typeface="DM Sans" pitchFamily="34" charset="0"/>
              </a:rPr>
              <a:t>No Warranty:</a:t>
            </a:r>
            <a:r>
              <a:rPr lang="en-US" sz="1400" dirty="0">
                <a:solidFill>
                  <a:srgbClr val="272525"/>
                </a:solidFill>
                <a:latin typeface="DM Sans" pitchFamily="34" charset="0"/>
              </a:rPr>
              <a:t> While every effort has been made to ensure the accuracy of the content, the speaker assumes no responsibility or liability for any errors or omissions in the material presented.</a:t>
            </a:r>
          </a:p>
          <a:p>
            <a:pPr algn="just"/>
            <a:endParaRPr lang="en-US" sz="1400" dirty="0">
              <a:solidFill>
                <a:srgbClr val="272525"/>
              </a:solidFill>
              <a:latin typeface="DM Sans" pitchFamily="34" charset="0"/>
            </a:endParaRPr>
          </a:p>
          <a:p>
            <a:pPr algn="just"/>
            <a:r>
              <a:rPr lang="en-US" sz="1400" b="1" dirty="0">
                <a:solidFill>
                  <a:srgbClr val="272525"/>
                </a:solidFill>
                <a:latin typeface="DM Sans" pitchFamily="34" charset="0"/>
              </a:rPr>
              <a:t>Dynamic Laws:</a:t>
            </a:r>
            <a:r>
              <a:rPr lang="en-US" sz="1400" dirty="0">
                <a:solidFill>
                  <a:srgbClr val="272525"/>
                </a:solidFill>
                <a:latin typeface="DM Sans" pitchFamily="34" charset="0"/>
              </a:rPr>
              <a:t> Given the changing nature of laws and regulations, the information is provided on "as is“ basis.</a:t>
            </a:r>
          </a:p>
          <a:p>
            <a:pPr algn="just"/>
            <a:endParaRPr lang="en-US" sz="1400" dirty="0">
              <a:solidFill>
                <a:srgbClr val="272525"/>
              </a:solidFill>
              <a:latin typeface="DM Sans" pitchFamily="34" charset="0"/>
            </a:endParaRPr>
          </a:p>
          <a:p>
            <a:pPr algn="just"/>
            <a:r>
              <a:rPr lang="en-US" sz="1400" dirty="0">
                <a:solidFill>
                  <a:srgbClr val="272525"/>
                </a:solidFill>
                <a:latin typeface="DM Sans" pitchFamily="34" charset="0"/>
              </a:rPr>
              <a:t>This presentation or its contents should not be used by anyone, except seeking consent for its usage. </a:t>
            </a:r>
          </a:p>
          <a:p>
            <a:pPr algn="just"/>
            <a:endParaRPr lang="en-US" sz="1400" dirty="0"/>
          </a:p>
          <a:p>
            <a:pPr algn="just"/>
            <a:endParaRPr lang="en-US" sz="1400" dirty="0"/>
          </a:p>
          <a:p>
            <a:pPr algn="just"/>
            <a:r>
              <a:rPr lang="en-US" sz="1400" dirty="0">
                <a:solidFill>
                  <a:srgbClr val="272525"/>
                </a:solidFill>
                <a:latin typeface="DM Sans" pitchFamily="34" charset="0"/>
              </a:rPr>
              <a:t> </a:t>
            </a:r>
            <a:r>
              <a:rPr lang="en-US" b="1" dirty="0">
                <a:solidFill>
                  <a:srgbClr val="272525"/>
                </a:solidFill>
                <a:latin typeface="DM Sans" pitchFamily="34" charset="0"/>
              </a:rPr>
              <a:t>THANK YOU</a:t>
            </a:r>
          </a:p>
          <a:p>
            <a:pPr algn="just"/>
            <a:r>
              <a:rPr lang="en-US" b="1" dirty="0">
                <a:solidFill>
                  <a:srgbClr val="272525"/>
                </a:solidFill>
                <a:latin typeface="DM Sans" pitchFamily="34" charset="0"/>
              </a:rPr>
              <a:t> CA. Amit Hundia</a:t>
            </a:r>
          </a:p>
          <a:p>
            <a:pPr algn="just"/>
            <a:endParaRPr lang="en-US" b="1" dirty="0">
              <a:solidFill>
                <a:srgbClr val="272525"/>
              </a:solidFill>
              <a:latin typeface="DM Sans" pitchFamily="34" charset="0"/>
            </a:endParaRPr>
          </a:p>
          <a:p>
            <a:pPr algn="just"/>
            <a:endParaRPr lang="en-US" b="1" dirty="0">
              <a:solidFill>
                <a:srgbClr val="272525"/>
              </a:solidFill>
              <a:latin typeface="DM Sans" pitchFamily="34" charset="0"/>
            </a:endParaRPr>
          </a:p>
          <a:p>
            <a:pPr algn="just"/>
            <a:endParaRPr lang="en-US" b="1" dirty="0">
              <a:solidFill>
                <a:srgbClr val="272525"/>
              </a:solidFill>
              <a:latin typeface="DM Sans" pitchFamily="34" charset="0"/>
            </a:endParaRPr>
          </a:p>
        </p:txBody>
      </p:sp>
    </p:spTree>
    <p:extLst>
      <p:ext uri="{BB962C8B-B14F-4D97-AF65-F5344CB8AC3E}">
        <p14:creationId xmlns:p14="http://schemas.microsoft.com/office/powerpoint/2010/main" val="842365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74" y="705247"/>
            <a:ext cx="151206" cy="151209"/>
          </a:xfrm>
          <a:prstGeom prst="rect">
            <a:avLst/>
          </a:prstGeom>
        </p:spPr>
      </p:pic>
      <p:sp>
        <p:nvSpPr>
          <p:cNvPr id="3" name="Text 0"/>
          <p:cNvSpPr/>
          <p:nvPr/>
        </p:nvSpPr>
        <p:spPr>
          <a:xfrm>
            <a:off x="888382" y="682625"/>
            <a:ext cx="1691141" cy="196552"/>
          </a:xfrm>
          <a:prstGeom prst="rect">
            <a:avLst/>
          </a:prstGeom>
          <a:noFill/>
          <a:ln/>
        </p:spPr>
        <p:txBody>
          <a:bodyPr wrap="none" lIns="0" tIns="0" rIns="0" bIns="0" rtlCol="0" anchor="t"/>
          <a:lstStyle/>
          <a:p>
            <a:pPr marL="0" indent="0" algn="l">
              <a:lnSpc>
                <a:spcPct val="108000"/>
              </a:lnSpc>
              <a:buNone/>
            </a:pPr>
            <a:r>
              <a:rPr lang="en-US" sz="1150" dirty="0">
                <a:solidFill>
                  <a:srgbClr val="911E1B"/>
                </a:solidFill>
                <a:latin typeface="DM Sans" pitchFamily="34" charset="0"/>
                <a:ea typeface="DM Sans" pitchFamily="34" charset="-122"/>
                <a:cs typeface="DM Sans" pitchFamily="34" charset="-120"/>
              </a:rPr>
              <a:t>INTRODUCTION</a:t>
            </a:r>
            <a:endParaRPr lang="en-US" sz="1150" dirty="0"/>
          </a:p>
        </p:txBody>
      </p:sp>
      <p:sp>
        <p:nvSpPr>
          <p:cNvPr id="4" name="Text 1"/>
          <p:cNvSpPr/>
          <p:nvPr/>
        </p:nvSpPr>
        <p:spPr>
          <a:xfrm>
            <a:off x="661574" y="1011436"/>
            <a:ext cx="11250529" cy="472579"/>
          </a:xfrm>
          <a:prstGeom prst="rect">
            <a:avLst/>
          </a:prstGeom>
          <a:noFill/>
          <a:ln/>
        </p:spPr>
        <p:txBody>
          <a:bodyPr wrap="none" lIns="0" tIns="0" rIns="0" bIns="0" rtlCol="0" anchor="t"/>
          <a:lstStyle/>
          <a:p>
            <a:pPr marL="0" indent="0" algn="l">
              <a:lnSpc>
                <a:spcPct val="83000"/>
              </a:lnSpc>
              <a:buNone/>
            </a:pPr>
            <a:r>
              <a:rPr lang="en-US" sz="3700" dirty="0">
                <a:solidFill>
                  <a:srgbClr val="000000"/>
                </a:solidFill>
                <a:latin typeface="DM Sans SemiBold" pitchFamily="34" charset="0"/>
                <a:ea typeface="DM Sans SemiBold" pitchFamily="34" charset="-122"/>
                <a:cs typeface="DM Sans SemiBold" pitchFamily="34" charset="-120"/>
              </a:rPr>
              <a:t>Why Companies Act, 2013 Matters for Auditors</a:t>
            </a:r>
            <a:endParaRPr lang="en-US" sz="3700" dirty="0"/>
          </a:p>
        </p:txBody>
      </p:sp>
      <p:sp>
        <p:nvSpPr>
          <p:cNvPr id="5" name="Text 2"/>
          <p:cNvSpPr/>
          <p:nvPr/>
        </p:nvSpPr>
        <p:spPr>
          <a:xfrm>
            <a:off x="661574" y="1956495"/>
            <a:ext cx="3559284" cy="283567"/>
          </a:xfrm>
          <a:prstGeom prst="rect">
            <a:avLst/>
          </a:prstGeom>
          <a:noFill/>
          <a:ln/>
        </p:spPr>
        <p:txBody>
          <a:bodyPr wrap="none" lIns="0" tIns="0" rIns="0" bIns="0" rtlCol="0" anchor="t"/>
          <a:lstStyle/>
          <a:p>
            <a:pPr marL="0" indent="0" algn="l">
              <a:lnSpc>
                <a:spcPct val="83000"/>
              </a:lnSpc>
              <a:buNone/>
            </a:pPr>
            <a:r>
              <a:rPr lang="en-US" sz="2200" dirty="0">
                <a:solidFill>
                  <a:srgbClr val="000000"/>
                </a:solidFill>
                <a:latin typeface="DM Sans SemiBold" pitchFamily="34" charset="0"/>
                <a:ea typeface="DM Sans SemiBold" pitchFamily="34" charset="-122"/>
                <a:cs typeface="DM Sans SemiBold" pitchFamily="34" charset="-120"/>
              </a:rPr>
              <a:t>Scope &amp; Applicability</a:t>
            </a:r>
            <a:endParaRPr lang="en-US" sz="2200" dirty="0"/>
          </a:p>
        </p:txBody>
      </p:sp>
      <p:sp>
        <p:nvSpPr>
          <p:cNvPr id="6" name="Text 3"/>
          <p:cNvSpPr/>
          <p:nvPr/>
        </p:nvSpPr>
        <p:spPr>
          <a:xfrm>
            <a:off x="661574" y="2429073"/>
            <a:ext cx="6336645" cy="1228328"/>
          </a:xfrm>
          <a:prstGeom prst="rect">
            <a:avLst/>
          </a:prstGeom>
          <a:noFill/>
          <a:ln/>
        </p:spPr>
        <p:txBody>
          <a:bodyPr wrap="square" lIns="0" tIns="0" rIns="0" bIns="0" rtlCol="0" anchor="t">
            <a:normAutofit/>
          </a:bodyPr>
          <a:lstStyle/>
          <a:p>
            <a:pPr marL="0" indent="0" algn="l">
              <a:lnSpc>
                <a:spcPct val="108000"/>
              </a:lnSpc>
              <a:buNone/>
            </a:pPr>
            <a:r>
              <a:rPr lang="en-US" sz="1450" dirty="0">
                <a:solidFill>
                  <a:srgbClr val="272525"/>
                </a:solidFill>
                <a:latin typeface="DM Sans" pitchFamily="34" charset="0"/>
                <a:ea typeface="DM Sans" pitchFamily="34" charset="-122"/>
                <a:cs typeface="DM Sans" pitchFamily="34" charset="-120"/>
              </a:rPr>
              <a:t>The Companies Act, 2013 replaced the Companies Act, 1956 and brought sweeping reforms to corporate governance, financial reporting, and auditing standards in India. It imposes specific duties, powers, rights, and liabilities on Statutory Auditors and Chartered Accountants engaged in audit practice.</a:t>
            </a:r>
            <a:endParaRPr lang="en-US" sz="1450" dirty="0"/>
          </a:p>
        </p:txBody>
      </p:sp>
      <p:sp>
        <p:nvSpPr>
          <p:cNvPr id="7" name="Shape 4"/>
          <p:cNvSpPr/>
          <p:nvPr/>
        </p:nvSpPr>
        <p:spPr>
          <a:xfrm>
            <a:off x="661574" y="3917255"/>
            <a:ext cx="6336645" cy="23614"/>
          </a:xfrm>
          <a:prstGeom prst="roundRect">
            <a:avLst>
              <a:gd name="adj" fmla="val 336189"/>
            </a:avLst>
          </a:prstGeom>
          <a:solidFill>
            <a:srgbClr val="272525">
              <a:alpha val="50000"/>
            </a:srgbClr>
          </a:solidFill>
          <a:ln/>
        </p:spPr>
      </p:sp>
      <p:sp>
        <p:nvSpPr>
          <p:cNvPr id="8" name="Text 5"/>
          <p:cNvSpPr/>
          <p:nvPr/>
        </p:nvSpPr>
        <p:spPr>
          <a:xfrm>
            <a:off x="661574" y="4200723"/>
            <a:ext cx="3444789" cy="283567"/>
          </a:xfrm>
          <a:prstGeom prst="rect">
            <a:avLst/>
          </a:prstGeom>
          <a:noFill/>
          <a:ln/>
        </p:spPr>
        <p:txBody>
          <a:bodyPr wrap="none" lIns="0" tIns="0" rIns="0" bIns="0" rtlCol="0" anchor="t"/>
          <a:lstStyle/>
          <a:p>
            <a:pPr marL="0" indent="0" algn="l">
              <a:lnSpc>
                <a:spcPct val="83000"/>
              </a:lnSpc>
              <a:buNone/>
            </a:pPr>
            <a:r>
              <a:rPr lang="en-US" sz="2200" dirty="0">
                <a:solidFill>
                  <a:srgbClr val="000000"/>
                </a:solidFill>
                <a:latin typeface="DM Sans SemiBold" pitchFamily="34" charset="0"/>
                <a:ea typeface="DM Sans SemiBold" pitchFamily="34" charset="-122"/>
                <a:cs typeface="DM Sans SemiBold" pitchFamily="34" charset="-120"/>
              </a:rPr>
              <a:t>Key Objectives</a:t>
            </a:r>
            <a:endParaRPr lang="en-US" sz="2200" dirty="0"/>
          </a:p>
        </p:txBody>
      </p:sp>
      <p:sp>
        <p:nvSpPr>
          <p:cNvPr id="9" name="Text 6"/>
          <p:cNvSpPr/>
          <p:nvPr/>
        </p:nvSpPr>
        <p:spPr>
          <a:xfrm>
            <a:off x="661574" y="4673302"/>
            <a:ext cx="6336645" cy="1492647"/>
          </a:xfrm>
          <a:prstGeom prst="rect">
            <a:avLst/>
          </a:prstGeom>
          <a:noFill/>
          <a:ln/>
        </p:spPr>
        <p:txBody>
          <a:bodyPr wrap="square" lIns="0" tIns="0" rIns="0" bIns="0" rtlCol="0" anchor="t">
            <a:normAutofit/>
          </a:bodyPr>
          <a:lstStyle/>
          <a:p>
            <a:pPr marL="342900" indent="-342900" algn="l">
              <a:lnSpc>
                <a:spcPct val="108000"/>
              </a:lnSpc>
              <a:buSzPct val="100000"/>
              <a:buChar char="•"/>
            </a:pPr>
            <a:r>
              <a:rPr lang="en-US" sz="1450" dirty="0">
                <a:solidFill>
                  <a:srgbClr val="272525"/>
                </a:solidFill>
                <a:latin typeface="DM Sans" pitchFamily="34" charset="0"/>
                <a:ea typeface="DM Sans" pitchFamily="34" charset="-122"/>
                <a:cs typeface="DM Sans" pitchFamily="34" charset="-120"/>
              </a:rPr>
              <a:t>Ensure transparency and accountability in financial reporting</a:t>
            </a:r>
            <a:endParaRPr lang="en-US" sz="1450" dirty="0"/>
          </a:p>
          <a:p>
            <a:pPr marL="342900" indent="-342900" algn="l">
              <a:lnSpc>
                <a:spcPct val="108000"/>
              </a:lnSpc>
              <a:buSzPct val="100000"/>
              <a:buChar char="•"/>
            </a:pPr>
            <a:r>
              <a:rPr lang="en-US" sz="1450" dirty="0">
                <a:solidFill>
                  <a:srgbClr val="272525"/>
                </a:solidFill>
                <a:latin typeface="DM Sans" pitchFamily="34" charset="0"/>
                <a:ea typeface="DM Sans" pitchFamily="34" charset="-122"/>
                <a:cs typeface="DM Sans" pitchFamily="34" charset="-120"/>
              </a:rPr>
              <a:t>Strengthen auditor independence and rotation norms</a:t>
            </a:r>
            <a:endParaRPr lang="en-US" sz="1450" dirty="0"/>
          </a:p>
          <a:p>
            <a:pPr marL="342900" indent="-342900" algn="l">
              <a:lnSpc>
                <a:spcPct val="108000"/>
              </a:lnSpc>
              <a:buSzPct val="100000"/>
              <a:buChar char="•"/>
            </a:pPr>
            <a:r>
              <a:rPr lang="en-US" sz="1450" dirty="0">
                <a:solidFill>
                  <a:srgbClr val="272525"/>
                </a:solidFill>
                <a:latin typeface="DM Sans" pitchFamily="34" charset="0"/>
                <a:ea typeface="DM Sans" pitchFamily="34" charset="-122"/>
                <a:cs typeface="DM Sans" pitchFamily="34" charset="-120"/>
              </a:rPr>
              <a:t>Mandate reporting of fraud and financial irregularities</a:t>
            </a:r>
            <a:endParaRPr lang="en-US" sz="1450" dirty="0"/>
          </a:p>
          <a:p>
            <a:pPr marL="342900" indent="-342900" algn="l">
              <a:lnSpc>
                <a:spcPct val="108000"/>
              </a:lnSpc>
              <a:buSzPct val="100000"/>
              <a:buChar char="•"/>
            </a:pPr>
            <a:r>
              <a:rPr lang="en-US" sz="1450" dirty="0">
                <a:solidFill>
                  <a:srgbClr val="272525"/>
                </a:solidFill>
                <a:latin typeface="DM Sans" pitchFamily="34" charset="0"/>
                <a:ea typeface="DM Sans" pitchFamily="34" charset="-122"/>
                <a:cs typeface="DM Sans" pitchFamily="34" charset="-120"/>
              </a:rPr>
              <a:t>Define clear penalties for non-compliance by auditors</a:t>
            </a:r>
            <a:endParaRPr lang="en-US" sz="1450" dirty="0"/>
          </a:p>
          <a:p>
            <a:pPr marL="342900" indent="-342900" algn="l">
              <a:lnSpc>
                <a:spcPct val="108000"/>
              </a:lnSpc>
              <a:buSzPct val="100000"/>
              <a:buChar char="•"/>
            </a:pPr>
            <a:r>
              <a:rPr lang="en-US" sz="1450" dirty="0">
                <a:solidFill>
                  <a:srgbClr val="272525"/>
                </a:solidFill>
                <a:latin typeface="DM Sans" pitchFamily="34" charset="0"/>
                <a:ea typeface="DM Sans" pitchFamily="34" charset="-122"/>
                <a:cs typeface="DM Sans" pitchFamily="34" charset="-120"/>
              </a:rPr>
              <a:t>Align Indian practices with global corporate governance standards</a:t>
            </a:r>
            <a:endParaRPr lang="en-US" sz="1450" dirty="0"/>
          </a:p>
        </p:txBody>
      </p:sp>
      <p:sp>
        <p:nvSpPr>
          <p:cNvPr id="10" name="Shape 7"/>
          <p:cNvSpPr/>
          <p:nvPr/>
        </p:nvSpPr>
        <p:spPr>
          <a:xfrm>
            <a:off x="7329602" y="1767483"/>
            <a:ext cx="4342894" cy="4464546"/>
          </a:xfrm>
          <a:prstGeom prst="roundRect">
            <a:avLst>
              <a:gd name="adj" fmla="val 3134"/>
            </a:avLst>
          </a:prstGeom>
          <a:solidFill>
            <a:srgbClr val="E07A5F"/>
          </a:solidFill>
          <a:ln/>
        </p:spPr>
      </p:sp>
      <p:sp>
        <p:nvSpPr>
          <p:cNvPr id="11" name="Text 8"/>
          <p:cNvSpPr/>
          <p:nvPr/>
        </p:nvSpPr>
        <p:spPr>
          <a:xfrm>
            <a:off x="7518609" y="1956495"/>
            <a:ext cx="3964880" cy="567134"/>
          </a:xfrm>
          <a:prstGeom prst="rect">
            <a:avLst/>
          </a:prstGeom>
          <a:noFill/>
          <a:ln/>
        </p:spPr>
        <p:txBody>
          <a:bodyPr wrap="square" lIns="0" tIns="0" rIns="0" bIns="0" rtlCol="0" anchor="t">
            <a:normAutofit/>
          </a:bodyPr>
          <a:lstStyle/>
          <a:p>
            <a:pPr marL="0" indent="0" algn="l">
              <a:lnSpc>
                <a:spcPct val="83000"/>
              </a:lnSpc>
              <a:buNone/>
            </a:pPr>
            <a:r>
              <a:rPr lang="en-US" sz="2200" dirty="0">
                <a:solidFill>
                  <a:srgbClr val="FAF6F0"/>
                </a:solidFill>
                <a:latin typeface="DM Sans SemiBold" pitchFamily="34" charset="0"/>
                <a:ea typeface="DM Sans SemiBold" pitchFamily="34" charset="-122"/>
                <a:cs typeface="DM Sans SemiBold" pitchFamily="34" charset="-120"/>
              </a:rPr>
              <a:t>Sections of Primary Relevance</a:t>
            </a:r>
            <a:endParaRPr lang="en-US" sz="2200" dirty="0"/>
          </a:p>
        </p:txBody>
      </p:sp>
      <p:sp>
        <p:nvSpPr>
          <p:cNvPr id="12" name="Text 9"/>
          <p:cNvSpPr/>
          <p:nvPr/>
        </p:nvSpPr>
        <p:spPr>
          <a:xfrm>
            <a:off x="7518609" y="2712641"/>
            <a:ext cx="3964880" cy="1738313"/>
          </a:xfrm>
          <a:prstGeom prst="rect">
            <a:avLst/>
          </a:prstGeom>
          <a:noFill/>
          <a:ln/>
        </p:spPr>
        <p:txBody>
          <a:bodyPr wrap="square" lIns="0" tIns="0" rIns="0" bIns="0" rtlCol="0" anchor="t">
            <a:normAutofit/>
          </a:bodyPr>
          <a:lstStyle/>
          <a:p>
            <a:pPr marL="342900" indent="-342900" algn="l">
              <a:lnSpc>
                <a:spcPct val="108000"/>
              </a:lnSpc>
              <a:buSzPct val="100000"/>
              <a:buChar char="•"/>
            </a:pPr>
            <a:r>
              <a:rPr lang="en-US" sz="1450" b="1" dirty="0">
                <a:solidFill>
                  <a:srgbClr val="FAF6F0"/>
                </a:solidFill>
                <a:latin typeface="DM Sans" pitchFamily="34" charset="0"/>
                <a:ea typeface="DM Sans" pitchFamily="34" charset="-122"/>
                <a:cs typeface="DM Sans" pitchFamily="34" charset="-120"/>
              </a:rPr>
              <a:t>Sections 139–148:</a:t>
            </a:r>
            <a:r>
              <a:rPr lang="en-US" sz="1450" dirty="0">
                <a:solidFill>
                  <a:srgbClr val="000000"/>
                </a:solidFill>
                <a:latin typeface="DM Sans" pitchFamily="34" charset="0"/>
                <a:ea typeface="DM Sans" pitchFamily="34" charset="-122"/>
                <a:cs typeface="DM Sans" pitchFamily="34" charset="-120"/>
              </a:rPr>
              <a:t> Audit &amp; Auditors</a:t>
            </a:r>
            <a:endParaRPr lang="en-US" sz="1450" dirty="0"/>
          </a:p>
          <a:p>
            <a:pPr marL="342900" indent="-342900" algn="l">
              <a:lnSpc>
                <a:spcPct val="108000"/>
              </a:lnSpc>
              <a:buSzPct val="100000"/>
              <a:buChar char="•"/>
            </a:pPr>
            <a:r>
              <a:rPr lang="en-US" sz="1450" b="1" dirty="0">
                <a:solidFill>
                  <a:srgbClr val="FAF6F0"/>
                </a:solidFill>
                <a:latin typeface="DM Sans" pitchFamily="34" charset="0"/>
                <a:ea typeface="DM Sans" pitchFamily="34" charset="-122"/>
                <a:cs typeface="DM Sans" pitchFamily="34" charset="-120"/>
              </a:rPr>
              <a:t>Section 134:</a:t>
            </a:r>
            <a:r>
              <a:rPr lang="en-US" sz="1450" dirty="0">
                <a:solidFill>
                  <a:srgbClr val="000000"/>
                </a:solidFill>
                <a:latin typeface="DM Sans" pitchFamily="34" charset="0"/>
                <a:ea typeface="DM Sans" pitchFamily="34" charset="-122"/>
                <a:cs typeface="DM Sans" pitchFamily="34" charset="-120"/>
              </a:rPr>
              <a:t> Directors' Responsibility Statement</a:t>
            </a:r>
            <a:endParaRPr lang="en-US" sz="1450" dirty="0"/>
          </a:p>
          <a:p>
            <a:pPr marL="342900" indent="-342900" algn="l">
              <a:lnSpc>
                <a:spcPct val="108000"/>
              </a:lnSpc>
              <a:buSzPct val="100000"/>
              <a:buChar char="•"/>
            </a:pPr>
            <a:r>
              <a:rPr lang="en-US" sz="1450" b="1" dirty="0">
                <a:solidFill>
                  <a:srgbClr val="FAF6F0"/>
                </a:solidFill>
                <a:latin typeface="DM Sans" pitchFamily="34" charset="0"/>
                <a:ea typeface="DM Sans" pitchFamily="34" charset="-122"/>
                <a:cs typeface="DM Sans" pitchFamily="34" charset="-120"/>
              </a:rPr>
              <a:t>Section 177:</a:t>
            </a:r>
            <a:r>
              <a:rPr lang="en-US" sz="1450" dirty="0">
                <a:solidFill>
                  <a:srgbClr val="000000"/>
                </a:solidFill>
                <a:latin typeface="DM Sans" pitchFamily="34" charset="0"/>
                <a:ea typeface="DM Sans" pitchFamily="34" charset="-122"/>
                <a:cs typeface="DM Sans" pitchFamily="34" charset="-120"/>
              </a:rPr>
              <a:t> Audit Committee</a:t>
            </a:r>
            <a:endParaRPr lang="en-US" sz="1450" dirty="0"/>
          </a:p>
          <a:p>
            <a:pPr marL="342900" indent="-342900" algn="l">
              <a:lnSpc>
                <a:spcPct val="108000"/>
              </a:lnSpc>
              <a:buSzPct val="100000"/>
              <a:buChar char="•"/>
            </a:pPr>
            <a:r>
              <a:rPr lang="en-US" sz="1450" b="1" dirty="0">
                <a:solidFill>
                  <a:srgbClr val="FAF6F0"/>
                </a:solidFill>
                <a:latin typeface="DM Sans" pitchFamily="34" charset="0"/>
                <a:ea typeface="DM Sans" pitchFamily="34" charset="-122"/>
                <a:cs typeface="DM Sans" pitchFamily="34" charset="-120"/>
              </a:rPr>
              <a:t>Section 143(12):</a:t>
            </a:r>
            <a:r>
              <a:rPr lang="en-US" sz="1450" dirty="0">
                <a:solidFill>
                  <a:srgbClr val="000000"/>
                </a:solidFill>
                <a:latin typeface="DM Sans" pitchFamily="34" charset="0"/>
                <a:ea typeface="DM Sans" pitchFamily="34" charset="-122"/>
                <a:cs typeface="DM Sans" pitchFamily="34" charset="-120"/>
              </a:rPr>
              <a:t> Reporting of Fraud</a:t>
            </a:r>
            <a:endParaRPr lang="en-US" sz="1450" dirty="0"/>
          </a:p>
          <a:p>
            <a:pPr marL="342900" indent="-342900" algn="l">
              <a:lnSpc>
                <a:spcPct val="108000"/>
              </a:lnSpc>
              <a:buSzPct val="100000"/>
              <a:buChar char="•"/>
            </a:pPr>
            <a:r>
              <a:rPr lang="en-US" sz="1450" b="1" dirty="0">
                <a:solidFill>
                  <a:srgbClr val="FAF6F0"/>
                </a:solidFill>
                <a:latin typeface="DM Sans" pitchFamily="34" charset="0"/>
                <a:ea typeface="DM Sans" pitchFamily="34" charset="-122"/>
                <a:cs typeface="DM Sans" pitchFamily="34" charset="-120"/>
              </a:rPr>
              <a:t>Schedule III:</a:t>
            </a:r>
            <a:r>
              <a:rPr lang="en-US" sz="1450" dirty="0">
                <a:solidFill>
                  <a:srgbClr val="000000"/>
                </a:solidFill>
                <a:latin typeface="DM Sans" pitchFamily="34" charset="0"/>
                <a:ea typeface="DM Sans" pitchFamily="34" charset="-122"/>
                <a:cs typeface="DM Sans" pitchFamily="34" charset="-120"/>
              </a:rPr>
              <a:t> Financial Statement Formats</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1695" cy="1808956"/>
          </a:xfrm>
          <a:prstGeom prst="rect">
            <a:avLst/>
          </a:prstGeom>
        </p:spPr>
      </p:pic>
      <p:sp>
        <p:nvSpPr>
          <p:cNvPr id="3" name="Text 0"/>
          <p:cNvSpPr/>
          <p:nvPr/>
        </p:nvSpPr>
        <p:spPr>
          <a:xfrm>
            <a:off x="1935213" y="2390973"/>
            <a:ext cx="8321169" cy="723702"/>
          </a:xfrm>
          <a:prstGeom prst="rect">
            <a:avLst/>
          </a:prstGeom>
          <a:noFill/>
          <a:ln/>
        </p:spPr>
        <p:txBody>
          <a:bodyPr wrap="square" lIns="0" tIns="0" rIns="0" bIns="0" rtlCol="0" anchor="t">
            <a:normAutofit/>
          </a:bodyPr>
          <a:lstStyle/>
          <a:p>
            <a:pPr marL="0" indent="0" algn="l">
              <a:lnSpc>
                <a:spcPct val="83000"/>
              </a:lnSpc>
              <a:buNone/>
            </a:pPr>
            <a:r>
              <a:rPr lang="en-US" sz="2800" dirty="0">
                <a:solidFill>
                  <a:srgbClr val="000000"/>
                </a:solidFill>
                <a:latin typeface="DM Sans SemiBold" pitchFamily="34" charset="0"/>
                <a:ea typeface="DM Sans SemiBold" pitchFamily="34" charset="-122"/>
                <a:cs typeface="DM Sans SemiBold" pitchFamily="34" charset="-120"/>
              </a:rPr>
              <a:t>Section 139 — Appointment &amp; Rotation of Auditors</a:t>
            </a:r>
            <a:endParaRPr lang="en-US" sz="2800" dirty="0"/>
          </a:p>
        </p:txBody>
      </p:sp>
      <p:sp>
        <p:nvSpPr>
          <p:cNvPr id="4" name="Shape 1"/>
          <p:cNvSpPr/>
          <p:nvPr/>
        </p:nvSpPr>
        <p:spPr>
          <a:xfrm>
            <a:off x="1935213" y="3280866"/>
            <a:ext cx="4105172" cy="1213743"/>
          </a:xfrm>
          <a:prstGeom prst="roundRect">
            <a:avLst>
              <a:gd name="adj" fmla="val 5008"/>
            </a:avLst>
          </a:prstGeom>
          <a:solidFill>
            <a:srgbClr val="EFE8DD"/>
          </a:solidFill>
          <a:ln w="6350">
            <a:solidFill>
              <a:srgbClr val="D5CEC3"/>
            </a:solidFill>
            <a:prstDash val="solid"/>
          </a:ln>
        </p:spPr>
      </p:sp>
      <p:sp>
        <p:nvSpPr>
          <p:cNvPr id="5" name="Text 2"/>
          <p:cNvSpPr/>
          <p:nvPr/>
        </p:nvSpPr>
        <p:spPr>
          <a:xfrm>
            <a:off x="2086220" y="3431877"/>
            <a:ext cx="1808911" cy="180876"/>
          </a:xfrm>
          <a:prstGeom prst="rect">
            <a:avLst/>
          </a:prstGeom>
          <a:noFill/>
          <a:ln/>
        </p:spPr>
        <p:txBody>
          <a:bodyPr wrap="none" lIns="0" tIns="0" rIns="0" bIns="0" rtlCol="0" anchor="t"/>
          <a:lstStyle/>
          <a:p>
            <a:pPr marL="0" indent="0" algn="l">
              <a:lnSpc>
                <a:spcPct val="83000"/>
              </a:lnSpc>
              <a:buNone/>
            </a:pPr>
            <a:r>
              <a:rPr lang="en-US" sz="1400" dirty="0">
                <a:solidFill>
                  <a:srgbClr val="272525"/>
                </a:solidFill>
                <a:latin typeface="DM Sans SemiBold" pitchFamily="34" charset="0"/>
                <a:ea typeface="DM Sans SemiBold" pitchFamily="34" charset="-122"/>
                <a:cs typeface="DM Sans SemiBold" pitchFamily="34" charset="-120"/>
              </a:rPr>
              <a:t>First Auditor</a:t>
            </a:r>
            <a:endParaRPr lang="en-US" sz="1400" dirty="0"/>
          </a:p>
        </p:txBody>
      </p:sp>
      <p:sp>
        <p:nvSpPr>
          <p:cNvPr id="6" name="Text 3"/>
          <p:cNvSpPr/>
          <p:nvPr/>
        </p:nvSpPr>
        <p:spPr>
          <a:xfrm>
            <a:off x="2086220" y="3679230"/>
            <a:ext cx="3803158" cy="664369"/>
          </a:xfrm>
          <a:prstGeom prst="rect">
            <a:avLst/>
          </a:prstGeom>
          <a:noFill/>
          <a:ln/>
        </p:spPr>
        <p:txBody>
          <a:bodyPr wrap="square" lIns="0" tIns="0" rIns="0" bIns="0" rtlCol="0" anchor="t">
            <a:normAutofit/>
          </a:bodyPr>
          <a:lstStyle/>
          <a:p>
            <a:pPr marL="0" indent="0" algn="l">
              <a:lnSpc>
                <a:spcPct val="96000"/>
              </a:lnSpc>
              <a:buNone/>
            </a:pPr>
            <a:r>
              <a:rPr lang="en-US" sz="1100" dirty="0">
                <a:solidFill>
                  <a:srgbClr val="272525"/>
                </a:solidFill>
                <a:latin typeface="DM Sans" pitchFamily="34" charset="0"/>
                <a:ea typeface="DM Sans" pitchFamily="34" charset="-122"/>
                <a:cs typeface="DM Sans" pitchFamily="34" charset="-120"/>
              </a:rPr>
              <a:t>Appointed by the </a:t>
            </a:r>
            <a:r>
              <a:rPr lang="en-US" sz="1100" b="1" dirty="0">
                <a:solidFill>
                  <a:srgbClr val="272525"/>
                </a:solidFill>
                <a:latin typeface="DM Sans" pitchFamily="34" charset="0"/>
                <a:ea typeface="DM Sans" pitchFamily="34" charset="-122"/>
                <a:cs typeface="DM Sans" pitchFamily="34" charset="-120"/>
              </a:rPr>
              <a:t>Board of Directors</a:t>
            </a:r>
            <a:r>
              <a:rPr lang="en-US" sz="1100" dirty="0">
                <a:solidFill>
                  <a:srgbClr val="272525"/>
                </a:solidFill>
                <a:latin typeface="DM Sans" pitchFamily="34" charset="0"/>
                <a:ea typeface="DM Sans" pitchFamily="34" charset="-122"/>
                <a:cs typeface="DM Sans" pitchFamily="34" charset="-120"/>
              </a:rPr>
              <a:t> within 30 days of incorporation. If the Board fails, shareholders appoint within 90 days at an EGM. Holds office until conclusion of first AGM.</a:t>
            </a:r>
            <a:endParaRPr lang="en-US" sz="1100" dirty="0"/>
          </a:p>
        </p:txBody>
      </p:sp>
      <p:sp>
        <p:nvSpPr>
          <p:cNvPr id="7" name="Shape 4"/>
          <p:cNvSpPr/>
          <p:nvPr/>
        </p:nvSpPr>
        <p:spPr>
          <a:xfrm>
            <a:off x="6151111" y="3280866"/>
            <a:ext cx="4105272" cy="1213743"/>
          </a:xfrm>
          <a:prstGeom prst="roundRect">
            <a:avLst>
              <a:gd name="adj" fmla="val 5008"/>
            </a:avLst>
          </a:prstGeom>
          <a:solidFill>
            <a:srgbClr val="EFE8DD"/>
          </a:solidFill>
          <a:ln w="6350">
            <a:solidFill>
              <a:srgbClr val="D5CEC3"/>
            </a:solidFill>
            <a:prstDash val="solid"/>
          </a:ln>
        </p:spPr>
      </p:sp>
      <p:sp>
        <p:nvSpPr>
          <p:cNvPr id="8" name="Text 5"/>
          <p:cNvSpPr/>
          <p:nvPr/>
        </p:nvSpPr>
        <p:spPr>
          <a:xfrm>
            <a:off x="6302118" y="3431877"/>
            <a:ext cx="1808911" cy="180876"/>
          </a:xfrm>
          <a:prstGeom prst="rect">
            <a:avLst/>
          </a:prstGeom>
          <a:noFill/>
          <a:ln/>
        </p:spPr>
        <p:txBody>
          <a:bodyPr wrap="none" lIns="0" tIns="0" rIns="0" bIns="0" rtlCol="0" anchor="t"/>
          <a:lstStyle/>
          <a:p>
            <a:pPr marL="0" indent="0" algn="l">
              <a:lnSpc>
                <a:spcPct val="83000"/>
              </a:lnSpc>
              <a:buNone/>
            </a:pPr>
            <a:r>
              <a:rPr lang="en-US" sz="1400" dirty="0">
                <a:solidFill>
                  <a:srgbClr val="272525"/>
                </a:solidFill>
                <a:latin typeface="DM Sans SemiBold" pitchFamily="34" charset="0"/>
                <a:ea typeface="DM Sans SemiBold" pitchFamily="34" charset="-122"/>
                <a:cs typeface="DM Sans SemiBold" pitchFamily="34" charset="-120"/>
              </a:rPr>
              <a:t>Subsequent Auditor</a:t>
            </a:r>
            <a:endParaRPr lang="en-US" sz="1400" dirty="0"/>
          </a:p>
        </p:txBody>
      </p:sp>
      <p:sp>
        <p:nvSpPr>
          <p:cNvPr id="9" name="Text 6"/>
          <p:cNvSpPr/>
          <p:nvPr/>
        </p:nvSpPr>
        <p:spPr>
          <a:xfrm>
            <a:off x="6302118" y="3679230"/>
            <a:ext cx="3803257" cy="498277"/>
          </a:xfrm>
          <a:prstGeom prst="rect">
            <a:avLst/>
          </a:prstGeom>
          <a:noFill/>
          <a:ln/>
        </p:spPr>
        <p:txBody>
          <a:bodyPr wrap="square" lIns="0" tIns="0" rIns="0" bIns="0" rtlCol="0" anchor="t">
            <a:normAutofit/>
          </a:bodyPr>
          <a:lstStyle/>
          <a:p>
            <a:pPr marL="0" indent="0" algn="l">
              <a:lnSpc>
                <a:spcPct val="96000"/>
              </a:lnSpc>
              <a:buNone/>
            </a:pPr>
            <a:r>
              <a:rPr lang="en-US" sz="1100" dirty="0">
                <a:solidFill>
                  <a:srgbClr val="272525"/>
                </a:solidFill>
                <a:latin typeface="DM Sans" pitchFamily="34" charset="0"/>
                <a:ea typeface="DM Sans" pitchFamily="34" charset="-122"/>
                <a:cs typeface="DM Sans" pitchFamily="34" charset="-120"/>
              </a:rPr>
              <a:t>Appointed at the first AGM. An individual auditor holds office for </a:t>
            </a:r>
            <a:r>
              <a:rPr lang="en-US" sz="1100" b="1" dirty="0">
                <a:solidFill>
                  <a:srgbClr val="272525"/>
                </a:solidFill>
                <a:latin typeface="DM Sans" pitchFamily="34" charset="0"/>
                <a:ea typeface="DM Sans" pitchFamily="34" charset="-122"/>
                <a:cs typeface="DM Sans" pitchFamily="34" charset="-120"/>
              </a:rPr>
              <a:t>one term of 5 consecutive years</a:t>
            </a:r>
            <a:r>
              <a:rPr lang="en-US" sz="1100" dirty="0">
                <a:solidFill>
                  <a:srgbClr val="272525"/>
                </a:solidFill>
                <a:latin typeface="DM Sans" pitchFamily="34" charset="0"/>
                <a:ea typeface="DM Sans" pitchFamily="34" charset="-122"/>
                <a:cs typeface="DM Sans" pitchFamily="34" charset="-120"/>
              </a:rPr>
              <a:t>; an audit firm for </a:t>
            </a:r>
            <a:r>
              <a:rPr lang="en-US" sz="1100" b="1" dirty="0">
                <a:solidFill>
                  <a:srgbClr val="272525"/>
                </a:solidFill>
                <a:latin typeface="DM Sans" pitchFamily="34" charset="0"/>
                <a:ea typeface="DM Sans" pitchFamily="34" charset="-122"/>
                <a:cs typeface="DM Sans" pitchFamily="34" charset="-120"/>
              </a:rPr>
              <a:t>two terms of 5 years each</a:t>
            </a:r>
            <a:r>
              <a:rPr lang="en-US" sz="1100" dirty="0">
                <a:solidFill>
                  <a:srgbClr val="272525"/>
                </a:solidFill>
                <a:latin typeface="DM Sans" pitchFamily="34" charset="0"/>
                <a:ea typeface="DM Sans" pitchFamily="34" charset="-122"/>
                <a:cs typeface="DM Sans" pitchFamily="34" charset="-120"/>
              </a:rPr>
              <a:t> (10 years total).</a:t>
            </a:r>
            <a:endParaRPr lang="en-US" sz="1100" dirty="0"/>
          </a:p>
        </p:txBody>
      </p:sp>
      <p:sp>
        <p:nvSpPr>
          <p:cNvPr id="10" name="Shape 7"/>
          <p:cNvSpPr/>
          <p:nvPr/>
        </p:nvSpPr>
        <p:spPr>
          <a:xfrm>
            <a:off x="1935213" y="4605338"/>
            <a:ext cx="4105172" cy="1213743"/>
          </a:xfrm>
          <a:prstGeom prst="roundRect">
            <a:avLst>
              <a:gd name="adj" fmla="val 5008"/>
            </a:avLst>
          </a:prstGeom>
          <a:solidFill>
            <a:srgbClr val="EFE8DD"/>
          </a:solidFill>
          <a:ln w="6350">
            <a:solidFill>
              <a:srgbClr val="D5CEC3"/>
            </a:solidFill>
            <a:prstDash val="solid"/>
          </a:ln>
        </p:spPr>
      </p:sp>
      <p:sp>
        <p:nvSpPr>
          <p:cNvPr id="11" name="Text 8"/>
          <p:cNvSpPr/>
          <p:nvPr/>
        </p:nvSpPr>
        <p:spPr>
          <a:xfrm>
            <a:off x="2086220" y="4756348"/>
            <a:ext cx="1808911" cy="180876"/>
          </a:xfrm>
          <a:prstGeom prst="rect">
            <a:avLst/>
          </a:prstGeom>
          <a:noFill/>
          <a:ln/>
        </p:spPr>
        <p:txBody>
          <a:bodyPr wrap="none" lIns="0" tIns="0" rIns="0" bIns="0" rtlCol="0" anchor="t"/>
          <a:lstStyle/>
          <a:p>
            <a:pPr marL="0" indent="0" algn="l">
              <a:lnSpc>
                <a:spcPct val="83000"/>
              </a:lnSpc>
              <a:buNone/>
            </a:pPr>
            <a:r>
              <a:rPr lang="en-US" sz="1400" dirty="0">
                <a:solidFill>
                  <a:srgbClr val="272525"/>
                </a:solidFill>
                <a:latin typeface="DM Sans SemiBold" pitchFamily="34" charset="0"/>
                <a:ea typeface="DM Sans SemiBold" pitchFamily="34" charset="-122"/>
                <a:cs typeface="DM Sans SemiBold" pitchFamily="34" charset="-120"/>
              </a:rPr>
              <a:t>Mandatory Rotation</a:t>
            </a:r>
            <a:endParaRPr lang="en-US" sz="1400" dirty="0"/>
          </a:p>
        </p:txBody>
      </p:sp>
      <p:sp>
        <p:nvSpPr>
          <p:cNvPr id="12" name="Text 9"/>
          <p:cNvSpPr/>
          <p:nvPr/>
        </p:nvSpPr>
        <p:spPr>
          <a:xfrm>
            <a:off x="2086220" y="5003701"/>
            <a:ext cx="3803158" cy="664369"/>
          </a:xfrm>
          <a:prstGeom prst="rect">
            <a:avLst/>
          </a:prstGeom>
          <a:noFill/>
          <a:ln/>
        </p:spPr>
        <p:txBody>
          <a:bodyPr wrap="square" lIns="0" tIns="0" rIns="0" bIns="0" rtlCol="0" anchor="t">
            <a:normAutofit/>
          </a:bodyPr>
          <a:lstStyle/>
          <a:p>
            <a:pPr marL="0" indent="0" algn="l">
              <a:lnSpc>
                <a:spcPct val="96000"/>
              </a:lnSpc>
              <a:buNone/>
            </a:pPr>
            <a:r>
              <a:rPr lang="en-US" sz="1100" dirty="0">
                <a:solidFill>
                  <a:srgbClr val="272525"/>
                </a:solidFill>
                <a:latin typeface="DM Sans" pitchFamily="34" charset="0"/>
                <a:ea typeface="DM Sans" pitchFamily="34" charset="-122"/>
                <a:cs typeface="DM Sans" pitchFamily="34" charset="-120"/>
              </a:rPr>
              <a:t>Applicable to listed companies and certain classes of companies. After completing the maximum term, the auditor is ineligible for re-appointment for a </a:t>
            </a:r>
            <a:r>
              <a:rPr lang="en-US" sz="1100" b="1" dirty="0">
                <a:solidFill>
                  <a:srgbClr val="272525"/>
                </a:solidFill>
                <a:latin typeface="DM Sans" pitchFamily="34" charset="0"/>
                <a:ea typeface="DM Sans" pitchFamily="34" charset="-122"/>
                <a:cs typeface="DM Sans" pitchFamily="34" charset="-120"/>
              </a:rPr>
              <a:t>cooling-off period of 5 years</a:t>
            </a:r>
            <a:r>
              <a:rPr lang="en-US" sz="1100" dirty="0">
                <a:solidFill>
                  <a:srgbClr val="272525"/>
                </a:solidFill>
                <a:latin typeface="DM Sans" pitchFamily="34" charset="0"/>
                <a:ea typeface="DM Sans" pitchFamily="34" charset="-122"/>
                <a:cs typeface="DM Sans" pitchFamily="34" charset="-120"/>
              </a:rPr>
              <a:t>.</a:t>
            </a:r>
            <a:endParaRPr lang="en-US" sz="1100" dirty="0"/>
          </a:p>
        </p:txBody>
      </p:sp>
      <p:sp>
        <p:nvSpPr>
          <p:cNvPr id="16" name="Text 13"/>
          <p:cNvSpPr/>
          <p:nvPr/>
        </p:nvSpPr>
        <p:spPr>
          <a:xfrm>
            <a:off x="1935213" y="5943699"/>
            <a:ext cx="8321169" cy="332184"/>
          </a:xfrm>
          <a:prstGeom prst="rect">
            <a:avLst/>
          </a:prstGeom>
          <a:noFill/>
          <a:ln/>
        </p:spPr>
        <p:txBody>
          <a:bodyPr wrap="square" lIns="0" tIns="0" rIns="0" bIns="0" rtlCol="0" anchor="t">
            <a:normAutofit/>
          </a:bodyPr>
          <a:lstStyle/>
          <a:p>
            <a:pPr marL="0" indent="0" algn="l">
              <a:lnSpc>
                <a:spcPct val="96000"/>
              </a:lnSpc>
              <a:buNone/>
            </a:pPr>
            <a:r>
              <a:rPr lang="en-US" sz="1100" dirty="0">
                <a:solidFill>
                  <a:srgbClr val="272525"/>
                </a:solidFill>
                <a:latin typeface="DM Sans" pitchFamily="34" charset="0"/>
                <a:ea typeface="DM Sans" pitchFamily="34" charset="-122"/>
                <a:cs typeface="DM Sans" pitchFamily="34" charset="-120"/>
              </a:rPr>
              <a:t>CA practitioners must track tenure carefully to ensure they do not continue beyond permissible period — doing so constitutes non-compliance attracting penalties under the Act.</a:t>
            </a:r>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5355" y="619522"/>
            <a:ext cx="120449" cy="120452"/>
          </a:xfrm>
          <a:prstGeom prst="rect">
            <a:avLst/>
          </a:prstGeom>
        </p:spPr>
      </p:pic>
      <p:sp>
        <p:nvSpPr>
          <p:cNvPr id="3" name="Text 0"/>
          <p:cNvSpPr/>
          <p:nvPr/>
        </p:nvSpPr>
        <p:spPr>
          <a:xfrm>
            <a:off x="1946028" y="609402"/>
            <a:ext cx="1284355" cy="140791"/>
          </a:xfrm>
          <a:prstGeom prst="rect">
            <a:avLst/>
          </a:prstGeom>
          <a:noFill/>
          <a:ln/>
        </p:spPr>
        <p:txBody>
          <a:bodyPr wrap="none" lIns="0" tIns="0" rIns="0" bIns="0" rtlCol="0" anchor="t"/>
          <a:lstStyle/>
          <a:p>
            <a:pPr marL="0" indent="0" algn="l">
              <a:lnSpc>
                <a:spcPct val="97000"/>
              </a:lnSpc>
              <a:buNone/>
            </a:pPr>
            <a:r>
              <a:rPr lang="en-US" sz="900" dirty="0">
                <a:solidFill>
                  <a:srgbClr val="911E1B"/>
                </a:solidFill>
                <a:latin typeface="DM Sans" pitchFamily="34" charset="0"/>
                <a:ea typeface="DM Sans" pitchFamily="34" charset="-122"/>
                <a:cs typeface="DM Sans" pitchFamily="34" charset="-120"/>
              </a:rPr>
              <a:t>SECTION 141</a:t>
            </a:r>
            <a:endParaRPr lang="en-US" sz="900" dirty="0"/>
          </a:p>
        </p:txBody>
      </p:sp>
      <p:sp>
        <p:nvSpPr>
          <p:cNvPr id="4" name="Text 1"/>
          <p:cNvSpPr/>
          <p:nvPr/>
        </p:nvSpPr>
        <p:spPr>
          <a:xfrm>
            <a:off x="1765355" y="843260"/>
            <a:ext cx="8660886" cy="753070"/>
          </a:xfrm>
          <a:prstGeom prst="rect">
            <a:avLst/>
          </a:prstGeom>
          <a:noFill/>
          <a:ln/>
        </p:spPr>
        <p:txBody>
          <a:bodyPr wrap="square" lIns="0" tIns="0" rIns="0" bIns="0" rtlCol="0" anchor="t">
            <a:normAutofit lnSpcReduction="10000"/>
          </a:bodyPr>
          <a:lstStyle/>
          <a:p>
            <a:pPr marL="0" indent="0" algn="l">
              <a:lnSpc>
                <a:spcPct val="83000"/>
              </a:lnSpc>
              <a:buNone/>
            </a:pPr>
            <a:r>
              <a:rPr lang="en-US" sz="2950" dirty="0">
                <a:solidFill>
                  <a:srgbClr val="000000"/>
                </a:solidFill>
                <a:latin typeface="DM Sans SemiBold" pitchFamily="34" charset="0"/>
                <a:ea typeface="DM Sans SemiBold" pitchFamily="34" charset="-122"/>
                <a:cs typeface="DM Sans SemiBold" pitchFamily="34" charset="-120"/>
              </a:rPr>
              <a:t>Eligibility, Qualifications &amp; Disqualifications of Auditors</a:t>
            </a:r>
            <a:endParaRPr lang="en-US" sz="2950" dirty="0"/>
          </a:p>
        </p:txBody>
      </p:sp>
      <p:sp>
        <p:nvSpPr>
          <p:cNvPr id="5" name="Text 2"/>
          <p:cNvSpPr/>
          <p:nvPr/>
        </p:nvSpPr>
        <p:spPr>
          <a:xfrm>
            <a:off x="1765355" y="1896269"/>
            <a:ext cx="2868938" cy="225921"/>
          </a:xfrm>
          <a:prstGeom prst="rect">
            <a:avLst/>
          </a:prstGeom>
          <a:noFill/>
          <a:ln/>
        </p:spPr>
        <p:txBody>
          <a:bodyPr wrap="none" lIns="0" tIns="0" rIns="0" bIns="0" rtlCol="0" anchor="t"/>
          <a:lstStyle/>
          <a:p>
            <a:pPr marL="0" indent="0" algn="l">
              <a:lnSpc>
                <a:spcPct val="83000"/>
              </a:lnSpc>
              <a:buNone/>
            </a:pPr>
            <a:r>
              <a:rPr lang="en-US" sz="1750" dirty="0">
                <a:solidFill>
                  <a:srgbClr val="000000"/>
                </a:solidFill>
                <a:latin typeface="DM Sans SemiBold" pitchFamily="34" charset="0"/>
                <a:ea typeface="DM Sans SemiBold" pitchFamily="34" charset="-122"/>
                <a:cs typeface="DM Sans SemiBold" pitchFamily="34" charset="-120"/>
              </a:rPr>
              <a:t>Who is Eligible?</a:t>
            </a:r>
            <a:endParaRPr lang="en-US" sz="1750" dirty="0"/>
          </a:p>
        </p:txBody>
      </p:sp>
      <p:sp>
        <p:nvSpPr>
          <p:cNvPr id="6" name="Text 3"/>
          <p:cNvSpPr/>
          <p:nvPr/>
        </p:nvSpPr>
        <p:spPr>
          <a:xfrm>
            <a:off x="1765355" y="2242145"/>
            <a:ext cx="4146645" cy="1138833"/>
          </a:xfrm>
          <a:prstGeom prst="rect">
            <a:avLst/>
          </a:prstGeom>
          <a:noFill/>
          <a:ln/>
        </p:spPr>
        <p:txBody>
          <a:bodyPr wrap="square" lIns="0" tIns="0" rIns="0" bIns="0" rtlCol="0" anchor="t">
            <a:normAutofit/>
          </a:bodyPr>
          <a:lstStyle/>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A Chartered Accountant holding a valid </a:t>
            </a:r>
            <a:r>
              <a:rPr lang="en-US" sz="1150" b="1" dirty="0">
                <a:solidFill>
                  <a:srgbClr val="272525"/>
                </a:solidFill>
                <a:latin typeface="DM Sans" pitchFamily="34" charset="0"/>
                <a:ea typeface="DM Sans" pitchFamily="34" charset="-122"/>
                <a:cs typeface="DM Sans" pitchFamily="34" charset="-120"/>
              </a:rPr>
              <a:t>Certificate of Practice (COP)</a:t>
            </a:r>
            <a:r>
              <a:rPr lang="en-US" sz="1150" dirty="0">
                <a:solidFill>
                  <a:srgbClr val="272525"/>
                </a:solidFill>
                <a:latin typeface="DM Sans" pitchFamily="34" charset="0"/>
                <a:ea typeface="DM Sans" pitchFamily="34" charset="-122"/>
                <a:cs typeface="DM Sans" pitchFamily="34" charset="-120"/>
              </a:rPr>
              <a:t> from ICAI</a:t>
            </a:r>
          </a:p>
          <a:p>
            <a:pPr marL="342900" indent="-342900" algn="l">
              <a:lnSpc>
                <a:spcPct val="97000"/>
              </a:lnSpc>
              <a:buSzPct val="100000"/>
              <a:buChar char="•"/>
            </a:pPr>
            <a:endParaRPr lang="en-US" sz="1150" dirty="0"/>
          </a:p>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A Partnership Firm or LLP of Chartered Accountants</a:t>
            </a:r>
            <a:endParaRPr lang="en-US" sz="1150" dirty="0"/>
          </a:p>
        </p:txBody>
      </p:sp>
      <p:sp>
        <p:nvSpPr>
          <p:cNvPr id="7" name="Shape 4"/>
          <p:cNvSpPr/>
          <p:nvPr/>
        </p:nvSpPr>
        <p:spPr>
          <a:xfrm>
            <a:off x="1765355" y="3553520"/>
            <a:ext cx="4146645" cy="18752"/>
          </a:xfrm>
          <a:prstGeom prst="roundRect">
            <a:avLst>
              <a:gd name="adj" fmla="val 337362"/>
            </a:avLst>
          </a:prstGeom>
          <a:solidFill>
            <a:srgbClr val="272525">
              <a:alpha val="50000"/>
            </a:srgbClr>
          </a:solidFill>
          <a:ln/>
        </p:spPr>
      </p:sp>
      <p:sp>
        <p:nvSpPr>
          <p:cNvPr id="8" name="Text 5"/>
          <p:cNvSpPr/>
          <p:nvPr/>
        </p:nvSpPr>
        <p:spPr>
          <a:xfrm>
            <a:off x="1765355" y="3744813"/>
            <a:ext cx="3296163" cy="225921"/>
          </a:xfrm>
          <a:prstGeom prst="rect">
            <a:avLst/>
          </a:prstGeom>
          <a:noFill/>
          <a:ln/>
        </p:spPr>
        <p:txBody>
          <a:bodyPr wrap="none" lIns="0" tIns="0" rIns="0" bIns="0" rtlCol="0" anchor="t"/>
          <a:lstStyle/>
          <a:p>
            <a:pPr marL="0" indent="0" algn="l">
              <a:lnSpc>
                <a:spcPct val="83000"/>
              </a:lnSpc>
              <a:buNone/>
            </a:pPr>
            <a:r>
              <a:rPr lang="en-US" sz="1750" dirty="0">
                <a:solidFill>
                  <a:srgbClr val="000000"/>
                </a:solidFill>
                <a:latin typeface="DM Sans SemiBold" pitchFamily="34" charset="0"/>
                <a:ea typeface="DM Sans SemiBold" pitchFamily="34" charset="-122"/>
                <a:cs typeface="DM Sans SemiBold" pitchFamily="34" charset="-120"/>
              </a:rPr>
              <a:t>Key Eligibility Conditions</a:t>
            </a:r>
            <a:endParaRPr lang="en-US" sz="1750" dirty="0"/>
          </a:p>
        </p:txBody>
      </p:sp>
      <p:sp>
        <p:nvSpPr>
          <p:cNvPr id="9" name="Text 6"/>
          <p:cNvSpPr/>
          <p:nvPr/>
        </p:nvSpPr>
        <p:spPr>
          <a:xfrm>
            <a:off x="1765355" y="4090690"/>
            <a:ext cx="4146645" cy="787202"/>
          </a:xfrm>
          <a:prstGeom prst="rect">
            <a:avLst/>
          </a:prstGeom>
          <a:noFill/>
          <a:ln/>
        </p:spPr>
        <p:txBody>
          <a:bodyPr wrap="square" lIns="0" tIns="0" rIns="0" bIns="0" rtlCol="0" anchor="t">
            <a:normAutofit/>
          </a:bodyPr>
          <a:lstStyle/>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Must not hold any security or interest in the company</a:t>
            </a:r>
            <a:endParaRPr lang="en-US" sz="1150" dirty="0"/>
          </a:p>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Must not be indebted to the company beyond ₹5 lakh</a:t>
            </a:r>
            <a:endParaRPr lang="en-US" sz="1150" dirty="0"/>
          </a:p>
          <a:p>
            <a:pPr marL="342900" indent="-342900" algn="l">
              <a:lnSpc>
                <a:spcPct val="97000"/>
              </a:lnSpc>
              <a:buSzPct val="100000"/>
              <a:buChar char="•"/>
            </a:pPr>
            <a:r>
              <a:rPr lang="en-US" sz="1150" dirty="0">
                <a:solidFill>
                  <a:srgbClr val="272525"/>
                </a:solidFill>
                <a:latin typeface="DM Sans" pitchFamily="34" charset="0"/>
                <a:ea typeface="DM Sans" pitchFamily="34" charset="-122"/>
                <a:cs typeface="DM Sans" pitchFamily="34" charset="-120"/>
              </a:rPr>
              <a:t>Must not have given any guarantee on behalf of the company</a:t>
            </a:r>
            <a:endParaRPr lang="en-US" sz="1150" dirty="0"/>
          </a:p>
        </p:txBody>
      </p:sp>
      <p:sp>
        <p:nvSpPr>
          <p:cNvPr id="10" name="Text 7"/>
          <p:cNvSpPr/>
          <p:nvPr/>
        </p:nvSpPr>
        <p:spPr>
          <a:xfrm>
            <a:off x="6285847" y="1896269"/>
            <a:ext cx="4239213" cy="225921"/>
          </a:xfrm>
          <a:prstGeom prst="rect">
            <a:avLst/>
          </a:prstGeom>
          <a:noFill/>
          <a:ln/>
        </p:spPr>
        <p:txBody>
          <a:bodyPr wrap="none" lIns="0" tIns="0" rIns="0" bIns="0" rtlCol="0" anchor="t"/>
          <a:lstStyle/>
          <a:p>
            <a:pPr marL="0" indent="0" algn="l">
              <a:lnSpc>
                <a:spcPct val="83000"/>
              </a:lnSpc>
              <a:buNone/>
            </a:pPr>
            <a:r>
              <a:rPr lang="en-US" sz="1750" dirty="0">
                <a:solidFill>
                  <a:srgbClr val="000000"/>
                </a:solidFill>
                <a:latin typeface="DM Sans SemiBold" pitchFamily="34" charset="0"/>
                <a:ea typeface="DM Sans SemiBold" pitchFamily="34" charset="-122"/>
                <a:cs typeface="DM Sans SemiBold" pitchFamily="34" charset="-120"/>
              </a:rPr>
              <a:t>Disqualifications — Section 141(3)</a:t>
            </a:r>
            <a:endParaRPr lang="en-US" sz="1750" dirty="0"/>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6797" y="2257127"/>
            <a:ext cx="2032346" cy="1890812"/>
          </a:xfrm>
          <a:prstGeom prst="rect">
            <a:avLst/>
          </a:prstGeom>
        </p:spPr>
      </p:pic>
      <p:sp>
        <p:nvSpPr>
          <p:cNvPr id="12" name="Text 8"/>
          <p:cNvSpPr/>
          <p:nvPr/>
        </p:nvSpPr>
        <p:spPr>
          <a:xfrm>
            <a:off x="6512655" y="2426791"/>
            <a:ext cx="1616828" cy="376634"/>
          </a:xfrm>
          <a:prstGeom prst="rect">
            <a:avLst/>
          </a:prstGeom>
          <a:noFill/>
          <a:ln/>
        </p:spPr>
        <p:txBody>
          <a:bodyPr wrap="square" lIns="0" tIns="0" rIns="0" bIns="0" rtlCol="0" anchor="t">
            <a:normAutofit/>
          </a:bodyPr>
          <a:lstStyle/>
          <a:p>
            <a:pPr marL="0" indent="0" algn="l">
              <a:lnSpc>
                <a:spcPct val="83000"/>
              </a:lnSpc>
              <a:buNone/>
            </a:pPr>
            <a:r>
              <a:rPr lang="en-US" sz="1450" dirty="0">
                <a:solidFill>
                  <a:srgbClr val="272525"/>
                </a:solidFill>
                <a:latin typeface="DM Sans SemiBold" pitchFamily="34" charset="0"/>
                <a:ea typeface="DM Sans SemiBold" pitchFamily="34" charset="-122"/>
                <a:cs typeface="DM Sans SemiBold" pitchFamily="34" charset="-120"/>
              </a:rPr>
              <a:t>Business Relationship</a:t>
            </a:r>
            <a:endParaRPr lang="en-US" sz="1450" dirty="0"/>
          </a:p>
        </p:txBody>
      </p:sp>
      <p:sp>
        <p:nvSpPr>
          <p:cNvPr id="13" name="Text 9"/>
          <p:cNvSpPr/>
          <p:nvPr/>
        </p:nvSpPr>
        <p:spPr>
          <a:xfrm>
            <a:off x="6512655" y="2923381"/>
            <a:ext cx="1616828" cy="879078"/>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A person having a business relationship with the company (directly or indirectly) cannot act as auditor.</a:t>
            </a:r>
            <a:endParaRPr lang="en-US" sz="1150" dirty="0"/>
          </a:p>
        </p:txBody>
      </p:sp>
      <p:pic>
        <p:nvPicPr>
          <p:cNvPr id="14"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0046" y="2257127"/>
            <a:ext cx="2032445" cy="1890812"/>
          </a:xfrm>
          <a:prstGeom prst="rect">
            <a:avLst/>
          </a:prstGeom>
        </p:spPr>
      </p:pic>
      <p:sp>
        <p:nvSpPr>
          <p:cNvPr id="15" name="Text 10"/>
          <p:cNvSpPr/>
          <p:nvPr/>
        </p:nvSpPr>
        <p:spPr>
          <a:xfrm>
            <a:off x="8645904" y="2426791"/>
            <a:ext cx="1616928" cy="376634"/>
          </a:xfrm>
          <a:prstGeom prst="rect">
            <a:avLst/>
          </a:prstGeom>
          <a:noFill/>
          <a:ln/>
        </p:spPr>
        <p:txBody>
          <a:bodyPr wrap="square" lIns="0" tIns="0" rIns="0" bIns="0" rtlCol="0" anchor="t">
            <a:normAutofit/>
          </a:bodyPr>
          <a:lstStyle/>
          <a:p>
            <a:pPr marL="0" indent="0" algn="l">
              <a:lnSpc>
                <a:spcPct val="83000"/>
              </a:lnSpc>
              <a:buNone/>
            </a:pPr>
            <a:r>
              <a:rPr lang="en-US" sz="1450" dirty="0">
                <a:solidFill>
                  <a:srgbClr val="272525"/>
                </a:solidFill>
                <a:latin typeface="DM Sans SemiBold" pitchFamily="34" charset="0"/>
                <a:ea typeface="DM Sans SemiBold" pitchFamily="34" charset="-122"/>
                <a:cs typeface="DM Sans SemiBold" pitchFamily="34" charset="-120"/>
              </a:rPr>
              <a:t>Relative Employment</a:t>
            </a:r>
            <a:endParaRPr lang="en-US" sz="1450" dirty="0"/>
          </a:p>
        </p:txBody>
      </p:sp>
      <p:sp>
        <p:nvSpPr>
          <p:cNvPr id="16" name="Text 11"/>
          <p:cNvSpPr/>
          <p:nvPr/>
        </p:nvSpPr>
        <p:spPr>
          <a:xfrm>
            <a:off x="8645904" y="2923381"/>
            <a:ext cx="1616928" cy="1054894"/>
          </a:xfrm>
          <a:prstGeom prst="rect">
            <a:avLst/>
          </a:prstGeom>
          <a:noFill/>
          <a:ln/>
        </p:spPr>
        <p:txBody>
          <a:bodyPr wrap="square" lIns="0" tIns="0" rIns="0" bIns="0" rtlCol="0" anchor="t">
            <a:normAutofit/>
          </a:bodyPr>
          <a:lstStyle/>
          <a:p>
            <a:pPr marL="0" indent="0" algn="l">
              <a:lnSpc>
                <a:spcPct val="97000"/>
              </a:lnSpc>
              <a:buNone/>
            </a:pPr>
            <a:r>
              <a:rPr lang="en-US" sz="1150" dirty="0">
                <a:solidFill>
                  <a:srgbClr val="272525"/>
                </a:solidFill>
                <a:latin typeface="DM Sans" pitchFamily="34" charset="0"/>
                <a:ea typeface="DM Sans" pitchFamily="34" charset="-122"/>
                <a:cs typeface="DM Sans" pitchFamily="34" charset="-120"/>
              </a:rPr>
              <a:t>If a relative of the auditor is a director, officer, or employee of the company holding a position of financial influence.</a:t>
            </a:r>
            <a:endParaRPr lang="en-US" sz="1150" dirty="0"/>
          </a:p>
        </p:txBody>
      </p:sp>
      <p:pic>
        <p:nvPicPr>
          <p:cNvPr id="17" name="Image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6797" y="4267895"/>
            <a:ext cx="2032346" cy="1890812"/>
          </a:xfrm>
          <a:prstGeom prst="rect">
            <a:avLst/>
          </a:prstGeom>
        </p:spPr>
      </p:pic>
      <p:sp>
        <p:nvSpPr>
          <p:cNvPr id="18" name="Text 12"/>
          <p:cNvSpPr/>
          <p:nvPr/>
        </p:nvSpPr>
        <p:spPr>
          <a:xfrm>
            <a:off x="6512655" y="4437559"/>
            <a:ext cx="1616828" cy="376634"/>
          </a:xfrm>
          <a:prstGeom prst="rect">
            <a:avLst/>
          </a:prstGeom>
          <a:noFill/>
          <a:ln/>
        </p:spPr>
        <p:txBody>
          <a:bodyPr wrap="square" lIns="0" tIns="0" rIns="0" bIns="0" rtlCol="0" anchor="t">
            <a:normAutofit/>
          </a:bodyPr>
          <a:lstStyle/>
          <a:p>
            <a:pPr marL="0" indent="0" algn="l">
              <a:lnSpc>
                <a:spcPct val="83000"/>
              </a:lnSpc>
              <a:buNone/>
            </a:pPr>
            <a:r>
              <a:rPr lang="en-US" sz="1450" dirty="0">
                <a:solidFill>
                  <a:srgbClr val="272525"/>
                </a:solidFill>
                <a:latin typeface="DM Sans SemiBold" pitchFamily="34" charset="0"/>
                <a:ea typeface="DM Sans SemiBold" pitchFamily="34" charset="-122"/>
                <a:cs typeface="DM Sans SemiBold" pitchFamily="34" charset="-120"/>
              </a:rPr>
              <a:t>Convicted Persons</a:t>
            </a:r>
            <a:endParaRPr lang="en-US" sz="1450" dirty="0"/>
          </a:p>
        </p:txBody>
      </p:sp>
      <p:sp>
        <p:nvSpPr>
          <p:cNvPr id="19" name="Text 13"/>
          <p:cNvSpPr/>
          <p:nvPr/>
        </p:nvSpPr>
        <p:spPr>
          <a:xfrm>
            <a:off x="6512655" y="4934148"/>
            <a:ext cx="1616828" cy="1054894"/>
          </a:xfrm>
          <a:prstGeom prst="rect">
            <a:avLst/>
          </a:prstGeom>
          <a:noFill/>
          <a:ln/>
        </p:spPr>
        <p:txBody>
          <a:bodyPr wrap="square" lIns="0" tIns="0" rIns="0" bIns="0" rtlCol="0" anchor="t">
            <a:normAutofit fontScale="92500" lnSpcReduction="10000"/>
          </a:bodyPr>
          <a:lstStyle/>
          <a:p>
            <a:pPr>
              <a:lnSpc>
                <a:spcPct val="97000"/>
              </a:lnSpc>
            </a:pPr>
            <a:r>
              <a:rPr lang="en-US" sz="1200" dirty="0">
                <a:solidFill>
                  <a:srgbClr val="272525"/>
                </a:solidFill>
                <a:latin typeface="DM Sans" pitchFamily="34" charset="0"/>
              </a:rPr>
              <a:t>A person who has been </a:t>
            </a:r>
            <a:r>
              <a:rPr lang="en-US" sz="1150" dirty="0">
                <a:solidFill>
                  <a:srgbClr val="272525"/>
                </a:solidFill>
                <a:latin typeface="DM Sans" pitchFamily="34" charset="0"/>
              </a:rPr>
              <a:t>convicted by a court of an offence involving fraud and a period of ten years has not elapsed from the date of such conviction;.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1886" cy="6858000"/>
          </a:xfrm>
          <a:prstGeom prst="rect">
            <a:avLst/>
          </a:prstGeom>
        </p:spPr>
      </p:pic>
      <p:sp>
        <p:nvSpPr>
          <p:cNvPr id="3" name="Text 0"/>
          <p:cNvSpPr/>
          <p:nvPr/>
        </p:nvSpPr>
        <p:spPr>
          <a:xfrm>
            <a:off x="5233360" y="676672"/>
            <a:ext cx="6296860" cy="826889"/>
          </a:xfrm>
          <a:prstGeom prst="rect">
            <a:avLst/>
          </a:prstGeom>
          <a:noFill/>
          <a:ln/>
        </p:spPr>
        <p:txBody>
          <a:bodyPr wrap="square" lIns="0" tIns="0" rIns="0" bIns="0" rtlCol="0" anchor="t">
            <a:normAutofit lnSpcReduction="10000"/>
          </a:bodyPr>
          <a:lstStyle/>
          <a:p>
            <a:pPr marL="0" indent="0" algn="l">
              <a:lnSpc>
                <a:spcPct val="83000"/>
              </a:lnSpc>
              <a:buNone/>
            </a:pPr>
            <a:r>
              <a:rPr lang="en-US" sz="3250" dirty="0">
                <a:solidFill>
                  <a:srgbClr val="000000"/>
                </a:solidFill>
                <a:latin typeface="DM Sans SemiBold" pitchFamily="34" charset="0"/>
                <a:ea typeface="DM Sans SemiBold" pitchFamily="34" charset="-122"/>
                <a:cs typeface="DM Sans SemiBold" pitchFamily="34" charset="-120"/>
              </a:rPr>
              <a:t>Section 143 — Powers &amp; Duties of Auditors</a:t>
            </a:r>
            <a:endParaRPr lang="en-US" sz="3250" dirty="0"/>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371" y="1699816"/>
            <a:ext cx="248041" cy="248047"/>
          </a:xfrm>
          <a:prstGeom prst="rect">
            <a:avLst/>
          </a:prstGeom>
        </p:spPr>
      </p:pic>
      <p:sp>
        <p:nvSpPr>
          <p:cNvPr id="5" name="Text 1"/>
          <p:cNvSpPr/>
          <p:nvPr/>
        </p:nvSpPr>
        <p:spPr>
          <a:xfrm>
            <a:off x="5770716" y="1720552"/>
            <a:ext cx="2067369" cy="206772"/>
          </a:xfrm>
          <a:prstGeom prst="rect">
            <a:avLst/>
          </a:prstGeom>
          <a:noFill/>
          <a:ln/>
        </p:spPr>
        <p:txBody>
          <a:bodyPr wrap="none" lIns="0" tIns="0" rIns="0" bIns="0" rtlCol="0" anchor="t"/>
          <a:lstStyle/>
          <a:p>
            <a:pPr marL="0" indent="0" algn="l">
              <a:lnSpc>
                <a:spcPct val="83000"/>
              </a:lnSpc>
              <a:buNone/>
            </a:pPr>
            <a:r>
              <a:rPr lang="en-US" sz="1600" dirty="0">
                <a:solidFill>
                  <a:srgbClr val="272525"/>
                </a:solidFill>
                <a:latin typeface="DM Sans SemiBold" pitchFamily="34" charset="0"/>
                <a:ea typeface="DM Sans SemiBold" pitchFamily="34" charset="-122"/>
                <a:cs typeface="DM Sans SemiBold" pitchFamily="34" charset="-120"/>
              </a:rPr>
              <a:t>Right of Access</a:t>
            </a:r>
            <a:endParaRPr lang="en-US" sz="1600" dirty="0"/>
          </a:p>
        </p:txBody>
      </p:sp>
      <p:sp>
        <p:nvSpPr>
          <p:cNvPr id="6" name="Text 2"/>
          <p:cNvSpPr/>
          <p:nvPr/>
        </p:nvSpPr>
        <p:spPr>
          <a:xfrm>
            <a:off x="5770716" y="2014141"/>
            <a:ext cx="5759504" cy="604540"/>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The auditor has the right to access, at all times, the </a:t>
            </a:r>
            <a:r>
              <a:rPr lang="en-US" sz="1300" b="1" dirty="0">
                <a:solidFill>
                  <a:srgbClr val="272525"/>
                </a:solidFill>
                <a:latin typeface="DM Sans" pitchFamily="34" charset="0"/>
                <a:ea typeface="DM Sans" pitchFamily="34" charset="-122"/>
                <a:cs typeface="DM Sans" pitchFamily="34" charset="-120"/>
              </a:rPr>
              <a:t>books of accounts, vouchers, and documents</a:t>
            </a:r>
            <a:r>
              <a:rPr lang="en-US" sz="1300" dirty="0">
                <a:solidFill>
                  <a:srgbClr val="272525"/>
                </a:solidFill>
                <a:latin typeface="DM Sans" pitchFamily="34" charset="0"/>
                <a:ea typeface="DM Sans" pitchFamily="34" charset="-122"/>
                <a:cs typeface="DM Sans" pitchFamily="34" charset="-120"/>
              </a:rPr>
              <a:t> of the company at its registered office or branch, whether maintained electronically or in physical form.</a:t>
            </a:r>
            <a:endParaRPr lang="en-US" sz="1300" dirty="0"/>
          </a:p>
        </p:txBody>
      </p:sp>
      <p:pic>
        <p:nvPicPr>
          <p:cNvPr id="7"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371" y="2887365"/>
            <a:ext cx="248041" cy="248047"/>
          </a:xfrm>
          <a:prstGeom prst="rect">
            <a:avLst/>
          </a:prstGeom>
        </p:spPr>
      </p:pic>
      <p:sp>
        <p:nvSpPr>
          <p:cNvPr id="8" name="Text 3"/>
          <p:cNvSpPr/>
          <p:nvPr/>
        </p:nvSpPr>
        <p:spPr>
          <a:xfrm>
            <a:off x="5770716" y="2908102"/>
            <a:ext cx="2067369" cy="206772"/>
          </a:xfrm>
          <a:prstGeom prst="rect">
            <a:avLst/>
          </a:prstGeom>
          <a:noFill/>
          <a:ln/>
        </p:spPr>
        <p:txBody>
          <a:bodyPr wrap="none" lIns="0" tIns="0" rIns="0" bIns="0" rtlCol="0" anchor="t"/>
          <a:lstStyle/>
          <a:p>
            <a:pPr marL="0" indent="0" algn="l">
              <a:lnSpc>
                <a:spcPct val="83000"/>
              </a:lnSpc>
              <a:buNone/>
            </a:pPr>
            <a:r>
              <a:rPr lang="en-US" sz="1600" dirty="0">
                <a:solidFill>
                  <a:srgbClr val="272525"/>
                </a:solidFill>
                <a:latin typeface="DM Sans SemiBold" pitchFamily="34" charset="0"/>
                <a:ea typeface="DM Sans SemiBold" pitchFamily="34" charset="-122"/>
                <a:cs typeface="DM Sans SemiBold" pitchFamily="34" charset="-120"/>
              </a:rPr>
              <a:t>Right to Information</a:t>
            </a:r>
            <a:endParaRPr lang="en-US" sz="1600" dirty="0"/>
          </a:p>
        </p:txBody>
      </p:sp>
      <p:sp>
        <p:nvSpPr>
          <p:cNvPr id="9" name="Text 4"/>
          <p:cNvSpPr/>
          <p:nvPr/>
        </p:nvSpPr>
        <p:spPr>
          <a:xfrm>
            <a:off x="5770716" y="3201690"/>
            <a:ext cx="5759504" cy="604540"/>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The auditor is entitled to require from the </a:t>
            </a:r>
            <a:r>
              <a:rPr lang="en-US" sz="1300" b="1" dirty="0">
                <a:solidFill>
                  <a:srgbClr val="272525"/>
                </a:solidFill>
                <a:latin typeface="DM Sans" pitchFamily="34" charset="0"/>
                <a:ea typeface="DM Sans" pitchFamily="34" charset="-122"/>
                <a:cs typeface="DM Sans" pitchFamily="34" charset="-120"/>
              </a:rPr>
              <a:t>directors and officers</a:t>
            </a:r>
            <a:r>
              <a:rPr lang="en-US" sz="1300" dirty="0">
                <a:solidFill>
                  <a:srgbClr val="272525"/>
                </a:solidFill>
                <a:latin typeface="DM Sans" pitchFamily="34" charset="0"/>
                <a:ea typeface="DM Sans" pitchFamily="34" charset="-122"/>
                <a:cs typeface="DM Sans" pitchFamily="34" charset="-120"/>
              </a:rPr>
              <a:t> of the company such information and explanation as they think necessary for the performance of their duties.</a:t>
            </a:r>
            <a:endParaRPr lang="en-US" sz="1300" dirty="0"/>
          </a:p>
        </p:txBody>
      </p:sp>
      <p:pic>
        <p:nvPicPr>
          <p:cNvPr id="10" name="Image 3"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371" y="4074914"/>
            <a:ext cx="248041" cy="248047"/>
          </a:xfrm>
          <a:prstGeom prst="rect">
            <a:avLst/>
          </a:prstGeom>
        </p:spPr>
      </p:pic>
      <p:sp>
        <p:nvSpPr>
          <p:cNvPr id="11" name="Text 5"/>
          <p:cNvSpPr/>
          <p:nvPr/>
        </p:nvSpPr>
        <p:spPr>
          <a:xfrm>
            <a:off x="5770716" y="4095651"/>
            <a:ext cx="2067369" cy="206772"/>
          </a:xfrm>
          <a:prstGeom prst="rect">
            <a:avLst/>
          </a:prstGeom>
          <a:noFill/>
          <a:ln/>
        </p:spPr>
        <p:txBody>
          <a:bodyPr wrap="none" lIns="0" tIns="0" rIns="0" bIns="0" rtlCol="0" anchor="t"/>
          <a:lstStyle/>
          <a:p>
            <a:pPr marL="0" indent="0" algn="l">
              <a:lnSpc>
                <a:spcPct val="83000"/>
              </a:lnSpc>
              <a:buNone/>
            </a:pPr>
            <a:r>
              <a:rPr lang="en-US" sz="1600" dirty="0">
                <a:solidFill>
                  <a:srgbClr val="272525"/>
                </a:solidFill>
                <a:latin typeface="DM Sans SemiBold" pitchFamily="34" charset="0"/>
                <a:ea typeface="DM Sans SemiBold" pitchFamily="34" charset="-122"/>
                <a:cs typeface="DM Sans SemiBold" pitchFamily="34" charset="-120"/>
              </a:rPr>
              <a:t>Branch Audit</a:t>
            </a:r>
            <a:endParaRPr lang="en-US" sz="1600" dirty="0"/>
          </a:p>
        </p:txBody>
      </p:sp>
      <p:sp>
        <p:nvSpPr>
          <p:cNvPr id="12" name="Text 6"/>
          <p:cNvSpPr/>
          <p:nvPr/>
        </p:nvSpPr>
        <p:spPr>
          <a:xfrm>
            <a:off x="5770716" y="4389239"/>
            <a:ext cx="5759504" cy="604540"/>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Where a company has branches, the auditor may visit branch offices as deemed necessary and shall have right of access to books and accounts of those branches. Branch auditor's report is forwarded to principal auditor.</a:t>
            </a:r>
            <a:endParaRPr lang="en-US" sz="1300" dirty="0"/>
          </a:p>
        </p:txBody>
      </p:sp>
      <p:pic>
        <p:nvPicPr>
          <p:cNvPr id="13" name="Image 4"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371" y="5262463"/>
            <a:ext cx="248041" cy="248047"/>
          </a:xfrm>
          <a:prstGeom prst="rect">
            <a:avLst/>
          </a:prstGeom>
        </p:spPr>
      </p:pic>
      <p:sp>
        <p:nvSpPr>
          <p:cNvPr id="14" name="Text 7"/>
          <p:cNvSpPr/>
          <p:nvPr/>
        </p:nvSpPr>
        <p:spPr>
          <a:xfrm>
            <a:off x="5770716" y="5283200"/>
            <a:ext cx="2893543" cy="206772"/>
          </a:xfrm>
          <a:prstGeom prst="rect">
            <a:avLst/>
          </a:prstGeom>
          <a:noFill/>
          <a:ln/>
        </p:spPr>
        <p:txBody>
          <a:bodyPr wrap="none" lIns="0" tIns="0" rIns="0" bIns="0" rtlCol="0" anchor="t"/>
          <a:lstStyle/>
          <a:p>
            <a:pPr marL="0" indent="0" algn="l">
              <a:lnSpc>
                <a:spcPct val="83000"/>
              </a:lnSpc>
              <a:buNone/>
            </a:pPr>
            <a:r>
              <a:rPr lang="en-US" sz="1600" dirty="0">
                <a:solidFill>
                  <a:srgbClr val="272525"/>
                </a:solidFill>
                <a:latin typeface="DM Sans SemiBold" pitchFamily="34" charset="0"/>
                <a:ea typeface="DM Sans SemiBold" pitchFamily="34" charset="-122"/>
                <a:cs typeface="DM Sans SemiBold" pitchFamily="34" charset="-120"/>
              </a:rPr>
              <a:t>Subsidiary/Associate Access</a:t>
            </a:r>
            <a:endParaRPr lang="en-US" sz="1600" dirty="0"/>
          </a:p>
        </p:txBody>
      </p:sp>
      <p:sp>
        <p:nvSpPr>
          <p:cNvPr id="15" name="Text 8"/>
          <p:cNvSpPr/>
          <p:nvPr/>
        </p:nvSpPr>
        <p:spPr>
          <a:xfrm>
            <a:off x="5770716" y="5576788"/>
            <a:ext cx="5759504" cy="604540"/>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In the case of a holding company, the auditor can access </a:t>
            </a:r>
            <a:r>
              <a:rPr lang="en-US" sz="1300" b="1" dirty="0">
                <a:solidFill>
                  <a:srgbClr val="272525"/>
                </a:solidFill>
                <a:latin typeface="DM Sans" pitchFamily="34" charset="0"/>
                <a:ea typeface="DM Sans" pitchFamily="34" charset="-122"/>
                <a:cs typeface="DM Sans" pitchFamily="34" charset="-120"/>
              </a:rPr>
              <a:t>books of accounts and financial statements of all its subsidiaries</a:t>
            </a:r>
            <a:r>
              <a:rPr lang="en-US" sz="1300" dirty="0">
                <a:solidFill>
                  <a:srgbClr val="272525"/>
                </a:solidFill>
                <a:latin typeface="DM Sans" pitchFamily="34" charset="0"/>
                <a:ea typeface="DM Sans" pitchFamily="34" charset="-122"/>
                <a:cs typeface="DM Sans" pitchFamily="34" charset="-120"/>
              </a:rPr>
              <a:t> for consolidation purposes as required under the Act.</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0001" y="618430"/>
            <a:ext cx="108642" cy="108645"/>
          </a:xfrm>
          <a:prstGeom prst="rect">
            <a:avLst/>
          </a:prstGeom>
        </p:spPr>
      </p:pic>
      <p:sp>
        <p:nvSpPr>
          <p:cNvPr id="3" name="Text 0"/>
          <p:cNvSpPr/>
          <p:nvPr/>
        </p:nvSpPr>
        <p:spPr>
          <a:xfrm>
            <a:off x="2352914" y="612080"/>
            <a:ext cx="1393790" cy="121345"/>
          </a:xfrm>
          <a:prstGeom prst="rect">
            <a:avLst/>
          </a:prstGeom>
          <a:noFill/>
          <a:ln/>
        </p:spPr>
        <p:txBody>
          <a:bodyPr wrap="none" lIns="0" tIns="0" rIns="0" bIns="0" rtlCol="0" anchor="t"/>
          <a:lstStyle/>
          <a:p>
            <a:pPr marL="0" indent="0" algn="l">
              <a:lnSpc>
                <a:spcPct val="93000"/>
              </a:lnSpc>
              <a:buNone/>
            </a:pPr>
            <a:r>
              <a:rPr lang="en-US" sz="850" dirty="0">
                <a:solidFill>
                  <a:srgbClr val="911E1B"/>
                </a:solidFill>
                <a:latin typeface="DM Sans" pitchFamily="34" charset="0"/>
                <a:ea typeface="DM Sans" pitchFamily="34" charset="-122"/>
                <a:cs typeface="DM Sans" pitchFamily="34" charset="-120"/>
              </a:rPr>
              <a:t>SECTION 143(3)</a:t>
            </a:r>
            <a:endParaRPr lang="en-US" sz="850" dirty="0"/>
          </a:p>
        </p:txBody>
      </p:sp>
      <p:sp>
        <p:nvSpPr>
          <p:cNvPr id="4" name="Text 1"/>
          <p:cNvSpPr/>
          <p:nvPr/>
        </p:nvSpPr>
        <p:spPr>
          <a:xfrm>
            <a:off x="2190001" y="813098"/>
            <a:ext cx="7811694" cy="679252"/>
          </a:xfrm>
          <a:prstGeom prst="rect">
            <a:avLst/>
          </a:prstGeom>
          <a:noFill/>
          <a:ln/>
        </p:spPr>
        <p:txBody>
          <a:bodyPr wrap="square" lIns="0" tIns="0" rIns="0" bIns="0" rtlCol="0" anchor="t">
            <a:normAutofit lnSpcReduction="10000"/>
          </a:bodyPr>
          <a:lstStyle/>
          <a:p>
            <a:pPr marL="0" indent="0" algn="l">
              <a:lnSpc>
                <a:spcPct val="83000"/>
              </a:lnSpc>
              <a:buNone/>
            </a:pPr>
            <a:r>
              <a:rPr lang="en-US" sz="2650" dirty="0">
                <a:solidFill>
                  <a:srgbClr val="000000"/>
                </a:solidFill>
                <a:latin typeface="DM Sans SemiBold" pitchFamily="34" charset="0"/>
                <a:ea typeface="DM Sans SemiBold" pitchFamily="34" charset="-122"/>
                <a:cs typeface="DM Sans SemiBold" pitchFamily="34" charset="-120"/>
              </a:rPr>
              <a:t>Auditor's Report — Mandatory Reporting Requirements</a:t>
            </a:r>
            <a:endParaRPr lang="en-US" sz="2650" dirty="0"/>
          </a:p>
        </p:txBody>
      </p:sp>
      <p:sp>
        <p:nvSpPr>
          <p:cNvPr id="5" name="Text 2"/>
          <p:cNvSpPr/>
          <p:nvPr/>
        </p:nvSpPr>
        <p:spPr>
          <a:xfrm>
            <a:off x="2190001" y="1638796"/>
            <a:ext cx="7811694" cy="303411"/>
          </a:xfrm>
          <a:prstGeom prst="rect">
            <a:avLst/>
          </a:prstGeom>
          <a:noFill/>
          <a:ln/>
        </p:spPr>
        <p:txBody>
          <a:bodyPr wrap="square" lIns="0" tIns="0" rIns="0" bIns="0" rtlCol="0" anchor="t">
            <a:normAutofit/>
          </a:bodyPr>
          <a:lstStyle/>
          <a:p>
            <a:pPr marL="0" indent="0" algn="l">
              <a:lnSpc>
                <a:spcPct val="93000"/>
              </a:lnSpc>
              <a:buNone/>
            </a:pPr>
            <a:r>
              <a:rPr lang="en-US" sz="1050" dirty="0">
                <a:solidFill>
                  <a:srgbClr val="272525"/>
                </a:solidFill>
                <a:latin typeface="DM Sans" pitchFamily="34" charset="0"/>
                <a:ea typeface="DM Sans" pitchFamily="34" charset="-122"/>
                <a:cs typeface="DM Sans" pitchFamily="34" charset="-120"/>
              </a:rPr>
              <a:t>The Auditor's Report must address specific matters as prescribed under </a:t>
            </a:r>
            <a:r>
              <a:rPr lang="en-US" sz="1050" b="1" dirty="0">
                <a:solidFill>
                  <a:srgbClr val="272525"/>
                </a:solidFill>
                <a:latin typeface="DM Sans" pitchFamily="34" charset="0"/>
                <a:ea typeface="DM Sans" pitchFamily="34" charset="-122"/>
                <a:cs typeface="DM Sans" pitchFamily="34" charset="-120"/>
              </a:rPr>
              <a:t>Section 143(3)</a:t>
            </a:r>
            <a:r>
              <a:rPr lang="en-US" sz="1050" dirty="0">
                <a:solidFill>
                  <a:srgbClr val="272525"/>
                </a:solidFill>
                <a:latin typeface="DM Sans" pitchFamily="34" charset="0"/>
                <a:ea typeface="DM Sans" pitchFamily="34" charset="-122"/>
                <a:cs typeface="DM Sans" pitchFamily="34" charset="-120"/>
              </a:rPr>
              <a:t> of the Companies Act, 2013. These are mandatory inclusions that every statutory auditor must report on.</a:t>
            </a:r>
            <a:endParaRPr lang="en-US" sz="105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0001" y="2052042"/>
            <a:ext cx="2538746" cy="1836837"/>
          </a:xfrm>
          <a:prstGeom prst="rect">
            <a:avLst/>
          </a:prstGeom>
        </p:spPr>
      </p:pic>
      <p:sp>
        <p:nvSpPr>
          <p:cNvPr id="7" name="Text 3"/>
          <p:cNvSpPr/>
          <p:nvPr/>
        </p:nvSpPr>
        <p:spPr>
          <a:xfrm>
            <a:off x="3377867" y="2174280"/>
            <a:ext cx="163012" cy="163016"/>
          </a:xfrm>
          <a:prstGeom prst="rect">
            <a:avLst/>
          </a:prstGeom>
          <a:noFill/>
          <a:ln/>
        </p:spPr>
        <p:txBody>
          <a:bodyPr wrap="none" lIns="0" tIns="0" rIns="0" bIns="0" rtlCol="0" anchor="ctr"/>
          <a:lstStyle/>
          <a:p>
            <a:pPr marL="0" indent="0" algn="ctr">
              <a:lnSpc>
                <a:spcPct val="100000"/>
              </a:lnSpc>
              <a:buNone/>
            </a:pPr>
            <a:r>
              <a:rPr lang="en-US" sz="1250" dirty="0">
                <a:solidFill>
                  <a:srgbClr val="000000"/>
                </a:solidFill>
                <a:latin typeface="DM Sans SemiBold" pitchFamily="34" charset="0"/>
                <a:ea typeface="DM Sans SemiBold" pitchFamily="34" charset="-122"/>
                <a:cs typeface="DM Sans SemiBold" pitchFamily="34" charset="-120"/>
              </a:rPr>
              <a:t>1</a:t>
            </a:r>
            <a:endParaRPr lang="en-US" sz="1250" dirty="0"/>
          </a:p>
        </p:txBody>
      </p:sp>
      <p:sp>
        <p:nvSpPr>
          <p:cNvPr id="8" name="Text 4"/>
          <p:cNvSpPr/>
          <p:nvPr/>
        </p:nvSpPr>
        <p:spPr>
          <a:xfrm>
            <a:off x="2344877" y="2595364"/>
            <a:ext cx="1698186" cy="169862"/>
          </a:xfrm>
          <a:prstGeom prst="rect">
            <a:avLst/>
          </a:prstGeom>
          <a:noFill/>
          <a:ln/>
        </p:spPr>
        <p:txBody>
          <a:bodyPr wrap="none" lIns="0" tIns="0" rIns="0" bIns="0" rtlCol="0" anchor="t"/>
          <a:lstStyle/>
          <a:p>
            <a:pPr marL="0" indent="0" algn="l">
              <a:lnSpc>
                <a:spcPct val="83000"/>
              </a:lnSpc>
              <a:buNone/>
            </a:pPr>
            <a:r>
              <a:rPr lang="en-US" sz="1300" dirty="0">
                <a:solidFill>
                  <a:srgbClr val="272525"/>
                </a:solidFill>
                <a:latin typeface="DM Sans SemiBold" pitchFamily="34" charset="0"/>
                <a:ea typeface="DM Sans SemiBold" pitchFamily="34" charset="-122"/>
                <a:cs typeface="DM Sans SemiBold" pitchFamily="34" charset="-120"/>
              </a:rPr>
              <a:t>True &amp; Fair View</a:t>
            </a:r>
            <a:endParaRPr lang="en-US" sz="1300" dirty="0"/>
          </a:p>
        </p:txBody>
      </p:sp>
      <p:sp>
        <p:nvSpPr>
          <p:cNvPr id="9" name="Text 5"/>
          <p:cNvSpPr/>
          <p:nvPr/>
        </p:nvSpPr>
        <p:spPr>
          <a:xfrm>
            <a:off x="2344877" y="2823766"/>
            <a:ext cx="2228993" cy="758527"/>
          </a:xfrm>
          <a:prstGeom prst="rect">
            <a:avLst/>
          </a:prstGeom>
          <a:noFill/>
          <a:ln/>
        </p:spPr>
        <p:txBody>
          <a:bodyPr wrap="square" lIns="0" tIns="0" rIns="0" bIns="0" rtlCol="0" anchor="t">
            <a:normAutofit/>
          </a:bodyPr>
          <a:lstStyle/>
          <a:p>
            <a:pPr marL="0" indent="0" algn="l">
              <a:lnSpc>
                <a:spcPct val="93000"/>
              </a:lnSpc>
              <a:buNone/>
            </a:pPr>
            <a:r>
              <a:rPr lang="en-US" sz="1050" dirty="0">
                <a:solidFill>
                  <a:srgbClr val="272525"/>
                </a:solidFill>
                <a:latin typeface="DM Sans" pitchFamily="34" charset="0"/>
                <a:ea typeface="DM Sans" pitchFamily="34" charset="-122"/>
                <a:cs typeface="DM Sans" pitchFamily="34" charset="-120"/>
              </a:rPr>
              <a:t>Whether financial statements give a true and fair view of the state of company's affairs, profit &amp; loss, and cash flows as per applicable accounting standards.</a:t>
            </a:r>
            <a:endParaRPr lang="en-US" sz="1050" dirty="0"/>
          </a:p>
        </p:txBody>
      </p:sp>
      <p:pic>
        <p:nvPicPr>
          <p:cNvPr id="10"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6375" y="2052042"/>
            <a:ext cx="2538845" cy="1836837"/>
          </a:xfrm>
          <a:prstGeom prst="rect">
            <a:avLst/>
          </a:prstGeom>
        </p:spPr>
      </p:pic>
      <p:sp>
        <p:nvSpPr>
          <p:cNvPr id="11" name="Text 6"/>
          <p:cNvSpPr/>
          <p:nvPr/>
        </p:nvSpPr>
        <p:spPr>
          <a:xfrm>
            <a:off x="6014242" y="2174280"/>
            <a:ext cx="163012" cy="163016"/>
          </a:xfrm>
          <a:prstGeom prst="rect">
            <a:avLst/>
          </a:prstGeom>
          <a:noFill/>
          <a:ln/>
        </p:spPr>
        <p:txBody>
          <a:bodyPr wrap="none" lIns="0" tIns="0" rIns="0" bIns="0" rtlCol="0" anchor="ctr"/>
          <a:lstStyle/>
          <a:p>
            <a:pPr marL="0" indent="0" algn="ctr">
              <a:lnSpc>
                <a:spcPct val="100000"/>
              </a:lnSpc>
              <a:buNone/>
            </a:pPr>
            <a:r>
              <a:rPr lang="en-US" sz="1250" dirty="0">
                <a:solidFill>
                  <a:srgbClr val="000000"/>
                </a:solidFill>
                <a:latin typeface="DM Sans SemiBold" pitchFamily="34" charset="0"/>
                <a:ea typeface="DM Sans SemiBold" pitchFamily="34" charset="-122"/>
                <a:cs typeface="DM Sans SemiBold" pitchFamily="34" charset="-120"/>
              </a:rPr>
              <a:t>2</a:t>
            </a:r>
            <a:endParaRPr lang="en-US" sz="1250" dirty="0"/>
          </a:p>
        </p:txBody>
      </p:sp>
      <p:sp>
        <p:nvSpPr>
          <p:cNvPr id="12" name="Text 7"/>
          <p:cNvSpPr/>
          <p:nvPr/>
        </p:nvSpPr>
        <p:spPr>
          <a:xfrm>
            <a:off x="4981252" y="2595364"/>
            <a:ext cx="2023417" cy="169862"/>
          </a:xfrm>
          <a:prstGeom prst="rect">
            <a:avLst/>
          </a:prstGeom>
          <a:noFill/>
          <a:ln/>
        </p:spPr>
        <p:txBody>
          <a:bodyPr wrap="none" lIns="0" tIns="0" rIns="0" bIns="0" rtlCol="0" anchor="t"/>
          <a:lstStyle/>
          <a:p>
            <a:pPr marL="0" indent="0" algn="l">
              <a:lnSpc>
                <a:spcPct val="83000"/>
              </a:lnSpc>
              <a:buNone/>
            </a:pPr>
            <a:r>
              <a:rPr lang="en-US" sz="1300" dirty="0">
                <a:solidFill>
                  <a:srgbClr val="272525"/>
                </a:solidFill>
                <a:latin typeface="DM Sans SemiBold" pitchFamily="34" charset="0"/>
                <a:ea typeface="DM Sans SemiBold" pitchFamily="34" charset="-122"/>
                <a:cs typeface="DM Sans SemiBold" pitchFamily="34" charset="-120"/>
              </a:rPr>
              <a:t>Proper Books of Account</a:t>
            </a:r>
            <a:endParaRPr lang="en-US" sz="1300" dirty="0"/>
          </a:p>
        </p:txBody>
      </p:sp>
      <p:sp>
        <p:nvSpPr>
          <p:cNvPr id="13" name="Text 8"/>
          <p:cNvSpPr/>
          <p:nvPr/>
        </p:nvSpPr>
        <p:spPr>
          <a:xfrm>
            <a:off x="4981252" y="2823766"/>
            <a:ext cx="2229092" cy="910233"/>
          </a:xfrm>
          <a:prstGeom prst="rect">
            <a:avLst/>
          </a:prstGeom>
          <a:noFill/>
          <a:ln/>
        </p:spPr>
        <p:txBody>
          <a:bodyPr wrap="square" lIns="0" tIns="0" rIns="0" bIns="0" rtlCol="0" anchor="t">
            <a:normAutofit/>
          </a:bodyPr>
          <a:lstStyle/>
          <a:p>
            <a:pPr marL="0" indent="0" algn="l">
              <a:lnSpc>
                <a:spcPct val="93000"/>
              </a:lnSpc>
              <a:buNone/>
            </a:pPr>
            <a:r>
              <a:rPr lang="en-US" sz="1050" dirty="0">
                <a:solidFill>
                  <a:srgbClr val="272525"/>
                </a:solidFill>
                <a:latin typeface="DM Sans" pitchFamily="34" charset="0"/>
                <a:ea typeface="DM Sans" pitchFamily="34" charset="-122"/>
                <a:cs typeface="DM Sans" pitchFamily="34" charset="-120"/>
              </a:rPr>
              <a:t>Whether proper books of accounts as required by law have been kept by the company and proper returns have been received from branches not visited by the auditor.</a:t>
            </a:r>
            <a:endParaRPr lang="en-US" sz="1050" dirty="0"/>
          </a:p>
        </p:txBody>
      </p:sp>
      <p:pic>
        <p:nvPicPr>
          <p:cNvPr id="14" name="Image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2849" y="2052042"/>
            <a:ext cx="2538845" cy="1836837"/>
          </a:xfrm>
          <a:prstGeom prst="rect">
            <a:avLst/>
          </a:prstGeom>
        </p:spPr>
      </p:pic>
      <p:sp>
        <p:nvSpPr>
          <p:cNvPr id="15" name="Text 9"/>
          <p:cNvSpPr/>
          <p:nvPr/>
        </p:nvSpPr>
        <p:spPr>
          <a:xfrm>
            <a:off x="8650716" y="2174280"/>
            <a:ext cx="163012" cy="163016"/>
          </a:xfrm>
          <a:prstGeom prst="rect">
            <a:avLst/>
          </a:prstGeom>
          <a:noFill/>
          <a:ln/>
        </p:spPr>
        <p:txBody>
          <a:bodyPr wrap="none" lIns="0" tIns="0" rIns="0" bIns="0" rtlCol="0" anchor="ctr"/>
          <a:lstStyle/>
          <a:p>
            <a:pPr marL="0" indent="0" algn="ctr">
              <a:lnSpc>
                <a:spcPct val="100000"/>
              </a:lnSpc>
              <a:buNone/>
            </a:pPr>
            <a:r>
              <a:rPr lang="en-US" sz="1250" dirty="0">
                <a:solidFill>
                  <a:srgbClr val="000000"/>
                </a:solidFill>
                <a:latin typeface="DM Sans SemiBold" pitchFamily="34" charset="0"/>
                <a:ea typeface="DM Sans SemiBold" pitchFamily="34" charset="-122"/>
                <a:cs typeface="DM Sans SemiBold" pitchFamily="34" charset="-120"/>
              </a:rPr>
              <a:t>3</a:t>
            </a:r>
            <a:endParaRPr lang="en-US" sz="1250" dirty="0"/>
          </a:p>
        </p:txBody>
      </p:sp>
      <p:sp>
        <p:nvSpPr>
          <p:cNvPr id="16" name="Text 10"/>
          <p:cNvSpPr/>
          <p:nvPr/>
        </p:nvSpPr>
        <p:spPr>
          <a:xfrm>
            <a:off x="7617726" y="2595364"/>
            <a:ext cx="2229092" cy="339725"/>
          </a:xfrm>
          <a:prstGeom prst="rect">
            <a:avLst/>
          </a:prstGeom>
          <a:noFill/>
          <a:ln/>
        </p:spPr>
        <p:txBody>
          <a:bodyPr wrap="square" lIns="0" tIns="0" rIns="0" bIns="0" rtlCol="0" anchor="t">
            <a:normAutofit/>
          </a:bodyPr>
          <a:lstStyle/>
          <a:p>
            <a:pPr marL="0" indent="0" algn="l">
              <a:lnSpc>
                <a:spcPct val="83000"/>
              </a:lnSpc>
              <a:buNone/>
            </a:pPr>
            <a:r>
              <a:rPr lang="en-US" sz="1300" dirty="0">
                <a:solidFill>
                  <a:srgbClr val="272525"/>
                </a:solidFill>
                <a:latin typeface="DM Sans SemiBold" pitchFamily="34" charset="0"/>
                <a:ea typeface="DM Sans SemiBold" pitchFamily="34" charset="-122"/>
                <a:cs typeface="DM Sans SemiBold" pitchFamily="34" charset="-120"/>
              </a:rPr>
              <a:t>Balance Sheet &amp; P&amp;L Agreement</a:t>
            </a:r>
            <a:endParaRPr lang="en-US" sz="1300" dirty="0"/>
          </a:p>
        </p:txBody>
      </p:sp>
      <p:sp>
        <p:nvSpPr>
          <p:cNvPr id="17" name="Text 11"/>
          <p:cNvSpPr/>
          <p:nvPr/>
        </p:nvSpPr>
        <p:spPr>
          <a:xfrm>
            <a:off x="7617726" y="2993628"/>
            <a:ext cx="2229092" cy="606822"/>
          </a:xfrm>
          <a:prstGeom prst="rect">
            <a:avLst/>
          </a:prstGeom>
          <a:noFill/>
          <a:ln/>
        </p:spPr>
        <p:txBody>
          <a:bodyPr wrap="square" lIns="0" tIns="0" rIns="0" bIns="0" rtlCol="0" anchor="t">
            <a:normAutofit/>
          </a:bodyPr>
          <a:lstStyle/>
          <a:p>
            <a:pPr marL="0" indent="0" algn="l">
              <a:lnSpc>
                <a:spcPct val="93000"/>
              </a:lnSpc>
              <a:buNone/>
            </a:pPr>
            <a:r>
              <a:rPr lang="en-US" sz="1050" dirty="0">
                <a:solidFill>
                  <a:srgbClr val="272525"/>
                </a:solidFill>
                <a:latin typeface="DM Sans" pitchFamily="34" charset="0"/>
                <a:ea typeface="DM Sans" pitchFamily="34" charset="-122"/>
                <a:cs typeface="DM Sans" pitchFamily="34" charset="-120"/>
              </a:rPr>
              <a:t>Whether the Balance Sheet and Statement of Profit &amp; Loss are in agreement with the books of accounts and returns filed.</a:t>
            </a:r>
            <a:endParaRPr lang="en-US" sz="1050" dirty="0"/>
          </a:p>
        </p:txBody>
      </p:sp>
      <p:pic>
        <p:nvPicPr>
          <p:cNvPr id="18" name="Image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0001" y="3986510"/>
            <a:ext cx="3857032" cy="1533426"/>
          </a:xfrm>
          <a:prstGeom prst="rect">
            <a:avLst/>
          </a:prstGeom>
        </p:spPr>
      </p:pic>
      <p:sp>
        <p:nvSpPr>
          <p:cNvPr id="19" name="Text 12"/>
          <p:cNvSpPr/>
          <p:nvPr/>
        </p:nvSpPr>
        <p:spPr>
          <a:xfrm>
            <a:off x="4036961" y="4108748"/>
            <a:ext cx="163012" cy="163016"/>
          </a:xfrm>
          <a:prstGeom prst="rect">
            <a:avLst/>
          </a:prstGeom>
          <a:noFill/>
          <a:ln/>
        </p:spPr>
        <p:txBody>
          <a:bodyPr wrap="none" lIns="0" tIns="0" rIns="0" bIns="0" rtlCol="0" anchor="ctr"/>
          <a:lstStyle/>
          <a:p>
            <a:pPr marL="0" indent="0" algn="ctr">
              <a:lnSpc>
                <a:spcPct val="100000"/>
              </a:lnSpc>
              <a:buNone/>
            </a:pPr>
            <a:r>
              <a:rPr lang="en-US" sz="1250" dirty="0">
                <a:solidFill>
                  <a:srgbClr val="000000"/>
                </a:solidFill>
                <a:latin typeface="DM Sans SemiBold" pitchFamily="34" charset="0"/>
                <a:ea typeface="DM Sans SemiBold" pitchFamily="34" charset="-122"/>
                <a:cs typeface="DM Sans SemiBold" pitchFamily="34" charset="-120"/>
              </a:rPr>
              <a:t>4</a:t>
            </a:r>
            <a:endParaRPr lang="en-US" sz="1250" dirty="0"/>
          </a:p>
        </p:txBody>
      </p:sp>
      <p:sp>
        <p:nvSpPr>
          <p:cNvPr id="20" name="Text 13"/>
          <p:cNvSpPr/>
          <p:nvPr/>
        </p:nvSpPr>
        <p:spPr>
          <a:xfrm>
            <a:off x="2344877" y="4529832"/>
            <a:ext cx="3249234" cy="169862"/>
          </a:xfrm>
          <a:prstGeom prst="rect">
            <a:avLst/>
          </a:prstGeom>
          <a:noFill/>
          <a:ln/>
        </p:spPr>
        <p:txBody>
          <a:bodyPr wrap="none" lIns="0" tIns="0" rIns="0" bIns="0" rtlCol="0" anchor="t"/>
          <a:lstStyle/>
          <a:p>
            <a:pPr marL="0" indent="0" algn="l">
              <a:lnSpc>
                <a:spcPct val="83000"/>
              </a:lnSpc>
              <a:buNone/>
            </a:pPr>
            <a:r>
              <a:rPr lang="en-US" sz="1300" dirty="0">
                <a:solidFill>
                  <a:srgbClr val="272525"/>
                </a:solidFill>
                <a:latin typeface="DM Sans SemiBold" pitchFamily="34" charset="0"/>
                <a:ea typeface="DM Sans SemiBold" pitchFamily="34" charset="-122"/>
                <a:cs typeface="DM Sans SemiBold" pitchFamily="34" charset="-120"/>
              </a:rPr>
              <a:t>Compliance with Accounting Standards</a:t>
            </a:r>
            <a:endParaRPr lang="en-US" sz="1300" dirty="0"/>
          </a:p>
        </p:txBody>
      </p:sp>
      <p:sp>
        <p:nvSpPr>
          <p:cNvPr id="21" name="Text 14"/>
          <p:cNvSpPr/>
          <p:nvPr/>
        </p:nvSpPr>
        <p:spPr>
          <a:xfrm>
            <a:off x="2344877" y="4758234"/>
            <a:ext cx="3547279" cy="455116"/>
          </a:xfrm>
          <a:prstGeom prst="rect">
            <a:avLst/>
          </a:prstGeom>
          <a:noFill/>
          <a:ln/>
        </p:spPr>
        <p:txBody>
          <a:bodyPr wrap="square" lIns="0" tIns="0" rIns="0" bIns="0" rtlCol="0" anchor="t">
            <a:normAutofit/>
          </a:bodyPr>
          <a:lstStyle/>
          <a:p>
            <a:pPr marL="0" indent="0" algn="l">
              <a:lnSpc>
                <a:spcPct val="93000"/>
              </a:lnSpc>
              <a:buNone/>
            </a:pPr>
            <a:r>
              <a:rPr lang="en-US" sz="1050" dirty="0">
                <a:solidFill>
                  <a:srgbClr val="272525"/>
                </a:solidFill>
                <a:latin typeface="DM Sans" pitchFamily="34" charset="0"/>
                <a:ea typeface="DM Sans" pitchFamily="34" charset="-122"/>
                <a:cs typeface="DM Sans" pitchFamily="34" charset="-120"/>
              </a:rPr>
              <a:t>Whether financial statements comply with Accounting Standards referred to in Section 133 (Ind AS / AS as applicable to the company's category).</a:t>
            </a:r>
            <a:endParaRPr lang="en-US" sz="1050" dirty="0"/>
          </a:p>
        </p:txBody>
      </p:sp>
      <p:pic>
        <p:nvPicPr>
          <p:cNvPr id="22" name="Image 5"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4662" y="3986510"/>
            <a:ext cx="3857032" cy="1533426"/>
          </a:xfrm>
          <a:prstGeom prst="rect">
            <a:avLst/>
          </a:prstGeom>
        </p:spPr>
      </p:pic>
      <p:sp>
        <p:nvSpPr>
          <p:cNvPr id="23" name="Text 15"/>
          <p:cNvSpPr/>
          <p:nvPr/>
        </p:nvSpPr>
        <p:spPr>
          <a:xfrm>
            <a:off x="7991622" y="4108748"/>
            <a:ext cx="163012" cy="163016"/>
          </a:xfrm>
          <a:prstGeom prst="rect">
            <a:avLst/>
          </a:prstGeom>
          <a:noFill/>
          <a:ln/>
        </p:spPr>
        <p:txBody>
          <a:bodyPr wrap="none" lIns="0" tIns="0" rIns="0" bIns="0" rtlCol="0" anchor="ctr"/>
          <a:lstStyle/>
          <a:p>
            <a:pPr marL="0" indent="0" algn="ctr">
              <a:lnSpc>
                <a:spcPct val="100000"/>
              </a:lnSpc>
              <a:buNone/>
            </a:pPr>
            <a:r>
              <a:rPr lang="en-US" sz="1250" dirty="0">
                <a:solidFill>
                  <a:srgbClr val="000000"/>
                </a:solidFill>
                <a:latin typeface="DM Sans SemiBold" pitchFamily="34" charset="0"/>
                <a:ea typeface="DM Sans SemiBold" pitchFamily="34" charset="-122"/>
                <a:cs typeface="DM Sans SemiBold" pitchFamily="34" charset="-120"/>
              </a:rPr>
              <a:t>5</a:t>
            </a:r>
            <a:endParaRPr lang="en-US" sz="1250" dirty="0"/>
          </a:p>
        </p:txBody>
      </p:sp>
      <p:sp>
        <p:nvSpPr>
          <p:cNvPr id="24" name="Text 16"/>
          <p:cNvSpPr/>
          <p:nvPr/>
        </p:nvSpPr>
        <p:spPr>
          <a:xfrm>
            <a:off x="6299538" y="4529832"/>
            <a:ext cx="2138309" cy="169862"/>
          </a:xfrm>
          <a:prstGeom prst="rect">
            <a:avLst/>
          </a:prstGeom>
          <a:noFill/>
          <a:ln/>
        </p:spPr>
        <p:txBody>
          <a:bodyPr wrap="none" lIns="0" tIns="0" rIns="0" bIns="0" rtlCol="0" anchor="t"/>
          <a:lstStyle/>
          <a:p>
            <a:pPr marL="0" indent="0" algn="l">
              <a:lnSpc>
                <a:spcPct val="83000"/>
              </a:lnSpc>
              <a:buNone/>
            </a:pPr>
            <a:r>
              <a:rPr lang="en-US" sz="1300" dirty="0">
                <a:solidFill>
                  <a:srgbClr val="272525"/>
                </a:solidFill>
                <a:latin typeface="DM Sans SemiBold" pitchFamily="34" charset="0"/>
                <a:ea typeface="DM Sans SemiBold" pitchFamily="34" charset="-122"/>
                <a:cs typeface="DM Sans SemiBold" pitchFamily="34" charset="-120"/>
              </a:rPr>
              <a:t>Internal Financial Controls</a:t>
            </a:r>
            <a:endParaRPr lang="en-US" sz="1300" dirty="0"/>
          </a:p>
        </p:txBody>
      </p:sp>
      <p:sp>
        <p:nvSpPr>
          <p:cNvPr id="25" name="Text 17"/>
          <p:cNvSpPr/>
          <p:nvPr/>
        </p:nvSpPr>
        <p:spPr>
          <a:xfrm>
            <a:off x="6299538" y="4758234"/>
            <a:ext cx="3547279" cy="606822"/>
          </a:xfrm>
          <a:prstGeom prst="rect">
            <a:avLst/>
          </a:prstGeom>
          <a:noFill/>
          <a:ln/>
        </p:spPr>
        <p:txBody>
          <a:bodyPr wrap="square" lIns="0" tIns="0" rIns="0" bIns="0" rtlCol="0" anchor="t">
            <a:normAutofit/>
          </a:bodyPr>
          <a:lstStyle/>
          <a:p>
            <a:pPr marL="0" indent="0" algn="l">
              <a:lnSpc>
                <a:spcPct val="93000"/>
              </a:lnSpc>
              <a:buNone/>
            </a:pPr>
            <a:r>
              <a:rPr lang="en-US" sz="1050" dirty="0">
                <a:solidFill>
                  <a:srgbClr val="272525"/>
                </a:solidFill>
                <a:latin typeface="DM Sans" pitchFamily="34" charset="0"/>
                <a:ea typeface="DM Sans" pitchFamily="34" charset="-122"/>
                <a:cs typeface="DM Sans" pitchFamily="34" charset="-120"/>
              </a:rPr>
              <a:t>Whether the company has an adequate Internal Financial Controls (IFC) system in place and whether such controls are operating effectively — applicable to listed companies and prescribed classes.</a:t>
            </a:r>
            <a:endParaRPr lang="en-US" sz="1050" dirty="0"/>
          </a:p>
        </p:txBody>
      </p:sp>
      <p:sp>
        <p:nvSpPr>
          <p:cNvPr id="26" name="Shape 18"/>
          <p:cNvSpPr/>
          <p:nvPr/>
        </p:nvSpPr>
        <p:spPr>
          <a:xfrm>
            <a:off x="2190001" y="5629771"/>
            <a:ext cx="7811694" cy="546894"/>
          </a:xfrm>
          <a:prstGeom prst="roundRect">
            <a:avLst>
              <a:gd name="adj" fmla="val 10433"/>
            </a:avLst>
          </a:prstGeom>
          <a:solidFill>
            <a:srgbClr val="B6D6FC"/>
          </a:solidFill>
          <a:ln/>
        </p:spPr>
      </p:sp>
      <p:pic>
        <p:nvPicPr>
          <p:cNvPr id="27" name="Image 6" descr="preencoded.png"/>
          <p:cNvPicPr>
            <a:picLocks noChangeAspect="1"/>
          </p:cNvPicPr>
          <p:nvPr/>
        </p:nvPicPr>
        <p:blipFill>
          <a:blip r:embed="rId9"/>
          <a:stretch>
            <a:fillRect/>
          </a:stretch>
        </p:blipFill>
        <p:spPr>
          <a:xfrm>
            <a:off x="2325828" y="5799534"/>
            <a:ext cx="169759" cy="135830"/>
          </a:xfrm>
          <a:prstGeom prst="rect">
            <a:avLst/>
          </a:prstGeom>
        </p:spPr>
      </p:pic>
      <p:sp>
        <p:nvSpPr>
          <p:cNvPr id="28" name="Text 19"/>
          <p:cNvSpPr/>
          <p:nvPr/>
        </p:nvSpPr>
        <p:spPr>
          <a:xfrm>
            <a:off x="2631414" y="5751513"/>
            <a:ext cx="7234453" cy="303411"/>
          </a:xfrm>
          <a:prstGeom prst="rect">
            <a:avLst/>
          </a:prstGeom>
          <a:noFill/>
          <a:ln/>
        </p:spPr>
        <p:txBody>
          <a:bodyPr wrap="square" lIns="0" tIns="0" rIns="0" bIns="0" rtlCol="0" anchor="t">
            <a:normAutofit/>
          </a:bodyPr>
          <a:lstStyle/>
          <a:p>
            <a:pPr marL="0" indent="0" algn="l">
              <a:lnSpc>
                <a:spcPct val="93000"/>
              </a:lnSpc>
              <a:buNone/>
            </a:pPr>
            <a:r>
              <a:rPr lang="en-US" sz="1050" dirty="0">
                <a:solidFill>
                  <a:srgbClr val="000000"/>
                </a:solidFill>
                <a:latin typeface="DM Sans" pitchFamily="34" charset="0"/>
                <a:ea typeface="DM Sans" pitchFamily="34" charset="-122"/>
                <a:cs typeface="DM Sans" pitchFamily="34" charset="-120"/>
              </a:rPr>
              <a:t>The auditor must also report on Director disqualifications under Section 164(2), observations or comments on financial transactions, and any qualifications in CARO 2020 as applicable.</a:t>
            </a:r>
            <a:endParaRPr lang="en-US"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1171050" y="531019"/>
            <a:ext cx="1440620" cy="272355"/>
          </a:xfrm>
          <a:prstGeom prst="roundRect">
            <a:avLst>
              <a:gd name="adj" fmla="val 21133"/>
            </a:avLst>
          </a:prstGeom>
          <a:solidFill>
            <a:srgbClr val="F7DBD4"/>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3738" y="598686"/>
            <a:ext cx="137018" cy="137021"/>
          </a:xfrm>
          <a:prstGeom prst="rect">
            <a:avLst/>
          </a:prstGeom>
        </p:spPr>
      </p:pic>
      <p:sp>
        <p:nvSpPr>
          <p:cNvPr id="4" name="Text 1"/>
          <p:cNvSpPr/>
          <p:nvPr/>
        </p:nvSpPr>
        <p:spPr>
          <a:xfrm>
            <a:off x="1479215" y="582315"/>
            <a:ext cx="1639350" cy="169763"/>
          </a:xfrm>
          <a:prstGeom prst="rect">
            <a:avLst/>
          </a:prstGeom>
          <a:noFill/>
          <a:ln/>
        </p:spPr>
        <p:txBody>
          <a:bodyPr wrap="none" lIns="0" tIns="0" rIns="0" bIns="0" rtlCol="0" anchor="t"/>
          <a:lstStyle/>
          <a:p>
            <a:pPr marL="0" indent="0" algn="l">
              <a:lnSpc>
                <a:spcPct val="103000"/>
              </a:lnSpc>
              <a:buNone/>
            </a:pPr>
            <a:r>
              <a:rPr lang="en-US" sz="1050" dirty="0">
                <a:solidFill>
                  <a:srgbClr val="272525"/>
                </a:solidFill>
                <a:latin typeface="DM Sans" pitchFamily="34" charset="0"/>
                <a:ea typeface="DM Sans" pitchFamily="34" charset="-122"/>
                <a:cs typeface="DM Sans" pitchFamily="34" charset="-120"/>
              </a:rPr>
              <a:t>SECTION 143(12)</a:t>
            </a:r>
            <a:endParaRPr lang="en-US" sz="1050" dirty="0"/>
          </a:p>
        </p:txBody>
      </p:sp>
      <p:sp>
        <p:nvSpPr>
          <p:cNvPr id="5" name="Text 2"/>
          <p:cNvSpPr/>
          <p:nvPr/>
        </p:nvSpPr>
        <p:spPr>
          <a:xfrm>
            <a:off x="1171050" y="865386"/>
            <a:ext cx="10106665" cy="428228"/>
          </a:xfrm>
          <a:prstGeom prst="rect">
            <a:avLst/>
          </a:prstGeom>
          <a:noFill/>
          <a:ln/>
        </p:spPr>
        <p:txBody>
          <a:bodyPr wrap="none" lIns="0" tIns="0" rIns="0" bIns="0" rtlCol="0" anchor="t"/>
          <a:lstStyle/>
          <a:p>
            <a:pPr marL="0" indent="0" algn="l">
              <a:lnSpc>
                <a:spcPct val="83000"/>
              </a:lnSpc>
              <a:buNone/>
            </a:pPr>
            <a:r>
              <a:rPr lang="en-US" sz="3350" dirty="0">
                <a:solidFill>
                  <a:srgbClr val="000000"/>
                </a:solidFill>
                <a:latin typeface="DM Sans SemiBold" pitchFamily="34" charset="0"/>
                <a:ea typeface="DM Sans SemiBold" pitchFamily="34" charset="-122"/>
                <a:cs typeface="DM Sans SemiBold" pitchFamily="34" charset="-120"/>
              </a:rPr>
              <a:t>Reporting of Fraud — A Critical Statutory Duty</a:t>
            </a:r>
            <a:endParaRPr lang="en-US" sz="3350" dirty="0"/>
          </a:p>
        </p:txBody>
      </p:sp>
      <p:sp>
        <p:nvSpPr>
          <p:cNvPr id="6" name="Text 3"/>
          <p:cNvSpPr/>
          <p:nvPr/>
        </p:nvSpPr>
        <p:spPr>
          <a:xfrm>
            <a:off x="1171050" y="1681559"/>
            <a:ext cx="3178988" cy="256977"/>
          </a:xfrm>
          <a:prstGeom prst="rect">
            <a:avLst/>
          </a:prstGeom>
          <a:noFill/>
          <a:ln/>
        </p:spPr>
        <p:txBody>
          <a:bodyPr wrap="none" lIns="0" tIns="0" rIns="0" bIns="0" rtlCol="0" anchor="t"/>
          <a:lstStyle/>
          <a:p>
            <a:pPr marL="0" indent="0" algn="l">
              <a:lnSpc>
                <a:spcPct val="83000"/>
              </a:lnSpc>
              <a:buNone/>
            </a:pPr>
            <a:r>
              <a:rPr lang="en-US" sz="2000" dirty="0">
                <a:solidFill>
                  <a:srgbClr val="000000"/>
                </a:solidFill>
                <a:latin typeface="DM Sans SemiBold" pitchFamily="34" charset="0"/>
                <a:ea typeface="DM Sans SemiBold" pitchFamily="34" charset="-122"/>
                <a:cs typeface="DM Sans SemiBold" pitchFamily="34" charset="-120"/>
              </a:rPr>
              <a:t>The Obligation</a:t>
            </a:r>
            <a:endParaRPr lang="en-US" sz="2000" dirty="0"/>
          </a:p>
        </p:txBody>
      </p:sp>
      <p:sp>
        <p:nvSpPr>
          <p:cNvPr id="7" name="Text 4"/>
          <p:cNvSpPr/>
          <p:nvPr/>
        </p:nvSpPr>
        <p:spPr>
          <a:xfrm>
            <a:off x="1171050" y="2093714"/>
            <a:ext cx="5229193" cy="1061145"/>
          </a:xfrm>
          <a:prstGeom prst="rect">
            <a:avLst/>
          </a:prstGeom>
          <a:noFill/>
          <a:ln/>
        </p:spPr>
        <p:txBody>
          <a:bodyPr wrap="square" lIns="0" tIns="0" rIns="0" bIns="0" rtlCol="0" anchor="t">
            <a:normAutofit/>
          </a:bodyPr>
          <a:lstStyle/>
          <a:p>
            <a:pPr marL="0" indent="0" algn="l">
              <a:lnSpc>
                <a:spcPct val="103000"/>
              </a:lnSpc>
              <a:buNone/>
            </a:pPr>
            <a:r>
              <a:rPr lang="en-US" sz="1300" dirty="0">
                <a:solidFill>
                  <a:srgbClr val="272525"/>
                </a:solidFill>
                <a:latin typeface="DM Sans" pitchFamily="34" charset="0"/>
                <a:ea typeface="DM Sans" pitchFamily="34" charset="-122"/>
                <a:cs typeface="DM Sans" pitchFamily="34" charset="-120"/>
              </a:rPr>
              <a:t>If an auditor, in the course of their audit, has reason to believe that an </a:t>
            </a:r>
            <a:r>
              <a:rPr lang="en-US" sz="1300" b="1" dirty="0">
                <a:solidFill>
                  <a:srgbClr val="272525"/>
                </a:solidFill>
                <a:latin typeface="DM Sans" pitchFamily="34" charset="0"/>
                <a:ea typeface="DM Sans" pitchFamily="34" charset="-122"/>
                <a:cs typeface="DM Sans" pitchFamily="34" charset="-120"/>
              </a:rPr>
              <a:t>offence of fraud is being or has been committed by officers or employees</a:t>
            </a:r>
            <a:r>
              <a:rPr lang="en-US" sz="1300" dirty="0">
                <a:solidFill>
                  <a:srgbClr val="272525"/>
                </a:solidFill>
                <a:latin typeface="DM Sans" pitchFamily="34" charset="0"/>
                <a:ea typeface="DM Sans" pitchFamily="34" charset="-122"/>
                <a:cs typeface="DM Sans" pitchFamily="34" charset="-120"/>
              </a:rPr>
              <a:t> of the company against the company, they must report the matter to the Central Government within prescribed time.</a:t>
            </a:r>
            <a:endParaRPr lang="en-US" sz="1300" dirty="0"/>
          </a:p>
        </p:txBody>
      </p:sp>
      <p:sp>
        <p:nvSpPr>
          <p:cNvPr id="8" name="Shape 5"/>
          <p:cNvSpPr/>
          <p:nvPr/>
        </p:nvSpPr>
        <p:spPr>
          <a:xfrm>
            <a:off x="1171050" y="3372247"/>
            <a:ext cx="5229193" cy="21332"/>
          </a:xfrm>
          <a:prstGeom prst="roundRect">
            <a:avLst>
              <a:gd name="adj" fmla="val 337264"/>
            </a:avLst>
          </a:prstGeom>
          <a:solidFill>
            <a:srgbClr val="272525">
              <a:alpha val="50000"/>
            </a:srgbClr>
          </a:solidFill>
          <a:ln/>
        </p:spPr>
      </p:sp>
      <p:sp>
        <p:nvSpPr>
          <p:cNvPr id="9" name="Text 6"/>
          <p:cNvSpPr/>
          <p:nvPr/>
        </p:nvSpPr>
        <p:spPr>
          <a:xfrm>
            <a:off x="1171050" y="3610967"/>
            <a:ext cx="3452925" cy="256977"/>
          </a:xfrm>
          <a:prstGeom prst="rect">
            <a:avLst/>
          </a:prstGeom>
          <a:noFill/>
          <a:ln/>
        </p:spPr>
        <p:txBody>
          <a:bodyPr wrap="none" lIns="0" tIns="0" rIns="0" bIns="0" rtlCol="0" anchor="t"/>
          <a:lstStyle/>
          <a:p>
            <a:pPr marL="0" indent="0" algn="l">
              <a:lnSpc>
                <a:spcPct val="83000"/>
              </a:lnSpc>
              <a:buNone/>
            </a:pPr>
            <a:r>
              <a:rPr lang="en-US" sz="2000" dirty="0">
                <a:solidFill>
                  <a:srgbClr val="000000"/>
                </a:solidFill>
                <a:latin typeface="DM Sans SemiBold" pitchFamily="34" charset="0"/>
                <a:ea typeface="DM Sans SemiBold" pitchFamily="34" charset="-122"/>
                <a:cs typeface="DM Sans SemiBold" pitchFamily="34" charset="-120"/>
              </a:rPr>
              <a:t>Threshold &amp; Procedure</a:t>
            </a:r>
            <a:endParaRPr lang="en-US" sz="2000" dirty="0"/>
          </a:p>
        </p:txBody>
      </p:sp>
      <p:sp>
        <p:nvSpPr>
          <p:cNvPr id="10" name="Text 7"/>
          <p:cNvSpPr/>
          <p:nvPr/>
        </p:nvSpPr>
        <p:spPr>
          <a:xfrm>
            <a:off x="1171050" y="4023122"/>
            <a:ext cx="5229193" cy="1115417"/>
          </a:xfrm>
          <a:prstGeom prst="rect">
            <a:avLst/>
          </a:prstGeom>
          <a:noFill/>
          <a:ln/>
        </p:spPr>
        <p:txBody>
          <a:bodyPr wrap="square" lIns="0" tIns="0" rIns="0" bIns="0" rtlCol="0" anchor="t">
            <a:normAutofit/>
          </a:bodyPr>
          <a:lstStyle/>
          <a:p>
            <a:pPr marL="342900" indent="-342900" algn="l">
              <a:lnSpc>
                <a:spcPct val="103000"/>
              </a:lnSpc>
              <a:buSzPct val="100000"/>
              <a:buChar char="•"/>
            </a:pPr>
            <a:r>
              <a:rPr lang="en-US" sz="1300" b="1" dirty="0">
                <a:solidFill>
                  <a:srgbClr val="272525"/>
                </a:solidFill>
                <a:latin typeface="DM Sans" pitchFamily="34" charset="0"/>
                <a:ea typeface="DM Sans" pitchFamily="34" charset="-122"/>
                <a:cs typeface="DM Sans" pitchFamily="34" charset="-120"/>
              </a:rPr>
              <a:t>Fraud ≥ ₹1 crore:</a:t>
            </a:r>
            <a:r>
              <a:rPr lang="en-US" sz="1300" dirty="0">
                <a:solidFill>
                  <a:srgbClr val="272525"/>
                </a:solidFill>
                <a:latin typeface="DM Sans" pitchFamily="34" charset="0"/>
                <a:ea typeface="DM Sans" pitchFamily="34" charset="-122"/>
                <a:cs typeface="DM Sans" pitchFamily="34" charset="-120"/>
              </a:rPr>
              <a:t> Report to Central Government (MCA) within 60 days via Form ADT-4, after reporting to the Audit Committee / Board first within 2 days of knowledge</a:t>
            </a:r>
            <a:endParaRPr lang="en-US" sz="1300" dirty="0"/>
          </a:p>
          <a:p>
            <a:pPr marL="342900" indent="-342900" algn="l">
              <a:lnSpc>
                <a:spcPct val="103000"/>
              </a:lnSpc>
              <a:buSzPct val="100000"/>
              <a:buChar char="•"/>
            </a:pPr>
            <a:r>
              <a:rPr lang="en-US" sz="1300" b="1" dirty="0">
                <a:solidFill>
                  <a:srgbClr val="272525"/>
                </a:solidFill>
                <a:latin typeface="DM Sans" pitchFamily="34" charset="0"/>
                <a:ea typeface="DM Sans" pitchFamily="34" charset="-122"/>
                <a:cs typeface="DM Sans" pitchFamily="34" charset="-120"/>
              </a:rPr>
              <a:t>Fraud &lt; ₹1 crore:</a:t>
            </a:r>
            <a:r>
              <a:rPr lang="en-US" sz="1300" dirty="0">
                <a:solidFill>
                  <a:srgbClr val="272525"/>
                </a:solidFill>
                <a:latin typeface="DM Sans" pitchFamily="34" charset="0"/>
                <a:ea typeface="DM Sans" pitchFamily="34" charset="-122"/>
                <a:cs typeface="DM Sans" pitchFamily="34" charset="-120"/>
              </a:rPr>
              <a:t> Report to Audit Committee or Board within prescribed time; disclose in the Audit Report</a:t>
            </a:r>
            <a:endParaRPr lang="en-US" sz="1300" dirty="0"/>
          </a:p>
        </p:txBody>
      </p:sp>
      <p:sp>
        <p:nvSpPr>
          <p:cNvPr id="11" name="Shape 8"/>
          <p:cNvSpPr/>
          <p:nvPr/>
        </p:nvSpPr>
        <p:spPr>
          <a:xfrm>
            <a:off x="6824492" y="1701006"/>
            <a:ext cx="2023615" cy="3062784"/>
          </a:xfrm>
          <a:prstGeom prst="roundRect">
            <a:avLst>
              <a:gd name="adj" fmla="val 3555"/>
            </a:avLst>
          </a:prstGeom>
          <a:solidFill>
            <a:srgbClr val="EFE8DD"/>
          </a:solidFill>
          <a:ln w="6350">
            <a:solidFill>
              <a:srgbClr val="D5CEC3"/>
            </a:solidFill>
            <a:prstDash val="solid"/>
          </a:ln>
        </p:spPr>
      </p:sp>
      <p:sp>
        <p:nvSpPr>
          <p:cNvPr id="12" name="Text 9"/>
          <p:cNvSpPr/>
          <p:nvPr/>
        </p:nvSpPr>
        <p:spPr>
          <a:xfrm>
            <a:off x="7002089" y="1878608"/>
            <a:ext cx="1668421" cy="214114"/>
          </a:xfrm>
          <a:prstGeom prst="rect">
            <a:avLst/>
          </a:prstGeom>
          <a:noFill/>
          <a:ln/>
        </p:spPr>
        <p:txBody>
          <a:bodyPr wrap="none" lIns="0" tIns="0" rIns="0" bIns="0" rtlCol="0" anchor="t"/>
          <a:lstStyle/>
          <a:p>
            <a:pPr marL="0" indent="0" algn="l">
              <a:lnSpc>
                <a:spcPct val="83000"/>
              </a:lnSpc>
              <a:buNone/>
            </a:pPr>
            <a:r>
              <a:rPr lang="en-US" sz="1650" dirty="0">
                <a:solidFill>
                  <a:srgbClr val="272525"/>
                </a:solidFill>
                <a:latin typeface="DM Sans SemiBold" pitchFamily="34" charset="0"/>
                <a:ea typeface="DM Sans SemiBold" pitchFamily="34" charset="-122"/>
                <a:cs typeface="DM Sans SemiBold" pitchFamily="34" charset="-120"/>
              </a:rPr>
              <a:t>Key Timelines</a:t>
            </a:r>
            <a:endParaRPr lang="en-US" sz="1650" dirty="0"/>
          </a:p>
        </p:txBody>
      </p:sp>
      <p:sp>
        <p:nvSpPr>
          <p:cNvPr id="13" name="Text 10"/>
          <p:cNvSpPr/>
          <p:nvPr/>
        </p:nvSpPr>
        <p:spPr>
          <a:xfrm>
            <a:off x="7002089" y="2247900"/>
            <a:ext cx="1668421" cy="1485602"/>
          </a:xfrm>
          <a:prstGeom prst="rect">
            <a:avLst/>
          </a:prstGeom>
          <a:noFill/>
          <a:ln/>
        </p:spPr>
        <p:txBody>
          <a:bodyPr wrap="square" lIns="0" tIns="0" rIns="0" bIns="0" rtlCol="0" anchor="t">
            <a:normAutofit/>
          </a:bodyPr>
          <a:lstStyle/>
          <a:p>
            <a:pPr marL="0" indent="0" algn="l">
              <a:lnSpc>
                <a:spcPct val="103000"/>
              </a:lnSpc>
              <a:buNone/>
            </a:pPr>
            <a:r>
              <a:rPr lang="en-US" sz="1300" b="1" dirty="0">
                <a:solidFill>
                  <a:srgbClr val="272525"/>
                </a:solidFill>
                <a:latin typeface="DM Sans" pitchFamily="34" charset="0"/>
                <a:ea typeface="DM Sans" pitchFamily="34" charset="-122"/>
                <a:cs typeface="DM Sans" pitchFamily="34" charset="-120"/>
              </a:rPr>
              <a:t>2 days</a:t>
            </a:r>
            <a:r>
              <a:rPr lang="en-US" sz="1300" dirty="0">
                <a:solidFill>
                  <a:srgbClr val="272525"/>
                </a:solidFill>
                <a:latin typeface="DM Sans" pitchFamily="34" charset="0"/>
                <a:ea typeface="DM Sans" pitchFamily="34" charset="-122"/>
                <a:cs typeface="DM Sans" pitchFamily="34" charset="-120"/>
              </a:rPr>
              <a:t> — Report to Board/Audit Committee after suspicion</a:t>
            </a:r>
            <a:endParaRPr lang="en-US" sz="1300" dirty="0"/>
          </a:p>
          <a:p>
            <a:pPr marL="0" indent="0" algn="l">
              <a:lnSpc>
                <a:spcPct val="103000"/>
              </a:lnSpc>
              <a:buNone/>
            </a:pPr>
            <a:r>
              <a:rPr lang="en-US" sz="1300" b="1" dirty="0">
                <a:solidFill>
                  <a:srgbClr val="272525"/>
                </a:solidFill>
                <a:latin typeface="DM Sans" pitchFamily="34" charset="0"/>
                <a:ea typeface="DM Sans" pitchFamily="34" charset="-122"/>
                <a:cs typeface="DM Sans" pitchFamily="34" charset="-120"/>
              </a:rPr>
              <a:t>45 days</a:t>
            </a:r>
            <a:r>
              <a:rPr lang="en-US" sz="1300" dirty="0">
                <a:solidFill>
                  <a:srgbClr val="272525"/>
                </a:solidFill>
                <a:latin typeface="DM Sans" pitchFamily="34" charset="0"/>
                <a:ea typeface="DM Sans" pitchFamily="34" charset="-122"/>
                <a:cs typeface="DM Sans" pitchFamily="34" charset="-120"/>
              </a:rPr>
              <a:t> — Submit Form ADT-4 to MCA (if fraud ≥ ₹1 Cr)</a:t>
            </a:r>
            <a:endParaRPr lang="en-US" sz="1300" dirty="0"/>
          </a:p>
        </p:txBody>
      </p:sp>
      <p:sp>
        <p:nvSpPr>
          <p:cNvPr id="14" name="Shape 11"/>
          <p:cNvSpPr/>
          <p:nvPr/>
        </p:nvSpPr>
        <p:spPr>
          <a:xfrm>
            <a:off x="9003281" y="1701006"/>
            <a:ext cx="2023615" cy="3062784"/>
          </a:xfrm>
          <a:prstGeom prst="roundRect">
            <a:avLst>
              <a:gd name="adj" fmla="val 3555"/>
            </a:avLst>
          </a:prstGeom>
          <a:solidFill>
            <a:srgbClr val="EFE8DD"/>
          </a:solidFill>
          <a:ln w="6350">
            <a:solidFill>
              <a:srgbClr val="D5CEC3"/>
            </a:solidFill>
            <a:prstDash val="solid"/>
          </a:ln>
        </p:spPr>
      </p:sp>
      <p:sp>
        <p:nvSpPr>
          <p:cNvPr id="15" name="Text 12"/>
          <p:cNvSpPr/>
          <p:nvPr/>
        </p:nvSpPr>
        <p:spPr>
          <a:xfrm>
            <a:off x="9180878" y="1878608"/>
            <a:ext cx="1668421" cy="642342"/>
          </a:xfrm>
          <a:prstGeom prst="rect">
            <a:avLst/>
          </a:prstGeom>
          <a:noFill/>
          <a:ln/>
        </p:spPr>
        <p:txBody>
          <a:bodyPr wrap="square" lIns="0" tIns="0" rIns="0" bIns="0" rtlCol="0" anchor="t">
            <a:normAutofit/>
          </a:bodyPr>
          <a:lstStyle/>
          <a:p>
            <a:pPr marL="0" indent="0" algn="l">
              <a:lnSpc>
                <a:spcPct val="83000"/>
              </a:lnSpc>
              <a:buNone/>
            </a:pPr>
            <a:r>
              <a:rPr lang="en-US" sz="1650" dirty="0">
                <a:solidFill>
                  <a:srgbClr val="272525"/>
                </a:solidFill>
                <a:latin typeface="DM Sans SemiBold" pitchFamily="34" charset="0"/>
                <a:ea typeface="DM Sans SemiBold" pitchFamily="34" charset="-122"/>
                <a:cs typeface="DM Sans SemiBold" pitchFamily="34" charset="-120"/>
              </a:rPr>
              <a:t>Consequences of Non-Reporting</a:t>
            </a:r>
            <a:endParaRPr lang="en-US" sz="1650" dirty="0"/>
          </a:p>
        </p:txBody>
      </p:sp>
      <p:sp>
        <p:nvSpPr>
          <p:cNvPr id="16" name="Text 13"/>
          <p:cNvSpPr/>
          <p:nvPr/>
        </p:nvSpPr>
        <p:spPr>
          <a:xfrm>
            <a:off x="9180878" y="2676128"/>
            <a:ext cx="1668421" cy="1910060"/>
          </a:xfrm>
          <a:prstGeom prst="rect">
            <a:avLst/>
          </a:prstGeom>
          <a:noFill/>
          <a:ln/>
        </p:spPr>
        <p:txBody>
          <a:bodyPr wrap="square" lIns="0" tIns="0" rIns="0" bIns="0" rtlCol="0" anchor="t">
            <a:normAutofit/>
          </a:bodyPr>
          <a:lstStyle/>
          <a:p>
            <a:pPr marL="0" indent="0" algn="l">
              <a:lnSpc>
                <a:spcPct val="103000"/>
              </a:lnSpc>
              <a:buNone/>
            </a:pPr>
            <a:r>
              <a:rPr lang="en-US" sz="1300" dirty="0">
                <a:solidFill>
                  <a:srgbClr val="272525"/>
                </a:solidFill>
                <a:latin typeface="DM Sans" pitchFamily="34" charset="0"/>
                <a:ea typeface="DM Sans" pitchFamily="34" charset="-122"/>
                <a:cs typeface="DM Sans" pitchFamily="34" charset="-120"/>
              </a:rPr>
              <a:t>Failure to report fraud under Sec 143(12) may result in prosecution of the auditor under Section 147, with punishment of imprisonment and/or fine.</a:t>
            </a:r>
            <a:endParaRPr lang="en-US" sz="1300" dirty="0"/>
          </a:p>
        </p:txBody>
      </p:sp>
      <p:sp>
        <p:nvSpPr>
          <p:cNvPr id="17" name="Shape 14"/>
          <p:cNvSpPr/>
          <p:nvPr/>
        </p:nvSpPr>
        <p:spPr>
          <a:xfrm>
            <a:off x="6824492" y="4938415"/>
            <a:ext cx="4202404" cy="1213842"/>
          </a:xfrm>
          <a:prstGeom prst="roundRect">
            <a:avLst>
              <a:gd name="adj" fmla="val 5927"/>
            </a:avLst>
          </a:prstGeom>
          <a:solidFill>
            <a:srgbClr val="FFB3B4"/>
          </a:solidFill>
          <a:ln/>
        </p:spPr>
      </p:sp>
      <p:pic>
        <p:nvPicPr>
          <p:cNvPr id="18" name="Image 1" descr="preencoded.png"/>
          <p:cNvPicPr>
            <a:picLocks noChangeAspect="1"/>
          </p:cNvPicPr>
          <p:nvPr/>
        </p:nvPicPr>
        <p:blipFill>
          <a:blip r:embed="rId5"/>
          <a:stretch>
            <a:fillRect/>
          </a:stretch>
        </p:blipFill>
        <p:spPr>
          <a:xfrm>
            <a:off x="6995739" y="5167610"/>
            <a:ext cx="214109" cy="171252"/>
          </a:xfrm>
          <a:prstGeom prst="rect">
            <a:avLst/>
          </a:prstGeom>
        </p:spPr>
      </p:pic>
      <p:sp>
        <p:nvSpPr>
          <p:cNvPr id="19" name="Text 15"/>
          <p:cNvSpPr/>
          <p:nvPr/>
        </p:nvSpPr>
        <p:spPr>
          <a:xfrm>
            <a:off x="7381095" y="5120878"/>
            <a:ext cx="3474554" cy="848916"/>
          </a:xfrm>
          <a:prstGeom prst="rect">
            <a:avLst/>
          </a:prstGeom>
          <a:noFill/>
          <a:ln/>
        </p:spPr>
        <p:txBody>
          <a:bodyPr wrap="square" lIns="0" tIns="0" rIns="0" bIns="0" rtlCol="0" anchor="t">
            <a:normAutofit/>
          </a:bodyPr>
          <a:lstStyle/>
          <a:p>
            <a:pPr marL="0" indent="0" algn="l">
              <a:lnSpc>
                <a:spcPct val="103000"/>
              </a:lnSpc>
              <a:buNone/>
            </a:pPr>
            <a:r>
              <a:rPr lang="en-US" sz="1300" dirty="0">
                <a:solidFill>
                  <a:srgbClr val="000000"/>
                </a:solidFill>
                <a:latin typeface="DM Sans" pitchFamily="34" charset="0"/>
                <a:ea typeface="DM Sans" pitchFamily="34" charset="-122"/>
                <a:cs typeface="DM Sans" pitchFamily="34" charset="-120"/>
              </a:rPr>
              <a:t>The duty to report fraud is non-negotiable and overrides any confidentiality obligations the auditor may otherwise have to the client company.</a:t>
            </a: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262" y="610791"/>
            <a:ext cx="144062" cy="144066"/>
          </a:xfrm>
          <a:prstGeom prst="rect">
            <a:avLst/>
          </a:prstGeom>
        </p:spPr>
      </p:pic>
      <p:sp>
        <p:nvSpPr>
          <p:cNvPr id="3" name="Text 0"/>
          <p:cNvSpPr/>
          <p:nvPr/>
        </p:nvSpPr>
        <p:spPr>
          <a:xfrm>
            <a:off x="1132355" y="591344"/>
            <a:ext cx="1459174" cy="182959"/>
          </a:xfrm>
          <a:prstGeom prst="rect">
            <a:avLst/>
          </a:prstGeom>
          <a:noFill/>
          <a:ln/>
        </p:spPr>
        <p:txBody>
          <a:bodyPr wrap="none" lIns="0" tIns="0" rIns="0" bIns="0" rtlCol="0" anchor="t"/>
          <a:lstStyle/>
          <a:p>
            <a:pPr marL="0" indent="0" algn="l">
              <a:lnSpc>
                <a:spcPct val="106000"/>
              </a:lnSpc>
              <a:buNone/>
            </a:pPr>
            <a:r>
              <a:rPr lang="en-US" sz="1100" dirty="0">
                <a:solidFill>
                  <a:srgbClr val="911E1B"/>
                </a:solidFill>
                <a:latin typeface="DM Sans" pitchFamily="34" charset="0"/>
                <a:ea typeface="DM Sans" pitchFamily="34" charset="-122"/>
                <a:cs typeface="DM Sans" pitchFamily="34" charset="-120"/>
              </a:rPr>
              <a:t>SECTION 144</a:t>
            </a:r>
            <a:endParaRPr lang="en-US" sz="1100" dirty="0"/>
          </a:p>
        </p:txBody>
      </p:sp>
      <p:sp>
        <p:nvSpPr>
          <p:cNvPr id="4" name="Text 1"/>
          <p:cNvSpPr/>
          <p:nvPr/>
        </p:nvSpPr>
        <p:spPr>
          <a:xfrm>
            <a:off x="916262" y="896938"/>
            <a:ext cx="10359071" cy="900906"/>
          </a:xfrm>
          <a:prstGeom prst="rect">
            <a:avLst/>
          </a:prstGeom>
          <a:noFill/>
          <a:ln/>
        </p:spPr>
        <p:txBody>
          <a:bodyPr wrap="square" lIns="0" tIns="0" rIns="0" bIns="0" rtlCol="0" anchor="t">
            <a:normAutofit/>
          </a:bodyPr>
          <a:lstStyle/>
          <a:p>
            <a:pPr marL="0" indent="0" algn="l">
              <a:lnSpc>
                <a:spcPct val="83000"/>
              </a:lnSpc>
              <a:buNone/>
            </a:pPr>
            <a:r>
              <a:rPr lang="en-US" sz="3500" dirty="0">
                <a:solidFill>
                  <a:srgbClr val="000000"/>
                </a:solidFill>
                <a:latin typeface="DM Sans SemiBold" pitchFamily="34" charset="0"/>
                <a:ea typeface="DM Sans SemiBold" pitchFamily="34" charset="-122"/>
                <a:cs typeface="DM Sans SemiBold" pitchFamily="34" charset="-120"/>
              </a:rPr>
              <a:t>Prohibited Services — Auditor Independence Safeguards</a:t>
            </a:r>
            <a:endParaRPr lang="en-US" sz="3500" dirty="0"/>
          </a:p>
        </p:txBody>
      </p:sp>
      <p:sp>
        <p:nvSpPr>
          <p:cNvPr id="5" name="Text 2"/>
          <p:cNvSpPr/>
          <p:nvPr/>
        </p:nvSpPr>
        <p:spPr>
          <a:xfrm>
            <a:off x="916262" y="2055416"/>
            <a:ext cx="10359071" cy="457398"/>
          </a:xfrm>
          <a:prstGeom prst="rect">
            <a:avLst/>
          </a:prstGeom>
          <a:noFill/>
          <a:ln/>
        </p:spPr>
        <p:txBody>
          <a:bodyPr wrap="square" lIns="0" tIns="0" rIns="0" bIns="0" rtlCol="0" anchor="t">
            <a:normAutofit/>
          </a:bodyPr>
          <a:lstStyle/>
          <a:p>
            <a:pPr marL="0" indent="0" algn="l">
              <a:lnSpc>
                <a:spcPct val="106000"/>
              </a:lnSpc>
              <a:buNone/>
            </a:pPr>
            <a:r>
              <a:rPr lang="en-US" sz="1400" dirty="0">
                <a:solidFill>
                  <a:srgbClr val="272525"/>
                </a:solidFill>
                <a:latin typeface="DM Sans" pitchFamily="34" charset="0"/>
                <a:ea typeface="DM Sans" pitchFamily="34" charset="-122"/>
                <a:cs typeface="DM Sans" pitchFamily="34" charset="-120"/>
              </a:rPr>
              <a:t>Section 144 prohibits a statutory auditor from rendering certain non-audit services to the company, its holding company, or its subsidiary company, either directly or indirectly — to safeguard </a:t>
            </a:r>
            <a:r>
              <a:rPr lang="en-US" sz="1400" b="1" dirty="0">
                <a:solidFill>
                  <a:srgbClr val="272525"/>
                </a:solidFill>
                <a:latin typeface="DM Sans" pitchFamily="34" charset="0"/>
                <a:ea typeface="DM Sans" pitchFamily="34" charset="-122"/>
                <a:cs typeface="DM Sans" pitchFamily="34" charset="-120"/>
              </a:rPr>
              <a:t>auditor independence</a:t>
            </a:r>
            <a:r>
              <a:rPr lang="en-US" sz="1400" dirty="0">
                <a:solidFill>
                  <a:srgbClr val="272525"/>
                </a:solidFill>
                <a:latin typeface="DM Sans" pitchFamily="34" charset="0"/>
                <a:ea typeface="DM Sans" pitchFamily="34" charset="-122"/>
                <a:cs typeface="DM Sans" pitchFamily="34" charset="-120"/>
              </a:rPr>
              <a:t>.</a:t>
            </a:r>
            <a:endParaRPr lang="en-US" sz="140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262" y="2705993"/>
            <a:ext cx="450343" cy="450354"/>
          </a:xfrm>
          <a:prstGeom prst="rect">
            <a:avLst/>
          </a:prstGeom>
        </p:spPr>
      </p:pic>
      <p:sp>
        <p:nvSpPr>
          <p:cNvPr id="7" name="Text 3"/>
          <p:cNvSpPr/>
          <p:nvPr/>
        </p:nvSpPr>
        <p:spPr>
          <a:xfrm>
            <a:off x="1581210" y="2705993"/>
            <a:ext cx="2926384" cy="225227"/>
          </a:xfrm>
          <a:prstGeom prst="rect">
            <a:avLst/>
          </a:prstGeom>
          <a:noFill/>
          <a:ln/>
        </p:spPr>
        <p:txBody>
          <a:bodyPr wrap="none" lIns="0" tIns="0" rIns="0" bIns="0" rtlCol="0" anchor="t"/>
          <a:lstStyle/>
          <a:p>
            <a:pPr marL="0" indent="0" algn="l">
              <a:lnSpc>
                <a:spcPct val="83000"/>
              </a:lnSpc>
              <a:buNone/>
            </a:pPr>
            <a:r>
              <a:rPr lang="en-US" sz="1750" dirty="0">
                <a:solidFill>
                  <a:srgbClr val="272525"/>
                </a:solidFill>
                <a:latin typeface="DM Sans SemiBold" pitchFamily="34" charset="0"/>
                <a:ea typeface="DM Sans SemiBold" pitchFamily="34" charset="-122"/>
                <a:cs typeface="DM Sans SemiBold" pitchFamily="34" charset="-120"/>
              </a:rPr>
              <a:t>Accounting &amp; Bookkeeping</a:t>
            </a:r>
            <a:endParaRPr lang="en-US" sz="1750" dirty="0"/>
          </a:p>
        </p:txBody>
      </p:sp>
      <p:sp>
        <p:nvSpPr>
          <p:cNvPr id="8" name="Text 4"/>
          <p:cNvSpPr/>
          <p:nvPr/>
        </p:nvSpPr>
        <p:spPr>
          <a:xfrm>
            <a:off x="1581210" y="3034209"/>
            <a:ext cx="4407286" cy="686098"/>
          </a:xfrm>
          <a:prstGeom prst="rect">
            <a:avLst/>
          </a:prstGeom>
          <a:noFill/>
          <a:ln/>
        </p:spPr>
        <p:txBody>
          <a:bodyPr wrap="square" lIns="0" tIns="0" rIns="0" bIns="0" rtlCol="0" anchor="t">
            <a:normAutofit/>
          </a:bodyPr>
          <a:lstStyle/>
          <a:p>
            <a:pPr marL="0" indent="0" algn="l">
              <a:lnSpc>
                <a:spcPct val="106000"/>
              </a:lnSpc>
              <a:buNone/>
            </a:pPr>
            <a:r>
              <a:rPr lang="en-US" sz="1400" dirty="0">
                <a:solidFill>
                  <a:srgbClr val="272525"/>
                </a:solidFill>
                <a:latin typeface="DM Sans" pitchFamily="34" charset="0"/>
                <a:ea typeface="DM Sans" pitchFamily="34" charset="-122"/>
                <a:cs typeface="DM Sans" pitchFamily="34" charset="-120"/>
              </a:rPr>
              <a:t>Maintaining books of accounts or preparing financial statements on behalf of the audit client is strictly prohibited.</a:t>
            </a:r>
            <a:endParaRPr lang="en-US" sz="140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100" y="2705993"/>
            <a:ext cx="450343" cy="450354"/>
          </a:xfrm>
          <a:prstGeom prst="rect">
            <a:avLst/>
          </a:prstGeom>
        </p:spPr>
      </p:pic>
      <p:sp>
        <p:nvSpPr>
          <p:cNvPr id="10" name="Text 5"/>
          <p:cNvSpPr/>
          <p:nvPr/>
        </p:nvSpPr>
        <p:spPr>
          <a:xfrm>
            <a:off x="6868048" y="2705993"/>
            <a:ext cx="2251912" cy="225227"/>
          </a:xfrm>
          <a:prstGeom prst="rect">
            <a:avLst/>
          </a:prstGeom>
          <a:noFill/>
          <a:ln/>
        </p:spPr>
        <p:txBody>
          <a:bodyPr wrap="none" lIns="0" tIns="0" rIns="0" bIns="0" rtlCol="0" anchor="t"/>
          <a:lstStyle/>
          <a:p>
            <a:pPr marL="0" indent="0" algn="l">
              <a:lnSpc>
                <a:spcPct val="83000"/>
              </a:lnSpc>
              <a:buNone/>
            </a:pPr>
            <a:r>
              <a:rPr lang="en-US" sz="1750" dirty="0">
                <a:solidFill>
                  <a:srgbClr val="272525"/>
                </a:solidFill>
                <a:latin typeface="DM Sans SemiBold" pitchFamily="34" charset="0"/>
                <a:ea typeface="DM Sans SemiBold" pitchFamily="34" charset="-122"/>
                <a:cs typeface="DM Sans SemiBold" pitchFamily="34" charset="-120"/>
              </a:rPr>
              <a:t>Internal Audit</a:t>
            </a:r>
            <a:endParaRPr lang="en-US" sz="1750" dirty="0"/>
          </a:p>
        </p:txBody>
      </p:sp>
      <p:sp>
        <p:nvSpPr>
          <p:cNvPr id="11" name="Text 6"/>
          <p:cNvSpPr/>
          <p:nvPr/>
        </p:nvSpPr>
        <p:spPr>
          <a:xfrm>
            <a:off x="6868048" y="3034209"/>
            <a:ext cx="4407286" cy="686098"/>
          </a:xfrm>
          <a:prstGeom prst="rect">
            <a:avLst/>
          </a:prstGeom>
          <a:noFill/>
          <a:ln/>
        </p:spPr>
        <p:txBody>
          <a:bodyPr wrap="square" lIns="0" tIns="0" rIns="0" bIns="0" rtlCol="0" anchor="t">
            <a:normAutofit/>
          </a:bodyPr>
          <a:lstStyle/>
          <a:p>
            <a:pPr marL="0" indent="0" algn="l">
              <a:lnSpc>
                <a:spcPct val="106000"/>
              </a:lnSpc>
              <a:buNone/>
            </a:pPr>
            <a:r>
              <a:rPr lang="en-US" sz="1400" dirty="0">
                <a:solidFill>
                  <a:srgbClr val="272525"/>
                </a:solidFill>
                <a:latin typeface="DM Sans" pitchFamily="34" charset="0"/>
                <a:ea typeface="DM Sans" pitchFamily="34" charset="-122"/>
                <a:cs typeface="DM Sans" pitchFamily="34" charset="-120"/>
              </a:rPr>
              <a:t>Conducting internal audit of the same company for which the firm acts as statutory auditor creates a self-review threat.</a:t>
            </a:r>
            <a:endParaRPr lang="en-US" sz="140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6262" y="4063702"/>
            <a:ext cx="450343" cy="450354"/>
          </a:xfrm>
          <a:prstGeom prst="rect">
            <a:avLst/>
          </a:prstGeom>
        </p:spPr>
      </p:pic>
      <p:sp>
        <p:nvSpPr>
          <p:cNvPr id="13" name="Text 7"/>
          <p:cNvSpPr/>
          <p:nvPr/>
        </p:nvSpPr>
        <p:spPr>
          <a:xfrm>
            <a:off x="1581210" y="4063702"/>
            <a:ext cx="3301719" cy="225227"/>
          </a:xfrm>
          <a:prstGeom prst="rect">
            <a:avLst/>
          </a:prstGeom>
          <a:noFill/>
          <a:ln/>
        </p:spPr>
        <p:txBody>
          <a:bodyPr wrap="none" lIns="0" tIns="0" rIns="0" bIns="0" rtlCol="0" anchor="t"/>
          <a:lstStyle/>
          <a:p>
            <a:pPr marL="0" indent="0" algn="l">
              <a:lnSpc>
                <a:spcPct val="83000"/>
              </a:lnSpc>
              <a:buNone/>
            </a:pPr>
            <a:r>
              <a:rPr lang="en-US" sz="1750" dirty="0">
                <a:solidFill>
                  <a:srgbClr val="272525"/>
                </a:solidFill>
                <a:latin typeface="DM Sans SemiBold" pitchFamily="34" charset="0"/>
                <a:ea typeface="DM Sans SemiBold" pitchFamily="34" charset="-122"/>
                <a:cs typeface="DM Sans SemiBold" pitchFamily="34" charset="-120"/>
              </a:rPr>
              <a:t>Investment Advisory / Banking</a:t>
            </a:r>
            <a:endParaRPr lang="en-US" sz="1750" dirty="0"/>
          </a:p>
        </p:txBody>
      </p:sp>
      <p:sp>
        <p:nvSpPr>
          <p:cNvPr id="14" name="Text 8"/>
          <p:cNvSpPr/>
          <p:nvPr/>
        </p:nvSpPr>
        <p:spPr>
          <a:xfrm>
            <a:off x="1581210" y="4391918"/>
            <a:ext cx="4407286" cy="686098"/>
          </a:xfrm>
          <a:prstGeom prst="rect">
            <a:avLst/>
          </a:prstGeom>
          <a:noFill/>
          <a:ln/>
        </p:spPr>
        <p:txBody>
          <a:bodyPr wrap="square" lIns="0" tIns="0" rIns="0" bIns="0" rtlCol="0" anchor="t">
            <a:normAutofit/>
          </a:bodyPr>
          <a:lstStyle/>
          <a:p>
            <a:pPr marL="0" indent="0" algn="l">
              <a:lnSpc>
                <a:spcPct val="106000"/>
              </a:lnSpc>
              <a:buNone/>
            </a:pPr>
            <a:r>
              <a:rPr lang="en-US" sz="1400" dirty="0">
                <a:solidFill>
                  <a:srgbClr val="272525"/>
                </a:solidFill>
                <a:latin typeface="DM Sans" pitchFamily="34" charset="0"/>
                <a:ea typeface="DM Sans" pitchFamily="34" charset="-122"/>
                <a:cs typeface="DM Sans" pitchFamily="34" charset="-120"/>
              </a:rPr>
              <a:t>Providing investment advisory services or investment banking services to the audit client is disallowed under this section.</a:t>
            </a:r>
            <a:endParaRPr lang="en-US" sz="1400" dirty="0"/>
          </a:p>
        </p:txBody>
      </p:sp>
      <p:pic>
        <p:nvPicPr>
          <p:cNvPr id="1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03100" y="4063702"/>
            <a:ext cx="450343" cy="450354"/>
          </a:xfrm>
          <a:prstGeom prst="rect">
            <a:avLst/>
          </a:prstGeom>
        </p:spPr>
      </p:pic>
      <p:sp>
        <p:nvSpPr>
          <p:cNvPr id="16" name="Text 9"/>
          <p:cNvSpPr/>
          <p:nvPr/>
        </p:nvSpPr>
        <p:spPr>
          <a:xfrm>
            <a:off x="6868048" y="4063702"/>
            <a:ext cx="3666636" cy="225227"/>
          </a:xfrm>
          <a:prstGeom prst="rect">
            <a:avLst/>
          </a:prstGeom>
          <a:noFill/>
          <a:ln/>
        </p:spPr>
        <p:txBody>
          <a:bodyPr wrap="none" lIns="0" tIns="0" rIns="0" bIns="0" rtlCol="0" anchor="t"/>
          <a:lstStyle/>
          <a:p>
            <a:pPr marL="0" indent="0" algn="l">
              <a:lnSpc>
                <a:spcPct val="83000"/>
              </a:lnSpc>
              <a:buNone/>
            </a:pPr>
            <a:r>
              <a:rPr lang="en-US" sz="1750" dirty="0">
                <a:solidFill>
                  <a:srgbClr val="272525"/>
                </a:solidFill>
                <a:latin typeface="DM Sans SemiBold" pitchFamily="34" charset="0"/>
                <a:ea typeface="DM Sans SemiBold" pitchFamily="34" charset="-122"/>
                <a:cs typeface="DM Sans SemiBold" pitchFamily="34" charset="-120"/>
              </a:rPr>
              <a:t>Management &amp; Actuarial Services</a:t>
            </a:r>
            <a:endParaRPr lang="en-US" sz="1750" dirty="0"/>
          </a:p>
        </p:txBody>
      </p:sp>
      <p:sp>
        <p:nvSpPr>
          <p:cNvPr id="17" name="Text 10"/>
          <p:cNvSpPr/>
          <p:nvPr/>
        </p:nvSpPr>
        <p:spPr>
          <a:xfrm>
            <a:off x="6868048" y="4391918"/>
            <a:ext cx="4407286" cy="686098"/>
          </a:xfrm>
          <a:prstGeom prst="rect">
            <a:avLst/>
          </a:prstGeom>
          <a:noFill/>
          <a:ln/>
        </p:spPr>
        <p:txBody>
          <a:bodyPr wrap="square" lIns="0" tIns="0" rIns="0" bIns="0" rtlCol="0" anchor="t">
            <a:normAutofit/>
          </a:bodyPr>
          <a:lstStyle/>
          <a:p>
            <a:pPr marL="0" indent="0" algn="l">
              <a:lnSpc>
                <a:spcPct val="106000"/>
              </a:lnSpc>
              <a:buNone/>
            </a:pPr>
            <a:r>
              <a:rPr lang="en-US" sz="1400" dirty="0">
                <a:solidFill>
                  <a:srgbClr val="272525"/>
                </a:solidFill>
                <a:latin typeface="DM Sans" pitchFamily="34" charset="0"/>
                <a:ea typeface="DM Sans" pitchFamily="34" charset="-122"/>
                <a:cs typeface="DM Sans" pitchFamily="34" charset="-120"/>
              </a:rPr>
              <a:t>Management consultancy, actuarial services, and any other prescribed services are prohibited to protect the auditor's objectivity and independence.</a:t>
            </a:r>
            <a:endParaRPr lang="en-US" sz="1400" dirty="0"/>
          </a:p>
        </p:txBody>
      </p:sp>
      <p:sp>
        <p:nvSpPr>
          <p:cNvPr id="18" name="Shape 11"/>
          <p:cNvSpPr/>
          <p:nvPr/>
        </p:nvSpPr>
        <p:spPr>
          <a:xfrm>
            <a:off x="916262" y="5271195"/>
            <a:ext cx="10359071" cy="856258"/>
          </a:xfrm>
          <a:prstGeom prst="roundRect">
            <a:avLst>
              <a:gd name="adj" fmla="val 8837"/>
            </a:avLst>
          </a:prstGeom>
          <a:solidFill>
            <a:srgbClr val="FCF2B5"/>
          </a:solidFill>
          <a:ln/>
        </p:spPr>
      </p:sp>
      <p:pic>
        <p:nvPicPr>
          <p:cNvPr id="19" name="Image 5" descr="preencoded.png"/>
          <p:cNvPicPr>
            <a:picLocks noChangeAspect="1"/>
          </p:cNvPicPr>
          <p:nvPr/>
        </p:nvPicPr>
        <p:blipFill>
          <a:blip r:embed="rId13"/>
          <a:stretch>
            <a:fillRect/>
          </a:stretch>
        </p:blipFill>
        <p:spPr>
          <a:xfrm>
            <a:off x="1096340" y="5497314"/>
            <a:ext cx="225122" cy="180082"/>
          </a:xfrm>
          <a:prstGeom prst="rect">
            <a:avLst/>
          </a:prstGeom>
        </p:spPr>
      </p:pic>
      <p:sp>
        <p:nvSpPr>
          <p:cNvPr id="20" name="Text 12"/>
          <p:cNvSpPr/>
          <p:nvPr/>
        </p:nvSpPr>
        <p:spPr>
          <a:xfrm>
            <a:off x="1501539" y="5470624"/>
            <a:ext cx="9593717" cy="457398"/>
          </a:xfrm>
          <a:prstGeom prst="rect">
            <a:avLst/>
          </a:prstGeom>
          <a:noFill/>
          <a:ln/>
        </p:spPr>
        <p:txBody>
          <a:bodyPr wrap="square" lIns="0" tIns="0" rIns="0" bIns="0" rtlCol="0" anchor="t">
            <a:normAutofit/>
          </a:bodyPr>
          <a:lstStyle/>
          <a:p>
            <a:pPr marL="0" indent="0" algn="l">
              <a:lnSpc>
                <a:spcPct val="106000"/>
              </a:lnSpc>
              <a:buNone/>
            </a:pPr>
            <a:r>
              <a:rPr lang="en-US" sz="1400" dirty="0">
                <a:solidFill>
                  <a:srgbClr val="000000"/>
                </a:solidFill>
                <a:latin typeface="DM Sans" pitchFamily="34" charset="0"/>
                <a:ea typeface="DM Sans" pitchFamily="34" charset="-122"/>
                <a:cs typeface="DM Sans" pitchFamily="34" charset="-120"/>
              </a:rPr>
              <a:t>An auditor who renders any prohibited service to the audit client shall be deemed to have vacated the office as auditor and shall be punishable under Section 147.</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340809" y="576659"/>
            <a:ext cx="9509978" cy="826889"/>
          </a:xfrm>
          <a:prstGeom prst="rect">
            <a:avLst/>
          </a:prstGeom>
          <a:noFill/>
          <a:ln/>
        </p:spPr>
        <p:txBody>
          <a:bodyPr wrap="square" lIns="0" tIns="0" rIns="0" bIns="0" rtlCol="0" anchor="t">
            <a:normAutofit lnSpcReduction="10000"/>
          </a:bodyPr>
          <a:lstStyle/>
          <a:p>
            <a:pPr marL="0" indent="0" algn="l">
              <a:lnSpc>
                <a:spcPct val="83000"/>
              </a:lnSpc>
              <a:buNone/>
            </a:pPr>
            <a:r>
              <a:rPr lang="en-US" sz="3250" dirty="0">
                <a:solidFill>
                  <a:srgbClr val="000000"/>
                </a:solidFill>
                <a:latin typeface="DM Sans SemiBold" pitchFamily="34" charset="0"/>
                <a:ea typeface="DM Sans SemiBold" pitchFamily="34" charset="-122"/>
                <a:cs typeface="DM Sans SemiBold" pitchFamily="34" charset="-120"/>
              </a:rPr>
              <a:t>Sections 140 &amp; 141 — Removal, Resignation &amp; Casual Vacancy</a:t>
            </a:r>
            <a:endParaRPr lang="en-US" sz="3250" dirty="0"/>
          </a:p>
        </p:txBody>
      </p:sp>
      <p:sp>
        <p:nvSpPr>
          <p:cNvPr id="3" name="Text 1"/>
          <p:cNvSpPr/>
          <p:nvPr/>
        </p:nvSpPr>
        <p:spPr>
          <a:xfrm>
            <a:off x="1340809" y="1765201"/>
            <a:ext cx="4883425" cy="248047"/>
          </a:xfrm>
          <a:prstGeom prst="rect">
            <a:avLst/>
          </a:prstGeom>
          <a:noFill/>
          <a:ln/>
        </p:spPr>
        <p:txBody>
          <a:bodyPr wrap="none" lIns="0" tIns="0" rIns="0" bIns="0" rtlCol="0" anchor="t"/>
          <a:lstStyle/>
          <a:p>
            <a:pPr marL="0" indent="0" algn="l">
              <a:lnSpc>
                <a:spcPct val="83000"/>
              </a:lnSpc>
              <a:buNone/>
            </a:pPr>
            <a:r>
              <a:rPr lang="en-US" sz="1950" dirty="0">
                <a:solidFill>
                  <a:srgbClr val="000000"/>
                </a:solidFill>
                <a:latin typeface="DM Sans SemiBold" pitchFamily="34" charset="0"/>
                <a:ea typeface="DM Sans SemiBold" pitchFamily="34" charset="-122"/>
                <a:cs typeface="DM Sans SemiBold" pitchFamily="34" charset="-120"/>
              </a:rPr>
              <a:t>Removal of Auditor — Section 140(1)</a:t>
            </a:r>
            <a:endParaRPr lang="en-US" sz="1950" dirty="0"/>
          </a:p>
        </p:txBody>
      </p:sp>
      <p:sp>
        <p:nvSpPr>
          <p:cNvPr id="4" name="Text 2"/>
          <p:cNvSpPr/>
          <p:nvPr/>
        </p:nvSpPr>
        <p:spPr>
          <a:xfrm>
            <a:off x="1340809" y="2175966"/>
            <a:ext cx="330688" cy="165298"/>
          </a:xfrm>
          <a:prstGeom prst="rect">
            <a:avLst/>
          </a:prstGeom>
          <a:noFill/>
          <a:ln/>
        </p:spPr>
        <p:txBody>
          <a:bodyPr wrap="none" lIns="0" tIns="0" rIns="0" bIns="0" rtlCol="0" anchor="ctr"/>
          <a:lstStyle/>
          <a:p>
            <a:pPr marL="0" indent="0" algn="l">
              <a:lnSpc>
                <a:spcPct val="100000"/>
              </a:lnSpc>
              <a:buNone/>
            </a:pPr>
            <a:r>
              <a:rPr lang="en-US" sz="1300" dirty="0">
                <a:solidFill>
                  <a:srgbClr val="272525"/>
                </a:solidFill>
                <a:latin typeface="DM Sans Light" pitchFamily="34" charset="0"/>
                <a:ea typeface="DM Sans Light" pitchFamily="34" charset="-122"/>
                <a:cs typeface="DM Sans Light" pitchFamily="34" charset="-120"/>
              </a:rPr>
              <a:t>01</a:t>
            </a:r>
            <a:endParaRPr lang="en-US" sz="1300" dirty="0"/>
          </a:p>
        </p:txBody>
      </p:sp>
      <p:sp>
        <p:nvSpPr>
          <p:cNvPr id="5" name="Shape 3"/>
          <p:cNvSpPr/>
          <p:nvPr/>
        </p:nvSpPr>
        <p:spPr>
          <a:xfrm>
            <a:off x="1340809" y="2396530"/>
            <a:ext cx="2204288" cy="19050"/>
          </a:xfrm>
          <a:prstGeom prst="rect">
            <a:avLst/>
          </a:prstGeom>
          <a:solidFill>
            <a:srgbClr val="E07A5F"/>
          </a:solidFill>
          <a:ln/>
        </p:spPr>
      </p:sp>
      <p:sp>
        <p:nvSpPr>
          <p:cNvPr id="6" name="Text 4"/>
          <p:cNvSpPr/>
          <p:nvPr/>
        </p:nvSpPr>
        <p:spPr>
          <a:xfrm>
            <a:off x="1340809" y="2517279"/>
            <a:ext cx="2204288" cy="413544"/>
          </a:xfrm>
          <a:prstGeom prst="rect">
            <a:avLst/>
          </a:prstGeom>
          <a:noFill/>
          <a:ln/>
        </p:spPr>
        <p:txBody>
          <a:bodyPr wrap="square" lIns="0" tIns="0" rIns="0" bIns="0" rtlCol="0" anchor="t">
            <a:normAutofit/>
          </a:bodyPr>
          <a:lstStyle/>
          <a:p>
            <a:pPr marL="0" indent="0" algn="l">
              <a:lnSpc>
                <a:spcPct val="83000"/>
              </a:lnSpc>
              <a:buNone/>
            </a:pPr>
            <a:r>
              <a:rPr lang="en-US" sz="1600" dirty="0">
                <a:solidFill>
                  <a:srgbClr val="272525"/>
                </a:solidFill>
                <a:latin typeface="DM Sans SemiBold" pitchFamily="34" charset="0"/>
                <a:ea typeface="DM Sans SemiBold" pitchFamily="34" charset="-122"/>
                <a:cs typeface="DM Sans SemiBold" pitchFamily="34" charset="-120"/>
              </a:rPr>
              <a:t>Board Recommendation</a:t>
            </a:r>
            <a:endParaRPr lang="en-US" sz="1600" dirty="0"/>
          </a:p>
        </p:txBody>
      </p:sp>
      <p:sp>
        <p:nvSpPr>
          <p:cNvPr id="7" name="Text 5"/>
          <p:cNvSpPr/>
          <p:nvPr/>
        </p:nvSpPr>
        <p:spPr>
          <a:xfrm>
            <a:off x="1340809" y="3075484"/>
            <a:ext cx="2204288" cy="806053"/>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Board passes resolution recommending removal of the auditor before expiry of term.</a:t>
            </a:r>
            <a:endParaRPr lang="en-US" sz="1300" dirty="0"/>
          </a:p>
        </p:txBody>
      </p:sp>
      <p:sp>
        <p:nvSpPr>
          <p:cNvPr id="8" name="Text 6"/>
          <p:cNvSpPr/>
          <p:nvPr/>
        </p:nvSpPr>
        <p:spPr>
          <a:xfrm>
            <a:off x="3689754" y="2175966"/>
            <a:ext cx="330688" cy="165298"/>
          </a:xfrm>
          <a:prstGeom prst="rect">
            <a:avLst/>
          </a:prstGeom>
          <a:noFill/>
          <a:ln/>
        </p:spPr>
        <p:txBody>
          <a:bodyPr wrap="none" lIns="0" tIns="0" rIns="0" bIns="0" rtlCol="0" anchor="ctr"/>
          <a:lstStyle/>
          <a:p>
            <a:pPr marL="0" indent="0" algn="l">
              <a:lnSpc>
                <a:spcPct val="100000"/>
              </a:lnSpc>
              <a:buNone/>
            </a:pPr>
            <a:r>
              <a:rPr lang="en-US" sz="1300" dirty="0">
                <a:solidFill>
                  <a:srgbClr val="272525"/>
                </a:solidFill>
                <a:latin typeface="DM Sans Light" pitchFamily="34" charset="0"/>
                <a:ea typeface="DM Sans Light" pitchFamily="34" charset="-122"/>
                <a:cs typeface="DM Sans Light" pitchFamily="34" charset="-120"/>
              </a:rPr>
              <a:t>02</a:t>
            </a:r>
            <a:endParaRPr lang="en-US" sz="1300" dirty="0"/>
          </a:p>
        </p:txBody>
      </p:sp>
      <p:sp>
        <p:nvSpPr>
          <p:cNvPr id="9" name="Shape 7"/>
          <p:cNvSpPr/>
          <p:nvPr/>
        </p:nvSpPr>
        <p:spPr>
          <a:xfrm>
            <a:off x="3689754" y="2396530"/>
            <a:ext cx="2204288" cy="19050"/>
          </a:xfrm>
          <a:prstGeom prst="rect">
            <a:avLst/>
          </a:prstGeom>
          <a:solidFill>
            <a:srgbClr val="E07A5F"/>
          </a:solidFill>
          <a:ln/>
        </p:spPr>
      </p:sp>
      <p:sp>
        <p:nvSpPr>
          <p:cNvPr id="10" name="Text 8"/>
          <p:cNvSpPr/>
          <p:nvPr/>
        </p:nvSpPr>
        <p:spPr>
          <a:xfrm>
            <a:off x="3689754" y="2517279"/>
            <a:ext cx="2067369" cy="206772"/>
          </a:xfrm>
          <a:prstGeom prst="rect">
            <a:avLst/>
          </a:prstGeom>
          <a:noFill/>
          <a:ln/>
        </p:spPr>
        <p:txBody>
          <a:bodyPr wrap="none" lIns="0" tIns="0" rIns="0" bIns="0" rtlCol="0" anchor="t"/>
          <a:lstStyle/>
          <a:p>
            <a:pPr marL="0" indent="0" algn="l">
              <a:lnSpc>
                <a:spcPct val="83000"/>
              </a:lnSpc>
              <a:buNone/>
            </a:pPr>
            <a:r>
              <a:rPr lang="en-US" sz="1600" dirty="0">
                <a:solidFill>
                  <a:srgbClr val="272525"/>
                </a:solidFill>
                <a:latin typeface="DM Sans SemiBold" pitchFamily="34" charset="0"/>
                <a:ea typeface="DM Sans SemiBold" pitchFamily="34" charset="-122"/>
                <a:cs typeface="DM Sans SemiBold" pitchFamily="34" charset="-120"/>
              </a:rPr>
              <a:t>Prior Approval of CG</a:t>
            </a:r>
            <a:endParaRPr lang="en-US" sz="1600" dirty="0"/>
          </a:p>
        </p:txBody>
      </p:sp>
      <p:sp>
        <p:nvSpPr>
          <p:cNvPr id="11" name="Text 9"/>
          <p:cNvSpPr/>
          <p:nvPr/>
        </p:nvSpPr>
        <p:spPr>
          <a:xfrm>
            <a:off x="3689754" y="2868712"/>
            <a:ext cx="2204288" cy="1209080"/>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Prior approval of the Central Government (MCA) is mandatory before the removal can be effected — application in Form ADT-2.</a:t>
            </a:r>
            <a:endParaRPr lang="en-US" sz="1300" dirty="0"/>
          </a:p>
        </p:txBody>
      </p:sp>
      <p:sp>
        <p:nvSpPr>
          <p:cNvPr id="12" name="Text 10"/>
          <p:cNvSpPr/>
          <p:nvPr/>
        </p:nvSpPr>
        <p:spPr>
          <a:xfrm>
            <a:off x="1340809" y="4346476"/>
            <a:ext cx="330688" cy="165298"/>
          </a:xfrm>
          <a:prstGeom prst="rect">
            <a:avLst/>
          </a:prstGeom>
          <a:noFill/>
          <a:ln/>
        </p:spPr>
        <p:txBody>
          <a:bodyPr wrap="none" lIns="0" tIns="0" rIns="0" bIns="0" rtlCol="0" anchor="ctr"/>
          <a:lstStyle/>
          <a:p>
            <a:pPr marL="0" indent="0" algn="l">
              <a:lnSpc>
                <a:spcPct val="100000"/>
              </a:lnSpc>
              <a:buNone/>
            </a:pPr>
            <a:r>
              <a:rPr lang="en-US" sz="1300" dirty="0">
                <a:solidFill>
                  <a:srgbClr val="272525"/>
                </a:solidFill>
                <a:latin typeface="DM Sans Light" pitchFamily="34" charset="0"/>
                <a:ea typeface="DM Sans Light" pitchFamily="34" charset="-122"/>
                <a:cs typeface="DM Sans Light" pitchFamily="34" charset="-120"/>
              </a:rPr>
              <a:t>03</a:t>
            </a:r>
            <a:endParaRPr lang="en-US" sz="1300" dirty="0"/>
          </a:p>
        </p:txBody>
      </p:sp>
      <p:sp>
        <p:nvSpPr>
          <p:cNvPr id="13" name="Shape 11"/>
          <p:cNvSpPr/>
          <p:nvPr/>
        </p:nvSpPr>
        <p:spPr>
          <a:xfrm>
            <a:off x="1340809" y="4567039"/>
            <a:ext cx="4553233" cy="19050"/>
          </a:xfrm>
          <a:prstGeom prst="rect">
            <a:avLst/>
          </a:prstGeom>
          <a:solidFill>
            <a:srgbClr val="E07A5F"/>
          </a:solidFill>
          <a:ln/>
        </p:spPr>
      </p:sp>
      <p:sp>
        <p:nvSpPr>
          <p:cNvPr id="14" name="Text 12"/>
          <p:cNvSpPr/>
          <p:nvPr/>
        </p:nvSpPr>
        <p:spPr>
          <a:xfrm>
            <a:off x="1340809" y="4687788"/>
            <a:ext cx="2067369" cy="206772"/>
          </a:xfrm>
          <a:prstGeom prst="rect">
            <a:avLst/>
          </a:prstGeom>
          <a:noFill/>
          <a:ln/>
        </p:spPr>
        <p:txBody>
          <a:bodyPr wrap="none" lIns="0" tIns="0" rIns="0" bIns="0" rtlCol="0" anchor="t"/>
          <a:lstStyle/>
          <a:p>
            <a:pPr marL="0" indent="0" algn="l">
              <a:lnSpc>
                <a:spcPct val="83000"/>
              </a:lnSpc>
              <a:buNone/>
            </a:pPr>
            <a:r>
              <a:rPr lang="en-US" sz="1600" dirty="0">
                <a:solidFill>
                  <a:srgbClr val="272525"/>
                </a:solidFill>
                <a:latin typeface="DM Sans SemiBold" pitchFamily="34" charset="0"/>
                <a:ea typeface="DM Sans SemiBold" pitchFamily="34" charset="-122"/>
                <a:cs typeface="DM Sans SemiBold" pitchFamily="34" charset="-120"/>
              </a:rPr>
              <a:t>Special Resolution</a:t>
            </a:r>
            <a:endParaRPr lang="en-US" sz="1600" dirty="0"/>
          </a:p>
        </p:txBody>
      </p:sp>
      <p:sp>
        <p:nvSpPr>
          <p:cNvPr id="15" name="Text 13"/>
          <p:cNvSpPr/>
          <p:nvPr/>
        </p:nvSpPr>
        <p:spPr>
          <a:xfrm>
            <a:off x="1340809" y="5039221"/>
            <a:ext cx="4553233" cy="604540"/>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Company must pass a special resolution at a General Meeting within 60 days of receiving CG approval to formally remove the auditor.</a:t>
            </a:r>
            <a:endParaRPr lang="en-US" sz="1300" dirty="0"/>
          </a:p>
        </p:txBody>
      </p:sp>
      <p:sp>
        <p:nvSpPr>
          <p:cNvPr id="16" name="Text 14"/>
          <p:cNvSpPr/>
          <p:nvPr/>
        </p:nvSpPr>
        <p:spPr>
          <a:xfrm>
            <a:off x="6303805" y="1765201"/>
            <a:ext cx="4553233" cy="496094"/>
          </a:xfrm>
          <a:prstGeom prst="rect">
            <a:avLst/>
          </a:prstGeom>
          <a:noFill/>
          <a:ln/>
        </p:spPr>
        <p:txBody>
          <a:bodyPr wrap="square" lIns="0" tIns="0" rIns="0" bIns="0" rtlCol="0" anchor="t">
            <a:normAutofit lnSpcReduction="10000"/>
          </a:bodyPr>
          <a:lstStyle/>
          <a:p>
            <a:pPr marL="0" indent="0" algn="l">
              <a:lnSpc>
                <a:spcPct val="83000"/>
              </a:lnSpc>
              <a:buNone/>
            </a:pPr>
            <a:r>
              <a:rPr lang="en-US" sz="1950" dirty="0">
                <a:solidFill>
                  <a:srgbClr val="000000"/>
                </a:solidFill>
                <a:latin typeface="DM Sans SemiBold" pitchFamily="34" charset="0"/>
                <a:ea typeface="DM Sans SemiBold" pitchFamily="34" charset="-122"/>
                <a:cs typeface="DM Sans SemiBold" pitchFamily="34" charset="-120"/>
              </a:rPr>
              <a:t>Resignation of Auditor — Section 140(2)</a:t>
            </a:r>
            <a:endParaRPr lang="en-US" sz="1950" dirty="0"/>
          </a:p>
        </p:txBody>
      </p:sp>
      <p:sp>
        <p:nvSpPr>
          <p:cNvPr id="17" name="Text 15"/>
          <p:cNvSpPr/>
          <p:nvPr/>
        </p:nvSpPr>
        <p:spPr>
          <a:xfrm>
            <a:off x="6303805" y="2405955"/>
            <a:ext cx="4553233" cy="806053"/>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An auditor who resigns from a company must file a </a:t>
            </a:r>
            <a:r>
              <a:rPr lang="en-US" sz="1300" b="1" dirty="0">
                <a:solidFill>
                  <a:srgbClr val="272525"/>
                </a:solidFill>
                <a:latin typeface="DM Sans" pitchFamily="34" charset="0"/>
                <a:ea typeface="DM Sans" pitchFamily="34" charset="-122"/>
                <a:cs typeface="DM Sans" pitchFamily="34" charset="-120"/>
              </a:rPr>
              <a:t>Statement of Resignation (Form ADT-3)</a:t>
            </a:r>
            <a:r>
              <a:rPr lang="en-US" sz="1300" dirty="0">
                <a:solidFill>
                  <a:srgbClr val="272525"/>
                </a:solidFill>
                <a:latin typeface="DM Sans" pitchFamily="34" charset="0"/>
                <a:ea typeface="DM Sans" pitchFamily="34" charset="-122"/>
                <a:cs typeface="DM Sans" pitchFamily="34" charset="-120"/>
              </a:rPr>
              <a:t> with the company and the Registrar of Companies (ROC) within </a:t>
            </a:r>
            <a:r>
              <a:rPr lang="en-US" sz="1300" b="1" dirty="0">
                <a:solidFill>
                  <a:srgbClr val="272525"/>
                </a:solidFill>
                <a:latin typeface="DM Sans" pitchFamily="34" charset="0"/>
                <a:ea typeface="DM Sans" pitchFamily="34" charset="-122"/>
                <a:cs typeface="DM Sans" pitchFamily="34" charset="-120"/>
              </a:rPr>
              <a:t>30 days</a:t>
            </a:r>
            <a:r>
              <a:rPr lang="en-US" sz="1300" dirty="0">
                <a:solidFill>
                  <a:srgbClr val="272525"/>
                </a:solidFill>
                <a:latin typeface="DM Sans" pitchFamily="34" charset="0"/>
                <a:ea typeface="DM Sans" pitchFamily="34" charset="-122"/>
                <a:cs typeface="DM Sans" pitchFamily="34" charset="-120"/>
              </a:rPr>
              <a:t> of resignation.</a:t>
            </a:r>
            <a:endParaRPr lang="en-US" sz="1300" dirty="0"/>
          </a:p>
        </p:txBody>
      </p:sp>
      <p:sp>
        <p:nvSpPr>
          <p:cNvPr id="18" name="Shape 16"/>
          <p:cNvSpPr/>
          <p:nvPr/>
        </p:nvSpPr>
        <p:spPr>
          <a:xfrm>
            <a:off x="6303805" y="3374727"/>
            <a:ext cx="4553233" cy="1148953"/>
          </a:xfrm>
          <a:prstGeom prst="roundRect">
            <a:avLst>
              <a:gd name="adj" fmla="val 6046"/>
            </a:avLst>
          </a:prstGeom>
          <a:solidFill>
            <a:srgbClr val="FCF2B5"/>
          </a:solidFill>
          <a:ln/>
        </p:spPr>
      </p:sp>
      <p:pic>
        <p:nvPicPr>
          <p:cNvPr id="19" name="Image 0" descr="preencoded.png"/>
          <p:cNvPicPr>
            <a:picLocks noChangeAspect="1"/>
          </p:cNvPicPr>
          <p:nvPr/>
        </p:nvPicPr>
        <p:blipFill>
          <a:blip r:embed="rId3"/>
          <a:stretch>
            <a:fillRect/>
          </a:stretch>
        </p:blipFill>
        <p:spPr>
          <a:xfrm>
            <a:off x="6469099" y="3589040"/>
            <a:ext cx="206667" cy="165298"/>
          </a:xfrm>
          <a:prstGeom prst="rect">
            <a:avLst/>
          </a:prstGeom>
        </p:spPr>
      </p:pic>
      <p:sp>
        <p:nvSpPr>
          <p:cNvPr id="20" name="Text 17"/>
          <p:cNvSpPr/>
          <p:nvPr/>
        </p:nvSpPr>
        <p:spPr>
          <a:xfrm>
            <a:off x="6841061" y="3546177"/>
            <a:ext cx="3850683" cy="806053"/>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000000"/>
                </a:solidFill>
                <a:latin typeface="DM Sans" pitchFamily="34" charset="0"/>
                <a:ea typeface="DM Sans" pitchFamily="34" charset="-122"/>
                <a:cs typeface="DM Sans" pitchFamily="34" charset="-120"/>
              </a:rPr>
              <a:t>The statement must indicate the reasons and other facts relevant to the resignation. Failure to file ADT-3 attracts a minimum penalty of ₹50,000, extendable up to ₹5 lakh.</a:t>
            </a:r>
            <a:endParaRPr lang="en-US" sz="1300" dirty="0"/>
          </a:p>
        </p:txBody>
      </p:sp>
      <p:sp>
        <p:nvSpPr>
          <p:cNvPr id="21" name="Shape 18"/>
          <p:cNvSpPr/>
          <p:nvPr/>
        </p:nvSpPr>
        <p:spPr>
          <a:xfrm>
            <a:off x="6303805" y="4727674"/>
            <a:ext cx="4553233" cy="20638"/>
          </a:xfrm>
          <a:prstGeom prst="roundRect">
            <a:avLst>
              <a:gd name="adj" fmla="val 336585"/>
            </a:avLst>
          </a:prstGeom>
          <a:solidFill>
            <a:srgbClr val="272525">
              <a:alpha val="50000"/>
            </a:srgbClr>
          </a:solidFill>
          <a:ln/>
        </p:spPr>
      </p:sp>
      <p:sp>
        <p:nvSpPr>
          <p:cNvPr id="22" name="Text 19"/>
          <p:cNvSpPr/>
          <p:nvPr/>
        </p:nvSpPr>
        <p:spPr>
          <a:xfrm>
            <a:off x="6303805" y="4952305"/>
            <a:ext cx="3090388" cy="248047"/>
          </a:xfrm>
          <a:prstGeom prst="rect">
            <a:avLst/>
          </a:prstGeom>
          <a:noFill/>
          <a:ln/>
        </p:spPr>
        <p:txBody>
          <a:bodyPr wrap="none" lIns="0" tIns="0" rIns="0" bIns="0" rtlCol="0" anchor="t"/>
          <a:lstStyle/>
          <a:p>
            <a:pPr marL="0" indent="0" algn="l">
              <a:lnSpc>
                <a:spcPct val="83000"/>
              </a:lnSpc>
              <a:buNone/>
            </a:pPr>
            <a:r>
              <a:rPr lang="en-US" sz="1950" dirty="0">
                <a:solidFill>
                  <a:srgbClr val="000000"/>
                </a:solidFill>
                <a:latin typeface="DM Sans SemiBold" pitchFamily="34" charset="0"/>
                <a:ea typeface="DM Sans SemiBold" pitchFamily="34" charset="-122"/>
                <a:cs typeface="DM Sans SemiBold" pitchFamily="34" charset="-120"/>
              </a:rPr>
              <a:t>Casual Vacancy</a:t>
            </a:r>
            <a:endParaRPr lang="en-US" sz="1950" dirty="0"/>
          </a:p>
        </p:txBody>
      </p:sp>
      <p:sp>
        <p:nvSpPr>
          <p:cNvPr id="23" name="Text 20"/>
          <p:cNvSpPr/>
          <p:nvPr/>
        </p:nvSpPr>
        <p:spPr>
          <a:xfrm>
            <a:off x="6303805" y="5345013"/>
            <a:ext cx="4553233" cy="806053"/>
          </a:xfrm>
          <a:prstGeom prst="rect">
            <a:avLst/>
          </a:prstGeom>
          <a:noFill/>
          <a:ln/>
        </p:spPr>
        <p:txBody>
          <a:bodyPr wrap="square" lIns="0" tIns="0" rIns="0" bIns="0" rtlCol="0" anchor="t">
            <a:normAutofit/>
          </a:bodyPr>
          <a:lstStyle/>
          <a:p>
            <a:pPr marL="0" indent="0" algn="l">
              <a:lnSpc>
                <a:spcPct val="102000"/>
              </a:lnSpc>
              <a:buNone/>
            </a:pPr>
            <a:r>
              <a:rPr lang="en-US" sz="1300" dirty="0">
                <a:solidFill>
                  <a:srgbClr val="272525"/>
                </a:solidFill>
                <a:latin typeface="DM Sans" pitchFamily="34" charset="0"/>
                <a:ea typeface="DM Sans" pitchFamily="34" charset="-122"/>
                <a:cs typeface="DM Sans" pitchFamily="34" charset="-120"/>
              </a:rPr>
              <a:t>A casual vacancy in the office of auditor (arising by resignation or otherwise) shall be filled by the </a:t>
            </a:r>
            <a:r>
              <a:rPr lang="en-US" sz="1300" b="1" dirty="0">
                <a:solidFill>
                  <a:srgbClr val="272525"/>
                </a:solidFill>
                <a:latin typeface="DM Sans" pitchFamily="34" charset="0"/>
                <a:ea typeface="DM Sans" pitchFamily="34" charset="-122"/>
                <a:cs typeface="DM Sans" pitchFamily="34" charset="-120"/>
              </a:rPr>
              <a:t>Board within 30 days</a:t>
            </a:r>
            <a:r>
              <a:rPr lang="en-US" sz="1300" dirty="0">
                <a:solidFill>
                  <a:srgbClr val="272525"/>
                </a:solidFill>
                <a:latin typeface="DM Sans" pitchFamily="34" charset="0"/>
                <a:ea typeface="DM Sans" pitchFamily="34" charset="-122"/>
                <a:cs typeface="DM Sans" pitchFamily="34" charset="-120"/>
              </a:rPr>
              <a:t>; if caused by resignation, the appointment must also be approved by shareholders at the next AGM.</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1829</Words>
  <Application>Microsoft Office PowerPoint</Application>
  <PresentationFormat>Widescreen</PresentationFormat>
  <Paragraphs>167</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DM Sans</vt:lpstr>
      <vt:lpstr>DM Sans SemiBold</vt:lpstr>
      <vt:lpstr>DM Sans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QC</cp:lastModifiedBy>
  <cp:revision>10</cp:revision>
  <dcterms:created xsi:type="dcterms:W3CDTF">2026-06-13T05:34:06Z</dcterms:created>
  <dcterms:modified xsi:type="dcterms:W3CDTF">2026-06-13T05:56:40Z</dcterms:modified>
</cp:coreProperties>
</file>