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31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Garamond" panose="02020404030301010803" pitchFamily="18" charset="0"/>
      <p:regular r:id="rId61"/>
      <p:bold r:id="rId62"/>
      <p:italic r:id="rId63"/>
      <p:boldItalic r:id="rId64"/>
    </p:embeddedFont>
    <p:embeddedFont>
      <p:font typeface="Book Antiqua" panose="02040602050305030304" pitchFamily="18"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gOoF7AxJE3kVffKP7+e+x2SFUm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38625C-548F-48CE-B5C1-96F2262C74A8}">
  <a:tblStyle styleId="{3B38625C-548F-48CE-B5C1-96F2262C74A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91A59103-EB55-33A6-1EF9-098DB103A053}"/>
            </a:ext>
          </a:extLst>
        </p:cNvPr>
        <p:cNvGrpSpPr/>
        <p:nvPr/>
      </p:nvGrpSpPr>
      <p:grpSpPr>
        <a:xfrm>
          <a:off x="0" y="0"/>
          <a:ext cx="0" cy="0"/>
          <a:chOff x="0" y="0"/>
          <a:chExt cx="0" cy="0"/>
        </a:xfrm>
      </p:grpSpPr>
      <p:sp>
        <p:nvSpPr>
          <p:cNvPr id="113" name="Google Shape;113;p2:notes">
            <a:extLst>
              <a:ext uri="{FF2B5EF4-FFF2-40B4-BE49-F238E27FC236}">
                <a16:creationId xmlns:a16="http://schemas.microsoft.com/office/drawing/2014/main" id="{0E84D3E8-63F3-2DA8-694F-FB5FFC484A3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a:extLst>
              <a:ext uri="{FF2B5EF4-FFF2-40B4-BE49-F238E27FC236}">
                <a16:creationId xmlns:a16="http://schemas.microsoft.com/office/drawing/2014/main" id="{DCDE204E-97DB-18F5-0EAD-C83283D165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03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56"/>
          <p:cNvPicPr preferRelativeResize="0"/>
          <p:nvPr/>
        </p:nvPicPr>
        <p:blipFill rotWithShape="1">
          <a:blip r:embed="rId2">
            <a:alphaModFix/>
          </a:blip>
          <a:srcRect/>
          <a:stretch/>
        </p:blipFill>
        <p:spPr>
          <a:xfrm>
            <a:off x="10668000" y="6443044"/>
            <a:ext cx="1524000" cy="410966"/>
          </a:xfrm>
          <a:prstGeom prst="rect">
            <a:avLst/>
          </a:prstGeom>
          <a:noFill/>
          <a:ln>
            <a:noFill/>
          </a:ln>
        </p:spPr>
      </p:pic>
      <p:pic>
        <p:nvPicPr>
          <p:cNvPr id="23" name="Google Shape;23;p56"/>
          <p:cNvPicPr preferRelativeResize="0"/>
          <p:nvPr/>
        </p:nvPicPr>
        <p:blipFill rotWithShape="1">
          <a:blip r:embed="rId3">
            <a:alphaModFix/>
          </a:blip>
          <a:srcRect t="18898" r="7381" b="8705"/>
          <a:stretch/>
        </p:blipFill>
        <p:spPr>
          <a:xfrm>
            <a:off x="0" y="6243988"/>
            <a:ext cx="838201" cy="6069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6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65"/>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6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6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66"/>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57"/>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pic>
        <p:nvPicPr>
          <p:cNvPr id="31" name="Google Shape;31;p57"/>
          <p:cNvPicPr preferRelativeResize="0"/>
          <p:nvPr/>
        </p:nvPicPr>
        <p:blipFill rotWithShape="1">
          <a:blip r:embed="rId3">
            <a:alphaModFix/>
          </a:blip>
          <a:srcRect/>
          <a:stretch/>
        </p:blipFill>
        <p:spPr>
          <a:xfrm>
            <a:off x="10668000" y="6443044"/>
            <a:ext cx="1524000" cy="410966"/>
          </a:xfrm>
          <a:prstGeom prst="rect">
            <a:avLst/>
          </a:prstGeom>
          <a:noFill/>
          <a:ln>
            <a:noFill/>
          </a:ln>
        </p:spPr>
      </p:pic>
      <p:pic>
        <p:nvPicPr>
          <p:cNvPr id="32" name="Google Shape;32;p57"/>
          <p:cNvPicPr preferRelativeResize="0"/>
          <p:nvPr/>
        </p:nvPicPr>
        <p:blipFill rotWithShape="1">
          <a:blip r:embed="rId4">
            <a:alphaModFix/>
          </a:blip>
          <a:srcRect t="18898" r="7381" b="8705"/>
          <a:stretch/>
        </p:blipFill>
        <p:spPr>
          <a:xfrm>
            <a:off x="0" y="6243988"/>
            <a:ext cx="838201" cy="6069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8"/>
          <p:cNvPicPr preferRelativeResize="0"/>
          <p:nvPr/>
        </p:nvPicPr>
        <p:blipFill rotWithShape="1">
          <a:blip r:embed="rId2">
            <a:alphaModFix/>
          </a:blip>
          <a:srcRect/>
          <a:stretch/>
        </p:blipFill>
        <p:spPr>
          <a:xfrm>
            <a:off x="10953577" y="0"/>
            <a:ext cx="1238423" cy="933580"/>
          </a:xfrm>
          <a:prstGeom prst="rect">
            <a:avLst/>
          </a:prstGeom>
          <a:noFill/>
          <a:ln>
            <a:noFill/>
          </a:ln>
        </p:spPr>
      </p:pic>
      <p:pic>
        <p:nvPicPr>
          <p:cNvPr id="40" name="Google Shape;40;p58"/>
          <p:cNvPicPr preferRelativeResize="0"/>
          <p:nvPr/>
        </p:nvPicPr>
        <p:blipFill rotWithShape="1">
          <a:blip r:embed="rId3">
            <a:alphaModFix/>
          </a:blip>
          <a:srcRect/>
          <a:stretch/>
        </p:blipFill>
        <p:spPr>
          <a:xfrm>
            <a:off x="10668000" y="6443044"/>
            <a:ext cx="1524000" cy="410966"/>
          </a:xfrm>
          <a:prstGeom prst="rect">
            <a:avLst/>
          </a:prstGeom>
          <a:noFill/>
          <a:ln>
            <a:noFill/>
          </a:ln>
        </p:spPr>
      </p:pic>
      <p:pic>
        <p:nvPicPr>
          <p:cNvPr id="41" name="Google Shape;41;p58"/>
          <p:cNvPicPr preferRelativeResize="0"/>
          <p:nvPr/>
        </p:nvPicPr>
        <p:blipFill rotWithShape="1">
          <a:blip r:embed="rId4">
            <a:alphaModFix/>
          </a:blip>
          <a:srcRect t="18898" r="7381" b="8705"/>
          <a:stretch/>
        </p:blipFill>
        <p:spPr>
          <a:xfrm>
            <a:off x="0" y="6243988"/>
            <a:ext cx="838201" cy="6069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9"/>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pic>
        <p:nvPicPr>
          <p:cNvPr id="50" name="Google Shape;50;p59"/>
          <p:cNvPicPr preferRelativeResize="0"/>
          <p:nvPr/>
        </p:nvPicPr>
        <p:blipFill rotWithShape="1">
          <a:blip r:embed="rId3">
            <a:alphaModFix/>
          </a:blip>
          <a:srcRect/>
          <a:stretch/>
        </p:blipFill>
        <p:spPr>
          <a:xfrm>
            <a:off x="10668000" y="6443044"/>
            <a:ext cx="1524000" cy="410966"/>
          </a:xfrm>
          <a:prstGeom prst="rect">
            <a:avLst/>
          </a:prstGeom>
          <a:noFill/>
          <a:ln>
            <a:noFill/>
          </a:ln>
        </p:spPr>
      </p:pic>
      <p:pic>
        <p:nvPicPr>
          <p:cNvPr id="51" name="Google Shape;51;p59"/>
          <p:cNvPicPr preferRelativeResize="0"/>
          <p:nvPr/>
        </p:nvPicPr>
        <p:blipFill rotWithShape="1">
          <a:blip r:embed="rId4">
            <a:alphaModFix/>
          </a:blip>
          <a:srcRect t="18898" r="7381" b="8705"/>
          <a:stretch/>
        </p:blipFill>
        <p:spPr>
          <a:xfrm>
            <a:off x="0" y="6243988"/>
            <a:ext cx="838201" cy="6069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6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6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6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60"/>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pic>
        <p:nvPicPr>
          <p:cNvPr id="62" name="Google Shape;62;p60"/>
          <p:cNvPicPr preferRelativeResize="0"/>
          <p:nvPr/>
        </p:nvPicPr>
        <p:blipFill rotWithShape="1">
          <a:blip r:embed="rId3">
            <a:alphaModFix/>
          </a:blip>
          <a:srcRect/>
          <a:stretch/>
        </p:blipFill>
        <p:spPr>
          <a:xfrm>
            <a:off x="10668000" y="6443044"/>
            <a:ext cx="1524000" cy="410966"/>
          </a:xfrm>
          <a:prstGeom prst="rect">
            <a:avLst/>
          </a:prstGeom>
          <a:noFill/>
          <a:ln>
            <a:noFill/>
          </a:ln>
        </p:spPr>
      </p:pic>
      <p:pic>
        <p:nvPicPr>
          <p:cNvPr id="63" name="Google Shape;63;p60"/>
          <p:cNvPicPr preferRelativeResize="0"/>
          <p:nvPr/>
        </p:nvPicPr>
        <p:blipFill rotWithShape="1">
          <a:blip r:embed="rId4">
            <a:alphaModFix/>
          </a:blip>
          <a:srcRect t="18898" r="7381" b="8705"/>
          <a:stretch/>
        </p:blipFill>
        <p:spPr>
          <a:xfrm>
            <a:off x="0" y="6243988"/>
            <a:ext cx="838201" cy="6069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61"/>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pic>
        <p:nvPicPr>
          <p:cNvPr id="70" name="Google Shape;70;p61"/>
          <p:cNvPicPr preferRelativeResize="0"/>
          <p:nvPr/>
        </p:nvPicPr>
        <p:blipFill rotWithShape="1">
          <a:blip r:embed="rId3">
            <a:alphaModFix/>
          </a:blip>
          <a:srcRect/>
          <a:stretch/>
        </p:blipFill>
        <p:spPr>
          <a:xfrm>
            <a:off x="10668000" y="6443044"/>
            <a:ext cx="1524000" cy="41096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62"/>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pic>
        <p:nvPicPr>
          <p:cNvPr id="76" name="Google Shape;76;p62"/>
          <p:cNvPicPr preferRelativeResize="0"/>
          <p:nvPr/>
        </p:nvPicPr>
        <p:blipFill rotWithShape="1">
          <a:blip r:embed="rId3">
            <a:alphaModFix/>
          </a:blip>
          <a:srcRect/>
          <a:stretch/>
        </p:blipFill>
        <p:spPr>
          <a:xfrm>
            <a:off x="10668000" y="6443044"/>
            <a:ext cx="1524000" cy="41096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6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6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63"/>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4"/>
          <p:cNvSpPr>
            <a:spLocks noGrp="1"/>
          </p:cNvSpPr>
          <p:nvPr>
            <p:ph type="pic" idx="2"/>
          </p:nvPr>
        </p:nvSpPr>
        <p:spPr>
          <a:xfrm>
            <a:off x="5183188" y="987425"/>
            <a:ext cx="6172200" cy="4873625"/>
          </a:xfrm>
          <a:prstGeom prst="rect">
            <a:avLst/>
          </a:prstGeom>
          <a:noFill/>
          <a:ln>
            <a:noFill/>
          </a:ln>
        </p:spPr>
      </p:sp>
      <p:sp>
        <p:nvSpPr>
          <p:cNvPr id="88" name="Google Shape;88;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64"/>
          <p:cNvPicPr preferRelativeResize="0"/>
          <p:nvPr/>
        </p:nvPicPr>
        <p:blipFill rotWithShape="1">
          <a:blip r:embed="rId2">
            <a:alphaModFix/>
          </a:blip>
          <a:srcRect l="11573" r="14591"/>
          <a:stretch/>
        </p:blipFill>
        <p:spPr>
          <a:xfrm>
            <a:off x="11277599" y="0"/>
            <a:ext cx="914401" cy="9335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55"/>
          <p:cNvPicPr preferRelativeResize="0"/>
          <p:nvPr/>
        </p:nvPicPr>
        <p:blipFill rotWithShape="1">
          <a:blip r:embed="rId13">
            <a:alphaModFix/>
          </a:blip>
          <a:srcRect l="11573" r="14591"/>
          <a:stretch/>
        </p:blipFill>
        <p:spPr>
          <a:xfrm>
            <a:off x="11277599" y="0"/>
            <a:ext cx="914401" cy="9335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vinay@vnv.c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vinay@vnv.c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p:nvPr/>
        </p:nvSpPr>
        <p:spPr>
          <a:xfrm>
            <a:off x="914400" y="983411"/>
            <a:ext cx="10136038" cy="521833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lvl="0" algn="ctr">
              <a:buClr>
                <a:schemeClr val="dk1"/>
              </a:buClr>
              <a:buSzPts val="4000"/>
            </a:pPr>
            <a:endParaRPr lang="en-US" sz="4000" b="1" dirty="0">
              <a:latin typeface="Garamond" panose="02020404030301010803" pitchFamily="18" charset="0"/>
            </a:endParaRPr>
          </a:p>
          <a:p>
            <a:pPr lvl="0" algn="ctr">
              <a:buClr>
                <a:schemeClr val="dk1"/>
              </a:buClr>
              <a:buSzPts val="4000"/>
            </a:pPr>
            <a:endParaRPr lang="en-US" sz="4000" b="1" dirty="0">
              <a:latin typeface="Garamond" panose="02020404030301010803" pitchFamily="18" charset="0"/>
            </a:endParaRPr>
          </a:p>
          <a:p>
            <a:pPr lvl="0" algn="ctr">
              <a:buClr>
                <a:schemeClr val="dk1"/>
              </a:buClr>
              <a:buSzPts val="4000"/>
            </a:pPr>
            <a:endParaRPr lang="en-US" sz="4000" b="1" dirty="0">
              <a:latin typeface="Garamond" panose="02020404030301010803" pitchFamily="18" charset="0"/>
            </a:endParaRPr>
          </a:p>
          <a:p>
            <a:pPr lvl="0" algn="ctr">
              <a:buClr>
                <a:schemeClr val="dk1"/>
              </a:buClr>
              <a:buSzPts val="4000"/>
            </a:pPr>
            <a:endParaRPr lang="en-US" sz="4000" b="1" dirty="0">
              <a:latin typeface="Garamond" panose="02020404030301010803" pitchFamily="18" charset="0"/>
            </a:endParaRPr>
          </a:p>
          <a:p>
            <a:pPr lvl="0" algn="ctr">
              <a:buClr>
                <a:schemeClr val="dk1"/>
              </a:buClr>
              <a:buSzPts val="4000"/>
            </a:pPr>
            <a:r>
              <a:rPr lang="en-US" sz="4000" b="1" dirty="0" smtClean="0">
                <a:latin typeface="Garamond" panose="02020404030301010803" pitchFamily="18" charset="0"/>
              </a:rPr>
              <a:t>6 Days workshop on setting up Practice of </a:t>
            </a:r>
            <a:r>
              <a:rPr lang="en-US" sz="4000" b="1" u="sng" dirty="0" smtClean="0">
                <a:latin typeface="Garamond" panose="02020404030301010803" pitchFamily="18" charset="0"/>
              </a:rPr>
              <a:t>Real Estate Consultancy : Compliance, Advisory &amp; Evolving Frontiers </a:t>
            </a:r>
            <a:endParaRPr lang="en-US" sz="4000" b="1" u="sng" dirty="0">
              <a:latin typeface="Garamond" panose="02020404030301010803" pitchFamily="18" charset="0"/>
            </a:endParaRPr>
          </a:p>
          <a:p>
            <a:pPr lvl="0" algn="ctr">
              <a:buClr>
                <a:schemeClr val="dk1"/>
              </a:buClr>
              <a:buSzPts val="4000"/>
            </a:pPr>
            <a:endParaRPr lang="en-US" sz="4000" dirty="0">
              <a:latin typeface="Garamond" panose="02020404030301010803" pitchFamily="18" charset="0"/>
            </a:endParaRPr>
          </a:p>
          <a:p>
            <a:pPr lvl="0" algn="ctr">
              <a:buClr>
                <a:schemeClr val="dk1"/>
              </a:buClr>
              <a:buSzPts val="4000"/>
            </a:pPr>
            <a:r>
              <a:rPr lang="en-US" sz="4000" dirty="0">
                <a:latin typeface="Garamond" panose="02020404030301010803" pitchFamily="18" charset="0"/>
              </a:rPr>
              <a:t>By Committee for Members in Practice</a:t>
            </a:r>
            <a:endParaRPr lang="en-US" sz="4000" b="1" u="sng" dirty="0">
              <a:latin typeface="Garamond" panose="02020404030301010803" pitchFamily="18" charset="0"/>
            </a:endParaRPr>
          </a:p>
          <a:p>
            <a:pPr lvl="0" algn="ctr">
              <a:buClr>
                <a:schemeClr val="dk1"/>
              </a:buClr>
              <a:buSzPts val="4000"/>
            </a:pPr>
            <a:r>
              <a:rPr lang="en-US" sz="4000" b="1" dirty="0">
                <a:latin typeface="Garamond" panose="02020404030301010803" pitchFamily="18" charset="0"/>
              </a:rPr>
              <a:t>on </a:t>
            </a:r>
            <a:r>
              <a:rPr lang="en-US" sz="4000" b="1" dirty="0" smtClean="0">
                <a:latin typeface="Garamond" panose="02020404030301010803" pitchFamily="18" charset="0"/>
              </a:rPr>
              <a:t>20th June 2026 </a:t>
            </a:r>
            <a:r>
              <a:rPr lang="en-US" sz="4000" b="1" dirty="0">
                <a:latin typeface="Garamond" panose="02020404030301010803" pitchFamily="18" charset="0"/>
              </a:rPr>
              <a:t>at </a:t>
            </a:r>
            <a:r>
              <a:rPr lang="en-US" sz="4000" b="1" dirty="0" smtClean="0">
                <a:latin typeface="Garamond" panose="02020404030301010803" pitchFamily="18" charset="0"/>
              </a:rPr>
              <a:t>Vasai</a:t>
            </a:r>
            <a:endParaRPr sz="4000" b="0" i="0" u="none" strike="noStrike" cap="none" dirty="0">
              <a:solidFill>
                <a:schemeClr val="dk1"/>
              </a:solidFill>
              <a:latin typeface="Garamond" panose="02020404030301010803" pitchFamily="18" charset="0"/>
              <a:ea typeface="Garamond"/>
              <a:cs typeface="Garamond"/>
              <a:sym typeface="Garamond"/>
            </a:endParaRPr>
          </a:p>
        </p:txBody>
      </p:sp>
      <p:pic>
        <p:nvPicPr>
          <p:cNvPr id="3" name="Picture 2">
            <a:extLst>
              <a:ext uri="{FF2B5EF4-FFF2-40B4-BE49-F238E27FC236}">
                <a16:creationId xmlns:a16="http://schemas.microsoft.com/office/drawing/2014/main" id="{F0895ACB-7B2D-2BA9-1FB1-6E23B9B66BE3}"/>
              </a:ext>
            </a:extLst>
          </p:cNvPr>
          <p:cNvPicPr>
            <a:picLocks noChangeAspect="1"/>
          </p:cNvPicPr>
          <p:nvPr/>
        </p:nvPicPr>
        <p:blipFill>
          <a:blip r:embed="rId3"/>
          <a:stretch>
            <a:fillRect/>
          </a:stretch>
        </p:blipFill>
        <p:spPr>
          <a:xfrm>
            <a:off x="136849" y="0"/>
            <a:ext cx="12055151" cy="1428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59" name="Google Shape;159;p9"/>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90000"/>
              </a:lnSpc>
              <a:spcBef>
                <a:spcPts val="0"/>
              </a:spcBef>
              <a:spcAft>
                <a:spcPts val="0"/>
              </a:spcAft>
              <a:buClr>
                <a:schemeClr val="dk1"/>
              </a:buClr>
              <a:buSzPts val="2800"/>
              <a:buFont typeface="Calibri"/>
              <a:buAutoNum type="arabicPeriod" startAt="14"/>
            </a:pPr>
            <a:r>
              <a:rPr lang="en-US" i="0">
                <a:latin typeface="Garamond"/>
                <a:ea typeface="Garamond"/>
                <a:cs typeface="Garamond"/>
                <a:sym typeface="Garamond"/>
              </a:rPr>
              <a:t>The transaction volume is highly cyclical, as it very much depends on the outlook for the underlying real estate markets, the access to capital and other macroeconomic drivers. </a:t>
            </a:r>
            <a:endParaRPr/>
          </a:p>
          <a:p>
            <a:pPr marL="514350" lvl="0" indent="-514350" algn="just" rtl="0">
              <a:lnSpc>
                <a:spcPct val="90000"/>
              </a:lnSpc>
              <a:spcBef>
                <a:spcPts val="1000"/>
              </a:spcBef>
              <a:spcAft>
                <a:spcPts val="0"/>
              </a:spcAft>
              <a:buClr>
                <a:schemeClr val="dk1"/>
              </a:buClr>
              <a:buSzPts val="2800"/>
              <a:buFont typeface="Calibri"/>
              <a:buAutoNum type="arabicPeriod" startAt="14"/>
            </a:pPr>
            <a:r>
              <a:rPr lang="en-US" i="0">
                <a:latin typeface="Garamond"/>
                <a:ea typeface="Garamond"/>
                <a:cs typeface="Garamond"/>
                <a:sym typeface="Garamond"/>
              </a:rPr>
              <a:t>However, the most important reason for cyclical real estate transaction markets is that real estate supply typically lags real estate demand by several quarters. Planning, negotiating a financial structure, building and marketing are time consuming, and as business cycles are difficult to forecast and many agents are risk-averse and thus relying on track records, many developers and financial institutions do not take the risk of an </a:t>
            </a:r>
            <a:r>
              <a:rPr lang="en-US" i="0" u="sng">
                <a:latin typeface="Garamond"/>
                <a:ea typeface="Garamond"/>
                <a:cs typeface="Garamond"/>
                <a:sym typeface="Garamond"/>
              </a:rPr>
              <a:t>anti-cyclical investment strategy</a:t>
            </a:r>
            <a:r>
              <a:rPr lang="en-US" i="0">
                <a:latin typeface="Garamond"/>
                <a:ea typeface="Garamond"/>
                <a:cs typeface="Garamond"/>
                <a:sym typeface="Garamond"/>
              </a:rPr>
              <a:t>.</a:t>
            </a:r>
            <a:endParaRPr/>
          </a:p>
          <a:p>
            <a:pPr marL="0" lvl="0" indent="0" algn="just" rtl="0">
              <a:lnSpc>
                <a:spcPct val="90000"/>
              </a:lnSpc>
              <a:spcBef>
                <a:spcPts val="1000"/>
              </a:spcBef>
              <a:spcAft>
                <a:spcPts val="0"/>
              </a:spcAft>
              <a:buClr>
                <a:schemeClr val="dk1"/>
              </a:buClr>
              <a:buSzPts val="2800"/>
              <a:buNone/>
            </a:pPr>
            <a:r>
              <a:rPr lang="en-US" i="1">
                <a:latin typeface="Garamond"/>
                <a:ea typeface="Garamond"/>
                <a:cs typeface="Garamond"/>
                <a:sym typeface="Garamond"/>
              </a:rPr>
              <a:t>(strategy to counter recession through fiscal measures. It works against the ongoing recession trend; thus, trying to stabilize the investments</a:t>
            </a:r>
            <a:r>
              <a:rPr lang="en-US">
                <a:latin typeface="Garamond"/>
                <a:ea typeface="Garamond"/>
                <a:cs typeface="Garamond"/>
                <a:sym typeface="Garamond"/>
              </a:rPr>
              <a:t>)</a:t>
            </a:r>
            <a:endParaRPr i="0">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65" name="Google Shape;165;p10"/>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90000"/>
              </a:lnSpc>
              <a:spcBef>
                <a:spcPts val="0"/>
              </a:spcBef>
              <a:spcAft>
                <a:spcPts val="0"/>
              </a:spcAft>
              <a:buClr>
                <a:schemeClr val="dk1"/>
              </a:buClr>
              <a:buSzPts val="2800"/>
              <a:buFont typeface="Calibri"/>
              <a:buAutoNum type="arabicPeriod" startAt="16"/>
            </a:pPr>
            <a:r>
              <a:rPr lang="en-US" i="0">
                <a:latin typeface="Garamond"/>
                <a:ea typeface="Garamond"/>
                <a:cs typeface="Garamond"/>
                <a:sym typeface="Garamond"/>
              </a:rPr>
              <a:t>Many people believe that real estate is by definition a </a:t>
            </a:r>
            <a:r>
              <a:rPr lang="en-US" b="1" i="0" u="sng">
                <a:latin typeface="Garamond"/>
                <a:ea typeface="Garamond"/>
                <a:cs typeface="Garamond"/>
                <a:sym typeface="Garamond"/>
              </a:rPr>
              <a:t>safe and stable investment.</a:t>
            </a:r>
            <a:endParaRPr/>
          </a:p>
          <a:p>
            <a:pPr marL="514350" lvl="0" indent="-514350" algn="just" rtl="0">
              <a:lnSpc>
                <a:spcPct val="90000"/>
              </a:lnSpc>
              <a:spcBef>
                <a:spcPts val="1000"/>
              </a:spcBef>
              <a:spcAft>
                <a:spcPts val="0"/>
              </a:spcAft>
              <a:buClr>
                <a:schemeClr val="dk1"/>
              </a:buClr>
              <a:buSzPts val="2800"/>
              <a:buFont typeface="Calibri"/>
              <a:buAutoNum type="arabicPeriod" startAt="16"/>
            </a:pPr>
            <a:r>
              <a:rPr lang="en-US" i="0">
                <a:latin typeface="Garamond"/>
                <a:ea typeface="Garamond"/>
                <a:cs typeface="Garamond"/>
                <a:sym typeface="Garamond"/>
              </a:rPr>
              <a:t>Maybe it is the stones that make them believe so. In fact, real estate can be a safe investment if investors are aware of the specific risks and caveats of this asset class.</a:t>
            </a:r>
            <a:endParaRPr/>
          </a:p>
          <a:p>
            <a:pPr marL="514350" lvl="0" indent="-514350" algn="just" rtl="0">
              <a:lnSpc>
                <a:spcPct val="90000"/>
              </a:lnSpc>
              <a:spcBef>
                <a:spcPts val="1000"/>
              </a:spcBef>
              <a:spcAft>
                <a:spcPts val="0"/>
              </a:spcAft>
              <a:buClr>
                <a:schemeClr val="dk1"/>
              </a:buClr>
              <a:buSzPts val="2800"/>
              <a:buFont typeface="Calibri"/>
              <a:buAutoNum type="arabicPeriod" startAt="16"/>
            </a:pPr>
            <a:r>
              <a:rPr lang="en-US" i="0">
                <a:latin typeface="Garamond"/>
                <a:ea typeface="Garamond"/>
                <a:cs typeface="Garamond"/>
                <a:sym typeface="Garamond"/>
              </a:rPr>
              <a:t>In order to be able to make an accurate assessment of the risks, investors need to perform a due diligence of the object, the market and the financial and legal setting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71" name="Google Shape;171;p11"/>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200"/>
              <a:buNone/>
            </a:pPr>
            <a:r>
              <a:rPr lang="en-US" sz="3200" b="1" i="0" u="sng" dirty="0">
                <a:latin typeface="Garamond"/>
                <a:ea typeface="Garamond"/>
                <a:cs typeface="Garamond"/>
                <a:sym typeface="Garamond"/>
              </a:rPr>
              <a:t>Real Estate Transactions –</a:t>
            </a:r>
            <a:endParaRPr dirty="0"/>
          </a:p>
          <a:p>
            <a:pPr marL="0" lvl="0" indent="0" algn="just" rtl="0">
              <a:lnSpc>
                <a:spcPct val="90000"/>
              </a:lnSpc>
              <a:spcBef>
                <a:spcPts val="1000"/>
              </a:spcBef>
              <a:spcAft>
                <a:spcPts val="0"/>
              </a:spcAft>
              <a:buClr>
                <a:schemeClr val="dk1"/>
              </a:buClr>
              <a:buSzPts val="3200"/>
              <a:buNone/>
            </a:pPr>
            <a:endParaRPr sz="3200" b="1" i="0" u="sng" dirty="0">
              <a:latin typeface="Garamond"/>
              <a:ea typeface="Garamond"/>
              <a:cs typeface="Garamond"/>
              <a:sym typeface="Garamond"/>
            </a:endParaRPr>
          </a:p>
          <a:p>
            <a:pPr marL="971550" lvl="1" indent="-514350" algn="just" rtl="0">
              <a:lnSpc>
                <a:spcPct val="90000"/>
              </a:lnSpc>
              <a:spcBef>
                <a:spcPts val="500"/>
              </a:spcBef>
              <a:spcAft>
                <a:spcPts val="0"/>
              </a:spcAft>
              <a:buClr>
                <a:schemeClr val="dk1"/>
              </a:buClr>
              <a:buSzPts val="2800"/>
              <a:buFont typeface="Calibri"/>
              <a:buAutoNum type="alphaLcPeriod"/>
            </a:pPr>
            <a:r>
              <a:rPr lang="en-US" sz="2800" i="0" dirty="0">
                <a:latin typeface="Garamond"/>
                <a:ea typeface="Garamond"/>
                <a:cs typeface="Garamond"/>
                <a:sym typeface="Garamond"/>
              </a:rPr>
              <a:t>Legal Due Diligence</a:t>
            </a:r>
            <a:endParaRPr sz="2800" dirty="0">
              <a:latin typeface="Garamond"/>
              <a:ea typeface="Garamond"/>
              <a:cs typeface="Garamond"/>
              <a:sym typeface="Garamond"/>
            </a:endParaRPr>
          </a:p>
          <a:p>
            <a:pPr marL="971550" lvl="1" indent="-514350" algn="just" rtl="0">
              <a:lnSpc>
                <a:spcPct val="90000"/>
              </a:lnSpc>
              <a:spcBef>
                <a:spcPts val="500"/>
              </a:spcBef>
              <a:spcAft>
                <a:spcPts val="0"/>
              </a:spcAft>
              <a:buClr>
                <a:schemeClr val="dk1"/>
              </a:buClr>
              <a:buSzPts val="2800"/>
              <a:buFont typeface="Calibri"/>
              <a:buAutoNum type="alphaLcPeriod"/>
            </a:pPr>
            <a:r>
              <a:rPr lang="en-US" sz="2800" i="0" dirty="0">
                <a:latin typeface="Garamond"/>
                <a:ea typeface="Garamond"/>
                <a:cs typeface="Garamond"/>
                <a:sym typeface="Garamond"/>
              </a:rPr>
              <a:t>Tax Due Diligence in Real Estate Transactions</a:t>
            </a:r>
            <a:endParaRPr dirty="0"/>
          </a:p>
          <a:p>
            <a:pPr marL="971550" lvl="1" indent="-514350" algn="just" rtl="0">
              <a:lnSpc>
                <a:spcPct val="90000"/>
              </a:lnSpc>
              <a:spcBef>
                <a:spcPts val="500"/>
              </a:spcBef>
              <a:spcAft>
                <a:spcPts val="0"/>
              </a:spcAft>
              <a:buClr>
                <a:schemeClr val="dk1"/>
              </a:buClr>
              <a:buSzPts val="2800"/>
              <a:buFont typeface="Calibri"/>
              <a:buAutoNum type="alphaLcPeriod"/>
            </a:pPr>
            <a:r>
              <a:rPr lang="en-US" sz="2800" i="0" dirty="0">
                <a:latin typeface="Garamond"/>
                <a:ea typeface="Garamond"/>
                <a:cs typeface="Garamond"/>
                <a:sym typeface="Garamond"/>
              </a:rPr>
              <a:t>Financial Due Diligence</a:t>
            </a:r>
            <a:endParaRPr sz="2800" dirty="0">
              <a:latin typeface="Garamond"/>
              <a:ea typeface="Garamond"/>
              <a:cs typeface="Garamond"/>
              <a:sym typeface="Garamond"/>
            </a:endParaRPr>
          </a:p>
          <a:p>
            <a:pPr marL="971550" lvl="1" indent="-514350" algn="just" rtl="0">
              <a:lnSpc>
                <a:spcPct val="90000"/>
              </a:lnSpc>
              <a:spcBef>
                <a:spcPts val="500"/>
              </a:spcBef>
              <a:spcAft>
                <a:spcPts val="0"/>
              </a:spcAft>
              <a:buClr>
                <a:schemeClr val="dk1"/>
              </a:buClr>
              <a:buSzPts val="2800"/>
              <a:buFont typeface="Calibri"/>
              <a:buAutoNum type="alphaLcPeriod"/>
            </a:pPr>
            <a:r>
              <a:rPr lang="en-US" sz="2800" i="0" dirty="0">
                <a:latin typeface="Garamond"/>
                <a:ea typeface="Garamond"/>
                <a:cs typeface="Garamond"/>
                <a:sym typeface="Garamond"/>
              </a:rPr>
              <a:t>Technical Due Diligence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77" name="Google Shape;177;p12"/>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b="1" i="0" u="sng">
                <a:latin typeface="Garamond"/>
                <a:ea typeface="Garamond"/>
                <a:cs typeface="Garamond"/>
                <a:sym typeface="Garamond"/>
              </a:rPr>
              <a:t>Real estate transactions differ in many ways: </a:t>
            </a:r>
            <a:endParaRPr/>
          </a:p>
          <a:p>
            <a:pPr marL="0" lvl="0" indent="0" algn="just" rtl="0">
              <a:lnSpc>
                <a:spcPct val="90000"/>
              </a:lnSpc>
              <a:spcBef>
                <a:spcPts val="1000"/>
              </a:spcBef>
              <a:spcAft>
                <a:spcPts val="0"/>
              </a:spcAft>
              <a:buClr>
                <a:schemeClr val="dk1"/>
              </a:buClr>
              <a:buSzPts val="2800"/>
              <a:buNone/>
            </a:pPr>
            <a:endParaRPr i="0">
              <a:latin typeface="Garamond"/>
              <a:ea typeface="Garamond"/>
              <a:cs typeface="Garamond"/>
              <a:sym typeface="Garamond"/>
            </a:endParaRPr>
          </a:p>
          <a:p>
            <a:pPr marL="971550" lvl="1" indent="-514350" algn="just" rtl="0">
              <a:lnSpc>
                <a:spcPct val="90000"/>
              </a:lnSpc>
              <a:spcBef>
                <a:spcPts val="500"/>
              </a:spcBef>
              <a:spcAft>
                <a:spcPts val="0"/>
              </a:spcAft>
              <a:buClr>
                <a:schemeClr val="dk1"/>
              </a:buClr>
              <a:buSzPts val="2400"/>
              <a:buFont typeface="Calibri"/>
              <a:buAutoNum type="alphaLcPeriod"/>
            </a:pPr>
            <a:r>
              <a:rPr lang="en-US" i="0">
                <a:latin typeface="Garamond"/>
                <a:ea typeface="Garamond"/>
                <a:cs typeface="Garamond"/>
                <a:sym typeface="Garamond"/>
              </a:rPr>
              <a:t>They differ by real estate </a:t>
            </a:r>
            <a:r>
              <a:rPr lang="en-US" i="0" u="sng">
                <a:latin typeface="Garamond"/>
                <a:ea typeface="Garamond"/>
                <a:cs typeface="Garamond"/>
                <a:sym typeface="Garamond"/>
              </a:rPr>
              <a:t>asset class</a:t>
            </a:r>
            <a:r>
              <a:rPr lang="en-US" i="0">
                <a:latin typeface="Garamond"/>
                <a:ea typeface="Garamond"/>
                <a:cs typeface="Garamond"/>
                <a:sym typeface="Garamond"/>
              </a:rPr>
              <a:t>, </a:t>
            </a:r>
            <a:endParaRPr/>
          </a:p>
          <a:p>
            <a:pPr marL="971550" lvl="1" indent="-514350" algn="just" rtl="0">
              <a:lnSpc>
                <a:spcPct val="90000"/>
              </a:lnSpc>
              <a:spcBef>
                <a:spcPts val="500"/>
              </a:spcBef>
              <a:spcAft>
                <a:spcPts val="0"/>
              </a:spcAft>
              <a:buClr>
                <a:schemeClr val="dk1"/>
              </a:buClr>
              <a:buSzPts val="2400"/>
              <a:buFont typeface="Calibri"/>
              <a:buAutoNum type="alphaLcPeriod"/>
            </a:pPr>
            <a:r>
              <a:rPr lang="en-US" i="0" u="sng">
                <a:latin typeface="Garamond"/>
                <a:ea typeface="Garamond"/>
                <a:cs typeface="Garamond"/>
                <a:sym typeface="Garamond"/>
              </a:rPr>
              <a:t>Location</a:t>
            </a:r>
            <a:endParaRPr/>
          </a:p>
          <a:p>
            <a:pPr marL="1428750" lvl="2" indent="-514350" algn="just" rtl="0">
              <a:lnSpc>
                <a:spcPct val="90000"/>
              </a:lnSpc>
              <a:spcBef>
                <a:spcPts val="500"/>
              </a:spcBef>
              <a:spcAft>
                <a:spcPts val="0"/>
              </a:spcAft>
              <a:buClr>
                <a:schemeClr val="dk1"/>
              </a:buClr>
              <a:buSzPts val="2000"/>
              <a:buFont typeface="Calibri"/>
              <a:buAutoNum type="romanLcPeriod"/>
            </a:pPr>
            <a:r>
              <a:rPr lang="en-US" i="0">
                <a:latin typeface="Garamond"/>
                <a:ea typeface="Garamond"/>
                <a:cs typeface="Garamond"/>
                <a:sym typeface="Garamond"/>
              </a:rPr>
              <a:t>Real estate is immobile by nature.</a:t>
            </a:r>
            <a:endParaRPr/>
          </a:p>
          <a:p>
            <a:pPr marL="1428750" lvl="2" indent="-514350" algn="just" rtl="0">
              <a:lnSpc>
                <a:spcPct val="90000"/>
              </a:lnSpc>
              <a:spcBef>
                <a:spcPts val="500"/>
              </a:spcBef>
              <a:spcAft>
                <a:spcPts val="0"/>
              </a:spcAft>
              <a:buClr>
                <a:schemeClr val="dk1"/>
              </a:buClr>
              <a:buSzPts val="2000"/>
              <a:buFont typeface="Calibri"/>
              <a:buAutoNum type="romanLcPeriod"/>
            </a:pPr>
            <a:r>
              <a:rPr lang="en-US" i="0">
                <a:latin typeface="Garamond"/>
                <a:ea typeface="Garamond"/>
                <a:cs typeface="Garamond"/>
                <a:sym typeface="Garamond"/>
              </a:rPr>
              <a:t>Thus, assessing the location of a property is one of the most important factors for a real estate transaction.</a:t>
            </a:r>
            <a:endParaRPr/>
          </a:p>
          <a:p>
            <a:pPr marL="1428750" lvl="2" indent="-514350" algn="just" rtl="0">
              <a:lnSpc>
                <a:spcPct val="90000"/>
              </a:lnSpc>
              <a:spcBef>
                <a:spcPts val="500"/>
              </a:spcBef>
              <a:spcAft>
                <a:spcPts val="0"/>
              </a:spcAft>
              <a:buClr>
                <a:schemeClr val="dk1"/>
              </a:buClr>
              <a:buSzPts val="2000"/>
              <a:buFont typeface="Calibri"/>
              <a:buAutoNum type="romanLcPeriod"/>
            </a:pPr>
            <a:r>
              <a:rPr lang="en-US" i="0">
                <a:latin typeface="Garamond"/>
                <a:ea typeface="Garamond"/>
                <a:cs typeface="Garamond"/>
                <a:sym typeface="Garamond"/>
              </a:rPr>
              <a:t>liquidity of RE /  markets</a:t>
            </a:r>
            <a:endParaRPr/>
          </a:p>
          <a:p>
            <a:pPr marL="971550" lvl="1" indent="-361950" algn="just" rtl="0">
              <a:lnSpc>
                <a:spcPct val="90000"/>
              </a:lnSpc>
              <a:spcBef>
                <a:spcPts val="500"/>
              </a:spcBef>
              <a:spcAft>
                <a:spcPts val="0"/>
              </a:spcAft>
              <a:buClr>
                <a:schemeClr val="dk1"/>
              </a:buClr>
              <a:buSzPts val="2400"/>
              <a:buFont typeface="Calibri"/>
              <a:buNone/>
            </a:pPr>
            <a:endParaRPr i="0" u="sng">
              <a:latin typeface="Garamond"/>
              <a:ea typeface="Garamond"/>
              <a:cs typeface="Garamond"/>
              <a:sym typeface="Garamond"/>
            </a:endParaRPr>
          </a:p>
          <a:p>
            <a:pPr marL="971550" lvl="1" indent="-514350" algn="just" rtl="0">
              <a:lnSpc>
                <a:spcPct val="90000"/>
              </a:lnSpc>
              <a:spcBef>
                <a:spcPts val="500"/>
              </a:spcBef>
              <a:spcAft>
                <a:spcPts val="0"/>
              </a:spcAft>
              <a:buClr>
                <a:schemeClr val="dk1"/>
              </a:buClr>
              <a:buSzPts val="2400"/>
              <a:buFont typeface="Calibri"/>
              <a:buAutoNum type="alphaLcPeriod"/>
            </a:pPr>
            <a:r>
              <a:rPr lang="en-US" i="0">
                <a:latin typeface="Garamond"/>
                <a:ea typeface="Garamond"/>
                <a:cs typeface="Garamond"/>
                <a:sym typeface="Garamond"/>
              </a:rPr>
              <a:t>Related to both the implied risk of the investment </a:t>
            </a:r>
            <a:r>
              <a:rPr lang="en-US" i="0" u="sng">
                <a:latin typeface="Garamond"/>
                <a:ea typeface="Garamond"/>
                <a:cs typeface="Garamond"/>
                <a:sym typeface="Garamond"/>
              </a:rPr>
              <a:t>Risk and Returns</a:t>
            </a:r>
            <a:endParaRPr/>
          </a:p>
          <a:p>
            <a:pPr marL="971550" lvl="1" indent="-514350" algn="just" rtl="0">
              <a:lnSpc>
                <a:spcPct val="90000"/>
              </a:lnSpc>
              <a:spcBef>
                <a:spcPts val="500"/>
              </a:spcBef>
              <a:spcAft>
                <a:spcPts val="0"/>
              </a:spcAft>
              <a:buClr>
                <a:schemeClr val="dk1"/>
              </a:buClr>
              <a:buSzPts val="2400"/>
              <a:buFont typeface="Calibri"/>
              <a:buAutoNum type="alphaLcPeriod"/>
            </a:pPr>
            <a:r>
              <a:rPr lang="en-US">
                <a:latin typeface="Garamond"/>
                <a:ea typeface="Garamond"/>
                <a:cs typeface="Garamond"/>
                <a:sym typeface="Garamond"/>
              </a:rPr>
              <a:t>T</a:t>
            </a:r>
            <a:r>
              <a:rPr lang="en-US" i="0">
                <a:latin typeface="Garamond"/>
                <a:ea typeface="Garamond"/>
                <a:cs typeface="Garamond"/>
                <a:sym typeface="Garamond"/>
              </a:rPr>
              <a:t>ransactions can be single-asset transactions or portfolio transaction and of course the financial structure makes a big difference - </a:t>
            </a:r>
            <a:r>
              <a:rPr lang="en-US" i="0" u="sng">
                <a:latin typeface="Garamond"/>
                <a:ea typeface="Garamond"/>
                <a:cs typeface="Garamond"/>
                <a:sym typeface="Garamond"/>
              </a:rPr>
              <a:t>Financing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83" name="Google Shape;183;p13"/>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b="1" i="0" u="sng" dirty="0">
                <a:latin typeface="Garamond"/>
                <a:ea typeface="Garamond"/>
                <a:cs typeface="Garamond"/>
                <a:sym typeface="Garamond"/>
              </a:rPr>
              <a:t>Real estate transactions differ in many ways: </a:t>
            </a:r>
            <a:endParaRPr dirty="0"/>
          </a:p>
          <a:p>
            <a:pPr marL="0" lvl="0" indent="0" algn="just" rtl="0">
              <a:lnSpc>
                <a:spcPct val="90000"/>
              </a:lnSpc>
              <a:spcBef>
                <a:spcPts val="1000"/>
              </a:spcBef>
              <a:spcAft>
                <a:spcPts val="0"/>
              </a:spcAft>
              <a:buClr>
                <a:schemeClr val="dk1"/>
              </a:buClr>
              <a:buSzPts val="2800"/>
              <a:buNone/>
            </a:pPr>
            <a:endParaRPr b="1" i="0" u="sng" dirty="0">
              <a:latin typeface="Garamond"/>
              <a:ea typeface="Garamond"/>
              <a:cs typeface="Garamond"/>
              <a:sym typeface="Garamond"/>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dirty="0">
                <a:latin typeface="Garamond"/>
                <a:ea typeface="Garamond"/>
                <a:cs typeface="Garamond"/>
                <a:sym typeface="Garamond"/>
              </a:rPr>
              <a:t>Related to both the implied risk of the investment </a:t>
            </a:r>
            <a:r>
              <a:rPr lang="en-US" i="0" u="sng" dirty="0">
                <a:latin typeface="Garamond"/>
                <a:ea typeface="Garamond"/>
                <a:cs typeface="Garamond"/>
                <a:sym typeface="Garamond"/>
              </a:rPr>
              <a:t>Risk and Returns-</a:t>
            </a:r>
            <a:endParaRPr dirty="0"/>
          </a:p>
          <a:p>
            <a:pPr marL="971550" lvl="1" indent="-514350" algn="just" rtl="0">
              <a:lnSpc>
                <a:spcPct val="90000"/>
              </a:lnSpc>
              <a:spcBef>
                <a:spcPts val="500"/>
              </a:spcBef>
              <a:spcAft>
                <a:spcPts val="0"/>
              </a:spcAft>
              <a:buClr>
                <a:schemeClr val="dk1"/>
              </a:buClr>
              <a:buSzPts val="2400"/>
              <a:buFont typeface="Calibri"/>
              <a:buAutoNum type="alphaLcPeriod"/>
            </a:pPr>
            <a:r>
              <a:rPr lang="en-US" sz="2800" i="0" dirty="0">
                <a:latin typeface="Garamond"/>
                <a:ea typeface="Garamond"/>
                <a:cs typeface="Garamond"/>
                <a:sym typeface="Garamond"/>
              </a:rPr>
              <a:t>The location and the respective asset class determine to a large extent the expected risk and return of a property.</a:t>
            </a:r>
            <a:endParaRPr sz="2800" dirty="0"/>
          </a:p>
          <a:p>
            <a:pPr marL="971550" lvl="1" indent="-514350" algn="just" rtl="0">
              <a:lnSpc>
                <a:spcPct val="90000"/>
              </a:lnSpc>
              <a:spcBef>
                <a:spcPts val="500"/>
              </a:spcBef>
              <a:spcAft>
                <a:spcPts val="0"/>
              </a:spcAft>
              <a:buClr>
                <a:schemeClr val="dk1"/>
              </a:buClr>
              <a:buSzPts val="2400"/>
              <a:buFont typeface="Calibri"/>
              <a:buAutoNum type="alphaLcPeriod"/>
            </a:pPr>
            <a:r>
              <a:rPr lang="en-US" sz="2800" i="0" dirty="0">
                <a:latin typeface="Garamond"/>
                <a:ea typeface="Garamond"/>
                <a:cs typeface="Garamond"/>
                <a:sym typeface="Garamond"/>
              </a:rPr>
              <a:t>Other factors are the level and structure of tenancy</a:t>
            </a:r>
            <a:r>
              <a:rPr lang="en-US" sz="2800" dirty="0">
                <a:latin typeface="Garamond"/>
                <a:ea typeface="Garamond"/>
                <a:cs typeface="Garamond"/>
                <a:sym typeface="Garamond"/>
              </a:rPr>
              <a:t> / sale / </a:t>
            </a:r>
            <a:r>
              <a:rPr lang="en-US" sz="2800" dirty="0" err="1">
                <a:latin typeface="Garamond"/>
                <a:ea typeface="Garamond"/>
                <a:cs typeface="Garamond"/>
                <a:sym typeface="Garamond"/>
              </a:rPr>
              <a:t>allottement</a:t>
            </a:r>
            <a:endParaRPr sz="2800" i="0" dirty="0">
              <a:latin typeface="Garamond"/>
              <a:ea typeface="Garamond"/>
              <a:cs typeface="Garamond"/>
              <a:sym typeface="Garamond"/>
            </a:endParaRPr>
          </a:p>
          <a:p>
            <a:pPr marL="971550" lvl="1" indent="-514350" algn="just" rtl="0">
              <a:lnSpc>
                <a:spcPct val="90000"/>
              </a:lnSpc>
              <a:spcBef>
                <a:spcPts val="500"/>
              </a:spcBef>
              <a:spcAft>
                <a:spcPts val="0"/>
              </a:spcAft>
              <a:buClr>
                <a:schemeClr val="dk1"/>
              </a:buClr>
              <a:buSzPts val="2400"/>
              <a:buFont typeface="Calibri"/>
              <a:buAutoNum type="alphaLcPeriod"/>
            </a:pPr>
            <a:r>
              <a:rPr lang="en-US" sz="2800" i="0" dirty="0">
                <a:latin typeface="Garamond"/>
                <a:ea typeface="Garamond"/>
                <a:cs typeface="Garamond"/>
                <a:sym typeface="Garamond"/>
              </a:rPr>
              <a:t>The quality of the design and construction, </a:t>
            </a:r>
            <a:endParaRPr sz="2800" dirty="0"/>
          </a:p>
          <a:p>
            <a:pPr marL="971550" lvl="1" indent="-514350" algn="just" rtl="0">
              <a:lnSpc>
                <a:spcPct val="90000"/>
              </a:lnSpc>
              <a:spcBef>
                <a:spcPts val="500"/>
              </a:spcBef>
              <a:spcAft>
                <a:spcPts val="0"/>
              </a:spcAft>
              <a:buClr>
                <a:schemeClr val="dk1"/>
              </a:buClr>
              <a:buSzPts val="2400"/>
              <a:buFont typeface="Calibri"/>
              <a:buAutoNum type="alphaLcPeriod"/>
            </a:pPr>
            <a:r>
              <a:rPr lang="en-US" sz="2800" i="0" dirty="0">
                <a:latin typeface="Garamond"/>
                <a:ea typeface="Garamond"/>
                <a:cs typeface="Garamond"/>
                <a:sym typeface="Garamond"/>
              </a:rPr>
              <a:t>the financing structure and in how far the transaction is an investment in an existing structure or a new development.</a:t>
            </a:r>
            <a:endParaRP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89" name="Google Shape;189;p14"/>
          <p:cNvSpPr txBox="1">
            <a:spLocks noGrp="1"/>
          </p:cNvSpPr>
          <p:nvPr>
            <p:ph type="body" idx="1"/>
          </p:nvPr>
        </p:nvSpPr>
        <p:spPr>
          <a:xfrm>
            <a:off x="838200" y="1160770"/>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US" b="1" i="0" u="sng" dirty="0">
                <a:latin typeface="Garamond"/>
                <a:ea typeface="Garamond"/>
                <a:cs typeface="Garamond"/>
                <a:sym typeface="Garamond"/>
              </a:rPr>
              <a:t>Real estate transactions differ in many ways: </a:t>
            </a:r>
            <a:endParaRPr dirty="0"/>
          </a:p>
          <a:p>
            <a:pPr marL="514350" lvl="0" indent="-514350" algn="just" rtl="0">
              <a:lnSpc>
                <a:spcPct val="90000"/>
              </a:lnSpc>
              <a:spcBef>
                <a:spcPts val="1000"/>
              </a:spcBef>
              <a:spcAft>
                <a:spcPts val="0"/>
              </a:spcAft>
              <a:buClr>
                <a:schemeClr val="dk1"/>
              </a:buClr>
              <a:buSzPts val="2800"/>
              <a:buFont typeface="Calibri"/>
              <a:buAutoNum type="arabicPeriod"/>
            </a:pPr>
            <a:r>
              <a:rPr lang="en-US" dirty="0">
                <a:latin typeface="Garamond"/>
                <a:ea typeface="Garamond"/>
                <a:cs typeface="Garamond"/>
                <a:sym typeface="Garamond"/>
              </a:rPr>
              <a:t>T</a:t>
            </a:r>
            <a:r>
              <a:rPr lang="en-US" i="0" dirty="0">
                <a:latin typeface="Garamond"/>
                <a:ea typeface="Garamond"/>
                <a:cs typeface="Garamond"/>
                <a:sym typeface="Garamond"/>
              </a:rPr>
              <a:t>ransactions can be single-asset transactions or portfolio transaction and of course the financial structure makes a big difference </a:t>
            </a:r>
            <a:r>
              <a:rPr lang="en-US" i="0" u="sng" dirty="0">
                <a:latin typeface="Garamond"/>
                <a:ea typeface="Garamond"/>
                <a:cs typeface="Garamond"/>
                <a:sym typeface="Garamond"/>
              </a:rPr>
              <a:t>Financing </a:t>
            </a:r>
            <a:endParaRPr dirty="0"/>
          </a:p>
          <a:p>
            <a:pPr marL="971550" lvl="1" indent="-514350" algn="just" rtl="0">
              <a:lnSpc>
                <a:spcPct val="90000"/>
              </a:lnSpc>
              <a:spcBef>
                <a:spcPts val="500"/>
              </a:spcBef>
              <a:spcAft>
                <a:spcPts val="0"/>
              </a:spcAft>
              <a:buClr>
                <a:schemeClr val="dk1"/>
              </a:buClr>
              <a:buSzPts val="2400"/>
              <a:buFont typeface="Calibri"/>
              <a:buAutoNum type="alphaLcPeriod"/>
            </a:pPr>
            <a:r>
              <a:rPr lang="en-US" i="0" dirty="0">
                <a:latin typeface="Garamond"/>
                <a:ea typeface="Garamond"/>
                <a:cs typeface="Garamond"/>
                <a:sym typeface="Garamond"/>
              </a:rPr>
              <a:t>Real estate transactions are by definition bulky</a:t>
            </a:r>
            <a:endParaRPr dirty="0"/>
          </a:p>
          <a:p>
            <a:pPr marL="1428750" lvl="2" indent="-514350" algn="just" rtl="0">
              <a:lnSpc>
                <a:spcPct val="90000"/>
              </a:lnSpc>
              <a:spcBef>
                <a:spcPts val="500"/>
              </a:spcBef>
              <a:spcAft>
                <a:spcPts val="0"/>
              </a:spcAft>
              <a:buClr>
                <a:schemeClr val="dk1"/>
              </a:buClr>
              <a:buSzPts val="2000"/>
              <a:buFont typeface="Calibri"/>
              <a:buAutoNum type="alphaLcPeriod"/>
            </a:pPr>
            <a:r>
              <a:rPr lang="en-US" dirty="0">
                <a:latin typeface="Garamond"/>
                <a:ea typeface="Garamond"/>
                <a:cs typeface="Garamond"/>
                <a:sym typeface="Garamond"/>
              </a:rPr>
              <a:t>Equity </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i="0" dirty="0">
                <a:latin typeface="Garamond"/>
                <a:ea typeface="Garamond"/>
                <a:cs typeface="Garamond"/>
                <a:sym typeface="Garamond"/>
              </a:rPr>
              <a:t>Private</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dirty="0">
                <a:latin typeface="Garamond"/>
                <a:ea typeface="Garamond"/>
                <a:cs typeface="Garamond"/>
                <a:sym typeface="Garamond"/>
              </a:rPr>
              <a:t>Public</a:t>
            </a:r>
            <a:endParaRPr dirty="0"/>
          </a:p>
          <a:p>
            <a:pPr marL="1428750" lvl="2" indent="-514350" algn="just" rtl="0">
              <a:lnSpc>
                <a:spcPct val="90000"/>
              </a:lnSpc>
              <a:spcBef>
                <a:spcPts val="500"/>
              </a:spcBef>
              <a:spcAft>
                <a:spcPts val="0"/>
              </a:spcAft>
              <a:buClr>
                <a:schemeClr val="dk1"/>
              </a:buClr>
              <a:buSzPts val="2000"/>
              <a:buFont typeface="Calibri"/>
              <a:buAutoNum type="alphaLcPeriod"/>
            </a:pPr>
            <a:r>
              <a:rPr lang="en-US" i="0" dirty="0">
                <a:latin typeface="Garamond"/>
                <a:ea typeface="Garamond"/>
                <a:cs typeface="Garamond"/>
                <a:sym typeface="Garamond"/>
              </a:rPr>
              <a:t>Debt</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dirty="0">
                <a:latin typeface="Garamond"/>
                <a:ea typeface="Garamond"/>
                <a:cs typeface="Garamond"/>
                <a:sym typeface="Garamond"/>
              </a:rPr>
              <a:t>Private Debt</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i="0" dirty="0">
                <a:latin typeface="Garamond"/>
                <a:ea typeface="Garamond"/>
                <a:cs typeface="Garamond"/>
                <a:sym typeface="Garamond"/>
              </a:rPr>
              <a:t>Bank</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dirty="0">
                <a:latin typeface="Garamond"/>
                <a:ea typeface="Garamond"/>
                <a:cs typeface="Garamond"/>
                <a:sym typeface="Garamond"/>
              </a:rPr>
              <a:t>Debentures</a:t>
            </a:r>
            <a:endParaRPr dirty="0"/>
          </a:p>
          <a:p>
            <a:pPr marL="1428750" lvl="2" indent="-514350" algn="just" rtl="0">
              <a:lnSpc>
                <a:spcPct val="90000"/>
              </a:lnSpc>
              <a:spcBef>
                <a:spcPts val="500"/>
              </a:spcBef>
              <a:spcAft>
                <a:spcPts val="0"/>
              </a:spcAft>
              <a:buClr>
                <a:schemeClr val="dk1"/>
              </a:buClr>
              <a:buSzPts val="2000"/>
              <a:buFont typeface="Calibri"/>
              <a:buAutoNum type="alphaLcPeriod"/>
            </a:pPr>
            <a:r>
              <a:rPr lang="en-US" i="0" dirty="0">
                <a:latin typeface="Garamond"/>
                <a:ea typeface="Garamond"/>
                <a:cs typeface="Garamond"/>
                <a:sym typeface="Garamond"/>
              </a:rPr>
              <a:t>Mezzanine capital describes</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dirty="0">
                <a:latin typeface="Garamond"/>
                <a:ea typeface="Garamond"/>
                <a:cs typeface="Garamond"/>
                <a:sym typeface="Garamond"/>
              </a:rPr>
              <a:t>Subordinated loans</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i="0" dirty="0">
                <a:latin typeface="Garamond"/>
                <a:ea typeface="Garamond"/>
                <a:cs typeface="Garamond"/>
                <a:sym typeface="Garamond"/>
              </a:rPr>
              <a:t>Creditors supplies against the Real Estate</a:t>
            </a:r>
            <a:endParaRPr dirty="0"/>
          </a:p>
          <a:p>
            <a:pPr marL="1885950" lvl="3" indent="-514350" algn="just" rtl="0">
              <a:lnSpc>
                <a:spcPct val="90000"/>
              </a:lnSpc>
              <a:spcBef>
                <a:spcPts val="500"/>
              </a:spcBef>
              <a:spcAft>
                <a:spcPts val="0"/>
              </a:spcAft>
              <a:buClr>
                <a:schemeClr val="dk1"/>
              </a:buClr>
              <a:buSzPts val="1800"/>
              <a:buFont typeface="Calibri"/>
              <a:buAutoNum type="alphaLcPeriod"/>
            </a:pPr>
            <a:r>
              <a:rPr lang="en-US" dirty="0">
                <a:latin typeface="Garamond"/>
                <a:ea typeface="Garamond"/>
                <a:cs typeface="Garamond"/>
                <a:sym typeface="Garamond"/>
              </a:rPr>
              <a:t>Investors for profit /gain participation</a:t>
            </a:r>
            <a:endParaRPr i="0" dirty="0">
              <a:latin typeface="Garamond"/>
              <a:ea typeface="Garamond"/>
              <a:cs typeface="Garamond"/>
              <a:sym typeface="Garamond"/>
            </a:endParaRPr>
          </a:p>
          <a:p>
            <a:pPr marL="1885950" lvl="3" indent="-400050" algn="just" rtl="0">
              <a:lnSpc>
                <a:spcPct val="90000"/>
              </a:lnSpc>
              <a:spcBef>
                <a:spcPts val="500"/>
              </a:spcBef>
              <a:spcAft>
                <a:spcPts val="0"/>
              </a:spcAft>
              <a:buClr>
                <a:schemeClr val="dk1"/>
              </a:buClr>
              <a:buSzPts val="1800"/>
              <a:buFont typeface="Calibri"/>
              <a:buNone/>
            </a:pPr>
            <a:endParaRPr i="0" dirty="0">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95" name="Google Shape;195;p15"/>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b="1" i="0" u="sng" dirty="0">
                <a:latin typeface="Garamond"/>
                <a:ea typeface="Garamond"/>
                <a:cs typeface="Garamond"/>
                <a:sym typeface="Garamond"/>
              </a:rPr>
              <a:t>Real estate transactions differ in many ways:</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Capital Intensive – Huge funds required</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Highest Litigation </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Long Time Span to complete the transaction </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Uncertainty – can stay the transaction with Court orders</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 Selling of Idea’s – before product is ready</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Can market, collect money even the product is ready</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Is all about cash flows and not profit </a:t>
            </a:r>
            <a:endParaRPr dirty="0"/>
          </a:p>
          <a:p>
            <a:pPr marL="1657350" lvl="2" indent="-742950" algn="l" rtl="0">
              <a:lnSpc>
                <a:spcPct val="90000"/>
              </a:lnSpc>
              <a:spcBef>
                <a:spcPts val="500"/>
              </a:spcBef>
              <a:spcAft>
                <a:spcPts val="0"/>
              </a:spcAft>
              <a:buClr>
                <a:schemeClr val="dk1"/>
              </a:buClr>
              <a:buSzPts val="3200"/>
              <a:buFont typeface="Calibri"/>
              <a:buAutoNum type="alphaLcParenR"/>
            </a:pPr>
            <a:r>
              <a:rPr lang="en-US" sz="3200" dirty="0">
                <a:latin typeface="Garamond"/>
                <a:ea typeface="Garamond"/>
                <a:cs typeface="Garamond"/>
                <a:sym typeface="Garamond"/>
              </a:rPr>
              <a:t>Influenced by various factors like advertisement etc</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201" name="Google Shape;201;p16"/>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sz="3200" b="1" i="0" u="sng" dirty="0">
                <a:latin typeface="Garamond"/>
                <a:ea typeface="Garamond"/>
                <a:cs typeface="Garamond"/>
                <a:sym typeface="Garamond"/>
              </a:rPr>
              <a:t>Real estate transactions differ in many ways:</a:t>
            </a:r>
            <a:endParaRPr dirty="0"/>
          </a:p>
          <a:p>
            <a:pPr marL="1657350" lvl="2" indent="-742950" algn="l" rtl="0">
              <a:lnSpc>
                <a:spcPct val="90000"/>
              </a:lnSpc>
              <a:spcBef>
                <a:spcPts val="500"/>
              </a:spcBef>
              <a:spcAft>
                <a:spcPts val="0"/>
              </a:spcAft>
              <a:buClr>
                <a:schemeClr val="dk1"/>
              </a:buClr>
              <a:buSzPts val="3200"/>
              <a:buFont typeface="Calibri"/>
              <a:buAutoNum type="alphaLcParenR" startAt="9"/>
            </a:pPr>
            <a:r>
              <a:rPr lang="en-US" sz="3200" dirty="0">
                <a:latin typeface="Garamond"/>
                <a:ea typeface="Garamond"/>
                <a:cs typeface="Garamond"/>
                <a:sym typeface="Garamond"/>
              </a:rPr>
              <a:t>Influenced by various factors like advertisement etc</a:t>
            </a:r>
            <a:endParaRPr dirty="0"/>
          </a:p>
          <a:p>
            <a:pPr marL="1657350" lvl="2" indent="-742950" algn="l" rtl="0">
              <a:lnSpc>
                <a:spcPct val="90000"/>
              </a:lnSpc>
              <a:spcBef>
                <a:spcPts val="500"/>
              </a:spcBef>
              <a:spcAft>
                <a:spcPts val="0"/>
              </a:spcAft>
              <a:buClr>
                <a:schemeClr val="dk1"/>
              </a:buClr>
              <a:buSzPts val="3200"/>
              <a:buFont typeface="Calibri"/>
              <a:buAutoNum type="alphaLcParenR" startAt="9"/>
            </a:pPr>
            <a:r>
              <a:rPr lang="en-US" sz="3200" dirty="0">
                <a:latin typeface="Garamond"/>
                <a:ea typeface="Garamond"/>
                <a:cs typeface="Garamond"/>
                <a:sym typeface="Garamond"/>
              </a:rPr>
              <a:t>Everyone is motivated with the money involved – from agents, builders, professionals, government etc</a:t>
            </a:r>
            <a:endParaRPr dirty="0"/>
          </a:p>
          <a:p>
            <a:pPr marL="1657350" lvl="2" indent="-742950" algn="l" rtl="0">
              <a:lnSpc>
                <a:spcPct val="90000"/>
              </a:lnSpc>
              <a:spcBef>
                <a:spcPts val="500"/>
              </a:spcBef>
              <a:spcAft>
                <a:spcPts val="0"/>
              </a:spcAft>
              <a:buClr>
                <a:schemeClr val="dk1"/>
              </a:buClr>
              <a:buSzPts val="3200"/>
              <a:buFont typeface="Calibri"/>
              <a:buAutoNum type="alphaLcParenR" startAt="9"/>
            </a:pPr>
            <a:r>
              <a:rPr lang="en-US" sz="3200" dirty="0">
                <a:latin typeface="Garamond"/>
                <a:ea typeface="Garamond"/>
                <a:cs typeface="Garamond"/>
                <a:sym typeface="Garamond"/>
              </a:rPr>
              <a:t>Highest revenue to the government in Real Estate Transaction like – Central, state, municipal levies </a:t>
            </a:r>
            <a:endParaRPr dirty="0"/>
          </a:p>
          <a:p>
            <a:pPr marL="1657350" lvl="2" indent="-742950" algn="l" rtl="0">
              <a:lnSpc>
                <a:spcPct val="90000"/>
              </a:lnSpc>
              <a:spcBef>
                <a:spcPts val="500"/>
              </a:spcBef>
              <a:spcAft>
                <a:spcPts val="0"/>
              </a:spcAft>
              <a:buClr>
                <a:schemeClr val="dk1"/>
              </a:buClr>
              <a:buSzPts val="3200"/>
              <a:buFont typeface="Calibri"/>
              <a:buAutoNum type="alphaLcParenR" startAt="9"/>
            </a:pPr>
            <a:r>
              <a:rPr lang="en-US" sz="3200" dirty="0">
                <a:latin typeface="Garamond"/>
                <a:ea typeface="Garamond"/>
                <a:cs typeface="Garamond"/>
                <a:sym typeface="Garamond"/>
              </a:rPr>
              <a:t>No certainty of the outcome of the transaction </a:t>
            </a:r>
            <a:endParaRPr dirty="0"/>
          </a:p>
          <a:p>
            <a:pPr marL="1657350" lvl="2" indent="-742950" algn="l" rtl="0">
              <a:lnSpc>
                <a:spcPct val="90000"/>
              </a:lnSpc>
              <a:spcBef>
                <a:spcPts val="500"/>
              </a:spcBef>
              <a:spcAft>
                <a:spcPts val="0"/>
              </a:spcAft>
              <a:buClr>
                <a:schemeClr val="dk1"/>
              </a:buClr>
              <a:buSzPts val="3200"/>
              <a:buFont typeface="Calibri"/>
              <a:buAutoNum type="alphaLcParenR" startAt="9"/>
            </a:pPr>
            <a:r>
              <a:rPr lang="en-US" sz="3200" dirty="0">
                <a:latin typeface="Garamond"/>
                <a:ea typeface="Garamond"/>
                <a:cs typeface="Garamond"/>
                <a:sym typeface="Garamond"/>
              </a:rPr>
              <a:t>No entry restrictions – investment, background, professionalism etc</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207" name="Google Shape;207;p17"/>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600"/>
              <a:buNone/>
            </a:pPr>
            <a:r>
              <a:rPr lang="en-US" sz="3600" b="1" i="0" u="sng">
                <a:latin typeface="Garamond"/>
                <a:ea typeface="Garamond"/>
                <a:cs typeface="Garamond"/>
                <a:sym typeface="Garamond"/>
              </a:rPr>
              <a:t>Real estate transactions differ in many ways:</a:t>
            </a:r>
            <a:endParaRPr/>
          </a:p>
          <a:p>
            <a:pPr marL="1657350" lvl="2" indent="-742950" algn="l" rtl="0">
              <a:lnSpc>
                <a:spcPct val="90000"/>
              </a:lnSpc>
              <a:spcBef>
                <a:spcPts val="500"/>
              </a:spcBef>
              <a:spcAft>
                <a:spcPts val="0"/>
              </a:spcAft>
              <a:buClr>
                <a:schemeClr val="dk1"/>
              </a:buClr>
              <a:buSzPts val="3600"/>
              <a:buFont typeface="Calibri"/>
              <a:buAutoNum type="alphaLcParenR" startAt="9"/>
            </a:pPr>
            <a:r>
              <a:rPr lang="en-US" sz="3600">
                <a:latin typeface="Garamond"/>
                <a:ea typeface="Garamond"/>
                <a:cs typeface="Garamond"/>
                <a:sym typeface="Garamond"/>
              </a:rPr>
              <a:t>One Client for One promoter – Mostly</a:t>
            </a:r>
            <a:endParaRPr/>
          </a:p>
          <a:p>
            <a:pPr marL="1657350" lvl="2" indent="-742950" algn="l" rtl="0">
              <a:lnSpc>
                <a:spcPct val="90000"/>
              </a:lnSpc>
              <a:spcBef>
                <a:spcPts val="500"/>
              </a:spcBef>
              <a:spcAft>
                <a:spcPts val="0"/>
              </a:spcAft>
              <a:buClr>
                <a:schemeClr val="dk1"/>
              </a:buClr>
              <a:buSzPts val="3600"/>
              <a:buFont typeface="Calibri"/>
              <a:buAutoNum type="alphaLcParenR" startAt="9"/>
            </a:pPr>
            <a:r>
              <a:rPr lang="en-US" sz="3600">
                <a:latin typeface="Garamond"/>
                <a:ea typeface="Garamond"/>
                <a:cs typeface="Garamond"/>
                <a:sym typeface="Garamond"/>
              </a:rPr>
              <a:t>Multiple Partners</a:t>
            </a:r>
            <a:endParaRPr/>
          </a:p>
          <a:p>
            <a:pPr marL="1657350" lvl="2" indent="-742950" algn="l" rtl="0">
              <a:lnSpc>
                <a:spcPct val="90000"/>
              </a:lnSpc>
              <a:spcBef>
                <a:spcPts val="500"/>
              </a:spcBef>
              <a:spcAft>
                <a:spcPts val="0"/>
              </a:spcAft>
              <a:buClr>
                <a:schemeClr val="dk1"/>
              </a:buClr>
              <a:buSzPts val="3600"/>
              <a:buFont typeface="Calibri"/>
              <a:buAutoNum type="alphaLcParenR" startAt="9"/>
            </a:pPr>
            <a:r>
              <a:rPr lang="en-US" sz="3600">
                <a:latin typeface="Garamond"/>
                <a:ea typeface="Garamond"/>
                <a:cs typeface="Garamond"/>
                <a:sym typeface="Garamond"/>
              </a:rPr>
              <a:t>New SPV for each project</a:t>
            </a:r>
            <a:endParaRPr/>
          </a:p>
          <a:p>
            <a:pPr marL="1657350" lvl="2" indent="-742950" algn="l" rtl="0">
              <a:lnSpc>
                <a:spcPct val="90000"/>
              </a:lnSpc>
              <a:spcBef>
                <a:spcPts val="500"/>
              </a:spcBef>
              <a:spcAft>
                <a:spcPts val="0"/>
              </a:spcAft>
              <a:buClr>
                <a:schemeClr val="dk1"/>
              </a:buClr>
              <a:buSzPts val="3600"/>
              <a:buFont typeface="Calibri"/>
              <a:buAutoNum type="alphaLcParenR" startAt="9"/>
            </a:pPr>
            <a:r>
              <a:rPr lang="en-US" sz="3600">
                <a:latin typeface="Garamond"/>
                <a:ea typeface="Garamond"/>
                <a:cs typeface="Garamond"/>
                <a:sym typeface="Garamond"/>
              </a:rPr>
              <a:t>Different Regulators for Different projects – Location, Type etc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pic>
        <p:nvPicPr>
          <p:cNvPr id="213" name="Google Shape;213;p18"/>
          <p:cNvPicPr preferRelativeResize="0">
            <a:picLocks noGrp="1"/>
          </p:cNvPicPr>
          <p:nvPr>
            <p:ph type="body" idx="1"/>
          </p:nvPr>
        </p:nvPicPr>
        <p:blipFill rotWithShape="1">
          <a:blip r:embed="rId3">
            <a:alphaModFix/>
          </a:blip>
          <a:srcRect/>
          <a:stretch/>
        </p:blipFill>
        <p:spPr>
          <a:xfrm>
            <a:off x="3556941" y="1331005"/>
            <a:ext cx="4729927" cy="451734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842" y="1623526"/>
            <a:ext cx="12261500" cy="328598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Risks - Real Estate Basics and Understanding </a:t>
            </a:r>
            <a:endParaRPr/>
          </a:p>
        </p:txBody>
      </p:sp>
      <p:graphicFrame>
        <p:nvGraphicFramePr>
          <p:cNvPr id="219" name="Google Shape;219;p19"/>
          <p:cNvGraphicFramePr/>
          <p:nvPr/>
        </p:nvGraphicFramePr>
        <p:xfrm>
          <a:off x="838200" y="1044194"/>
          <a:ext cx="10325100" cy="5364500"/>
        </p:xfrm>
        <a:graphic>
          <a:graphicData uri="http://schemas.openxmlformats.org/drawingml/2006/table">
            <a:tbl>
              <a:tblPr firstRow="1" bandRow="1">
                <a:noFill/>
                <a:tableStyleId>{3B38625C-548F-48CE-B5C1-96F2262C74A8}</a:tableStyleId>
              </a:tblPr>
              <a:tblGrid>
                <a:gridCol w="2200275">
                  <a:extLst>
                    <a:ext uri="{9D8B030D-6E8A-4147-A177-3AD203B41FA5}">
                      <a16:colId xmlns:a16="http://schemas.microsoft.com/office/drawing/2014/main" val="20000"/>
                    </a:ext>
                  </a:extLst>
                </a:gridCol>
                <a:gridCol w="3838575">
                  <a:extLst>
                    <a:ext uri="{9D8B030D-6E8A-4147-A177-3AD203B41FA5}">
                      <a16:colId xmlns:a16="http://schemas.microsoft.com/office/drawing/2014/main" val="20001"/>
                    </a:ext>
                  </a:extLst>
                </a:gridCol>
                <a:gridCol w="42862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000">
                        <a:latin typeface="Garamond"/>
                        <a:ea typeface="Garamond"/>
                        <a:cs typeface="Garamond"/>
                        <a:sym typeface="Garamond"/>
                      </a:endParaRPr>
                    </a:p>
                  </a:txBody>
                  <a:tcPr marL="91450" marR="91450" marT="45725" marB="45725"/>
                </a:tc>
                <a:tc>
                  <a:txBody>
                    <a:bodyPr/>
                    <a:lstStyle/>
                    <a:p>
                      <a:pPr marL="0" marR="0" lvl="0" indent="0" algn="ctr" rtl="0">
                        <a:spcBef>
                          <a:spcPts val="0"/>
                        </a:spcBef>
                        <a:spcAft>
                          <a:spcPts val="0"/>
                        </a:spcAft>
                        <a:buNone/>
                      </a:pPr>
                      <a:r>
                        <a:rPr lang="en-US" sz="2000" b="0" i="0" u="none" strike="noStrike">
                          <a:solidFill>
                            <a:schemeClr val="lt1"/>
                          </a:solidFill>
                          <a:latin typeface="Garamond"/>
                          <a:ea typeface="Garamond"/>
                          <a:cs typeface="Garamond"/>
                          <a:sym typeface="Garamond"/>
                        </a:rPr>
                        <a:t>Systematic risks</a:t>
                      </a:r>
                      <a:endParaRPr sz="2000">
                        <a:latin typeface="Garamond"/>
                        <a:ea typeface="Garamond"/>
                        <a:cs typeface="Garamond"/>
                        <a:sym typeface="Garamond"/>
                      </a:endParaRPr>
                    </a:p>
                  </a:txBody>
                  <a:tcPr marL="91450" marR="91450" marT="45725" marB="45725"/>
                </a:tc>
                <a:tc>
                  <a:txBody>
                    <a:bodyPr/>
                    <a:lstStyle/>
                    <a:p>
                      <a:pPr marL="0" marR="0" lvl="0" indent="0" algn="ctr" rtl="0">
                        <a:spcBef>
                          <a:spcPts val="0"/>
                        </a:spcBef>
                        <a:spcAft>
                          <a:spcPts val="0"/>
                        </a:spcAft>
                        <a:buNone/>
                      </a:pPr>
                      <a:r>
                        <a:rPr lang="en-US" sz="2000" b="0" i="0" u="none" strike="noStrike">
                          <a:solidFill>
                            <a:schemeClr val="lt1"/>
                          </a:solidFill>
                          <a:latin typeface="Garamond"/>
                          <a:ea typeface="Garamond"/>
                          <a:cs typeface="Garamond"/>
                          <a:sym typeface="Garamond"/>
                        </a:rPr>
                        <a:t>Unsystematic risks</a:t>
                      </a:r>
                      <a:endParaRPr sz="2000">
                        <a:latin typeface="Garamond"/>
                        <a:ea typeface="Garamond"/>
                        <a:cs typeface="Garamond"/>
                        <a:sym typeface="Garamond"/>
                      </a:endParaRPr>
                    </a:p>
                  </a:txBody>
                  <a:tcPr marL="91450" marR="91450" marT="45725" marB="45725"/>
                </a:tc>
                <a:extLst>
                  <a:ext uri="{0D108BD9-81ED-4DB2-BD59-A6C34878D82A}">
                    <a16:rowId xmlns:a16="http://schemas.microsoft.com/office/drawing/2014/main" val="10000"/>
                  </a:ext>
                </a:extLst>
              </a:tr>
              <a:tr h="370850">
                <a:tc>
                  <a:txBody>
                    <a:bodyPr/>
                    <a:lstStyle/>
                    <a:p>
                      <a:pPr marL="457200" marR="0" lvl="0" indent="-457200" algn="l" rtl="0">
                        <a:spcBef>
                          <a:spcPts val="0"/>
                        </a:spcBef>
                        <a:spcAft>
                          <a:spcPts val="0"/>
                        </a:spcAft>
                        <a:buClr>
                          <a:schemeClr val="dk1"/>
                        </a:buClr>
                        <a:buSzPts val="2000"/>
                        <a:buFont typeface="Calibri"/>
                        <a:buAutoNum type="arabicPeriod" startAt="23"/>
                      </a:pPr>
                      <a:r>
                        <a:rPr lang="en-US" sz="2000" b="1" i="0" u="sng" strike="noStrike">
                          <a:solidFill>
                            <a:schemeClr val="dk1"/>
                          </a:solidFill>
                          <a:latin typeface="Garamond"/>
                          <a:ea typeface="Garamond"/>
                          <a:cs typeface="Garamond"/>
                          <a:sym typeface="Garamond"/>
                        </a:rPr>
                        <a:t>Business risks</a:t>
                      </a:r>
                      <a:endParaRPr sz="2000" b="1" u="sng">
                        <a:latin typeface="Garamond"/>
                        <a:ea typeface="Garamond"/>
                        <a:cs typeface="Garamond"/>
                        <a:sym typeface="Garamond"/>
                      </a:endParaRPr>
                    </a:p>
                  </a:txBody>
                  <a:tcPr marL="91450" marR="91450" marT="45725" marB="45725"/>
                </a:tc>
                <a:tc>
                  <a:txBody>
                    <a:bodyPr/>
                    <a:lstStyle/>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Administrative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Labour market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Occupational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Income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Inflation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Infrastructure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Communication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Economical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Cultural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Country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Risk of natural disasters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Regulatory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Political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Legal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Socio-demographic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Tax risks</a:t>
                      </a:r>
                      <a:endParaRPr sz="2000">
                        <a:latin typeface="Garamond"/>
                        <a:ea typeface="Garamond"/>
                        <a:cs typeface="Garamond"/>
                        <a:sym typeface="Garamond"/>
                      </a:endParaRPr>
                    </a:p>
                  </a:txBody>
                  <a:tcPr marL="91450" marR="91450" marT="45725" marB="45725"/>
                </a:tc>
                <a:tc>
                  <a:txBody>
                    <a:bodyPr/>
                    <a:lstStyle/>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Environmental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Technical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Taxation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Operator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Soil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Income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Risk of late completion</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CAPEX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Operational counterparty risk</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Budget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Management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Market transparency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Building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Force majeure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Location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Risk of change in value</a:t>
                      </a:r>
                      <a:endParaRPr sz="2000">
                        <a:latin typeface="Garamond"/>
                        <a:ea typeface="Garamond"/>
                        <a:cs typeface="Garamond"/>
                        <a:sym typeface="Garamond"/>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Risks - Real Estate Basics and Understanding </a:t>
            </a:r>
            <a:endParaRPr/>
          </a:p>
        </p:txBody>
      </p:sp>
      <p:graphicFrame>
        <p:nvGraphicFramePr>
          <p:cNvPr id="225" name="Google Shape;225;p20"/>
          <p:cNvGraphicFramePr/>
          <p:nvPr/>
        </p:nvGraphicFramePr>
        <p:xfrm>
          <a:off x="962025" y="1148969"/>
          <a:ext cx="10239375" cy="4754900"/>
        </p:xfrm>
        <a:graphic>
          <a:graphicData uri="http://schemas.openxmlformats.org/drawingml/2006/table">
            <a:tbl>
              <a:tblPr firstRow="1" bandRow="1">
                <a:noFill/>
                <a:tableStyleId>{3B38625C-548F-48CE-B5C1-96F2262C74A8}</a:tableStyleId>
              </a:tblPr>
              <a:tblGrid>
                <a:gridCol w="2457825">
                  <a:extLst>
                    <a:ext uri="{9D8B030D-6E8A-4147-A177-3AD203B41FA5}">
                      <a16:colId xmlns:a16="http://schemas.microsoft.com/office/drawing/2014/main" val="20000"/>
                    </a:ext>
                  </a:extLst>
                </a:gridCol>
                <a:gridCol w="3924175">
                  <a:extLst>
                    <a:ext uri="{9D8B030D-6E8A-4147-A177-3AD203B41FA5}">
                      <a16:colId xmlns:a16="http://schemas.microsoft.com/office/drawing/2014/main" val="20001"/>
                    </a:ext>
                  </a:extLst>
                </a:gridCol>
                <a:gridCol w="38573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000" b="0">
                        <a:latin typeface="Garamond"/>
                        <a:ea typeface="Garamond"/>
                        <a:cs typeface="Garamond"/>
                        <a:sym typeface="Garamond"/>
                      </a:endParaRPr>
                    </a:p>
                  </a:txBody>
                  <a:tcPr marL="91450" marR="91450" marT="45725" marB="45725"/>
                </a:tc>
                <a:tc>
                  <a:txBody>
                    <a:bodyPr/>
                    <a:lstStyle/>
                    <a:p>
                      <a:pPr marL="0" marR="0" lvl="0" indent="0" algn="l" rtl="0">
                        <a:spcBef>
                          <a:spcPts val="0"/>
                        </a:spcBef>
                        <a:spcAft>
                          <a:spcPts val="0"/>
                        </a:spcAft>
                        <a:buNone/>
                      </a:pPr>
                      <a:r>
                        <a:rPr lang="en-US" sz="2000" b="0" i="0" u="none" strike="noStrike">
                          <a:solidFill>
                            <a:schemeClr val="lt1"/>
                          </a:solidFill>
                          <a:latin typeface="Garamond"/>
                          <a:ea typeface="Garamond"/>
                          <a:cs typeface="Garamond"/>
                          <a:sym typeface="Garamond"/>
                        </a:rPr>
                        <a:t>Systematic risks</a:t>
                      </a:r>
                      <a:endParaRPr sz="2000" b="0">
                        <a:latin typeface="Garamond"/>
                        <a:ea typeface="Garamond"/>
                        <a:cs typeface="Garamond"/>
                        <a:sym typeface="Garamond"/>
                      </a:endParaRPr>
                    </a:p>
                  </a:txBody>
                  <a:tcPr marL="91450" marR="91450" marT="45725" marB="45725"/>
                </a:tc>
                <a:tc>
                  <a:txBody>
                    <a:bodyPr/>
                    <a:lstStyle/>
                    <a:p>
                      <a:pPr marL="0" marR="0" lvl="0" indent="0" algn="l" rtl="0">
                        <a:spcBef>
                          <a:spcPts val="0"/>
                        </a:spcBef>
                        <a:spcAft>
                          <a:spcPts val="0"/>
                        </a:spcAft>
                        <a:buNone/>
                      </a:pPr>
                      <a:r>
                        <a:rPr lang="en-US" sz="2000" b="0" i="0" u="none" strike="noStrike">
                          <a:solidFill>
                            <a:schemeClr val="lt1"/>
                          </a:solidFill>
                          <a:latin typeface="Garamond"/>
                          <a:ea typeface="Garamond"/>
                          <a:cs typeface="Garamond"/>
                          <a:sym typeface="Garamond"/>
                        </a:rPr>
                        <a:t>Unsystematic risks</a:t>
                      </a:r>
                      <a:endParaRPr sz="2000" b="0">
                        <a:latin typeface="Garamond"/>
                        <a:ea typeface="Garamond"/>
                        <a:cs typeface="Garamond"/>
                        <a:sym typeface="Garamond"/>
                      </a:endParaRPr>
                    </a:p>
                  </a:txBody>
                  <a:tcPr marL="91450" marR="91450" marT="45725" marB="45725"/>
                </a:tc>
                <a:extLst>
                  <a:ext uri="{0D108BD9-81ED-4DB2-BD59-A6C34878D82A}">
                    <a16:rowId xmlns:a16="http://schemas.microsoft.com/office/drawing/2014/main" val="10000"/>
                  </a:ext>
                </a:extLst>
              </a:tr>
              <a:tr h="370850">
                <a:tc>
                  <a:txBody>
                    <a:bodyPr/>
                    <a:lstStyle/>
                    <a:p>
                      <a:pPr marL="457200" marR="0" lvl="0" indent="-457200" algn="l" rtl="0">
                        <a:spcBef>
                          <a:spcPts val="0"/>
                        </a:spcBef>
                        <a:spcAft>
                          <a:spcPts val="0"/>
                        </a:spcAft>
                        <a:buClr>
                          <a:schemeClr val="dk1"/>
                        </a:buClr>
                        <a:buSzPts val="2000"/>
                        <a:buFont typeface="Calibri"/>
                        <a:buAutoNum type="arabicPeriod" startAt="24"/>
                      </a:pPr>
                      <a:r>
                        <a:rPr lang="en-US" sz="2000" b="1" i="0" u="sng" strike="noStrike">
                          <a:solidFill>
                            <a:schemeClr val="dk1"/>
                          </a:solidFill>
                          <a:latin typeface="Garamond"/>
                          <a:ea typeface="Garamond"/>
                          <a:cs typeface="Garamond"/>
                          <a:sym typeface="Garamond"/>
                        </a:rPr>
                        <a:t>Financial risks</a:t>
                      </a:r>
                      <a:endParaRPr sz="2000" b="1" u="sng">
                        <a:latin typeface="Garamond"/>
                        <a:ea typeface="Garamond"/>
                        <a:cs typeface="Garamond"/>
                        <a:sym typeface="Garamond"/>
                      </a:endParaRPr>
                    </a:p>
                  </a:txBody>
                  <a:tcPr marL="91450" marR="91450" marT="45725" marB="45725"/>
                </a:tc>
                <a:tc>
                  <a:txBody>
                    <a:bodyPr/>
                    <a:lstStyle/>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Basis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Capital market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Foreign exchange conversion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Transfer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Foreign exchange price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Interest rate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Interest rate structure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Risk of volatile interest rates</a:t>
                      </a:r>
                      <a:endParaRPr sz="2000" b="0">
                        <a:latin typeface="Garamond"/>
                        <a:ea typeface="Garamond"/>
                        <a:cs typeface="Garamond"/>
                        <a:sym typeface="Garamond"/>
                      </a:endParaRPr>
                    </a:p>
                  </a:txBody>
                  <a:tcPr marL="91450" marR="91450" marT="45725" marB="45725"/>
                </a:tc>
                <a:tc>
                  <a:txBody>
                    <a:bodyPr/>
                    <a:lstStyle/>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Risk of change in collateral value</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Advisory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Valuation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Credit default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Financial counterparty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Capital structure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Knowledge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Leverage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Liquidity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Forecast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Recovery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Interest rate fixating risks</a:t>
                      </a:r>
                      <a:endParaRPr/>
                    </a:p>
                    <a:p>
                      <a:pPr marL="457200" marR="0" lvl="0" indent="-457200" algn="l" rtl="0">
                        <a:spcBef>
                          <a:spcPts val="0"/>
                        </a:spcBef>
                        <a:spcAft>
                          <a:spcPts val="0"/>
                        </a:spcAft>
                        <a:buClr>
                          <a:schemeClr val="dk1"/>
                        </a:buClr>
                        <a:buSzPts val="2000"/>
                        <a:buFont typeface="Calibri"/>
                        <a:buAutoNum type="arabicPeriod"/>
                      </a:pPr>
                      <a:r>
                        <a:rPr lang="en-US" sz="2000" b="0" i="0" u="none" strike="noStrike">
                          <a:solidFill>
                            <a:schemeClr val="dk1"/>
                          </a:solidFill>
                          <a:latin typeface="Garamond"/>
                          <a:ea typeface="Garamond"/>
                          <a:cs typeface="Garamond"/>
                          <a:sym typeface="Garamond"/>
                        </a:rPr>
                        <a:t>Interest rate risks</a:t>
                      </a:r>
                      <a:endParaRPr sz="2000" b="0">
                        <a:latin typeface="Garamond"/>
                        <a:ea typeface="Garamond"/>
                        <a:cs typeface="Garamond"/>
                        <a:sym typeface="Garamond"/>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Financial Due Diligence</a:t>
            </a:r>
            <a:endParaRPr/>
          </a:p>
        </p:txBody>
      </p:sp>
      <p:sp>
        <p:nvSpPr>
          <p:cNvPr id="231" name="Google Shape;231;p21"/>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90000"/>
              </a:lnSpc>
              <a:spcBef>
                <a:spcPts val="0"/>
              </a:spcBef>
              <a:spcAft>
                <a:spcPts val="0"/>
              </a:spcAft>
              <a:buClr>
                <a:schemeClr val="dk1"/>
              </a:buClr>
              <a:buSzPts val="2800"/>
              <a:buFont typeface="Calibri"/>
              <a:buAutoNum type="arabicPeriod" startAt="25"/>
            </a:pPr>
            <a:r>
              <a:rPr lang="en-US" b="1" i="0" u="sng">
                <a:latin typeface="Garamond"/>
                <a:ea typeface="Garamond"/>
                <a:cs typeface="Garamond"/>
                <a:sym typeface="Garamond"/>
              </a:rPr>
              <a:t>Analysis of the Quality of Financials</a:t>
            </a:r>
            <a:endParaRPr/>
          </a:p>
          <a:p>
            <a:pPr marL="0" lvl="0" indent="0" algn="just" rtl="0">
              <a:lnSpc>
                <a:spcPct val="90000"/>
              </a:lnSpc>
              <a:spcBef>
                <a:spcPts val="1000"/>
              </a:spcBef>
              <a:spcAft>
                <a:spcPts val="0"/>
              </a:spcAft>
              <a:buClr>
                <a:schemeClr val="dk1"/>
              </a:buClr>
              <a:buSzPts val="2800"/>
              <a:buNone/>
            </a:pPr>
            <a:endParaRPr b="1" i="0" u="sng">
              <a:latin typeface="Garamond"/>
              <a:ea typeface="Garamond"/>
              <a:cs typeface="Garamond"/>
              <a:sym typeface="Garamond"/>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Purpose of the Analysis of Quality of Financials</a:t>
            </a:r>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Key Hypotheses and Resulting Analysis</a:t>
            </a:r>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Accounting Policies</a:t>
            </a:r>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Audit of Financial Statements and Management Letters</a:t>
            </a:r>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Quality of Management Reporting</a:t>
            </a:r>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Historical Budgeting Accuracy</a:t>
            </a:r>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Budgeting and Forecasting Process</a:t>
            </a:r>
            <a:endParaRPr/>
          </a:p>
          <a:p>
            <a:pPr marL="971550" lvl="1" indent="-514350" algn="just" rtl="0">
              <a:lnSpc>
                <a:spcPct val="90000"/>
              </a:lnSpc>
              <a:spcBef>
                <a:spcPts val="500"/>
              </a:spcBef>
              <a:spcAft>
                <a:spcPts val="0"/>
              </a:spcAft>
              <a:buClr>
                <a:schemeClr val="dk1"/>
              </a:buClr>
              <a:buSzPts val="3200"/>
              <a:buFont typeface="Calibri"/>
              <a:buAutoNum type="alphaLcPeriod"/>
            </a:pPr>
            <a:r>
              <a:rPr lang="en-US" sz="3200" i="0">
                <a:latin typeface="Garamond"/>
                <a:ea typeface="Garamond"/>
                <a:cs typeface="Garamond"/>
                <a:sym typeface="Garamond"/>
              </a:rPr>
              <a:t>Internal Processes/controls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Sub-Sectors of Real Estate Sector - Segments</a:t>
            </a:r>
            <a:endParaRPr sz="2800" b="1">
              <a:latin typeface="Garamond"/>
              <a:ea typeface="Garamond"/>
              <a:cs typeface="Garamond"/>
              <a:sym typeface="Garamond"/>
            </a:endParaRPr>
          </a:p>
        </p:txBody>
      </p:sp>
      <p:sp>
        <p:nvSpPr>
          <p:cNvPr id="237" name="Google Shape;237;p22"/>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514350" lvl="0" indent="-514350" algn="just" rtl="0">
              <a:lnSpc>
                <a:spcPct val="90000"/>
              </a:lnSpc>
              <a:spcBef>
                <a:spcPts val="0"/>
              </a:spcBef>
              <a:spcAft>
                <a:spcPts val="0"/>
              </a:spcAft>
              <a:buClr>
                <a:schemeClr val="dk1"/>
              </a:buClr>
              <a:buSzPct val="100000"/>
              <a:buFont typeface="Calibri"/>
              <a:buAutoNum type="arabicPeriod"/>
            </a:pPr>
            <a:r>
              <a:rPr lang="en-US" i="0">
                <a:latin typeface="Garamond"/>
                <a:ea typeface="Garamond"/>
                <a:cs typeface="Garamond"/>
                <a:sym typeface="Garamond"/>
              </a:rPr>
              <a:t>Residential</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Commercial</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Retail</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Industrial including SEZ, GIFT City </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Leisure &amp; recreation</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Hospitality</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Healthcare</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Education</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Infrastructure</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a:latin typeface="Garamond"/>
                <a:ea typeface="Garamond"/>
                <a:cs typeface="Garamond"/>
                <a:sym typeface="Garamond"/>
              </a:rPr>
              <a:t>Plotted </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Farm lands</a:t>
            </a:r>
            <a:r>
              <a:rPr lang="en-US">
                <a:latin typeface="Garamond"/>
                <a:ea typeface="Garamond"/>
                <a:cs typeface="Garamond"/>
                <a:sym typeface="Garamond"/>
              </a:rPr>
              <a:t> with leisure homes</a:t>
            </a:r>
            <a:endParaRPr i="0">
              <a:latin typeface="Garamond"/>
              <a:ea typeface="Garamond"/>
              <a:cs typeface="Garamond"/>
              <a:sym typeface="Garamond"/>
            </a:endParaRPr>
          </a:p>
        </p:txBody>
      </p:sp>
      <p:pic>
        <p:nvPicPr>
          <p:cNvPr id="238" name="Google Shape;238;p22" descr="http://www.realestatemarketingblog.org/wp-content/uploads/2010/04/single-property-website.jpg"/>
          <p:cNvPicPr preferRelativeResize="0"/>
          <p:nvPr/>
        </p:nvPicPr>
        <p:blipFill rotWithShape="1">
          <a:blip r:embed="rId3">
            <a:alphaModFix/>
          </a:blip>
          <a:srcRect/>
          <a:stretch/>
        </p:blipFill>
        <p:spPr>
          <a:xfrm>
            <a:off x="6818376" y="1924361"/>
            <a:ext cx="4012370" cy="3009277"/>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Opportunities</a:t>
            </a:r>
            <a:endParaRPr sz="2800" b="1">
              <a:latin typeface="Garamond"/>
              <a:ea typeface="Garamond"/>
              <a:cs typeface="Garamond"/>
              <a:sym typeface="Garamond"/>
            </a:endParaRPr>
          </a:p>
        </p:txBody>
      </p:sp>
      <p:pic>
        <p:nvPicPr>
          <p:cNvPr id="244" name="Google Shape;244;p23"/>
          <p:cNvPicPr preferRelativeResize="0">
            <a:picLocks noGrp="1"/>
          </p:cNvPicPr>
          <p:nvPr>
            <p:ph type="body" idx="1"/>
          </p:nvPr>
        </p:nvPicPr>
        <p:blipFill rotWithShape="1">
          <a:blip r:embed="rId3">
            <a:alphaModFix/>
          </a:blip>
          <a:srcRect/>
          <a:stretch/>
        </p:blipFill>
        <p:spPr>
          <a:xfrm>
            <a:off x="4224292" y="1294952"/>
            <a:ext cx="3591016" cy="48400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Real estate sector – Size and opportunity</a:t>
            </a:r>
            <a:endParaRPr sz="3200" b="1">
              <a:latin typeface="Garamond"/>
              <a:ea typeface="Garamond"/>
              <a:cs typeface="Garamond"/>
              <a:sym typeface="Garamond"/>
            </a:endParaRPr>
          </a:p>
        </p:txBody>
      </p:sp>
      <p:sp>
        <p:nvSpPr>
          <p:cNvPr id="250" name="Google Shape;250;p24"/>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90000"/>
              </a:lnSpc>
              <a:spcBef>
                <a:spcPts val="0"/>
              </a:spcBef>
              <a:spcAft>
                <a:spcPts val="0"/>
              </a:spcAft>
              <a:buClr>
                <a:schemeClr val="dk1"/>
              </a:buClr>
              <a:buSzPts val="2800"/>
              <a:buFont typeface="Calibri"/>
              <a:buAutoNum type="arabicPeriod"/>
            </a:pPr>
            <a:r>
              <a:rPr lang="en-US" i="0">
                <a:latin typeface="Garamond"/>
                <a:ea typeface="Garamond"/>
                <a:cs typeface="Garamond"/>
                <a:sym typeface="Garamond"/>
              </a:rPr>
              <a:t>Real Estate Sector in India is the second largest employment generator sector after agriculture. </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The real estate sector plays a crucial role in the 	Indian economy. The housing sector alone contributes to 8 to 10 per cent of the country’s GDP</a:t>
            </a:r>
            <a:r>
              <a:rPr lang="en-US">
                <a:latin typeface="Garamond"/>
                <a:ea typeface="Garamond"/>
                <a:cs typeface="Garamond"/>
                <a:sym typeface="Garamond"/>
              </a:rPr>
              <a:t> and potential to grow upto 13%</a:t>
            </a:r>
            <a:endParaRPr i="0">
              <a:latin typeface="Garamond"/>
              <a:ea typeface="Garamond"/>
              <a:cs typeface="Garamond"/>
              <a:sym typeface="Garamond"/>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Not only does it generate a high level of direct 	employment, but it also stimulates the demand 	in over 250 ancillary industries such as cement, 	steel, paint, brick, building materials, consumer durables and so on.</a:t>
            </a:r>
            <a:endParaRPr/>
          </a:p>
          <a:p>
            <a:pPr marL="514350" lvl="0" indent="-336550" algn="just" rtl="0">
              <a:lnSpc>
                <a:spcPct val="90000"/>
              </a:lnSpc>
              <a:spcBef>
                <a:spcPts val="1000"/>
              </a:spcBef>
              <a:spcAft>
                <a:spcPts val="0"/>
              </a:spcAft>
              <a:buClr>
                <a:schemeClr val="dk1"/>
              </a:buClr>
              <a:buSzPts val="2800"/>
              <a:buFont typeface="Calibri"/>
              <a:buNone/>
            </a:pPr>
            <a:endParaRPr i="0">
              <a:latin typeface="Garamond"/>
              <a:ea typeface="Garamond"/>
              <a:cs typeface="Garamond"/>
              <a:sym typeface="Garamond"/>
            </a:endParaRPr>
          </a:p>
          <a:p>
            <a:pPr marL="514350" lvl="0" indent="-336550" algn="just" rtl="0">
              <a:lnSpc>
                <a:spcPct val="90000"/>
              </a:lnSpc>
              <a:spcBef>
                <a:spcPts val="1000"/>
              </a:spcBef>
              <a:spcAft>
                <a:spcPts val="0"/>
              </a:spcAft>
              <a:buClr>
                <a:schemeClr val="dk1"/>
              </a:buClr>
              <a:buSzPts val="2800"/>
              <a:buFont typeface="Calibri"/>
              <a:buNone/>
            </a:pPr>
            <a:endParaRPr i="0">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Real estate sector – Size and opportunity</a:t>
            </a:r>
            <a:endParaRPr sz="3200" b="1">
              <a:latin typeface="Garamond"/>
              <a:ea typeface="Garamond"/>
              <a:cs typeface="Garamond"/>
              <a:sym typeface="Garamond"/>
            </a:endParaRPr>
          </a:p>
        </p:txBody>
      </p:sp>
      <p:sp>
        <p:nvSpPr>
          <p:cNvPr id="256" name="Google Shape;256;p25"/>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514350" lvl="0" indent="-514350" algn="just" rtl="0">
              <a:lnSpc>
                <a:spcPct val="90000"/>
              </a:lnSpc>
              <a:spcBef>
                <a:spcPts val="0"/>
              </a:spcBef>
              <a:spcAft>
                <a:spcPts val="0"/>
              </a:spcAft>
              <a:buClr>
                <a:schemeClr val="dk1"/>
              </a:buClr>
              <a:buSzPct val="100000"/>
              <a:buFont typeface="Calibri"/>
              <a:buAutoNum type="arabicPeriod" startAt="4"/>
            </a:pPr>
            <a:r>
              <a:rPr lang="en-US" i="0">
                <a:latin typeface="Garamond"/>
                <a:ea typeface="Garamond"/>
                <a:cs typeface="Garamond"/>
                <a:sym typeface="Garamond"/>
              </a:rPr>
              <a:t>Some of the avenues for investment in the sector include: Commercial complexes, Multiplexes, Restaurants and Hotels, Malls and shopping complexes.</a:t>
            </a:r>
            <a:endParaRPr/>
          </a:p>
          <a:p>
            <a:pPr marL="514350" lvl="0" indent="-514350" algn="just" rtl="0">
              <a:lnSpc>
                <a:spcPct val="90000"/>
              </a:lnSpc>
              <a:spcBef>
                <a:spcPts val="1000"/>
              </a:spcBef>
              <a:spcAft>
                <a:spcPts val="0"/>
              </a:spcAft>
              <a:buClr>
                <a:schemeClr val="dk1"/>
              </a:buClr>
              <a:buSzPct val="100000"/>
              <a:buFont typeface="Calibri"/>
              <a:buAutoNum type="arabicPeriod" startAt="4"/>
            </a:pPr>
            <a:r>
              <a:rPr lang="en-US" i="0">
                <a:latin typeface="Garamond"/>
                <a:ea typeface="Garamond"/>
                <a:cs typeface="Garamond"/>
                <a:sym typeface="Garamond"/>
              </a:rPr>
              <a:t>The residential segment makes up most of the real estate industry in the country. Growth in this segment is primarily driven by increasing urbanization, rise in the number of white-collar professionals and rising incomes, etc.</a:t>
            </a:r>
            <a:endParaRPr/>
          </a:p>
          <a:p>
            <a:pPr marL="514350" lvl="0" indent="-514350" algn="just" rtl="0">
              <a:lnSpc>
                <a:spcPct val="90000"/>
              </a:lnSpc>
              <a:spcBef>
                <a:spcPts val="1000"/>
              </a:spcBef>
              <a:spcAft>
                <a:spcPts val="0"/>
              </a:spcAft>
              <a:buClr>
                <a:schemeClr val="dk1"/>
              </a:buClr>
              <a:buSzPct val="100000"/>
              <a:buFont typeface="Calibri"/>
              <a:buAutoNum type="arabicPeriod" startAt="4"/>
            </a:pPr>
            <a:r>
              <a:rPr lang="en-US" i="0">
                <a:latin typeface="Garamond"/>
                <a:ea typeface="Garamond"/>
                <a:cs typeface="Garamond"/>
                <a:sym typeface="Garamond"/>
              </a:rPr>
              <a:t>Although the retail real estate segment has the smallest pie in the real estate industry, it is 	growing rapidly and the demand for good 	quality mall space is fuelled by the growth in organised retail and the entry of international retailers into India.</a:t>
            </a:r>
            <a:endParaRPr/>
          </a:p>
          <a:p>
            <a:pPr marL="514350" lvl="0" indent="-514350" algn="just" rtl="0">
              <a:lnSpc>
                <a:spcPct val="90000"/>
              </a:lnSpc>
              <a:spcBef>
                <a:spcPts val="1000"/>
              </a:spcBef>
              <a:spcAft>
                <a:spcPts val="0"/>
              </a:spcAft>
              <a:buClr>
                <a:schemeClr val="dk1"/>
              </a:buClr>
              <a:buSzPct val="100000"/>
              <a:buFont typeface="Calibri"/>
              <a:buAutoNum type="arabicPeriod" startAt="4"/>
            </a:pPr>
            <a:r>
              <a:rPr lang="en-US" i="0">
                <a:latin typeface="Garamond"/>
                <a:ea typeface="Garamond"/>
                <a:cs typeface="Garamond"/>
                <a:sym typeface="Garamond"/>
              </a:rPr>
              <a:t>The hospitality segment has also been 	witnessing a robust demand, primarily due to a strong growth in tourism, including business and leisure travel</a:t>
            </a:r>
            <a:endParaRPr/>
          </a:p>
          <a:p>
            <a:pPr marL="514350" lvl="0" indent="-349885" algn="just" rtl="0">
              <a:lnSpc>
                <a:spcPct val="90000"/>
              </a:lnSpc>
              <a:spcBef>
                <a:spcPts val="1000"/>
              </a:spcBef>
              <a:spcAft>
                <a:spcPts val="0"/>
              </a:spcAft>
              <a:buClr>
                <a:schemeClr val="dk1"/>
              </a:buClr>
              <a:buSzPct val="100000"/>
              <a:buFont typeface="Calibri"/>
              <a:buNone/>
            </a:pPr>
            <a:endParaRPr i="0">
              <a:latin typeface="Garamond"/>
              <a:ea typeface="Garamond"/>
              <a:cs typeface="Garamond"/>
              <a:sym typeface="Garamond"/>
            </a:endParaRPr>
          </a:p>
          <a:p>
            <a:pPr marL="514350" lvl="0" indent="-349885" algn="just" rtl="0">
              <a:lnSpc>
                <a:spcPct val="90000"/>
              </a:lnSpc>
              <a:spcBef>
                <a:spcPts val="1000"/>
              </a:spcBef>
              <a:spcAft>
                <a:spcPts val="0"/>
              </a:spcAft>
              <a:buClr>
                <a:schemeClr val="dk1"/>
              </a:buClr>
              <a:buSzPct val="100000"/>
              <a:buFont typeface="Calibri"/>
              <a:buNone/>
            </a:pPr>
            <a:endParaRPr i="0">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Laws related to Real Estate Industry</a:t>
            </a:r>
            <a:endParaRPr/>
          </a:p>
        </p:txBody>
      </p:sp>
      <p:sp>
        <p:nvSpPr>
          <p:cNvPr id="269" name="Google Shape;269;p27"/>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90000"/>
              </a:lnSpc>
              <a:spcBef>
                <a:spcPts val="0"/>
              </a:spcBef>
              <a:spcAft>
                <a:spcPts val="0"/>
              </a:spcAft>
              <a:buClr>
                <a:schemeClr val="dk1"/>
              </a:buClr>
              <a:buSzPts val="2800"/>
              <a:buFont typeface="Calibri"/>
              <a:buAutoNum type="arabicPeriod"/>
            </a:pPr>
            <a:r>
              <a:rPr lang="en-US" i="0">
                <a:latin typeface="Garamond"/>
                <a:ea typeface="Garamond"/>
                <a:cs typeface="Garamond"/>
                <a:sym typeface="Garamond"/>
              </a:rPr>
              <a:t>Land Related Laws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Environment Laws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Construction Laws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Registration Laws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Labour Laws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Taxation Laws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Commercial Laws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Regulatory Laws</a:t>
            </a:r>
            <a:endParaRPr i="0">
              <a:latin typeface="Garamond"/>
              <a:ea typeface="Garamond"/>
              <a:cs typeface="Garamond"/>
              <a:sym typeface="Garamond"/>
            </a:endParaRPr>
          </a:p>
          <a:p>
            <a:pPr marL="514350" lvl="0" indent="-336550" algn="just" rtl="0">
              <a:lnSpc>
                <a:spcPct val="90000"/>
              </a:lnSpc>
              <a:spcBef>
                <a:spcPts val="1000"/>
              </a:spcBef>
              <a:spcAft>
                <a:spcPts val="0"/>
              </a:spcAft>
              <a:buClr>
                <a:schemeClr val="dk1"/>
              </a:buClr>
              <a:buSzPts val="2800"/>
              <a:buFont typeface="Calibri"/>
              <a:buNone/>
            </a:pPr>
            <a:endParaRPr i="0">
              <a:latin typeface="Garamond"/>
              <a:ea typeface="Garamond"/>
              <a:cs typeface="Garamond"/>
              <a:sym typeface="Garamond"/>
            </a:endParaRPr>
          </a:p>
        </p:txBody>
      </p:sp>
      <p:pic>
        <p:nvPicPr>
          <p:cNvPr id="270" name="Google Shape;270;p27" descr="http://t2.gstatic.com/images?q=tbn:ANd9GcS797tS-eGMsocpt0cv46uObNyc_jxLipfg9aveimzwNGT_IhRs"/>
          <p:cNvPicPr preferRelativeResize="0"/>
          <p:nvPr/>
        </p:nvPicPr>
        <p:blipFill rotWithShape="1">
          <a:blip r:embed="rId3">
            <a:alphaModFix/>
          </a:blip>
          <a:srcRect l="28480" r="23480"/>
          <a:stretch/>
        </p:blipFill>
        <p:spPr>
          <a:xfrm>
            <a:off x="6010275" y="2054403"/>
            <a:ext cx="4381288" cy="2978081"/>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Laws relating to Real Estate – Central and State</a:t>
            </a:r>
            <a:endParaRPr/>
          </a:p>
        </p:txBody>
      </p:sp>
      <p:sp>
        <p:nvSpPr>
          <p:cNvPr id="276" name="Google Shape;276;p28"/>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514350" lvl="0" indent="-514350" algn="just" rtl="0">
              <a:lnSpc>
                <a:spcPct val="90000"/>
              </a:lnSpc>
              <a:spcBef>
                <a:spcPts val="0"/>
              </a:spcBef>
              <a:spcAft>
                <a:spcPts val="0"/>
              </a:spcAft>
              <a:buClr>
                <a:schemeClr val="dk1"/>
              </a:buClr>
              <a:buSzPct val="100000"/>
              <a:buFont typeface="Calibri"/>
              <a:buAutoNum type="arabicPeriod"/>
            </a:pPr>
            <a:r>
              <a:rPr lang="en-US" i="0">
                <a:latin typeface="Garamond"/>
                <a:ea typeface="Garamond"/>
                <a:cs typeface="Garamond"/>
                <a:sym typeface="Garamond"/>
              </a:rPr>
              <a:t>The Indian Contract Act, 1872</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Indian Evidence Act, 1872</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Transfer of Property Act, 1882</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Power of Attorney Act, 1882</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Indian Easements Act, 1882</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Land Acquisition Act, 1894 (Replaced by The Right to Fair Compensation and Transparency 	in Land Acquisition, Rehabilitation and 	Resettlement Act, 2013- notified on 26-09-2013) </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Indian Stamp Act, 1899</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Registration Act, 1908</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Co-operative Societies Act, 1912</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Wealth Tax Act, 1957</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Income Tax Act, 1961</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Specific Relief Act, 1963</a:t>
            </a:r>
            <a:endParaRPr/>
          </a:p>
          <a:p>
            <a:pPr marL="514350" lvl="0" indent="-376555" algn="just" rtl="0">
              <a:lnSpc>
                <a:spcPct val="90000"/>
              </a:lnSpc>
              <a:spcBef>
                <a:spcPts val="1000"/>
              </a:spcBef>
              <a:spcAft>
                <a:spcPts val="0"/>
              </a:spcAft>
              <a:buClr>
                <a:schemeClr val="dk1"/>
              </a:buClr>
              <a:buSzPct val="100000"/>
              <a:buFont typeface="Calibri"/>
              <a:buNone/>
            </a:pPr>
            <a:endParaRPr i="0">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Laws relating to Real Estate – Central and State</a:t>
            </a:r>
            <a:endParaRPr/>
          </a:p>
        </p:txBody>
      </p:sp>
      <p:sp>
        <p:nvSpPr>
          <p:cNvPr id="282" name="Google Shape;282;p29"/>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dk1"/>
              </a:buClr>
              <a:buSzPts val="2200"/>
              <a:buFont typeface="Calibri"/>
              <a:buAutoNum type="arabicPeriod" startAt="13"/>
            </a:pPr>
            <a:r>
              <a:rPr lang="en-US" sz="2200" i="0">
                <a:latin typeface="Garamond"/>
                <a:ea typeface="Garamond"/>
                <a:cs typeface="Garamond"/>
                <a:sym typeface="Garamond"/>
              </a:rPr>
              <a:t>The Urban Land (Ceiling &amp; regulation) Act, 	1976 (repealed in most states including Maharashtra)</a:t>
            </a:r>
            <a:endParaRPr/>
          </a:p>
          <a:p>
            <a:pPr marL="457200" lvl="0" indent="-457200" algn="just" rtl="0">
              <a:lnSpc>
                <a:spcPct val="90000"/>
              </a:lnSpc>
              <a:spcBef>
                <a:spcPts val="1000"/>
              </a:spcBef>
              <a:spcAft>
                <a:spcPts val="0"/>
              </a:spcAft>
              <a:buClr>
                <a:schemeClr val="dk1"/>
              </a:buClr>
              <a:buSzPts val="2200"/>
              <a:buFont typeface="Calibri"/>
              <a:buAutoNum type="arabicPeriod" startAt="13"/>
            </a:pPr>
            <a:r>
              <a:rPr lang="en-US" sz="2200" i="0">
                <a:latin typeface="Garamond"/>
                <a:ea typeface="Garamond"/>
                <a:cs typeface="Garamond"/>
                <a:sym typeface="Garamond"/>
              </a:rPr>
              <a:t>The Consumer Protection Act, 1986</a:t>
            </a:r>
            <a:endParaRPr/>
          </a:p>
          <a:p>
            <a:pPr marL="457200" lvl="0" indent="-457200" algn="just" rtl="0">
              <a:lnSpc>
                <a:spcPct val="90000"/>
              </a:lnSpc>
              <a:spcBef>
                <a:spcPts val="1000"/>
              </a:spcBef>
              <a:spcAft>
                <a:spcPts val="0"/>
              </a:spcAft>
              <a:buClr>
                <a:schemeClr val="dk1"/>
              </a:buClr>
              <a:buSzPts val="2200"/>
              <a:buFont typeface="Calibri"/>
              <a:buAutoNum type="arabicPeriod" startAt="13"/>
            </a:pPr>
            <a:r>
              <a:rPr lang="en-US" sz="2200" i="0">
                <a:latin typeface="Garamond"/>
                <a:ea typeface="Garamond"/>
                <a:cs typeface="Garamond"/>
                <a:sym typeface="Garamond"/>
              </a:rPr>
              <a:t>The Arbitration &amp; Conciliation Act, 1996</a:t>
            </a:r>
            <a:endParaRPr/>
          </a:p>
          <a:p>
            <a:pPr marL="457200" lvl="0" indent="-457200" algn="just" rtl="0">
              <a:lnSpc>
                <a:spcPct val="90000"/>
              </a:lnSpc>
              <a:spcBef>
                <a:spcPts val="1000"/>
              </a:spcBef>
              <a:spcAft>
                <a:spcPts val="0"/>
              </a:spcAft>
              <a:buClr>
                <a:schemeClr val="dk1"/>
              </a:buClr>
              <a:buSzPts val="2200"/>
              <a:buFont typeface="Calibri"/>
              <a:buAutoNum type="arabicPeriod" startAt="13"/>
            </a:pPr>
            <a:r>
              <a:rPr lang="en-US" sz="2200" i="0">
                <a:latin typeface="Garamond"/>
                <a:ea typeface="Garamond"/>
                <a:cs typeface="Garamond"/>
                <a:sym typeface="Garamond"/>
              </a:rPr>
              <a:t>Foreign Exchange Management Act, 1999 / Foreign Direct Investment Policy</a:t>
            </a:r>
            <a:endParaRPr/>
          </a:p>
          <a:p>
            <a:pPr marL="457200" lvl="0" indent="-317500" algn="just" rtl="0">
              <a:lnSpc>
                <a:spcPct val="90000"/>
              </a:lnSpc>
              <a:spcBef>
                <a:spcPts val="0"/>
              </a:spcBef>
              <a:spcAft>
                <a:spcPts val="0"/>
              </a:spcAft>
              <a:buClr>
                <a:schemeClr val="dk1"/>
              </a:buClr>
              <a:buSzPts val="2200"/>
              <a:buFont typeface="Calibri"/>
              <a:buNone/>
            </a:pPr>
            <a:endParaRPr sz="2200">
              <a:latin typeface="Garamond"/>
              <a:ea typeface="Garamond"/>
              <a:cs typeface="Garamond"/>
              <a:sym typeface="Garamond"/>
            </a:endParaRPr>
          </a:p>
          <a:p>
            <a:pPr marL="457200" lvl="0" indent="-457200" algn="just" rtl="0">
              <a:lnSpc>
                <a:spcPct val="90000"/>
              </a:lnSpc>
              <a:spcBef>
                <a:spcPts val="0"/>
              </a:spcBef>
              <a:spcAft>
                <a:spcPts val="0"/>
              </a:spcAft>
              <a:buClr>
                <a:schemeClr val="dk1"/>
              </a:buClr>
              <a:buSzPts val="2200"/>
              <a:buFont typeface="Calibri"/>
              <a:buAutoNum type="arabicPeriod" startAt="13"/>
            </a:pPr>
            <a:r>
              <a:rPr lang="en-US" sz="2200">
                <a:latin typeface="Garamond"/>
                <a:ea typeface="Garamond"/>
                <a:cs typeface="Garamond"/>
                <a:sym typeface="Garamond"/>
              </a:rPr>
              <a:t>Special Economic Zones Act 2005</a:t>
            </a:r>
            <a:endParaRPr/>
          </a:p>
          <a:p>
            <a:pPr marL="457200" lvl="0" indent="-317500" algn="just" rtl="0">
              <a:lnSpc>
                <a:spcPct val="90000"/>
              </a:lnSpc>
              <a:spcBef>
                <a:spcPts val="0"/>
              </a:spcBef>
              <a:spcAft>
                <a:spcPts val="0"/>
              </a:spcAft>
              <a:buClr>
                <a:schemeClr val="dk1"/>
              </a:buClr>
              <a:buSzPts val="2200"/>
              <a:buFont typeface="Calibri"/>
              <a:buNone/>
            </a:pPr>
            <a:endParaRPr sz="2200">
              <a:latin typeface="Garamond"/>
              <a:ea typeface="Garamond"/>
              <a:cs typeface="Garamond"/>
              <a:sym typeface="Garamond"/>
            </a:endParaRPr>
          </a:p>
          <a:p>
            <a:pPr marL="457200" lvl="0" indent="-457200" algn="just" rtl="0">
              <a:lnSpc>
                <a:spcPct val="90000"/>
              </a:lnSpc>
              <a:spcBef>
                <a:spcPts val="0"/>
              </a:spcBef>
              <a:spcAft>
                <a:spcPts val="0"/>
              </a:spcAft>
              <a:buClr>
                <a:schemeClr val="dk1"/>
              </a:buClr>
              <a:buSzPts val="2200"/>
              <a:buFont typeface="Calibri"/>
              <a:buAutoNum type="arabicPeriod" startAt="13"/>
            </a:pPr>
            <a:r>
              <a:rPr lang="en-US" sz="2200">
                <a:latin typeface="Garamond"/>
                <a:ea typeface="Garamond"/>
                <a:cs typeface="Garamond"/>
                <a:sym typeface="Garamond"/>
              </a:rPr>
              <a:t>The Land Acquisition, Rehabilitation and Resettlement, Bill, 2011</a:t>
            </a:r>
            <a:endParaRPr/>
          </a:p>
          <a:p>
            <a:pPr marL="457200" lvl="0" indent="-317500" algn="just" rtl="0">
              <a:lnSpc>
                <a:spcPct val="90000"/>
              </a:lnSpc>
              <a:spcBef>
                <a:spcPts val="0"/>
              </a:spcBef>
              <a:spcAft>
                <a:spcPts val="0"/>
              </a:spcAft>
              <a:buClr>
                <a:schemeClr val="dk1"/>
              </a:buClr>
              <a:buSzPts val="2200"/>
              <a:buFont typeface="Calibri"/>
              <a:buNone/>
            </a:pPr>
            <a:endParaRPr sz="2200">
              <a:latin typeface="Garamond"/>
              <a:ea typeface="Garamond"/>
              <a:cs typeface="Garamond"/>
              <a:sym typeface="Garamond"/>
            </a:endParaRPr>
          </a:p>
          <a:p>
            <a:pPr marL="457200" lvl="0" indent="-457200" algn="just" rtl="0">
              <a:lnSpc>
                <a:spcPct val="90000"/>
              </a:lnSpc>
              <a:spcBef>
                <a:spcPts val="0"/>
              </a:spcBef>
              <a:spcAft>
                <a:spcPts val="0"/>
              </a:spcAft>
              <a:buClr>
                <a:schemeClr val="dk1"/>
              </a:buClr>
              <a:buSzPts val="2200"/>
              <a:buFont typeface="Calibri"/>
              <a:buAutoNum type="arabicPeriod" startAt="13"/>
            </a:pPr>
            <a:r>
              <a:rPr lang="en-US" sz="2200">
                <a:latin typeface="Garamond"/>
                <a:ea typeface="Garamond"/>
                <a:cs typeface="Garamond"/>
                <a:sym typeface="Garamond"/>
              </a:rPr>
              <a:t>Labour Laws – PF, ESI, Contract labour, materninty, wages etc</a:t>
            </a:r>
            <a:endParaRPr sz="2200">
              <a:latin typeface="Garamond"/>
              <a:ea typeface="Garamond"/>
              <a:cs typeface="Garamond"/>
              <a:sym typeface="Garamond"/>
            </a:endParaRPr>
          </a:p>
          <a:p>
            <a:pPr marL="457200" lvl="0" indent="-317500" algn="just" rtl="0">
              <a:lnSpc>
                <a:spcPct val="90000"/>
              </a:lnSpc>
              <a:spcBef>
                <a:spcPts val="0"/>
              </a:spcBef>
              <a:spcAft>
                <a:spcPts val="0"/>
              </a:spcAft>
              <a:buClr>
                <a:schemeClr val="dk1"/>
              </a:buClr>
              <a:buSzPts val="2200"/>
              <a:buFont typeface="Calibri"/>
              <a:buNone/>
            </a:pPr>
            <a:endParaRPr sz="2200">
              <a:latin typeface="Garamond"/>
              <a:ea typeface="Garamond"/>
              <a:cs typeface="Garamond"/>
              <a:sym typeface="Garamond"/>
            </a:endParaRPr>
          </a:p>
          <a:p>
            <a:pPr marL="457200" lvl="0" indent="-457200" algn="just" rtl="0">
              <a:lnSpc>
                <a:spcPct val="90000"/>
              </a:lnSpc>
              <a:spcBef>
                <a:spcPts val="0"/>
              </a:spcBef>
              <a:spcAft>
                <a:spcPts val="0"/>
              </a:spcAft>
              <a:buClr>
                <a:schemeClr val="dk1"/>
              </a:buClr>
              <a:buSzPts val="2200"/>
              <a:buFont typeface="Calibri"/>
              <a:buAutoNum type="arabicPeriod" startAt="13"/>
            </a:pPr>
            <a:r>
              <a:rPr lang="en-US" sz="2200">
                <a:latin typeface="Garamond"/>
                <a:ea typeface="Garamond"/>
                <a:cs typeface="Garamond"/>
                <a:sym typeface="Garamond"/>
              </a:rPr>
              <a:t>VAT, Service Tax, GST provisions</a:t>
            </a:r>
            <a:endParaRPr/>
          </a:p>
          <a:p>
            <a:pPr marL="457200" lvl="0" indent="-317500" algn="just" rtl="0">
              <a:lnSpc>
                <a:spcPct val="90000"/>
              </a:lnSpc>
              <a:spcBef>
                <a:spcPts val="0"/>
              </a:spcBef>
              <a:spcAft>
                <a:spcPts val="0"/>
              </a:spcAft>
              <a:buClr>
                <a:schemeClr val="dk1"/>
              </a:buClr>
              <a:buSzPts val="2200"/>
              <a:buFont typeface="Calibri"/>
              <a:buNone/>
            </a:pPr>
            <a:endParaRPr sz="2200">
              <a:latin typeface="Garamond"/>
              <a:ea typeface="Garamond"/>
              <a:cs typeface="Garamond"/>
              <a:sym typeface="Garamond"/>
            </a:endParaRPr>
          </a:p>
          <a:p>
            <a:pPr marL="457200" lvl="0" indent="-457200" algn="just" rtl="0">
              <a:lnSpc>
                <a:spcPct val="90000"/>
              </a:lnSpc>
              <a:spcBef>
                <a:spcPts val="0"/>
              </a:spcBef>
              <a:spcAft>
                <a:spcPts val="0"/>
              </a:spcAft>
              <a:buClr>
                <a:schemeClr val="dk1"/>
              </a:buClr>
              <a:buSzPts val="2200"/>
              <a:buFont typeface="Calibri"/>
              <a:buAutoNum type="arabicPeriod" startAt="13"/>
            </a:pPr>
            <a:r>
              <a:rPr lang="en-US" sz="2200">
                <a:latin typeface="Garamond"/>
                <a:ea typeface="Garamond"/>
                <a:cs typeface="Garamond"/>
                <a:sym typeface="Garamond"/>
              </a:rPr>
              <a:t>SEBI norms for Real Estate Mutual Funds</a:t>
            </a:r>
            <a:endParaRPr/>
          </a:p>
          <a:p>
            <a:pPr marL="0" lvl="0" indent="0" algn="just" rtl="0">
              <a:lnSpc>
                <a:spcPct val="90000"/>
              </a:lnSpc>
              <a:spcBef>
                <a:spcPts val="1000"/>
              </a:spcBef>
              <a:spcAft>
                <a:spcPts val="0"/>
              </a:spcAft>
              <a:buClr>
                <a:schemeClr val="dk1"/>
              </a:buClr>
              <a:buSzPts val="2200"/>
              <a:buNone/>
            </a:pPr>
            <a:endParaRPr sz="2200" i="0">
              <a:latin typeface="Garamond"/>
              <a:ea typeface="Garamond"/>
              <a:cs typeface="Garamond"/>
              <a:sym typeface="Garamond"/>
            </a:endParaRPr>
          </a:p>
          <a:p>
            <a:pPr marL="514350" lvl="0" indent="-374650" algn="just" rtl="0">
              <a:lnSpc>
                <a:spcPct val="90000"/>
              </a:lnSpc>
              <a:spcBef>
                <a:spcPts val="1000"/>
              </a:spcBef>
              <a:spcAft>
                <a:spcPts val="0"/>
              </a:spcAft>
              <a:buClr>
                <a:schemeClr val="dk1"/>
              </a:buClr>
              <a:buSzPts val="2200"/>
              <a:buFont typeface="Calibri"/>
              <a:buNone/>
            </a:pPr>
            <a:endParaRPr sz="2200" i="0">
              <a:latin typeface="Garamond"/>
              <a:ea typeface="Garamond"/>
              <a:cs typeface="Garamond"/>
              <a:sym typeface="Garamond"/>
            </a:endParaRPr>
          </a:p>
          <a:p>
            <a:pPr marL="514350" lvl="0" indent="-374650" algn="just" rtl="0">
              <a:lnSpc>
                <a:spcPct val="90000"/>
              </a:lnSpc>
              <a:spcBef>
                <a:spcPts val="1000"/>
              </a:spcBef>
              <a:spcAft>
                <a:spcPts val="0"/>
              </a:spcAft>
              <a:buClr>
                <a:schemeClr val="dk1"/>
              </a:buClr>
              <a:buSzPts val="2200"/>
              <a:buFont typeface="Calibri"/>
              <a:buNone/>
            </a:pPr>
            <a:endParaRPr sz="2200" i="0">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61F8B0AF-0389-F4C1-E173-68495C2EB061}"/>
            </a:ext>
          </a:extLst>
        </p:cNvPr>
        <p:cNvGrpSpPr/>
        <p:nvPr/>
      </p:nvGrpSpPr>
      <p:grpSpPr>
        <a:xfrm>
          <a:off x="0" y="0"/>
          <a:ext cx="0" cy="0"/>
          <a:chOff x="0" y="0"/>
          <a:chExt cx="0" cy="0"/>
        </a:xfrm>
      </p:grpSpPr>
      <p:pic>
        <p:nvPicPr>
          <p:cNvPr id="2" name="Picture 1"/>
          <p:cNvPicPr>
            <a:picLocks noChangeAspect="1"/>
          </p:cNvPicPr>
          <p:nvPr/>
        </p:nvPicPr>
        <p:blipFill rotWithShape="1">
          <a:blip r:embed="rId3"/>
          <a:srcRect b="34305"/>
          <a:stretch/>
        </p:blipFill>
        <p:spPr>
          <a:xfrm>
            <a:off x="1489103" y="743914"/>
            <a:ext cx="9231770" cy="5433981"/>
          </a:xfrm>
          <a:prstGeom prst="rect">
            <a:avLst/>
          </a:prstGeom>
        </p:spPr>
      </p:pic>
    </p:spTree>
    <p:extLst>
      <p:ext uri="{BB962C8B-B14F-4D97-AF65-F5344CB8AC3E}">
        <p14:creationId xmlns:p14="http://schemas.microsoft.com/office/powerpoint/2010/main" val="666131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Laws relating to Real Estate – Central and State</a:t>
            </a:r>
            <a:endParaRPr/>
          </a:p>
        </p:txBody>
      </p:sp>
      <p:sp>
        <p:nvSpPr>
          <p:cNvPr id="288" name="Google Shape;288;p30"/>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dk1"/>
              </a:buClr>
              <a:buSzPts val="2200"/>
              <a:buFont typeface="Calibri"/>
              <a:buAutoNum type="arabicPeriod" startAt="22"/>
            </a:pPr>
            <a:r>
              <a:rPr lang="en-US" sz="2200" i="0">
                <a:latin typeface="Garamond"/>
                <a:ea typeface="Garamond"/>
                <a:cs typeface="Garamond"/>
                <a:sym typeface="Garamond"/>
              </a:rPr>
              <a:t>MOFA / KOFA</a:t>
            </a:r>
            <a:endParaRPr/>
          </a:p>
          <a:p>
            <a:pPr marL="457200" lvl="0" indent="-457200" algn="just" rtl="0">
              <a:lnSpc>
                <a:spcPct val="90000"/>
              </a:lnSpc>
              <a:spcBef>
                <a:spcPts val="1000"/>
              </a:spcBef>
              <a:spcAft>
                <a:spcPts val="0"/>
              </a:spcAft>
              <a:buClr>
                <a:schemeClr val="dk1"/>
              </a:buClr>
              <a:buSzPts val="2200"/>
              <a:buFont typeface="Calibri"/>
              <a:buAutoNum type="arabicPeriod" startAt="22"/>
            </a:pPr>
            <a:r>
              <a:rPr lang="en-US" sz="2200">
                <a:latin typeface="Garamond"/>
                <a:ea typeface="Garamond"/>
                <a:cs typeface="Garamond"/>
                <a:sym typeface="Garamond"/>
              </a:rPr>
              <a:t>Apartment Ownership Act</a:t>
            </a:r>
            <a:endParaRPr/>
          </a:p>
          <a:p>
            <a:pPr marL="457200" lvl="0" indent="-457200" algn="just" rtl="0">
              <a:lnSpc>
                <a:spcPct val="90000"/>
              </a:lnSpc>
              <a:spcBef>
                <a:spcPts val="1000"/>
              </a:spcBef>
              <a:spcAft>
                <a:spcPts val="0"/>
              </a:spcAft>
              <a:buClr>
                <a:schemeClr val="dk1"/>
              </a:buClr>
              <a:buSzPts val="2200"/>
              <a:buFont typeface="Calibri"/>
              <a:buAutoNum type="arabicPeriod" startAt="22"/>
            </a:pPr>
            <a:r>
              <a:rPr lang="en-US" sz="2200">
                <a:latin typeface="Garamond"/>
                <a:ea typeface="Garamond"/>
                <a:cs typeface="Garamond"/>
                <a:sym typeface="Garamond"/>
              </a:rPr>
              <a:t>RERA </a:t>
            </a:r>
            <a:endParaRPr/>
          </a:p>
          <a:p>
            <a:pPr marL="457200" lvl="0" indent="-457200" algn="just" rtl="0">
              <a:lnSpc>
                <a:spcPct val="90000"/>
              </a:lnSpc>
              <a:spcBef>
                <a:spcPts val="1000"/>
              </a:spcBef>
              <a:spcAft>
                <a:spcPts val="0"/>
              </a:spcAft>
              <a:buClr>
                <a:schemeClr val="dk1"/>
              </a:buClr>
              <a:buSzPts val="2200"/>
              <a:buFont typeface="Calibri"/>
              <a:buAutoNum type="arabicPeriod" startAt="22"/>
            </a:pPr>
            <a:r>
              <a:rPr lang="en-US" sz="2200">
                <a:latin typeface="Garamond"/>
                <a:ea typeface="Garamond"/>
                <a:cs typeface="Garamond"/>
                <a:sym typeface="Garamond"/>
              </a:rPr>
              <a:t>IBC </a:t>
            </a:r>
            <a:endParaRPr/>
          </a:p>
          <a:p>
            <a:pPr marL="457200" lvl="0" indent="-457200" algn="just" rtl="0">
              <a:lnSpc>
                <a:spcPct val="90000"/>
              </a:lnSpc>
              <a:spcBef>
                <a:spcPts val="1000"/>
              </a:spcBef>
              <a:spcAft>
                <a:spcPts val="0"/>
              </a:spcAft>
              <a:buClr>
                <a:schemeClr val="dk1"/>
              </a:buClr>
              <a:buSzPts val="2200"/>
              <a:buFont typeface="Calibri"/>
              <a:buAutoNum type="arabicPeriod" startAt="22"/>
            </a:pPr>
            <a:r>
              <a:rPr lang="en-US" sz="2200">
                <a:latin typeface="Garamond"/>
                <a:ea typeface="Garamond"/>
                <a:cs typeface="Garamond"/>
                <a:sym typeface="Garamond"/>
              </a:rPr>
              <a:t>Specific Industrial policy – E.g., GIFT City in Gujarat, SRI city in Andhra Pradesh</a:t>
            </a:r>
            <a:endParaRPr/>
          </a:p>
          <a:p>
            <a:pPr marL="457200" lvl="0" indent="-317500" algn="just" rtl="0">
              <a:lnSpc>
                <a:spcPct val="90000"/>
              </a:lnSpc>
              <a:spcBef>
                <a:spcPts val="1000"/>
              </a:spcBef>
              <a:spcAft>
                <a:spcPts val="0"/>
              </a:spcAft>
              <a:buClr>
                <a:schemeClr val="dk1"/>
              </a:buClr>
              <a:buSzPts val="2200"/>
              <a:buFont typeface="Calibri"/>
              <a:buNone/>
            </a:pPr>
            <a:endParaRPr sz="2200">
              <a:latin typeface="Garamond"/>
              <a:ea typeface="Garamond"/>
              <a:cs typeface="Garamond"/>
              <a:sym typeface="Garamond"/>
            </a:endParaRPr>
          </a:p>
          <a:p>
            <a:pPr marL="0" lvl="0" indent="0" algn="just" rtl="0">
              <a:lnSpc>
                <a:spcPct val="90000"/>
              </a:lnSpc>
              <a:spcBef>
                <a:spcPts val="1000"/>
              </a:spcBef>
              <a:spcAft>
                <a:spcPts val="0"/>
              </a:spcAft>
              <a:buClr>
                <a:schemeClr val="dk1"/>
              </a:buClr>
              <a:buSzPts val="2200"/>
              <a:buNone/>
            </a:pPr>
            <a:endParaRPr sz="2200" i="0">
              <a:latin typeface="Garamond"/>
              <a:ea typeface="Garamond"/>
              <a:cs typeface="Garamond"/>
              <a:sym typeface="Garamond"/>
            </a:endParaRPr>
          </a:p>
          <a:p>
            <a:pPr marL="514350" lvl="0" indent="-374650" algn="just" rtl="0">
              <a:lnSpc>
                <a:spcPct val="90000"/>
              </a:lnSpc>
              <a:spcBef>
                <a:spcPts val="1000"/>
              </a:spcBef>
              <a:spcAft>
                <a:spcPts val="0"/>
              </a:spcAft>
              <a:buClr>
                <a:schemeClr val="dk1"/>
              </a:buClr>
              <a:buSzPts val="2200"/>
              <a:buFont typeface="Calibri"/>
              <a:buNone/>
            </a:pPr>
            <a:endParaRPr sz="2200" i="0">
              <a:latin typeface="Garamond"/>
              <a:ea typeface="Garamond"/>
              <a:cs typeface="Garamond"/>
              <a:sym typeface="Garamond"/>
            </a:endParaRPr>
          </a:p>
          <a:p>
            <a:pPr marL="514350" lvl="0" indent="-374650" algn="just" rtl="0">
              <a:lnSpc>
                <a:spcPct val="90000"/>
              </a:lnSpc>
              <a:spcBef>
                <a:spcPts val="1000"/>
              </a:spcBef>
              <a:spcAft>
                <a:spcPts val="0"/>
              </a:spcAft>
              <a:buClr>
                <a:schemeClr val="dk1"/>
              </a:buClr>
              <a:buSzPts val="2200"/>
              <a:buFont typeface="Calibri"/>
              <a:buNone/>
            </a:pPr>
            <a:endParaRPr sz="2200" i="0">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Stakeholders of the Real Estate Industry</a:t>
            </a:r>
            <a:endParaRPr sz="2800" b="1">
              <a:latin typeface="Garamond"/>
              <a:ea typeface="Garamond"/>
              <a:cs typeface="Garamond"/>
              <a:sym typeface="Garamond"/>
            </a:endParaRPr>
          </a:p>
        </p:txBody>
      </p:sp>
      <p:sp>
        <p:nvSpPr>
          <p:cNvPr id="294" name="Google Shape;294;p31"/>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514350" lvl="0" indent="-514350" algn="just" rtl="0">
              <a:lnSpc>
                <a:spcPct val="90000"/>
              </a:lnSpc>
              <a:spcBef>
                <a:spcPts val="0"/>
              </a:spcBef>
              <a:spcAft>
                <a:spcPts val="0"/>
              </a:spcAft>
              <a:buClr>
                <a:schemeClr val="dk1"/>
              </a:buClr>
              <a:buSzPts val="2800"/>
              <a:buFont typeface="Calibri"/>
              <a:buAutoNum type="arabicPeriod"/>
            </a:pPr>
            <a:r>
              <a:rPr lang="en-US" i="0">
                <a:latin typeface="Garamond"/>
                <a:ea typeface="Garamond"/>
                <a:cs typeface="Garamond"/>
                <a:sym typeface="Garamond"/>
              </a:rPr>
              <a:t>Government Agency’s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Land Owner</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Developers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Lenders </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Bankers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Customers / Home Buyers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Investors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Regulators – SEBI, RERA, RBI for NBFC</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Professionals – Architects, Engineers, CA’s, Advocates, Surveyors</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Agents / Channel Partners</a:t>
            </a:r>
            <a:endParaRPr/>
          </a:p>
          <a:p>
            <a:pPr marL="514350" lvl="0" indent="-336550" algn="just" rtl="0">
              <a:lnSpc>
                <a:spcPct val="90000"/>
              </a:lnSpc>
              <a:spcBef>
                <a:spcPts val="1000"/>
              </a:spcBef>
              <a:spcAft>
                <a:spcPts val="0"/>
              </a:spcAft>
              <a:buClr>
                <a:schemeClr val="dk1"/>
              </a:buClr>
              <a:buSzPts val="2800"/>
              <a:buFont typeface="Calibri"/>
              <a:buNone/>
            </a:pPr>
            <a:endParaRPr i="0">
              <a:latin typeface="Garamond"/>
              <a:ea typeface="Garamond"/>
              <a:cs typeface="Garamond"/>
              <a:sym typeface="Garamond"/>
            </a:endParaRPr>
          </a:p>
        </p:txBody>
      </p:sp>
      <p:pic>
        <p:nvPicPr>
          <p:cNvPr id="295" name="Google Shape;295;p31"/>
          <p:cNvPicPr preferRelativeResize="0"/>
          <p:nvPr/>
        </p:nvPicPr>
        <p:blipFill rotWithShape="1">
          <a:blip r:embed="rId3">
            <a:alphaModFix/>
          </a:blip>
          <a:srcRect/>
          <a:stretch/>
        </p:blipFill>
        <p:spPr>
          <a:xfrm>
            <a:off x="8019975" y="1360931"/>
            <a:ext cx="2523209" cy="315401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2"/>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Life Cycle – Real Estate</a:t>
            </a:r>
            <a:endParaRPr sz="3200" b="1">
              <a:latin typeface="Garamond"/>
              <a:ea typeface="Garamond"/>
              <a:cs typeface="Garamond"/>
              <a:sym typeface="Garamond"/>
            </a:endParaRPr>
          </a:p>
        </p:txBody>
      </p:sp>
      <p:sp>
        <p:nvSpPr>
          <p:cNvPr id="301" name="Google Shape;301;p32"/>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800"/>
              <a:buNone/>
            </a:pPr>
            <a:endParaRPr sz="1800" b="1" u="sng">
              <a:latin typeface="Garamond"/>
              <a:ea typeface="Garamond"/>
              <a:cs typeface="Garamond"/>
              <a:sym typeface="Garamond"/>
            </a:endParaRPr>
          </a:p>
          <a:p>
            <a:pPr marL="0" lvl="0" indent="0" algn="r" rtl="0">
              <a:lnSpc>
                <a:spcPct val="90000"/>
              </a:lnSpc>
              <a:spcBef>
                <a:spcPts val="1000"/>
              </a:spcBef>
              <a:spcAft>
                <a:spcPts val="0"/>
              </a:spcAft>
              <a:buClr>
                <a:schemeClr val="dk1"/>
              </a:buClr>
              <a:buSzPts val="1800"/>
              <a:buNone/>
            </a:pPr>
            <a:endParaRPr sz="1800" b="1" u="sng">
              <a:latin typeface="Garamond"/>
              <a:ea typeface="Garamond"/>
              <a:cs typeface="Garamond"/>
              <a:sym typeface="Garamond"/>
            </a:endParaRPr>
          </a:p>
          <a:p>
            <a:pPr marL="0" lvl="0" indent="0" algn="r" rtl="0">
              <a:lnSpc>
                <a:spcPct val="90000"/>
              </a:lnSpc>
              <a:spcBef>
                <a:spcPts val="1000"/>
              </a:spcBef>
              <a:spcAft>
                <a:spcPts val="0"/>
              </a:spcAft>
              <a:buClr>
                <a:schemeClr val="dk1"/>
              </a:buClr>
              <a:buSzPts val="2800"/>
              <a:buNone/>
            </a:pPr>
            <a:r>
              <a:rPr lang="en-US" b="1" u="sng">
                <a:latin typeface="Garamond"/>
                <a:ea typeface="Garamond"/>
                <a:cs typeface="Garamond"/>
                <a:sym typeface="Garamond"/>
              </a:rPr>
              <a:t>Land</a:t>
            </a:r>
            <a:endParaRPr/>
          </a:p>
          <a:p>
            <a:pPr marL="0" lvl="0" indent="0" algn="r" rtl="0">
              <a:lnSpc>
                <a:spcPct val="90000"/>
              </a:lnSpc>
              <a:spcBef>
                <a:spcPts val="1000"/>
              </a:spcBef>
              <a:spcAft>
                <a:spcPts val="0"/>
              </a:spcAft>
              <a:buClr>
                <a:schemeClr val="dk1"/>
              </a:buClr>
              <a:buSzPts val="2800"/>
              <a:buNone/>
            </a:pPr>
            <a:r>
              <a:rPr lang="en-US" b="1" u="sng">
                <a:latin typeface="Garamond"/>
                <a:ea typeface="Garamond"/>
                <a:cs typeface="Garamond"/>
                <a:sym typeface="Garamond"/>
              </a:rPr>
              <a:t>Conversion</a:t>
            </a:r>
            <a:endParaRPr/>
          </a:p>
          <a:p>
            <a:pPr marL="0" lvl="0" indent="0" algn="r" rtl="0">
              <a:lnSpc>
                <a:spcPct val="90000"/>
              </a:lnSpc>
              <a:spcBef>
                <a:spcPts val="1000"/>
              </a:spcBef>
              <a:spcAft>
                <a:spcPts val="0"/>
              </a:spcAft>
              <a:buClr>
                <a:schemeClr val="dk1"/>
              </a:buClr>
              <a:buSzPts val="2800"/>
              <a:buNone/>
            </a:pPr>
            <a:r>
              <a:rPr lang="en-US" b="1" u="sng">
                <a:latin typeface="Garamond"/>
                <a:ea typeface="Garamond"/>
                <a:cs typeface="Garamond"/>
                <a:sym typeface="Garamond"/>
              </a:rPr>
              <a:t>Approvals </a:t>
            </a:r>
            <a:endParaRPr/>
          </a:p>
          <a:p>
            <a:pPr marL="0" lvl="0" indent="0" algn="r" rtl="0">
              <a:lnSpc>
                <a:spcPct val="90000"/>
              </a:lnSpc>
              <a:spcBef>
                <a:spcPts val="1000"/>
              </a:spcBef>
              <a:spcAft>
                <a:spcPts val="0"/>
              </a:spcAft>
              <a:buClr>
                <a:schemeClr val="dk1"/>
              </a:buClr>
              <a:buSzPts val="2800"/>
              <a:buNone/>
            </a:pPr>
            <a:r>
              <a:rPr lang="en-US" b="1" u="sng">
                <a:latin typeface="Garamond"/>
                <a:ea typeface="Garamond"/>
                <a:cs typeface="Garamond"/>
                <a:sym typeface="Garamond"/>
              </a:rPr>
              <a:t>Planning and Design</a:t>
            </a:r>
            <a:endParaRPr/>
          </a:p>
          <a:p>
            <a:pPr marL="0" lvl="0" indent="0" algn="r" rtl="0">
              <a:lnSpc>
                <a:spcPct val="90000"/>
              </a:lnSpc>
              <a:spcBef>
                <a:spcPts val="1000"/>
              </a:spcBef>
              <a:spcAft>
                <a:spcPts val="0"/>
              </a:spcAft>
              <a:buClr>
                <a:schemeClr val="dk1"/>
              </a:buClr>
              <a:buSzPts val="2800"/>
              <a:buNone/>
            </a:pPr>
            <a:r>
              <a:rPr lang="en-US" b="1" u="sng">
                <a:latin typeface="Garamond"/>
                <a:ea typeface="Garamond"/>
                <a:cs typeface="Garamond"/>
                <a:sym typeface="Garamond"/>
              </a:rPr>
              <a:t>Construction and Development</a:t>
            </a:r>
            <a:endParaRPr/>
          </a:p>
          <a:p>
            <a:pPr marL="0" lvl="0" indent="0" algn="r" rtl="0">
              <a:lnSpc>
                <a:spcPct val="90000"/>
              </a:lnSpc>
              <a:spcBef>
                <a:spcPts val="1000"/>
              </a:spcBef>
              <a:spcAft>
                <a:spcPts val="0"/>
              </a:spcAft>
              <a:buClr>
                <a:schemeClr val="dk1"/>
              </a:buClr>
              <a:buSzPts val="2800"/>
              <a:buNone/>
            </a:pPr>
            <a:r>
              <a:rPr lang="en-US" b="1" u="sng">
                <a:latin typeface="Garamond"/>
                <a:ea typeface="Garamond"/>
                <a:cs typeface="Garamond"/>
                <a:sym typeface="Garamond"/>
              </a:rPr>
              <a:t>Occupation and Management</a:t>
            </a:r>
            <a:endParaRPr/>
          </a:p>
          <a:p>
            <a:pPr marL="0" lvl="0" indent="0" algn="r" rtl="0">
              <a:lnSpc>
                <a:spcPct val="90000"/>
              </a:lnSpc>
              <a:spcBef>
                <a:spcPts val="1000"/>
              </a:spcBef>
              <a:spcAft>
                <a:spcPts val="0"/>
              </a:spcAft>
              <a:buClr>
                <a:schemeClr val="dk1"/>
              </a:buClr>
              <a:buSzPts val="2800"/>
              <a:buNone/>
            </a:pPr>
            <a:r>
              <a:rPr lang="en-US" b="1" u="sng">
                <a:latin typeface="Garamond"/>
                <a:ea typeface="Garamond"/>
                <a:cs typeface="Garamond"/>
                <a:sym typeface="Garamond"/>
              </a:rPr>
              <a:t>Redevelopment</a:t>
            </a:r>
            <a:endParaRPr/>
          </a:p>
        </p:txBody>
      </p:sp>
      <p:pic>
        <p:nvPicPr>
          <p:cNvPr id="302" name="Google Shape;302;p32"/>
          <p:cNvPicPr preferRelativeResize="0"/>
          <p:nvPr/>
        </p:nvPicPr>
        <p:blipFill rotWithShape="1">
          <a:blip r:embed="rId3">
            <a:alphaModFix/>
          </a:blip>
          <a:srcRect/>
          <a:stretch/>
        </p:blipFill>
        <p:spPr>
          <a:xfrm>
            <a:off x="1128077" y="1553527"/>
            <a:ext cx="5253673" cy="44625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3"/>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Garamond"/>
              <a:buNone/>
            </a:pPr>
            <a:r>
              <a:rPr lang="en-US" sz="2400" b="1">
                <a:latin typeface="Garamond"/>
                <a:ea typeface="Garamond"/>
                <a:cs typeface="Garamond"/>
                <a:sym typeface="Garamond"/>
              </a:rPr>
              <a:t>Statistics about size of industry, untapped professional opportunities</a:t>
            </a:r>
            <a:endParaRPr sz="2400" b="1">
              <a:latin typeface="Garamond"/>
              <a:ea typeface="Garamond"/>
              <a:cs typeface="Garamond"/>
              <a:sym typeface="Garamond"/>
            </a:endParaRPr>
          </a:p>
        </p:txBody>
      </p:sp>
      <p:pic>
        <p:nvPicPr>
          <p:cNvPr id="308" name="Google Shape;308;p33"/>
          <p:cNvPicPr preferRelativeResize="0">
            <a:picLocks noGrp="1"/>
          </p:cNvPicPr>
          <p:nvPr>
            <p:ph type="body" idx="1"/>
          </p:nvPr>
        </p:nvPicPr>
        <p:blipFill rotWithShape="1">
          <a:blip r:embed="rId3">
            <a:alphaModFix/>
          </a:blip>
          <a:srcRect/>
          <a:stretch/>
        </p:blipFill>
        <p:spPr>
          <a:xfrm>
            <a:off x="5953322" y="1148285"/>
            <a:ext cx="4981377" cy="2573712"/>
          </a:xfrm>
          <a:prstGeom prst="rect">
            <a:avLst/>
          </a:prstGeom>
          <a:noFill/>
          <a:ln>
            <a:noFill/>
          </a:ln>
        </p:spPr>
      </p:pic>
      <p:pic>
        <p:nvPicPr>
          <p:cNvPr id="309" name="Google Shape;309;p33"/>
          <p:cNvPicPr preferRelativeResize="0"/>
          <p:nvPr/>
        </p:nvPicPr>
        <p:blipFill rotWithShape="1">
          <a:blip r:embed="rId4">
            <a:alphaModFix/>
          </a:blip>
          <a:srcRect/>
          <a:stretch/>
        </p:blipFill>
        <p:spPr>
          <a:xfrm>
            <a:off x="1521340" y="3376849"/>
            <a:ext cx="3898385" cy="29015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Challenges of real estate sector </a:t>
            </a:r>
            <a:endParaRPr sz="3200" b="1">
              <a:latin typeface="Garamond"/>
              <a:ea typeface="Garamond"/>
              <a:cs typeface="Garamond"/>
              <a:sym typeface="Garamond"/>
            </a:endParaRPr>
          </a:p>
        </p:txBody>
      </p:sp>
      <p:pic>
        <p:nvPicPr>
          <p:cNvPr id="315" name="Google Shape;315;p34"/>
          <p:cNvPicPr preferRelativeResize="0">
            <a:picLocks noGrp="1"/>
          </p:cNvPicPr>
          <p:nvPr>
            <p:ph type="body" idx="1"/>
          </p:nvPr>
        </p:nvPicPr>
        <p:blipFill rotWithShape="1">
          <a:blip r:embed="rId3">
            <a:alphaModFix/>
          </a:blip>
          <a:srcRect/>
          <a:stretch/>
        </p:blipFill>
        <p:spPr>
          <a:xfrm>
            <a:off x="4200525" y="1725748"/>
            <a:ext cx="3693374" cy="358279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Challenges of real estate sector </a:t>
            </a:r>
            <a:endParaRPr sz="3200" b="1">
              <a:latin typeface="Garamond"/>
              <a:ea typeface="Garamond"/>
              <a:cs typeface="Garamond"/>
              <a:sym typeface="Garamond"/>
            </a:endParaRPr>
          </a:p>
        </p:txBody>
      </p:sp>
      <p:sp>
        <p:nvSpPr>
          <p:cNvPr id="321" name="Google Shape;321;p35"/>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571500" lvl="0" indent="-342900" algn="l" rtl="0">
              <a:lnSpc>
                <a:spcPct val="150000"/>
              </a:lnSpc>
              <a:spcBef>
                <a:spcPts val="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Market Volatility</a:t>
            </a:r>
            <a:r>
              <a:rPr lang="en-US" sz="1800">
                <a:solidFill>
                  <a:srgbClr val="FF0000"/>
                </a:solidFill>
                <a:latin typeface="Book Antiqua"/>
                <a:ea typeface="Book Antiqua"/>
                <a:cs typeface="Book Antiqua"/>
                <a:sym typeface="Book Antiqua"/>
              </a:rPr>
              <a:t> </a:t>
            </a:r>
            <a:r>
              <a:rPr lang="en-US" sz="1800">
                <a:latin typeface="Book Antiqua"/>
                <a:ea typeface="Book Antiqua"/>
                <a:cs typeface="Book Antiqua"/>
                <a:sym typeface="Book Antiqua"/>
              </a:rPr>
              <a:t>- real estate is dealing with market fluctuations. Prices can rise and fall based on various factors like economic conditions, housing demand, and even unexpected events. Navigating through these shifts requires careful analysis and strategic decision-making.</a:t>
            </a:r>
            <a:endParaRPr sz="1800">
              <a:latin typeface="Calibri"/>
              <a:ea typeface="Calibri"/>
              <a:cs typeface="Calibri"/>
              <a:sym typeface="Calibri"/>
            </a:endParaRPr>
          </a:p>
          <a:p>
            <a:pPr marL="571500" lvl="0" indent="-342900" algn="l" rtl="0">
              <a:lnSpc>
                <a:spcPct val="150000"/>
              </a:lnSpc>
              <a:spcBef>
                <a:spcPts val="100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Financing Hurdles</a:t>
            </a:r>
            <a:r>
              <a:rPr lang="en-US" sz="1800">
                <a:latin typeface="Book Antiqua"/>
                <a:ea typeface="Book Antiqua"/>
                <a:cs typeface="Book Antiqua"/>
                <a:sym typeface="Book Antiqua"/>
              </a:rPr>
              <a:t> - Obtaining financing for real estate projects can be quite challenging. Lenders often have strict criteria, and securing loans can sometimes be a lengthy and complex process</a:t>
            </a:r>
            <a:endParaRPr sz="1800">
              <a:latin typeface="Calibri"/>
              <a:ea typeface="Calibri"/>
              <a:cs typeface="Calibri"/>
              <a:sym typeface="Calibri"/>
            </a:endParaRPr>
          </a:p>
          <a:p>
            <a:pPr marL="571500" lvl="0" indent="-342900" algn="l" rtl="0">
              <a:lnSpc>
                <a:spcPct val="150000"/>
              </a:lnSpc>
              <a:spcBef>
                <a:spcPts val="100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Regulatory Complexity</a:t>
            </a:r>
            <a:r>
              <a:rPr lang="en-US" sz="1800">
                <a:latin typeface="Book Antiqua"/>
                <a:ea typeface="Book Antiqua"/>
                <a:cs typeface="Book Antiqua"/>
                <a:sym typeface="Book Antiqua"/>
              </a:rPr>
              <a:t> - heavily regulated, which can create a maze of rules and compliance requirements for professionals to navigate.</a:t>
            </a:r>
            <a:endParaRPr sz="1800">
              <a:latin typeface="Calibri"/>
              <a:ea typeface="Calibri"/>
              <a:cs typeface="Calibri"/>
              <a:sym typeface="Calibri"/>
            </a:endParaRPr>
          </a:p>
          <a:p>
            <a:pPr marL="571500" lvl="0" indent="-342900" algn="l" rtl="0">
              <a:lnSpc>
                <a:spcPct val="150000"/>
              </a:lnSpc>
              <a:spcBef>
                <a:spcPts val="1000"/>
              </a:spcBef>
              <a:spcAft>
                <a:spcPts val="0"/>
              </a:spcAft>
              <a:buClr>
                <a:schemeClr val="dk1"/>
              </a:buClr>
              <a:buSzPct val="100000"/>
              <a:buFont typeface="Calibri"/>
              <a:buAutoNum type="arabicPeriod"/>
            </a:pPr>
            <a:r>
              <a:rPr lang="en-US" sz="1800">
                <a:latin typeface="Book Antiqua"/>
                <a:ea typeface="Book Antiqua"/>
                <a:cs typeface="Book Antiqua"/>
                <a:sym typeface="Book Antiqua"/>
              </a:rPr>
              <a:t>Competition - competition can be fierce. Whether you're a buyer, seller, or a real estate agent, standing out from the crowd and finding ways to differentiate yourself is crucial.</a:t>
            </a:r>
            <a:endParaRPr sz="1800">
              <a:latin typeface="Calibri"/>
              <a:ea typeface="Calibri"/>
              <a:cs typeface="Calibri"/>
              <a:sym typeface="Calibri"/>
            </a:endParaRPr>
          </a:p>
          <a:p>
            <a:pPr marL="571500" lvl="0" indent="-342900" algn="l" rtl="0">
              <a:lnSpc>
                <a:spcPct val="150000"/>
              </a:lnSpc>
              <a:spcBef>
                <a:spcPts val="100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Property Maintenance</a:t>
            </a:r>
            <a:r>
              <a:rPr lang="en-US" sz="1800">
                <a:latin typeface="Book Antiqua"/>
                <a:ea typeface="Book Antiqua"/>
                <a:cs typeface="Book Antiqua"/>
                <a:sym typeface="Book Antiqua"/>
              </a:rPr>
              <a:t> - the challenge lies in maintaining properties and ensuring they meet the expectations of tenants or buyers.</a:t>
            </a:r>
            <a:endParaRPr sz="1800">
              <a:latin typeface="Calibri"/>
              <a:ea typeface="Calibri"/>
              <a:cs typeface="Calibri"/>
              <a:sym typeface="Calibri"/>
            </a:endParaRPr>
          </a:p>
          <a:p>
            <a:pPr marL="571500" lvl="0" indent="-342900" algn="l" rtl="0">
              <a:lnSpc>
                <a:spcPct val="150000"/>
              </a:lnSpc>
              <a:spcBef>
                <a:spcPts val="100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High dependency on physical workforce</a:t>
            </a:r>
            <a:r>
              <a:rPr lang="en-US" sz="1800">
                <a:latin typeface="Book Antiqua"/>
                <a:ea typeface="Book Antiqua"/>
                <a:cs typeface="Book Antiqua"/>
                <a:sym typeface="Book Antiqua"/>
              </a:rPr>
              <a:t> -Shortage of labour, material, economic conditions are highly dependent on the real estate construction.</a:t>
            </a:r>
            <a:endParaRPr sz="1800">
              <a:latin typeface="Calibri"/>
              <a:ea typeface="Calibri"/>
              <a:cs typeface="Calibri"/>
              <a:sym typeface="Calibri"/>
            </a:endParaRPr>
          </a:p>
          <a:p>
            <a:pPr marL="0" lvl="0" indent="0" algn="just" rtl="0">
              <a:lnSpc>
                <a:spcPct val="120000"/>
              </a:lnSpc>
              <a:spcBef>
                <a:spcPts val="1800"/>
              </a:spcBef>
              <a:spcAft>
                <a:spcPts val="0"/>
              </a:spcAft>
              <a:buClr>
                <a:schemeClr val="dk1"/>
              </a:buClr>
              <a:buSzPct val="100000"/>
              <a:buNone/>
            </a:pPr>
            <a:endParaRPr i="0">
              <a:latin typeface="Garamond"/>
              <a:ea typeface="Garamond"/>
              <a:cs typeface="Garamond"/>
              <a:sym typeface="Garamo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Challenges of real estate sector – How to Overcome</a:t>
            </a:r>
            <a:endParaRPr sz="3200" b="1">
              <a:latin typeface="Garamond"/>
              <a:ea typeface="Garamond"/>
              <a:cs typeface="Garamond"/>
              <a:sym typeface="Garamond"/>
            </a:endParaRPr>
          </a:p>
        </p:txBody>
      </p:sp>
      <p:sp>
        <p:nvSpPr>
          <p:cNvPr id="327" name="Google Shape;327;p36"/>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342900" lvl="0" indent="-342900" algn="l" rtl="0">
              <a:lnSpc>
                <a:spcPct val="150000"/>
              </a:lnSpc>
              <a:spcBef>
                <a:spcPts val="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Market Research and Analysis</a:t>
            </a:r>
            <a:r>
              <a:rPr lang="en-US" sz="1800">
                <a:solidFill>
                  <a:srgbClr val="FF0000"/>
                </a:solidFill>
                <a:latin typeface="Book Antiqua"/>
                <a:ea typeface="Book Antiqua"/>
                <a:cs typeface="Book Antiqua"/>
                <a:sym typeface="Book Antiqua"/>
              </a:rPr>
              <a:t> </a:t>
            </a:r>
            <a:r>
              <a:rPr lang="en-US" sz="1800">
                <a:latin typeface="Book Antiqua"/>
                <a:ea typeface="Book Antiqua"/>
                <a:cs typeface="Book Antiqua"/>
                <a:sym typeface="Book Antiqua"/>
              </a:rPr>
              <a:t>- Conduct thorough market research to understand current trends, demand, and competition will help to make informed decisions and identify opportunities in the market.</a:t>
            </a:r>
            <a:endParaRPr sz="1800">
              <a:latin typeface="Calibri"/>
              <a:ea typeface="Calibri"/>
              <a:cs typeface="Calibri"/>
              <a:sym typeface="Calibri"/>
            </a:endParaRPr>
          </a:p>
          <a:p>
            <a:pPr marL="342900" lvl="0" indent="-342900" algn="l" rtl="0">
              <a:lnSpc>
                <a:spcPct val="150000"/>
              </a:lnSpc>
              <a:spcBef>
                <a:spcPts val="100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Financial Planning and Risk Management</a:t>
            </a:r>
            <a:r>
              <a:rPr lang="en-US" sz="1800">
                <a:solidFill>
                  <a:srgbClr val="FF0000"/>
                </a:solidFill>
                <a:latin typeface="Book Antiqua"/>
                <a:ea typeface="Book Antiqua"/>
                <a:cs typeface="Book Antiqua"/>
                <a:sym typeface="Book Antiqua"/>
              </a:rPr>
              <a:t> </a:t>
            </a:r>
            <a:r>
              <a:rPr lang="en-US" sz="1800">
                <a:latin typeface="Book Antiqua"/>
                <a:ea typeface="Book Antiqua"/>
                <a:cs typeface="Book Antiqua"/>
                <a:sym typeface="Book Antiqua"/>
              </a:rPr>
              <a:t>- Develop a comprehensive financial plan that includes budgeting, forecasting, and risk assessment will help to anticipate potential challenges and devise strategies to mitigate them.</a:t>
            </a:r>
            <a:endParaRPr sz="1800">
              <a:latin typeface="Calibri"/>
              <a:ea typeface="Calibri"/>
              <a:cs typeface="Calibri"/>
              <a:sym typeface="Calibri"/>
            </a:endParaRPr>
          </a:p>
          <a:p>
            <a:pPr marL="342900" lvl="0" indent="-342900" algn="l" rtl="0">
              <a:lnSpc>
                <a:spcPct val="150000"/>
              </a:lnSpc>
              <a:spcBef>
                <a:spcPts val="100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Networking and Partnerships - </a:t>
            </a:r>
            <a:r>
              <a:rPr lang="en-US" sz="1800">
                <a:latin typeface="Book Antiqua"/>
                <a:ea typeface="Book Antiqua"/>
                <a:cs typeface="Book Antiqua"/>
                <a:sym typeface="Book Antiqua"/>
              </a:rPr>
              <a:t>Build a strong network of industry professionals, including real estate agents, investors, contractors, and lenders. Collaborating with others can provide valuable insights, resources, and support to overcome challenges</a:t>
            </a:r>
            <a:endParaRPr sz="1800">
              <a:latin typeface="Calibri"/>
              <a:ea typeface="Calibri"/>
              <a:cs typeface="Calibri"/>
              <a:sym typeface="Calibri"/>
            </a:endParaRPr>
          </a:p>
          <a:p>
            <a:pPr marL="342900" lvl="0" indent="-342900" algn="l" rtl="0">
              <a:lnSpc>
                <a:spcPct val="150000"/>
              </a:lnSpc>
              <a:spcBef>
                <a:spcPts val="1000"/>
              </a:spcBef>
              <a:spcAft>
                <a:spcPts val="0"/>
              </a:spcAft>
              <a:buClr>
                <a:srgbClr val="FF0000"/>
              </a:buClr>
              <a:buSzPct val="100000"/>
              <a:buFont typeface="Calibri"/>
              <a:buAutoNum type="arabicPeriod"/>
            </a:pPr>
            <a:r>
              <a:rPr lang="en-US" sz="1800" b="1">
                <a:solidFill>
                  <a:srgbClr val="FF0000"/>
                </a:solidFill>
                <a:latin typeface="Book Antiqua"/>
                <a:ea typeface="Book Antiqua"/>
                <a:cs typeface="Book Antiqua"/>
                <a:sym typeface="Book Antiqua"/>
              </a:rPr>
              <a:t>Adaptability and Innovation: </a:t>
            </a:r>
            <a:r>
              <a:rPr lang="en-US" sz="1800">
                <a:latin typeface="Book Antiqua"/>
                <a:ea typeface="Book Antiqua"/>
                <a:cs typeface="Book Antiqua"/>
                <a:sym typeface="Book Antiqua"/>
              </a:rPr>
              <a:t>Embrace technological advancements and innovative practices to stay ahead of the curve. Explore PropTech solutions, such as property management software, virtual tours, and online marketing platforms, to streamline operations and enhance customer experiences</a:t>
            </a:r>
            <a:endParaRPr sz="18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Challenges of real estate sector – How to Overcome</a:t>
            </a:r>
            <a:endParaRPr sz="3200" b="1">
              <a:latin typeface="Garamond"/>
              <a:ea typeface="Garamond"/>
              <a:cs typeface="Garamond"/>
              <a:sym typeface="Garamond"/>
            </a:endParaRPr>
          </a:p>
        </p:txBody>
      </p:sp>
      <p:sp>
        <p:nvSpPr>
          <p:cNvPr id="333" name="Google Shape;333;p37"/>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rgbClr val="FF0000"/>
              </a:buClr>
              <a:buSzPct val="100000"/>
              <a:buFont typeface="Calibri"/>
              <a:buAutoNum type="arabicPeriod" startAt="5"/>
            </a:pPr>
            <a:r>
              <a:rPr lang="en-US" sz="1800" b="1">
                <a:solidFill>
                  <a:srgbClr val="FF0000"/>
                </a:solidFill>
                <a:latin typeface="Book Antiqua"/>
                <a:ea typeface="Book Antiqua"/>
                <a:cs typeface="Book Antiqua"/>
                <a:sym typeface="Book Antiqua"/>
              </a:rPr>
              <a:t>Sustainable Practices</a:t>
            </a:r>
            <a:r>
              <a:rPr lang="en-US" sz="1800">
                <a:latin typeface="Book Antiqua"/>
                <a:ea typeface="Book Antiqua"/>
                <a:cs typeface="Book Antiqua"/>
                <a:sym typeface="Book Antiqua"/>
              </a:rPr>
              <a:t>:</a:t>
            </a:r>
            <a:r>
              <a:rPr lang="en-US" sz="1800">
                <a:latin typeface="Calibri"/>
                <a:ea typeface="Calibri"/>
                <a:cs typeface="Calibri"/>
                <a:sym typeface="Calibri"/>
              </a:rPr>
              <a:t> </a:t>
            </a:r>
            <a:r>
              <a:rPr lang="en-US" sz="1800">
                <a:latin typeface="Book Antiqua"/>
                <a:ea typeface="Book Antiqua"/>
                <a:cs typeface="Book Antiqua"/>
                <a:sym typeface="Book Antiqua"/>
              </a:rPr>
              <a:t>Incorporate sustainable and green practices into real estate projects. This can include energy-efficient designs, renewable energy sources, and eco-friendly materials. Not only does this contribute to environmental conservation, but it also attracts environmentally conscious buyers and tenants.</a:t>
            </a:r>
            <a:endParaRPr sz="1800">
              <a:latin typeface="Calibri"/>
              <a:ea typeface="Calibri"/>
              <a:cs typeface="Calibri"/>
              <a:sym typeface="Calibri"/>
            </a:endParaRPr>
          </a:p>
          <a:p>
            <a:pPr marL="342900" lvl="0" indent="-342900" algn="l" rtl="0">
              <a:lnSpc>
                <a:spcPct val="150000"/>
              </a:lnSpc>
              <a:spcBef>
                <a:spcPts val="1000"/>
              </a:spcBef>
              <a:spcAft>
                <a:spcPts val="0"/>
              </a:spcAft>
              <a:buClr>
                <a:srgbClr val="FF0000"/>
              </a:buClr>
              <a:buSzPct val="100000"/>
              <a:buFont typeface="Calibri"/>
              <a:buAutoNum type="arabicPeriod" startAt="5"/>
            </a:pPr>
            <a:r>
              <a:rPr lang="en-US" sz="1800" b="1">
                <a:solidFill>
                  <a:srgbClr val="FF0000"/>
                </a:solidFill>
                <a:latin typeface="Book Antiqua"/>
                <a:ea typeface="Book Antiqua"/>
                <a:cs typeface="Book Antiqua"/>
                <a:sym typeface="Book Antiqua"/>
              </a:rPr>
              <a:t>Regulatory Compliance</a:t>
            </a:r>
            <a:r>
              <a:rPr lang="en-US" sz="1800">
                <a:solidFill>
                  <a:srgbClr val="FF0000"/>
                </a:solidFill>
                <a:latin typeface="Book Antiqua"/>
                <a:ea typeface="Book Antiqua"/>
                <a:cs typeface="Book Antiqua"/>
                <a:sym typeface="Book Antiqua"/>
              </a:rPr>
              <a:t> </a:t>
            </a:r>
            <a:r>
              <a:rPr lang="en-US" sz="1800">
                <a:latin typeface="Book Antiqua"/>
                <a:ea typeface="Book Antiqua"/>
                <a:cs typeface="Book Antiqua"/>
                <a:sym typeface="Book Antiqua"/>
              </a:rPr>
              <a:t>- stay updated with local regulations and ensure compliance with zoning laws, building codes, and other legal requirements. Engage with local authorities and seek professional advice to navigate complex regulatory landscapes.</a:t>
            </a:r>
            <a:endParaRPr sz="1800">
              <a:latin typeface="Calibri"/>
              <a:ea typeface="Calibri"/>
              <a:cs typeface="Calibri"/>
              <a:sym typeface="Calibri"/>
            </a:endParaRPr>
          </a:p>
          <a:p>
            <a:pPr marL="342900" lvl="0" indent="-342900" algn="l" rtl="0">
              <a:lnSpc>
                <a:spcPct val="150000"/>
              </a:lnSpc>
              <a:spcBef>
                <a:spcPts val="1000"/>
              </a:spcBef>
              <a:spcAft>
                <a:spcPts val="0"/>
              </a:spcAft>
              <a:buClr>
                <a:srgbClr val="FF0000"/>
              </a:buClr>
              <a:buSzPct val="100000"/>
              <a:buFont typeface="Calibri"/>
              <a:buAutoNum type="arabicPeriod" startAt="5"/>
            </a:pPr>
            <a:r>
              <a:rPr lang="en-US" sz="1800" b="1">
                <a:solidFill>
                  <a:srgbClr val="FF0000"/>
                </a:solidFill>
                <a:latin typeface="Book Antiqua"/>
                <a:ea typeface="Book Antiqua"/>
                <a:cs typeface="Book Antiqua"/>
                <a:sym typeface="Book Antiqua"/>
              </a:rPr>
              <a:t>Customer Focus</a:t>
            </a:r>
            <a:r>
              <a:rPr lang="en-US" sz="1800">
                <a:solidFill>
                  <a:srgbClr val="FF0000"/>
                </a:solidFill>
                <a:latin typeface="Book Antiqua"/>
                <a:ea typeface="Book Antiqua"/>
                <a:cs typeface="Book Antiqua"/>
                <a:sym typeface="Book Antiqua"/>
              </a:rPr>
              <a:t> </a:t>
            </a:r>
            <a:r>
              <a:rPr lang="en-US" sz="1800">
                <a:latin typeface="Book Antiqua"/>
                <a:ea typeface="Book Antiqua"/>
                <a:cs typeface="Book Antiqua"/>
                <a:sym typeface="Book Antiqua"/>
              </a:rPr>
              <a:t>- Prioritize customer satisfaction and build strong relationships with clients. Providing excellent customer service, addressing concerns promptly, and maintaining transparency can help overcome challenges and build a positive reputation in the industry.</a:t>
            </a:r>
            <a:endParaRPr sz="1800">
              <a:latin typeface="Calibri"/>
              <a:ea typeface="Calibri"/>
              <a:cs typeface="Calibri"/>
              <a:sym typeface="Calibri"/>
            </a:endParaRPr>
          </a:p>
          <a:p>
            <a:pPr marL="342900" lvl="0" indent="-342900" algn="l" rtl="0">
              <a:lnSpc>
                <a:spcPct val="150000"/>
              </a:lnSpc>
              <a:spcBef>
                <a:spcPts val="1000"/>
              </a:spcBef>
              <a:spcAft>
                <a:spcPts val="0"/>
              </a:spcAft>
              <a:buClr>
                <a:srgbClr val="FF0000"/>
              </a:buClr>
              <a:buSzPct val="100000"/>
              <a:buFont typeface="Calibri"/>
              <a:buAutoNum type="arabicPeriod" startAt="5"/>
            </a:pPr>
            <a:r>
              <a:rPr lang="en-US" sz="1800" b="1">
                <a:solidFill>
                  <a:srgbClr val="FF0000"/>
                </a:solidFill>
                <a:latin typeface="Book Antiqua"/>
                <a:ea typeface="Book Antiqua"/>
                <a:cs typeface="Book Antiqua"/>
                <a:sym typeface="Book Antiqua"/>
              </a:rPr>
              <a:t>Continuous Learning and Professional Development</a:t>
            </a:r>
            <a:r>
              <a:rPr lang="en-US" sz="1800">
                <a:latin typeface="Book Antiqua"/>
                <a:ea typeface="Book Antiqua"/>
                <a:cs typeface="Book Antiqua"/>
                <a:sym typeface="Book Antiqua"/>
              </a:rPr>
              <a:t> - Stay updated with industry trends, attend seminars, workshops, and conferences, and invest in your professional development. This will enhance your knowledge, skills, and ability to navigate challenges effectivel</a:t>
            </a:r>
            <a:endParaRPr sz="18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8"/>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Why should a Chartered Accountant do a Certificate course</a:t>
            </a:r>
            <a:endParaRPr sz="2800" b="1">
              <a:latin typeface="Garamond"/>
              <a:ea typeface="Garamond"/>
              <a:cs typeface="Garamond"/>
              <a:sym typeface="Garamond"/>
            </a:endParaRPr>
          </a:p>
        </p:txBody>
      </p:sp>
      <p:sp>
        <p:nvSpPr>
          <p:cNvPr id="339" name="Google Shape;339;p38"/>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514350" lvl="0" indent="-514350" algn="just" rtl="0">
              <a:lnSpc>
                <a:spcPct val="120000"/>
              </a:lnSpc>
              <a:spcBef>
                <a:spcPts val="0"/>
              </a:spcBef>
              <a:spcAft>
                <a:spcPts val="0"/>
              </a:spcAft>
              <a:buClr>
                <a:schemeClr val="dk1"/>
              </a:buClr>
              <a:buSzPct val="100000"/>
              <a:buFont typeface="Calibri"/>
              <a:buAutoNum type="arabicPeriod"/>
            </a:pPr>
            <a:r>
              <a:rPr lang="en-US" i="0">
                <a:latin typeface="Garamond"/>
                <a:ea typeface="Garamond"/>
                <a:cs typeface="Garamond"/>
                <a:sym typeface="Garamond"/>
              </a:rPr>
              <a:t>Role of a chartered accountant is one of the most reliable and rewarding careers today.</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Professionals must upgrade their knowledge and skills to remain competitive.</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Competitive Advantage </a:t>
            </a:r>
            <a:r>
              <a:rPr lang="en-US" i="0">
                <a:latin typeface="Garamond"/>
                <a:ea typeface="Garamond"/>
                <a:cs typeface="Garamond"/>
                <a:sym typeface="Garamond"/>
              </a:rPr>
              <a:t>- gives competitive advantage over others, advance your professional growth.</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Boost Efficiency </a:t>
            </a:r>
            <a:r>
              <a:rPr lang="en-US" i="0">
                <a:latin typeface="Garamond"/>
                <a:ea typeface="Garamond"/>
                <a:cs typeface="Garamond"/>
                <a:sym typeface="Garamond"/>
              </a:rPr>
              <a:t>- aware of the tricks and hacks required to complete a complex task in a jiffy.</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Professional Credibility </a:t>
            </a:r>
            <a:r>
              <a:rPr lang="en-US" i="0">
                <a:latin typeface="Garamond"/>
                <a:ea typeface="Garamond"/>
                <a:cs typeface="Garamond"/>
                <a:sym typeface="Garamond"/>
              </a:rPr>
              <a:t>- have a ton of intangible benefits; one of them is increasing the quality of being accepted as real and honest.</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Importance of professionals </a:t>
            </a:r>
            <a:r>
              <a:rPr lang="en-US" i="0">
                <a:latin typeface="Garamond"/>
                <a:ea typeface="Garamond"/>
                <a:cs typeface="Garamond"/>
                <a:sym typeface="Garamond"/>
              </a:rPr>
              <a:t>- With the implementation of Real Estate Regulation and Development (RERA) Act, 2016, a lot of faith and trust has been put on the professionals like Architects, Chartered Accountants (CAs) and Engineers.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9"/>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Advices to the clients for a successful Real Estate Business </a:t>
            </a:r>
            <a:endParaRPr/>
          </a:p>
        </p:txBody>
      </p:sp>
      <p:sp>
        <p:nvSpPr>
          <p:cNvPr id="345" name="Google Shape;345;p39"/>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FF0000"/>
              </a:buClr>
              <a:buSzPts val="2800"/>
              <a:buNone/>
            </a:pPr>
            <a:r>
              <a:rPr lang="en-US" i="0" u="sng">
                <a:solidFill>
                  <a:srgbClr val="FF0000"/>
                </a:solidFill>
                <a:latin typeface="Garamond"/>
                <a:ea typeface="Garamond"/>
                <a:cs typeface="Garamond"/>
                <a:sym typeface="Garamond"/>
              </a:rPr>
              <a:t>1. Strategy </a:t>
            </a:r>
            <a:endParaRPr/>
          </a:p>
          <a:p>
            <a:pPr marL="971550" lvl="1" indent="-514350" algn="just" rtl="0">
              <a:lnSpc>
                <a:spcPct val="90000"/>
              </a:lnSpc>
              <a:spcBef>
                <a:spcPts val="500"/>
              </a:spcBef>
              <a:spcAft>
                <a:spcPts val="0"/>
              </a:spcAft>
              <a:buClr>
                <a:schemeClr val="dk1"/>
              </a:buClr>
              <a:buSzPts val="2400"/>
              <a:buFont typeface="Calibri"/>
              <a:buAutoNum type="arabicPeriod"/>
            </a:pPr>
            <a:r>
              <a:rPr lang="en-US" i="0">
                <a:latin typeface="Garamond"/>
                <a:ea typeface="Garamond"/>
                <a:cs typeface="Garamond"/>
                <a:sym typeface="Garamond"/>
              </a:rPr>
              <a:t>Every business has to have a plan. Your real estate investing business is no different.</a:t>
            </a:r>
            <a:endParaRPr/>
          </a:p>
          <a:p>
            <a:pPr marL="971550" lvl="1" indent="-514350" algn="just" rtl="0">
              <a:lnSpc>
                <a:spcPct val="90000"/>
              </a:lnSpc>
              <a:spcBef>
                <a:spcPts val="500"/>
              </a:spcBef>
              <a:spcAft>
                <a:spcPts val="0"/>
              </a:spcAft>
              <a:buClr>
                <a:schemeClr val="dk1"/>
              </a:buClr>
              <a:buSzPts val="2400"/>
              <a:buFont typeface="Calibri"/>
              <a:buAutoNum type="arabicPeriod"/>
            </a:pPr>
            <a:r>
              <a:rPr lang="en-US" i="0">
                <a:latin typeface="Garamond"/>
                <a:ea typeface="Garamond"/>
                <a:cs typeface="Garamond"/>
                <a:sym typeface="Garamond"/>
              </a:rPr>
              <a:t>A strategy is simply a systematic plan of action designed to accomplish</a:t>
            </a:r>
            <a:endParaRPr/>
          </a:p>
          <a:p>
            <a:pPr marL="971550" lvl="1" indent="-514350" algn="just" rtl="0">
              <a:lnSpc>
                <a:spcPct val="90000"/>
              </a:lnSpc>
              <a:spcBef>
                <a:spcPts val="500"/>
              </a:spcBef>
              <a:spcAft>
                <a:spcPts val="0"/>
              </a:spcAft>
              <a:buClr>
                <a:schemeClr val="dk1"/>
              </a:buClr>
              <a:buSzPts val="2400"/>
              <a:buFont typeface="Calibri"/>
              <a:buAutoNum type="arabicPeriod"/>
            </a:pPr>
            <a:r>
              <a:rPr lang="en-US" i="0">
                <a:latin typeface="Garamond"/>
                <a:ea typeface="Garamond"/>
                <a:cs typeface="Garamond"/>
                <a:sym typeface="Garamond"/>
              </a:rPr>
              <a:t>specific goals.</a:t>
            </a:r>
            <a:endParaRPr/>
          </a:p>
          <a:p>
            <a:pPr marL="971550" lvl="1" indent="-361950" algn="just" rtl="0">
              <a:lnSpc>
                <a:spcPct val="90000"/>
              </a:lnSpc>
              <a:spcBef>
                <a:spcPts val="500"/>
              </a:spcBef>
              <a:spcAft>
                <a:spcPts val="0"/>
              </a:spcAft>
              <a:buClr>
                <a:schemeClr val="dk1"/>
              </a:buClr>
              <a:buSzPts val="2400"/>
              <a:buFont typeface="Calibri"/>
              <a:buNone/>
            </a:pPr>
            <a:endParaRPr>
              <a:latin typeface="Garamond"/>
              <a:ea typeface="Garamond"/>
              <a:cs typeface="Garamond"/>
              <a:sym typeface="Garamond"/>
            </a:endParaRPr>
          </a:p>
          <a:p>
            <a:pPr marL="0" lvl="0" indent="0" algn="just" rtl="0">
              <a:lnSpc>
                <a:spcPct val="90000"/>
              </a:lnSpc>
              <a:spcBef>
                <a:spcPts val="1000"/>
              </a:spcBef>
              <a:spcAft>
                <a:spcPts val="0"/>
              </a:spcAft>
              <a:buClr>
                <a:srgbClr val="FF0000"/>
              </a:buClr>
              <a:buSzPts val="2800"/>
              <a:buNone/>
            </a:pPr>
            <a:r>
              <a:rPr lang="en-US" i="0" u="sng">
                <a:solidFill>
                  <a:srgbClr val="FF0000"/>
                </a:solidFill>
                <a:latin typeface="Garamond"/>
                <a:ea typeface="Garamond"/>
                <a:cs typeface="Garamond"/>
                <a:sym typeface="Garamond"/>
              </a:rPr>
              <a:t>2 .Team –</a:t>
            </a:r>
            <a:endParaRPr/>
          </a:p>
          <a:p>
            <a:pPr marL="0" lvl="0" indent="0" algn="just" rtl="0">
              <a:lnSpc>
                <a:spcPct val="90000"/>
              </a:lnSpc>
              <a:spcBef>
                <a:spcPts val="1000"/>
              </a:spcBef>
              <a:spcAft>
                <a:spcPts val="0"/>
              </a:spcAft>
              <a:buClr>
                <a:schemeClr val="dk1"/>
              </a:buClr>
              <a:buSzPts val="2800"/>
              <a:buNone/>
            </a:pPr>
            <a:r>
              <a:rPr lang="en-US" i="0">
                <a:latin typeface="Garamond"/>
                <a:ea typeface="Garamond"/>
                <a:cs typeface="Garamond"/>
                <a:sym typeface="Garamond"/>
              </a:rPr>
              <a:t>Just as every good business has a strategy, every successful business owner has a very carefully chosen team of individuals and companies to help him/her succeed. Your team will add considerable leverage to your investing. You can take advantage of your team members’ time, talents, contacts, knowledge, and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p:nvPr/>
        </p:nvSpPr>
        <p:spPr>
          <a:xfrm>
            <a:off x="5220011" y="2709428"/>
            <a:ext cx="4953766" cy="2286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Vinay Thyagaraj</a:t>
            </a:r>
            <a:endParaRPr sz="2400" b="0" i="0" u="none" strike="noStrike" cap="none">
              <a:solidFill>
                <a:srgbClr val="000000"/>
              </a:solidFill>
              <a:latin typeface="Garamond"/>
              <a:ea typeface="Garamond"/>
              <a:cs typeface="Garamond"/>
              <a:sym typeface="Garamond"/>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Partner, M/s.Venu &amp; Vinay</a:t>
            </a:r>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Chartered Accountants</a:t>
            </a:r>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Bengaluru</a:t>
            </a:r>
            <a:endParaRPr/>
          </a:p>
          <a:p>
            <a:pPr marL="0" marR="0" lvl="0" indent="0" algn="ctr" rtl="0">
              <a:lnSpc>
                <a:spcPct val="90000"/>
              </a:lnSpc>
              <a:spcBef>
                <a:spcPts val="0"/>
              </a:spcBef>
              <a:spcAft>
                <a:spcPts val="0"/>
              </a:spcAft>
              <a:buClr>
                <a:srgbClr val="000000"/>
              </a:buClr>
              <a:buSzPts val="2400"/>
              <a:buFont typeface="Garamond"/>
              <a:buNone/>
            </a:pPr>
            <a:r>
              <a:rPr lang="en-US" sz="2400" b="0" i="0" u="sng" strike="noStrike" cap="none">
                <a:solidFill>
                  <a:srgbClr val="000000"/>
                </a:solidFill>
                <a:latin typeface="Garamond"/>
                <a:ea typeface="Garamond"/>
                <a:cs typeface="Garamond"/>
                <a:sym typeface="Garamond"/>
                <a:hlinkClick r:id="rId3">
                  <a:extLst>
                    <a:ext uri="{A12FA001-AC4F-418D-AE19-62706E023703}">
                      <ahyp:hlinkClr xmlns:ahyp="http://schemas.microsoft.com/office/drawing/2018/hyperlinkcolor" xmlns="" val="tx"/>
                    </a:ext>
                  </a:extLst>
                </a:hlinkClick>
              </a:rPr>
              <a:t>vinay@vnv.ca</a:t>
            </a:r>
            <a:r>
              <a:rPr lang="en-US" sz="2400" b="0" i="0" u="none" strike="noStrike" cap="none">
                <a:solidFill>
                  <a:srgbClr val="000000"/>
                </a:solidFill>
                <a:latin typeface="Garamond"/>
                <a:ea typeface="Garamond"/>
                <a:cs typeface="Garamond"/>
                <a:sym typeface="Garamond"/>
              </a:rPr>
              <a:t> :: 9341246770</a:t>
            </a:r>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www.vnvca.com</a:t>
            </a:r>
            <a:endParaRPr sz="2400" b="0" i="0" u="none" strike="noStrike" cap="none">
              <a:solidFill>
                <a:schemeClr val="dk1"/>
              </a:solidFill>
              <a:latin typeface="Garamond"/>
              <a:ea typeface="Garamond"/>
              <a:cs typeface="Garamond"/>
              <a:sym typeface="Garamond"/>
            </a:endParaRPr>
          </a:p>
        </p:txBody>
      </p:sp>
      <p:sp>
        <p:nvSpPr>
          <p:cNvPr id="122" name="Google Shape;122;p3"/>
          <p:cNvSpPr txBox="1"/>
          <p:nvPr/>
        </p:nvSpPr>
        <p:spPr>
          <a:xfrm>
            <a:off x="3142850" y="1804821"/>
            <a:ext cx="4953766" cy="56159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3600"/>
              <a:buFont typeface="Garamond"/>
              <a:buNone/>
            </a:pPr>
            <a:r>
              <a:rPr lang="en-US" sz="3600" b="1" i="0" u="none" strike="noStrike" cap="none">
                <a:solidFill>
                  <a:srgbClr val="000000"/>
                </a:solidFill>
                <a:latin typeface="Garamond"/>
                <a:ea typeface="Garamond"/>
                <a:cs typeface="Garamond"/>
                <a:sym typeface="Garamond"/>
              </a:rPr>
              <a:t>Presentation by </a:t>
            </a:r>
            <a:endParaRPr sz="3600" b="1" i="0" u="none" strike="noStrike" cap="none">
              <a:solidFill>
                <a:schemeClr val="dk1"/>
              </a:solidFill>
              <a:latin typeface="Garamond"/>
              <a:ea typeface="Garamond"/>
              <a:cs typeface="Garamond"/>
              <a:sym typeface="Garamond"/>
            </a:endParaRPr>
          </a:p>
        </p:txBody>
      </p:sp>
      <p:pic>
        <p:nvPicPr>
          <p:cNvPr id="123" name="Google Shape;123;p3"/>
          <p:cNvPicPr preferRelativeResize="0"/>
          <p:nvPr/>
        </p:nvPicPr>
        <p:blipFill rotWithShape="1">
          <a:blip r:embed="rId4">
            <a:alphaModFix/>
          </a:blip>
          <a:srcRect/>
          <a:stretch/>
        </p:blipFill>
        <p:spPr>
          <a:xfrm>
            <a:off x="2652705" y="2871216"/>
            <a:ext cx="1991003" cy="19624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Advices to the clients for a successful Real Estate Business </a:t>
            </a:r>
            <a:endParaRPr/>
          </a:p>
        </p:txBody>
      </p:sp>
      <p:sp>
        <p:nvSpPr>
          <p:cNvPr id="351" name="Google Shape;351;p40"/>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rgbClr val="FF0000"/>
              </a:buClr>
              <a:buSzPct val="100000"/>
              <a:buNone/>
            </a:pPr>
            <a:r>
              <a:rPr lang="en-US" i="0" u="sng">
                <a:solidFill>
                  <a:srgbClr val="FF0000"/>
                </a:solidFill>
                <a:latin typeface="Garamond"/>
                <a:ea typeface="Garamond"/>
                <a:cs typeface="Garamond"/>
                <a:sym typeface="Garamond"/>
              </a:rPr>
              <a:t>3. Accounting </a:t>
            </a:r>
            <a:endParaRPr/>
          </a:p>
          <a:p>
            <a:pPr marL="0" lvl="0" indent="0" algn="just" rtl="0">
              <a:lnSpc>
                <a:spcPct val="110000"/>
              </a:lnSpc>
              <a:spcBef>
                <a:spcPts val="1000"/>
              </a:spcBef>
              <a:spcAft>
                <a:spcPts val="0"/>
              </a:spcAft>
              <a:buClr>
                <a:schemeClr val="dk1"/>
              </a:buClr>
              <a:buSzPct val="100000"/>
              <a:buNone/>
            </a:pPr>
            <a:r>
              <a:rPr lang="en-US" i="0">
                <a:latin typeface="Garamond"/>
                <a:ea typeface="Garamond"/>
                <a:cs typeface="Garamond"/>
                <a:sym typeface="Garamond"/>
              </a:rPr>
              <a:t>You may wonder if I include accounting as a basic principle of business because of my accounting background. While I have to admit to a natural bias in favor of good accounting, I believe that if you were to ask one hundred successful business owners if good accounting (including good reporting) were critical to their business, at least ninety-five of them would agree. </a:t>
            </a:r>
            <a:endParaRPr/>
          </a:p>
          <a:p>
            <a:pPr marL="0" lvl="0" indent="0" algn="just" rtl="0">
              <a:lnSpc>
                <a:spcPct val="110000"/>
              </a:lnSpc>
              <a:spcBef>
                <a:spcPts val="1000"/>
              </a:spcBef>
              <a:spcAft>
                <a:spcPts val="0"/>
              </a:spcAft>
              <a:buClr>
                <a:schemeClr val="dk1"/>
              </a:buClr>
              <a:buSzPct val="100000"/>
              <a:buNone/>
            </a:pPr>
            <a:r>
              <a:rPr lang="en-US" i="0">
                <a:latin typeface="Garamond"/>
                <a:ea typeface="Garamond"/>
                <a:cs typeface="Garamond"/>
                <a:sym typeface="Garamond"/>
              </a:rPr>
              <a:t>Why? Because good accounting leads to good reporting, and good reporting leads to good decisions. If you don’t have the information you need, how are you going to make good decisions, such as when you should sell a piece of real estate or how to know if your portfolio is producing the desired results?</a:t>
            </a:r>
            <a:endParaRPr/>
          </a:p>
          <a:p>
            <a:pPr marL="0" lvl="0" indent="0" algn="just" rtl="0">
              <a:lnSpc>
                <a:spcPct val="90000"/>
              </a:lnSpc>
              <a:spcBef>
                <a:spcPts val="1000"/>
              </a:spcBef>
              <a:spcAft>
                <a:spcPts val="0"/>
              </a:spcAft>
              <a:buClr>
                <a:srgbClr val="FF0000"/>
              </a:buClr>
              <a:buSzPct val="100000"/>
              <a:buNone/>
            </a:pPr>
            <a:r>
              <a:rPr lang="en-US" i="0">
                <a:solidFill>
                  <a:srgbClr val="FF0000"/>
                </a:solidFill>
                <a:latin typeface="Garamond"/>
                <a:ea typeface="Garamond"/>
                <a:cs typeface="Garamond"/>
                <a:sym typeface="Garamond"/>
              </a:rPr>
              <a:t>Great entrepreneurs understand the purpose of accounting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Advices to the clients for a successful Real Estate Business </a:t>
            </a:r>
            <a:endParaRPr/>
          </a:p>
        </p:txBody>
      </p:sp>
      <p:sp>
        <p:nvSpPr>
          <p:cNvPr id="357" name="Google Shape;357;p41"/>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FF0000"/>
              </a:buClr>
              <a:buSzPts val="2800"/>
              <a:buNone/>
            </a:pPr>
            <a:r>
              <a:rPr lang="en-US" i="0" u="sng">
                <a:solidFill>
                  <a:srgbClr val="FF0000"/>
                </a:solidFill>
                <a:latin typeface="Garamond"/>
                <a:ea typeface="Garamond"/>
                <a:cs typeface="Garamond"/>
                <a:sym typeface="Garamond"/>
              </a:rPr>
              <a:t>4. Reporting </a:t>
            </a:r>
            <a:endParaRPr/>
          </a:p>
          <a:p>
            <a:pPr marL="0" lvl="0" indent="0" algn="just" rtl="0">
              <a:lnSpc>
                <a:spcPct val="90000"/>
              </a:lnSpc>
              <a:spcBef>
                <a:spcPts val="1000"/>
              </a:spcBef>
              <a:spcAft>
                <a:spcPts val="0"/>
              </a:spcAft>
              <a:buClr>
                <a:schemeClr val="dk1"/>
              </a:buClr>
              <a:buSzPts val="2800"/>
              <a:buNone/>
            </a:pPr>
            <a:r>
              <a:rPr lang="en-US" i="0">
                <a:latin typeface="Garamond"/>
                <a:ea typeface="Garamond"/>
                <a:cs typeface="Garamond"/>
                <a:sym typeface="Garamond"/>
              </a:rPr>
              <a:t>All successful entrepreneurs understand the importance of managing their business by metrics. Metrics is simply a measurement of the day-to-day results of the business. Sometimes these measurements are raw numbers, such as cash flow. Other times they take the form of ratios. And still other times these measurements are comparisons, either to a previous period, to targets, or industry averages.</a:t>
            </a:r>
            <a:endParaRPr/>
          </a:p>
          <a:p>
            <a:pPr marL="514350" lvl="0" indent="-514350" algn="just" rtl="0">
              <a:lnSpc>
                <a:spcPct val="90000"/>
              </a:lnSpc>
              <a:spcBef>
                <a:spcPts val="1000"/>
              </a:spcBef>
              <a:spcAft>
                <a:spcPts val="0"/>
              </a:spcAft>
              <a:buClr>
                <a:schemeClr val="dk1"/>
              </a:buClr>
              <a:buSzPts val="2800"/>
              <a:buAutoNum type="alphaLcPeriod"/>
            </a:pPr>
            <a:r>
              <a:rPr lang="en-US">
                <a:latin typeface="Garamond"/>
                <a:ea typeface="Garamond"/>
                <a:cs typeface="Garamond"/>
                <a:sym typeface="Garamond"/>
              </a:rPr>
              <a:t>Statement of Cash Flow</a:t>
            </a:r>
            <a:endParaRPr/>
          </a:p>
          <a:p>
            <a:pPr marL="514350" lvl="0" indent="-514350" algn="just" rtl="0">
              <a:lnSpc>
                <a:spcPct val="90000"/>
              </a:lnSpc>
              <a:spcBef>
                <a:spcPts val="1000"/>
              </a:spcBef>
              <a:spcAft>
                <a:spcPts val="0"/>
              </a:spcAft>
              <a:buClr>
                <a:schemeClr val="dk1"/>
              </a:buClr>
              <a:buSzPts val="2800"/>
              <a:buAutoNum type="alphaLcPeriod"/>
            </a:pPr>
            <a:r>
              <a:rPr lang="en-US" i="0">
                <a:latin typeface="Garamond"/>
                <a:ea typeface="Garamond"/>
                <a:cs typeface="Garamond"/>
                <a:sym typeface="Garamond"/>
              </a:rPr>
              <a:t>Ratio Analysis</a:t>
            </a:r>
            <a:endParaRPr/>
          </a:p>
          <a:p>
            <a:pPr marL="514350" lvl="0" indent="-514350" algn="just" rtl="0">
              <a:lnSpc>
                <a:spcPct val="90000"/>
              </a:lnSpc>
              <a:spcBef>
                <a:spcPts val="1000"/>
              </a:spcBef>
              <a:spcAft>
                <a:spcPts val="0"/>
              </a:spcAft>
              <a:buClr>
                <a:schemeClr val="dk1"/>
              </a:buClr>
              <a:buSzPts val="2800"/>
              <a:buAutoNum type="alphaLcPeriod"/>
            </a:pPr>
            <a:r>
              <a:rPr lang="en-US">
                <a:latin typeface="Garamond"/>
                <a:ea typeface="Garamond"/>
                <a:cs typeface="Garamond"/>
                <a:sym typeface="Garamond"/>
              </a:rPr>
              <a:t>Comparison reports</a:t>
            </a:r>
            <a:endParaRPr/>
          </a:p>
          <a:p>
            <a:pPr marL="0" lvl="0" indent="0" algn="just" rtl="0">
              <a:lnSpc>
                <a:spcPct val="90000"/>
              </a:lnSpc>
              <a:spcBef>
                <a:spcPts val="1000"/>
              </a:spcBef>
              <a:spcAft>
                <a:spcPts val="0"/>
              </a:spcAft>
              <a:buClr>
                <a:schemeClr val="dk1"/>
              </a:buClr>
              <a:buSzPts val="2800"/>
              <a:buNone/>
            </a:pPr>
            <a:endParaRPr i="0">
              <a:latin typeface="Garamond"/>
              <a:ea typeface="Garamond"/>
              <a:cs typeface="Garamond"/>
              <a:sym typeface="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2"/>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Advices to the clients for a successful Real Estate Business </a:t>
            </a:r>
            <a:endParaRPr/>
          </a:p>
        </p:txBody>
      </p:sp>
      <p:sp>
        <p:nvSpPr>
          <p:cNvPr id="363" name="Google Shape;363;p42"/>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FF0000"/>
              </a:buClr>
              <a:buSzPts val="2800"/>
              <a:buNone/>
            </a:pPr>
            <a:r>
              <a:rPr lang="en-US" u="sng">
                <a:solidFill>
                  <a:srgbClr val="FF0000"/>
                </a:solidFill>
                <a:latin typeface="Garamond"/>
                <a:ea typeface="Garamond"/>
                <a:cs typeface="Garamond"/>
                <a:sym typeface="Garamond"/>
              </a:rPr>
              <a:t>5</a:t>
            </a:r>
            <a:r>
              <a:rPr lang="en-US" i="0" u="sng">
                <a:solidFill>
                  <a:srgbClr val="FF0000"/>
                </a:solidFill>
                <a:latin typeface="Garamond"/>
                <a:ea typeface="Garamond"/>
                <a:cs typeface="Garamond"/>
                <a:sym typeface="Garamond"/>
              </a:rPr>
              <a:t>.  Taxes </a:t>
            </a:r>
            <a:endParaRPr/>
          </a:p>
          <a:p>
            <a:pPr marL="0" lvl="0" indent="0" algn="just" rtl="0">
              <a:lnSpc>
                <a:spcPct val="90000"/>
              </a:lnSpc>
              <a:spcBef>
                <a:spcPts val="1000"/>
              </a:spcBef>
              <a:spcAft>
                <a:spcPts val="0"/>
              </a:spcAft>
              <a:buClr>
                <a:schemeClr val="dk1"/>
              </a:buClr>
              <a:buSzPts val="2800"/>
              <a:buNone/>
            </a:pPr>
            <a:r>
              <a:rPr lang="en-US" i="0">
                <a:latin typeface="Garamond"/>
                <a:ea typeface="Garamond"/>
                <a:cs typeface="Garamond"/>
                <a:sym typeface="Garamond"/>
              </a:rPr>
              <a:t>If you want to make an immediate impact on the return on your real estate, you need to pay close attention to tax laws.</a:t>
            </a:r>
            <a:endParaRPr/>
          </a:p>
          <a:p>
            <a:pPr marL="514350" lvl="0" indent="-514350" algn="just" rtl="0">
              <a:lnSpc>
                <a:spcPct val="90000"/>
              </a:lnSpc>
              <a:spcBef>
                <a:spcPts val="1000"/>
              </a:spcBef>
              <a:spcAft>
                <a:spcPts val="0"/>
              </a:spcAft>
              <a:buClr>
                <a:schemeClr val="dk1"/>
              </a:buClr>
              <a:buSzPts val="2800"/>
              <a:buAutoNum type="alphaLcPeriod"/>
            </a:pPr>
            <a:r>
              <a:rPr lang="en-US">
                <a:latin typeface="Garamond"/>
                <a:ea typeface="Garamond"/>
                <a:cs typeface="Garamond"/>
                <a:sym typeface="Garamond"/>
              </a:rPr>
              <a:t>Tax Strategy</a:t>
            </a:r>
            <a:endParaRPr/>
          </a:p>
          <a:p>
            <a:pPr marL="514350" lvl="0" indent="-514350" algn="just" rtl="0">
              <a:lnSpc>
                <a:spcPct val="90000"/>
              </a:lnSpc>
              <a:spcBef>
                <a:spcPts val="1000"/>
              </a:spcBef>
              <a:spcAft>
                <a:spcPts val="0"/>
              </a:spcAft>
              <a:buClr>
                <a:schemeClr val="dk1"/>
              </a:buClr>
              <a:buSzPts val="2800"/>
              <a:buAutoNum type="alphaLcPeriod"/>
            </a:pPr>
            <a:r>
              <a:rPr lang="en-US" i="0">
                <a:latin typeface="Garamond"/>
                <a:ea typeface="Garamond"/>
                <a:cs typeface="Garamond"/>
                <a:sym typeface="Garamond"/>
              </a:rPr>
              <a:t>Entity Structure individual / partnership / company </a:t>
            </a:r>
            <a:endParaRPr/>
          </a:p>
          <a:p>
            <a:pPr marL="514350" lvl="0" indent="-514350" algn="just" rtl="0">
              <a:lnSpc>
                <a:spcPct val="90000"/>
              </a:lnSpc>
              <a:spcBef>
                <a:spcPts val="1000"/>
              </a:spcBef>
              <a:spcAft>
                <a:spcPts val="0"/>
              </a:spcAft>
              <a:buClr>
                <a:schemeClr val="dk1"/>
              </a:buClr>
              <a:buSzPts val="2800"/>
              <a:buAutoNum type="alphaLcPeriod"/>
            </a:pPr>
            <a:r>
              <a:rPr lang="en-US">
                <a:latin typeface="Garamond"/>
                <a:ea typeface="Garamond"/>
                <a:cs typeface="Garamond"/>
                <a:sym typeface="Garamond"/>
              </a:rPr>
              <a:t>Should not be complicated</a:t>
            </a:r>
            <a:endParaRPr/>
          </a:p>
          <a:p>
            <a:pPr marL="514350" lvl="0" indent="-336550" algn="just" rtl="0">
              <a:lnSpc>
                <a:spcPct val="90000"/>
              </a:lnSpc>
              <a:spcBef>
                <a:spcPts val="1000"/>
              </a:spcBef>
              <a:spcAft>
                <a:spcPts val="0"/>
              </a:spcAft>
              <a:buClr>
                <a:schemeClr val="dk1"/>
              </a:buClr>
              <a:buSzPts val="2800"/>
              <a:buNone/>
            </a:pPr>
            <a:endParaRPr i="0">
              <a:latin typeface="Garamond"/>
              <a:ea typeface="Garamond"/>
              <a:cs typeface="Garamond"/>
              <a:sym typeface="Garamon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3"/>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Advices to the clients for a successful Real Estate Business </a:t>
            </a:r>
            <a:endParaRPr/>
          </a:p>
        </p:txBody>
      </p:sp>
      <p:sp>
        <p:nvSpPr>
          <p:cNvPr id="369" name="Google Shape;369;p43"/>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FF0000"/>
              </a:buClr>
              <a:buSzPts val="2800"/>
              <a:buNone/>
            </a:pPr>
            <a:r>
              <a:rPr lang="en-US" u="sng">
                <a:solidFill>
                  <a:srgbClr val="FF0000"/>
                </a:solidFill>
                <a:latin typeface="Garamond"/>
                <a:ea typeface="Garamond"/>
                <a:cs typeface="Garamond"/>
                <a:sym typeface="Garamond"/>
              </a:rPr>
              <a:t>6</a:t>
            </a:r>
            <a:r>
              <a:rPr lang="en-US" i="0" u="sng">
                <a:solidFill>
                  <a:srgbClr val="FF0000"/>
                </a:solidFill>
                <a:latin typeface="Garamond"/>
                <a:ea typeface="Garamond"/>
                <a:cs typeface="Garamond"/>
                <a:sym typeface="Garamond"/>
              </a:rPr>
              <a:t>.  Documentation </a:t>
            </a:r>
            <a:endParaRPr/>
          </a:p>
          <a:p>
            <a:pPr marL="0" lvl="0" indent="0" algn="just" rtl="0">
              <a:lnSpc>
                <a:spcPct val="90000"/>
              </a:lnSpc>
              <a:spcBef>
                <a:spcPts val="1000"/>
              </a:spcBef>
              <a:spcAft>
                <a:spcPts val="0"/>
              </a:spcAft>
              <a:buClr>
                <a:schemeClr val="dk1"/>
              </a:buClr>
              <a:buSzPts val="2800"/>
              <a:buNone/>
            </a:pPr>
            <a:r>
              <a:rPr lang="en-US" i="0">
                <a:latin typeface="Garamond"/>
                <a:ea typeface="Garamond"/>
                <a:cs typeface="Garamond"/>
                <a:sym typeface="Garamond"/>
              </a:rPr>
              <a:t>If you want to make an immediate impact on the return on your real estate, you need to pay close attention to tax laws.</a:t>
            </a:r>
            <a:endParaRPr/>
          </a:p>
          <a:p>
            <a:pPr marL="514350" lvl="0" indent="-514350" algn="just" rtl="0">
              <a:lnSpc>
                <a:spcPct val="90000"/>
              </a:lnSpc>
              <a:spcBef>
                <a:spcPts val="1000"/>
              </a:spcBef>
              <a:spcAft>
                <a:spcPts val="0"/>
              </a:spcAft>
              <a:buClr>
                <a:schemeClr val="dk1"/>
              </a:buClr>
              <a:buSzPts val="2800"/>
              <a:buAutoNum type="alphaLcPeriod"/>
            </a:pPr>
            <a:r>
              <a:rPr lang="en-US">
                <a:latin typeface="Garamond"/>
                <a:ea typeface="Garamond"/>
                <a:cs typeface="Garamond"/>
                <a:sym typeface="Garamond"/>
              </a:rPr>
              <a:t>Tax Strategy</a:t>
            </a:r>
            <a:endParaRPr/>
          </a:p>
          <a:p>
            <a:pPr marL="514350" lvl="0" indent="-514350" algn="just" rtl="0">
              <a:lnSpc>
                <a:spcPct val="90000"/>
              </a:lnSpc>
              <a:spcBef>
                <a:spcPts val="1000"/>
              </a:spcBef>
              <a:spcAft>
                <a:spcPts val="0"/>
              </a:spcAft>
              <a:buClr>
                <a:schemeClr val="dk1"/>
              </a:buClr>
              <a:buSzPts val="2800"/>
              <a:buAutoNum type="alphaLcPeriod"/>
            </a:pPr>
            <a:r>
              <a:rPr lang="en-US" i="0">
                <a:latin typeface="Garamond"/>
                <a:ea typeface="Garamond"/>
                <a:cs typeface="Garamond"/>
                <a:sym typeface="Garamond"/>
              </a:rPr>
              <a:t>Entity Structure individual / partnership / company </a:t>
            </a:r>
            <a:endParaRPr/>
          </a:p>
          <a:p>
            <a:pPr marL="514350" lvl="0" indent="-514350" algn="just" rtl="0">
              <a:lnSpc>
                <a:spcPct val="90000"/>
              </a:lnSpc>
              <a:spcBef>
                <a:spcPts val="1000"/>
              </a:spcBef>
              <a:spcAft>
                <a:spcPts val="0"/>
              </a:spcAft>
              <a:buClr>
                <a:schemeClr val="dk1"/>
              </a:buClr>
              <a:buSzPts val="2800"/>
              <a:buAutoNum type="alphaLcPeriod"/>
            </a:pPr>
            <a:r>
              <a:rPr lang="en-US">
                <a:latin typeface="Garamond"/>
                <a:ea typeface="Garamond"/>
                <a:cs typeface="Garamond"/>
                <a:sym typeface="Garamond"/>
              </a:rPr>
              <a:t>Should not be complicated</a:t>
            </a:r>
            <a:endParaRPr/>
          </a:p>
          <a:p>
            <a:pPr marL="514350" lvl="0" indent="-336550" algn="just" rtl="0">
              <a:lnSpc>
                <a:spcPct val="90000"/>
              </a:lnSpc>
              <a:spcBef>
                <a:spcPts val="1000"/>
              </a:spcBef>
              <a:spcAft>
                <a:spcPts val="0"/>
              </a:spcAft>
              <a:buClr>
                <a:schemeClr val="dk1"/>
              </a:buClr>
              <a:buSzPts val="2800"/>
              <a:buNone/>
            </a:pPr>
            <a:endParaRPr i="0">
              <a:latin typeface="Garamond"/>
              <a:ea typeface="Garamond"/>
              <a:cs typeface="Garamond"/>
              <a:sym typeface="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4"/>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Real Estate - Professional Opportunities</a:t>
            </a:r>
            <a:endParaRPr sz="3200" b="1">
              <a:latin typeface="Garamond"/>
              <a:ea typeface="Garamond"/>
              <a:cs typeface="Garamond"/>
              <a:sym typeface="Garamond"/>
            </a:endParaRPr>
          </a:p>
        </p:txBody>
      </p:sp>
      <p:sp>
        <p:nvSpPr>
          <p:cNvPr id="375" name="Google Shape;375;p44"/>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Advising the client in the Purchase or Sale of Land </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Verification of Title Deed of the Property</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Choice of Location for Business </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Drafting of Documents </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ADR in real estate transactions - Arbitration, Conciliation </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Taxation and Accounting</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Registration and Stamp Duty</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Developing Special Economic Zones</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Investment in Real Estate by NRI</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Investments in Real Estate in India</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Investing in Real Estate Outside India</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Internal Audit of Real Estate Company</a:t>
            </a:r>
            <a:endParaRPr/>
          </a:p>
          <a:p>
            <a:pPr marL="514350" lvl="0" indent="-514350" algn="just" rtl="0">
              <a:lnSpc>
                <a:spcPct val="110000"/>
              </a:lnSpc>
              <a:spcBef>
                <a:spcPts val="0"/>
              </a:spcBef>
              <a:spcAft>
                <a:spcPts val="0"/>
              </a:spcAft>
              <a:buClr>
                <a:schemeClr val="dk1"/>
              </a:buClr>
              <a:buSzPct val="100000"/>
              <a:buFont typeface="Calibri"/>
              <a:buAutoNum type="arabicPeriod"/>
            </a:pPr>
            <a:r>
              <a:rPr lang="en-US" sz="2800">
                <a:latin typeface="Garamond"/>
                <a:ea typeface="Garamond"/>
                <a:cs typeface="Garamond"/>
                <a:sym typeface="Garamond"/>
              </a:rPr>
              <a:t>Statutory Audit of Real Estate Company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 Professional Opportunities</a:t>
            </a:r>
            <a:endParaRPr sz="2800" b="1">
              <a:latin typeface="Garamond"/>
              <a:ea typeface="Garamond"/>
              <a:cs typeface="Garamond"/>
              <a:sym typeface="Garamond"/>
            </a:endParaRPr>
          </a:p>
        </p:txBody>
      </p:sp>
      <p:sp>
        <p:nvSpPr>
          <p:cNvPr id="381" name="Google Shape;381;p45"/>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Valuation of Real Estate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Brand Value of Real Estate Companies, Agents and Foreign Companies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Advise in Mall management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Deeds and Documents pertaining to Purchase and Sale of property Mortgages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Advising Real Estate Brokers</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Obtaining Finance for Real Estate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Portfolio Strategy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Merger and Acquisition Strategy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Allocation and Investment Strategies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Real Estate/Asset-Type Allocation </a:t>
            </a:r>
            <a:endParaRPr/>
          </a:p>
          <a:p>
            <a:pPr marL="514350" lvl="0" indent="-514350" algn="just" rtl="0">
              <a:lnSpc>
                <a:spcPct val="110000"/>
              </a:lnSpc>
              <a:spcBef>
                <a:spcPts val="0"/>
              </a:spcBef>
              <a:spcAft>
                <a:spcPts val="0"/>
              </a:spcAft>
              <a:buClr>
                <a:schemeClr val="dk1"/>
              </a:buClr>
              <a:buSzPct val="100000"/>
              <a:buFont typeface="Calibri"/>
              <a:buAutoNum type="arabicPeriod" startAt="14"/>
            </a:pPr>
            <a:r>
              <a:rPr lang="en-US" sz="2800">
                <a:latin typeface="Garamond"/>
                <a:ea typeface="Garamond"/>
                <a:cs typeface="Garamond"/>
                <a:sym typeface="Garamond"/>
              </a:rPr>
              <a:t>Assessment of Financial Viability of Real Estate Projects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6"/>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 Professional Opportunities</a:t>
            </a:r>
            <a:endParaRPr sz="2800" b="1">
              <a:latin typeface="Garamond"/>
              <a:ea typeface="Garamond"/>
              <a:cs typeface="Garamond"/>
              <a:sym typeface="Garamond"/>
            </a:endParaRPr>
          </a:p>
        </p:txBody>
      </p:sp>
      <p:sp>
        <p:nvSpPr>
          <p:cNvPr id="387" name="Google Shape;387;p46"/>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Legal Documentation Review and Comment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Backing clients in sourcing/selling Transfer of 	Development Rights Preparing an agreement for TDR -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Direct Taxes and Indirect Taxes, Service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Real Estate Venture Capital Investment 	Negotiations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Property Specific Joint Venture agreements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FDI Investment Funding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Regulation Compliance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Real Estate Partnership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Real Estate Fund </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Green Building</a:t>
            </a:r>
            <a:r>
              <a:rPr lang="en-US">
                <a:latin typeface="Garamond"/>
                <a:ea typeface="Garamond"/>
                <a:cs typeface="Garamond"/>
                <a:sym typeface="Garamond"/>
              </a:rPr>
              <a:t> viability / advisory association</a:t>
            </a:r>
            <a:endParaRPr/>
          </a:p>
          <a:p>
            <a:pPr marL="514350" lvl="0" indent="-514350" algn="just" rtl="0">
              <a:lnSpc>
                <a:spcPct val="100000"/>
              </a:lnSpc>
              <a:spcBef>
                <a:spcPts val="0"/>
              </a:spcBef>
              <a:spcAft>
                <a:spcPts val="0"/>
              </a:spcAft>
              <a:buClr>
                <a:schemeClr val="dk1"/>
              </a:buClr>
              <a:buSzPts val="2800"/>
              <a:buFont typeface="Calibri"/>
              <a:buAutoNum type="arabicPeriod" startAt="25"/>
            </a:pPr>
            <a:r>
              <a:rPr lang="en-US" sz="2800">
                <a:latin typeface="Garamond"/>
                <a:ea typeface="Garamond"/>
                <a:cs typeface="Garamond"/>
                <a:sym typeface="Garamond"/>
              </a:rPr>
              <a:t>Policy advise to the Government agencies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7"/>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i="0">
                <a:latin typeface="Garamond"/>
                <a:ea typeface="Garamond"/>
                <a:cs typeface="Garamond"/>
                <a:sym typeface="Garamond"/>
              </a:rPr>
              <a:t>Market Look For - </a:t>
            </a:r>
            <a:endParaRPr sz="3200" b="1">
              <a:latin typeface="Garamond"/>
              <a:ea typeface="Garamond"/>
              <a:cs typeface="Garamond"/>
              <a:sym typeface="Garamond"/>
            </a:endParaRPr>
          </a:p>
        </p:txBody>
      </p:sp>
      <p:sp>
        <p:nvSpPr>
          <p:cNvPr id="393" name="Google Shape;393;p47"/>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514350" lvl="0" indent="-514350" algn="just" rtl="0">
              <a:lnSpc>
                <a:spcPct val="90000"/>
              </a:lnSpc>
              <a:spcBef>
                <a:spcPts val="0"/>
              </a:spcBef>
              <a:spcAft>
                <a:spcPts val="0"/>
              </a:spcAft>
              <a:buClr>
                <a:schemeClr val="dk1"/>
              </a:buClr>
              <a:buSzPct val="100000"/>
              <a:buFont typeface="Calibri"/>
              <a:buAutoNum type="arabicPeriod"/>
            </a:pPr>
            <a:r>
              <a:rPr lang="en-US" i="0">
                <a:latin typeface="Garamond"/>
                <a:ea typeface="Garamond"/>
                <a:cs typeface="Garamond"/>
                <a:sym typeface="Garamond"/>
              </a:rPr>
              <a:t>Portability of past knowledge, wisdom, and judgment</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Availability of time to do the work</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An understanding of professional limitations</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Openness to engaging the assistance of other lawyers or law firms</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A willingness and ability to work as a team player</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Experience in various forms of real estate transactions</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Experience with complex finance structure of real estate transactions</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Demeanor and approach to the practice of law, e. g., that’s part gentleman, part pit bull</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The support of the law firm—how deep is the bench?</a:t>
            </a:r>
            <a:endParaRPr/>
          </a:p>
          <a:p>
            <a:pPr marL="0" lvl="0" indent="0" algn="just" rtl="0">
              <a:lnSpc>
                <a:spcPct val="90000"/>
              </a:lnSpc>
              <a:spcBef>
                <a:spcPts val="1000"/>
              </a:spcBef>
              <a:spcAft>
                <a:spcPts val="0"/>
              </a:spcAft>
              <a:buClr>
                <a:schemeClr val="dk1"/>
              </a:buClr>
              <a:buSzPct val="100000"/>
              <a:buNone/>
            </a:pPr>
            <a:r>
              <a:rPr lang="en-US" b="1" i="0" u="sng">
                <a:latin typeface="Garamond"/>
                <a:ea typeface="Garamond"/>
                <a:cs typeface="Garamond"/>
                <a:sym typeface="Garamond"/>
              </a:rPr>
              <a:t>What to Watch Out For</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Any past malpractice claims</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Any past civil/criminal complaints</a:t>
            </a:r>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Experience with contracts, business, and litigation etc</a:t>
            </a:r>
            <a:endParaRPr i="0">
              <a:latin typeface="Garamond"/>
              <a:ea typeface="Garamond"/>
              <a:cs typeface="Garamond"/>
              <a:sym typeface="Garamond"/>
            </a:endParaRPr>
          </a:p>
          <a:p>
            <a:pPr marL="514350" lvl="0" indent="-514350" algn="just" rtl="0">
              <a:lnSpc>
                <a:spcPct val="9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A personality and/or demeanor incompatible with the client’s personality and/or demeanor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8"/>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Engagement Letter Effective one</a:t>
            </a:r>
            <a:endParaRPr/>
          </a:p>
        </p:txBody>
      </p:sp>
      <p:sp>
        <p:nvSpPr>
          <p:cNvPr id="399" name="Google Shape;399;p48"/>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0" lvl="0" indent="0" algn="just" rtl="0">
              <a:lnSpc>
                <a:spcPct val="120000"/>
              </a:lnSpc>
              <a:spcBef>
                <a:spcPts val="0"/>
              </a:spcBef>
              <a:spcAft>
                <a:spcPts val="0"/>
              </a:spcAft>
              <a:buClr>
                <a:schemeClr val="dk1"/>
              </a:buClr>
              <a:buSzPct val="100000"/>
              <a:buNone/>
            </a:pPr>
            <a:r>
              <a:rPr lang="en-US" i="0" u="sng">
                <a:latin typeface="Garamond"/>
                <a:ea typeface="Garamond"/>
                <a:cs typeface="Garamond"/>
                <a:sym typeface="Garamond"/>
              </a:rPr>
              <a:t>Most members of your team will require an engagement letter before beginning work. They may provide one, or you can. To protect yourself, make sure the following points are included:</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Spell out scope of work, particularly the roles of each party.</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Specify the nature and timing of payment, including timing of service and due date.</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Define the particulars of termination for both the organisation and you.</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Be specific on needs and deliverables / to cost and which party will bear the cost e.g., Out of pocket expenses</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Disclose conflicting relationships.</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Identify and allocate known risks.</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i="0">
                <a:latin typeface="Garamond"/>
                <a:ea typeface="Garamond"/>
                <a:cs typeface="Garamond"/>
                <a:sym typeface="Garamond"/>
              </a:rPr>
              <a:t>Dispute resolution</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a:latin typeface="Garamond"/>
                <a:ea typeface="Garamond"/>
                <a:cs typeface="Garamond"/>
                <a:sym typeface="Garamond"/>
              </a:rPr>
              <a:t>Limited Liability</a:t>
            </a:r>
            <a:endParaRPr i="0">
              <a:latin typeface="Garamond"/>
              <a:ea typeface="Garamond"/>
              <a:cs typeface="Garamond"/>
              <a:sym typeface="Garamon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9"/>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How to render services to the Society</a:t>
            </a:r>
            <a:endParaRPr sz="3200" b="1">
              <a:latin typeface="Garamond"/>
              <a:ea typeface="Garamond"/>
              <a:cs typeface="Garamond"/>
              <a:sym typeface="Garamond"/>
            </a:endParaRPr>
          </a:p>
        </p:txBody>
      </p:sp>
      <p:sp>
        <p:nvSpPr>
          <p:cNvPr id="405" name="Google Shape;405;p49"/>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514350" lvl="0" indent="-514350" algn="just" rtl="0">
              <a:lnSpc>
                <a:spcPct val="120000"/>
              </a:lnSpc>
              <a:spcBef>
                <a:spcPts val="0"/>
              </a:spcBef>
              <a:spcAft>
                <a:spcPts val="0"/>
              </a:spcAft>
              <a:buClr>
                <a:schemeClr val="dk1"/>
              </a:buClr>
              <a:buSzPct val="100000"/>
              <a:buFont typeface="Calibri"/>
              <a:buAutoNum type="arabicPeriod"/>
            </a:pPr>
            <a:r>
              <a:rPr lang="en-US" b="1" i="0" u="sng">
                <a:latin typeface="Garamond"/>
                <a:ea typeface="Garamond"/>
                <a:cs typeface="Garamond"/>
                <a:sym typeface="Garamond"/>
              </a:rPr>
              <a:t>Identify your target market</a:t>
            </a:r>
            <a:r>
              <a:rPr lang="en-US" i="0">
                <a:latin typeface="Garamond"/>
                <a:ea typeface="Garamond"/>
                <a:cs typeface="Garamond"/>
                <a:sym typeface="Garamond"/>
              </a:rPr>
              <a:t>: an be property developers, real estate agents, property managers, or construction companies. Determine which segment you want to focus on and understand their specific needs.</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Research the industry</a:t>
            </a:r>
            <a:r>
              <a:rPr lang="en-US" i="0">
                <a:latin typeface="Garamond"/>
                <a:ea typeface="Garamond"/>
                <a:cs typeface="Garamond"/>
                <a:sym typeface="Garamond"/>
              </a:rPr>
              <a:t>: gain a thorough understanding of the real estate industry, including market trends, regulations, and competition.</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Define your services</a:t>
            </a:r>
            <a:r>
              <a:rPr lang="en-US" i="0">
                <a:latin typeface="Garamond"/>
                <a:ea typeface="Garamond"/>
                <a:cs typeface="Garamond"/>
                <a:sym typeface="Garamond"/>
              </a:rPr>
              <a:t>: Determine what services you can offer that will add value to real estate sector</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Develop a professional portfolio</a:t>
            </a:r>
            <a:r>
              <a:rPr lang="en-US" i="0">
                <a:latin typeface="Garamond"/>
                <a:ea typeface="Garamond"/>
                <a:cs typeface="Garamond"/>
                <a:sym typeface="Garamond"/>
              </a:rPr>
              <a:t>: Collect samples of your work or develop case studies that showcase your expertise.</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Build a strong online presence</a:t>
            </a:r>
            <a:r>
              <a:rPr lang="en-US" i="0">
                <a:latin typeface="Garamond"/>
                <a:ea typeface="Garamond"/>
                <a:cs typeface="Garamond"/>
                <a:sym typeface="Garamond"/>
              </a:rPr>
              <a:t>: Create a professional website that showcases your portfolio and highlights your services.</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Provide excellent customer service</a:t>
            </a:r>
            <a:r>
              <a:rPr lang="en-US" i="0">
                <a:latin typeface="Garamond"/>
                <a:ea typeface="Garamond"/>
                <a:cs typeface="Garamond"/>
                <a:sym typeface="Garamond"/>
              </a:rPr>
              <a:t>: Maintain strong communication with your clients, respond promptly to inquiries, and deliver services within agreed timelines.</a:t>
            </a:r>
            <a:endParaRPr/>
          </a:p>
          <a:p>
            <a:pPr marL="514350" lvl="0" indent="-514350" algn="just" rtl="0">
              <a:lnSpc>
                <a:spcPct val="120000"/>
              </a:lnSpc>
              <a:spcBef>
                <a:spcPts val="1000"/>
              </a:spcBef>
              <a:spcAft>
                <a:spcPts val="0"/>
              </a:spcAft>
              <a:buClr>
                <a:schemeClr val="dk1"/>
              </a:buClr>
              <a:buSzPct val="100000"/>
              <a:buFont typeface="Calibri"/>
              <a:buAutoNum type="arabicPeriod"/>
            </a:pPr>
            <a:r>
              <a:rPr lang="en-US" b="1" i="0" u="sng">
                <a:latin typeface="Garamond"/>
                <a:ea typeface="Garamond"/>
                <a:cs typeface="Garamond"/>
                <a:sym typeface="Garamond"/>
              </a:rPr>
              <a:t>Continuously improve and adapt</a:t>
            </a:r>
            <a:r>
              <a:rPr lang="en-US" i="0">
                <a:latin typeface="Garamond"/>
                <a:ea typeface="Garamond"/>
                <a:cs typeface="Garamond"/>
                <a:sym typeface="Garamond"/>
              </a:rPr>
              <a:t>: stay updated with industry trends, technological advancements, and evolving client needs</a:t>
            </a:r>
            <a:endParaRPr/>
          </a:p>
          <a:p>
            <a:pPr marL="0" lvl="0" indent="0" algn="just" rtl="0">
              <a:lnSpc>
                <a:spcPct val="120000"/>
              </a:lnSpc>
              <a:spcBef>
                <a:spcPts val="1000"/>
              </a:spcBef>
              <a:spcAft>
                <a:spcPts val="0"/>
              </a:spcAft>
              <a:buClr>
                <a:schemeClr val="dk1"/>
              </a:buClr>
              <a:buSzPct val="100000"/>
              <a:buNone/>
            </a:pPr>
            <a:endParaRPr i="0">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pic>
        <p:nvPicPr>
          <p:cNvPr id="129" name="Google Shape;129;p4"/>
          <p:cNvPicPr preferRelativeResize="0">
            <a:picLocks noGrp="1"/>
          </p:cNvPicPr>
          <p:nvPr>
            <p:ph type="body" idx="1"/>
          </p:nvPr>
        </p:nvPicPr>
        <p:blipFill rotWithShape="1">
          <a:blip r:embed="rId3">
            <a:alphaModFix/>
          </a:blip>
          <a:srcRect/>
          <a:stretch/>
        </p:blipFill>
        <p:spPr>
          <a:xfrm>
            <a:off x="3818304" y="1611981"/>
            <a:ext cx="4259022" cy="423636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0"/>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Opportunity Filter—Ten Questions</a:t>
            </a:r>
            <a:endParaRPr/>
          </a:p>
        </p:txBody>
      </p:sp>
      <p:sp>
        <p:nvSpPr>
          <p:cNvPr id="411" name="Google Shape;411;p50"/>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n-US" i="0">
                <a:latin typeface="Garamond"/>
                <a:ea typeface="Garamond"/>
                <a:cs typeface="Garamond"/>
                <a:sym typeface="Garamond"/>
              </a:rPr>
              <a:t>1. Is the project in harmony with our major goals and purposes?</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2. Are the people involved of good character, and will we likely enjoy working with them?</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3. Does the project make sense as explained?</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4. Does it promise returns equal to, or better than, our target rates?</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5. Do we have, or can we hire, the skill required to successfully complete the project?</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6. Do we have, or can we get, the capital needed?</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7. Do we have the time to successfully oversee the project?</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8. Does it provide at least three acceptable exit strategies?</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9. Can we live with the worst case scenario, and is it within our risk profile?</a:t>
            </a:r>
            <a:endParaRPr/>
          </a:p>
          <a:p>
            <a:pPr marL="0" lvl="0" indent="0" algn="just" rtl="0">
              <a:lnSpc>
                <a:spcPct val="90000"/>
              </a:lnSpc>
              <a:spcBef>
                <a:spcPts val="1000"/>
              </a:spcBef>
              <a:spcAft>
                <a:spcPts val="0"/>
              </a:spcAft>
              <a:buClr>
                <a:schemeClr val="dk1"/>
              </a:buClr>
              <a:buSzPct val="100000"/>
              <a:buNone/>
            </a:pPr>
            <a:r>
              <a:rPr lang="en-US" i="0">
                <a:latin typeface="Garamond"/>
                <a:ea typeface="Garamond"/>
                <a:cs typeface="Garamond"/>
                <a:sym typeface="Garamond"/>
              </a:rPr>
              <a:t>10. Is it a win/win for everyone concerned?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How to Resolve Real Estate Disputes</a:t>
            </a:r>
            <a:endParaRPr/>
          </a:p>
        </p:txBody>
      </p:sp>
      <p:sp>
        <p:nvSpPr>
          <p:cNvPr id="417" name="Google Shape;417;p51"/>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i="0" u="sng">
                <a:latin typeface="Garamond"/>
                <a:ea typeface="Garamond"/>
                <a:cs typeface="Garamond"/>
                <a:sym typeface="Garamond"/>
              </a:rPr>
              <a:t>Try to resolve the disputes you cannot avoid by doing the following:</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Consult with an experienced litigation lawyer to avoid litigation.</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When disputes arise, do whatever you can to work it out.</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Try mediation.</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Consider arbitration.</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Litigation is your last resort.</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Never stop trying to resolve the dispute no matter where you are in this process.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2"/>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Garamond"/>
              <a:buNone/>
            </a:pPr>
            <a:r>
              <a:rPr lang="en-US" sz="3200" b="1">
                <a:latin typeface="Garamond"/>
                <a:ea typeface="Garamond"/>
                <a:cs typeface="Garamond"/>
                <a:sym typeface="Garamond"/>
              </a:rPr>
              <a:t>How to reach the prospects / market</a:t>
            </a:r>
            <a:endParaRPr/>
          </a:p>
        </p:txBody>
      </p:sp>
      <p:sp>
        <p:nvSpPr>
          <p:cNvPr id="423" name="Google Shape;423;p52"/>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90000"/>
              </a:lnSpc>
              <a:spcBef>
                <a:spcPts val="0"/>
              </a:spcBef>
              <a:spcAft>
                <a:spcPts val="0"/>
              </a:spcAft>
              <a:buClr>
                <a:schemeClr val="dk1"/>
              </a:buClr>
              <a:buSzPts val="2800"/>
              <a:buFont typeface="Calibri"/>
              <a:buAutoNum type="arabicPeriod"/>
            </a:pPr>
            <a:r>
              <a:rPr lang="en-US" i="0">
                <a:latin typeface="Garamond"/>
                <a:ea typeface="Garamond"/>
                <a:cs typeface="Garamond"/>
                <a:sym typeface="Garamond"/>
              </a:rPr>
              <a:t>Website </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Periodical/ E newsletter </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Article in business magazines, newspapers </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i="0">
                <a:latin typeface="Garamond"/>
                <a:ea typeface="Garamond"/>
                <a:cs typeface="Garamond"/>
                <a:sym typeface="Garamond"/>
              </a:rPr>
              <a:t>Addressing chamber of commerce etc. </a:t>
            </a:r>
            <a:endParaRPr/>
          </a:p>
          <a:p>
            <a:pPr marL="514350" lvl="0" indent="-514350" algn="just" rtl="0">
              <a:lnSpc>
                <a:spcPct val="90000"/>
              </a:lnSpc>
              <a:spcBef>
                <a:spcPts val="1000"/>
              </a:spcBef>
              <a:spcAft>
                <a:spcPts val="0"/>
              </a:spcAft>
              <a:buClr>
                <a:schemeClr val="dk1"/>
              </a:buClr>
              <a:buSzPts val="2800"/>
              <a:buFont typeface="Calibri"/>
              <a:buAutoNum type="arabicPeriod"/>
            </a:pPr>
            <a:r>
              <a:rPr lang="en-US">
                <a:latin typeface="Garamond"/>
                <a:ea typeface="Garamond"/>
                <a:cs typeface="Garamond"/>
                <a:sym typeface="Garamond"/>
              </a:rPr>
              <a:t>Regular speaker at the sessions – professionals / industry bodies</a:t>
            </a:r>
            <a:endParaRPr/>
          </a:p>
          <a:p>
            <a:pPr marL="514350" lvl="0" indent="-336550" algn="just" rtl="0">
              <a:lnSpc>
                <a:spcPct val="90000"/>
              </a:lnSpc>
              <a:spcBef>
                <a:spcPts val="1000"/>
              </a:spcBef>
              <a:spcAft>
                <a:spcPts val="0"/>
              </a:spcAft>
              <a:buClr>
                <a:schemeClr val="dk1"/>
              </a:buClr>
              <a:buSzPts val="2800"/>
              <a:buFont typeface="Calibri"/>
              <a:buNone/>
            </a:pPr>
            <a:endParaRPr>
              <a:latin typeface="Garamond"/>
              <a:ea typeface="Garamond"/>
              <a:cs typeface="Garamond"/>
              <a:sym typeface="Garamond"/>
            </a:endParaRPr>
          </a:p>
          <a:p>
            <a:pPr marL="514350" lvl="0" indent="-336550" algn="just" rtl="0">
              <a:lnSpc>
                <a:spcPct val="90000"/>
              </a:lnSpc>
              <a:spcBef>
                <a:spcPts val="1000"/>
              </a:spcBef>
              <a:spcAft>
                <a:spcPts val="0"/>
              </a:spcAft>
              <a:buClr>
                <a:schemeClr val="dk1"/>
              </a:buClr>
              <a:buSzPts val="2800"/>
              <a:buFont typeface="Calibri"/>
              <a:buNone/>
            </a:pPr>
            <a:endParaRPr i="0">
              <a:latin typeface="Garamond"/>
              <a:ea typeface="Garamond"/>
              <a:cs typeface="Garamond"/>
              <a:sym typeface="Garamon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3"/>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Use of social media for expanding Practice in the Subject area</a:t>
            </a:r>
            <a:endParaRPr/>
          </a:p>
        </p:txBody>
      </p:sp>
      <p:sp>
        <p:nvSpPr>
          <p:cNvPr id="429" name="Google Shape;429;p53"/>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120000"/>
              </a:lnSpc>
              <a:spcBef>
                <a:spcPts val="0"/>
              </a:spcBef>
              <a:spcAft>
                <a:spcPts val="0"/>
              </a:spcAft>
              <a:buClr>
                <a:schemeClr val="dk1"/>
              </a:buClr>
              <a:buSzPts val="1600"/>
              <a:buFont typeface="Calibri"/>
              <a:buAutoNum type="arabicPeriod"/>
            </a:pPr>
            <a:r>
              <a:rPr lang="en-US" sz="1600" b="1" i="0" u="sng">
                <a:latin typeface="Garamond"/>
                <a:ea typeface="Garamond"/>
                <a:cs typeface="Garamond"/>
                <a:sym typeface="Garamond"/>
              </a:rPr>
              <a:t>Collaborate with influencers </a:t>
            </a:r>
            <a:r>
              <a:rPr lang="en-US" sz="1600" i="0">
                <a:latin typeface="Garamond"/>
                <a:ea typeface="Garamond"/>
                <a:cs typeface="Garamond"/>
                <a:sym typeface="Garamond"/>
              </a:rPr>
              <a:t>- Identify influential individuals or organizations in your subject area and collaborate with them on social media</a:t>
            </a:r>
            <a:endParaRPr/>
          </a:p>
          <a:p>
            <a:pPr marL="514350" lvl="0" indent="-514350" algn="just" rtl="0">
              <a:lnSpc>
                <a:spcPct val="120000"/>
              </a:lnSpc>
              <a:spcBef>
                <a:spcPts val="1000"/>
              </a:spcBef>
              <a:spcAft>
                <a:spcPts val="0"/>
              </a:spcAft>
              <a:buClr>
                <a:schemeClr val="dk1"/>
              </a:buClr>
              <a:buSzPts val="1600"/>
              <a:buFont typeface="Calibri"/>
              <a:buAutoNum type="arabicPeriod"/>
            </a:pPr>
            <a:r>
              <a:rPr lang="en-US" sz="1600" b="1" i="0" u="sng">
                <a:latin typeface="Garamond"/>
                <a:ea typeface="Garamond"/>
                <a:cs typeface="Garamond"/>
                <a:sym typeface="Garamond"/>
              </a:rPr>
              <a:t>Run targeted ad campaigns</a:t>
            </a:r>
            <a:r>
              <a:rPr lang="en-US" sz="1600" i="0">
                <a:latin typeface="Garamond"/>
                <a:ea typeface="Garamond"/>
                <a:cs typeface="Garamond"/>
                <a:sym typeface="Garamond"/>
              </a:rPr>
              <a:t>: Social media platforms allow you to run targeted ad campaigns, enabling you to reach individuals who are specifically interested in your subject area.</a:t>
            </a:r>
            <a:endParaRPr/>
          </a:p>
          <a:p>
            <a:pPr marL="514350" lvl="0" indent="-514350" algn="just" rtl="0">
              <a:lnSpc>
                <a:spcPct val="120000"/>
              </a:lnSpc>
              <a:spcBef>
                <a:spcPts val="1000"/>
              </a:spcBef>
              <a:spcAft>
                <a:spcPts val="0"/>
              </a:spcAft>
              <a:buClr>
                <a:schemeClr val="dk1"/>
              </a:buClr>
              <a:buSzPts val="1600"/>
              <a:buFont typeface="Calibri"/>
              <a:buAutoNum type="arabicPeriod"/>
            </a:pPr>
            <a:r>
              <a:rPr lang="en-US" sz="1600" b="1" i="0" u="sng">
                <a:latin typeface="Garamond"/>
                <a:ea typeface="Garamond"/>
                <a:cs typeface="Garamond"/>
                <a:sym typeface="Garamond"/>
              </a:rPr>
              <a:t>Network with peers</a:t>
            </a:r>
            <a:r>
              <a:rPr lang="en-US" sz="1600" i="0">
                <a:latin typeface="Garamond"/>
                <a:ea typeface="Garamond"/>
                <a:cs typeface="Garamond"/>
                <a:sym typeface="Garamond"/>
              </a:rPr>
              <a:t>: Join relevant groups or communities on social media platforms where professionals in your subject area gather. Engage in discussions, share insights, and build connections with like-minded individuals.</a:t>
            </a:r>
            <a:endParaRPr/>
          </a:p>
          <a:p>
            <a:pPr marL="514350" lvl="0" indent="-514350" algn="just" rtl="0">
              <a:lnSpc>
                <a:spcPct val="120000"/>
              </a:lnSpc>
              <a:spcBef>
                <a:spcPts val="1000"/>
              </a:spcBef>
              <a:spcAft>
                <a:spcPts val="0"/>
              </a:spcAft>
              <a:buClr>
                <a:schemeClr val="dk1"/>
              </a:buClr>
              <a:buSzPts val="1600"/>
              <a:buFont typeface="Calibri"/>
              <a:buAutoNum type="arabicPeriod"/>
            </a:pPr>
            <a:r>
              <a:rPr lang="en-US" sz="1600" b="1" i="0" u="sng">
                <a:latin typeface="Garamond"/>
                <a:ea typeface="Garamond"/>
                <a:cs typeface="Garamond"/>
                <a:sym typeface="Garamond"/>
              </a:rPr>
              <a:t>Engage with your audience</a:t>
            </a:r>
            <a:r>
              <a:rPr lang="en-US" sz="1600" i="0">
                <a:latin typeface="Garamond"/>
                <a:ea typeface="Garamond"/>
                <a:cs typeface="Garamond"/>
                <a:sym typeface="Garamond"/>
              </a:rPr>
              <a:t>: Social media platforms provide an excellent opportunity to engage with your audience. Respond to comments, answer questions, and participate in discussions related to your subject area.</a:t>
            </a:r>
            <a:endParaRPr/>
          </a:p>
          <a:p>
            <a:pPr marL="514350" lvl="0" indent="-514350" algn="just" rtl="0">
              <a:lnSpc>
                <a:spcPct val="120000"/>
              </a:lnSpc>
              <a:spcBef>
                <a:spcPts val="1000"/>
              </a:spcBef>
              <a:spcAft>
                <a:spcPts val="0"/>
              </a:spcAft>
              <a:buClr>
                <a:schemeClr val="dk1"/>
              </a:buClr>
              <a:buSzPts val="1600"/>
              <a:buFont typeface="Calibri"/>
              <a:buAutoNum type="arabicPeriod"/>
            </a:pPr>
            <a:r>
              <a:rPr lang="en-US" sz="1600" b="1" i="0" u="sng">
                <a:latin typeface="Garamond"/>
                <a:ea typeface="Garamond"/>
                <a:cs typeface="Garamond"/>
                <a:sym typeface="Garamond"/>
              </a:rPr>
              <a:t>Share valuable content</a:t>
            </a:r>
            <a:r>
              <a:rPr lang="en-US" sz="1600" i="0">
                <a:latin typeface="Garamond"/>
                <a:ea typeface="Garamond"/>
                <a:cs typeface="Garamond"/>
                <a:sym typeface="Garamond"/>
              </a:rPr>
              <a:t>: Use social media platforms to share informative and educational content related to your subject area</a:t>
            </a:r>
            <a:endParaRPr/>
          </a:p>
          <a:p>
            <a:pPr marL="514350" lvl="0" indent="-514350" algn="just" rtl="0">
              <a:lnSpc>
                <a:spcPct val="120000"/>
              </a:lnSpc>
              <a:spcBef>
                <a:spcPts val="1000"/>
              </a:spcBef>
              <a:spcAft>
                <a:spcPts val="0"/>
              </a:spcAft>
              <a:buClr>
                <a:schemeClr val="dk1"/>
              </a:buClr>
              <a:buSzPts val="1600"/>
              <a:buFont typeface="Calibri"/>
              <a:buAutoNum type="arabicPeriod"/>
            </a:pPr>
            <a:r>
              <a:rPr lang="en-US" sz="1600" b="1" i="0" u="sng">
                <a:latin typeface="Garamond"/>
                <a:ea typeface="Garamond"/>
                <a:cs typeface="Garamond"/>
                <a:sym typeface="Garamond"/>
              </a:rPr>
              <a:t>Overall, social media is a powerful tool for expanding </a:t>
            </a:r>
            <a:r>
              <a:rPr lang="en-US" sz="1600" i="0">
                <a:latin typeface="Garamond"/>
                <a:ea typeface="Garamond"/>
                <a:cs typeface="Garamond"/>
                <a:sym typeface="Garamond"/>
              </a:rPr>
              <a:t>the practice in the real estate sector. By leveraging its reach, engagement, and targeting capabilities, real estate professionals can significantly enhance their visibility, attract new clients, and establish themselves as trusted experts in the industry.</a:t>
            </a:r>
            <a:endParaRPr/>
          </a:p>
          <a:p>
            <a:pPr marL="514350" lvl="0" indent="-514350" algn="just" rtl="0">
              <a:lnSpc>
                <a:spcPct val="120000"/>
              </a:lnSpc>
              <a:spcBef>
                <a:spcPts val="1000"/>
              </a:spcBef>
              <a:spcAft>
                <a:spcPts val="0"/>
              </a:spcAft>
              <a:buClr>
                <a:schemeClr val="dk1"/>
              </a:buClr>
              <a:buSzPts val="1600"/>
              <a:buFont typeface="Calibri"/>
              <a:buAutoNum type="arabicPeriod"/>
            </a:pPr>
            <a:r>
              <a:rPr lang="en-US" sz="1600" b="1" u="sng">
                <a:latin typeface="Garamond"/>
                <a:ea typeface="Garamond"/>
                <a:cs typeface="Garamond"/>
                <a:sym typeface="Garamond"/>
              </a:rPr>
              <a:t>Follow ICAI Guidelines before using the Social Media</a:t>
            </a:r>
            <a:endParaRPr sz="1600" b="1" i="0" u="sng">
              <a:latin typeface="Garamond"/>
              <a:ea typeface="Garamond"/>
              <a:cs typeface="Garamond"/>
              <a:sym typeface="Garamon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4"/>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Thank you </a:t>
            </a:r>
            <a:endParaRPr/>
          </a:p>
        </p:txBody>
      </p:sp>
      <p:sp>
        <p:nvSpPr>
          <p:cNvPr id="435" name="Google Shape;435;p54"/>
          <p:cNvSpPr txBox="1"/>
          <p:nvPr/>
        </p:nvSpPr>
        <p:spPr>
          <a:xfrm>
            <a:off x="3542917" y="2111882"/>
            <a:ext cx="4953766" cy="32647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2400"/>
              <a:buFont typeface="Garamond"/>
              <a:buNone/>
            </a:pPr>
            <a:r>
              <a:rPr lang="en-US" sz="2400" b="1" i="0" u="none" strike="noStrike" cap="none">
                <a:solidFill>
                  <a:srgbClr val="000000"/>
                </a:solidFill>
                <a:latin typeface="Garamond"/>
                <a:ea typeface="Garamond"/>
                <a:cs typeface="Garamond"/>
                <a:sym typeface="Garamond"/>
              </a:rPr>
              <a:t>Vinay Thyagaraj</a:t>
            </a:r>
            <a:endParaRPr sz="2400" b="1" i="0" u="none" strike="noStrike" cap="none">
              <a:solidFill>
                <a:srgbClr val="000000"/>
              </a:solidFill>
              <a:latin typeface="Garamond"/>
              <a:ea typeface="Garamond"/>
              <a:cs typeface="Garamond"/>
              <a:sym typeface="Garamond"/>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Partner, M/s.Venu &amp; Vinay</a:t>
            </a:r>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Chartered Accountants</a:t>
            </a:r>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Bengaluru</a:t>
            </a:r>
            <a:endParaRPr/>
          </a:p>
          <a:p>
            <a:pPr marL="0" marR="0" lvl="0" indent="0" algn="ctr" rtl="0">
              <a:lnSpc>
                <a:spcPct val="90000"/>
              </a:lnSpc>
              <a:spcBef>
                <a:spcPts val="0"/>
              </a:spcBef>
              <a:spcAft>
                <a:spcPts val="0"/>
              </a:spcAft>
              <a:buClr>
                <a:schemeClr val="dk1"/>
              </a:buClr>
              <a:buSzPts val="2400"/>
              <a:buFont typeface="Calibri"/>
              <a:buNone/>
            </a:pPr>
            <a:endParaRPr sz="2400" b="0" i="0" u="none" strike="noStrike" cap="none">
              <a:solidFill>
                <a:srgbClr val="000000"/>
              </a:solidFill>
              <a:latin typeface="Garamond"/>
              <a:ea typeface="Garamond"/>
              <a:cs typeface="Garamond"/>
              <a:sym typeface="Garamond"/>
            </a:endParaRPr>
          </a:p>
          <a:p>
            <a:pPr marL="0" marR="0" lvl="0" indent="0" algn="ctr" rtl="0">
              <a:lnSpc>
                <a:spcPct val="90000"/>
              </a:lnSpc>
              <a:spcBef>
                <a:spcPts val="0"/>
              </a:spcBef>
              <a:spcAft>
                <a:spcPts val="0"/>
              </a:spcAft>
              <a:buClr>
                <a:srgbClr val="000000"/>
              </a:buClr>
              <a:buSzPts val="2400"/>
              <a:buFont typeface="Garamond"/>
              <a:buNone/>
            </a:pPr>
            <a:r>
              <a:rPr lang="en-US" sz="2400" b="0" i="0" u="sng" strike="noStrike" cap="none">
                <a:solidFill>
                  <a:srgbClr val="000000"/>
                </a:solidFill>
                <a:latin typeface="Garamond"/>
                <a:ea typeface="Garamond"/>
                <a:cs typeface="Garamond"/>
                <a:sym typeface="Garamond"/>
                <a:hlinkClick r:id="rId3">
                  <a:extLst>
                    <a:ext uri="{A12FA001-AC4F-418D-AE19-62706E023703}">
                      <ahyp:hlinkClr xmlns:ahyp="http://schemas.microsoft.com/office/drawing/2018/hyperlinkcolor" xmlns="" val="tx"/>
                    </a:ext>
                  </a:extLst>
                </a:hlinkClick>
              </a:rPr>
              <a:t>vinay@vnv.ca</a:t>
            </a:r>
            <a:endParaRPr sz="2400" b="0" i="0" u="none" strike="noStrike" cap="none">
              <a:solidFill>
                <a:srgbClr val="000000"/>
              </a:solidFill>
              <a:latin typeface="Garamond"/>
              <a:ea typeface="Garamond"/>
              <a:cs typeface="Garamond"/>
              <a:sym typeface="Garamond"/>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9341246770</a:t>
            </a:r>
            <a:endParaRPr/>
          </a:p>
          <a:p>
            <a:pPr marL="0" marR="0" lvl="0" indent="0" algn="ctr" rtl="0">
              <a:lnSpc>
                <a:spcPct val="90000"/>
              </a:lnSpc>
              <a:spcBef>
                <a:spcPts val="0"/>
              </a:spcBef>
              <a:spcAft>
                <a:spcPts val="0"/>
              </a:spcAft>
              <a:buClr>
                <a:srgbClr val="000000"/>
              </a:buClr>
              <a:buSzPts val="2400"/>
              <a:buFont typeface="Garamond"/>
              <a:buNone/>
            </a:pPr>
            <a:r>
              <a:rPr lang="en-US" sz="2400" b="0" i="0" u="none" strike="noStrike" cap="none">
                <a:solidFill>
                  <a:srgbClr val="000000"/>
                </a:solidFill>
                <a:latin typeface="Garamond"/>
                <a:ea typeface="Garamond"/>
                <a:cs typeface="Garamond"/>
                <a:sym typeface="Garamond"/>
              </a:rPr>
              <a:t>www.vnvca.com</a:t>
            </a:r>
            <a:endParaRPr sz="24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35" name="Google Shape;135;p5"/>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i="0">
                <a:latin typeface="Garamond"/>
                <a:ea typeface="Garamond"/>
                <a:cs typeface="Garamond"/>
                <a:sym typeface="Garamond"/>
              </a:rPr>
              <a:t>First, there will always be a real estate market. In a civilized world, a roof</a:t>
            </a:r>
            <a:endParaRPr/>
          </a:p>
          <a:p>
            <a:pPr marL="0" lvl="0" indent="0" algn="just" rtl="0">
              <a:lnSpc>
                <a:spcPct val="90000"/>
              </a:lnSpc>
              <a:spcBef>
                <a:spcPts val="1000"/>
              </a:spcBef>
              <a:spcAft>
                <a:spcPts val="0"/>
              </a:spcAft>
              <a:buClr>
                <a:schemeClr val="dk1"/>
              </a:buClr>
              <a:buSzPts val="2800"/>
              <a:buNone/>
            </a:pPr>
            <a:r>
              <a:rPr lang="en-US" i="0">
                <a:latin typeface="Garamond"/>
                <a:ea typeface="Garamond"/>
                <a:cs typeface="Garamond"/>
                <a:sym typeface="Garamond"/>
              </a:rPr>
              <a:t>over your head is as </a:t>
            </a:r>
            <a:r>
              <a:rPr lang="en-US" b="1" i="0" u="sng">
                <a:latin typeface="Garamond"/>
                <a:ea typeface="Garamond"/>
                <a:cs typeface="Garamond"/>
                <a:sym typeface="Garamond"/>
              </a:rPr>
              <a:t>essential</a:t>
            </a:r>
            <a:r>
              <a:rPr lang="en-US" i="0">
                <a:latin typeface="Garamond"/>
                <a:ea typeface="Garamond"/>
                <a:cs typeface="Garamond"/>
                <a:sym typeface="Garamond"/>
              </a:rPr>
              <a:t> as food, clothing, energy, and water.</a:t>
            </a:r>
            <a:endParaRPr/>
          </a:p>
          <a:p>
            <a:pPr marL="0" lvl="0" indent="0" algn="just" rtl="0">
              <a:lnSpc>
                <a:spcPct val="90000"/>
              </a:lnSpc>
              <a:spcBef>
                <a:spcPts val="1000"/>
              </a:spcBef>
              <a:spcAft>
                <a:spcPts val="0"/>
              </a:spcAft>
              <a:buClr>
                <a:schemeClr val="dk1"/>
              </a:buClr>
              <a:buSzPts val="2800"/>
              <a:buNone/>
            </a:pPr>
            <a:endParaRPr>
              <a:latin typeface="Garamond"/>
              <a:ea typeface="Garamond"/>
              <a:cs typeface="Garamond"/>
              <a:sym typeface="Garamond"/>
            </a:endParaRPr>
          </a:p>
          <a:p>
            <a:pPr marL="0" lvl="0" indent="0" algn="just" rtl="0">
              <a:lnSpc>
                <a:spcPct val="90000"/>
              </a:lnSpc>
              <a:spcBef>
                <a:spcPts val="1000"/>
              </a:spcBef>
              <a:spcAft>
                <a:spcPts val="0"/>
              </a:spcAft>
              <a:buClr>
                <a:schemeClr val="dk1"/>
              </a:buClr>
              <a:buSzPts val="2800"/>
              <a:buNone/>
            </a:pPr>
            <a:r>
              <a:rPr lang="en-US" i="0">
                <a:latin typeface="Garamond"/>
                <a:ea typeface="Garamond"/>
                <a:cs typeface="Garamond"/>
                <a:sym typeface="Garamond"/>
              </a:rPr>
              <a:t>Second, there are many </a:t>
            </a:r>
            <a:r>
              <a:rPr lang="en-US" b="1" i="0" u="sng">
                <a:latin typeface="Garamond"/>
                <a:ea typeface="Garamond"/>
                <a:cs typeface="Garamond"/>
                <a:sym typeface="Garamond"/>
              </a:rPr>
              <a:t>different ways a person can participate</a:t>
            </a:r>
            <a:r>
              <a:rPr lang="en-US" i="0">
                <a:latin typeface="Garamond"/>
                <a:ea typeface="Garamond"/>
                <a:cs typeface="Garamond"/>
                <a:sym typeface="Garamond"/>
              </a:rPr>
              <a:t> and prosper with real estate. For most people, their only real estate investment is where they live. Their home is their biggest investment.</a:t>
            </a:r>
            <a:endParaRPr/>
          </a:p>
          <a:p>
            <a:pPr marL="0" lvl="0" indent="0" algn="just" rtl="0">
              <a:lnSpc>
                <a:spcPct val="90000"/>
              </a:lnSpc>
              <a:spcBef>
                <a:spcPts val="1000"/>
              </a:spcBef>
              <a:spcAft>
                <a:spcPts val="0"/>
              </a:spcAft>
              <a:buClr>
                <a:schemeClr val="dk1"/>
              </a:buClr>
              <a:buSzPts val="2800"/>
              <a:buNone/>
            </a:pPr>
            <a:endParaRPr>
              <a:latin typeface="Garamond"/>
              <a:ea typeface="Garamond"/>
              <a:cs typeface="Garamond"/>
              <a:sym typeface="Garamond"/>
            </a:endParaRPr>
          </a:p>
          <a:p>
            <a:pPr marL="0" lvl="0" indent="0" algn="just" rtl="0">
              <a:lnSpc>
                <a:spcPct val="90000"/>
              </a:lnSpc>
              <a:spcBef>
                <a:spcPts val="1000"/>
              </a:spcBef>
              <a:spcAft>
                <a:spcPts val="0"/>
              </a:spcAft>
              <a:buClr>
                <a:schemeClr val="dk1"/>
              </a:buClr>
              <a:buSzPts val="2800"/>
              <a:buNone/>
            </a:pPr>
            <a:r>
              <a:rPr lang="en-US" i="0">
                <a:latin typeface="Garamond"/>
                <a:ea typeface="Garamond"/>
                <a:cs typeface="Garamond"/>
                <a:sym typeface="Garamond"/>
              </a:rPr>
              <a:t>Third, real estate gives you </a:t>
            </a:r>
            <a:r>
              <a:rPr lang="en-US" b="1" i="0" u="sng">
                <a:latin typeface="Garamond"/>
                <a:ea typeface="Garamond"/>
                <a:cs typeface="Garamond"/>
                <a:sym typeface="Garamond"/>
              </a:rPr>
              <a:t>control over your investments</a:t>
            </a:r>
            <a:r>
              <a:rPr lang="en-US" i="0">
                <a:latin typeface="Garamond"/>
                <a:ea typeface="Garamond"/>
                <a:cs typeface="Garamond"/>
                <a:sym typeface="Garamond"/>
              </a:rPr>
              <a:t> unless like share market or your own job.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41" name="Google Shape;141;p6"/>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457200" lvl="0" indent="-457200" algn="just" rtl="0">
              <a:lnSpc>
                <a:spcPct val="110000"/>
              </a:lnSpc>
              <a:spcBef>
                <a:spcPts val="0"/>
              </a:spcBef>
              <a:spcAft>
                <a:spcPts val="0"/>
              </a:spcAft>
              <a:buClr>
                <a:schemeClr val="dk1"/>
              </a:buClr>
              <a:buSzPts val="2800"/>
              <a:buFont typeface="Calibri"/>
              <a:buAutoNum type="arabicPeriod"/>
            </a:pPr>
            <a:r>
              <a:rPr lang="en-US" i="0" dirty="0">
                <a:latin typeface="Garamond"/>
                <a:ea typeface="Garamond"/>
                <a:cs typeface="Garamond"/>
                <a:sym typeface="Garamond"/>
              </a:rPr>
              <a:t>Real estate is by far the economically most important </a:t>
            </a:r>
            <a:r>
              <a:rPr lang="en-US" b="1" i="0" u="sng" dirty="0">
                <a:latin typeface="Garamond"/>
                <a:ea typeface="Garamond"/>
                <a:cs typeface="Garamond"/>
                <a:sym typeface="Garamond"/>
              </a:rPr>
              <a:t>fixed asset class </a:t>
            </a:r>
            <a:r>
              <a:rPr lang="en-US" i="0" dirty="0">
                <a:latin typeface="Garamond"/>
                <a:ea typeface="Garamond"/>
                <a:cs typeface="Garamond"/>
                <a:sym typeface="Garamond"/>
              </a:rPr>
              <a:t>in an economy: </a:t>
            </a:r>
            <a:endParaRPr dirty="0"/>
          </a:p>
          <a:p>
            <a:pPr marL="457200" lvl="0" indent="-457200" algn="just" rtl="0">
              <a:lnSpc>
                <a:spcPct val="110000"/>
              </a:lnSpc>
              <a:spcBef>
                <a:spcPts val="1000"/>
              </a:spcBef>
              <a:spcAft>
                <a:spcPts val="0"/>
              </a:spcAft>
              <a:buClr>
                <a:schemeClr val="dk1"/>
              </a:buClr>
              <a:buSzPts val="2800"/>
              <a:buFont typeface="Calibri"/>
              <a:buAutoNum type="arabicPeriod"/>
            </a:pPr>
            <a:r>
              <a:rPr lang="en-US" i="0" dirty="0">
                <a:latin typeface="Garamond"/>
                <a:ea typeface="Garamond"/>
                <a:cs typeface="Garamond"/>
                <a:sym typeface="Garamond"/>
              </a:rPr>
              <a:t>This share is comparatively stable across countries and amounts to roughly 8% to 10 % of annual Gross Domestic Product (GDP). This is</a:t>
            </a:r>
            <a:r>
              <a:rPr lang="en-US" dirty="0">
                <a:latin typeface="Garamond"/>
                <a:ea typeface="Garamond"/>
                <a:cs typeface="Garamond"/>
                <a:sym typeface="Garamond"/>
              </a:rPr>
              <a:t> an </a:t>
            </a:r>
            <a:r>
              <a:rPr lang="en-US" i="0" dirty="0">
                <a:latin typeface="Garamond"/>
                <a:ea typeface="Garamond"/>
                <a:cs typeface="Garamond"/>
                <a:sym typeface="Garamond"/>
              </a:rPr>
              <a:t>estimate, but the message is evident: real estate is a very </a:t>
            </a:r>
            <a:r>
              <a:rPr lang="en-US" b="1" i="0" u="sng" dirty="0">
                <a:latin typeface="Garamond"/>
                <a:ea typeface="Garamond"/>
                <a:cs typeface="Garamond"/>
                <a:sym typeface="Garamond"/>
              </a:rPr>
              <a:t>big asset class, potential to grow </a:t>
            </a:r>
            <a:r>
              <a:rPr lang="en-US" b="1" i="0" u="sng" dirty="0" err="1">
                <a:latin typeface="Garamond"/>
                <a:ea typeface="Garamond"/>
                <a:cs typeface="Garamond"/>
                <a:sym typeface="Garamond"/>
              </a:rPr>
              <a:t>upto</a:t>
            </a:r>
            <a:r>
              <a:rPr lang="en-US" b="1" i="0" u="sng" dirty="0">
                <a:latin typeface="Garamond"/>
                <a:ea typeface="Garamond"/>
                <a:cs typeface="Garamond"/>
                <a:sym typeface="Garamond"/>
              </a:rPr>
              <a:t> 13 % by 2035</a:t>
            </a:r>
            <a:endParaRPr dirty="0"/>
          </a:p>
          <a:p>
            <a:pPr marL="457200" lvl="0" indent="-457200" algn="just" rtl="0">
              <a:lnSpc>
                <a:spcPct val="110000"/>
              </a:lnSpc>
              <a:spcBef>
                <a:spcPts val="1000"/>
              </a:spcBef>
              <a:spcAft>
                <a:spcPts val="0"/>
              </a:spcAft>
              <a:buClr>
                <a:schemeClr val="dk1"/>
              </a:buClr>
              <a:buSzPts val="2800"/>
              <a:buFont typeface="Calibri"/>
              <a:buAutoNum type="arabicPeriod"/>
            </a:pPr>
            <a:r>
              <a:rPr lang="en-US" i="0" dirty="0">
                <a:latin typeface="Garamond"/>
                <a:ea typeface="Garamond"/>
                <a:cs typeface="Garamond"/>
                <a:sym typeface="Garamond"/>
              </a:rPr>
              <a:t>Almost half of these fixed assets is residential real estate alone. </a:t>
            </a:r>
            <a:endParaRPr dirty="0"/>
          </a:p>
          <a:p>
            <a:pPr marL="457200" lvl="0" indent="-457200" algn="just" rtl="0">
              <a:lnSpc>
                <a:spcPct val="110000"/>
              </a:lnSpc>
              <a:spcBef>
                <a:spcPts val="1000"/>
              </a:spcBef>
              <a:spcAft>
                <a:spcPts val="0"/>
              </a:spcAft>
              <a:buClr>
                <a:schemeClr val="dk1"/>
              </a:buClr>
              <a:buSzPts val="2800"/>
              <a:buFont typeface="Calibri"/>
              <a:buAutoNum type="arabicPeriod"/>
            </a:pPr>
            <a:r>
              <a:rPr lang="en-US" i="0" dirty="0">
                <a:latin typeface="Garamond"/>
                <a:ea typeface="Garamond"/>
                <a:cs typeface="Garamond"/>
                <a:sym typeface="Garamond"/>
              </a:rPr>
              <a:t>What is more, real estate </a:t>
            </a:r>
            <a:r>
              <a:rPr lang="en-US" b="1" i="0" u="sng" dirty="0">
                <a:latin typeface="Garamond"/>
                <a:ea typeface="Garamond"/>
                <a:cs typeface="Garamond"/>
                <a:sym typeface="Garamond"/>
              </a:rPr>
              <a:t>impacts our life in many ways beyond the pure economic value</a:t>
            </a:r>
            <a:r>
              <a:rPr lang="en-US" i="0" dirty="0">
                <a:latin typeface="Garamond"/>
                <a:ea typeface="Garamond"/>
                <a:cs typeface="Garamond"/>
                <a:sym typeface="Garamond"/>
              </a:rPr>
              <a:t>, as most of our modern life is spent in or near buildings. </a:t>
            </a:r>
            <a:endParaRPr dirty="0"/>
          </a:p>
          <a:p>
            <a:pPr marL="457200" lvl="0" indent="-457200" algn="just" rtl="0">
              <a:lnSpc>
                <a:spcPct val="110000"/>
              </a:lnSpc>
              <a:spcBef>
                <a:spcPts val="1000"/>
              </a:spcBef>
              <a:spcAft>
                <a:spcPts val="0"/>
              </a:spcAft>
              <a:buClr>
                <a:schemeClr val="dk1"/>
              </a:buClr>
              <a:buSzPts val="2800"/>
              <a:buFont typeface="Calibri"/>
              <a:buAutoNum type="arabicPeriod"/>
            </a:pPr>
            <a:r>
              <a:rPr lang="en-US" i="0" dirty="0">
                <a:latin typeface="Garamond"/>
                <a:ea typeface="Garamond"/>
                <a:cs typeface="Garamond"/>
                <a:sym typeface="Garamond"/>
              </a:rPr>
              <a:t>Buildings and the development of real estate markets thus affect our political, social, cultural, economic and even our spiritual lives.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47" name="Google Shape;147;p7"/>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514350" lvl="0" indent="-514350" algn="just" rtl="0">
              <a:lnSpc>
                <a:spcPct val="100000"/>
              </a:lnSpc>
              <a:spcBef>
                <a:spcPts val="0"/>
              </a:spcBef>
              <a:spcAft>
                <a:spcPts val="0"/>
              </a:spcAft>
              <a:buClr>
                <a:schemeClr val="dk1"/>
              </a:buClr>
              <a:buSzPct val="100000"/>
              <a:buFont typeface="Calibri"/>
              <a:buAutoNum type="arabicPeriod" startAt="6"/>
            </a:pPr>
            <a:r>
              <a:rPr lang="en-US" sz="3200" i="0" dirty="0">
                <a:latin typeface="Garamond"/>
                <a:ea typeface="Garamond"/>
                <a:cs typeface="Garamond"/>
                <a:sym typeface="Garamond"/>
              </a:rPr>
              <a:t>The transaction of a building can rightly be </a:t>
            </a:r>
            <a:r>
              <a:rPr lang="en-US" sz="3200" i="0" dirty="0" err="1">
                <a:latin typeface="Garamond"/>
                <a:ea typeface="Garamond"/>
                <a:cs typeface="Garamond"/>
                <a:sym typeface="Garamond"/>
              </a:rPr>
              <a:t>analysed</a:t>
            </a:r>
            <a:r>
              <a:rPr lang="en-US" sz="3200" i="0" dirty="0">
                <a:latin typeface="Garamond"/>
                <a:ea typeface="Garamond"/>
                <a:cs typeface="Garamond"/>
                <a:sym typeface="Garamond"/>
              </a:rPr>
              <a:t> from very different angles –</a:t>
            </a:r>
            <a:endParaRPr dirty="0"/>
          </a:p>
          <a:p>
            <a:pPr marL="514350" lvl="0" indent="-514350" algn="just" rtl="0">
              <a:lnSpc>
                <a:spcPct val="100000"/>
              </a:lnSpc>
              <a:spcBef>
                <a:spcPts val="1000"/>
              </a:spcBef>
              <a:spcAft>
                <a:spcPts val="0"/>
              </a:spcAft>
              <a:buClr>
                <a:schemeClr val="dk1"/>
              </a:buClr>
              <a:buSzPct val="100000"/>
              <a:buFont typeface="Calibri"/>
              <a:buAutoNum type="arabicPeriod" startAt="6"/>
            </a:pPr>
            <a:r>
              <a:rPr lang="en-US" sz="3200" i="0" dirty="0">
                <a:latin typeface="Garamond"/>
                <a:ea typeface="Garamond"/>
                <a:cs typeface="Garamond"/>
                <a:sym typeface="Garamond"/>
              </a:rPr>
              <a:t>A real estate transaction describes the transfer of ownership between a seller and a buyer of a property or of a part of a property. </a:t>
            </a:r>
            <a:endParaRPr dirty="0"/>
          </a:p>
          <a:p>
            <a:pPr marL="514350" lvl="0" indent="-514350" algn="just" rtl="0">
              <a:lnSpc>
                <a:spcPct val="100000"/>
              </a:lnSpc>
              <a:spcBef>
                <a:spcPts val="1000"/>
              </a:spcBef>
              <a:spcAft>
                <a:spcPts val="0"/>
              </a:spcAft>
              <a:buClr>
                <a:schemeClr val="dk1"/>
              </a:buClr>
              <a:buSzPct val="100000"/>
              <a:buFont typeface="Calibri"/>
              <a:buAutoNum type="arabicPeriod" startAt="6"/>
            </a:pPr>
            <a:r>
              <a:rPr lang="en-US" sz="3200" i="0" dirty="0">
                <a:latin typeface="Garamond"/>
                <a:ea typeface="Garamond"/>
                <a:cs typeface="Garamond"/>
                <a:sym typeface="Garamond"/>
              </a:rPr>
              <a:t>While the negotiation between the two parties is determined to a large degree by economic factors that define the willingness-to-pay of the buyer and the reserve price of the vendor, the negotiation is framed by </a:t>
            </a:r>
            <a:r>
              <a:rPr lang="en-US" sz="3200" i="0" u="sng" dirty="0">
                <a:latin typeface="Garamond"/>
                <a:ea typeface="Garamond"/>
                <a:cs typeface="Garamond"/>
                <a:sym typeface="Garamond"/>
              </a:rPr>
              <a:t>social, cultural, environmental and political aspects</a:t>
            </a:r>
            <a:r>
              <a:rPr lang="en-US" sz="3200" i="0" dirty="0">
                <a:latin typeface="Garamond"/>
                <a:ea typeface="Garamond"/>
                <a:cs typeface="Garamond"/>
                <a:sym typeface="Garamond"/>
              </a:rPr>
              <a:t>, that define the legal, tax framework of the real estate transaction as well as technical standards of the property.</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838200" y="365125"/>
            <a:ext cx="10363200" cy="5767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Garamond"/>
              <a:buNone/>
            </a:pPr>
            <a:r>
              <a:rPr lang="en-US" sz="2800" b="1">
                <a:latin typeface="Garamond"/>
                <a:ea typeface="Garamond"/>
                <a:cs typeface="Garamond"/>
                <a:sym typeface="Garamond"/>
              </a:rPr>
              <a:t>Real Estate Basics and Understanding</a:t>
            </a:r>
            <a:endParaRPr/>
          </a:p>
        </p:txBody>
      </p:sp>
      <p:sp>
        <p:nvSpPr>
          <p:cNvPr id="153" name="Google Shape;153;p8"/>
          <p:cNvSpPr txBox="1">
            <a:spLocks noGrp="1"/>
          </p:cNvSpPr>
          <p:nvPr>
            <p:ph type="body" idx="1"/>
          </p:nvPr>
        </p:nvSpPr>
        <p:spPr>
          <a:xfrm>
            <a:off x="838200" y="1152144"/>
            <a:ext cx="10363200" cy="50248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just" rtl="0">
              <a:lnSpc>
                <a:spcPct val="90000"/>
              </a:lnSpc>
              <a:spcBef>
                <a:spcPts val="0"/>
              </a:spcBef>
              <a:spcAft>
                <a:spcPts val="0"/>
              </a:spcAft>
              <a:buClr>
                <a:schemeClr val="dk1"/>
              </a:buClr>
              <a:buSzPts val="2800"/>
              <a:buFont typeface="Calibri"/>
              <a:buAutoNum type="arabicPeriod" startAt="9"/>
            </a:pPr>
            <a:r>
              <a:rPr lang="en-US" i="0">
                <a:latin typeface="Garamond"/>
                <a:ea typeface="Garamond"/>
                <a:cs typeface="Garamond"/>
                <a:sym typeface="Garamond"/>
              </a:rPr>
              <a:t>Especially in comparison to stocks or bonds, real estate has several aspects that make a transaction complex.</a:t>
            </a:r>
            <a:endParaRPr>
              <a:latin typeface="Garamond"/>
              <a:ea typeface="Garamond"/>
              <a:cs typeface="Garamond"/>
              <a:sym typeface="Garamond"/>
            </a:endParaRPr>
          </a:p>
          <a:p>
            <a:pPr marL="514350" lvl="0" indent="-514350" algn="just" rtl="0">
              <a:lnSpc>
                <a:spcPct val="90000"/>
              </a:lnSpc>
              <a:spcBef>
                <a:spcPts val="1000"/>
              </a:spcBef>
              <a:spcAft>
                <a:spcPts val="0"/>
              </a:spcAft>
              <a:buClr>
                <a:schemeClr val="dk1"/>
              </a:buClr>
              <a:buSzPts val="2800"/>
              <a:buFont typeface="Calibri"/>
              <a:buAutoNum type="arabicPeriod" startAt="9"/>
            </a:pPr>
            <a:r>
              <a:rPr lang="en-US" i="0">
                <a:latin typeface="Garamond"/>
                <a:ea typeface="Garamond"/>
                <a:cs typeface="Garamond"/>
                <a:sym typeface="Garamond"/>
              </a:rPr>
              <a:t>Each property is unique in its location, design, construction, use and history. </a:t>
            </a:r>
            <a:endParaRPr/>
          </a:p>
          <a:p>
            <a:pPr marL="514350" lvl="0" indent="-514350" algn="just" rtl="0">
              <a:lnSpc>
                <a:spcPct val="90000"/>
              </a:lnSpc>
              <a:spcBef>
                <a:spcPts val="1000"/>
              </a:spcBef>
              <a:spcAft>
                <a:spcPts val="0"/>
              </a:spcAft>
              <a:buClr>
                <a:schemeClr val="dk1"/>
              </a:buClr>
              <a:buSzPts val="2800"/>
              <a:buFont typeface="Calibri"/>
              <a:buAutoNum type="arabicPeriod" startAt="9"/>
            </a:pPr>
            <a:r>
              <a:rPr lang="en-US" i="0">
                <a:latin typeface="Garamond"/>
                <a:ea typeface="Garamond"/>
                <a:cs typeface="Garamond"/>
                <a:sym typeface="Garamond"/>
              </a:rPr>
              <a:t>Buildings are bulky objects with long planning and construction processes and that are built to stay for decades on the market. </a:t>
            </a:r>
            <a:endParaRPr/>
          </a:p>
          <a:p>
            <a:pPr marL="514350" lvl="0" indent="-514350" algn="just" rtl="0">
              <a:lnSpc>
                <a:spcPct val="90000"/>
              </a:lnSpc>
              <a:spcBef>
                <a:spcPts val="1000"/>
              </a:spcBef>
              <a:spcAft>
                <a:spcPts val="0"/>
              </a:spcAft>
              <a:buClr>
                <a:schemeClr val="dk1"/>
              </a:buClr>
              <a:buSzPts val="2800"/>
              <a:buFont typeface="Calibri"/>
              <a:buAutoNum type="arabicPeriod" startAt="9"/>
            </a:pPr>
            <a:r>
              <a:rPr lang="en-US" i="0">
                <a:latin typeface="Garamond"/>
                <a:ea typeface="Garamond"/>
                <a:cs typeface="Garamond"/>
                <a:sym typeface="Garamond"/>
              </a:rPr>
              <a:t>This implies that real estate markets are regionally and functionally separated, that market transparency is limited and that transaction costs are significant. </a:t>
            </a:r>
            <a:endParaRPr/>
          </a:p>
          <a:p>
            <a:pPr marL="514350" lvl="0" indent="-514350" algn="just" rtl="0">
              <a:lnSpc>
                <a:spcPct val="90000"/>
              </a:lnSpc>
              <a:spcBef>
                <a:spcPts val="1000"/>
              </a:spcBef>
              <a:spcAft>
                <a:spcPts val="0"/>
              </a:spcAft>
              <a:buClr>
                <a:schemeClr val="dk1"/>
              </a:buClr>
              <a:buSzPts val="2800"/>
              <a:buFont typeface="Calibri"/>
              <a:buAutoNum type="arabicPeriod" startAt="9"/>
            </a:pPr>
            <a:r>
              <a:rPr lang="en-US" i="0">
                <a:latin typeface="Garamond"/>
                <a:ea typeface="Garamond"/>
                <a:cs typeface="Garamond"/>
                <a:sym typeface="Garamond"/>
              </a:rPr>
              <a:t>Transaction costs are the costs of running a market or company.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3872</Words>
  <Application>Microsoft Office PowerPoint</Application>
  <PresentationFormat>Widescreen</PresentationFormat>
  <Paragraphs>443</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Garamond</vt:lpstr>
      <vt:lpstr>Arial</vt:lpstr>
      <vt:lpstr>Book Antiqua</vt:lpstr>
      <vt:lpstr>Office Theme</vt:lpstr>
      <vt:lpstr>PowerPoint Presentation</vt:lpstr>
      <vt:lpstr>PowerPoint Presentation</vt:lpstr>
      <vt:lpstr>PowerPoint Presentation</vt:lpstr>
      <vt:lpstr>PowerPoint Presentation</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Real Estate Basics and Understanding</vt:lpstr>
      <vt:lpstr>Risks - Real Estate Basics and Understanding </vt:lpstr>
      <vt:lpstr>Risks - Real Estate Basics and Understanding </vt:lpstr>
      <vt:lpstr>Financial Due Diligence</vt:lpstr>
      <vt:lpstr>Sub-Sectors of Real Estate Sector - Segments</vt:lpstr>
      <vt:lpstr>Opportunities</vt:lpstr>
      <vt:lpstr>Real estate sector – Size and opportunity</vt:lpstr>
      <vt:lpstr>Real estate sector – Size and opportunity</vt:lpstr>
      <vt:lpstr>Laws related to Real Estate Industry</vt:lpstr>
      <vt:lpstr>Laws relating to Real Estate – Central and State</vt:lpstr>
      <vt:lpstr>Laws relating to Real Estate – Central and State</vt:lpstr>
      <vt:lpstr>Laws relating to Real Estate – Central and State</vt:lpstr>
      <vt:lpstr>Stakeholders of the Real Estate Industry</vt:lpstr>
      <vt:lpstr>Life Cycle – Real Estate</vt:lpstr>
      <vt:lpstr>Statistics about size of industry, untapped professional opportunities</vt:lpstr>
      <vt:lpstr>Challenges of real estate sector </vt:lpstr>
      <vt:lpstr>Challenges of real estate sector </vt:lpstr>
      <vt:lpstr>Challenges of real estate sector – How to Overcome</vt:lpstr>
      <vt:lpstr>Challenges of real estate sector – How to Overcome</vt:lpstr>
      <vt:lpstr>Why should a Chartered Accountant do a Certificate course</vt:lpstr>
      <vt:lpstr>Advices to the clients for a successful Real Estate Business </vt:lpstr>
      <vt:lpstr>Advices to the clients for a successful Real Estate Business </vt:lpstr>
      <vt:lpstr>Advices to the clients for a successful Real Estate Business </vt:lpstr>
      <vt:lpstr>Advices to the clients for a successful Real Estate Business </vt:lpstr>
      <vt:lpstr>Advices to the clients for a successful Real Estate Business </vt:lpstr>
      <vt:lpstr>Real Estate - Professional Opportunities</vt:lpstr>
      <vt:lpstr>Real Estate - Professional Opportunities</vt:lpstr>
      <vt:lpstr>Real Estate - Professional Opportunities</vt:lpstr>
      <vt:lpstr>Market Look For - </vt:lpstr>
      <vt:lpstr>Engagement Letter Effective one</vt:lpstr>
      <vt:lpstr>How to render services to the Society</vt:lpstr>
      <vt:lpstr>Opportunity Filter—Ten Questions</vt:lpstr>
      <vt:lpstr>How to Resolve Real Estate Disputes</vt:lpstr>
      <vt:lpstr>How to reach the prospects / market</vt:lpstr>
      <vt:lpstr>Use of social media for expanding Practice in the Subject area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Vinay T</dc:creator>
  <cp:lastModifiedBy>HP</cp:lastModifiedBy>
  <cp:revision>11</cp:revision>
  <dcterms:created xsi:type="dcterms:W3CDTF">2023-11-16T02:59:32Z</dcterms:created>
  <dcterms:modified xsi:type="dcterms:W3CDTF">2026-06-19T12:15:34Z</dcterms:modified>
</cp:coreProperties>
</file>