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73" r:id="rId2"/>
    <p:sldId id="272" r:id="rId3"/>
    <p:sldId id="256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ADYUMNA KUMAR" userId="937e77b37ca0faff" providerId="LiveId" clId="{A5F18194-D4CB-4899-B130-4BDDD1BD737D}"/>
    <pc:docChg chg="undo redo custSel addSld delSld modSld addMainMaster delMainMaster modMainMaster modNotesMaster">
      <pc:chgData name="PRADYUMNA KUMAR" userId="937e77b37ca0faff" providerId="LiveId" clId="{A5F18194-D4CB-4899-B130-4BDDD1BD737D}" dt="2026-06-22T06:36:22.375" v="1473" actId="20577"/>
      <pc:docMkLst>
        <pc:docMk/>
      </pc:docMkLst>
      <pc:sldChg chg="addSp delSp modSp mod modTransition delAnim modNotes">
        <pc:chgData name="PRADYUMNA KUMAR" userId="937e77b37ca0faff" providerId="LiveId" clId="{A5F18194-D4CB-4899-B130-4BDDD1BD737D}" dt="2026-06-19T00:35:15.603" v="1292" actId="26606"/>
        <pc:sldMkLst>
          <pc:docMk/>
          <pc:sldMk cId="0" sldId="256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6"/>
            <ac:spMk id="5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6"/>
            <ac:spMk id="8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6"/>
            <ac:spMk id="17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6"/>
            <ac:spMk id="21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6"/>
            <ac:spMk id="25" creationId="{00000000-0000-0000-0000-000000000000}"/>
          </ac:spMkLst>
        </pc:spChg>
      </pc:sldChg>
      <pc:sldChg chg="addSp delSp modSp mod modTransition delAnim modNotes">
        <pc:chgData name="PRADYUMNA KUMAR" userId="937e77b37ca0faff" providerId="LiveId" clId="{A5F18194-D4CB-4899-B130-4BDDD1BD737D}" dt="2026-06-19T00:35:15.603" v="1292" actId="26606"/>
        <pc:sldMkLst>
          <pc:docMk/>
          <pc:sldMk cId="0" sldId="257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7"/>
            <ac:spMk id="6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7"/>
            <ac:spMk id="8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7"/>
            <ac:spMk id="14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7"/>
            <ac:spMk id="16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7"/>
            <ac:spMk id="2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7"/>
            <ac:spMk id="24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1:43.769" v="1290" actId="26606"/>
          <ac:spMkLst>
            <pc:docMk/>
            <pc:sldMk cId="0" sldId="257"/>
            <ac:spMk id="30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7"/>
            <ac:spMk id="3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7"/>
            <ac:spMk id="38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7"/>
            <ac:spMk id="40" creationId="{00000000-0000-0000-0000-000000000000}"/>
          </ac:spMkLst>
        </pc:spChg>
      </pc:sldChg>
      <pc:sldChg chg="addSp delSp modSp mod modTransition delAnim">
        <pc:chgData name="PRADYUMNA KUMAR" userId="937e77b37ca0faff" providerId="LiveId" clId="{A5F18194-D4CB-4899-B130-4BDDD1BD737D}" dt="2026-06-21T23:52:24.608" v="1308" actId="26606"/>
        <pc:sldMkLst>
          <pc:docMk/>
          <pc:sldMk cId="0" sldId="258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8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8"/>
            <ac:spMk id="5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58"/>
            <ac:spMk id="9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8"/>
            <ac:spMk id="1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58"/>
            <ac:spMk id="1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58"/>
            <ac:spMk id="18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58"/>
            <ac:spMk id="20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8"/>
            <ac:spMk id="2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58"/>
            <ac:spMk id="26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8"/>
            <ac:spMk id="28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58"/>
            <ac:spMk id="29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58"/>
            <ac:spMk id="35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58"/>
            <ac:spMk id="37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58"/>
            <ac:spMk id="39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8"/>
            <ac:spMk id="4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58"/>
            <ac:spMk id="43" creationId="{00000000-0000-0000-0000-000000000000}"/>
          </ac:spMkLst>
        </pc:spChg>
      </pc:sldChg>
      <pc:sldChg chg="addSp delSp modSp add mod modTransition delAnim">
        <pc:chgData name="PRADYUMNA KUMAR" userId="937e77b37ca0faff" providerId="LiveId" clId="{A5F18194-D4CB-4899-B130-4BDDD1BD737D}" dt="2026-06-21T23:52:24.608" v="1308" actId="26606"/>
        <pc:sldMkLst>
          <pc:docMk/>
          <pc:sldMk cId="0" sldId="259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59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59"/>
            <ac:spMk id="4" creationId="{00000000-0000-0000-0000-000000000000}"/>
          </ac:spMkLst>
        </pc:spChg>
        <pc:graphicFrameChg chg="mod modGraphic">
          <ac:chgData name="PRADYUMNA KUMAR" userId="937e77b37ca0faff" providerId="LiveId" clId="{A5F18194-D4CB-4899-B130-4BDDD1BD737D}" dt="2026-06-21T23:52:24.608" v="1308" actId="26606"/>
          <ac:graphicFrameMkLst>
            <pc:docMk/>
            <pc:sldMk cId="0" sldId="259"/>
            <ac:graphicFrameMk id="5" creationId="{00000000-0000-0000-0000-000000000000}"/>
          </ac:graphicFrameMkLst>
        </pc:graphicFrameChg>
      </pc:sldChg>
      <pc:sldChg chg="addSp delSp modSp add mod modTransition delAnim">
        <pc:chgData name="PRADYUMNA KUMAR" userId="937e77b37ca0faff" providerId="LiveId" clId="{A5F18194-D4CB-4899-B130-4BDDD1BD737D}" dt="2026-06-21T23:52:24.608" v="1308" actId="26606"/>
        <pc:sldMkLst>
          <pc:docMk/>
          <pc:sldMk cId="0" sldId="260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0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0"/>
            <ac:spMk id="4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0"/>
            <ac:spMk id="7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0"/>
            <ac:spMk id="9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0"/>
            <ac:spMk id="1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0"/>
            <ac:spMk id="13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0"/>
            <ac:spMk id="14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0"/>
            <ac:spMk id="16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0"/>
            <ac:spMk id="18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0"/>
            <ac:spMk id="19" creationId="{00000000-0000-0000-0000-000000000000}"/>
          </ac:spMkLst>
        </pc:spChg>
        <pc:graphicFrameChg chg="mod modGraphic">
          <ac:chgData name="PRADYUMNA KUMAR" userId="937e77b37ca0faff" providerId="LiveId" clId="{A5F18194-D4CB-4899-B130-4BDDD1BD737D}" dt="2026-06-21T23:52:24.608" v="1308" actId="26606"/>
          <ac:graphicFrameMkLst>
            <pc:docMk/>
            <pc:sldMk cId="0" sldId="260"/>
            <ac:graphicFrameMk id="5" creationId="{00000000-0000-0000-0000-000000000000}"/>
          </ac:graphicFrameMkLst>
        </pc:graphicFrameChg>
      </pc:sldChg>
      <pc:sldChg chg="addSp delSp modSp add mod modTransition delAnim">
        <pc:chgData name="PRADYUMNA KUMAR" userId="937e77b37ca0faff" providerId="LiveId" clId="{A5F18194-D4CB-4899-B130-4BDDD1BD737D}" dt="2026-06-22T06:36:22.375" v="1473" actId="20577"/>
        <pc:sldMkLst>
          <pc:docMk/>
          <pc:sldMk cId="0" sldId="262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2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2"/>
            <ac:spMk id="4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2"/>
            <ac:spMk id="5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2"/>
            <ac:spMk id="9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2"/>
            <ac:spMk id="10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2"/>
            <ac:spMk id="1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2"/>
            <ac:spMk id="20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2"/>
            <ac:spMk id="2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2"/>
            <ac:spMk id="28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2"/>
            <ac:spMk id="30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2"/>
            <ac:spMk id="3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2"/>
            <ac:spMk id="34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2"/>
            <ac:spMk id="35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2"/>
            <ac:spMk id="36" creationId="{00000000-0000-0000-0000-000000000000}"/>
          </ac:spMkLst>
        </pc:spChg>
        <pc:spChg chg="mod">
          <ac:chgData name="PRADYUMNA KUMAR" userId="937e77b37ca0faff" providerId="LiveId" clId="{A5F18194-D4CB-4899-B130-4BDDD1BD737D}" dt="2026-06-22T06:35:21.761" v="1471" actId="14100"/>
          <ac:spMkLst>
            <pc:docMk/>
            <pc:sldMk cId="0" sldId="262"/>
            <ac:spMk id="37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2"/>
            <ac:spMk id="40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2"/>
            <ac:spMk id="4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2T06:36:22.375" v="1473" actId="20577"/>
          <ac:spMkLst>
            <pc:docMk/>
            <pc:sldMk cId="0" sldId="262"/>
            <ac:spMk id="45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2"/>
            <ac:spMk id="49" creationId="{00000000-0000-0000-0000-000000000000}"/>
          </ac:spMkLst>
        </pc:spChg>
      </pc:sldChg>
      <pc:sldChg chg="addSp delSp modSp add mod modTransition setBg delAnim">
        <pc:chgData name="PRADYUMNA KUMAR" userId="937e77b37ca0faff" providerId="LiveId" clId="{A5F18194-D4CB-4899-B130-4BDDD1BD737D}" dt="2026-06-21T23:52:24.608" v="1308" actId="26606"/>
        <pc:sldMkLst>
          <pc:docMk/>
          <pc:sldMk cId="0" sldId="263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3"/>
            <ac:spMk id="4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3"/>
            <ac:spMk id="6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3"/>
            <ac:spMk id="7" creationId="{00000000-0000-0000-0000-000000000000}"/>
          </ac:spMkLst>
        </pc:spChg>
        <pc:spChg chg="add 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3"/>
            <ac:spMk id="9" creationId="{00000000-0000-0000-0000-000000000000}"/>
          </ac:spMkLst>
        </pc:spChg>
        <pc:spChg chg="add 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3"/>
            <ac:spMk id="10" creationId="{00000000-0000-0000-0000-000000000000}"/>
          </ac:spMkLst>
        </pc:spChg>
        <pc:spChg chg="add 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3"/>
            <ac:spMk id="12" creationId="{00000000-0000-0000-0000-000000000000}"/>
          </ac:spMkLst>
        </pc:spChg>
        <pc:spChg chg="add 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3"/>
            <ac:spMk id="13" creationId="{00000000-0000-0000-0000-000000000000}"/>
          </ac:spMkLst>
        </pc:spChg>
      </pc:sldChg>
      <pc:sldChg chg="modSp add mod modTransition setBg">
        <pc:chgData name="PRADYUMNA KUMAR" userId="937e77b37ca0faff" providerId="LiveId" clId="{A5F18194-D4CB-4899-B130-4BDDD1BD737D}" dt="2026-06-19T00:35:15.603" v="1292" actId="26606"/>
        <pc:sldMkLst>
          <pc:docMk/>
          <pc:sldMk cId="0" sldId="264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4"/>
            <ac:spMk id="3" creationId="{00000000-0000-0000-0000-000000000000}"/>
          </ac:spMkLst>
        </pc:spChg>
      </pc:sldChg>
      <pc:sldChg chg="modSp add mod modTransition">
        <pc:chgData name="PRADYUMNA KUMAR" userId="937e77b37ca0faff" providerId="LiveId" clId="{A5F18194-D4CB-4899-B130-4BDDD1BD737D}" dt="2026-06-21T23:52:24.608" v="1308" actId="26606"/>
        <pc:sldMkLst>
          <pc:docMk/>
          <pc:sldMk cId="0" sldId="265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5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5"/>
            <ac:spMk id="4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5"/>
            <ac:spMk id="6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5"/>
            <ac:spMk id="7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5"/>
            <ac:spMk id="9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5"/>
            <ac:spMk id="10" creationId="{00000000-0000-0000-0000-000000000000}"/>
          </ac:spMkLst>
        </pc:spChg>
      </pc:sldChg>
      <pc:sldChg chg="modSp add mod modTransition">
        <pc:chgData name="PRADYUMNA KUMAR" userId="937e77b37ca0faff" providerId="LiveId" clId="{A5F18194-D4CB-4899-B130-4BDDD1BD737D}" dt="2026-06-21T23:52:24.608" v="1308" actId="26606"/>
        <pc:sldMkLst>
          <pc:docMk/>
          <pc:sldMk cId="0" sldId="266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6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6"/>
            <ac:spMk id="4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6"/>
            <ac:spMk id="1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6"/>
            <ac:spMk id="1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6"/>
            <ac:spMk id="2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6"/>
            <ac:spMk id="2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6"/>
            <ac:spMk id="3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6"/>
            <ac:spMk id="4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6"/>
            <ac:spMk id="42" creationId="{00000000-0000-0000-0000-000000000000}"/>
          </ac:spMkLst>
        </pc:spChg>
      </pc:sldChg>
      <pc:sldChg chg="modSp add mod modTransition">
        <pc:chgData name="PRADYUMNA KUMAR" userId="937e77b37ca0faff" providerId="LiveId" clId="{A5F18194-D4CB-4899-B130-4BDDD1BD737D}" dt="2026-06-21T23:52:24.608" v="1308" actId="26606"/>
        <pc:sldMkLst>
          <pc:docMk/>
          <pc:sldMk cId="0" sldId="267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7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7"/>
            <ac:spMk id="4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7"/>
            <ac:spMk id="1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7"/>
            <ac:spMk id="1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7"/>
            <ac:spMk id="2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7"/>
            <ac:spMk id="2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7"/>
            <ac:spMk id="3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7"/>
            <ac:spMk id="32" creationId="{00000000-0000-0000-0000-000000000000}"/>
          </ac:spMkLst>
        </pc:spChg>
      </pc:sldChg>
      <pc:sldChg chg="delSp modSp add mod modTransition">
        <pc:chgData name="PRADYUMNA KUMAR" userId="937e77b37ca0faff" providerId="LiveId" clId="{A5F18194-D4CB-4899-B130-4BDDD1BD737D}" dt="2026-06-21T23:54:50.895" v="1313" actId="1036"/>
        <pc:sldMkLst>
          <pc:docMk/>
          <pc:sldMk cId="0" sldId="268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8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8"/>
            <ac:spMk id="4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8"/>
            <ac:spMk id="10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8"/>
            <ac:spMk id="1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4:43.411" v="1311" actId="1036"/>
          <ac:spMkLst>
            <pc:docMk/>
            <pc:sldMk cId="0" sldId="268"/>
            <ac:spMk id="13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1:43.769" v="1290" actId="26606"/>
          <ac:spMkLst>
            <pc:docMk/>
            <pc:sldMk cId="0" sldId="268"/>
            <ac:spMk id="14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8"/>
            <ac:spMk id="20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8"/>
            <ac:spMk id="2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8"/>
            <ac:spMk id="23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8"/>
            <ac:spMk id="24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4:36.004" v="1309" actId="14100"/>
          <ac:spMkLst>
            <pc:docMk/>
            <pc:sldMk cId="0" sldId="268"/>
            <ac:spMk id="30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1:43.769" v="1290" actId="26606"/>
          <ac:spMkLst>
            <pc:docMk/>
            <pc:sldMk cId="0" sldId="268"/>
            <ac:spMk id="33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4:50.895" v="1313" actId="1036"/>
          <ac:spMkLst>
            <pc:docMk/>
            <pc:sldMk cId="0" sldId="268"/>
            <ac:spMk id="34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1:43.769" v="1290" actId="26606"/>
          <ac:spMkLst>
            <pc:docMk/>
            <pc:sldMk cId="0" sldId="268"/>
            <ac:spMk id="40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8"/>
            <ac:spMk id="4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8"/>
            <ac:spMk id="4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8"/>
            <ac:spMk id="43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8"/>
            <ac:spMk id="44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8"/>
            <ac:spMk id="50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1:43.769" v="1290" actId="26606"/>
          <ac:spMkLst>
            <pc:docMk/>
            <pc:sldMk cId="0" sldId="268"/>
            <ac:spMk id="61" creationId="{00000000-0000-0000-0000-000000000000}"/>
          </ac:spMkLst>
        </pc:spChg>
      </pc:sldChg>
      <pc:sldChg chg="modSp add mod modTransition">
        <pc:chgData name="PRADYUMNA KUMAR" userId="937e77b37ca0faff" providerId="LiveId" clId="{A5F18194-D4CB-4899-B130-4BDDD1BD737D}" dt="2026-06-21T23:52:24.608" v="1308" actId="26606"/>
        <pc:sldMkLst>
          <pc:docMk/>
          <pc:sldMk cId="0" sldId="269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9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9"/>
            <ac:spMk id="4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9"/>
            <ac:spMk id="1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9"/>
            <ac:spMk id="1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69"/>
            <ac:spMk id="2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9"/>
            <ac:spMk id="2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69"/>
            <ac:spMk id="30" creationId="{00000000-0000-0000-0000-000000000000}"/>
          </ac:spMkLst>
        </pc:spChg>
      </pc:sldChg>
      <pc:sldChg chg="addSp delSp modSp add mod modTransition">
        <pc:chgData name="PRADYUMNA KUMAR" userId="937e77b37ca0faff" providerId="LiveId" clId="{A5F18194-D4CB-4899-B130-4BDDD1BD737D}" dt="2026-06-21T23:56:13.675" v="1465" actId="1076"/>
        <pc:sldMkLst>
          <pc:docMk/>
          <pc:sldMk cId="0" sldId="270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70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70"/>
            <ac:spMk id="4" creationId="{00000000-0000-0000-0000-000000000000}"/>
          </ac:spMkLst>
        </pc:spChg>
        <pc:spChg chg="add mod">
          <ac:chgData name="PRADYUMNA KUMAR" userId="937e77b37ca0faff" providerId="LiveId" clId="{A5F18194-D4CB-4899-B130-4BDDD1BD737D}" dt="2026-06-21T23:56:13.675" v="1465" actId="1076"/>
          <ac:spMkLst>
            <pc:docMk/>
            <pc:sldMk cId="0" sldId="270"/>
            <ac:spMk id="6" creationId="{28932E94-C701-6F3D-7AD9-36F27C010019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70"/>
            <ac:spMk id="1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70"/>
            <ac:spMk id="1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70"/>
            <ac:spMk id="2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70"/>
            <ac:spMk id="2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70"/>
            <ac:spMk id="3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70"/>
            <ac:spMk id="32" creationId="{00000000-0000-0000-0000-000000000000}"/>
          </ac:spMkLst>
        </pc:spChg>
        <pc:spChg chg="del mod">
          <ac:chgData name="PRADYUMNA KUMAR" userId="937e77b37ca0faff" providerId="LiveId" clId="{A5F18194-D4CB-4899-B130-4BDDD1BD737D}" dt="2026-06-21T23:55:38.870" v="1314" actId="478"/>
          <ac:spMkLst>
            <pc:docMk/>
            <pc:sldMk cId="0" sldId="270"/>
            <ac:spMk id="41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70"/>
            <ac:spMk id="42" creationId="{00000000-0000-0000-0000-000000000000}"/>
          </ac:spMkLst>
        </pc:spChg>
      </pc:sldChg>
      <pc:sldChg chg="modSp add mod modTransition">
        <pc:chgData name="PRADYUMNA KUMAR" userId="937e77b37ca0faff" providerId="LiveId" clId="{A5F18194-D4CB-4899-B130-4BDDD1BD737D}" dt="2026-06-21T23:52:24.608" v="1308" actId="26606"/>
        <pc:sldMkLst>
          <pc:docMk/>
          <pc:sldMk cId="0" sldId="271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0" sldId="271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71"/>
            <ac:spMk id="4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71"/>
            <ac:spMk id="20" creationId="{00000000-0000-0000-0000-000000000000}"/>
          </ac:spMkLst>
        </pc:spChg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0" sldId="271"/>
            <ac:spMk id="21" creationId="{00000000-0000-0000-0000-000000000000}"/>
          </ac:spMkLst>
        </pc:spChg>
        <pc:graphicFrameChg chg="mod modGraphic">
          <ac:chgData name="PRADYUMNA KUMAR" userId="937e77b37ca0faff" providerId="LiveId" clId="{A5F18194-D4CB-4899-B130-4BDDD1BD737D}" dt="2026-06-21T23:52:24.608" v="1308" actId="26606"/>
          <ac:graphicFrameMkLst>
            <pc:docMk/>
            <pc:sldMk cId="0" sldId="271"/>
            <ac:graphicFrameMk id="5" creationId="{00000000-0000-0000-0000-000000000000}"/>
          </ac:graphicFrameMkLst>
        </pc:graphicFrameChg>
        <pc:graphicFrameChg chg="mod modGraphic">
          <ac:chgData name="PRADYUMNA KUMAR" userId="937e77b37ca0faff" providerId="LiveId" clId="{A5F18194-D4CB-4899-B130-4BDDD1BD737D}" dt="2026-06-21T23:52:24.608" v="1308" actId="26606"/>
          <ac:graphicFrameMkLst>
            <pc:docMk/>
            <pc:sldMk cId="0" sldId="271"/>
            <ac:graphicFrameMk id="6" creationId="{00000000-0000-0000-0000-000000000000}"/>
          </ac:graphicFrameMkLst>
        </pc:graphicFrameChg>
      </pc:sldChg>
      <pc:sldChg chg="addSp delSp modSp add mod modTransition setBg delAnim modAnim">
        <pc:chgData name="PRADYUMNA KUMAR" userId="937e77b37ca0faff" providerId="LiveId" clId="{A5F18194-D4CB-4899-B130-4BDDD1BD737D}" dt="2026-06-19T00:35:15.603" v="1292" actId="26606"/>
        <pc:sldMkLst>
          <pc:docMk/>
          <pc:sldMk cId="4120113842" sldId="272"/>
        </pc:sldMkLst>
        <pc:spChg chg="mod">
          <ac:chgData name="PRADYUMNA KUMAR" userId="937e77b37ca0faff" providerId="LiveId" clId="{A5F18194-D4CB-4899-B130-4BDDD1BD737D}" dt="2026-06-19T00:35:15.603" v="1292" actId="26606"/>
          <ac:spMkLst>
            <pc:docMk/>
            <pc:sldMk cId="4120113842" sldId="272"/>
            <ac:spMk id="3" creationId="{FBE60C36-E30E-1EBF-DFF2-6297DAD9C9DA}"/>
          </ac:spMkLst>
        </pc:spChg>
      </pc:sldChg>
      <pc:sldChg chg="addSp delSp modSp add mod setBg">
        <pc:chgData name="PRADYUMNA KUMAR" userId="937e77b37ca0faff" providerId="LiveId" clId="{A5F18194-D4CB-4899-B130-4BDDD1BD737D}" dt="2026-06-21T23:52:24.608" v="1308" actId="26606"/>
        <pc:sldMkLst>
          <pc:docMk/>
          <pc:sldMk cId="1234567890" sldId="273"/>
        </pc:sldMkLst>
        <pc:spChg chg="mod">
          <ac:chgData name="PRADYUMNA KUMAR" userId="937e77b37ca0faff" providerId="LiveId" clId="{A5F18194-D4CB-4899-B130-4BDDD1BD737D}" dt="2026-06-21T23:52:24.608" v="1308" actId="26606"/>
          <ac:spMkLst>
            <pc:docMk/>
            <pc:sldMk cId="1234567890" sldId="273"/>
            <ac:spMk id="2" creationId="{00000000-0000-0000-0000-000000000000}"/>
          </ac:spMkLst>
        </pc:spChg>
        <pc:spChg chg="mod">
          <ac:chgData name="PRADYUMNA KUMAR" userId="937e77b37ca0faff" providerId="LiveId" clId="{A5F18194-D4CB-4899-B130-4BDDD1BD737D}" dt="2026-06-19T00:40:32.803" v="1307" actId="20577"/>
          <ac:spMkLst>
            <pc:docMk/>
            <pc:sldMk cId="1234567890" sldId="273"/>
            <ac:spMk id="3" creationId="{00000000-0000-0000-0000-000000000000}"/>
          </ac:spMkLst>
        </pc:spChg>
        <pc:spChg chg="add mod">
          <ac:chgData name="PRADYUMNA KUMAR" userId="937e77b37ca0faff" providerId="LiveId" clId="{A5F18194-D4CB-4899-B130-4BDDD1BD737D}" dt="2026-06-19T00:35:15.603" v="1292" actId="26606"/>
          <ac:spMkLst>
            <pc:docMk/>
            <pc:sldMk cId="1234567890" sldId="273"/>
            <ac:spMk id="4" creationId="{00000000-0000-0000-0000-000000000000}"/>
          </ac:spMkLst>
        </pc:spChg>
        <pc:spChg chg="add mod">
          <ac:chgData name="PRADYUMNA KUMAR" userId="937e77b37ca0faff" providerId="LiveId" clId="{A5F18194-D4CB-4899-B130-4BDDD1BD737D}" dt="2026-06-19T00:35:15.603" v="1292" actId="26606"/>
          <ac:spMkLst>
            <pc:docMk/>
            <pc:sldMk cId="1234567890" sldId="273"/>
            <ac:spMk id="5" creationId="{00000000-0000-0000-0000-000000000000}"/>
          </ac:spMkLst>
        </pc:spChg>
        <pc:spChg chg="add mod">
          <ac:chgData name="PRADYUMNA KUMAR" userId="937e77b37ca0faff" providerId="LiveId" clId="{A5F18194-D4CB-4899-B130-4BDDD1BD737D}" dt="2026-06-19T00:35:15.603" v="1292" actId="26606"/>
          <ac:spMkLst>
            <pc:docMk/>
            <pc:sldMk cId="1234567890" sldId="273"/>
            <ac:spMk id="20" creationId="{00000000-0000-0000-0000-000000000000}"/>
          </ac:spMkLst>
        </pc:spChg>
        <pc:spChg chg="add mod">
          <ac:chgData name="PRADYUMNA KUMAR" userId="937e77b37ca0faff" providerId="LiveId" clId="{A5F18194-D4CB-4899-B130-4BDDD1BD737D}" dt="2026-06-19T00:35:15.603" v="1292" actId="26606"/>
          <ac:spMkLst>
            <pc:docMk/>
            <pc:sldMk cId="1234567890" sldId="273"/>
            <ac:spMk id="21" creationId="{00000000-0000-0000-0000-000000000000}"/>
          </ac:spMkLst>
        </pc:spChg>
        <pc:spChg chg="add mod">
          <ac:chgData name="PRADYUMNA KUMAR" userId="937e77b37ca0faff" providerId="LiveId" clId="{A5F18194-D4CB-4899-B130-4BDDD1BD737D}" dt="2026-06-19T00:35:15.603" v="1292" actId="26606"/>
          <ac:spMkLst>
            <pc:docMk/>
            <pc:sldMk cId="1234567890" sldId="273"/>
            <ac:spMk id="22" creationId="{00000000-0000-0000-0000-000000000000}"/>
          </ac:spMkLst>
        </pc:spChg>
        <pc:spChg chg="add">
          <ac:chgData name="PRADYUMNA KUMAR" userId="937e77b37ca0faff" providerId="LiveId" clId="{A5F18194-D4CB-4899-B130-4BDDD1BD737D}" dt="2026-06-21T23:52:24.608" v="1308" actId="26606"/>
          <ac:spMkLst>
            <pc:docMk/>
            <pc:sldMk cId="1234567890" sldId="273"/>
            <ac:spMk id="30" creationId="{00000000-0000-0000-0000-000000000000}"/>
          </ac:spMkLst>
        </pc:spChg>
      </pc:sldChg>
      <pc:sldMasterChg chg="add modSldLayout sldLayoutOrd">
        <pc:chgData name="PRADYUMNA KUMAR" userId="937e77b37ca0faff" providerId="LiveId" clId="{A5F18194-D4CB-4899-B130-4BDDD1BD737D}" dt="2026-06-19T00:35:15.603" v="1292" actId="26606"/>
        <pc:sldMasterMkLst>
          <pc:docMk/>
          <pc:sldMasterMk cId="0" sldId="2147483648"/>
        </pc:sldMasterMkLst>
        <pc:sldLayoutChg chg="mod ord">
          <pc:chgData name="PRADYUMNA KUMAR" userId="937e77b37ca0faff" providerId="LiveId" clId="{A5F18194-D4CB-4899-B130-4BDDD1BD737D}" dt="2026-06-19T00:35:15.603" v="1292" actId="26606"/>
          <pc:sldLayoutMkLst>
            <pc:docMk/>
            <pc:sldMasterMk cId="0" sldId="2147483648"/>
            <pc:sldLayoutMk cId="0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6390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7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B2C3D4-1111-2222-3333-444455556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HeaderBanner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gradFill rotWithShape="0">
            <a:gsLst>
              <a:gs pos="0">
                <a:srgbClr val="4F46E5"/>
              </a:gs>
              <a:gs pos="100000">
                <a:srgbClr val="10B981"/>
              </a:gs>
            </a:gsLst>
            <a:lin ang="0" scaled="1"/>
          </a:gra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"/>
          <p:cNvSpPr/>
          <p:nvPr/>
        </p:nvSpPr>
        <p:spPr>
          <a:xfrm>
            <a:off x="1143000" y="171450"/>
            <a:ext cx="754380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>
              <a:buNone/>
            </a:pPr>
            <a:r>
              <a:rPr lang="en-US" sz="2500" b="1" spc="2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 Up Practice of Real Estate Consultancy</a:t>
            </a:r>
          </a:p>
        </p:txBody>
      </p:sp>
      <p:sp>
        <p:nvSpPr>
          <p:cNvPr id="3" name="Subtitle"/>
          <p:cNvSpPr/>
          <p:nvPr/>
        </p:nvSpPr>
        <p:spPr>
          <a:xfrm>
            <a:off x="1143000" y="685800"/>
            <a:ext cx="75438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buNone/>
            </a:pPr>
            <a:r>
              <a:rPr lang="en-US" sz="1400" b="0" i="1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</a:t>
            </a:r>
            <a:r>
              <a:rPr lang="en-US" sz="1400" i="1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Vasai</a:t>
            </a:r>
            <a:r>
              <a:rPr lang="en-US" sz="1400" b="0" i="1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Branch of ICAI</a:t>
            </a:r>
          </a:p>
        </p:txBody>
      </p:sp>
      <p:sp>
        <p:nvSpPr>
          <p:cNvPr id="4" name="SectionHeader"/>
          <p:cNvSpPr/>
          <p:nvPr/>
        </p:nvSpPr>
        <p:spPr>
          <a:xfrm>
            <a:off x="457200" y="1257300"/>
            <a:ext cx="82296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en-US" sz="1800" b="1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Estate Accounting and Reporting</a:t>
            </a:r>
          </a:p>
        </p:txBody>
      </p:sp>
      <p:sp>
        <p:nvSpPr>
          <p:cNvPr id="30" name="ContentCard"/>
          <p:cNvSpPr/>
          <p:nvPr/>
        </p:nvSpPr>
        <p:spPr>
          <a:xfrm>
            <a:off x="400050" y="1600200"/>
            <a:ext cx="8343900" cy="3048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7EB"/>
            </a:solidFill>
          </a:ln>
          <a:effectLst>
            <a:outerShdw blurRad="190500" dist="38100" dir="5400000" rotWithShape="0">
              <a:srgbClr val="4F46E5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LeftAccent"/>
          <p:cNvSpPr/>
          <p:nvPr/>
        </p:nvSpPr>
        <p:spPr>
          <a:xfrm>
            <a:off x="457200" y="1657350"/>
            <a:ext cx="57150" cy="2857500"/>
          </a:xfrm>
          <a:prstGeom prst="roundRect">
            <a:avLst>
              <a:gd name="adj" fmla="val 50000"/>
            </a:avLst>
          </a:prstGeom>
          <a:gradFill rotWithShape="0">
            <a:gsLst>
              <a:gs pos="0">
                <a:srgbClr val="4F46E5"/>
              </a:gs>
              <a:gs pos="100000">
                <a:srgbClr val="10B981"/>
              </a:gs>
            </a:gsLst>
            <a:lin ang="5400000" scaled="1"/>
          </a:gra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" name="Content"/>
          <p:cNvSpPr/>
          <p:nvPr/>
        </p:nvSpPr>
        <p:spPr>
          <a:xfrm>
            <a:off x="628650" y="1657350"/>
            <a:ext cx="8058150" cy="28575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 </a:t>
            </a: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– 115</a:t>
            </a:r>
          </a:p>
          <a:p>
            <a:pPr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 </a:t>
            </a: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Guidance Note for Real Estate Transactions / AS 7</a:t>
            </a:r>
          </a:p>
          <a:p>
            <a:pPr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 </a:t>
            </a: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115 Financials – Explained with Audited Financial Statements of a Listed Entity</a:t>
            </a:r>
          </a:p>
          <a:p>
            <a:pPr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 </a:t>
            </a: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IGAAP Financials – Explained with Audited Financial Statements of an Entity</a:t>
            </a:r>
          </a:p>
          <a:p>
            <a:pPr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 </a:t>
            </a: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Real Estate Accounting</a:t>
            </a:r>
          </a:p>
          <a:p>
            <a:pPr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 </a:t>
            </a: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in the Books of Land Owner – JDA &amp; Self-Development</a:t>
            </a:r>
          </a:p>
          <a:p>
            <a:pPr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  </a:t>
            </a:r>
            <a:r>
              <a:rPr lang="en-US" sz="1200" b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Others:</a:t>
            </a:r>
          </a:p>
          <a:p>
            <a:pPr marL="457200" algn="l">
              <a:lnSpc>
                <a:spcPct val="120000"/>
              </a:lnSpc>
              <a:spcBef>
                <a:spcPts val="150"/>
              </a:spcBef>
              <a:spcAft>
                <a:spcPts val="0"/>
              </a:spcAft>
              <a:buNone/>
            </a:pPr>
            <a:r>
              <a:rPr lang="en-US" sz="1050" b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 Demand / Tax Invoice Format as per GST Rules</a:t>
            </a:r>
          </a:p>
          <a:p>
            <a:pPr marL="457200" algn="l">
              <a:lnSpc>
                <a:spcPct val="120000"/>
              </a:lnSpc>
              <a:spcBef>
                <a:spcPts val="150"/>
              </a:spcBef>
              <a:spcAft>
                <a:spcPts val="0"/>
              </a:spcAft>
              <a:buNone/>
            </a:pPr>
            <a:r>
              <a:rPr lang="en-US" sz="1050" b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 Percentage of Completion Method (POCM) Working</a:t>
            </a:r>
          </a:p>
          <a:p>
            <a:pPr marL="457200" algn="l">
              <a:lnSpc>
                <a:spcPct val="120000"/>
              </a:lnSpc>
              <a:spcBef>
                <a:spcPts val="150"/>
              </a:spcBef>
              <a:spcAft>
                <a:spcPts val="0"/>
              </a:spcAft>
              <a:buNone/>
            </a:pPr>
            <a:r>
              <a:rPr lang="en-US" sz="1050" b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 Inventory Valuation</a:t>
            </a:r>
          </a:p>
          <a:p>
            <a:pPr marL="457200" algn="l">
              <a:lnSpc>
                <a:spcPct val="120000"/>
              </a:lnSpc>
              <a:spcBef>
                <a:spcPts val="150"/>
              </a:spcBef>
              <a:spcAft>
                <a:spcPts val="0"/>
              </a:spcAft>
              <a:buNone/>
            </a:pPr>
            <a:r>
              <a:rPr lang="en-US" sz="1050" b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 GST Return Working</a:t>
            </a:r>
          </a:p>
          <a:p>
            <a:pPr marL="457200" algn="l">
              <a:lnSpc>
                <a:spcPct val="120000"/>
              </a:lnSpc>
              <a:spcBef>
                <a:spcPts val="150"/>
              </a:spcBef>
              <a:spcAft>
                <a:spcPts val="0"/>
              </a:spcAft>
              <a:buNone/>
            </a:pPr>
            <a:r>
              <a:rPr lang="en-US" sz="1050" b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 RERA Working – Form 3</a:t>
            </a:r>
          </a:p>
        </p:txBody>
      </p:sp>
      <p:sp>
        <p:nvSpPr>
          <p:cNvPr id="22" name="BottomBar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gradFill rotWithShape="0">
            <a:gsLst>
              <a:gs pos="0">
                <a:srgbClr val="10B981"/>
              </a:gs>
              <a:gs pos="100000">
                <a:srgbClr val="4F46E5"/>
              </a:gs>
            </a:gsLst>
            <a:lin ang="0" scaled="1"/>
          </a:gradFill>
          <a:ln w="0">
            <a:noFill/>
          </a:ln>
        </p:spPr>
        <p:txBody>
          <a:bodyPr wrap="square" lIns="91440" tIns="0" rIns="91440" bIns="0" rtlCol="0" anchor="ctr"/>
          <a:lstStyle/>
          <a:p>
            <a:pPr algn="ctr">
              <a:buNone/>
            </a:pPr>
            <a:r>
              <a:rPr lang="en-US" sz="1100" b="1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 CA Pradyumna Kumar Kolaparti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B23723A-2428-DC9B-B375-0EF578ABD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680" y="384630"/>
            <a:ext cx="686984" cy="47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567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F46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Guidance Note for</a:t>
            </a:r>
          </a:p>
          <a:p>
            <a:pPr marL="0" indent="0" algn="ctr">
              <a:buNone/>
            </a:pPr>
            <a:r>
              <a:rPr lang="en-US" sz="2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Estate Transactions</a:t>
            </a:r>
          </a:p>
        </p:txBody>
      </p:sp>
      <p:sp>
        <p:nvSpPr>
          <p:cNvPr id="3" name="Subtitle"/>
          <p:cNvSpPr/>
          <p:nvPr/>
        </p:nvSpPr>
        <p:spPr>
          <a:xfrm>
            <a:off x="914400" y="2514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>
                <a:solidFill>
                  <a:srgbClr val="E0E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Treatment for Real Estate Developers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lideTitle"/>
          <p:cNvSpPr/>
          <p:nvPr/>
        </p:nvSpPr>
        <p:spPr>
          <a:xfrm>
            <a:off x="548640" y="13716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Objective and Scope</a:t>
            </a:r>
          </a:p>
        </p:txBody>
      </p:sp>
      <p:sp>
        <p:nvSpPr>
          <p:cNvPr id="4" name="Subtitle"/>
          <p:cNvSpPr/>
          <p:nvPr/>
        </p:nvSpPr>
        <p:spPr>
          <a:xfrm>
            <a:off x="548640" y="54864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Guidance Note for Real Estate Transactions</a:t>
            </a:r>
          </a:p>
        </p:txBody>
      </p:sp>
      <p:sp>
        <p:nvSpPr>
          <p:cNvPr id="5" name="ObjCard"/>
          <p:cNvSpPr/>
          <p:nvPr/>
        </p:nvSpPr>
        <p:spPr>
          <a:xfrm>
            <a:off x="548640" y="868680"/>
            <a:ext cx="3886200" cy="3886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ObjAccent"/>
          <p:cNvSpPr/>
          <p:nvPr/>
        </p:nvSpPr>
        <p:spPr>
          <a:xfrm>
            <a:off x="548640" y="868680"/>
            <a:ext cx="54864" cy="388620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7" name="ObjText"/>
          <p:cNvSpPr/>
          <p:nvPr/>
        </p:nvSpPr>
        <p:spPr>
          <a:xfrm>
            <a:off x="731520" y="914400"/>
            <a:ext cx="356616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spcAft>
                <a:spcPts val="800"/>
              </a:spcAft>
              <a:buNone/>
            </a:pPr>
            <a:r>
              <a:rPr lang="en-US" sz="160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</a:t>
            </a:r>
          </a:p>
          <a:p>
            <a:pPr marL="0" indent="0" algn="just">
              <a:lnSpc>
                <a:spcPts val="1600"/>
              </a:lnSpc>
              <a:spcAft>
                <a:spcPts val="400"/>
              </a:spcAft>
              <a:buNone/>
            </a:pPr>
            <a:r>
              <a:rPr lang="en-US" sz="1100" b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</a:t>
            </a:r>
            <a:r>
              <a:rPr lang="en-US" sz="11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The objective of this Guidance Note is to recommend the accounting treatment by enterprises dealing in ‘Real Estate’ as sellers or developers.</a:t>
            </a:r>
          </a:p>
          <a:p>
            <a:pPr marL="0" indent="0" algn="just">
              <a:lnSpc>
                <a:spcPts val="1600"/>
              </a:lnSpc>
              <a:spcAft>
                <a:spcPts val="400"/>
              </a:spcAft>
              <a:buNone/>
            </a:pPr>
            <a:r>
              <a:rPr lang="en-US" sz="11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term ‘real estate’ refers to </a:t>
            </a:r>
            <a:r>
              <a:rPr lang="en-US" sz="110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as well as buildings</a:t>
            </a:r>
            <a:r>
              <a:rPr lang="en-US" sz="11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rights in relation thereto.</a:t>
            </a:r>
          </a:p>
          <a:p>
            <a:pPr marL="0" indent="0" algn="just">
              <a:lnSpc>
                <a:spcPts val="1600"/>
              </a:lnSpc>
              <a:buNone/>
            </a:pPr>
            <a:r>
              <a:rPr lang="en-US" sz="11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Enterprises who undertake such activity are generally referred to by different terms such as ‘real estate developers’, ‘builders’ or ‘property developers’.</a:t>
            </a:r>
          </a:p>
        </p:txBody>
      </p:sp>
      <p:sp>
        <p:nvSpPr>
          <p:cNvPr id="8" name="ScopeCard"/>
          <p:cNvSpPr/>
          <p:nvPr/>
        </p:nvSpPr>
        <p:spPr>
          <a:xfrm>
            <a:off x="4709160" y="868680"/>
            <a:ext cx="3886200" cy="3886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copeAccent"/>
          <p:cNvSpPr/>
          <p:nvPr/>
        </p:nvSpPr>
        <p:spPr>
          <a:xfrm>
            <a:off x="4709160" y="868680"/>
            <a:ext cx="54864" cy="388620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10" name="ScopeText"/>
          <p:cNvSpPr/>
          <p:nvPr/>
        </p:nvSpPr>
        <p:spPr>
          <a:xfrm>
            <a:off x="4892040" y="914400"/>
            <a:ext cx="356616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spcAft>
                <a:spcPts val="600"/>
              </a:spcAft>
              <a:buNone/>
            </a:pPr>
            <a:r>
              <a:rPr lang="en-US" sz="160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</a:p>
          <a:p>
            <a:pPr marL="0" indent="0" algn="just">
              <a:lnSpc>
                <a:spcPts val="1500"/>
              </a:lnSpc>
              <a:spcAft>
                <a:spcPts val="400"/>
              </a:spcAft>
              <a:buNone/>
            </a:pPr>
            <a:r>
              <a:rPr lang="en-US" sz="1100" b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</a:t>
            </a:r>
            <a:r>
              <a:rPr lang="en-US" sz="11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This Guidance Note covers </a:t>
            </a:r>
            <a:r>
              <a:rPr lang="en-US" sz="110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forms of transactions</a:t>
            </a:r>
            <a:r>
              <a:rPr lang="en-US" sz="11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real estate. An illustrative list of transactions covered: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Calibri" pitchFamily="34" charset="0"/>
              <a:buChar char="(a)"/>
            </a:pPr>
            <a:r>
              <a:rPr lang="en-US" sz="105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Sale of plots of land (including long term sale type leases) without any development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Calibri" pitchFamily="34" charset="0"/>
              <a:buChar char="(b)"/>
            </a:pPr>
            <a:r>
              <a:rPr lang="en-US" sz="105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Sale of plots of land with development in the form of common facilities (roads, drainage, water pipelines, electrical lines, sewage, club house, landscaping, etc.)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Calibri" pitchFamily="34" charset="0"/>
              <a:buChar char="(c)"/>
            </a:pPr>
            <a:r>
              <a:rPr lang="en-US" sz="105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Development and sale of residential and commercial units, row houses, independent houses, with or without an undivided share in land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Calibri" pitchFamily="34" charset="0"/>
              <a:buChar char="(d)"/>
            </a:pPr>
            <a:r>
              <a:rPr lang="en-US" sz="105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Acquisition, </a:t>
            </a:r>
            <a:r>
              <a:rPr lang="en-US" sz="1050" b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utilisation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transfer of development rights</a:t>
            </a:r>
          </a:p>
          <a:p>
            <a:pPr marL="171450" indent="-171450" algn="just">
              <a:lnSpc>
                <a:spcPts val="1500"/>
              </a:lnSpc>
              <a:spcAft>
                <a:spcPts val="300"/>
              </a:spcAft>
              <a:buFont typeface="Calibri" pitchFamily="34" charset="0"/>
              <a:buChar char="(e)"/>
            </a:pPr>
            <a:r>
              <a:rPr lang="en-US" sz="105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Redevelopment of existing buildings and structures</a:t>
            </a:r>
          </a:p>
          <a:p>
            <a:pPr marL="171450" indent="-171450" algn="just">
              <a:lnSpc>
                <a:spcPts val="1500"/>
              </a:lnSpc>
              <a:buFont typeface="Calibri" pitchFamily="34" charset="0"/>
              <a:buChar char="(f)"/>
            </a:pPr>
            <a:r>
              <a:rPr lang="en-US" sz="105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Joint development agreements for any of the above activities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itle"/>
          <p:cNvSpPr/>
          <p:nvPr/>
        </p:nvSpPr>
        <p:spPr>
          <a:xfrm>
            <a:off x="548640" y="137160"/>
            <a:ext cx="8046720" cy="4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Costs:</a:t>
            </a:r>
          </a:p>
        </p:txBody>
      </p:sp>
      <p:sp>
        <p:nvSpPr>
          <p:cNvPr id="4" name="Subtitle"/>
          <p:cNvSpPr/>
          <p:nvPr/>
        </p:nvSpPr>
        <p:spPr>
          <a:xfrm>
            <a:off x="548640" y="50292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Guidance Note — Costs to Be Considered at the Time of Revenue Recognition</a:t>
            </a:r>
          </a:p>
        </p:txBody>
      </p:sp>
      <p:sp>
        <p:nvSpPr>
          <p:cNvPr id="10" name="Card1Bg"/>
          <p:cNvSpPr/>
          <p:nvPr/>
        </p:nvSpPr>
        <p:spPr>
          <a:xfrm>
            <a:off x="548640" y="800100"/>
            <a:ext cx="3886200" cy="201168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Card1Accent"/>
          <p:cNvSpPr/>
          <p:nvPr/>
        </p:nvSpPr>
        <p:spPr>
          <a:xfrm>
            <a:off x="548640" y="800100"/>
            <a:ext cx="54864" cy="201168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12" name="Card1Text"/>
          <p:cNvSpPr/>
          <p:nvPr/>
        </p:nvSpPr>
        <p:spPr>
          <a:xfrm>
            <a:off x="731520" y="838200"/>
            <a:ext cx="3566160" cy="1935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b="1">
                <a:solidFill>
                  <a:srgbClr val="4F46E5"/>
                </a:solidFill>
                <a:latin typeface="Calibri" pitchFamily="34" charset="0"/>
              </a:rPr>
              <a:t>Project Cost Categories</a:t>
            </a:r>
          </a:p>
          <a:p>
            <a:pPr marL="0" indent="0">
              <a:lnSpc>
                <a:spcPts val="1400"/>
              </a:lnSpc>
              <a:spcAft>
                <a:spcPts val="200"/>
              </a:spcAft>
              <a:buNone/>
            </a:pP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(a) Cost of Land &amp; Development Rights</a:t>
            </a:r>
          </a:p>
          <a:p>
            <a:pPr marL="0" indent="0">
              <a:lnSpc>
                <a:spcPts val="1300"/>
              </a:lnSpc>
              <a:spcAft>
                <a:spcPts val="300"/>
              </a:spcAft>
              <a:buNone/>
            </a:pPr>
            <a:r>
              <a:rPr lang="en-US" sz="950" b="0">
                <a:solidFill>
                  <a:srgbClr val="475569"/>
                </a:solidFill>
                <a:latin typeface="Calibri" pitchFamily="34" charset="0"/>
              </a:rPr>
              <a:t>Acquisition of land, development rights, rehabilitation costs, registration charges, stamp duty, brokerage &amp; incidental expenses.</a:t>
            </a:r>
          </a:p>
          <a:p>
            <a:pPr marL="0" indent="0">
              <a:lnSpc>
                <a:spcPts val="1400"/>
              </a:lnSpc>
              <a:spcAft>
                <a:spcPts val="200"/>
              </a:spcAft>
              <a:buNone/>
            </a:pP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(b) Borrowing Costs</a:t>
            </a:r>
          </a:p>
          <a:p>
            <a:pPr marL="0" indent="0">
              <a:lnSpc>
                <a:spcPts val="1300"/>
              </a:lnSpc>
              <a:spcAft>
                <a:spcPts val="300"/>
              </a:spcAft>
              <a:buNone/>
            </a:pPr>
            <a:r>
              <a:rPr lang="en-US" sz="950" b="0">
                <a:solidFill>
                  <a:srgbClr val="475569"/>
                </a:solidFill>
                <a:latin typeface="Calibri" pitchFamily="34" charset="0"/>
              </a:rPr>
              <a:t> As Per AS 16 — costs incurred directly in relation to a project or apportioned to a project.</a:t>
            </a:r>
          </a:p>
          <a:p>
            <a:pPr marL="0" indent="0">
              <a:lnSpc>
                <a:spcPts val="1400"/>
              </a:lnSpc>
              <a:spcAft>
                <a:spcPts val="200"/>
              </a:spcAft>
              <a:buNone/>
            </a:pP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(c) Construction &amp; Development Costs</a:t>
            </a:r>
          </a:p>
          <a:p>
            <a:pPr marL="0" indent="0">
              <a:lnSpc>
                <a:spcPts val="1300"/>
              </a:lnSpc>
              <a:buNone/>
            </a:pPr>
            <a:r>
              <a:rPr lang="en-US" sz="950" b="0">
                <a:solidFill>
                  <a:srgbClr val="475569"/>
                </a:solidFill>
                <a:latin typeface="Calibri" pitchFamily="34" charset="0"/>
              </a:rPr>
              <a:t>Costs directly related to the project and costs attributable to project activity that can be allocated.</a:t>
            </a:r>
          </a:p>
        </p:txBody>
      </p:sp>
      <p:sp>
        <p:nvSpPr>
          <p:cNvPr id="20" name="Card2Bg"/>
          <p:cNvSpPr/>
          <p:nvPr/>
        </p:nvSpPr>
        <p:spPr>
          <a:xfrm>
            <a:off x="4709160" y="800100"/>
            <a:ext cx="3886200" cy="201168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Card2Accent"/>
          <p:cNvSpPr/>
          <p:nvPr/>
        </p:nvSpPr>
        <p:spPr>
          <a:xfrm>
            <a:off x="4709160" y="800100"/>
            <a:ext cx="54864" cy="201168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2" name="Card2Text"/>
          <p:cNvSpPr/>
          <p:nvPr/>
        </p:nvSpPr>
        <p:spPr>
          <a:xfrm>
            <a:off x="4892040" y="838200"/>
            <a:ext cx="3566160" cy="1935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300"/>
              </a:spcAft>
              <a:buNone/>
            </a:pPr>
            <a:r>
              <a:rPr lang="en-US" sz="1300" b="1">
                <a:solidFill>
                  <a:srgbClr val="10B981"/>
                </a:solidFill>
                <a:latin typeface="Calibri" pitchFamily="34" charset="0"/>
              </a:rPr>
              <a:t>Direct Construction &amp; Development Costs</a:t>
            </a:r>
          </a:p>
          <a:p>
            <a:pPr marL="171450" indent="-171450">
              <a:lnSpc>
                <a:spcPts val="1250"/>
              </a:lnSpc>
              <a:spcAft>
                <a:spcPts val="100"/>
              </a:spcAft>
              <a:buFont typeface="Calibri" pitchFamily="34" charset="0"/>
              <a:buChar char="(a)"/>
            </a:pP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 Land conversion costs, betterment charges, municipal sanction fee &amp; building permissions</a:t>
            </a:r>
          </a:p>
          <a:p>
            <a:pPr marL="171450" indent="-171450">
              <a:lnSpc>
                <a:spcPts val="1250"/>
              </a:lnSpc>
              <a:spcAft>
                <a:spcPts val="100"/>
              </a:spcAft>
              <a:buFont typeface="Calibri" pitchFamily="34" charset="0"/>
              <a:buChar char="(b)"/>
            </a:pP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 Site </a:t>
            </a:r>
            <a:r>
              <a:rPr lang="en-US" sz="950" b="0" err="1">
                <a:solidFill>
                  <a:srgbClr val="1E293B"/>
                </a:solidFill>
                <a:latin typeface="Calibri" pitchFamily="34" charset="0"/>
              </a:rPr>
              <a:t>labour</a:t>
            </a: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 costs, including site supervision</a:t>
            </a:r>
          </a:p>
          <a:p>
            <a:pPr marL="171450" indent="-171450">
              <a:lnSpc>
                <a:spcPts val="1250"/>
              </a:lnSpc>
              <a:spcAft>
                <a:spcPts val="100"/>
              </a:spcAft>
              <a:buFont typeface="Calibri" pitchFamily="34" charset="0"/>
              <a:buChar char="(c)"/>
            </a:pP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 Costs of materials used in construction/development</a:t>
            </a:r>
          </a:p>
          <a:p>
            <a:pPr marL="171450" indent="-171450">
              <a:lnSpc>
                <a:spcPts val="1250"/>
              </a:lnSpc>
              <a:spcAft>
                <a:spcPts val="100"/>
              </a:spcAft>
              <a:buFont typeface="Calibri" pitchFamily="34" charset="0"/>
              <a:buChar char="(d)"/>
            </a:pP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 Depreciation of plant &amp; equipment used for the project</a:t>
            </a:r>
          </a:p>
          <a:p>
            <a:pPr marL="171450" indent="-171450">
              <a:lnSpc>
                <a:spcPts val="1250"/>
              </a:lnSpc>
              <a:spcAft>
                <a:spcPts val="100"/>
              </a:spcAft>
              <a:buFont typeface="Calibri" pitchFamily="34" charset="0"/>
              <a:buChar char="(e)"/>
            </a:pP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 Costs of moving plant, equipment &amp; materials to/from site</a:t>
            </a:r>
          </a:p>
          <a:p>
            <a:pPr marL="171450" indent="-171450">
              <a:lnSpc>
                <a:spcPts val="1250"/>
              </a:lnSpc>
              <a:spcAft>
                <a:spcPts val="100"/>
              </a:spcAft>
              <a:buFont typeface="Calibri" pitchFamily="34" charset="0"/>
              <a:buChar char="(f)"/>
            </a:pP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 Costs of hiring plant and equipment</a:t>
            </a:r>
          </a:p>
          <a:p>
            <a:pPr marL="171450" indent="-171450">
              <a:lnSpc>
                <a:spcPts val="1250"/>
              </a:lnSpc>
              <a:spcAft>
                <a:spcPts val="100"/>
              </a:spcAft>
              <a:buFont typeface="Calibri" pitchFamily="34" charset="0"/>
              <a:buChar char="(g)"/>
            </a:pP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 Costs of design &amp; technical assistance directly related to the project</a:t>
            </a:r>
          </a:p>
          <a:p>
            <a:pPr marL="171450" indent="-171450">
              <a:lnSpc>
                <a:spcPts val="1250"/>
              </a:lnSpc>
              <a:spcAft>
                <a:spcPts val="100"/>
              </a:spcAft>
              <a:buFont typeface="Calibri" pitchFamily="34" charset="0"/>
              <a:buChar char="(h)"/>
            </a:pP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 Estimated costs of rectification &amp; guarantee work, including warranty costs</a:t>
            </a:r>
          </a:p>
          <a:p>
            <a:pPr marL="171450" indent="-171450">
              <a:lnSpc>
                <a:spcPts val="1250"/>
              </a:lnSpc>
              <a:buFont typeface="Calibri" pitchFamily="34" charset="0"/>
              <a:buChar char="(i)"/>
            </a:pP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 Claims from third parties</a:t>
            </a:r>
          </a:p>
        </p:txBody>
      </p:sp>
      <p:sp>
        <p:nvSpPr>
          <p:cNvPr id="30" name="Card3Bg"/>
          <p:cNvSpPr/>
          <p:nvPr/>
        </p:nvSpPr>
        <p:spPr>
          <a:xfrm>
            <a:off x="548640" y="2972740"/>
            <a:ext cx="3886200" cy="201168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1" name="Card3Accent"/>
          <p:cNvSpPr/>
          <p:nvPr/>
        </p:nvSpPr>
        <p:spPr>
          <a:xfrm>
            <a:off x="548640" y="2972740"/>
            <a:ext cx="54864" cy="2011680"/>
          </a:xfrm>
          <a:prstGeom prst="roundRect">
            <a:avLst>
              <a:gd name="adj" fmla="val 50000"/>
            </a:avLst>
          </a:prstGeom>
          <a:solidFill>
            <a:srgbClr val="EF4444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32" name="Card3Text"/>
          <p:cNvSpPr/>
          <p:nvPr/>
        </p:nvSpPr>
        <p:spPr>
          <a:xfrm>
            <a:off x="731520" y="3010840"/>
            <a:ext cx="3566160" cy="1935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300"/>
              </a:spcAft>
              <a:buNone/>
            </a:pPr>
            <a:r>
              <a:rPr lang="en-US" sz="1300" b="1">
                <a:solidFill>
                  <a:srgbClr val="EF4444"/>
                </a:solidFill>
                <a:latin typeface="Calibri" pitchFamily="34" charset="0"/>
              </a:rPr>
              <a:t> Excluded Costs</a:t>
            </a:r>
          </a:p>
          <a:p>
            <a:pPr marL="0" indent="0">
              <a:lnSpc>
                <a:spcPts val="1300"/>
              </a:lnSpc>
              <a:spcAft>
                <a:spcPts val="200"/>
              </a:spcAft>
              <a:buNone/>
            </a:pPr>
            <a:r>
              <a:rPr lang="en-US" sz="950" b="0" i="1">
                <a:solidFill>
                  <a:srgbClr val="64748B"/>
                </a:solidFill>
                <a:latin typeface="Calibri" pitchFamily="34" charset="0"/>
              </a:rPr>
              <a:t>Not part of construction/development costs if material:</a:t>
            </a:r>
          </a:p>
          <a:p>
            <a:pPr marL="171450" indent="-171450">
              <a:lnSpc>
                <a:spcPts val="1350"/>
              </a:lnSpc>
              <a:spcAft>
                <a:spcPts val="100"/>
              </a:spcAft>
              <a:buFont typeface="Calibri" pitchFamily="34" charset="0"/>
              <a:buChar char="(a)"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General administration costs</a:t>
            </a:r>
          </a:p>
          <a:p>
            <a:pPr marL="171450" indent="-171450">
              <a:lnSpc>
                <a:spcPts val="1350"/>
              </a:lnSpc>
              <a:spcAft>
                <a:spcPts val="100"/>
              </a:spcAft>
              <a:buFont typeface="Calibri" pitchFamily="34" charset="0"/>
              <a:buChar char="(b)"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Selling costs</a:t>
            </a:r>
          </a:p>
          <a:p>
            <a:pPr marL="171450" indent="-171450">
              <a:lnSpc>
                <a:spcPts val="1350"/>
              </a:lnSpc>
              <a:spcAft>
                <a:spcPts val="100"/>
              </a:spcAft>
              <a:buFont typeface="Calibri" pitchFamily="34" charset="0"/>
              <a:buChar char="(c)"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Research and development costs</a:t>
            </a:r>
          </a:p>
          <a:p>
            <a:pPr marL="171450" indent="-171450">
              <a:lnSpc>
                <a:spcPts val="1350"/>
              </a:lnSpc>
              <a:spcAft>
                <a:spcPts val="100"/>
              </a:spcAft>
              <a:buFont typeface="Calibri" pitchFamily="34" charset="0"/>
              <a:buChar char="(d)"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Depreciation of idle plant and equipment</a:t>
            </a:r>
          </a:p>
          <a:p>
            <a:pPr marL="171450" indent="-171450">
              <a:lnSpc>
                <a:spcPts val="1350"/>
              </a:lnSpc>
              <a:spcAft>
                <a:spcPts val="100"/>
              </a:spcAft>
              <a:buFont typeface="Calibri" pitchFamily="34" charset="0"/>
              <a:buChar char="(e)"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Cost of unconsumed/uninstalled material at site</a:t>
            </a:r>
          </a:p>
          <a:p>
            <a:pPr marL="171450" indent="-171450">
              <a:lnSpc>
                <a:spcPts val="1350"/>
              </a:lnSpc>
              <a:buFont typeface="Calibri" pitchFamily="34" charset="0"/>
              <a:buChar char="(f)"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Payments to sub-contractors in advance of work performed</a:t>
            </a:r>
          </a:p>
        </p:txBody>
      </p:sp>
      <p:sp>
        <p:nvSpPr>
          <p:cNvPr id="40" name="Card4Bg"/>
          <p:cNvSpPr/>
          <p:nvPr/>
        </p:nvSpPr>
        <p:spPr>
          <a:xfrm>
            <a:off x="4709160" y="2972740"/>
            <a:ext cx="3886200" cy="201168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41" name="Card4Accent"/>
          <p:cNvSpPr/>
          <p:nvPr/>
        </p:nvSpPr>
        <p:spPr>
          <a:xfrm>
            <a:off x="4709160" y="2972740"/>
            <a:ext cx="54864" cy="2011680"/>
          </a:xfrm>
          <a:prstGeom prst="roundRect">
            <a:avLst>
              <a:gd name="adj" fmla="val 50000"/>
            </a:avLst>
          </a:prstGeom>
          <a:solidFill>
            <a:srgbClr val="34D399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42" name="Card4Text"/>
          <p:cNvSpPr/>
          <p:nvPr/>
        </p:nvSpPr>
        <p:spPr>
          <a:xfrm>
            <a:off x="4892040" y="3010840"/>
            <a:ext cx="3566160" cy="1935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300"/>
              </a:spcAft>
              <a:buNone/>
            </a:pPr>
            <a:r>
              <a:rPr lang="en-US" sz="1300" b="1">
                <a:solidFill>
                  <a:srgbClr val="34D399"/>
                </a:solidFill>
                <a:latin typeface="Calibri" pitchFamily="34" charset="0"/>
              </a:rPr>
              <a:t>Allocable Costs</a:t>
            </a:r>
          </a:p>
          <a:p>
            <a:pPr marL="0" indent="0">
              <a:lnSpc>
                <a:spcPts val="1300"/>
              </a:lnSpc>
              <a:spcAft>
                <a:spcPts val="200"/>
              </a:spcAft>
              <a:buNone/>
            </a:pPr>
            <a:r>
              <a:rPr lang="en-US" sz="950" b="0" i="1">
                <a:solidFill>
                  <a:srgbClr val="64748B"/>
                </a:solidFill>
                <a:latin typeface="Calibri" pitchFamily="34" charset="0"/>
              </a:rPr>
              <a:t>Attributable to project activity, allocable to specific projects:</a:t>
            </a:r>
          </a:p>
          <a:p>
            <a:pPr marL="171450" indent="-171450">
              <a:lnSpc>
                <a:spcPts val="1400"/>
              </a:lnSpc>
              <a:spcAft>
                <a:spcPts val="100"/>
              </a:spcAft>
              <a:buFont typeface="Calibri" pitchFamily="34" charset="0"/>
              <a:buChar char="(a)"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Insurance</a:t>
            </a:r>
          </a:p>
          <a:p>
            <a:pPr marL="171450" indent="-171450">
              <a:lnSpc>
                <a:spcPts val="1400"/>
              </a:lnSpc>
              <a:spcAft>
                <a:spcPts val="100"/>
              </a:spcAft>
              <a:buFont typeface="Calibri" pitchFamily="34" charset="0"/>
              <a:buChar char="(b)"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Design &amp; technical assistance not directly related to a specific project</a:t>
            </a:r>
          </a:p>
          <a:p>
            <a:pPr marL="171450" indent="-171450">
              <a:lnSpc>
                <a:spcPts val="1400"/>
              </a:lnSpc>
              <a:spcAft>
                <a:spcPts val="100"/>
              </a:spcAft>
              <a:buFont typeface="Calibri" pitchFamily="34" charset="0"/>
              <a:buChar char="(c)"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Construction or development overheads</a:t>
            </a:r>
          </a:p>
          <a:p>
            <a:pPr marL="171450" indent="-171450">
              <a:lnSpc>
                <a:spcPts val="1400"/>
              </a:lnSpc>
              <a:spcAft>
                <a:spcPts val="300"/>
              </a:spcAft>
              <a:buFont typeface="Calibri" pitchFamily="34" charset="0"/>
              <a:buChar char="(d)"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Borrowing costs</a:t>
            </a:r>
          </a:p>
          <a:p>
            <a:pPr marL="0" indent="0">
              <a:lnSpc>
                <a:spcPts val="1300"/>
              </a:lnSpc>
              <a:buNone/>
            </a:pPr>
            <a:r>
              <a:rPr lang="en-US" sz="950" b="0" i="1">
                <a:solidFill>
                  <a:srgbClr val="64748B"/>
                </a:solidFill>
                <a:latin typeface="Calibri" pitchFamily="34" charset="0"/>
              </a:rPr>
              <a:t>Allocated using systematic &amp; rational methods, applied consistently based on normal level of project activity.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itle"/>
          <p:cNvSpPr/>
          <p:nvPr/>
        </p:nvSpPr>
        <p:spPr>
          <a:xfrm>
            <a:off x="548640" y="137160"/>
            <a:ext cx="8046720" cy="4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Revenues:</a:t>
            </a:r>
          </a:p>
        </p:txBody>
      </p:sp>
      <p:sp>
        <p:nvSpPr>
          <p:cNvPr id="4" name="Subtitle"/>
          <p:cNvSpPr/>
          <p:nvPr/>
        </p:nvSpPr>
        <p:spPr>
          <a:xfrm>
            <a:off x="548640" y="50292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Guidance Note — Components, Measurement &amp; Uncertainties</a:t>
            </a:r>
          </a:p>
        </p:txBody>
      </p:sp>
      <p:sp>
        <p:nvSpPr>
          <p:cNvPr id="10" name="LeftCardBg"/>
          <p:cNvSpPr/>
          <p:nvPr/>
        </p:nvSpPr>
        <p:spPr>
          <a:xfrm>
            <a:off x="548640" y="868680"/>
            <a:ext cx="5029200" cy="3886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LeftCardAccent"/>
          <p:cNvSpPr/>
          <p:nvPr/>
        </p:nvSpPr>
        <p:spPr>
          <a:xfrm>
            <a:off x="548640" y="868680"/>
            <a:ext cx="54864" cy="388620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12" name="LeftCardText"/>
          <p:cNvSpPr/>
          <p:nvPr/>
        </p:nvSpPr>
        <p:spPr>
          <a:xfrm>
            <a:off x="731520" y="914400"/>
            <a:ext cx="470916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4F46E5"/>
                </a:solidFill>
                <a:latin typeface="Calibri" pitchFamily="34" charset="0"/>
              </a:rPr>
              <a:t>Revenue Components</a:t>
            </a:r>
          </a:p>
          <a:p>
            <a:pPr marL="0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sz="1200" b="0" dirty="0">
                <a:solidFill>
                  <a:srgbClr val="1E293B"/>
                </a:solidFill>
                <a:latin typeface="Calibri" pitchFamily="34" charset="0"/>
              </a:rPr>
              <a:t>Project revenues include:</a:t>
            </a:r>
          </a:p>
          <a:p>
            <a:pPr marL="228600" indent="-228600">
              <a:lnSpc>
                <a:spcPts val="1800"/>
              </a:lnSpc>
              <a:spcAft>
                <a:spcPts val="200"/>
              </a:spcAft>
              <a:buFont typeface="Wingdings" pitchFamily="2" charset="2"/>
              <a:buChar char="ü"/>
            </a:pPr>
            <a:r>
              <a:rPr lang="en-US" sz="1150" b="0" dirty="0">
                <a:solidFill>
                  <a:srgbClr val="1E293B"/>
                </a:solidFill>
                <a:latin typeface="Calibri" pitchFamily="34" charset="0"/>
              </a:rPr>
              <a:t> Revenue on </a:t>
            </a:r>
            <a:r>
              <a:rPr lang="en-US" sz="1150" b="1" dirty="0">
                <a:solidFill>
                  <a:srgbClr val="1E293B"/>
                </a:solidFill>
                <a:latin typeface="Calibri" pitchFamily="34" charset="0"/>
              </a:rPr>
              <a:t>sale of plots</a:t>
            </a:r>
          </a:p>
          <a:p>
            <a:pPr marL="228600" indent="-228600">
              <a:lnSpc>
                <a:spcPts val="1800"/>
              </a:lnSpc>
              <a:spcAft>
                <a:spcPts val="200"/>
              </a:spcAft>
              <a:buFont typeface="Wingdings" pitchFamily="2" charset="2"/>
              <a:buChar char="ü"/>
            </a:pPr>
            <a:r>
              <a:rPr lang="en-US" sz="1150" b="0" dirty="0">
                <a:solidFill>
                  <a:srgbClr val="1E293B"/>
                </a:solidFill>
                <a:latin typeface="Calibri" pitchFamily="34" charset="0"/>
              </a:rPr>
              <a:t> </a:t>
            </a:r>
            <a:r>
              <a:rPr lang="en-US" sz="1150" b="1" dirty="0">
                <a:solidFill>
                  <a:srgbClr val="1E293B"/>
                </a:solidFill>
                <a:latin typeface="Calibri" pitchFamily="34" charset="0"/>
              </a:rPr>
              <a:t>Undivided share</a:t>
            </a:r>
            <a:r>
              <a:rPr lang="en-US" sz="1150" b="0" dirty="0">
                <a:solidFill>
                  <a:srgbClr val="1E293B"/>
                </a:solidFill>
                <a:latin typeface="Calibri" pitchFamily="34" charset="0"/>
              </a:rPr>
              <a:t> in land</a:t>
            </a:r>
          </a:p>
          <a:p>
            <a:pPr marL="228600" indent="-228600">
              <a:lnSpc>
                <a:spcPts val="1800"/>
              </a:lnSpc>
              <a:spcAft>
                <a:spcPts val="200"/>
              </a:spcAft>
              <a:buFont typeface="Wingdings" pitchFamily="2" charset="2"/>
              <a:buChar char="ü"/>
            </a:pPr>
            <a:r>
              <a:rPr lang="en-US" sz="1150" b="0" dirty="0">
                <a:solidFill>
                  <a:srgbClr val="1E293B"/>
                </a:solidFill>
                <a:latin typeface="Calibri" pitchFamily="34" charset="0"/>
              </a:rPr>
              <a:t> Sale of </a:t>
            </a:r>
            <a:r>
              <a:rPr lang="en-US" sz="1150" b="1" dirty="0">
                <a:solidFill>
                  <a:srgbClr val="1E293B"/>
                </a:solidFill>
                <a:latin typeface="Calibri" pitchFamily="34" charset="0"/>
              </a:rPr>
              <a:t>finished and semi-finished structures</a:t>
            </a:r>
          </a:p>
          <a:p>
            <a:pPr marL="228600" indent="-228600">
              <a:lnSpc>
                <a:spcPts val="1800"/>
              </a:lnSpc>
              <a:spcAft>
                <a:spcPts val="200"/>
              </a:spcAft>
              <a:buFont typeface="Wingdings" pitchFamily="2" charset="2"/>
              <a:buChar char="ü"/>
            </a:pPr>
            <a:r>
              <a:rPr lang="en-US" sz="1150" b="0" dirty="0">
                <a:solidFill>
                  <a:srgbClr val="1E293B"/>
                </a:solidFill>
                <a:latin typeface="Calibri" pitchFamily="34" charset="0"/>
              </a:rPr>
              <a:t> Consideration for </a:t>
            </a:r>
            <a:r>
              <a:rPr lang="en-US" sz="1150" b="1" dirty="0">
                <a:solidFill>
                  <a:srgbClr val="1E293B"/>
                </a:solidFill>
                <a:latin typeface="Calibri" pitchFamily="34" charset="0"/>
              </a:rPr>
              <a:t>construction</a:t>
            </a:r>
          </a:p>
          <a:p>
            <a:pPr marL="228600" indent="-228600">
              <a:lnSpc>
                <a:spcPts val="1800"/>
              </a:lnSpc>
              <a:spcAft>
                <a:spcPts val="200"/>
              </a:spcAft>
              <a:buFont typeface="Wingdings" pitchFamily="2" charset="2"/>
              <a:buChar char="ü"/>
            </a:pPr>
            <a:r>
              <a:rPr lang="en-US" sz="1150" b="0" dirty="0">
                <a:solidFill>
                  <a:srgbClr val="1E293B"/>
                </a:solidFill>
                <a:latin typeface="Calibri" pitchFamily="34" charset="0"/>
              </a:rPr>
              <a:t> Consideration for </a:t>
            </a:r>
            <a:r>
              <a:rPr lang="en-US" sz="1150" b="1" dirty="0">
                <a:solidFill>
                  <a:srgbClr val="1E293B"/>
                </a:solidFill>
                <a:latin typeface="Calibri" pitchFamily="34" charset="0"/>
              </a:rPr>
              <a:t>amenities and interiors</a:t>
            </a:r>
          </a:p>
          <a:p>
            <a:pPr marL="228600" indent="-228600">
              <a:lnSpc>
                <a:spcPts val="1800"/>
              </a:lnSpc>
              <a:spcAft>
                <a:spcPts val="200"/>
              </a:spcAft>
              <a:buFont typeface="Wingdings" pitchFamily="2" charset="2"/>
              <a:buChar char="ü"/>
            </a:pPr>
            <a:r>
              <a:rPr lang="en-US" sz="1150" b="0" dirty="0">
                <a:solidFill>
                  <a:srgbClr val="1E293B"/>
                </a:solidFill>
                <a:latin typeface="Calibri" pitchFamily="34" charset="0"/>
              </a:rPr>
              <a:t> Consideration for </a:t>
            </a:r>
            <a:r>
              <a:rPr lang="en-US" sz="1150" b="1" dirty="0">
                <a:solidFill>
                  <a:srgbClr val="1E293B"/>
                </a:solidFill>
                <a:latin typeface="Calibri" pitchFamily="34" charset="0"/>
              </a:rPr>
              <a:t>parking spaces</a:t>
            </a:r>
          </a:p>
          <a:p>
            <a:pPr marL="228600" indent="-228600">
              <a:lnSpc>
                <a:spcPts val="1800"/>
              </a:lnSpc>
              <a:buFont typeface="Wingdings" pitchFamily="2" charset="2"/>
              <a:buChar char="ü"/>
            </a:pPr>
            <a:r>
              <a:rPr lang="en-US" sz="1150" b="0" dirty="0">
                <a:solidFill>
                  <a:srgbClr val="1E293B"/>
                </a:solidFill>
                <a:latin typeface="Calibri" pitchFamily="34" charset="0"/>
              </a:rPr>
              <a:t> Sale of </a:t>
            </a:r>
            <a:r>
              <a:rPr lang="en-US" sz="1150" b="1" dirty="0">
                <a:solidFill>
                  <a:srgbClr val="1E293B"/>
                </a:solidFill>
                <a:latin typeface="Calibri" pitchFamily="34" charset="0"/>
              </a:rPr>
              <a:t>development rights</a:t>
            </a:r>
          </a:p>
        </p:txBody>
      </p:sp>
      <p:sp>
        <p:nvSpPr>
          <p:cNvPr id="20" name="RightTopCardBg"/>
          <p:cNvSpPr/>
          <p:nvPr/>
        </p:nvSpPr>
        <p:spPr>
          <a:xfrm>
            <a:off x="5852160" y="868680"/>
            <a:ext cx="2743200" cy="1600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RightTopAccent"/>
          <p:cNvSpPr/>
          <p:nvPr/>
        </p:nvSpPr>
        <p:spPr>
          <a:xfrm>
            <a:off x="5852160" y="868680"/>
            <a:ext cx="54864" cy="160020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2" name="RightTopText"/>
          <p:cNvSpPr/>
          <p:nvPr/>
        </p:nvSpPr>
        <p:spPr>
          <a:xfrm>
            <a:off x="6035040" y="914400"/>
            <a:ext cx="24231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0B981"/>
                </a:solidFill>
                <a:latin typeface="Calibri" pitchFamily="34" charset="0"/>
              </a:rPr>
              <a:t>Measurement</a:t>
            </a:r>
          </a:p>
          <a:p>
            <a:pPr marL="0" indent="0">
              <a:lnSpc>
                <a:spcPts val="1600"/>
              </a:lnSpc>
              <a:buNone/>
            </a:pPr>
            <a:r>
              <a:rPr lang="en-US" sz="1100" b="0" dirty="0">
                <a:solidFill>
                  <a:srgbClr val="1E293B"/>
                </a:solidFill>
                <a:latin typeface="Calibri" pitchFamily="34" charset="0"/>
              </a:rPr>
              <a:t>Project revenues are measured as the </a:t>
            </a:r>
            <a:r>
              <a:rPr lang="en-US" sz="1100" b="1" dirty="0">
                <a:solidFill>
                  <a:srgbClr val="4F46E5"/>
                </a:solidFill>
                <a:latin typeface="Calibri" pitchFamily="34" charset="0"/>
              </a:rPr>
              <a:t>consideration received or receivable</a:t>
            </a:r>
            <a:r>
              <a:rPr lang="en-US" sz="1100" b="0" dirty="0">
                <a:solidFill>
                  <a:srgbClr val="1E293B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30" name="RightBotCardBg"/>
          <p:cNvSpPr/>
          <p:nvPr/>
        </p:nvSpPr>
        <p:spPr>
          <a:xfrm>
            <a:off x="5852160" y="2651760"/>
            <a:ext cx="2743200" cy="210312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1" name="RightBotAccent"/>
          <p:cNvSpPr/>
          <p:nvPr/>
        </p:nvSpPr>
        <p:spPr>
          <a:xfrm>
            <a:off x="5852160" y="2651760"/>
            <a:ext cx="54864" cy="2103120"/>
          </a:xfrm>
          <a:prstGeom prst="roundRect">
            <a:avLst>
              <a:gd name="adj" fmla="val 50000"/>
            </a:avLst>
          </a:prstGeom>
          <a:solidFill>
            <a:srgbClr val="34D399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32" name="RightBotText"/>
          <p:cNvSpPr/>
          <p:nvPr/>
        </p:nvSpPr>
        <p:spPr>
          <a:xfrm>
            <a:off x="6035040" y="2697480"/>
            <a:ext cx="24231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34D399"/>
                </a:solidFill>
                <a:latin typeface="Calibri" pitchFamily="34" charset="0"/>
              </a:rPr>
              <a:t>Uncertainties</a:t>
            </a:r>
          </a:p>
          <a:p>
            <a:pPr marL="0" indent="0" algn="just">
              <a:lnSpc>
                <a:spcPts val="1600"/>
              </a:lnSpc>
              <a:spcAft>
                <a:spcPts val="400"/>
              </a:spcAft>
              <a:buNone/>
            </a:pPr>
            <a:r>
              <a:rPr lang="en-US" sz="1100" b="0" dirty="0">
                <a:solidFill>
                  <a:srgbClr val="1E293B"/>
                </a:solidFill>
                <a:latin typeface="Calibri" pitchFamily="34" charset="0"/>
              </a:rPr>
              <a:t>The measurement of project revenues is affected by a </a:t>
            </a:r>
            <a:r>
              <a:rPr lang="en-US" sz="1100" b="1" dirty="0">
                <a:solidFill>
                  <a:srgbClr val="4F46E5"/>
                </a:solidFill>
                <a:latin typeface="Calibri" pitchFamily="34" charset="0"/>
              </a:rPr>
              <a:t>variety of uncertainties</a:t>
            </a:r>
            <a:r>
              <a:rPr lang="en-US" sz="1100" b="0" dirty="0">
                <a:solidFill>
                  <a:srgbClr val="1E293B"/>
                </a:solidFill>
                <a:latin typeface="Calibri" pitchFamily="34" charset="0"/>
              </a:rPr>
              <a:t> that depend on the outcome of future events.</a:t>
            </a:r>
          </a:p>
          <a:p>
            <a:pPr marL="0" indent="0" algn="just">
              <a:lnSpc>
                <a:spcPts val="1600"/>
              </a:lnSpc>
              <a:spcAft>
                <a:spcPts val="400"/>
              </a:spcAft>
              <a:buNone/>
            </a:pPr>
            <a:r>
              <a:rPr lang="en-US" sz="1100" b="0" dirty="0">
                <a:solidFill>
                  <a:srgbClr val="1E293B"/>
                </a:solidFill>
                <a:latin typeface="Calibri" pitchFamily="34" charset="0"/>
              </a:rPr>
              <a:t>Estimates often need </a:t>
            </a:r>
            <a:r>
              <a:rPr lang="en-US" sz="1100" b="1" dirty="0">
                <a:solidFill>
                  <a:srgbClr val="4F46E5"/>
                </a:solidFill>
                <a:latin typeface="Calibri" pitchFamily="34" charset="0"/>
              </a:rPr>
              <a:t>revision</a:t>
            </a:r>
            <a:r>
              <a:rPr lang="en-US" sz="1100" b="0" dirty="0">
                <a:solidFill>
                  <a:srgbClr val="1E293B"/>
                </a:solidFill>
                <a:latin typeface="Calibri" pitchFamily="34" charset="0"/>
              </a:rPr>
              <a:t> as events occur and uncertainties are resolved.</a:t>
            </a:r>
          </a:p>
          <a:p>
            <a:pPr marL="0" indent="0" algn="just">
              <a:lnSpc>
                <a:spcPts val="1600"/>
              </a:lnSpc>
              <a:buNone/>
            </a:pPr>
            <a:r>
              <a:rPr lang="en-US" sz="1100" b="0" dirty="0">
                <a:solidFill>
                  <a:srgbClr val="1E293B"/>
                </a:solidFill>
                <a:latin typeface="Calibri" pitchFamily="34" charset="0"/>
              </a:rPr>
              <a:t>The amount of project revenue may </a:t>
            </a:r>
            <a:r>
              <a:rPr lang="en-US" sz="1100" b="1" dirty="0">
                <a:solidFill>
                  <a:srgbClr val="4F46E5"/>
                </a:solidFill>
                <a:latin typeface="Calibri" pitchFamily="34" charset="0"/>
              </a:rPr>
              <a:t>increase or decrease</a:t>
            </a:r>
            <a:r>
              <a:rPr lang="en-US" sz="1100" b="0" dirty="0">
                <a:solidFill>
                  <a:srgbClr val="1E293B"/>
                </a:solidFill>
                <a:latin typeface="Calibri" pitchFamily="34" charset="0"/>
              </a:rPr>
              <a:t> from one reporting period to the next.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itle"/>
          <p:cNvSpPr/>
          <p:nvPr/>
        </p:nvSpPr>
        <p:spPr>
          <a:xfrm>
            <a:off x="548640" y="100000"/>
            <a:ext cx="8046720" cy="3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</a:rPr>
              <a:t>Revenue Recognition: AS 9 vs AS 7 (POCM)</a:t>
            </a:r>
          </a:p>
        </p:txBody>
      </p:sp>
      <p:sp>
        <p:nvSpPr>
          <p:cNvPr id="4" name="Subtitle"/>
          <p:cNvSpPr/>
          <p:nvPr/>
        </p:nvSpPr>
        <p:spPr>
          <a:xfrm>
            <a:off x="548640" y="430000"/>
            <a:ext cx="8046720" cy="2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64748B"/>
                </a:solidFill>
                <a:latin typeface="Calibri" pitchFamily="34" charset="0"/>
              </a:rPr>
              <a:t>Guidance Note — Decision Flowchart for Real Estate Transactions</a:t>
            </a:r>
          </a:p>
        </p:txBody>
      </p:sp>
      <p:sp>
        <p:nvSpPr>
          <p:cNvPr id="10" name="StartBox"/>
          <p:cNvSpPr/>
          <p:nvPr/>
        </p:nvSpPr>
        <p:spPr>
          <a:xfrm>
            <a:off x="548640" y="720000"/>
            <a:ext cx="3657600" cy="320000"/>
          </a:xfrm>
          <a:prstGeom prst="roundRect">
            <a:avLst>
              <a:gd name="adj" fmla="val 10000"/>
            </a:avLst>
          </a:prstGeom>
          <a:solidFill>
            <a:srgbClr val="4F46E5"/>
          </a:solidFill>
          <a:ln>
            <a:noFill/>
          </a:ln>
          <a:effectLst>
            <a:outerShdw blurRad="40000" dist="15000" dir="8100000" algn="bl" rotWithShape="0">
              <a:srgbClr val="000000">
                <a:alpha val="6000"/>
              </a:srgbClr>
            </a:outerShdw>
          </a:effectLst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</a:rPr>
              <a:t>Real Estate Sale Transaction</a:t>
            </a:r>
          </a:p>
        </p:txBody>
      </p:sp>
      <p:sp>
        <p:nvSpPr>
          <p:cNvPr id="11" name="Arrow1Down"/>
          <p:cNvSpPr/>
          <p:nvPr/>
        </p:nvSpPr>
        <p:spPr>
          <a:xfrm>
            <a:off x="2227440" y="1050000"/>
            <a:ext cx="200000" cy="14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0" name="Decision1"/>
          <p:cNvSpPr/>
          <p:nvPr/>
        </p:nvSpPr>
        <p:spPr>
          <a:xfrm>
            <a:off x="548640" y="1210000"/>
            <a:ext cx="3657600" cy="52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9050">
            <a:solidFill>
              <a:srgbClr val="34D399"/>
            </a:solidFill>
          </a:ln>
          <a:effectLst>
            <a:outerShdw blurRad="40000" dist="15000" dir="8100000" algn="bl" rotWithShape="0">
              <a:srgbClr val="000000">
                <a:alpha val="6000"/>
              </a:srgbClr>
            </a:outerShdw>
          </a:effectLst>
        </p:spPr>
        <p:txBody>
          <a:bodyPr wrap="square" lIns="91440" tIns="36576" rIns="91440" bIns="36576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34D399"/>
                </a:solidFill>
                <a:latin typeface="Calibri" pitchFamily="34" charset="0"/>
              </a:rPr>
              <a:t>DECISION 1</a:t>
            </a:r>
          </a:p>
          <a:p>
            <a:pPr marL="0" indent="0" algn="ctr">
              <a:buNone/>
            </a:pP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Are all AS 9 conditions (Para 10 &amp; 11) satisfied?</a:t>
            </a:r>
          </a:p>
          <a:p>
            <a:pPr marL="0" indent="0" algn="ctr">
              <a:buNone/>
            </a:pPr>
            <a:r>
              <a:rPr lang="en-US" sz="900" b="0" i="1">
                <a:solidFill>
                  <a:srgbClr val="64748B"/>
                </a:solidFill>
                <a:latin typeface="Calibri" pitchFamily="34" charset="0"/>
              </a:rPr>
              <a:t>(Includes transfer of significant risks &amp; rewards of ownership)</a:t>
            </a:r>
          </a:p>
        </p:txBody>
      </p:sp>
      <p:sp>
        <p:nvSpPr>
          <p:cNvPr id="21" name="Arrow1Right"/>
          <p:cNvSpPr/>
          <p:nvPr/>
        </p:nvSpPr>
        <p:spPr>
          <a:xfrm>
            <a:off x="4300000" y="1390000"/>
            <a:ext cx="300000" cy="16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F4444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2" name="NoLabel1"/>
          <p:cNvSpPr/>
          <p:nvPr/>
        </p:nvSpPr>
        <p:spPr>
          <a:xfrm>
            <a:off x="4320000" y="1220000"/>
            <a:ext cx="280000" cy="17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>
                <a:solidFill>
                  <a:srgbClr val="EF4444"/>
                </a:solidFill>
                <a:latin typeface="Calibri" pitchFamily="34" charset="0"/>
              </a:rPr>
              <a:t>No</a:t>
            </a:r>
          </a:p>
        </p:txBody>
      </p:sp>
      <p:sp>
        <p:nvSpPr>
          <p:cNvPr id="23" name="Outcome1"/>
          <p:cNvSpPr/>
          <p:nvPr/>
        </p:nvSpPr>
        <p:spPr>
          <a:xfrm>
            <a:off x="4700000" y="1230000"/>
            <a:ext cx="3900000" cy="480000"/>
          </a:xfrm>
          <a:prstGeom prst="roundRect">
            <a:avLst>
              <a:gd name="adj" fmla="val 10000"/>
            </a:avLst>
          </a:prstGeom>
          <a:solidFill>
            <a:srgbClr val="FEF2F2"/>
          </a:solidFill>
          <a:ln w="12700">
            <a:solidFill>
              <a:srgbClr val="EF4444"/>
            </a:solidFill>
          </a:ln>
        </p:spPr>
        <p:txBody>
          <a:bodyPr wrap="square" lIns="91440" tIns="36576" rIns="91440" bIns="36576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EF4444"/>
                </a:solidFill>
                <a:latin typeface="Calibri" pitchFamily="34" charset="0"/>
              </a:rPr>
              <a:t>Revenue NOT Recognized</a:t>
            </a:r>
          </a:p>
          <a:p>
            <a:pPr marL="0" indent="0" algn="ctr">
              <a:buNone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Conditions for recognition not met</a:t>
            </a:r>
          </a:p>
        </p:txBody>
      </p:sp>
      <p:sp>
        <p:nvSpPr>
          <p:cNvPr id="24" name="YesLabel1"/>
          <p:cNvSpPr/>
          <p:nvPr/>
        </p:nvSpPr>
        <p:spPr>
          <a:xfrm>
            <a:off x="1598895" y="1730000"/>
            <a:ext cx="540000" cy="17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>
                <a:solidFill>
                  <a:srgbClr val="10B981"/>
                </a:solidFill>
                <a:latin typeface="Calibri" pitchFamily="34" charset="0"/>
              </a:rPr>
              <a:t>Yes ▼</a:t>
            </a:r>
          </a:p>
        </p:txBody>
      </p:sp>
      <p:sp>
        <p:nvSpPr>
          <p:cNvPr id="12" name="Arrow2Down"/>
          <p:cNvSpPr/>
          <p:nvPr/>
        </p:nvSpPr>
        <p:spPr>
          <a:xfrm>
            <a:off x="2227440" y="1740000"/>
            <a:ext cx="200000" cy="14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10B98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30" name="Decision2"/>
          <p:cNvSpPr/>
          <p:nvPr/>
        </p:nvSpPr>
        <p:spPr>
          <a:xfrm>
            <a:off x="548640" y="1910000"/>
            <a:ext cx="3671360" cy="60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9050">
            <a:solidFill>
              <a:srgbClr val="34D399"/>
            </a:solidFill>
          </a:ln>
          <a:effectLst>
            <a:outerShdw blurRad="40000" dist="15000" dir="8100000" algn="bl" rotWithShape="0">
              <a:srgbClr val="000000">
                <a:alpha val="6000"/>
              </a:srgbClr>
            </a:outerShdw>
          </a:effectLst>
        </p:spPr>
        <p:txBody>
          <a:bodyPr wrap="square" lIns="91440" tIns="36576" rIns="91440" bIns="36576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34D399"/>
                </a:solidFill>
                <a:latin typeface="Calibri" pitchFamily="34" charset="0"/>
              </a:rPr>
              <a:t>DECISION 2</a:t>
            </a:r>
          </a:p>
          <a:p>
            <a:pPr marL="0" indent="0" algn="ctr">
              <a:buNone/>
            </a:pPr>
            <a:r>
              <a:rPr lang="en-US" sz="1050" b="0" dirty="0">
                <a:solidFill>
                  <a:srgbClr val="1E293B"/>
                </a:solidFill>
                <a:latin typeface="Calibri" pitchFamily="34" charset="0"/>
              </a:rPr>
              <a:t>Does the transaction have the economic substance of a construction contract?</a:t>
            </a:r>
          </a:p>
          <a:p>
            <a:pPr marL="0" indent="0" algn="ctr">
              <a:buNone/>
            </a:pPr>
            <a:r>
              <a:rPr lang="en-US" sz="900" b="0" i="1" dirty="0">
                <a:solidFill>
                  <a:srgbClr val="64748B"/>
                </a:solidFill>
                <a:latin typeface="Calibri" pitchFamily="34" charset="0"/>
              </a:rPr>
              <a:t>(Seller performs on behalf of buyer, similar to a contractor)</a:t>
            </a:r>
          </a:p>
        </p:txBody>
      </p:sp>
      <p:sp>
        <p:nvSpPr>
          <p:cNvPr id="31" name="Arrow2Right"/>
          <p:cNvSpPr/>
          <p:nvPr/>
        </p:nvSpPr>
        <p:spPr>
          <a:xfrm>
            <a:off x="4300000" y="2110000"/>
            <a:ext cx="300000" cy="16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F4444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32" name="NoLabel2"/>
          <p:cNvSpPr/>
          <p:nvPr/>
        </p:nvSpPr>
        <p:spPr>
          <a:xfrm>
            <a:off x="4320000" y="1920000"/>
            <a:ext cx="280000" cy="17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>
                <a:solidFill>
                  <a:srgbClr val="EF4444"/>
                </a:solidFill>
                <a:latin typeface="Calibri" pitchFamily="34" charset="0"/>
              </a:rPr>
              <a:t>No</a:t>
            </a:r>
          </a:p>
        </p:txBody>
      </p:sp>
      <p:sp>
        <p:nvSpPr>
          <p:cNvPr id="33" name="Outcome2"/>
          <p:cNvSpPr/>
          <p:nvPr/>
        </p:nvSpPr>
        <p:spPr>
          <a:xfrm>
            <a:off x="4700000" y="1910000"/>
            <a:ext cx="3900000" cy="560000"/>
          </a:xfrm>
          <a:prstGeom prst="roundRect">
            <a:avLst>
              <a:gd name="adj" fmla="val 10000"/>
            </a:avLst>
          </a:prstGeom>
          <a:solidFill>
            <a:srgbClr val="EFF6FF"/>
          </a:solidFill>
          <a:ln w="12700">
            <a:solidFill>
              <a:srgbClr val="4F46E5"/>
            </a:solidFill>
          </a:ln>
        </p:spPr>
        <p:txBody>
          <a:bodyPr wrap="square" lIns="91440" tIns="36576" rIns="91440" bIns="36576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4F46E5"/>
                </a:solidFill>
                <a:latin typeface="Calibri" pitchFamily="34" charset="0"/>
              </a:rPr>
              <a:t>Follow AS 9 — Sale of Goods Approach</a:t>
            </a:r>
          </a:p>
          <a:p>
            <a:pPr marL="0" indent="0" algn="ctr">
              <a:buNone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Recognize revenue when delivery/transfer is complete (Completed Contract Method)</a:t>
            </a:r>
          </a:p>
        </p:txBody>
      </p:sp>
      <p:sp>
        <p:nvSpPr>
          <p:cNvPr id="34" name="YesLabel2"/>
          <p:cNvSpPr/>
          <p:nvPr/>
        </p:nvSpPr>
        <p:spPr>
          <a:xfrm>
            <a:off x="1575441" y="2495630"/>
            <a:ext cx="540000" cy="17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0B981"/>
                </a:solidFill>
                <a:latin typeface="Calibri" pitchFamily="34" charset="0"/>
              </a:rPr>
              <a:t>Yes ▼</a:t>
            </a:r>
          </a:p>
        </p:txBody>
      </p:sp>
      <p:sp>
        <p:nvSpPr>
          <p:cNvPr id="13" name="Arrow3Down"/>
          <p:cNvSpPr/>
          <p:nvPr/>
        </p:nvSpPr>
        <p:spPr>
          <a:xfrm>
            <a:off x="2227440" y="2505630"/>
            <a:ext cx="200000" cy="14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10B98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40" name="Decision3"/>
          <p:cNvSpPr/>
          <p:nvPr/>
        </p:nvSpPr>
        <p:spPr>
          <a:xfrm>
            <a:off x="548640" y="2660000"/>
            <a:ext cx="3657600" cy="52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9050">
            <a:solidFill>
              <a:srgbClr val="34D399"/>
            </a:solidFill>
          </a:ln>
          <a:effectLst>
            <a:outerShdw blurRad="40000" dist="15000" dir="8100000" algn="bl" rotWithShape="0">
              <a:srgbClr val="000000">
                <a:alpha val="6000"/>
              </a:srgbClr>
            </a:outerShdw>
          </a:effectLst>
        </p:spPr>
        <p:txBody>
          <a:bodyPr wrap="square" lIns="91440" tIns="36576" rIns="91440" bIns="36576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34D399"/>
                </a:solidFill>
                <a:latin typeface="Calibri" pitchFamily="34" charset="0"/>
              </a:rPr>
              <a:t>DECISION 3</a:t>
            </a:r>
          </a:p>
          <a:p>
            <a:pPr marL="0" indent="0" algn="ctr">
              <a:buNone/>
            </a:pP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Is the individual contract part of a single project with significant pending components?</a:t>
            </a:r>
          </a:p>
        </p:txBody>
      </p:sp>
      <p:sp>
        <p:nvSpPr>
          <p:cNvPr id="41" name="Arrow3Right"/>
          <p:cNvSpPr/>
          <p:nvPr/>
        </p:nvSpPr>
        <p:spPr>
          <a:xfrm>
            <a:off x="4300000" y="2840000"/>
            <a:ext cx="300000" cy="16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4D399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42" name="YesLabel3"/>
          <p:cNvSpPr/>
          <p:nvPr/>
        </p:nvSpPr>
        <p:spPr>
          <a:xfrm>
            <a:off x="4320000" y="2660000"/>
            <a:ext cx="280000" cy="17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>
                <a:solidFill>
                  <a:srgbClr val="34D399"/>
                </a:solidFill>
                <a:latin typeface="Calibri" pitchFamily="34" charset="0"/>
              </a:rPr>
              <a:t>Yes</a:t>
            </a:r>
          </a:p>
        </p:txBody>
      </p:sp>
      <p:sp>
        <p:nvSpPr>
          <p:cNvPr id="43" name="Outcome3"/>
          <p:cNvSpPr/>
          <p:nvPr/>
        </p:nvSpPr>
        <p:spPr>
          <a:xfrm>
            <a:off x="4700000" y="2660000"/>
            <a:ext cx="3900000" cy="520000"/>
          </a:xfrm>
          <a:prstGeom prst="roundRect">
            <a:avLst>
              <a:gd name="adj" fmla="val 10000"/>
            </a:avLst>
          </a:prstGeom>
          <a:solidFill>
            <a:srgbClr val="FFFBEB"/>
          </a:solidFill>
          <a:ln w="12700">
            <a:solidFill>
              <a:srgbClr val="34D399"/>
            </a:solidFill>
          </a:ln>
        </p:spPr>
        <p:txBody>
          <a:bodyPr wrap="square" lIns="91440" tIns="36576" rIns="91440" bIns="36576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34D399"/>
                </a:solidFill>
                <a:latin typeface="Calibri" pitchFamily="34" charset="0"/>
              </a:rPr>
              <a:t>DEFER Revenue</a:t>
            </a:r>
          </a:p>
          <a:p>
            <a:pPr marL="0" indent="0" algn="ctr">
              <a:buNone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Do not recognise until remaining components are completed</a:t>
            </a:r>
          </a:p>
        </p:txBody>
      </p:sp>
      <p:sp>
        <p:nvSpPr>
          <p:cNvPr id="44" name="NoLabel3"/>
          <p:cNvSpPr/>
          <p:nvPr/>
        </p:nvSpPr>
        <p:spPr>
          <a:xfrm>
            <a:off x="1536376" y="3180000"/>
            <a:ext cx="540000" cy="17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>
                <a:solidFill>
                  <a:srgbClr val="10B981"/>
                </a:solidFill>
                <a:latin typeface="Calibri" pitchFamily="34" charset="0"/>
              </a:rPr>
              <a:t>No ▼</a:t>
            </a:r>
          </a:p>
        </p:txBody>
      </p:sp>
      <p:sp>
        <p:nvSpPr>
          <p:cNvPr id="14" name="Arrow4Down"/>
          <p:cNvSpPr/>
          <p:nvPr/>
        </p:nvSpPr>
        <p:spPr>
          <a:xfrm>
            <a:off x="2227440" y="3190000"/>
            <a:ext cx="200000" cy="14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10B98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50" name="FinalOutcome"/>
          <p:cNvSpPr/>
          <p:nvPr/>
        </p:nvSpPr>
        <p:spPr>
          <a:xfrm>
            <a:off x="548640" y="3360000"/>
            <a:ext cx="3657600" cy="380000"/>
          </a:xfrm>
          <a:prstGeom prst="roundRect">
            <a:avLst>
              <a:gd name="adj" fmla="val 10000"/>
            </a:avLst>
          </a:prstGeom>
          <a:solidFill>
            <a:srgbClr val="10B981"/>
          </a:solidFill>
          <a:ln>
            <a:noFill/>
          </a:ln>
          <a:effectLst>
            <a:outerShdw blurRad="40000" dist="15000" dir="8100000" algn="bl" rotWithShape="0">
              <a:srgbClr val="000000">
                <a:alpha val="6000"/>
              </a:srgbClr>
            </a:outerShdw>
          </a:effectLst>
        </p:spPr>
        <p:txBody>
          <a:bodyPr wrap="square" lIns="91440" tIns="36576" rIns="91440" bIns="36576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</a:rPr>
              <a:t>Apply POCM as per AS 7 (Construction Contracts)</a:t>
            </a:r>
          </a:p>
        </p:txBody>
      </p:sp>
      <p:sp>
        <p:nvSpPr>
          <p:cNvPr id="60" name="SummaryCard1Bg"/>
          <p:cNvSpPr/>
          <p:nvPr/>
        </p:nvSpPr>
        <p:spPr>
          <a:xfrm>
            <a:off x="548640" y="3900000"/>
            <a:ext cx="4023360" cy="11000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40000" dist="150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1" name="SummaryCard1Accent"/>
          <p:cNvSpPr/>
          <p:nvPr/>
        </p:nvSpPr>
        <p:spPr>
          <a:xfrm>
            <a:off x="548640" y="3900000"/>
            <a:ext cx="54864" cy="110000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62" name="SummaryCard1Text"/>
          <p:cNvSpPr/>
          <p:nvPr/>
        </p:nvSpPr>
        <p:spPr>
          <a:xfrm>
            <a:off x="731520" y="3940000"/>
            <a:ext cx="370332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150" b="1">
                <a:solidFill>
                  <a:srgbClr val="4F46E5"/>
                </a:solidFill>
                <a:latin typeface="Calibri" pitchFamily="34" charset="0"/>
              </a:rPr>
              <a:t>AS 9 — Revenue Recognition</a:t>
            </a:r>
          </a:p>
          <a:p>
            <a:pPr marL="0" indent="0">
              <a:lnSpc>
                <a:spcPts val="1400"/>
              </a:lnSpc>
              <a:buNone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Applies </a:t>
            </a:r>
            <a:r>
              <a:rPr lang="en-US" sz="1000" b="1">
                <a:solidFill>
                  <a:srgbClr val="1E293B"/>
                </a:solidFill>
                <a:latin typeface="Calibri" pitchFamily="34" charset="0"/>
              </a:rPr>
              <a:t>sale of goods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principles — recognizing revenue recognized when the recognition process is completed (Completed Contract, e.g., delivery of goods).</a:t>
            </a:r>
          </a:p>
        </p:txBody>
      </p:sp>
      <p:sp>
        <p:nvSpPr>
          <p:cNvPr id="70" name="SummaryCard2Bg"/>
          <p:cNvSpPr/>
          <p:nvPr/>
        </p:nvSpPr>
        <p:spPr>
          <a:xfrm>
            <a:off x="4709160" y="3900000"/>
            <a:ext cx="3886200" cy="11000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40000" dist="150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1" name="SummaryCard2Accent"/>
          <p:cNvSpPr/>
          <p:nvPr/>
        </p:nvSpPr>
        <p:spPr>
          <a:xfrm>
            <a:off x="4709160" y="3900000"/>
            <a:ext cx="54864" cy="110000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72" name="SummaryCard2Text"/>
          <p:cNvSpPr/>
          <p:nvPr/>
        </p:nvSpPr>
        <p:spPr>
          <a:xfrm>
            <a:off x="4892040" y="3940000"/>
            <a:ext cx="356616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150" b="1">
                <a:solidFill>
                  <a:srgbClr val="10B981"/>
                </a:solidFill>
                <a:latin typeface="Calibri" pitchFamily="34" charset="0"/>
              </a:rPr>
              <a:t>AS 7 — Percentage of Completion (POCM)</a:t>
            </a:r>
          </a:p>
          <a:p>
            <a:pPr marL="0" indent="0">
              <a:lnSpc>
                <a:spcPts val="1400"/>
              </a:lnSpc>
              <a:buNone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When seller acts as a </a:t>
            </a:r>
            <a:r>
              <a:rPr lang="en-US" sz="1000" b="1">
                <a:solidFill>
                  <a:srgbClr val="1E293B"/>
                </a:solidFill>
                <a:latin typeface="Calibri" pitchFamily="34" charset="0"/>
              </a:rPr>
              <a:t>contractor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on behalf of the buyer — revenue recognized progressively using POCM based on AS 7 Construction Contracts methodology.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itle"/>
          <p:cNvSpPr/>
          <p:nvPr/>
        </p:nvSpPr>
        <p:spPr>
          <a:xfrm>
            <a:off x="548640" y="137160"/>
            <a:ext cx="8046720" cy="4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POCM: Application of Percentage Completion Method</a:t>
            </a:r>
          </a:p>
        </p:txBody>
      </p:sp>
      <p:sp>
        <p:nvSpPr>
          <p:cNvPr id="4" name="Subtitle"/>
          <p:cNvSpPr/>
          <p:nvPr/>
        </p:nvSpPr>
        <p:spPr>
          <a:xfrm>
            <a:off x="548640" y="50292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Guidance Note — Paragraphs 5.1 &amp; 5.2</a:t>
            </a:r>
          </a:p>
        </p:txBody>
      </p:sp>
      <p:sp>
        <p:nvSpPr>
          <p:cNvPr id="10" name="LeftCardBg"/>
          <p:cNvSpPr/>
          <p:nvPr/>
        </p:nvSpPr>
        <p:spPr>
          <a:xfrm>
            <a:off x="548640" y="868680"/>
            <a:ext cx="3931920" cy="352044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LeftCardAccent"/>
          <p:cNvSpPr/>
          <p:nvPr/>
        </p:nvSpPr>
        <p:spPr>
          <a:xfrm>
            <a:off x="548640" y="868680"/>
            <a:ext cx="54864" cy="352044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12" name="LeftCardText"/>
          <p:cNvSpPr/>
          <p:nvPr/>
        </p:nvSpPr>
        <p:spPr>
          <a:xfrm>
            <a:off x="731520" y="914400"/>
            <a:ext cx="361188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spcAft>
                <a:spcPts val="400"/>
              </a:spcAft>
              <a:buNone/>
            </a:pPr>
            <a:r>
              <a:rPr lang="en-US" sz="1300" b="1">
                <a:solidFill>
                  <a:srgbClr val="4F46E5"/>
                </a:solidFill>
                <a:latin typeface="Calibri" pitchFamily="34" charset="0"/>
              </a:rPr>
              <a:t>When to Apply POCM</a:t>
            </a:r>
          </a:p>
          <a:p>
            <a:pPr marL="0" indent="0" algn="just">
              <a:lnSpc>
                <a:spcPts val="1500"/>
              </a:lnSpc>
              <a:spcAft>
                <a:spcPts val="500"/>
              </a:spcAft>
              <a:buNone/>
            </a:pP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Applied to all real estate transactions where economic substance is similar to </a:t>
            </a:r>
            <a:r>
              <a:rPr lang="en-US" sz="1050" b="1">
                <a:solidFill>
                  <a:srgbClr val="4F46E5"/>
                </a:solidFill>
                <a:latin typeface="Calibri" pitchFamily="34" charset="0"/>
              </a:rPr>
              <a:t>construction contracts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. Key indicators:</a:t>
            </a:r>
          </a:p>
          <a:p>
            <a:pPr marL="0" indent="0" algn="just">
              <a:lnSpc>
                <a:spcPts val="1400"/>
              </a:lnSpc>
              <a:spcAft>
                <a:spcPts val="400"/>
              </a:spcAft>
              <a:buNone/>
            </a:pPr>
            <a:r>
              <a:rPr lang="en-US" sz="1050" b="1">
                <a:solidFill>
                  <a:srgbClr val="4F46E5"/>
                </a:solidFill>
                <a:latin typeface="Calibri" pitchFamily="34" charset="0"/>
              </a:rPr>
              <a:t>(a) 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Duration of projects is </a:t>
            </a: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beyond 12 months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 and commencement &amp; completion dates fall into </a:t>
            </a: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different accounting periods</a:t>
            </a:r>
          </a:p>
          <a:p>
            <a:pPr marL="0" indent="0" algn="just">
              <a:lnSpc>
                <a:spcPts val="1400"/>
              </a:lnSpc>
              <a:spcAft>
                <a:spcPts val="400"/>
              </a:spcAft>
              <a:buNone/>
            </a:pPr>
            <a:r>
              <a:rPr lang="en-US" sz="1050" b="1">
                <a:solidFill>
                  <a:srgbClr val="4F46E5"/>
                </a:solidFill>
                <a:latin typeface="Calibri" pitchFamily="34" charset="0"/>
              </a:rPr>
              <a:t>(b) 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Most features are common to construction contracts — </a:t>
            </a: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land development, structural engineering, architectural design, construction</a:t>
            </a:r>
          </a:p>
          <a:p>
            <a:pPr marL="0" indent="0" algn="just">
              <a:lnSpc>
                <a:spcPts val="1400"/>
              </a:lnSpc>
              <a:spcAft>
                <a:spcPts val="400"/>
              </a:spcAft>
              <a:buNone/>
            </a:pPr>
            <a:r>
              <a:rPr lang="en-US" sz="1050" b="1">
                <a:solidFill>
                  <a:srgbClr val="4F46E5"/>
                </a:solidFill>
                <a:latin typeface="Calibri" pitchFamily="34" charset="0"/>
              </a:rPr>
              <a:t>(c) 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Individual units contracted to different buyers are </a:t>
            </a: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interdependent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 upon completion of common activities and/or provision of </a:t>
            </a: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common amenities</a:t>
            </a:r>
          </a:p>
          <a:p>
            <a:pPr marL="0" indent="0" algn="just">
              <a:lnSpc>
                <a:spcPts val="1400"/>
              </a:lnSpc>
              <a:buNone/>
            </a:pPr>
            <a:r>
              <a:rPr lang="en-US" sz="1050" b="1">
                <a:solidFill>
                  <a:srgbClr val="4F46E5"/>
                </a:solidFill>
                <a:latin typeface="Calibri" pitchFamily="34" charset="0"/>
              </a:rPr>
              <a:t>(d) 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Construction or development activities form a </a:t>
            </a: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significant proportion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 of the project activity</a:t>
            </a:r>
          </a:p>
        </p:txBody>
      </p:sp>
      <p:sp>
        <p:nvSpPr>
          <p:cNvPr id="20" name="RightCardBg"/>
          <p:cNvSpPr/>
          <p:nvPr/>
        </p:nvSpPr>
        <p:spPr>
          <a:xfrm>
            <a:off x="4663440" y="868680"/>
            <a:ext cx="3931920" cy="352044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RightCardAccent"/>
          <p:cNvSpPr/>
          <p:nvPr/>
        </p:nvSpPr>
        <p:spPr>
          <a:xfrm>
            <a:off x="4663440" y="868680"/>
            <a:ext cx="54864" cy="352044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2" name="RightCardText"/>
          <p:cNvSpPr/>
          <p:nvPr/>
        </p:nvSpPr>
        <p:spPr>
          <a:xfrm>
            <a:off x="4846320" y="914400"/>
            <a:ext cx="361188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spcAft>
                <a:spcPts val="400"/>
              </a:spcAft>
              <a:buNone/>
            </a:pPr>
            <a:r>
              <a:rPr lang="en-US" sz="1300" b="1">
                <a:solidFill>
                  <a:srgbClr val="10B981"/>
                </a:solidFill>
                <a:latin typeface="Calibri" pitchFamily="34" charset="0"/>
              </a:rPr>
              <a:t>Conditions for Reliable Estimation</a:t>
            </a:r>
          </a:p>
          <a:p>
            <a:pPr marL="0" indent="0" algn="just">
              <a:lnSpc>
                <a:spcPts val="1500"/>
              </a:lnSpc>
              <a:spcAft>
                <a:spcPts val="500"/>
              </a:spcAft>
              <a:buNone/>
            </a:pP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Applied when the outcome can be estimated reliably and </a:t>
            </a:r>
            <a:r>
              <a:rPr lang="en-US" sz="1050" b="1">
                <a:solidFill>
                  <a:srgbClr val="10B981"/>
                </a:solidFill>
                <a:latin typeface="Calibri" pitchFamily="34" charset="0"/>
              </a:rPr>
              <a:t>ALL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 of the following conditions are satisfied:</a:t>
            </a:r>
          </a:p>
          <a:p>
            <a:pPr marL="0" indent="0" algn="just">
              <a:lnSpc>
                <a:spcPts val="1400"/>
              </a:lnSpc>
              <a:spcAft>
                <a:spcPts val="400"/>
              </a:spcAft>
              <a:buNone/>
            </a:pPr>
            <a:r>
              <a:rPr lang="en-US" sz="1050" b="1">
                <a:solidFill>
                  <a:srgbClr val="10B981"/>
                </a:solidFill>
                <a:latin typeface="Calibri" pitchFamily="34" charset="0"/>
              </a:rPr>
              <a:t>(a) 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Total </a:t>
            </a: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project revenues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 can be estimated reliably</a:t>
            </a:r>
          </a:p>
          <a:p>
            <a:pPr marL="0" indent="0" algn="just">
              <a:lnSpc>
                <a:spcPts val="1400"/>
              </a:lnSpc>
              <a:spcAft>
                <a:spcPts val="400"/>
              </a:spcAft>
              <a:buNone/>
            </a:pPr>
            <a:r>
              <a:rPr lang="en-US" sz="1050" b="1">
                <a:solidFill>
                  <a:srgbClr val="10B981"/>
                </a:solidFill>
                <a:latin typeface="Calibri" pitchFamily="34" charset="0"/>
              </a:rPr>
              <a:t>(b) 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It is probable that the </a:t>
            </a: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economic benefits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 associated with the project will flow to the enterprise</a:t>
            </a:r>
          </a:p>
          <a:p>
            <a:pPr marL="0" indent="0" algn="just">
              <a:lnSpc>
                <a:spcPts val="1400"/>
              </a:lnSpc>
              <a:spcAft>
                <a:spcPts val="400"/>
              </a:spcAft>
              <a:buNone/>
            </a:pPr>
            <a:r>
              <a:rPr lang="en-US" sz="1050" b="1">
                <a:solidFill>
                  <a:srgbClr val="10B981"/>
                </a:solidFill>
                <a:latin typeface="Calibri" pitchFamily="34" charset="0"/>
              </a:rPr>
              <a:t>(c) 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The </a:t>
            </a: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costs to complete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 the project and the </a:t>
            </a: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stage of completion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 at the reporting date can be measured reliably</a:t>
            </a:r>
          </a:p>
          <a:p>
            <a:pPr marL="0" indent="0" algn="just">
              <a:lnSpc>
                <a:spcPts val="1400"/>
              </a:lnSpc>
              <a:spcAft>
                <a:spcPts val="500"/>
              </a:spcAft>
              <a:buNone/>
            </a:pPr>
            <a:r>
              <a:rPr lang="en-US" sz="1050" b="1">
                <a:solidFill>
                  <a:srgbClr val="10B981"/>
                </a:solidFill>
                <a:latin typeface="Calibri" pitchFamily="34" charset="0"/>
              </a:rPr>
              <a:t>(d) 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Project costs can be </a:t>
            </a: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clearly identified and measured reliably</a:t>
            </a:r>
            <a:r>
              <a:rPr lang="en-US" sz="1050" b="0">
                <a:solidFill>
                  <a:srgbClr val="1E293B"/>
                </a:solidFill>
                <a:latin typeface="Calibri" pitchFamily="34" charset="0"/>
              </a:rPr>
              <a:t> so that actual costs incurred can be compared with prior estimates</a:t>
            </a:r>
          </a:p>
          <a:p>
            <a:pPr marL="0" indent="0" algn="just">
              <a:lnSpc>
                <a:spcPts val="1400"/>
              </a:lnSpc>
              <a:buNone/>
            </a:pPr>
            <a:r>
              <a:rPr lang="en-US" sz="1000" b="0" i="1">
                <a:solidFill>
                  <a:srgbClr val="64748B"/>
                </a:solidFill>
                <a:latin typeface="Calibri" pitchFamily="34" charset="0"/>
              </a:rPr>
              <a:t>When all conditions are met, revenues &amp; costs are </a:t>
            </a:r>
            <a:r>
              <a:rPr lang="en-US" sz="1000" b="0" i="1" err="1">
                <a:solidFill>
                  <a:srgbClr val="64748B"/>
                </a:solidFill>
                <a:latin typeface="Calibri" pitchFamily="34" charset="0"/>
              </a:rPr>
              <a:t>recognised</a:t>
            </a:r>
            <a:r>
              <a:rPr lang="en-US" sz="1000" b="0" i="1">
                <a:solidFill>
                  <a:srgbClr val="64748B"/>
                </a:solidFill>
                <a:latin typeface="Calibri" pitchFamily="34" charset="0"/>
              </a:rPr>
              <a:t> applying the percentage of completion method.</a:t>
            </a:r>
          </a:p>
        </p:txBody>
      </p:sp>
      <p:sp>
        <p:nvSpPr>
          <p:cNvPr id="30" name="BottomNoteBg"/>
          <p:cNvSpPr/>
          <p:nvPr/>
        </p:nvSpPr>
        <p:spPr>
          <a:xfrm>
            <a:off x="548640" y="4526280"/>
            <a:ext cx="8046720" cy="365760"/>
          </a:xfrm>
          <a:prstGeom prst="roundRect">
            <a:avLst>
              <a:gd name="adj" fmla="val 8000"/>
            </a:avLst>
          </a:prstGeom>
          <a:solidFill>
            <a:srgbClr val="EEF2FF"/>
          </a:solidFill>
          <a:ln>
            <a:noFill/>
          </a:ln>
        </p:spPr>
        <p:txBody>
          <a:bodyPr wrap="square" lIns="137160" tIns="45720" rIns="137160" bIns="4572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4F46E5"/>
                </a:solidFill>
                <a:latin typeface="Calibri" pitchFamily="34" charset="0"/>
              </a:rPr>
              <a:t>Key Principle: </a:t>
            </a:r>
            <a:r>
              <a:rPr lang="en-US" sz="1000" b="0">
                <a:solidFill>
                  <a:srgbClr val="334155"/>
                </a:solidFill>
                <a:latin typeface="Calibri" pitchFamily="34" charset="0"/>
              </a:rPr>
              <a:t>Project revenues and project costs should be recognised as revenue and expenses respectively by applying the percentage of completion method (AS 7).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itle"/>
          <p:cNvSpPr/>
          <p:nvPr/>
        </p:nvSpPr>
        <p:spPr>
          <a:xfrm>
            <a:off x="548640" y="137160"/>
            <a:ext cx="8046720" cy="4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Further Conditions for Application of POCM – All four conditions to be satisfied</a:t>
            </a:r>
          </a:p>
        </p:txBody>
      </p:sp>
      <p:sp>
        <p:nvSpPr>
          <p:cNvPr id="4" name="Subtitle"/>
          <p:cNvSpPr/>
          <p:nvPr/>
        </p:nvSpPr>
        <p:spPr>
          <a:xfrm>
            <a:off x="548640" y="5029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64748B"/>
                </a:solidFill>
                <a:latin typeface="Calibri" pitchFamily="34" charset="0"/>
              </a:rPr>
              <a:t>Rebuttable presumption — Revenue recognised under POCM only when events (a) to (d) are completed</a:t>
            </a:r>
          </a:p>
        </p:txBody>
      </p:sp>
      <p:sp>
        <p:nvSpPr>
          <p:cNvPr id="10" name="CardABg"/>
          <p:cNvSpPr/>
          <p:nvPr/>
        </p:nvSpPr>
        <p:spPr>
          <a:xfrm>
            <a:off x="548640" y="868680"/>
            <a:ext cx="3931920" cy="192024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CardAAccent"/>
          <p:cNvSpPr/>
          <p:nvPr/>
        </p:nvSpPr>
        <p:spPr>
          <a:xfrm>
            <a:off x="548640" y="868680"/>
            <a:ext cx="54864" cy="192024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12" name="CardAText"/>
          <p:cNvSpPr/>
          <p:nvPr/>
        </p:nvSpPr>
        <p:spPr>
          <a:xfrm>
            <a:off x="731520" y="914400"/>
            <a:ext cx="36118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300"/>
              </a:spcAft>
              <a:buNone/>
            </a:pPr>
            <a:r>
              <a:rPr lang="en-US" sz="1300" b="1">
                <a:solidFill>
                  <a:srgbClr val="4F46E5"/>
                </a:solidFill>
                <a:latin typeface="Calibri" pitchFamily="34" charset="0"/>
              </a:rPr>
              <a:t>(a)  Critical Approvals Obtained</a:t>
            </a:r>
          </a:p>
          <a:p>
            <a:pPr marL="0" indent="0">
              <a:lnSpc>
                <a:spcPts val="1400"/>
              </a:lnSpc>
              <a:spcAft>
                <a:spcPts val="300"/>
              </a:spcAft>
              <a:buNone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All </a:t>
            </a:r>
            <a:r>
              <a:rPr lang="en-US" sz="1000" b="1">
                <a:solidFill>
                  <a:srgbClr val="1E293B"/>
                </a:solidFill>
                <a:latin typeface="Calibri" pitchFamily="34" charset="0"/>
              </a:rPr>
              <a:t>critical approvals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necessary for project commencement, including:</a:t>
            </a:r>
          </a:p>
          <a:p>
            <a:pPr marL="228600" indent="-228600">
              <a:lnSpc>
                <a:spcPts val="1350"/>
              </a:lnSpc>
              <a:spcAft>
                <a:spcPts val="100"/>
              </a:spcAft>
              <a:buNone/>
            </a:pPr>
            <a:r>
              <a:rPr lang="en-US" sz="950" b="1">
                <a:solidFill>
                  <a:srgbClr val="4F46E5"/>
                </a:solidFill>
                <a:latin typeface="Calibri" pitchFamily="34" charset="0"/>
              </a:rPr>
              <a:t>  (i)  </a:t>
            </a: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Environmental and other clearances</a:t>
            </a:r>
          </a:p>
          <a:p>
            <a:pPr marL="228600" indent="-228600">
              <a:lnSpc>
                <a:spcPts val="1350"/>
              </a:lnSpc>
              <a:spcAft>
                <a:spcPts val="100"/>
              </a:spcAft>
              <a:buNone/>
            </a:pPr>
            <a:r>
              <a:rPr lang="en-US" sz="950" b="1">
                <a:solidFill>
                  <a:srgbClr val="4F46E5"/>
                </a:solidFill>
                <a:latin typeface="Calibri" pitchFamily="34" charset="0"/>
              </a:rPr>
              <a:t>  (ii)  </a:t>
            </a: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Approval of plans, designs, etc.</a:t>
            </a:r>
          </a:p>
          <a:p>
            <a:pPr marL="228600" indent="-228600">
              <a:lnSpc>
                <a:spcPts val="1350"/>
              </a:lnSpc>
              <a:spcAft>
                <a:spcPts val="100"/>
              </a:spcAft>
              <a:buNone/>
            </a:pPr>
            <a:r>
              <a:rPr lang="en-US" sz="950" b="1">
                <a:solidFill>
                  <a:srgbClr val="4F46E5"/>
                </a:solidFill>
                <a:latin typeface="Calibri" pitchFamily="34" charset="0"/>
              </a:rPr>
              <a:t>  (iii)  </a:t>
            </a: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Title to land or other development/construction rights</a:t>
            </a:r>
          </a:p>
          <a:p>
            <a:pPr marL="228600" indent="-228600">
              <a:lnSpc>
                <a:spcPts val="1350"/>
              </a:lnSpc>
              <a:buNone/>
            </a:pPr>
            <a:r>
              <a:rPr lang="en-US" sz="950" b="1">
                <a:solidFill>
                  <a:srgbClr val="4F46E5"/>
                </a:solidFill>
                <a:latin typeface="Calibri" pitchFamily="34" charset="0"/>
              </a:rPr>
              <a:t>  (iv)  </a:t>
            </a:r>
            <a:r>
              <a:rPr lang="en-US" sz="950" b="0">
                <a:solidFill>
                  <a:srgbClr val="1E293B"/>
                </a:solidFill>
                <a:latin typeface="Calibri" pitchFamily="34" charset="0"/>
              </a:rPr>
              <a:t>Change in land use</a:t>
            </a:r>
          </a:p>
        </p:txBody>
      </p:sp>
      <p:sp>
        <p:nvSpPr>
          <p:cNvPr id="20" name="CardBBg"/>
          <p:cNvSpPr/>
          <p:nvPr/>
        </p:nvSpPr>
        <p:spPr>
          <a:xfrm>
            <a:off x="4663440" y="868680"/>
            <a:ext cx="3931920" cy="192024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CardBAccent"/>
          <p:cNvSpPr/>
          <p:nvPr/>
        </p:nvSpPr>
        <p:spPr>
          <a:xfrm>
            <a:off x="4663440" y="868680"/>
            <a:ext cx="54864" cy="192024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2" name="CardBText"/>
          <p:cNvSpPr/>
          <p:nvPr/>
        </p:nvSpPr>
        <p:spPr>
          <a:xfrm>
            <a:off x="4846320" y="914400"/>
            <a:ext cx="36118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spcAft>
                <a:spcPts val="300"/>
              </a:spcAft>
              <a:buNone/>
            </a:pPr>
            <a:r>
              <a:rPr lang="en-US" sz="1300" b="1">
                <a:solidFill>
                  <a:srgbClr val="10B981"/>
                </a:solidFill>
                <a:latin typeface="Calibri" pitchFamily="34" charset="0"/>
              </a:rPr>
              <a:t>(b)  Reasonable Level of Development</a:t>
            </a:r>
          </a:p>
          <a:p>
            <a:pPr marL="0" indent="0" algn="just">
              <a:lnSpc>
                <a:spcPts val="1400"/>
              </a:lnSpc>
              <a:spcAft>
                <a:spcPts val="400"/>
              </a:spcAft>
              <a:buNone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Stage of completion must reach a </a:t>
            </a:r>
            <a:r>
              <a:rPr lang="en-US" sz="1000" b="1">
                <a:solidFill>
                  <a:srgbClr val="1E293B"/>
                </a:solidFill>
                <a:latin typeface="Calibri" pitchFamily="34" charset="0"/>
              </a:rPr>
              <a:t>reasonable level of development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.</a:t>
            </a:r>
          </a:p>
          <a:p>
            <a:pPr marL="0" indent="0" algn="just">
              <a:lnSpc>
                <a:spcPts val="1400"/>
              </a:lnSpc>
              <a:spcAft>
                <a:spcPts val="400"/>
              </a:spcAft>
              <a:buNone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A reasonable level is </a:t>
            </a:r>
            <a:r>
              <a:rPr lang="en-US" sz="1000" b="1">
                <a:solidFill>
                  <a:srgbClr val="EF4444"/>
                </a:solidFill>
                <a:latin typeface="Calibri" pitchFamily="34" charset="0"/>
              </a:rPr>
              <a:t>NOT achieved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if expenditure on construction and development costs is </a:t>
            </a:r>
            <a:r>
              <a:rPr lang="en-US" sz="1000" b="1">
                <a:solidFill>
                  <a:srgbClr val="1E293B"/>
                </a:solidFill>
                <a:latin typeface="Calibri" pitchFamily="34" charset="0"/>
              </a:rPr>
              <a:t>less than 25%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of total construction and development costs as defined in Para 2.2(c) read with Paras 2.3 to 2.5.</a:t>
            </a:r>
          </a:p>
        </p:txBody>
      </p:sp>
      <p:sp>
        <p:nvSpPr>
          <p:cNvPr id="30" name="CardCBg"/>
          <p:cNvSpPr/>
          <p:nvPr/>
        </p:nvSpPr>
        <p:spPr>
          <a:xfrm>
            <a:off x="548640" y="2926080"/>
            <a:ext cx="3931920" cy="192024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1" name="CardCAccent"/>
          <p:cNvSpPr/>
          <p:nvPr/>
        </p:nvSpPr>
        <p:spPr>
          <a:xfrm>
            <a:off x="548640" y="2926080"/>
            <a:ext cx="54864" cy="1920240"/>
          </a:xfrm>
          <a:prstGeom prst="roundRect">
            <a:avLst>
              <a:gd name="adj" fmla="val 50000"/>
            </a:avLst>
          </a:prstGeom>
          <a:solidFill>
            <a:srgbClr val="34D399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32" name="CardCText"/>
          <p:cNvSpPr/>
          <p:nvPr/>
        </p:nvSpPr>
        <p:spPr>
          <a:xfrm>
            <a:off x="731520" y="2971800"/>
            <a:ext cx="36118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300"/>
              </a:spcAft>
              <a:buNone/>
            </a:pPr>
            <a:r>
              <a:rPr lang="en-US" sz="1300" b="1">
                <a:solidFill>
                  <a:srgbClr val="34D399"/>
                </a:solidFill>
                <a:latin typeface="Calibri" pitchFamily="34" charset="0"/>
              </a:rPr>
              <a:t>(c)  25% Saleable Project Area Secured</a:t>
            </a:r>
          </a:p>
          <a:p>
            <a:pPr marL="0" indent="0" algn="just">
              <a:lnSpc>
                <a:spcPts val="1400"/>
              </a:lnSpc>
              <a:buNone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At least </a:t>
            </a:r>
            <a:r>
              <a:rPr lang="en-US" sz="1000" b="1">
                <a:solidFill>
                  <a:srgbClr val="1E293B"/>
                </a:solidFill>
                <a:latin typeface="Calibri" pitchFamily="34" charset="0"/>
              </a:rPr>
              <a:t>25%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of the </a:t>
            </a:r>
            <a:r>
              <a:rPr lang="en-US" sz="1000" b="1">
                <a:solidFill>
                  <a:srgbClr val="1E293B"/>
                </a:solidFill>
                <a:latin typeface="Calibri" pitchFamily="34" charset="0"/>
              </a:rPr>
              <a:t>saleable project area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is secured by contracts or agreements with buyers.</a:t>
            </a:r>
          </a:p>
        </p:txBody>
      </p:sp>
      <p:sp>
        <p:nvSpPr>
          <p:cNvPr id="40" name="CardDBg"/>
          <p:cNvSpPr/>
          <p:nvPr/>
        </p:nvSpPr>
        <p:spPr>
          <a:xfrm>
            <a:off x="4663440" y="2926080"/>
            <a:ext cx="3931920" cy="192024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42" name="CardDText"/>
          <p:cNvSpPr/>
          <p:nvPr/>
        </p:nvSpPr>
        <p:spPr>
          <a:xfrm>
            <a:off x="4846320" y="2971800"/>
            <a:ext cx="36118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spcAft>
                <a:spcPts val="300"/>
              </a:spcAft>
              <a:buNone/>
            </a:pPr>
            <a:r>
              <a:rPr lang="en-US" sz="1300" b="1">
                <a:solidFill>
                  <a:srgbClr val="10B981"/>
                </a:solidFill>
                <a:latin typeface="Calibri" pitchFamily="34" charset="0"/>
              </a:rPr>
              <a:t>(d)  10% Revenue </a:t>
            </a:r>
            <a:r>
              <a:rPr lang="en-US" sz="1300" b="1" err="1">
                <a:solidFill>
                  <a:srgbClr val="10B981"/>
                </a:solidFill>
                <a:latin typeface="Calibri" pitchFamily="34" charset="0"/>
              </a:rPr>
              <a:t>Realised</a:t>
            </a:r>
            <a:endParaRPr lang="en-US" sz="1300" b="1">
              <a:solidFill>
                <a:srgbClr val="10B981"/>
              </a:solidFill>
              <a:latin typeface="Calibri" pitchFamily="34" charset="0"/>
            </a:endParaRPr>
          </a:p>
          <a:p>
            <a:pPr marL="0" indent="0" algn="just">
              <a:lnSpc>
                <a:spcPts val="1400"/>
              </a:lnSpc>
              <a:spcAft>
                <a:spcPts val="400"/>
              </a:spcAft>
              <a:buNone/>
            </a:pP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At least </a:t>
            </a:r>
            <a:r>
              <a:rPr lang="en-US" sz="1000" b="1">
                <a:solidFill>
                  <a:srgbClr val="1E293B"/>
                </a:solidFill>
                <a:latin typeface="Calibri" pitchFamily="34" charset="0"/>
              </a:rPr>
              <a:t>10%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of </a:t>
            </a:r>
            <a:r>
              <a:rPr lang="en-US" sz="1000" b="1">
                <a:solidFill>
                  <a:srgbClr val="1E293B"/>
                </a:solidFill>
                <a:latin typeface="Calibri" pitchFamily="34" charset="0"/>
              </a:rPr>
              <a:t>total revenue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as per agreements of sale or other legally enforceable documents are </a:t>
            </a:r>
            <a:r>
              <a:rPr lang="en-US" sz="1000" b="0" err="1">
                <a:solidFill>
                  <a:srgbClr val="1E293B"/>
                </a:solidFill>
                <a:latin typeface="Calibri" pitchFamily="34" charset="0"/>
              </a:rPr>
              <a:t>realised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 at the reporting date for </a:t>
            </a:r>
            <a:r>
              <a:rPr lang="en-US" sz="1000" b="1">
                <a:solidFill>
                  <a:srgbClr val="1E293B"/>
                </a:solidFill>
                <a:latin typeface="Calibri" pitchFamily="34" charset="0"/>
              </a:rPr>
              <a:t>each contract</a:t>
            </a:r>
            <a:r>
              <a:rPr lang="en-US" sz="1000" b="0">
                <a:solidFill>
                  <a:srgbClr val="1E293B"/>
                </a:solidFill>
                <a:latin typeface="Calibri" pitchFamily="34" charset="0"/>
              </a:rPr>
              <a:t>, and it is reasonable to expect parties will comply with payment terms.</a:t>
            </a:r>
          </a:p>
          <a:p>
            <a:pPr marL="0" indent="0" algn="just">
              <a:lnSpc>
                <a:spcPts val="1350"/>
              </a:lnSpc>
              <a:buNone/>
            </a:pPr>
            <a:r>
              <a:rPr lang="en-US" sz="950" b="0" i="1">
                <a:solidFill>
                  <a:srgbClr val="64748B"/>
                </a:solidFill>
                <a:latin typeface="Calibri" pitchFamily="34" charset="0"/>
              </a:rPr>
              <a:t>E.g., If 10 agreements of sale exist and 10% of gross amount is </a:t>
            </a:r>
            <a:r>
              <a:rPr lang="en-US" sz="950" b="0" i="1" err="1">
                <a:solidFill>
                  <a:srgbClr val="64748B"/>
                </a:solidFill>
                <a:latin typeface="Calibri" pitchFamily="34" charset="0"/>
              </a:rPr>
              <a:t>realised</a:t>
            </a:r>
            <a:r>
              <a:rPr lang="en-US" sz="950" b="0" i="1">
                <a:solidFill>
                  <a:srgbClr val="64748B"/>
                </a:solidFill>
                <a:latin typeface="Calibri" pitchFamily="34" charset="0"/>
              </a:rPr>
              <a:t> in 8 of them, revenue can be </a:t>
            </a:r>
            <a:r>
              <a:rPr lang="en-US" sz="950" b="0" i="1" err="1">
                <a:solidFill>
                  <a:srgbClr val="64748B"/>
                </a:solidFill>
                <a:latin typeface="Calibri" pitchFamily="34" charset="0"/>
              </a:rPr>
              <a:t>recognised</a:t>
            </a:r>
            <a:r>
              <a:rPr lang="en-US" sz="950" b="0" i="1">
                <a:solidFill>
                  <a:srgbClr val="64748B"/>
                </a:solidFill>
                <a:latin typeface="Calibri" pitchFamily="34" charset="0"/>
              </a:rPr>
              <a:t> for those 8 agreements.</a:t>
            </a:r>
          </a:p>
        </p:txBody>
      </p:sp>
      <p:sp>
        <p:nvSpPr>
          <p:cNvPr id="6" name="CardAAccent">
            <a:extLst>
              <a:ext uri="{FF2B5EF4-FFF2-40B4-BE49-F238E27FC236}">
                <a16:creationId xmlns:a16="http://schemas.microsoft.com/office/drawing/2014/main" id="{28932E94-C701-6F3D-7AD9-36F27C010019}"/>
              </a:ext>
            </a:extLst>
          </p:cNvPr>
          <p:cNvSpPr/>
          <p:nvPr/>
        </p:nvSpPr>
        <p:spPr>
          <a:xfrm>
            <a:off x="4663440" y="2926080"/>
            <a:ext cx="54864" cy="192024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365760" y="10972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Disclosure (</a:t>
            </a:r>
            <a:r>
              <a:rPr lang="en-US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should form part of Notes to Accounts)</a:t>
            </a:r>
          </a:p>
        </p:txBody>
      </p:sp>
      <p:sp>
        <p:nvSpPr>
          <p:cNvPr id="4" name="Text 2"/>
          <p:cNvSpPr/>
          <p:nvPr/>
        </p:nvSpPr>
        <p:spPr>
          <a:xfrm>
            <a:off x="365760" y="438912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Guidance Note — Paragraphs 9.1 &amp; 9.2</a:t>
            </a:r>
            <a:endParaRPr lang="en-US" sz="1100"/>
          </a:p>
        </p:txBody>
      </p:sp>
      <p:sp>
        <p:nvSpPr>
          <p:cNvPr id="20" name="Text Section91"/>
          <p:cNvSpPr/>
          <p:nvPr/>
        </p:nvSpPr>
        <p:spPr>
          <a:xfrm>
            <a:off x="274320" y="680000"/>
            <a:ext cx="8595360" cy="220000"/>
          </a:xfrm>
          <a:prstGeom prst="rect">
            <a:avLst/>
          </a:prstGeom>
          <a:solidFill>
            <a:srgbClr val="EFF6FF"/>
          </a:solidFill>
          <a:ln/>
        </p:spPr>
        <p:txBody>
          <a:bodyPr wrap="square" lIns="63500" tIns="38100" rIns="63500" bIns="38100" rtlCol="0" anchor="ctr"/>
          <a:lstStyle/>
          <a:p>
            <a:pPr marL="0" indent="0">
              <a:buNone/>
            </a:pPr>
            <a:r>
              <a:rPr lang="en-US" sz="95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enterprise should disclose:</a:t>
            </a:r>
            <a:endParaRPr lang="en-US" sz="95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795562"/>
              </p:ext>
            </p:extLst>
          </p:nvPr>
        </p:nvGraphicFramePr>
        <p:xfrm>
          <a:off x="274320" y="910000"/>
          <a:ext cx="8595360" cy="1306032"/>
        </p:xfrm>
        <a:graphic>
          <a:graphicData uri="http://schemas.openxmlformats.org/drawingml/2006/table">
            <a:tbl>
              <a:tblPr/>
              <a:tblGrid>
                <a:gridCol w="5297680">
                  <a:extLst>
                    <a:ext uri="{9D8B030D-6E8A-4147-A177-3AD203B41FA5}">
                      <a16:colId xmlns:a16="http://schemas.microsoft.com/office/drawing/2014/main" val="30000"/>
                    </a:ext>
                  </a:extLst>
                </a:gridCol>
                <a:gridCol w="3297680">
                  <a:extLst>
                    <a:ext uri="{9D8B030D-6E8A-4147-A177-3AD203B41FA5}">
                      <a16:colId xmlns:a16="http://schemas.microsoft.com/office/drawing/2014/main" val="30001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Particulars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Amount / Disclosure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4F4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0"/>
                  </a:ext>
                </a:extLst>
              </a:tr>
              <a:tr h="35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>
                          <a:solidFill>
                            <a:srgbClr val="4F46E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(a) </a:t>
                      </a: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amount of project revenue recognised as revenue in the reporting period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i="1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₹ ___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1"/>
                  </a:ext>
                </a:extLst>
              </a:tr>
              <a:tr h="35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>
                          <a:solidFill>
                            <a:srgbClr val="4F46E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(b) </a:t>
                      </a: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methods used to determine the project revenue recognised in the reporting period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i="1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e.g., Percentage of Completion Method / Completed Contract Method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2"/>
                  </a:ext>
                </a:extLst>
              </a:tr>
              <a:tr h="35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>
                          <a:solidFill>
                            <a:srgbClr val="4F46E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(c) </a:t>
                      </a: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method used to determine the stage of completion of the project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i="1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e.g., Survey of work performed / Proportion of costs incurred to estimated total costs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3"/>
                  </a:ext>
                </a:extLst>
              </a:tr>
            </a:tbl>
          </a:graphicData>
        </a:graphic>
      </p:graphicFrame>
      <p:sp>
        <p:nvSpPr>
          <p:cNvPr id="21" name="Text Section92"/>
          <p:cNvSpPr/>
          <p:nvPr/>
        </p:nvSpPr>
        <p:spPr>
          <a:xfrm>
            <a:off x="274320" y="2500000"/>
            <a:ext cx="8595360" cy="220000"/>
          </a:xfrm>
          <a:prstGeom prst="rect">
            <a:avLst/>
          </a:prstGeom>
          <a:solidFill>
            <a:srgbClr val="ECFDF5"/>
          </a:solidFill>
          <a:ln/>
        </p:spPr>
        <p:txBody>
          <a:bodyPr wrap="square" lIns="63500" tIns="38100" rIns="63500" bIns="38100" rtlCol="0" anchor="ctr"/>
          <a:lstStyle/>
          <a:p>
            <a:pPr marL="0" indent="0">
              <a:buNone/>
            </a:pPr>
            <a:r>
              <a:rPr lang="en-US" sz="950" b="1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projects in progress at the end of the reporting period, an enterprise should also disclose:</a:t>
            </a:r>
            <a:endParaRPr lang="en-US" sz="950"/>
          </a:p>
        </p:txBody>
      </p:sp>
      <p:graphicFrame>
        <p:nvGraphicFramePr>
          <p:cNvPr id="6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722085"/>
              </p:ext>
            </p:extLst>
          </p:nvPr>
        </p:nvGraphicFramePr>
        <p:xfrm>
          <a:off x="274320" y="2730000"/>
          <a:ext cx="8595360" cy="1726032"/>
        </p:xfrm>
        <a:graphic>
          <a:graphicData uri="http://schemas.openxmlformats.org/drawingml/2006/table">
            <a:tbl>
              <a:tblPr/>
              <a:tblGrid>
                <a:gridCol w="5297680">
                  <a:extLst>
                    <a:ext uri="{9D8B030D-6E8A-4147-A177-3AD203B41FA5}">
                      <a16:colId xmlns:a16="http://schemas.microsoft.com/office/drawing/2014/main" val="40000"/>
                    </a:ext>
                  </a:extLst>
                </a:gridCol>
                <a:gridCol w="3297680">
                  <a:extLst>
                    <a:ext uri="{9D8B030D-6E8A-4147-A177-3AD203B41FA5}">
                      <a16:colId xmlns:a16="http://schemas.microsoft.com/office/drawing/2014/main" val="40001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Particulars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Amount / Disclosure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10B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0"/>
                  </a:ext>
                </a:extLst>
              </a:tr>
              <a:tr h="35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(a) </a:t>
                      </a: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aggregate amount of costs incurred and profits recognised (less recognised losses) to date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i="1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₹ ___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1"/>
                  </a:ext>
                </a:extLst>
              </a:tr>
              <a:tr h="35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(b) </a:t>
                      </a: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amount of advances received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i="1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₹ ___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2"/>
                  </a:ext>
                </a:extLst>
              </a:tr>
              <a:tr h="35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(c) </a:t>
                      </a: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amount of work in progress and the value of inventories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i="1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₹ ___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(d) </a:t>
                      </a: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Excess of revenue recognised over actual bills raised (unbilled revenue)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i="1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₹ ___</a:t>
                      </a:r>
                    </a:p>
                  </a:txBody>
                  <a:tcPr marL="63500" marR="63500" marT="38100" marB="38100" anchor="ctr">
                    <a:lnL w="6350">
                      <a:solidFill>
                        <a:srgbClr val="E2E8F0"/>
                      </a:solidFill>
                    </a:lnL>
                    <a:lnR w="6350">
                      <a:solidFill>
                        <a:srgbClr val="E2E8F0"/>
                      </a:solidFill>
                    </a:lnR>
                    <a:lnT w="6350">
                      <a:solidFill>
                        <a:srgbClr val="E2E8F0"/>
                      </a:solidFill>
                    </a:lnT>
                    <a:lnB w="6350">
                      <a:solidFill>
                        <a:srgbClr val="E2E8F0"/>
                      </a:solidFill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46E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70FDBB-78EF-7303-65B1-18B4C1107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1163EE5-B582-AA40-FD01-EBE2E18A3050}"/>
              </a:ext>
            </a:extLst>
          </p:cNvPr>
          <p:cNvSpPr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115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Revenue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from Contracts with Customers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FBE60C36-E30E-1EBF-DFF2-6297DAD9C9DA}"/>
              </a:ext>
            </a:extLst>
          </p:cNvPr>
          <p:cNvSpPr/>
          <p:nvPr/>
        </p:nvSpPr>
        <p:spPr>
          <a:xfrm>
            <a:off x="914400" y="2514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E0E7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Treatment for Real Estate Developers</a:t>
            </a:r>
          </a:p>
        </p:txBody>
      </p:sp>
    </p:spTree>
    <p:extLst>
      <p:ext uri="{BB962C8B-B14F-4D97-AF65-F5344CB8AC3E}">
        <p14:creationId xmlns:p14="http://schemas.microsoft.com/office/powerpoint/2010/main" val="4120113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854"/>
    </mc:Choice>
    <mc:Fallback xmlns="">
      <p:transition spd="slow" advTm="11285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Applicability of Ind AS 115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from Contracts with Customers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017520" y="1073835"/>
            <a:ext cx="3108960" cy="54864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3017520" y="109728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115</a:t>
            </a:r>
            <a:endParaRPr lang="en-US" sz="17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7408" y="1695627"/>
            <a:ext cx="256032" cy="25603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645920" y="1988235"/>
            <a:ext cx="5852160" cy="54864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0240" y="2121408"/>
            <a:ext cx="329184" cy="32918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331720" y="201168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Applicable to ALL Contracts with Customers</a:t>
            </a:r>
            <a:endParaRPr lang="en-US" sz="14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7408" y="2610027"/>
            <a:ext cx="256032" cy="256032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2286000" y="2902635"/>
            <a:ext cx="4572000" cy="502920"/>
          </a:xfrm>
          <a:prstGeom prst="roundRect">
            <a:avLst>
              <a:gd name="adj" fmla="val 50909"/>
            </a:avLst>
          </a:prstGeom>
          <a:solidFill>
            <a:srgbClr val="EF4444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4600" y="3017520"/>
            <a:ext cx="310896" cy="310896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2880360" y="292608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 as Specifically Carved Out:</a:t>
            </a:r>
            <a:endParaRPr lang="en-US" sz="12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7408" y="3493008"/>
            <a:ext cx="256032" cy="256032"/>
          </a:xfrm>
          <a:prstGeom prst="rect">
            <a:avLst/>
          </a:prstGeom>
        </p:spPr>
      </p:pic>
      <p:sp>
        <p:nvSpPr>
          <p:cNvPr id="16" name="Shape 9"/>
          <p:cNvSpPr/>
          <p:nvPr/>
        </p:nvSpPr>
        <p:spPr>
          <a:xfrm>
            <a:off x="548640" y="3731069"/>
            <a:ext cx="1737360" cy="1083207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7" name="Shape 10"/>
          <p:cNvSpPr/>
          <p:nvPr/>
        </p:nvSpPr>
        <p:spPr>
          <a:xfrm>
            <a:off x="685800" y="3840480"/>
            <a:ext cx="1600200" cy="45720"/>
          </a:xfrm>
          <a:prstGeom prst="rect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1"/>
          <p:cNvSpPr/>
          <p:nvPr/>
        </p:nvSpPr>
        <p:spPr>
          <a:xfrm>
            <a:off x="548640" y="3977640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17 / 104</a:t>
            </a:r>
            <a:endParaRPr lang="en-US" sz="1100" dirty="0"/>
          </a:p>
        </p:txBody>
      </p:sp>
      <p:sp>
        <p:nvSpPr>
          <p:cNvPr id="19" name="Text 12"/>
          <p:cNvSpPr/>
          <p:nvPr/>
        </p:nvSpPr>
        <p:spPr>
          <a:xfrm>
            <a:off x="548640" y="4365675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Leases / Insurance Contracts</a:t>
            </a:r>
            <a:endParaRPr lang="en-US" sz="900" dirty="0"/>
          </a:p>
        </p:txBody>
      </p:sp>
      <p:sp>
        <p:nvSpPr>
          <p:cNvPr id="20" name="Shape 13"/>
          <p:cNvSpPr/>
          <p:nvPr/>
        </p:nvSpPr>
        <p:spPr>
          <a:xfrm>
            <a:off x="2606040" y="3754514"/>
            <a:ext cx="1874520" cy="1059761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Shape 14"/>
          <p:cNvSpPr/>
          <p:nvPr/>
        </p:nvSpPr>
        <p:spPr>
          <a:xfrm>
            <a:off x="2743200" y="3840480"/>
            <a:ext cx="1600200" cy="457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Text 15"/>
          <p:cNvSpPr/>
          <p:nvPr/>
        </p:nvSpPr>
        <p:spPr>
          <a:xfrm>
            <a:off x="2606040" y="3954195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109 / 110</a:t>
            </a:r>
            <a:endParaRPr lang="en-US" sz="1100" dirty="0"/>
          </a:p>
        </p:txBody>
      </p:sp>
      <p:sp>
        <p:nvSpPr>
          <p:cNvPr id="23" name="Text 16"/>
          <p:cNvSpPr/>
          <p:nvPr/>
        </p:nvSpPr>
        <p:spPr>
          <a:xfrm>
            <a:off x="2606040" y="4365675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Instruments / Consolidated Financial Statements</a:t>
            </a:r>
            <a:endParaRPr lang="en-US" sz="900" dirty="0"/>
          </a:p>
        </p:txBody>
      </p:sp>
      <p:sp>
        <p:nvSpPr>
          <p:cNvPr id="24" name="Shape 17"/>
          <p:cNvSpPr/>
          <p:nvPr/>
        </p:nvSpPr>
        <p:spPr>
          <a:xfrm>
            <a:off x="4663440" y="3731070"/>
            <a:ext cx="1874520" cy="1083205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5" name="Shape 18"/>
          <p:cNvSpPr/>
          <p:nvPr/>
        </p:nvSpPr>
        <p:spPr>
          <a:xfrm>
            <a:off x="4800600" y="3840480"/>
            <a:ext cx="1600200" cy="457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Text 19"/>
          <p:cNvSpPr/>
          <p:nvPr/>
        </p:nvSpPr>
        <p:spPr>
          <a:xfrm>
            <a:off x="4663440" y="3977640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111/27/28</a:t>
            </a:r>
            <a:endParaRPr lang="en-US" sz="1100" dirty="0"/>
          </a:p>
        </p:txBody>
      </p:sp>
      <p:sp>
        <p:nvSpPr>
          <p:cNvPr id="27" name="Text 20"/>
          <p:cNvSpPr/>
          <p:nvPr/>
        </p:nvSpPr>
        <p:spPr>
          <a:xfrm>
            <a:off x="4663440" y="4271895"/>
            <a:ext cx="1874520" cy="2797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Joint Agreements  /  Separate Financial Statements / Investments in Associations </a:t>
            </a:r>
            <a:endParaRPr lang="en-US" sz="900" dirty="0"/>
          </a:p>
        </p:txBody>
      </p:sp>
      <p:sp>
        <p:nvSpPr>
          <p:cNvPr id="28" name="Shape 21"/>
          <p:cNvSpPr/>
          <p:nvPr/>
        </p:nvSpPr>
        <p:spPr>
          <a:xfrm>
            <a:off x="6720840" y="3754515"/>
            <a:ext cx="1874520" cy="10597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9" name="Shape 22"/>
          <p:cNvSpPr/>
          <p:nvPr/>
        </p:nvSpPr>
        <p:spPr>
          <a:xfrm>
            <a:off x="6858000" y="3817035"/>
            <a:ext cx="1600200" cy="45720"/>
          </a:xfrm>
          <a:prstGeom prst="rect">
            <a:avLst/>
          </a:prstGeom>
          <a:solidFill>
            <a:srgbClr val="C084F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0" name="Text 23"/>
          <p:cNvSpPr/>
          <p:nvPr/>
        </p:nvSpPr>
        <p:spPr>
          <a:xfrm>
            <a:off x="6720840" y="3954195"/>
            <a:ext cx="1874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Non-monetary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Exchanges</a:t>
            </a:r>
            <a:endParaRPr lang="en-US" sz="1100" dirty="0"/>
          </a:p>
        </p:txBody>
      </p:sp>
      <p:sp>
        <p:nvSpPr>
          <p:cNvPr id="31" name="Text 24"/>
          <p:cNvSpPr/>
          <p:nvPr/>
        </p:nvSpPr>
        <p:spPr>
          <a:xfrm>
            <a:off x="6720840" y="4365675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Line of Business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6307"/>
    </mc:Choice>
    <mc:Fallback xmlns="">
      <p:transition spd="slow" advTm="16630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Core Principles of Ind AS 115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Recognition Model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71500" y="1280160"/>
            <a:ext cx="1417320" cy="237744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960120" y="1508760"/>
            <a:ext cx="640080" cy="640080"/>
          </a:xfrm>
          <a:prstGeom prst="ellipse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1645920"/>
            <a:ext cx="365760" cy="36576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668780" y="1353312"/>
            <a:ext cx="292608" cy="292608"/>
          </a:xfrm>
          <a:prstGeom prst="ellipse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1668780" y="135331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44652" y="2331720"/>
            <a:ext cx="12710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the Contract(s) with a Customer</a:t>
            </a:r>
            <a:endParaRPr lang="en-US" sz="11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7108" y="2359152"/>
            <a:ext cx="201168" cy="201168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2217420" y="1280160"/>
            <a:ext cx="1417320" cy="237744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0"/>
          <p:cNvSpPr/>
          <p:nvPr/>
        </p:nvSpPr>
        <p:spPr>
          <a:xfrm>
            <a:off x="2606040" y="1508760"/>
            <a:ext cx="640080" cy="640080"/>
          </a:xfrm>
          <a:prstGeom prst="ellipse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0" y="1645920"/>
            <a:ext cx="365760" cy="365760"/>
          </a:xfrm>
          <a:prstGeom prst="rect">
            <a:avLst/>
          </a:prstGeom>
        </p:spPr>
      </p:pic>
      <p:sp>
        <p:nvSpPr>
          <p:cNvPr id="16" name="Shape 11"/>
          <p:cNvSpPr/>
          <p:nvPr/>
        </p:nvSpPr>
        <p:spPr>
          <a:xfrm>
            <a:off x="3314700" y="1353312"/>
            <a:ext cx="292608" cy="292608"/>
          </a:xfrm>
          <a:prstGeom prst="ellipse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Text 12"/>
          <p:cNvSpPr/>
          <p:nvPr/>
        </p:nvSpPr>
        <p:spPr>
          <a:xfrm>
            <a:off x="3314700" y="135331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2290572" y="2331720"/>
            <a:ext cx="12710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Performance Obligations</a:t>
            </a:r>
            <a:endParaRPr lang="en-US" sz="1100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3028" y="2359152"/>
            <a:ext cx="201168" cy="201168"/>
          </a:xfrm>
          <a:prstGeom prst="rect">
            <a:avLst/>
          </a:prstGeom>
        </p:spPr>
      </p:pic>
      <p:sp>
        <p:nvSpPr>
          <p:cNvPr id="21" name="Shape 15"/>
          <p:cNvSpPr/>
          <p:nvPr/>
        </p:nvSpPr>
        <p:spPr>
          <a:xfrm>
            <a:off x="3863340" y="1280160"/>
            <a:ext cx="1417320" cy="237744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2" name="Shape 16"/>
          <p:cNvSpPr/>
          <p:nvPr/>
        </p:nvSpPr>
        <p:spPr>
          <a:xfrm>
            <a:off x="4251960" y="1508760"/>
            <a:ext cx="640080" cy="64008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9120" y="1645920"/>
            <a:ext cx="365760" cy="365760"/>
          </a:xfrm>
          <a:prstGeom prst="rect">
            <a:avLst/>
          </a:prstGeom>
        </p:spPr>
      </p:pic>
      <p:sp>
        <p:nvSpPr>
          <p:cNvPr id="24" name="Shape 17"/>
          <p:cNvSpPr/>
          <p:nvPr/>
        </p:nvSpPr>
        <p:spPr>
          <a:xfrm>
            <a:off x="4960620" y="1353312"/>
            <a:ext cx="292608" cy="292608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5" name="Text 18"/>
          <p:cNvSpPr/>
          <p:nvPr/>
        </p:nvSpPr>
        <p:spPr>
          <a:xfrm>
            <a:off x="4960620" y="135331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26" name="Text 19"/>
          <p:cNvSpPr/>
          <p:nvPr/>
        </p:nvSpPr>
        <p:spPr>
          <a:xfrm>
            <a:off x="3936492" y="2331720"/>
            <a:ext cx="12710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Determine the Transaction Price</a:t>
            </a:r>
            <a:endParaRPr lang="en-US" sz="1100" dirty="0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8948" y="2359152"/>
            <a:ext cx="201168" cy="201168"/>
          </a:xfrm>
          <a:prstGeom prst="rect">
            <a:avLst/>
          </a:prstGeom>
        </p:spPr>
      </p:pic>
      <p:sp>
        <p:nvSpPr>
          <p:cNvPr id="29" name="Shape 21"/>
          <p:cNvSpPr/>
          <p:nvPr/>
        </p:nvSpPr>
        <p:spPr>
          <a:xfrm>
            <a:off x="5509260" y="1280160"/>
            <a:ext cx="1417320" cy="237744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0" name="Shape 22"/>
          <p:cNvSpPr/>
          <p:nvPr/>
        </p:nvSpPr>
        <p:spPr>
          <a:xfrm>
            <a:off x="5897880" y="1508760"/>
            <a:ext cx="640080" cy="64008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1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35040" y="1645920"/>
            <a:ext cx="365760" cy="365760"/>
          </a:xfrm>
          <a:prstGeom prst="rect">
            <a:avLst/>
          </a:prstGeom>
        </p:spPr>
      </p:pic>
      <p:sp>
        <p:nvSpPr>
          <p:cNvPr id="32" name="Shape 23"/>
          <p:cNvSpPr/>
          <p:nvPr/>
        </p:nvSpPr>
        <p:spPr>
          <a:xfrm>
            <a:off x="6606540" y="1353312"/>
            <a:ext cx="292608" cy="292608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3" name="Text 24"/>
          <p:cNvSpPr/>
          <p:nvPr/>
        </p:nvSpPr>
        <p:spPr>
          <a:xfrm>
            <a:off x="6606540" y="135331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34" name="Text 25"/>
          <p:cNvSpPr/>
          <p:nvPr/>
        </p:nvSpPr>
        <p:spPr>
          <a:xfrm>
            <a:off x="5582412" y="2558365"/>
            <a:ext cx="12710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Allocate the Transaction Price to Performance Obligations</a:t>
            </a:r>
            <a:endParaRPr lang="en-US" sz="1100" dirty="0"/>
          </a:p>
        </p:txBody>
      </p:sp>
      <p:pic>
        <p:nvPicPr>
          <p:cNvPr id="36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4868" y="2359152"/>
            <a:ext cx="201168" cy="201168"/>
          </a:xfrm>
          <a:prstGeom prst="rect">
            <a:avLst/>
          </a:prstGeom>
        </p:spPr>
      </p:pic>
      <p:sp>
        <p:nvSpPr>
          <p:cNvPr id="37" name="Shape 27"/>
          <p:cNvSpPr/>
          <p:nvPr/>
        </p:nvSpPr>
        <p:spPr>
          <a:xfrm>
            <a:off x="7155180" y="1280160"/>
            <a:ext cx="1417320" cy="237744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8" name="Shape 28"/>
          <p:cNvSpPr/>
          <p:nvPr/>
        </p:nvSpPr>
        <p:spPr>
          <a:xfrm>
            <a:off x="7543800" y="1508760"/>
            <a:ext cx="640080" cy="64008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9" name="Image 8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80960" y="1645920"/>
            <a:ext cx="365760" cy="365760"/>
          </a:xfrm>
          <a:prstGeom prst="rect">
            <a:avLst/>
          </a:prstGeom>
        </p:spPr>
      </p:pic>
      <p:sp>
        <p:nvSpPr>
          <p:cNvPr id="40" name="Shape 29"/>
          <p:cNvSpPr/>
          <p:nvPr/>
        </p:nvSpPr>
        <p:spPr>
          <a:xfrm>
            <a:off x="8252460" y="1353312"/>
            <a:ext cx="292608" cy="292608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1" name="Text 30"/>
          <p:cNvSpPr/>
          <p:nvPr/>
        </p:nvSpPr>
        <p:spPr>
          <a:xfrm>
            <a:off x="8252460" y="135331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42" name="Text 31"/>
          <p:cNvSpPr/>
          <p:nvPr/>
        </p:nvSpPr>
        <p:spPr>
          <a:xfrm>
            <a:off x="7228332" y="2364545"/>
            <a:ext cx="12710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</a:t>
            </a:r>
          </a:p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9316"/>
    </mc:Choice>
    <mc:Fallback xmlns="">
      <p:transition spd="slow" advTm="38931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18288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Recognition: Point in Time vs Over Time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59436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115 — When to Recognise Revenue</a:t>
            </a:r>
            <a:endParaRPr lang="en-US" sz="120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4023360" cy="502920"/>
          </a:xfrm>
          <a:prstGeom prst="roundRect">
            <a:avLst>
              <a:gd name="adj" fmla="val 50909"/>
            </a:avLst>
          </a:prstGeom>
          <a:solidFill>
            <a:srgbClr val="4F46E5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09728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100584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in Time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365760" y="1645920"/>
            <a:ext cx="4023360" cy="1143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548640" y="1737360"/>
            <a:ext cx="3657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15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of the good or service transfers to the customer in a single moment — such as delivery of goods or completion of a service.</a:t>
            </a:r>
            <a:endParaRPr lang="en-US" sz="1150"/>
          </a:p>
        </p:txBody>
      </p:sp>
      <p:sp>
        <p:nvSpPr>
          <p:cNvPr id="10" name="Shape 7"/>
          <p:cNvSpPr/>
          <p:nvPr/>
        </p:nvSpPr>
        <p:spPr>
          <a:xfrm>
            <a:off x="365760" y="2926080"/>
            <a:ext cx="4023360" cy="1234440"/>
          </a:xfrm>
          <a:prstGeom prst="roundRect">
            <a:avLst>
              <a:gd name="adj" fmla="val 7407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8"/>
          <p:cNvSpPr/>
          <p:nvPr/>
        </p:nvSpPr>
        <p:spPr>
          <a:xfrm>
            <a:off x="365760" y="2926080"/>
            <a:ext cx="54864" cy="1234440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548640" y="299923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Indicators</a:t>
            </a:r>
            <a:endParaRPr lang="en-US" sz="110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3310128"/>
            <a:ext cx="146304" cy="14630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77240" y="3291840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obtains legal title</a:t>
            </a:r>
            <a:endParaRPr lang="en-US" sz="110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3520440"/>
            <a:ext cx="146304" cy="14630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77240" y="3502152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possession transferred</a:t>
            </a:r>
            <a:endParaRPr lang="en-US" sz="1100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3730752"/>
            <a:ext cx="146304" cy="146304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777240" y="3712464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acceptance of the asset</a:t>
            </a:r>
            <a:endParaRPr lang="en-US" sz="1100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3941064"/>
            <a:ext cx="146304" cy="146304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777240" y="3922776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risks &amp; rewards transferred</a:t>
            </a:r>
            <a:endParaRPr lang="en-US" sz="1100"/>
          </a:p>
        </p:txBody>
      </p:sp>
      <p:sp>
        <p:nvSpPr>
          <p:cNvPr id="21" name="Shape 14"/>
          <p:cNvSpPr/>
          <p:nvPr/>
        </p:nvSpPr>
        <p:spPr>
          <a:xfrm>
            <a:off x="4544568" y="1097280"/>
            <a:ext cx="54864" cy="3246120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Shape 15"/>
          <p:cNvSpPr/>
          <p:nvPr/>
        </p:nvSpPr>
        <p:spPr>
          <a:xfrm>
            <a:off x="4754880" y="1005840"/>
            <a:ext cx="4023360" cy="502920"/>
          </a:xfrm>
          <a:prstGeom prst="roundRect">
            <a:avLst>
              <a:gd name="adj" fmla="val 50909"/>
            </a:avLst>
          </a:prstGeom>
          <a:solidFill>
            <a:srgbClr val="10B981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097280"/>
            <a:ext cx="320040" cy="32004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5303520" y="100584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Time</a:t>
            </a:r>
            <a:endParaRPr lang="en-US" sz="1500" dirty="0"/>
          </a:p>
        </p:txBody>
      </p:sp>
      <p:sp>
        <p:nvSpPr>
          <p:cNvPr id="25" name="Shape 17"/>
          <p:cNvSpPr/>
          <p:nvPr/>
        </p:nvSpPr>
        <p:spPr>
          <a:xfrm>
            <a:off x="4754880" y="1645920"/>
            <a:ext cx="4023360" cy="1143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6" name="Text 18"/>
          <p:cNvSpPr/>
          <p:nvPr/>
        </p:nvSpPr>
        <p:spPr>
          <a:xfrm>
            <a:off x="4937760" y="1737360"/>
            <a:ext cx="3657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15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receives and consumes benefits as the entity performs, or the entity creates/enhances an asset the customer controls. Also applies when the asset has no alternative use and there is an enforceable right to payment.</a:t>
            </a:r>
            <a:endParaRPr lang="en-US" sz="1150"/>
          </a:p>
        </p:txBody>
      </p:sp>
      <p:sp>
        <p:nvSpPr>
          <p:cNvPr id="27" name="Shape 19"/>
          <p:cNvSpPr/>
          <p:nvPr/>
        </p:nvSpPr>
        <p:spPr>
          <a:xfrm>
            <a:off x="4754880" y="2926080"/>
            <a:ext cx="4023360" cy="1234440"/>
          </a:xfrm>
          <a:prstGeom prst="roundRect">
            <a:avLst>
              <a:gd name="adj" fmla="val 7407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8" name="Shape 20"/>
          <p:cNvSpPr/>
          <p:nvPr/>
        </p:nvSpPr>
        <p:spPr>
          <a:xfrm>
            <a:off x="4754880" y="2926080"/>
            <a:ext cx="54864" cy="12344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9" name="Text 21"/>
          <p:cNvSpPr/>
          <p:nvPr/>
        </p:nvSpPr>
        <p:spPr>
          <a:xfrm>
            <a:off x="4937760" y="299923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Criteria</a:t>
            </a:r>
            <a:endParaRPr lang="en-US" sz="1100"/>
          </a:p>
        </p:txBody>
      </p:sp>
      <p:pic>
        <p:nvPicPr>
          <p:cNvPr id="30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6048" y="3310128"/>
            <a:ext cx="146304" cy="146304"/>
          </a:xfrm>
          <a:prstGeom prst="rect">
            <a:avLst/>
          </a:prstGeom>
        </p:spPr>
      </p:pic>
      <p:sp>
        <p:nvSpPr>
          <p:cNvPr id="31" name="Text 22"/>
          <p:cNvSpPr/>
          <p:nvPr/>
        </p:nvSpPr>
        <p:spPr>
          <a:xfrm>
            <a:off x="5166360" y="3291840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simultaneously receives &amp; consumes benefits</a:t>
            </a:r>
            <a:endParaRPr lang="en-US" sz="1100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6048" y="3520440"/>
            <a:ext cx="146304" cy="146304"/>
          </a:xfrm>
          <a:prstGeom prst="rect">
            <a:avLst/>
          </a:prstGeom>
        </p:spPr>
      </p:pic>
      <p:sp>
        <p:nvSpPr>
          <p:cNvPr id="33" name="Text 23"/>
          <p:cNvSpPr/>
          <p:nvPr/>
        </p:nvSpPr>
        <p:spPr>
          <a:xfrm>
            <a:off x="5166360" y="3502152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Entity creates/enhances customer-controlled asset</a:t>
            </a:r>
            <a:endParaRPr lang="en-US" sz="1100"/>
          </a:p>
        </p:txBody>
      </p:sp>
      <p:pic>
        <p:nvPicPr>
          <p:cNvPr id="34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6048" y="3730752"/>
            <a:ext cx="146304" cy="146304"/>
          </a:xfrm>
          <a:prstGeom prst="rect">
            <a:avLst/>
          </a:prstGeom>
        </p:spPr>
      </p:pic>
      <p:sp>
        <p:nvSpPr>
          <p:cNvPr id="35" name="Text 24"/>
          <p:cNvSpPr/>
          <p:nvPr/>
        </p:nvSpPr>
        <p:spPr>
          <a:xfrm>
            <a:off x="5166360" y="3712464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has no alternative use to the entity</a:t>
            </a:r>
            <a:endParaRPr lang="en-US" sz="1100"/>
          </a:p>
        </p:txBody>
      </p:sp>
      <p:pic>
        <p:nvPicPr>
          <p:cNvPr id="36" name="Image 9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6048" y="3941064"/>
            <a:ext cx="146304" cy="146304"/>
          </a:xfrm>
          <a:prstGeom prst="rect">
            <a:avLst/>
          </a:prstGeom>
        </p:spPr>
      </p:pic>
      <p:sp>
        <p:nvSpPr>
          <p:cNvPr id="37" name="Text 25"/>
          <p:cNvSpPr/>
          <p:nvPr/>
        </p:nvSpPr>
        <p:spPr>
          <a:xfrm>
            <a:off x="5166360" y="3922776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Enforceable right to payment for work completed</a:t>
            </a:r>
            <a:endParaRPr lang="en-US" sz="1100"/>
          </a:p>
        </p:txBody>
      </p:sp>
      <p:sp>
        <p:nvSpPr>
          <p:cNvPr id="38" name="Shape 26"/>
          <p:cNvSpPr/>
          <p:nvPr/>
        </p:nvSpPr>
        <p:spPr>
          <a:xfrm>
            <a:off x="365760" y="4343400"/>
            <a:ext cx="4023360" cy="548640"/>
          </a:xfrm>
          <a:prstGeom prst="roundRect">
            <a:avLst>
              <a:gd name="adj" fmla="val 13333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9" name="Text 27"/>
          <p:cNvSpPr/>
          <p:nvPr/>
        </p:nvSpPr>
        <p:spPr>
          <a:xfrm>
            <a:off x="502920" y="4370832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</a:t>
            </a:r>
            <a:endParaRPr lang="en-US" sz="950"/>
          </a:p>
        </p:txBody>
      </p:sp>
      <p:sp>
        <p:nvSpPr>
          <p:cNvPr id="40" name="Text 28"/>
          <p:cNvSpPr/>
          <p:nvPr/>
        </p:nvSpPr>
        <p:spPr>
          <a:xfrm>
            <a:off x="502920" y="457200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 of goods  •  Retail transactions  •  One-time service delivery</a:t>
            </a:r>
            <a:endParaRPr lang="en-US" sz="1050"/>
          </a:p>
        </p:txBody>
      </p:sp>
      <p:sp>
        <p:nvSpPr>
          <p:cNvPr id="41" name="Shape 29"/>
          <p:cNvSpPr/>
          <p:nvPr/>
        </p:nvSpPr>
        <p:spPr>
          <a:xfrm>
            <a:off x="4754880" y="4343400"/>
            <a:ext cx="4023360" cy="548640"/>
          </a:xfrm>
          <a:prstGeom prst="roundRect">
            <a:avLst>
              <a:gd name="adj" fmla="val 13333"/>
            </a:avLst>
          </a:prstGeom>
          <a:solidFill>
            <a:srgbClr val="ECFDF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2" name="Text 30"/>
          <p:cNvSpPr/>
          <p:nvPr/>
        </p:nvSpPr>
        <p:spPr>
          <a:xfrm>
            <a:off x="4892040" y="4370832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</a:t>
            </a:r>
            <a:endParaRPr lang="en-US" sz="950"/>
          </a:p>
        </p:txBody>
      </p:sp>
      <p:sp>
        <p:nvSpPr>
          <p:cNvPr id="43" name="Text 31"/>
          <p:cNvSpPr/>
          <p:nvPr/>
        </p:nvSpPr>
        <p:spPr>
          <a:xfrm>
            <a:off x="4892040" y="457200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contracts  •  Custom software dev  •  Facility management</a:t>
            </a:r>
            <a:endParaRPr lang="en-US" sz="105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21"/>
    </mc:Choice>
    <mc:Fallback xmlns="">
      <p:transition spd="slow" advTm="70002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Recognition &amp; Measurement under Ind AS 115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Aspects, Requirements &amp; Considerations</a:t>
            </a:r>
            <a:endParaRPr lang="en-US" sz="110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979164"/>
              </p:ext>
            </p:extLst>
          </p:nvPr>
        </p:nvGraphicFramePr>
        <p:xfrm>
          <a:off x="274320" y="804672"/>
          <a:ext cx="8595360" cy="3941064"/>
        </p:xfrm>
        <a:graphic>
          <a:graphicData uri="http://schemas.openxmlformats.org/drawingml/2006/table">
            <a:tbl>
              <a:tblPr/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Aspect</a:t>
                      </a:r>
                      <a:endParaRPr lang="en-US" sz="10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Requirements / Details</a:t>
                      </a:r>
                      <a:endParaRPr lang="en-US" sz="10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Considerations</a:t>
                      </a:r>
                      <a:endParaRPr lang="en-US" sz="10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6366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Timing of Revenue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6366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Recognition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 is recognised when (or as) a performance obligation is satisfied by transferring control of a good or service to the customer.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Recognition can occur at a point in time or over time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Criteria for over time: customer simultaneously receives &amp; consumes benefits, entity creates/enhances customer-controlled asset, or enforceable right to payment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Measurement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 Revenue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Measured at the transaction price allocated to the satisfied performance obligation.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May include fixed &amp; variable consideration, non-cash consideration, financing adjustments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Exclude amounts collected on behalf of third parties (e.g., Stamp Duty, Registration Charges &amp; GST)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Consideration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Estimate variable amounts using the expected value or most likely amount method.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Include only if highly probable that a significant reversal will not occur when uncertainty is resolved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818CF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Significant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818CF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Financing Component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Adjust transaction price if payment terms provide a significant benefit of financing to either party.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Consider timing difference between payment &amp; transfer of goods/services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Not required for short-term advances (&lt; 1 year)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34D3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Non-cash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34D3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Consideration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Measured at fair value; if not reliably measurable, refer to stand-alone selling price.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Consider barter/exchange transactions (Say, JDA Agreements)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If fair value cannot be estimated, use transaction price of transferred goods/services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Contract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Modifications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Accounted for as a separate contract or as part of the existing contract.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Depends on whether additional goods/services are distinct &amp; pricing reflects stand-alone selling price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May require reallocation of transaction price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Recognition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Incremental costs of obtaining and fulfilling a contract are recognised as assets if recoverable.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Amortised consistently with the transfer of goods/services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• Impairment testing required for such assets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9883"/>
    </mc:Choice>
    <mc:Fallback xmlns="">
      <p:transition spd="slow" advTm="20988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365760" y="10972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 &amp; Disclosure Requirements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438912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115 — Real Estate &amp; Contract Disclosures</a:t>
            </a:r>
            <a:endParaRPr lang="en-US" sz="110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128798"/>
              </p:ext>
            </p:extLst>
          </p:nvPr>
        </p:nvGraphicFramePr>
        <p:xfrm>
          <a:off x="274320" y="713232"/>
          <a:ext cx="8595360" cy="2560320"/>
        </p:xfrm>
        <a:graphic>
          <a:graphicData uri="http://schemas.openxmlformats.org/drawingml/2006/table">
            <a:tbl>
              <a:tblPr/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Disclosure Item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Requirement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Presentation / Notes</a:t>
                      </a:r>
                      <a:endParaRPr lang="en-US" sz="90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6366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Advances Received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6366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from Customers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Disclose as contract liabilities when received prior to satisfaction of performance obligations.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Presented as a liability on the balance sheet until revenue is recognised upon transfer of control.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Inventory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(Unsold Units/Properties)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Disclose inventory held for sale, including completed and under-construction properties.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Presented as inventory under current assets; valuation at lower of cost or NRV as per Ind AS 2.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Development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Rights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Disclose development rights acquired for future projects.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Presented as inventory or intangible asset based on nature; include carrying value &amp; movement details.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818CF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Remaining Performance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818CF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Obligations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Disclose aggregate amount of transaction price allocated to unsatisfied performance obligations.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Provide expected timing for satisfaction (e.g., within 1 year, after 1 year).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34D3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34D3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Reconciliation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Disclose reconciliation between revenue recognised and contracted price, including adjustments.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Include details relevant to real estate: price changes, penalties, excise duty adjustments.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Contract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Modifications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Disclose impact of modifications to contracts (e.g., change in scope, pricing).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Provide narrative and quantitative details of modifications affecting revenue recognition.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3419856"/>
            <a:ext cx="201168" cy="201168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21792" y="34015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 for Real Estate Entities</a:t>
            </a:r>
            <a:endParaRPr lang="en-US" sz="1100"/>
          </a:p>
        </p:txBody>
      </p:sp>
      <p:sp>
        <p:nvSpPr>
          <p:cNvPr id="8" name="Shape 4"/>
          <p:cNvSpPr/>
          <p:nvPr/>
        </p:nvSpPr>
        <p:spPr>
          <a:xfrm>
            <a:off x="274320" y="3694176"/>
            <a:ext cx="859536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Text 5"/>
          <p:cNvSpPr/>
          <p:nvPr/>
        </p:nvSpPr>
        <p:spPr>
          <a:xfrm>
            <a:off x="457200" y="3730752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9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Entities engaged in real estate must ensure disclosures provide transparent information regarding advances, unsold inventory, and development rights — aligning with Ind AS 115. These enhance users' understanding of the timing &amp; nature of revenue recognition, contractual assets/liabilities, and risks associated with real estate developments.</a:t>
            </a:r>
            <a:endParaRPr lang="en-US" sz="900"/>
          </a:p>
        </p:txBody>
      </p:sp>
      <p:sp>
        <p:nvSpPr>
          <p:cNvPr id="10" name="Shape 6"/>
          <p:cNvSpPr/>
          <p:nvPr/>
        </p:nvSpPr>
        <p:spPr>
          <a:xfrm>
            <a:off x="274320" y="4361688"/>
            <a:ext cx="4160520" cy="640080"/>
          </a:xfrm>
          <a:prstGeom prst="roundRect">
            <a:avLst>
              <a:gd name="adj" fmla="val 11429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Shape 7"/>
          <p:cNvSpPr/>
          <p:nvPr/>
        </p:nvSpPr>
        <p:spPr>
          <a:xfrm>
            <a:off x="274320" y="4361688"/>
            <a:ext cx="45720" cy="640080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416552"/>
            <a:ext cx="164592" cy="16459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76656" y="4398264"/>
            <a:ext cx="3566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Assets &amp; Liabilities</a:t>
            </a:r>
            <a:endParaRPr lang="en-US" sz="1000"/>
          </a:p>
        </p:txBody>
      </p:sp>
      <p:sp>
        <p:nvSpPr>
          <p:cNvPr id="14" name="Text 9"/>
          <p:cNvSpPr/>
          <p:nvPr/>
        </p:nvSpPr>
        <p:spPr>
          <a:xfrm>
            <a:off x="457200" y="4617720"/>
            <a:ext cx="3794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85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Contracts presented as assets or liabilities based on the relationship between performance and payment. Unconditional rights to consideration are presented as receivables.</a:t>
            </a:r>
            <a:endParaRPr lang="en-US" sz="850"/>
          </a:p>
        </p:txBody>
      </p:sp>
      <p:sp>
        <p:nvSpPr>
          <p:cNvPr id="15" name="Shape 10"/>
          <p:cNvSpPr/>
          <p:nvPr/>
        </p:nvSpPr>
        <p:spPr>
          <a:xfrm>
            <a:off x="4709160" y="4361688"/>
            <a:ext cx="4160520" cy="640080"/>
          </a:xfrm>
          <a:prstGeom prst="roundRect">
            <a:avLst>
              <a:gd name="adj" fmla="val 11429"/>
            </a:avLst>
          </a:prstGeom>
          <a:solidFill>
            <a:srgbClr val="ECFDF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Shape 11"/>
          <p:cNvSpPr/>
          <p:nvPr/>
        </p:nvSpPr>
        <p:spPr>
          <a:xfrm>
            <a:off x="4709160" y="4361688"/>
            <a:ext cx="45720" cy="64008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040" y="4416552"/>
            <a:ext cx="164592" cy="16459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111496" y="4398264"/>
            <a:ext cx="3566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Disclosure Requirements</a:t>
            </a:r>
            <a:endParaRPr lang="en-US" sz="1000"/>
          </a:p>
        </p:txBody>
      </p:sp>
      <p:sp>
        <p:nvSpPr>
          <p:cNvPr id="19" name="Text 13"/>
          <p:cNvSpPr/>
          <p:nvPr/>
        </p:nvSpPr>
        <p:spPr>
          <a:xfrm>
            <a:off x="4892040" y="4617720"/>
            <a:ext cx="3794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85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Entities must disclose remaining performance obligations, disaggregated revenue, and reconciliation of revenue recognised with contracted price — specifying adjustments such as discounts, variable consideration, and excise duty.</a:t>
            </a:r>
            <a:endParaRPr lang="en-US" sz="85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780"/>
    </mc:Choice>
    <mc:Fallback xmlns="">
      <p:transition spd="slow" advTm="6478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365760" y="10972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Financing Component &amp; Disaggregated Revenue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65760" y="438912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115 — Impact on Selling Price &amp; Disclosure Requirements</a:t>
            </a:r>
            <a:endParaRPr lang="en-US" sz="1100"/>
          </a:p>
        </p:txBody>
      </p:sp>
      <p:sp>
        <p:nvSpPr>
          <p:cNvPr id="5" name="Shape 3"/>
          <p:cNvSpPr/>
          <p:nvPr/>
        </p:nvSpPr>
        <p:spPr>
          <a:xfrm>
            <a:off x="274320" y="749808"/>
            <a:ext cx="4434840" cy="411480"/>
          </a:xfrm>
          <a:prstGeom prst="roundRect">
            <a:avLst>
              <a:gd name="adj" fmla="val 48889"/>
            </a:avLst>
          </a:prstGeom>
          <a:solidFill>
            <a:srgbClr val="6366F1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804672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49808" y="749808"/>
            <a:ext cx="3794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Financing Component</a:t>
            </a:r>
            <a:endParaRPr lang="en-US" sz="1300"/>
          </a:p>
        </p:txBody>
      </p:sp>
      <p:sp>
        <p:nvSpPr>
          <p:cNvPr id="8" name="Shape 5"/>
          <p:cNvSpPr/>
          <p:nvPr/>
        </p:nvSpPr>
        <p:spPr>
          <a:xfrm>
            <a:off x="274320" y="1280160"/>
            <a:ext cx="44348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274320" y="1280160"/>
            <a:ext cx="45720" cy="777240"/>
          </a:xfrm>
          <a:prstGeom prst="rect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438912" y="1335024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It?</a:t>
            </a:r>
            <a:endParaRPr lang="en-US" sz="1000"/>
          </a:p>
        </p:txBody>
      </p:sp>
      <p:sp>
        <p:nvSpPr>
          <p:cNvPr id="11" name="Text 8"/>
          <p:cNvSpPr/>
          <p:nvPr/>
        </p:nvSpPr>
        <p:spPr>
          <a:xfrm>
            <a:off x="438912" y="1536192"/>
            <a:ext cx="408736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timing of payments differs significantly from the transfer of goods/services, the contract effectively includes a financing arrangement. The transaction price must be adjusted to reflect the time value of money.</a:t>
            </a:r>
            <a:endParaRPr lang="en-US" sz="900"/>
          </a:p>
        </p:txBody>
      </p:sp>
      <p:sp>
        <p:nvSpPr>
          <p:cNvPr id="12" name="Shape 9"/>
          <p:cNvSpPr/>
          <p:nvPr/>
        </p:nvSpPr>
        <p:spPr>
          <a:xfrm>
            <a:off x="274320" y="2194560"/>
            <a:ext cx="443484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2249424"/>
            <a:ext cx="201168" cy="20116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621792" y="2249424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on Selling Price</a:t>
            </a:r>
            <a:endParaRPr lang="en-US" sz="105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0"/>
            <a:ext cx="137160" cy="1371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21792" y="2542032"/>
            <a:ext cx="3904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recognised at cash selling price (adjusted for financing)</a:t>
            </a:r>
            <a:endParaRPr lang="en-US" sz="900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807208"/>
            <a:ext cx="137160" cy="1371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21792" y="2788920"/>
            <a:ext cx="3904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income/expense recorded separately over payment period</a:t>
            </a:r>
            <a:endParaRPr lang="en-US" sz="900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3054096"/>
            <a:ext cx="137160" cy="13716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621792" y="3035808"/>
            <a:ext cx="3904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 payments: discount transaction price (customer financing the entity)</a:t>
            </a:r>
            <a:endParaRPr lang="en-US" sz="90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3300984"/>
            <a:ext cx="137160" cy="13716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621792" y="3282696"/>
            <a:ext cx="3904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Deferred payments: increase transaction price (entity financing the customer)</a:t>
            </a:r>
            <a:endParaRPr lang="en-US" sz="900"/>
          </a:p>
        </p:txBody>
      </p:sp>
      <p:sp>
        <p:nvSpPr>
          <p:cNvPr id="23" name="Shape 15"/>
          <p:cNvSpPr/>
          <p:nvPr/>
        </p:nvSpPr>
        <p:spPr>
          <a:xfrm>
            <a:off x="274320" y="3749040"/>
            <a:ext cx="4434840" cy="502920"/>
          </a:xfrm>
          <a:prstGeom prst="roundRect">
            <a:avLst>
              <a:gd name="adj" fmla="val 14545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4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3858768"/>
            <a:ext cx="201168" cy="201168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640080" y="3785616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Exemption</a:t>
            </a:r>
            <a:endParaRPr lang="en-US" sz="950"/>
          </a:p>
        </p:txBody>
      </p:sp>
      <p:sp>
        <p:nvSpPr>
          <p:cNvPr id="26" name="Text 17"/>
          <p:cNvSpPr/>
          <p:nvPr/>
        </p:nvSpPr>
        <p:spPr>
          <a:xfrm>
            <a:off x="640080" y="3968496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850" dirty="0">
                <a:solidFill>
                  <a:srgbClr val="787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adjustment required if the period between payment and transfer of goods/services is one year or less at contract inception.</a:t>
            </a:r>
            <a:endParaRPr lang="en-US" sz="850" dirty="0"/>
          </a:p>
        </p:txBody>
      </p:sp>
      <p:sp>
        <p:nvSpPr>
          <p:cNvPr id="27" name="Shape 18"/>
          <p:cNvSpPr/>
          <p:nvPr/>
        </p:nvSpPr>
        <p:spPr>
          <a:xfrm>
            <a:off x="274320" y="4370832"/>
            <a:ext cx="4434840" cy="566928"/>
          </a:xfrm>
          <a:prstGeom prst="roundRect">
            <a:avLst>
              <a:gd name="adj" fmla="val 12903"/>
            </a:avLst>
          </a:prstGeom>
          <a:solidFill>
            <a:srgbClr val="EEF2FF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8" name="Text 19"/>
          <p:cNvSpPr/>
          <p:nvPr/>
        </p:nvSpPr>
        <p:spPr>
          <a:xfrm>
            <a:off x="411480" y="440740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950"/>
          </a:p>
        </p:txBody>
      </p:sp>
      <p:sp>
        <p:nvSpPr>
          <p:cNvPr id="29" name="Text 20"/>
          <p:cNvSpPr/>
          <p:nvPr/>
        </p:nvSpPr>
        <p:spPr>
          <a:xfrm>
            <a:off x="411480" y="4590288"/>
            <a:ext cx="4160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85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real estate developer receives ₹50L advance 2 years before delivery. Cash price at delivery = ₹60L. Revenue = ₹60L; the ₹10L difference is recognised as interest expense over the 2-year period.</a:t>
            </a:r>
            <a:endParaRPr lang="en-US" sz="850"/>
          </a:p>
        </p:txBody>
      </p:sp>
      <p:sp>
        <p:nvSpPr>
          <p:cNvPr id="30" name="Shape 21"/>
          <p:cNvSpPr/>
          <p:nvPr/>
        </p:nvSpPr>
        <p:spPr>
          <a:xfrm>
            <a:off x="4892040" y="749808"/>
            <a:ext cx="4251960" cy="411480"/>
          </a:xfrm>
          <a:prstGeom prst="roundRect">
            <a:avLst>
              <a:gd name="adj" fmla="val 48889"/>
            </a:avLst>
          </a:prstGeom>
          <a:solidFill>
            <a:srgbClr val="818CF8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31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804672"/>
            <a:ext cx="274320" cy="274320"/>
          </a:xfrm>
          <a:prstGeom prst="rect">
            <a:avLst/>
          </a:prstGeom>
        </p:spPr>
      </p:pic>
      <p:sp>
        <p:nvSpPr>
          <p:cNvPr id="32" name="Text 22"/>
          <p:cNvSpPr/>
          <p:nvPr/>
        </p:nvSpPr>
        <p:spPr>
          <a:xfrm>
            <a:off x="5367528" y="749808"/>
            <a:ext cx="3611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Disaggregated Revenue Disclosures</a:t>
            </a:r>
            <a:endParaRPr lang="en-US" sz="1300"/>
          </a:p>
        </p:txBody>
      </p:sp>
      <p:sp>
        <p:nvSpPr>
          <p:cNvPr id="33" name="Shape 23"/>
          <p:cNvSpPr/>
          <p:nvPr/>
        </p:nvSpPr>
        <p:spPr>
          <a:xfrm>
            <a:off x="4892040" y="1280160"/>
            <a:ext cx="4251960" cy="594360"/>
          </a:xfrm>
          <a:prstGeom prst="roundRect">
            <a:avLst>
              <a:gd name="adj" fmla="val 12308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4" name="Shape 24"/>
          <p:cNvSpPr/>
          <p:nvPr/>
        </p:nvSpPr>
        <p:spPr>
          <a:xfrm>
            <a:off x="4892040" y="1280160"/>
            <a:ext cx="45720" cy="594360"/>
          </a:xfrm>
          <a:prstGeom prst="rect">
            <a:avLst/>
          </a:prstGeom>
          <a:solidFill>
            <a:srgbClr val="818CF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5" name="Text 25"/>
          <p:cNvSpPr/>
          <p:nvPr/>
        </p:nvSpPr>
        <p:spPr>
          <a:xfrm>
            <a:off x="5056632" y="1335024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Requirement</a:t>
            </a:r>
            <a:endParaRPr lang="en-US" sz="1000"/>
          </a:p>
        </p:txBody>
      </p:sp>
      <p:sp>
        <p:nvSpPr>
          <p:cNvPr id="36" name="Text 26"/>
          <p:cNvSpPr/>
          <p:nvPr/>
        </p:nvSpPr>
        <p:spPr>
          <a:xfrm>
            <a:off x="5056632" y="1517904"/>
            <a:ext cx="39044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0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Entities must disaggregate revenue into categories that depict how the nature, amount, timing, and uncertainty of revenue and cash flows are affected by economic factors.</a:t>
            </a:r>
            <a:endParaRPr lang="en-US" sz="900"/>
          </a:p>
        </p:txBody>
      </p:sp>
      <p:sp>
        <p:nvSpPr>
          <p:cNvPr id="37" name="Text 27"/>
          <p:cNvSpPr/>
          <p:nvPr/>
        </p:nvSpPr>
        <p:spPr>
          <a:xfrm>
            <a:off x="4892040" y="2011680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Disaggregation Categories</a:t>
            </a:r>
            <a:endParaRPr lang="en-US" sz="1000" dirty="0"/>
          </a:p>
        </p:txBody>
      </p:sp>
      <p:graphicFrame>
        <p:nvGraphicFramePr>
          <p:cNvPr id="3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420744"/>
              </p:ext>
            </p:extLst>
          </p:nvPr>
        </p:nvGraphicFramePr>
        <p:xfrm>
          <a:off x="4892040" y="2249424"/>
          <a:ext cx="4251960" cy="1408176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3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11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Category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8C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Examples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8C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b="1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 of good or service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Residential, commercial, land sale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b="1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Geographical region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Domestic, international markets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b="1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 of contract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Fixed-price, cost-plus, time &amp; material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b="1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Timing of transfer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Point in time vs over time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b="1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Sales channel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 sales, brokers, online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b="1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Customer type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Government, private, institutional</a:t>
                      </a:r>
                      <a:endParaRPr lang="en-US" sz="85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9" name="Shape 28"/>
          <p:cNvSpPr/>
          <p:nvPr/>
        </p:nvSpPr>
        <p:spPr>
          <a:xfrm>
            <a:off x="4892040" y="3749040"/>
            <a:ext cx="4251960" cy="1188720"/>
          </a:xfrm>
          <a:prstGeom prst="roundRect">
            <a:avLst>
              <a:gd name="adj" fmla="val 6154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40" name="Shape 29"/>
          <p:cNvSpPr/>
          <p:nvPr/>
        </p:nvSpPr>
        <p:spPr>
          <a:xfrm>
            <a:off x="4892040" y="3749040"/>
            <a:ext cx="45720" cy="1188720"/>
          </a:xfrm>
          <a:prstGeom prst="rect">
            <a:avLst/>
          </a:prstGeom>
          <a:solidFill>
            <a:srgbClr val="818CF8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1" name="Text 30"/>
          <p:cNvSpPr/>
          <p:nvPr/>
        </p:nvSpPr>
        <p:spPr>
          <a:xfrm>
            <a:off x="5056632" y="3803904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Disclosure Notes</a:t>
            </a:r>
            <a:endParaRPr lang="en-US" sz="1000"/>
          </a:p>
        </p:txBody>
      </p:sp>
      <p:pic>
        <p:nvPicPr>
          <p:cNvPr id="42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4059936"/>
            <a:ext cx="137160" cy="137160"/>
          </a:xfrm>
          <a:prstGeom prst="rect">
            <a:avLst/>
          </a:prstGeom>
        </p:spPr>
      </p:pic>
      <p:sp>
        <p:nvSpPr>
          <p:cNvPr id="43" name="Text 31"/>
          <p:cNvSpPr/>
          <p:nvPr/>
        </p:nvSpPr>
        <p:spPr>
          <a:xfrm>
            <a:off x="5239512" y="4041648"/>
            <a:ext cx="37216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Reconcile disaggregated revenue with segment reporting (Ind AS 108)</a:t>
            </a:r>
            <a:endParaRPr lang="en-US" sz="850" dirty="0"/>
          </a:p>
        </p:txBody>
      </p:sp>
      <p:pic>
        <p:nvPicPr>
          <p:cNvPr id="44" name="Image 9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4270248"/>
            <a:ext cx="137160" cy="137160"/>
          </a:xfrm>
          <a:prstGeom prst="rect">
            <a:avLst/>
          </a:prstGeom>
        </p:spPr>
      </p:pic>
      <p:sp>
        <p:nvSpPr>
          <p:cNvPr id="45" name="Text 32"/>
          <p:cNvSpPr/>
          <p:nvPr/>
        </p:nvSpPr>
        <p:spPr>
          <a:xfrm>
            <a:off x="5239512" y="4251960"/>
            <a:ext cx="37216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Disclose sufficient detail for users to understand the relationship between disaggregated revenue and total revenue. </a:t>
            </a:r>
            <a:endParaRPr lang="en-US" sz="850" dirty="0"/>
          </a:p>
        </p:txBody>
      </p:sp>
      <p:pic>
        <p:nvPicPr>
          <p:cNvPr id="46" name="Image 10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4480560"/>
            <a:ext cx="137160" cy="137160"/>
          </a:xfrm>
          <a:prstGeom prst="rect">
            <a:avLst/>
          </a:prstGeom>
        </p:spPr>
      </p:pic>
      <p:sp>
        <p:nvSpPr>
          <p:cNvPr id="47" name="Text 33"/>
          <p:cNvSpPr/>
          <p:nvPr/>
        </p:nvSpPr>
        <p:spPr>
          <a:xfrm>
            <a:off x="5239512" y="4462272"/>
            <a:ext cx="37216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qualitative &amp; quantitative information about significant judgements used in disaggregation</a:t>
            </a:r>
            <a:endParaRPr lang="en-US" sz="850" dirty="0"/>
          </a:p>
        </p:txBody>
      </p:sp>
      <p:pic>
        <p:nvPicPr>
          <p:cNvPr id="48" name="Image 1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4690872"/>
            <a:ext cx="137160" cy="137160"/>
          </a:xfrm>
          <a:prstGeom prst="rect">
            <a:avLst/>
          </a:prstGeom>
        </p:spPr>
      </p:pic>
      <p:sp>
        <p:nvSpPr>
          <p:cNvPr id="49" name="Text 34"/>
          <p:cNvSpPr/>
          <p:nvPr/>
        </p:nvSpPr>
        <p:spPr>
          <a:xfrm>
            <a:off x="5239512" y="4672584"/>
            <a:ext cx="37216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estate entities: break down by project type, geography, and completion stage</a:t>
            </a:r>
            <a:endParaRPr lang="en-US" sz="850" dirty="0"/>
          </a:p>
        </p:txBody>
      </p:sp>
      <p:sp>
        <p:nvSpPr>
          <p:cNvPr id="50" name="Shape 35"/>
          <p:cNvSpPr/>
          <p:nvPr/>
        </p:nvSpPr>
        <p:spPr>
          <a:xfrm>
            <a:off x="4773168" y="777240"/>
            <a:ext cx="36576" cy="4206240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51" name="Image 5" descr="preencoded.png">
            <a:extLst>
              <a:ext uri="{FF2B5EF4-FFF2-40B4-BE49-F238E27FC236}">
                <a16:creationId xmlns:a16="http://schemas.microsoft.com/office/drawing/2014/main" id="{5FB7BBD5-EC90-151A-25EB-7F9CFBDE5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897" y="3044509"/>
            <a:ext cx="137160" cy="1371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6623"/>
    </mc:Choice>
    <mc:Fallback xmlns="">
      <p:transition spd="slow" advTm="526623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F46E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220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115 — Key Takeaways</a:t>
            </a:r>
            <a:endParaRPr lang="en-US" sz="1200"/>
          </a:p>
        </p:txBody>
      </p:sp>
      <p:sp>
        <p:nvSpPr>
          <p:cNvPr id="5" name="Shape 3"/>
          <p:cNvSpPr/>
          <p:nvPr/>
        </p:nvSpPr>
        <p:spPr>
          <a:xfrm>
            <a:off x="548640" y="1005840"/>
            <a:ext cx="8046720" cy="91440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548640" y="1005840"/>
            <a:ext cx="54864" cy="91440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822960" y="1051560"/>
            <a:ext cx="7498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recognition depends on </a:t>
            </a:r>
            <a:r>
              <a:rPr lang="en-US" sz="140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of control</a:t>
            </a:r>
            <a:r>
              <a:rPr lang="en-US" sz="14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</a:t>
            </a:r>
            <a:r>
              <a:rPr lang="en-US" sz="140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enforceability</a:t>
            </a:r>
            <a:r>
              <a:rPr lang="en-US" sz="14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not on project type.</a:t>
            </a:r>
            <a:endParaRPr lang="en-US" sz="1400"/>
          </a:p>
        </p:txBody>
      </p:sp>
      <p:sp>
        <p:nvSpPr>
          <p:cNvPr id="8" name="Shape 6"/>
          <p:cNvSpPr/>
          <p:nvPr/>
        </p:nvSpPr>
        <p:spPr>
          <a:xfrm>
            <a:off x="548640" y="2057400"/>
            <a:ext cx="8046720" cy="91440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548640" y="2057400"/>
            <a:ext cx="54864" cy="91440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822960" y="2103120"/>
            <a:ext cx="7498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Ind AS, accounting is not project-driven — it is </a:t>
            </a:r>
            <a:r>
              <a:rPr lang="en-US" sz="140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contract-driven</a:t>
            </a:r>
            <a:r>
              <a:rPr lang="en-US" sz="14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/>
          </a:p>
        </p:txBody>
      </p:sp>
      <p:sp>
        <p:nvSpPr>
          <p:cNvPr id="11" name="Shape 9"/>
          <p:cNvSpPr/>
          <p:nvPr/>
        </p:nvSpPr>
        <p:spPr>
          <a:xfrm>
            <a:off x="548640" y="3108960"/>
            <a:ext cx="8046720" cy="91440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2" name="Shape 10"/>
          <p:cNvSpPr/>
          <p:nvPr/>
        </p:nvSpPr>
        <p:spPr>
          <a:xfrm>
            <a:off x="548640" y="3108960"/>
            <a:ext cx="54864" cy="914400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822960" y="3154680"/>
            <a:ext cx="7498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 contract may contain </a:t>
            </a:r>
            <a:r>
              <a:rPr lang="en-US" sz="140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performance obligations</a:t>
            </a:r>
            <a:r>
              <a:rPr lang="en-US" sz="14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each requiring revenue recognition under different models — </a:t>
            </a:r>
            <a:r>
              <a:rPr lang="en-US" sz="140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in time</a:t>
            </a:r>
            <a:r>
              <a:rPr lang="en-US" sz="14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or </a:t>
            </a:r>
            <a:r>
              <a:rPr lang="en-US" sz="1400" b="1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time</a:t>
            </a:r>
            <a:r>
              <a:rPr lang="en-US" sz="1400" b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941"/>
    </mc:Choice>
    <mc:Fallback xmlns="">
      <p:transition spd="slow" advTm="11594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4344D"/>
      </a:dk2>
      <a:lt2>
        <a:srgbClr val="E7E6E6"/>
      </a:lt2>
      <a:accent1>
        <a:srgbClr val="4F46E5"/>
      </a:accent1>
      <a:accent2>
        <a:srgbClr val="10B981"/>
      </a:accent2>
      <a:accent3>
        <a:srgbClr val="10B981"/>
      </a:accent3>
      <a:accent4>
        <a:srgbClr val="818CF8"/>
      </a:accent4>
      <a:accent5>
        <a:srgbClr val="059669"/>
      </a:accent5>
      <a:accent6>
        <a:srgbClr val="34D399"/>
      </a:accent6>
      <a:hlink>
        <a:srgbClr val="4F46E5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4344D"/>
      </a:dk2>
      <a:lt2>
        <a:srgbClr val="E8E8E8"/>
      </a:lt2>
      <a:accent1>
        <a:srgbClr val="4F46E5"/>
      </a:accent1>
      <a:accent2>
        <a:srgbClr val="10B981"/>
      </a:accent2>
      <a:accent3>
        <a:srgbClr val="10B981"/>
      </a:accent3>
      <a:accent4>
        <a:srgbClr val="818CF8"/>
      </a:accent4>
      <a:accent5>
        <a:srgbClr val="059669"/>
      </a:accent5>
      <a:accent6>
        <a:srgbClr val="34D399"/>
      </a:accent6>
      <a:hlink>
        <a:srgbClr val="4F46E5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2985</Words>
  <Application>Microsoft Office PowerPoint</Application>
  <PresentationFormat>On-screen Show (16:9)</PresentationFormat>
  <Paragraphs>334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PRADYUMNA KUMAR</dc:creator>
  <cp:lastModifiedBy>PRADYUMNA KUMAR</cp:lastModifiedBy>
  <cp:revision>1</cp:revision>
  <dcterms:created xsi:type="dcterms:W3CDTF">2026-04-23T01:12:38Z</dcterms:created>
  <dcterms:modified xsi:type="dcterms:W3CDTF">2026-06-22T06:36:32Z</dcterms:modified>
</cp:coreProperties>
</file>