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DYUMNA KUMAR" userId="937e77b37ca0faff" providerId="LiveId" clId="{A5F18194-D4CB-4899-B130-4BDDD1BD737D}"/>
    <pc:docChg chg="custSel mod addSld modSld addMainMaster delMainMaster modMainMaster modNotesMaster">
      <pc:chgData name="PRADYUMNA KUMAR" userId="937e77b37ca0faff" providerId="LiveId" clId="{A5F18194-D4CB-4899-B130-4BDDD1BD737D}" dt="2026-06-27T18:16:29.654" v="323" actId="20577"/>
      <pc:docMkLst>
        <pc:docMk/>
      </pc:docMkLst>
      <pc:sldChg chg="addSp delSp modSp add mod">
        <pc:chgData name="PRADYUMNA KUMAR" userId="937e77b37ca0faff" providerId="LiveId" clId="{A5F18194-D4CB-4899-B130-4BDDD1BD737D}" dt="2026-06-27T18:14:55.717" v="303" actId="14100"/>
        <pc:sldMkLst>
          <pc:docMk/>
          <pc:sldMk cId="0" sldId="256"/>
        </pc:sldMkLst>
        <pc:spChg chg="add del mod">
          <ac:chgData name="PRADYUMNA KUMAR" userId="937e77b37ca0faff" providerId="LiveId" clId="{A5F18194-D4CB-4899-B130-4BDDD1BD737D}" dt="2026-06-27T18:14:17.424" v="301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4:11.676" v="300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4:55.717" v="303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6"/>
            <ac:spMk id="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6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6"/>
            <ac:spMk id="11" creationId="{00000000-0000-0000-0000-000000000000}"/>
          </ac:spMkLst>
        </pc:spChg>
        <pc:spChg chg="ad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6"/>
            <ac:spMk id="12" creationId="{00000000-0000-0000-0000-000000000000}"/>
          </ac:spMkLst>
        </pc:spChg>
        <pc:spChg chg="ad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6"/>
            <ac:spMk id="13" creationId="{00000000-0000-0000-0000-000000000000}"/>
          </ac:spMkLst>
        </pc:spChg>
        <pc:spChg chg="add 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6"/>
            <ac:spMk id="14" creationId="{00000000-0000-0000-0000-000000000000}"/>
          </ac:spMkLst>
        </pc:spChg>
        <pc:spChg chg="ad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6"/>
            <ac:spMk id="15" creationId="{00000000-0000-0000-0000-000000000000}"/>
          </ac:spMkLst>
        </pc:spChg>
      </pc:sldChg>
      <pc:sldChg chg="addSp delSp modSp add mod">
        <pc:chgData name="PRADYUMNA KUMAR" userId="937e77b37ca0faff" providerId="LiveId" clId="{A5F18194-D4CB-4899-B130-4BDDD1BD737D}" dt="2026-06-27T18:15:03.762" v="304" actId="478"/>
        <pc:sldMkLst>
          <pc:docMk/>
          <pc:sldMk cId="0" sldId="257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7"/>
            <ac:spMk id="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7"/>
            <ac:spMk id="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7"/>
            <ac:spMk id="20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03.762" v="304" actId="478"/>
          <ac:spMkLst>
            <pc:docMk/>
            <pc:sldMk cId="0" sldId="257"/>
            <ac:spMk id="2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7"/>
            <ac:spMk id="22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57"/>
            <ac:spMk id="24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57"/>
            <ac:spMk id="25" creationId="{00000000-0000-0000-0000-000000000000}"/>
          </ac:spMkLst>
        </pc:spChg>
      </pc:sldChg>
      <pc:sldChg chg="addSp delSp modSp add mod">
        <pc:chgData name="PRADYUMNA KUMAR" userId="937e77b37ca0faff" providerId="LiveId" clId="{A5F18194-D4CB-4899-B130-4BDDD1BD737D}" dt="2026-06-27T18:15:08.874" v="305" actId="478"/>
        <pc:sldMkLst>
          <pc:docMk/>
          <pc:sldMk cId="0" sldId="258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8"/>
            <ac:spMk id="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8"/>
            <ac:spMk id="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8"/>
            <ac:spMk id="1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2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8"/>
            <ac:spMk id="22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08.874" v="305" actId="478"/>
          <ac:spMkLst>
            <pc:docMk/>
            <pc:sldMk cId="0" sldId="258"/>
            <ac:spMk id="23" creationId="{00000000-0000-0000-0000-000000000000}"/>
          </ac:spMkLst>
        </pc:spChg>
      </pc:sldChg>
      <pc:sldChg chg="addSp delSp modSp add mod">
        <pc:chgData name="PRADYUMNA KUMAR" userId="937e77b37ca0faff" providerId="LiveId" clId="{A5F18194-D4CB-4899-B130-4BDDD1BD737D}" dt="2026-06-27T18:15:17.386" v="306" actId="478"/>
        <pc:sldMkLst>
          <pc:docMk/>
          <pc:sldMk cId="0" sldId="259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59"/>
            <ac:spMk id="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9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59"/>
            <ac:spMk id="6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17.386" v="306" actId="478"/>
          <ac:spMkLst>
            <pc:docMk/>
            <pc:sldMk cId="0" sldId="259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59"/>
            <ac:spMk id="8" creationId="{00000000-0000-0000-0000-000000000000}"/>
          </ac:spMkLst>
        </pc:spChg>
        <pc:graphicFrameChg chg="mod modGraphic">
          <ac:chgData name="PRADYUMNA KUMAR" userId="937e77b37ca0faff" providerId="LiveId" clId="{A5F18194-D4CB-4899-B130-4BDDD1BD737D}" dt="2026-06-27T18:13:43.631" v="298" actId="26606"/>
          <ac:graphicFrameMkLst>
            <pc:docMk/>
            <pc:sldMk cId="0" sldId="259"/>
            <ac:graphicFrameMk id="5" creationId="{00000000-0000-0000-0000-000000000000}"/>
          </ac:graphicFrameMkLst>
        </pc:graphicFrameChg>
      </pc:sldChg>
      <pc:sldChg chg="addSp delSp modSp add mod">
        <pc:chgData name="PRADYUMNA KUMAR" userId="937e77b37ca0faff" providerId="LiveId" clId="{A5F18194-D4CB-4899-B130-4BDDD1BD737D}" dt="2026-06-27T18:15:20.194" v="307" actId="478"/>
        <pc:sldMkLst>
          <pc:docMk/>
          <pc:sldMk cId="0" sldId="260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0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0"/>
            <ac:spMk id="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1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2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2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2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0"/>
            <ac:spMk id="2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3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0"/>
            <ac:spMk id="3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0"/>
            <ac:spMk id="34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8:15:20.194" v="307" actId="478"/>
          <ac:spMkLst>
            <pc:docMk/>
            <pc:sldMk cId="0" sldId="260"/>
            <ac:spMk id="3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0"/>
            <ac:spMk id="36" creationId="{00000000-0000-0000-0000-000000000000}"/>
          </ac:spMkLst>
        </pc:spChg>
      </pc:sldChg>
      <pc:sldChg chg="addSp delSp modSp add mod">
        <pc:chgData name="PRADYUMNA KUMAR" userId="937e77b37ca0faff" providerId="LiveId" clId="{A5F18194-D4CB-4899-B130-4BDDD1BD737D}" dt="2026-06-27T18:15:22.294" v="308" actId="478"/>
        <pc:sldMkLst>
          <pc:docMk/>
          <pc:sldMk cId="0" sldId="261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1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2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2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2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2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1"/>
            <ac:spMk id="3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32" creationId="{00000000-0000-0000-0000-000000000000}"/>
          </ac:spMkLst>
        </pc:spChg>
        <pc:spChg chg="add del">
          <ac:chgData name="PRADYUMNA KUMAR" userId="937e77b37ca0faff" providerId="LiveId" clId="{A5F18194-D4CB-4899-B130-4BDDD1BD737D}" dt="2026-06-27T18:15:22.294" v="308" actId="478"/>
          <ac:spMkLst>
            <pc:docMk/>
            <pc:sldMk cId="0" sldId="261"/>
            <ac:spMk id="3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1"/>
            <ac:spMk id="34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1"/>
            <ac:spMk id="35" creationId="{00000000-0000-0000-0000-000000000000}"/>
          </ac:spMkLst>
        </pc:spChg>
        <pc:picChg chg="mod replId">
          <ac:chgData name="PRADYUMNA KUMAR" userId="937e77b37ca0faff" providerId="LiveId" clId="{A5F18194-D4CB-4899-B130-4BDDD1BD737D}" dt="2026-06-27T17:44:40.453" v="28" actId="26606"/>
          <ac:picMkLst>
            <pc:docMk/>
            <pc:sldMk cId="0" sldId="261"/>
            <ac:picMk id="38" creationId="{00000000-0000-0000-0000-000000000000}"/>
          </ac:picMkLst>
        </pc:picChg>
      </pc:sldChg>
      <pc:sldChg chg="addSp delSp modSp add mod">
        <pc:chgData name="PRADYUMNA KUMAR" userId="937e77b37ca0faff" providerId="LiveId" clId="{A5F18194-D4CB-4899-B130-4BDDD1BD737D}" dt="2026-06-27T18:15:24.389" v="309" actId="478"/>
        <pc:sldMkLst>
          <pc:docMk/>
          <pc:sldMk cId="0" sldId="262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2"/>
            <ac:spMk id="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2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2"/>
            <ac:spMk id="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2"/>
            <ac:spMk id="6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24.389" v="309" actId="478"/>
          <ac:spMkLst>
            <pc:docMk/>
            <pc:sldMk cId="0" sldId="262"/>
            <ac:spMk id="7" creationId="{00000000-0000-0000-0000-000000000000}"/>
          </ac:spMkLst>
        </pc:spChg>
        <pc:graphicFrameChg chg="mod modGraphic">
          <ac:chgData name="PRADYUMNA KUMAR" userId="937e77b37ca0faff" providerId="LiveId" clId="{A5F18194-D4CB-4899-B130-4BDDD1BD737D}" dt="2026-06-27T18:13:43.631" v="298" actId="26606"/>
          <ac:graphicFrameMkLst>
            <pc:docMk/>
            <pc:sldMk cId="0" sldId="262"/>
            <ac:graphicFrameMk id="8" creationId="{00000000-0000-0000-0000-000000000000}"/>
          </ac:graphicFrameMkLst>
        </pc:graphicFrameChg>
      </pc:sldChg>
      <pc:sldChg chg="addSp delSp modSp add mod">
        <pc:chgData name="PRADYUMNA KUMAR" userId="937e77b37ca0faff" providerId="LiveId" clId="{A5F18194-D4CB-4899-B130-4BDDD1BD737D}" dt="2026-06-27T18:15:26.639" v="310" actId="478"/>
        <pc:sldMkLst>
          <pc:docMk/>
          <pc:sldMk cId="0" sldId="263"/>
        </pc:sldMkLst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3"/>
            <ac:spMk id="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3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3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3"/>
            <ac:spMk id="1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2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3"/>
            <ac:spMk id="22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26.639" v="310" actId="478"/>
          <ac:spMkLst>
            <pc:docMk/>
            <pc:sldMk cId="0" sldId="263"/>
            <ac:spMk id="23" creationId="{00000000-0000-0000-0000-000000000000}"/>
          </ac:spMkLst>
        </pc:spChg>
      </pc:sldChg>
      <pc:sldChg chg="addSp delSp modSp add mod">
        <pc:chgData name="PRADYUMNA KUMAR" userId="937e77b37ca0faff" providerId="LiveId" clId="{A5F18194-D4CB-4899-B130-4BDDD1BD737D}" dt="2026-06-27T18:15:28.807" v="311" actId="478"/>
        <pc:sldMkLst>
          <pc:docMk/>
          <pc:sldMk cId="0" sldId="264"/>
        </pc:sldMkLst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4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4"/>
            <ac:spMk id="1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1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4"/>
            <ac:spMk id="1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4"/>
            <ac:spMk id="1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2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4"/>
            <ac:spMk id="2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2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4"/>
            <ac:spMk id="2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2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4"/>
            <ac:spMk id="2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4"/>
            <ac:spMk id="2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3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4"/>
            <ac:spMk id="32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8:15:28.807" v="311" actId="478"/>
          <ac:spMkLst>
            <pc:docMk/>
            <pc:sldMk cId="0" sldId="264"/>
            <ac:spMk id="35" creationId="{00000000-0000-0000-0000-000000000000}"/>
          </ac:spMkLst>
        </pc:spChg>
        <pc:spChg chg="add 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4"/>
            <ac:spMk id="36" creationId="{00000000-0000-0000-0000-000000000000}"/>
          </ac:spMkLst>
        </pc:spChg>
      </pc:sldChg>
      <pc:sldChg chg="addSp delSp modSp add mod">
        <pc:chgData name="PRADYUMNA KUMAR" userId="937e77b37ca0faff" providerId="LiveId" clId="{A5F18194-D4CB-4899-B130-4BDDD1BD737D}" dt="2026-06-27T18:15:31.187" v="312" actId="478"/>
        <pc:sldMkLst>
          <pc:docMk/>
          <pc:sldMk cId="0" sldId="265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5"/>
            <ac:spMk id="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5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5"/>
            <ac:spMk id="6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31.187" v="312" actId="478"/>
          <ac:spMkLst>
            <pc:docMk/>
            <pc:sldMk cId="0" sldId="265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5"/>
            <ac:spMk id="8" creationId="{00000000-0000-0000-0000-000000000000}"/>
          </ac:spMkLst>
        </pc:spChg>
        <pc:graphicFrameChg chg="mod modGraphic">
          <ac:chgData name="PRADYUMNA KUMAR" userId="937e77b37ca0faff" providerId="LiveId" clId="{A5F18194-D4CB-4899-B130-4BDDD1BD737D}" dt="2026-06-27T18:13:43.631" v="298" actId="26606"/>
          <ac:graphicFrameMkLst>
            <pc:docMk/>
            <pc:sldMk cId="0" sldId="265"/>
            <ac:graphicFrameMk id="11" creationId="{00000000-0000-0000-0000-000000000000}"/>
          </ac:graphicFrameMkLst>
        </pc:graphicFrameChg>
      </pc:sldChg>
      <pc:sldChg chg="addSp delSp modSp add mod">
        <pc:chgData name="PRADYUMNA KUMAR" userId="937e77b37ca0faff" providerId="LiveId" clId="{A5F18194-D4CB-4899-B130-4BDDD1BD737D}" dt="2026-06-27T18:16:29.654" v="323" actId="20577"/>
        <pc:sldMkLst>
          <pc:docMk/>
          <pc:sldMk cId="0" sldId="266"/>
        </pc:sldMkLst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6"/>
            <ac:spMk id="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6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6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6:24.920" v="321" actId="20577"/>
          <ac:spMkLst>
            <pc:docMk/>
            <pc:sldMk cId="0" sldId="266"/>
            <ac:spMk id="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6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6:29.654" v="323" actId="20577"/>
          <ac:spMkLst>
            <pc:docMk/>
            <pc:sldMk cId="0" sldId="266"/>
            <ac:spMk id="1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6"/>
            <ac:spMk id="1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6"/>
            <ac:spMk id="1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7:44:40.789" v="29" actId="26606"/>
          <ac:spMkLst>
            <pc:docMk/>
            <pc:sldMk cId="0" sldId="266"/>
            <ac:spMk id="1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6"/>
            <ac:spMk id="1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6"/>
            <ac:spMk id="22" creationId="{00000000-0000-0000-0000-000000000000}"/>
          </ac:spMkLst>
        </pc:spChg>
        <pc:spChg chg="add 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6"/>
            <ac:spMk id="2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6"/>
            <ac:spMk id="2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6"/>
            <ac:spMk id="25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33.175" v="313" actId="478"/>
          <ac:spMkLst>
            <pc:docMk/>
            <pc:sldMk cId="0" sldId="266"/>
            <ac:spMk id="26" creationId="{00000000-0000-0000-0000-000000000000}"/>
          </ac:spMkLst>
        </pc:spChg>
        <pc:spChg chg="add 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6"/>
            <ac:spMk id="27" creationId="{00000000-0000-0000-0000-000000000000}"/>
          </ac:spMkLst>
        </pc:spChg>
        <pc:graphicFrameChg chg="mod replId">
          <ac:chgData name="PRADYUMNA KUMAR" userId="937e77b37ca0faff" providerId="LiveId" clId="{A5F18194-D4CB-4899-B130-4BDDD1BD737D}" dt="2026-06-27T17:44:40.453" v="28" actId="26606"/>
          <ac:graphicFrameMkLst>
            <pc:docMk/>
            <pc:sldMk cId="0" sldId="266"/>
            <ac:graphicFrameMk id="28" creationId="{00000000-0000-0000-0000-000000000000}"/>
          </ac:graphicFrameMkLst>
        </pc:graphicFrameChg>
      </pc:sldChg>
      <pc:sldChg chg="addSp delSp modSp add mod setBg">
        <pc:chgData name="PRADYUMNA KUMAR" userId="937e77b37ca0faff" providerId="LiveId" clId="{A5F18194-D4CB-4899-B130-4BDDD1BD737D}" dt="2026-06-27T18:15:36.060" v="314" actId="478"/>
        <pc:sldMkLst>
          <pc:docMk/>
          <pc:sldMk cId="0" sldId="267"/>
        </pc:sldMkLst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7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7"/>
            <ac:spMk id="6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36.060" v="314" actId="478"/>
          <ac:spMkLst>
            <pc:docMk/>
            <pc:sldMk cId="0" sldId="267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7"/>
            <ac:spMk id="8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10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16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20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25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28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30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32" creationId="{00000000-0000-0000-0000-000000000000}"/>
          </ac:spMkLst>
        </pc:spChg>
        <pc:spChg chg="del">
          <ac:chgData name="PRADYUMNA KUMAR" userId="937e77b37ca0faff" providerId="LiveId" clId="{A5F18194-D4CB-4899-B130-4BDDD1BD737D}" dt="2026-06-27T17:44:40.789" v="29" actId="26606"/>
          <ac:spMkLst>
            <pc:docMk/>
            <pc:sldMk cId="0" sldId="267"/>
            <ac:spMk id="33" creationId="{00000000-0000-0000-0000-000000000000}"/>
          </ac:spMkLst>
        </pc:spChg>
        <pc:spChg chg="mod replId">
          <ac:chgData name="PRADYUMNA KUMAR" userId="937e77b37ca0faff" providerId="LiveId" clId="{A5F18194-D4CB-4899-B130-4BDDD1BD737D}" dt="2026-06-27T17:44:40.453" v="28" actId="26606"/>
          <ac:spMkLst>
            <pc:docMk/>
            <pc:sldMk cId="0" sldId="267"/>
            <ac:spMk id="38" creationId="{00000000-0000-0000-0000-000000000000}"/>
          </ac:spMkLst>
        </pc:spChg>
        <pc:graphicFrameChg chg="mod modGraphic">
          <ac:chgData name="PRADYUMNA KUMAR" userId="937e77b37ca0faff" providerId="LiveId" clId="{A5F18194-D4CB-4899-B130-4BDDD1BD737D}" dt="2026-06-27T18:13:43.631" v="298" actId="26606"/>
          <ac:graphicFrameMkLst>
            <pc:docMk/>
            <pc:sldMk cId="0" sldId="267"/>
            <ac:graphicFrameMk id="13" creationId="{00000000-0000-0000-0000-000000000000}"/>
          </ac:graphicFrameMkLst>
        </pc:graphicFrameChg>
      </pc:sldChg>
      <pc:sldChg chg="addSp delSp modSp add mod">
        <pc:chgData name="PRADYUMNA KUMAR" userId="937e77b37ca0faff" providerId="LiveId" clId="{A5F18194-D4CB-4899-B130-4BDDD1BD737D}" dt="2026-06-27T18:15:38.190" v="315" actId="478"/>
        <pc:sldMkLst>
          <pc:docMk/>
          <pc:sldMk cId="0" sldId="268"/>
        </pc:sldMkLst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8"/>
            <ac:spMk id="7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8"/>
            <ac:spMk id="10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1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1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1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1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8"/>
            <ac:spMk id="2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2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2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8"/>
            <ac:spMk id="28" creationId="{00000000-0000-0000-0000-000000000000}"/>
          </ac:spMkLst>
        </pc:spChg>
        <pc:spChg chg="del mod">
          <ac:chgData name="PRADYUMNA KUMAR" userId="937e77b37ca0faff" providerId="LiveId" clId="{A5F18194-D4CB-4899-B130-4BDDD1BD737D}" dt="2026-06-27T18:15:38.190" v="315" actId="478"/>
          <ac:spMkLst>
            <pc:docMk/>
            <pc:sldMk cId="0" sldId="268"/>
            <ac:spMk id="32" creationId="{00000000-0000-0000-0000-000000000000}"/>
          </ac:spMkLst>
        </pc:spChg>
      </pc:sldChg>
      <pc:sldChg chg="addSp delSp modSp add mod">
        <pc:chgData name="PRADYUMNA KUMAR" userId="937e77b37ca0faff" providerId="LiveId" clId="{A5F18194-D4CB-4899-B130-4BDDD1BD737D}" dt="2026-06-27T18:15:48.946" v="319" actId="478"/>
        <pc:sldMkLst>
          <pc:docMk/>
          <pc:sldMk cId="0" sldId="269"/>
        </pc:sldMkLst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9"/>
            <ac:spMk id="4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9"/>
            <ac:spMk id="5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9"/>
            <ac:spMk id="6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9"/>
            <ac:spMk id="9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9"/>
            <ac:spMk id="11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02:48.215" v="272" actId="26606"/>
          <ac:spMkLst>
            <pc:docMk/>
            <pc:sldMk cId="0" sldId="269"/>
            <ac:spMk id="18" creationId="{00000000-0000-0000-0000-000000000000}"/>
          </ac:spMkLst>
        </pc:spChg>
        <pc:spChg chg="mod">
          <ac:chgData name="PRADYUMNA KUMAR" userId="937e77b37ca0faff" providerId="LiveId" clId="{A5F18194-D4CB-4899-B130-4BDDD1BD737D}" dt="2026-06-27T18:13:43.631" v="298" actId="26606"/>
          <ac:spMkLst>
            <pc:docMk/>
            <pc:sldMk cId="0" sldId="269"/>
            <ac:spMk id="19" creationId="{00000000-0000-0000-0000-000000000000}"/>
          </ac:spMkLst>
        </pc:spChg>
        <pc:spChg chg="add del">
          <ac:chgData name="PRADYUMNA KUMAR" userId="937e77b37ca0faff" providerId="LiveId" clId="{A5F18194-D4CB-4899-B130-4BDDD1BD737D}" dt="2026-06-27T18:15:46.441" v="318" actId="478"/>
          <ac:spMkLst>
            <pc:docMk/>
            <pc:sldMk cId="0" sldId="269"/>
            <ac:spMk id="20" creationId="{00000000-0000-0000-0000-000000000000}"/>
          </ac:spMkLst>
        </pc:spChg>
        <pc:spChg chg="add del mod">
          <ac:chgData name="PRADYUMNA KUMAR" userId="937e77b37ca0faff" providerId="LiveId" clId="{A5F18194-D4CB-4899-B130-4BDDD1BD737D}" dt="2026-06-27T18:15:44.021" v="317" actId="478"/>
          <ac:spMkLst>
            <pc:docMk/>
            <pc:sldMk cId="0" sldId="269"/>
            <ac:spMk id="21" creationId="{00000000-0000-0000-0000-000000000000}"/>
          </ac:spMkLst>
        </pc:spChg>
        <pc:spChg chg="add del">
          <ac:chgData name="PRADYUMNA KUMAR" userId="937e77b37ca0faff" providerId="LiveId" clId="{A5F18194-D4CB-4899-B130-4BDDD1BD737D}" dt="2026-06-27T18:15:48.946" v="319" actId="478"/>
          <ac:spMkLst>
            <pc:docMk/>
            <pc:sldMk cId="0" sldId="269"/>
            <ac:spMk id="22" creationId="{00000000-0000-0000-0000-000000000000}"/>
          </ac:spMkLst>
        </pc:spChg>
      </pc:sldChg>
      <pc:sldMasterChg chg="add addSldLayout delSldLayout modSldLayout sldLayoutOrd">
        <pc:chgData name="PRADYUMNA KUMAR" userId="937e77b37ca0faff" providerId="LiveId" clId="{A5F18194-D4CB-4899-B130-4BDDD1BD737D}" dt="2026-06-27T17:27:04.834" v="1" actId="26606"/>
        <pc:sldMasterMkLst>
          <pc:docMk/>
          <pc:sldMasterMk cId="718851223" sldId="2147483648"/>
        </pc:sldMasterMkLst>
        <pc:sldLayoutChg chg="ad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0" sldId="2147483649"/>
          </pc:sldLayoutMkLst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4085048423" sldId="2147483650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4085048423" sldId="2147483650"/>
              <ac:spMk id="2" creationId="{409E1B4E-3D8B-47D4-C126-776A0DB65C4C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4085048423" sldId="2147483650"/>
              <ac:spMk id="3" creationId="{61F1226F-3943-2600-76C0-38C84D484B21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4085048423" sldId="2147483650"/>
              <ac:spMk id="4" creationId="{3BB5899B-2F17-4B49-2EA6-42B9B354230D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4085048423" sldId="2147483650"/>
              <ac:spMk id="5" creationId="{C40D043B-6DD7-57DA-6945-4702A30675FA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4085048423" sldId="2147483650"/>
              <ac:spMk id="6" creationId="{C1E7920B-A252-AACF-1B2B-39D255BE3B99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349523803" sldId="2147483651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9523803" sldId="2147483651"/>
              <ac:spMk id="2" creationId="{8E4B1760-2BB2-7B7C-23BA-17913544B10D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9523803" sldId="2147483651"/>
              <ac:spMk id="3" creationId="{4E680792-8ED4-5CAE-1193-AAB9BBCDA898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9523803" sldId="2147483651"/>
              <ac:spMk id="4" creationId="{5AE7E905-2442-C322-E110-10B0C6501DDA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9523803" sldId="2147483651"/>
              <ac:spMk id="5" creationId="{D67AF13B-374F-19DF-44DC-473F8E9A1596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9523803" sldId="2147483651"/>
              <ac:spMk id="6" creationId="{A736F0FF-54A7-C761-1892-41059D0DDAAB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3998358249" sldId="2147483652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98358249" sldId="2147483652"/>
              <ac:spMk id="2" creationId="{1895E91F-49A6-8F68-8955-E7A08B7B36D9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98358249" sldId="2147483652"/>
              <ac:spMk id="3" creationId="{3A5DC57F-7CF9-E93A-D2DF-2B7C4C93904D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98358249" sldId="2147483652"/>
              <ac:spMk id="4" creationId="{D81F557F-73B7-5A47-3B5F-5D12B06BFDD5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98358249" sldId="2147483652"/>
              <ac:spMk id="5" creationId="{6C699E10-E2CA-D243-E354-F3DEA5B56881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98358249" sldId="2147483652"/>
              <ac:spMk id="6" creationId="{49290871-C147-D69B-CE4F-EC4713C72E54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98358249" sldId="2147483652"/>
              <ac:spMk id="7" creationId="{ABF203DD-54EE-26F6-6772-972B0BF68019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3415002109" sldId="2147483653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2" creationId="{FAA7ABFA-9EC5-B3C7-6294-4344B37716E6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3" creationId="{D7643770-5ADE-24A0-0F1A-35A68AE0AD72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4" creationId="{14852323-1F3E-C503-B785-67E648F2514C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5" creationId="{BB503B45-A047-352B-D641-E188A5BC5165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6" creationId="{EA631DFB-DD6F-CE6D-5736-CC2A8E1DEC4E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7" creationId="{464B1DD8-5D6F-0841-CC6F-8C9D355AA15C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8" creationId="{3FED9249-5C19-0CC1-EAC1-9622BAF326D3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415002109" sldId="2147483653"/>
              <ac:spMk id="9" creationId="{72031743-7C03-F4AD-AFAD-06F563CD5D6B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3928189714" sldId="2147483654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28189714" sldId="2147483654"/>
              <ac:spMk id="2" creationId="{0EF4C7CE-FB0C-657C-B41E-0B1B4436BDC9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28189714" sldId="2147483654"/>
              <ac:spMk id="3" creationId="{42244227-295A-29D8-327E-B14C977018A0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28189714" sldId="2147483654"/>
              <ac:spMk id="4" creationId="{DD0BB9C4-51DD-5A97-9D59-7CE4BEDA7897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3928189714" sldId="2147483654"/>
              <ac:spMk id="5" creationId="{6F421C63-FE68-D871-BE19-2F534997689B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1988164967" sldId="2147483655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988164967" sldId="2147483655"/>
              <ac:spMk id="2" creationId="{DD3C988F-22F8-F530-7CC7-1FB72E850CFE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988164967" sldId="2147483655"/>
              <ac:spMk id="3" creationId="{7FA99C95-4559-D466-20D0-FF8D4B08AB35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988164967" sldId="2147483655"/>
              <ac:spMk id="4" creationId="{35A1D084-AA91-FA3B-A1DC-9A33BE5764DC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848862974" sldId="2147483656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848862974" sldId="2147483656"/>
              <ac:spMk id="2" creationId="{4680D1BB-3C58-EBE0-CC1B-E0F173AD9242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848862974" sldId="2147483656"/>
              <ac:spMk id="3" creationId="{7A04CE22-76D5-0ED7-095B-9AE931ECFB21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848862974" sldId="2147483656"/>
              <ac:spMk id="4" creationId="{33487D7F-D3A7-9B3C-CD4A-E65EA9AB536A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848862974" sldId="2147483656"/>
              <ac:spMk id="5" creationId="{B379C433-5B8A-F3E0-B1AB-EFDBE2432F80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848862974" sldId="2147483656"/>
              <ac:spMk id="6" creationId="{9D957005-5651-4288-A0B9-9E7398B3BF14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848862974" sldId="2147483656"/>
              <ac:spMk id="7" creationId="{140E6DF2-8DA1-28EB-1716-794BD0A4C16D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10137767" sldId="2147483657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0137767" sldId="2147483657"/>
              <ac:spMk id="2" creationId="{306BECB5-2AE8-B274-0BF8-F4A9714F7489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0137767" sldId="2147483657"/>
              <ac:spMk id="3" creationId="{B16F3FF8-0788-633A-92ED-643906EE5F55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0137767" sldId="2147483657"/>
              <ac:spMk id="4" creationId="{E8C2FABE-251C-F25D-FFBE-227DB4E7F93E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0137767" sldId="2147483657"/>
              <ac:spMk id="5" creationId="{514567E6-40C8-173A-F428-C3D025E1BF27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0137767" sldId="2147483657"/>
              <ac:spMk id="6" creationId="{C7EF41FD-635F-4A9C-14BC-AA9B18EA066D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0137767" sldId="2147483657"/>
              <ac:spMk id="7" creationId="{0B931A5E-8042-7A39-D914-15F205AAA58B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911958739" sldId="2147483658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911958739" sldId="2147483658"/>
              <ac:spMk id="2" creationId="{2507A4D7-AF43-25C0-7A02-73F235C02698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911958739" sldId="2147483658"/>
              <ac:spMk id="3" creationId="{BACB1385-9362-E231-E480-5944549E6731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911958739" sldId="2147483658"/>
              <ac:spMk id="4" creationId="{79CDFA85-9B67-357A-798F-51B248D49BAE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911958739" sldId="2147483658"/>
              <ac:spMk id="5" creationId="{A810E74D-70C4-A663-3794-DA3D370D6047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911958739" sldId="2147483658"/>
              <ac:spMk id="6" creationId="{E4D9F028-A72D-D723-47BD-6726607C75AE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2402337030" sldId="2147483659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2402337030" sldId="2147483659"/>
              <ac:spMk id="2" creationId="{E4898F3B-3677-D44A-97A4-8DE6600E5C8B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2402337030" sldId="2147483659"/>
              <ac:spMk id="3" creationId="{10DD3113-AD43-429E-D923-253B40801084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2402337030" sldId="2147483659"/>
              <ac:spMk id="4" creationId="{43D4AE0B-C3D4-28AA-4123-ACA395450A76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2402337030" sldId="2147483659"/>
              <ac:spMk id="5" creationId="{67B27377-E669-9482-986B-CD68EF5C3CE0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2402337030" sldId="2147483659"/>
              <ac:spMk id="6" creationId="{0D24645E-E55C-629C-FC69-5F763BA4F96F}"/>
            </ac:spMkLst>
          </pc:spChg>
        </pc:sldLayoutChg>
        <pc:sldLayoutChg chg="modSp del mod ord">
          <pc:chgData name="PRADYUMNA KUMAR" userId="937e77b37ca0faff" providerId="LiveId" clId="{A5F18194-D4CB-4899-B130-4BDDD1BD737D}" dt="2026-06-27T17:27:04.834" v="1" actId="26606"/>
          <pc:sldLayoutMkLst>
            <pc:docMk/>
            <pc:sldMasterMk cId="718851223" sldId="2147483648"/>
            <pc:sldLayoutMk cId="1220501594" sldId="2147483661"/>
          </pc:sldLayoutMkLst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220501594" sldId="2147483661"/>
              <ac:spMk id="2" creationId="{F4AF146C-F86A-7277-E8C6-7EC10D547CC5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220501594" sldId="2147483661"/>
              <ac:spMk id="3" creationId="{F2E15D2B-50E9-54B4-8A7C-E68BEDD824B6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220501594" sldId="2147483661"/>
              <ac:spMk id="4" creationId="{5DCCA6A5-7EA9-8F8E-159E-3DBE83AB154B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220501594" sldId="2147483661"/>
              <ac:spMk id="5" creationId="{E0D5AD92-0974-CDE4-5EDD-B27E46972D63}"/>
            </ac:spMkLst>
          </pc:spChg>
          <pc:spChg chg="mod">
            <ac:chgData name="PRADYUMNA KUMAR" userId="937e77b37ca0faff" providerId="LiveId" clId="{A5F18194-D4CB-4899-B130-4BDDD1BD737D}" dt="2026-06-27T17:27:04.834" v="1" actId="26606"/>
            <ac:spMkLst>
              <pc:docMk/>
              <pc:sldMasterMk cId="718851223" sldId="2147483648"/>
              <pc:sldLayoutMk cId="1220501594" sldId="2147483661"/>
              <ac:spMk id="6" creationId="{4DABC5B6-8F24-FCC0-5A1B-6CDB6DD486FD}"/>
            </ac:spMkLst>
          </pc:spChg>
        </pc:sldLayoutChg>
      </pc:sldMasterChg>
      <pc:sldMasterChg chg="del replId modSldLayout sldLayoutOrd">
        <pc:chgData name="PRADYUMNA KUMAR" userId="937e77b37ca0faff" providerId="LiveId" clId="{A5F18194-D4CB-4899-B130-4BDDD1BD737D}" dt="2026-06-27T17:27:04.834" v="1" actId="26606"/>
        <pc:sldMasterMkLst>
          <pc:docMk/>
          <pc:sldMasterMk cId="718851223" sldId="2147483660"/>
        </pc:sldMasterMkLst>
        <pc:sldLayoutChg chg="replId">
          <pc:chgData name="PRADYUMNA KUMAR" userId="937e77b37ca0faff" providerId="LiveId" clId="{A5F18194-D4CB-4899-B130-4BDDD1BD737D}" dt="2026-06-27T17:27:04.352" v="0" actId="26606"/>
          <pc:sldLayoutMkLst>
            <pc:docMk/>
            <pc:sldMasterMk cId="718851223" sldId="2147483648"/>
            <pc:sldLayoutMk cId="122050159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85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32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image-e4f43a03dc158db947ff713b7cceae62.jpg"/>
          <p:cNvPicPr>
            <a:picLocks noChangeAspect="1"/>
          </p:cNvPicPr>
          <p:nvPr/>
        </p:nvPicPr>
        <p:blipFill>
          <a:blip r:embed="rId3"/>
          <a:srcRect l="24298" r="24298"/>
          <a:stretch/>
        </p:blipFill>
        <p:spPr>
          <a:xfrm>
            <a:off x="6903720" y="0"/>
            <a:ext cx="528797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903720" cy="6858000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6848856" y="0"/>
            <a:ext cx="54864" cy="685800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795528" y="653796"/>
            <a:ext cx="5669280" cy="2141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Choosing the Right Business Structure for Small Real Estate Developers</a:t>
            </a:r>
            <a:endParaRPr lang="en-US" sz="3500" dirty="0"/>
          </a:p>
        </p:txBody>
      </p:sp>
      <p:sp>
        <p:nvSpPr>
          <p:cNvPr id="8" name="Text 5"/>
          <p:cNvSpPr/>
          <p:nvPr/>
        </p:nvSpPr>
        <p:spPr>
          <a:xfrm>
            <a:off x="777240" y="3182112"/>
            <a:ext cx="5669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i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Beyond JDA</a:t>
            </a:r>
            <a:endParaRPr lang="en-US" sz="3200" dirty="0"/>
          </a:p>
        </p:txBody>
      </p:sp>
      <p:sp>
        <p:nvSpPr>
          <p:cNvPr id="9" name="Shape 6"/>
          <p:cNvSpPr/>
          <p:nvPr/>
        </p:nvSpPr>
        <p:spPr>
          <a:xfrm>
            <a:off x="795528" y="3858768"/>
            <a:ext cx="1371600" cy="320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7"/>
          <p:cNvSpPr/>
          <p:nvPr/>
        </p:nvSpPr>
        <p:spPr>
          <a:xfrm>
            <a:off x="777240" y="4041648"/>
            <a:ext cx="5577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of the Chartered Accountant in structuring a real estate project before commencement.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77240" y="4709160"/>
            <a:ext cx="5577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1550" dirty="0">
                <a:solidFill>
                  <a:srgbClr val="AEBC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development is not only about land, approvals, and construction — it is also about choosing the right business structure before the project starts.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795528" y="5870448"/>
            <a:ext cx="457200" cy="27432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Text 10"/>
          <p:cNvSpPr/>
          <p:nvPr/>
        </p:nvSpPr>
        <p:spPr>
          <a:xfrm>
            <a:off x="777240" y="5943600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77240" y="6199632"/>
            <a:ext cx="5577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 Pradyumna Kumar Kolaparti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77240" y="6510528"/>
            <a:ext cx="5577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AEBC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Pune   ·   9552699299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ALLOCATING EXPOSURE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Risk Mitigation</a:t>
            </a:r>
            <a:endParaRPr lang="en-US" sz="33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56867"/>
              </p:ext>
            </p:extLst>
          </p:nvPr>
        </p:nvGraphicFramePr>
        <p:xfrm>
          <a:off x="640080" y="1828800"/>
          <a:ext cx="10908792" cy="4096512"/>
        </p:xfrm>
        <a:graphic>
          <a:graphicData uri="http://schemas.openxmlformats.org/drawingml/2006/table">
            <a:tbl>
              <a:tblPr/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Risk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Mitigation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Title dispute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Legal due diligence and indemnities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Tax dispute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Documented tax position and valuation support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Cash-flow gap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Milestone-based budgeting and contingency reserve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Partner conflict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Clear profit-sharing, control, and exit clauses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RERA liability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Define promoter responsibility and disclosure obligations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Project delay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Time buffers, penalty clauses, and approval tracking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640080" y="598932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i="1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mitigation is about identifying who bears which risk — and whether the documentation reflects that commercial understanding.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image-c1cd951738dae463e01b04054d9ac64a.jpg"/>
          <p:cNvPicPr>
            <a:picLocks noChangeAspect="1"/>
          </p:cNvPicPr>
          <p:nvPr/>
        </p:nvPicPr>
        <p:blipFill>
          <a:blip r:embed="rId3"/>
          <a:srcRect t="38468" b="38468"/>
          <a:stretch/>
        </p:blipFill>
        <p:spPr>
          <a:xfrm>
            <a:off x="0" y="0"/>
            <a:ext cx="12191695" cy="187452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1874520"/>
          </a:xfrm>
          <a:prstGeom prst="rect">
            <a:avLst/>
          </a:prstGeom>
          <a:solidFill>
            <a:srgbClr val="13243F">
              <a:alpha val="64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0" y="1819656"/>
            <a:ext cx="12191695" cy="5486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Shape 2"/>
          <p:cNvSpPr/>
          <p:nvPr/>
        </p:nvSpPr>
        <p:spPr>
          <a:xfrm>
            <a:off x="640080" y="420624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896112" y="320040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658368"/>
            <a:ext cx="10881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Family-Owned Plots Becoming a Development Asset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640080" y="1133856"/>
            <a:ext cx="108813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6000"/>
              </a:lnSpc>
              <a:buNone/>
            </a:pPr>
            <a:r>
              <a:rPr lang="en-US" sz="14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client and spouse jointly own 10 plots purchased in a plotting scheme. The area has now developed, market prices have increased significantly, and the client wants to use the land for real estate development.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40080" y="2057400"/>
            <a:ext cx="108813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324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advisory questions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40080" y="267462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877824" y="2569464"/>
            <a:ext cx="511149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all 10 plots in clear title with the client and spouse?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40080" y="354330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Text 10"/>
          <p:cNvSpPr/>
          <p:nvPr/>
        </p:nvSpPr>
        <p:spPr>
          <a:xfrm>
            <a:off x="877824" y="3438144"/>
            <a:ext cx="511149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the plots contiguous and suitable for integrated development?</a:t>
            </a:r>
            <a:endParaRPr lang="en-US" sz="1550" dirty="0"/>
          </a:p>
        </p:txBody>
      </p:sp>
      <p:sp>
        <p:nvSpPr>
          <p:cNvPr id="14" name="Shape 11"/>
          <p:cNvSpPr/>
          <p:nvPr/>
        </p:nvSpPr>
        <p:spPr>
          <a:xfrm>
            <a:off x="640080" y="441198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2"/>
          <p:cNvSpPr/>
          <p:nvPr/>
        </p:nvSpPr>
        <p:spPr>
          <a:xfrm>
            <a:off x="877824" y="4306824"/>
            <a:ext cx="511149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conversion, amalgamation, or revised layout approval required?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40080" y="528066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4"/>
          <p:cNvSpPr/>
          <p:nvPr/>
        </p:nvSpPr>
        <p:spPr>
          <a:xfrm>
            <a:off x="877824" y="5175504"/>
            <a:ext cx="511149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Will the owners be passive landowners or active developers?</a:t>
            </a:r>
            <a:endParaRPr lang="en-US" sz="1550" dirty="0"/>
          </a:p>
        </p:txBody>
      </p:sp>
      <p:sp>
        <p:nvSpPr>
          <p:cNvPr id="18" name="Shape 15"/>
          <p:cNvSpPr/>
          <p:nvPr/>
        </p:nvSpPr>
        <p:spPr>
          <a:xfrm>
            <a:off x="6263640" y="267462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6"/>
          <p:cNvSpPr/>
          <p:nvPr/>
        </p:nvSpPr>
        <p:spPr>
          <a:xfrm>
            <a:off x="6501384" y="2569464"/>
            <a:ext cx="504748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Should development happen in individual names, LLP, firm, company, or SPV?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6263640" y="354330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8"/>
          <p:cNvSpPr/>
          <p:nvPr/>
        </p:nvSpPr>
        <p:spPr>
          <a:xfrm>
            <a:off x="6501384" y="3438144"/>
            <a:ext cx="504748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tax impact of contribution or transfer of land?</a:t>
            </a:r>
            <a:endParaRPr lang="en-US" sz="1550" dirty="0"/>
          </a:p>
        </p:txBody>
      </p:sp>
      <p:sp>
        <p:nvSpPr>
          <p:cNvPr id="22" name="Shape 19"/>
          <p:cNvSpPr/>
          <p:nvPr/>
        </p:nvSpPr>
        <p:spPr>
          <a:xfrm>
            <a:off x="6263640" y="441198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3" name="Text 20"/>
          <p:cNvSpPr/>
          <p:nvPr/>
        </p:nvSpPr>
        <p:spPr>
          <a:xfrm>
            <a:off x="6501384" y="4306824"/>
            <a:ext cx="504748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Will RERA apply to plotted development or sale of developed units?</a:t>
            </a:r>
            <a:endParaRPr lang="en-US" sz="1550" dirty="0"/>
          </a:p>
        </p:txBody>
      </p:sp>
      <p:sp>
        <p:nvSpPr>
          <p:cNvPr id="24" name="Shape 21"/>
          <p:cNvSpPr/>
          <p:nvPr/>
        </p:nvSpPr>
        <p:spPr>
          <a:xfrm>
            <a:off x="6263640" y="528066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22"/>
          <p:cNvSpPr/>
          <p:nvPr/>
        </p:nvSpPr>
        <p:spPr>
          <a:xfrm>
            <a:off x="6501384" y="5175504"/>
            <a:ext cx="504748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cash flow is required before customer collections begin?</a:t>
            </a:r>
            <a:endParaRPr lang="en-US" sz="1550" dirty="0"/>
          </a:p>
        </p:txBody>
      </p:sp>
      <p:sp>
        <p:nvSpPr>
          <p:cNvPr id="27" name="Text 24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Possible Structures</a:t>
            </a:r>
            <a:endParaRPr lang="en-US" sz="33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78384"/>
              </p:ext>
            </p:extLst>
          </p:nvPr>
        </p:nvGraphicFramePr>
        <p:xfrm>
          <a:off x="640080" y="1938528"/>
          <a:ext cx="10908792" cy="4059936"/>
        </p:xfrm>
        <a:graphic>
          <a:graphicData uri="http://schemas.openxmlformats.org/drawingml/2006/table">
            <a:tbl>
              <a:tblPr/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Option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Suitable When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Outright sale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Owners want liquidity and do not want development risk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JDA with developer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Owners contribute land and developer brings execution capacity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LLP / SPV development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Owners want control, limited liability, and project-level accounting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Partnership with contractor / developer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Owners need operational partner but want profit participation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Development management model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Owners retain project economics and appoint professional execution support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640080" y="6016752"/>
            <a:ext cx="10881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recommendation should not be based only on highest projected profit — it must reflect risk capacity, family objectives, funding ability, tax position, and compliance discipline.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OPINION TO EVIDENCE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Suggested CA Advisory Process</a:t>
            </a:r>
            <a:endParaRPr lang="en-US" sz="3300" dirty="0"/>
          </a:p>
        </p:txBody>
      </p:sp>
      <p:sp>
        <p:nvSpPr>
          <p:cNvPr id="5" name="Shape 3"/>
          <p:cNvSpPr/>
          <p:nvPr/>
        </p:nvSpPr>
        <p:spPr>
          <a:xfrm>
            <a:off x="640080" y="1965960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640080" y="19659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188720" y="1920240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 land documents and ownership records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640080" y="2500884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640080" y="250088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188720" y="2455164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Conduct legal, tax, and commercial due diligence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640080" y="3035808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640080" y="303580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188720" y="2990088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 project feasibility and financial model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40080" y="3570732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640080" y="35707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188720" y="3525012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tax and cash-flow outcomes under different structures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640080" y="4105656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640080" y="410565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188720" y="4059936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 RERA, GST, stamp duty, and registration implications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640080" y="4640580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640080" y="46405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188720" y="4594860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 structure with risk matrix</a:t>
            </a:r>
            <a:endParaRPr lang="en-US" sz="1550" dirty="0"/>
          </a:p>
        </p:txBody>
      </p:sp>
      <p:sp>
        <p:nvSpPr>
          <p:cNvPr id="23" name="Shape 21"/>
          <p:cNvSpPr/>
          <p:nvPr/>
        </p:nvSpPr>
        <p:spPr>
          <a:xfrm>
            <a:off x="640080" y="5175504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640080" y="517550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188720" y="5129784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 with lawyer, architect, RERA consultant, and banker</a:t>
            </a:r>
            <a:endParaRPr lang="en-US" sz="1550" dirty="0"/>
          </a:p>
        </p:txBody>
      </p:sp>
      <p:sp>
        <p:nvSpPr>
          <p:cNvPr id="26" name="Shape 24"/>
          <p:cNvSpPr/>
          <p:nvPr/>
        </p:nvSpPr>
        <p:spPr>
          <a:xfrm>
            <a:off x="640080" y="5710428"/>
            <a:ext cx="365760" cy="36576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640080" y="57104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1188720" y="5664708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 implementation through project-level MIS</a:t>
            </a:r>
            <a:endParaRPr lang="en-US" sz="1550" dirty="0"/>
          </a:p>
        </p:txBody>
      </p:sp>
      <p:pic>
        <p:nvPicPr>
          <p:cNvPr id="29" name="Image 0" descr="/agent/turn1/workspace/images/image-4865b359c105071256fb99a7c40ec6ac.jpg"/>
          <p:cNvPicPr>
            <a:picLocks noChangeAspect="1"/>
          </p:cNvPicPr>
          <p:nvPr/>
        </p:nvPicPr>
        <p:blipFill>
          <a:blip r:embed="rId3"/>
          <a:srcRect l="16815" r="16815"/>
          <a:stretch/>
        </p:blipFill>
        <p:spPr>
          <a:xfrm>
            <a:off x="7452360" y="1965960"/>
            <a:ext cx="4096512" cy="4114800"/>
          </a:xfrm>
          <a:prstGeom prst="rect">
            <a:avLst/>
          </a:prstGeom>
        </p:spPr>
      </p:pic>
      <p:sp>
        <p:nvSpPr>
          <p:cNvPr id="30" name="Shape 27"/>
          <p:cNvSpPr/>
          <p:nvPr/>
        </p:nvSpPr>
        <p:spPr>
          <a:xfrm>
            <a:off x="7452360" y="5742432"/>
            <a:ext cx="4096512" cy="338328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1" name="Text 28"/>
          <p:cNvSpPr/>
          <p:nvPr/>
        </p:nvSpPr>
        <p:spPr>
          <a:xfrm>
            <a:off x="7452360" y="5742432"/>
            <a:ext cx="4096512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i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 becomes evidence-based, not opinion-based.</a:t>
            </a:r>
            <a:endParaRPr lang="en-US" sz="1150" dirty="0"/>
          </a:p>
        </p:txBody>
      </p:sp>
      <p:sp>
        <p:nvSpPr>
          <p:cNvPr id="33" name="Text 30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32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603504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502920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BRINGING IT TOGETHER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96112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Takeaways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198882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877824" y="1883664"/>
            <a:ext cx="10643616" cy="53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structuring must precede project commencement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640080" y="2523744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877824" y="2418588"/>
            <a:ext cx="10643616" cy="53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JDA is only one tool, not the entire strategy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640080" y="305866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877824" y="2953512"/>
            <a:ext cx="10643616" cy="53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Entity selection affects liability, tax, funding, governance, and exit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640080" y="3593592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877824" y="3488436"/>
            <a:ext cx="10643616" cy="53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modelling is essential before signing commercial terms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640080" y="4128516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877824" y="4023360"/>
            <a:ext cx="10643616" cy="53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RERA and GST implications must be built into the structure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640080" y="466344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877824" y="4558284"/>
            <a:ext cx="10643616" cy="53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CA's highest value lies in integrating tax, finance, compliance, and strategy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640080" y="5349240"/>
            <a:ext cx="10908792" cy="841248"/>
          </a:xfrm>
          <a:prstGeom prst="rect">
            <a:avLst/>
          </a:prstGeom>
          <a:solidFill>
            <a:srgbClr val="1C3257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640080" y="5349240"/>
            <a:ext cx="109728" cy="841248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960120" y="5349240"/>
            <a:ext cx="104241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6000"/>
              </a:lnSpc>
              <a:buNone/>
            </a:pPr>
            <a:r>
              <a:rPr lang="en-US" sz="1700" b="1" i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modern real estate development, the Chartered Accountant is not merely recording the transaction — the Chartered Accountant is helping design it.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GOALS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Learning Objectives</a:t>
            </a:r>
            <a:endParaRPr lang="en-US" sz="3300" dirty="0"/>
          </a:p>
        </p:txBody>
      </p:sp>
      <p:sp>
        <p:nvSpPr>
          <p:cNvPr id="5" name="Shape 3"/>
          <p:cNvSpPr/>
          <p:nvPr/>
        </p:nvSpPr>
        <p:spPr>
          <a:xfrm>
            <a:off x="640080" y="1920240"/>
            <a:ext cx="5285232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  <a:effectLst>
            <a:outerShdw blurRad="114300" dist="38100" dir="5400000" algn="bl" rotWithShape="0">
              <a:srgbClr val="1B2A45">
                <a:alpha val="1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640080" y="1920240"/>
            <a:ext cx="91440" cy="178308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960120" y="2194560"/>
            <a:ext cx="1371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C9A2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4400" dirty="0"/>
          </a:p>
        </p:txBody>
      </p:sp>
      <p:sp>
        <p:nvSpPr>
          <p:cNvPr id="8" name="Text 6"/>
          <p:cNvSpPr/>
          <p:nvPr/>
        </p:nvSpPr>
        <p:spPr>
          <a:xfrm>
            <a:off x="2103120" y="2194560"/>
            <a:ext cx="359359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 why project structuring should happen before commencement.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6291072" y="1920240"/>
            <a:ext cx="5285232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  <a:effectLst>
            <a:outerShdw blurRad="114300" dist="38100" dir="5400000" algn="bl" rotWithShape="0">
              <a:srgbClr val="1B2A45">
                <a:alpha val="1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6291072" y="1920240"/>
            <a:ext cx="91440" cy="178308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6611112" y="2194560"/>
            <a:ext cx="1371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C9A2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4400" dirty="0"/>
          </a:p>
        </p:txBody>
      </p:sp>
      <p:sp>
        <p:nvSpPr>
          <p:cNvPr id="12" name="Text 10"/>
          <p:cNvSpPr/>
          <p:nvPr/>
        </p:nvSpPr>
        <p:spPr>
          <a:xfrm>
            <a:off x="7754112" y="2194560"/>
            <a:ext cx="359359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JDA, partnership, LLP, company, and project-specific SPV structures.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40080" y="4023360"/>
            <a:ext cx="5285232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  <a:effectLst>
            <a:outerShdw blurRad="114300" dist="38100" dir="5400000" algn="bl" rotWithShape="0">
              <a:srgbClr val="1B2A45">
                <a:alpha val="1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4" name="Shape 12"/>
          <p:cNvSpPr/>
          <p:nvPr/>
        </p:nvSpPr>
        <p:spPr>
          <a:xfrm>
            <a:off x="640080" y="4023360"/>
            <a:ext cx="91440" cy="178308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960120" y="4297680"/>
            <a:ext cx="1371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C9A2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4400" dirty="0"/>
          </a:p>
        </p:txBody>
      </p:sp>
      <p:sp>
        <p:nvSpPr>
          <p:cNvPr id="16" name="Text 14"/>
          <p:cNvSpPr/>
          <p:nvPr/>
        </p:nvSpPr>
        <p:spPr>
          <a:xfrm>
            <a:off x="2103120" y="4297680"/>
            <a:ext cx="359359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tax, GST, RERA, cash-flow, and due diligence implications.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6291072" y="4023360"/>
            <a:ext cx="5285232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  <a:effectLst>
            <a:outerShdw blurRad="114300" dist="38100" dir="5400000" algn="bl" rotWithShape="0">
              <a:srgbClr val="1B2A45">
                <a:alpha val="1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6291072" y="4023360"/>
            <a:ext cx="91440" cy="178308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6611112" y="4297680"/>
            <a:ext cx="1371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C9A2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4400" dirty="0"/>
          </a:p>
        </p:txBody>
      </p:sp>
      <p:sp>
        <p:nvSpPr>
          <p:cNvPr id="20" name="Text 18"/>
          <p:cNvSpPr/>
          <p:nvPr/>
        </p:nvSpPr>
        <p:spPr>
          <a:xfrm>
            <a:off x="7754112" y="4297680"/>
            <a:ext cx="359359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a CA-led advisory framework to a practical real estate case study.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REFRAMING THE PROBLEM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“Beyond JDA”?</a:t>
            </a:r>
            <a:endParaRPr lang="en-US" sz="3300" dirty="0"/>
          </a:p>
        </p:txBody>
      </p:sp>
      <p:sp>
        <p:nvSpPr>
          <p:cNvPr id="5" name="Shape 3"/>
          <p:cNvSpPr/>
          <p:nvPr/>
        </p:nvSpPr>
        <p:spPr>
          <a:xfrm>
            <a:off x="640080" y="1874520"/>
            <a:ext cx="5029200" cy="4160520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640080" y="1874520"/>
            <a:ext cx="5029200" cy="109728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960120" y="2286000"/>
            <a:ext cx="4434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JDA is a transaction document.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960120" y="3291840"/>
            <a:ext cx="44348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2500" b="1" i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project structure is a business model.</a:t>
            </a:r>
            <a:endParaRPr lang="en-US" sz="2500" dirty="0"/>
          </a:p>
        </p:txBody>
      </p:sp>
      <p:sp>
        <p:nvSpPr>
          <p:cNvPr id="9" name="Text 7"/>
          <p:cNvSpPr/>
          <p:nvPr/>
        </p:nvSpPr>
        <p:spPr>
          <a:xfrm>
            <a:off x="960120" y="4663440"/>
            <a:ext cx="44348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1450" dirty="0">
                <a:solidFill>
                  <a:srgbClr val="AEBC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JDA may solve collaboration between landowner and developer — but not ownership complexity, family taxation, funding, RERA registration, GST exposure, or exit strategy.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035040" y="1874520"/>
            <a:ext cx="5486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324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broader business questions a CA must ask: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6035040" y="258318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6272784" y="2478024"/>
            <a:ext cx="52486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owns the land?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035040" y="317754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6272784" y="3072384"/>
            <a:ext cx="52486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develops and markets the project?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6035040" y="377190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6272784" y="3666744"/>
            <a:ext cx="52486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bears construction and approval risk?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6035040" y="436626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6272784" y="4261104"/>
            <a:ext cx="52486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is the RERA promoter?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6035040" y="496062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6272784" y="4855464"/>
            <a:ext cx="52486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is tax triggered?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6035040" y="555498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6272784" y="5449824"/>
            <a:ext cx="52486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will project cash flow be controlled?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EVOLVING MANDATE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CA as Strategic Advisor</a:t>
            </a:r>
            <a:endParaRPr lang="en-US" sz="33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50151"/>
              </p:ext>
            </p:extLst>
          </p:nvPr>
        </p:nvGraphicFramePr>
        <p:xfrm>
          <a:off x="640080" y="1993392"/>
          <a:ext cx="10908792" cy="374904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8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Traditional Role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Strategic Advisory Role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Accounts and tax filing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Project structuring before commencement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GST and income tax compliance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Tax timing and cash-flow modelling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Audit and reporting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Risk assessment and investor readiness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Post-transaction review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Pre-transaction planning and documentation support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640080" y="6053328"/>
            <a:ext cx="10881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i="1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CA's role begins before the agreement is signed — once land is transferred, development rights are granted, or bookings are accepted, many tax and regulatory consequences become difficult to reverse.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MENU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Structuring Options for Small Developers</a:t>
            </a:r>
            <a:endParaRPr lang="en-US" sz="3300" dirty="0"/>
          </a:p>
        </p:txBody>
      </p:sp>
      <p:sp>
        <p:nvSpPr>
          <p:cNvPr id="5" name="Shape 3"/>
          <p:cNvSpPr/>
          <p:nvPr/>
        </p:nvSpPr>
        <p:spPr>
          <a:xfrm>
            <a:off x="640080" y="1920240"/>
            <a:ext cx="5285232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640080" y="1920240"/>
            <a:ext cx="566928" cy="713232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640080" y="1920240"/>
            <a:ext cx="56692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371600" y="1920240"/>
            <a:ext cx="44165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Individual or co-owner development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63640" y="1920240"/>
            <a:ext cx="5285232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6263640" y="1920240"/>
            <a:ext cx="566928" cy="713232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6263640" y="1920240"/>
            <a:ext cx="56692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6995160" y="1920240"/>
            <a:ext cx="44165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Partnership firm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40080" y="2834640"/>
            <a:ext cx="5285232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Shape 12"/>
          <p:cNvSpPr/>
          <p:nvPr/>
        </p:nvSpPr>
        <p:spPr>
          <a:xfrm>
            <a:off x="640080" y="2834640"/>
            <a:ext cx="566928" cy="713232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640080" y="2834640"/>
            <a:ext cx="56692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1371600" y="2834640"/>
            <a:ext cx="44165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Liability Partnership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263640" y="2834640"/>
            <a:ext cx="5285232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6263640" y="2834640"/>
            <a:ext cx="566928" cy="713232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6263640" y="2834640"/>
            <a:ext cx="56692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6995160" y="2834640"/>
            <a:ext cx="44165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limited company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40080" y="3749040"/>
            <a:ext cx="5285232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2" name="Shape 20"/>
          <p:cNvSpPr/>
          <p:nvPr/>
        </p:nvSpPr>
        <p:spPr>
          <a:xfrm>
            <a:off x="640080" y="3749040"/>
            <a:ext cx="566928" cy="713232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640080" y="3749040"/>
            <a:ext cx="56692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1371600" y="3749040"/>
            <a:ext cx="44165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Project-specific Special Purpose Vehicle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263640" y="3749040"/>
            <a:ext cx="5285232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6" name="Shape 24"/>
          <p:cNvSpPr/>
          <p:nvPr/>
        </p:nvSpPr>
        <p:spPr>
          <a:xfrm>
            <a:off x="6263640" y="3749040"/>
            <a:ext cx="566928" cy="713232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6263640" y="3749040"/>
            <a:ext cx="56692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6995160" y="3749040"/>
            <a:ext cx="44165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JDA with external developer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0080" y="4663440"/>
            <a:ext cx="5285232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DD7C9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Shape 28"/>
          <p:cNvSpPr/>
          <p:nvPr/>
        </p:nvSpPr>
        <p:spPr>
          <a:xfrm>
            <a:off x="640080" y="4663440"/>
            <a:ext cx="566928" cy="713232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1" name="Text 29"/>
          <p:cNvSpPr/>
          <p:nvPr/>
        </p:nvSpPr>
        <p:spPr>
          <a:xfrm>
            <a:off x="640080" y="4663440"/>
            <a:ext cx="56692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2C7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2200" dirty="0"/>
          </a:p>
        </p:txBody>
      </p:sp>
      <p:sp>
        <p:nvSpPr>
          <p:cNvPr id="32" name="Text 30"/>
          <p:cNvSpPr/>
          <p:nvPr/>
        </p:nvSpPr>
        <p:spPr>
          <a:xfrm>
            <a:off x="1371600" y="4663440"/>
            <a:ext cx="44165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management or revenue-sharing arrangement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263640" y="4663440"/>
            <a:ext cx="5285232" cy="713232"/>
          </a:xfrm>
          <a:prstGeom prst="rect">
            <a:avLst/>
          </a:prstGeom>
          <a:solidFill>
            <a:srgbClr val="FBF4E2"/>
          </a:solidFill>
          <a:ln w="12700">
            <a:solidFill>
              <a:srgbClr val="C9A24B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4" name="Text 32"/>
          <p:cNvSpPr/>
          <p:nvPr/>
        </p:nvSpPr>
        <p:spPr>
          <a:xfrm>
            <a:off x="6464808" y="4663440"/>
            <a:ext cx="491947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400" i="1" dirty="0">
                <a:solidFill>
                  <a:srgbClr val="1324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single structure is universally best — the right choice depends on title, family ownership, scale, finance, tax profile, and risk appetite.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NUMBERS FIRST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Financial Modelling &amp; Cash-Flow Planning</a:t>
            </a:r>
            <a:endParaRPr lang="en-US" sz="3300" dirty="0"/>
          </a:p>
        </p:txBody>
      </p:sp>
      <p:sp>
        <p:nvSpPr>
          <p:cNvPr id="5" name="Text 3"/>
          <p:cNvSpPr/>
          <p:nvPr/>
        </p:nvSpPr>
        <p:spPr>
          <a:xfrm>
            <a:off x="640080" y="1828800"/>
            <a:ext cx="53949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324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the project economics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640080" y="240030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877824" y="2295144"/>
            <a:ext cx="51114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value and acquisition cost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640080" y="294894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877824" y="2843784"/>
            <a:ext cx="51114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 and conversion costs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640080" y="349758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877824" y="3392424"/>
            <a:ext cx="51114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and construction cost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40080" y="404622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Text 11"/>
          <p:cNvSpPr/>
          <p:nvPr/>
        </p:nvSpPr>
        <p:spPr>
          <a:xfrm>
            <a:off x="877824" y="3941064"/>
            <a:ext cx="51114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fees and finance cost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640080" y="459486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877824" y="4489704"/>
            <a:ext cx="51114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Expected sale price and absorption period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640080" y="514350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877824" y="5038344"/>
            <a:ext cx="51114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GST, income tax, stamp duty, and RERA compliance cost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640080" y="569214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877824" y="5586984"/>
            <a:ext cx="51114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Contingency and delay buffer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6355080" y="1828800"/>
            <a:ext cx="5193792" cy="420624"/>
          </a:xfrm>
          <a:prstGeom prst="rect">
            <a:avLst/>
          </a:prstGeom>
          <a:solidFill>
            <a:srgbClr val="FBF4E2"/>
          </a:solidFill>
          <a:ln w="12700">
            <a:solidFill>
              <a:srgbClr val="C9A24B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6510528" y="1828800"/>
            <a:ext cx="21031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324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Cash-flow planning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613648" y="1828800"/>
            <a:ext cx="28803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Profitability does not mean liquidity.</a:t>
            </a:r>
            <a:endParaRPr lang="en-US" sz="1350" dirty="0"/>
          </a:p>
        </p:txBody>
      </p:sp>
      <p:sp>
        <p:nvSpPr>
          <p:cNvPr id="23" name="Shape 21"/>
          <p:cNvSpPr/>
          <p:nvPr/>
        </p:nvSpPr>
        <p:spPr>
          <a:xfrm>
            <a:off x="6355080" y="253746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6592824" y="2432304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inflows from booking advances, milestone collections, and plot/unit sales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6355080" y="328726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6592824" y="3182112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outflows for approvals, infrastructure, construction, tax, interest, and RERA withdrawals</a:t>
            </a:r>
            <a:endParaRPr lang="en-US" sz="1500" dirty="0"/>
          </a:p>
        </p:txBody>
      </p:sp>
      <p:sp>
        <p:nvSpPr>
          <p:cNvPr id="27" name="Shape 25"/>
          <p:cNvSpPr/>
          <p:nvPr/>
        </p:nvSpPr>
        <p:spPr>
          <a:xfrm>
            <a:off x="6355080" y="4037076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8" name="Text 26"/>
          <p:cNvSpPr/>
          <p:nvPr/>
        </p:nvSpPr>
        <p:spPr>
          <a:xfrm>
            <a:off x="6592824" y="3931920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delay scenarios for approvals and sales velocity</a:t>
            </a:r>
            <a:endParaRPr lang="en-US" sz="1500" dirty="0"/>
          </a:p>
        </p:txBody>
      </p:sp>
      <p:sp>
        <p:nvSpPr>
          <p:cNvPr id="29" name="Shape 27"/>
          <p:cNvSpPr/>
          <p:nvPr/>
        </p:nvSpPr>
        <p:spPr>
          <a:xfrm>
            <a:off x="6355080" y="4786884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6592824" y="4681728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 separate project-level accounts and utilisation discipline</a:t>
            </a:r>
            <a:endParaRPr lang="en-US" sz="1500" dirty="0"/>
          </a:p>
        </p:txBody>
      </p:sp>
      <p:sp>
        <p:nvSpPr>
          <p:cNvPr id="31" name="Shape 29"/>
          <p:cNvSpPr/>
          <p:nvPr/>
        </p:nvSpPr>
        <p:spPr>
          <a:xfrm>
            <a:off x="6355080" y="5536692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6592824" y="5431536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tax payments with actual cash availability</a:t>
            </a:r>
            <a:endParaRPr lang="en-US" sz="1500" dirty="0"/>
          </a:p>
        </p:txBody>
      </p:sp>
      <p:sp>
        <p:nvSpPr>
          <p:cNvPr id="34" name="Text 32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LENS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Entity Selection Framework</a:t>
            </a:r>
            <a:endParaRPr lang="en-US" sz="33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74715"/>
              </p:ext>
            </p:extLst>
          </p:nvPr>
        </p:nvGraphicFramePr>
        <p:xfrm>
          <a:off x="640080" y="1828800"/>
          <a:ext cx="10908792" cy="4096512"/>
        </p:xfrm>
        <a:graphic>
          <a:graphicData uri="http://schemas.openxmlformats.org/drawingml/2006/table">
            <a:tbl>
              <a:tblPr/>
              <a:tblGrid>
                <a:gridCol w="2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Factor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50" b="1">
                          <a:solidFill>
                            <a:srgbClr val="E2C77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Advisory Question</a:t>
                      </a:r>
                      <a:endParaRPr lang="en-US" sz="16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Liability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Should personal assets be ring-fenced from project risk?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Tax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Will income be capital gain or business income?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Funding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Will banks, investors, or partners be involved?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Control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Who will make approvals, sales, and construction decisions?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Exit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How will profits or unsold inventory be distributed?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solidFill>
                            <a:srgbClr val="1324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Compliance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rgbClr val="1B2A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Can the client manage RERA, GST, accounting, and audit obligations?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14300" marR="114300" marT="63500" marB="63500" anchor="ctr">
                    <a:lnL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640080" y="598932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i="1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Entity selection is not only a tax decision — it is a governance decision.</a:t>
            </a:r>
            <a:endParaRPr lang="en-US" sz="1450" dirty="0"/>
          </a:p>
        </p:txBody>
      </p:sp>
      <p:sp>
        <p:nvSpPr>
          <p:cNvPr id="5" name="Text 5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TAX BITES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 Planning Considerations</a:t>
            </a:r>
            <a:endParaRPr lang="en-US" sz="3300" dirty="0"/>
          </a:p>
        </p:txBody>
      </p:sp>
      <p:sp>
        <p:nvSpPr>
          <p:cNvPr id="5" name="Shape 3"/>
          <p:cNvSpPr/>
          <p:nvPr/>
        </p:nvSpPr>
        <p:spPr>
          <a:xfrm>
            <a:off x="640080" y="198882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877824" y="1883664"/>
            <a:ext cx="5111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Whether land is capital asset or stock-in-trade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640080" y="2683764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877824" y="2578608"/>
            <a:ext cx="5111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Whether landowner is passive or actively involved in development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640080" y="337870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877824" y="3273552"/>
            <a:ext cx="5111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Timing of transfer and taxability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640080" y="4073652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877824" y="3968496"/>
            <a:ext cx="5111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Applicability of capital gains provisions for JDA cases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6263640" y="198882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6501384" y="1883664"/>
            <a:ext cx="504748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GST on development rights, construction services, and pre-completion sales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6263640" y="285750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6501384" y="2752344"/>
            <a:ext cx="504748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TDS, stamp duty, and registration implications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6263640" y="372618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6501384" y="3621024"/>
            <a:ext cx="504748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0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impact of bringing land into firm, LLP, company, or SPV</a:t>
            </a:r>
            <a:endParaRPr lang="en-US" sz="1700" dirty="0"/>
          </a:p>
        </p:txBody>
      </p:sp>
      <p:sp>
        <p:nvSpPr>
          <p:cNvPr id="19" name="Shape 17"/>
          <p:cNvSpPr/>
          <p:nvPr/>
        </p:nvSpPr>
        <p:spPr>
          <a:xfrm>
            <a:off x="640080" y="5029200"/>
            <a:ext cx="10908792" cy="1188720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Shape 18"/>
          <p:cNvSpPr/>
          <p:nvPr/>
        </p:nvSpPr>
        <p:spPr>
          <a:xfrm>
            <a:off x="640080" y="5029200"/>
            <a:ext cx="109728" cy="118872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960120" y="5138928"/>
            <a:ext cx="10058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60120" y="5449824"/>
            <a:ext cx="10332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500" dirty="0">
                <a:solidFill>
                  <a:srgbClr val="EAF0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consequences often depend on role, risk, and conduct — a passive landowner may be taxed differently from one who actively participates in development, marketing, finance, and execution. Keep agreements and actual conduct aligned.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9496"/>
            <a:ext cx="146304" cy="146304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896112" y="43891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C9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&amp; EVIDENCE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804672"/>
            <a:ext cx="10927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2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RERA Implications &amp; Due Diligence Checklist</a:t>
            </a:r>
            <a:endParaRPr lang="en-US" sz="3300" dirty="0"/>
          </a:p>
        </p:txBody>
      </p:sp>
      <p:sp>
        <p:nvSpPr>
          <p:cNvPr id="5" name="Shape 3"/>
          <p:cNvSpPr/>
          <p:nvPr/>
        </p:nvSpPr>
        <p:spPr>
          <a:xfrm>
            <a:off x="640080" y="1874520"/>
            <a:ext cx="5257800" cy="457200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822960" y="1874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RERA Implications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640080" y="255574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877824" y="2450592"/>
            <a:ext cx="5020056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who will be treated as promoter or co-promoter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640080" y="3314700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877824" y="3209544"/>
            <a:ext cx="5020056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whether project registration is required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640080" y="4073652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877824" y="3968496"/>
            <a:ext cx="5020056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Ensure disclosures match land title, sanctioned plans, and project agreements</a:t>
            </a:r>
            <a:endParaRPr lang="en-US" sz="1450" dirty="0"/>
          </a:p>
        </p:txBody>
      </p:sp>
      <p:sp>
        <p:nvSpPr>
          <p:cNvPr id="13" name="Shape 11"/>
          <p:cNvSpPr/>
          <p:nvPr/>
        </p:nvSpPr>
        <p:spPr>
          <a:xfrm>
            <a:off x="640080" y="4832604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877824" y="4727448"/>
            <a:ext cx="5020056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 the implications of project bank account discipline</a:t>
            </a:r>
            <a:endParaRPr lang="en-US" sz="1450" dirty="0"/>
          </a:p>
        </p:txBody>
      </p:sp>
      <p:sp>
        <p:nvSpPr>
          <p:cNvPr id="15" name="Shape 13"/>
          <p:cNvSpPr/>
          <p:nvPr/>
        </p:nvSpPr>
        <p:spPr>
          <a:xfrm>
            <a:off x="640080" y="5591556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877824" y="5486400"/>
            <a:ext cx="5020056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customer agreements, timelines, and marketing material with RERA commitments</a:t>
            </a:r>
            <a:endParaRPr lang="en-US" sz="1450" dirty="0"/>
          </a:p>
        </p:txBody>
      </p:sp>
      <p:sp>
        <p:nvSpPr>
          <p:cNvPr id="17" name="Shape 15"/>
          <p:cNvSpPr/>
          <p:nvPr/>
        </p:nvSpPr>
        <p:spPr>
          <a:xfrm>
            <a:off x="6291072" y="1874520"/>
            <a:ext cx="5257800" cy="457200"/>
          </a:xfrm>
          <a:prstGeom prst="rect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6473952" y="1874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50" b="1" dirty="0">
                <a:solidFill>
                  <a:srgbClr val="E2C7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Due Diligence Checklist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6291072" y="255574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6528816" y="245059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 chain and ownership records</a:t>
            </a:r>
            <a:endParaRPr lang="en-US" sz="1450" dirty="0"/>
          </a:p>
        </p:txBody>
      </p:sp>
      <p:sp>
        <p:nvSpPr>
          <p:cNvPr id="21" name="Shape 19"/>
          <p:cNvSpPr/>
          <p:nvPr/>
        </p:nvSpPr>
        <p:spPr>
          <a:xfrm>
            <a:off x="6291072" y="303580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6528816" y="293065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Encumbrance and litigation search</a:t>
            </a:r>
            <a:endParaRPr lang="en-US" sz="1450" dirty="0"/>
          </a:p>
        </p:txBody>
      </p:sp>
      <p:sp>
        <p:nvSpPr>
          <p:cNvPr id="23" name="Shape 21"/>
          <p:cNvSpPr/>
          <p:nvPr/>
        </p:nvSpPr>
        <p:spPr>
          <a:xfrm>
            <a:off x="6291072" y="351586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6528816" y="341071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use, zoning, NA conversion, and layout permissions</a:t>
            </a:r>
            <a:endParaRPr lang="en-US" sz="1450" dirty="0"/>
          </a:p>
        </p:txBody>
      </p:sp>
      <p:sp>
        <p:nvSpPr>
          <p:cNvPr id="25" name="Shape 23"/>
          <p:cNvSpPr/>
          <p:nvPr/>
        </p:nvSpPr>
        <p:spPr>
          <a:xfrm>
            <a:off x="6291072" y="399592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6528816" y="389077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control regulations and FSI potential</a:t>
            </a:r>
            <a:endParaRPr lang="en-US" sz="1450" dirty="0"/>
          </a:p>
        </p:txBody>
      </p:sp>
      <p:sp>
        <p:nvSpPr>
          <p:cNvPr id="27" name="Shape 25"/>
          <p:cNvSpPr/>
          <p:nvPr/>
        </p:nvSpPr>
        <p:spPr>
          <a:xfrm>
            <a:off x="6291072" y="447598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8" name="Text 26"/>
          <p:cNvSpPr/>
          <p:nvPr/>
        </p:nvSpPr>
        <p:spPr>
          <a:xfrm>
            <a:off x="6528816" y="437083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Family ownership and consent documentation</a:t>
            </a:r>
            <a:endParaRPr lang="en-US" sz="1450" dirty="0"/>
          </a:p>
        </p:txBody>
      </p:sp>
      <p:sp>
        <p:nvSpPr>
          <p:cNvPr id="29" name="Shape 27"/>
          <p:cNvSpPr/>
          <p:nvPr/>
        </p:nvSpPr>
        <p:spPr>
          <a:xfrm>
            <a:off x="6291072" y="495604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6528816" y="485089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history and acquisition cost evidence</a:t>
            </a:r>
            <a:endParaRPr lang="en-US" sz="1450" dirty="0"/>
          </a:p>
        </p:txBody>
      </p:sp>
      <p:sp>
        <p:nvSpPr>
          <p:cNvPr id="31" name="Shape 29"/>
          <p:cNvSpPr/>
          <p:nvPr/>
        </p:nvSpPr>
        <p:spPr>
          <a:xfrm>
            <a:off x="6291072" y="543610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6528816" y="533095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loans, mortgages, easements, or third-party rights</a:t>
            </a:r>
            <a:endParaRPr lang="en-US" sz="1450" dirty="0"/>
          </a:p>
        </p:txBody>
      </p:sp>
      <p:sp>
        <p:nvSpPr>
          <p:cNvPr id="33" name="Shape 31"/>
          <p:cNvSpPr/>
          <p:nvPr/>
        </p:nvSpPr>
        <p:spPr>
          <a:xfrm>
            <a:off x="6291072" y="5916168"/>
            <a:ext cx="91440" cy="91440"/>
          </a:xfrm>
          <a:prstGeom prst="rect">
            <a:avLst/>
          </a:prstGeom>
          <a:solidFill>
            <a:srgbClr val="C9A24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4" name="Text 32"/>
          <p:cNvSpPr/>
          <p:nvPr/>
        </p:nvSpPr>
        <p:spPr>
          <a:xfrm>
            <a:off x="6528816" y="5811012"/>
            <a:ext cx="5020056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1B2A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Municipal, revenue, and RERA compliance requirements</a:t>
            </a:r>
            <a:endParaRPr lang="en-US" sz="1450" dirty="0"/>
          </a:p>
        </p:txBody>
      </p:sp>
      <p:sp>
        <p:nvSpPr>
          <p:cNvPr id="36" name="Text 34"/>
          <p:cNvSpPr/>
          <p:nvPr/>
        </p:nvSpPr>
        <p:spPr>
          <a:xfrm>
            <a:off x="11338560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C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1317</Words>
  <Application>Microsoft Office PowerPoint</Application>
  <PresentationFormat>Widescreen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PRADYUMNA KUMAR</dc:creator>
  <cp:lastModifiedBy>PRADYUMNA KUMAR</cp:lastModifiedBy>
  <cp:revision>1</cp:revision>
  <dcterms:created xsi:type="dcterms:W3CDTF">2026-06-27T17:13:56Z</dcterms:created>
  <dcterms:modified xsi:type="dcterms:W3CDTF">2026-06-27T18:16:33Z</dcterms:modified>
</cp:coreProperties>
</file>