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media/image7.jpg" ContentType="image/jpeg"/>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media/image15.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47.jpg" ContentType="image/jpeg"/>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4" r:id="rId2"/>
    <p:sldMasterId id="2147483661" r:id="rId3"/>
    <p:sldMasterId id="2147483701" r:id="rId4"/>
    <p:sldMasterId id="2147483705" r:id="rId5"/>
  </p:sldMasterIdLst>
  <p:notesMasterIdLst>
    <p:notesMasterId r:id="rId42"/>
  </p:notesMasterIdLst>
  <p:sldIdLst>
    <p:sldId id="4443" r:id="rId6"/>
    <p:sldId id="2146846724" r:id="rId7"/>
    <p:sldId id="2146846725" r:id="rId8"/>
    <p:sldId id="2146846726" r:id="rId9"/>
    <p:sldId id="2146846727" r:id="rId10"/>
    <p:sldId id="2146846728" r:id="rId11"/>
    <p:sldId id="2146846729" r:id="rId12"/>
    <p:sldId id="2146846730" r:id="rId13"/>
    <p:sldId id="2146846737" r:id="rId14"/>
    <p:sldId id="2146846738" r:id="rId15"/>
    <p:sldId id="2146846739" r:id="rId16"/>
    <p:sldId id="2146846740" r:id="rId17"/>
    <p:sldId id="2146846741" r:id="rId18"/>
    <p:sldId id="2146846742" r:id="rId19"/>
    <p:sldId id="2146846743" r:id="rId20"/>
    <p:sldId id="2146846747" r:id="rId21"/>
    <p:sldId id="2146846703" r:id="rId22"/>
    <p:sldId id="2146846705" r:id="rId23"/>
    <p:sldId id="2146846697" r:id="rId24"/>
    <p:sldId id="2146846719" r:id="rId25"/>
    <p:sldId id="2146846720" r:id="rId26"/>
    <p:sldId id="2146846709" r:id="rId27"/>
    <p:sldId id="2146846710" r:id="rId28"/>
    <p:sldId id="2146846723" r:id="rId29"/>
    <p:sldId id="2146846721" r:id="rId30"/>
    <p:sldId id="2146846711" r:id="rId31"/>
    <p:sldId id="2146846712" r:id="rId32"/>
    <p:sldId id="2146846713" r:id="rId33"/>
    <p:sldId id="2146846717" r:id="rId34"/>
    <p:sldId id="2146846718" r:id="rId35"/>
    <p:sldId id="2146846698" r:id="rId36"/>
    <p:sldId id="2146846699" r:id="rId37"/>
    <p:sldId id="2146846707" r:id="rId38"/>
    <p:sldId id="2146846686" r:id="rId39"/>
    <p:sldId id="2146846678" r:id="rId40"/>
    <p:sldId id="399" r:id="rId41"/>
  </p:sldIdLst>
  <p:sldSz cx="9144000" cy="5143500" type="screen16x9"/>
  <p:notesSz cx="6735763" cy="9866313"/>
  <p:embeddedFontLst>
    <p:embeddedFont>
      <p:font typeface="Candara" panose="020E0502030303020204" pitchFamily="34" charset="0"/>
      <p:regular r:id="rId43"/>
      <p:bold r:id="rId44"/>
      <p:italic r:id="rId45"/>
      <p:boldItalic r:id="rId46"/>
    </p:embeddedFont>
    <p:embeddedFont>
      <p:font typeface="Mangal" panose="020B0604020202020204" charset="0"/>
      <p:regular r:id="rId47"/>
      <p:bold r:id="rId48"/>
    </p:embeddedFont>
    <p:embeddedFont>
      <p:font typeface="Bebas Neue" panose="020B0604020202020204" charset="0"/>
      <p:regular r:id="rId49"/>
    </p:embeddedFont>
    <p:embeddedFont>
      <p:font typeface="Verdana" panose="020B0604030504040204" pitchFamily="34" charset="0"/>
      <p:regular r:id="rId50"/>
      <p:bold r:id="rId51"/>
      <p:italic r:id="rId52"/>
      <p:boldItalic r:id="rId53"/>
    </p:embeddedFont>
    <p:embeddedFont>
      <p:font typeface="Barlow Light" panose="020B0604020202020204" charset="0"/>
      <p:regular r:id="rId54"/>
      <p:bold r:id="rId55"/>
      <p:italic r:id="rId56"/>
      <p:boldItalic r:id="rId57"/>
    </p:embeddedFont>
    <p:embeddedFont>
      <p:font typeface="Tahoma" panose="020B0604030504040204" pitchFamily="34" charset="0"/>
      <p:regular r:id="rId58"/>
      <p:bold r:id="rId59"/>
    </p:embeddedFont>
    <p:embeddedFont>
      <p:font typeface="Calibri" panose="020F0502020204030204" pitchFamily="34" charset="0"/>
      <p:regular r:id="rId60"/>
      <p:bold r:id="rId61"/>
      <p:italic r:id="rId62"/>
      <p:boldItalic r:id="rId63"/>
    </p:embeddedFont>
    <p:embeddedFont>
      <p:font typeface="Georgia" panose="02040502050405020303" pitchFamily="18" charset="0"/>
      <p:regular r:id="rId64"/>
      <p:bold r:id="rId65"/>
      <p:italic r:id="rId66"/>
      <p:boldItalic r:id="rId67"/>
    </p:embeddedFont>
    <p:embeddedFont>
      <p:font typeface="Bookman Old Style" panose="02050604050505020204" pitchFamily="18"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CEF"/>
    <a:srgbClr val="A8FEEA"/>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58" autoAdjust="0"/>
    <p:restoredTop sz="93969" autoAdjust="0"/>
  </p:normalViewPr>
  <p:slideViewPr>
    <p:cSldViewPr snapToGrid="0">
      <p:cViewPr varScale="1">
        <p:scale>
          <a:sx n="108" d="100"/>
          <a:sy n="108" d="100"/>
        </p:scale>
        <p:origin x="261" y="39"/>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font" Target="fonts/font21.fntdata"/><Relationship Id="rId68" Type="http://schemas.openxmlformats.org/officeDocument/2006/relationships/font" Target="fonts/font26.fntdata"/><Relationship Id="rId7" Type="http://schemas.openxmlformats.org/officeDocument/2006/relationships/slide" Target="slides/slide2.xml"/><Relationship Id="rId71" Type="http://schemas.openxmlformats.org/officeDocument/2006/relationships/font" Target="fonts/font29.fntdata"/><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font" Target="fonts/font24.fntdata"/><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7.fntdata"/><Relationship Id="rId57" Type="http://schemas.openxmlformats.org/officeDocument/2006/relationships/font" Target="fonts/font15.fntdata"/><Relationship Id="rId61" Type="http://schemas.openxmlformats.org/officeDocument/2006/relationships/font" Target="fonts/font19.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font" Target="fonts/font23.fntdata"/><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font" Target="fonts/font22.fntdata"/><Relationship Id="rId69" Type="http://schemas.openxmlformats.org/officeDocument/2006/relationships/font" Target="fonts/font27.fntdata"/><Relationship Id="rId8" Type="http://schemas.openxmlformats.org/officeDocument/2006/relationships/slide" Target="slides/slide3.xml"/><Relationship Id="rId51" Type="http://schemas.openxmlformats.org/officeDocument/2006/relationships/font" Target="fonts/font9.fntdata"/><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font" Target="fonts/font25.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12.fntdata"/><Relationship Id="rId62" Type="http://schemas.openxmlformats.org/officeDocument/2006/relationships/font" Target="fonts/font20.fntdata"/><Relationship Id="rId70" Type="http://schemas.openxmlformats.org/officeDocument/2006/relationships/font" Target="fonts/font28.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839900-4F7A-43DD-8534-1584A2F61A4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IN"/>
        </a:p>
      </dgm:t>
    </dgm:pt>
    <dgm:pt modelId="{FA524886-16CD-4EAA-BB97-4A3F0E89CB3B}">
      <dgm:prSet phldrT="[Text]" custT="1"/>
      <dgm:spPr>
        <a:xfrm>
          <a:off x="263010" y="2523243"/>
          <a:ext cx="2332893" cy="2044917"/>
        </a:xfrm>
        <a:noFill/>
        <a:ln>
          <a:noFill/>
        </a:ln>
        <a:effectLst/>
      </dgm:spPr>
      <dgm:t>
        <a:bodyPr/>
        <a:lstStyle/>
        <a:p>
          <a:pPr>
            <a:buNone/>
          </a:pPr>
          <a:r>
            <a:rPr kumimoji="0" lang="en-IN" sz="1400" b="0" i="0" u="none" strike="noStrike" cap="none" spc="0" normalizeH="0" baseline="0" noProof="0" dirty="0">
              <a:ln/>
              <a:solidFill>
                <a:schemeClr val="tx1"/>
              </a:solidFill>
              <a:effectLst/>
              <a:uLnTx/>
              <a:uFillTx/>
              <a:latin typeface="EYInterstate Light"/>
              <a:ea typeface="+mn-ea"/>
              <a:cs typeface="+mn-cs"/>
            </a:rPr>
            <a:t>SEBI introduced </a:t>
          </a:r>
          <a:r>
            <a:rPr kumimoji="0" lang="en-IN" sz="1400" b="1" i="0" u="none" strike="noStrike" cap="none" spc="0" normalizeH="0" baseline="0" noProof="0" dirty="0">
              <a:ln/>
              <a:solidFill>
                <a:schemeClr val="tx1"/>
              </a:solidFill>
              <a:effectLst/>
              <a:uLnTx/>
              <a:uFillTx/>
              <a:latin typeface="EYInterstate Light"/>
              <a:ea typeface="+mn-ea"/>
              <a:cs typeface="+mn-cs"/>
            </a:rPr>
            <a:t>Business Responsibility Report (BRR) </a:t>
          </a:r>
          <a:r>
            <a:rPr kumimoji="0" lang="en-IN" sz="1400" b="0" i="0" u="none" strike="noStrike" cap="none" spc="0" normalizeH="0" baseline="0" noProof="0" dirty="0">
              <a:ln/>
              <a:solidFill>
                <a:schemeClr val="tx1"/>
              </a:solidFill>
              <a:effectLst/>
              <a:uLnTx/>
              <a:uFillTx/>
              <a:latin typeface="EYInterstate Light"/>
              <a:ea typeface="+mn-ea"/>
              <a:cs typeface="+mn-cs"/>
            </a:rPr>
            <a:t>in 2011 </a:t>
          </a:r>
          <a:endParaRPr lang="en-IN" sz="1400" dirty="0">
            <a:solidFill>
              <a:schemeClr val="tx1"/>
            </a:solidFill>
            <a:latin typeface="EYInterstate Light"/>
            <a:ea typeface="+mn-ea"/>
            <a:cs typeface="+mn-cs"/>
          </a:endParaRPr>
        </a:p>
      </dgm:t>
    </dgm:pt>
    <dgm:pt modelId="{3958C567-5E7E-4C02-92E7-AFE13168E69B}" type="parTrans" cxnId="{BC38C973-15A0-457F-8DD9-B50639719F64}">
      <dgm:prSet/>
      <dgm:spPr/>
      <dgm:t>
        <a:bodyPr/>
        <a:lstStyle/>
        <a:p>
          <a:endParaRPr lang="en-IN" sz="1600"/>
        </a:p>
      </dgm:t>
    </dgm:pt>
    <dgm:pt modelId="{22F99FE7-9185-4459-8B67-01DA0AE88443}" type="sibTrans" cxnId="{BC38C973-15A0-457F-8DD9-B50639719F64}">
      <dgm:prSet/>
      <dgm:spPr/>
      <dgm:t>
        <a:bodyPr/>
        <a:lstStyle/>
        <a:p>
          <a:endParaRPr lang="en-IN" sz="1600"/>
        </a:p>
      </dgm:t>
    </dgm:pt>
    <dgm:pt modelId="{9CBD4405-D202-4B40-9714-A29C9C15CF79}">
      <dgm:prSet phldrT="[Text]" custT="1"/>
      <dgm:spPr>
        <a:xfrm>
          <a:off x="5974845" y="1109844"/>
          <a:ext cx="2332893" cy="2044917"/>
        </a:xfrm>
        <a:noFill/>
        <a:ln>
          <a:noFill/>
        </a:ln>
        <a:effectLst/>
      </dgm:spPr>
      <dgm:t>
        <a:bodyPr/>
        <a:lstStyle/>
        <a:p>
          <a:pPr>
            <a:buNone/>
          </a:pPr>
          <a:endParaRPr lang="en-IN" sz="1600" dirty="0">
            <a:solidFill>
              <a:srgbClr val="FFE600"/>
            </a:solidFill>
            <a:latin typeface="EYInterstate Light"/>
            <a:ea typeface="+mn-ea"/>
            <a:cs typeface="+mn-cs"/>
          </a:endParaRPr>
        </a:p>
      </dgm:t>
    </dgm:pt>
    <dgm:pt modelId="{C172FC1C-F3DE-404A-8DA0-CABEE96E5005}" type="parTrans" cxnId="{0BA67CE1-80C4-4007-9C74-029474A410E1}">
      <dgm:prSet/>
      <dgm:spPr/>
      <dgm:t>
        <a:bodyPr/>
        <a:lstStyle/>
        <a:p>
          <a:endParaRPr lang="en-IN" sz="1600"/>
        </a:p>
      </dgm:t>
    </dgm:pt>
    <dgm:pt modelId="{5C00E095-612F-4749-AF21-0B32324A4103}" type="sibTrans" cxnId="{0BA67CE1-80C4-4007-9C74-029474A410E1}">
      <dgm:prSet/>
      <dgm:spPr/>
      <dgm:t>
        <a:bodyPr/>
        <a:lstStyle/>
        <a:p>
          <a:endParaRPr lang="en-IN" sz="1600"/>
        </a:p>
      </dgm:t>
    </dgm:pt>
    <dgm:pt modelId="{C97EE164-8874-4CB7-8A99-F85A3B37571E}">
      <dgm:prSet phldrT="[Text]" custT="1"/>
      <dgm:spPr>
        <a:xfrm>
          <a:off x="3118928" y="1816544"/>
          <a:ext cx="2332893" cy="2044917"/>
        </a:xfrm>
        <a:noFill/>
        <a:ln>
          <a:noFill/>
        </a:ln>
        <a:effectLst/>
      </dgm:spPr>
      <dgm:t>
        <a:bodyPr/>
        <a:lstStyle/>
        <a:p>
          <a:pPr>
            <a:buFont typeface="Arial" panose="020B0604020202020204" pitchFamily="34" charset="0"/>
            <a:buNone/>
          </a:pPr>
          <a:endParaRPr lang="en-IN" sz="1600" dirty="0">
            <a:solidFill>
              <a:srgbClr val="FFFFFF"/>
            </a:solidFill>
            <a:latin typeface="EYInterstate Light"/>
            <a:ea typeface="+mn-ea"/>
            <a:cs typeface="+mn-cs"/>
          </a:endParaRPr>
        </a:p>
      </dgm:t>
    </dgm:pt>
    <dgm:pt modelId="{45256CC9-A8F4-4C55-B8D3-C9C74637B392}" type="sibTrans" cxnId="{82350964-AF8E-4191-877F-E0577CACB8B2}">
      <dgm:prSet/>
      <dgm:spPr/>
      <dgm:t>
        <a:bodyPr/>
        <a:lstStyle/>
        <a:p>
          <a:endParaRPr lang="en-IN" sz="1600"/>
        </a:p>
      </dgm:t>
    </dgm:pt>
    <dgm:pt modelId="{E3711BEF-298D-4DC6-9725-8488FFF2CD3A}" type="parTrans" cxnId="{82350964-AF8E-4191-877F-E0577CACB8B2}">
      <dgm:prSet/>
      <dgm:spPr/>
      <dgm:t>
        <a:bodyPr/>
        <a:lstStyle/>
        <a:p>
          <a:endParaRPr lang="en-IN" sz="1600"/>
        </a:p>
      </dgm:t>
    </dgm:pt>
    <dgm:pt modelId="{997B6B35-477C-42C7-B620-FF3AC2A307FD}" type="pres">
      <dgm:prSet presAssocID="{0B839900-4F7A-43DD-8534-1584A2F61A4B}" presName="rootnode" presStyleCnt="0">
        <dgm:presLayoutVars>
          <dgm:chMax/>
          <dgm:chPref/>
          <dgm:dir/>
          <dgm:animLvl val="lvl"/>
        </dgm:presLayoutVars>
      </dgm:prSet>
      <dgm:spPr/>
      <dgm:t>
        <a:bodyPr/>
        <a:lstStyle/>
        <a:p>
          <a:endParaRPr lang="en-IN"/>
        </a:p>
      </dgm:t>
    </dgm:pt>
    <dgm:pt modelId="{64DE9B48-340B-4CD9-B073-AB1D579A9B13}" type="pres">
      <dgm:prSet presAssocID="{FA524886-16CD-4EAA-BB97-4A3F0E89CB3B}" presName="composite" presStyleCnt="0"/>
      <dgm:spPr/>
    </dgm:pt>
    <dgm:pt modelId="{CF8E9047-54C2-40EC-9DCD-2A7898FB8E06}" type="pres">
      <dgm:prSet presAssocID="{FA524886-16CD-4EAA-BB97-4A3F0E89CB3B}" presName="LShape" presStyleLbl="alignNode1" presStyleIdx="0" presStyleCnt="5"/>
      <dgm:spPr>
        <a:xfrm rot="5400000">
          <a:off x="522234" y="1751169"/>
          <a:ext cx="1552934" cy="2584048"/>
        </a:xfrm>
        <a:prstGeom prst="corner">
          <a:avLst>
            <a:gd name="adj1" fmla="val 16120"/>
            <a:gd name="adj2" fmla="val 16110"/>
          </a:avLst>
        </a:prstGeom>
        <a:solidFill>
          <a:schemeClr val="tx2"/>
        </a:solidFill>
        <a:ln w="25400" cap="flat" cmpd="sng" algn="ctr">
          <a:solidFill>
            <a:schemeClr val="tx2"/>
          </a:solidFill>
          <a:prstDash val="solid"/>
        </a:ln>
        <a:effectLst/>
      </dgm:spPr>
    </dgm:pt>
    <dgm:pt modelId="{9226A172-BDA3-4E90-B656-E1FCF1A7C4D1}" type="pres">
      <dgm:prSet presAssocID="{FA524886-16CD-4EAA-BB97-4A3F0E89CB3B}" presName="ParentText" presStyleLbl="revTx" presStyleIdx="0" presStyleCnt="3" custLinFactNeighborX="975" custLinFactNeighborY="5341">
        <dgm:presLayoutVars>
          <dgm:chMax val="0"/>
          <dgm:chPref val="0"/>
          <dgm:bulletEnabled val="1"/>
        </dgm:presLayoutVars>
      </dgm:prSet>
      <dgm:spPr>
        <a:prstGeom prst="rect">
          <a:avLst/>
        </a:prstGeom>
      </dgm:spPr>
      <dgm:t>
        <a:bodyPr/>
        <a:lstStyle/>
        <a:p>
          <a:endParaRPr lang="en-IN"/>
        </a:p>
      </dgm:t>
    </dgm:pt>
    <dgm:pt modelId="{DC2E643A-D5C7-4E15-B52F-D14C4DA80E85}" type="pres">
      <dgm:prSet presAssocID="{FA524886-16CD-4EAA-BB97-4A3F0E89CB3B}" presName="Triangle" presStyleLbl="alignNode1" presStyleIdx="1" presStyleCnt="5"/>
      <dgm:spPr>
        <a:xfrm>
          <a:off x="2155735" y="1560929"/>
          <a:ext cx="440168" cy="440168"/>
        </a:xfrm>
        <a:prstGeom prst="triangle">
          <a:avLst>
            <a:gd name="adj" fmla="val 100000"/>
          </a:avLst>
        </a:prstGeom>
        <a:solidFill>
          <a:schemeClr val="tx2"/>
        </a:solidFill>
        <a:ln w="25400" cap="flat" cmpd="sng" algn="ctr">
          <a:solidFill>
            <a:schemeClr val="tx2"/>
          </a:solidFill>
          <a:prstDash val="solid"/>
        </a:ln>
        <a:effectLst/>
      </dgm:spPr>
    </dgm:pt>
    <dgm:pt modelId="{0EF28959-F462-41BB-9511-A57465E15C9F}" type="pres">
      <dgm:prSet presAssocID="{22F99FE7-9185-4459-8B67-01DA0AE88443}" presName="sibTrans" presStyleCnt="0"/>
      <dgm:spPr/>
    </dgm:pt>
    <dgm:pt modelId="{D655F9F3-F1FA-4CCE-8496-67CA2F734EDD}" type="pres">
      <dgm:prSet presAssocID="{22F99FE7-9185-4459-8B67-01DA0AE88443}" presName="space" presStyleCnt="0"/>
      <dgm:spPr/>
    </dgm:pt>
    <dgm:pt modelId="{A8C88502-CA70-4CC2-937B-8C92D0C44E55}" type="pres">
      <dgm:prSet presAssocID="{C97EE164-8874-4CB7-8A99-F85A3B37571E}" presName="composite" presStyleCnt="0"/>
      <dgm:spPr/>
    </dgm:pt>
    <dgm:pt modelId="{B2887FD8-EC87-46CE-9971-1AA26A2A811C}" type="pres">
      <dgm:prSet presAssocID="{C97EE164-8874-4CB7-8A99-F85A3B37571E}" presName="LShape" presStyleLbl="alignNode1" presStyleIdx="2" presStyleCnt="5"/>
      <dgm:spPr>
        <a:xfrm rot="5400000">
          <a:off x="3378151" y="1044470"/>
          <a:ext cx="1552934" cy="2584048"/>
        </a:xfrm>
        <a:prstGeom prst="corner">
          <a:avLst>
            <a:gd name="adj1" fmla="val 16120"/>
            <a:gd name="adj2" fmla="val 16110"/>
          </a:avLst>
        </a:prstGeom>
        <a:solidFill>
          <a:schemeClr val="tx2"/>
        </a:solidFill>
        <a:ln w="25400" cap="flat" cmpd="sng" algn="ctr">
          <a:solidFill>
            <a:schemeClr val="tx2"/>
          </a:solidFill>
          <a:prstDash val="solid"/>
        </a:ln>
        <a:effectLst/>
      </dgm:spPr>
    </dgm:pt>
    <dgm:pt modelId="{F510D4CE-1EB7-492A-8E1B-098A450B3594}" type="pres">
      <dgm:prSet presAssocID="{C97EE164-8874-4CB7-8A99-F85A3B37571E}" presName="ParentText" presStyleLbl="revTx" presStyleIdx="1" presStyleCnt="3" custLinFactNeighborX="1278">
        <dgm:presLayoutVars>
          <dgm:chMax val="0"/>
          <dgm:chPref val="0"/>
          <dgm:bulletEnabled val="1"/>
        </dgm:presLayoutVars>
      </dgm:prSet>
      <dgm:spPr>
        <a:prstGeom prst="rect">
          <a:avLst/>
        </a:prstGeom>
      </dgm:spPr>
      <dgm:t>
        <a:bodyPr/>
        <a:lstStyle/>
        <a:p>
          <a:endParaRPr lang="en-IN"/>
        </a:p>
      </dgm:t>
    </dgm:pt>
    <dgm:pt modelId="{A2EEB0C4-163E-4ED1-928A-0ED6BF806686}" type="pres">
      <dgm:prSet presAssocID="{C97EE164-8874-4CB7-8A99-F85A3B37571E}" presName="Triangle" presStyleLbl="alignNode1" presStyleIdx="3" presStyleCnt="5"/>
      <dgm:spPr>
        <a:xfrm>
          <a:off x="5011652" y="854229"/>
          <a:ext cx="440168" cy="440168"/>
        </a:xfrm>
        <a:prstGeom prst="triangle">
          <a:avLst>
            <a:gd name="adj" fmla="val 100000"/>
          </a:avLst>
        </a:prstGeom>
        <a:solidFill>
          <a:schemeClr val="tx2"/>
        </a:solidFill>
        <a:ln w="25400" cap="flat" cmpd="sng" algn="ctr">
          <a:solidFill>
            <a:schemeClr val="tx2"/>
          </a:solidFill>
          <a:prstDash val="solid"/>
        </a:ln>
        <a:effectLst/>
      </dgm:spPr>
    </dgm:pt>
    <dgm:pt modelId="{30BE1F3C-4474-4C21-AA83-06F3B10B6375}" type="pres">
      <dgm:prSet presAssocID="{45256CC9-A8F4-4C55-B8D3-C9C74637B392}" presName="sibTrans" presStyleCnt="0"/>
      <dgm:spPr/>
    </dgm:pt>
    <dgm:pt modelId="{5C5AC682-4962-4623-BBA3-A0939FE87EFE}" type="pres">
      <dgm:prSet presAssocID="{45256CC9-A8F4-4C55-B8D3-C9C74637B392}" presName="space" presStyleCnt="0"/>
      <dgm:spPr/>
    </dgm:pt>
    <dgm:pt modelId="{D6BE6470-91A5-49DA-A78C-B3E007DEC654}" type="pres">
      <dgm:prSet presAssocID="{9CBD4405-D202-4B40-9714-A29C9C15CF79}" presName="composite" presStyleCnt="0"/>
      <dgm:spPr/>
    </dgm:pt>
    <dgm:pt modelId="{E5D9CD45-0E98-45ED-9829-F39A7CAC27C1}" type="pres">
      <dgm:prSet presAssocID="{9CBD4405-D202-4B40-9714-A29C9C15CF79}" presName="LShape" presStyleLbl="alignNode1" presStyleIdx="4" presStyleCnt="5"/>
      <dgm:spPr>
        <a:xfrm rot="5400000">
          <a:off x="6234068" y="337770"/>
          <a:ext cx="1552934" cy="2584048"/>
        </a:xfrm>
        <a:prstGeom prst="corner">
          <a:avLst>
            <a:gd name="adj1" fmla="val 16120"/>
            <a:gd name="adj2" fmla="val 16110"/>
          </a:avLst>
        </a:prstGeom>
        <a:solidFill>
          <a:schemeClr val="tx2"/>
        </a:solidFill>
        <a:ln w="25400" cap="flat" cmpd="sng" algn="ctr">
          <a:solidFill>
            <a:schemeClr val="tx2">
              <a:lumMod val="40000"/>
              <a:lumOff val="60000"/>
            </a:schemeClr>
          </a:solidFill>
          <a:prstDash val="solid"/>
        </a:ln>
        <a:effectLst/>
      </dgm:spPr>
    </dgm:pt>
    <dgm:pt modelId="{A02CAAF6-ADC4-40AB-8C40-DD12AA5D5741}" type="pres">
      <dgm:prSet presAssocID="{9CBD4405-D202-4B40-9714-A29C9C15CF79}" presName="ParentText" presStyleLbl="revTx" presStyleIdx="2" presStyleCnt="3">
        <dgm:presLayoutVars>
          <dgm:chMax val="0"/>
          <dgm:chPref val="0"/>
          <dgm:bulletEnabled val="1"/>
        </dgm:presLayoutVars>
      </dgm:prSet>
      <dgm:spPr>
        <a:prstGeom prst="rect">
          <a:avLst/>
        </a:prstGeom>
      </dgm:spPr>
      <dgm:t>
        <a:bodyPr/>
        <a:lstStyle/>
        <a:p>
          <a:endParaRPr lang="en-IN"/>
        </a:p>
      </dgm:t>
    </dgm:pt>
  </dgm:ptLst>
  <dgm:cxnLst>
    <dgm:cxn modelId="{CFDF8188-5105-41CE-9F41-69DD6A525D3D}" type="presOf" srcId="{FA524886-16CD-4EAA-BB97-4A3F0E89CB3B}" destId="{9226A172-BDA3-4E90-B656-E1FCF1A7C4D1}" srcOrd="0" destOrd="0" presId="urn:microsoft.com/office/officeart/2009/3/layout/StepUpProcess"/>
    <dgm:cxn modelId="{936F82C2-09F0-4BE7-83A7-DE1B3A8A442F}" type="presOf" srcId="{C97EE164-8874-4CB7-8A99-F85A3B37571E}" destId="{F510D4CE-1EB7-492A-8E1B-098A450B3594}" srcOrd="0" destOrd="0" presId="urn:microsoft.com/office/officeart/2009/3/layout/StepUpProcess"/>
    <dgm:cxn modelId="{BC38C973-15A0-457F-8DD9-B50639719F64}" srcId="{0B839900-4F7A-43DD-8534-1584A2F61A4B}" destId="{FA524886-16CD-4EAA-BB97-4A3F0E89CB3B}" srcOrd="0" destOrd="0" parTransId="{3958C567-5E7E-4C02-92E7-AFE13168E69B}" sibTransId="{22F99FE7-9185-4459-8B67-01DA0AE88443}"/>
    <dgm:cxn modelId="{82350964-AF8E-4191-877F-E0577CACB8B2}" srcId="{0B839900-4F7A-43DD-8534-1584A2F61A4B}" destId="{C97EE164-8874-4CB7-8A99-F85A3B37571E}" srcOrd="1" destOrd="0" parTransId="{E3711BEF-298D-4DC6-9725-8488FFF2CD3A}" sibTransId="{45256CC9-A8F4-4C55-B8D3-C9C74637B392}"/>
    <dgm:cxn modelId="{38EB922F-0001-44BC-8DF3-DA142A69D2D6}" type="presOf" srcId="{0B839900-4F7A-43DD-8534-1584A2F61A4B}" destId="{997B6B35-477C-42C7-B620-FF3AC2A307FD}" srcOrd="0" destOrd="0" presId="urn:microsoft.com/office/officeart/2009/3/layout/StepUpProcess"/>
    <dgm:cxn modelId="{A5C6D833-8A93-4A1E-A346-7F40D360CC95}" type="presOf" srcId="{9CBD4405-D202-4B40-9714-A29C9C15CF79}" destId="{A02CAAF6-ADC4-40AB-8C40-DD12AA5D5741}" srcOrd="0" destOrd="0" presId="urn:microsoft.com/office/officeart/2009/3/layout/StepUpProcess"/>
    <dgm:cxn modelId="{0BA67CE1-80C4-4007-9C74-029474A410E1}" srcId="{0B839900-4F7A-43DD-8534-1584A2F61A4B}" destId="{9CBD4405-D202-4B40-9714-A29C9C15CF79}" srcOrd="2" destOrd="0" parTransId="{C172FC1C-F3DE-404A-8DA0-CABEE96E5005}" sibTransId="{5C00E095-612F-4749-AF21-0B32324A4103}"/>
    <dgm:cxn modelId="{2004616F-A836-4D44-9F18-9A28C07FE985}" type="presParOf" srcId="{997B6B35-477C-42C7-B620-FF3AC2A307FD}" destId="{64DE9B48-340B-4CD9-B073-AB1D579A9B13}" srcOrd="0" destOrd="0" presId="urn:microsoft.com/office/officeart/2009/3/layout/StepUpProcess"/>
    <dgm:cxn modelId="{8777D24F-5F39-4A74-8DD2-EA72DF132704}" type="presParOf" srcId="{64DE9B48-340B-4CD9-B073-AB1D579A9B13}" destId="{CF8E9047-54C2-40EC-9DCD-2A7898FB8E06}" srcOrd="0" destOrd="0" presId="urn:microsoft.com/office/officeart/2009/3/layout/StepUpProcess"/>
    <dgm:cxn modelId="{2EE1E5EC-F0A0-49A6-A096-914F41BA1D4E}" type="presParOf" srcId="{64DE9B48-340B-4CD9-B073-AB1D579A9B13}" destId="{9226A172-BDA3-4E90-B656-E1FCF1A7C4D1}" srcOrd="1" destOrd="0" presId="urn:microsoft.com/office/officeart/2009/3/layout/StepUpProcess"/>
    <dgm:cxn modelId="{9C7C94BD-E0FD-4A33-8CA2-DE9F1A748D4A}" type="presParOf" srcId="{64DE9B48-340B-4CD9-B073-AB1D579A9B13}" destId="{DC2E643A-D5C7-4E15-B52F-D14C4DA80E85}" srcOrd="2" destOrd="0" presId="urn:microsoft.com/office/officeart/2009/3/layout/StepUpProcess"/>
    <dgm:cxn modelId="{BDC1B8E4-B2A8-41DA-8A58-6BF10E817695}" type="presParOf" srcId="{997B6B35-477C-42C7-B620-FF3AC2A307FD}" destId="{0EF28959-F462-41BB-9511-A57465E15C9F}" srcOrd="1" destOrd="0" presId="urn:microsoft.com/office/officeart/2009/3/layout/StepUpProcess"/>
    <dgm:cxn modelId="{1EB1BE28-872E-49DA-9FD7-AEFDC4B884A4}" type="presParOf" srcId="{0EF28959-F462-41BB-9511-A57465E15C9F}" destId="{D655F9F3-F1FA-4CCE-8496-67CA2F734EDD}" srcOrd="0" destOrd="0" presId="urn:microsoft.com/office/officeart/2009/3/layout/StepUpProcess"/>
    <dgm:cxn modelId="{F0454A25-CF82-4663-B9F6-A6AF9BC44D4B}" type="presParOf" srcId="{997B6B35-477C-42C7-B620-FF3AC2A307FD}" destId="{A8C88502-CA70-4CC2-937B-8C92D0C44E55}" srcOrd="2" destOrd="0" presId="urn:microsoft.com/office/officeart/2009/3/layout/StepUpProcess"/>
    <dgm:cxn modelId="{6DE193EE-AFF7-4B63-9BAC-829710E1E5B6}" type="presParOf" srcId="{A8C88502-CA70-4CC2-937B-8C92D0C44E55}" destId="{B2887FD8-EC87-46CE-9971-1AA26A2A811C}" srcOrd="0" destOrd="0" presId="urn:microsoft.com/office/officeart/2009/3/layout/StepUpProcess"/>
    <dgm:cxn modelId="{D917644C-E798-4731-B38F-E451E83E65BF}" type="presParOf" srcId="{A8C88502-CA70-4CC2-937B-8C92D0C44E55}" destId="{F510D4CE-1EB7-492A-8E1B-098A450B3594}" srcOrd="1" destOrd="0" presId="urn:microsoft.com/office/officeart/2009/3/layout/StepUpProcess"/>
    <dgm:cxn modelId="{CC5625E6-7895-4765-B2BF-1459C97AD8AD}" type="presParOf" srcId="{A8C88502-CA70-4CC2-937B-8C92D0C44E55}" destId="{A2EEB0C4-163E-4ED1-928A-0ED6BF806686}" srcOrd="2" destOrd="0" presId="urn:microsoft.com/office/officeart/2009/3/layout/StepUpProcess"/>
    <dgm:cxn modelId="{DE33FB88-220C-4C22-AD88-C12BFCA2AB39}" type="presParOf" srcId="{997B6B35-477C-42C7-B620-FF3AC2A307FD}" destId="{30BE1F3C-4474-4C21-AA83-06F3B10B6375}" srcOrd="3" destOrd="0" presId="urn:microsoft.com/office/officeart/2009/3/layout/StepUpProcess"/>
    <dgm:cxn modelId="{D36BD7BE-8F66-4D4E-B6A0-CA3A28AC2449}" type="presParOf" srcId="{30BE1F3C-4474-4C21-AA83-06F3B10B6375}" destId="{5C5AC682-4962-4623-BBA3-A0939FE87EFE}" srcOrd="0" destOrd="0" presId="urn:microsoft.com/office/officeart/2009/3/layout/StepUpProcess"/>
    <dgm:cxn modelId="{5E5CF458-2A46-4EAB-9CBC-F902CAE81EF3}" type="presParOf" srcId="{997B6B35-477C-42C7-B620-FF3AC2A307FD}" destId="{D6BE6470-91A5-49DA-A78C-B3E007DEC654}" srcOrd="4" destOrd="0" presId="urn:microsoft.com/office/officeart/2009/3/layout/StepUpProcess"/>
    <dgm:cxn modelId="{1990772B-E25C-404E-8B92-FF4B13BCE2F8}" type="presParOf" srcId="{D6BE6470-91A5-49DA-A78C-B3E007DEC654}" destId="{E5D9CD45-0E98-45ED-9829-F39A7CAC27C1}" srcOrd="0" destOrd="0" presId="urn:microsoft.com/office/officeart/2009/3/layout/StepUpProcess"/>
    <dgm:cxn modelId="{5BC294CC-6F96-43E5-996B-FE7BDD0E3DF2}" type="presParOf" srcId="{D6BE6470-91A5-49DA-A78C-B3E007DEC654}" destId="{A02CAAF6-ADC4-40AB-8C40-DD12AA5D5741}" srcOrd="1" destOrd="0" presId="urn:microsoft.com/office/officeart/2009/3/layout/StepUp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AA1CFB-F2B6-469B-B9B6-920790FA13DE}" type="doc">
      <dgm:prSet loTypeId="urn:microsoft.com/office/officeart/2005/8/layout/process1" loCatId="process" qsTypeId="urn:microsoft.com/office/officeart/2005/8/quickstyle/simple1" qsCatId="simple" csTypeId="urn:microsoft.com/office/officeart/2005/8/colors/accent0_2" csCatId="mainScheme" phldr="1"/>
      <dgm:spPr/>
    </dgm:pt>
    <dgm:pt modelId="{AE53B7DF-2454-4527-9B8C-E6E9CE7E308A}">
      <dgm:prSet phldrT="[Text]" custT="1"/>
      <dgm:spPr/>
      <dgm:t>
        <a:bodyPr/>
        <a:lstStyle/>
        <a:p>
          <a:r>
            <a:rPr lang="en-IN" sz="1200" dirty="0">
              <a:solidFill>
                <a:schemeClr val="tx1"/>
              </a:solidFill>
            </a:rPr>
            <a:t>Principle</a:t>
          </a:r>
        </a:p>
      </dgm:t>
    </dgm:pt>
    <dgm:pt modelId="{8076C47B-8F23-4A42-BDDC-E6743FCF796F}" type="parTrans" cxnId="{09227F50-1146-4050-9AB5-16103B7AFCB8}">
      <dgm:prSet/>
      <dgm:spPr/>
      <dgm:t>
        <a:bodyPr/>
        <a:lstStyle/>
        <a:p>
          <a:endParaRPr lang="en-IN" sz="1200">
            <a:solidFill>
              <a:schemeClr val="tx1"/>
            </a:solidFill>
          </a:endParaRPr>
        </a:p>
      </dgm:t>
    </dgm:pt>
    <dgm:pt modelId="{3BF24F04-7421-4D3F-89CA-BB4410EDDCF4}" type="sibTrans" cxnId="{09227F50-1146-4050-9AB5-16103B7AFCB8}">
      <dgm:prSet custT="1"/>
      <dgm:spPr/>
      <dgm:t>
        <a:bodyPr/>
        <a:lstStyle/>
        <a:p>
          <a:endParaRPr lang="en-IN" sz="1200" dirty="0">
            <a:solidFill>
              <a:schemeClr val="tx1"/>
            </a:solidFill>
          </a:endParaRPr>
        </a:p>
      </dgm:t>
    </dgm:pt>
    <dgm:pt modelId="{79EA395B-4B52-475F-AC35-D258F9A5E8AF}">
      <dgm:prSet phldrT="[Text]" custT="1"/>
      <dgm:spPr/>
      <dgm:t>
        <a:bodyPr/>
        <a:lstStyle/>
        <a:p>
          <a:r>
            <a:rPr lang="en-IN" sz="1200" dirty="0">
              <a:solidFill>
                <a:schemeClr val="tx1"/>
              </a:solidFill>
            </a:rPr>
            <a:t>Indicators</a:t>
          </a:r>
        </a:p>
      </dgm:t>
    </dgm:pt>
    <dgm:pt modelId="{ECDE2E5A-F508-4A80-9DBA-942672F68BDE}" type="parTrans" cxnId="{931E8C60-41F0-46AB-926F-D9B4A1D9DEEE}">
      <dgm:prSet/>
      <dgm:spPr/>
      <dgm:t>
        <a:bodyPr/>
        <a:lstStyle/>
        <a:p>
          <a:endParaRPr lang="en-IN" sz="1200">
            <a:solidFill>
              <a:schemeClr val="tx1"/>
            </a:solidFill>
          </a:endParaRPr>
        </a:p>
      </dgm:t>
    </dgm:pt>
    <dgm:pt modelId="{6D389A08-4974-4CEC-A9FA-69230F9AD9D9}" type="sibTrans" cxnId="{931E8C60-41F0-46AB-926F-D9B4A1D9DEEE}">
      <dgm:prSet custT="1"/>
      <dgm:spPr/>
      <dgm:t>
        <a:bodyPr/>
        <a:lstStyle/>
        <a:p>
          <a:endParaRPr lang="en-IN" sz="1200" dirty="0">
            <a:solidFill>
              <a:schemeClr val="tx1"/>
            </a:solidFill>
          </a:endParaRPr>
        </a:p>
      </dgm:t>
    </dgm:pt>
    <dgm:pt modelId="{EE6FE768-532C-4F52-93BF-62557E2FAAC0}">
      <dgm:prSet phldrT="[Text]" custT="1"/>
      <dgm:spPr/>
      <dgm:t>
        <a:bodyPr/>
        <a:lstStyle/>
        <a:p>
          <a:r>
            <a:rPr lang="en-IN" sz="1200" dirty="0">
              <a:solidFill>
                <a:schemeClr val="tx1"/>
              </a:solidFill>
            </a:rPr>
            <a:t>Questions</a:t>
          </a:r>
        </a:p>
      </dgm:t>
    </dgm:pt>
    <dgm:pt modelId="{183F0480-1BEC-48AB-B308-9A5955F18A9F}" type="parTrans" cxnId="{AE598466-D117-4275-9417-6798006BEBC4}">
      <dgm:prSet/>
      <dgm:spPr/>
      <dgm:t>
        <a:bodyPr/>
        <a:lstStyle/>
        <a:p>
          <a:endParaRPr lang="en-IN" sz="1200">
            <a:solidFill>
              <a:schemeClr val="tx1"/>
            </a:solidFill>
          </a:endParaRPr>
        </a:p>
      </dgm:t>
    </dgm:pt>
    <dgm:pt modelId="{9A2BA697-CE13-4710-9CDB-EC959340096F}" type="sibTrans" cxnId="{AE598466-D117-4275-9417-6798006BEBC4}">
      <dgm:prSet custT="1"/>
      <dgm:spPr/>
      <dgm:t>
        <a:bodyPr/>
        <a:lstStyle/>
        <a:p>
          <a:endParaRPr lang="en-IN" sz="1200" dirty="0">
            <a:solidFill>
              <a:schemeClr val="tx1"/>
            </a:solidFill>
          </a:endParaRPr>
        </a:p>
      </dgm:t>
    </dgm:pt>
    <dgm:pt modelId="{4443CDF6-8063-4C27-9859-B718D831E84E}">
      <dgm:prSet phldrT="[Text]" custT="1"/>
      <dgm:spPr/>
      <dgm:t>
        <a:bodyPr/>
        <a:lstStyle/>
        <a:p>
          <a:r>
            <a:rPr lang="en-IN" sz="1200" dirty="0">
              <a:solidFill>
                <a:schemeClr val="tx1"/>
              </a:solidFill>
            </a:rPr>
            <a:t>Disclosure</a:t>
          </a:r>
        </a:p>
      </dgm:t>
    </dgm:pt>
    <dgm:pt modelId="{D941ECBD-1AB6-4DB2-BE39-DB30BF5A9D2D}" type="parTrans" cxnId="{CFC2B4AE-E34C-462B-AF68-BB3BD7D236B6}">
      <dgm:prSet/>
      <dgm:spPr/>
      <dgm:t>
        <a:bodyPr/>
        <a:lstStyle/>
        <a:p>
          <a:endParaRPr lang="en-IN" sz="1200">
            <a:solidFill>
              <a:schemeClr val="tx1"/>
            </a:solidFill>
          </a:endParaRPr>
        </a:p>
      </dgm:t>
    </dgm:pt>
    <dgm:pt modelId="{FBE49233-2E28-4841-ABA1-BF2888A8758E}" type="sibTrans" cxnId="{CFC2B4AE-E34C-462B-AF68-BB3BD7D236B6}">
      <dgm:prSet/>
      <dgm:spPr/>
      <dgm:t>
        <a:bodyPr/>
        <a:lstStyle/>
        <a:p>
          <a:endParaRPr lang="en-IN" sz="1200">
            <a:solidFill>
              <a:schemeClr val="tx1"/>
            </a:solidFill>
          </a:endParaRPr>
        </a:p>
      </dgm:t>
    </dgm:pt>
    <dgm:pt modelId="{0C62B96D-6F47-4780-BB40-F3BCAB238C6A}" type="pres">
      <dgm:prSet presAssocID="{E1AA1CFB-F2B6-469B-B9B6-920790FA13DE}" presName="Name0" presStyleCnt="0">
        <dgm:presLayoutVars>
          <dgm:dir/>
          <dgm:resizeHandles val="exact"/>
        </dgm:presLayoutVars>
      </dgm:prSet>
      <dgm:spPr/>
    </dgm:pt>
    <dgm:pt modelId="{7C58942A-D636-45FC-A88C-AF4F83B37453}" type="pres">
      <dgm:prSet presAssocID="{AE53B7DF-2454-4527-9B8C-E6E9CE7E308A}" presName="node" presStyleLbl="node1" presStyleIdx="0" presStyleCnt="4">
        <dgm:presLayoutVars>
          <dgm:bulletEnabled val="1"/>
        </dgm:presLayoutVars>
      </dgm:prSet>
      <dgm:spPr/>
      <dgm:t>
        <a:bodyPr/>
        <a:lstStyle/>
        <a:p>
          <a:endParaRPr lang="en-IN"/>
        </a:p>
      </dgm:t>
    </dgm:pt>
    <dgm:pt modelId="{453E6E65-E940-40A8-93B9-E766E8DC0EFE}" type="pres">
      <dgm:prSet presAssocID="{3BF24F04-7421-4D3F-89CA-BB4410EDDCF4}" presName="sibTrans" presStyleLbl="sibTrans2D1" presStyleIdx="0" presStyleCnt="3"/>
      <dgm:spPr/>
      <dgm:t>
        <a:bodyPr/>
        <a:lstStyle/>
        <a:p>
          <a:endParaRPr lang="en-IN"/>
        </a:p>
      </dgm:t>
    </dgm:pt>
    <dgm:pt modelId="{F3379E88-9409-4690-BC39-52DCBC74BCB3}" type="pres">
      <dgm:prSet presAssocID="{3BF24F04-7421-4D3F-89CA-BB4410EDDCF4}" presName="connectorText" presStyleLbl="sibTrans2D1" presStyleIdx="0" presStyleCnt="3"/>
      <dgm:spPr/>
      <dgm:t>
        <a:bodyPr/>
        <a:lstStyle/>
        <a:p>
          <a:endParaRPr lang="en-IN"/>
        </a:p>
      </dgm:t>
    </dgm:pt>
    <dgm:pt modelId="{56829804-1C74-4F28-81F6-75928AB50BC4}" type="pres">
      <dgm:prSet presAssocID="{79EA395B-4B52-475F-AC35-D258F9A5E8AF}" presName="node" presStyleLbl="node1" presStyleIdx="1" presStyleCnt="4">
        <dgm:presLayoutVars>
          <dgm:bulletEnabled val="1"/>
        </dgm:presLayoutVars>
      </dgm:prSet>
      <dgm:spPr/>
      <dgm:t>
        <a:bodyPr/>
        <a:lstStyle/>
        <a:p>
          <a:endParaRPr lang="en-IN"/>
        </a:p>
      </dgm:t>
    </dgm:pt>
    <dgm:pt modelId="{58576E13-725E-4E32-BD5F-5C5884352DA5}" type="pres">
      <dgm:prSet presAssocID="{6D389A08-4974-4CEC-A9FA-69230F9AD9D9}" presName="sibTrans" presStyleLbl="sibTrans2D1" presStyleIdx="1" presStyleCnt="3"/>
      <dgm:spPr/>
      <dgm:t>
        <a:bodyPr/>
        <a:lstStyle/>
        <a:p>
          <a:endParaRPr lang="en-IN"/>
        </a:p>
      </dgm:t>
    </dgm:pt>
    <dgm:pt modelId="{BC83C344-4B35-411E-8487-9CA39A48035A}" type="pres">
      <dgm:prSet presAssocID="{6D389A08-4974-4CEC-A9FA-69230F9AD9D9}" presName="connectorText" presStyleLbl="sibTrans2D1" presStyleIdx="1" presStyleCnt="3"/>
      <dgm:spPr/>
      <dgm:t>
        <a:bodyPr/>
        <a:lstStyle/>
        <a:p>
          <a:endParaRPr lang="en-IN"/>
        </a:p>
      </dgm:t>
    </dgm:pt>
    <dgm:pt modelId="{A9F7A45D-0ABE-43D6-A3CF-460BE0B63C79}" type="pres">
      <dgm:prSet presAssocID="{EE6FE768-532C-4F52-93BF-62557E2FAAC0}" presName="node" presStyleLbl="node1" presStyleIdx="2" presStyleCnt="4">
        <dgm:presLayoutVars>
          <dgm:bulletEnabled val="1"/>
        </dgm:presLayoutVars>
      </dgm:prSet>
      <dgm:spPr/>
      <dgm:t>
        <a:bodyPr/>
        <a:lstStyle/>
        <a:p>
          <a:endParaRPr lang="en-IN"/>
        </a:p>
      </dgm:t>
    </dgm:pt>
    <dgm:pt modelId="{5CBB2E53-B596-44F2-8661-636AC5743B1C}" type="pres">
      <dgm:prSet presAssocID="{9A2BA697-CE13-4710-9CDB-EC959340096F}" presName="sibTrans" presStyleLbl="sibTrans2D1" presStyleIdx="2" presStyleCnt="3"/>
      <dgm:spPr/>
      <dgm:t>
        <a:bodyPr/>
        <a:lstStyle/>
        <a:p>
          <a:endParaRPr lang="en-IN"/>
        </a:p>
      </dgm:t>
    </dgm:pt>
    <dgm:pt modelId="{3D7BA9AC-14F1-41F7-882A-816D20DE5A42}" type="pres">
      <dgm:prSet presAssocID="{9A2BA697-CE13-4710-9CDB-EC959340096F}" presName="connectorText" presStyleLbl="sibTrans2D1" presStyleIdx="2" presStyleCnt="3"/>
      <dgm:spPr/>
      <dgm:t>
        <a:bodyPr/>
        <a:lstStyle/>
        <a:p>
          <a:endParaRPr lang="en-IN"/>
        </a:p>
      </dgm:t>
    </dgm:pt>
    <dgm:pt modelId="{4C833122-C72A-4069-83BD-1FA3558522E3}" type="pres">
      <dgm:prSet presAssocID="{4443CDF6-8063-4C27-9859-B718D831E84E}" presName="node" presStyleLbl="node1" presStyleIdx="3" presStyleCnt="4" custLinFactY="-2168" custLinFactNeighborX="-13155" custLinFactNeighborY="-100000">
        <dgm:presLayoutVars>
          <dgm:bulletEnabled val="1"/>
        </dgm:presLayoutVars>
      </dgm:prSet>
      <dgm:spPr/>
      <dgm:t>
        <a:bodyPr/>
        <a:lstStyle/>
        <a:p>
          <a:endParaRPr lang="en-IN"/>
        </a:p>
      </dgm:t>
    </dgm:pt>
  </dgm:ptLst>
  <dgm:cxnLst>
    <dgm:cxn modelId="{79D446B1-F9A0-4D24-A6EC-1D01B69B15F5}" type="presOf" srcId="{4443CDF6-8063-4C27-9859-B718D831E84E}" destId="{4C833122-C72A-4069-83BD-1FA3558522E3}" srcOrd="0" destOrd="0" presId="urn:microsoft.com/office/officeart/2005/8/layout/process1"/>
    <dgm:cxn modelId="{A9D2C531-93D7-4A01-AF81-5F282CBE282D}" type="presOf" srcId="{6D389A08-4974-4CEC-A9FA-69230F9AD9D9}" destId="{BC83C344-4B35-411E-8487-9CA39A48035A}" srcOrd="1" destOrd="0" presId="urn:microsoft.com/office/officeart/2005/8/layout/process1"/>
    <dgm:cxn modelId="{AE598466-D117-4275-9417-6798006BEBC4}" srcId="{E1AA1CFB-F2B6-469B-B9B6-920790FA13DE}" destId="{EE6FE768-532C-4F52-93BF-62557E2FAAC0}" srcOrd="2" destOrd="0" parTransId="{183F0480-1BEC-48AB-B308-9A5955F18A9F}" sibTransId="{9A2BA697-CE13-4710-9CDB-EC959340096F}"/>
    <dgm:cxn modelId="{931E8C60-41F0-46AB-926F-D9B4A1D9DEEE}" srcId="{E1AA1CFB-F2B6-469B-B9B6-920790FA13DE}" destId="{79EA395B-4B52-475F-AC35-D258F9A5E8AF}" srcOrd="1" destOrd="0" parTransId="{ECDE2E5A-F508-4A80-9DBA-942672F68BDE}" sibTransId="{6D389A08-4974-4CEC-A9FA-69230F9AD9D9}"/>
    <dgm:cxn modelId="{CFC2B4AE-E34C-462B-AF68-BB3BD7D236B6}" srcId="{E1AA1CFB-F2B6-469B-B9B6-920790FA13DE}" destId="{4443CDF6-8063-4C27-9859-B718D831E84E}" srcOrd="3" destOrd="0" parTransId="{D941ECBD-1AB6-4DB2-BE39-DB30BF5A9D2D}" sibTransId="{FBE49233-2E28-4841-ABA1-BF2888A8758E}"/>
    <dgm:cxn modelId="{7F068617-E6A3-44FF-A248-7D176109197B}" type="presOf" srcId="{E1AA1CFB-F2B6-469B-B9B6-920790FA13DE}" destId="{0C62B96D-6F47-4780-BB40-F3BCAB238C6A}" srcOrd="0" destOrd="0" presId="urn:microsoft.com/office/officeart/2005/8/layout/process1"/>
    <dgm:cxn modelId="{319EDFB4-19EF-4F5D-B8FD-5F7D520F215A}" type="presOf" srcId="{79EA395B-4B52-475F-AC35-D258F9A5E8AF}" destId="{56829804-1C74-4F28-81F6-75928AB50BC4}" srcOrd="0" destOrd="0" presId="urn:microsoft.com/office/officeart/2005/8/layout/process1"/>
    <dgm:cxn modelId="{09227F50-1146-4050-9AB5-16103B7AFCB8}" srcId="{E1AA1CFB-F2B6-469B-B9B6-920790FA13DE}" destId="{AE53B7DF-2454-4527-9B8C-E6E9CE7E308A}" srcOrd="0" destOrd="0" parTransId="{8076C47B-8F23-4A42-BDDC-E6743FCF796F}" sibTransId="{3BF24F04-7421-4D3F-89CA-BB4410EDDCF4}"/>
    <dgm:cxn modelId="{D73F892E-FCDD-4409-9246-4109301B2248}" type="presOf" srcId="{9A2BA697-CE13-4710-9CDB-EC959340096F}" destId="{5CBB2E53-B596-44F2-8661-636AC5743B1C}" srcOrd="0" destOrd="0" presId="urn:microsoft.com/office/officeart/2005/8/layout/process1"/>
    <dgm:cxn modelId="{C2A5ECB9-6247-4880-9F30-645189037C5C}" type="presOf" srcId="{3BF24F04-7421-4D3F-89CA-BB4410EDDCF4}" destId="{F3379E88-9409-4690-BC39-52DCBC74BCB3}" srcOrd="1" destOrd="0" presId="urn:microsoft.com/office/officeart/2005/8/layout/process1"/>
    <dgm:cxn modelId="{AFA7857C-D674-4284-AB84-0631003E999D}" type="presOf" srcId="{EE6FE768-532C-4F52-93BF-62557E2FAAC0}" destId="{A9F7A45D-0ABE-43D6-A3CF-460BE0B63C79}" srcOrd="0" destOrd="0" presId="urn:microsoft.com/office/officeart/2005/8/layout/process1"/>
    <dgm:cxn modelId="{3D6BB394-DF1F-4D2A-9BE1-9386EA847DE1}" type="presOf" srcId="{AE53B7DF-2454-4527-9B8C-E6E9CE7E308A}" destId="{7C58942A-D636-45FC-A88C-AF4F83B37453}" srcOrd="0" destOrd="0" presId="urn:microsoft.com/office/officeart/2005/8/layout/process1"/>
    <dgm:cxn modelId="{0B302860-24A1-45C7-BA79-28FD94461B5B}" type="presOf" srcId="{9A2BA697-CE13-4710-9CDB-EC959340096F}" destId="{3D7BA9AC-14F1-41F7-882A-816D20DE5A42}" srcOrd="1" destOrd="0" presId="urn:microsoft.com/office/officeart/2005/8/layout/process1"/>
    <dgm:cxn modelId="{0571C28E-CDEC-496C-AAA3-5053311AFC0F}" type="presOf" srcId="{6D389A08-4974-4CEC-A9FA-69230F9AD9D9}" destId="{58576E13-725E-4E32-BD5F-5C5884352DA5}" srcOrd="0" destOrd="0" presId="urn:microsoft.com/office/officeart/2005/8/layout/process1"/>
    <dgm:cxn modelId="{AC82CE11-4944-4AFE-892C-CA2A575310E3}" type="presOf" srcId="{3BF24F04-7421-4D3F-89CA-BB4410EDDCF4}" destId="{453E6E65-E940-40A8-93B9-E766E8DC0EFE}" srcOrd="0" destOrd="0" presId="urn:microsoft.com/office/officeart/2005/8/layout/process1"/>
    <dgm:cxn modelId="{F88295C2-A257-4448-BE33-D54C3B968760}" type="presParOf" srcId="{0C62B96D-6F47-4780-BB40-F3BCAB238C6A}" destId="{7C58942A-D636-45FC-A88C-AF4F83B37453}" srcOrd="0" destOrd="0" presId="urn:microsoft.com/office/officeart/2005/8/layout/process1"/>
    <dgm:cxn modelId="{603C57BC-BF34-4C5F-9BA1-365573B5E314}" type="presParOf" srcId="{0C62B96D-6F47-4780-BB40-F3BCAB238C6A}" destId="{453E6E65-E940-40A8-93B9-E766E8DC0EFE}" srcOrd="1" destOrd="0" presId="urn:microsoft.com/office/officeart/2005/8/layout/process1"/>
    <dgm:cxn modelId="{DA877AD6-22E9-4249-BFD0-490ED45341F3}" type="presParOf" srcId="{453E6E65-E940-40A8-93B9-E766E8DC0EFE}" destId="{F3379E88-9409-4690-BC39-52DCBC74BCB3}" srcOrd="0" destOrd="0" presId="urn:microsoft.com/office/officeart/2005/8/layout/process1"/>
    <dgm:cxn modelId="{76FAD799-B946-4FC4-822C-B3E8FE93CD33}" type="presParOf" srcId="{0C62B96D-6F47-4780-BB40-F3BCAB238C6A}" destId="{56829804-1C74-4F28-81F6-75928AB50BC4}" srcOrd="2" destOrd="0" presId="urn:microsoft.com/office/officeart/2005/8/layout/process1"/>
    <dgm:cxn modelId="{1D6D48F7-7081-4096-B082-D3E06FFFC5DE}" type="presParOf" srcId="{0C62B96D-6F47-4780-BB40-F3BCAB238C6A}" destId="{58576E13-725E-4E32-BD5F-5C5884352DA5}" srcOrd="3" destOrd="0" presId="urn:microsoft.com/office/officeart/2005/8/layout/process1"/>
    <dgm:cxn modelId="{59DA9DEC-EC02-4D42-9767-4EEBB814AFD4}" type="presParOf" srcId="{58576E13-725E-4E32-BD5F-5C5884352DA5}" destId="{BC83C344-4B35-411E-8487-9CA39A48035A}" srcOrd="0" destOrd="0" presId="urn:microsoft.com/office/officeart/2005/8/layout/process1"/>
    <dgm:cxn modelId="{30D91CBC-6ECD-4B7D-8E5D-AEA1302BA868}" type="presParOf" srcId="{0C62B96D-6F47-4780-BB40-F3BCAB238C6A}" destId="{A9F7A45D-0ABE-43D6-A3CF-460BE0B63C79}" srcOrd="4" destOrd="0" presId="urn:microsoft.com/office/officeart/2005/8/layout/process1"/>
    <dgm:cxn modelId="{14748B41-FF6A-429D-9BCC-96B51C3356C7}" type="presParOf" srcId="{0C62B96D-6F47-4780-BB40-F3BCAB238C6A}" destId="{5CBB2E53-B596-44F2-8661-636AC5743B1C}" srcOrd="5" destOrd="0" presId="urn:microsoft.com/office/officeart/2005/8/layout/process1"/>
    <dgm:cxn modelId="{73C3B8F1-EF21-433F-859A-F6519BAAD1E7}" type="presParOf" srcId="{5CBB2E53-B596-44F2-8661-636AC5743B1C}" destId="{3D7BA9AC-14F1-41F7-882A-816D20DE5A42}" srcOrd="0" destOrd="0" presId="urn:microsoft.com/office/officeart/2005/8/layout/process1"/>
    <dgm:cxn modelId="{DE693980-989E-406B-A08A-ED99F8FFD7F4}" type="presParOf" srcId="{0C62B96D-6F47-4780-BB40-F3BCAB238C6A}" destId="{4C833122-C72A-4069-83BD-1FA3558522E3}" srcOrd="6" destOrd="0" presId="urn:microsoft.com/office/officeart/2005/8/layout/process1"/>
  </dgm:cxnLst>
  <dgm:bg>
    <a:solidFill>
      <a:schemeClr val="bg1"/>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E9047-54C2-40EC-9DCD-2A7898FB8E06}">
      <dsp:nvSpPr>
        <dsp:cNvPr id="0" name=""/>
        <dsp:cNvSpPr/>
      </dsp:nvSpPr>
      <dsp:spPr>
        <a:xfrm rot="5400000">
          <a:off x="391675" y="1313377"/>
          <a:ext cx="1164701" cy="1938036"/>
        </a:xfrm>
        <a:prstGeom prst="corner">
          <a:avLst>
            <a:gd name="adj1" fmla="val 16120"/>
            <a:gd name="adj2" fmla="val 16110"/>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sp>
    <dsp:sp modelId="{9226A172-BDA3-4E90-B656-E1FCF1A7C4D1}">
      <dsp:nvSpPr>
        <dsp:cNvPr id="0" name=""/>
        <dsp:cNvSpPr/>
      </dsp:nvSpPr>
      <dsp:spPr>
        <a:xfrm>
          <a:off x="214317" y="1974347"/>
          <a:ext cx="1749670" cy="1533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buNone/>
          </a:pPr>
          <a:r>
            <a:rPr kumimoji="0" lang="en-IN" sz="1400" b="0" i="0" u="none" strike="noStrike" kern="1200" cap="none" spc="0" normalizeH="0" baseline="0" noProof="0" dirty="0">
              <a:ln/>
              <a:solidFill>
                <a:schemeClr val="tx1"/>
              </a:solidFill>
              <a:effectLst/>
              <a:uLnTx/>
              <a:uFillTx/>
              <a:latin typeface="EYInterstate Light"/>
              <a:ea typeface="+mn-ea"/>
              <a:cs typeface="+mn-cs"/>
            </a:rPr>
            <a:t>SEBI introduced </a:t>
          </a:r>
          <a:r>
            <a:rPr kumimoji="0" lang="en-IN" sz="1400" b="1" i="0" u="none" strike="noStrike" kern="1200" cap="none" spc="0" normalizeH="0" baseline="0" noProof="0" dirty="0">
              <a:ln/>
              <a:solidFill>
                <a:schemeClr val="tx1"/>
              </a:solidFill>
              <a:effectLst/>
              <a:uLnTx/>
              <a:uFillTx/>
              <a:latin typeface="EYInterstate Light"/>
              <a:ea typeface="+mn-ea"/>
              <a:cs typeface="+mn-cs"/>
            </a:rPr>
            <a:t>Business Responsibility Report (BRR) </a:t>
          </a:r>
          <a:r>
            <a:rPr kumimoji="0" lang="en-IN" sz="1400" b="0" i="0" u="none" strike="noStrike" kern="1200" cap="none" spc="0" normalizeH="0" baseline="0" noProof="0" dirty="0">
              <a:ln/>
              <a:solidFill>
                <a:schemeClr val="tx1"/>
              </a:solidFill>
              <a:effectLst/>
              <a:uLnTx/>
              <a:uFillTx/>
              <a:latin typeface="EYInterstate Light"/>
              <a:ea typeface="+mn-ea"/>
              <a:cs typeface="+mn-cs"/>
            </a:rPr>
            <a:t>in 2011 </a:t>
          </a:r>
          <a:endParaRPr lang="en-IN" sz="1400" kern="1200" dirty="0">
            <a:solidFill>
              <a:schemeClr val="tx1"/>
            </a:solidFill>
            <a:latin typeface="EYInterstate Light"/>
            <a:ea typeface="+mn-ea"/>
            <a:cs typeface="+mn-cs"/>
          </a:endParaRPr>
        </a:p>
      </dsp:txBody>
      <dsp:txXfrm>
        <a:off x="214317" y="1974347"/>
        <a:ext cx="1749670" cy="1533688"/>
      </dsp:txXfrm>
    </dsp:sp>
    <dsp:sp modelId="{DC2E643A-D5C7-4E15-B52F-D14C4DA80E85}">
      <dsp:nvSpPr>
        <dsp:cNvPr id="0" name=""/>
        <dsp:cNvSpPr/>
      </dsp:nvSpPr>
      <dsp:spPr>
        <a:xfrm>
          <a:off x="1616801" y="1170697"/>
          <a:ext cx="330126" cy="330126"/>
        </a:xfrm>
        <a:prstGeom prst="triangle">
          <a:avLst>
            <a:gd name="adj" fmla="val 100000"/>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sp>
    <dsp:sp modelId="{B2887FD8-EC87-46CE-9971-1AA26A2A811C}">
      <dsp:nvSpPr>
        <dsp:cNvPr id="0" name=""/>
        <dsp:cNvSpPr/>
      </dsp:nvSpPr>
      <dsp:spPr>
        <a:xfrm rot="5400000">
          <a:off x="2533613" y="783352"/>
          <a:ext cx="1164701" cy="1938036"/>
        </a:xfrm>
        <a:prstGeom prst="corner">
          <a:avLst>
            <a:gd name="adj1" fmla="val 16120"/>
            <a:gd name="adj2" fmla="val 16110"/>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sp>
    <dsp:sp modelId="{F510D4CE-1EB7-492A-8E1B-098A450B3594}">
      <dsp:nvSpPr>
        <dsp:cNvPr id="0" name=""/>
        <dsp:cNvSpPr/>
      </dsp:nvSpPr>
      <dsp:spPr>
        <a:xfrm>
          <a:off x="2361556" y="1362408"/>
          <a:ext cx="1749670" cy="1533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buFont typeface="Arial" panose="020B0604020202020204" pitchFamily="34" charset="0"/>
            <a:buNone/>
          </a:pPr>
          <a:endParaRPr lang="en-IN" sz="1600" kern="1200" dirty="0">
            <a:solidFill>
              <a:srgbClr val="FFFFFF"/>
            </a:solidFill>
            <a:latin typeface="EYInterstate Light"/>
            <a:ea typeface="+mn-ea"/>
            <a:cs typeface="+mn-cs"/>
          </a:endParaRPr>
        </a:p>
      </dsp:txBody>
      <dsp:txXfrm>
        <a:off x="2361556" y="1362408"/>
        <a:ext cx="1749670" cy="1533688"/>
      </dsp:txXfrm>
    </dsp:sp>
    <dsp:sp modelId="{A2EEB0C4-163E-4ED1-928A-0ED6BF806686}">
      <dsp:nvSpPr>
        <dsp:cNvPr id="0" name=""/>
        <dsp:cNvSpPr/>
      </dsp:nvSpPr>
      <dsp:spPr>
        <a:xfrm>
          <a:off x="3758739" y="640672"/>
          <a:ext cx="330126" cy="330126"/>
        </a:xfrm>
        <a:prstGeom prst="triangle">
          <a:avLst>
            <a:gd name="adj" fmla="val 100000"/>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sp>
    <dsp:sp modelId="{E5D9CD45-0E98-45ED-9829-F39A7CAC27C1}">
      <dsp:nvSpPr>
        <dsp:cNvPr id="0" name=""/>
        <dsp:cNvSpPr/>
      </dsp:nvSpPr>
      <dsp:spPr>
        <a:xfrm rot="5400000">
          <a:off x="4675551" y="253328"/>
          <a:ext cx="1164701" cy="1938036"/>
        </a:xfrm>
        <a:prstGeom prst="corner">
          <a:avLst>
            <a:gd name="adj1" fmla="val 16120"/>
            <a:gd name="adj2" fmla="val 16110"/>
          </a:avLst>
        </a:prstGeom>
        <a:solidFill>
          <a:schemeClr val="tx2"/>
        </a:solidFill>
        <a:ln w="25400" cap="flat" cmpd="sng" algn="ctr">
          <a:solidFill>
            <a:schemeClr val="tx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sp>
    <dsp:sp modelId="{A02CAAF6-ADC4-40AB-8C40-DD12AA5D5741}">
      <dsp:nvSpPr>
        <dsp:cNvPr id="0" name=""/>
        <dsp:cNvSpPr/>
      </dsp:nvSpPr>
      <dsp:spPr>
        <a:xfrm>
          <a:off x="4481134" y="832383"/>
          <a:ext cx="1749670" cy="1533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buNone/>
          </a:pPr>
          <a:endParaRPr lang="en-IN" sz="1600" kern="1200" dirty="0">
            <a:solidFill>
              <a:srgbClr val="FFE600"/>
            </a:solidFill>
            <a:latin typeface="EYInterstate Light"/>
            <a:ea typeface="+mn-ea"/>
            <a:cs typeface="+mn-cs"/>
          </a:endParaRPr>
        </a:p>
      </dsp:txBody>
      <dsp:txXfrm>
        <a:off x="4481134" y="832383"/>
        <a:ext cx="1749670" cy="1533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8942A-D636-45FC-A88C-AF4F83B37453}">
      <dsp:nvSpPr>
        <dsp:cNvPr id="0" name=""/>
        <dsp:cNvSpPr/>
      </dsp:nvSpPr>
      <dsp:spPr>
        <a:xfrm>
          <a:off x="4344" y="0"/>
          <a:ext cx="899387" cy="150063"/>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kern="1200" dirty="0">
              <a:solidFill>
                <a:schemeClr val="tx1"/>
              </a:solidFill>
            </a:rPr>
            <a:t>Principle</a:t>
          </a:r>
        </a:p>
      </dsp:txBody>
      <dsp:txXfrm>
        <a:off x="8739" y="4395"/>
        <a:ext cx="890597" cy="141273"/>
      </dsp:txXfrm>
    </dsp:sp>
    <dsp:sp modelId="{453E6E65-E940-40A8-93B9-E766E8DC0EFE}">
      <dsp:nvSpPr>
        <dsp:cNvPr id="0" name=""/>
        <dsp:cNvSpPr/>
      </dsp:nvSpPr>
      <dsp:spPr>
        <a:xfrm>
          <a:off x="993671" y="0"/>
          <a:ext cx="190670" cy="15006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IN" sz="1200" kern="1200" dirty="0">
            <a:solidFill>
              <a:schemeClr val="tx1"/>
            </a:solidFill>
          </a:endParaRPr>
        </a:p>
      </dsp:txBody>
      <dsp:txXfrm>
        <a:off x="993671" y="30013"/>
        <a:ext cx="145651" cy="90037"/>
      </dsp:txXfrm>
    </dsp:sp>
    <dsp:sp modelId="{56829804-1C74-4F28-81F6-75928AB50BC4}">
      <dsp:nvSpPr>
        <dsp:cNvPr id="0" name=""/>
        <dsp:cNvSpPr/>
      </dsp:nvSpPr>
      <dsp:spPr>
        <a:xfrm>
          <a:off x="1263487" y="0"/>
          <a:ext cx="899387" cy="150063"/>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kern="1200" dirty="0">
              <a:solidFill>
                <a:schemeClr val="tx1"/>
              </a:solidFill>
            </a:rPr>
            <a:t>Indicators</a:t>
          </a:r>
        </a:p>
      </dsp:txBody>
      <dsp:txXfrm>
        <a:off x="1267882" y="4395"/>
        <a:ext cx="890597" cy="141273"/>
      </dsp:txXfrm>
    </dsp:sp>
    <dsp:sp modelId="{58576E13-725E-4E32-BD5F-5C5884352DA5}">
      <dsp:nvSpPr>
        <dsp:cNvPr id="0" name=""/>
        <dsp:cNvSpPr/>
      </dsp:nvSpPr>
      <dsp:spPr>
        <a:xfrm>
          <a:off x="2252814" y="0"/>
          <a:ext cx="190670" cy="15006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IN" sz="1200" kern="1200" dirty="0">
            <a:solidFill>
              <a:schemeClr val="tx1"/>
            </a:solidFill>
          </a:endParaRPr>
        </a:p>
      </dsp:txBody>
      <dsp:txXfrm>
        <a:off x="2252814" y="30013"/>
        <a:ext cx="145651" cy="90037"/>
      </dsp:txXfrm>
    </dsp:sp>
    <dsp:sp modelId="{A9F7A45D-0ABE-43D6-A3CF-460BE0B63C79}">
      <dsp:nvSpPr>
        <dsp:cNvPr id="0" name=""/>
        <dsp:cNvSpPr/>
      </dsp:nvSpPr>
      <dsp:spPr>
        <a:xfrm>
          <a:off x="2522631" y="0"/>
          <a:ext cx="899387" cy="150063"/>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kern="1200" dirty="0">
              <a:solidFill>
                <a:schemeClr val="tx1"/>
              </a:solidFill>
            </a:rPr>
            <a:t>Questions</a:t>
          </a:r>
        </a:p>
      </dsp:txBody>
      <dsp:txXfrm>
        <a:off x="2527026" y="4395"/>
        <a:ext cx="890597" cy="141273"/>
      </dsp:txXfrm>
    </dsp:sp>
    <dsp:sp modelId="{5CBB2E53-B596-44F2-8661-636AC5743B1C}">
      <dsp:nvSpPr>
        <dsp:cNvPr id="0" name=""/>
        <dsp:cNvSpPr/>
      </dsp:nvSpPr>
      <dsp:spPr>
        <a:xfrm>
          <a:off x="3500126" y="0"/>
          <a:ext cx="165587" cy="15006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IN" sz="1200" kern="1200" dirty="0">
            <a:solidFill>
              <a:schemeClr val="tx1"/>
            </a:solidFill>
          </a:endParaRPr>
        </a:p>
      </dsp:txBody>
      <dsp:txXfrm>
        <a:off x="3500126" y="30013"/>
        <a:ext cx="120568" cy="90037"/>
      </dsp:txXfrm>
    </dsp:sp>
    <dsp:sp modelId="{4C833122-C72A-4069-83BD-1FA3558522E3}">
      <dsp:nvSpPr>
        <dsp:cNvPr id="0" name=""/>
        <dsp:cNvSpPr/>
      </dsp:nvSpPr>
      <dsp:spPr>
        <a:xfrm>
          <a:off x="3734448" y="0"/>
          <a:ext cx="899387" cy="150063"/>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kern="1200" dirty="0">
              <a:solidFill>
                <a:schemeClr val="tx1"/>
              </a:solidFill>
            </a:rPr>
            <a:t>Disclosure</a:t>
          </a:r>
        </a:p>
      </dsp:txBody>
      <dsp:txXfrm>
        <a:off x="3738843" y="4395"/>
        <a:ext cx="890597" cy="141273"/>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9375" y="739775"/>
            <a:ext cx="6578600"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759127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p9: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5" name="Google Shape;1195;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1810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a:xfrm>
            <a:off x="4096101" y="9008026"/>
            <a:ext cx="3133592" cy="475839"/>
          </a:xfrm>
          <a:prstGeom prst="rect">
            <a:avLst/>
          </a:prstGeom>
        </p:spPr>
        <p:txBody>
          <a:bodyPr lIns="95473" tIns="47736" rIns="95473" bIns="47736"/>
          <a:lstStyle/>
          <a:p>
            <a:pPr algn="r" defTabSz="954725">
              <a:buClrTx/>
              <a:defRPr/>
            </a:pPr>
            <a:fld id="{0A8F30DC-79B4-4BF4-A695-E6AC335BC4F4}" type="slidenum">
              <a:rPr lang="en-IN" sz="1300" kern="1200">
                <a:solidFill>
                  <a:prstClr val="black"/>
                </a:solidFill>
                <a:latin typeface="Calibri" panose="020F0502020204030204"/>
                <a:ea typeface="+mn-ea"/>
              </a:rPr>
              <a:pPr algn="r" defTabSz="954725">
                <a:buClrTx/>
                <a:defRPr/>
              </a:pPr>
              <a:t>12</a:t>
            </a:fld>
            <a:endParaRPr lang="en-IN" sz="1300" kern="1200" dirty="0">
              <a:solidFill>
                <a:prstClr val="black"/>
              </a:solidFill>
              <a:latin typeface="Calibri" panose="020F0502020204030204"/>
              <a:ea typeface="+mn-ea"/>
            </a:endParaRPr>
          </a:p>
        </p:txBody>
      </p:sp>
    </p:spTree>
    <p:extLst>
      <p:ext uri="{BB962C8B-B14F-4D97-AF65-F5344CB8AC3E}">
        <p14:creationId xmlns:p14="http://schemas.microsoft.com/office/powerpoint/2010/main" val="41303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Source: Bata India Annual Report: FY-2018-19</a:t>
            </a:r>
          </a:p>
        </p:txBody>
      </p:sp>
      <p:sp>
        <p:nvSpPr>
          <p:cNvPr id="4" name="Slide Number Placeholder 3"/>
          <p:cNvSpPr>
            <a:spLocks noGrp="1"/>
          </p:cNvSpPr>
          <p:nvPr>
            <p:ph type="sldNum" sz="quarter" idx="5"/>
          </p:nvPr>
        </p:nvSpPr>
        <p:spPr>
          <a:xfrm>
            <a:off x="4096101" y="9008026"/>
            <a:ext cx="3133592" cy="475839"/>
          </a:xfrm>
          <a:prstGeom prst="rect">
            <a:avLst/>
          </a:prstGeom>
        </p:spPr>
        <p:txBody>
          <a:bodyPr lIns="95473" tIns="47736" rIns="95473" bIns="47736"/>
          <a:lstStyle/>
          <a:p>
            <a:pPr algn="r" defTabSz="954725">
              <a:buClrTx/>
              <a:defRPr/>
            </a:pPr>
            <a:fld id="{0A8F30DC-79B4-4BF4-A695-E6AC335BC4F4}" type="slidenum">
              <a:rPr lang="en-IN" sz="1300" kern="1200">
                <a:solidFill>
                  <a:prstClr val="black"/>
                </a:solidFill>
                <a:latin typeface="Calibri" panose="020F0502020204030204"/>
                <a:ea typeface="+mn-ea"/>
              </a:rPr>
              <a:pPr algn="r" defTabSz="954725">
                <a:buClrTx/>
                <a:defRPr/>
              </a:pPr>
              <a:t>13</a:t>
            </a:fld>
            <a:endParaRPr lang="en-IN" sz="1300" kern="1200">
              <a:solidFill>
                <a:prstClr val="black"/>
              </a:solidFill>
              <a:latin typeface="Calibri" panose="020F0502020204030204"/>
              <a:ea typeface="+mn-ea"/>
            </a:endParaRPr>
          </a:p>
        </p:txBody>
      </p:sp>
    </p:spTree>
    <p:extLst>
      <p:ext uri="{BB962C8B-B14F-4D97-AF65-F5344CB8AC3E}">
        <p14:creationId xmlns:p14="http://schemas.microsoft.com/office/powerpoint/2010/main" val="3468272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139700" indent="0">
              <a:buNone/>
            </a:pPr>
            <a:endParaRPr lang="en-IN" dirty="0"/>
          </a:p>
        </p:txBody>
      </p:sp>
    </p:spTree>
    <p:extLst>
      <p:ext uri="{BB962C8B-B14F-4D97-AF65-F5344CB8AC3E}">
        <p14:creationId xmlns:p14="http://schemas.microsoft.com/office/powerpoint/2010/main" val="264765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139700" indent="0">
              <a:buNone/>
            </a:pPr>
            <a:endParaRPr lang="en-IN" dirty="0"/>
          </a:p>
        </p:txBody>
      </p:sp>
    </p:spTree>
    <p:extLst>
      <p:ext uri="{BB962C8B-B14F-4D97-AF65-F5344CB8AC3E}">
        <p14:creationId xmlns:p14="http://schemas.microsoft.com/office/powerpoint/2010/main" val="670580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767849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142018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204153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694323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430678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37114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Source: Bata India Annual Report: FY-2018-19</a:t>
            </a:r>
          </a:p>
        </p:txBody>
      </p:sp>
      <p:sp>
        <p:nvSpPr>
          <p:cNvPr id="4" name="Slide Number Placeholder 3"/>
          <p:cNvSpPr>
            <a:spLocks noGrp="1"/>
          </p:cNvSpPr>
          <p:nvPr>
            <p:ph type="sldNum" sz="quarter" idx="5"/>
          </p:nvPr>
        </p:nvSpPr>
        <p:spPr>
          <a:xfrm>
            <a:off x="4096101" y="9008026"/>
            <a:ext cx="3133592" cy="475839"/>
          </a:xfrm>
          <a:prstGeom prst="rect">
            <a:avLst/>
          </a:prstGeom>
        </p:spPr>
        <p:txBody>
          <a:bodyPr lIns="95473" tIns="47736" rIns="95473" bIns="47736"/>
          <a:lstStyle/>
          <a:p>
            <a:pPr>
              <a:defRPr/>
            </a:pPr>
            <a:fld id="{0A8F30DC-79B4-4BF4-A695-E6AC335BC4F4}" type="slidenum">
              <a:rPr lang="en-IN" smtClean="0">
                <a:solidFill>
                  <a:prstClr val="black"/>
                </a:solidFill>
                <a:latin typeface="Calibri" panose="020F0502020204030204"/>
              </a:rPr>
              <a:pPr>
                <a:defRPr/>
              </a:pPr>
              <a:t>3</a:t>
            </a:fld>
            <a:endParaRPr lang="en-IN">
              <a:solidFill>
                <a:prstClr val="black"/>
              </a:solidFill>
              <a:latin typeface="Calibri" panose="020F0502020204030204"/>
            </a:endParaRPr>
          </a:p>
        </p:txBody>
      </p:sp>
    </p:spTree>
    <p:extLst>
      <p:ext uri="{BB962C8B-B14F-4D97-AF65-F5344CB8AC3E}">
        <p14:creationId xmlns:p14="http://schemas.microsoft.com/office/powerpoint/2010/main" val="4006123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a:xfrm>
            <a:off x="4096101" y="9008026"/>
            <a:ext cx="3133592" cy="475839"/>
          </a:xfrm>
          <a:prstGeom prst="rect">
            <a:avLst/>
          </a:prstGeom>
        </p:spPr>
        <p:txBody>
          <a:bodyPr lIns="95473" tIns="47736" rIns="95473" bIns="47736"/>
          <a:lstStyle/>
          <a:p>
            <a:pPr>
              <a:defRPr/>
            </a:pPr>
            <a:fld id="{0A8F30DC-79B4-4BF4-A695-E6AC335BC4F4}" type="slidenum">
              <a:rPr lang="en-IN" smtClean="0">
                <a:solidFill>
                  <a:prstClr val="black"/>
                </a:solidFill>
                <a:latin typeface="Calibri" panose="020F0502020204030204"/>
              </a:rPr>
              <a:pPr>
                <a:defRPr/>
              </a:pPr>
              <a:t>4</a:t>
            </a:fld>
            <a:endParaRPr lang="en-IN">
              <a:solidFill>
                <a:prstClr val="black"/>
              </a:solidFill>
              <a:latin typeface="Calibri" panose="020F0502020204030204"/>
            </a:endParaRPr>
          </a:p>
        </p:txBody>
      </p:sp>
    </p:spTree>
    <p:extLst>
      <p:ext uri="{BB962C8B-B14F-4D97-AF65-F5344CB8AC3E}">
        <p14:creationId xmlns:p14="http://schemas.microsoft.com/office/powerpoint/2010/main" val="384440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Source: Bata India Annual Report: FY-2018-19</a:t>
            </a:r>
          </a:p>
        </p:txBody>
      </p:sp>
      <p:sp>
        <p:nvSpPr>
          <p:cNvPr id="4" name="Slide Number Placeholder 3"/>
          <p:cNvSpPr>
            <a:spLocks noGrp="1"/>
          </p:cNvSpPr>
          <p:nvPr>
            <p:ph type="sldNum" sz="quarter" idx="5"/>
          </p:nvPr>
        </p:nvSpPr>
        <p:spPr>
          <a:xfrm>
            <a:off x="4096101" y="9008026"/>
            <a:ext cx="3133592" cy="475839"/>
          </a:xfrm>
          <a:prstGeom prst="rect">
            <a:avLst/>
          </a:prstGeom>
        </p:spPr>
        <p:txBody>
          <a:bodyPr lIns="95473" tIns="47736" rIns="95473" bIns="47736"/>
          <a:lstStyle/>
          <a:p>
            <a:pPr>
              <a:defRPr/>
            </a:pPr>
            <a:fld id="{0A8F30DC-79B4-4BF4-A695-E6AC335BC4F4}" type="slidenum">
              <a:rPr lang="en-IN" smtClean="0">
                <a:solidFill>
                  <a:prstClr val="black"/>
                </a:solidFill>
                <a:latin typeface="Calibri" panose="020F0502020204030204"/>
              </a:rPr>
              <a:pPr>
                <a:defRPr/>
              </a:pPr>
              <a:t>5</a:t>
            </a:fld>
            <a:endParaRPr lang="en-IN">
              <a:solidFill>
                <a:prstClr val="black"/>
              </a:solidFill>
              <a:latin typeface="Calibri" panose="020F0502020204030204"/>
            </a:endParaRPr>
          </a:p>
        </p:txBody>
      </p:sp>
    </p:spTree>
    <p:extLst>
      <p:ext uri="{BB962C8B-B14F-4D97-AF65-F5344CB8AC3E}">
        <p14:creationId xmlns:p14="http://schemas.microsoft.com/office/powerpoint/2010/main" val="3426840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a:xfrm>
            <a:off x="4096101" y="9008026"/>
            <a:ext cx="3133592" cy="475839"/>
          </a:xfrm>
          <a:prstGeom prst="rect">
            <a:avLst/>
          </a:prstGeom>
        </p:spPr>
        <p:txBody>
          <a:bodyPr lIns="95473" tIns="47736" rIns="95473" bIns="47736"/>
          <a:lstStyle/>
          <a:p>
            <a:pPr>
              <a:defRPr/>
            </a:pPr>
            <a:fld id="{0A8F30DC-79B4-4BF4-A695-E6AC335BC4F4}" type="slidenum">
              <a:rPr lang="en-IN" smtClean="0">
                <a:solidFill>
                  <a:prstClr val="black"/>
                </a:solidFill>
                <a:latin typeface="Calibri" panose="020F0502020204030204"/>
              </a:rPr>
              <a:pPr>
                <a:defRPr/>
              </a:pPr>
              <a:t>7</a:t>
            </a:fld>
            <a:endParaRPr lang="en-IN">
              <a:solidFill>
                <a:prstClr val="black"/>
              </a:solidFill>
              <a:latin typeface="Calibri" panose="020F0502020204030204"/>
            </a:endParaRPr>
          </a:p>
        </p:txBody>
      </p:sp>
    </p:spTree>
    <p:extLst>
      <p:ext uri="{BB962C8B-B14F-4D97-AF65-F5344CB8AC3E}">
        <p14:creationId xmlns:p14="http://schemas.microsoft.com/office/powerpoint/2010/main" val="2911782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Source: Bata India Annual Report: FY-2018-19</a:t>
            </a:r>
          </a:p>
        </p:txBody>
      </p:sp>
      <p:sp>
        <p:nvSpPr>
          <p:cNvPr id="4" name="Slide Number Placeholder 3"/>
          <p:cNvSpPr>
            <a:spLocks noGrp="1"/>
          </p:cNvSpPr>
          <p:nvPr>
            <p:ph type="sldNum" sz="quarter" idx="5"/>
          </p:nvPr>
        </p:nvSpPr>
        <p:spPr>
          <a:xfrm>
            <a:off x="4096101" y="9008026"/>
            <a:ext cx="3133592" cy="475839"/>
          </a:xfrm>
          <a:prstGeom prst="rect">
            <a:avLst/>
          </a:prstGeom>
        </p:spPr>
        <p:txBody>
          <a:bodyPr lIns="95473" tIns="47736" rIns="95473" bIns="47736"/>
          <a:lstStyle/>
          <a:p>
            <a:pPr algn="r" defTabSz="954725">
              <a:buClrTx/>
              <a:defRPr/>
            </a:pPr>
            <a:fld id="{0A8F30DC-79B4-4BF4-A695-E6AC335BC4F4}" type="slidenum">
              <a:rPr lang="en-IN" sz="1300" kern="1200">
                <a:solidFill>
                  <a:prstClr val="black"/>
                </a:solidFill>
                <a:latin typeface="Calibri" panose="020F0502020204030204"/>
                <a:ea typeface="+mn-ea"/>
              </a:rPr>
              <a:pPr algn="r" defTabSz="954725">
                <a:buClrTx/>
                <a:defRPr/>
              </a:pPr>
              <a:t>8</a:t>
            </a:fld>
            <a:endParaRPr lang="en-IN" sz="1300" kern="1200">
              <a:solidFill>
                <a:prstClr val="black"/>
              </a:solidFill>
              <a:latin typeface="Calibri" panose="020F0502020204030204"/>
              <a:ea typeface="+mn-ea"/>
            </a:endParaRPr>
          </a:p>
        </p:txBody>
      </p:sp>
    </p:spTree>
    <p:extLst>
      <p:ext uri="{BB962C8B-B14F-4D97-AF65-F5344CB8AC3E}">
        <p14:creationId xmlns:p14="http://schemas.microsoft.com/office/powerpoint/2010/main" val="3793021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Source: Bata India Annual Report: FY-2018-19</a:t>
            </a:r>
          </a:p>
        </p:txBody>
      </p:sp>
      <p:sp>
        <p:nvSpPr>
          <p:cNvPr id="4" name="Slide Number Placeholder 3"/>
          <p:cNvSpPr>
            <a:spLocks noGrp="1"/>
          </p:cNvSpPr>
          <p:nvPr>
            <p:ph type="sldNum" sz="quarter" idx="5"/>
          </p:nvPr>
        </p:nvSpPr>
        <p:spPr>
          <a:xfrm>
            <a:off x="4096101" y="9008026"/>
            <a:ext cx="3133592" cy="475839"/>
          </a:xfrm>
          <a:prstGeom prst="rect">
            <a:avLst/>
          </a:prstGeom>
        </p:spPr>
        <p:txBody>
          <a:bodyPr lIns="95473" tIns="47736" rIns="95473" bIns="47736"/>
          <a:lstStyle/>
          <a:p>
            <a:pPr algn="r" defTabSz="954725">
              <a:buClrTx/>
              <a:defRPr/>
            </a:pPr>
            <a:fld id="{0A8F30DC-79B4-4BF4-A695-E6AC335BC4F4}" type="slidenum">
              <a:rPr lang="en-IN" sz="1300" kern="1200">
                <a:solidFill>
                  <a:prstClr val="black"/>
                </a:solidFill>
                <a:latin typeface="Calibri" panose="020F0502020204030204"/>
                <a:ea typeface="+mn-ea"/>
              </a:rPr>
              <a:pPr algn="r" defTabSz="954725">
                <a:buClrTx/>
                <a:defRPr/>
              </a:pPr>
              <a:t>9</a:t>
            </a:fld>
            <a:endParaRPr lang="en-IN" sz="1300" kern="1200">
              <a:solidFill>
                <a:prstClr val="black"/>
              </a:solidFill>
              <a:latin typeface="Calibri" panose="020F0502020204030204"/>
              <a:ea typeface="+mn-ea"/>
            </a:endParaRPr>
          </a:p>
        </p:txBody>
      </p:sp>
    </p:spTree>
    <p:extLst>
      <p:ext uri="{BB962C8B-B14F-4D97-AF65-F5344CB8AC3E}">
        <p14:creationId xmlns:p14="http://schemas.microsoft.com/office/powerpoint/2010/main" val="4270497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Source: Bata India Annual Report: FY-2018-19</a:t>
            </a:r>
          </a:p>
        </p:txBody>
      </p:sp>
      <p:sp>
        <p:nvSpPr>
          <p:cNvPr id="4" name="Slide Number Placeholder 3"/>
          <p:cNvSpPr>
            <a:spLocks noGrp="1"/>
          </p:cNvSpPr>
          <p:nvPr>
            <p:ph type="sldNum" sz="quarter" idx="5"/>
          </p:nvPr>
        </p:nvSpPr>
        <p:spPr>
          <a:xfrm>
            <a:off x="4096101" y="9008026"/>
            <a:ext cx="3133592" cy="475839"/>
          </a:xfrm>
          <a:prstGeom prst="rect">
            <a:avLst/>
          </a:prstGeom>
        </p:spPr>
        <p:txBody>
          <a:bodyPr lIns="95473" tIns="47736" rIns="95473" bIns="47736"/>
          <a:lstStyle/>
          <a:p>
            <a:pPr algn="r" defTabSz="954725">
              <a:buClrTx/>
              <a:defRPr/>
            </a:pPr>
            <a:fld id="{0A8F30DC-79B4-4BF4-A695-E6AC335BC4F4}" type="slidenum">
              <a:rPr lang="en-IN" sz="1300" kern="1200">
                <a:solidFill>
                  <a:prstClr val="black"/>
                </a:solidFill>
                <a:latin typeface="Calibri" panose="020F0502020204030204"/>
                <a:ea typeface="+mn-ea"/>
              </a:rPr>
              <a:pPr algn="r" defTabSz="954725">
                <a:buClrTx/>
                <a:defRPr/>
              </a:pPr>
              <a:t>10</a:t>
            </a:fld>
            <a:endParaRPr lang="en-IN" sz="1300" kern="1200">
              <a:solidFill>
                <a:prstClr val="black"/>
              </a:solidFill>
              <a:latin typeface="Calibri" panose="020F0502020204030204"/>
              <a:ea typeface="+mn-ea"/>
            </a:endParaRPr>
          </a:p>
        </p:txBody>
      </p:sp>
    </p:spTree>
    <p:extLst>
      <p:ext uri="{BB962C8B-B14F-4D97-AF65-F5344CB8AC3E}">
        <p14:creationId xmlns:p14="http://schemas.microsoft.com/office/powerpoint/2010/main" val="1723613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a:xfrm>
            <a:off x="4096101" y="9008026"/>
            <a:ext cx="3133592" cy="475839"/>
          </a:xfrm>
          <a:prstGeom prst="rect">
            <a:avLst/>
          </a:prstGeom>
        </p:spPr>
        <p:txBody>
          <a:bodyPr lIns="95473" tIns="47736" rIns="95473" bIns="47736"/>
          <a:lstStyle/>
          <a:p>
            <a:pPr algn="r" defTabSz="954725">
              <a:buClrTx/>
              <a:defRPr/>
            </a:pPr>
            <a:fld id="{0A8F30DC-79B4-4BF4-A695-E6AC335BC4F4}" type="slidenum">
              <a:rPr lang="en-IN" sz="1300" kern="1200">
                <a:solidFill>
                  <a:prstClr val="black"/>
                </a:solidFill>
                <a:latin typeface="Calibri" panose="020F0502020204030204"/>
                <a:ea typeface="+mn-ea"/>
              </a:rPr>
              <a:pPr algn="r" defTabSz="954725">
                <a:buClrTx/>
                <a:defRPr/>
              </a:pPr>
              <a:t>11</a:t>
            </a:fld>
            <a:endParaRPr lang="en-IN" sz="1300" kern="1200" dirty="0">
              <a:solidFill>
                <a:prstClr val="black"/>
              </a:solidFill>
              <a:latin typeface="Calibri" panose="020F0502020204030204"/>
              <a:ea typeface="+mn-ea"/>
            </a:endParaRPr>
          </a:p>
        </p:txBody>
      </p:sp>
    </p:spTree>
    <p:extLst>
      <p:ext uri="{BB962C8B-B14F-4D97-AF65-F5344CB8AC3E}">
        <p14:creationId xmlns:p14="http://schemas.microsoft.com/office/powerpoint/2010/main" val="1255398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6.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pic>
        <p:nvPicPr>
          <p:cNvPr id="58" name="Google Shape;58;p10"/>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59" name="Google Shape;59;p10"/>
          <p:cNvSpPr/>
          <p:nvPr/>
        </p:nvSpPr>
        <p:spPr>
          <a:xfrm rot="5400000">
            <a:off x="390600" y="-390600"/>
            <a:ext cx="1005900" cy="1787100"/>
          </a:xfrm>
          <a:prstGeom prst="rtTriangle">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0"/>
          <p:cNvSpPr/>
          <p:nvPr/>
        </p:nvSpPr>
        <p:spPr>
          <a:xfrm rot="-5400000">
            <a:off x="7741875" y="3741400"/>
            <a:ext cx="1010400" cy="1793700"/>
          </a:xfrm>
          <a:prstGeom prst="rtTriangle">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F4B0007-DA02-48C7-9137-9386DFC24A9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6" name="Freeform 56">
            <a:extLst>
              <a:ext uri="{FF2B5EF4-FFF2-40B4-BE49-F238E27FC236}">
                <a16:creationId xmlns="" xmlns:a16="http://schemas.microsoft.com/office/drawing/2014/main" id="{13A7AC18-CF42-4EC5-8D40-441EAE30A06C}"/>
              </a:ext>
            </a:extLst>
          </p:cNvPr>
          <p:cNvSpPr/>
          <p:nvPr userDrawn="1"/>
        </p:nvSpPr>
        <p:spPr>
          <a:xfrm>
            <a:off x="373393" y="596747"/>
            <a:ext cx="3695884" cy="2686113"/>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49" kern="1200" dirty="0">
              <a:solidFill>
                <a:prstClr val="white"/>
              </a:solidFill>
            </a:endParaRPr>
          </a:p>
        </p:txBody>
      </p:sp>
      <p:sp>
        <p:nvSpPr>
          <p:cNvPr id="11" name="Title 1"/>
          <p:cNvSpPr>
            <a:spLocks noGrp="1"/>
          </p:cNvSpPr>
          <p:nvPr>
            <p:ph type="ctrTitle"/>
          </p:nvPr>
        </p:nvSpPr>
        <p:spPr>
          <a:xfrm>
            <a:off x="581326" y="1465666"/>
            <a:ext cx="3245009" cy="734777"/>
          </a:xfrm>
        </p:spPr>
        <p:txBody>
          <a:bodyPr/>
          <a:lstStyle>
            <a:lvl1pPr>
              <a:defRPr sz="2249" b="0">
                <a:solidFill>
                  <a:schemeClr val="tx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581326" y="2284621"/>
            <a:ext cx="3245009" cy="784742"/>
          </a:xfrm>
        </p:spPr>
        <p:txBody>
          <a:bodyPr/>
          <a:lstStyle>
            <a:lvl1pPr marL="0" indent="0" algn="l">
              <a:spcAft>
                <a:spcPts val="899"/>
              </a:spcAft>
              <a:buNone/>
              <a:defRPr sz="1499">
                <a:solidFill>
                  <a:schemeClr val="tx1"/>
                </a:solidFill>
                <a:latin typeface="EYInterstate" panose="02000503020000020004" pitchFamily="2" charset="0"/>
                <a:cs typeface="Arial" pitchFamily="34" charset="0"/>
              </a:defRPr>
            </a:lvl1pPr>
            <a:lvl2pPr marL="0" indent="0" algn="l">
              <a:buNone/>
              <a:defRPr sz="1199" b="1">
                <a:solidFill>
                  <a:srgbClr val="404040"/>
                </a:solidFill>
              </a:defRPr>
            </a:lvl2pPr>
            <a:lvl3pPr marL="685115" indent="0" algn="ctr">
              <a:buNone/>
              <a:defRPr>
                <a:solidFill>
                  <a:schemeClr val="tx1">
                    <a:tint val="75000"/>
                  </a:schemeClr>
                </a:solidFill>
              </a:defRPr>
            </a:lvl3pPr>
            <a:lvl4pPr marL="1027672" indent="0" algn="ctr">
              <a:buNone/>
              <a:defRPr>
                <a:solidFill>
                  <a:schemeClr val="tx1">
                    <a:tint val="75000"/>
                  </a:schemeClr>
                </a:solidFill>
              </a:defRPr>
            </a:lvl4pPr>
            <a:lvl5pPr marL="1370229" indent="0" algn="ctr">
              <a:buNone/>
              <a:defRPr>
                <a:solidFill>
                  <a:schemeClr val="tx1">
                    <a:tint val="75000"/>
                  </a:schemeClr>
                </a:solidFill>
              </a:defRPr>
            </a:lvl5pPr>
            <a:lvl6pPr marL="1712786" indent="0" algn="ctr">
              <a:buNone/>
              <a:defRPr>
                <a:solidFill>
                  <a:schemeClr val="tx1">
                    <a:tint val="75000"/>
                  </a:schemeClr>
                </a:solidFill>
              </a:defRPr>
            </a:lvl6pPr>
            <a:lvl7pPr marL="2055343" indent="0" algn="ctr">
              <a:buNone/>
              <a:defRPr>
                <a:solidFill>
                  <a:schemeClr val="tx1">
                    <a:tint val="75000"/>
                  </a:schemeClr>
                </a:solidFill>
              </a:defRPr>
            </a:lvl7pPr>
            <a:lvl8pPr marL="2397901" indent="0" algn="ctr">
              <a:buNone/>
              <a:defRPr>
                <a:solidFill>
                  <a:schemeClr val="tx1">
                    <a:tint val="75000"/>
                  </a:schemeClr>
                </a:solidFill>
              </a:defRPr>
            </a:lvl8pPr>
            <a:lvl9pPr marL="2740457"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 xmlns:a16="http://schemas.microsoft.com/office/drawing/2014/main" id="{C8422AE9-8257-41A9-AB41-1F10585C886F}"/>
              </a:ext>
            </a:extLst>
          </p:cNvPr>
          <p:cNvGrpSpPr>
            <a:grpSpLocks noChangeAspect="1"/>
          </p:cNvGrpSpPr>
          <p:nvPr userDrawn="1"/>
        </p:nvGrpSpPr>
        <p:grpSpPr bwMode="auto">
          <a:xfrm>
            <a:off x="7769544" y="3720704"/>
            <a:ext cx="918684" cy="1076325"/>
            <a:chOff x="6529" y="3125"/>
            <a:chExt cx="772" cy="904"/>
          </a:xfrm>
        </p:grpSpPr>
        <p:sp>
          <p:nvSpPr>
            <p:cNvPr id="15" name="Freeform 5">
              <a:extLst>
                <a:ext uri="{FF2B5EF4-FFF2-40B4-BE49-F238E27FC236}">
                  <a16:creationId xmlns=""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srgbClr val="2E2E38"/>
                </a:solidFill>
                <a:latin typeface="EYInterstate Light"/>
                <a:ea typeface="+mn-ea"/>
              </a:endParaRPr>
            </a:p>
          </p:txBody>
        </p:sp>
        <p:sp>
          <p:nvSpPr>
            <p:cNvPr id="17" name="Freeform 6">
              <a:extLst>
                <a:ext uri="{FF2B5EF4-FFF2-40B4-BE49-F238E27FC236}">
                  <a16:creationId xmlns=""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srgbClr val="2E2E38"/>
                </a:solidFill>
                <a:latin typeface="EYInterstate Light"/>
                <a:ea typeface="+mn-ea"/>
              </a:endParaRPr>
            </a:p>
          </p:txBody>
        </p:sp>
      </p:grpSp>
    </p:spTree>
    <p:extLst>
      <p:ext uri="{BB962C8B-B14F-4D97-AF65-F5344CB8AC3E}">
        <p14:creationId xmlns:p14="http://schemas.microsoft.com/office/powerpoint/2010/main" val="157713343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96760978-4E32-4376-BA21-6E5BCAFF3686}"/>
              </a:ext>
            </a:extLst>
          </p:cNvPr>
          <p:cNvSpPr/>
          <p:nvPr userDrawn="1"/>
        </p:nvSpPr>
        <p:spPr>
          <a:xfrm>
            <a:off x="0" y="0"/>
            <a:ext cx="9144000" cy="5143500"/>
          </a:xfrm>
          <a:prstGeom prst="rect">
            <a:avLst/>
          </a:prstGeom>
          <a:solidFill>
            <a:schemeClr val="bg2">
              <a:alpha val="43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buClrTx/>
              <a:buFontTx/>
              <a:buNone/>
            </a:pPr>
            <a:endParaRPr lang="en-IN" sz="899" kern="1200" dirty="0">
              <a:solidFill>
                <a:srgbClr val="2E2E38"/>
              </a:solidFill>
            </a:endParaRPr>
          </a:p>
        </p:txBody>
      </p:sp>
      <p:grpSp>
        <p:nvGrpSpPr>
          <p:cNvPr id="235" name="Group 234">
            <a:extLst>
              <a:ext uri="{FF2B5EF4-FFF2-40B4-BE49-F238E27FC236}">
                <a16:creationId xmlns="" xmlns:a16="http://schemas.microsoft.com/office/drawing/2014/main" id="{5342E118-6F1D-4C46-956E-4CCCBCAA7952}"/>
              </a:ext>
            </a:extLst>
          </p:cNvPr>
          <p:cNvGrpSpPr/>
          <p:nvPr userDrawn="1"/>
        </p:nvGrpSpPr>
        <p:grpSpPr>
          <a:xfrm>
            <a:off x="373392" y="4369962"/>
            <a:ext cx="2907003" cy="427646"/>
            <a:chOff x="498115" y="5951018"/>
            <a:chExt cx="3878023" cy="570195"/>
          </a:xfrm>
        </p:grpSpPr>
        <p:sp>
          <p:nvSpPr>
            <p:cNvPr id="168" name="Rectangle 167">
              <a:extLst>
                <a:ext uri="{FF2B5EF4-FFF2-40B4-BE49-F238E27FC236}">
                  <a16:creationId xmlns=""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srgbClr val="2E2E38"/>
                </a:solidFill>
                <a:latin typeface="EYInterstate Light"/>
                <a:ea typeface="+mn-ea"/>
              </a:endParaRPr>
            </a:p>
          </p:txBody>
        </p:sp>
        <p:sp>
          <p:nvSpPr>
            <p:cNvPr id="169" name="Rectangle 6">
              <a:extLst>
                <a:ext uri="{FF2B5EF4-FFF2-40B4-BE49-F238E27FC236}">
                  <a16:creationId xmlns=""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srgbClr val="2E2E38"/>
                </a:solidFill>
                <a:latin typeface="EYInterstate Light"/>
                <a:ea typeface="+mn-ea"/>
              </a:endParaRPr>
            </a:p>
          </p:txBody>
        </p:sp>
        <p:sp>
          <p:nvSpPr>
            <p:cNvPr id="170" name="Rectangle 7">
              <a:extLst>
                <a:ext uri="{FF2B5EF4-FFF2-40B4-BE49-F238E27FC236}">
                  <a16:creationId xmlns=""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srgbClr val="2E2E38"/>
                </a:solidFill>
                <a:latin typeface="EYInterstate Light"/>
                <a:ea typeface="+mn-ea"/>
              </a:endParaRPr>
            </a:p>
          </p:txBody>
        </p:sp>
        <p:sp>
          <p:nvSpPr>
            <p:cNvPr id="171" name="Freeform 8">
              <a:extLst>
                <a:ext uri="{FF2B5EF4-FFF2-40B4-BE49-F238E27FC236}">
                  <a16:creationId xmlns=""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72" name="Freeform 9">
              <a:extLst>
                <a:ext uri="{FF2B5EF4-FFF2-40B4-BE49-F238E27FC236}">
                  <a16:creationId xmlns=""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73" name="Freeform 10">
              <a:extLst>
                <a:ext uri="{FF2B5EF4-FFF2-40B4-BE49-F238E27FC236}">
                  <a16:creationId xmlns=""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74" name="Freeform 11">
              <a:extLst>
                <a:ext uri="{FF2B5EF4-FFF2-40B4-BE49-F238E27FC236}">
                  <a16:creationId xmlns=""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75" name="Freeform 12">
              <a:extLst>
                <a:ext uri="{FF2B5EF4-FFF2-40B4-BE49-F238E27FC236}">
                  <a16:creationId xmlns=""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76" name="Freeform 13">
              <a:extLst>
                <a:ext uri="{FF2B5EF4-FFF2-40B4-BE49-F238E27FC236}">
                  <a16:creationId xmlns=""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77" name="Freeform 14">
              <a:extLst>
                <a:ext uri="{FF2B5EF4-FFF2-40B4-BE49-F238E27FC236}">
                  <a16:creationId xmlns=""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78" name="Freeform 15">
              <a:extLst>
                <a:ext uri="{FF2B5EF4-FFF2-40B4-BE49-F238E27FC236}">
                  <a16:creationId xmlns=""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79" name="Freeform 16">
              <a:extLst>
                <a:ext uri="{FF2B5EF4-FFF2-40B4-BE49-F238E27FC236}">
                  <a16:creationId xmlns=""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80" name="Freeform 17">
              <a:extLst>
                <a:ext uri="{FF2B5EF4-FFF2-40B4-BE49-F238E27FC236}">
                  <a16:creationId xmlns=""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81" name="Freeform 18">
              <a:extLst>
                <a:ext uri="{FF2B5EF4-FFF2-40B4-BE49-F238E27FC236}">
                  <a16:creationId xmlns=""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82" name="Freeform 19">
              <a:extLst>
                <a:ext uri="{FF2B5EF4-FFF2-40B4-BE49-F238E27FC236}">
                  <a16:creationId xmlns=""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83" name="Freeform 20">
              <a:extLst>
                <a:ext uri="{FF2B5EF4-FFF2-40B4-BE49-F238E27FC236}">
                  <a16:creationId xmlns=""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84" name="Freeform 21">
              <a:extLst>
                <a:ext uri="{FF2B5EF4-FFF2-40B4-BE49-F238E27FC236}">
                  <a16:creationId xmlns=""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85" name="Freeform 22">
              <a:extLst>
                <a:ext uri="{FF2B5EF4-FFF2-40B4-BE49-F238E27FC236}">
                  <a16:creationId xmlns=""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86" name="Freeform 23">
              <a:extLst>
                <a:ext uri="{FF2B5EF4-FFF2-40B4-BE49-F238E27FC236}">
                  <a16:creationId xmlns=""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87" name="Freeform 24">
              <a:extLst>
                <a:ext uri="{FF2B5EF4-FFF2-40B4-BE49-F238E27FC236}">
                  <a16:creationId xmlns=""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88" name="Freeform 25">
              <a:extLst>
                <a:ext uri="{FF2B5EF4-FFF2-40B4-BE49-F238E27FC236}">
                  <a16:creationId xmlns=""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89" name="Freeform 26">
              <a:extLst>
                <a:ext uri="{FF2B5EF4-FFF2-40B4-BE49-F238E27FC236}">
                  <a16:creationId xmlns=""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90" name="Freeform 27">
              <a:extLst>
                <a:ext uri="{FF2B5EF4-FFF2-40B4-BE49-F238E27FC236}">
                  <a16:creationId xmlns=""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91" name="Freeform 28">
              <a:extLst>
                <a:ext uri="{FF2B5EF4-FFF2-40B4-BE49-F238E27FC236}">
                  <a16:creationId xmlns=""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92" name="Freeform 29">
              <a:extLst>
                <a:ext uri="{FF2B5EF4-FFF2-40B4-BE49-F238E27FC236}">
                  <a16:creationId xmlns=""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93" name="Freeform 30">
              <a:extLst>
                <a:ext uri="{FF2B5EF4-FFF2-40B4-BE49-F238E27FC236}">
                  <a16:creationId xmlns=""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94" name="Freeform 31">
              <a:extLst>
                <a:ext uri="{FF2B5EF4-FFF2-40B4-BE49-F238E27FC236}">
                  <a16:creationId xmlns=""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95" name="Freeform 32">
              <a:extLst>
                <a:ext uri="{FF2B5EF4-FFF2-40B4-BE49-F238E27FC236}">
                  <a16:creationId xmlns=""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96" name="Freeform 33">
              <a:extLst>
                <a:ext uri="{FF2B5EF4-FFF2-40B4-BE49-F238E27FC236}">
                  <a16:creationId xmlns=""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97" name="Freeform 34">
              <a:extLst>
                <a:ext uri="{FF2B5EF4-FFF2-40B4-BE49-F238E27FC236}">
                  <a16:creationId xmlns=""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98" name="Freeform 35">
              <a:extLst>
                <a:ext uri="{FF2B5EF4-FFF2-40B4-BE49-F238E27FC236}">
                  <a16:creationId xmlns=""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99" name="Freeform 36">
              <a:extLst>
                <a:ext uri="{FF2B5EF4-FFF2-40B4-BE49-F238E27FC236}">
                  <a16:creationId xmlns=""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0" name="Freeform 37">
              <a:extLst>
                <a:ext uri="{FF2B5EF4-FFF2-40B4-BE49-F238E27FC236}">
                  <a16:creationId xmlns=""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1" name="Freeform 38">
              <a:extLst>
                <a:ext uri="{FF2B5EF4-FFF2-40B4-BE49-F238E27FC236}">
                  <a16:creationId xmlns=""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2" name="Freeform 39">
              <a:extLst>
                <a:ext uri="{FF2B5EF4-FFF2-40B4-BE49-F238E27FC236}">
                  <a16:creationId xmlns=""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3" name="Freeform 40">
              <a:extLst>
                <a:ext uri="{FF2B5EF4-FFF2-40B4-BE49-F238E27FC236}">
                  <a16:creationId xmlns=""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4" name="Freeform 41">
              <a:extLst>
                <a:ext uri="{FF2B5EF4-FFF2-40B4-BE49-F238E27FC236}">
                  <a16:creationId xmlns=""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5" name="Freeform 42">
              <a:extLst>
                <a:ext uri="{FF2B5EF4-FFF2-40B4-BE49-F238E27FC236}">
                  <a16:creationId xmlns=""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6" name="Freeform 43">
              <a:extLst>
                <a:ext uri="{FF2B5EF4-FFF2-40B4-BE49-F238E27FC236}">
                  <a16:creationId xmlns=""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7" name="Freeform 44">
              <a:extLst>
                <a:ext uri="{FF2B5EF4-FFF2-40B4-BE49-F238E27FC236}">
                  <a16:creationId xmlns=""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8" name="Freeform 45">
              <a:extLst>
                <a:ext uri="{FF2B5EF4-FFF2-40B4-BE49-F238E27FC236}">
                  <a16:creationId xmlns=""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9" name="Freeform 46">
              <a:extLst>
                <a:ext uri="{FF2B5EF4-FFF2-40B4-BE49-F238E27FC236}">
                  <a16:creationId xmlns=""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0" name="Freeform 47">
              <a:extLst>
                <a:ext uri="{FF2B5EF4-FFF2-40B4-BE49-F238E27FC236}">
                  <a16:creationId xmlns=""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1" name="Freeform 48">
              <a:extLst>
                <a:ext uri="{FF2B5EF4-FFF2-40B4-BE49-F238E27FC236}">
                  <a16:creationId xmlns=""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2" name="Freeform 49">
              <a:extLst>
                <a:ext uri="{FF2B5EF4-FFF2-40B4-BE49-F238E27FC236}">
                  <a16:creationId xmlns=""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3" name="Freeform 50">
              <a:extLst>
                <a:ext uri="{FF2B5EF4-FFF2-40B4-BE49-F238E27FC236}">
                  <a16:creationId xmlns=""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4" name="Freeform 51">
              <a:extLst>
                <a:ext uri="{FF2B5EF4-FFF2-40B4-BE49-F238E27FC236}">
                  <a16:creationId xmlns=""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5" name="Freeform 52">
              <a:extLst>
                <a:ext uri="{FF2B5EF4-FFF2-40B4-BE49-F238E27FC236}">
                  <a16:creationId xmlns=""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6" name="Freeform 53">
              <a:extLst>
                <a:ext uri="{FF2B5EF4-FFF2-40B4-BE49-F238E27FC236}">
                  <a16:creationId xmlns=""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7" name="Freeform 54">
              <a:extLst>
                <a:ext uri="{FF2B5EF4-FFF2-40B4-BE49-F238E27FC236}">
                  <a16:creationId xmlns=""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8" name="Freeform 55">
              <a:extLst>
                <a:ext uri="{FF2B5EF4-FFF2-40B4-BE49-F238E27FC236}">
                  <a16:creationId xmlns=""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9" name="Freeform 56">
              <a:extLst>
                <a:ext uri="{FF2B5EF4-FFF2-40B4-BE49-F238E27FC236}">
                  <a16:creationId xmlns=""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0" name="Freeform 57">
              <a:extLst>
                <a:ext uri="{FF2B5EF4-FFF2-40B4-BE49-F238E27FC236}">
                  <a16:creationId xmlns=""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1" name="Freeform 58">
              <a:extLst>
                <a:ext uri="{FF2B5EF4-FFF2-40B4-BE49-F238E27FC236}">
                  <a16:creationId xmlns=""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2" name="Freeform 59">
              <a:extLst>
                <a:ext uri="{FF2B5EF4-FFF2-40B4-BE49-F238E27FC236}">
                  <a16:creationId xmlns=""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3" name="Freeform 60">
              <a:extLst>
                <a:ext uri="{FF2B5EF4-FFF2-40B4-BE49-F238E27FC236}">
                  <a16:creationId xmlns=""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4" name="Freeform 61">
              <a:extLst>
                <a:ext uri="{FF2B5EF4-FFF2-40B4-BE49-F238E27FC236}">
                  <a16:creationId xmlns=""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5" name="Freeform 62">
              <a:extLst>
                <a:ext uri="{FF2B5EF4-FFF2-40B4-BE49-F238E27FC236}">
                  <a16:creationId xmlns=""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6" name="Freeform 63">
              <a:extLst>
                <a:ext uri="{FF2B5EF4-FFF2-40B4-BE49-F238E27FC236}">
                  <a16:creationId xmlns=""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7" name="Freeform 64">
              <a:extLst>
                <a:ext uri="{FF2B5EF4-FFF2-40B4-BE49-F238E27FC236}">
                  <a16:creationId xmlns=""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8" name="Freeform 65">
              <a:extLst>
                <a:ext uri="{FF2B5EF4-FFF2-40B4-BE49-F238E27FC236}">
                  <a16:creationId xmlns=""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9" name="Freeform 66">
              <a:extLst>
                <a:ext uri="{FF2B5EF4-FFF2-40B4-BE49-F238E27FC236}">
                  <a16:creationId xmlns=""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30" name="Freeform 67">
              <a:extLst>
                <a:ext uri="{FF2B5EF4-FFF2-40B4-BE49-F238E27FC236}">
                  <a16:creationId xmlns=""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31" name="Freeform 68">
              <a:extLst>
                <a:ext uri="{FF2B5EF4-FFF2-40B4-BE49-F238E27FC236}">
                  <a16:creationId xmlns=""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32" name="Freeform 69">
              <a:extLst>
                <a:ext uri="{FF2B5EF4-FFF2-40B4-BE49-F238E27FC236}">
                  <a16:creationId xmlns=""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33" name="Freeform 70">
              <a:extLst>
                <a:ext uri="{FF2B5EF4-FFF2-40B4-BE49-F238E27FC236}">
                  <a16:creationId xmlns=""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grpSp>
      <p:sp>
        <p:nvSpPr>
          <p:cNvPr id="18" name="Title 1"/>
          <p:cNvSpPr>
            <a:spLocks noGrp="1"/>
          </p:cNvSpPr>
          <p:nvPr userDrawn="1">
            <p:ph type="ctrTitle"/>
          </p:nvPr>
        </p:nvSpPr>
        <p:spPr>
          <a:xfrm>
            <a:off x="708291" y="1618747"/>
            <a:ext cx="3586044" cy="645300"/>
          </a:xfrm>
          <a:prstGeom prst="rect">
            <a:avLst/>
          </a:prstGeom>
        </p:spPr>
        <p:txBody>
          <a:bodyPr/>
          <a:lstStyle>
            <a:lvl1pPr>
              <a:defRPr sz="224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708435" y="2400247"/>
            <a:ext cx="3604144" cy="484307"/>
          </a:xfrm>
          <a:prstGeom prst="rect">
            <a:avLst/>
          </a:prstGeom>
        </p:spPr>
        <p:txBody>
          <a:bodyPr/>
          <a:lstStyle>
            <a:lvl1pPr marL="0" indent="0" algn="l">
              <a:buNone/>
              <a:defRPr sz="1499">
                <a:solidFill>
                  <a:schemeClr val="bg1"/>
                </a:solidFill>
                <a:latin typeface="EYInterstate Light" panose="02000506000000020004" pitchFamily="2" charset="0"/>
                <a:cs typeface="Arial" pitchFamily="34" charset="0"/>
              </a:defRPr>
            </a:lvl1pPr>
            <a:lvl2pPr marL="0" indent="0" algn="l">
              <a:buNone/>
              <a:defRPr sz="1199">
                <a:solidFill>
                  <a:schemeClr val="tx1">
                    <a:lumMod val="75000"/>
                    <a:lumOff val="25000"/>
                  </a:schemeClr>
                </a:solidFill>
              </a:defRPr>
            </a:lvl2pPr>
            <a:lvl3pPr marL="685115" indent="0" algn="ctr">
              <a:buNone/>
              <a:defRPr>
                <a:solidFill>
                  <a:schemeClr val="tx1">
                    <a:tint val="75000"/>
                  </a:schemeClr>
                </a:solidFill>
              </a:defRPr>
            </a:lvl3pPr>
            <a:lvl4pPr marL="1027672" indent="0" algn="ctr">
              <a:buNone/>
              <a:defRPr>
                <a:solidFill>
                  <a:schemeClr val="tx1">
                    <a:tint val="75000"/>
                  </a:schemeClr>
                </a:solidFill>
              </a:defRPr>
            </a:lvl4pPr>
            <a:lvl5pPr marL="1370229" indent="0" algn="ctr">
              <a:buNone/>
              <a:defRPr>
                <a:solidFill>
                  <a:schemeClr val="tx1">
                    <a:tint val="75000"/>
                  </a:schemeClr>
                </a:solidFill>
              </a:defRPr>
            </a:lvl5pPr>
            <a:lvl6pPr marL="1712786" indent="0" algn="ctr">
              <a:buNone/>
              <a:defRPr>
                <a:solidFill>
                  <a:schemeClr val="tx1">
                    <a:tint val="75000"/>
                  </a:schemeClr>
                </a:solidFill>
              </a:defRPr>
            </a:lvl6pPr>
            <a:lvl7pPr marL="2055343" indent="0" algn="ctr">
              <a:buNone/>
              <a:defRPr>
                <a:solidFill>
                  <a:schemeClr val="tx1">
                    <a:tint val="75000"/>
                  </a:schemeClr>
                </a:solidFill>
              </a:defRPr>
            </a:lvl7pPr>
            <a:lvl8pPr marL="2397901" indent="0" algn="ctr">
              <a:buNone/>
              <a:defRPr>
                <a:solidFill>
                  <a:schemeClr val="tx1">
                    <a:tint val="75000"/>
                  </a:schemeClr>
                </a:solidFill>
              </a:defRPr>
            </a:lvl8pPr>
            <a:lvl9pPr marL="2740457"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 xmlns:a16="http://schemas.microsoft.com/office/drawing/2014/main" id="{44A731D0-020D-4D8E-955D-2354AF0FE452}"/>
              </a:ext>
            </a:extLst>
          </p:cNvPr>
          <p:cNvSpPr/>
          <p:nvPr userDrawn="1"/>
        </p:nvSpPr>
        <p:spPr>
          <a:xfrm>
            <a:off x="366835" y="542743"/>
            <a:ext cx="4258491" cy="2589671"/>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pPr>
              <a:buClrTx/>
              <a:buFontTx/>
              <a:buNone/>
            </a:pPr>
            <a:endParaRPr lang="en-IN" sz="1349" kern="1200" dirty="0">
              <a:solidFill>
                <a:srgbClr val="2E2E38"/>
              </a:solidFill>
              <a:latin typeface="EYInterstate Light"/>
              <a:ea typeface="+mn-ea"/>
            </a:endParaRPr>
          </a:p>
        </p:txBody>
      </p:sp>
      <p:sp>
        <p:nvSpPr>
          <p:cNvPr id="4" name="Freeform: Shape 3">
            <a:extLst>
              <a:ext uri="{FF2B5EF4-FFF2-40B4-BE49-F238E27FC236}">
                <a16:creationId xmlns="" xmlns:a16="http://schemas.microsoft.com/office/drawing/2014/main" id="{15324C54-B75E-4AC0-90C2-FA558C7716F7}"/>
              </a:ext>
            </a:extLst>
          </p:cNvPr>
          <p:cNvSpPr/>
          <p:nvPr/>
        </p:nvSpPr>
        <p:spPr>
          <a:xfrm>
            <a:off x="366835" y="3016319"/>
            <a:ext cx="113676" cy="113735"/>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pPr>
              <a:buClrTx/>
              <a:buFontTx/>
              <a:buNone/>
            </a:pPr>
            <a:endParaRPr lang="en-IN" sz="1349" kern="1200" dirty="0">
              <a:solidFill>
                <a:srgbClr val="2E2E38"/>
              </a:solidFill>
              <a:latin typeface="EYInterstate Light"/>
              <a:ea typeface="+mn-ea"/>
            </a:endParaRPr>
          </a:p>
        </p:txBody>
      </p:sp>
      <p:sp>
        <p:nvSpPr>
          <p:cNvPr id="5" name="Freeform: Shape 4">
            <a:extLst>
              <a:ext uri="{FF2B5EF4-FFF2-40B4-BE49-F238E27FC236}">
                <a16:creationId xmlns="" xmlns:a16="http://schemas.microsoft.com/office/drawing/2014/main" id="{CAA95478-C099-485F-AD95-A617656C6C7C}"/>
              </a:ext>
            </a:extLst>
          </p:cNvPr>
          <p:cNvSpPr/>
          <p:nvPr/>
        </p:nvSpPr>
        <p:spPr>
          <a:xfrm>
            <a:off x="580721" y="3016319"/>
            <a:ext cx="113676" cy="113735"/>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pPr>
              <a:buClrTx/>
              <a:buFontTx/>
              <a:buNone/>
            </a:pPr>
            <a:endParaRPr lang="en-IN" sz="1349" kern="1200" dirty="0">
              <a:solidFill>
                <a:srgbClr val="2E2E38"/>
              </a:solidFill>
              <a:latin typeface="EYInterstate Light"/>
              <a:ea typeface="+mn-ea"/>
            </a:endParaRPr>
          </a:p>
        </p:txBody>
      </p:sp>
      <p:sp>
        <p:nvSpPr>
          <p:cNvPr id="6" name="Freeform: Shape 5">
            <a:extLst>
              <a:ext uri="{FF2B5EF4-FFF2-40B4-BE49-F238E27FC236}">
                <a16:creationId xmlns="" xmlns:a16="http://schemas.microsoft.com/office/drawing/2014/main" id="{D65680A1-86D1-44C2-AA38-0DF5735F1F26}"/>
              </a:ext>
            </a:extLst>
          </p:cNvPr>
          <p:cNvSpPr/>
          <p:nvPr/>
        </p:nvSpPr>
        <p:spPr>
          <a:xfrm>
            <a:off x="794520" y="3016319"/>
            <a:ext cx="113676" cy="113735"/>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pPr>
              <a:buClrTx/>
              <a:buFontTx/>
              <a:buNone/>
            </a:pPr>
            <a:endParaRPr lang="en-IN" sz="1349" kern="1200" dirty="0">
              <a:solidFill>
                <a:srgbClr val="2E2E38"/>
              </a:solidFill>
              <a:latin typeface="EYInterstate Light"/>
              <a:ea typeface="+mn-ea"/>
            </a:endParaRPr>
          </a:p>
        </p:txBody>
      </p:sp>
      <p:grpSp>
        <p:nvGrpSpPr>
          <p:cNvPr id="104" name="Group 4">
            <a:extLst>
              <a:ext uri="{FF2B5EF4-FFF2-40B4-BE49-F238E27FC236}">
                <a16:creationId xmlns="" xmlns:a16="http://schemas.microsoft.com/office/drawing/2014/main" id="{89402076-F24D-44C5-B8A7-1127F9C4B9B7}"/>
              </a:ext>
            </a:extLst>
          </p:cNvPr>
          <p:cNvGrpSpPr>
            <a:grpSpLocks noChangeAspect="1"/>
          </p:cNvGrpSpPr>
          <p:nvPr userDrawn="1"/>
        </p:nvGrpSpPr>
        <p:grpSpPr bwMode="auto">
          <a:xfrm>
            <a:off x="7769544" y="3720704"/>
            <a:ext cx="918684" cy="1076325"/>
            <a:chOff x="6529" y="3125"/>
            <a:chExt cx="772" cy="904"/>
          </a:xfrm>
        </p:grpSpPr>
        <p:sp>
          <p:nvSpPr>
            <p:cNvPr id="105" name="Freeform 5">
              <a:extLst>
                <a:ext uri="{FF2B5EF4-FFF2-40B4-BE49-F238E27FC236}">
                  <a16:creationId xmlns=""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srgbClr val="2E2E38"/>
                </a:solidFill>
                <a:latin typeface="EYInterstate Light"/>
                <a:ea typeface="+mn-ea"/>
              </a:endParaRPr>
            </a:p>
          </p:txBody>
        </p:sp>
        <p:sp>
          <p:nvSpPr>
            <p:cNvPr id="106" name="Freeform 6">
              <a:extLst>
                <a:ext uri="{FF2B5EF4-FFF2-40B4-BE49-F238E27FC236}">
                  <a16:creationId xmlns=""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srgbClr val="2E2E38"/>
                </a:solidFill>
                <a:latin typeface="EYInterstate Light"/>
                <a:ea typeface="+mn-ea"/>
              </a:endParaRPr>
            </a:p>
          </p:txBody>
        </p:sp>
      </p:grpSp>
    </p:spTree>
    <p:extLst>
      <p:ext uri="{BB962C8B-B14F-4D97-AF65-F5344CB8AC3E}">
        <p14:creationId xmlns:p14="http://schemas.microsoft.com/office/powerpoint/2010/main" val="367696396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5" name="Picture 74">
            <a:extLst>
              <a:ext uri="{FF2B5EF4-FFF2-40B4-BE49-F238E27FC236}">
                <a16:creationId xmlns="" xmlns:a16="http://schemas.microsoft.com/office/drawing/2014/main" id="{32889845-07EE-48FB-A972-F8ECF1EF871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85" name="Graphic 84">
            <a:extLst>
              <a:ext uri="{FF2B5EF4-FFF2-40B4-BE49-F238E27FC236}">
                <a16:creationId xmlns="" xmlns:a16="http://schemas.microsoft.com/office/drawing/2014/main" id="{819BCB30-E1AA-4383-BEF0-0BE30C6425DE}"/>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366833" y="652185"/>
            <a:ext cx="3634125" cy="2950369"/>
          </a:xfrm>
          <a:prstGeom prst="rect">
            <a:avLst/>
          </a:prstGeom>
        </p:spPr>
      </p:pic>
      <p:grpSp>
        <p:nvGrpSpPr>
          <p:cNvPr id="186" name="Group 185">
            <a:extLst>
              <a:ext uri="{FF2B5EF4-FFF2-40B4-BE49-F238E27FC236}">
                <a16:creationId xmlns="" xmlns:a16="http://schemas.microsoft.com/office/drawing/2014/main" id="{9CDE954B-B280-441B-9B2D-3DC58AAE3926}"/>
              </a:ext>
            </a:extLst>
          </p:cNvPr>
          <p:cNvGrpSpPr/>
          <p:nvPr userDrawn="1"/>
        </p:nvGrpSpPr>
        <p:grpSpPr>
          <a:xfrm>
            <a:off x="373392" y="4369962"/>
            <a:ext cx="2907003" cy="427646"/>
            <a:chOff x="498115" y="5951018"/>
            <a:chExt cx="3878023" cy="570195"/>
          </a:xfrm>
        </p:grpSpPr>
        <p:sp>
          <p:nvSpPr>
            <p:cNvPr id="187" name="Rectangle 186">
              <a:extLst>
                <a:ext uri="{FF2B5EF4-FFF2-40B4-BE49-F238E27FC236}">
                  <a16:creationId xmlns=""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srgbClr val="2E2E38"/>
                </a:solidFill>
                <a:latin typeface="EYInterstate Light"/>
                <a:ea typeface="+mn-ea"/>
              </a:endParaRPr>
            </a:p>
          </p:txBody>
        </p:sp>
        <p:sp>
          <p:nvSpPr>
            <p:cNvPr id="188" name="Rectangle 6">
              <a:extLst>
                <a:ext uri="{FF2B5EF4-FFF2-40B4-BE49-F238E27FC236}">
                  <a16:creationId xmlns=""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srgbClr val="2E2E38"/>
                </a:solidFill>
                <a:latin typeface="EYInterstate Light"/>
                <a:ea typeface="+mn-ea"/>
              </a:endParaRPr>
            </a:p>
          </p:txBody>
        </p:sp>
        <p:sp>
          <p:nvSpPr>
            <p:cNvPr id="189" name="Rectangle 7">
              <a:extLst>
                <a:ext uri="{FF2B5EF4-FFF2-40B4-BE49-F238E27FC236}">
                  <a16:creationId xmlns=""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srgbClr val="2E2E38"/>
                </a:solidFill>
                <a:latin typeface="EYInterstate Light"/>
                <a:ea typeface="+mn-ea"/>
              </a:endParaRPr>
            </a:p>
          </p:txBody>
        </p:sp>
        <p:sp>
          <p:nvSpPr>
            <p:cNvPr id="190" name="Freeform 8">
              <a:extLst>
                <a:ext uri="{FF2B5EF4-FFF2-40B4-BE49-F238E27FC236}">
                  <a16:creationId xmlns=""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91" name="Freeform 9">
              <a:extLst>
                <a:ext uri="{FF2B5EF4-FFF2-40B4-BE49-F238E27FC236}">
                  <a16:creationId xmlns=""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92" name="Freeform 10">
              <a:extLst>
                <a:ext uri="{FF2B5EF4-FFF2-40B4-BE49-F238E27FC236}">
                  <a16:creationId xmlns=""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93" name="Freeform 11">
              <a:extLst>
                <a:ext uri="{FF2B5EF4-FFF2-40B4-BE49-F238E27FC236}">
                  <a16:creationId xmlns=""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94" name="Freeform 12">
              <a:extLst>
                <a:ext uri="{FF2B5EF4-FFF2-40B4-BE49-F238E27FC236}">
                  <a16:creationId xmlns=""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95" name="Freeform 13">
              <a:extLst>
                <a:ext uri="{FF2B5EF4-FFF2-40B4-BE49-F238E27FC236}">
                  <a16:creationId xmlns=""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96" name="Freeform 14">
              <a:extLst>
                <a:ext uri="{FF2B5EF4-FFF2-40B4-BE49-F238E27FC236}">
                  <a16:creationId xmlns=""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97" name="Freeform 15">
              <a:extLst>
                <a:ext uri="{FF2B5EF4-FFF2-40B4-BE49-F238E27FC236}">
                  <a16:creationId xmlns=""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98" name="Freeform 16">
              <a:extLst>
                <a:ext uri="{FF2B5EF4-FFF2-40B4-BE49-F238E27FC236}">
                  <a16:creationId xmlns=""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99" name="Freeform 17">
              <a:extLst>
                <a:ext uri="{FF2B5EF4-FFF2-40B4-BE49-F238E27FC236}">
                  <a16:creationId xmlns=""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0" name="Freeform 18">
              <a:extLst>
                <a:ext uri="{FF2B5EF4-FFF2-40B4-BE49-F238E27FC236}">
                  <a16:creationId xmlns=""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1" name="Freeform 19">
              <a:extLst>
                <a:ext uri="{FF2B5EF4-FFF2-40B4-BE49-F238E27FC236}">
                  <a16:creationId xmlns=""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2" name="Freeform 20">
              <a:extLst>
                <a:ext uri="{FF2B5EF4-FFF2-40B4-BE49-F238E27FC236}">
                  <a16:creationId xmlns=""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3" name="Freeform 21">
              <a:extLst>
                <a:ext uri="{FF2B5EF4-FFF2-40B4-BE49-F238E27FC236}">
                  <a16:creationId xmlns=""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4" name="Freeform 22">
              <a:extLst>
                <a:ext uri="{FF2B5EF4-FFF2-40B4-BE49-F238E27FC236}">
                  <a16:creationId xmlns=""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5" name="Freeform 23">
              <a:extLst>
                <a:ext uri="{FF2B5EF4-FFF2-40B4-BE49-F238E27FC236}">
                  <a16:creationId xmlns=""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6" name="Freeform 24">
              <a:extLst>
                <a:ext uri="{FF2B5EF4-FFF2-40B4-BE49-F238E27FC236}">
                  <a16:creationId xmlns=""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7" name="Freeform 25">
              <a:extLst>
                <a:ext uri="{FF2B5EF4-FFF2-40B4-BE49-F238E27FC236}">
                  <a16:creationId xmlns=""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8" name="Freeform 26">
              <a:extLst>
                <a:ext uri="{FF2B5EF4-FFF2-40B4-BE49-F238E27FC236}">
                  <a16:creationId xmlns=""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9" name="Freeform 27">
              <a:extLst>
                <a:ext uri="{FF2B5EF4-FFF2-40B4-BE49-F238E27FC236}">
                  <a16:creationId xmlns=""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0" name="Freeform 28">
              <a:extLst>
                <a:ext uri="{FF2B5EF4-FFF2-40B4-BE49-F238E27FC236}">
                  <a16:creationId xmlns=""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1" name="Freeform 29">
              <a:extLst>
                <a:ext uri="{FF2B5EF4-FFF2-40B4-BE49-F238E27FC236}">
                  <a16:creationId xmlns=""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2" name="Freeform 30">
              <a:extLst>
                <a:ext uri="{FF2B5EF4-FFF2-40B4-BE49-F238E27FC236}">
                  <a16:creationId xmlns=""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3" name="Freeform 31">
              <a:extLst>
                <a:ext uri="{FF2B5EF4-FFF2-40B4-BE49-F238E27FC236}">
                  <a16:creationId xmlns=""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4" name="Freeform 32">
              <a:extLst>
                <a:ext uri="{FF2B5EF4-FFF2-40B4-BE49-F238E27FC236}">
                  <a16:creationId xmlns=""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5" name="Freeform 33">
              <a:extLst>
                <a:ext uri="{FF2B5EF4-FFF2-40B4-BE49-F238E27FC236}">
                  <a16:creationId xmlns=""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6" name="Freeform 34">
              <a:extLst>
                <a:ext uri="{FF2B5EF4-FFF2-40B4-BE49-F238E27FC236}">
                  <a16:creationId xmlns=""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7" name="Freeform 35">
              <a:extLst>
                <a:ext uri="{FF2B5EF4-FFF2-40B4-BE49-F238E27FC236}">
                  <a16:creationId xmlns=""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8" name="Freeform 36">
              <a:extLst>
                <a:ext uri="{FF2B5EF4-FFF2-40B4-BE49-F238E27FC236}">
                  <a16:creationId xmlns=""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9" name="Freeform 37">
              <a:extLst>
                <a:ext uri="{FF2B5EF4-FFF2-40B4-BE49-F238E27FC236}">
                  <a16:creationId xmlns=""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0" name="Freeform 38">
              <a:extLst>
                <a:ext uri="{FF2B5EF4-FFF2-40B4-BE49-F238E27FC236}">
                  <a16:creationId xmlns=""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1" name="Freeform 39">
              <a:extLst>
                <a:ext uri="{FF2B5EF4-FFF2-40B4-BE49-F238E27FC236}">
                  <a16:creationId xmlns=""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2" name="Freeform 40">
              <a:extLst>
                <a:ext uri="{FF2B5EF4-FFF2-40B4-BE49-F238E27FC236}">
                  <a16:creationId xmlns=""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3" name="Freeform 41">
              <a:extLst>
                <a:ext uri="{FF2B5EF4-FFF2-40B4-BE49-F238E27FC236}">
                  <a16:creationId xmlns=""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4" name="Freeform 42">
              <a:extLst>
                <a:ext uri="{FF2B5EF4-FFF2-40B4-BE49-F238E27FC236}">
                  <a16:creationId xmlns=""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5" name="Freeform 43">
              <a:extLst>
                <a:ext uri="{FF2B5EF4-FFF2-40B4-BE49-F238E27FC236}">
                  <a16:creationId xmlns=""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6" name="Freeform 44">
              <a:extLst>
                <a:ext uri="{FF2B5EF4-FFF2-40B4-BE49-F238E27FC236}">
                  <a16:creationId xmlns=""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7" name="Freeform 45">
              <a:extLst>
                <a:ext uri="{FF2B5EF4-FFF2-40B4-BE49-F238E27FC236}">
                  <a16:creationId xmlns=""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8" name="Freeform 46">
              <a:extLst>
                <a:ext uri="{FF2B5EF4-FFF2-40B4-BE49-F238E27FC236}">
                  <a16:creationId xmlns=""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9" name="Freeform 47">
              <a:extLst>
                <a:ext uri="{FF2B5EF4-FFF2-40B4-BE49-F238E27FC236}">
                  <a16:creationId xmlns=""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30" name="Freeform 48">
              <a:extLst>
                <a:ext uri="{FF2B5EF4-FFF2-40B4-BE49-F238E27FC236}">
                  <a16:creationId xmlns=""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31" name="Freeform 49">
              <a:extLst>
                <a:ext uri="{FF2B5EF4-FFF2-40B4-BE49-F238E27FC236}">
                  <a16:creationId xmlns=""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32" name="Freeform 50">
              <a:extLst>
                <a:ext uri="{FF2B5EF4-FFF2-40B4-BE49-F238E27FC236}">
                  <a16:creationId xmlns=""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33" name="Freeform 51">
              <a:extLst>
                <a:ext uri="{FF2B5EF4-FFF2-40B4-BE49-F238E27FC236}">
                  <a16:creationId xmlns=""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34" name="Freeform 52">
              <a:extLst>
                <a:ext uri="{FF2B5EF4-FFF2-40B4-BE49-F238E27FC236}">
                  <a16:creationId xmlns=""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35" name="Freeform 53">
              <a:extLst>
                <a:ext uri="{FF2B5EF4-FFF2-40B4-BE49-F238E27FC236}">
                  <a16:creationId xmlns=""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36" name="Freeform 54">
              <a:extLst>
                <a:ext uri="{FF2B5EF4-FFF2-40B4-BE49-F238E27FC236}">
                  <a16:creationId xmlns=""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37" name="Freeform 55">
              <a:extLst>
                <a:ext uri="{FF2B5EF4-FFF2-40B4-BE49-F238E27FC236}">
                  <a16:creationId xmlns=""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38" name="Freeform 56">
              <a:extLst>
                <a:ext uri="{FF2B5EF4-FFF2-40B4-BE49-F238E27FC236}">
                  <a16:creationId xmlns=""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39" name="Freeform 57">
              <a:extLst>
                <a:ext uri="{FF2B5EF4-FFF2-40B4-BE49-F238E27FC236}">
                  <a16:creationId xmlns=""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40" name="Freeform 58">
              <a:extLst>
                <a:ext uri="{FF2B5EF4-FFF2-40B4-BE49-F238E27FC236}">
                  <a16:creationId xmlns=""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41" name="Freeform 59">
              <a:extLst>
                <a:ext uri="{FF2B5EF4-FFF2-40B4-BE49-F238E27FC236}">
                  <a16:creationId xmlns=""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42" name="Freeform 60">
              <a:extLst>
                <a:ext uri="{FF2B5EF4-FFF2-40B4-BE49-F238E27FC236}">
                  <a16:creationId xmlns=""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43" name="Freeform 61">
              <a:extLst>
                <a:ext uri="{FF2B5EF4-FFF2-40B4-BE49-F238E27FC236}">
                  <a16:creationId xmlns=""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44" name="Freeform 62">
              <a:extLst>
                <a:ext uri="{FF2B5EF4-FFF2-40B4-BE49-F238E27FC236}">
                  <a16:creationId xmlns=""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45" name="Freeform 63">
              <a:extLst>
                <a:ext uri="{FF2B5EF4-FFF2-40B4-BE49-F238E27FC236}">
                  <a16:creationId xmlns=""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46" name="Freeform 64">
              <a:extLst>
                <a:ext uri="{FF2B5EF4-FFF2-40B4-BE49-F238E27FC236}">
                  <a16:creationId xmlns=""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47" name="Freeform 65">
              <a:extLst>
                <a:ext uri="{FF2B5EF4-FFF2-40B4-BE49-F238E27FC236}">
                  <a16:creationId xmlns=""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48" name="Freeform 66">
              <a:extLst>
                <a:ext uri="{FF2B5EF4-FFF2-40B4-BE49-F238E27FC236}">
                  <a16:creationId xmlns=""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49" name="Freeform 67">
              <a:extLst>
                <a:ext uri="{FF2B5EF4-FFF2-40B4-BE49-F238E27FC236}">
                  <a16:creationId xmlns=""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50" name="Freeform 68">
              <a:extLst>
                <a:ext uri="{FF2B5EF4-FFF2-40B4-BE49-F238E27FC236}">
                  <a16:creationId xmlns=""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51" name="Freeform 69">
              <a:extLst>
                <a:ext uri="{FF2B5EF4-FFF2-40B4-BE49-F238E27FC236}">
                  <a16:creationId xmlns=""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52" name="Freeform 70">
              <a:extLst>
                <a:ext uri="{FF2B5EF4-FFF2-40B4-BE49-F238E27FC236}">
                  <a16:creationId xmlns=""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grpSp>
      <p:sp>
        <p:nvSpPr>
          <p:cNvPr id="263" name="Title 1">
            <a:extLst>
              <a:ext uri="{FF2B5EF4-FFF2-40B4-BE49-F238E27FC236}">
                <a16:creationId xmlns="" xmlns:a16="http://schemas.microsoft.com/office/drawing/2014/main" id="{3F36D6CC-3534-47CC-AECE-83EDA4639FB5}"/>
              </a:ext>
            </a:extLst>
          </p:cNvPr>
          <p:cNvSpPr>
            <a:spLocks noGrp="1"/>
          </p:cNvSpPr>
          <p:nvPr>
            <p:ph type="ctrTitle"/>
          </p:nvPr>
        </p:nvSpPr>
        <p:spPr>
          <a:xfrm>
            <a:off x="708291" y="1618747"/>
            <a:ext cx="2998766" cy="645300"/>
          </a:xfrm>
          <a:prstGeom prst="rect">
            <a:avLst/>
          </a:prstGeom>
        </p:spPr>
        <p:txBody>
          <a:bodyPr/>
          <a:lstStyle>
            <a:lvl1pPr>
              <a:defRPr sz="224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 xmlns:a16="http://schemas.microsoft.com/office/drawing/2014/main" id="{C26FB38E-4E99-4AFB-8C8C-F03F7A963D9C}"/>
              </a:ext>
            </a:extLst>
          </p:cNvPr>
          <p:cNvSpPr>
            <a:spLocks noGrp="1"/>
          </p:cNvSpPr>
          <p:nvPr>
            <p:ph type="subTitle" idx="1"/>
          </p:nvPr>
        </p:nvSpPr>
        <p:spPr>
          <a:xfrm>
            <a:off x="708436" y="2400247"/>
            <a:ext cx="3013901" cy="484307"/>
          </a:xfrm>
          <a:prstGeom prst="rect">
            <a:avLst/>
          </a:prstGeom>
        </p:spPr>
        <p:txBody>
          <a:bodyPr/>
          <a:lstStyle>
            <a:lvl1pPr marL="0" indent="0" algn="l">
              <a:buNone/>
              <a:defRPr sz="1499">
                <a:solidFill>
                  <a:schemeClr val="bg1"/>
                </a:solidFill>
                <a:latin typeface="EYInterstate Light" panose="02000506000000020004" pitchFamily="2" charset="0"/>
                <a:cs typeface="Arial" pitchFamily="34" charset="0"/>
              </a:defRPr>
            </a:lvl1pPr>
            <a:lvl2pPr marL="0" indent="0" algn="l">
              <a:buNone/>
              <a:defRPr sz="1199">
                <a:solidFill>
                  <a:schemeClr val="tx1">
                    <a:lumMod val="75000"/>
                    <a:lumOff val="25000"/>
                  </a:schemeClr>
                </a:solidFill>
              </a:defRPr>
            </a:lvl2pPr>
            <a:lvl3pPr marL="685115" indent="0" algn="ctr">
              <a:buNone/>
              <a:defRPr>
                <a:solidFill>
                  <a:schemeClr val="tx1">
                    <a:tint val="75000"/>
                  </a:schemeClr>
                </a:solidFill>
              </a:defRPr>
            </a:lvl3pPr>
            <a:lvl4pPr marL="1027672" indent="0" algn="ctr">
              <a:buNone/>
              <a:defRPr>
                <a:solidFill>
                  <a:schemeClr val="tx1">
                    <a:tint val="75000"/>
                  </a:schemeClr>
                </a:solidFill>
              </a:defRPr>
            </a:lvl4pPr>
            <a:lvl5pPr marL="1370229" indent="0" algn="ctr">
              <a:buNone/>
              <a:defRPr>
                <a:solidFill>
                  <a:schemeClr val="tx1">
                    <a:tint val="75000"/>
                  </a:schemeClr>
                </a:solidFill>
              </a:defRPr>
            </a:lvl5pPr>
            <a:lvl6pPr marL="1712786" indent="0" algn="ctr">
              <a:buNone/>
              <a:defRPr>
                <a:solidFill>
                  <a:schemeClr val="tx1">
                    <a:tint val="75000"/>
                  </a:schemeClr>
                </a:solidFill>
              </a:defRPr>
            </a:lvl6pPr>
            <a:lvl7pPr marL="2055343" indent="0" algn="ctr">
              <a:buNone/>
              <a:defRPr>
                <a:solidFill>
                  <a:schemeClr val="tx1">
                    <a:tint val="75000"/>
                  </a:schemeClr>
                </a:solidFill>
              </a:defRPr>
            </a:lvl7pPr>
            <a:lvl8pPr marL="2397901" indent="0" algn="ctr">
              <a:buNone/>
              <a:defRPr>
                <a:solidFill>
                  <a:schemeClr val="tx1">
                    <a:tint val="75000"/>
                  </a:schemeClr>
                </a:solidFill>
              </a:defRPr>
            </a:lvl8pPr>
            <a:lvl9pPr marL="2740457" indent="0" algn="ctr">
              <a:buNone/>
              <a:defRPr>
                <a:solidFill>
                  <a:schemeClr val="tx1">
                    <a:tint val="75000"/>
                  </a:schemeClr>
                </a:solidFill>
              </a:defRPr>
            </a:lvl9pPr>
          </a:lstStyle>
          <a:p>
            <a:pPr lvl="0"/>
            <a:r>
              <a:rPr lang="en-US" dirty="0"/>
              <a:t>Click to edit Master subtitle style</a:t>
            </a:r>
            <a:endParaRPr lang="en-GB" dirty="0"/>
          </a:p>
        </p:txBody>
      </p:sp>
      <p:grpSp>
        <p:nvGrpSpPr>
          <p:cNvPr id="82" name="Group 4">
            <a:extLst>
              <a:ext uri="{FF2B5EF4-FFF2-40B4-BE49-F238E27FC236}">
                <a16:creationId xmlns="" xmlns:a16="http://schemas.microsoft.com/office/drawing/2014/main" id="{A63454B3-EB4E-450A-98AA-6B5943D89732}"/>
              </a:ext>
            </a:extLst>
          </p:cNvPr>
          <p:cNvGrpSpPr>
            <a:grpSpLocks noChangeAspect="1"/>
          </p:cNvGrpSpPr>
          <p:nvPr userDrawn="1"/>
        </p:nvGrpSpPr>
        <p:grpSpPr bwMode="auto">
          <a:xfrm>
            <a:off x="7769544" y="3720704"/>
            <a:ext cx="918684" cy="1076325"/>
            <a:chOff x="6529" y="3125"/>
            <a:chExt cx="772" cy="904"/>
          </a:xfrm>
        </p:grpSpPr>
        <p:sp>
          <p:nvSpPr>
            <p:cNvPr id="83" name="Freeform 5">
              <a:extLst>
                <a:ext uri="{FF2B5EF4-FFF2-40B4-BE49-F238E27FC236}">
                  <a16:creationId xmlns=""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srgbClr val="2E2E38"/>
                </a:solidFill>
                <a:latin typeface="EYInterstate Light"/>
                <a:ea typeface="+mn-ea"/>
              </a:endParaRPr>
            </a:p>
          </p:txBody>
        </p:sp>
        <p:sp>
          <p:nvSpPr>
            <p:cNvPr id="84" name="Freeform 6">
              <a:extLst>
                <a:ext uri="{FF2B5EF4-FFF2-40B4-BE49-F238E27FC236}">
                  <a16:creationId xmlns=""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srgbClr val="2E2E38"/>
                </a:solidFill>
                <a:latin typeface="EYInterstate Light"/>
                <a:ea typeface="+mn-ea"/>
              </a:endParaRPr>
            </a:p>
          </p:txBody>
        </p:sp>
      </p:grpSp>
    </p:spTree>
    <p:extLst>
      <p:ext uri="{BB962C8B-B14F-4D97-AF65-F5344CB8AC3E}">
        <p14:creationId xmlns:p14="http://schemas.microsoft.com/office/powerpoint/2010/main" val="3293717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2" y="220650"/>
            <a:ext cx="8229600" cy="442800"/>
          </a:xfrm>
        </p:spPr>
        <p:txBody>
          <a:bodyPr/>
          <a:lstStyle>
            <a:lvl1pPr>
              <a:defRPr sz="1799">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 xmlns:a16="http://schemas.microsoft.com/office/drawing/2014/main" id="{DA9741B6-D337-4A18-8ECB-FB21A6953E44}"/>
              </a:ext>
            </a:extLst>
          </p:cNvPr>
          <p:cNvSpPr>
            <a:spLocks noChangeShapeType="1"/>
          </p:cNvSpPr>
          <p:nvPr userDrawn="1"/>
        </p:nvSpPr>
        <p:spPr bwMode="auto">
          <a:xfrm>
            <a:off x="457201" y="680813"/>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endParaRPr lang="en-US" sz="1349" dirty="0">
              <a:solidFill>
                <a:prstClr val="white"/>
              </a:solidFill>
            </a:endParaRPr>
          </a:p>
        </p:txBody>
      </p:sp>
      <p:sp>
        <p:nvSpPr>
          <p:cNvPr id="5" name="Text Placeholder 4">
            <a:extLst>
              <a:ext uri="{FF2B5EF4-FFF2-40B4-BE49-F238E27FC236}">
                <a16:creationId xmlns="" xmlns:a16="http://schemas.microsoft.com/office/drawing/2014/main" id="{F079E910-7CFE-41D0-BD32-A43268A79099}"/>
              </a:ext>
            </a:extLst>
          </p:cNvPr>
          <p:cNvSpPr>
            <a:spLocks noGrp="1"/>
          </p:cNvSpPr>
          <p:nvPr>
            <p:ph type="body" sz="quarter" idx="10" hasCustomPrompt="1"/>
          </p:nvPr>
        </p:nvSpPr>
        <p:spPr>
          <a:xfrm>
            <a:off x="456962" y="853440"/>
            <a:ext cx="8231267" cy="3567113"/>
          </a:xfrm>
        </p:spPr>
        <p:txBody>
          <a:bodyPr/>
          <a:lstStyle>
            <a:lvl1pPr>
              <a:defRPr/>
            </a:lvl1pPr>
          </a:lstStyle>
          <a:p>
            <a:pPr lvl="0"/>
            <a:r>
              <a:rPr lang="en-IN"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58356164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20650"/>
            <a:ext cx="8229600" cy="442800"/>
          </a:xfrm>
        </p:spPr>
        <p:txBody>
          <a:bodyPr/>
          <a:lstStyle>
            <a:lvl1pPr>
              <a:defRPr sz="1799">
                <a:solidFill>
                  <a:schemeClr val="bg1"/>
                </a:solidFill>
              </a:defRPr>
            </a:lvl1pPr>
          </a:lstStyle>
          <a:p>
            <a:r>
              <a:rPr lang="en-US" dirty="0"/>
              <a:t>Standard slide</a:t>
            </a:r>
            <a:endParaRPr lang="en-GB" dirty="0"/>
          </a:p>
        </p:txBody>
      </p:sp>
      <p:sp>
        <p:nvSpPr>
          <p:cNvPr id="80" name="Line 10">
            <a:extLst>
              <a:ext uri="{FF2B5EF4-FFF2-40B4-BE49-F238E27FC236}">
                <a16:creationId xmlns="" xmlns:a16="http://schemas.microsoft.com/office/drawing/2014/main" id="{EF8E9275-C0E0-4ABA-8699-73E5E292EC85}"/>
              </a:ext>
            </a:extLst>
          </p:cNvPr>
          <p:cNvSpPr>
            <a:spLocks noChangeShapeType="1"/>
          </p:cNvSpPr>
          <p:nvPr userDrawn="1"/>
        </p:nvSpPr>
        <p:spPr bwMode="auto">
          <a:xfrm>
            <a:off x="457201" y="680813"/>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endParaRPr lang="en-US" sz="1349" dirty="0">
              <a:solidFill>
                <a:prstClr val="white"/>
              </a:solidFill>
            </a:endParaRPr>
          </a:p>
        </p:txBody>
      </p:sp>
    </p:spTree>
    <p:extLst>
      <p:ext uri="{BB962C8B-B14F-4D97-AF65-F5344CB8AC3E}">
        <p14:creationId xmlns:p14="http://schemas.microsoft.com/office/powerpoint/2010/main" val="229740575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380593A0-4211-460E-B6CF-FE2D9CE6D9CB}"/>
              </a:ext>
            </a:extLst>
          </p:cNvPr>
          <p:cNvSpPr>
            <a:spLocks noGrp="1"/>
          </p:cNvSpPr>
          <p:nvPr>
            <p:ph type="pic" sz="quarter" idx="10"/>
          </p:nvPr>
        </p:nvSpPr>
        <p:spPr>
          <a:xfrm>
            <a:off x="6146140" y="1"/>
            <a:ext cx="2997862" cy="4617078"/>
          </a:xfrm>
        </p:spPr>
        <p:txBody>
          <a:bodyPr/>
          <a:lstStyle/>
          <a:p>
            <a:endParaRPr lang="en-IN" dirty="0"/>
          </a:p>
        </p:txBody>
      </p:sp>
      <p:sp>
        <p:nvSpPr>
          <p:cNvPr id="2" name="Title 1"/>
          <p:cNvSpPr>
            <a:spLocks noGrp="1"/>
          </p:cNvSpPr>
          <p:nvPr>
            <p:ph type="title"/>
          </p:nvPr>
        </p:nvSpPr>
        <p:spPr>
          <a:xfrm>
            <a:off x="457201" y="220650"/>
            <a:ext cx="5580410" cy="442800"/>
          </a:xfrm>
        </p:spPr>
        <p:txBody>
          <a:bodyPr/>
          <a:lstStyle>
            <a:lvl1pPr>
              <a:defRPr sz="17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457201" y="853441"/>
            <a:ext cx="5471882" cy="655320"/>
          </a:xfrm>
        </p:spPr>
        <p:txBody>
          <a:bodyPr/>
          <a:lstStyle>
            <a:lvl1pPr marL="0" indent="0">
              <a:buNone/>
              <a:defRPr sz="1349">
                <a:solidFill>
                  <a:schemeClr val="bg1"/>
                </a:solidFill>
              </a:defRPr>
            </a:lvl1pPr>
            <a:lvl2pPr marL="267195" indent="0">
              <a:buNone/>
              <a:defRPr sz="1349">
                <a:solidFill>
                  <a:schemeClr val="bg1"/>
                </a:solidFill>
              </a:defRPr>
            </a:lvl2pPr>
            <a:lvl3pPr marL="534389" indent="0">
              <a:buNone/>
              <a:defRPr sz="1199">
                <a:solidFill>
                  <a:schemeClr val="bg1"/>
                </a:solidFill>
              </a:defRPr>
            </a:lvl3pPr>
            <a:lvl4pPr marL="801584" indent="0">
              <a:buNone/>
              <a:defRPr sz="1049">
                <a:solidFill>
                  <a:schemeClr val="bg1"/>
                </a:solidFill>
              </a:defRPr>
            </a:lvl4pPr>
            <a:lvl5pPr marL="1068779" indent="0">
              <a:buNone/>
              <a:defRPr sz="899">
                <a:solidFill>
                  <a:schemeClr val="bg1"/>
                </a:solidFill>
              </a:defRPr>
            </a:lvl5pPr>
          </a:lstStyle>
          <a:p>
            <a:pPr lvl="0"/>
            <a:r>
              <a:rPr lang="en-US" dirty="0"/>
              <a:t>Text</a:t>
            </a:r>
          </a:p>
        </p:txBody>
      </p:sp>
      <p:sp>
        <p:nvSpPr>
          <p:cNvPr id="11" name="Content Placeholder 2">
            <a:extLst>
              <a:ext uri="{FF2B5EF4-FFF2-40B4-BE49-F238E27FC236}">
                <a16:creationId xmlns="" xmlns:a16="http://schemas.microsoft.com/office/drawing/2014/main" id="{578D3272-120F-430D-AFB5-E93227EEEAAF}"/>
              </a:ext>
            </a:extLst>
          </p:cNvPr>
          <p:cNvSpPr>
            <a:spLocks noGrp="1"/>
          </p:cNvSpPr>
          <p:nvPr>
            <p:ph idx="11" hasCustomPrompt="1"/>
          </p:nvPr>
        </p:nvSpPr>
        <p:spPr>
          <a:xfrm>
            <a:off x="457202" y="1733551"/>
            <a:ext cx="2683690" cy="2883528"/>
          </a:xfrm>
        </p:spPr>
        <p:txBody>
          <a:bodyPr numCol="1"/>
          <a:lstStyle>
            <a:lvl1pPr marL="0" indent="0">
              <a:buNone/>
              <a:defRPr sz="1049">
                <a:solidFill>
                  <a:schemeClr val="bg1"/>
                </a:solidFill>
              </a:defRPr>
            </a:lvl1pPr>
            <a:lvl2pPr marL="267195" indent="0">
              <a:buNone/>
              <a:defRPr sz="1349">
                <a:solidFill>
                  <a:schemeClr val="bg1"/>
                </a:solidFill>
              </a:defRPr>
            </a:lvl2pPr>
            <a:lvl3pPr marL="534389" indent="0">
              <a:buNone/>
              <a:defRPr sz="1199">
                <a:solidFill>
                  <a:schemeClr val="bg1"/>
                </a:solidFill>
              </a:defRPr>
            </a:lvl3pPr>
            <a:lvl4pPr marL="801584" indent="0">
              <a:buNone/>
              <a:defRPr sz="1049">
                <a:solidFill>
                  <a:schemeClr val="bg1"/>
                </a:solidFill>
              </a:defRPr>
            </a:lvl4pPr>
            <a:lvl5pPr marL="1068779" indent="0">
              <a:buNone/>
              <a:defRPr sz="899">
                <a:solidFill>
                  <a:schemeClr val="bg1"/>
                </a:solidFill>
              </a:defRPr>
            </a:lvl5pPr>
          </a:lstStyle>
          <a:p>
            <a:pPr lvl="0"/>
            <a:r>
              <a:rPr lang="en-US" dirty="0"/>
              <a:t>Text</a:t>
            </a:r>
          </a:p>
        </p:txBody>
      </p:sp>
      <p:sp>
        <p:nvSpPr>
          <p:cNvPr id="12" name="Content Placeholder 2">
            <a:extLst>
              <a:ext uri="{FF2B5EF4-FFF2-40B4-BE49-F238E27FC236}">
                <a16:creationId xmlns="" xmlns:a16="http://schemas.microsoft.com/office/drawing/2014/main" id="{0C7BD71A-882B-40FB-A05F-48ECC69FF73D}"/>
              </a:ext>
            </a:extLst>
          </p:cNvPr>
          <p:cNvSpPr>
            <a:spLocks noGrp="1"/>
          </p:cNvSpPr>
          <p:nvPr>
            <p:ph idx="12" hasCustomPrompt="1"/>
          </p:nvPr>
        </p:nvSpPr>
        <p:spPr>
          <a:xfrm>
            <a:off x="3245394" y="1733554"/>
            <a:ext cx="2683690" cy="941069"/>
          </a:xfrm>
        </p:spPr>
        <p:txBody>
          <a:bodyPr numCol="1"/>
          <a:lstStyle>
            <a:lvl1pPr marL="0" indent="0">
              <a:buNone/>
              <a:defRPr sz="1049">
                <a:solidFill>
                  <a:schemeClr val="bg1"/>
                </a:solidFill>
              </a:defRPr>
            </a:lvl1pPr>
            <a:lvl2pPr marL="267195" indent="0">
              <a:buNone/>
              <a:defRPr sz="1349">
                <a:solidFill>
                  <a:schemeClr val="bg1"/>
                </a:solidFill>
              </a:defRPr>
            </a:lvl2pPr>
            <a:lvl3pPr marL="534389" indent="0">
              <a:buNone/>
              <a:defRPr sz="1199">
                <a:solidFill>
                  <a:schemeClr val="bg1"/>
                </a:solidFill>
              </a:defRPr>
            </a:lvl3pPr>
            <a:lvl4pPr marL="801584" indent="0">
              <a:buNone/>
              <a:defRPr sz="1049">
                <a:solidFill>
                  <a:schemeClr val="bg1"/>
                </a:solidFill>
              </a:defRPr>
            </a:lvl4pPr>
            <a:lvl5pPr marL="1068779" indent="0">
              <a:buNone/>
              <a:defRPr sz="899">
                <a:solidFill>
                  <a:schemeClr val="bg1"/>
                </a:solidFill>
              </a:defRPr>
            </a:lvl5pPr>
          </a:lstStyle>
          <a:p>
            <a:pPr lvl="0"/>
            <a:r>
              <a:rPr lang="en-US" dirty="0"/>
              <a:t>Text</a:t>
            </a:r>
          </a:p>
        </p:txBody>
      </p:sp>
      <p:sp>
        <p:nvSpPr>
          <p:cNvPr id="14" name="Content Placeholder 2">
            <a:extLst>
              <a:ext uri="{FF2B5EF4-FFF2-40B4-BE49-F238E27FC236}">
                <a16:creationId xmlns="" xmlns:a16="http://schemas.microsoft.com/office/drawing/2014/main" id="{D87D58C8-1517-42AA-8B2A-E449A3F6F028}"/>
              </a:ext>
            </a:extLst>
          </p:cNvPr>
          <p:cNvSpPr>
            <a:spLocks noGrp="1"/>
          </p:cNvSpPr>
          <p:nvPr>
            <p:ph idx="13" hasCustomPrompt="1"/>
          </p:nvPr>
        </p:nvSpPr>
        <p:spPr>
          <a:xfrm>
            <a:off x="3245394" y="3177541"/>
            <a:ext cx="2683690" cy="1458120"/>
          </a:xfrm>
        </p:spPr>
        <p:txBody>
          <a:bodyPr numCol="1"/>
          <a:lstStyle>
            <a:lvl1pPr marL="0" indent="0">
              <a:buNone/>
              <a:defRPr sz="1349">
                <a:solidFill>
                  <a:schemeClr val="bg1"/>
                </a:solidFill>
                <a:latin typeface="Georgia" panose="02040502050405020303" pitchFamily="18" charset="0"/>
              </a:defRPr>
            </a:lvl1pPr>
            <a:lvl2pPr marL="267195" indent="0">
              <a:buNone/>
              <a:defRPr sz="1349">
                <a:solidFill>
                  <a:schemeClr val="bg1"/>
                </a:solidFill>
              </a:defRPr>
            </a:lvl2pPr>
            <a:lvl3pPr marL="534389" indent="0">
              <a:buNone/>
              <a:defRPr sz="1199">
                <a:solidFill>
                  <a:schemeClr val="bg1"/>
                </a:solidFill>
              </a:defRPr>
            </a:lvl3pPr>
            <a:lvl4pPr marL="801584" indent="0">
              <a:buNone/>
              <a:defRPr sz="1049">
                <a:solidFill>
                  <a:schemeClr val="bg1"/>
                </a:solidFill>
              </a:defRPr>
            </a:lvl4pPr>
            <a:lvl5pPr marL="1068779" indent="0">
              <a:buNone/>
              <a:defRPr sz="899">
                <a:solidFill>
                  <a:schemeClr val="bg1"/>
                </a:solidFill>
              </a:defRPr>
            </a:lvl5pPr>
          </a:lstStyle>
          <a:p>
            <a:pPr lvl="0"/>
            <a:r>
              <a:rPr lang="en-US" dirty="0"/>
              <a:t>Quote</a:t>
            </a:r>
          </a:p>
        </p:txBody>
      </p:sp>
      <p:sp>
        <p:nvSpPr>
          <p:cNvPr id="23" name="Line 10">
            <a:extLst>
              <a:ext uri="{FF2B5EF4-FFF2-40B4-BE49-F238E27FC236}">
                <a16:creationId xmlns="" xmlns:a16="http://schemas.microsoft.com/office/drawing/2014/main" id="{E820DC59-E206-4DC0-9012-584F8EBAF730}"/>
              </a:ext>
            </a:extLst>
          </p:cNvPr>
          <p:cNvSpPr>
            <a:spLocks noChangeShapeType="1"/>
          </p:cNvSpPr>
          <p:nvPr userDrawn="1"/>
        </p:nvSpPr>
        <p:spPr bwMode="auto">
          <a:xfrm>
            <a:off x="457202" y="680813"/>
            <a:ext cx="5789875"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endParaRPr lang="en-US" sz="1349" dirty="0">
              <a:solidFill>
                <a:prstClr val="white"/>
              </a:solidFill>
            </a:endParaRPr>
          </a:p>
        </p:txBody>
      </p:sp>
    </p:spTree>
    <p:extLst>
      <p:ext uri="{BB962C8B-B14F-4D97-AF65-F5344CB8AC3E}">
        <p14:creationId xmlns:p14="http://schemas.microsoft.com/office/powerpoint/2010/main" val="367558289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380593A0-4211-460E-B6CF-FE2D9CE6D9CB}"/>
              </a:ext>
            </a:extLst>
          </p:cNvPr>
          <p:cNvSpPr>
            <a:spLocks noGrp="1"/>
          </p:cNvSpPr>
          <p:nvPr>
            <p:ph type="pic" sz="quarter" idx="10"/>
          </p:nvPr>
        </p:nvSpPr>
        <p:spPr>
          <a:xfrm>
            <a:off x="1" y="3"/>
            <a:ext cx="1787414" cy="5143499"/>
          </a:xfrm>
        </p:spPr>
        <p:txBody>
          <a:bodyPr/>
          <a:lstStyle/>
          <a:p>
            <a:endParaRPr lang="en-IN" dirty="0"/>
          </a:p>
        </p:txBody>
      </p:sp>
      <p:sp>
        <p:nvSpPr>
          <p:cNvPr id="2" name="Title 1"/>
          <p:cNvSpPr>
            <a:spLocks noGrp="1"/>
          </p:cNvSpPr>
          <p:nvPr>
            <p:ph type="title"/>
          </p:nvPr>
        </p:nvSpPr>
        <p:spPr>
          <a:xfrm>
            <a:off x="2020419" y="220650"/>
            <a:ext cx="6665528" cy="442800"/>
          </a:xfrm>
        </p:spPr>
        <p:txBody>
          <a:bodyPr/>
          <a:lstStyle>
            <a:lvl1pPr>
              <a:defRPr sz="17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020417" y="853441"/>
            <a:ext cx="2056091" cy="3763638"/>
          </a:xfrm>
        </p:spPr>
        <p:txBody>
          <a:bodyPr/>
          <a:lstStyle>
            <a:lvl1pPr marL="0" indent="0">
              <a:buNone/>
              <a:defRPr sz="1349">
                <a:solidFill>
                  <a:schemeClr val="bg1"/>
                </a:solidFill>
              </a:defRPr>
            </a:lvl1pPr>
            <a:lvl2pPr marL="267195" indent="0">
              <a:buNone/>
              <a:defRPr sz="1349">
                <a:solidFill>
                  <a:schemeClr val="bg1"/>
                </a:solidFill>
              </a:defRPr>
            </a:lvl2pPr>
            <a:lvl3pPr marL="534389" indent="0">
              <a:buNone/>
              <a:defRPr sz="1199">
                <a:solidFill>
                  <a:schemeClr val="bg1"/>
                </a:solidFill>
              </a:defRPr>
            </a:lvl3pPr>
            <a:lvl4pPr marL="801584" indent="0">
              <a:buNone/>
              <a:defRPr sz="1049">
                <a:solidFill>
                  <a:schemeClr val="bg1"/>
                </a:solidFill>
              </a:defRPr>
            </a:lvl4pPr>
            <a:lvl5pPr marL="1068779" indent="0">
              <a:buNone/>
              <a:defRPr sz="899">
                <a:solidFill>
                  <a:schemeClr val="bg1"/>
                </a:solidFill>
              </a:defRPr>
            </a:lvl5pPr>
          </a:lstStyle>
          <a:p>
            <a:pPr lvl="0"/>
            <a:r>
              <a:rPr lang="en-US" dirty="0"/>
              <a:t>Text</a:t>
            </a:r>
          </a:p>
        </p:txBody>
      </p:sp>
      <p:sp>
        <p:nvSpPr>
          <p:cNvPr id="11" name="Content Placeholder 2">
            <a:extLst>
              <a:ext uri="{FF2B5EF4-FFF2-40B4-BE49-F238E27FC236}">
                <a16:creationId xmlns="" xmlns:a16="http://schemas.microsoft.com/office/drawing/2014/main" id="{578D3272-120F-430D-AFB5-E93227EEEAAF}"/>
              </a:ext>
            </a:extLst>
          </p:cNvPr>
          <p:cNvSpPr>
            <a:spLocks noGrp="1"/>
          </p:cNvSpPr>
          <p:nvPr>
            <p:ph idx="11" hasCustomPrompt="1"/>
          </p:nvPr>
        </p:nvSpPr>
        <p:spPr>
          <a:xfrm>
            <a:off x="4293076" y="853441"/>
            <a:ext cx="2101787" cy="3763638"/>
          </a:xfrm>
        </p:spPr>
        <p:txBody>
          <a:bodyPr numCol="1"/>
          <a:lstStyle>
            <a:lvl1pPr marL="0" indent="0">
              <a:buNone/>
              <a:defRPr sz="1049">
                <a:solidFill>
                  <a:schemeClr val="bg1"/>
                </a:solidFill>
              </a:defRPr>
            </a:lvl1pPr>
            <a:lvl2pPr marL="267195" indent="0">
              <a:buNone/>
              <a:defRPr sz="1349">
                <a:solidFill>
                  <a:schemeClr val="bg1"/>
                </a:solidFill>
              </a:defRPr>
            </a:lvl2pPr>
            <a:lvl3pPr marL="534389" indent="0">
              <a:buNone/>
              <a:defRPr sz="1199">
                <a:solidFill>
                  <a:schemeClr val="bg1"/>
                </a:solidFill>
              </a:defRPr>
            </a:lvl3pPr>
            <a:lvl4pPr marL="801584" indent="0">
              <a:buNone/>
              <a:defRPr sz="1049">
                <a:solidFill>
                  <a:schemeClr val="bg1"/>
                </a:solidFill>
              </a:defRPr>
            </a:lvl4pPr>
            <a:lvl5pPr marL="1068779" indent="0">
              <a:buNone/>
              <a:defRPr sz="899">
                <a:solidFill>
                  <a:schemeClr val="bg1"/>
                </a:solidFill>
              </a:defRPr>
            </a:lvl5pPr>
          </a:lstStyle>
          <a:p>
            <a:pPr lvl="0"/>
            <a:r>
              <a:rPr lang="en-US" dirty="0"/>
              <a:t>Text</a:t>
            </a:r>
          </a:p>
        </p:txBody>
      </p:sp>
      <p:sp>
        <p:nvSpPr>
          <p:cNvPr id="23" name="Content Placeholder 2">
            <a:extLst>
              <a:ext uri="{FF2B5EF4-FFF2-40B4-BE49-F238E27FC236}">
                <a16:creationId xmlns="" xmlns:a16="http://schemas.microsoft.com/office/drawing/2014/main" id="{6FF4A6F8-D9C6-4FEE-9324-5200D308BB1F}"/>
              </a:ext>
            </a:extLst>
          </p:cNvPr>
          <p:cNvSpPr>
            <a:spLocks noGrp="1"/>
          </p:cNvSpPr>
          <p:nvPr userDrawn="1">
            <p:ph idx="12" hasCustomPrompt="1"/>
          </p:nvPr>
        </p:nvSpPr>
        <p:spPr>
          <a:xfrm>
            <a:off x="6611432" y="853444"/>
            <a:ext cx="2075369" cy="2097113"/>
          </a:xfrm>
        </p:spPr>
        <p:txBody>
          <a:bodyPr numCol="1"/>
          <a:lstStyle>
            <a:lvl1pPr marL="0" indent="0">
              <a:buNone/>
              <a:defRPr sz="1049">
                <a:solidFill>
                  <a:schemeClr val="bg1"/>
                </a:solidFill>
              </a:defRPr>
            </a:lvl1pPr>
            <a:lvl2pPr marL="267195" indent="0">
              <a:buNone/>
              <a:defRPr sz="1349">
                <a:solidFill>
                  <a:schemeClr val="bg1"/>
                </a:solidFill>
              </a:defRPr>
            </a:lvl2pPr>
            <a:lvl3pPr marL="534389" indent="0">
              <a:buNone/>
              <a:defRPr sz="1199">
                <a:solidFill>
                  <a:schemeClr val="bg1"/>
                </a:solidFill>
              </a:defRPr>
            </a:lvl3pPr>
            <a:lvl4pPr marL="801584" indent="0">
              <a:buNone/>
              <a:defRPr sz="1049">
                <a:solidFill>
                  <a:schemeClr val="bg1"/>
                </a:solidFill>
              </a:defRPr>
            </a:lvl4pPr>
            <a:lvl5pPr marL="1068779" indent="0">
              <a:buNone/>
              <a:defRPr sz="899">
                <a:solidFill>
                  <a:schemeClr val="bg1"/>
                </a:solidFill>
              </a:defRPr>
            </a:lvl5pPr>
          </a:lstStyle>
          <a:p>
            <a:pPr lvl="0"/>
            <a:r>
              <a:rPr lang="en-US" dirty="0"/>
              <a:t>Text</a:t>
            </a:r>
          </a:p>
        </p:txBody>
      </p:sp>
      <p:sp>
        <p:nvSpPr>
          <p:cNvPr id="19" name="Line 10">
            <a:extLst>
              <a:ext uri="{FF2B5EF4-FFF2-40B4-BE49-F238E27FC236}">
                <a16:creationId xmlns="" xmlns:a16="http://schemas.microsoft.com/office/drawing/2014/main" id="{B63A7CBA-3151-452E-BD2F-D3E65CE1595F}"/>
              </a:ext>
            </a:extLst>
          </p:cNvPr>
          <p:cNvSpPr>
            <a:spLocks noChangeShapeType="1"/>
          </p:cNvSpPr>
          <p:nvPr userDrawn="1"/>
        </p:nvSpPr>
        <p:spPr bwMode="auto">
          <a:xfrm>
            <a:off x="2020419" y="680813"/>
            <a:ext cx="6665528"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endParaRPr lang="en-US" sz="1349" dirty="0">
              <a:solidFill>
                <a:prstClr val="white"/>
              </a:solidFill>
            </a:endParaRPr>
          </a:p>
        </p:txBody>
      </p:sp>
    </p:spTree>
    <p:extLst>
      <p:ext uri="{BB962C8B-B14F-4D97-AF65-F5344CB8AC3E}">
        <p14:creationId xmlns:p14="http://schemas.microsoft.com/office/powerpoint/2010/main" val="395737640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2" y="220650"/>
            <a:ext cx="8229600" cy="4428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457202" y="853440"/>
            <a:ext cx="6175841" cy="3626100"/>
          </a:xfrm>
        </p:spPr>
        <p:txBody>
          <a:bodyPr/>
          <a:lstStyle>
            <a:lvl1pPr marL="0" indent="0">
              <a:spcBef>
                <a:spcPts val="0"/>
              </a:spcBef>
              <a:buNone/>
              <a:defRPr>
                <a:solidFill>
                  <a:schemeClr val="bg1"/>
                </a:solidFill>
              </a:defRPr>
            </a:lvl1pPr>
            <a:lvl2pPr marL="0" indent="0">
              <a:spcBef>
                <a:spcPts val="0"/>
              </a:spcBef>
              <a:buNone/>
              <a:defRPr sz="1349">
                <a:solidFill>
                  <a:schemeClr val="bg1"/>
                </a:solidFill>
              </a:defRPr>
            </a:lvl2pPr>
            <a:lvl3pPr marL="0" indent="0">
              <a:spcBef>
                <a:spcPts val="0"/>
              </a:spcBef>
              <a:buNone/>
              <a:defRPr sz="1199">
                <a:solidFill>
                  <a:schemeClr val="bg1"/>
                </a:solidFill>
              </a:defRPr>
            </a:lvl3pPr>
            <a:lvl4pPr marL="0" indent="0">
              <a:spcBef>
                <a:spcPts val="0"/>
              </a:spcBef>
              <a:buNone/>
              <a:defRPr sz="1049">
                <a:solidFill>
                  <a:schemeClr val="bg1"/>
                </a:solidFill>
              </a:defRPr>
            </a:lvl4pPr>
            <a:lvl5pPr marL="0" indent="0">
              <a:spcBef>
                <a:spcPts val="0"/>
              </a:spcBef>
              <a:buNone/>
              <a:defRPr sz="899">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 xmlns:a16="http://schemas.microsoft.com/office/drawing/2014/main" id="{CF130104-FAF2-4309-9701-573F37743137}"/>
              </a:ext>
            </a:extLst>
          </p:cNvPr>
          <p:cNvSpPr>
            <a:spLocks noChangeShapeType="1"/>
          </p:cNvSpPr>
          <p:nvPr userDrawn="1"/>
        </p:nvSpPr>
        <p:spPr bwMode="auto">
          <a:xfrm>
            <a:off x="457201" y="680813"/>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endParaRPr lang="en-US" sz="1349" dirty="0">
              <a:solidFill>
                <a:prstClr val="white"/>
              </a:solidFill>
            </a:endParaRPr>
          </a:p>
        </p:txBody>
      </p:sp>
    </p:spTree>
    <p:extLst>
      <p:ext uri="{BB962C8B-B14F-4D97-AF65-F5344CB8AC3E}">
        <p14:creationId xmlns:p14="http://schemas.microsoft.com/office/powerpoint/2010/main" val="293372082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B697C43D-4F1B-43DA-A0C6-DA6B6708E161}"/>
              </a:ext>
            </a:extLst>
          </p:cNvPr>
          <p:cNvSpPr>
            <a:spLocks noGrp="1"/>
          </p:cNvSpPr>
          <p:nvPr>
            <p:ph type="body" sz="quarter" idx="10" hasCustomPrompt="1"/>
          </p:nvPr>
        </p:nvSpPr>
        <p:spPr>
          <a:xfrm>
            <a:off x="264462" y="2138641"/>
            <a:ext cx="3334114" cy="901739"/>
          </a:xfrm>
        </p:spPr>
        <p:txBody>
          <a:bodyPr vert="horz" lIns="0" tIns="0" rIns="0" bIns="0" rtlCol="0" anchor="ctr" anchorCtr="0">
            <a:noAutofit/>
          </a:bodyPr>
          <a:lstStyle>
            <a:lvl1pPr marL="0" indent="0">
              <a:buNone/>
              <a:defRPr kumimoji="0" lang="en-IN" sz="2697"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195" marR="0" lvl="0" indent="-267195" defTabSz="755159" fontAlgn="auto">
              <a:lnSpc>
                <a:spcPct val="100000"/>
              </a:lnSpc>
              <a:spcBef>
                <a:spcPct val="0"/>
              </a:spcBef>
              <a:spcAft>
                <a:spcPts val="0"/>
              </a:spcAft>
              <a:buClrTx/>
              <a:buSzTx/>
              <a:tabLst/>
            </a:pPr>
            <a:r>
              <a:rPr lang="en-US" dirty="0"/>
              <a:t>Chapter Title</a:t>
            </a:r>
            <a:endParaRPr lang="en-IN" dirty="0"/>
          </a:p>
        </p:txBody>
      </p:sp>
    </p:spTree>
    <p:extLst>
      <p:ext uri="{BB962C8B-B14F-4D97-AF65-F5344CB8AC3E}">
        <p14:creationId xmlns:p14="http://schemas.microsoft.com/office/powerpoint/2010/main" val="160656587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 xmlns:a16="http://schemas.microsoft.com/office/drawing/2014/main" id="{628F8CDB-776D-4811-AE2C-217236ECDECA}"/>
              </a:ext>
            </a:extLst>
          </p:cNvPr>
          <p:cNvSpPr>
            <a:spLocks noGrp="1"/>
          </p:cNvSpPr>
          <p:nvPr>
            <p:ph type="pic" sz="quarter" idx="12"/>
          </p:nvPr>
        </p:nvSpPr>
        <p:spPr>
          <a:xfrm>
            <a:off x="4667953" y="0"/>
            <a:ext cx="4476047" cy="5143500"/>
          </a:xfrm>
        </p:spPr>
        <p:txBody>
          <a:bodyPr/>
          <a:lstStyle/>
          <a:p>
            <a:endParaRPr lang="en-IN" dirty="0"/>
          </a:p>
        </p:txBody>
      </p:sp>
      <p:sp>
        <p:nvSpPr>
          <p:cNvPr id="5" name="Text Placeholder 4">
            <a:extLst>
              <a:ext uri="{FF2B5EF4-FFF2-40B4-BE49-F238E27FC236}">
                <a16:creationId xmlns="" xmlns:a16="http://schemas.microsoft.com/office/drawing/2014/main" id="{626E96BA-E9E4-496B-8CA5-6DA27B8AD7E4}"/>
              </a:ext>
            </a:extLst>
          </p:cNvPr>
          <p:cNvSpPr>
            <a:spLocks noGrp="1"/>
          </p:cNvSpPr>
          <p:nvPr>
            <p:ph type="body" sz="quarter" idx="10" hasCustomPrompt="1"/>
          </p:nvPr>
        </p:nvSpPr>
        <p:spPr>
          <a:xfrm>
            <a:off x="277136" y="1934057"/>
            <a:ext cx="3401698" cy="791781"/>
          </a:xfrm>
        </p:spPr>
        <p:txBody>
          <a:bodyPr/>
          <a:lstStyle>
            <a:lvl1pPr marL="0" indent="0">
              <a:buNone/>
              <a:defRPr sz="2249"/>
            </a:lvl1pPr>
          </a:lstStyle>
          <a:p>
            <a:pPr lvl="0"/>
            <a:r>
              <a:rPr lang="en-IN" dirty="0"/>
              <a:t>Chapter Title</a:t>
            </a:r>
          </a:p>
          <a:p>
            <a:pPr lvl="0"/>
            <a:r>
              <a:rPr lang="en-IN" dirty="0"/>
              <a:t>EY Interstate Light</a:t>
            </a:r>
          </a:p>
        </p:txBody>
      </p:sp>
      <p:sp>
        <p:nvSpPr>
          <p:cNvPr id="14" name="Text Placeholder 4">
            <a:extLst>
              <a:ext uri="{FF2B5EF4-FFF2-40B4-BE49-F238E27FC236}">
                <a16:creationId xmlns="" xmlns:a16="http://schemas.microsoft.com/office/drawing/2014/main" id="{1173C8A3-BA2F-497B-A214-45B02D73AF20}"/>
              </a:ext>
            </a:extLst>
          </p:cNvPr>
          <p:cNvSpPr>
            <a:spLocks noGrp="1"/>
          </p:cNvSpPr>
          <p:nvPr>
            <p:ph type="body" sz="quarter" idx="11" hasCustomPrompt="1"/>
          </p:nvPr>
        </p:nvSpPr>
        <p:spPr>
          <a:xfrm>
            <a:off x="277136" y="2880288"/>
            <a:ext cx="3401698" cy="791781"/>
          </a:xfrm>
        </p:spPr>
        <p:txBody>
          <a:bodyPr/>
          <a:lstStyle>
            <a:lvl1pPr marL="0" indent="0">
              <a:buNone/>
              <a:defRPr sz="1199"/>
            </a:lvl1pPr>
          </a:lstStyle>
          <a:p>
            <a:pPr lvl="0"/>
            <a:r>
              <a:rPr lang="en-IN" dirty="0"/>
              <a:t>text</a:t>
            </a:r>
          </a:p>
        </p:txBody>
      </p:sp>
    </p:spTree>
    <p:extLst>
      <p:ext uri="{BB962C8B-B14F-4D97-AF65-F5344CB8AC3E}">
        <p14:creationId xmlns:p14="http://schemas.microsoft.com/office/powerpoint/2010/main" val="62878201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Georgia" panose="02040502050405020303"/>
                <a:cs typeface="Georgia" panose="02040502050405020303"/>
              </a:defRPr>
            </a:lvl1pPr>
          </a:lstStyle>
          <a:p>
            <a:endParaRPr/>
          </a:p>
        </p:txBody>
      </p:sp>
      <p:sp>
        <p:nvSpPr>
          <p:cNvPr id="3" name="Holder 3"/>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12/23/2023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2" y="220650"/>
            <a:ext cx="8229600" cy="4428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 xmlns:a16="http://schemas.microsoft.com/office/drawing/2014/main" id="{95A2BE92-ABF7-4A82-BC35-00F28F500FED}"/>
              </a:ext>
            </a:extLst>
          </p:cNvPr>
          <p:cNvSpPr>
            <a:spLocks noGrp="1"/>
          </p:cNvSpPr>
          <p:nvPr>
            <p:ph type="tbl" sz="quarter" idx="10"/>
          </p:nvPr>
        </p:nvSpPr>
        <p:spPr>
          <a:xfrm>
            <a:off x="457200" y="853443"/>
            <a:ext cx="3716193" cy="3200593"/>
          </a:xfrm>
        </p:spPr>
        <p:txBody>
          <a:bodyPr/>
          <a:lstStyle/>
          <a:p>
            <a:endParaRPr lang="en-IN" dirty="0"/>
          </a:p>
        </p:txBody>
      </p:sp>
      <p:sp>
        <p:nvSpPr>
          <p:cNvPr id="10" name="Text Placeholder 16">
            <a:extLst>
              <a:ext uri="{FF2B5EF4-FFF2-40B4-BE49-F238E27FC236}">
                <a16:creationId xmlns="" xmlns:a16="http://schemas.microsoft.com/office/drawing/2014/main" id="{DA81FCAA-64D2-4A9C-B16E-9C4E3BB431BB}"/>
              </a:ext>
            </a:extLst>
          </p:cNvPr>
          <p:cNvSpPr>
            <a:spLocks noGrp="1"/>
          </p:cNvSpPr>
          <p:nvPr>
            <p:ph type="body" sz="quarter" idx="14" hasCustomPrompt="1"/>
          </p:nvPr>
        </p:nvSpPr>
        <p:spPr>
          <a:xfrm>
            <a:off x="5347312" y="2859966"/>
            <a:ext cx="2315750" cy="135000"/>
          </a:xfrm>
        </p:spPr>
        <p:txBody>
          <a:bodyPr/>
          <a:lstStyle>
            <a:lvl1pPr marL="0" indent="0">
              <a:buNone/>
              <a:defRPr sz="899">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 xmlns:a16="http://schemas.microsoft.com/office/drawing/2014/main" id="{03CDC117-35F2-47B2-85B2-29CB8EE7E096}"/>
              </a:ext>
            </a:extLst>
          </p:cNvPr>
          <p:cNvSpPr>
            <a:spLocks noGrp="1"/>
          </p:cNvSpPr>
          <p:nvPr>
            <p:ph type="body" sz="quarter" idx="15" hasCustomPrompt="1"/>
          </p:nvPr>
        </p:nvSpPr>
        <p:spPr>
          <a:xfrm>
            <a:off x="5347312" y="3041948"/>
            <a:ext cx="2315750" cy="135000"/>
          </a:xfrm>
        </p:spPr>
        <p:txBody>
          <a:bodyPr/>
          <a:lstStyle>
            <a:lvl1pPr marL="0" indent="0">
              <a:buNone/>
              <a:defRPr sz="899">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 xmlns:a16="http://schemas.microsoft.com/office/drawing/2014/main" id="{00A15EA9-2372-4E06-83C2-1E13AB1FA626}"/>
              </a:ext>
            </a:extLst>
          </p:cNvPr>
          <p:cNvSpPr>
            <a:spLocks noGrp="1"/>
          </p:cNvSpPr>
          <p:nvPr>
            <p:ph type="pic" sz="quarter" idx="16"/>
          </p:nvPr>
        </p:nvSpPr>
        <p:spPr>
          <a:xfrm>
            <a:off x="4589866" y="2683564"/>
            <a:ext cx="583916" cy="584219"/>
          </a:xfrm>
          <a:prstGeom prst="ellipse">
            <a:avLst/>
          </a:prstGeom>
        </p:spPr>
        <p:txBody>
          <a:bodyPr anchor="ctr"/>
          <a:lstStyle>
            <a:lvl1pPr marL="0" indent="0" algn="ctr">
              <a:buNone/>
              <a:defRPr sz="675">
                <a:solidFill>
                  <a:schemeClr val="bg1"/>
                </a:solidFill>
              </a:defRPr>
            </a:lvl1pPr>
          </a:lstStyle>
          <a:p>
            <a:endParaRPr lang="en-GB" dirty="0"/>
          </a:p>
        </p:txBody>
      </p:sp>
      <p:sp>
        <p:nvSpPr>
          <p:cNvPr id="9" name="Text Placeholder 8">
            <a:extLst>
              <a:ext uri="{FF2B5EF4-FFF2-40B4-BE49-F238E27FC236}">
                <a16:creationId xmlns="" xmlns:a16="http://schemas.microsoft.com/office/drawing/2014/main" id="{5DB83DAE-9FEB-4E9C-85BA-A34BD239275A}"/>
              </a:ext>
            </a:extLst>
          </p:cNvPr>
          <p:cNvSpPr>
            <a:spLocks noGrp="1"/>
          </p:cNvSpPr>
          <p:nvPr>
            <p:ph type="body" sz="quarter" idx="17" hasCustomPrompt="1"/>
          </p:nvPr>
        </p:nvSpPr>
        <p:spPr>
          <a:xfrm>
            <a:off x="4589866" y="853443"/>
            <a:ext cx="4096935" cy="280355"/>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 xmlns:a16="http://schemas.microsoft.com/office/drawing/2014/main" id="{C1ABE303-7041-4312-AD03-0E872AEF99BE}"/>
              </a:ext>
            </a:extLst>
          </p:cNvPr>
          <p:cNvSpPr>
            <a:spLocks noGrp="1"/>
          </p:cNvSpPr>
          <p:nvPr>
            <p:ph type="body" sz="quarter" idx="18" hasCustomPrompt="1"/>
          </p:nvPr>
        </p:nvSpPr>
        <p:spPr>
          <a:xfrm>
            <a:off x="4589866" y="1226257"/>
            <a:ext cx="4096935" cy="1208666"/>
          </a:xfrm>
        </p:spPr>
        <p:txBody>
          <a:bodyPr/>
          <a:lstStyle>
            <a:lvl1pPr marL="0" indent="0">
              <a:buNone/>
              <a:defRPr sz="1199"/>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 xmlns:a16="http://schemas.microsoft.com/office/drawing/2014/main" id="{B69EB865-6B86-419B-923C-F7DDC68C9C66}"/>
              </a:ext>
            </a:extLst>
          </p:cNvPr>
          <p:cNvSpPr>
            <a:spLocks noChangeShapeType="1"/>
          </p:cNvSpPr>
          <p:nvPr userDrawn="1"/>
        </p:nvSpPr>
        <p:spPr bwMode="auto">
          <a:xfrm>
            <a:off x="457201" y="680813"/>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endParaRPr lang="en-US" sz="1349" dirty="0">
              <a:solidFill>
                <a:prstClr val="white"/>
              </a:solidFill>
            </a:endParaRPr>
          </a:p>
        </p:txBody>
      </p:sp>
    </p:spTree>
    <p:extLst>
      <p:ext uri="{BB962C8B-B14F-4D97-AF65-F5344CB8AC3E}">
        <p14:creationId xmlns:p14="http://schemas.microsoft.com/office/powerpoint/2010/main" val="240019479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4561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 xmlns:a16="http://schemas.microsoft.com/office/drawing/2014/main" id="{E28D7EA5-A532-4D8B-9984-8F3D1FEA98DB}"/>
              </a:ext>
            </a:extLst>
          </p:cNvPr>
          <p:cNvSpPr>
            <a:spLocks noGrp="1"/>
          </p:cNvSpPr>
          <p:nvPr>
            <p:ph type="body" sz="quarter" idx="10"/>
          </p:nvPr>
        </p:nvSpPr>
        <p:spPr>
          <a:xfrm>
            <a:off x="2588534" y="1545176"/>
            <a:ext cx="3966934" cy="2269142"/>
          </a:xfrm>
        </p:spPr>
        <p:txBody>
          <a:bodyPr lIns="0" tIns="0" rIns="0" bIns="0">
            <a:noAutofit/>
          </a:bodyPr>
          <a:lstStyle>
            <a:lvl1pPr marL="0" indent="0" algn="ctr">
              <a:buNone/>
              <a:defRPr lang="en-US" sz="2099" dirty="0" smtClean="0">
                <a:latin typeface="Georgia" panose="02040502050405020303" pitchFamily="18" charset="0"/>
              </a:defRPr>
            </a:lvl1pPr>
          </a:lstStyle>
          <a:p>
            <a:pPr marL="267195" lvl="0" indent="-267195" algn="ctr">
              <a:spcBef>
                <a:spcPts val="0"/>
              </a:spcBef>
            </a:pPr>
            <a:r>
              <a:rPr lang="en-US" dirty="0"/>
              <a:t>Edit Master text styles</a:t>
            </a:r>
          </a:p>
        </p:txBody>
      </p:sp>
      <p:sp>
        <p:nvSpPr>
          <p:cNvPr id="5" name="Text Placeholder 6">
            <a:extLst>
              <a:ext uri="{FF2B5EF4-FFF2-40B4-BE49-F238E27FC236}">
                <a16:creationId xmlns="" xmlns:a16="http://schemas.microsoft.com/office/drawing/2014/main" id="{9F9B9C3C-16F2-40B2-A460-0480520ECF89}"/>
              </a:ext>
            </a:extLst>
          </p:cNvPr>
          <p:cNvSpPr>
            <a:spLocks noGrp="1"/>
          </p:cNvSpPr>
          <p:nvPr>
            <p:ph type="body" sz="quarter" idx="11" hasCustomPrompt="1"/>
          </p:nvPr>
        </p:nvSpPr>
        <p:spPr>
          <a:xfrm>
            <a:off x="2588534" y="4130008"/>
            <a:ext cx="3966934" cy="237629"/>
          </a:xfrm>
        </p:spPr>
        <p:txBody>
          <a:bodyPr lIns="0" tIns="0" rIns="0" bIns="0">
            <a:noAutofit/>
          </a:bodyPr>
          <a:lstStyle>
            <a:lvl1pPr marL="0" indent="0" algn="ctr">
              <a:buNone/>
              <a:defRPr lang="en-US" sz="1199" dirty="0" smtClean="0">
                <a:solidFill>
                  <a:srgbClr val="FFE600"/>
                </a:solidFill>
                <a:latin typeface="+mn-lt"/>
              </a:defRPr>
            </a:lvl1pPr>
          </a:lstStyle>
          <a:p>
            <a:pPr marL="267195" lvl="0" indent="-267195" algn="ctr">
              <a:spcBef>
                <a:spcPts val="0"/>
              </a:spcBef>
              <a:spcAft>
                <a:spcPts val="450"/>
              </a:spcAft>
            </a:pPr>
            <a:r>
              <a:rPr lang="en-US" dirty="0"/>
              <a:t>Name Surname</a:t>
            </a:r>
          </a:p>
        </p:txBody>
      </p:sp>
      <p:sp>
        <p:nvSpPr>
          <p:cNvPr id="6" name="Text Placeholder 6">
            <a:extLst>
              <a:ext uri="{FF2B5EF4-FFF2-40B4-BE49-F238E27FC236}">
                <a16:creationId xmlns="" xmlns:a16="http://schemas.microsoft.com/office/drawing/2014/main" id="{8E04541C-CC5D-4455-8271-73223AE0A881}"/>
              </a:ext>
            </a:extLst>
          </p:cNvPr>
          <p:cNvSpPr>
            <a:spLocks noGrp="1"/>
          </p:cNvSpPr>
          <p:nvPr>
            <p:ph type="body" sz="quarter" idx="12" hasCustomPrompt="1"/>
          </p:nvPr>
        </p:nvSpPr>
        <p:spPr>
          <a:xfrm>
            <a:off x="2588534" y="4364038"/>
            <a:ext cx="3966934" cy="237629"/>
          </a:xfrm>
        </p:spPr>
        <p:txBody>
          <a:bodyPr vert="horz" lIns="0" tIns="0" rIns="0" bIns="0" rtlCol="0" anchor="t" anchorCtr="0">
            <a:noAutofit/>
          </a:bodyPr>
          <a:lstStyle>
            <a:lvl1pPr marL="0" indent="0" algn="ctr">
              <a:buNone/>
              <a:defRPr lang="en-US" sz="1199" dirty="0" smtClean="0">
                <a:latin typeface="+mn-lt"/>
              </a:defRPr>
            </a:lvl1pPr>
          </a:lstStyle>
          <a:p>
            <a:pPr marL="267195" lvl="0" indent="-267195" algn="ctr">
              <a:spcBef>
                <a:spcPts val="0"/>
              </a:spcBef>
              <a:spcAft>
                <a:spcPts val="450"/>
              </a:spcAft>
            </a:pPr>
            <a:r>
              <a:rPr lang="en-US" dirty="0"/>
              <a:t>Job Title</a:t>
            </a:r>
          </a:p>
        </p:txBody>
      </p:sp>
      <p:sp>
        <p:nvSpPr>
          <p:cNvPr id="9" name="Text Placeholder 11">
            <a:extLst>
              <a:ext uri="{FF2B5EF4-FFF2-40B4-BE49-F238E27FC236}">
                <a16:creationId xmlns="" xmlns:a16="http://schemas.microsoft.com/office/drawing/2014/main" id="{FBD672D3-B116-471A-8511-D80D5D920D93}"/>
              </a:ext>
            </a:extLst>
          </p:cNvPr>
          <p:cNvSpPr txBox="1">
            <a:spLocks/>
          </p:cNvSpPr>
          <p:nvPr userDrawn="1"/>
        </p:nvSpPr>
        <p:spPr>
          <a:xfrm>
            <a:off x="3695562" y="734843"/>
            <a:ext cx="1752878" cy="662015"/>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FFE600"/>
              </a:buClr>
              <a:buFont typeface="Arial" pitchFamily="34" charset="0"/>
              <a:buNone/>
            </a:pPr>
            <a:r>
              <a:rPr lang="en-GB" sz="8391" dirty="0">
                <a:solidFill>
                  <a:srgbClr val="FFE600"/>
                </a:solidFill>
                <a:latin typeface="Georgia" panose="02040502050405020303" pitchFamily="18" charset="0"/>
              </a:rPr>
              <a:t>“ </a:t>
            </a:r>
          </a:p>
        </p:txBody>
      </p:sp>
    </p:spTree>
    <p:extLst>
      <p:ext uri="{BB962C8B-B14F-4D97-AF65-F5344CB8AC3E}">
        <p14:creationId xmlns:p14="http://schemas.microsoft.com/office/powerpoint/2010/main" val="190959302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tandard slide_Quot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 xmlns:a16="http://schemas.microsoft.com/office/drawing/2014/main" id="{5F631DB4-01C3-4472-BC0A-49B85B00709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Rectangle 9">
            <a:extLst>
              <a:ext uri="{FF2B5EF4-FFF2-40B4-BE49-F238E27FC236}">
                <a16:creationId xmlns="" xmlns:a16="http://schemas.microsoft.com/office/drawing/2014/main" id="{2AFB6E75-22D0-46A9-940A-317C0CFB2315}"/>
              </a:ext>
            </a:extLst>
          </p:cNvPr>
          <p:cNvSpPr/>
          <p:nvPr userDrawn="1"/>
        </p:nvSpPr>
        <p:spPr>
          <a:xfrm>
            <a:off x="0" y="0"/>
            <a:ext cx="9144000" cy="5143500"/>
          </a:xfrm>
          <a:prstGeom prst="rect">
            <a:avLst/>
          </a:prstGeom>
          <a:solidFill>
            <a:schemeClr val="bg2">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buClrTx/>
              <a:buFontTx/>
              <a:buNone/>
            </a:pPr>
            <a:endParaRPr lang="en-IN" sz="899" kern="1200" dirty="0">
              <a:solidFill>
                <a:srgbClr val="2E2E38"/>
              </a:solidFill>
            </a:endParaRPr>
          </a:p>
        </p:txBody>
      </p:sp>
      <p:sp>
        <p:nvSpPr>
          <p:cNvPr id="5" name="Text Placeholder 11">
            <a:extLst>
              <a:ext uri="{FF2B5EF4-FFF2-40B4-BE49-F238E27FC236}">
                <a16:creationId xmlns="" xmlns:a16="http://schemas.microsoft.com/office/drawing/2014/main" id="{8F291EB0-15F5-4E9A-A38B-CE3AC1452E21}"/>
              </a:ext>
            </a:extLst>
          </p:cNvPr>
          <p:cNvSpPr txBox="1">
            <a:spLocks/>
          </p:cNvSpPr>
          <p:nvPr userDrawn="1"/>
        </p:nvSpPr>
        <p:spPr>
          <a:xfrm>
            <a:off x="3708891" y="6702"/>
            <a:ext cx="1752878" cy="644129"/>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FFE600"/>
              </a:buClr>
              <a:buFont typeface="Arial" pitchFamily="34" charset="0"/>
              <a:buNone/>
            </a:pPr>
            <a:r>
              <a:rPr lang="en-GB" sz="8391" dirty="0">
                <a:solidFill>
                  <a:srgbClr val="FFE600"/>
                </a:solidFill>
                <a:latin typeface="Georgia" panose="02040502050405020303" pitchFamily="18" charset="0"/>
              </a:rPr>
              <a:t>“</a:t>
            </a:r>
          </a:p>
        </p:txBody>
      </p:sp>
      <p:sp>
        <p:nvSpPr>
          <p:cNvPr id="7" name="Text Placeholder 6">
            <a:extLst>
              <a:ext uri="{FF2B5EF4-FFF2-40B4-BE49-F238E27FC236}">
                <a16:creationId xmlns="" xmlns:a16="http://schemas.microsoft.com/office/drawing/2014/main" id="{FB5D2AC0-B4F7-4455-9AE0-201966050A6D}"/>
              </a:ext>
            </a:extLst>
          </p:cNvPr>
          <p:cNvSpPr>
            <a:spLocks noGrp="1"/>
          </p:cNvSpPr>
          <p:nvPr>
            <p:ph type="body" sz="quarter" idx="10"/>
          </p:nvPr>
        </p:nvSpPr>
        <p:spPr>
          <a:xfrm>
            <a:off x="384813" y="1895074"/>
            <a:ext cx="3966934" cy="1350000"/>
          </a:xfrm>
        </p:spPr>
        <p:txBody>
          <a:bodyPr lIns="90000" tIns="46800" rIns="90000" bIns="46800"/>
          <a:lstStyle>
            <a:lvl1pPr marL="0" indent="0">
              <a:buNone/>
              <a:defRPr lang="en-US" sz="2099" dirty="0" smtClean="0">
                <a:latin typeface="Georgia" panose="02040502050405020303" pitchFamily="18" charset="0"/>
              </a:defRPr>
            </a:lvl1pPr>
          </a:lstStyle>
          <a:p>
            <a:pPr marL="267195" lvl="0" indent="-267195">
              <a:spcBef>
                <a:spcPts val="0"/>
              </a:spcBef>
            </a:pPr>
            <a:r>
              <a:rPr lang="en-US" dirty="0"/>
              <a:t>Edit Master text styles</a:t>
            </a:r>
          </a:p>
        </p:txBody>
      </p:sp>
      <p:sp>
        <p:nvSpPr>
          <p:cNvPr id="8" name="Text Placeholder 6">
            <a:extLst>
              <a:ext uri="{FF2B5EF4-FFF2-40B4-BE49-F238E27FC236}">
                <a16:creationId xmlns="" xmlns:a16="http://schemas.microsoft.com/office/drawing/2014/main" id="{F1BA83A2-78F0-4F7E-836B-9B4B87820F96}"/>
              </a:ext>
            </a:extLst>
          </p:cNvPr>
          <p:cNvSpPr>
            <a:spLocks noGrp="1"/>
          </p:cNvSpPr>
          <p:nvPr>
            <p:ph type="body" sz="quarter" idx="11" hasCustomPrompt="1"/>
          </p:nvPr>
        </p:nvSpPr>
        <p:spPr>
          <a:xfrm>
            <a:off x="384813" y="3474573"/>
            <a:ext cx="3966934" cy="237629"/>
          </a:xfrm>
        </p:spPr>
        <p:txBody>
          <a:bodyPr lIns="90000" tIns="46800" rIns="90000" bIns="46800"/>
          <a:lstStyle>
            <a:lvl1pPr marL="0" indent="0" algn="l" defTabSz="685115" rtl="0" eaLnBrk="1" latinLnBrk="0" hangingPunct="1">
              <a:spcBef>
                <a:spcPts val="0"/>
              </a:spcBef>
              <a:spcAft>
                <a:spcPts val="450"/>
              </a:spcAft>
              <a:buClr>
                <a:schemeClr val="tx2"/>
              </a:buClr>
              <a:buSzPct val="70000"/>
              <a:buFont typeface="Arial" pitchFamily="34" charset="0"/>
              <a:buNone/>
              <a:defRPr lang="en-US" sz="1199" kern="1200" dirty="0" smtClean="0">
                <a:solidFill>
                  <a:schemeClr val="tx2"/>
                </a:solidFill>
                <a:latin typeface="+mn-lt"/>
                <a:ea typeface="+mn-ea"/>
                <a:cs typeface="+mn-cs"/>
              </a:defRPr>
            </a:lvl1pPr>
            <a:lvl2pPr marL="267195" indent="0">
              <a:buNone/>
              <a:defRPr lang="en-US" sz="1499" smtClean="0">
                <a:latin typeface="+mn-lt"/>
              </a:defRPr>
            </a:lvl2pPr>
            <a:lvl3pPr>
              <a:defRPr lang="en-US" sz="1349" smtClean="0">
                <a:latin typeface="+mn-lt"/>
              </a:defRPr>
            </a:lvl3pPr>
            <a:lvl4pPr>
              <a:defRPr lang="en-US" sz="1199" smtClean="0">
                <a:latin typeface="+mn-lt"/>
              </a:defRPr>
            </a:lvl4pPr>
            <a:lvl5pPr>
              <a:defRPr lang="en-IN" sz="1199">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 xmlns:a16="http://schemas.microsoft.com/office/drawing/2014/main" id="{034CE9DD-CE12-4D9F-8FD6-A2522F36C807}"/>
              </a:ext>
            </a:extLst>
          </p:cNvPr>
          <p:cNvSpPr>
            <a:spLocks noGrp="1"/>
          </p:cNvSpPr>
          <p:nvPr>
            <p:ph type="body" sz="quarter" idx="12" hasCustomPrompt="1"/>
          </p:nvPr>
        </p:nvSpPr>
        <p:spPr>
          <a:xfrm>
            <a:off x="384813" y="3728581"/>
            <a:ext cx="3966934" cy="237629"/>
          </a:xfrm>
        </p:spPr>
        <p:txBody>
          <a:bodyPr lIns="90000" tIns="46800" rIns="90000" bIns="46800"/>
          <a:lstStyle>
            <a:lvl1pPr marL="0" indent="0" algn="l" defTabSz="685115" rtl="0" eaLnBrk="1" latinLnBrk="0" hangingPunct="1">
              <a:spcBef>
                <a:spcPts val="0"/>
              </a:spcBef>
              <a:spcAft>
                <a:spcPts val="450"/>
              </a:spcAft>
              <a:buClr>
                <a:schemeClr val="tx2"/>
              </a:buClr>
              <a:buSzPct val="70000"/>
              <a:buFont typeface="Arial" pitchFamily="34" charset="0"/>
              <a:buNone/>
              <a:defRPr lang="en-US" sz="1199" kern="1200" dirty="0" smtClean="0">
                <a:solidFill>
                  <a:schemeClr val="bg1"/>
                </a:solidFill>
                <a:latin typeface="+mn-lt"/>
                <a:ea typeface="+mn-ea"/>
                <a:cs typeface="+mn-cs"/>
              </a:defRPr>
            </a:lvl1pPr>
            <a:lvl2pPr marL="267195" indent="0">
              <a:buNone/>
              <a:defRPr lang="en-US" sz="1499" smtClean="0">
                <a:latin typeface="+mn-lt"/>
              </a:defRPr>
            </a:lvl2pPr>
            <a:lvl3pPr>
              <a:defRPr lang="en-US" sz="1349" smtClean="0">
                <a:latin typeface="+mn-lt"/>
              </a:defRPr>
            </a:lvl3pPr>
            <a:lvl4pPr>
              <a:defRPr lang="en-US" sz="1199" smtClean="0">
                <a:latin typeface="+mn-lt"/>
              </a:defRPr>
            </a:lvl4pPr>
            <a:lvl5pPr>
              <a:defRPr lang="en-IN" sz="1199">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396445086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2" y="220650"/>
            <a:ext cx="8229600" cy="4428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2" y="853440"/>
            <a:ext cx="6175841" cy="3626100"/>
          </a:xfrm>
        </p:spPr>
        <p:txBody>
          <a:bodyPr/>
          <a:lstStyle>
            <a:lvl1pPr marL="0" indent="0">
              <a:buNone/>
              <a:defRPr>
                <a:solidFill>
                  <a:schemeClr val="bg1"/>
                </a:solidFill>
              </a:defRPr>
            </a:lvl1pPr>
            <a:lvl2pPr marL="267195">
              <a:defRPr>
                <a:solidFill>
                  <a:schemeClr val="bg1"/>
                </a:solidFill>
              </a:defRPr>
            </a:lvl2pPr>
            <a:lvl3pPr marL="534389">
              <a:defRPr>
                <a:solidFill>
                  <a:schemeClr val="bg1"/>
                </a:solidFill>
              </a:defRPr>
            </a:lvl3pPr>
            <a:lvl4pPr marL="801584">
              <a:defRPr>
                <a:solidFill>
                  <a:schemeClr val="bg1"/>
                </a:solidFill>
              </a:defRPr>
            </a:lvl4pPr>
            <a:lvl5pPr marL="1068779">
              <a:defRPr sz="899">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 xmlns:a16="http://schemas.microsoft.com/office/drawing/2014/main" id="{8D4CA674-C969-4C5C-9EA4-6D41FE961DE2}"/>
              </a:ext>
            </a:extLst>
          </p:cNvPr>
          <p:cNvSpPr>
            <a:spLocks noChangeShapeType="1"/>
          </p:cNvSpPr>
          <p:nvPr userDrawn="1"/>
        </p:nvSpPr>
        <p:spPr bwMode="auto">
          <a:xfrm>
            <a:off x="457201" y="680813"/>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endParaRPr lang="en-US" sz="1349" dirty="0">
              <a:solidFill>
                <a:prstClr val="white"/>
              </a:solidFill>
            </a:endParaRPr>
          </a:p>
        </p:txBody>
      </p:sp>
    </p:spTree>
    <p:extLst>
      <p:ext uri="{BB962C8B-B14F-4D97-AF65-F5344CB8AC3E}">
        <p14:creationId xmlns:p14="http://schemas.microsoft.com/office/powerpoint/2010/main" val="285191430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2" y="220650"/>
            <a:ext cx="8229600" cy="443160"/>
          </a:xfrm>
        </p:spPr>
        <p:txBody>
          <a:bodyPr/>
          <a:lstStyle>
            <a:lvl1pPr>
              <a:defRPr>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 xmlns:a16="http://schemas.microsoft.com/office/drawing/2014/main" id="{97A26880-8DD7-4A78-ADAF-91ED2E744A7C}"/>
              </a:ext>
            </a:extLst>
          </p:cNvPr>
          <p:cNvSpPr>
            <a:spLocks noChangeShapeType="1"/>
          </p:cNvSpPr>
          <p:nvPr userDrawn="1"/>
        </p:nvSpPr>
        <p:spPr bwMode="auto">
          <a:xfrm>
            <a:off x="457201" y="680813"/>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endParaRPr lang="en-US" sz="1349" dirty="0">
              <a:solidFill>
                <a:prstClr val="white"/>
              </a:solidFill>
            </a:endParaRPr>
          </a:p>
        </p:txBody>
      </p:sp>
    </p:spTree>
    <p:extLst>
      <p:ext uri="{BB962C8B-B14F-4D97-AF65-F5344CB8AC3E}">
        <p14:creationId xmlns:p14="http://schemas.microsoft.com/office/powerpoint/2010/main" val="240002395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2" y="220650"/>
            <a:ext cx="8229600" cy="44316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1" y="853439"/>
            <a:ext cx="4038600" cy="3626100"/>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899">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2" y="853439"/>
            <a:ext cx="4038600" cy="3626100"/>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899">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 xmlns:a16="http://schemas.microsoft.com/office/drawing/2014/main" id="{9B070B28-7AAC-47E5-9EB5-96B8B8B88057}"/>
              </a:ext>
            </a:extLst>
          </p:cNvPr>
          <p:cNvSpPr>
            <a:spLocks noChangeShapeType="1"/>
          </p:cNvSpPr>
          <p:nvPr userDrawn="1"/>
        </p:nvSpPr>
        <p:spPr bwMode="auto">
          <a:xfrm>
            <a:off x="457201" y="680813"/>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endParaRPr lang="en-US" sz="1349" dirty="0">
              <a:solidFill>
                <a:prstClr val="white"/>
              </a:solidFill>
            </a:endParaRPr>
          </a:p>
        </p:txBody>
      </p:sp>
    </p:spTree>
    <p:extLst>
      <p:ext uri="{BB962C8B-B14F-4D97-AF65-F5344CB8AC3E}">
        <p14:creationId xmlns:p14="http://schemas.microsoft.com/office/powerpoint/2010/main" val="258971438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9247" y="1402083"/>
            <a:ext cx="4042800" cy="3192056"/>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899">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7304" y="1402083"/>
            <a:ext cx="4042800" cy="3192056"/>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899">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457201" y="853440"/>
            <a:ext cx="4042800" cy="4806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4647304" y="853440"/>
            <a:ext cx="4042800" cy="4806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457202" y="220650"/>
            <a:ext cx="8229600" cy="44316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 xmlns:a16="http://schemas.microsoft.com/office/drawing/2014/main" id="{9773E7D9-2434-4381-A00D-27B62C086733}"/>
              </a:ext>
            </a:extLst>
          </p:cNvPr>
          <p:cNvSpPr>
            <a:spLocks noChangeShapeType="1"/>
          </p:cNvSpPr>
          <p:nvPr userDrawn="1"/>
        </p:nvSpPr>
        <p:spPr bwMode="auto">
          <a:xfrm>
            <a:off x="457201" y="680813"/>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endParaRPr lang="en-US" sz="1349" dirty="0">
              <a:solidFill>
                <a:prstClr val="white"/>
              </a:solidFill>
            </a:endParaRPr>
          </a:p>
        </p:txBody>
      </p:sp>
    </p:spTree>
    <p:extLst>
      <p:ext uri="{BB962C8B-B14F-4D97-AF65-F5344CB8AC3E}">
        <p14:creationId xmlns:p14="http://schemas.microsoft.com/office/powerpoint/2010/main" val="71847168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10161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07006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058"/>
        <p:cNvGrpSpPr/>
        <p:nvPr/>
      </p:nvGrpSpPr>
      <p:grpSpPr>
        <a:xfrm>
          <a:off x="0" y="0"/>
          <a:ext cx="0" cy="0"/>
          <a:chOff x="0" y="0"/>
          <a:chExt cx="0" cy="0"/>
        </a:xfrm>
      </p:grpSpPr>
      <p:sp>
        <p:nvSpPr>
          <p:cNvPr id="1059" name="Google Shape;1059;p3"/>
          <p:cNvSpPr txBox="1">
            <a:spLocks noGrp="1"/>
          </p:cNvSpPr>
          <p:nvPr>
            <p:ph type="title"/>
          </p:nvPr>
        </p:nvSpPr>
        <p:spPr>
          <a:xfrm>
            <a:off x="457200" y="109538"/>
            <a:ext cx="6928425" cy="567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SzPts val="1400"/>
              <a:buNone/>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1060" name="Google Shape;1060;p3"/>
          <p:cNvSpPr txBox="1">
            <a:spLocks noGrp="1"/>
          </p:cNvSpPr>
          <p:nvPr>
            <p:ph type="body" idx="1"/>
          </p:nvPr>
        </p:nvSpPr>
        <p:spPr>
          <a:xfrm>
            <a:off x="419101" y="1200151"/>
            <a:ext cx="8267625" cy="3394575"/>
          </a:xfrm>
          <a:prstGeom prst="rect">
            <a:avLst/>
          </a:prstGeom>
          <a:noFill/>
          <a:ln>
            <a:noFill/>
          </a:ln>
        </p:spPr>
        <p:txBody>
          <a:bodyPr spcFirstLastPara="1" wrap="square" lIns="91425" tIns="45700" rIns="91425" bIns="45700" anchor="t" anchorCtr="0">
            <a:noAutofit/>
          </a:bodyPr>
          <a:lstStyle>
            <a:lvl1pPr marL="342900" lvl="0" indent="-257175" algn="l" rtl="0">
              <a:spcBef>
                <a:spcPts val="270"/>
              </a:spcBef>
              <a:spcAft>
                <a:spcPts val="0"/>
              </a:spcAft>
              <a:buClr>
                <a:schemeClr val="dk1"/>
              </a:buClr>
              <a:buSzPts val="1800"/>
              <a:buChar char="▪"/>
              <a:defRPr/>
            </a:lvl1pPr>
            <a:lvl2pPr marL="685800" lvl="1" indent="-257175" algn="l" rtl="0">
              <a:spcBef>
                <a:spcPts val="270"/>
              </a:spcBef>
              <a:spcAft>
                <a:spcPts val="0"/>
              </a:spcAft>
              <a:buClr>
                <a:schemeClr val="dk1"/>
              </a:buClr>
              <a:buSzPts val="1800"/>
              <a:buChar char="–"/>
              <a:defRPr/>
            </a:lvl2pPr>
            <a:lvl3pPr marL="1028700" lvl="2" indent="-257175" algn="l" rtl="0">
              <a:spcBef>
                <a:spcPts val="270"/>
              </a:spcBef>
              <a:spcAft>
                <a:spcPts val="0"/>
              </a:spcAft>
              <a:buClr>
                <a:schemeClr val="dk1"/>
              </a:buClr>
              <a:buSzPts val="1800"/>
              <a:buChar char="•"/>
              <a:defRPr/>
            </a:lvl3pPr>
            <a:lvl4pPr marL="1371600" lvl="3" indent="-257175" algn="l" rtl="0">
              <a:spcBef>
                <a:spcPts val="270"/>
              </a:spcBef>
              <a:spcAft>
                <a:spcPts val="0"/>
              </a:spcAft>
              <a:buClr>
                <a:schemeClr val="dk1"/>
              </a:buClr>
              <a:buSzPts val="1800"/>
              <a:buChar char="–"/>
              <a:defRPr/>
            </a:lvl4pPr>
            <a:lvl5pPr marL="1714500" lvl="4" indent="-257175" algn="l" rtl="0">
              <a:spcBef>
                <a:spcPts val="270"/>
              </a:spcBef>
              <a:spcAft>
                <a:spcPts val="0"/>
              </a:spcAft>
              <a:buClr>
                <a:schemeClr val="dk1"/>
              </a:buClr>
              <a:buSzPts val="1800"/>
              <a:buChar char="»"/>
              <a:defRPr/>
            </a:lvl5pPr>
            <a:lvl6pPr marL="2057400" lvl="5" indent="-257175" algn="l" rtl="0">
              <a:spcBef>
                <a:spcPts val="270"/>
              </a:spcBef>
              <a:spcAft>
                <a:spcPts val="0"/>
              </a:spcAft>
              <a:buClr>
                <a:schemeClr val="dk1"/>
              </a:buClr>
              <a:buSzPts val="1800"/>
              <a:buChar char="•"/>
              <a:defRPr/>
            </a:lvl6pPr>
            <a:lvl7pPr marL="2400300" lvl="6" indent="-257175" algn="l" rtl="0">
              <a:spcBef>
                <a:spcPts val="270"/>
              </a:spcBef>
              <a:spcAft>
                <a:spcPts val="0"/>
              </a:spcAft>
              <a:buClr>
                <a:schemeClr val="dk1"/>
              </a:buClr>
              <a:buSzPts val="1800"/>
              <a:buChar char="•"/>
              <a:defRPr/>
            </a:lvl7pPr>
            <a:lvl8pPr marL="2743200" lvl="7" indent="-257175" algn="l" rtl="0">
              <a:spcBef>
                <a:spcPts val="270"/>
              </a:spcBef>
              <a:spcAft>
                <a:spcPts val="0"/>
              </a:spcAft>
              <a:buClr>
                <a:schemeClr val="dk1"/>
              </a:buClr>
              <a:buSzPts val="1800"/>
              <a:buChar char="•"/>
              <a:defRPr/>
            </a:lvl8pPr>
            <a:lvl9pPr marL="3086100" lvl="8" indent="-257175" algn="l" rtl="0">
              <a:spcBef>
                <a:spcPts val="270"/>
              </a:spcBef>
              <a:spcAft>
                <a:spcPts val="0"/>
              </a:spcAft>
              <a:buClr>
                <a:schemeClr val="dk1"/>
              </a:buClr>
              <a:buSzPts val="1800"/>
              <a:buChar char="•"/>
              <a:defRPr/>
            </a:lvl9pPr>
          </a:lstStyle>
          <a:p>
            <a:endParaRPr/>
          </a:p>
        </p:txBody>
      </p:sp>
      <p:sp>
        <p:nvSpPr>
          <p:cNvPr id="1061" name="Google Shape;1061;p3"/>
          <p:cNvSpPr txBox="1">
            <a:spLocks noGrp="1"/>
          </p:cNvSpPr>
          <p:nvPr>
            <p:ph type="dt" idx="10"/>
          </p:nvPr>
        </p:nvSpPr>
        <p:spPr>
          <a:xfrm>
            <a:off x="6553200" y="16669"/>
            <a:ext cx="2133675" cy="307736"/>
          </a:xfrm>
          <a:prstGeom prst="rect">
            <a:avLst/>
          </a:prstGeom>
          <a:noFill/>
          <a:ln>
            <a:noFill/>
          </a:ln>
        </p:spPr>
        <p:txBody>
          <a:bodyPr spcFirstLastPara="1" wrap="square" lIns="91425" tIns="45700" rIns="91425" bIns="45700" anchor="t" anchorCtr="0">
            <a:sp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2" name="Google Shape;1062;p3"/>
          <p:cNvSpPr txBox="1">
            <a:spLocks noGrp="1"/>
          </p:cNvSpPr>
          <p:nvPr>
            <p:ph type="ftr" idx="11"/>
          </p:nvPr>
        </p:nvSpPr>
        <p:spPr>
          <a:xfrm>
            <a:off x="3124200" y="4683919"/>
            <a:ext cx="2895525" cy="3573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063" name="Google Shape;1063;p3"/>
          <p:cNvSpPr txBox="1">
            <a:spLocks noGrp="1"/>
          </p:cNvSpPr>
          <p:nvPr>
            <p:ph type="sldNum" idx="12"/>
          </p:nvPr>
        </p:nvSpPr>
        <p:spPr>
          <a:xfrm>
            <a:off x="8686800" y="4743450"/>
            <a:ext cx="211050" cy="171450"/>
          </a:xfrm>
          <a:prstGeom prst="rect">
            <a:avLst/>
          </a:prstGeom>
          <a:solidFill>
            <a:srgbClr val="0771B0"/>
          </a:solidFill>
          <a:ln>
            <a:noFill/>
          </a:ln>
        </p:spPr>
        <p:txBody>
          <a:bodyPr spcFirstLastPara="1" wrap="square" lIns="0" tIns="0" rIns="0" bIns="0" anchor="ctr" anchorCtr="0">
            <a:noAutofit/>
          </a:bodyPr>
          <a:lstStyle>
            <a:lvl1pPr marL="0" marR="0" lvl="0" indent="0" algn="ctr" rtl="0">
              <a:spcBef>
                <a:spcPts val="0"/>
              </a:spcBef>
              <a:buNone/>
              <a:defRPr sz="750" b="1" i="0" u="none" strike="noStrike" cap="none">
                <a:solidFill>
                  <a:srgbClr val="FFFFFF"/>
                </a:solidFill>
                <a:latin typeface="Calibri"/>
                <a:ea typeface="Calibri"/>
                <a:cs typeface="Calibri"/>
                <a:sym typeface="Calibri"/>
              </a:defRPr>
            </a:lvl1pPr>
            <a:lvl2pPr marL="0" marR="0" lvl="1" indent="0" algn="ctr" rtl="0">
              <a:spcBef>
                <a:spcPts val="0"/>
              </a:spcBef>
              <a:buNone/>
              <a:defRPr sz="750" b="1" i="0" u="none" strike="noStrike" cap="none">
                <a:solidFill>
                  <a:srgbClr val="FFFFFF"/>
                </a:solidFill>
                <a:latin typeface="Calibri"/>
                <a:ea typeface="Calibri"/>
                <a:cs typeface="Calibri"/>
                <a:sym typeface="Calibri"/>
              </a:defRPr>
            </a:lvl2pPr>
            <a:lvl3pPr marL="0" marR="0" lvl="2" indent="0" algn="ctr" rtl="0">
              <a:spcBef>
                <a:spcPts val="0"/>
              </a:spcBef>
              <a:buNone/>
              <a:defRPr sz="750" b="1" i="0" u="none" strike="noStrike" cap="none">
                <a:solidFill>
                  <a:srgbClr val="FFFFFF"/>
                </a:solidFill>
                <a:latin typeface="Calibri"/>
                <a:ea typeface="Calibri"/>
                <a:cs typeface="Calibri"/>
                <a:sym typeface="Calibri"/>
              </a:defRPr>
            </a:lvl3pPr>
            <a:lvl4pPr marL="0" marR="0" lvl="3" indent="0" algn="ctr" rtl="0">
              <a:spcBef>
                <a:spcPts val="0"/>
              </a:spcBef>
              <a:buNone/>
              <a:defRPr sz="750" b="1" i="0" u="none" strike="noStrike" cap="none">
                <a:solidFill>
                  <a:srgbClr val="FFFFFF"/>
                </a:solidFill>
                <a:latin typeface="Calibri"/>
                <a:ea typeface="Calibri"/>
                <a:cs typeface="Calibri"/>
                <a:sym typeface="Calibri"/>
              </a:defRPr>
            </a:lvl4pPr>
            <a:lvl5pPr marL="0" marR="0" lvl="4" indent="0" algn="ctr" rtl="0">
              <a:spcBef>
                <a:spcPts val="0"/>
              </a:spcBef>
              <a:buNone/>
              <a:defRPr sz="750" b="1" i="0" u="none" strike="noStrike" cap="none">
                <a:solidFill>
                  <a:srgbClr val="FFFFFF"/>
                </a:solidFill>
                <a:latin typeface="Calibri"/>
                <a:ea typeface="Calibri"/>
                <a:cs typeface="Calibri"/>
                <a:sym typeface="Calibri"/>
              </a:defRPr>
            </a:lvl5pPr>
            <a:lvl6pPr marL="0" marR="0" lvl="5" indent="0" algn="ctr" rtl="0">
              <a:spcBef>
                <a:spcPts val="0"/>
              </a:spcBef>
              <a:buNone/>
              <a:defRPr sz="750" b="1" i="0" u="none" strike="noStrike" cap="none">
                <a:solidFill>
                  <a:srgbClr val="FFFFFF"/>
                </a:solidFill>
                <a:latin typeface="Calibri"/>
                <a:ea typeface="Calibri"/>
                <a:cs typeface="Calibri"/>
                <a:sym typeface="Calibri"/>
              </a:defRPr>
            </a:lvl6pPr>
            <a:lvl7pPr marL="0" marR="0" lvl="6" indent="0" algn="ctr" rtl="0">
              <a:spcBef>
                <a:spcPts val="0"/>
              </a:spcBef>
              <a:buNone/>
              <a:defRPr sz="750" b="1" i="0" u="none" strike="noStrike" cap="none">
                <a:solidFill>
                  <a:srgbClr val="FFFFFF"/>
                </a:solidFill>
                <a:latin typeface="Calibri"/>
                <a:ea typeface="Calibri"/>
                <a:cs typeface="Calibri"/>
                <a:sym typeface="Calibri"/>
              </a:defRPr>
            </a:lvl7pPr>
            <a:lvl8pPr marL="0" marR="0" lvl="7" indent="0" algn="ctr" rtl="0">
              <a:spcBef>
                <a:spcPts val="0"/>
              </a:spcBef>
              <a:buNone/>
              <a:defRPr sz="750" b="1" i="0" u="none" strike="noStrike" cap="none">
                <a:solidFill>
                  <a:srgbClr val="FFFFFF"/>
                </a:solidFill>
                <a:latin typeface="Calibri"/>
                <a:ea typeface="Calibri"/>
                <a:cs typeface="Calibri"/>
                <a:sym typeface="Calibri"/>
              </a:defRPr>
            </a:lvl8pPr>
            <a:lvl9pPr marL="0" marR="0" lvl="8" indent="0" algn="ctr" rtl="0">
              <a:spcBef>
                <a:spcPts val="0"/>
              </a:spcBef>
              <a:buNone/>
              <a:defRPr sz="750" b="1" i="0" u="none" strike="noStrike" cap="none">
                <a:solidFill>
                  <a:srgbClr val="FFFFFF"/>
                </a:solidFill>
                <a:latin typeface="Calibri"/>
                <a:ea typeface="Calibri"/>
                <a:cs typeface="Calibri"/>
                <a:sym typeface="Calibri"/>
              </a:defRPr>
            </a:lvl9pPr>
          </a:lstStyle>
          <a:p>
            <a:fld id="{00000000-1234-1234-1234-123412341234}" type="slidenum">
              <a:rPr lang="en-IN" smtClean="0"/>
              <a:pPr/>
              <a:t>‹#›</a:t>
            </a:fld>
            <a:endParaRPr lang="en-IN"/>
          </a:p>
        </p:txBody>
      </p:sp>
    </p:spTree>
    <p:extLst>
      <p:ext uri="{BB962C8B-B14F-4D97-AF65-F5344CB8AC3E}">
        <p14:creationId xmlns:p14="http://schemas.microsoft.com/office/powerpoint/2010/main" val="38275585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80831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64879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56084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 xmlns:a16="http://schemas.microsoft.com/office/drawing/2014/main" id="{0052CFA6-7CF5-41BD-9D94-2D0DAE108428}"/>
              </a:ext>
            </a:extLst>
          </p:cNvPr>
          <p:cNvSpPr>
            <a:spLocks noGrp="1"/>
          </p:cNvSpPr>
          <p:nvPr>
            <p:ph type="media" sz="quarter" idx="10" hasCustomPrompt="1"/>
          </p:nvPr>
        </p:nvSpPr>
        <p:spPr>
          <a:xfrm>
            <a:off x="0" y="0"/>
            <a:ext cx="9144000" cy="5143500"/>
          </a:xfrm>
        </p:spPr>
        <p:txBody>
          <a:bodyPr anchor="ctr"/>
          <a:lstStyle>
            <a:lvl1pPr marL="0" indent="0" algn="ctr">
              <a:buNone/>
              <a:defRPr/>
            </a:lvl1pPr>
          </a:lstStyle>
          <a:p>
            <a:r>
              <a:rPr lang="en-IN" dirty="0"/>
              <a:t>Video</a:t>
            </a:r>
          </a:p>
        </p:txBody>
      </p:sp>
    </p:spTree>
    <p:extLst>
      <p:ext uri="{BB962C8B-B14F-4D97-AF65-F5344CB8AC3E}">
        <p14:creationId xmlns:p14="http://schemas.microsoft.com/office/powerpoint/2010/main" val="219064544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E83BDE2E-2BCF-4140-945E-7D5610CDE4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62" y="0"/>
            <a:ext cx="9139244" cy="5143500"/>
          </a:xfrm>
          <a:prstGeom prst="rect">
            <a:avLst/>
          </a:prstGeom>
        </p:spPr>
      </p:pic>
      <p:sp>
        <p:nvSpPr>
          <p:cNvPr id="8" name="Content Placeholder 2"/>
          <p:cNvSpPr>
            <a:spLocks noGrp="1"/>
          </p:cNvSpPr>
          <p:nvPr>
            <p:ph idx="1"/>
          </p:nvPr>
        </p:nvSpPr>
        <p:spPr>
          <a:xfrm>
            <a:off x="455612" y="539354"/>
            <a:ext cx="3506400" cy="3907547"/>
          </a:xfrm>
        </p:spPr>
        <p:txBody>
          <a:bodyPr/>
          <a:lstStyle>
            <a:lvl1pPr marL="0" indent="0" algn="l" defTabSz="745776" rtl="0" fontAlgn="base">
              <a:lnSpc>
                <a:spcPct val="100000"/>
              </a:lnSpc>
              <a:spcBef>
                <a:spcPct val="70000"/>
              </a:spcBef>
              <a:spcAft>
                <a:spcPct val="0"/>
              </a:spcAft>
              <a:buSzPct val="100000"/>
              <a:buNone/>
              <a:defRPr lang="en-US" sz="899" kern="1200" noProof="0" dirty="0" smtClean="0">
                <a:solidFill>
                  <a:schemeClr val="bg1"/>
                </a:solidFill>
                <a:latin typeface="EYInterstate Light" panose="02000506000000020004" pitchFamily="2" charset="0"/>
                <a:ea typeface="+mn-ea"/>
                <a:cs typeface="Arial" pitchFamily="34" charset="0"/>
              </a:defRPr>
            </a:lvl1pPr>
            <a:lvl2pPr marL="0" indent="0" algn="l" defTabSz="745776"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28" indent="-132028" algn="l" defTabSz="745776"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5776"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544" indent="-141544" algn="l" defTabSz="745776"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6731228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C129049-E3D5-4C0A-BB1F-72BEDB1FB5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81" y="0"/>
            <a:ext cx="9139240" cy="5143500"/>
          </a:xfrm>
          <a:prstGeom prst="rect">
            <a:avLst/>
          </a:prstGeom>
        </p:spPr>
      </p:pic>
      <p:sp>
        <p:nvSpPr>
          <p:cNvPr id="8" name="Content Placeholder 2"/>
          <p:cNvSpPr>
            <a:spLocks noGrp="1"/>
          </p:cNvSpPr>
          <p:nvPr>
            <p:ph idx="1"/>
          </p:nvPr>
        </p:nvSpPr>
        <p:spPr>
          <a:xfrm>
            <a:off x="455612" y="539354"/>
            <a:ext cx="3506400" cy="3907547"/>
          </a:xfrm>
        </p:spPr>
        <p:txBody>
          <a:bodyPr/>
          <a:lstStyle>
            <a:lvl1pPr marL="0" indent="0" algn="l" defTabSz="745776" rtl="0" fontAlgn="base">
              <a:lnSpc>
                <a:spcPct val="100000"/>
              </a:lnSpc>
              <a:spcBef>
                <a:spcPct val="70000"/>
              </a:spcBef>
              <a:spcAft>
                <a:spcPct val="0"/>
              </a:spcAft>
              <a:buSzPct val="100000"/>
              <a:buNone/>
              <a:defRPr lang="en-US" sz="899" kern="1200" noProof="0" dirty="0" smtClean="0">
                <a:solidFill>
                  <a:schemeClr val="bg1"/>
                </a:solidFill>
                <a:latin typeface="EYInterstate Light" panose="02000506000000020004" pitchFamily="2" charset="0"/>
                <a:ea typeface="+mn-ea"/>
                <a:cs typeface="Arial" pitchFamily="34" charset="0"/>
              </a:defRPr>
            </a:lvl1pPr>
            <a:lvl2pPr marL="0" indent="0" algn="l" defTabSz="745776"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28" indent="-132028" algn="l" defTabSz="745776"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5776"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544" indent="-141544" algn="l" defTabSz="745776"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82498159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5" name="Content Placeholder 3">
            <a:extLst>
              <a:ext uri="{FF2B5EF4-FFF2-40B4-BE49-F238E27FC236}">
                <a16:creationId xmlns="" xmlns:a16="http://schemas.microsoft.com/office/drawing/2014/main" id="{501A2F11-32A0-4526-A5F7-F4382DA5B4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63" y="0"/>
            <a:ext cx="9139240" cy="5143500"/>
          </a:xfrm>
          <a:prstGeom prst="rect">
            <a:avLst/>
          </a:prstGeom>
        </p:spPr>
      </p:pic>
      <p:sp>
        <p:nvSpPr>
          <p:cNvPr id="8" name="Content Placeholder 2"/>
          <p:cNvSpPr>
            <a:spLocks noGrp="1"/>
          </p:cNvSpPr>
          <p:nvPr>
            <p:ph idx="1"/>
          </p:nvPr>
        </p:nvSpPr>
        <p:spPr>
          <a:xfrm>
            <a:off x="455612" y="539354"/>
            <a:ext cx="3506400" cy="3907547"/>
          </a:xfrm>
        </p:spPr>
        <p:txBody>
          <a:bodyPr/>
          <a:lstStyle>
            <a:lvl1pPr marL="0" indent="0" algn="l" defTabSz="745776" rtl="0" fontAlgn="base">
              <a:lnSpc>
                <a:spcPct val="100000"/>
              </a:lnSpc>
              <a:spcBef>
                <a:spcPct val="70000"/>
              </a:spcBef>
              <a:spcAft>
                <a:spcPct val="0"/>
              </a:spcAft>
              <a:buSzPct val="100000"/>
              <a:buNone/>
              <a:defRPr lang="en-US" sz="899" kern="1200" noProof="0" dirty="0" smtClean="0">
                <a:solidFill>
                  <a:schemeClr val="bg1"/>
                </a:solidFill>
                <a:latin typeface="EYInterstate Light" panose="02000506000000020004" pitchFamily="2" charset="0"/>
                <a:ea typeface="+mn-ea"/>
                <a:cs typeface="Arial" pitchFamily="34" charset="0"/>
              </a:defRPr>
            </a:lvl1pPr>
            <a:lvl2pPr marL="0" indent="0" algn="l" defTabSz="745776"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28" indent="-132028" algn="l" defTabSz="745776"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5776"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544" indent="-141544" algn="l" defTabSz="745776"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69420839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202876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6" name="Freeform 56">
            <a:extLst>
              <a:ext uri="{FF2B5EF4-FFF2-40B4-BE49-F238E27FC236}">
                <a16:creationId xmlns="" xmlns:a16="http://schemas.microsoft.com/office/drawing/2014/main" id="{13A7AC18-CF42-4EC5-8D40-441EAE30A06C}"/>
              </a:ext>
            </a:extLst>
          </p:cNvPr>
          <p:cNvSpPr/>
          <p:nvPr userDrawn="1"/>
        </p:nvSpPr>
        <p:spPr>
          <a:xfrm>
            <a:off x="373393" y="596747"/>
            <a:ext cx="3695884" cy="2686113"/>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49" kern="1200" dirty="0">
              <a:solidFill>
                <a:prstClr val="white"/>
              </a:solidFill>
            </a:endParaRPr>
          </a:p>
        </p:txBody>
      </p:sp>
      <p:sp>
        <p:nvSpPr>
          <p:cNvPr id="11" name="Title 1"/>
          <p:cNvSpPr>
            <a:spLocks noGrp="1"/>
          </p:cNvSpPr>
          <p:nvPr>
            <p:ph type="ctrTitle"/>
          </p:nvPr>
        </p:nvSpPr>
        <p:spPr>
          <a:xfrm>
            <a:off x="581326" y="1465666"/>
            <a:ext cx="3245009" cy="734777"/>
          </a:xfrm>
        </p:spPr>
        <p:txBody>
          <a:bodyPr/>
          <a:lstStyle>
            <a:lvl1pPr>
              <a:defRPr sz="224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581326" y="2284621"/>
            <a:ext cx="3245009" cy="784742"/>
          </a:xfrm>
        </p:spPr>
        <p:txBody>
          <a:bodyPr/>
          <a:lstStyle>
            <a:lvl1pPr marL="0" indent="0" algn="l">
              <a:spcAft>
                <a:spcPts val="899"/>
              </a:spcAft>
              <a:buNone/>
              <a:defRPr sz="1499">
                <a:solidFill>
                  <a:schemeClr val="bg1"/>
                </a:solidFill>
                <a:latin typeface="EYInterstate" panose="02000503020000020004" pitchFamily="2" charset="0"/>
                <a:cs typeface="Arial" pitchFamily="34" charset="0"/>
              </a:defRPr>
            </a:lvl1pPr>
            <a:lvl2pPr marL="0" indent="0" algn="l">
              <a:buNone/>
              <a:defRPr sz="1199" b="1">
                <a:solidFill>
                  <a:srgbClr val="404040"/>
                </a:solidFill>
              </a:defRPr>
            </a:lvl2pPr>
            <a:lvl3pPr marL="685115" indent="0" algn="ctr">
              <a:buNone/>
              <a:defRPr>
                <a:solidFill>
                  <a:schemeClr val="tx1">
                    <a:tint val="75000"/>
                  </a:schemeClr>
                </a:solidFill>
              </a:defRPr>
            </a:lvl3pPr>
            <a:lvl4pPr marL="1027672" indent="0" algn="ctr">
              <a:buNone/>
              <a:defRPr>
                <a:solidFill>
                  <a:schemeClr val="tx1">
                    <a:tint val="75000"/>
                  </a:schemeClr>
                </a:solidFill>
              </a:defRPr>
            </a:lvl4pPr>
            <a:lvl5pPr marL="1370229" indent="0" algn="ctr">
              <a:buNone/>
              <a:defRPr>
                <a:solidFill>
                  <a:schemeClr val="tx1">
                    <a:tint val="75000"/>
                  </a:schemeClr>
                </a:solidFill>
              </a:defRPr>
            </a:lvl5pPr>
            <a:lvl6pPr marL="1712786" indent="0" algn="ctr">
              <a:buNone/>
              <a:defRPr>
                <a:solidFill>
                  <a:schemeClr val="tx1">
                    <a:tint val="75000"/>
                  </a:schemeClr>
                </a:solidFill>
              </a:defRPr>
            </a:lvl6pPr>
            <a:lvl7pPr marL="2055343" indent="0" algn="ctr">
              <a:buNone/>
              <a:defRPr>
                <a:solidFill>
                  <a:schemeClr val="tx1">
                    <a:tint val="75000"/>
                  </a:schemeClr>
                </a:solidFill>
              </a:defRPr>
            </a:lvl7pPr>
            <a:lvl8pPr marL="2397901" indent="0" algn="ctr">
              <a:buNone/>
              <a:defRPr>
                <a:solidFill>
                  <a:schemeClr val="tx1">
                    <a:tint val="75000"/>
                  </a:schemeClr>
                </a:solidFill>
              </a:defRPr>
            </a:lvl8pPr>
            <a:lvl9pPr marL="2740457"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 xmlns:a16="http://schemas.microsoft.com/office/drawing/2014/main" id="{C8422AE9-8257-41A9-AB41-1F10585C886F}"/>
              </a:ext>
            </a:extLst>
          </p:cNvPr>
          <p:cNvGrpSpPr>
            <a:grpSpLocks noChangeAspect="1"/>
          </p:cNvGrpSpPr>
          <p:nvPr userDrawn="1"/>
        </p:nvGrpSpPr>
        <p:grpSpPr bwMode="auto">
          <a:xfrm>
            <a:off x="7769544" y="3720704"/>
            <a:ext cx="918684" cy="1076325"/>
            <a:chOff x="6529" y="3125"/>
            <a:chExt cx="772" cy="904"/>
          </a:xfrm>
        </p:grpSpPr>
        <p:sp>
          <p:nvSpPr>
            <p:cNvPr id="15" name="Freeform 5">
              <a:extLst>
                <a:ext uri="{FF2B5EF4-FFF2-40B4-BE49-F238E27FC236}">
                  <a16:creationId xmlns=""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srgbClr val="2E2E38"/>
                </a:solidFill>
                <a:latin typeface="EYInterstate Light"/>
                <a:ea typeface="+mn-ea"/>
              </a:endParaRPr>
            </a:p>
          </p:txBody>
        </p:sp>
        <p:sp>
          <p:nvSpPr>
            <p:cNvPr id="17" name="Freeform 6">
              <a:extLst>
                <a:ext uri="{FF2B5EF4-FFF2-40B4-BE49-F238E27FC236}">
                  <a16:creationId xmlns=""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srgbClr val="2E2E38"/>
                </a:solidFill>
                <a:latin typeface="EYInterstate Light"/>
                <a:ea typeface="+mn-ea"/>
              </a:endParaRPr>
            </a:p>
          </p:txBody>
        </p:sp>
      </p:grpSp>
    </p:spTree>
    <p:extLst>
      <p:ext uri="{BB962C8B-B14F-4D97-AF65-F5344CB8AC3E}">
        <p14:creationId xmlns:p14="http://schemas.microsoft.com/office/powerpoint/2010/main" val="55629782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2_Cover">
    <p:spTree>
      <p:nvGrpSpPr>
        <p:cNvPr id="1" name=""/>
        <p:cNvGrpSpPr/>
        <p:nvPr/>
      </p:nvGrpSpPr>
      <p:grpSpPr>
        <a:xfrm>
          <a:off x="0" y="0"/>
          <a:ext cx="0" cy="0"/>
          <a:chOff x="0" y="0"/>
          <a:chExt cx="0" cy="0"/>
        </a:xfrm>
      </p:grpSpPr>
      <p:sp>
        <p:nvSpPr>
          <p:cNvPr id="16" name="Freeform 56">
            <a:extLst>
              <a:ext uri="{FF2B5EF4-FFF2-40B4-BE49-F238E27FC236}">
                <a16:creationId xmlns="" xmlns:a16="http://schemas.microsoft.com/office/drawing/2014/main" id="{13A7AC18-CF42-4EC5-8D40-441EAE30A06C}"/>
              </a:ext>
            </a:extLst>
          </p:cNvPr>
          <p:cNvSpPr/>
          <p:nvPr userDrawn="1"/>
        </p:nvSpPr>
        <p:spPr>
          <a:xfrm>
            <a:off x="373393" y="596747"/>
            <a:ext cx="3695884" cy="2686113"/>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49" kern="1200" dirty="0">
              <a:solidFill>
                <a:prstClr val="white"/>
              </a:solidFill>
            </a:endParaRPr>
          </a:p>
        </p:txBody>
      </p:sp>
      <p:sp>
        <p:nvSpPr>
          <p:cNvPr id="11" name="Title 1"/>
          <p:cNvSpPr>
            <a:spLocks noGrp="1"/>
          </p:cNvSpPr>
          <p:nvPr>
            <p:ph type="ctrTitle"/>
          </p:nvPr>
        </p:nvSpPr>
        <p:spPr>
          <a:xfrm>
            <a:off x="581326" y="1465666"/>
            <a:ext cx="3245009" cy="734777"/>
          </a:xfrm>
        </p:spPr>
        <p:txBody>
          <a:bodyPr/>
          <a:lstStyle>
            <a:lvl1pPr>
              <a:defRPr sz="224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581326" y="2284621"/>
            <a:ext cx="3245009" cy="784742"/>
          </a:xfrm>
        </p:spPr>
        <p:txBody>
          <a:bodyPr/>
          <a:lstStyle>
            <a:lvl1pPr marL="0" indent="0" algn="l">
              <a:spcAft>
                <a:spcPts val="899"/>
              </a:spcAft>
              <a:buNone/>
              <a:defRPr sz="1499">
                <a:solidFill>
                  <a:schemeClr val="bg1"/>
                </a:solidFill>
                <a:latin typeface="EYInterstate" panose="02000503020000020004" pitchFamily="2" charset="0"/>
                <a:cs typeface="Arial" pitchFamily="34" charset="0"/>
              </a:defRPr>
            </a:lvl1pPr>
            <a:lvl2pPr marL="0" indent="0" algn="l">
              <a:buNone/>
              <a:defRPr sz="1199" b="1">
                <a:solidFill>
                  <a:srgbClr val="404040"/>
                </a:solidFill>
              </a:defRPr>
            </a:lvl2pPr>
            <a:lvl3pPr marL="685115" indent="0" algn="ctr">
              <a:buNone/>
              <a:defRPr>
                <a:solidFill>
                  <a:schemeClr val="tx1">
                    <a:tint val="75000"/>
                  </a:schemeClr>
                </a:solidFill>
              </a:defRPr>
            </a:lvl3pPr>
            <a:lvl4pPr marL="1027672" indent="0" algn="ctr">
              <a:buNone/>
              <a:defRPr>
                <a:solidFill>
                  <a:schemeClr val="tx1">
                    <a:tint val="75000"/>
                  </a:schemeClr>
                </a:solidFill>
              </a:defRPr>
            </a:lvl4pPr>
            <a:lvl5pPr marL="1370229" indent="0" algn="ctr">
              <a:buNone/>
              <a:defRPr>
                <a:solidFill>
                  <a:schemeClr val="tx1">
                    <a:tint val="75000"/>
                  </a:schemeClr>
                </a:solidFill>
              </a:defRPr>
            </a:lvl5pPr>
            <a:lvl6pPr marL="1712786" indent="0" algn="ctr">
              <a:buNone/>
              <a:defRPr>
                <a:solidFill>
                  <a:schemeClr val="tx1">
                    <a:tint val="75000"/>
                  </a:schemeClr>
                </a:solidFill>
              </a:defRPr>
            </a:lvl6pPr>
            <a:lvl7pPr marL="2055343" indent="0" algn="ctr">
              <a:buNone/>
              <a:defRPr>
                <a:solidFill>
                  <a:schemeClr val="tx1">
                    <a:tint val="75000"/>
                  </a:schemeClr>
                </a:solidFill>
              </a:defRPr>
            </a:lvl7pPr>
            <a:lvl8pPr marL="2397901" indent="0" algn="ctr">
              <a:buNone/>
              <a:defRPr>
                <a:solidFill>
                  <a:schemeClr val="tx1">
                    <a:tint val="75000"/>
                  </a:schemeClr>
                </a:solidFill>
              </a:defRPr>
            </a:lvl8pPr>
            <a:lvl9pPr marL="2740457"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 xmlns:a16="http://schemas.microsoft.com/office/drawing/2014/main" id="{F93BD223-2224-476C-AB5C-300C248C1618}"/>
              </a:ext>
            </a:extLst>
          </p:cNvPr>
          <p:cNvCxnSpPr>
            <a:cxnSpLocks/>
          </p:cNvCxnSpPr>
          <p:nvPr userDrawn="1"/>
        </p:nvCxnSpPr>
        <p:spPr>
          <a:xfrm>
            <a:off x="999369" y="4281795"/>
            <a:ext cx="6088405"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651B4C43-E5F8-400E-A971-58A3766B1BF0}"/>
              </a:ext>
            </a:extLst>
          </p:cNvPr>
          <p:cNvSpPr txBox="1"/>
          <p:nvPr userDrawn="1"/>
        </p:nvSpPr>
        <p:spPr>
          <a:xfrm>
            <a:off x="346309" y="4203903"/>
            <a:ext cx="783397" cy="148186"/>
          </a:xfrm>
          <a:prstGeom prst="rect">
            <a:avLst/>
          </a:prstGeom>
          <a:noFill/>
        </p:spPr>
        <p:txBody>
          <a:bodyPr wrap="square" lIns="0" tIns="0" rIns="0" bIns="0" rtlCol="0" anchor="ctr" anchorCtr="0">
            <a:noAutofit/>
          </a:bodyPr>
          <a:lstStyle/>
          <a:p>
            <a:pPr>
              <a:buClrTx/>
              <a:buFontTx/>
              <a:buNone/>
            </a:pPr>
            <a:r>
              <a:rPr lang="en-GB" sz="899" kern="1200" dirty="0">
                <a:solidFill>
                  <a:srgbClr val="828290"/>
                </a:solidFill>
                <a:latin typeface="EYInterstate Light" panose="02000506000000020004" pitchFamily="2" charset="0"/>
                <a:ea typeface="+mn-ea"/>
              </a:rPr>
              <a:t>Written by</a:t>
            </a:r>
          </a:p>
        </p:txBody>
      </p:sp>
      <p:sp>
        <p:nvSpPr>
          <p:cNvPr id="10" name="Text Placeholder 16">
            <a:extLst>
              <a:ext uri="{FF2B5EF4-FFF2-40B4-BE49-F238E27FC236}">
                <a16:creationId xmlns="" xmlns:a16="http://schemas.microsoft.com/office/drawing/2014/main" id="{A9465B6B-DFD4-4E0C-9ACE-E88CA2220464}"/>
              </a:ext>
            </a:extLst>
          </p:cNvPr>
          <p:cNvSpPr>
            <a:spLocks noGrp="1"/>
          </p:cNvSpPr>
          <p:nvPr>
            <p:ph type="body" sz="quarter" idx="14" hasCustomPrompt="1"/>
          </p:nvPr>
        </p:nvSpPr>
        <p:spPr>
          <a:xfrm>
            <a:off x="999369" y="4514392"/>
            <a:ext cx="2315750" cy="135000"/>
          </a:xfrm>
        </p:spPr>
        <p:txBody>
          <a:bodyPr/>
          <a:lstStyle>
            <a:lvl1pPr marL="0" indent="0">
              <a:buNone/>
              <a:defRPr sz="899">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 xmlns:a16="http://schemas.microsoft.com/office/drawing/2014/main" id="{A1F2ED22-5637-4AB8-ABD8-3693A6EA55FD}"/>
              </a:ext>
            </a:extLst>
          </p:cNvPr>
          <p:cNvSpPr>
            <a:spLocks noGrp="1"/>
          </p:cNvSpPr>
          <p:nvPr>
            <p:ph type="body" sz="quarter" idx="15" hasCustomPrompt="1"/>
          </p:nvPr>
        </p:nvSpPr>
        <p:spPr>
          <a:xfrm>
            <a:off x="999369" y="4662605"/>
            <a:ext cx="2315750" cy="135000"/>
          </a:xfrm>
        </p:spPr>
        <p:txBody>
          <a:bodyPr/>
          <a:lstStyle>
            <a:lvl1pPr marL="0" indent="0">
              <a:buNone/>
              <a:defRPr sz="899">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 xmlns:a16="http://schemas.microsoft.com/office/drawing/2014/main" id="{29A5E1BC-8F6B-43EF-9FF6-8242E7708BDA}"/>
              </a:ext>
            </a:extLst>
          </p:cNvPr>
          <p:cNvSpPr>
            <a:spLocks noGrp="1"/>
          </p:cNvSpPr>
          <p:nvPr>
            <p:ph type="pic" sz="quarter" idx="16"/>
          </p:nvPr>
        </p:nvSpPr>
        <p:spPr>
          <a:xfrm>
            <a:off x="346307" y="4435982"/>
            <a:ext cx="431775" cy="432000"/>
          </a:xfrm>
          <a:prstGeom prst="ellipse">
            <a:avLst/>
          </a:prstGeom>
        </p:spPr>
        <p:txBody>
          <a:bodyPr anchor="ctr"/>
          <a:lstStyle>
            <a:lvl1pPr marL="0" indent="0" algn="ctr">
              <a:buNone/>
              <a:defRPr sz="675">
                <a:solidFill>
                  <a:schemeClr val="bg1"/>
                </a:solidFill>
              </a:defRPr>
            </a:lvl1pPr>
          </a:lstStyle>
          <a:p>
            <a:endParaRPr lang="en-GB" dirty="0"/>
          </a:p>
        </p:txBody>
      </p:sp>
      <p:grpSp>
        <p:nvGrpSpPr>
          <p:cNvPr id="2" name="Group 4">
            <a:extLst>
              <a:ext uri="{FF2B5EF4-FFF2-40B4-BE49-F238E27FC236}">
                <a16:creationId xmlns="" xmlns:a16="http://schemas.microsoft.com/office/drawing/2014/main" id="{63F02F42-4916-4588-807F-4BB7367EB0EC}"/>
              </a:ext>
            </a:extLst>
          </p:cNvPr>
          <p:cNvGrpSpPr>
            <a:grpSpLocks noChangeAspect="1"/>
          </p:cNvGrpSpPr>
          <p:nvPr userDrawn="1"/>
        </p:nvGrpSpPr>
        <p:grpSpPr bwMode="auto">
          <a:xfrm>
            <a:off x="7769544" y="3720704"/>
            <a:ext cx="918684" cy="1076325"/>
            <a:chOff x="6529" y="3125"/>
            <a:chExt cx="772" cy="904"/>
          </a:xfrm>
        </p:grpSpPr>
        <p:sp>
          <p:nvSpPr>
            <p:cNvPr id="4" name="Freeform 5">
              <a:extLst>
                <a:ext uri="{FF2B5EF4-FFF2-40B4-BE49-F238E27FC236}">
                  <a16:creationId xmlns=""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srgbClr val="2E2E38"/>
                </a:solidFill>
                <a:latin typeface="EYInterstate Light"/>
                <a:ea typeface="+mn-ea"/>
              </a:endParaRPr>
            </a:p>
          </p:txBody>
        </p:sp>
        <p:sp>
          <p:nvSpPr>
            <p:cNvPr id="5" name="Freeform 6">
              <a:extLst>
                <a:ext uri="{FF2B5EF4-FFF2-40B4-BE49-F238E27FC236}">
                  <a16:creationId xmlns=""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srgbClr val="2E2E38"/>
                </a:solidFill>
                <a:latin typeface="EYInterstate Light"/>
                <a:ea typeface="+mn-ea"/>
              </a:endParaRPr>
            </a:p>
          </p:txBody>
        </p:sp>
      </p:grpSp>
    </p:spTree>
    <p:extLst>
      <p:ext uri="{BB962C8B-B14F-4D97-AF65-F5344CB8AC3E}">
        <p14:creationId xmlns:p14="http://schemas.microsoft.com/office/powerpoint/2010/main" val="356383203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41707" y="62008"/>
            <a:ext cx="8660587" cy="492443"/>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288036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640811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_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 xmlns:a16="http://schemas.microsoft.com/office/drawing/2014/main" id="{9CDE954B-B280-441B-9B2D-3DC58AAE3926}"/>
              </a:ext>
            </a:extLst>
          </p:cNvPr>
          <p:cNvGrpSpPr/>
          <p:nvPr userDrawn="1"/>
        </p:nvGrpSpPr>
        <p:grpSpPr>
          <a:xfrm>
            <a:off x="373392" y="4369962"/>
            <a:ext cx="2907003" cy="427646"/>
            <a:chOff x="498115" y="5951018"/>
            <a:chExt cx="3878023" cy="570195"/>
          </a:xfrm>
        </p:grpSpPr>
        <p:sp>
          <p:nvSpPr>
            <p:cNvPr id="187" name="Rectangle 186">
              <a:extLst>
                <a:ext uri="{FF2B5EF4-FFF2-40B4-BE49-F238E27FC236}">
                  <a16:creationId xmlns=""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srgbClr val="2E2E38"/>
                </a:solidFill>
                <a:latin typeface="EYInterstate Light"/>
                <a:ea typeface="+mn-ea"/>
              </a:endParaRPr>
            </a:p>
          </p:txBody>
        </p:sp>
        <p:sp>
          <p:nvSpPr>
            <p:cNvPr id="188" name="Rectangle 6">
              <a:extLst>
                <a:ext uri="{FF2B5EF4-FFF2-40B4-BE49-F238E27FC236}">
                  <a16:creationId xmlns=""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srgbClr val="2E2E38"/>
                </a:solidFill>
                <a:latin typeface="EYInterstate Light"/>
                <a:ea typeface="+mn-ea"/>
              </a:endParaRPr>
            </a:p>
          </p:txBody>
        </p:sp>
        <p:sp>
          <p:nvSpPr>
            <p:cNvPr id="189" name="Rectangle 7">
              <a:extLst>
                <a:ext uri="{FF2B5EF4-FFF2-40B4-BE49-F238E27FC236}">
                  <a16:creationId xmlns=""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srgbClr val="2E2E38"/>
                </a:solidFill>
                <a:latin typeface="EYInterstate Light"/>
                <a:ea typeface="+mn-ea"/>
              </a:endParaRPr>
            </a:p>
          </p:txBody>
        </p:sp>
        <p:sp>
          <p:nvSpPr>
            <p:cNvPr id="190" name="Freeform 8">
              <a:extLst>
                <a:ext uri="{FF2B5EF4-FFF2-40B4-BE49-F238E27FC236}">
                  <a16:creationId xmlns=""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91" name="Freeform 9">
              <a:extLst>
                <a:ext uri="{FF2B5EF4-FFF2-40B4-BE49-F238E27FC236}">
                  <a16:creationId xmlns=""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92" name="Freeform 10">
              <a:extLst>
                <a:ext uri="{FF2B5EF4-FFF2-40B4-BE49-F238E27FC236}">
                  <a16:creationId xmlns=""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93" name="Freeform 11">
              <a:extLst>
                <a:ext uri="{FF2B5EF4-FFF2-40B4-BE49-F238E27FC236}">
                  <a16:creationId xmlns=""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94" name="Freeform 12">
              <a:extLst>
                <a:ext uri="{FF2B5EF4-FFF2-40B4-BE49-F238E27FC236}">
                  <a16:creationId xmlns=""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95" name="Freeform 13">
              <a:extLst>
                <a:ext uri="{FF2B5EF4-FFF2-40B4-BE49-F238E27FC236}">
                  <a16:creationId xmlns=""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96" name="Freeform 14">
              <a:extLst>
                <a:ext uri="{FF2B5EF4-FFF2-40B4-BE49-F238E27FC236}">
                  <a16:creationId xmlns=""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97" name="Freeform 15">
              <a:extLst>
                <a:ext uri="{FF2B5EF4-FFF2-40B4-BE49-F238E27FC236}">
                  <a16:creationId xmlns=""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98" name="Freeform 16">
              <a:extLst>
                <a:ext uri="{FF2B5EF4-FFF2-40B4-BE49-F238E27FC236}">
                  <a16:creationId xmlns=""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99" name="Freeform 17">
              <a:extLst>
                <a:ext uri="{FF2B5EF4-FFF2-40B4-BE49-F238E27FC236}">
                  <a16:creationId xmlns=""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0" name="Freeform 18">
              <a:extLst>
                <a:ext uri="{FF2B5EF4-FFF2-40B4-BE49-F238E27FC236}">
                  <a16:creationId xmlns=""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1" name="Freeform 19">
              <a:extLst>
                <a:ext uri="{FF2B5EF4-FFF2-40B4-BE49-F238E27FC236}">
                  <a16:creationId xmlns=""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2" name="Freeform 20">
              <a:extLst>
                <a:ext uri="{FF2B5EF4-FFF2-40B4-BE49-F238E27FC236}">
                  <a16:creationId xmlns=""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3" name="Freeform 21">
              <a:extLst>
                <a:ext uri="{FF2B5EF4-FFF2-40B4-BE49-F238E27FC236}">
                  <a16:creationId xmlns=""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4" name="Freeform 22">
              <a:extLst>
                <a:ext uri="{FF2B5EF4-FFF2-40B4-BE49-F238E27FC236}">
                  <a16:creationId xmlns=""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5" name="Freeform 23">
              <a:extLst>
                <a:ext uri="{FF2B5EF4-FFF2-40B4-BE49-F238E27FC236}">
                  <a16:creationId xmlns=""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6" name="Freeform 24">
              <a:extLst>
                <a:ext uri="{FF2B5EF4-FFF2-40B4-BE49-F238E27FC236}">
                  <a16:creationId xmlns=""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7" name="Freeform 25">
              <a:extLst>
                <a:ext uri="{FF2B5EF4-FFF2-40B4-BE49-F238E27FC236}">
                  <a16:creationId xmlns=""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8" name="Freeform 26">
              <a:extLst>
                <a:ext uri="{FF2B5EF4-FFF2-40B4-BE49-F238E27FC236}">
                  <a16:creationId xmlns=""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9" name="Freeform 27">
              <a:extLst>
                <a:ext uri="{FF2B5EF4-FFF2-40B4-BE49-F238E27FC236}">
                  <a16:creationId xmlns=""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0" name="Freeform 28">
              <a:extLst>
                <a:ext uri="{FF2B5EF4-FFF2-40B4-BE49-F238E27FC236}">
                  <a16:creationId xmlns=""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1" name="Freeform 29">
              <a:extLst>
                <a:ext uri="{FF2B5EF4-FFF2-40B4-BE49-F238E27FC236}">
                  <a16:creationId xmlns=""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2" name="Freeform 30">
              <a:extLst>
                <a:ext uri="{FF2B5EF4-FFF2-40B4-BE49-F238E27FC236}">
                  <a16:creationId xmlns=""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3" name="Freeform 31">
              <a:extLst>
                <a:ext uri="{FF2B5EF4-FFF2-40B4-BE49-F238E27FC236}">
                  <a16:creationId xmlns=""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4" name="Freeform 32">
              <a:extLst>
                <a:ext uri="{FF2B5EF4-FFF2-40B4-BE49-F238E27FC236}">
                  <a16:creationId xmlns=""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5" name="Freeform 33">
              <a:extLst>
                <a:ext uri="{FF2B5EF4-FFF2-40B4-BE49-F238E27FC236}">
                  <a16:creationId xmlns=""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6" name="Freeform 34">
              <a:extLst>
                <a:ext uri="{FF2B5EF4-FFF2-40B4-BE49-F238E27FC236}">
                  <a16:creationId xmlns=""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7" name="Freeform 35">
              <a:extLst>
                <a:ext uri="{FF2B5EF4-FFF2-40B4-BE49-F238E27FC236}">
                  <a16:creationId xmlns=""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8" name="Freeform 36">
              <a:extLst>
                <a:ext uri="{FF2B5EF4-FFF2-40B4-BE49-F238E27FC236}">
                  <a16:creationId xmlns=""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9" name="Freeform 37">
              <a:extLst>
                <a:ext uri="{FF2B5EF4-FFF2-40B4-BE49-F238E27FC236}">
                  <a16:creationId xmlns=""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0" name="Freeform 38">
              <a:extLst>
                <a:ext uri="{FF2B5EF4-FFF2-40B4-BE49-F238E27FC236}">
                  <a16:creationId xmlns=""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1" name="Freeform 39">
              <a:extLst>
                <a:ext uri="{FF2B5EF4-FFF2-40B4-BE49-F238E27FC236}">
                  <a16:creationId xmlns=""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2" name="Freeform 40">
              <a:extLst>
                <a:ext uri="{FF2B5EF4-FFF2-40B4-BE49-F238E27FC236}">
                  <a16:creationId xmlns=""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3" name="Freeform 41">
              <a:extLst>
                <a:ext uri="{FF2B5EF4-FFF2-40B4-BE49-F238E27FC236}">
                  <a16:creationId xmlns=""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4" name="Freeform 42">
              <a:extLst>
                <a:ext uri="{FF2B5EF4-FFF2-40B4-BE49-F238E27FC236}">
                  <a16:creationId xmlns=""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5" name="Freeform 43">
              <a:extLst>
                <a:ext uri="{FF2B5EF4-FFF2-40B4-BE49-F238E27FC236}">
                  <a16:creationId xmlns=""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6" name="Freeform 44">
              <a:extLst>
                <a:ext uri="{FF2B5EF4-FFF2-40B4-BE49-F238E27FC236}">
                  <a16:creationId xmlns=""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7" name="Freeform 45">
              <a:extLst>
                <a:ext uri="{FF2B5EF4-FFF2-40B4-BE49-F238E27FC236}">
                  <a16:creationId xmlns=""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8" name="Freeform 46">
              <a:extLst>
                <a:ext uri="{FF2B5EF4-FFF2-40B4-BE49-F238E27FC236}">
                  <a16:creationId xmlns=""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9" name="Freeform 47">
              <a:extLst>
                <a:ext uri="{FF2B5EF4-FFF2-40B4-BE49-F238E27FC236}">
                  <a16:creationId xmlns=""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30" name="Freeform 48">
              <a:extLst>
                <a:ext uri="{FF2B5EF4-FFF2-40B4-BE49-F238E27FC236}">
                  <a16:creationId xmlns=""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31" name="Freeform 49">
              <a:extLst>
                <a:ext uri="{FF2B5EF4-FFF2-40B4-BE49-F238E27FC236}">
                  <a16:creationId xmlns=""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32" name="Freeform 50">
              <a:extLst>
                <a:ext uri="{FF2B5EF4-FFF2-40B4-BE49-F238E27FC236}">
                  <a16:creationId xmlns=""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33" name="Freeform 51">
              <a:extLst>
                <a:ext uri="{FF2B5EF4-FFF2-40B4-BE49-F238E27FC236}">
                  <a16:creationId xmlns=""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34" name="Freeform 52">
              <a:extLst>
                <a:ext uri="{FF2B5EF4-FFF2-40B4-BE49-F238E27FC236}">
                  <a16:creationId xmlns=""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35" name="Freeform 53">
              <a:extLst>
                <a:ext uri="{FF2B5EF4-FFF2-40B4-BE49-F238E27FC236}">
                  <a16:creationId xmlns=""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36" name="Freeform 54">
              <a:extLst>
                <a:ext uri="{FF2B5EF4-FFF2-40B4-BE49-F238E27FC236}">
                  <a16:creationId xmlns=""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37" name="Freeform 55">
              <a:extLst>
                <a:ext uri="{FF2B5EF4-FFF2-40B4-BE49-F238E27FC236}">
                  <a16:creationId xmlns=""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38" name="Freeform 56">
              <a:extLst>
                <a:ext uri="{FF2B5EF4-FFF2-40B4-BE49-F238E27FC236}">
                  <a16:creationId xmlns=""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39" name="Freeform 57">
              <a:extLst>
                <a:ext uri="{FF2B5EF4-FFF2-40B4-BE49-F238E27FC236}">
                  <a16:creationId xmlns=""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40" name="Freeform 58">
              <a:extLst>
                <a:ext uri="{FF2B5EF4-FFF2-40B4-BE49-F238E27FC236}">
                  <a16:creationId xmlns=""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41" name="Freeform 59">
              <a:extLst>
                <a:ext uri="{FF2B5EF4-FFF2-40B4-BE49-F238E27FC236}">
                  <a16:creationId xmlns=""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42" name="Freeform 60">
              <a:extLst>
                <a:ext uri="{FF2B5EF4-FFF2-40B4-BE49-F238E27FC236}">
                  <a16:creationId xmlns=""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43" name="Freeform 61">
              <a:extLst>
                <a:ext uri="{FF2B5EF4-FFF2-40B4-BE49-F238E27FC236}">
                  <a16:creationId xmlns=""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44" name="Freeform 62">
              <a:extLst>
                <a:ext uri="{FF2B5EF4-FFF2-40B4-BE49-F238E27FC236}">
                  <a16:creationId xmlns=""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45" name="Freeform 63">
              <a:extLst>
                <a:ext uri="{FF2B5EF4-FFF2-40B4-BE49-F238E27FC236}">
                  <a16:creationId xmlns=""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46" name="Freeform 64">
              <a:extLst>
                <a:ext uri="{FF2B5EF4-FFF2-40B4-BE49-F238E27FC236}">
                  <a16:creationId xmlns=""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47" name="Freeform 65">
              <a:extLst>
                <a:ext uri="{FF2B5EF4-FFF2-40B4-BE49-F238E27FC236}">
                  <a16:creationId xmlns=""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48" name="Freeform 66">
              <a:extLst>
                <a:ext uri="{FF2B5EF4-FFF2-40B4-BE49-F238E27FC236}">
                  <a16:creationId xmlns=""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49" name="Freeform 67">
              <a:extLst>
                <a:ext uri="{FF2B5EF4-FFF2-40B4-BE49-F238E27FC236}">
                  <a16:creationId xmlns=""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50" name="Freeform 68">
              <a:extLst>
                <a:ext uri="{FF2B5EF4-FFF2-40B4-BE49-F238E27FC236}">
                  <a16:creationId xmlns=""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51" name="Freeform 69">
              <a:extLst>
                <a:ext uri="{FF2B5EF4-FFF2-40B4-BE49-F238E27FC236}">
                  <a16:creationId xmlns=""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52" name="Freeform 70">
              <a:extLst>
                <a:ext uri="{FF2B5EF4-FFF2-40B4-BE49-F238E27FC236}">
                  <a16:creationId xmlns=""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grpSp>
      <p:sp>
        <p:nvSpPr>
          <p:cNvPr id="263" name="Title 1">
            <a:extLst>
              <a:ext uri="{FF2B5EF4-FFF2-40B4-BE49-F238E27FC236}">
                <a16:creationId xmlns="" xmlns:a16="http://schemas.microsoft.com/office/drawing/2014/main" id="{3F36D6CC-3534-47CC-AECE-83EDA4639FB5}"/>
              </a:ext>
            </a:extLst>
          </p:cNvPr>
          <p:cNvSpPr>
            <a:spLocks noGrp="1"/>
          </p:cNvSpPr>
          <p:nvPr>
            <p:ph type="ctrTitle"/>
          </p:nvPr>
        </p:nvSpPr>
        <p:spPr>
          <a:xfrm>
            <a:off x="708291" y="1618747"/>
            <a:ext cx="2998766" cy="645300"/>
          </a:xfrm>
          <a:prstGeom prst="rect">
            <a:avLst/>
          </a:prstGeom>
        </p:spPr>
        <p:txBody>
          <a:bodyPr/>
          <a:lstStyle>
            <a:lvl1pPr>
              <a:defRPr sz="224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 xmlns:a16="http://schemas.microsoft.com/office/drawing/2014/main" id="{C26FB38E-4E99-4AFB-8C8C-F03F7A963D9C}"/>
              </a:ext>
            </a:extLst>
          </p:cNvPr>
          <p:cNvSpPr>
            <a:spLocks noGrp="1"/>
          </p:cNvSpPr>
          <p:nvPr>
            <p:ph type="subTitle" idx="1"/>
          </p:nvPr>
        </p:nvSpPr>
        <p:spPr>
          <a:xfrm>
            <a:off x="708436" y="2400247"/>
            <a:ext cx="3013901" cy="484307"/>
          </a:xfrm>
          <a:prstGeom prst="rect">
            <a:avLst/>
          </a:prstGeom>
        </p:spPr>
        <p:txBody>
          <a:bodyPr/>
          <a:lstStyle>
            <a:lvl1pPr marL="0" indent="0" algn="l">
              <a:buNone/>
              <a:defRPr sz="1499">
                <a:solidFill>
                  <a:schemeClr val="bg1"/>
                </a:solidFill>
                <a:latin typeface="EYInterstate Light" panose="02000506000000020004" pitchFamily="2" charset="0"/>
                <a:cs typeface="Arial" pitchFamily="34" charset="0"/>
              </a:defRPr>
            </a:lvl1pPr>
            <a:lvl2pPr marL="0" indent="0" algn="l">
              <a:buNone/>
              <a:defRPr sz="1199">
                <a:solidFill>
                  <a:schemeClr val="tx1">
                    <a:lumMod val="75000"/>
                    <a:lumOff val="25000"/>
                  </a:schemeClr>
                </a:solidFill>
              </a:defRPr>
            </a:lvl2pPr>
            <a:lvl3pPr marL="685115" indent="0" algn="ctr">
              <a:buNone/>
              <a:defRPr>
                <a:solidFill>
                  <a:schemeClr val="tx1">
                    <a:tint val="75000"/>
                  </a:schemeClr>
                </a:solidFill>
              </a:defRPr>
            </a:lvl3pPr>
            <a:lvl4pPr marL="1027672" indent="0" algn="ctr">
              <a:buNone/>
              <a:defRPr>
                <a:solidFill>
                  <a:schemeClr val="tx1">
                    <a:tint val="75000"/>
                  </a:schemeClr>
                </a:solidFill>
              </a:defRPr>
            </a:lvl4pPr>
            <a:lvl5pPr marL="1370229" indent="0" algn="ctr">
              <a:buNone/>
              <a:defRPr>
                <a:solidFill>
                  <a:schemeClr val="tx1">
                    <a:tint val="75000"/>
                  </a:schemeClr>
                </a:solidFill>
              </a:defRPr>
            </a:lvl5pPr>
            <a:lvl6pPr marL="1712786" indent="0" algn="ctr">
              <a:buNone/>
              <a:defRPr>
                <a:solidFill>
                  <a:schemeClr val="tx1">
                    <a:tint val="75000"/>
                  </a:schemeClr>
                </a:solidFill>
              </a:defRPr>
            </a:lvl6pPr>
            <a:lvl7pPr marL="2055343" indent="0" algn="ctr">
              <a:buNone/>
              <a:defRPr>
                <a:solidFill>
                  <a:schemeClr val="tx1">
                    <a:tint val="75000"/>
                  </a:schemeClr>
                </a:solidFill>
              </a:defRPr>
            </a:lvl7pPr>
            <a:lvl8pPr marL="2397901" indent="0" algn="ctr">
              <a:buNone/>
              <a:defRPr>
                <a:solidFill>
                  <a:schemeClr val="tx1">
                    <a:tint val="75000"/>
                  </a:schemeClr>
                </a:solidFill>
              </a:defRPr>
            </a:lvl8pPr>
            <a:lvl9pPr marL="2740457"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 xmlns:a16="http://schemas.microsoft.com/office/drawing/2014/main" id="{AE95BC52-A56D-4358-A294-750179EBB698}"/>
              </a:ext>
            </a:extLst>
          </p:cNvPr>
          <p:cNvGrpSpPr/>
          <p:nvPr userDrawn="1"/>
        </p:nvGrpSpPr>
        <p:grpSpPr>
          <a:xfrm>
            <a:off x="366835" y="657046"/>
            <a:ext cx="3639576" cy="2530856"/>
            <a:chOff x="6855933" y="899048"/>
            <a:chExt cx="4855295" cy="3374475"/>
          </a:xfrm>
          <a:solidFill>
            <a:schemeClr val="tx2"/>
          </a:solidFill>
        </p:grpSpPr>
        <p:sp>
          <p:nvSpPr>
            <p:cNvPr id="78" name="Freeform: Shape 77">
              <a:extLst>
                <a:ext uri="{FF2B5EF4-FFF2-40B4-BE49-F238E27FC236}">
                  <a16:creationId xmlns=""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pPr>
                <a:buClrTx/>
                <a:buFontTx/>
                <a:buNone/>
              </a:pPr>
              <a:endParaRPr lang="en-IN" sz="1349" kern="1200" dirty="0">
                <a:solidFill>
                  <a:srgbClr val="2E2E38"/>
                </a:solidFill>
                <a:latin typeface="EYInterstate Light"/>
                <a:ea typeface="+mn-ea"/>
              </a:endParaRPr>
            </a:p>
          </p:txBody>
        </p:sp>
        <p:sp>
          <p:nvSpPr>
            <p:cNvPr id="79" name="Freeform: Shape 78">
              <a:extLst>
                <a:ext uri="{FF2B5EF4-FFF2-40B4-BE49-F238E27FC236}">
                  <a16:creationId xmlns=""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pPr>
                <a:buClrTx/>
                <a:buFontTx/>
                <a:buNone/>
              </a:pPr>
              <a:endParaRPr lang="en-IN" sz="1349" kern="1200" dirty="0">
                <a:solidFill>
                  <a:srgbClr val="2E2E38"/>
                </a:solidFill>
                <a:latin typeface="EYInterstate Light"/>
                <a:ea typeface="+mn-ea"/>
              </a:endParaRPr>
            </a:p>
          </p:txBody>
        </p:sp>
        <p:sp>
          <p:nvSpPr>
            <p:cNvPr id="80" name="Freeform: Shape 79">
              <a:extLst>
                <a:ext uri="{FF2B5EF4-FFF2-40B4-BE49-F238E27FC236}">
                  <a16:creationId xmlns=""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pPr>
                <a:buClrTx/>
                <a:buFontTx/>
                <a:buNone/>
              </a:pPr>
              <a:endParaRPr lang="en-IN" sz="1349" kern="1200" dirty="0">
                <a:solidFill>
                  <a:srgbClr val="2E2E38"/>
                </a:solidFill>
                <a:latin typeface="EYInterstate Light"/>
                <a:ea typeface="+mn-ea"/>
              </a:endParaRPr>
            </a:p>
          </p:txBody>
        </p:sp>
        <p:sp>
          <p:nvSpPr>
            <p:cNvPr id="81" name="Freeform: Shape 80">
              <a:extLst>
                <a:ext uri="{FF2B5EF4-FFF2-40B4-BE49-F238E27FC236}">
                  <a16:creationId xmlns=""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pPr>
                <a:buClrTx/>
                <a:buFontTx/>
                <a:buNone/>
              </a:pPr>
              <a:endParaRPr lang="en-IN" sz="1349" kern="1200" dirty="0">
                <a:solidFill>
                  <a:srgbClr val="2E2E38"/>
                </a:solidFill>
                <a:latin typeface="EYInterstate Light"/>
                <a:ea typeface="+mn-ea"/>
              </a:endParaRPr>
            </a:p>
          </p:txBody>
        </p:sp>
      </p:grpSp>
      <p:grpSp>
        <p:nvGrpSpPr>
          <p:cNvPr id="82" name="Group 4">
            <a:extLst>
              <a:ext uri="{FF2B5EF4-FFF2-40B4-BE49-F238E27FC236}">
                <a16:creationId xmlns="" xmlns:a16="http://schemas.microsoft.com/office/drawing/2014/main" id="{C5FADEE5-07C4-41A9-88D6-C6D2ED1362B8}"/>
              </a:ext>
            </a:extLst>
          </p:cNvPr>
          <p:cNvGrpSpPr>
            <a:grpSpLocks noChangeAspect="1"/>
          </p:cNvGrpSpPr>
          <p:nvPr userDrawn="1"/>
        </p:nvGrpSpPr>
        <p:grpSpPr bwMode="auto">
          <a:xfrm>
            <a:off x="7769544" y="3720704"/>
            <a:ext cx="918684" cy="1076325"/>
            <a:chOff x="6529" y="3125"/>
            <a:chExt cx="772" cy="904"/>
          </a:xfrm>
        </p:grpSpPr>
        <p:sp>
          <p:nvSpPr>
            <p:cNvPr id="83" name="Freeform 5">
              <a:extLst>
                <a:ext uri="{FF2B5EF4-FFF2-40B4-BE49-F238E27FC236}">
                  <a16:creationId xmlns=""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srgbClr val="2E2E38"/>
                </a:solidFill>
                <a:latin typeface="EYInterstate Light"/>
                <a:ea typeface="+mn-ea"/>
              </a:endParaRPr>
            </a:p>
          </p:txBody>
        </p:sp>
        <p:sp>
          <p:nvSpPr>
            <p:cNvPr id="84" name="Freeform 6">
              <a:extLst>
                <a:ext uri="{FF2B5EF4-FFF2-40B4-BE49-F238E27FC236}">
                  <a16:creationId xmlns=""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srgbClr val="2E2E38"/>
                </a:solidFill>
                <a:latin typeface="EYInterstate Light"/>
                <a:ea typeface="+mn-ea"/>
              </a:endParaRPr>
            </a:p>
          </p:txBody>
        </p:sp>
      </p:grpSp>
    </p:spTree>
    <p:extLst>
      <p:ext uri="{BB962C8B-B14F-4D97-AF65-F5344CB8AC3E}">
        <p14:creationId xmlns:p14="http://schemas.microsoft.com/office/powerpoint/2010/main" val="200546581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1_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 xmlns:a16="http://schemas.microsoft.com/office/drawing/2014/main" id="{5342E118-6F1D-4C46-956E-4CCCBCAA7952}"/>
              </a:ext>
            </a:extLst>
          </p:cNvPr>
          <p:cNvGrpSpPr/>
          <p:nvPr userDrawn="1"/>
        </p:nvGrpSpPr>
        <p:grpSpPr>
          <a:xfrm>
            <a:off x="373392" y="4369962"/>
            <a:ext cx="2907003" cy="427646"/>
            <a:chOff x="498115" y="5951018"/>
            <a:chExt cx="3878023" cy="570195"/>
          </a:xfrm>
        </p:grpSpPr>
        <p:sp>
          <p:nvSpPr>
            <p:cNvPr id="168" name="Rectangle 167">
              <a:extLst>
                <a:ext uri="{FF2B5EF4-FFF2-40B4-BE49-F238E27FC236}">
                  <a16:creationId xmlns=""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srgbClr val="2E2E38"/>
                </a:solidFill>
                <a:latin typeface="EYInterstate Light"/>
                <a:ea typeface="+mn-ea"/>
              </a:endParaRPr>
            </a:p>
          </p:txBody>
        </p:sp>
        <p:sp>
          <p:nvSpPr>
            <p:cNvPr id="169" name="Rectangle 6">
              <a:extLst>
                <a:ext uri="{FF2B5EF4-FFF2-40B4-BE49-F238E27FC236}">
                  <a16:creationId xmlns=""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srgbClr val="2E2E38"/>
                </a:solidFill>
                <a:latin typeface="EYInterstate Light"/>
                <a:ea typeface="+mn-ea"/>
              </a:endParaRPr>
            </a:p>
          </p:txBody>
        </p:sp>
        <p:sp>
          <p:nvSpPr>
            <p:cNvPr id="170" name="Rectangle 7">
              <a:extLst>
                <a:ext uri="{FF2B5EF4-FFF2-40B4-BE49-F238E27FC236}">
                  <a16:creationId xmlns=""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srgbClr val="2E2E38"/>
                </a:solidFill>
                <a:latin typeface="EYInterstate Light"/>
                <a:ea typeface="+mn-ea"/>
              </a:endParaRPr>
            </a:p>
          </p:txBody>
        </p:sp>
        <p:sp>
          <p:nvSpPr>
            <p:cNvPr id="171" name="Freeform 8">
              <a:extLst>
                <a:ext uri="{FF2B5EF4-FFF2-40B4-BE49-F238E27FC236}">
                  <a16:creationId xmlns=""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72" name="Freeform 9">
              <a:extLst>
                <a:ext uri="{FF2B5EF4-FFF2-40B4-BE49-F238E27FC236}">
                  <a16:creationId xmlns=""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73" name="Freeform 10">
              <a:extLst>
                <a:ext uri="{FF2B5EF4-FFF2-40B4-BE49-F238E27FC236}">
                  <a16:creationId xmlns=""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74" name="Freeform 11">
              <a:extLst>
                <a:ext uri="{FF2B5EF4-FFF2-40B4-BE49-F238E27FC236}">
                  <a16:creationId xmlns=""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75" name="Freeform 12">
              <a:extLst>
                <a:ext uri="{FF2B5EF4-FFF2-40B4-BE49-F238E27FC236}">
                  <a16:creationId xmlns=""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76" name="Freeform 13">
              <a:extLst>
                <a:ext uri="{FF2B5EF4-FFF2-40B4-BE49-F238E27FC236}">
                  <a16:creationId xmlns=""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77" name="Freeform 14">
              <a:extLst>
                <a:ext uri="{FF2B5EF4-FFF2-40B4-BE49-F238E27FC236}">
                  <a16:creationId xmlns=""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78" name="Freeform 15">
              <a:extLst>
                <a:ext uri="{FF2B5EF4-FFF2-40B4-BE49-F238E27FC236}">
                  <a16:creationId xmlns=""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79" name="Freeform 16">
              <a:extLst>
                <a:ext uri="{FF2B5EF4-FFF2-40B4-BE49-F238E27FC236}">
                  <a16:creationId xmlns=""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80" name="Freeform 17">
              <a:extLst>
                <a:ext uri="{FF2B5EF4-FFF2-40B4-BE49-F238E27FC236}">
                  <a16:creationId xmlns=""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81" name="Freeform 18">
              <a:extLst>
                <a:ext uri="{FF2B5EF4-FFF2-40B4-BE49-F238E27FC236}">
                  <a16:creationId xmlns=""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82" name="Freeform 19">
              <a:extLst>
                <a:ext uri="{FF2B5EF4-FFF2-40B4-BE49-F238E27FC236}">
                  <a16:creationId xmlns=""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83" name="Freeform 20">
              <a:extLst>
                <a:ext uri="{FF2B5EF4-FFF2-40B4-BE49-F238E27FC236}">
                  <a16:creationId xmlns=""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84" name="Freeform 21">
              <a:extLst>
                <a:ext uri="{FF2B5EF4-FFF2-40B4-BE49-F238E27FC236}">
                  <a16:creationId xmlns=""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85" name="Freeform 22">
              <a:extLst>
                <a:ext uri="{FF2B5EF4-FFF2-40B4-BE49-F238E27FC236}">
                  <a16:creationId xmlns=""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86" name="Freeform 23">
              <a:extLst>
                <a:ext uri="{FF2B5EF4-FFF2-40B4-BE49-F238E27FC236}">
                  <a16:creationId xmlns=""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87" name="Freeform 24">
              <a:extLst>
                <a:ext uri="{FF2B5EF4-FFF2-40B4-BE49-F238E27FC236}">
                  <a16:creationId xmlns=""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88" name="Freeform 25">
              <a:extLst>
                <a:ext uri="{FF2B5EF4-FFF2-40B4-BE49-F238E27FC236}">
                  <a16:creationId xmlns=""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89" name="Freeform 26">
              <a:extLst>
                <a:ext uri="{FF2B5EF4-FFF2-40B4-BE49-F238E27FC236}">
                  <a16:creationId xmlns=""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90" name="Freeform 27">
              <a:extLst>
                <a:ext uri="{FF2B5EF4-FFF2-40B4-BE49-F238E27FC236}">
                  <a16:creationId xmlns=""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91" name="Freeform 28">
              <a:extLst>
                <a:ext uri="{FF2B5EF4-FFF2-40B4-BE49-F238E27FC236}">
                  <a16:creationId xmlns=""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92" name="Freeform 29">
              <a:extLst>
                <a:ext uri="{FF2B5EF4-FFF2-40B4-BE49-F238E27FC236}">
                  <a16:creationId xmlns=""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93" name="Freeform 30">
              <a:extLst>
                <a:ext uri="{FF2B5EF4-FFF2-40B4-BE49-F238E27FC236}">
                  <a16:creationId xmlns=""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94" name="Freeform 31">
              <a:extLst>
                <a:ext uri="{FF2B5EF4-FFF2-40B4-BE49-F238E27FC236}">
                  <a16:creationId xmlns=""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95" name="Freeform 32">
              <a:extLst>
                <a:ext uri="{FF2B5EF4-FFF2-40B4-BE49-F238E27FC236}">
                  <a16:creationId xmlns=""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96" name="Freeform 33">
              <a:extLst>
                <a:ext uri="{FF2B5EF4-FFF2-40B4-BE49-F238E27FC236}">
                  <a16:creationId xmlns=""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97" name="Freeform 34">
              <a:extLst>
                <a:ext uri="{FF2B5EF4-FFF2-40B4-BE49-F238E27FC236}">
                  <a16:creationId xmlns=""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98" name="Freeform 35">
              <a:extLst>
                <a:ext uri="{FF2B5EF4-FFF2-40B4-BE49-F238E27FC236}">
                  <a16:creationId xmlns=""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199" name="Freeform 36">
              <a:extLst>
                <a:ext uri="{FF2B5EF4-FFF2-40B4-BE49-F238E27FC236}">
                  <a16:creationId xmlns=""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0" name="Freeform 37">
              <a:extLst>
                <a:ext uri="{FF2B5EF4-FFF2-40B4-BE49-F238E27FC236}">
                  <a16:creationId xmlns=""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1" name="Freeform 38">
              <a:extLst>
                <a:ext uri="{FF2B5EF4-FFF2-40B4-BE49-F238E27FC236}">
                  <a16:creationId xmlns=""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2" name="Freeform 39">
              <a:extLst>
                <a:ext uri="{FF2B5EF4-FFF2-40B4-BE49-F238E27FC236}">
                  <a16:creationId xmlns=""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3" name="Freeform 40">
              <a:extLst>
                <a:ext uri="{FF2B5EF4-FFF2-40B4-BE49-F238E27FC236}">
                  <a16:creationId xmlns=""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4" name="Freeform 41">
              <a:extLst>
                <a:ext uri="{FF2B5EF4-FFF2-40B4-BE49-F238E27FC236}">
                  <a16:creationId xmlns=""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5" name="Freeform 42">
              <a:extLst>
                <a:ext uri="{FF2B5EF4-FFF2-40B4-BE49-F238E27FC236}">
                  <a16:creationId xmlns=""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6" name="Freeform 43">
              <a:extLst>
                <a:ext uri="{FF2B5EF4-FFF2-40B4-BE49-F238E27FC236}">
                  <a16:creationId xmlns=""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7" name="Freeform 44">
              <a:extLst>
                <a:ext uri="{FF2B5EF4-FFF2-40B4-BE49-F238E27FC236}">
                  <a16:creationId xmlns=""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8" name="Freeform 45">
              <a:extLst>
                <a:ext uri="{FF2B5EF4-FFF2-40B4-BE49-F238E27FC236}">
                  <a16:creationId xmlns=""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09" name="Freeform 46">
              <a:extLst>
                <a:ext uri="{FF2B5EF4-FFF2-40B4-BE49-F238E27FC236}">
                  <a16:creationId xmlns=""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0" name="Freeform 47">
              <a:extLst>
                <a:ext uri="{FF2B5EF4-FFF2-40B4-BE49-F238E27FC236}">
                  <a16:creationId xmlns=""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1" name="Freeform 48">
              <a:extLst>
                <a:ext uri="{FF2B5EF4-FFF2-40B4-BE49-F238E27FC236}">
                  <a16:creationId xmlns=""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2" name="Freeform 49">
              <a:extLst>
                <a:ext uri="{FF2B5EF4-FFF2-40B4-BE49-F238E27FC236}">
                  <a16:creationId xmlns=""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3" name="Freeform 50">
              <a:extLst>
                <a:ext uri="{FF2B5EF4-FFF2-40B4-BE49-F238E27FC236}">
                  <a16:creationId xmlns=""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4" name="Freeform 51">
              <a:extLst>
                <a:ext uri="{FF2B5EF4-FFF2-40B4-BE49-F238E27FC236}">
                  <a16:creationId xmlns=""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5" name="Freeform 52">
              <a:extLst>
                <a:ext uri="{FF2B5EF4-FFF2-40B4-BE49-F238E27FC236}">
                  <a16:creationId xmlns=""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6" name="Freeform 53">
              <a:extLst>
                <a:ext uri="{FF2B5EF4-FFF2-40B4-BE49-F238E27FC236}">
                  <a16:creationId xmlns=""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7" name="Freeform 54">
              <a:extLst>
                <a:ext uri="{FF2B5EF4-FFF2-40B4-BE49-F238E27FC236}">
                  <a16:creationId xmlns=""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8" name="Freeform 55">
              <a:extLst>
                <a:ext uri="{FF2B5EF4-FFF2-40B4-BE49-F238E27FC236}">
                  <a16:creationId xmlns=""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19" name="Freeform 56">
              <a:extLst>
                <a:ext uri="{FF2B5EF4-FFF2-40B4-BE49-F238E27FC236}">
                  <a16:creationId xmlns=""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0" name="Freeform 57">
              <a:extLst>
                <a:ext uri="{FF2B5EF4-FFF2-40B4-BE49-F238E27FC236}">
                  <a16:creationId xmlns=""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1" name="Freeform 58">
              <a:extLst>
                <a:ext uri="{FF2B5EF4-FFF2-40B4-BE49-F238E27FC236}">
                  <a16:creationId xmlns=""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2" name="Freeform 59">
              <a:extLst>
                <a:ext uri="{FF2B5EF4-FFF2-40B4-BE49-F238E27FC236}">
                  <a16:creationId xmlns=""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3" name="Freeform 60">
              <a:extLst>
                <a:ext uri="{FF2B5EF4-FFF2-40B4-BE49-F238E27FC236}">
                  <a16:creationId xmlns=""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4" name="Freeform 61">
              <a:extLst>
                <a:ext uri="{FF2B5EF4-FFF2-40B4-BE49-F238E27FC236}">
                  <a16:creationId xmlns=""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5" name="Freeform 62">
              <a:extLst>
                <a:ext uri="{FF2B5EF4-FFF2-40B4-BE49-F238E27FC236}">
                  <a16:creationId xmlns=""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6" name="Freeform 63">
              <a:extLst>
                <a:ext uri="{FF2B5EF4-FFF2-40B4-BE49-F238E27FC236}">
                  <a16:creationId xmlns=""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7" name="Freeform 64">
              <a:extLst>
                <a:ext uri="{FF2B5EF4-FFF2-40B4-BE49-F238E27FC236}">
                  <a16:creationId xmlns=""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8" name="Freeform 65">
              <a:extLst>
                <a:ext uri="{FF2B5EF4-FFF2-40B4-BE49-F238E27FC236}">
                  <a16:creationId xmlns=""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29" name="Freeform 66">
              <a:extLst>
                <a:ext uri="{FF2B5EF4-FFF2-40B4-BE49-F238E27FC236}">
                  <a16:creationId xmlns=""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30" name="Freeform 67">
              <a:extLst>
                <a:ext uri="{FF2B5EF4-FFF2-40B4-BE49-F238E27FC236}">
                  <a16:creationId xmlns=""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31" name="Freeform 68">
              <a:extLst>
                <a:ext uri="{FF2B5EF4-FFF2-40B4-BE49-F238E27FC236}">
                  <a16:creationId xmlns=""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32" name="Freeform 69">
              <a:extLst>
                <a:ext uri="{FF2B5EF4-FFF2-40B4-BE49-F238E27FC236}">
                  <a16:creationId xmlns=""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sp>
          <p:nvSpPr>
            <p:cNvPr id="233" name="Freeform 70">
              <a:extLst>
                <a:ext uri="{FF2B5EF4-FFF2-40B4-BE49-F238E27FC236}">
                  <a16:creationId xmlns=""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prstClr val="white"/>
                </a:solidFill>
                <a:latin typeface="EYInterstate Light"/>
                <a:ea typeface="+mn-ea"/>
              </a:endParaRPr>
            </a:p>
          </p:txBody>
        </p:sp>
      </p:grpSp>
      <p:sp>
        <p:nvSpPr>
          <p:cNvPr id="18" name="Title 1"/>
          <p:cNvSpPr>
            <a:spLocks noGrp="1"/>
          </p:cNvSpPr>
          <p:nvPr userDrawn="1">
            <p:ph type="ctrTitle"/>
          </p:nvPr>
        </p:nvSpPr>
        <p:spPr>
          <a:xfrm>
            <a:off x="708291" y="1618747"/>
            <a:ext cx="3586044" cy="645300"/>
          </a:xfrm>
          <a:prstGeom prst="rect">
            <a:avLst/>
          </a:prstGeom>
        </p:spPr>
        <p:txBody>
          <a:bodyPr/>
          <a:lstStyle>
            <a:lvl1pPr>
              <a:defRPr sz="224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708435" y="2400247"/>
            <a:ext cx="3604144" cy="484307"/>
          </a:xfrm>
          <a:prstGeom prst="rect">
            <a:avLst/>
          </a:prstGeom>
        </p:spPr>
        <p:txBody>
          <a:bodyPr/>
          <a:lstStyle>
            <a:lvl1pPr marL="0" indent="0" algn="l">
              <a:buNone/>
              <a:defRPr sz="1499">
                <a:solidFill>
                  <a:schemeClr val="bg1"/>
                </a:solidFill>
                <a:latin typeface="EYInterstate Light" panose="02000506000000020004" pitchFamily="2" charset="0"/>
                <a:cs typeface="Arial" pitchFamily="34" charset="0"/>
              </a:defRPr>
            </a:lvl1pPr>
            <a:lvl2pPr marL="0" indent="0" algn="l">
              <a:buNone/>
              <a:defRPr sz="1199">
                <a:solidFill>
                  <a:schemeClr val="tx1">
                    <a:lumMod val="75000"/>
                    <a:lumOff val="25000"/>
                  </a:schemeClr>
                </a:solidFill>
              </a:defRPr>
            </a:lvl2pPr>
            <a:lvl3pPr marL="685115" indent="0" algn="ctr">
              <a:buNone/>
              <a:defRPr>
                <a:solidFill>
                  <a:schemeClr val="tx1">
                    <a:tint val="75000"/>
                  </a:schemeClr>
                </a:solidFill>
              </a:defRPr>
            </a:lvl3pPr>
            <a:lvl4pPr marL="1027672" indent="0" algn="ctr">
              <a:buNone/>
              <a:defRPr>
                <a:solidFill>
                  <a:schemeClr val="tx1">
                    <a:tint val="75000"/>
                  </a:schemeClr>
                </a:solidFill>
              </a:defRPr>
            </a:lvl4pPr>
            <a:lvl5pPr marL="1370229" indent="0" algn="ctr">
              <a:buNone/>
              <a:defRPr>
                <a:solidFill>
                  <a:schemeClr val="tx1">
                    <a:tint val="75000"/>
                  </a:schemeClr>
                </a:solidFill>
              </a:defRPr>
            </a:lvl5pPr>
            <a:lvl6pPr marL="1712786" indent="0" algn="ctr">
              <a:buNone/>
              <a:defRPr>
                <a:solidFill>
                  <a:schemeClr val="tx1">
                    <a:tint val="75000"/>
                  </a:schemeClr>
                </a:solidFill>
              </a:defRPr>
            </a:lvl6pPr>
            <a:lvl7pPr marL="2055343" indent="0" algn="ctr">
              <a:buNone/>
              <a:defRPr>
                <a:solidFill>
                  <a:schemeClr val="tx1">
                    <a:tint val="75000"/>
                  </a:schemeClr>
                </a:solidFill>
              </a:defRPr>
            </a:lvl7pPr>
            <a:lvl8pPr marL="2397901" indent="0" algn="ctr">
              <a:buNone/>
              <a:defRPr>
                <a:solidFill>
                  <a:schemeClr val="tx1">
                    <a:tint val="75000"/>
                  </a:schemeClr>
                </a:solidFill>
              </a:defRPr>
            </a:lvl8pPr>
            <a:lvl9pPr marL="2740457"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 xmlns:a16="http://schemas.microsoft.com/office/drawing/2014/main" id="{44A731D0-020D-4D8E-955D-2354AF0FE452}"/>
              </a:ext>
            </a:extLst>
          </p:cNvPr>
          <p:cNvSpPr/>
          <p:nvPr userDrawn="1"/>
        </p:nvSpPr>
        <p:spPr>
          <a:xfrm>
            <a:off x="366835" y="542743"/>
            <a:ext cx="4258491" cy="2589671"/>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pPr>
              <a:buClrTx/>
              <a:buFontTx/>
              <a:buNone/>
            </a:pPr>
            <a:endParaRPr lang="en-IN" sz="1349" kern="1200" dirty="0">
              <a:solidFill>
                <a:srgbClr val="2E2E38"/>
              </a:solidFill>
              <a:latin typeface="EYInterstate Light"/>
              <a:ea typeface="+mn-ea"/>
            </a:endParaRPr>
          </a:p>
        </p:txBody>
      </p:sp>
      <p:sp>
        <p:nvSpPr>
          <p:cNvPr id="4" name="Freeform: Shape 3">
            <a:extLst>
              <a:ext uri="{FF2B5EF4-FFF2-40B4-BE49-F238E27FC236}">
                <a16:creationId xmlns="" xmlns:a16="http://schemas.microsoft.com/office/drawing/2014/main" id="{15324C54-B75E-4AC0-90C2-FA558C7716F7}"/>
              </a:ext>
            </a:extLst>
          </p:cNvPr>
          <p:cNvSpPr/>
          <p:nvPr/>
        </p:nvSpPr>
        <p:spPr>
          <a:xfrm>
            <a:off x="366835" y="3016319"/>
            <a:ext cx="113676" cy="113735"/>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pPr>
              <a:buClrTx/>
              <a:buFontTx/>
              <a:buNone/>
            </a:pPr>
            <a:endParaRPr lang="en-IN" sz="1349" kern="1200" dirty="0">
              <a:solidFill>
                <a:srgbClr val="2E2E38"/>
              </a:solidFill>
              <a:latin typeface="EYInterstate Light"/>
              <a:ea typeface="+mn-ea"/>
            </a:endParaRPr>
          </a:p>
        </p:txBody>
      </p:sp>
      <p:sp>
        <p:nvSpPr>
          <p:cNvPr id="5" name="Freeform: Shape 4">
            <a:extLst>
              <a:ext uri="{FF2B5EF4-FFF2-40B4-BE49-F238E27FC236}">
                <a16:creationId xmlns="" xmlns:a16="http://schemas.microsoft.com/office/drawing/2014/main" id="{CAA95478-C099-485F-AD95-A617656C6C7C}"/>
              </a:ext>
            </a:extLst>
          </p:cNvPr>
          <p:cNvSpPr/>
          <p:nvPr/>
        </p:nvSpPr>
        <p:spPr>
          <a:xfrm>
            <a:off x="580721" y="3016319"/>
            <a:ext cx="113676" cy="113735"/>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pPr>
              <a:buClrTx/>
              <a:buFontTx/>
              <a:buNone/>
            </a:pPr>
            <a:endParaRPr lang="en-IN" sz="1349" kern="1200" dirty="0">
              <a:solidFill>
                <a:srgbClr val="2E2E38"/>
              </a:solidFill>
              <a:latin typeface="EYInterstate Light"/>
              <a:ea typeface="+mn-ea"/>
            </a:endParaRPr>
          </a:p>
        </p:txBody>
      </p:sp>
      <p:sp>
        <p:nvSpPr>
          <p:cNvPr id="6" name="Freeform: Shape 5">
            <a:extLst>
              <a:ext uri="{FF2B5EF4-FFF2-40B4-BE49-F238E27FC236}">
                <a16:creationId xmlns="" xmlns:a16="http://schemas.microsoft.com/office/drawing/2014/main" id="{D65680A1-86D1-44C2-AA38-0DF5735F1F26}"/>
              </a:ext>
            </a:extLst>
          </p:cNvPr>
          <p:cNvSpPr/>
          <p:nvPr/>
        </p:nvSpPr>
        <p:spPr>
          <a:xfrm>
            <a:off x="794520" y="3016319"/>
            <a:ext cx="113676" cy="113735"/>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pPr>
              <a:buClrTx/>
              <a:buFontTx/>
              <a:buNone/>
            </a:pPr>
            <a:endParaRPr lang="en-IN" sz="1349" kern="1200" dirty="0">
              <a:solidFill>
                <a:srgbClr val="2E2E38"/>
              </a:solidFill>
              <a:latin typeface="EYInterstate Light"/>
              <a:ea typeface="+mn-ea"/>
            </a:endParaRPr>
          </a:p>
        </p:txBody>
      </p:sp>
      <p:grpSp>
        <p:nvGrpSpPr>
          <p:cNvPr id="76" name="Group 4">
            <a:extLst>
              <a:ext uri="{FF2B5EF4-FFF2-40B4-BE49-F238E27FC236}">
                <a16:creationId xmlns="" xmlns:a16="http://schemas.microsoft.com/office/drawing/2014/main" id="{9D60B6B0-F7ED-4B9F-A77C-632AC4EA661D}"/>
              </a:ext>
            </a:extLst>
          </p:cNvPr>
          <p:cNvGrpSpPr>
            <a:grpSpLocks noChangeAspect="1"/>
          </p:cNvGrpSpPr>
          <p:nvPr userDrawn="1"/>
        </p:nvGrpSpPr>
        <p:grpSpPr bwMode="auto">
          <a:xfrm>
            <a:off x="7769544" y="3720704"/>
            <a:ext cx="918684" cy="1076325"/>
            <a:chOff x="6529" y="3125"/>
            <a:chExt cx="772" cy="904"/>
          </a:xfrm>
        </p:grpSpPr>
        <p:sp>
          <p:nvSpPr>
            <p:cNvPr id="77" name="Freeform 5">
              <a:extLst>
                <a:ext uri="{FF2B5EF4-FFF2-40B4-BE49-F238E27FC236}">
                  <a16:creationId xmlns=""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srgbClr val="2E2E38"/>
                </a:solidFill>
                <a:latin typeface="EYInterstate Light"/>
                <a:ea typeface="+mn-ea"/>
              </a:endParaRPr>
            </a:p>
          </p:txBody>
        </p:sp>
        <p:sp>
          <p:nvSpPr>
            <p:cNvPr id="78" name="Freeform 6">
              <a:extLst>
                <a:ext uri="{FF2B5EF4-FFF2-40B4-BE49-F238E27FC236}">
                  <a16:creationId xmlns=""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srgbClr val="2E2E38"/>
                </a:solidFill>
                <a:latin typeface="EYInterstate Light"/>
                <a:ea typeface="+mn-ea"/>
              </a:endParaRPr>
            </a:p>
          </p:txBody>
        </p:sp>
      </p:grpSp>
    </p:spTree>
    <p:extLst>
      <p:ext uri="{BB962C8B-B14F-4D97-AF65-F5344CB8AC3E}">
        <p14:creationId xmlns:p14="http://schemas.microsoft.com/office/powerpoint/2010/main" val="55917806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2" y="220650"/>
            <a:ext cx="8229600" cy="442800"/>
          </a:xfrm>
        </p:spPr>
        <p:txBody>
          <a:bodyPr/>
          <a:lstStyle>
            <a:lvl1pPr>
              <a:defRPr sz="1799">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 xmlns:a16="http://schemas.microsoft.com/office/drawing/2014/main" id="{DA9741B6-D337-4A18-8ECB-FB21A6953E44}"/>
              </a:ext>
            </a:extLst>
          </p:cNvPr>
          <p:cNvSpPr>
            <a:spLocks noChangeShapeType="1"/>
          </p:cNvSpPr>
          <p:nvPr userDrawn="1"/>
        </p:nvSpPr>
        <p:spPr bwMode="auto">
          <a:xfrm>
            <a:off x="457201" y="680813"/>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endParaRPr lang="en-US" sz="1349" dirty="0">
              <a:solidFill>
                <a:prstClr val="white"/>
              </a:solidFill>
            </a:endParaRPr>
          </a:p>
        </p:txBody>
      </p:sp>
      <p:sp>
        <p:nvSpPr>
          <p:cNvPr id="8" name="Text Placeholder 2">
            <a:extLst>
              <a:ext uri="{FF2B5EF4-FFF2-40B4-BE49-F238E27FC236}">
                <a16:creationId xmlns="" xmlns:a16="http://schemas.microsoft.com/office/drawing/2014/main" id="{90356C28-34FC-48BD-943E-82B485EB0C49}"/>
              </a:ext>
            </a:extLst>
          </p:cNvPr>
          <p:cNvSpPr>
            <a:spLocks noGrp="1"/>
          </p:cNvSpPr>
          <p:nvPr>
            <p:ph idx="1"/>
          </p:nvPr>
        </p:nvSpPr>
        <p:spPr>
          <a:xfrm>
            <a:off x="457202" y="853440"/>
            <a:ext cx="8229600" cy="371094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7737232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 xmlns:a16="http://schemas.microsoft.com/office/drawing/2014/main" id="{8F291EB0-15F5-4E9A-A38B-CE3AC1452E21}"/>
              </a:ext>
            </a:extLst>
          </p:cNvPr>
          <p:cNvSpPr txBox="1">
            <a:spLocks/>
          </p:cNvSpPr>
          <p:nvPr userDrawn="1"/>
        </p:nvSpPr>
        <p:spPr>
          <a:xfrm>
            <a:off x="357827" y="1116695"/>
            <a:ext cx="1752878" cy="644129"/>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E600"/>
              </a:buClr>
              <a:buFont typeface="Arial" pitchFamily="34" charset="0"/>
              <a:buNone/>
            </a:pPr>
            <a:r>
              <a:rPr lang="en-GB" sz="8391" dirty="0">
                <a:solidFill>
                  <a:srgbClr val="FFE600"/>
                </a:solidFill>
                <a:latin typeface="Georgia" panose="02040502050405020303" pitchFamily="18" charset="0"/>
              </a:rPr>
              <a:t>“</a:t>
            </a:r>
          </a:p>
        </p:txBody>
      </p:sp>
      <p:sp>
        <p:nvSpPr>
          <p:cNvPr id="7" name="Text Placeholder 6">
            <a:extLst>
              <a:ext uri="{FF2B5EF4-FFF2-40B4-BE49-F238E27FC236}">
                <a16:creationId xmlns="" xmlns:a16="http://schemas.microsoft.com/office/drawing/2014/main" id="{FB5D2AC0-B4F7-4455-9AE0-201966050A6D}"/>
              </a:ext>
            </a:extLst>
          </p:cNvPr>
          <p:cNvSpPr>
            <a:spLocks noGrp="1"/>
          </p:cNvSpPr>
          <p:nvPr>
            <p:ph type="body" sz="quarter" idx="10"/>
          </p:nvPr>
        </p:nvSpPr>
        <p:spPr>
          <a:xfrm>
            <a:off x="384813" y="1895074"/>
            <a:ext cx="3966934" cy="1350000"/>
          </a:xfrm>
        </p:spPr>
        <p:txBody>
          <a:bodyPr lIns="90000" tIns="46800" rIns="90000" bIns="46800"/>
          <a:lstStyle>
            <a:lvl1pPr marL="0" indent="0">
              <a:buNone/>
              <a:defRPr lang="en-US" sz="2099" dirty="0" smtClean="0">
                <a:latin typeface="Georgia" panose="02040502050405020303" pitchFamily="18" charset="0"/>
              </a:defRPr>
            </a:lvl1pPr>
          </a:lstStyle>
          <a:p>
            <a:pPr marL="267195" lvl="0" indent="-267195">
              <a:spcBef>
                <a:spcPts val="0"/>
              </a:spcBef>
            </a:pPr>
            <a:r>
              <a:rPr lang="en-US" dirty="0"/>
              <a:t>Edit Master text styles</a:t>
            </a:r>
          </a:p>
        </p:txBody>
      </p:sp>
      <p:sp>
        <p:nvSpPr>
          <p:cNvPr id="8" name="Text Placeholder 6">
            <a:extLst>
              <a:ext uri="{FF2B5EF4-FFF2-40B4-BE49-F238E27FC236}">
                <a16:creationId xmlns="" xmlns:a16="http://schemas.microsoft.com/office/drawing/2014/main" id="{F1BA83A2-78F0-4F7E-836B-9B4B87820F96}"/>
              </a:ext>
            </a:extLst>
          </p:cNvPr>
          <p:cNvSpPr>
            <a:spLocks noGrp="1"/>
          </p:cNvSpPr>
          <p:nvPr>
            <p:ph type="body" sz="quarter" idx="11" hasCustomPrompt="1"/>
          </p:nvPr>
        </p:nvSpPr>
        <p:spPr>
          <a:xfrm>
            <a:off x="384813" y="3474573"/>
            <a:ext cx="3966934" cy="237629"/>
          </a:xfrm>
        </p:spPr>
        <p:txBody>
          <a:bodyPr lIns="90000" tIns="46800" rIns="90000" bIns="46800"/>
          <a:lstStyle>
            <a:lvl1pPr marL="0" indent="0" algn="l" defTabSz="685115" rtl="0" eaLnBrk="1" latinLnBrk="0" hangingPunct="1">
              <a:spcBef>
                <a:spcPts val="0"/>
              </a:spcBef>
              <a:spcAft>
                <a:spcPts val="450"/>
              </a:spcAft>
              <a:buClr>
                <a:schemeClr val="tx2"/>
              </a:buClr>
              <a:buSzPct val="70000"/>
              <a:buFont typeface="Arial" pitchFamily="34" charset="0"/>
              <a:buNone/>
              <a:defRPr lang="en-US" sz="1199" kern="1200" dirty="0" smtClean="0">
                <a:solidFill>
                  <a:srgbClr val="2E2E38"/>
                </a:solidFill>
                <a:latin typeface="+mn-lt"/>
                <a:ea typeface="+mn-ea"/>
                <a:cs typeface="+mn-cs"/>
              </a:defRPr>
            </a:lvl1pPr>
            <a:lvl2pPr marL="267195" indent="0">
              <a:buNone/>
              <a:defRPr lang="en-US" sz="1499" smtClean="0">
                <a:latin typeface="+mn-lt"/>
              </a:defRPr>
            </a:lvl2pPr>
            <a:lvl3pPr>
              <a:defRPr lang="en-US" sz="1349" smtClean="0">
                <a:latin typeface="+mn-lt"/>
              </a:defRPr>
            </a:lvl3pPr>
            <a:lvl4pPr>
              <a:defRPr lang="en-US" sz="1199" smtClean="0">
                <a:latin typeface="+mn-lt"/>
              </a:defRPr>
            </a:lvl4pPr>
            <a:lvl5pPr>
              <a:defRPr lang="en-IN" sz="1199">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 xmlns:a16="http://schemas.microsoft.com/office/drawing/2014/main" id="{034CE9DD-CE12-4D9F-8FD6-A2522F36C807}"/>
              </a:ext>
            </a:extLst>
          </p:cNvPr>
          <p:cNvSpPr>
            <a:spLocks noGrp="1"/>
          </p:cNvSpPr>
          <p:nvPr>
            <p:ph type="body" sz="quarter" idx="12" hasCustomPrompt="1"/>
          </p:nvPr>
        </p:nvSpPr>
        <p:spPr>
          <a:xfrm>
            <a:off x="384813" y="3728581"/>
            <a:ext cx="3966934" cy="237629"/>
          </a:xfrm>
        </p:spPr>
        <p:txBody>
          <a:bodyPr lIns="90000" tIns="46800" rIns="90000" bIns="46800"/>
          <a:lstStyle>
            <a:lvl1pPr marL="0" indent="0" algn="l" defTabSz="685115" rtl="0" eaLnBrk="1" latinLnBrk="0" hangingPunct="1">
              <a:spcBef>
                <a:spcPts val="0"/>
              </a:spcBef>
              <a:spcAft>
                <a:spcPts val="450"/>
              </a:spcAft>
              <a:buClr>
                <a:schemeClr val="tx2"/>
              </a:buClr>
              <a:buSzPct val="70000"/>
              <a:buFont typeface="Arial" pitchFamily="34" charset="0"/>
              <a:buNone/>
              <a:defRPr lang="en-US" sz="1199" kern="1200" dirty="0" smtClean="0">
                <a:solidFill>
                  <a:srgbClr val="2E2E38"/>
                </a:solidFill>
                <a:latin typeface="+mn-lt"/>
                <a:ea typeface="+mn-ea"/>
                <a:cs typeface="+mn-cs"/>
              </a:defRPr>
            </a:lvl1pPr>
            <a:lvl2pPr marL="267195" indent="0">
              <a:buNone/>
              <a:defRPr lang="en-US" sz="1499" smtClean="0">
                <a:latin typeface="+mn-lt"/>
              </a:defRPr>
            </a:lvl2pPr>
            <a:lvl3pPr>
              <a:defRPr lang="en-US" sz="1349" smtClean="0">
                <a:latin typeface="+mn-lt"/>
              </a:defRPr>
            </a:lvl3pPr>
            <a:lvl4pPr>
              <a:defRPr lang="en-US" sz="1199" smtClean="0">
                <a:latin typeface="+mn-lt"/>
              </a:defRPr>
            </a:lvl4pPr>
            <a:lvl5pPr>
              <a:defRPr lang="en-IN" sz="1199">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35996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 xmlns:a16="http://schemas.microsoft.com/office/drawing/2014/main" id="{E28D7EA5-A532-4D8B-9984-8F3D1FEA98DB}"/>
              </a:ext>
            </a:extLst>
          </p:cNvPr>
          <p:cNvSpPr>
            <a:spLocks noGrp="1"/>
          </p:cNvSpPr>
          <p:nvPr>
            <p:ph type="body" sz="quarter" idx="10"/>
          </p:nvPr>
        </p:nvSpPr>
        <p:spPr>
          <a:xfrm>
            <a:off x="2588534" y="1545176"/>
            <a:ext cx="3966934" cy="2269142"/>
          </a:xfrm>
        </p:spPr>
        <p:txBody>
          <a:bodyPr lIns="0" tIns="0" rIns="0" bIns="0">
            <a:noAutofit/>
          </a:bodyPr>
          <a:lstStyle>
            <a:lvl1pPr marL="0" indent="0" algn="ctr">
              <a:buNone/>
              <a:defRPr lang="en-US" sz="2099" dirty="0" smtClean="0">
                <a:latin typeface="Georgia" panose="02040502050405020303" pitchFamily="18" charset="0"/>
              </a:defRPr>
            </a:lvl1pPr>
          </a:lstStyle>
          <a:p>
            <a:pPr marL="267195" lvl="0" indent="-267195" algn="ctr">
              <a:spcBef>
                <a:spcPts val="0"/>
              </a:spcBef>
            </a:pPr>
            <a:r>
              <a:rPr lang="en-US" dirty="0"/>
              <a:t>Edit Master text styles</a:t>
            </a:r>
          </a:p>
        </p:txBody>
      </p:sp>
      <p:sp>
        <p:nvSpPr>
          <p:cNvPr id="5" name="Text Placeholder 6">
            <a:extLst>
              <a:ext uri="{FF2B5EF4-FFF2-40B4-BE49-F238E27FC236}">
                <a16:creationId xmlns="" xmlns:a16="http://schemas.microsoft.com/office/drawing/2014/main" id="{9F9B9C3C-16F2-40B2-A460-0480520ECF89}"/>
              </a:ext>
            </a:extLst>
          </p:cNvPr>
          <p:cNvSpPr>
            <a:spLocks noGrp="1"/>
          </p:cNvSpPr>
          <p:nvPr>
            <p:ph type="body" sz="quarter" idx="11" hasCustomPrompt="1"/>
          </p:nvPr>
        </p:nvSpPr>
        <p:spPr>
          <a:xfrm>
            <a:off x="2588534" y="4130008"/>
            <a:ext cx="3966934" cy="237629"/>
          </a:xfrm>
        </p:spPr>
        <p:txBody>
          <a:bodyPr lIns="0" tIns="0" rIns="0" bIns="0">
            <a:noAutofit/>
          </a:bodyPr>
          <a:lstStyle>
            <a:lvl1pPr marL="0" indent="0" algn="ctr">
              <a:buNone/>
              <a:defRPr lang="en-US" sz="1199" dirty="0" smtClean="0">
                <a:solidFill>
                  <a:srgbClr val="2E2E38"/>
                </a:solidFill>
                <a:latin typeface="+mn-lt"/>
              </a:defRPr>
            </a:lvl1pPr>
          </a:lstStyle>
          <a:p>
            <a:pPr marL="267195" lvl="0" indent="-267195" algn="ctr">
              <a:spcBef>
                <a:spcPts val="0"/>
              </a:spcBef>
              <a:spcAft>
                <a:spcPts val="450"/>
              </a:spcAft>
            </a:pPr>
            <a:r>
              <a:rPr lang="en-US" dirty="0"/>
              <a:t>Name Surname</a:t>
            </a:r>
          </a:p>
        </p:txBody>
      </p:sp>
      <p:sp>
        <p:nvSpPr>
          <p:cNvPr id="6" name="Text Placeholder 6">
            <a:extLst>
              <a:ext uri="{FF2B5EF4-FFF2-40B4-BE49-F238E27FC236}">
                <a16:creationId xmlns="" xmlns:a16="http://schemas.microsoft.com/office/drawing/2014/main" id="{8E04541C-CC5D-4455-8271-73223AE0A881}"/>
              </a:ext>
            </a:extLst>
          </p:cNvPr>
          <p:cNvSpPr>
            <a:spLocks noGrp="1"/>
          </p:cNvSpPr>
          <p:nvPr>
            <p:ph type="body" sz="quarter" idx="12" hasCustomPrompt="1"/>
          </p:nvPr>
        </p:nvSpPr>
        <p:spPr>
          <a:xfrm>
            <a:off x="2588534" y="4364038"/>
            <a:ext cx="3966934" cy="237629"/>
          </a:xfrm>
        </p:spPr>
        <p:txBody>
          <a:bodyPr vert="horz" lIns="0" tIns="0" rIns="0" bIns="0" rtlCol="0" anchor="t" anchorCtr="0">
            <a:noAutofit/>
          </a:bodyPr>
          <a:lstStyle>
            <a:lvl1pPr marL="0" indent="0" algn="ctr">
              <a:buNone/>
              <a:defRPr lang="en-US" sz="1199" dirty="0" smtClean="0">
                <a:solidFill>
                  <a:srgbClr val="2E2E38"/>
                </a:solidFill>
                <a:latin typeface="+mn-lt"/>
              </a:defRPr>
            </a:lvl1pPr>
          </a:lstStyle>
          <a:p>
            <a:pPr marL="267195" lvl="0" indent="-267195" algn="ctr">
              <a:spcBef>
                <a:spcPts val="0"/>
              </a:spcBef>
              <a:spcAft>
                <a:spcPts val="450"/>
              </a:spcAft>
            </a:pPr>
            <a:r>
              <a:rPr lang="en-US" dirty="0"/>
              <a:t>Job Title</a:t>
            </a:r>
          </a:p>
        </p:txBody>
      </p:sp>
      <p:sp>
        <p:nvSpPr>
          <p:cNvPr id="9" name="Text Placeholder 11">
            <a:extLst>
              <a:ext uri="{FF2B5EF4-FFF2-40B4-BE49-F238E27FC236}">
                <a16:creationId xmlns="" xmlns:a16="http://schemas.microsoft.com/office/drawing/2014/main" id="{FBD672D3-B116-471A-8511-D80D5D920D93}"/>
              </a:ext>
            </a:extLst>
          </p:cNvPr>
          <p:cNvSpPr txBox="1">
            <a:spLocks/>
          </p:cNvSpPr>
          <p:nvPr userDrawn="1"/>
        </p:nvSpPr>
        <p:spPr>
          <a:xfrm>
            <a:off x="3695562" y="734843"/>
            <a:ext cx="1752878" cy="662015"/>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FFE600"/>
              </a:buClr>
              <a:buFont typeface="Arial" pitchFamily="34" charset="0"/>
              <a:buNone/>
            </a:pPr>
            <a:r>
              <a:rPr lang="en-GB" sz="8391" dirty="0">
                <a:solidFill>
                  <a:srgbClr val="FFE600"/>
                </a:solidFill>
                <a:latin typeface="Georgia" panose="02040502050405020303" pitchFamily="18" charset="0"/>
              </a:rPr>
              <a:t>“ </a:t>
            </a:r>
          </a:p>
        </p:txBody>
      </p:sp>
    </p:spTree>
    <p:extLst>
      <p:ext uri="{BB962C8B-B14F-4D97-AF65-F5344CB8AC3E}">
        <p14:creationId xmlns:p14="http://schemas.microsoft.com/office/powerpoint/2010/main" val="291157351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B697C43D-4F1B-43DA-A0C6-DA6B6708E161}"/>
              </a:ext>
            </a:extLst>
          </p:cNvPr>
          <p:cNvSpPr>
            <a:spLocks noGrp="1"/>
          </p:cNvSpPr>
          <p:nvPr>
            <p:ph type="body" sz="quarter" idx="10" hasCustomPrompt="1"/>
          </p:nvPr>
        </p:nvSpPr>
        <p:spPr>
          <a:xfrm>
            <a:off x="264462" y="2138641"/>
            <a:ext cx="3334114" cy="901739"/>
          </a:xfrm>
        </p:spPr>
        <p:txBody>
          <a:bodyPr vert="horz" lIns="0" tIns="0" rIns="0" bIns="0" rtlCol="0" anchor="ctr" anchorCtr="0">
            <a:noAutofit/>
          </a:bodyPr>
          <a:lstStyle>
            <a:lvl1pPr marL="0" indent="0">
              <a:buNone/>
              <a:defRPr kumimoji="0" lang="en-IN" sz="2697"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267195" marR="0" lvl="0" indent="-267195" defTabSz="755159" fontAlgn="auto">
              <a:lnSpc>
                <a:spcPct val="100000"/>
              </a:lnSpc>
              <a:spcBef>
                <a:spcPct val="0"/>
              </a:spcBef>
              <a:spcAft>
                <a:spcPts val="0"/>
              </a:spcAft>
              <a:buClrTx/>
              <a:buSzTx/>
              <a:tabLst/>
            </a:pPr>
            <a:r>
              <a:rPr lang="en-US" dirty="0"/>
              <a:t>Chapter Title</a:t>
            </a:r>
            <a:endParaRPr lang="en-IN" dirty="0"/>
          </a:p>
        </p:txBody>
      </p:sp>
    </p:spTree>
    <p:extLst>
      <p:ext uri="{BB962C8B-B14F-4D97-AF65-F5344CB8AC3E}">
        <p14:creationId xmlns:p14="http://schemas.microsoft.com/office/powerpoint/2010/main" val="108631994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539354"/>
            <a:ext cx="3506400" cy="3907547"/>
          </a:xfrm>
        </p:spPr>
        <p:txBody>
          <a:bodyPr/>
          <a:lstStyle>
            <a:lvl1pPr marL="0" indent="0" algn="l" defTabSz="745776" rtl="0" fontAlgn="base">
              <a:lnSpc>
                <a:spcPct val="100000"/>
              </a:lnSpc>
              <a:spcBef>
                <a:spcPct val="70000"/>
              </a:spcBef>
              <a:spcAft>
                <a:spcPct val="0"/>
              </a:spcAft>
              <a:buSzPct val="100000"/>
              <a:buNone/>
              <a:defRPr lang="en-US" sz="899" kern="1200" noProof="0" dirty="0" smtClean="0">
                <a:solidFill>
                  <a:schemeClr val="bg1"/>
                </a:solidFill>
                <a:latin typeface="EYInterstate Light" panose="02000506000000020004" pitchFamily="2" charset="0"/>
                <a:ea typeface="+mn-ea"/>
                <a:cs typeface="Arial" pitchFamily="34" charset="0"/>
              </a:defRPr>
            </a:lvl1pPr>
            <a:lvl2pPr marL="0" indent="0" algn="l" defTabSz="745776"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28" indent="-132028" algn="l" defTabSz="745776"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5776"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544" indent="-141544" algn="l" defTabSz="745776"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40609175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A9E9CC-056C-472E-A7AA-9BE98F979698}"/>
              </a:ext>
            </a:extLst>
          </p:cNvPr>
          <p:cNvSpPr>
            <a:spLocks noGrp="1"/>
          </p:cNvSpPr>
          <p:nvPr>
            <p:ph type="title"/>
          </p:nvPr>
        </p:nvSpPr>
        <p:spPr/>
        <p:txBody>
          <a:bodyPr/>
          <a:lstStyle/>
          <a:p>
            <a:r>
              <a:rPr lang="en-US"/>
              <a:t>Click to edit Master title style</a:t>
            </a:r>
            <a:endParaRPr lang="en-IN"/>
          </a:p>
        </p:txBody>
      </p:sp>
      <p:sp>
        <p:nvSpPr>
          <p:cNvPr id="3" name="Rectangle 2">
            <a:extLst>
              <a:ext uri="{FF2B5EF4-FFF2-40B4-BE49-F238E27FC236}">
                <a16:creationId xmlns="" xmlns:a16="http://schemas.microsoft.com/office/drawing/2014/main" id="{BED1FA22-5382-47BC-A108-2C6B8BA03990}"/>
              </a:ext>
            </a:extLst>
          </p:cNvPr>
          <p:cNvSpPr/>
          <p:nvPr userDrawn="1"/>
        </p:nvSpPr>
        <p:spPr>
          <a:xfrm>
            <a:off x="1" y="509860"/>
            <a:ext cx="2422003" cy="189884"/>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buClrTx/>
              <a:buFontTx/>
              <a:buNone/>
            </a:pPr>
            <a:endParaRPr lang="en-IN" sz="899" kern="1200" dirty="0">
              <a:solidFill>
                <a:srgbClr val="2E2E38"/>
              </a:solidFill>
            </a:endParaRPr>
          </a:p>
        </p:txBody>
      </p:sp>
    </p:spTree>
    <p:extLst>
      <p:ext uri="{BB962C8B-B14F-4D97-AF65-F5344CB8AC3E}">
        <p14:creationId xmlns:p14="http://schemas.microsoft.com/office/powerpoint/2010/main" val="19878656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17684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A9E9CC-056C-472E-A7AA-9BE98F979698}"/>
              </a:ext>
            </a:extLst>
          </p:cNvPr>
          <p:cNvSpPr>
            <a:spLocks noGrp="1"/>
          </p:cNvSpPr>
          <p:nvPr>
            <p:ph type="title"/>
          </p:nvPr>
        </p:nvSpPr>
        <p:spPr/>
        <p:txBody>
          <a:bodyPr/>
          <a:lstStyle/>
          <a:p>
            <a:r>
              <a:rPr lang="en-US"/>
              <a:t>Click to edit Master title style</a:t>
            </a:r>
            <a:endParaRPr lang="en-IN"/>
          </a:p>
        </p:txBody>
      </p:sp>
      <p:sp>
        <p:nvSpPr>
          <p:cNvPr id="3" name="Rectangle 2">
            <a:extLst>
              <a:ext uri="{FF2B5EF4-FFF2-40B4-BE49-F238E27FC236}">
                <a16:creationId xmlns="" xmlns:a16="http://schemas.microsoft.com/office/drawing/2014/main" id="{BED1FA22-5382-47BC-A108-2C6B8BA03990}"/>
              </a:ext>
            </a:extLst>
          </p:cNvPr>
          <p:cNvSpPr/>
          <p:nvPr userDrawn="1"/>
        </p:nvSpPr>
        <p:spPr>
          <a:xfrm>
            <a:off x="1" y="509860"/>
            <a:ext cx="2422003" cy="189884"/>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buClrTx/>
              <a:buFontTx/>
              <a:buNone/>
            </a:pPr>
            <a:endParaRPr lang="en-IN" sz="899" kern="1200" dirty="0">
              <a:solidFill>
                <a:srgbClr val="FFFFFF"/>
              </a:solidFill>
            </a:endParaRPr>
          </a:p>
        </p:txBody>
      </p:sp>
    </p:spTree>
    <p:extLst>
      <p:ext uri="{BB962C8B-B14F-4D97-AF65-F5344CB8AC3E}">
        <p14:creationId xmlns:p14="http://schemas.microsoft.com/office/powerpoint/2010/main" val="3766671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20490" y="4340733"/>
            <a:ext cx="8903018" cy="369332"/>
          </a:xfrm>
        </p:spPr>
        <p:txBody>
          <a:bodyPr lIns="0" tIns="0" rIns="0" bIns="0"/>
          <a:lstStyle>
            <a:lvl1pPr>
              <a:defRPr sz="2400" b="0" i="0">
                <a:solidFill>
                  <a:schemeClr val="bg1"/>
                </a:solidFill>
                <a:latin typeface="Candara"/>
                <a:cs typeface="Candar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234912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6405" cy="5143500"/>
          </a:xfrm>
          <a:prstGeom prst="rect">
            <a:avLst/>
          </a:prstGeom>
        </p:spPr>
      </p:pic>
      <p:sp>
        <p:nvSpPr>
          <p:cNvPr id="8" name="Content Placeholder 2"/>
          <p:cNvSpPr>
            <a:spLocks noGrp="1"/>
          </p:cNvSpPr>
          <p:nvPr>
            <p:ph idx="1"/>
          </p:nvPr>
        </p:nvSpPr>
        <p:spPr>
          <a:xfrm>
            <a:off x="455612" y="539354"/>
            <a:ext cx="3506400" cy="3907547"/>
          </a:xfrm>
        </p:spPr>
        <p:txBody>
          <a:bodyPr/>
          <a:lstStyle>
            <a:lvl1pPr marL="0" indent="0" algn="l" defTabSz="746149" rtl="0" fontAlgn="base">
              <a:lnSpc>
                <a:spcPct val="100000"/>
              </a:lnSpc>
              <a:spcBef>
                <a:spcPct val="70000"/>
              </a:spcBef>
              <a:spcAft>
                <a:spcPct val="0"/>
              </a:spcAft>
              <a:buSzPct val="100000"/>
              <a:buNone/>
              <a:defRPr lang="en-US" sz="899" kern="1200" noProof="0" dirty="0" smtClean="0">
                <a:solidFill>
                  <a:schemeClr val="bg1"/>
                </a:solidFill>
                <a:latin typeface="EYInterstate Light" panose="02000506000000020004" pitchFamily="2" charset="0"/>
                <a:ea typeface="+mn-ea"/>
                <a:cs typeface="Arial" pitchFamily="34" charset="0"/>
              </a:defRPr>
            </a:lvl1pPr>
            <a:lvl2pPr marL="0" indent="0" algn="l" defTabSz="746149"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94" indent="-132094" algn="l" defTabSz="746149"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49"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14" indent="-141614" algn="l" defTabSz="746149"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40528665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1"/>
        <p:cNvGrpSpPr/>
        <p:nvPr/>
      </p:nvGrpSpPr>
      <p:grpSpPr>
        <a:xfrm>
          <a:off x="0" y="0"/>
          <a:ext cx="0" cy="0"/>
          <a:chOff x="0" y="0"/>
          <a:chExt cx="0" cy="0"/>
        </a:xfrm>
      </p:grpSpPr>
      <p:pic>
        <p:nvPicPr>
          <p:cNvPr id="22" name="Google Shape;22;p5"/>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23" name="Google Shape;23;p5"/>
          <p:cNvSpPr/>
          <p:nvPr/>
        </p:nvSpPr>
        <p:spPr>
          <a:xfrm rot="5400000">
            <a:off x="728100" y="-727950"/>
            <a:ext cx="1877700" cy="3333600"/>
          </a:xfrm>
          <a:prstGeom prst="rtTriangle">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endParaRPr/>
          </a:p>
        </p:txBody>
      </p:sp>
      <p:sp>
        <p:nvSpPr>
          <p:cNvPr id="24" name="Google Shape;24;p5"/>
          <p:cNvSpPr/>
          <p:nvPr/>
        </p:nvSpPr>
        <p:spPr>
          <a:xfrm rot="-5400000">
            <a:off x="7741875" y="3741400"/>
            <a:ext cx="1010400" cy="1793700"/>
          </a:xfrm>
          <a:prstGeom prst="rtTriangle">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endParaRPr/>
          </a:p>
        </p:txBody>
      </p:sp>
      <p:sp>
        <p:nvSpPr>
          <p:cNvPr id="25" name="Google Shape;25;p5"/>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6" name="Google Shape;26;p5"/>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27" name="Google Shape;27;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GB"/>
              <a:pPr algn="r"/>
              <a:t>‹#›</a:t>
            </a:fld>
            <a:endParaRPr lang="en-GB"/>
          </a:p>
        </p:txBody>
      </p:sp>
    </p:spTree>
    <p:extLst>
      <p:ext uri="{BB962C8B-B14F-4D97-AF65-F5344CB8AC3E}">
        <p14:creationId xmlns:p14="http://schemas.microsoft.com/office/powerpoint/2010/main" val="1957222575"/>
      </p:ext>
    </p:extLst>
  </p:cSld>
  <p:clrMapOvr>
    <a:masterClrMapping/>
  </p:clrMapOvr>
  <p:transition>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ubtitle">
  <p:cSld name="Subtitle">
    <p:bg>
      <p:bgPr>
        <a:gradFill>
          <a:gsLst>
            <a:gs pos="0">
              <a:schemeClr val="lt1"/>
            </a:gs>
            <a:gs pos="50000">
              <a:schemeClr val="accent1"/>
            </a:gs>
            <a:gs pos="100000">
              <a:schemeClr val="accent2"/>
            </a:gs>
          </a:gsLst>
          <a:path path="circle">
            <a:fillToRect t="100000" r="100000"/>
          </a:path>
          <a:tileRect l="-100000" b="-100000"/>
        </a:gra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14" name="Google Shape;14;p3"/>
          <p:cNvSpPr txBox="1">
            <a:spLocks noGrp="1"/>
          </p:cNvSpPr>
          <p:nvPr>
            <p:ph type="ctrTitle"/>
          </p:nvPr>
        </p:nvSpPr>
        <p:spPr>
          <a:xfrm>
            <a:off x="626700" y="620225"/>
            <a:ext cx="7433400" cy="723300"/>
          </a:xfrm>
          <a:prstGeom prst="rect">
            <a:avLst/>
          </a:prstGeom>
        </p:spPr>
        <p:txBody>
          <a:bodyPr spcFirstLastPara="1" wrap="square" lIns="0" tIns="0" rIns="0" bIns="0" anchor="t"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15" name="Google Shape;15;p3"/>
          <p:cNvSpPr txBox="1">
            <a:spLocks noGrp="1"/>
          </p:cNvSpPr>
          <p:nvPr>
            <p:ph type="subTitle" idx="1"/>
          </p:nvPr>
        </p:nvSpPr>
        <p:spPr>
          <a:xfrm>
            <a:off x="626700" y="1419727"/>
            <a:ext cx="7433400" cy="4002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400"/>
              <a:buNone/>
              <a:defRPr/>
            </a:lvl1pPr>
            <a:lvl2pPr lvl="1" rtl="0">
              <a:spcBef>
                <a:spcPts val="800"/>
              </a:spcBef>
              <a:spcAft>
                <a:spcPts val="0"/>
              </a:spcAft>
              <a:buClr>
                <a:schemeClr val="dk2"/>
              </a:buClr>
              <a:buSzPts val="3000"/>
              <a:buNone/>
              <a:defRPr sz="3000"/>
            </a:lvl2pPr>
            <a:lvl3pPr lvl="2" rtl="0">
              <a:spcBef>
                <a:spcPts val="800"/>
              </a:spcBef>
              <a:spcAft>
                <a:spcPts val="0"/>
              </a:spcAft>
              <a:buClr>
                <a:schemeClr val="dk2"/>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a:p>
        </p:txBody>
      </p:sp>
    </p:spTree>
    <p:extLst>
      <p:ext uri="{BB962C8B-B14F-4D97-AF65-F5344CB8AC3E}">
        <p14:creationId xmlns:p14="http://schemas.microsoft.com/office/powerpoint/2010/main" val="4683514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1"/>
        <p:cNvGrpSpPr/>
        <p:nvPr/>
      </p:nvGrpSpPr>
      <p:grpSpPr>
        <a:xfrm>
          <a:off x="0" y="0"/>
          <a:ext cx="0" cy="0"/>
          <a:chOff x="0" y="0"/>
          <a:chExt cx="0" cy="0"/>
        </a:xfrm>
      </p:grpSpPr>
      <p:pic>
        <p:nvPicPr>
          <p:cNvPr id="22" name="Google Shape;22;p5"/>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23" name="Google Shape;23;p5"/>
          <p:cNvSpPr/>
          <p:nvPr/>
        </p:nvSpPr>
        <p:spPr>
          <a:xfrm rot="5400000">
            <a:off x="728100" y="-727950"/>
            <a:ext cx="1877700" cy="3333600"/>
          </a:xfrm>
          <a:prstGeom prst="rtTriangle">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endParaRPr/>
          </a:p>
        </p:txBody>
      </p:sp>
      <p:sp>
        <p:nvSpPr>
          <p:cNvPr id="24" name="Google Shape;24;p5"/>
          <p:cNvSpPr/>
          <p:nvPr/>
        </p:nvSpPr>
        <p:spPr>
          <a:xfrm rot="-5400000">
            <a:off x="7741875" y="3741400"/>
            <a:ext cx="1010400" cy="1793700"/>
          </a:xfrm>
          <a:prstGeom prst="rtTriangle">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endParaRPr/>
          </a:p>
        </p:txBody>
      </p:sp>
      <p:sp>
        <p:nvSpPr>
          <p:cNvPr id="25" name="Google Shape;25;p5"/>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6" name="Google Shape;26;p5"/>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27" name="Google Shape;27;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2480846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8"/>
        <p:cNvGrpSpPr/>
        <p:nvPr/>
      </p:nvGrpSpPr>
      <p:grpSpPr>
        <a:xfrm>
          <a:off x="0" y="0"/>
          <a:ext cx="0" cy="0"/>
          <a:chOff x="0" y="0"/>
          <a:chExt cx="0" cy="0"/>
        </a:xfrm>
      </p:grpSpPr>
      <p:pic>
        <p:nvPicPr>
          <p:cNvPr id="29" name="Google Shape;29;p6"/>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30" name="Google Shape;30;p6"/>
          <p:cNvSpPr/>
          <p:nvPr/>
        </p:nvSpPr>
        <p:spPr>
          <a:xfrm rot="5400000">
            <a:off x="728100" y="-727950"/>
            <a:ext cx="1877700" cy="3333600"/>
          </a:xfrm>
          <a:prstGeom prst="rtTriangle">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endParaRPr/>
          </a:p>
        </p:txBody>
      </p:sp>
      <p:sp>
        <p:nvSpPr>
          <p:cNvPr id="31" name="Google Shape;31;p6"/>
          <p:cNvSpPr/>
          <p:nvPr/>
        </p:nvSpPr>
        <p:spPr>
          <a:xfrm rot="-5400000">
            <a:off x="7741875" y="3741400"/>
            <a:ext cx="1010400" cy="1793700"/>
          </a:xfrm>
          <a:prstGeom prst="rtTriangle">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endParaRPr/>
          </a:p>
        </p:txBody>
      </p:sp>
      <p:sp>
        <p:nvSpPr>
          <p:cNvPr id="32" name="Google Shape;32;p6"/>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3" name="Google Shape;33;p6"/>
          <p:cNvSpPr txBox="1">
            <a:spLocks noGrp="1"/>
          </p:cNvSpPr>
          <p:nvPr>
            <p:ph type="body" idx="1"/>
          </p:nvPr>
        </p:nvSpPr>
        <p:spPr>
          <a:xfrm>
            <a:off x="855275" y="1576550"/>
            <a:ext cx="3473100" cy="30972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4" name="Google Shape;34;p6"/>
          <p:cNvSpPr txBox="1">
            <a:spLocks noGrp="1"/>
          </p:cNvSpPr>
          <p:nvPr>
            <p:ph type="body" idx="2"/>
          </p:nvPr>
        </p:nvSpPr>
        <p:spPr>
          <a:xfrm>
            <a:off x="4815599" y="1576550"/>
            <a:ext cx="3473100" cy="30972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5" name="Google Shape;35;p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16036323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pic>
        <p:nvPicPr>
          <p:cNvPr id="58" name="Google Shape;58;p10"/>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59" name="Google Shape;59;p10"/>
          <p:cNvSpPr/>
          <p:nvPr/>
        </p:nvSpPr>
        <p:spPr>
          <a:xfrm rot="5400000">
            <a:off x="390600" y="-390600"/>
            <a:ext cx="1005900" cy="1787100"/>
          </a:xfrm>
          <a:prstGeom prst="rtTriangle">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endParaRPr/>
          </a:p>
        </p:txBody>
      </p:sp>
      <p:sp>
        <p:nvSpPr>
          <p:cNvPr id="60" name="Google Shape;60;p10"/>
          <p:cNvSpPr/>
          <p:nvPr/>
        </p:nvSpPr>
        <p:spPr>
          <a:xfrm rot="-5400000">
            <a:off x="7741875" y="3741400"/>
            <a:ext cx="1010400" cy="1793700"/>
          </a:xfrm>
          <a:prstGeom prst="rtTriangle">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endParaRPr/>
          </a:p>
        </p:txBody>
      </p:sp>
      <p:sp>
        <p:nvSpPr>
          <p:cNvPr id="61" name="Google Shape;61;p1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35238486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771210" y="4597828"/>
            <a:ext cx="859712" cy="277797"/>
          </a:xfrm>
          <a:prstGeom prst="rect">
            <a:avLst/>
          </a:prstGeom>
        </p:spPr>
        <p:txBody>
          <a:bodyPr lIns="68580" tIns="34290" rIns="68580" bIns="34290"/>
          <a:lstStyle/>
          <a:p>
            <a:fld id="{9F67D5FF-6B94-499B-9419-6B2A4D01CA3A}" type="datetimeFigureOut">
              <a:rPr lang="en-IN" smtClean="0"/>
              <a:pPr/>
              <a:t>23-12-2023</a:t>
            </a:fld>
            <a:endParaRPr lang="en-IN"/>
          </a:p>
        </p:txBody>
      </p:sp>
      <p:sp>
        <p:nvSpPr>
          <p:cNvPr id="5" name="Footer Placeholder 4"/>
          <p:cNvSpPr>
            <a:spLocks noGrp="1"/>
          </p:cNvSpPr>
          <p:nvPr>
            <p:ph type="ftr" sz="quarter" idx="11"/>
          </p:nvPr>
        </p:nvSpPr>
        <p:spPr>
          <a:xfrm>
            <a:off x="1941910" y="4601856"/>
            <a:ext cx="5714999" cy="273844"/>
          </a:xfrm>
          <a:prstGeom prst="rect">
            <a:avLst/>
          </a:prstGeom>
        </p:spPr>
        <p:txBody>
          <a:bodyPr lIns="68580" tIns="34290" rIns="68580" bIns="34290"/>
          <a:lstStyle/>
          <a:p>
            <a:endParaRPr lang="en-IN"/>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4B1809A-88C0-4C59-9E77-3B7D9B841C4C}" type="slidenum">
              <a:rPr lang="en-IN" smtClean="0">
                <a:solidFill>
                  <a:srgbClr val="FFFFFF"/>
                </a:solidFill>
              </a:rPr>
              <a:pPr/>
              <a:t>‹#›</a:t>
            </a:fld>
            <a:endParaRPr lang="en-IN">
              <a:solidFill>
                <a:srgbClr val="FFFFFF"/>
              </a:solidFill>
            </a:endParaRPr>
          </a:p>
        </p:txBody>
      </p:sp>
    </p:spTree>
    <p:extLst>
      <p:ext uri="{BB962C8B-B14F-4D97-AF65-F5344CB8AC3E}">
        <p14:creationId xmlns:p14="http://schemas.microsoft.com/office/powerpoint/2010/main" val="39772992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pic>
        <p:nvPicPr>
          <p:cNvPr id="46" name="Google Shape;46;p8"/>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47" name="Google Shape;47;p8"/>
          <p:cNvSpPr/>
          <p:nvPr/>
        </p:nvSpPr>
        <p:spPr>
          <a:xfrm rot="5400000">
            <a:off x="728100" y="-727950"/>
            <a:ext cx="1877700" cy="3333600"/>
          </a:xfrm>
          <a:prstGeom prst="rtTriangle">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endParaRPr/>
          </a:p>
        </p:txBody>
      </p:sp>
      <p:sp>
        <p:nvSpPr>
          <p:cNvPr id="48" name="Google Shape;48;p8"/>
          <p:cNvSpPr/>
          <p:nvPr/>
        </p:nvSpPr>
        <p:spPr>
          <a:xfrm rot="-5400000">
            <a:off x="7741875" y="3741400"/>
            <a:ext cx="1010400" cy="1793700"/>
          </a:xfrm>
          <a:prstGeom prst="rtTriangle">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endParaRPr/>
          </a:p>
        </p:txBody>
      </p:sp>
      <p:sp>
        <p:nvSpPr>
          <p:cNvPr id="49" name="Google Shape;49;p8"/>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0" name="Google Shape;50;p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9811461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6" y="449796"/>
            <a:ext cx="8238707" cy="743212"/>
          </a:xfrm>
          <a:prstGeom prst="rect">
            <a:avLst/>
          </a:prstGeom>
          <a:solidFill>
            <a:srgbClr val="A7DF4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48092" y="515608"/>
            <a:ext cx="7124284" cy="598820"/>
          </a:xfrm>
          <a:solidFill>
            <a:schemeClr val="bg1"/>
          </a:solidFill>
        </p:spPr>
        <p:txBody>
          <a:bodyPr anchor="ctr" anchorCtr="0"/>
          <a:lstStyle>
            <a:lvl1pPr>
              <a:defRPr b="1"/>
            </a:lvl1pPr>
          </a:lstStyle>
          <a:p>
            <a:r>
              <a:rPr lang="en-US" dirty="0"/>
              <a:t>Click to edit Master title style</a:t>
            </a:r>
          </a:p>
        </p:txBody>
      </p:sp>
      <p:sp>
        <p:nvSpPr>
          <p:cNvPr id="4" name="Date Placeholder 3"/>
          <p:cNvSpPr>
            <a:spLocks noGrp="1"/>
          </p:cNvSpPr>
          <p:nvPr>
            <p:ph type="dt" sz="half" idx="10"/>
          </p:nvPr>
        </p:nvSpPr>
        <p:spPr>
          <a:xfrm>
            <a:off x="5559327" y="4832559"/>
            <a:ext cx="2133600" cy="273844"/>
          </a:xfrm>
          <a:prstGeom prst="rect">
            <a:avLst/>
          </a:prstGeom>
        </p:spPr>
        <p:txBody>
          <a:bodyPr lIns="68580" tIns="34290" rIns="68580" bIns="34290"/>
          <a:lstStyle/>
          <a:p>
            <a:endParaRPr lang="en-IN" dirty="0"/>
          </a:p>
        </p:txBody>
      </p:sp>
      <p:sp>
        <p:nvSpPr>
          <p:cNvPr id="5" name="Footer Placeholder 4"/>
          <p:cNvSpPr>
            <a:spLocks noGrp="1"/>
          </p:cNvSpPr>
          <p:nvPr>
            <p:ph type="ftr" sz="quarter" idx="11"/>
          </p:nvPr>
        </p:nvSpPr>
        <p:spPr>
          <a:xfrm>
            <a:off x="448095" y="4832559"/>
            <a:ext cx="4870585" cy="273844"/>
          </a:xfrm>
          <a:prstGeom prst="rect">
            <a:avLst/>
          </a:prstGeom>
        </p:spPr>
        <p:txBody>
          <a:bodyPr lIns="68580" tIns="34290" rIns="68580" bIns="34290"/>
          <a:lstStyle>
            <a:lvl1pPr>
              <a:defRPr sz="1000" b="1">
                <a:solidFill>
                  <a:srgbClr val="366658"/>
                </a:solidFill>
              </a:defRPr>
            </a:lvl1pPr>
          </a:lstStyle>
          <a:p>
            <a:endParaRPr lang="en-US" dirty="0"/>
          </a:p>
        </p:txBody>
      </p:sp>
      <p:sp>
        <p:nvSpPr>
          <p:cNvPr id="6" name="Slide Number Placeholder 5"/>
          <p:cNvSpPr>
            <a:spLocks noGrp="1"/>
          </p:cNvSpPr>
          <p:nvPr>
            <p:ph type="sldNum" sz="quarter" idx="12"/>
          </p:nvPr>
        </p:nvSpPr>
        <p:spPr>
          <a:xfrm>
            <a:off x="7933579" y="4814712"/>
            <a:ext cx="770468" cy="273844"/>
          </a:xfrm>
        </p:spPr>
        <p:txBody>
          <a:bodyPr/>
          <a:lstStyle>
            <a:lvl1pPr>
              <a:defRPr sz="1800" b="1">
                <a:solidFill>
                  <a:srgbClr val="366658"/>
                </a:solidFill>
              </a:defRPr>
            </a:lvl1pPr>
          </a:lstStyle>
          <a:p>
            <a:endParaRPr lang="en-IN" dirty="0"/>
          </a:p>
        </p:txBody>
      </p:sp>
      <p:sp>
        <p:nvSpPr>
          <p:cNvPr id="9" name="Rectangle 8"/>
          <p:cNvSpPr/>
          <p:nvPr userDrawn="1"/>
        </p:nvSpPr>
        <p:spPr>
          <a:xfrm>
            <a:off x="7731350" y="1024972"/>
            <a:ext cx="904875" cy="1000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IN" sz="1000" b="1" dirty="0">
              <a:solidFill>
                <a:prstClr val="white"/>
              </a:solidFill>
            </a:endParaRPr>
          </a:p>
        </p:txBody>
      </p:sp>
    </p:spTree>
    <p:extLst>
      <p:ext uri="{BB962C8B-B14F-4D97-AF65-F5344CB8AC3E}">
        <p14:creationId xmlns:p14="http://schemas.microsoft.com/office/powerpoint/2010/main" val="789326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0490" y="4340733"/>
            <a:ext cx="8903018" cy="369332"/>
          </a:xfrm>
        </p:spPr>
        <p:txBody>
          <a:bodyPr lIns="0" tIns="0" rIns="0" bIns="0"/>
          <a:lstStyle>
            <a:lvl1pPr>
              <a:defRPr sz="2400" b="0" i="0">
                <a:solidFill>
                  <a:schemeClr val="bg1"/>
                </a:solidFill>
                <a:latin typeface="Candara"/>
                <a:cs typeface="Candara"/>
              </a:defRPr>
            </a:lvl1pPr>
          </a:lstStyle>
          <a:p>
            <a:endParaRPr/>
          </a:p>
        </p:txBody>
      </p:sp>
      <p:sp>
        <p:nvSpPr>
          <p:cNvPr id="3" name="Holder 3"/>
          <p:cNvSpPr>
            <a:spLocks noGrp="1"/>
          </p:cNvSpPr>
          <p:nvPr>
            <p:ph sz="half" idx="2"/>
          </p:nvPr>
        </p:nvSpPr>
        <p:spPr>
          <a:xfrm>
            <a:off x="457200" y="1183005"/>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936552" y="1061656"/>
            <a:ext cx="2765584" cy="161583"/>
          </a:xfrm>
          <a:prstGeom prst="rect">
            <a:avLst/>
          </a:prstGeom>
        </p:spPr>
        <p:txBody>
          <a:bodyPr wrap="square" lIns="0" tIns="0" rIns="0" bIns="0">
            <a:spAutoFit/>
          </a:bodyPr>
          <a:lstStyle>
            <a:lvl1pPr>
              <a:defRPr sz="1050" b="0" i="1">
                <a:solidFill>
                  <a:schemeClr val="tx1"/>
                </a:solidFill>
                <a:latin typeface="Candara"/>
                <a:cs typeface="Candara"/>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12/23/2023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79057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20490" y="4340733"/>
            <a:ext cx="8903018" cy="369332"/>
          </a:xfrm>
        </p:spPr>
        <p:txBody>
          <a:bodyPr lIns="0" tIns="0" rIns="0" bIns="0"/>
          <a:lstStyle>
            <a:lvl1pPr>
              <a:defRPr sz="2400" b="0" i="0">
                <a:solidFill>
                  <a:schemeClr val="bg1"/>
                </a:solidFill>
                <a:latin typeface="Candara"/>
                <a:cs typeface="Candar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12/23/2023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90781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12/23/2023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63596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 xmlns:a16="http://schemas.microsoft.com/office/drawing/2014/main" id="{13A7AC18-CF42-4EC5-8D40-441EAE30A06C}"/>
              </a:ext>
            </a:extLst>
          </p:cNvPr>
          <p:cNvSpPr/>
          <p:nvPr userDrawn="1"/>
        </p:nvSpPr>
        <p:spPr>
          <a:xfrm>
            <a:off x="373393" y="596747"/>
            <a:ext cx="3695884" cy="2686113"/>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49" kern="1200" dirty="0">
              <a:solidFill>
                <a:prstClr val="white"/>
              </a:solidFill>
            </a:endParaRPr>
          </a:p>
        </p:txBody>
      </p:sp>
      <p:sp>
        <p:nvSpPr>
          <p:cNvPr id="11" name="Title 1"/>
          <p:cNvSpPr>
            <a:spLocks noGrp="1"/>
          </p:cNvSpPr>
          <p:nvPr>
            <p:ph type="ctrTitle"/>
          </p:nvPr>
        </p:nvSpPr>
        <p:spPr>
          <a:xfrm>
            <a:off x="581326" y="1465666"/>
            <a:ext cx="3245009" cy="734777"/>
          </a:xfrm>
        </p:spPr>
        <p:txBody>
          <a:bodyPr/>
          <a:lstStyle>
            <a:lvl1pPr>
              <a:defRPr sz="2249" b="0">
                <a:solidFill>
                  <a:schemeClr val="tx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581326" y="2284621"/>
            <a:ext cx="3245009" cy="784742"/>
          </a:xfrm>
        </p:spPr>
        <p:txBody>
          <a:bodyPr/>
          <a:lstStyle>
            <a:lvl1pPr marL="0" indent="0" algn="l">
              <a:spcAft>
                <a:spcPts val="899"/>
              </a:spcAft>
              <a:buNone/>
              <a:defRPr sz="1499">
                <a:solidFill>
                  <a:schemeClr val="tx1"/>
                </a:solidFill>
                <a:latin typeface="EYInterstate" panose="02000503020000020004" pitchFamily="2" charset="0"/>
                <a:cs typeface="Arial" pitchFamily="34" charset="0"/>
              </a:defRPr>
            </a:lvl1pPr>
            <a:lvl2pPr marL="0" indent="0" algn="l">
              <a:buNone/>
              <a:defRPr sz="1199" b="1">
                <a:solidFill>
                  <a:srgbClr val="404040"/>
                </a:solidFill>
              </a:defRPr>
            </a:lvl2pPr>
            <a:lvl3pPr marL="685115" indent="0" algn="ctr">
              <a:buNone/>
              <a:defRPr>
                <a:solidFill>
                  <a:schemeClr val="tx1">
                    <a:tint val="75000"/>
                  </a:schemeClr>
                </a:solidFill>
              </a:defRPr>
            </a:lvl3pPr>
            <a:lvl4pPr marL="1027672" indent="0" algn="ctr">
              <a:buNone/>
              <a:defRPr>
                <a:solidFill>
                  <a:schemeClr val="tx1">
                    <a:tint val="75000"/>
                  </a:schemeClr>
                </a:solidFill>
              </a:defRPr>
            </a:lvl4pPr>
            <a:lvl5pPr marL="1370229" indent="0" algn="ctr">
              <a:buNone/>
              <a:defRPr>
                <a:solidFill>
                  <a:schemeClr val="tx1">
                    <a:tint val="75000"/>
                  </a:schemeClr>
                </a:solidFill>
              </a:defRPr>
            </a:lvl5pPr>
            <a:lvl6pPr marL="1712786" indent="0" algn="ctr">
              <a:buNone/>
              <a:defRPr>
                <a:solidFill>
                  <a:schemeClr val="tx1">
                    <a:tint val="75000"/>
                  </a:schemeClr>
                </a:solidFill>
              </a:defRPr>
            </a:lvl6pPr>
            <a:lvl7pPr marL="2055343" indent="0" algn="ctr">
              <a:buNone/>
              <a:defRPr>
                <a:solidFill>
                  <a:schemeClr val="tx1">
                    <a:tint val="75000"/>
                  </a:schemeClr>
                </a:solidFill>
              </a:defRPr>
            </a:lvl7pPr>
            <a:lvl8pPr marL="2397901" indent="0" algn="ctr">
              <a:buNone/>
              <a:defRPr>
                <a:solidFill>
                  <a:schemeClr val="tx1">
                    <a:tint val="75000"/>
                  </a:schemeClr>
                </a:solidFill>
              </a:defRPr>
            </a:lvl8pPr>
            <a:lvl9pPr marL="2740457"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 xmlns:a16="http://schemas.microsoft.com/office/drawing/2014/main" id="{F93BD223-2224-476C-AB5C-300C248C1618}"/>
              </a:ext>
            </a:extLst>
          </p:cNvPr>
          <p:cNvCxnSpPr>
            <a:cxnSpLocks/>
          </p:cNvCxnSpPr>
          <p:nvPr userDrawn="1"/>
        </p:nvCxnSpPr>
        <p:spPr>
          <a:xfrm>
            <a:off x="999369" y="4281795"/>
            <a:ext cx="6088405"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651B4C43-E5F8-400E-A971-58A3766B1BF0}"/>
              </a:ext>
            </a:extLst>
          </p:cNvPr>
          <p:cNvSpPr txBox="1"/>
          <p:nvPr userDrawn="1"/>
        </p:nvSpPr>
        <p:spPr>
          <a:xfrm>
            <a:off x="346309" y="4203903"/>
            <a:ext cx="783397" cy="148186"/>
          </a:xfrm>
          <a:prstGeom prst="rect">
            <a:avLst/>
          </a:prstGeom>
          <a:noFill/>
        </p:spPr>
        <p:txBody>
          <a:bodyPr wrap="square" lIns="0" tIns="0" rIns="0" bIns="0" rtlCol="0" anchor="ctr" anchorCtr="0">
            <a:noAutofit/>
          </a:bodyPr>
          <a:lstStyle/>
          <a:p>
            <a:pPr>
              <a:buClrTx/>
              <a:buFontTx/>
              <a:buNone/>
            </a:pPr>
            <a:r>
              <a:rPr lang="en-GB" sz="899" kern="1200" dirty="0">
                <a:solidFill>
                  <a:srgbClr val="828290"/>
                </a:solidFill>
                <a:latin typeface="EYInterstate Light" panose="02000506000000020004" pitchFamily="2" charset="0"/>
                <a:ea typeface="+mn-ea"/>
              </a:rPr>
              <a:t>Written by</a:t>
            </a:r>
          </a:p>
        </p:txBody>
      </p:sp>
      <p:sp>
        <p:nvSpPr>
          <p:cNvPr id="10" name="Text Placeholder 16">
            <a:extLst>
              <a:ext uri="{FF2B5EF4-FFF2-40B4-BE49-F238E27FC236}">
                <a16:creationId xmlns="" xmlns:a16="http://schemas.microsoft.com/office/drawing/2014/main" id="{A9465B6B-DFD4-4E0C-9ACE-E88CA2220464}"/>
              </a:ext>
            </a:extLst>
          </p:cNvPr>
          <p:cNvSpPr>
            <a:spLocks noGrp="1"/>
          </p:cNvSpPr>
          <p:nvPr>
            <p:ph type="body" sz="quarter" idx="14" hasCustomPrompt="1"/>
          </p:nvPr>
        </p:nvSpPr>
        <p:spPr>
          <a:xfrm>
            <a:off x="999369" y="4514392"/>
            <a:ext cx="2315750" cy="135000"/>
          </a:xfrm>
        </p:spPr>
        <p:txBody>
          <a:bodyPr/>
          <a:lstStyle>
            <a:lvl1pPr marL="0" indent="0">
              <a:buNone/>
              <a:defRPr sz="899">
                <a:solidFill>
                  <a:schemeClr val="tx2"/>
                </a:solidFill>
              </a:defRPr>
            </a:lvl1pPr>
          </a:lstStyle>
          <a:p>
            <a:pPr lvl="0"/>
            <a:r>
              <a:rPr lang="en-US" dirty="0"/>
              <a:t>Name Surname</a:t>
            </a:r>
            <a:endParaRPr lang="en-GB" dirty="0"/>
          </a:p>
        </p:txBody>
      </p:sp>
      <p:sp>
        <p:nvSpPr>
          <p:cNvPr id="13" name="Text Placeholder 16">
            <a:extLst>
              <a:ext uri="{FF2B5EF4-FFF2-40B4-BE49-F238E27FC236}">
                <a16:creationId xmlns="" xmlns:a16="http://schemas.microsoft.com/office/drawing/2014/main" id="{A1F2ED22-5637-4AB8-ABD8-3693A6EA55FD}"/>
              </a:ext>
            </a:extLst>
          </p:cNvPr>
          <p:cNvSpPr>
            <a:spLocks noGrp="1"/>
          </p:cNvSpPr>
          <p:nvPr>
            <p:ph type="body" sz="quarter" idx="15" hasCustomPrompt="1"/>
          </p:nvPr>
        </p:nvSpPr>
        <p:spPr>
          <a:xfrm>
            <a:off x="999369" y="4662605"/>
            <a:ext cx="2315750" cy="135000"/>
          </a:xfrm>
        </p:spPr>
        <p:txBody>
          <a:bodyPr/>
          <a:lstStyle>
            <a:lvl1pPr marL="0" indent="0">
              <a:buNone/>
              <a:defRPr sz="899">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 xmlns:a16="http://schemas.microsoft.com/office/drawing/2014/main" id="{29A5E1BC-8F6B-43EF-9FF6-8242E7708BDA}"/>
              </a:ext>
            </a:extLst>
          </p:cNvPr>
          <p:cNvSpPr>
            <a:spLocks noGrp="1"/>
          </p:cNvSpPr>
          <p:nvPr>
            <p:ph type="pic" sz="quarter" idx="16"/>
          </p:nvPr>
        </p:nvSpPr>
        <p:spPr>
          <a:xfrm>
            <a:off x="346307" y="4435982"/>
            <a:ext cx="431775" cy="432000"/>
          </a:xfrm>
          <a:prstGeom prst="ellipse">
            <a:avLst/>
          </a:prstGeom>
        </p:spPr>
        <p:txBody>
          <a:bodyPr anchor="ctr"/>
          <a:lstStyle>
            <a:lvl1pPr marL="0" indent="0" algn="ctr">
              <a:buNone/>
              <a:defRPr sz="675">
                <a:solidFill>
                  <a:schemeClr val="bg1"/>
                </a:solidFill>
              </a:defRPr>
            </a:lvl1pPr>
          </a:lstStyle>
          <a:p>
            <a:endParaRPr lang="en-GB" dirty="0"/>
          </a:p>
        </p:txBody>
      </p:sp>
      <p:grpSp>
        <p:nvGrpSpPr>
          <p:cNvPr id="15" name="Group 4">
            <a:extLst>
              <a:ext uri="{FF2B5EF4-FFF2-40B4-BE49-F238E27FC236}">
                <a16:creationId xmlns="" xmlns:a16="http://schemas.microsoft.com/office/drawing/2014/main" id="{6B891F47-1BBE-4926-81DF-B17907D2F8E1}"/>
              </a:ext>
            </a:extLst>
          </p:cNvPr>
          <p:cNvGrpSpPr>
            <a:grpSpLocks noChangeAspect="1"/>
          </p:cNvGrpSpPr>
          <p:nvPr userDrawn="1"/>
        </p:nvGrpSpPr>
        <p:grpSpPr bwMode="auto">
          <a:xfrm>
            <a:off x="7769544" y="3720704"/>
            <a:ext cx="918684" cy="1076325"/>
            <a:chOff x="6529" y="3125"/>
            <a:chExt cx="772" cy="904"/>
          </a:xfrm>
        </p:grpSpPr>
        <p:sp>
          <p:nvSpPr>
            <p:cNvPr id="17" name="Freeform 5">
              <a:extLst>
                <a:ext uri="{FF2B5EF4-FFF2-40B4-BE49-F238E27FC236}">
                  <a16:creationId xmlns="" xmlns:a16="http://schemas.microsoft.com/office/drawing/2014/main" id="{0A2A4AEF-C603-4360-9387-8879E71862A6}"/>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srgbClr val="2E2E38"/>
                </a:solidFill>
                <a:latin typeface="EYInterstate Light"/>
                <a:ea typeface="+mn-ea"/>
              </a:endParaRPr>
            </a:p>
          </p:txBody>
        </p:sp>
        <p:sp>
          <p:nvSpPr>
            <p:cNvPr id="18" name="Freeform 6">
              <a:extLst>
                <a:ext uri="{FF2B5EF4-FFF2-40B4-BE49-F238E27FC236}">
                  <a16:creationId xmlns="" xmlns:a16="http://schemas.microsoft.com/office/drawing/2014/main" id="{54797EE6-BAEA-4DA7-95C2-6B09B77D317C}"/>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en-IN" sz="1349" kern="1200" dirty="0">
                <a:solidFill>
                  <a:srgbClr val="2E2E38"/>
                </a:solidFill>
                <a:latin typeface="EYInterstate Light"/>
                <a:ea typeface="+mn-ea"/>
              </a:endParaRPr>
            </a:p>
          </p:txBody>
        </p:sp>
      </p:grpSp>
    </p:spTree>
    <p:extLst>
      <p:ext uri="{BB962C8B-B14F-4D97-AF65-F5344CB8AC3E}">
        <p14:creationId xmlns:p14="http://schemas.microsoft.com/office/powerpoint/2010/main" val="132615774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jp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9" Type="http://schemas.openxmlformats.org/officeDocument/2006/relationships/slideLayout" Target="../slideLayouts/slideLayout47.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34" Type="http://schemas.openxmlformats.org/officeDocument/2006/relationships/slideLayout" Target="../slideLayouts/slideLayout42.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38" Type="http://schemas.openxmlformats.org/officeDocument/2006/relationships/slideLayout" Target="../slideLayouts/slideLayout46.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37" Type="http://schemas.openxmlformats.org/officeDocument/2006/relationships/slideLayout" Target="../slideLayouts/slideLayout45.xml"/><Relationship Id="rId40" Type="http://schemas.openxmlformats.org/officeDocument/2006/relationships/theme" Target="../theme/theme3.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slideLayout" Target="../slideLayouts/slideLayout44.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35"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5" Type="http://schemas.openxmlformats.org/officeDocument/2006/relationships/theme" Target="../theme/theme4.xml"/><Relationship Id="rId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403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3600"/>
              <a:buFont typeface="Bebas Neue" panose="020B0606020202050201"/>
              <a:buNone/>
              <a:defRPr sz="3600">
                <a:solidFill>
                  <a:schemeClr val="dk1"/>
                </a:solidFill>
                <a:latin typeface="Bebas Neue" panose="020B0606020202050201"/>
                <a:ea typeface="Bebas Neue" panose="020B0606020202050201"/>
                <a:cs typeface="Bebas Neue" panose="020B0606020202050201"/>
                <a:sym typeface="Bebas Neue" panose="020B0606020202050201"/>
              </a:defRPr>
            </a:lvl1pPr>
            <a:lvl2pPr lvl="1" rtl="0">
              <a:lnSpc>
                <a:spcPct val="90000"/>
              </a:lnSpc>
              <a:spcBef>
                <a:spcPts val="0"/>
              </a:spcBef>
              <a:spcAft>
                <a:spcPts val="0"/>
              </a:spcAft>
              <a:buClr>
                <a:schemeClr val="dk1"/>
              </a:buClr>
              <a:buSzPts val="3600"/>
              <a:buFont typeface="Bebas Neue" panose="020B0606020202050201"/>
              <a:buNone/>
              <a:defRPr sz="36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lnSpc>
                <a:spcPct val="90000"/>
              </a:lnSpc>
              <a:spcBef>
                <a:spcPts val="0"/>
              </a:spcBef>
              <a:spcAft>
                <a:spcPts val="0"/>
              </a:spcAft>
              <a:buClr>
                <a:schemeClr val="dk1"/>
              </a:buClr>
              <a:buSzPts val="3600"/>
              <a:buFont typeface="Bebas Neue" panose="020B0606020202050201"/>
              <a:buNone/>
              <a:defRPr sz="36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lnSpc>
                <a:spcPct val="90000"/>
              </a:lnSpc>
              <a:spcBef>
                <a:spcPts val="0"/>
              </a:spcBef>
              <a:spcAft>
                <a:spcPts val="0"/>
              </a:spcAft>
              <a:buClr>
                <a:schemeClr val="dk1"/>
              </a:buClr>
              <a:buSzPts val="3600"/>
              <a:buFont typeface="Bebas Neue" panose="020B0606020202050201"/>
              <a:buNone/>
              <a:defRPr sz="36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lnSpc>
                <a:spcPct val="90000"/>
              </a:lnSpc>
              <a:spcBef>
                <a:spcPts val="0"/>
              </a:spcBef>
              <a:spcAft>
                <a:spcPts val="0"/>
              </a:spcAft>
              <a:buClr>
                <a:schemeClr val="dk1"/>
              </a:buClr>
              <a:buSzPts val="3600"/>
              <a:buFont typeface="Bebas Neue" panose="020B0606020202050201"/>
              <a:buNone/>
              <a:defRPr sz="36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lnSpc>
                <a:spcPct val="90000"/>
              </a:lnSpc>
              <a:spcBef>
                <a:spcPts val="0"/>
              </a:spcBef>
              <a:spcAft>
                <a:spcPts val="0"/>
              </a:spcAft>
              <a:buClr>
                <a:schemeClr val="dk1"/>
              </a:buClr>
              <a:buSzPts val="3600"/>
              <a:buFont typeface="Bebas Neue" panose="020B0606020202050201"/>
              <a:buNone/>
              <a:defRPr sz="36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lnSpc>
                <a:spcPct val="90000"/>
              </a:lnSpc>
              <a:spcBef>
                <a:spcPts val="0"/>
              </a:spcBef>
              <a:spcAft>
                <a:spcPts val="0"/>
              </a:spcAft>
              <a:buClr>
                <a:schemeClr val="dk1"/>
              </a:buClr>
              <a:buSzPts val="3600"/>
              <a:buFont typeface="Bebas Neue" panose="020B0606020202050201"/>
              <a:buNone/>
              <a:defRPr sz="36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lnSpc>
                <a:spcPct val="90000"/>
              </a:lnSpc>
              <a:spcBef>
                <a:spcPts val="0"/>
              </a:spcBef>
              <a:spcAft>
                <a:spcPts val="0"/>
              </a:spcAft>
              <a:buClr>
                <a:schemeClr val="dk1"/>
              </a:buClr>
              <a:buSzPts val="3600"/>
              <a:buFont typeface="Bebas Neue" panose="020B0606020202050201"/>
              <a:buNone/>
              <a:defRPr sz="36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lnSpc>
                <a:spcPct val="90000"/>
              </a:lnSpc>
              <a:spcBef>
                <a:spcPts val="0"/>
              </a:spcBef>
              <a:spcAft>
                <a:spcPts val="0"/>
              </a:spcAft>
              <a:buClr>
                <a:schemeClr val="dk1"/>
              </a:buClr>
              <a:buSzPts val="3600"/>
              <a:buFont typeface="Bebas Neue" panose="020B0606020202050201"/>
              <a:buNone/>
              <a:defRPr sz="36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 name="Google Shape;7;p1"/>
          <p:cNvSpPr txBox="1">
            <a:spLocks noGrp="1"/>
          </p:cNvSpPr>
          <p:nvPr>
            <p:ph type="body" idx="1"/>
          </p:nvPr>
        </p:nvSpPr>
        <p:spPr>
          <a:xfrm>
            <a:off x="855300" y="1576550"/>
            <a:ext cx="7440300" cy="28113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2"/>
              </a:buClr>
              <a:buSzPts val="2400"/>
              <a:buFont typeface="Barlow Light" panose="00000400000000000000"/>
              <a:buChar char="▸"/>
              <a:defRPr sz="2400">
                <a:solidFill>
                  <a:schemeClr val="dk2"/>
                </a:solidFill>
                <a:latin typeface="Barlow Light" panose="00000400000000000000"/>
                <a:ea typeface="Barlow Light" panose="00000400000000000000"/>
                <a:cs typeface="Barlow Light" panose="00000400000000000000"/>
                <a:sym typeface="Barlow Light" panose="00000400000000000000"/>
              </a:defRPr>
            </a:lvl1pPr>
            <a:lvl2pPr marL="914400" lvl="1" indent="-381000" rtl="0">
              <a:lnSpc>
                <a:spcPct val="115000"/>
              </a:lnSpc>
              <a:spcBef>
                <a:spcPts val="800"/>
              </a:spcBef>
              <a:spcAft>
                <a:spcPts val="0"/>
              </a:spcAft>
              <a:buClr>
                <a:schemeClr val="accent3"/>
              </a:buClr>
              <a:buSzPts val="2400"/>
              <a:buFont typeface="Barlow Light" panose="00000400000000000000"/>
              <a:buChar char="▹"/>
              <a:defRPr sz="2400">
                <a:solidFill>
                  <a:schemeClr val="dk2"/>
                </a:solidFill>
                <a:latin typeface="Barlow Light" panose="00000400000000000000"/>
                <a:ea typeface="Barlow Light" panose="00000400000000000000"/>
                <a:cs typeface="Barlow Light" panose="00000400000000000000"/>
                <a:sym typeface="Barlow Light" panose="00000400000000000000"/>
              </a:defRPr>
            </a:lvl2pPr>
            <a:lvl3pPr marL="1371600" lvl="2" indent="-381000" rtl="0">
              <a:lnSpc>
                <a:spcPct val="115000"/>
              </a:lnSpc>
              <a:spcBef>
                <a:spcPts val="800"/>
              </a:spcBef>
              <a:spcAft>
                <a:spcPts val="0"/>
              </a:spcAft>
              <a:buClr>
                <a:schemeClr val="accent3"/>
              </a:buClr>
              <a:buSzPts val="2400"/>
              <a:buFont typeface="Barlow Light" panose="00000400000000000000"/>
              <a:buChar char="▹"/>
              <a:defRPr sz="2400">
                <a:solidFill>
                  <a:schemeClr val="dk2"/>
                </a:solidFill>
                <a:latin typeface="Barlow Light" panose="00000400000000000000"/>
                <a:ea typeface="Barlow Light" panose="00000400000000000000"/>
                <a:cs typeface="Barlow Light" panose="00000400000000000000"/>
                <a:sym typeface="Barlow Light" panose="00000400000000000000"/>
              </a:defRPr>
            </a:lvl3pPr>
            <a:lvl4pPr marL="1828800" lvl="3" indent="-381000" rtl="0">
              <a:lnSpc>
                <a:spcPct val="115000"/>
              </a:lnSpc>
              <a:spcBef>
                <a:spcPts val="800"/>
              </a:spcBef>
              <a:spcAft>
                <a:spcPts val="0"/>
              </a:spcAft>
              <a:buClr>
                <a:schemeClr val="dk2"/>
              </a:buClr>
              <a:buSzPts val="2400"/>
              <a:buFont typeface="Barlow Light" panose="00000400000000000000"/>
              <a:buChar char="●"/>
              <a:defRPr sz="2400">
                <a:solidFill>
                  <a:schemeClr val="dk2"/>
                </a:solidFill>
                <a:latin typeface="Barlow Light" panose="00000400000000000000"/>
                <a:ea typeface="Barlow Light" panose="00000400000000000000"/>
                <a:cs typeface="Barlow Light" panose="00000400000000000000"/>
                <a:sym typeface="Barlow Light" panose="00000400000000000000"/>
              </a:defRPr>
            </a:lvl4pPr>
            <a:lvl5pPr marL="2286000" lvl="4" indent="-381000" rtl="0">
              <a:lnSpc>
                <a:spcPct val="115000"/>
              </a:lnSpc>
              <a:spcBef>
                <a:spcPts val="800"/>
              </a:spcBef>
              <a:spcAft>
                <a:spcPts val="0"/>
              </a:spcAft>
              <a:buClr>
                <a:schemeClr val="dk2"/>
              </a:buClr>
              <a:buSzPts val="2400"/>
              <a:buFont typeface="Barlow Light" panose="00000400000000000000"/>
              <a:buChar char="○"/>
              <a:defRPr sz="2400">
                <a:solidFill>
                  <a:schemeClr val="dk2"/>
                </a:solidFill>
                <a:latin typeface="Barlow Light" panose="00000400000000000000"/>
                <a:ea typeface="Barlow Light" panose="00000400000000000000"/>
                <a:cs typeface="Barlow Light" panose="00000400000000000000"/>
                <a:sym typeface="Barlow Light" panose="00000400000000000000"/>
              </a:defRPr>
            </a:lvl5pPr>
            <a:lvl6pPr marL="2743200" lvl="5" indent="-381000" rtl="0">
              <a:lnSpc>
                <a:spcPct val="115000"/>
              </a:lnSpc>
              <a:spcBef>
                <a:spcPts val="800"/>
              </a:spcBef>
              <a:spcAft>
                <a:spcPts val="0"/>
              </a:spcAft>
              <a:buClr>
                <a:schemeClr val="dk2"/>
              </a:buClr>
              <a:buSzPts val="2400"/>
              <a:buFont typeface="Barlow Light" panose="00000400000000000000"/>
              <a:buChar char="■"/>
              <a:defRPr sz="2400">
                <a:solidFill>
                  <a:schemeClr val="dk2"/>
                </a:solidFill>
                <a:latin typeface="Barlow Light" panose="00000400000000000000"/>
                <a:ea typeface="Barlow Light" panose="00000400000000000000"/>
                <a:cs typeface="Barlow Light" panose="00000400000000000000"/>
                <a:sym typeface="Barlow Light" panose="00000400000000000000"/>
              </a:defRPr>
            </a:lvl6pPr>
            <a:lvl7pPr marL="3200400" lvl="6" indent="-381000" rtl="0">
              <a:lnSpc>
                <a:spcPct val="115000"/>
              </a:lnSpc>
              <a:spcBef>
                <a:spcPts val="800"/>
              </a:spcBef>
              <a:spcAft>
                <a:spcPts val="0"/>
              </a:spcAft>
              <a:buClr>
                <a:schemeClr val="dk2"/>
              </a:buClr>
              <a:buSzPts val="2400"/>
              <a:buFont typeface="Barlow Light" panose="00000400000000000000"/>
              <a:buChar char="●"/>
              <a:defRPr sz="2400">
                <a:solidFill>
                  <a:schemeClr val="dk2"/>
                </a:solidFill>
                <a:latin typeface="Barlow Light" panose="00000400000000000000"/>
                <a:ea typeface="Barlow Light" panose="00000400000000000000"/>
                <a:cs typeface="Barlow Light" panose="00000400000000000000"/>
                <a:sym typeface="Barlow Light" panose="00000400000000000000"/>
              </a:defRPr>
            </a:lvl7pPr>
            <a:lvl8pPr marL="3657600" lvl="7" indent="-381000" rtl="0">
              <a:lnSpc>
                <a:spcPct val="115000"/>
              </a:lnSpc>
              <a:spcBef>
                <a:spcPts val="800"/>
              </a:spcBef>
              <a:spcAft>
                <a:spcPts val="0"/>
              </a:spcAft>
              <a:buClr>
                <a:schemeClr val="dk2"/>
              </a:buClr>
              <a:buSzPts val="2400"/>
              <a:buFont typeface="Barlow Light" panose="00000400000000000000"/>
              <a:buChar char="○"/>
              <a:defRPr sz="2400">
                <a:solidFill>
                  <a:schemeClr val="dk2"/>
                </a:solidFill>
                <a:latin typeface="Barlow Light" panose="00000400000000000000"/>
                <a:ea typeface="Barlow Light" panose="00000400000000000000"/>
                <a:cs typeface="Barlow Light" panose="00000400000000000000"/>
                <a:sym typeface="Barlow Light" panose="00000400000000000000"/>
              </a:defRPr>
            </a:lvl8pPr>
            <a:lvl9pPr marL="4114800" lvl="8" indent="-381000" rtl="0">
              <a:lnSpc>
                <a:spcPct val="115000"/>
              </a:lnSpc>
              <a:spcBef>
                <a:spcPts val="800"/>
              </a:spcBef>
              <a:spcAft>
                <a:spcPts val="800"/>
              </a:spcAft>
              <a:buClr>
                <a:schemeClr val="dk2"/>
              </a:buClr>
              <a:buSzPts val="2400"/>
              <a:buFont typeface="Barlow Light" panose="00000400000000000000"/>
              <a:buChar char="■"/>
              <a:defRPr sz="2400">
                <a:solidFill>
                  <a:schemeClr val="dk2"/>
                </a:solidFill>
                <a:latin typeface="Barlow Light" panose="00000400000000000000"/>
                <a:ea typeface="Barlow Light" panose="00000400000000000000"/>
                <a:cs typeface="Barlow Light" panose="00000400000000000000"/>
                <a:sym typeface="Barlow Light" panose="00000400000000000000"/>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500">
                <a:solidFill>
                  <a:schemeClr val="lt1"/>
                </a:solidFill>
                <a:latin typeface="Bebas Neue" panose="020B0606020202050201"/>
                <a:ea typeface="Bebas Neue" panose="020B0606020202050201"/>
                <a:cs typeface="Bebas Neue" panose="020B0606020202050201"/>
                <a:sym typeface="Bebas Neue" panose="020B0606020202050201"/>
              </a:defRPr>
            </a:lvl1pPr>
            <a:lvl2pPr lvl="1" algn="r" rtl="0">
              <a:buNone/>
              <a:defRPr sz="1500">
                <a:solidFill>
                  <a:schemeClr val="lt1"/>
                </a:solidFill>
                <a:latin typeface="Bebas Neue" panose="020B0606020202050201"/>
                <a:ea typeface="Bebas Neue" panose="020B0606020202050201"/>
                <a:cs typeface="Bebas Neue" panose="020B0606020202050201"/>
                <a:sym typeface="Bebas Neue" panose="020B0606020202050201"/>
              </a:defRPr>
            </a:lvl2pPr>
            <a:lvl3pPr lvl="2" algn="r" rtl="0">
              <a:buNone/>
              <a:defRPr sz="1500">
                <a:solidFill>
                  <a:schemeClr val="lt1"/>
                </a:solidFill>
                <a:latin typeface="Bebas Neue" panose="020B0606020202050201"/>
                <a:ea typeface="Bebas Neue" panose="020B0606020202050201"/>
                <a:cs typeface="Bebas Neue" panose="020B0606020202050201"/>
                <a:sym typeface="Bebas Neue" panose="020B0606020202050201"/>
              </a:defRPr>
            </a:lvl3pPr>
            <a:lvl4pPr lvl="3" algn="r" rtl="0">
              <a:buNone/>
              <a:defRPr sz="1500">
                <a:solidFill>
                  <a:schemeClr val="lt1"/>
                </a:solidFill>
                <a:latin typeface="Bebas Neue" panose="020B0606020202050201"/>
                <a:ea typeface="Bebas Neue" panose="020B0606020202050201"/>
                <a:cs typeface="Bebas Neue" panose="020B0606020202050201"/>
                <a:sym typeface="Bebas Neue" panose="020B0606020202050201"/>
              </a:defRPr>
            </a:lvl4pPr>
            <a:lvl5pPr lvl="4" algn="r" rtl="0">
              <a:buNone/>
              <a:defRPr sz="1500">
                <a:solidFill>
                  <a:schemeClr val="lt1"/>
                </a:solidFill>
                <a:latin typeface="Bebas Neue" panose="020B0606020202050201"/>
                <a:ea typeface="Bebas Neue" panose="020B0606020202050201"/>
                <a:cs typeface="Bebas Neue" panose="020B0606020202050201"/>
                <a:sym typeface="Bebas Neue" panose="020B0606020202050201"/>
              </a:defRPr>
            </a:lvl5pPr>
            <a:lvl6pPr lvl="5" algn="r" rtl="0">
              <a:buNone/>
              <a:defRPr sz="1500">
                <a:solidFill>
                  <a:schemeClr val="lt1"/>
                </a:solidFill>
                <a:latin typeface="Bebas Neue" panose="020B0606020202050201"/>
                <a:ea typeface="Bebas Neue" panose="020B0606020202050201"/>
                <a:cs typeface="Bebas Neue" panose="020B0606020202050201"/>
                <a:sym typeface="Bebas Neue" panose="020B0606020202050201"/>
              </a:defRPr>
            </a:lvl6pPr>
            <a:lvl7pPr lvl="6" algn="r" rtl="0">
              <a:buNone/>
              <a:defRPr sz="1500">
                <a:solidFill>
                  <a:schemeClr val="lt1"/>
                </a:solidFill>
                <a:latin typeface="Bebas Neue" panose="020B0606020202050201"/>
                <a:ea typeface="Bebas Neue" panose="020B0606020202050201"/>
                <a:cs typeface="Bebas Neue" panose="020B0606020202050201"/>
                <a:sym typeface="Bebas Neue" panose="020B0606020202050201"/>
              </a:defRPr>
            </a:lvl7pPr>
            <a:lvl8pPr lvl="7" algn="r" rtl="0">
              <a:buNone/>
              <a:defRPr sz="1500">
                <a:solidFill>
                  <a:schemeClr val="lt1"/>
                </a:solidFill>
                <a:latin typeface="Bebas Neue" panose="020B0606020202050201"/>
                <a:ea typeface="Bebas Neue" panose="020B0606020202050201"/>
                <a:cs typeface="Bebas Neue" panose="020B0606020202050201"/>
                <a:sym typeface="Bebas Neue" panose="020B0606020202050201"/>
              </a:defRPr>
            </a:lvl8pPr>
            <a:lvl9pPr lvl="8" algn="r" rtl="0">
              <a:buNone/>
              <a:defRPr sz="1500">
                <a:solidFill>
                  <a:schemeClr val="lt1"/>
                </a:solidFill>
                <a:latin typeface="Bebas Neue" panose="020B0606020202050201"/>
                <a:ea typeface="Bebas Neue" panose="020B0606020202050201"/>
                <a:cs typeface="Bebas Neue" panose="020B0606020202050201"/>
                <a:sym typeface="Bebas Neue" panose="020B0606020202050201"/>
              </a:defRPr>
            </a:lvl9pPr>
          </a:lstStyle>
          <a:p>
            <a:pPr marL="0" lvl="0" indent="0" algn="r" rtl="0">
              <a:spcBef>
                <a:spcPts val="0"/>
              </a:spcBef>
              <a:spcAft>
                <a:spcPts val="0"/>
              </a:spcAft>
              <a:buNone/>
            </a:pPr>
            <a:fld id="{00000000-1234-1234-1234-123412341234}" type="slidenum">
              <a:rPr lang="en-GB"/>
              <a:t>‹#›</a:t>
            </a:fld>
            <a:endParaRPr lang="en-GB"/>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60"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 y="1"/>
            <a:ext cx="9143999" cy="469772"/>
          </a:xfrm>
          <a:prstGeom prst="rect">
            <a:avLst/>
          </a:prstGeom>
        </p:spPr>
      </p:pic>
      <p:sp>
        <p:nvSpPr>
          <p:cNvPr id="2" name="Holder 2"/>
          <p:cNvSpPr>
            <a:spLocks noGrp="1"/>
          </p:cNvSpPr>
          <p:nvPr>
            <p:ph type="title"/>
          </p:nvPr>
        </p:nvSpPr>
        <p:spPr>
          <a:xfrm>
            <a:off x="120490" y="4340733"/>
            <a:ext cx="8903018" cy="492443"/>
          </a:xfrm>
          <a:prstGeom prst="rect">
            <a:avLst/>
          </a:prstGeom>
        </p:spPr>
        <p:txBody>
          <a:bodyPr wrap="square" lIns="0" tIns="0" rIns="0" bIns="0">
            <a:spAutoFit/>
          </a:bodyPr>
          <a:lstStyle>
            <a:lvl1pPr>
              <a:defRPr sz="3200" b="0" i="0">
                <a:solidFill>
                  <a:schemeClr val="bg1"/>
                </a:solidFill>
                <a:latin typeface="Candara"/>
                <a:cs typeface="Candara"/>
              </a:defRPr>
            </a:lvl1pPr>
          </a:lstStyle>
          <a:p>
            <a:endParaRPr/>
          </a:p>
        </p:txBody>
      </p:sp>
      <p:sp>
        <p:nvSpPr>
          <p:cNvPr id="3" name="Holder 3"/>
          <p:cNvSpPr>
            <a:spLocks noGrp="1"/>
          </p:cNvSpPr>
          <p:nvPr>
            <p:ph type="body" idx="1"/>
          </p:nvPr>
        </p:nvSpPr>
        <p:spPr>
          <a:xfrm>
            <a:off x="833437" y="1009746"/>
            <a:ext cx="6110288"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80" cy="21544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1544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12/23/2023</a:t>
            </a:fld>
            <a:endParaRPr lang="en-US"/>
          </a:p>
        </p:txBody>
      </p:sp>
      <p:sp>
        <p:nvSpPr>
          <p:cNvPr id="6" name="Holder 6"/>
          <p:cNvSpPr>
            <a:spLocks noGrp="1"/>
          </p:cNvSpPr>
          <p:nvPr>
            <p:ph type="sldNum" sz="quarter" idx="7"/>
          </p:nvPr>
        </p:nvSpPr>
        <p:spPr>
          <a:xfrm>
            <a:off x="6583680" y="4783455"/>
            <a:ext cx="2103120" cy="215444"/>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1261580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2" y="220650"/>
            <a:ext cx="8229600" cy="44316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2" y="853440"/>
            <a:ext cx="8229600" cy="371094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3831282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hdr="0"/>
  <p:txStyles>
    <p:titleStyle>
      <a:lvl1pPr algn="l" defTabSz="685115" rtl="0" eaLnBrk="1" latinLnBrk="0" hangingPunct="1">
        <a:lnSpc>
          <a:spcPct val="85000"/>
        </a:lnSpc>
        <a:spcBef>
          <a:spcPct val="0"/>
        </a:spcBef>
        <a:buNone/>
        <a:defRPr sz="1799" b="0" kern="1200">
          <a:solidFill>
            <a:schemeClr val="bg1"/>
          </a:solidFill>
          <a:latin typeface="EYInterstate Light" panose="02000506000000020004" pitchFamily="2" charset="0"/>
          <a:ea typeface="+mj-ea"/>
          <a:cs typeface="Arial" pitchFamily="34" charset="0"/>
        </a:defRPr>
      </a:lvl1pPr>
    </p:titleStyle>
    <p:bodyStyle>
      <a:lvl1pPr marL="267195" indent="-267195" algn="l" defTabSz="685115" rtl="0" eaLnBrk="1" latinLnBrk="0" hangingPunct="1">
        <a:spcBef>
          <a:spcPct val="20000"/>
        </a:spcBef>
        <a:buClr>
          <a:schemeClr val="tx2"/>
        </a:buClr>
        <a:buSzPct val="70000"/>
        <a:buFont typeface="Arial" pitchFamily="34" charset="0"/>
        <a:buChar char="►"/>
        <a:defRPr sz="1499" kern="1200">
          <a:solidFill>
            <a:schemeClr val="bg1"/>
          </a:solidFill>
          <a:latin typeface="EYInterstate Light" panose="02000506000000020004" pitchFamily="2" charset="0"/>
          <a:ea typeface="+mn-ea"/>
          <a:cs typeface="+mn-cs"/>
        </a:defRPr>
      </a:lvl1pPr>
      <a:lvl2pPr marL="534389" indent="-267195" algn="l" defTabSz="685115" rtl="0" eaLnBrk="1" latinLnBrk="0" hangingPunct="1">
        <a:spcBef>
          <a:spcPct val="20000"/>
        </a:spcBef>
        <a:buClr>
          <a:schemeClr val="tx2"/>
        </a:buClr>
        <a:buSzPct val="70000"/>
        <a:buFont typeface="Arial" pitchFamily="34" charset="0"/>
        <a:buChar char="►"/>
        <a:defRPr sz="1349" kern="1200">
          <a:solidFill>
            <a:schemeClr val="bg1"/>
          </a:solidFill>
          <a:latin typeface="EYInterstate Light" panose="02000506000000020004" pitchFamily="2" charset="0"/>
          <a:ea typeface="+mn-ea"/>
          <a:cs typeface="+mn-cs"/>
        </a:defRPr>
      </a:lvl2pPr>
      <a:lvl3pPr marL="801584" indent="-267195" algn="l" defTabSz="685115"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3pPr>
      <a:lvl4pPr marL="1068779" indent="-267195" algn="l" defTabSz="685115" rtl="0" eaLnBrk="1" latinLnBrk="0" hangingPunct="1">
        <a:spcBef>
          <a:spcPct val="20000"/>
        </a:spcBef>
        <a:buClr>
          <a:schemeClr val="tx2"/>
        </a:buClr>
        <a:buSzPct val="70000"/>
        <a:buFont typeface="Arial" pitchFamily="34" charset="0"/>
        <a:buChar char="►"/>
        <a:defRPr sz="1049" kern="1200">
          <a:solidFill>
            <a:schemeClr val="bg1"/>
          </a:solidFill>
          <a:latin typeface="EYInterstate Light" panose="02000506000000020004" pitchFamily="2" charset="0"/>
          <a:ea typeface="+mn-ea"/>
          <a:cs typeface="+mn-cs"/>
        </a:defRPr>
      </a:lvl4pPr>
      <a:lvl5pPr marL="1335973" indent="-267195" algn="l" defTabSz="685115" rtl="0" eaLnBrk="1" latinLnBrk="0" hangingPunct="1">
        <a:spcBef>
          <a:spcPct val="20000"/>
        </a:spcBef>
        <a:buClr>
          <a:schemeClr val="tx2"/>
        </a:buClr>
        <a:buSzPct val="70000"/>
        <a:buFont typeface="Arial" pitchFamily="34" charset="0"/>
        <a:buChar char="►"/>
        <a:defRPr sz="899" kern="1200">
          <a:solidFill>
            <a:schemeClr val="bg1"/>
          </a:solidFill>
          <a:latin typeface="EYInterstate Light" panose="02000506000000020004" pitchFamily="2" charset="0"/>
          <a:ea typeface="+mn-ea"/>
          <a:cs typeface="+mn-cs"/>
        </a:defRPr>
      </a:lvl5pPr>
      <a:lvl6pPr marL="1884065" indent="-171279" algn="l" defTabSz="685115"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6622" indent="-171279" algn="l" defTabSz="685115"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69179" indent="-171279" algn="l" defTabSz="685115"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1736" indent="-171279" algn="l" defTabSz="685115"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115" rtl="0" eaLnBrk="1" latinLnBrk="0" hangingPunct="1">
        <a:defRPr sz="1349" kern="1200">
          <a:solidFill>
            <a:schemeClr val="tx1"/>
          </a:solidFill>
          <a:latin typeface="+mn-lt"/>
          <a:ea typeface="+mn-ea"/>
          <a:cs typeface="+mn-cs"/>
        </a:defRPr>
      </a:lvl1pPr>
      <a:lvl2pPr marL="342557" algn="l" defTabSz="685115" rtl="0" eaLnBrk="1" latinLnBrk="0" hangingPunct="1">
        <a:defRPr sz="1349" kern="1200">
          <a:solidFill>
            <a:schemeClr val="tx1"/>
          </a:solidFill>
          <a:latin typeface="+mn-lt"/>
          <a:ea typeface="+mn-ea"/>
          <a:cs typeface="+mn-cs"/>
        </a:defRPr>
      </a:lvl2pPr>
      <a:lvl3pPr marL="685115" algn="l" defTabSz="685115" rtl="0" eaLnBrk="1" latinLnBrk="0" hangingPunct="1">
        <a:defRPr sz="1349" kern="1200">
          <a:solidFill>
            <a:schemeClr val="tx1"/>
          </a:solidFill>
          <a:latin typeface="+mn-lt"/>
          <a:ea typeface="+mn-ea"/>
          <a:cs typeface="+mn-cs"/>
        </a:defRPr>
      </a:lvl3pPr>
      <a:lvl4pPr marL="1027672" algn="l" defTabSz="685115" rtl="0" eaLnBrk="1" latinLnBrk="0" hangingPunct="1">
        <a:defRPr sz="1349" kern="1200">
          <a:solidFill>
            <a:schemeClr val="tx1"/>
          </a:solidFill>
          <a:latin typeface="+mn-lt"/>
          <a:ea typeface="+mn-ea"/>
          <a:cs typeface="+mn-cs"/>
        </a:defRPr>
      </a:lvl4pPr>
      <a:lvl5pPr marL="1370229" algn="l" defTabSz="685115" rtl="0" eaLnBrk="1" latinLnBrk="0" hangingPunct="1">
        <a:defRPr sz="1349" kern="1200">
          <a:solidFill>
            <a:schemeClr val="tx1"/>
          </a:solidFill>
          <a:latin typeface="+mn-lt"/>
          <a:ea typeface="+mn-ea"/>
          <a:cs typeface="+mn-cs"/>
        </a:defRPr>
      </a:lvl5pPr>
      <a:lvl6pPr marL="1712786" algn="l" defTabSz="685115" rtl="0" eaLnBrk="1" latinLnBrk="0" hangingPunct="1">
        <a:defRPr sz="1349" kern="1200">
          <a:solidFill>
            <a:schemeClr val="tx1"/>
          </a:solidFill>
          <a:latin typeface="+mn-lt"/>
          <a:ea typeface="+mn-ea"/>
          <a:cs typeface="+mn-cs"/>
        </a:defRPr>
      </a:lvl6pPr>
      <a:lvl7pPr marL="2055343" algn="l" defTabSz="685115" rtl="0" eaLnBrk="1" latinLnBrk="0" hangingPunct="1">
        <a:defRPr sz="1349" kern="1200">
          <a:solidFill>
            <a:schemeClr val="tx1"/>
          </a:solidFill>
          <a:latin typeface="+mn-lt"/>
          <a:ea typeface="+mn-ea"/>
          <a:cs typeface="+mn-cs"/>
        </a:defRPr>
      </a:lvl7pPr>
      <a:lvl8pPr marL="2397901" algn="l" defTabSz="685115" rtl="0" eaLnBrk="1" latinLnBrk="0" hangingPunct="1">
        <a:defRPr sz="1349" kern="1200">
          <a:solidFill>
            <a:schemeClr val="tx1"/>
          </a:solidFill>
          <a:latin typeface="+mn-lt"/>
          <a:ea typeface="+mn-ea"/>
          <a:cs typeface="+mn-cs"/>
        </a:defRPr>
      </a:lvl8pPr>
      <a:lvl9pPr marL="2740457" algn="l" defTabSz="685115"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20650"/>
            <a:ext cx="8229600" cy="44316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1" y="853440"/>
            <a:ext cx="8229600" cy="371094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7446742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13" r:id="rId4"/>
  </p:sldLayoutIdLst>
  <p:hf hdr="0"/>
  <p:txStyles>
    <p:titleStyle>
      <a:lvl1pPr algn="l" defTabSz="685457" rtl="0" eaLnBrk="1" latinLnBrk="0" hangingPunct="1">
        <a:lnSpc>
          <a:spcPct val="85000"/>
        </a:lnSpc>
        <a:spcBef>
          <a:spcPct val="0"/>
        </a:spcBef>
        <a:buNone/>
        <a:defRPr sz="1799" b="0" kern="1200">
          <a:solidFill>
            <a:schemeClr val="bg1"/>
          </a:solidFill>
          <a:latin typeface="EYInterstate Light" panose="02000506000000020004" pitchFamily="2" charset="0"/>
          <a:ea typeface="+mj-ea"/>
          <a:cs typeface="Arial" pitchFamily="34" charset="0"/>
        </a:defRPr>
      </a:lvl1pPr>
    </p:titleStyle>
    <p:bodyStyle>
      <a:lvl1pPr marL="267329" indent="-267329" algn="l" defTabSz="685457" rtl="0" eaLnBrk="1" latinLnBrk="0" hangingPunct="1">
        <a:spcBef>
          <a:spcPct val="20000"/>
        </a:spcBef>
        <a:buClr>
          <a:schemeClr val="tx2"/>
        </a:buClr>
        <a:buSzPct val="70000"/>
        <a:buFont typeface="Arial" pitchFamily="34" charset="0"/>
        <a:buChar char="►"/>
        <a:defRPr sz="1499" kern="1200">
          <a:solidFill>
            <a:schemeClr val="bg1"/>
          </a:solidFill>
          <a:latin typeface="EYInterstate Light" panose="02000506000000020004" pitchFamily="2" charset="0"/>
          <a:ea typeface="+mn-ea"/>
          <a:cs typeface="+mn-cs"/>
        </a:defRPr>
      </a:lvl1pPr>
      <a:lvl2pPr marL="534656" indent="-267329" algn="l" defTabSz="685457" rtl="0" eaLnBrk="1" latinLnBrk="0" hangingPunct="1">
        <a:spcBef>
          <a:spcPct val="20000"/>
        </a:spcBef>
        <a:buClr>
          <a:schemeClr val="tx2"/>
        </a:buClr>
        <a:buSzPct val="70000"/>
        <a:buFont typeface="Arial" pitchFamily="34" charset="0"/>
        <a:buChar char="►"/>
        <a:defRPr sz="1349" kern="1200">
          <a:solidFill>
            <a:schemeClr val="bg1"/>
          </a:solidFill>
          <a:latin typeface="EYInterstate Light" panose="02000506000000020004" pitchFamily="2" charset="0"/>
          <a:ea typeface="+mn-ea"/>
          <a:cs typeface="+mn-cs"/>
        </a:defRPr>
      </a:lvl2pPr>
      <a:lvl3pPr marL="801985" indent="-267329" algn="l" defTabSz="685457"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3pPr>
      <a:lvl4pPr marL="1069313" indent="-267329" algn="l" defTabSz="685457" rtl="0" eaLnBrk="1" latinLnBrk="0" hangingPunct="1">
        <a:spcBef>
          <a:spcPct val="20000"/>
        </a:spcBef>
        <a:buClr>
          <a:schemeClr val="tx2"/>
        </a:buClr>
        <a:buSzPct val="70000"/>
        <a:buFont typeface="Arial" pitchFamily="34" charset="0"/>
        <a:buChar char="►"/>
        <a:defRPr sz="1049" kern="1200">
          <a:solidFill>
            <a:schemeClr val="bg1"/>
          </a:solidFill>
          <a:latin typeface="EYInterstate Light" panose="02000506000000020004" pitchFamily="2" charset="0"/>
          <a:ea typeface="+mn-ea"/>
          <a:cs typeface="+mn-cs"/>
        </a:defRPr>
      </a:lvl4pPr>
      <a:lvl5pPr marL="1336641" indent="-267329" algn="l" defTabSz="685457" rtl="0" eaLnBrk="1" latinLnBrk="0" hangingPunct="1">
        <a:spcBef>
          <a:spcPct val="20000"/>
        </a:spcBef>
        <a:buClr>
          <a:schemeClr val="tx2"/>
        </a:buClr>
        <a:buSzPct val="70000"/>
        <a:buFont typeface="Arial" pitchFamily="34" charset="0"/>
        <a:buChar char="►"/>
        <a:defRPr sz="899" kern="1200">
          <a:solidFill>
            <a:schemeClr val="bg1"/>
          </a:solidFill>
          <a:latin typeface="EYInterstate Light" panose="02000506000000020004" pitchFamily="2" charset="0"/>
          <a:ea typeface="+mn-ea"/>
          <a:cs typeface="+mn-cs"/>
        </a:defRPr>
      </a:lvl5pPr>
      <a:lvl6pPr marL="1885007" indent="-171365" algn="l" defTabSz="685457"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736" indent="-171365" algn="l" defTabSz="685457"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465" indent="-171365" algn="l" defTabSz="685457"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193" indent="-171365" algn="l" defTabSz="685457"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57" rtl="0" eaLnBrk="1" latinLnBrk="0" hangingPunct="1">
        <a:defRPr sz="1349" kern="1200">
          <a:solidFill>
            <a:schemeClr val="tx1"/>
          </a:solidFill>
          <a:latin typeface="+mn-lt"/>
          <a:ea typeface="+mn-ea"/>
          <a:cs typeface="+mn-cs"/>
        </a:defRPr>
      </a:lvl1pPr>
      <a:lvl2pPr marL="342728" algn="l" defTabSz="685457" rtl="0" eaLnBrk="1" latinLnBrk="0" hangingPunct="1">
        <a:defRPr sz="1349" kern="1200">
          <a:solidFill>
            <a:schemeClr val="tx1"/>
          </a:solidFill>
          <a:latin typeface="+mn-lt"/>
          <a:ea typeface="+mn-ea"/>
          <a:cs typeface="+mn-cs"/>
        </a:defRPr>
      </a:lvl2pPr>
      <a:lvl3pPr marL="685457" algn="l" defTabSz="685457" rtl="0" eaLnBrk="1" latinLnBrk="0" hangingPunct="1">
        <a:defRPr sz="1349" kern="1200">
          <a:solidFill>
            <a:schemeClr val="tx1"/>
          </a:solidFill>
          <a:latin typeface="+mn-lt"/>
          <a:ea typeface="+mn-ea"/>
          <a:cs typeface="+mn-cs"/>
        </a:defRPr>
      </a:lvl3pPr>
      <a:lvl4pPr marL="1028186" algn="l" defTabSz="685457" rtl="0" eaLnBrk="1" latinLnBrk="0" hangingPunct="1">
        <a:defRPr sz="1349" kern="1200">
          <a:solidFill>
            <a:schemeClr val="tx1"/>
          </a:solidFill>
          <a:latin typeface="+mn-lt"/>
          <a:ea typeface="+mn-ea"/>
          <a:cs typeface="+mn-cs"/>
        </a:defRPr>
      </a:lvl4pPr>
      <a:lvl5pPr marL="1370915" algn="l" defTabSz="685457" rtl="0" eaLnBrk="1" latinLnBrk="0" hangingPunct="1">
        <a:defRPr sz="1349" kern="1200">
          <a:solidFill>
            <a:schemeClr val="tx1"/>
          </a:solidFill>
          <a:latin typeface="+mn-lt"/>
          <a:ea typeface="+mn-ea"/>
          <a:cs typeface="+mn-cs"/>
        </a:defRPr>
      </a:lvl5pPr>
      <a:lvl6pPr marL="1713643" algn="l" defTabSz="685457" rtl="0" eaLnBrk="1" latinLnBrk="0" hangingPunct="1">
        <a:defRPr sz="1349" kern="1200">
          <a:solidFill>
            <a:schemeClr val="tx1"/>
          </a:solidFill>
          <a:latin typeface="+mn-lt"/>
          <a:ea typeface="+mn-ea"/>
          <a:cs typeface="+mn-cs"/>
        </a:defRPr>
      </a:lvl6pPr>
      <a:lvl7pPr marL="2056371" algn="l" defTabSz="685457" rtl="0" eaLnBrk="1" latinLnBrk="0" hangingPunct="1">
        <a:defRPr sz="1349" kern="1200">
          <a:solidFill>
            <a:schemeClr val="tx1"/>
          </a:solidFill>
          <a:latin typeface="+mn-lt"/>
          <a:ea typeface="+mn-ea"/>
          <a:cs typeface="+mn-cs"/>
        </a:defRPr>
      </a:lvl7pPr>
      <a:lvl8pPr marL="2399100" algn="l" defTabSz="685457" rtl="0" eaLnBrk="1" latinLnBrk="0" hangingPunct="1">
        <a:defRPr sz="1349" kern="1200">
          <a:solidFill>
            <a:schemeClr val="tx1"/>
          </a:solidFill>
          <a:latin typeface="+mn-lt"/>
          <a:ea typeface="+mn-ea"/>
          <a:cs typeface="+mn-cs"/>
        </a:defRPr>
      </a:lvl8pPr>
      <a:lvl9pPr marL="2741828" algn="l" defTabSz="685457"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403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1pPr>
            <a:lvl2pPr lvl="1"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2pPr>
            <a:lvl3pPr lvl="2"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3pPr>
            <a:lvl4pPr lvl="3"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4pPr>
            <a:lvl5pPr lvl="4"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5pPr>
            <a:lvl6pPr lvl="5"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6pPr>
            <a:lvl7pPr lvl="6"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7pPr>
            <a:lvl8pPr lvl="7"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8pPr>
            <a:lvl9pPr lvl="8"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855300" y="1576550"/>
            <a:ext cx="7440300" cy="28113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2"/>
              </a:buClr>
              <a:buSzPts val="2400"/>
              <a:buFont typeface="Barlow Light"/>
              <a:buChar char="▸"/>
              <a:defRPr sz="2400">
                <a:solidFill>
                  <a:schemeClr val="dk2"/>
                </a:solidFill>
                <a:latin typeface="Barlow Light"/>
                <a:ea typeface="Barlow Light"/>
                <a:cs typeface="Barlow Light"/>
                <a:sym typeface="Barlow Light"/>
              </a:defRPr>
            </a:lvl1pPr>
            <a:lvl2pPr marL="914400" lvl="1" indent="-381000" rtl="0">
              <a:lnSpc>
                <a:spcPct val="115000"/>
              </a:lnSpc>
              <a:spcBef>
                <a:spcPts val="800"/>
              </a:spcBef>
              <a:spcAft>
                <a:spcPts val="0"/>
              </a:spcAft>
              <a:buClr>
                <a:schemeClr val="accent3"/>
              </a:buClr>
              <a:buSzPts val="2400"/>
              <a:buFont typeface="Barlow Light"/>
              <a:buChar char="▹"/>
              <a:defRPr sz="2400">
                <a:solidFill>
                  <a:schemeClr val="dk2"/>
                </a:solidFill>
                <a:latin typeface="Barlow Light"/>
                <a:ea typeface="Barlow Light"/>
                <a:cs typeface="Barlow Light"/>
                <a:sym typeface="Barlow Light"/>
              </a:defRPr>
            </a:lvl2pPr>
            <a:lvl3pPr marL="1371600" lvl="2" indent="-381000" rtl="0">
              <a:lnSpc>
                <a:spcPct val="115000"/>
              </a:lnSpc>
              <a:spcBef>
                <a:spcPts val="800"/>
              </a:spcBef>
              <a:spcAft>
                <a:spcPts val="0"/>
              </a:spcAft>
              <a:buClr>
                <a:schemeClr val="accent3"/>
              </a:buClr>
              <a:buSzPts val="2400"/>
              <a:buFont typeface="Barlow Light"/>
              <a:buChar char="▹"/>
              <a:defRPr sz="2400">
                <a:solidFill>
                  <a:schemeClr val="dk2"/>
                </a:solidFill>
                <a:latin typeface="Barlow Light"/>
                <a:ea typeface="Barlow Light"/>
                <a:cs typeface="Barlow Light"/>
                <a:sym typeface="Barlow Light"/>
              </a:defRPr>
            </a:lvl3pPr>
            <a:lvl4pPr marL="1828800" lvl="3" indent="-3810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4pPr>
            <a:lvl5pPr marL="2286000" lvl="4" indent="-3810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5pPr>
            <a:lvl6pPr marL="2743200" lvl="5" indent="-3810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6pPr>
            <a:lvl7pPr marL="3200400" lvl="6" indent="-3810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7pPr>
            <a:lvl8pPr marL="3657600" lvl="7" indent="-3810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8pPr>
            <a:lvl9pPr marL="4114800" lvl="8" indent="-381000" rtl="0">
              <a:lnSpc>
                <a:spcPct val="115000"/>
              </a:lnSpc>
              <a:spcBef>
                <a:spcPts val="800"/>
              </a:spcBef>
              <a:spcAft>
                <a:spcPts val="800"/>
              </a:spcAft>
              <a:buClr>
                <a:schemeClr val="dk2"/>
              </a:buClr>
              <a:buSzPts val="2400"/>
              <a:buFont typeface="Barlow Light"/>
              <a:buChar char="■"/>
              <a:defRPr sz="2400">
                <a:solidFill>
                  <a:schemeClr val="dk2"/>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500">
                <a:solidFill>
                  <a:schemeClr val="lt1"/>
                </a:solidFill>
                <a:latin typeface="Bebas Neue"/>
                <a:ea typeface="Bebas Neue"/>
                <a:cs typeface="Bebas Neue"/>
                <a:sym typeface="Bebas Neue"/>
              </a:defRPr>
            </a:lvl1pPr>
            <a:lvl2pPr lvl="1" algn="r" rtl="0">
              <a:buNone/>
              <a:defRPr sz="1500">
                <a:solidFill>
                  <a:schemeClr val="lt1"/>
                </a:solidFill>
                <a:latin typeface="Bebas Neue"/>
                <a:ea typeface="Bebas Neue"/>
                <a:cs typeface="Bebas Neue"/>
                <a:sym typeface="Bebas Neue"/>
              </a:defRPr>
            </a:lvl2pPr>
            <a:lvl3pPr lvl="2" algn="r" rtl="0">
              <a:buNone/>
              <a:defRPr sz="1500">
                <a:solidFill>
                  <a:schemeClr val="lt1"/>
                </a:solidFill>
                <a:latin typeface="Bebas Neue"/>
                <a:ea typeface="Bebas Neue"/>
                <a:cs typeface="Bebas Neue"/>
                <a:sym typeface="Bebas Neue"/>
              </a:defRPr>
            </a:lvl3pPr>
            <a:lvl4pPr lvl="3" algn="r" rtl="0">
              <a:buNone/>
              <a:defRPr sz="1500">
                <a:solidFill>
                  <a:schemeClr val="lt1"/>
                </a:solidFill>
                <a:latin typeface="Bebas Neue"/>
                <a:ea typeface="Bebas Neue"/>
                <a:cs typeface="Bebas Neue"/>
                <a:sym typeface="Bebas Neue"/>
              </a:defRPr>
            </a:lvl4pPr>
            <a:lvl5pPr lvl="4" algn="r" rtl="0">
              <a:buNone/>
              <a:defRPr sz="1500">
                <a:solidFill>
                  <a:schemeClr val="lt1"/>
                </a:solidFill>
                <a:latin typeface="Bebas Neue"/>
                <a:ea typeface="Bebas Neue"/>
                <a:cs typeface="Bebas Neue"/>
                <a:sym typeface="Bebas Neue"/>
              </a:defRPr>
            </a:lvl5pPr>
            <a:lvl6pPr lvl="5" algn="r" rtl="0">
              <a:buNone/>
              <a:defRPr sz="1500">
                <a:solidFill>
                  <a:schemeClr val="lt1"/>
                </a:solidFill>
                <a:latin typeface="Bebas Neue"/>
                <a:ea typeface="Bebas Neue"/>
                <a:cs typeface="Bebas Neue"/>
                <a:sym typeface="Bebas Neue"/>
              </a:defRPr>
            </a:lvl6pPr>
            <a:lvl7pPr lvl="6" algn="r" rtl="0">
              <a:buNone/>
              <a:defRPr sz="1500">
                <a:solidFill>
                  <a:schemeClr val="lt1"/>
                </a:solidFill>
                <a:latin typeface="Bebas Neue"/>
                <a:ea typeface="Bebas Neue"/>
                <a:cs typeface="Bebas Neue"/>
                <a:sym typeface="Bebas Neue"/>
              </a:defRPr>
            </a:lvl7pPr>
            <a:lvl8pPr lvl="7" algn="r" rtl="0">
              <a:buNone/>
              <a:defRPr sz="1500">
                <a:solidFill>
                  <a:schemeClr val="lt1"/>
                </a:solidFill>
                <a:latin typeface="Bebas Neue"/>
                <a:ea typeface="Bebas Neue"/>
                <a:cs typeface="Bebas Neue"/>
                <a:sym typeface="Bebas Neue"/>
              </a:defRPr>
            </a:lvl8pPr>
            <a:lvl9pPr lvl="8" algn="r" rtl="0">
              <a:buNone/>
              <a:defRPr sz="1500">
                <a:solidFill>
                  <a:schemeClr val="lt1"/>
                </a:solidFill>
                <a:latin typeface="Bebas Neue"/>
                <a:ea typeface="Bebas Neue"/>
                <a:cs typeface="Bebas Neue"/>
                <a:sym typeface="Bebas Neue"/>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1443059057"/>
      </p:ext>
    </p:extLst>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9.xml"/><Relationship Id="rId6" Type="http://schemas.openxmlformats.org/officeDocument/2006/relationships/image" Target="../media/image198.svg"/><Relationship Id="rId5" Type="http://schemas.openxmlformats.org/officeDocument/2006/relationships/image" Target="../media/image28.png"/><Relationship Id="rId4" Type="http://schemas.openxmlformats.org/officeDocument/2006/relationships/image" Target="../media/image196.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51.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5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3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image" Target="../media/image57.png"/><Relationship Id="rId1" Type="http://schemas.openxmlformats.org/officeDocument/2006/relationships/slideLayout" Target="../slideLayouts/slideLayout5.xml"/><Relationship Id="rId6" Type="http://schemas.openxmlformats.org/officeDocument/2006/relationships/image" Target="../media/image60.png"/><Relationship Id="rId5" Type="http://schemas.openxmlformats.org/officeDocument/2006/relationships/image" Target="../media/image52.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82.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9.xml"/><Relationship Id="rId6" Type="http://schemas.openxmlformats.org/officeDocument/2006/relationships/image" Target="../media/image180.svg"/><Relationship Id="rId5" Type="http://schemas.openxmlformats.org/officeDocument/2006/relationships/image" Target="../media/image18.png"/><Relationship Id="rId4" Type="http://schemas.openxmlformats.org/officeDocument/2006/relationships/image" Target="../media/image178.svg"/></Relationships>
</file>

<file path=ppt/slides/_rels/slide5.xml.rels><?xml version="1.0" encoding="UTF-8" standalone="yes"?>
<Relationships xmlns="http://schemas.openxmlformats.org/package/2006/relationships"><Relationship Id="rId8" Type="http://schemas.openxmlformats.org/officeDocument/2006/relationships/image" Target="../media/image168.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9.xml"/><Relationship Id="rId6" Type="http://schemas.openxmlformats.org/officeDocument/2006/relationships/image" Target="../media/image166.svg"/><Relationship Id="rId5" Type="http://schemas.openxmlformats.org/officeDocument/2006/relationships/image" Target="../media/image21.png"/><Relationship Id="rId4" Type="http://schemas.openxmlformats.org/officeDocument/2006/relationships/image" Target="../media/image164.sv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9.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2499999"/>
            <a:ext cx="9144000" cy="2669636"/>
          </a:xfrm>
          <a:prstGeom prst="rect">
            <a:avLst/>
          </a:prstGeom>
          <a:blipFill>
            <a:blip r:embed="rId2" cstate="print"/>
            <a:stretch>
              <a:fillRect/>
            </a:stretch>
          </a:blipFill>
        </p:spPr>
        <p:txBody>
          <a:bodyPr wrap="square" lIns="0" tIns="0" rIns="0" bIns="0" rtlCol="0"/>
          <a:lstStyle/>
          <a:p>
            <a:endParaRPr sz="700"/>
          </a:p>
        </p:txBody>
      </p:sp>
      <p:sp>
        <p:nvSpPr>
          <p:cNvPr id="10" name="object 10"/>
          <p:cNvSpPr txBox="1">
            <a:spLocks noGrp="1"/>
          </p:cNvSpPr>
          <p:nvPr>
            <p:ph type="title"/>
          </p:nvPr>
        </p:nvSpPr>
        <p:spPr>
          <a:xfrm>
            <a:off x="0" y="341422"/>
            <a:ext cx="8856154" cy="1706878"/>
          </a:xfrm>
          <a:prstGeom prst="rect">
            <a:avLst/>
          </a:prstGeom>
        </p:spPr>
        <p:txBody>
          <a:bodyPr spcFirstLastPara="1" vert="horz" wrap="square" lIns="0" tIns="36830" rIns="0" bIns="0" rtlCol="0" anchor="b" anchorCtr="0">
            <a:spAutoFit/>
          </a:bodyPr>
          <a:lstStyle/>
          <a:p>
            <a:pPr marL="6350" marR="2540" algn="ctr">
              <a:lnSpc>
                <a:spcPct val="100000"/>
              </a:lnSpc>
              <a:spcBef>
                <a:spcPts val="290"/>
              </a:spcBef>
            </a:pPr>
            <a:r>
              <a:rPr lang="en-US" sz="2000" spc="-30" dirty="0" smtClean="0">
                <a:solidFill>
                  <a:srgbClr val="0070C0"/>
                </a:solidFill>
              </a:rPr>
              <a:t>Demystifying Sustainability, SSE &amp; Social Audits</a:t>
            </a:r>
            <a:r>
              <a:rPr lang="en-IN" spc="-30" dirty="0">
                <a:solidFill>
                  <a:srgbClr val="0070C0"/>
                </a:solidFill>
              </a:rPr>
              <a:t/>
            </a:r>
            <a:br>
              <a:rPr lang="en-IN" spc="-30" dirty="0">
                <a:solidFill>
                  <a:srgbClr val="0070C0"/>
                </a:solidFill>
              </a:rPr>
            </a:br>
            <a:r>
              <a:rPr lang="en-IN" spc="-30" dirty="0">
                <a:solidFill>
                  <a:srgbClr val="0070C0"/>
                </a:solidFill>
              </a:rPr>
              <a:t/>
            </a:r>
            <a:br>
              <a:rPr lang="en-IN" spc="-30" dirty="0">
                <a:solidFill>
                  <a:srgbClr val="0070C0"/>
                </a:solidFill>
              </a:rPr>
            </a:br>
            <a:r>
              <a:rPr lang="en-IN" sz="2000" spc="-30" dirty="0" smtClean="0"/>
              <a:t>CA Priti </a:t>
            </a:r>
            <a:r>
              <a:rPr lang="en-IN" sz="2000" spc="-30" dirty="0"/>
              <a:t>Paras </a:t>
            </a:r>
            <a:r>
              <a:rPr lang="en-IN" sz="2000" spc="-30" dirty="0" smtClean="0"/>
              <a:t>Savla</a:t>
            </a:r>
            <a:r>
              <a:rPr lang="en-IN" sz="2000" b="0" spc="-30" dirty="0" smtClean="0"/>
              <a:t> </a:t>
            </a:r>
            <a:r>
              <a:rPr lang="en-IN" sz="1400" b="0" spc="-30" dirty="0" smtClean="0"/>
              <a:t/>
            </a:r>
            <a:br>
              <a:rPr lang="en-IN" sz="1400" b="0" spc="-30" dirty="0" smtClean="0"/>
            </a:br>
            <a:r>
              <a:rPr lang="en-IN" sz="1400" b="0" spc="-30" dirty="0" smtClean="0"/>
              <a:t>Central Council Member, </a:t>
            </a:r>
            <a:r>
              <a:rPr lang="en-IN" sz="1400" b="0" spc="-30" dirty="0" smtClean="0">
                <a:latin typeface="Georgia" panose="02040502050405020303" pitchFamily="18" charset="0"/>
              </a:rPr>
              <a:t>The </a:t>
            </a:r>
            <a:r>
              <a:rPr lang="en-IN" sz="1400" b="0" spc="-30" dirty="0">
                <a:latin typeface="Georgia" panose="02040502050405020303" pitchFamily="18" charset="0"/>
              </a:rPr>
              <a:t>Institute of Chartered Accountants of India</a:t>
            </a:r>
            <a:r>
              <a:rPr lang="en-IN" sz="1400" b="0" spc="-30" dirty="0"/>
              <a:t/>
            </a:r>
            <a:br>
              <a:rPr lang="en-IN" sz="1400" b="0" spc="-30" dirty="0"/>
            </a:br>
            <a:r>
              <a:rPr lang="en-IN" sz="1400" b="0" spc="-30" dirty="0" smtClean="0"/>
              <a:t>Chairperson, </a:t>
            </a:r>
            <a:r>
              <a:rPr lang="en-IN" sz="1400" b="0" spc="-30" dirty="0">
                <a:latin typeface="Georgia" panose="02040502050405020303" pitchFamily="18" charset="0"/>
              </a:rPr>
              <a:t>Sustainability Reporting Standards </a:t>
            </a:r>
            <a:r>
              <a:rPr lang="en-IN" sz="1400" b="0" spc="-30" dirty="0" smtClean="0">
                <a:latin typeface="Georgia" panose="02040502050405020303" pitchFamily="18" charset="0"/>
              </a:rPr>
              <a:t>Board</a:t>
            </a:r>
            <a:br>
              <a:rPr lang="en-IN" sz="1400" b="0" spc="-30" dirty="0" smtClean="0">
                <a:latin typeface="Georgia" panose="02040502050405020303" pitchFamily="18" charset="0"/>
              </a:rPr>
            </a:br>
            <a:r>
              <a:rPr lang="en-IN" sz="1400" b="0" spc="-30" dirty="0" smtClean="0">
                <a:latin typeface="Georgia" panose="02040502050405020303" pitchFamily="18" charset="0"/>
              </a:rPr>
              <a:t>Director, Institute of Social Auditors of India      </a:t>
            </a:r>
            <a:endParaRPr sz="1400" b="0" dirty="0">
              <a:latin typeface="Verdana" panose="020B0604030504040204"/>
              <a:cs typeface="Verdana" panose="020B0604030504040204"/>
            </a:endParaRPr>
          </a:p>
        </p:txBody>
      </p:sp>
      <p:sp>
        <p:nvSpPr>
          <p:cNvPr id="4" name="Rectangle 3"/>
          <p:cNvSpPr/>
          <p:nvPr/>
        </p:nvSpPr>
        <p:spPr>
          <a:xfrm>
            <a:off x="1414451" y="2048300"/>
            <a:ext cx="6936424" cy="425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Georgia" panose="02040502050405020303" pitchFamily="18" charset="0"/>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56958"/>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36012BF-44AE-4EEC-B376-98BF8F987F19}"/>
              </a:ext>
            </a:extLst>
          </p:cNvPr>
          <p:cNvSpPr>
            <a:spLocks noGrp="1"/>
          </p:cNvSpPr>
          <p:nvPr>
            <p:ph type="title"/>
          </p:nvPr>
        </p:nvSpPr>
        <p:spPr>
          <a:xfrm>
            <a:off x="470465" y="180066"/>
            <a:ext cx="8229600" cy="443160"/>
          </a:xfrm>
        </p:spPr>
        <p:txBody>
          <a:bodyPr/>
          <a:lstStyle/>
          <a:p>
            <a:r>
              <a:rPr lang="en-IN" dirty="0">
                <a:solidFill>
                  <a:schemeClr val="tx1"/>
                </a:solidFill>
              </a:rPr>
              <a:t>Snapshot of BRSR principles</a:t>
            </a:r>
          </a:p>
        </p:txBody>
      </p:sp>
      <p:sp>
        <p:nvSpPr>
          <p:cNvPr id="10" name="Oval 9">
            <a:extLst>
              <a:ext uri="{FF2B5EF4-FFF2-40B4-BE49-F238E27FC236}">
                <a16:creationId xmlns="" xmlns:a16="http://schemas.microsoft.com/office/drawing/2014/main" id="{1FF5B7F1-48A4-4D79-885D-DEF1CC5C91CE}"/>
              </a:ext>
            </a:extLst>
          </p:cNvPr>
          <p:cNvSpPr/>
          <p:nvPr/>
        </p:nvSpPr>
        <p:spPr>
          <a:xfrm>
            <a:off x="969482" y="714533"/>
            <a:ext cx="945000" cy="945000"/>
          </a:xfrm>
          <a:prstGeom prst="ellipse">
            <a:avLst/>
          </a:prstGeom>
          <a:noFill/>
          <a:ln w="9525" cap="flat" cmpd="sng" algn="ctr">
            <a:solidFill>
              <a:sysClr val="window" lastClr="FFFFFF"/>
            </a:solidFill>
            <a:prstDash val="solid"/>
          </a:ln>
          <a:effectLst/>
        </p:spPr>
        <p:txBody>
          <a:bodyPr rtlCol="0" anchor="t" anchorCtr="0"/>
          <a:lstStyle/>
          <a:p>
            <a:pPr algn="ctr" defTabSz="685457">
              <a:buClrTx/>
              <a:defRPr/>
            </a:pPr>
            <a:endParaRPr lang="en-IN" sz="899" dirty="0">
              <a:latin typeface="EYInterstate Light"/>
              <a:ea typeface="+mn-ea"/>
            </a:endParaRPr>
          </a:p>
        </p:txBody>
      </p:sp>
      <p:sp>
        <p:nvSpPr>
          <p:cNvPr id="11" name="TextBox 10">
            <a:extLst>
              <a:ext uri="{FF2B5EF4-FFF2-40B4-BE49-F238E27FC236}">
                <a16:creationId xmlns="" xmlns:a16="http://schemas.microsoft.com/office/drawing/2014/main" id="{FD063E50-5AB6-46DB-BE78-B358817FB7ED}"/>
              </a:ext>
            </a:extLst>
          </p:cNvPr>
          <p:cNvSpPr txBox="1"/>
          <p:nvPr/>
        </p:nvSpPr>
        <p:spPr>
          <a:xfrm>
            <a:off x="1068885" y="1155079"/>
            <a:ext cx="734434" cy="380475"/>
          </a:xfrm>
          <a:prstGeom prst="rect">
            <a:avLst/>
          </a:prstGeom>
          <a:noFill/>
        </p:spPr>
        <p:txBody>
          <a:bodyPr wrap="square" lIns="0" tIns="27418" rIns="0" bIns="0" rtlCol="0">
            <a:spAutoFit/>
          </a:bodyPr>
          <a:lstStyle/>
          <a:p>
            <a:pPr algn="ctr" defTabSz="746235">
              <a:lnSpc>
                <a:spcPct val="85000"/>
              </a:lnSpc>
              <a:spcAft>
                <a:spcPts val="450"/>
              </a:spcAft>
              <a:buClr>
                <a:srgbClr val="FFE600"/>
              </a:buClr>
              <a:buSzPct val="70000"/>
              <a:defRPr/>
            </a:pPr>
            <a:r>
              <a:rPr lang="en-IN" sz="899" dirty="0">
                <a:solidFill>
                  <a:srgbClr val="FFE600"/>
                </a:solidFill>
                <a:latin typeface="EYInterstate" panose="02000503020000020004" pitchFamily="2" charset="0"/>
              </a:rPr>
              <a:t>P1: Ethical Business Practices</a:t>
            </a:r>
          </a:p>
        </p:txBody>
      </p:sp>
      <p:sp>
        <p:nvSpPr>
          <p:cNvPr id="12" name="Oval 11">
            <a:extLst>
              <a:ext uri="{FF2B5EF4-FFF2-40B4-BE49-F238E27FC236}">
                <a16:creationId xmlns="" xmlns:a16="http://schemas.microsoft.com/office/drawing/2014/main" id="{0B930420-933E-4166-BA15-8C5F79DA0AE2}"/>
              </a:ext>
            </a:extLst>
          </p:cNvPr>
          <p:cNvSpPr/>
          <p:nvPr/>
        </p:nvSpPr>
        <p:spPr>
          <a:xfrm>
            <a:off x="7226532" y="714533"/>
            <a:ext cx="945000" cy="945000"/>
          </a:xfrm>
          <a:prstGeom prst="ellipse">
            <a:avLst/>
          </a:prstGeom>
          <a:noFill/>
          <a:ln w="9525" cap="flat" cmpd="sng" algn="ctr">
            <a:solidFill>
              <a:sysClr val="window" lastClr="FFFFFF"/>
            </a:solidFill>
            <a:prstDash val="solid"/>
          </a:ln>
          <a:effectLst/>
        </p:spPr>
        <p:txBody>
          <a:bodyPr rtlCol="0" anchor="t" anchorCtr="0"/>
          <a:lstStyle/>
          <a:p>
            <a:pPr algn="ctr" defTabSz="685457">
              <a:buClrTx/>
              <a:defRPr/>
            </a:pPr>
            <a:endParaRPr lang="en-IN" sz="899" dirty="0">
              <a:latin typeface="EYInterstate Light"/>
              <a:ea typeface="+mn-ea"/>
            </a:endParaRPr>
          </a:p>
        </p:txBody>
      </p:sp>
      <p:sp>
        <p:nvSpPr>
          <p:cNvPr id="13" name="Oval 12">
            <a:extLst>
              <a:ext uri="{FF2B5EF4-FFF2-40B4-BE49-F238E27FC236}">
                <a16:creationId xmlns="" xmlns:a16="http://schemas.microsoft.com/office/drawing/2014/main" id="{D768BA73-2B66-4EDB-973A-7BC0D71D2014}"/>
              </a:ext>
            </a:extLst>
          </p:cNvPr>
          <p:cNvSpPr/>
          <p:nvPr/>
        </p:nvSpPr>
        <p:spPr>
          <a:xfrm>
            <a:off x="3055166" y="714533"/>
            <a:ext cx="945000" cy="945000"/>
          </a:xfrm>
          <a:prstGeom prst="ellipse">
            <a:avLst/>
          </a:prstGeom>
          <a:noFill/>
          <a:ln w="9525" cap="flat" cmpd="sng" algn="ctr">
            <a:solidFill>
              <a:sysClr val="window" lastClr="FFFFFF"/>
            </a:solidFill>
            <a:prstDash val="solid"/>
          </a:ln>
          <a:effectLst/>
        </p:spPr>
        <p:txBody>
          <a:bodyPr rtlCol="0" anchor="t" anchorCtr="0"/>
          <a:lstStyle/>
          <a:p>
            <a:pPr algn="ctr" defTabSz="685457">
              <a:buClrTx/>
              <a:defRPr/>
            </a:pPr>
            <a:endParaRPr lang="en-IN" sz="899" dirty="0">
              <a:latin typeface="EYInterstate Light"/>
              <a:ea typeface="+mn-ea"/>
            </a:endParaRPr>
          </a:p>
        </p:txBody>
      </p:sp>
      <p:sp>
        <p:nvSpPr>
          <p:cNvPr id="17" name="Rectangle: Rounded Corners 16">
            <a:extLst>
              <a:ext uri="{FF2B5EF4-FFF2-40B4-BE49-F238E27FC236}">
                <a16:creationId xmlns="" xmlns:a16="http://schemas.microsoft.com/office/drawing/2014/main" id="{2C028FC3-468F-498B-8783-94FB940566CD}"/>
              </a:ext>
            </a:extLst>
          </p:cNvPr>
          <p:cNvSpPr/>
          <p:nvPr/>
        </p:nvSpPr>
        <p:spPr>
          <a:xfrm>
            <a:off x="524412" y="1942896"/>
            <a:ext cx="1843496" cy="765250"/>
          </a:xfrm>
          <a:prstGeom prst="roundRect">
            <a:avLst/>
          </a:prstGeom>
          <a:noFill/>
          <a:ln w="9525" cap="flat" cmpd="sng" algn="ctr">
            <a:solidFill>
              <a:srgbClr val="000000">
                <a:lumMod val="50000"/>
                <a:lumOff val="50000"/>
              </a:srgbClr>
            </a:solidFill>
            <a:prstDash val="solid"/>
          </a:ln>
          <a:effectLst/>
        </p:spPr>
        <p:txBody>
          <a:bodyPr rtlCol="0" anchor="ctr" anchorCtr="0"/>
          <a:lstStyle/>
          <a:p>
            <a:pPr marL="128523" indent="-128523" defTabSz="746235">
              <a:buClrTx/>
              <a:buFont typeface="Arial" panose="020B0604020202020204" pitchFamily="34" charset="0"/>
              <a:buChar char="•"/>
              <a:defRPr/>
            </a:pPr>
            <a:r>
              <a:rPr lang="en-IN" sz="1000" dirty="0" smtClean="0">
                <a:solidFill>
                  <a:prstClr val="white"/>
                </a:solidFill>
                <a:effectLst>
                  <a:outerShdw blurRad="38100" dist="38100" dir="2700000" algn="tl">
                    <a:srgbClr val="000000">
                      <a:alpha val="43137"/>
                    </a:srgbClr>
                  </a:outerShdw>
                </a:effectLst>
              </a:rPr>
              <a:t>A 100</a:t>
            </a:r>
            <a:r>
              <a:rPr lang="en-IN" sz="1000" dirty="0">
                <a:solidFill>
                  <a:prstClr val="white"/>
                </a:solidFill>
                <a:effectLst>
                  <a:outerShdw blurRad="38100" dist="38100" dir="2700000" algn="tl">
                    <a:srgbClr val="000000">
                      <a:alpha val="43137"/>
                    </a:srgbClr>
                  </a:outerShdw>
                </a:effectLst>
              </a:rPr>
              <a:t>% Compliant Company</a:t>
            </a:r>
          </a:p>
          <a:p>
            <a:pPr marL="128523" indent="-128523" defTabSz="746235">
              <a:buClrTx/>
              <a:buFont typeface="Arial" panose="020B0604020202020204" pitchFamily="34" charset="0"/>
              <a:buChar char="•"/>
              <a:defRPr/>
            </a:pPr>
            <a:r>
              <a:rPr lang="en-IN" sz="1000" dirty="0">
                <a:solidFill>
                  <a:prstClr val="white"/>
                </a:solidFill>
                <a:effectLst>
                  <a:outerShdw blurRad="38100" dist="38100" dir="2700000" algn="tl">
                    <a:srgbClr val="000000">
                      <a:alpha val="43137"/>
                    </a:srgbClr>
                  </a:outerShdw>
                </a:effectLst>
              </a:rPr>
              <a:t>Robust Governance Framework</a:t>
            </a:r>
          </a:p>
        </p:txBody>
      </p:sp>
      <p:sp>
        <p:nvSpPr>
          <p:cNvPr id="18" name="Rectangle: Rounded Corners 17">
            <a:extLst>
              <a:ext uri="{FF2B5EF4-FFF2-40B4-BE49-F238E27FC236}">
                <a16:creationId xmlns="" xmlns:a16="http://schemas.microsoft.com/office/drawing/2014/main" id="{EB296BE3-EEFA-41FA-BEE0-2CC52F76E224}"/>
              </a:ext>
            </a:extLst>
          </p:cNvPr>
          <p:cNvSpPr/>
          <p:nvPr/>
        </p:nvSpPr>
        <p:spPr>
          <a:xfrm>
            <a:off x="2528881" y="1942896"/>
            <a:ext cx="1969580" cy="765250"/>
          </a:xfrm>
          <a:prstGeom prst="roundRect">
            <a:avLst/>
          </a:prstGeom>
          <a:noFill/>
          <a:ln w="9525" cap="flat" cmpd="sng" algn="ctr">
            <a:solidFill>
              <a:srgbClr val="000000">
                <a:lumMod val="50000"/>
                <a:lumOff val="50000"/>
              </a:srgbClr>
            </a:solidFill>
            <a:prstDash val="solid"/>
          </a:ln>
          <a:effectLst/>
        </p:spPr>
        <p:txBody>
          <a:bodyPr rtlCol="0" anchor="ctr" anchorCtr="0"/>
          <a:lstStyle/>
          <a:p>
            <a:pPr marL="128523" indent="-128523" defTabSz="746235">
              <a:buClrTx/>
              <a:buFont typeface="Arial" panose="020B0604020202020204" pitchFamily="34" charset="0"/>
              <a:buChar char="•"/>
              <a:defRPr/>
            </a:pPr>
            <a:r>
              <a:rPr lang="en-IN" sz="825" dirty="0">
                <a:solidFill>
                  <a:prstClr val="white"/>
                </a:solidFill>
                <a:effectLst>
                  <a:outerShdw blurRad="38100" dist="38100" dir="2700000" algn="tl">
                    <a:srgbClr val="000000">
                      <a:alpha val="43137"/>
                    </a:srgbClr>
                  </a:outerShdw>
                </a:effectLst>
              </a:rPr>
              <a:t>Established framework for product stewardship</a:t>
            </a:r>
          </a:p>
          <a:p>
            <a:pPr marL="128523" indent="-128523" defTabSz="746235">
              <a:buClrTx/>
              <a:buFont typeface="Arial" panose="020B0604020202020204" pitchFamily="34" charset="0"/>
              <a:buChar char="•"/>
              <a:defRPr/>
            </a:pPr>
            <a:r>
              <a:rPr lang="en-IN" sz="825" dirty="0">
                <a:solidFill>
                  <a:prstClr val="white"/>
                </a:solidFill>
                <a:effectLst>
                  <a:outerShdw blurRad="38100" dist="38100" dir="2700000" algn="tl">
                    <a:srgbClr val="000000">
                      <a:alpha val="43137"/>
                    </a:srgbClr>
                  </a:outerShdw>
                </a:effectLst>
              </a:rPr>
              <a:t>Enhanced mechanisms for ensuring supply chain sustainability</a:t>
            </a:r>
          </a:p>
        </p:txBody>
      </p:sp>
      <p:sp>
        <p:nvSpPr>
          <p:cNvPr id="19" name="Rectangle: Rounded Corners 18">
            <a:extLst>
              <a:ext uri="{FF2B5EF4-FFF2-40B4-BE49-F238E27FC236}">
                <a16:creationId xmlns="" xmlns:a16="http://schemas.microsoft.com/office/drawing/2014/main" id="{381121BC-315A-418A-94CD-429BAE259850}"/>
              </a:ext>
            </a:extLst>
          </p:cNvPr>
          <p:cNvSpPr/>
          <p:nvPr/>
        </p:nvSpPr>
        <p:spPr>
          <a:xfrm>
            <a:off x="4653895" y="1948207"/>
            <a:ext cx="1924716" cy="761171"/>
          </a:xfrm>
          <a:prstGeom prst="roundRect">
            <a:avLst/>
          </a:prstGeom>
          <a:noFill/>
          <a:ln w="9525" cap="flat" cmpd="sng" algn="ctr">
            <a:solidFill>
              <a:srgbClr val="000000">
                <a:lumMod val="50000"/>
                <a:lumOff val="50000"/>
              </a:srgbClr>
            </a:solidFill>
            <a:prstDash val="solid"/>
          </a:ln>
          <a:effectLst/>
        </p:spPr>
        <p:txBody>
          <a:bodyPr rtlCol="0" anchor="ctr" anchorCtr="0"/>
          <a:lstStyle/>
          <a:p>
            <a:pPr marL="128523" indent="-128523" defTabSz="746235">
              <a:buClrTx/>
              <a:buFont typeface="Arial" panose="020B0604020202020204" pitchFamily="34" charset="0"/>
              <a:buChar char="•"/>
              <a:defRPr/>
            </a:pPr>
            <a:r>
              <a:rPr lang="en-IN" sz="825" dirty="0">
                <a:solidFill>
                  <a:prstClr val="white"/>
                </a:solidFill>
                <a:effectLst>
                  <a:outerShdw blurRad="38100" dist="38100" dir="2700000" algn="tl">
                    <a:srgbClr val="000000">
                      <a:alpha val="43137"/>
                    </a:srgbClr>
                  </a:outerShdw>
                </a:effectLst>
              </a:rPr>
              <a:t>Healthy Environment</a:t>
            </a:r>
          </a:p>
          <a:p>
            <a:pPr marL="128523" indent="-128523" defTabSz="746235">
              <a:buClrTx/>
              <a:buFont typeface="Arial" panose="020B0604020202020204" pitchFamily="34" charset="0"/>
              <a:buChar char="•"/>
              <a:defRPr/>
            </a:pPr>
            <a:r>
              <a:rPr lang="en-IN" sz="825" dirty="0">
                <a:solidFill>
                  <a:prstClr val="white"/>
                </a:solidFill>
                <a:effectLst>
                  <a:outerShdw blurRad="38100" dist="38100" dir="2700000" algn="tl">
                    <a:srgbClr val="000000">
                      <a:alpha val="43137"/>
                    </a:srgbClr>
                  </a:outerShdw>
                </a:effectLst>
              </a:rPr>
              <a:t>Developed Workforce</a:t>
            </a:r>
          </a:p>
          <a:p>
            <a:pPr marL="128523" indent="-128523" defTabSz="746235">
              <a:buClrTx/>
              <a:buFont typeface="Arial" panose="020B0604020202020204" pitchFamily="34" charset="0"/>
              <a:buChar char="•"/>
              <a:defRPr/>
            </a:pPr>
            <a:r>
              <a:rPr lang="en-IN" sz="825" dirty="0">
                <a:solidFill>
                  <a:prstClr val="white"/>
                </a:solidFill>
                <a:effectLst>
                  <a:outerShdw blurRad="38100" dist="38100" dir="2700000" algn="tl">
                    <a:srgbClr val="000000">
                      <a:alpha val="43137"/>
                    </a:srgbClr>
                  </a:outerShdw>
                </a:effectLst>
              </a:rPr>
              <a:t>Safe Workplace</a:t>
            </a:r>
          </a:p>
          <a:p>
            <a:pPr marL="128523" indent="-128523" defTabSz="746235">
              <a:buClrTx/>
              <a:buFont typeface="Arial" panose="020B0604020202020204" pitchFamily="34" charset="0"/>
              <a:buChar char="•"/>
              <a:defRPr/>
            </a:pPr>
            <a:r>
              <a:rPr lang="en-IN" sz="825" dirty="0">
                <a:solidFill>
                  <a:prstClr val="white"/>
                </a:solidFill>
                <a:effectLst>
                  <a:outerShdw blurRad="38100" dist="38100" dir="2700000" algn="tl">
                    <a:srgbClr val="000000">
                      <a:alpha val="43137"/>
                    </a:srgbClr>
                  </a:outerShdw>
                </a:effectLst>
              </a:rPr>
              <a:t>Human Capital Development throughout Value chain</a:t>
            </a:r>
          </a:p>
        </p:txBody>
      </p:sp>
      <p:sp>
        <p:nvSpPr>
          <p:cNvPr id="20" name="TextBox 19">
            <a:extLst>
              <a:ext uri="{FF2B5EF4-FFF2-40B4-BE49-F238E27FC236}">
                <a16:creationId xmlns="" xmlns:a16="http://schemas.microsoft.com/office/drawing/2014/main" id="{58BEEAB7-DE26-43E0-A1E9-2290DBA5705C}"/>
              </a:ext>
            </a:extLst>
          </p:cNvPr>
          <p:cNvSpPr txBox="1"/>
          <p:nvPr/>
        </p:nvSpPr>
        <p:spPr>
          <a:xfrm>
            <a:off x="3179853" y="1180972"/>
            <a:ext cx="734434" cy="262878"/>
          </a:xfrm>
          <a:prstGeom prst="rect">
            <a:avLst/>
          </a:prstGeom>
          <a:noFill/>
        </p:spPr>
        <p:txBody>
          <a:bodyPr wrap="square" lIns="0" tIns="27418" rIns="0" bIns="0" rtlCol="0">
            <a:spAutoFit/>
          </a:bodyPr>
          <a:lstStyle/>
          <a:p>
            <a:pPr algn="ctr" defTabSz="746235">
              <a:lnSpc>
                <a:spcPct val="85000"/>
              </a:lnSpc>
              <a:spcAft>
                <a:spcPts val="450"/>
              </a:spcAft>
              <a:buClr>
                <a:srgbClr val="FFE600"/>
              </a:buClr>
              <a:buSzPct val="70000"/>
              <a:defRPr/>
            </a:pPr>
            <a:r>
              <a:rPr lang="en-IN" sz="899" dirty="0">
                <a:solidFill>
                  <a:srgbClr val="FFE600"/>
                </a:solidFill>
                <a:latin typeface="EYInterstate" panose="02000503020000020004" pitchFamily="2" charset="0"/>
              </a:rPr>
              <a:t>P2: Product Stewardship</a:t>
            </a:r>
          </a:p>
        </p:txBody>
      </p:sp>
      <p:sp>
        <p:nvSpPr>
          <p:cNvPr id="21" name="TextBox 20">
            <a:extLst>
              <a:ext uri="{FF2B5EF4-FFF2-40B4-BE49-F238E27FC236}">
                <a16:creationId xmlns="" xmlns:a16="http://schemas.microsoft.com/office/drawing/2014/main" id="{4C514487-E33C-4357-AFDD-5AF5451699FF}"/>
              </a:ext>
            </a:extLst>
          </p:cNvPr>
          <p:cNvSpPr txBox="1"/>
          <p:nvPr/>
        </p:nvSpPr>
        <p:spPr>
          <a:xfrm>
            <a:off x="7293664" y="1189467"/>
            <a:ext cx="826991" cy="262878"/>
          </a:xfrm>
          <a:prstGeom prst="rect">
            <a:avLst/>
          </a:prstGeom>
          <a:noFill/>
        </p:spPr>
        <p:txBody>
          <a:bodyPr wrap="square" lIns="0" tIns="27418" rIns="0" bIns="0" rtlCol="0">
            <a:spAutoFit/>
          </a:bodyPr>
          <a:lstStyle/>
          <a:p>
            <a:pPr algn="ctr" defTabSz="746235">
              <a:lnSpc>
                <a:spcPct val="85000"/>
              </a:lnSpc>
              <a:spcAft>
                <a:spcPts val="450"/>
              </a:spcAft>
              <a:buClr>
                <a:srgbClr val="FFE600"/>
              </a:buClr>
              <a:buSzPct val="70000"/>
              <a:defRPr/>
            </a:pPr>
            <a:r>
              <a:rPr lang="en-IN" sz="899" dirty="0">
                <a:solidFill>
                  <a:srgbClr val="FFE600"/>
                </a:solidFill>
                <a:latin typeface="EYInterstate" panose="02000503020000020004" pitchFamily="2" charset="0"/>
              </a:rPr>
              <a:t>P4:Stakeholder Engagement</a:t>
            </a:r>
          </a:p>
        </p:txBody>
      </p:sp>
      <p:sp>
        <p:nvSpPr>
          <p:cNvPr id="22" name="Rectangle: Rounded Corners 21">
            <a:extLst>
              <a:ext uri="{FF2B5EF4-FFF2-40B4-BE49-F238E27FC236}">
                <a16:creationId xmlns="" xmlns:a16="http://schemas.microsoft.com/office/drawing/2014/main" id="{6C8B5871-6B8D-4AD1-9FAA-44CC1198AA48}"/>
              </a:ext>
            </a:extLst>
          </p:cNvPr>
          <p:cNvSpPr/>
          <p:nvPr/>
        </p:nvSpPr>
        <p:spPr>
          <a:xfrm>
            <a:off x="6787495" y="1956097"/>
            <a:ext cx="1660396" cy="755111"/>
          </a:xfrm>
          <a:prstGeom prst="roundRect">
            <a:avLst/>
          </a:prstGeom>
          <a:noFill/>
          <a:ln w="9525" cap="flat" cmpd="sng" algn="ctr">
            <a:solidFill>
              <a:srgbClr val="000000">
                <a:lumMod val="50000"/>
                <a:lumOff val="50000"/>
              </a:srgbClr>
            </a:solidFill>
            <a:prstDash val="solid"/>
          </a:ln>
          <a:effectLst/>
        </p:spPr>
        <p:txBody>
          <a:bodyPr rtlCol="0" anchor="ctr" anchorCtr="0"/>
          <a:lstStyle/>
          <a:p>
            <a:pPr marL="128523" indent="-128523" defTabSz="746235">
              <a:buClrTx/>
              <a:buFont typeface="Arial" panose="020B0604020202020204" pitchFamily="34" charset="0"/>
              <a:buChar char="•"/>
              <a:defRPr/>
            </a:pPr>
            <a:r>
              <a:rPr lang="en-IN" sz="825" dirty="0">
                <a:solidFill>
                  <a:prstClr val="white"/>
                </a:solidFill>
                <a:effectLst>
                  <a:outerShdw blurRad="38100" dist="38100" dir="2700000" algn="tl">
                    <a:srgbClr val="000000">
                      <a:alpha val="43137"/>
                    </a:srgbClr>
                  </a:outerShdw>
                </a:effectLst>
              </a:rPr>
              <a:t>Greater investor confidence</a:t>
            </a:r>
          </a:p>
          <a:p>
            <a:pPr marL="128523" indent="-128523" defTabSz="746235">
              <a:buClrTx/>
              <a:buFont typeface="Arial" panose="020B0604020202020204" pitchFamily="34" charset="0"/>
              <a:buChar char="•"/>
              <a:defRPr/>
            </a:pPr>
            <a:r>
              <a:rPr lang="en-IN" sz="825" dirty="0">
                <a:solidFill>
                  <a:prstClr val="white"/>
                </a:solidFill>
                <a:effectLst>
                  <a:outerShdw blurRad="38100" dist="38100" dir="2700000" algn="tl">
                    <a:srgbClr val="000000">
                      <a:alpha val="43137"/>
                    </a:srgbClr>
                  </a:outerShdw>
                </a:effectLst>
              </a:rPr>
              <a:t>Enhanced brand reputation &amp; attractiveness</a:t>
            </a:r>
          </a:p>
          <a:p>
            <a:pPr marL="128523" indent="-128523" defTabSz="746235">
              <a:buClrTx/>
              <a:buFont typeface="Arial" panose="020B0604020202020204" pitchFamily="34" charset="0"/>
              <a:buChar char="•"/>
              <a:defRPr/>
            </a:pPr>
            <a:endParaRPr lang="en-IN" sz="825" dirty="0">
              <a:solidFill>
                <a:prstClr val="white"/>
              </a:solidFill>
              <a:effectLst>
                <a:outerShdw blurRad="38100" dist="38100" dir="2700000" algn="tl">
                  <a:srgbClr val="000000">
                    <a:alpha val="43137"/>
                  </a:srgbClr>
                </a:outerShdw>
              </a:effectLst>
            </a:endParaRPr>
          </a:p>
        </p:txBody>
      </p:sp>
      <p:sp>
        <p:nvSpPr>
          <p:cNvPr id="23" name="Oval 22">
            <a:extLst>
              <a:ext uri="{FF2B5EF4-FFF2-40B4-BE49-F238E27FC236}">
                <a16:creationId xmlns="" xmlns:a16="http://schemas.microsoft.com/office/drawing/2014/main" id="{051A1937-2330-44C8-87C3-20EC25DAE14A}"/>
              </a:ext>
            </a:extLst>
          </p:cNvPr>
          <p:cNvSpPr/>
          <p:nvPr/>
        </p:nvSpPr>
        <p:spPr>
          <a:xfrm>
            <a:off x="5140849" y="714533"/>
            <a:ext cx="945000" cy="945000"/>
          </a:xfrm>
          <a:prstGeom prst="ellipse">
            <a:avLst/>
          </a:prstGeom>
          <a:noFill/>
          <a:ln w="9525" cap="flat" cmpd="sng" algn="ctr">
            <a:solidFill>
              <a:sysClr val="window" lastClr="FFFFFF"/>
            </a:solidFill>
            <a:prstDash val="solid"/>
          </a:ln>
          <a:effectLst/>
        </p:spPr>
        <p:txBody>
          <a:bodyPr rtlCol="0" anchor="t" anchorCtr="0"/>
          <a:lstStyle/>
          <a:p>
            <a:pPr algn="ctr" defTabSz="685457">
              <a:buClrTx/>
              <a:defRPr/>
            </a:pPr>
            <a:endParaRPr lang="en-IN" sz="899" dirty="0">
              <a:latin typeface="EYInterstate Light"/>
              <a:ea typeface="+mn-ea"/>
            </a:endParaRPr>
          </a:p>
        </p:txBody>
      </p:sp>
      <p:sp>
        <p:nvSpPr>
          <p:cNvPr id="25" name="TextBox 24">
            <a:extLst>
              <a:ext uri="{FF2B5EF4-FFF2-40B4-BE49-F238E27FC236}">
                <a16:creationId xmlns="" xmlns:a16="http://schemas.microsoft.com/office/drawing/2014/main" id="{AD3FDF01-5DC4-4E67-BDEC-B53D29CFE67E}"/>
              </a:ext>
            </a:extLst>
          </p:cNvPr>
          <p:cNvSpPr txBox="1"/>
          <p:nvPr/>
        </p:nvSpPr>
        <p:spPr>
          <a:xfrm>
            <a:off x="5267757" y="1012220"/>
            <a:ext cx="734434" cy="380475"/>
          </a:xfrm>
          <a:prstGeom prst="rect">
            <a:avLst/>
          </a:prstGeom>
          <a:noFill/>
        </p:spPr>
        <p:txBody>
          <a:bodyPr wrap="square" lIns="0" tIns="27418" rIns="0" bIns="0" rtlCol="0">
            <a:spAutoFit/>
          </a:bodyPr>
          <a:lstStyle/>
          <a:p>
            <a:pPr algn="ctr" defTabSz="746235">
              <a:lnSpc>
                <a:spcPct val="85000"/>
              </a:lnSpc>
              <a:spcAft>
                <a:spcPts val="450"/>
              </a:spcAft>
              <a:buClr>
                <a:srgbClr val="FFE600"/>
              </a:buClr>
              <a:buSzPct val="70000"/>
              <a:defRPr/>
            </a:pPr>
            <a:r>
              <a:rPr lang="en-IN" sz="899" dirty="0">
                <a:solidFill>
                  <a:srgbClr val="FFE600"/>
                </a:solidFill>
                <a:latin typeface="EYInterstate" panose="02000503020000020004" pitchFamily="2" charset="0"/>
              </a:rPr>
              <a:t>P3: Employee Wellbeing and Engagement</a:t>
            </a:r>
          </a:p>
        </p:txBody>
      </p:sp>
      <p:cxnSp>
        <p:nvCxnSpPr>
          <p:cNvPr id="26" name="Straight Connector 25">
            <a:extLst>
              <a:ext uri="{FF2B5EF4-FFF2-40B4-BE49-F238E27FC236}">
                <a16:creationId xmlns="" xmlns:a16="http://schemas.microsoft.com/office/drawing/2014/main" id="{693BFE9B-4339-4764-A887-62566FCAA41F}"/>
              </a:ext>
            </a:extLst>
          </p:cNvPr>
          <p:cNvCxnSpPr>
            <a:cxnSpLocks/>
            <a:stCxn id="10" idx="6"/>
            <a:endCxn id="13" idx="2"/>
          </p:cNvCxnSpPr>
          <p:nvPr/>
        </p:nvCxnSpPr>
        <p:spPr>
          <a:xfrm>
            <a:off x="1914483" y="1187033"/>
            <a:ext cx="1140683" cy="0"/>
          </a:xfrm>
          <a:prstGeom prst="line">
            <a:avLst/>
          </a:prstGeom>
          <a:noFill/>
          <a:ln w="19050" cap="rnd" cmpd="sng" algn="ctr">
            <a:solidFill>
              <a:srgbClr val="C4C4CD"/>
            </a:solidFill>
            <a:prstDash val="sysDot"/>
            <a:round/>
            <a:headEnd type="oval" w="lg" len="lg"/>
            <a:tailEnd type="oval" w="lg" len="lg"/>
          </a:ln>
          <a:effectLst/>
        </p:spPr>
      </p:cxnSp>
      <p:cxnSp>
        <p:nvCxnSpPr>
          <p:cNvPr id="27" name="Straight Connector 26">
            <a:extLst>
              <a:ext uri="{FF2B5EF4-FFF2-40B4-BE49-F238E27FC236}">
                <a16:creationId xmlns="" xmlns:a16="http://schemas.microsoft.com/office/drawing/2014/main" id="{CA507AA1-CB76-4545-B934-90154BE36D4B}"/>
              </a:ext>
            </a:extLst>
          </p:cNvPr>
          <p:cNvCxnSpPr>
            <a:cxnSpLocks/>
            <a:stCxn id="13" idx="6"/>
            <a:endCxn id="23" idx="2"/>
          </p:cNvCxnSpPr>
          <p:nvPr/>
        </p:nvCxnSpPr>
        <p:spPr>
          <a:xfrm>
            <a:off x="4000166" y="1187033"/>
            <a:ext cx="1140683" cy="0"/>
          </a:xfrm>
          <a:prstGeom prst="line">
            <a:avLst/>
          </a:prstGeom>
          <a:noFill/>
          <a:ln w="19050" cap="rnd" cmpd="sng" algn="ctr">
            <a:solidFill>
              <a:srgbClr val="C4C4CD"/>
            </a:solidFill>
            <a:prstDash val="sysDot"/>
            <a:round/>
            <a:headEnd type="oval" w="lg" len="lg"/>
            <a:tailEnd type="oval" w="lg" len="lg"/>
          </a:ln>
          <a:effectLst/>
        </p:spPr>
      </p:cxnSp>
      <p:cxnSp>
        <p:nvCxnSpPr>
          <p:cNvPr id="28" name="Straight Connector 27">
            <a:extLst>
              <a:ext uri="{FF2B5EF4-FFF2-40B4-BE49-F238E27FC236}">
                <a16:creationId xmlns="" xmlns:a16="http://schemas.microsoft.com/office/drawing/2014/main" id="{5BCBD4E6-7AF0-48D1-93E0-87C3CE64BA4C}"/>
              </a:ext>
            </a:extLst>
          </p:cNvPr>
          <p:cNvCxnSpPr>
            <a:cxnSpLocks/>
            <a:stCxn id="23" idx="6"/>
            <a:endCxn id="12" idx="2"/>
          </p:cNvCxnSpPr>
          <p:nvPr/>
        </p:nvCxnSpPr>
        <p:spPr>
          <a:xfrm>
            <a:off x="6085849" y="1187033"/>
            <a:ext cx="1140683" cy="0"/>
          </a:xfrm>
          <a:prstGeom prst="line">
            <a:avLst/>
          </a:prstGeom>
          <a:noFill/>
          <a:ln w="19050" cap="rnd" cmpd="sng" algn="ctr">
            <a:solidFill>
              <a:srgbClr val="C4C4CD"/>
            </a:solidFill>
            <a:prstDash val="sysDot"/>
            <a:round/>
            <a:headEnd type="oval" w="lg" len="lg"/>
            <a:tailEnd type="oval" w="lg" len="lg"/>
          </a:ln>
          <a:effectLst/>
        </p:spPr>
      </p:cxnSp>
      <p:sp>
        <p:nvSpPr>
          <p:cNvPr id="29" name="Freeform 130">
            <a:extLst>
              <a:ext uri="{FF2B5EF4-FFF2-40B4-BE49-F238E27FC236}">
                <a16:creationId xmlns="" xmlns:a16="http://schemas.microsoft.com/office/drawing/2014/main" id="{E64384AA-B8AC-4794-9506-291D9AD051D3}"/>
              </a:ext>
            </a:extLst>
          </p:cNvPr>
          <p:cNvSpPr>
            <a:spLocks noChangeAspect="1" noEditPoints="1"/>
          </p:cNvSpPr>
          <p:nvPr/>
        </p:nvSpPr>
        <p:spPr bwMode="auto">
          <a:xfrm>
            <a:off x="1246229" y="855110"/>
            <a:ext cx="370846" cy="220484"/>
          </a:xfrm>
          <a:custGeom>
            <a:avLst/>
            <a:gdLst>
              <a:gd name="T0" fmla="*/ 2147483647 w 6568"/>
              <a:gd name="T1" fmla="*/ 2147483647 h 3906"/>
              <a:gd name="T2" fmla="*/ 2147483647 w 6568"/>
              <a:gd name="T3" fmla="*/ 2147483647 h 3906"/>
              <a:gd name="T4" fmla="*/ 2147483647 w 6568"/>
              <a:gd name="T5" fmla="*/ 2147483647 h 3906"/>
              <a:gd name="T6" fmla="*/ 2147483647 w 6568"/>
              <a:gd name="T7" fmla="*/ 2147483647 h 3906"/>
              <a:gd name="T8" fmla="*/ 2147483647 w 6568"/>
              <a:gd name="T9" fmla="*/ 2147483647 h 3906"/>
              <a:gd name="T10" fmla="*/ 2147483647 w 6568"/>
              <a:gd name="T11" fmla="*/ 2147483647 h 3906"/>
              <a:gd name="T12" fmla="*/ 2147483647 w 6568"/>
              <a:gd name="T13" fmla="*/ 2147483647 h 3906"/>
              <a:gd name="T14" fmla="*/ 2147483647 w 6568"/>
              <a:gd name="T15" fmla="*/ 2147483647 h 3906"/>
              <a:gd name="T16" fmla="*/ 2147483647 w 6568"/>
              <a:gd name="T17" fmla="*/ 2147483647 h 3906"/>
              <a:gd name="T18" fmla="*/ 2147483647 w 6568"/>
              <a:gd name="T19" fmla="*/ 2147483647 h 3906"/>
              <a:gd name="T20" fmla="*/ 2147483647 w 6568"/>
              <a:gd name="T21" fmla="*/ 2147483647 h 3906"/>
              <a:gd name="T22" fmla="*/ 2147483647 w 6568"/>
              <a:gd name="T23" fmla="*/ 2147483647 h 3906"/>
              <a:gd name="T24" fmla="*/ 2147483647 w 6568"/>
              <a:gd name="T25" fmla="*/ 2147483647 h 3906"/>
              <a:gd name="T26" fmla="*/ 2147483647 w 6568"/>
              <a:gd name="T27" fmla="*/ 2147483647 h 3906"/>
              <a:gd name="T28" fmla="*/ 2147483647 w 6568"/>
              <a:gd name="T29" fmla="*/ 2147483647 h 3906"/>
              <a:gd name="T30" fmla="*/ 2147483647 w 6568"/>
              <a:gd name="T31" fmla="*/ 2147483647 h 3906"/>
              <a:gd name="T32" fmla="*/ 2147483647 w 6568"/>
              <a:gd name="T33" fmla="*/ 2147483647 h 3906"/>
              <a:gd name="T34" fmla="*/ 2147483647 w 6568"/>
              <a:gd name="T35" fmla="*/ 2147483647 h 3906"/>
              <a:gd name="T36" fmla="*/ 2147483647 w 6568"/>
              <a:gd name="T37" fmla="*/ 2147483647 h 3906"/>
              <a:gd name="T38" fmla="*/ 2147483647 w 6568"/>
              <a:gd name="T39" fmla="*/ 2147483647 h 3906"/>
              <a:gd name="T40" fmla="*/ 2147483647 w 6568"/>
              <a:gd name="T41" fmla="*/ 2147483647 h 3906"/>
              <a:gd name="T42" fmla="*/ 2147483647 w 6568"/>
              <a:gd name="T43" fmla="*/ 2147483647 h 3906"/>
              <a:gd name="T44" fmla="*/ 2147483647 w 6568"/>
              <a:gd name="T45" fmla="*/ 2147483647 h 3906"/>
              <a:gd name="T46" fmla="*/ 2147483647 w 6568"/>
              <a:gd name="T47" fmla="*/ 2147483647 h 3906"/>
              <a:gd name="T48" fmla="*/ 2147483647 w 6568"/>
              <a:gd name="T49" fmla="*/ 2147483647 h 3906"/>
              <a:gd name="T50" fmla="*/ 2147483647 w 6568"/>
              <a:gd name="T51" fmla="*/ 2147483647 h 3906"/>
              <a:gd name="T52" fmla="*/ 2147483647 w 6568"/>
              <a:gd name="T53" fmla="*/ 2147483647 h 3906"/>
              <a:gd name="T54" fmla="*/ 2147483647 w 6568"/>
              <a:gd name="T55" fmla="*/ 2147483647 h 3906"/>
              <a:gd name="T56" fmla="*/ 2147483647 w 6568"/>
              <a:gd name="T57" fmla="*/ 2147483647 h 3906"/>
              <a:gd name="T58" fmla="*/ 2147483647 w 6568"/>
              <a:gd name="T59" fmla="*/ 2147483647 h 3906"/>
              <a:gd name="T60" fmla="*/ 2147483647 w 6568"/>
              <a:gd name="T61" fmla="*/ 2147483647 h 3906"/>
              <a:gd name="T62" fmla="*/ 2147483647 w 6568"/>
              <a:gd name="T63" fmla="*/ 2147483647 h 3906"/>
              <a:gd name="T64" fmla="*/ 2147483647 w 6568"/>
              <a:gd name="T65" fmla="*/ 2147483647 h 3906"/>
              <a:gd name="T66" fmla="*/ 2147483647 w 6568"/>
              <a:gd name="T67" fmla="*/ 2147483647 h 3906"/>
              <a:gd name="T68" fmla="*/ 2147483647 w 6568"/>
              <a:gd name="T69" fmla="*/ 2147483647 h 3906"/>
              <a:gd name="T70" fmla="*/ 2147483647 w 6568"/>
              <a:gd name="T71" fmla="*/ 2147483647 h 3906"/>
              <a:gd name="T72" fmla="*/ 2147483647 w 6568"/>
              <a:gd name="T73" fmla="*/ 2147483647 h 3906"/>
              <a:gd name="T74" fmla="*/ 2147483647 w 6568"/>
              <a:gd name="T75" fmla="*/ 2147483647 h 3906"/>
              <a:gd name="T76" fmla="*/ 2147483647 w 6568"/>
              <a:gd name="T77" fmla="*/ 2147483647 h 3906"/>
              <a:gd name="T78" fmla="*/ 2147483647 w 6568"/>
              <a:gd name="T79" fmla="*/ 2147483647 h 3906"/>
              <a:gd name="T80" fmla="*/ 2147483647 w 6568"/>
              <a:gd name="T81" fmla="*/ 2147483647 h 3906"/>
              <a:gd name="T82" fmla="*/ 2147483647 w 6568"/>
              <a:gd name="T83" fmla="*/ 2147483647 h 3906"/>
              <a:gd name="T84" fmla="*/ 2147483647 w 6568"/>
              <a:gd name="T85" fmla="*/ 2147483647 h 3906"/>
              <a:gd name="T86" fmla="*/ 2147483647 w 6568"/>
              <a:gd name="T87" fmla="*/ 2147483647 h 3906"/>
              <a:gd name="T88" fmla="*/ 2147483647 w 6568"/>
              <a:gd name="T89" fmla="*/ 2147483647 h 3906"/>
              <a:gd name="T90" fmla="*/ 2147483647 w 6568"/>
              <a:gd name="T91" fmla="*/ 2147483647 h 3906"/>
              <a:gd name="T92" fmla="*/ 2147483647 w 6568"/>
              <a:gd name="T93" fmla="*/ 2147483647 h 3906"/>
              <a:gd name="T94" fmla="*/ 2147483647 w 6568"/>
              <a:gd name="T95" fmla="*/ 2147483647 h 3906"/>
              <a:gd name="T96" fmla="*/ 2147483647 w 6568"/>
              <a:gd name="T97" fmla="*/ 2147483647 h 3906"/>
              <a:gd name="T98" fmla="*/ 2147483647 w 6568"/>
              <a:gd name="T99" fmla="*/ 2147483647 h 3906"/>
              <a:gd name="T100" fmla="*/ 2147483647 w 6568"/>
              <a:gd name="T101" fmla="*/ 2147483647 h 3906"/>
              <a:gd name="T102" fmla="*/ 2147483647 w 6568"/>
              <a:gd name="T103" fmla="*/ 2147483647 h 3906"/>
              <a:gd name="T104" fmla="*/ 2147483647 w 6568"/>
              <a:gd name="T105" fmla="*/ 2147483647 h 3906"/>
              <a:gd name="T106" fmla="*/ 2147483647 w 6568"/>
              <a:gd name="T107" fmla="*/ 2147483647 h 3906"/>
              <a:gd name="T108" fmla="*/ 2147483647 w 6568"/>
              <a:gd name="T109" fmla="*/ 2147483647 h 3906"/>
              <a:gd name="T110" fmla="*/ 2147483647 w 6568"/>
              <a:gd name="T111" fmla="*/ 2147483647 h 3906"/>
              <a:gd name="T112" fmla="*/ 2147483647 w 6568"/>
              <a:gd name="T113" fmla="*/ 2147483647 h 3906"/>
              <a:gd name="T114" fmla="*/ 2147483647 w 6568"/>
              <a:gd name="T115" fmla="*/ 2147483647 h 3906"/>
              <a:gd name="T116" fmla="*/ 2147483647 w 6568"/>
              <a:gd name="T117" fmla="*/ 2147483647 h 3906"/>
              <a:gd name="T118" fmla="*/ 2147483647 w 6568"/>
              <a:gd name="T119" fmla="*/ 2147483647 h 3906"/>
              <a:gd name="T120" fmla="*/ 2147483647 w 6568"/>
              <a:gd name="T121" fmla="*/ 2147483647 h 39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568"/>
              <a:gd name="T184" fmla="*/ 0 h 3906"/>
              <a:gd name="T185" fmla="*/ 6568 w 6568"/>
              <a:gd name="T186" fmla="*/ 3906 h 39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568" h="3906">
                <a:moveTo>
                  <a:pt x="0" y="3296"/>
                </a:moveTo>
                <a:lnTo>
                  <a:pt x="84" y="2390"/>
                </a:lnTo>
                <a:lnTo>
                  <a:pt x="88" y="2350"/>
                </a:lnTo>
                <a:lnTo>
                  <a:pt x="96" y="2312"/>
                </a:lnTo>
                <a:lnTo>
                  <a:pt x="104" y="2276"/>
                </a:lnTo>
                <a:lnTo>
                  <a:pt x="114" y="2242"/>
                </a:lnTo>
                <a:lnTo>
                  <a:pt x="126" y="2210"/>
                </a:lnTo>
                <a:lnTo>
                  <a:pt x="142" y="2182"/>
                </a:lnTo>
                <a:lnTo>
                  <a:pt x="158" y="2154"/>
                </a:lnTo>
                <a:lnTo>
                  <a:pt x="178" y="2130"/>
                </a:lnTo>
                <a:lnTo>
                  <a:pt x="198" y="2108"/>
                </a:lnTo>
                <a:lnTo>
                  <a:pt x="222" y="2090"/>
                </a:lnTo>
                <a:lnTo>
                  <a:pt x="250" y="2074"/>
                </a:lnTo>
                <a:lnTo>
                  <a:pt x="278" y="2060"/>
                </a:lnTo>
                <a:lnTo>
                  <a:pt x="310" y="2050"/>
                </a:lnTo>
                <a:lnTo>
                  <a:pt x="346" y="2042"/>
                </a:lnTo>
                <a:lnTo>
                  <a:pt x="384" y="2036"/>
                </a:lnTo>
                <a:lnTo>
                  <a:pt x="424" y="2036"/>
                </a:lnTo>
                <a:lnTo>
                  <a:pt x="808" y="2036"/>
                </a:lnTo>
                <a:lnTo>
                  <a:pt x="850" y="2036"/>
                </a:lnTo>
                <a:lnTo>
                  <a:pt x="890" y="2042"/>
                </a:lnTo>
                <a:lnTo>
                  <a:pt x="928" y="2050"/>
                </a:lnTo>
                <a:lnTo>
                  <a:pt x="964" y="2060"/>
                </a:lnTo>
                <a:lnTo>
                  <a:pt x="998" y="2072"/>
                </a:lnTo>
                <a:lnTo>
                  <a:pt x="1030" y="2088"/>
                </a:lnTo>
                <a:lnTo>
                  <a:pt x="1058" y="2106"/>
                </a:lnTo>
                <a:lnTo>
                  <a:pt x="1086" y="2128"/>
                </a:lnTo>
                <a:lnTo>
                  <a:pt x="1110" y="2150"/>
                </a:lnTo>
                <a:lnTo>
                  <a:pt x="1134" y="2176"/>
                </a:lnTo>
                <a:lnTo>
                  <a:pt x="1154" y="2202"/>
                </a:lnTo>
                <a:lnTo>
                  <a:pt x="1174" y="2232"/>
                </a:lnTo>
                <a:lnTo>
                  <a:pt x="1190" y="2262"/>
                </a:lnTo>
                <a:lnTo>
                  <a:pt x="1206" y="2294"/>
                </a:lnTo>
                <a:lnTo>
                  <a:pt x="1218" y="2328"/>
                </a:lnTo>
                <a:lnTo>
                  <a:pt x="1230" y="2362"/>
                </a:lnTo>
                <a:lnTo>
                  <a:pt x="1376" y="2874"/>
                </a:lnTo>
                <a:lnTo>
                  <a:pt x="1472" y="2828"/>
                </a:lnTo>
                <a:lnTo>
                  <a:pt x="1570" y="2782"/>
                </a:lnTo>
                <a:lnTo>
                  <a:pt x="1672" y="2740"/>
                </a:lnTo>
                <a:lnTo>
                  <a:pt x="1778" y="2700"/>
                </a:lnTo>
                <a:lnTo>
                  <a:pt x="1888" y="2664"/>
                </a:lnTo>
                <a:lnTo>
                  <a:pt x="2000" y="2630"/>
                </a:lnTo>
                <a:lnTo>
                  <a:pt x="2116" y="2598"/>
                </a:lnTo>
                <a:lnTo>
                  <a:pt x="2234" y="2570"/>
                </a:lnTo>
                <a:lnTo>
                  <a:pt x="2354" y="2544"/>
                </a:lnTo>
                <a:lnTo>
                  <a:pt x="2478" y="2522"/>
                </a:lnTo>
                <a:lnTo>
                  <a:pt x="2602" y="2502"/>
                </a:lnTo>
                <a:lnTo>
                  <a:pt x="2730" y="2488"/>
                </a:lnTo>
                <a:lnTo>
                  <a:pt x="2860" y="2474"/>
                </a:lnTo>
                <a:lnTo>
                  <a:pt x="2992" y="2466"/>
                </a:lnTo>
                <a:lnTo>
                  <a:pt x="3126" y="2460"/>
                </a:lnTo>
                <a:lnTo>
                  <a:pt x="3262" y="2458"/>
                </a:lnTo>
                <a:lnTo>
                  <a:pt x="3400" y="2460"/>
                </a:lnTo>
                <a:lnTo>
                  <a:pt x="3536" y="2466"/>
                </a:lnTo>
                <a:lnTo>
                  <a:pt x="3670" y="2476"/>
                </a:lnTo>
                <a:lnTo>
                  <a:pt x="3802" y="2488"/>
                </a:lnTo>
                <a:lnTo>
                  <a:pt x="3932" y="2504"/>
                </a:lnTo>
                <a:lnTo>
                  <a:pt x="4060" y="2524"/>
                </a:lnTo>
                <a:lnTo>
                  <a:pt x="4184" y="2548"/>
                </a:lnTo>
                <a:lnTo>
                  <a:pt x="4308" y="2574"/>
                </a:lnTo>
                <a:lnTo>
                  <a:pt x="4428" y="2602"/>
                </a:lnTo>
                <a:lnTo>
                  <a:pt x="4544" y="2636"/>
                </a:lnTo>
                <a:lnTo>
                  <a:pt x="4658" y="2670"/>
                </a:lnTo>
                <a:lnTo>
                  <a:pt x="4768" y="2710"/>
                </a:lnTo>
                <a:lnTo>
                  <a:pt x="4876" y="2750"/>
                </a:lnTo>
                <a:lnTo>
                  <a:pt x="4978" y="2794"/>
                </a:lnTo>
                <a:lnTo>
                  <a:pt x="5078" y="2840"/>
                </a:lnTo>
                <a:lnTo>
                  <a:pt x="5174" y="2890"/>
                </a:lnTo>
                <a:lnTo>
                  <a:pt x="5190" y="2888"/>
                </a:lnTo>
                <a:lnTo>
                  <a:pt x="5212" y="2816"/>
                </a:lnTo>
                <a:lnTo>
                  <a:pt x="5238" y="2732"/>
                </a:lnTo>
                <a:lnTo>
                  <a:pt x="5290" y="2550"/>
                </a:lnTo>
                <a:lnTo>
                  <a:pt x="5350" y="2336"/>
                </a:lnTo>
                <a:lnTo>
                  <a:pt x="5360" y="2304"/>
                </a:lnTo>
                <a:lnTo>
                  <a:pt x="5374" y="2272"/>
                </a:lnTo>
                <a:lnTo>
                  <a:pt x="5388" y="2242"/>
                </a:lnTo>
                <a:lnTo>
                  <a:pt x="5406" y="2214"/>
                </a:lnTo>
                <a:lnTo>
                  <a:pt x="5424" y="2188"/>
                </a:lnTo>
                <a:lnTo>
                  <a:pt x="5444" y="2162"/>
                </a:lnTo>
                <a:lnTo>
                  <a:pt x="5468" y="2140"/>
                </a:lnTo>
                <a:lnTo>
                  <a:pt x="5492" y="2118"/>
                </a:lnTo>
                <a:lnTo>
                  <a:pt x="5518" y="2100"/>
                </a:lnTo>
                <a:lnTo>
                  <a:pt x="5548" y="2084"/>
                </a:lnTo>
                <a:lnTo>
                  <a:pt x="5578" y="2068"/>
                </a:lnTo>
                <a:lnTo>
                  <a:pt x="5610" y="2058"/>
                </a:lnTo>
                <a:lnTo>
                  <a:pt x="5646" y="2048"/>
                </a:lnTo>
                <a:lnTo>
                  <a:pt x="5682" y="2040"/>
                </a:lnTo>
                <a:lnTo>
                  <a:pt x="5720" y="2036"/>
                </a:lnTo>
                <a:lnTo>
                  <a:pt x="5762" y="2036"/>
                </a:lnTo>
                <a:lnTo>
                  <a:pt x="6144" y="2036"/>
                </a:lnTo>
                <a:lnTo>
                  <a:pt x="6186" y="2036"/>
                </a:lnTo>
                <a:lnTo>
                  <a:pt x="6224" y="2042"/>
                </a:lnTo>
                <a:lnTo>
                  <a:pt x="6258" y="2050"/>
                </a:lnTo>
                <a:lnTo>
                  <a:pt x="6290" y="2060"/>
                </a:lnTo>
                <a:lnTo>
                  <a:pt x="6320" y="2074"/>
                </a:lnTo>
                <a:lnTo>
                  <a:pt x="6346" y="2090"/>
                </a:lnTo>
                <a:lnTo>
                  <a:pt x="6370" y="2108"/>
                </a:lnTo>
                <a:lnTo>
                  <a:pt x="6392" y="2130"/>
                </a:lnTo>
                <a:lnTo>
                  <a:pt x="6412" y="2154"/>
                </a:lnTo>
                <a:lnTo>
                  <a:pt x="6428" y="2182"/>
                </a:lnTo>
                <a:lnTo>
                  <a:pt x="6442" y="2210"/>
                </a:lnTo>
                <a:lnTo>
                  <a:pt x="6456" y="2242"/>
                </a:lnTo>
                <a:lnTo>
                  <a:pt x="6466" y="2276"/>
                </a:lnTo>
                <a:lnTo>
                  <a:pt x="6474" y="2312"/>
                </a:lnTo>
                <a:lnTo>
                  <a:pt x="6480" y="2350"/>
                </a:lnTo>
                <a:lnTo>
                  <a:pt x="6484" y="2390"/>
                </a:lnTo>
                <a:lnTo>
                  <a:pt x="6568" y="3296"/>
                </a:lnTo>
                <a:lnTo>
                  <a:pt x="6408" y="3296"/>
                </a:lnTo>
                <a:lnTo>
                  <a:pt x="6326" y="2404"/>
                </a:lnTo>
                <a:lnTo>
                  <a:pt x="6322" y="2374"/>
                </a:lnTo>
                <a:lnTo>
                  <a:pt x="6318" y="2348"/>
                </a:lnTo>
                <a:lnTo>
                  <a:pt x="6314" y="2324"/>
                </a:lnTo>
                <a:lnTo>
                  <a:pt x="6308" y="2302"/>
                </a:lnTo>
                <a:lnTo>
                  <a:pt x="6300" y="2282"/>
                </a:lnTo>
                <a:lnTo>
                  <a:pt x="6292" y="2266"/>
                </a:lnTo>
                <a:lnTo>
                  <a:pt x="6284" y="2250"/>
                </a:lnTo>
                <a:lnTo>
                  <a:pt x="6272" y="2238"/>
                </a:lnTo>
                <a:lnTo>
                  <a:pt x="6262" y="2226"/>
                </a:lnTo>
                <a:lnTo>
                  <a:pt x="6248" y="2218"/>
                </a:lnTo>
                <a:lnTo>
                  <a:pt x="6234" y="2210"/>
                </a:lnTo>
                <a:lnTo>
                  <a:pt x="6220" y="2204"/>
                </a:lnTo>
                <a:lnTo>
                  <a:pt x="6204" y="2200"/>
                </a:lnTo>
                <a:lnTo>
                  <a:pt x="6186" y="2198"/>
                </a:lnTo>
                <a:lnTo>
                  <a:pt x="6166" y="2196"/>
                </a:lnTo>
                <a:lnTo>
                  <a:pt x="6144" y="2196"/>
                </a:lnTo>
                <a:lnTo>
                  <a:pt x="5762" y="2196"/>
                </a:lnTo>
                <a:lnTo>
                  <a:pt x="5736" y="2196"/>
                </a:lnTo>
                <a:lnTo>
                  <a:pt x="5712" y="2198"/>
                </a:lnTo>
                <a:lnTo>
                  <a:pt x="5690" y="2202"/>
                </a:lnTo>
                <a:lnTo>
                  <a:pt x="5666" y="2206"/>
                </a:lnTo>
                <a:lnTo>
                  <a:pt x="5644" y="2212"/>
                </a:lnTo>
                <a:lnTo>
                  <a:pt x="5624" y="2220"/>
                </a:lnTo>
                <a:lnTo>
                  <a:pt x="5604" y="2230"/>
                </a:lnTo>
                <a:lnTo>
                  <a:pt x="5586" y="2240"/>
                </a:lnTo>
                <a:lnTo>
                  <a:pt x="5568" y="2252"/>
                </a:lnTo>
                <a:lnTo>
                  <a:pt x="5552" y="2264"/>
                </a:lnTo>
                <a:lnTo>
                  <a:pt x="5536" y="2278"/>
                </a:lnTo>
                <a:lnTo>
                  <a:pt x="5522" y="2294"/>
                </a:lnTo>
                <a:lnTo>
                  <a:pt x="5510" y="2312"/>
                </a:lnTo>
                <a:lnTo>
                  <a:pt x="5500" y="2330"/>
                </a:lnTo>
                <a:lnTo>
                  <a:pt x="5492" y="2350"/>
                </a:lnTo>
                <a:lnTo>
                  <a:pt x="5486" y="2370"/>
                </a:lnTo>
                <a:lnTo>
                  <a:pt x="5466" y="2452"/>
                </a:lnTo>
                <a:lnTo>
                  <a:pt x="5418" y="2644"/>
                </a:lnTo>
                <a:lnTo>
                  <a:pt x="5360" y="2864"/>
                </a:lnTo>
                <a:lnTo>
                  <a:pt x="5332" y="2958"/>
                </a:lnTo>
                <a:lnTo>
                  <a:pt x="5310" y="3032"/>
                </a:lnTo>
                <a:lnTo>
                  <a:pt x="4598" y="3132"/>
                </a:lnTo>
                <a:lnTo>
                  <a:pt x="4598" y="3470"/>
                </a:lnTo>
                <a:lnTo>
                  <a:pt x="5632" y="3470"/>
                </a:lnTo>
                <a:lnTo>
                  <a:pt x="5942" y="2764"/>
                </a:lnTo>
                <a:lnTo>
                  <a:pt x="6016" y="2798"/>
                </a:lnTo>
                <a:lnTo>
                  <a:pt x="5774" y="3348"/>
                </a:lnTo>
                <a:lnTo>
                  <a:pt x="5824" y="3410"/>
                </a:lnTo>
                <a:lnTo>
                  <a:pt x="5870" y="3472"/>
                </a:lnTo>
                <a:lnTo>
                  <a:pt x="5912" y="3538"/>
                </a:lnTo>
                <a:lnTo>
                  <a:pt x="5932" y="3570"/>
                </a:lnTo>
                <a:lnTo>
                  <a:pt x="5950" y="3602"/>
                </a:lnTo>
                <a:lnTo>
                  <a:pt x="5966" y="3636"/>
                </a:lnTo>
                <a:lnTo>
                  <a:pt x="5982" y="3670"/>
                </a:lnTo>
                <a:lnTo>
                  <a:pt x="5996" y="3704"/>
                </a:lnTo>
                <a:lnTo>
                  <a:pt x="6008" y="3738"/>
                </a:lnTo>
                <a:lnTo>
                  <a:pt x="6020" y="3772"/>
                </a:lnTo>
                <a:lnTo>
                  <a:pt x="6030" y="3806"/>
                </a:lnTo>
                <a:lnTo>
                  <a:pt x="6040" y="3842"/>
                </a:lnTo>
                <a:lnTo>
                  <a:pt x="6048" y="3876"/>
                </a:lnTo>
                <a:lnTo>
                  <a:pt x="470" y="3906"/>
                </a:lnTo>
                <a:lnTo>
                  <a:pt x="478" y="3866"/>
                </a:lnTo>
                <a:lnTo>
                  <a:pt x="488" y="3828"/>
                </a:lnTo>
                <a:lnTo>
                  <a:pt x="498" y="3788"/>
                </a:lnTo>
                <a:lnTo>
                  <a:pt x="510" y="3750"/>
                </a:lnTo>
                <a:lnTo>
                  <a:pt x="524" y="3710"/>
                </a:lnTo>
                <a:lnTo>
                  <a:pt x="540" y="3672"/>
                </a:lnTo>
                <a:lnTo>
                  <a:pt x="558" y="3636"/>
                </a:lnTo>
                <a:lnTo>
                  <a:pt x="576" y="3598"/>
                </a:lnTo>
                <a:lnTo>
                  <a:pt x="596" y="3560"/>
                </a:lnTo>
                <a:lnTo>
                  <a:pt x="618" y="3524"/>
                </a:lnTo>
                <a:lnTo>
                  <a:pt x="642" y="3488"/>
                </a:lnTo>
                <a:lnTo>
                  <a:pt x="668" y="3452"/>
                </a:lnTo>
                <a:lnTo>
                  <a:pt x="694" y="3416"/>
                </a:lnTo>
                <a:lnTo>
                  <a:pt x="722" y="3382"/>
                </a:lnTo>
                <a:lnTo>
                  <a:pt x="750" y="3348"/>
                </a:lnTo>
                <a:lnTo>
                  <a:pt x="782" y="3314"/>
                </a:lnTo>
                <a:lnTo>
                  <a:pt x="554" y="2798"/>
                </a:lnTo>
                <a:lnTo>
                  <a:pt x="628" y="2764"/>
                </a:lnTo>
                <a:lnTo>
                  <a:pt x="938" y="3470"/>
                </a:lnTo>
                <a:lnTo>
                  <a:pt x="1972" y="3470"/>
                </a:lnTo>
                <a:lnTo>
                  <a:pt x="1972" y="3132"/>
                </a:lnTo>
                <a:lnTo>
                  <a:pt x="1260" y="3032"/>
                </a:lnTo>
                <a:lnTo>
                  <a:pt x="1110" y="2422"/>
                </a:lnTo>
                <a:lnTo>
                  <a:pt x="1102" y="2396"/>
                </a:lnTo>
                <a:lnTo>
                  <a:pt x="1092" y="2372"/>
                </a:lnTo>
                <a:lnTo>
                  <a:pt x="1082" y="2350"/>
                </a:lnTo>
                <a:lnTo>
                  <a:pt x="1070" y="2328"/>
                </a:lnTo>
                <a:lnTo>
                  <a:pt x="1054" y="2308"/>
                </a:lnTo>
                <a:lnTo>
                  <a:pt x="1040" y="2290"/>
                </a:lnTo>
                <a:lnTo>
                  <a:pt x="1022" y="2272"/>
                </a:lnTo>
                <a:lnTo>
                  <a:pt x="1002" y="2256"/>
                </a:lnTo>
                <a:lnTo>
                  <a:pt x="982" y="2242"/>
                </a:lnTo>
                <a:lnTo>
                  <a:pt x="962" y="2230"/>
                </a:lnTo>
                <a:lnTo>
                  <a:pt x="938" y="2220"/>
                </a:lnTo>
                <a:lnTo>
                  <a:pt x="914" y="2212"/>
                </a:lnTo>
                <a:lnTo>
                  <a:pt x="890" y="2204"/>
                </a:lnTo>
                <a:lnTo>
                  <a:pt x="864" y="2200"/>
                </a:lnTo>
                <a:lnTo>
                  <a:pt x="836" y="2196"/>
                </a:lnTo>
                <a:lnTo>
                  <a:pt x="808" y="2196"/>
                </a:lnTo>
                <a:lnTo>
                  <a:pt x="424" y="2196"/>
                </a:lnTo>
                <a:lnTo>
                  <a:pt x="404" y="2196"/>
                </a:lnTo>
                <a:lnTo>
                  <a:pt x="384" y="2198"/>
                </a:lnTo>
                <a:lnTo>
                  <a:pt x="366" y="2200"/>
                </a:lnTo>
                <a:lnTo>
                  <a:pt x="350" y="2204"/>
                </a:lnTo>
                <a:lnTo>
                  <a:pt x="334" y="2210"/>
                </a:lnTo>
                <a:lnTo>
                  <a:pt x="320" y="2218"/>
                </a:lnTo>
                <a:lnTo>
                  <a:pt x="308" y="2226"/>
                </a:lnTo>
                <a:lnTo>
                  <a:pt x="296" y="2238"/>
                </a:lnTo>
                <a:lnTo>
                  <a:pt x="286" y="2250"/>
                </a:lnTo>
                <a:lnTo>
                  <a:pt x="276" y="2266"/>
                </a:lnTo>
                <a:lnTo>
                  <a:pt x="268" y="2282"/>
                </a:lnTo>
                <a:lnTo>
                  <a:pt x="262" y="2302"/>
                </a:lnTo>
                <a:lnTo>
                  <a:pt x="256" y="2324"/>
                </a:lnTo>
                <a:lnTo>
                  <a:pt x="250" y="2348"/>
                </a:lnTo>
                <a:lnTo>
                  <a:pt x="246" y="2374"/>
                </a:lnTo>
                <a:lnTo>
                  <a:pt x="244" y="2404"/>
                </a:lnTo>
                <a:lnTo>
                  <a:pt x="162" y="3296"/>
                </a:lnTo>
                <a:lnTo>
                  <a:pt x="0" y="3296"/>
                </a:lnTo>
                <a:close/>
                <a:moveTo>
                  <a:pt x="2874" y="2672"/>
                </a:moveTo>
                <a:lnTo>
                  <a:pt x="2422" y="3676"/>
                </a:lnTo>
                <a:lnTo>
                  <a:pt x="4168" y="3676"/>
                </a:lnTo>
                <a:lnTo>
                  <a:pt x="3716" y="2672"/>
                </a:lnTo>
                <a:lnTo>
                  <a:pt x="2874" y="2672"/>
                </a:lnTo>
                <a:close/>
                <a:moveTo>
                  <a:pt x="2764" y="3426"/>
                </a:moveTo>
                <a:lnTo>
                  <a:pt x="3824" y="3426"/>
                </a:lnTo>
                <a:lnTo>
                  <a:pt x="3858" y="3506"/>
                </a:lnTo>
                <a:lnTo>
                  <a:pt x="2730" y="3506"/>
                </a:lnTo>
                <a:lnTo>
                  <a:pt x="2764" y="3426"/>
                </a:lnTo>
                <a:close/>
                <a:moveTo>
                  <a:pt x="2838" y="3258"/>
                </a:moveTo>
                <a:lnTo>
                  <a:pt x="3752" y="3258"/>
                </a:lnTo>
                <a:lnTo>
                  <a:pt x="3786" y="3338"/>
                </a:lnTo>
                <a:lnTo>
                  <a:pt x="2802" y="3338"/>
                </a:lnTo>
                <a:lnTo>
                  <a:pt x="2838" y="3258"/>
                </a:lnTo>
                <a:close/>
                <a:moveTo>
                  <a:pt x="3714" y="3170"/>
                </a:moveTo>
                <a:lnTo>
                  <a:pt x="2876" y="3170"/>
                </a:lnTo>
                <a:lnTo>
                  <a:pt x="2910" y="3090"/>
                </a:lnTo>
                <a:lnTo>
                  <a:pt x="3678" y="3090"/>
                </a:lnTo>
                <a:lnTo>
                  <a:pt x="3714" y="3170"/>
                </a:lnTo>
                <a:close/>
                <a:moveTo>
                  <a:pt x="3166" y="2810"/>
                </a:moveTo>
                <a:lnTo>
                  <a:pt x="3166" y="2810"/>
                </a:lnTo>
                <a:lnTo>
                  <a:pt x="3134" y="2810"/>
                </a:lnTo>
                <a:lnTo>
                  <a:pt x="3108" y="2816"/>
                </a:lnTo>
                <a:lnTo>
                  <a:pt x="3086" y="2822"/>
                </a:lnTo>
                <a:lnTo>
                  <a:pt x="3068" y="2830"/>
                </a:lnTo>
                <a:lnTo>
                  <a:pt x="3054" y="2838"/>
                </a:lnTo>
                <a:lnTo>
                  <a:pt x="3044" y="2848"/>
                </a:lnTo>
                <a:lnTo>
                  <a:pt x="3038" y="2854"/>
                </a:lnTo>
                <a:lnTo>
                  <a:pt x="3036" y="2860"/>
                </a:lnTo>
                <a:lnTo>
                  <a:pt x="3038" y="2866"/>
                </a:lnTo>
                <a:lnTo>
                  <a:pt x="3042" y="2872"/>
                </a:lnTo>
                <a:lnTo>
                  <a:pt x="3052" y="2882"/>
                </a:lnTo>
                <a:lnTo>
                  <a:pt x="3064" y="2890"/>
                </a:lnTo>
                <a:lnTo>
                  <a:pt x="3082" y="2898"/>
                </a:lnTo>
                <a:lnTo>
                  <a:pt x="3104" y="2906"/>
                </a:lnTo>
                <a:lnTo>
                  <a:pt x="3132" y="2912"/>
                </a:lnTo>
                <a:lnTo>
                  <a:pt x="3166" y="2914"/>
                </a:lnTo>
                <a:lnTo>
                  <a:pt x="3202" y="2912"/>
                </a:lnTo>
                <a:lnTo>
                  <a:pt x="3230" y="2906"/>
                </a:lnTo>
                <a:lnTo>
                  <a:pt x="3252" y="2898"/>
                </a:lnTo>
                <a:lnTo>
                  <a:pt x="3270" y="2890"/>
                </a:lnTo>
                <a:lnTo>
                  <a:pt x="3282" y="2882"/>
                </a:lnTo>
                <a:lnTo>
                  <a:pt x="3290" y="2872"/>
                </a:lnTo>
                <a:lnTo>
                  <a:pt x="3296" y="2866"/>
                </a:lnTo>
                <a:lnTo>
                  <a:pt x="3296" y="2860"/>
                </a:lnTo>
                <a:lnTo>
                  <a:pt x="3294" y="2854"/>
                </a:lnTo>
                <a:lnTo>
                  <a:pt x="3288" y="2848"/>
                </a:lnTo>
                <a:lnTo>
                  <a:pt x="3280" y="2838"/>
                </a:lnTo>
                <a:lnTo>
                  <a:pt x="3266" y="2830"/>
                </a:lnTo>
                <a:lnTo>
                  <a:pt x="3248" y="2822"/>
                </a:lnTo>
                <a:lnTo>
                  <a:pt x="3226" y="2816"/>
                </a:lnTo>
                <a:lnTo>
                  <a:pt x="3198" y="2810"/>
                </a:lnTo>
                <a:lnTo>
                  <a:pt x="3166" y="2810"/>
                </a:lnTo>
                <a:close/>
                <a:moveTo>
                  <a:pt x="3166" y="2738"/>
                </a:moveTo>
                <a:lnTo>
                  <a:pt x="3166" y="2738"/>
                </a:lnTo>
                <a:lnTo>
                  <a:pt x="3192" y="2738"/>
                </a:lnTo>
                <a:lnTo>
                  <a:pt x="3216" y="2740"/>
                </a:lnTo>
                <a:lnTo>
                  <a:pt x="3238" y="2744"/>
                </a:lnTo>
                <a:lnTo>
                  <a:pt x="3258" y="2748"/>
                </a:lnTo>
                <a:lnTo>
                  <a:pt x="3276" y="2754"/>
                </a:lnTo>
                <a:lnTo>
                  <a:pt x="3294" y="2762"/>
                </a:lnTo>
                <a:lnTo>
                  <a:pt x="3310" y="2770"/>
                </a:lnTo>
                <a:lnTo>
                  <a:pt x="3324" y="2778"/>
                </a:lnTo>
                <a:lnTo>
                  <a:pt x="3336" y="2788"/>
                </a:lnTo>
                <a:lnTo>
                  <a:pt x="3346" y="2798"/>
                </a:lnTo>
                <a:lnTo>
                  <a:pt x="3356" y="2810"/>
                </a:lnTo>
                <a:lnTo>
                  <a:pt x="3362" y="2820"/>
                </a:lnTo>
                <a:lnTo>
                  <a:pt x="3368" y="2832"/>
                </a:lnTo>
                <a:lnTo>
                  <a:pt x="3372" y="2844"/>
                </a:lnTo>
                <a:lnTo>
                  <a:pt x="3374" y="2856"/>
                </a:lnTo>
                <a:lnTo>
                  <a:pt x="3376" y="2870"/>
                </a:lnTo>
                <a:lnTo>
                  <a:pt x="3376" y="2882"/>
                </a:lnTo>
                <a:lnTo>
                  <a:pt x="3372" y="2894"/>
                </a:lnTo>
                <a:lnTo>
                  <a:pt x="3368" y="2906"/>
                </a:lnTo>
                <a:lnTo>
                  <a:pt x="3362" y="2918"/>
                </a:lnTo>
                <a:lnTo>
                  <a:pt x="3356" y="2930"/>
                </a:lnTo>
                <a:lnTo>
                  <a:pt x="3346" y="2940"/>
                </a:lnTo>
                <a:lnTo>
                  <a:pt x="3336" y="2950"/>
                </a:lnTo>
                <a:lnTo>
                  <a:pt x="3324" y="2960"/>
                </a:lnTo>
                <a:lnTo>
                  <a:pt x="3310" y="2968"/>
                </a:lnTo>
                <a:lnTo>
                  <a:pt x="3294" y="2976"/>
                </a:lnTo>
                <a:lnTo>
                  <a:pt x="3278" y="2984"/>
                </a:lnTo>
                <a:lnTo>
                  <a:pt x="3258" y="2990"/>
                </a:lnTo>
                <a:lnTo>
                  <a:pt x="3238" y="2994"/>
                </a:lnTo>
                <a:lnTo>
                  <a:pt x="3216" y="2998"/>
                </a:lnTo>
                <a:lnTo>
                  <a:pt x="3192" y="3000"/>
                </a:lnTo>
                <a:lnTo>
                  <a:pt x="3166" y="3002"/>
                </a:lnTo>
                <a:lnTo>
                  <a:pt x="3142" y="3000"/>
                </a:lnTo>
                <a:lnTo>
                  <a:pt x="3118" y="2998"/>
                </a:lnTo>
                <a:lnTo>
                  <a:pt x="3096" y="2994"/>
                </a:lnTo>
                <a:lnTo>
                  <a:pt x="3076" y="2990"/>
                </a:lnTo>
                <a:lnTo>
                  <a:pt x="3056" y="2984"/>
                </a:lnTo>
                <a:lnTo>
                  <a:pt x="3040" y="2976"/>
                </a:lnTo>
                <a:lnTo>
                  <a:pt x="3024" y="2968"/>
                </a:lnTo>
                <a:lnTo>
                  <a:pt x="3010" y="2960"/>
                </a:lnTo>
                <a:lnTo>
                  <a:pt x="2998" y="2950"/>
                </a:lnTo>
                <a:lnTo>
                  <a:pt x="2988" y="2940"/>
                </a:lnTo>
                <a:lnTo>
                  <a:pt x="2978" y="2930"/>
                </a:lnTo>
                <a:lnTo>
                  <a:pt x="2970" y="2918"/>
                </a:lnTo>
                <a:lnTo>
                  <a:pt x="2964" y="2906"/>
                </a:lnTo>
                <a:lnTo>
                  <a:pt x="2960" y="2894"/>
                </a:lnTo>
                <a:lnTo>
                  <a:pt x="2958" y="2882"/>
                </a:lnTo>
                <a:lnTo>
                  <a:pt x="2958" y="2870"/>
                </a:lnTo>
                <a:lnTo>
                  <a:pt x="2958" y="2856"/>
                </a:lnTo>
                <a:lnTo>
                  <a:pt x="2960" y="2844"/>
                </a:lnTo>
                <a:lnTo>
                  <a:pt x="2964" y="2832"/>
                </a:lnTo>
                <a:lnTo>
                  <a:pt x="2970" y="2820"/>
                </a:lnTo>
                <a:lnTo>
                  <a:pt x="2978" y="2810"/>
                </a:lnTo>
                <a:lnTo>
                  <a:pt x="2986" y="2798"/>
                </a:lnTo>
                <a:lnTo>
                  <a:pt x="2998" y="2788"/>
                </a:lnTo>
                <a:lnTo>
                  <a:pt x="3010" y="2778"/>
                </a:lnTo>
                <a:lnTo>
                  <a:pt x="3024" y="2770"/>
                </a:lnTo>
                <a:lnTo>
                  <a:pt x="3040" y="2762"/>
                </a:lnTo>
                <a:lnTo>
                  <a:pt x="3056" y="2754"/>
                </a:lnTo>
                <a:lnTo>
                  <a:pt x="3076" y="2748"/>
                </a:lnTo>
                <a:lnTo>
                  <a:pt x="3096" y="2744"/>
                </a:lnTo>
                <a:lnTo>
                  <a:pt x="3118" y="2740"/>
                </a:lnTo>
                <a:lnTo>
                  <a:pt x="3142" y="2738"/>
                </a:lnTo>
                <a:lnTo>
                  <a:pt x="3166" y="2738"/>
                </a:lnTo>
                <a:close/>
                <a:moveTo>
                  <a:pt x="3234" y="0"/>
                </a:moveTo>
                <a:lnTo>
                  <a:pt x="3234" y="0"/>
                </a:lnTo>
                <a:lnTo>
                  <a:pt x="3254" y="2"/>
                </a:lnTo>
                <a:lnTo>
                  <a:pt x="3276" y="4"/>
                </a:lnTo>
                <a:lnTo>
                  <a:pt x="3318" y="10"/>
                </a:lnTo>
                <a:lnTo>
                  <a:pt x="3358" y="22"/>
                </a:lnTo>
                <a:lnTo>
                  <a:pt x="3396" y="38"/>
                </a:lnTo>
                <a:lnTo>
                  <a:pt x="3432" y="58"/>
                </a:lnTo>
                <a:lnTo>
                  <a:pt x="3466" y="80"/>
                </a:lnTo>
                <a:lnTo>
                  <a:pt x="3496" y="108"/>
                </a:lnTo>
                <a:lnTo>
                  <a:pt x="3526" y="136"/>
                </a:lnTo>
                <a:lnTo>
                  <a:pt x="3552" y="170"/>
                </a:lnTo>
                <a:lnTo>
                  <a:pt x="3576" y="206"/>
                </a:lnTo>
                <a:lnTo>
                  <a:pt x="3596" y="244"/>
                </a:lnTo>
                <a:lnTo>
                  <a:pt x="3614" y="284"/>
                </a:lnTo>
                <a:lnTo>
                  <a:pt x="3626" y="326"/>
                </a:lnTo>
                <a:lnTo>
                  <a:pt x="3636" y="368"/>
                </a:lnTo>
                <a:lnTo>
                  <a:pt x="3642" y="414"/>
                </a:lnTo>
                <a:lnTo>
                  <a:pt x="3646" y="460"/>
                </a:lnTo>
                <a:lnTo>
                  <a:pt x="3646" y="570"/>
                </a:lnTo>
                <a:lnTo>
                  <a:pt x="3642" y="616"/>
                </a:lnTo>
                <a:lnTo>
                  <a:pt x="3636" y="662"/>
                </a:lnTo>
                <a:lnTo>
                  <a:pt x="3626" y="704"/>
                </a:lnTo>
                <a:lnTo>
                  <a:pt x="3614" y="746"/>
                </a:lnTo>
                <a:lnTo>
                  <a:pt x="3596" y="786"/>
                </a:lnTo>
                <a:lnTo>
                  <a:pt x="3576" y="824"/>
                </a:lnTo>
                <a:lnTo>
                  <a:pt x="3552" y="860"/>
                </a:lnTo>
                <a:lnTo>
                  <a:pt x="3526" y="892"/>
                </a:lnTo>
                <a:lnTo>
                  <a:pt x="3496" y="922"/>
                </a:lnTo>
                <a:lnTo>
                  <a:pt x="3466" y="950"/>
                </a:lnTo>
                <a:lnTo>
                  <a:pt x="3432" y="972"/>
                </a:lnTo>
                <a:lnTo>
                  <a:pt x="3396" y="992"/>
                </a:lnTo>
                <a:lnTo>
                  <a:pt x="3358" y="1008"/>
                </a:lnTo>
                <a:lnTo>
                  <a:pt x="3318" y="1020"/>
                </a:lnTo>
                <a:lnTo>
                  <a:pt x="3276" y="1026"/>
                </a:lnTo>
                <a:lnTo>
                  <a:pt x="3254" y="1028"/>
                </a:lnTo>
                <a:lnTo>
                  <a:pt x="3234" y="1030"/>
                </a:lnTo>
                <a:lnTo>
                  <a:pt x="3212" y="1028"/>
                </a:lnTo>
                <a:lnTo>
                  <a:pt x="3190" y="1026"/>
                </a:lnTo>
                <a:lnTo>
                  <a:pt x="3148" y="1020"/>
                </a:lnTo>
                <a:lnTo>
                  <a:pt x="3110" y="1008"/>
                </a:lnTo>
                <a:lnTo>
                  <a:pt x="3070" y="992"/>
                </a:lnTo>
                <a:lnTo>
                  <a:pt x="3034" y="972"/>
                </a:lnTo>
                <a:lnTo>
                  <a:pt x="3000" y="950"/>
                </a:lnTo>
                <a:lnTo>
                  <a:pt x="2970" y="922"/>
                </a:lnTo>
                <a:lnTo>
                  <a:pt x="2940" y="892"/>
                </a:lnTo>
                <a:lnTo>
                  <a:pt x="2914" y="860"/>
                </a:lnTo>
                <a:lnTo>
                  <a:pt x="2890" y="824"/>
                </a:lnTo>
                <a:lnTo>
                  <a:pt x="2870" y="786"/>
                </a:lnTo>
                <a:lnTo>
                  <a:pt x="2854" y="746"/>
                </a:lnTo>
                <a:lnTo>
                  <a:pt x="2840" y="704"/>
                </a:lnTo>
                <a:lnTo>
                  <a:pt x="2830" y="662"/>
                </a:lnTo>
                <a:lnTo>
                  <a:pt x="2824" y="616"/>
                </a:lnTo>
                <a:lnTo>
                  <a:pt x="2822" y="570"/>
                </a:lnTo>
                <a:lnTo>
                  <a:pt x="2822" y="460"/>
                </a:lnTo>
                <a:lnTo>
                  <a:pt x="2824" y="414"/>
                </a:lnTo>
                <a:lnTo>
                  <a:pt x="2830" y="368"/>
                </a:lnTo>
                <a:lnTo>
                  <a:pt x="2840" y="326"/>
                </a:lnTo>
                <a:lnTo>
                  <a:pt x="2854" y="284"/>
                </a:lnTo>
                <a:lnTo>
                  <a:pt x="2870" y="244"/>
                </a:lnTo>
                <a:lnTo>
                  <a:pt x="2890" y="206"/>
                </a:lnTo>
                <a:lnTo>
                  <a:pt x="2914" y="170"/>
                </a:lnTo>
                <a:lnTo>
                  <a:pt x="2940" y="136"/>
                </a:lnTo>
                <a:lnTo>
                  <a:pt x="2970" y="108"/>
                </a:lnTo>
                <a:lnTo>
                  <a:pt x="3000" y="80"/>
                </a:lnTo>
                <a:lnTo>
                  <a:pt x="3034" y="58"/>
                </a:lnTo>
                <a:lnTo>
                  <a:pt x="3070" y="38"/>
                </a:lnTo>
                <a:lnTo>
                  <a:pt x="3110" y="22"/>
                </a:lnTo>
                <a:lnTo>
                  <a:pt x="3148" y="10"/>
                </a:lnTo>
                <a:lnTo>
                  <a:pt x="3190" y="4"/>
                </a:lnTo>
                <a:lnTo>
                  <a:pt x="3212" y="2"/>
                </a:lnTo>
                <a:lnTo>
                  <a:pt x="3234" y="0"/>
                </a:lnTo>
                <a:close/>
                <a:moveTo>
                  <a:pt x="3366" y="112"/>
                </a:moveTo>
                <a:lnTo>
                  <a:pt x="3288" y="310"/>
                </a:lnTo>
                <a:lnTo>
                  <a:pt x="3274" y="330"/>
                </a:lnTo>
                <a:lnTo>
                  <a:pt x="3258" y="346"/>
                </a:lnTo>
                <a:lnTo>
                  <a:pt x="3242" y="360"/>
                </a:lnTo>
                <a:lnTo>
                  <a:pt x="3224" y="374"/>
                </a:lnTo>
                <a:lnTo>
                  <a:pt x="3204" y="386"/>
                </a:lnTo>
                <a:lnTo>
                  <a:pt x="3184" y="396"/>
                </a:lnTo>
                <a:lnTo>
                  <a:pt x="3160" y="406"/>
                </a:lnTo>
                <a:lnTo>
                  <a:pt x="3138" y="414"/>
                </a:lnTo>
                <a:lnTo>
                  <a:pt x="3086" y="428"/>
                </a:lnTo>
                <a:lnTo>
                  <a:pt x="3030" y="438"/>
                </a:lnTo>
                <a:lnTo>
                  <a:pt x="2968" y="448"/>
                </a:lnTo>
                <a:lnTo>
                  <a:pt x="2902" y="456"/>
                </a:lnTo>
                <a:lnTo>
                  <a:pt x="2902" y="460"/>
                </a:lnTo>
                <a:lnTo>
                  <a:pt x="2902" y="570"/>
                </a:lnTo>
                <a:lnTo>
                  <a:pt x="2904" y="610"/>
                </a:lnTo>
                <a:lnTo>
                  <a:pt x="2908" y="648"/>
                </a:lnTo>
                <a:lnTo>
                  <a:pt x="2916" y="684"/>
                </a:lnTo>
                <a:lnTo>
                  <a:pt x="2928" y="720"/>
                </a:lnTo>
                <a:lnTo>
                  <a:pt x="2942" y="752"/>
                </a:lnTo>
                <a:lnTo>
                  <a:pt x="2960" y="784"/>
                </a:lnTo>
                <a:lnTo>
                  <a:pt x="2978" y="812"/>
                </a:lnTo>
                <a:lnTo>
                  <a:pt x="3000" y="840"/>
                </a:lnTo>
                <a:lnTo>
                  <a:pt x="3024" y="864"/>
                </a:lnTo>
                <a:lnTo>
                  <a:pt x="3050" y="886"/>
                </a:lnTo>
                <a:lnTo>
                  <a:pt x="3076" y="904"/>
                </a:lnTo>
                <a:lnTo>
                  <a:pt x="3106" y="920"/>
                </a:lnTo>
                <a:lnTo>
                  <a:pt x="3136" y="932"/>
                </a:lnTo>
                <a:lnTo>
                  <a:pt x="3168" y="942"/>
                </a:lnTo>
                <a:lnTo>
                  <a:pt x="3200" y="948"/>
                </a:lnTo>
                <a:lnTo>
                  <a:pt x="3234" y="950"/>
                </a:lnTo>
                <a:lnTo>
                  <a:pt x="3266" y="948"/>
                </a:lnTo>
                <a:lnTo>
                  <a:pt x="3298" y="942"/>
                </a:lnTo>
                <a:lnTo>
                  <a:pt x="3330" y="932"/>
                </a:lnTo>
                <a:lnTo>
                  <a:pt x="3360" y="920"/>
                </a:lnTo>
                <a:lnTo>
                  <a:pt x="3390" y="904"/>
                </a:lnTo>
                <a:lnTo>
                  <a:pt x="3416" y="886"/>
                </a:lnTo>
                <a:lnTo>
                  <a:pt x="3442" y="864"/>
                </a:lnTo>
                <a:lnTo>
                  <a:pt x="3466" y="840"/>
                </a:lnTo>
                <a:lnTo>
                  <a:pt x="3488" y="812"/>
                </a:lnTo>
                <a:lnTo>
                  <a:pt x="3508" y="784"/>
                </a:lnTo>
                <a:lnTo>
                  <a:pt x="3524" y="752"/>
                </a:lnTo>
                <a:lnTo>
                  <a:pt x="3538" y="720"/>
                </a:lnTo>
                <a:lnTo>
                  <a:pt x="3550" y="684"/>
                </a:lnTo>
                <a:lnTo>
                  <a:pt x="3558" y="648"/>
                </a:lnTo>
                <a:lnTo>
                  <a:pt x="3564" y="610"/>
                </a:lnTo>
                <a:lnTo>
                  <a:pt x="3566" y="570"/>
                </a:lnTo>
                <a:lnTo>
                  <a:pt x="3566" y="460"/>
                </a:lnTo>
                <a:lnTo>
                  <a:pt x="3562" y="416"/>
                </a:lnTo>
                <a:lnTo>
                  <a:pt x="3556" y="374"/>
                </a:lnTo>
                <a:lnTo>
                  <a:pt x="3546" y="334"/>
                </a:lnTo>
                <a:lnTo>
                  <a:pt x="3532" y="294"/>
                </a:lnTo>
                <a:lnTo>
                  <a:pt x="3344" y="310"/>
                </a:lnTo>
                <a:lnTo>
                  <a:pt x="3412" y="140"/>
                </a:lnTo>
                <a:lnTo>
                  <a:pt x="3390" y="126"/>
                </a:lnTo>
                <a:lnTo>
                  <a:pt x="3366" y="112"/>
                </a:lnTo>
                <a:close/>
                <a:moveTo>
                  <a:pt x="1892" y="2512"/>
                </a:moveTo>
                <a:lnTo>
                  <a:pt x="2004" y="1662"/>
                </a:lnTo>
                <a:lnTo>
                  <a:pt x="2008" y="1632"/>
                </a:lnTo>
                <a:lnTo>
                  <a:pt x="2016" y="1606"/>
                </a:lnTo>
                <a:lnTo>
                  <a:pt x="2024" y="1580"/>
                </a:lnTo>
                <a:lnTo>
                  <a:pt x="2036" y="1558"/>
                </a:lnTo>
                <a:lnTo>
                  <a:pt x="2048" y="1538"/>
                </a:lnTo>
                <a:lnTo>
                  <a:pt x="2062" y="1518"/>
                </a:lnTo>
                <a:lnTo>
                  <a:pt x="2078" y="1500"/>
                </a:lnTo>
                <a:lnTo>
                  <a:pt x="2096" y="1484"/>
                </a:lnTo>
                <a:lnTo>
                  <a:pt x="2116" y="1470"/>
                </a:lnTo>
                <a:lnTo>
                  <a:pt x="2136" y="1456"/>
                </a:lnTo>
                <a:lnTo>
                  <a:pt x="2158" y="1442"/>
                </a:lnTo>
                <a:lnTo>
                  <a:pt x="2182" y="1430"/>
                </a:lnTo>
                <a:lnTo>
                  <a:pt x="2234" y="1406"/>
                </a:lnTo>
                <a:lnTo>
                  <a:pt x="2288" y="1384"/>
                </a:lnTo>
                <a:lnTo>
                  <a:pt x="2888" y="1142"/>
                </a:lnTo>
                <a:lnTo>
                  <a:pt x="3066" y="2194"/>
                </a:lnTo>
                <a:lnTo>
                  <a:pt x="3152" y="1326"/>
                </a:lnTo>
                <a:lnTo>
                  <a:pt x="3134" y="1314"/>
                </a:lnTo>
                <a:lnTo>
                  <a:pt x="3118" y="1302"/>
                </a:lnTo>
                <a:lnTo>
                  <a:pt x="3102" y="1286"/>
                </a:lnTo>
                <a:lnTo>
                  <a:pt x="3090" y="1268"/>
                </a:lnTo>
                <a:lnTo>
                  <a:pt x="3234" y="1134"/>
                </a:lnTo>
                <a:lnTo>
                  <a:pt x="3376" y="1268"/>
                </a:lnTo>
                <a:lnTo>
                  <a:pt x="3360" y="1288"/>
                </a:lnTo>
                <a:lnTo>
                  <a:pt x="3342" y="1306"/>
                </a:lnTo>
                <a:lnTo>
                  <a:pt x="3322" y="1320"/>
                </a:lnTo>
                <a:lnTo>
                  <a:pt x="3298" y="1332"/>
                </a:lnTo>
                <a:lnTo>
                  <a:pt x="3394" y="2174"/>
                </a:lnTo>
                <a:lnTo>
                  <a:pt x="3568" y="1142"/>
                </a:lnTo>
                <a:lnTo>
                  <a:pt x="4166" y="1384"/>
                </a:lnTo>
                <a:lnTo>
                  <a:pt x="4222" y="1406"/>
                </a:lnTo>
                <a:lnTo>
                  <a:pt x="4274" y="1430"/>
                </a:lnTo>
                <a:lnTo>
                  <a:pt x="4296" y="1442"/>
                </a:lnTo>
                <a:lnTo>
                  <a:pt x="4318" y="1456"/>
                </a:lnTo>
                <a:lnTo>
                  <a:pt x="4340" y="1470"/>
                </a:lnTo>
                <a:lnTo>
                  <a:pt x="4358" y="1484"/>
                </a:lnTo>
                <a:lnTo>
                  <a:pt x="4376" y="1500"/>
                </a:lnTo>
                <a:lnTo>
                  <a:pt x="4392" y="1518"/>
                </a:lnTo>
                <a:lnTo>
                  <a:pt x="4408" y="1538"/>
                </a:lnTo>
                <a:lnTo>
                  <a:pt x="4420" y="1558"/>
                </a:lnTo>
                <a:lnTo>
                  <a:pt x="4430" y="1580"/>
                </a:lnTo>
                <a:lnTo>
                  <a:pt x="4440" y="1606"/>
                </a:lnTo>
                <a:lnTo>
                  <a:pt x="4446" y="1632"/>
                </a:lnTo>
                <a:lnTo>
                  <a:pt x="4452" y="1662"/>
                </a:lnTo>
                <a:lnTo>
                  <a:pt x="4560" y="2490"/>
                </a:lnTo>
                <a:lnTo>
                  <a:pt x="4486" y="2470"/>
                </a:lnTo>
                <a:lnTo>
                  <a:pt x="4412" y="2450"/>
                </a:lnTo>
                <a:lnTo>
                  <a:pt x="4336" y="2432"/>
                </a:lnTo>
                <a:lnTo>
                  <a:pt x="4258" y="2414"/>
                </a:lnTo>
                <a:lnTo>
                  <a:pt x="4180" y="2398"/>
                </a:lnTo>
                <a:lnTo>
                  <a:pt x="4100" y="2384"/>
                </a:lnTo>
                <a:lnTo>
                  <a:pt x="4020" y="2370"/>
                </a:lnTo>
                <a:lnTo>
                  <a:pt x="3940" y="2358"/>
                </a:lnTo>
                <a:lnTo>
                  <a:pt x="3858" y="2348"/>
                </a:lnTo>
                <a:lnTo>
                  <a:pt x="3774" y="2338"/>
                </a:lnTo>
                <a:lnTo>
                  <a:pt x="3690" y="2330"/>
                </a:lnTo>
                <a:lnTo>
                  <a:pt x="3606" y="2324"/>
                </a:lnTo>
                <a:lnTo>
                  <a:pt x="3522" y="2318"/>
                </a:lnTo>
                <a:lnTo>
                  <a:pt x="3436" y="2314"/>
                </a:lnTo>
                <a:lnTo>
                  <a:pt x="3348" y="2312"/>
                </a:lnTo>
                <a:lnTo>
                  <a:pt x="3262" y="2312"/>
                </a:lnTo>
                <a:lnTo>
                  <a:pt x="3170" y="2312"/>
                </a:lnTo>
                <a:lnTo>
                  <a:pt x="3078" y="2316"/>
                </a:lnTo>
                <a:lnTo>
                  <a:pt x="2986" y="2320"/>
                </a:lnTo>
                <a:lnTo>
                  <a:pt x="2896" y="2326"/>
                </a:lnTo>
                <a:lnTo>
                  <a:pt x="2808" y="2332"/>
                </a:lnTo>
                <a:lnTo>
                  <a:pt x="2718" y="2342"/>
                </a:lnTo>
                <a:lnTo>
                  <a:pt x="2632" y="2352"/>
                </a:lnTo>
                <a:lnTo>
                  <a:pt x="2544" y="2364"/>
                </a:lnTo>
                <a:lnTo>
                  <a:pt x="2460" y="2378"/>
                </a:lnTo>
                <a:lnTo>
                  <a:pt x="2374" y="2392"/>
                </a:lnTo>
                <a:lnTo>
                  <a:pt x="2292" y="2408"/>
                </a:lnTo>
                <a:lnTo>
                  <a:pt x="2208" y="2426"/>
                </a:lnTo>
                <a:lnTo>
                  <a:pt x="2128" y="2446"/>
                </a:lnTo>
                <a:lnTo>
                  <a:pt x="2048" y="2466"/>
                </a:lnTo>
                <a:lnTo>
                  <a:pt x="1970" y="2488"/>
                </a:lnTo>
                <a:lnTo>
                  <a:pt x="1892" y="2512"/>
                </a:lnTo>
                <a:close/>
                <a:moveTo>
                  <a:pt x="5690" y="790"/>
                </a:moveTo>
                <a:lnTo>
                  <a:pt x="6110" y="790"/>
                </a:lnTo>
                <a:lnTo>
                  <a:pt x="6168" y="794"/>
                </a:lnTo>
                <a:lnTo>
                  <a:pt x="6220" y="800"/>
                </a:lnTo>
                <a:lnTo>
                  <a:pt x="6270" y="810"/>
                </a:lnTo>
                <a:lnTo>
                  <a:pt x="6314" y="826"/>
                </a:lnTo>
                <a:lnTo>
                  <a:pt x="6356" y="844"/>
                </a:lnTo>
                <a:lnTo>
                  <a:pt x="6392" y="864"/>
                </a:lnTo>
                <a:lnTo>
                  <a:pt x="6424" y="888"/>
                </a:lnTo>
                <a:lnTo>
                  <a:pt x="6454" y="916"/>
                </a:lnTo>
                <a:lnTo>
                  <a:pt x="6480" y="944"/>
                </a:lnTo>
                <a:lnTo>
                  <a:pt x="6502" y="976"/>
                </a:lnTo>
                <a:lnTo>
                  <a:pt x="6520" y="1010"/>
                </a:lnTo>
                <a:lnTo>
                  <a:pt x="6534" y="1044"/>
                </a:lnTo>
                <a:lnTo>
                  <a:pt x="6546" y="1080"/>
                </a:lnTo>
                <a:lnTo>
                  <a:pt x="6554" y="1118"/>
                </a:lnTo>
                <a:lnTo>
                  <a:pt x="6560" y="1156"/>
                </a:lnTo>
                <a:lnTo>
                  <a:pt x="6562" y="1194"/>
                </a:lnTo>
                <a:lnTo>
                  <a:pt x="6562" y="1232"/>
                </a:lnTo>
                <a:lnTo>
                  <a:pt x="6560" y="1272"/>
                </a:lnTo>
                <a:lnTo>
                  <a:pt x="6554" y="1310"/>
                </a:lnTo>
                <a:lnTo>
                  <a:pt x="6546" y="1348"/>
                </a:lnTo>
                <a:lnTo>
                  <a:pt x="6536" y="1384"/>
                </a:lnTo>
                <a:lnTo>
                  <a:pt x="6522" y="1420"/>
                </a:lnTo>
                <a:lnTo>
                  <a:pt x="6508" y="1454"/>
                </a:lnTo>
                <a:lnTo>
                  <a:pt x="6490" y="1488"/>
                </a:lnTo>
                <a:lnTo>
                  <a:pt x="6470" y="1518"/>
                </a:lnTo>
                <a:lnTo>
                  <a:pt x="6450" y="1546"/>
                </a:lnTo>
                <a:lnTo>
                  <a:pt x="6428" y="1572"/>
                </a:lnTo>
                <a:lnTo>
                  <a:pt x="6402" y="1596"/>
                </a:lnTo>
                <a:lnTo>
                  <a:pt x="6376" y="1616"/>
                </a:lnTo>
                <a:lnTo>
                  <a:pt x="6348" y="1634"/>
                </a:lnTo>
                <a:lnTo>
                  <a:pt x="6320" y="1646"/>
                </a:lnTo>
                <a:lnTo>
                  <a:pt x="6290" y="1656"/>
                </a:lnTo>
                <a:lnTo>
                  <a:pt x="6248" y="1684"/>
                </a:lnTo>
                <a:lnTo>
                  <a:pt x="6202" y="1714"/>
                </a:lnTo>
                <a:lnTo>
                  <a:pt x="6142" y="1746"/>
                </a:lnTo>
                <a:lnTo>
                  <a:pt x="6110" y="1776"/>
                </a:lnTo>
                <a:lnTo>
                  <a:pt x="6078" y="1804"/>
                </a:lnTo>
                <a:lnTo>
                  <a:pt x="6042" y="1826"/>
                </a:lnTo>
                <a:lnTo>
                  <a:pt x="6004" y="1846"/>
                </a:lnTo>
                <a:lnTo>
                  <a:pt x="5964" y="1862"/>
                </a:lnTo>
                <a:lnTo>
                  <a:pt x="5924" y="1872"/>
                </a:lnTo>
                <a:lnTo>
                  <a:pt x="5902" y="1876"/>
                </a:lnTo>
                <a:lnTo>
                  <a:pt x="5880" y="1880"/>
                </a:lnTo>
                <a:lnTo>
                  <a:pt x="5860" y="1880"/>
                </a:lnTo>
                <a:lnTo>
                  <a:pt x="5836" y="1880"/>
                </a:lnTo>
                <a:lnTo>
                  <a:pt x="5814" y="1880"/>
                </a:lnTo>
                <a:lnTo>
                  <a:pt x="5792" y="1878"/>
                </a:lnTo>
                <a:lnTo>
                  <a:pt x="5770" y="1874"/>
                </a:lnTo>
                <a:lnTo>
                  <a:pt x="5750" y="1870"/>
                </a:lnTo>
                <a:lnTo>
                  <a:pt x="5728" y="1864"/>
                </a:lnTo>
                <a:lnTo>
                  <a:pt x="5708" y="1856"/>
                </a:lnTo>
                <a:lnTo>
                  <a:pt x="5668" y="1840"/>
                </a:lnTo>
                <a:lnTo>
                  <a:pt x="5632" y="1818"/>
                </a:lnTo>
                <a:lnTo>
                  <a:pt x="5596" y="1794"/>
                </a:lnTo>
                <a:lnTo>
                  <a:pt x="5564" y="1766"/>
                </a:lnTo>
                <a:lnTo>
                  <a:pt x="5534" y="1734"/>
                </a:lnTo>
                <a:lnTo>
                  <a:pt x="5508" y="1700"/>
                </a:lnTo>
                <a:lnTo>
                  <a:pt x="5484" y="1662"/>
                </a:lnTo>
                <a:lnTo>
                  <a:pt x="5464" y="1622"/>
                </a:lnTo>
                <a:lnTo>
                  <a:pt x="5446" y="1580"/>
                </a:lnTo>
                <a:lnTo>
                  <a:pt x="5434" y="1536"/>
                </a:lnTo>
                <a:lnTo>
                  <a:pt x="5424" y="1492"/>
                </a:lnTo>
                <a:lnTo>
                  <a:pt x="5418" y="1444"/>
                </a:lnTo>
                <a:lnTo>
                  <a:pt x="5416" y="1396"/>
                </a:lnTo>
                <a:lnTo>
                  <a:pt x="5418" y="1282"/>
                </a:lnTo>
                <a:lnTo>
                  <a:pt x="5422" y="1238"/>
                </a:lnTo>
                <a:lnTo>
                  <a:pt x="5428" y="1196"/>
                </a:lnTo>
                <a:lnTo>
                  <a:pt x="5436" y="1154"/>
                </a:lnTo>
                <a:lnTo>
                  <a:pt x="5448" y="1114"/>
                </a:lnTo>
                <a:lnTo>
                  <a:pt x="5454" y="1080"/>
                </a:lnTo>
                <a:lnTo>
                  <a:pt x="5460" y="1048"/>
                </a:lnTo>
                <a:lnTo>
                  <a:pt x="5468" y="1018"/>
                </a:lnTo>
                <a:lnTo>
                  <a:pt x="5478" y="988"/>
                </a:lnTo>
                <a:lnTo>
                  <a:pt x="5488" y="958"/>
                </a:lnTo>
                <a:lnTo>
                  <a:pt x="5498" y="932"/>
                </a:lnTo>
                <a:lnTo>
                  <a:pt x="5512" y="906"/>
                </a:lnTo>
                <a:lnTo>
                  <a:pt x="5526" y="884"/>
                </a:lnTo>
                <a:lnTo>
                  <a:pt x="5542" y="862"/>
                </a:lnTo>
                <a:lnTo>
                  <a:pt x="5558" y="844"/>
                </a:lnTo>
                <a:lnTo>
                  <a:pt x="5576" y="828"/>
                </a:lnTo>
                <a:lnTo>
                  <a:pt x="5596" y="814"/>
                </a:lnTo>
                <a:lnTo>
                  <a:pt x="5618" y="804"/>
                </a:lnTo>
                <a:lnTo>
                  <a:pt x="5640" y="796"/>
                </a:lnTo>
                <a:lnTo>
                  <a:pt x="5664" y="792"/>
                </a:lnTo>
                <a:lnTo>
                  <a:pt x="5690" y="790"/>
                </a:lnTo>
                <a:close/>
                <a:moveTo>
                  <a:pt x="6172" y="1538"/>
                </a:moveTo>
                <a:lnTo>
                  <a:pt x="6172" y="1538"/>
                </a:lnTo>
                <a:lnTo>
                  <a:pt x="6122" y="1514"/>
                </a:lnTo>
                <a:lnTo>
                  <a:pt x="6070" y="1488"/>
                </a:lnTo>
                <a:lnTo>
                  <a:pt x="6032" y="1464"/>
                </a:lnTo>
                <a:lnTo>
                  <a:pt x="5996" y="1440"/>
                </a:lnTo>
                <a:lnTo>
                  <a:pt x="5960" y="1414"/>
                </a:lnTo>
                <a:lnTo>
                  <a:pt x="5926" y="1386"/>
                </a:lnTo>
                <a:lnTo>
                  <a:pt x="5896" y="1356"/>
                </a:lnTo>
                <a:lnTo>
                  <a:pt x="5864" y="1326"/>
                </a:lnTo>
                <a:lnTo>
                  <a:pt x="5836" y="1292"/>
                </a:lnTo>
                <a:lnTo>
                  <a:pt x="5810" y="1260"/>
                </a:lnTo>
                <a:lnTo>
                  <a:pt x="5784" y="1224"/>
                </a:lnTo>
                <a:lnTo>
                  <a:pt x="5760" y="1188"/>
                </a:lnTo>
                <a:lnTo>
                  <a:pt x="5738" y="1152"/>
                </a:lnTo>
                <a:lnTo>
                  <a:pt x="5718" y="1114"/>
                </a:lnTo>
                <a:lnTo>
                  <a:pt x="5700" y="1076"/>
                </a:lnTo>
                <a:lnTo>
                  <a:pt x="5684" y="1036"/>
                </a:lnTo>
                <a:lnTo>
                  <a:pt x="5670" y="996"/>
                </a:lnTo>
                <a:lnTo>
                  <a:pt x="5658" y="956"/>
                </a:lnTo>
                <a:lnTo>
                  <a:pt x="5640" y="970"/>
                </a:lnTo>
                <a:lnTo>
                  <a:pt x="5624" y="984"/>
                </a:lnTo>
                <a:lnTo>
                  <a:pt x="5608" y="1000"/>
                </a:lnTo>
                <a:lnTo>
                  <a:pt x="5594" y="1016"/>
                </a:lnTo>
                <a:lnTo>
                  <a:pt x="5580" y="1034"/>
                </a:lnTo>
                <a:lnTo>
                  <a:pt x="5568" y="1054"/>
                </a:lnTo>
                <a:lnTo>
                  <a:pt x="5556" y="1072"/>
                </a:lnTo>
                <a:lnTo>
                  <a:pt x="5544" y="1094"/>
                </a:lnTo>
                <a:lnTo>
                  <a:pt x="5534" y="1114"/>
                </a:lnTo>
                <a:lnTo>
                  <a:pt x="5526" y="1136"/>
                </a:lnTo>
                <a:lnTo>
                  <a:pt x="5518" y="1160"/>
                </a:lnTo>
                <a:lnTo>
                  <a:pt x="5512" y="1182"/>
                </a:lnTo>
                <a:lnTo>
                  <a:pt x="5506" y="1206"/>
                </a:lnTo>
                <a:lnTo>
                  <a:pt x="5502" y="1232"/>
                </a:lnTo>
                <a:lnTo>
                  <a:pt x="5500" y="1256"/>
                </a:lnTo>
                <a:lnTo>
                  <a:pt x="5498" y="1282"/>
                </a:lnTo>
                <a:lnTo>
                  <a:pt x="5496" y="1398"/>
                </a:lnTo>
                <a:lnTo>
                  <a:pt x="5498" y="1438"/>
                </a:lnTo>
                <a:lnTo>
                  <a:pt x="5502" y="1478"/>
                </a:lnTo>
                <a:lnTo>
                  <a:pt x="5510" y="1518"/>
                </a:lnTo>
                <a:lnTo>
                  <a:pt x="5522" y="1554"/>
                </a:lnTo>
                <a:lnTo>
                  <a:pt x="5536" y="1590"/>
                </a:lnTo>
                <a:lnTo>
                  <a:pt x="5554" y="1622"/>
                </a:lnTo>
                <a:lnTo>
                  <a:pt x="5574" y="1654"/>
                </a:lnTo>
                <a:lnTo>
                  <a:pt x="5596" y="1682"/>
                </a:lnTo>
                <a:lnTo>
                  <a:pt x="5620" y="1708"/>
                </a:lnTo>
                <a:lnTo>
                  <a:pt x="5646" y="1730"/>
                </a:lnTo>
                <a:lnTo>
                  <a:pt x="5674" y="1752"/>
                </a:lnTo>
                <a:lnTo>
                  <a:pt x="5704" y="1768"/>
                </a:lnTo>
                <a:lnTo>
                  <a:pt x="5736" y="1782"/>
                </a:lnTo>
                <a:lnTo>
                  <a:pt x="5770" y="1792"/>
                </a:lnTo>
                <a:lnTo>
                  <a:pt x="5804" y="1798"/>
                </a:lnTo>
                <a:lnTo>
                  <a:pt x="5838" y="1800"/>
                </a:lnTo>
                <a:lnTo>
                  <a:pt x="5866" y="1800"/>
                </a:lnTo>
                <a:lnTo>
                  <a:pt x="5894" y="1796"/>
                </a:lnTo>
                <a:lnTo>
                  <a:pt x="5920" y="1792"/>
                </a:lnTo>
                <a:lnTo>
                  <a:pt x="5946" y="1784"/>
                </a:lnTo>
                <a:lnTo>
                  <a:pt x="5972" y="1772"/>
                </a:lnTo>
                <a:lnTo>
                  <a:pt x="5996" y="1760"/>
                </a:lnTo>
                <a:lnTo>
                  <a:pt x="6020" y="1746"/>
                </a:lnTo>
                <a:lnTo>
                  <a:pt x="6042" y="1730"/>
                </a:lnTo>
                <a:lnTo>
                  <a:pt x="6064" y="1710"/>
                </a:lnTo>
                <a:lnTo>
                  <a:pt x="6084" y="1690"/>
                </a:lnTo>
                <a:lnTo>
                  <a:pt x="6104" y="1668"/>
                </a:lnTo>
                <a:lnTo>
                  <a:pt x="6120" y="1646"/>
                </a:lnTo>
                <a:lnTo>
                  <a:pt x="6136" y="1620"/>
                </a:lnTo>
                <a:lnTo>
                  <a:pt x="6150" y="1594"/>
                </a:lnTo>
                <a:lnTo>
                  <a:pt x="6162" y="1566"/>
                </a:lnTo>
                <a:lnTo>
                  <a:pt x="6172" y="1538"/>
                </a:lnTo>
                <a:close/>
                <a:moveTo>
                  <a:pt x="290" y="1352"/>
                </a:moveTo>
                <a:lnTo>
                  <a:pt x="290" y="1414"/>
                </a:lnTo>
                <a:lnTo>
                  <a:pt x="292" y="1454"/>
                </a:lnTo>
                <a:lnTo>
                  <a:pt x="298" y="1492"/>
                </a:lnTo>
                <a:lnTo>
                  <a:pt x="306" y="1530"/>
                </a:lnTo>
                <a:lnTo>
                  <a:pt x="318" y="1566"/>
                </a:lnTo>
                <a:lnTo>
                  <a:pt x="334" y="1600"/>
                </a:lnTo>
                <a:lnTo>
                  <a:pt x="352" y="1632"/>
                </a:lnTo>
                <a:lnTo>
                  <a:pt x="372" y="1662"/>
                </a:lnTo>
                <a:lnTo>
                  <a:pt x="394" y="1690"/>
                </a:lnTo>
                <a:lnTo>
                  <a:pt x="418" y="1714"/>
                </a:lnTo>
                <a:lnTo>
                  <a:pt x="446" y="1736"/>
                </a:lnTo>
                <a:lnTo>
                  <a:pt x="474" y="1756"/>
                </a:lnTo>
                <a:lnTo>
                  <a:pt x="504" y="1772"/>
                </a:lnTo>
                <a:lnTo>
                  <a:pt x="536" y="1784"/>
                </a:lnTo>
                <a:lnTo>
                  <a:pt x="568" y="1794"/>
                </a:lnTo>
                <a:lnTo>
                  <a:pt x="602" y="1800"/>
                </a:lnTo>
                <a:lnTo>
                  <a:pt x="636" y="1802"/>
                </a:lnTo>
                <a:lnTo>
                  <a:pt x="672" y="1800"/>
                </a:lnTo>
                <a:lnTo>
                  <a:pt x="706" y="1794"/>
                </a:lnTo>
                <a:lnTo>
                  <a:pt x="738" y="1784"/>
                </a:lnTo>
                <a:lnTo>
                  <a:pt x="770" y="1772"/>
                </a:lnTo>
                <a:lnTo>
                  <a:pt x="800" y="1756"/>
                </a:lnTo>
                <a:lnTo>
                  <a:pt x="828" y="1736"/>
                </a:lnTo>
                <a:lnTo>
                  <a:pt x="856" y="1714"/>
                </a:lnTo>
                <a:lnTo>
                  <a:pt x="880" y="1690"/>
                </a:lnTo>
                <a:lnTo>
                  <a:pt x="902" y="1662"/>
                </a:lnTo>
                <a:lnTo>
                  <a:pt x="922" y="1632"/>
                </a:lnTo>
                <a:lnTo>
                  <a:pt x="940" y="1600"/>
                </a:lnTo>
                <a:lnTo>
                  <a:pt x="954" y="1566"/>
                </a:lnTo>
                <a:lnTo>
                  <a:pt x="966" y="1530"/>
                </a:lnTo>
                <a:lnTo>
                  <a:pt x="976" y="1492"/>
                </a:lnTo>
                <a:lnTo>
                  <a:pt x="980" y="1454"/>
                </a:lnTo>
                <a:lnTo>
                  <a:pt x="982" y="1414"/>
                </a:lnTo>
                <a:lnTo>
                  <a:pt x="982" y="1284"/>
                </a:lnTo>
                <a:lnTo>
                  <a:pt x="982" y="1258"/>
                </a:lnTo>
                <a:lnTo>
                  <a:pt x="980" y="1234"/>
                </a:lnTo>
                <a:lnTo>
                  <a:pt x="976" y="1210"/>
                </a:lnTo>
                <a:lnTo>
                  <a:pt x="972" y="1186"/>
                </a:lnTo>
                <a:lnTo>
                  <a:pt x="966" y="1164"/>
                </a:lnTo>
                <a:lnTo>
                  <a:pt x="958" y="1142"/>
                </a:lnTo>
                <a:lnTo>
                  <a:pt x="950" y="1120"/>
                </a:lnTo>
                <a:lnTo>
                  <a:pt x="942" y="1100"/>
                </a:lnTo>
                <a:lnTo>
                  <a:pt x="930" y="1080"/>
                </a:lnTo>
                <a:lnTo>
                  <a:pt x="920" y="1060"/>
                </a:lnTo>
                <a:lnTo>
                  <a:pt x="906" y="1042"/>
                </a:lnTo>
                <a:lnTo>
                  <a:pt x="894" y="1024"/>
                </a:lnTo>
                <a:lnTo>
                  <a:pt x="880" y="1008"/>
                </a:lnTo>
                <a:lnTo>
                  <a:pt x="864" y="992"/>
                </a:lnTo>
                <a:lnTo>
                  <a:pt x="848" y="978"/>
                </a:lnTo>
                <a:lnTo>
                  <a:pt x="832" y="964"/>
                </a:lnTo>
                <a:lnTo>
                  <a:pt x="584" y="1100"/>
                </a:lnTo>
                <a:lnTo>
                  <a:pt x="690" y="1224"/>
                </a:lnTo>
                <a:lnTo>
                  <a:pt x="456" y="1232"/>
                </a:lnTo>
                <a:lnTo>
                  <a:pt x="456" y="1352"/>
                </a:lnTo>
                <a:lnTo>
                  <a:pt x="290" y="1352"/>
                </a:lnTo>
                <a:close/>
                <a:moveTo>
                  <a:pt x="594" y="776"/>
                </a:moveTo>
                <a:lnTo>
                  <a:pt x="594" y="776"/>
                </a:lnTo>
                <a:lnTo>
                  <a:pt x="620" y="776"/>
                </a:lnTo>
                <a:lnTo>
                  <a:pt x="946" y="780"/>
                </a:lnTo>
                <a:lnTo>
                  <a:pt x="956" y="782"/>
                </a:lnTo>
                <a:lnTo>
                  <a:pt x="964" y="784"/>
                </a:lnTo>
                <a:lnTo>
                  <a:pt x="972" y="788"/>
                </a:lnTo>
                <a:lnTo>
                  <a:pt x="978" y="794"/>
                </a:lnTo>
                <a:lnTo>
                  <a:pt x="984" y="800"/>
                </a:lnTo>
                <a:lnTo>
                  <a:pt x="988" y="808"/>
                </a:lnTo>
                <a:lnTo>
                  <a:pt x="990" y="816"/>
                </a:lnTo>
                <a:lnTo>
                  <a:pt x="992" y="826"/>
                </a:lnTo>
                <a:lnTo>
                  <a:pt x="994" y="834"/>
                </a:lnTo>
                <a:lnTo>
                  <a:pt x="992" y="844"/>
                </a:lnTo>
                <a:lnTo>
                  <a:pt x="990" y="854"/>
                </a:lnTo>
                <a:lnTo>
                  <a:pt x="986" y="864"/>
                </a:lnTo>
                <a:lnTo>
                  <a:pt x="980" y="874"/>
                </a:lnTo>
                <a:lnTo>
                  <a:pt x="972" y="882"/>
                </a:lnTo>
                <a:lnTo>
                  <a:pt x="962" y="890"/>
                </a:lnTo>
                <a:lnTo>
                  <a:pt x="952" y="898"/>
                </a:lnTo>
                <a:lnTo>
                  <a:pt x="908" y="922"/>
                </a:lnTo>
                <a:lnTo>
                  <a:pt x="924" y="938"/>
                </a:lnTo>
                <a:lnTo>
                  <a:pt x="942" y="956"/>
                </a:lnTo>
                <a:lnTo>
                  <a:pt x="958" y="976"/>
                </a:lnTo>
                <a:lnTo>
                  <a:pt x="972" y="994"/>
                </a:lnTo>
                <a:lnTo>
                  <a:pt x="986" y="1016"/>
                </a:lnTo>
                <a:lnTo>
                  <a:pt x="998" y="1036"/>
                </a:lnTo>
                <a:lnTo>
                  <a:pt x="1010" y="1058"/>
                </a:lnTo>
                <a:lnTo>
                  <a:pt x="1020" y="1082"/>
                </a:lnTo>
                <a:lnTo>
                  <a:pt x="1030" y="1104"/>
                </a:lnTo>
                <a:lnTo>
                  <a:pt x="1038" y="1128"/>
                </a:lnTo>
                <a:lnTo>
                  <a:pt x="1046" y="1154"/>
                </a:lnTo>
                <a:lnTo>
                  <a:pt x="1052" y="1178"/>
                </a:lnTo>
                <a:lnTo>
                  <a:pt x="1056" y="1204"/>
                </a:lnTo>
                <a:lnTo>
                  <a:pt x="1060" y="1230"/>
                </a:lnTo>
                <a:lnTo>
                  <a:pt x="1062" y="1256"/>
                </a:lnTo>
                <a:lnTo>
                  <a:pt x="1062" y="1284"/>
                </a:lnTo>
                <a:lnTo>
                  <a:pt x="1062" y="1414"/>
                </a:lnTo>
                <a:lnTo>
                  <a:pt x="1060" y="1460"/>
                </a:lnTo>
                <a:lnTo>
                  <a:pt x="1054" y="1506"/>
                </a:lnTo>
                <a:lnTo>
                  <a:pt x="1044" y="1552"/>
                </a:lnTo>
                <a:lnTo>
                  <a:pt x="1030" y="1594"/>
                </a:lnTo>
                <a:lnTo>
                  <a:pt x="1012" y="1634"/>
                </a:lnTo>
                <a:lnTo>
                  <a:pt x="990" y="1674"/>
                </a:lnTo>
                <a:lnTo>
                  <a:pt x="966" y="1710"/>
                </a:lnTo>
                <a:lnTo>
                  <a:pt x="940" y="1742"/>
                </a:lnTo>
                <a:lnTo>
                  <a:pt x="910" y="1772"/>
                </a:lnTo>
                <a:lnTo>
                  <a:pt x="876" y="1800"/>
                </a:lnTo>
                <a:lnTo>
                  <a:pt x="842" y="1824"/>
                </a:lnTo>
                <a:lnTo>
                  <a:pt x="804" y="1844"/>
                </a:lnTo>
                <a:lnTo>
                  <a:pt x="764" y="1860"/>
                </a:lnTo>
                <a:lnTo>
                  <a:pt x="724" y="1872"/>
                </a:lnTo>
                <a:lnTo>
                  <a:pt x="702" y="1876"/>
                </a:lnTo>
                <a:lnTo>
                  <a:pt x="680" y="1878"/>
                </a:lnTo>
                <a:lnTo>
                  <a:pt x="660" y="1880"/>
                </a:lnTo>
                <a:lnTo>
                  <a:pt x="636" y="1882"/>
                </a:lnTo>
                <a:lnTo>
                  <a:pt x="602" y="1880"/>
                </a:lnTo>
                <a:lnTo>
                  <a:pt x="568" y="1874"/>
                </a:lnTo>
                <a:lnTo>
                  <a:pt x="534" y="1868"/>
                </a:lnTo>
                <a:lnTo>
                  <a:pt x="502" y="1856"/>
                </a:lnTo>
                <a:lnTo>
                  <a:pt x="470" y="1844"/>
                </a:lnTo>
                <a:lnTo>
                  <a:pt x="440" y="1828"/>
                </a:lnTo>
                <a:lnTo>
                  <a:pt x="412" y="1810"/>
                </a:lnTo>
                <a:lnTo>
                  <a:pt x="384" y="1790"/>
                </a:lnTo>
                <a:lnTo>
                  <a:pt x="358" y="1768"/>
                </a:lnTo>
                <a:lnTo>
                  <a:pt x="336" y="1744"/>
                </a:lnTo>
                <a:lnTo>
                  <a:pt x="312" y="1718"/>
                </a:lnTo>
                <a:lnTo>
                  <a:pt x="292" y="1690"/>
                </a:lnTo>
                <a:lnTo>
                  <a:pt x="274" y="1660"/>
                </a:lnTo>
                <a:lnTo>
                  <a:pt x="258" y="1628"/>
                </a:lnTo>
                <a:lnTo>
                  <a:pt x="244" y="1596"/>
                </a:lnTo>
                <a:lnTo>
                  <a:pt x="232" y="1562"/>
                </a:lnTo>
                <a:lnTo>
                  <a:pt x="210" y="1548"/>
                </a:lnTo>
                <a:lnTo>
                  <a:pt x="190" y="1534"/>
                </a:lnTo>
                <a:lnTo>
                  <a:pt x="172" y="1516"/>
                </a:lnTo>
                <a:lnTo>
                  <a:pt x="158" y="1500"/>
                </a:lnTo>
                <a:lnTo>
                  <a:pt x="146" y="1480"/>
                </a:lnTo>
                <a:lnTo>
                  <a:pt x="136" y="1460"/>
                </a:lnTo>
                <a:lnTo>
                  <a:pt x="130" y="1438"/>
                </a:lnTo>
                <a:lnTo>
                  <a:pt x="128" y="1414"/>
                </a:lnTo>
                <a:lnTo>
                  <a:pt x="128" y="1368"/>
                </a:lnTo>
                <a:lnTo>
                  <a:pt x="128" y="1284"/>
                </a:lnTo>
                <a:lnTo>
                  <a:pt x="130" y="1240"/>
                </a:lnTo>
                <a:lnTo>
                  <a:pt x="136" y="1198"/>
                </a:lnTo>
                <a:lnTo>
                  <a:pt x="144" y="1156"/>
                </a:lnTo>
                <a:lnTo>
                  <a:pt x="154" y="1116"/>
                </a:lnTo>
                <a:lnTo>
                  <a:pt x="168" y="1078"/>
                </a:lnTo>
                <a:lnTo>
                  <a:pt x="186" y="1040"/>
                </a:lnTo>
                <a:lnTo>
                  <a:pt x="204" y="1006"/>
                </a:lnTo>
                <a:lnTo>
                  <a:pt x="228" y="972"/>
                </a:lnTo>
                <a:lnTo>
                  <a:pt x="252" y="940"/>
                </a:lnTo>
                <a:lnTo>
                  <a:pt x="278" y="910"/>
                </a:lnTo>
                <a:lnTo>
                  <a:pt x="308" y="884"/>
                </a:lnTo>
                <a:lnTo>
                  <a:pt x="338" y="860"/>
                </a:lnTo>
                <a:lnTo>
                  <a:pt x="370" y="838"/>
                </a:lnTo>
                <a:lnTo>
                  <a:pt x="406" y="820"/>
                </a:lnTo>
                <a:lnTo>
                  <a:pt x="442" y="804"/>
                </a:lnTo>
                <a:lnTo>
                  <a:pt x="480" y="792"/>
                </a:lnTo>
                <a:lnTo>
                  <a:pt x="508" y="784"/>
                </a:lnTo>
                <a:lnTo>
                  <a:pt x="536" y="780"/>
                </a:lnTo>
                <a:lnTo>
                  <a:pt x="564" y="776"/>
                </a:lnTo>
                <a:lnTo>
                  <a:pt x="594" y="776"/>
                </a:lnTo>
                <a:close/>
              </a:path>
            </a:pathLst>
          </a:custGeom>
          <a:solidFill>
            <a:srgbClr val="FFE600"/>
          </a:solidFill>
          <a:ln w="9525">
            <a:noFill/>
            <a:round/>
            <a:headEnd/>
            <a:tailEnd/>
          </a:ln>
        </p:spPr>
        <p:txBody>
          <a:bodyPr/>
          <a:lstStyle/>
          <a:p>
            <a:pPr defTabSz="685800">
              <a:buClrTx/>
              <a:defRPr/>
            </a:pPr>
            <a:endParaRPr lang="de-DE" sz="1349" dirty="0">
              <a:solidFill>
                <a:srgbClr val="646464"/>
              </a:solidFill>
            </a:endParaRPr>
          </a:p>
        </p:txBody>
      </p:sp>
      <p:grpSp>
        <p:nvGrpSpPr>
          <p:cNvPr id="30" name="Group 29">
            <a:extLst>
              <a:ext uri="{FF2B5EF4-FFF2-40B4-BE49-F238E27FC236}">
                <a16:creationId xmlns="" xmlns:a16="http://schemas.microsoft.com/office/drawing/2014/main" id="{06301D96-6241-4B8C-A5AE-2666AF34D0E2}"/>
              </a:ext>
            </a:extLst>
          </p:cNvPr>
          <p:cNvGrpSpPr/>
          <p:nvPr/>
        </p:nvGrpSpPr>
        <p:grpSpPr>
          <a:xfrm>
            <a:off x="5515655" y="784432"/>
            <a:ext cx="208694" cy="204224"/>
            <a:chOff x="7341742" y="1275683"/>
            <a:chExt cx="332366" cy="331279"/>
          </a:xfrm>
        </p:grpSpPr>
        <p:sp>
          <p:nvSpPr>
            <p:cNvPr id="31" name="Freeform 42">
              <a:extLst>
                <a:ext uri="{FF2B5EF4-FFF2-40B4-BE49-F238E27FC236}">
                  <a16:creationId xmlns="" xmlns:a16="http://schemas.microsoft.com/office/drawing/2014/main" id="{82459EBE-E147-4203-8251-D0F145C81222}"/>
                </a:ext>
              </a:extLst>
            </p:cNvPr>
            <p:cNvSpPr>
              <a:spLocks/>
            </p:cNvSpPr>
            <p:nvPr/>
          </p:nvSpPr>
          <p:spPr bwMode="auto">
            <a:xfrm>
              <a:off x="7437324" y="1358231"/>
              <a:ext cx="141201" cy="248731"/>
            </a:xfrm>
            <a:custGeom>
              <a:avLst/>
              <a:gdLst>
                <a:gd name="T0" fmla="*/ 46 w 55"/>
                <a:gd name="T1" fmla="*/ 97 h 97"/>
                <a:gd name="T2" fmla="*/ 9 w 55"/>
                <a:gd name="T3" fmla="*/ 97 h 97"/>
                <a:gd name="T4" fmla="*/ 9 w 55"/>
                <a:gd name="T5" fmla="*/ 51 h 97"/>
                <a:gd name="T6" fmla="*/ 0 w 55"/>
                <a:gd name="T7" fmla="*/ 39 h 97"/>
                <a:gd name="T8" fmla="*/ 0 w 55"/>
                <a:gd name="T9" fmla="*/ 11 h 97"/>
                <a:gd name="T10" fmla="*/ 10 w 55"/>
                <a:gd name="T11" fmla="*/ 0 h 97"/>
                <a:gd name="T12" fmla="*/ 44 w 55"/>
                <a:gd name="T13" fmla="*/ 0 h 97"/>
                <a:gd name="T14" fmla="*/ 55 w 55"/>
                <a:gd name="T15" fmla="*/ 11 h 97"/>
                <a:gd name="T16" fmla="*/ 55 w 55"/>
                <a:gd name="T17" fmla="*/ 39 h 97"/>
                <a:gd name="T18" fmla="*/ 46 w 55"/>
                <a:gd name="T19" fmla="*/ 51 h 97"/>
                <a:gd name="T20" fmla="*/ 46 w 55"/>
                <a:gd name="T2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97">
                  <a:moveTo>
                    <a:pt x="46" y="97"/>
                  </a:moveTo>
                  <a:cubicBezTo>
                    <a:pt x="9" y="97"/>
                    <a:pt x="9" y="97"/>
                    <a:pt x="9" y="97"/>
                  </a:cubicBezTo>
                  <a:cubicBezTo>
                    <a:pt x="9" y="51"/>
                    <a:pt x="9" y="51"/>
                    <a:pt x="9" y="51"/>
                  </a:cubicBezTo>
                  <a:cubicBezTo>
                    <a:pt x="1" y="49"/>
                    <a:pt x="0" y="47"/>
                    <a:pt x="0" y="39"/>
                  </a:cubicBezTo>
                  <a:cubicBezTo>
                    <a:pt x="0" y="30"/>
                    <a:pt x="0" y="20"/>
                    <a:pt x="0" y="11"/>
                  </a:cubicBezTo>
                  <a:cubicBezTo>
                    <a:pt x="0" y="4"/>
                    <a:pt x="3" y="0"/>
                    <a:pt x="10" y="0"/>
                  </a:cubicBezTo>
                  <a:cubicBezTo>
                    <a:pt x="22" y="0"/>
                    <a:pt x="33" y="0"/>
                    <a:pt x="44" y="0"/>
                  </a:cubicBezTo>
                  <a:cubicBezTo>
                    <a:pt x="52" y="0"/>
                    <a:pt x="55" y="4"/>
                    <a:pt x="55" y="11"/>
                  </a:cubicBezTo>
                  <a:cubicBezTo>
                    <a:pt x="55" y="20"/>
                    <a:pt x="55" y="30"/>
                    <a:pt x="55" y="39"/>
                  </a:cubicBezTo>
                  <a:cubicBezTo>
                    <a:pt x="55" y="47"/>
                    <a:pt x="53" y="49"/>
                    <a:pt x="46" y="51"/>
                  </a:cubicBezTo>
                  <a:lnTo>
                    <a:pt x="46" y="97"/>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pPr algn="ctr" defTabSz="685457" eaLnBrk="0" hangingPunct="0">
                <a:buClrTx/>
                <a:defRPr/>
              </a:pPr>
              <a:endParaRPr lang="en-IN" sz="3224" dirty="0">
                <a:solidFill>
                  <a:srgbClr val="646464"/>
                </a:solidFill>
              </a:endParaRPr>
            </a:p>
          </p:txBody>
        </p:sp>
        <p:sp>
          <p:nvSpPr>
            <p:cNvPr id="32" name="Freeform 43">
              <a:extLst>
                <a:ext uri="{FF2B5EF4-FFF2-40B4-BE49-F238E27FC236}">
                  <a16:creationId xmlns="" xmlns:a16="http://schemas.microsoft.com/office/drawing/2014/main" id="{E7B23FAF-F4B3-4CCA-A610-F42EDB602E56}"/>
                </a:ext>
              </a:extLst>
            </p:cNvPr>
            <p:cNvSpPr>
              <a:spLocks/>
            </p:cNvSpPr>
            <p:nvPr/>
          </p:nvSpPr>
          <p:spPr bwMode="auto">
            <a:xfrm>
              <a:off x="7341742" y="1358231"/>
              <a:ext cx="95582" cy="248731"/>
            </a:xfrm>
            <a:custGeom>
              <a:avLst/>
              <a:gdLst>
                <a:gd name="T0" fmla="*/ 9 w 37"/>
                <a:gd name="T1" fmla="*/ 51 h 97"/>
                <a:gd name="T2" fmla="*/ 0 w 37"/>
                <a:gd name="T3" fmla="*/ 39 h 97"/>
                <a:gd name="T4" fmla="*/ 0 w 37"/>
                <a:gd name="T5" fmla="*/ 11 h 97"/>
                <a:gd name="T6" fmla="*/ 11 w 37"/>
                <a:gd name="T7" fmla="*/ 0 h 97"/>
                <a:gd name="T8" fmla="*/ 28 w 37"/>
                <a:gd name="T9" fmla="*/ 0 h 97"/>
                <a:gd name="T10" fmla="*/ 28 w 37"/>
                <a:gd name="T11" fmla="*/ 49 h 97"/>
                <a:gd name="T12" fmla="*/ 37 w 37"/>
                <a:gd name="T13" fmla="*/ 60 h 97"/>
                <a:gd name="T14" fmla="*/ 37 w 37"/>
                <a:gd name="T15" fmla="*/ 97 h 97"/>
                <a:gd name="T16" fmla="*/ 9 w 37"/>
                <a:gd name="T17" fmla="*/ 97 h 97"/>
                <a:gd name="T18" fmla="*/ 9 w 37"/>
                <a:gd name="T19" fmla="*/ 5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97">
                  <a:moveTo>
                    <a:pt x="9" y="51"/>
                  </a:moveTo>
                  <a:cubicBezTo>
                    <a:pt x="2" y="49"/>
                    <a:pt x="0" y="47"/>
                    <a:pt x="0" y="39"/>
                  </a:cubicBezTo>
                  <a:cubicBezTo>
                    <a:pt x="0" y="30"/>
                    <a:pt x="0" y="20"/>
                    <a:pt x="0" y="11"/>
                  </a:cubicBezTo>
                  <a:cubicBezTo>
                    <a:pt x="0" y="4"/>
                    <a:pt x="3" y="0"/>
                    <a:pt x="11" y="0"/>
                  </a:cubicBezTo>
                  <a:cubicBezTo>
                    <a:pt x="17" y="0"/>
                    <a:pt x="22" y="0"/>
                    <a:pt x="28" y="0"/>
                  </a:cubicBezTo>
                  <a:cubicBezTo>
                    <a:pt x="28" y="17"/>
                    <a:pt x="28" y="33"/>
                    <a:pt x="28" y="49"/>
                  </a:cubicBezTo>
                  <a:cubicBezTo>
                    <a:pt x="28" y="56"/>
                    <a:pt x="30" y="59"/>
                    <a:pt x="37" y="60"/>
                  </a:cubicBezTo>
                  <a:cubicBezTo>
                    <a:pt x="37" y="97"/>
                    <a:pt x="37" y="97"/>
                    <a:pt x="37" y="97"/>
                  </a:cubicBezTo>
                  <a:cubicBezTo>
                    <a:pt x="9" y="97"/>
                    <a:pt x="9" y="97"/>
                    <a:pt x="9" y="97"/>
                  </a:cubicBezTo>
                  <a:lnTo>
                    <a:pt x="9" y="51"/>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pPr algn="ctr" defTabSz="685457" eaLnBrk="0" hangingPunct="0">
                <a:buClrTx/>
                <a:defRPr/>
              </a:pPr>
              <a:endParaRPr lang="en-IN" sz="3224" dirty="0">
                <a:solidFill>
                  <a:srgbClr val="646464"/>
                </a:solidFill>
              </a:endParaRPr>
            </a:p>
          </p:txBody>
        </p:sp>
        <p:sp>
          <p:nvSpPr>
            <p:cNvPr id="33" name="Freeform 44">
              <a:extLst>
                <a:ext uri="{FF2B5EF4-FFF2-40B4-BE49-F238E27FC236}">
                  <a16:creationId xmlns="" xmlns:a16="http://schemas.microsoft.com/office/drawing/2014/main" id="{868701B4-2132-4E10-8C92-60BC5E4B8E88}"/>
                </a:ext>
              </a:extLst>
            </p:cNvPr>
            <p:cNvSpPr>
              <a:spLocks/>
            </p:cNvSpPr>
            <p:nvPr/>
          </p:nvSpPr>
          <p:spPr bwMode="auto">
            <a:xfrm>
              <a:off x="7578526" y="1358231"/>
              <a:ext cx="95582" cy="248731"/>
            </a:xfrm>
            <a:custGeom>
              <a:avLst/>
              <a:gdLst>
                <a:gd name="T0" fmla="*/ 28 w 37"/>
                <a:gd name="T1" fmla="*/ 51 h 97"/>
                <a:gd name="T2" fmla="*/ 28 w 37"/>
                <a:gd name="T3" fmla="*/ 97 h 97"/>
                <a:gd name="T4" fmla="*/ 0 w 37"/>
                <a:gd name="T5" fmla="*/ 97 h 97"/>
                <a:gd name="T6" fmla="*/ 0 w 37"/>
                <a:gd name="T7" fmla="*/ 60 h 97"/>
                <a:gd name="T8" fmla="*/ 2 w 37"/>
                <a:gd name="T9" fmla="*/ 60 h 97"/>
                <a:gd name="T10" fmla="*/ 9 w 37"/>
                <a:gd name="T11" fmla="*/ 51 h 97"/>
                <a:gd name="T12" fmla="*/ 9 w 37"/>
                <a:gd name="T13" fmla="*/ 5 h 97"/>
                <a:gd name="T14" fmla="*/ 8 w 37"/>
                <a:gd name="T15" fmla="*/ 1 h 97"/>
                <a:gd name="T16" fmla="*/ 30 w 37"/>
                <a:gd name="T17" fmla="*/ 1 h 97"/>
                <a:gd name="T18" fmla="*/ 37 w 37"/>
                <a:gd name="T19" fmla="*/ 9 h 97"/>
                <a:gd name="T20" fmla="*/ 37 w 37"/>
                <a:gd name="T21" fmla="*/ 42 h 97"/>
                <a:gd name="T22" fmla="*/ 28 w 37"/>
                <a:gd name="T23" fmla="*/ 5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97">
                  <a:moveTo>
                    <a:pt x="28" y="51"/>
                  </a:moveTo>
                  <a:cubicBezTo>
                    <a:pt x="28" y="97"/>
                    <a:pt x="28" y="97"/>
                    <a:pt x="28" y="97"/>
                  </a:cubicBezTo>
                  <a:cubicBezTo>
                    <a:pt x="0" y="97"/>
                    <a:pt x="0" y="97"/>
                    <a:pt x="0" y="97"/>
                  </a:cubicBezTo>
                  <a:cubicBezTo>
                    <a:pt x="0" y="60"/>
                    <a:pt x="0" y="60"/>
                    <a:pt x="0" y="60"/>
                  </a:cubicBezTo>
                  <a:cubicBezTo>
                    <a:pt x="1" y="60"/>
                    <a:pt x="1" y="60"/>
                    <a:pt x="2" y="60"/>
                  </a:cubicBezTo>
                  <a:cubicBezTo>
                    <a:pt x="7" y="59"/>
                    <a:pt x="9" y="56"/>
                    <a:pt x="9" y="51"/>
                  </a:cubicBezTo>
                  <a:cubicBezTo>
                    <a:pt x="9" y="36"/>
                    <a:pt x="9" y="20"/>
                    <a:pt x="9" y="5"/>
                  </a:cubicBezTo>
                  <a:cubicBezTo>
                    <a:pt x="9" y="3"/>
                    <a:pt x="9" y="2"/>
                    <a:pt x="8" y="1"/>
                  </a:cubicBezTo>
                  <a:cubicBezTo>
                    <a:pt x="16" y="1"/>
                    <a:pt x="23" y="0"/>
                    <a:pt x="30" y="1"/>
                  </a:cubicBezTo>
                  <a:cubicBezTo>
                    <a:pt x="34" y="1"/>
                    <a:pt x="37" y="5"/>
                    <a:pt x="37" y="9"/>
                  </a:cubicBezTo>
                  <a:cubicBezTo>
                    <a:pt x="37" y="20"/>
                    <a:pt x="37" y="31"/>
                    <a:pt x="37" y="42"/>
                  </a:cubicBezTo>
                  <a:cubicBezTo>
                    <a:pt x="37" y="47"/>
                    <a:pt x="34" y="50"/>
                    <a:pt x="28" y="51"/>
                  </a:cubicBezTo>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pPr algn="ctr" defTabSz="685457" eaLnBrk="0" hangingPunct="0">
                <a:buClrTx/>
                <a:defRPr/>
              </a:pPr>
              <a:endParaRPr lang="en-IN" sz="3224" dirty="0">
                <a:solidFill>
                  <a:srgbClr val="646464"/>
                </a:solidFill>
              </a:endParaRPr>
            </a:p>
          </p:txBody>
        </p:sp>
        <p:sp>
          <p:nvSpPr>
            <p:cNvPr id="34" name="Freeform 45">
              <a:extLst>
                <a:ext uri="{FF2B5EF4-FFF2-40B4-BE49-F238E27FC236}">
                  <a16:creationId xmlns="" xmlns:a16="http://schemas.microsoft.com/office/drawing/2014/main" id="{DAE65117-A910-4F56-8C50-E00B87887903}"/>
                </a:ext>
              </a:extLst>
            </p:cNvPr>
            <p:cNvSpPr>
              <a:spLocks/>
            </p:cNvSpPr>
            <p:nvPr/>
          </p:nvSpPr>
          <p:spPr bwMode="auto">
            <a:xfrm>
              <a:off x="7473167" y="1275683"/>
              <a:ext cx="69514" cy="71687"/>
            </a:xfrm>
            <a:custGeom>
              <a:avLst/>
              <a:gdLst>
                <a:gd name="T0" fmla="*/ 13 w 27"/>
                <a:gd name="T1" fmla="*/ 28 h 28"/>
                <a:gd name="T2" fmla="*/ 0 w 27"/>
                <a:gd name="T3" fmla="*/ 14 h 28"/>
                <a:gd name="T4" fmla="*/ 14 w 27"/>
                <a:gd name="T5" fmla="*/ 0 h 28"/>
                <a:gd name="T6" fmla="*/ 27 w 27"/>
                <a:gd name="T7" fmla="*/ 14 h 28"/>
                <a:gd name="T8" fmla="*/ 13 w 27"/>
                <a:gd name="T9" fmla="*/ 28 h 28"/>
              </a:gdLst>
              <a:ahLst/>
              <a:cxnLst>
                <a:cxn ang="0">
                  <a:pos x="T0" y="T1"/>
                </a:cxn>
                <a:cxn ang="0">
                  <a:pos x="T2" y="T3"/>
                </a:cxn>
                <a:cxn ang="0">
                  <a:pos x="T4" y="T5"/>
                </a:cxn>
                <a:cxn ang="0">
                  <a:pos x="T6" y="T7"/>
                </a:cxn>
                <a:cxn ang="0">
                  <a:pos x="T8" y="T9"/>
                </a:cxn>
              </a:cxnLst>
              <a:rect l="0" t="0" r="r" b="b"/>
              <a:pathLst>
                <a:path w="27" h="28">
                  <a:moveTo>
                    <a:pt x="13" y="28"/>
                  </a:moveTo>
                  <a:cubicBezTo>
                    <a:pt x="6" y="28"/>
                    <a:pt x="0" y="21"/>
                    <a:pt x="0" y="14"/>
                  </a:cubicBezTo>
                  <a:cubicBezTo>
                    <a:pt x="0" y="6"/>
                    <a:pt x="6" y="0"/>
                    <a:pt x="14" y="0"/>
                  </a:cubicBezTo>
                  <a:cubicBezTo>
                    <a:pt x="21" y="0"/>
                    <a:pt x="27" y="6"/>
                    <a:pt x="27" y="14"/>
                  </a:cubicBezTo>
                  <a:cubicBezTo>
                    <a:pt x="27" y="21"/>
                    <a:pt x="21" y="28"/>
                    <a:pt x="13" y="28"/>
                  </a:cubicBezTo>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pPr algn="ctr" defTabSz="685457" eaLnBrk="0" hangingPunct="0">
                <a:buClrTx/>
                <a:defRPr/>
              </a:pPr>
              <a:endParaRPr lang="en-IN" sz="3224" dirty="0">
                <a:solidFill>
                  <a:srgbClr val="646464"/>
                </a:solidFill>
              </a:endParaRPr>
            </a:p>
          </p:txBody>
        </p:sp>
        <p:sp>
          <p:nvSpPr>
            <p:cNvPr id="41" name="Freeform 46">
              <a:extLst>
                <a:ext uri="{FF2B5EF4-FFF2-40B4-BE49-F238E27FC236}">
                  <a16:creationId xmlns="" xmlns:a16="http://schemas.microsoft.com/office/drawing/2014/main" id="{B31D9913-B514-4FA8-B188-CA469CCB7B96}"/>
                </a:ext>
              </a:extLst>
            </p:cNvPr>
            <p:cNvSpPr>
              <a:spLocks/>
            </p:cNvSpPr>
            <p:nvPr/>
          </p:nvSpPr>
          <p:spPr bwMode="auto">
            <a:xfrm>
              <a:off x="7377585" y="1275683"/>
              <a:ext cx="69514" cy="71687"/>
            </a:xfrm>
            <a:custGeom>
              <a:avLst/>
              <a:gdLst>
                <a:gd name="T0" fmla="*/ 14 w 27"/>
                <a:gd name="T1" fmla="*/ 0 h 28"/>
                <a:gd name="T2" fmla="*/ 27 w 27"/>
                <a:gd name="T3" fmla="*/ 14 h 28"/>
                <a:gd name="T4" fmla="*/ 13 w 27"/>
                <a:gd name="T5" fmla="*/ 28 h 28"/>
                <a:gd name="T6" fmla="*/ 0 w 27"/>
                <a:gd name="T7" fmla="*/ 14 h 28"/>
                <a:gd name="T8" fmla="*/ 14 w 27"/>
                <a:gd name="T9" fmla="*/ 0 h 28"/>
              </a:gdLst>
              <a:ahLst/>
              <a:cxnLst>
                <a:cxn ang="0">
                  <a:pos x="T0" y="T1"/>
                </a:cxn>
                <a:cxn ang="0">
                  <a:pos x="T2" y="T3"/>
                </a:cxn>
                <a:cxn ang="0">
                  <a:pos x="T4" y="T5"/>
                </a:cxn>
                <a:cxn ang="0">
                  <a:pos x="T6" y="T7"/>
                </a:cxn>
                <a:cxn ang="0">
                  <a:pos x="T8" y="T9"/>
                </a:cxn>
              </a:cxnLst>
              <a:rect l="0" t="0" r="r" b="b"/>
              <a:pathLst>
                <a:path w="27" h="28">
                  <a:moveTo>
                    <a:pt x="14" y="0"/>
                  </a:moveTo>
                  <a:cubicBezTo>
                    <a:pt x="21" y="0"/>
                    <a:pt x="27" y="6"/>
                    <a:pt x="27" y="14"/>
                  </a:cubicBezTo>
                  <a:cubicBezTo>
                    <a:pt x="27" y="21"/>
                    <a:pt x="21" y="28"/>
                    <a:pt x="13" y="28"/>
                  </a:cubicBezTo>
                  <a:cubicBezTo>
                    <a:pt x="6" y="28"/>
                    <a:pt x="0" y="21"/>
                    <a:pt x="0" y="14"/>
                  </a:cubicBezTo>
                  <a:cubicBezTo>
                    <a:pt x="0" y="6"/>
                    <a:pt x="6" y="0"/>
                    <a:pt x="14" y="0"/>
                  </a:cubicBezTo>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pPr algn="ctr" defTabSz="685457" eaLnBrk="0" hangingPunct="0">
                <a:buClrTx/>
                <a:defRPr/>
              </a:pPr>
              <a:endParaRPr lang="en-IN" sz="3224" dirty="0">
                <a:solidFill>
                  <a:srgbClr val="646464"/>
                </a:solidFill>
              </a:endParaRPr>
            </a:p>
          </p:txBody>
        </p:sp>
        <p:sp>
          <p:nvSpPr>
            <p:cNvPr id="43" name="Freeform 47">
              <a:extLst>
                <a:ext uri="{FF2B5EF4-FFF2-40B4-BE49-F238E27FC236}">
                  <a16:creationId xmlns="" xmlns:a16="http://schemas.microsoft.com/office/drawing/2014/main" id="{B0598EFF-0984-408B-96EA-A4B1F7316C08}"/>
                </a:ext>
              </a:extLst>
            </p:cNvPr>
            <p:cNvSpPr>
              <a:spLocks/>
            </p:cNvSpPr>
            <p:nvPr/>
          </p:nvSpPr>
          <p:spPr bwMode="auto">
            <a:xfrm>
              <a:off x="7565492" y="1275683"/>
              <a:ext cx="71687" cy="71687"/>
            </a:xfrm>
            <a:custGeom>
              <a:avLst/>
              <a:gdLst>
                <a:gd name="T0" fmla="*/ 28 w 28"/>
                <a:gd name="T1" fmla="*/ 14 h 28"/>
                <a:gd name="T2" fmla="*/ 14 w 28"/>
                <a:gd name="T3" fmla="*/ 28 h 28"/>
                <a:gd name="T4" fmla="*/ 0 w 28"/>
                <a:gd name="T5" fmla="*/ 14 h 28"/>
                <a:gd name="T6" fmla="*/ 14 w 28"/>
                <a:gd name="T7" fmla="*/ 0 h 28"/>
                <a:gd name="T8" fmla="*/ 28 w 28"/>
                <a:gd name="T9" fmla="*/ 14 h 28"/>
              </a:gdLst>
              <a:ahLst/>
              <a:cxnLst>
                <a:cxn ang="0">
                  <a:pos x="T0" y="T1"/>
                </a:cxn>
                <a:cxn ang="0">
                  <a:pos x="T2" y="T3"/>
                </a:cxn>
                <a:cxn ang="0">
                  <a:pos x="T4" y="T5"/>
                </a:cxn>
                <a:cxn ang="0">
                  <a:pos x="T6" y="T7"/>
                </a:cxn>
                <a:cxn ang="0">
                  <a:pos x="T8" y="T9"/>
                </a:cxn>
              </a:cxnLst>
              <a:rect l="0" t="0" r="r" b="b"/>
              <a:pathLst>
                <a:path w="28" h="28">
                  <a:moveTo>
                    <a:pt x="28" y="14"/>
                  </a:moveTo>
                  <a:cubicBezTo>
                    <a:pt x="28" y="21"/>
                    <a:pt x="22" y="28"/>
                    <a:pt x="14" y="28"/>
                  </a:cubicBezTo>
                  <a:cubicBezTo>
                    <a:pt x="7" y="28"/>
                    <a:pt x="1" y="21"/>
                    <a:pt x="0" y="14"/>
                  </a:cubicBezTo>
                  <a:cubicBezTo>
                    <a:pt x="0" y="6"/>
                    <a:pt x="7" y="0"/>
                    <a:pt x="14" y="0"/>
                  </a:cubicBezTo>
                  <a:cubicBezTo>
                    <a:pt x="22" y="0"/>
                    <a:pt x="28" y="6"/>
                    <a:pt x="28" y="14"/>
                  </a:cubicBezTo>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pPr algn="ctr" defTabSz="685457" eaLnBrk="0" hangingPunct="0">
                <a:buClrTx/>
                <a:defRPr/>
              </a:pPr>
              <a:endParaRPr lang="en-IN" sz="3224" dirty="0">
                <a:solidFill>
                  <a:srgbClr val="646464"/>
                </a:solidFill>
              </a:endParaRPr>
            </a:p>
          </p:txBody>
        </p:sp>
      </p:grpSp>
      <p:sp>
        <p:nvSpPr>
          <p:cNvPr id="44" name="Freeform 22">
            <a:extLst>
              <a:ext uri="{FF2B5EF4-FFF2-40B4-BE49-F238E27FC236}">
                <a16:creationId xmlns="" xmlns:a16="http://schemas.microsoft.com/office/drawing/2014/main" id="{A4C5F32D-D0CA-43BC-AA58-E63C8FA77F8A}"/>
              </a:ext>
            </a:extLst>
          </p:cNvPr>
          <p:cNvSpPr>
            <a:spLocks/>
          </p:cNvSpPr>
          <p:nvPr/>
        </p:nvSpPr>
        <p:spPr bwMode="auto">
          <a:xfrm>
            <a:off x="7709682" y="884610"/>
            <a:ext cx="152827" cy="216889"/>
          </a:xfrm>
          <a:custGeom>
            <a:avLst/>
            <a:gdLst>
              <a:gd name="T0" fmla="*/ 84 w 84"/>
              <a:gd name="T1" fmla="*/ 73 h 119"/>
              <a:gd name="T2" fmla="*/ 83 w 84"/>
              <a:gd name="T3" fmla="*/ 10 h 119"/>
              <a:gd name="T4" fmla="*/ 67 w 84"/>
              <a:gd name="T5" fmla="*/ 0 h 119"/>
              <a:gd name="T6" fmla="*/ 53 w 84"/>
              <a:gd name="T7" fmla="*/ 29 h 119"/>
              <a:gd name="T8" fmla="*/ 56 w 84"/>
              <a:gd name="T9" fmla="*/ 1 h 119"/>
              <a:gd name="T10" fmla="*/ 53 w 84"/>
              <a:gd name="T11" fmla="*/ 2 h 119"/>
              <a:gd name="T12" fmla="*/ 43 w 84"/>
              <a:gd name="T13" fmla="*/ 10 h 119"/>
              <a:gd name="T14" fmla="*/ 0 w 84"/>
              <a:gd name="T15" fmla="*/ 42 h 119"/>
              <a:gd name="T16" fmla="*/ 1 w 84"/>
              <a:gd name="T17" fmla="*/ 48 h 119"/>
              <a:gd name="T18" fmla="*/ 2 w 84"/>
              <a:gd name="T19" fmla="*/ 55 h 119"/>
              <a:gd name="T20" fmla="*/ 43 w 84"/>
              <a:gd name="T21" fmla="*/ 36 h 119"/>
              <a:gd name="T22" fmla="*/ 44 w 84"/>
              <a:gd name="T23" fmla="*/ 73 h 119"/>
              <a:gd name="T24" fmla="*/ 48 w 84"/>
              <a:gd name="T25" fmla="*/ 73 h 119"/>
              <a:gd name="T26" fmla="*/ 48 w 84"/>
              <a:gd name="T27" fmla="*/ 119 h 119"/>
              <a:gd name="T28" fmla="*/ 79 w 84"/>
              <a:gd name="T29" fmla="*/ 119 h 119"/>
              <a:gd name="T30" fmla="*/ 79 w 84"/>
              <a:gd name="T31" fmla="*/ 73 h 119"/>
              <a:gd name="T32" fmla="*/ 84 w 84"/>
              <a:gd name="T33" fmla="*/ 7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19">
                <a:moveTo>
                  <a:pt x="84" y="73"/>
                </a:moveTo>
                <a:cubicBezTo>
                  <a:pt x="84" y="73"/>
                  <a:pt x="84" y="21"/>
                  <a:pt x="83" y="10"/>
                </a:cubicBezTo>
                <a:cubicBezTo>
                  <a:pt x="82" y="3"/>
                  <a:pt x="75" y="0"/>
                  <a:pt x="67" y="0"/>
                </a:cubicBezTo>
                <a:cubicBezTo>
                  <a:pt x="57" y="7"/>
                  <a:pt x="53" y="29"/>
                  <a:pt x="53" y="29"/>
                </a:cubicBezTo>
                <a:cubicBezTo>
                  <a:pt x="50" y="14"/>
                  <a:pt x="54" y="4"/>
                  <a:pt x="56" y="1"/>
                </a:cubicBezTo>
                <a:cubicBezTo>
                  <a:pt x="55" y="1"/>
                  <a:pt x="54" y="1"/>
                  <a:pt x="53" y="2"/>
                </a:cubicBezTo>
                <a:cubicBezTo>
                  <a:pt x="45" y="3"/>
                  <a:pt x="44" y="8"/>
                  <a:pt x="43" y="10"/>
                </a:cubicBezTo>
                <a:cubicBezTo>
                  <a:pt x="33" y="33"/>
                  <a:pt x="0" y="42"/>
                  <a:pt x="0" y="42"/>
                </a:cubicBezTo>
                <a:cubicBezTo>
                  <a:pt x="1" y="48"/>
                  <a:pt x="1" y="48"/>
                  <a:pt x="1" y="48"/>
                </a:cubicBezTo>
                <a:cubicBezTo>
                  <a:pt x="2" y="55"/>
                  <a:pt x="2" y="55"/>
                  <a:pt x="2" y="55"/>
                </a:cubicBezTo>
                <a:cubicBezTo>
                  <a:pt x="4" y="55"/>
                  <a:pt x="26" y="50"/>
                  <a:pt x="43" y="36"/>
                </a:cubicBezTo>
                <a:cubicBezTo>
                  <a:pt x="44" y="73"/>
                  <a:pt x="44" y="73"/>
                  <a:pt x="44" y="73"/>
                </a:cubicBezTo>
                <a:cubicBezTo>
                  <a:pt x="48" y="73"/>
                  <a:pt x="48" y="73"/>
                  <a:pt x="48" y="73"/>
                </a:cubicBezTo>
                <a:cubicBezTo>
                  <a:pt x="48" y="119"/>
                  <a:pt x="48" y="119"/>
                  <a:pt x="48" y="119"/>
                </a:cubicBezTo>
                <a:cubicBezTo>
                  <a:pt x="79" y="119"/>
                  <a:pt x="79" y="119"/>
                  <a:pt x="79" y="119"/>
                </a:cubicBezTo>
                <a:cubicBezTo>
                  <a:pt x="79" y="73"/>
                  <a:pt x="79" y="73"/>
                  <a:pt x="79" y="73"/>
                </a:cubicBezTo>
                <a:lnTo>
                  <a:pt x="84" y="73"/>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pPr algn="ctr" defTabSz="685457" eaLnBrk="0" hangingPunct="0">
              <a:buClrTx/>
              <a:defRPr/>
            </a:pPr>
            <a:endParaRPr lang="en-IN" sz="3224" dirty="0">
              <a:solidFill>
                <a:srgbClr val="646464"/>
              </a:solidFill>
            </a:endParaRPr>
          </a:p>
        </p:txBody>
      </p:sp>
      <p:sp>
        <p:nvSpPr>
          <p:cNvPr id="45" name="Oval 23">
            <a:extLst>
              <a:ext uri="{FF2B5EF4-FFF2-40B4-BE49-F238E27FC236}">
                <a16:creationId xmlns="" xmlns:a16="http://schemas.microsoft.com/office/drawing/2014/main" id="{B6EC4BB2-BA68-4000-816D-881E7571EEDC}"/>
              </a:ext>
            </a:extLst>
          </p:cNvPr>
          <p:cNvSpPr>
            <a:spLocks noChangeArrowheads="1"/>
          </p:cNvSpPr>
          <p:nvPr/>
        </p:nvSpPr>
        <p:spPr bwMode="auto">
          <a:xfrm>
            <a:off x="7796902" y="842158"/>
            <a:ext cx="41680" cy="42452"/>
          </a:xfrm>
          <a:prstGeom prst="ellipse">
            <a:avLst/>
          </a:pr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pPr algn="ctr" defTabSz="685457" eaLnBrk="0" hangingPunct="0">
              <a:buClrTx/>
              <a:defRPr/>
            </a:pPr>
            <a:endParaRPr lang="en-IN" sz="3224" dirty="0">
              <a:solidFill>
                <a:srgbClr val="646464"/>
              </a:solidFill>
            </a:endParaRPr>
          </a:p>
        </p:txBody>
      </p:sp>
      <p:sp>
        <p:nvSpPr>
          <p:cNvPr id="46" name="Freeform 25">
            <a:extLst>
              <a:ext uri="{FF2B5EF4-FFF2-40B4-BE49-F238E27FC236}">
                <a16:creationId xmlns="" xmlns:a16="http://schemas.microsoft.com/office/drawing/2014/main" id="{C1096A97-A4B3-48DA-BB98-8DB56EE655F5}"/>
              </a:ext>
            </a:extLst>
          </p:cNvPr>
          <p:cNvSpPr>
            <a:spLocks/>
          </p:cNvSpPr>
          <p:nvPr/>
        </p:nvSpPr>
        <p:spPr bwMode="auto">
          <a:xfrm>
            <a:off x="7549138" y="860682"/>
            <a:ext cx="121952" cy="240817"/>
          </a:xfrm>
          <a:custGeom>
            <a:avLst/>
            <a:gdLst>
              <a:gd name="T0" fmla="*/ 39 w 67"/>
              <a:gd name="T1" fmla="*/ 47 h 132"/>
              <a:gd name="T2" fmla="*/ 32 w 67"/>
              <a:gd name="T3" fmla="*/ 43 h 132"/>
              <a:gd name="T4" fmla="*/ 32 w 67"/>
              <a:gd name="T5" fmla="*/ 38 h 132"/>
              <a:gd name="T6" fmla="*/ 21 w 67"/>
              <a:gd name="T7" fmla="*/ 23 h 132"/>
              <a:gd name="T8" fmla="*/ 28 w 67"/>
              <a:gd name="T9" fmla="*/ 12 h 132"/>
              <a:gd name="T10" fmla="*/ 17 w 67"/>
              <a:gd name="T11" fmla="*/ 0 h 132"/>
              <a:gd name="T12" fmla="*/ 6 w 67"/>
              <a:gd name="T13" fmla="*/ 12 h 132"/>
              <a:gd name="T14" fmla="*/ 13 w 67"/>
              <a:gd name="T15" fmla="*/ 23 h 132"/>
              <a:gd name="T16" fmla="*/ 0 w 67"/>
              <a:gd name="T17" fmla="*/ 37 h 132"/>
              <a:gd name="T18" fmla="*/ 0 w 67"/>
              <a:gd name="T19" fmla="*/ 83 h 132"/>
              <a:gd name="T20" fmla="*/ 1 w 67"/>
              <a:gd name="T21" fmla="*/ 87 h 132"/>
              <a:gd name="T22" fmla="*/ 1 w 67"/>
              <a:gd name="T23" fmla="*/ 132 h 132"/>
              <a:gd name="T24" fmla="*/ 31 w 67"/>
              <a:gd name="T25" fmla="*/ 132 h 132"/>
              <a:gd name="T26" fmla="*/ 31 w 67"/>
              <a:gd name="T27" fmla="*/ 87 h 132"/>
              <a:gd name="T28" fmla="*/ 32 w 67"/>
              <a:gd name="T29" fmla="*/ 83 h 132"/>
              <a:gd name="T30" fmla="*/ 32 w 67"/>
              <a:gd name="T31" fmla="*/ 59 h 132"/>
              <a:gd name="T32" fmla="*/ 32 w 67"/>
              <a:gd name="T33" fmla="*/ 59 h 132"/>
              <a:gd name="T34" fmla="*/ 66 w 67"/>
              <a:gd name="T35" fmla="*/ 65 h 132"/>
              <a:gd name="T36" fmla="*/ 67 w 67"/>
              <a:gd name="T37" fmla="*/ 57 h 132"/>
              <a:gd name="T38" fmla="*/ 39 w 67"/>
              <a:gd name="T39" fmla="*/ 4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132">
                <a:moveTo>
                  <a:pt x="39" y="47"/>
                </a:moveTo>
                <a:cubicBezTo>
                  <a:pt x="37" y="46"/>
                  <a:pt x="34" y="44"/>
                  <a:pt x="32" y="43"/>
                </a:cubicBezTo>
                <a:cubicBezTo>
                  <a:pt x="32" y="38"/>
                  <a:pt x="32" y="38"/>
                  <a:pt x="32" y="38"/>
                </a:cubicBezTo>
                <a:cubicBezTo>
                  <a:pt x="32" y="30"/>
                  <a:pt x="29" y="28"/>
                  <a:pt x="21" y="23"/>
                </a:cubicBezTo>
                <a:cubicBezTo>
                  <a:pt x="25" y="22"/>
                  <a:pt x="28" y="17"/>
                  <a:pt x="28" y="12"/>
                </a:cubicBezTo>
                <a:cubicBezTo>
                  <a:pt x="28" y="6"/>
                  <a:pt x="23" y="0"/>
                  <a:pt x="17" y="0"/>
                </a:cubicBezTo>
                <a:cubicBezTo>
                  <a:pt x="11" y="0"/>
                  <a:pt x="6" y="6"/>
                  <a:pt x="6" y="12"/>
                </a:cubicBezTo>
                <a:cubicBezTo>
                  <a:pt x="6" y="17"/>
                  <a:pt x="9" y="21"/>
                  <a:pt x="13" y="23"/>
                </a:cubicBezTo>
                <a:cubicBezTo>
                  <a:pt x="5" y="23"/>
                  <a:pt x="0" y="28"/>
                  <a:pt x="0" y="37"/>
                </a:cubicBezTo>
                <a:cubicBezTo>
                  <a:pt x="0" y="83"/>
                  <a:pt x="0" y="83"/>
                  <a:pt x="0" y="83"/>
                </a:cubicBezTo>
                <a:cubicBezTo>
                  <a:pt x="1" y="83"/>
                  <a:pt x="1" y="84"/>
                  <a:pt x="1" y="87"/>
                </a:cubicBezTo>
                <a:cubicBezTo>
                  <a:pt x="1" y="132"/>
                  <a:pt x="1" y="132"/>
                  <a:pt x="1" y="132"/>
                </a:cubicBezTo>
                <a:cubicBezTo>
                  <a:pt x="31" y="132"/>
                  <a:pt x="31" y="132"/>
                  <a:pt x="31" y="132"/>
                </a:cubicBezTo>
                <a:cubicBezTo>
                  <a:pt x="31" y="87"/>
                  <a:pt x="31" y="87"/>
                  <a:pt x="31" y="87"/>
                </a:cubicBezTo>
                <a:cubicBezTo>
                  <a:pt x="31" y="84"/>
                  <a:pt x="32" y="83"/>
                  <a:pt x="32" y="83"/>
                </a:cubicBezTo>
                <a:cubicBezTo>
                  <a:pt x="32" y="59"/>
                  <a:pt x="32" y="59"/>
                  <a:pt x="32" y="59"/>
                </a:cubicBezTo>
                <a:cubicBezTo>
                  <a:pt x="32" y="59"/>
                  <a:pt x="32" y="59"/>
                  <a:pt x="32" y="59"/>
                </a:cubicBezTo>
                <a:cubicBezTo>
                  <a:pt x="50" y="67"/>
                  <a:pt x="67" y="64"/>
                  <a:pt x="66" y="65"/>
                </a:cubicBezTo>
                <a:cubicBezTo>
                  <a:pt x="67" y="57"/>
                  <a:pt x="67" y="57"/>
                  <a:pt x="67" y="57"/>
                </a:cubicBezTo>
                <a:cubicBezTo>
                  <a:pt x="67" y="57"/>
                  <a:pt x="54" y="54"/>
                  <a:pt x="39" y="47"/>
                </a:cubicBezTo>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pPr algn="ctr" defTabSz="685457" eaLnBrk="0" hangingPunct="0">
              <a:buClrTx/>
              <a:defRPr/>
            </a:pPr>
            <a:endParaRPr lang="en-IN" sz="3224" dirty="0">
              <a:solidFill>
                <a:srgbClr val="646464"/>
              </a:solidFill>
            </a:endParaRPr>
          </a:p>
        </p:txBody>
      </p:sp>
      <p:pic>
        <p:nvPicPr>
          <p:cNvPr id="47" name="Graphic 46" descr="Gears">
            <a:extLst>
              <a:ext uri="{FF2B5EF4-FFF2-40B4-BE49-F238E27FC236}">
                <a16:creationId xmlns="" xmlns:a16="http://schemas.microsoft.com/office/drawing/2014/main" id="{E223A365-E5BB-4438-9B64-604408E72CE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355789" y="802160"/>
            <a:ext cx="326384" cy="326384"/>
          </a:xfrm>
          <a:prstGeom prst="rect">
            <a:avLst/>
          </a:prstGeom>
        </p:spPr>
      </p:pic>
      <p:sp>
        <p:nvSpPr>
          <p:cNvPr id="48" name="Rectangle 47">
            <a:extLst>
              <a:ext uri="{FF2B5EF4-FFF2-40B4-BE49-F238E27FC236}">
                <a16:creationId xmlns="" xmlns:a16="http://schemas.microsoft.com/office/drawing/2014/main" id="{5D28ADDF-F799-4491-9E68-ED48C118C81C}"/>
              </a:ext>
            </a:extLst>
          </p:cNvPr>
          <p:cNvSpPr/>
          <p:nvPr/>
        </p:nvSpPr>
        <p:spPr>
          <a:xfrm>
            <a:off x="422568" y="1729714"/>
            <a:ext cx="8264233" cy="182594"/>
          </a:xfrm>
          <a:prstGeom prst="rect">
            <a:avLst/>
          </a:prstGeom>
          <a:solidFill>
            <a:schemeClr val="tx2"/>
          </a:solidFill>
          <a:ln w="19050" cap="flat" cmpd="sng" algn="ctr">
            <a:solidFill>
              <a:schemeClr val="tx2"/>
            </a:solidFill>
            <a:prstDash val="solid"/>
          </a:ln>
          <a:effectLst/>
        </p:spPr>
        <p:txBody>
          <a:bodyPr rtlCol="0" anchor="ctr" anchorCtr="0"/>
          <a:lstStyle/>
          <a:p>
            <a:pPr algn="ctr" defTabSz="685800">
              <a:buClr>
                <a:srgbClr val="FFE600"/>
              </a:buClr>
              <a:defRPr/>
            </a:pPr>
            <a:r>
              <a:rPr lang="en-IN" sz="900" b="1" dirty="0">
                <a:latin typeface="EYInterstate Light"/>
                <a:ea typeface="+mn-ea"/>
              </a:rPr>
              <a:t>ESG Implementation Program Management</a:t>
            </a:r>
          </a:p>
        </p:txBody>
      </p:sp>
      <p:sp>
        <p:nvSpPr>
          <p:cNvPr id="49" name="Oval 48">
            <a:extLst>
              <a:ext uri="{FF2B5EF4-FFF2-40B4-BE49-F238E27FC236}">
                <a16:creationId xmlns="" xmlns:a16="http://schemas.microsoft.com/office/drawing/2014/main" id="{055A7618-C8B3-475C-AA5B-6BDD1967F2D5}"/>
              </a:ext>
            </a:extLst>
          </p:cNvPr>
          <p:cNvSpPr/>
          <p:nvPr/>
        </p:nvSpPr>
        <p:spPr>
          <a:xfrm>
            <a:off x="806988" y="2738732"/>
            <a:ext cx="945000" cy="945000"/>
          </a:xfrm>
          <a:prstGeom prst="ellipse">
            <a:avLst/>
          </a:prstGeom>
          <a:noFill/>
          <a:ln w="9525" cap="flat" cmpd="sng" algn="ctr">
            <a:solidFill>
              <a:sysClr val="window" lastClr="FFFFFF"/>
            </a:solidFill>
            <a:prstDash val="solid"/>
          </a:ln>
          <a:effectLst/>
        </p:spPr>
        <p:txBody>
          <a:bodyPr rtlCol="0" anchor="t" anchorCtr="0"/>
          <a:lstStyle/>
          <a:p>
            <a:pPr algn="ctr" defTabSz="685457">
              <a:buClrTx/>
              <a:defRPr/>
            </a:pPr>
            <a:endParaRPr lang="en-IN" sz="899" dirty="0">
              <a:latin typeface="EYInterstate Light"/>
              <a:ea typeface="+mn-ea"/>
            </a:endParaRPr>
          </a:p>
        </p:txBody>
      </p:sp>
      <p:sp>
        <p:nvSpPr>
          <p:cNvPr id="50" name="TextBox 49">
            <a:extLst>
              <a:ext uri="{FF2B5EF4-FFF2-40B4-BE49-F238E27FC236}">
                <a16:creationId xmlns="" xmlns:a16="http://schemas.microsoft.com/office/drawing/2014/main" id="{94E64A9F-D966-4014-8C15-4638A9241AA7}"/>
              </a:ext>
            </a:extLst>
          </p:cNvPr>
          <p:cNvSpPr txBox="1"/>
          <p:nvPr/>
        </p:nvSpPr>
        <p:spPr>
          <a:xfrm>
            <a:off x="912271" y="3128008"/>
            <a:ext cx="734434" cy="262878"/>
          </a:xfrm>
          <a:prstGeom prst="rect">
            <a:avLst/>
          </a:prstGeom>
          <a:noFill/>
        </p:spPr>
        <p:txBody>
          <a:bodyPr wrap="square" lIns="0" tIns="27418" rIns="0" bIns="0" rtlCol="0">
            <a:spAutoFit/>
          </a:bodyPr>
          <a:lstStyle/>
          <a:p>
            <a:pPr algn="ctr" defTabSz="746235">
              <a:lnSpc>
                <a:spcPct val="85000"/>
              </a:lnSpc>
              <a:spcAft>
                <a:spcPts val="450"/>
              </a:spcAft>
              <a:buClr>
                <a:srgbClr val="FFE600"/>
              </a:buClr>
              <a:buSzPct val="70000"/>
              <a:defRPr/>
            </a:pPr>
            <a:r>
              <a:rPr lang="en-IN" sz="899" dirty="0">
                <a:solidFill>
                  <a:srgbClr val="FFE600"/>
                </a:solidFill>
                <a:latin typeface="EYInterstate" panose="02000503020000020004" pitchFamily="2" charset="0"/>
              </a:rPr>
              <a:t>P5: Human Rights</a:t>
            </a:r>
          </a:p>
        </p:txBody>
      </p:sp>
      <p:sp>
        <p:nvSpPr>
          <p:cNvPr id="51" name="Oval 50">
            <a:extLst>
              <a:ext uri="{FF2B5EF4-FFF2-40B4-BE49-F238E27FC236}">
                <a16:creationId xmlns="" xmlns:a16="http://schemas.microsoft.com/office/drawing/2014/main" id="{68373328-465E-4956-8FE2-6CE2F4EE7BF5}"/>
              </a:ext>
            </a:extLst>
          </p:cNvPr>
          <p:cNvSpPr/>
          <p:nvPr/>
        </p:nvSpPr>
        <p:spPr>
          <a:xfrm>
            <a:off x="5667425" y="2738732"/>
            <a:ext cx="945000" cy="945000"/>
          </a:xfrm>
          <a:prstGeom prst="ellipse">
            <a:avLst/>
          </a:prstGeom>
          <a:noFill/>
          <a:ln w="9525" cap="flat" cmpd="sng" algn="ctr">
            <a:solidFill>
              <a:sysClr val="window" lastClr="FFFFFF"/>
            </a:solidFill>
            <a:prstDash val="solid"/>
          </a:ln>
          <a:effectLst/>
        </p:spPr>
        <p:txBody>
          <a:bodyPr rtlCol="0" anchor="t" anchorCtr="0"/>
          <a:lstStyle/>
          <a:p>
            <a:pPr algn="ctr" defTabSz="685457">
              <a:buClrTx/>
              <a:defRPr/>
            </a:pPr>
            <a:endParaRPr lang="en-IN" sz="899" dirty="0">
              <a:latin typeface="EYInterstate Light"/>
              <a:ea typeface="+mn-ea"/>
            </a:endParaRPr>
          </a:p>
        </p:txBody>
      </p:sp>
      <p:sp>
        <p:nvSpPr>
          <p:cNvPr id="52" name="Oval 51">
            <a:extLst>
              <a:ext uri="{FF2B5EF4-FFF2-40B4-BE49-F238E27FC236}">
                <a16:creationId xmlns="" xmlns:a16="http://schemas.microsoft.com/office/drawing/2014/main" id="{EFDB9ACD-E60E-4435-AAC5-3D0FEC0C2D19}"/>
              </a:ext>
            </a:extLst>
          </p:cNvPr>
          <p:cNvSpPr/>
          <p:nvPr/>
        </p:nvSpPr>
        <p:spPr>
          <a:xfrm>
            <a:off x="2427134" y="2738732"/>
            <a:ext cx="945000" cy="945000"/>
          </a:xfrm>
          <a:prstGeom prst="ellipse">
            <a:avLst/>
          </a:prstGeom>
          <a:noFill/>
          <a:ln w="9525" cap="flat" cmpd="sng" algn="ctr">
            <a:solidFill>
              <a:sysClr val="window" lastClr="FFFFFF"/>
            </a:solidFill>
            <a:prstDash val="solid"/>
          </a:ln>
          <a:effectLst/>
        </p:spPr>
        <p:txBody>
          <a:bodyPr rtlCol="0" anchor="t" anchorCtr="0"/>
          <a:lstStyle/>
          <a:p>
            <a:pPr algn="ctr" defTabSz="685457">
              <a:buClrTx/>
              <a:defRPr/>
            </a:pPr>
            <a:endParaRPr lang="en-IN" sz="899" dirty="0">
              <a:latin typeface="EYInterstate Light"/>
              <a:ea typeface="+mn-ea"/>
            </a:endParaRPr>
          </a:p>
        </p:txBody>
      </p:sp>
      <p:sp>
        <p:nvSpPr>
          <p:cNvPr id="56" name="Rectangle: Rounded Corners 55">
            <a:extLst>
              <a:ext uri="{FF2B5EF4-FFF2-40B4-BE49-F238E27FC236}">
                <a16:creationId xmlns="" xmlns:a16="http://schemas.microsoft.com/office/drawing/2014/main" id="{318B174E-9D3A-4CD8-9714-B42BB3CA3AD1}"/>
              </a:ext>
            </a:extLst>
          </p:cNvPr>
          <p:cNvSpPr/>
          <p:nvPr/>
        </p:nvSpPr>
        <p:spPr>
          <a:xfrm>
            <a:off x="442080" y="3961352"/>
            <a:ext cx="1836776" cy="905934"/>
          </a:xfrm>
          <a:prstGeom prst="roundRect">
            <a:avLst/>
          </a:prstGeom>
          <a:noFill/>
          <a:ln w="9525" cap="flat" cmpd="sng" algn="ctr">
            <a:solidFill>
              <a:srgbClr val="000000">
                <a:lumMod val="50000"/>
                <a:lumOff val="50000"/>
              </a:srgbClr>
            </a:solidFill>
            <a:prstDash val="solid"/>
          </a:ln>
          <a:effectLst/>
        </p:spPr>
        <p:txBody>
          <a:bodyPr rtlCol="0" anchor="ctr" anchorCtr="0"/>
          <a:lstStyle/>
          <a:p>
            <a:pPr marL="128523" indent="-128523" defTabSz="746235">
              <a:buClrTx/>
              <a:buFont typeface="Arial" panose="020B0604020202020204" pitchFamily="34" charset="0"/>
              <a:buChar char="•"/>
              <a:defRPr/>
            </a:pPr>
            <a:r>
              <a:rPr lang="en-IN" sz="825" dirty="0">
                <a:solidFill>
                  <a:prstClr val="white"/>
                </a:solidFill>
                <a:effectLst>
                  <a:outerShdw blurRad="38100" dist="38100" dir="2700000" algn="tl">
                    <a:srgbClr val="000000">
                      <a:alpha val="43137"/>
                    </a:srgbClr>
                  </a:outerShdw>
                </a:effectLst>
              </a:rPr>
              <a:t>Enhanced Human Rights and Ethics policies and processes.</a:t>
            </a:r>
          </a:p>
          <a:p>
            <a:pPr marL="128523" indent="-128523" defTabSz="746235">
              <a:buClrTx/>
              <a:buFont typeface="Arial" panose="020B0604020202020204" pitchFamily="34" charset="0"/>
              <a:buChar char="•"/>
              <a:defRPr/>
            </a:pPr>
            <a:r>
              <a:rPr lang="en-IN" sz="825" dirty="0">
                <a:solidFill>
                  <a:prstClr val="white"/>
                </a:solidFill>
                <a:effectLst>
                  <a:outerShdw blurRad="38100" dist="38100" dir="2700000" algn="tl">
                    <a:srgbClr val="000000">
                      <a:alpha val="43137"/>
                    </a:srgbClr>
                  </a:outerShdw>
                </a:effectLst>
              </a:rPr>
              <a:t>Association with Global coalition (UNGC 10, IFC Performance Standards, etc.)</a:t>
            </a:r>
          </a:p>
        </p:txBody>
      </p:sp>
      <p:sp>
        <p:nvSpPr>
          <p:cNvPr id="57" name="Rectangle: Rounded Corners 56">
            <a:extLst>
              <a:ext uri="{FF2B5EF4-FFF2-40B4-BE49-F238E27FC236}">
                <a16:creationId xmlns="" xmlns:a16="http://schemas.microsoft.com/office/drawing/2014/main" id="{60AEB51D-9BDB-4EDE-926C-2FBD0206C603}"/>
              </a:ext>
            </a:extLst>
          </p:cNvPr>
          <p:cNvSpPr/>
          <p:nvPr/>
        </p:nvSpPr>
        <p:spPr>
          <a:xfrm>
            <a:off x="2346476" y="3961352"/>
            <a:ext cx="1632258" cy="905934"/>
          </a:xfrm>
          <a:prstGeom prst="roundRect">
            <a:avLst/>
          </a:prstGeom>
          <a:noFill/>
          <a:ln w="9525" cap="flat" cmpd="sng" algn="ctr">
            <a:solidFill>
              <a:srgbClr val="000000">
                <a:lumMod val="50000"/>
                <a:lumOff val="50000"/>
              </a:srgbClr>
            </a:solidFill>
            <a:prstDash val="solid"/>
          </a:ln>
          <a:effectLst/>
        </p:spPr>
        <p:txBody>
          <a:bodyPr rtlCol="0" anchor="ctr" anchorCtr="0"/>
          <a:lstStyle/>
          <a:p>
            <a:pPr marL="128523" indent="-128523" defTabSz="746235">
              <a:buClrTx/>
              <a:buFont typeface="Arial" panose="020B0604020202020204" pitchFamily="34" charset="0"/>
              <a:buChar char="•"/>
              <a:defRPr/>
            </a:pPr>
            <a:r>
              <a:rPr lang="en-IN" sz="825" dirty="0">
                <a:solidFill>
                  <a:prstClr val="white"/>
                </a:solidFill>
                <a:effectLst>
                  <a:outerShdw blurRad="38100" dist="38100" dir="2700000" algn="tl">
                    <a:srgbClr val="000000">
                      <a:alpha val="43137"/>
                    </a:srgbClr>
                  </a:outerShdw>
                </a:effectLst>
              </a:rPr>
              <a:t>Environmentally compliant company</a:t>
            </a:r>
          </a:p>
          <a:p>
            <a:pPr marL="128523" indent="-128523" defTabSz="746235">
              <a:buClrTx/>
              <a:buFont typeface="Arial" panose="020B0604020202020204" pitchFamily="34" charset="0"/>
              <a:buChar char="•"/>
              <a:defRPr/>
            </a:pPr>
            <a:r>
              <a:rPr lang="en-IN" sz="825" dirty="0">
                <a:solidFill>
                  <a:prstClr val="white"/>
                </a:solidFill>
                <a:effectLst>
                  <a:outerShdw blurRad="38100" dist="38100" dir="2700000" algn="tl">
                    <a:srgbClr val="000000">
                      <a:alpha val="43137"/>
                    </a:srgbClr>
                  </a:outerShdw>
                </a:effectLst>
              </a:rPr>
              <a:t>Carbon and water neutrality</a:t>
            </a:r>
          </a:p>
          <a:p>
            <a:pPr marL="128523" indent="-128523" defTabSz="746235">
              <a:buClrTx/>
              <a:buFont typeface="Arial" panose="020B0604020202020204" pitchFamily="34" charset="0"/>
              <a:buChar char="•"/>
              <a:defRPr/>
            </a:pPr>
            <a:r>
              <a:rPr lang="en-IN" sz="825" dirty="0">
                <a:solidFill>
                  <a:prstClr val="white"/>
                </a:solidFill>
                <a:effectLst>
                  <a:outerShdw blurRad="38100" dist="38100" dir="2700000" algn="tl">
                    <a:srgbClr val="000000">
                      <a:alpha val="43137"/>
                    </a:srgbClr>
                  </a:outerShdw>
                </a:effectLst>
              </a:rPr>
              <a:t>Established processes for waste &amp; biodiversity management</a:t>
            </a:r>
          </a:p>
        </p:txBody>
      </p:sp>
      <p:sp>
        <p:nvSpPr>
          <p:cNvPr id="58" name="Rectangle: Rounded Corners 57">
            <a:extLst>
              <a:ext uri="{FF2B5EF4-FFF2-40B4-BE49-F238E27FC236}">
                <a16:creationId xmlns="" xmlns:a16="http://schemas.microsoft.com/office/drawing/2014/main" id="{C22E13CB-B5A7-46F4-8142-611ED8B0DFF0}"/>
              </a:ext>
            </a:extLst>
          </p:cNvPr>
          <p:cNvSpPr/>
          <p:nvPr/>
        </p:nvSpPr>
        <p:spPr>
          <a:xfrm>
            <a:off x="5294138" y="3973393"/>
            <a:ext cx="1373243" cy="905935"/>
          </a:xfrm>
          <a:prstGeom prst="roundRect">
            <a:avLst/>
          </a:prstGeom>
          <a:noFill/>
          <a:ln w="9525" cap="flat" cmpd="sng" algn="ctr">
            <a:solidFill>
              <a:srgbClr val="000000">
                <a:lumMod val="50000"/>
                <a:lumOff val="50000"/>
              </a:srgbClr>
            </a:solidFill>
            <a:prstDash val="solid"/>
          </a:ln>
          <a:effectLst/>
        </p:spPr>
        <p:txBody>
          <a:bodyPr rtlCol="0" anchor="ctr" anchorCtr="0"/>
          <a:lstStyle/>
          <a:p>
            <a:pPr marL="128523" indent="-128523" defTabSz="746235">
              <a:buClrTx/>
              <a:buFont typeface="Arial" panose="020B0604020202020204" pitchFamily="34" charset="0"/>
              <a:buChar char="•"/>
              <a:defRPr/>
            </a:pPr>
            <a:r>
              <a:rPr lang="en-IN" sz="825" dirty="0">
                <a:solidFill>
                  <a:prstClr val="white"/>
                </a:solidFill>
                <a:effectLst>
                  <a:outerShdw blurRad="38100" dist="38100" dir="2700000" algn="tl">
                    <a:srgbClr val="000000">
                      <a:alpha val="43137"/>
                    </a:srgbClr>
                  </a:outerShdw>
                </a:effectLst>
              </a:rPr>
              <a:t>Enhanced engagement with local communities</a:t>
            </a:r>
          </a:p>
          <a:p>
            <a:pPr marL="128523" indent="-128523" defTabSz="746235">
              <a:buClrTx/>
              <a:buFont typeface="Arial" panose="020B0604020202020204" pitchFamily="34" charset="0"/>
              <a:buChar char="•"/>
              <a:defRPr/>
            </a:pPr>
            <a:r>
              <a:rPr lang="en-IN" sz="825" dirty="0">
                <a:solidFill>
                  <a:prstClr val="white"/>
                </a:solidFill>
                <a:effectLst>
                  <a:outerShdw blurRad="38100" dist="38100" dir="2700000" algn="tl">
                    <a:srgbClr val="000000">
                      <a:alpha val="43137"/>
                    </a:srgbClr>
                  </a:outerShdw>
                </a:effectLst>
              </a:rPr>
              <a:t>Enhanced brand reputation &amp; attractiveness</a:t>
            </a:r>
          </a:p>
        </p:txBody>
      </p:sp>
      <p:sp>
        <p:nvSpPr>
          <p:cNvPr id="59" name="TextBox 58">
            <a:extLst>
              <a:ext uri="{FF2B5EF4-FFF2-40B4-BE49-F238E27FC236}">
                <a16:creationId xmlns="" xmlns:a16="http://schemas.microsoft.com/office/drawing/2014/main" id="{B055ED77-A78F-41EC-8822-03E34BC8DA3F}"/>
              </a:ext>
            </a:extLst>
          </p:cNvPr>
          <p:cNvSpPr txBox="1"/>
          <p:nvPr/>
        </p:nvSpPr>
        <p:spPr>
          <a:xfrm>
            <a:off x="2488665" y="3077963"/>
            <a:ext cx="817116" cy="380475"/>
          </a:xfrm>
          <a:prstGeom prst="rect">
            <a:avLst/>
          </a:prstGeom>
          <a:noFill/>
        </p:spPr>
        <p:txBody>
          <a:bodyPr wrap="square" lIns="0" tIns="27418" rIns="0" bIns="0" rtlCol="0">
            <a:spAutoFit/>
          </a:bodyPr>
          <a:lstStyle/>
          <a:p>
            <a:pPr algn="ctr" defTabSz="746235">
              <a:lnSpc>
                <a:spcPct val="85000"/>
              </a:lnSpc>
              <a:spcAft>
                <a:spcPts val="450"/>
              </a:spcAft>
              <a:buClr>
                <a:srgbClr val="FFE600"/>
              </a:buClr>
              <a:buSzPct val="70000"/>
              <a:defRPr/>
            </a:pPr>
            <a:r>
              <a:rPr lang="en-IN" sz="899" dirty="0">
                <a:solidFill>
                  <a:srgbClr val="FFE600"/>
                </a:solidFill>
                <a:latin typeface="EYInterstate" panose="02000503020000020004" pitchFamily="2" charset="0"/>
              </a:rPr>
              <a:t>P6 : Environmental Stewardship</a:t>
            </a:r>
          </a:p>
        </p:txBody>
      </p:sp>
      <p:sp>
        <p:nvSpPr>
          <p:cNvPr id="60" name="TextBox 59">
            <a:extLst>
              <a:ext uri="{FF2B5EF4-FFF2-40B4-BE49-F238E27FC236}">
                <a16:creationId xmlns="" xmlns:a16="http://schemas.microsoft.com/office/drawing/2014/main" id="{12742BEA-4A2E-4294-BB7F-2AA070243D4A}"/>
              </a:ext>
            </a:extLst>
          </p:cNvPr>
          <p:cNvSpPr txBox="1"/>
          <p:nvPr/>
        </p:nvSpPr>
        <p:spPr>
          <a:xfrm>
            <a:off x="7420275" y="3128008"/>
            <a:ext cx="734434" cy="262878"/>
          </a:xfrm>
          <a:prstGeom prst="rect">
            <a:avLst/>
          </a:prstGeom>
          <a:noFill/>
        </p:spPr>
        <p:txBody>
          <a:bodyPr wrap="square" lIns="0" tIns="27418" rIns="0" bIns="0" rtlCol="0">
            <a:spAutoFit/>
          </a:bodyPr>
          <a:lstStyle/>
          <a:p>
            <a:pPr algn="ctr" defTabSz="746235">
              <a:lnSpc>
                <a:spcPct val="85000"/>
              </a:lnSpc>
              <a:spcAft>
                <a:spcPts val="450"/>
              </a:spcAft>
              <a:buClr>
                <a:srgbClr val="FFE600"/>
              </a:buClr>
              <a:buSzPct val="70000"/>
              <a:defRPr/>
            </a:pPr>
            <a:r>
              <a:rPr lang="en-IN" sz="899" dirty="0">
                <a:solidFill>
                  <a:srgbClr val="FFE600"/>
                </a:solidFill>
                <a:latin typeface="EYInterstate" panose="02000503020000020004" pitchFamily="2" charset="0"/>
              </a:rPr>
              <a:t>P9: Customer Focus</a:t>
            </a:r>
          </a:p>
        </p:txBody>
      </p:sp>
      <p:sp>
        <p:nvSpPr>
          <p:cNvPr id="61" name="Rectangle: Rounded Corners 60">
            <a:extLst>
              <a:ext uri="{FF2B5EF4-FFF2-40B4-BE49-F238E27FC236}">
                <a16:creationId xmlns="" xmlns:a16="http://schemas.microsoft.com/office/drawing/2014/main" id="{6C4BA911-0DD3-4F44-80DE-754F6D966B59}"/>
              </a:ext>
            </a:extLst>
          </p:cNvPr>
          <p:cNvSpPr/>
          <p:nvPr/>
        </p:nvSpPr>
        <p:spPr>
          <a:xfrm>
            <a:off x="6701923" y="3988177"/>
            <a:ext cx="2076383" cy="905935"/>
          </a:xfrm>
          <a:prstGeom prst="roundRect">
            <a:avLst/>
          </a:prstGeom>
          <a:noFill/>
          <a:ln w="9525" cap="flat" cmpd="sng" algn="ctr">
            <a:solidFill>
              <a:srgbClr val="000000">
                <a:lumMod val="50000"/>
                <a:lumOff val="50000"/>
              </a:srgbClr>
            </a:solidFill>
            <a:prstDash val="solid"/>
          </a:ln>
          <a:effectLst/>
        </p:spPr>
        <p:txBody>
          <a:bodyPr rtlCol="0" anchor="ctr" anchorCtr="0"/>
          <a:lstStyle/>
          <a:p>
            <a:pPr marL="128523" indent="-128523" defTabSz="746235">
              <a:buClrTx/>
              <a:buFont typeface="Arial" panose="020B0604020202020204" pitchFamily="34" charset="0"/>
              <a:buChar char="•"/>
              <a:defRPr/>
            </a:pPr>
            <a:r>
              <a:rPr lang="en-IN" sz="825" dirty="0">
                <a:solidFill>
                  <a:prstClr val="white"/>
                </a:solidFill>
                <a:effectLst>
                  <a:outerShdw blurRad="38100" dist="38100" dir="2700000" algn="tl">
                    <a:srgbClr val="000000">
                      <a:alpha val="43137"/>
                    </a:srgbClr>
                  </a:outerShdw>
                </a:effectLst>
              </a:rPr>
              <a:t>Enhanced customer engagement and product information disclosure. </a:t>
            </a:r>
          </a:p>
          <a:p>
            <a:pPr marL="128523" indent="-128523" defTabSz="746235">
              <a:buClrTx/>
              <a:buFont typeface="Arial" panose="020B0604020202020204" pitchFamily="34" charset="0"/>
              <a:buChar char="•"/>
              <a:defRPr/>
            </a:pPr>
            <a:r>
              <a:rPr lang="en-IN" sz="825" dirty="0">
                <a:solidFill>
                  <a:prstClr val="white"/>
                </a:solidFill>
                <a:effectLst>
                  <a:outerShdw blurRad="38100" dist="38100" dir="2700000" algn="tl">
                    <a:srgbClr val="000000">
                      <a:alpha val="43137"/>
                    </a:srgbClr>
                  </a:outerShdw>
                </a:effectLst>
              </a:rPr>
              <a:t>SOPs/ policies for cyber security &amp; data privacy for customers </a:t>
            </a:r>
          </a:p>
          <a:p>
            <a:pPr marL="128523" indent="-128523" defTabSz="746235">
              <a:buClrTx/>
              <a:buFont typeface="Arial" panose="020B0604020202020204" pitchFamily="34" charset="0"/>
              <a:buChar char="•"/>
              <a:defRPr/>
            </a:pPr>
            <a:r>
              <a:rPr lang="en-IN" sz="825" dirty="0">
                <a:solidFill>
                  <a:prstClr val="white"/>
                </a:solidFill>
                <a:effectLst>
                  <a:outerShdw blurRad="38100" dist="38100" dir="2700000" algn="tl">
                    <a:srgbClr val="000000">
                      <a:alpha val="43137"/>
                    </a:srgbClr>
                  </a:outerShdw>
                </a:effectLst>
              </a:rPr>
              <a:t>Sustainable product labelling</a:t>
            </a:r>
          </a:p>
        </p:txBody>
      </p:sp>
      <p:sp>
        <p:nvSpPr>
          <p:cNvPr id="62" name="Oval 61">
            <a:extLst>
              <a:ext uri="{FF2B5EF4-FFF2-40B4-BE49-F238E27FC236}">
                <a16:creationId xmlns="" xmlns:a16="http://schemas.microsoft.com/office/drawing/2014/main" id="{50864EC6-7F40-4B8B-A896-DC64B03C795F}"/>
              </a:ext>
            </a:extLst>
          </p:cNvPr>
          <p:cNvSpPr/>
          <p:nvPr/>
        </p:nvSpPr>
        <p:spPr>
          <a:xfrm>
            <a:off x="4047279" y="2738732"/>
            <a:ext cx="945000" cy="945000"/>
          </a:xfrm>
          <a:prstGeom prst="ellipse">
            <a:avLst/>
          </a:prstGeom>
          <a:noFill/>
          <a:ln w="9525" cap="flat" cmpd="sng" algn="ctr">
            <a:solidFill>
              <a:sysClr val="window" lastClr="FFFFFF"/>
            </a:solidFill>
            <a:prstDash val="solid"/>
          </a:ln>
          <a:effectLst/>
        </p:spPr>
        <p:txBody>
          <a:bodyPr rtlCol="0" anchor="t" anchorCtr="0"/>
          <a:lstStyle/>
          <a:p>
            <a:pPr algn="ctr" defTabSz="685457">
              <a:buClrTx/>
              <a:defRPr/>
            </a:pPr>
            <a:endParaRPr lang="en-IN" sz="899" dirty="0">
              <a:latin typeface="EYInterstate Light"/>
              <a:ea typeface="+mn-ea"/>
            </a:endParaRPr>
          </a:p>
        </p:txBody>
      </p:sp>
      <p:sp>
        <p:nvSpPr>
          <p:cNvPr id="64" name="TextBox 63">
            <a:extLst>
              <a:ext uri="{FF2B5EF4-FFF2-40B4-BE49-F238E27FC236}">
                <a16:creationId xmlns="" xmlns:a16="http://schemas.microsoft.com/office/drawing/2014/main" id="{342E8D61-3B24-4B5C-A3A1-6E6AB935AA7F}"/>
              </a:ext>
            </a:extLst>
          </p:cNvPr>
          <p:cNvSpPr txBox="1"/>
          <p:nvPr/>
        </p:nvSpPr>
        <p:spPr>
          <a:xfrm>
            <a:off x="4165248" y="3112925"/>
            <a:ext cx="734434" cy="380475"/>
          </a:xfrm>
          <a:prstGeom prst="rect">
            <a:avLst/>
          </a:prstGeom>
          <a:noFill/>
        </p:spPr>
        <p:txBody>
          <a:bodyPr wrap="square" lIns="0" tIns="27418" rIns="0" bIns="0" rtlCol="0">
            <a:spAutoFit/>
          </a:bodyPr>
          <a:lstStyle/>
          <a:p>
            <a:pPr algn="ctr" defTabSz="746235">
              <a:lnSpc>
                <a:spcPct val="85000"/>
              </a:lnSpc>
              <a:spcAft>
                <a:spcPts val="450"/>
              </a:spcAft>
              <a:buClr>
                <a:srgbClr val="FFE600"/>
              </a:buClr>
              <a:buSzPct val="70000"/>
              <a:defRPr/>
            </a:pPr>
            <a:r>
              <a:rPr lang="en-IN" sz="899" dirty="0">
                <a:solidFill>
                  <a:srgbClr val="FFE600"/>
                </a:solidFill>
                <a:latin typeface="EYInterstate" panose="02000503020000020004" pitchFamily="2" charset="0"/>
              </a:rPr>
              <a:t>P7: Public Policy Advocacy</a:t>
            </a:r>
          </a:p>
        </p:txBody>
      </p:sp>
      <p:cxnSp>
        <p:nvCxnSpPr>
          <p:cNvPr id="65" name="Straight Connector 64">
            <a:extLst>
              <a:ext uri="{FF2B5EF4-FFF2-40B4-BE49-F238E27FC236}">
                <a16:creationId xmlns="" xmlns:a16="http://schemas.microsoft.com/office/drawing/2014/main" id="{99095937-B6D5-4FA0-9DC1-ECB7E17E535D}"/>
              </a:ext>
            </a:extLst>
          </p:cNvPr>
          <p:cNvCxnSpPr>
            <a:cxnSpLocks/>
            <a:stCxn id="49" idx="6"/>
            <a:endCxn id="52" idx="2"/>
          </p:cNvCxnSpPr>
          <p:nvPr/>
        </p:nvCxnSpPr>
        <p:spPr>
          <a:xfrm>
            <a:off x="1751988" y="3211232"/>
            <a:ext cx="675146" cy="0"/>
          </a:xfrm>
          <a:prstGeom prst="line">
            <a:avLst/>
          </a:prstGeom>
          <a:noFill/>
          <a:ln w="19050" cap="rnd" cmpd="sng" algn="ctr">
            <a:solidFill>
              <a:srgbClr val="C4C4CD"/>
            </a:solidFill>
            <a:prstDash val="sysDot"/>
            <a:round/>
            <a:headEnd type="oval" w="lg" len="lg"/>
            <a:tailEnd type="oval" w="lg" len="lg"/>
          </a:ln>
          <a:effectLst/>
        </p:spPr>
      </p:cxnSp>
      <p:cxnSp>
        <p:nvCxnSpPr>
          <p:cNvPr id="66" name="Straight Connector 65">
            <a:extLst>
              <a:ext uri="{FF2B5EF4-FFF2-40B4-BE49-F238E27FC236}">
                <a16:creationId xmlns="" xmlns:a16="http://schemas.microsoft.com/office/drawing/2014/main" id="{BD3E05E3-D4B3-4DD8-B140-19BC7B3DE7F1}"/>
              </a:ext>
            </a:extLst>
          </p:cNvPr>
          <p:cNvCxnSpPr>
            <a:cxnSpLocks/>
            <a:stCxn id="52" idx="6"/>
            <a:endCxn id="62" idx="2"/>
          </p:cNvCxnSpPr>
          <p:nvPr/>
        </p:nvCxnSpPr>
        <p:spPr>
          <a:xfrm>
            <a:off x="3372133" y="3211232"/>
            <a:ext cx="675146" cy="0"/>
          </a:xfrm>
          <a:prstGeom prst="line">
            <a:avLst/>
          </a:prstGeom>
          <a:noFill/>
          <a:ln w="19050" cap="rnd" cmpd="sng" algn="ctr">
            <a:solidFill>
              <a:srgbClr val="C4C4CD"/>
            </a:solidFill>
            <a:prstDash val="sysDot"/>
            <a:round/>
            <a:headEnd type="oval" w="lg" len="lg"/>
            <a:tailEnd type="oval" w="lg" len="lg"/>
          </a:ln>
          <a:effectLst/>
        </p:spPr>
      </p:cxnSp>
      <p:cxnSp>
        <p:nvCxnSpPr>
          <p:cNvPr id="67" name="Straight Connector 66">
            <a:extLst>
              <a:ext uri="{FF2B5EF4-FFF2-40B4-BE49-F238E27FC236}">
                <a16:creationId xmlns="" xmlns:a16="http://schemas.microsoft.com/office/drawing/2014/main" id="{EF1440A6-B66D-4B8E-B7A0-1F398BB60912}"/>
              </a:ext>
            </a:extLst>
          </p:cNvPr>
          <p:cNvCxnSpPr>
            <a:cxnSpLocks/>
            <a:stCxn id="62" idx="6"/>
            <a:endCxn id="51" idx="2"/>
          </p:cNvCxnSpPr>
          <p:nvPr/>
        </p:nvCxnSpPr>
        <p:spPr>
          <a:xfrm>
            <a:off x="4992279" y="3211232"/>
            <a:ext cx="675146" cy="0"/>
          </a:xfrm>
          <a:prstGeom prst="line">
            <a:avLst/>
          </a:prstGeom>
          <a:noFill/>
          <a:ln w="19050" cap="rnd" cmpd="sng" algn="ctr">
            <a:solidFill>
              <a:srgbClr val="C4C4CD"/>
            </a:solidFill>
            <a:prstDash val="sysDot"/>
            <a:round/>
            <a:headEnd type="oval" w="lg" len="lg"/>
            <a:tailEnd type="oval" w="lg" len="lg"/>
          </a:ln>
          <a:effectLst/>
        </p:spPr>
      </p:cxnSp>
      <p:sp>
        <p:nvSpPr>
          <p:cNvPr id="68" name="Rectangle: Rounded Corners 67">
            <a:extLst>
              <a:ext uri="{FF2B5EF4-FFF2-40B4-BE49-F238E27FC236}">
                <a16:creationId xmlns="" xmlns:a16="http://schemas.microsoft.com/office/drawing/2014/main" id="{0081CE83-D7F9-4513-9C4D-EFFB339153E1}"/>
              </a:ext>
            </a:extLst>
          </p:cNvPr>
          <p:cNvSpPr/>
          <p:nvPr/>
        </p:nvSpPr>
        <p:spPr>
          <a:xfrm>
            <a:off x="4046355" y="3973393"/>
            <a:ext cx="1117618" cy="905935"/>
          </a:xfrm>
          <a:prstGeom prst="roundRect">
            <a:avLst/>
          </a:prstGeom>
          <a:noFill/>
          <a:ln w="9525" cap="flat" cmpd="sng" algn="ctr">
            <a:solidFill>
              <a:srgbClr val="000000">
                <a:lumMod val="50000"/>
                <a:lumOff val="50000"/>
              </a:srgbClr>
            </a:solidFill>
            <a:prstDash val="solid"/>
          </a:ln>
          <a:effectLst/>
        </p:spPr>
        <p:txBody>
          <a:bodyPr rtlCol="0" anchor="ctr" anchorCtr="0"/>
          <a:lstStyle/>
          <a:p>
            <a:pPr marL="128523" indent="-128523" defTabSz="746235">
              <a:buClrTx/>
              <a:buFont typeface="Arial" panose="020B0604020202020204" pitchFamily="34" charset="0"/>
              <a:buChar char="•"/>
              <a:defRPr/>
            </a:pPr>
            <a:r>
              <a:rPr lang="en-IN" sz="825" dirty="0">
                <a:solidFill>
                  <a:prstClr val="white"/>
                </a:solidFill>
                <a:effectLst>
                  <a:outerShdw blurRad="38100" dist="38100" dir="2700000" algn="tl">
                    <a:srgbClr val="000000">
                      <a:alpha val="43137"/>
                    </a:srgbClr>
                  </a:outerShdw>
                </a:effectLst>
              </a:rPr>
              <a:t>Robust public advocacy on global matters. </a:t>
            </a:r>
          </a:p>
          <a:p>
            <a:pPr defTabSz="746235">
              <a:buClrTx/>
              <a:defRPr/>
            </a:pPr>
            <a:endParaRPr lang="en-IN" sz="825" dirty="0">
              <a:solidFill>
                <a:prstClr val="white"/>
              </a:solidFill>
              <a:effectLst>
                <a:outerShdw blurRad="38100" dist="38100" dir="2700000" algn="tl">
                  <a:srgbClr val="000000">
                    <a:alpha val="43137"/>
                  </a:srgbClr>
                </a:outerShdw>
              </a:effectLst>
            </a:endParaRPr>
          </a:p>
        </p:txBody>
      </p:sp>
      <p:sp>
        <p:nvSpPr>
          <p:cNvPr id="69" name="Oval 68">
            <a:extLst>
              <a:ext uri="{FF2B5EF4-FFF2-40B4-BE49-F238E27FC236}">
                <a16:creationId xmlns="" xmlns:a16="http://schemas.microsoft.com/office/drawing/2014/main" id="{AAB5A862-0CF5-4AF8-8C39-3B2E7540D568}"/>
              </a:ext>
            </a:extLst>
          </p:cNvPr>
          <p:cNvSpPr/>
          <p:nvPr/>
        </p:nvSpPr>
        <p:spPr>
          <a:xfrm>
            <a:off x="7287569" y="2738732"/>
            <a:ext cx="945000" cy="945000"/>
          </a:xfrm>
          <a:prstGeom prst="ellipse">
            <a:avLst/>
          </a:prstGeom>
          <a:noFill/>
          <a:ln w="9525" cap="flat" cmpd="sng" algn="ctr">
            <a:solidFill>
              <a:sysClr val="window" lastClr="FFFFFF"/>
            </a:solidFill>
            <a:prstDash val="solid"/>
          </a:ln>
          <a:effectLst/>
        </p:spPr>
        <p:txBody>
          <a:bodyPr rtlCol="0" anchor="t" anchorCtr="0"/>
          <a:lstStyle/>
          <a:p>
            <a:pPr algn="ctr" defTabSz="685457">
              <a:buClrTx/>
              <a:defRPr/>
            </a:pPr>
            <a:endParaRPr lang="en-IN" sz="899" dirty="0">
              <a:latin typeface="EYInterstate Light"/>
              <a:ea typeface="+mn-ea"/>
            </a:endParaRPr>
          </a:p>
        </p:txBody>
      </p:sp>
      <p:sp>
        <p:nvSpPr>
          <p:cNvPr id="70" name="TextBox 69">
            <a:extLst>
              <a:ext uri="{FF2B5EF4-FFF2-40B4-BE49-F238E27FC236}">
                <a16:creationId xmlns="" xmlns:a16="http://schemas.microsoft.com/office/drawing/2014/main" id="{01DE2769-B25F-4BF6-A62B-88109E13B566}"/>
              </a:ext>
            </a:extLst>
          </p:cNvPr>
          <p:cNvSpPr txBox="1"/>
          <p:nvPr/>
        </p:nvSpPr>
        <p:spPr>
          <a:xfrm>
            <a:off x="5792994" y="3116101"/>
            <a:ext cx="734434" cy="380475"/>
          </a:xfrm>
          <a:prstGeom prst="rect">
            <a:avLst/>
          </a:prstGeom>
          <a:noFill/>
        </p:spPr>
        <p:txBody>
          <a:bodyPr wrap="square" lIns="0" tIns="27418" rIns="0" bIns="0" rtlCol="0">
            <a:spAutoFit/>
          </a:bodyPr>
          <a:lstStyle/>
          <a:p>
            <a:pPr algn="ctr" defTabSz="746235">
              <a:lnSpc>
                <a:spcPct val="85000"/>
              </a:lnSpc>
              <a:spcAft>
                <a:spcPts val="450"/>
              </a:spcAft>
              <a:buClr>
                <a:srgbClr val="FFE600"/>
              </a:buClr>
              <a:buSzPct val="70000"/>
              <a:defRPr/>
            </a:pPr>
            <a:r>
              <a:rPr lang="en-IN" sz="899" dirty="0">
                <a:solidFill>
                  <a:srgbClr val="FFE600"/>
                </a:solidFill>
                <a:latin typeface="EYInterstate" panose="02000503020000020004" pitchFamily="2" charset="0"/>
              </a:rPr>
              <a:t>P8: Inclusive and Equitable Growth</a:t>
            </a:r>
          </a:p>
        </p:txBody>
      </p:sp>
      <p:cxnSp>
        <p:nvCxnSpPr>
          <p:cNvPr id="71" name="Straight Connector 70">
            <a:extLst>
              <a:ext uri="{FF2B5EF4-FFF2-40B4-BE49-F238E27FC236}">
                <a16:creationId xmlns="" xmlns:a16="http://schemas.microsoft.com/office/drawing/2014/main" id="{D7118415-0B3D-49B7-8277-14052B0E1E71}"/>
              </a:ext>
            </a:extLst>
          </p:cNvPr>
          <p:cNvCxnSpPr>
            <a:cxnSpLocks/>
            <a:stCxn id="51" idx="6"/>
            <a:endCxn id="69" idx="2"/>
          </p:cNvCxnSpPr>
          <p:nvPr/>
        </p:nvCxnSpPr>
        <p:spPr>
          <a:xfrm>
            <a:off x="6612425" y="3211232"/>
            <a:ext cx="675145" cy="0"/>
          </a:xfrm>
          <a:prstGeom prst="line">
            <a:avLst/>
          </a:prstGeom>
          <a:noFill/>
          <a:ln w="19050" cap="rnd" cmpd="sng" algn="ctr">
            <a:solidFill>
              <a:srgbClr val="C4C4CD"/>
            </a:solidFill>
            <a:prstDash val="sysDot"/>
            <a:round/>
            <a:headEnd type="oval" w="lg" len="lg"/>
            <a:tailEnd type="oval" w="lg" len="lg"/>
          </a:ln>
          <a:effectLst/>
        </p:spPr>
      </p:cxnSp>
      <p:sp>
        <p:nvSpPr>
          <p:cNvPr id="73" name="Freeform 37">
            <a:extLst>
              <a:ext uri="{FF2B5EF4-FFF2-40B4-BE49-F238E27FC236}">
                <a16:creationId xmlns="" xmlns:a16="http://schemas.microsoft.com/office/drawing/2014/main" id="{C0CECF7B-B9B8-4F0D-91BC-7D65B541C79E}"/>
              </a:ext>
            </a:extLst>
          </p:cNvPr>
          <p:cNvSpPr>
            <a:spLocks/>
          </p:cNvSpPr>
          <p:nvPr/>
        </p:nvSpPr>
        <p:spPr bwMode="auto">
          <a:xfrm>
            <a:off x="2816444" y="2821748"/>
            <a:ext cx="191402" cy="201938"/>
          </a:xfrm>
          <a:custGeom>
            <a:avLst/>
            <a:gdLst>
              <a:gd name="T0" fmla="*/ 47 w 137"/>
              <a:gd name="T1" fmla="*/ 170 h 170"/>
              <a:gd name="T2" fmla="*/ 84 w 137"/>
              <a:gd name="T3" fmla="*/ 118 h 170"/>
              <a:gd name="T4" fmla="*/ 137 w 137"/>
              <a:gd name="T5" fmla="*/ 75 h 170"/>
              <a:gd name="T6" fmla="*/ 104 w 137"/>
              <a:gd name="T7" fmla="*/ 99 h 170"/>
              <a:gd name="T8" fmla="*/ 110 w 137"/>
              <a:gd name="T9" fmla="*/ 77 h 170"/>
              <a:gd name="T10" fmla="*/ 106 w 137"/>
              <a:gd name="T11" fmla="*/ 77 h 170"/>
              <a:gd name="T12" fmla="*/ 81 w 137"/>
              <a:gd name="T13" fmla="*/ 110 h 170"/>
              <a:gd name="T14" fmla="*/ 96 w 137"/>
              <a:gd name="T15" fmla="*/ 69 h 170"/>
              <a:gd name="T16" fmla="*/ 128 w 137"/>
              <a:gd name="T17" fmla="*/ 23 h 170"/>
              <a:gd name="T18" fmla="*/ 89 w 137"/>
              <a:gd name="T19" fmla="*/ 64 h 170"/>
              <a:gd name="T20" fmla="*/ 89 w 137"/>
              <a:gd name="T21" fmla="*/ 33 h 170"/>
              <a:gd name="T22" fmla="*/ 85 w 137"/>
              <a:gd name="T23" fmla="*/ 34 h 170"/>
              <a:gd name="T24" fmla="*/ 72 w 137"/>
              <a:gd name="T25" fmla="*/ 82 h 170"/>
              <a:gd name="T26" fmla="*/ 63 w 137"/>
              <a:gd name="T27" fmla="*/ 40 h 170"/>
              <a:gd name="T28" fmla="*/ 79 w 137"/>
              <a:gd name="T29" fmla="*/ 16 h 170"/>
              <a:gd name="T30" fmla="*/ 72 w 137"/>
              <a:gd name="T31" fmla="*/ 19 h 170"/>
              <a:gd name="T32" fmla="*/ 61 w 137"/>
              <a:gd name="T33" fmla="*/ 35 h 170"/>
              <a:gd name="T34" fmla="*/ 56 w 137"/>
              <a:gd name="T35" fmla="*/ 18 h 170"/>
              <a:gd name="T36" fmla="*/ 49 w 137"/>
              <a:gd name="T37" fmla="*/ 17 h 170"/>
              <a:gd name="T38" fmla="*/ 52 w 137"/>
              <a:gd name="T39" fmla="*/ 28 h 170"/>
              <a:gd name="T40" fmla="*/ 42 w 137"/>
              <a:gd name="T41" fmla="*/ 31 h 170"/>
              <a:gd name="T42" fmla="*/ 37 w 137"/>
              <a:gd name="T43" fmla="*/ 30 h 170"/>
              <a:gd name="T44" fmla="*/ 5 w 137"/>
              <a:gd name="T45" fmla="*/ 16 h 170"/>
              <a:gd name="T46" fmla="*/ 51 w 137"/>
              <a:gd name="T47" fmla="*/ 58 h 170"/>
              <a:gd name="T48" fmla="*/ 15 w 137"/>
              <a:gd name="T49" fmla="*/ 43 h 170"/>
              <a:gd name="T50" fmla="*/ 18 w 137"/>
              <a:gd name="T51" fmla="*/ 49 h 170"/>
              <a:gd name="T52" fmla="*/ 62 w 137"/>
              <a:gd name="T53" fmla="*/ 91 h 170"/>
              <a:gd name="T54" fmla="*/ 35 w 137"/>
              <a:gd name="T55" fmla="*/ 79 h 170"/>
              <a:gd name="T56" fmla="*/ 20 w 137"/>
              <a:gd name="T57" fmla="*/ 67 h 170"/>
              <a:gd name="T58" fmla="*/ 9 w 137"/>
              <a:gd name="T59" fmla="*/ 65 h 170"/>
              <a:gd name="T60" fmla="*/ 10 w 137"/>
              <a:gd name="T61" fmla="*/ 70 h 170"/>
              <a:gd name="T62" fmla="*/ 21 w 137"/>
              <a:gd name="T63" fmla="*/ 92 h 170"/>
              <a:gd name="T64" fmla="*/ 0 w 137"/>
              <a:gd name="T65" fmla="*/ 111 h 170"/>
              <a:gd name="T66" fmla="*/ 34 w 137"/>
              <a:gd name="T67" fmla="*/ 91 h 170"/>
              <a:gd name="T68" fmla="*/ 43 w 137"/>
              <a:gd name="T69" fmla="*/ 154 h 170"/>
              <a:gd name="T70" fmla="*/ 19 w 137"/>
              <a:gd name="T71"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7" h="170">
                <a:moveTo>
                  <a:pt x="19" y="170"/>
                </a:moveTo>
                <a:cubicBezTo>
                  <a:pt x="47" y="170"/>
                  <a:pt x="47" y="170"/>
                  <a:pt x="47" y="170"/>
                </a:cubicBezTo>
                <a:cubicBezTo>
                  <a:pt x="47" y="170"/>
                  <a:pt x="61" y="161"/>
                  <a:pt x="65" y="155"/>
                </a:cubicBezTo>
                <a:cubicBezTo>
                  <a:pt x="70" y="149"/>
                  <a:pt x="79" y="123"/>
                  <a:pt x="84" y="118"/>
                </a:cubicBezTo>
                <a:cubicBezTo>
                  <a:pt x="90" y="114"/>
                  <a:pt x="106" y="108"/>
                  <a:pt x="116" y="100"/>
                </a:cubicBezTo>
                <a:cubicBezTo>
                  <a:pt x="126" y="92"/>
                  <a:pt x="137" y="75"/>
                  <a:pt x="137" y="75"/>
                </a:cubicBezTo>
                <a:cubicBezTo>
                  <a:pt x="137" y="75"/>
                  <a:pt x="127" y="87"/>
                  <a:pt x="120" y="92"/>
                </a:cubicBezTo>
                <a:cubicBezTo>
                  <a:pt x="113" y="96"/>
                  <a:pt x="104" y="99"/>
                  <a:pt x="104" y="99"/>
                </a:cubicBezTo>
                <a:cubicBezTo>
                  <a:pt x="104" y="99"/>
                  <a:pt x="109" y="91"/>
                  <a:pt x="110" y="88"/>
                </a:cubicBezTo>
                <a:cubicBezTo>
                  <a:pt x="110" y="85"/>
                  <a:pt x="107" y="78"/>
                  <a:pt x="110" y="77"/>
                </a:cubicBezTo>
                <a:cubicBezTo>
                  <a:pt x="112" y="75"/>
                  <a:pt x="119" y="65"/>
                  <a:pt x="119" y="65"/>
                </a:cubicBezTo>
                <a:cubicBezTo>
                  <a:pt x="119" y="65"/>
                  <a:pt x="107" y="72"/>
                  <a:pt x="106" y="77"/>
                </a:cubicBezTo>
                <a:cubicBezTo>
                  <a:pt x="104" y="81"/>
                  <a:pt x="105" y="89"/>
                  <a:pt x="103" y="91"/>
                </a:cubicBezTo>
                <a:cubicBezTo>
                  <a:pt x="97" y="98"/>
                  <a:pt x="81" y="110"/>
                  <a:pt x="81" y="110"/>
                </a:cubicBezTo>
                <a:cubicBezTo>
                  <a:pt x="81" y="110"/>
                  <a:pt x="77" y="92"/>
                  <a:pt x="80" y="87"/>
                </a:cubicBezTo>
                <a:cubicBezTo>
                  <a:pt x="83" y="82"/>
                  <a:pt x="83" y="77"/>
                  <a:pt x="96" y="69"/>
                </a:cubicBezTo>
                <a:cubicBezTo>
                  <a:pt x="110" y="61"/>
                  <a:pt x="121" y="45"/>
                  <a:pt x="122" y="41"/>
                </a:cubicBezTo>
                <a:cubicBezTo>
                  <a:pt x="124" y="37"/>
                  <a:pt x="128" y="23"/>
                  <a:pt x="128" y="23"/>
                </a:cubicBezTo>
                <a:cubicBezTo>
                  <a:pt x="128" y="23"/>
                  <a:pt x="121" y="40"/>
                  <a:pt x="112" y="50"/>
                </a:cubicBezTo>
                <a:cubicBezTo>
                  <a:pt x="103" y="59"/>
                  <a:pt x="89" y="64"/>
                  <a:pt x="89" y="64"/>
                </a:cubicBezTo>
                <a:cubicBezTo>
                  <a:pt x="89" y="64"/>
                  <a:pt x="90" y="61"/>
                  <a:pt x="90" y="56"/>
                </a:cubicBezTo>
                <a:cubicBezTo>
                  <a:pt x="89" y="50"/>
                  <a:pt x="86" y="41"/>
                  <a:pt x="89" y="33"/>
                </a:cubicBezTo>
                <a:cubicBezTo>
                  <a:pt x="92" y="25"/>
                  <a:pt x="100" y="14"/>
                  <a:pt x="100" y="14"/>
                </a:cubicBezTo>
                <a:cubicBezTo>
                  <a:pt x="100" y="14"/>
                  <a:pt x="87" y="21"/>
                  <a:pt x="85" y="34"/>
                </a:cubicBezTo>
                <a:cubicBezTo>
                  <a:pt x="82" y="46"/>
                  <a:pt x="85" y="62"/>
                  <a:pt x="83" y="66"/>
                </a:cubicBezTo>
                <a:cubicBezTo>
                  <a:pt x="82" y="71"/>
                  <a:pt x="72" y="82"/>
                  <a:pt x="72" y="82"/>
                </a:cubicBezTo>
                <a:cubicBezTo>
                  <a:pt x="72" y="82"/>
                  <a:pt x="69" y="71"/>
                  <a:pt x="66" y="65"/>
                </a:cubicBezTo>
                <a:cubicBezTo>
                  <a:pt x="64" y="60"/>
                  <a:pt x="61" y="45"/>
                  <a:pt x="63" y="40"/>
                </a:cubicBezTo>
                <a:cubicBezTo>
                  <a:pt x="65" y="34"/>
                  <a:pt x="71" y="31"/>
                  <a:pt x="72" y="28"/>
                </a:cubicBezTo>
                <a:cubicBezTo>
                  <a:pt x="73" y="25"/>
                  <a:pt x="76" y="16"/>
                  <a:pt x="79" y="16"/>
                </a:cubicBezTo>
                <a:cubicBezTo>
                  <a:pt x="82" y="15"/>
                  <a:pt x="85" y="12"/>
                  <a:pt x="85" y="12"/>
                </a:cubicBezTo>
                <a:cubicBezTo>
                  <a:pt x="85" y="12"/>
                  <a:pt x="73" y="16"/>
                  <a:pt x="72" y="19"/>
                </a:cubicBezTo>
                <a:cubicBezTo>
                  <a:pt x="70" y="23"/>
                  <a:pt x="69" y="27"/>
                  <a:pt x="67" y="29"/>
                </a:cubicBezTo>
                <a:cubicBezTo>
                  <a:pt x="65" y="31"/>
                  <a:pt x="61" y="35"/>
                  <a:pt x="61" y="35"/>
                </a:cubicBezTo>
                <a:cubicBezTo>
                  <a:pt x="61" y="35"/>
                  <a:pt x="56" y="11"/>
                  <a:pt x="58" y="5"/>
                </a:cubicBezTo>
                <a:cubicBezTo>
                  <a:pt x="60" y="0"/>
                  <a:pt x="55" y="11"/>
                  <a:pt x="56" y="18"/>
                </a:cubicBezTo>
                <a:cubicBezTo>
                  <a:pt x="57" y="26"/>
                  <a:pt x="57" y="29"/>
                  <a:pt x="57" y="29"/>
                </a:cubicBezTo>
                <a:cubicBezTo>
                  <a:pt x="57" y="29"/>
                  <a:pt x="53" y="21"/>
                  <a:pt x="49" y="17"/>
                </a:cubicBezTo>
                <a:cubicBezTo>
                  <a:pt x="46" y="14"/>
                  <a:pt x="31" y="10"/>
                  <a:pt x="31" y="10"/>
                </a:cubicBezTo>
                <a:cubicBezTo>
                  <a:pt x="31" y="10"/>
                  <a:pt x="50" y="19"/>
                  <a:pt x="52" y="28"/>
                </a:cubicBezTo>
                <a:cubicBezTo>
                  <a:pt x="54" y="36"/>
                  <a:pt x="57" y="54"/>
                  <a:pt x="57" y="54"/>
                </a:cubicBezTo>
                <a:cubicBezTo>
                  <a:pt x="57" y="54"/>
                  <a:pt x="47" y="38"/>
                  <a:pt x="42" y="31"/>
                </a:cubicBezTo>
                <a:cubicBezTo>
                  <a:pt x="37" y="24"/>
                  <a:pt x="24" y="13"/>
                  <a:pt x="25" y="14"/>
                </a:cubicBezTo>
                <a:cubicBezTo>
                  <a:pt x="26" y="15"/>
                  <a:pt x="37" y="30"/>
                  <a:pt x="37" y="30"/>
                </a:cubicBezTo>
                <a:cubicBezTo>
                  <a:pt x="37" y="30"/>
                  <a:pt x="29" y="23"/>
                  <a:pt x="24" y="20"/>
                </a:cubicBezTo>
                <a:cubicBezTo>
                  <a:pt x="19" y="17"/>
                  <a:pt x="5" y="16"/>
                  <a:pt x="5" y="16"/>
                </a:cubicBezTo>
                <a:cubicBezTo>
                  <a:pt x="5" y="16"/>
                  <a:pt x="29" y="23"/>
                  <a:pt x="37" y="35"/>
                </a:cubicBezTo>
                <a:cubicBezTo>
                  <a:pt x="46" y="48"/>
                  <a:pt x="51" y="58"/>
                  <a:pt x="51" y="58"/>
                </a:cubicBezTo>
                <a:cubicBezTo>
                  <a:pt x="51" y="58"/>
                  <a:pt x="41" y="53"/>
                  <a:pt x="35" y="51"/>
                </a:cubicBezTo>
                <a:cubicBezTo>
                  <a:pt x="29" y="49"/>
                  <a:pt x="21" y="48"/>
                  <a:pt x="15" y="43"/>
                </a:cubicBezTo>
                <a:cubicBezTo>
                  <a:pt x="9" y="38"/>
                  <a:pt x="1" y="23"/>
                  <a:pt x="1" y="23"/>
                </a:cubicBezTo>
                <a:cubicBezTo>
                  <a:pt x="1" y="23"/>
                  <a:pt x="3" y="44"/>
                  <a:pt x="18" y="49"/>
                </a:cubicBezTo>
                <a:cubicBezTo>
                  <a:pt x="33" y="54"/>
                  <a:pt x="51" y="63"/>
                  <a:pt x="54" y="67"/>
                </a:cubicBezTo>
                <a:cubicBezTo>
                  <a:pt x="62" y="76"/>
                  <a:pt x="62" y="91"/>
                  <a:pt x="62" y="91"/>
                </a:cubicBezTo>
                <a:cubicBezTo>
                  <a:pt x="62" y="91"/>
                  <a:pt x="55" y="85"/>
                  <a:pt x="52" y="84"/>
                </a:cubicBezTo>
                <a:cubicBezTo>
                  <a:pt x="48" y="83"/>
                  <a:pt x="42" y="83"/>
                  <a:pt x="35" y="79"/>
                </a:cubicBezTo>
                <a:cubicBezTo>
                  <a:pt x="22" y="70"/>
                  <a:pt x="19" y="56"/>
                  <a:pt x="19" y="56"/>
                </a:cubicBezTo>
                <a:cubicBezTo>
                  <a:pt x="19" y="56"/>
                  <a:pt x="17" y="62"/>
                  <a:pt x="20" y="67"/>
                </a:cubicBezTo>
                <a:cubicBezTo>
                  <a:pt x="23" y="72"/>
                  <a:pt x="26" y="77"/>
                  <a:pt x="26" y="77"/>
                </a:cubicBezTo>
                <a:cubicBezTo>
                  <a:pt x="26" y="77"/>
                  <a:pt x="13" y="70"/>
                  <a:pt x="9" y="65"/>
                </a:cubicBezTo>
                <a:cubicBezTo>
                  <a:pt x="5" y="60"/>
                  <a:pt x="2" y="48"/>
                  <a:pt x="2" y="48"/>
                </a:cubicBezTo>
                <a:cubicBezTo>
                  <a:pt x="2" y="48"/>
                  <a:pt x="1" y="61"/>
                  <a:pt x="10" y="70"/>
                </a:cubicBezTo>
                <a:cubicBezTo>
                  <a:pt x="19" y="79"/>
                  <a:pt x="29" y="85"/>
                  <a:pt x="29" y="85"/>
                </a:cubicBezTo>
                <a:cubicBezTo>
                  <a:pt x="29" y="85"/>
                  <a:pt x="25" y="87"/>
                  <a:pt x="21" y="92"/>
                </a:cubicBezTo>
                <a:cubicBezTo>
                  <a:pt x="18" y="97"/>
                  <a:pt x="18" y="101"/>
                  <a:pt x="14" y="105"/>
                </a:cubicBezTo>
                <a:cubicBezTo>
                  <a:pt x="8" y="111"/>
                  <a:pt x="0" y="111"/>
                  <a:pt x="0" y="111"/>
                </a:cubicBezTo>
                <a:cubicBezTo>
                  <a:pt x="0" y="111"/>
                  <a:pt x="8" y="114"/>
                  <a:pt x="15" y="109"/>
                </a:cubicBezTo>
                <a:cubicBezTo>
                  <a:pt x="21" y="104"/>
                  <a:pt x="24" y="91"/>
                  <a:pt x="34" y="91"/>
                </a:cubicBezTo>
                <a:cubicBezTo>
                  <a:pt x="44" y="91"/>
                  <a:pt x="63" y="98"/>
                  <a:pt x="64" y="113"/>
                </a:cubicBezTo>
                <a:cubicBezTo>
                  <a:pt x="66" y="145"/>
                  <a:pt x="43" y="154"/>
                  <a:pt x="43" y="154"/>
                </a:cubicBezTo>
                <a:cubicBezTo>
                  <a:pt x="43" y="154"/>
                  <a:pt x="32" y="159"/>
                  <a:pt x="29" y="161"/>
                </a:cubicBezTo>
                <a:cubicBezTo>
                  <a:pt x="26" y="162"/>
                  <a:pt x="19" y="170"/>
                  <a:pt x="19" y="170"/>
                </a:cubicBezTo>
                <a:close/>
              </a:path>
            </a:pathLst>
          </a:custGeom>
          <a:solidFill>
            <a:srgbClr val="FFE600"/>
          </a:solidFill>
          <a:ln>
            <a:noFill/>
          </a:ln>
        </p:spPr>
        <p:txBody>
          <a:bodyPr vert="horz" wrap="square" lIns="68544" tIns="34272" rIns="68544" bIns="34272" numCol="1" anchor="t" anchorCtr="0" compatLnSpc="1">
            <a:prstTxWarp prst="textNoShape">
              <a:avLst/>
            </a:prstTxWarp>
          </a:bodyPr>
          <a:lstStyle/>
          <a:p>
            <a:pPr algn="ctr" defTabSz="685457" eaLnBrk="0" hangingPunct="0">
              <a:buClrTx/>
              <a:defRPr/>
            </a:pPr>
            <a:endParaRPr lang="en-IN" sz="3224" dirty="0">
              <a:solidFill>
                <a:srgbClr val="646464"/>
              </a:solidFill>
            </a:endParaRPr>
          </a:p>
        </p:txBody>
      </p:sp>
      <p:grpSp>
        <p:nvGrpSpPr>
          <p:cNvPr id="74" name="Group 73">
            <a:extLst>
              <a:ext uri="{FF2B5EF4-FFF2-40B4-BE49-F238E27FC236}">
                <a16:creationId xmlns="" xmlns:a16="http://schemas.microsoft.com/office/drawing/2014/main" id="{8258AEE1-D646-4658-992D-4CF750E50120}"/>
              </a:ext>
            </a:extLst>
          </p:cNvPr>
          <p:cNvGrpSpPr/>
          <p:nvPr/>
        </p:nvGrpSpPr>
        <p:grpSpPr>
          <a:xfrm>
            <a:off x="1171977" y="2853595"/>
            <a:ext cx="208694" cy="204224"/>
            <a:chOff x="7341742" y="1275683"/>
            <a:chExt cx="332366" cy="331279"/>
          </a:xfrm>
        </p:grpSpPr>
        <p:sp>
          <p:nvSpPr>
            <p:cNvPr id="75" name="Freeform 42">
              <a:extLst>
                <a:ext uri="{FF2B5EF4-FFF2-40B4-BE49-F238E27FC236}">
                  <a16:creationId xmlns="" xmlns:a16="http://schemas.microsoft.com/office/drawing/2014/main" id="{556234B6-5B21-491A-ADD7-11236C35E8A5}"/>
                </a:ext>
              </a:extLst>
            </p:cNvPr>
            <p:cNvSpPr>
              <a:spLocks/>
            </p:cNvSpPr>
            <p:nvPr/>
          </p:nvSpPr>
          <p:spPr bwMode="auto">
            <a:xfrm>
              <a:off x="7437324" y="1358231"/>
              <a:ext cx="141201" cy="248731"/>
            </a:xfrm>
            <a:custGeom>
              <a:avLst/>
              <a:gdLst>
                <a:gd name="T0" fmla="*/ 46 w 55"/>
                <a:gd name="T1" fmla="*/ 97 h 97"/>
                <a:gd name="T2" fmla="*/ 9 w 55"/>
                <a:gd name="T3" fmla="*/ 97 h 97"/>
                <a:gd name="T4" fmla="*/ 9 w 55"/>
                <a:gd name="T5" fmla="*/ 51 h 97"/>
                <a:gd name="T6" fmla="*/ 0 w 55"/>
                <a:gd name="T7" fmla="*/ 39 h 97"/>
                <a:gd name="T8" fmla="*/ 0 w 55"/>
                <a:gd name="T9" fmla="*/ 11 h 97"/>
                <a:gd name="T10" fmla="*/ 10 w 55"/>
                <a:gd name="T11" fmla="*/ 0 h 97"/>
                <a:gd name="T12" fmla="*/ 44 w 55"/>
                <a:gd name="T13" fmla="*/ 0 h 97"/>
                <a:gd name="T14" fmla="*/ 55 w 55"/>
                <a:gd name="T15" fmla="*/ 11 h 97"/>
                <a:gd name="T16" fmla="*/ 55 w 55"/>
                <a:gd name="T17" fmla="*/ 39 h 97"/>
                <a:gd name="T18" fmla="*/ 46 w 55"/>
                <a:gd name="T19" fmla="*/ 51 h 97"/>
                <a:gd name="T20" fmla="*/ 46 w 55"/>
                <a:gd name="T2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97">
                  <a:moveTo>
                    <a:pt x="46" y="97"/>
                  </a:moveTo>
                  <a:cubicBezTo>
                    <a:pt x="9" y="97"/>
                    <a:pt x="9" y="97"/>
                    <a:pt x="9" y="97"/>
                  </a:cubicBezTo>
                  <a:cubicBezTo>
                    <a:pt x="9" y="51"/>
                    <a:pt x="9" y="51"/>
                    <a:pt x="9" y="51"/>
                  </a:cubicBezTo>
                  <a:cubicBezTo>
                    <a:pt x="1" y="49"/>
                    <a:pt x="0" y="47"/>
                    <a:pt x="0" y="39"/>
                  </a:cubicBezTo>
                  <a:cubicBezTo>
                    <a:pt x="0" y="30"/>
                    <a:pt x="0" y="20"/>
                    <a:pt x="0" y="11"/>
                  </a:cubicBezTo>
                  <a:cubicBezTo>
                    <a:pt x="0" y="4"/>
                    <a:pt x="3" y="0"/>
                    <a:pt x="10" y="0"/>
                  </a:cubicBezTo>
                  <a:cubicBezTo>
                    <a:pt x="22" y="0"/>
                    <a:pt x="33" y="0"/>
                    <a:pt x="44" y="0"/>
                  </a:cubicBezTo>
                  <a:cubicBezTo>
                    <a:pt x="52" y="0"/>
                    <a:pt x="55" y="4"/>
                    <a:pt x="55" y="11"/>
                  </a:cubicBezTo>
                  <a:cubicBezTo>
                    <a:pt x="55" y="20"/>
                    <a:pt x="55" y="30"/>
                    <a:pt x="55" y="39"/>
                  </a:cubicBezTo>
                  <a:cubicBezTo>
                    <a:pt x="55" y="47"/>
                    <a:pt x="53" y="49"/>
                    <a:pt x="46" y="51"/>
                  </a:cubicBezTo>
                  <a:lnTo>
                    <a:pt x="46" y="97"/>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pPr algn="ctr" defTabSz="685457" eaLnBrk="0" hangingPunct="0">
                <a:buClrTx/>
                <a:defRPr/>
              </a:pPr>
              <a:endParaRPr lang="en-IN" sz="3224" dirty="0">
                <a:solidFill>
                  <a:srgbClr val="646464"/>
                </a:solidFill>
              </a:endParaRPr>
            </a:p>
          </p:txBody>
        </p:sp>
        <p:sp>
          <p:nvSpPr>
            <p:cNvPr id="76" name="Freeform 43">
              <a:extLst>
                <a:ext uri="{FF2B5EF4-FFF2-40B4-BE49-F238E27FC236}">
                  <a16:creationId xmlns="" xmlns:a16="http://schemas.microsoft.com/office/drawing/2014/main" id="{A22D531C-0247-4405-B447-73EFEBC2A3EB}"/>
                </a:ext>
              </a:extLst>
            </p:cNvPr>
            <p:cNvSpPr>
              <a:spLocks/>
            </p:cNvSpPr>
            <p:nvPr/>
          </p:nvSpPr>
          <p:spPr bwMode="auto">
            <a:xfrm>
              <a:off x="7341742" y="1358231"/>
              <a:ext cx="95582" cy="248731"/>
            </a:xfrm>
            <a:custGeom>
              <a:avLst/>
              <a:gdLst>
                <a:gd name="T0" fmla="*/ 9 w 37"/>
                <a:gd name="T1" fmla="*/ 51 h 97"/>
                <a:gd name="T2" fmla="*/ 0 w 37"/>
                <a:gd name="T3" fmla="*/ 39 h 97"/>
                <a:gd name="T4" fmla="*/ 0 w 37"/>
                <a:gd name="T5" fmla="*/ 11 h 97"/>
                <a:gd name="T6" fmla="*/ 11 w 37"/>
                <a:gd name="T7" fmla="*/ 0 h 97"/>
                <a:gd name="T8" fmla="*/ 28 w 37"/>
                <a:gd name="T9" fmla="*/ 0 h 97"/>
                <a:gd name="T10" fmla="*/ 28 w 37"/>
                <a:gd name="T11" fmla="*/ 49 h 97"/>
                <a:gd name="T12" fmla="*/ 37 w 37"/>
                <a:gd name="T13" fmla="*/ 60 h 97"/>
                <a:gd name="T14" fmla="*/ 37 w 37"/>
                <a:gd name="T15" fmla="*/ 97 h 97"/>
                <a:gd name="T16" fmla="*/ 9 w 37"/>
                <a:gd name="T17" fmla="*/ 97 h 97"/>
                <a:gd name="T18" fmla="*/ 9 w 37"/>
                <a:gd name="T19" fmla="*/ 5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97">
                  <a:moveTo>
                    <a:pt x="9" y="51"/>
                  </a:moveTo>
                  <a:cubicBezTo>
                    <a:pt x="2" y="49"/>
                    <a:pt x="0" y="47"/>
                    <a:pt x="0" y="39"/>
                  </a:cubicBezTo>
                  <a:cubicBezTo>
                    <a:pt x="0" y="30"/>
                    <a:pt x="0" y="20"/>
                    <a:pt x="0" y="11"/>
                  </a:cubicBezTo>
                  <a:cubicBezTo>
                    <a:pt x="0" y="4"/>
                    <a:pt x="3" y="0"/>
                    <a:pt x="11" y="0"/>
                  </a:cubicBezTo>
                  <a:cubicBezTo>
                    <a:pt x="17" y="0"/>
                    <a:pt x="22" y="0"/>
                    <a:pt x="28" y="0"/>
                  </a:cubicBezTo>
                  <a:cubicBezTo>
                    <a:pt x="28" y="17"/>
                    <a:pt x="28" y="33"/>
                    <a:pt x="28" y="49"/>
                  </a:cubicBezTo>
                  <a:cubicBezTo>
                    <a:pt x="28" y="56"/>
                    <a:pt x="30" y="59"/>
                    <a:pt x="37" y="60"/>
                  </a:cubicBezTo>
                  <a:cubicBezTo>
                    <a:pt x="37" y="97"/>
                    <a:pt x="37" y="97"/>
                    <a:pt x="37" y="97"/>
                  </a:cubicBezTo>
                  <a:cubicBezTo>
                    <a:pt x="9" y="97"/>
                    <a:pt x="9" y="97"/>
                    <a:pt x="9" y="97"/>
                  </a:cubicBezTo>
                  <a:lnTo>
                    <a:pt x="9" y="51"/>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pPr algn="ctr" defTabSz="685457" eaLnBrk="0" hangingPunct="0">
                <a:buClrTx/>
                <a:defRPr/>
              </a:pPr>
              <a:endParaRPr lang="en-IN" sz="3224" dirty="0">
                <a:solidFill>
                  <a:srgbClr val="646464"/>
                </a:solidFill>
              </a:endParaRPr>
            </a:p>
          </p:txBody>
        </p:sp>
        <p:sp>
          <p:nvSpPr>
            <p:cNvPr id="77" name="Freeform 44">
              <a:extLst>
                <a:ext uri="{FF2B5EF4-FFF2-40B4-BE49-F238E27FC236}">
                  <a16:creationId xmlns="" xmlns:a16="http://schemas.microsoft.com/office/drawing/2014/main" id="{D08F7BF4-BF77-47E5-8BC4-ADFC2297B30D}"/>
                </a:ext>
              </a:extLst>
            </p:cNvPr>
            <p:cNvSpPr>
              <a:spLocks/>
            </p:cNvSpPr>
            <p:nvPr/>
          </p:nvSpPr>
          <p:spPr bwMode="auto">
            <a:xfrm>
              <a:off x="7578526" y="1358231"/>
              <a:ext cx="95582" cy="248731"/>
            </a:xfrm>
            <a:custGeom>
              <a:avLst/>
              <a:gdLst>
                <a:gd name="T0" fmla="*/ 28 w 37"/>
                <a:gd name="T1" fmla="*/ 51 h 97"/>
                <a:gd name="T2" fmla="*/ 28 w 37"/>
                <a:gd name="T3" fmla="*/ 97 h 97"/>
                <a:gd name="T4" fmla="*/ 0 w 37"/>
                <a:gd name="T5" fmla="*/ 97 h 97"/>
                <a:gd name="T6" fmla="*/ 0 w 37"/>
                <a:gd name="T7" fmla="*/ 60 h 97"/>
                <a:gd name="T8" fmla="*/ 2 w 37"/>
                <a:gd name="T9" fmla="*/ 60 h 97"/>
                <a:gd name="T10" fmla="*/ 9 w 37"/>
                <a:gd name="T11" fmla="*/ 51 h 97"/>
                <a:gd name="T12" fmla="*/ 9 w 37"/>
                <a:gd name="T13" fmla="*/ 5 h 97"/>
                <a:gd name="T14" fmla="*/ 8 w 37"/>
                <a:gd name="T15" fmla="*/ 1 h 97"/>
                <a:gd name="T16" fmla="*/ 30 w 37"/>
                <a:gd name="T17" fmla="*/ 1 h 97"/>
                <a:gd name="T18" fmla="*/ 37 w 37"/>
                <a:gd name="T19" fmla="*/ 9 h 97"/>
                <a:gd name="T20" fmla="*/ 37 w 37"/>
                <a:gd name="T21" fmla="*/ 42 h 97"/>
                <a:gd name="T22" fmla="*/ 28 w 37"/>
                <a:gd name="T23" fmla="*/ 5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97">
                  <a:moveTo>
                    <a:pt x="28" y="51"/>
                  </a:moveTo>
                  <a:cubicBezTo>
                    <a:pt x="28" y="97"/>
                    <a:pt x="28" y="97"/>
                    <a:pt x="28" y="97"/>
                  </a:cubicBezTo>
                  <a:cubicBezTo>
                    <a:pt x="0" y="97"/>
                    <a:pt x="0" y="97"/>
                    <a:pt x="0" y="97"/>
                  </a:cubicBezTo>
                  <a:cubicBezTo>
                    <a:pt x="0" y="60"/>
                    <a:pt x="0" y="60"/>
                    <a:pt x="0" y="60"/>
                  </a:cubicBezTo>
                  <a:cubicBezTo>
                    <a:pt x="1" y="60"/>
                    <a:pt x="1" y="60"/>
                    <a:pt x="2" y="60"/>
                  </a:cubicBezTo>
                  <a:cubicBezTo>
                    <a:pt x="7" y="59"/>
                    <a:pt x="9" y="56"/>
                    <a:pt x="9" y="51"/>
                  </a:cubicBezTo>
                  <a:cubicBezTo>
                    <a:pt x="9" y="36"/>
                    <a:pt x="9" y="20"/>
                    <a:pt x="9" y="5"/>
                  </a:cubicBezTo>
                  <a:cubicBezTo>
                    <a:pt x="9" y="3"/>
                    <a:pt x="9" y="2"/>
                    <a:pt x="8" y="1"/>
                  </a:cubicBezTo>
                  <a:cubicBezTo>
                    <a:pt x="16" y="1"/>
                    <a:pt x="23" y="0"/>
                    <a:pt x="30" y="1"/>
                  </a:cubicBezTo>
                  <a:cubicBezTo>
                    <a:pt x="34" y="1"/>
                    <a:pt x="37" y="5"/>
                    <a:pt x="37" y="9"/>
                  </a:cubicBezTo>
                  <a:cubicBezTo>
                    <a:pt x="37" y="20"/>
                    <a:pt x="37" y="31"/>
                    <a:pt x="37" y="42"/>
                  </a:cubicBezTo>
                  <a:cubicBezTo>
                    <a:pt x="37" y="47"/>
                    <a:pt x="34" y="50"/>
                    <a:pt x="28" y="51"/>
                  </a:cubicBezTo>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pPr algn="ctr" defTabSz="685457" eaLnBrk="0" hangingPunct="0">
                <a:buClrTx/>
                <a:defRPr/>
              </a:pPr>
              <a:endParaRPr lang="en-IN" sz="3224" dirty="0">
                <a:solidFill>
                  <a:srgbClr val="646464"/>
                </a:solidFill>
              </a:endParaRPr>
            </a:p>
          </p:txBody>
        </p:sp>
        <p:sp>
          <p:nvSpPr>
            <p:cNvPr id="78" name="Freeform 45">
              <a:extLst>
                <a:ext uri="{FF2B5EF4-FFF2-40B4-BE49-F238E27FC236}">
                  <a16:creationId xmlns="" xmlns:a16="http://schemas.microsoft.com/office/drawing/2014/main" id="{E437AA73-2F8D-4BDC-A4BD-BC3AB962F250}"/>
                </a:ext>
              </a:extLst>
            </p:cNvPr>
            <p:cNvSpPr>
              <a:spLocks/>
            </p:cNvSpPr>
            <p:nvPr/>
          </p:nvSpPr>
          <p:spPr bwMode="auto">
            <a:xfrm>
              <a:off x="7473167" y="1275683"/>
              <a:ext cx="69514" cy="71687"/>
            </a:xfrm>
            <a:custGeom>
              <a:avLst/>
              <a:gdLst>
                <a:gd name="T0" fmla="*/ 13 w 27"/>
                <a:gd name="T1" fmla="*/ 28 h 28"/>
                <a:gd name="T2" fmla="*/ 0 w 27"/>
                <a:gd name="T3" fmla="*/ 14 h 28"/>
                <a:gd name="T4" fmla="*/ 14 w 27"/>
                <a:gd name="T5" fmla="*/ 0 h 28"/>
                <a:gd name="T6" fmla="*/ 27 w 27"/>
                <a:gd name="T7" fmla="*/ 14 h 28"/>
                <a:gd name="T8" fmla="*/ 13 w 27"/>
                <a:gd name="T9" fmla="*/ 28 h 28"/>
              </a:gdLst>
              <a:ahLst/>
              <a:cxnLst>
                <a:cxn ang="0">
                  <a:pos x="T0" y="T1"/>
                </a:cxn>
                <a:cxn ang="0">
                  <a:pos x="T2" y="T3"/>
                </a:cxn>
                <a:cxn ang="0">
                  <a:pos x="T4" y="T5"/>
                </a:cxn>
                <a:cxn ang="0">
                  <a:pos x="T6" y="T7"/>
                </a:cxn>
                <a:cxn ang="0">
                  <a:pos x="T8" y="T9"/>
                </a:cxn>
              </a:cxnLst>
              <a:rect l="0" t="0" r="r" b="b"/>
              <a:pathLst>
                <a:path w="27" h="28">
                  <a:moveTo>
                    <a:pt x="13" y="28"/>
                  </a:moveTo>
                  <a:cubicBezTo>
                    <a:pt x="6" y="28"/>
                    <a:pt x="0" y="21"/>
                    <a:pt x="0" y="14"/>
                  </a:cubicBezTo>
                  <a:cubicBezTo>
                    <a:pt x="0" y="6"/>
                    <a:pt x="6" y="0"/>
                    <a:pt x="14" y="0"/>
                  </a:cubicBezTo>
                  <a:cubicBezTo>
                    <a:pt x="21" y="0"/>
                    <a:pt x="27" y="6"/>
                    <a:pt x="27" y="14"/>
                  </a:cubicBezTo>
                  <a:cubicBezTo>
                    <a:pt x="27" y="21"/>
                    <a:pt x="21" y="28"/>
                    <a:pt x="13" y="28"/>
                  </a:cubicBezTo>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pPr algn="ctr" defTabSz="685457" eaLnBrk="0" hangingPunct="0">
                <a:buClrTx/>
                <a:defRPr/>
              </a:pPr>
              <a:endParaRPr lang="en-IN" sz="3224" dirty="0">
                <a:solidFill>
                  <a:srgbClr val="646464"/>
                </a:solidFill>
              </a:endParaRPr>
            </a:p>
          </p:txBody>
        </p:sp>
        <p:sp>
          <p:nvSpPr>
            <p:cNvPr id="79" name="Freeform 46">
              <a:extLst>
                <a:ext uri="{FF2B5EF4-FFF2-40B4-BE49-F238E27FC236}">
                  <a16:creationId xmlns="" xmlns:a16="http://schemas.microsoft.com/office/drawing/2014/main" id="{AB73C819-4CD2-4B7E-A551-EBB69F969B3F}"/>
                </a:ext>
              </a:extLst>
            </p:cNvPr>
            <p:cNvSpPr>
              <a:spLocks/>
            </p:cNvSpPr>
            <p:nvPr/>
          </p:nvSpPr>
          <p:spPr bwMode="auto">
            <a:xfrm>
              <a:off x="7377585" y="1275683"/>
              <a:ext cx="69514" cy="71687"/>
            </a:xfrm>
            <a:custGeom>
              <a:avLst/>
              <a:gdLst>
                <a:gd name="T0" fmla="*/ 14 w 27"/>
                <a:gd name="T1" fmla="*/ 0 h 28"/>
                <a:gd name="T2" fmla="*/ 27 w 27"/>
                <a:gd name="T3" fmla="*/ 14 h 28"/>
                <a:gd name="T4" fmla="*/ 13 w 27"/>
                <a:gd name="T5" fmla="*/ 28 h 28"/>
                <a:gd name="T6" fmla="*/ 0 w 27"/>
                <a:gd name="T7" fmla="*/ 14 h 28"/>
                <a:gd name="T8" fmla="*/ 14 w 27"/>
                <a:gd name="T9" fmla="*/ 0 h 28"/>
              </a:gdLst>
              <a:ahLst/>
              <a:cxnLst>
                <a:cxn ang="0">
                  <a:pos x="T0" y="T1"/>
                </a:cxn>
                <a:cxn ang="0">
                  <a:pos x="T2" y="T3"/>
                </a:cxn>
                <a:cxn ang="0">
                  <a:pos x="T4" y="T5"/>
                </a:cxn>
                <a:cxn ang="0">
                  <a:pos x="T6" y="T7"/>
                </a:cxn>
                <a:cxn ang="0">
                  <a:pos x="T8" y="T9"/>
                </a:cxn>
              </a:cxnLst>
              <a:rect l="0" t="0" r="r" b="b"/>
              <a:pathLst>
                <a:path w="27" h="28">
                  <a:moveTo>
                    <a:pt x="14" y="0"/>
                  </a:moveTo>
                  <a:cubicBezTo>
                    <a:pt x="21" y="0"/>
                    <a:pt x="27" y="6"/>
                    <a:pt x="27" y="14"/>
                  </a:cubicBezTo>
                  <a:cubicBezTo>
                    <a:pt x="27" y="21"/>
                    <a:pt x="21" y="28"/>
                    <a:pt x="13" y="28"/>
                  </a:cubicBezTo>
                  <a:cubicBezTo>
                    <a:pt x="6" y="28"/>
                    <a:pt x="0" y="21"/>
                    <a:pt x="0" y="14"/>
                  </a:cubicBezTo>
                  <a:cubicBezTo>
                    <a:pt x="0" y="6"/>
                    <a:pt x="6" y="0"/>
                    <a:pt x="14" y="0"/>
                  </a:cubicBezTo>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pPr algn="ctr" defTabSz="685457" eaLnBrk="0" hangingPunct="0">
                <a:buClrTx/>
                <a:defRPr/>
              </a:pPr>
              <a:endParaRPr lang="en-IN" sz="3224" dirty="0">
                <a:solidFill>
                  <a:srgbClr val="646464"/>
                </a:solidFill>
              </a:endParaRPr>
            </a:p>
          </p:txBody>
        </p:sp>
        <p:sp>
          <p:nvSpPr>
            <p:cNvPr id="80" name="Freeform 47">
              <a:extLst>
                <a:ext uri="{FF2B5EF4-FFF2-40B4-BE49-F238E27FC236}">
                  <a16:creationId xmlns="" xmlns:a16="http://schemas.microsoft.com/office/drawing/2014/main" id="{17478821-744B-4B6F-949F-1E52F7208D80}"/>
                </a:ext>
              </a:extLst>
            </p:cNvPr>
            <p:cNvSpPr>
              <a:spLocks/>
            </p:cNvSpPr>
            <p:nvPr/>
          </p:nvSpPr>
          <p:spPr bwMode="auto">
            <a:xfrm>
              <a:off x="7565492" y="1275683"/>
              <a:ext cx="71687" cy="71687"/>
            </a:xfrm>
            <a:custGeom>
              <a:avLst/>
              <a:gdLst>
                <a:gd name="T0" fmla="*/ 28 w 28"/>
                <a:gd name="T1" fmla="*/ 14 h 28"/>
                <a:gd name="T2" fmla="*/ 14 w 28"/>
                <a:gd name="T3" fmla="*/ 28 h 28"/>
                <a:gd name="T4" fmla="*/ 0 w 28"/>
                <a:gd name="T5" fmla="*/ 14 h 28"/>
                <a:gd name="T6" fmla="*/ 14 w 28"/>
                <a:gd name="T7" fmla="*/ 0 h 28"/>
                <a:gd name="T8" fmla="*/ 28 w 28"/>
                <a:gd name="T9" fmla="*/ 14 h 28"/>
              </a:gdLst>
              <a:ahLst/>
              <a:cxnLst>
                <a:cxn ang="0">
                  <a:pos x="T0" y="T1"/>
                </a:cxn>
                <a:cxn ang="0">
                  <a:pos x="T2" y="T3"/>
                </a:cxn>
                <a:cxn ang="0">
                  <a:pos x="T4" y="T5"/>
                </a:cxn>
                <a:cxn ang="0">
                  <a:pos x="T6" y="T7"/>
                </a:cxn>
                <a:cxn ang="0">
                  <a:pos x="T8" y="T9"/>
                </a:cxn>
              </a:cxnLst>
              <a:rect l="0" t="0" r="r" b="b"/>
              <a:pathLst>
                <a:path w="28" h="28">
                  <a:moveTo>
                    <a:pt x="28" y="14"/>
                  </a:moveTo>
                  <a:cubicBezTo>
                    <a:pt x="28" y="21"/>
                    <a:pt x="22" y="28"/>
                    <a:pt x="14" y="28"/>
                  </a:cubicBezTo>
                  <a:cubicBezTo>
                    <a:pt x="7" y="28"/>
                    <a:pt x="1" y="21"/>
                    <a:pt x="0" y="14"/>
                  </a:cubicBezTo>
                  <a:cubicBezTo>
                    <a:pt x="0" y="6"/>
                    <a:pt x="7" y="0"/>
                    <a:pt x="14" y="0"/>
                  </a:cubicBezTo>
                  <a:cubicBezTo>
                    <a:pt x="22" y="0"/>
                    <a:pt x="28" y="6"/>
                    <a:pt x="28" y="14"/>
                  </a:cubicBezTo>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pPr algn="ctr" defTabSz="685457" eaLnBrk="0" hangingPunct="0">
                <a:buClrTx/>
                <a:defRPr/>
              </a:pPr>
              <a:endParaRPr lang="en-IN" sz="3224" dirty="0">
                <a:solidFill>
                  <a:srgbClr val="646464"/>
                </a:solidFill>
              </a:endParaRPr>
            </a:p>
          </p:txBody>
        </p:sp>
      </p:grpSp>
      <p:pic>
        <p:nvPicPr>
          <p:cNvPr id="81" name="Graphic 80" descr="Venn diagram">
            <a:extLst>
              <a:ext uri="{FF2B5EF4-FFF2-40B4-BE49-F238E27FC236}">
                <a16:creationId xmlns="" xmlns:a16="http://schemas.microsoft.com/office/drawing/2014/main" id="{0EFD800A-2D30-4E7E-8772-679B5779316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948097" y="2765876"/>
            <a:ext cx="347049" cy="347049"/>
          </a:xfrm>
          <a:prstGeom prst="rect">
            <a:avLst/>
          </a:prstGeom>
        </p:spPr>
      </p:pic>
      <p:sp>
        <p:nvSpPr>
          <p:cNvPr id="82" name="Freeform 139">
            <a:extLst>
              <a:ext uri="{FF2B5EF4-FFF2-40B4-BE49-F238E27FC236}">
                <a16:creationId xmlns="" xmlns:a16="http://schemas.microsoft.com/office/drawing/2014/main" id="{81E3A5EA-6587-45A3-B9DA-C2EAB28A4E6A}"/>
              </a:ext>
            </a:extLst>
          </p:cNvPr>
          <p:cNvSpPr>
            <a:spLocks noChangeAspect="1" noEditPoints="1"/>
          </p:cNvSpPr>
          <p:nvPr/>
        </p:nvSpPr>
        <p:spPr bwMode="auto">
          <a:xfrm>
            <a:off x="4421351" y="2821950"/>
            <a:ext cx="216658" cy="244283"/>
          </a:xfrm>
          <a:custGeom>
            <a:avLst/>
            <a:gdLst>
              <a:gd name="T0" fmla="*/ 2147483647 w 4228"/>
              <a:gd name="T1" fmla="*/ 2147483647 h 4763"/>
              <a:gd name="T2" fmla="*/ 2147483647 w 4228"/>
              <a:gd name="T3" fmla="*/ 2147483647 h 4763"/>
              <a:gd name="T4" fmla="*/ 2147483647 w 4228"/>
              <a:gd name="T5" fmla="*/ 2147483647 h 4763"/>
              <a:gd name="T6" fmla="*/ 2147483647 w 4228"/>
              <a:gd name="T7" fmla="*/ 2147483647 h 4763"/>
              <a:gd name="T8" fmla="*/ 2147483647 w 4228"/>
              <a:gd name="T9" fmla="*/ 2147483647 h 4763"/>
              <a:gd name="T10" fmla="*/ 2147483647 w 4228"/>
              <a:gd name="T11" fmla="*/ 2147483647 h 4763"/>
              <a:gd name="T12" fmla="*/ 2147483647 w 4228"/>
              <a:gd name="T13" fmla="*/ 2147483647 h 4763"/>
              <a:gd name="T14" fmla="*/ 2147483647 w 4228"/>
              <a:gd name="T15" fmla="*/ 2147483647 h 4763"/>
              <a:gd name="T16" fmla="*/ 2147483647 w 4228"/>
              <a:gd name="T17" fmla="*/ 2147483647 h 4763"/>
              <a:gd name="T18" fmla="*/ 2147483647 w 4228"/>
              <a:gd name="T19" fmla="*/ 2147483647 h 4763"/>
              <a:gd name="T20" fmla="*/ 2147483647 w 4228"/>
              <a:gd name="T21" fmla="*/ 2147483647 h 4763"/>
              <a:gd name="T22" fmla="*/ 2147483647 w 4228"/>
              <a:gd name="T23" fmla="*/ 2147483647 h 4763"/>
              <a:gd name="T24" fmla="*/ 2147483647 w 4228"/>
              <a:gd name="T25" fmla="*/ 2147483647 h 4763"/>
              <a:gd name="T26" fmla="*/ 2147483647 w 4228"/>
              <a:gd name="T27" fmla="*/ 2147483647 h 4763"/>
              <a:gd name="T28" fmla="*/ 2147483647 w 4228"/>
              <a:gd name="T29" fmla="*/ 2147483647 h 4763"/>
              <a:gd name="T30" fmla="*/ 2147483647 w 4228"/>
              <a:gd name="T31" fmla="*/ 2147483647 h 4763"/>
              <a:gd name="T32" fmla="*/ 2147483647 w 4228"/>
              <a:gd name="T33" fmla="*/ 2147483647 h 4763"/>
              <a:gd name="T34" fmla="*/ 2147483647 w 4228"/>
              <a:gd name="T35" fmla="*/ 2147483647 h 4763"/>
              <a:gd name="T36" fmla="*/ 2147483647 w 4228"/>
              <a:gd name="T37" fmla="*/ 2147483647 h 4763"/>
              <a:gd name="T38" fmla="*/ 2147483647 w 4228"/>
              <a:gd name="T39" fmla="*/ 2147483647 h 4763"/>
              <a:gd name="T40" fmla="*/ 2147483647 w 4228"/>
              <a:gd name="T41" fmla="*/ 2147483647 h 4763"/>
              <a:gd name="T42" fmla="*/ 2147483647 w 4228"/>
              <a:gd name="T43" fmla="*/ 2147483647 h 4763"/>
              <a:gd name="T44" fmla="*/ 2147483647 w 4228"/>
              <a:gd name="T45" fmla="*/ 2147483647 h 4763"/>
              <a:gd name="T46" fmla="*/ 2147483647 w 4228"/>
              <a:gd name="T47" fmla="*/ 2147483647 h 4763"/>
              <a:gd name="T48" fmla="*/ 2147483647 w 4228"/>
              <a:gd name="T49" fmla="*/ 2147483647 h 4763"/>
              <a:gd name="T50" fmla="*/ 2147483647 w 4228"/>
              <a:gd name="T51" fmla="*/ 2147483647 h 4763"/>
              <a:gd name="T52" fmla="*/ 2147483647 w 4228"/>
              <a:gd name="T53" fmla="*/ 2147483647 h 4763"/>
              <a:gd name="T54" fmla="*/ 2147483647 w 4228"/>
              <a:gd name="T55" fmla="*/ 2147483647 h 4763"/>
              <a:gd name="T56" fmla="*/ 2147483647 w 4228"/>
              <a:gd name="T57" fmla="*/ 2147483647 h 4763"/>
              <a:gd name="T58" fmla="*/ 2147483647 w 4228"/>
              <a:gd name="T59" fmla="*/ 2147483647 h 4763"/>
              <a:gd name="T60" fmla="*/ 2147483647 w 4228"/>
              <a:gd name="T61" fmla="*/ 2147483647 h 4763"/>
              <a:gd name="T62" fmla="*/ 2147483647 w 4228"/>
              <a:gd name="T63" fmla="*/ 2147483647 h 4763"/>
              <a:gd name="T64" fmla="*/ 2147483647 w 4228"/>
              <a:gd name="T65" fmla="*/ 2147483647 h 4763"/>
              <a:gd name="T66" fmla="*/ 2147483647 w 4228"/>
              <a:gd name="T67" fmla="*/ 2147483647 h 4763"/>
              <a:gd name="T68" fmla="*/ 2147483647 w 4228"/>
              <a:gd name="T69" fmla="*/ 2147483647 h 4763"/>
              <a:gd name="T70" fmla="*/ 2147483647 w 4228"/>
              <a:gd name="T71" fmla="*/ 2147483647 h 4763"/>
              <a:gd name="T72" fmla="*/ 2147483647 w 4228"/>
              <a:gd name="T73" fmla="*/ 2147483647 h 4763"/>
              <a:gd name="T74" fmla="*/ 2147483647 w 4228"/>
              <a:gd name="T75" fmla="*/ 2147483647 h 4763"/>
              <a:gd name="T76" fmla="*/ 2147483647 w 4228"/>
              <a:gd name="T77" fmla="*/ 2147483647 h 4763"/>
              <a:gd name="T78" fmla="*/ 2147483647 w 4228"/>
              <a:gd name="T79" fmla="*/ 2147483647 h 4763"/>
              <a:gd name="T80" fmla="*/ 2147483647 w 4228"/>
              <a:gd name="T81" fmla="*/ 2147483647 h 4763"/>
              <a:gd name="T82" fmla="*/ 2147483647 w 4228"/>
              <a:gd name="T83" fmla="*/ 2147483647 h 4763"/>
              <a:gd name="T84" fmla="*/ 2147483647 w 4228"/>
              <a:gd name="T85" fmla="*/ 2147483647 h 4763"/>
              <a:gd name="T86" fmla="*/ 2147483647 w 4228"/>
              <a:gd name="T87" fmla="*/ 2147483647 h 4763"/>
              <a:gd name="T88" fmla="*/ 2147483647 w 4228"/>
              <a:gd name="T89" fmla="*/ 2147483647 h 4763"/>
              <a:gd name="T90" fmla="*/ 2147483647 w 4228"/>
              <a:gd name="T91" fmla="*/ 2147483647 h 4763"/>
              <a:gd name="T92" fmla="*/ 2147483647 w 4228"/>
              <a:gd name="T93" fmla="*/ 2147483647 h 4763"/>
              <a:gd name="T94" fmla="*/ 2147483647 w 4228"/>
              <a:gd name="T95" fmla="*/ 2147483647 h 4763"/>
              <a:gd name="T96" fmla="*/ 2147483647 w 4228"/>
              <a:gd name="T97" fmla="*/ 2147483647 h 4763"/>
              <a:gd name="T98" fmla="*/ 2147483647 w 4228"/>
              <a:gd name="T99" fmla="*/ 2147483647 h 4763"/>
              <a:gd name="T100" fmla="*/ 2147483647 w 4228"/>
              <a:gd name="T101" fmla="*/ 2147483647 h 4763"/>
              <a:gd name="T102" fmla="*/ 2147483647 w 4228"/>
              <a:gd name="T103" fmla="*/ 2147483647 h 4763"/>
              <a:gd name="T104" fmla="*/ 2147483647 w 4228"/>
              <a:gd name="T105" fmla="*/ 2147483647 h 4763"/>
              <a:gd name="T106" fmla="*/ 2147483647 w 4228"/>
              <a:gd name="T107" fmla="*/ 2147483647 h 4763"/>
              <a:gd name="T108" fmla="*/ 2147483647 w 4228"/>
              <a:gd name="T109" fmla="*/ 2147483647 h 4763"/>
              <a:gd name="T110" fmla="*/ 2147483647 w 4228"/>
              <a:gd name="T111" fmla="*/ 2147483647 h 4763"/>
              <a:gd name="T112" fmla="*/ 2147483647 w 4228"/>
              <a:gd name="T113" fmla="*/ 2147483647 h 4763"/>
              <a:gd name="T114" fmla="*/ 2147483647 w 4228"/>
              <a:gd name="T115" fmla="*/ 2147483647 h 4763"/>
              <a:gd name="T116" fmla="*/ 2147483647 w 4228"/>
              <a:gd name="T117" fmla="*/ 2147483647 h 4763"/>
              <a:gd name="T118" fmla="*/ 2147483647 w 4228"/>
              <a:gd name="T119" fmla="*/ 2147483647 h 47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28"/>
              <a:gd name="T181" fmla="*/ 0 h 4763"/>
              <a:gd name="T182" fmla="*/ 4228 w 4228"/>
              <a:gd name="T183" fmla="*/ 4763 h 47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28" h="4763">
                <a:moveTo>
                  <a:pt x="1171" y="2514"/>
                </a:moveTo>
                <a:lnTo>
                  <a:pt x="1197" y="2312"/>
                </a:lnTo>
                <a:lnTo>
                  <a:pt x="737" y="1236"/>
                </a:lnTo>
                <a:lnTo>
                  <a:pt x="724" y="1206"/>
                </a:lnTo>
                <a:lnTo>
                  <a:pt x="714" y="1176"/>
                </a:lnTo>
                <a:lnTo>
                  <a:pt x="705" y="1145"/>
                </a:lnTo>
                <a:lnTo>
                  <a:pt x="697" y="1115"/>
                </a:lnTo>
                <a:lnTo>
                  <a:pt x="690" y="1083"/>
                </a:lnTo>
                <a:lnTo>
                  <a:pt x="685" y="1052"/>
                </a:lnTo>
                <a:lnTo>
                  <a:pt x="683" y="1021"/>
                </a:lnTo>
                <a:lnTo>
                  <a:pt x="681" y="989"/>
                </a:lnTo>
                <a:lnTo>
                  <a:pt x="683" y="967"/>
                </a:lnTo>
                <a:lnTo>
                  <a:pt x="684" y="945"/>
                </a:lnTo>
                <a:lnTo>
                  <a:pt x="685" y="923"/>
                </a:lnTo>
                <a:lnTo>
                  <a:pt x="689" y="902"/>
                </a:lnTo>
                <a:lnTo>
                  <a:pt x="692" y="880"/>
                </a:lnTo>
                <a:lnTo>
                  <a:pt x="697" y="859"/>
                </a:lnTo>
                <a:lnTo>
                  <a:pt x="702" y="837"/>
                </a:lnTo>
                <a:lnTo>
                  <a:pt x="709" y="817"/>
                </a:lnTo>
                <a:lnTo>
                  <a:pt x="716" y="795"/>
                </a:lnTo>
                <a:lnTo>
                  <a:pt x="724" y="774"/>
                </a:lnTo>
                <a:lnTo>
                  <a:pt x="741" y="733"/>
                </a:lnTo>
                <a:lnTo>
                  <a:pt x="763" y="692"/>
                </a:lnTo>
                <a:lnTo>
                  <a:pt x="786" y="652"/>
                </a:lnTo>
                <a:lnTo>
                  <a:pt x="813" y="613"/>
                </a:lnTo>
                <a:lnTo>
                  <a:pt x="843" y="574"/>
                </a:lnTo>
                <a:lnTo>
                  <a:pt x="875" y="538"/>
                </a:lnTo>
                <a:lnTo>
                  <a:pt x="909" y="502"/>
                </a:lnTo>
                <a:lnTo>
                  <a:pt x="947" y="466"/>
                </a:lnTo>
                <a:lnTo>
                  <a:pt x="987" y="433"/>
                </a:lnTo>
                <a:lnTo>
                  <a:pt x="1029" y="401"/>
                </a:lnTo>
                <a:lnTo>
                  <a:pt x="1073" y="370"/>
                </a:lnTo>
                <a:lnTo>
                  <a:pt x="1121" y="340"/>
                </a:lnTo>
                <a:lnTo>
                  <a:pt x="1170" y="312"/>
                </a:lnTo>
                <a:lnTo>
                  <a:pt x="1221" y="285"/>
                </a:lnTo>
                <a:lnTo>
                  <a:pt x="1274" y="259"/>
                </a:lnTo>
                <a:lnTo>
                  <a:pt x="1329" y="236"/>
                </a:lnTo>
                <a:lnTo>
                  <a:pt x="1387" y="214"/>
                </a:lnTo>
                <a:lnTo>
                  <a:pt x="1445" y="193"/>
                </a:lnTo>
                <a:lnTo>
                  <a:pt x="1507" y="175"/>
                </a:lnTo>
                <a:lnTo>
                  <a:pt x="1569" y="160"/>
                </a:lnTo>
                <a:lnTo>
                  <a:pt x="1633" y="144"/>
                </a:lnTo>
                <a:lnTo>
                  <a:pt x="1699" y="133"/>
                </a:lnTo>
                <a:lnTo>
                  <a:pt x="1766" y="122"/>
                </a:lnTo>
                <a:lnTo>
                  <a:pt x="1834" y="115"/>
                </a:lnTo>
                <a:lnTo>
                  <a:pt x="1904" y="108"/>
                </a:lnTo>
                <a:lnTo>
                  <a:pt x="1975" y="104"/>
                </a:lnTo>
                <a:lnTo>
                  <a:pt x="2047" y="103"/>
                </a:lnTo>
                <a:lnTo>
                  <a:pt x="2119" y="104"/>
                </a:lnTo>
                <a:lnTo>
                  <a:pt x="2190" y="108"/>
                </a:lnTo>
                <a:lnTo>
                  <a:pt x="2260" y="115"/>
                </a:lnTo>
                <a:lnTo>
                  <a:pt x="2329" y="122"/>
                </a:lnTo>
                <a:lnTo>
                  <a:pt x="2396" y="133"/>
                </a:lnTo>
                <a:lnTo>
                  <a:pt x="2461" y="144"/>
                </a:lnTo>
                <a:lnTo>
                  <a:pt x="2525" y="160"/>
                </a:lnTo>
                <a:lnTo>
                  <a:pt x="2587" y="175"/>
                </a:lnTo>
                <a:lnTo>
                  <a:pt x="2649" y="193"/>
                </a:lnTo>
                <a:lnTo>
                  <a:pt x="2707" y="214"/>
                </a:lnTo>
                <a:lnTo>
                  <a:pt x="2765" y="236"/>
                </a:lnTo>
                <a:lnTo>
                  <a:pt x="2819" y="259"/>
                </a:lnTo>
                <a:lnTo>
                  <a:pt x="2873" y="285"/>
                </a:lnTo>
                <a:lnTo>
                  <a:pt x="2923" y="312"/>
                </a:lnTo>
                <a:lnTo>
                  <a:pt x="2972" y="340"/>
                </a:lnTo>
                <a:lnTo>
                  <a:pt x="3020" y="370"/>
                </a:lnTo>
                <a:lnTo>
                  <a:pt x="3063" y="401"/>
                </a:lnTo>
                <a:lnTo>
                  <a:pt x="3106" y="433"/>
                </a:lnTo>
                <a:lnTo>
                  <a:pt x="3146" y="466"/>
                </a:lnTo>
                <a:lnTo>
                  <a:pt x="3183" y="502"/>
                </a:lnTo>
                <a:lnTo>
                  <a:pt x="3218" y="538"/>
                </a:lnTo>
                <a:lnTo>
                  <a:pt x="3250" y="574"/>
                </a:lnTo>
                <a:lnTo>
                  <a:pt x="3280" y="613"/>
                </a:lnTo>
                <a:lnTo>
                  <a:pt x="3307" y="652"/>
                </a:lnTo>
                <a:lnTo>
                  <a:pt x="3331" y="692"/>
                </a:lnTo>
                <a:lnTo>
                  <a:pt x="3352" y="733"/>
                </a:lnTo>
                <a:lnTo>
                  <a:pt x="3370" y="774"/>
                </a:lnTo>
                <a:lnTo>
                  <a:pt x="3378" y="795"/>
                </a:lnTo>
                <a:lnTo>
                  <a:pt x="3385" y="817"/>
                </a:lnTo>
                <a:lnTo>
                  <a:pt x="3391" y="837"/>
                </a:lnTo>
                <a:lnTo>
                  <a:pt x="3397" y="859"/>
                </a:lnTo>
                <a:lnTo>
                  <a:pt x="3401" y="880"/>
                </a:lnTo>
                <a:lnTo>
                  <a:pt x="3405" y="902"/>
                </a:lnTo>
                <a:lnTo>
                  <a:pt x="3409" y="923"/>
                </a:lnTo>
                <a:lnTo>
                  <a:pt x="3411" y="945"/>
                </a:lnTo>
                <a:lnTo>
                  <a:pt x="3413" y="967"/>
                </a:lnTo>
                <a:lnTo>
                  <a:pt x="3413" y="989"/>
                </a:lnTo>
                <a:lnTo>
                  <a:pt x="3413" y="1014"/>
                </a:lnTo>
                <a:lnTo>
                  <a:pt x="3410" y="1038"/>
                </a:lnTo>
                <a:lnTo>
                  <a:pt x="3405" y="1064"/>
                </a:lnTo>
                <a:lnTo>
                  <a:pt x="3400" y="1092"/>
                </a:lnTo>
                <a:lnTo>
                  <a:pt x="3392" y="1122"/>
                </a:lnTo>
                <a:lnTo>
                  <a:pt x="3382" y="1154"/>
                </a:lnTo>
                <a:lnTo>
                  <a:pt x="3371" y="1188"/>
                </a:lnTo>
                <a:lnTo>
                  <a:pt x="3358" y="1224"/>
                </a:lnTo>
                <a:lnTo>
                  <a:pt x="3328" y="1302"/>
                </a:lnTo>
                <a:lnTo>
                  <a:pt x="3291" y="1391"/>
                </a:lnTo>
                <a:lnTo>
                  <a:pt x="3201" y="1604"/>
                </a:lnTo>
                <a:lnTo>
                  <a:pt x="2900" y="2308"/>
                </a:lnTo>
                <a:lnTo>
                  <a:pt x="2924" y="2512"/>
                </a:lnTo>
                <a:lnTo>
                  <a:pt x="3438" y="1311"/>
                </a:lnTo>
                <a:lnTo>
                  <a:pt x="3454" y="1271"/>
                </a:lnTo>
                <a:lnTo>
                  <a:pt x="3469" y="1230"/>
                </a:lnTo>
                <a:lnTo>
                  <a:pt x="3482" y="1189"/>
                </a:lnTo>
                <a:lnTo>
                  <a:pt x="3494" y="1146"/>
                </a:lnTo>
                <a:lnTo>
                  <a:pt x="3504" y="1105"/>
                </a:lnTo>
                <a:lnTo>
                  <a:pt x="3510" y="1064"/>
                </a:lnTo>
                <a:lnTo>
                  <a:pt x="3516" y="1025"/>
                </a:lnTo>
                <a:lnTo>
                  <a:pt x="3516" y="1007"/>
                </a:lnTo>
                <a:lnTo>
                  <a:pt x="3516" y="989"/>
                </a:lnTo>
                <a:lnTo>
                  <a:pt x="3514" y="963"/>
                </a:lnTo>
                <a:lnTo>
                  <a:pt x="3513" y="938"/>
                </a:lnTo>
                <a:lnTo>
                  <a:pt x="3510" y="912"/>
                </a:lnTo>
                <a:lnTo>
                  <a:pt x="3507" y="886"/>
                </a:lnTo>
                <a:lnTo>
                  <a:pt x="3501" y="860"/>
                </a:lnTo>
                <a:lnTo>
                  <a:pt x="3495" y="835"/>
                </a:lnTo>
                <a:lnTo>
                  <a:pt x="3489" y="810"/>
                </a:lnTo>
                <a:lnTo>
                  <a:pt x="3481" y="786"/>
                </a:lnTo>
                <a:lnTo>
                  <a:pt x="3473" y="761"/>
                </a:lnTo>
                <a:lnTo>
                  <a:pt x="3464" y="737"/>
                </a:lnTo>
                <a:lnTo>
                  <a:pt x="3454" y="712"/>
                </a:lnTo>
                <a:lnTo>
                  <a:pt x="3443" y="689"/>
                </a:lnTo>
                <a:lnTo>
                  <a:pt x="3432" y="666"/>
                </a:lnTo>
                <a:lnTo>
                  <a:pt x="3419" y="643"/>
                </a:lnTo>
                <a:lnTo>
                  <a:pt x="3406" y="620"/>
                </a:lnTo>
                <a:lnTo>
                  <a:pt x="3392" y="598"/>
                </a:lnTo>
                <a:lnTo>
                  <a:pt x="3378" y="574"/>
                </a:lnTo>
                <a:lnTo>
                  <a:pt x="3362" y="553"/>
                </a:lnTo>
                <a:lnTo>
                  <a:pt x="3346" y="532"/>
                </a:lnTo>
                <a:lnTo>
                  <a:pt x="3329" y="510"/>
                </a:lnTo>
                <a:lnTo>
                  <a:pt x="3293" y="469"/>
                </a:lnTo>
                <a:lnTo>
                  <a:pt x="3254" y="429"/>
                </a:lnTo>
                <a:lnTo>
                  <a:pt x="3212" y="390"/>
                </a:lnTo>
                <a:lnTo>
                  <a:pt x="3168" y="353"/>
                </a:lnTo>
                <a:lnTo>
                  <a:pt x="3121" y="318"/>
                </a:lnTo>
                <a:lnTo>
                  <a:pt x="3072" y="283"/>
                </a:lnTo>
                <a:lnTo>
                  <a:pt x="3022" y="251"/>
                </a:lnTo>
                <a:lnTo>
                  <a:pt x="2968" y="220"/>
                </a:lnTo>
                <a:lnTo>
                  <a:pt x="2913" y="192"/>
                </a:lnTo>
                <a:lnTo>
                  <a:pt x="2856" y="165"/>
                </a:lnTo>
                <a:lnTo>
                  <a:pt x="2797" y="139"/>
                </a:lnTo>
                <a:lnTo>
                  <a:pt x="2735" y="116"/>
                </a:lnTo>
                <a:lnTo>
                  <a:pt x="2673" y="95"/>
                </a:lnTo>
                <a:lnTo>
                  <a:pt x="2609" y="76"/>
                </a:lnTo>
                <a:lnTo>
                  <a:pt x="2542" y="58"/>
                </a:lnTo>
                <a:lnTo>
                  <a:pt x="2475" y="44"/>
                </a:lnTo>
                <a:lnTo>
                  <a:pt x="2406" y="31"/>
                </a:lnTo>
                <a:lnTo>
                  <a:pt x="2337" y="19"/>
                </a:lnTo>
                <a:lnTo>
                  <a:pt x="2266" y="12"/>
                </a:lnTo>
                <a:lnTo>
                  <a:pt x="2194" y="5"/>
                </a:lnTo>
                <a:lnTo>
                  <a:pt x="2120" y="1"/>
                </a:lnTo>
                <a:lnTo>
                  <a:pt x="2047" y="0"/>
                </a:lnTo>
                <a:lnTo>
                  <a:pt x="1974" y="1"/>
                </a:lnTo>
                <a:lnTo>
                  <a:pt x="1900" y="5"/>
                </a:lnTo>
                <a:lnTo>
                  <a:pt x="1828" y="12"/>
                </a:lnTo>
                <a:lnTo>
                  <a:pt x="1757" y="19"/>
                </a:lnTo>
                <a:lnTo>
                  <a:pt x="1688" y="31"/>
                </a:lnTo>
                <a:lnTo>
                  <a:pt x="1618" y="44"/>
                </a:lnTo>
                <a:lnTo>
                  <a:pt x="1551" y="58"/>
                </a:lnTo>
                <a:lnTo>
                  <a:pt x="1484" y="76"/>
                </a:lnTo>
                <a:lnTo>
                  <a:pt x="1420" y="95"/>
                </a:lnTo>
                <a:lnTo>
                  <a:pt x="1357" y="116"/>
                </a:lnTo>
                <a:lnTo>
                  <a:pt x="1295" y="139"/>
                </a:lnTo>
                <a:lnTo>
                  <a:pt x="1235" y="165"/>
                </a:lnTo>
                <a:lnTo>
                  <a:pt x="1177" y="192"/>
                </a:lnTo>
                <a:lnTo>
                  <a:pt x="1122" y="220"/>
                </a:lnTo>
                <a:lnTo>
                  <a:pt x="1068" y="251"/>
                </a:lnTo>
                <a:lnTo>
                  <a:pt x="1016" y="283"/>
                </a:lnTo>
                <a:lnTo>
                  <a:pt x="967" y="318"/>
                </a:lnTo>
                <a:lnTo>
                  <a:pt x="921" y="353"/>
                </a:lnTo>
                <a:lnTo>
                  <a:pt x="877" y="390"/>
                </a:lnTo>
                <a:lnTo>
                  <a:pt x="835" y="429"/>
                </a:lnTo>
                <a:lnTo>
                  <a:pt x="796" y="469"/>
                </a:lnTo>
                <a:lnTo>
                  <a:pt x="760" y="510"/>
                </a:lnTo>
                <a:lnTo>
                  <a:pt x="743" y="532"/>
                </a:lnTo>
                <a:lnTo>
                  <a:pt x="727" y="553"/>
                </a:lnTo>
                <a:lnTo>
                  <a:pt x="712" y="574"/>
                </a:lnTo>
                <a:lnTo>
                  <a:pt x="697" y="598"/>
                </a:lnTo>
                <a:lnTo>
                  <a:pt x="683" y="620"/>
                </a:lnTo>
                <a:lnTo>
                  <a:pt x="670" y="643"/>
                </a:lnTo>
                <a:lnTo>
                  <a:pt x="658" y="666"/>
                </a:lnTo>
                <a:lnTo>
                  <a:pt x="647" y="689"/>
                </a:lnTo>
                <a:lnTo>
                  <a:pt x="636" y="712"/>
                </a:lnTo>
                <a:lnTo>
                  <a:pt x="626" y="737"/>
                </a:lnTo>
                <a:lnTo>
                  <a:pt x="617" y="761"/>
                </a:lnTo>
                <a:lnTo>
                  <a:pt x="609" y="786"/>
                </a:lnTo>
                <a:lnTo>
                  <a:pt x="603" y="810"/>
                </a:lnTo>
                <a:lnTo>
                  <a:pt x="596" y="835"/>
                </a:lnTo>
                <a:lnTo>
                  <a:pt x="591" y="860"/>
                </a:lnTo>
                <a:lnTo>
                  <a:pt x="586" y="886"/>
                </a:lnTo>
                <a:lnTo>
                  <a:pt x="584" y="912"/>
                </a:lnTo>
                <a:lnTo>
                  <a:pt x="581" y="938"/>
                </a:lnTo>
                <a:lnTo>
                  <a:pt x="580" y="963"/>
                </a:lnTo>
                <a:lnTo>
                  <a:pt x="578" y="989"/>
                </a:lnTo>
                <a:lnTo>
                  <a:pt x="580" y="1033"/>
                </a:lnTo>
                <a:lnTo>
                  <a:pt x="585" y="1075"/>
                </a:lnTo>
                <a:lnTo>
                  <a:pt x="591" y="1117"/>
                </a:lnTo>
                <a:lnTo>
                  <a:pt x="600" y="1158"/>
                </a:lnTo>
                <a:lnTo>
                  <a:pt x="611" y="1199"/>
                </a:lnTo>
                <a:lnTo>
                  <a:pt x="625" y="1239"/>
                </a:lnTo>
                <a:lnTo>
                  <a:pt x="639" y="1279"/>
                </a:lnTo>
                <a:lnTo>
                  <a:pt x="656" y="1319"/>
                </a:lnTo>
                <a:lnTo>
                  <a:pt x="1171" y="2514"/>
                </a:lnTo>
                <a:close/>
                <a:moveTo>
                  <a:pt x="2229" y="2193"/>
                </a:moveTo>
                <a:lnTo>
                  <a:pt x="1327" y="1743"/>
                </a:lnTo>
                <a:lnTo>
                  <a:pt x="1232" y="1695"/>
                </a:lnTo>
                <a:lnTo>
                  <a:pt x="1186" y="1671"/>
                </a:lnTo>
                <a:lnTo>
                  <a:pt x="1141" y="1647"/>
                </a:lnTo>
                <a:lnTo>
                  <a:pt x="1098" y="1622"/>
                </a:lnTo>
                <a:lnTo>
                  <a:pt x="1056" y="1596"/>
                </a:lnTo>
                <a:lnTo>
                  <a:pt x="1018" y="1569"/>
                </a:lnTo>
                <a:lnTo>
                  <a:pt x="980" y="1540"/>
                </a:lnTo>
                <a:lnTo>
                  <a:pt x="1224" y="2088"/>
                </a:lnTo>
                <a:lnTo>
                  <a:pt x="1256" y="1824"/>
                </a:lnTo>
                <a:lnTo>
                  <a:pt x="2254" y="2321"/>
                </a:lnTo>
                <a:lnTo>
                  <a:pt x="2229" y="2193"/>
                </a:lnTo>
                <a:close/>
                <a:moveTo>
                  <a:pt x="2873" y="2087"/>
                </a:moveTo>
                <a:lnTo>
                  <a:pt x="3116" y="1539"/>
                </a:lnTo>
                <a:lnTo>
                  <a:pt x="3071" y="1573"/>
                </a:lnTo>
                <a:lnTo>
                  <a:pt x="3026" y="1604"/>
                </a:lnTo>
                <a:lnTo>
                  <a:pt x="2981" y="1632"/>
                </a:lnTo>
                <a:lnTo>
                  <a:pt x="2935" y="1659"/>
                </a:lnTo>
                <a:lnTo>
                  <a:pt x="2888" y="1683"/>
                </a:lnTo>
                <a:lnTo>
                  <a:pt x="2842" y="1707"/>
                </a:lnTo>
                <a:lnTo>
                  <a:pt x="2794" y="1728"/>
                </a:lnTo>
                <a:lnTo>
                  <a:pt x="2748" y="1748"/>
                </a:lnTo>
                <a:lnTo>
                  <a:pt x="2700" y="1766"/>
                </a:lnTo>
                <a:lnTo>
                  <a:pt x="2654" y="1781"/>
                </a:lnTo>
                <a:lnTo>
                  <a:pt x="2607" y="1795"/>
                </a:lnTo>
                <a:lnTo>
                  <a:pt x="2560" y="1810"/>
                </a:lnTo>
                <a:lnTo>
                  <a:pt x="2513" y="1821"/>
                </a:lnTo>
                <a:lnTo>
                  <a:pt x="2468" y="1832"/>
                </a:lnTo>
                <a:lnTo>
                  <a:pt x="2422" y="1841"/>
                </a:lnTo>
                <a:lnTo>
                  <a:pt x="2378" y="1848"/>
                </a:lnTo>
                <a:lnTo>
                  <a:pt x="2333" y="1855"/>
                </a:lnTo>
                <a:lnTo>
                  <a:pt x="2289" y="1861"/>
                </a:lnTo>
                <a:lnTo>
                  <a:pt x="2247" y="1865"/>
                </a:lnTo>
                <a:lnTo>
                  <a:pt x="2204" y="1869"/>
                </a:lnTo>
                <a:lnTo>
                  <a:pt x="2163" y="1871"/>
                </a:lnTo>
                <a:lnTo>
                  <a:pt x="2123" y="1874"/>
                </a:lnTo>
                <a:lnTo>
                  <a:pt x="2046" y="1875"/>
                </a:lnTo>
                <a:lnTo>
                  <a:pt x="1974" y="1874"/>
                </a:lnTo>
                <a:lnTo>
                  <a:pt x="1908" y="1871"/>
                </a:lnTo>
                <a:lnTo>
                  <a:pt x="1847" y="1866"/>
                </a:lnTo>
                <a:lnTo>
                  <a:pt x="1795" y="1861"/>
                </a:lnTo>
                <a:lnTo>
                  <a:pt x="2204" y="2066"/>
                </a:lnTo>
                <a:lnTo>
                  <a:pt x="2186" y="1977"/>
                </a:lnTo>
                <a:lnTo>
                  <a:pt x="2229" y="1974"/>
                </a:lnTo>
                <a:lnTo>
                  <a:pt x="2274" y="1971"/>
                </a:lnTo>
                <a:lnTo>
                  <a:pt x="2321" y="1964"/>
                </a:lnTo>
                <a:lnTo>
                  <a:pt x="2369" y="1956"/>
                </a:lnTo>
                <a:lnTo>
                  <a:pt x="2418" y="1949"/>
                </a:lnTo>
                <a:lnTo>
                  <a:pt x="2467" y="1938"/>
                </a:lnTo>
                <a:lnTo>
                  <a:pt x="2516" y="1928"/>
                </a:lnTo>
                <a:lnTo>
                  <a:pt x="2562" y="1917"/>
                </a:lnTo>
                <a:lnTo>
                  <a:pt x="2609" y="1905"/>
                </a:lnTo>
                <a:lnTo>
                  <a:pt x="2654" y="1893"/>
                </a:lnTo>
                <a:lnTo>
                  <a:pt x="2695" y="1880"/>
                </a:lnTo>
                <a:lnTo>
                  <a:pt x="2734" y="1868"/>
                </a:lnTo>
                <a:lnTo>
                  <a:pt x="2768" y="1856"/>
                </a:lnTo>
                <a:lnTo>
                  <a:pt x="2798" y="1843"/>
                </a:lnTo>
                <a:lnTo>
                  <a:pt x="2824" y="1832"/>
                </a:lnTo>
                <a:lnTo>
                  <a:pt x="2844" y="1821"/>
                </a:lnTo>
                <a:lnTo>
                  <a:pt x="2873" y="2087"/>
                </a:lnTo>
                <a:close/>
                <a:moveTo>
                  <a:pt x="3491" y="3274"/>
                </a:moveTo>
                <a:lnTo>
                  <a:pt x="3490" y="3349"/>
                </a:lnTo>
                <a:lnTo>
                  <a:pt x="3491" y="3380"/>
                </a:lnTo>
                <a:lnTo>
                  <a:pt x="3495" y="3409"/>
                </a:lnTo>
                <a:lnTo>
                  <a:pt x="3500" y="3439"/>
                </a:lnTo>
                <a:lnTo>
                  <a:pt x="3509" y="3467"/>
                </a:lnTo>
                <a:lnTo>
                  <a:pt x="3521" y="3494"/>
                </a:lnTo>
                <a:lnTo>
                  <a:pt x="3534" y="3520"/>
                </a:lnTo>
                <a:lnTo>
                  <a:pt x="3549" y="3543"/>
                </a:lnTo>
                <a:lnTo>
                  <a:pt x="3566" y="3566"/>
                </a:lnTo>
                <a:lnTo>
                  <a:pt x="3585" y="3587"/>
                </a:lnTo>
                <a:lnTo>
                  <a:pt x="3606" y="3605"/>
                </a:lnTo>
                <a:lnTo>
                  <a:pt x="3629" y="3621"/>
                </a:lnTo>
                <a:lnTo>
                  <a:pt x="3652" y="3635"/>
                </a:lnTo>
                <a:lnTo>
                  <a:pt x="3678" y="3645"/>
                </a:lnTo>
                <a:lnTo>
                  <a:pt x="3691" y="3650"/>
                </a:lnTo>
                <a:lnTo>
                  <a:pt x="3705" y="3653"/>
                </a:lnTo>
                <a:lnTo>
                  <a:pt x="3718" y="3657"/>
                </a:lnTo>
                <a:lnTo>
                  <a:pt x="3732" y="3659"/>
                </a:lnTo>
                <a:lnTo>
                  <a:pt x="3746" y="3660"/>
                </a:lnTo>
                <a:lnTo>
                  <a:pt x="3760" y="3660"/>
                </a:lnTo>
                <a:lnTo>
                  <a:pt x="3775" y="3660"/>
                </a:lnTo>
                <a:lnTo>
                  <a:pt x="3789" y="3659"/>
                </a:lnTo>
                <a:lnTo>
                  <a:pt x="3803" y="3658"/>
                </a:lnTo>
                <a:lnTo>
                  <a:pt x="3817" y="3655"/>
                </a:lnTo>
                <a:lnTo>
                  <a:pt x="3843" y="3649"/>
                </a:lnTo>
                <a:lnTo>
                  <a:pt x="3869" y="3639"/>
                </a:lnTo>
                <a:lnTo>
                  <a:pt x="3893" y="3626"/>
                </a:lnTo>
                <a:lnTo>
                  <a:pt x="3916" y="3612"/>
                </a:lnTo>
                <a:lnTo>
                  <a:pt x="3937" y="3594"/>
                </a:lnTo>
                <a:lnTo>
                  <a:pt x="3956" y="3574"/>
                </a:lnTo>
                <a:lnTo>
                  <a:pt x="3996" y="3552"/>
                </a:lnTo>
                <a:lnTo>
                  <a:pt x="4026" y="3534"/>
                </a:lnTo>
                <a:lnTo>
                  <a:pt x="4053" y="3516"/>
                </a:lnTo>
                <a:lnTo>
                  <a:pt x="4072" y="3510"/>
                </a:lnTo>
                <a:lnTo>
                  <a:pt x="4090" y="3501"/>
                </a:lnTo>
                <a:lnTo>
                  <a:pt x="4108" y="3490"/>
                </a:lnTo>
                <a:lnTo>
                  <a:pt x="4125" y="3478"/>
                </a:lnTo>
                <a:lnTo>
                  <a:pt x="4140" y="3462"/>
                </a:lnTo>
                <a:lnTo>
                  <a:pt x="4156" y="3445"/>
                </a:lnTo>
                <a:lnTo>
                  <a:pt x="4169" y="3427"/>
                </a:lnTo>
                <a:lnTo>
                  <a:pt x="4182" y="3407"/>
                </a:lnTo>
                <a:lnTo>
                  <a:pt x="4192" y="3386"/>
                </a:lnTo>
                <a:lnTo>
                  <a:pt x="4202" y="3364"/>
                </a:lnTo>
                <a:lnTo>
                  <a:pt x="4210" y="3341"/>
                </a:lnTo>
                <a:lnTo>
                  <a:pt x="4218" y="3317"/>
                </a:lnTo>
                <a:lnTo>
                  <a:pt x="4223" y="3293"/>
                </a:lnTo>
                <a:lnTo>
                  <a:pt x="4227" y="3268"/>
                </a:lnTo>
                <a:lnTo>
                  <a:pt x="4228" y="3243"/>
                </a:lnTo>
                <a:lnTo>
                  <a:pt x="4228" y="3219"/>
                </a:lnTo>
                <a:lnTo>
                  <a:pt x="4227" y="3193"/>
                </a:lnTo>
                <a:lnTo>
                  <a:pt x="4223" y="3168"/>
                </a:lnTo>
                <a:lnTo>
                  <a:pt x="4218" y="3145"/>
                </a:lnTo>
                <a:lnTo>
                  <a:pt x="4210" y="3122"/>
                </a:lnTo>
                <a:lnTo>
                  <a:pt x="4201" y="3099"/>
                </a:lnTo>
                <a:lnTo>
                  <a:pt x="4188" y="3078"/>
                </a:lnTo>
                <a:lnTo>
                  <a:pt x="4175" y="3058"/>
                </a:lnTo>
                <a:lnTo>
                  <a:pt x="4158" y="3038"/>
                </a:lnTo>
                <a:lnTo>
                  <a:pt x="4139" y="3022"/>
                </a:lnTo>
                <a:lnTo>
                  <a:pt x="4118" y="3006"/>
                </a:lnTo>
                <a:lnTo>
                  <a:pt x="4094" y="2992"/>
                </a:lnTo>
                <a:lnTo>
                  <a:pt x="4068" y="2980"/>
                </a:lnTo>
                <a:lnTo>
                  <a:pt x="4040" y="2971"/>
                </a:lnTo>
                <a:lnTo>
                  <a:pt x="4008" y="2965"/>
                </a:lnTo>
                <a:lnTo>
                  <a:pt x="3974" y="2960"/>
                </a:lnTo>
                <a:lnTo>
                  <a:pt x="3937" y="2959"/>
                </a:lnTo>
                <a:lnTo>
                  <a:pt x="3666" y="2957"/>
                </a:lnTo>
                <a:lnTo>
                  <a:pt x="3650" y="2959"/>
                </a:lnTo>
                <a:lnTo>
                  <a:pt x="3634" y="2962"/>
                </a:lnTo>
                <a:lnTo>
                  <a:pt x="3620" y="2968"/>
                </a:lnTo>
                <a:lnTo>
                  <a:pt x="3606" y="2974"/>
                </a:lnTo>
                <a:lnTo>
                  <a:pt x="3593" y="2983"/>
                </a:lnTo>
                <a:lnTo>
                  <a:pt x="3581" y="2993"/>
                </a:lnTo>
                <a:lnTo>
                  <a:pt x="3571" y="3005"/>
                </a:lnTo>
                <a:lnTo>
                  <a:pt x="3561" y="3019"/>
                </a:lnTo>
                <a:lnTo>
                  <a:pt x="3552" y="3033"/>
                </a:lnTo>
                <a:lnTo>
                  <a:pt x="3543" y="3050"/>
                </a:lnTo>
                <a:lnTo>
                  <a:pt x="3535" y="3067"/>
                </a:lnTo>
                <a:lnTo>
                  <a:pt x="3528" y="3085"/>
                </a:lnTo>
                <a:lnTo>
                  <a:pt x="3523" y="3104"/>
                </a:lnTo>
                <a:lnTo>
                  <a:pt x="3518" y="3125"/>
                </a:lnTo>
                <a:lnTo>
                  <a:pt x="3514" y="3145"/>
                </a:lnTo>
                <a:lnTo>
                  <a:pt x="3510" y="3167"/>
                </a:lnTo>
                <a:lnTo>
                  <a:pt x="3503" y="3193"/>
                </a:lnTo>
                <a:lnTo>
                  <a:pt x="3496" y="3219"/>
                </a:lnTo>
                <a:lnTo>
                  <a:pt x="3494" y="3246"/>
                </a:lnTo>
                <a:lnTo>
                  <a:pt x="3491" y="3274"/>
                </a:lnTo>
                <a:close/>
                <a:moveTo>
                  <a:pt x="3543" y="3275"/>
                </a:moveTo>
                <a:lnTo>
                  <a:pt x="3543" y="3275"/>
                </a:lnTo>
                <a:lnTo>
                  <a:pt x="3544" y="3259"/>
                </a:lnTo>
                <a:lnTo>
                  <a:pt x="3545" y="3242"/>
                </a:lnTo>
                <a:lnTo>
                  <a:pt x="3548" y="3226"/>
                </a:lnTo>
                <a:lnTo>
                  <a:pt x="3552" y="3211"/>
                </a:lnTo>
                <a:lnTo>
                  <a:pt x="3556" y="3196"/>
                </a:lnTo>
                <a:lnTo>
                  <a:pt x="3561" y="3181"/>
                </a:lnTo>
                <a:lnTo>
                  <a:pt x="3566" y="3167"/>
                </a:lnTo>
                <a:lnTo>
                  <a:pt x="3572" y="3153"/>
                </a:lnTo>
                <a:lnTo>
                  <a:pt x="3579" y="3140"/>
                </a:lnTo>
                <a:lnTo>
                  <a:pt x="3586" y="3127"/>
                </a:lnTo>
                <a:lnTo>
                  <a:pt x="3595" y="3116"/>
                </a:lnTo>
                <a:lnTo>
                  <a:pt x="3604" y="3104"/>
                </a:lnTo>
                <a:lnTo>
                  <a:pt x="3614" y="3094"/>
                </a:lnTo>
                <a:lnTo>
                  <a:pt x="3624" y="3083"/>
                </a:lnTo>
                <a:lnTo>
                  <a:pt x="3634" y="3074"/>
                </a:lnTo>
                <a:lnTo>
                  <a:pt x="3644" y="3065"/>
                </a:lnTo>
                <a:lnTo>
                  <a:pt x="3653" y="3091"/>
                </a:lnTo>
                <a:lnTo>
                  <a:pt x="3662" y="3117"/>
                </a:lnTo>
                <a:lnTo>
                  <a:pt x="3673" y="3143"/>
                </a:lnTo>
                <a:lnTo>
                  <a:pt x="3684" y="3167"/>
                </a:lnTo>
                <a:lnTo>
                  <a:pt x="3697" y="3192"/>
                </a:lnTo>
                <a:lnTo>
                  <a:pt x="3711" y="3215"/>
                </a:lnTo>
                <a:lnTo>
                  <a:pt x="3727" y="3238"/>
                </a:lnTo>
                <a:lnTo>
                  <a:pt x="3742" y="3260"/>
                </a:lnTo>
                <a:lnTo>
                  <a:pt x="3760" y="3282"/>
                </a:lnTo>
                <a:lnTo>
                  <a:pt x="3778" y="3302"/>
                </a:lnTo>
                <a:lnTo>
                  <a:pt x="3798" y="3323"/>
                </a:lnTo>
                <a:lnTo>
                  <a:pt x="3818" y="3341"/>
                </a:lnTo>
                <a:lnTo>
                  <a:pt x="3840" y="3359"/>
                </a:lnTo>
                <a:lnTo>
                  <a:pt x="3863" y="3377"/>
                </a:lnTo>
                <a:lnTo>
                  <a:pt x="3887" y="3393"/>
                </a:lnTo>
                <a:lnTo>
                  <a:pt x="3911" y="3408"/>
                </a:lnTo>
                <a:lnTo>
                  <a:pt x="3943" y="3425"/>
                </a:lnTo>
                <a:lnTo>
                  <a:pt x="3977" y="3439"/>
                </a:lnTo>
                <a:lnTo>
                  <a:pt x="3970" y="3458"/>
                </a:lnTo>
                <a:lnTo>
                  <a:pt x="3963" y="3476"/>
                </a:lnTo>
                <a:lnTo>
                  <a:pt x="3954" y="3493"/>
                </a:lnTo>
                <a:lnTo>
                  <a:pt x="3943" y="3508"/>
                </a:lnTo>
                <a:lnTo>
                  <a:pt x="3932" y="3524"/>
                </a:lnTo>
                <a:lnTo>
                  <a:pt x="3920" y="3538"/>
                </a:lnTo>
                <a:lnTo>
                  <a:pt x="3907" y="3551"/>
                </a:lnTo>
                <a:lnTo>
                  <a:pt x="3893" y="3563"/>
                </a:lnTo>
                <a:lnTo>
                  <a:pt x="3879" y="3574"/>
                </a:lnTo>
                <a:lnTo>
                  <a:pt x="3863" y="3583"/>
                </a:lnTo>
                <a:lnTo>
                  <a:pt x="3848" y="3591"/>
                </a:lnTo>
                <a:lnTo>
                  <a:pt x="3831" y="3597"/>
                </a:lnTo>
                <a:lnTo>
                  <a:pt x="3814" y="3603"/>
                </a:lnTo>
                <a:lnTo>
                  <a:pt x="3798" y="3606"/>
                </a:lnTo>
                <a:lnTo>
                  <a:pt x="3780" y="3609"/>
                </a:lnTo>
                <a:lnTo>
                  <a:pt x="3762" y="3609"/>
                </a:lnTo>
                <a:lnTo>
                  <a:pt x="3738" y="3608"/>
                </a:lnTo>
                <a:lnTo>
                  <a:pt x="3717" y="3604"/>
                </a:lnTo>
                <a:lnTo>
                  <a:pt x="3696" y="3597"/>
                </a:lnTo>
                <a:lnTo>
                  <a:pt x="3675" y="3588"/>
                </a:lnTo>
                <a:lnTo>
                  <a:pt x="3656" y="3577"/>
                </a:lnTo>
                <a:lnTo>
                  <a:pt x="3638" y="3564"/>
                </a:lnTo>
                <a:lnTo>
                  <a:pt x="3621" y="3550"/>
                </a:lnTo>
                <a:lnTo>
                  <a:pt x="3606" y="3533"/>
                </a:lnTo>
                <a:lnTo>
                  <a:pt x="3590" y="3514"/>
                </a:lnTo>
                <a:lnTo>
                  <a:pt x="3579" y="3494"/>
                </a:lnTo>
                <a:lnTo>
                  <a:pt x="3567" y="3474"/>
                </a:lnTo>
                <a:lnTo>
                  <a:pt x="3558" y="3451"/>
                </a:lnTo>
                <a:lnTo>
                  <a:pt x="3550" y="3426"/>
                </a:lnTo>
                <a:lnTo>
                  <a:pt x="3545" y="3402"/>
                </a:lnTo>
                <a:lnTo>
                  <a:pt x="3543" y="3376"/>
                </a:lnTo>
                <a:lnTo>
                  <a:pt x="3541" y="3349"/>
                </a:lnTo>
                <a:lnTo>
                  <a:pt x="3543" y="3275"/>
                </a:lnTo>
                <a:close/>
                <a:moveTo>
                  <a:pt x="2068" y="3140"/>
                </a:moveTo>
                <a:lnTo>
                  <a:pt x="2068" y="3140"/>
                </a:lnTo>
                <a:lnTo>
                  <a:pt x="2095" y="3139"/>
                </a:lnTo>
                <a:lnTo>
                  <a:pt x="2119" y="3134"/>
                </a:lnTo>
                <a:lnTo>
                  <a:pt x="2144" y="3127"/>
                </a:lnTo>
                <a:lnTo>
                  <a:pt x="2168" y="3118"/>
                </a:lnTo>
                <a:lnTo>
                  <a:pt x="2190" y="3107"/>
                </a:lnTo>
                <a:lnTo>
                  <a:pt x="2211" y="3094"/>
                </a:lnTo>
                <a:lnTo>
                  <a:pt x="2231" y="3078"/>
                </a:lnTo>
                <a:lnTo>
                  <a:pt x="2249" y="3060"/>
                </a:lnTo>
                <a:lnTo>
                  <a:pt x="2266" y="3041"/>
                </a:lnTo>
                <a:lnTo>
                  <a:pt x="2281" y="3020"/>
                </a:lnTo>
                <a:lnTo>
                  <a:pt x="2294" y="2997"/>
                </a:lnTo>
                <a:lnTo>
                  <a:pt x="2306" y="2974"/>
                </a:lnTo>
                <a:lnTo>
                  <a:pt x="2316" y="2950"/>
                </a:lnTo>
                <a:lnTo>
                  <a:pt x="2324" y="2924"/>
                </a:lnTo>
                <a:lnTo>
                  <a:pt x="2329" y="2897"/>
                </a:lnTo>
                <a:lnTo>
                  <a:pt x="2333" y="2868"/>
                </a:lnTo>
                <a:lnTo>
                  <a:pt x="2338" y="2857"/>
                </a:lnTo>
                <a:lnTo>
                  <a:pt x="2343" y="2845"/>
                </a:lnTo>
                <a:lnTo>
                  <a:pt x="2348" y="2834"/>
                </a:lnTo>
                <a:lnTo>
                  <a:pt x="2351" y="2821"/>
                </a:lnTo>
                <a:lnTo>
                  <a:pt x="2355" y="2808"/>
                </a:lnTo>
                <a:lnTo>
                  <a:pt x="2356" y="2795"/>
                </a:lnTo>
                <a:lnTo>
                  <a:pt x="2357" y="2781"/>
                </a:lnTo>
                <a:lnTo>
                  <a:pt x="2359" y="2765"/>
                </a:lnTo>
                <a:lnTo>
                  <a:pt x="2359" y="2629"/>
                </a:lnTo>
                <a:lnTo>
                  <a:pt x="2357" y="2603"/>
                </a:lnTo>
                <a:lnTo>
                  <a:pt x="2356" y="2577"/>
                </a:lnTo>
                <a:lnTo>
                  <a:pt x="2352" y="2554"/>
                </a:lnTo>
                <a:lnTo>
                  <a:pt x="2348" y="2531"/>
                </a:lnTo>
                <a:lnTo>
                  <a:pt x="2342" y="2510"/>
                </a:lnTo>
                <a:lnTo>
                  <a:pt x="2334" y="2491"/>
                </a:lnTo>
                <a:lnTo>
                  <a:pt x="2327" y="2473"/>
                </a:lnTo>
                <a:lnTo>
                  <a:pt x="2316" y="2457"/>
                </a:lnTo>
                <a:lnTo>
                  <a:pt x="2305" y="2443"/>
                </a:lnTo>
                <a:lnTo>
                  <a:pt x="2292" y="2432"/>
                </a:lnTo>
                <a:lnTo>
                  <a:pt x="2284" y="2428"/>
                </a:lnTo>
                <a:lnTo>
                  <a:pt x="2278" y="2424"/>
                </a:lnTo>
                <a:lnTo>
                  <a:pt x="2270" y="2420"/>
                </a:lnTo>
                <a:lnTo>
                  <a:pt x="2261" y="2418"/>
                </a:lnTo>
                <a:lnTo>
                  <a:pt x="2253" y="2416"/>
                </a:lnTo>
                <a:lnTo>
                  <a:pt x="2244" y="2415"/>
                </a:lnTo>
                <a:lnTo>
                  <a:pt x="2234" y="2415"/>
                </a:lnTo>
                <a:lnTo>
                  <a:pt x="2225" y="2415"/>
                </a:lnTo>
                <a:lnTo>
                  <a:pt x="2214" y="2416"/>
                </a:lnTo>
                <a:lnTo>
                  <a:pt x="2204" y="2419"/>
                </a:lnTo>
                <a:lnTo>
                  <a:pt x="2182" y="2427"/>
                </a:lnTo>
                <a:lnTo>
                  <a:pt x="2172" y="2416"/>
                </a:lnTo>
                <a:lnTo>
                  <a:pt x="2160" y="2407"/>
                </a:lnTo>
                <a:lnTo>
                  <a:pt x="2147" y="2400"/>
                </a:lnTo>
                <a:lnTo>
                  <a:pt x="2133" y="2393"/>
                </a:lnTo>
                <a:lnTo>
                  <a:pt x="2119" y="2388"/>
                </a:lnTo>
                <a:lnTo>
                  <a:pt x="2105" y="2384"/>
                </a:lnTo>
                <a:lnTo>
                  <a:pt x="2088" y="2382"/>
                </a:lnTo>
                <a:lnTo>
                  <a:pt x="2073" y="2379"/>
                </a:lnTo>
                <a:lnTo>
                  <a:pt x="2056" y="2379"/>
                </a:lnTo>
                <a:lnTo>
                  <a:pt x="2039" y="2379"/>
                </a:lnTo>
                <a:lnTo>
                  <a:pt x="2023" y="2380"/>
                </a:lnTo>
                <a:lnTo>
                  <a:pt x="2004" y="2382"/>
                </a:lnTo>
                <a:lnTo>
                  <a:pt x="1988" y="2385"/>
                </a:lnTo>
                <a:lnTo>
                  <a:pt x="1970" y="2388"/>
                </a:lnTo>
                <a:lnTo>
                  <a:pt x="1953" y="2393"/>
                </a:lnTo>
                <a:lnTo>
                  <a:pt x="1936" y="2398"/>
                </a:lnTo>
                <a:lnTo>
                  <a:pt x="1919" y="2405"/>
                </a:lnTo>
                <a:lnTo>
                  <a:pt x="1903" y="2411"/>
                </a:lnTo>
                <a:lnTo>
                  <a:pt x="1887" y="2419"/>
                </a:lnTo>
                <a:lnTo>
                  <a:pt x="1872" y="2427"/>
                </a:lnTo>
                <a:lnTo>
                  <a:pt x="1858" y="2436"/>
                </a:lnTo>
                <a:lnTo>
                  <a:pt x="1843" y="2445"/>
                </a:lnTo>
                <a:lnTo>
                  <a:pt x="1831" y="2454"/>
                </a:lnTo>
                <a:lnTo>
                  <a:pt x="1819" y="2464"/>
                </a:lnTo>
                <a:lnTo>
                  <a:pt x="1807" y="2474"/>
                </a:lnTo>
                <a:lnTo>
                  <a:pt x="1798" y="2485"/>
                </a:lnTo>
                <a:lnTo>
                  <a:pt x="1789" y="2495"/>
                </a:lnTo>
                <a:lnTo>
                  <a:pt x="1783" y="2506"/>
                </a:lnTo>
                <a:lnTo>
                  <a:pt x="1776" y="2518"/>
                </a:lnTo>
                <a:lnTo>
                  <a:pt x="1773" y="2530"/>
                </a:lnTo>
                <a:lnTo>
                  <a:pt x="1770" y="2541"/>
                </a:lnTo>
                <a:lnTo>
                  <a:pt x="1769" y="2553"/>
                </a:lnTo>
                <a:lnTo>
                  <a:pt x="1769" y="2765"/>
                </a:lnTo>
                <a:lnTo>
                  <a:pt x="1770" y="2783"/>
                </a:lnTo>
                <a:lnTo>
                  <a:pt x="1771" y="2799"/>
                </a:lnTo>
                <a:lnTo>
                  <a:pt x="1775" y="2816"/>
                </a:lnTo>
                <a:lnTo>
                  <a:pt x="1779" y="2830"/>
                </a:lnTo>
                <a:lnTo>
                  <a:pt x="1784" y="2844"/>
                </a:lnTo>
                <a:lnTo>
                  <a:pt x="1789" y="2858"/>
                </a:lnTo>
                <a:lnTo>
                  <a:pt x="1797" y="2871"/>
                </a:lnTo>
                <a:lnTo>
                  <a:pt x="1805" y="2884"/>
                </a:lnTo>
                <a:lnTo>
                  <a:pt x="1810" y="2910"/>
                </a:lnTo>
                <a:lnTo>
                  <a:pt x="1816" y="2935"/>
                </a:lnTo>
                <a:lnTo>
                  <a:pt x="1824" y="2960"/>
                </a:lnTo>
                <a:lnTo>
                  <a:pt x="1834" y="2984"/>
                </a:lnTo>
                <a:lnTo>
                  <a:pt x="1846" y="3006"/>
                </a:lnTo>
                <a:lnTo>
                  <a:pt x="1860" y="3027"/>
                </a:lnTo>
                <a:lnTo>
                  <a:pt x="1876" y="3047"/>
                </a:lnTo>
                <a:lnTo>
                  <a:pt x="1891" y="3065"/>
                </a:lnTo>
                <a:lnTo>
                  <a:pt x="1910" y="3082"/>
                </a:lnTo>
                <a:lnTo>
                  <a:pt x="1930" y="3096"/>
                </a:lnTo>
                <a:lnTo>
                  <a:pt x="1950" y="3109"/>
                </a:lnTo>
                <a:lnTo>
                  <a:pt x="1972" y="3120"/>
                </a:lnTo>
                <a:lnTo>
                  <a:pt x="1994" y="3129"/>
                </a:lnTo>
                <a:lnTo>
                  <a:pt x="2019" y="3135"/>
                </a:lnTo>
                <a:lnTo>
                  <a:pt x="2043" y="3139"/>
                </a:lnTo>
                <a:lnTo>
                  <a:pt x="2068" y="3140"/>
                </a:lnTo>
                <a:close/>
                <a:moveTo>
                  <a:pt x="1854" y="2773"/>
                </a:moveTo>
                <a:lnTo>
                  <a:pt x="1854" y="2770"/>
                </a:lnTo>
                <a:lnTo>
                  <a:pt x="1898" y="2765"/>
                </a:lnTo>
                <a:lnTo>
                  <a:pt x="1936" y="2759"/>
                </a:lnTo>
                <a:lnTo>
                  <a:pt x="1974" y="2752"/>
                </a:lnTo>
                <a:lnTo>
                  <a:pt x="2006" y="2743"/>
                </a:lnTo>
                <a:lnTo>
                  <a:pt x="2021" y="2738"/>
                </a:lnTo>
                <a:lnTo>
                  <a:pt x="2035" y="2732"/>
                </a:lnTo>
                <a:lnTo>
                  <a:pt x="2050" y="2725"/>
                </a:lnTo>
                <a:lnTo>
                  <a:pt x="2062" y="2718"/>
                </a:lnTo>
                <a:lnTo>
                  <a:pt x="2074" y="2709"/>
                </a:lnTo>
                <a:lnTo>
                  <a:pt x="2084" y="2700"/>
                </a:lnTo>
                <a:lnTo>
                  <a:pt x="2095" y="2689"/>
                </a:lnTo>
                <a:lnTo>
                  <a:pt x="2104" y="2678"/>
                </a:lnTo>
                <a:lnTo>
                  <a:pt x="2154" y="2550"/>
                </a:lnTo>
                <a:lnTo>
                  <a:pt x="2168" y="2558"/>
                </a:lnTo>
                <a:lnTo>
                  <a:pt x="2182" y="2567"/>
                </a:lnTo>
                <a:lnTo>
                  <a:pt x="2140" y="2678"/>
                </a:lnTo>
                <a:lnTo>
                  <a:pt x="2261" y="2667"/>
                </a:lnTo>
                <a:lnTo>
                  <a:pt x="2270" y="2692"/>
                </a:lnTo>
                <a:lnTo>
                  <a:pt x="2276" y="2718"/>
                </a:lnTo>
                <a:lnTo>
                  <a:pt x="2280" y="2745"/>
                </a:lnTo>
                <a:lnTo>
                  <a:pt x="2281" y="2773"/>
                </a:lnTo>
                <a:lnTo>
                  <a:pt x="2281" y="2844"/>
                </a:lnTo>
                <a:lnTo>
                  <a:pt x="2280" y="2870"/>
                </a:lnTo>
                <a:lnTo>
                  <a:pt x="2278" y="2894"/>
                </a:lnTo>
                <a:lnTo>
                  <a:pt x="2272" y="2917"/>
                </a:lnTo>
                <a:lnTo>
                  <a:pt x="2265" y="2940"/>
                </a:lnTo>
                <a:lnTo>
                  <a:pt x="2256" y="2962"/>
                </a:lnTo>
                <a:lnTo>
                  <a:pt x="2244" y="2982"/>
                </a:lnTo>
                <a:lnTo>
                  <a:pt x="2233" y="3001"/>
                </a:lnTo>
                <a:lnTo>
                  <a:pt x="2218" y="3018"/>
                </a:lnTo>
                <a:lnTo>
                  <a:pt x="2203" y="3033"/>
                </a:lnTo>
                <a:lnTo>
                  <a:pt x="2186" y="3047"/>
                </a:lnTo>
                <a:lnTo>
                  <a:pt x="2169" y="3059"/>
                </a:lnTo>
                <a:lnTo>
                  <a:pt x="2150" y="3069"/>
                </a:lnTo>
                <a:lnTo>
                  <a:pt x="2131" y="3077"/>
                </a:lnTo>
                <a:lnTo>
                  <a:pt x="2110" y="3083"/>
                </a:lnTo>
                <a:lnTo>
                  <a:pt x="2090" y="3087"/>
                </a:lnTo>
                <a:lnTo>
                  <a:pt x="2068" y="3089"/>
                </a:lnTo>
                <a:lnTo>
                  <a:pt x="2047" y="3087"/>
                </a:lnTo>
                <a:lnTo>
                  <a:pt x="2026" y="3083"/>
                </a:lnTo>
                <a:lnTo>
                  <a:pt x="2006" y="3077"/>
                </a:lnTo>
                <a:lnTo>
                  <a:pt x="1986" y="3069"/>
                </a:lnTo>
                <a:lnTo>
                  <a:pt x="1967" y="3059"/>
                </a:lnTo>
                <a:lnTo>
                  <a:pt x="1950" y="3047"/>
                </a:lnTo>
                <a:lnTo>
                  <a:pt x="1934" y="3033"/>
                </a:lnTo>
                <a:lnTo>
                  <a:pt x="1918" y="3018"/>
                </a:lnTo>
                <a:lnTo>
                  <a:pt x="1904" y="3001"/>
                </a:lnTo>
                <a:lnTo>
                  <a:pt x="1891" y="2982"/>
                </a:lnTo>
                <a:lnTo>
                  <a:pt x="1881" y="2962"/>
                </a:lnTo>
                <a:lnTo>
                  <a:pt x="1872" y="2940"/>
                </a:lnTo>
                <a:lnTo>
                  <a:pt x="1864" y="2917"/>
                </a:lnTo>
                <a:lnTo>
                  <a:pt x="1859" y="2894"/>
                </a:lnTo>
                <a:lnTo>
                  <a:pt x="1855" y="2870"/>
                </a:lnTo>
                <a:lnTo>
                  <a:pt x="1854" y="2844"/>
                </a:lnTo>
                <a:lnTo>
                  <a:pt x="1854" y="2773"/>
                </a:lnTo>
                <a:close/>
                <a:moveTo>
                  <a:pt x="103" y="3508"/>
                </a:moveTo>
                <a:lnTo>
                  <a:pt x="103" y="3508"/>
                </a:lnTo>
                <a:lnTo>
                  <a:pt x="108" y="3521"/>
                </a:lnTo>
                <a:lnTo>
                  <a:pt x="117" y="3532"/>
                </a:lnTo>
                <a:lnTo>
                  <a:pt x="128" y="3541"/>
                </a:lnTo>
                <a:lnTo>
                  <a:pt x="139" y="3548"/>
                </a:lnTo>
                <a:lnTo>
                  <a:pt x="152" y="3555"/>
                </a:lnTo>
                <a:lnTo>
                  <a:pt x="166" y="3559"/>
                </a:lnTo>
                <a:lnTo>
                  <a:pt x="182" y="3561"/>
                </a:lnTo>
                <a:lnTo>
                  <a:pt x="196" y="3560"/>
                </a:lnTo>
                <a:lnTo>
                  <a:pt x="201" y="3559"/>
                </a:lnTo>
                <a:lnTo>
                  <a:pt x="222" y="3581"/>
                </a:lnTo>
                <a:lnTo>
                  <a:pt x="233" y="3591"/>
                </a:lnTo>
                <a:lnTo>
                  <a:pt x="245" y="3601"/>
                </a:lnTo>
                <a:lnTo>
                  <a:pt x="256" y="3610"/>
                </a:lnTo>
                <a:lnTo>
                  <a:pt x="268" y="3619"/>
                </a:lnTo>
                <a:lnTo>
                  <a:pt x="281" y="3627"/>
                </a:lnTo>
                <a:lnTo>
                  <a:pt x="295" y="3633"/>
                </a:lnTo>
                <a:lnTo>
                  <a:pt x="308" y="3640"/>
                </a:lnTo>
                <a:lnTo>
                  <a:pt x="322" y="3645"/>
                </a:lnTo>
                <a:lnTo>
                  <a:pt x="336" y="3650"/>
                </a:lnTo>
                <a:lnTo>
                  <a:pt x="352" y="3654"/>
                </a:lnTo>
                <a:lnTo>
                  <a:pt x="366" y="3658"/>
                </a:lnTo>
                <a:lnTo>
                  <a:pt x="381" y="3659"/>
                </a:lnTo>
                <a:lnTo>
                  <a:pt x="397" y="3660"/>
                </a:lnTo>
                <a:lnTo>
                  <a:pt x="412" y="3662"/>
                </a:lnTo>
                <a:lnTo>
                  <a:pt x="428" y="3660"/>
                </a:lnTo>
                <a:lnTo>
                  <a:pt x="442" y="3659"/>
                </a:lnTo>
                <a:lnTo>
                  <a:pt x="457" y="3658"/>
                </a:lnTo>
                <a:lnTo>
                  <a:pt x="471" y="3655"/>
                </a:lnTo>
                <a:lnTo>
                  <a:pt x="486" y="3651"/>
                </a:lnTo>
                <a:lnTo>
                  <a:pt x="499" y="3646"/>
                </a:lnTo>
                <a:lnTo>
                  <a:pt x="513" y="3641"/>
                </a:lnTo>
                <a:lnTo>
                  <a:pt x="526" y="3636"/>
                </a:lnTo>
                <a:lnTo>
                  <a:pt x="551" y="3622"/>
                </a:lnTo>
                <a:lnTo>
                  <a:pt x="575" y="3606"/>
                </a:lnTo>
                <a:lnTo>
                  <a:pt x="596" y="3587"/>
                </a:lnTo>
                <a:lnTo>
                  <a:pt x="617" y="3566"/>
                </a:lnTo>
                <a:lnTo>
                  <a:pt x="635" y="3543"/>
                </a:lnTo>
                <a:lnTo>
                  <a:pt x="652" y="3519"/>
                </a:lnTo>
                <a:lnTo>
                  <a:pt x="666" y="3492"/>
                </a:lnTo>
                <a:lnTo>
                  <a:pt x="678" y="3463"/>
                </a:lnTo>
                <a:lnTo>
                  <a:pt x="688" y="3435"/>
                </a:lnTo>
                <a:lnTo>
                  <a:pt x="694" y="3404"/>
                </a:lnTo>
                <a:lnTo>
                  <a:pt x="700" y="3373"/>
                </a:lnTo>
                <a:lnTo>
                  <a:pt x="701" y="3340"/>
                </a:lnTo>
                <a:lnTo>
                  <a:pt x="701" y="3262"/>
                </a:lnTo>
                <a:lnTo>
                  <a:pt x="700" y="3246"/>
                </a:lnTo>
                <a:lnTo>
                  <a:pt x="698" y="3229"/>
                </a:lnTo>
                <a:lnTo>
                  <a:pt x="697" y="3212"/>
                </a:lnTo>
                <a:lnTo>
                  <a:pt x="694" y="3196"/>
                </a:lnTo>
                <a:lnTo>
                  <a:pt x="690" y="3179"/>
                </a:lnTo>
                <a:lnTo>
                  <a:pt x="687" y="3163"/>
                </a:lnTo>
                <a:lnTo>
                  <a:pt x="681" y="3148"/>
                </a:lnTo>
                <a:lnTo>
                  <a:pt x="675" y="3132"/>
                </a:lnTo>
                <a:lnTo>
                  <a:pt x="662" y="3103"/>
                </a:lnTo>
                <a:lnTo>
                  <a:pt x="647" y="3076"/>
                </a:lnTo>
                <a:lnTo>
                  <a:pt x="629" y="3050"/>
                </a:lnTo>
                <a:lnTo>
                  <a:pt x="618" y="3038"/>
                </a:lnTo>
                <a:lnTo>
                  <a:pt x="608" y="3027"/>
                </a:lnTo>
                <a:lnTo>
                  <a:pt x="618" y="3014"/>
                </a:lnTo>
                <a:lnTo>
                  <a:pt x="627" y="3000"/>
                </a:lnTo>
                <a:lnTo>
                  <a:pt x="635" y="2986"/>
                </a:lnTo>
                <a:lnTo>
                  <a:pt x="642" y="2971"/>
                </a:lnTo>
                <a:lnTo>
                  <a:pt x="647" y="2957"/>
                </a:lnTo>
                <a:lnTo>
                  <a:pt x="652" y="2943"/>
                </a:lnTo>
                <a:lnTo>
                  <a:pt x="654" y="2929"/>
                </a:lnTo>
                <a:lnTo>
                  <a:pt x="658" y="2915"/>
                </a:lnTo>
                <a:lnTo>
                  <a:pt x="660" y="2899"/>
                </a:lnTo>
                <a:lnTo>
                  <a:pt x="660" y="2885"/>
                </a:lnTo>
                <a:lnTo>
                  <a:pt x="644" y="2893"/>
                </a:lnTo>
                <a:lnTo>
                  <a:pt x="629" y="2899"/>
                </a:lnTo>
                <a:lnTo>
                  <a:pt x="612" y="2904"/>
                </a:lnTo>
                <a:lnTo>
                  <a:pt x="595" y="2908"/>
                </a:lnTo>
                <a:lnTo>
                  <a:pt x="578" y="2912"/>
                </a:lnTo>
                <a:lnTo>
                  <a:pt x="562" y="2913"/>
                </a:lnTo>
                <a:lnTo>
                  <a:pt x="544" y="2913"/>
                </a:lnTo>
                <a:lnTo>
                  <a:pt x="527" y="2913"/>
                </a:lnTo>
                <a:lnTo>
                  <a:pt x="527" y="2915"/>
                </a:lnTo>
                <a:lnTo>
                  <a:pt x="499" y="2907"/>
                </a:lnTo>
                <a:lnTo>
                  <a:pt x="471" y="2901"/>
                </a:lnTo>
                <a:lnTo>
                  <a:pt x="444" y="2897"/>
                </a:lnTo>
                <a:lnTo>
                  <a:pt x="417" y="2893"/>
                </a:lnTo>
                <a:lnTo>
                  <a:pt x="392" y="2892"/>
                </a:lnTo>
                <a:lnTo>
                  <a:pt x="366" y="2893"/>
                </a:lnTo>
                <a:lnTo>
                  <a:pt x="341" y="2894"/>
                </a:lnTo>
                <a:lnTo>
                  <a:pt x="318" y="2898"/>
                </a:lnTo>
                <a:lnTo>
                  <a:pt x="294" y="2903"/>
                </a:lnTo>
                <a:lnTo>
                  <a:pt x="272" y="2908"/>
                </a:lnTo>
                <a:lnTo>
                  <a:pt x="250" y="2916"/>
                </a:lnTo>
                <a:lnTo>
                  <a:pt x="229" y="2924"/>
                </a:lnTo>
                <a:lnTo>
                  <a:pt x="209" y="2934"/>
                </a:lnTo>
                <a:lnTo>
                  <a:pt x="189" y="2944"/>
                </a:lnTo>
                <a:lnTo>
                  <a:pt x="171" y="2956"/>
                </a:lnTo>
                <a:lnTo>
                  <a:pt x="153" y="2969"/>
                </a:lnTo>
                <a:lnTo>
                  <a:pt x="137" y="2982"/>
                </a:lnTo>
                <a:lnTo>
                  <a:pt x="122" y="2996"/>
                </a:lnTo>
                <a:lnTo>
                  <a:pt x="107" y="3010"/>
                </a:lnTo>
                <a:lnTo>
                  <a:pt x="94" y="3025"/>
                </a:lnTo>
                <a:lnTo>
                  <a:pt x="82" y="3041"/>
                </a:lnTo>
                <a:lnTo>
                  <a:pt x="72" y="3058"/>
                </a:lnTo>
                <a:lnTo>
                  <a:pt x="62" y="3074"/>
                </a:lnTo>
                <a:lnTo>
                  <a:pt x="54" y="3091"/>
                </a:lnTo>
                <a:lnTo>
                  <a:pt x="46" y="3108"/>
                </a:lnTo>
                <a:lnTo>
                  <a:pt x="41" y="3126"/>
                </a:lnTo>
                <a:lnTo>
                  <a:pt x="36" y="3143"/>
                </a:lnTo>
                <a:lnTo>
                  <a:pt x="33" y="3161"/>
                </a:lnTo>
                <a:lnTo>
                  <a:pt x="32" y="3179"/>
                </a:lnTo>
                <a:lnTo>
                  <a:pt x="32" y="3196"/>
                </a:lnTo>
                <a:lnTo>
                  <a:pt x="33" y="3214"/>
                </a:lnTo>
                <a:lnTo>
                  <a:pt x="37" y="3230"/>
                </a:lnTo>
                <a:lnTo>
                  <a:pt x="103" y="3508"/>
                </a:lnTo>
                <a:close/>
                <a:moveTo>
                  <a:pt x="223" y="3344"/>
                </a:moveTo>
                <a:lnTo>
                  <a:pt x="223" y="3344"/>
                </a:lnTo>
                <a:lnTo>
                  <a:pt x="225" y="3333"/>
                </a:lnTo>
                <a:lnTo>
                  <a:pt x="229" y="3323"/>
                </a:lnTo>
                <a:lnTo>
                  <a:pt x="234" y="3314"/>
                </a:lnTo>
                <a:lnTo>
                  <a:pt x="241" y="3306"/>
                </a:lnTo>
                <a:lnTo>
                  <a:pt x="249" y="3300"/>
                </a:lnTo>
                <a:lnTo>
                  <a:pt x="258" y="3293"/>
                </a:lnTo>
                <a:lnTo>
                  <a:pt x="268" y="3290"/>
                </a:lnTo>
                <a:lnTo>
                  <a:pt x="278" y="3286"/>
                </a:lnTo>
                <a:lnTo>
                  <a:pt x="290" y="3286"/>
                </a:lnTo>
                <a:lnTo>
                  <a:pt x="300" y="3286"/>
                </a:lnTo>
                <a:lnTo>
                  <a:pt x="310" y="3288"/>
                </a:lnTo>
                <a:lnTo>
                  <a:pt x="321" y="3292"/>
                </a:lnTo>
                <a:lnTo>
                  <a:pt x="330" y="3299"/>
                </a:lnTo>
                <a:lnTo>
                  <a:pt x="338" y="3305"/>
                </a:lnTo>
                <a:lnTo>
                  <a:pt x="345" y="3313"/>
                </a:lnTo>
                <a:lnTo>
                  <a:pt x="350" y="3322"/>
                </a:lnTo>
                <a:lnTo>
                  <a:pt x="362" y="3315"/>
                </a:lnTo>
                <a:lnTo>
                  <a:pt x="374" y="3309"/>
                </a:lnTo>
                <a:lnTo>
                  <a:pt x="386" y="3300"/>
                </a:lnTo>
                <a:lnTo>
                  <a:pt x="398" y="3291"/>
                </a:lnTo>
                <a:lnTo>
                  <a:pt x="410" y="3281"/>
                </a:lnTo>
                <a:lnTo>
                  <a:pt x="423" y="3269"/>
                </a:lnTo>
                <a:lnTo>
                  <a:pt x="434" y="3256"/>
                </a:lnTo>
                <a:lnTo>
                  <a:pt x="447" y="3242"/>
                </a:lnTo>
                <a:lnTo>
                  <a:pt x="459" y="3226"/>
                </a:lnTo>
                <a:lnTo>
                  <a:pt x="471" y="3210"/>
                </a:lnTo>
                <a:lnTo>
                  <a:pt x="483" y="3192"/>
                </a:lnTo>
                <a:lnTo>
                  <a:pt x="496" y="3172"/>
                </a:lnTo>
                <a:lnTo>
                  <a:pt x="519" y="3130"/>
                </a:lnTo>
                <a:lnTo>
                  <a:pt x="544" y="3081"/>
                </a:lnTo>
                <a:lnTo>
                  <a:pt x="558" y="3073"/>
                </a:lnTo>
                <a:lnTo>
                  <a:pt x="571" y="3063"/>
                </a:lnTo>
                <a:lnTo>
                  <a:pt x="589" y="3082"/>
                </a:lnTo>
                <a:lnTo>
                  <a:pt x="603" y="3104"/>
                </a:lnTo>
                <a:lnTo>
                  <a:pt x="617" y="3126"/>
                </a:lnTo>
                <a:lnTo>
                  <a:pt x="627" y="3150"/>
                </a:lnTo>
                <a:lnTo>
                  <a:pt x="636" y="3177"/>
                </a:lnTo>
                <a:lnTo>
                  <a:pt x="643" y="3205"/>
                </a:lnTo>
                <a:lnTo>
                  <a:pt x="648" y="3233"/>
                </a:lnTo>
                <a:lnTo>
                  <a:pt x="649" y="3262"/>
                </a:lnTo>
                <a:lnTo>
                  <a:pt x="649" y="3340"/>
                </a:lnTo>
                <a:lnTo>
                  <a:pt x="648" y="3368"/>
                </a:lnTo>
                <a:lnTo>
                  <a:pt x="644" y="3395"/>
                </a:lnTo>
                <a:lnTo>
                  <a:pt x="638" y="3422"/>
                </a:lnTo>
                <a:lnTo>
                  <a:pt x="630" y="3447"/>
                </a:lnTo>
                <a:lnTo>
                  <a:pt x="620" y="3470"/>
                </a:lnTo>
                <a:lnTo>
                  <a:pt x="608" y="3492"/>
                </a:lnTo>
                <a:lnTo>
                  <a:pt x="594" y="3514"/>
                </a:lnTo>
                <a:lnTo>
                  <a:pt x="578" y="3532"/>
                </a:lnTo>
                <a:lnTo>
                  <a:pt x="562" y="3550"/>
                </a:lnTo>
                <a:lnTo>
                  <a:pt x="544" y="3565"/>
                </a:lnTo>
                <a:lnTo>
                  <a:pt x="524" y="3578"/>
                </a:lnTo>
                <a:lnTo>
                  <a:pt x="504" y="3590"/>
                </a:lnTo>
                <a:lnTo>
                  <a:pt x="482" y="3599"/>
                </a:lnTo>
                <a:lnTo>
                  <a:pt x="460" y="3605"/>
                </a:lnTo>
                <a:lnTo>
                  <a:pt x="437" y="3609"/>
                </a:lnTo>
                <a:lnTo>
                  <a:pt x="412" y="3610"/>
                </a:lnTo>
                <a:lnTo>
                  <a:pt x="398" y="3609"/>
                </a:lnTo>
                <a:lnTo>
                  <a:pt x="384" y="3608"/>
                </a:lnTo>
                <a:lnTo>
                  <a:pt x="371" y="3605"/>
                </a:lnTo>
                <a:lnTo>
                  <a:pt x="357" y="3603"/>
                </a:lnTo>
                <a:lnTo>
                  <a:pt x="344" y="3599"/>
                </a:lnTo>
                <a:lnTo>
                  <a:pt x="331" y="3594"/>
                </a:lnTo>
                <a:lnTo>
                  <a:pt x="318" y="3587"/>
                </a:lnTo>
                <a:lnTo>
                  <a:pt x="305" y="3581"/>
                </a:lnTo>
                <a:lnTo>
                  <a:pt x="294" y="3573"/>
                </a:lnTo>
                <a:lnTo>
                  <a:pt x="282" y="3565"/>
                </a:lnTo>
                <a:lnTo>
                  <a:pt x="271" y="3556"/>
                </a:lnTo>
                <a:lnTo>
                  <a:pt x="260" y="3546"/>
                </a:lnTo>
                <a:lnTo>
                  <a:pt x="250" y="3536"/>
                </a:lnTo>
                <a:lnTo>
                  <a:pt x="241" y="3525"/>
                </a:lnTo>
                <a:lnTo>
                  <a:pt x="232" y="3514"/>
                </a:lnTo>
                <a:lnTo>
                  <a:pt x="223" y="3502"/>
                </a:lnTo>
                <a:lnTo>
                  <a:pt x="220" y="3485"/>
                </a:lnTo>
                <a:lnTo>
                  <a:pt x="218" y="3469"/>
                </a:lnTo>
                <a:lnTo>
                  <a:pt x="216" y="3452"/>
                </a:lnTo>
                <a:lnTo>
                  <a:pt x="216" y="3433"/>
                </a:lnTo>
                <a:lnTo>
                  <a:pt x="216" y="3412"/>
                </a:lnTo>
                <a:lnTo>
                  <a:pt x="218" y="3391"/>
                </a:lnTo>
                <a:lnTo>
                  <a:pt x="223" y="3344"/>
                </a:lnTo>
                <a:close/>
                <a:moveTo>
                  <a:pt x="2869" y="3547"/>
                </a:moveTo>
                <a:lnTo>
                  <a:pt x="2869" y="3547"/>
                </a:lnTo>
                <a:lnTo>
                  <a:pt x="2865" y="3528"/>
                </a:lnTo>
                <a:lnTo>
                  <a:pt x="2861" y="3511"/>
                </a:lnTo>
                <a:lnTo>
                  <a:pt x="2855" y="3496"/>
                </a:lnTo>
                <a:lnTo>
                  <a:pt x="2848" y="3480"/>
                </a:lnTo>
                <a:lnTo>
                  <a:pt x="2839" y="3467"/>
                </a:lnTo>
                <a:lnTo>
                  <a:pt x="2830" y="3454"/>
                </a:lnTo>
                <a:lnTo>
                  <a:pt x="2820" y="3444"/>
                </a:lnTo>
                <a:lnTo>
                  <a:pt x="2808" y="3434"/>
                </a:lnTo>
                <a:lnTo>
                  <a:pt x="2797" y="3423"/>
                </a:lnTo>
                <a:lnTo>
                  <a:pt x="2783" y="3414"/>
                </a:lnTo>
                <a:lnTo>
                  <a:pt x="2768" y="3407"/>
                </a:lnTo>
                <a:lnTo>
                  <a:pt x="2753" y="3398"/>
                </a:lnTo>
                <a:lnTo>
                  <a:pt x="2721" y="3384"/>
                </a:lnTo>
                <a:lnTo>
                  <a:pt x="2685" y="3368"/>
                </a:lnTo>
                <a:lnTo>
                  <a:pt x="2300" y="3212"/>
                </a:lnTo>
                <a:lnTo>
                  <a:pt x="2186" y="3881"/>
                </a:lnTo>
                <a:lnTo>
                  <a:pt x="2131" y="3332"/>
                </a:lnTo>
                <a:lnTo>
                  <a:pt x="2144" y="3324"/>
                </a:lnTo>
                <a:lnTo>
                  <a:pt x="2154" y="3315"/>
                </a:lnTo>
                <a:lnTo>
                  <a:pt x="2164" y="3305"/>
                </a:lnTo>
                <a:lnTo>
                  <a:pt x="2172" y="3295"/>
                </a:lnTo>
                <a:lnTo>
                  <a:pt x="2123" y="3247"/>
                </a:lnTo>
                <a:lnTo>
                  <a:pt x="2081" y="3207"/>
                </a:lnTo>
                <a:lnTo>
                  <a:pt x="2038" y="3247"/>
                </a:lnTo>
                <a:lnTo>
                  <a:pt x="1988" y="3295"/>
                </a:lnTo>
                <a:lnTo>
                  <a:pt x="1997" y="3305"/>
                </a:lnTo>
                <a:lnTo>
                  <a:pt x="2006" y="3315"/>
                </a:lnTo>
                <a:lnTo>
                  <a:pt x="2017" y="3324"/>
                </a:lnTo>
                <a:lnTo>
                  <a:pt x="2029" y="3332"/>
                </a:lnTo>
                <a:lnTo>
                  <a:pt x="1975" y="3881"/>
                </a:lnTo>
                <a:lnTo>
                  <a:pt x="1862" y="3212"/>
                </a:lnTo>
                <a:lnTo>
                  <a:pt x="1475" y="3368"/>
                </a:lnTo>
                <a:lnTo>
                  <a:pt x="1439" y="3384"/>
                </a:lnTo>
                <a:lnTo>
                  <a:pt x="1407" y="3398"/>
                </a:lnTo>
                <a:lnTo>
                  <a:pt x="1391" y="3407"/>
                </a:lnTo>
                <a:lnTo>
                  <a:pt x="1377" y="3414"/>
                </a:lnTo>
                <a:lnTo>
                  <a:pt x="1364" y="3423"/>
                </a:lnTo>
                <a:lnTo>
                  <a:pt x="1351" y="3434"/>
                </a:lnTo>
                <a:lnTo>
                  <a:pt x="1340" y="3444"/>
                </a:lnTo>
                <a:lnTo>
                  <a:pt x="1329" y="3454"/>
                </a:lnTo>
                <a:lnTo>
                  <a:pt x="1320" y="3467"/>
                </a:lnTo>
                <a:lnTo>
                  <a:pt x="1313" y="3480"/>
                </a:lnTo>
                <a:lnTo>
                  <a:pt x="1305" y="3496"/>
                </a:lnTo>
                <a:lnTo>
                  <a:pt x="1300" y="3511"/>
                </a:lnTo>
                <a:lnTo>
                  <a:pt x="1295" y="3528"/>
                </a:lnTo>
                <a:lnTo>
                  <a:pt x="1292" y="3547"/>
                </a:lnTo>
                <a:lnTo>
                  <a:pt x="1214" y="4142"/>
                </a:lnTo>
                <a:lnTo>
                  <a:pt x="1273" y="4124"/>
                </a:lnTo>
                <a:lnTo>
                  <a:pt x="1332" y="4109"/>
                </a:lnTo>
                <a:lnTo>
                  <a:pt x="1391" y="4093"/>
                </a:lnTo>
                <a:lnTo>
                  <a:pt x="1451" y="4080"/>
                </a:lnTo>
                <a:lnTo>
                  <a:pt x="1510" y="4067"/>
                </a:lnTo>
                <a:lnTo>
                  <a:pt x="1568" y="4057"/>
                </a:lnTo>
                <a:lnTo>
                  <a:pt x="1626" y="4047"/>
                </a:lnTo>
                <a:lnTo>
                  <a:pt x="1684" y="4039"/>
                </a:lnTo>
                <a:lnTo>
                  <a:pt x="1740" y="4031"/>
                </a:lnTo>
                <a:lnTo>
                  <a:pt x="1796" y="4025"/>
                </a:lnTo>
                <a:lnTo>
                  <a:pt x="1850" y="4020"/>
                </a:lnTo>
                <a:lnTo>
                  <a:pt x="1904" y="4016"/>
                </a:lnTo>
                <a:lnTo>
                  <a:pt x="1956" y="4013"/>
                </a:lnTo>
                <a:lnTo>
                  <a:pt x="2006" y="4011"/>
                </a:lnTo>
                <a:lnTo>
                  <a:pt x="2055" y="4010"/>
                </a:lnTo>
                <a:lnTo>
                  <a:pt x="2102" y="4008"/>
                </a:lnTo>
                <a:lnTo>
                  <a:pt x="2147" y="4010"/>
                </a:lnTo>
                <a:lnTo>
                  <a:pt x="2194" y="4011"/>
                </a:lnTo>
                <a:lnTo>
                  <a:pt x="2242" y="4012"/>
                </a:lnTo>
                <a:lnTo>
                  <a:pt x="2292" y="4015"/>
                </a:lnTo>
                <a:lnTo>
                  <a:pt x="2342" y="4019"/>
                </a:lnTo>
                <a:lnTo>
                  <a:pt x="2394" y="4024"/>
                </a:lnTo>
                <a:lnTo>
                  <a:pt x="2446" y="4029"/>
                </a:lnTo>
                <a:lnTo>
                  <a:pt x="2500" y="4035"/>
                </a:lnTo>
                <a:lnTo>
                  <a:pt x="2555" y="4043"/>
                </a:lnTo>
                <a:lnTo>
                  <a:pt x="2610" y="4052"/>
                </a:lnTo>
                <a:lnTo>
                  <a:pt x="2665" y="4062"/>
                </a:lnTo>
                <a:lnTo>
                  <a:pt x="2721" y="4073"/>
                </a:lnTo>
                <a:lnTo>
                  <a:pt x="2777" y="4084"/>
                </a:lnTo>
                <a:lnTo>
                  <a:pt x="2833" y="4098"/>
                </a:lnTo>
                <a:lnTo>
                  <a:pt x="2890" y="4113"/>
                </a:lnTo>
                <a:lnTo>
                  <a:pt x="2945" y="4128"/>
                </a:lnTo>
                <a:lnTo>
                  <a:pt x="2869" y="3547"/>
                </a:lnTo>
                <a:close/>
                <a:moveTo>
                  <a:pt x="3890" y="3788"/>
                </a:moveTo>
                <a:lnTo>
                  <a:pt x="3644" y="3788"/>
                </a:lnTo>
                <a:lnTo>
                  <a:pt x="3614" y="3789"/>
                </a:lnTo>
                <a:lnTo>
                  <a:pt x="3598" y="3791"/>
                </a:lnTo>
                <a:lnTo>
                  <a:pt x="3581" y="3793"/>
                </a:lnTo>
                <a:lnTo>
                  <a:pt x="3565" y="3797"/>
                </a:lnTo>
                <a:lnTo>
                  <a:pt x="3548" y="3801"/>
                </a:lnTo>
                <a:lnTo>
                  <a:pt x="3531" y="3807"/>
                </a:lnTo>
                <a:lnTo>
                  <a:pt x="3514" y="3815"/>
                </a:lnTo>
                <a:lnTo>
                  <a:pt x="3498" y="3824"/>
                </a:lnTo>
                <a:lnTo>
                  <a:pt x="3482" y="3836"/>
                </a:lnTo>
                <a:lnTo>
                  <a:pt x="3467" y="3849"/>
                </a:lnTo>
                <a:lnTo>
                  <a:pt x="3452" y="3864"/>
                </a:lnTo>
                <a:lnTo>
                  <a:pt x="3440" y="3881"/>
                </a:lnTo>
                <a:lnTo>
                  <a:pt x="3427" y="3901"/>
                </a:lnTo>
                <a:lnTo>
                  <a:pt x="3415" y="3925"/>
                </a:lnTo>
                <a:lnTo>
                  <a:pt x="3406" y="3949"/>
                </a:lnTo>
                <a:lnTo>
                  <a:pt x="3276" y="4337"/>
                </a:lnTo>
                <a:lnTo>
                  <a:pt x="2801" y="4402"/>
                </a:lnTo>
                <a:lnTo>
                  <a:pt x="2801" y="4507"/>
                </a:lnTo>
                <a:lnTo>
                  <a:pt x="3353" y="4429"/>
                </a:lnTo>
                <a:lnTo>
                  <a:pt x="3504" y="3982"/>
                </a:lnTo>
                <a:lnTo>
                  <a:pt x="3509" y="3968"/>
                </a:lnTo>
                <a:lnTo>
                  <a:pt x="3514" y="3955"/>
                </a:lnTo>
                <a:lnTo>
                  <a:pt x="3521" y="3944"/>
                </a:lnTo>
                <a:lnTo>
                  <a:pt x="3528" y="3934"/>
                </a:lnTo>
                <a:lnTo>
                  <a:pt x="3536" y="3926"/>
                </a:lnTo>
                <a:lnTo>
                  <a:pt x="3544" y="3918"/>
                </a:lnTo>
                <a:lnTo>
                  <a:pt x="3553" y="3912"/>
                </a:lnTo>
                <a:lnTo>
                  <a:pt x="3562" y="3906"/>
                </a:lnTo>
                <a:lnTo>
                  <a:pt x="3571" y="3903"/>
                </a:lnTo>
                <a:lnTo>
                  <a:pt x="3580" y="3899"/>
                </a:lnTo>
                <a:lnTo>
                  <a:pt x="3601" y="3894"/>
                </a:lnTo>
                <a:lnTo>
                  <a:pt x="3623" y="3891"/>
                </a:lnTo>
                <a:lnTo>
                  <a:pt x="3644" y="3891"/>
                </a:lnTo>
                <a:lnTo>
                  <a:pt x="3890" y="3891"/>
                </a:lnTo>
                <a:lnTo>
                  <a:pt x="3905" y="3891"/>
                </a:lnTo>
                <a:lnTo>
                  <a:pt x="3918" y="3892"/>
                </a:lnTo>
                <a:lnTo>
                  <a:pt x="3929" y="3894"/>
                </a:lnTo>
                <a:lnTo>
                  <a:pt x="3939" y="3896"/>
                </a:lnTo>
                <a:lnTo>
                  <a:pt x="3948" y="3900"/>
                </a:lnTo>
                <a:lnTo>
                  <a:pt x="3957" y="3905"/>
                </a:lnTo>
                <a:lnTo>
                  <a:pt x="3966" y="3912"/>
                </a:lnTo>
                <a:lnTo>
                  <a:pt x="3973" y="3918"/>
                </a:lnTo>
                <a:lnTo>
                  <a:pt x="3981" y="3926"/>
                </a:lnTo>
                <a:lnTo>
                  <a:pt x="3986" y="3936"/>
                </a:lnTo>
                <a:lnTo>
                  <a:pt x="3991" y="3946"/>
                </a:lnTo>
                <a:lnTo>
                  <a:pt x="3996" y="3959"/>
                </a:lnTo>
                <a:lnTo>
                  <a:pt x="4000" y="3973"/>
                </a:lnTo>
                <a:lnTo>
                  <a:pt x="4003" y="3989"/>
                </a:lnTo>
                <a:lnTo>
                  <a:pt x="4005" y="4007"/>
                </a:lnTo>
                <a:lnTo>
                  <a:pt x="4008" y="4025"/>
                </a:lnTo>
                <a:lnTo>
                  <a:pt x="4063" y="4628"/>
                </a:lnTo>
                <a:lnTo>
                  <a:pt x="4166" y="4619"/>
                </a:lnTo>
                <a:lnTo>
                  <a:pt x="4109" y="4016"/>
                </a:lnTo>
                <a:lnTo>
                  <a:pt x="4107" y="3990"/>
                </a:lnTo>
                <a:lnTo>
                  <a:pt x="4103" y="3966"/>
                </a:lnTo>
                <a:lnTo>
                  <a:pt x="4098" y="3943"/>
                </a:lnTo>
                <a:lnTo>
                  <a:pt x="4091" y="3921"/>
                </a:lnTo>
                <a:lnTo>
                  <a:pt x="4082" y="3901"/>
                </a:lnTo>
                <a:lnTo>
                  <a:pt x="4073" y="3882"/>
                </a:lnTo>
                <a:lnTo>
                  <a:pt x="4063" y="3865"/>
                </a:lnTo>
                <a:lnTo>
                  <a:pt x="4050" y="3850"/>
                </a:lnTo>
                <a:lnTo>
                  <a:pt x="4036" y="3836"/>
                </a:lnTo>
                <a:lnTo>
                  <a:pt x="4021" y="3823"/>
                </a:lnTo>
                <a:lnTo>
                  <a:pt x="4004" y="3812"/>
                </a:lnTo>
                <a:lnTo>
                  <a:pt x="3985" y="3803"/>
                </a:lnTo>
                <a:lnTo>
                  <a:pt x="3964" y="3797"/>
                </a:lnTo>
                <a:lnTo>
                  <a:pt x="3942" y="3792"/>
                </a:lnTo>
                <a:lnTo>
                  <a:pt x="3918" y="3789"/>
                </a:lnTo>
                <a:lnTo>
                  <a:pt x="3890" y="3788"/>
                </a:lnTo>
                <a:close/>
                <a:moveTo>
                  <a:pt x="3561" y="4711"/>
                </a:moveTo>
                <a:lnTo>
                  <a:pt x="2801" y="4711"/>
                </a:lnTo>
                <a:lnTo>
                  <a:pt x="2801" y="4763"/>
                </a:lnTo>
                <a:lnTo>
                  <a:pt x="3594" y="4763"/>
                </a:lnTo>
                <a:lnTo>
                  <a:pt x="3807" y="4279"/>
                </a:lnTo>
                <a:lnTo>
                  <a:pt x="3760" y="4258"/>
                </a:lnTo>
                <a:lnTo>
                  <a:pt x="3561" y="4711"/>
                </a:lnTo>
                <a:close/>
                <a:moveTo>
                  <a:pt x="406" y="4258"/>
                </a:moveTo>
                <a:lnTo>
                  <a:pt x="358" y="4279"/>
                </a:lnTo>
                <a:lnTo>
                  <a:pt x="571" y="4763"/>
                </a:lnTo>
                <a:lnTo>
                  <a:pt x="1364" y="4763"/>
                </a:lnTo>
                <a:lnTo>
                  <a:pt x="1364" y="4711"/>
                </a:lnTo>
                <a:lnTo>
                  <a:pt x="604" y="4711"/>
                </a:lnTo>
                <a:lnTo>
                  <a:pt x="406" y="4258"/>
                </a:lnTo>
                <a:close/>
                <a:moveTo>
                  <a:pt x="760" y="3949"/>
                </a:moveTo>
                <a:lnTo>
                  <a:pt x="760" y="3949"/>
                </a:lnTo>
                <a:lnTo>
                  <a:pt x="750" y="3925"/>
                </a:lnTo>
                <a:lnTo>
                  <a:pt x="738" y="3901"/>
                </a:lnTo>
                <a:lnTo>
                  <a:pt x="727" y="3881"/>
                </a:lnTo>
                <a:lnTo>
                  <a:pt x="712" y="3864"/>
                </a:lnTo>
                <a:lnTo>
                  <a:pt x="698" y="3849"/>
                </a:lnTo>
                <a:lnTo>
                  <a:pt x="683" y="3836"/>
                </a:lnTo>
                <a:lnTo>
                  <a:pt x="667" y="3824"/>
                </a:lnTo>
                <a:lnTo>
                  <a:pt x="651" y="3815"/>
                </a:lnTo>
                <a:lnTo>
                  <a:pt x="635" y="3807"/>
                </a:lnTo>
                <a:lnTo>
                  <a:pt x="618" y="3801"/>
                </a:lnTo>
                <a:lnTo>
                  <a:pt x="600" y="3797"/>
                </a:lnTo>
                <a:lnTo>
                  <a:pt x="584" y="3793"/>
                </a:lnTo>
                <a:lnTo>
                  <a:pt x="568" y="3791"/>
                </a:lnTo>
                <a:lnTo>
                  <a:pt x="551" y="3789"/>
                </a:lnTo>
                <a:lnTo>
                  <a:pt x="522" y="3788"/>
                </a:lnTo>
                <a:lnTo>
                  <a:pt x="274" y="3788"/>
                </a:lnTo>
                <a:lnTo>
                  <a:pt x="249" y="3789"/>
                </a:lnTo>
                <a:lnTo>
                  <a:pt x="224" y="3792"/>
                </a:lnTo>
                <a:lnTo>
                  <a:pt x="201" y="3797"/>
                </a:lnTo>
                <a:lnTo>
                  <a:pt x="180" y="3803"/>
                </a:lnTo>
                <a:lnTo>
                  <a:pt x="161" y="3812"/>
                </a:lnTo>
                <a:lnTo>
                  <a:pt x="144" y="3823"/>
                </a:lnTo>
                <a:lnTo>
                  <a:pt x="129" y="3836"/>
                </a:lnTo>
                <a:lnTo>
                  <a:pt x="115" y="3850"/>
                </a:lnTo>
                <a:lnTo>
                  <a:pt x="103" y="3865"/>
                </a:lnTo>
                <a:lnTo>
                  <a:pt x="91" y="3882"/>
                </a:lnTo>
                <a:lnTo>
                  <a:pt x="82" y="3901"/>
                </a:lnTo>
                <a:lnTo>
                  <a:pt x="75" y="3921"/>
                </a:lnTo>
                <a:lnTo>
                  <a:pt x="68" y="3943"/>
                </a:lnTo>
                <a:lnTo>
                  <a:pt x="62" y="3966"/>
                </a:lnTo>
                <a:lnTo>
                  <a:pt x="58" y="3990"/>
                </a:lnTo>
                <a:lnTo>
                  <a:pt x="55" y="4016"/>
                </a:lnTo>
                <a:lnTo>
                  <a:pt x="0" y="4619"/>
                </a:lnTo>
                <a:lnTo>
                  <a:pt x="102" y="4628"/>
                </a:lnTo>
                <a:lnTo>
                  <a:pt x="158" y="4025"/>
                </a:lnTo>
                <a:lnTo>
                  <a:pt x="160" y="4007"/>
                </a:lnTo>
                <a:lnTo>
                  <a:pt x="162" y="3989"/>
                </a:lnTo>
                <a:lnTo>
                  <a:pt x="166" y="3973"/>
                </a:lnTo>
                <a:lnTo>
                  <a:pt x="170" y="3959"/>
                </a:lnTo>
                <a:lnTo>
                  <a:pt x="174" y="3946"/>
                </a:lnTo>
                <a:lnTo>
                  <a:pt x="179" y="3936"/>
                </a:lnTo>
                <a:lnTo>
                  <a:pt x="186" y="3926"/>
                </a:lnTo>
                <a:lnTo>
                  <a:pt x="192" y="3918"/>
                </a:lnTo>
                <a:lnTo>
                  <a:pt x="200" y="3912"/>
                </a:lnTo>
                <a:lnTo>
                  <a:pt x="207" y="3905"/>
                </a:lnTo>
                <a:lnTo>
                  <a:pt x="216" y="3900"/>
                </a:lnTo>
                <a:lnTo>
                  <a:pt x="227" y="3896"/>
                </a:lnTo>
                <a:lnTo>
                  <a:pt x="237" y="3894"/>
                </a:lnTo>
                <a:lnTo>
                  <a:pt x="249" y="3892"/>
                </a:lnTo>
                <a:lnTo>
                  <a:pt x="262" y="3891"/>
                </a:lnTo>
                <a:lnTo>
                  <a:pt x="274" y="3891"/>
                </a:lnTo>
                <a:lnTo>
                  <a:pt x="522" y="3891"/>
                </a:lnTo>
                <a:lnTo>
                  <a:pt x="544" y="3891"/>
                </a:lnTo>
                <a:lnTo>
                  <a:pt x="564" y="3894"/>
                </a:lnTo>
                <a:lnTo>
                  <a:pt x="585" y="3899"/>
                </a:lnTo>
                <a:lnTo>
                  <a:pt x="594" y="3903"/>
                </a:lnTo>
                <a:lnTo>
                  <a:pt x="604" y="3906"/>
                </a:lnTo>
                <a:lnTo>
                  <a:pt x="613" y="3912"/>
                </a:lnTo>
                <a:lnTo>
                  <a:pt x="621" y="3918"/>
                </a:lnTo>
                <a:lnTo>
                  <a:pt x="629" y="3926"/>
                </a:lnTo>
                <a:lnTo>
                  <a:pt x="636" y="3934"/>
                </a:lnTo>
                <a:lnTo>
                  <a:pt x="644" y="3944"/>
                </a:lnTo>
                <a:lnTo>
                  <a:pt x="651" y="3955"/>
                </a:lnTo>
                <a:lnTo>
                  <a:pt x="657" y="3968"/>
                </a:lnTo>
                <a:lnTo>
                  <a:pt x="662" y="3982"/>
                </a:lnTo>
                <a:lnTo>
                  <a:pt x="813" y="4429"/>
                </a:lnTo>
                <a:lnTo>
                  <a:pt x="1364" y="4507"/>
                </a:lnTo>
                <a:lnTo>
                  <a:pt x="1364" y="4402"/>
                </a:lnTo>
                <a:lnTo>
                  <a:pt x="890" y="4337"/>
                </a:lnTo>
                <a:lnTo>
                  <a:pt x="760" y="3949"/>
                </a:lnTo>
                <a:close/>
                <a:moveTo>
                  <a:pt x="2140" y="1285"/>
                </a:moveTo>
                <a:lnTo>
                  <a:pt x="2780" y="1285"/>
                </a:lnTo>
                <a:lnTo>
                  <a:pt x="2780" y="1388"/>
                </a:lnTo>
                <a:lnTo>
                  <a:pt x="2140" y="1388"/>
                </a:lnTo>
                <a:lnTo>
                  <a:pt x="2140" y="1285"/>
                </a:lnTo>
                <a:close/>
                <a:moveTo>
                  <a:pt x="1268" y="961"/>
                </a:moveTo>
                <a:lnTo>
                  <a:pt x="2780" y="961"/>
                </a:lnTo>
                <a:lnTo>
                  <a:pt x="2780" y="1064"/>
                </a:lnTo>
                <a:lnTo>
                  <a:pt x="1268" y="1064"/>
                </a:lnTo>
                <a:lnTo>
                  <a:pt x="1268" y="961"/>
                </a:lnTo>
                <a:close/>
                <a:moveTo>
                  <a:pt x="1268" y="636"/>
                </a:moveTo>
                <a:lnTo>
                  <a:pt x="2780" y="636"/>
                </a:lnTo>
                <a:lnTo>
                  <a:pt x="2780" y="739"/>
                </a:lnTo>
                <a:lnTo>
                  <a:pt x="1268" y="739"/>
                </a:lnTo>
                <a:lnTo>
                  <a:pt x="1268" y="636"/>
                </a:lnTo>
                <a:close/>
              </a:path>
            </a:pathLst>
          </a:custGeom>
          <a:solidFill>
            <a:srgbClr val="FFE600"/>
          </a:solidFill>
          <a:ln w="9525">
            <a:noFill/>
            <a:round/>
            <a:headEnd/>
            <a:tailEnd/>
          </a:ln>
        </p:spPr>
        <p:txBody>
          <a:bodyPr/>
          <a:lstStyle/>
          <a:p>
            <a:pPr defTabSz="685800">
              <a:buClrTx/>
              <a:defRPr/>
            </a:pPr>
            <a:endParaRPr lang="de-DE" sz="1349" dirty="0">
              <a:solidFill>
                <a:srgbClr val="646464"/>
              </a:solidFill>
            </a:endParaRPr>
          </a:p>
        </p:txBody>
      </p:sp>
      <p:sp>
        <p:nvSpPr>
          <p:cNvPr id="83" name="Freeform 25">
            <a:extLst>
              <a:ext uri="{FF2B5EF4-FFF2-40B4-BE49-F238E27FC236}">
                <a16:creationId xmlns="" xmlns:a16="http://schemas.microsoft.com/office/drawing/2014/main" id="{9E874EA7-AE5C-42C6-8474-043594431D09}"/>
              </a:ext>
            </a:extLst>
          </p:cNvPr>
          <p:cNvSpPr>
            <a:spLocks noChangeAspect="1" noEditPoints="1"/>
          </p:cNvSpPr>
          <p:nvPr/>
        </p:nvSpPr>
        <p:spPr bwMode="auto">
          <a:xfrm>
            <a:off x="7645405" y="2872325"/>
            <a:ext cx="229328" cy="196372"/>
          </a:xfrm>
          <a:custGeom>
            <a:avLst/>
            <a:gdLst>
              <a:gd name="T0" fmla="*/ 2147483647 w 5562"/>
              <a:gd name="T1" fmla="*/ 2147483647 h 4763"/>
              <a:gd name="T2" fmla="*/ 2147483647 w 5562"/>
              <a:gd name="T3" fmla="*/ 2147483647 h 4763"/>
              <a:gd name="T4" fmla="*/ 2147483647 w 5562"/>
              <a:gd name="T5" fmla="*/ 2147483647 h 4763"/>
              <a:gd name="T6" fmla="*/ 2147483647 w 5562"/>
              <a:gd name="T7" fmla="*/ 2147483647 h 4763"/>
              <a:gd name="T8" fmla="*/ 2147483647 w 5562"/>
              <a:gd name="T9" fmla="*/ 2147483647 h 4763"/>
              <a:gd name="T10" fmla="*/ 2147483647 w 5562"/>
              <a:gd name="T11" fmla="*/ 2147483647 h 4763"/>
              <a:gd name="T12" fmla="*/ 2147483647 w 5562"/>
              <a:gd name="T13" fmla="*/ 2147483647 h 4763"/>
              <a:gd name="T14" fmla="*/ 2147483647 w 5562"/>
              <a:gd name="T15" fmla="*/ 2147483647 h 4763"/>
              <a:gd name="T16" fmla="*/ 2147483647 w 5562"/>
              <a:gd name="T17" fmla="*/ 2147483647 h 4763"/>
              <a:gd name="T18" fmla="*/ 2147483647 w 5562"/>
              <a:gd name="T19" fmla="*/ 2147483647 h 4763"/>
              <a:gd name="T20" fmla="*/ 2147483647 w 5562"/>
              <a:gd name="T21" fmla="*/ 2147483647 h 4763"/>
              <a:gd name="T22" fmla="*/ 2147483647 w 5562"/>
              <a:gd name="T23" fmla="*/ 2147483647 h 4763"/>
              <a:gd name="T24" fmla="*/ 2147483647 w 5562"/>
              <a:gd name="T25" fmla="*/ 2147483647 h 4763"/>
              <a:gd name="T26" fmla="*/ 2147483647 w 5562"/>
              <a:gd name="T27" fmla="*/ 2147483647 h 4763"/>
              <a:gd name="T28" fmla="*/ 2147483647 w 5562"/>
              <a:gd name="T29" fmla="*/ 2147483647 h 4763"/>
              <a:gd name="T30" fmla="*/ 2147483647 w 5562"/>
              <a:gd name="T31" fmla="*/ 2147483647 h 4763"/>
              <a:gd name="T32" fmla="*/ 2147483647 w 5562"/>
              <a:gd name="T33" fmla="*/ 2147483647 h 4763"/>
              <a:gd name="T34" fmla="*/ 2147483647 w 5562"/>
              <a:gd name="T35" fmla="*/ 2147483647 h 4763"/>
              <a:gd name="T36" fmla="*/ 2147483647 w 5562"/>
              <a:gd name="T37" fmla="*/ 2147483647 h 4763"/>
              <a:gd name="T38" fmla="*/ 2147483647 w 5562"/>
              <a:gd name="T39" fmla="*/ 2147483647 h 4763"/>
              <a:gd name="T40" fmla="*/ 2147483647 w 5562"/>
              <a:gd name="T41" fmla="*/ 2147483647 h 4763"/>
              <a:gd name="T42" fmla="*/ 2147483647 w 5562"/>
              <a:gd name="T43" fmla="*/ 2147483647 h 4763"/>
              <a:gd name="T44" fmla="*/ 2147483647 w 5562"/>
              <a:gd name="T45" fmla="*/ 2147483647 h 4763"/>
              <a:gd name="T46" fmla="*/ 2147483647 w 5562"/>
              <a:gd name="T47" fmla="*/ 2147483647 h 4763"/>
              <a:gd name="T48" fmla="*/ 2147483647 w 5562"/>
              <a:gd name="T49" fmla="*/ 2147483647 h 4763"/>
              <a:gd name="T50" fmla="*/ 2147483647 w 5562"/>
              <a:gd name="T51" fmla="*/ 2147483647 h 4763"/>
              <a:gd name="T52" fmla="*/ 2147483647 w 5562"/>
              <a:gd name="T53" fmla="*/ 2147483647 h 4763"/>
              <a:gd name="T54" fmla="*/ 2147483647 w 5562"/>
              <a:gd name="T55" fmla="*/ 2147483647 h 4763"/>
              <a:gd name="T56" fmla="*/ 2147483647 w 5562"/>
              <a:gd name="T57" fmla="*/ 2147483647 h 4763"/>
              <a:gd name="T58" fmla="*/ 2147483647 w 5562"/>
              <a:gd name="T59" fmla="*/ 2147483647 h 4763"/>
              <a:gd name="T60" fmla="*/ 2147483647 w 5562"/>
              <a:gd name="T61" fmla="*/ 2147483647 h 4763"/>
              <a:gd name="T62" fmla="*/ 2147483647 w 5562"/>
              <a:gd name="T63" fmla="*/ 2147483647 h 4763"/>
              <a:gd name="T64" fmla="*/ 2147483647 w 5562"/>
              <a:gd name="T65" fmla="*/ 2147483647 h 4763"/>
              <a:gd name="T66" fmla="*/ 2147483647 w 5562"/>
              <a:gd name="T67" fmla="*/ 2147483647 h 4763"/>
              <a:gd name="T68" fmla="*/ 2147483647 w 5562"/>
              <a:gd name="T69" fmla="*/ 2147483647 h 4763"/>
              <a:gd name="T70" fmla="*/ 2147483647 w 5562"/>
              <a:gd name="T71" fmla="*/ 2147483647 h 4763"/>
              <a:gd name="T72" fmla="*/ 2147483647 w 5562"/>
              <a:gd name="T73" fmla="*/ 2147483647 h 4763"/>
              <a:gd name="T74" fmla="*/ 2147483647 w 5562"/>
              <a:gd name="T75" fmla="*/ 2147483647 h 4763"/>
              <a:gd name="T76" fmla="*/ 2147483647 w 5562"/>
              <a:gd name="T77" fmla="*/ 2147483647 h 4763"/>
              <a:gd name="T78" fmla="*/ 2147483647 w 5562"/>
              <a:gd name="T79" fmla="*/ 2147483647 h 4763"/>
              <a:gd name="T80" fmla="*/ 2147483647 w 5562"/>
              <a:gd name="T81" fmla="*/ 2147483647 h 4763"/>
              <a:gd name="T82" fmla="*/ 2147483647 w 5562"/>
              <a:gd name="T83" fmla="*/ 2147483647 h 4763"/>
              <a:gd name="T84" fmla="*/ 2147483647 w 5562"/>
              <a:gd name="T85" fmla="*/ 2147483647 h 4763"/>
              <a:gd name="T86" fmla="*/ 2147483647 w 5562"/>
              <a:gd name="T87" fmla="*/ 2147483647 h 4763"/>
              <a:gd name="T88" fmla="*/ 2147483647 w 5562"/>
              <a:gd name="T89" fmla="*/ 2147483647 h 4763"/>
              <a:gd name="T90" fmla="*/ 2147483647 w 5562"/>
              <a:gd name="T91" fmla="*/ 2147483647 h 4763"/>
              <a:gd name="T92" fmla="*/ 2147483647 w 5562"/>
              <a:gd name="T93" fmla="*/ 2147483647 h 4763"/>
              <a:gd name="T94" fmla="*/ 2147483647 w 5562"/>
              <a:gd name="T95" fmla="*/ 2147483647 h 4763"/>
              <a:gd name="T96" fmla="*/ 2147483647 w 5562"/>
              <a:gd name="T97" fmla="*/ 2147483647 h 4763"/>
              <a:gd name="T98" fmla="*/ 2147483647 w 5562"/>
              <a:gd name="T99" fmla="*/ 2147483647 h 4763"/>
              <a:gd name="T100" fmla="*/ 2147483647 w 5562"/>
              <a:gd name="T101" fmla="*/ 2147483647 h 4763"/>
              <a:gd name="T102" fmla="*/ 2147483647 w 5562"/>
              <a:gd name="T103" fmla="*/ 2147483647 h 4763"/>
              <a:gd name="T104" fmla="*/ 2147483647 w 5562"/>
              <a:gd name="T105" fmla="*/ 2147483647 h 4763"/>
              <a:gd name="T106" fmla="*/ 2147483647 w 5562"/>
              <a:gd name="T107" fmla="*/ 2147483647 h 4763"/>
              <a:gd name="T108" fmla="*/ 2147483647 w 5562"/>
              <a:gd name="T109" fmla="*/ 2147483647 h 4763"/>
              <a:gd name="T110" fmla="*/ 2147483647 w 5562"/>
              <a:gd name="T111" fmla="*/ 2147483647 h 4763"/>
              <a:gd name="T112" fmla="*/ 2147483647 w 5562"/>
              <a:gd name="T113" fmla="*/ 2147483647 h 4763"/>
              <a:gd name="T114" fmla="*/ 2147483647 w 5562"/>
              <a:gd name="T115" fmla="*/ 0 h 4763"/>
              <a:gd name="T116" fmla="*/ 2147483647 w 5562"/>
              <a:gd name="T117" fmla="*/ 2147483647 h 47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62"/>
              <a:gd name="T178" fmla="*/ 0 h 4763"/>
              <a:gd name="T179" fmla="*/ 5562 w 5562"/>
              <a:gd name="T180" fmla="*/ 4763 h 47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62" h="4763">
                <a:moveTo>
                  <a:pt x="2839" y="4763"/>
                </a:moveTo>
                <a:lnTo>
                  <a:pt x="2839" y="4763"/>
                </a:lnTo>
                <a:lnTo>
                  <a:pt x="2898" y="4664"/>
                </a:lnTo>
                <a:lnTo>
                  <a:pt x="2926" y="4619"/>
                </a:lnTo>
                <a:lnTo>
                  <a:pt x="2955" y="4573"/>
                </a:lnTo>
                <a:lnTo>
                  <a:pt x="2983" y="4531"/>
                </a:lnTo>
                <a:lnTo>
                  <a:pt x="3014" y="4489"/>
                </a:lnTo>
                <a:lnTo>
                  <a:pt x="3044" y="4449"/>
                </a:lnTo>
                <a:lnTo>
                  <a:pt x="3076" y="4410"/>
                </a:lnTo>
                <a:lnTo>
                  <a:pt x="3108" y="4372"/>
                </a:lnTo>
                <a:lnTo>
                  <a:pt x="3141" y="4335"/>
                </a:lnTo>
                <a:lnTo>
                  <a:pt x="3177" y="4298"/>
                </a:lnTo>
                <a:lnTo>
                  <a:pt x="3214" y="4259"/>
                </a:lnTo>
                <a:lnTo>
                  <a:pt x="3254" y="4222"/>
                </a:lnTo>
                <a:lnTo>
                  <a:pt x="3296" y="4185"/>
                </a:lnTo>
                <a:lnTo>
                  <a:pt x="3340" y="4146"/>
                </a:lnTo>
                <a:lnTo>
                  <a:pt x="3387" y="4106"/>
                </a:lnTo>
                <a:lnTo>
                  <a:pt x="3393" y="3841"/>
                </a:lnTo>
                <a:lnTo>
                  <a:pt x="4979" y="3370"/>
                </a:lnTo>
                <a:lnTo>
                  <a:pt x="4979" y="3676"/>
                </a:lnTo>
                <a:lnTo>
                  <a:pt x="5035" y="3673"/>
                </a:lnTo>
                <a:lnTo>
                  <a:pt x="5088" y="3673"/>
                </a:lnTo>
                <a:lnTo>
                  <a:pt x="5142" y="3676"/>
                </a:lnTo>
                <a:lnTo>
                  <a:pt x="5194" y="3683"/>
                </a:lnTo>
                <a:lnTo>
                  <a:pt x="5221" y="3688"/>
                </a:lnTo>
                <a:lnTo>
                  <a:pt x="5245" y="3693"/>
                </a:lnTo>
                <a:lnTo>
                  <a:pt x="5270" y="3700"/>
                </a:lnTo>
                <a:lnTo>
                  <a:pt x="5293" y="3708"/>
                </a:lnTo>
                <a:lnTo>
                  <a:pt x="5317" y="3716"/>
                </a:lnTo>
                <a:lnTo>
                  <a:pt x="5339" y="3726"/>
                </a:lnTo>
                <a:lnTo>
                  <a:pt x="5360" y="3736"/>
                </a:lnTo>
                <a:lnTo>
                  <a:pt x="5381" y="3750"/>
                </a:lnTo>
                <a:lnTo>
                  <a:pt x="5401" y="3763"/>
                </a:lnTo>
                <a:lnTo>
                  <a:pt x="5421" y="3777"/>
                </a:lnTo>
                <a:lnTo>
                  <a:pt x="5438" y="3794"/>
                </a:lnTo>
                <a:lnTo>
                  <a:pt x="5454" y="3810"/>
                </a:lnTo>
                <a:lnTo>
                  <a:pt x="5471" y="3829"/>
                </a:lnTo>
                <a:lnTo>
                  <a:pt x="5486" y="3849"/>
                </a:lnTo>
                <a:lnTo>
                  <a:pt x="5500" y="3871"/>
                </a:lnTo>
                <a:lnTo>
                  <a:pt x="5512" y="3894"/>
                </a:lnTo>
                <a:lnTo>
                  <a:pt x="5523" y="3920"/>
                </a:lnTo>
                <a:lnTo>
                  <a:pt x="5533" y="3945"/>
                </a:lnTo>
                <a:lnTo>
                  <a:pt x="5542" y="3972"/>
                </a:lnTo>
                <a:lnTo>
                  <a:pt x="5549" y="4002"/>
                </a:lnTo>
                <a:lnTo>
                  <a:pt x="5554" y="4032"/>
                </a:lnTo>
                <a:lnTo>
                  <a:pt x="5559" y="4066"/>
                </a:lnTo>
                <a:lnTo>
                  <a:pt x="5560" y="4099"/>
                </a:lnTo>
                <a:lnTo>
                  <a:pt x="5562" y="4135"/>
                </a:lnTo>
                <a:lnTo>
                  <a:pt x="5562" y="4763"/>
                </a:lnTo>
                <a:lnTo>
                  <a:pt x="2839" y="4763"/>
                </a:lnTo>
                <a:close/>
                <a:moveTo>
                  <a:pt x="3509" y="4471"/>
                </a:moveTo>
                <a:lnTo>
                  <a:pt x="3509" y="4471"/>
                </a:lnTo>
                <a:lnTo>
                  <a:pt x="3586" y="4397"/>
                </a:lnTo>
                <a:lnTo>
                  <a:pt x="3665" y="4325"/>
                </a:lnTo>
                <a:lnTo>
                  <a:pt x="3744" y="4257"/>
                </a:lnTo>
                <a:lnTo>
                  <a:pt x="3823" y="4193"/>
                </a:lnTo>
                <a:lnTo>
                  <a:pt x="3904" y="4133"/>
                </a:lnTo>
                <a:lnTo>
                  <a:pt x="3986" y="4076"/>
                </a:lnTo>
                <a:lnTo>
                  <a:pt x="4069" y="4022"/>
                </a:lnTo>
                <a:lnTo>
                  <a:pt x="4151" y="3972"/>
                </a:lnTo>
                <a:lnTo>
                  <a:pt x="4235" y="3926"/>
                </a:lnTo>
                <a:lnTo>
                  <a:pt x="4321" y="3883"/>
                </a:lnTo>
                <a:lnTo>
                  <a:pt x="4406" y="3844"/>
                </a:lnTo>
                <a:lnTo>
                  <a:pt x="4492" y="3809"/>
                </a:lnTo>
                <a:lnTo>
                  <a:pt x="4579" y="3777"/>
                </a:lnTo>
                <a:lnTo>
                  <a:pt x="4667" y="3748"/>
                </a:lnTo>
                <a:lnTo>
                  <a:pt x="4756" y="3723"/>
                </a:lnTo>
                <a:lnTo>
                  <a:pt x="4845" y="3703"/>
                </a:lnTo>
                <a:lnTo>
                  <a:pt x="4845" y="3550"/>
                </a:lnTo>
                <a:lnTo>
                  <a:pt x="3526" y="3941"/>
                </a:lnTo>
                <a:lnTo>
                  <a:pt x="3509" y="4471"/>
                </a:lnTo>
                <a:close/>
                <a:moveTo>
                  <a:pt x="1335" y="1468"/>
                </a:moveTo>
                <a:lnTo>
                  <a:pt x="1335" y="1468"/>
                </a:lnTo>
                <a:lnTo>
                  <a:pt x="1351" y="1505"/>
                </a:lnTo>
                <a:lnTo>
                  <a:pt x="1367" y="1541"/>
                </a:lnTo>
                <a:lnTo>
                  <a:pt x="1388" y="1573"/>
                </a:lnTo>
                <a:lnTo>
                  <a:pt x="1409" y="1604"/>
                </a:lnTo>
                <a:lnTo>
                  <a:pt x="1431" y="1633"/>
                </a:lnTo>
                <a:lnTo>
                  <a:pt x="1456" y="1660"/>
                </a:lnTo>
                <a:lnTo>
                  <a:pt x="1483" y="1683"/>
                </a:lnTo>
                <a:lnTo>
                  <a:pt x="1512" y="1707"/>
                </a:lnTo>
                <a:lnTo>
                  <a:pt x="1542" y="1725"/>
                </a:lnTo>
                <a:lnTo>
                  <a:pt x="1574" y="1742"/>
                </a:lnTo>
                <a:lnTo>
                  <a:pt x="1606" y="1757"/>
                </a:lnTo>
                <a:lnTo>
                  <a:pt x="1640" y="1767"/>
                </a:lnTo>
                <a:lnTo>
                  <a:pt x="1673" y="1776"/>
                </a:lnTo>
                <a:lnTo>
                  <a:pt x="1708" y="1781"/>
                </a:lnTo>
                <a:lnTo>
                  <a:pt x="1744" y="1783"/>
                </a:lnTo>
                <a:lnTo>
                  <a:pt x="1779" y="1781"/>
                </a:lnTo>
                <a:lnTo>
                  <a:pt x="1801" y="1779"/>
                </a:lnTo>
                <a:lnTo>
                  <a:pt x="1823" y="1776"/>
                </a:lnTo>
                <a:lnTo>
                  <a:pt x="1844" y="1771"/>
                </a:lnTo>
                <a:lnTo>
                  <a:pt x="1865" y="1764"/>
                </a:lnTo>
                <a:lnTo>
                  <a:pt x="1885" y="1757"/>
                </a:lnTo>
                <a:lnTo>
                  <a:pt x="1905" y="1749"/>
                </a:lnTo>
                <a:lnTo>
                  <a:pt x="1923" y="1739"/>
                </a:lnTo>
                <a:lnTo>
                  <a:pt x="1942" y="1729"/>
                </a:lnTo>
                <a:lnTo>
                  <a:pt x="1960" y="1717"/>
                </a:lnTo>
                <a:lnTo>
                  <a:pt x="1979" y="1705"/>
                </a:lnTo>
                <a:lnTo>
                  <a:pt x="1996" y="1692"/>
                </a:lnTo>
                <a:lnTo>
                  <a:pt x="2011" y="1678"/>
                </a:lnTo>
                <a:lnTo>
                  <a:pt x="2028" y="1663"/>
                </a:lnTo>
                <a:lnTo>
                  <a:pt x="2043" y="1646"/>
                </a:lnTo>
                <a:lnTo>
                  <a:pt x="2056" y="1630"/>
                </a:lnTo>
                <a:lnTo>
                  <a:pt x="2070" y="1613"/>
                </a:lnTo>
                <a:lnTo>
                  <a:pt x="2083" y="1594"/>
                </a:lnTo>
                <a:lnTo>
                  <a:pt x="2095" y="1576"/>
                </a:lnTo>
                <a:lnTo>
                  <a:pt x="2107" y="1556"/>
                </a:lnTo>
                <a:lnTo>
                  <a:pt x="2117" y="1536"/>
                </a:lnTo>
                <a:lnTo>
                  <a:pt x="2127" y="1515"/>
                </a:lnTo>
                <a:lnTo>
                  <a:pt x="2135" y="1494"/>
                </a:lnTo>
                <a:lnTo>
                  <a:pt x="2143" y="1472"/>
                </a:lnTo>
                <a:lnTo>
                  <a:pt x="2150" y="1450"/>
                </a:lnTo>
                <a:lnTo>
                  <a:pt x="2155" y="1426"/>
                </a:lnTo>
                <a:lnTo>
                  <a:pt x="2160" y="1403"/>
                </a:lnTo>
                <a:lnTo>
                  <a:pt x="2165" y="1379"/>
                </a:lnTo>
                <a:lnTo>
                  <a:pt x="2167" y="1354"/>
                </a:lnTo>
                <a:lnTo>
                  <a:pt x="2169" y="1331"/>
                </a:lnTo>
                <a:lnTo>
                  <a:pt x="2170" y="1305"/>
                </a:lnTo>
                <a:lnTo>
                  <a:pt x="2169" y="1280"/>
                </a:lnTo>
                <a:lnTo>
                  <a:pt x="2167" y="1253"/>
                </a:lnTo>
                <a:lnTo>
                  <a:pt x="2155" y="1116"/>
                </a:lnTo>
                <a:lnTo>
                  <a:pt x="2152" y="1090"/>
                </a:lnTo>
                <a:lnTo>
                  <a:pt x="2149" y="1063"/>
                </a:lnTo>
                <a:lnTo>
                  <a:pt x="2143" y="1038"/>
                </a:lnTo>
                <a:lnTo>
                  <a:pt x="2137" y="1015"/>
                </a:lnTo>
                <a:lnTo>
                  <a:pt x="2130" y="990"/>
                </a:lnTo>
                <a:lnTo>
                  <a:pt x="2122" y="966"/>
                </a:lnTo>
                <a:lnTo>
                  <a:pt x="2112" y="944"/>
                </a:lnTo>
                <a:lnTo>
                  <a:pt x="2101" y="921"/>
                </a:lnTo>
                <a:lnTo>
                  <a:pt x="2083" y="919"/>
                </a:lnTo>
                <a:lnTo>
                  <a:pt x="2065" y="919"/>
                </a:lnTo>
                <a:lnTo>
                  <a:pt x="2048" y="921"/>
                </a:lnTo>
                <a:lnTo>
                  <a:pt x="2031" y="922"/>
                </a:lnTo>
                <a:lnTo>
                  <a:pt x="2014" y="927"/>
                </a:lnTo>
                <a:lnTo>
                  <a:pt x="1999" y="932"/>
                </a:lnTo>
                <a:lnTo>
                  <a:pt x="1982" y="939"/>
                </a:lnTo>
                <a:lnTo>
                  <a:pt x="1967" y="948"/>
                </a:lnTo>
                <a:lnTo>
                  <a:pt x="1935" y="966"/>
                </a:lnTo>
                <a:lnTo>
                  <a:pt x="1905" y="988"/>
                </a:lnTo>
                <a:lnTo>
                  <a:pt x="1839" y="1037"/>
                </a:lnTo>
                <a:lnTo>
                  <a:pt x="1804" y="1062"/>
                </a:lnTo>
                <a:lnTo>
                  <a:pt x="1766" y="1087"/>
                </a:lnTo>
                <a:lnTo>
                  <a:pt x="1725" y="1111"/>
                </a:lnTo>
                <a:lnTo>
                  <a:pt x="1703" y="1122"/>
                </a:lnTo>
                <a:lnTo>
                  <a:pt x="1682" y="1132"/>
                </a:lnTo>
                <a:lnTo>
                  <a:pt x="1658" y="1142"/>
                </a:lnTo>
                <a:lnTo>
                  <a:pt x="1633" y="1151"/>
                </a:lnTo>
                <a:lnTo>
                  <a:pt x="1608" y="1159"/>
                </a:lnTo>
                <a:lnTo>
                  <a:pt x="1579" y="1166"/>
                </a:lnTo>
                <a:lnTo>
                  <a:pt x="1551" y="1171"/>
                </a:lnTo>
                <a:lnTo>
                  <a:pt x="1522" y="1176"/>
                </a:lnTo>
                <a:lnTo>
                  <a:pt x="1490" y="1179"/>
                </a:lnTo>
                <a:lnTo>
                  <a:pt x="1456" y="1181"/>
                </a:lnTo>
                <a:lnTo>
                  <a:pt x="1455" y="1260"/>
                </a:lnTo>
                <a:lnTo>
                  <a:pt x="1456" y="1307"/>
                </a:lnTo>
                <a:lnTo>
                  <a:pt x="1475" y="1468"/>
                </a:lnTo>
                <a:lnTo>
                  <a:pt x="1335" y="1468"/>
                </a:lnTo>
                <a:close/>
                <a:moveTo>
                  <a:pt x="1676" y="596"/>
                </a:moveTo>
                <a:lnTo>
                  <a:pt x="1676" y="596"/>
                </a:lnTo>
                <a:lnTo>
                  <a:pt x="1718" y="595"/>
                </a:lnTo>
                <a:lnTo>
                  <a:pt x="1760" y="598"/>
                </a:lnTo>
                <a:lnTo>
                  <a:pt x="1801" y="603"/>
                </a:lnTo>
                <a:lnTo>
                  <a:pt x="1839" y="613"/>
                </a:lnTo>
                <a:lnTo>
                  <a:pt x="1878" y="625"/>
                </a:lnTo>
                <a:lnTo>
                  <a:pt x="1917" y="642"/>
                </a:lnTo>
                <a:lnTo>
                  <a:pt x="1952" y="662"/>
                </a:lnTo>
                <a:lnTo>
                  <a:pt x="1986" y="684"/>
                </a:lnTo>
                <a:lnTo>
                  <a:pt x="2019" y="709"/>
                </a:lnTo>
                <a:lnTo>
                  <a:pt x="2049" y="736"/>
                </a:lnTo>
                <a:lnTo>
                  <a:pt x="2078" y="766"/>
                </a:lnTo>
                <a:lnTo>
                  <a:pt x="2105" y="800"/>
                </a:lnTo>
                <a:lnTo>
                  <a:pt x="2130" y="835"/>
                </a:lnTo>
                <a:lnTo>
                  <a:pt x="2152" y="872"/>
                </a:lnTo>
                <a:lnTo>
                  <a:pt x="2170" y="911"/>
                </a:lnTo>
                <a:lnTo>
                  <a:pt x="2187" y="951"/>
                </a:lnTo>
                <a:lnTo>
                  <a:pt x="2199" y="990"/>
                </a:lnTo>
                <a:lnTo>
                  <a:pt x="2209" y="1028"/>
                </a:lnTo>
                <a:lnTo>
                  <a:pt x="2217" y="1069"/>
                </a:lnTo>
                <a:lnTo>
                  <a:pt x="2222" y="1111"/>
                </a:lnTo>
                <a:lnTo>
                  <a:pt x="2234" y="1248"/>
                </a:lnTo>
                <a:lnTo>
                  <a:pt x="2236" y="1277"/>
                </a:lnTo>
                <a:lnTo>
                  <a:pt x="2238" y="1304"/>
                </a:lnTo>
                <a:lnTo>
                  <a:pt x="2236" y="1332"/>
                </a:lnTo>
                <a:lnTo>
                  <a:pt x="2234" y="1359"/>
                </a:lnTo>
                <a:lnTo>
                  <a:pt x="2231" y="1388"/>
                </a:lnTo>
                <a:lnTo>
                  <a:pt x="2227" y="1415"/>
                </a:lnTo>
                <a:lnTo>
                  <a:pt x="2221" y="1440"/>
                </a:lnTo>
                <a:lnTo>
                  <a:pt x="2214" y="1467"/>
                </a:lnTo>
                <a:lnTo>
                  <a:pt x="2207" y="1492"/>
                </a:lnTo>
                <a:lnTo>
                  <a:pt x="2199" y="1517"/>
                </a:lnTo>
                <a:lnTo>
                  <a:pt x="2189" y="1541"/>
                </a:lnTo>
                <a:lnTo>
                  <a:pt x="2177" y="1566"/>
                </a:lnTo>
                <a:lnTo>
                  <a:pt x="2165" y="1588"/>
                </a:lnTo>
                <a:lnTo>
                  <a:pt x="2154" y="1611"/>
                </a:lnTo>
                <a:lnTo>
                  <a:pt x="2138" y="1631"/>
                </a:lnTo>
                <a:lnTo>
                  <a:pt x="2125" y="1653"/>
                </a:lnTo>
                <a:lnTo>
                  <a:pt x="2108" y="1673"/>
                </a:lnTo>
                <a:lnTo>
                  <a:pt x="2091" y="1692"/>
                </a:lnTo>
                <a:lnTo>
                  <a:pt x="2075" y="1710"/>
                </a:lnTo>
                <a:lnTo>
                  <a:pt x="2056" y="1727"/>
                </a:lnTo>
                <a:lnTo>
                  <a:pt x="2038" y="1744"/>
                </a:lnTo>
                <a:lnTo>
                  <a:pt x="2018" y="1759"/>
                </a:lnTo>
                <a:lnTo>
                  <a:pt x="1997" y="1774"/>
                </a:lnTo>
                <a:lnTo>
                  <a:pt x="1977" y="1788"/>
                </a:lnTo>
                <a:lnTo>
                  <a:pt x="1955" y="1799"/>
                </a:lnTo>
                <a:lnTo>
                  <a:pt x="1932" y="1809"/>
                </a:lnTo>
                <a:lnTo>
                  <a:pt x="1910" y="1820"/>
                </a:lnTo>
                <a:lnTo>
                  <a:pt x="1885" y="1828"/>
                </a:lnTo>
                <a:lnTo>
                  <a:pt x="1861" y="1835"/>
                </a:lnTo>
                <a:lnTo>
                  <a:pt x="1836" y="1841"/>
                </a:lnTo>
                <a:lnTo>
                  <a:pt x="1811" y="1845"/>
                </a:lnTo>
                <a:lnTo>
                  <a:pt x="1786" y="1848"/>
                </a:lnTo>
                <a:lnTo>
                  <a:pt x="1764" y="1850"/>
                </a:lnTo>
                <a:lnTo>
                  <a:pt x="1742" y="1850"/>
                </a:lnTo>
                <a:lnTo>
                  <a:pt x="1720" y="1850"/>
                </a:lnTo>
                <a:lnTo>
                  <a:pt x="1698" y="1848"/>
                </a:lnTo>
                <a:lnTo>
                  <a:pt x="1676" y="1845"/>
                </a:lnTo>
                <a:lnTo>
                  <a:pt x="1656" y="1841"/>
                </a:lnTo>
                <a:lnTo>
                  <a:pt x="1614" y="1831"/>
                </a:lnTo>
                <a:lnTo>
                  <a:pt x="1576" y="1816"/>
                </a:lnTo>
                <a:lnTo>
                  <a:pt x="1537" y="1799"/>
                </a:lnTo>
                <a:lnTo>
                  <a:pt x="1500" y="1779"/>
                </a:lnTo>
                <a:lnTo>
                  <a:pt x="1465" y="1754"/>
                </a:lnTo>
                <a:lnTo>
                  <a:pt x="1431" y="1727"/>
                </a:lnTo>
                <a:lnTo>
                  <a:pt x="1401" y="1699"/>
                </a:lnTo>
                <a:lnTo>
                  <a:pt x="1371" y="1665"/>
                </a:lnTo>
                <a:lnTo>
                  <a:pt x="1346" y="1631"/>
                </a:lnTo>
                <a:lnTo>
                  <a:pt x="1320" y="1593"/>
                </a:lnTo>
                <a:lnTo>
                  <a:pt x="1300" y="1554"/>
                </a:lnTo>
                <a:lnTo>
                  <a:pt x="1282" y="1512"/>
                </a:lnTo>
                <a:lnTo>
                  <a:pt x="1265" y="1468"/>
                </a:lnTo>
                <a:lnTo>
                  <a:pt x="1257" y="1436"/>
                </a:lnTo>
                <a:lnTo>
                  <a:pt x="1248" y="1403"/>
                </a:lnTo>
                <a:lnTo>
                  <a:pt x="1243" y="1369"/>
                </a:lnTo>
                <a:lnTo>
                  <a:pt x="1238" y="1336"/>
                </a:lnTo>
                <a:lnTo>
                  <a:pt x="1226" y="1198"/>
                </a:lnTo>
                <a:lnTo>
                  <a:pt x="1225" y="1169"/>
                </a:lnTo>
                <a:lnTo>
                  <a:pt x="1225" y="1141"/>
                </a:lnTo>
                <a:lnTo>
                  <a:pt x="1225" y="1114"/>
                </a:lnTo>
                <a:lnTo>
                  <a:pt x="1226" y="1085"/>
                </a:lnTo>
                <a:lnTo>
                  <a:pt x="1230" y="1058"/>
                </a:lnTo>
                <a:lnTo>
                  <a:pt x="1235" y="1032"/>
                </a:lnTo>
                <a:lnTo>
                  <a:pt x="1240" y="1005"/>
                </a:lnTo>
                <a:lnTo>
                  <a:pt x="1246" y="979"/>
                </a:lnTo>
                <a:lnTo>
                  <a:pt x="1255" y="954"/>
                </a:lnTo>
                <a:lnTo>
                  <a:pt x="1263" y="929"/>
                </a:lnTo>
                <a:lnTo>
                  <a:pt x="1273" y="904"/>
                </a:lnTo>
                <a:lnTo>
                  <a:pt x="1283" y="880"/>
                </a:lnTo>
                <a:lnTo>
                  <a:pt x="1295" y="857"/>
                </a:lnTo>
                <a:lnTo>
                  <a:pt x="1309" y="835"/>
                </a:lnTo>
                <a:lnTo>
                  <a:pt x="1322" y="813"/>
                </a:lnTo>
                <a:lnTo>
                  <a:pt x="1337" y="793"/>
                </a:lnTo>
                <a:lnTo>
                  <a:pt x="1352" y="773"/>
                </a:lnTo>
                <a:lnTo>
                  <a:pt x="1369" y="753"/>
                </a:lnTo>
                <a:lnTo>
                  <a:pt x="1386" y="736"/>
                </a:lnTo>
                <a:lnTo>
                  <a:pt x="1404" y="717"/>
                </a:lnTo>
                <a:lnTo>
                  <a:pt x="1423" y="701"/>
                </a:lnTo>
                <a:lnTo>
                  <a:pt x="1443" y="685"/>
                </a:lnTo>
                <a:lnTo>
                  <a:pt x="1463" y="672"/>
                </a:lnTo>
                <a:lnTo>
                  <a:pt x="1485" y="659"/>
                </a:lnTo>
                <a:lnTo>
                  <a:pt x="1507" y="647"/>
                </a:lnTo>
                <a:lnTo>
                  <a:pt x="1529" y="635"/>
                </a:lnTo>
                <a:lnTo>
                  <a:pt x="1552" y="625"/>
                </a:lnTo>
                <a:lnTo>
                  <a:pt x="1576" y="617"/>
                </a:lnTo>
                <a:lnTo>
                  <a:pt x="1599" y="610"/>
                </a:lnTo>
                <a:lnTo>
                  <a:pt x="1624" y="605"/>
                </a:lnTo>
                <a:lnTo>
                  <a:pt x="1650" y="600"/>
                </a:lnTo>
                <a:lnTo>
                  <a:pt x="1676" y="596"/>
                </a:lnTo>
                <a:close/>
                <a:moveTo>
                  <a:pt x="974" y="2671"/>
                </a:moveTo>
                <a:lnTo>
                  <a:pt x="1094" y="2150"/>
                </a:lnTo>
                <a:lnTo>
                  <a:pt x="1104" y="2114"/>
                </a:lnTo>
                <a:lnTo>
                  <a:pt x="1115" y="2078"/>
                </a:lnTo>
                <a:lnTo>
                  <a:pt x="1129" y="2048"/>
                </a:lnTo>
                <a:lnTo>
                  <a:pt x="1144" y="2019"/>
                </a:lnTo>
                <a:lnTo>
                  <a:pt x="1161" y="1996"/>
                </a:lnTo>
                <a:lnTo>
                  <a:pt x="1179" y="1976"/>
                </a:lnTo>
                <a:lnTo>
                  <a:pt x="1199" y="1957"/>
                </a:lnTo>
                <a:lnTo>
                  <a:pt x="1221" y="1942"/>
                </a:lnTo>
                <a:lnTo>
                  <a:pt x="1243" y="1930"/>
                </a:lnTo>
                <a:lnTo>
                  <a:pt x="1267" y="1922"/>
                </a:lnTo>
                <a:lnTo>
                  <a:pt x="1290" y="1915"/>
                </a:lnTo>
                <a:lnTo>
                  <a:pt x="1315" y="1912"/>
                </a:lnTo>
                <a:lnTo>
                  <a:pt x="1342" y="1910"/>
                </a:lnTo>
                <a:lnTo>
                  <a:pt x="1369" y="1910"/>
                </a:lnTo>
                <a:lnTo>
                  <a:pt x="1396" y="1912"/>
                </a:lnTo>
                <a:lnTo>
                  <a:pt x="1423" y="1917"/>
                </a:lnTo>
                <a:lnTo>
                  <a:pt x="2029" y="2026"/>
                </a:lnTo>
                <a:lnTo>
                  <a:pt x="2054" y="2033"/>
                </a:lnTo>
                <a:lnTo>
                  <a:pt x="2080" y="2040"/>
                </a:lnTo>
                <a:lnTo>
                  <a:pt x="2105" y="2048"/>
                </a:lnTo>
                <a:lnTo>
                  <a:pt x="2130" y="2056"/>
                </a:lnTo>
                <a:lnTo>
                  <a:pt x="2155" y="2068"/>
                </a:lnTo>
                <a:lnTo>
                  <a:pt x="2180" y="2080"/>
                </a:lnTo>
                <a:lnTo>
                  <a:pt x="2204" y="2093"/>
                </a:lnTo>
                <a:lnTo>
                  <a:pt x="2229" y="2108"/>
                </a:lnTo>
                <a:lnTo>
                  <a:pt x="2253" y="2124"/>
                </a:lnTo>
                <a:lnTo>
                  <a:pt x="2275" y="2140"/>
                </a:lnTo>
                <a:lnTo>
                  <a:pt x="2298" y="2159"/>
                </a:lnTo>
                <a:lnTo>
                  <a:pt x="2320" y="2177"/>
                </a:lnTo>
                <a:lnTo>
                  <a:pt x="2342" y="2198"/>
                </a:lnTo>
                <a:lnTo>
                  <a:pt x="2362" y="2218"/>
                </a:lnTo>
                <a:lnTo>
                  <a:pt x="2382" y="2238"/>
                </a:lnTo>
                <a:lnTo>
                  <a:pt x="2401" y="2260"/>
                </a:lnTo>
                <a:lnTo>
                  <a:pt x="2419" y="2283"/>
                </a:lnTo>
                <a:lnTo>
                  <a:pt x="2437" y="2307"/>
                </a:lnTo>
                <a:lnTo>
                  <a:pt x="2454" y="2330"/>
                </a:lnTo>
                <a:lnTo>
                  <a:pt x="2469" y="2355"/>
                </a:lnTo>
                <a:lnTo>
                  <a:pt x="2485" y="2379"/>
                </a:lnTo>
                <a:lnTo>
                  <a:pt x="2500" y="2404"/>
                </a:lnTo>
                <a:lnTo>
                  <a:pt x="2511" y="2431"/>
                </a:lnTo>
                <a:lnTo>
                  <a:pt x="2523" y="2456"/>
                </a:lnTo>
                <a:lnTo>
                  <a:pt x="2535" y="2483"/>
                </a:lnTo>
                <a:lnTo>
                  <a:pt x="2543" y="2510"/>
                </a:lnTo>
                <a:lnTo>
                  <a:pt x="2552" y="2537"/>
                </a:lnTo>
                <a:lnTo>
                  <a:pt x="2560" y="2564"/>
                </a:lnTo>
                <a:lnTo>
                  <a:pt x="2565" y="2591"/>
                </a:lnTo>
                <a:lnTo>
                  <a:pt x="2570" y="2618"/>
                </a:lnTo>
                <a:lnTo>
                  <a:pt x="2572" y="2644"/>
                </a:lnTo>
                <a:lnTo>
                  <a:pt x="2574" y="2671"/>
                </a:lnTo>
                <a:lnTo>
                  <a:pt x="974" y="2671"/>
                </a:lnTo>
                <a:close/>
                <a:moveTo>
                  <a:pt x="4840" y="2752"/>
                </a:moveTo>
                <a:lnTo>
                  <a:pt x="4625" y="2752"/>
                </a:lnTo>
                <a:lnTo>
                  <a:pt x="4613" y="2156"/>
                </a:lnTo>
                <a:lnTo>
                  <a:pt x="4588" y="2161"/>
                </a:lnTo>
                <a:lnTo>
                  <a:pt x="4564" y="2164"/>
                </a:lnTo>
                <a:lnTo>
                  <a:pt x="4541" y="2164"/>
                </a:lnTo>
                <a:lnTo>
                  <a:pt x="4519" y="2162"/>
                </a:lnTo>
                <a:lnTo>
                  <a:pt x="4497" y="2159"/>
                </a:lnTo>
                <a:lnTo>
                  <a:pt x="4477" y="2154"/>
                </a:lnTo>
                <a:lnTo>
                  <a:pt x="4457" y="2145"/>
                </a:lnTo>
                <a:lnTo>
                  <a:pt x="4438" y="2137"/>
                </a:lnTo>
                <a:lnTo>
                  <a:pt x="4420" y="2127"/>
                </a:lnTo>
                <a:lnTo>
                  <a:pt x="4401" y="2115"/>
                </a:lnTo>
                <a:lnTo>
                  <a:pt x="4384" y="2103"/>
                </a:lnTo>
                <a:lnTo>
                  <a:pt x="4368" y="2090"/>
                </a:lnTo>
                <a:lnTo>
                  <a:pt x="4334" y="2060"/>
                </a:lnTo>
                <a:lnTo>
                  <a:pt x="4302" y="2028"/>
                </a:lnTo>
                <a:lnTo>
                  <a:pt x="4272" y="1994"/>
                </a:lnTo>
                <a:lnTo>
                  <a:pt x="4243" y="1961"/>
                </a:lnTo>
                <a:lnTo>
                  <a:pt x="4213" y="1927"/>
                </a:lnTo>
                <a:lnTo>
                  <a:pt x="4185" y="1895"/>
                </a:lnTo>
                <a:lnTo>
                  <a:pt x="4154" y="1868"/>
                </a:lnTo>
                <a:lnTo>
                  <a:pt x="4141" y="1855"/>
                </a:lnTo>
                <a:lnTo>
                  <a:pt x="4124" y="1843"/>
                </a:lnTo>
                <a:lnTo>
                  <a:pt x="4109" y="1833"/>
                </a:lnTo>
                <a:lnTo>
                  <a:pt x="4094" y="1825"/>
                </a:lnTo>
                <a:lnTo>
                  <a:pt x="4077" y="1818"/>
                </a:lnTo>
                <a:lnTo>
                  <a:pt x="4062" y="1811"/>
                </a:lnTo>
                <a:lnTo>
                  <a:pt x="3694" y="1709"/>
                </a:lnTo>
                <a:lnTo>
                  <a:pt x="3676" y="1732"/>
                </a:lnTo>
                <a:lnTo>
                  <a:pt x="3659" y="1756"/>
                </a:lnTo>
                <a:lnTo>
                  <a:pt x="3642" y="1781"/>
                </a:lnTo>
                <a:lnTo>
                  <a:pt x="3627" y="1808"/>
                </a:lnTo>
                <a:lnTo>
                  <a:pt x="3612" y="1835"/>
                </a:lnTo>
                <a:lnTo>
                  <a:pt x="3598" y="1862"/>
                </a:lnTo>
                <a:lnTo>
                  <a:pt x="3585" y="1890"/>
                </a:lnTo>
                <a:lnTo>
                  <a:pt x="3573" y="1919"/>
                </a:lnTo>
                <a:lnTo>
                  <a:pt x="3561" y="1949"/>
                </a:lnTo>
                <a:lnTo>
                  <a:pt x="3551" y="1979"/>
                </a:lnTo>
                <a:lnTo>
                  <a:pt x="3543" y="2009"/>
                </a:lnTo>
                <a:lnTo>
                  <a:pt x="3534" y="2041"/>
                </a:lnTo>
                <a:lnTo>
                  <a:pt x="3528" y="2073"/>
                </a:lnTo>
                <a:lnTo>
                  <a:pt x="3523" y="2105"/>
                </a:lnTo>
                <a:lnTo>
                  <a:pt x="3518" y="2137"/>
                </a:lnTo>
                <a:lnTo>
                  <a:pt x="3514" y="2171"/>
                </a:lnTo>
                <a:lnTo>
                  <a:pt x="3494" y="2397"/>
                </a:lnTo>
                <a:lnTo>
                  <a:pt x="3491" y="2439"/>
                </a:lnTo>
                <a:lnTo>
                  <a:pt x="3491" y="2481"/>
                </a:lnTo>
                <a:lnTo>
                  <a:pt x="3491" y="2522"/>
                </a:lnTo>
                <a:lnTo>
                  <a:pt x="3494" y="2562"/>
                </a:lnTo>
                <a:lnTo>
                  <a:pt x="3499" y="2602"/>
                </a:lnTo>
                <a:lnTo>
                  <a:pt x="3504" y="2641"/>
                </a:lnTo>
                <a:lnTo>
                  <a:pt x="3513" y="2680"/>
                </a:lnTo>
                <a:lnTo>
                  <a:pt x="3523" y="2717"/>
                </a:lnTo>
                <a:lnTo>
                  <a:pt x="3533" y="2754"/>
                </a:lnTo>
                <a:lnTo>
                  <a:pt x="3546" y="2789"/>
                </a:lnTo>
                <a:lnTo>
                  <a:pt x="3560" y="2824"/>
                </a:lnTo>
                <a:lnTo>
                  <a:pt x="3576" y="2858"/>
                </a:lnTo>
                <a:lnTo>
                  <a:pt x="3593" y="2890"/>
                </a:lnTo>
                <a:lnTo>
                  <a:pt x="3612" y="2922"/>
                </a:lnTo>
                <a:lnTo>
                  <a:pt x="3630" y="2954"/>
                </a:lnTo>
                <a:lnTo>
                  <a:pt x="3652" y="2982"/>
                </a:lnTo>
                <a:lnTo>
                  <a:pt x="3674" y="3011"/>
                </a:lnTo>
                <a:lnTo>
                  <a:pt x="3697" y="3038"/>
                </a:lnTo>
                <a:lnTo>
                  <a:pt x="3721" y="3063"/>
                </a:lnTo>
                <a:lnTo>
                  <a:pt x="3748" y="3088"/>
                </a:lnTo>
                <a:lnTo>
                  <a:pt x="3775" y="3111"/>
                </a:lnTo>
                <a:lnTo>
                  <a:pt x="3802" y="3132"/>
                </a:lnTo>
                <a:lnTo>
                  <a:pt x="3830" y="3152"/>
                </a:lnTo>
                <a:lnTo>
                  <a:pt x="3860" y="3170"/>
                </a:lnTo>
                <a:lnTo>
                  <a:pt x="3891" y="3187"/>
                </a:lnTo>
                <a:lnTo>
                  <a:pt x="3921" y="3202"/>
                </a:lnTo>
                <a:lnTo>
                  <a:pt x="3953" y="3216"/>
                </a:lnTo>
                <a:lnTo>
                  <a:pt x="3986" y="3227"/>
                </a:lnTo>
                <a:lnTo>
                  <a:pt x="4020" y="3237"/>
                </a:lnTo>
                <a:lnTo>
                  <a:pt x="4053" y="3246"/>
                </a:lnTo>
                <a:lnTo>
                  <a:pt x="4087" y="3251"/>
                </a:lnTo>
                <a:lnTo>
                  <a:pt x="4122" y="3256"/>
                </a:lnTo>
                <a:lnTo>
                  <a:pt x="4153" y="3258"/>
                </a:lnTo>
                <a:lnTo>
                  <a:pt x="4181" y="3258"/>
                </a:lnTo>
                <a:lnTo>
                  <a:pt x="4210" y="3258"/>
                </a:lnTo>
                <a:lnTo>
                  <a:pt x="4238" y="3254"/>
                </a:lnTo>
                <a:lnTo>
                  <a:pt x="4267" y="3251"/>
                </a:lnTo>
                <a:lnTo>
                  <a:pt x="4294" y="3246"/>
                </a:lnTo>
                <a:lnTo>
                  <a:pt x="4322" y="3241"/>
                </a:lnTo>
                <a:lnTo>
                  <a:pt x="4349" y="3232"/>
                </a:lnTo>
                <a:lnTo>
                  <a:pt x="4376" y="3224"/>
                </a:lnTo>
                <a:lnTo>
                  <a:pt x="4403" y="3216"/>
                </a:lnTo>
                <a:lnTo>
                  <a:pt x="4430" y="3204"/>
                </a:lnTo>
                <a:lnTo>
                  <a:pt x="4455" y="3192"/>
                </a:lnTo>
                <a:lnTo>
                  <a:pt x="4480" y="3180"/>
                </a:lnTo>
                <a:lnTo>
                  <a:pt x="4505" y="3165"/>
                </a:lnTo>
                <a:lnTo>
                  <a:pt x="4529" y="3150"/>
                </a:lnTo>
                <a:lnTo>
                  <a:pt x="4554" y="3135"/>
                </a:lnTo>
                <a:lnTo>
                  <a:pt x="4578" y="3117"/>
                </a:lnTo>
                <a:lnTo>
                  <a:pt x="4599" y="3098"/>
                </a:lnTo>
                <a:lnTo>
                  <a:pt x="4621" y="3080"/>
                </a:lnTo>
                <a:lnTo>
                  <a:pt x="4643" y="3059"/>
                </a:lnTo>
                <a:lnTo>
                  <a:pt x="4665" y="3039"/>
                </a:lnTo>
                <a:lnTo>
                  <a:pt x="4683" y="3016"/>
                </a:lnTo>
                <a:lnTo>
                  <a:pt x="4704" y="2994"/>
                </a:lnTo>
                <a:lnTo>
                  <a:pt x="4722" y="2970"/>
                </a:lnTo>
                <a:lnTo>
                  <a:pt x="4741" y="2945"/>
                </a:lnTo>
                <a:lnTo>
                  <a:pt x="4757" y="2920"/>
                </a:lnTo>
                <a:lnTo>
                  <a:pt x="4772" y="2895"/>
                </a:lnTo>
                <a:lnTo>
                  <a:pt x="4789" y="2866"/>
                </a:lnTo>
                <a:lnTo>
                  <a:pt x="4803" y="2839"/>
                </a:lnTo>
                <a:lnTo>
                  <a:pt x="4816" y="2811"/>
                </a:lnTo>
                <a:lnTo>
                  <a:pt x="4830" y="2782"/>
                </a:lnTo>
                <a:lnTo>
                  <a:pt x="4840" y="2752"/>
                </a:lnTo>
                <a:close/>
                <a:moveTo>
                  <a:pt x="5011" y="1940"/>
                </a:moveTo>
                <a:lnTo>
                  <a:pt x="5011" y="1940"/>
                </a:lnTo>
                <a:lnTo>
                  <a:pt x="5023" y="1982"/>
                </a:lnTo>
                <a:lnTo>
                  <a:pt x="5033" y="2028"/>
                </a:lnTo>
                <a:lnTo>
                  <a:pt x="5040" y="2073"/>
                </a:lnTo>
                <a:lnTo>
                  <a:pt x="5045" y="2119"/>
                </a:lnTo>
                <a:lnTo>
                  <a:pt x="5048" y="2164"/>
                </a:lnTo>
                <a:lnTo>
                  <a:pt x="5050" y="2211"/>
                </a:lnTo>
                <a:lnTo>
                  <a:pt x="5048" y="2258"/>
                </a:lnTo>
                <a:lnTo>
                  <a:pt x="5045" y="2305"/>
                </a:lnTo>
                <a:lnTo>
                  <a:pt x="5026" y="2532"/>
                </a:lnTo>
                <a:lnTo>
                  <a:pt x="5019" y="2579"/>
                </a:lnTo>
                <a:lnTo>
                  <a:pt x="5013" y="2626"/>
                </a:lnTo>
                <a:lnTo>
                  <a:pt x="5004" y="2671"/>
                </a:lnTo>
                <a:lnTo>
                  <a:pt x="4993" y="2715"/>
                </a:lnTo>
                <a:lnTo>
                  <a:pt x="4979" y="2759"/>
                </a:lnTo>
                <a:lnTo>
                  <a:pt x="4964" y="2802"/>
                </a:lnTo>
                <a:lnTo>
                  <a:pt x="4947" y="2844"/>
                </a:lnTo>
                <a:lnTo>
                  <a:pt x="4930" y="2885"/>
                </a:lnTo>
                <a:lnTo>
                  <a:pt x="4910" y="2925"/>
                </a:lnTo>
                <a:lnTo>
                  <a:pt x="4888" y="2964"/>
                </a:lnTo>
                <a:lnTo>
                  <a:pt x="4865" y="3001"/>
                </a:lnTo>
                <a:lnTo>
                  <a:pt x="4840" y="3036"/>
                </a:lnTo>
                <a:lnTo>
                  <a:pt x="4814" y="3071"/>
                </a:lnTo>
                <a:lnTo>
                  <a:pt x="4786" y="3103"/>
                </a:lnTo>
                <a:lnTo>
                  <a:pt x="4757" y="3135"/>
                </a:lnTo>
                <a:lnTo>
                  <a:pt x="4727" y="3165"/>
                </a:lnTo>
                <a:lnTo>
                  <a:pt x="4695" y="3194"/>
                </a:lnTo>
                <a:lnTo>
                  <a:pt x="4663" y="3221"/>
                </a:lnTo>
                <a:lnTo>
                  <a:pt x="4630" y="3246"/>
                </a:lnTo>
                <a:lnTo>
                  <a:pt x="4594" y="3269"/>
                </a:lnTo>
                <a:lnTo>
                  <a:pt x="4559" y="3291"/>
                </a:lnTo>
                <a:lnTo>
                  <a:pt x="4522" y="3310"/>
                </a:lnTo>
                <a:lnTo>
                  <a:pt x="4484" y="3328"/>
                </a:lnTo>
                <a:lnTo>
                  <a:pt x="4445" y="3343"/>
                </a:lnTo>
                <a:lnTo>
                  <a:pt x="4406" y="3357"/>
                </a:lnTo>
                <a:lnTo>
                  <a:pt x="4366" y="3369"/>
                </a:lnTo>
                <a:lnTo>
                  <a:pt x="4324" y="3379"/>
                </a:lnTo>
                <a:lnTo>
                  <a:pt x="4284" y="3385"/>
                </a:lnTo>
                <a:lnTo>
                  <a:pt x="4242" y="3390"/>
                </a:lnTo>
                <a:lnTo>
                  <a:pt x="4198" y="3392"/>
                </a:lnTo>
                <a:lnTo>
                  <a:pt x="4154" y="3392"/>
                </a:lnTo>
                <a:lnTo>
                  <a:pt x="4111" y="3389"/>
                </a:lnTo>
                <a:lnTo>
                  <a:pt x="4069" y="3384"/>
                </a:lnTo>
                <a:lnTo>
                  <a:pt x="4025" y="3377"/>
                </a:lnTo>
                <a:lnTo>
                  <a:pt x="3985" y="3367"/>
                </a:lnTo>
                <a:lnTo>
                  <a:pt x="3943" y="3355"/>
                </a:lnTo>
                <a:lnTo>
                  <a:pt x="3904" y="3342"/>
                </a:lnTo>
                <a:lnTo>
                  <a:pt x="3865" y="3325"/>
                </a:lnTo>
                <a:lnTo>
                  <a:pt x="3827" y="3306"/>
                </a:lnTo>
                <a:lnTo>
                  <a:pt x="3791" y="3286"/>
                </a:lnTo>
                <a:lnTo>
                  <a:pt x="3756" y="3264"/>
                </a:lnTo>
                <a:lnTo>
                  <a:pt x="3721" y="3241"/>
                </a:lnTo>
                <a:lnTo>
                  <a:pt x="3689" y="3216"/>
                </a:lnTo>
                <a:lnTo>
                  <a:pt x="3657" y="3187"/>
                </a:lnTo>
                <a:lnTo>
                  <a:pt x="3627" y="3159"/>
                </a:lnTo>
                <a:lnTo>
                  <a:pt x="3598" y="3128"/>
                </a:lnTo>
                <a:lnTo>
                  <a:pt x="3570" y="3096"/>
                </a:lnTo>
                <a:lnTo>
                  <a:pt x="3544" y="3063"/>
                </a:lnTo>
                <a:lnTo>
                  <a:pt x="3519" y="3027"/>
                </a:lnTo>
                <a:lnTo>
                  <a:pt x="3496" y="2992"/>
                </a:lnTo>
                <a:lnTo>
                  <a:pt x="3476" y="2954"/>
                </a:lnTo>
                <a:lnTo>
                  <a:pt x="3455" y="2915"/>
                </a:lnTo>
                <a:lnTo>
                  <a:pt x="3437" y="2876"/>
                </a:lnTo>
                <a:lnTo>
                  <a:pt x="3420" y="2836"/>
                </a:lnTo>
                <a:lnTo>
                  <a:pt x="3407" y="2794"/>
                </a:lnTo>
                <a:lnTo>
                  <a:pt x="3393" y="2750"/>
                </a:lnTo>
                <a:lnTo>
                  <a:pt x="3382" y="2708"/>
                </a:lnTo>
                <a:lnTo>
                  <a:pt x="3373" y="2663"/>
                </a:lnTo>
                <a:lnTo>
                  <a:pt x="3366" y="2619"/>
                </a:lnTo>
                <a:lnTo>
                  <a:pt x="3360" y="2574"/>
                </a:lnTo>
                <a:lnTo>
                  <a:pt x="3358" y="2527"/>
                </a:lnTo>
                <a:lnTo>
                  <a:pt x="3356" y="2481"/>
                </a:lnTo>
                <a:lnTo>
                  <a:pt x="3356" y="2434"/>
                </a:lnTo>
                <a:lnTo>
                  <a:pt x="3360" y="2386"/>
                </a:lnTo>
                <a:lnTo>
                  <a:pt x="3380" y="2159"/>
                </a:lnTo>
                <a:lnTo>
                  <a:pt x="3383" y="2125"/>
                </a:lnTo>
                <a:lnTo>
                  <a:pt x="3388" y="2092"/>
                </a:lnTo>
                <a:lnTo>
                  <a:pt x="3393" y="2058"/>
                </a:lnTo>
                <a:lnTo>
                  <a:pt x="3400" y="2024"/>
                </a:lnTo>
                <a:lnTo>
                  <a:pt x="3408" y="1993"/>
                </a:lnTo>
                <a:lnTo>
                  <a:pt x="3417" y="1961"/>
                </a:lnTo>
                <a:lnTo>
                  <a:pt x="3427" y="1929"/>
                </a:lnTo>
                <a:lnTo>
                  <a:pt x="3437" y="1897"/>
                </a:lnTo>
                <a:lnTo>
                  <a:pt x="3449" y="1867"/>
                </a:lnTo>
                <a:lnTo>
                  <a:pt x="3462" y="1836"/>
                </a:lnTo>
                <a:lnTo>
                  <a:pt x="3476" y="1808"/>
                </a:lnTo>
                <a:lnTo>
                  <a:pt x="3489" y="1778"/>
                </a:lnTo>
                <a:lnTo>
                  <a:pt x="3504" y="1751"/>
                </a:lnTo>
                <a:lnTo>
                  <a:pt x="3521" y="1722"/>
                </a:lnTo>
                <a:lnTo>
                  <a:pt x="3538" y="1695"/>
                </a:lnTo>
                <a:lnTo>
                  <a:pt x="3555" y="1670"/>
                </a:lnTo>
                <a:lnTo>
                  <a:pt x="3363" y="1615"/>
                </a:lnTo>
                <a:lnTo>
                  <a:pt x="3348" y="1610"/>
                </a:lnTo>
                <a:lnTo>
                  <a:pt x="3336" y="1604"/>
                </a:lnTo>
                <a:lnTo>
                  <a:pt x="3328" y="1599"/>
                </a:lnTo>
                <a:lnTo>
                  <a:pt x="3321" y="1593"/>
                </a:lnTo>
                <a:lnTo>
                  <a:pt x="3318" y="1586"/>
                </a:lnTo>
                <a:lnTo>
                  <a:pt x="3318" y="1579"/>
                </a:lnTo>
                <a:lnTo>
                  <a:pt x="3318" y="1571"/>
                </a:lnTo>
                <a:lnTo>
                  <a:pt x="3321" y="1564"/>
                </a:lnTo>
                <a:lnTo>
                  <a:pt x="3328" y="1557"/>
                </a:lnTo>
                <a:lnTo>
                  <a:pt x="3335" y="1551"/>
                </a:lnTo>
                <a:lnTo>
                  <a:pt x="3345" y="1546"/>
                </a:lnTo>
                <a:lnTo>
                  <a:pt x="3356" y="1541"/>
                </a:lnTo>
                <a:lnTo>
                  <a:pt x="3368" y="1536"/>
                </a:lnTo>
                <a:lnTo>
                  <a:pt x="3383" y="1531"/>
                </a:lnTo>
                <a:lnTo>
                  <a:pt x="3398" y="1527"/>
                </a:lnTo>
                <a:lnTo>
                  <a:pt x="3417" y="1526"/>
                </a:lnTo>
                <a:lnTo>
                  <a:pt x="3454" y="1522"/>
                </a:lnTo>
                <a:lnTo>
                  <a:pt x="3489" y="1515"/>
                </a:lnTo>
                <a:lnTo>
                  <a:pt x="3523" y="1509"/>
                </a:lnTo>
                <a:lnTo>
                  <a:pt x="3555" y="1500"/>
                </a:lnTo>
                <a:lnTo>
                  <a:pt x="3586" y="1492"/>
                </a:lnTo>
                <a:lnTo>
                  <a:pt x="3617" y="1482"/>
                </a:lnTo>
                <a:lnTo>
                  <a:pt x="3674" y="1458"/>
                </a:lnTo>
                <a:lnTo>
                  <a:pt x="3733" y="1435"/>
                </a:lnTo>
                <a:lnTo>
                  <a:pt x="3793" y="1408"/>
                </a:lnTo>
                <a:lnTo>
                  <a:pt x="3857" y="1381"/>
                </a:lnTo>
                <a:lnTo>
                  <a:pt x="3926" y="1356"/>
                </a:lnTo>
                <a:lnTo>
                  <a:pt x="3983" y="1337"/>
                </a:lnTo>
                <a:lnTo>
                  <a:pt x="4038" y="1322"/>
                </a:lnTo>
                <a:lnTo>
                  <a:pt x="4094" y="1310"/>
                </a:lnTo>
                <a:lnTo>
                  <a:pt x="4146" y="1304"/>
                </a:lnTo>
                <a:lnTo>
                  <a:pt x="4196" y="1299"/>
                </a:lnTo>
                <a:lnTo>
                  <a:pt x="4247" y="1295"/>
                </a:lnTo>
                <a:lnTo>
                  <a:pt x="4295" y="1297"/>
                </a:lnTo>
                <a:lnTo>
                  <a:pt x="4342" y="1300"/>
                </a:lnTo>
                <a:lnTo>
                  <a:pt x="4388" y="1307"/>
                </a:lnTo>
                <a:lnTo>
                  <a:pt x="4431" y="1315"/>
                </a:lnTo>
                <a:lnTo>
                  <a:pt x="4473" y="1327"/>
                </a:lnTo>
                <a:lnTo>
                  <a:pt x="4514" y="1341"/>
                </a:lnTo>
                <a:lnTo>
                  <a:pt x="4554" y="1357"/>
                </a:lnTo>
                <a:lnTo>
                  <a:pt x="4591" y="1374"/>
                </a:lnTo>
                <a:lnTo>
                  <a:pt x="4628" y="1394"/>
                </a:lnTo>
                <a:lnTo>
                  <a:pt x="4663" y="1416"/>
                </a:lnTo>
                <a:lnTo>
                  <a:pt x="4697" y="1440"/>
                </a:lnTo>
                <a:lnTo>
                  <a:pt x="4729" y="1467"/>
                </a:lnTo>
                <a:lnTo>
                  <a:pt x="4759" y="1494"/>
                </a:lnTo>
                <a:lnTo>
                  <a:pt x="4788" y="1522"/>
                </a:lnTo>
                <a:lnTo>
                  <a:pt x="4814" y="1552"/>
                </a:lnTo>
                <a:lnTo>
                  <a:pt x="4840" y="1583"/>
                </a:lnTo>
                <a:lnTo>
                  <a:pt x="4865" y="1615"/>
                </a:lnTo>
                <a:lnTo>
                  <a:pt x="4887" y="1648"/>
                </a:lnTo>
                <a:lnTo>
                  <a:pt x="4909" y="1683"/>
                </a:lnTo>
                <a:lnTo>
                  <a:pt x="4927" y="1717"/>
                </a:lnTo>
                <a:lnTo>
                  <a:pt x="4945" y="1754"/>
                </a:lnTo>
                <a:lnTo>
                  <a:pt x="4962" y="1789"/>
                </a:lnTo>
                <a:lnTo>
                  <a:pt x="4977" y="1826"/>
                </a:lnTo>
                <a:lnTo>
                  <a:pt x="4991" y="1865"/>
                </a:lnTo>
                <a:lnTo>
                  <a:pt x="5001" y="1902"/>
                </a:lnTo>
                <a:lnTo>
                  <a:pt x="5011" y="1940"/>
                </a:lnTo>
                <a:close/>
                <a:moveTo>
                  <a:pt x="2288" y="3167"/>
                </a:moveTo>
                <a:lnTo>
                  <a:pt x="2288" y="3167"/>
                </a:lnTo>
                <a:lnTo>
                  <a:pt x="2290" y="3150"/>
                </a:lnTo>
                <a:lnTo>
                  <a:pt x="2295" y="3135"/>
                </a:lnTo>
                <a:lnTo>
                  <a:pt x="2303" y="3122"/>
                </a:lnTo>
                <a:lnTo>
                  <a:pt x="2313" y="3108"/>
                </a:lnTo>
                <a:lnTo>
                  <a:pt x="2325" y="3098"/>
                </a:lnTo>
                <a:lnTo>
                  <a:pt x="2338" y="3091"/>
                </a:lnTo>
                <a:lnTo>
                  <a:pt x="2355" y="3086"/>
                </a:lnTo>
                <a:lnTo>
                  <a:pt x="2372" y="3085"/>
                </a:lnTo>
                <a:lnTo>
                  <a:pt x="2389" y="3086"/>
                </a:lnTo>
                <a:lnTo>
                  <a:pt x="2404" y="3091"/>
                </a:lnTo>
                <a:lnTo>
                  <a:pt x="2419" y="3098"/>
                </a:lnTo>
                <a:lnTo>
                  <a:pt x="2431" y="3108"/>
                </a:lnTo>
                <a:lnTo>
                  <a:pt x="2441" y="3122"/>
                </a:lnTo>
                <a:lnTo>
                  <a:pt x="2449" y="3135"/>
                </a:lnTo>
                <a:lnTo>
                  <a:pt x="2453" y="3150"/>
                </a:lnTo>
                <a:lnTo>
                  <a:pt x="2454" y="3167"/>
                </a:lnTo>
                <a:lnTo>
                  <a:pt x="2453" y="3184"/>
                </a:lnTo>
                <a:lnTo>
                  <a:pt x="2449" y="3201"/>
                </a:lnTo>
                <a:lnTo>
                  <a:pt x="2441" y="3214"/>
                </a:lnTo>
                <a:lnTo>
                  <a:pt x="2431" y="3226"/>
                </a:lnTo>
                <a:lnTo>
                  <a:pt x="2419" y="3236"/>
                </a:lnTo>
                <a:lnTo>
                  <a:pt x="2404" y="3244"/>
                </a:lnTo>
                <a:lnTo>
                  <a:pt x="2389" y="3249"/>
                </a:lnTo>
                <a:lnTo>
                  <a:pt x="2372" y="3251"/>
                </a:lnTo>
                <a:lnTo>
                  <a:pt x="2355" y="3249"/>
                </a:lnTo>
                <a:lnTo>
                  <a:pt x="2338" y="3244"/>
                </a:lnTo>
                <a:lnTo>
                  <a:pt x="2325" y="3236"/>
                </a:lnTo>
                <a:lnTo>
                  <a:pt x="2313" y="3226"/>
                </a:lnTo>
                <a:lnTo>
                  <a:pt x="2303" y="3214"/>
                </a:lnTo>
                <a:lnTo>
                  <a:pt x="2295" y="3201"/>
                </a:lnTo>
                <a:lnTo>
                  <a:pt x="2290" y="3184"/>
                </a:lnTo>
                <a:lnTo>
                  <a:pt x="2288" y="3167"/>
                </a:lnTo>
                <a:close/>
                <a:moveTo>
                  <a:pt x="1524" y="4296"/>
                </a:moveTo>
                <a:lnTo>
                  <a:pt x="2461" y="4296"/>
                </a:lnTo>
                <a:lnTo>
                  <a:pt x="2459" y="4430"/>
                </a:lnTo>
                <a:lnTo>
                  <a:pt x="1408" y="4430"/>
                </a:lnTo>
                <a:lnTo>
                  <a:pt x="1386" y="4429"/>
                </a:lnTo>
                <a:lnTo>
                  <a:pt x="1367" y="4424"/>
                </a:lnTo>
                <a:lnTo>
                  <a:pt x="1352" y="4417"/>
                </a:lnTo>
                <a:lnTo>
                  <a:pt x="1339" y="4407"/>
                </a:lnTo>
                <a:lnTo>
                  <a:pt x="1329" y="4393"/>
                </a:lnTo>
                <a:lnTo>
                  <a:pt x="1322" y="4380"/>
                </a:lnTo>
                <a:lnTo>
                  <a:pt x="1317" y="4365"/>
                </a:lnTo>
                <a:lnTo>
                  <a:pt x="1314" y="4348"/>
                </a:lnTo>
                <a:lnTo>
                  <a:pt x="1314" y="4331"/>
                </a:lnTo>
                <a:lnTo>
                  <a:pt x="1315" y="4314"/>
                </a:lnTo>
                <a:lnTo>
                  <a:pt x="1320" y="4298"/>
                </a:lnTo>
                <a:lnTo>
                  <a:pt x="1327" y="4282"/>
                </a:lnTo>
                <a:lnTo>
                  <a:pt x="1335" y="4266"/>
                </a:lnTo>
                <a:lnTo>
                  <a:pt x="1346" y="4252"/>
                </a:lnTo>
                <a:lnTo>
                  <a:pt x="1359" y="4239"/>
                </a:lnTo>
                <a:lnTo>
                  <a:pt x="1374" y="4229"/>
                </a:lnTo>
                <a:lnTo>
                  <a:pt x="1722" y="4020"/>
                </a:lnTo>
                <a:lnTo>
                  <a:pt x="1734" y="4012"/>
                </a:lnTo>
                <a:lnTo>
                  <a:pt x="1742" y="4002"/>
                </a:lnTo>
                <a:lnTo>
                  <a:pt x="1750" y="3990"/>
                </a:lnTo>
                <a:lnTo>
                  <a:pt x="1755" y="3977"/>
                </a:lnTo>
                <a:lnTo>
                  <a:pt x="1760" y="3962"/>
                </a:lnTo>
                <a:lnTo>
                  <a:pt x="1764" y="3945"/>
                </a:lnTo>
                <a:lnTo>
                  <a:pt x="1766" y="3926"/>
                </a:lnTo>
                <a:lnTo>
                  <a:pt x="1767" y="3908"/>
                </a:lnTo>
                <a:lnTo>
                  <a:pt x="1767" y="3696"/>
                </a:lnTo>
                <a:lnTo>
                  <a:pt x="1902" y="3696"/>
                </a:lnTo>
                <a:lnTo>
                  <a:pt x="1902" y="3908"/>
                </a:lnTo>
                <a:lnTo>
                  <a:pt x="1900" y="3943"/>
                </a:lnTo>
                <a:lnTo>
                  <a:pt x="1895" y="3977"/>
                </a:lnTo>
                <a:lnTo>
                  <a:pt x="2463" y="3977"/>
                </a:lnTo>
                <a:lnTo>
                  <a:pt x="2463" y="4044"/>
                </a:lnTo>
                <a:lnTo>
                  <a:pt x="1871" y="4044"/>
                </a:lnTo>
                <a:lnTo>
                  <a:pt x="1865" y="4059"/>
                </a:lnTo>
                <a:lnTo>
                  <a:pt x="1856" y="4072"/>
                </a:lnTo>
                <a:lnTo>
                  <a:pt x="1848" y="4086"/>
                </a:lnTo>
                <a:lnTo>
                  <a:pt x="1838" y="4098"/>
                </a:lnTo>
                <a:lnTo>
                  <a:pt x="1826" y="4109"/>
                </a:lnTo>
                <a:lnTo>
                  <a:pt x="1814" y="4120"/>
                </a:lnTo>
                <a:lnTo>
                  <a:pt x="1799" y="4131"/>
                </a:lnTo>
                <a:lnTo>
                  <a:pt x="1782" y="4141"/>
                </a:lnTo>
                <a:lnTo>
                  <a:pt x="1524" y="4296"/>
                </a:lnTo>
                <a:close/>
                <a:moveTo>
                  <a:pt x="4126" y="408"/>
                </a:moveTo>
                <a:lnTo>
                  <a:pt x="427" y="408"/>
                </a:lnTo>
                <a:lnTo>
                  <a:pt x="427" y="2809"/>
                </a:lnTo>
                <a:lnTo>
                  <a:pt x="2963" y="2809"/>
                </a:lnTo>
                <a:lnTo>
                  <a:pt x="2985" y="2876"/>
                </a:lnTo>
                <a:lnTo>
                  <a:pt x="359" y="2876"/>
                </a:lnTo>
                <a:lnTo>
                  <a:pt x="359" y="341"/>
                </a:lnTo>
                <a:lnTo>
                  <a:pt x="4126" y="341"/>
                </a:lnTo>
                <a:lnTo>
                  <a:pt x="4126" y="408"/>
                </a:lnTo>
                <a:close/>
                <a:moveTo>
                  <a:pt x="4395" y="996"/>
                </a:moveTo>
                <a:lnTo>
                  <a:pt x="4395" y="534"/>
                </a:lnTo>
                <a:lnTo>
                  <a:pt x="4395" y="408"/>
                </a:lnTo>
                <a:lnTo>
                  <a:pt x="4395" y="341"/>
                </a:lnTo>
                <a:lnTo>
                  <a:pt x="4462" y="341"/>
                </a:lnTo>
                <a:lnTo>
                  <a:pt x="4462" y="996"/>
                </a:lnTo>
                <a:lnTo>
                  <a:pt x="4395" y="996"/>
                </a:lnTo>
                <a:close/>
                <a:moveTo>
                  <a:pt x="4687" y="996"/>
                </a:moveTo>
                <a:lnTo>
                  <a:pt x="4687" y="134"/>
                </a:lnTo>
                <a:lnTo>
                  <a:pt x="134" y="134"/>
                </a:lnTo>
                <a:lnTo>
                  <a:pt x="134" y="3427"/>
                </a:lnTo>
                <a:lnTo>
                  <a:pt x="3161" y="3427"/>
                </a:lnTo>
                <a:lnTo>
                  <a:pt x="3205" y="3562"/>
                </a:lnTo>
                <a:lnTo>
                  <a:pt x="134" y="3562"/>
                </a:lnTo>
                <a:lnTo>
                  <a:pt x="123" y="3562"/>
                </a:lnTo>
                <a:lnTo>
                  <a:pt x="109" y="3560"/>
                </a:lnTo>
                <a:lnTo>
                  <a:pt x="97" y="3557"/>
                </a:lnTo>
                <a:lnTo>
                  <a:pt x="86" y="3553"/>
                </a:lnTo>
                <a:lnTo>
                  <a:pt x="74" y="3548"/>
                </a:lnTo>
                <a:lnTo>
                  <a:pt x="62" y="3543"/>
                </a:lnTo>
                <a:lnTo>
                  <a:pt x="52" y="3535"/>
                </a:lnTo>
                <a:lnTo>
                  <a:pt x="42" y="3528"/>
                </a:lnTo>
                <a:lnTo>
                  <a:pt x="34" y="3520"/>
                </a:lnTo>
                <a:lnTo>
                  <a:pt x="25" y="3510"/>
                </a:lnTo>
                <a:lnTo>
                  <a:pt x="17" y="3500"/>
                </a:lnTo>
                <a:lnTo>
                  <a:pt x="12" y="3488"/>
                </a:lnTo>
                <a:lnTo>
                  <a:pt x="7" y="3476"/>
                </a:lnTo>
                <a:lnTo>
                  <a:pt x="3" y="3463"/>
                </a:lnTo>
                <a:lnTo>
                  <a:pt x="0" y="3449"/>
                </a:lnTo>
                <a:lnTo>
                  <a:pt x="0" y="3436"/>
                </a:lnTo>
                <a:lnTo>
                  <a:pt x="0" y="128"/>
                </a:lnTo>
                <a:lnTo>
                  <a:pt x="0" y="113"/>
                </a:lnTo>
                <a:lnTo>
                  <a:pt x="3" y="99"/>
                </a:lnTo>
                <a:lnTo>
                  <a:pt x="7" y="87"/>
                </a:lnTo>
                <a:lnTo>
                  <a:pt x="12" y="74"/>
                </a:lnTo>
                <a:lnTo>
                  <a:pt x="17" y="64"/>
                </a:lnTo>
                <a:lnTo>
                  <a:pt x="25" y="52"/>
                </a:lnTo>
                <a:lnTo>
                  <a:pt x="34" y="44"/>
                </a:lnTo>
                <a:lnTo>
                  <a:pt x="42" y="35"/>
                </a:lnTo>
                <a:lnTo>
                  <a:pt x="52" y="27"/>
                </a:lnTo>
                <a:lnTo>
                  <a:pt x="62" y="20"/>
                </a:lnTo>
                <a:lnTo>
                  <a:pt x="74" y="13"/>
                </a:lnTo>
                <a:lnTo>
                  <a:pt x="86" y="8"/>
                </a:lnTo>
                <a:lnTo>
                  <a:pt x="97" y="5"/>
                </a:lnTo>
                <a:lnTo>
                  <a:pt x="109" y="2"/>
                </a:lnTo>
                <a:lnTo>
                  <a:pt x="123" y="0"/>
                </a:lnTo>
                <a:lnTo>
                  <a:pt x="134" y="0"/>
                </a:lnTo>
                <a:lnTo>
                  <a:pt x="4687" y="0"/>
                </a:lnTo>
                <a:lnTo>
                  <a:pt x="4699" y="0"/>
                </a:lnTo>
                <a:lnTo>
                  <a:pt x="4712" y="2"/>
                </a:lnTo>
                <a:lnTo>
                  <a:pt x="4724" y="5"/>
                </a:lnTo>
                <a:lnTo>
                  <a:pt x="4736" y="8"/>
                </a:lnTo>
                <a:lnTo>
                  <a:pt x="4747" y="13"/>
                </a:lnTo>
                <a:lnTo>
                  <a:pt x="4759" y="20"/>
                </a:lnTo>
                <a:lnTo>
                  <a:pt x="4769" y="27"/>
                </a:lnTo>
                <a:lnTo>
                  <a:pt x="4779" y="35"/>
                </a:lnTo>
                <a:lnTo>
                  <a:pt x="4789" y="44"/>
                </a:lnTo>
                <a:lnTo>
                  <a:pt x="4796" y="52"/>
                </a:lnTo>
                <a:lnTo>
                  <a:pt x="4804" y="64"/>
                </a:lnTo>
                <a:lnTo>
                  <a:pt x="4809" y="74"/>
                </a:lnTo>
                <a:lnTo>
                  <a:pt x="4814" y="87"/>
                </a:lnTo>
                <a:lnTo>
                  <a:pt x="4820" y="99"/>
                </a:lnTo>
                <a:lnTo>
                  <a:pt x="4821" y="113"/>
                </a:lnTo>
                <a:lnTo>
                  <a:pt x="4821" y="128"/>
                </a:lnTo>
                <a:lnTo>
                  <a:pt x="4821" y="996"/>
                </a:lnTo>
                <a:lnTo>
                  <a:pt x="4687" y="996"/>
                </a:lnTo>
                <a:close/>
              </a:path>
            </a:pathLst>
          </a:custGeom>
          <a:solidFill>
            <a:srgbClr val="FFE600"/>
          </a:solidFill>
          <a:ln w="9525">
            <a:noFill/>
            <a:round/>
            <a:headEnd/>
            <a:tailEnd/>
          </a:ln>
        </p:spPr>
        <p:txBody>
          <a:bodyPr/>
          <a:lstStyle/>
          <a:p>
            <a:pPr defTabSz="685800">
              <a:buClrTx/>
              <a:defRPr/>
            </a:pPr>
            <a:endParaRPr lang="de-DE" sz="1349" dirty="0">
              <a:solidFill>
                <a:srgbClr val="646464"/>
              </a:solidFill>
            </a:endParaRPr>
          </a:p>
        </p:txBody>
      </p:sp>
      <p:sp>
        <p:nvSpPr>
          <p:cNvPr id="84" name="Rectangle 83">
            <a:extLst>
              <a:ext uri="{FF2B5EF4-FFF2-40B4-BE49-F238E27FC236}">
                <a16:creationId xmlns="" xmlns:a16="http://schemas.microsoft.com/office/drawing/2014/main" id="{4D75ED68-FA21-44DB-8921-E9A0C6EB87E3}"/>
              </a:ext>
            </a:extLst>
          </p:cNvPr>
          <p:cNvSpPr/>
          <p:nvPr/>
        </p:nvSpPr>
        <p:spPr>
          <a:xfrm>
            <a:off x="453150" y="3731320"/>
            <a:ext cx="8264233" cy="182594"/>
          </a:xfrm>
          <a:prstGeom prst="rect">
            <a:avLst/>
          </a:prstGeom>
          <a:solidFill>
            <a:schemeClr val="tx2"/>
          </a:solidFill>
          <a:ln w="19050" cap="flat" cmpd="sng" algn="ctr">
            <a:solidFill>
              <a:schemeClr val="tx2"/>
            </a:solidFill>
            <a:prstDash val="solid"/>
          </a:ln>
          <a:effectLst/>
        </p:spPr>
        <p:txBody>
          <a:bodyPr rtlCol="0" anchor="ctr" anchorCtr="0"/>
          <a:lstStyle/>
          <a:p>
            <a:pPr algn="ctr">
              <a:buClr>
                <a:srgbClr val="FFE600"/>
              </a:buClr>
            </a:pPr>
            <a:r>
              <a:rPr lang="en-IN" sz="900" b="1" dirty="0">
                <a:latin typeface="EYInterstate Light"/>
              </a:rPr>
              <a:t>ESG Implementation Program Management</a:t>
            </a:r>
          </a:p>
        </p:txBody>
      </p:sp>
    </p:spTree>
    <p:extLst>
      <p:ext uri="{BB962C8B-B14F-4D97-AF65-F5344CB8AC3E}">
        <p14:creationId xmlns:p14="http://schemas.microsoft.com/office/powerpoint/2010/main" val="2591532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56958"/>
        </a:solidFill>
        <a:effectLst/>
      </p:bgPr>
    </p:bg>
    <p:spTree>
      <p:nvGrpSpPr>
        <p:cNvPr id="1" name=""/>
        <p:cNvGrpSpPr/>
        <p:nvPr/>
      </p:nvGrpSpPr>
      <p:grpSpPr>
        <a:xfrm>
          <a:off x="0" y="0"/>
          <a:ext cx="0" cy="0"/>
          <a:chOff x="0" y="0"/>
          <a:chExt cx="0" cy="0"/>
        </a:xfrm>
      </p:grpSpPr>
      <p:sp>
        <p:nvSpPr>
          <p:cNvPr id="210" name="Title 2">
            <a:extLst>
              <a:ext uri="{FF2B5EF4-FFF2-40B4-BE49-F238E27FC236}">
                <a16:creationId xmlns="" xmlns:a16="http://schemas.microsoft.com/office/drawing/2014/main" id="{3ED33E93-662E-4605-AB97-0CD337112151}"/>
              </a:ext>
            </a:extLst>
          </p:cNvPr>
          <p:cNvSpPr>
            <a:spLocks noGrp="1"/>
          </p:cNvSpPr>
          <p:nvPr>
            <p:ph type="title"/>
          </p:nvPr>
        </p:nvSpPr>
        <p:spPr>
          <a:xfrm>
            <a:off x="637953" y="-6617"/>
            <a:ext cx="5254344" cy="687199"/>
          </a:xfrm>
        </p:spPr>
        <p:txBody>
          <a:bodyPr>
            <a:normAutofit/>
          </a:bodyPr>
          <a:lstStyle/>
          <a:p>
            <a:r>
              <a:rPr lang="en-IN" dirty="0">
                <a:solidFill>
                  <a:schemeClr val="bg2"/>
                </a:solidFill>
              </a:rPr>
              <a:t>Coverage of BRSR principles</a:t>
            </a:r>
          </a:p>
        </p:txBody>
      </p:sp>
      <p:sp>
        <p:nvSpPr>
          <p:cNvPr id="71" name="Flowchart: Process 70">
            <a:extLst>
              <a:ext uri="{FF2B5EF4-FFF2-40B4-BE49-F238E27FC236}">
                <a16:creationId xmlns="" xmlns:a16="http://schemas.microsoft.com/office/drawing/2014/main" id="{DBB57E73-D53D-4D63-A4BB-C24D2928A6BC}"/>
              </a:ext>
            </a:extLst>
          </p:cNvPr>
          <p:cNvSpPr/>
          <p:nvPr/>
        </p:nvSpPr>
        <p:spPr>
          <a:xfrm flipH="1">
            <a:off x="230174" y="1032985"/>
            <a:ext cx="1215523" cy="214312"/>
          </a:xfrm>
          <a:prstGeom prst="flowChartProcess">
            <a:avLst/>
          </a:prstGeom>
          <a:solidFill>
            <a:srgbClr val="FFE600"/>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r>
              <a:rPr lang="en-IN" sz="900" b="1" dirty="0">
                <a:solidFill>
                  <a:srgbClr val="000000"/>
                </a:solidFill>
              </a:rPr>
              <a:t>Principle 1</a:t>
            </a:r>
            <a:endParaRPr lang="en-IN" sz="1200" dirty="0">
              <a:solidFill>
                <a:prstClr val="black"/>
              </a:solidFill>
              <a:latin typeface="Calibri" panose="020F0502020204030204"/>
            </a:endParaRPr>
          </a:p>
          <a:p>
            <a:pPr algn="ctr" defTabSz="685800">
              <a:buClrTx/>
              <a:defRPr/>
            </a:pPr>
            <a:endParaRPr lang="en-IN" sz="900" b="1" dirty="0">
              <a:solidFill>
                <a:srgbClr val="000000"/>
              </a:solidFill>
            </a:endParaRPr>
          </a:p>
        </p:txBody>
      </p:sp>
      <p:sp>
        <p:nvSpPr>
          <p:cNvPr id="73" name="Flowchart: Process 72">
            <a:extLst>
              <a:ext uri="{FF2B5EF4-FFF2-40B4-BE49-F238E27FC236}">
                <a16:creationId xmlns="" xmlns:a16="http://schemas.microsoft.com/office/drawing/2014/main" id="{DBB57E73-D53D-4D63-A4BB-C24D2928A6BC}"/>
              </a:ext>
            </a:extLst>
          </p:cNvPr>
          <p:cNvSpPr/>
          <p:nvPr/>
        </p:nvSpPr>
        <p:spPr>
          <a:xfrm flipH="1">
            <a:off x="230172" y="3146683"/>
            <a:ext cx="1247119" cy="214312"/>
          </a:xfrm>
          <a:prstGeom prst="flowChartProcess">
            <a:avLst/>
          </a:prstGeom>
          <a:solidFill>
            <a:srgbClr val="FFE600"/>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r>
              <a:rPr lang="en-IN" sz="900" b="1" dirty="0">
                <a:solidFill>
                  <a:srgbClr val="000000"/>
                </a:solidFill>
              </a:rPr>
              <a:t>Principle 3</a:t>
            </a:r>
            <a:endParaRPr lang="en-IN" sz="1200" dirty="0">
              <a:solidFill>
                <a:prstClr val="black"/>
              </a:solidFill>
              <a:latin typeface="Calibri" panose="020F0502020204030204"/>
            </a:endParaRPr>
          </a:p>
          <a:p>
            <a:pPr algn="ctr" defTabSz="685800">
              <a:buClrTx/>
              <a:defRPr/>
            </a:pPr>
            <a:endParaRPr lang="en-IN" sz="900" b="1" dirty="0">
              <a:solidFill>
                <a:srgbClr val="000000"/>
              </a:solidFill>
            </a:endParaRPr>
          </a:p>
        </p:txBody>
      </p:sp>
      <p:sp>
        <p:nvSpPr>
          <p:cNvPr id="74" name="Flowchart: Process 73">
            <a:extLst>
              <a:ext uri="{FF2B5EF4-FFF2-40B4-BE49-F238E27FC236}">
                <a16:creationId xmlns="" xmlns:a16="http://schemas.microsoft.com/office/drawing/2014/main" id="{DBB57E73-D53D-4D63-A4BB-C24D2928A6BC}"/>
              </a:ext>
            </a:extLst>
          </p:cNvPr>
          <p:cNvSpPr/>
          <p:nvPr/>
        </p:nvSpPr>
        <p:spPr>
          <a:xfrm flipH="1">
            <a:off x="230173" y="1965193"/>
            <a:ext cx="1215523" cy="214312"/>
          </a:xfrm>
          <a:prstGeom prst="flowChartProcess">
            <a:avLst/>
          </a:prstGeom>
          <a:solidFill>
            <a:srgbClr val="FFE600"/>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r>
              <a:rPr lang="en-IN" sz="900" b="1" dirty="0">
                <a:solidFill>
                  <a:srgbClr val="000000"/>
                </a:solidFill>
              </a:rPr>
              <a:t>Principle 2</a:t>
            </a:r>
            <a:endParaRPr lang="en-IN" sz="1200" dirty="0">
              <a:solidFill>
                <a:prstClr val="black"/>
              </a:solidFill>
              <a:latin typeface="Calibri" panose="020F0502020204030204"/>
            </a:endParaRPr>
          </a:p>
          <a:p>
            <a:pPr algn="ctr" defTabSz="685800">
              <a:buClrTx/>
              <a:defRPr/>
            </a:pPr>
            <a:endParaRPr lang="en-IN" sz="900" b="1" dirty="0">
              <a:solidFill>
                <a:srgbClr val="000000"/>
              </a:solidFill>
            </a:endParaRPr>
          </a:p>
        </p:txBody>
      </p:sp>
      <p:sp>
        <p:nvSpPr>
          <p:cNvPr id="75" name="Flowchart: Process 74">
            <a:extLst>
              <a:ext uri="{FF2B5EF4-FFF2-40B4-BE49-F238E27FC236}">
                <a16:creationId xmlns="" xmlns:a16="http://schemas.microsoft.com/office/drawing/2014/main" id="{DBB57E73-D53D-4D63-A4BB-C24D2928A6BC}"/>
              </a:ext>
            </a:extLst>
          </p:cNvPr>
          <p:cNvSpPr/>
          <p:nvPr/>
        </p:nvSpPr>
        <p:spPr>
          <a:xfrm flipH="1">
            <a:off x="230172" y="4324323"/>
            <a:ext cx="1247119" cy="214312"/>
          </a:xfrm>
          <a:prstGeom prst="flowChartProcess">
            <a:avLst/>
          </a:prstGeom>
          <a:solidFill>
            <a:srgbClr val="FFE600"/>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r>
              <a:rPr lang="en-IN" sz="900" b="1" dirty="0">
                <a:solidFill>
                  <a:srgbClr val="000000"/>
                </a:solidFill>
              </a:rPr>
              <a:t>Principle 4</a:t>
            </a:r>
            <a:endParaRPr lang="en-IN" sz="1200" dirty="0">
              <a:solidFill>
                <a:prstClr val="black"/>
              </a:solidFill>
              <a:latin typeface="Calibri" panose="020F0502020204030204"/>
            </a:endParaRPr>
          </a:p>
          <a:p>
            <a:pPr algn="ctr" defTabSz="685800">
              <a:buClrTx/>
              <a:defRPr/>
            </a:pPr>
            <a:endParaRPr lang="en-IN" sz="900" b="1" dirty="0">
              <a:solidFill>
                <a:srgbClr val="000000"/>
              </a:solidFill>
            </a:endParaRPr>
          </a:p>
        </p:txBody>
      </p:sp>
      <p:sp>
        <p:nvSpPr>
          <p:cNvPr id="76" name="Flowchart: Process 75">
            <a:extLst>
              <a:ext uri="{FF2B5EF4-FFF2-40B4-BE49-F238E27FC236}">
                <a16:creationId xmlns="" xmlns:a16="http://schemas.microsoft.com/office/drawing/2014/main" id="{C1226F80-E36A-4BF1-B1AF-09D636F1E0D8}"/>
              </a:ext>
            </a:extLst>
          </p:cNvPr>
          <p:cNvSpPr/>
          <p:nvPr/>
        </p:nvSpPr>
        <p:spPr>
          <a:xfrm flipH="1">
            <a:off x="1615321" y="779151"/>
            <a:ext cx="2736266" cy="721981"/>
          </a:xfrm>
          <a:prstGeom prst="flowChartProcess">
            <a:avLst/>
          </a:prstGeom>
          <a:noFill/>
          <a:ln w="9525" cap="flat" cmpd="sng" algn="ctr">
            <a:solidFill>
              <a:srgbClr val="FFFF00"/>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85800">
              <a:buClr>
                <a:srgbClr val="FFFF00"/>
              </a:buClr>
              <a:defRPr/>
            </a:pPr>
            <a:endParaRPr lang="en-IN" sz="900" dirty="0">
              <a:solidFill>
                <a:sysClr val="window" lastClr="FFFFFF"/>
              </a:solidFill>
            </a:endParaRPr>
          </a:p>
          <a:p>
            <a:pPr defTabSz="685800">
              <a:buClr>
                <a:srgbClr val="FFFF00"/>
              </a:buClr>
              <a:defRPr/>
            </a:pPr>
            <a:endParaRPr lang="en-IN" sz="900" dirty="0">
              <a:solidFill>
                <a:sysClr val="window" lastClr="FFFFFF"/>
              </a:solidFill>
            </a:endParaRPr>
          </a:p>
        </p:txBody>
      </p:sp>
      <p:sp>
        <p:nvSpPr>
          <p:cNvPr id="77" name="Flowchart: Process 76">
            <a:extLst>
              <a:ext uri="{FF2B5EF4-FFF2-40B4-BE49-F238E27FC236}">
                <a16:creationId xmlns="" xmlns:a16="http://schemas.microsoft.com/office/drawing/2014/main" id="{1F157E3A-744E-4E28-9DA0-20347BCF313B}"/>
              </a:ext>
            </a:extLst>
          </p:cNvPr>
          <p:cNvSpPr/>
          <p:nvPr/>
        </p:nvSpPr>
        <p:spPr>
          <a:xfrm flipH="1">
            <a:off x="1644167" y="1732081"/>
            <a:ext cx="2718771" cy="721981"/>
          </a:xfrm>
          <a:prstGeom prst="flowChartProcess">
            <a:avLst/>
          </a:prstGeom>
          <a:noFill/>
          <a:ln w="9525" cap="flat" cmpd="sng" algn="ctr">
            <a:solidFill>
              <a:srgbClr val="FFFF00"/>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85800">
              <a:buClr>
                <a:srgbClr val="FFFF00"/>
              </a:buClr>
              <a:defRPr/>
            </a:pPr>
            <a:endParaRPr lang="en-IN" sz="900" dirty="0">
              <a:solidFill>
                <a:sysClr val="window" lastClr="FFFFFF"/>
              </a:solidFill>
            </a:endParaRPr>
          </a:p>
          <a:p>
            <a:pPr defTabSz="685800">
              <a:buClr>
                <a:srgbClr val="FFFF00"/>
              </a:buClr>
              <a:defRPr/>
            </a:pPr>
            <a:endParaRPr lang="en-IN" sz="900" dirty="0">
              <a:solidFill>
                <a:sysClr val="window" lastClr="FFFFFF"/>
              </a:solidFill>
            </a:endParaRPr>
          </a:p>
        </p:txBody>
      </p:sp>
      <p:sp>
        <p:nvSpPr>
          <p:cNvPr id="80" name="Flowchart: Process 79">
            <a:extLst>
              <a:ext uri="{FF2B5EF4-FFF2-40B4-BE49-F238E27FC236}">
                <a16:creationId xmlns="" xmlns:a16="http://schemas.microsoft.com/office/drawing/2014/main" id="{1F157E3A-744E-4E28-9DA0-20347BCF313B}"/>
              </a:ext>
            </a:extLst>
          </p:cNvPr>
          <p:cNvSpPr/>
          <p:nvPr/>
        </p:nvSpPr>
        <p:spPr>
          <a:xfrm flipH="1">
            <a:off x="1597740" y="2908863"/>
            <a:ext cx="2718771" cy="727462"/>
          </a:xfrm>
          <a:prstGeom prst="flowChartProcess">
            <a:avLst/>
          </a:prstGeom>
          <a:noFill/>
          <a:ln w="9525" cap="flat" cmpd="sng" algn="ctr">
            <a:solidFill>
              <a:srgbClr val="FFFF00"/>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85800">
              <a:buClr>
                <a:srgbClr val="FFFF00"/>
              </a:buClr>
              <a:defRPr/>
            </a:pPr>
            <a:endParaRPr lang="en-IN" sz="900" dirty="0">
              <a:solidFill>
                <a:sysClr val="window" lastClr="FFFFFF"/>
              </a:solidFill>
            </a:endParaRPr>
          </a:p>
          <a:p>
            <a:pPr defTabSz="685800">
              <a:buClr>
                <a:srgbClr val="FFFF00"/>
              </a:buClr>
              <a:defRPr/>
            </a:pPr>
            <a:endParaRPr lang="en-IN" sz="900" dirty="0">
              <a:solidFill>
                <a:sysClr val="window" lastClr="FFFFFF"/>
              </a:solidFill>
            </a:endParaRPr>
          </a:p>
        </p:txBody>
      </p:sp>
      <p:sp>
        <p:nvSpPr>
          <p:cNvPr id="4" name="Rectangle 3"/>
          <p:cNvSpPr/>
          <p:nvPr/>
        </p:nvSpPr>
        <p:spPr>
          <a:xfrm>
            <a:off x="1637403" y="3003685"/>
            <a:ext cx="2639445" cy="646331"/>
          </a:xfrm>
          <a:prstGeom prst="rect">
            <a:avLst/>
          </a:prstGeom>
        </p:spPr>
        <p:txBody>
          <a:bodyPr wrap="square">
            <a:spAutoFit/>
          </a:bodyPr>
          <a:lstStyle/>
          <a:p>
            <a:pPr algn="just">
              <a:defRPr/>
            </a:pPr>
            <a:r>
              <a:rPr lang="en-IN" sz="900" b="1" dirty="0">
                <a:solidFill>
                  <a:srgbClr val="FFFF00"/>
                </a:solidFill>
                <a:latin typeface="EYInterstate "/>
              </a:rPr>
              <a:t>Employee well being and engagement </a:t>
            </a:r>
          </a:p>
          <a:p>
            <a:pPr algn="just">
              <a:defRPr/>
            </a:pPr>
            <a:r>
              <a:rPr lang="en-IN" sz="900" dirty="0">
                <a:solidFill>
                  <a:sysClr val="window" lastClr="FFFFFF"/>
                </a:solidFill>
                <a:latin typeface="EYInterstate Light"/>
              </a:rPr>
              <a:t>Businesses should respect and promote the well-being of all employees, including those in their value chains </a:t>
            </a:r>
          </a:p>
          <a:p>
            <a:pPr algn="just">
              <a:defRPr/>
            </a:pPr>
            <a:endParaRPr lang="en-IN" sz="900" dirty="0">
              <a:solidFill>
                <a:sysClr val="window" lastClr="FFFFFF"/>
              </a:solidFill>
              <a:latin typeface="EYInterstate Light"/>
            </a:endParaRPr>
          </a:p>
        </p:txBody>
      </p:sp>
      <p:sp>
        <p:nvSpPr>
          <p:cNvPr id="5" name="Rectangle 4"/>
          <p:cNvSpPr/>
          <p:nvPr/>
        </p:nvSpPr>
        <p:spPr>
          <a:xfrm>
            <a:off x="1664047" y="1814072"/>
            <a:ext cx="2718771" cy="507831"/>
          </a:xfrm>
          <a:prstGeom prst="rect">
            <a:avLst/>
          </a:prstGeom>
        </p:spPr>
        <p:txBody>
          <a:bodyPr wrap="square">
            <a:spAutoFit/>
          </a:bodyPr>
          <a:lstStyle/>
          <a:p>
            <a:pPr algn="just">
              <a:defRPr/>
            </a:pPr>
            <a:r>
              <a:rPr lang="en-IN" sz="900" b="1" dirty="0">
                <a:solidFill>
                  <a:srgbClr val="FFFF00"/>
                </a:solidFill>
                <a:latin typeface="EYInterstate "/>
              </a:rPr>
              <a:t>Product stewardship </a:t>
            </a:r>
          </a:p>
          <a:p>
            <a:pPr algn="just">
              <a:defRPr/>
            </a:pPr>
            <a:r>
              <a:rPr lang="en-IN" sz="900" dirty="0">
                <a:solidFill>
                  <a:sysClr val="window" lastClr="FFFFFF"/>
                </a:solidFill>
                <a:latin typeface="EYInterstate Light"/>
              </a:rPr>
              <a:t>Businesses should provide goods and services in a manner that is sustainable and safe</a:t>
            </a:r>
          </a:p>
        </p:txBody>
      </p:sp>
      <p:sp>
        <p:nvSpPr>
          <p:cNvPr id="83" name="Flowchart: Process 82">
            <a:extLst>
              <a:ext uri="{FF2B5EF4-FFF2-40B4-BE49-F238E27FC236}">
                <a16:creationId xmlns="" xmlns:a16="http://schemas.microsoft.com/office/drawing/2014/main" id="{1F157E3A-744E-4E28-9DA0-20347BCF313B}"/>
              </a:ext>
            </a:extLst>
          </p:cNvPr>
          <p:cNvSpPr/>
          <p:nvPr/>
        </p:nvSpPr>
        <p:spPr>
          <a:xfrm flipH="1">
            <a:off x="1597740" y="4093145"/>
            <a:ext cx="2718771" cy="721981"/>
          </a:xfrm>
          <a:prstGeom prst="flowChartProcess">
            <a:avLst/>
          </a:prstGeom>
          <a:noFill/>
          <a:ln w="9525" cap="flat" cmpd="sng" algn="ctr">
            <a:solidFill>
              <a:srgbClr val="FFFF00"/>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85800">
              <a:buClr>
                <a:srgbClr val="FFFF00"/>
              </a:buClr>
              <a:defRPr/>
            </a:pPr>
            <a:endParaRPr lang="en-IN" sz="900" dirty="0">
              <a:solidFill>
                <a:sysClr val="window" lastClr="FFFFFF"/>
              </a:solidFill>
            </a:endParaRPr>
          </a:p>
          <a:p>
            <a:pPr defTabSz="685800">
              <a:buClr>
                <a:srgbClr val="FFFF00"/>
              </a:buClr>
              <a:defRPr/>
            </a:pPr>
            <a:endParaRPr lang="en-IN" sz="900" dirty="0">
              <a:solidFill>
                <a:sysClr val="window" lastClr="FFFFFF"/>
              </a:solidFill>
            </a:endParaRPr>
          </a:p>
        </p:txBody>
      </p:sp>
      <p:sp>
        <p:nvSpPr>
          <p:cNvPr id="6" name="Rectangle 5"/>
          <p:cNvSpPr/>
          <p:nvPr/>
        </p:nvSpPr>
        <p:spPr>
          <a:xfrm>
            <a:off x="1664047" y="872280"/>
            <a:ext cx="2636576" cy="646331"/>
          </a:xfrm>
          <a:prstGeom prst="rect">
            <a:avLst/>
          </a:prstGeom>
        </p:spPr>
        <p:txBody>
          <a:bodyPr wrap="square">
            <a:spAutoFit/>
          </a:bodyPr>
          <a:lstStyle/>
          <a:p>
            <a:pPr algn="just">
              <a:defRPr/>
            </a:pPr>
            <a:r>
              <a:rPr lang="en-IN" sz="900" b="1" dirty="0">
                <a:solidFill>
                  <a:srgbClr val="FFFF00"/>
                </a:solidFill>
                <a:latin typeface="EYInterstate "/>
              </a:rPr>
              <a:t>Ethical governance </a:t>
            </a:r>
          </a:p>
          <a:p>
            <a:pPr algn="just">
              <a:defRPr/>
            </a:pPr>
            <a:r>
              <a:rPr lang="en-IN" sz="900" dirty="0">
                <a:solidFill>
                  <a:sysClr val="window" lastClr="FFFFFF"/>
                </a:solidFill>
                <a:latin typeface="EYInterstate Light"/>
              </a:rPr>
              <a:t>Businesses should conduct and govern themselves with integrity, and in a manner that is Ethical, Transparent, and Accountable</a:t>
            </a:r>
          </a:p>
        </p:txBody>
      </p:sp>
      <p:sp>
        <p:nvSpPr>
          <p:cNvPr id="7" name="Rectangle 6"/>
          <p:cNvSpPr/>
          <p:nvPr/>
        </p:nvSpPr>
        <p:spPr>
          <a:xfrm>
            <a:off x="1614889" y="4180337"/>
            <a:ext cx="2642051" cy="507831"/>
          </a:xfrm>
          <a:prstGeom prst="rect">
            <a:avLst/>
          </a:prstGeom>
        </p:spPr>
        <p:txBody>
          <a:bodyPr wrap="square">
            <a:spAutoFit/>
          </a:bodyPr>
          <a:lstStyle/>
          <a:p>
            <a:pPr algn="just">
              <a:defRPr/>
            </a:pPr>
            <a:r>
              <a:rPr lang="en-IN" sz="900" b="1" dirty="0">
                <a:solidFill>
                  <a:srgbClr val="FFFF00"/>
                </a:solidFill>
                <a:latin typeface="EYInterstate "/>
              </a:rPr>
              <a:t>Stakeholder engagement </a:t>
            </a:r>
          </a:p>
          <a:p>
            <a:pPr algn="just">
              <a:defRPr/>
            </a:pPr>
            <a:r>
              <a:rPr lang="en-IN" sz="900" b="1" dirty="0">
                <a:solidFill>
                  <a:sysClr val="window" lastClr="FFFFFF"/>
                </a:solidFill>
                <a:latin typeface="EYInterstate Light"/>
              </a:rPr>
              <a:t>B</a:t>
            </a:r>
            <a:r>
              <a:rPr lang="en-IN" sz="900" dirty="0">
                <a:solidFill>
                  <a:sysClr val="window" lastClr="FFFFFF"/>
                </a:solidFill>
                <a:latin typeface="EYInterstate Light"/>
              </a:rPr>
              <a:t>usinesses should respect the interests of and be responsive to all its stakeholders</a:t>
            </a:r>
          </a:p>
        </p:txBody>
      </p:sp>
      <p:sp>
        <p:nvSpPr>
          <p:cNvPr id="88" name="Flowchart: Process 87">
            <a:extLst>
              <a:ext uri="{FF2B5EF4-FFF2-40B4-BE49-F238E27FC236}">
                <a16:creationId xmlns="" xmlns:a16="http://schemas.microsoft.com/office/drawing/2014/main" id="{C1226F80-E36A-4BF1-B1AF-09D636F1E0D8}"/>
              </a:ext>
            </a:extLst>
          </p:cNvPr>
          <p:cNvSpPr/>
          <p:nvPr/>
        </p:nvSpPr>
        <p:spPr>
          <a:xfrm flipH="1">
            <a:off x="4779022" y="792028"/>
            <a:ext cx="4063147" cy="709104"/>
          </a:xfrm>
          <a:prstGeom prst="flowChartProcess">
            <a:avLst/>
          </a:prstGeom>
          <a:noFill/>
          <a:ln w="9525" cap="flat" cmpd="sng" algn="ctr">
            <a:solidFill>
              <a:srgbClr val="FFFF00"/>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85800">
              <a:buClr>
                <a:srgbClr val="FFFF00"/>
              </a:buClr>
              <a:defRPr/>
            </a:pPr>
            <a:endParaRPr lang="en-IN" sz="900" dirty="0">
              <a:solidFill>
                <a:sysClr val="window" lastClr="FFFFFF"/>
              </a:solidFill>
            </a:endParaRPr>
          </a:p>
          <a:p>
            <a:pPr defTabSz="685800">
              <a:buClr>
                <a:srgbClr val="FFFF00"/>
              </a:buClr>
              <a:defRPr/>
            </a:pPr>
            <a:endParaRPr lang="en-IN" sz="900" dirty="0">
              <a:solidFill>
                <a:sysClr val="window" lastClr="FFFFFF"/>
              </a:solidFill>
            </a:endParaRPr>
          </a:p>
        </p:txBody>
      </p:sp>
      <p:sp>
        <p:nvSpPr>
          <p:cNvPr id="9" name="Rectangle 8"/>
          <p:cNvSpPr/>
          <p:nvPr/>
        </p:nvSpPr>
        <p:spPr>
          <a:xfrm>
            <a:off x="4779022" y="827601"/>
            <a:ext cx="4572000" cy="892552"/>
          </a:xfrm>
          <a:prstGeom prst="rect">
            <a:avLst/>
          </a:prstGeom>
        </p:spPr>
        <p:txBody>
          <a:bodyPr>
            <a:spAutoFit/>
          </a:bodyPr>
          <a:lstStyle/>
          <a:p>
            <a:pPr marL="128588" indent="-128588">
              <a:buClr>
                <a:srgbClr val="FFFF00"/>
              </a:buClr>
              <a:buFont typeface="Arial" panose="020B0604020202020204" pitchFamily="34" charset="0"/>
              <a:buChar char="•"/>
              <a:defRPr/>
            </a:pPr>
            <a:r>
              <a:rPr lang="en-IN" sz="1000" dirty="0">
                <a:solidFill>
                  <a:sysClr val="window" lastClr="FFFFFF"/>
                </a:solidFill>
                <a:latin typeface="EYInterstate Light"/>
              </a:rPr>
              <a:t>Process of identification of key stakeholders </a:t>
            </a:r>
          </a:p>
          <a:p>
            <a:pPr marL="128588" indent="-128588">
              <a:buClr>
                <a:srgbClr val="FFFF00"/>
              </a:buClr>
              <a:buFont typeface="Arial" panose="020B0604020202020204" pitchFamily="34" charset="0"/>
              <a:buChar char="•"/>
              <a:defRPr/>
            </a:pPr>
            <a:r>
              <a:rPr lang="en-IN" sz="1000" dirty="0">
                <a:solidFill>
                  <a:sysClr val="window" lastClr="FFFFFF"/>
                </a:solidFill>
                <a:latin typeface="EYInterstate Light"/>
              </a:rPr>
              <a:t>Stakeholder engagement</a:t>
            </a:r>
          </a:p>
          <a:p>
            <a:pPr marL="128588" indent="-128588">
              <a:buClr>
                <a:srgbClr val="FFFF00"/>
              </a:buClr>
              <a:buFont typeface="Arial" panose="020B0604020202020204" pitchFamily="34" charset="0"/>
              <a:buChar char="•"/>
              <a:defRPr/>
            </a:pPr>
            <a:r>
              <a:rPr lang="en-IN" sz="1000" dirty="0">
                <a:solidFill>
                  <a:sysClr val="window" lastClr="FFFFFF"/>
                </a:solidFill>
                <a:latin typeface="EYInterstate Light"/>
              </a:rPr>
              <a:t>Stakeholder consultation for ESG decisions</a:t>
            </a:r>
          </a:p>
          <a:p>
            <a:pPr marL="128588" indent="-128588">
              <a:buClr>
                <a:srgbClr val="FFFF00"/>
              </a:buClr>
              <a:buFont typeface="Arial" panose="020B0604020202020204" pitchFamily="34" charset="0"/>
              <a:buChar char="•"/>
              <a:defRPr/>
            </a:pPr>
            <a:r>
              <a:rPr lang="en-IN" sz="1000" dirty="0">
                <a:solidFill>
                  <a:sysClr val="window" lastClr="FFFFFF"/>
                </a:solidFill>
                <a:latin typeface="EYInterstate Light"/>
              </a:rPr>
              <a:t>Stakeholder grievances redressal</a:t>
            </a:r>
          </a:p>
          <a:p>
            <a:pPr marL="128588" indent="-128588">
              <a:buClr>
                <a:srgbClr val="FFFF00"/>
              </a:buClr>
              <a:buFont typeface="EYInterstate Light" panose="02000506000000020004" pitchFamily="2" charset="0"/>
              <a:buChar char="•"/>
              <a:defRPr/>
            </a:pPr>
            <a:endParaRPr lang="en-IN" sz="1200" dirty="0">
              <a:solidFill>
                <a:sysClr val="window" lastClr="FFFFFF"/>
              </a:solidFill>
              <a:latin typeface="EYInterstate Light"/>
            </a:endParaRPr>
          </a:p>
        </p:txBody>
      </p:sp>
      <p:sp>
        <p:nvSpPr>
          <p:cNvPr id="90" name="Flowchart: Process 89">
            <a:extLst>
              <a:ext uri="{FF2B5EF4-FFF2-40B4-BE49-F238E27FC236}">
                <a16:creationId xmlns="" xmlns:a16="http://schemas.microsoft.com/office/drawing/2014/main" id="{C1226F80-E36A-4BF1-B1AF-09D636F1E0D8}"/>
              </a:ext>
            </a:extLst>
          </p:cNvPr>
          <p:cNvSpPr/>
          <p:nvPr/>
        </p:nvSpPr>
        <p:spPr>
          <a:xfrm flipH="1">
            <a:off x="4758685" y="1671088"/>
            <a:ext cx="4066319" cy="1043825"/>
          </a:xfrm>
          <a:prstGeom prst="flowChartProcess">
            <a:avLst/>
          </a:prstGeom>
          <a:noFill/>
          <a:ln w="9525" cap="flat" cmpd="sng" algn="ctr">
            <a:solidFill>
              <a:srgbClr val="FFFF00"/>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85800">
              <a:buClr>
                <a:srgbClr val="FFFF00"/>
              </a:buClr>
              <a:defRPr/>
            </a:pPr>
            <a:endParaRPr lang="en-IN" sz="900" dirty="0">
              <a:solidFill>
                <a:sysClr val="window" lastClr="FFFFFF"/>
              </a:solidFill>
            </a:endParaRPr>
          </a:p>
          <a:p>
            <a:pPr defTabSz="685800">
              <a:buClr>
                <a:srgbClr val="FFFF00"/>
              </a:buClr>
              <a:defRPr/>
            </a:pPr>
            <a:endParaRPr lang="en-IN" sz="900" dirty="0">
              <a:solidFill>
                <a:sysClr val="window" lastClr="FFFFFF"/>
              </a:solidFill>
            </a:endParaRPr>
          </a:p>
        </p:txBody>
      </p:sp>
      <p:sp>
        <p:nvSpPr>
          <p:cNvPr id="10" name="Rectangle 9"/>
          <p:cNvSpPr/>
          <p:nvPr/>
        </p:nvSpPr>
        <p:spPr>
          <a:xfrm>
            <a:off x="4778565" y="1691000"/>
            <a:ext cx="4066319" cy="1061829"/>
          </a:xfrm>
          <a:prstGeom prst="rect">
            <a:avLst/>
          </a:prstGeom>
        </p:spPr>
        <p:txBody>
          <a:bodyPr wrap="square">
            <a:spAutoFit/>
          </a:bodyPr>
          <a:lstStyle/>
          <a:p>
            <a:pPr marL="128588" indent="-128588">
              <a:buClr>
                <a:srgbClr val="FFFF00"/>
              </a:buClr>
              <a:buFont typeface="EYInterstate Light" panose="02000506000000020004" pitchFamily="2" charset="0"/>
              <a:buChar char="•"/>
              <a:defRPr/>
            </a:pPr>
            <a:r>
              <a:rPr lang="en-IN" sz="900" dirty="0">
                <a:solidFill>
                  <a:sysClr val="window" lastClr="FFFFFF"/>
                </a:solidFill>
                <a:latin typeface="EYInterstate Light"/>
              </a:rPr>
              <a:t>Investments in specific technologies to improve the environmental and social impacts of products and processes</a:t>
            </a:r>
          </a:p>
          <a:p>
            <a:pPr marL="128588" indent="-128588">
              <a:buClr>
                <a:srgbClr val="FFFF00"/>
              </a:buClr>
              <a:buFont typeface="EYInterstate Light" panose="02000506000000020004" pitchFamily="2" charset="0"/>
              <a:buChar char="•"/>
              <a:defRPr/>
            </a:pPr>
            <a:r>
              <a:rPr lang="en-IN" sz="900" dirty="0">
                <a:solidFill>
                  <a:sysClr val="window" lastClr="FFFFFF"/>
                </a:solidFill>
                <a:latin typeface="EYInterstate Light"/>
              </a:rPr>
              <a:t>Sustainable Sourcing of Products</a:t>
            </a:r>
          </a:p>
          <a:p>
            <a:pPr marL="128588" indent="-128588">
              <a:buClr>
                <a:srgbClr val="FFFF00"/>
              </a:buClr>
              <a:buFont typeface="EYInterstate Light" panose="02000506000000020004" pitchFamily="2" charset="0"/>
              <a:buChar char="•"/>
              <a:defRPr/>
            </a:pPr>
            <a:r>
              <a:rPr lang="en-IN" sz="900" dirty="0">
                <a:solidFill>
                  <a:sysClr val="window" lastClr="FFFFFF"/>
                </a:solidFill>
                <a:latin typeface="EYInterstate Light"/>
              </a:rPr>
              <a:t>Product reclamation details</a:t>
            </a:r>
          </a:p>
          <a:p>
            <a:pPr marL="128588" indent="-128588">
              <a:buClr>
                <a:srgbClr val="FFFF00"/>
              </a:buClr>
              <a:buFont typeface="EYInterstate Light" panose="02000506000000020004" pitchFamily="2" charset="0"/>
              <a:buChar char="•"/>
              <a:defRPr/>
            </a:pPr>
            <a:r>
              <a:rPr lang="en-IN" sz="900" dirty="0">
                <a:solidFill>
                  <a:sysClr val="window" lastClr="FFFFFF"/>
                </a:solidFill>
                <a:latin typeface="EYInterstate Light"/>
              </a:rPr>
              <a:t>EPR Applicability</a:t>
            </a:r>
          </a:p>
          <a:p>
            <a:pPr marL="128588" indent="-128588">
              <a:buClr>
                <a:srgbClr val="FFFF00"/>
              </a:buClr>
              <a:buFont typeface="EYInterstate Light" panose="02000506000000020004" pitchFamily="2" charset="0"/>
              <a:buChar char="•"/>
              <a:defRPr/>
            </a:pPr>
            <a:r>
              <a:rPr lang="en-IN" sz="900" dirty="0">
                <a:solidFill>
                  <a:sysClr val="window" lastClr="FFFFFF"/>
                </a:solidFill>
                <a:latin typeface="EYInterstate Light"/>
              </a:rPr>
              <a:t>Life cycle assessments for products</a:t>
            </a:r>
          </a:p>
          <a:p>
            <a:pPr marL="128588" indent="-128588">
              <a:buClr>
                <a:srgbClr val="FFFF00"/>
              </a:buClr>
              <a:buFont typeface="EYInterstate Light" panose="02000506000000020004" pitchFamily="2" charset="0"/>
              <a:buChar char="•"/>
              <a:defRPr/>
            </a:pPr>
            <a:r>
              <a:rPr lang="en-IN" sz="900" dirty="0">
                <a:solidFill>
                  <a:sysClr val="window" lastClr="FFFFFF"/>
                </a:solidFill>
                <a:latin typeface="EYInterstate Light"/>
              </a:rPr>
              <a:t>Sustainable Product Packaging</a:t>
            </a:r>
          </a:p>
        </p:txBody>
      </p:sp>
      <p:sp>
        <p:nvSpPr>
          <p:cNvPr id="92" name="Flowchart: Process 91">
            <a:extLst>
              <a:ext uri="{FF2B5EF4-FFF2-40B4-BE49-F238E27FC236}">
                <a16:creationId xmlns="" xmlns:a16="http://schemas.microsoft.com/office/drawing/2014/main" id="{C1226F80-E36A-4BF1-B1AF-09D636F1E0D8}"/>
              </a:ext>
            </a:extLst>
          </p:cNvPr>
          <p:cNvSpPr/>
          <p:nvPr/>
        </p:nvSpPr>
        <p:spPr>
          <a:xfrm flipH="1">
            <a:off x="4708833" y="2881334"/>
            <a:ext cx="4116171" cy="959323"/>
          </a:xfrm>
          <a:prstGeom prst="flowChartProcess">
            <a:avLst/>
          </a:prstGeom>
          <a:noFill/>
          <a:ln w="9525" cap="flat" cmpd="sng" algn="ctr">
            <a:solidFill>
              <a:srgbClr val="FFFF00"/>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85800">
              <a:buClr>
                <a:srgbClr val="FFFF00"/>
              </a:buClr>
              <a:defRPr/>
            </a:pPr>
            <a:endParaRPr lang="en-IN" sz="900">
              <a:solidFill>
                <a:sysClr val="window" lastClr="FFFFFF"/>
              </a:solidFill>
            </a:endParaRPr>
          </a:p>
          <a:p>
            <a:pPr defTabSz="685800">
              <a:buClr>
                <a:srgbClr val="FFFF00"/>
              </a:buClr>
              <a:defRPr/>
            </a:pPr>
            <a:endParaRPr lang="en-IN" sz="900" dirty="0">
              <a:solidFill>
                <a:sysClr val="window" lastClr="FFFFFF"/>
              </a:solidFill>
            </a:endParaRPr>
          </a:p>
        </p:txBody>
      </p:sp>
      <p:sp>
        <p:nvSpPr>
          <p:cNvPr id="11" name="Right Arrow 10"/>
          <p:cNvSpPr/>
          <p:nvPr/>
        </p:nvSpPr>
        <p:spPr>
          <a:xfrm>
            <a:off x="4474043" y="1050050"/>
            <a:ext cx="186063" cy="20700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2E2E38"/>
              </a:solidFill>
            </a:endParaRPr>
          </a:p>
        </p:txBody>
      </p:sp>
      <p:sp>
        <p:nvSpPr>
          <p:cNvPr id="95" name="Right Arrow 94"/>
          <p:cNvSpPr/>
          <p:nvPr/>
        </p:nvSpPr>
        <p:spPr>
          <a:xfrm>
            <a:off x="4474043" y="1965193"/>
            <a:ext cx="186063" cy="20700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2E2E38"/>
              </a:solidFill>
            </a:endParaRPr>
          </a:p>
        </p:txBody>
      </p:sp>
      <p:sp>
        <p:nvSpPr>
          <p:cNvPr id="96" name="Right Arrow 95"/>
          <p:cNvSpPr/>
          <p:nvPr/>
        </p:nvSpPr>
        <p:spPr>
          <a:xfrm>
            <a:off x="4438871" y="3211804"/>
            <a:ext cx="186063" cy="20700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2E2E38"/>
              </a:solidFill>
            </a:endParaRPr>
          </a:p>
        </p:txBody>
      </p:sp>
      <p:sp>
        <p:nvSpPr>
          <p:cNvPr id="12" name="Rectangle 11"/>
          <p:cNvSpPr/>
          <p:nvPr/>
        </p:nvSpPr>
        <p:spPr>
          <a:xfrm>
            <a:off x="4778564" y="2896168"/>
            <a:ext cx="3940894" cy="990015"/>
          </a:xfrm>
          <a:prstGeom prst="rect">
            <a:avLst/>
          </a:prstGeom>
        </p:spPr>
        <p:txBody>
          <a:bodyPr wrap="square">
            <a:spAutoFit/>
          </a:bodyPr>
          <a:lstStyle/>
          <a:p>
            <a:pPr marL="128588" indent="-128588">
              <a:lnSpc>
                <a:spcPts val="975"/>
              </a:lnSpc>
              <a:buClr>
                <a:srgbClr val="FFFF00"/>
              </a:buClr>
              <a:buFont typeface="EYInterstate Light" panose="02000506000000020004" pitchFamily="2" charset="0"/>
              <a:buChar char="•"/>
              <a:defRPr/>
            </a:pPr>
            <a:r>
              <a:rPr lang="en-IN" sz="900" dirty="0">
                <a:solidFill>
                  <a:sysClr val="window" lastClr="FFFFFF"/>
                </a:solidFill>
                <a:latin typeface="EYInterstate Light"/>
              </a:rPr>
              <a:t>Employee well-being measures and retirement benefits</a:t>
            </a:r>
          </a:p>
          <a:p>
            <a:pPr marL="128588" indent="-128588">
              <a:lnSpc>
                <a:spcPts val="975"/>
              </a:lnSpc>
              <a:buClr>
                <a:srgbClr val="FFFF00"/>
              </a:buClr>
              <a:buFont typeface="EYInterstate Light" panose="02000506000000020004" pitchFamily="2" charset="0"/>
              <a:buChar char="•"/>
              <a:defRPr/>
            </a:pPr>
            <a:r>
              <a:rPr lang="en-IN" sz="900" dirty="0">
                <a:solidFill>
                  <a:sysClr val="window" lastClr="FFFFFF"/>
                </a:solidFill>
                <a:latin typeface="EYInterstate Light"/>
              </a:rPr>
              <a:t>Accessibility of workplaces</a:t>
            </a:r>
          </a:p>
          <a:p>
            <a:pPr marL="128588" indent="-128588">
              <a:lnSpc>
                <a:spcPts val="975"/>
              </a:lnSpc>
              <a:buClr>
                <a:srgbClr val="FFFF00"/>
              </a:buClr>
              <a:buFont typeface="EYInterstate Light" panose="02000506000000020004" pitchFamily="2" charset="0"/>
              <a:buChar char="•"/>
              <a:defRPr/>
            </a:pPr>
            <a:r>
              <a:rPr lang="en-IN" sz="900" dirty="0">
                <a:solidFill>
                  <a:sysClr val="window" lastClr="FFFFFF"/>
                </a:solidFill>
                <a:latin typeface="EYInterstate Light"/>
              </a:rPr>
              <a:t>Policies for equal opportunities, processes for grievance redressal</a:t>
            </a:r>
          </a:p>
          <a:p>
            <a:pPr marL="128588" indent="-128588">
              <a:lnSpc>
                <a:spcPts val="975"/>
              </a:lnSpc>
              <a:buClr>
                <a:srgbClr val="FFFF00"/>
              </a:buClr>
              <a:buFont typeface="EYInterstate Light" panose="02000506000000020004" pitchFamily="2" charset="0"/>
              <a:buChar char="•"/>
              <a:defRPr/>
            </a:pPr>
            <a:r>
              <a:rPr lang="en-IN" sz="900" dirty="0">
                <a:solidFill>
                  <a:sysClr val="window" lastClr="FFFFFF"/>
                </a:solidFill>
                <a:latin typeface="EYInterstate Light"/>
              </a:rPr>
              <a:t>Employee retention and return to work rates</a:t>
            </a:r>
          </a:p>
          <a:p>
            <a:pPr marL="128588" indent="-128588">
              <a:lnSpc>
                <a:spcPts val="975"/>
              </a:lnSpc>
              <a:buClr>
                <a:srgbClr val="FFFF00"/>
              </a:buClr>
              <a:buFont typeface="EYInterstate Light" panose="02000506000000020004" pitchFamily="2" charset="0"/>
              <a:buChar char="•"/>
              <a:defRPr/>
            </a:pPr>
            <a:r>
              <a:rPr lang="en-IN" sz="900" dirty="0">
                <a:solidFill>
                  <a:sysClr val="window" lastClr="FFFFFF"/>
                </a:solidFill>
                <a:latin typeface="EYInterstate Light"/>
              </a:rPr>
              <a:t>Employee training and development assistance</a:t>
            </a:r>
          </a:p>
          <a:p>
            <a:pPr marL="128588" indent="-128588">
              <a:lnSpc>
                <a:spcPts val="975"/>
              </a:lnSpc>
              <a:buClr>
                <a:srgbClr val="FFFF00"/>
              </a:buClr>
              <a:buFont typeface="EYInterstate Light" panose="02000506000000020004" pitchFamily="2" charset="0"/>
              <a:buChar char="•"/>
              <a:defRPr/>
            </a:pPr>
            <a:r>
              <a:rPr lang="en-IN" sz="900" dirty="0">
                <a:solidFill>
                  <a:sysClr val="window" lastClr="FFFFFF"/>
                </a:solidFill>
                <a:latin typeface="EYInterstate Light"/>
              </a:rPr>
              <a:t>Workplace health and safety</a:t>
            </a:r>
          </a:p>
          <a:p>
            <a:pPr marL="128588" indent="-128588">
              <a:lnSpc>
                <a:spcPts val="975"/>
              </a:lnSpc>
              <a:buClr>
                <a:srgbClr val="FFFF00"/>
              </a:buClr>
              <a:buFont typeface="EYInterstate Light" panose="02000506000000020004" pitchFamily="2" charset="0"/>
              <a:buChar char="•"/>
              <a:defRPr/>
            </a:pPr>
            <a:r>
              <a:rPr lang="en-IN" sz="900" dirty="0">
                <a:solidFill>
                  <a:sysClr val="window" lastClr="FFFFFF"/>
                </a:solidFill>
                <a:latin typeface="EYInterstate Light"/>
              </a:rPr>
              <a:t>Value chain assessment</a:t>
            </a:r>
          </a:p>
        </p:txBody>
      </p:sp>
      <p:sp>
        <p:nvSpPr>
          <p:cNvPr id="98" name="Flowchart: Process 97">
            <a:extLst>
              <a:ext uri="{FF2B5EF4-FFF2-40B4-BE49-F238E27FC236}">
                <a16:creationId xmlns="" xmlns:a16="http://schemas.microsoft.com/office/drawing/2014/main" id="{C1226F80-E36A-4BF1-B1AF-09D636F1E0D8}"/>
              </a:ext>
            </a:extLst>
          </p:cNvPr>
          <p:cNvSpPr/>
          <p:nvPr/>
        </p:nvSpPr>
        <p:spPr>
          <a:xfrm flipH="1">
            <a:off x="4699115" y="4017277"/>
            <a:ext cx="4116171" cy="859459"/>
          </a:xfrm>
          <a:prstGeom prst="flowChartProcess">
            <a:avLst/>
          </a:prstGeom>
          <a:noFill/>
          <a:ln w="9525" cap="flat" cmpd="sng" algn="ctr">
            <a:solidFill>
              <a:srgbClr val="FFFF00"/>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85800">
              <a:buClr>
                <a:srgbClr val="FFFF00"/>
              </a:buClr>
              <a:defRPr/>
            </a:pPr>
            <a:endParaRPr lang="en-IN" sz="900">
              <a:solidFill>
                <a:sysClr val="window" lastClr="FFFFFF"/>
              </a:solidFill>
            </a:endParaRPr>
          </a:p>
          <a:p>
            <a:pPr defTabSz="685800">
              <a:buClr>
                <a:srgbClr val="FFFF00"/>
              </a:buClr>
              <a:defRPr/>
            </a:pPr>
            <a:endParaRPr lang="en-IN" sz="900" dirty="0">
              <a:solidFill>
                <a:sysClr val="window" lastClr="FFFFFF"/>
              </a:solidFill>
            </a:endParaRPr>
          </a:p>
        </p:txBody>
      </p:sp>
      <p:sp>
        <p:nvSpPr>
          <p:cNvPr id="13" name="Rectangle 12"/>
          <p:cNvSpPr/>
          <p:nvPr/>
        </p:nvSpPr>
        <p:spPr>
          <a:xfrm>
            <a:off x="4758686" y="4123136"/>
            <a:ext cx="4572000" cy="807913"/>
          </a:xfrm>
          <a:prstGeom prst="rect">
            <a:avLst/>
          </a:prstGeom>
        </p:spPr>
        <p:txBody>
          <a:bodyPr>
            <a:spAutoFit/>
          </a:bodyPr>
          <a:lstStyle/>
          <a:p>
            <a:pPr marL="128588" indent="-128588">
              <a:buClr>
                <a:srgbClr val="FFFF00"/>
              </a:buClr>
              <a:buFont typeface="EYInterstate Light" panose="02000506000000020004" pitchFamily="2" charset="0"/>
              <a:buChar char="•"/>
              <a:defRPr/>
            </a:pPr>
            <a:r>
              <a:rPr lang="en-IN" sz="900" dirty="0">
                <a:solidFill>
                  <a:sysClr val="window" lastClr="FFFFFF"/>
                </a:solidFill>
                <a:latin typeface="EYInterstate Light"/>
              </a:rPr>
              <a:t>Process of identification of key stakeholders </a:t>
            </a:r>
          </a:p>
          <a:p>
            <a:pPr marL="128588" indent="-128588">
              <a:buClr>
                <a:srgbClr val="FFFF00"/>
              </a:buClr>
              <a:buFont typeface="EYInterstate Light" panose="02000506000000020004" pitchFamily="2" charset="0"/>
              <a:buChar char="•"/>
              <a:defRPr/>
            </a:pPr>
            <a:r>
              <a:rPr lang="en-IN" sz="900" dirty="0">
                <a:solidFill>
                  <a:sysClr val="window" lastClr="FFFFFF"/>
                </a:solidFill>
                <a:latin typeface="EYInterstate Light"/>
              </a:rPr>
              <a:t>Stakeholder engagement</a:t>
            </a:r>
          </a:p>
          <a:p>
            <a:pPr marL="128588" indent="-128588">
              <a:buClr>
                <a:srgbClr val="FFFF00"/>
              </a:buClr>
              <a:buFont typeface="EYInterstate Light" panose="02000506000000020004" pitchFamily="2" charset="0"/>
              <a:buChar char="•"/>
              <a:defRPr/>
            </a:pPr>
            <a:r>
              <a:rPr lang="en-IN" sz="900" dirty="0">
                <a:solidFill>
                  <a:sysClr val="window" lastClr="FFFFFF"/>
                </a:solidFill>
                <a:latin typeface="EYInterstate Light"/>
              </a:rPr>
              <a:t>Stakeholder consultation for ESG decisions</a:t>
            </a:r>
          </a:p>
          <a:p>
            <a:pPr marL="128588" indent="-128588">
              <a:buClr>
                <a:srgbClr val="FFFF00"/>
              </a:buClr>
              <a:buFont typeface="EYInterstate Light" panose="02000506000000020004" pitchFamily="2" charset="0"/>
              <a:buChar char="•"/>
              <a:defRPr/>
            </a:pPr>
            <a:r>
              <a:rPr lang="en-IN" sz="900" dirty="0">
                <a:solidFill>
                  <a:sysClr val="window" lastClr="FFFFFF"/>
                </a:solidFill>
                <a:latin typeface="EYInterstate Light"/>
              </a:rPr>
              <a:t>Stakeholder grievances redressal</a:t>
            </a:r>
          </a:p>
          <a:p>
            <a:pPr marL="128588" indent="-128588">
              <a:buClr>
                <a:srgbClr val="FFFF00"/>
              </a:buClr>
              <a:buFont typeface="EYInterstate Light" panose="02000506000000020004" pitchFamily="2" charset="0"/>
              <a:buChar char="•"/>
              <a:defRPr/>
            </a:pPr>
            <a:endParaRPr lang="en-IN" sz="1050" dirty="0">
              <a:solidFill>
                <a:sysClr val="window" lastClr="FFFFFF"/>
              </a:solidFill>
              <a:latin typeface="EYInterstate Light"/>
            </a:endParaRPr>
          </a:p>
        </p:txBody>
      </p:sp>
      <p:sp>
        <p:nvSpPr>
          <p:cNvPr id="101" name="Right Arrow 100"/>
          <p:cNvSpPr/>
          <p:nvPr/>
        </p:nvSpPr>
        <p:spPr>
          <a:xfrm>
            <a:off x="4444567" y="4319206"/>
            <a:ext cx="186063" cy="20700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2E2E38"/>
              </a:solidFill>
            </a:endParaRPr>
          </a:p>
        </p:txBody>
      </p:sp>
    </p:spTree>
    <p:extLst>
      <p:ext uri="{BB962C8B-B14F-4D97-AF65-F5344CB8AC3E}">
        <p14:creationId xmlns:p14="http://schemas.microsoft.com/office/powerpoint/2010/main" val="451172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56958"/>
        </a:solidFill>
        <a:effectLst/>
      </p:bgPr>
    </p:bg>
    <p:spTree>
      <p:nvGrpSpPr>
        <p:cNvPr id="1" name=""/>
        <p:cNvGrpSpPr/>
        <p:nvPr/>
      </p:nvGrpSpPr>
      <p:grpSpPr>
        <a:xfrm>
          <a:off x="0" y="0"/>
          <a:ext cx="0" cy="0"/>
          <a:chOff x="0" y="0"/>
          <a:chExt cx="0" cy="0"/>
        </a:xfrm>
      </p:grpSpPr>
      <p:sp>
        <p:nvSpPr>
          <p:cNvPr id="210" name="Title 2">
            <a:extLst>
              <a:ext uri="{FF2B5EF4-FFF2-40B4-BE49-F238E27FC236}">
                <a16:creationId xmlns="" xmlns:a16="http://schemas.microsoft.com/office/drawing/2014/main" id="{3ED33E93-662E-4605-AB97-0CD337112151}"/>
              </a:ext>
            </a:extLst>
          </p:cNvPr>
          <p:cNvSpPr>
            <a:spLocks noGrp="1"/>
          </p:cNvSpPr>
          <p:nvPr>
            <p:ph type="title"/>
          </p:nvPr>
        </p:nvSpPr>
        <p:spPr>
          <a:xfrm>
            <a:off x="372139" y="130374"/>
            <a:ext cx="5520157" cy="550208"/>
          </a:xfrm>
        </p:spPr>
        <p:txBody>
          <a:bodyPr>
            <a:normAutofit/>
          </a:bodyPr>
          <a:lstStyle/>
          <a:p>
            <a:r>
              <a:rPr lang="en-IN" dirty="0">
                <a:solidFill>
                  <a:schemeClr val="bg2"/>
                </a:solidFill>
              </a:rPr>
              <a:t>Coverage of BRSR principles</a:t>
            </a:r>
          </a:p>
        </p:txBody>
      </p:sp>
      <p:sp>
        <p:nvSpPr>
          <p:cNvPr id="71" name="Flowchart: Process 70">
            <a:extLst>
              <a:ext uri="{FF2B5EF4-FFF2-40B4-BE49-F238E27FC236}">
                <a16:creationId xmlns="" xmlns:a16="http://schemas.microsoft.com/office/drawing/2014/main" id="{DBB57E73-D53D-4D63-A4BB-C24D2928A6BC}"/>
              </a:ext>
            </a:extLst>
          </p:cNvPr>
          <p:cNvSpPr/>
          <p:nvPr/>
        </p:nvSpPr>
        <p:spPr>
          <a:xfrm flipH="1">
            <a:off x="199664" y="1032985"/>
            <a:ext cx="1246032" cy="214312"/>
          </a:xfrm>
          <a:prstGeom prst="flowChartProcess">
            <a:avLst/>
          </a:prstGeom>
          <a:solidFill>
            <a:srgbClr val="FFE600"/>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r>
              <a:rPr lang="en-IN" sz="900" b="1" dirty="0">
                <a:solidFill>
                  <a:srgbClr val="000000"/>
                </a:solidFill>
              </a:rPr>
              <a:t>Principle 5 </a:t>
            </a:r>
            <a:endParaRPr lang="en-IN" sz="1200" dirty="0">
              <a:solidFill>
                <a:prstClr val="black"/>
              </a:solidFill>
              <a:latin typeface="Calibri" panose="020F0502020204030204"/>
            </a:endParaRPr>
          </a:p>
          <a:p>
            <a:pPr algn="ctr" defTabSz="685800">
              <a:buClrTx/>
              <a:defRPr/>
            </a:pPr>
            <a:endParaRPr lang="en-IN" sz="900" b="1" dirty="0">
              <a:solidFill>
                <a:srgbClr val="000000"/>
              </a:solidFill>
            </a:endParaRPr>
          </a:p>
        </p:txBody>
      </p:sp>
      <p:sp>
        <p:nvSpPr>
          <p:cNvPr id="73" name="Flowchart: Process 72">
            <a:extLst>
              <a:ext uri="{FF2B5EF4-FFF2-40B4-BE49-F238E27FC236}">
                <a16:creationId xmlns="" xmlns:a16="http://schemas.microsoft.com/office/drawing/2014/main" id="{DBB57E73-D53D-4D63-A4BB-C24D2928A6BC}"/>
              </a:ext>
            </a:extLst>
          </p:cNvPr>
          <p:cNvSpPr/>
          <p:nvPr/>
        </p:nvSpPr>
        <p:spPr>
          <a:xfrm flipH="1">
            <a:off x="214375" y="2794107"/>
            <a:ext cx="1247119" cy="214312"/>
          </a:xfrm>
          <a:prstGeom prst="flowChartProcess">
            <a:avLst/>
          </a:prstGeom>
          <a:solidFill>
            <a:srgbClr val="FFE600"/>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r>
              <a:rPr lang="en-IN" sz="900" b="1" dirty="0">
                <a:solidFill>
                  <a:srgbClr val="000000"/>
                </a:solidFill>
              </a:rPr>
              <a:t>Principle 7 </a:t>
            </a:r>
            <a:endParaRPr lang="en-IN" sz="1200" dirty="0">
              <a:solidFill>
                <a:prstClr val="black"/>
              </a:solidFill>
              <a:latin typeface="Calibri" panose="020F0502020204030204"/>
            </a:endParaRPr>
          </a:p>
          <a:p>
            <a:pPr algn="ctr" defTabSz="685800">
              <a:buClrTx/>
              <a:defRPr/>
            </a:pPr>
            <a:endParaRPr lang="en-IN" sz="900" b="1" dirty="0">
              <a:solidFill>
                <a:srgbClr val="000000"/>
              </a:solidFill>
            </a:endParaRPr>
          </a:p>
        </p:txBody>
      </p:sp>
      <p:sp>
        <p:nvSpPr>
          <p:cNvPr id="74" name="Flowchart: Process 73">
            <a:extLst>
              <a:ext uri="{FF2B5EF4-FFF2-40B4-BE49-F238E27FC236}">
                <a16:creationId xmlns="" xmlns:a16="http://schemas.microsoft.com/office/drawing/2014/main" id="{DBB57E73-D53D-4D63-A4BB-C24D2928A6BC}"/>
              </a:ext>
            </a:extLst>
          </p:cNvPr>
          <p:cNvSpPr/>
          <p:nvPr/>
        </p:nvSpPr>
        <p:spPr>
          <a:xfrm flipH="1">
            <a:off x="214374" y="1897013"/>
            <a:ext cx="1247119" cy="214312"/>
          </a:xfrm>
          <a:prstGeom prst="flowChartProcess">
            <a:avLst/>
          </a:prstGeom>
          <a:solidFill>
            <a:srgbClr val="FFE600"/>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r>
              <a:rPr lang="en-IN" sz="900" b="1" dirty="0">
                <a:solidFill>
                  <a:srgbClr val="000000"/>
                </a:solidFill>
              </a:rPr>
              <a:t>Principle 6</a:t>
            </a:r>
            <a:endParaRPr lang="en-IN" sz="1200" dirty="0">
              <a:solidFill>
                <a:prstClr val="black"/>
              </a:solidFill>
              <a:latin typeface="Calibri" panose="020F0502020204030204"/>
            </a:endParaRPr>
          </a:p>
          <a:p>
            <a:pPr algn="ctr" defTabSz="685800">
              <a:buClrTx/>
              <a:defRPr/>
            </a:pPr>
            <a:endParaRPr lang="en-IN" sz="900" b="1" dirty="0">
              <a:solidFill>
                <a:srgbClr val="000000"/>
              </a:solidFill>
            </a:endParaRPr>
          </a:p>
        </p:txBody>
      </p:sp>
      <p:sp>
        <p:nvSpPr>
          <p:cNvPr id="75" name="Flowchart: Process 74">
            <a:extLst>
              <a:ext uri="{FF2B5EF4-FFF2-40B4-BE49-F238E27FC236}">
                <a16:creationId xmlns="" xmlns:a16="http://schemas.microsoft.com/office/drawing/2014/main" id="{DBB57E73-D53D-4D63-A4BB-C24D2928A6BC}"/>
              </a:ext>
            </a:extLst>
          </p:cNvPr>
          <p:cNvSpPr/>
          <p:nvPr/>
        </p:nvSpPr>
        <p:spPr>
          <a:xfrm flipH="1">
            <a:off x="230174" y="3524023"/>
            <a:ext cx="1247119" cy="214312"/>
          </a:xfrm>
          <a:prstGeom prst="flowChartProcess">
            <a:avLst/>
          </a:prstGeom>
          <a:solidFill>
            <a:srgbClr val="FFE600"/>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r>
              <a:rPr lang="en-IN" sz="900" b="1" dirty="0">
                <a:solidFill>
                  <a:srgbClr val="000000"/>
                </a:solidFill>
              </a:rPr>
              <a:t>Principle 8</a:t>
            </a:r>
            <a:endParaRPr lang="en-IN" sz="1200" dirty="0">
              <a:solidFill>
                <a:prstClr val="black"/>
              </a:solidFill>
              <a:latin typeface="Calibri" panose="020F0502020204030204"/>
            </a:endParaRPr>
          </a:p>
          <a:p>
            <a:pPr algn="ctr" defTabSz="685800">
              <a:buClrTx/>
              <a:defRPr/>
            </a:pPr>
            <a:endParaRPr lang="en-IN" sz="900" b="1" dirty="0">
              <a:solidFill>
                <a:srgbClr val="000000"/>
              </a:solidFill>
            </a:endParaRPr>
          </a:p>
        </p:txBody>
      </p:sp>
      <p:sp>
        <p:nvSpPr>
          <p:cNvPr id="76" name="Flowchart: Process 75">
            <a:extLst>
              <a:ext uri="{FF2B5EF4-FFF2-40B4-BE49-F238E27FC236}">
                <a16:creationId xmlns="" xmlns:a16="http://schemas.microsoft.com/office/drawing/2014/main" id="{C1226F80-E36A-4BF1-B1AF-09D636F1E0D8}"/>
              </a:ext>
            </a:extLst>
          </p:cNvPr>
          <p:cNvSpPr/>
          <p:nvPr/>
        </p:nvSpPr>
        <p:spPr>
          <a:xfrm flipH="1">
            <a:off x="1631822" y="863334"/>
            <a:ext cx="2768491" cy="485185"/>
          </a:xfrm>
          <a:prstGeom prst="flowChartProcess">
            <a:avLst/>
          </a:prstGeom>
          <a:noFill/>
          <a:ln w="9525" cap="flat" cmpd="sng" algn="ctr">
            <a:solidFill>
              <a:srgbClr val="FFFF00"/>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85800">
              <a:buClr>
                <a:srgbClr val="FFFF00"/>
              </a:buClr>
              <a:defRPr/>
            </a:pPr>
            <a:endParaRPr lang="en-IN" sz="900" dirty="0">
              <a:solidFill>
                <a:sysClr val="window" lastClr="FFFFFF"/>
              </a:solidFill>
            </a:endParaRPr>
          </a:p>
          <a:p>
            <a:pPr defTabSz="685800">
              <a:buClr>
                <a:srgbClr val="FFFF00"/>
              </a:buClr>
              <a:defRPr/>
            </a:pPr>
            <a:endParaRPr lang="en-IN" sz="900" dirty="0">
              <a:solidFill>
                <a:sysClr val="window" lastClr="FFFFFF"/>
              </a:solidFill>
            </a:endParaRPr>
          </a:p>
        </p:txBody>
      </p:sp>
      <p:sp>
        <p:nvSpPr>
          <p:cNvPr id="77" name="Flowchart: Process 76">
            <a:extLst>
              <a:ext uri="{FF2B5EF4-FFF2-40B4-BE49-F238E27FC236}">
                <a16:creationId xmlns="" xmlns:a16="http://schemas.microsoft.com/office/drawing/2014/main" id="{1F157E3A-744E-4E28-9DA0-20347BCF313B}"/>
              </a:ext>
            </a:extLst>
          </p:cNvPr>
          <p:cNvSpPr/>
          <p:nvPr/>
        </p:nvSpPr>
        <p:spPr>
          <a:xfrm flipH="1">
            <a:off x="1631822" y="1723481"/>
            <a:ext cx="2750996" cy="535743"/>
          </a:xfrm>
          <a:prstGeom prst="flowChartProcess">
            <a:avLst/>
          </a:prstGeom>
          <a:noFill/>
          <a:ln w="9525" cap="flat" cmpd="sng" algn="ctr">
            <a:solidFill>
              <a:srgbClr val="FFFF00"/>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85800">
              <a:buClr>
                <a:srgbClr val="FFFF00"/>
              </a:buClr>
              <a:defRPr/>
            </a:pPr>
            <a:endParaRPr lang="en-IN" sz="900" dirty="0">
              <a:solidFill>
                <a:sysClr val="window" lastClr="FFFFFF"/>
              </a:solidFill>
            </a:endParaRPr>
          </a:p>
          <a:p>
            <a:pPr defTabSz="685800">
              <a:buClr>
                <a:srgbClr val="FFFF00"/>
              </a:buClr>
              <a:defRPr/>
            </a:pPr>
            <a:endParaRPr lang="en-IN" sz="900" dirty="0">
              <a:solidFill>
                <a:sysClr val="window" lastClr="FFFFFF"/>
              </a:solidFill>
            </a:endParaRPr>
          </a:p>
        </p:txBody>
      </p:sp>
      <p:sp>
        <p:nvSpPr>
          <p:cNvPr id="80" name="Flowchart: Process 79">
            <a:extLst>
              <a:ext uri="{FF2B5EF4-FFF2-40B4-BE49-F238E27FC236}">
                <a16:creationId xmlns="" xmlns:a16="http://schemas.microsoft.com/office/drawing/2014/main" id="{1F157E3A-744E-4E28-9DA0-20347BCF313B}"/>
              </a:ext>
            </a:extLst>
          </p:cNvPr>
          <p:cNvSpPr/>
          <p:nvPr/>
        </p:nvSpPr>
        <p:spPr>
          <a:xfrm flipH="1">
            <a:off x="1632685" y="2559141"/>
            <a:ext cx="2717909" cy="623248"/>
          </a:xfrm>
          <a:prstGeom prst="flowChartProcess">
            <a:avLst/>
          </a:prstGeom>
          <a:noFill/>
          <a:ln w="9525" cap="flat" cmpd="sng" algn="ctr">
            <a:solidFill>
              <a:srgbClr val="FFFF00"/>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85800">
              <a:buClr>
                <a:srgbClr val="FFFF00"/>
              </a:buClr>
              <a:defRPr/>
            </a:pPr>
            <a:endParaRPr lang="en-IN" sz="900" dirty="0">
              <a:solidFill>
                <a:sysClr val="window" lastClr="FFFFFF"/>
              </a:solidFill>
            </a:endParaRPr>
          </a:p>
          <a:p>
            <a:pPr defTabSz="685800">
              <a:buClr>
                <a:srgbClr val="FFFF00"/>
              </a:buClr>
              <a:defRPr/>
            </a:pPr>
            <a:endParaRPr lang="en-IN" sz="900" dirty="0">
              <a:solidFill>
                <a:sysClr val="window" lastClr="FFFFFF"/>
              </a:solidFill>
            </a:endParaRPr>
          </a:p>
        </p:txBody>
      </p:sp>
      <p:sp>
        <p:nvSpPr>
          <p:cNvPr id="5" name="Rectangle 4"/>
          <p:cNvSpPr/>
          <p:nvPr/>
        </p:nvSpPr>
        <p:spPr>
          <a:xfrm>
            <a:off x="1672919" y="1743716"/>
            <a:ext cx="2591904" cy="646331"/>
          </a:xfrm>
          <a:prstGeom prst="rect">
            <a:avLst/>
          </a:prstGeom>
        </p:spPr>
        <p:txBody>
          <a:bodyPr wrap="square">
            <a:spAutoFit/>
          </a:bodyPr>
          <a:lstStyle/>
          <a:p>
            <a:pPr algn="just">
              <a:defRPr/>
            </a:pPr>
            <a:r>
              <a:rPr lang="en-IN" sz="900" b="1" dirty="0">
                <a:solidFill>
                  <a:srgbClr val="FFFF00"/>
                </a:solidFill>
                <a:latin typeface="EYInterstate "/>
              </a:rPr>
              <a:t>Environmental stewardship </a:t>
            </a:r>
          </a:p>
          <a:p>
            <a:pPr algn="just">
              <a:defRPr/>
            </a:pPr>
            <a:r>
              <a:rPr lang="en-IN" sz="900" dirty="0">
                <a:solidFill>
                  <a:sysClr val="window" lastClr="FFFFFF"/>
                </a:solidFill>
                <a:latin typeface="EYInterstate Light"/>
              </a:rPr>
              <a:t>Businesses should respect and make efforts to protect and restore the environment</a:t>
            </a:r>
          </a:p>
          <a:p>
            <a:pPr algn="just">
              <a:defRPr/>
            </a:pPr>
            <a:endParaRPr lang="en-IN" sz="900" dirty="0">
              <a:solidFill>
                <a:sysClr val="window" lastClr="FFFFFF"/>
              </a:solidFill>
              <a:latin typeface="EYInterstate Light"/>
            </a:endParaRPr>
          </a:p>
        </p:txBody>
      </p:sp>
      <p:sp>
        <p:nvSpPr>
          <p:cNvPr id="83" name="Flowchart: Process 82">
            <a:extLst>
              <a:ext uri="{FF2B5EF4-FFF2-40B4-BE49-F238E27FC236}">
                <a16:creationId xmlns="" xmlns:a16="http://schemas.microsoft.com/office/drawing/2014/main" id="{1F157E3A-744E-4E28-9DA0-20347BCF313B}"/>
              </a:ext>
            </a:extLst>
          </p:cNvPr>
          <p:cNvSpPr/>
          <p:nvPr/>
        </p:nvSpPr>
        <p:spPr>
          <a:xfrm flipH="1">
            <a:off x="1631822" y="3397868"/>
            <a:ext cx="2718771" cy="475657"/>
          </a:xfrm>
          <a:prstGeom prst="flowChartProcess">
            <a:avLst/>
          </a:prstGeom>
          <a:noFill/>
          <a:ln w="9525" cap="flat" cmpd="sng" algn="ctr">
            <a:solidFill>
              <a:srgbClr val="FFFF00"/>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defRPr/>
            </a:pPr>
            <a:r>
              <a:rPr lang="en-IN" sz="900" b="1" dirty="0">
                <a:solidFill>
                  <a:srgbClr val="FFFF00"/>
                </a:solidFill>
                <a:latin typeface="EYInterstate "/>
              </a:rPr>
              <a:t>Inclusive and equitable growth </a:t>
            </a:r>
          </a:p>
          <a:p>
            <a:pPr algn="just">
              <a:defRPr/>
            </a:pPr>
            <a:r>
              <a:rPr lang="en-IN" sz="900" dirty="0">
                <a:solidFill>
                  <a:sysClr val="window" lastClr="FFFFFF"/>
                </a:solidFill>
              </a:rPr>
              <a:t>Businesses should promote inclusive growth and equitable development</a:t>
            </a:r>
          </a:p>
        </p:txBody>
      </p:sp>
      <p:sp>
        <p:nvSpPr>
          <p:cNvPr id="6" name="Rectangle 5"/>
          <p:cNvSpPr/>
          <p:nvPr/>
        </p:nvSpPr>
        <p:spPr>
          <a:xfrm>
            <a:off x="1719598" y="884605"/>
            <a:ext cx="2636576" cy="369332"/>
          </a:xfrm>
          <a:prstGeom prst="rect">
            <a:avLst/>
          </a:prstGeom>
        </p:spPr>
        <p:txBody>
          <a:bodyPr wrap="square">
            <a:spAutoFit/>
          </a:bodyPr>
          <a:lstStyle/>
          <a:p>
            <a:pPr algn="just">
              <a:defRPr/>
            </a:pPr>
            <a:r>
              <a:rPr lang="en-IN" sz="900" b="1" dirty="0">
                <a:solidFill>
                  <a:srgbClr val="FFFF00"/>
                </a:solidFill>
                <a:latin typeface="EYInterstate "/>
              </a:rPr>
              <a:t>Human rights </a:t>
            </a:r>
          </a:p>
          <a:p>
            <a:pPr algn="just">
              <a:defRPr/>
            </a:pPr>
            <a:r>
              <a:rPr lang="en-IN" sz="900" dirty="0">
                <a:solidFill>
                  <a:sysClr val="window" lastClr="FFFFFF"/>
                </a:solidFill>
                <a:latin typeface="EYInterstate Light"/>
              </a:rPr>
              <a:t>Businesses should respect and promote human rights </a:t>
            </a:r>
          </a:p>
        </p:txBody>
      </p:sp>
      <p:sp>
        <p:nvSpPr>
          <p:cNvPr id="88" name="Flowchart: Process 87">
            <a:extLst>
              <a:ext uri="{FF2B5EF4-FFF2-40B4-BE49-F238E27FC236}">
                <a16:creationId xmlns="" xmlns:a16="http://schemas.microsoft.com/office/drawing/2014/main" id="{C1226F80-E36A-4BF1-B1AF-09D636F1E0D8}"/>
              </a:ext>
            </a:extLst>
          </p:cNvPr>
          <p:cNvSpPr/>
          <p:nvPr/>
        </p:nvSpPr>
        <p:spPr>
          <a:xfrm flipH="1">
            <a:off x="4725625" y="595916"/>
            <a:ext cx="4106189" cy="902899"/>
          </a:xfrm>
          <a:prstGeom prst="flowChartProcess">
            <a:avLst/>
          </a:prstGeom>
          <a:noFill/>
          <a:ln w="9525" cap="flat" cmpd="sng" algn="ctr">
            <a:solidFill>
              <a:srgbClr val="FFFF00"/>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85800">
              <a:buClr>
                <a:srgbClr val="FFFF00"/>
              </a:buClr>
              <a:defRPr/>
            </a:pPr>
            <a:endParaRPr lang="en-IN" sz="900" dirty="0">
              <a:solidFill>
                <a:sysClr val="window" lastClr="FFFFFF"/>
              </a:solidFill>
            </a:endParaRPr>
          </a:p>
          <a:p>
            <a:pPr defTabSz="685800">
              <a:buClr>
                <a:srgbClr val="FFFF00"/>
              </a:buClr>
              <a:defRPr/>
            </a:pPr>
            <a:endParaRPr lang="en-IN" sz="900" dirty="0">
              <a:solidFill>
                <a:sysClr val="window" lastClr="FFFFFF"/>
              </a:solidFill>
            </a:endParaRPr>
          </a:p>
        </p:txBody>
      </p:sp>
      <p:sp>
        <p:nvSpPr>
          <p:cNvPr id="9" name="Rectangle 8"/>
          <p:cNvSpPr/>
          <p:nvPr/>
        </p:nvSpPr>
        <p:spPr>
          <a:xfrm>
            <a:off x="4821734" y="633390"/>
            <a:ext cx="3791588" cy="900246"/>
          </a:xfrm>
          <a:prstGeom prst="rect">
            <a:avLst/>
          </a:prstGeom>
        </p:spPr>
        <p:txBody>
          <a:bodyPr wrap="square">
            <a:spAutoFit/>
          </a:bodyPr>
          <a:lstStyle/>
          <a:p>
            <a:pPr marL="128588" indent="-128588">
              <a:lnSpc>
                <a:spcPts val="900"/>
              </a:lnSpc>
              <a:buClr>
                <a:srgbClr val="FFFF00"/>
              </a:buClr>
              <a:buFont typeface="EYInterstate Light" panose="02000506000000020004" pitchFamily="2" charset="0"/>
              <a:buChar char="•"/>
              <a:defRPr/>
            </a:pPr>
            <a:r>
              <a:rPr lang="en-IN" sz="900" dirty="0">
                <a:solidFill>
                  <a:sysClr val="window" lastClr="FFFFFF"/>
                </a:solidFill>
                <a:latin typeface="EYInterstate Light"/>
              </a:rPr>
              <a:t>Training on human rights issues and policies</a:t>
            </a:r>
          </a:p>
          <a:p>
            <a:pPr marL="128588" indent="-128588">
              <a:lnSpc>
                <a:spcPts val="900"/>
              </a:lnSpc>
              <a:buClr>
                <a:srgbClr val="FFFF00"/>
              </a:buClr>
              <a:buFont typeface="EYInterstate Light" panose="02000506000000020004" pitchFamily="2" charset="0"/>
              <a:buChar char="•"/>
              <a:defRPr/>
            </a:pPr>
            <a:r>
              <a:rPr lang="en-IN" sz="900" dirty="0">
                <a:solidFill>
                  <a:sysClr val="window" lastClr="FFFFFF"/>
                </a:solidFill>
                <a:latin typeface="EYInterstate Light"/>
              </a:rPr>
              <a:t>Minimum employee wages</a:t>
            </a:r>
          </a:p>
          <a:p>
            <a:pPr marL="128588" indent="-128588">
              <a:lnSpc>
                <a:spcPts val="900"/>
              </a:lnSpc>
              <a:buClr>
                <a:srgbClr val="FFFF00"/>
              </a:buClr>
              <a:buFont typeface="EYInterstate Light" panose="02000506000000020004" pitchFamily="2" charset="0"/>
              <a:buChar char="•"/>
              <a:defRPr/>
            </a:pPr>
            <a:r>
              <a:rPr lang="en-IN" sz="900" dirty="0">
                <a:solidFill>
                  <a:sysClr val="window" lastClr="FFFFFF"/>
                </a:solidFill>
                <a:latin typeface="EYInterstate Light"/>
              </a:rPr>
              <a:t>Remuneration of the Board </a:t>
            </a:r>
          </a:p>
          <a:p>
            <a:pPr marL="128588" indent="-128588">
              <a:lnSpc>
                <a:spcPts val="900"/>
              </a:lnSpc>
              <a:buClr>
                <a:srgbClr val="FFFF00"/>
              </a:buClr>
              <a:buFont typeface="EYInterstate Light" panose="02000506000000020004" pitchFamily="2" charset="0"/>
              <a:buChar char="•"/>
              <a:defRPr/>
            </a:pPr>
            <a:r>
              <a:rPr lang="en-IN" sz="900" dirty="0">
                <a:solidFill>
                  <a:sysClr val="window" lastClr="FFFFFF"/>
                </a:solidFill>
                <a:latin typeface="EYInterstate Light"/>
              </a:rPr>
              <a:t>Responsible person/committee for human rights</a:t>
            </a:r>
          </a:p>
          <a:p>
            <a:pPr marL="128588" indent="-128588">
              <a:lnSpc>
                <a:spcPts val="900"/>
              </a:lnSpc>
              <a:buClr>
                <a:srgbClr val="FFFF00"/>
              </a:buClr>
              <a:buFont typeface="EYInterstate Light" panose="02000506000000020004" pitchFamily="2" charset="0"/>
              <a:buChar char="•"/>
              <a:defRPr/>
            </a:pPr>
            <a:r>
              <a:rPr lang="en-IN" sz="900" dirty="0">
                <a:solidFill>
                  <a:sysClr val="window" lastClr="FFFFFF"/>
                </a:solidFill>
                <a:latin typeface="EYInterstate Light"/>
              </a:rPr>
              <a:t>Complaints receive and redressal system for employees</a:t>
            </a:r>
          </a:p>
          <a:p>
            <a:pPr marL="128588" indent="-128588">
              <a:lnSpc>
                <a:spcPts val="900"/>
              </a:lnSpc>
              <a:buClr>
                <a:srgbClr val="FFFF00"/>
              </a:buClr>
              <a:buFont typeface="EYInterstate Light" panose="02000506000000020004" pitchFamily="2" charset="0"/>
              <a:buChar char="•"/>
              <a:defRPr/>
            </a:pPr>
            <a:r>
              <a:rPr lang="en-IN" sz="900" dirty="0">
                <a:solidFill>
                  <a:sysClr val="window" lastClr="FFFFFF"/>
                </a:solidFill>
                <a:latin typeface="EYInterstate Light"/>
              </a:rPr>
              <a:t>Human rights assessments and due-diligence</a:t>
            </a:r>
          </a:p>
          <a:p>
            <a:pPr marL="128588" indent="-128588">
              <a:lnSpc>
                <a:spcPts val="900"/>
              </a:lnSpc>
              <a:buClr>
                <a:srgbClr val="FFFF00"/>
              </a:buClr>
              <a:buFont typeface="EYInterstate Light" panose="02000506000000020004" pitchFamily="2" charset="0"/>
              <a:buChar char="•"/>
              <a:defRPr/>
            </a:pPr>
            <a:r>
              <a:rPr lang="en-IN" sz="900" dirty="0">
                <a:solidFill>
                  <a:sysClr val="window" lastClr="FFFFFF"/>
                </a:solidFill>
                <a:latin typeface="EYInterstate Light"/>
              </a:rPr>
              <a:t>Assessment of value chain partners</a:t>
            </a:r>
            <a:endParaRPr lang="en-IN" sz="1200" dirty="0">
              <a:solidFill>
                <a:sysClr val="window" lastClr="FFFFFF"/>
              </a:solidFill>
              <a:latin typeface="EYInterstate Light"/>
            </a:endParaRPr>
          </a:p>
        </p:txBody>
      </p:sp>
      <p:sp>
        <p:nvSpPr>
          <p:cNvPr id="90" name="Flowchart: Process 89">
            <a:extLst>
              <a:ext uri="{FF2B5EF4-FFF2-40B4-BE49-F238E27FC236}">
                <a16:creationId xmlns="" xmlns:a16="http://schemas.microsoft.com/office/drawing/2014/main" id="{C1226F80-E36A-4BF1-B1AF-09D636F1E0D8}"/>
              </a:ext>
            </a:extLst>
          </p:cNvPr>
          <p:cNvSpPr/>
          <p:nvPr/>
        </p:nvSpPr>
        <p:spPr>
          <a:xfrm flipH="1">
            <a:off x="4722452" y="1595542"/>
            <a:ext cx="4109357" cy="876971"/>
          </a:xfrm>
          <a:prstGeom prst="flowChartProcess">
            <a:avLst/>
          </a:prstGeom>
          <a:noFill/>
          <a:ln w="9525" cap="flat" cmpd="sng" algn="ctr">
            <a:solidFill>
              <a:srgbClr val="FFFF00"/>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85800">
              <a:buClr>
                <a:srgbClr val="FFFF00"/>
              </a:buClr>
              <a:defRPr/>
            </a:pPr>
            <a:endParaRPr lang="en-IN" sz="900" dirty="0">
              <a:solidFill>
                <a:sysClr val="window" lastClr="FFFFFF"/>
              </a:solidFill>
            </a:endParaRPr>
          </a:p>
          <a:p>
            <a:pPr defTabSz="685800">
              <a:buClr>
                <a:srgbClr val="FFFF00"/>
              </a:buClr>
              <a:defRPr/>
            </a:pPr>
            <a:endParaRPr lang="en-IN" sz="900" dirty="0">
              <a:solidFill>
                <a:sysClr val="window" lastClr="FFFFFF"/>
              </a:solidFill>
            </a:endParaRPr>
          </a:p>
        </p:txBody>
      </p:sp>
      <p:sp>
        <p:nvSpPr>
          <p:cNvPr id="92" name="Flowchart: Process 91">
            <a:extLst>
              <a:ext uri="{FF2B5EF4-FFF2-40B4-BE49-F238E27FC236}">
                <a16:creationId xmlns="" xmlns:a16="http://schemas.microsoft.com/office/drawing/2014/main" id="{C1226F80-E36A-4BF1-B1AF-09D636F1E0D8}"/>
              </a:ext>
            </a:extLst>
          </p:cNvPr>
          <p:cNvSpPr/>
          <p:nvPr/>
        </p:nvSpPr>
        <p:spPr>
          <a:xfrm flipH="1">
            <a:off x="4708830" y="2605244"/>
            <a:ext cx="4122982" cy="514676"/>
          </a:xfrm>
          <a:prstGeom prst="flowChartProcess">
            <a:avLst/>
          </a:prstGeom>
          <a:noFill/>
          <a:ln w="9525" cap="flat" cmpd="sng" algn="ctr">
            <a:solidFill>
              <a:srgbClr val="FFFF00"/>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85800">
              <a:buClr>
                <a:srgbClr val="FFFF00"/>
              </a:buClr>
              <a:defRPr/>
            </a:pPr>
            <a:endParaRPr lang="en-IN" sz="900" dirty="0">
              <a:solidFill>
                <a:sysClr val="window" lastClr="FFFFFF"/>
              </a:solidFill>
            </a:endParaRPr>
          </a:p>
          <a:p>
            <a:pPr defTabSz="685800">
              <a:buClr>
                <a:srgbClr val="FFFF00"/>
              </a:buClr>
              <a:defRPr/>
            </a:pPr>
            <a:endParaRPr lang="en-IN" sz="900" dirty="0">
              <a:solidFill>
                <a:sysClr val="window" lastClr="FFFFFF"/>
              </a:solidFill>
            </a:endParaRPr>
          </a:p>
        </p:txBody>
      </p:sp>
      <p:sp>
        <p:nvSpPr>
          <p:cNvPr id="11" name="Right Arrow 10"/>
          <p:cNvSpPr/>
          <p:nvPr/>
        </p:nvSpPr>
        <p:spPr>
          <a:xfrm>
            <a:off x="4472173" y="984922"/>
            <a:ext cx="186063" cy="20700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2E2E38"/>
              </a:solidFill>
            </a:endParaRPr>
          </a:p>
        </p:txBody>
      </p:sp>
      <p:sp>
        <p:nvSpPr>
          <p:cNvPr id="95" name="Right Arrow 94"/>
          <p:cNvSpPr/>
          <p:nvPr/>
        </p:nvSpPr>
        <p:spPr>
          <a:xfrm>
            <a:off x="4479941" y="1898076"/>
            <a:ext cx="186063" cy="20700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2E2E38"/>
              </a:solidFill>
            </a:endParaRPr>
          </a:p>
        </p:txBody>
      </p:sp>
      <p:sp>
        <p:nvSpPr>
          <p:cNvPr id="96" name="Right Arrow 95"/>
          <p:cNvSpPr/>
          <p:nvPr/>
        </p:nvSpPr>
        <p:spPr>
          <a:xfrm>
            <a:off x="4436681" y="2794107"/>
            <a:ext cx="186063" cy="20700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2E2E38"/>
              </a:solidFill>
            </a:endParaRPr>
          </a:p>
        </p:txBody>
      </p:sp>
      <p:sp>
        <p:nvSpPr>
          <p:cNvPr id="98" name="Flowchart: Process 97">
            <a:extLst>
              <a:ext uri="{FF2B5EF4-FFF2-40B4-BE49-F238E27FC236}">
                <a16:creationId xmlns="" xmlns:a16="http://schemas.microsoft.com/office/drawing/2014/main" id="{C1226F80-E36A-4BF1-B1AF-09D636F1E0D8}"/>
              </a:ext>
            </a:extLst>
          </p:cNvPr>
          <p:cNvSpPr/>
          <p:nvPr/>
        </p:nvSpPr>
        <p:spPr>
          <a:xfrm flipH="1">
            <a:off x="4715642" y="3201450"/>
            <a:ext cx="4116171" cy="859459"/>
          </a:xfrm>
          <a:prstGeom prst="flowChartProcess">
            <a:avLst/>
          </a:prstGeom>
          <a:noFill/>
          <a:ln w="9525" cap="flat" cmpd="sng" algn="ctr">
            <a:solidFill>
              <a:srgbClr val="FFFF00"/>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85800">
              <a:buClr>
                <a:srgbClr val="FFFF00"/>
              </a:buClr>
              <a:defRPr/>
            </a:pPr>
            <a:endParaRPr lang="en-IN" sz="900">
              <a:solidFill>
                <a:sysClr val="window" lastClr="FFFFFF"/>
              </a:solidFill>
            </a:endParaRPr>
          </a:p>
          <a:p>
            <a:pPr defTabSz="685800">
              <a:buClr>
                <a:srgbClr val="FFFF00"/>
              </a:buClr>
              <a:defRPr/>
            </a:pPr>
            <a:endParaRPr lang="en-IN" sz="900" dirty="0">
              <a:solidFill>
                <a:sysClr val="window" lastClr="FFFFFF"/>
              </a:solidFill>
            </a:endParaRPr>
          </a:p>
        </p:txBody>
      </p:sp>
      <p:sp>
        <p:nvSpPr>
          <p:cNvPr id="101" name="Right Arrow 100"/>
          <p:cNvSpPr/>
          <p:nvPr/>
        </p:nvSpPr>
        <p:spPr>
          <a:xfrm>
            <a:off x="4436681" y="3487936"/>
            <a:ext cx="186063" cy="20700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2E2E38"/>
              </a:solidFill>
            </a:endParaRPr>
          </a:p>
        </p:txBody>
      </p:sp>
      <p:sp>
        <p:nvSpPr>
          <p:cNvPr id="2" name="Rectangle 1"/>
          <p:cNvSpPr/>
          <p:nvPr/>
        </p:nvSpPr>
        <p:spPr>
          <a:xfrm>
            <a:off x="4840446" y="1663766"/>
            <a:ext cx="3890671" cy="784830"/>
          </a:xfrm>
          <a:prstGeom prst="rect">
            <a:avLst/>
          </a:prstGeom>
        </p:spPr>
        <p:txBody>
          <a:bodyPr wrap="square">
            <a:spAutoFit/>
          </a:bodyPr>
          <a:lstStyle/>
          <a:p>
            <a:pPr marL="128588" indent="-128588">
              <a:lnSpc>
                <a:spcPts val="900"/>
              </a:lnSpc>
              <a:buClr>
                <a:srgbClr val="FFFF00"/>
              </a:buClr>
              <a:buFont typeface="EYInterstate Light" panose="02000506000000020004" pitchFamily="2" charset="0"/>
              <a:buChar char="•"/>
              <a:defRPr/>
            </a:pPr>
            <a:r>
              <a:rPr lang="en-IN" sz="900" dirty="0">
                <a:solidFill>
                  <a:sysClr val="window" lastClr="FFFFFF"/>
                </a:solidFill>
                <a:latin typeface="EYInterstate Light"/>
              </a:rPr>
              <a:t>Energy usage, consumption, and GHG emissions</a:t>
            </a:r>
          </a:p>
          <a:p>
            <a:pPr marL="128588" indent="-128588">
              <a:lnSpc>
                <a:spcPts val="900"/>
              </a:lnSpc>
              <a:buClr>
                <a:srgbClr val="FFFF00"/>
              </a:buClr>
              <a:buFont typeface="EYInterstate Light" panose="02000506000000020004" pitchFamily="2" charset="0"/>
              <a:buChar char="•"/>
              <a:defRPr/>
            </a:pPr>
            <a:r>
              <a:rPr lang="en-IN" sz="900" dirty="0">
                <a:solidFill>
                  <a:sysClr val="window" lastClr="FFFFFF"/>
                </a:solidFill>
                <a:latin typeface="EYInterstate Light"/>
              </a:rPr>
              <a:t>Water Management </a:t>
            </a:r>
          </a:p>
          <a:p>
            <a:pPr marL="128588" indent="-128588">
              <a:lnSpc>
                <a:spcPts val="900"/>
              </a:lnSpc>
              <a:buClr>
                <a:srgbClr val="FFFF00"/>
              </a:buClr>
              <a:buFont typeface="EYInterstate Light" panose="02000506000000020004" pitchFamily="2" charset="0"/>
              <a:buChar char="•"/>
              <a:defRPr/>
            </a:pPr>
            <a:r>
              <a:rPr lang="en-IN" sz="900" dirty="0">
                <a:solidFill>
                  <a:sysClr val="window" lastClr="FFFFFF"/>
                </a:solidFill>
                <a:latin typeface="EYInterstate Light"/>
              </a:rPr>
              <a:t>Waste management practices</a:t>
            </a:r>
          </a:p>
          <a:p>
            <a:pPr marL="128588" indent="-128588">
              <a:lnSpc>
                <a:spcPts val="900"/>
              </a:lnSpc>
              <a:buClr>
                <a:srgbClr val="FFFF00"/>
              </a:buClr>
              <a:buFont typeface="EYInterstate Light" panose="02000506000000020004" pitchFamily="2" charset="0"/>
              <a:buChar char="•"/>
              <a:defRPr/>
            </a:pPr>
            <a:r>
              <a:rPr lang="en-IN" sz="900" dirty="0">
                <a:solidFill>
                  <a:sysClr val="window" lastClr="FFFFFF"/>
                </a:solidFill>
                <a:latin typeface="EYInterstate Light"/>
              </a:rPr>
              <a:t>Location in ecologically sensitive areas</a:t>
            </a:r>
          </a:p>
          <a:p>
            <a:pPr marL="128588" indent="-128588">
              <a:lnSpc>
                <a:spcPts val="900"/>
              </a:lnSpc>
              <a:buClr>
                <a:srgbClr val="FFFF00"/>
              </a:buClr>
              <a:buFont typeface="EYInterstate Light" panose="02000506000000020004" pitchFamily="2" charset="0"/>
              <a:buChar char="•"/>
              <a:defRPr/>
            </a:pPr>
            <a:r>
              <a:rPr lang="en-IN" sz="900" dirty="0">
                <a:solidFill>
                  <a:sysClr val="window" lastClr="FFFFFF"/>
                </a:solidFill>
                <a:latin typeface="EYInterstate Light"/>
              </a:rPr>
              <a:t>Value chain assessments for environmental impact</a:t>
            </a:r>
          </a:p>
          <a:p>
            <a:pPr marL="128588" indent="-128588">
              <a:lnSpc>
                <a:spcPts val="900"/>
              </a:lnSpc>
              <a:buClr>
                <a:srgbClr val="FFFF00"/>
              </a:buClr>
              <a:buFont typeface="EYInterstate Light" panose="02000506000000020004" pitchFamily="2" charset="0"/>
              <a:buChar char="•"/>
              <a:defRPr/>
            </a:pPr>
            <a:r>
              <a:rPr lang="en-IN" sz="900" dirty="0">
                <a:solidFill>
                  <a:sysClr val="window" lastClr="FFFFFF"/>
                </a:solidFill>
                <a:latin typeface="EYInterstate Light"/>
              </a:rPr>
              <a:t>R&amp;D and Innovation details for environmental upgradation</a:t>
            </a:r>
          </a:p>
        </p:txBody>
      </p:sp>
      <p:sp>
        <p:nvSpPr>
          <p:cNvPr id="28" name="Flowchart: Process 27">
            <a:extLst>
              <a:ext uri="{FF2B5EF4-FFF2-40B4-BE49-F238E27FC236}">
                <a16:creationId xmlns="" xmlns:a16="http://schemas.microsoft.com/office/drawing/2014/main" id="{DBB57E73-D53D-4D63-A4BB-C24D2928A6BC}"/>
              </a:ext>
            </a:extLst>
          </p:cNvPr>
          <p:cNvSpPr/>
          <p:nvPr/>
        </p:nvSpPr>
        <p:spPr>
          <a:xfrm flipH="1">
            <a:off x="198577" y="4372104"/>
            <a:ext cx="1262915" cy="214312"/>
          </a:xfrm>
          <a:prstGeom prst="flowChartProcess">
            <a:avLst/>
          </a:prstGeom>
          <a:solidFill>
            <a:srgbClr val="FFE600"/>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r>
              <a:rPr lang="en-IN" sz="900" b="1" dirty="0">
                <a:solidFill>
                  <a:srgbClr val="000000"/>
                </a:solidFill>
              </a:rPr>
              <a:t>Principle 9 </a:t>
            </a:r>
            <a:endParaRPr lang="en-IN" sz="1200" dirty="0">
              <a:solidFill>
                <a:prstClr val="black"/>
              </a:solidFill>
              <a:latin typeface="Calibri" panose="020F0502020204030204"/>
            </a:endParaRPr>
          </a:p>
          <a:p>
            <a:pPr algn="ctr" defTabSz="685800">
              <a:buClrTx/>
              <a:defRPr/>
            </a:pPr>
            <a:endParaRPr lang="en-IN" sz="900" b="1" dirty="0">
              <a:solidFill>
                <a:srgbClr val="000000"/>
              </a:solidFill>
            </a:endParaRPr>
          </a:p>
        </p:txBody>
      </p:sp>
      <p:sp>
        <p:nvSpPr>
          <p:cNvPr id="3" name="Rectangle 2"/>
          <p:cNvSpPr/>
          <p:nvPr/>
        </p:nvSpPr>
        <p:spPr>
          <a:xfrm>
            <a:off x="1664047" y="2594227"/>
            <a:ext cx="2658478" cy="646331"/>
          </a:xfrm>
          <a:prstGeom prst="rect">
            <a:avLst/>
          </a:prstGeom>
        </p:spPr>
        <p:txBody>
          <a:bodyPr wrap="square">
            <a:spAutoFit/>
          </a:bodyPr>
          <a:lstStyle/>
          <a:p>
            <a:pPr algn="just">
              <a:defRPr/>
            </a:pPr>
            <a:r>
              <a:rPr lang="en-IN" sz="900" b="1" dirty="0">
                <a:solidFill>
                  <a:srgbClr val="FFFF00"/>
                </a:solidFill>
                <a:latin typeface="EYInterstate "/>
              </a:rPr>
              <a:t>Public policy advocacy </a:t>
            </a:r>
          </a:p>
          <a:p>
            <a:pPr algn="just">
              <a:defRPr/>
            </a:pPr>
            <a:r>
              <a:rPr lang="en-IN" sz="900" dirty="0">
                <a:solidFill>
                  <a:sysClr val="window" lastClr="FFFFFF"/>
                </a:solidFill>
                <a:latin typeface="EYInterstate Light"/>
              </a:rPr>
              <a:t>Businesses, when engaging in influencing public and regulatory policy, should do so in a manner that is responsible and transparent </a:t>
            </a:r>
          </a:p>
        </p:txBody>
      </p:sp>
      <p:sp>
        <p:nvSpPr>
          <p:cNvPr id="8" name="Rectangle 7"/>
          <p:cNvSpPr/>
          <p:nvPr/>
        </p:nvSpPr>
        <p:spPr>
          <a:xfrm>
            <a:off x="4821734" y="2605651"/>
            <a:ext cx="4572000" cy="507831"/>
          </a:xfrm>
          <a:prstGeom prst="rect">
            <a:avLst/>
          </a:prstGeom>
        </p:spPr>
        <p:txBody>
          <a:bodyPr>
            <a:spAutoFit/>
          </a:bodyPr>
          <a:lstStyle/>
          <a:p>
            <a:pPr marL="128588" indent="-128588">
              <a:buClr>
                <a:srgbClr val="FFFF00"/>
              </a:buClr>
              <a:buFont typeface="EYInterstate Light" panose="02000506000000020004" pitchFamily="2" charset="0"/>
              <a:buChar char="•"/>
              <a:defRPr/>
            </a:pPr>
            <a:r>
              <a:rPr lang="en-IN" sz="900" dirty="0">
                <a:solidFill>
                  <a:sysClr val="window" lastClr="FFFFFF"/>
                </a:solidFill>
                <a:latin typeface="EYInterstate Light"/>
              </a:rPr>
              <a:t>Affiliations with trade and industry associations</a:t>
            </a:r>
          </a:p>
          <a:p>
            <a:pPr marL="128588" indent="-128588">
              <a:buClr>
                <a:srgbClr val="FFFF00"/>
              </a:buClr>
              <a:buFont typeface="EYInterstate Light" panose="02000506000000020004" pitchFamily="2" charset="0"/>
              <a:buChar char="•"/>
              <a:defRPr/>
            </a:pPr>
            <a:r>
              <a:rPr lang="en-IN" sz="900" dirty="0">
                <a:solidFill>
                  <a:sysClr val="window" lastClr="FFFFFF"/>
                </a:solidFill>
                <a:latin typeface="EYInterstate Light"/>
              </a:rPr>
              <a:t>Actions on anti-competitive conduct by the entity</a:t>
            </a:r>
          </a:p>
          <a:p>
            <a:pPr marL="128588" indent="-128588">
              <a:buClr>
                <a:srgbClr val="FFFF00"/>
              </a:buClr>
              <a:buFont typeface="EYInterstate Light" panose="02000506000000020004" pitchFamily="2" charset="0"/>
              <a:buChar char="•"/>
              <a:defRPr/>
            </a:pPr>
            <a:r>
              <a:rPr lang="en-IN" sz="900" dirty="0">
                <a:solidFill>
                  <a:sysClr val="window" lastClr="FFFFFF"/>
                </a:solidFill>
                <a:latin typeface="EYInterstate Light"/>
              </a:rPr>
              <a:t>Public policy positions advocated by the entity</a:t>
            </a:r>
          </a:p>
        </p:txBody>
      </p:sp>
      <p:sp>
        <p:nvSpPr>
          <p:cNvPr id="14" name="Rectangle 13"/>
          <p:cNvSpPr/>
          <p:nvPr/>
        </p:nvSpPr>
        <p:spPr>
          <a:xfrm>
            <a:off x="4821734" y="3182388"/>
            <a:ext cx="4010075" cy="1084912"/>
          </a:xfrm>
          <a:prstGeom prst="rect">
            <a:avLst/>
          </a:prstGeom>
        </p:spPr>
        <p:txBody>
          <a:bodyPr wrap="square">
            <a:spAutoFit/>
          </a:bodyPr>
          <a:lstStyle/>
          <a:p>
            <a:pPr marL="128588" indent="-128588">
              <a:buClr>
                <a:srgbClr val="FFFF00"/>
              </a:buClr>
              <a:buFont typeface="EYInterstate Light" panose="02000506000000020004" pitchFamily="2" charset="0"/>
              <a:buChar char="•"/>
              <a:defRPr/>
            </a:pPr>
            <a:r>
              <a:rPr lang="en-IN" sz="900" dirty="0">
                <a:solidFill>
                  <a:sysClr val="window" lastClr="FFFFFF"/>
                </a:solidFill>
                <a:latin typeface="EYInterstate Light"/>
              </a:rPr>
              <a:t>Social Impact Assessments</a:t>
            </a:r>
          </a:p>
          <a:p>
            <a:pPr marL="128588" indent="-128588">
              <a:buClr>
                <a:srgbClr val="FFFF00"/>
              </a:buClr>
              <a:buFont typeface="EYInterstate Light" panose="02000506000000020004" pitchFamily="2" charset="0"/>
              <a:buChar char="•"/>
              <a:defRPr/>
            </a:pPr>
            <a:r>
              <a:rPr lang="en-IN" sz="900" dirty="0">
                <a:solidFill>
                  <a:sysClr val="window" lastClr="FFFFFF"/>
                </a:solidFill>
                <a:latin typeface="EYInterstate Light"/>
              </a:rPr>
              <a:t>CSR expenditure and beneficiary details</a:t>
            </a:r>
          </a:p>
          <a:p>
            <a:pPr marL="128588" indent="-128588">
              <a:buClr>
                <a:srgbClr val="FFFF00"/>
              </a:buClr>
              <a:buFont typeface="EYInterstate Light" panose="02000506000000020004" pitchFamily="2" charset="0"/>
              <a:buChar char="•"/>
              <a:defRPr/>
            </a:pPr>
            <a:r>
              <a:rPr lang="en-IN" sz="900" dirty="0">
                <a:solidFill>
                  <a:sysClr val="window" lastClr="FFFFFF"/>
                </a:solidFill>
                <a:latin typeface="EYInterstate Light"/>
              </a:rPr>
              <a:t>Ongoing Rehabilitation and Resettlements (R&amp;R)</a:t>
            </a:r>
          </a:p>
          <a:p>
            <a:pPr marL="128588" indent="-128588">
              <a:buClr>
                <a:srgbClr val="FFFF00"/>
              </a:buClr>
              <a:buFont typeface="EYInterstate Light" panose="02000506000000020004" pitchFamily="2" charset="0"/>
              <a:buChar char="•"/>
              <a:defRPr/>
            </a:pPr>
            <a:r>
              <a:rPr lang="en-IN" sz="900" dirty="0">
                <a:solidFill>
                  <a:sysClr val="window" lastClr="FFFFFF"/>
                </a:solidFill>
                <a:latin typeface="EYInterstate Light"/>
              </a:rPr>
              <a:t>Mechanisms to receive and redress grievances of the community </a:t>
            </a:r>
          </a:p>
          <a:p>
            <a:pPr marL="128588" indent="-128588">
              <a:buClr>
                <a:srgbClr val="FFFF00"/>
              </a:buClr>
              <a:buFont typeface="EYInterstate Light" panose="02000506000000020004" pitchFamily="2" charset="0"/>
              <a:buChar char="•"/>
              <a:defRPr/>
            </a:pPr>
            <a:r>
              <a:rPr lang="en-IN" sz="900" dirty="0">
                <a:solidFill>
                  <a:sysClr val="window" lastClr="FFFFFF"/>
                </a:solidFill>
                <a:latin typeface="EYInterstate Light"/>
              </a:rPr>
              <a:t>Local sourcing</a:t>
            </a:r>
          </a:p>
          <a:p>
            <a:pPr marL="128588" indent="-128588">
              <a:buClr>
                <a:srgbClr val="FFFF00"/>
              </a:buClr>
              <a:buFont typeface="EYInterstate Light" panose="02000506000000020004" pitchFamily="2" charset="0"/>
              <a:buChar char="•"/>
              <a:defRPr/>
            </a:pPr>
            <a:r>
              <a:rPr lang="en-IN" sz="900" dirty="0">
                <a:solidFill>
                  <a:sysClr val="window" lastClr="FFFFFF"/>
                </a:solidFill>
                <a:latin typeface="EYInterstate Light"/>
              </a:rPr>
              <a:t>Benefits of usage of traditional knowledge</a:t>
            </a:r>
          </a:p>
          <a:p>
            <a:pPr marL="128588" indent="-128588">
              <a:buClr>
                <a:srgbClr val="FFFF00"/>
              </a:buClr>
              <a:buFont typeface="EYInterstate Light" panose="02000506000000020004" pitchFamily="2" charset="0"/>
              <a:buChar char="•"/>
              <a:defRPr/>
            </a:pPr>
            <a:endParaRPr lang="en-IN" sz="1050" dirty="0">
              <a:solidFill>
                <a:sysClr val="window" lastClr="FFFFFF"/>
              </a:solidFill>
              <a:latin typeface="EYInterstate Light"/>
            </a:endParaRPr>
          </a:p>
        </p:txBody>
      </p:sp>
      <p:sp>
        <p:nvSpPr>
          <p:cNvPr id="32" name="Flowchart: Process 31">
            <a:extLst>
              <a:ext uri="{FF2B5EF4-FFF2-40B4-BE49-F238E27FC236}">
                <a16:creationId xmlns="" xmlns:a16="http://schemas.microsoft.com/office/drawing/2014/main" id="{1F157E3A-744E-4E28-9DA0-20347BCF313B}"/>
              </a:ext>
            </a:extLst>
          </p:cNvPr>
          <p:cNvSpPr/>
          <p:nvPr/>
        </p:nvSpPr>
        <p:spPr>
          <a:xfrm flipH="1">
            <a:off x="1631823" y="4255292"/>
            <a:ext cx="2724352" cy="475657"/>
          </a:xfrm>
          <a:prstGeom prst="flowChartProcess">
            <a:avLst/>
          </a:prstGeom>
          <a:noFill/>
          <a:ln w="9525" cap="flat" cmpd="sng" algn="ctr">
            <a:solidFill>
              <a:srgbClr val="FFFF00"/>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defRPr/>
            </a:pPr>
            <a:r>
              <a:rPr lang="en-IN" sz="900" b="1" dirty="0">
                <a:solidFill>
                  <a:srgbClr val="FFFF00"/>
                </a:solidFill>
                <a:latin typeface="EYInterstate "/>
              </a:rPr>
              <a:t>Customer focus</a:t>
            </a:r>
          </a:p>
          <a:p>
            <a:pPr algn="just">
              <a:defRPr/>
            </a:pPr>
            <a:r>
              <a:rPr lang="en-IN" sz="900" dirty="0">
                <a:solidFill>
                  <a:sysClr val="window" lastClr="FFFFFF"/>
                </a:solidFill>
              </a:rPr>
              <a:t>Businesses should engage with and provide value to their consumers in a responsible manner </a:t>
            </a:r>
          </a:p>
          <a:p>
            <a:pPr algn="just">
              <a:defRPr/>
            </a:pPr>
            <a:endParaRPr lang="en-IN" sz="900" dirty="0">
              <a:solidFill>
                <a:sysClr val="window" lastClr="FFFFFF"/>
              </a:solidFill>
            </a:endParaRPr>
          </a:p>
        </p:txBody>
      </p:sp>
      <p:sp>
        <p:nvSpPr>
          <p:cNvPr id="33" name="Flowchart: Process 32">
            <a:extLst>
              <a:ext uri="{FF2B5EF4-FFF2-40B4-BE49-F238E27FC236}">
                <a16:creationId xmlns="" xmlns:a16="http://schemas.microsoft.com/office/drawing/2014/main" id="{C1226F80-E36A-4BF1-B1AF-09D636F1E0D8}"/>
              </a:ext>
            </a:extLst>
          </p:cNvPr>
          <p:cNvSpPr/>
          <p:nvPr/>
        </p:nvSpPr>
        <p:spPr>
          <a:xfrm flipH="1">
            <a:off x="4722454" y="4123376"/>
            <a:ext cx="4102550" cy="876884"/>
          </a:xfrm>
          <a:prstGeom prst="flowChartProcess">
            <a:avLst/>
          </a:prstGeom>
          <a:noFill/>
          <a:ln w="9525" cap="flat" cmpd="sng" algn="ctr">
            <a:solidFill>
              <a:srgbClr val="FFFF00"/>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85800">
              <a:buClr>
                <a:srgbClr val="FFFF00"/>
              </a:buClr>
              <a:defRPr/>
            </a:pPr>
            <a:endParaRPr lang="en-IN" sz="900" dirty="0">
              <a:solidFill>
                <a:sysClr val="window" lastClr="FFFFFF"/>
              </a:solidFill>
            </a:endParaRPr>
          </a:p>
          <a:p>
            <a:pPr defTabSz="685800">
              <a:buClr>
                <a:srgbClr val="FFFF00"/>
              </a:buClr>
              <a:defRPr/>
            </a:pPr>
            <a:endParaRPr lang="en-IN" sz="900" dirty="0">
              <a:solidFill>
                <a:sysClr val="window" lastClr="FFFFFF"/>
              </a:solidFill>
            </a:endParaRPr>
          </a:p>
        </p:txBody>
      </p:sp>
      <p:sp>
        <p:nvSpPr>
          <p:cNvPr id="34" name="Right Arrow 33"/>
          <p:cNvSpPr/>
          <p:nvPr/>
        </p:nvSpPr>
        <p:spPr>
          <a:xfrm>
            <a:off x="4428539" y="4389615"/>
            <a:ext cx="186063" cy="20700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2E2E38"/>
              </a:solidFill>
            </a:endParaRPr>
          </a:p>
        </p:txBody>
      </p:sp>
      <p:sp>
        <p:nvSpPr>
          <p:cNvPr id="15" name="Rectangle 14"/>
          <p:cNvSpPr/>
          <p:nvPr/>
        </p:nvSpPr>
        <p:spPr>
          <a:xfrm>
            <a:off x="4821734" y="4123376"/>
            <a:ext cx="3873231" cy="923330"/>
          </a:xfrm>
          <a:prstGeom prst="rect">
            <a:avLst/>
          </a:prstGeom>
        </p:spPr>
        <p:txBody>
          <a:bodyPr wrap="square">
            <a:spAutoFit/>
          </a:bodyPr>
          <a:lstStyle/>
          <a:p>
            <a:pPr marL="128588" indent="-128588">
              <a:buClr>
                <a:srgbClr val="FFFF00"/>
              </a:buClr>
              <a:buFont typeface="EYInterstate Light" panose="02000506000000020004" pitchFamily="2" charset="0"/>
              <a:buChar char="•"/>
              <a:defRPr/>
            </a:pPr>
            <a:r>
              <a:rPr lang="en-IN" sz="900" dirty="0">
                <a:solidFill>
                  <a:sysClr val="window" lastClr="FFFFFF"/>
                </a:solidFill>
                <a:latin typeface="EYInterstate Light"/>
              </a:rPr>
              <a:t>Customer feedback and grievance redressal mechanisms</a:t>
            </a:r>
          </a:p>
          <a:p>
            <a:pPr marL="128588" indent="-128588">
              <a:buClr>
                <a:srgbClr val="FFFF00"/>
              </a:buClr>
              <a:buFont typeface="EYInterstate Light" panose="02000506000000020004" pitchFamily="2" charset="0"/>
              <a:buChar char="•"/>
              <a:defRPr/>
            </a:pPr>
            <a:r>
              <a:rPr lang="en-IN" sz="900" dirty="0">
                <a:solidFill>
                  <a:sysClr val="window" lastClr="FFFFFF"/>
                </a:solidFill>
                <a:latin typeface="EYInterstate Light"/>
              </a:rPr>
              <a:t>Turnover from products with responsible labelling</a:t>
            </a:r>
          </a:p>
          <a:p>
            <a:pPr marL="128588" indent="-128588">
              <a:buClr>
                <a:srgbClr val="FFFF00"/>
              </a:buClr>
              <a:buFont typeface="EYInterstate Light" panose="02000506000000020004" pitchFamily="2" charset="0"/>
              <a:buChar char="•"/>
              <a:defRPr/>
            </a:pPr>
            <a:r>
              <a:rPr lang="en-IN" sz="900" dirty="0">
                <a:solidFill>
                  <a:sysClr val="window" lastClr="FFFFFF"/>
                </a:solidFill>
                <a:latin typeface="EYInterstate Light"/>
              </a:rPr>
              <a:t>Product recalls based on safety issues</a:t>
            </a:r>
          </a:p>
          <a:p>
            <a:pPr marL="128588" indent="-128588">
              <a:buClr>
                <a:srgbClr val="FFFF00"/>
              </a:buClr>
              <a:buFont typeface="EYInterstate Light" panose="02000506000000020004" pitchFamily="2" charset="0"/>
              <a:buChar char="•"/>
              <a:defRPr/>
            </a:pPr>
            <a:r>
              <a:rPr lang="en-IN" sz="900" dirty="0">
                <a:solidFill>
                  <a:sysClr val="window" lastClr="FFFFFF"/>
                </a:solidFill>
                <a:latin typeface="EYInterstate Light"/>
              </a:rPr>
              <a:t>Frameworks and policies on cyber security and data privacy </a:t>
            </a:r>
          </a:p>
          <a:p>
            <a:pPr marL="128588" indent="-128588">
              <a:buClr>
                <a:srgbClr val="FFFF00"/>
              </a:buClr>
              <a:buFont typeface="EYInterstate Light" panose="02000506000000020004" pitchFamily="2" charset="0"/>
              <a:buChar char="•"/>
              <a:defRPr/>
            </a:pPr>
            <a:r>
              <a:rPr lang="en-IN" sz="900" dirty="0">
                <a:solidFill>
                  <a:sysClr val="window" lastClr="FFFFFF"/>
                </a:solidFill>
                <a:latin typeface="EYInterstate Light"/>
              </a:rPr>
              <a:t>Customer information channels</a:t>
            </a:r>
          </a:p>
          <a:p>
            <a:pPr marL="128588" indent="-128588">
              <a:buClr>
                <a:srgbClr val="FFFF00"/>
              </a:buClr>
              <a:buFont typeface="EYInterstate Light" panose="02000506000000020004" pitchFamily="2" charset="0"/>
              <a:buChar char="•"/>
              <a:defRPr/>
            </a:pPr>
            <a:r>
              <a:rPr lang="en-IN" sz="900" dirty="0">
                <a:solidFill>
                  <a:sysClr val="window" lastClr="FFFFFF"/>
                </a:solidFill>
                <a:latin typeface="EYInterstate Light"/>
              </a:rPr>
              <a:t>Data breaches details</a:t>
            </a:r>
          </a:p>
        </p:txBody>
      </p:sp>
    </p:spTree>
    <p:extLst>
      <p:ext uri="{BB962C8B-B14F-4D97-AF65-F5344CB8AC3E}">
        <p14:creationId xmlns:p14="http://schemas.microsoft.com/office/powerpoint/2010/main" val="3314875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7433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067B13-35B4-47A3-989D-E43CFA7BE129}"/>
              </a:ext>
            </a:extLst>
          </p:cNvPr>
          <p:cNvSpPr>
            <a:spLocks noGrp="1"/>
          </p:cNvSpPr>
          <p:nvPr>
            <p:ph type="title"/>
          </p:nvPr>
        </p:nvSpPr>
        <p:spPr>
          <a:xfrm>
            <a:off x="455416" y="150594"/>
            <a:ext cx="8229600" cy="443160"/>
          </a:xfrm>
        </p:spPr>
        <p:txBody>
          <a:bodyPr/>
          <a:lstStyle/>
          <a:p>
            <a:r>
              <a:rPr lang="en-IN" dirty="0">
                <a:solidFill>
                  <a:schemeClr val="tx1"/>
                </a:solidFill>
              </a:rPr>
              <a:t>Highlights of the BRSR</a:t>
            </a:r>
            <a:br>
              <a:rPr lang="en-IN" dirty="0">
                <a:solidFill>
                  <a:schemeClr val="tx1"/>
                </a:solidFill>
              </a:rPr>
            </a:br>
            <a:endParaRPr lang="en-IN" dirty="0">
              <a:solidFill>
                <a:schemeClr val="tx1"/>
              </a:solidFill>
            </a:endParaRPr>
          </a:p>
        </p:txBody>
      </p:sp>
      <p:sp>
        <p:nvSpPr>
          <p:cNvPr id="41" name="Rectangle 40">
            <a:extLst>
              <a:ext uri="{FF2B5EF4-FFF2-40B4-BE49-F238E27FC236}">
                <a16:creationId xmlns="" xmlns:a16="http://schemas.microsoft.com/office/drawing/2014/main" id="{F06FECF7-B301-4BE4-AFB3-9461A7941030}"/>
              </a:ext>
            </a:extLst>
          </p:cNvPr>
          <p:cNvSpPr/>
          <p:nvPr/>
        </p:nvSpPr>
        <p:spPr>
          <a:xfrm>
            <a:off x="518785" y="957733"/>
            <a:ext cx="1142762" cy="866775"/>
          </a:xfrm>
          <a:prstGeom prst="rect">
            <a:avLst/>
          </a:prstGeom>
          <a:solidFill>
            <a:srgbClr val="27ACAA"/>
          </a:solidFill>
          <a:ln w="9525" cap="flat" cmpd="sng" algn="ctr">
            <a:noFill/>
            <a:prstDash val="solid"/>
          </a:ln>
          <a:effectLst/>
        </p:spPr>
        <p:txBody>
          <a:bodyPr rtlCol="0" anchor="t" anchorCtr="0"/>
          <a:lstStyle/>
          <a:p>
            <a:pPr algn="ctr" defTabSz="685800">
              <a:buClrTx/>
              <a:defRPr/>
            </a:pPr>
            <a:endParaRPr lang="en-IN" sz="1050" dirty="0">
              <a:solidFill>
                <a:srgbClr val="2E2E38"/>
              </a:solidFill>
              <a:latin typeface="EYInterstate Light"/>
              <a:ea typeface="+mn-ea"/>
            </a:endParaRPr>
          </a:p>
          <a:p>
            <a:pPr algn="ctr" defTabSz="685800">
              <a:buClrTx/>
              <a:defRPr/>
            </a:pPr>
            <a:endParaRPr lang="en-IN" sz="150" dirty="0">
              <a:solidFill>
                <a:srgbClr val="2E2E38"/>
              </a:solidFill>
              <a:latin typeface="EYInterstate Light"/>
              <a:ea typeface="+mn-ea"/>
            </a:endParaRPr>
          </a:p>
          <a:p>
            <a:pPr algn="ctr" defTabSz="685800">
              <a:buClrTx/>
              <a:defRPr/>
            </a:pPr>
            <a:r>
              <a:rPr lang="en-IN" sz="1100" dirty="0">
                <a:solidFill>
                  <a:prstClr val="white"/>
                </a:solidFill>
                <a:latin typeface="EYInterstate Light"/>
                <a:ea typeface="+mn-ea"/>
              </a:rPr>
              <a:t>Impact Investing</a:t>
            </a:r>
          </a:p>
        </p:txBody>
      </p:sp>
      <p:sp>
        <p:nvSpPr>
          <p:cNvPr id="42" name="Rectangle 41">
            <a:extLst>
              <a:ext uri="{FF2B5EF4-FFF2-40B4-BE49-F238E27FC236}">
                <a16:creationId xmlns="" xmlns:a16="http://schemas.microsoft.com/office/drawing/2014/main" id="{AEFC1CCA-1029-45A2-81E2-ABCE6C4D8A04}"/>
              </a:ext>
            </a:extLst>
          </p:cNvPr>
          <p:cNvSpPr/>
          <p:nvPr/>
        </p:nvSpPr>
        <p:spPr>
          <a:xfrm>
            <a:off x="595313" y="1876425"/>
            <a:ext cx="1142762" cy="2619375"/>
          </a:xfrm>
          <a:prstGeom prst="rect">
            <a:avLst/>
          </a:prstGeom>
          <a:noFill/>
          <a:ln w="9525" cap="flat" cmpd="sng" algn="ctr">
            <a:solidFill>
              <a:srgbClr val="FFE600"/>
            </a:solidFill>
            <a:prstDash val="solid"/>
          </a:ln>
          <a:effectLst/>
        </p:spPr>
        <p:txBody>
          <a:bodyPr rtlCol="0" anchor="t" anchorCtr="0"/>
          <a:lstStyle/>
          <a:p>
            <a:pPr algn="ctr" defTabSz="685800">
              <a:buClrTx/>
              <a:defRPr/>
            </a:pPr>
            <a:endParaRPr lang="en-IN" sz="900" dirty="0">
              <a:solidFill>
                <a:srgbClr val="2E2E38"/>
              </a:solidFill>
              <a:latin typeface="EYInterstate Light"/>
              <a:ea typeface="+mn-ea"/>
            </a:endParaRPr>
          </a:p>
        </p:txBody>
      </p:sp>
      <p:sp>
        <p:nvSpPr>
          <p:cNvPr id="43" name="TextBox 42">
            <a:extLst>
              <a:ext uri="{FF2B5EF4-FFF2-40B4-BE49-F238E27FC236}">
                <a16:creationId xmlns="" xmlns:a16="http://schemas.microsoft.com/office/drawing/2014/main" id="{15A9DBFB-B00C-4EEB-BD97-3357AC0A3DDD}"/>
              </a:ext>
            </a:extLst>
          </p:cNvPr>
          <p:cNvSpPr txBox="1"/>
          <p:nvPr/>
        </p:nvSpPr>
        <p:spPr>
          <a:xfrm>
            <a:off x="338138" y="1016270"/>
            <a:ext cx="209550" cy="812530"/>
          </a:xfrm>
          <a:prstGeom prst="rect">
            <a:avLst/>
          </a:prstGeom>
          <a:noFill/>
        </p:spPr>
        <p:txBody>
          <a:bodyPr wrap="square" lIns="0" tIns="27432" rIns="0" bIns="0" rtlCol="0">
            <a:spAutoFit/>
          </a:bodyPr>
          <a:lstStyle/>
          <a:p>
            <a:pPr defTabSz="685800">
              <a:lnSpc>
                <a:spcPct val="85000"/>
              </a:lnSpc>
              <a:spcAft>
                <a:spcPts val="450"/>
              </a:spcAft>
              <a:buClr>
                <a:srgbClr val="27ACAA"/>
              </a:buClr>
              <a:buSzPct val="70000"/>
              <a:defRPr/>
            </a:pPr>
            <a:r>
              <a:rPr lang="en-IN" sz="6000" b="1" dirty="0">
                <a:solidFill>
                  <a:srgbClr val="FFE600"/>
                </a:solidFill>
                <a:latin typeface="EYInterstate Light"/>
                <a:ea typeface="+mn-ea"/>
              </a:rPr>
              <a:t>1</a:t>
            </a:r>
          </a:p>
        </p:txBody>
      </p:sp>
      <p:sp>
        <p:nvSpPr>
          <p:cNvPr id="44" name="TextBox 43">
            <a:extLst>
              <a:ext uri="{FF2B5EF4-FFF2-40B4-BE49-F238E27FC236}">
                <a16:creationId xmlns="" xmlns:a16="http://schemas.microsoft.com/office/drawing/2014/main" id="{E6462B1E-4F00-4DB7-98AB-66E6B3803692}"/>
              </a:ext>
            </a:extLst>
          </p:cNvPr>
          <p:cNvSpPr txBox="1"/>
          <p:nvPr/>
        </p:nvSpPr>
        <p:spPr>
          <a:xfrm>
            <a:off x="643476" y="2175000"/>
            <a:ext cx="1018817" cy="1889748"/>
          </a:xfrm>
          <a:prstGeom prst="rect">
            <a:avLst/>
          </a:prstGeom>
          <a:noFill/>
        </p:spPr>
        <p:txBody>
          <a:bodyPr wrap="square" lIns="0" tIns="27432" rIns="0" bIns="0" rtlCol="0">
            <a:spAutoFit/>
          </a:bodyPr>
          <a:lstStyle/>
          <a:p>
            <a:pPr algn="ctr" defTabSz="685800">
              <a:buClrTx/>
              <a:defRPr/>
            </a:pPr>
            <a:r>
              <a:rPr lang="en-IN" sz="1100" dirty="0">
                <a:solidFill>
                  <a:prstClr val="white"/>
                </a:solidFill>
                <a:latin typeface="EYInterstate Light"/>
                <a:ea typeface="+mn-ea"/>
              </a:rPr>
              <a:t>With the primary objective to create awareness around sustainability, the new disclosure requirements will enable companies to connect with the stakeholders and promote impact investments</a:t>
            </a:r>
          </a:p>
        </p:txBody>
      </p:sp>
      <p:sp>
        <p:nvSpPr>
          <p:cNvPr id="45" name="Rectangle 44">
            <a:extLst>
              <a:ext uri="{FF2B5EF4-FFF2-40B4-BE49-F238E27FC236}">
                <a16:creationId xmlns="" xmlns:a16="http://schemas.microsoft.com/office/drawing/2014/main" id="{7CF213E8-23C5-49CA-BE70-555F97FFC0FF}"/>
              </a:ext>
            </a:extLst>
          </p:cNvPr>
          <p:cNvSpPr/>
          <p:nvPr/>
        </p:nvSpPr>
        <p:spPr>
          <a:xfrm>
            <a:off x="1939233" y="962025"/>
            <a:ext cx="1848327" cy="866775"/>
          </a:xfrm>
          <a:prstGeom prst="rect">
            <a:avLst/>
          </a:prstGeom>
          <a:solidFill>
            <a:srgbClr val="27ACAA"/>
          </a:solidFill>
          <a:ln w="9525" cap="flat" cmpd="sng" algn="ctr">
            <a:noFill/>
            <a:prstDash val="solid"/>
          </a:ln>
          <a:effectLst/>
        </p:spPr>
        <p:txBody>
          <a:bodyPr rtlCol="0" anchor="t" anchorCtr="0"/>
          <a:lstStyle/>
          <a:p>
            <a:pPr algn="ctr" defTabSz="685800">
              <a:buClrTx/>
              <a:defRPr/>
            </a:pPr>
            <a:endParaRPr lang="en-IN" sz="525" b="1" dirty="0">
              <a:solidFill>
                <a:srgbClr val="2E2E38"/>
              </a:solidFill>
              <a:latin typeface="EYInterstate Light"/>
              <a:ea typeface="+mn-ea"/>
            </a:endParaRPr>
          </a:p>
          <a:p>
            <a:pPr algn="ctr" defTabSz="685800">
              <a:buClrTx/>
              <a:defRPr/>
            </a:pPr>
            <a:endParaRPr lang="en-IN" sz="788" b="1" dirty="0">
              <a:solidFill>
                <a:srgbClr val="2E2E38"/>
              </a:solidFill>
              <a:latin typeface="EYInterstate Light"/>
              <a:ea typeface="+mn-ea"/>
            </a:endParaRPr>
          </a:p>
          <a:p>
            <a:pPr algn="ctr" defTabSz="685800">
              <a:buClrTx/>
              <a:defRPr/>
            </a:pPr>
            <a:r>
              <a:rPr lang="en-IN" sz="1100" dirty="0">
                <a:solidFill>
                  <a:prstClr val="white"/>
                </a:solidFill>
                <a:latin typeface="EYInterstate Light"/>
                <a:ea typeface="+mn-ea"/>
              </a:rPr>
              <a:t>Benchmarking Global </a:t>
            </a:r>
            <a:endParaRPr lang="en-IN" sz="1100" dirty="0" smtClean="0">
              <a:solidFill>
                <a:prstClr val="white"/>
              </a:solidFill>
              <a:latin typeface="EYInterstate Light"/>
              <a:ea typeface="+mn-ea"/>
            </a:endParaRPr>
          </a:p>
          <a:p>
            <a:pPr algn="ctr" defTabSz="685800">
              <a:buClrTx/>
              <a:defRPr/>
            </a:pPr>
            <a:r>
              <a:rPr lang="en-IN" sz="1100" dirty="0" smtClean="0">
                <a:solidFill>
                  <a:prstClr val="white"/>
                </a:solidFill>
                <a:latin typeface="EYInterstate Light"/>
                <a:ea typeface="+mn-ea"/>
              </a:rPr>
              <a:t>Reporting </a:t>
            </a:r>
            <a:r>
              <a:rPr lang="en-IN" sz="1100" dirty="0">
                <a:solidFill>
                  <a:prstClr val="white"/>
                </a:solidFill>
                <a:latin typeface="EYInterstate Light"/>
                <a:ea typeface="+mn-ea"/>
              </a:rPr>
              <a:t>Standards</a:t>
            </a:r>
          </a:p>
        </p:txBody>
      </p:sp>
      <p:sp>
        <p:nvSpPr>
          <p:cNvPr id="46" name="Rectangle 45">
            <a:extLst>
              <a:ext uri="{FF2B5EF4-FFF2-40B4-BE49-F238E27FC236}">
                <a16:creationId xmlns="" xmlns:a16="http://schemas.microsoft.com/office/drawing/2014/main" id="{3260C7AE-3975-4374-AFCD-3A51E8BE292A}"/>
              </a:ext>
            </a:extLst>
          </p:cNvPr>
          <p:cNvSpPr/>
          <p:nvPr/>
        </p:nvSpPr>
        <p:spPr>
          <a:xfrm>
            <a:off x="1939233" y="1876425"/>
            <a:ext cx="1848327" cy="2619375"/>
          </a:xfrm>
          <a:prstGeom prst="rect">
            <a:avLst/>
          </a:prstGeom>
          <a:noFill/>
          <a:ln w="9525" cap="flat" cmpd="sng" algn="ctr">
            <a:solidFill>
              <a:srgbClr val="FFE600"/>
            </a:solidFill>
            <a:prstDash val="solid"/>
          </a:ln>
          <a:effectLst/>
        </p:spPr>
        <p:txBody>
          <a:bodyPr rtlCol="0" anchor="t" anchorCtr="0"/>
          <a:lstStyle/>
          <a:p>
            <a:pPr algn="ctr" defTabSz="685800">
              <a:buClrTx/>
              <a:defRPr/>
            </a:pPr>
            <a:endParaRPr lang="en-IN" sz="900" dirty="0">
              <a:solidFill>
                <a:srgbClr val="2E2E38"/>
              </a:solidFill>
              <a:latin typeface="EYInterstate Light"/>
              <a:ea typeface="+mn-ea"/>
            </a:endParaRPr>
          </a:p>
        </p:txBody>
      </p:sp>
      <p:sp>
        <p:nvSpPr>
          <p:cNvPr id="47" name="TextBox 46">
            <a:extLst>
              <a:ext uri="{FF2B5EF4-FFF2-40B4-BE49-F238E27FC236}">
                <a16:creationId xmlns="" xmlns:a16="http://schemas.microsoft.com/office/drawing/2014/main" id="{B3B542D7-7E5F-4CE2-A272-8A8673701C7B}"/>
              </a:ext>
            </a:extLst>
          </p:cNvPr>
          <p:cNvSpPr txBox="1"/>
          <p:nvPr/>
        </p:nvSpPr>
        <p:spPr>
          <a:xfrm>
            <a:off x="1785938" y="1082648"/>
            <a:ext cx="209550" cy="675185"/>
          </a:xfrm>
          <a:prstGeom prst="rect">
            <a:avLst/>
          </a:prstGeom>
          <a:noFill/>
        </p:spPr>
        <p:txBody>
          <a:bodyPr wrap="square" lIns="0" tIns="27432" rIns="0" bIns="0" rtlCol="0">
            <a:spAutoFit/>
          </a:bodyPr>
          <a:lstStyle/>
          <a:p>
            <a:pPr defTabSz="685800">
              <a:lnSpc>
                <a:spcPct val="85000"/>
              </a:lnSpc>
              <a:spcAft>
                <a:spcPts val="450"/>
              </a:spcAft>
              <a:buClr>
                <a:srgbClr val="27ACAA"/>
              </a:buClr>
              <a:buSzPct val="70000"/>
              <a:defRPr/>
            </a:pPr>
            <a:r>
              <a:rPr lang="en-IN" sz="4950" b="1" dirty="0">
                <a:solidFill>
                  <a:srgbClr val="FFE600"/>
                </a:solidFill>
                <a:latin typeface="EYInterstate Light"/>
                <a:ea typeface="+mn-ea"/>
              </a:rPr>
              <a:t>2</a:t>
            </a:r>
          </a:p>
        </p:txBody>
      </p:sp>
      <p:sp>
        <p:nvSpPr>
          <p:cNvPr id="48" name="TextBox 47">
            <a:extLst>
              <a:ext uri="{FF2B5EF4-FFF2-40B4-BE49-F238E27FC236}">
                <a16:creationId xmlns="" xmlns:a16="http://schemas.microsoft.com/office/drawing/2014/main" id="{8B8D8BBD-A740-43A3-8514-DF54D7EB0003}"/>
              </a:ext>
            </a:extLst>
          </p:cNvPr>
          <p:cNvSpPr txBox="1"/>
          <p:nvPr/>
        </p:nvSpPr>
        <p:spPr>
          <a:xfrm>
            <a:off x="1997337" y="1995017"/>
            <a:ext cx="1714977" cy="2566857"/>
          </a:xfrm>
          <a:prstGeom prst="rect">
            <a:avLst/>
          </a:prstGeom>
          <a:noFill/>
        </p:spPr>
        <p:txBody>
          <a:bodyPr wrap="square" lIns="0" tIns="27432" rIns="0" bIns="0" rtlCol="0">
            <a:spAutoFit/>
          </a:bodyPr>
          <a:lstStyle/>
          <a:p>
            <a:pPr algn="ctr" defTabSz="685800">
              <a:buClrTx/>
              <a:defRPr/>
            </a:pPr>
            <a:r>
              <a:rPr lang="en-IN" sz="1100" dirty="0">
                <a:solidFill>
                  <a:prstClr val="white"/>
                </a:solidFill>
                <a:latin typeface="EYInterstate Light"/>
                <a:ea typeface="+mn-ea"/>
              </a:rPr>
              <a:t>The listed companies while preparing sustainability reports, can now cross-reference such reporting with internationally accepted disclosure parameters as set out under GRI, SASB, TCFD, etc.</a:t>
            </a:r>
          </a:p>
          <a:p>
            <a:pPr algn="ctr" defTabSz="685800">
              <a:buClrTx/>
              <a:defRPr/>
            </a:pPr>
            <a:endParaRPr lang="en-IN" sz="1100" dirty="0">
              <a:solidFill>
                <a:prstClr val="white"/>
              </a:solidFill>
              <a:latin typeface="EYInterstate Light"/>
              <a:ea typeface="+mn-ea"/>
            </a:endParaRPr>
          </a:p>
          <a:p>
            <a:pPr algn="ctr" defTabSz="685800">
              <a:buClrTx/>
              <a:defRPr/>
            </a:pPr>
            <a:r>
              <a:rPr lang="en-IN" sz="1100" dirty="0">
                <a:solidFill>
                  <a:prstClr val="white"/>
                </a:solidFill>
                <a:latin typeface="EYInterstate Light"/>
                <a:ea typeface="+mn-ea"/>
              </a:rPr>
              <a:t> Furthermore, in case the data sought under BRSR format is already available under the annual report; the Regulatory Authority to avoid dual reporting, allows entities to cross reference such disclosure </a:t>
            </a:r>
            <a:r>
              <a:rPr lang="en-IN" sz="1100" dirty="0" smtClean="0">
                <a:solidFill>
                  <a:prstClr val="white"/>
                </a:solidFill>
                <a:latin typeface="EYInterstate Light"/>
                <a:ea typeface="+mn-ea"/>
              </a:rPr>
              <a:t>data</a:t>
            </a:r>
            <a:endParaRPr lang="en-IN" sz="900" dirty="0">
              <a:solidFill>
                <a:prstClr val="white"/>
              </a:solidFill>
              <a:latin typeface="EYInterstate Light"/>
              <a:ea typeface="+mn-ea"/>
            </a:endParaRPr>
          </a:p>
        </p:txBody>
      </p:sp>
      <p:sp>
        <p:nvSpPr>
          <p:cNvPr id="49" name="Rectangle 48">
            <a:extLst>
              <a:ext uri="{FF2B5EF4-FFF2-40B4-BE49-F238E27FC236}">
                <a16:creationId xmlns="" xmlns:a16="http://schemas.microsoft.com/office/drawing/2014/main" id="{E192039C-6CB2-4F8C-BD01-D6509616B6FE}"/>
              </a:ext>
            </a:extLst>
          </p:cNvPr>
          <p:cNvSpPr/>
          <p:nvPr/>
        </p:nvSpPr>
        <p:spPr>
          <a:xfrm>
            <a:off x="4034315" y="962025"/>
            <a:ext cx="1403508" cy="866775"/>
          </a:xfrm>
          <a:prstGeom prst="rect">
            <a:avLst/>
          </a:prstGeom>
          <a:solidFill>
            <a:srgbClr val="27ACAA"/>
          </a:solidFill>
          <a:ln w="9525" cap="flat" cmpd="sng" algn="ctr">
            <a:noFill/>
            <a:prstDash val="solid"/>
          </a:ln>
          <a:effectLst/>
        </p:spPr>
        <p:txBody>
          <a:bodyPr rtlCol="0" anchor="t" anchorCtr="0"/>
          <a:lstStyle/>
          <a:p>
            <a:pPr algn="ctr" defTabSz="685457">
              <a:lnSpc>
                <a:spcPct val="85000"/>
              </a:lnSpc>
              <a:spcAft>
                <a:spcPts val="450"/>
              </a:spcAft>
              <a:buClr>
                <a:srgbClr val="FFE600"/>
              </a:buClr>
              <a:buSzPct val="70000"/>
              <a:defRPr/>
            </a:pPr>
            <a:endParaRPr lang="en-US" sz="600" b="1" dirty="0">
              <a:solidFill>
                <a:prstClr val="white"/>
              </a:solidFill>
              <a:latin typeface="Calibri" panose="020F0502020204030204" pitchFamily="34" charset="0"/>
              <a:ea typeface="+mn-ea"/>
              <a:cs typeface="Calibri" panose="020F0502020204030204" pitchFamily="34" charset="0"/>
            </a:endParaRPr>
          </a:p>
          <a:p>
            <a:pPr algn="ctr" defTabSz="685457">
              <a:lnSpc>
                <a:spcPct val="85000"/>
              </a:lnSpc>
              <a:spcAft>
                <a:spcPts val="450"/>
              </a:spcAft>
              <a:buClr>
                <a:srgbClr val="FFE600"/>
              </a:buClr>
              <a:buSzPct val="70000"/>
              <a:defRPr/>
            </a:pPr>
            <a:endParaRPr lang="en-US" sz="600" b="1" dirty="0">
              <a:solidFill>
                <a:prstClr val="white"/>
              </a:solidFill>
              <a:latin typeface="Calibri" panose="020F0502020204030204" pitchFamily="34" charset="0"/>
              <a:ea typeface="+mn-ea"/>
              <a:cs typeface="Calibri" panose="020F0502020204030204" pitchFamily="34" charset="0"/>
            </a:endParaRPr>
          </a:p>
          <a:p>
            <a:pPr algn="ctr" defTabSz="685457">
              <a:lnSpc>
                <a:spcPct val="85000"/>
              </a:lnSpc>
              <a:spcAft>
                <a:spcPts val="450"/>
              </a:spcAft>
              <a:buClr>
                <a:srgbClr val="FFE600"/>
              </a:buClr>
              <a:buSzPct val="70000"/>
              <a:defRPr/>
            </a:pPr>
            <a:r>
              <a:rPr lang="en-US" sz="1100" dirty="0">
                <a:solidFill>
                  <a:prstClr val="white"/>
                </a:solidFill>
                <a:latin typeface="EYInterstate Light"/>
                <a:ea typeface="+mn-ea"/>
              </a:rPr>
              <a:t>Training </a:t>
            </a:r>
            <a:r>
              <a:rPr lang="en-US" sz="1100" dirty="0" smtClean="0">
                <a:solidFill>
                  <a:prstClr val="white"/>
                </a:solidFill>
                <a:latin typeface="EYInterstate Light"/>
                <a:ea typeface="+mn-ea"/>
              </a:rPr>
              <a:t>and</a:t>
            </a:r>
          </a:p>
          <a:p>
            <a:pPr algn="ctr" defTabSz="685457">
              <a:lnSpc>
                <a:spcPct val="85000"/>
              </a:lnSpc>
              <a:spcAft>
                <a:spcPts val="450"/>
              </a:spcAft>
              <a:buClr>
                <a:srgbClr val="FFE600"/>
              </a:buClr>
              <a:buSzPct val="70000"/>
              <a:defRPr/>
            </a:pPr>
            <a:r>
              <a:rPr lang="en-US" sz="1100" dirty="0" smtClean="0">
                <a:solidFill>
                  <a:prstClr val="white"/>
                </a:solidFill>
                <a:latin typeface="EYInterstate Light"/>
                <a:ea typeface="+mn-ea"/>
              </a:rPr>
              <a:t> </a:t>
            </a:r>
            <a:r>
              <a:rPr lang="en-US" sz="1100" dirty="0">
                <a:solidFill>
                  <a:prstClr val="white"/>
                </a:solidFill>
                <a:latin typeface="EYInterstate Light"/>
                <a:ea typeface="+mn-ea"/>
              </a:rPr>
              <a:t>Awareness</a:t>
            </a:r>
            <a:endParaRPr lang="en-IN" sz="1100" dirty="0">
              <a:solidFill>
                <a:prstClr val="white"/>
              </a:solidFill>
              <a:latin typeface="EYInterstate Light"/>
              <a:ea typeface="+mn-ea"/>
            </a:endParaRPr>
          </a:p>
        </p:txBody>
      </p:sp>
      <p:sp>
        <p:nvSpPr>
          <p:cNvPr id="50" name="Rectangle 49">
            <a:extLst>
              <a:ext uri="{FF2B5EF4-FFF2-40B4-BE49-F238E27FC236}">
                <a16:creationId xmlns="" xmlns:a16="http://schemas.microsoft.com/office/drawing/2014/main" id="{53E6D224-B80A-4DC6-B54A-EAA6CB9E29E4}"/>
              </a:ext>
            </a:extLst>
          </p:cNvPr>
          <p:cNvSpPr/>
          <p:nvPr/>
        </p:nvSpPr>
        <p:spPr>
          <a:xfrm>
            <a:off x="4034315" y="1876425"/>
            <a:ext cx="1403508" cy="2619375"/>
          </a:xfrm>
          <a:prstGeom prst="rect">
            <a:avLst/>
          </a:prstGeom>
          <a:noFill/>
          <a:ln w="9525" cap="flat" cmpd="sng" algn="ctr">
            <a:solidFill>
              <a:srgbClr val="FFE600"/>
            </a:solidFill>
            <a:prstDash val="solid"/>
          </a:ln>
          <a:effectLst/>
        </p:spPr>
        <p:txBody>
          <a:bodyPr rtlCol="0" anchor="t" anchorCtr="0"/>
          <a:lstStyle/>
          <a:p>
            <a:pPr algn="ctr" defTabSz="685800">
              <a:buClrTx/>
              <a:defRPr/>
            </a:pPr>
            <a:endParaRPr lang="en-IN" sz="900" dirty="0">
              <a:solidFill>
                <a:srgbClr val="2E2E38"/>
              </a:solidFill>
              <a:latin typeface="EYInterstate Light"/>
              <a:ea typeface="+mn-ea"/>
            </a:endParaRPr>
          </a:p>
        </p:txBody>
      </p:sp>
      <p:sp>
        <p:nvSpPr>
          <p:cNvPr id="51" name="TextBox 50">
            <a:extLst>
              <a:ext uri="{FF2B5EF4-FFF2-40B4-BE49-F238E27FC236}">
                <a16:creationId xmlns="" xmlns:a16="http://schemas.microsoft.com/office/drawing/2014/main" id="{C170387A-D774-4009-BCFB-CB813C1173E6}"/>
              </a:ext>
            </a:extLst>
          </p:cNvPr>
          <p:cNvSpPr txBox="1"/>
          <p:nvPr/>
        </p:nvSpPr>
        <p:spPr>
          <a:xfrm>
            <a:off x="3883943" y="1106536"/>
            <a:ext cx="209550" cy="675185"/>
          </a:xfrm>
          <a:prstGeom prst="rect">
            <a:avLst/>
          </a:prstGeom>
          <a:noFill/>
        </p:spPr>
        <p:txBody>
          <a:bodyPr wrap="square" lIns="0" tIns="27432" rIns="0" bIns="0" rtlCol="0">
            <a:spAutoFit/>
          </a:bodyPr>
          <a:lstStyle/>
          <a:p>
            <a:pPr defTabSz="685800">
              <a:lnSpc>
                <a:spcPct val="85000"/>
              </a:lnSpc>
              <a:spcAft>
                <a:spcPts val="450"/>
              </a:spcAft>
              <a:buClr>
                <a:srgbClr val="27ACAA"/>
              </a:buClr>
              <a:buSzPct val="70000"/>
              <a:defRPr/>
            </a:pPr>
            <a:r>
              <a:rPr lang="en-IN" sz="4950" b="1" dirty="0">
                <a:solidFill>
                  <a:srgbClr val="FFE600"/>
                </a:solidFill>
                <a:latin typeface="EYInterstate Light"/>
                <a:ea typeface="+mn-ea"/>
              </a:rPr>
              <a:t>3</a:t>
            </a:r>
          </a:p>
        </p:txBody>
      </p:sp>
      <p:sp>
        <p:nvSpPr>
          <p:cNvPr id="52" name="TextBox 51">
            <a:extLst>
              <a:ext uri="{FF2B5EF4-FFF2-40B4-BE49-F238E27FC236}">
                <a16:creationId xmlns="" xmlns:a16="http://schemas.microsoft.com/office/drawing/2014/main" id="{FBD3CD66-CC8F-4B25-8A58-32B1FD5F1355}"/>
              </a:ext>
            </a:extLst>
          </p:cNvPr>
          <p:cNvSpPr txBox="1"/>
          <p:nvPr/>
        </p:nvSpPr>
        <p:spPr>
          <a:xfrm>
            <a:off x="4093758" y="1995017"/>
            <a:ext cx="1284623" cy="2566857"/>
          </a:xfrm>
          <a:prstGeom prst="rect">
            <a:avLst/>
          </a:prstGeom>
          <a:noFill/>
        </p:spPr>
        <p:txBody>
          <a:bodyPr wrap="square" lIns="0" tIns="27432" rIns="0" bIns="0" rtlCol="0">
            <a:spAutoFit/>
          </a:bodyPr>
          <a:lstStyle/>
          <a:p>
            <a:pPr algn="ctr" defTabSz="685800">
              <a:buClrTx/>
              <a:defRPr/>
            </a:pPr>
            <a:r>
              <a:rPr lang="en-IN" sz="1100" dirty="0">
                <a:solidFill>
                  <a:prstClr val="white"/>
                </a:solidFill>
                <a:latin typeface="EYInterstate Light"/>
                <a:ea typeface="+mn-ea"/>
              </a:rPr>
              <a:t>N</a:t>
            </a:r>
            <a:r>
              <a:rPr lang="en-IN" sz="1100" dirty="0" smtClean="0">
                <a:solidFill>
                  <a:prstClr val="white"/>
                </a:solidFill>
                <a:latin typeface="EYInterstate Light"/>
                <a:ea typeface="+mn-ea"/>
              </a:rPr>
              <a:t>ew </a:t>
            </a:r>
            <a:r>
              <a:rPr lang="en-IN" sz="1100" dirty="0">
                <a:solidFill>
                  <a:prstClr val="white"/>
                </a:solidFill>
                <a:latin typeface="EYInterstate Light"/>
                <a:ea typeface="+mn-ea"/>
              </a:rPr>
              <a:t>format lays emphasis on the importance of imparting adequate awareness and training sessions on aspects such as employee health &amp; safety measures, anti-corruption issues and upskilling the workforce. </a:t>
            </a:r>
          </a:p>
          <a:p>
            <a:pPr algn="ctr" defTabSz="685800">
              <a:buClrTx/>
              <a:defRPr/>
            </a:pPr>
            <a:endParaRPr lang="en-IN" sz="1100" dirty="0">
              <a:solidFill>
                <a:prstClr val="white"/>
              </a:solidFill>
              <a:latin typeface="EYInterstate Light"/>
              <a:ea typeface="+mn-ea"/>
            </a:endParaRPr>
          </a:p>
          <a:p>
            <a:pPr algn="ctr" defTabSz="685800">
              <a:buClrTx/>
              <a:defRPr/>
            </a:pPr>
            <a:r>
              <a:rPr lang="en-IN" sz="1100" dirty="0">
                <a:solidFill>
                  <a:prstClr val="white"/>
                </a:solidFill>
                <a:latin typeface="EYInterstate Light"/>
                <a:ea typeface="+mn-ea"/>
              </a:rPr>
              <a:t>Accordingly, </a:t>
            </a:r>
            <a:r>
              <a:rPr lang="en-IN" sz="1100" dirty="0" smtClean="0">
                <a:solidFill>
                  <a:prstClr val="white"/>
                </a:solidFill>
                <a:latin typeface="EYInterstate Light"/>
                <a:ea typeface="+mn-ea"/>
              </a:rPr>
              <a:t> </a:t>
            </a:r>
            <a:r>
              <a:rPr lang="en-IN" sz="1100" dirty="0">
                <a:solidFill>
                  <a:prstClr val="white"/>
                </a:solidFill>
                <a:latin typeface="EYInterstate Light"/>
                <a:ea typeface="+mn-ea"/>
              </a:rPr>
              <a:t>companies are required to disclose details of such training initiatives</a:t>
            </a:r>
          </a:p>
        </p:txBody>
      </p:sp>
      <p:sp>
        <p:nvSpPr>
          <p:cNvPr id="53" name="Rectangle 52">
            <a:extLst>
              <a:ext uri="{FF2B5EF4-FFF2-40B4-BE49-F238E27FC236}">
                <a16:creationId xmlns="" xmlns:a16="http://schemas.microsoft.com/office/drawing/2014/main" id="{02A9F9C6-C641-4C95-9B96-D6BF57936E1B}"/>
              </a:ext>
            </a:extLst>
          </p:cNvPr>
          <p:cNvSpPr/>
          <p:nvPr/>
        </p:nvSpPr>
        <p:spPr>
          <a:xfrm>
            <a:off x="5675676" y="957733"/>
            <a:ext cx="1403508" cy="866775"/>
          </a:xfrm>
          <a:prstGeom prst="rect">
            <a:avLst/>
          </a:prstGeom>
          <a:solidFill>
            <a:srgbClr val="27ACAA"/>
          </a:solidFill>
          <a:ln w="9525" cap="flat" cmpd="sng" algn="ctr">
            <a:noFill/>
            <a:prstDash val="solid"/>
          </a:ln>
          <a:effectLst/>
        </p:spPr>
        <p:txBody>
          <a:bodyPr rtlCol="0" anchor="t" anchorCtr="0"/>
          <a:lstStyle/>
          <a:p>
            <a:pPr algn="ctr" defTabSz="685457">
              <a:lnSpc>
                <a:spcPct val="85000"/>
              </a:lnSpc>
              <a:spcAft>
                <a:spcPts val="450"/>
              </a:spcAft>
              <a:buClr>
                <a:srgbClr val="FFE600"/>
              </a:buClr>
              <a:buSzPct val="70000"/>
              <a:defRPr/>
            </a:pPr>
            <a:endParaRPr lang="en-US" sz="600" b="1" dirty="0">
              <a:solidFill>
                <a:prstClr val="white"/>
              </a:solidFill>
              <a:latin typeface="Calibri" panose="020F0502020204030204" pitchFamily="34" charset="0"/>
              <a:ea typeface="+mn-ea"/>
              <a:cs typeface="Calibri" panose="020F0502020204030204" pitchFamily="34" charset="0"/>
            </a:endParaRPr>
          </a:p>
          <a:p>
            <a:pPr algn="ctr" defTabSz="685457">
              <a:lnSpc>
                <a:spcPct val="85000"/>
              </a:lnSpc>
              <a:spcAft>
                <a:spcPts val="450"/>
              </a:spcAft>
              <a:buClr>
                <a:srgbClr val="FFE600"/>
              </a:buClr>
              <a:buSzPct val="70000"/>
              <a:defRPr/>
            </a:pPr>
            <a:endParaRPr lang="en-US" sz="600" b="1" dirty="0">
              <a:solidFill>
                <a:prstClr val="white"/>
              </a:solidFill>
              <a:latin typeface="Calibri" panose="020F0502020204030204" pitchFamily="34" charset="0"/>
              <a:ea typeface="+mn-ea"/>
              <a:cs typeface="Calibri" panose="020F0502020204030204" pitchFamily="34" charset="0"/>
            </a:endParaRPr>
          </a:p>
          <a:p>
            <a:pPr algn="ctr" defTabSz="685457">
              <a:lnSpc>
                <a:spcPct val="85000"/>
              </a:lnSpc>
              <a:spcAft>
                <a:spcPts val="450"/>
              </a:spcAft>
              <a:buClr>
                <a:srgbClr val="FFE600"/>
              </a:buClr>
              <a:buSzPct val="70000"/>
              <a:defRPr/>
            </a:pPr>
            <a:r>
              <a:rPr lang="en-US" sz="1100" dirty="0">
                <a:solidFill>
                  <a:prstClr val="white"/>
                </a:solidFill>
                <a:latin typeface="EYInterstate Light"/>
                <a:ea typeface="+mn-ea"/>
              </a:rPr>
              <a:t>Assessment </a:t>
            </a:r>
          </a:p>
          <a:p>
            <a:pPr algn="ctr" defTabSz="685457">
              <a:lnSpc>
                <a:spcPct val="85000"/>
              </a:lnSpc>
              <a:spcAft>
                <a:spcPts val="450"/>
              </a:spcAft>
              <a:buClr>
                <a:srgbClr val="FFE600"/>
              </a:buClr>
              <a:buSzPct val="70000"/>
              <a:defRPr/>
            </a:pPr>
            <a:r>
              <a:rPr lang="en-US" sz="1100" dirty="0">
                <a:solidFill>
                  <a:prstClr val="white"/>
                </a:solidFill>
                <a:latin typeface="EYInterstate Light"/>
                <a:ea typeface="+mn-ea"/>
              </a:rPr>
              <a:t>Disclosures</a:t>
            </a:r>
            <a:endParaRPr lang="en-IN" sz="1100" dirty="0">
              <a:solidFill>
                <a:prstClr val="white"/>
              </a:solidFill>
              <a:latin typeface="EYInterstate Light"/>
              <a:ea typeface="+mn-ea"/>
            </a:endParaRPr>
          </a:p>
        </p:txBody>
      </p:sp>
      <p:sp>
        <p:nvSpPr>
          <p:cNvPr id="54" name="Rectangle 53">
            <a:extLst>
              <a:ext uri="{FF2B5EF4-FFF2-40B4-BE49-F238E27FC236}">
                <a16:creationId xmlns="" xmlns:a16="http://schemas.microsoft.com/office/drawing/2014/main" id="{31D30EE9-E1B3-4022-B6F8-F86E2119EC13}"/>
              </a:ext>
            </a:extLst>
          </p:cNvPr>
          <p:cNvSpPr/>
          <p:nvPr/>
        </p:nvSpPr>
        <p:spPr>
          <a:xfrm>
            <a:off x="5675676" y="1872133"/>
            <a:ext cx="1403508" cy="2619375"/>
          </a:xfrm>
          <a:prstGeom prst="rect">
            <a:avLst/>
          </a:prstGeom>
          <a:noFill/>
          <a:ln w="9525" cap="flat" cmpd="sng" algn="ctr">
            <a:solidFill>
              <a:srgbClr val="FFE600"/>
            </a:solidFill>
            <a:prstDash val="solid"/>
          </a:ln>
          <a:effectLst/>
        </p:spPr>
        <p:txBody>
          <a:bodyPr rtlCol="0" anchor="t" anchorCtr="0"/>
          <a:lstStyle/>
          <a:p>
            <a:pPr algn="ctr" defTabSz="685800">
              <a:buClrTx/>
              <a:defRPr/>
            </a:pPr>
            <a:endParaRPr lang="en-IN" sz="900" dirty="0">
              <a:solidFill>
                <a:srgbClr val="2E2E38"/>
              </a:solidFill>
              <a:latin typeface="EYInterstate Light"/>
              <a:ea typeface="+mn-ea"/>
            </a:endParaRPr>
          </a:p>
        </p:txBody>
      </p:sp>
      <p:sp>
        <p:nvSpPr>
          <p:cNvPr id="55" name="TextBox 54">
            <a:extLst>
              <a:ext uri="{FF2B5EF4-FFF2-40B4-BE49-F238E27FC236}">
                <a16:creationId xmlns="" xmlns:a16="http://schemas.microsoft.com/office/drawing/2014/main" id="{F4F96131-F18A-4C05-9739-D955347BCD25}"/>
              </a:ext>
            </a:extLst>
          </p:cNvPr>
          <p:cNvSpPr txBox="1"/>
          <p:nvPr/>
        </p:nvSpPr>
        <p:spPr>
          <a:xfrm>
            <a:off x="5525304" y="1102243"/>
            <a:ext cx="209550" cy="675185"/>
          </a:xfrm>
          <a:prstGeom prst="rect">
            <a:avLst/>
          </a:prstGeom>
          <a:noFill/>
        </p:spPr>
        <p:txBody>
          <a:bodyPr wrap="square" lIns="0" tIns="27432" rIns="0" bIns="0" rtlCol="0">
            <a:spAutoFit/>
          </a:bodyPr>
          <a:lstStyle/>
          <a:p>
            <a:pPr defTabSz="685800">
              <a:lnSpc>
                <a:spcPct val="85000"/>
              </a:lnSpc>
              <a:spcAft>
                <a:spcPts val="450"/>
              </a:spcAft>
              <a:buClr>
                <a:srgbClr val="27ACAA"/>
              </a:buClr>
              <a:buSzPct val="70000"/>
              <a:defRPr/>
            </a:pPr>
            <a:r>
              <a:rPr lang="en-IN" sz="4950" b="1" dirty="0">
                <a:solidFill>
                  <a:srgbClr val="FFE600"/>
                </a:solidFill>
                <a:latin typeface="EYInterstate Light"/>
                <a:ea typeface="+mn-ea"/>
              </a:rPr>
              <a:t>4</a:t>
            </a:r>
            <a:endParaRPr lang="en-IN" sz="1100" dirty="0">
              <a:solidFill>
                <a:prstClr val="white"/>
              </a:solidFill>
              <a:latin typeface="EYInterstate Light"/>
              <a:ea typeface="+mn-ea"/>
            </a:endParaRPr>
          </a:p>
        </p:txBody>
      </p:sp>
      <p:sp>
        <p:nvSpPr>
          <p:cNvPr id="56" name="TextBox 55">
            <a:extLst>
              <a:ext uri="{FF2B5EF4-FFF2-40B4-BE49-F238E27FC236}">
                <a16:creationId xmlns="" xmlns:a16="http://schemas.microsoft.com/office/drawing/2014/main" id="{A6547530-4D9A-4EE6-A91A-D03C715D4F74}"/>
              </a:ext>
            </a:extLst>
          </p:cNvPr>
          <p:cNvSpPr txBox="1"/>
          <p:nvPr/>
        </p:nvSpPr>
        <p:spPr>
          <a:xfrm>
            <a:off x="5735119" y="2257316"/>
            <a:ext cx="1284623" cy="1720471"/>
          </a:xfrm>
          <a:prstGeom prst="rect">
            <a:avLst/>
          </a:prstGeom>
          <a:noFill/>
        </p:spPr>
        <p:txBody>
          <a:bodyPr wrap="square" lIns="0" tIns="27432" rIns="0" bIns="0" rtlCol="0">
            <a:spAutoFit/>
          </a:bodyPr>
          <a:lstStyle/>
          <a:p>
            <a:pPr algn="ctr" defTabSz="685800">
              <a:buClrTx/>
              <a:defRPr/>
            </a:pPr>
            <a:r>
              <a:rPr lang="en-IN" sz="1100" dirty="0">
                <a:solidFill>
                  <a:prstClr val="white"/>
                </a:solidFill>
                <a:latin typeface="EYInterstate Light"/>
                <a:ea typeface="+mn-ea"/>
              </a:rPr>
              <a:t>With a key focus on environmental and social aspects, </a:t>
            </a:r>
            <a:r>
              <a:rPr lang="en-IN" sz="1100" dirty="0" smtClean="0">
                <a:solidFill>
                  <a:prstClr val="white"/>
                </a:solidFill>
                <a:latin typeface="EYInterstate Light"/>
                <a:ea typeface="+mn-ea"/>
              </a:rPr>
              <a:t> </a:t>
            </a:r>
            <a:r>
              <a:rPr lang="en-IN" sz="1100" dirty="0">
                <a:solidFill>
                  <a:prstClr val="white"/>
                </a:solidFill>
                <a:latin typeface="EYInterstate Light"/>
                <a:ea typeface="+mn-ea"/>
              </a:rPr>
              <a:t>new format seeks disclosures w.r.t. any Environmental or Social Impact Assessments carried out by the listed entities in compliance with relevant laws</a:t>
            </a:r>
            <a:r>
              <a:rPr lang="en-IN" sz="1000" dirty="0">
                <a:solidFill>
                  <a:prstClr val="white"/>
                </a:solidFill>
                <a:latin typeface="EYInterstate Light"/>
                <a:ea typeface="+mn-ea"/>
              </a:rPr>
              <a:t>.</a:t>
            </a:r>
          </a:p>
        </p:txBody>
      </p:sp>
      <p:sp>
        <p:nvSpPr>
          <p:cNvPr id="57" name="Rectangle 56">
            <a:extLst>
              <a:ext uri="{FF2B5EF4-FFF2-40B4-BE49-F238E27FC236}">
                <a16:creationId xmlns="" xmlns:a16="http://schemas.microsoft.com/office/drawing/2014/main" id="{9F8A3C23-92E8-4B2D-9912-6144C7749877}"/>
              </a:ext>
            </a:extLst>
          </p:cNvPr>
          <p:cNvSpPr/>
          <p:nvPr/>
        </p:nvSpPr>
        <p:spPr>
          <a:xfrm>
            <a:off x="7317037" y="962025"/>
            <a:ext cx="1403508" cy="866775"/>
          </a:xfrm>
          <a:prstGeom prst="rect">
            <a:avLst/>
          </a:prstGeom>
          <a:solidFill>
            <a:srgbClr val="27ACAA"/>
          </a:solidFill>
          <a:ln w="9525" cap="flat" cmpd="sng" algn="ctr">
            <a:noFill/>
            <a:prstDash val="solid"/>
          </a:ln>
          <a:effectLst/>
        </p:spPr>
        <p:txBody>
          <a:bodyPr rtlCol="0" anchor="t" anchorCtr="0"/>
          <a:lstStyle/>
          <a:p>
            <a:pPr algn="ctr" defTabSz="685457">
              <a:lnSpc>
                <a:spcPct val="85000"/>
              </a:lnSpc>
              <a:spcAft>
                <a:spcPts val="450"/>
              </a:spcAft>
              <a:buClr>
                <a:srgbClr val="FFE600"/>
              </a:buClr>
              <a:buSzPct val="70000"/>
              <a:defRPr/>
            </a:pPr>
            <a:endParaRPr lang="en-US" sz="600" b="1" dirty="0">
              <a:solidFill>
                <a:prstClr val="white"/>
              </a:solidFill>
              <a:latin typeface="Calibri" panose="020F0502020204030204" pitchFamily="34" charset="0"/>
              <a:ea typeface="+mn-ea"/>
              <a:cs typeface="Calibri" panose="020F0502020204030204" pitchFamily="34" charset="0"/>
            </a:endParaRPr>
          </a:p>
          <a:p>
            <a:pPr algn="ctr" defTabSz="685457">
              <a:lnSpc>
                <a:spcPct val="85000"/>
              </a:lnSpc>
              <a:spcAft>
                <a:spcPts val="450"/>
              </a:spcAft>
              <a:buClr>
                <a:srgbClr val="FFE600"/>
              </a:buClr>
              <a:buSzPct val="70000"/>
              <a:defRPr/>
            </a:pPr>
            <a:endParaRPr lang="en-US" sz="600" b="1" dirty="0">
              <a:solidFill>
                <a:prstClr val="white"/>
              </a:solidFill>
              <a:latin typeface="Calibri" panose="020F0502020204030204" pitchFamily="34" charset="0"/>
              <a:ea typeface="+mn-ea"/>
              <a:cs typeface="Calibri" panose="020F0502020204030204" pitchFamily="34" charset="0"/>
            </a:endParaRPr>
          </a:p>
          <a:p>
            <a:pPr algn="ctr" defTabSz="685457">
              <a:lnSpc>
                <a:spcPct val="85000"/>
              </a:lnSpc>
              <a:spcAft>
                <a:spcPts val="450"/>
              </a:spcAft>
              <a:buClr>
                <a:srgbClr val="FFE600"/>
              </a:buClr>
              <a:buSzPct val="70000"/>
              <a:defRPr/>
            </a:pPr>
            <a:r>
              <a:rPr lang="en-US" sz="1100" dirty="0">
                <a:solidFill>
                  <a:prstClr val="white"/>
                </a:solidFill>
                <a:latin typeface="EYInterstate Light"/>
                <a:ea typeface="+mn-ea"/>
              </a:rPr>
              <a:t>Essential and Leadership Indicators</a:t>
            </a:r>
          </a:p>
        </p:txBody>
      </p:sp>
      <p:sp>
        <p:nvSpPr>
          <p:cNvPr id="58" name="Rectangle 57">
            <a:extLst>
              <a:ext uri="{FF2B5EF4-FFF2-40B4-BE49-F238E27FC236}">
                <a16:creationId xmlns="" xmlns:a16="http://schemas.microsoft.com/office/drawing/2014/main" id="{41FCC475-8966-42FC-830B-DFD2F4EE1187}"/>
              </a:ext>
            </a:extLst>
          </p:cNvPr>
          <p:cNvSpPr/>
          <p:nvPr/>
        </p:nvSpPr>
        <p:spPr>
          <a:xfrm>
            <a:off x="7317037" y="1876425"/>
            <a:ext cx="1403508" cy="2619375"/>
          </a:xfrm>
          <a:prstGeom prst="rect">
            <a:avLst/>
          </a:prstGeom>
          <a:noFill/>
          <a:ln w="9525" cap="flat" cmpd="sng" algn="ctr">
            <a:solidFill>
              <a:srgbClr val="FFE600"/>
            </a:solidFill>
            <a:prstDash val="solid"/>
          </a:ln>
          <a:effectLst/>
        </p:spPr>
        <p:txBody>
          <a:bodyPr rtlCol="0" anchor="t" anchorCtr="0"/>
          <a:lstStyle/>
          <a:p>
            <a:pPr algn="ctr" defTabSz="685800">
              <a:buClrTx/>
              <a:defRPr/>
            </a:pPr>
            <a:endParaRPr lang="en-IN" sz="900" dirty="0">
              <a:solidFill>
                <a:srgbClr val="2E2E38"/>
              </a:solidFill>
              <a:latin typeface="EYInterstate Light"/>
              <a:ea typeface="+mn-ea"/>
            </a:endParaRPr>
          </a:p>
        </p:txBody>
      </p:sp>
      <p:sp>
        <p:nvSpPr>
          <p:cNvPr id="59" name="TextBox 58">
            <a:extLst>
              <a:ext uri="{FF2B5EF4-FFF2-40B4-BE49-F238E27FC236}">
                <a16:creationId xmlns="" xmlns:a16="http://schemas.microsoft.com/office/drawing/2014/main" id="{B0ED5341-344D-4F77-AB40-33868A14CE7E}"/>
              </a:ext>
            </a:extLst>
          </p:cNvPr>
          <p:cNvSpPr txBox="1"/>
          <p:nvPr/>
        </p:nvSpPr>
        <p:spPr>
          <a:xfrm>
            <a:off x="7166665" y="1106536"/>
            <a:ext cx="209550" cy="675185"/>
          </a:xfrm>
          <a:prstGeom prst="rect">
            <a:avLst/>
          </a:prstGeom>
          <a:noFill/>
        </p:spPr>
        <p:txBody>
          <a:bodyPr wrap="square" lIns="0" tIns="27432" rIns="0" bIns="0" rtlCol="0">
            <a:spAutoFit/>
          </a:bodyPr>
          <a:lstStyle/>
          <a:p>
            <a:pPr defTabSz="685800">
              <a:lnSpc>
                <a:spcPct val="85000"/>
              </a:lnSpc>
              <a:spcAft>
                <a:spcPts val="450"/>
              </a:spcAft>
              <a:buClr>
                <a:srgbClr val="27ACAA"/>
              </a:buClr>
              <a:buSzPct val="70000"/>
              <a:defRPr/>
            </a:pPr>
            <a:r>
              <a:rPr lang="en-IN" sz="4950" b="1" dirty="0">
                <a:solidFill>
                  <a:srgbClr val="FFE600"/>
                </a:solidFill>
                <a:latin typeface="EYInterstate Light"/>
                <a:ea typeface="+mn-ea"/>
              </a:rPr>
              <a:t>5</a:t>
            </a:r>
          </a:p>
        </p:txBody>
      </p:sp>
      <p:sp>
        <p:nvSpPr>
          <p:cNvPr id="60" name="TextBox 59">
            <a:extLst>
              <a:ext uri="{FF2B5EF4-FFF2-40B4-BE49-F238E27FC236}">
                <a16:creationId xmlns="" xmlns:a16="http://schemas.microsoft.com/office/drawing/2014/main" id="{38549308-C3A2-43F1-B6E1-A5C29C502254}"/>
              </a:ext>
            </a:extLst>
          </p:cNvPr>
          <p:cNvSpPr txBox="1"/>
          <p:nvPr/>
        </p:nvSpPr>
        <p:spPr>
          <a:xfrm>
            <a:off x="7376479" y="2261608"/>
            <a:ext cx="1284623" cy="1720471"/>
          </a:xfrm>
          <a:prstGeom prst="rect">
            <a:avLst/>
          </a:prstGeom>
          <a:noFill/>
        </p:spPr>
        <p:txBody>
          <a:bodyPr wrap="square" lIns="0" tIns="27432" rIns="0" bIns="0" rtlCol="0">
            <a:spAutoFit/>
          </a:bodyPr>
          <a:lstStyle/>
          <a:p>
            <a:pPr algn="ctr" defTabSz="685800">
              <a:buClrTx/>
              <a:defRPr/>
            </a:pPr>
            <a:r>
              <a:rPr lang="en-IN" sz="1100" dirty="0">
                <a:solidFill>
                  <a:prstClr val="white"/>
                </a:solidFill>
                <a:latin typeface="EYInterstate Light"/>
                <a:ea typeface="+mn-ea"/>
              </a:rPr>
              <a:t>R</a:t>
            </a:r>
            <a:r>
              <a:rPr lang="en-IN" sz="1100" dirty="0" smtClean="0">
                <a:solidFill>
                  <a:prstClr val="white"/>
                </a:solidFill>
                <a:latin typeface="EYInterstate Light"/>
                <a:ea typeface="+mn-ea"/>
              </a:rPr>
              <a:t>evised </a:t>
            </a:r>
            <a:r>
              <a:rPr lang="en-IN" sz="1100" dirty="0">
                <a:solidFill>
                  <a:prstClr val="white"/>
                </a:solidFill>
                <a:latin typeface="EYInterstate Light"/>
                <a:ea typeface="+mn-ea"/>
              </a:rPr>
              <a:t>framework promotes </a:t>
            </a:r>
            <a:r>
              <a:rPr lang="en-IN" sz="1100" dirty="0" smtClean="0">
                <a:solidFill>
                  <a:prstClr val="white"/>
                </a:solidFill>
                <a:latin typeface="EYInterstate Light"/>
                <a:ea typeface="+mn-ea"/>
              </a:rPr>
              <a:t> </a:t>
            </a:r>
            <a:r>
              <a:rPr lang="en-IN" sz="1100" dirty="0">
                <a:solidFill>
                  <a:prstClr val="white"/>
                </a:solidFill>
                <a:latin typeface="EYInterstate Light"/>
                <a:ea typeface="+mn-ea"/>
              </a:rPr>
              <a:t>adaptation of </a:t>
            </a:r>
            <a:r>
              <a:rPr lang="en-IN" sz="1100" dirty="0" smtClean="0">
                <a:solidFill>
                  <a:prstClr val="white"/>
                </a:solidFill>
                <a:latin typeface="EYInterstate Light"/>
                <a:ea typeface="+mn-ea"/>
              </a:rPr>
              <a:t>Key </a:t>
            </a:r>
            <a:r>
              <a:rPr lang="en-IN" sz="1100" dirty="0">
                <a:solidFill>
                  <a:prstClr val="white"/>
                </a:solidFill>
                <a:latin typeface="EYInterstate Light"/>
                <a:ea typeface="+mn-ea"/>
              </a:rPr>
              <a:t>Performance Indicators (KPIs) model and although voluntary, the Regulatory Authority encourages listed companies to report on leadership indicators as well</a:t>
            </a:r>
            <a:r>
              <a:rPr lang="en-IN" sz="1100" b="1" dirty="0">
                <a:solidFill>
                  <a:prstClr val="white"/>
                </a:solidFill>
                <a:latin typeface="EYInterstate Light"/>
                <a:ea typeface="+mn-ea"/>
              </a:rPr>
              <a:t>.</a:t>
            </a:r>
          </a:p>
        </p:txBody>
      </p:sp>
    </p:spTree>
    <p:extLst>
      <p:ext uri="{BB962C8B-B14F-4D97-AF65-F5344CB8AC3E}">
        <p14:creationId xmlns:p14="http://schemas.microsoft.com/office/powerpoint/2010/main" val="3864097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2687" y="0"/>
            <a:ext cx="5615011" cy="1265499"/>
          </a:xfrm>
        </p:spPr>
        <p:txBody>
          <a:bodyPr/>
          <a:lstStyle/>
          <a:p>
            <a:pPr marL="214313" indent="-214313">
              <a:lnSpc>
                <a:spcPct val="115000"/>
              </a:lnSpc>
            </a:pPr>
            <a:r>
              <a:rPr lang="en-US" sz="2400" b="1" dirty="0" smtClean="0">
                <a:solidFill>
                  <a:schemeClr val="bg2"/>
                </a:solidFill>
                <a:ea typeface="Calibri" panose="020F0502020204030204" pitchFamily="34" charset="0"/>
                <a:cs typeface="Mangal" panose="02040503050203030202" pitchFamily="18" charset="0"/>
              </a:rPr>
              <a:t>Sustainability </a:t>
            </a:r>
            <a:r>
              <a:rPr lang="en-US" sz="2400" b="1" dirty="0">
                <a:solidFill>
                  <a:schemeClr val="bg2"/>
                </a:solidFill>
                <a:ea typeface="Calibri" panose="020F0502020204030204" pitchFamily="34" charset="0"/>
                <a:cs typeface="Mangal" panose="02040503050203030202" pitchFamily="18" charset="0"/>
              </a:rPr>
              <a:t>R</a:t>
            </a:r>
            <a:r>
              <a:rPr lang="en-US" sz="2400" b="1" dirty="0" smtClean="0">
                <a:solidFill>
                  <a:schemeClr val="bg2"/>
                </a:solidFill>
                <a:ea typeface="Calibri" panose="020F0502020204030204" pitchFamily="34" charset="0"/>
                <a:cs typeface="Mangal" panose="02040503050203030202" pitchFamily="18" charset="0"/>
              </a:rPr>
              <a:t>eporting </a:t>
            </a:r>
            <a:r>
              <a:rPr lang="en-US" sz="2400" b="1" dirty="0">
                <a:solidFill>
                  <a:schemeClr val="bg2"/>
                </a:solidFill>
                <a:ea typeface="Calibri" panose="020F0502020204030204" pitchFamily="34" charset="0"/>
                <a:cs typeface="Mangal" panose="02040503050203030202" pitchFamily="18" charset="0"/>
              </a:rPr>
              <a:t>Maturity Model (SRMM) Version </a:t>
            </a:r>
            <a:r>
              <a:rPr lang="en-US" sz="2400" b="1" dirty="0" smtClean="0">
                <a:solidFill>
                  <a:schemeClr val="bg2"/>
                </a:solidFill>
                <a:ea typeface="Calibri" panose="020F0502020204030204" pitchFamily="34" charset="0"/>
                <a:cs typeface="Mangal" panose="02040503050203030202" pitchFamily="18" charset="0"/>
              </a:rPr>
              <a:t>2.0 – Developed by ICAI</a:t>
            </a:r>
            <a:endParaRPr lang="en-IN" sz="2400" dirty="0">
              <a:solidFill>
                <a:schemeClr val="bg2"/>
              </a:solidFill>
              <a:ea typeface="Calibri" panose="020F0502020204030204" pitchFamily="34" charset="0"/>
              <a:cs typeface="Mangal" panose="02040503050203030202" pitchFamily="18" charset="0"/>
            </a:endParaRPr>
          </a:p>
        </p:txBody>
      </p:sp>
      <p:sp>
        <p:nvSpPr>
          <p:cNvPr id="3" name="Text Placeholder 2"/>
          <p:cNvSpPr>
            <a:spLocks noGrp="1"/>
          </p:cNvSpPr>
          <p:nvPr>
            <p:ph type="body" idx="1"/>
          </p:nvPr>
        </p:nvSpPr>
        <p:spPr>
          <a:xfrm>
            <a:off x="989556" y="1275926"/>
            <a:ext cx="7807086" cy="3955256"/>
          </a:xfrm>
        </p:spPr>
        <p:txBody>
          <a:bodyPr/>
          <a:lstStyle/>
          <a:p>
            <a:endParaRPr lang="en-IN" sz="1800" b="1" dirty="0">
              <a:solidFill>
                <a:schemeClr val="tx1"/>
              </a:solidFill>
            </a:endParaRPr>
          </a:p>
          <a:p>
            <a:endParaRPr lang="en-IN" dirty="0"/>
          </a:p>
        </p:txBody>
      </p:sp>
      <p:sp>
        <p:nvSpPr>
          <p:cNvPr id="4" name="Slide Number Placeholder 3"/>
          <p:cNvSpPr>
            <a:spLocks noGrp="1"/>
          </p:cNvSpPr>
          <p:nvPr>
            <p:ph type="sldNum" idx="12"/>
          </p:nvPr>
        </p:nvSpPr>
        <p:spPr/>
        <p:txBody>
          <a:bodyPr/>
          <a:lstStyle/>
          <a:p>
            <a:pPr algn="r"/>
            <a:fld id="{00000000-1234-1234-1234-123412341234}" type="slidenum">
              <a:rPr lang="en" smtClean="0"/>
              <a:pPr algn="r"/>
              <a:t>14</a:t>
            </a:fld>
            <a:endParaRPr lang="en"/>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3264" y="1265499"/>
            <a:ext cx="2670175" cy="349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50312" y="1528176"/>
            <a:ext cx="5999967" cy="3560975"/>
          </a:xfrm>
          <a:prstGeom prst="rect">
            <a:avLst/>
          </a:prstGeom>
          <a:noFill/>
        </p:spPr>
        <p:txBody>
          <a:bodyPr wrap="square" rtlCol="0">
            <a:spAutoFit/>
          </a:bodyPr>
          <a:lstStyle/>
          <a:p>
            <a:pPr marL="557213" indent="-214313" algn="just">
              <a:lnSpc>
                <a:spcPct val="115000"/>
              </a:lnSpc>
              <a:buFont typeface="Arial" panose="020B0604020202020204" pitchFamily="34" charset="0"/>
              <a:buChar char="•"/>
            </a:pPr>
            <a:r>
              <a:rPr lang="en-US" dirty="0">
                <a:ea typeface="Calibri" panose="020F0502020204030204" pitchFamily="34" charset="0"/>
                <a:cs typeface="Mangal" panose="02040503050203030202" pitchFamily="18" charset="0"/>
              </a:rPr>
              <a:t>First ever maturity model based on scoring of Business Responsibility and Sustainability Reporting (BRSR) formats. </a:t>
            </a:r>
          </a:p>
          <a:p>
            <a:pPr marL="557213" indent="-214313" algn="just">
              <a:lnSpc>
                <a:spcPct val="115000"/>
              </a:lnSpc>
              <a:buFont typeface="Arial" panose="020B0604020202020204" pitchFamily="34" charset="0"/>
              <a:buChar char="•"/>
            </a:pPr>
            <a:r>
              <a:rPr lang="en-GB" dirty="0">
                <a:cs typeface="Mangal" panose="02040503050203030202" pitchFamily="18" charset="0"/>
              </a:rPr>
              <a:t>Level 1, Level 2 and Level 3 and Level 4 of Sustainability Maturity of corporates defined based on total range of scores as per BRSR scoring</a:t>
            </a:r>
          </a:p>
          <a:p>
            <a:pPr marL="557213" indent="-214313" algn="just">
              <a:lnSpc>
                <a:spcPct val="115000"/>
              </a:lnSpc>
              <a:buFont typeface="Arial" panose="020B0604020202020204" pitchFamily="34" charset="0"/>
              <a:buChar char="•"/>
            </a:pPr>
            <a:r>
              <a:rPr lang="en-US" dirty="0">
                <a:ea typeface="Calibri" panose="020F0502020204030204" pitchFamily="34" charset="0"/>
                <a:cs typeface="Mangal" panose="02040503050203030202" pitchFamily="18" charset="0"/>
              </a:rPr>
              <a:t>Innovative solution which offers possibility for each corporate complying with BRSR to individually assess its position </a:t>
            </a:r>
            <a:r>
              <a:rPr lang="en-US" dirty="0" err="1">
                <a:ea typeface="Calibri" panose="020F0502020204030204" pitchFamily="34" charset="0"/>
                <a:cs typeface="Mangal" panose="02040503050203030202" pitchFamily="18" charset="0"/>
              </a:rPr>
              <a:t>vis</a:t>
            </a:r>
            <a:r>
              <a:rPr lang="en-US" dirty="0">
                <a:ea typeface="Calibri" panose="020F0502020204030204" pitchFamily="34" charset="0"/>
                <a:cs typeface="Mangal" panose="02040503050203030202" pitchFamily="18" charset="0"/>
              </a:rPr>
              <a:t> a </a:t>
            </a:r>
            <a:r>
              <a:rPr lang="en-US" dirty="0" err="1">
                <a:ea typeface="Calibri" panose="020F0502020204030204" pitchFamily="34" charset="0"/>
                <a:cs typeface="Mangal" panose="02040503050203030202" pitchFamily="18" charset="0"/>
              </a:rPr>
              <a:t>vis</a:t>
            </a:r>
            <a:r>
              <a:rPr lang="en-US" dirty="0">
                <a:ea typeface="Calibri" panose="020F0502020204030204" pitchFamily="34" charset="0"/>
                <a:cs typeface="Mangal" panose="02040503050203030202" pitchFamily="18" charset="0"/>
              </a:rPr>
              <a:t> various sustainability reporting maturity levels</a:t>
            </a:r>
            <a:endParaRPr lang="en-IN" dirty="0">
              <a:ea typeface="Calibri" panose="020F0502020204030204" pitchFamily="34" charset="0"/>
              <a:cs typeface="Mangal" panose="02040503050203030202" pitchFamily="18" charset="0"/>
            </a:endParaRPr>
          </a:p>
          <a:p>
            <a:pPr marL="557213" indent="-214313" algn="just">
              <a:lnSpc>
                <a:spcPct val="115000"/>
              </a:lnSpc>
              <a:buFont typeface="Arial" panose="020B0604020202020204" pitchFamily="34" charset="0"/>
              <a:buChar char="•"/>
            </a:pPr>
            <a:r>
              <a:rPr lang="en-US" dirty="0">
                <a:ea typeface="Calibri" panose="020F0502020204030204" pitchFamily="34" charset="0"/>
                <a:cs typeface="Mangal" panose="02040503050203030202" pitchFamily="18" charset="0"/>
              </a:rPr>
              <a:t>Allow the rating agencies and assurance provider to compare sustainable nature of Indian companies with international companies. </a:t>
            </a:r>
          </a:p>
          <a:p>
            <a:pPr marL="557213" indent="-214313" algn="just">
              <a:lnSpc>
                <a:spcPct val="115000"/>
              </a:lnSpc>
              <a:buFont typeface="Arial" panose="020B0604020202020204" pitchFamily="34" charset="0"/>
              <a:buChar char="•"/>
            </a:pPr>
            <a:r>
              <a:rPr lang="en-US" dirty="0">
                <a:ea typeface="Calibri" panose="020F0502020204030204" pitchFamily="34" charset="0"/>
                <a:cs typeface="Mangal" panose="02040503050203030202" pitchFamily="18" charset="0"/>
              </a:rPr>
              <a:t>Corporates can self- evaluate their current level of maturity, identify areas where more focus is required, develop a road map for upgrading to a higher level of maturity. </a:t>
            </a:r>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72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4780644"/>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2687" y="0"/>
            <a:ext cx="5615011" cy="1265499"/>
          </a:xfrm>
        </p:spPr>
        <p:txBody>
          <a:bodyPr/>
          <a:lstStyle/>
          <a:p>
            <a:pPr marL="214313" indent="-214313">
              <a:lnSpc>
                <a:spcPct val="115000"/>
              </a:lnSpc>
            </a:pPr>
            <a:r>
              <a:rPr lang="en-US" sz="2400" b="1" dirty="0" smtClean="0">
                <a:solidFill>
                  <a:schemeClr val="bg2"/>
                </a:solidFill>
                <a:ea typeface="Calibri" panose="020F0502020204030204" pitchFamily="34" charset="0"/>
                <a:cs typeface="Mangal" panose="02040503050203030202" pitchFamily="18" charset="0"/>
              </a:rPr>
              <a:t>Sustainability </a:t>
            </a:r>
            <a:r>
              <a:rPr lang="en-US" sz="2400" b="1" dirty="0">
                <a:solidFill>
                  <a:schemeClr val="bg2"/>
                </a:solidFill>
                <a:ea typeface="Calibri" panose="020F0502020204030204" pitchFamily="34" charset="0"/>
                <a:cs typeface="Mangal" panose="02040503050203030202" pitchFamily="18" charset="0"/>
              </a:rPr>
              <a:t>R</a:t>
            </a:r>
            <a:r>
              <a:rPr lang="en-US" sz="2400" b="1" dirty="0" smtClean="0">
                <a:solidFill>
                  <a:schemeClr val="bg2"/>
                </a:solidFill>
                <a:ea typeface="Calibri" panose="020F0502020204030204" pitchFamily="34" charset="0"/>
                <a:cs typeface="Mangal" panose="02040503050203030202" pitchFamily="18" charset="0"/>
              </a:rPr>
              <a:t>eporting </a:t>
            </a:r>
            <a:r>
              <a:rPr lang="en-US" sz="2400" b="1" dirty="0">
                <a:solidFill>
                  <a:schemeClr val="bg2"/>
                </a:solidFill>
                <a:ea typeface="Calibri" panose="020F0502020204030204" pitchFamily="34" charset="0"/>
                <a:cs typeface="Mangal" panose="02040503050203030202" pitchFamily="18" charset="0"/>
              </a:rPr>
              <a:t>Maturity Model (SRMM) Version </a:t>
            </a:r>
            <a:r>
              <a:rPr lang="en-US" sz="2400" b="1" dirty="0" smtClean="0">
                <a:solidFill>
                  <a:schemeClr val="bg2"/>
                </a:solidFill>
                <a:ea typeface="Calibri" panose="020F0502020204030204" pitchFamily="34" charset="0"/>
                <a:cs typeface="Mangal" panose="02040503050203030202" pitchFamily="18" charset="0"/>
              </a:rPr>
              <a:t>2.0</a:t>
            </a:r>
            <a:endParaRPr lang="en-IN" sz="2400" dirty="0">
              <a:solidFill>
                <a:schemeClr val="bg2"/>
              </a:solidFill>
              <a:ea typeface="Calibri" panose="020F0502020204030204" pitchFamily="34" charset="0"/>
              <a:cs typeface="Mangal" panose="02040503050203030202" pitchFamily="18" charset="0"/>
            </a:endParaRPr>
          </a:p>
        </p:txBody>
      </p:sp>
      <p:sp>
        <p:nvSpPr>
          <p:cNvPr id="3" name="Text Placeholder 2"/>
          <p:cNvSpPr>
            <a:spLocks noGrp="1"/>
          </p:cNvSpPr>
          <p:nvPr>
            <p:ph type="body" idx="1"/>
          </p:nvPr>
        </p:nvSpPr>
        <p:spPr>
          <a:xfrm>
            <a:off x="989556" y="1275926"/>
            <a:ext cx="7807086" cy="3955256"/>
          </a:xfrm>
        </p:spPr>
        <p:txBody>
          <a:bodyPr/>
          <a:lstStyle/>
          <a:p>
            <a:endParaRPr lang="en-IN" sz="1800" b="1" dirty="0">
              <a:solidFill>
                <a:schemeClr val="tx1"/>
              </a:solidFill>
            </a:endParaRPr>
          </a:p>
          <a:p>
            <a:endParaRPr lang="en-IN" dirty="0"/>
          </a:p>
        </p:txBody>
      </p:sp>
      <p:sp>
        <p:nvSpPr>
          <p:cNvPr id="4" name="Slide Number Placeholder 3"/>
          <p:cNvSpPr>
            <a:spLocks noGrp="1"/>
          </p:cNvSpPr>
          <p:nvPr>
            <p:ph type="sldNum" idx="12"/>
          </p:nvPr>
        </p:nvSpPr>
        <p:spPr/>
        <p:txBody>
          <a:bodyPr/>
          <a:lstStyle/>
          <a:p>
            <a:pPr algn="r"/>
            <a:fld id="{00000000-1234-1234-1234-123412341234}" type="slidenum">
              <a:rPr lang="en" smtClean="0"/>
              <a:pPr algn="r"/>
              <a:t>15</a:t>
            </a:fld>
            <a:endParaRPr lang="en"/>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3264" y="1265499"/>
            <a:ext cx="2670175" cy="349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18414" y="1528176"/>
            <a:ext cx="5999967" cy="2631490"/>
          </a:xfrm>
          <a:prstGeom prst="rect">
            <a:avLst/>
          </a:prstGeom>
          <a:noFill/>
        </p:spPr>
        <p:txBody>
          <a:bodyPr wrap="square" rtlCol="0">
            <a:spAutoFit/>
          </a:bodyPr>
          <a:lstStyle/>
          <a:p>
            <a:pPr marL="413384" marR="182880" indent="-401320">
              <a:spcBef>
                <a:spcPts val="100"/>
              </a:spcBef>
              <a:buSzPct val="80555"/>
              <a:buFont typeface="Arial" panose="020B0604020202020204"/>
              <a:buAutoNum type="romanUcPeriod"/>
              <a:tabLst>
                <a:tab pos="413384" algn="l"/>
                <a:tab pos="414020" algn="l"/>
              </a:tabLst>
            </a:pPr>
            <a:r>
              <a:rPr lang="en-IN" dirty="0">
                <a:ea typeface="Calibri" panose="020F0502020204030204" pitchFamily="34" charset="0"/>
                <a:cs typeface="Mangal" panose="02040503050203030202" pitchFamily="18" charset="0"/>
              </a:rPr>
              <a:t>SRMM V 2.0 is  a  more refined and comprehensive scoring mechanism based on SEBI   Circular of May 2021</a:t>
            </a:r>
          </a:p>
          <a:p>
            <a:pPr marL="413384" marR="5080" indent="-401320">
              <a:spcBef>
                <a:spcPts val="994"/>
              </a:spcBef>
              <a:buSzPct val="80555"/>
              <a:buFont typeface="Arial" panose="020B0604020202020204"/>
              <a:buAutoNum type="romanUcPeriod"/>
              <a:tabLst>
                <a:tab pos="413384" algn="l"/>
                <a:tab pos="414020" algn="l"/>
              </a:tabLst>
            </a:pPr>
            <a:r>
              <a:rPr lang="en-IN" dirty="0">
                <a:ea typeface="Calibri" panose="020F0502020204030204" pitchFamily="34" charset="0"/>
                <a:cs typeface="Mangal" panose="02040503050203030202" pitchFamily="18" charset="0"/>
              </a:rPr>
              <a:t>SRMM V 2.0 further aligns the Indian Corporate Sustainability Reporting with International  Standards</a:t>
            </a:r>
          </a:p>
          <a:p>
            <a:pPr marL="413384" marR="308610" indent="-401320">
              <a:spcBef>
                <a:spcPts val="1000"/>
              </a:spcBef>
              <a:buSzPct val="80555"/>
              <a:buFont typeface="Arial" panose="020B0604020202020204"/>
              <a:buAutoNum type="romanUcPeriod"/>
              <a:tabLst>
                <a:tab pos="413384" algn="l"/>
                <a:tab pos="414020" algn="l"/>
              </a:tabLst>
            </a:pPr>
            <a:r>
              <a:rPr lang="en-IN" dirty="0">
                <a:ea typeface="Calibri" panose="020F0502020204030204" pitchFamily="34" charset="0"/>
                <a:cs typeface="Mangal" panose="02040503050203030202" pitchFamily="18" charset="0"/>
              </a:rPr>
              <a:t>Along with SRMM V 2.0, a SDG ,WEF and GRI mapping vis a vis BRSR  has been  annexed to  enable appropriate scoring evaluation by Corporates to match International Standards.</a:t>
            </a:r>
          </a:p>
          <a:p>
            <a:pPr marL="413384" indent="-401320">
              <a:spcBef>
                <a:spcPts val="1005"/>
              </a:spcBef>
              <a:buSzPct val="80555"/>
              <a:buFont typeface="Arial" panose="020B0604020202020204"/>
              <a:buAutoNum type="romanUcPeriod"/>
              <a:tabLst>
                <a:tab pos="413384" algn="l"/>
                <a:tab pos="414020" algn="l"/>
              </a:tabLst>
            </a:pPr>
            <a:r>
              <a:rPr lang="en-IN" dirty="0">
                <a:ea typeface="Calibri" panose="020F0502020204030204" pitchFamily="34" charset="0"/>
                <a:cs typeface="Mangal" panose="02040503050203030202" pitchFamily="18" charset="0"/>
              </a:rPr>
              <a:t>SRMM V 2.0 </a:t>
            </a:r>
            <a:r>
              <a:rPr lang="en-IN" dirty="0" smtClean="0">
                <a:ea typeface="Calibri" panose="020F0502020204030204" pitchFamily="34" charset="0"/>
                <a:cs typeface="Mangal" panose="02040503050203030202" pitchFamily="18" charset="0"/>
              </a:rPr>
              <a:t>enables </a:t>
            </a:r>
            <a:r>
              <a:rPr lang="en-IN" dirty="0">
                <a:ea typeface="Calibri" panose="020F0502020204030204" pitchFamily="34" charset="0"/>
                <a:cs typeface="Mangal" panose="02040503050203030202" pitchFamily="18" charset="0"/>
              </a:rPr>
              <a:t>top 1000 listed entities to identify areas of improvement in </a:t>
            </a:r>
            <a:r>
              <a:rPr lang="en-IN" dirty="0" smtClean="0">
                <a:ea typeface="Calibri" panose="020F0502020204030204" pitchFamily="34" charset="0"/>
                <a:cs typeface="Mangal" panose="02040503050203030202" pitchFamily="18" charset="0"/>
              </a:rPr>
              <a:t>their mandatory </a:t>
            </a:r>
            <a:r>
              <a:rPr lang="en-IN" dirty="0">
                <a:ea typeface="Calibri" panose="020F0502020204030204" pitchFamily="34" charset="0"/>
                <a:cs typeface="Mangal" panose="02040503050203030202" pitchFamily="18" charset="0"/>
              </a:rPr>
              <a:t>BRSR Reporting and enable optimizing and growing on the maturity scale.</a:t>
            </a:r>
            <a:r>
              <a:rPr lang="en-US" dirty="0">
                <a:ea typeface="Calibri" panose="020F0502020204030204" pitchFamily="34" charset="0"/>
                <a:cs typeface="Mangal" panose="02040503050203030202" pitchFamily="18" charset="0"/>
              </a:rPr>
              <a:t> </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72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1151263"/>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300" y="275574"/>
            <a:ext cx="8044502" cy="675563"/>
          </a:xfrm>
        </p:spPr>
        <p:txBody>
          <a:bodyPr>
            <a:normAutofit/>
          </a:bodyPr>
          <a:lstStyle/>
          <a:p>
            <a:r>
              <a:rPr lang="en-IN" sz="2700" b="1" dirty="0"/>
              <a:t>Sustainability Reporting Maturity Model (SRMM)</a:t>
            </a:r>
          </a:p>
        </p:txBody>
      </p:sp>
      <p:graphicFrame>
        <p:nvGraphicFramePr>
          <p:cNvPr id="6" name="Content Placeholder 5"/>
          <p:cNvGraphicFramePr>
            <a:graphicFrameLocks noGrp="1"/>
          </p:cNvGraphicFramePr>
          <p:nvPr>
            <p:ph idx="1"/>
            <p:extLst/>
          </p:nvPr>
        </p:nvGraphicFramePr>
        <p:xfrm>
          <a:off x="154519" y="1204393"/>
          <a:ext cx="8864221" cy="3473475"/>
        </p:xfrm>
        <a:graphic>
          <a:graphicData uri="http://schemas.openxmlformats.org/drawingml/2006/table">
            <a:tbl>
              <a:tblPr>
                <a:tableStyleId>{5C22544A-7EE6-4342-B048-85BDC9FD1C3A}</a:tableStyleId>
              </a:tblPr>
              <a:tblGrid>
                <a:gridCol w="1241848">
                  <a:extLst>
                    <a:ext uri="{9D8B030D-6E8A-4147-A177-3AD203B41FA5}">
                      <a16:colId xmlns:a16="http://schemas.microsoft.com/office/drawing/2014/main" xmlns="" val="20000"/>
                    </a:ext>
                  </a:extLst>
                </a:gridCol>
                <a:gridCol w="1859606">
                  <a:extLst>
                    <a:ext uri="{9D8B030D-6E8A-4147-A177-3AD203B41FA5}">
                      <a16:colId xmlns:a16="http://schemas.microsoft.com/office/drawing/2014/main" xmlns="" val="20001"/>
                    </a:ext>
                  </a:extLst>
                </a:gridCol>
                <a:gridCol w="1862919">
                  <a:extLst>
                    <a:ext uri="{9D8B030D-6E8A-4147-A177-3AD203B41FA5}">
                      <a16:colId xmlns:a16="http://schemas.microsoft.com/office/drawing/2014/main" xmlns="" val="20002"/>
                    </a:ext>
                  </a:extLst>
                </a:gridCol>
                <a:gridCol w="1985750">
                  <a:extLst>
                    <a:ext uri="{9D8B030D-6E8A-4147-A177-3AD203B41FA5}">
                      <a16:colId xmlns:a16="http://schemas.microsoft.com/office/drawing/2014/main" xmlns="" val="20003"/>
                    </a:ext>
                  </a:extLst>
                </a:gridCol>
                <a:gridCol w="1914098">
                  <a:extLst>
                    <a:ext uri="{9D8B030D-6E8A-4147-A177-3AD203B41FA5}">
                      <a16:colId xmlns:a16="http://schemas.microsoft.com/office/drawing/2014/main" xmlns="" val="20004"/>
                    </a:ext>
                  </a:extLst>
                </a:gridCol>
              </a:tblGrid>
              <a:tr h="300930">
                <a:tc>
                  <a:txBody>
                    <a:bodyPr/>
                    <a:lstStyle/>
                    <a:p>
                      <a:pPr algn="ctr" fontAlgn="ctr"/>
                      <a:r>
                        <a:rPr lang="en-IN" sz="1100" b="1" u="sng" strike="noStrike" dirty="0">
                          <a:effectLst/>
                          <a:latin typeface="Arial" panose="020B0604020202020204" pitchFamily="34" charset="0"/>
                          <a:cs typeface="Arial" panose="020B0604020202020204" pitchFamily="34" charset="0"/>
                        </a:rPr>
                        <a:t>Level </a:t>
                      </a:r>
                    </a:p>
                    <a:p>
                      <a:pPr algn="ctr" fontAlgn="ctr"/>
                      <a:endParaRPr lang="en-IN" sz="1100" b="1" i="0" u="sng" strike="noStrike" dirty="0">
                        <a:solidFill>
                          <a:srgbClr val="000000"/>
                        </a:solidFill>
                        <a:effectLst/>
                        <a:latin typeface="Arial" panose="020B0604020202020204" pitchFamily="34" charset="0"/>
                        <a:cs typeface="Arial" panose="020B0604020202020204" pitchFamily="34" charset="0"/>
                      </a:endParaRPr>
                    </a:p>
                  </a:txBody>
                  <a:tcPr marL="5115" marR="5115" marT="5115" marB="0" anchor="ctr">
                    <a:solidFill>
                      <a:schemeClr val="accent4">
                        <a:lumMod val="60000"/>
                        <a:lumOff val="40000"/>
                      </a:schemeClr>
                    </a:solidFill>
                  </a:tcPr>
                </a:tc>
                <a:tc>
                  <a:txBody>
                    <a:bodyPr/>
                    <a:lstStyle/>
                    <a:p>
                      <a:pPr algn="ctr" fontAlgn="ctr"/>
                      <a:r>
                        <a:rPr lang="en-IN" sz="1100" b="1" u="sng" strike="noStrike" dirty="0">
                          <a:effectLst/>
                          <a:latin typeface="Arial" panose="020B0604020202020204" pitchFamily="34" charset="0"/>
                          <a:cs typeface="Arial" panose="020B0604020202020204" pitchFamily="34" charset="0"/>
                        </a:rPr>
                        <a:t>Level 1 </a:t>
                      </a:r>
                      <a:endParaRPr lang="en-IN" sz="1100" b="1" i="0" u="sng" strike="noStrike" dirty="0">
                        <a:solidFill>
                          <a:srgbClr val="000000"/>
                        </a:solidFill>
                        <a:effectLst/>
                        <a:latin typeface="Arial" panose="020B0604020202020204" pitchFamily="34" charset="0"/>
                        <a:cs typeface="Arial" panose="020B0604020202020204" pitchFamily="34" charset="0"/>
                      </a:endParaRPr>
                    </a:p>
                  </a:txBody>
                  <a:tcPr marL="5115" marR="5115" marT="5115" marB="0" anchor="ctr">
                    <a:solidFill>
                      <a:schemeClr val="accent6">
                        <a:lumMod val="20000"/>
                        <a:lumOff val="80000"/>
                      </a:schemeClr>
                    </a:solidFill>
                  </a:tcPr>
                </a:tc>
                <a:tc>
                  <a:txBody>
                    <a:bodyPr/>
                    <a:lstStyle/>
                    <a:p>
                      <a:pPr algn="ctr" fontAlgn="ctr"/>
                      <a:r>
                        <a:rPr lang="en-IN" sz="1100" b="1" u="sng" strike="noStrike" dirty="0">
                          <a:effectLst/>
                          <a:latin typeface="Arial" panose="020B0604020202020204" pitchFamily="34" charset="0"/>
                          <a:cs typeface="Arial" panose="020B0604020202020204" pitchFamily="34" charset="0"/>
                        </a:rPr>
                        <a:t>Level 2 </a:t>
                      </a:r>
                      <a:endParaRPr lang="en-IN" sz="1100" b="1" i="0" u="sng" strike="noStrike" dirty="0">
                        <a:solidFill>
                          <a:srgbClr val="000000"/>
                        </a:solidFill>
                        <a:effectLst/>
                        <a:latin typeface="Arial" panose="020B0604020202020204" pitchFamily="34" charset="0"/>
                        <a:cs typeface="Arial" panose="020B0604020202020204" pitchFamily="34" charset="0"/>
                      </a:endParaRPr>
                    </a:p>
                  </a:txBody>
                  <a:tcPr marL="5115" marR="5115" marT="5115" marB="0" anchor="ctr">
                    <a:solidFill>
                      <a:srgbClr val="FEE4E0"/>
                    </a:solidFill>
                  </a:tcPr>
                </a:tc>
                <a:tc>
                  <a:txBody>
                    <a:bodyPr/>
                    <a:lstStyle/>
                    <a:p>
                      <a:pPr algn="ctr" fontAlgn="ctr"/>
                      <a:r>
                        <a:rPr lang="en-IN" sz="1100" b="1" u="sng" strike="noStrike" dirty="0">
                          <a:effectLst/>
                          <a:latin typeface="Arial" panose="020B0604020202020204" pitchFamily="34" charset="0"/>
                          <a:cs typeface="Arial" panose="020B0604020202020204" pitchFamily="34" charset="0"/>
                        </a:rPr>
                        <a:t>Level 3 </a:t>
                      </a:r>
                      <a:endParaRPr lang="en-IN" sz="1100" b="1" i="0" u="sng" strike="noStrike" dirty="0">
                        <a:solidFill>
                          <a:srgbClr val="000000"/>
                        </a:solidFill>
                        <a:effectLst/>
                        <a:latin typeface="Arial" panose="020B0604020202020204" pitchFamily="34" charset="0"/>
                        <a:cs typeface="Arial" panose="020B0604020202020204" pitchFamily="34" charset="0"/>
                      </a:endParaRPr>
                    </a:p>
                  </a:txBody>
                  <a:tcPr marL="5115" marR="5115" marT="5115" marB="0" anchor="ctr">
                    <a:solidFill>
                      <a:srgbClr val="D5D8F7"/>
                    </a:solidFill>
                  </a:tcPr>
                </a:tc>
                <a:tc>
                  <a:txBody>
                    <a:bodyPr/>
                    <a:lstStyle/>
                    <a:p>
                      <a:pPr algn="ctr" fontAlgn="ctr"/>
                      <a:r>
                        <a:rPr lang="en-IN" sz="1100" b="1" u="sng" strike="noStrike" dirty="0">
                          <a:effectLst/>
                          <a:latin typeface="Arial" panose="020B0604020202020204" pitchFamily="34" charset="0"/>
                          <a:cs typeface="Arial" panose="020B0604020202020204" pitchFamily="34" charset="0"/>
                        </a:rPr>
                        <a:t>Level 4 </a:t>
                      </a:r>
                      <a:endParaRPr lang="en-IN" sz="1100" b="1" i="0" u="sng" strike="noStrike" dirty="0">
                        <a:solidFill>
                          <a:srgbClr val="000000"/>
                        </a:solidFill>
                        <a:effectLst/>
                        <a:latin typeface="Arial" panose="020B0604020202020204" pitchFamily="34" charset="0"/>
                        <a:cs typeface="Arial" panose="020B0604020202020204" pitchFamily="34" charset="0"/>
                      </a:endParaRPr>
                    </a:p>
                  </a:txBody>
                  <a:tcPr marL="5115" marR="5115" marT="5115" marB="0" anchor="ctr"/>
                </a:tc>
                <a:extLst>
                  <a:ext uri="{0D108BD9-81ED-4DB2-BD59-A6C34878D82A}">
                    <a16:rowId xmlns:a16="http://schemas.microsoft.com/office/drawing/2014/main" xmlns="" val="10000"/>
                  </a:ext>
                </a:extLst>
              </a:tr>
              <a:tr h="300930">
                <a:tc>
                  <a:txBody>
                    <a:bodyPr/>
                    <a:lstStyle/>
                    <a:p>
                      <a:pPr algn="ctr" fontAlgn="ctr"/>
                      <a:r>
                        <a:rPr lang="en-IN" sz="1100" b="1" u="none" strike="noStrike" dirty="0">
                          <a:effectLst/>
                          <a:latin typeface="Arial" panose="020B0604020202020204" pitchFamily="34" charset="0"/>
                          <a:cs typeface="Arial" panose="020B0604020202020204" pitchFamily="34" charset="0"/>
                        </a:rPr>
                        <a:t>Stage </a:t>
                      </a:r>
                    </a:p>
                    <a:p>
                      <a:pPr algn="ctr" fontAlgn="ctr"/>
                      <a:endParaRPr lang="en-IN" sz="1100" b="1" i="0" u="none" strike="noStrike" dirty="0">
                        <a:solidFill>
                          <a:srgbClr val="000000"/>
                        </a:solidFill>
                        <a:effectLst/>
                        <a:latin typeface="Arial" panose="020B0604020202020204" pitchFamily="34" charset="0"/>
                        <a:cs typeface="Arial" panose="020B0604020202020204" pitchFamily="34" charset="0"/>
                      </a:endParaRPr>
                    </a:p>
                  </a:txBody>
                  <a:tcPr marL="5115" marR="5115" marT="5115" marB="0" anchor="ctr">
                    <a:solidFill>
                      <a:schemeClr val="accent4">
                        <a:lumMod val="60000"/>
                        <a:lumOff val="40000"/>
                      </a:schemeClr>
                    </a:solidFill>
                  </a:tcPr>
                </a:tc>
                <a:tc>
                  <a:txBody>
                    <a:bodyPr/>
                    <a:lstStyle/>
                    <a:p>
                      <a:pPr algn="ctr" fontAlgn="ctr"/>
                      <a:r>
                        <a:rPr lang="en-IN" sz="1100" b="1" u="none" strike="noStrike" dirty="0">
                          <a:effectLst/>
                          <a:latin typeface="Arial" panose="020B0604020202020204" pitchFamily="34" charset="0"/>
                          <a:cs typeface="Arial" panose="020B0604020202020204" pitchFamily="34" charset="0"/>
                        </a:rPr>
                        <a:t>Formative Stage</a:t>
                      </a:r>
                      <a:endParaRPr lang="en-IN" sz="1100" b="1" i="0" u="none" strike="noStrike" dirty="0">
                        <a:solidFill>
                          <a:srgbClr val="000000"/>
                        </a:solidFill>
                        <a:effectLst/>
                        <a:latin typeface="Arial" panose="020B0604020202020204" pitchFamily="34" charset="0"/>
                        <a:cs typeface="Arial" panose="020B0604020202020204" pitchFamily="34" charset="0"/>
                      </a:endParaRPr>
                    </a:p>
                  </a:txBody>
                  <a:tcPr marL="5115" marR="5115" marT="5115" marB="0" anchor="ctr">
                    <a:solidFill>
                      <a:schemeClr val="accent6">
                        <a:lumMod val="20000"/>
                        <a:lumOff val="80000"/>
                      </a:schemeClr>
                    </a:solidFill>
                  </a:tcPr>
                </a:tc>
                <a:tc>
                  <a:txBody>
                    <a:bodyPr/>
                    <a:lstStyle/>
                    <a:p>
                      <a:pPr algn="ctr" fontAlgn="ctr"/>
                      <a:r>
                        <a:rPr lang="en-IN" sz="1100" b="1" u="none" strike="noStrike" dirty="0">
                          <a:effectLst/>
                          <a:latin typeface="Arial" panose="020B0604020202020204" pitchFamily="34" charset="0"/>
                          <a:cs typeface="Arial" panose="020B0604020202020204" pitchFamily="34" charset="0"/>
                        </a:rPr>
                        <a:t>Emerging Stage </a:t>
                      </a:r>
                      <a:endParaRPr lang="en-IN" sz="1100" b="1" i="0" u="none" strike="noStrike" dirty="0">
                        <a:solidFill>
                          <a:srgbClr val="000000"/>
                        </a:solidFill>
                        <a:effectLst/>
                        <a:latin typeface="Arial" panose="020B0604020202020204" pitchFamily="34" charset="0"/>
                        <a:cs typeface="Arial" panose="020B0604020202020204" pitchFamily="34" charset="0"/>
                      </a:endParaRPr>
                    </a:p>
                  </a:txBody>
                  <a:tcPr marL="5115" marR="5115" marT="5115" marB="0" anchor="ctr">
                    <a:solidFill>
                      <a:srgbClr val="FEE4E0"/>
                    </a:solidFill>
                  </a:tcPr>
                </a:tc>
                <a:tc>
                  <a:txBody>
                    <a:bodyPr/>
                    <a:lstStyle/>
                    <a:p>
                      <a:pPr algn="ctr" fontAlgn="ctr"/>
                      <a:r>
                        <a:rPr lang="en-IN" sz="1100" b="1" u="none" strike="noStrike" dirty="0">
                          <a:effectLst/>
                          <a:latin typeface="Arial" panose="020B0604020202020204" pitchFamily="34" charset="0"/>
                          <a:cs typeface="Arial" panose="020B0604020202020204" pitchFamily="34" charset="0"/>
                        </a:rPr>
                        <a:t>Established Stage </a:t>
                      </a:r>
                      <a:endParaRPr lang="en-IN" sz="1100" b="1" i="0" u="none" strike="noStrike" dirty="0">
                        <a:solidFill>
                          <a:srgbClr val="000000"/>
                        </a:solidFill>
                        <a:effectLst/>
                        <a:latin typeface="Arial" panose="020B0604020202020204" pitchFamily="34" charset="0"/>
                        <a:cs typeface="Arial" panose="020B0604020202020204" pitchFamily="34" charset="0"/>
                      </a:endParaRPr>
                    </a:p>
                  </a:txBody>
                  <a:tcPr marL="5115" marR="5115" marT="5115" marB="0" anchor="ctr">
                    <a:solidFill>
                      <a:srgbClr val="D5D8F7"/>
                    </a:solidFill>
                  </a:tcPr>
                </a:tc>
                <a:tc>
                  <a:txBody>
                    <a:bodyPr/>
                    <a:lstStyle/>
                    <a:p>
                      <a:pPr algn="ctr" fontAlgn="ctr"/>
                      <a:r>
                        <a:rPr lang="en-IN" sz="1100" b="1" u="none" strike="noStrike" baseline="0" dirty="0">
                          <a:effectLst/>
                          <a:latin typeface="Arial" panose="020B0604020202020204" pitchFamily="34" charset="0"/>
                          <a:cs typeface="Arial" panose="020B0604020202020204" pitchFamily="34" charset="0"/>
                        </a:rPr>
                        <a:t>Leading by Example</a:t>
                      </a:r>
                      <a:endParaRPr lang="en-IN" sz="1100" b="1" i="0" u="none" strike="noStrike" dirty="0">
                        <a:solidFill>
                          <a:srgbClr val="000000"/>
                        </a:solidFill>
                        <a:effectLst/>
                        <a:latin typeface="Arial" panose="020B0604020202020204" pitchFamily="34" charset="0"/>
                        <a:cs typeface="Arial" panose="020B0604020202020204" pitchFamily="34" charset="0"/>
                      </a:endParaRPr>
                    </a:p>
                  </a:txBody>
                  <a:tcPr marL="5115" marR="5115" marT="5115" marB="0" anchor="ctr"/>
                </a:tc>
                <a:extLst>
                  <a:ext uri="{0D108BD9-81ED-4DB2-BD59-A6C34878D82A}">
                    <a16:rowId xmlns:a16="http://schemas.microsoft.com/office/drawing/2014/main" xmlns="" val="10001"/>
                  </a:ext>
                </a:extLst>
              </a:tr>
              <a:tr h="300930">
                <a:tc>
                  <a:txBody>
                    <a:bodyPr/>
                    <a:lstStyle/>
                    <a:p>
                      <a:pPr algn="ctr" fontAlgn="ctr"/>
                      <a:r>
                        <a:rPr lang="en-IN" sz="1100" u="none" strike="noStrike" dirty="0">
                          <a:effectLst/>
                          <a:latin typeface="Arial" panose="020B0604020202020204" pitchFamily="34" charset="0"/>
                          <a:cs typeface="Arial" panose="020B0604020202020204" pitchFamily="34" charset="0"/>
                        </a:rPr>
                        <a:t>BRSR Score </a:t>
                      </a:r>
                    </a:p>
                    <a:p>
                      <a:pPr algn="ctr" fontAlgn="ctr"/>
                      <a:endParaRPr lang="en-IN" sz="1100" b="1" i="0" u="none" strike="noStrike" dirty="0">
                        <a:solidFill>
                          <a:srgbClr val="000000"/>
                        </a:solidFill>
                        <a:effectLst/>
                        <a:latin typeface="Arial" panose="020B0604020202020204" pitchFamily="34" charset="0"/>
                        <a:cs typeface="Arial" panose="020B0604020202020204" pitchFamily="34" charset="0"/>
                      </a:endParaRPr>
                    </a:p>
                  </a:txBody>
                  <a:tcPr marL="5115" marR="5115" marT="5115" marB="0" anchor="ctr">
                    <a:solidFill>
                      <a:schemeClr val="accent4">
                        <a:lumMod val="60000"/>
                        <a:lumOff val="40000"/>
                      </a:schemeClr>
                    </a:solidFill>
                  </a:tcPr>
                </a:tc>
                <a:tc>
                  <a:txBody>
                    <a:bodyPr/>
                    <a:lstStyle/>
                    <a:p>
                      <a:pPr algn="ctr" fontAlgn="ctr"/>
                      <a:r>
                        <a:rPr lang="en-IN" sz="1100" u="none" strike="noStrike" dirty="0">
                          <a:effectLst/>
                          <a:latin typeface="Arial" panose="020B0604020202020204" pitchFamily="34" charset="0"/>
                          <a:cs typeface="Arial" panose="020B0604020202020204" pitchFamily="34" charset="0"/>
                        </a:rPr>
                        <a:t>Up to 75  </a:t>
                      </a:r>
                      <a:endParaRPr lang="en-IN" sz="1100" b="0" i="0" u="none" strike="noStrike" dirty="0">
                        <a:solidFill>
                          <a:srgbClr val="000000"/>
                        </a:solidFill>
                        <a:effectLst/>
                        <a:latin typeface="Arial" panose="020B0604020202020204" pitchFamily="34" charset="0"/>
                        <a:cs typeface="Arial" panose="020B0604020202020204" pitchFamily="34" charset="0"/>
                      </a:endParaRPr>
                    </a:p>
                  </a:txBody>
                  <a:tcPr marL="5115" marR="5115" marT="5115" marB="0" anchor="ctr">
                    <a:solidFill>
                      <a:schemeClr val="accent6">
                        <a:lumMod val="20000"/>
                        <a:lumOff val="80000"/>
                      </a:schemeClr>
                    </a:solidFill>
                  </a:tcPr>
                </a:tc>
                <a:tc>
                  <a:txBody>
                    <a:bodyPr/>
                    <a:lstStyle/>
                    <a:p>
                      <a:pPr algn="ctr" fontAlgn="ctr"/>
                      <a:r>
                        <a:rPr lang="en-IN" sz="1100" u="none" strike="noStrike" dirty="0">
                          <a:effectLst/>
                          <a:latin typeface="Arial" panose="020B0604020202020204" pitchFamily="34" charset="0"/>
                          <a:cs typeface="Arial" panose="020B0604020202020204" pitchFamily="34" charset="0"/>
                        </a:rPr>
                        <a:t>76-150 </a:t>
                      </a:r>
                      <a:endParaRPr lang="en-IN" sz="1100" b="0" i="0" u="none" strike="noStrike" dirty="0">
                        <a:solidFill>
                          <a:srgbClr val="000000"/>
                        </a:solidFill>
                        <a:effectLst/>
                        <a:latin typeface="Arial" panose="020B0604020202020204" pitchFamily="34" charset="0"/>
                        <a:cs typeface="Arial" panose="020B0604020202020204" pitchFamily="34" charset="0"/>
                      </a:endParaRPr>
                    </a:p>
                  </a:txBody>
                  <a:tcPr marL="5115" marR="5115" marT="5115" marB="0" anchor="ctr">
                    <a:solidFill>
                      <a:srgbClr val="FEE4E0"/>
                    </a:solidFill>
                  </a:tcPr>
                </a:tc>
                <a:tc>
                  <a:txBody>
                    <a:bodyPr/>
                    <a:lstStyle/>
                    <a:p>
                      <a:pPr algn="ctr" fontAlgn="ctr"/>
                      <a:r>
                        <a:rPr lang="en-IN" sz="1100" u="none" strike="noStrike" dirty="0">
                          <a:effectLst/>
                          <a:latin typeface="Arial" panose="020B0604020202020204" pitchFamily="34" charset="0"/>
                          <a:cs typeface="Arial" panose="020B0604020202020204" pitchFamily="34" charset="0"/>
                        </a:rPr>
                        <a:t>151-225 </a:t>
                      </a:r>
                      <a:endParaRPr lang="en-IN" sz="1100" b="0" i="0" u="none" strike="noStrike" dirty="0">
                        <a:solidFill>
                          <a:srgbClr val="000000"/>
                        </a:solidFill>
                        <a:effectLst/>
                        <a:latin typeface="Arial" panose="020B0604020202020204" pitchFamily="34" charset="0"/>
                        <a:cs typeface="Arial" panose="020B0604020202020204" pitchFamily="34" charset="0"/>
                      </a:endParaRPr>
                    </a:p>
                  </a:txBody>
                  <a:tcPr marL="5115" marR="5115" marT="5115" marB="0" anchor="ctr">
                    <a:solidFill>
                      <a:srgbClr val="D5D8F7"/>
                    </a:solidFill>
                  </a:tcPr>
                </a:tc>
                <a:tc>
                  <a:txBody>
                    <a:bodyPr/>
                    <a:lstStyle/>
                    <a:p>
                      <a:pPr algn="ctr" fontAlgn="ctr"/>
                      <a:r>
                        <a:rPr lang="en-IN" sz="1100" u="none" strike="noStrike" dirty="0">
                          <a:effectLst/>
                          <a:latin typeface="Arial" panose="020B0604020202020204" pitchFamily="34" charset="0"/>
                          <a:cs typeface="Arial" panose="020B0604020202020204" pitchFamily="34" charset="0"/>
                        </a:rPr>
                        <a:t>226-300</a:t>
                      </a:r>
                      <a:endParaRPr lang="en-IN" sz="1100" b="0" i="0" u="none" strike="noStrike" dirty="0">
                        <a:solidFill>
                          <a:srgbClr val="000000"/>
                        </a:solidFill>
                        <a:effectLst/>
                        <a:latin typeface="Arial" panose="020B0604020202020204" pitchFamily="34" charset="0"/>
                        <a:cs typeface="Arial" panose="020B0604020202020204" pitchFamily="34" charset="0"/>
                      </a:endParaRPr>
                    </a:p>
                  </a:txBody>
                  <a:tcPr marL="5115" marR="5115" marT="5115" marB="0" anchor="ctr"/>
                </a:tc>
                <a:extLst>
                  <a:ext uri="{0D108BD9-81ED-4DB2-BD59-A6C34878D82A}">
                    <a16:rowId xmlns:a16="http://schemas.microsoft.com/office/drawing/2014/main" xmlns="" val="10002"/>
                  </a:ext>
                </a:extLst>
              </a:tr>
              <a:tr h="845326">
                <a:tc rowSpan="2">
                  <a:txBody>
                    <a:bodyPr/>
                    <a:lstStyle/>
                    <a:p>
                      <a:pPr algn="ctr" fontAlgn="t"/>
                      <a:r>
                        <a:rPr lang="en-IN" sz="1100" u="none" strike="noStrike" dirty="0">
                          <a:effectLst/>
                          <a:latin typeface="Arial" panose="020B0604020202020204" pitchFamily="34" charset="0"/>
                          <a:cs typeface="Arial" panose="020B0604020202020204" pitchFamily="34" charset="0"/>
                        </a:rPr>
                        <a:t>Explanation </a:t>
                      </a:r>
                      <a:endParaRPr lang="en-IN" sz="1100" b="1" i="0" u="none" strike="noStrike" dirty="0">
                        <a:solidFill>
                          <a:srgbClr val="000000"/>
                        </a:solidFill>
                        <a:effectLst/>
                        <a:latin typeface="Arial" panose="020B0604020202020204" pitchFamily="34" charset="0"/>
                        <a:cs typeface="Arial" panose="020B0604020202020204" pitchFamily="34" charset="0"/>
                      </a:endParaRPr>
                    </a:p>
                  </a:txBody>
                  <a:tcPr marL="5115" marR="5115" marT="5115" marB="0">
                    <a:solidFill>
                      <a:schemeClr val="accent4">
                        <a:lumMod val="60000"/>
                        <a:lumOff val="40000"/>
                      </a:schemeClr>
                    </a:solidFill>
                  </a:tcPr>
                </a:tc>
                <a:tc>
                  <a:txBody>
                    <a:bodyPr/>
                    <a:lstStyle/>
                    <a:p>
                      <a:pPr algn="l" fontAlgn="t"/>
                      <a:r>
                        <a:rPr lang="en-IN" sz="1100" u="none" strike="noStrike" dirty="0">
                          <a:effectLst/>
                          <a:latin typeface="Arial" panose="020B0604020202020204" pitchFamily="34" charset="0"/>
                          <a:cs typeface="Arial" panose="020B0604020202020204" pitchFamily="34" charset="0"/>
                        </a:rPr>
                        <a:t>The organisations are at the initial level of reporting and are in the process of identifying the need and responsibility of BRSR.</a:t>
                      </a:r>
                      <a:endParaRPr lang="en-IN" sz="1100" b="0" i="0" u="none" strike="noStrike" dirty="0">
                        <a:solidFill>
                          <a:srgbClr val="000000"/>
                        </a:solidFill>
                        <a:effectLst/>
                        <a:latin typeface="Arial" panose="020B0604020202020204" pitchFamily="34" charset="0"/>
                        <a:cs typeface="Arial" panose="020B0604020202020204" pitchFamily="34" charset="0"/>
                      </a:endParaRPr>
                    </a:p>
                  </a:txBody>
                  <a:tcPr marL="5115" marR="5115" marT="5115" marB="0">
                    <a:solidFill>
                      <a:schemeClr val="accent6">
                        <a:lumMod val="20000"/>
                        <a:lumOff val="80000"/>
                      </a:schemeClr>
                    </a:solidFill>
                  </a:tcPr>
                </a:tc>
                <a:tc>
                  <a:txBody>
                    <a:bodyPr/>
                    <a:lstStyle/>
                    <a:p>
                      <a:pPr algn="just" fontAlgn="t"/>
                      <a:r>
                        <a:rPr lang="en-IN" sz="1100" u="none" strike="noStrike" dirty="0">
                          <a:effectLst/>
                          <a:latin typeface="Arial" panose="020B0604020202020204" pitchFamily="34" charset="0"/>
                          <a:cs typeface="Arial" panose="020B0604020202020204" pitchFamily="34" charset="0"/>
                        </a:rPr>
                        <a:t>The organisations realize the value of BRSR and responds to it by setting up robust mechanism for reporting, etc.</a:t>
                      </a:r>
                      <a:endParaRPr lang="en-IN" sz="1100" b="0" i="0" u="none" strike="noStrike" dirty="0">
                        <a:solidFill>
                          <a:srgbClr val="000000"/>
                        </a:solidFill>
                        <a:effectLst/>
                        <a:latin typeface="Arial" panose="020B0604020202020204" pitchFamily="34" charset="0"/>
                        <a:cs typeface="Arial" panose="020B0604020202020204" pitchFamily="34" charset="0"/>
                      </a:endParaRPr>
                    </a:p>
                  </a:txBody>
                  <a:tcPr marL="5115" marR="5115" marT="5115" marB="0">
                    <a:solidFill>
                      <a:srgbClr val="FEE4E0"/>
                    </a:solidFill>
                  </a:tcPr>
                </a:tc>
                <a:tc>
                  <a:txBody>
                    <a:bodyPr/>
                    <a:lstStyle/>
                    <a:p>
                      <a:pPr algn="just" fontAlgn="t"/>
                      <a:r>
                        <a:rPr lang="en-IN" sz="1100" u="none" strike="noStrike" dirty="0">
                          <a:effectLst/>
                          <a:latin typeface="Arial" panose="020B0604020202020204" pitchFamily="34" charset="0"/>
                          <a:cs typeface="Arial" panose="020B0604020202020204" pitchFamily="34" charset="0"/>
                        </a:rPr>
                        <a:t>The organisations have established formal functions/ policies/ systems for BRSR. </a:t>
                      </a:r>
                      <a:endParaRPr lang="en-IN" sz="1100" b="0" i="0" u="none" strike="noStrike" dirty="0">
                        <a:solidFill>
                          <a:srgbClr val="000000"/>
                        </a:solidFill>
                        <a:effectLst/>
                        <a:latin typeface="Arial" panose="020B0604020202020204" pitchFamily="34" charset="0"/>
                        <a:cs typeface="Arial" panose="020B0604020202020204" pitchFamily="34" charset="0"/>
                      </a:endParaRPr>
                    </a:p>
                  </a:txBody>
                  <a:tcPr marL="5115" marR="5115" marT="5115" marB="0">
                    <a:solidFill>
                      <a:srgbClr val="D5D8F7"/>
                    </a:solidFill>
                  </a:tcPr>
                </a:tc>
                <a:tc>
                  <a:txBody>
                    <a:bodyPr/>
                    <a:lstStyle/>
                    <a:p>
                      <a:pPr algn="just" fontAlgn="t"/>
                      <a:r>
                        <a:rPr lang="en-IN" sz="1100" u="none" strike="noStrike" dirty="0">
                          <a:effectLst/>
                          <a:latin typeface="Arial" panose="020B0604020202020204" pitchFamily="34" charset="0"/>
                          <a:cs typeface="Arial" panose="020B0604020202020204" pitchFamily="34" charset="0"/>
                        </a:rPr>
                        <a:t>The organisations strive for more than compliance and work towards being a market leader.</a:t>
                      </a:r>
                      <a:endParaRPr lang="en-IN" sz="1100" b="0" i="0" u="none" strike="noStrike" dirty="0">
                        <a:solidFill>
                          <a:srgbClr val="000000"/>
                        </a:solidFill>
                        <a:effectLst/>
                        <a:latin typeface="Arial" panose="020B0604020202020204" pitchFamily="34" charset="0"/>
                        <a:cs typeface="Arial" panose="020B0604020202020204" pitchFamily="34" charset="0"/>
                      </a:endParaRPr>
                    </a:p>
                  </a:txBody>
                  <a:tcPr marL="5115" marR="5115" marT="5115" marB="0"/>
                </a:tc>
                <a:extLst>
                  <a:ext uri="{0D108BD9-81ED-4DB2-BD59-A6C34878D82A}">
                    <a16:rowId xmlns:a16="http://schemas.microsoft.com/office/drawing/2014/main" xmlns="" val="10003"/>
                  </a:ext>
                </a:extLst>
              </a:tr>
              <a:tr h="1606964">
                <a:tc vMerge="1">
                  <a:txBody>
                    <a:bodyPr/>
                    <a:lstStyle/>
                    <a:p>
                      <a:endParaRPr lang="en-IN"/>
                    </a:p>
                  </a:txBody>
                  <a:tcPr/>
                </a:tc>
                <a:tc>
                  <a:txBody>
                    <a:bodyPr/>
                    <a:lstStyle/>
                    <a:p>
                      <a:pPr algn="l" fontAlgn="t"/>
                      <a:r>
                        <a:rPr lang="en-IN" sz="1100" u="none" strike="noStrike" dirty="0">
                          <a:effectLst/>
                          <a:latin typeface="Arial" panose="020B0604020202020204" pitchFamily="34" charset="0"/>
                          <a:cs typeface="Arial" panose="020B0604020202020204" pitchFamily="34" charset="0"/>
                        </a:rPr>
                        <a:t>Try to establish </a:t>
                      </a:r>
                      <a:endParaRPr lang="en-IN" sz="1100" u="none" strike="noStrike" dirty="0" smtClean="0">
                        <a:effectLst/>
                        <a:latin typeface="Arial" panose="020B0604020202020204" pitchFamily="34" charset="0"/>
                        <a:cs typeface="Arial" panose="020B0604020202020204" pitchFamily="34" charset="0"/>
                      </a:endParaRPr>
                    </a:p>
                    <a:p>
                      <a:pPr algn="l" fontAlgn="t"/>
                      <a:r>
                        <a:rPr lang="en-IN" sz="1100" u="none" strike="noStrike" dirty="0" smtClean="0">
                          <a:effectLst/>
                          <a:latin typeface="Arial" panose="020B0604020202020204" pitchFamily="34" charset="0"/>
                          <a:cs typeface="Arial" panose="020B0604020202020204" pitchFamily="34" charset="0"/>
                        </a:rPr>
                        <a:t>policies/systems </a:t>
                      </a:r>
                      <a:r>
                        <a:rPr lang="en-IN" sz="1100" u="none" strike="noStrike" dirty="0">
                          <a:effectLst/>
                          <a:latin typeface="Arial" panose="020B0604020202020204" pitchFamily="34" charset="0"/>
                          <a:cs typeface="Arial" panose="020B0604020202020204" pitchFamily="34" charset="0"/>
                        </a:rPr>
                        <a:t>for data collection and disclosures. </a:t>
                      </a:r>
                      <a:endParaRPr lang="en-IN" sz="1100" b="0" i="0" u="none" strike="noStrike" dirty="0">
                        <a:solidFill>
                          <a:srgbClr val="000000"/>
                        </a:solidFill>
                        <a:effectLst/>
                        <a:latin typeface="Arial" panose="020B0604020202020204" pitchFamily="34" charset="0"/>
                        <a:cs typeface="Arial" panose="020B0604020202020204" pitchFamily="34" charset="0"/>
                      </a:endParaRPr>
                    </a:p>
                  </a:txBody>
                  <a:tcPr marL="5115" marR="5115" marT="5115" marB="0">
                    <a:solidFill>
                      <a:schemeClr val="accent6">
                        <a:lumMod val="20000"/>
                        <a:lumOff val="80000"/>
                      </a:schemeClr>
                    </a:solidFill>
                  </a:tcPr>
                </a:tc>
                <a:tc>
                  <a:txBody>
                    <a:bodyPr/>
                    <a:lstStyle/>
                    <a:p>
                      <a:pPr algn="just" fontAlgn="t"/>
                      <a:r>
                        <a:rPr lang="en-IN" sz="1100" u="none" strike="noStrike" dirty="0">
                          <a:effectLst/>
                          <a:latin typeface="Arial" panose="020B0604020202020204" pitchFamily="34" charset="0"/>
                          <a:cs typeface="Arial" panose="020B0604020202020204" pitchFamily="34" charset="0"/>
                        </a:rPr>
                        <a:t>The functions/ policies/ systems for such reporting are still to be formalised/ focussed. The organisation is working towards establishing/ enhancing internal controls, data collection and disclosures. </a:t>
                      </a:r>
                      <a:endParaRPr lang="en-IN" sz="1100" b="0" i="0" u="none" strike="noStrike" dirty="0">
                        <a:solidFill>
                          <a:srgbClr val="000000"/>
                        </a:solidFill>
                        <a:effectLst/>
                        <a:latin typeface="Arial" panose="020B0604020202020204" pitchFamily="34" charset="0"/>
                        <a:cs typeface="Arial" panose="020B0604020202020204" pitchFamily="34" charset="0"/>
                      </a:endParaRPr>
                    </a:p>
                  </a:txBody>
                  <a:tcPr marL="5115" marR="5115" marT="5115" marB="0">
                    <a:solidFill>
                      <a:srgbClr val="FEE4E0"/>
                    </a:solidFill>
                  </a:tcPr>
                </a:tc>
                <a:tc>
                  <a:txBody>
                    <a:bodyPr/>
                    <a:lstStyle/>
                    <a:p>
                      <a:pPr algn="just" fontAlgn="t"/>
                      <a:r>
                        <a:rPr lang="en-IN" sz="1100" u="none" strike="noStrike" dirty="0">
                          <a:effectLst/>
                          <a:latin typeface="Arial" panose="020B0604020202020204" pitchFamily="34" charset="0"/>
                          <a:cs typeface="Arial" panose="020B0604020202020204" pitchFamily="34" charset="0"/>
                        </a:rPr>
                        <a:t>Involved in compliance functions, etc., and focus increasing on qualitative aspects.</a:t>
                      </a:r>
                      <a:endParaRPr lang="en-IN" sz="1100" b="0" i="0" u="none" strike="noStrike" dirty="0">
                        <a:solidFill>
                          <a:srgbClr val="000000"/>
                        </a:solidFill>
                        <a:effectLst/>
                        <a:latin typeface="Arial" panose="020B0604020202020204" pitchFamily="34" charset="0"/>
                        <a:cs typeface="Arial" panose="020B0604020202020204" pitchFamily="34" charset="0"/>
                      </a:endParaRPr>
                    </a:p>
                  </a:txBody>
                  <a:tcPr marL="5115" marR="5115" marT="5115" marB="0">
                    <a:solidFill>
                      <a:srgbClr val="D5D8F7"/>
                    </a:solidFill>
                  </a:tcPr>
                </a:tc>
                <a:tc>
                  <a:txBody>
                    <a:bodyPr/>
                    <a:lstStyle/>
                    <a:p>
                      <a:pPr algn="just" fontAlgn="t"/>
                      <a:r>
                        <a:rPr lang="en-IN" sz="1100" u="none" strike="noStrike" dirty="0">
                          <a:effectLst/>
                          <a:latin typeface="Arial" panose="020B0604020202020204" pitchFamily="34" charset="0"/>
                          <a:cs typeface="Arial" panose="020B0604020202020204" pitchFamily="34" charset="0"/>
                        </a:rPr>
                        <a:t>Strategically differentiating by enhancing disclosures vis a vis innovative methods/ techniques employed. </a:t>
                      </a:r>
                      <a:endParaRPr lang="en-IN" sz="1100" b="0" i="0" u="none" strike="noStrike" dirty="0">
                        <a:solidFill>
                          <a:srgbClr val="000000"/>
                        </a:solidFill>
                        <a:effectLst/>
                        <a:latin typeface="Arial" panose="020B0604020202020204" pitchFamily="34" charset="0"/>
                        <a:cs typeface="Arial" panose="020B0604020202020204" pitchFamily="34" charset="0"/>
                      </a:endParaRPr>
                    </a:p>
                  </a:txBody>
                  <a:tcPr marL="5115" marR="5115" marT="5115"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557262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6CDAF174-7ED6-A97B-24DA-84A0F99C6A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17</a:t>
            </a:fld>
            <a:endParaRPr lang="en-GB"/>
          </a:p>
        </p:txBody>
      </p:sp>
      <p:sp>
        <p:nvSpPr>
          <p:cNvPr id="5" name="Title 1">
            <a:extLst>
              <a:ext uri="{FF2B5EF4-FFF2-40B4-BE49-F238E27FC236}">
                <a16:creationId xmlns="" xmlns:a16="http://schemas.microsoft.com/office/drawing/2014/main" id="{D287B9E8-A613-996D-72A7-50029A866757}"/>
              </a:ext>
            </a:extLst>
          </p:cNvPr>
          <p:cNvSpPr txBox="1">
            <a:spLocks/>
          </p:cNvSpPr>
          <p:nvPr/>
        </p:nvSpPr>
        <p:spPr>
          <a:xfrm>
            <a:off x="5115697" y="230959"/>
            <a:ext cx="3676993" cy="54419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altLang="en-IN" sz="3600" b="1" dirty="0">
                <a:solidFill>
                  <a:schemeClr val="tx1"/>
                </a:solidFill>
                <a:latin typeface="Bebas Neue" panose="020B0606020202050201" pitchFamily="34" charset="0"/>
              </a:rPr>
              <a:t>SOCIAL STOCK EXCHANGE</a:t>
            </a:r>
            <a:endParaRPr lang="en-IN" sz="3600" dirty="0">
              <a:latin typeface="Bebas Neue" panose="020B0606020202050201" pitchFamily="34" charset="0"/>
            </a:endParaRPr>
          </a:p>
        </p:txBody>
      </p:sp>
      <p:sp>
        <p:nvSpPr>
          <p:cNvPr id="6" name="TextBox 7">
            <a:extLst>
              <a:ext uri="{FF2B5EF4-FFF2-40B4-BE49-F238E27FC236}">
                <a16:creationId xmlns="" xmlns:a16="http://schemas.microsoft.com/office/drawing/2014/main" id="{5EE51CFF-0F52-F446-68C9-F4832521A811}"/>
              </a:ext>
            </a:extLst>
          </p:cNvPr>
          <p:cNvSpPr txBox="1"/>
          <p:nvPr/>
        </p:nvSpPr>
        <p:spPr>
          <a:xfrm>
            <a:off x="344085" y="1036848"/>
            <a:ext cx="5525374" cy="3385542"/>
          </a:xfrm>
          <a:prstGeom prst="rect">
            <a:avLst/>
          </a:prstGeom>
          <a:solidFill>
            <a:srgbClr val="92D050">
              <a:alpha val="20000"/>
            </a:srgbClr>
          </a:solidFill>
        </p:spPr>
        <p:txBody>
          <a:bodyPr wrap="square">
            <a:spAutoFit/>
          </a:bodyPr>
          <a:lstStyle/>
          <a:p>
            <a:pPr algn="just" defTabSz="342900">
              <a:buClr>
                <a:schemeClr val="accent2"/>
              </a:buClr>
              <a:buSzPct val="92000"/>
            </a:pPr>
            <a:r>
              <a:rPr lang="en-GB" dirty="0">
                <a:latin typeface="+mj-lt"/>
                <a:cs typeface="Arial" panose="020B0604020202020204" pitchFamily="34" charset="0"/>
                <a:sym typeface="+mn-ea"/>
              </a:rPr>
              <a:t>Social Stock Exchange (</a:t>
            </a:r>
            <a:r>
              <a:rPr lang="en-US" dirty="0">
                <a:latin typeface="+mj-lt"/>
                <a:cs typeface="Arial" panose="020B0604020202020204" pitchFamily="34" charset="0"/>
                <a:sym typeface="+mn-ea"/>
              </a:rPr>
              <a:t>SSE</a:t>
            </a:r>
            <a:r>
              <a:rPr lang="en-GB" dirty="0">
                <a:latin typeface="+mj-lt"/>
                <a:cs typeface="Arial" panose="020B0604020202020204" pitchFamily="34" charset="0"/>
                <a:sym typeface="+mn-ea"/>
              </a:rPr>
              <a:t>)</a:t>
            </a:r>
            <a:r>
              <a:rPr lang="en-US" dirty="0">
                <a:latin typeface="+mj-lt"/>
                <a:cs typeface="Arial" panose="020B0604020202020204" pitchFamily="34" charset="0"/>
                <a:sym typeface="+mn-ea"/>
              </a:rPr>
              <a:t> is a platform which allows investors to buy shares in social enterprises vetted by an official exchange. SSE will function as a common platform where social enterprises can raise funds from the public.</a:t>
            </a:r>
          </a:p>
          <a:p>
            <a:pPr algn="just" defTabSz="342900">
              <a:buClr>
                <a:schemeClr val="accent2"/>
              </a:buClr>
              <a:buSzPct val="92000"/>
            </a:pPr>
            <a:endParaRPr lang="en-US" b="1" dirty="0">
              <a:latin typeface="+mj-lt"/>
            </a:endParaRPr>
          </a:p>
          <a:p>
            <a:pPr algn="just" defTabSz="342900">
              <a:buClr>
                <a:schemeClr val="accent2"/>
              </a:buClr>
              <a:buSzPct val="92000"/>
            </a:pPr>
            <a:r>
              <a:rPr lang="en-US" b="1" dirty="0">
                <a:latin typeface="+mj-lt"/>
              </a:rPr>
              <a:t>The Union Budget 2019 </a:t>
            </a:r>
            <a:r>
              <a:rPr lang="en-GB" b="1" dirty="0">
                <a:latin typeface="+mj-lt"/>
              </a:rPr>
              <a:t>had </a:t>
            </a:r>
            <a:r>
              <a:rPr lang="en-US" b="1" dirty="0">
                <a:latin typeface="+mj-lt"/>
              </a:rPr>
              <a:t>proposed setting up of first of its kind SSE in India. </a:t>
            </a:r>
          </a:p>
          <a:p>
            <a:pPr algn="just" defTabSz="342900">
              <a:buClr>
                <a:schemeClr val="accent2"/>
              </a:buClr>
              <a:buSzPct val="92000"/>
            </a:pPr>
            <a:endParaRPr lang="en-US" b="1" dirty="0">
              <a:latin typeface="+mj-lt"/>
            </a:endParaRPr>
          </a:p>
          <a:p>
            <a:pPr algn="just" defTabSz="342900">
              <a:buClr>
                <a:schemeClr val="accent2"/>
              </a:buClr>
              <a:buSzPct val="92000"/>
            </a:pPr>
            <a:r>
              <a:rPr lang="en-US" dirty="0">
                <a:latin typeface="+mj-lt"/>
                <a:cs typeface="Arial" panose="020B0604020202020204" pitchFamily="34" charset="0"/>
                <a:sym typeface="+mn-ea"/>
              </a:rPr>
              <a:t>SEBI’s Working Group (WG) Report on SSE, released on June 01, 2020, had provided a form and content to the Hon’ble Finance Minister’s vision. Recommendations outlined modalities for creating a SSE that will serve as a platform for fundraising and, also incorporate procedures by which social impact of NPOs and FPEs will be measured and reported. </a:t>
            </a:r>
            <a:endParaRPr lang="en-US" dirty="0">
              <a:solidFill>
                <a:schemeClr val="tx1"/>
              </a:solidFill>
              <a:latin typeface="+mj-lt"/>
              <a:cs typeface="Arial" panose="020B0604020202020204" pitchFamily="34" charset="0"/>
            </a:endParaRPr>
          </a:p>
          <a:p>
            <a:pPr algn="just" defTabSz="342900">
              <a:spcBef>
                <a:spcPct val="20000"/>
              </a:spcBef>
              <a:spcAft>
                <a:spcPts val="450"/>
              </a:spcAft>
              <a:buClr>
                <a:schemeClr val="accent2"/>
              </a:buClr>
              <a:buSzPct val="92000"/>
            </a:pPr>
            <a:endParaRPr lang="en-IN" sz="1500" b="1" dirty="0">
              <a:solidFill>
                <a:srgbClr val="7030A0"/>
              </a:solidFill>
            </a:endParaRPr>
          </a:p>
        </p:txBody>
      </p:sp>
      <p:pic>
        <p:nvPicPr>
          <p:cNvPr id="7" name="Picture 6">
            <a:extLst>
              <a:ext uri="{FF2B5EF4-FFF2-40B4-BE49-F238E27FC236}">
                <a16:creationId xmlns="" xmlns:a16="http://schemas.microsoft.com/office/drawing/2014/main" id="{50D5E517-758B-4955-9FC2-39D3813F53EA}"/>
              </a:ext>
            </a:extLst>
          </p:cNvPr>
          <p:cNvPicPr/>
          <p:nvPr/>
        </p:nvPicPr>
        <p:blipFill rotWithShape="1">
          <a:blip r:embed="rId2"/>
          <a:srcRect r="37496"/>
          <a:stretch>
            <a:fillRect/>
          </a:stretch>
        </p:blipFill>
        <p:spPr bwMode="auto">
          <a:xfrm>
            <a:off x="6077735" y="969591"/>
            <a:ext cx="2522568" cy="3354809"/>
          </a:xfrm>
          <a:prstGeom prst="rect">
            <a:avLst/>
          </a:prstGeom>
          <a:ln>
            <a:noFill/>
          </a:ln>
        </p:spPr>
      </p:pic>
      <p:pic>
        <p:nvPicPr>
          <p:cNvPr id="8" name="Picture 7" descr="A picture containing text, gambling house, room, scene&#10;&#10;Description automatically generated">
            <a:extLst>
              <a:ext uri="{FF2B5EF4-FFF2-40B4-BE49-F238E27FC236}">
                <a16:creationId xmlns="" xmlns:a16="http://schemas.microsoft.com/office/drawing/2014/main" id="{FFB81C35-419D-EB55-7213-A921719B2015}"/>
              </a:ext>
            </a:extLst>
          </p:cNvPr>
          <p:cNvPicPr>
            <a:picLocks noChangeAspect="1"/>
          </p:cNvPicPr>
          <p:nvPr/>
        </p:nvPicPr>
        <p:blipFill>
          <a:blip r:embed="rId3"/>
          <a:stretch>
            <a:fillRect/>
          </a:stretch>
        </p:blipFill>
        <p:spPr>
          <a:xfrm>
            <a:off x="136132" y="0"/>
            <a:ext cx="954754" cy="1006114"/>
          </a:xfrm>
          <a:prstGeom prst="rect">
            <a:avLst/>
          </a:prstGeom>
        </p:spPr>
      </p:pic>
      <p:pic>
        <p:nvPicPr>
          <p:cNvPr id="10" name="object 12">
            <a:extLst>
              <a:ext uri="{FF2B5EF4-FFF2-40B4-BE49-F238E27FC236}">
                <a16:creationId xmlns="" xmlns:a16="http://schemas.microsoft.com/office/drawing/2014/main" id="{9772F820-3049-E758-46E9-B7A3AEAC2B9D}"/>
              </a:ext>
            </a:extLst>
          </p:cNvPr>
          <p:cNvPicPr/>
          <p:nvPr/>
        </p:nvPicPr>
        <p:blipFill>
          <a:blip r:embed="rId4" cstate="print"/>
          <a:stretch>
            <a:fillRect/>
          </a:stretch>
        </p:blipFill>
        <p:spPr>
          <a:xfrm>
            <a:off x="340242" y="4355134"/>
            <a:ext cx="8260061" cy="720761"/>
          </a:xfrm>
          <a:prstGeom prst="rect">
            <a:avLst/>
          </a:prstGeom>
        </p:spPr>
      </p:pic>
    </p:spTree>
    <p:extLst>
      <p:ext uri="{BB962C8B-B14F-4D97-AF65-F5344CB8AC3E}">
        <p14:creationId xmlns:p14="http://schemas.microsoft.com/office/powerpoint/2010/main" val="1117953399"/>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p:nvPr/>
        </p:nvSpPr>
        <p:spPr>
          <a:xfrm>
            <a:off x="2014151" y="1"/>
            <a:ext cx="6861625" cy="54225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en-US" sz="3600" dirty="0">
                <a:solidFill>
                  <a:schemeClr val="tx1"/>
                </a:solidFill>
                <a:latin typeface="Bebas Neue" panose="020B0606020202050201"/>
                <a:sym typeface="Bebas Neue" panose="020B0606020202050201"/>
              </a:rPr>
              <a:t>TECHNICAL GROUP ON social stock exchange</a:t>
            </a:r>
          </a:p>
          <a:p>
            <a:pPr algn="r"/>
            <a:endParaRPr lang="en-IN" sz="3600" dirty="0">
              <a:solidFill>
                <a:schemeClr val="tx1"/>
              </a:solidFill>
              <a:latin typeface="Bebas Neue" panose="020B0606020202050201"/>
              <a:sym typeface="Bebas Neue" panose="020B0606020202050201"/>
            </a:endParaRPr>
          </a:p>
        </p:txBody>
      </p:sp>
      <p:sp>
        <p:nvSpPr>
          <p:cNvPr id="9" name="Text Placeholder 2"/>
          <p:cNvSpPr txBox="1"/>
          <p:nvPr/>
        </p:nvSpPr>
        <p:spPr>
          <a:xfrm>
            <a:off x="304800" y="830209"/>
            <a:ext cx="6194854" cy="3296948"/>
          </a:xfrm>
          <a:prstGeom prst="rect">
            <a:avLst/>
          </a:prstGeom>
          <a:solidFill>
            <a:srgbClr val="92D050">
              <a:alpha val="20000"/>
            </a:srgbClr>
          </a:solidFill>
        </p:spPr>
        <p:txBody>
          <a:bodyPr rIns="72000"/>
          <a:lstStyle>
            <a:defPPr marR="0" lvl="0" algn="l" rtl="0">
              <a:lnSpc>
                <a:spcPct val="100000"/>
              </a:lnSpc>
              <a:spcBef>
                <a:spcPts val="0"/>
              </a:spcBef>
              <a:spcAft>
                <a:spcPts val="0"/>
              </a:spcAft>
              <a:defRPr/>
            </a:defPPr>
            <a:lvl1pPr algn="just">
              <a:lnSpc>
                <a:spcPct val="150000"/>
              </a:lnSpc>
              <a:defRPr sz="1200">
                <a:solidFill>
                  <a:schemeClr val="tx1"/>
                </a:solidFill>
                <a:latin typeface="Arial" panose="020B0604020202020204" pitchFamily="34" charset="0"/>
                <a:cs typeface="Arial" panose="020B0604020202020204" pitchFamily="34" charset="0"/>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indent="271463" algn="just" defTabSz="457200">
              <a:spcBef>
                <a:spcPct val="20000"/>
              </a:spcBef>
              <a:spcAft>
                <a:spcPts val="600"/>
              </a:spcAft>
              <a:buClr>
                <a:schemeClr val="accent2"/>
              </a:buClr>
              <a:buSzPct val="92000"/>
              <a:buFont typeface="Wingdings" panose="05000000000000000000" charset="0"/>
              <a:buChar char="v"/>
            </a:pPr>
            <a:r>
              <a:rPr lang="en-US" sz="1300" dirty="0">
                <a:latin typeface="+mj-lt"/>
                <a:cs typeface="Arial" panose="020B0604020202020204" pitchFamily="34" charset="0"/>
              </a:rPr>
              <a:t>SEBI had constituted </a:t>
            </a:r>
            <a:r>
              <a:rPr lang="en-US" sz="1300" b="1" dirty="0">
                <a:latin typeface="+mj-lt"/>
                <a:cs typeface="Arial" panose="020B0604020202020204" pitchFamily="34" charset="0"/>
              </a:rPr>
              <a:t>Technical Group (TG) on SSE on September 21, 2020,</a:t>
            </a:r>
            <a:r>
              <a:rPr lang="en-US" sz="1300" dirty="0">
                <a:latin typeface="+mj-lt"/>
                <a:cs typeface="Arial" panose="020B0604020202020204" pitchFamily="34" charset="0"/>
              </a:rPr>
              <a:t> and </a:t>
            </a:r>
            <a:r>
              <a:rPr lang="en-IN" altLang="en-US" sz="1300" dirty="0">
                <a:latin typeface="+mj-lt"/>
                <a:cs typeface="Arial" panose="020B0604020202020204" pitchFamily="34" charset="0"/>
              </a:rPr>
              <a:t>ICAI was given representation</a:t>
            </a:r>
            <a:r>
              <a:rPr lang="en-US" sz="1300" dirty="0">
                <a:latin typeface="+mj-lt"/>
                <a:cs typeface="Arial" panose="020B0604020202020204" pitchFamily="34" charset="0"/>
              </a:rPr>
              <a:t> for developing framework for on boarding Non-Profit </a:t>
            </a:r>
            <a:r>
              <a:rPr lang="en-US" sz="1300" dirty="0" err="1">
                <a:latin typeface="+mj-lt"/>
                <a:cs typeface="Arial" panose="020B0604020202020204" pitchFamily="34" charset="0"/>
              </a:rPr>
              <a:t>Organisations</a:t>
            </a:r>
            <a:r>
              <a:rPr lang="en-US" sz="1300" dirty="0">
                <a:latin typeface="+mj-lt"/>
                <a:cs typeface="Arial" panose="020B0604020202020204" pitchFamily="34" charset="0"/>
              </a:rPr>
              <a:t> (NPOs) and For-Profit Social Enterprises (FPEs) on the SSE</a:t>
            </a:r>
            <a:r>
              <a:rPr lang="en-US" sz="1300" dirty="0">
                <a:latin typeface="+mj-lt"/>
              </a:rPr>
              <a:t>.</a:t>
            </a:r>
          </a:p>
          <a:p>
            <a:pPr indent="271463" algn="just" defTabSz="457200">
              <a:spcBef>
                <a:spcPct val="20000"/>
              </a:spcBef>
              <a:spcAft>
                <a:spcPts val="600"/>
              </a:spcAft>
              <a:buClr>
                <a:schemeClr val="accent2"/>
              </a:buClr>
              <a:buSzPct val="92000"/>
              <a:buFont typeface="Wingdings" panose="05000000000000000000" charset="0"/>
              <a:buChar char="v"/>
            </a:pPr>
            <a:r>
              <a:rPr lang="en-US" sz="1300" b="1" dirty="0">
                <a:latin typeface="+mj-lt"/>
                <a:cs typeface="Arial" panose="020B0604020202020204" pitchFamily="34" charset="0"/>
              </a:rPr>
              <a:t>Technical Group has submitted its report  </a:t>
            </a:r>
            <a:r>
              <a:rPr lang="en-IN" altLang="en-US" sz="1300" b="1" dirty="0">
                <a:latin typeface="+mj-lt"/>
                <a:cs typeface="Arial" panose="020B0604020202020204" pitchFamily="34" charset="0"/>
              </a:rPr>
              <a:t>in</a:t>
            </a:r>
            <a:r>
              <a:rPr lang="en-US" sz="1300" b="1" dirty="0">
                <a:latin typeface="+mj-lt"/>
                <a:cs typeface="Arial" panose="020B0604020202020204" pitchFamily="34" charset="0"/>
              </a:rPr>
              <a:t> May 2021</a:t>
            </a:r>
            <a:r>
              <a:rPr lang="en-US" sz="1300" dirty="0">
                <a:latin typeface="+mj-lt"/>
                <a:cs typeface="Arial" panose="020B0604020202020204" pitchFamily="34" charset="0"/>
              </a:rPr>
              <a:t> and comments were sought  from   the   public   on   the recommendations. SRSB has submitted comments on the same.</a:t>
            </a:r>
          </a:p>
          <a:p>
            <a:pPr indent="271463" algn="just" defTabSz="457200">
              <a:spcBef>
                <a:spcPct val="20000"/>
              </a:spcBef>
              <a:spcAft>
                <a:spcPts val="600"/>
              </a:spcAft>
              <a:buClr>
                <a:schemeClr val="accent2"/>
              </a:buClr>
              <a:buSzPct val="92000"/>
              <a:buFont typeface="Wingdings" panose="05000000000000000000" charset="0"/>
              <a:buChar char="v"/>
            </a:pPr>
            <a:r>
              <a:rPr lang="en-US" sz="1300" dirty="0">
                <a:latin typeface="+mj-lt"/>
                <a:cs typeface="Arial" panose="020B0604020202020204" pitchFamily="34" charset="0"/>
              </a:rPr>
              <a:t>SEBI had released </a:t>
            </a:r>
            <a:r>
              <a:rPr lang="en-US" sz="1300" b="1" dirty="0">
                <a:latin typeface="+mj-lt"/>
                <a:cs typeface="Arial" panose="020B0604020202020204" pitchFamily="34" charset="0"/>
              </a:rPr>
              <a:t>Framework for Social Stock Exchange (SSE) in September 2021,</a:t>
            </a:r>
            <a:r>
              <a:rPr lang="en-US" sz="1300" dirty="0">
                <a:latin typeface="+mj-lt"/>
                <a:cs typeface="Arial" panose="020B0604020202020204" pitchFamily="34" charset="0"/>
              </a:rPr>
              <a:t> wherein SSE will be separate segment of the existing stock exchanges to facilitate fund raising by social enterprises in the Securities Market.</a:t>
            </a:r>
          </a:p>
          <a:p>
            <a:pPr marL="342900" indent="-342900" algn="just" defTabSz="457200">
              <a:spcBef>
                <a:spcPct val="20000"/>
              </a:spcBef>
              <a:spcAft>
                <a:spcPts val="600"/>
              </a:spcAft>
              <a:buClr>
                <a:schemeClr val="accent2"/>
              </a:buClr>
              <a:buSzPct val="92000"/>
              <a:buFont typeface="Wingdings" panose="05000000000000000000" charset="0"/>
              <a:buChar char="v"/>
            </a:pPr>
            <a:endParaRPr lang="en-US" dirty="0">
              <a:latin typeface="+mj-lt"/>
              <a:cs typeface="Arial" panose="020B0604020202020204" pitchFamily="34" charset="0"/>
            </a:endParaRPr>
          </a:p>
          <a:p>
            <a:endParaRPr lang="en-IN" dirty="0"/>
          </a:p>
          <a:p>
            <a:endParaRPr lang="en-IN" dirty="0"/>
          </a:p>
        </p:txBody>
      </p:sp>
      <p:pic>
        <p:nvPicPr>
          <p:cNvPr id="12" name="Picture 11"/>
          <p:cNvPicPr>
            <a:picLocks noChangeAspect="1"/>
          </p:cNvPicPr>
          <p:nvPr/>
        </p:nvPicPr>
        <p:blipFill>
          <a:blip r:embed="rId2"/>
          <a:stretch>
            <a:fillRect/>
          </a:stretch>
        </p:blipFill>
        <p:spPr>
          <a:xfrm>
            <a:off x="304800" y="4282718"/>
            <a:ext cx="670560" cy="661580"/>
          </a:xfrm>
          <a:prstGeom prst="rect">
            <a:avLst/>
          </a:prstGeom>
        </p:spPr>
      </p:pic>
      <p:pic>
        <p:nvPicPr>
          <p:cNvPr id="14" name="Picture 13"/>
          <p:cNvPicPr>
            <a:picLocks noChangeAspect="1"/>
          </p:cNvPicPr>
          <p:nvPr/>
        </p:nvPicPr>
        <p:blipFill>
          <a:blip r:embed="rId3"/>
          <a:stretch>
            <a:fillRect/>
          </a:stretch>
        </p:blipFill>
        <p:spPr>
          <a:xfrm>
            <a:off x="1132383" y="4280052"/>
            <a:ext cx="785691" cy="669422"/>
          </a:xfrm>
          <a:prstGeom prst="rect">
            <a:avLst/>
          </a:prstGeom>
        </p:spPr>
      </p:pic>
      <p:pic>
        <p:nvPicPr>
          <p:cNvPr id="16" name="Picture 15"/>
          <p:cNvPicPr>
            <a:picLocks noChangeAspect="1"/>
          </p:cNvPicPr>
          <p:nvPr/>
        </p:nvPicPr>
        <p:blipFill>
          <a:blip r:embed="rId4"/>
          <a:stretch>
            <a:fillRect/>
          </a:stretch>
        </p:blipFill>
        <p:spPr>
          <a:xfrm>
            <a:off x="2178835" y="4399788"/>
            <a:ext cx="768095" cy="329184"/>
          </a:xfrm>
          <a:prstGeom prst="rect">
            <a:avLst/>
          </a:prstGeom>
        </p:spPr>
      </p:pic>
      <p:pic>
        <p:nvPicPr>
          <p:cNvPr id="18" name="Picture 17"/>
          <p:cNvPicPr>
            <a:picLocks noChangeAspect="1"/>
          </p:cNvPicPr>
          <p:nvPr/>
        </p:nvPicPr>
        <p:blipFill>
          <a:blip r:embed="rId5"/>
          <a:stretch>
            <a:fillRect/>
          </a:stretch>
        </p:blipFill>
        <p:spPr>
          <a:xfrm>
            <a:off x="3103953" y="4297964"/>
            <a:ext cx="768095" cy="651509"/>
          </a:xfrm>
          <a:prstGeom prst="rect">
            <a:avLst/>
          </a:prstGeom>
        </p:spPr>
      </p:pic>
      <p:pic>
        <p:nvPicPr>
          <p:cNvPr id="20" name="Picture 19"/>
          <p:cNvPicPr>
            <a:picLocks noChangeAspect="1"/>
          </p:cNvPicPr>
          <p:nvPr/>
        </p:nvPicPr>
        <p:blipFill>
          <a:blip r:embed="rId6"/>
          <a:stretch>
            <a:fillRect/>
          </a:stretch>
        </p:blipFill>
        <p:spPr>
          <a:xfrm>
            <a:off x="4029071" y="4332246"/>
            <a:ext cx="457585" cy="617464"/>
          </a:xfrm>
          <a:prstGeom prst="rect">
            <a:avLst/>
          </a:prstGeom>
        </p:spPr>
      </p:pic>
      <p:pic>
        <p:nvPicPr>
          <p:cNvPr id="22" name="Picture 21"/>
          <p:cNvPicPr>
            <a:picLocks noChangeAspect="1"/>
          </p:cNvPicPr>
          <p:nvPr/>
        </p:nvPicPr>
        <p:blipFill>
          <a:blip r:embed="rId7"/>
          <a:stretch>
            <a:fillRect/>
          </a:stretch>
        </p:blipFill>
        <p:spPr>
          <a:xfrm>
            <a:off x="4657346" y="4270631"/>
            <a:ext cx="682812" cy="673667"/>
          </a:xfrm>
          <a:prstGeom prst="rect">
            <a:avLst/>
          </a:prstGeom>
        </p:spPr>
      </p:pic>
      <p:pic>
        <p:nvPicPr>
          <p:cNvPr id="24" name="Picture 23"/>
          <p:cNvPicPr>
            <a:picLocks noChangeAspect="1"/>
          </p:cNvPicPr>
          <p:nvPr/>
        </p:nvPicPr>
        <p:blipFill>
          <a:blip r:embed="rId8"/>
          <a:stretch>
            <a:fillRect/>
          </a:stretch>
        </p:blipFill>
        <p:spPr>
          <a:xfrm>
            <a:off x="5507696" y="4266058"/>
            <a:ext cx="682811" cy="682811"/>
          </a:xfrm>
          <a:prstGeom prst="rect">
            <a:avLst/>
          </a:prstGeom>
        </p:spPr>
      </p:pic>
      <p:pic>
        <p:nvPicPr>
          <p:cNvPr id="26" name="Picture 25"/>
          <p:cNvPicPr>
            <a:picLocks noChangeAspect="1"/>
          </p:cNvPicPr>
          <p:nvPr/>
        </p:nvPicPr>
        <p:blipFill>
          <a:blip r:embed="rId9"/>
          <a:stretch>
            <a:fillRect/>
          </a:stretch>
        </p:blipFill>
        <p:spPr>
          <a:xfrm>
            <a:off x="6358045" y="4331595"/>
            <a:ext cx="682811" cy="551736"/>
          </a:xfrm>
          <a:prstGeom prst="rect">
            <a:avLst/>
          </a:prstGeom>
        </p:spPr>
      </p:pic>
      <p:pic>
        <p:nvPicPr>
          <p:cNvPr id="28" name="Picture 27"/>
          <p:cNvPicPr>
            <a:picLocks noChangeAspect="1"/>
          </p:cNvPicPr>
          <p:nvPr/>
        </p:nvPicPr>
        <p:blipFill>
          <a:blip r:embed="rId10"/>
          <a:stretch>
            <a:fillRect/>
          </a:stretch>
        </p:blipFill>
        <p:spPr>
          <a:xfrm>
            <a:off x="7192309" y="4265646"/>
            <a:ext cx="597467" cy="597467"/>
          </a:xfrm>
          <a:prstGeom prst="rect">
            <a:avLst/>
          </a:prstGeom>
        </p:spPr>
      </p:pic>
      <p:pic>
        <p:nvPicPr>
          <p:cNvPr id="30" name="Picture 29"/>
          <p:cNvPicPr>
            <a:picLocks noChangeAspect="1"/>
          </p:cNvPicPr>
          <p:nvPr/>
        </p:nvPicPr>
        <p:blipFill>
          <a:blip r:embed="rId11"/>
          <a:stretch>
            <a:fillRect/>
          </a:stretch>
        </p:blipFill>
        <p:spPr>
          <a:xfrm>
            <a:off x="7962880" y="4265645"/>
            <a:ext cx="449477" cy="617685"/>
          </a:xfrm>
          <a:prstGeom prst="rect">
            <a:avLst/>
          </a:prstGeom>
        </p:spPr>
      </p:pic>
      <p:pic>
        <p:nvPicPr>
          <p:cNvPr id="3" name="Picture 2">
            <a:extLst>
              <a:ext uri="{FF2B5EF4-FFF2-40B4-BE49-F238E27FC236}">
                <a16:creationId xmlns="" xmlns:a16="http://schemas.microsoft.com/office/drawing/2014/main" id="{92662C08-5BE7-90B1-B124-29749ED9E9F3}"/>
              </a:ext>
            </a:extLst>
          </p:cNvPr>
          <p:cNvPicPr/>
          <p:nvPr/>
        </p:nvPicPr>
        <p:blipFill rotWithShape="1">
          <a:blip r:embed="rId12"/>
          <a:srcRect l="34456" t="13939" r="34507" b="17312"/>
          <a:stretch/>
        </p:blipFill>
        <p:spPr bwMode="auto">
          <a:xfrm>
            <a:off x="6499654" y="830209"/>
            <a:ext cx="2273643" cy="3296948"/>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906482970"/>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p:nvPr/>
        </p:nvSpPr>
        <p:spPr>
          <a:xfrm>
            <a:off x="2178835" y="1"/>
            <a:ext cx="6635981" cy="54225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IN" sz="3600" dirty="0">
                <a:solidFill>
                  <a:schemeClr val="tx1"/>
                </a:solidFill>
                <a:latin typeface="Bebas Neue" panose="020B0606020202050201"/>
                <a:sym typeface="Bebas Neue" panose="020B0606020202050201"/>
              </a:rPr>
              <a:t>SEBI Notification - SOCIAL STOCK EXCHANGE</a:t>
            </a:r>
          </a:p>
        </p:txBody>
      </p:sp>
      <p:sp>
        <p:nvSpPr>
          <p:cNvPr id="9" name="Text Placeholder 2"/>
          <p:cNvSpPr txBox="1"/>
          <p:nvPr/>
        </p:nvSpPr>
        <p:spPr>
          <a:xfrm>
            <a:off x="207264" y="660481"/>
            <a:ext cx="8607552" cy="3306038"/>
          </a:xfrm>
          <a:prstGeom prst="rect">
            <a:avLst/>
          </a:prstGeom>
          <a:solidFill>
            <a:srgbClr val="92D050">
              <a:alpha val="20000"/>
            </a:srgbClr>
          </a:solidFill>
        </p:spPr>
        <p:txBody>
          <a:bodyPr rIns="72000"/>
          <a:lstStyle>
            <a:defPPr marR="0" lvl="0" algn="l" rtl="0">
              <a:lnSpc>
                <a:spcPct val="100000"/>
              </a:lnSpc>
              <a:spcBef>
                <a:spcPts val="0"/>
              </a:spcBef>
              <a:spcAft>
                <a:spcPts val="0"/>
              </a:spcAft>
              <a:defRPr/>
            </a:defPPr>
            <a:lvl1pPr algn="just">
              <a:lnSpc>
                <a:spcPct val="150000"/>
              </a:lnSpc>
              <a:defRPr sz="1200">
                <a:solidFill>
                  <a:schemeClr val="tx1"/>
                </a:solidFill>
                <a:latin typeface="Arial" panose="020B0604020202020204" pitchFamily="34" charset="0"/>
                <a:cs typeface="Arial" panose="020B0604020202020204" pitchFamily="34" charset="0"/>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171450" indent="-171450">
              <a:buFont typeface="Wingdings" panose="05000000000000000000" pitchFamily="2" charset="2"/>
              <a:buChar char="ü"/>
            </a:pPr>
            <a:r>
              <a:rPr lang="en-US" sz="1300" dirty="0"/>
              <a:t>Vide Notification dated July 25, 2022, </a:t>
            </a:r>
            <a:r>
              <a:rPr lang="en-US" sz="1300" b="1" dirty="0"/>
              <a:t>“Securities and Exchange Board of India (Issue of Capital and Disclosure Requirements) (Third Amendment) Regulations, 2022”</a:t>
            </a:r>
            <a:r>
              <a:rPr lang="en-US" sz="1300" dirty="0"/>
              <a:t>, has been issued in The Gazette of India regarding formation of </a:t>
            </a:r>
            <a:r>
              <a:rPr lang="en-US" sz="1300" b="1" dirty="0"/>
              <a:t>Social Stock Exchange</a:t>
            </a:r>
            <a:r>
              <a:rPr lang="en-US" sz="1300" dirty="0"/>
              <a:t>.</a:t>
            </a:r>
          </a:p>
          <a:p>
            <a:endParaRPr lang="en-IN" sz="1300" dirty="0"/>
          </a:p>
          <a:p>
            <a:pPr marL="171450" indent="-171450">
              <a:buFont typeface="Wingdings" panose="05000000000000000000" pitchFamily="2" charset="2"/>
              <a:buChar char="ü"/>
            </a:pPr>
            <a:r>
              <a:rPr lang="en-US" sz="1300" dirty="0">
                <a:sym typeface="Wingdings" panose="05000000000000000000" pitchFamily="2" charset="2"/>
              </a:rPr>
              <a:t>“Social Stock Exchange” has been defined as </a:t>
            </a:r>
            <a:r>
              <a:rPr lang="en-US" sz="1300" b="1" dirty="0">
                <a:sym typeface="Wingdings" panose="05000000000000000000" pitchFamily="2" charset="2"/>
              </a:rPr>
              <a:t>“A separate segment of a recognized stock exchange having nationwide trading terminals permitted to register Not for Profit Organizations and/ or list the securities issued by Not-for-Profit Organizations in accordance with provisions of these regulations.”</a:t>
            </a:r>
          </a:p>
          <a:p>
            <a:pPr marL="171450" indent="-171450">
              <a:buFont typeface="Wingdings" panose="05000000000000000000" pitchFamily="2" charset="2"/>
              <a:buChar char="ü"/>
            </a:pPr>
            <a:endParaRPr lang="en-IN" sz="1300" dirty="0"/>
          </a:p>
          <a:p>
            <a:pPr marL="171450" indent="-171450">
              <a:buFont typeface="Wingdings" panose="05000000000000000000" pitchFamily="2" charset="2"/>
              <a:buChar char="ü"/>
            </a:pPr>
            <a:r>
              <a:rPr lang="en-US" sz="1300" dirty="0"/>
              <a:t>“Social Enterprise” means </a:t>
            </a:r>
            <a:r>
              <a:rPr lang="en-US" sz="1300" b="1" dirty="0"/>
              <a:t>either a Not for Profit Organization or a For Profit Social Enterprise that meets the eligibility criteria specified in this Chapter.</a:t>
            </a:r>
            <a:endParaRPr lang="en-US" sz="1300" dirty="0"/>
          </a:p>
          <a:p>
            <a:endParaRPr lang="en-IN" dirty="0"/>
          </a:p>
          <a:p>
            <a:endParaRPr lang="en-IN" dirty="0"/>
          </a:p>
        </p:txBody>
      </p:sp>
      <p:pic>
        <p:nvPicPr>
          <p:cNvPr id="12" name="Picture 11"/>
          <p:cNvPicPr>
            <a:picLocks noChangeAspect="1"/>
          </p:cNvPicPr>
          <p:nvPr/>
        </p:nvPicPr>
        <p:blipFill>
          <a:blip r:embed="rId2"/>
          <a:stretch>
            <a:fillRect/>
          </a:stretch>
        </p:blipFill>
        <p:spPr>
          <a:xfrm>
            <a:off x="304800" y="4282718"/>
            <a:ext cx="670560" cy="661580"/>
          </a:xfrm>
          <a:prstGeom prst="rect">
            <a:avLst/>
          </a:prstGeom>
        </p:spPr>
      </p:pic>
      <p:pic>
        <p:nvPicPr>
          <p:cNvPr id="14" name="Picture 13"/>
          <p:cNvPicPr>
            <a:picLocks noChangeAspect="1"/>
          </p:cNvPicPr>
          <p:nvPr/>
        </p:nvPicPr>
        <p:blipFill>
          <a:blip r:embed="rId3"/>
          <a:stretch>
            <a:fillRect/>
          </a:stretch>
        </p:blipFill>
        <p:spPr>
          <a:xfrm>
            <a:off x="1132383" y="4280052"/>
            <a:ext cx="785691" cy="669422"/>
          </a:xfrm>
          <a:prstGeom prst="rect">
            <a:avLst/>
          </a:prstGeom>
        </p:spPr>
      </p:pic>
      <p:pic>
        <p:nvPicPr>
          <p:cNvPr id="16" name="Picture 15"/>
          <p:cNvPicPr>
            <a:picLocks noChangeAspect="1"/>
          </p:cNvPicPr>
          <p:nvPr/>
        </p:nvPicPr>
        <p:blipFill>
          <a:blip r:embed="rId4"/>
          <a:stretch>
            <a:fillRect/>
          </a:stretch>
        </p:blipFill>
        <p:spPr>
          <a:xfrm>
            <a:off x="2178835" y="4399788"/>
            <a:ext cx="768095" cy="329184"/>
          </a:xfrm>
          <a:prstGeom prst="rect">
            <a:avLst/>
          </a:prstGeom>
        </p:spPr>
      </p:pic>
      <p:pic>
        <p:nvPicPr>
          <p:cNvPr id="18" name="Picture 17"/>
          <p:cNvPicPr>
            <a:picLocks noChangeAspect="1"/>
          </p:cNvPicPr>
          <p:nvPr/>
        </p:nvPicPr>
        <p:blipFill>
          <a:blip r:embed="rId5"/>
          <a:stretch>
            <a:fillRect/>
          </a:stretch>
        </p:blipFill>
        <p:spPr>
          <a:xfrm>
            <a:off x="3103953" y="4297964"/>
            <a:ext cx="768095" cy="651509"/>
          </a:xfrm>
          <a:prstGeom prst="rect">
            <a:avLst/>
          </a:prstGeom>
        </p:spPr>
      </p:pic>
      <p:pic>
        <p:nvPicPr>
          <p:cNvPr id="20" name="Picture 19"/>
          <p:cNvPicPr>
            <a:picLocks noChangeAspect="1"/>
          </p:cNvPicPr>
          <p:nvPr/>
        </p:nvPicPr>
        <p:blipFill>
          <a:blip r:embed="rId6"/>
          <a:stretch>
            <a:fillRect/>
          </a:stretch>
        </p:blipFill>
        <p:spPr>
          <a:xfrm>
            <a:off x="4029071" y="4332246"/>
            <a:ext cx="457585" cy="617464"/>
          </a:xfrm>
          <a:prstGeom prst="rect">
            <a:avLst/>
          </a:prstGeom>
        </p:spPr>
      </p:pic>
      <p:pic>
        <p:nvPicPr>
          <p:cNvPr id="22" name="Picture 21"/>
          <p:cNvPicPr>
            <a:picLocks noChangeAspect="1"/>
          </p:cNvPicPr>
          <p:nvPr/>
        </p:nvPicPr>
        <p:blipFill>
          <a:blip r:embed="rId7"/>
          <a:stretch>
            <a:fillRect/>
          </a:stretch>
        </p:blipFill>
        <p:spPr>
          <a:xfrm>
            <a:off x="4657346" y="4270631"/>
            <a:ext cx="682812" cy="673667"/>
          </a:xfrm>
          <a:prstGeom prst="rect">
            <a:avLst/>
          </a:prstGeom>
        </p:spPr>
      </p:pic>
      <p:pic>
        <p:nvPicPr>
          <p:cNvPr id="24" name="Picture 23"/>
          <p:cNvPicPr>
            <a:picLocks noChangeAspect="1"/>
          </p:cNvPicPr>
          <p:nvPr/>
        </p:nvPicPr>
        <p:blipFill>
          <a:blip r:embed="rId8"/>
          <a:stretch>
            <a:fillRect/>
          </a:stretch>
        </p:blipFill>
        <p:spPr>
          <a:xfrm>
            <a:off x="5507696" y="4266058"/>
            <a:ext cx="682811" cy="682811"/>
          </a:xfrm>
          <a:prstGeom prst="rect">
            <a:avLst/>
          </a:prstGeom>
        </p:spPr>
      </p:pic>
      <p:pic>
        <p:nvPicPr>
          <p:cNvPr id="26" name="Picture 25"/>
          <p:cNvPicPr>
            <a:picLocks noChangeAspect="1"/>
          </p:cNvPicPr>
          <p:nvPr/>
        </p:nvPicPr>
        <p:blipFill>
          <a:blip r:embed="rId9"/>
          <a:stretch>
            <a:fillRect/>
          </a:stretch>
        </p:blipFill>
        <p:spPr>
          <a:xfrm>
            <a:off x="6358045" y="4331595"/>
            <a:ext cx="682811" cy="551736"/>
          </a:xfrm>
          <a:prstGeom prst="rect">
            <a:avLst/>
          </a:prstGeom>
        </p:spPr>
      </p:pic>
      <p:pic>
        <p:nvPicPr>
          <p:cNvPr id="28" name="Picture 27"/>
          <p:cNvPicPr>
            <a:picLocks noChangeAspect="1"/>
          </p:cNvPicPr>
          <p:nvPr/>
        </p:nvPicPr>
        <p:blipFill>
          <a:blip r:embed="rId10"/>
          <a:stretch>
            <a:fillRect/>
          </a:stretch>
        </p:blipFill>
        <p:spPr>
          <a:xfrm>
            <a:off x="7192309" y="4265646"/>
            <a:ext cx="597467" cy="597467"/>
          </a:xfrm>
          <a:prstGeom prst="rect">
            <a:avLst/>
          </a:prstGeom>
        </p:spPr>
      </p:pic>
      <p:pic>
        <p:nvPicPr>
          <p:cNvPr id="30" name="Picture 29"/>
          <p:cNvPicPr>
            <a:picLocks noChangeAspect="1"/>
          </p:cNvPicPr>
          <p:nvPr/>
        </p:nvPicPr>
        <p:blipFill>
          <a:blip r:embed="rId11"/>
          <a:stretch>
            <a:fillRect/>
          </a:stretch>
        </p:blipFill>
        <p:spPr>
          <a:xfrm>
            <a:off x="7962880" y="4265645"/>
            <a:ext cx="449477" cy="617685"/>
          </a:xfrm>
          <a:prstGeom prst="rect">
            <a:avLst/>
          </a:prstGeom>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1197" name="Google Shape;1197;p19"/>
          <p:cNvSpPr txBox="1">
            <a:spLocks noGrp="1"/>
          </p:cNvSpPr>
          <p:nvPr>
            <p:ph type="title"/>
          </p:nvPr>
        </p:nvSpPr>
        <p:spPr>
          <a:xfrm>
            <a:off x="436033" y="981605"/>
            <a:ext cx="8209800" cy="567900"/>
          </a:xfrm>
          <a:prstGeom prst="rect">
            <a:avLst/>
          </a:prstGeom>
          <a:noFill/>
          <a:ln>
            <a:noFill/>
          </a:ln>
        </p:spPr>
        <p:txBody>
          <a:bodyPr spcFirstLastPara="1" wrap="square" lIns="68569" tIns="34275" rIns="68569" bIns="34275" anchor="b" anchorCtr="0">
            <a:noAutofit/>
          </a:bodyPr>
          <a:lstStyle/>
          <a:p>
            <a:pPr algn="just"/>
            <a:r>
              <a:rPr lang="en-IN" dirty="0">
                <a:latin typeface="Calibri"/>
                <a:ea typeface="Calibri"/>
                <a:cs typeface="Calibri"/>
                <a:sym typeface="Calibri"/>
              </a:rPr>
              <a:t>What is </a:t>
            </a:r>
            <a:r>
              <a:rPr lang="en-IN" dirty="0" smtClean="0">
                <a:latin typeface="Calibri"/>
                <a:ea typeface="Calibri"/>
                <a:cs typeface="Calibri"/>
                <a:sym typeface="Calibri"/>
              </a:rPr>
              <a:t>Sustainability</a:t>
            </a:r>
            <a:r>
              <a:rPr lang="en-IN" dirty="0" smtClean="0">
                <a:latin typeface="Bookman Old Style"/>
                <a:ea typeface="Bookman Old Style"/>
                <a:cs typeface="Bookman Old Style"/>
                <a:sym typeface="Bookman Old Style"/>
              </a:rPr>
              <a:t>     </a:t>
            </a:r>
            <a:r>
              <a:rPr lang="en-IN" dirty="0">
                <a:latin typeface="Bookman Old Style"/>
                <a:ea typeface="Bookman Old Style"/>
                <a:cs typeface="Bookman Old Style"/>
                <a:sym typeface="Bookman Old Style"/>
              </a:rPr>
              <a:t>									</a:t>
            </a:r>
            <a:r>
              <a:rPr lang="en-IN" sz="1200" dirty="0">
                <a:latin typeface="Calibri"/>
                <a:ea typeface="Calibri"/>
                <a:cs typeface="Calibri"/>
                <a:sym typeface="Calibri"/>
              </a:rPr>
              <a:t>(1/2)</a:t>
            </a:r>
            <a:endParaRPr sz="1200" dirty="0">
              <a:latin typeface="Calibri"/>
              <a:ea typeface="Calibri"/>
              <a:cs typeface="Calibri"/>
              <a:sym typeface="Calibri"/>
            </a:endParaRPr>
          </a:p>
        </p:txBody>
      </p:sp>
      <p:pic>
        <p:nvPicPr>
          <p:cNvPr id="1198" name="Google Shape;1198;p19" descr="The Blind Men, the Elephant, and Knowledge | Shem the Penman"/>
          <p:cNvPicPr preferRelativeResize="0"/>
          <p:nvPr/>
        </p:nvPicPr>
        <p:blipFill rotWithShape="1">
          <a:blip r:embed="rId3">
            <a:alphaModFix/>
          </a:blip>
          <a:srcRect/>
          <a:stretch/>
        </p:blipFill>
        <p:spPr>
          <a:xfrm>
            <a:off x="1428728" y="1071554"/>
            <a:ext cx="6072230" cy="3857651"/>
          </a:xfrm>
          <a:prstGeom prst="rect">
            <a:avLst/>
          </a:prstGeom>
          <a:noFill/>
          <a:ln>
            <a:noFill/>
          </a:ln>
        </p:spPr>
      </p:pic>
    </p:spTree>
    <p:extLst>
      <p:ext uri="{BB962C8B-B14F-4D97-AF65-F5344CB8AC3E}">
        <p14:creationId xmlns:p14="http://schemas.microsoft.com/office/powerpoint/2010/main" val="2696417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p:nvPr/>
        </p:nvSpPr>
        <p:spPr>
          <a:xfrm>
            <a:off x="2779775" y="1"/>
            <a:ext cx="6035041" cy="54225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600" dirty="0">
                <a:solidFill>
                  <a:schemeClr val="tx1"/>
                </a:solidFill>
                <a:latin typeface="Bebas Neue" panose="020B0606020202050201"/>
                <a:sym typeface="Bebas Neue" panose="020B0606020202050201"/>
              </a:rPr>
              <a:t>1</a:t>
            </a:r>
            <a:r>
              <a:rPr lang="en-IN" sz="3600" dirty="0">
                <a:solidFill>
                  <a:schemeClr val="tx1"/>
                </a:solidFill>
                <a:latin typeface="Bebas Neue" panose="020B0606020202050201"/>
                <a:sym typeface="Bebas Neue" panose="020B0606020202050201"/>
              </a:rPr>
              <a:t>6 thematic areas as notified by </a:t>
            </a:r>
            <a:r>
              <a:rPr lang="en-IN" sz="3600" dirty="0" err="1">
                <a:solidFill>
                  <a:schemeClr val="tx1"/>
                </a:solidFill>
                <a:latin typeface="Bebas Neue" panose="020B0606020202050201"/>
                <a:sym typeface="Bebas Neue" panose="020B0606020202050201"/>
              </a:rPr>
              <a:t>sebi</a:t>
            </a:r>
            <a:endParaRPr lang="en-IN" sz="3600" dirty="0">
              <a:solidFill>
                <a:schemeClr val="tx1"/>
              </a:solidFill>
              <a:latin typeface="Bebas Neue" panose="020B0606020202050201"/>
              <a:sym typeface="Bebas Neue" panose="020B0606020202050201"/>
            </a:endParaRPr>
          </a:p>
        </p:txBody>
      </p:sp>
      <p:sp>
        <p:nvSpPr>
          <p:cNvPr id="2" name="Rectangle: Rounded Corners 1">
            <a:extLst>
              <a:ext uri="{FF2B5EF4-FFF2-40B4-BE49-F238E27FC236}">
                <a16:creationId xmlns="" xmlns:a16="http://schemas.microsoft.com/office/drawing/2014/main" id="{E3CFD5FB-8666-7039-2617-0C2F13BF0728}"/>
              </a:ext>
            </a:extLst>
          </p:cNvPr>
          <p:cNvSpPr/>
          <p:nvPr/>
        </p:nvSpPr>
        <p:spPr>
          <a:xfrm>
            <a:off x="433137" y="938463"/>
            <a:ext cx="8169442" cy="30079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300" dirty="0">
                <a:solidFill>
                  <a:schemeClr val="tx1"/>
                </a:solidFill>
                <a:latin typeface="+mj-lt"/>
                <a:cs typeface="Calibri"/>
              </a:rPr>
              <a:t>Eradicating hunger, poverty, malnutrition and inequality</a:t>
            </a:r>
            <a:endParaRPr lang="en-IN" sz="1300" dirty="0">
              <a:solidFill>
                <a:schemeClr val="tx1"/>
              </a:solidFill>
              <a:latin typeface="+mj-lt"/>
            </a:endParaRPr>
          </a:p>
        </p:txBody>
      </p:sp>
      <p:sp>
        <p:nvSpPr>
          <p:cNvPr id="3" name="Rectangle: Rounded Corners 2">
            <a:extLst>
              <a:ext uri="{FF2B5EF4-FFF2-40B4-BE49-F238E27FC236}">
                <a16:creationId xmlns="" xmlns:a16="http://schemas.microsoft.com/office/drawing/2014/main" id="{FC63A92F-16C7-7BA1-C9C5-2A199A89BD96}"/>
              </a:ext>
            </a:extLst>
          </p:cNvPr>
          <p:cNvSpPr/>
          <p:nvPr/>
        </p:nvSpPr>
        <p:spPr>
          <a:xfrm>
            <a:off x="433137" y="1949615"/>
            <a:ext cx="8169442" cy="30079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300" dirty="0">
                <a:solidFill>
                  <a:schemeClr val="tx1"/>
                </a:solidFill>
                <a:latin typeface="+mj-lt"/>
                <a:cs typeface="Calibri"/>
              </a:rPr>
              <a:t>Promoting education, employability and livelihoods</a:t>
            </a:r>
          </a:p>
        </p:txBody>
      </p:sp>
      <p:sp>
        <p:nvSpPr>
          <p:cNvPr id="4" name="Rectangle: Rounded Corners 3">
            <a:extLst>
              <a:ext uri="{FF2B5EF4-FFF2-40B4-BE49-F238E27FC236}">
                <a16:creationId xmlns="" xmlns:a16="http://schemas.microsoft.com/office/drawing/2014/main" id="{0709A70B-2356-E750-0B45-5EAF402D8343}"/>
              </a:ext>
            </a:extLst>
          </p:cNvPr>
          <p:cNvSpPr/>
          <p:nvPr/>
        </p:nvSpPr>
        <p:spPr>
          <a:xfrm>
            <a:off x="433137" y="2456324"/>
            <a:ext cx="8169442" cy="30079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300" dirty="0">
                <a:solidFill>
                  <a:schemeClr val="tx1"/>
                </a:solidFill>
                <a:latin typeface="+mj-lt"/>
                <a:cs typeface="Calibri"/>
              </a:rPr>
              <a:t>Promoting gender equality, empowerment of women and LGBTQIA+ communities</a:t>
            </a:r>
          </a:p>
        </p:txBody>
      </p:sp>
      <p:sp>
        <p:nvSpPr>
          <p:cNvPr id="5" name="Rectangle: Rounded Corners 4">
            <a:extLst>
              <a:ext uri="{FF2B5EF4-FFF2-40B4-BE49-F238E27FC236}">
                <a16:creationId xmlns="" xmlns:a16="http://schemas.microsoft.com/office/drawing/2014/main" id="{87EA4237-3465-102B-8801-2FC1CD969561}"/>
              </a:ext>
            </a:extLst>
          </p:cNvPr>
          <p:cNvSpPr/>
          <p:nvPr/>
        </p:nvSpPr>
        <p:spPr>
          <a:xfrm>
            <a:off x="433137" y="2907257"/>
            <a:ext cx="8169442" cy="4900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dirty="0">
                <a:solidFill>
                  <a:schemeClr val="tx1"/>
                </a:solidFill>
                <a:latin typeface="+mj-lt"/>
                <a:cs typeface="Calibri"/>
              </a:rPr>
              <a:t>Ensuring environmental sustainability, addressing climate change including mitigation and adaptation, forest and wildlife conservation</a:t>
            </a:r>
          </a:p>
        </p:txBody>
      </p:sp>
      <p:sp>
        <p:nvSpPr>
          <p:cNvPr id="6" name="Rectangle: Rounded Corners 5">
            <a:extLst>
              <a:ext uri="{FF2B5EF4-FFF2-40B4-BE49-F238E27FC236}">
                <a16:creationId xmlns="" xmlns:a16="http://schemas.microsoft.com/office/drawing/2014/main" id="{1430A18B-FBD3-6453-5706-1E4DCFD23D75}"/>
              </a:ext>
            </a:extLst>
          </p:cNvPr>
          <p:cNvSpPr/>
          <p:nvPr/>
        </p:nvSpPr>
        <p:spPr>
          <a:xfrm>
            <a:off x="433137" y="3515719"/>
            <a:ext cx="8169442" cy="300790"/>
          </a:xfrm>
          <a:prstGeom prst="roundRect">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300" dirty="0">
                <a:solidFill>
                  <a:schemeClr val="tx1"/>
                </a:solidFill>
                <a:latin typeface="+mj-lt"/>
                <a:cs typeface="Calibri"/>
              </a:rPr>
              <a:t>Protection of national heritage, art and culture</a:t>
            </a:r>
          </a:p>
        </p:txBody>
      </p:sp>
      <p:sp>
        <p:nvSpPr>
          <p:cNvPr id="7" name="Rectangle: Rounded Corners 6">
            <a:extLst>
              <a:ext uri="{FF2B5EF4-FFF2-40B4-BE49-F238E27FC236}">
                <a16:creationId xmlns="" xmlns:a16="http://schemas.microsoft.com/office/drawing/2014/main" id="{509065BF-1B78-99CF-E390-F2DDEE46312D}"/>
              </a:ext>
            </a:extLst>
          </p:cNvPr>
          <p:cNvSpPr/>
          <p:nvPr/>
        </p:nvSpPr>
        <p:spPr>
          <a:xfrm>
            <a:off x="433137" y="3967669"/>
            <a:ext cx="8169442" cy="38776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300" dirty="0">
                <a:solidFill>
                  <a:schemeClr val="tx1"/>
                </a:solidFill>
                <a:latin typeface="+mj-lt"/>
                <a:cs typeface="Calibri"/>
              </a:rPr>
              <a:t>Training to promote rural sports, nationally </a:t>
            </a:r>
            <a:r>
              <a:rPr lang="en-US" sz="1300" dirty="0" err="1">
                <a:solidFill>
                  <a:schemeClr val="tx1"/>
                </a:solidFill>
                <a:latin typeface="+mj-lt"/>
                <a:cs typeface="Calibri"/>
              </a:rPr>
              <a:t>recognised</a:t>
            </a:r>
            <a:r>
              <a:rPr lang="en-US" sz="1300" dirty="0">
                <a:solidFill>
                  <a:schemeClr val="tx1"/>
                </a:solidFill>
                <a:latin typeface="+mj-lt"/>
                <a:cs typeface="Calibri"/>
              </a:rPr>
              <a:t> sports, Paralympic sports and </a:t>
            </a:r>
            <a:r>
              <a:rPr lang="en-IN" sz="1300" dirty="0">
                <a:solidFill>
                  <a:schemeClr val="tx1"/>
                </a:solidFill>
                <a:latin typeface="+mj-lt"/>
                <a:cs typeface="Calibri"/>
              </a:rPr>
              <a:t>Olympic sports</a:t>
            </a:r>
          </a:p>
        </p:txBody>
      </p:sp>
      <p:sp>
        <p:nvSpPr>
          <p:cNvPr id="10" name="Rectangle: Rounded Corners 9">
            <a:extLst>
              <a:ext uri="{FF2B5EF4-FFF2-40B4-BE49-F238E27FC236}">
                <a16:creationId xmlns="" xmlns:a16="http://schemas.microsoft.com/office/drawing/2014/main" id="{FA36753E-6788-30B1-5402-FB322521B38C}"/>
              </a:ext>
            </a:extLst>
          </p:cNvPr>
          <p:cNvSpPr/>
          <p:nvPr/>
        </p:nvSpPr>
        <p:spPr>
          <a:xfrm>
            <a:off x="433137" y="4537431"/>
            <a:ext cx="8169442" cy="30079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300" dirty="0">
                <a:solidFill>
                  <a:schemeClr val="tx1"/>
                </a:solidFill>
                <a:latin typeface="+mj-lt"/>
                <a:cs typeface="Calibri"/>
              </a:rPr>
              <a:t>Supporting incubators of Social Enterprises</a:t>
            </a:r>
          </a:p>
        </p:txBody>
      </p:sp>
      <p:sp>
        <p:nvSpPr>
          <p:cNvPr id="11" name="Rectangle: Rounded Corners 10">
            <a:extLst>
              <a:ext uri="{FF2B5EF4-FFF2-40B4-BE49-F238E27FC236}">
                <a16:creationId xmlns="" xmlns:a16="http://schemas.microsoft.com/office/drawing/2014/main" id="{E4976B34-BABD-EED9-78C8-491B54D8B26D}"/>
              </a:ext>
            </a:extLst>
          </p:cNvPr>
          <p:cNvSpPr/>
          <p:nvPr/>
        </p:nvSpPr>
        <p:spPr>
          <a:xfrm>
            <a:off x="433137" y="1403683"/>
            <a:ext cx="8169442" cy="30079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300" dirty="0">
                <a:solidFill>
                  <a:schemeClr val="tx1"/>
                </a:solidFill>
                <a:latin typeface="+mj-lt"/>
                <a:cs typeface="Calibri"/>
              </a:rPr>
              <a:t>Promoting health care including mental healthcare, sanitation and making available safe drinking water</a:t>
            </a:r>
          </a:p>
        </p:txBody>
      </p:sp>
    </p:spTree>
    <p:extLst>
      <p:ext uri="{BB962C8B-B14F-4D97-AF65-F5344CB8AC3E}">
        <p14:creationId xmlns:p14="http://schemas.microsoft.com/office/powerpoint/2010/main" val="2862334552"/>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p:nvPr/>
        </p:nvSpPr>
        <p:spPr>
          <a:xfrm>
            <a:off x="2779775" y="1"/>
            <a:ext cx="6035041" cy="54225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600" dirty="0">
                <a:solidFill>
                  <a:schemeClr val="tx1"/>
                </a:solidFill>
                <a:latin typeface="Bebas Neue" panose="020B0606020202050201"/>
                <a:sym typeface="Bebas Neue" panose="020B0606020202050201"/>
              </a:rPr>
              <a:t>1</a:t>
            </a:r>
            <a:r>
              <a:rPr lang="en-IN" sz="3600" dirty="0">
                <a:solidFill>
                  <a:schemeClr val="tx1"/>
                </a:solidFill>
                <a:latin typeface="Bebas Neue" panose="020B0606020202050201"/>
                <a:sym typeface="Bebas Neue" panose="020B0606020202050201"/>
              </a:rPr>
              <a:t>6 thematic areas as notified by </a:t>
            </a:r>
            <a:r>
              <a:rPr lang="en-IN" sz="3600" dirty="0" err="1">
                <a:solidFill>
                  <a:schemeClr val="tx1"/>
                </a:solidFill>
                <a:latin typeface="Bebas Neue" panose="020B0606020202050201"/>
                <a:sym typeface="Bebas Neue" panose="020B0606020202050201"/>
              </a:rPr>
              <a:t>sebi</a:t>
            </a:r>
            <a:endParaRPr lang="en-IN" sz="3600" dirty="0">
              <a:solidFill>
                <a:schemeClr val="tx1"/>
              </a:solidFill>
              <a:latin typeface="Bebas Neue" panose="020B0606020202050201"/>
              <a:sym typeface="Bebas Neue" panose="020B0606020202050201"/>
            </a:endParaRPr>
          </a:p>
        </p:txBody>
      </p:sp>
      <p:sp>
        <p:nvSpPr>
          <p:cNvPr id="2" name="Rectangle: Rounded Corners 1">
            <a:extLst>
              <a:ext uri="{FF2B5EF4-FFF2-40B4-BE49-F238E27FC236}">
                <a16:creationId xmlns="" xmlns:a16="http://schemas.microsoft.com/office/drawing/2014/main" id="{E3CFD5FB-8666-7039-2617-0C2F13BF0728}"/>
              </a:ext>
            </a:extLst>
          </p:cNvPr>
          <p:cNvSpPr/>
          <p:nvPr/>
        </p:nvSpPr>
        <p:spPr>
          <a:xfrm>
            <a:off x="433137" y="938463"/>
            <a:ext cx="8169442" cy="3007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dirty="0">
                <a:solidFill>
                  <a:schemeClr val="tx1"/>
                </a:solidFill>
                <a:latin typeface="+mj-lt"/>
                <a:cs typeface="Calibri"/>
              </a:rPr>
              <a:t>Supporting other platforms that strengthen the non-profit ecosystem in fundraising and capacity building</a:t>
            </a:r>
            <a:endParaRPr lang="en-IN" sz="1300" dirty="0">
              <a:solidFill>
                <a:schemeClr val="tx1"/>
              </a:solidFill>
              <a:latin typeface="+mj-lt"/>
            </a:endParaRPr>
          </a:p>
        </p:txBody>
      </p:sp>
      <p:sp>
        <p:nvSpPr>
          <p:cNvPr id="3" name="Rectangle: Rounded Corners 2">
            <a:extLst>
              <a:ext uri="{FF2B5EF4-FFF2-40B4-BE49-F238E27FC236}">
                <a16:creationId xmlns="" xmlns:a16="http://schemas.microsoft.com/office/drawing/2014/main" id="{FC63A92F-16C7-7BA1-C9C5-2A199A89BD96}"/>
              </a:ext>
            </a:extLst>
          </p:cNvPr>
          <p:cNvSpPr/>
          <p:nvPr/>
        </p:nvSpPr>
        <p:spPr>
          <a:xfrm>
            <a:off x="433137" y="1949615"/>
            <a:ext cx="8169442" cy="30079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300" dirty="0">
                <a:solidFill>
                  <a:schemeClr val="tx1"/>
                </a:solidFill>
                <a:latin typeface="+mj-lt"/>
                <a:cs typeface="Calibri"/>
              </a:rPr>
              <a:t>Slum area development, affordable housing and other interventions to build sustainable and resilient cities</a:t>
            </a:r>
          </a:p>
        </p:txBody>
      </p:sp>
      <p:sp>
        <p:nvSpPr>
          <p:cNvPr id="4" name="Rectangle: Rounded Corners 3">
            <a:extLst>
              <a:ext uri="{FF2B5EF4-FFF2-40B4-BE49-F238E27FC236}">
                <a16:creationId xmlns="" xmlns:a16="http://schemas.microsoft.com/office/drawing/2014/main" id="{0709A70B-2356-E750-0B45-5EAF402D8343}"/>
              </a:ext>
            </a:extLst>
          </p:cNvPr>
          <p:cNvSpPr/>
          <p:nvPr/>
        </p:nvSpPr>
        <p:spPr>
          <a:xfrm>
            <a:off x="433137" y="2456324"/>
            <a:ext cx="8169442" cy="30079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300" dirty="0">
                <a:solidFill>
                  <a:schemeClr val="tx1"/>
                </a:solidFill>
                <a:latin typeface="+mj-lt"/>
                <a:cs typeface="Calibri"/>
              </a:rPr>
              <a:t>Disaster management, including relief, rehabilitation and reconstruction activities</a:t>
            </a:r>
          </a:p>
        </p:txBody>
      </p:sp>
      <p:sp>
        <p:nvSpPr>
          <p:cNvPr id="5" name="Rectangle: Rounded Corners 4">
            <a:extLst>
              <a:ext uri="{FF2B5EF4-FFF2-40B4-BE49-F238E27FC236}">
                <a16:creationId xmlns="" xmlns:a16="http://schemas.microsoft.com/office/drawing/2014/main" id="{87EA4237-3465-102B-8801-2FC1CD969561}"/>
              </a:ext>
            </a:extLst>
          </p:cNvPr>
          <p:cNvSpPr/>
          <p:nvPr/>
        </p:nvSpPr>
        <p:spPr>
          <a:xfrm>
            <a:off x="433137" y="2907258"/>
            <a:ext cx="8169442" cy="30079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dirty="0">
                <a:solidFill>
                  <a:schemeClr val="tx1"/>
                </a:solidFill>
                <a:latin typeface="+mj-lt"/>
                <a:cs typeface="Calibri"/>
              </a:rPr>
              <a:t>Promotion of financial inclusion</a:t>
            </a:r>
          </a:p>
        </p:txBody>
      </p:sp>
      <p:sp>
        <p:nvSpPr>
          <p:cNvPr id="6" name="Rectangle: Rounded Corners 5">
            <a:extLst>
              <a:ext uri="{FF2B5EF4-FFF2-40B4-BE49-F238E27FC236}">
                <a16:creationId xmlns="" xmlns:a16="http://schemas.microsoft.com/office/drawing/2014/main" id="{1430A18B-FBD3-6453-5706-1E4DCFD23D75}"/>
              </a:ext>
            </a:extLst>
          </p:cNvPr>
          <p:cNvSpPr/>
          <p:nvPr/>
        </p:nvSpPr>
        <p:spPr>
          <a:xfrm>
            <a:off x="433137" y="3390046"/>
            <a:ext cx="8169442" cy="48884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300" dirty="0">
                <a:solidFill>
                  <a:schemeClr val="tx1"/>
                </a:solidFill>
                <a:latin typeface="+mj-lt"/>
                <a:cs typeface="Calibri"/>
              </a:rPr>
              <a:t>Facilitating access to land and property assets for disadvantaged communities;</a:t>
            </a:r>
          </a:p>
        </p:txBody>
      </p:sp>
      <p:sp>
        <p:nvSpPr>
          <p:cNvPr id="7" name="Rectangle: Rounded Corners 6">
            <a:extLst>
              <a:ext uri="{FF2B5EF4-FFF2-40B4-BE49-F238E27FC236}">
                <a16:creationId xmlns="" xmlns:a16="http://schemas.microsoft.com/office/drawing/2014/main" id="{509065BF-1B78-99CF-E390-F2DDEE46312D}"/>
              </a:ext>
            </a:extLst>
          </p:cNvPr>
          <p:cNvSpPr/>
          <p:nvPr/>
        </p:nvSpPr>
        <p:spPr>
          <a:xfrm>
            <a:off x="433137" y="4011155"/>
            <a:ext cx="8169442" cy="38776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300" dirty="0">
                <a:solidFill>
                  <a:schemeClr val="tx1"/>
                </a:solidFill>
                <a:latin typeface="+mj-lt"/>
                <a:cs typeface="Calibri"/>
              </a:rPr>
              <a:t>Bridging the digital divide in internet and mobile phone access, addressing issues of misinformation and data protection</a:t>
            </a:r>
          </a:p>
        </p:txBody>
      </p:sp>
      <p:sp>
        <p:nvSpPr>
          <p:cNvPr id="10" name="Rectangle: Rounded Corners 9">
            <a:extLst>
              <a:ext uri="{FF2B5EF4-FFF2-40B4-BE49-F238E27FC236}">
                <a16:creationId xmlns="" xmlns:a16="http://schemas.microsoft.com/office/drawing/2014/main" id="{FA36753E-6788-30B1-5402-FB322521B38C}"/>
              </a:ext>
            </a:extLst>
          </p:cNvPr>
          <p:cNvSpPr/>
          <p:nvPr/>
        </p:nvSpPr>
        <p:spPr>
          <a:xfrm>
            <a:off x="433137" y="4531184"/>
            <a:ext cx="8169442" cy="30079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300" dirty="0">
                <a:solidFill>
                  <a:schemeClr val="tx1"/>
                </a:solidFill>
                <a:latin typeface="+mj-lt"/>
                <a:cs typeface="Calibri"/>
              </a:rPr>
              <a:t>Promoting welfare of migrants and displaced persons</a:t>
            </a:r>
            <a:endParaRPr lang="en-IN" sz="1300" dirty="0">
              <a:solidFill>
                <a:schemeClr val="tx1"/>
              </a:solidFill>
              <a:latin typeface="+mj-lt"/>
              <a:cs typeface="Calibri"/>
            </a:endParaRPr>
          </a:p>
        </p:txBody>
      </p:sp>
      <p:sp>
        <p:nvSpPr>
          <p:cNvPr id="11" name="Rectangle: Rounded Corners 10">
            <a:extLst>
              <a:ext uri="{FF2B5EF4-FFF2-40B4-BE49-F238E27FC236}">
                <a16:creationId xmlns="" xmlns:a16="http://schemas.microsoft.com/office/drawing/2014/main" id="{E4976B34-BABD-EED9-78C8-491B54D8B26D}"/>
              </a:ext>
            </a:extLst>
          </p:cNvPr>
          <p:cNvSpPr/>
          <p:nvPr/>
        </p:nvSpPr>
        <p:spPr>
          <a:xfrm>
            <a:off x="433137" y="1403683"/>
            <a:ext cx="8169442" cy="39477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dirty="0">
                <a:solidFill>
                  <a:schemeClr val="tx1"/>
                </a:solidFill>
                <a:latin typeface="+mj-lt"/>
                <a:cs typeface="Calibri"/>
              </a:rPr>
              <a:t>Promoting livelihoods for rural and urban poor including enhancing income of small and marginal farmers and workers in the non-farm sector</a:t>
            </a:r>
            <a:endParaRPr lang="en-IN" sz="1300" dirty="0">
              <a:solidFill>
                <a:schemeClr val="tx1"/>
              </a:solidFill>
              <a:latin typeface="+mj-lt"/>
              <a:cs typeface="Calibri"/>
            </a:endParaRPr>
          </a:p>
        </p:txBody>
      </p:sp>
    </p:spTree>
    <p:extLst>
      <p:ext uri="{BB962C8B-B14F-4D97-AF65-F5344CB8AC3E}">
        <p14:creationId xmlns:p14="http://schemas.microsoft.com/office/powerpoint/2010/main" val="3641922309"/>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p:nvPr/>
        </p:nvSpPr>
        <p:spPr>
          <a:xfrm>
            <a:off x="2779775" y="1"/>
            <a:ext cx="6035041" cy="54225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IN" sz="3600" dirty="0">
                <a:solidFill>
                  <a:schemeClr val="tx1"/>
                </a:solidFill>
                <a:latin typeface="Bebas Neue" panose="020B0606020202050201"/>
                <a:sym typeface="Bebas Neue" panose="020B0606020202050201"/>
              </a:rPr>
              <a:t>FRAMEWORK FOR SOCIAL STOCK EXCHANGE</a:t>
            </a:r>
          </a:p>
        </p:txBody>
      </p:sp>
      <p:sp>
        <p:nvSpPr>
          <p:cNvPr id="2" name="TextBox 1">
            <a:extLst>
              <a:ext uri="{FF2B5EF4-FFF2-40B4-BE49-F238E27FC236}">
                <a16:creationId xmlns="" xmlns:a16="http://schemas.microsoft.com/office/drawing/2014/main" id="{60498A0F-C5C3-2541-4E6C-C4B0C5125CF0}"/>
              </a:ext>
            </a:extLst>
          </p:cNvPr>
          <p:cNvSpPr txBox="1"/>
          <p:nvPr/>
        </p:nvSpPr>
        <p:spPr>
          <a:xfrm>
            <a:off x="1989439" y="544691"/>
            <a:ext cx="6825378" cy="338554"/>
          </a:xfrm>
          <a:prstGeom prst="rect">
            <a:avLst/>
          </a:prstGeom>
          <a:noFill/>
        </p:spPr>
        <p:txBody>
          <a:bodyPr wrap="square" rtlCol="0">
            <a:spAutoFit/>
          </a:bodyPr>
          <a:lstStyle/>
          <a:p>
            <a:r>
              <a:rPr lang="en-US" sz="1600" b="1" u="sng" dirty="0"/>
              <a:t>Minimum Requirements to be met by NPOs for registration with SSE</a:t>
            </a:r>
            <a:endParaRPr lang="en-IN" sz="1600" b="1" u="sng" dirty="0"/>
          </a:p>
        </p:txBody>
      </p:sp>
      <p:graphicFrame>
        <p:nvGraphicFramePr>
          <p:cNvPr id="4" name="Table 4">
            <a:extLst>
              <a:ext uri="{FF2B5EF4-FFF2-40B4-BE49-F238E27FC236}">
                <a16:creationId xmlns="" xmlns:a16="http://schemas.microsoft.com/office/drawing/2014/main" id="{A01B57E1-D048-C962-2B3B-184A5470546A}"/>
              </a:ext>
            </a:extLst>
          </p:cNvPr>
          <p:cNvGraphicFramePr>
            <a:graphicFrameLocks noGrp="1"/>
          </p:cNvGraphicFramePr>
          <p:nvPr>
            <p:extLst>
              <p:ext uri="{D42A27DB-BD31-4B8C-83A1-F6EECF244321}">
                <p14:modId xmlns:p14="http://schemas.microsoft.com/office/powerpoint/2010/main" val="1895628987"/>
              </p:ext>
            </p:extLst>
          </p:nvPr>
        </p:nvGraphicFramePr>
        <p:xfrm>
          <a:off x="444843" y="958700"/>
          <a:ext cx="8369973" cy="3640109"/>
        </p:xfrm>
        <a:graphic>
          <a:graphicData uri="http://schemas.openxmlformats.org/drawingml/2006/table">
            <a:tbl>
              <a:tblPr firstRow="1" bandRow="1">
                <a:tableStyleId>{5C22544A-7EE6-4342-B048-85BDC9FD1C3A}</a:tableStyleId>
              </a:tblPr>
              <a:tblGrid>
                <a:gridCol w="2508422">
                  <a:extLst>
                    <a:ext uri="{9D8B030D-6E8A-4147-A177-3AD203B41FA5}">
                      <a16:colId xmlns="" xmlns:a16="http://schemas.microsoft.com/office/drawing/2014/main" val="865784212"/>
                    </a:ext>
                  </a:extLst>
                </a:gridCol>
                <a:gridCol w="5861551">
                  <a:extLst>
                    <a:ext uri="{9D8B030D-6E8A-4147-A177-3AD203B41FA5}">
                      <a16:colId xmlns="" xmlns:a16="http://schemas.microsoft.com/office/drawing/2014/main" val="1791858003"/>
                    </a:ext>
                  </a:extLst>
                </a:gridCol>
              </a:tblGrid>
              <a:tr h="349886">
                <a:tc>
                  <a:txBody>
                    <a:bodyPr/>
                    <a:lstStyle/>
                    <a:p>
                      <a:pPr marL="91440" algn="ctr">
                        <a:lnSpc>
                          <a:spcPct val="100000"/>
                        </a:lnSpc>
                        <a:spcBef>
                          <a:spcPts val="240"/>
                        </a:spcBef>
                      </a:pPr>
                      <a:r>
                        <a:rPr lang="en-IN" sz="1300" b="1" spc="-5" dirty="0">
                          <a:solidFill>
                            <a:schemeClr val="tx1"/>
                          </a:solidFill>
                          <a:latin typeface="+mj-lt"/>
                          <a:cs typeface="Calibri"/>
                        </a:rPr>
                        <a:t>Broad Parameter</a:t>
                      </a:r>
                      <a:endParaRPr sz="1300" dirty="0">
                        <a:solidFill>
                          <a:schemeClr val="tx1"/>
                        </a:solidFill>
                        <a:latin typeface="+mj-lt"/>
                        <a:cs typeface="Calibri"/>
                      </a:endParaRPr>
                    </a:p>
                  </a:txBody>
                  <a:tcPr marL="0" marR="0" marT="22860" marB="0"/>
                </a:tc>
                <a:tc>
                  <a:txBody>
                    <a:bodyPr/>
                    <a:lstStyle/>
                    <a:p>
                      <a:pPr marL="92075" algn="ctr">
                        <a:lnSpc>
                          <a:spcPct val="100000"/>
                        </a:lnSpc>
                        <a:spcBef>
                          <a:spcPts val="240"/>
                        </a:spcBef>
                      </a:pPr>
                      <a:r>
                        <a:rPr lang="en-US" sz="1300" b="1" dirty="0">
                          <a:solidFill>
                            <a:schemeClr val="tx1"/>
                          </a:solidFill>
                          <a:latin typeface="+mj-lt"/>
                          <a:cs typeface="Calibri"/>
                        </a:rPr>
                        <a:t>Details</a:t>
                      </a:r>
                      <a:endParaRPr sz="1300" dirty="0">
                        <a:solidFill>
                          <a:schemeClr val="tx1"/>
                        </a:solidFill>
                        <a:latin typeface="+mj-lt"/>
                        <a:cs typeface="Calibri"/>
                      </a:endParaRPr>
                    </a:p>
                  </a:txBody>
                  <a:tcPr marL="0" marR="0" marT="22860" marB="0"/>
                </a:tc>
                <a:extLst>
                  <a:ext uri="{0D108BD9-81ED-4DB2-BD59-A6C34878D82A}">
                    <a16:rowId xmlns="" xmlns:a16="http://schemas.microsoft.com/office/drawing/2014/main" val="3454386656"/>
                  </a:ext>
                </a:extLst>
              </a:tr>
              <a:tr h="1277056">
                <a:tc>
                  <a:txBody>
                    <a:bodyPr/>
                    <a:lstStyle/>
                    <a:p>
                      <a:pPr marL="91440">
                        <a:lnSpc>
                          <a:spcPct val="100000"/>
                        </a:lnSpc>
                        <a:spcBef>
                          <a:spcPts val="240"/>
                        </a:spcBef>
                      </a:pPr>
                      <a:r>
                        <a:rPr lang="en-US" sz="1300" b="1" dirty="0">
                          <a:latin typeface="+mj-lt"/>
                          <a:cs typeface="Calibri"/>
                        </a:rPr>
                        <a:t>Entity is registered as an NPO </a:t>
                      </a:r>
                      <a:endParaRPr sz="1300" b="1" dirty="0">
                        <a:latin typeface="+mj-lt"/>
                        <a:cs typeface="Calibri"/>
                      </a:endParaRPr>
                    </a:p>
                  </a:txBody>
                  <a:tcPr marL="0" marR="0" marT="22860" marB="0"/>
                </a:tc>
                <a:tc>
                  <a:txBody>
                    <a:bodyPr/>
                    <a:lstStyle/>
                    <a:p>
                      <a:pPr marL="92075" marR="0" lvl="0" indent="0" defTabSz="914400" eaLnBrk="1" fontAlgn="auto" latinLnBrk="0" hangingPunct="1">
                        <a:lnSpc>
                          <a:spcPct val="100000"/>
                        </a:lnSpc>
                        <a:spcBef>
                          <a:spcPts val="240"/>
                        </a:spcBef>
                        <a:spcAft>
                          <a:spcPts val="0"/>
                        </a:spcAft>
                        <a:buClrTx/>
                        <a:buSzTx/>
                        <a:buFontTx/>
                        <a:buNone/>
                        <a:tabLst/>
                        <a:defRPr/>
                      </a:pPr>
                      <a:r>
                        <a:rPr lang="en-US" sz="1300" b="0" dirty="0">
                          <a:latin typeface="+mj-lt"/>
                          <a:cs typeface="Calibri"/>
                        </a:rPr>
                        <a:t>Entities must be registered in India as one of the below: </a:t>
                      </a:r>
                    </a:p>
                    <a:p>
                      <a:pPr marL="434975" marR="0" lvl="0" indent="-342900" defTabSz="914400" eaLnBrk="1" fontAlgn="auto" latinLnBrk="0" hangingPunct="1">
                        <a:lnSpc>
                          <a:spcPct val="100000"/>
                        </a:lnSpc>
                        <a:spcBef>
                          <a:spcPts val="240"/>
                        </a:spcBef>
                        <a:spcAft>
                          <a:spcPts val="0"/>
                        </a:spcAft>
                        <a:buClrTx/>
                        <a:buSzTx/>
                        <a:buFontTx/>
                        <a:buAutoNum type="alphaUcPeriod"/>
                        <a:tabLst/>
                        <a:defRPr/>
                      </a:pPr>
                      <a:r>
                        <a:rPr lang="en-US" sz="1300" b="0" dirty="0">
                          <a:latin typeface="+mj-lt"/>
                          <a:cs typeface="Calibri"/>
                        </a:rPr>
                        <a:t>A charitable trust registered under the public trust statue of the relevant state;</a:t>
                      </a:r>
                    </a:p>
                    <a:p>
                      <a:pPr marL="434975" marR="0" lvl="0" indent="-342900" defTabSz="914400" eaLnBrk="1" fontAlgn="auto" latinLnBrk="0" hangingPunct="1">
                        <a:lnSpc>
                          <a:spcPct val="100000"/>
                        </a:lnSpc>
                        <a:spcBef>
                          <a:spcPts val="240"/>
                        </a:spcBef>
                        <a:spcAft>
                          <a:spcPts val="0"/>
                        </a:spcAft>
                        <a:buClrTx/>
                        <a:buSzTx/>
                        <a:buFontTx/>
                        <a:buAutoNum type="alphaUcPeriod"/>
                        <a:tabLst/>
                        <a:defRPr/>
                      </a:pPr>
                      <a:r>
                        <a:rPr lang="en-US" sz="1300" b="0" dirty="0">
                          <a:latin typeface="+mj-lt"/>
                          <a:cs typeface="Calibri"/>
                        </a:rPr>
                        <a:t>A charitable trust registered under the Societies Registration Act, 1860</a:t>
                      </a:r>
                    </a:p>
                    <a:p>
                      <a:pPr marL="434975" marR="0" lvl="0" indent="-342900" defTabSz="914400" eaLnBrk="1" fontAlgn="auto" latinLnBrk="0" hangingPunct="1">
                        <a:lnSpc>
                          <a:spcPct val="100000"/>
                        </a:lnSpc>
                        <a:spcBef>
                          <a:spcPts val="240"/>
                        </a:spcBef>
                        <a:spcAft>
                          <a:spcPts val="0"/>
                        </a:spcAft>
                        <a:buClrTx/>
                        <a:buSzTx/>
                        <a:buFontTx/>
                        <a:buAutoNum type="alphaUcPeriod"/>
                        <a:tabLst/>
                        <a:defRPr/>
                      </a:pPr>
                      <a:r>
                        <a:rPr lang="en-US" sz="1300" b="0" dirty="0">
                          <a:latin typeface="+mj-lt"/>
                          <a:cs typeface="Calibri"/>
                        </a:rPr>
                        <a:t>A charitable trust registered under the Indian Trusts Act, 1882</a:t>
                      </a:r>
                    </a:p>
                    <a:p>
                      <a:pPr marL="434975" marR="0" lvl="0" indent="-342900" defTabSz="914400" eaLnBrk="1" fontAlgn="auto" latinLnBrk="0" hangingPunct="1">
                        <a:lnSpc>
                          <a:spcPct val="100000"/>
                        </a:lnSpc>
                        <a:spcBef>
                          <a:spcPts val="240"/>
                        </a:spcBef>
                        <a:spcAft>
                          <a:spcPts val="0"/>
                        </a:spcAft>
                        <a:buClrTx/>
                        <a:buSzTx/>
                        <a:buFontTx/>
                        <a:buAutoNum type="alphaUcPeriod"/>
                        <a:tabLst/>
                        <a:defRPr/>
                      </a:pPr>
                      <a:r>
                        <a:rPr lang="en-US" sz="1300" b="0" dirty="0">
                          <a:latin typeface="+mj-lt"/>
                          <a:cs typeface="Calibri"/>
                        </a:rPr>
                        <a:t>A  company  incorporated under  section  8  of  the Companies Act, 2013</a:t>
                      </a:r>
                      <a:endParaRPr lang="en-IN" sz="1300" b="0" dirty="0">
                        <a:latin typeface="+mj-lt"/>
                        <a:cs typeface="Calibri"/>
                      </a:endParaRPr>
                    </a:p>
                  </a:txBody>
                  <a:tcPr marL="0" marR="0" marT="22860" marB="0"/>
                </a:tc>
                <a:extLst>
                  <a:ext uri="{0D108BD9-81ED-4DB2-BD59-A6C34878D82A}">
                    <a16:rowId xmlns="" xmlns:a16="http://schemas.microsoft.com/office/drawing/2014/main" val="3687392248"/>
                  </a:ext>
                </a:extLst>
              </a:tr>
              <a:tr h="321184">
                <a:tc>
                  <a:txBody>
                    <a:bodyPr/>
                    <a:lstStyle/>
                    <a:p>
                      <a:pPr marL="91440">
                        <a:lnSpc>
                          <a:spcPct val="100000"/>
                        </a:lnSpc>
                        <a:spcBef>
                          <a:spcPts val="244"/>
                        </a:spcBef>
                      </a:pPr>
                      <a:r>
                        <a:rPr lang="en-IN" sz="1300" b="1" dirty="0">
                          <a:solidFill>
                            <a:schemeClr val="tx1"/>
                          </a:solidFill>
                          <a:latin typeface="+mj-lt"/>
                          <a:ea typeface="+mn-ea"/>
                          <a:cs typeface="Calibri"/>
                        </a:rPr>
                        <a:t>Ownership and control</a:t>
                      </a:r>
                      <a:endParaRPr sz="1300" b="1" dirty="0">
                        <a:solidFill>
                          <a:schemeClr val="tx1"/>
                        </a:solidFill>
                        <a:latin typeface="+mj-lt"/>
                        <a:ea typeface="+mn-ea"/>
                        <a:cs typeface="Calibri"/>
                      </a:endParaRPr>
                    </a:p>
                  </a:txBody>
                  <a:tcPr marL="0" marR="0" marT="23336" marB="0"/>
                </a:tc>
                <a:tc>
                  <a:txBody>
                    <a:bodyPr/>
                    <a:lstStyle/>
                    <a:p>
                      <a:pPr marL="92075">
                        <a:lnSpc>
                          <a:spcPct val="100000"/>
                        </a:lnSpc>
                        <a:spcBef>
                          <a:spcPts val="244"/>
                        </a:spcBef>
                      </a:pPr>
                      <a:r>
                        <a:rPr lang="en-US" sz="1300" b="0" dirty="0">
                          <a:latin typeface="+mj-lt"/>
                          <a:cs typeface="Calibri"/>
                        </a:rPr>
                        <a:t>Disclose if NPO is owned and/or controlled by government or private</a:t>
                      </a:r>
                      <a:endParaRPr lang="en-IN" sz="1300" b="0" dirty="0">
                        <a:latin typeface="+mj-lt"/>
                        <a:cs typeface="Calibri"/>
                      </a:endParaRPr>
                    </a:p>
                  </a:txBody>
                  <a:tcPr marL="0" marR="0" marT="23336" marB="0"/>
                </a:tc>
                <a:extLst>
                  <a:ext uri="{0D108BD9-81ED-4DB2-BD59-A6C34878D82A}">
                    <a16:rowId xmlns="" xmlns:a16="http://schemas.microsoft.com/office/drawing/2014/main" val="3916174676"/>
                  </a:ext>
                </a:extLst>
              </a:tr>
              <a:tr h="600704">
                <a:tc>
                  <a:txBody>
                    <a:bodyPr/>
                    <a:lstStyle/>
                    <a:p>
                      <a:pPr marL="91440">
                        <a:lnSpc>
                          <a:spcPct val="100000"/>
                        </a:lnSpc>
                        <a:spcBef>
                          <a:spcPts val="245"/>
                        </a:spcBef>
                      </a:pPr>
                      <a:r>
                        <a:rPr lang="en-IN" sz="1300" b="1" dirty="0">
                          <a:solidFill>
                            <a:schemeClr val="tx1"/>
                          </a:solidFill>
                          <a:latin typeface="+mj-lt"/>
                          <a:ea typeface="+mn-ea"/>
                          <a:cs typeface="Calibri"/>
                        </a:rPr>
                        <a:t>Exemption under Income Tax Act </a:t>
                      </a:r>
                      <a:endParaRPr sz="1300" b="1" dirty="0">
                        <a:solidFill>
                          <a:schemeClr val="tx1"/>
                        </a:solidFill>
                        <a:latin typeface="+mj-lt"/>
                        <a:ea typeface="+mn-ea"/>
                        <a:cs typeface="Calibri"/>
                      </a:endParaRPr>
                    </a:p>
                  </a:txBody>
                  <a:tcPr marL="0" marR="0" marT="23336" marB="0"/>
                </a:tc>
                <a:tc>
                  <a:txBody>
                    <a:bodyPr/>
                    <a:lstStyle/>
                    <a:p>
                      <a:pPr marL="92075">
                        <a:lnSpc>
                          <a:spcPct val="100000"/>
                        </a:lnSpc>
                        <a:spcBef>
                          <a:spcPts val="245"/>
                        </a:spcBef>
                      </a:pPr>
                      <a:r>
                        <a:rPr lang="en-US" sz="1300" b="0" dirty="0">
                          <a:latin typeface="+mj-lt"/>
                          <a:cs typeface="Calibri"/>
                        </a:rPr>
                        <a:t>Registration Certificate under section 12A/12AA/12AB to be valid for at least   the next   12 months. Does not have a notice or ongoing scrutiny by Income Tax.</a:t>
                      </a:r>
                      <a:endParaRPr lang="en-IN" sz="1300" b="0" baseline="0" dirty="0">
                        <a:latin typeface="+mj-lt"/>
                        <a:cs typeface="Calibri"/>
                      </a:endParaRPr>
                    </a:p>
                  </a:txBody>
                  <a:tcPr marL="0" marR="0" marT="23336" marB="0"/>
                </a:tc>
                <a:extLst>
                  <a:ext uri="{0D108BD9-81ED-4DB2-BD59-A6C34878D82A}">
                    <a16:rowId xmlns="" xmlns:a16="http://schemas.microsoft.com/office/drawing/2014/main" val="3759898280"/>
                  </a:ext>
                </a:extLst>
              </a:tr>
              <a:tr h="456777">
                <a:tc>
                  <a:txBody>
                    <a:bodyPr/>
                    <a:lstStyle/>
                    <a:p>
                      <a:pPr marL="91440" marR="0" algn="l" rtl="0">
                        <a:lnSpc>
                          <a:spcPct val="100000"/>
                        </a:lnSpc>
                        <a:spcBef>
                          <a:spcPts val="244"/>
                        </a:spcBef>
                        <a:spcAft>
                          <a:spcPts val="0"/>
                        </a:spcAft>
                        <a:buClr>
                          <a:srgbClr val="000000"/>
                        </a:buClr>
                        <a:buFont typeface="Arial" panose="020B0604020202020204"/>
                      </a:pPr>
                      <a:r>
                        <a:rPr lang="en-US" sz="1300" b="1" i="0" u="none" strike="noStrike" cap="none" dirty="0">
                          <a:solidFill>
                            <a:schemeClr val="tx1"/>
                          </a:solidFill>
                          <a:latin typeface="+mj-lt"/>
                          <a:ea typeface="+mn-ea"/>
                          <a:cs typeface="Calibri"/>
                          <a:sym typeface="Arial" panose="020B0604020202020204"/>
                        </a:rPr>
                        <a:t>Registration with Income Tax as an NPO</a:t>
                      </a:r>
                      <a:endParaRPr sz="1300" b="1" i="0" u="none" strike="noStrike" cap="none" dirty="0">
                        <a:solidFill>
                          <a:schemeClr val="tx1"/>
                        </a:solidFill>
                        <a:latin typeface="+mj-lt"/>
                        <a:ea typeface="+mn-ea"/>
                        <a:cs typeface="Calibri"/>
                        <a:sym typeface="Arial" panose="020B0604020202020204"/>
                      </a:endParaRPr>
                    </a:p>
                  </a:txBody>
                  <a:tcPr marL="0" marR="0" marT="23336" marB="0"/>
                </a:tc>
                <a:tc>
                  <a:txBody>
                    <a:bodyPr/>
                    <a:lstStyle/>
                    <a:p>
                      <a:pPr marL="91440" marR="0" algn="l" rtl="0">
                        <a:lnSpc>
                          <a:spcPct val="100000"/>
                        </a:lnSpc>
                        <a:spcBef>
                          <a:spcPts val="244"/>
                        </a:spcBef>
                        <a:spcAft>
                          <a:spcPts val="0"/>
                        </a:spcAft>
                        <a:buClr>
                          <a:srgbClr val="000000"/>
                        </a:buClr>
                        <a:buFont typeface="Arial" panose="020B0604020202020204"/>
                      </a:pPr>
                      <a:r>
                        <a:rPr lang="en-IN" sz="1300" b="0" i="0" u="none" strike="noStrike" cap="none" dirty="0">
                          <a:solidFill>
                            <a:schemeClr val="tx1"/>
                          </a:solidFill>
                          <a:latin typeface="+mj-lt"/>
                          <a:ea typeface="+mn-ea"/>
                          <a:cs typeface="Calibri"/>
                          <a:sym typeface="Arial" panose="020B0604020202020204"/>
                        </a:rPr>
                        <a:t>Valid IT PAN</a:t>
                      </a:r>
                    </a:p>
                  </a:txBody>
                  <a:tcPr marL="0" marR="0" marT="23336" marB="0"/>
                </a:tc>
                <a:extLst>
                  <a:ext uri="{0D108BD9-81ED-4DB2-BD59-A6C34878D82A}">
                    <a16:rowId xmlns="" xmlns:a16="http://schemas.microsoft.com/office/drawing/2014/main" val="911166470"/>
                  </a:ext>
                </a:extLst>
              </a:tr>
              <a:tr h="581386">
                <a:tc>
                  <a:txBody>
                    <a:bodyPr/>
                    <a:lstStyle/>
                    <a:p>
                      <a:r>
                        <a:rPr lang="en-IN" sz="1300" b="1" i="0" u="none" strike="noStrike" cap="none" dirty="0">
                          <a:solidFill>
                            <a:schemeClr val="tx1"/>
                          </a:solidFill>
                          <a:latin typeface="+mj-lt"/>
                          <a:ea typeface="+mn-ea"/>
                          <a:cs typeface="Calibri"/>
                          <a:sym typeface="Arial" panose="020B0604020202020204"/>
                        </a:rPr>
                        <a:t>Age of the NPO</a:t>
                      </a:r>
                    </a:p>
                  </a:txBody>
                  <a:tcPr/>
                </a:tc>
                <a:tc>
                  <a:txBody>
                    <a:bodyPr/>
                    <a:lstStyle/>
                    <a:p>
                      <a:r>
                        <a:rPr lang="en-IN" sz="1300" b="0" i="0" u="none" strike="noStrike" cap="none" dirty="0">
                          <a:solidFill>
                            <a:schemeClr val="dk1"/>
                          </a:solidFill>
                          <a:latin typeface="+mj-lt"/>
                          <a:ea typeface="+mn-ea"/>
                          <a:cs typeface="Calibri"/>
                          <a:sym typeface="Arial" panose="020B0604020202020204"/>
                        </a:rPr>
                        <a:t>Minimum 3 years</a:t>
                      </a:r>
                    </a:p>
                  </a:txBody>
                  <a:tcPr/>
                </a:tc>
                <a:extLst>
                  <a:ext uri="{0D108BD9-81ED-4DB2-BD59-A6C34878D82A}">
                    <a16:rowId xmlns="" xmlns:a16="http://schemas.microsoft.com/office/drawing/2014/main" val="1045603494"/>
                  </a:ext>
                </a:extLst>
              </a:tr>
            </a:tbl>
          </a:graphicData>
        </a:graphic>
      </p:graphicFrame>
      <p:pic>
        <p:nvPicPr>
          <p:cNvPr id="5" name="object 12">
            <a:extLst>
              <a:ext uri="{FF2B5EF4-FFF2-40B4-BE49-F238E27FC236}">
                <a16:creationId xmlns="" xmlns:a16="http://schemas.microsoft.com/office/drawing/2014/main" id="{F9C7A63D-CF8F-2DB1-BB4F-D878F1C9F239}"/>
              </a:ext>
            </a:extLst>
          </p:cNvPr>
          <p:cNvPicPr/>
          <p:nvPr/>
        </p:nvPicPr>
        <p:blipFill>
          <a:blip r:embed="rId2" cstate="print"/>
          <a:stretch>
            <a:fillRect/>
          </a:stretch>
        </p:blipFill>
        <p:spPr>
          <a:xfrm>
            <a:off x="444843" y="4361935"/>
            <a:ext cx="8369972" cy="713960"/>
          </a:xfrm>
          <a:prstGeom prst="rect">
            <a:avLst/>
          </a:prstGeom>
        </p:spPr>
      </p:pic>
    </p:spTree>
    <p:extLst>
      <p:ext uri="{BB962C8B-B14F-4D97-AF65-F5344CB8AC3E}">
        <p14:creationId xmlns:p14="http://schemas.microsoft.com/office/powerpoint/2010/main" val="4059129552"/>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p:nvPr/>
        </p:nvSpPr>
        <p:spPr>
          <a:xfrm>
            <a:off x="2779775" y="1"/>
            <a:ext cx="6035041" cy="54225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IN" sz="3600" dirty="0">
                <a:solidFill>
                  <a:schemeClr val="tx1"/>
                </a:solidFill>
                <a:latin typeface="Bebas Neue" panose="020B0606020202050201"/>
                <a:sym typeface="Bebas Neue" panose="020B0606020202050201"/>
              </a:rPr>
              <a:t>FRAMEWORK FOR SOCIAL STOCK EXCHANGE</a:t>
            </a:r>
          </a:p>
        </p:txBody>
      </p:sp>
      <p:sp>
        <p:nvSpPr>
          <p:cNvPr id="2" name="TextBox 1">
            <a:extLst>
              <a:ext uri="{FF2B5EF4-FFF2-40B4-BE49-F238E27FC236}">
                <a16:creationId xmlns="" xmlns:a16="http://schemas.microsoft.com/office/drawing/2014/main" id="{60498A0F-C5C3-2541-4E6C-C4B0C5125CF0}"/>
              </a:ext>
            </a:extLst>
          </p:cNvPr>
          <p:cNvSpPr txBox="1"/>
          <p:nvPr/>
        </p:nvSpPr>
        <p:spPr>
          <a:xfrm>
            <a:off x="1989439" y="544691"/>
            <a:ext cx="6825378" cy="338554"/>
          </a:xfrm>
          <a:prstGeom prst="rect">
            <a:avLst/>
          </a:prstGeom>
          <a:noFill/>
        </p:spPr>
        <p:txBody>
          <a:bodyPr wrap="square" rtlCol="0">
            <a:spAutoFit/>
          </a:bodyPr>
          <a:lstStyle/>
          <a:p>
            <a:r>
              <a:rPr lang="en-US" sz="1600" b="1" u="sng" dirty="0"/>
              <a:t>Minimum Requirements to be met by NPOs for registration with SSE</a:t>
            </a:r>
            <a:endParaRPr lang="en-IN" sz="1600" b="1" u="sng" dirty="0"/>
          </a:p>
        </p:txBody>
      </p:sp>
      <p:graphicFrame>
        <p:nvGraphicFramePr>
          <p:cNvPr id="4" name="Table 4">
            <a:extLst>
              <a:ext uri="{FF2B5EF4-FFF2-40B4-BE49-F238E27FC236}">
                <a16:creationId xmlns="" xmlns:a16="http://schemas.microsoft.com/office/drawing/2014/main" id="{A01B57E1-D048-C962-2B3B-184A5470546A}"/>
              </a:ext>
            </a:extLst>
          </p:cNvPr>
          <p:cNvGraphicFramePr>
            <a:graphicFrameLocks noGrp="1"/>
          </p:cNvGraphicFramePr>
          <p:nvPr>
            <p:extLst>
              <p:ext uri="{D42A27DB-BD31-4B8C-83A1-F6EECF244321}">
                <p14:modId xmlns:p14="http://schemas.microsoft.com/office/powerpoint/2010/main" val="2045685962"/>
              </p:ext>
            </p:extLst>
          </p:nvPr>
        </p:nvGraphicFramePr>
        <p:xfrm>
          <a:off x="444843" y="1239583"/>
          <a:ext cx="8369973" cy="2664333"/>
        </p:xfrm>
        <a:graphic>
          <a:graphicData uri="http://schemas.openxmlformats.org/drawingml/2006/table">
            <a:tbl>
              <a:tblPr firstRow="1" bandRow="1">
                <a:tableStyleId>{5C22544A-7EE6-4342-B048-85BDC9FD1C3A}</a:tableStyleId>
              </a:tblPr>
              <a:tblGrid>
                <a:gridCol w="2508422">
                  <a:extLst>
                    <a:ext uri="{9D8B030D-6E8A-4147-A177-3AD203B41FA5}">
                      <a16:colId xmlns="" xmlns:a16="http://schemas.microsoft.com/office/drawing/2014/main" val="865784212"/>
                    </a:ext>
                  </a:extLst>
                </a:gridCol>
                <a:gridCol w="5861551">
                  <a:extLst>
                    <a:ext uri="{9D8B030D-6E8A-4147-A177-3AD203B41FA5}">
                      <a16:colId xmlns="" xmlns:a16="http://schemas.microsoft.com/office/drawing/2014/main" val="1791858003"/>
                    </a:ext>
                  </a:extLst>
                </a:gridCol>
              </a:tblGrid>
              <a:tr h="359783">
                <a:tc>
                  <a:txBody>
                    <a:bodyPr/>
                    <a:lstStyle/>
                    <a:p>
                      <a:pPr marL="91440" algn="ctr">
                        <a:lnSpc>
                          <a:spcPct val="100000"/>
                        </a:lnSpc>
                        <a:spcBef>
                          <a:spcPts val="240"/>
                        </a:spcBef>
                      </a:pPr>
                      <a:r>
                        <a:rPr lang="en-IN" sz="1300" b="1" spc="-5" dirty="0">
                          <a:solidFill>
                            <a:schemeClr val="tx1"/>
                          </a:solidFill>
                          <a:latin typeface="+mj-lt"/>
                          <a:cs typeface="Calibri"/>
                        </a:rPr>
                        <a:t>Broad Parameter</a:t>
                      </a:r>
                      <a:endParaRPr sz="1300" dirty="0">
                        <a:solidFill>
                          <a:schemeClr val="tx1"/>
                        </a:solidFill>
                        <a:latin typeface="+mj-lt"/>
                        <a:cs typeface="Calibri"/>
                      </a:endParaRPr>
                    </a:p>
                  </a:txBody>
                  <a:tcPr marL="0" marR="0" marT="22860" marB="0"/>
                </a:tc>
                <a:tc>
                  <a:txBody>
                    <a:bodyPr/>
                    <a:lstStyle/>
                    <a:p>
                      <a:pPr marL="92075" algn="ctr">
                        <a:lnSpc>
                          <a:spcPct val="100000"/>
                        </a:lnSpc>
                        <a:spcBef>
                          <a:spcPts val="240"/>
                        </a:spcBef>
                      </a:pPr>
                      <a:r>
                        <a:rPr lang="en-US" sz="1300" b="1" dirty="0">
                          <a:solidFill>
                            <a:schemeClr val="tx1"/>
                          </a:solidFill>
                          <a:latin typeface="+mj-lt"/>
                          <a:cs typeface="Calibri"/>
                        </a:rPr>
                        <a:t>Details</a:t>
                      </a:r>
                      <a:endParaRPr sz="1300" dirty="0">
                        <a:solidFill>
                          <a:schemeClr val="tx1"/>
                        </a:solidFill>
                        <a:latin typeface="+mj-lt"/>
                        <a:cs typeface="Calibri"/>
                      </a:endParaRPr>
                    </a:p>
                  </a:txBody>
                  <a:tcPr marL="0" marR="0" marT="22860" marB="0"/>
                </a:tc>
                <a:extLst>
                  <a:ext uri="{0D108BD9-81ED-4DB2-BD59-A6C34878D82A}">
                    <a16:rowId xmlns="" xmlns:a16="http://schemas.microsoft.com/office/drawing/2014/main" val="3454386656"/>
                  </a:ext>
                </a:extLst>
              </a:tr>
              <a:tr h="597832">
                <a:tc>
                  <a:txBody>
                    <a:bodyPr/>
                    <a:lstStyle/>
                    <a:p>
                      <a:pPr marL="91440">
                        <a:lnSpc>
                          <a:spcPct val="100000"/>
                        </a:lnSpc>
                        <a:spcBef>
                          <a:spcPts val="240"/>
                        </a:spcBef>
                      </a:pPr>
                      <a:r>
                        <a:rPr lang="en-US" sz="1300" b="1" dirty="0">
                          <a:latin typeface="+mj-lt"/>
                          <a:cs typeface="Calibri"/>
                        </a:rPr>
                        <a:t>Deduction under Income Tax Act, 1960</a:t>
                      </a:r>
                      <a:endParaRPr sz="1300" b="1" dirty="0">
                        <a:latin typeface="+mj-lt"/>
                        <a:cs typeface="Calibri"/>
                      </a:endParaRPr>
                    </a:p>
                  </a:txBody>
                  <a:tcPr marL="0" marR="0" marT="22860" marB="0"/>
                </a:tc>
                <a:tc>
                  <a:txBody>
                    <a:bodyPr/>
                    <a:lstStyle/>
                    <a:p>
                      <a:pPr marL="92075" marR="0" lvl="0" indent="0" defTabSz="914400" eaLnBrk="1" fontAlgn="auto" latinLnBrk="0" hangingPunct="1">
                        <a:lnSpc>
                          <a:spcPct val="100000"/>
                        </a:lnSpc>
                        <a:spcBef>
                          <a:spcPts val="240"/>
                        </a:spcBef>
                        <a:spcAft>
                          <a:spcPts val="0"/>
                        </a:spcAft>
                        <a:buClrTx/>
                        <a:buSzTx/>
                        <a:buFontTx/>
                        <a:buNone/>
                        <a:tabLst/>
                        <a:defRPr/>
                      </a:pPr>
                      <a:r>
                        <a:rPr lang="en-US" sz="1300" b="0" dirty="0">
                          <a:latin typeface="+mj-lt"/>
                          <a:cs typeface="Calibri"/>
                        </a:rPr>
                        <a:t>Entity to ensure whether tax deduction is available or not to investors. Valid 80G registration required under Income Tax Act, 1961.</a:t>
                      </a:r>
                      <a:endParaRPr lang="en-IN" sz="1300" b="0" dirty="0">
                        <a:latin typeface="+mj-lt"/>
                        <a:cs typeface="Calibri"/>
                      </a:endParaRPr>
                    </a:p>
                  </a:txBody>
                  <a:tcPr marL="0" marR="0" marT="22860" marB="0"/>
                </a:tc>
                <a:extLst>
                  <a:ext uri="{0D108BD9-81ED-4DB2-BD59-A6C34878D82A}">
                    <a16:rowId xmlns="" xmlns:a16="http://schemas.microsoft.com/office/drawing/2014/main" val="3687392248"/>
                  </a:ext>
                </a:extLst>
              </a:tr>
              <a:tr h="597832">
                <a:tc>
                  <a:txBody>
                    <a:bodyPr/>
                    <a:lstStyle/>
                    <a:p>
                      <a:pPr marL="91440">
                        <a:lnSpc>
                          <a:spcPct val="100000"/>
                        </a:lnSpc>
                        <a:spcBef>
                          <a:spcPts val="244"/>
                        </a:spcBef>
                      </a:pPr>
                      <a:r>
                        <a:rPr lang="en-US" sz="1300" b="1" dirty="0">
                          <a:solidFill>
                            <a:schemeClr val="tx1"/>
                          </a:solidFill>
                          <a:latin typeface="+mj-lt"/>
                          <a:ea typeface="+mn-ea"/>
                          <a:cs typeface="Calibri"/>
                        </a:rPr>
                        <a:t>Eligible to be Social Enterprise</a:t>
                      </a:r>
                      <a:endParaRPr sz="1300" b="1" dirty="0">
                        <a:solidFill>
                          <a:schemeClr val="tx1"/>
                        </a:solidFill>
                        <a:latin typeface="+mj-lt"/>
                        <a:ea typeface="+mn-ea"/>
                        <a:cs typeface="Calibri"/>
                      </a:endParaRPr>
                    </a:p>
                  </a:txBody>
                  <a:tcPr marL="0" marR="0" marT="23336" marB="0"/>
                </a:tc>
                <a:tc>
                  <a:txBody>
                    <a:bodyPr/>
                    <a:lstStyle/>
                    <a:p>
                      <a:pPr marL="92075">
                        <a:lnSpc>
                          <a:spcPct val="100000"/>
                        </a:lnSpc>
                        <a:spcBef>
                          <a:spcPts val="244"/>
                        </a:spcBef>
                      </a:pPr>
                      <a:r>
                        <a:rPr lang="en-US" sz="1300" b="0" dirty="0">
                          <a:latin typeface="+mj-lt"/>
                          <a:cs typeface="Calibri"/>
                        </a:rPr>
                        <a:t>As per requirements with Regulation 292E of ICDR Regulations</a:t>
                      </a:r>
                      <a:endParaRPr lang="en-IN" sz="1300" b="0" dirty="0">
                        <a:latin typeface="+mj-lt"/>
                        <a:cs typeface="Calibri"/>
                      </a:endParaRPr>
                    </a:p>
                  </a:txBody>
                  <a:tcPr marL="0" marR="0" marT="23336" marB="0"/>
                </a:tc>
                <a:extLst>
                  <a:ext uri="{0D108BD9-81ED-4DB2-BD59-A6C34878D82A}">
                    <a16:rowId xmlns="" xmlns:a16="http://schemas.microsoft.com/office/drawing/2014/main" val="3916174676"/>
                  </a:ext>
                </a:extLst>
              </a:tr>
              <a:tr h="597832">
                <a:tc>
                  <a:txBody>
                    <a:bodyPr/>
                    <a:lstStyle/>
                    <a:p>
                      <a:pPr marL="91440">
                        <a:lnSpc>
                          <a:spcPct val="100000"/>
                        </a:lnSpc>
                        <a:spcBef>
                          <a:spcPts val="245"/>
                        </a:spcBef>
                      </a:pPr>
                      <a:r>
                        <a:rPr lang="en-US" sz="1300" b="1" dirty="0">
                          <a:solidFill>
                            <a:schemeClr val="tx1"/>
                          </a:solidFill>
                          <a:latin typeface="+mj-lt"/>
                          <a:ea typeface="+mn-ea"/>
                          <a:cs typeface="Calibri"/>
                        </a:rPr>
                        <a:t>Annual Spending in the past financial year</a:t>
                      </a:r>
                      <a:endParaRPr sz="1300" b="1" dirty="0">
                        <a:solidFill>
                          <a:schemeClr val="tx1"/>
                        </a:solidFill>
                        <a:latin typeface="+mj-lt"/>
                        <a:ea typeface="+mn-ea"/>
                        <a:cs typeface="Calibri"/>
                      </a:endParaRPr>
                    </a:p>
                  </a:txBody>
                  <a:tcPr marL="0" marR="0" marT="23336" marB="0"/>
                </a:tc>
                <a:tc>
                  <a:txBody>
                    <a:bodyPr/>
                    <a:lstStyle/>
                    <a:p>
                      <a:pPr marL="92075">
                        <a:lnSpc>
                          <a:spcPct val="100000"/>
                        </a:lnSpc>
                        <a:spcBef>
                          <a:spcPts val="245"/>
                        </a:spcBef>
                      </a:pPr>
                      <a:r>
                        <a:rPr lang="en-US" sz="1300" b="0" dirty="0">
                          <a:latin typeface="+mj-lt"/>
                          <a:cs typeface="Calibri"/>
                        </a:rPr>
                        <a:t>Must be at least Rs. 50 lakhs</a:t>
                      </a:r>
                      <a:endParaRPr lang="en-IN" sz="1300" b="0" baseline="0" dirty="0">
                        <a:latin typeface="+mj-lt"/>
                        <a:cs typeface="Calibri"/>
                      </a:endParaRPr>
                    </a:p>
                  </a:txBody>
                  <a:tcPr marL="0" marR="0" marT="23336" marB="0"/>
                </a:tc>
                <a:extLst>
                  <a:ext uri="{0D108BD9-81ED-4DB2-BD59-A6C34878D82A}">
                    <a16:rowId xmlns="" xmlns:a16="http://schemas.microsoft.com/office/drawing/2014/main" val="3759898280"/>
                  </a:ext>
                </a:extLst>
              </a:tr>
              <a:tr h="511054">
                <a:tc>
                  <a:txBody>
                    <a:bodyPr/>
                    <a:lstStyle/>
                    <a:p>
                      <a:pPr marL="91440" marR="0" algn="l" rtl="0">
                        <a:lnSpc>
                          <a:spcPct val="100000"/>
                        </a:lnSpc>
                        <a:spcBef>
                          <a:spcPts val="244"/>
                        </a:spcBef>
                        <a:spcAft>
                          <a:spcPts val="0"/>
                        </a:spcAft>
                        <a:buClr>
                          <a:srgbClr val="000000"/>
                        </a:buClr>
                        <a:buFont typeface="Arial" panose="020B0604020202020204"/>
                      </a:pPr>
                      <a:r>
                        <a:rPr lang="en-US" sz="1300" b="1" i="0" u="none" strike="noStrike" cap="none" dirty="0">
                          <a:solidFill>
                            <a:schemeClr val="tx1"/>
                          </a:solidFill>
                          <a:latin typeface="+mj-lt"/>
                          <a:ea typeface="+mn-ea"/>
                          <a:cs typeface="Calibri"/>
                          <a:sym typeface="Arial" panose="020B0604020202020204"/>
                        </a:rPr>
                        <a:t>Funding   in   the   past financial year</a:t>
                      </a:r>
                      <a:endParaRPr sz="1300" b="1" i="0" u="none" strike="noStrike" cap="none" dirty="0">
                        <a:solidFill>
                          <a:schemeClr val="tx1"/>
                        </a:solidFill>
                        <a:latin typeface="+mj-lt"/>
                        <a:ea typeface="+mn-ea"/>
                        <a:cs typeface="Calibri"/>
                        <a:sym typeface="Arial" panose="020B0604020202020204"/>
                      </a:endParaRPr>
                    </a:p>
                  </a:txBody>
                  <a:tcPr marL="0" marR="0" marT="23336" marB="0"/>
                </a:tc>
                <a:tc>
                  <a:txBody>
                    <a:bodyPr/>
                    <a:lstStyle/>
                    <a:p>
                      <a:pPr marL="92075">
                        <a:lnSpc>
                          <a:spcPct val="100000"/>
                        </a:lnSpc>
                        <a:spcBef>
                          <a:spcPts val="245"/>
                        </a:spcBef>
                      </a:pPr>
                      <a:r>
                        <a:rPr lang="en-US" sz="1300" b="0" i="0" u="none" strike="noStrike" cap="none" dirty="0">
                          <a:solidFill>
                            <a:schemeClr val="dk1"/>
                          </a:solidFill>
                          <a:latin typeface="+mn-lt"/>
                          <a:ea typeface="+mn-ea"/>
                          <a:cs typeface="Calibri"/>
                          <a:sym typeface="Arial" panose="020B0604020202020204"/>
                        </a:rPr>
                        <a:t>Must be at least Rs. 10 lakhs</a:t>
                      </a:r>
                      <a:endParaRPr lang="en-IN" sz="1300" b="0" i="0" u="none" strike="noStrike" cap="none" baseline="0" dirty="0">
                        <a:solidFill>
                          <a:schemeClr val="dk1"/>
                        </a:solidFill>
                        <a:latin typeface="+mn-lt"/>
                        <a:ea typeface="+mn-ea"/>
                        <a:cs typeface="Calibri"/>
                        <a:sym typeface="Arial" panose="020B0604020202020204"/>
                      </a:endParaRPr>
                    </a:p>
                  </a:txBody>
                  <a:tcPr marL="0" marR="0" marT="23336" marB="0"/>
                </a:tc>
                <a:extLst>
                  <a:ext uri="{0D108BD9-81ED-4DB2-BD59-A6C34878D82A}">
                    <a16:rowId xmlns="" xmlns:a16="http://schemas.microsoft.com/office/drawing/2014/main" val="911166470"/>
                  </a:ext>
                </a:extLst>
              </a:tr>
            </a:tbl>
          </a:graphicData>
        </a:graphic>
      </p:graphicFrame>
      <p:pic>
        <p:nvPicPr>
          <p:cNvPr id="3" name="object 12">
            <a:extLst>
              <a:ext uri="{FF2B5EF4-FFF2-40B4-BE49-F238E27FC236}">
                <a16:creationId xmlns="" xmlns:a16="http://schemas.microsoft.com/office/drawing/2014/main" id="{35C00649-6F8B-85F7-6318-230DBEF3589F}"/>
              </a:ext>
            </a:extLst>
          </p:cNvPr>
          <p:cNvPicPr/>
          <p:nvPr/>
        </p:nvPicPr>
        <p:blipFill>
          <a:blip r:embed="rId2" cstate="print"/>
          <a:stretch>
            <a:fillRect/>
          </a:stretch>
        </p:blipFill>
        <p:spPr>
          <a:xfrm>
            <a:off x="444843" y="4355134"/>
            <a:ext cx="8369972" cy="720761"/>
          </a:xfrm>
          <a:prstGeom prst="rect">
            <a:avLst/>
          </a:prstGeom>
        </p:spPr>
      </p:pic>
    </p:spTree>
    <p:extLst>
      <p:ext uri="{BB962C8B-B14F-4D97-AF65-F5344CB8AC3E}">
        <p14:creationId xmlns:p14="http://schemas.microsoft.com/office/powerpoint/2010/main" val="293369839"/>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p:nvPr/>
        </p:nvSpPr>
        <p:spPr>
          <a:xfrm>
            <a:off x="2779775" y="1"/>
            <a:ext cx="6035041" cy="54225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IN" sz="3600" dirty="0">
                <a:solidFill>
                  <a:schemeClr val="tx1"/>
                </a:solidFill>
                <a:latin typeface="Bebas Neue" panose="020B0606020202050201"/>
                <a:sym typeface="Bebas Neue" panose="020B0606020202050201"/>
              </a:rPr>
              <a:t>FRAMEWORK FOR SOCIAL STOCK EXCHANGE</a:t>
            </a:r>
          </a:p>
        </p:txBody>
      </p:sp>
      <p:sp>
        <p:nvSpPr>
          <p:cNvPr id="2" name="TextBox 1">
            <a:extLst>
              <a:ext uri="{FF2B5EF4-FFF2-40B4-BE49-F238E27FC236}">
                <a16:creationId xmlns="" xmlns:a16="http://schemas.microsoft.com/office/drawing/2014/main" id="{60498A0F-C5C3-2541-4E6C-C4B0C5125CF0}"/>
              </a:ext>
            </a:extLst>
          </p:cNvPr>
          <p:cNvSpPr txBox="1"/>
          <p:nvPr/>
        </p:nvSpPr>
        <p:spPr>
          <a:xfrm>
            <a:off x="1989439" y="544691"/>
            <a:ext cx="6825378" cy="338554"/>
          </a:xfrm>
          <a:prstGeom prst="rect">
            <a:avLst/>
          </a:prstGeom>
          <a:noFill/>
        </p:spPr>
        <p:txBody>
          <a:bodyPr wrap="square" rtlCol="0">
            <a:spAutoFit/>
          </a:bodyPr>
          <a:lstStyle/>
          <a:p>
            <a:r>
              <a:rPr lang="en-US" sz="1600" b="1" u="sng" dirty="0"/>
              <a:t>Minimum Requirements to be met by NPOs for registration with SSE</a:t>
            </a:r>
            <a:endParaRPr lang="en-IN" sz="1600" b="1" u="sng" dirty="0"/>
          </a:p>
        </p:txBody>
      </p:sp>
      <p:graphicFrame>
        <p:nvGraphicFramePr>
          <p:cNvPr id="4" name="Table 4">
            <a:extLst>
              <a:ext uri="{FF2B5EF4-FFF2-40B4-BE49-F238E27FC236}">
                <a16:creationId xmlns="" xmlns:a16="http://schemas.microsoft.com/office/drawing/2014/main" id="{A01B57E1-D048-C962-2B3B-184A5470546A}"/>
              </a:ext>
            </a:extLst>
          </p:cNvPr>
          <p:cNvGraphicFramePr>
            <a:graphicFrameLocks noGrp="1"/>
          </p:cNvGraphicFramePr>
          <p:nvPr>
            <p:extLst>
              <p:ext uri="{D42A27DB-BD31-4B8C-83A1-F6EECF244321}">
                <p14:modId xmlns:p14="http://schemas.microsoft.com/office/powerpoint/2010/main" val="1140889755"/>
              </p:ext>
            </p:extLst>
          </p:nvPr>
        </p:nvGraphicFramePr>
        <p:xfrm>
          <a:off x="444843" y="1239583"/>
          <a:ext cx="8369973" cy="2770975"/>
        </p:xfrm>
        <a:graphic>
          <a:graphicData uri="http://schemas.openxmlformats.org/drawingml/2006/table">
            <a:tbl>
              <a:tblPr firstRow="1" bandRow="1">
                <a:tableStyleId>{5C22544A-7EE6-4342-B048-85BDC9FD1C3A}</a:tableStyleId>
              </a:tblPr>
              <a:tblGrid>
                <a:gridCol w="2508422">
                  <a:extLst>
                    <a:ext uri="{9D8B030D-6E8A-4147-A177-3AD203B41FA5}">
                      <a16:colId xmlns="" xmlns:a16="http://schemas.microsoft.com/office/drawing/2014/main" val="865784212"/>
                    </a:ext>
                  </a:extLst>
                </a:gridCol>
                <a:gridCol w="5861551">
                  <a:extLst>
                    <a:ext uri="{9D8B030D-6E8A-4147-A177-3AD203B41FA5}">
                      <a16:colId xmlns="" xmlns:a16="http://schemas.microsoft.com/office/drawing/2014/main" val="1791858003"/>
                    </a:ext>
                  </a:extLst>
                </a:gridCol>
              </a:tblGrid>
              <a:tr h="359783">
                <a:tc>
                  <a:txBody>
                    <a:bodyPr/>
                    <a:lstStyle/>
                    <a:p>
                      <a:pPr marL="91440" algn="ctr">
                        <a:lnSpc>
                          <a:spcPct val="100000"/>
                        </a:lnSpc>
                        <a:spcBef>
                          <a:spcPts val="240"/>
                        </a:spcBef>
                      </a:pPr>
                      <a:r>
                        <a:rPr lang="en-IN" sz="1300" b="1" spc="-5" dirty="0">
                          <a:solidFill>
                            <a:schemeClr val="tx1"/>
                          </a:solidFill>
                          <a:latin typeface="+mj-lt"/>
                          <a:cs typeface="Calibri"/>
                        </a:rPr>
                        <a:t>Broad Parameter</a:t>
                      </a:r>
                      <a:endParaRPr sz="1300" dirty="0">
                        <a:solidFill>
                          <a:schemeClr val="tx1"/>
                        </a:solidFill>
                        <a:latin typeface="+mj-lt"/>
                        <a:cs typeface="Calibri"/>
                      </a:endParaRPr>
                    </a:p>
                  </a:txBody>
                  <a:tcPr marL="0" marR="0" marT="22860" marB="0"/>
                </a:tc>
                <a:tc>
                  <a:txBody>
                    <a:bodyPr/>
                    <a:lstStyle/>
                    <a:p>
                      <a:pPr marL="92075" algn="ctr">
                        <a:lnSpc>
                          <a:spcPct val="100000"/>
                        </a:lnSpc>
                        <a:spcBef>
                          <a:spcPts val="240"/>
                        </a:spcBef>
                      </a:pPr>
                      <a:r>
                        <a:rPr lang="en-US" sz="1300" b="1" dirty="0">
                          <a:solidFill>
                            <a:schemeClr val="tx1"/>
                          </a:solidFill>
                          <a:latin typeface="+mj-lt"/>
                          <a:cs typeface="Calibri"/>
                        </a:rPr>
                        <a:t>Details</a:t>
                      </a:r>
                      <a:endParaRPr sz="1300" dirty="0">
                        <a:solidFill>
                          <a:schemeClr val="tx1"/>
                        </a:solidFill>
                        <a:latin typeface="+mj-lt"/>
                        <a:cs typeface="Calibri"/>
                      </a:endParaRPr>
                    </a:p>
                  </a:txBody>
                  <a:tcPr marL="0" marR="0" marT="22860" marB="0"/>
                </a:tc>
                <a:extLst>
                  <a:ext uri="{0D108BD9-81ED-4DB2-BD59-A6C34878D82A}">
                    <a16:rowId xmlns="" xmlns:a16="http://schemas.microsoft.com/office/drawing/2014/main" val="3454386656"/>
                  </a:ext>
                </a:extLst>
              </a:tr>
              <a:tr h="597832">
                <a:tc>
                  <a:txBody>
                    <a:bodyPr/>
                    <a:lstStyle/>
                    <a:p>
                      <a:pPr marL="91440">
                        <a:lnSpc>
                          <a:spcPct val="100000"/>
                        </a:lnSpc>
                        <a:spcBef>
                          <a:spcPts val="240"/>
                        </a:spcBef>
                      </a:pPr>
                      <a:r>
                        <a:rPr lang="en-US" sz="1300" b="1" dirty="0" smtClean="0">
                          <a:latin typeface="+mj-lt"/>
                          <a:cs typeface="Calibri"/>
                        </a:rPr>
                        <a:t>Primary Goals</a:t>
                      </a:r>
                      <a:endParaRPr sz="1300" b="1" dirty="0">
                        <a:latin typeface="+mj-lt"/>
                        <a:cs typeface="Calibri"/>
                      </a:endParaRPr>
                    </a:p>
                  </a:txBody>
                  <a:tcPr marL="0" marR="0" marT="22860" marB="0"/>
                </a:tc>
                <a:tc>
                  <a:txBody>
                    <a:bodyPr/>
                    <a:lstStyle/>
                    <a:p>
                      <a:pPr marL="92075" marR="0" lvl="0" indent="0" defTabSz="914400" eaLnBrk="1" fontAlgn="auto" latinLnBrk="0" hangingPunct="1">
                        <a:lnSpc>
                          <a:spcPct val="100000"/>
                        </a:lnSpc>
                        <a:spcBef>
                          <a:spcPts val="240"/>
                        </a:spcBef>
                        <a:spcAft>
                          <a:spcPts val="0"/>
                        </a:spcAft>
                        <a:buClrTx/>
                        <a:buSzTx/>
                        <a:buFontTx/>
                        <a:buNone/>
                        <a:tabLst/>
                        <a:defRPr/>
                      </a:pPr>
                      <a:r>
                        <a:rPr lang="en-US" sz="1300" b="0" dirty="0" smtClean="0">
                          <a:latin typeface="+mj-lt"/>
                          <a:cs typeface="Calibri"/>
                        </a:rPr>
                        <a:t>Social Intent &amp; Impact</a:t>
                      </a:r>
                      <a:endParaRPr lang="en-IN" sz="1300" b="0" dirty="0">
                        <a:latin typeface="+mj-lt"/>
                        <a:cs typeface="Calibri"/>
                      </a:endParaRPr>
                    </a:p>
                  </a:txBody>
                  <a:tcPr marL="0" marR="0" marT="22860" marB="0"/>
                </a:tc>
                <a:extLst>
                  <a:ext uri="{0D108BD9-81ED-4DB2-BD59-A6C34878D82A}">
                    <a16:rowId xmlns="" xmlns:a16="http://schemas.microsoft.com/office/drawing/2014/main" val="3687392248"/>
                  </a:ext>
                </a:extLst>
              </a:tr>
              <a:tr h="597832">
                <a:tc>
                  <a:txBody>
                    <a:bodyPr/>
                    <a:lstStyle/>
                    <a:p>
                      <a:pPr marL="91440">
                        <a:lnSpc>
                          <a:spcPct val="100000"/>
                        </a:lnSpc>
                        <a:spcBef>
                          <a:spcPts val="244"/>
                        </a:spcBef>
                      </a:pPr>
                      <a:r>
                        <a:rPr lang="en-US" sz="1300" b="1" dirty="0" smtClean="0">
                          <a:solidFill>
                            <a:schemeClr val="tx1"/>
                          </a:solidFill>
                          <a:latin typeface="+mj-lt"/>
                          <a:ea typeface="+mn-ea"/>
                          <a:cs typeface="Calibri"/>
                        </a:rPr>
                        <a:t>Activity</a:t>
                      </a:r>
                      <a:endParaRPr sz="1300" b="1" dirty="0">
                        <a:solidFill>
                          <a:schemeClr val="tx1"/>
                        </a:solidFill>
                        <a:latin typeface="+mj-lt"/>
                        <a:ea typeface="+mn-ea"/>
                        <a:cs typeface="Calibri"/>
                      </a:endParaRPr>
                    </a:p>
                  </a:txBody>
                  <a:tcPr marL="0" marR="0" marT="23336" marB="0"/>
                </a:tc>
                <a:tc>
                  <a:txBody>
                    <a:bodyPr/>
                    <a:lstStyle/>
                    <a:p>
                      <a:pPr marL="92075">
                        <a:lnSpc>
                          <a:spcPct val="100000"/>
                        </a:lnSpc>
                        <a:spcBef>
                          <a:spcPts val="244"/>
                        </a:spcBef>
                      </a:pPr>
                      <a:r>
                        <a:rPr lang="en-US" sz="1300" b="0" dirty="0" smtClean="0">
                          <a:latin typeface="+mj-lt"/>
                          <a:cs typeface="Calibri"/>
                        </a:rPr>
                        <a:t>Any one of 16 thematic</a:t>
                      </a:r>
                      <a:r>
                        <a:rPr lang="en-US" sz="1300" b="0" baseline="0" dirty="0" smtClean="0">
                          <a:latin typeface="+mj-lt"/>
                          <a:cs typeface="Calibri"/>
                        </a:rPr>
                        <a:t> areas targeting underserved or less </a:t>
                      </a:r>
                      <a:r>
                        <a:rPr lang="en-US" sz="1300" b="0" baseline="0" dirty="0" err="1" smtClean="0">
                          <a:latin typeface="+mj-lt"/>
                          <a:cs typeface="Calibri"/>
                        </a:rPr>
                        <a:t>priviledged</a:t>
                      </a:r>
                      <a:r>
                        <a:rPr lang="en-US" sz="1300" b="0" baseline="0" dirty="0" smtClean="0">
                          <a:latin typeface="+mj-lt"/>
                          <a:cs typeface="Calibri"/>
                        </a:rPr>
                        <a:t> population or regions</a:t>
                      </a:r>
                      <a:endParaRPr lang="en-IN" sz="1300" b="0" dirty="0">
                        <a:latin typeface="+mj-lt"/>
                        <a:cs typeface="Calibri"/>
                      </a:endParaRPr>
                    </a:p>
                  </a:txBody>
                  <a:tcPr marL="0" marR="0" marT="23336" marB="0"/>
                </a:tc>
                <a:extLst>
                  <a:ext uri="{0D108BD9-81ED-4DB2-BD59-A6C34878D82A}">
                    <a16:rowId xmlns="" xmlns:a16="http://schemas.microsoft.com/office/drawing/2014/main" val="3916174676"/>
                  </a:ext>
                </a:extLst>
              </a:tr>
              <a:tr h="597832">
                <a:tc>
                  <a:txBody>
                    <a:bodyPr/>
                    <a:lstStyle/>
                    <a:p>
                      <a:pPr marL="91440">
                        <a:lnSpc>
                          <a:spcPct val="100000"/>
                        </a:lnSpc>
                        <a:spcBef>
                          <a:spcPts val="245"/>
                        </a:spcBef>
                      </a:pPr>
                      <a:r>
                        <a:rPr lang="en-US" sz="1300" b="1" dirty="0" smtClean="0">
                          <a:solidFill>
                            <a:schemeClr val="tx1"/>
                          </a:solidFill>
                          <a:latin typeface="+mj-lt"/>
                          <a:ea typeface="+mn-ea"/>
                          <a:cs typeface="Calibri"/>
                        </a:rPr>
                        <a:t>Minimum qualifying</a:t>
                      </a:r>
                      <a:r>
                        <a:rPr lang="en-US" sz="1300" b="1" baseline="0" dirty="0" smtClean="0">
                          <a:solidFill>
                            <a:schemeClr val="tx1"/>
                          </a:solidFill>
                          <a:latin typeface="+mj-lt"/>
                          <a:ea typeface="+mn-ea"/>
                          <a:cs typeface="Calibri"/>
                        </a:rPr>
                        <a:t> %</a:t>
                      </a:r>
                      <a:endParaRPr sz="1300" b="1" dirty="0">
                        <a:solidFill>
                          <a:schemeClr val="tx1"/>
                        </a:solidFill>
                        <a:latin typeface="+mj-lt"/>
                        <a:ea typeface="+mn-ea"/>
                        <a:cs typeface="Calibri"/>
                      </a:endParaRPr>
                    </a:p>
                  </a:txBody>
                  <a:tcPr marL="0" marR="0" marT="23336" marB="0"/>
                </a:tc>
                <a:tc>
                  <a:txBody>
                    <a:bodyPr/>
                    <a:lstStyle/>
                    <a:p>
                      <a:pPr marL="92075">
                        <a:lnSpc>
                          <a:spcPct val="100000"/>
                        </a:lnSpc>
                        <a:spcBef>
                          <a:spcPts val="245"/>
                        </a:spcBef>
                      </a:pPr>
                      <a:r>
                        <a:rPr lang="en-US" sz="1300" b="0" dirty="0" smtClean="0">
                          <a:latin typeface="+mj-lt"/>
                          <a:cs typeface="Calibri"/>
                        </a:rPr>
                        <a:t>67% of activities for target population based on Revenue/ Expenditure/ Customer Base</a:t>
                      </a:r>
                      <a:endParaRPr lang="en-IN" sz="1300" b="0" baseline="0" dirty="0">
                        <a:latin typeface="+mj-lt"/>
                        <a:cs typeface="Calibri"/>
                      </a:endParaRPr>
                    </a:p>
                  </a:txBody>
                  <a:tcPr marL="0" marR="0" marT="23336" marB="0"/>
                </a:tc>
                <a:extLst>
                  <a:ext uri="{0D108BD9-81ED-4DB2-BD59-A6C34878D82A}">
                    <a16:rowId xmlns="" xmlns:a16="http://schemas.microsoft.com/office/drawing/2014/main" val="3759898280"/>
                  </a:ext>
                </a:extLst>
              </a:tr>
              <a:tr h="511054">
                <a:tc>
                  <a:txBody>
                    <a:bodyPr/>
                    <a:lstStyle/>
                    <a:p>
                      <a:pPr marL="91440" marR="0" algn="l" rtl="0">
                        <a:lnSpc>
                          <a:spcPct val="100000"/>
                        </a:lnSpc>
                        <a:spcBef>
                          <a:spcPts val="244"/>
                        </a:spcBef>
                        <a:spcAft>
                          <a:spcPts val="0"/>
                        </a:spcAft>
                        <a:buClr>
                          <a:srgbClr val="000000"/>
                        </a:buClr>
                        <a:buFont typeface="Arial" panose="020B0604020202020204"/>
                      </a:pPr>
                      <a:r>
                        <a:rPr lang="en-US" sz="1300" b="1" i="0" u="none" strike="noStrike" cap="none" dirty="0" smtClean="0">
                          <a:solidFill>
                            <a:schemeClr val="tx1"/>
                          </a:solidFill>
                          <a:latin typeface="+mj-lt"/>
                          <a:ea typeface="+mn-ea"/>
                          <a:cs typeface="Calibri"/>
                          <a:sym typeface="Arial" panose="020B0604020202020204"/>
                        </a:rPr>
                        <a:t>Ineligible</a:t>
                      </a:r>
                      <a:endParaRPr sz="1300" b="1" i="0" u="none" strike="noStrike" cap="none" dirty="0">
                        <a:solidFill>
                          <a:schemeClr val="tx1"/>
                        </a:solidFill>
                        <a:latin typeface="+mj-lt"/>
                        <a:ea typeface="+mn-ea"/>
                        <a:cs typeface="Calibri"/>
                        <a:sym typeface="Arial" panose="020B0604020202020204"/>
                      </a:endParaRPr>
                    </a:p>
                  </a:txBody>
                  <a:tcPr marL="0" marR="0" marT="23336" marB="0"/>
                </a:tc>
                <a:tc>
                  <a:txBody>
                    <a:bodyPr/>
                    <a:lstStyle/>
                    <a:p>
                      <a:pPr marL="92075">
                        <a:lnSpc>
                          <a:spcPct val="100000"/>
                        </a:lnSpc>
                        <a:spcBef>
                          <a:spcPts val="245"/>
                        </a:spcBef>
                      </a:pPr>
                      <a:r>
                        <a:rPr lang="en-US" sz="1300" b="0" i="0" u="none" strike="noStrike" cap="none" dirty="0" smtClean="0">
                          <a:solidFill>
                            <a:schemeClr val="dk1"/>
                          </a:solidFill>
                          <a:latin typeface="+mn-lt"/>
                          <a:ea typeface="+mn-ea"/>
                          <a:cs typeface="Calibri"/>
                          <a:sym typeface="Arial" panose="020B0604020202020204"/>
                        </a:rPr>
                        <a:t>Corporate</a:t>
                      </a:r>
                      <a:r>
                        <a:rPr lang="en-US" sz="1300" b="0" i="0" u="none" strike="noStrike" cap="none" baseline="0" dirty="0" smtClean="0">
                          <a:solidFill>
                            <a:schemeClr val="dk1"/>
                          </a:solidFill>
                          <a:latin typeface="+mn-lt"/>
                          <a:ea typeface="+mn-ea"/>
                          <a:cs typeface="Calibri"/>
                          <a:sym typeface="Arial" panose="020B0604020202020204"/>
                        </a:rPr>
                        <a:t> Foundations, Political &amp; Religious organizations/activities, Professional or Trade associations, Infrastructure or housing Companies (except affordable housing)</a:t>
                      </a:r>
                      <a:endParaRPr lang="en-IN" sz="1300" b="0" i="0" u="none" strike="noStrike" cap="none" baseline="0" dirty="0">
                        <a:solidFill>
                          <a:schemeClr val="dk1"/>
                        </a:solidFill>
                        <a:latin typeface="+mn-lt"/>
                        <a:ea typeface="+mn-ea"/>
                        <a:cs typeface="Calibri"/>
                        <a:sym typeface="Arial" panose="020B0604020202020204"/>
                      </a:endParaRPr>
                    </a:p>
                  </a:txBody>
                  <a:tcPr marL="0" marR="0" marT="23336" marB="0"/>
                </a:tc>
                <a:extLst>
                  <a:ext uri="{0D108BD9-81ED-4DB2-BD59-A6C34878D82A}">
                    <a16:rowId xmlns="" xmlns:a16="http://schemas.microsoft.com/office/drawing/2014/main" val="911166470"/>
                  </a:ext>
                </a:extLst>
              </a:tr>
            </a:tbl>
          </a:graphicData>
        </a:graphic>
      </p:graphicFrame>
      <p:pic>
        <p:nvPicPr>
          <p:cNvPr id="3" name="object 12">
            <a:extLst>
              <a:ext uri="{FF2B5EF4-FFF2-40B4-BE49-F238E27FC236}">
                <a16:creationId xmlns="" xmlns:a16="http://schemas.microsoft.com/office/drawing/2014/main" id="{35C00649-6F8B-85F7-6318-230DBEF3589F}"/>
              </a:ext>
            </a:extLst>
          </p:cNvPr>
          <p:cNvPicPr/>
          <p:nvPr/>
        </p:nvPicPr>
        <p:blipFill>
          <a:blip r:embed="rId2" cstate="print"/>
          <a:stretch>
            <a:fillRect/>
          </a:stretch>
        </p:blipFill>
        <p:spPr>
          <a:xfrm>
            <a:off x="444843" y="4355134"/>
            <a:ext cx="8369972" cy="720761"/>
          </a:xfrm>
          <a:prstGeom prst="rect">
            <a:avLst/>
          </a:prstGeom>
        </p:spPr>
      </p:pic>
    </p:spTree>
    <p:extLst>
      <p:ext uri="{BB962C8B-B14F-4D97-AF65-F5344CB8AC3E}">
        <p14:creationId xmlns:p14="http://schemas.microsoft.com/office/powerpoint/2010/main" val="456637335"/>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p:nvPr/>
        </p:nvSpPr>
        <p:spPr>
          <a:xfrm>
            <a:off x="3344779" y="1"/>
            <a:ext cx="5470037" cy="54225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IN" sz="3600" dirty="0">
                <a:solidFill>
                  <a:schemeClr val="tx1"/>
                </a:solidFill>
                <a:latin typeface="Bebas Neue" panose="020B0606020202050201"/>
                <a:sym typeface="Bebas Neue" panose="020B0606020202050201"/>
              </a:rPr>
              <a:t>Fund raising by social enterprises</a:t>
            </a:r>
          </a:p>
        </p:txBody>
      </p:sp>
      <p:sp>
        <p:nvSpPr>
          <p:cNvPr id="9" name="Text Placeholder 2"/>
          <p:cNvSpPr txBox="1"/>
          <p:nvPr/>
        </p:nvSpPr>
        <p:spPr>
          <a:xfrm>
            <a:off x="0" y="1273475"/>
            <a:ext cx="6232358" cy="1509367"/>
          </a:xfrm>
          <a:prstGeom prst="rect">
            <a:avLst/>
          </a:prstGeom>
          <a:solidFill>
            <a:srgbClr val="92D050">
              <a:alpha val="20000"/>
            </a:srgbClr>
          </a:solidFill>
        </p:spPr>
        <p:txBody>
          <a:bodyPr rIns="72000"/>
          <a:lstStyle>
            <a:defPPr marR="0" lvl="0" algn="l" rtl="0">
              <a:lnSpc>
                <a:spcPct val="100000"/>
              </a:lnSpc>
              <a:spcBef>
                <a:spcPts val="0"/>
              </a:spcBef>
              <a:spcAft>
                <a:spcPts val="0"/>
              </a:spcAft>
              <a:defRPr/>
            </a:defPPr>
            <a:lvl1pPr algn="just">
              <a:lnSpc>
                <a:spcPct val="150000"/>
              </a:lnSpc>
              <a:defRPr sz="1200">
                <a:solidFill>
                  <a:schemeClr val="tx1"/>
                </a:solidFill>
                <a:latin typeface="Arial" panose="020B0604020202020204" pitchFamily="34" charset="0"/>
                <a:cs typeface="Arial" panose="020B0604020202020204" pitchFamily="34" charset="0"/>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550863" indent="-285750">
              <a:buFont typeface="+mj-lt"/>
              <a:buAutoNum type="romanLcPeriod"/>
            </a:pPr>
            <a:r>
              <a:rPr lang="en-US" dirty="0"/>
              <a:t>Issuance of </a:t>
            </a:r>
            <a:r>
              <a:rPr lang="en-US" b="1" dirty="0"/>
              <a:t>Zero Coupon Zero Principal Instruments </a:t>
            </a:r>
            <a:r>
              <a:rPr lang="en-US" dirty="0"/>
              <a:t>to institutional investors and/ or non-institutional investors in accordance with the applicable provisions of this Chapter;</a:t>
            </a:r>
          </a:p>
          <a:p>
            <a:pPr marL="550863" indent="-285750">
              <a:buFont typeface="+mj-lt"/>
              <a:buAutoNum type="romanLcPeriod"/>
            </a:pPr>
            <a:r>
              <a:rPr lang="en-US" b="1" dirty="0"/>
              <a:t>Donations through Mutual Fund schemes </a:t>
            </a:r>
            <a:r>
              <a:rPr lang="en-US" dirty="0"/>
              <a:t>as specified by the Board;</a:t>
            </a:r>
          </a:p>
          <a:p>
            <a:pPr marL="550863" indent="-285750">
              <a:buFont typeface="+mj-lt"/>
              <a:buAutoNum type="romanLcPeriod"/>
            </a:pPr>
            <a:r>
              <a:rPr lang="en-US" dirty="0"/>
              <a:t>Any other means as specified by the Board from time to time.</a:t>
            </a:r>
          </a:p>
          <a:p>
            <a:endParaRPr lang="en-US" dirty="0"/>
          </a:p>
        </p:txBody>
      </p:sp>
      <p:sp>
        <p:nvSpPr>
          <p:cNvPr id="2" name="TextBox 1">
            <a:extLst>
              <a:ext uri="{FF2B5EF4-FFF2-40B4-BE49-F238E27FC236}">
                <a16:creationId xmlns="" xmlns:a16="http://schemas.microsoft.com/office/drawing/2014/main" id="{B1E1245F-78CC-F936-5772-5C3134E087FC}"/>
              </a:ext>
            </a:extLst>
          </p:cNvPr>
          <p:cNvSpPr txBox="1"/>
          <p:nvPr/>
        </p:nvSpPr>
        <p:spPr>
          <a:xfrm>
            <a:off x="0" y="923874"/>
            <a:ext cx="7038474" cy="307777"/>
          </a:xfrm>
          <a:prstGeom prst="rect">
            <a:avLst/>
          </a:prstGeom>
          <a:solidFill>
            <a:schemeClr val="tx1">
              <a:lumMod val="90000"/>
              <a:lumOff val="10000"/>
            </a:schemeClr>
          </a:solidFill>
        </p:spPr>
        <p:txBody>
          <a:bodyPr wrap="square" rtlCol="0">
            <a:spAutoFit/>
          </a:bodyPr>
          <a:lstStyle/>
          <a:p>
            <a:r>
              <a:rPr lang="en-US" sz="1400" b="1" dirty="0">
                <a:solidFill>
                  <a:schemeClr val="bg1"/>
                </a:solidFill>
              </a:rPr>
              <a:t>Not for Profit Organization may raise funds on a Social Stock Exchange through:</a:t>
            </a:r>
          </a:p>
        </p:txBody>
      </p:sp>
      <p:sp>
        <p:nvSpPr>
          <p:cNvPr id="3" name="Text Placeholder 2">
            <a:extLst>
              <a:ext uri="{FF2B5EF4-FFF2-40B4-BE49-F238E27FC236}">
                <a16:creationId xmlns="" xmlns:a16="http://schemas.microsoft.com/office/drawing/2014/main" id="{49DE0EBD-7380-AF43-6B31-3C6E8780F075}"/>
              </a:ext>
            </a:extLst>
          </p:cNvPr>
          <p:cNvSpPr txBox="1"/>
          <p:nvPr/>
        </p:nvSpPr>
        <p:spPr>
          <a:xfrm>
            <a:off x="2911642" y="3320716"/>
            <a:ext cx="6232358" cy="1407695"/>
          </a:xfrm>
          <a:prstGeom prst="rect">
            <a:avLst/>
          </a:prstGeom>
          <a:solidFill>
            <a:srgbClr val="92D050">
              <a:alpha val="20000"/>
            </a:srgbClr>
          </a:solidFill>
        </p:spPr>
        <p:txBody>
          <a:bodyPr rIns="72000"/>
          <a:lstStyle>
            <a:defPPr marR="0" lvl="0" algn="l" rtl="0">
              <a:lnSpc>
                <a:spcPct val="100000"/>
              </a:lnSpc>
              <a:spcBef>
                <a:spcPts val="0"/>
              </a:spcBef>
              <a:spcAft>
                <a:spcPts val="0"/>
              </a:spcAft>
              <a:defRPr/>
            </a:defPPr>
            <a:lvl1pPr algn="just">
              <a:lnSpc>
                <a:spcPct val="150000"/>
              </a:lnSpc>
              <a:defRPr sz="1200">
                <a:solidFill>
                  <a:schemeClr val="tx1"/>
                </a:solidFill>
                <a:latin typeface="Arial" panose="020B0604020202020204" pitchFamily="34" charset="0"/>
                <a:cs typeface="Arial" panose="020B0604020202020204" pitchFamily="34" charset="0"/>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285750" indent="-285750">
              <a:buFont typeface="+mj-lt"/>
              <a:buAutoNum type="romanLcPeriod"/>
            </a:pPr>
            <a:r>
              <a:rPr lang="en-US" dirty="0"/>
              <a:t>Issuance of equity shares on the main board, SME platform or innovators growth platform or equity shares issued to an Alternative Investment Fund including a Social Impact Fund;</a:t>
            </a:r>
          </a:p>
          <a:p>
            <a:pPr marL="285750" indent="-285750">
              <a:buFont typeface="+mj-lt"/>
              <a:buAutoNum type="romanLcPeriod"/>
            </a:pPr>
            <a:r>
              <a:rPr lang="en-US" dirty="0"/>
              <a:t>Issuance of debt securities;</a:t>
            </a:r>
          </a:p>
          <a:p>
            <a:pPr marL="285750" indent="-285750">
              <a:buFont typeface="+mj-lt"/>
              <a:buAutoNum type="romanLcPeriod"/>
            </a:pPr>
            <a:r>
              <a:rPr lang="en-US" dirty="0"/>
              <a:t>Any other means as specified by the Board from time to time</a:t>
            </a:r>
            <a:endParaRPr lang="en-IN" dirty="0"/>
          </a:p>
        </p:txBody>
      </p:sp>
      <p:sp>
        <p:nvSpPr>
          <p:cNvPr id="4" name="TextBox 3">
            <a:extLst>
              <a:ext uri="{FF2B5EF4-FFF2-40B4-BE49-F238E27FC236}">
                <a16:creationId xmlns="" xmlns:a16="http://schemas.microsoft.com/office/drawing/2014/main" id="{4356EAB2-FB51-9A77-9C10-346CC9F62D82}"/>
              </a:ext>
            </a:extLst>
          </p:cNvPr>
          <p:cNvSpPr txBox="1"/>
          <p:nvPr/>
        </p:nvSpPr>
        <p:spPr>
          <a:xfrm>
            <a:off x="2909474" y="2897891"/>
            <a:ext cx="6232359" cy="307777"/>
          </a:xfrm>
          <a:prstGeom prst="rect">
            <a:avLst/>
          </a:prstGeom>
          <a:solidFill>
            <a:schemeClr val="tx1">
              <a:lumMod val="90000"/>
              <a:lumOff val="10000"/>
            </a:schemeClr>
          </a:solidFill>
        </p:spPr>
        <p:txBody>
          <a:bodyPr wrap="square" rtlCol="0">
            <a:spAutoFit/>
          </a:bodyPr>
          <a:lstStyle/>
          <a:p>
            <a:r>
              <a:rPr lang="en-US" sz="1400" b="1" dirty="0">
                <a:solidFill>
                  <a:schemeClr val="bg1"/>
                </a:solidFill>
              </a:rPr>
              <a:t>For Profit Social Enterprise may raise funds through:</a:t>
            </a:r>
          </a:p>
        </p:txBody>
      </p:sp>
      <p:pic>
        <p:nvPicPr>
          <p:cNvPr id="1028" name="Picture 4" descr="Know Everything about Fund Raising | Legal Suvidha">
            <a:extLst>
              <a:ext uri="{FF2B5EF4-FFF2-40B4-BE49-F238E27FC236}">
                <a16:creationId xmlns="" xmlns:a16="http://schemas.microsoft.com/office/drawing/2014/main" id="{86460715-3960-601F-1C3F-C08FE7D493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97890"/>
            <a:ext cx="2909474" cy="22456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und raising - Articles and Information - Opportunity India">
            <a:extLst>
              <a:ext uri="{FF2B5EF4-FFF2-40B4-BE49-F238E27FC236}">
                <a16:creationId xmlns="" xmlns:a16="http://schemas.microsoft.com/office/drawing/2014/main" id="{8DE758AA-ACEC-427B-C9AA-15CB48524F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868"/>
          <a:stretch/>
        </p:blipFill>
        <p:spPr bwMode="auto">
          <a:xfrm>
            <a:off x="6286500" y="1278743"/>
            <a:ext cx="2857500" cy="1407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421852"/>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p:nvPr/>
        </p:nvSpPr>
        <p:spPr>
          <a:xfrm>
            <a:off x="2779775" y="1"/>
            <a:ext cx="6035041" cy="54225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IN" sz="3600" dirty="0">
                <a:solidFill>
                  <a:schemeClr val="tx1"/>
                </a:solidFill>
                <a:latin typeface="Bebas Neue" panose="020B0606020202050201"/>
                <a:sym typeface="Bebas Neue" panose="020B0606020202050201"/>
              </a:rPr>
              <a:t>FRAMEWORK FOR SOCIAL STOCK EXCHANGE</a:t>
            </a:r>
          </a:p>
        </p:txBody>
      </p:sp>
      <p:sp>
        <p:nvSpPr>
          <p:cNvPr id="2" name="TextBox 1">
            <a:extLst>
              <a:ext uri="{FF2B5EF4-FFF2-40B4-BE49-F238E27FC236}">
                <a16:creationId xmlns="" xmlns:a16="http://schemas.microsoft.com/office/drawing/2014/main" id="{60498A0F-C5C3-2541-4E6C-C4B0C5125CF0}"/>
              </a:ext>
            </a:extLst>
          </p:cNvPr>
          <p:cNvSpPr txBox="1"/>
          <p:nvPr/>
        </p:nvSpPr>
        <p:spPr>
          <a:xfrm>
            <a:off x="2397211" y="544691"/>
            <a:ext cx="6417606" cy="584775"/>
          </a:xfrm>
          <a:prstGeom prst="rect">
            <a:avLst/>
          </a:prstGeom>
          <a:noFill/>
        </p:spPr>
        <p:txBody>
          <a:bodyPr wrap="square" rtlCol="0">
            <a:spAutoFit/>
          </a:bodyPr>
          <a:lstStyle/>
          <a:p>
            <a:pPr algn="r"/>
            <a:r>
              <a:rPr lang="en-US" sz="1600" b="1" u="sng" dirty="0"/>
              <a:t>Minimum Initial Disclosure Requirement for NPOs raising funds through issuance of Zero Coupon Zero Principal Instruments</a:t>
            </a:r>
            <a:endParaRPr lang="en-IN" sz="1600" b="1" u="sng" dirty="0"/>
          </a:p>
        </p:txBody>
      </p:sp>
      <p:sp>
        <p:nvSpPr>
          <p:cNvPr id="5" name="Text Placeholder 2">
            <a:extLst>
              <a:ext uri="{FF2B5EF4-FFF2-40B4-BE49-F238E27FC236}">
                <a16:creationId xmlns="" xmlns:a16="http://schemas.microsoft.com/office/drawing/2014/main" id="{96E97980-F927-244A-DBE0-F92BCE9188BE}"/>
              </a:ext>
            </a:extLst>
          </p:cNvPr>
          <p:cNvSpPr txBox="1"/>
          <p:nvPr/>
        </p:nvSpPr>
        <p:spPr>
          <a:xfrm>
            <a:off x="207264" y="1297459"/>
            <a:ext cx="8607552" cy="2916196"/>
          </a:xfrm>
          <a:prstGeom prst="rect">
            <a:avLst/>
          </a:prstGeom>
          <a:solidFill>
            <a:srgbClr val="92D050">
              <a:alpha val="20000"/>
            </a:srgbClr>
          </a:solidFill>
        </p:spPr>
        <p:txBody>
          <a:bodyPr rIns="72000"/>
          <a:lstStyle>
            <a:defPPr marR="0" lvl="0" algn="l" rtl="0">
              <a:lnSpc>
                <a:spcPct val="100000"/>
              </a:lnSpc>
              <a:spcBef>
                <a:spcPts val="0"/>
              </a:spcBef>
              <a:spcAft>
                <a:spcPts val="0"/>
              </a:spcAft>
              <a:defRPr/>
            </a:defPPr>
            <a:lvl1pPr algn="just">
              <a:lnSpc>
                <a:spcPct val="150000"/>
              </a:lnSpc>
              <a:defRPr sz="1200">
                <a:solidFill>
                  <a:schemeClr val="tx1"/>
                </a:solidFill>
                <a:latin typeface="Arial" panose="020B0604020202020204" pitchFamily="34" charset="0"/>
                <a:cs typeface="Arial" panose="020B0604020202020204" pitchFamily="34" charset="0"/>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171450" indent="-171450">
              <a:buFont typeface="Wingdings" panose="05000000000000000000" pitchFamily="2" charset="2"/>
              <a:buChar char="ü"/>
            </a:pPr>
            <a:r>
              <a:rPr lang="en-US" sz="1300" dirty="0">
                <a:sym typeface="Wingdings" panose="05000000000000000000" pitchFamily="2" charset="2"/>
              </a:rPr>
              <a:t>SSE shall mandate the structure of fund raising document and host such requirements on website.</a:t>
            </a:r>
          </a:p>
          <a:p>
            <a:pPr marL="171450" indent="-171450">
              <a:buFont typeface="Wingdings" panose="05000000000000000000" pitchFamily="2" charset="2"/>
              <a:buChar char="ü"/>
            </a:pPr>
            <a:endParaRPr lang="en-IN" sz="1300" dirty="0"/>
          </a:p>
          <a:p>
            <a:pPr marL="171450" indent="-171450">
              <a:buFont typeface="Wingdings" panose="05000000000000000000" pitchFamily="2" charset="2"/>
              <a:buChar char="ü"/>
            </a:pPr>
            <a:r>
              <a:rPr lang="en-US" sz="1300" dirty="0"/>
              <a:t>SSE shall ensure that documents contain the following minimum disclosures:</a:t>
            </a:r>
          </a:p>
          <a:p>
            <a:r>
              <a:rPr lang="en-US" sz="1300" b="1" dirty="0"/>
              <a:t>- Vision				- Finance</a:t>
            </a:r>
          </a:p>
          <a:p>
            <a:r>
              <a:rPr lang="en-US" sz="1300" b="1" dirty="0"/>
              <a:t>- Target Segment			- Compliance</a:t>
            </a:r>
          </a:p>
          <a:p>
            <a:r>
              <a:rPr lang="en-US" sz="1300" b="1" dirty="0"/>
              <a:t>- Strategy				- Credibility</a:t>
            </a:r>
          </a:p>
          <a:p>
            <a:r>
              <a:rPr lang="en-US" sz="1300" b="1" dirty="0"/>
              <a:t>- Governance			- Social Impact</a:t>
            </a:r>
          </a:p>
          <a:p>
            <a:r>
              <a:rPr lang="en-US" sz="1300" b="1" dirty="0"/>
              <a:t>- Management			- Risks</a:t>
            </a:r>
          </a:p>
          <a:p>
            <a:r>
              <a:rPr lang="en-US" sz="1300" b="1" dirty="0"/>
              <a:t>- Operation</a:t>
            </a:r>
          </a:p>
        </p:txBody>
      </p:sp>
      <p:pic>
        <p:nvPicPr>
          <p:cNvPr id="7" name="object 12">
            <a:extLst>
              <a:ext uri="{FF2B5EF4-FFF2-40B4-BE49-F238E27FC236}">
                <a16:creationId xmlns="" xmlns:a16="http://schemas.microsoft.com/office/drawing/2014/main" id="{6976EE5F-BA82-534A-B2D3-27F329A16261}"/>
              </a:ext>
            </a:extLst>
          </p:cNvPr>
          <p:cNvPicPr/>
          <p:nvPr/>
        </p:nvPicPr>
        <p:blipFill>
          <a:blip r:embed="rId2" cstate="print"/>
          <a:stretch>
            <a:fillRect/>
          </a:stretch>
        </p:blipFill>
        <p:spPr>
          <a:xfrm>
            <a:off x="444843" y="4355134"/>
            <a:ext cx="8369972" cy="720761"/>
          </a:xfrm>
          <a:prstGeom prst="rect">
            <a:avLst/>
          </a:prstGeom>
        </p:spPr>
      </p:pic>
    </p:spTree>
    <p:extLst>
      <p:ext uri="{BB962C8B-B14F-4D97-AF65-F5344CB8AC3E}">
        <p14:creationId xmlns:p14="http://schemas.microsoft.com/office/powerpoint/2010/main" val="520261251"/>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p:nvPr/>
        </p:nvSpPr>
        <p:spPr>
          <a:xfrm>
            <a:off x="2779775" y="1"/>
            <a:ext cx="6035041" cy="54225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IN" sz="3600" dirty="0">
                <a:solidFill>
                  <a:schemeClr val="tx1"/>
                </a:solidFill>
                <a:latin typeface="Bebas Neue" panose="020B0606020202050201"/>
                <a:sym typeface="Bebas Neue" panose="020B0606020202050201"/>
              </a:rPr>
              <a:t>FRAMEWORK FOR SOCIAL STOCK EXCHANGE</a:t>
            </a:r>
          </a:p>
        </p:txBody>
      </p:sp>
      <p:sp>
        <p:nvSpPr>
          <p:cNvPr id="2" name="TextBox 1">
            <a:extLst>
              <a:ext uri="{FF2B5EF4-FFF2-40B4-BE49-F238E27FC236}">
                <a16:creationId xmlns="" xmlns:a16="http://schemas.microsoft.com/office/drawing/2014/main" id="{60498A0F-C5C3-2541-4E6C-C4B0C5125CF0}"/>
              </a:ext>
            </a:extLst>
          </p:cNvPr>
          <p:cNvSpPr txBox="1"/>
          <p:nvPr/>
        </p:nvSpPr>
        <p:spPr>
          <a:xfrm>
            <a:off x="2397211" y="544691"/>
            <a:ext cx="6417606" cy="338554"/>
          </a:xfrm>
          <a:prstGeom prst="rect">
            <a:avLst/>
          </a:prstGeom>
          <a:noFill/>
        </p:spPr>
        <p:txBody>
          <a:bodyPr wrap="square" rtlCol="0">
            <a:spAutoFit/>
          </a:bodyPr>
          <a:lstStyle/>
          <a:p>
            <a:pPr algn="r"/>
            <a:r>
              <a:rPr lang="en-US" sz="1600" b="1" u="sng" dirty="0"/>
              <a:t>Annual Disclosure by NPOs on SSE</a:t>
            </a:r>
            <a:endParaRPr lang="en-IN" sz="1600" b="1" u="sng" dirty="0"/>
          </a:p>
        </p:txBody>
      </p:sp>
      <p:sp>
        <p:nvSpPr>
          <p:cNvPr id="5" name="Text Placeholder 2">
            <a:extLst>
              <a:ext uri="{FF2B5EF4-FFF2-40B4-BE49-F238E27FC236}">
                <a16:creationId xmlns="" xmlns:a16="http://schemas.microsoft.com/office/drawing/2014/main" id="{96E97980-F927-244A-DBE0-F92BCE9188BE}"/>
              </a:ext>
            </a:extLst>
          </p:cNvPr>
          <p:cNvSpPr txBox="1"/>
          <p:nvPr/>
        </p:nvSpPr>
        <p:spPr>
          <a:xfrm>
            <a:off x="207264" y="1528056"/>
            <a:ext cx="8607552" cy="3189564"/>
          </a:xfrm>
          <a:prstGeom prst="rect">
            <a:avLst/>
          </a:prstGeom>
          <a:solidFill>
            <a:schemeClr val="accent1">
              <a:lumMod val="75000"/>
              <a:alpha val="15000"/>
            </a:schemeClr>
          </a:solidFill>
        </p:spPr>
        <p:txBody>
          <a:bodyPr rIns="72000"/>
          <a:lstStyle>
            <a:defPPr marR="0" lvl="0" algn="l" rtl="0">
              <a:lnSpc>
                <a:spcPct val="100000"/>
              </a:lnSpc>
              <a:spcBef>
                <a:spcPts val="0"/>
              </a:spcBef>
              <a:spcAft>
                <a:spcPts val="0"/>
              </a:spcAft>
              <a:defRPr/>
            </a:defPPr>
            <a:lvl1pPr algn="just">
              <a:lnSpc>
                <a:spcPct val="150000"/>
              </a:lnSpc>
              <a:defRPr sz="1200">
                <a:solidFill>
                  <a:schemeClr val="tx1"/>
                </a:solidFill>
                <a:latin typeface="Arial" panose="020B0604020202020204" pitchFamily="34" charset="0"/>
                <a:cs typeface="Arial" panose="020B0604020202020204" pitchFamily="34" charset="0"/>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400050" indent="-400050">
              <a:buFont typeface="+mj-lt"/>
              <a:buAutoNum type="romanLcPeriod"/>
            </a:pPr>
            <a:r>
              <a:rPr lang="en-US" sz="1300" dirty="0"/>
              <a:t>Name of the organization (legal and popular name)</a:t>
            </a:r>
          </a:p>
          <a:p>
            <a:pPr marL="400050" indent="-400050">
              <a:buFont typeface="+mj-lt"/>
              <a:buAutoNum type="romanLcPeriod"/>
            </a:pPr>
            <a:r>
              <a:rPr lang="en-US" sz="1300" dirty="0"/>
              <a:t>Location of headquarters and location of operations </a:t>
            </a:r>
          </a:p>
          <a:p>
            <a:pPr marL="400050" indent="-400050">
              <a:buFont typeface="+mj-lt"/>
              <a:buAutoNum type="romanLcPeriod"/>
            </a:pPr>
            <a:r>
              <a:rPr lang="en-US" sz="1300" dirty="0"/>
              <a:t>Vision / Mission / Purpose </a:t>
            </a:r>
          </a:p>
          <a:p>
            <a:pPr marL="400050" indent="-400050">
              <a:buFont typeface="+mj-lt"/>
              <a:buAutoNum type="romanLcPeriod"/>
            </a:pPr>
            <a:r>
              <a:rPr lang="en-US" sz="1300" dirty="0"/>
              <a:t>Organizational goals, activities, products and services</a:t>
            </a:r>
          </a:p>
          <a:p>
            <a:pPr marL="400050" indent="-400050">
              <a:buFont typeface="+mj-lt"/>
              <a:buAutoNum type="romanLcPeriod"/>
            </a:pPr>
            <a:r>
              <a:rPr lang="en-US" sz="1300" dirty="0"/>
              <a:t>Outreach  of  organization (Type and number of direct, indirect and institutional beneficiaries / stakeholders reached)</a:t>
            </a:r>
          </a:p>
          <a:p>
            <a:pPr marL="400050" indent="-400050">
              <a:buFont typeface="+mj-lt"/>
              <a:buAutoNum type="romanLcPeriod"/>
            </a:pPr>
            <a:r>
              <a:rPr lang="en-US" sz="1300" dirty="0"/>
              <a:t>Scale of operations Details of top donors or investors of </a:t>
            </a:r>
            <a:r>
              <a:rPr lang="en-US" sz="1300" dirty="0" err="1"/>
              <a:t>organisation</a:t>
            </a:r>
            <a:r>
              <a:rPr lang="en-US" sz="1300" dirty="0"/>
              <a:t> (Including Employee and Volunteer strength)</a:t>
            </a:r>
          </a:p>
          <a:p>
            <a:pPr marL="400050" indent="-400050">
              <a:buFont typeface="+mj-lt"/>
              <a:buAutoNum type="romanLcPeriod"/>
            </a:pPr>
            <a:r>
              <a:rPr lang="en-US" sz="1300" dirty="0"/>
              <a:t>Details of top donors or investors of </a:t>
            </a:r>
            <a:r>
              <a:rPr lang="en-US" sz="1300" dirty="0" err="1"/>
              <a:t>organisation</a:t>
            </a:r>
            <a:r>
              <a:rPr lang="en-US" sz="1300" dirty="0"/>
              <a:t> - List of Top 5 donors or investors (budget wise)</a:t>
            </a:r>
          </a:p>
          <a:p>
            <a:pPr marL="400050" indent="-400050">
              <a:buFont typeface="+mj-lt"/>
              <a:buAutoNum type="romanLcPeriod"/>
            </a:pPr>
            <a:r>
              <a:rPr lang="en-US" sz="1300" dirty="0"/>
              <a:t>Details of top 5 programs in disclosure period - List  of  Top  5 interventions/programs (budget wise)</a:t>
            </a:r>
          </a:p>
        </p:txBody>
      </p:sp>
      <p:sp>
        <p:nvSpPr>
          <p:cNvPr id="10" name="TextBox 9">
            <a:extLst>
              <a:ext uri="{FF2B5EF4-FFF2-40B4-BE49-F238E27FC236}">
                <a16:creationId xmlns="" xmlns:a16="http://schemas.microsoft.com/office/drawing/2014/main" id="{ED6D0A9E-E333-6F34-D5E0-ED3CBA1F5F4A}"/>
              </a:ext>
            </a:extLst>
          </p:cNvPr>
          <p:cNvSpPr txBox="1"/>
          <p:nvPr/>
        </p:nvSpPr>
        <p:spPr>
          <a:xfrm>
            <a:off x="207264" y="1051762"/>
            <a:ext cx="8607552" cy="307777"/>
          </a:xfrm>
          <a:prstGeom prst="rect">
            <a:avLst/>
          </a:prstGeom>
          <a:solidFill>
            <a:schemeClr val="tx1">
              <a:lumMod val="90000"/>
              <a:lumOff val="10000"/>
            </a:schemeClr>
          </a:solidFill>
        </p:spPr>
        <p:txBody>
          <a:bodyPr wrap="square" rtlCol="0">
            <a:spAutoFit/>
          </a:bodyPr>
          <a:lstStyle/>
          <a:p>
            <a:r>
              <a:rPr lang="en-US" sz="1400" b="1" dirty="0">
                <a:solidFill>
                  <a:schemeClr val="bg1"/>
                </a:solidFill>
              </a:rPr>
              <a:t>I. Disclosure on General Aspects:</a:t>
            </a:r>
          </a:p>
        </p:txBody>
      </p:sp>
    </p:spTree>
    <p:extLst>
      <p:ext uri="{BB962C8B-B14F-4D97-AF65-F5344CB8AC3E}">
        <p14:creationId xmlns:p14="http://schemas.microsoft.com/office/powerpoint/2010/main" val="3594069938"/>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p:nvPr/>
        </p:nvSpPr>
        <p:spPr>
          <a:xfrm>
            <a:off x="2779775" y="1"/>
            <a:ext cx="6035041" cy="54225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IN" sz="3600" dirty="0">
                <a:solidFill>
                  <a:schemeClr val="tx1"/>
                </a:solidFill>
                <a:latin typeface="Bebas Neue" panose="020B0606020202050201"/>
                <a:sym typeface="Bebas Neue" panose="020B0606020202050201"/>
              </a:rPr>
              <a:t>FRAMEWORK FOR SOCIAL STOCK EXCHANGE</a:t>
            </a:r>
          </a:p>
        </p:txBody>
      </p:sp>
      <p:sp>
        <p:nvSpPr>
          <p:cNvPr id="2" name="TextBox 1">
            <a:extLst>
              <a:ext uri="{FF2B5EF4-FFF2-40B4-BE49-F238E27FC236}">
                <a16:creationId xmlns="" xmlns:a16="http://schemas.microsoft.com/office/drawing/2014/main" id="{60498A0F-C5C3-2541-4E6C-C4B0C5125CF0}"/>
              </a:ext>
            </a:extLst>
          </p:cNvPr>
          <p:cNvSpPr txBox="1"/>
          <p:nvPr/>
        </p:nvSpPr>
        <p:spPr>
          <a:xfrm>
            <a:off x="2397211" y="544691"/>
            <a:ext cx="6417606" cy="338554"/>
          </a:xfrm>
          <a:prstGeom prst="rect">
            <a:avLst/>
          </a:prstGeom>
          <a:noFill/>
        </p:spPr>
        <p:txBody>
          <a:bodyPr wrap="square" rtlCol="0">
            <a:spAutoFit/>
          </a:bodyPr>
          <a:lstStyle/>
          <a:p>
            <a:pPr algn="r"/>
            <a:r>
              <a:rPr lang="en-US" sz="1600" b="1" u="sng" dirty="0"/>
              <a:t>Annual Disclosure by NPOs on SSE</a:t>
            </a:r>
            <a:endParaRPr lang="en-IN" sz="1600" b="1" u="sng" dirty="0"/>
          </a:p>
        </p:txBody>
      </p:sp>
      <p:sp>
        <p:nvSpPr>
          <p:cNvPr id="5" name="Text Placeholder 2">
            <a:extLst>
              <a:ext uri="{FF2B5EF4-FFF2-40B4-BE49-F238E27FC236}">
                <a16:creationId xmlns="" xmlns:a16="http://schemas.microsoft.com/office/drawing/2014/main" id="{96E97980-F927-244A-DBE0-F92BCE9188BE}"/>
              </a:ext>
            </a:extLst>
          </p:cNvPr>
          <p:cNvSpPr txBox="1"/>
          <p:nvPr/>
        </p:nvSpPr>
        <p:spPr>
          <a:xfrm>
            <a:off x="207264" y="1528056"/>
            <a:ext cx="8607552" cy="3377576"/>
          </a:xfrm>
          <a:prstGeom prst="rect">
            <a:avLst/>
          </a:prstGeom>
          <a:solidFill>
            <a:schemeClr val="accent1">
              <a:lumMod val="75000"/>
              <a:alpha val="15000"/>
            </a:schemeClr>
          </a:solidFill>
        </p:spPr>
        <p:txBody>
          <a:bodyPr rIns="72000"/>
          <a:lstStyle>
            <a:defPPr marR="0" lvl="0" algn="l" rtl="0">
              <a:lnSpc>
                <a:spcPct val="100000"/>
              </a:lnSpc>
              <a:spcBef>
                <a:spcPts val="0"/>
              </a:spcBef>
              <a:spcAft>
                <a:spcPts val="0"/>
              </a:spcAft>
              <a:defRPr/>
            </a:defPPr>
            <a:lvl1pPr algn="just">
              <a:lnSpc>
                <a:spcPct val="150000"/>
              </a:lnSpc>
              <a:defRPr sz="1200">
                <a:solidFill>
                  <a:schemeClr val="tx1"/>
                </a:solidFill>
                <a:latin typeface="Arial" panose="020B0604020202020204" pitchFamily="34" charset="0"/>
                <a:cs typeface="Arial" panose="020B0604020202020204" pitchFamily="34" charset="0"/>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400050" indent="-400050">
              <a:buFont typeface="+mj-lt"/>
              <a:buAutoNum type="romanLcPeriod"/>
            </a:pPr>
            <a:r>
              <a:rPr lang="en-US" sz="1300" dirty="0"/>
              <a:t>Ownership and legal form </a:t>
            </a:r>
          </a:p>
          <a:p>
            <a:pPr marL="400050" indent="-400050">
              <a:buFont typeface="+mj-lt"/>
              <a:buAutoNum type="romanLcPeriod"/>
            </a:pPr>
            <a:r>
              <a:rPr lang="en-US" sz="1300" dirty="0"/>
              <a:t>Governance Structure (outlines board and management committee structures, mandates, membership,  charters, policies  and  internal controls)</a:t>
            </a:r>
          </a:p>
          <a:p>
            <a:pPr marL="400050" indent="-400050">
              <a:buFont typeface="+mj-lt"/>
              <a:buAutoNum type="romanLcPeriod"/>
            </a:pPr>
            <a:r>
              <a:rPr lang="en-US" sz="1300" dirty="0"/>
              <a:t>Details of  governing body including names of the members of the body</a:t>
            </a:r>
          </a:p>
          <a:p>
            <a:pPr marL="400050" indent="-400050">
              <a:buFont typeface="+mj-lt"/>
              <a:buAutoNum type="romanLcPeriod"/>
            </a:pPr>
            <a:r>
              <a:rPr lang="en-US" sz="1300" dirty="0"/>
              <a:t>Executives with key responsibilities </a:t>
            </a:r>
          </a:p>
          <a:p>
            <a:pPr marL="400050" indent="-400050">
              <a:buFont typeface="+mj-lt"/>
              <a:buAutoNum type="romanLcPeriod"/>
            </a:pPr>
            <a:r>
              <a:rPr lang="en-US" sz="1300" dirty="0"/>
              <a:t>Number of meetings by governing body and other committees formed by them along with attendance and the   process of performance review</a:t>
            </a:r>
          </a:p>
          <a:p>
            <a:pPr marL="400050" indent="-400050">
              <a:buFont typeface="+mj-lt"/>
              <a:buAutoNum type="romanLcPeriod"/>
            </a:pPr>
            <a:r>
              <a:rPr lang="en-US" sz="1300" dirty="0" err="1"/>
              <a:t>Organisation</a:t>
            </a:r>
            <a:r>
              <a:rPr lang="en-US" sz="1300" dirty="0"/>
              <a:t> level potential risks and mitigation plan</a:t>
            </a:r>
          </a:p>
          <a:p>
            <a:pPr marL="400050" indent="-400050">
              <a:buFont typeface="+mj-lt"/>
              <a:buAutoNum type="romanLcPeriod"/>
            </a:pPr>
            <a:r>
              <a:rPr lang="en-US" sz="1300" dirty="0"/>
              <a:t>Reporting of related party transactions</a:t>
            </a:r>
          </a:p>
          <a:p>
            <a:pPr marL="400050" indent="-400050">
              <a:buFont typeface="+mj-lt"/>
              <a:buAutoNum type="romanLcPeriod"/>
            </a:pPr>
            <a:r>
              <a:rPr lang="en-US" sz="1300" dirty="0"/>
              <a:t>Mechanisms for advice and concerns about ethics, along with conflict of interest and communicating other critical concerns</a:t>
            </a:r>
          </a:p>
        </p:txBody>
      </p:sp>
      <p:sp>
        <p:nvSpPr>
          <p:cNvPr id="10" name="TextBox 9">
            <a:extLst>
              <a:ext uri="{FF2B5EF4-FFF2-40B4-BE49-F238E27FC236}">
                <a16:creationId xmlns="" xmlns:a16="http://schemas.microsoft.com/office/drawing/2014/main" id="{ED6D0A9E-E333-6F34-D5E0-ED3CBA1F5F4A}"/>
              </a:ext>
            </a:extLst>
          </p:cNvPr>
          <p:cNvSpPr txBox="1"/>
          <p:nvPr/>
        </p:nvSpPr>
        <p:spPr>
          <a:xfrm>
            <a:off x="207264" y="1051762"/>
            <a:ext cx="8607552" cy="307777"/>
          </a:xfrm>
          <a:prstGeom prst="rect">
            <a:avLst/>
          </a:prstGeom>
          <a:solidFill>
            <a:schemeClr val="tx1">
              <a:lumMod val="90000"/>
              <a:lumOff val="10000"/>
            </a:schemeClr>
          </a:solidFill>
        </p:spPr>
        <p:txBody>
          <a:bodyPr wrap="square" rtlCol="0">
            <a:spAutoFit/>
          </a:bodyPr>
          <a:lstStyle/>
          <a:p>
            <a:r>
              <a:rPr lang="en-US" sz="1400" b="1" dirty="0">
                <a:solidFill>
                  <a:schemeClr val="bg1"/>
                </a:solidFill>
              </a:rPr>
              <a:t>II. Disclosures on Governance aspects:</a:t>
            </a:r>
          </a:p>
        </p:txBody>
      </p:sp>
    </p:spTree>
    <p:extLst>
      <p:ext uri="{BB962C8B-B14F-4D97-AF65-F5344CB8AC3E}">
        <p14:creationId xmlns:p14="http://schemas.microsoft.com/office/powerpoint/2010/main" val="3083024951"/>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p:nvPr/>
        </p:nvSpPr>
        <p:spPr>
          <a:xfrm>
            <a:off x="2779775" y="1"/>
            <a:ext cx="6035041" cy="54225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IN" sz="3600" dirty="0">
                <a:solidFill>
                  <a:schemeClr val="tx1"/>
                </a:solidFill>
                <a:latin typeface="Bebas Neue" panose="020B0606020202050201"/>
                <a:sym typeface="Bebas Neue" panose="020B0606020202050201"/>
              </a:rPr>
              <a:t>FRAMEWORK FOR SOCIAL STOCK EXCHANGE</a:t>
            </a:r>
          </a:p>
        </p:txBody>
      </p:sp>
      <p:sp>
        <p:nvSpPr>
          <p:cNvPr id="2" name="TextBox 1">
            <a:extLst>
              <a:ext uri="{FF2B5EF4-FFF2-40B4-BE49-F238E27FC236}">
                <a16:creationId xmlns="" xmlns:a16="http://schemas.microsoft.com/office/drawing/2014/main" id="{60498A0F-C5C3-2541-4E6C-C4B0C5125CF0}"/>
              </a:ext>
            </a:extLst>
          </p:cNvPr>
          <p:cNvSpPr txBox="1"/>
          <p:nvPr/>
        </p:nvSpPr>
        <p:spPr>
          <a:xfrm>
            <a:off x="2397211" y="544691"/>
            <a:ext cx="6417606" cy="338554"/>
          </a:xfrm>
          <a:prstGeom prst="rect">
            <a:avLst/>
          </a:prstGeom>
          <a:noFill/>
        </p:spPr>
        <p:txBody>
          <a:bodyPr wrap="square" rtlCol="0">
            <a:spAutoFit/>
          </a:bodyPr>
          <a:lstStyle/>
          <a:p>
            <a:pPr algn="r"/>
            <a:r>
              <a:rPr lang="en-US" sz="1600" b="1" u="sng" dirty="0"/>
              <a:t>Annual Disclosure by NPOs on SSE</a:t>
            </a:r>
            <a:endParaRPr lang="en-IN" sz="1600" b="1" u="sng" dirty="0"/>
          </a:p>
        </p:txBody>
      </p:sp>
      <p:sp>
        <p:nvSpPr>
          <p:cNvPr id="5" name="Text Placeholder 2">
            <a:extLst>
              <a:ext uri="{FF2B5EF4-FFF2-40B4-BE49-F238E27FC236}">
                <a16:creationId xmlns="" xmlns:a16="http://schemas.microsoft.com/office/drawing/2014/main" id="{96E97980-F927-244A-DBE0-F92BCE9188BE}"/>
              </a:ext>
            </a:extLst>
          </p:cNvPr>
          <p:cNvSpPr txBox="1"/>
          <p:nvPr/>
        </p:nvSpPr>
        <p:spPr>
          <a:xfrm>
            <a:off x="207264" y="3643157"/>
            <a:ext cx="8607552" cy="955652"/>
          </a:xfrm>
          <a:prstGeom prst="rect">
            <a:avLst/>
          </a:prstGeom>
          <a:solidFill>
            <a:schemeClr val="accent1">
              <a:lumMod val="75000"/>
              <a:alpha val="15000"/>
            </a:schemeClr>
          </a:solidFill>
        </p:spPr>
        <p:txBody>
          <a:bodyPr rIns="72000"/>
          <a:lstStyle>
            <a:defPPr marR="0" lvl="0" algn="l" rtl="0">
              <a:lnSpc>
                <a:spcPct val="100000"/>
              </a:lnSpc>
              <a:spcBef>
                <a:spcPts val="0"/>
              </a:spcBef>
              <a:spcAft>
                <a:spcPts val="0"/>
              </a:spcAft>
              <a:defRPr/>
            </a:defPPr>
            <a:lvl1pPr algn="just">
              <a:lnSpc>
                <a:spcPct val="150000"/>
              </a:lnSpc>
              <a:defRPr sz="1200">
                <a:solidFill>
                  <a:schemeClr val="tx1"/>
                </a:solidFill>
                <a:latin typeface="Arial" panose="020B0604020202020204" pitchFamily="34" charset="0"/>
                <a:cs typeface="Arial" panose="020B0604020202020204" pitchFamily="34" charset="0"/>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400050" indent="-400050">
              <a:buFont typeface="+mj-lt"/>
              <a:buAutoNum type="romanLcPeriod"/>
            </a:pPr>
            <a:r>
              <a:rPr lang="en-US" sz="1300" dirty="0"/>
              <a:t>Financial  Statement  (Balance  Sheet,  Income  statement  and  Cash Statement). Also program wise fund utilization for the year</a:t>
            </a:r>
          </a:p>
          <a:p>
            <a:pPr marL="400050" indent="-400050">
              <a:buFont typeface="+mj-lt"/>
              <a:buAutoNum type="romanLcPeriod"/>
            </a:pPr>
            <a:r>
              <a:rPr lang="en-US" sz="1300" dirty="0"/>
              <a:t>Auditors report and auditor details</a:t>
            </a:r>
          </a:p>
        </p:txBody>
      </p:sp>
      <p:sp>
        <p:nvSpPr>
          <p:cNvPr id="10" name="TextBox 9">
            <a:extLst>
              <a:ext uri="{FF2B5EF4-FFF2-40B4-BE49-F238E27FC236}">
                <a16:creationId xmlns="" xmlns:a16="http://schemas.microsoft.com/office/drawing/2014/main" id="{ED6D0A9E-E333-6F34-D5E0-ED3CBA1F5F4A}"/>
              </a:ext>
            </a:extLst>
          </p:cNvPr>
          <p:cNvSpPr txBox="1"/>
          <p:nvPr/>
        </p:nvSpPr>
        <p:spPr>
          <a:xfrm>
            <a:off x="207264" y="3272549"/>
            <a:ext cx="8607552" cy="307777"/>
          </a:xfrm>
          <a:prstGeom prst="rect">
            <a:avLst/>
          </a:prstGeom>
          <a:solidFill>
            <a:schemeClr val="tx1">
              <a:lumMod val="90000"/>
              <a:lumOff val="10000"/>
            </a:schemeClr>
          </a:solidFill>
        </p:spPr>
        <p:txBody>
          <a:bodyPr wrap="square" rtlCol="0">
            <a:spAutoFit/>
          </a:bodyPr>
          <a:lstStyle/>
          <a:p>
            <a:r>
              <a:rPr lang="en-US" sz="1400" b="1" dirty="0">
                <a:solidFill>
                  <a:schemeClr val="bg1"/>
                </a:solidFill>
              </a:rPr>
              <a:t>III. Disclosures on Financial aspects:</a:t>
            </a:r>
          </a:p>
        </p:txBody>
      </p:sp>
      <p:sp>
        <p:nvSpPr>
          <p:cNvPr id="3" name="Text Placeholder 2">
            <a:extLst>
              <a:ext uri="{FF2B5EF4-FFF2-40B4-BE49-F238E27FC236}">
                <a16:creationId xmlns="" xmlns:a16="http://schemas.microsoft.com/office/drawing/2014/main" id="{9AA65C2A-9C7A-0AAC-A5B8-E5A044D5694C}"/>
              </a:ext>
            </a:extLst>
          </p:cNvPr>
          <p:cNvSpPr txBox="1"/>
          <p:nvPr/>
        </p:nvSpPr>
        <p:spPr>
          <a:xfrm>
            <a:off x="207264" y="1437780"/>
            <a:ext cx="8607552" cy="1449505"/>
          </a:xfrm>
          <a:prstGeom prst="rect">
            <a:avLst/>
          </a:prstGeom>
          <a:solidFill>
            <a:schemeClr val="accent1">
              <a:lumMod val="75000"/>
              <a:alpha val="15000"/>
            </a:schemeClr>
          </a:solidFill>
        </p:spPr>
        <p:txBody>
          <a:bodyPr rIns="72000"/>
          <a:lstStyle>
            <a:defPPr marR="0" lvl="0" algn="l" rtl="0">
              <a:lnSpc>
                <a:spcPct val="100000"/>
              </a:lnSpc>
              <a:spcBef>
                <a:spcPts val="0"/>
              </a:spcBef>
              <a:spcAft>
                <a:spcPts val="0"/>
              </a:spcAft>
              <a:defRPr/>
            </a:defPPr>
            <a:lvl1pPr algn="just">
              <a:lnSpc>
                <a:spcPct val="150000"/>
              </a:lnSpc>
              <a:defRPr sz="1200">
                <a:solidFill>
                  <a:schemeClr val="tx1"/>
                </a:solidFill>
                <a:latin typeface="Arial" panose="020B0604020202020204" pitchFamily="34" charset="0"/>
                <a:cs typeface="Arial" panose="020B0604020202020204" pitchFamily="34" charset="0"/>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400050" indent="-400050">
              <a:buAutoNum type="romanLcPeriod" startAt="9"/>
            </a:pPr>
            <a:r>
              <a:rPr lang="en-US" sz="1300" dirty="0"/>
              <a:t>Remuneration Policies</a:t>
            </a:r>
          </a:p>
          <a:p>
            <a:pPr marL="400050" indent="-400050">
              <a:buAutoNum type="romanLcPeriod" startAt="9"/>
            </a:pPr>
            <a:r>
              <a:rPr lang="en-US" sz="1300" dirty="0"/>
              <a:t>Stakeholder grievance, process of grievance redressal and number of grievance received and resolved</a:t>
            </a:r>
          </a:p>
          <a:p>
            <a:pPr marL="400050" indent="-400050">
              <a:buAutoNum type="romanLcPeriod" startAt="9"/>
            </a:pPr>
            <a:r>
              <a:rPr lang="en-US" sz="1300" dirty="0"/>
              <a:t>Compliance  management  process  and  statement  of  compliance from senior decision maker</a:t>
            </a:r>
          </a:p>
          <a:p>
            <a:pPr marL="400050" indent="-400050">
              <a:buAutoNum type="romanLcPeriod" startAt="9"/>
            </a:pPr>
            <a:r>
              <a:rPr lang="en-US" sz="1300" dirty="0" err="1"/>
              <a:t>Organisation</a:t>
            </a:r>
            <a:r>
              <a:rPr lang="en-US" sz="1300" dirty="0"/>
              <a:t> registration certificate and other licenses and certifications (12A, 80G, FCRA, GST, etc.)</a:t>
            </a:r>
          </a:p>
        </p:txBody>
      </p:sp>
      <p:sp>
        <p:nvSpPr>
          <p:cNvPr id="4" name="TextBox 3">
            <a:extLst>
              <a:ext uri="{FF2B5EF4-FFF2-40B4-BE49-F238E27FC236}">
                <a16:creationId xmlns="" xmlns:a16="http://schemas.microsoft.com/office/drawing/2014/main" id="{C43E257B-7504-1E95-85AB-5F1BF0EA3155}"/>
              </a:ext>
            </a:extLst>
          </p:cNvPr>
          <p:cNvSpPr txBox="1"/>
          <p:nvPr/>
        </p:nvSpPr>
        <p:spPr>
          <a:xfrm>
            <a:off x="207264" y="1051762"/>
            <a:ext cx="8607552" cy="307777"/>
          </a:xfrm>
          <a:prstGeom prst="rect">
            <a:avLst/>
          </a:prstGeom>
          <a:solidFill>
            <a:schemeClr val="tx1">
              <a:lumMod val="90000"/>
              <a:lumOff val="10000"/>
            </a:schemeClr>
          </a:solidFill>
        </p:spPr>
        <p:txBody>
          <a:bodyPr wrap="square" rtlCol="0">
            <a:spAutoFit/>
          </a:bodyPr>
          <a:lstStyle/>
          <a:p>
            <a:r>
              <a:rPr lang="en-US" sz="1400" b="1" dirty="0">
                <a:solidFill>
                  <a:schemeClr val="bg1"/>
                </a:solidFill>
              </a:rPr>
              <a:t>II. Disclosures on Governance aspects (Contd.):</a:t>
            </a:r>
          </a:p>
        </p:txBody>
      </p:sp>
    </p:spTree>
    <p:extLst>
      <p:ext uri="{BB962C8B-B14F-4D97-AF65-F5344CB8AC3E}">
        <p14:creationId xmlns:p14="http://schemas.microsoft.com/office/powerpoint/2010/main" val="4173432452"/>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99" name="Picture 98">
            <a:extLst>
              <a:ext uri="{FF2B5EF4-FFF2-40B4-BE49-F238E27FC236}">
                <a16:creationId xmlns="" xmlns:a16="http://schemas.microsoft.com/office/drawing/2014/main" id="{51B4CE45-DA14-4434-B453-D1A99F24E2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528" r="52098" b="30828"/>
          <a:stretch/>
        </p:blipFill>
        <p:spPr>
          <a:xfrm>
            <a:off x="2383" y="1621013"/>
            <a:ext cx="4446725" cy="2706341"/>
          </a:xfrm>
          <a:prstGeom prst="rect">
            <a:avLst/>
          </a:prstGeom>
        </p:spPr>
      </p:pic>
      <p:grpSp>
        <p:nvGrpSpPr>
          <p:cNvPr id="101" name="Group 100">
            <a:extLst>
              <a:ext uri="{FF2B5EF4-FFF2-40B4-BE49-F238E27FC236}">
                <a16:creationId xmlns="" xmlns:a16="http://schemas.microsoft.com/office/drawing/2014/main" id="{C43057E5-531D-4354-95C0-0C2D0F21A2F8}"/>
              </a:ext>
            </a:extLst>
          </p:cNvPr>
          <p:cNvGrpSpPr/>
          <p:nvPr/>
        </p:nvGrpSpPr>
        <p:grpSpPr>
          <a:xfrm>
            <a:off x="421503" y="1785492"/>
            <a:ext cx="3967442" cy="2329238"/>
            <a:chOff x="550484" y="1691640"/>
            <a:chExt cx="6192495" cy="3635542"/>
          </a:xfrm>
        </p:grpSpPr>
        <p:sp>
          <p:nvSpPr>
            <p:cNvPr id="102" name="Diamond 101">
              <a:extLst>
                <a:ext uri="{FF2B5EF4-FFF2-40B4-BE49-F238E27FC236}">
                  <a16:creationId xmlns="" xmlns:a16="http://schemas.microsoft.com/office/drawing/2014/main" id="{8ADC4753-EB32-49D7-A64A-BC1AFF06E758}"/>
                </a:ext>
              </a:extLst>
            </p:cNvPr>
            <p:cNvSpPr/>
            <p:nvPr/>
          </p:nvSpPr>
          <p:spPr>
            <a:xfrm>
              <a:off x="550484" y="1691640"/>
              <a:ext cx="2368412" cy="2368412"/>
            </a:xfrm>
            <a:prstGeom prst="diamond">
              <a:avLst/>
            </a:prstGeom>
            <a:noFill/>
            <a:ln w="317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457">
                <a:buClrTx/>
              </a:pPr>
              <a:endParaRPr lang="en-IN" sz="899" kern="1200" dirty="0">
                <a:solidFill>
                  <a:srgbClr val="2E2E38"/>
                </a:solidFill>
              </a:endParaRPr>
            </a:p>
          </p:txBody>
        </p:sp>
        <p:sp>
          <p:nvSpPr>
            <p:cNvPr id="103" name="Diamond 102">
              <a:extLst>
                <a:ext uri="{FF2B5EF4-FFF2-40B4-BE49-F238E27FC236}">
                  <a16:creationId xmlns="" xmlns:a16="http://schemas.microsoft.com/office/drawing/2014/main" id="{29EF8255-C275-4A4B-8036-53AEBC080622}"/>
                </a:ext>
              </a:extLst>
            </p:cNvPr>
            <p:cNvSpPr/>
            <p:nvPr/>
          </p:nvSpPr>
          <p:spPr>
            <a:xfrm>
              <a:off x="3101819" y="1691640"/>
              <a:ext cx="2368412" cy="2368412"/>
            </a:xfrm>
            <a:prstGeom prst="diamond">
              <a:avLst/>
            </a:prstGeom>
            <a:noFill/>
            <a:ln w="317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457">
                <a:buClrTx/>
              </a:pPr>
              <a:endParaRPr lang="en-IN" sz="899" kern="1200" dirty="0">
                <a:solidFill>
                  <a:srgbClr val="2E2E38"/>
                </a:solidFill>
              </a:endParaRPr>
            </a:p>
          </p:txBody>
        </p:sp>
        <p:sp>
          <p:nvSpPr>
            <p:cNvPr id="104" name="Diamond 103">
              <a:extLst>
                <a:ext uri="{FF2B5EF4-FFF2-40B4-BE49-F238E27FC236}">
                  <a16:creationId xmlns="" xmlns:a16="http://schemas.microsoft.com/office/drawing/2014/main" id="{70342835-3949-4CB7-B129-CAA79F69B752}"/>
                </a:ext>
              </a:extLst>
            </p:cNvPr>
            <p:cNvSpPr/>
            <p:nvPr/>
          </p:nvSpPr>
          <p:spPr>
            <a:xfrm>
              <a:off x="1823232" y="2958770"/>
              <a:ext cx="2368412" cy="2368412"/>
            </a:xfrm>
            <a:prstGeom prst="diamond">
              <a:avLst/>
            </a:prstGeom>
            <a:noFill/>
            <a:ln w="317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457">
                <a:buClrTx/>
              </a:pPr>
              <a:endParaRPr lang="en-IN" sz="899" kern="1200" dirty="0">
                <a:solidFill>
                  <a:srgbClr val="2E2E38"/>
                </a:solidFill>
              </a:endParaRPr>
            </a:p>
          </p:txBody>
        </p:sp>
        <p:sp>
          <p:nvSpPr>
            <p:cNvPr id="105" name="Diamond 104">
              <a:extLst>
                <a:ext uri="{FF2B5EF4-FFF2-40B4-BE49-F238E27FC236}">
                  <a16:creationId xmlns="" xmlns:a16="http://schemas.microsoft.com/office/drawing/2014/main" id="{1832EA9F-8955-49AE-A5B2-0F45FD29D286}"/>
                </a:ext>
              </a:extLst>
            </p:cNvPr>
            <p:cNvSpPr/>
            <p:nvPr/>
          </p:nvSpPr>
          <p:spPr>
            <a:xfrm>
              <a:off x="4374567" y="2958770"/>
              <a:ext cx="2368412" cy="2368412"/>
            </a:xfrm>
            <a:prstGeom prst="diamond">
              <a:avLst/>
            </a:prstGeom>
            <a:noFill/>
            <a:ln w="317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457">
                <a:buClrTx/>
              </a:pPr>
              <a:endParaRPr lang="en-IN" sz="899" kern="1200" dirty="0">
                <a:solidFill>
                  <a:srgbClr val="2E2E38"/>
                </a:solidFill>
              </a:endParaRPr>
            </a:p>
          </p:txBody>
        </p:sp>
      </p:grpSp>
      <p:sp>
        <p:nvSpPr>
          <p:cNvPr id="106" name="Diamond 105">
            <a:extLst>
              <a:ext uri="{FF2B5EF4-FFF2-40B4-BE49-F238E27FC236}">
                <a16:creationId xmlns="" xmlns:a16="http://schemas.microsoft.com/office/drawing/2014/main" id="{AE904152-4F11-4C8E-8CB0-E5444ACFEECB}"/>
              </a:ext>
            </a:extLst>
          </p:cNvPr>
          <p:cNvSpPr/>
          <p:nvPr/>
        </p:nvSpPr>
        <p:spPr>
          <a:xfrm>
            <a:off x="1830907" y="2181424"/>
            <a:ext cx="342722" cy="342722"/>
          </a:xfrm>
          <a:prstGeom prst="diamond">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457">
              <a:buClrTx/>
            </a:pPr>
            <a:endParaRPr lang="en-IN" sz="899" kern="1200" dirty="0">
              <a:solidFill>
                <a:srgbClr val="2E2E38"/>
              </a:solidFill>
            </a:endParaRPr>
          </a:p>
        </p:txBody>
      </p:sp>
      <p:sp>
        <p:nvSpPr>
          <p:cNvPr id="107" name="Diamond 106">
            <a:extLst>
              <a:ext uri="{FF2B5EF4-FFF2-40B4-BE49-F238E27FC236}">
                <a16:creationId xmlns="" xmlns:a16="http://schemas.microsoft.com/office/drawing/2014/main" id="{43DE5A90-A5E7-433E-92AF-6A65B9962F7B}"/>
              </a:ext>
            </a:extLst>
          </p:cNvPr>
          <p:cNvSpPr/>
          <p:nvPr/>
        </p:nvSpPr>
        <p:spPr>
          <a:xfrm>
            <a:off x="3567559" y="2283160"/>
            <a:ext cx="342722" cy="342722"/>
          </a:xfrm>
          <a:prstGeom prst="diamond">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457">
              <a:buClrTx/>
            </a:pPr>
            <a:endParaRPr lang="en-IN" sz="899" kern="1200" dirty="0">
              <a:solidFill>
                <a:srgbClr val="2E2E38"/>
              </a:solidFill>
            </a:endParaRPr>
          </a:p>
        </p:txBody>
      </p:sp>
      <p:sp>
        <p:nvSpPr>
          <p:cNvPr id="108" name="Diamond 107">
            <a:extLst>
              <a:ext uri="{FF2B5EF4-FFF2-40B4-BE49-F238E27FC236}">
                <a16:creationId xmlns="" xmlns:a16="http://schemas.microsoft.com/office/drawing/2014/main" id="{73204B3A-25F0-4743-8F56-5FB0568BE1C4}"/>
              </a:ext>
            </a:extLst>
          </p:cNvPr>
          <p:cNvSpPr/>
          <p:nvPr/>
        </p:nvSpPr>
        <p:spPr>
          <a:xfrm>
            <a:off x="2646338" y="3385036"/>
            <a:ext cx="342722" cy="342722"/>
          </a:xfrm>
          <a:prstGeom prst="diamond">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457">
              <a:buClrTx/>
            </a:pPr>
            <a:endParaRPr lang="en-IN" sz="899" kern="1200" dirty="0">
              <a:solidFill>
                <a:srgbClr val="2E2E38"/>
              </a:solidFill>
            </a:endParaRPr>
          </a:p>
        </p:txBody>
      </p:sp>
      <p:sp>
        <p:nvSpPr>
          <p:cNvPr id="109" name="Diamond 108">
            <a:extLst>
              <a:ext uri="{FF2B5EF4-FFF2-40B4-BE49-F238E27FC236}">
                <a16:creationId xmlns="" xmlns:a16="http://schemas.microsoft.com/office/drawing/2014/main" id="{4DCBB029-6043-4B02-9E96-AC6394DBAA65}"/>
              </a:ext>
            </a:extLst>
          </p:cNvPr>
          <p:cNvSpPr/>
          <p:nvPr/>
        </p:nvSpPr>
        <p:spPr>
          <a:xfrm>
            <a:off x="903732" y="3302896"/>
            <a:ext cx="342722" cy="342722"/>
          </a:xfrm>
          <a:prstGeom prst="diamond">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457">
              <a:buClrTx/>
            </a:pPr>
            <a:endParaRPr lang="en-IN" sz="899" kern="1200" dirty="0">
              <a:solidFill>
                <a:srgbClr val="2E2E38"/>
              </a:solidFill>
            </a:endParaRPr>
          </a:p>
        </p:txBody>
      </p:sp>
      <p:sp>
        <p:nvSpPr>
          <p:cNvPr id="110" name="Rectangle 109">
            <a:extLst>
              <a:ext uri="{FF2B5EF4-FFF2-40B4-BE49-F238E27FC236}">
                <a16:creationId xmlns="" xmlns:a16="http://schemas.microsoft.com/office/drawing/2014/main" id="{4AFD8B7F-13F9-4551-B7D1-57B7E45BB47E}"/>
              </a:ext>
            </a:extLst>
          </p:cNvPr>
          <p:cNvSpPr/>
          <p:nvPr/>
        </p:nvSpPr>
        <p:spPr>
          <a:xfrm>
            <a:off x="421505" y="2362581"/>
            <a:ext cx="1517407" cy="415242"/>
          </a:xfrm>
          <a:prstGeom prst="rect">
            <a:avLst/>
          </a:prstGeom>
        </p:spPr>
        <p:txBody>
          <a:bodyPr wrap="square">
            <a:spAutoFit/>
          </a:bodyPr>
          <a:lstStyle/>
          <a:p>
            <a:pPr algn="ctr" defTabSz="685457">
              <a:buClrTx/>
            </a:pPr>
            <a:r>
              <a:rPr lang="en-IN" sz="1049" kern="1200" dirty="0">
                <a:solidFill>
                  <a:prstClr val="white"/>
                </a:solidFill>
                <a:latin typeface="EYInterstate Light"/>
                <a:ea typeface="+mn-ea"/>
              </a:rPr>
              <a:t>Board commitment towards Sustainability</a:t>
            </a:r>
            <a:endParaRPr lang="en-IN" sz="1049" kern="1200" dirty="0">
              <a:solidFill>
                <a:srgbClr val="2E2E38"/>
              </a:solidFill>
              <a:latin typeface="EYInterstate Light"/>
              <a:ea typeface="+mn-ea"/>
            </a:endParaRPr>
          </a:p>
        </p:txBody>
      </p:sp>
      <p:sp>
        <p:nvSpPr>
          <p:cNvPr id="111" name="Rectangle 110">
            <a:extLst>
              <a:ext uri="{FF2B5EF4-FFF2-40B4-BE49-F238E27FC236}">
                <a16:creationId xmlns="" xmlns:a16="http://schemas.microsoft.com/office/drawing/2014/main" id="{E8DC249F-F581-4B12-ACE5-D65592A2180E}"/>
              </a:ext>
            </a:extLst>
          </p:cNvPr>
          <p:cNvSpPr/>
          <p:nvPr/>
        </p:nvSpPr>
        <p:spPr>
          <a:xfrm>
            <a:off x="1236935" y="3159522"/>
            <a:ext cx="1517407" cy="415242"/>
          </a:xfrm>
          <a:prstGeom prst="rect">
            <a:avLst/>
          </a:prstGeom>
        </p:spPr>
        <p:txBody>
          <a:bodyPr wrap="square">
            <a:spAutoFit/>
          </a:bodyPr>
          <a:lstStyle/>
          <a:p>
            <a:pPr algn="ctr" defTabSz="685457">
              <a:buClrTx/>
            </a:pPr>
            <a:r>
              <a:rPr lang="en-IN" sz="1049" kern="1200" dirty="0">
                <a:solidFill>
                  <a:prstClr val="white"/>
                </a:solidFill>
                <a:latin typeface="EYInterstate Light"/>
                <a:ea typeface="+mn-ea"/>
              </a:rPr>
              <a:t>Climate Risk in Investments</a:t>
            </a:r>
          </a:p>
        </p:txBody>
      </p:sp>
      <p:sp>
        <p:nvSpPr>
          <p:cNvPr id="112" name="Rectangle 111">
            <a:extLst>
              <a:ext uri="{FF2B5EF4-FFF2-40B4-BE49-F238E27FC236}">
                <a16:creationId xmlns="" xmlns:a16="http://schemas.microsoft.com/office/drawing/2014/main" id="{1596AA1D-8E5B-4D4A-BF1B-FE263D6E7A2F}"/>
              </a:ext>
            </a:extLst>
          </p:cNvPr>
          <p:cNvSpPr/>
          <p:nvPr/>
        </p:nvSpPr>
        <p:spPr>
          <a:xfrm>
            <a:off x="2056107" y="2343540"/>
            <a:ext cx="1517407" cy="415242"/>
          </a:xfrm>
          <a:prstGeom prst="rect">
            <a:avLst/>
          </a:prstGeom>
        </p:spPr>
        <p:txBody>
          <a:bodyPr wrap="square">
            <a:spAutoFit/>
          </a:bodyPr>
          <a:lstStyle/>
          <a:p>
            <a:pPr algn="ctr" defTabSz="685457">
              <a:buClrTx/>
            </a:pPr>
            <a:r>
              <a:rPr lang="en-IN" sz="1049" kern="1200" dirty="0">
                <a:solidFill>
                  <a:prstClr val="white"/>
                </a:solidFill>
                <a:latin typeface="EYInterstate Light"/>
                <a:ea typeface="+mn-ea"/>
              </a:rPr>
              <a:t>Growing </a:t>
            </a:r>
            <a:br>
              <a:rPr lang="en-IN" sz="1049" kern="1200" dirty="0">
                <a:solidFill>
                  <a:prstClr val="white"/>
                </a:solidFill>
                <a:latin typeface="EYInterstate Light"/>
                <a:ea typeface="+mn-ea"/>
              </a:rPr>
            </a:br>
            <a:r>
              <a:rPr lang="en-IN" sz="1049" kern="1200" dirty="0">
                <a:solidFill>
                  <a:prstClr val="white"/>
                </a:solidFill>
                <a:latin typeface="EYInterstate Light"/>
                <a:ea typeface="+mn-ea"/>
              </a:rPr>
              <a:t>ESG Funds</a:t>
            </a:r>
          </a:p>
        </p:txBody>
      </p:sp>
      <p:sp>
        <p:nvSpPr>
          <p:cNvPr id="113" name="Rectangle 112">
            <a:extLst>
              <a:ext uri="{FF2B5EF4-FFF2-40B4-BE49-F238E27FC236}">
                <a16:creationId xmlns="" xmlns:a16="http://schemas.microsoft.com/office/drawing/2014/main" id="{74AE028B-E1E1-476D-8A01-44714C4025E2}"/>
              </a:ext>
            </a:extLst>
          </p:cNvPr>
          <p:cNvSpPr/>
          <p:nvPr/>
        </p:nvSpPr>
        <p:spPr>
          <a:xfrm>
            <a:off x="2872525" y="3171931"/>
            <a:ext cx="1517407" cy="415242"/>
          </a:xfrm>
          <a:prstGeom prst="rect">
            <a:avLst/>
          </a:prstGeom>
        </p:spPr>
        <p:txBody>
          <a:bodyPr wrap="square">
            <a:spAutoFit/>
          </a:bodyPr>
          <a:lstStyle/>
          <a:p>
            <a:pPr algn="ctr" defTabSz="685457">
              <a:buClrTx/>
            </a:pPr>
            <a:r>
              <a:rPr lang="en-IN" sz="1049" kern="1200" dirty="0">
                <a:solidFill>
                  <a:prstClr val="white"/>
                </a:solidFill>
                <a:latin typeface="EYInterstate Light"/>
                <a:ea typeface="+mn-ea"/>
              </a:rPr>
              <a:t>Growing </a:t>
            </a:r>
            <a:br>
              <a:rPr lang="en-IN" sz="1049" kern="1200" dirty="0">
                <a:solidFill>
                  <a:prstClr val="white"/>
                </a:solidFill>
                <a:latin typeface="EYInterstate Light"/>
                <a:ea typeface="+mn-ea"/>
              </a:rPr>
            </a:br>
            <a:r>
              <a:rPr lang="en-IN" sz="1049" kern="1200" dirty="0">
                <a:solidFill>
                  <a:prstClr val="white"/>
                </a:solidFill>
                <a:latin typeface="EYInterstate Light"/>
                <a:ea typeface="+mn-ea"/>
              </a:rPr>
              <a:t>Disclosures</a:t>
            </a:r>
          </a:p>
        </p:txBody>
      </p:sp>
      <p:grpSp>
        <p:nvGrpSpPr>
          <p:cNvPr id="114" name="Group 113">
            <a:extLst>
              <a:ext uri="{FF2B5EF4-FFF2-40B4-BE49-F238E27FC236}">
                <a16:creationId xmlns="" xmlns:a16="http://schemas.microsoft.com/office/drawing/2014/main" id="{8D296793-2985-45F4-8F37-42BE3CEAEC94}"/>
              </a:ext>
            </a:extLst>
          </p:cNvPr>
          <p:cNvGrpSpPr/>
          <p:nvPr/>
        </p:nvGrpSpPr>
        <p:grpSpPr>
          <a:xfrm>
            <a:off x="4667604" y="1373331"/>
            <a:ext cx="819710" cy="818723"/>
            <a:chOff x="6630158" y="3668574"/>
            <a:chExt cx="1093516" cy="1092200"/>
          </a:xfrm>
        </p:grpSpPr>
        <p:sp>
          <p:nvSpPr>
            <p:cNvPr id="115" name="Oval 114">
              <a:extLst>
                <a:ext uri="{FF2B5EF4-FFF2-40B4-BE49-F238E27FC236}">
                  <a16:creationId xmlns="" xmlns:a16="http://schemas.microsoft.com/office/drawing/2014/main" id="{243DD791-7B37-4ECD-AE74-57317D975F89}"/>
                </a:ext>
              </a:extLst>
            </p:cNvPr>
            <p:cNvSpPr/>
            <p:nvPr/>
          </p:nvSpPr>
          <p:spPr>
            <a:xfrm>
              <a:off x="6630158" y="3668574"/>
              <a:ext cx="1092200" cy="1092200"/>
            </a:xfrm>
            <a:prstGeom prst="ellipse">
              <a:avLst/>
            </a:prstGeom>
            <a:noFill/>
            <a:ln w="317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457">
                <a:buClrTx/>
              </a:pPr>
              <a:endParaRPr lang="en-IN" sz="899" kern="1200" dirty="0">
                <a:solidFill>
                  <a:srgbClr val="2E2E38"/>
                </a:solidFill>
              </a:endParaRPr>
            </a:p>
          </p:txBody>
        </p:sp>
        <p:sp>
          <p:nvSpPr>
            <p:cNvPr id="116" name="Arc 115">
              <a:extLst>
                <a:ext uri="{FF2B5EF4-FFF2-40B4-BE49-F238E27FC236}">
                  <a16:creationId xmlns="" xmlns:a16="http://schemas.microsoft.com/office/drawing/2014/main" id="{85852B01-1F3D-435D-B119-CD33F3B4112A}"/>
                </a:ext>
              </a:extLst>
            </p:cNvPr>
            <p:cNvSpPr/>
            <p:nvPr/>
          </p:nvSpPr>
          <p:spPr>
            <a:xfrm>
              <a:off x="6631474" y="3668574"/>
              <a:ext cx="1092200" cy="1092200"/>
            </a:xfrm>
            <a:prstGeom prst="arc">
              <a:avLst>
                <a:gd name="adj1" fmla="val 16200000"/>
                <a:gd name="adj2" fmla="val 15584524"/>
              </a:avLst>
            </a:prstGeom>
            <a:ln w="76200">
              <a:solidFill>
                <a:srgbClr val="FFE6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685457">
                <a:buClrTx/>
              </a:pPr>
              <a:endParaRPr lang="en-IN" sz="1349" kern="1200">
                <a:solidFill>
                  <a:srgbClr val="2E2E38"/>
                </a:solidFill>
              </a:endParaRPr>
            </a:p>
          </p:txBody>
        </p:sp>
      </p:grpSp>
      <p:grpSp>
        <p:nvGrpSpPr>
          <p:cNvPr id="117" name="Group 116">
            <a:extLst>
              <a:ext uri="{FF2B5EF4-FFF2-40B4-BE49-F238E27FC236}">
                <a16:creationId xmlns="" xmlns:a16="http://schemas.microsoft.com/office/drawing/2014/main" id="{F1C59E4B-29F1-4D03-9C79-50C82F8E2F37}"/>
              </a:ext>
            </a:extLst>
          </p:cNvPr>
          <p:cNvGrpSpPr/>
          <p:nvPr/>
        </p:nvGrpSpPr>
        <p:grpSpPr>
          <a:xfrm>
            <a:off x="6175816" y="1373331"/>
            <a:ext cx="819710" cy="818723"/>
            <a:chOff x="6630158" y="3668574"/>
            <a:chExt cx="1093516" cy="1092200"/>
          </a:xfrm>
        </p:grpSpPr>
        <p:sp>
          <p:nvSpPr>
            <p:cNvPr id="118" name="Oval 117">
              <a:extLst>
                <a:ext uri="{FF2B5EF4-FFF2-40B4-BE49-F238E27FC236}">
                  <a16:creationId xmlns="" xmlns:a16="http://schemas.microsoft.com/office/drawing/2014/main" id="{68BDA09E-836D-463D-A0D8-D82778CFBE05}"/>
                </a:ext>
              </a:extLst>
            </p:cNvPr>
            <p:cNvSpPr/>
            <p:nvPr/>
          </p:nvSpPr>
          <p:spPr>
            <a:xfrm>
              <a:off x="6630158" y="3668574"/>
              <a:ext cx="1092200" cy="1092200"/>
            </a:xfrm>
            <a:prstGeom prst="ellipse">
              <a:avLst/>
            </a:prstGeom>
            <a:noFill/>
            <a:ln w="317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457">
                <a:buClrTx/>
              </a:pPr>
              <a:endParaRPr lang="en-IN" sz="899" kern="1200" dirty="0">
                <a:solidFill>
                  <a:srgbClr val="2E2E38"/>
                </a:solidFill>
              </a:endParaRPr>
            </a:p>
          </p:txBody>
        </p:sp>
        <p:sp>
          <p:nvSpPr>
            <p:cNvPr id="119" name="Arc 118">
              <a:extLst>
                <a:ext uri="{FF2B5EF4-FFF2-40B4-BE49-F238E27FC236}">
                  <a16:creationId xmlns="" xmlns:a16="http://schemas.microsoft.com/office/drawing/2014/main" id="{E8C663ED-B86A-49FD-9A82-7C8AA364A231}"/>
                </a:ext>
              </a:extLst>
            </p:cNvPr>
            <p:cNvSpPr/>
            <p:nvPr/>
          </p:nvSpPr>
          <p:spPr>
            <a:xfrm>
              <a:off x="6631474" y="3668574"/>
              <a:ext cx="1092200" cy="1092200"/>
            </a:xfrm>
            <a:prstGeom prst="arc">
              <a:avLst>
                <a:gd name="adj1" fmla="val 16200000"/>
                <a:gd name="adj2" fmla="val 12514682"/>
              </a:avLst>
            </a:prstGeom>
            <a:ln w="76200">
              <a:solidFill>
                <a:srgbClr val="FFE6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685457">
                <a:buClrTx/>
              </a:pPr>
              <a:endParaRPr lang="en-IN" sz="1349" kern="1200">
                <a:solidFill>
                  <a:srgbClr val="2E2E38"/>
                </a:solidFill>
              </a:endParaRPr>
            </a:p>
          </p:txBody>
        </p:sp>
      </p:grpSp>
      <p:grpSp>
        <p:nvGrpSpPr>
          <p:cNvPr id="120" name="Group 119">
            <a:extLst>
              <a:ext uri="{FF2B5EF4-FFF2-40B4-BE49-F238E27FC236}">
                <a16:creationId xmlns="" xmlns:a16="http://schemas.microsoft.com/office/drawing/2014/main" id="{D7A0A7A0-9E1E-4FCD-A751-A99D6C8C38E4}"/>
              </a:ext>
            </a:extLst>
          </p:cNvPr>
          <p:cNvGrpSpPr/>
          <p:nvPr/>
        </p:nvGrpSpPr>
        <p:grpSpPr>
          <a:xfrm>
            <a:off x="7684027" y="1373331"/>
            <a:ext cx="819710" cy="818723"/>
            <a:chOff x="6630158" y="3668574"/>
            <a:chExt cx="1093516" cy="1092200"/>
          </a:xfrm>
        </p:grpSpPr>
        <p:sp>
          <p:nvSpPr>
            <p:cNvPr id="121" name="Oval 120">
              <a:extLst>
                <a:ext uri="{FF2B5EF4-FFF2-40B4-BE49-F238E27FC236}">
                  <a16:creationId xmlns="" xmlns:a16="http://schemas.microsoft.com/office/drawing/2014/main" id="{6FDFF43E-A213-488F-B42D-9CA3B6694A76}"/>
                </a:ext>
              </a:extLst>
            </p:cNvPr>
            <p:cNvSpPr/>
            <p:nvPr/>
          </p:nvSpPr>
          <p:spPr>
            <a:xfrm>
              <a:off x="6630158" y="3668574"/>
              <a:ext cx="1092200" cy="1092200"/>
            </a:xfrm>
            <a:prstGeom prst="ellipse">
              <a:avLst/>
            </a:prstGeom>
            <a:noFill/>
            <a:ln w="317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457">
                <a:buClrTx/>
              </a:pPr>
              <a:endParaRPr lang="en-IN" sz="899" kern="1200" dirty="0">
                <a:solidFill>
                  <a:srgbClr val="2E2E38"/>
                </a:solidFill>
              </a:endParaRPr>
            </a:p>
          </p:txBody>
        </p:sp>
        <p:sp>
          <p:nvSpPr>
            <p:cNvPr id="122" name="Arc 121">
              <a:extLst>
                <a:ext uri="{FF2B5EF4-FFF2-40B4-BE49-F238E27FC236}">
                  <a16:creationId xmlns="" xmlns:a16="http://schemas.microsoft.com/office/drawing/2014/main" id="{756589FD-B38A-4A10-872F-A22AB51F9B86}"/>
                </a:ext>
              </a:extLst>
            </p:cNvPr>
            <p:cNvSpPr/>
            <p:nvPr/>
          </p:nvSpPr>
          <p:spPr>
            <a:xfrm>
              <a:off x="6631474" y="3668574"/>
              <a:ext cx="1092200" cy="1092200"/>
            </a:xfrm>
            <a:prstGeom prst="arc">
              <a:avLst>
                <a:gd name="adj1" fmla="val 16200000"/>
                <a:gd name="adj2" fmla="val 11021832"/>
              </a:avLst>
            </a:prstGeom>
            <a:ln w="76200">
              <a:solidFill>
                <a:srgbClr val="FFE6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685457">
                <a:buClrTx/>
              </a:pPr>
              <a:endParaRPr lang="en-IN" sz="1349" kern="1200">
                <a:solidFill>
                  <a:srgbClr val="2E2E38"/>
                </a:solidFill>
              </a:endParaRPr>
            </a:p>
          </p:txBody>
        </p:sp>
      </p:grpSp>
      <p:sp>
        <p:nvSpPr>
          <p:cNvPr id="123" name="Rectangle 122">
            <a:extLst>
              <a:ext uri="{FF2B5EF4-FFF2-40B4-BE49-F238E27FC236}">
                <a16:creationId xmlns="" xmlns:a16="http://schemas.microsoft.com/office/drawing/2014/main" id="{63199DC7-5EDF-439E-A929-22E94AE70838}"/>
              </a:ext>
            </a:extLst>
          </p:cNvPr>
          <p:cNvSpPr/>
          <p:nvPr/>
        </p:nvSpPr>
        <p:spPr>
          <a:xfrm>
            <a:off x="4754292" y="1609658"/>
            <a:ext cx="646332" cy="369204"/>
          </a:xfrm>
          <a:prstGeom prst="rect">
            <a:avLst/>
          </a:prstGeom>
        </p:spPr>
        <p:txBody>
          <a:bodyPr wrap="none">
            <a:spAutoFit/>
          </a:bodyPr>
          <a:lstStyle/>
          <a:p>
            <a:pPr algn="ctr" defTabSz="685115">
              <a:buClrTx/>
              <a:defRPr/>
            </a:pPr>
            <a:r>
              <a:rPr lang="en-US" sz="1799" kern="1200" dirty="0">
                <a:solidFill>
                  <a:prstClr val="white"/>
                </a:solidFill>
                <a:latin typeface="EYInterstate "/>
                <a:ea typeface="+mn-ea"/>
              </a:rPr>
              <a:t>98%</a:t>
            </a:r>
          </a:p>
        </p:txBody>
      </p:sp>
      <p:sp>
        <p:nvSpPr>
          <p:cNvPr id="124" name="Rectangle 123">
            <a:extLst>
              <a:ext uri="{FF2B5EF4-FFF2-40B4-BE49-F238E27FC236}">
                <a16:creationId xmlns="" xmlns:a16="http://schemas.microsoft.com/office/drawing/2014/main" id="{DF1FB916-E519-43ED-A595-9ECE6DA7209E}"/>
              </a:ext>
            </a:extLst>
          </p:cNvPr>
          <p:cNvSpPr/>
          <p:nvPr/>
        </p:nvSpPr>
        <p:spPr>
          <a:xfrm>
            <a:off x="6257250" y="1609658"/>
            <a:ext cx="646332" cy="369204"/>
          </a:xfrm>
          <a:prstGeom prst="rect">
            <a:avLst/>
          </a:prstGeom>
        </p:spPr>
        <p:txBody>
          <a:bodyPr wrap="none">
            <a:spAutoFit/>
          </a:bodyPr>
          <a:lstStyle/>
          <a:p>
            <a:pPr algn="ctr" defTabSz="685115">
              <a:buClrTx/>
              <a:defRPr/>
            </a:pPr>
            <a:r>
              <a:rPr lang="en-US" sz="1799" kern="1200" dirty="0">
                <a:solidFill>
                  <a:prstClr val="white"/>
                </a:solidFill>
                <a:latin typeface="EYInterstate "/>
                <a:ea typeface="+mn-ea"/>
              </a:rPr>
              <a:t>83%</a:t>
            </a:r>
          </a:p>
        </p:txBody>
      </p:sp>
      <p:sp>
        <p:nvSpPr>
          <p:cNvPr id="125" name="Rectangle 124">
            <a:extLst>
              <a:ext uri="{FF2B5EF4-FFF2-40B4-BE49-F238E27FC236}">
                <a16:creationId xmlns="" xmlns:a16="http://schemas.microsoft.com/office/drawing/2014/main" id="{4452C228-7E6C-46FA-A02C-CDA2EBCFFCAC}"/>
              </a:ext>
            </a:extLst>
          </p:cNvPr>
          <p:cNvSpPr/>
          <p:nvPr/>
        </p:nvSpPr>
        <p:spPr>
          <a:xfrm>
            <a:off x="7770221" y="1592878"/>
            <a:ext cx="646332" cy="369204"/>
          </a:xfrm>
          <a:prstGeom prst="rect">
            <a:avLst/>
          </a:prstGeom>
        </p:spPr>
        <p:txBody>
          <a:bodyPr wrap="none">
            <a:spAutoFit/>
          </a:bodyPr>
          <a:lstStyle/>
          <a:p>
            <a:pPr algn="ctr" defTabSz="685115">
              <a:buClrTx/>
              <a:defRPr/>
            </a:pPr>
            <a:r>
              <a:rPr lang="en-US" sz="1799" kern="1200" dirty="0">
                <a:solidFill>
                  <a:prstClr val="white"/>
                </a:solidFill>
                <a:latin typeface="EYInterstate "/>
                <a:ea typeface="+mn-ea"/>
              </a:rPr>
              <a:t>75%</a:t>
            </a:r>
          </a:p>
        </p:txBody>
      </p:sp>
      <p:sp>
        <p:nvSpPr>
          <p:cNvPr id="126" name="Content Placeholder 2">
            <a:extLst>
              <a:ext uri="{FF2B5EF4-FFF2-40B4-BE49-F238E27FC236}">
                <a16:creationId xmlns="" xmlns:a16="http://schemas.microsoft.com/office/drawing/2014/main" id="{89CAD917-24D5-45F5-A8B0-5307FEDA6CA8}"/>
              </a:ext>
            </a:extLst>
          </p:cNvPr>
          <p:cNvSpPr txBox="1">
            <a:spLocks/>
          </p:cNvSpPr>
          <p:nvPr/>
        </p:nvSpPr>
        <p:spPr>
          <a:xfrm>
            <a:off x="4506141" y="2311888"/>
            <a:ext cx="1222306" cy="624639"/>
          </a:xfrm>
          <a:prstGeom prst="rect">
            <a:avLst/>
          </a:prstGeom>
        </p:spPr>
        <p:txBody>
          <a:bodyPr vert="horz" lIns="0" tIns="0" rIns="0" bIns="0" rtlCol="0" anchor="t" anchorCtr="0">
            <a:noAutofit/>
          </a:bodyPr>
          <a:lstStyle>
            <a:lvl1pPr marL="356616"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sz="2000" kern="1200">
                <a:solidFill>
                  <a:schemeClr val="bg1"/>
                </a:solidFill>
                <a:latin typeface="EYInterstate Light" panose="02000506000000020004" pitchFamily="2" charset="0"/>
                <a:ea typeface="+mn-ea"/>
                <a:cs typeface="+mn-cs"/>
              </a:defRPr>
            </a:lvl1pPr>
            <a:lvl2pPr marL="713232"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sz="1800" kern="1200">
                <a:solidFill>
                  <a:schemeClr val="bg1"/>
                </a:solidFill>
                <a:latin typeface="EYInterstate Light" panose="02000506000000020004" pitchFamily="2" charset="0"/>
                <a:ea typeface="+mn-ea"/>
                <a:cs typeface="+mn-cs"/>
              </a:defRPr>
            </a:lvl2pPr>
            <a:lvl3pPr marL="1069848"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sz="1600" kern="1200">
                <a:solidFill>
                  <a:schemeClr val="bg1"/>
                </a:solidFill>
                <a:latin typeface="EYInterstate Light" panose="02000506000000020004" pitchFamily="2" charset="0"/>
                <a:ea typeface="+mn-ea"/>
                <a:cs typeface="+mn-cs"/>
              </a:defRPr>
            </a:lvl3pPr>
            <a:lvl4pPr marL="1426464"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sz="1400" kern="1200">
                <a:solidFill>
                  <a:schemeClr val="bg1"/>
                </a:solidFill>
                <a:latin typeface="EYInterstate Light" panose="02000506000000020004" pitchFamily="2" charset="0"/>
                <a:ea typeface="+mn-ea"/>
                <a:cs typeface="+mn-cs"/>
              </a:defRPr>
            </a:lvl4pPr>
            <a:lvl5pPr marL="1783080"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115">
              <a:buFont typeface="Arial" pitchFamily="34" charset="0"/>
              <a:buNone/>
              <a:defRPr/>
            </a:pPr>
            <a:r>
              <a:rPr lang="en-US" sz="824" dirty="0">
                <a:solidFill>
                  <a:prstClr val="white"/>
                </a:solidFill>
              </a:rPr>
              <a:t>of investors surveyed </a:t>
            </a:r>
            <a:r>
              <a:rPr lang="en-US" sz="824" dirty="0">
                <a:solidFill>
                  <a:prstClr val="white"/>
                </a:solidFill>
                <a:latin typeface="EYInterstate" panose="02000503020000020004" pitchFamily="2" charset="0"/>
              </a:rPr>
              <a:t>evaluate nonfinancial disclosures</a:t>
            </a:r>
            <a:r>
              <a:rPr lang="en-US" sz="824" dirty="0">
                <a:solidFill>
                  <a:prstClr val="white"/>
                </a:solidFill>
              </a:rPr>
              <a:t>, either formally or informally</a:t>
            </a:r>
          </a:p>
        </p:txBody>
      </p:sp>
      <p:sp>
        <p:nvSpPr>
          <p:cNvPr id="127" name="Content Placeholder 2">
            <a:extLst>
              <a:ext uri="{FF2B5EF4-FFF2-40B4-BE49-F238E27FC236}">
                <a16:creationId xmlns="" xmlns:a16="http://schemas.microsoft.com/office/drawing/2014/main" id="{55B1E279-3A38-4CC2-A3F3-44B628193477}"/>
              </a:ext>
            </a:extLst>
          </p:cNvPr>
          <p:cNvSpPr txBox="1">
            <a:spLocks/>
          </p:cNvSpPr>
          <p:nvPr/>
        </p:nvSpPr>
        <p:spPr>
          <a:xfrm>
            <a:off x="5868879" y="2311889"/>
            <a:ext cx="1449896" cy="624640"/>
          </a:xfrm>
          <a:prstGeom prst="rect">
            <a:avLst/>
          </a:prstGeom>
        </p:spPr>
        <p:txBody>
          <a:bodyPr vert="horz" lIns="0" tIns="0" rIns="0" bIns="0" rtlCol="0" anchor="t" anchorCtr="0">
            <a:noAutofit/>
          </a:bodyPr>
          <a:lstStyle>
            <a:lvl1pPr marL="356616"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sz="2000" kern="1200">
                <a:solidFill>
                  <a:schemeClr val="bg1"/>
                </a:solidFill>
                <a:latin typeface="EYInterstate Light" panose="02000506000000020004" pitchFamily="2" charset="0"/>
                <a:ea typeface="+mn-ea"/>
                <a:cs typeface="+mn-cs"/>
              </a:defRPr>
            </a:lvl1pPr>
            <a:lvl2pPr marL="713232"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sz="1800" kern="1200">
                <a:solidFill>
                  <a:schemeClr val="bg1"/>
                </a:solidFill>
                <a:latin typeface="EYInterstate Light" panose="02000506000000020004" pitchFamily="2" charset="0"/>
                <a:ea typeface="+mn-ea"/>
                <a:cs typeface="+mn-cs"/>
              </a:defRPr>
            </a:lvl2pPr>
            <a:lvl3pPr marL="1069848"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sz="1600" kern="1200">
                <a:solidFill>
                  <a:schemeClr val="bg1"/>
                </a:solidFill>
                <a:latin typeface="EYInterstate Light" panose="02000506000000020004" pitchFamily="2" charset="0"/>
                <a:ea typeface="+mn-ea"/>
                <a:cs typeface="+mn-cs"/>
              </a:defRPr>
            </a:lvl3pPr>
            <a:lvl4pPr marL="1426464"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sz="1400" kern="1200">
                <a:solidFill>
                  <a:schemeClr val="bg1"/>
                </a:solidFill>
                <a:latin typeface="EYInterstate Light" panose="02000506000000020004" pitchFamily="2" charset="0"/>
                <a:ea typeface="+mn-ea"/>
                <a:cs typeface="+mn-cs"/>
              </a:defRPr>
            </a:lvl4pPr>
            <a:lvl5pPr marL="1783080"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115">
              <a:buFont typeface="Arial" pitchFamily="34" charset="0"/>
              <a:buNone/>
              <a:defRPr/>
            </a:pPr>
            <a:r>
              <a:rPr lang="en-US" sz="824" dirty="0">
                <a:solidFill>
                  <a:prstClr val="white"/>
                </a:solidFill>
              </a:rPr>
              <a:t>of investors surveyed </a:t>
            </a:r>
            <a:r>
              <a:rPr lang="en-US" sz="824" dirty="0">
                <a:solidFill>
                  <a:prstClr val="white"/>
                </a:solidFill>
                <a:latin typeface="EYInterstate" panose="02000503020000020004" pitchFamily="2" charset="0"/>
              </a:rPr>
              <a:t>consider formal frameworks to be necessary </a:t>
            </a:r>
            <a:r>
              <a:rPr lang="en-US" sz="824" dirty="0">
                <a:solidFill>
                  <a:prstClr val="white"/>
                </a:solidFill>
              </a:rPr>
              <a:t>in assessing long–term value</a:t>
            </a:r>
          </a:p>
        </p:txBody>
      </p:sp>
      <p:sp>
        <p:nvSpPr>
          <p:cNvPr id="128" name="Content Placeholder 2">
            <a:extLst>
              <a:ext uri="{FF2B5EF4-FFF2-40B4-BE49-F238E27FC236}">
                <a16:creationId xmlns="" xmlns:a16="http://schemas.microsoft.com/office/drawing/2014/main" id="{3BEE7505-774B-4C2C-852D-690128A20292}"/>
              </a:ext>
            </a:extLst>
          </p:cNvPr>
          <p:cNvSpPr txBox="1">
            <a:spLocks/>
          </p:cNvSpPr>
          <p:nvPr/>
        </p:nvSpPr>
        <p:spPr>
          <a:xfrm>
            <a:off x="7459207" y="2311889"/>
            <a:ext cx="1268363" cy="629494"/>
          </a:xfrm>
          <a:prstGeom prst="rect">
            <a:avLst/>
          </a:prstGeom>
        </p:spPr>
        <p:txBody>
          <a:bodyPr vert="horz" lIns="0" tIns="0" rIns="0" bIns="0" rtlCol="0" anchor="t" anchorCtr="0">
            <a:noAutofit/>
          </a:bodyPr>
          <a:lstStyle>
            <a:lvl1pPr marL="356616"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sz="2000" kern="1200">
                <a:solidFill>
                  <a:schemeClr val="bg1"/>
                </a:solidFill>
                <a:latin typeface="EYInterstate Light" panose="02000506000000020004" pitchFamily="2" charset="0"/>
                <a:ea typeface="+mn-ea"/>
                <a:cs typeface="+mn-cs"/>
              </a:defRPr>
            </a:lvl1pPr>
            <a:lvl2pPr marL="713232"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sz="1800" kern="1200">
                <a:solidFill>
                  <a:schemeClr val="bg1"/>
                </a:solidFill>
                <a:latin typeface="EYInterstate Light" panose="02000506000000020004" pitchFamily="2" charset="0"/>
                <a:ea typeface="+mn-ea"/>
                <a:cs typeface="+mn-cs"/>
              </a:defRPr>
            </a:lvl2pPr>
            <a:lvl3pPr marL="1069848"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sz="1600" kern="1200">
                <a:solidFill>
                  <a:schemeClr val="bg1"/>
                </a:solidFill>
                <a:latin typeface="EYInterstate Light" panose="02000506000000020004" pitchFamily="2" charset="0"/>
                <a:ea typeface="+mn-ea"/>
                <a:cs typeface="+mn-cs"/>
              </a:defRPr>
            </a:lvl3pPr>
            <a:lvl4pPr marL="1426464"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sz="1400" kern="1200">
                <a:solidFill>
                  <a:schemeClr val="bg1"/>
                </a:solidFill>
                <a:latin typeface="EYInterstate Light" panose="02000506000000020004" pitchFamily="2" charset="0"/>
                <a:ea typeface="+mn-ea"/>
                <a:cs typeface="+mn-cs"/>
              </a:defRPr>
            </a:lvl4pPr>
            <a:lvl5pPr marL="1783080"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115">
              <a:buFont typeface="Arial" pitchFamily="34" charset="0"/>
              <a:buNone/>
              <a:defRPr/>
            </a:pPr>
            <a:r>
              <a:rPr lang="en-IN" sz="824" dirty="0">
                <a:solidFill>
                  <a:prstClr val="white"/>
                </a:solidFill>
              </a:rPr>
              <a:t>of investors surveyed would find value in </a:t>
            </a:r>
            <a:r>
              <a:rPr lang="en-IN" sz="824" dirty="0">
                <a:solidFill>
                  <a:prstClr val="white"/>
                </a:solidFill>
                <a:latin typeface="EYInterstate" panose="02000503020000020004" pitchFamily="2" charset="0"/>
              </a:rPr>
              <a:t>assurance of the robustness </a:t>
            </a:r>
            <a:r>
              <a:rPr lang="en-IN" sz="824" dirty="0">
                <a:solidFill>
                  <a:prstClr val="white"/>
                </a:solidFill>
              </a:rPr>
              <a:t>of an organization’s planning </a:t>
            </a:r>
            <a:br>
              <a:rPr lang="en-IN" sz="824" dirty="0">
                <a:solidFill>
                  <a:prstClr val="white"/>
                </a:solidFill>
              </a:rPr>
            </a:br>
            <a:r>
              <a:rPr lang="en-IN" sz="824" dirty="0">
                <a:solidFill>
                  <a:prstClr val="white"/>
                </a:solidFill>
              </a:rPr>
              <a:t>for climate risks</a:t>
            </a:r>
            <a:endParaRPr lang="en-US" sz="824" dirty="0">
              <a:solidFill>
                <a:prstClr val="white"/>
              </a:solidFill>
            </a:endParaRPr>
          </a:p>
        </p:txBody>
      </p:sp>
      <p:sp>
        <p:nvSpPr>
          <p:cNvPr id="129" name="Hexagon 128">
            <a:extLst>
              <a:ext uri="{FF2B5EF4-FFF2-40B4-BE49-F238E27FC236}">
                <a16:creationId xmlns="" xmlns:a16="http://schemas.microsoft.com/office/drawing/2014/main" id="{C3FFFC06-6695-46B9-9A41-FB7C0D3DD0EB}"/>
              </a:ext>
            </a:extLst>
          </p:cNvPr>
          <p:cNvSpPr/>
          <p:nvPr/>
        </p:nvSpPr>
        <p:spPr>
          <a:xfrm>
            <a:off x="4512020" y="3535528"/>
            <a:ext cx="1449697" cy="639953"/>
          </a:xfrm>
          <a:prstGeom prst="hexagon">
            <a:avLst/>
          </a:prstGeom>
          <a:noFill/>
          <a:ln w="317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457">
              <a:buClrTx/>
            </a:pPr>
            <a:endParaRPr lang="en-IN" sz="899" kern="1200" dirty="0">
              <a:solidFill>
                <a:srgbClr val="2E2E38"/>
              </a:solidFill>
            </a:endParaRPr>
          </a:p>
        </p:txBody>
      </p:sp>
      <p:sp>
        <p:nvSpPr>
          <p:cNvPr id="130" name="Hexagon 129">
            <a:extLst>
              <a:ext uri="{FF2B5EF4-FFF2-40B4-BE49-F238E27FC236}">
                <a16:creationId xmlns="" xmlns:a16="http://schemas.microsoft.com/office/drawing/2014/main" id="{AE474B90-1416-47F9-92E5-C11C3563404F}"/>
              </a:ext>
            </a:extLst>
          </p:cNvPr>
          <p:cNvSpPr/>
          <p:nvPr/>
        </p:nvSpPr>
        <p:spPr>
          <a:xfrm>
            <a:off x="5880721" y="3174963"/>
            <a:ext cx="1449697" cy="639953"/>
          </a:xfrm>
          <a:prstGeom prst="hexagon">
            <a:avLst/>
          </a:prstGeom>
          <a:noFill/>
          <a:ln w="317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457">
              <a:buClrTx/>
            </a:pPr>
            <a:endParaRPr lang="en-IN" sz="899" kern="1200" dirty="0">
              <a:solidFill>
                <a:srgbClr val="2E2E38"/>
              </a:solidFill>
            </a:endParaRPr>
          </a:p>
        </p:txBody>
      </p:sp>
      <p:sp>
        <p:nvSpPr>
          <p:cNvPr id="131" name="Hexagon 130">
            <a:extLst>
              <a:ext uri="{FF2B5EF4-FFF2-40B4-BE49-F238E27FC236}">
                <a16:creationId xmlns="" xmlns:a16="http://schemas.microsoft.com/office/drawing/2014/main" id="{8B40EADC-FC70-4DAB-905C-695E0DE5200E}"/>
              </a:ext>
            </a:extLst>
          </p:cNvPr>
          <p:cNvSpPr/>
          <p:nvPr/>
        </p:nvSpPr>
        <p:spPr>
          <a:xfrm>
            <a:off x="5880721" y="3900019"/>
            <a:ext cx="1449697" cy="639953"/>
          </a:xfrm>
          <a:prstGeom prst="hexagon">
            <a:avLst/>
          </a:prstGeom>
          <a:noFill/>
          <a:ln w="317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457">
              <a:buClrTx/>
            </a:pPr>
            <a:endParaRPr lang="en-IN" sz="899" kern="1200" dirty="0">
              <a:solidFill>
                <a:srgbClr val="2E2E38"/>
              </a:solidFill>
            </a:endParaRPr>
          </a:p>
        </p:txBody>
      </p:sp>
      <p:sp>
        <p:nvSpPr>
          <p:cNvPr id="132" name="Hexagon 131">
            <a:extLst>
              <a:ext uri="{FF2B5EF4-FFF2-40B4-BE49-F238E27FC236}">
                <a16:creationId xmlns="" xmlns:a16="http://schemas.microsoft.com/office/drawing/2014/main" id="{E249025D-7F1B-4096-BB52-44508E892161}"/>
              </a:ext>
            </a:extLst>
          </p:cNvPr>
          <p:cNvSpPr/>
          <p:nvPr/>
        </p:nvSpPr>
        <p:spPr>
          <a:xfrm>
            <a:off x="7239486" y="3535528"/>
            <a:ext cx="1449697" cy="639953"/>
          </a:xfrm>
          <a:prstGeom prst="hexagon">
            <a:avLst/>
          </a:prstGeom>
          <a:noFill/>
          <a:ln w="317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457">
              <a:buClrTx/>
            </a:pPr>
            <a:endParaRPr lang="en-IN" sz="899" kern="1200" dirty="0">
              <a:solidFill>
                <a:srgbClr val="2E2E38"/>
              </a:solidFill>
            </a:endParaRPr>
          </a:p>
        </p:txBody>
      </p:sp>
      <p:cxnSp>
        <p:nvCxnSpPr>
          <p:cNvPr id="133" name="Straight Connector 132">
            <a:extLst>
              <a:ext uri="{FF2B5EF4-FFF2-40B4-BE49-F238E27FC236}">
                <a16:creationId xmlns="" xmlns:a16="http://schemas.microsoft.com/office/drawing/2014/main" id="{9D5713D8-3949-4777-9AF6-265C7E58CEF6}"/>
              </a:ext>
            </a:extLst>
          </p:cNvPr>
          <p:cNvCxnSpPr/>
          <p:nvPr/>
        </p:nvCxnSpPr>
        <p:spPr>
          <a:xfrm>
            <a:off x="5784611" y="1168091"/>
            <a:ext cx="0" cy="1900334"/>
          </a:xfrm>
          <a:prstGeom prst="line">
            <a:avLst/>
          </a:prstGeom>
          <a:ln w="9525">
            <a:solidFill>
              <a:srgbClr val="747480"/>
            </a:solidFill>
            <a:tailEnd type="none"/>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 xmlns:a16="http://schemas.microsoft.com/office/drawing/2014/main" id="{2407933B-C482-4E29-962E-9FE647980EB8}"/>
              </a:ext>
            </a:extLst>
          </p:cNvPr>
          <p:cNvCxnSpPr/>
          <p:nvPr/>
        </p:nvCxnSpPr>
        <p:spPr>
          <a:xfrm>
            <a:off x="7405532" y="1168091"/>
            <a:ext cx="0" cy="1900334"/>
          </a:xfrm>
          <a:prstGeom prst="line">
            <a:avLst/>
          </a:prstGeom>
          <a:ln w="9525">
            <a:solidFill>
              <a:srgbClr val="747480"/>
            </a:solidFill>
            <a:tailEnd type="none"/>
          </a:ln>
        </p:spPr>
        <p:style>
          <a:lnRef idx="1">
            <a:schemeClr val="accent1"/>
          </a:lnRef>
          <a:fillRef idx="0">
            <a:schemeClr val="accent1"/>
          </a:fillRef>
          <a:effectRef idx="0">
            <a:schemeClr val="accent1"/>
          </a:effectRef>
          <a:fontRef idx="minor">
            <a:schemeClr val="tx1"/>
          </a:fontRef>
        </p:style>
      </p:cxnSp>
      <p:sp>
        <p:nvSpPr>
          <p:cNvPr id="136" name="Rectangle 135">
            <a:extLst>
              <a:ext uri="{FF2B5EF4-FFF2-40B4-BE49-F238E27FC236}">
                <a16:creationId xmlns="" xmlns:a16="http://schemas.microsoft.com/office/drawing/2014/main" id="{A8E07863-BE09-4F6C-BB80-5BA65549C89A}"/>
              </a:ext>
            </a:extLst>
          </p:cNvPr>
          <p:cNvSpPr/>
          <p:nvPr/>
        </p:nvSpPr>
        <p:spPr>
          <a:xfrm>
            <a:off x="4512020" y="3701540"/>
            <a:ext cx="1449696" cy="345992"/>
          </a:xfrm>
          <a:prstGeom prst="rect">
            <a:avLst/>
          </a:prstGeom>
        </p:spPr>
        <p:txBody>
          <a:bodyPr wrap="square">
            <a:spAutoFit/>
          </a:bodyPr>
          <a:lstStyle/>
          <a:p>
            <a:pPr marR="660" algn="ctr" defTabSz="621536">
              <a:buClrTx/>
              <a:defRPr/>
            </a:pPr>
            <a:r>
              <a:rPr lang="en-IN" sz="824" dirty="0">
                <a:solidFill>
                  <a:prstClr val="white"/>
                </a:solidFill>
                <a:latin typeface="EYInterstate Light" panose="02000506000000020004" pitchFamily="2" charset="0"/>
                <a:ea typeface="+mn-ea"/>
              </a:rPr>
              <a:t>Increasing and more </a:t>
            </a:r>
            <a:r>
              <a:rPr lang="en-IN" sz="824" dirty="0">
                <a:solidFill>
                  <a:srgbClr val="FFE600"/>
                </a:solidFill>
                <a:latin typeface="EYInterstate Light" panose="02000506000000020004" pitchFamily="2" charset="0"/>
                <a:ea typeface="+mn-ea"/>
              </a:rPr>
              <a:t>stringent regulation</a:t>
            </a:r>
          </a:p>
        </p:txBody>
      </p:sp>
      <p:sp>
        <p:nvSpPr>
          <p:cNvPr id="137" name="Rectangle 136">
            <a:extLst>
              <a:ext uri="{FF2B5EF4-FFF2-40B4-BE49-F238E27FC236}">
                <a16:creationId xmlns="" xmlns:a16="http://schemas.microsoft.com/office/drawing/2014/main" id="{A81C58B8-A37B-41FD-B72D-8B51069A20E7}"/>
              </a:ext>
            </a:extLst>
          </p:cNvPr>
          <p:cNvSpPr/>
          <p:nvPr/>
        </p:nvSpPr>
        <p:spPr>
          <a:xfrm>
            <a:off x="5880721" y="3332357"/>
            <a:ext cx="1449696" cy="345992"/>
          </a:xfrm>
          <a:prstGeom prst="rect">
            <a:avLst/>
          </a:prstGeom>
        </p:spPr>
        <p:txBody>
          <a:bodyPr wrap="square">
            <a:spAutoFit/>
          </a:bodyPr>
          <a:lstStyle/>
          <a:p>
            <a:pPr marR="660" algn="ctr" defTabSz="621536">
              <a:buClrTx/>
              <a:defRPr/>
            </a:pPr>
            <a:r>
              <a:rPr lang="en-IN" sz="824" dirty="0">
                <a:solidFill>
                  <a:prstClr val="white"/>
                </a:solidFill>
                <a:latin typeface="EYInterstate Light" panose="02000506000000020004" pitchFamily="2" charset="0"/>
                <a:ea typeface="+mn-ea"/>
              </a:rPr>
              <a:t>Demand for </a:t>
            </a:r>
            <a:r>
              <a:rPr lang="en-IN" sz="824" dirty="0">
                <a:solidFill>
                  <a:srgbClr val="FFE600"/>
                </a:solidFill>
                <a:latin typeface="EYInterstate Light" panose="02000506000000020004" pitchFamily="2" charset="0"/>
                <a:ea typeface="+mn-ea"/>
              </a:rPr>
              <a:t>nonfinancial information </a:t>
            </a:r>
            <a:r>
              <a:rPr lang="en-IN" sz="824" dirty="0">
                <a:solidFill>
                  <a:prstClr val="white"/>
                </a:solidFill>
                <a:latin typeface="EYInterstate Light" panose="02000506000000020004" pitchFamily="2" charset="0"/>
                <a:ea typeface="+mn-ea"/>
              </a:rPr>
              <a:t>on the rise</a:t>
            </a:r>
          </a:p>
        </p:txBody>
      </p:sp>
      <p:sp>
        <p:nvSpPr>
          <p:cNvPr id="138" name="Rectangle 137">
            <a:extLst>
              <a:ext uri="{FF2B5EF4-FFF2-40B4-BE49-F238E27FC236}">
                <a16:creationId xmlns="" xmlns:a16="http://schemas.microsoft.com/office/drawing/2014/main" id="{B42A9F70-FD20-47DF-B987-009C0DAA5EF5}"/>
              </a:ext>
            </a:extLst>
          </p:cNvPr>
          <p:cNvSpPr/>
          <p:nvPr/>
        </p:nvSpPr>
        <p:spPr>
          <a:xfrm>
            <a:off x="5889624" y="4055655"/>
            <a:ext cx="1449696" cy="345992"/>
          </a:xfrm>
          <a:prstGeom prst="rect">
            <a:avLst/>
          </a:prstGeom>
        </p:spPr>
        <p:txBody>
          <a:bodyPr wrap="square">
            <a:spAutoFit/>
          </a:bodyPr>
          <a:lstStyle/>
          <a:p>
            <a:pPr marR="660" algn="ctr" defTabSz="621536">
              <a:buClrTx/>
              <a:defRPr/>
            </a:pPr>
            <a:r>
              <a:rPr lang="en-IN" sz="824" dirty="0">
                <a:solidFill>
                  <a:srgbClr val="FFE600"/>
                </a:solidFill>
                <a:latin typeface="EYInterstate Light" panose="02000506000000020004" pitchFamily="2" charset="0"/>
                <a:ea typeface="+mn-ea"/>
              </a:rPr>
              <a:t>Global accords </a:t>
            </a:r>
            <a:r>
              <a:rPr lang="en-IN" sz="824" dirty="0">
                <a:solidFill>
                  <a:prstClr val="white"/>
                </a:solidFill>
                <a:latin typeface="EYInterstate Light" panose="02000506000000020004" pitchFamily="2" charset="0"/>
                <a:ea typeface="+mn-ea"/>
              </a:rPr>
              <a:t>more prominent than ever</a:t>
            </a:r>
          </a:p>
        </p:txBody>
      </p:sp>
      <p:sp>
        <p:nvSpPr>
          <p:cNvPr id="139" name="Rectangle 138">
            <a:extLst>
              <a:ext uri="{FF2B5EF4-FFF2-40B4-BE49-F238E27FC236}">
                <a16:creationId xmlns="" xmlns:a16="http://schemas.microsoft.com/office/drawing/2014/main" id="{C81F0A3A-961B-49EC-B7B6-23392401BB76}"/>
              </a:ext>
            </a:extLst>
          </p:cNvPr>
          <p:cNvSpPr/>
          <p:nvPr/>
        </p:nvSpPr>
        <p:spPr>
          <a:xfrm>
            <a:off x="7225061" y="3689246"/>
            <a:ext cx="1449696" cy="219163"/>
          </a:xfrm>
          <a:prstGeom prst="rect">
            <a:avLst/>
          </a:prstGeom>
        </p:spPr>
        <p:txBody>
          <a:bodyPr wrap="square">
            <a:spAutoFit/>
          </a:bodyPr>
          <a:lstStyle/>
          <a:p>
            <a:pPr marR="660" algn="ctr" defTabSz="621536">
              <a:buClrTx/>
              <a:defRPr/>
            </a:pPr>
            <a:r>
              <a:rPr lang="en-IN" sz="824" dirty="0">
                <a:solidFill>
                  <a:prstClr val="white"/>
                </a:solidFill>
                <a:latin typeface="EYInterstate Light" panose="02000506000000020004" pitchFamily="2" charset="0"/>
                <a:ea typeface="+mn-ea"/>
              </a:rPr>
              <a:t>Changing </a:t>
            </a:r>
            <a:r>
              <a:rPr lang="en-IN" sz="824" dirty="0">
                <a:solidFill>
                  <a:srgbClr val="FFE600"/>
                </a:solidFill>
                <a:latin typeface="EYInterstate Light" panose="02000506000000020004" pitchFamily="2" charset="0"/>
                <a:ea typeface="+mn-ea"/>
              </a:rPr>
              <a:t>consumer behaviour</a:t>
            </a:r>
          </a:p>
        </p:txBody>
      </p:sp>
      <p:sp>
        <p:nvSpPr>
          <p:cNvPr id="140" name="Hexagon 139">
            <a:extLst>
              <a:ext uri="{FF2B5EF4-FFF2-40B4-BE49-F238E27FC236}">
                <a16:creationId xmlns="" xmlns:a16="http://schemas.microsoft.com/office/drawing/2014/main" id="{50D3B034-0AC3-4D60-A9E8-5D11D3D52709}"/>
              </a:ext>
            </a:extLst>
          </p:cNvPr>
          <p:cNvSpPr/>
          <p:nvPr/>
        </p:nvSpPr>
        <p:spPr>
          <a:xfrm>
            <a:off x="7329800" y="3237818"/>
            <a:ext cx="260189" cy="224300"/>
          </a:xfrm>
          <a:prstGeom prst="hexagon">
            <a:avLst/>
          </a:prstGeom>
          <a:solidFill>
            <a:srgbClr val="C4C4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t" anchorCtr="0" forceAA="0" compatLnSpc="1">
            <a:prstTxWarp prst="textNoShape">
              <a:avLst/>
            </a:prstTxWarp>
            <a:noAutofit/>
          </a:bodyPr>
          <a:lstStyle/>
          <a:p>
            <a:pPr algn="ctr" defTabSz="685457">
              <a:buClrTx/>
            </a:pPr>
            <a:endParaRPr lang="en-IN" sz="899" kern="1200" dirty="0">
              <a:solidFill>
                <a:srgbClr val="2E2E38"/>
              </a:solidFill>
            </a:endParaRPr>
          </a:p>
        </p:txBody>
      </p:sp>
      <p:sp>
        <p:nvSpPr>
          <p:cNvPr id="141" name="Hexagon 140">
            <a:extLst>
              <a:ext uri="{FF2B5EF4-FFF2-40B4-BE49-F238E27FC236}">
                <a16:creationId xmlns="" xmlns:a16="http://schemas.microsoft.com/office/drawing/2014/main" id="{62A49D10-8598-49B8-9863-3EFE165C0FD0}"/>
              </a:ext>
            </a:extLst>
          </p:cNvPr>
          <p:cNvSpPr/>
          <p:nvPr/>
        </p:nvSpPr>
        <p:spPr>
          <a:xfrm>
            <a:off x="5636827" y="4250728"/>
            <a:ext cx="260189" cy="224300"/>
          </a:xfrm>
          <a:prstGeom prst="hexagon">
            <a:avLst/>
          </a:prstGeom>
          <a:solidFill>
            <a:srgbClr val="C4C4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t" anchorCtr="0" forceAA="0" compatLnSpc="1">
            <a:prstTxWarp prst="textNoShape">
              <a:avLst/>
            </a:prstTxWarp>
            <a:noAutofit/>
          </a:bodyPr>
          <a:lstStyle/>
          <a:p>
            <a:pPr algn="ctr" defTabSz="685457">
              <a:buClrTx/>
            </a:pPr>
            <a:endParaRPr lang="en-IN" sz="899" kern="1200" dirty="0">
              <a:solidFill>
                <a:srgbClr val="2E2E38"/>
              </a:solidFill>
            </a:endParaRPr>
          </a:p>
        </p:txBody>
      </p:sp>
      <p:sp>
        <p:nvSpPr>
          <p:cNvPr id="142" name="Hexagon 141">
            <a:extLst>
              <a:ext uri="{FF2B5EF4-FFF2-40B4-BE49-F238E27FC236}">
                <a16:creationId xmlns="" xmlns:a16="http://schemas.microsoft.com/office/drawing/2014/main" id="{2518B0A6-8788-439E-95BF-8CC8F4C8C22F}"/>
              </a:ext>
            </a:extLst>
          </p:cNvPr>
          <p:cNvSpPr/>
          <p:nvPr/>
        </p:nvSpPr>
        <p:spPr>
          <a:xfrm>
            <a:off x="5613603" y="3237818"/>
            <a:ext cx="260189" cy="224300"/>
          </a:xfrm>
          <a:prstGeom prst="hexagon">
            <a:avLst/>
          </a:prstGeom>
          <a:noFill/>
          <a:ln w="317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t" anchorCtr="0" forceAA="0" compatLnSpc="1">
            <a:prstTxWarp prst="textNoShape">
              <a:avLst/>
            </a:prstTxWarp>
            <a:noAutofit/>
          </a:bodyPr>
          <a:lstStyle/>
          <a:p>
            <a:pPr algn="ctr" defTabSz="685457">
              <a:buClrTx/>
            </a:pPr>
            <a:endParaRPr lang="en-IN" sz="899" kern="1200" dirty="0">
              <a:solidFill>
                <a:srgbClr val="2E2E38"/>
              </a:solidFill>
            </a:endParaRPr>
          </a:p>
        </p:txBody>
      </p:sp>
      <p:sp>
        <p:nvSpPr>
          <p:cNvPr id="143" name="Hexagon 142">
            <a:extLst>
              <a:ext uri="{FF2B5EF4-FFF2-40B4-BE49-F238E27FC236}">
                <a16:creationId xmlns="" xmlns:a16="http://schemas.microsoft.com/office/drawing/2014/main" id="{B7D8502C-6DB1-4FDE-B860-D29B8569046A}"/>
              </a:ext>
            </a:extLst>
          </p:cNvPr>
          <p:cNvSpPr/>
          <p:nvPr/>
        </p:nvSpPr>
        <p:spPr>
          <a:xfrm>
            <a:off x="7329111" y="4245573"/>
            <a:ext cx="260189" cy="224300"/>
          </a:xfrm>
          <a:prstGeom prst="hexagon">
            <a:avLst/>
          </a:prstGeom>
          <a:noFill/>
          <a:ln w="317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t" anchorCtr="0" forceAA="0" compatLnSpc="1">
            <a:prstTxWarp prst="textNoShape">
              <a:avLst/>
            </a:prstTxWarp>
            <a:noAutofit/>
          </a:bodyPr>
          <a:lstStyle/>
          <a:p>
            <a:pPr algn="ctr" defTabSz="685457">
              <a:buClrTx/>
            </a:pPr>
            <a:endParaRPr lang="en-IN" sz="899" kern="1200" dirty="0">
              <a:solidFill>
                <a:srgbClr val="2E2E38"/>
              </a:solidFill>
            </a:endParaRPr>
          </a:p>
        </p:txBody>
      </p:sp>
      <p:cxnSp>
        <p:nvCxnSpPr>
          <p:cNvPr id="145" name="Straight Connector 144">
            <a:extLst>
              <a:ext uri="{FF2B5EF4-FFF2-40B4-BE49-F238E27FC236}">
                <a16:creationId xmlns="" xmlns:a16="http://schemas.microsoft.com/office/drawing/2014/main" id="{746D1E92-FCEE-4739-98B0-C4C3AAFB9C6B}"/>
              </a:ext>
            </a:extLst>
          </p:cNvPr>
          <p:cNvCxnSpPr/>
          <p:nvPr/>
        </p:nvCxnSpPr>
        <p:spPr>
          <a:xfrm>
            <a:off x="2381" y="1516353"/>
            <a:ext cx="2122970" cy="0"/>
          </a:xfrm>
          <a:prstGeom prst="line">
            <a:avLst/>
          </a:prstGeom>
          <a:ln w="9525">
            <a:solidFill>
              <a:srgbClr val="C4C4CD"/>
            </a:solidFill>
            <a:tailEnd type="none"/>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 xmlns:a16="http://schemas.microsoft.com/office/drawing/2014/main" id="{5BCA3A87-A3AD-4121-AF2B-0BDFFB2C4A23}"/>
              </a:ext>
            </a:extLst>
          </p:cNvPr>
          <p:cNvCxnSpPr/>
          <p:nvPr/>
        </p:nvCxnSpPr>
        <p:spPr>
          <a:xfrm>
            <a:off x="2326137" y="4460352"/>
            <a:ext cx="2122970" cy="0"/>
          </a:xfrm>
          <a:prstGeom prst="line">
            <a:avLst/>
          </a:prstGeom>
          <a:ln w="9525">
            <a:solidFill>
              <a:srgbClr val="C4C4CD"/>
            </a:solidFill>
            <a:tailEnd type="none"/>
          </a:ln>
        </p:spPr>
        <p:style>
          <a:lnRef idx="1">
            <a:schemeClr val="accent1"/>
          </a:lnRef>
          <a:fillRef idx="0">
            <a:schemeClr val="accent1"/>
          </a:fillRef>
          <a:effectRef idx="0">
            <a:schemeClr val="accent1"/>
          </a:effectRef>
          <a:fontRef idx="minor">
            <a:schemeClr val="tx1"/>
          </a:fontRef>
        </p:style>
      </p:cxnSp>
      <p:sp>
        <p:nvSpPr>
          <p:cNvPr id="147" name="Title 1">
            <a:extLst>
              <a:ext uri="{FF2B5EF4-FFF2-40B4-BE49-F238E27FC236}">
                <a16:creationId xmlns="" xmlns:a16="http://schemas.microsoft.com/office/drawing/2014/main" id="{43E75BE4-8BBC-4910-9366-B3255BF436CF}"/>
              </a:ext>
            </a:extLst>
          </p:cNvPr>
          <p:cNvSpPr txBox="1">
            <a:spLocks/>
          </p:cNvSpPr>
          <p:nvPr/>
        </p:nvSpPr>
        <p:spPr>
          <a:xfrm>
            <a:off x="2400300" y="217149"/>
            <a:ext cx="6105588" cy="444677"/>
          </a:xfrm>
          <a:prstGeom prst="rect">
            <a:avLst/>
          </a:prstGeom>
        </p:spPr>
        <p:txBody>
          <a:bodyPr vert="horz" lIns="0" tIns="0" rIns="0" bIns="0" rtlCol="0" anchor="t" anchorCtr="0">
            <a:noAutofit/>
          </a:bodyPr>
          <a:lstStyle>
            <a:lvl1pPr algn="l" defTabSz="913943" rtl="0" eaLnBrk="1" latinLnBrk="0" hangingPunct="1">
              <a:lnSpc>
                <a:spcPct val="85000"/>
              </a:lnSpc>
              <a:spcBef>
                <a:spcPct val="0"/>
              </a:spcBef>
              <a:buNone/>
              <a:defRPr sz="2399" b="0" kern="1200">
                <a:solidFill>
                  <a:schemeClr val="bg1"/>
                </a:solidFill>
                <a:latin typeface="EYInterstate Light" panose="02000506000000020004" pitchFamily="2" charset="0"/>
                <a:ea typeface="+mj-ea"/>
                <a:cs typeface="Arial" pitchFamily="34" charset="0"/>
              </a:defRPr>
            </a:lvl1pPr>
          </a:lstStyle>
          <a:p>
            <a:pPr>
              <a:buClrTx/>
              <a:buFontTx/>
              <a:buNone/>
            </a:pPr>
            <a:r>
              <a:rPr lang="en-IN" sz="1799" dirty="0" smtClean="0">
                <a:solidFill>
                  <a:prstClr val="white"/>
                </a:solidFill>
              </a:rPr>
              <a:t>Growing </a:t>
            </a:r>
            <a:r>
              <a:rPr lang="en-IN" sz="1799" dirty="0">
                <a:solidFill>
                  <a:prstClr val="white"/>
                </a:solidFill>
              </a:rPr>
              <a:t>importance of Sustainability</a:t>
            </a:r>
          </a:p>
        </p:txBody>
      </p:sp>
      <p:sp>
        <p:nvSpPr>
          <p:cNvPr id="148" name="Rectangle 147">
            <a:extLst>
              <a:ext uri="{FF2B5EF4-FFF2-40B4-BE49-F238E27FC236}">
                <a16:creationId xmlns="" xmlns:a16="http://schemas.microsoft.com/office/drawing/2014/main" id="{B536F654-0E06-40B3-B220-30300B8224B3}"/>
              </a:ext>
            </a:extLst>
          </p:cNvPr>
          <p:cNvSpPr/>
          <p:nvPr/>
        </p:nvSpPr>
        <p:spPr>
          <a:xfrm>
            <a:off x="730050" y="775537"/>
            <a:ext cx="7647041" cy="323165"/>
          </a:xfrm>
          <a:prstGeom prst="rect">
            <a:avLst/>
          </a:prstGeom>
          <a:noFill/>
        </p:spPr>
        <p:txBody>
          <a:bodyPr wrap="square" lIns="0" tIns="0" rIns="0" bIns="0">
            <a:spAutoFit/>
          </a:bodyPr>
          <a:lstStyle/>
          <a:p>
            <a:pPr algn="ctr">
              <a:buClrTx/>
              <a:buFontTx/>
              <a:buNone/>
              <a:defRPr/>
            </a:pPr>
            <a:r>
              <a:rPr lang="en-IN" sz="1050" b="1" kern="1200" dirty="0">
                <a:solidFill>
                  <a:srgbClr val="FFFFFF"/>
                </a:solidFill>
                <a:latin typeface="EYInterstate Light"/>
                <a:ea typeface="Times New Roman" panose="02020603050405020304" pitchFamily="18" charset="0"/>
              </a:rPr>
              <a:t>Sustainability is a concept which lays down that </a:t>
            </a:r>
            <a:r>
              <a:rPr lang="en-IN" sz="1050" b="1" kern="1200" dirty="0">
                <a:solidFill>
                  <a:srgbClr val="FFE600"/>
                </a:solidFill>
                <a:latin typeface="EYInterstate Light"/>
                <a:ea typeface="Times New Roman" panose="02020603050405020304" pitchFamily="18" charset="0"/>
              </a:rPr>
              <a:t>responsible business practices</a:t>
            </a:r>
            <a:r>
              <a:rPr lang="en-IN" sz="1050" b="1" kern="1200" dirty="0">
                <a:solidFill>
                  <a:srgbClr val="FFFFFF"/>
                </a:solidFill>
                <a:latin typeface="EYInterstate Light"/>
                <a:ea typeface="Times New Roman" panose="02020603050405020304" pitchFamily="18" charset="0"/>
              </a:rPr>
              <a:t> weren’t just good for the </a:t>
            </a:r>
            <a:r>
              <a:rPr lang="en-IN" sz="1050" b="1" kern="1200" dirty="0">
                <a:solidFill>
                  <a:srgbClr val="FFE600"/>
                </a:solidFill>
                <a:latin typeface="EYInterstate Light"/>
                <a:ea typeface="Times New Roman" panose="02020603050405020304" pitchFamily="18" charset="0"/>
              </a:rPr>
              <a:t>environment or society </a:t>
            </a:r>
            <a:r>
              <a:rPr lang="en-IN" sz="1050" b="1" kern="1200" dirty="0">
                <a:solidFill>
                  <a:srgbClr val="FFFFFF"/>
                </a:solidFill>
                <a:latin typeface="EYInterstate Light"/>
                <a:ea typeface="Times New Roman" panose="02020603050405020304" pitchFamily="18" charset="0"/>
              </a:rPr>
              <a:t>but also for </a:t>
            </a:r>
            <a:r>
              <a:rPr lang="en-IN" sz="1050" b="1" kern="1200" dirty="0">
                <a:solidFill>
                  <a:srgbClr val="FFE600"/>
                </a:solidFill>
                <a:latin typeface="EYInterstate Light"/>
                <a:ea typeface="Times New Roman" panose="02020603050405020304" pitchFamily="18" charset="0"/>
              </a:rPr>
              <a:t>business</a:t>
            </a:r>
            <a:r>
              <a:rPr lang="en-IN" sz="1050" b="1" kern="1200" dirty="0">
                <a:solidFill>
                  <a:srgbClr val="FFFFFF"/>
                </a:solidFill>
                <a:latin typeface="EYInterstate Light"/>
                <a:ea typeface="Times New Roman" panose="02020603050405020304" pitchFamily="18" charset="0"/>
              </a:rPr>
              <a:t>. </a:t>
            </a:r>
          </a:p>
        </p:txBody>
      </p:sp>
      <p:cxnSp>
        <p:nvCxnSpPr>
          <p:cNvPr id="149" name="Straight Connector 148">
            <a:extLst>
              <a:ext uri="{FF2B5EF4-FFF2-40B4-BE49-F238E27FC236}">
                <a16:creationId xmlns="" xmlns:a16="http://schemas.microsoft.com/office/drawing/2014/main" id="{5083B3E3-26A7-472F-A4A9-913B647308E6}"/>
              </a:ext>
            </a:extLst>
          </p:cNvPr>
          <p:cNvCxnSpPr/>
          <p:nvPr/>
        </p:nvCxnSpPr>
        <p:spPr>
          <a:xfrm>
            <a:off x="5784270" y="1175465"/>
            <a:ext cx="0" cy="1900334"/>
          </a:xfrm>
          <a:prstGeom prst="line">
            <a:avLst/>
          </a:prstGeom>
          <a:ln w="9525">
            <a:solidFill>
              <a:srgbClr val="747480"/>
            </a:solidFill>
            <a:tailEnd type="none"/>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 xmlns:a16="http://schemas.microsoft.com/office/drawing/2014/main" id="{A0F046C2-70AC-49B2-94AA-BEBCEC449517}"/>
              </a:ext>
            </a:extLst>
          </p:cNvPr>
          <p:cNvCxnSpPr/>
          <p:nvPr/>
        </p:nvCxnSpPr>
        <p:spPr>
          <a:xfrm>
            <a:off x="7405191" y="1175465"/>
            <a:ext cx="0" cy="1900334"/>
          </a:xfrm>
          <a:prstGeom prst="line">
            <a:avLst/>
          </a:prstGeom>
          <a:ln w="9525">
            <a:solidFill>
              <a:srgbClr val="747480"/>
            </a:solidFill>
            <a:tailEnd type="none"/>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 xmlns:a16="http://schemas.microsoft.com/office/drawing/2014/main" id="{E88BEFDA-16BD-4046-9A17-61C0676F61B0}"/>
              </a:ext>
            </a:extLst>
          </p:cNvPr>
          <p:cNvCxnSpPr>
            <a:cxnSpLocks/>
          </p:cNvCxnSpPr>
          <p:nvPr/>
        </p:nvCxnSpPr>
        <p:spPr>
          <a:xfrm flipV="1">
            <a:off x="4536804" y="3075798"/>
            <a:ext cx="4154657" cy="1"/>
          </a:xfrm>
          <a:prstGeom prst="line">
            <a:avLst/>
          </a:prstGeom>
          <a:ln w="9525">
            <a:solidFill>
              <a:srgbClr val="747480"/>
            </a:solidFill>
            <a:tailEnd type="none"/>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 xmlns:a16="http://schemas.microsoft.com/office/drawing/2014/main" id="{5ED55FA5-D946-4BBF-9687-894150A6C847}"/>
              </a:ext>
            </a:extLst>
          </p:cNvPr>
          <p:cNvCxnSpPr>
            <a:cxnSpLocks/>
          </p:cNvCxnSpPr>
          <p:nvPr/>
        </p:nvCxnSpPr>
        <p:spPr>
          <a:xfrm flipV="1">
            <a:off x="4441390" y="1190212"/>
            <a:ext cx="1" cy="3618000"/>
          </a:xfrm>
          <a:prstGeom prst="line">
            <a:avLst/>
          </a:prstGeom>
          <a:ln w="9525">
            <a:solidFill>
              <a:srgbClr val="C4C4CD"/>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9150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p:nvPr/>
        </p:nvSpPr>
        <p:spPr>
          <a:xfrm>
            <a:off x="2779775" y="1"/>
            <a:ext cx="6035041" cy="54225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IN" sz="3600" dirty="0">
                <a:solidFill>
                  <a:schemeClr val="tx1"/>
                </a:solidFill>
                <a:latin typeface="Bebas Neue" panose="020B0606020202050201"/>
                <a:sym typeface="Bebas Neue" panose="020B0606020202050201"/>
              </a:rPr>
              <a:t>FRAMEWORK FOR SOCIAL STOCK EXCHANGE</a:t>
            </a:r>
          </a:p>
        </p:txBody>
      </p:sp>
      <p:sp>
        <p:nvSpPr>
          <p:cNvPr id="2" name="TextBox 1">
            <a:extLst>
              <a:ext uri="{FF2B5EF4-FFF2-40B4-BE49-F238E27FC236}">
                <a16:creationId xmlns="" xmlns:a16="http://schemas.microsoft.com/office/drawing/2014/main" id="{60498A0F-C5C3-2541-4E6C-C4B0C5125CF0}"/>
              </a:ext>
            </a:extLst>
          </p:cNvPr>
          <p:cNvSpPr txBox="1"/>
          <p:nvPr/>
        </p:nvSpPr>
        <p:spPr>
          <a:xfrm>
            <a:off x="2397211" y="544691"/>
            <a:ext cx="6417606" cy="338554"/>
          </a:xfrm>
          <a:prstGeom prst="rect">
            <a:avLst/>
          </a:prstGeom>
          <a:noFill/>
        </p:spPr>
        <p:txBody>
          <a:bodyPr wrap="square" rtlCol="0">
            <a:spAutoFit/>
          </a:bodyPr>
          <a:lstStyle/>
          <a:p>
            <a:pPr algn="r"/>
            <a:r>
              <a:rPr lang="en-US" sz="1600" b="1" u="sng" dirty="0"/>
              <a:t>Disclosure of Annual Impact Report by Social Enterprises</a:t>
            </a:r>
            <a:endParaRPr lang="en-IN" sz="1600" b="1" u="sng" dirty="0"/>
          </a:p>
        </p:txBody>
      </p:sp>
      <p:sp>
        <p:nvSpPr>
          <p:cNvPr id="5" name="Text Placeholder 2">
            <a:extLst>
              <a:ext uri="{FF2B5EF4-FFF2-40B4-BE49-F238E27FC236}">
                <a16:creationId xmlns="" xmlns:a16="http://schemas.microsoft.com/office/drawing/2014/main" id="{96E97980-F927-244A-DBE0-F92BCE9188BE}"/>
              </a:ext>
            </a:extLst>
          </p:cNvPr>
          <p:cNvSpPr txBox="1"/>
          <p:nvPr/>
        </p:nvSpPr>
        <p:spPr>
          <a:xfrm>
            <a:off x="207264" y="976184"/>
            <a:ext cx="8607552" cy="2384854"/>
          </a:xfrm>
          <a:prstGeom prst="rect">
            <a:avLst/>
          </a:prstGeom>
          <a:solidFill>
            <a:schemeClr val="accent1">
              <a:lumMod val="75000"/>
              <a:alpha val="15000"/>
            </a:schemeClr>
          </a:solidFill>
        </p:spPr>
        <p:txBody>
          <a:bodyPr rIns="72000"/>
          <a:lstStyle>
            <a:defPPr marR="0" lvl="0" algn="l" rtl="0">
              <a:lnSpc>
                <a:spcPct val="100000"/>
              </a:lnSpc>
              <a:spcBef>
                <a:spcPts val="0"/>
              </a:spcBef>
              <a:spcAft>
                <a:spcPts val="0"/>
              </a:spcAft>
              <a:defRPr/>
            </a:defPPr>
            <a:lvl1pPr algn="just">
              <a:lnSpc>
                <a:spcPct val="150000"/>
              </a:lnSpc>
              <a:defRPr sz="1200">
                <a:solidFill>
                  <a:schemeClr val="tx1"/>
                </a:solidFill>
                <a:latin typeface="Arial" panose="020B0604020202020204" pitchFamily="34" charset="0"/>
                <a:cs typeface="Arial" panose="020B0604020202020204" pitchFamily="34" charset="0"/>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285750" indent="-285750">
              <a:buFont typeface="Wingdings" panose="05000000000000000000" pitchFamily="2" charset="2"/>
              <a:buChar char="q"/>
            </a:pPr>
            <a:r>
              <a:rPr lang="en-US" sz="1300" dirty="0"/>
              <a:t>All Social Enterprises(SEs) will have to provide duly audited </a:t>
            </a:r>
            <a:r>
              <a:rPr lang="en-US" sz="1300" b="1" dirty="0"/>
              <a:t>Annual Impact Report (AIR) </a:t>
            </a:r>
            <a:r>
              <a:rPr lang="en-US" sz="1300" dirty="0"/>
              <a:t>to SSE within 90 days from the end of Financial Year.</a:t>
            </a:r>
          </a:p>
          <a:p>
            <a:pPr marL="285750" indent="-285750">
              <a:buFont typeface="Wingdings" panose="05000000000000000000" pitchFamily="2" charset="2"/>
              <a:buChar char="q"/>
            </a:pPr>
            <a:r>
              <a:rPr lang="en-US" sz="1300" dirty="0"/>
              <a:t>AIR shall capture the qualitative and quantitative aspects of the social impact generated by the entity.</a:t>
            </a:r>
          </a:p>
          <a:p>
            <a:pPr marL="285750" indent="-285750">
              <a:buFont typeface="Wingdings" panose="05000000000000000000" pitchFamily="2" charset="2"/>
              <a:buChar char="q"/>
            </a:pPr>
            <a:r>
              <a:rPr lang="en-US" sz="1300" dirty="0"/>
              <a:t>AIR should at a minimum, cover the aspects –</a:t>
            </a:r>
          </a:p>
          <a:p>
            <a:pPr marL="614363" indent="-342900">
              <a:buAutoNum type="alphaLcPeriod"/>
            </a:pPr>
            <a:r>
              <a:rPr lang="en-US" sz="1300" b="1" dirty="0"/>
              <a:t>Strategic Intent and Planning</a:t>
            </a:r>
          </a:p>
          <a:p>
            <a:pPr marL="614363" indent="-342900">
              <a:buAutoNum type="alphaLcPeriod"/>
            </a:pPr>
            <a:r>
              <a:rPr lang="en-US" sz="1300" b="1" dirty="0"/>
              <a:t>Approach</a:t>
            </a:r>
          </a:p>
          <a:p>
            <a:pPr marL="614363" indent="-342900">
              <a:buAutoNum type="alphaLcPeriod"/>
            </a:pPr>
            <a:r>
              <a:rPr lang="en-US" sz="1300" b="1" dirty="0"/>
              <a:t>Impact Score Card</a:t>
            </a:r>
          </a:p>
        </p:txBody>
      </p:sp>
      <p:sp>
        <p:nvSpPr>
          <p:cNvPr id="3" name="Text Placeholder 2">
            <a:extLst>
              <a:ext uri="{FF2B5EF4-FFF2-40B4-BE49-F238E27FC236}">
                <a16:creationId xmlns="" xmlns:a16="http://schemas.microsoft.com/office/drawing/2014/main" id="{BD2F0058-1B80-C000-649A-A31D41F2CE5F}"/>
              </a:ext>
            </a:extLst>
          </p:cNvPr>
          <p:cNvSpPr txBox="1"/>
          <p:nvPr/>
        </p:nvSpPr>
        <p:spPr>
          <a:xfrm>
            <a:off x="207264" y="3982453"/>
            <a:ext cx="8607552" cy="493294"/>
          </a:xfrm>
          <a:prstGeom prst="rect">
            <a:avLst/>
          </a:prstGeom>
          <a:solidFill>
            <a:schemeClr val="accent1">
              <a:lumMod val="75000"/>
              <a:alpha val="15000"/>
            </a:schemeClr>
          </a:solidFill>
        </p:spPr>
        <p:txBody>
          <a:bodyPr rIns="72000"/>
          <a:lstStyle>
            <a:defPPr marR="0" lvl="0" algn="l" rtl="0">
              <a:lnSpc>
                <a:spcPct val="100000"/>
              </a:lnSpc>
              <a:spcBef>
                <a:spcPts val="0"/>
              </a:spcBef>
              <a:spcAft>
                <a:spcPts val="0"/>
              </a:spcAft>
              <a:defRPr/>
            </a:defPPr>
            <a:lvl1pPr algn="just">
              <a:lnSpc>
                <a:spcPct val="150000"/>
              </a:lnSpc>
              <a:defRPr sz="1200">
                <a:solidFill>
                  <a:schemeClr val="tx1"/>
                </a:solidFill>
                <a:latin typeface="Arial" panose="020B0604020202020204" pitchFamily="34" charset="0"/>
                <a:cs typeface="Arial" panose="020B0604020202020204" pitchFamily="34" charset="0"/>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l"/>
            <a:r>
              <a:rPr lang="en-US" sz="1300" dirty="0"/>
              <a:t>Listed NPO shall submit statement of </a:t>
            </a:r>
            <a:r>
              <a:rPr lang="en-US" sz="1300" dirty="0" err="1"/>
              <a:t>utilisation</a:t>
            </a:r>
            <a:r>
              <a:rPr lang="en-US" sz="1300" dirty="0"/>
              <a:t> of funds to SSE within 45 days from the end of quarter</a:t>
            </a:r>
          </a:p>
        </p:txBody>
      </p:sp>
      <p:sp>
        <p:nvSpPr>
          <p:cNvPr id="6" name="TextBox 5">
            <a:extLst>
              <a:ext uri="{FF2B5EF4-FFF2-40B4-BE49-F238E27FC236}">
                <a16:creationId xmlns="" xmlns:a16="http://schemas.microsoft.com/office/drawing/2014/main" id="{82923AB8-1743-2D4B-A9F4-F05D97CFF5A3}"/>
              </a:ext>
            </a:extLst>
          </p:cNvPr>
          <p:cNvSpPr txBox="1"/>
          <p:nvPr/>
        </p:nvSpPr>
        <p:spPr>
          <a:xfrm>
            <a:off x="1206084" y="3502468"/>
            <a:ext cx="6417606" cy="338554"/>
          </a:xfrm>
          <a:prstGeom prst="rect">
            <a:avLst/>
          </a:prstGeom>
          <a:noFill/>
        </p:spPr>
        <p:txBody>
          <a:bodyPr wrap="square" rtlCol="0">
            <a:spAutoFit/>
          </a:bodyPr>
          <a:lstStyle/>
          <a:p>
            <a:pPr algn="ctr"/>
            <a:r>
              <a:rPr lang="en-US" sz="1600" b="1" u="sng" dirty="0"/>
              <a:t>Statement of </a:t>
            </a:r>
            <a:r>
              <a:rPr lang="en-US" sz="1600" b="1" u="sng" dirty="0" err="1"/>
              <a:t>utilisation</a:t>
            </a:r>
            <a:r>
              <a:rPr lang="en-US" sz="1600" b="1" u="sng" dirty="0"/>
              <a:t> of funds </a:t>
            </a:r>
          </a:p>
        </p:txBody>
      </p:sp>
    </p:spTree>
    <p:extLst>
      <p:ext uri="{BB962C8B-B14F-4D97-AF65-F5344CB8AC3E}">
        <p14:creationId xmlns:p14="http://schemas.microsoft.com/office/powerpoint/2010/main" val="19506998"/>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p:nvPr/>
        </p:nvSpPr>
        <p:spPr>
          <a:xfrm>
            <a:off x="1569309" y="1"/>
            <a:ext cx="7245508" cy="101889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en-US" sz="3600" dirty="0">
                <a:solidFill>
                  <a:schemeClr val="tx1"/>
                </a:solidFill>
                <a:latin typeface="Bebas Neue" panose="020B0606020202050201"/>
                <a:sym typeface="Bebas Neue" panose="020B0606020202050201"/>
              </a:rPr>
              <a:t>Institute of Social Auditors of India</a:t>
            </a:r>
          </a:p>
          <a:p>
            <a:pPr algn="r"/>
            <a:r>
              <a:rPr lang="en-US" sz="2500" dirty="0">
                <a:solidFill>
                  <a:schemeClr val="tx1"/>
                </a:solidFill>
                <a:latin typeface="Bebas Neue" panose="020B0606020202050201"/>
                <a:sym typeface="Bebas Neue" panose="020B0606020202050201"/>
              </a:rPr>
              <a:t>Self - Regulatory </a:t>
            </a:r>
            <a:r>
              <a:rPr lang="en-US" sz="2500" dirty="0" err="1">
                <a:solidFill>
                  <a:schemeClr val="tx1"/>
                </a:solidFill>
                <a:latin typeface="Bebas Neue" panose="020B0606020202050201"/>
                <a:sym typeface="Bebas Neue" panose="020B0606020202050201"/>
              </a:rPr>
              <a:t>OrganiZation</a:t>
            </a:r>
            <a:r>
              <a:rPr lang="en-US" sz="2500" dirty="0">
                <a:solidFill>
                  <a:schemeClr val="tx1"/>
                </a:solidFill>
                <a:latin typeface="Bebas Neue" panose="020B0606020202050201"/>
                <a:sym typeface="Bebas Neue" panose="020B0606020202050201"/>
              </a:rPr>
              <a:t> (SRO) for Social Stock Exchange  </a:t>
            </a:r>
            <a:endParaRPr lang="en-IN" sz="2500" dirty="0">
              <a:solidFill>
                <a:schemeClr val="tx1"/>
              </a:solidFill>
              <a:latin typeface="Bebas Neue" panose="020B0606020202050201"/>
              <a:sym typeface="Bebas Neue" panose="020B0606020202050201"/>
            </a:endParaRPr>
          </a:p>
        </p:txBody>
      </p:sp>
      <p:sp>
        <p:nvSpPr>
          <p:cNvPr id="9" name="Text Placeholder 2"/>
          <p:cNvSpPr txBox="1"/>
          <p:nvPr/>
        </p:nvSpPr>
        <p:spPr>
          <a:xfrm>
            <a:off x="207265" y="1018897"/>
            <a:ext cx="8607552" cy="3132974"/>
          </a:xfrm>
          <a:prstGeom prst="rect">
            <a:avLst/>
          </a:prstGeom>
          <a:solidFill>
            <a:srgbClr val="92D050">
              <a:alpha val="20000"/>
            </a:srgbClr>
          </a:solidFill>
        </p:spPr>
        <p:txBody>
          <a:bodyPr rIns="72000"/>
          <a:lstStyle>
            <a:defPPr marR="0" lvl="0" algn="l" rtl="0">
              <a:lnSpc>
                <a:spcPct val="100000"/>
              </a:lnSpc>
              <a:spcBef>
                <a:spcPts val="0"/>
              </a:spcBef>
              <a:spcAft>
                <a:spcPts val="0"/>
              </a:spcAft>
              <a:defRPr/>
            </a:defPPr>
            <a:lvl1pPr algn="just">
              <a:lnSpc>
                <a:spcPct val="150000"/>
              </a:lnSpc>
              <a:defRPr sz="1200">
                <a:solidFill>
                  <a:schemeClr val="tx1"/>
                </a:solidFill>
                <a:latin typeface="Arial" panose="020B0604020202020204" pitchFamily="34" charset="0"/>
                <a:cs typeface="Arial" panose="020B0604020202020204" pitchFamily="34" charset="0"/>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171450" indent="-171450">
              <a:buFont typeface="Wingdings" panose="05000000000000000000" pitchFamily="2" charset="2"/>
              <a:buChar char="ü"/>
            </a:pPr>
            <a:r>
              <a:rPr lang="en-IN" b="1" dirty="0"/>
              <a:t>Institute of Social Auditors of India (ISAI) </a:t>
            </a:r>
            <a:r>
              <a:rPr lang="en-IN" dirty="0"/>
              <a:t>-  Self-Regulatory Organisation (SRO) for Social Stock Exchange to enrol and regulate Social Auditors (SAs), has been formed by ICAI, </a:t>
            </a:r>
            <a:r>
              <a:rPr lang="en-US" dirty="0"/>
              <a:t>with the main objective of establishing itself as a leading institution for regulation and development of Social Auditors in an independent and transparent manner, sub-serving the public interest.</a:t>
            </a:r>
          </a:p>
          <a:p>
            <a:endParaRPr lang="en-US" dirty="0"/>
          </a:p>
          <a:p>
            <a:pPr marL="171450" indent="-171450">
              <a:buFont typeface="Wingdings" panose="05000000000000000000" pitchFamily="2" charset="2"/>
              <a:buChar char="ü"/>
            </a:pPr>
            <a:r>
              <a:rPr lang="en-IN" dirty="0"/>
              <a:t>The functions of SRO include -</a:t>
            </a:r>
          </a:p>
          <a:p>
            <a:pPr marL="171450" indent="-171450">
              <a:buFont typeface="Arial" panose="020B0604020202020204" pitchFamily="34" charset="0"/>
              <a:buChar char="•"/>
            </a:pPr>
            <a:r>
              <a:rPr lang="en-IN" dirty="0"/>
              <a:t>Empanelment, registration of SAs</a:t>
            </a:r>
          </a:p>
          <a:p>
            <a:pPr marL="171450" indent="-171450">
              <a:buFont typeface="Arial" panose="020B0604020202020204" pitchFamily="34" charset="0"/>
              <a:buChar char="•"/>
            </a:pPr>
            <a:r>
              <a:rPr lang="en-IN" dirty="0"/>
              <a:t>Laying down standards of professional conduct, suspension/ cancellation of membership of SAs</a:t>
            </a:r>
          </a:p>
          <a:p>
            <a:pPr marL="171450" indent="-171450">
              <a:buFont typeface="Arial" panose="020B0604020202020204" pitchFamily="34" charset="0"/>
              <a:buChar char="•"/>
            </a:pPr>
            <a:r>
              <a:rPr lang="en-IN" dirty="0"/>
              <a:t>Framing the Social Audit Standard covering aspects such as scope, engagement acceptance, basic principles, audit  procedures, assurance report, documentation etc. </a:t>
            </a:r>
          </a:p>
          <a:p>
            <a:pPr marL="171450" indent="-171450">
              <a:buFont typeface="Arial" panose="020B0604020202020204" pitchFamily="34" charset="0"/>
              <a:buChar char="•"/>
            </a:pPr>
            <a:r>
              <a:rPr lang="en-IN" dirty="0"/>
              <a:t>Prescribing a separate Code of Conduct for SAs.</a:t>
            </a:r>
          </a:p>
          <a:p>
            <a:endParaRPr lang="en-IN" dirty="0"/>
          </a:p>
        </p:txBody>
      </p:sp>
      <p:pic>
        <p:nvPicPr>
          <p:cNvPr id="12" name="Picture 11"/>
          <p:cNvPicPr>
            <a:picLocks noChangeAspect="1"/>
          </p:cNvPicPr>
          <p:nvPr/>
        </p:nvPicPr>
        <p:blipFill>
          <a:blip r:embed="rId3"/>
          <a:stretch>
            <a:fillRect/>
          </a:stretch>
        </p:blipFill>
        <p:spPr>
          <a:xfrm>
            <a:off x="304800" y="4282718"/>
            <a:ext cx="670560" cy="661580"/>
          </a:xfrm>
          <a:prstGeom prst="rect">
            <a:avLst/>
          </a:prstGeom>
        </p:spPr>
      </p:pic>
      <p:pic>
        <p:nvPicPr>
          <p:cNvPr id="14" name="Picture 13"/>
          <p:cNvPicPr>
            <a:picLocks noChangeAspect="1"/>
          </p:cNvPicPr>
          <p:nvPr/>
        </p:nvPicPr>
        <p:blipFill>
          <a:blip r:embed="rId4"/>
          <a:stretch>
            <a:fillRect/>
          </a:stretch>
        </p:blipFill>
        <p:spPr>
          <a:xfrm>
            <a:off x="1132383" y="4280052"/>
            <a:ext cx="785691" cy="669422"/>
          </a:xfrm>
          <a:prstGeom prst="rect">
            <a:avLst/>
          </a:prstGeom>
        </p:spPr>
      </p:pic>
      <p:pic>
        <p:nvPicPr>
          <p:cNvPr id="16" name="Picture 15"/>
          <p:cNvPicPr>
            <a:picLocks noChangeAspect="1"/>
          </p:cNvPicPr>
          <p:nvPr/>
        </p:nvPicPr>
        <p:blipFill>
          <a:blip r:embed="rId5"/>
          <a:stretch>
            <a:fillRect/>
          </a:stretch>
        </p:blipFill>
        <p:spPr>
          <a:xfrm>
            <a:off x="2178835" y="4399788"/>
            <a:ext cx="768095" cy="329184"/>
          </a:xfrm>
          <a:prstGeom prst="rect">
            <a:avLst/>
          </a:prstGeom>
        </p:spPr>
      </p:pic>
      <p:pic>
        <p:nvPicPr>
          <p:cNvPr id="18" name="Picture 17"/>
          <p:cNvPicPr>
            <a:picLocks noChangeAspect="1"/>
          </p:cNvPicPr>
          <p:nvPr/>
        </p:nvPicPr>
        <p:blipFill>
          <a:blip r:embed="rId6"/>
          <a:stretch>
            <a:fillRect/>
          </a:stretch>
        </p:blipFill>
        <p:spPr>
          <a:xfrm>
            <a:off x="3103953" y="4297964"/>
            <a:ext cx="768095" cy="651509"/>
          </a:xfrm>
          <a:prstGeom prst="rect">
            <a:avLst/>
          </a:prstGeom>
        </p:spPr>
      </p:pic>
      <p:pic>
        <p:nvPicPr>
          <p:cNvPr id="20" name="Picture 19"/>
          <p:cNvPicPr>
            <a:picLocks noChangeAspect="1"/>
          </p:cNvPicPr>
          <p:nvPr/>
        </p:nvPicPr>
        <p:blipFill>
          <a:blip r:embed="rId7"/>
          <a:stretch>
            <a:fillRect/>
          </a:stretch>
        </p:blipFill>
        <p:spPr>
          <a:xfrm>
            <a:off x="4029071" y="4332246"/>
            <a:ext cx="457585" cy="617464"/>
          </a:xfrm>
          <a:prstGeom prst="rect">
            <a:avLst/>
          </a:prstGeom>
        </p:spPr>
      </p:pic>
      <p:pic>
        <p:nvPicPr>
          <p:cNvPr id="22" name="Picture 21"/>
          <p:cNvPicPr>
            <a:picLocks noChangeAspect="1"/>
          </p:cNvPicPr>
          <p:nvPr/>
        </p:nvPicPr>
        <p:blipFill>
          <a:blip r:embed="rId8"/>
          <a:stretch>
            <a:fillRect/>
          </a:stretch>
        </p:blipFill>
        <p:spPr>
          <a:xfrm>
            <a:off x="4657346" y="4270631"/>
            <a:ext cx="682812" cy="673667"/>
          </a:xfrm>
          <a:prstGeom prst="rect">
            <a:avLst/>
          </a:prstGeom>
        </p:spPr>
      </p:pic>
      <p:pic>
        <p:nvPicPr>
          <p:cNvPr id="24" name="Picture 23"/>
          <p:cNvPicPr>
            <a:picLocks noChangeAspect="1"/>
          </p:cNvPicPr>
          <p:nvPr/>
        </p:nvPicPr>
        <p:blipFill>
          <a:blip r:embed="rId9"/>
          <a:stretch>
            <a:fillRect/>
          </a:stretch>
        </p:blipFill>
        <p:spPr>
          <a:xfrm>
            <a:off x="5507696" y="4266058"/>
            <a:ext cx="682811" cy="682811"/>
          </a:xfrm>
          <a:prstGeom prst="rect">
            <a:avLst/>
          </a:prstGeom>
        </p:spPr>
      </p:pic>
      <p:pic>
        <p:nvPicPr>
          <p:cNvPr id="26" name="Picture 25"/>
          <p:cNvPicPr>
            <a:picLocks noChangeAspect="1"/>
          </p:cNvPicPr>
          <p:nvPr/>
        </p:nvPicPr>
        <p:blipFill>
          <a:blip r:embed="rId10"/>
          <a:stretch>
            <a:fillRect/>
          </a:stretch>
        </p:blipFill>
        <p:spPr>
          <a:xfrm>
            <a:off x="6358045" y="4331595"/>
            <a:ext cx="682811" cy="551736"/>
          </a:xfrm>
          <a:prstGeom prst="rect">
            <a:avLst/>
          </a:prstGeom>
        </p:spPr>
      </p:pic>
      <p:pic>
        <p:nvPicPr>
          <p:cNvPr id="28" name="Picture 27"/>
          <p:cNvPicPr>
            <a:picLocks noChangeAspect="1"/>
          </p:cNvPicPr>
          <p:nvPr/>
        </p:nvPicPr>
        <p:blipFill>
          <a:blip r:embed="rId11"/>
          <a:stretch>
            <a:fillRect/>
          </a:stretch>
        </p:blipFill>
        <p:spPr>
          <a:xfrm>
            <a:off x="7192309" y="4265646"/>
            <a:ext cx="597467" cy="597467"/>
          </a:xfrm>
          <a:prstGeom prst="rect">
            <a:avLst/>
          </a:prstGeom>
        </p:spPr>
      </p:pic>
      <p:pic>
        <p:nvPicPr>
          <p:cNvPr id="30" name="Picture 29"/>
          <p:cNvPicPr>
            <a:picLocks noChangeAspect="1"/>
          </p:cNvPicPr>
          <p:nvPr/>
        </p:nvPicPr>
        <p:blipFill>
          <a:blip r:embed="rId12"/>
          <a:stretch>
            <a:fillRect/>
          </a:stretch>
        </p:blipFill>
        <p:spPr>
          <a:xfrm>
            <a:off x="7962880" y="4265645"/>
            <a:ext cx="449477" cy="617685"/>
          </a:xfrm>
          <a:prstGeom prst="rect">
            <a:avLst/>
          </a:prstGeom>
        </p:spPr>
      </p:pic>
    </p:spTree>
    <p:extLst>
      <p:ext uri="{BB962C8B-B14F-4D97-AF65-F5344CB8AC3E}">
        <p14:creationId xmlns:p14="http://schemas.microsoft.com/office/powerpoint/2010/main" val="2533630173"/>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p:nvPr/>
        </p:nvSpPr>
        <p:spPr>
          <a:xfrm>
            <a:off x="5066270" y="175098"/>
            <a:ext cx="3748546" cy="54225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IN" sz="3600" dirty="0">
                <a:solidFill>
                  <a:schemeClr val="tx1"/>
                </a:solidFill>
                <a:latin typeface="Bebas Neue" panose="020B0606020202050201"/>
                <a:sym typeface="Bebas Neue" panose="020B0606020202050201"/>
              </a:rPr>
              <a:t>SOCIAL Audit standards</a:t>
            </a:r>
          </a:p>
        </p:txBody>
      </p:sp>
      <p:sp>
        <p:nvSpPr>
          <p:cNvPr id="9" name="Text Placeholder 2"/>
          <p:cNvSpPr txBox="1"/>
          <p:nvPr/>
        </p:nvSpPr>
        <p:spPr>
          <a:xfrm>
            <a:off x="247135" y="889686"/>
            <a:ext cx="8402595" cy="3796614"/>
          </a:xfrm>
          <a:prstGeom prst="rect">
            <a:avLst/>
          </a:prstGeom>
          <a:solidFill>
            <a:srgbClr val="92D050">
              <a:alpha val="20000"/>
            </a:srgbClr>
          </a:solidFill>
        </p:spPr>
        <p:txBody>
          <a:bodyPr rIns="7200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285750" indent="-285750" algn="just">
              <a:lnSpc>
                <a:spcPct val="150000"/>
              </a:lnSpc>
              <a:buFont typeface="Wingdings" panose="05000000000000000000" pitchFamily="2" charset="2"/>
              <a:buChar char="ü"/>
            </a:pPr>
            <a:r>
              <a:rPr lang="en-US" sz="1300" dirty="0"/>
              <a:t>“Social Auditor” has been defined as </a:t>
            </a:r>
            <a:r>
              <a:rPr lang="en-US" sz="1300" b="1" dirty="0"/>
              <a:t>an individual registered with a self-regulatory organization under the Institute of Chartered Accountants of India or such other agency, as may be specified by the Board, who has qualified a certification program conducted by National Institute of Securities Market and holds a valid certificate.</a:t>
            </a:r>
          </a:p>
          <a:p>
            <a:pPr algn="just">
              <a:lnSpc>
                <a:spcPct val="150000"/>
              </a:lnSpc>
            </a:pPr>
            <a:endParaRPr lang="en-US" sz="1300" dirty="0"/>
          </a:p>
          <a:p>
            <a:pPr marL="285750" indent="-285750" algn="just">
              <a:lnSpc>
                <a:spcPct val="150000"/>
              </a:lnSpc>
              <a:buFont typeface="Wingdings" panose="05000000000000000000" pitchFamily="2" charset="2"/>
              <a:buChar char="ü"/>
            </a:pPr>
            <a:r>
              <a:rPr lang="en-US" sz="1300" dirty="0"/>
              <a:t>ICAI had been entrusted with development of </a:t>
            </a:r>
            <a:r>
              <a:rPr lang="en-US" sz="1300" b="1" dirty="0"/>
              <a:t>Social Audit Standards </a:t>
            </a:r>
            <a:r>
              <a:rPr lang="en-IN" sz="1300" dirty="0"/>
              <a:t>covering aspects such  as  scope, engagement acceptance, basic principles, audit procedures, assurance report, documentation etc.</a:t>
            </a:r>
            <a:endParaRPr lang="en-US" sz="1300" dirty="0"/>
          </a:p>
          <a:p>
            <a:pPr marL="285750" indent="-285750" algn="just">
              <a:lnSpc>
                <a:spcPct val="150000"/>
              </a:lnSpc>
              <a:buFont typeface="Wingdings" panose="05000000000000000000" pitchFamily="2" charset="2"/>
              <a:buChar char="ü"/>
            </a:pPr>
            <a:endParaRPr lang="en-IN" altLang="en-US" sz="1300" dirty="0">
              <a:latin typeface="+mj-lt"/>
              <a:cs typeface="Arial" panose="020B0604020202020204" pitchFamily="34" charset="0"/>
            </a:endParaRPr>
          </a:p>
          <a:p>
            <a:pPr marL="285750" indent="-285750" algn="just">
              <a:lnSpc>
                <a:spcPct val="150000"/>
              </a:lnSpc>
              <a:buFont typeface="Wingdings" panose="05000000000000000000" pitchFamily="2" charset="2"/>
              <a:buChar char="ü"/>
            </a:pPr>
            <a:r>
              <a:rPr lang="en-IN" altLang="en-US" sz="1300" dirty="0">
                <a:latin typeface="+mj-lt"/>
                <a:cs typeface="Arial" panose="020B0604020202020204" pitchFamily="34" charset="0"/>
              </a:rPr>
              <a:t>SRSB of ICAI has developed </a:t>
            </a:r>
            <a:r>
              <a:rPr lang="en-IN" altLang="en-US" sz="1300" b="1" dirty="0">
                <a:latin typeface="+mj-lt"/>
                <a:cs typeface="Arial" panose="020B0604020202020204" pitchFamily="34" charset="0"/>
              </a:rPr>
              <a:t>Compendium of Social Audit Standards</a:t>
            </a:r>
            <a:r>
              <a:rPr lang="en-IN" altLang="en-US" sz="1300" dirty="0">
                <a:latin typeface="+mj-lt"/>
                <a:cs typeface="Arial" panose="020B0604020202020204" pitchFamily="34" charset="0"/>
              </a:rPr>
              <a:t> consisting of Framework for the Social Audit Standards, Preface to the Social Audit Standards and Social Audit Standards (SAS) on all the </a:t>
            </a:r>
            <a:r>
              <a:rPr lang="en-IN" altLang="en-US" sz="1300" b="1" dirty="0">
                <a:latin typeface="+mj-lt"/>
                <a:cs typeface="Arial" panose="020B0604020202020204" pitchFamily="34" charset="0"/>
              </a:rPr>
              <a:t>sixteen thematic areas</a:t>
            </a:r>
            <a:r>
              <a:rPr lang="en-IN" altLang="en-US" sz="1300" dirty="0">
                <a:latin typeface="+mj-lt"/>
                <a:cs typeface="Arial" panose="020B0604020202020204" pitchFamily="34" charset="0"/>
              </a:rPr>
              <a:t> </a:t>
            </a:r>
            <a:r>
              <a:rPr lang="en-US" sz="1300" dirty="0">
                <a:latin typeface="+mj-lt"/>
                <a:cs typeface="Arial" panose="020B0604020202020204" pitchFamily="34" charset="0"/>
                <a:sym typeface="Wingdings" panose="05000000000000000000" pitchFamily="2" charset="2"/>
              </a:rPr>
              <a:t>and sub-areas for taxonomic classification of social objectives covering various related areas of audit of social impact, for example, poverty, nutrition, climate change, etc.</a:t>
            </a:r>
          </a:p>
        </p:txBody>
      </p:sp>
      <p:pic>
        <p:nvPicPr>
          <p:cNvPr id="2" name="Picture 1">
            <a:extLst>
              <a:ext uri="{FF2B5EF4-FFF2-40B4-BE49-F238E27FC236}">
                <a16:creationId xmlns="" xmlns:a16="http://schemas.microsoft.com/office/drawing/2014/main" id="{CFBBD7F3-1253-EE66-61EF-1165609127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35" y="93195"/>
            <a:ext cx="3183068" cy="728010"/>
          </a:xfrm>
          <a:prstGeom prst="rect">
            <a:avLst/>
          </a:prstGeom>
          <a:ln w="228600" cap="sq" cmpd="thickThin">
            <a:noFill/>
            <a:prstDash val="solid"/>
            <a:miter lim="800000"/>
          </a:ln>
          <a:effectLst>
            <a:innerShdw blurRad="76200">
              <a:srgbClr val="000000"/>
            </a:innerShdw>
          </a:effectLst>
        </p:spPr>
      </p:pic>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1707" y="62007"/>
            <a:ext cx="6456805" cy="309700"/>
          </a:xfrm>
          <a:prstGeom prst="rect">
            <a:avLst/>
          </a:prstGeom>
        </p:spPr>
        <p:txBody>
          <a:bodyPr vert="horz" wrap="square" lIns="0" tIns="9525" rIns="0" bIns="0" rtlCol="0">
            <a:spAutoFit/>
          </a:bodyPr>
          <a:lstStyle/>
          <a:p>
            <a:pPr marL="9525">
              <a:spcBef>
                <a:spcPts val="75"/>
              </a:spcBef>
            </a:pPr>
            <a:r>
              <a:rPr lang="en-IN" sz="1950" b="1" spc="-41" dirty="0">
                <a:latin typeface="Tahoma"/>
                <a:cs typeface="Tahoma"/>
              </a:rPr>
              <a:t>Social Audit Standards</a:t>
            </a:r>
            <a:endParaRPr sz="1950" dirty="0">
              <a:latin typeface="Tahoma"/>
              <a:cs typeface="Tahoma"/>
            </a:endParaRPr>
          </a:p>
        </p:txBody>
      </p:sp>
      <p:graphicFrame>
        <p:nvGraphicFramePr>
          <p:cNvPr id="3" name="object 3"/>
          <p:cNvGraphicFramePr>
            <a:graphicFrameLocks noGrp="1"/>
          </p:cNvGraphicFramePr>
          <p:nvPr/>
        </p:nvGraphicFramePr>
        <p:xfrm>
          <a:off x="202018" y="552894"/>
          <a:ext cx="8623004" cy="4460774"/>
        </p:xfrm>
        <a:graphic>
          <a:graphicData uri="http://schemas.openxmlformats.org/drawingml/2006/table">
            <a:tbl>
              <a:tblPr firstRow="1" bandRow="1">
                <a:tableStyleId>{2D5ABB26-0587-4C30-8999-92F81FD0307C}</a:tableStyleId>
              </a:tblPr>
              <a:tblGrid>
                <a:gridCol w="4231759">
                  <a:extLst>
                    <a:ext uri="{9D8B030D-6E8A-4147-A177-3AD203B41FA5}">
                      <a16:colId xmlns="" xmlns:a16="http://schemas.microsoft.com/office/drawing/2014/main" val="20000"/>
                    </a:ext>
                  </a:extLst>
                </a:gridCol>
                <a:gridCol w="4391245">
                  <a:extLst>
                    <a:ext uri="{9D8B030D-6E8A-4147-A177-3AD203B41FA5}">
                      <a16:colId xmlns="" xmlns:a16="http://schemas.microsoft.com/office/drawing/2014/main" val="20001"/>
                    </a:ext>
                  </a:extLst>
                </a:gridCol>
              </a:tblGrid>
              <a:tr h="313303">
                <a:tc>
                  <a:txBody>
                    <a:bodyPr/>
                    <a:lstStyle/>
                    <a:p>
                      <a:pPr marL="91440">
                        <a:lnSpc>
                          <a:spcPct val="100000"/>
                        </a:lnSpc>
                        <a:spcBef>
                          <a:spcPts val="240"/>
                        </a:spcBef>
                      </a:pPr>
                      <a:r>
                        <a:rPr lang="en-IN" sz="1400" b="1" spc="-5" dirty="0">
                          <a:solidFill>
                            <a:srgbClr val="FFFFFF"/>
                          </a:solidFill>
                          <a:latin typeface="Calibri"/>
                          <a:cs typeface="Calibri"/>
                        </a:rPr>
                        <a:t>Social</a:t>
                      </a:r>
                      <a:r>
                        <a:rPr lang="en-IN" sz="1400" b="1" spc="-5" baseline="0" dirty="0">
                          <a:solidFill>
                            <a:srgbClr val="FFFFFF"/>
                          </a:solidFill>
                          <a:latin typeface="Calibri"/>
                          <a:cs typeface="Calibri"/>
                        </a:rPr>
                        <a:t> Audit Standards</a:t>
                      </a:r>
                      <a:endParaRPr sz="1400" dirty="0">
                        <a:latin typeface="Calibri"/>
                        <a:cs typeface="Calibri"/>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D24717"/>
                    </a:solidFill>
                  </a:tcPr>
                </a:tc>
                <a:tc>
                  <a:txBody>
                    <a:bodyPr/>
                    <a:lstStyle/>
                    <a:p>
                      <a:pPr marL="92075">
                        <a:lnSpc>
                          <a:spcPct val="100000"/>
                        </a:lnSpc>
                        <a:spcBef>
                          <a:spcPts val="240"/>
                        </a:spcBef>
                      </a:pPr>
                      <a:r>
                        <a:rPr sz="1400" b="1" dirty="0">
                          <a:solidFill>
                            <a:srgbClr val="FFFFFF"/>
                          </a:solidFill>
                          <a:latin typeface="Calibri"/>
                          <a:cs typeface="Calibri"/>
                        </a:rPr>
                        <a:t>SDGs</a:t>
                      </a:r>
                      <a:endParaRPr sz="1400">
                        <a:latin typeface="Calibri"/>
                        <a:cs typeface="Calibri"/>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D24717"/>
                    </a:solidFill>
                  </a:tcPr>
                </a:tc>
                <a:extLst>
                  <a:ext uri="{0D108BD9-81ED-4DB2-BD59-A6C34878D82A}">
                    <a16:rowId xmlns="" xmlns:a16="http://schemas.microsoft.com/office/drawing/2014/main" val="10000"/>
                  </a:ext>
                </a:extLst>
              </a:tr>
              <a:tr h="739319">
                <a:tc>
                  <a:txBody>
                    <a:bodyPr/>
                    <a:lstStyle/>
                    <a:p>
                      <a:pPr marL="91440">
                        <a:lnSpc>
                          <a:spcPct val="100000"/>
                        </a:lnSpc>
                        <a:spcBef>
                          <a:spcPts val="240"/>
                        </a:spcBef>
                      </a:pPr>
                      <a:r>
                        <a:rPr lang="en-IN" sz="1400" b="1" dirty="0">
                          <a:latin typeface="Calibri"/>
                          <a:cs typeface="Calibri"/>
                        </a:rPr>
                        <a:t>SAS 100: </a:t>
                      </a:r>
                      <a:r>
                        <a:rPr lang="en-IN" sz="1400" dirty="0">
                          <a:latin typeface="Calibri"/>
                          <a:cs typeface="Calibri"/>
                        </a:rPr>
                        <a:t>Eradicating hunger, poverty, malnutrition and inequality</a:t>
                      </a:r>
                      <a:endParaRPr sz="1400" dirty="0">
                        <a:latin typeface="Calibri"/>
                        <a:cs typeface="Calibri"/>
                      </a:endParaRPr>
                    </a:p>
                  </a:txBody>
                  <a:tcPr marL="0" marR="0" marT="228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ECFCC"/>
                    </a:solidFill>
                  </a:tcPr>
                </a:tc>
                <a:tc>
                  <a:txBody>
                    <a:bodyPr/>
                    <a:lstStyle/>
                    <a:p>
                      <a:pPr marL="92075" marR="0" lvl="0" indent="0" defTabSz="914400" eaLnBrk="1" fontAlgn="auto" latinLnBrk="0" hangingPunct="1">
                        <a:lnSpc>
                          <a:spcPct val="100000"/>
                        </a:lnSpc>
                        <a:spcBef>
                          <a:spcPts val="240"/>
                        </a:spcBef>
                        <a:spcAft>
                          <a:spcPts val="0"/>
                        </a:spcAft>
                        <a:buClrTx/>
                        <a:buSzTx/>
                        <a:buFontTx/>
                        <a:buNone/>
                        <a:tabLst/>
                        <a:defRPr/>
                      </a:pPr>
                      <a:r>
                        <a:rPr lang="en-IN" sz="1400" b="1" dirty="0">
                          <a:latin typeface="Calibri"/>
                          <a:cs typeface="Calibri"/>
                        </a:rPr>
                        <a:t>SDG 1 </a:t>
                      </a:r>
                      <a:r>
                        <a:rPr lang="en-IN" sz="1400" b="0" dirty="0">
                          <a:latin typeface="Calibri"/>
                          <a:cs typeface="Calibri"/>
                        </a:rPr>
                        <a:t>–</a:t>
                      </a:r>
                      <a:r>
                        <a:rPr lang="en-IN" sz="1400" b="0" baseline="0" dirty="0">
                          <a:latin typeface="Calibri"/>
                          <a:cs typeface="Calibri"/>
                        </a:rPr>
                        <a:t> No Poverty</a:t>
                      </a:r>
                    </a:p>
                    <a:p>
                      <a:pPr marL="92075" marR="0" lvl="0" indent="0" defTabSz="914400" eaLnBrk="1" fontAlgn="auto" latinLnBrk="0" hangingPunct="1">
                        <a:lnSpc>
                          <a:spcPct val="100000"/>
                        </a:lnSpc>
                        <a:spcBef>
                          <a:spcPts val="240"/>
                        </a:spcBef>
                        <a:spcAft>
                          <a:spcPts val="0"/>
                        </a:spcAft>
                        <a:buClrTx/>
                        <a:buSzTx/>
                        <a:buFontTx/>
                        <a:buNone/>
                        <a:tabLst/>
                        <a:defRPr/>
                      </a:pPr>
                      <a:endParaRPr lang="en-IN" sz="1400" b="0" baseline="0" dirty="0">
                        <a:latin typeface="Calibri"/>
                        <a:cs typeface="Calibri"/>
                      </a:endParaRPr>
                    </a:p>
                    <a:p>
                      <a:pPr marL="92075" marR="0" lvl="0" indent="0" defTabSz="914400" eaLnBrk="1" fontAlgn="auto" latinLnBrk="0" hangingPunct="1">
                        <a:lnSpc>
                          <a:spcPct val="100000"/>
                        </a:lnSpc>
                        <a:spcBef>
                          <a:spcPts val="240"/>
                        </a:spcBef>
                        <a:spcAft>
                          <a:spcPts val="0"/>
                        </a:spcAft>
                        <a:buClrTx/>
                        <a:buSzTx/>
                        <a:buFontTx/>
                        <a:buNone/>
                        <a:tabLst/>
                        <a:defRPr/>
                      </a:pPr>
                      <a:r>
                        <a:rPr lang="en-IN" sz="1400" b="1" dirty="0">
                          <a:latin typeface="+mn-lt"/>
                          <a:cs typeface="Calibri"/>
                        </a:rPr>
                        <a:t>SDG 2 </a:t>
                      </a:r>
                      <a:r>
                        <a:rPr lang="en-IN" sz="1400" b="0" dirty="0">
                          <a:latin typeface="+mn-lt"/>
                          <a:cs typeface="Calibri"/>
                        </a:rPr>
                        <a:t>–</a:t>
                      </a:r>
                      <a:r>
                        <a:rPr lang="en-IN" sz="1400" b="0" baseline="0" dirty="0">
                          <a:latin typeface="+mn-lt"/>
                          <a:cs typeface="Calibri"/>
                        </a:rPr>
                        <a:t> Zero Hunger</a:t>
                      </a:r>
                      <a:endParaRPr lang="en-IN" sz="1400" b="0" dirty="0">
                        <a:latin typeface="+mn-lt"/>
                        <a:cs typeface="Calibri"/>
                      </a:endParaRPr>
                    </a:p>
                  </a:txBody>
                  <a:tcPr marL="0" marR="0" marT="228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ECFCC"/>
                    </a:solidFill>
                  </a:tcPr>
                </a:tc>
                <a:extLst>
                  <a:ext uri="{0D108BD9-81ED-4DB2-BD59-A6C34878D82A}">
                    <a16:rowId xmlns="" xmlns:a16="http://schemas.microsoft.com/office/drawing/2014/main" val="10001"/>
                  </a:ext>
                </a:extLst>
              </a:tr>
              <a:tr h="616689">
                <a:tc>
                  <a:txBody>
                    <a:bodyPr/>
                    <a:lstStyle/>
                    <a:p>
                      <a:pPr marL="91440">
                        <a:lnSpc>
                          <a:spcPct val="100000"/>
                        </a:lnSpc>
                        <a:spcBef>
                          <a:spcPts val="244"/>
                        </a:spcBef>
                      </a:pPr>
                      <a:r>
                        <a:rPr lang="en-IN" sz="1400" b="1" dirty="0">
                          <a:solidFill>
                            <a:schemeClr val="tx1"/>
                          </a:solidFill>
                          <a:latin typeface="+mn-lt"/>
                          <a:ea typeface="+mn-ea"/>
                          <a:cs typeface="Calibri"/>
                        </a:rPr>
                        <a:t>SAS 200:</a:t>
                      </a:r>
                      <a:r>
                        <a:rPr lang="en-IN" sz="1400" dirty="0">
                          <a:solidFill>
                            <a:schemeClr val="tx1"/>
                          </a:solidFill>
                          <a:latin typeface="+mn-lt"/>
                          <a:ea typeface="+mn-ea"/>
                          <a:cs typeface="Calibri"/>
                        </a:rPr>
                        <a:t> Promoting health care including mental healthcare, sanitation and making available safe drinking water</a:t>
                      </a:r>
                      <a:endParaRPr sz="1400" dirty="0">
                        <a:solidFill>
                          <a:schemeClr val="tx1"/>
                        </a:solidFill>
                        <a:latin typeface="Calibri"/>
                        <a:ea typeface="+mn-ea"/>
                        <a:cs typeface="Calibri"/>
                      </a:endParaRPr>
                    </a:p>
                  </a:txBody>
                  <a:tcPr marL="0" marR="0" marT="2333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7E9E7"/>
                    </a:solidFill>
                  </a:tcPr>
                </a:tc>
                <a:tc>
                  <a:txBody>
                    <a:bodyPr/>
                    <a:lstStyle/>
                    <a:p>
                      <a:pPr marL="92075">
                        <a:lnSpc>
                          <a:spcPct val="100000"/>
                        </a:lnSpc>
                        <a:spcBef>
                          <a:spcPts val="244"/>
                        </a:spcBef>
                      </a:pPr>
                      <a:r>
                        <a:rPr lang="en-IN" sz="1400" b="1" dirty="0">
                          <a:latin typeface="Calibri"/>
                          <a:cs typeface="Calibri"/>
                        </a:rPr>
                        <a:t>SDG 3 </a:t>
                      </a:r>
                      <a:r>
                        <a:rPr lang="en-IN" sz="1400" b="0" dirty="0">
                          <a:latin typeface="Calibri"/>
                          <a:cs typeface="Calibri"/>
                        </a:rPr>
                        <a:t>– Good</a:t>
                      </a:r>
                      <a:r>
                        <a:rPr lang="en-IN" sz="1400" b="0" baseline="0" dirty="0">
                          <a:latin typeface="Calibri"/>
                          <a:cs typeface="Calibri"/>
                        </a:rPr>
                        <a:t> Health and Well-being</a:t>
                      </a:r>
                      <a:endParaRPr lang="en-IN" sz="1400" b="1" dirty="0">
                        <a:latin typeface="Calibri"/>
                        <a:cs typeface="Calibri"/>
                      </a:endParaRPr>
                    </a:p>
                  </a:txBody>
                  <a:tcPr marL="0" marR="0" marT="2333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7E9E7"/>
                    </a:solidFill>
                  </a:tcPr>
                </a:tc>
                <a:extLst>
                  <a:ext uri="{0D108BD9-81ED-4DB2-BD59-A6C34878D82A}">
                    <a16:rowId xmlns="" xmlns:a16="http://schemas.microsoft.com/office/drawing/2014/main" val="10002"/>
                  </a:ext>
                </a:extLst>
              </a:tr>
              <a:tr h="313303">
                <a:tc>
                  <a:txBody>
                    <a:bodyPr/>
                    <a:lstStyle/>
                    <a:p>
                      <a:pPr marL="91440">
                        <a:lnSpc>
                          <a:spcPct val="100000"/>
                        </a:lnSpc>
                        <a:spcBef>
                          <a:spcPts val="245"/>
                        </a:spcBef>
                      </a:pPr>
                      <a:r>
                        <a:rPr lang="en-IN" sz="1400" b="1" dirty="0">
                          <a:solidFill>
                            <a:schemeClr val="tx1"/>
                          </a:solidFill>
                          <a:latin typeface="+mn-lt"/>
                          <a:ea typeface="+mn-ea"/>
                          <a:cs typeface="Calibri"/>
                        </a:rPr>
                        <a:t>SAS 300: </a:t>
                      </a:r>
                      <a:r>
                        <a:rPr lang="en-IN" sz="1400" dirty="0">
                          <a:solidFill>
                            <a:schemeClr val="tx1"/>
                          </a:solidFill>
                          <a:latin typeface="+mn-lt"/>
                          <a:ea typeface="+mn-ea"/>
                          <a:cs typeface="Calibri"/>
                        </a:rPr>
                        <a:t>Promoting education, employability and livelihoods</a:t>
                      </a:r>
                      <a:endParaRPr sz="1400" dirty="0">
                        <a:solidFill>
                          <a:schemeClr val="tx1"/>
                        </a:solidFill>
                        <a:latin typeface="+mn-lt"/>
                        <a:ea typeface="+mn-ea"/>
                        <a:cs typeface="Calibri"/>
                      </a:endParaRPr>
                    </a:p>
                  </a:txBody>
                  <a:tcPr marL="0" marR="0" marT="23336"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ECFCC"/>
                    </a:solidFill>
                  </a:tcPr>
                </a:tc>
                <a:tc>
                  <a:txBody>
                    <a:bodyPr/>
                    <a:lstStyle/>
                    <a:p>
                      <a:pPr marL="92075">
                        <a:lnSpc>
                          <a:spcPct val="100000"/>
                        </a:lnSpc>
                        <a:spcBef>
                          <a:spcPts val="245"/>
                        </a:spcBef>
                      </a:pPr>
                      <a:r>
                        <a:rPr lang="en-IN" sz="1400" b="1" dirty="0">
                          <a:latin typeface="Calibri"/>
                          <a:cs typeface="Calibri"/>
                        </a:rPr>
                        <a:t>SDG 4</a:t>
                      </a:r>
                      <a:r>
                        <a:rPr lang="en-IN" sz="1400" b="0" dirty="0">
                          <a:latin typeface="Calibri"/>
                          <a:cs typeface="Calibri"/>
                        </a:rPr>
                        <a:t> – Quality</a:t>
                      </a:r>
                      <a:r>
                        <a:rPr lang="en-IN" sz="1400" b="0" baseline="0" dirty="0">
                          <a:latin typeface="Calibri"/>
                          <a:cs typeface="Calibri"/>
                        </a:rPr>
                        <a:t> Education</a:t>
                      </a:r>
                      <a:endParaRPr lang="en-IN" sz="1400" b="1" dirty="0">
                        <a:latin typeface="Calibri"/>
                        <a:cs typeface="Calibri"/>
                      </a:endParaRPr>
                    </a:p>
                    <a:p>
                      <a:pPr marL="92075">
                        <a:lnSpc>
                          <a:spcPct val="100000"/>
                        </a:lnSpc>
                        <a:spcBef>
                          <a:spcPts val="245"/>
                        </a:spcBef>
                      </a:pPr>
                      <a:r>
                        <a:rPr lang="en-IN" sz="1400" b="1" dirty="0">
                          <a:latin typeface="Calibri"/>
                          <a:cs typeface="Calibri"/>
                        </a:rPr>
                        <a:t>SDG 8 </a:t>
                      </a:r>
                      <a:r>
                        <a:rPr lang="en-IN" sz="1400" b="0" dirty="0">
                          <a:latin typeface="Calibri"/>
                          <a:cs typeface="Calibri"/>
                        </a:rPr>
                        <a:t>–</a:t>
                      </a:r>
                      <a:r>
                        <a:rPr lang="en-IN" sz="1400" b="0" baseline="0" dirty="0">
                          <a:latin typeface="Calibri"/>
                          <a:cs typeface="Calibri"/>
                        </a:rPr>
                        <a:t> Decent Work and Economic</a:t>
                      </a:r>
                      <a:r>
                        <a:rPr lang="en-IN" sz="1400" b="1" baseline="0" dirty="0">
                          <a:latin typeface="Calibri"/>
                          <a:cs typeface="Calibri"/>
                        </a:rPr>
                        <a:t> </a:t>
                      </a:r>
                    </a:p>
                    <a:p>
                      <a:pPr marL="92075">
                        <a:lnSpc>
                          <a:spcPct val="100000"/>
                        </a:lnSpc>
                        <a:spcBef>
                          <a:spcPts val="245"/>
                        </a:spcBef>
                      </a:pPr>
                      <a:r>
                        <a:rPr lang="en-IN" sz="1400" b="0" baseline="0" dirty="0">
                          <a:latin typeface="Calibri"/>
                          <a:cs typeface="Calibri"/>
                        </a:rPr>
                        <a:t>                Growth</a:t>
                      </a:r>
                    </a:p>
                  </a:txBody>
                  <a:tcPr marL="0" marR="0" marT="23336"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ECFCC"/>
                    </a:solidFill>
                  </a:tcPr>
                </a:tc>
                <a:extLst>
                  <a:ext uri="{0D108BD9-81ED-4DB2-BD59-A6C34878D82A}">
                    <a16:rowId xmlns="" xmlns:a16="http://schemas.microsoft.com/office/drawing/2014/main" val="10003"/>
                  </a:ext>
                </a:extLst>
              </a:tr>
              <a:tr h="600024">
                <a:tc>
                  <a:txBody>
                    <a:bodyPr/>
                    <a:lstStyle/>
                    <a:p>
                      <a:pPr marL="91440">
                        <a:lnSpc>
                          <a:spcPct val="100000"/>
                        </a:lnSpc>
                        <a:spcBef>
                          <a:spcPts val="245"/>
                        </a:spcBef>
                      </a:pPr>
                      <a:r>
                        <a:rPr lang="en-IN" sz="1400" b="1" dirty="0">
                          <a:solidFill>
                            <a:schemeClr val="tx1"/>
                          </a:solidFill>
                          <a:latin typeface="+mn-lt"/>
                          <a:ea typeface="+mn-ea"/>
                          <a:cs typeface="Calibri"/>
                        </a:rPr>
                        <a:t>SAS 400: </a:t>
                      </a:r>
                      <a:r>
                        <a:rPr lang="en-IN" sz="1400" dirty="0">
                          <a:solidFill>
                            <a:schemeClr val="tx1"/>
                          </a:solidFill>
                          <a:latin typeface="+mn-lt"/>
                          <a:ea typeface="+mn-ea"/>
                          <a:cs typeface="Calibri"/>
                        </a:rPr>
                        <a:t>Promoting gender equality, empowerment of women and LGBTQIA+ communities</a:t>
                      </a:r>
                      <a:endParaRPr sz="1400" dirty="0">
                        <a:solidFill>
                          <a:schemeClr val="tx1"/>
                        </a:solidFill>
                        <a:latin typeface="+mn-lt"/>
                        <a:ea typeface="+mn-ea"/>
                        <a:cs typeface="Calibri"/>
                      </a:endParaRPr>
                    </a:p>
                  </a:txBody>
                  <a:tcPr marL="0" marR="0" marT="23336"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ECFCC"/>
                    </a:solidFill>
                  </a:tcPr>
                </a:tc>
                <a:tc>
                  <a:txBody>
                    <a:bodyPr/>
                    <a:lstStyle/>
                    <a:p>
                      <a:pPr marL="92075">
                        <a:lnSpc>
                          <a:spcPct val="100000"/>
                        </a:lnSpc>
                        <a:spcBef>
                          <a:spcPts val="245"/>
                        </a:spcBef>
                      </a:pPr>
                      <a:r>
                        <a:rPr lang="en-IN" sz="1400" b="1" dirty="0">
                          <a:latin typeface="Calibri"/>
                          <a:cs typeface="Calibri"/>
                        </a:rPr>
                        <a:t>SDG 5 </a:t>
                      </a:r>
                      <a:r>
                        <a:rPr lang="en-IN" sz="1400" b="0" dirty="0">
                          <a:latin typeface="Calibri"/>
                          <a:cs typeface="Calibri"/>
                        </a:rPr>
                        <a:t>– Gender Equality</a:t>
                      </a:r>
                    </a:p>
                    <a:p>
                      <a:pPr marL="92075">
                        <a:lnSpc>
                          <a:spcPct val="100000"/>
                        </a:lnSpc>
                        <a:spcBef>
                          <a:spcPts val="245"/>
                        </a:spcBef>
                      </a:pPr>
                      <a:endParaRPr lang="en-IN" sz="1400" b="1" dirty="0">
                        <a:latin typeface="Calibri"/>
                        <a:cs typeface="Calibri"/>
                      </a:endParaRPr>
                    </a:p>
                  </a:txBody>
                  <a:tcPr marL="0" marR="0" marT="23336"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ECFCC"/>
                    </a:solidFill>
                  </a:tcPr>
                </a:tc>
                <a:extLst>
                  <a:ext uri="{0D108BD9-81ED-4DB2-BD59-A6C34878D82A}">
                    <a16:rowId xmlns="" xmlns:a16="http://schemas.microsoft.com/office/drawing/2014/main" val="10004"/>
                  </a:ext>
                </a:extLst>
              </a:tr>
              <a:tr h="313303">
                <a:tc>
                  <a:txBody>
                    <a:bodyPr/>
                    <a:lstStyle/>
                    <a:p>
                      <a:pPr marL="91440">
                        <a:lnSpc>
                          <a:spcPct val="100000"/>
                        </a:lnSpc>
                        <a:spcBef>
                          <a:spcPts val="245"/>
                        </a:spcBef>
                      </a:pPr>
                      <a:r>
                        <a:rPr lang="en-IN" sz="1400" b="1" dirty="0">
                          <a:solidFill>
                            <a:schemeClr val="tx1"/>
                          </a:solidFill>
                          <a:latin typeface="+mn-lt"/>
                          <a:ea typeface="+mn-ea"/>
                          <a:cs typeface="Calibri"/>
                        </a:rPr>
                        <a:t>SAS 500: </a:t>
                      </a:r>
                      <a:r>
                        <a:rPr lang="en-IN" sz="1400" dirty="0">
                          <a:solidFill>
                            <a:schemeClr val="tx1"/>
                          </a:solidFill>
                          <a:latin typeface="+mn-lt"/>
                          <a:ea typeface="+mn-ea"/>
                          <a:cs typeface="Calibri"/>
                        </a:rPr>
                        <a:t>Ensuring environmental sustainability, addressing climate change including mitigation and adaptation, forest and wildlife conservation</a:t>
                      </a:r>
                      <a:endParaRPr sz="1400" dirty="0">
                        <a:solidFill>
                          <a:schemeClr val="tx1"/>
                        </a:solidFill>
                        <a:latin typeface="+mn-lt"/>
                        <a:ea typeface="+mn-ea"/>
                        <a:cs typeface="Calibri"/>
                      </a:endParaRPr>
                    </a:p>
                  </a:txBody>
                  <a:tcPr marL="0" marR="0" marT="23336"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ECFCC"/>
                    </a:solidFill>
                  </a:tcPr>
                </a:tc>
                <a:tc>
                  <a:txBody>
                    <a:bodyPr/>
                    <a:lstStyle/>
                    <a:p>
                      <a:pPr marL="92075">
                        <a:lnSpc>
                          <a:spcPct val="100000"/>
                        </a:lnSpc>
                        <a:spcBef>
                          <a:spcPts val="245"/>
                        </a:spcBef>
                      </a:pPr>
                      <a:r>
                        <a:rPr lang="en-IN" sz="1400" b="1" dirty="0">
                          <a:latin typeface="Calibri"/>
                          <a:cs typeface="Calibri"/>
                        </a:rPr>
                        <a:t>SDG</a:t>
                      </a:r>
                      <a:r>
                        <a:rPr lang="en-IN" sz="1400" b="1" baseline="0" dirty="0">
                          <a:latin typeface="Calibri"/>
                          <a:cs typeface="Calibri"/>
                        </a:rPr>
                        <a:t> 13 </a:t>
                      </a:r>
                      <a:r>
                        <a:rPr lang="en-IN" sz="1400" b="0" baseline="0" dirty="0">
                          <a:latin typeface="Calibri"/>
                          <a:cs typeface="Calibri"/>
                        </a:rPr>
                        <a:t>– Climate Action</a:t>
                      </a:r>
                    </a:p>
                    <a:p>
                      <a:pPr marL="92075">
                        <a:lnSpc>
                          <a:spcPct val="100000"/>
                        </a:lnSpc>
                        <a:spcBef>
                          <a:spcPts val="245"/>
                        </a:spcBef>
                      </a:pPr>
                      <a:endParaRPr lang="en-IN" sz="1400" b="1" baseline="0" dirty="0">
                        <a:latin typeface="Calibri"/>
                        <a:cs typeface="Calibri"/>
                      </a:endParaRPr>
                    </a:p>
                    <a:p>
                      <a:pPr marL="92075">
                        <a:lnSpc>
                          <a:spcPct val="100000"/>
                        </a:lnSpc>
                        <a:spcBef>
                          <a:spcPts val="245"/>
                        </a:spcBef>
                      </a:pPr>
                      <a:r>
                        <a:rPr lang="en-IN" sz="1400" b="1" dirty="0">
                          <a:latin typeface="Calibri"/>
                          <a:cs typeface="Calibri"/>
                        </a:rPr>
                        <a:t>SDG 7 </a:t>
                      </a:r>
                      <a:r>
                        <a:rPr lang="en-IN" sz="1400" b="0" dirty="0">
                          <a:latin typeface="Calibri"/>
                          <a:cs typeface="Calibri"/>
                        </a:rPr>
                        <a:t>– Affordable and Clean Energy</a:t>
                      </a:r>
                    </a:p>
                    <a:p>
                      <a:pPr marL="92075">
                        <a:lnSpc>
                          <a:spcPct val="100000"/>
                        </a:lnSpc>
                        <a:spcBef>
                          <a:spcPts val="245"/>
                        </a:spcBef>
                      </a:pPr>
                      <a:endParaRPr lang="en-IN" sz="1400" b="1" dirty="0">
                        <a:latin typeface="Calibri"/>
                        <a:cs typeface="Calibri"/>
                      </a:endParaRPr>
                    </a:p>
                    <a:p>
                      <a:pPr marL="92075">
                        <a:lnSpc>
                          <a:spcPct val="100000"/>
                        </a:lnSpc>
                        <a:spcBef>
                          <a:spcPts val="245"/>
                        </a:spcBef>
                      </a:pPr>
                      <a:r>
                        <a:rPr lang="en-IN" sz="1400" b="1" dirty="0">
                          <a:latin typeface="Calibri"/>
                          <a:cs typeface="Calibri"/>
                        </a:rPr>
                        <a:t>SDG 14 </a:t>
                      </a:r>
                      <a:r>
                        <a:rPr lang="en-IN" sz="1400" b="0" dirty="0">
                          <a:latin typeface="Calibri"/>
                          <a:cs typeface="Calibri"/>
                        </a:rPr>
                        <a:t>–</a:t>
                      </a:r>
                      <a:r>
                        <a:rPr lang="en-IN" sz="1400" b="0" baseline="0" dirty="0">
                          <a:latin typeface="Calibri"/>
                          <a:cs typeface="Calibri"/>
                        </a:rPr>
                        <a:t> Life Below Water</a:t>
                      </a:r>
                    </a:p>
                    <a:p>
                      <a:pPr marL="92075">
                        <a:lnSpc>
                          <a:spcPct val="100000"/>
                        </a:lnSpc>
                        <a:spcBef>
                          <a:spcPts val="245"/>
                        </a:spcBef>
                      </a:pPr>
                      <a:endParaRPr lang="en-IN" sz="1400" b="1" dirty="0">
                        <a:latin typeface="Calibri"/>
                        <a:cs typeface="Calibri"/>
                      </a:endParaRPr>
                    </a:p>
                  </a:txBody>
                  <a:tcPr marL="0" marR="0" marT="23336"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EECFCC"/>
                    </a:solidFill>
                  </a:tcPr>
                </a:tc>
                <a:extLst>
                  <a:ext uri="{0D108BD9-81ED-4DB2-BD59-A6C34878D82A}">
                    <a16:rowId xmlns="" xmlns:a16="http://schemas.microsoft.com/office/drawing/2014/main" val="10005"/>
                  </a:ext>
                </a:extLst>
              </a:tr>
            </a:tbl>
          </a:graphicData>
        </a:graphic>
      </p:graphicFrame>
      <p:pic>
        <p:nvPicPr>
          <p:cNvPr id="4" name="Picture 3"/>
          <p:cNvPicPr>
            <a:picLocks noChangeAspect="1"/>
          </p:cNvPicPr>
          <p:nvPr/>
        </p:nvPicPr>
        <p:blipFill>
          <a:blip r:embed="rId2"/>
          <a:stretch>
            <a:fillRect/>
          </a:stretch>
        </p:blipFill>
        <p:spPr>
          <a:xfrm>
            <a:off x="7456269" y="921911"/>
            <a:ext cx="659218" cy="659218"/>
          </a:xfrm>
          <a:prstGeom prst="rect">
            <a:avLst/>
          </a:prstGeom>
        </p:spPr>
      </p:pic>
      <p:pic>
        <p:nvPicPr>
          <p:cNvPr id="5" name="Picture 4"/>
          <p:cNvPicPr>
            <a:picLocks noChangeAspect="1"/>
          </p:cNvPicPr>
          <p:nvPr/>
        </p:nvPicPr>
        <p:blipFill>
          <a:blip r:embed="rId3"/>
          <a:stretch>
            <a:fillRect/>
          </a:stretch>
        </p:blipFill>
        <p:spPr>
          <a:xfrm>
            <a:off x="8150563" y="928514"/>
            <a:ext cx="639383" cy="639383"/>
          </a:xfrm>
          <a:prstGeom prst="rect">
            <a:avLst/>
          </a:prstGeom>
        </p:spPr>
      </p:pic>
      <p:pic>
        <p:nvPicPr>
          <p:cNvPr id="6" name="Picture 5"/>
          <p:cNvPicPr>
            <a:picLocks noChangeAspect="1"/>
          </p:cNvPicPr>
          <p:nvPr/>
        </p:nvPicPr>
        <p:blipFill>
          <a:blip r:embed="rId4"/>
          <a:stretch>
            <a:fillRect/>
          </a:stretch>
        </p:blipFill>
        <p:spPr>
          <a:xfrm>
            <a:off x="8150563" y="1606331"/>
            <a:ext cx="639383" cy="639383"/>
          </a:xfrm>
          <a:prstGeom prst="rect">
            <a:avLst/>
          </a:prstGeom>
        </p:spPr>
      </p:pic>
      <p:pic>
        <p:nvPicPr>
          <p:cNvPr id="7" name="Picture 6"/>
          <p:cNvPicPr>
            <a:picLocks noChangeAspect="1"/>
          </p:cNvPicPr>
          <p:nvPr/>
        </p:nvPicPr>
        <p:blipFill>
          <a:blip r:embed="rId5"/>
          <a:stretch>
            <a:fillRect/>
          </a:stretch>
        </p:blipFill>
        <p:spPr>
          <a:xfrm>
            <a:off x="7476104" y="2272570"/>
            <a:ext cx="639383" cy="639383"/>
          </a:xfrm>
          <a:prstGeom prst="rect">
            <a:avLst/>
          </a:prstGeom>
        </p:spPr>
      </p:pic>
      <p:pic>
        <p:nvPicPr>
          <p:cNvPr id="8" name="Picture 7"/>
          <p:cNvPicPr>
            <a:picLocks noChangeAspect="1"/>
          </p:cNvPicPr>
          <p:nvPr/>
        </p:nvPicPr>
        <p:blipFill>
          <a:blip r:embed="rId6"/>
          <a:stretch>
            <a:fillRect/>
          </a:stretch>
        </p:blipFill>
        <p:spPr>
          <a:xfrm>
            <a:off x="8150563" y="2284148"/>
            <a:ext cx="639383" cy="631574"/>
          </a:xfrm>
          <a:prstGeom prst="rect">
            <a:avLst/>
          </a:prstGeom>
        </p:spPr>
      </p:pic>
      <p:pic>
        <p:nvPicPr>
          <p:cNvPr id="9" name="Picture 8"/>
          <p:cNvPicPr>
            <a:picLocks noChangeAspect="1"/>
          </p:cNvPicPr>
          <p:nvPr/>
        </p:nvPicPr>
        <p:blipFill>
          <a:blip r:embed="rId7"/>
          <a:stretch>
            <a:fillRect/>
          </a:stretch>
        </p:blipFill>
        <p:spPr>
          <a:xfrm>
            <a:off x="8171123" y="2988385"/>
            <a:ext cx="618824" cy="562889"/>
          </a:xfrm>
          <a:prstGeom prst="rect">
            <a:avLst/>
          </a:prstGeom>
        </p:spPr>
      </p:pic>
      <p:pic>
        <p:nvPicPr>
          <p:cNvPr id="10" name="Picture 9"/>
          <p:cNvPicPr>
            <a:picLocks noChangeAspect="1"/>
          </p:cNvPicPr>
          <p:nvPr/>
        </p:nvPicPr>
        <p:blipFill>
          <a:blip r:embed="rId8"/>
          <a:stretch>
            <a:fillRect/>
          </a:stretch>
        </p:blipFill>
        <p:spPr>
          <a:xfrm>
            <a:off x="7491345" y="3603394"/>
            <a:ext cx="659218" cy="692503"/>
          </a:xfrm>
          <a:prstGeom prst="rect">
            <a:avLst/>
          </a:prstGeom>
        </p:spPr>
      </p:pic>
      <p:pic>
        <p:nvPicPr>
          <p:cNvPr id="11" name="Picture 10"/>
          <p:cNvPicPr>
            <a:picLocks noChangeAspect="1"/>
          </p:cNvPicPr>
          <p:nvPr/>
        </p:nvPicPr>
        <p:blipFill>
          <a:blip r:embed="rId9"/>
          <a:stretch>
            <a:fillRect/>
          </a:stretch>
        </p:blipFill>
        <p:spPr>
          <a:xfrm>
            <a:off x="8195299" y="3948387"/>
            <a:ext cx="594647" cy="612980"/>
          </a:xfrm>
          <a:prstGeom prst="rect">
            <a:avLst/>
          </a:prstGeom>
        </p:spPr>
      </p:pic>
      <p:pic>
        <p:nvPicPr>
          <p:cNvPr id="12" name="Picture 11"/>
          <p:cNvPicPr>
            <a:picLocks noChangeAspect="1"/>
          </p:cNvPicPr>
          <p:nvPr/>
        </p:nvPicPr>
        <p:blipFill>
          <a:blip r:embed="rId10"/>
          <a:stretch>
            <a:fillRect/>
          </a:stretch>
        </p:blipFill>
        <p:spPr>
          <a:xfrm>
            <a:off x="7495913" y="4307259"/>
            <a:ext cx="664488" cy="66448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1707" y="62007"/>
            <a:ext cx="6456805" cy="309700"/>
          </a:xfrm>
          <a:prstGeom prst="rect">
            <a:avLst/>
          </a:prstGeom>
        </p:spPr>
        <p:txBody>
          <a:bodyPr vert="horz" wrap="square" lIns="0" tIns="9525" rIns="0" bIns="0" rtlCol="0">
            <a:spAutoFit/>
          </a:bodyPr>
          <a:lstStyle/>
          <a:p>
            <a:pPr marL="9525">
              <a:spcBef>
                <a:spcPts val="75"/>
              </a:spcBef>
            </a:pPr>
            <a:r>
              <a:rPr lang="en-IN" sz="1950" b="1" spc="-41" dirty="0">
                <a:latin typeface="Tahoma"/>
                <a:cs typeface="Tahoma"/>
              </a:rPr>
              <a:t>Social Audit Standards</a:t>
            </a:r>
            <a:endParaRPr sz="1950" dirty="0">
              <a:latin typeface="Tahoma"/>
              <a:cs typeface="Tahoma"/>
            </a:endParaRPr>
          </a:p>
        </p:txBody>
      </p:sp>
      <p:graphicFrame>
        <p:nvGraphicFramePr>
          <p:cNvPr id="3" name="object 3"/>
          <p:cNvGraphicFramePr>
            <a:graphicFrameLocks noGrp="1"/>
          </p:cNvGraphicFramePr>
          <p:nvPr/>
        </p:nvGraphicFramePr>
        <p:xfrm>
          <a:off x="241707" y="588041"/>
          <a:ext cx="8623004" cy="4498907"/>
        </p:xfrm>
        <a:graphic>
          <a:graphicData uri="http://schemas.openxmlformats.org/drawingml/2006/table">
            <a:tbl>
              <a:tblPr firstRow="1" bandRow="1">
                <a:tableStyleId>{2D5ABB26-0587-4C30-8999-92F81FD0307C}</a:tableStyleId>
              </a:tblPr>
              <a:tblGrid>
                <a:gridCol w="3936888">
                  <a:extLst>
                    <a:ext uri="{9D8B030D-6E8A-4147-A177-3AD203B41FA5}">
                      <a16:colId xmlns="" xmlns:a16="http://schemas.microsoft.com/office/drawing/2014/main" val="20000"/>
                    </a:ext>
                  </a:extLst>
                </a:gridCol>
                <a:gridCol w="4686116">
                  <a:extLst>
                    <a:ext uri="{9D8B030D-6E8A-4147-A177-3AD203B41FA5}">
                      <a16:colId xmlns="" xmlns:a16="http://schemas.microsoft.com/office/drawing/2014/main" val="20001"/>
                    </a:ext>
                  </a:extLst>
                </a:gridCol>
              </a:tblGrid>
              <a:tr h="313303">
                <a:tc>
                  <a:txBody>
                    <a:bodyPr/>
                    <a:lstStyle/>
                    <a:p>
                      <a:pPr marL="91440">
                        <a:lnSpc>
                          <a:spcPct val="100000"/>
                        </a:lnSpc>
                        <a:spcBef>
                          <a:spcPts val="240"/>
                        </a:spcBef>
                      </a:pPr>
                      <a:r>
                        <a:rPr lang="en-IN" sz="1400" b="1" spc="-5" dirty="0">
                          <a:solidFill>
                            <a:srgbClr val="FFFFFF"/>
                          </a:solidFill>
                          <a:latin typeface="Calibri"/>
                          <a:cs typeface="Calibri"/>
                        </a:rPr>
                        <a:t>Social</a:t>
                      </a:r>
                      <a:r>
                        <a:rPr lang="en-IN" sz="1400" b="1" spc="-5" baseline="0" dirty="0">
                          <a:solidFill>
                            <a:srgbClr val="FFFFFF"/>
                          </a:solidFill>
                          <a:latin typeface="Calibri"/>
                          <a:cs typeface="Calibri"/>
                        </a:rPr>
                        <a:t> Audit Standards</a:t>
                      </a:r>
                      <a:endParaRPr sz="1400" dirty="0">
                        <a:latin typeface="Calibri"/>
                        <a:cs typeface="Calibri"/>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D24717"/>
                    </a:solidFill>
                  </a:tcPr>
                </a:tc>
                <a:tc>
                  <a:txBody>
                    <a:bodyPr/>
                    <a:lstStyle/>
                    <a:p>
                      <a:pPr marL="92075">
                        <a:lnSpc>
                          <a:spcPct val="100000"/>
                        </a:lnSpc>
                        <a:spcBef>
                          <a:spcPts val="240"/>
                        </a:spcBef>
                      </a:pPr>
                      <a:r>
                        <a:rPr sz="1400" b="1" dirty="0">
                          <a:solidFill>
                            <a:srgbClr val="FFFFFF"/>
                          </a:solidFill>
                          <a:latin typeface="Calibri"/>
                          <a:cs typeface="Calibri"/>
                        </a:rPr>
                        <a:t>SDGs</a:t>
                      </a:r>
                      <a:endParaRPr sz="1400">
                        <a:latin typeface="Calibri"/>
                        <a:cs typeface="Calibri"/>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D24717"/>
                    </a:solidFill>
                  </a:tcPr>
                </a:tc>
                <a:extLst>
                  <a:ext uri="{0D108BD9-81ED-4DB2-BD59-A6C34878D82A}">
                    <a16:rowId xmlns="" xmlns:a16="http://schemas.microsoft.com/office/drawing/2014/main" val="10000"/>
                  </a:ext>
                </a:extLst>
              </a:tr>
              <a:tr h="326161">
                <a:tc>
                  <a:txBody>
                    <a:bodyPr/>
                    <a:lstStyle/>
                    <a:p>
                      <a:pPr marL="91440">
                        <a:lnSpc>
                          <a:spcPct val="100000"/>
                        </a:lnSpc>
                        <a:spcBef>
                          <a:spcPts val="245"/>
                        </a:spcBef>
                      </a:pPr>
                      <a:r>
                        <a:rPr lang="en-IN" sz="1400" b="1" dirty="0">
                          <a:solidFill>
                            <a:schemeClr val="tx1"/>
                          </a:solidFill>
                          <a:latin typeface="+mn-lt"/>
                          <a:ea typeface="+mn-ea"/>
                          <a:cs typeface="Calibri"/>
                        </a:rPr>
                        <a:t>SAS 600: </a:t>
                      </a:r>
                      <a:r>
                        <a:rPr lang="en-IN" sz="1400" dirty="0">
                          <a:solidFill>
                            <a:schemeClr val="tx1"/>
                          </a:solidFill>
                          <a:latin typeface="+mn-lt"/>
                          <a:ea typeface="+mn-ea"/>
                          <a:cs typeface="Calibri"/>
                        </a:rPr>
                        <a:t>Protection of national heritage, art and culture</a:t>
                      </a:r>
                      <a:endParaRPr sz="1400" dirty="0">
                        <a:solidFill>
                          <a:schemeClr val="tx1"/>
                        </a:solidFill>
                        <a:latin typeface="+mn-lt"/>
                        <a:ea typeface="+mn-ea"/>
                        <a:cs typeface="Calibri"/>
                      </a:endParaRPr>
                    </a:p>
                  </a:txBody>
                  <a:tcPr marL="0" marR="0" marT="23336" marB="0">
                    <a:lnL w="12700">
                      <a:solidFill>
                        <a:srgbClr val="FFFFFF"/>
                      </a:solidFill>
                      <a:prstDash val="soli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marL="92075">
                        <a:lnSpc>
                          <a:spcPct val="100000"/>
                        </a:lnSpc>
                        <a:spcBef>
                          <a:spcPts val="245"/>
                        </a:spcBef>
                      </a:pPr>
                      <a:r>
                        <a:rPr lang="en-IN" sz="1400" b="1" dirty="0">
                          <a:latin typeface="Calibri"/>
                          <a:cs typeface="Calibri"/>
                        </a:rPr>
                        <a:t>SDG 11</a:t>
                      </a:r>
                      <a:r>
                        <a:rPr lang="en-IN" sz="1400" b="0" dirty="0">
                          <a:latin typeface="Calibri"/>
                          <a:cs typeface="Calibri"/>
                        </a:rPr>
                        <a:t> – Sustainable Cities and Communities</a:t>
                      </a:r>
                    </a:p>
                    <a:p>
                      <a:pPr marL="92075">
                        <a:lnSpc>
                          <a:spcPct val="100000"/>
                        </a:lnSpc>
                        <a:spcBef>
                          <a:spcPts val="245"/>
                        </a:spcBef>
                      </a:pPr>
                      <a:endParaRPr lang="en-IN" sz="1400" b="0" dirty="0">
                        <a:latin typeface="Calibri"/>
                        <a:cs typeface="Calibri"/>
                      </a:endParaRPr>
                    </a:p>
                    <a:p>
                      <a:pPr marL="92075">
                        <a:lnSpc>
                          <a:spcPct val="100000"/>
                        </a:lnSpc>
                        <a:spcBef>
                          <a:spcPts val="245"/>
                        </a:spcBef>
                      </a:pPr>
                      <a:endParaRPr lang="en-IN" sz="1400" b="1" dirty="0">
                        <a:latin typeface="Calibri"/>
                        <a:cs typeface="Calibri"/>
                      </a:endParaRPr>
                    </a:p>
                  </a:txBody>
                  <a:tcPr marL="0" marR="0" marT="23336"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extLst>
                  <a:ext uri="{0D108BD9-81ED-4DB2-BD59-A6C34878D82A}">
                    <a16:rowId xmlns="" xmlns:a16="http://schemas.microsoft.com/office/drawing/2014/main" val="10006"/>
                  </a:ext>
                </a:extLst>
              </a:tr>
              <a:tr h="326161">
                <a:tc>
                  <a:txBody>
                    <a:bodyPr/>
                    <a:lstStyle/>
                    <a:p>
                      <a:pPr marL="91440" marR="0" lvl="0" indent="0" defTabSz="914400" eaLnBrk="1" fontAlgn="auto" latinLnBrk="0" hangingPunct="1">
                        <a:lnSpc>
                          <a:spcPct val="100000"/>
                        </a:lnSpc>
                        <a:spcBef>
                          <a:spcPts val="245"/>
                        </a:spcBef>
                        <a:spcAft>
                          <a:spcPts val="0"/>
                        </a:spcAft>
                        <a:buClrTx/>
                        <a:buSzTx/>
                        <a:buFontTx/>
                        <a:buNone/>
                        <a:tabLst/>
                        <a:defRPr/>
                      </a:pPr>
                      <a:r>
                        <a:rPr lang="en-IN" sz="1400" b="1" dirty="0">
                          <a:solidFill>
                            <a:schemeClr val="tx1"/>
                          </a:solidFill>
                          <a:latin typeface="+mn-lt"/>
                          <a:ea typeface="+mn-ea"/>
                          <a:cs typeface="Calibri"/>
                        </a:rPr>
                        <a:t>SAS 700: </a:t>
                      </a:r>
                      <a:r>
                        <a:rPr lang="en-IN" sz="1400" dirty="0">
                          <a:solidFill>
                            <a:schemeClr val="tx1"/>
                          </a:solidFill>
                          <a:latin typeface="+mn-lt"/>
                          <a:ea typeface="+mn-ea"/>
                          <a:cs typeface="Calibri"/>
                        </a:rPr>
                        <a:t>Training to promote rural sports, nationally recognised sports, Paralympic sports and Olympic sports</a:t>
                      </a:r>
                    </a:p>
                  </a:txBody>
                  <a:tcPr marL="0" marR="0" marT="23336"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F7E9E7"/>
                    </a:solidFill>
                  </a:tcPr>
                </a:tc>
                <a:tc>
                  <a:txBody>
                    <a:bodyPr/>
                    <a:lstStyle/>
                    <a:p>
                      <a:pPr marL="92075">
                        <a:lnSpc>
                          <a:spcPct val="100000"/>
                        </a:lnSpc>
                        <a:spcBef>
                          <a:spcPts val="250"/>
                        </a:spcBef>
                      </a:pPr>
                      <a:r>
                        <a:rPr lang="en-IN" sz="1400" b="1" dirty="0">
                          <a:latin typeface="+mn-lt"/>
                          <a:cs typeface="Calibri"/>
                        </a:rPr>
                        <a:t>SDG 10 </a:t>
                      </a:r>
                      <a:r>
                        <a:rPr lang="en-IN" sz="1400" b="0" dirty="0">
                          <a:latin typeface="+mn-lt"/>
                          <a:cs typeface="Calibri"/>
                        </a:rPr>
                        <a:t>– Reduced Inequalities</a:t>
                      </a:r>
                      <a:endParaRPr lang="en-IN" sz="1400" b="1" dirty="0">
                        <a:latin typeface="+mn-lt"/>
                        <a:cs typeface="Calibri"/>
                      </a:endParaRPr>
                    </a:p>
                    <a:p>
                      <a:pPr marL="92075" marR="0" lvl="0" indent="0" defTabSz="914400" eaLnBrk="1" fontAlgn="auto" latinLnBrk="0" hangingPunct="1">
                        <a:lnSpc>
                          <a:spcPct val="100000"/>
                        </a:lnSpc>
                        <a:spcBef>
                          <a:spcPts val="245"/>
                        </a:spcBef>
                        <a:spcAft>
                          <a:spcPts val="0"/>
                        </a:spcAft>
                        <a:buClrTx/>
                        <a:buSzTx/>
                        <a:buFontTx/>
                        <a:buNone/>
                        <a:tabLst/>
                        <a:defRPr/>
                      </a:pPr>
                      <a:endParaRPr lang="en-IN" sz="1400" b="0" i="0" dirty="0">
                        <a:solidFill>
                          <a:schemeClr val="tx1"/>
                        </a:solidFill>
                        <a:effectLst/>
                        <a:latin typeface="+mn-lt"/>
                        <a:ea typeface="+mn-ea"/>
                        <a:cs typeface="+mn-cs"/>
                      </a:endParaRPr>
                    </a:p>
                  </a:txBody>
                  <a:tcPr marL="0" marR="0" marT="23336"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F7E9E7"/>
                    </a:solidFill>
                  </a:tcPr>
                </a:tc>
                <a:extLst>
                  <a:ext uri="{0D108BD9-81ED-4DB2-BD59-A6C34878D82A}">
                    <a16:rowId xmlns="" xmlns:a16="http://schemas.microsoft.com/office/drawing/2014/main" val="10002"/>
                  </a:ext>
                </a:extLst>
              </a:tr>
              <a:tr h="326161">
                <a:tc>
                  <a:txBody>
                    <a:bodyPr/>
                    <a:lstStyle/>
                    <a:p>
                      <a:pPr marL="91440">
                        <a:lnSpc>
                          <a:spcPct val="100000"/>
                        </a:lnSpc>
                        <a:spcBef>
                          <a:spcPts val="250"/>
                        </a:spcBef>
                      </a:pPr>
                      <a:r>
                        <a:rPr lang="en-IN" sz="1400" b="1" dirty="0">
                          <a:solidFill>
                            <a:schemeClr val="tx1"/>
                          </a:solidFill>
                          <a:latin typeface="+mn-lt"/>
                          <a:ea typeface="+mn-ea"/>
                          <a:cs typeface="Calibri"/>
                        </a:rPr>
                        <a:t>SAS 800: </a:t>
                      </a:r>
                      <a:r>
                        <a:rPr lang="en-IN" sz="1400" dirty="0">
                          <a:solidFill>
                            <a:schemeClr val="tx1"/>
                          </a:solidFill>
                          <a:latin typeface="+mn-lt"/>
                          <a:ea typeface="+mn-ea"/>
                          <a:cs typeface="Calibri"/>
                        </a:rPr>
                        <a:t>Supporting incubators of Social Enterprises</a:t>
                      </a:r>
                      <a:endParaRPr sz="1400" dirty="0">
                        <a:solidFill>
                          <a:schemeClr val="tx1"/>
                        </a:solidFill>
                        <a:latin typeface="+mn-lt"/>
                        <a:ea typeface="+mn-ea"/>
                        <a:cs typeface="Calibri"/>
                      </a:endParaRPr>
                    </a:p>
                  </a:txBody>
                  <a:tcPr marL="0" marR="0" marT="23813"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F7E9E7"/>
                    </a:solidFill>
                  </a:tcPr>
                </a:tc>
                <a:tc>
                  <a:txBody>
                    <a:bodyPr/>
                    <a:lstStyle/>
                    <a:p>
                      <a:pPr marL="92075">
                        <a:lnSpc>
                          <a:spcPct val="100000"/>
                        </a:lnSpc>
                        <a:spcBef>
                          <a:spcPts val="250"/>
                        </a:spcBef>
                      </a:pPr>
                      <a:r>
                        <a:rPr lang="en-IN" sz="1400" b="1" dirty="0">
                          <a:latin typeface="Calibri"/>
                          <a:cs typeface="Calibri"/>
                        </a:rPr>
                        <a:t>SDG</a:t>
                      </a:r>
                      <a:r>
                        <a:rPr lang="en-IN" sz="1400" b="1" baseline="0" dirty="0">
                          <a:latin typeface="Calibri"/>
                          <a:cs typeface="Calibri"/>
                        </a:rPr>
                        <a:t> </a:t>
                      </a:r>
                      <a:r>
                        <a:rPr lang="en-IN" sz="1400" b="1" dirty="0">
                          <a:latin typeface="Calibri"/>
                          <a:cs typeface="Calibri"/>
                        </a:rPr>
                        <a:t> 9 </a:t>
                      </a:r>
                      <a:r>
                        <a:rPr lang="en-IN" sz="1400" b="0" dirty="0">
                          <a:latin typeface="Calibri"/>
                          <a:cs typeface="Calibri"/>
                        </a:rPr>
                        <a:t>– Industry, Innovation</a:t>
                      </a:r>
                      <a:r>
                        <a:rPr lang="en-IN" sz="1400" b="0" baseline="0" dirty="0">
                          <a:latin typeface="Calibri"/>
                          <a:cs typeface="Calibri"/>
                        </a:rPr>
                        <a:t> and Infrastructure</a:t>
                      </a:r>
                    </a:p>
                    <a:p>
                      <a:pPr marL="92075">
                        <a:lnSpc>
                          <a:spcPct val="100000"/>
                        </a:lnSpc>
                        <a:spcBef>
                          <a:spcPts val="250"/>
                        </a:spcBef>
                      </a:pPr>
                      <a:endParaRPr lang="en-IN" sz="1400" b="0" baseline="0" dirty="0">
                        <a:latin typeface="Calibri"/>
                        <a:cs typeface="Calibri"/>
                      </a:endParaRPr>
                    </a:p>
                    <a:p>
                      <a:pPr marL="92075">
                        <a:lnSpc>
                          <a:spcPct val="100000"/>
                        </a:lnSpc>
                        <a:spcBef>
                          <a:spcPts val="250"/>
                        </a:spcBef>
                      </a:pPr>
                      <a:endParaRPr lang="en-IN" sz="1400" b="1" dirty="0">
                        <a:latin typeface="Calibri"/>
                        <a:cs typeface="Calibri"/>
                      </a:endParaRPr>
                    </a:p>
                  </a:txBody>
                  <a:tcPr marL="0" marR="0" marT="23813"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F7E9E7"/>
                    </a:solidFill>
                  </a:tcPr>
                </a:tc>
                <a:extLst>
                  <a:ext uri="{0D108BD9-81ED-4DB2-BD59-A6C34878D82A}">
                    <a16:rowId xmlns="" xmlns:a16="http://schemas.microsoft.com/office/drawing/2014/main" val="10003"/>
                  </a:ext>
                </a:extLst>
              </a:tr>
              <a:tr h="326161">
                <a:tc>
                  <a:txBody>
                    <a:bodyPr/>
                    <a:lstStyle/>
                    <a:p>
                      <a:pPr marL="91440">
                        <a:lnSpc>
                          <a:spcPct val="100000"/>
                        </a:lnSpc>
                        <a:spcBef>
                          <a:spcPts val="250"/>
                        </a:spcBef>
                      </a:pPr>
                      <a:r>
                        <a:rPr lang="en-IN" sz="1400" b="1" dirty="0">
                          <a:solidFill>
                            <a:schemeClr val="tx1"/>
                          </a:solidFill>
                          <a:latin typeface="+mn-lt"/>
                          <a:ea typeface="+mn-ea"/>
                          <a:cs typeface="Calibri"/>
                        </a:rPr>
                        <a:t>SAS 900: </a:t>
                      </a:r>
                      <a:r>
                        <a:rPr lang="en-IN" sz="1400" dirty="0">
                          <a:solidFill>
                            <a:schemeClr val="tx1"/>
                          </a:solidFill>
                          <a:latin typeface="+mn-lt"/>
                          <a:ea typeface="+mn-ea"/>
                          <a:cs typeface="Calibri"/>
                        </a:rPr>
                        <a:t>Supporting other platforms that strengthen the non-profit ecosystem in fundraising and capacity building</a:t>
                      </a:r>
                      <a:endParaRPr sz="1400" dirty="0">
                        <a:solidFill>
                          <a:schemeClr val="tx1"/>
                        </a:solidFill>
                        <a:latin typeface="+mn-lt"/>
                        <a:ea typeface="+mn-ea"/>
                        <a:cs typeface="Calibri"/>
                      </a:endParaRPr>
                    </a:p>
                  </a:txBody>
                  <a:tcPr marL="0" marR="0" marT="23813"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F7E9E7"/>
                    </a:solidFill>
                  </a:tcPr>
                </a:tc>
                <a:tc>
                  <a:txBody>
                    <a:bodyPr/>
                    <a:lstStyle/>
                    <a:p>
                      <a:pPr marL="92075" marR="0" lvl="0" indent="0" defTabSz="914400" eaLnBrk="1" fontAlgn="auto" latinLnBrk="0" hangingPunct="1">
                        <a:lnSpc>
                          <a:spcPct val="100000"/>
                        </a:lnSpc>
                        <a:spcBef>
                          <a:spcPts val="250"/>
                        </a:spcBef>
                        <a:spcAft>
                          <a:spcPts val="0"/>
                        </a:spcAft>
                        <a:buClrTx/>
                        <a:buSzTx/>
                        <a:buFontTx/>
                        <a:buNone/>
                        <a:tabLst/>
                        <a:defRPr/>
                      </a:pPr>
                      <a:r>
                        <a:rPr lang="en-IN" sz="1400" b="1" dirty="0">
                          <a:latin typeface="Calibri"/>
                          <a:cs typeface="Calibri"/>
                        </a:rPr>
                        <a:t>SDG 9 </a:t>
                      </a:r>
                      <a:r>
                        <a:rPr lang="en-IN" sz="1400" b="0" dirty="0">
                          <a:latin typeface="+mn-lt"/>
                          <a:cs typeface="Calibri"/>
                        </a:rPr>
                        <a:t>– Industry, Innovation</a:t>
                      </a:r>
                      <a:r>
                        <a:rPr lang="en-IN" sz="1400" b="0" baseline="0" dirty="0">
                          <a:latin typeface="+mn-lt"/>
                          <a:cs typeface="Calibri"/>
                        </a:rPr>
                        <a:t> and Infrastructure</a:t>
                      </a:r>
                    </a:p>
                    <a:p>
                      <a:pPr marL="92075">
                        <a:lnSpc>
                          <a:spcPct val="100000"/>
                        </a:lnSpc>
                        <a:spcBef>
                          <a:spcPts val="250"/>
                        </a:spcBef>
                      </a:pPr>
                      <a:endParaRPr lang="en-IN" sz="1400" b="1" dirty="0">
                        <a:latin typeface="Calibri"/>
                        <a:cs typeface="Calibri"/>
                      </a:endParaRPr>
                    </a:p>
                  </a:txBody>
                  <a:tcPr marL="0" marR="0" marT="23813"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F7E9E7"/>
                    </a:solidFill>
                  </a:tcPr>
                </a:tc>
                <a:extLst>
                  <a:ext uri="{0D108BD9-81ED-4DB2-BD59-A6C34878D82A}">
                    <a16:rowId xmlns="" xmlns:a16="http://schemas.microsoft.com/office/drawing/2014/main" val="10004"/>
                  </a:ext>
                </a:extLst>
              </a:tr>
              <a:tr h="326161">
                <a:tc>
                  <a:txBody>
                    <a:bodyPr/>
                    <a:lstStyle/>
                    <a:p>
                      <a:pPr marL="91440" marR="0" lvl="0" indent="0" defTabSz="914400" eaLnBrk="1" fontAlgn="auto" latinLnBrk="0" hangingPunct="1">
                        <a:lnSpc>
                          <a:spcPct val="100000"/>
                        </a:lnSpc>
                        <a:spcBef>
                          <a:spcPts val="250"/>
                        </a:spcBef>
                        <a:spcAft>
                          <a:spcPts val="0"/>
                        </a:spcAft>
                        <a:buClrTx/>
                        <a:buSzTx/>
                        <a:buFontTx/>
                        <a:buNone/>
                        <a:tabLst/>
                        <a:defRPr/>
                      </a:pPr>
                      <a:r>
                        <a:rPr lang="en-IN" sz="1400" b="1" dirty="0">
                          <a:solidFill>
                            <a:schemeClr val="tx1"/>
                          </a:solidFill>
                          <a:effectLst/>
                          <a:latin typeface="+mn-lt"/>
                          <a:ea typeface="+mn-ea"/>
                          <a:cs typeface="+mn-cs"/>
                        </a:rPr>
                        <a:t>SAS 1000:</a:t>
                      </a:r>
                      <a:r>
                        <a:rPr lang="en-IN" sz="1400" dirty="0">
                          <a:solidFill>
                            <a:schemeClr val="tx1"/>
                          </a:solidFill>
                          <a:effectLst/>
                          <a:latin typeface="+mn-lt"/>
                          <a:ea typeface="+mn-ea"/>
                          <a:cs typeface="+mn-cs"/>
                        </a:rPr>
                        <a:t> Promoting livelihoods for rural and urban poor including enhancing income of small and marginal farmers and workers in the non-farm sector</a:t>
                      </a:r>
                    </a:p>
                  </a:txBody>
                  <a:tcPr marL="0" marR="0" marT="23813"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F7E9E7"/>
                    </a:solidFill>
                  </a:tcPr>
                </a:tc>
                <a:tc>
                  <a:txBody>
                    <a:bodyPr/>
                    <a:lstStyle/>
                    <a:p>
                      <a:pPr marL="92075">
                        <a:lnSpc>
                          <a:spcPct val="100000"/>
                        </a:lnSpc>
                        <a:spcBef>
                          <a:spcPts val="245"/>
                        </a:spcBef>
                      </a:pPr>
                      <a:r>
                        <a:rPr lang="en-IN" sz="1400" b="1" dirty="0">
                          <a:latin typeface="+mn-lt"/>
                          <a:cs typeface="Calibri"/>
                        </a:rPr>
                        <a:t>SDG 8 - </a:t>
                      </a:r>
                      <a:r>
                        <a:rPr lang="en-IN" sz="1400" b="0" baseline="0" dirty="0">
                          <a:latin typeface="+mn-lt"/>
                          <a:cs typeface="Calibri"/>
                        </a:rPr>
                        <a:t>Decent Work and Economic Growth</a:t>
                      </a:r>
                      <a:endParaRPr lang="en-IN" sz="1400" b="1" dirty="0">
                        <a:latin typeface="+mn-lt"/>
                        <a:cs typeface="Calibri"/>
                      </a:endParaRPr>
                    </a:p>
                    <a:p>
                      <a:pPr marL="92075" marR="0" lvl="0" indent="0" defTabSz="914400" eaLnBrk="1" fontAlgn="auto" latinLnBrk="0" hangingPunct="1">
                        <a:lnSpc>
                          <a:spcPct val="100000"/>
                        </a:lnSpc>
                        <a:spcBef>
                          <a:spcPts val="250"/>
                        </a:spcBef>
                        <a:spcAft>
                          <a:spcPts val="0"/>
                        </a:spcAft>
                        <a:buClrTx/>
                        <a:buSzTx/>
                        <a:buFontTx/>
                        <a:buNone/>
                        <a:tabLst/>
                        <a:defRPr/>
                      </a:pPr>
                      <a:r>
                        <a:rPr lang="en-IN" sz="1400" b="1" baseline="0" dirty="0">
                          <a:latin typeface="+mn-lt"/>
                          <a:cs typeface="Calibri"/>
                        </a:rPr>
                        <a:t>SDG 10 </a:t>
                      </a:r>
                      <a:r>
                        <a:rPr lang="en-IN" sz="1400" b="0" baseline="0" dirty="0">
                          <a:latin typeface="+mn-lt"/>
                          <a:cs typeface="Calibri"/>
                        </a:rPr>
                        <a:t>– Reduced </a:t>
                      </a:r>
                      <a:r>
                        <a:rPr lang="en-IN" sz="1400" b="0" dirty="0">
                          <a:latin typeface="+mn-lt"/>
                          <a:cs typeface="Calibri"/>
                        </a:rPr>
                        <a:t>Inequalities</a:t>
                      </a:r>
                      <a:endParaRPr lang="en-IN" sz="1400" b="1" dirty="0">
                        <a:latin typeface="+mn-lt"/>
                        <a:cs typeface="Calibri"/>
                      </a:endParaRPr>
                    </a:p>
                  </a:txBody>
                  <a:tcPr marL="0" marR="0" marT="23813"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F7E9E7"/>
                    </a:solidFill>
                  </a:tcPr>
                </a:tc>
                <a:extLst>
                  <a:ext uri="{0D108BD9-81ED-4DB2-BD59-A6C34878D82A}">
                    <a16:rowId xmlns="" xmlns:a16="http://schemas.microsoft.com/office/drawing/2014/main" val="10005"/>
                  </a:ext>
                </a:extLst>
              </a:tr>
              <a:tr h="326161">
                <a:tc>
                  <a:txBody>
                    <a:bodyPr/>
                    <a:lstStyle/>
                    <a:p>
                      <a:pPr marL="91440" marR="0" lvl="0" indent="0" defTabSz="914400" eaLnBrk="1" fontAlgn="auto" latinLnBrk="0" hangingPunct="1">
                        <a:lnSpc>
                          <a:spcPct val="100000"/>
                        </a:lnSpc>
                        <a:spcBef>
                          <a:spcPts val="250"/>
                        </a:spcBef>
                        <a:spcAft>
                          <a:spcPts val="0"/>
                        </a:spcAft>
                        <a:buClrTx/>
                        <a:buSzTx/>
                        <a:buFontTx/>
                        <a:buNone/>
                        <a:tabLst/>
                        <a:defRPr/>
                      </a:pPr>
                      <a:r>
                        <a:rPr lang="en-IN" sz="1400" b="1" dirty="0">
                          <a:solidFill>
                            <a:schemeClr val="tx1"/>
                          </a:solidFill>
                          <a:effectLst/>
                          <a:latin typeface="+mn-lt"/>
                          <a:ea typeface="+mn-ea"/>
                          <a:cs typeface="+mn-cs"/>
                        </a:rPr>
                        <a:t>SAS 1100: </a:t>
                      </a:r>
                      <a:r>
                        <a:rPr lang="en-IN" sz="1400" dirty="0">
                          <a:solidFill>
                            <a:schemeClr val="tx1"/>
                          </a:solidFill>
                          <a:effectLst/>
                          <a:latin typeface="+mn-lt"/>
                          <a:ea typeface="+mn-ea"/>
                          <a:cs typeface="+mn-cs"/>
                        </a:rPr>
                        <a:t>Slum area development, affordable housing and other interventions to build sustainable and resilient cities</a:t>
                      </a:r>
                    </a:p>
                  </a:txBody>
                  <a:tcPr marL="0" marR="0" marT="23813"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F7E9E7"/>
                    </a:solidFill>
                  </a:tcPr>
                </a:tc>
                <a:tc>
                  <a:txBody>
                    <a:bodyPr/>
                    <a:lstStyle/>
                    <a:p>
                      <a:pPr marL="92075" marR="0" lvl="0" indent="0" defTabSz="914400" eaLnBrk="1" fontAlgn="auto" latinLnBrk="0" hangingPunct="1">
                        <a:lnSpc>
                          <a:spcPct val="100000"/>
                        </a:lnSpc>
                        <a:spcBef>
                          <a:spcPts val="250"/>
                        </a:spcBef>
                        <a:spcAft>
                          <a:spcPts val="0"/>
                        </a:spcAft>
                        <a:buClrTx/>
                        <a:buSzTx/>
                        <a:buFontTx/>
                        <a:buNone/>
                        <a:tabLst/>
                        <a:defRPr/>
                      </a:pPr>
                      <a:r>
                        <a:rPr lang="en-IN" sz="1400" b="1" dirty="0">
                          <a:latin typeface="+mn-lt"/>
                          <a:cs typeface="Calibri"/>
                        </a:rPr>
                        <a:t>SDG 6</a:t>
                      </a:r>
                      <a:r>
                        <a:rPr lang="en-IN" sz="1400" b="1" baseline="0" dirty="0">
                          <a:latin typeface="+mn-lt"/>
                          <a:cs typeface="Calibri"/>
                        </a:rPr>
                        <a:t> </a:t>
                      </a:r>
                      <a:r>
                        <a:rPr lang="en-IN" sz="1400" b="0" baseline="0" dirty="0">
                          <a:latin typeface="+mn-lt"/>
                          <a:cs typeface="Calibri"/>
                        </a:rPr>
                        <a:t>– Clean Water and Sanitation </a:t>
                      </a:r>
                      <a:endParaRPr lang="en-IN" sz="1400" dirty="0">
                        <a:latin typeface="+mn-lt"/>
                        <a:cs typeface="Calibri"/>
                      </a:endParaRPr>
                    </a:p>
                    <a:p>
                      <a:pPr marL="92075" marR="0" lvl="0" indent="0" defTabSz="914400" eaLnBrk="1" fontAlgn="auto" latinLnBrk="0" hangingPunct="1">
                        <a:lnSpc>
                          <a:spcPct val="100000"/>
                        </a:lnSpc>
                        <a:spcBef>
                          <a:spcPts val="250"/>
                        </a:spcBef>
                        <a:spcAft>
                          <a:spcPts val="0"/>
                        </a:spcAft>
                        <a:buClrTx/>
                        <a:buSzTx/>
                        <a:buFontTx/>
                        <a:buNone/>
                        <a:tabLst/>
                        <a:defRPr/>
                      </a:pPr>
                      <a:r>
                        <a:rPr lang="en-IN" sz="1400" b="1" dirty="0">
                          <a:latin typeface="+mn-lt"/>
                          <a:cs typeface="Calibri"/>
                        </a:rPr>
                        <a:t>SDG 15</a:t>
                      </a:r>
                      <a:r>
                        <a:rPr lang="en-IN" sz="1400" b="0" dirty="0">
                          <a:latin typeface="+mn-lt"/>
                          <a:cs typeface="Calibri"/>
                        </a:rPr>
                        <a:t> – Life</a:t>
                      </a:r>
                      <a:r>
                        <a:rPr lang="en-IN" sz="1400" b="0" baseline="0" dirty="0">
                          <a:latin typeface="+mn-lt"/>
                          <a:cs typeface="Calibri"/>
                        </a:rPr>
                        <a:t> on Land </a:t>
                      </a:r>
                      <a:endParaRPr lang="en-IN" sz="1400" b="1" dirty="0">
                        <a:latin typeface="+mn-lt"/>
                        <a:cs typeface="Calibri"/>
                      </a:endParaRPr>
                    </a:p>
                    <a:p>
                      <a:pPr marL="92075" marR="0" lvl="0" indent="0" defTabSz="914400" eaLnBrk="1" fontAlgn="auto" latinLnBrk="0" hangingPunct="1">
                        <a:lnSpc>
                          <a:spcPct val="100000"/>
                        </a:lnSpc>
                        <a:spcBef>
                          <a:spcPts val="250"/>
                        </a:spcBef>
                        <a:spcAft>
                          <a:spcPts val="0"/>
                        </a:spcAft>
                        <a:buClrTx/>
                        <a:buSzTx/>
                        <a:buFontTx/>
                        <a:buNone/>
                        <a:tabLst/>
                        <a:defRPr/>
                      </a:pPr>
                      <a:endParaRPr lang="en-IN" sz="1400" b="1" dirty="0">
                        <a:latin typeface="+mn-lt"/>
                        <a:cs typeface="Calibri"/>
                      </a:endParaRPr>
                    </a:p>
                  </a:txBody>
                  <a:tcPr marL="0" marR="0" marT="23813"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F7E9E7"/>
                    </a:solidFill>
                  </a:tcPr>
                </a:tc>
                <a:extLst>
                  <a:ext uri="{0D108BD9-81ED-4DB2-BD59-A6C34878D82A}">
                    <a16:rowId xmlns="" xmlns:a16="http://schemas.microsoft.com/office/drawing/2014/main" val="10007"/>
                  </a:ext>
                </a:extLst>
              </a:tr>
            </a:tbl>
          </a:graphicData>
        </a:graphic>
      </p:graphicFrame>
      <p:pic>
        <p:nvPicPr>
          <p:cNvPr id="9" name="Picture 8"/>
          <p:cNvPicPr>
            <a:picLocks noChangeAspect="1"/>
          </p:cNvPicPr>
          <p:nvPr/>
        </p:nvPicPr>
        <p:blipFill>
          <a:blip r:embed="rId2"/>
          <a:stretch>
            <a:fillRect/>
          </a:stretch>
        </p:blipFill>
        <p:spPr>
          <a:xfrm>
            <a:off x="8165804" y="935465"/>
            <a:ext cx="659218" cy="659218"/>
          </a:xfrm>
          <a:prstGeom prst="rect">
            <a:avLst/>
          </a:prstGeom>
        </p:spPr>
      </p:pic>
      <p:pic>
        <p:nvPicPr>
          <p:cNvPr id="10" name="Picture 9"/>
          <p:cNvPicPr>
            <a:picLocks noChangeAspect="1"/>
          </p:cNvPicPr>
          <p:nvPr/>
        </p:nvPicPr>
        <p:blipFill>
          <a:blip r:embed="rId3"/>
          <a:stretch>
            <a:fillRect/>
          </a:stretch>
        </p:blipFill>
        <p:spPr>
          <a:xfrm>
            <a:off x="8165804" y="1632295"/>
            <a:ext cx="659218" cy="659218"/>
          </a:xfrm>
          <a:prstGeom prst="rect">
            <a:avLst/>
          </a:prstGeom>
        </p:spPr>
      </p:pic>
      <p:pic>
        <p:nvPicPr>
          <p:cNvPr id="11" name="Picture 10"/>
          <p:cNvPicPr>
            <a:picLocks noChangeAspect="1"/>
          </p:cNvPicPr>
          <p:nvPr/>
        </p:nvPicPr>
        <p:blipFill>
          <a:blip r:embed="rId4"/>
          <a:stretch>
            <a:fillRect/>
          </a:stretch>
        </p:blipFill>
        <p:spPr>
          <a:xfrm>
            <a:off x="8165804" y="2329125"/>
            <a:ext cx="657848" cy="637955"/>
          </a:xfrm>
          <a:prstGeom prst="rect">
            <a:avLst/>
          </a:prstGeom>
        </p:spPr>
      </p:pic>
      <p:pic>
        <p:nvPicPr>
          <p:cNvPr id="12" name="Picture 11"/>
          <p:cNvPicPr>
            <a:picLocks noChangeAspect="1"/>
          </p:cNvPicPr>
          <p:nvPr/>
        </p:nvPicPr>
        <p:blipFill>
          <a:blip r:embed="rId4"/>
          <a:stretch>
            <a:fillRect/>
          </a:stretch>
        </p:blipFill>
        <p:spPr>
          <a:xfrm>
            <a:off x="8165804" y="3004692"/>
            <a:ext cx="657848" cy="637955"/>
          </a:xfrm>
          <a:prstGeom prst="rect">
            <a:avLst/>
          </a:prstGeom>
        </p:spPr>
      </p:pic>
      <p:pic>
        <p:nvPicPr>
          <p:cNvPr id="13" name="Picture 12"/>
          <p:cNvPicPr>
            <a:picLocks noChangeAspect="1"/>
          </p:cNvPicPr>
          <p:nvPr/>
        </p:nvPicPr>
        <p:blipFill>
          <a:blip r:embed="rId5"/>
          <a:stretch>
            <a:fillRect/>
          </a:stretch>
        </p:blipFill>
        <p:spPr>
          <a:xfrm>
            <a:off x="7515685" y="3680259"/>
            <a:ext cx="650119" cy="669858"/>
          </a:xfrm>
          <a:prstGeom prst="rect">
            <a:avLst/>
          </a:prstGeom>
        </p:spPr>
      </p:pic>
      <p:pic>
        <p:nvPicPr>
          <p:cNvPr id="14" name="Picture 13"/>
          <p:cNvPicPr>
            <a:picLocks noChangeAspect="1"/>
          </p:cNvPicPr>
          <p:nvPr/>
        </p:nvPicPr>
        <p:blipFill>
          <a:blip r:embed="rId3"/>
          <a:stretch>
            <a:fillRect/>
          </a:stretch>
        </p:blipFill>
        <p:spPr>
          <a:xfrm>
            <a:off x="8205493" y="3680259"/>
            <a:ext cx="618159" cy="659218"/>
          </a:xfrm>
          <a:prstGeom prst="rect">
            <a:avLst/>
          </a:prstGeom>
        </p:spPr>
      </p:pic>
      <p:pic>
        <p:nvPicPr>
          <p:cNvPr id="15" name="Picture 14"/>
          <p:cNvPicPr>
            <a:picLocks noChangeAspect="1"/>
          </p:cNvPicPr>
          <p:nvPr/>
        </p:nvPicPr>
        <p:blipFill>
          <a:blip r:embed="rId6"/>
          <a:stretch>
            <a:fillRect/>
          </a:stretch>
        </p:blipFill>
        <p:spPr>
          <a:xfrm>
            <a:off x="7512373" y="4377962"/>
            <a:ext cx="653431" cy="653431"/>
          </a:xfrm>
          <a:prstGeom prst="rect">
            <a:avLst/>
          </a:prstGeom>
        </p:spPr>
      </p:pic>
      <p:pic>
        <p:nvPicPr>
          <p:cNvPr id="16" name="Picture 15"/>
          <p:cNvPicPr>
            <a:picLocks noChangeAspect="1"/>
          </p:cNvPicPr>
          <p:nvPr/>
        </p:nvPicPr>
        <p:blipFill>
          <a:blip r:embed="rId7"/>
          <a:stretch>
            <a:fillRect/>
          </a:stretch>
        </p:blipFill>
        <p:spPr>
          <a:xfrm>
            <a:off x="8205493" y="4382165"/>
            <a:ext cx="618159" cy="649228"/>
          </a:xfrm>
          <a:prstGeom prst="rect">
            <a:avLst/>
          </a:prstGeom>
        </p:spPr>
      </p:pic>
    </p:spTree>
    <p:extLst>
      <p:ext uri="{BB962C8B-B14F-4D97-AF65-F5344CB8AC3E}">
        <p14:creationId xmlns:p14="http://schemas.microsoft.com/office/powerpoint/2010/main" val="3530551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1707" y="62007"/>
            <a:ext cx="6456805" cy="309700"/>
          </a:xfrm>
          <a:prstGeom prst="rect">
            <a:avLst/>
          </a:prstGeom>
        </p:spPr>
        <p:txBody>
          <a:bodyPr vert="horz" wrap="square" lIns="0" tIns="9525" rIns="0" bIns="0" rtlCol="0">
            <a:spAutoFit/>
          </a:bodyPr>
          <a:lstStyle/>
          <a:p>
            <a:pPr marL="9525">
              <a:spcBef>
                <a:spcPts val="75"/>
              </a:spcBef>
            </a:pPr>
            <a:r>
              <a:rPr lang="en-IN" sz="1950" b="1" spc="-41" dirty="0">
                <a:latin typeface="Tahoma"/>
                <a:cs typeface="Tahoma"/>
              </a:rPr>
              <a:t>Social Audit Standards</a:t>
            </a:r>
            <a:endParaRPr sz="1950" dirty="0">
              <a:latin typeface="Tahoma"/>
              <a:cs typeface="Tahoma"/>
            </a:endParaRPr>
          </a:p>
        </p:txBody>
      </p:sp>
      <p:graphicFrame>
        <p:nvGraphicFramePr>
          <p:cNvPr id="3" name="object 3"/>
          <p:cNvGraphicFramePr>
            <a:graphicFrameLocks noGrp="1"/>
          </p:cNvGraphicFramePr>
          <p:nvPr/>
        </p:nvGraphicFramePr>
        <p:xfrm>
          <a:off x="202018" y="552894"/>
          <a:ext cx="8623004" cy="3968255"/>
        </p:xfrm>
        <a:graphic>
          <a:graphicData uri="http://schemas.openxmlformats.org/drawingml/2006/table">
            <a:tbl>
              <a:tblPr firstRow="1" bandRow="1">
                <a:tableStyleId>{2D5ABB26-0587-4C30-8999-92F81FD0307C}</a:tableStyleId>
              </a:tblPr>
              <a:tblGrid>
                <a:gridCol w="4146698">
                  <a:extLst>
                    <a:ext uri="{9D8B030D-6E8A-4147-A177-3AD203B41FA5}">
                      <a16:colId xmlns="" xmlns:a16="http://schemas.microsoft.com/office/drawing/2014/main" val="20000"/>
                    </a:ext>
                  </a:extLst>
                </a:gridCol>
                <a:gridCol w="4476306">
                  <a:extLst>
                    <a:ext uri="{9D8B030D-6E8A-4147-A177-3AD203B41FA5}">
                      <a16:colId xmlns="" xmlns:a16="http://schemas.microsoft.com/office/drawing/2014/main" val="20001"/>
                    </a:ext>
                  </a:extLst>
                </a:gridCol>
              </a:tblGrid>
              <a:tr h="313303">
                <a:tc>
                  <a:txBody>
                    <a:bodyPr/>
                    <a:lstStyle/>
                    <a:p>
                      <a:pPr marL="91440">
                        <a:lnSpc>
                          <a:spcPct val="100000"/>
                        </a:lnSpc>
                        <a:spcBef>
                          <a:spcPts val="240"/>
                        </a:spcBef>
                      </a:pPr>
                      <a:r>
                        <a:rPr lang="en-IN" sz="1400" b="1" spc="-5" dirty="0">
                          <a:solidFill>
                            <a:srgbClr val="FFFFFF"/>
                          </a:solidFill>
                          <a:latin typeface="Calibri"/>
                          <a:cs typeface="Calibri"/>
                        </a:rPr>
                        <a:t>Social</a:t>
                      </a:r>
                      <a:r>
                        <a:rPr lang="en-IN" sz="1400" b="1" spc="-5" baseline="0" dirty="0">
                          <a:solidFill>
                            <a:srgbClr val="FFFFFF"/>
                          </a:solidFill>
                          <a:latin typeface="Calibri"/>
                          <a:cs typeface="Calibri"/>
                        </a:rPr>
                        <a:t> Audit Standards</a:t>
                      </a:r>
                      <a:endParaRPr sz="1400" dirty="0">
                        <a:latin typeface="Calibri"/>
                        <a:cs typeface="Calibri"/>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D24717"/>
                    </a:solidFill>
                  </a:tcPr>
                </a:tc>
                <a:tc>
                  <a:txBody>
                    <a:bodyPr/>
                    <a:lstStyle/>
                    <a:p>
                      <a:pPr marL="92075">
                        <a:lnSpc>
                          <a:spcPct val="100000"/>
                        </a:lnSpc>
                        <a:spcBef>
                          <a:spcPts val="240"/>
                        </a:spcBef>
                      </a:pPr>
                      <a:r>
                        <a:rPr sz="1400" b="1" dirty="0">
                          <a:solidFill>
                            <a:srgbClr val="FFFFFF"/>
                          </a:solidFill>
                          <a:latin typeface="Calibri"/>
                          <a:cs typeface="Calibri"/>
                        </a:rPr>
                        <a:t>SDGs</a:t>
                      </a:r>
                      <a:endParaRPr sz="1400">
                        <a:latin typeface="Calibri"/>
                        <a:cs typeface="Calibri"/>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D24717"/>
                    </a:solidFill>
                  </a:tcPr>
                </a:tc>
                <a:extLst>
                  <a:ext uri="{0D108BD9-81ED-4DB2-BD59-A6C34878D82A}">
                    <a16:rowId xmlns="" xmlns:a16="http://schemas.microsoft.com/office/drawing/2014/main" val="10000"/>
                  </a:ext>
                </a:extLst>
              </a:tr>
              <a:tr h="313303">
                <a:tc>
                  <a:txBody>
                    <a:bodyPr/>
                    <a:lstStyle/>
                    <a:p>
                      <a:pPr marL="91440">
                        <a:lnSpc>
                          <a:spcPct val="100000"/>
                        </a:lnSpc>
                        <a:spcBef>
                          <a:spcPts val="245"/>
                        </a:spcBef>
                      </a:pPr>
                      <a:r>
                        <a:rPr lang="en-IN" sz="1400" b="1" dirty="0">
                          <a:solidFill>
                            <a:schemeClr val="tx1"/>
                          </a:solidFill>
                          <a:effectLst/>
                          <a:latin typeface="+mn-lt"/>
                          <a:ea typeface="+mn-ea"/>
                          <a:cs typeface="+mn-cs"/>
                        </a:rPr>
                        <a:t>SAS 1200: </a:t>
                      </a:r>
                      <a:r>
                        <a:rPr lang="en-IN" sz="1400" dirty="0">
                          <a:solidFill>
                            <a:schemeClr val="tx1"/>
                          </a:solidFill>
                          <a:effectLst/>
                          <a:latin typeface="+mn-lt"/>
                          <a:ea typeface="+mn-ea"/>
                          <a:cs typeface="+mn-cs"/>
                        </a:rPr>
                        <a:t>Disaster management, including relief, rehabilitation and reconstruction activities</a:t>
                      </a:r>
                      <a:endParaRPr sz="1400" dirty="0">
                        <a:solidFill>
                          <a:schemeClr val="tx1"/>
                        </a:solidFill>
                        <a:effectLst/>
                        <a:latin typeface="+mn-lt"/>
                        <a:ea typeface="+mn-ea"/>
                        <a:cs typeface="+mn-cs"/>
                      </a:endParaRPr>
                    </a:p>
                  </a:txBody>
                  <a:tcPr marL="0" marR="0" marT="23336" marB="0">
                    <a:lnL w="12700">
                      <a:solidFill>
                        <a:srgbClr val="FFFFFF"/>
                      </a:solidFill>
                      <a:prstDash val="soli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rgbClr val="EECFCC"/>
                    </a:solidFill>
                  </a:tcPr>
                </a:tc>
                <a:tc>
                  <a:txBody>
                    <a:bodyPr/>
                    <a:lstStyle/>
                    <a:p>
                      <a:pPr marL="92075" marR="0" lvl="0" indent="0" defTabSz="914400" eaLnBrk="1" fontAlgn="auto" latinLnBrk="0" hangingPunct="1">
                        <a:lnSpc>
                          <a:spcPct val="100000"/>
                        </a:lnSpc>
                        <a:spcBef>
                          <a:spcPts val="245"/>
                        </a:spcBef>
                        <a:spcAft>
                          <a:spcPts val="0"/>
                        </a:spcAft>
                        <a:buClrTx/>
                        <a:buSzTx/>
                        <a:buFontTx/>
                        <a:buNone/>
                        <a:tabLst/>
                        <a:defRPr/>
                      </a:pPr>
                      <a:r>
                        <a:rPr lang="en-IN" sz="1400" b="1" dirty="0">
                          <a:latin typeface="Calibri"/>
                          <a:cs typeface="Calibri"/>
                        </a:rPr>
                        <a:t>SDG 11</a:t>
                      </a:r>
                      <a:r>
                        <a:rPr lang="en-IN" sz="1400" b="0" dirty="0">
                          <a:latin typeface="Calibri"/>
                          <a:cs typeface="Calibri"/>
                        </a:rPr>
                        <a:t> </a:t>
                      </a:r>
                      <a:r>
                        <a:rPr lang="en-IN" sz="1400" b="0" dirty="0">
                          <a:latin typeface="+mn-lt"/>
                          <a:cs typeface="Calibri"/>
                        </a:rPr>
                        <a:t>- Sustainable Cities and Communities</a:t>
                      </a:r>
                    </a:p>
                    <a:p>
                      <a:pPr marL="92075" marR="0" lvl="0" indent="0" defTabSz="914400" eaLnBrk="1" fontAlgn="auto" latinLnBrk="0" hangingPunct="1">
                        <a:lnSpc>
                          <a:spcPct val="100000"/>
                        </a:lnSpc>
                        <a:spcBef>
                          <a:spcPts val="245"/>
                        </a:spcBef>
                        <a:spcAft>
                          <a:spcPts val="0"/>
                        </a:spcAft>
                        <a:buClrTx/>
                        <a:buSzTx/>
                        <a:buFontTx/>
                        <a:buNone/>
                        <a:tabLst/>
                        <a:defRPr/>
                      </a:pPr>
                      <a:endParaRPr lang="en-IN" sz="1400" b="0" dirty="0">
                        <a:latin typeface="+mn-lt"/>
                        <a:cs typeface="Calibri"/>
                      </a:endParaRPr>
                    </a:p>
                    <a:p>
                      <a:pPr marL="92075">
                        <a:lnSpc>
                          <a:spcPct val="100000"/>
                        </a:lnSpc>
                        <a:spcBef>
                          <a:spcPts val="245"/>
                        </a:spcBef>
                      </a:pPr>
                      <a:endParaRPr sz="1400" b="1" dirty="0">
                        <a:latin typeface="Calibri"/>
                        <a:cs typeface="Calibri"/>
                      </a:endParaRPr>
                    </a:p>
                  </a:txBody>
                  <a:tcPr marL="0" marR="0" marT="23336"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a:solidFill>
                        <a:srgbClr val="FFFFFF"/>
                      </a:solidFill>
                      <a:prstDash val="solid"/>
                    </a:lnB>
                    <a:solidFill>
                      <a:srgbClr val="EECFCC"/>
                    </a:solidFill>
                  </a:tcPr>
                </a:tc>
                <a:extLst>
                  <a:ext uri="{0D108BD9-81ED-4DB2-BD59-A6C34878D82A}">
                    <a16:rowId xmlns="" xmlns:a16="http://schemas.microsoft.com/office/drawing/2014/main" val="10003"/>
                  </a:ext>
                </a:extLst>
              </a:tr>
              <a:tr h="726852">
                <a:tc>
                  <a:txBody>
                    <a:bodyPr/>
                    <a:lstStyle/>
                    <a:p>
                      <a:pPr marL="91440">
                        <a:lnSpc>
                          <a:spcPct val="100000"/>
                        </a:lnSpc>
                        <a:spcBef>
                          <a:spcPts val="245"/>
                        </a:spcBef>
                      </a:pPr>
                      <a:r>
                        <a:rPr lang="en-IN" sz="1400" b="1" dirty="0">
                          <a:solidFill>
                            <a:schemeClr val="tx1"/>
                          </a:solidFill>
                          <a:effectLst/>
                          <a:latin typeface="+mn-lt"/>
                          <a:ea typeface="+mn-ea"/>
                          <a:cs typeface="+mn-cs"/>
                        </a:rPr>
                        <a:t>SAS 1300: </a:t>
                      </a:r>
                      <a:r>
                        <a:rPr lang="en-IN" sz="1400" dirty="0">
                          <a:solidFill>
                            <a:schemeClr val="tx1"/>
                          </a:solidFill>
                          <a:effectLst/>
                          <a:latin typeface="+mn-lt"/>
                          <a:ea typeface="+mn-ea"/>
                          <a:cs typeface="+mn-cs"/>
                        </a:rPr>
                        <a:t>Promotion of financial inclusion</a:t>
                      </a:r>
                      <a:endParaRPr sz="1400" dirty="0">
                        <a:solidFill>
                          <a:schemeClr val="tx1"/>
                        </a:solidFill>
                        <a:effectLst/>
                        <a:latin typeface="+mn-lt"/>
                        <a:ea typeface="+mn-ea"/>
                        <a:cs typeface="+mn-cs"/>
                      </a:endParaRPr>
                    </a:p>
                  </a:txBody>
                  <a:tcPr marL="0" marR="0" marT="23336"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F7E9E7"/>
                    </a:solidFill>
                  </a:tcPr>
                </a:tc>
                <a:tc>
                  <a:txBody>
                    <a:bodyPr/>
                    <a:lstStyle/>
                    <a:p>
                      <a:pPr marL="92075">
                        <a:lnSpc>
                          <a:spcPct val="100000"/>
                        </a:lnSpc>
                        <a:spcBef>
                          <a:spcPts val="245"/>
                        </a:spcBef>
                      </a:pPr>
                      <a:r>
                        <a:rPr lang="en-IN" sz="1400" b="1" dirty="0">
                          <a:latin typeface="Calibri"/>
                          <a:cs typeface="Calibri"/>
                        </a:rPr>
                        <a:t>SDG 10 </a:t>
                      </a:r>
                      <a:r>
                        <a:rPr lang="en-IN" sz="1400" b="0" dirty="0">
                          <a:latin typeface="Calibri"/>
                          <a:cs typeface="Calibri"/>
                        </a:rPr>
                        <a:t>- </a:t>
                      </a:r>
                      <a:r>
                        <a:rPr lang="en-IN" sz="1400" b="0" dirty="0">
                          <a:latin typeface="+mn-lt"/>
                          <a:cs typeface="Calibri"/>
                        </a:rPr>
                        <a:t>Reduced Inequalities </a:t>
                      </a:r>
                      <a:endParaRPr lang="en-IN" sz="1400" b="1" dirty="0">
                        <a:latin typeface="Calibri"/>
                        <a:cs typeface="Calibri"/>
                      </a:endParaRPr>
                    </a:p>
                    <a:p>
                      <a:pPr marL="92075">
                        <a:lnSpc>
                          <a:spcPct val="100000"/>
                        </a:lnSpc>
                        <a:spcBef>
                          <a:spcPts val="245"/>
                        </a:spcBef>
                      </a:pPr>
                      <a:r>
                        <a:rPr lang="en-IN" sz="1400" b="1" dirty="0">
                          <a:latin typeface="Calibri"/>
                          <a:cs typeface="Calibri"/>
                        </a:rPr>
                        <a:t>SDG 17 </a:t>
                      </a:r>
                      <a:r>
                        <a:rPr lang="en-IN" sz="1400" b="0" dirty="0">
                          <a:latin typeface="Calibri"/>
                          <a:cs typeface="Calibri"/>
                        </a:rPr>
                        <a:t>– Partnerships</a:t>
                      </a:r>
                      <a:r>
                        <a:rPr lang="en-IN" sz="1400" b="0" baseline="0" dirty="0">
                          <a:latin typeface="Calibri"/>
                          <a:cs typeface="Calibri"/>
                        </a:rPr>
                        <a:t> for the Goals</a:t>
                      </a:r>
                      <a:endParaRPr sz="1400" b="1" dirty="0">
                        <a:latin typeface="Calibri"/>
                        <a:cs typeface="Calibri"/>
                      </a:endParaRPr>
                    </a:p>
                  </a:txBody>
                  <a:tcPr marL="0" marR="0" marT="2333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7E9E7"/>
                    </a:solidFill>
                  </a:tcPr>
                </a:tc>
                <a:extLst>
                  <a:ext uri="{0D108BD9-81ED-4DB2-BD59-A6C34878D82A}">
                    <a16:rowId xmlns="" xmlns:a16="http://schemas.microsoft.com/office/drawing/2014/main" val="10004"/>
                  </a:ext>
                </a:extLst>
              </a:tr>
              <a:tr h="540770">
                <a:tc>
                  <a:txBody>
                    <a:bodyPr/>
                    <a:lstStyle/>
                    <a:p>
                      <a:pPr algn="just">
                        <a:lnSpc>
                          <a:spcPts val="1500"/>
                        </a:lnSpc>
                        <a:spcBef>
                          <a:spcPts val="300"/>
                        </a:spcBef>
                        <a:spcAft>
                          <a:spcPts val="300"/>
                        </a:spcAft>
                      </a:pPr>
                      <a:r>
                        <a:rPr lang="en-IN" sz="1400" b="1" dirty="0">
                          <a:solidFill>
                            <a:schemeClr val="tx1"/>
                          </a:solidFill>
                          <a:effectLst/>
                          <a:latin typeface="+mn-lt"/>
                          <a:ea typeface="+mn-ea"/>
                          <a:cs typeface="+mn-cs"/>
                        </a:rPr>
                        <a:t>SAS 1400: </a:t>
                      </a:r>
                      <a:r>
                        <a:rPr lang="en-IN" sz="1400" dirty="0">
                          <a:solidFill>
                            <a:schemeClr val="tx1"/>
                          </a:solidFill>
                          <a:effectLst/>
                          <a:latin typeface="+mn-lt"/>
                          <a:ea typeface="+mn-ea"/>
                          <a:cs typeface="+mn-cs"/>
                        </a:rPr>
                        <a:t>Facilitating access to land and property assets for disadvantaged communities</a:t>
                      </a:r>
                    </a:p>
                  </a:txBody>
                  <a:tcPr marL="68580" marR="6858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CFCC"/>
                    </a:solidFill>
                  </a:tcPr>
                </a:tc>
                <a:tc>
                  <a:txBody>
                    <a:bodyPr/>
                    <a:lstStyle/>
                    <a:p>
                      <a:pPr marL="92075">
                        <a:lnSpc>
                          <a:spcPct val="100000"/>
                        </a:lnSpc>
                        <a:spcBef>
                          <a:spcPts val="245"/>
                        </a:spcBef>
                      </a:pPr>
                      <a:r>
                        <a:rPr lang="en-IN" sz="1400" b="1" dirty="0">
                          <a:latin typeface="+mn-lt"/>
                          <a:cs typeface="Calibri"/>
                        </a:rPr>
                        <a:t>SDG 10 </a:t>
                      </a:r>
                      <a:r>
                        <a:rPr lang="en-IN" sz="1400" b="0" dirty="0">
                          <a:latin typeface="+mn-lt"/>
                          <a:cs typeface="Calibri"/>
                        </a:rPr>
                        <a:t>- Reduced Inequalities </a:t>
                      </a:r>
                    </a:p>
                    <a:p>
                      <a:pPr marL="92075">
                        <a:lnSpc>
                          <a:spcPct val="100000"/>
                        </a:lnSpc>
                        <a:spcBef>
                          <a:spcPts val="245"/>
                        </a:spcBef>
                      </a:pPr>
                      <a:endParaRPr lang="en-IN" sz="1400" b="0" dirty="0">
                        <a:latin typeface="+mn-lt"/>
                        <a:cs typeface="Calibri"/>
                      </a:endParaRPr>
                    </a:p>
                    <a:p>
                      <a:pPr marL="92075">
                        <a:lnSpc>
                          <a:spcPct val="100000"/>
                        </a:lnSpc>
                        <a:spcBef>
                          <a:spcPts val="245"/>
                        </a:spcBef>
                      </a:pPr>
                      <a:endParaRPr lang="en-IN" sz="1400" b="1" dirty="0">
                        <a:latin typeface="+mn-lt"/>
                        <a:cs typeface="Calibri"/>
                      </a:endParaRPr>
                    </a:p>
                  </a:txBody>
                  <a:tcPr marL="0" marR="0" marT="23336"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EECFCC"/>
                    </a:solidFill>
                  </a:tcPr>
                </a:tc>
                <a:extLst>
                  <a:ext uri="{0D108BD9-81ED-4DB2-BD59-A6C34878D82A}">
                    <a16:rowId xmlns="" xmlns:a16="http://schemas.microsoft.com/office/drawing/2014/main" val="10005"/>
                  </a:ext>
                </a:extLst>
              </a:tr>
              <a:tr h="784975">
                <a:tc>
                  <a:txBody>
                    <a:bodyPr/>
                    <a:lstStyle/>
                    <a:p>
                      <a:pPr marL="91440">
                        <a:lnSpc>
                          <a:spcPct val="100000"/>
                        </a:lnSpc>
                        <a:spcBef>
                          <a:spcPts val="245"/>
                        </a:spcBef>
                      </a:pPr>
                      <a:r>
                        <a:rPr lang="en-IN" sz="1400" b="1" dirty="0">
                          <a:solidFill>
                            <a:schemeClr val="tx1"/>
                          </a:solidFill>
                          <a:effectLst/>
                          <a:latin typeface="+mn-lt"/>
                          <a:ea typeface="+mn-ea"/>
                          <a:cs typeface="+mn-cs"/>
                        </a:rPr>
                        <a:t>SAS 1500: </a:t>
                      </a:r>
                      <a:r>
                        <a:rPr lang="en-IN" sz="1400" dirty="0">
                          <a:solidFill>
                            <a:schemeClr val="tx1"/>
                          </a:solidFill>
                          <a:effectLst/>
                          <a:latin typeface="+mn-lt"/>
                          <a:ea typeface="+mn-ea"/>
                          <a:cs typeface="+mn-cs"/>
                        </a:rPr>
                        <a:t>Bridging the digital divide in internet and mobile phone access, addressing issues of misinformation and data protection</a:t>
                      </a:r>
                      <a:endParaRPr sz="1400" dirty="0">
                        <a:solidFill>
                          <a:schemeClr val="tx1"/>
                        </a:solidFill>
                        <a:effectLst/>
                        <a:latin typeface="+mn-lt"/>
                        <a:ea typeface="+mn-ea"/>
                        <a:cs typeface="+mn-cs"/>
                      </a:endParaRPr>
                    </a:p>
                  </a:txBody>
                  <a:tcPr marL="0" marR="0" marT="23336"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F7E9E7"/>
                    </a:solidFill>
                  </a:tcPr>
                </a:tc>
                <a:tc>
                  <a:txBody>
                    <a:bodyPr/>
                    <a:lstStyle/>
                    <a:p>
                      <a:pPr marL="92075">
                        <a:lnSpc>
                          <a:spcPct val="100000"/>
                        </a:lnSpc>
                        <a:spcBef>
                          <a:spcPts val="245"/>
                        </a:spcBef>
                      </a:pPr>
                      <a:r>
                        <a:rPr lang="en-IN" sz="1400" b="1" dirty="0">
                          <a:latin typeface="Calibri"/>
                          <a:cs typeface="Calibri"/>
                        </a:rPr>
                        <a:t>SDG 16 </a:t>
                      </a:r>
                      <a:r>
                        <a:rPr lang="en-IN" sz="1400" b="0" dirty="0">
                          <a:latin typeface="Calibri"/>
                          <a:cs typeface="Calibri"/>
                        </a:rPr>
                        <a:t>– Peace, Justice and Strong Institutions</a:t>
                      </a:r>
                      <a:endParaRPr sz="1400" b="1" dirty="0">
                        <a:latin typeface="Calibri"/>
                        <a:cs typeface="Calibri"/>
                      </a:endParaRPr>
                    </a:p>
                  </a:txBody>
                  <a:tcPr marL="0" marR="0" marT="2333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7E9E7"/>
                    </a:solidFill>
                  </a:tcPr>
                </a:tc>
                <a:extLst>
                  <a:ext uri="{0D108BD9-81ED-4DB2-BD59-A6C34878D82A}">
                    <a16:rowId xmlns="" xmlns:a16="http://schemas.microsoft.com/office/drawing/2014/main" val="10006"/>
                  </a:ext>
                </a:extLst>
              </a:tr>
              <a:tr h="313304">
                <a:tc>
                  <a:txBody>
                    <a:bodyPr/>
                    <a:lstStyle/>
                    <a:p>
                      <a:pPr marL="91440">
                        <a:lnSpc>
                          <a:spcPct val="100000"/>
                        </a:lnSpc>
                        <a:spcBef>
                          <a:spcPts val="250"/>
                        </a:spcBef>
                      </a:pPr>
                      <a:r>
                        <a:rPr lang="en-IN" sz="1400" b="1" dirty="0">
                          <a:solidFill>
                            <a:schemeClr val="tx1"/>
                          </a:solidFill>
                          <a:effectLst/>
                          <a:latin typeface="+mn-lt"/>
                          <a:ea typeface="+mn-ea"/>
                          <a:cs typeface="+mn-cs"/>
                        </a:rPr>
                        <a:t>SAS 1600: </a:t>
                      </a:r>
                      <a:r>
                        <a:rPr lang="en-IN" sz="1400" dirty="0">
                          <a:solidFill>
                            <a:schemeClr val="tx1"/>
                          </a:solidFill>
                          <a:effectLst/>
                          <a:latin typeface="+mn-lt"/>
                          <a:ea typeface="+mn-ea"/>
                          <a:cs typeface="+mn-cs"/>
                        </a:rPr>
                        <a:t>Promoting welfare of migrants and displaced persons</a:t>
                      </a:r>
                      <a:endParaRPr sz="1400" dirty="0">
                        <a:solidFill>
                          <a:schemeClr val="tx1"/>
                        </a:solidFill>
                        <a:effectLst/>
                        <a:latin typeface="+mn-lt"/>
                        <a:ea typeface="+mn-ea"/>
                        <a:cs typeface="+mn-cs"/>
                      </a:endParaRPr>
                    </a:p>
                  </a:txBody>
                  <a:tcPr marL="0" marR="0" marT="2381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CFCC"/>
                    </a:solidFill>
                  </a:tcPr>
                </a:tc>
                <a:tc>
                  <a:txBody>
                    <a:bodyPr/>
                    <a:lstStyle/>
                    <a:p>
                      <a:pPr marL="92075">
                        <a:lnSpc>
                          <a:spcPct val="100000"/>
                        </a:lnSpc>
                        <a:spcBef>
                          <a:spcPts val="245"/>
                        </a:spcBef>
                      </a:pPr>
                      <a:r>
                        <a:rPr lang="en-IN" sz="1400" b="1" dirty="0">
                          <a:latin typeface="+mn-lt"/>
                          <a:cs typeface="Calibri"/>
                        </a:rPr>
                        <a:t>SDG 10 </a:t>
                      </a:r>
                      <a:r>
                        <a:rPr lang="en-IN" sz="1400" b="0" dirty="0">
                          <a:latin typeface="+mn-lt"/>
                          <a:cs typeface="Calibri"/>
                        </a:rPr>
                        <a:t>- Reduced Inequalities </a:t>
                      </a:r>
                    </a:p>
                    <a:p>
                      <a:pPr marL="92075">
                        <a:lnSpc>
                          <a:spcPct val="100000"/>
                        </a:lnSpc>
                        <a:spcBef>
                          <a:spcPts val="245"/>
                        </a:spcBef>
                      </a:pPr>
                      <a:endParaRPr lang="en-IN" sz="1400" b="0" dirty="0">
                        <a:latin typeface="+mn-lt"/>
                        <a:cs typeface="Calibri"/>
                      </a:endParaRPr>
                    </a:p>
                    <a:p>
                      <a:pPr marL="92075">
                        <a:lnSpc>
                          <a:spcPct val="100000"/>
                        </a:lnSpc>
                        <a:spcBef>
                          <a:spcPts val="245"/>
                        </a:spcBef>
                      </a:pPr>
                      <a:endParaRPr lang="en-IN" sz="1400" b="1" dirty="0">
                        <a:latin typeface="+mn-lt"/>
                        <a:cs typeface="Calibri"/>
                      </a:endParaRPr>
                    </a:p>
                  </a:txBody>
                  <a:tcPr marL="0" marR="0" marT="2381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CFCC"/>
                    </a:solidFill>
                  </a:tcPr>
                </a:tc>
                <a:extLst>
                  <a:ext uri="{0D108BD9-81ED-4DB2-BD59-A6C34878D82A}">
                    <a16:rowId xmlns="" xmlns:a16="http://schemas.microsoft.com/office/drawing/2014/main" val="10007"/>
                  </a:ext>
                </a:extLst>
              </a:tr>
            </a:tbl>
          </a:graphicData>
        </a:graphic>
      </p:graphicFrame>
      <p:pic>
        <p:nvPicPr>
          <p:cNvPr id="4" name="Picture 3"/>
          <p:cNvPicPr>
            <a:picLocks noChangeAspect="1"/>
          </p:cNvPicPr>
          <p:nvPr/>
        </p:nvPicPr>
        <p:blipFill>
          <a:blip r:embed="rId3"/>
          <a:stretch>
            <a:fillRect/>
          </a:stretch>
        </p:blipFill>
        <p:spPr>
          <a:xfrm>
            <a:off x="8165804" y="888948"/>
            <a:ext cx="641940" cy="641940"/>
          </a:xfrm>
          <a:prstGeom prst="rect">
            <a:avLst/>
          </a:prstGeom>
        </p:spPr>
      </p:pic>
      <p:pic>
        <p:nvPicPr>
          <p:cNvPr id="5" name="Picture 4"/>
          <p:cNvPicPr>
            <a:picLocks noChangeAspect="1"/>
          </p:cNvPicPr>
          <p:nvPr/>
        </p:nvPicPr>
        <p:blipFill>
          <a:blip r:embed="rId4"/>
          <a:stretch>
            <a:fillRect/>
          </a:stretch>
        </p:blipFill>
        <p:spPr>
          <a:xfrm>
            <a:off x="7455678" y="1611559"/>
            <a:ext cx="641940" cy="641940"/>
          </a:xfrm>
          <a:prstGeom prst="rect">
            <a:avLst/>
          </a:prstGeom>
        </p:spPr>
      </p:pic>
      <p:pic>
        <p:nvPicPr>
          <p:cNvPr id="6" name="Picture 5"/>
          <p:cNvPicPr>
            <a:picLocks noChangeAspect="1"/>
          </p:cNvPicPr>
          <p:nvPr/>
        </p:nvPicPr>
        <p:blipFill>
          <a:blip r:embed="rId5"/>
          <a:stretch>
            <a:fillRect/>
          </a:stretch>
        </p:blipFill>
        <p:spPr>
          <a:xfrm>
            <a:off x="8165805" y="1611559"/>
            <a:ext cx="641940" cy="641940"/>
          </a:xfrm>
          <a:prstGeom prst="rect">
            <a:avLst/>
          </a:prstGeom>
        </p:spPr>
      </p:pic>
      <p:pic>
        <p:nvPicPr>
          <p:cNvPr id="8" name="Picture 7"/>
          <p:cNvPicPr>
            <a:picLocks noChangeAspect="1"/>
          </p:cNvPicPr>
          <p:nvPr/>
        </p:nvPicPr>
        <p:blipFill>
          <a:blip r:embed="rId4"/>
          <a:stretch>
            <a:fillRect/>
          </a:stretch>
        </p:blipFill>
        <p:spPr>
          <a:xfrm>
            <a:off x="8183082" y="2334170"/>
            <a:ext cx="641940" cy="641940"/>
          </a:xfrm>
          <a:prstGeom prst="rect">
            <a:avLst/>
          </a:prstGeom>
        </p:spPr>
      </p:pic>
      <p:pic>
        <p:nvPicPr>
          <p:cNvPr id="7" name="Picture 6"/>
          <p:cNvPicPr>
            <a:picLocks noChangeAspect="1"/>
          </p:cNvPicPr>
          <p:nvPr/>
        </p:nvPicPr>
        <p:blipFill>
          <a:blip r:embed="rId6"/>
          <a:stretch>
            <a:fillRect/>
          </a:stretch>
        </p:blipFill>
        <p:spPr>
          <a:xfrm>
            <a:off x="8165804" y="3072130"/>
            <a:ext cx="632717" cy="632717"/>
          </a:xfrm>
          <a:prstGeom prst="rect">
            <a:avLst/>
          </a:prstGeom>
        </p:spPr>
      </p:pic>
      <p:pic>
        <p:nvPicPr>
          <p:cNvPr id="10" name="Picture 9"/>
          <p:cNvPicPr>
            <a:picLocks noChangeAspect="1"/>
          </p:cNvPicPr>
          <p:nvPr/>
        </p:nvPicPr>
        <p:blipFill>
          <a:blip r:embed="rId4"/>
          <a:stretch>
            <a:fillRect/>
          </a:stretch>
        </p:blipFill>
        <p:spPr>
          <a:xfrm>
            <a:off x="8165804" y="3817113"/>
            <a:ext cx="641940" cy="641940"/>
          </a:xfrm>
          <a:prstGeom prst="rect">
            <a:avLst/>
          </a:prstGeom>
        </p:spPr>
      </p:pic>
    </p:spTree>
    <p:extLst>
      <p:ext uri="{BB962C8B-B14F-4D97-AF65-F5344CB8AC3E}">
        <p14:creationId xmlns:p14="http://schemas.microsoft.com/office/powerpoint/2010/main" val="4293669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36</a:t>
            </a:fld>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 Placeholder 2"/>
          <p:cNvSpPr txBox="1"/>
          <p:nvPr/>
        </p:nvSpPr>
        <p:spPr>
          <a:xfrm>
            <a:off x="262819" y="272989"/>
            <a:ext cx="3157714" cy="2176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76200"/>
            <a:endParaRPr lang="en-US" sz="6000" dirty="0">
              <a:solidFill>
                <a:schemeClr val="tx1"/>
              </a:solidFill>
              <a:latin typeface="Bebas Neue" panose="020B0606020202050201"/>
              <a:ea typeface="Bebas Neue" panose="020B0606020202050201"/>
              <a:cs typeface="Bebas Neue" panose="020B0606020202050201"/>
              <a:sym typeface="Bebas Neue" panose="020B0606020202050201"/>
            </a:endParaRPr>
          </a:p>
          <a:p>
            <a:pPr marL="76200"/>
            <a:r>
              <a:rPr lang="en-US" sz="3200" dirty="0">
                <a:solidFill>
                  <a:schemeClr val="bg1"/>
                </a:solidFill>
                <a:latin typeface="Bebas Neue" panose="020B0606020202050201"/>
                <a:ea typeface="Bebas Neue" panose="020B0606020202050201"/>
                <a:cs typeface="Bebas Neue" panose="020B0606020202050201"/>
                <a:sym typeface="Bebas Neue" panose="020B0606020202050201"/>
              </a:rPr>
              <a:t>THANK YOU</a:t>
            </a:r>
            <a:r>
              <a:rPr lang="en-US" sz="4400" dirty="0">
                <a:solidFill>
                  <a:schemeClr val="bg1"/>
                </a:solidFill>
                <a:latin typeface="Bebas Neue" panose="020B0606020202050201"/>
                <a:ea typeface="Bebas Neue" panose="020B0606020202050201"/>
                <a:cs typeface="Bebas Neue" panose="020B0606020202050201"/>
                <a:sym typeface="Bebas Neue" panose="020B0606020202050201"/>
              </a:rPr>
              <a:t> </a:t>
            </a:r>
            <a:endParaRPr lang="en-US" sz="4400" dirty="0" smtClean="0">
              <a:solidFill>
                <a:schemeClr val="bg1"/>
              </a:solidFill>
              <a:latin typeface="Bebas Neue" panose="020B0606020202050201"/>
              <a:ea typeface="Bebas Neue" panose="020B0606020202050201"/>
              <a:cs typeface="Bebas Neue" panose="020B0606020202050201"/>
              <a:sym typeface="Bebas Neue" panose="020B0606020202050201"/>
            </a:endParaRPr>
          </a:p>
          <a:p>
            <a:pPr marL="76200"/>
            <a:r>
              <a:rPr lang="en-US" sz="4400" dirty="0" smtClean="0">
                <a:solidFill>
                  <a:schemeClr val="bg1"/>
                </a:solidFill>
                <a:latin typeface="Bebas Neue" panose="020B0606020202050201"/>
                <a:ea typeface="Bebas Neue" panose="020B0606020202050201"/>
                <a:cs typeface="Bebas Neue" panose="020B0606020202050201"/>
                <a:sym typeface="Bebas Neue" panose="020B0606020202050201"/>
              </a:rPr>
              <a:t>CA Priti Savla</a:t>
            </a:r>
          </a:p>
          <a:p>
            <a:pPr marL="76200"/>
            <a:r>
              <a:rPr lang="en-US" sz="2400" dirty="0" smtClean="0">
                <a:solidFill>
                  <a:schemeClr val="bg1"/>
                </a:solidFill>
                <a:latin typeface="Bebas Neue" panose="020B0606020202050201"/>
                <a:ea typeface="Bebas Neue" panose="020B0606020202050201"/>
                <a:cs typeface="Bebas Neue" panose="020B0606020202050201"/>
                <a:sym typeface="Bebas Neue" panose="020B0606020202050201"/>
              </a:rPr>
              <a:t>9321426883</a:t>
            </a:r>
          </a:p>
          <a:p>
            <a:pPr marL="76200"/>
            <a:r>
              <a:rPr lang="en-US" sz="2400" dirty="0" smtClean="0">
                <a:solidFill>
                  <a:schemeClr val="bg1"/>
                </a:solidFill>
                <a:latin typeface="Bebas Neue" panose="020B0606020202050201"/>
                <a:ea typeface="Bebas Neue" panose="020B0606020202050201"/>
                <a:cs typeface="Bebas Neue" panose="020B0606020202050201"/>
                <a:sym typeface="Bebas Neue" panose="020B0606020202050201"/>
              </a:rPr>
              <a:t>priti@psaindia.net</a:t>
            </a:r>
            <a:endParaRPr lang="en-IN" sz="2400" dirty="0">
              <a:solidFill>
                <a:schemeClr val="bg1"/>
              </a:solidFill>
              <a:latin typeface="Bebas Neue" panose="020B0606020202050201"/>
              <a:ea typeface="Bebas Neue" panose="020B0606020202050201"/>
              <a:cs typeface="Bebas Neue" panose="020B0606020202050201"/>
              <a:sym typeface="Bebas Neue" panose="020B0606020202050201"/>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68000">
              <a:schemeClr val="tx2">
                <a:lumMod val="50000"/>
              </a:schemeClr>
            </a:gs>
            <a:gs pos="100000">
              <a:schemeClr val="bg2"/>
            </a:gs>
          </a:gsLst>
          <a:lin ang="5400000" scaled="1"/>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36012BF-44AE-4EEC-B376-98BF8F987F19}"/>
              </a:ext>
            </a:extLst>
          </p:cNvPr>
          <p:cNvSpPr>
            <a:spLocks noGrp="1"/>
          </p:cNvSpPr>
          <p:nvPr>
            <p:ph type="title"/>
          </p:nvPr>
        </p:nvSpPr>
        <p:spPr>
          <a:xfrm>
            <a:off x="414670" y="122851"/>
            <a:ext cx="8267935" cy="537458"/>
          </a:xfrm>
        </p:spPr>
        <p:txBody>
          <a:bodyPr/>
          <a:lstStyle/>
          <a:p>
            <a:r>
              <a:rPr lang="en-IN" dirty="0">
                <a:solidFill>
                  <a:schemeClr val="bg2"/>
                </a:solidFill>
              </a:rPr>
              <a:t>Benefits of integrating </a:t>
            </a:r>
            <a:r>
              <a:rPr lang="en-IN" dirty="0" smtClean="0">
                <a:solidFill>
                  <a:schemeClr val="bg2"/>
                </a:solidFill>
              </a:rPr>
              <a:t>Sustainability in </a:t>
            </a:r>
            <a:r>
              <a:rPr lang="en-IN" dirty="0">
                <a:solidFill>
                  <a:schemeClr val="bg2"/>
                </a:solidFill>
              </a:rPr>
              <a:t>business</a:t>
            </a:r>
          </a:p>
        </p:txBody>
      </p:sp>
      <p:sp>
        <p:nvSpPr>
          <p:cNvPr id="44" name="Rectangle 43">
            <a:extLst>
              <a:ext uri="{FF2B5EF4-FFF2-40B4-BE49-F238E27FC236}">
                <a16:creationId xmlns="" xmlns:a16="http://schemas.microsoft.com/office/drawing/2014/main" id="{A6EBB345-1F68-4C16-900C-96850C2A5B89}"/>
              </a:ext>
            </a:extLst>
          </p:cNvPr>
          <p:cNvSpPr/>
          <p:nvPr/>
        </p:nvSpPr>
        <p:spPr>
          <a:xfrm>
            <a:off x="1" y="818700"/>
            <a:ext cx="9143999" cy="749925"/>
          </a:xfrm>
          <a:prstGeom prst="rect">
            <a:avLst/>
          </a:prstGeom>
          <a:solidFill>
            <a:schemeClr val="tx1">
              <a:lumMod val="85000"/>
            </a:schemeClr>
          </a:solidFill>
          <a:ln w="9525" cap="flat" cmpd="sng" algn="ctr">
            <a:noFill/>
            <a:prstDash val="solid"/>
          </a:ln>
          <a:effectLst/>
        </p:spPr>
        <p:txBody>
          <a:bodyPr rtlCol="0" anchor="t" anchorCtr="0"/>
          <a:lstStyle/>
          <a:p>
            <a:pPr algn="ctr">
              <a:buClrTx/>
              <a:buFontTx/>
              <a:buNone/>
              <a:defRPr/>
            </a:pPr>
            <a:endParaRPr lang="en-IN" sz="825" dirty="0">
              <a:solidFill>
                <a:srgbClr val="2E2E38"/>
              </a:solidFill>
              <a:latin typeface="EYInterstate Light"/>
              <a:ea typeface="+mn-ea"/>
            </a:endParaRPr>
          </a:p>
        </p:txBody>
      </p:sp>
      <p:sp>
        <p:nvSpPr>
          <p:cNvPr id="45" name="Rechteck 24">
            <a:extLst>
              <a:ext uri="{FF2B5EF4-FFF2-40B4-BE49-F238E27FC236}">
                <a16:creationId xmlns="" xmlns:a16="http://schemas.microsoft.com/office/drawing/2014/main" id="{E5A16AE5-591F-469C-B168-2AF312FA44A2}"/>
              </a:ext>
            </a:extLst>
          </p:cNvPr>
          <p:cNvSpPr/>
          <p:nvPr/>
        </p:nvSpPr>
        <p:spPr bwMode="gray">
          <a:xfrm flipH="1">
            <a:off x="248999" y="1282913"/>
            <a:ext cx="1993886" cy="223907"/>
          </a:xfrm>
          <a:prstGeom prst="rect">
            <a:avLst/>
          </a:prstGeom>
          <a:noFill/>
          <a:ln w="25400" cap="flat" cmpd="sng" algn="ctr">
            <a:noFill/>
            <a:prstDash val="solid"/>
          </a:ln>
          <a:effectLst/>
        </p:spPr>
        <p:txBody>
          <a:bodyPr wrap="square">
            <a:spAutoFit/>
          </a:bodyPr>
          <a:lstStyle/>
          <a:p>
            <a:pPr algn="ctr" defTabSz="685457">
              <a:lnSpc>
                <a:spcPct val="95000"/>
              </a:lnSpc>
              <a:spcAft>
                <a:spcPts val="450"/>
              </a:spcAft>
              <a:buClrTx/>
              <a:defRPr/>
            </a:pPr>
            <a:r>
              <a:rPr lang="en-US" sz="900" b="1" dirty="0">
                <a:solidFill>
                  <a:srgbClr val="2E2E38"/>
                </a:solidFill>
                <a:latin typeface="EYInterstate" panose="02000503020000020004" pitchFamily="2" charset="0"/>
                <a:ea typeface="+mn-ea"/>
              </a:rPr>
              <a:t>Achieving a sustainable economy</a:t>
            </a:r>
          </a:p>
        </p:txBody>
      </p:sp>
      <p:sp>
        <p:nvSpPr>
          <p:cNvPr id="46" name="Rechteck 24">
            <a:extLst>
              <a:ext uri="{FF2B5EF4-FFF2-40B4-BE49-F238E27FC236}">
                <a16:creationId xmlns="" xmlns:a16="http://schemas.microsoft.com/office/drawing/2014/main" id="{0E07BBCD-251A-452B-A751-82D48611DB7F}"/>
              </a:ext>
            </a:extLst>
          </p:cNvPr>
          <p:cNvSpPr/>
          <p:nvPr/>
        </p:nvSpPr>
        <p:spPr bwMode="gray">
          <a:xfrm flipH="1">
            <a:off x="2367487" y="1287789"/>
            <a:ext cx="2142246" cy="223907"/>
          </a:xfrm>
          <a:prstGeom prst="rect">
            <a:avLst/>
          </a:prstGeom>
          <a:noFill/>
          <a:ln w="25400" cap="flat" cmpd="sng" algn="ctr">
            <a:noFill/>
            <a:prstDash val="solid"/>
          </a:ln>
          <a:effectLst/>
        </p:spPr>
        <p:txBody>
          <a:bodyPr wrap="square">
            <a:spAutoFit/>
          </a:bodyPr>
          <a:lstStyle/>
          <a:p>
            <a:pPr algn="ctr" defTabSz="685457">
              <a:lnSpc>
                <a:spcPct val="95000"/>
              </a:lnSpc>
              <a:spcAft>
                <a:spcPts val="450"/>
              </a:spcAft>
              <a:buClrTx/>
              <a:defRPr/>
            </a:pPr>
            <a:r>
              <a:rPr lang="en-US" sz="900" b="1" dirty="0">
                <a:solidFill>
                  <a:srgbClr val="2E2E38"/>
                </a:solidFill>
                <a:latin typeface="EYInterstate" panose="02000503020000020004" pitchFamily="2" charset="0"/>
                <a:ea typeface="+mn-ea"/>
              </a:rPr>
              <a:t>Living within environmental limits</a:t>
            </a:r>
          </a:p>
        </p:txBody>
      </p:sp>
      <p:sp>
        <p:nvSpPr>
          <p:cNvPr id="47" name="Rechteck 24">
            <a:extLst>
              <a:ext uri="{FF2B5EF4-FFF2-40B4-BE49-F238E27FC236}">
                <a16:creationId xmlns="" xmlns:a16="http://schemas.microsoft.com/office/drawing/2014/main" id="{580378ED-CF05-4608-8C09-347B985D5399}"/>
              </a:ext>
            </a:extLst>
          </p:cNvPr>
          <p:cNvSpPr/>
          <p:nvPr/>
        </p:nvSpPr>
        <p:spPr bwMode="gray">
          <a:xfrm flipH="1">
            <a:off x="4564985" y="1287789"/>
            <a:ext cx="2405525" cy="223907"/>
          </a:xfrm>
          <a:prstGeom prst="rect">
            <a:avLst/>
          </a:prstGeom>
          <a:noFill/>
          <a:ln w="25400" cap="flat" cmpd="sng" algn="ctr">
            <a:noFill/>
            <a:prstDash val="solid"/>
          </a:ln>
          <a:effectLst/>
        </p:spPr>
        <p:txBody>
          <a:bodyPr wrap="square">
            <a:spAutoFit/>
          </a:bodyPr>
          <a:lstStyle/>
          <a:p>
            <a:pPr algn="ctr" defTabSz="685457">
              <a:lnSpc>
                <a:spcPct val="95000"/>
              </a:lnSpc>
              <a:spcAft>
                <a:spcPts val="450"/>
              </a:spcAft>
              <a:buClrTx/>
              <a:defRPr/>
            </a:pPr>
            <a:r>
              <a:rPr lang="en-IN" sz="900" b="1" dirty="0">
                <a:solidFill>
                  <a:srgbClr val="2E2E38"/>
                </a:solidFill>
                <a:ea typeface="+mn-ea"/>
              </a:rPr>
              <a:t>Ensuring a strong, healthy &amp; just society</a:t>
            </a:r>
          </a:p>
        </p:txBody>
      </p:sp>
      <p:sp>
        <p:nvSpPr>
          <p:cNvPr id="48" name="Rechteck 24">
            <a:extLst>
              <a:ext uri="{FF2B5EF4-FFF2-40B4-BE49-F238E27FC236}">
                <a16:creationId xmlns="" xmlns:a16="http://schemas.microsoft.com/office/drawing/2014/main" id="{17C53CDA-E77C-47FC-9077-6256D9012725}"/>
              </a:ext>
            </a:extLst>
          </p:cNvPr>
          <p:cNvSpPr/>
          <p:nvPr/>
        </p:nvSpPr>
        <p:spPr bwMode="gray">
          <a:xfrm flipH="1">
            <a:off x="6967255" y="1297207"/>
            <a:ext cx="1889441" cy="223907"/>
          </a:xfrm>
          <a:prstGeom prst="rect">
            <a:avLst/>
          </a:prstGeom>
          <a:noFill/>
          <a:ln w="25400" cap="flat" cmpd="sng" algn="ctr">
            <a:noFill/>
            <a:prstDash val="solid"/>
          </a:ln>
          <a:effectLst/>
        </p:spPr>
        <p:txBody>
          <a:bodyPr wrap="square">
            <a:spAutoFit/>
          </a:bodyPr>
          <a:lstStyle/>
          <a:p>
            <a:pPr algn="ctr" defTabSz="685457">
              <a:lnSpc>
                <a:spcPct val="95000"/>
              </a:lnSpc>
              <a:spcAft>
                <a:spcPts val="450"/>
              </a:spcAft>
              <a:buClrTx/>
              <a:defRPr/>
            </a:pPr>
            <a:r>
              <a:rPr lang="en-US" sz="900" b="1" dirty="0">
                <a:solidFill>
                  <a:srgbClr val="2E2E38"/>
                </a:solidFill>
                <a:latin typeface="EYInterstate" panose="02000503020000020004" pitchFamily="2" charset="0"/>
                <a:ea typeface="+mn-ea"/>
              </a:rPr>
              <a:t>Promoting good governance</a:t>
            </a:r>
          </a:p>
        </p:txBody>
      </p:sp>
      <p:pic>
        <p:nvPicPr>
          <p:cNvPr id="49" name="Graphic 48" descr="Venn diagram">
            <a:extLst>
              <a:ext uri="{FF2B5EF4-FFF2-40B4-BE49-F238E27FC236}">
                <a16:creationId xmlns="" xmlns:a16="http://schemas.microsoft.com/office/drawing/2014/main" id="{992941DC-5963-4036-B1B4-676CE5823FD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83662" y="816268"/>
            <a:ext cx="542365" cy="456158"/>
          </a:xfrm>
          <a:prstGeom prst="rect">
            <a:avLst/>
          </a:prstGeom>
        </p:spPr>
      </p:pic>
      <p:pic>
        <p:nvPicPr>
          <p:cNvPr id="50" name="Graphic 49" descr="Sustainability">
            <a:extLst>
              <a:ext uri="{FF2B5EF4-FFF2-40B4-BE49-F238E27FC236}">
                <a16:creationId xmlns="" xmlns:a16="http://schemas.microsoft.com/office/drawing/2014/main" id="{8942D646-D524-4ADE-AABC-66164617B8D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149323" y="879750"/>
            <a:ext cx="542365" cy="392676"/>
          </a:xfrm>
          <a:prstGeom prst="rect">
            <a:avLst/>
          </a:prstGeom>
        </p:spPr>
      </p:pic>
      <p:pic>
        <p:nvPicPr>
          <p:cNvPr id="51" name="Graphic 50" descr="Business Growth">
            <a:extLst>
              <a:ext uri="{FF2B5EF4-FFF2-40B4-BE49-F238E27FC236}">
                <a16:creationId xmlns="" xmlns:a16="http://schemas.microsoft.com/office/drawing/2014/main" id="{7CE6744C-A71C-41EC-A1FF-A47F9BE4EC1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5497788" y="819577"/>
            <a:ext cx="612547" cy="548975"/>
          </a:xfrm>
          <a:prstGeom prst="rect">
            <a:avLst/>
          </a:prstGeom>
        </p:spPr>
      </p:pic>
      <p:sp>
        <p:nvSpPr>
          <p:cNvPr id="52" name="Freeform 42">
            <a:extLst>
              <a:ext uri="{FF2B5EF4-FFF2-40B4-BE49-F238E27FC236}">
                <a16:creationId xmlns="" xmlns:a16="http://schemas.microsoft.com/office/drawing/2014/main" id="{3630724B-0F03-46C7-B612-4D843D6DC2AE}"/>
              </a:ext>
            </a:extLst>
          </p:cNvPr>
          <p:cNvSpPr>
            <a:spLocks noEditPoints="1"/>
          </p:cNvSpPr>
          <p:nvPr/>
        </p:nvSpPr>
        <p:spPr bwMode="auto">
          <a:xfrm>
            <a:off x="7704607" y="929318"/>
            <a:ext cx="507632" cy="320369"/>
          </a:xfrm>
          <a:custGeom>
            <a:avLst/>
            <a:gdLst>
              <a:gd name="T0" fmla="*/ 62 w 423"/>
              <a:gd name="T1" fmla="*/ 34 h 219"/>
              <a:gd name="T2" fmla="*/ 88 w 423"/>
              <a:gd name="T3" fmla="*/ 65 h 219"/>
              <a:gd name="T4" fmla="*/ 115 w 423"/>
              <a:gd name="T5" fmla="*/ 148 h 219"/>
              <a:gd name="T6" fmla="*/ 67 w 423"/>
              <a:gd name="T7" fmla="*/ 204 h 219"/>
              <a:gd name="T8" fmla="*/ 39 w 423"/>
              <a:gd name="T9" fmla="*/ 106 h 219"/>
              <a:gd name="T10" fmla="*/ 69 w 423"/>
              <a:gd name="T11" fmla="*/ 119 h 219"/>
              <a:gd name="T12" fmla="*/ 76 w 423"/>
              <a:gd name="T13" fmla="*/ 118 h 219"/>
              <a:gd name="T14" fmla="*/ 75 w 423"/>
              <a:gd name="T15" fmla="*/ 108 h 219"/>
              <a:gd name="T16" fmla="*/ 81 w 423"/>
              <a:gd name="T17" fmla="*/ 115 h 219"/>
              <a:gd name="T18" fmla="*/ 86 w 423"/>
              <a:gd name="T19" fmla="*/ 116 h 219"/>
              <a:gd name="T20" fmla="*/ 335 w 423"/>
              <a:gd name="T21" fmla="*/ 65 h 219"/>
              <a:gd name="T22" fmla="*/ 391 w 423"/>
              <a:gd name="T23" fmla="*/ 64 h 219"/>
              <a:gd name="T24" fmla="*/ 335 w 423"/>
              <a:gd name="T25" fmla="*/ 105 h 219"/>
              <a:gd name="T26" fmla="*/ 339 w 423"/>
              <a:gd name="T27" fmla="*/ 198 h 219"/>
              <a:gd name="T28" fmla="*/ 402 w 423"/>
              <a:gd name="T29" fmla="*/ 204 h 219"/>
              <a:gd name="T30" fmla="*/ 365 w 423"/>
              <a:gd name="T31" fmla="*/ 116 h 219"/>
              <a:gd name="T32" fmla="*/ 341 w 423"/>
              <a:gd name="T33" fmla="*/ 134 h 219"/>
              <a:gd name="T34" fmla="*/ 352 w 423"/>
              <a:gd name="T35" fmla="*/ 115 h 219"/>
              <a:gd name="T36" fmla="*/ 341 w 423"/>
              <a:gd name="T37" fmla="*/ 110 h 219"/>
              <a:gd name="T38" fmla="*/ 335 w 423"/>
              <a:gd name="T39" fmla="*/ 132 h 219"/>
              <a:gd name="T40" fmla="*/ 335 w 423"/>
              <a:gd name="T41" fmla="*/ 105 h 219"/>
              <a:gd name="T42" fmla="*/ 211 w 423"/>
              <a:gd name="T43" fmla="*/ 0 h 219"/>
              <a:gd name="T44" fmla="*/ 236 w 423"/>
              <a:gd name="T45" fmla="*/ 25 h 219"/>
              <a:gd name="T46" fmla="*/ 160 w 423"/>
              <a:gd name="T47" fmla="*/ 85 h 219"/>
              <a:gd name="T48" fmla="*/ 190 w 423"/>
              <a:gd name="T49" fmla="*/ 65 h 219"/>
              <a:gd name="T50" fmla="*/ 206 w 423"/>
              <a:gd name="T51" fmla="*/ 77 h 219"/>
              <a:gd name="T52" fmla="*/ 211 w 423"/>
              <a:gd name="T53" fmla="*/ 69 h 219"/>
              <a:gd name="T54" fmla="*/ 215 w 423"/>
              <a:gd name="T55" fmla="*/ 77 h 219"/>
              <a:gd name="T56" fmla="*/ 232 w 423"/>
              <a:gd name="T57" fmla="*/ 65 h 219"/>
              <a:gd name="T58" fmla="*/ 262 w 423"/>
              <a:gd name="T59" fmla="*/ 85 h 219"/>
              <a:gd name="T60" fmla="*/ 152 w 423"/>
              <a:gd name="T61" fmla="*/ 124 h 219"/>
              <a:gd name="T62" fmla="*/ 288 w 423"/>
              <a:gd name="T63" fmla="*/ 132 h 219"/>
              <a:gd name="T64" fmla="*/ 136 w 423"/>
              <a:gd name="T65" fmla="*/ 132 h 219"/>
              <a:gd name="T66" fmla="*/ 81 w 423"/>
              <a:gd name="T67"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3" h="219">
                <a:moveTo>
                  <a:pt x="88" y="65"/>
                </a:moveTo>
                <a:cubicBezTo>
                  <a:pt x="87" y="49"/>
                  <a:pt x="79" y="35"/>
                  <a:pt x="62" y="34"/>
                </a:cubicBezTo>
                <a:cubicBezTo>
                  <a:pt x="40" y="32"/>
                  <a:pt x="31" y="48"/>
                  <a:pt x="32" y="64"/>
                </a:cubicBezTo>
                <a:cubicBezTo>
                  <a:pt x="36" y="125"/>
                  <a:pt x="93" y="124"/>
                  <a:pt x="88" y="65"/>
                </a:cubicBezTo>
                <a:close/>
                <a:moveTo>
                  <a:pt x="88" y="105"/>
                </a:moveTo>
                <a:cubicBezTo>
                  <a:pt x="88" y="105"/>
                  <a:pt x="122" y="136"/>
                  <a:pt x="115" y="148"/>
                </a:cubicBezTo>
                <a:cubicBezTo>
                  <a:pt x="84" y="198"/>
                  <a:pt x="84" y="198"/>
                  <a:pt x="84" y="198"/>
                </a:cubicBezTo>
                <a:cubicBezTo>
                  <a:pt x="79" y="205"/>
                  <a:pt x="75" y="204"/>
                  <a:pt x="67" y="204"/>
                </a:cubicBezTo>
                <a:cubicBezTo>
                  <a:pt x="21" y="204"/>
                  <a:pt x="21" y="204"/>
                  <a:pt x="21" y="204"/>
                </a:cubicBezTo>
                <a:cubicBezTo>
                  <a:pt x="0" y="204"/>
                  <a:pt x="39" y="106"/>
                  <a:pt x="39" y="106"/>
                </a:cubicBezTo>
                <a:cubicBezTo>
                  <a:pt x="49" y="113"/>
                  <a:pt x="52" y="114"/>
                  <a:pt x="58" y="116"/>
                </a:cubicBezTo>
                <a:cubicBezTo>
                  <a:pt x="62" y="116"/>
                  <a:pt x="65" y="117"/>
                  <a:pt x="69" y="119"/>
                </a:cubicBezTo>
                <a:cubicBezTo>
                  <a:pt x="75" y="123"/>
                  <a:pt x="79" y="129"/>
                  <a:pt x="82" y="134"/>
                </a:cubicBezTo>
                <a:cubicBezTo>
                  <a:pt x="76" y="118"/>
                  <a:pt x="76" y="118"/>
                  <a:pt x="76" y="118"/>
                </a:cubicBezTo>
                <a:cubicBezTo>
                  <a:pt x="72" y="115"/>
                  <a:pt x="72" y="115"/>
                  <a:pt x="72" y="115"/>
                </a:cubicBezTo>
                <a:cubicBezTo>
                  <a:pt x="75" y="108"/>
                  <a:pt x="75" y="108"/>
                  <a:pt x="75" y="108"/>
                </a:cubicBezTo>
                <a:cubicBezTo>
                  <a:pt x="82" y="110"/>
                  <a:pt x="82" y="110"/>
                  <a:pt x="82" y="110"/>
                </a:cubicBezTo>
                <a:cubicBezTo>
                  <a:pt x="81" y="115"/>
                  <a:pt x="81" y="115"/>
                  <a:pt x="81" y="115"/>
                </a:cubicBezTo>
                <a:cubicBezTo>
                  <a:pt x="89" y="132"/>
                  <a:pt x="89" y="132"/>
                  <a:pt x="89" y="132"/>
                </a:cubicBezTo>
                <a:cubicBezTo>
                  <a:pt x="88" y="127"/>
                  <a:pt x="87" y="121"/>
                  <a:pt x="86" y="116"/>
                </a:cubicBezTo>
                <a:cubicBezTo>
                  <a:pt x="85" y="109"/>
                  <a:pt x="85" y="108"/>
                  <a:pt x="88" y="105"/>
                </a:cubicBezTo>
                <a:close/>
                <a:moveTo>
                  <a:pt x="335" y="65"/>
                </a:moveTo>
                <a:cubicBezTo>
                  <a:pt x="337" y="49"/>
                  <a:pt x="345" y="35"/>
                  <a:pt x="361" y="34"/>
                </a:cubicBezTo>
                <a:cubicBezTo>
                  <a:pt x="383" y="32"/>
                  <a:pt x="392" y="48"/>
                  <a:pt x="391" y="64"/>
                </a:cubicBezTo>
                <a:cubicBezTo>
                  <a:pt x="387" y="125"/>
                  <a:pt x="331" y="124"/>
                  <a:pt x="335" y="65"/>
                </a:cubicBezTo>
                <a:close/>
                <a:moveTo>
                  <a:pt x="335" y="105"/>
                </a:moveTo>
                <a:cubicBezTo>
                  <a:pt x="335" y="105"/>
                  <a:pt x="301" y="136"/>
                  <a:pt x="308" y="148"/>
                </a:cubicBezTo>
                <a:cubicBezTo>
                  <a:pt x="339" y="198"/>
                  <a:pt x="339" y="198"/>
                  <a:pt x="339" y="198"/>
                </a:cubicBezTo>
                <a:cubicBezTo>
                  <a:pt x="344" y="205"/>
                  <a:pt x="349" y="204"/>
                  <a:pt x="356" y="204"/>
                </a:cubicBezTo>
                <a:cubicBezTo>
                  <a:pt x="402" y="204"/>
                  <a:pt x="402" y="204"/>
                  <a:pt x="402" y="204"/>
                </a:cubicBezTo>
                <a:cubicBezTo>
                  <a:pt x="423" y="204"/>
                  <a:pt x="384" y="106"/>
                  <a:pt x="384" y="106"/>
                </a:cubicBezTo>
                <a:cubicBezTo>
                  <a:pt x="375" y="113"/>
                  <a:pt x="371" y="114"/>
                  <a:pt x="365" y="116"/>
                </a:cubicBezTo>
                <a:cubicBezTo>
                  <a:pt x="361" y="116"/>
                  <a:pt x="358" y="117"/>
                  <a:pt x="354" y="119"/>
                </a:cubicBezTo>
                <a:cubicBezTo>
                  <a:pt x="348" y="123"/>
                  <a:pt x="345" y="129"/>
                  <a:pt x="341" y="134"/>
                </a:cubicBezTo>
                <a:cubicBezTo>
                  <a:pt x="347" y="118"/>
                  <a:pt x="347" y="118"/>
                  <a:pt x="347" y="118"/>
                </a:cubicBezTo>
                <a:cubicBezTo>
                  <a:pt x="352" y="115"/>
                  <a:pt x="352" y="115"/>
                  <a:pt x="352" y="115"/>
                </a:cubicBezTo>
                <a:cubicBezTo>
                  <a:pt x="348" y="108"/>
                  <a:pt x="348" y="108"/>
                  <a:pt x="348" y="108"/>
                </a:cubicBezTo>
                <a:cubicBezTo>
                  <a:pt x="341" y="110"/>
                  <a:pt x="341" y="110"/>
                  <a:pt x="341" y="110"/>
                </a:cubicBezTo>
                <a:cubicBezTo>
                  <a:pt x="342" y="115"/>
                  <a:pt x="342" y="115"/>
                  <a:pt x="342" y="115"/>
                </a:cubicBezTo>
                <a:cubicBezTo>
                  <a:pt x="335" y="132"/>
                  <a:pt x="335" y="132"/>
                  <a:pt x="335" y="132"/>
                </a:cubicBezTo>
                <a:cubicBezTo>
                  <a:pt x="335" y="127"/>
                  <a:pt x="336" y="121"/>
                  <a:pt x="337" y="116"/>
                </a:cubicBezTo>
                <a:cubicBezTo>
                  <a:pt x="338" y="109"/>
                  <a:pt x="338" y="108"/>
                  <a:pt x="335" y="105"/>
                </a:cubicBezTo>
                <a:close/>
                <a:moveTo>
                  <a:pt x="236" y="25"/>
                </a:moveTo>
                <a:cubicBezTo>
                  <a:pt x="235" y="11"/>
                  <a:pt x="226" y="0"/>
                  <a:pt x="211" y="0"/>
                </a:cubicBezTo>
                <a:cubicBezTo>
                  <a:pt x="195" y="0"/>
                  <a:pt x="186" y="11"/>
                  <a:pt x="186" y="25"/>
                </a:cubicBezTo>
                <a:cubicBezTo>
                  <a:pt x="186" y="79"/>
                  <a:pt x="236" y="78"/>
                  <a:pt x="236" y="25"/>
                </a:cubicBezTo>
                <a:close/>
                <a:moveTo>
                  <a:pt x="152" y="124"/>
                </a:moveTo>
                <a:cubicBezTo>
                  <a:pt x="152" y="111"/>
                  <a:pt x="154" y="96"/>
                  <a:pt x="160" y="85"/>
                </a:cubicBezTo>
                <a:cubicBezTo>
                  <a:pt x="165" y="75"/>
                  <a:pt x="175" y="65"/>
                  <a:pt x="187" y="65"/>
                </a:cubicBezTo>
                <a:cubicBezTo>
                  <a:pt x="190" y="65"/>
                  <a:pt x="190" y="65"/>
                  <a:pt x="190" y="65"/>
                </a:cubicBezTo>
                <a:cubicBezTo>
                  <a:pt x="206" y="90"/>
                  <a:pt x="206" y="90"/>
                  <a:pt x="206" y="90"/>
                </a:cubicBezTo>
                <a:cubicBezTo>
                  <a:pt x="206" y="77"/>
                  <a:pt x="206" y="77"/>
                  <a:pt x="206" y="77"/>
                </a:cubicBezTo>
                <a:cubicBezTo>
                  <a:pt x="204" y="74"/>
                  <a:pt x="204" y="74"/>
                  <a:pt x="204" y="74"/>
                </a:cubicBezTo>
                <a:cubicBezTo>
                  <a:pt x="211" y="69"/>
                  <a:pt x="211" y="69"/>
                  <a:pt x="211" y="69"/>
                </a:cubicBezTo>
                <a:cubicBezTo>
                  <a:pt x="218" y="74"/>
                  <a:pt x="218" y="74"/>
                  <a:pt x="218" y="74"/>
                </a:cubicBezTo>
                <a:cubicBezTo>
                  <a:pt x="215" y="77"/>
                  <a:pt x="215" y="77"/>
                  <a:pt x="215" y="77"/>
                </a:cubicBezTo>
                <a:cubicBezTo>
                  <a:pt x="216" y="90"/>
                  <a:pt x="216" y="90"/>
                  <a:pt x="216" y="90"/>
                </a:cubicBezTo>
                <a:cubicBezTo>
                  <a:pt x="232" y="65"/>
                  <a:pt x="232" y="65"/>
                  <a:pt x="232" y="65"/>
                </a:cubicBezTo>
                <a:cubicBezTo>
                  <a:pt x="234" y="65"/>
                  <a:pt x="234" y="65"/>
                  <a:pt x="234" y="65"/>
                </a:cubicBezTo>
                <a:cubicBezTo>
                  <a:pt x="246" y="65"/>
                  <a:pt x="257" y="75"/>
                  <a:pt x="262" y="85"/>
                </a:cubicBezTo>
                <a:cubicBezTo>
                  <a:pt x="268" y="96"/>
                  <a:pt x="270" y="111"/>
                  <a:pt x="270" y="124"/>
                </a:cubicBezTo>
                <a:cubicBezTo>
                  <a:pt x="152" y="124"/>
                  <a:pt x="152" y="124"/>
                  <a:pt x="152" y="124"/>
                </a:cubicBezTo>
                <a:close/>
                <a:moveTo>
                  <a:pt x="342" y="219"/>
                </a:moveTo>
                <a:cubicBezTo>
                  <a:pt x="288" y="132"/>
                  <a:pt x="288" y="132"/>
                  <a:pt x="288" y="132"/>
                </a:cubicBezTo>
                <a:cubicBezTo>
                  <a:pt x="288" y="132"/>
                  <a:pt x="287" y="132"/>
                  <a:pt x="287" y="132"/>
                </a:cubicBezTo>
                <a:cubicBezTo>
                  <a:pt x="136" y="132"/>
                  <a:pt x="136" y="132"/>
                  <a:pt x="136" y="132"/>
                </a:cubicBezTo>
                <a:cubicBezTo>
                  <a:pt x="136" y="132"/>
                  <a:pt x="135" y="132"/>
                  <a:pt x="135" y="132"/>
                </a:cubicBezTo>
                <a:cubicBezTo>
                  <a:pt x="81" y="219"/>
                  <a:pt x="81" y="219"/>
                  <a:pt x="81" y="219"/>
                </a:cubicBezTo>
                <a:cubicBezTo>
                  <a:pt x="342" y="219"/>
                  <a:pt x="342" y="219"/>
                  <a:pt x="342" y="219"/>
                </a:cubicBezTo>
                <a:close/>
              </a:path>
            </a:pathLst>
          </a:custGeom>
          <a:solidFill>
            <a:srgbClr val="188CE5">
              <a:lumMod val="75000"/>
            </a:srgbClr>
          </a:solidFill>
          <a:ln>
            <a:noFill/>
          </a:ln>
        </p:spPr>
        <p:txBody>
          <a:bodyPr vert="horz" wrap="square" lIns="58643" tIns="29321" rIns="58643" bIns="29321" numCol="1" anchor="t" anchorCtr="0" compatLnSpc="1">
            <a:prstTxWarp prst="textNoShape">
              <a:avLst/>
            </a:prstTxWarp>
          </a:bodyPr>
          <a:lstStyle/>
          <a:p>
            <a:pPr algn="ctr" fontAlgn="base">
              <a:spcBef>
                <a:spcPct val="0"/>
              </a:spcBef>
              <a:spcAft>
                <a:spcPct val="0"/>
              </a:spcAft>
              <a:buClrTx/>
              <a:buFontTx/>
              <a:buNone/>
              <a:defRPr/>
            </a:pPr>
            <a:endParaRPr lang="en-IE" sz="1026" dirty="0">
              <a:solidFill>
                <a:srgbClr val="646464"/>
              </a:solidFill>
              <a:latin typeface="EYInterstate Light"/>
              <a:ea typeface="+mn-ea"/>
            </a:endParaRPr>
          </a:p>
        </p:txBody>
      </p:sp>
      <p:cxnSp>
        <p:nvCxnSpPr>
          <p:cNvPr id="53" name="Straight Connector 52">
            <a:extLst>
              <a:ext uri="{FF2B5EF4-FFF2-40B4-BE49-F238E27FC236}">
                <a16:creationId xmlns="" xmlns:a16="http://schemas.microsoft.com/office/drawing/2014/main" id="{FCB580F3-1FA8-4FB4-B20C-62F139E90B2B}"/>
              </a:ext>
            </a:extLst>
          </p:cNvPr>
          <p:cNvCxnSpPr>
            <a:cxnSpLocks/>
          </p:cNvCxnSpPr>
          <p:nvPr/>
        </p:nvCxnSpPr>
        <p:spPr>
          <a:xfrm flipH="1" flipV="1">
            <a:off x="6992653" y="956974"/>
            <a:ext cx="12848" cy="472376"/>
          </a:xfrm>
          <a:prstGeom prst="line">
            <a:avLst/>
          </a:prstGeom>
          <a:noFill/>
          <a:ln w="19050" cap="flat" cmpd="sng" algn="ctr">
            <a:solidFill>
              <a:schemeClr val="bg2">
                <a:lumMod val="65000"/>
                <a:lumOff val="35000"/>
              </a:schemeClr>
            </a:solidFill>
            <a:prstDash val="dash"/>
            <a:tailEnd type="none"/>
          </a:ln>
          <a:effectLst/>
        </p:spPr>
      </p:cxnSp>
      <p:sp>
        <p:nvSpPr>
          <p:cNvPr id="54" name="Rectangle 53">
            <a:extLst>
              <a:ext uri="{FF2B5EF4-FFF2-40B4-BE49-F238E27FC236}">
                <a16:creationId xmlns="" xmlns:a16="http://schemas.microsoft.com/office/drawing/2014/main" id="{6DBDA92D-4CDA-4D9C-8D29-8FE0BC4FFA7B}"/>
              </a:ext>
            </a:extLst>
          </p:cNvPr>
          <p:cNvSpPr/>
          <p:nvPr/>
        </p:nvSpPr>
        <p:spPr>
          <a:xfrm>
            <a:off x="2870467" y="2017438"/>
            <a:ext cx="3070910" cy="210058"/>
          </a:xfrm>
          <a:prstGeom prst="rect">
            <a:avLst/>
          </a:prstGeom>
        </p:spPr>
        <p:txBody>
          <a:bodyPr wrap="square">
            <a:spAutoFit/>
          </a:bodyPr>
          <a:lstStyle/>
          <a:p>
            <a:pPr marL="79273" algn="ctr" defTabSz="685457">
              <a:lnSpc>
                <a:spcPct val="85000"/>
              </a:lnSpc>
              <a:spcAft>
                <a:spcPts val="450"/>
              </a:spcAft>
              <a:buClr>
                <a:srgbClr val="27ACAA"/>
              </a:buClr>
              <a:buSzPct val="70000"/>
              <a:defRPr/>
            </a:pPr>
            <a:endParaRPr lang="en-US" sz="900" dirty="0">
              <a:latin typeface="EYInterstate Light"/>
              <a:ea typeface="+mn-ea"/>
            </a:endParaRPr>
          </a:p>
        </p:txBody>
      </p:sp>
      <p:grpSp>
        <p:nvGrpSpPr>
          <p:cNvPr id="55" name="Group 54">
            <a:extLst>
              <a:ext uri="{FF2B5EF4-FFF2-40B4-BE49-F238E27FC236}">
                <a16:creationId xmlns="" xmlns:a16="http://schemas.microsoft.com/office/drawing/2014/main" id="{8FC63DFE-B7A6-46CD-9981-65BB4A09028B}"/>
              </a:ext>
            </a:extLst>
          </p:cNvPr>
          <p:cNvGrpSpPr/>
          <p:nvPr/>
        </p:nvGrpSpPr>
        <p:grpSpPr>
          <a:xfrm>
            <a:off x="707566" y="2008584"/>
            <a:ext cx="7790018" cy="1525224"/>
            <a:chOff x="646798" y="4249056"/>
            <a:chExt cx="10386691" cy="2033632"/>
          </a:xfrm>
        </p:grpSpPr>
        <p:grpSp>
          <p:nvGrpSpPr>
            <p:cNvPr id="56" name="Group 55">
              <a:extLst>
                <a:ext uri="{FF2B5EF4-FFF2-40B4-BE49-F238E27FC236}">
                  <a16:creationId xmlns="" xmlns:a16="http://schemas.microsoft.com/office/drawing/2014/main" id="{DBF49ED6-19C4-440C-97DC-80C525169806}"/>
                </a:ext>
              </a:extLst>
            </p:cNvPr>
            <p:cNvGrpSpPr/>
            <p:nvPr/>
          </p:nvGrpSpPr>
          <p:grpSpPr>
            <a:xfrm>
              <a:off x="1918907" y="4249056"/>
              <a:ext cx="1537509" cy="1291625"/>
              <a:chOff x="1281971" y="1868760"/>
              <a:chExt cx="1309924" cy="1124609"/>
            </a:xfrm>
          </p:grpSpPr>
          <p:sp>
            <p:nvSpPr>
              <p:cNvPr id="85" name="Hexagon 84">
                <a:extLst>
                  <a:ext uri="{FF2B5EF4-FFF2-40B4-BE49-F238E27FC236}">
                    <a16:creationId xmlns="" xmlns:a16="http://schemas.microsoft.com/office/drawing/2014/main" id="{D34E7374-8B16-423F-A09B-03E110A493B0}"/>
                  </a:ext>
                </a:extLst>
              </p:cNvPr>
              <p:cNvSpPr/>
              <p:nvPr/>
            </p:nvSpPr>
            <p:spPr>
              <a:xfrm>
                <a:off x="1281971" y="1868760"/>
                <a:ext cx="1309924" cy="1124609"/>
              </a:xfrm>
              <a:prstGeom prst="hexagon">
                <a:avLst>
                  <a:gd name="adj" fmla="val 25000"/>
                  <a:gd name="vf" fmla="val 115470"/>
                </a:avLst>
              </a:prstGeom>
              <a:solidFill>
                <a:schemeClr val="accent2">
                  <a:lumMod val="20000"/>
                  <a:lumOff val="80000"/>
                </a:schemeClr>
              </a:solidFill>
              <a:ln w="25400" cap="flat" cmpd="sng" algn="ctr">
                <a:noFill/>
                <a:prstDash val="solid"/>
              </a:ln>
              <a:effectLst/>
            </p:spPr>
            <p:txBody>
              <a:bodyPr/>
              <a:lstStyle/>
              <a:p>
                <a:pPr>
                  <a:buClrTx/>
                  <a:buFontTx/>
                  <a:buNone/>
                  <a:defRPr/>
                </a:pPr>
                <a:endParaRPr lang="en-IN" sz="1350" dirty="0">
                  <a:latin typeface="EYInterstate Light"/>
                  <a:ea typeface="+mn-ea"/>
                </a:endParaRPr>
              </a:p>
            </p:txBody>
          </p:sp>
          <p:sp>
            <p:nvSpPr>
              <p:cNvPr id="86" name="Hexagon 4">
                <a:extLst>
                  <a:ext uri="{FF2B5EF4-FFF2-40B4-BE49-F238E27FC236}">
                    <a16:creationId xmlns="" xmlns:a16="http://schemas.microsoft.com/office/drawing/2014/main" id="{4387435C-6FEB-4B94-AB92-296A1DF8F4F1}"/>
                  </a:ext>
                </a:extLst>
              </p:cNvPr>
              <p:cNvSpPr txBox="1"/>
              <p:nvPr/>
            </p:nvSpPr>
            <p:spPr>
              <a:xfrm>
                <a:off x="1484849" y="2042937"/>
                <a:ext cx="904168" cy="776255"/>
              </a:xfrm>
              <a:prstGeom prst="rect">
                <a:avLst/>
              </a:prstGeom>
              <a:noFill/>
              <a:ln>
                <a:noFill/>
              </a:ln>
              <a:effectLst/>
            </p:spPr>
            <p:txBody>
              <a:bodyPr spcFirstLastPara="0" vert="horz" wrap="square" lIns="0" tIns="8573" rIns="0" bIns="8573" numCol="1" spcCol="1270" anchor="ctr" anchorCtr="0">
                <a:noAutofit/>
              </a:bodyPr>
              <a:lstStyle/>
              <a:p>
                <a:pPr algn="ctr" defTabSz="685115">
                  <a:spcBef>
                    <a:spcPct val="20000"/>
                  </a:spcBef>
                  <a:buClr>
                    <a:srgbClr val="FFFFFF"/>
                  </a:buClr>
                  <a:buSzPct val="70000"/>
                  <a:defRPr/>
                </a:pPr>
                <a:r>
                  <a:rPr lang="en-US" sz="900" dirty="0">
                    <a:latin typeface="EYInterstate Light"/>
                    <a:ea typeface="+mn-ea"/>
                  </a:rPr>
                  <a:t>Risk management and future ready</a:t>
                </a:r>
              </a:p>
            </p:txBody>
          </p:sp>
        </p:grpSp>
        <p:grpSp>
          <p:nvGrpSpPr>
            <p:cNvPr id="57" name="Group 56">
              <a:extLst>
                <a:ext uri="{FF2B5EF4-FFF2-40B4-BE49-F238E27FC236}">
                  <a16:creationId xmlns="" xmlns:a16="http://schemas.microsoft.com/office/drawing/2014/main" id="{C1DE60B1-F3D8-4FD7-B622-78FD9D796956}"/>
                </a:ext>
              </a:extLst>
            </p:cNvPr>
            <p:cNvGrpSpPr/>
            <p:nvPr/>
          </p:nvGrpSpPr>
          <p:grpSpPr>
            <a:xfrm>
              <a:off x="646798" y="4916211"/>
              <a:ext cx="1537510" cy="1291625"/>
              <a:chOff x="1281971" y="648886"/>
              <a:chExt cx="1309924" cy="1077465"/>
            </a:xfrm>
            <a:solidFill>
              <a:srgbClr val="27ACAA"/>
            </a:solidFill>
          </p:grpSpPr>
          <p:sp>
            <p:nvSpPr>
              <p:cNvPr id="82" name="Hexagon 81">
                <a:extLst>
                  <a:ext uri="{FF2B5EF4-FFF2-40B4-BE49-F238E27FC236}">
                    <a16:creationId xmlns="" xmlns:a16="http://schemas.microsoft.com/office/drawing/2014/main" id="{81D64092-C7AD-4281-A1EC-7C5E88A07920}"/>
                  </a:ext>
                </a:extLst>
              </p:cNvPr>
              <p:cNvSpPr/>
              <p:nvPr/>
            </p:nvSpPr>
            <p:spPr>
              <a:xfrm>
                <a:off x="1281971" y="648886"/>
                <a:ext cx="1309924" cy="1077465"/>
              </a:xfrm>
              <a:prstGeom prst="hexagon">
                <a:avLst>
                  <a:gd name="adj" fmla="val 25000"/>
                  <a:gd name="vf" fmla="val 115470"/>
                </a:avLst>
              </a:prstGeom>
              <a:solidFill>
                <a:srgbClr val="2DB757">
                  <a:lumMod val="40000"/>
                  <a:lumOff val="60000"/>
                </a:srgbClr>
              </a:solidFill>
              <a:ln w="25400" cap="flat" cmpd="sng" algn="ctr">
                <a:noFill/>
                <a:prstDash val="solid"/>
              </a:ln>
              <a:effectLst/>
            </p:spPr>
          </p:sp>
          <p:sp>
            <p:nvSpPr>
              <p:cNvPr id="84" name="Hexagon 6">
                <a:extLst>
                  <a:ext uri="{FF2B5EF4-FFF2-40B4-BE49-F238E27FC236}">
                    <a16:creationId xmlns="" xmlns:a16="http://schemas.microsoft.com/office/drawing/2014/main" id="{91324C6B-BA05-4CBB-A1C3-BB8316294460}"/>
                  </a:ext>
                </a:extLst>
              </p:cNvPr>
              <p:cNvSpPr txBox="1"/>
              <p:nvPr/>
            </p:nvSpPr>
            <p:spPr>
              <a:xfrm>
                <a:off x="1480920" y="812530"/>
                <a:ext cx="912026" cy="750177"/>
              </a:xfrm>
              <a:prstGeom prst="rect">
                <a:avLst/>
              </a:prstGeom>
              <a:solidFill>
                <a:srgbClr val="2DB757">
                  <a:lumMod val="40000"/>
                  <a:lumOff val="60000"/>
                </a:srgbClr>
              </a:solidFill>
              <a:ln>
                <a:noFill/>
              </a:ln>
              <a:effectLst/>
            </p:spPr>
            <p:txBody>
              <a:bodyPr spcFirstLastPara="0" vert="horz" wrap="square" lIns="0" tIns="8573" rIns="0" bIns="8573" numCol="1" spcCol="1270" anchor="ctr" anchorCtr="0">
                <a:noAutofit/>
              </a:bodyPr>
              <a:lstStyle/>
              <a:p>
                <a:pPr algn="ctr" defTabSz="685115">
                  <a:spcBef>
                    <a:spcPct val="20000"/>
                  </a:spcBef>
                  <a:buClr>
                    <a:srgbClr val="FFFFFF"/>
                  </a:buClr>
                  <a:buSzPct val="70000"/>
                  <a:defRPr/>
                </a:pPr>
                <a:r>
                  <a:rPr lang="en-US" sz="900" dirty="0">
                    <a:latin typeface="EYInterstate Light"/>
                    <a:ea typeface="+mn-ea"/>
                  </a:rPr>
                  <a:t>Competitive advantage</a:t>
                </a:r>
                <a:endParaRPr lang="en-IN" sz="899" dirty="0">
                  <a:latin typeface="Arial" panose="020B0604020202020204" pitchFamily="34" charset="0"/>
                  <a:ea typeface="+mn-ea"/>
                  <a:cs typeface="Arial" panose="020B0604020202020204" pitchFamily="34" charset="0"/>
                </a:endParaRPr>
              </a:p>
            </p:txBody>
          </p:sp>
        </p:grpSp>
        <p:grpSp>
          <p:nvGrpSpPr>
            <p:cNvPr id="58" name="Group 57">
              <a:extLst>
                <a:ext uri="{FF2B5EF4-FFF2-40B4-BE49-F238E27FC236}">
                  <a16:creationId xmlns="" xmlns:a16="http://schemas.microsoft.com/office/drawing/2014/main" id="{6085F24A-3F18-41AB-AE98-4E9BC41D9CF8}"/>
                </a:ext>
              </a:extLst>
            </p:cNvPr>
            <p:cNvGrpSpPr/>
            <p:nvPr/>
          </p:nvGrpSpPr>
          <p:grpSpPr>
            <a:xfrm>
              <a:off x="4446460" y="4290344"/>
              <a:ext cx="1537509" cy="1291625"/>
              <a:chOff x="1281971" y="1868760"/>
              <a:chExt cx="1309924" cy="1124609"/>
            </a:xfrm>
            <a:solidFill>
              <a:srgbClr val="188CE5">
                <a:lumMod val="50000"/>
              </a:srgbClr>
            </a:solidFill>
          </p:grpSpPr>
          <p:sp>
            <p:nvSpPr>
              <p:cNvPr id="80" name="Hexagon 79">
                <a:extLst>
                  <a:ext uri="{FF2B5EF4-FFF2-40B4-BE49-F238E27FC236}">
                    <a16:creationId xmlns="" xmlns:a16="http://schemas.microsoft.com/office/drawing/2014/main" id="{5C67AB7F-E48D-4B41-BFDB-7668C71A1713}"/>
                  </a:ext>
                </a:extLst>
              </p:cNvPr>
              <p:cNvSpPr/>
              <p:nvPr/>
            </p:nvSpPr>
            <p:spPr>
              <a:xfrm>
                <a:off x="1281971" y="1868760"/>
                <a:ext cx="1309924" cy="1124609"/>
              </a:xfrm>
              <a:prstGeom prst="hexagon">
                <a:avLst>
                  <a:gd name="adj" fmla="val 25000"/>
                  <a:gd name="vf" fmla="val 115470"/>
                </a:avLst>
              </a:prstGeom>
              <a:solidFill>
                <a:schemeClr val="accent2">
                  <a:lumMod val="20000"/>
                  <a:lumOff val="80000"/>
                </a:schemeClr>
              </a:solidFill>
              <a:ln w="25400" cap="flat" cmpd="sng" algn="ctr">
                <a:noFill/>
                <a:prstDash val="solid"/>
              </a:ln>
              <a:effectLst/>
            </p:spPr>
          </p:sp>
          <p:sp>
            <p:nvSpPr>
              <p:cNvPr id="81" name="Hexagon 4">
                <a:extLst>
                  <a:ext uri="{FF2B5EF4-FFF2-40B4-BE49-F238E27FC236}">
                    <a16:creationId xmlns="" xmlns:a16="http://schemas.microsoft.com/office/drawing/2014/main" id="{3E1D9A1B-DD88-45DE-8C85-03D11C2A21A7}"/>
                  </a:ext>
                </a:extLst>
              </p:cNvPr>
              <p:cNvSpPr txBox="1"/>
              <p:nvPr/>
            </p:nvSpPr>
            <p:spPr>
              <a:xfrm>
                <a:off x="1484849" y="2042937"/>
                <a:ext cx="904168" cy="776255"/>
              </a:xfrm>
              <a:prstGeom prst="rect">
                <a:avLst/>
              </a:prstGeom>
              <a:noFill/>
              <a:ln>
                <a:noFill/>
              </a:ln>
              <a:effectLst/>
            </p:spPr>
            <p:txBody>
              <a:bodyPr spcFirstLastPara="0" vert="horz" wrap="square" lIns="0" tIns="8573" rIns="0" bIns="8573" numCol="1" spcCol="1270" anchor="ctr" anchorCtr="0">
                <a:noAutofit/>
              </a:bodyPr>
              <a:lstStyle/>
              <a:p>
                <a:pPr algn="ctr" defTabSz="685115">
                  <a:spcBef>
                    <a:spcPct val="20000"/>
                  </a:spcBef>
                  <a:buClr>
                    <a:srgbClr val="FFFFFF"/>
                  </a:buClr>
                  <a:buSzPct val="70000"/>
                  <a:defRPr/>
                </a:pPr>
                <a:r>
                  <a:rPr lang="en-IN" sz="900" dirty="0">
                    <a:latin typeface="EYInterstate Light"/>
                    <a:ea typeface="+mn-ea"/>
                  </a:rPr>
                  <a:t>Reduced costs by eliminating inefficiencies and optimizing  resource use</a:t>
                </a:r>
              </a:p>
            </p:txBody>
          </p:sp>
        </p:grpSp>
        <p:sp>
          <p:nvSpPr>
            <p:cNvPr id="59" name="Hexagon 58">
              <a:extLst>
                <a:ext uri="{FF2B5EF4-FFF2-40B4-BE49-F238E27FC236}">
                  <a16:creationId xmlns="" xmlns:a16="http://schemas.microsoft.com/office/drawing/2014/main" id="{83A70247-BAA3-4585-8CF2-BB88B11A2E93}"/>
                </a:ext>
              </a:extLst>
            </p:cNvPr>
            <p:cNvSpPr/>
            <p:nvPr/>
          </p:nvSpPr>
          <p:spPr>
            <a:xfrm>
              <a:off x="5712065" y="4968578"/>
              <a:ext cx="1537510" cy="1291625"/>
            </a:xfrm>
            <a:prstGeom prst="hexagon">
              <a:avLst>
                <a:gd name="adj" fmla="val 25000"/>
                <a:gd name="vf" fmla="val 115470"/>
              </a:avLst>
            </a:prstGeom>
            <a:solidFill>
              <a:srgbClr val="2DB757">
                <a:lumMod val="40000"/>
                <a:lumOff val="60000"/>
              </a:srgbClr>
            </a:solidFill>
            <a:ln w="25400" cap="flat" cmpd="sng" algn="ctr">
              <a:noFill/>
              <a:prstDash val="solid"/>
            </a:ln>
            <a:effectLst/>
          </p:spPr>
        </p:sp>
        <p:grpSp>
          <p:nvGrpSpPr>
            <p:cNvPr id="61" name="Group 60">
              <a:extLst>
                <a:ext uri="{FF2B5EF4-FFF2-40B4-BE49-F238E27FC236}">
                  <a16:creationId xmlns="" xmlns:a16="http://schemas.microsoft.com/office/drawing/2014/main" id="{0ECF78D0-D176-4E67-BA3A-969B15428D15}"/>
                </a:ext>
              </a:extLst>
            </p:cNvPr>
            <p:cNvGrpSpPr/>
            <p:nvPr/>
          </p:nvGrpSpPr>
          <p:grpSpPr>
            <a:xfrm>
              <a:off x="3174352" y="4950423"/>
              <a:ext cx="3823925" cy="1291625"/>
              <a:chOff x="1281971" y="1868760"/>
              <a:chExt cx="3257900" cy="1124609"/>
            </a:xfrm>
            <a:solidFill>
              <a:srgbClr val="27ACAA"/>
            </a:solidFill>
          </p:grpSpPr>
          <p:sp>
            <p:nvSpPr>
              <p:cNvPr id="78" name="Hexagon 77">
                <a:extLst>
                  <a:ext uri="{FF2B5EF4-FFF2-40B4-BE49-F238E27FC236}">
                    <a16:creationId xmlns="" xmlns:a16="http://schemas.microsoft.com/office/drawing/2014/main" id="{86C4E565-BCBB-4215-96E8-C3A1E9842F4F}"/>
                  </a:ext>
                </a:extLst>
              </p:cNvPr>
              <p:cNvSpPr/>
              <p:nvPr/>
            </p:nvSpPr>
            <p:spPr>
              <a:xfrm>
                <a:off x="1281971" y="1868760"/>
                <a:ext cx="1309924" cy="1124609"/>
              </a:xfrm>
              <a:prstGeom prst="hexagon">
                <a:avLst>
                  <a:gd name="adj" fmla="val 25000"/>
                  <a:gd name="vf" fmla="val 115470"/>
                </a:avLst>
              </a:prstGeom>
              <a:solidFill>
                <a:srgbClr val="2DB757">
                  <a:lumMod val="40000"/>
                  <a:lumOff val="60000"/>
                </a:srgbClr>
              </a:solidFill>
              <a:ln w="25400" cap="flat" cmpd="sng" algn="ctr">
                <a:noFill/>
                <a:prstDash val="solid"/>
              </a:ln>
              <a:effectLst/>
            </p:spPr>
          </p:sp>
          <p:sp>
            <p:nvSpPr>
              <p:cNvPr id="79" name="Hexagon 4">
                <a:extLst>
                  <a:ext uri="{FF2B5EF4-FFF2-40B4-BE49-F238E27FC236}">
                    <a16:creationId xmlns="" xmlns:a16="http://schemas.microsoft.com/office/drawing/2014/main" id="{0DA5F2A4-A096-46AD-A81D-5C24B6024536}"/>
                  </a:ext>
                </a:extLst>
              </p:cNvPr>
              <p:cNvSpPr txBox="1"/>
              <p:nvPr/>
            </p:nvSpPr>
            <p:spPr>
              <a:xfrm>
                <a:off x="3635703" y="2072663"/>
                <a:ext cx="904168" cy="776255"/>
              </a:xfrm>
              <a:prstGeom prst="rect">
                <a:avLst/>
              </a:prstGeom>
              <a:solidFill>
                <a:srgbClr val="2DB757">
                  <a:lumMod val="40000"/>
                  <a:lumOff val="60000"/>
                </a:srgbClr>
              </a:solidFill>
              <a:ln>
                <a:noFill/>
              </a:ln>
              <a:effectLst/>
            </p:spPr>
            <p:txBody>
              <a:bodyPr spcFirstLastPara="0" vert="horz" wrap="square" lIns="0" tIns="8573" rIns="0" bIns="8573" numCol="1" spcCol="1270" anchor="ctr" anchorCtr="0">
                <a:noAutofit/>
              </a:bodyPr>
              <a:lstStyle/>
              <a:p>
                <a:pPr algn="ctr" defTabSz="685115">
                  <a:spcBef>
                    <a:spcPct val="20000"/>
                  </a:spcBef>
                  <a:buClr>
                    <a:srgbClr val="FFFFFF"/>
                  </a:buClr>
                  <a:buSzPct val="70000"/>
                  <a:defRPr/>
                </a:pPr>
                <a:r>
                  <a:rPr lang="en-US" sz="900" dirty="0">
                    <a:latin typeface="EYInterstate Light"/>
                    <a:ea typeface="+mn-ea"/>
                  </a:rPr>
                  <a:t>Better positioning to respond to local &amp; global regulatory compliances</a:t>
                </a:r>
              </a:p>
            </p:txBody>
          </p:sp>
        </p:grpSp>
        <p:grpSp>
          <p:nvGrpSpPr>
            <p:cNvPr id="64" name="Group 63">
              <a:extLst>
                <a:ext uri="{FF2B5EF4-FFF2-40B4-BE49-F238E27FC236}">
                  <a16:creationId xmlns="" xmlns:a16="http://schemas.microsoft.com/office/drawing/2014/main" id="{CCDCE335-706C-4D07-8C53-F4BC78E0C96E}"/>
                </a:ext>
              </a:extLst>
            </p:cNvPr>
            <p:cNvGrpSpPr/>
            <p:nvPr/>
          </p:nvGrpSpPr>
          <p:grpSpPr>
            <a:xfrm>
              <a:off x="6968427" y="4289696"/>
              <a:ext cx="1537509" cy="1291625"/>
              <a:chOff x="1281971" y="1868760"/>
              <a:chExt cx="1309924" cy="1124609"/>
            </a:xfrm>
          </p:grpSpPr>
          <p:sp>
            <p:nvSpPr>
              <p:cNvPr id="76" name="Hexagon 75">
                <a:extLst>
                  <a:ext uri="{FF2B5EF4-FFF2-40B4-BE49-F238E27FC236}">
                    <a16:creationId xmlns="" xmlns:a16="http://schemas.microsoft.com/office/drawing/2014/main" id="{AB4EDF57-FDEF-473E-A3FF-82360D571C23}"/>
                  </a:ext>
                </a:extLst>
              </p:cNvPr>
              <p:cNvSpPr/>
              <p:nvPr/>
            </p:nvSpPr>
            <p:spPr>
              <a:xfrm>
                <a:off x="1281971" y="1868760"/>
                <a:ext cx="1309924" cy="1124609"/>
              </a:xfrm>
              <a:prstGeom prst="hexagon">
                <a:avLst>
                  <a:gd name="adj" fmla="val 25000"/>
                  <a:gd name="vf" fmla="val 115470"/>
                </a:avLst>
              </a:prstGeom>
              <a:solidFill>
                <a:schemeClr val="accent2">
                  <a:lumMod val="20000"/>
                  <a:lumOff val="80000"/>
                </a:schemeClr>
              </a:solidFill>
              <a:ln w="25400" cap="flat" cmpd="sng" algn="ctr">
                <a:noFill/>
                <a:prstDash val="solid"/>
              </a:ln>
              <a:effectLst/>
            </p:spPr>
            <p:txBody>
              <a:bodyPr/>
              <a:lstStyle/>
              <a:p>
                <a:pPr>
                  <a:buClrTx/>
                  <a:buFontTx/>
                  <a:buNone/>
                  <a:defRPr/>
                </a:pPr>
                <a:endParaRPr lang="en-IN" sz="1350" dirty="0">
                  <a:latin typeface="EYInterstate Light"/>
                  <a:ea typeface="+mn-ea"/>
                </a:endParaRPr>
              </a:p>
            </p:txBody>
          </p:sp>
          <p:sp>
            <p:nvSpPr>
              <p:cNvPr id="77" name="Hexagon 4">
                <a:extLst>
                  <a:ext uri="{FF2B5EF4-FFF2-40B4-BE49-F238E27FC236}">
                    <a16:creationId xmlns="" xmlns:a16="http://schemas.microsoft.com/office/drawing/2014/main" id="{428665BD-E07E-404F-BB73-89ECD7D4543F}"/>
                  </a:ext>
                </a:extLst>
              </p:cNvPr>
              <p:cNvSpPr txBox="1"/>
              <p:nvPr/>
            </p:nvSpPr>
            <p:spPr>
              <a:xfrm>
                <a:off x="1484849" y="2042937"/>
                <a:ext cx="904168" cy="776255"/>
              </a:xfrm>
              <a:prstGeom prst="rect">
                <a:avLst/>
              </a:prstGeom>
              <a:noFill/>
              <a:ln w="25400" cap="flat" cmpd="sng" algn="ctr">
                <a:noFill/>
                <a:prstDash val="solid"/>
              </a:ln>
              <a:effectLst/>
            </p:spPr>
            <p:txBody>
              <a:bodyPr spcFirstLastPara="0" vert="horz" wrap="square" lIns="0" tIns="8573" rIns="0" bIns="8573" numCol="1" spcCol="1270" anchor="ctr" anchorCtr="0">
                <a:noAutofit/>
              </a:bodyPr>
              <a:lstStyle/>
              <a:p>
                <a:pPr algn="ctr" defTabSz="685115">
                  <a:spcBef>
                    <a:spcPct val="20000"/>
                  </a:spcBef>
                  <a:buClr>
                    <a:srgbClr val="FFFFFF"/>
                  </a:buClr>
                  <a:buSzPct val="70000"/>
                  <a:defRPr/>
                </a:pPr>
                <a:r>
                  <a:rPr lang="en-US" sz="900" dirty="0">
                    <a:latin typeface="EYInterstate Light"/>
                    <a:ea typeface="+mn-ea"/>
                  </a:rPr>
                  <a:t>Enhanced stakeholder engagement and trust, and reduce possibilities of conflict</a:t>
                </a:r>
              </a:p>
            </p:txBody>
          </p:sp>
        </p:grpSp>
        <p:grpSp>
          <p:nvGrpSpPr>
            <p:cNvPr id="65" name="Group 64">
              <a:extLst>
                <a:ext uri="{FF2B5EF4-FFF2-40B4-BE49-F238E27FC236}">
                  <a16:creationId xmlns="" xmlns:a16="http://schemas.microsoft.com/office/drawing/2014/main" id="{96181096-BE3C-4D5B-AAE2-A4DA6F8CF393}"/>
                </a:ext>
              </a:extLst>
            </p:cNvPr>
            <p:cNvGrpSpPr/>
            <p:nvPr/>
          </p:nvGrpSpPr>
          <p:grpSpPr>
            <a:xfrm>
              <a:off x="9495980" y="4330984"/>
              <a:ext cx="1537509" cy="1291625"/>
              <a:chOff x="1281971" y="1868760"/>
              <a:chExt cx="1309924" cy="1124609"/>
            </a:xfrm>
            <a:solidFill>
              <a:srgbClr val="188CE5">
                <a:lumMod val="50000"/>
              </a:srgbClr>
            </a:solidFill>
          </p:grpSpPr>
          <p:sp>
            <p:nvSpPr>
              <p:cNvPr id="73" name="Hexagon 72">
                <a:extLst>
                  <a:ext uri="{FF2B5EF4-FFF2-40B4-BE49-F238E27FC236}">
                    <a16:creationId xmlns="" xmlns:a16="http://schemas.microsoft.com/office/drawing/2014/main" id="{E28106D5-DFA0-4579-B1BF-5A9F6D257AA2}"/>
                  </a:ext>
                </a:extLst>
              </p:cNvPr>
              <p:cNvSpPr/>
              <p:nvPr/>
            </p:nvSpPr>
            <p:spPr>
              <a:xfrm>
                <a:off x="1281971" y="1868760"/>
                <a:ext cx="1309924" cy="1124609"/>
              </a:xfrm>
              <a:prstGeom prst="hexagon">
                <a:avLst>
                  <a:gd name="adj" fmla="val 25000"/>
                  <a:gd name="vf" fmla="val 115470"/>
                </a:avLst>
              </a:prstGeom>
              <a:solidFill>
                <a:schemeClr val="accent2">
                  <a:lumMod val="20000"/>
                  <a:lumOff val="80000"/>
                </a:schemeClr>
              </a:solidFill>
              <a:ln w="25400" cap="flat" cmpd="sng" algn="ctr">
                <a:noFill/>
                <a:prstDash val="solid"/>
              </a:ln>
              <a:effectLst/>
            </p:spPr>
          </p:sp>
          <p:sp>
            <p:nvSpPr>
              <p:cNvPr id="75" name="Hexagon 4">
                <a:extLst>
                  <a:ext uri="{FF2B5EF4-FFF2-40B4-BE49-F238E27FC236}">
                    <a16:creationId xmlns="" xmlns:a16="http://schemas.microsoft.com/office/drawing/2014/main" id="{21C179CF-3FBD-4BD3-A131-8123668BE3EA}"/>
                  </a:ext>
                </a:extLst>
              </p:cNvPr>
              <p:cNvSpPr txBox="1"/>
              <p:nvPr/>
            </p:nvSpPr>
            <p:spPr>
              <a:xfrm>
                <a:off x="1484849" y="2042937"/>
                <a:ext cx="904168" cy="776255"/>
              </a:xfrm>
              <a:prstGeom prst="rect">
                <a:avLst/>
              </a:prstGeom>
              <a:noFill/>
              <a:ln>
                <a:noFill/>
              </a:ln>
              <a:effectLst/>
            </p:spPr>
            <p:txBody>
              <a:bodyPr spcFirstLastPara="0" vert="horz" wrap="square" lIns="0" tIns="8573" rIns="0" bIns="8573" numCol="1" spcCol="1270" anchor="ctr" anchorCtr="0">
                <a:noAutofit/>
              </a:bodyPr>
              <a:lstStyle/>
              <a:p>
                <a:pPr marL="79273" algn="ctr" defTabSz="685457">
                  <a:lnSpc>
                    <a:spcPct val="85000"/>
                  </a:lnSpc>
                  <a:spcBef>
                    <a:spcPct val="20000"/>
                  </a:spcBef>
                  <a:spcAft>
                    <a:spcPts val="450"/>
                  </a:spcAft>
                  <a:buClr>
                    <a:srgbClr val="27ACAA"/>
                  </a:buClr>
                  <a:buSzPct val="70000"/>
                  <a:defRPr/>
                </a:pPr>
                <a:r>
                  <a:rPr lang="en-US" sz="900" dirty="0">
                    <a:latin typeface="EYInterstate Light"/>
                    <a:ea typeface="+mn-ea"/>
                  </a:rPr>
                  <a:t>Contribution to Sustainable Development</a:t>
                </a:r>
              </a:p>
            </p:txBody>
          </p:sp>
        </p:grpSp>
        <p:grpSp>
          <p:nvGrpSpPr>
            <p:cNvPr id="68" name="Group 67">
              <a:extLst>
                <a:ext uri="{FF2B5EF4-FFF2-40B4-BE49-F238E27FC236}">
                  <a16:creationId xmlns="" xmlns:a16="http://schemas.microsoft.com/office/drawing/2014/main" id="{94991FEF-D535-412D-84C3-D29693F19643}"/>
                </a:ext>
              </a:extLst>
            </p:cNvPr>
            <p:cNvGrpSpPr/>
            <p:nvPr/>
          </p:nvGrpSpPr>
          <p:grpSpPr>
            <a:xfrm>
              <a:off x="8223872" y="4991063"/>
              <a:ext cx="1537509" cy="1291625"/>
              <a:chOff x="1281971" y="1868760"/>
              <a:chExt cx="1309924" cy="1124609"/>
            </a:xfrm>
            <a:solidFill>
              <a:srgbClr val="27ACAA"/>
            </a:solidFill>
          </p:grpSpPr>
          <p:sp>
            <p:nvSpPr>
              <p:cNvPr id="70" name="Hexagon 69">
                <a:extLst>
                  <a:ext uri="{FF2B5EF4-FFF2-40B4-BE49-F238E27FC236}">
                    <a16:creationId xmlns="" xmlns:a16="http://schemas.microsoft.com/office/drawing/2014/main" id="{15064E48-A2E8-4984-8218-86856A4DE87F}"/>
                  </a:ext>
                </a:extLst>
              </p:cNvPr>
              <p:cNvSpPr/>
              <p:nvPr/>
            </p:nvSpPr>
            <p:spPr>
              <a:xfrm>
                <a:off x="1281971" y="1868760"/>
                <a:ext cx="1309924" cy="1124609"/>
              </a:xfrm>
              <a:prstGeom prst="hexagon">
                <a:avLst>
                  <a:gd name="adj" fmla="val 25000"/>
                  <a:gd name="vf" fmla="val 115470"/>
                </a:avLst>
              </a:prstGeom>
              <a:solidFill>
                <a:srgbClr val="2DB757">
                  <a:lumMod val="40000"/>
                  <a:lumOff val="60000"/>
                </a:srgbClr>
              </a:solidFill>
              <a:ln w="25400" cap="flat" cmpd="sng" algn="ctr">
                <a:noFill/>
                <a:prstDash val="solid"/>
              </a:ln>
              <a:effectLst/>
            </p:spPr>
          </p:sp>
          <p:sp>
            <p:nvSpPr>
              <p:cNvPr id="71" name="Hexagon 4">
                <a:extLst>
                  <a:ext uri="{FF2B5EF4-FFF2-40B4-BE49-F238E27FC236}">
                    <a16:creationId xmlns="" xmlns:a16="http://schemas.microsoft.com/office/drawing/2014/main" id="{237BCD86-55F5-42AF-B4DE-0AA9AC7507F1}"/>
                  </a:ext>
                </a:extLst>
              </p:cNvPr>
              <p:cNvSpPr txBox="1"/>
              <p:nvPr/>
            </p:nvSpPr>
            <p:spPr>
              <a:xfrm>
                <a:off x="1484849" y="2042937"/>
                <a:ext cx="904168" cy="776255"/>
              </a:xfrm>
              <a:prstGeom prst="rect">
                <a:avLst/>
              </a:prstGeom>
              <a:solidFill>
                <a:srgbClr val="2DB757">
                  <a:lumMod val="40000"/>
                  <a:lumOff val="60000"/>
                </a:srgbClr>
              </a:solidFill>
              <a:ln>
                <a:noFill/>
              </a:ln>
              <a:effectLst/>
            </p:spPr>
            <p:txBody>
              <a:bodyPr spcFirstLastPara="0" vert="horz" wrap="square" lIns="0" tIns="8573" rIns="0" bIns="8573" numCol="1" spcCol="1270" anchor="ctr" anchorCtr="0">
                <a:noAutofit/>
              </a:bodyPr>
              <a:lstStyle/>
              <a:p>
                <a:pPr algn="ctr" defTabSz="685115">
                  <a:spcBef>
                    <a:spcPct val="20000"/>
                  </a:spcBef>
                  <a:buClr>
                    <a:srgbClr val="FFFFFF"/>
                  </a:buClr>
                  <a:buSzPct val="70000"/>
                  <a:defRPr/>
                </a:pPr>
                <a:r>
                  <a:rPr lang="en-IN" sz="900" dirty="0">
                    <a:latin typeface="EYInterstate Light"/>
                    <a:ea typeface="+mn-ea"/>
                  </a:rPr>
                  <a:t>Retain and attract employees</a:t>
                </a:r>
              </a:p>
            </p:txBody>
          </p:sp>
        </p:grpSp>
        <p:sp>
          <p:nvSpPr>
            <p:cNvPr id="69" name="Hexagon 6">
              <a:extLst>
                <a:ext uri="{FF2B5EF4-FFF2-40B4-BE49-F238E27FC236}">
                  <a16:creationId xmlns="" xmlns:a16="http://schemas.microsoft.com/office/drawing/2014/main" id="{41857246-831D-49D3-BFB1-283BE4A992BD}"/>
                </a:ext>
              </a:extLst>
            </p:cNvPr>
            <p:cNvSpPr txBox="1"/>
            <p:nvPr/>
          </p:nvSpPr>
          <p:spPr>
            <a:xfrm>
              <a:off x="3424530" y="5101433"/>
              <a:ext cx="1051605" cy="899284"/>
            </a:xfrm>
            <a:prstGeom prst="rect">
              <a:avLst/>
            </a:prstGeom>
            <a:solidFill>
              <a:srgbClr val="2DB757">
                <a:lumMod val="40000"/>
                <a:lumOff val="60000"/>
              </a:srgbClr>
            </a:solidFill>
            <a:ln>
              <a:noFill/>
            </a:ln>
            <a:effectLst/>
          </p:spPr>
          <p:txBody>
            <a:bodyPr spcFirstLastPara="0" vert="horz" wrap="square" lIns="0" tIns="8573" rIns="0" bIns="8573" numCol="1" spcCol="1270" anchor="ctr" anchorCtr="0">
              <a:noAutofit/>
            </a:bodyPr>
            <a:lstStyle/>
            <a:p>
              <a:pPr marL="79273" algn="ctr">
                <a:lnSpc>
                  <a:spcPct val="85000"/>
                </a:lnSpc>
                <a:spcAft>
                  <a:spcPts val="450"/>
                </a:spcAft>
                <a:buClr>
                  <a:srgbClr val="27ACAA"/>
                </a:buClr>
                <a:defRPr/>
              </a:pPr>
              <a:r>
                <a:rPr lang="en-US" sz="900" dirty="0">
                  <a:latin typeface="EYInterstate Light"/>
                  <a:ea typeface="+mn-ea"/>
                </a:rPr>
                <a:t>Access to international funding, markets &amp; listings</a:t>
              </a:r>
            </a:p>
          </p:txBody>
        </p:sp>
      </p:grpSp>
      <p:sp>
        <p:nvSpPr>
          <p:cNvPr id="87" name="Rectangle 86">
            <a:extLst>
              <a:ext uri="{FF2B5EF4-FFF2-40B4-BE49-F238E27FC236}">
                <a16:creationId xmlns="" xmlns:a16="http://schemas.microsoft.com/office/drawing/2014/main" id="{9A3494F0-4E8A-42C6-86F9-2EA272352731}"/>
              </a:ext>
            </a:extLst>
          </p:cNvPr>
          <p:cNvSpPr/>
          <p:nvPr/>
        </p:nvSpPr>
        <p:spPr>
          <a:xfrm>
            <a:off x="2557592" y="1656744"/>
            <a:ext cx="3848514" cy="249299"/>
          </a:xfrm>
          <a:prstGeom prst="rect">
            <a:avLst/>
          </a:prstGeom>
          <a:noFill/>
        </p:spPr>
        <p:txBody>
          <a:bodyPr wrap="square">
            <a:spAutoFit/>
          </a:bodyPr>
          <a:lstStyle/>
          <a:p>
            <a:pPr algn="ctr" defTabSz="685457">
              <a:lnSpc>
                <a:spcPct val="85000"/>
              </a:lnSpc>
              <a:spcAft>
                <a:spcPts val="450"/>
              </a:spcAft>
              <a:buClr>
                <a:srgbClr val="FFE600"/>
              </a:buClr>
              <a:buSzPct val="70000"/>
              <a:defRPr/>
            </a:pPr>
            <a:r>
              <a:rPr lang="en-US" sz="1200" b="1" dirty="0">
                <a:solidFill>
                  <a:srgbClr val="FFE600"/>
                </a:solidFill>
                <a:latin typeface="EYInterstate" panose="02000503020000020004" pitchFamily="2" charset="0"/>
                <a:ea typeface="+mn-ea"/>
              </a:rPr>
              <a:t>Creating shared value and fostering innovation</a:t>
            </a:r>
          </a:p>
        </p:txBody>
      </p:sp>
      <p:cxnSp>
        <p:nvCxnSpPr>
          <p:cNvPr id="88" name="Straight Connector 87">
            <a:extLst>
              <a:ext uri="{FF2B5EF4-FFF2-40B4-BE49-F238E27FC236}">
                <a16:creationId xmlns="" xmlns:a16="http://schemas.microsoft.com/office/drawing/2014/main" id="{CF30A99B-871F-4EC9-92B6-B9B93887B164}"/>
              </a:ext>
            </a:extLst>
          </p:cNvPr>
          <p:cNvCxnSpPr>
            <a:cxnSpLocks/>
          </p:cNvCxnSpPr>
          <p:nvPr/>
        </p:nvCxnSpPr>
        <p:spPr>
          <a:xfrm flipH="1" flipV="1">
            <a:off x="4499911" y="950641"/>
            <a:ext cx="12848" cy="472376"/>
          </a:xfrm>
          <a:prstGeom prst="line">
            <a:avLst/>
          </a:prstGeom>
          <a:noFill/>
          <a:ln w="19050" cap="flat" cmpd="sng" algn="ctr">
            <a:solidFill>
              <a:schemeClr val="bg2">
                <a:lumMod val="65000"/>
                <a:lumOff val="35000"/>
              </a:schemeClr>
            </a:solidFill>
            <a:prstDash val="dash"/>
            <a:tailEnd type="none"/>
          </a:ln>
          <a:effectLst/>
        </p:spPr>
      </p:cxnSp>
      <p:cxnSp>
        <p:nvCxnSpPr>
          <p:cNvPr id="89" name="Straight Connector 88">
            <a:extLst>
              <a:ext uri="{FF2B5EF4-FFF2-40B4-BE49-F238E27FC236}">
                <a16:creationId xmlns="" xmlns:a16="http://schemas.microsoft.com/office/drawing/2014/main" id="{9D1543BA-630E-4897-ACD0-4D012076CCDA}"/>
              </a:ext>
            </a:extLst>
          </p:cNvPr>
          <p:cNvCxnSpPr>
            <a:cxnSpLocks/>
          </p:cNvCxnSpPr>
          <p:nvPr/>
        </p:nvCxnSpPr>
        <p:spPr>
          <a:xfrm flipH="1" flipV="1">
            <a:off x="2287393" y="942698"/>
            <a:ext cx="12848" cy="472376"/>
          </a:xfrm>
          <a:prstGeom prst="line">
            <a:avLst/>
          </a:prstGeom>
          <a:noFill/>
          <a:ln w="19050" cap="flat" cmpd="sng" algn="ctr">
            <a:solidFill>
              <a:schemeClr val="bg2">
                <a:lumMod val="65000"/>
                <a:lumOff val="35000"/>
              </a:schemeClr>
            </a:solidFill>
            <a:prstDash val="dash"/>
            <a:tailEnd type="none"/>
          </a:ln>
          <a:effectLst/>
        </p:spPr>
      </p:cxnSp>
      <p:cxnSp>
        <p:nvCxnSpPr>
          <p:cNvPr id="90" name="Straight Connector 89">
            <a:extLst>
              <a:ext uri="{FF2B5EF4-FFF2-40B4-BE49-F238E27FC236}">
                <a16:creationId xmlns="" xmlns:a16="http://schemas.microsoft.com/office/drawing/2014/main" id="{29EDF66F-91DD-4A16-8FE6-12B4D4255D2D}"/>
              </a:ext>
            </a:extLst>
          </p:cNvPr>
          <p:cNvCxnSpPr>
            <a:cxnSpLocks/>
          </p:cNvCxnSpPr>
          <p:nvPr/>
        </p:nvCxnSpPr>
        <p:spPr>
          <a:xfrm>
            <a:off x="132962" y="3670720"/>
            <a:ext cx="8873412" cy="0"/>
          </a:xfrm>
          <a:prstGeom prst="line">
            <a:avLst/>
          </a:prstGeom>
          <a:noFill/>
          <a:ln w="9525" cap="flat" cmpd="sng" algn="ctr">
            <a:solidFill>
              <a:schemeClr val="tx1">
                <a:lumMod val="75000"/>
              </a:schemeClr>
            </a:solidFill>
            <a:prstDash val="dash"/>
            <a:tailEnd type="none"/>
          </a:ln>
          <a:effectLst/>
        </p:spPr>
      </p:cxnSp>
      <p:sp>
        <p:nvSpPr>
          <p:cNvPr id="91" name="Rectangle 90">
            <a:extLst>
              <a:ext uri="{FF2B5EF4-FFF2-40B4-BE49-F238E27FC236}">
                <a16:creationId xmlns="" xmlns:a16="http://schemas.microsoft.com/office/drawing/2014/main" id="{884055A6-BB8A-41DC-ADFC-0A341E157349}"/>
              </a:ext>
            </a:extLst>
          </p:cNvPr>
          <p:cNvSpPr/>
          <p:nvPr/>
        </p:nvSpPr>
        <p:spPr>
          <a:xfrm>
            <a:off x="1" y="4129320"/>
            <a:ext cx="9143999" cy="907941"/>
          </a:xfrm>
          <a:prstGeom prst="rect">
            <a:avLst/>
          </a:prstGeom>
        </p:spPr>
        <p:txBody>
          <a:bodyPr wrap="square">
            <a:spAutoFit/>
          </a:bodyPr>
          <a:lstStyle/>
          <a:p>
            <a:pPr algn="ctr">
              <a:buClrTx/>
              <a:buFontTx/>
              <a:buNone/>
              <a:defRPr/>
            </a:pPr>
            <a:r>
              <a:rPr lang="en-IN" sz="900" b="1" i="1" dirty="0">
                <a:solidFill>
                  <a:prstClr val="white"/>
                </a:solidFill>
                <a:latin typeface="EYInterstate Light"/>
                <a:ea typeface="+mn-ea"/>
              </a:rPr>
              <a:t>“</a:t>
            </a:r>
            <a:r>
              <a:rPr lang="en-IN" sz="1100" b="1" dirty="0">
                <a:solidFill>
                  <a:srgbClr val="FFFFFF"/>
                </a:solidFill>
                <a:latin typeface="EYInterstate Light"/>
                <a:ea typeface="+mn-ea"/>
              </a:rPr>
              <a:t>Since 1994, Dow has invested nearly $2 billion in improving resource efficiency and has saved $9.8 billion from reduced energy and  wastewater consumption in manufacturing.   In 2013, GE had reduced greenhouse gas emissions by 32% and water use by 45% compared to 2004 and 2006 baselines, respectively, resulting in $300 million in savings” </a:t>
            </a:r>
          </a:p>
          <a:p>
            <a:pPr algn="ctr">
              <a:buClrTx/>
              <a:buFontTx/>
              <a:buNone/>
              <a:defRPr/>
            </a:pPr>
            <a:endParaRPr lang="en-IN" sz="1100" b="1" dirty="0">
              <a:solidFill>
                <a:srgbClr val="FFFFFF"/>
              </a:solidFill>
              <a:latin typeface="EYInterstate Light"/>
              <a:ea typeface="+mn-ea"/>
            </a:endParaRPr>
          </a:p>
          <a:p>
            <a:pPr algn="ctr">
              <a:buClrTx/>
              <a:buFontTx/>
              <a:buNone/>
              <a:defRPr/>
            </a:pPr>
            <a:r>
              <a:rPr lang="en-IN" sz="900" b="1" i="1" dirty="0">
                <a:solidFill>
                  <a:srgbClr val="FFE600"/>
                </a:solidFill>
                <a:latin typeface="EYInterstate Light"/>
                <a:ea typeface="+mn-ea"/>
              </a:rPr>
              <a:t>~Harvard Business Review</a:t>
            </a:r>
          </a:p>
        </p:txBody>
      </p:sp>
      <p:sp>
        <p:nvSpPr>
          <p:cNvPr id="92" name="Rectangle 91">
            <a:extLst>
              <a:ext uri="{FF2B5EF4-FFF2-40B4-BE49-F238E27FC236}">
                <a16:creationId xmlns="" xmlns:a16="http://schemas.microsoft.com/office/drawing/2014/main" id="{04692D49-FD5B-468C-B34F-C0B0EBEEA3C6}"/>
              </a:ext>
            </a:extLst>
          </p:cNvPr>
          <p:cNvSpPr/>
          <p:nvPr/>
        </p:nvSpPr>
        <p:spPr>
          <a:xfrm>
            <a:off x="3145324" y="3753691"/>
            <a:ext cx="3423641" cy="249299"/>
          </a:xfrm>
          <a:prstGeom prst="rect">
            <a:avLst/>
          </a:prstGeom>
          <a:noFill/>
        </p:spPr>
        <p:txBody>
          <a:bodyPr wrap="square">
            <a:spAutoFit/>
          </a:bodyPr>
          <a:lstStyle/>
          <a:p>
            <a:pPr algn="ctr" defTabSz="685457">
              <a:lnSpc>
                <a:spcPct val="85000"/>
              </a:lnSpc>
              <a:spcAft>
                <a:spcPts val="450"/>
              </a:spcAft>
              <a:buClr>
                <a:srgbClr val="FFE600"/>
              </a:buClr>
              <a:buSzPct val="70000"/>
              <a:defRPr/>
            </a:pPr>
            <a:r>
              <a:rPr lang="en-IN" sz="1200" b="1" dirty="0">
                <a:solidFill>
                  <a:srgbClr val="FFE600"/>
                </a:solidFill>
                <a:latin typeface="EYInterstate" panose="02000503020000020004" pitchFamily="2" charset="0"/>
                <a:ea typeface="+mn-ea"/>
              </a:rPr>
              <a:t>Achieving significant cost reduction </a:t>
            </a:r>
          </a:p>
        </p:txBody>
      </p:sp>
    </p:spTree>
    <p:extLst>
      <p:ext uri="{BB962C8B-B14F-4D97-AF65-F5344CB8AC3E}">
        <p14:creationId xmlns:p14="http://schemas.microsoft.com/office/powerpoint/2010/main" val="859594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52000">
              <a:srgbClr val="646836"/>
            </a:gs>
            <a:gs pos="100000">
              <a:schemeClr val="bg2"/>
            </a:gs>
          </a:gsLst>
          <a:lin ang="5400000" scaled="1"/>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36012BF-44AE-4EEC-B376-98BF8F987F19}"/>
              </a:ext>
            </a:extLst>
          </p:cNvPr>
          <p:cNvSpPr>
            <a:spLocks noGrp="1"/>
          </p:cNvSpPr>
          <p:nvPr>
            <p:ph type="title"/>
          </p:nvPr>
        </p:nvSpPr>
        <p:spPr>
          <a:xfrm>
            <a:off x="453005" y="217149"/>
            <a:ext cx="8229600" cy="443160"/>
          </a:xfrm>
        </p:spPr>
        <p:txBody>
          <a:bodyPr/>
          <a:lstStyle/>
          <a:p>
            <a:r>
              <a:rPr lang="en-IN" dirty="0">
                <a:solidFill>
                  <a:schemeClr val="tx1"/>
                </a:solidFill>
              </a:rPr>
              <a:t>Decoding Sustainability/ ESG</a:t>
            </a:r>
          </a:p>
        </p:txBody>
      </p:sp>
      <p:grpSp>
        <p:nvGrpSpPr>
          <p:cNvPr id="12" name="Group 11">
            <a:extLst>
              <a:ext uri="{FF2B5EF4-FFF2-40B4-BE49-F238E27FC236}">
                <a16:creationId xmlns="" xmlns:a16="http://schemas.microsoft.com/office/drawing/2014/main" id="{270D36A8-F031-4302-AF28-A4E144F6AE58}"/>
              </a:ext>
            </a:extLst>
          </p:cNvPr>
          <p:cNvGrpSpPr/>
          <p:nvPr/>
        </p:nvGrpSpPr>
        <p:grpSpPr>
          <a:xfrm>
            <a:off x="4320011" y="973840"/>
            <a:ext cx="1940839" cy="2769590"/>
            <a:chOff x="5762029" y="1737634"/>
            <a:chExt cx="2587785" cy="3692787"/>
          </a:xfrm>
        </p:grpSpPr>
        <p:sp>
          <p:nvSpPr>
            <p:cNvPr id="66" name="Rounded Rectangle 71">
              <a:extLst>
                <a:ext uri="{FF2B5EF4-FFF2-40B4-BE49-F238E27FC236}">
                  <a16:creationId xmlns="" xmlns:a16="http://schemas.microsoft.com/office/drawing/2014/main" id="{D33C345E-9E4E-4580-A265-8D67423DFE53}"/>
                </a:ext>
              </a:extLst>
            </p:cNvPr>
            <p:cNvSpPr/>
            <p:nvPr/>
          </p:nvSpPr>
          <p:spPr>
            <a:xfrm>
              <a:off x="5762030" y="1737634"/>
              <a:ext cx="2540876" cy="3692787"/>
            </a:xfrm>
            <a:prstGeom prst="roundRect">
              <a:avLst>
                <a:gd name="adj" fmla="val 7734"/>
              </a:avLst>
            </a:prstGeom>
            <a:noFill/>
            <a:ln w="28575">
              <a:solidFill>
                <a:schemeClr val="tx2"/>
              </a:solidFill>
            </a:ln>
            <a:effectLst/>
          </p:spPr>
          <p:txBody>
            <a:bodyPr vert="horz" wrap="square" lIns="68580" tIns="34290" rIns="68580" bIns="34290" numCol="1" anchor="t" anchorCtr="0" compatLnSpc="1">
              <a:prstTxWarp prst="textNoShape">
                <a:avLst/>
              </a:prstTxWarp>
            </a:bodyPr>
            <a:lstStyle/>
            <a:p>
              <a:pPr>
                <a:buClrTx/>
                <a:buFontTx/>
                <a:buNone/>
                <a:defRPr/>
              </a:pPr>
              <a:endParaRPr lang="ko-KR" altLang="en-US" sz="2025" kern="1200">
                <a:solidFill>
                  <a:srgbClr val="FFFFFF"/>
                </a:solidFill>
                <a:latin typeface="EYInterstate Light"/>
                <a:ea typeface="+mn-ea"/>
              </a:endParaRPr>
            </a:p>
          </p:txBody>
        </p:sp>
        <p:sp>
          <p:nvSpPr>
            <p:cNvPr id="151" name="TextBox 150">
              <a:extLst>
                <a:ext uri="{FF2B5EF4-FFF2-40B4-BE49-F238E27FC236}">
                  <a16:creationId xmlns="" xmlns:a16="http://schemas.microsoft.com/office/drawing/2014/main" id="{2F0DDC4F-F071-454C-BE01-E3BDB838FAA6}"/>
                </a:ext>
              </a:extLst>
            </p:cNvPr>
            <p:cNvSpPr txBox="1"/>
            <p:nvPr/>
          </p:nvSpPr>
          <p:spPr>
            <a:xfrm>
              <a:off x="6090406" y="2807993"/>
              <a:ext cx="1902952" cy="584776"/>
            </a:xfrm>
            <a:prstGeom prst="rect">
              <a:avLst/>
            </a:prstGeom>
            <a:noFill/>
            <a:ln>
              <a:noFill/>
            </a:ln>
          </p:spPr>
          <p:txBody>
            <a:bodyPr wrap="square" rtlCol="0">
              <a:spAutoFit/>
            </a:bodyPr>
            <a:lstStyle/>
            <a:p>
              <a:pPr algn="ctr">
                <a:buClrTx/>
                <a:buFontTx/>
                <a:buNone/>
                <a:defRPr/>
              </a:pPr>
              <a:r>
                <a:rPr lang="en-US" altLang="ko-KR" sz="1050" b="1" kern="1200" dirty="0">
                  <a:solidFill>
                    <a:srgbClr val="FFFFFF"/>
                  </a:solidFill>
                  <a:latin typeface="EYInterstate Light"/>
                  <a:ea typeface="+mn-ea"/>
                  <a:cs typeface="Arial" pitchFamily="34" charset="0"/>
                </a:rPr>
                <a:t>Decoding ‘G’:</a:t>
              </a:r>
            </a:p>
            <a:p>
              <a:pPr algn="ctr">
                <a:buClrTx/>
                <a:buFontTx/>
                <a:buNone/>
                <a:defRPr/>
              </a:pPr>
              <a:r>
                <a:rPr lang="en-US" altLang="ko-KR" sz="1200" b="1" i="1" kern="1200" dirty="0">
                  <a:solidFill>
                    <a:srgbClr val="FFE600"/>
                  </a:solidFill>
                  <a:latin typeface="EYInterstate Light"/>
                  <a:ea typeface="+mn-ea"/>
                  <a:cs typeface="Arial" pitchFamily="34" charset="0"/>
                </a:rPr>
                <a:t>Governance</a:t>
              </a:r>
              <a:endParaRPr lang="ko-KR" altLang="en-US" sz="1200" b="1" i="1" kern="1200" dirty="0">
                <a:solidFill>
                  <a:srgbClr val="FFE600"/>
                </a:solidFill>
                <a:latin typeface="EYInterstate Light"/>
                <a:ea typeface="+mn-ea"/>
                <a:cs typeface="Arial" pitchFamily="34" charset="0"/>
              </a:endParaRPr>
            </a:p>
          </p:txBody>
        </p:sp>
        <p:sp>
          <p:nvSpPr>
            <p:cNvPr id="40" name="TextBox 39">
              <a:extLst>
                <a:ext uri="{FF2B5EF4-FFF2-40B4-BE49-F238E27FC236}">
                  <a16:creationId xmlns="" xmlns:a16="http://schemas.microsoft.com/office/drawing/2014/main" id="{B9154F80-39DA-4E56-BF8E-58A5F4D626C3}"/>
                </a:ext>
              </a:extLst>
            </p:cNvPr>
            <p:cNvSpPr txBox="1"/>
            <p:nvPr/>
          </p:nvSpPr>
          <p:spPr>
            <a:xfrm>
              <a:off x="5762029" y="3425269"/>
              <a:ext cx="2587785" cy="1600439"/>
            </a:xfrm>
            <a:prstGeom prst="rect">
              <a:avLst/>
            </a:prstGeom>
            <a:noFill/>
            <a:ln>
              <a:noFill/>
            </a:ln>
          </p:spPr>
          <p:txBody>
            <a:bodyPr wrap="square" rtlCol="0">
              <a:spAutoFit/>
            </a:bodyPr>
            <a:lstStyle/>
            <a:p>
              <a:pPr marL="128588" indent="-128588">
                <a:buClrTx/>
                <a:buFontTx/>
                <a:buChar char="-"/>
                <a:defRPr/>
              </a:pPr>
              <a:r>
                <a:rPr lang="en-US" altLang="ko-KR" sz="900" kern="1200" dirty="0">
                  <a:solidFill>
                    <a:srgbClr val="FFFFFF"/>
                  </a:solidFill>
                  <a:latin typeface="EYInterstate Light"/>
                  <a:ea typeface="+mn-ea"/>
                  <a:cs typeface="Arial" pitchFamily="34" charset="0"/>
                </a:rPr>
                <a:t>Includes </a:t>
              </a:r>
              <a:r>
                <a:rPr lang="en-US" altLang="ko-KR" sz="900" b="1" kern="1200" dirty="0">
                  <a:solidFill>
                    <a:srgbClr val="FFE600"/>
                  </a:solidFill>
                  <a:latin typeface="EYInterstate Light"/>
                  <a:ea typeface="+mn-ea"/>
                  <a:cs typeface="Arial" pitchFamily="34" charset="0"/>
                </a:rPr>
                <a:t>corporate</a:t>
              </a:r>
              <a:r>
                <a:rPr lang="en-US" altLang="ko-KR" sz="900" b="1" kern="1200" dirty="0">
                  <a:solidFill>
                    <a:srgbClr val="FFFFFF"/>
                  </a:solidFill>
                  <a:latin typeface="EYInterstate Light"/>
                  <a:ea typeface="+mn-ea"/>
                  <a:cs typeface="Arial" pitchFamily="34" charset="0"/>
                </a:rPr>
                <a:t> </a:t>
              </a:r>
              <a:r>
                <a:rPr lang="en-US" altLang="ko-KR" sz="900" b="1" kern="1200" dirty="0">
                  <a:solidFill>
                    <a:srgbClr val="FFE600"/>
                  </a:solidFill>
                  <a:latin typeface="EYInterstate Light"/>
                  <a:ea typeface="+mn-ea"/>
                  <a:cs typeface="Arial" pitchFamily="34" charset="0"/>
                </a:rPr>
                <a:t>governance</a:t>
              </a:r>
              <a:r>
                <a:rPr lang="en-US" altLang="ko-KR" sz="900" b="1" kern="1200" dirty="0">
                  <a:solidFill>
                    <a:srgbClr val="FFFFFF"/>
                  </a:solidFill>
                  <a:latin typeface="EYInterstate Light"/>
                  <a:ea typeface="+mn-ea"/>
                  <a:cs typeface="Arial" pitchFamily="34" charset="0"/>
                </a:rPr>
                <a:t> </a:t>
              </a:r>
              <a:r>
                <a:rPr lang="en-US" altLang="ko-KR" sz="900" kern="1200" dirty="0">
                  <a:solidFill>
                    <a:srgbClr val="FFFFFF"/>
                  </a:solidFill>
                  <a:latin typeface="EYInterstate Light"/>
                  <a:ea typeface="+mn-ea"/>
                  <a:cs typeface="Arial" pitchFamily="34" charset="0"/>
                </a:rPr>
                <a:t>and </a:t>
              </a:r>
              <a:r>
                <a:rPr lang="en-US" altLang="ko-KR" sz="900" b="1" kern="1200" dirty="0">
                  <a:solidFill>
                    <a:srgbClr val="FFE600"/>
                  </a:solidFill>
                  <a:latin typeface="EYInterstate Light"/>
                  <a:ea typeface="+mn-ea"/>
                  <a:cs typeface="Arial" pitchFamily="34" charset="0"/>
                </a:rPr>
                <a:t>business</a:t>
              </a:r>
              <a:r>
                <a:rPr lang="en-US" altLang="ko-KR" sz="900" b="1" kern="1200" dirty="0">
                  <a:solidFill>
                    <a:srgbClr val="FFFFFF"/>
                  </a:solidFill>
                  <a:latin typeface="EYInterstate Light"/>
                  <a:ea typeface="+mn-ea"/>
                  <a:cs typeface="Arial" pitchFamily="34" charset="0"/>
                </a:rPr>
                <a:t> </a:t>
              </a:r>
              <a:r>
                <a:rPr lang="en-US" altLang="ko-KR" sz="900" b="1" kern="1200" dirty="0">
                  <a:solidFill>
                    <a:srgbClr val="FFE600"/>
                  </a:solidFill>
                  <a:latin typeface="EYInterstate Light"/>
                  <a:ea typeface="+mn-ea"/>
                  <a:cs typeface="Arial" pitchFamily="34" charset="0"/>
                </a:rPr>
                <a:t>integrity</a:t>
              </a:r>
              <a:r>
                <a:rPr lang="en-US" altLang="ko-KR" sz="900" kern="1200" dirty="0">
                  <a:solidFill>
                    <a:srgbClr val="FFFFFF"/>
                  </a:solidFill>
                  <a:latin typeface="EYInterstate Light"/>
                  <a:ea typeface="+mn-ea"/>
                  <a:cs typeface="Arial" pitchFamily="34" charset="0"/>
                </a:rPr>
                <a:t>.</a:t>
              </a:r>
            </a:p>
            <a:p>
              <a:pPr marL="128588" indent="-128588">
                <a:buClrTx/>
                <a:buFontTx/>
                <a:buChar char="-"/>
                <a:defRPr/>
              </a:pPr>
              <a:r>
                <a:rPr lang="en-US" altLang="ko-KR" sz="900" kern="1200" dirty="0">
                  <a:solidFill>
                    <a:srgbClr val="FFFFFF"/>
                  </a:solidFill>
                  <a:latin typeface="EYInterstate Light"/>
                  <a:ea typeface="+mn-ea"/>
                  <a:cs typeface="Arial" pitchFamily="34" charset="0"/>
                </a:rPr>
                <a:t>Corporate governance describes how the company governs itself with policies and controls to achieve </a:t>
              </a:r>
              <a:r>
                <a:rPr lang="en-US" altLang="ko-KR" sz="900" b="1" kern="1200" dirty="0">
                  <a:solidFill>
                    <a:srgbClr val="FFE600"/>
                  </a:solidFill>
                  <a:latin typeface="EYInterstate Light"/>
                  <a:ea typeface="+mn-ea"/>
                  <a:cs typeface="Arial" pitchFamily="34" charset="0"/>
                </a:rPr>
                <a:t>compliance</a:t>
              </a:r>
              <a:r>
                <a:rPr lang="en-US" altLang="ko-KR" sz="900" kern="1200" dirty="0">
                  <a:solidFill>
                    <a:srgbClr val="FFFFFF"/>
                  </a:solidFill>
                  <a:latin typeface="EYInterstate Light"/>
                  <a:ea typeface="+mn-ea"/>
                  <a:cs typeface="Arial" pitchFamily="34" charset="0"/>
                </a:rPr>
                <a:t> and </a:t>
              </a:r>
              <a:r>
                <a:rPr lang="en-US" altLang="ko-KR" sz="900" b="1" kern="1200" dirty="0">
                  <a:solidFill>
                    <a:srgbClr val="FFE600"/>
                  </a:solidFill>
                  <a:latin typeface="EYInterstate Light"/>
                  <a:ea typeface="+mn-ea"/>
                  <a:cs typeface="Arial" pitchFamily="34" charset="0"/>
                </a:rPr>
                <a:t>transparency</a:t>
              </a:r>
              <a:r>
                <a:rPr lang="en-US" altLang="ko-KR" sz="900" kern="1200" dirty="0">
                  <a:solidFill>
                    <a:srgbClr val="FFFFFF"/>
                  </a:solidFill>
                  <a:latin typeface="EYInterstate Light"/>
                  <a:ea typeface="+mn-ea"/>
                  <a:cs typeface="Arial" pitchFamily="34" charset="0"/>
                </a:rPr>
                <a:t>.</a:t>
              </a:r>
            </a:p>
            <a:p>
              <a:pPr marL="128588" indent="-128588">
                <a:buClrTx/>
                <a:buFontTx/>
                <a:buChar char="-"/>
                <a:defRPr/>
              </a:pPr>
              <a:r>
                <a:rPr lang="en-US" altLang="ko-KR" sz="900" kern="1200" dirty="0">
                  <a:solidFill>
                    <a:srgbClr val="FFFFFF"/>
                  </a:solidFill>
                  <a:latin typeface="EYInterstate Light"/>
                  <a:ea typeface="+mn-ea"/>
                  <a:cs typeface="Arial" pitchFamily="34" charset="0"/>
                </a:rPr>
                <a:t>Business integrity refers to </a:t>
              </a:r>
              <a:r>
                <a:rPr lang="en-US" altLang="ko-KR" sz="900" b="1" kern="1200" dirty="0">
                  <a:solidFill>
                    <a:srgbClr val="FFE600"/>
                  </a:solidFill>
                  <a:latin typeface="EYInterstate Light"/>
                  <a:ea typeface="+mn-ea"/>
                  <a:cs typeface="Arial" pitchFamily="34" charset="0"/>
                </a:rPr>
                <a:t>ethical business practices.</a:t>
              </a:r>
            </a:p>
          </p:txBody>
        </p:sp>
        <p:grpSp>
          <p:nvGrpSpPr>
            <p:cNvPr id="5" name="Group 4">
              <a:extLst>
                <a:ext uri="{FF2B5EF4-FFF2-40B4-BE49-F238E27FC236}">
                  <a16:creationId xmlns="" xmlns:a16="http://schemas.microsoft.com/office/drawing/2014/main" id="{142CA483-A49C-43A7-B68C-14899C82427B}"/>
                </a:ext>
              </a:extLst>
            </p:cNvPr>
            <p:cNvGrpSpPr/>
            <p:nvPr/>
          </p:nvGrpSpPr>
          <p:grpSpPr>
            <a:xfrm>
              <a:off x="6584521" y="1843288"/>
              <a:ext cx="900000" cy="900000"/>
              <a:chOff x="9278041" y="1399399"/>
              <a:chExt cx="900000" cy="900000"/>
            </a:xfrm>
          </p:grpSpPr>
          <p:sp>
            <p:nvSpPr>
              <p:cNvPr id="153" name="Oval 152">
                <a:extLst>
                  <a:ext uri="{FF2B5EF4-FFF2-40B4-BE49-F238E27FC236}">
                    <a16:creationId xmlns="" xmlns:a16="http://schemas.microsoft.com/office/drawing/2014/main" id="{5C88FD08-22C6-45DE-9C37-BD22594F7B89}"/>
                  </a:ext>
                </a:extLst>
              </p:cNvPr>
              <p:cNvSpPr/>
              <p:nvPr/>
            </p:nvSpPr>
            <p:spPr>
              <a:xfrm>
                <a:off x="9278041" y="1399399"/>
                <a:ext cx="900000" cy="900000"/>
              </a:xfrm>
              <a:prstGeom prst="ellipse">
                <a:avLst/>
              </a:prstGeom>
              <a:solidFill>
                <a:schemeClr val="tx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dirty="0">
                  <a:solidFill>
                    <a:srgbClr val="2E2E38"/>
                  </a:solidFill>
                </a:endParaRPr>
              </a:p>
            </p:txBody>
          </p:sp>
          <p:pic>
            <p:nvPicPr>
              <p:cNvPr id="21" name="Graphic 20" descr="Bank">
                <a:extLst>
                  <a:ext uri="{FF2B5EF4-FFF2-40B4-BE49-F238E27FC236}">
                    <a16:creationId xmlns="" xmlns:a16="http://schemas.microsoft.com/office/drawing/2014/main" id="{D98BFF6B-AE48-4400-8B12-C101D440C50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368988" y="1560333"/>
                <a:ext cx="709857" cy="543106"/>
              </a:xfrm>
              <a:prstGeom prst="rect">
                <a:avLst/>
              </a:prstGeom>
            </p:spPr>
          </p:pic>
        </p:grpSp>
      </p:grpSp>
      <p:grpSp>
        <p:nvGrpSpPr>
          <p:cNvPr id="14" name="Group 13">
            <a:extLst>
              <a:ext uri="{FF2B5EF4-FFF2-40B4-BE49-F238E27FC236}">
                <a16:creationId xmlns="" xmlns:a16="http://schemas.microsoft.com/office/drawing/2014/main" id="{8616593F-A28E-42E0-A732-C93A617A701A}"/>
              </a:ext>
            </a:extLst>
          </p:cNvPr>
          <p:cNvGrpSpPr/>
          <p:nvPr/>
        </p:nvGrpSpPr>
        <p:grpSpPr>
          <a:xfrm>
            <a:off x="243919" y="972250"/>
            <a:ext cx="1905656" cy="2769590"/>
            <a:chOff x="327240" y="1735515"/>
            <a:chExt cx="2540875" cy="3692787"/>
          </a:xfrm>
        </p:grpSpPr>
        <p:sp>
          <p:nvSpPr>
            <p:cNvPr id="72" name="Rounded Rectangle 78">
              <a:extLst>
                <a:ext uri="{FF2B5EF4-FFF2-40B4-BE49-F238E27FC236}">
                  <a16:creationId xmlns="" xmlns:a16="http://schemas.microsoft.com/office/drawing/2014/main" id="{1ABF1F96-6BD0-4336-8BE3-F595DC448DC5}"/>
                </a:ext>
              </a:extLst>
            </p:cNvPr>
            <p:cNvSpPr/>
            <p:nvPr/>
          </p:nvSpPr>
          <p:spPr>
            <a:xfrm>
              <a:off x="327240" y="1735515"/>
              <a:ext cx="2540875" cy="3692787"/>
            </a:xfrm>
            <a:prstGeom prst="roundRect">
              <a:avLst>
                <a:gd name="adj" fmla="val 7734"/>
              </a:avLst>
            </a:prstGeom>
            <a:noFill/>
            <a:ln w="28575">
              <a:solidFill>
                <a:schemeClr val="tx2"/>
              </a:solidFill>
            </a:ln>
            <a:effectLst/>
          </p:spPr>
          <p:txBody>
            <a:bodyPr vert="horz" wrap="square" lIns="68580" tIns="34290" rIns="68580" bIns="34290" numCol="1" anchor="t" anchorCtr="0" compatLnSpc="1">
              <a:prstTxWarp prst="textNoShape">
                <a:avLst/>
              </a:prstTxWarp>
            </a:bodyPr>
            <a:lstStyle/>
            <a:p>
              <a:pPr>
                <a:buClrTx/>
                <a:buFontTx/>
                <a:buNone/>
                <a:defRPr/>
              </a:pPr>
              <a:endParaRPr lang="ko-KR" altLang="en-US" sz="900" kern="1200">
                <a:solidFill>
                  <a:srgbClr val="FFFFFF"/>
                </a:solidFill>
                <a:latin typeface="EYInterstate Light"/>
                <a:ea typeface="+mn-ea"/>
              </a:endParaRPr>
            </a:p>
          </p:txBody>
        </p:sp>
        <p:sp>
          <p:nvSpPr>
            <p:cNvPr id="74" name="TextBox 73">
              <a:extLst>
                <a:ext uri="{FF2B5EF4-FFF2-40B4-BE49-F238E27FC236}">
                  <a16:creationId xmlns="" xmlns:a16="http://schemas.microsoft.com/office/drawing/2014/main" id="{B1567BB2-D9D2-4241-AC10-9E8FD400C4AB}"/>
                </a:ext>
              </a:extLst>
            </p:cNvPr>
            <p:cNvSpPr txBox="1"/>
            <p:nvPr/>
          </p:nvSpPr>
          <p:spPr>
            <a:xfrm>
              <a:off x="668700" y="2807992"/>
              <a:ext cx="1902952" cy="584776"/>
            </a:xfrm>
            <a:prstGeom prst="rect">
              <a:avLst/>
            </a:prstGeom>
            <a:noFill/>
            <a:ln>
              <a:noFill/>
            </a:ln>
          </p:spPr>
          <p:txBody>
            <a:bodyPr wrap="square" rtlCol="0">
              <a:spAutoFit/>
            </a:bodyPr>
            <a:lstStyle/>
            <a:p>
              <a:pPr algn="ctr">
                <a:buClrTx/>
                <a:buFontTx/>
                <a:buNone/>
                <a:defRPr/>
              </a:pPr>
              <a:r>
                <a:rPr lang="en-US" altLang="ko-KR" sz="1050" b="1" kern="1200" dirty="0">
                  <a:solidFill>
                    <a:srgbClr val="FFFFFF"/>
                  </a:solidFill>
                  <a:latin typeface="EYInterstate Light"/>
                  <a:ea typeface="+mn-ea"/>
                  <a:cs typeface="Arial" pitchFamily="34" charset="0"/>
                </a:rPr>
                <a:t>Decoding ‘E’:</a:t>
              </a:r>
            </a:p>
            <a:p>
              <a:pPr algn="ctr">
                <a:buClrTx/>
                <a:buFontTx/>
                <a:buNone/>
                <a:defRPr/>
              </a:pPr>
              <a:r>
                <a:rPr lang="en-US" altLang="ko-KR" sz="1200" b="1" i="1" kern="1200" dirty="0">
                  <a:solidFill>
                    <a:srgbClr val="FFE600"/>
                  </a:solidFill>
                  <a:latin typeface="EYInterstate Light"/>
                  <a:ea typeface="+mn-ea"/>
                  <a:cs typeface="Arial" pitchFamily="34" charset="0"/>
                </a:rPr>
                <a:t>Environment</a:t>
              </a:r>
              <a:endParaRPr lang="ko-KR" altLang="en-US" sz="1200" b="1" i="1" kern="1200" dirty="0">
                <a:solidFill>
                  <a:srgbClr val="FFE600"/>
                </a:solidFill>
                <a:latin typeface="EYInterstate Light"/>
                <a:ea typeface="+mn-ea"/>
                <a:cs typeface="Arial" pitchFamily="34" charset="0"/>
              </a:endParaRPr>
            </a:p>
          </p:txBody>
        </p:sp>
        <p:sp>
          <p:nvSpPr>
            <p:cNvPr id="35" name="TextBox 34">
              <a:extLst>
                <a:ext uri="{FF2B5EF4-FFF2-40B4-BE49-F238E27FC236}">
                  <a16:creationId xmlns="" xmlns:a16="http://schemas.microsoft.com/office/drawing/2014/main" id="{8A4B8A75-9121-4037-8C66-9BBB6D90A7B0}"/>
                </a:ext>
              </a:extLst>
            </p:cNvPr>
            <p:cNvSpPr txBox="1"/>
            <p:nvPr/>
          </p:nvSpPr>
          <p:spPr>
            <a:xfrm>
              <a:off x="357920" y="3423172"/>
              <a:ext cx="2468135" cy="1415772"/>
            </a:xfrm>
            <a:prstGeom prst="rect">
              <a:avLst/>
            </a:prstGeom>
            <a:noFill/>
            <a:ln>
              <a:noFill/>
            </a:ln>
          </p:spPr>
          <p:txBody>
            <a:bodyPr wrap="square" rtlCol="0">
              <a:spAutoFit/>
            </a:bodyPr>
            <a:lstStyle/>
            <a:p>
              <a:pPr marL="128588" indent="-128588">
                <a:buClrTx/>
                <a:buFontTx/>
                <a:buChar char="-"/>
                <a:defRPr/>
              </a:pPr>
              <a:r>
                <a:rPr lang="en-US" altLang="ko-KR" sz="900" kern="1200" dirty="0">
                  <a:solidFill>
                    <a:srgbClr val="FFFFFF"/>
                  </a:solidFill>
                  <a:latin typeface="EYInterstate Light"/>
                  <a:ea typeface="+mn-ea"/>
                  <a:cs typeface="Arial" pitchFamily="34" charset="0"/>
                </a:rPr>
                <a:t>Refers to how an organisation operates within the physical, natural environment.</a:t>
              </a:r>
            </a:p>
            <a:p>
              <a:pPr marL="128588" indent="-128588">
                <a:buClrTx/>
                <a:buFontTx/>
                <a:buChar char="-"/>
                <a:defRPr/>
              </a:pPr>
              <a:r>
                <a:rPr lang="en-US" altLang="ko-KR" sz="900" kern="1200" dirty="0">
                  <a:solidFill>
                    <a:srgbClr val="FFFFFF"/>
                  </a:solidFill>
                  <a:latin typeface="EYInterstate Light"/>
                  <a:ea typeface="+mn-ea"/>
                  <a:cs typeface="Arial" pitchFamily="34" charset="0"/>
                </a:rPr>
                <a:t>Includes investors examining a company’s </a:t>
              </a:r>
              <a:r>
                <a:rPr lang="en-US" altLang="ko-KR" sz="900" b="1" kern="1200" dirty="0">
                  <a:solidFill>
                    <a:srgbClr val="FFE600"/>
                  </a:solidFill>
                  <a:latin typeface="EYInterstate Light"/>
                  <a:ea typeface="+mn-ea"/>
                  <a:cs typeface="Arial" pitchFamily="34" charset="0"/>
                </a:rPr>
                <a:t>natural resource usage</a:t>
              </a:r>
              <a:r>
                <a:rPr lang="en-US" altLang="ko-KR" sz="900" kern="1200" dirty="0">
                  <a:solidFill>
                    <a:srgbClr val="FFFFFF"/>
                  </a:solidFill>
                  <a:latin typeface="EYInterstate Light"/>
                  <a:ea typeface="+mn-ea"/>
                  <a:cs typeface="Arial" pitchFamily="34" charset="0"/>
                </a:rPr>
                <a:t>, and the impact of its operations and </a:t>
              </a:r>
              <a:r>
                <a:rPr lang="en-US" altLang="ko-KR" sz="900" b="1" kern="1200" dirty="0">
                  <a:solidFill>
                    <a:srgbClr val="FFE600"/>
                  </a:solidFill>
                  <a:latin typeface="EYInterstate Light"/>
                  <a:ea typeface="+mn-ea"/>
                  <a:cs typeface="Arial" pitchFamily="34" charset="0"/>
                </a:rPr>
                <a:t>value chain </a:t>
              </a:r>
              <a:r>
                <a:rPr lang="en-US" altLang="ko-KR" sz="900" kern="1200" dirty="0">
                  <a:solidFill>
                    <a:srgbClr val="FFFFFF"/>
                  </a:solidFill>
                  <a:latin typeface="EYInterstate Light"/>
                  <a:ea typeface="+mn-ea"/>
                  <a:cs typeface="Arial" pitchFamily="34" charset="0"/>
                </a:rPr>
                <a:t>on the environment.</a:t>
              </a:r>
            </a:p>
          </p:txBody>
        </p:sp>
        <p:grpSp>
          <p:nvGrpSpPr>
            <p:cNvPr id="2" name="Group 1">
              <a:extLst>
                <a:ext uri="{FF2B5EF4-FFF2-40B4-BE49-F238E27FC236}">
                  <a16:creationId xmlns="" xmlns:a16="http://schemas.microsoft.com/office/drawing/2014/main" id="{165B152D-509C-4E6F-BB87-F6BB97D2C6BF}"/>
                </a:ext>
              </a:extLst>
            </p:cNvPr>
            <p:cNvGrpSpPr/>
            <p:nvPr/>
          </p:nvGrpSpPr>
          <p:grpSpPr>
            <a:xfrm>
              <a:off x="1170176" y="1843288"/>
              <a:ext cx="900000" cy="900000"/>
              <a:chOff x="2053314" y="1401672"/>
              <a:chExt cx="900000" cy="900000"/>
            </a:xfrm>
          </p:grpSpPr>
          <p:sp>
            <p:nvSpPr>
              <p:cNvPr id="152" name="Oval 151">
                <a:extLst>
                  <a:ext uri="{FF2B5EF4-FFF2-40B4-BE49-F238E27FC236}">
                    <a16:creationId xmlns="" xmlns:a16="http://schemas.microsoft.com/office/drawing/2014/main" id="{DD3DA3EA-0E19-47D4-8160-76CA2EC8B506}"/>
                  </a:ext>
                </a:extLst>
              </p:cNvPr>
              <p:cNvSpPr/>
              <p:nvPr/>
            </p:nvSpPr>
            <p:spPr>
              <a:xfrm>
                <a:off x="2053314" y="1401672"/>
                <a:ext cx="900000" cy="900000"/>
              </a:xfrm>
              <a:prstGeom prst="ellipse">
                <a:avLst/>
              </a:prstGeom>
              <a:solidFill>
                <a:schemeClr val="accent1">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srgbClr val="2E2E38"/>
                  </a:solidFill>
                </a:endParaRPr>
              </a:p>
            </p:txBody>
          </p:sp>
          <p:pic>
            <p:nvPicPr>
              <p:cNvPr id="23" name="Graphic 22" descr="Forest scene">
                <a:extLst>
                  <a:ext uri="{FF2B5EF4-FFF2-40B4-BE49-F238E27FC236}">
                    <a16:creationId xmlns="" xmlns:a16="http://schemas.microsoft.com/office/drawing/2014/main" id="{0C145452-BFEB-4473-8FA4-1ED4C38DBC0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154749" y="1517784"/>
                <a:ext cx="690880" cy="634875"/>
              </a:xfrm>
              <a:prstGeom prst="rect">
                <a:avLst/>
              </a:prstGeom>
            </p:spPr>
          </p:pic>
        </p:grpSp>
      </p:grpSp>
      <p:grpSp>
        <p:nvGrpSpPr>
          <p:cNvPr id="13" name="Group 12">
            <a:extLst>
              <a:ext uri="{FF2B5EF4-FFF2-40B4-BE49-F238E27FC236}">
                <a16:creationId xmlns="" xmlns:a16="http://schemas.microsoft.com/office/drawing/2014/main" id="{EDDEE632-3BCF-4CEF-AC6F-90286A85CD42}"/>
              </a:ext>
            </a:extLst>
          </p:cNvPr>
          <p:cNvGrpSpPr/>
          <p:nvPr/>
        </p:nvGrpSpPr>
        <p:grpSpPr>
          <a:xfrm>
            <a:off x="2282699" y="972250"/>
            <a:ext cx="1905657" cy="2769590"/>
            <a:chOff x="3045613" y="1735515"/>
            <a:chExt cx="2540876" cy="3692787"/>
          </a:xfrm>
        </p:grpSpPr>
        <p:sp>
          <p:nvSpPr>
            <p:cNvPr id="60" name="Rounded Rectangle 64">
              <a:extLst>
                <a:ext uri="{FF2B5EF4-FFF2-40B4-BE49-F238E27FC236}">
                  <a16:creationId xmlns="" xmlns:a16="http://schemas.microsoft.com/office/drawing/2014/main" id="{AB7D592F-21AA-4804-AF77-ECD1DF212BCA}"/>
                </a:ext>
              </a:extLst>
            </p:cNvPr>
            <p:cNvSpPr/>
            <p:nvPr/>
          </p:nvSpPr>
          <p:spPr>
            <a:xfrm>
              <a:off x="3045613" y="1735515"/>
              <a:ext cx="2540876" cy="3692787"/>
            </a:xfrm>
            <a:prstGeom prst="roundRect">
              <a:avLst>
                <a:gd name="adj" fmla="val 7734"/>
              </a:avLst>
            </a:prstGeom>
            <a:noFill/>
            <a:ln w="28575">
              <a:solidFill>
                <a:schemeClr val="tx2"/>
              </a:solidFill>
            </a:ln>
            <a:effectLst/>
          </p:spPr>
          <p:txBody>
            <a:bodyPr vert="horz" wrap="square" lIns="68580" tIns="34290" rIns="68580" bIns="34290" numCol="1" anchor="t" anchorCtr="0" compatLnSpc="1">
              <a:prstTxWarp prst="textNoShape">
                <a:avLst/>
              </a:prstTxWarp>
            </a:bodyPr>
            <a:lstStyle/>
            <a:p>
              <a:pPr>
                <a:buClrTx/>
                <a:buFontTx/>
                <a:buNone/>
                <a:defRPr/>
              </a:pPr>
              <a:endParaRPr lang="ko-KR" altLang="en-US" sz="2025" kern="1200">
                <a:solidFill>
                  <a:srgbClr val="FFFFFF"/>
                </a:solidFill>
                <a:latin typeface="EYInterstate Light"/>
                <a:ea typeface="+mn-ea"/>
              </a:endParaRPr>
            </a:p>
          </p:txBody>
        </p:sp>
        <p:sp>
          <p:nvSpPr>
            <p:cNvPr id="150" name="TextBox 149">
              <a:extLst>
                <a:ext uri="{FF2B5EF4-FFF2-40B4-BE49-F238E27FC236}">
                  <a16:creationId xmlns="" xmlns:a16="http://schemas.microsoft.com/office/drawing/2014/main" id="{6AE5A76A-B230-4715-9F82-B943735AECBA}"/>
                </a:ext>
              </a:extLst>
            </p:cNvPr>
            <p:cNvSpPr txBox="1"/>
            <p:nvPr/>
          </p:nvSpPr>
          <p:spPr>
            <a:xfrm>
              <a:off x="3390968" y="2807992"/>
              <a:ext cx="1902952" cy="584776"/>
            </a:xfrm>
            <a:prstGeom prst="rect">
              <a:avLst/>
            </a:prstGeom>
            <a:noFill/>
            <a:ln>
              <a:noFill/>
            </a:ln>
          </p:spPr>
          <p:txBody>
            <a:bodyPr wrap="square" rtlCol="0">
              <a:spAutoFit/>
            </a:bodyPr>
            <a:lstStyle/>
            <a:p>
              <a:pPr algn="ctr">
                <a:buClrTx/>
                <a:buFontTx/>
                <a:buNone/>
                <a:defRPr/>
              </a:pPr>
              <a:r>
                <a:rPr lang="en-US" altLang="ko-KR" sz="1050" b="1" kern="1200" dirty="0">
                  <a:solidFill>
                    <a:srgbClr val="FFFFFF"/>
                  </a:solidFill>
                  <a:latin typeface="EYInterstate Light"/>
                  <a:ea typeface="+mn-ea"/>
                  <a:cs typeface="Arial" pitchFamily="34" charset="0"/>
                </a:rPr>
                <a:t>Decoding ‘S’:</a:t>
              </a:r>
            </a:p>
            <a:p>
              <a:pPr algn="ctr">
                <a:buClrTx/>
                <a:buFontTx/>
                <a:buNone/>
                <a:defRPr/>
              </a:pPr>
              <a:r>
                <a:rPr lang="en-US" altLang="ko-KR" sz="1200" b="1" i="1" kern="1200" dirty="0">
                  <a:solidFill>
                    <a:srgbClr val="FFE600"/>
                  </a:solidFill>
                  <a:latin typeface="EYInterstate Light"/>
                  <a:ea typeface="+mn-ea"/>
                  <a:cs typeface="Arial" pitchFamily="34" charset="0"/>
                </a:rPr>
                <a:t>Social</a:t>
              </a:r>
              <a:endParaRPr lang="ko-KR" altLang="en-US" sz="1200" b="1" i="1" kern="1200" dirty="0">
                <a:solidFill>
                  <a:srgbClr val="FFE600"/>
                </a:solidFill>
                <a:latin typeface="EYInterstate Light"/>
                <a:ea typeface="+mn-ea"/>
                <a:cs typeface="Arial" pitchFamily="34" charset="0"/>
              </a:endParaRPr>
            </a:p>
          </p:txBody>
        </p:sp>
        <p:sp>
          <p:nvSpPr>
            <p:cNvPr id="39" name="TextBox 38">
              <a:extLst>
                <a:ext uri="{FF2B5EF4-FFF2-40B4-BE49-F238E27FC236}">
                  <a16:creationId xmlns="" xmlns:a16="http://schemas.microsoft.com/office/drawing/2014/main" id="{1A55E95F-E86D-4745-BC74-CB54290360B5}"/>
                </a:ext>
              </a:extLst>
            </p:cNvPr>
            <p:cNvSpPr txBox="1"/>
            <p:nvPr/>
          </p:nvSpPr>
          <p:spPr>
            <a:xfrm>
              <a:off x="3072485" y="3425268"/>
              <a:ext cx="2514003" cy="861775"/>
            </a:xfrm>
            <a:prstGeom prst="rect">
              <a:avLst/>
            </a:prstGeom>
            <a:noFill/>
            <a:ln>
              <a:noFill/>
            </a:ln>
          </p:spPr>
          <p:txBody>
            <a:bodyPr wrap="square" rtlCol="0">
              <a:spAutoFit/>
            </a:bodyPr>
            <a:lstStyle/>
            <a:p>
              <a:pPr marL="128588" indent="-128588">
                <a:buClrTx/>
                <a:buFontTx/>
                <a:buChar char="-"/>
                <a:defRPr/>
              </a:pPr>
              <a:r>
                <a:rPr lang="en-US" altLang="ko-KR" sz="900" kern="1200" dirty="0">
                  <a:solidFill>
                    <a:srgbClr val="FFFFFF"/>
                  </a:solidFill>
                  <a:latin typeface="EYInterstate Light"/>
                  <a:ea typeface="+mn-ea"/>
                  <a:cs typeface="Arial" pitchFamily="34" charset="0"/>
                </a:rPr>
                <a:t>Refers to how businesses impact their stakeholders – </a:t>
              </a:r>
              <a:r>
                <a:rPr lang="en-US" altLang="ko-KR" sz="900" b="1" kern="1200" dirty="0">
                  <a:solidFill>
                    <a:srgbClr val="FFE600"/>
                  </a:solidFill>
                  <a:latin typeface="EYInterstate Light"/>
                  <a:ea typeface="+mn-ea"/>
                  <a:cs typeface="Arial" pitchFamily="34" charset="0"/>
                </a:rPr>
                <a:t>customers</a:t>
              </a:r>
              <a:r>
                <a:rPr lang="en-US" altLang="ko-KR" sz="900" kern="1200" dirty="0">
                  <a:solidFill>
                    <a:srgbClr val="FFE600"/>
                  </a:solidFill>
                  <a:latin typeface="EYInterstate Light"/>
                  <a:ea typeface="+mn-ea"/>
                  <a:cs typeface="Arial" pitchFamily="34" charset="0"/>
                </a:rPr>
                <a:t>, </a:t>
              </a:r>
              <a:r>
                <a:rPr lang="en-US" altLang="ko-KR" sz="900" b="1" kern="1200" dirty="0">
                  <a:solidFill>
                    <a:srgbClr val="FFE600"/>
                  </a:solidFill>
                  <a:latin typeface="EYInterstate Light"/>
                  <a:ea typeface="+mn-ea"/>
                  <a:cs typeface="Arial" pitchFamily="34" charset="0"/>
                </a:rPr>
                <a:t>employees</a:t>
              </a:r>
              <a:r>
                <a:rPr lang="en-US" altLang="ko-KR" sz="900" kern="1200" dirty="0">
                  <a:solidFill>
                    <a:srgbClr val="FFFFFF"/>
                  </a:solidFill>
                  <a:latin typeface="EYInterstate Light"/>
                  <a:ea typeface="+mn-ea"/>
                  <a:cs typeface="Arial" pitchFamily="34" charset="0"/>
                </a:rPr>
                <a:t> and  the </a:t>
              </a:r>
              <a:r>
                <a:rPr lang="en-US" altLang="ko-KR" sz="900" b="1" kern="1200" dirty="0">
                  <a:solidFill>
                    <a:srgbClr val="FFE600"/>
                  </a:solidFill>
                  <a:latin typeface="EYInterstate Light"/>
                  <a:ea typeface="+mn-ea"/>
                  <a:cs typeface="Arial" pitchFamily="34" charset="0"/>
                </a:rPr>
                <a:t>communities</a:t>
              </a:r>
              <a:r>
                <a:rPr lang="en-US" altLang="ko-KR" sz="900" kern="1200" dirty="0">
                  <a:solidFill>
                    <a:srgbClr val="FFFFFF"/>
                  </a:solidFill>
                  <a:latin typeface="EYInterstate Light"/>
                  <a:ea typeface="+mn-ea"/>
                  <a:cs typeface="Arial" pitchFamily="34" charset="0"/>
                </a:rPr>
                <a:t> in which they operate.</a:t>
              </a:r>
            </a:p>
          </p:txBody>
        </p:sp>
        <p:grpSp>
          <p:nvGrpSpPr>
            <p:cNvPr id="4" name="Group 3">
              <a:extLst>
                <a:ext uri="{FF2B5EF4-FFF2-40B4-BE49-F238E27FC236}">
                  <a16:creationId xmlns="" xmlns:a16="http://schemas.microsoft.com/office/drawing/2014/main" id="{CA365203-B135-4D0E-A7EC-987146C151C4}"/>
                </a:ext>
              </a:extLst>
            </p:cNvPr>
            <p:cNvGrpSpPr/>
            <p:nvPr/>
          </p:nvGrpSpPr>
          <p:grpSpPr>
            <a:xfrm>
              <a:off x="3891273" y="1845499"/>
              <a:ext cx="900000" cy="900000"/>
              <a:chOff x="5640889" y="1399399"/>
              <a:chExt cx="900000" cy="900000"/>
            </a:xfrm>
          </p:grpSpPr>
          <p:sp>
            <p:nvSpPr>
              <p:cNvPr id="154" name="Oval 153">
                <a:extLst>
                  <a:ext uri="{FF2B5EF4-FFF2-40B4-BE49-F238E27FC236}">
                    <a16:creationId xmlns="" xmlns:a16="http://schemas.microsoft.com/office/drawing/2014/main" id="{F31E34FB-0523-4AD4-8537-0440807443B9}"/>
                  </a:ext>
                </a:extLst>
              </p:cNvPr>
              <p:cNvSpPr/>
              <p:nvPr/>
            </p:nvSpPr>
            <p:spPr>
              <a:xfrm>
                <a:off x="5640889" y="1399399"/>
                <a:ext cx="900000" cy="900000"/>
              </a:xfrm>
              <a:prstGeom prst="ellipse">
                <a:avLst/>
              </a:prstGeom>
              <a:solidFill>
                <a:schemeClr val="accent3">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srgbClr val="2E2E38"/>
                  </a:solidFill>
                </a:endParaRPr>
              </a:p>
            </p:txBody>
          </p:sp>
          <p:pic>
            <p:nvPicPr>
              <p:cNvPr id="25" name="Graphic 24" descr="Users">
                <a:extLst>
                  <a:ext uri="{FF2B5EF4-FFF2-40B4-BE49-F238E27FC236}">
                    <a16:creationId xmlns="" xmlns:a16="http://schemas.microsoft.com/office/drawing/2014/main" id="{9F2CD313-7D50-44BA-9894-8735A2E50F5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5765632" y="1553410"/>
                <a:ext cx="652856" cy="617911"/>
              </a:xfrm>
              <a:prstGeom prst="rect">
                <a:avLst/>
              </a:prstGeom>
            </p:spPr>
          </p:pic>
        </p:grpSp>
      </p:grpSp>
      <p:sp>
        <p:nvSpPr>
          <p:cNvPr id="62" name="Rounded Rectangle 78">
            <a:extLst>
              <a:ext uri="{FF2B5EF4-FFF2-40B4-BE49-F238E27FC236}">
                <a16:creationId xmlns="" xmlns:a16="http://schemas.microsoft.com/office/drawing/2014/main" id="{D61D5E7D-601A-4887-BCAD-70E0B70A13FD}"/>
              </a:ext>
            </a:extLst>
          </p:cNvPr>
          <p:cNvSpPr/>
          <p:nvPr/>
        </p:nvSpPr>
        <p:spPr>
          <a:xfrm>
            <a:off x="245429" y="3837842"/>
            <a:ext cx="1905656" cy="732428"/>
          </a:xfrm>
          <a:prstGeom prst="roundRect">
            <a:avLst>
              <a:gd name="adj" fmla="val 7734"/>
            </a:avLst>
          </a:prstGeom>
          <a:solidFill>
            <a:schemeClr val="accent1">
              <a:lumMod val="75000"/>
            </a:schemeClr>
          </a:solidFill>
          <a:ln w="25400">
            <a:solidFill>
              <a:schemeClr val="accent1">
                <a:lumMod val="75000"/>
              </a:schemeClr>
            </a:solidFill>
          </a:ln>
          <a:effectLst/>
        </p:spPr>
        <p:txBody>
          <a:bodyPr vert="horz" wrap="square" lIns="68580" tIns="34290" rIns="68580" bIns="34290" numCol="1" anchor="t" anchorCtr="0" compatLnSpc="1">
            <a:prstTxWarp prst="textNoShape">
              <a:avLst/>
            </a:prstTxWarp>
          </a:bodyPr>
          <a:lstStyle/>
          <a:p>
            <a:pPr algn="ctr">
              <a:buClrTx/>
              <a:buFontTx/>
              <a:buNone/>
              <a:defRPr/>
            </a:pPr>
            <a:r>
              <a:rPr lang="en-IN" altLang="ko-KR" sz="825" kern="1200" dirty="0">
                <a:solidFill>
                  <a:srgbClr val="FFFFFF"/>
                </a:solidFill>
                <a:latin typeface="EYInterstate Light"/>
                <a:ea typeface="+mn-ea"/>
              </a:rPr>
              <a:t>Climate Change</a:t>
            </a:r>
          </a:p>
          <a:p>
            <a:pPr algn="ctr">
              <a:buClrTx/>
              <a:buFontTx/>
              <a:buNone/>
              <a:defRPr/>
            </a:pPr>
            <a:r>
              <a:rPr lang="en-IN" altLang="ko-KR" sz="825" kern="1200" dirty="0">
                <a:solidFill>
                  <a:srgbClr val="FFFFFF"/>
                </a:solidFill>
                <a:latin typeface="EYInterstate Light"/>
                <a:ea typeface="+mn-ea"/>
              </a:rPr>
              <a:t>Renewable Energy</a:t>
            </a:r>
          </a:p>
          <a:p>
            <a:pPr algn="ctr">
              <a:buClrTx/>
              <a:buFontTx/>
              <a:buNone/>
              <a:defRPr/>
            </a:pPr>
            <a:r>
              <a:rPr lang="en-IN" altLang="ko-KR" sz="825" kern="1200" dirty="0">
                <a:solidFill>
                  <a:srgbClr val="FFFFFF"/>
                </a:solidFill>
                <a:latin typeface="EYInterstate Light"/>
                <a:ea typeface="+mn-ea"/>
              </a:rPr>
              <a:t>Water Stress</a:t>
            </a:r>
          </a:p>
          <a:p>
            <a:pPr algn="ctr">
              <a:buClrTx/>
              <a:buFontTx/>
              <a:buNone/>
              <a:defRPr/>
            </a:pPr>
            <a:r>
              <a:rPr lang="en-IN" altLang="ko-KR" sz="825" kern="1200" dirty="0">
                <a:solidFill>
                  <a:srgbClr val="FFFFFF"/>
                </a:solidFill>
                <a:latin typeface="EYInterstate Light"/>
                <a:ea typeface="+mn-ea"/>
              </a:rPr>
              <a:t>Waste Management</a:t>
            </a:r>
          </a:p>
          <a:p>
            <a:pPr algn="ctr">
              <a:buClrTx/>
              <a:buFontTx/>
              <a:buNone/>
              <a:defRPr/>
            </a:pPr>
            <a:r>
              <a:rPr lang="en-IN" altLang="ko-KR" sz="825" kern="1200" dirty="0">
                <a:solidFill>
                  <a:srgbClr val="FFFFFF"/>
                </a:solidFill>
                <a:latin typeface="EYInterstate Light"/>
                <a:ea typeface="+mn-ea"/>
              </a:rPr>
              <a:t>Sustainable Sourcing</a:t>
            </a:r>
            <a:endParaRPr lang="ko-KR" altLang="en-US" sz="825" kern="1200" dirty="0">
              <a:solidFill>
                <a:srgbClr val="FFFFFF"/>
              </a:solidFill>
              <a:latin typeface="EYInterstate Light"/>
              <a:ea typeface="+mn-ea"/>
            </a:endParaRPr>
          </a:p>
        </p:txBody>
      </p:sp>
      <p:sp>
        <p:nvSpPr>
          <p:cNvPr id="63" name="Rounded Rectangle 78">
            <a:extLst>
              <a:ext uri="{FF2B5EF4-FFF2-40B4-BE49-F238E27FC236}">
                <a16:creationId xmlns="" xmlns:a16="http://schemas.microsoft.com/office/drawing/2014/main" id="{B4A92BDA-BB2B-4240-9E44-CEBC7B20CA20}"/>
              </a:ext>
            </a:extLst>
          </p:cNvPr>
          <p:cNvSpPr/>
          <p:nvPr/>
        </p:nvSpPr>
        <p:spPr>
          <a:xfrm>
            <a:off x="2284210" y="3835498"/>
            <a:ext cx="1905656" cy="732428"/>
          </a:xfrm>
          <a:prstGeom prst="roundRect">
            <a:avLst>
              <a:gd name="adj" fmla="val 7734"/>
            </a:avLst>
          </a:prstGeom>
          <a:solidFill>
            <a:schemeClr val="accent3"/>
          </a:solidFill>
          <a:ln w="25400">
            <a:solidFill>
              <a:schemeClr val="accent3"/>
            </a:solidFill>
          </a:ln>
          <a:effectLst/>
        </p:spPr>
        <p:txBody>
          <a:bodyPr vert="horz" wrap="square" lIns="68580" tIns="34290" rIns="68580" bIns="34290" numCol="1" anchor="t" anchorCtr="0" compatLnSpc="1">
            <a:prstTxWarp prst="textNoShape">
              <a:avLst/>
            </a:prstTxWarp>
          </a:bodyPr>
          <a:lstStyle/>
          <a:p>
            <a:pPr algn="ctr">
              <a:buClrTx/>
              <a:buFontTx/>
              <a:buNone/>
              <a:defRPr/>
            </a:pPr>
            <a:r>
              <a:rPr lang="en-IN" altLang="ko-KR" sz="825" kern="1200" dirty="0">
                <a:solidFill>
                  <a:srgbClr val="FFFFFF"/>
                </a:solidFill>
                <a:latin typeface="EYInterstate Light"/>
                <a:ea typeface="+mn-ea"/>
              </a:rPr>
              <a:t>Occupational Health &amp; Safety</a:t>
            </a:r>
          </a:p>
          <a:p>
            <a:pPr algn="ctr">
              <a:buClrTx/>
              <a:buFontTx/>
              <a:buNone/>
              <a:defRPr/>
            </a:pPr>
            <a:r>
              <a:rPr lang="en-IN" altLang="ko-KR" sz="825" kern="1200" dirty="0">
                <a:solidFill>
                  <a:srgbClr val="FFFFFF"/>
                </a:solidFill>
                <a:latin typeface="EYInterstate Light"/>
                <a:ea typeface="+mn-ea"/>
              </a:rPr>
              <a:t>Labour Relations</a:t>
            </a:r>
          </a:p>
          <a:p>
            <a:pPr algn="ctr">
              <a:buClrTx/>
              <a:buFontTx/>
              <a:buNone/>
              <a:defRPr/>
            </a:pPr>
            <a:r>
              <a:rPr lang="en-IN" altLang="ko-KR" sz="825" kern="1200" dirty="0">
                <a:solidFill>
                  <a:srgbClr val="FFFFFF"/>
                </a:solidFill>
                <a:latin typeface="EYInterstate Light"/>
                <a:ea typeface="+mn-ea"/>
              </a:rPr>
              <a:t>Human Rights</a:t>
            </a:r>
          </a:p>
          <a:p>
            <a:pPr algn="ctr">
              <a:buClrTx/>
              <a:buFontTx/>
              <a:buNone/>
              <a:defRPr/>
            </a:pPr>
            <a:r>
              <a:rPr lang="en-IN" altLang="ko-KR" sz="825" kern="1200" dirty="0">
                <a:solidFill>
                  <a:srgbClr val="FFFFFF"/>
                </a:solidFill>
                <a:latin typeface="EYInterstate Light"/>
                <a:ea typeface="+mn-ea"/>
              </a:rPr>
              <a:t>Employee Wellbeing</a:t>
            </a:r>
          </a:p>
          <a:p>
            <a:pPr algn="ctr">
              <a:buClrTx/>
              <a:buFontTx/>
              <a:buNone/>
              <a:defRPr/>
            </a:pPr>
            <a:r>
              <a:rPr lang="en-IN" altLang="ko-KR" sz="825" kern="1200" dirty="0">
                <a:solidFill>
                  <a:srgbClr val="FFFFFF"/>
                </a:solidFill>
                <a:latin typeface="EYInterstate Light"/>
                <a:ea typeface="+mn-ea"/>
              </a:rPr>
              <a:t>Community Engagement</a:t>
            </a:r>
            <a:endParaRPr lang="ko-KR" altLang="en-US" sz="938" kern="1200" dirty="0">
              <a:solidFill>
                <a:srgbClr val="FFFFFF"/>
              </a:solidFill>
              <a:latin typeface="EYInterstate Light"/>
              <a:ea typeface="+mn-ea"/>
            </a:endParaRPr>
          </a:p>
        </p:txBody>
      </p:sp>
      <p:sp>
        <p:nvSpPr>
          <p:cNvPr id="67" name="Rounded Rectangle 78">
            <a:extLst>
              <a:ext uri="{FF2B5EF4-FFF2-40B4-BE49-F238E27FC236}">
                <a16:creationId xmlns="" xmlns:a16="http://schemas.microsoft.com/office/drawing/2014/main" id="{B9F03C83-CF67-4D78-A601-0DC7C313B61A}"/>
              </a:ext>
            </a:extLst>
          </p:cNvPr>
          <p:cNvSpPr/>
          <p:nvPr/>
        </p:nvSpPr>
        <p:spPr>
          <a:xfrm>
            <a:off x="4318428" y="3835497"/>
            <a:ext cx="1905655" cy="732428"/>
          </a:xfrm>
          <a:prstGeom prst="roundRect">
            <a:avLst>
              <a:gd name="adj" fmla="val 7734"/>
            </a:avLst>
          </a:prstGeom>
          <a:solidFill>
            <a:schemeClr val="tx2">
              <a:lumMod val="50000"/>
            </a:schemeClr>
          </a:solidFill>
          <a:ln w="25400">
            <a:solidFill>
              <a:schemeClr val="tx2">
                <a:lumMod val="50000"/>
              </a:schemeClr>
            </a:solidFill>
          </a:ln>
          <a:effectLst/>
        </p:spPr>
        <p:txBody>
          <a:bodyPr vert="horz" wrap="square" lIns="68580" tIns="34290" rIns="68580" bIns="34290" numCol="1" anchor="t" anchorCtr="0" compatLnSpc="1">
            <a:prstTxWarp prst="textNoShape">
              <a:avLst/>
            </a:prstTxWarp>
          </a:bodyPr>
          <a:lstStyle/>
          <a:p>
            <a:pPr algn="ctr">
              <a:buClrTx/>
              <a:buFontTx/>
              <a:buNone/>
              <a:defRPr/>
            </a:pPr>
            <a:r>
              <a:rPr lang="en-IN" altLang="ko-KR" sz="825" kern="1200" dirty="0">
                <a:solidFill>
                  <a:srgbClr val="FFFFFF"/>
                </a:solidFill>
                <a:latin typeface="EYInterstate Light"/>
                <a:ea typeface="+mn-ea"/>
              </a:rPr>
              <a:t>Anti-corruption and Anti-bribery</a:t>
            </a:r>
          </a:p>
          <a:p>
            <a:pPr algn="ctr">
              <a:buClrTx/>
              <a:buFontTx/>
              <a:buNone/>
              <a:defRPr/>
            </a:pPr>
            <a:r>
              <a:rPr lang="en-IN" altLang="ko-KR" sz="825" kern="1200" dirty="0">
                <a:solidFill>
                  <a:srgbClr val="FFFFFF"/>
                </a:solidFill>
                <a:latin typeface="EYInterstate Light"/>
                <a:ea typeface="+mn-ea"/>
              </a:rPr>
              <a:t>Whistle Blower</a:t>
            </a:r>
          </a:p>
          <a:p>
            <a:pPr algn="ctr">
              <a:buClrTx/>
              <a:buFontTx/>
              <a:buNone/>
              <a:defRPr/>
            </a:pPr>
            <a:r>
              <a:rPr lang="en-IN" altLang="ko-KR" sz="825" kern="1200" dirty="0">
                <a:solidFill>
                  <a:srgbClr val="FFFFFF"/>
                </a:solidFill>
                <a:latin typeface="EYInterstate Light"/>
                <a:ea typeface="+mn-ea"/>
              </a:rPr>
              <a:t>Business Ethics</a:t>
            </a:r>
          </a:p>
          <a:p>
            <a:pPr algn="ctr">
              <a:buClrTx/>
              <a:buFontTx/>
              <a:buNone/>
              <a:defRPr/>
            </a:pPr>
            <a:r>
              <a:rPr lang="en-IN" altLang="ko-KR" sz="825" kern="1200" dirty="0">
                <a:solidFill>
                  <a:srgbClr val="FFFFFF"/>
                </a:solidFill>
                <a:latin typeface="EYInterstate Light"/>
                <a:ea typeface="+mn-ea"/>
              </a:rPr>
              <a:t>Board Diversity</a:t>
            </a:r>
          </a:p>
          <a:p>
            <a:pPr algn="ctr">
              <a:buClrTx/>
              <a:buFontTx/>
              <a:buNone/>
              <a:defRPr/>
            </a:pPr>
            <a:r>
              <a:rPr lang="en-IN" altLang="ko-KR" sz="825" kern="1200" dirty="0">
                <a:solidFill>
                  <a:srgbClr val="FFFFFF"/>
                </a:solidFill>
                <a:latin typeface="EYInterstate Light"/>
                <a:ea typeface="+mn-ea"/>
              </a:rPr>
              <a:t>Ownership</a:t>
            </a:r>
            <a:endParaRPr lang="ko-KR" altLang="en-US" sz="938" kern="1200" dirty="0">
              <a:solidFill>
                <a:srgbClr val="FFFFFF"/>
              </a:solidFill>
              <a:latin typeface="EYInterstate Light"/>
              <a:ea typeface="+mn-ea"/>
            </a:endParaRPr>
          </a:p>
        </p:txBody>
      </p:sp>
      <p:sp>
        <p:nvSpPr>
          <p:cNvPr id="26" name="Rectangle 25">
            <a:extLst>
              <a:ext uri="{FF2B5EF4-FFF2-40B4-BE49-F238E27FC236}">
                <a16:creationId xmlns="" xmlns:a16="http://schemas.microsoft.com/office/drawing/2014/main" id="{921AA767-2BA0-4938-9D97-3A2C5923905B}"/>
              </a:ext>
            </a:extLst>
          </p:cNvPr>
          <p:cNvSpPr/>
          <p:nvPr/>
        </p:nvSpPr>
        <p:spPr>
          <a:xfrm>
            <a:off x="6735785" y="1072881"/>
            <a:ext cx="1856745" cy="369332"/>
          </a:xfrm>
          <a:prstGeom prst="rect">
            <a:avLst/>
          </a:prstGeom>
          <a:noFill/>
        </p:spPr>
        <p:txBody>
          <a:bodyPr wrap="square" lIns="0" tIns="0" rIns="0" bIns="0">
            <a:spAutoFit/>
          </a:bodyPr>
          <a:lstStyle/>
          <a:p>
            <a:pPr algn="ctr">
              <a:buClrTx/>
              <a:buFontTx/>
              <a:buNone/>
              <a:defRPr/>
            </a:pPr>
            <a:r>
              <a:rPr lang="en-IN" sz="1200" b="1" kern="1200" dirty="0">
                <a:solidFill>
                  <a:srgbClr val="FFE600"/>
                </a:solidFill>
                <a:latin typeface="EYInterstate Light"/>
                <a:ea typeface="Times New Roman" panose="02020603050405020304" pitchFamily="18" charset="0"/>
              </a:rPr>
              <a:t>What does ESG mean for an Organisation?</a:t>
            </a:r>
          </a:p>
        </p:txBody>
      </p:sp>
      <p:grpSp>
        <p:nvGrpSpPr>
          <p:cNvPr id="11" name="Group 10">
            <a:extLst>
              <a:ext uri="{FF2B5EF4-FFF2-40B4-BE49-F238E27FC236}">
                <a16:creationId xmlns="" xmlns:a16="http://schemas.microsoft.com/office/drawing/2014/main" id="{82280AB9-61DB-4432-944C-BD4DF5525402}"/>
              </a:ext>
            </a:extLst>
          </p:cNvPr>
          <p:cNvGrpSpPr/>
          <p:nvPr/>
        </p:nvGrpSpPr>
        <p:grpSpPr>
          <a:xfrm>
            <a:off x="6314157" y="1825495"/>
            <a:ext cx="2721424" cy="2700000"/>
            <a:chOff x="8418876" y="2433993"/>
            <a:chExt cx="3628565" cy="3600000"/>
          </a:xfrm>
        </p:grpSpPr>
        <p:grpSp>
          <p:nvGrpSpPr>
            <p:cNvPr id="7" name="Group 6">
              <a:extLst>
                <a:ext uri="{FF2B5EF4-FFF2-40B4-BE49-F238E27FC236}">
                  <a16:creationId xmlns="" xmlns:a16="http://schemas.microsoft.com/office/drawing/2014/main" id="{48DBB12C-BC74-4899-8C4E-5B605A9A3465}"/>
                </a:ext>
              </a:extLst>
            </p:cNvPr>
            <p:cNvGrpSpPr/>
            <p:nvPr/>
          </p:nvGrpSpPr>
          <p:grpSpPr>
            <a:xfrm>
              <a:off x="9347449" y="2433993"/>
              <a:ext cx="1800000" cy="1800000"/>
              <a:chOff x="9347449" y="2433993"/>
              <a:chExt cx="1800000" cy="1800000"/>
            </a:xfrm>
          </p:grpSpPr>
          <p:sp>
            <p:nvSpPr>
              <p:cNvPr id="34" name="Flowchart: Connector 33">
                <a:extLst>
                  <a:ext uri="{FF2B5EF4-FFF2-40B4-BE49-F238E27FC236}">
                    <a16:creationId xmlns="" xmlns:a16="http://schemas.microsoft.com/office/drawing/2014/main" id="{3D40757A-132E-4EE6-863C-3A7B9F713FFF}"/>
                  </a:ext>
                </a:extLst>
              </p:cNvPr>
              <p:cNvSpPr/>
              <p:nvPr/>
            </p:nvSpPr>
            <p:spPr>
              <a:xfrm>
                <a:off x="9347449" y="2433993"/>
                <a:ext cx="1800000" cy="1800000"/>
              </a:xfrm>
              <a:prstGeom prst="flowChartConnector">
                <a:avLst/>
              </a:prstGeom>
              <a:solidFill>
                <a:schemeClr val="tx2">
                  <a:lumMod val="60000"/>
                  <a:lumOff val="40000"/>
                </a:schemeClr>
              </a:solidFill>
              <a:ln w="25400" cap="flat" cmpd="sng" algn="ctr">
                <a:solidFill>
                  <a:schemeClr val="bg1">
                    <a:lumMod val="60000"/>
                    <a:lumOff val="40000"/>
                  </a:schemeClr>
                </a:solidFill>
                <a:prstDash val="solid"/>
              </a:ln>
              <a:effectLst/>
            </p:spPr>
            <p:txBody>
              <a:bodyPr rtlCol="0" anchor="t" anchorCtr="0"/>
              <a:lstStyle/>
              <a:p>
                <a:pPr algn="ctr">
                  <a:buClrTx/>
                  <a:buFontTx/>
                  <a:buNone/>
                  <a:defRPr/>
                </a:pPr>
                <a:endParaRPr lang="en-IN" sz="900" dirty="0">
                  <a:solidFill>
                    <a:srgbClr val="FFFFFF"/>
                  </a:solidFill>
                  <a:latin typeface="EYInterstate Light"/>
                  <a:ea typeface="+mn-ea"/>
                </a:endParaRPr>
              </a:p>
            </p:txBody>
          </p:sp>
          <p:sp>
            <p:nvSpPr>
              <p:cNvPr id="6" name="TextBox 5">
                <a:extLst>
                  <a:ext uri="{FF2B5EF4-FFF2-40B4-BE49-F238E27FC236}">
                    <a16:creationId xmlns="" xmlns:a16="http://schemas.microsoft.com/office/drawing/2014/main" id="{91309275-2842-46A9-A18B-F47A3D584F84}"/>
                  </a:ext>
                </a:extLst>
              </p:cNvPr>
              <p:cNvSpPr txBox="1"/>
              <p:nvPr/>
            </p:nvSpPr>
            <p:spPr>
              <a:xfrm>
                <a:off x="9566992" y="2851361"/>
                <a:ext cx="1360900" cy="403187"/>
              </a:xfrm>
              <a:prstGeom prst="rect">
                <a:avLst/>
              </a:prstGeom>
              <a:noFill/>
            </p:spPr>
            <p:txBody>
              <a:bodyPr wrap="square" lIns="0" tIns="27432" rIns="0" bIns="0" rtlCol="0">
                <a:spAutoFit/>
              </a:bodyPr>
              <a:lstStyle/>
              <a:p>
                <a:pPr algn="ctr">
                  <a:lnSpc>
                    <a:spcPct val="85000"/>
                  </a:lnSpc>
                  <a:spcAft>
                    <a:spcPts val="450"/>
                  </a:spcAft>
                  <a:buClr>
                    <a:srgbClr val="27ACAA"/>
                  </a:buClr>
                  <a:buSzPct val="70000"/>
                  <a:defRPr/>
                </a:pPr>
                <a:r>
                  <a:rPr lang="en-IN" sz="1050" b="1" kern="1200" dirty="0">
                    <a:solidFill>
                      <a:srgbClr val="2E2E38"/>
                    </a:solidFill>
                    <a:latin typeface="EYInterstate Light"/>
                    <a:ea typeface="+mn-ea"/>
                  </a:rPr>
                  <a:t>Accountability at the highest level</a:t>
                </a:r>
              </a:p>
            </p:txBody>
          </p:sp>
        </p:grpSp>
        <p:grpSp>
          <p:nvGrpSpPr>
            <p:cNvPr id="9" name="Group 8">
              <a:extLst>
                <a:ext uri="{FF2B5EF4-FFF2-40B4-BE49-F238E27FC236}">
                  <a16:creationId xmlns="" xmlns:a16="http://schemas.microsoft.com/office/drawing/2014/main" id="{6E7AC6CD-EB90-45C2-864C-9D3A10876196}"/>
                </a:ext>
              </a:extLst>
            </p:cNvPr>
            <p:cNvGrpSpPr/>
            <p:nvPr/>
          </p:nvGrpSpPr>
          <p:grpSpPr>
            <a:xfrm>
              <a:off x="8418876" y="3361475"/>
              <a:ext cx="1800000" cy="1800000"/>
              <a:chOff x="8418876" y="3361475"/>
              <a:chExt cx="1800000" cy="1800000"/>
            </a:xfrm>
          </p:grpSpPr>
          <p:sp>
            <p:nvSpPr>
              <p:cNvPr id="31" name="Flowchart: Connector 30">
                <a:extLst>
                  <a:ext uri="{FF2B5EF4-FFF2-40B4-BE49-F238E27FC236}">
                    <a16:creationId xmlns="" xmlns:a16="http://schemas.microsoft.com/office/drawing/2014/main" id="{BCC95436-F7FF-4F3D-A301-7662D2AD3660}"/>
                  </a:ext>
                </a:extLst>
              </p:cNvPr>
              <p:cNvSpPr/>
              <p:nvPr/>
            </p:nvSpPr>
            <p:spPr>
              <a:xfrm>
                <a:off x="8418876" y="3361475"/>
                <a:ext cx="1800000" cy="1800000"/>
              </a:xfrm>
              <a:prstGeom prst="flowChartConnector">
                <a:avLst/>
              </a:prstGeom>
              <a:solidFill>
                <a:schemeClr val="bg1">
                  <a:lumMod val="40000"/>
                  <a:lumOff val="60000"/>
                </a:schemeClr>
              </a:solidFill>
              <a:ln w="25400" cap="flat" cmpd="sng" algn="ctr">
                <a:solidFill>
                  <a:schemeClr val="bg1">
                    <a:lumMod val="60000"/>
                    <a:lumOff val="40000"/>
                  </a:scheme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buClrTx/>
                  <a:buFontTx/>
                  <a:buNone/>
                  <a:defRPr/>
                </a:pPr>
                <a:endParaRPr lang="en-IN" sz="900" dirty="0">
                  <a:solidFill>
                    <a:srgbClr val="FFFFFF"/>
                  </a:solidFill>
                  <a:latin typeface="EYInterstate Light"/>
                  <a:ea typeface="+mn-ea"/>
                </a:endParaRPr>
              </a:p>
            </p:txBody>
          </p:sp>
          <p:sp>
            <p:nvSpPr>
              <p:cNvPr id="36" name="TextBox 35">
                <a:extLst>
                  <a:ext uri="{FF2B5EF4-FFF2-40B4-BE49-F238E27FC236}">
                    <a16:creationId xmlns="" xmlns:a16="http://schemas.microsoft.com/office/drawing/2014/main" id="{3EE87C9D-D420-4D37-84E5-4BED6235ACE8}"/>
                  </a:ext>
                </a:extLst>
              </p:cNvPr>
              <p:cNvSpPr txBox="1"/>
              <p:nvPr/>
            </p:nvSpPr>
            <p:spPr>
              <a:xfrm>
                <a:off x="8575245" y="3924270"/>
                <a:ext cx="1360899" cy="586315"/>
              </a:xfrm>
              <a:prstGeom prst="rect">
                <a:avLst/>
              </a:prstGeom>
              <a:noFill/>
            </p:spPr>
            <p:txBody>
              <a:bodyPr wrap="square" lIns="0" tIns="27432" rIns="0" bIns="0" rtlCol="0">
                <a:spAutoFit/>
              </a:bodyPr>
              <a:lstStyle/>
              <a:p>
                <a:pPr>
                  <a:lnSpc>
                    <a:spcPct val="85000"/>
                  </a:lnSpc>
                  <a:spcAft>
                    <a:spcPts val="450"/>
                  </a:spcAft>
                  <a:buClr>
                    <a:srgbClr val="27ACAA"/>
                  </a:buClr>
                  <a:buSzPct val="70000"/>
                  <a:defRPr/>
                </a:pPr>
                <a:r>
                  <a:rPr lang="en-IN" sz="1050" b="1" kern="1200" dirty="0">
                    <a:solidFill>
                      <a:srgbClr val="FFFFFF"/>
                    </a:solidFill>
                    <a:latin typeface="EYInterstate Light"/>
                    <a:ea typeface="+mn-ea"/>
                  </a:rPr>
                  <a:t>Reduce environmental footprint</a:t>
                </a:r>
              </a:p>
            </p:txBody>
          </p:sp>
        </p:grpSp>
        <p:sp>
          <p:nvSpPr>
            <p:cNvPr id="32" name="Flowchart: Connector 31">
              <a:extLst>
                <a:ext uri="{FF2B5EF4-FFF2-40B4-BE49-F238E27FC236}">
                  <a16:creationId xmlns="" xmlns:a16="http://schemas.microsoft.com/office/drawing/2014/main" id="{FE600C0E-756B-4D5E-B648-ACFBF643AC30}"/>
                </a:ext>
              </a:extLst>
            </p:cNvPr>
            <p:cNvSpPr/>
            <p:nvPr/>
          </p:nvSpPr>
          <p:spPr>
            <a:xfrm>
              <a:off x="10247441" y="3325134"/>
              <a:ext cx="1800000" cy="1800000"/>
            </a:xfrm>
            <a:prstGeom prst="flowChartConnector">
              <a:avLst/>
            </a:prstGeom>
            <a:solidFill>
              <a:schemeClr val="accent1">
                <a:lumMod val="40000"/>
                <a:lumOff val="60000"/>
              </a:schemeClr>
            </a:solidFill>
            <a:ln w="25400" cap="flat" cmpd="sng" algn="ctr">
              <a:solidFill>
                <a:schemeClr val="bg1">
                  <a:lumMod val="60000"/>
                  <a:lumOff val="40000"/>
                </a:schemeClr>
              </a:solidFill>
              <a:prstDash val="solid"/>
            </a:ln>
            <a:effectLst/>
          </p:spPr>
          <p:txBody>
            <a:bodyPr rtlCol="0" anchor="t" anchorCtr="0"/>
            <a:lstStyle/>
            <a:p>
              <a:pPr algn="ctr">
                <a:buClrTx/>
                <a:buFontTx/>
                <a:buNone/>
                <a:defRPr/>
              </a:pPr>
              <a:endParaRPr lang="en-IN" sz="900" dirty="0">
                <a:solidFill>
                  <a:srgbClr val="FFFFFF"/>
                </a:solidFill>
                <a:latin typeface="EYInterstate Light"/>
                <a:ea typeface="+mn-ea"/>
              </a:endParaRPr>
            </a:p>
          </p:txBody>
        </p:sp>
        <p:grpSp>
          <p:nvGrpSpPr>
            <p:cNvPr id="10" name="Group 9">
              <a:extLst>
                <a:ext uri="{FF2B5EF4-FFF2-40B4-BE49-F238E27FC236}">
                  <a16:creationId xmlns="" xmlns:a16="http://schemas.microsoft.com/office/drawing/2014/main" id="{FDA9F9C4-6E20-428C-8C5B-A41F24B0439B}"/>
                </a:ext>
              </a:extLst>
            </p:cNvPr>
            <p:cNvGrpSpPr/>
            <p:nvPr/>
          </p:nvGrpSpPr>
          <p:grpSpPr>
            <a:xfrm>
              <a:off x="9347448" y="3872509"/>
              <a:ext cx="2517312" cy="2161484"/>
              <a:chOff x="9347448" y="3872509"/>
              <a:chExt cx="2517312" cy="2161484"/>
            </a:xfrm>
          </p:grpSpPr>
          <p:sp>
            <p:nvSpPr>
              <p:cNvPr id="33" name="Flowchart: Connector 32">
                <a:extLst>
                  <a:ext uri="{FF2B5EF4-FFF2-40B4-BE49-F238E27FC236}">
                    <a16:creationId xmlns="" xmlns:a16="http://schemas.microsoft.com/office/drawing/2014/main" id="{F4A4A5DE-79B7-46C7-9E47-347A56535D44}"/>
                  </a:ext>
                </a:extLst>
              </p:cNvPr>
              <p:cNvSpPr/>
              <p:nvPr/>
            </p:nvSpPr>
            <p:spPr>
              <a:xfrm>
                <a:off x="9347448" y="4233993"/>
                <a:ext cx="1800000" cy="1800000"/>
              </a:xfrm>
              <a:prstGeom prst="flowChartConnector">
                <a:avLst/>
              </a:prstGeom>
              <a:solidFill>
                <a:schemeClr val="accent5">
                  <a:lumMod val="60000"/>
                  <a:lumOff val="40000"/>
                </a:schemeClr>
              </a:solidFill>
              <a:ln w="25400" cap="flat" cmpd="sng" algn="ctr">
                <a:solidFill>
                  <a:schemeClr val="bg1">
                    <a:lumMod val="60000"/>
                    <a:lumOff val="40000"/>
                  </a:scheme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buClrTx/>
                  <a:buFontTx/>
                  <a:buNone/>
                  <a:defRPr/>
                </a:pPr>
                <a:endParaRPr lang="en-IN" sz="900" dirty="0">
                  <a:solidFill>
                    <a:srgbClr val="FFFFFF"/>
                  </a:solidFill>
                  <a:latin typeface="EYInterstate Light"/>
                  <a:ea typeface="+mn-ea"/>
                </a:endParaRPr>
              </a:p>
            </p:txBody>
          </p:sp>
          <p:sp>
            <p:nvSpPr>
              <p:cNvPr id="38" name="TextBox 37">
                <a:extLst>
                  <a:ext uri="{FF2B5EF4-FFF2-40B4-BE49-F238E27FC236}">
                    <a16:creationId xmlns="" xmlns:a16="http://schemas.microsoft.com/office/drawing/2014/main" id="{A6ECFE84-B2B6-412C-9604-735640685B44}"/>
                  </a:ext>
                </a:extLst>
              </p:cNvPr>
              <p:cNvSpPr txBox="1"/>
              <p:nvPr/>
            </p:nvSpPr>
            <p:spPr>
              <a:xfrm>
                <a:off x="10503860" y="3872509"/>
                <a:ext cx="1360900" cy="403187"/>
              </a:xfrm>
              <a:prstGeom prst="rect">
                <a:avLst/>
              </a:prstGeom>
              <a:noFill/>
            </p:spPr>
            <p:txBody>
              <a:bodyPr wrap="square" lIns="0" tIns="27432" rIns="0" bIns="0" rtlCol="0">
                <a:spAutoFit/>
              </a:bodyPr>
              <a:lstStyle/>
              <a:p>
                <a:pPr algn="r">
                  <a:lnSpc>
                    <a:spcPct val="85000"/>
                  </a:lnSpc>
                  <a:spcAft>
                    <a:spcPts val="450"/>
                  </a:spcAft>
                  <a:buClr>
                    <a:srgbClr val="27ACAA"/>
                  </a:buClr>
                  <a:buSzPct val="70000"/>
                  <a:defRPr/>
                </a:pPr>
                <a:r>
                  <a:rPr lang="en-IN" sz="1050" b="1" kern="1200" dirty="0">
                    <a:solidFill>
                      <a:srgbClr val="2E2E38"/>
                    </a:solidFill>
                    <a:latin typeface="EYInterstate Light"/>
                    <a:ea typeface="+mn-ea"/>
                  </a:rPr>
                  <a:t>Fulfil social responsibilities</a:t>
                </a:r>
              </a:p>
            </p:txBody>
          </p:sp>
        </p:grpSp>
      </p:grpSp>
      <p:sp>
        <p:nvSpPr>
          <p:cNvPr id="43" name="TextBox 42">
            <a:extLst>
              <a:ext uri="{FF2B5EF4-FFF2-40B4-BE49-F238E27FC236}">
                <a16:creationId xmlns="" xmlns:a16="http://schemas.microsoft.com/office/drawing/2014/main" id="{5E4AE9D5-67D8-4229-9A95-3265D2C87C3B}"/>
              </a:ext>
            </a:extLst>
          </p:cNvPr>
          <p:cNvSpPr txBox="1"/>
          <p:nvPr/>
        </p:nvSpPr>
        <p:spPr>
          <a:xfrm>
            <a:off x="7183425" y="3743429"/>
            <a:ext cx="1020675" cy="302390"/>
          </a:xfrm>
          <a:prstGeom prst="rect">
            <a:avLst/>
          </a:prstGeom>
          <a:noFill/>
        </p:spPr>
        <p:txBody>
          <a:bodyPr wrap="square" lIns="0" tIns="27432" rIns="0" bIns="0" rtlCol="0">
            <a:spAutoFit/>
          </a:bodyPr>
          <a:lstStyle/>
          <a:p>
            <a:pPr algn="ctr">
              <a:lnSpc>
                <a:spcPct val="85000"/>
              </a:lnSpc>
              <a:spcAft>
                <a:spcPts val="450"/>
              </a:spcAft>
              <a:buClr>
                <a:srgbClr val="27ACAA"/>
              </a:buClr>
              <a:buSzPct val="70000"/>
              <a:defRPr/>
            </a:pPr>
            <a:r>
              <a:rPr lang="en-IN" sz="1050" b="1" kern="1200" dirty="0">
                <a:solidFill>
                  <a:srgbClr val="2E2E38"/>
                </a:solidFill>
                <a:latin typeface="EYInterstate Light"/>
                <a:ea typeface="+mn-ea"/>
              </a:rPr>
              <a:t>Strong business growth</a:t>
            </a:r>
          </a:p>
        </p:txBody>
      </p:sp>
      <p:sp>
        <p:nvSpPr>
          <p:cNvPr id="42" name="Rectangle 41">
            <a:extLst>
              <a:ext uri="{FF2B5EF4-FFF2-40B4-BE49-F238E27FC236}">
                <a16:creationId xmlns="" xmlns:a16="http://schemas.microsoft.com/office/drawing/2014/main" id="{3814E28A-C6E7-461C-8ECA-FF62A4AA63D5}"/>
              </a:ext>
            </a:extLst>
          </p:cNvPr>
          <p:cNvSpPr/>
          <p:nvPr/>
        </p:nvSpPr>
        <p:spPr>
          <a:xfrm>
            <a:off x="6757208" y="1531192"/>
            <a:ext cx="1856745" cy="184666"/>
          </a:xfrm>
          <a:prstGeom prst="rect">
            <a:avLst/>
          </a:prstGeom>
          <a:noFill/>
        </p:spPr>
        <p:txBody>
          <a:bodyPr wrap="square" lIns="0" tIns="0" rIns="0" bIns="0">
            <a:spAutoFit/>
          </a:bodyPr>
          <a:lstStyle/>
          <a:p>
            <a:pPr algn="ctr">
              <a:buClrTx/>
              <a:buFontTx/>
              <a:buNone/>
              <a:defRPr/>
            </a:pPr>
            <a:r>
              <a:rPr lang="en-IN" sz="1200" b="1" kern="1200" dirty="0">
                <a:solidFill>
                  <a:srgbClr val="FFFFFF"/>
                </a:solidFill>
                <a:latin typeface="EYInterstate Light"/>
                <a:ea typeface="Times New Roman" panose="02020603050405020304" pitchFamily="18" charset="0"/>
              </a:rPr>
              <a:t>Its commitment to</a:t>
            </a:r>
          </a:p>
        </p:txBody>
      </p:sp>
    </p:spTree>
    <p:extLst>
      <p:ext uri="{BB962C8B-B14F-4D97-AF65-F5344CB8AC3E}">
        <p14:creationId xmlns:p14="http://schemas.microsoft.com/office/powerpoint/2010/main" val="333976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257888" y="356248"/>
            <a:ext cx="7367128" cy="576440"/>
          </a:xfrm>
          <a:prstGeom prst="rect">
            <a:avLst/>
          </a:prstGeom>
        </p:spPr>
        <p:txBody>
          <a:bodyPr vert="horz" wrap="square" lIns="0" tIns="9525" rIns="0" bIns="0" rtlCol="0">
            <a:spAutoFit/>
          </a:bodyPr>
          <a:lstStyle/>
          <a:p>
            <a:pPr marL="9525">
              <a:lnSpc>
                <a:spcPct val="100000"/>
              </a:lnSpc>
              <a:spcBef>
                <a:spcPts val="75"/>
              </a:spcBef>
            </a:pPr>
            <a:r>
              <a:rPr lang="en-US" dirty="0"/>
              <a:t>SUSTAINABILITY REPORTING - </a:t>
            </a:r>
            <a:r>
              <a:rPr dirty="0"/>
              <a:t>P</a:t>
            </a:r>
            <a:r>
              <a:rPr spc="4" dirty="0"/>
              <a:t>i</a:t>
            </a:r>
            <a:r>
              <a:rPr dirty="0"/>
              <a:t>l</a:t>
            </a:r>
            <a:r>
              <a:rPr spc="-15" dirty="0"/>
              <a:t>l</a:t>
            </a:r>
            <a:r>
              <a:rPr spc="-8" dirty="0"/>
              <a:t>a</a:t>
            </a:r>
            <a:r>
              <a:rPr spc="-34" dirty="0"/>
              <a:t>r</a:t>
            </a:r>
            <a:r>
              <a:rPr dirty="0"/>
              <a:t>s</a:t>
            </a:r>
            <a:r>
              <a:rPr spc="-45" dirty="0"/>
              <a:t> </a:t>
            </a:r>
            <a:r>
              <a:rPr lang="en-US" spc="-45" dirty="0"/>
              <a:t>OF </a:t>
            </a:r>
            <a:r>
              <a:rPr spc="-4" dirty="0"/>
              <a:t>c</a:t>
            </a:r>
            <a:r>
              <a:rPr spc="-8" dirty="0"/>
              <a:t>ha</a:t>
            </a:r>
            <a:r>
              <a:rPr spc="-11" dirty="0"/>
              <a:t>n</a:t>
            </a:r>
            <a:r>
              <a:rPr spc="-30" dirty="0"/>
              <a:t>g</a:t>
            </a:r>
            <a:r>
              <a:rPr dirty="0"/>
              <a:t>e</a:t>
            </a:r>
          </a:p>
        </p:txBody>
      </p:sp>
      <p:pic>
        <p:nvPicPr>
          <p:cNvPr id="4" name="object 4"/>
          <p:cNvPicPr/>
          <p:nvPr/>
        </p:nvPicPr>
        <p:blipFill>
          <a:blip r:embed="rId2" cstate="print"/>
          <a:stretch>
            <a:fillRect/>
          </a:stretch>
        </p:blipFill>
        <p:spPr>
          <a:xfrm>
            <a:off x="3030900" y="932687"/>
            <a:ext cx="2895363" cy="3271028"/>
          </a:xfrm>
          <a:prstGeom prst="rect">
            <a:avLst/>
          </a:prstGeom>
        </p:spPr>
      </p:pic>
      <p:sp>
        <p:nvSpPr>
          <p:cNvPr id="5" name="object 5"/>
          <p:cNvSpPr txBox="1"/>
          <p:nvPr/>
        </p:nvSpPr>
        <p:spPr>
          <a:xfrm>
            <a:off x="4329606" y="1457439"/>
            <a:ext cx="935657" cy="210153"/>
          </a:xfrm>
          <a:prstGeom prst="rect">
            <a:avLst/>
          </a:prstGeom>
        </p:spPr>
        <p:txBody>
          <a:bodyPr vert="horz" wrap="square" lIns="0" tIns="10001" rIns="0" bIns="0" rtlCol="0">
            <a:spAutoFit/>
          </a:bodyPr>
          <a:lstStyle/>
          <a:p>
            <a:pPr marL="9525" algn="ctr">
              <a:spcBef>
                <a:spcPts val="79"/>
              </a:spcBef>
            </a:pPr>
            <a:r>
              <a:rPr sz="1300" b="1" dirty="0"/>
              <a:t>Regulators</a:t>
            </a:r>
          </a:p>
        </p:txBody>
      </p:sp>
      <p:sp>
        <p:nvSpPr>
          <p:cNvPr id="6" name="object 6"/>
          <p:cNvSpPr txBox="1"/>
          <p:nvPr/>
        </p:nvSpPr>
        <p:spPr>
          <a:xfrm>
            <a:off x="3278013" y="2311957"/>
            <a:ext cx="1181931" cy="410208"/>
          </a:xfrm>
          <a:prstGeom prst="rect">
            <a:avLst/>
          </a:prstGeom>
        </p:spPr>
        <p:txBody>
          <a:bodyPr vert="horz" wrap="square" lIns="0" tIns="10001" rIns="0" bIns="0" rtlCol="0">
            <a:spAutoFit/>
          </a:bodyPr>
          <a:lstStyle/>
          <a:p>
            <a:pPr marL="9525" algn="ctr">
              <a:spcBef>
                <a:spcPts val="79"/>
              </a:spcBef>
            </a:pPr>
            <a:r>
              <a:rPr lang="en-US" sz="1300" b="1" dirty="0"/>
              <a:t>Accountancy </a:t>
            </a:r>
            <a:r>
              <a:rPr sz="1300" b="1" dirty="0"/>
              <a:t>Profession</a:t>
            </a:r>
          </a:p>
        </p:txBody>
      </p:sp>
      <p:grpSp>
        <p:nvGrpSpPr>
          <p:cNvPr id="7" name="object 7"/>
          <p:cNvGrpSpPr/>
          <p:nvPr/>
        </p:nvGrpSpPr>
        <p:grpSpPr>
          <a:xfrm>
            <a:off x="789357" y="901007"/>
            <a:ext cx="7673942" cy="3463804"/>
            <a:chOff x="1104900" y="1243583"/>
            <a:chExt cx="9905193" cy="4618405"/>
          </a:xfrm>
        </p:grpSpPr>
        <p:sp>
          <p:nvSpPr>
            <p:cNvPr id="8" name="object 8"/>
            <p:cNvSpPr/>
            <p:nvPr/>
          </p:nvSpPr>
          <p:spPr>
            <a:xfrm>
              <a:off x="7035546" y="1757933"/>
              <a:ext cx="3944620" cy="1491615"/>
            </a:xfrm>
            <a:custGeom>
              <a:avLst/>
              <a:gdLst/>
              <a:ahLst/>
              <a:cxnLst/>
              <a:rect l="l" t="t" r="r" b="b"/>
              <a:pathLst>
                <a:path w="3944620" h="1491614">
                  <a:moveTo>
                    <a:pt x="3929253" y="38100"/>
                  </a:moveTo>
                  <a:lnTo>
                    <a:pt x="3926675" y="25400"/>
                  </a:lnTo>
                  <a:lnTo>
                    <a:pt x="3926243" y="23253"/>
                  </a:lnTo>
                  <a:lnTo>
                    <a:pt x="3918051" y="11150"/>
                  </a:lnTo>
                  <a:lnTo>
                    <a:pt x="3905935" y="2997"/>
                  </a:lnTo>
                  <a:lnTo>
                    <a:pt x="3891153" y="0"/>
                  </a:lnTo>
                  <a:lnTo>
                    <a:pt x="3876294" y="2997"/>
                  </a:lnTo>
                  <a:lnTo>
                    <a:pt x="3864191" y="11150"/>
                  </a:lnTo>
                  <a:lnTo>
                    <a:pt x="3856037" y="23253"/>
                  </a:lnTo>
                  <a:lnTo>
                    <a:pt x="3855605" y="25400"/>
                  </a:lnTo>
                  <a:lnTo>
                    <a:pt x="0" y="25400"/>
                  </a:lnTo>
                  <a:lnTo>
                    <a:pt x="0" y="50800"/>
                  </a:lnTo>
                  <a:lnTo>
                    <a:pt x="3855593" y="50800"/>
                  </a:lnTo>
                  <a:lnTo>
                    <a:pt x="3856037" y="52959"/>
                  </a:lnTo>
                  <a:lnTo>
                    <a:pt x="3864191" y="65062"/>
                  </a:lnTo>
                  <a:lnTo>
                    <a:pt x="3876294" y="73215"/>
                  </a:lnTo>
                  <a:lnTo>
                    <a:pt x="3891153" y="76200"/>
                  </a:lnTo>
                  <a:lnTo>
                    <a:pt x="3905935" y="73215"/>
                  </a:lnTo>
                  <a:lnTo>
                    <a:pt x="3918051" y="65062"/>
                  </a:lnTo>
                  <a:lnTo>
                    <a:pt x="3926243" y="52959"/>
                  </a:lnTo>
                  <a:lnTo>
                    <a:pt x="3926675" y="50800"/>
                  </a:lnTo>
                  <a:lnTo>
                    <a:pt x="3929253" y="38100"/>
                  </a:lnTo>
                  <a:close/>
                </a:path>
                <a:path w="3944620" h="1491614">
                  <a:moveTo>
                    <a:pt x="3944366" y="1453134"/>
                  </a:moveTo>
                  <a:lnTo>
                    <a:pt x="3941368" y="1438287"/>
                  </a:lnTo>
                  <a:lnTo>
                    <a:pt x="3933215" y="1426184"/>
                  </a:lnTo>
                  <a:lnTo>
                    <a:pt x="3921112" y="1418031"/>
                  </a:lnTo>
                  <a:lnTo>
                    <a:pt x="3906266" y="1415034"/>
                  </a:lnTo>
                  <a:lnTo>
                    <a:pt x="3891470" y="1418031"/>
                  </a:lnTo>
                  <a:lnTo>
                    <a:pt x="3879354" y="1426184"/>
                  </a:lnTo>
                  <a:lnTo>
                    <a:pt x="3871163" y="1438287"/>
                  </a:lnTo>
                  <a:lnTo>
                    <a:pt x="3869753" y="1445260"/>
                  </a:lnTo>
                  <a:lnTo>
                    <a:pt x="706285" y="1445145"/>
                  </a:lnTo>
                  <a:lnTo>
                    <a:pt x="669798" y="1415034"/>
                  </a:lnTo>
                  <a:lnTo>
                    <a:pt x="654939" y="1418031"/>
                  </a:lnTo>
                  <a:lnTo>
                    <a:pt x="642835" y="1426184"/>
                  </a:lnTo>
                  <a:lnTo>
                    <a:pt x="634682" y="1438287"/>
                  </a:lnTo>
                  <a:lnTo>
                    <a:pt x="631698" y="1453134"/>
                  </a:lnTo>
                  <a:lnTo>
                    <a:pt x="634682" y="1467993"/>
                  </a:lnTo>
                  <a:lnTo>
                    <a:pt x="642835" y="1480096"/>
                  </a:lnTo>
                  <a:lnTo>
                    <a:pt x="654939" y="1488249"/>
                  </a:lnTo>
                  <a:lnTo>
                    <a:pt x="669798" y="1491234"/>
                  </a:lnTo>
                  <a:lnTo>
                    <a:pt x="684644" y="1488249"/>
                  </a:lnTo>
                  <a:lnTo>
                    <a:pt x="696747" y="1480096"/>
                  </a:lnTo>
                  <a:lnTo>
                    <a:pt x="704900" y="1467993"/>
                  </a:lnTo>
                  <a:lnTo>
                    <a:pt x="706310" y="1461008"/>
                  </a:lnTo>
                  <a:lnTo>
                    <a:pt x="3869753" y="1461008"/>
                  </a:lnTo>
                  <a:lnTo>
                    <a:pt x="3871163" y="1467993"/>
                  </a:lnTo>
                  <a:lnTo>
                    <a:pt x="3879354" y="1480096"/>
                  </a:lnTo>
                  <a:lnTo>
                    <a:pt x="3891470" y="1488249"/>
                  </a:lnTo>
                  <a:lnTo>
                    <a:pt x="3906266" y="1491234"/>
                  </a:lnTo>
                  <a:lnTo>
                    <a:pt x="3921112" y="1488249"/>
                  </a:lnTo>
                  <a:lnTo>
                    <a:pt x="3933215" y="1480096"/>
                  </a:lnTo>
                  <a:lnTo>
                    <a:pt x="3941368" y="1467993"/>
                  </a:lnTo>
                  <a:lnTo>
                    <a:pt x="3942778" y="1461008"/>
                  </a:lnTo>
                  <a:lnTo>
                    <a:pt x="3944366" y="1453134"/>
                  </a:lnTo>
                  <a:close/>
                </a:path>
              </a:pathLst>
            </a:custGeom>
            <a:solidFill>
              <a:srgbClr val="0096A9"/>
            </a:solidFill>
          </p:spPr>
          <p:txBody>
            <a:bodyPr wrap="square" lIns="0" tIns="0" rIns="0" bIns="0" rtlCol="0"/>
            <a:lstStyle/>
            <a:p>
              <a:endParaRPr/>
            </a:p>
          </p:txBody>
        </p:sp>
        <p:sp>
          <p:nvSpPr>
            <p:cNvPr id="9" name="object 9"/>
            <p:cNvSpPr/>
            <p:nvPr/>
          </p:nvSpPr>
          <p:spPr>
            <a:xfrm>
              <a:off x="1104900" y="3525773"/>
              <a:ext cx="3312160" cy="1374140"/>
            </a:xfrm>
            <a:custGeom>
              <a:avLst/>
              <a:gdLst/>
              <a:ahLst/>
              <a:cxnLst/>
              <a:rect l="l" t="t" r="r" b="b"/>
              <a:pathLst>
                <a:path w="3312160" h="1374139">
                  <a:moveTo>
                    <a:pt x="3058160" y="1335786"/>
                  </a:moveTo>
                  <a:lnTo>
                    <a:pt x="3055162" y="1320939"/>
                  </a:lnTo>
                  <a:lnTo>
                    <a:pt x="3047009" y="1308836"/>
                  </a:lnTo>
                  <a:lnTo>
                    <a:pt x="3034906" y="1300683"/>
                  </a:lnTo>
                  <a:lnTo>
                    <a:pt x="3020060" y="1297686"/>
                  </a:lnTo>
                  <a:lnTo>
                    <a:pt x="3005201" y="1300683"/>
                  </a:lnTo>
                  <a:lnTo>
                    <a:pt x="2993098" y="1308836"/>
                  </a:lnTo>
                  <a:lnTo>
                    <a:pt x="2984944" y="1320939"/>
                  </a:lnTo>
                  <a:lnTo>
                    <a:pt x="2983534" y="1327912"/>
                  </a:lnTo>
                  <a:lnTo>
                    <a:pt x="74574" y="1327797"/>
                  </a:lnTo>
                  <a:lnTo>
                    <a:pt x="38100" y="1297686"/>
                  </a:lnTo>
                  <a:lnTo>
                    <a:pt x="23266" y="1300683"/>
                  </a:lnTo>
                  <a:lnTo>
                    <a:pt x="11150" y="1308836"/>
                  </a:lnTo>
                  <a:lnTo>
                    <a:pt x="2984" y="1320939"/>
                  </a:lnTo>
                  <a:lnTo>
                    <a:pt x="0" y="1335786"/>
                  </a:lnTo>
                  <a:lnTo>
                    <a:pt x="2984" y="1350645"/>
                  </a:lnTo>
                  <a:lnTo>
                    <a:pt x="11150" y="1362748"/>
                  </a:lnTo>
                  <a:lnTo>
                    <a:pt x="23266" y="1370901"/>
                  </a:lnTo>
                  <a:lnTo>
                    <a:pt x="38100" y="1373886"/>
                  </a:lnTo>
                  <a:lnTo>
                    <a:pt x="52920" y="1370901"/>
                  </a:lnTo>
                  <a:lnTo>
                    <a:pt x="65036" y="1362748"/>
                  </a:lnTo>
                  <a:lnTo>
                    <a:pt x="73202" y="1350645"/>
                  </a:lnTo>
                  <a:lnTo>
                    <a:pt x="74599" y="1343672"/>
                  </a:lnTo>
                  <a:lnTo>
                    <a:pt x="38100" y="1343660"/>
                  </a:lnTo>
                  <a:lnTo>
                    <a:pt x="74599" y="1343660"/>
                  </a:lnTo>
                  <a:lnTo>
                    <a:pt x="2983560" y="1343787"/>
                  </a:lnTo>
                  <a:lnTo>
                    <a:pt x="2984944" y="1350645"/>
                  </a:lnTo>
                  <a:lnTo>
                    <a:pt x="2993098" y="1362748"/>
                  </a:lnTo>
                  <a:lnTo>
                    <a:pt x="3005201" y="1370901"/>
                  </a:lnTo>
                  <a:lnTo>
                    <a:pt x="3020060" y="1373886"/>
                  </a:lnTo>
                  <a:lnTo>
                    <a:pt x="3034906" y="1370901"/>
                  </a:lnTo>
                  <a:lnTo>
                    <a:pt x="3047009" y="1362748"/>
                  </a:lnTo>
                  <a:lnTo>
                    <a:pt x="3055162" y="1350645"/>
                  </a:lnTo>
                  <a:lnTo>
                    <a:pt x="3056547" y="1343787"/>
                  </a:lnTo>
                  <a:lnTo>
                    <a:pt x="3058160" y="1335786"/>
                  </a:lnTo>
                  <a:close/>
                </a:path>
                <a:path w="3312160" h="1374139">
                  <a:moveTo>
                    <a:pt x="3311779" y="25400"/>
                  </a:moveTo>
                  <a:lnTo>
                    <a:pt x="74396" y="25400"/>
                  </a:lnTo>
                  <a:lnTo>
                    <a:pt x="73964" y="23253"/>
                  </a:lnTo>
                  <a:lnTo>
                    <a:pt x="65798" y="11150"/>
                  </a:lnTo>
                  <a:lnTo>
                    <a:pt x="53682" y="2997"/>
                  </a:lnTo>
                  <a:lnTo>
                    <a:pt x="38862" y="0"/>
                  </a:lnTo>
                  <a:lnTo>
                    <a:pt x="24028" y="2997"/>
                  </a:lnTo>
                  <a:lnTo>
                    <a:pt x="11912" y="11150"/>
                  </a:lnTo>
                  <a:lnTo>
                    <a:pt x="3746" y="23253"/>
                  </a:lnTo>
                  <a:lnTo>
                    <a:pt x="762" y="38100"/>
                  </a:lnTo>
                  <a:lnTo>
                    <a:pt x="3746" y="52959"/>
                  </a:lnTo>
                  <a:lnTo>
                    <a:pt x="11912" y="65062"/>
                  </a:lnTo>
                  <a:lnTo>
                    <a:pt x="24028" y="73215"/>
                  </a:lnTo>
                  <a:lnTo>
                    <a:pt x="38862" y="76200"/>
                  </a:lnTo>
                  <a:lnTo>
                    <a:pt x="53682" y="73215"/>
                  </a:lnTo>
                  <a:lnTo>
                    <a:pt x="65798" y="65062"/>
                  </a:lnTo>
                  <a:lnTo>
                    <a:pt x="73964" y="52959"/>
                  </a:lnTo>
                  <a:lnTo>
                    <a:pt x="74396" y="50800"/>
                  </a:lnTo>
                  <a:lnTo>
                    <a:pt x="3311779" y="50800"/>
                  </a:lnTo>
                  <a:lnTo>
                    <a:pt x="3311779" y="25400"/>
                  </a:lnTo>
                  <a:close/>
                </a:path>
              </a:pathLst>
            </a:custGeom>
            <a:solidFill>
              <a:srgbClr val="43AF2A"/>
            </a:solidFill>
          </p:spPr>
          <p:txBody>
            <a:bodyPr wrap="square" lIns="0" tIns="0" rIns="0" bIns="0" rtlCol="0"/>
            <a:lstStyle/>
            <a:p>
              <a:endParaRPr/>
            </a:p>
          </p:txBody>
        </p:sp>
        <p:sp>
          <p:nvSpPr>
            <p:cNvPr id="10" name="object 10"/>
            <p:cNvSpPr/>
            <p:nvPr/>
          </p:nvSpPr>
          <p:spPr>
            <a:xfrm>
              <a:off x="7735398" y="4481497"/>
              <a:ext cx="3274695" cy="1380491"/>
            </a:xfrm>
            <a:custGeom>
              <a:avLst/>
              <a:gdLst/>
              <a:ahLst/>
              <a:cxnLst/>
              <a:rect l="l" t="t" r="r" b="b"/>
              <a:pathLst>
                <a:path w="3274695" h="1380489">
                  <a:moveTo>
                    <a:pt x="3272917" y="1341882"/>
                  </a:moveTo>
                  <a:lnTo>
                    <a:pt x="3271304" y="1333944"/>
                  </a:lnTo>
                  <a:lnTo>
                    <a:pt x="3269907" y="1327061"/>
                  </a:lnTo>
                  <a:lnTo>
                    <a:pt x="3261715" y="1314945"/>
                  </a:lnTo>
                  <a:lnTo>
                    <a:pt x="3249599" y="1306779"/>
                  </a:lnTo>
                  <a:lnTo>
                    <a:pt x="3234817" y="1303782"/>
                  </a:lnTo>
                  <a:lnTo>
                    <a:pt x="3219958" y="1306779"/>
                  </a:lnTo>
                  <a:lnTo>
                    <a:pt x="3207855" y="1314945"/>
                  </a:lnTo>
                  <a:lnTo>
                    <a:pt x="3199701" y="1327061"/>
                  </a:lnTo>
                  <a:lnTo>
                    <a:pt x="3198304" y="1333944"/>
                  </a:lnTo>
                  <a:lnTo>
                    <a:pt x="652957" y="1333944"/>
                  </a:lnTo>
                  <a:lnTo>
                    <a:pt x="651560" y="1327061"/>
                  </a:lnTo>
                  <a:lnTo>
                    <a:pt x="643407" y="1314945"/>
                  </a:lnTo>
                  <a:lnTo>
                    <a:pt x="631304" y="1306779"/>
                  </a:lnTo>
                  <a:lnTo>
                    <a:pt x="616458" y="1303782"/>
                  </a:lnTo>
                  <a:lnTo>
                    <a:pt x="601599" y="1306779"/>
                  </a:lnTo>
                  <a:lnTo>
                    <a:pt x="589495" y="1314945"/>
                  </a:lnTo>
                  <a:lnTo>
                    <a:pt x="581342" y="1327061"/>
                  </a:lnTo>
                  <a:lnTo>
                    <a:pt x="578358" y="1341882"/>
                  </a:lnTo>
                  <a:lnTo>
                    <a:pt x="581342" y="1356715"/>
                  </a:lnTo>
                  <a:lnTo>
                    <a:pt x="589495" y="1368831"/>
                  </a:lnTo>
                  <a:lnTo>
                    <a:pt x="601599" y="1376997"/>
                  </a:lnTo>
                  <a:lnTo>
                    <a:pt x="616458" y="1379982"/>
                  </a:lnTo>
                  <a:lnTo>
                    <a:pt x="631304" y="1376997"/>
                  </a:lnTo>
                  <a:lnTo>
                    <a:pt x="643407" y="1368831"/>
                  </a:lnTo>
                  <a:lnTo>
                    <a:pt x="651560" y="1356715"/>
                  </a:lnTo>
                  <a:lnTo>
                    <a:pt x="652957" y="1349819"/>
                  </a:lnTo>
                  <a:lnTo>
                    <a:pt x="3198304" y="1349819"/>
                  </a:lnTo>
                  <a:lnTo>
                    <a:pt x="3199701" y="1356715"/>
                  </a:lnTo>
                  <a:lnTo>
                    <a:pt x="3207855" y="1368831"/>
                  </a:lnTo>
                  <a:lnTo>
                    <a:pt x="3219958" y="1376997"/>
                  </a:lnTo>
                  <a:lnTo>
                    <a:pt x="3234817" y="1379982"/>
                  </a:lnTo>
                  <a:lnTo>
                    <a:pt x="3249599" y="1376997"/>
                  </a:lnTo>
                  <a:lnTo>
                    <a:pt x="3261715" y="1368831"/>
                  </a:lnTo>
                  <a:lnTo>
                    <a:pt x="3269907" y="1356715"/>
                  </a:lnTo>
                  <a:lnTo>
                    <a:pt x="3271304" y="1349819"/>
                  </a:lnTo>
                  <a:lnTo>
                    <a:pt x="3272917" y="1341882"/>
                  </a:lnTo>
                  <a:close/>
                </a:path>
                <a:path w="3274695" h="1380489">
                  <a:moveTo>
                    <a:pt x="3274568" y="38100"/>
                  </a:moveTo>
                  <a:lnTo>
                    <a:pt x="3272002" y="25400"/>
                  </a:lnTo>
                  <a:lnTo>
                    <a:pt x="3271570" y="23253"/>
                  </a:lnTo>
                  <a:lnTo>
                    <a:pt x="3263417" y="11150"/>
                  </a:lnTo>
                  <a:lnTo>
                    <a:pt x="3251314" y="2997"/>
                  </a:lnTo>
                  <a:lnTo>
                    <a:pt x="3236468" y="0"/>
                  </a:lnTo>
                  <a:lnTo>
                    <a:pt x="3221672" y="2997"/>
                  </a:lnTo>
                  <a:lnTo>
                    <a:pt x="3209556" y="11150"/>
                  </a:lnTo>
                  <a:lnTo>
                    <a:pt x="3201365" y="23253"/>
                  </a:lnTo>
                  <a:lnTo>
                    <a:pt x="3200933" y="25400"/>
                  </a:lnTo>
                  <a:lnTo>
                    <a:pt x="0" y="25400"/>
                  </a:lnTo>
                  <a:lnTo>
                    <a:pt x="0" y="50800"/>
                  </a:lnTo>
                  <a:lnTo>
                    <a:pt x="3200920" y="50800"/>
                  </a:lnTo>
                  <a:lnTo>
                    <a:pt x="3201365" y="52959"/>
                  </a:lnTo>
                  <a:lnTo>
                    <a:pt x="3209556" y="65062"/>
                  </a:lnTo>
                  <a:lnTo>
                    <a:pt x="3221672" y="73215"/>
                  </a:lnTo>
                  <a:lnTo>
                    <a:pt x="3236468" y="76200"/>
                  </a:lnTo>
                  <a:lnTo>
                    <a:pt x="3251314" y="73215"/>
                  </a:lnTo>
                  <a:lnTo>
                    <a:pt x="3263417" y="65062"/>
                  </a:lnTo>
                  <a:lnTo>
                    <a:pt x="3271570" y="52959"/>
                  </a:lnTo>
                  <a:lnTo>
                    <a:pt x="3272002" y="50800"/>
                  </a:lnTo>
                  <a:lnTo>
                    <a:pt x="3274568" y="38100"/>
                  </a:lnTo>
                  <a:close/>
                </a:path>
              </a:pathLst>
            </a:custGeom>
            <a:solidFill>
              <a:srgbClr val="046A38"/>
            </a:solidFill>
          </p:spPr>
          <p:txBody>
            <a:bodyPr wrap="square" lIns="0" tIns="0" rIns="0" bIns="0" rtlCol="0"/>
            <a:lstStyle/>
            <a:p>
              <a:endParaRPr/>
            </a:p>
          </p:txBody>
        </p:sp>
        <p:sp>
          <p:nvSpPr>
            <p:cNvPr id="11" name="object 11"/>
            <p:cNvSpPr/>
            <p:nvPr/>
          </p:nvSpPr>
          <p:spPr>
            <a:xfrm>
              <a:off x="9009888" y="1243583"/>
              <a:ext cx="544195" cy="539750"/>
            </a:xfrm>
            <a:custGeom>
              <a:avLst/>
              <a:gdLst/>
              <a:ahLst/>
              <a:cxnLst/>
              <a:rect l="l" t="t" r="r" b="b"/>
              <a:pathLst>
                <a:path w="544195" h="539750">
                  <a:moveTo>
                    <a:pt x="206336" y="293420"/>
                  </a:moveTo>
                  <a:lnTo>
                    <a:pt x="205994" y="277368"/>
                  </a:lnTo>
                  <a:lnTo>
                    <a:pt x="201777" y="268795"/>
                  </a:lnTo>
                  <a:lnTo>
                    <a:pt x="200329" y="265836"/>
                  </a:lnTo>
                  <a:lnTo>
                    <a:pt x="185381" y="254431"/>
                  </a:lnTo>
                  <a:lnTo>
                    <a:pt x="157048" y="246811"/>
                  </a:lnTo>
                  <a:lnTo>
                    <a:pt x="111252" y="246634"/>
                  </a:lnTo>
                  <a:lnTo>
                    <a:pt x="105918" y="247650"/>
                  </a:lnTo>
                  <a:lnTo>
                    <a:pt x="100584" y="252984"/>
                  </a:lnTo>
                  <a:lnTo>
                    <a:pt x="101600" y="259334"/>
                  </a:lnTo>
                  <a:lnTo>
                    <a:pt x="101600" y="265684"/>
                  </a:lnTo>
                  <a:lnTo>
                    <a:pt x="106934" y="269875"/>
                  </a:lnTo>
                  <a:lnTo>
                    <a:pt x="113411" y="269875"/>
                  </a:lnTo>
                  <a:lnTo>
                    <a:pt x="146215" y="268795"/>
                  </a:lnTo>
                  <a:lnTo>
                    <a:pt x="167792" y="272021"/>
                  </a:lnTo>
                  <a:lnTo>
                    <a:pt x="179984" y="277609"/>
                  </a:lnTo>
                  <a:lnTo>
                    <a:pt x="184658" y="283591"/>
                  </a:lnTo>
                  <a:lnTo>
                    <a:pt x="183743" y="290385"/>
                  </a:lnTo>
                  <a:lnTo>
                    <a:pt x="178028" y="298704"/>
                  </a:lnTo>
                  <a:lnTo>
                    <a:pt x="167919" y="307416"/>
                  </a:lnTo>
                  <a:lnTo>
                    <a:pt x="153797" y="315341"/>
                  </a:lnTo>
                  <a:lnTo>
                    <a:pt x="143370" y="321348"/>
                  </a:lnTo>
                  <a:lnTo>
                    <a:pt x="135966" y="328104"/>
                  </a:lnTo>
                  <a:lnTo>
                    <a:pt x="131343" y="335635"/>
                  </a:lnTo>
                  <a:lnTo>
                    <a:pt x="129286" y="343916"/>
                  </a:lnTo>
                  <a:lnTo>
                    <a:pt x="131635" y="357428"/>
                  </a:lnTo>
                  <a:lnTo>
                    <a:pt x="138938" y="368655"/>
                  </a:lnTo>
                  <a:lnTo>
                    <a:pt x="147002" y="376491"/>
                  </a:lnTo>
                  <a:lnTo>
                    <a:pt x="151638" y="379857"/>
                  </a:lnTo>
                  <a:lnTo>
                    <a:pt x="153797" y="382016"/>
                  </a:lnTo>
                  <a:lnTo>
                    <a:pt x="161290" y="382016"/>
                  </a:lnTo>
                  <a:lnTo>
                    <a:pt x="165481" y="381000"/>
                  </a:lnTo>
                  <a:lnTo>
                    <a:pt x="167640" y="377825"/>
                  </a:lnTo>
                  <a:lnTo>
                    <a:pt x="170815" y="372491"/>
                  </a:lnTo>
                  <a:lnTo>
                    <a:pt x="169799" y="365125"/>
                  </a:lnTo>
                  <a:lnTo>
                    <a:pt x="164465" y="361950"/>
                  </a:lnTo>
                  <a:lnTo>
                    <a:pt x="160274" y="358775"/>
                  </a:lnTo>
                  <a:lnTo>
                    <a:pt x="151638" y="350266"/>
                  </a:lnTo>
                  <a:lnTo>
                    <a:pt x="151638" y="342900"/>
                  </a:lnTo>
                  <a:lnTo>
                    <a:pt x="155956" y="339725"/>
                  </a:lnTo>
                  <a:lnTo>
                    <a:pt x="162306" y="336550"/>
                  </a:lnTo>
                  <a:lnTo>
                    <a:pt x="183515" y="324002"/>
                  </a:lnTo>
                  <a:lnTo>
                    <a:pt x="198526" y="309295"/>
                  </a:lnTo>
                  <a:lnTo>
                    <a:pt x="206336" y="293420"/>
                  </a:lnTo>
                  <a:close/>
                </a:path>
                <a:path w="544195" h="539750">
                  <a:moveTo>
                    <a:pt x="425323" y="204343"/>
                  </a:moveTo>
                  <a:lnTo>
                    <a:pt x="423291" y="202184"/>
                  </a:lnTo>
                  <a:lnTo>
                    <a:pt x="421132" y="200152"/>
                  </a:lnTo>
                  <a:lnTo>
                    <a:pt x="412851" y="191643"/>
                  </a:lnTo>
                  <a:lnTo>
                    <a:pt x="397637" y="176009"/>
                  </a:lnTo>
                  <a:lnTo>
                    <a:pt x="397637" y="207518"/>
                  </a:lnTo>
                  <a:lnTo>
                    <a:pt x="349758" y="255143"/>
                  </a:lnTo>
                  <a:lnTo>
                    <a:pt x="332740" y="239268"/>
                  </a:lnTo>
                  <a:lnTo>
                    <a:pt x="332740" y="271018"/>
                  </a:lnTo>
                  <a:lnTo>
                    <a:pt x="246507" y="357632"/>
                  </a:lnTo>
                  <a:lnTo>
                    <a:pt x="223012" y="365125"/>
                  </a:lnTo>
                  <a:lnTo>
                    <a:pt x="230505" y="341884"/>
                  </a:lnTo>
                  <a:lnTo>
                    <a:pt x="316738" y="255143"/>
                  </a:lnTo>
                  <a:lnTo>
                    <a:pt x="332740" y="271018"/>
                  </a:lnTo>
                  <a:lnTo>
                    <a:pt x="332740" y="239268"/>
                  </a:lnTo>
                  <a:lnTo>
                    <a:pt x="381762" y="191643"/>
                  </a:lnTo>
                  <a:lnTo>
                    <a:pt x="397637" y="207518"/>
                  </a:lnTo>
                  <a:lnTo>
                    <a:pt x="397637" y="176009"/>
                  </a:lnTo>
                  <a:lnTo>
                    <a:pt x="389128" y="167259"/>
                  </a:lnTo>
                  <a:lnTo>
                    <a:pt x="384937" y="163068"/>
                  </a:lnTo>
                  <a:lnTo>
                    <a:pt x="377444" y="163068"/>
                  </a:lnTo>
                  <a:lnTo>
                    <a:pt x="211328" y="328041"/>
                  </a:lnTo>
                  <a:lnTo>
                    <a:pt x="210312" y="330200"/>
                  </a:lnTo>
                  <a:lnTo>
                    <a:pt x="210312" y="331216"/>
                  </a:lnTo>
                  <a:lnTo>
                    <a:pt x="194310" y="379857"/>
                  </a:lnTo>
                  <a:lnTo>
                    <a:pt x="192151" y="384175"/>
                  </a:lnTo>
                  <a:lnTo>
                    <a:pt x="193167" y="388366"/>
                  </a:lnTo>
                  <a:lnTo>
                    <a:pt x="196469" y="391541"/>
                  </a:lnTo>
                  <a:lnTo>
                    <a:pt x="198501" y="393700"/>
                  </a:lnTo>
                  <a:lnTo>
                    <a:pt x="201803" y="394716"/>
                  </a:lnTo>
                  <a:lnTo>
                    <a:pt x="207137" y="394716"/>
                  </a:lnTo>
                  <a:lnTo>
                    <a:pt x="208153" y="393700"/>
                  </a:lnTo>
                  <a:lnTo>
                    <a:pt x="256032" y="377825"/>
                  </a:lnTo>
                  <a:lnTo>
                    <a:pt x="258191" y="377825"/>
                  </a:lnTo>
                  <a:lnTo>
                    <a:pt x="259207" y="376682"/>
                  </a:lnTo>
                  <a:lnTo>
                    <a:pt x="261366" y="375666"/>
                  </a:lnTo>
                  <a:lnTo>
                    <a:pt x="271907" y="365125"/>
                  </a:lnTo>
                  <a:lnTo>
                    <a:pt x="421132" y="215900"/>
                  </a:lnTo>
                  <a:lnTo>
                    <a:pt x="423291" y="213868"/>
                  </a:lnTo>
                  <a:lnTo>
                    <a:pt x="425323" y="210693"/>
                  </a:lnTo>
                  <a:lnTo>
                    <a:pt x="425323" y="204343"/>
                  </a:lnTo>
                  <a:close/>
                </a:path>
                <a:path w="544195" h="539750">
                  <a:moveTo>
                    <a:pt x="443484" y="255143"/>
                  </a:moveTo>
                  <a:lnTo>
                    <a:pt x="439166" y="249809"/>
                  </a:lnTo>
                  <a:lnTo>
                    <a:pt x="433959" y="245618"/>
                  </a:lnTo>
                  <a:lnTo>
                    <a:pt x="427482" y="245618"/>
                  </a:lnTo>
                  <a:lnTo>
                    <a:pt x="422148" y="249809"/>
                  </a:lnTo>
                  <a:lnTo>
                    <a:pt x="377444" y="295275"/>
                  </a:lnTo>
                  <a:lnTo>
                    <a:pt x="373253" y="299466"/>
                  </a:lnTo>
                  <a:lnTo>
                    <a:pt x="373253" y="306959"/>
                  </a:lnTo>
                  <a:lnTo>
                    <a:pt x="379603" y="313309"/>
                  </a:lnTo>
                  <a:lnTo>
                    <a:pt x="382778" y="314325"/>
                  </a:lnTo>
                  <a:lnTo>
                    <a:pt x="388112" y="314325"/>
                  </a:lnTo>
                  <a:lnTo>
                    <a:pt x="391287" y="313309"/>
                  </a:lnTo>
                  <a:lnTo>
                    <a:pt x="393446" y="311150"/>
                  </a:lnTo>
                  <a:lnTo>
                    <a:pt x="439166" y="266700"/>
                  </a:lnTo>
                  <a:lnTo>
                    <a:pt x="443484" y="261493"/>
                  </a:lnTo>
                  <a:lnTo>
                    <a:pt x="443484" y="255143"/>
                  </a:lnTo>
                  <a:close/>
                </a:path>
                <a:path w="544195" h="539750">
                  <a:moveTo>
                    <a:pt x="544068" y="269748"/>
                  </a:moveTo>
                  <a:lnTo>
                    <a:pt x="539661" y="221107"/>
                  </a:lnTo>
                  <a:lnTo>
                    <a:pt x="526999" y="175374"/>
                  </a:lnTo>
                  <a:lnTo>
                    <a:pt x="520700" y="162242"/>
                  </a:lnTo>
                  <a:lnTo>
                    <a:pt x="520700" y="269748"/>
                  </a:lnTo>
                  <a:lnTo>
                    <a:pt x="515632" y="319366"/>
                  </a:lnTo>
                  <a:lnTo>
                    <a:pt x="501103" y="365594"/>
                  </a:lnTo>
                  <a:lnTo>
                    <a:pt x="478142" y="407466"/>
                  </a:lnTo>
                  <a:lnTo>
                    <a:pt x="447751" y="443966"/>
                  </a:lnTo>
                  <a:lnTo>
                    <a:pt x="410921" y="474091"/>
                  </a:lnTo>
                  <a:lnTo>
                    <a:pt x="368693" y="496849"/>
                  </a:lnTo>
                  <a:lnTo>
                    <a:pt x="322059" y="511238"/>
                  </a:lnTo>
                  <a:lnTo>
                    <a:pt x="272034" y="516255"/>
                  </a:lnTo>
                  <a:lnTo>
                    <a:pt x="221627" y="511238"/>
                  </a:lnTo>
                  <a:lnTo>
                    <a:pt x="174726" y="496849"/>
                  </a:lnTo>
                  <a:lnTo>
                    <a:pt x="132308" y="474091"/>
                  </a:lnTo>
                  <a:lnTo>
                    <a:pt x="95377" y="443966"/>
                  </a:lnTo>
                  <a:lnTo>
                    <a:pt x="64909" y="407466"/>
                  </a:lnTo>
                  <a:lnTo>
                    <a:pt x="41922" y="365594"/>
                  </a:lnTo>
                  <a:lnTo>
                    <a:pt x="27406" y="319366"/>
                  </a:lnTo>
                  <a:lnTo>
                    <a:pt x="22352" y="269748"/>
                  </a:lnTo>
                  <a:lnTo>
                    <a:pt x="26365" y="225171"/>
                  </a:lnTo>
                  <a:lnTo>
                    <a:pt x="37934" y="183235"/>
                  </a:lnTo>
                  <a:lnTo>
                    <a:pt x="56375" y="144640"/>
                  </a:lnTo>
                  <a:lnTo>
                    <a:pt x="80975" y="110083"/>
                  </a:lnTo>
                  <a:lnTo>
                    <a:pt x="111048" y="80264"/>
                  </a:lnTo>
                  <a:lnTo>
                    <a:pt x="145884" y="55854"/>
                  </a:lnTo>
                  <a:lnTo>
                    <a:pt x="184797" y="37566"/>
                  </a:lnTo>
                  <a:lnTo>
                    <a:pt x="227076" y="26085"/>
                  </a:lnTo>
                  <a:lnTo>
                    <a:pt x="272034" y="22098"/>
                  </a:lnTo>
                  <a:lnTo>
                    <a:pt x="322059" y="27127"/>
                  </a:lnTo>
                  <a:lnTo>
                    <a:pt x="368693" y="41529"/>
                  </a:lnTo>
                  <a:lnTo>
                    <a:pt x="410921" y="64325"/>
                  </a:lnTo>
                  <a:lnTo>
                    <a:pt x="447751" y="94538"/>
                  </a:lnTo>
                  <a:lnTo>
                    <a:pt x="478142" y="131178"/>
                  </a:lnTo>
                  <a:lnTo>
                    <a:pt x="501103" y="173253"/>
                  </a:lnTo>
                  <a:lnTo>
                    <a:pt x="515632" y="219773"/>
                  </a:lnTo>
                  <a:lnTo>
                    <a:pt x="520700" y="269748"/>
                  </a:lnTo>
                  <a:lnTo>
                    <a:pt x="520700" y="162242"/>
                  </a:lnTo>
                  <a:lnTo>
                    <a:pt x="479958" y="95694"/>
                  </a:lnTo>
                  <a:lnTo>
                    <a:pt x="447141" y="63246"/>
                  </a:lnTo>
                  <a:lnTo>
                    <a:pt x="409155" y="36690"/>
                  </a:lnTo>
                  <a:lnTo>
                    <a:pt x="366801" y="16814"/>
                  </a:lnTo>
                  <a:lnTo>
                    <a:pt x="320827" y="4330"/>
                  </a:lnTo>
                  <a:lnTo>
                    <a:pt x="272034" y="0"/>
                  </a:lnTo>
                  <a:lnTo>
                    <a:pt x="222961" y="4330"/>
                  </a:lnTo>
                  <a:lnTo>
                    <a:pt x="176847" y="16814"/>
                  </a:lnTo>
                  <a:lnTo>
                    <a:pt x="134442" y="36690"/>
                  </a:lnTo>
                  <a:lnTo>
                    <a:pt x="96494" y="63246"/>
                  </a:lnTo>
                  <a:lnTo>
                    <a:pt x="63766" y="95694"/>
                  </a:lnTo>
                  <a:lnTo>
                    <a:pt x="36995" y="133324"/>
                  </a:lnTo>
                  <a:lnTo>
                    <a:pt x="16941" y="175374"/>
                  </a:lnTo>
                  <a:lnTo>
                    <a:pt x="4356" y="221107"/>
                  </a:lnTo>
                  <a:lnTo>
                    <a:pt x="0" y="269748"/>
                  </a:lnTo>
                  <a:lnTo>
                    <a:pt x="4356" y="318135"/>
                  </a:lnTo>
                  <a:lnTo>
                    <a:pt x="16941" y="363728"/>
                  </a:lnTo>
                  <a:lnTo>
                    <a:pt x="36995" y="405726"/>
                  </a:lnTo>
                  <a:lnTo>
                    <a:pt x="63766" y="443395"/>
                  </a:lnTo>
                  <a:lnTo>
                    <a:pt x="96494" y="475932"/>
                  </a:lnTo>
                  <a:lnTo>
                    <a:pt x="134442" y="502589"/>
                  </a:lnTo>
                  <a:lnTo>
                    <a:pt x="176847" y="522579"/>
                  </a:lnTo>
                  <a:lnTo>
                    <a:pt x="222961" y="535139"/>
                  </a:lnTo>
                  <a:lnTo>
                    <a:pt x="272034" y="539496"/>
                  </a:lnTo>
                  <a:lnTo>
                    <a:pt x="320827" y="535139"/>
                  </a:lnTo>
                  <a:lnTo>
                    <a:pt x="366801" y="522579"/>
                  </a:lnTo>
                  <a:lnTo>
                    <a:pt x="380187" y="516255"/>
                  </a:lnTo>
                  <a:lnTo>
                    <a:pt x="409155" y="502589"/>
                  </a:lnTo>
                  <a:lnTo>
                    <a:pt x="447141" y="475932"/>
                  </a:lnTo>
                  <a:lnTo>
                    <a:pt x="479958" y="443395"/>
                  </a:lnTo>
                  <a:lnTo>
                    <a:pt x="506831" y="405726"/>
                  </a:lnTo>
                  <a:lnTo>
                    <a:pt x="526999" y="363728"/>
                  </a:lnTo>
                  <a:lnTo>
                    <a:pt x="539661" y="318135"/>
                  </a:lnTo>
                  <a:lnTo>
                    <a:pt x="544068" y="269748"/>
                  </a:lnTo>
                  <a:close/>
                </a:path>
              </a:pathLst>
            </a:custGeom>
            <a:solidFill>
              <a:srgbClr val="0096A9"/>
            </a:solidFill>
          </p:spPr>
          <p:txBody>
            <a:bodyPr wrap="square" lIns="0" tIns="0" rIns="0" bIns="0" rtlCol="0"/>
            <a:lstStyle/>
            <a:p>
              <a:endParaRPr/>
            </a:p>
          </p:txBody>
        </p:sp>
        <p:sp>
          <p:nvSpPr>
            <p:cNvPr id="12" name="object 12"/>
            <p:cNvSpPr/>
            <p:nvPr/>
          </p:nvSpPr>
          <p:spPr>
            <a:xfrm>
              <a:off x="2403348" y="3017519"/>
              <a:ext cx="546100" cy="541020"/>
            </a:xfrm>
            <a:custGeom>
              <a:avLst/>
              <a:gdLst/>
              <a:ahLst/>
              <a:cxnLst/>
              <a:rect l="l" t="t" r="r" b="b"/>
              <a:pathLst>
                <a:path w="546100" h="541020">
                  <a:moveTo>
                    <a:pt x="214376" y="281051"/>
                  </a:moveTo>
                  <a:lnTo>
                    <a:pt x="212661" y="272732"/>
                  </a:lnTo>
                  <a:lnTo>
                    <a:pt x="207937" y="265671"/>
                  </a:lnTo>
                  <a:lnTo>
                    <a:pt x="200812" y="260781"/>
                  </a:lnTo>
                  <a:lnTo>
                    <a:pt x="191897" y="258953"/>
                  </a:lnTo>
                  <a:lnTo>
                    <a:pt x="182892" y="260781"/>
                  </a:lnTo>
                  <a:lnTo>
                    <a:pt x="175729" y="265671"/>
                  </a:lnTo>
                  <a:lnTo>
                    <a:pt x="170992" y="272732"/>
                  </a:lnTo>
                  <a:lnTo>
                    <a:pt x="169291" y="281051"/>
                  </a:lnTo>
                  <a:lnTo>
                    <a:pt x="170992" y="289814"/>
                  </a:lnTo>
                  <a:lnTo>
                    <a:pt x="175729" y="296824"/>
                  </a:lnTo>
                  <a:lnTo>
                    <a:pt x="182892" y="301472"/>
                  </a:lnTo>
                  <a:lnTo>
                    <a:pt x="191897" y="303149"/>
                  </a:lnTo>
                  <a:lnTo>
                    <a:pt x="200812" y="301472"/>
                  </a:lnTo>
                  <a:lnTo>
                    <a:pt x="207937" y="296824"/>
                  </a:lnTo>
                  <a:lnTo>
                    <a:pt x="212661" y="289814"/>
                  </a:lnTo>
                  <a:lnTo>
                    <a:pt x="214376" y="281051"/>
                  </a:lnTo>
                  <a:close/>
                </a:path>
                <a:path w="546100" h="541020">
                  <a:moveTo>
                    <a:pt x="214376" y="203200"/>
                  </a:moveTo>
                  <a:lnTo>
                    <a:pt x="212661" y="194398"/>
                  </a:lnTo>
                  <a:lnTo>
                    <a:pt x="207937" y="187388"/>
                  </a:lnTo>
                  <a:lnTo>
                    <a:pt x="200812" y="182778"/>
                  </a:lnTo>
                  <a:lnTo>
                    <a:pt x="191897" y="181102"/>
                  </a:lnTo>
                  <a:lnTo>
                    <a:pt x="182892" y="182778"/>
                  </a:lnTo>
                  <a:lnTo>
                    <a:pt x="175729" y="187388"/>
                  </a:lnTo>
                  <a:lnTo>
                    <a:pt x="170992" y="194398"/>
                  </a:lnTo>
                  <a:lnTo>
                    <a:pt x="169291" y="203200"/>
                  </a:lnTo>
                  <a:lnTo>
                    <a:pt x="170992" y="211531"/>
                  </a:lnTo>
                  <a:lnTo>
                    <a:pt x="175729" y="218592"/>
                  </a:lnTo>
                  <a:lnTo>
                    <a:pt x="182892" y="223481"/>
                  </a:lnTo>
                  <a:lnTo>
                    <a:pt x="191897" y="225298"/>
                  </a:lnTo>
                  <a:lnTo>
                    <a:pt x="200812" y="223481"/>
                  </a:lnTo>
                  <a:lnTo>
                    <a:pt x="207937" y="218592"/>
                  </a:lnTo>
                  <a:lnTo>
                    <a:pt x="212661" y="211531"/>
                  </a:lnTo>
                  <a:lnTo>
                    <a:pt x="214376" y="203200"/>
                  </a:lnTo>
                  <a:close/>
                </a:path>
                <a:path w="546100" h="541020">
                  <a:moveTo>
                    <a:pt x="214376" y="124206"/>
                  </a:moveTo>
                  <a:lnTo>
                    <a:pt x="212661" y="115455"/>
                  </a:lnTo>
                  <a:lnTo>
                    <a:pt x="207937" y="108445"/>
                  </a:lnTo>
                  <a:lnTo>
                    <a:pt x="200812" y="103797"/>
                  </a:lnTo>
                  <a:lnTo>
                    <a:pt x="191897" y="102108"/>
                  </a:lnTo>
                  <a:lnTo>
                    <a:pt x="182892" y="103797"/>
                  </a:lnTo>
                  <a:lnTo>
                    <a:pt x="175729" y="108445"/>
                  </a:lnTo>
                  <a:lnTo>
                    <a:pt x="170992" y="115455"/>
                  </a:lnTo>
                  <a:lnTo>
                    <a:pt x="169291" y="124206"/>
                  </a:lnTo>
                  <a:lnTo>
                    <a:pt x="170992" y="132969"/>
                  </a:lnTo>
                  <a:lnTo>
                    <a:pt x="175729" y="139979"/>
                  </a:lnTo>
                  <a:lnTo>
                    <a:pt x="182892" y="144627"/>
                  </a:lnTo>
                  <a:lnTo>
                    <a:pt x="191897" y="146304"/>
                  </a:lnTo>
                  <a:lnTo>
                    <a:pt x="200812" y="144627"/>
                  </a:lnTo>
                  <a:lnTo>
                    <a:pt x="207937" y="139979"/>
                  </a:lnTo>
                  <a:lnTo>
                    <a:pt x="212661" y="132969"/>
                  </a:lnTo>
                  <a:lnTo>
                    <a:pt x="214376" y="124206"/>
                  </a:lnTo>
                  <a:close/>
                </a:path>
                <a:path w="546100" h="541020">
                  <a:moveTo>
                    <a:pt x="294767" y="203200"/>
                  </a:moveTo>
                  <a:lnTo>
                    <a:pt x="292912" y="194398"/>
                  </a:lnTo>
                  <a:lnTo>
                    <a:pt x="287947" y="187388"/>
                  </a:lnTo>
                  <a:lnTo>
                    <a:pt x="280771" y="182778"/>
                  </a:lnTo>
                  <a:lnTo>
                    <a:pt x="272288" y="181102"/>
                  </a:lnTo>
                  <a:lnTo>
                    <a:pt x="263359" y="182778"/>
                  </a:lnTo>
                  <a:lnTo>
                    <a:pt x="256235" y="187388"/>
                  </a:lnTo>
                  <a:lnTo>
                    <a:pt x="251510" y="194398"/>
                  </a:lnTo>
                  <a:lnTo>
                    <a:pt x="249809" y="203200"/>
                  </a:lnTo>
                  <a:lnTo>
                    <a:pt x="251510" y="211531"/>
                  </a:lnTo>
                  <a:lnTo>
                    <a:pt x="256235" y="218592"/>
                  </a:lnTo>
                  <a:lnTo>
                    <a:pt x="263359" y="223481"/>
                  </a:lnTo>
                  <a:lnTo>
                    <a:pt x="272288" y="225298"/>
                  </a:lnTo>
                  <a:lnTo>
                    <a:pt x="280771" y="223481"/>
                  </a:lnTo>
                  <a:lnTo>
                    <a:pt x="287947" y="218592"/>
                  </a:lnTo>
                  <a:lnTo>
                    <a:pt x="292912" y="211531"/>
                  </a:lnTo>
                  <a:lnTo>
                    <a:pt x="294767" y="203200"/>
                  </a:lnTo>
                  <a:close/>
                </a:path>
                <a:path w="546100" h="541020">
                  <a:moveTo>
                    <a:pt x="294767" y="124206"/>
                  </a:moveTo>
                  <a:lnTo>
                    <a:pt x="292912" y="115455"/>
                  </a:lnTo>
                  <a:lnTo>
                    <a:pt x="287947" y="108445"/>
                  </a:lnTo>
                  <a:lnTo>
                    <a:pt x="280771" y="103797"/>
                  </a:lnTo>
                  <a:lnTo>
                    <a:pt x="272288" y="102108"/>
                  </a:lnTo>
                  <a:lnTo>
                    <a:pt x="263359" y="103797"/>
                  </a:lnTo>
                  <a:lnTo>
                    <a:pt x="256235" y="108445"/>
                  </a:lnTo>
                  <a:lnTo>
                    <a:pt x="251510" y="115455"/>
                  </a:lnTo>
                  <a:lnTo>
                    <a:pt x="249809" y="124206"/>
                  </a:lnTo>
                  <a:lnTo>
                    <a:pt x="251510" y="132969"/>
                  </a:lnTo>
                  <a:lnTo>
                    <a:pt x="256235" y="139979"/>
                  </a:lnTo>
                  <a:lnTo>
                    <a:pt x="263359" y="144627"/>
                  </a:lnTo>
                  <a:lnTo>
                    <a:pt x="272288" y="146304"/>
                  </a:lnTo>
                  <a:lnTo>
                    <a:pt x="280771" y="144627"/>
                  </a:lnTo>
                  <a:lnTo>
                    <a:pt x="287947" y="139979"/>
                  </a:lnTo>
                  <a:lnTo>
                    <a:pt x="292912" y="132969"/>
                  </a:lnTo>
                  <a:lnTo>
                    <a:pt x="294767" y="124206"/>
                  </a:lnTo>
                  <a:close/>
                </a:path>
                <a:path w="546100" h="541020">
                  <a:moveTo>
                    <a:pt x="374142" y="281051"/>
                  </a:moveTo>
                  <a:lnTo>
                    <a:pt x="372427" y="272732"/>
                  </a:lnTo>
                  <a:lnTo>
                    <a:pt x="367703" y="265671"/>
                  </a:lnTo>
                  <a:lnTo>
                    <a:pt x="360578" y="260781"/>
                  </a:lnTo>
                  <a:lnTo>
                    <a:pt x="351663" y="258953"/>
                  </a:lnTo>
                  <a:lnTo>
                    <a:pt x="343166" y="260781"/>
                  </a:lnTo>
                  <a:lnTo>
                    <a:pt x="335991" y="265671"/>
                  </a:lnTo>
                  <a:lnTo>
                    <a:pt x="331025" y="272732"/>
                  </a:lnTo>
                  <a:lnTo>
                    <a:pt x="329184" y="281051"/>
                  </a:lnTo>
                  <a:lnTo>
                    <a:pt x="331025" y="289814"/>
                  </a:lnTo>
                  <a:lnTo>
                    <a:pt x="335991" y="296824"/>
                  </a:lnTo>
                  <a:lnTo>
                    <a:pt x="343166" y="301472"/>
                  </a:lnTo>
                  <a:lnTo>
                    <a:pt x="351663" y="303149"/>
                  </a:lnTo>
                  <a:lnTo>
                    <a:pt x="360578" y="301472"/>
                  </a:lnTo>
                  <a:lnTo>
                    <a:pt x="367703" y="296824"/>
                  </a:lnTo>
                  <a:lnTo>
                    <a:pt x="372427" y="289814"/>
                  </a:lnTo>
                  <a:lnTo>
                    <a:pt x="374142" y="281051"/>
                  </a:lnTo>
                  <a:close/>
                </a:path>
                <a:path w="546100" h="541020">
                  <a:moveTo>
                    <a:pt x="374142" y="203200"/>
                  </a:moveTo>
                  <a:lnTo>
                    <a:pt x="372427" y="194398"/>
                  </a:lnTo>
                  <a:lnTo>
                    <a:pt x="367703" y="187388"/>
                  </a:lnTo>
                  <a:lnTo>
                    <a:pt x="360578" y="182778"/>
                  </a:lnTo>
                  <a:lnTo>
                    <a:pt x="351663" y="181102"/>
                  </a:lnTo>
                  <a:lnTo>
                    <a:pt x="343166" y="182778"/>
                  </a:lnTo>
                  <a:lnTo>
                    <a:pt x="335991" y="187388"/>
                  </a:lnTo>
                  <a:lnTo>
                    <a:pt x="331025" y="194398"/>
                  </a:lnTo>
                  <a:lnTo>
                    <a:pt x="329184" y="203200"/>
                  </a:lnTo>
                  <a:lnTo>
                    <a:pt x="331025" y="211531"/>
                  </a:lnTo>
                  <a:lnTo>
                    <a:pt x="335991" y="218592"/>
                  </a:lnTo>
                  <a:lnTo>
                    <a:pt x="343166" y="223481"/>
                  </a:lnTo>
                  <a:lnTo>
                    <a:pt x="351663" y="225298"/>
                  </a:lnTo>
                  <a:lnTo>
                    <a:pt x="360578" y="223481"/>
                  </a:lnTo>
                  <a:lnTo>
                    <a:pt x="367703" y="218592"/>
                  </a:lnTo>
                  <a:lnTo>
                    <a:pt x="372427" y="211531"/>
                  </a:lnTo>
                  <a:lnTo>
                    <a:pt x="374142" y="203200"/>
                  </a:lnTo>
                  <a:close/>
                </a:path>
                <a:path w="546100" h="541020">
                  <a:moveTo>
                    <a:pt x="374142" y="124206"/>
                  </a:moveTo>
                  <a:lnTo>
                    <a:pt x="372427" y="115455"/>
                  </a:lnTo>
                  <a:lnTo>
                    <a:pt x="367703" y="108445"/>
                  </a:lnTo>
                  <a:lnTo>
                    <a:pt x="360578" y="103797"/>
                  </a:lnTo>
                  <a:lnTo>
                    <a:pt x="351663" y="102108"/>
                  </a:lnTo>
                  <a:lnTo>
                    <a:pt x="343166" y="103797"/>
                  </a:lnTo>
                  <a:lnTo>
                    <a:pt x="335991" y="108445"/>
                  </a:lnTo>
                  <a:lnTo>
                    <a:pt x="331025" y="115455"/>
                  </a:lnTo>
                  <a:lnTo>
                    <a:pt x="329184" y="124206"/>
                  </a:lnTo>
                  <a:lnTo>
                    <a:pt x="331025" y="132969"/>
                  </a:lnTo>
                  <a:lnTo>
                    <a:pt x="335991" y="139979"/>
                  </a:lnTo>
                  <a:lnTo>
                    <a:pt x="343166" y="144627"/>
                  </a:lnTo>
                  <a:lnTo>
                    <a:pt x="351663" y="146304"/>
                  </a:lnTo>
                  <a:lnTo>
                    <a:pt x="360578" y="144627"/>
                  </a:lnTo>
                  <a:lnTo>
                    <a:pt x="367703" y="139979"/>
                  </a:lnTo>
                  <a:lnTo>
                    <a:pt x="372427" y="132969"/>
                  </a:lnTo>
                  <a:lnTo>
                    <a:pt x="374142" y="124206"/>
                  </a:lnTo>
                  <a:close/>
                </a:path>
                <a:path w="546100" h="541020">
                  <a:moveTo>
                    <a:pt x="397764" y="371602"/>
                  </a:moveTo>
                  <a:lnTo>
                    <a:pt x="374675" y="339979"/>
                  </a:lnTo>
                  <a:lnTo>
                    <a:pt x="363474" y="337820"/>
                  </a:lnTo>
                  <a:lnTo>
                    <a:pt x="359156" y="337820"/>
                  </a:lnTo>
                  <a:lnTo>
                    <a:pt x="354838" y="338963"/>
                  </a:lnTo>
                  <a:lnTo>
                    <a:pt x="350520" y="339979"/>
                  </a:lnTo>
                  <a:lnTo>
                    <a:pt x="349516" y="337820"/>
                  </a:lnTo>
                  <a:lnTo>
                    <a:pt x="345821" y="329819"/>
                  </a:lnTo>
                  <a:lnTo>
                    <a:pt x="338366" y="321818"/>
                  </a:lnTo>
                  <a:lnTo>
                    <a:pt x="329222" y="316865"/>
                  </a:lnTo>
                  <a:lnTo>
                    <a:pt x="328701" y="316585"/>
                  </a:lnTo>
                  <a:lnTo>
                    <a:pt x="317373" y="314706"/>
                  </a:lnTo>
                  <a:lnTo>
                    <a:pt x="314071" y="314706"/>
                  </a:lnTo>
                  <a:lnTo>
                    <a:pt x="310896" y="315722"/>
                  </a:lnTo>
                  <a:lnTo>
                    <a:pt x="306578" y="316865"/>
                  </a:lnTo>
                  <a:lnTo>
                    <a:pt x="306578" y="281051"/>
                  </a:lnTo>
                  <a:lnTo>
                    <a:pt x="304279" y="270510"/>
                  </a:lnTo>
                  <a:lnTo>
                    <a:pt x="303784" y="268249"/>
                  </a:lnTo>
                  <a:lnTo>
                    <a:pt x="296291" y="257517"/>
                  </a:lnTo>
                  <a:lnTo>
                    <a:pt x="285356" y="250139"/>
                  </a:lnTo>
                  <a:lnTo>
                    <a:pt x="272288" y="247396"/>
                  </a:lnTo>
                  <a:lnTo>
                    <a:pt x="258775" y="250139"/>
                  </a:lnTo>
                  <a:lnTo>
                    <a:pt x="247904" y="257517"/>
                  </a:lnTo>
                  <a:lnTo>
                    <a:pt x="240639" y="268249"/>
                  </a:lnTo>
                  <a:lnTo>
                    <a:pt x="237998" y="281051"/>
                  </a:lnTo>
                  <a:lnTo>
                    <a:pt x="237998" y="371602"/>
                  </a:lnTo>
                  <a:lnTo>
                    <a:pt x="236982" y="370459"/>
                  </a:lnTo>
                  <a:lnTo>
                    <a:pt x="204343" y="348919"/>
                  </a:lnTo>
                  <a:lnTo>
                    <a:pt x="197396" y="348932"/>
                  </a:lnTo>
                  <a:lnTo>
                    <a:pt x="169024" y="376745"/>
                  </a:lnTo>
                  <a:lnTo>
                    <a:pt x="169710" y="387350"/>
                  </a:lnTo>
                  <a:lnTo>
                    <a:pt x="173431" y="398716"/>
                  </a:lnTo>
                  <a:lnTo>
                    <a:pt x="180086" y="410464"/>
                  </a:lnTo>
                  <a:lnTo>
                    <a:pt x="189738" y="432562"/>
                  </a:lnTo>
                  <a:lnTo>
                    <a:pt x="191897" y="435737"/>
                  </a:lnTo>
                  <a:lnTo>
                    <a:pt x="196088" y="438912"/>
                  </a:lnTo>
                  <a:lnTo>
                    <a:pt x="201549" y="438912"/>
                  </a:lnTo>
                  <a:lnTo>
                    <a:pt x="203708" y="437896"/>
                  </a:lnTo>
                  <a:lnTo>
                    <a:pt x="204724" y="437896"/>
                  </a:lnTo>
                  <a:lnTo>
                    <a:pt x="211201" y="434721"/>
                  </a:lnTo>
                  <a:lnTo>
                    <a:pt x="213360" y="428371"/>
                  </a:lnTo>
                  <a:lnTo>
                    <a:pt x="210058" y="423164"/>
                  </a:lnTo>
                  <a:lnTo>
                    <a:pt x="200406" y="401066"/>
                  </a:lnTo>
                  <a:lnTo>
                    <a:pt x="200406" y="399923"/>
                  </a:lnTo>
                  <a:lnTo>
                    <a:pt x="199390" y="399923"/>
                  </a:lnTo>
                  <a:lnTo>
                    <a:pt x="194906" y="391871"/>
                  </a:lnTo>
                  <a:lnTo>
                    <a:pt x="192519" y="385102"/>
                  </a:lnTo>
                  <a:lnTo>
                    <a:pt x="191960" y="379717"/>
                  </a:lnTo>
                  <a:lnTo>
                    <a:pt x="192913" y="375793"/>
                  </a:lnTo>
                  <a:lnTo>
                    <a:pt x="192913" y="374650"/>
                  </a:lnTo>
                  <a:lnTo>
                    <a:pt x="194056" y="372618"/>
                  </a:lnTo>
                  <a:lnTo>
                    <a:pt x="197231" y="372618"/>
                  </a:lnTo>
                  <a:lnTo>
                    <a:pt x="198247" y="371602"/>
                  </a:lnTo>
                  <a:lnTo>
                    <a:pt x="199390" y="371602"/>
                  </a:lnTo>
                  <a:lnTo>
                    <a:pt x="201549" y="370459"/>
                  </a:lnTo>
                  <a:lnTo>
                    <a:pt x="204724" y="372618"/>
                  </a:lnTo>
                  <a:lnTo>
                    <a:pt x="239014" y="425196"/>
                  </a:lnTo>
                  <a:lnTo>
                    <a:pt x="241173" y="430530"/>
                  </a:lnTo>
                  <a:lnTo>
                    <a:pt x="248666" y="432562"/>
                  </a:lnTo>
                  <a:lnTo>
                    <a:pt x="254000" y="430530"/>
                  </a:lnTo>
                  <a:lnTo>
                    <a:pt x="259461" y="428371"/>
                  </a:lnTo>
                  <a:lnTo>
                    <a:pt x="261620" y="423164"/>
                  </a:lnTo>
                  <a:lnTo>
                    <a:pt x="260477" y="417830"/>
                  </a:lnTo>
                  <a:lnTo>
                    <a:pt x="260477" y="371602"/>
                  </a:lnTo>
                  <a:lnTo>
                    <a:pt x="260477" y="274701"/>
                  </a:lnTo>
                  <a:lnTo>
                    <a:pt x="265811" y="270510"/>
                  </a:lnTo>
                  <a:lnTo>
                    <a:pt x="278765" y="270510"/>
                  </a:lnTo>
                  <a:lnTo>
                    <a:pt x="282956" y="274701"/>
                  </a:lnTo>
                  <a:lnTo>
                    <a:pt x="282956" y="388366"/>
                  </a:lnTo>
                  <a:lnTo>
                    <a:pt x="288417" y="393700"/>
                  </a:lnTo>
                  <a:lnTo>
                    <a:pt x="301244" y="393700"/>
                  </a:lnTo>
                  <a:lnTo>
                    <a:pt x="306578" y="388366"/>
                  </a:lnTo>
                  <a:lnTo>
                    <a:pt x="306578" y="342138"/>
                  </a:lnTo>
                  <a:lnTo>
                    <a:pt x="310896" y="337820"/>
                  </a:lnTo>
                  <a:lnTo>
                    <a:pt x="323723" y="337820"/>
                  </a:lnTo>
                  <a:lnTo>
                    <a:pt x="329184" y="342138"/>
                  </a:lnTo>
                  <a:lnTo>
                    <a:pt x="329184" y="388366"/>
                  </a:lnTo>
                  <a:lnTo>
                    <a:pt x="334518" y="393700"/>
                  </a:lnTo>
                  <a:lnTo>
                    <a:pt x="347345" y="393700"/>
                  </a:lnTo>
                  <a:lnTo>
                    <a:pt x="351663" y="388366"/>
                  </a:lnTo>
                  <a:lnTo>
                    <a:pt x="351663" y="365252"/>
                  </a:lnTo>
                  <a:lnTo>
                    <a:pt x="356997" y="359918"/>
                  </a:lnTo>
                  <a:lnTo>
                    <a:pt x="369824" y="359918"/>
                  </a:lnTo>
                  <a:lnTo>
                    <a:pt x="375285" y="365252"/>
                  </a:lnTo>
                  <a:lnTo>
                    <a:pt x="375285" y="399923"/>
                  </a:lnTo>
                  <a:lnTo>
                    <a:pt x="379476" y="405257"/>
                  </a:lnTo>
                  <a:lnTo>
                    <a:pt x="392430" y="405257"/>
                  </a:lnTo>
                  <a:lnTo>
                    <a:pt x="397764" y="399923"/>
                  </a:lnTo>
                  <a:lnTo>
                    <a:pt x="397764" y="371602"/>
                  </a:lnTo>
                  <a:close/>
                </a:path>
                <a:path w="546100" h="541020">
                  <a:moveTo>
                    <a:pt x="545592" y="270510"/>
                  </a:moveTo>
                  <a:lnTo>
                    <a:pt x="541172" y="221742"/>
                  </a:lnTo>
                  <a:lnTo>
                    <a:pt x="528472" y="175895"/>
                  </a:lnTo>
                  <a:lnTo>
                    <a:pt x="522097" y="162598"/>
                  </a:lnTo>
                  <a:lnTo>
                    <a:pt x="522097" y="270510"/>
                  </a:lnTo>
                  <a:lnTo>
                    <a:pt x="517017" y="320268"/>
                  </a:lnTo>
                  <a:lnTo>
                    <a:pt x="502462" y="366636"/>
                  </a:lnTo>
                  <a:lnTo>
                    <a:pt x="479437" y="408635"/>
                  </a:lnTo>
                  <a:lnTo>
                    <a:pt x="448970" y="445249"/>
                  </a:lnTo>
                  <a:lnTo>
                    <a:pt x="412051" y="475475"/>
                  </a:lnTo>
                  <a:lnTo>
                    <a:pt x="369709" y="498309"/>
                  </a:lnTo>
                  <a:lnTo>
                    <a:pt x="322961" y="512749"/>
                  </a:lnTo>
                  <a:lnTo>
                    <a:pt x="272796" y="517779"/>
                  </a:lnTo>
                  <a:lnTo>
                    <a:pt x="227711" y="513791"/>
                  </a:lnTo>
                  <a:lnTo>
                    <a:pt x="185305" y="502285"/>
                  </a:lnTo>
                  <a:lnTo>
                    <a:pt x="146278" y="483958"/>
                  </a:lnTo>
                  <a:lnTo>
                    <a:pt x="111328" y="459536"/>
                  </a:lnTo>
                  <a:lnTo>
                    <a:pt x="81165" y="429704"/>
                  </a:lnTo>
                  <a:lnTo>
                    <a:pt x="56489" y="395185"/>
                  </a:lnTo>
                  <a:lnTo>
                    <a:pt x="37985" y="356679"/>
                  </a:lnTo>
                  <a:lnTo>
                    <a:pt x="26377" y="314883"/>
                  </a:lnTo>
                  <a:lnTo>
                    <a:pt x="22352" y="270510"/>
                  </a:lnTo>
                  <a:lnTo>
                    <a:pt x="26377" y="225806"/>
                  </a:lnTo>
                  <a:lnTo>
                    <a:pt x="37985" y="183769"/>
                  </a:lnTo>
                  <a:lnTo>
                    <a:pt x="56489" y="145072"/>
                  </a:lnTo>
                  <a:lnTo>
                    <a:pt x="81165" y="110426"/>
                  </a:lnTo>
                  <a:lnTo>
                    <a:pt x="111328" y="80530"/>
                  </a:lnTo>
                  <a:lnTo>
                    <a:pt x="146278" y="56070"/>
                  </a:lnTo>
                  <a:lnTo>
                    <a:pt x="185305" y="37731"/>
                  </a:lnTo>
                  <a:lnTo>
                    <a:pt x="227711" y="26225"/>
                  </a:lnTo>
                  <a:lnTo>
                    <a:pt x="272796" y="22225"/>
                  </a:lnTo>
                  <a:lnTo>
                    <a:pt x="317525" y="26225"/>
                  </a:lnTo>
                  <a:lnTo>
                    <a:pt x="359664" y="37731"/>
                  </a:lnTo>
                  <a:lnTo>
                    <a:pt x="398500" y="56070"/>
                  </a:lnTo>
                  <a:lnTo>
                    <a:pt x="433298" y="80530"/>
                  </a:lnTo>
                  <a:lnTo>
                    <a:pt x="463372" y="110426"/>
                  </a:lnTo>
                  <a:lnTo>
                    <a:pt x="487997" y="145072"/>
                  </a:lnTo>
                  <a:lnTo>
                    <a:pt x="506463" y="183769"/>
                  </a:lnTo>
                  <a:lnTo>
                    <a:pt x="518071" y="225806"/>
                  </a:lnTo>
                  <a:lnTo>
                    <a:pt x="522097" y="270510"/>
                  </a:lnTo>
                  <a:lnTo>
                    <a:pt x="522097" y="162598"/>
                  </a:lnTo>
                  <a:lnTo>
                    <a:pt x="481291" y="95986"/>
                  </a:lnTo>
                  <a:lnTo>
                    <a:pt x="448373" y="63436"/>
                  </a:lnTo>
                  <a:lnTo>
                    <a:pt x="410286" y="36804"/>
                  </a:lnTo>
                  <a:lnTo>
                    <a:pt x="367804" y="16865"/>
                  </a:lnTo>
                  <a:lnTo>
                    <a:pt x="321716" y="4343"/>
                  </a:lnTo>
                  <a:lnTo>
                    <a:pt x="272796" y="0"/>
                  </a:lnTo>
                  <a:lnTo>
                    <a:pt x="223596" y="4343"/>
                  </a:lnTo>
                  <a:lnTo>
                    <a:pt x="177368" y="16865"/>
                  </a:lnTo>
                  <a:lnTo>
                    <a:pt x="134835" y="36804"/>
                  </a:lnTo>
                  <a:lnTo>
                    <a:pt x="96786" y="63436"/>
                  </a:lnTo>
                  <a:lnTo>
                    <a:pt x="63957" y="95986"/>
                  </a:lnTo>
                  <a:lnTo>
                    <a:pt x="37109" y="133718"/>
                  </a:lnTo>
                  <a:lnTo>
                    <a:pt x="16992" y="175895"/>
                  </a:lnTo>
                  <a:lnTo>
                    <a:pt x="4368" y="221742"/>
                  </a:lnTo>
                  <a:lnTo>
                    <a:pt x="0" y="270510"/>
                  </a:lnTo>
                  <a:lnTo>
                    <a:pt x="4368" y="319024"/>
                  </a:lnTo>
                  <a:lnTo>
                    <a:pt x="16992" y="364731"/>
                  </a:lnTo>
                  <a:lnTo>
                    <a:pt x="37109" y="406857"/>
                  </a:lnTo>
                  <a:lnTo>
                    <a:pt x="63957" y="444627"/>
                  </a:lnTo>
                  <a:lnTo>
                    <a:pt x="96786" y="477266"/>
                  </a:lnTo>
                  <a:lnTo>
                    <a:pt x="134835" y="503999"/>
                  </a:lnTo>
                  <a:lnTo>
                    <a:pt x="177368" y="524052"/>
                  </a:lnTo>
                  <a:lnTo>
                    <a:pt x="223596" y="536651"/>
                  </a:lnTo>
                  <a:lnTo>
                    <a:pt x="272796" y="541020"/>
                  </a:lnTo>
                  <a:lnTo>
                    <a:pt x="321716" y="536651"/>
                  </a:lnTo>
                  <a:lnTo>
                    <a:pt x="367804" y="524052"/>
                  </a:lnTo>
                  <a:lnTo>
                    <a:pt x="381088" y="517779"/>
                  </a:lnTo>
                  <a:lnTo>
                    <a:pt x="410286" y="503999"/>
                  </a:lnTo>
                  <a:lnTo>
                    <a:pt x="448373" y="477266"/>
                  </a:lnTo>
                  <a:lnTo>
                    <a:pt x="481291" y="444627"/>
                  </a:lnTo>
                  <a:lnTo>
                    <a:pt x="508254" y="406857"/>
                  </a:lnTo>
                  <a:lnTo>
                    <a:pt x="528472" y="364731"/>
                  </a:lnTo>
                  <a:lnTo>
                    <a:pt x="541172" y="319024"/>
                  </a:lnTo>
                  <a:lnTo>
                    <a:pt x="545592" y="270510"/>
                  </a:lnTo>
                  <a:close/>
                </a:path>
              </a:pathLst>
            </a:custGeom>
            <a:solidFill>
              <a:srgbClr val="43AF2A"/>
            </a:solidFill>
          </p:spPr>
          <p:txBody>
            <a:bodyPr wrap="square" lIns="0" tIns="0" rIns="0" bIns="0" rtlCol="0"/>
            <a:lstStyle/>
            <a:p>
              <a:endParaRPr/>
            </a:p>
          </p:txBody>
        </p:sp>
        <p:pic>
          <p:nvPicPr>
            <p:cNvPr id="13" name="object 13"/>
            <p:cNvPicPr/>
            <p:nvPr/>
          </p:nvPicPr>
          <p:blipFill>
            <a:blip r:embed="rId3" cstate="print"/>
            <a:stretch>
              <a:fillRect/>
            </a:stretch>
          </p:blipFill>
          <p:spPr>
            <a:xfrm>
              <a:off x="9369552" y="3976116"/>
              <a:ext cx="545592" cy="541019"/>
            </a:xfrm>
            <a:prstGeom prst="rect">
              <a:avLst/>
            </a:prstGeom>
          </p:spPr>
        </p:pic>
      </p:grpSp>
      <p:sp>
        <p:nvSpPr>
          <p:cNvPr id="14" name="object 14"/>
          <p:cNvSpPr txBox="1"/>
          <p:nvPr/>
        </p:nvSpPr>
        <p:spPr>
          <a:xfrm>
            <a:off x="5828151" y="1380292"/>
            <a:ext cx="2378492" cy="931665"/>
          </a:xfrm>
          <a:prstGeom prst="rect">
            <a:avLst/>
          </a:prstGeom>
        </p:spPr>
        <p:txBody>
          <a:bodyPr vert="horz" wrap="square" lIns="0" tIns="66675" rIns="0" bIns="0" rtlCol="0">
            <a:spAutoFit/>
          </a:bodyPr>
          <a:lstStyle/>
          <a:p>
            <a:pPr marL="138589" indent="-129540">
              <a:spcBef>
                <a:spcPts val="525"/>
              </a:spcBef>
              <a:buFont typeface="Arial MT"/>
              <a:buChar char="•"/>
              <a:tabLst>
                <a:tab pos="139065" algn="l"/>
              </a:tabLst>
            </a:pPr>
            <a:r>
              <a:rPr lang="en-US" sz="1300" spc="-4" dirty="0">
                <a:solidFill>
                  <a:srgbClr val="1A2A30"/>
                </a:solidFill>
                <a:cs typeface="Verdana"/>
              </a:rPr>
              <a:t>Disclosure Requirements and Frameworks </a:t>
            </a:r>
          </a:p>
          <a:p>
            <a:pPr marL="138589" indent="-129540">
              <a:spcBef>
                <a:spcPts val="525"/>
              </a:spcBef>
              <a:buFont typeface="Arial MT"/>
              <a:buChar char="•"/>
              <a:tabLst>
                <a:tab pos="139065" algn="l"/>
              </a:tabLst>
            </a:pPr>
            <a:r>
              <a:rPr lang="en-US" sz="1300" spc="-4" dirty="0">
                <a:solidFill>
                  <a:srgbClr val="1A2A30"/>
                </a:solidFill>
                <a:cs typeface="Verdana"/>
              </a:rPr>
              <a:t> Promote and Propagate Sustainable Finance </a:t>
            </a:r>
            <a:endParaRPr sz="1300" dirty="0">
              <a:solidFill>
                <a:srgbClr val="1A2A30"/>
              </a:solidFill>
              <a:cs typeface="Verdana"/>
            </a:endParaRPr>
          </a:p>
        </p:txBody>
      </p:sp>
      <p:sp>
        <p:nvSpPr>
          <p:cNvPr id="15" name="object 15"/>
          <p:cNvSpPr txBox="1"/>
          <p:nvPr/>
        </p:nvSpPr>
        <p:spPr>
          <a:xfrm>
            <a:off x="1033558" y="2705352"/>
            <a:ext cx="1759746" cy="777777"/>
          </a:xfrm>
          <a:prstGeom prst="rect">
            <a:avLst/>
          </a:prstGeom>
        </p:spPr>
        <p:txBody>
          <a:bodyPr vert="horz" wrap="square" lIns="0" tIns="66675" rIns="0" bIns="0" rtlCol="0">
            <a:spAutoFit/>
          </a:bodyPr>
          <a:lstStyle/>
          <a:p>
            <a:pPr marL="138589" indent="-129540">
              <a:spcBef>
                <a:spcPts val="525"/>
              </a:spcBef>
              <a:buFont typeface="Arial MT"/>
              <a:buChar char="•"/>
              <a:tabLst>
                <a:tab pos="139065" algn="l"/>
              </a:tabLst>
            </a:pPr>
            <a:r>
              <a:rPr lang="en-US" spc="-4" dirty="0">
                <a:solidFill>
                  <a:srgbClr val="1A2A30"/>
                </a:solidFill>
                <a:cs typeface="Verdana"/>
              </a:rPr>
              <a:t>Support </a:t>
            </a:r>
            <a:r>
              <a:rPr lang="en-US" spc="-4">
                <a:solidFill>
                  <a:srgbClr val="1A2A30"/>
                </a:solidFill>
                <a:cs typeface="Verdana"/>
              </a:rPr>
              <a:t>, Prepare </a:t>
            </a:r>
            <a:r>
              <a:rPr lang="en-US" spc="-4" dirty="0">
                <a:solidFill>
                  <a:srgbClr val="1A2A30"/>
                </a:solidFill>
                <a:cs typeface="Verdana"/>
              </a:rPr>
              <a:t>and Implementation </a:t>
            </a:r>
            <a:endParaRPr dirty="0">
              <a:solidFill>
                <a:srgbClr val="1A2A30"/>
              </a:solidFill>
              <a:cs typeface="Verdana"/>
            </a:endParaRPr>
          </a:p>
          <a:p>
            <a:pPr marL="138589" indent="-129540">
              <a:spcBef>
                <a:spcPts val="450"/>
              </a:spcBef>
              <a:buFont typeface="Arial MT"/>
              <a:buChar char="•"/>
              <a:tabLst>
                <a:tab pos="139065" algn="l"/>
              </a:tabLst>
            </a:pPr>
            <a:r>
              <a:rPr lang="en-US" spc="-4" dirty="0">
                <a:solidFill>
                  <a:srgbClr val="1A2A30"/>
                </a:solidFill>
                <a:cs typeface="Verdana"/>
              </a:rPr>
              <a:t>Assurance </a:t>
            </a:r>
            <a:endParaRPr dirty="0">
              <a:solidFill>
                <a:srgbClr val="1A2A30"/>
              </a:solidFill>
              <a:cs typeface="Verdana"/>
            </a:endParaRPr>
          </a:p>
        </p:txBody>
      </p:sp>
      <p:sp>
        <p:nvSpPr>
          <p:cNvPr id="16" name="object 16"/>
          <p:cNvSpPr txBox="1"/>
          <p:nvPr/>
        </p:nvSpPr>
        <p:spPr>
          <a:xfrm>
            <a:off x="6100174" y="3472585"/>
            <a:ext cx="2943617" cy="731130"/>
          </a:xfrm>
          <a:prstGeom prst="rect">
            <a:avLst/>
          </a:prstGeom>
        </p:spPr>
        <p:txBody>
          <a:bodyPr vert="horz" wrap="square" lIns="0" tIns="66199" rIns="0" bIns="0" rtlCol="0">
            <a:spAutoFit/>
          </a:bodyPr>
          <a:lstStyle/>
          <a:p>
            <a:pPr marL="138589" indent="-129540">
              <a:spcBef>
                <a:spcPts val="521"/>
              </a:spcBef>
              <a:buFont typeface="Arial MT"/>
              <a:buChar char="•"/>
              <a:tabLst>
                <a:tab pos="139065" algn="l"/>
              </a:tabLst>
            </a:pPr>
            <a:r>
              <a:rPr lang="en-US" sz="1300" dirty="0">
                <a:solidFill>
                  <a:srgbClr val="1A2A30"/>
                </a:solidFill>
                <a:cs typeface="Verdana"/>
              </a:rPr>
              <a:t>Adopting Sustainability Reporting </a:t>
            </a:r>
            <a:endParaRPr sz="1300" dirty="0">
              <a:solidFill>
                <a:srgbClr val="1A2A30"/>
              </a:solidFill>
              <a:cs typeface="Verdana"/>
            </a:endParaRPr>
          </a:p>
          <a:p>
            <a:pPr marL="138589" indent="-129540">
              <a:spcBef>
                <a:spcPts val="454"/>
              </a:spcBef>
              <a:buFont typeface="Arial MT"/>
              <a:buChar char="•"/>
              <a:tabLst>
                <a:tab pos="139065" algn="l"/>
              </a:tabLst>
            </a:pPr>
            <a:r>
              <a:rPr sz="1300" spc="-4" dirty="0">
                <a:solidFill>
                  <a:srgbClr val="1A2A30"/>
                </a:solidFill>
                <a:cs typeface="Verdana"/>
              </a:rPr>
              <a:t>Enhance </a:t>
            </a:r>
            <a:r>
              <a:rPr lang="en-US" sz="1300" spc="-4" dirty="0">
                <a:solidFill>
                  <a:srgbClr val="1A2A30"/>
                </a:solidFill>
                <a:cs typeface="Verdana"/>
              </a:rPr>
              <a:t>S</a:t>
            </a:r>
            <a:r>
              <a:rPr sz="1300" dirty="0">
                <a:solidFill>
                  <a:srgbClr val="1A2A30"/>
                </a:solidFill>
                <a:cs typeface="Verdana"/>
              </a:rPr>
              <a:t>takeholder</a:t>
            </a:r>
            <a:r>
              <a:rPr lang="en-US" sz="1300" dirty="0">
                <a:solidFill>
                  <a:srgbClr val="1A2A30"/>
                </a:solidFill>
                <a:cs typeface="Verdana"/>
              </a:rPr>
              <a:t>‘s Trust, Confidence and  E</a:t>
            </a:r>
            <a:r>
              <a:rPr sz="1300" dirty="0">
                <a:solidFill>
                  <a:srgbClr val="1A2A30"/>
                </a:solidFill>
                <a:cs typeface="Verdana"/>
              </a:rPr>
              <a:t>xperience</a:t>
            </a:r>
          </a:p>
        </p:txBody>
      </p:sp>
      <p:sp>
        <p:nvSpPr>
          <p:cNvPr id="17" name="TextBox 16"/>
          <p:cNvSpPr txBox="1"/>
          <p:nvPr/>
        </p:nvSpPr>
        <p:spPr>
          <a:xfrm>
            <a:off x="4419621" y="3285012"/>
            <a:ext cx="1316685" cy="292388"/>
          </a:xfrm>
          <a:prstGeom prst="rect">
            <a:avLst/>
          </a:prstGeom>
          <a:noFill/>
        </p:spPr>
        <p:txBody>
          <a:bodyPr wrap="square" rtlCol="0">
            <a:spAutoFit/>
          </a:bodyPr>
          <a:lstStyle/>
          <a:p>
            <a:pPr marL="9525" algn="ctr">
              <a:spcBef>
                <a:spcPts val="79"/>
              </a:spcBef>
            </a:pPr>
            <a:r>
              <a:rPr lang="en-US" sz="1300" b="1" dirty="0" smtClean="0">
                <a:solidFill>
                  <a:srgbClr val="1A2A30"/>
                </a:solidFill>
              </a:rPr>
              <a:t>Corporates</a:t>
            </a:r>
            <a:endParaRPr lang="en-IN" sz="1300" b="1" dirty="0">
              <a:solidFill>
                <a:srgbClr val="1A2A30"/>
              </a:solidFill>
            </a:endParaRPr>
          </a:p>
        </p:txBody>
      </p:sp>
    </p:spTree>
    <p:extLst>
      <p:ext uri="{BB962C8B-B14F-4D97-AF65-F5344CB8AC3E}">
        <p14:creationId xmlns:p14="http://schemas.microsoft.com/office/powerpoint/2010/main" val="556194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75000"/>
              </a:schemeClr>
            </a:gs>
            <a:gs pos="100000">
              <a:schemeClr val="bg2"/>
            </a:gs>
          </a:gsLst>
          <a:lin ang="5400000" scaled="1"/>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36012BF-44AE-4EEC-B376-98BF8F987F19}"/>
              </a:ext>
            </a:extLst>
          </p:cNvPr>
          <p:cNvSpPr>
            <a:spLocks noGrp="1"/>
          </p:cNvSpPr>
          <p:nvPr>
            <p:ph type="title"/>
          </p:nvPr>
        </p:nvSpPr>
        <p:spPr>
          <a:xfrm>
            <a:off x="459774" y="173810"/>
            <a:ext cx="8548120" cy="443160"/>
          </a:xfrm>
        </p:spPr>
        <p:txBody>
          <a:bodyPr/>
          <a:lstStyle/>
          <a:p>
            <a:r>
              <a:rPr lang="en-IN" dirty="0">
                <a:solidFill>
                  <a:schemeClr val="tx1"/>
                </a:solidFill>
              </a:rPr>
              <a:t>Changing </a:t>
            </a:r>
            <a:r>
              <a:rPr lang="en-IN" dirty="0">
                <a:solidFill>
                  <a:schemeClr val="tx2"/>
                </a:solidFill>
              </a:rPr>
              <a:t>regulatory landscape </a:t>
            </a:r>
            <a:r>
              <a:rPr lang="en-IN" dirty="0">
                <a:solidFill>
                  <a:schemeClr val="tx1"/>
                </a:solidFill>
              </a:rPr>
              <a:t>on ESG disclosure in India</a:t>
            </a:r>
          </a:p>
        </p:txBody>
      </p:sp>
      <p:sp>
        <p:nvSpPr>
          <p:cNvPr id="16" name="Rectangle 15">
            <a:extLst>
              <a:ext uri="{FF2B5EF4-FFF2-40B4-BE49-F238E27FC236}">
                <a16:creationId xmlns="" xmlns:a16="http://schemas.microsoft.com/office/drawing/2014/main" id="{3EF2E0BE-FFDF-4BD2-9E36-FCC740FDA80B}"/>
              </a:ext>
            </a:extLst>
          </p:cNvPr>
          <p:cNvSpPr/>
          <p:nvPr/>
        </p:nvSpPr>
        <p:spPr>
          <a:xfrm>
            <a:off x="3724900" y="1514746"/>
            <a:ext cx="1752179" cy="3052235"/>
          </a:xfrm>
          <a:prstGeom prst="rect">
            <a:avLst/>
          </a:prstGeom>
          <a:noFill/>
          <a:ln w="9525" cap="flat" cmpd="sng" algn="ctr">
            <a:noFill/>
            <a:prstDash val="solid"/>
          </a:ln>
          <a:effectLst/>
        </p:spPr>
        <p:txBody>
          <a:bodyPr rtlCol="0" anchor="ctr" anchorCtr="0"/>
          <a:lstStyle/>
          <a:p>
            <a:pPr marL="128523" indent="-128523" defTabSz="685457" fontAlgn="base">
              <a:lnSpc>
                <a:spcPct val="95000"/>
              </a:lnSpc>
              <a:spcBef>
                <a:spcPct val="0"/>
              </a:spcBef>
              <a:spcAft>
                <a:spcPts val="300"/>
              </a:spcAft>
              <a:buClr>
                <a:srgbClr val="FFE600"/>
              </a:buClr>
              <a:buFont typeface="Arial" panose="020B0604020202020204" pitchFamily="34" charset="0"/>
              <a:buChar char="•"/>
              <a:defRPr/>
            </a:pPr>
            <a:r>
              <a:rPr lang="en-IN" sz="899" dirty="0">
                <a:solidFill>
                  <a:prstClr val="white"/>
                </a:solidFill>
                <a:latin typeface="EYInterstate Light"/>
                <a:ea typeface="+mn-ea"/>
              </a:rPr>
              <a:t>Developed for the top 1000 companies listed in India</a:t>
            </a:r>
          </a:p>
          <a:p>
            <a:pPr marL="128523" indent="-128523" defTabSz="685457" fontAlgn="base">
              <a:lnSpc>
                <a:spcPct val="95000"/>
              </a:lnSpc>
              <a:spcBef>
                <a:spcPct val="0"/>
              </a:spcBef>
              <a:spcAft>
                <a:spcPts val="300"/>
              </a:spcAft>
              <a:buClr>
                <a:srgbClr val="FFE600"/>
              </a:buClr>
              <a:buFont typeface="Arial" panose="020B0604020202020204" pitchFamily="34" charset="0"/>
              <a:buChar char="•"/>
              <a:defRPr/>
            </a:pPr>
            <a:endParaRPr lang="en-IN" sz="899" dirty="0">
              <a:solidFill>
                <a:prstClr val="white"/>
              </a:solidFill>
              <a:latin typeface="EYInterstate Light"/>
              <a:ea typeface="+mn-ea"/>
            </a:endParaRPr>
          </a:p>
          <a:p>
            <a:pPr marL="128523" indent="-128523" defTabSz="685457" fontAlgn="base">
              <a:lnSpc>
                <a:spcPct val="95000"/>
              </a:lnSpc>
              <a:spcBef>
                <a:spcPct val="0"/>
              </a:spcBef>
              <a:spcAft>
                <a:spcPts val="300"/>
              </a:spcAft>
              <a:buClr>
                <a:srgbClr val="FFE600"/>
              </a:buClr>
              <a:buFont typeface="Arial" panose="020B0604020202020204" pitchFamily="34" charset="0"/>
              <a:buChar char="•"/>
              <a:defRPr/>
            </a:pPr>
            <a:r>
              <a:rPr lang="en-IN" sz="899" dirty="0">
                <a:solidFill>
                  <a:prstClr val="white"/>
                </a:solidFill>
                <a:latin typeface="EYInterstate Light"/>
                <a:ea typeface="+mn-ea"/>
              </a:rPr>
              <a:t>May be extended to several unlisted companies that meet specified thresholds of turnover and/or paid-up capital.</a:t>
            </a:r>
          </a:p>
          <a:p>
            <a:pPr marL="128523" indent="-128523" defTabSz="685457" fontAlgn="base">
              <a:lnSpc>
                <a:spcPct val="95000"/>
              </a:lnSpc>
              <a:spcBef>
                <a:spcPct val="0"/>
              </a:spcBef>
              <a:spcAft>
                <a:spcPts val="300"/>
              </a:spcAft>
              <a:buClr>
                <a:srgbClr val="FFE600"/>
              </a:buClr>
              <a:buFont typeface="Arial" panose="020B0604020202020204" pitchFamily="34" charset="0"/>
              <a:buChar char="•"/>
              <a:defRPr/>
            </a:pPr>
            <a:endParaRPr lang="en-IN" sz="899" dirty="0">
              <a:solidFill>
                <a:prstClr val="white"/>
              </a:solidFill>
              <a:latin typeface="EYInterstate Light"/>
              <a:ea typeface="+mn-ea"/>
            </a:endParaRPr>
          </a:p>
          <a:p>
            <a:pPr marL="128523" indent="-128523" defTabSz="685457" fontAlgn="base">
              <a:lnSpc>
                <a:spcPct val="95000"/>
              </a:lnSpc>
              <a:spcBef>
                <a:spcPct val="0"/>
              </a:spcBef>
              <a:spcAft>
                <a:spcPts val="300"/>
              </a:spcAft>
              <a:buClr>
                <a:srgbClr val="FFE600"/>
              </a:buClr>
              <a:buFont typeface="Arial" panose="020B0604020202020204" pitchFamily="34" charset="0"/>
              <a:buChar char="•"/>
              <a:defRPr/>
            </a:pPr>
            <a:r>
              <a:rPr lang="en-IN" sz="899" dirty="0">
                <a:solidFill>
                  <a:prstClr val="white"/>
                </a:solidFill>
                <a:latin typeface="EYInterstate Light"/>
                <a:ea typeface="+mn-ea"/>
              </a:rPr>
              <a:t>The adoption of Comprehensive BRSR would be mandatory for such companies.</a:t>
            </a:r>
          </a:p>
          <a:p>
            <a:pPr marL="128523" indent="-128523" defTabSz="685457" fontAlgn="base">
              <a:lnSpc>
                <a:spcPct val="95000"/>
              </a:lnSpc>
              <a:spcBef>
                <a:spcPct val="0"/>
              </a:spcBef>
              <a:spcAft>
                <a:spcPts val="300"/>
              </a:spcAft>
              <a:buClr>
                <a:srgbClr val="FFE600"/>
              </a:buClr>
              <a:buFont typeface="Arial" panose="020B0604020202020204" pitchFamily="34" charset="0"/>
              <a:buChar char="•"/>
              <a:defRPr/>
            </a:pPr>
            <a:endParaRPr lang="en-IN" sz="899" dirty="0">
              <a:solidFill>
                <a:prstClr val="white"/>
              </a:solidFill>
              <a:latin typeface="EYInterstate Light"/>
              <a:ea typeface="+mn-ea"/>
            </a:endParaRPr>
          </a:p>
          <a:p>
            <a:pPr marL="128523" indent="-128523" defTabSz="685457" fontAlgn="base">
              <a:lnSpc>
                <a:spcPct val="95000"/>
              </a:lnSpc>
              <a:spcBef>
                <a:spcPct val="0"/>
              </a:spcBef>
              <a:spcAft>
                <a:spcPts val="300"/>
              </a:spcAft>
              <a:buClr>
                <a:srgbClr val="FFE600"/>
              </a:buClr>
              <a:buFont typeface="Arial" panose="020B0604020202020204" pitchFamily="34" charset="0"/>
              <a:buChar char="•"/>
              <a:defRPr/>
            </a:pPr>
            <a:r>
              <a:rPr lang="en-IN" sz="899" dirty="0">
                <a:solidFill>
                  <a:prstClr val="white"/>
                </a:solidFill>
                <a:latin typeface="EYInterstate Light"/>
                <a:ea typeface="+mn-ea"/>
              </a:rPr>
              <a:t>MCA appointed Committee has proposed revised BRR formats </a:t>
            </a:r>
          </a:p>
          <a:p>
            <a:pPr defTabSz="685457">
              <a:buClr>
                <a:srgbClr val="FFE600"/>
              </a:buClr>
              <a:defRPr/>
            </a:pPr>
            <a:endParaRPr lang="en-IN" sz="899" dirty="0">
              <a:solidFill>
                <a:prstClr val="white"/>
              </a:solidFill>
              <a:latin typeface="EYInterstate Light"/>
              <a:ea typeface="+mn-ea"/>
            </a:endParaRPr>
          </a:p>
        </p:txBody>
      </p:sp>
      <p:sp>
        <p:nvSpPr>
          <p:cNvPr id="17" name="Rectangle 16">
            <a:extLst>
              <a:ext uri="{FF2B5EF4-FFF2-40B4-BE49-F238E27FC236}">
                <a16:creationId xmlns="" xmlns:a16="http://schemas.microsoft.com/office/drawing/2014/main" id="{BB08A940-6C7D-430C-AA9B-0C4995731296}"/>
              </a:ext>
            </a:extLst>
          </p:cNvPr>
          <p:cNvSpPr/>
          <p:nvPr/>
        </p:nvSpPr>
        <p:spPr>
          <a:xfrm>
            <a:off x="762122" y="4011821"/>
            <a:ext cx="2627542" cy="493725"/>
          </a:xfrm>
          <a:prstGeom prst="rect">
            <a:avLst/>
          </a:prstGeom>
        </p:spPr>
        <p:txBody>
          <a:bodyPr wrap="square">
            <a:spAutoFit/>
          </a:bodyPr>
          <a:lstStyle/>
          <a:p>
            <a:pPr defTabSz="685457">
              <a:buClrTx/>
              <a:defRPr/>
            </a:pPr>
            <a:r>
              <a:rPr lang="en-IN" sz="900" b="1" i="1" dirty="0">
                <a:solidFill>
                  <a:srgbClr val="FFE600"/>
                </a:solidFill>
                <a:latin typeface="EYInterstate" panose="02000503020000020004" pitchFamily="2" charset="0"/>
                <a:ea typeface="+mn-ea"/>
              </a:rPr>
              <a:t>BRR – increased coverage</a:t>
            </a:r>
          </a:p>
          <a:p>
            <a:pPr marL="128523" indent="-128523" defTabSz="685457" fontAlgn="base">
              <a:lnSpc>
                <a:spcPct val="95000"/>
              </a:lnSpc>
              <a:spcBef>
                <a:spcPct val="0"/>
              </a:spcBef>
              <a:spcAft>
                <a:spcPts val="300"/>
              </a:spcAft>
              <a:buClr>
                <a:srgbClr val="FFE600"/>
              </a:buClr>
              <a:buFont typeface="Arial" panose="020B0604020202020204" pitchFamily="34" charset="0"/>
              <a:buChar char="•"/>
              <a:defRPr/>
            </a:pPr>
            <a:r>
              <a:rPr lang="en-IN" sz="899" dirty="0">
                <a:solidFill>
                  <a:prstClr val="white"/>
                </a:solidFill>
                <a:latin typeface="EYInterstate Light"/>
                <a:ea typeface="+mn-ea"/>
              </a:rPr>
              <a:t>Applicability extended to include top 1000 listed companies as per SEBI’s listing regulations</a:t>
            </a:r>
          </a:p>
        </p:txBody>
      </p:sp>
      <p:sp>
        <p:nvSpPr>
          <p:cNvPr id="18" name="Rectangle 17">
            <a:extLst>
              <a:ext uri="{FF2B5EF4-FFF2-40B4-BE49-F238E27FC236}">
                <a16:creationId xmlns="" xmlns:a16="http://schemas.microsoft.com/office/drawing/2014/main" id="{6D857A3D-6067-4A31-A3C9-A4634B165C2D}"/>
              </a:ext>
            </a:extLst>
          </p:cNvPr>
          <p:cNvSpPr/>
          <p:nvPr/>
        </p:nvSpPr>
        <p:spPr>
          <a:xfrm>
            <a:off x="3724900" y="958411"/>
            <a:ext cx="2942930" cy="645946"/>
          </a:xfrm>
          <a:prstGeom prst="rect">
            <a:avLst/>
          </a:prstGeom>
        </p:spPr>
        <p:txBody>
          <a:bodyPr wrap="square">
            <a:spAutoFit/>
          </a:bodyPr>
          <a:lstStyle/>
          <a:p>
            <a:pPr defTabSz="685457">
              <a:buClrTx/>
              <a:defRPr/>
            </a:pPr>
            <a:r>
              <a:rPr lang="en-IN" sz="900" b="1" i="1" dirty="0">
                <a:solidFill>
                  <a:srgbClr val="FFE600"/>
                </a:solidFill>
                <a:latin typeface="EYInterstate" panose="02000503020000020004" pitchFamily="2" charset="0"/>
                <a:ea typeface="+mn-ea"/>
              </a:rPr>
              <a:t>Business Responsibility &amp; Sustainability Reporting</a:t>
            </a:r>
          </a:p>
          <a:p>
            <a:pPr algn="just" defTabSz="685457">
              <a:buClrTx/>
              <a:defRPr/>
            </a:pPr>
            <a:r>
              <a:rPr lang="en-IN" sz="899" dirty="0">
                <a:solidFill>
                  <a:prstClr val="white"/>
                </a:solidFill>
                <a:latin typeface="EYInterstate Light"/>
                <a:ea typeface="+mn-ea"/>
              </a:rPr>
              <a:t>The Ministry of Corporate Affairs upgraded its National Voluntary Guidelines in the form of ‘</a:t>
            </a:r>
            <a:r>
              <a:rPr lang="en-IN" sz="899" b="1" i="1" dirty="0">
                <a:solidFill>
                  <a:prstClr val="white"/>
                </a:solidFill>
                <a:latin typeface="EYInterstate Light"/>
                <a:ea typeface="+mn-ea"/>
              </a:rPr>
              <a:t>National Guidelines on Responsible Business Conduct’ </a:t>
            </a:r>
            <a:r>
              <a:rPr lang="en-IN" sz="899" dirty="0">
                <a:solidFill>
                  <a:prstClr val="white"/>
                </a:solidFill>
                <a:latin typeface="EYInterstate Light"/>
                <a:ea typeface="+mn-ea"/>
              </a:rPr>
              <a:t>(NGRBC) in 2018. </a:t>
            </a:r>
          </a:p>
        </p:txBody>
      </p:sp>
      <p:sp>
        <p:nvSpPr>
          <p:cNvPr id="23" name="Rectangle 22">
            <a:extLst>
              <a:ext uri="{FF2B5EF4-FFF2-40B4-BE49-F238E27FC236}">
                <a16:creationId xmlns="" xmlns:a16="http://schemas.microsoft.com/office/drawing/2014/main" id="{672B212A-B80F-431E-9707-EAF11ECE8C7D}"/>
              </a:ext>
            </a:extLst>
          </p:cNvPr>
          <p:cNvSpPr/>
          <p:nvPr/>
        </p:nvSpPr>
        <p:spPr>
          <a:xfrm>
            <a:off x="762121" y="2938406"/>
            <a:ext cx="2627549" cy="795089"/>
          </a:xfrm>
          <a:prstGeom prst="rect">
            <a:avLst/>
          </a:prstGeom>
        </p:spPr>
        <p:txBody>
          <a:bodyPr wrap="square">
            <a:spAutoFit/>
          </a:bodyPr>
          <a:lstStyle/>
          <a:p>
            <a:pPr defTabSz="685457">
              <a:buClrTx/>
              <a:defRPr/>
            </a:pPr>
            <a:r>
              <a:rPr lang="en-IN" sz="900" b="1" i="1" dirty="0">
                <a:solidFill>
                  <a:srgbClr val="FFE600"/>
                </a:solidFill>
                <a:latin typeface="EYInterstate" panose="02000503020000020004" pitchFamily="2" charset="0"/>
                <a:ea typeface="+mn-ea"/>
              </a:rPr>
              <a:t>Integrated Reporting &lt;IR&gt;</a:t>
            </a:r>
          </a:p>
          <a:p>
            <a:pPr marL="128523" indent="-128523" defTabSz="685457" fontAlgn="base">
              <a:lnSpc>
                <a:spcPct val="95000"/>
              </a:lnSpc>
              <a:spcBef>
                <a:spcPct val="0"/>
              </a:spcBef>
              <a:spcAft>
                <a:spcPts val="300"/>
              </a:spcAft>
              <a:buClr>
                <a:srgbClr val="FFE600"/>
              </a:buClr>
              <a:buFont typeface="Arial" panose="020B0604020202020204" pitchFamily="34" charset="0"/>
              <a:buChar char="•"/>
              <a:defRPr/>
            </a:pPr>
            <a:r>
              <a:rPr lang="en-GB" sz="899" dirty="0">
                <a:solidFill>
                  <a:prstClr val="white"/>
                </a:solidFill>
                <a:latin typeface="EYInterstate Light"/>
                <a:ea typeface="+mn-ea"/>
              </a:rPr>
              <a:t>SEBI issued circular advising top 500 listed companies to adopt IR on a voluntary basis from FY 2017-18</a:t>
            </a:r>
            <a:endParaRPr lang="en-IN" sz="899" dirty="0">
              <a:solidFill>
                <a:prstClr val="white"/>
              </a:solidFill>
              <a:latin typeface="EYInterstate Light"/>
              <a:ea typeface="+mn-ea"/>
            </a:endParaRPr>
          </a:p>
          <a:p>
            <a:pPr marL="128523" indent="-128523" defTabSz="685457" fontAlgn="base">
              <a:lnSpc>
                <a:spcPct val="95000"/>
              </a:lnSpc>
              <a:spcBef>
                <a:spcPct val="0"/>
              </a:spcBef>
              <a:spcAft>
                <a:spcPts val="300"/>
              </a:spcAft>
              <a:buClr>
                <a:srgbClr val="FFE600"/>
              </a:buClr>
              <a:buFont typeface="Arial" panose="020B0604020202020204" pitchFamily="34" charset="0"/>
              <a:buChar char="•"/>
              <a:defRPr/>
            </a:pPr>
            <a:r>
              <a:rPr lang="en-IN" sz="899" noProof="1">
                <a:solidFill>
                  <a:prstClr val="white"/>
                </a:solidFill>
                <a:latin typeface="EYInterstate Light"/>
                <a:ea typeface="+mn-ea"/>
              </a:rPr>
              <a:t>Globally organizations integrating non-financial aspects with the business strategy</a:t>
            </a:r>
            <a:endParaRPr lang="en-US" sz="899" noProof="1">
              <a:solidFill>
                <a:prstClr val="white"/>
              </a:solidFill>
              <a:latin typeface="EYInterstate Light"/>
              <a:ea typeface="+mn-ea"/>
            </a:endParaRPr>
          </a:p>
        </p:txBody>
      </p:sp>
      <p:sp>
        <p:nvSpPr>
          <p:cNvPr id="24" name="Rechteck 19">
            <a:extLst>
              <a:ext uri="{FF2B5EF4-FFF2-40B4-BE49-F238E27FC236}">
                <a16:creationId xmlns="" xmlns:a16="http://schemas.microsoft.com/office/drawing/2014/main" id="{4514A996-095D-49A3-9719-26BE53CC8AB4}"/>
              </a:ext>
            </a:extLst>
          </p:cNvPr>
          <p:cNvSpPr/>
          <p:nvPr/>
        </p:nvSpPr>
        <p:spPr bwMode="gray">
          <a:xfrm>
            <a:off x="790697" y="1927409"/>
            <a:ext cx="2627549" cy="865750"/>
          </a:xfrm>
          <a:prstGeom prst="rect">
            <a:avLst/>
          </a:prstGeom>
        </p:spPr>
        <p:txBody>
          <a:bodyPr vert="horz" wrap="square" lIns="0" tIns="0" rIns="68508" bIns="0" anchor="ctr" anchorCtr="0">
            <a:spAutoFit/>
          </a:bodyPr>
          <a:lstStyle/>
          <a:p>
            <a:pPr defTabSz="685457" fontAlgn="base">
              <a:lnSpc>
                <a:spcPct val="95000"/>
              </a:lnSpc>
              <a:spcBef>
                <a:spcPct val="0"/>
              </a:spcBef>
              <a:buClr>
                <a:srgbClr val="808080"/>
              </a:buClr>
              <a:defRPr/>
            </a:pPr>
            <a:r>
              <a:rPr lang="en-US" sz="900" b="1" i="1" noProof="1">
                <a:solidFill>
                  <a:srgbClr val="FFE600"/>
                </a:solidFill>
                <a:latin typeface="EYInterstate" panose="02000503020000020004" pitchFamily="2" charset="0"/>
                <a:ea typeface="+mn-ea"/>
              </a:rPr>
              <a:t>Sustainability Report</a:t>
            </a:r>
          </a:p>
          <a:p>
            <a:pPr marL="128523" indent="-128523" defTabSz="685457" fontAlgn="base">
              <a:lnSpc>
                <a:spcPct val="95000"/>
              </a:lnSpc>
              <a:spcBef>
                <a:spcPct val="0"/>
              </a:spcBef>
              <a:spcAft>
                <a:spcPts val="300"/>
              </a:spcAft>
              <a:buClr>
                <a:srgbClr val="FFE600"/>
              </a:buClr>
              <a:buFont typeface="Arial" panose="020B0604020202020204" pitchFamily="34" charset="0"/>
              <a:buChar char="•"/>
              <a:defRPr/>
            </a:pPr>
            <a:r>
              <a:rPr lang="en-US" sz="899" noProof="1">
                <a:solidFill>
                  <a:prstClr val="white"/>
                </a:solidFill>
                <a:latin typeface="EYInterstate Light"/>
                <a:ea typeface="+mn-ea"/>
              </a:rPr>
              <a:t>BSE signed pact with GRI to extent BRR from top 100 to top 500 listed companies:</a:t>
            </a:r>
          </a:p>
          <a:p>
            <a:pPr marL="128523" indent="-128523" defTabSz="685457" fontAlgn="base">
              <a:lnSpc>
                <a:spcPct val="95000"/>
              </a:lnSpc>
              <a:spcBef>
                <a:spcPct val="0"/>
              </a:spcBef>
              <a:spcAft>
                <a:spcPts val="300"/>
              </a:spcAft>
              <a:buClr>
                <a:srgbClr val="FFE600"/>
              </a:buClr>
              <a:buFont typeface="Arial" panose="020B0604020202020204" pitchFamily="34" charset="0"/>
              <a:buChar char="•"/>
              <a:defRPr/>
            </a:pPr>
            <a:r>
              <a:rPr lang="en-IN" sz="899" noProof="1">
                <a:solidFill>
                  <a:prstClr val="white"/>
                </a:solidFill>
                <a:latin typeface="EYInterstate Light"/>
                <a:ea typeface="+mn-ea"/>
              </a:rPr>
              <a:t>Globally organizations are disclosing non-financial performance using different standards</a:t>
            </a:r>
            <a:endParaRPr lang="en-US" sz="899" noProof="1">
              <a:solidFill>
                <a:prstClr val="white"/>
              </a:solidFill>
              <a:latin typeface="EYInterstate Light"/>
              <a:ea typeface="+mn-ea"/>
            </a:endParaRPr>
          </a:p>
          <a:p>
            <a:pPr marL="195165" indent="-128523" algn="just" defTabSz="685457" fontAlgn="base">
              <a:lnSpc>
                <a:spcPct val="95000"/>
              </a:lnSpc>
              <a:spcBef>
                <a:spcPct val="0"/>
              </a:spcBef>
              <a:buClr>
                <a:srgbClr val="808080"/>
              </a:buClr>
              <a:buFont typeface="Arial" panose="020B0604020202020204" pitchFamily="34" charset="0"/>
              <a:buChar char="•"/>
              <a:defRPr/>
            </a:pPr>
            <a:endParaRPr lang="en-US" sz="899" noProof="1">
              <a:solidFill>
                <a:prstClr val="white"/>
              </a:solidFill>
              <a:latin typeface="EYInterstate Light"/>
              <a:ea typeface="+mn-ea"/>
            </a:endParaRPr>
          </a:p>
        </p:txBody>
      </p:sp>
      <p:sp>
        <p:nvSpPr>
          <p:cNvPr id="25" name="Rectangle 24">
            <a:extLst>
              <a:ext uri="{FF2B5EF4-FFF2-40B4-BE49-F238E27FC236}">
                <a16:creationId xmlns="" xmlns:a16="http://schemas.microsoft.com/office/drawing/2014/main" id="{C463FB88-8C6C-4898-B86A-E2806A8A7E98}"/>
              </a:ext>
            </a:extLst>
          </p:cNvPr>
          <p:cNvSpPr/>
          <p:nvPr/>
        </p:nvSpPr>
        <p:spPr>
          <a:xfrm>
            <a:off x="762122" y="952915"/>
            <a:ext cx="2627542" cy="788164"/>
          </a:xfrm>
          <a:prstGeom prst="rect">
            <a:avLst/>
          </a:prstGeom>
        </p:spPr>
        <p:txBody>
          <a:bodyPr wrap="square">
            <a:spAutoFit/>
          </a:bodyPr>
          <a:lstStyle/>
          <a:p>
            <a:pPr defTabSz="685457" fontAlgn="base">
              <a:lnSpc>
                <a:spcPct val="95000"/>
              </a:lnSpc>
              <a:spcBef>
                <a:spcPct val="0"/>
              </a:spcBef>
              <a:buClr>
                <a:srgbClr val="808080"/>
              </a:buClr>
              <a:defRPr/>
            </a:pPr>
            <a:r>
              <a:rPr lang="en-IN" sz="900" b="1" i="1" dirty="0">
                <a:solidFill>
                  <a:srgbClr val="FFE600"/>
                </a:solidFill>
                <a:latin typeface="EYInterstate" panose="02000503020000020004" pitchFamily="2" charset="0"/>
                <a:ea typeface="+mn-ea"/>
              </a:rPr>
              <a:t>Business Responsibility Reporting (BRR)</a:t>
            </a:r>
          </a:p>
          <a:p>
            <a:pPr marL="128523" indent="-128523" defTabSz="685457" fontAlgn="base">
              <a:lnSpc>
                <a:spcPct val="95000"/>
              </a:lnSpc>
              <a:spcBef>
                <a:spcPct val="0"/>
              </a:spcBef>
              <a:spcAft>
                <a:spcPts val="300"/>
              </a:spcAft>
              <a:buClr>
                <a:srgbClr val="FFE600"/>
              </a:buClr>
              <a:buFont typeface="Arial" panose="020B0604020202020204" pitchFamily="34" charset="0"/>
              <a:buChar char="•"/>
              <a:defRPr/>
            </a:pPr>
            <a:r>
              <a:rPr lang="en-GB" sz="899" dirty="0">
                <a:solidFill>
                  <a:prstClr val="white"/>
                </a:solidFill>
                <a:latin typeface="EYInterstate Light"/>
                <a:ea typeface="+mn-ea"/>
              </a:rPr>
              <a:t>National Voluntary Guidelines (NVGs) drawn by the MCA; </a:t>
            </a:r>
          </a:p>
          <a:p>
            <a:pPr marL="128523" indent="-128523" defTabSz="685457" fontAlgn="base">
              <a:lnSpc>
                <a:spcPct val="95000"/>
              </a:lnSpc>
              <a:spcBef>
                <a:spcPct val="0"/>
              </a:spcBef>
              <a:spcAft>
                <a:spcPts val="300"/>
              </a:spcAft>
              <a:buClr>
                <a:srgbClr val="FFE600"/>
              </a:buClr>
              <a:buFont typeface="Arial" panose="020B0604020202020204" pitchFamily="34" charset="0"/>
              <a:buChar char="•"/>
              <a:defRPr/>
            </a:pPr>
            <a:r>
              <a:rPr lang="en-GB" sz="899" dirty="0">
                <a:solidFill>
                  <a:prstClr val="white"/>
                </a:solidFill>
                <a:latin typeface="EYInterstate Light"/>
                <a:ea typeface="+mn-ea"/>
              </a:rPr>
              <a:t>M</a:t>
            </a:r>
            <a:r>
              <a:rPr lang="en-US" sz="899" noProof="1">
                <a:solidFill>
                  <a:prstClr val="white"/>
                </a:solidFill>
                <a:latin typeface="EYInterstate Light"/>
                <a:ea typeface="+mn-ea"/>
              </a:rPr>
              <a:t>andate was extended to top 100 </a:t>
            </a:r>
            <a:r>
              <a:rPr lang="en-GB" sz="899" dirty="0">
                <a:solidFill>
                  <a:prstClr val="white"/>
                </a:solidFill>
                <a:latin typeface="EYInterstate Light"/>
                <a:ea typeface="+mn-ea"/>
              </a:rPr>
              <a:t>listed companies by market cap</a:t>
            </a:r>
            <a:endParaRPr lang="en-US" sz="899" noProof="1">
              <a:solidFill>
                <a:prstClr val="white"/>
              </a:solidFill>
              <a:latin typeface="EYInterstate Light"/>
              <a:ea typeface="+mn-ea"/>
            </a:endParaRPr>
          </a:p>
        </p:txBody>
      </p:sp>
      <p:sp>
        <p:nvSpPr>
          <p:cNvPr id="26" name="Rectangle 25">
            <a:extLst>
              <a:ext uri="{FF2B5EF4-FFF2-40B4-BE49-F238E27FC236}">
                <a16:creationId xmlns="" xmlns:a16="http://schemas.microsoft.com/office/drawing/2014/main" id="{7C2368E2-8971-4A0A-8122-75C7959D651F}"/>
              </a:ext>
            </a:extLst>
          </p:cNvPr>
          <p:cNvSpPr/>
          <p:nvPr/>
        </p:nvSpPr>
        <p:spPr>
          <a:xfrm rot="16200000">
            <a:off x="377596" y="1155717"/>
            <a:ext cx="659387" cy="253787"/>
          </a:xfrm>
          <a:prstGeom prst="rect">
            <a:avLst/>
          </a:prstGeom>
        </p:spPr>
        <p:txBody>
          <a:bodyPr wrap="square">
            <a:spAutoFit/>
          </a:bodyPr>
          <a:lstStyle/>
          <a:p>
            <a:pPr algn="r" defTabSz="685457">
              <a:buClrTx/>
              <a:defRPr/>
            </a:pPr>
            <a:r>
              <a:rPr lang="en-IN" sz="1049" b="1" i="1" kern="1200" dirty="0">
                <a:solidFill>
                  <a:srgbClr val="FFE600"/>
                </a:solidFill>
                <a:latin typeface="EYInterstate" panose="02000503020000020004" pitchFamily="2" charset="0"/>
                <a:ea typeface="+mn-ea"/>
              </a:rPr>
              <a:t>2012</a:t>
            </a:r>
            <a:endParaRPr lang="en-US" sz="1049" noProof="1">
              <a:solidFill>
                <a:srgbClr val="FFE600"/>
              </a:solidFill>
              <a:latin typeface="EYInterstate" panose="02000503020000020004" pitchFamily="2" charset="0"/>
              <a:ea typeface="+mn-ea"/>
            </a:endParaRPr>
          </a:p>
        </p:txBody>
      </p:sp>
      <p:sp>
        <p:nvSpPr>
          <p:cNvPr id="27" name="Rectangle 26">
            <a:extLst>
              <a:ext uri="{FF2B5EF4-FFF2-40B4-BE49-F238E27FC236}">
                <a16:creationId xmlns="" xmlns:a16="http://schemas.microsoft.com/office/drawing/2014/main" id="{1794A692-956D-41AC-B890-BF376DDFB32C}"/>
              </a:ext>
            </a:extLst>
          </p:cNvPr>
          <p:cNvSpPr/>
          <p:nvPr/>
        </p:nvSpPr>
        <p:spPr>
          <a:xfrm rot="16200000">
            <a:off x="377596" y="3176855"/>
            <a:ext cx="659387" cy="253787"/>
          </a:xfrm>
          <a:prstGeom prst="rect">
            <a:avLst/>
          </a:prstGeom>
        </p:spPr>
        <p:txBody>
          <a:bodyPr wrap="square">
            <a:spAutoFit/>
          </a:bodyPr>
          <a:lstStyle/>
          <a:p>
            <a:pPr algn="r" defTabSz="685457">
              <a:buClrTx/>
              <a:defRPr/>
            </a:pPr>
            <a:r>
              <a:rPr lang="en-IN" sz="1049" b="1" i="1" kern="1200" dirty="0">
                <a:solidFill>
                  <a:srgbClr val="FFE600"/>
                </a:solidFill>
                <a:latin typeface="EYInterstate" panose="02000503020000020004" pitchFamily="2" charset="0"/>
                <a:ea typeface="+mn-ea"/>
              </a:rPr>
              <a:t>2017</a:t>
            </a:r>
            <a:endParaRPr lang="en-US" sz="1049" noProof="1">
              <a:solidFill>
                <a:srgbClr val="FFE600"/>
              </a:solidFill>
              <a:latin typeface="EYInterstate" panose="02000503020000020004" pitchFamily="2" charset="0"/>
              <a:ea typeface="+mn-ea"/>
            </a:endParaRPr>
          </a:p>
        </p:txBody>
      </p:sp>
      <p:sp>
        <p:nvSpPr>
          <p:cNvPr id="28" name="Rectangle 27">
            <a:extLst>
              <a:ext uri="{FF2B5EF4-FFF2-40B4-BE49-F238E27FC236}">
                <a16:creationId xmlns="" xmlns:a16="http://schemas.microsoft.com/office/drawing/2014/main" id="{5F6C3749-99DD-46EA-AE92-5F806AE6BFA7}"/>
              </a:ext>
            </a:extLst>
          </p:cNvPr>
          <p:cNvSpPr/>
          <p:nvPr/>
        </p:nvSpPr>
        <p:spPr>
          <a:xfrm rot="16200000">
            <a:off x="421753" y="1954413"/>
            <a:ext cx="526025" cy="253787"/>
          </a:xfrm>
          <a:prstGeom prst="rect">
            <a:avLst/>
          </a:prstGeom>
        </p:spPr>
        <p:txBody>
          <a:bodyPr wrap="square">
            <a:spAutoFit/>
          </a:bodyPr>
          <a:lstStyle/>
          <a:p>
            <a:pPr algn="r" defTabSz="685457">
              <a:buClrTx/>
              <a:defRPr/>
            </a:pPr>
            <a:r>
              <a:rPr lang="en-IN" sz="1049" b="1" i="1" kern="1200" dirty="0">
                <a:solidFill>
                  <a:srgbClr val="FFE600"/>
                </a:solidFill>
                <a:latin typeface="EYInterstate" panose="02000503020000020004" pitchFamily="2" charset="0"/>
                <a:ea typeface="+mn-ea"/>
              </a:rPr>
              <a:t>2015</a:t>
            </a:r>
            <a:endParaRPr lang="en-US" sz="1049" noProof="1">
              <a:solidFill>
                <a:srgbClr val="FFE600"/>
              </a:solidFill>
              <a:latin typeface="EYInterstate" panose="02000503020000020004" pitchFamily="2" charset="0"/>
              <a:ea typeface="+mn-ea"/>
            </a:endParaRPr>
          </a:p>
        </p:txBody>
      </p:sp>
      <p:sp>
        <p:nvSpPr>
          <p:cNvPr id="29" name="Rectangle 28">
            <a:extLst>
              <a:ext uri="{FF2B5EF4-FFF2-40B4-BE49-F238E27FC236}">
                <a16:creationId xmlns="" xmlns:a16="http://schemas.microsoft.com/office/drawing/2014/main" id="{53A2FA22-E470-4765-B7FD-7C920996BDEB}"/>
              </a:ext>
            </a:extLst>
          </p:cNvPr>
          <p:cNvSpPr/>
          <p:nvPr/>
        </p:nvSpPr>
        <p:spPr>
          <a:xfrm rot="16200000">
            <a:off x="377596" y="4207501"/>
            <a:ext cx="659387" cy="253787"/>
          </a:xfrm>
          <a:prstGeom prst="rect">
            <a:avLst/>
          </a:prstGeom>
        </p:spPr>
        <p:txBody>
          <a:bodyPr wrap="square">
            <a:spAutoFit/>
          </a:bodyPr>
          <a:lstStyle/>
          <a:p>
            <a:pPr algn="r" defTabSz="685457">
              <a:buClrTx/>
              <a:defRPr/>
            </a:pPr>
            <a:r>
              <a:rPr lang="en-IN" sz="1049" b="1" i="1" kern="1200" dirty="0">
                <a:solidFill>
                  <a:srgbClr val="FFE600"/>
                </a:solidFill>
                <a:latin typeface="EYInterstate" panose="02000503020000020004" pitchFamily="2" charset="0"/>
                <a:ea typeface="+mn-ea"/>
              </a:rPr>
              <a:t>2019</a:t>
            </a:r>
            <a:endParaRPr lang="en-US" sz="1049" noProof="1">
              <a:solidFill>
                <a:srgbClr val="FFE600"/>
              </a:solidFill>
              <a:latin typeface="EYInterstate" panose="02000503020000020004" pitchFamily="2" charset="0"/>
              <a:ea typeface="+mn-ea"/>
            </a:endParaRPr>
          </a:p>
        </p:txBody>
      </p:sp>
      <p:sp>
        <p:nvSpPr>
          <p:cNvPr id="30" name="Rectangle 29">
            <a:extLst>
              <a:ext uri="{FF2B5EF4-FFF2-40B4-BE49-F238E27FC236}">
                <a16:creationId xmlns="" xmlns:a16="http://schemas.microsoft.com/office/drawing/2014/main" id="{1598E7A8-627B-4556-A54F-A5781077F079}"/>
              </a:ext>
            </a:extLst>
          </p:cNvPr>
          <p:cNvSpPr/>
          <p:nvPr/>
        </p:nvSpPr>
        <p:spPr>
          <a:xfrm rot="16200000">
            <a:off x="3308251" y="1160528"/>
            <a:ext cx="659387" cy="253787"/>
          </a:xfrm>
          <a:prstGeom prst="rect">
            <a:avLst/>
          </a:prstGeom>
        </p:spPr>
        <p:txBody>
          <a:bodyPr wrap="square">
            <a:spAutoFit/>
          </a:bodyPr>
          <a:lstStyle/>
          <a:p>
            <a:pPr algn="r" defTabSz="685457">
              <a:buClrTx/>
              <a:defRPr/>
            </a:pPr>
            <a:r>
              <a:rPr lang="en-IN" sz="1049" b="1" i="1" kern="1200" dirty="0">
                <a:solidFill>
                  <a:srgbClr val="FFE600"/>
                </a:solidFill>
                <a:latin typeface="EYInterstate" panose="02000503020000020004" pitchFamily="2" charset="0"/>
                <a:ea typeface="+mn-ea"/>
              </a:rPr>
              <a:t>2020</a:t>
            </a:r>
            <a:endParaRPr lang="en-US" sz="1049" noProof="1">
              <a:solidFill>
                <a:srgbClr val="FFE600"/>
              </a:solidFill>
              <a:latin typeface="EYInterstate" panose="02000503020000020004" pitchFamily="2" charset="0"/>
              <a:ea typeface="+mn-ea"/>
            </a:endParaRPr>
          </a:p>
        </p:txBody>
      </p:sp>
      <p:grpSp>
        <p:nvGrpSpPr>
          <p:cNvPr id="31" name="Group 30">
            <a:extLst>
              <a:ext uri="{FF2B5EF4-FFF2-40B4-BE49-F238E27FC236}">
                <a16:creationId xmlns="" xmlns:a16="http://schemas.microsoft.com/office/drawing/2014/main" id="{0EB3B6D0-8A5F-4255-9AFB-995DAFEFF6D0}"/>
              </a:ext>
            </a:extLst>
          </p:cNvPr>
          <p:cNvGrpSpPr/>
          <p:nvPr/>
        </p:nvGrpSpPr>
        <p:grpSpPr>
          <a:xfrm>
            <a:off x="272106" y="1013256"/>
            <a:ext cx="314850" cy="3553714"/>
            <a:chOff x="3278401" y="1315537"/>
            <a:chExt cx="420019" cy="4485586"/>
          </a:xfrm>
        </p:grpSpPr>
        <p:grpSp>
          <p:nvGrpSpPr>
            <p:cNvPr id="32" name="Group 31">
              <a:extLst>
                <a:ext uri="{FF2B5EF4-FFF2-40B4-BE49-F238E27FC236}">
                  <a16:creationId xmlns="" xmlns:a16="http://schemas.microsoft.com/office/drawing/2014/main" id="{3C1C211F-3F60-444B-B0A1-CA79B93343F3}"/>
                </a:ext>
              </a:extLst>
            </p:cNvPr>
            <p:cNvGrpSpPr/>
            <p:nvPr/>
          </p:nvGrpSpPr>
          <p:grpSpPr>
            <a:xfrm>
              <a:off x="3278401" y="1315537"/>
              <a:ext cx="420019" cy="1847466"/>
              <a:chOff x="2982156" y="1238380"/>
              <a:chExt cx="614949" cy="3229535"/>
            </a:xfrm>
          </p:grpSpPr>
          <p:sp>
            <p:nvSpPr>
              <p:cNvPr id="46" name="AutoShape 68" descr="© INSCALE GmbH, 26.05.2010&#10;http://www.presentationload.com/">
                <a:extLst>
                  <a:ext uri="{FF2B5EF4-FFF2-40B4-BE49-F238E27FC236}">
                    <a16:creationId xmlns="" xmlns:a16="http://schemas.microsoft.com/office/drawing/2014/main" id="{CAC38BF0-ED66-4397-BB19-A71A46784BE4}"/>
                  </a:ext>
                </a:extLst>
              </p:cNvPr>
              <p:cNvSpPr>
                <a:spLocks noChangeArrowheads="1"/>
              </p:cNvSpPr>
              <p:nvPr/>
            </p:nvSpPr>
            <p:spPr bwMode="gray">
              <a:xfrm rot="5400000">
                <a:off x="2974612" y="1245926"/>
                <a:ext cx="518286" cy="503193"/>
              </a:xfrm>
              <a:prstGeom prst="chevron">
                <a:avLst>
                  <a:gd name="adj" fmla="val 39616"/>
                </a:avLst>
              </a:prstGeom>
              <a:solidFill>
                <a:srgbClr val="C0C0C0"/>
              </a:solidFill>
              <a:ln w="12700" cap="flat" cmpd="sng" algn="ctr">
                <a:noFill/>
                <a:prstDash val="solid"/>
              </a:ln>
              <a:effectLst/>
            </p:spPr>
            <p:txBody>
              <a:bodyPr vert="horz" wrap="square" lIns="68508" tIns="34254" rIns="68508" bIns="34254" rtlCol="0" anchor="ctr"/>
              <a:lstStyle/>
              <a:p>
                <a:pPr algn="ctr" defTabSz="746235" fontAlgn="base">
                  <a:spcBef>
                    <a:spcPct val="0"/>
                  </a:spcBef>
                  <a:spcAft>
                    <a:spcPct val="0"/>
                  </a:spcAft>
                  <a:buClrTx/>
                  <a:defRPr/>
                </a:pPr>
                <a:endParaRPr lang="en-GB" sz="1499" noProof="1">
                  <a:solidFill>
                    <a:prstClr val="white"/>
                  </a:solidFill>
                  <a:latin typeface="EYInterstate Light"/>
                  <a:ea typeface="+mn-ea"/>
                </a:endParaRPr>
              </a:p>
            </p:txBody>
          </p:sp>
          <p:sp>
            <p:nvSpPr>
              <p:cNvPr id="47" name="AutoShape 75" descr="© INSCALE GmbH, 26.05.2010&#10;http://www.presentationload.com/">
                <a:extLst>
                  <a:ext uri="{FF2B5EF4-FFF2-40B4-BE49-F238E27FC236}">
                    <a16:creationId xmlns="" xmlns:a16="http://schemas.microsoft.com/office/drawing/2014/main" id="{D24325DB-DA73-4FDE-B1F2-16B00A511806}"/>
                  </a:ext>
                </a:extLst>
              </p:cNvPr>
              <p:cNvSpPr>
                <a:spLocks noChangeArrowheads="1"/>
              </p:cNvSpPr>
              <p:nvPr/>
            </p:nvSpPr>
            <p:spPr bwMode="gray">
              <a:xfrm rot="5400000">
                <a:off x="2975764" y="1633400"/>
                <a:ext cx="515982" cy="503193"/>
              </a:xfrm>
              <a:prstGeom prst="chevron">
                <a:avLst>
                  <a:gd name="adj" fmla="val 39616"/>
                </a:avLst>
              </a:prstGeom>
              <a:solidFill>
                <a:srgbClr val="999999"/>
              </a:solidFill>
              <a:ln w="12700" cap="flat" cmpd="sng" algn="ctr">
                <a:noFill/>
                <a:prstDash val="solid"/>
              </a:ln>
              <a:effectLst/>
            </p:spPr>
            <p:txBody>
              <a:bodyPr vert="horz" wrap="square" lIns="68508" tIns="34254" rIns="68508" bIns="34254" rtlCol="0" anchor="ctr"/>
              <a:lstStyle/>
              <a:p>
                <a:pPr algn="ctr" defTabSz="746235" fontAlgn="base">
                  <a:spcBef>
                    <a:spcPct val="0"/>
                  </a:spcBef>
                  <a:spcAft>
                    <a:spcPct val="0"/>
                  </a:spcAft>
                  <a:buClrTx/>
                  <a:defRPr/>
                </a:pPr>
                <a:endParaRPr lang="en-GB" sz="1499" noProof="1">
                  <a:solidFill>
                    <a:prstClr val="white"/>
                  </a:solidFill>
                  <a:latin typeface="EYInterstate Light"/>
                  <a:ea typeface="+mn-ea"/>
                </a:endParaRPr>
              </a:p>
            </p:txBody>
          </p:sp>
          <p:sp>
            <p:nvSpPr>
              <p:cNvPr id="48" name="AutoShape 77" descr="© INSCALE GmbH, 26.05.2010&#10;http://www.presentationload.com/">
                <a:extLst>
                  <a:ext uri="{FF2B5EF4-FFF2-40B4-BE49-F238E27FC236}">
                    <a16:creationId xmlns="" xmlns:a16="http://schemas.microsoft.com/office/drawing/2014/main" id="{B96AFE13-EAA2-4689-9586-A04D1922800C}"/>
                  </a:ext>
                </a:extLst>
              </p:cNvPr>
              <p:cNvSpPr>
                <a:spLocks noChangeArrowheads="1"/>
              </p:cNvSpPr>
              <p:nvPr/>
            </p:nvSpPr>
            <p:spPr bwMode="gray">
              <a:xfrm rot="5400000">
                <a:off x="2975764" y="2009678"/>
                <a:ext cx="515982" cy="503193"/>
              </a:xfrm>
              <a:prstGeom prst="chevron">
                <a:avLst>
                  <a:gd name="adj" fmla="val 39616"/>
                </a:avLst>
              </a:prstGeom>
              <a:solidFill>
                <a:srgbClr val="FFF27F"/>
              </a:solidFill>
              <a:ln w="12700" cap="flat" cmpd="sng" algn="ctr">
                <a:noFill/>
                <a:prstDash val="solid"/>
              </a:ln>
              <a:effectLst/>
            </p:spPr>
            <p:txBody>
              <a:bodyPr vert="horz" wrap="square" lIns="68508" tIns="34254" rIns="68508" bIns="34254" rtlCol="0" anchor="ctr"/>
              <a:lstStyle/>
              <a:p>
                <a:pPr algn="ctr" defTabSz="746235" fontAlgn="base">
                  <a:spcBef>
                    <a:spcPct val="0"/>
                  </a:spcBef>
                  <a:spcAft>
                    <a:spcPct val="0"/>
                  </a:spcAft>
                  <a:buClrTx/>
                  <a:defRPr/>
                </a:pPr>
                <a:endParaRPr lang="en-GB" sz="1199" noProof="1">
                  <a:solidFill>
                    <a:prstClr val="white"/>
                  </a:solidFill>
                  <a:latin typeface="EYInterstate Light"/>
                  <a:ea typeface="+mn-ea"/>
                </a:endParaRPr>
              </a:p>
            </p:txBody>
          </p:sp>
          <p:sp>
            <p:nvSpPr>
              <p:cNvPr id="49" name="Freeform 7">
                <a:extLst>
                  <a:ext uri="{FF2B5EF4-FFF2-40B4-BE49-F238E27FC236}">
                    <a16:creationId xmlns="" xmlns:a16="http://schemas.microsoft.com/office/drawing/2014/main" id="{24B1CAEA-924C-46B2-BE4D-1BA75D291651}"/>
                  </a:ext>
                </a:extLst>
              </p:cNvPr>
              <p:cNvSpPr>
                <a:spLocks/>
              </p:cNvSpPr>
              <p:nvPr/>
            </p:nvSpPr>
            <p:spPr bwMode="auto">
              <a:xfrm rot="5400000">
                <a:off x="2982322" y="2302181"/>
                <a:ext cx="614619" cy="614946"/>
              </a:xfrm>
              <a:custGeom>
                <a:avLst/>
                <a:gdLst/>
                <a:ahLst/>
                <a:cxnLst>
                  <a:cxn ang="0">
                    <a:pos x="316" y="159"/>
                  </a:cxn>
                  <a:cxn ang="0">
                    <a:pos x="316" y="159"/>
                  </a:cxn>
                  <a:cxn ang="0">
                    <a:pos x="217" y="0"/>
                  </a:cxn>
                  <a:cxn ang="0">
                    <a:pos x="0" y="0"/>
                  </a:cxn>
                  <a:cxn ang="0">
                    <a:pos x="59" y="95"/>
                  </a:cxn>
                  <a:cxn ang="0">
                    <a:pos x="59" y="95"/>
                  </a:cxn>
                  <a:cxn ang="0">
                    <a:pos x="201" y="319"/>
                  </a:cxn>
                  <a:cxn ang="0">
                    <a:pos x="59" y="546"/>
                  </a:cxn>
                  <a:cxn ang="0">
                    <a:pos x="276" y="546"/>
                  </a:cxn>
                  <a:cxn ang="0">
                    <a:pos x="418" y="319"/>
                  </a:cxn>
                  <a:cxn ang="0">
                    <a:pos x="316" y="159"/>
                  </a:cxn>
                </a:cxnLst>
                <a:rect l="0" t="0" r="r" b="b"/>
                <a:pathLst>
                  <a:path w="418" h="546">
                    <a:moveTo>
                      <a:pt x="316" y="159"/>
                    </a:moveTo>
                    <a:lnTo>
                      <a:pt x="316" y="159"/>
                    </a:lnTo>
                    <a:lnTo>
                      <a:pt x="217" y="0"/>
                    </a:lnTo>
                    <a:lnTo>
                      <a:pt x="0" y="0"/>
                    </a:lnTo>
                    <a:lnTo>
                      <a:pt x="59" y="95"/>
                    </a:lnTo>
                    <a:lnTo>
                      <a:pt x="59" y="95"/>
                    </a:lnTo>
                    <a:lnTo>
                      <a:pt x="201" y="319"/>
                    </a:lnTo>
                    <a:lnTo>
                      <a:pt x="59" y="546"/>
                    </a:lnTo>
                    <a:lnTo>
                      <a:pt x="276" y="546"/>
                    </a:lnTo>
                    <a:lnTo>
                      <a:pt x="418" y="319"/>
                    </a:lnTo>
                    <a:lnTo>
                      <a:pt x="316" y="159"/>
                    </a:lnTo>
                    <a:close/>
                  </a:path>
                </a:pathLst>
              </a:custGeom>
              <a:solidFill>
                <a:srgbClr val="27ACAA"/>
              </a:solidFill>
              <a:ln w="12700" cap="flat" cmpd="sng" algn="ctr">
                <a:noFill/>
                <a:prstDash val="solid"/>
              </a:ln>
              <a:effectLst/>
            </p:spPr>
            <p:txBody>
              <a:bodyPr vert="horz" wrap="square" lIns="68508" tIns="34254" rIns="68508" bIns="34254" rtlCol="0" anchor="ctr"/>
              <a:lstStyle/>
              <a:p>
                <a:pPr algn="ctr" defTabSz="746235" fontAlgn="base">
                  <a:spcBef>
                    <a:spcPct val="0"/>
                  </a:spcBef>
                  <a:spcAft>
                    <a:spcPct val="0"/>
                  </a:spcAft>
                  <a:buClrTx/>
                  <a:defRPr/>
                </a:pPr>
                <a:endParaRPr lang="de-DE" sz="1199" noProof="1">
                  <a:solidFill>
                    <a:prstClr val="white"/>
                  </a:solidFill>
                  <a:latin typeface="EYInterstate Light"/>
                  <a:ea typeface="+mn-ea"/>
                </a:endParaRPr>
              </a:p>
            </p:txBody>
          </p:sp>
          <p:sp>
            <p:nvSpPr>
              <p:cNvPr id="50" name="AutoShape 80" descr="© INSCALE GmbH, 26.05.2010&#10;http://www.presentationload.com/">
                <a:extLst>
                  <a:ext uri="{FF2B5EF4-FFF2-40B4-BE49-F238E27FC236}">
                    <a16:creationId xmlns="" xmlns:a16="http://schemas.microsoft.com/office/drawing/2014/main" id="{60B7ECB9-0F5F-4DDB-9730-5A0F771F4923}"/>
                  </a:ext>
                </a:extLst>
              </p:cNvPr>
              <p:cNvSpPr>
                <a:spLocks noChangeArrowheads="1"/>
              </p:cNvSpPr>
              <p:nvPr/>
            </p:nvSpPr>
            <p:spPr bwMode="gray">
              <a:xfrm rot="5400000">
                <a:off x="2974612" y="2789304"/>
                <a:ext cx="518286" cy="503193"/>
              </a:xfrm>
              <a:prstGeom prst="chevron">
                <a:avLst>
                  <a:gd name="adj" fmla="val 39616"/>
                </a:avLst>
              </a:prstGeom>
              <a:solidFill>
                <a:srgbClr val="C0C0C0"/>
              </a:solidFill>
              <a:ln w="12700" cap="flat" cmpd="sng" algn="ctr">
                <a:noFill/>
                <a:prstDash val="solid"/>
              </a:ln>
              <a:effectLst/>
            </p:spPr>
            <p:txBody>
              <a:bodyPr vert="horz" wrap="square" lIns="68508" tIns="34254" rIns="68508" bIns="34254" rtlCol="0" anchor="ctr"/>
              <a:lstStyle/>
              <a:p>
                <a:pPr algn="ctr" defTabSz="746235" fontAlgn="base">
                  <a:spcBef>
                    <a:spcPct val="0"/>
                  </a:spcBef>
                  <a:spcAft>
                    <a:spcPct val="0"/>
                  </a:spcAft>
                  <a:buClrTx/>
                  <a:defRPr/>
                </a:pPr>
                <a:endParaRPr lang="en-GB" sz="1499" noProof="1">
                  <a:solidFill>
                    <a:prstClr val="white"/>
                  </a:solidFill>
                  <a:latin typeface="EYInterstate Light"/>
                  <a:ea typeface="+mn-ea"/>
                </a:endParaRPr>
              </a:p>
            </p:txBody>
          </p:sp>
          <p:sp>
            <p:nvSpPr>
              <p:cNvPr id="51" name="AutoShape 81" descr="© INSCALE GmbH, 26.05.2010&#10;http://www.presentationload.com/">
                <a:extLst>
                  <a:ext uri="{FF2B5EF4-FFF2-40B4-BE49-F238E27FC236}">
                    <a16:creationId xmlns="" xmlns:a16="http://schemas.microsoft.com/office/drawing/2014/main" id="{C9D4F581-3870-4178-B438-4FFF49B9C02D}"/>
                  </a:ext>
                </a:extLst>
              </p:cNvPr>
              <p:cNvSpPr>
                <a:spLocks noChangeArrowheads="1"/>
              </p:cNvSpPr>
              <p:nvPr/>
            </p:nvSpPr>
            <p:spPr bwMode="gray">
              <a:xfrm rot="5400000">
                <a:off x="2975764" y="3179750"/>
                <a:ext cx="515982" cy="503193"/>
              </a:xfrm>
              <a:prstGeom prst="chevron">
                <a:avLst>
                  <a:gd name="adj" fmla="val 39616"/>
                </a:avLst>
              </a:prstGeom>
              <a:solidFill>
                <a:srgbClr val="999999"/>
              </a:solidFill>
              <a:ln w="12700" cap="flat" cmpd="sng" algn="ctr">
                <a:noFill/>
                <a:prstDash val="solid"/>
              </a:ln>
              <a:effectLst/>
            </p:spPr>
            <p:txBody>
              <a:bodyPr vert="horz" wrap="square" lIns="68508" tIns="34254" rIns="68508" bIns="34254" rtlCol="0" anchor="ctr"/>
              <a:lstStyle/>
              <a:p>
                <a:pPr algn="ctr" defTabSz="746235" fontAlgn="base">
                  <a:spcBef>
                    <a:spcPct val="0"/>
                  </a:spcBef>
                  <a:spcAft>
                    <a:spcPct val="0"/>
                  </a:spcAft>
                  <a:buClrTx/>
                  <a:defRPr/>
                </a:pPr>
                <a:endParaRPr lang="en-GB" sz="1499" noProof="1">
                  <a:solidFill>
                    <a:prstClr val="white"/>
                  </a:solidFill>
                  <a:latin typeface="EYInterstate Light"/>
                  <a:ea typeface="+mn-ea"/>
                </a:endParaRPr>
              </a:p>
            </p:txBody>
          </p:sp>
          <p:sp>
            <p:nvSpPr>
              <p:cNvPr id="52" name="AutoShape 83" descr="© INSCALE GmbH, 26.05.2010&#10;http://www.presentationload.com/">
                <a:extLst>
                  <a:ext uri="{FF2B5EF4-FFF2-40B4-BE49-F238E27FC236}">
                    <a16:creationId xmlns="" xmlns:a16="http://schemas.microsoft.com/office/drawing/2014/main" id="{FF80AA0E-4B1E-4AD3-AE43-E765A8A2C5C2}"/>
                  </a:ext>
                </a:extLst>
              </p:cNvPr>
              <p:cNvSpPr>
                <a:spLocks noChangeArrowheads="1"/>
              </p:cNvSpPr>
              <p:nvPr/>
            </p:nvSpPr>
            <p:spPr bwMode="gray">
              <a:xfrm rot="5400000">
                <a:off x="2975762" y="3562932"/>
                <a:ext cx="515982" cy="503193"/>
              </a:xfrm>
              <a:prstGeom prst="chevron">
                <a:avLst>
                  <a:gd name="adj" fmla="val 39616"/>
                </a:avLst>
              </a:prstGeom>
              <a:solidFill>
                <a:srgbClr val="FFF27F"/>
              </a:solidFill>
              <a:ln w="12700" cap="flat" cmpd="sng" algn="ctr">
                <a:noFill/>
                <a:prstDash val="solid"/>
              </a:ln>
              <a:effectLst/>
            </p:spPr>
            <p:txBody>
              <a:bodyPr vert="horz" wrap="square" lIns="68508" tIns="34254" rIns="68508" bIns="34254" rtlCol="0" anchor="ctr"/>
              <a:lstStyle/>
              <a:p>
                <a:pPr algn="ctr" defTabSz="746235" fontAlgn="base">
                  <a:spcBef>
                    <a:spcPct val="0"/>
                  </a:spcBef>
                  <a:spcAft>
                    <a:spcPct val="0"/>
                  </a:spcAft>
                  <a:buClrTx/>
                  <a:defRPr/>
                </a:pPr>
                <a:endParaRPr lang="en-GB" sz="1199" noProof="1">
                  <a:solidFill>
                    <a:prstClr val="white"/>
                  </a:solidFill>
                  <a:latin typeface="EYInterstate Light"/>
                  <a:ea typeface="+mn-ea"/>
                </a:endParaRPr>
              </a:p>
            </p:txBody>
          </p:sp>
          <p:sp>
            <p:nvSpPr>
              <p:cNvPr id="53" name="Freeform 7">
                <a:extLst>
                  <a:ext uri="{FF2B5EF4-FFF2-40B4-BE49-F238E27FC236}">
                    <a16:creationId xmlns="" xmlns:a16="http://schemas.microsoft.com/office/drawing/2014/main" id="{FCD83213-931B-4FC6-B11D-D58A58885D35}"/>
                  </a:ext>
                </a:extLst>
              </p:cNvPr>
              <p:cNvSpPr>
                <a:spLocks/>
              </p:cNvSpPr>
              <p:nvPr/>
            </p:nvSpPr>
            <p:spPr bwMode="auto">
              <a:xfrm rot="5400000">
                <a:off x="2982320" y="3853133"/>
                <a:ext cx="614619" cy="614946"/>
              </a:xfrm>
              <a:custGeom>
                <a:avLst/>
                <a:gdLst/>
                <a:ahLst/>
                <a:cxnLst>
                  <a:cxn ang="0">
                    <a:pos x="316" y="159"/>
                  </a:cxn>
                  <a:cxn ang="0">
                    <a:pos x="316" y="159"/>
                  </a:cxn>
                  <a:cxn ang="0">
                    <a:pos x="217" y="0"/>
                  </a:cxn>
                  <a:cxn ang="0">
                    <a:pos x="0" y="0"/>
                  </a:cxn>
                  <a:cxn ang="0">
                    <a:pos x="59" y="95"/>
                  </a:cxn>
                  <a:cxn ang="0">
                    <a:pos x="59" y="95"/>
                  </a:cxn>
                  <a:cxn ang="0">
                    <a:pos x="201" y="319"/>
                  </a:cxn>
                  <a:cxn ang="0">
                    <a:pos x="59" y="546"/>
                  </a:cxn>
                  <a:cxn ang="0">
                    <a:pos x="276" y="546"/>
                  </a:cxn>
                  <a:cxn ang="0">
                    <a:pos x="418" y="319"/>
                  </a:cxn>
                  <a:cxn ang="0">
                    <a:pos x="316" y="159"/>
                  </a:cxn>
                </a:cxnLst>
                <a:rect l="0" t="0" r="r" b="b"/>
                <a:pathLst>
                  <a:path w="418" h="546">
                    <a:moveTo>
                      <a:pt x="316" y="159"/>
                    </a:moveTo>
                    <a:lnTo>
                      <a:pt x="316" y="159"/>
                    </a:lnTo>
                    <a:lnTo>
                      <a:pt x="217" y="0"/>
                    </a:lnTo>
                    <a:lnTo>
                      <a:pt x="0" y="0"/>
                    </a:lnTo>
                    <a:lnTo>
                      <a:pt x="59" y="95"/>
                    </a:lnTo>
                    <a:lnTo>
                      <a:pt x="59" y="95"/>
                    </a:lnTo>
                    <a:lnTo>
                      <a:pt x="201" y="319"/>
                    </a:lnTo>
                    <a:lnTo>
                      <a:pt x="59" y="546"/>
                    </a:lnTo>
                    <a:lnTo>
                      <a:pt x="276" y="546"/>
                    </a:lnTo>
                    <a:lnTo>
                      <a:pt x="418" y="319"/>
                    </a:lnTo>
                    <a:lnTo>
                      <a:pt x="316" y="159"/>
                    </a:lnTo>
                    <a:close/>
                  </a:path>
                </a:pathLst>
              </a:custGeom>
              <a:solidFill>
                <a:srgbClr val="27ACAA"/>
              </a:solidFill>
              <a:ln w="12700" cap="flat" cmpd="sng" algn="ctr">
                <a:noFill/>
                <a:prstDash val="solid"/>
              </a:ln>
              <a:effectLst/>
            </p:spPr>
            <p:txBody>
              <a:bodyPr vert="horz" wrap="square" lIns="68508" tIns="34254" rIns="68508" bIns="34254" rtlCol="0" anchor="ctr"/>
              <a:lstStyle/>
              <a:p>
                <a:pPr algn="ctr" defTabSz="746235" fontAlgn="base">
                  <a:spcBef>
                    <a:spcPct val="0"/>
                  </a:spcBef>
                  <a:spcAft>
                    <a:spcPct val="0"/>
                  </a:spcAft>
                  <a:buClrTx/>
                  <a:defRPr/>
                </a:pPr>
                <a:endParaRPr lang="de-DE" sz="1199" noProof="1">
                  <a:solidFill>
                    <a:prstClr val="white"/>
                  </a:solidFill>
                  <a:latin typeface="EYInterstate Light"/>
                  <a:ea typeface="+mn-ea"/>
                </a:endParaRPr>
              </a:p>
            </p:txBody>
          </p:sp>
        </p:grpSp>
        <p:grpSp>
          <p:nvGrpSpPr>
            <p:cNvPr id="33" name="Group 32">
              <a:extLst>
                <a:ext uri="{FF2B5EF4-FFF2-40B4-BE49-F238E27FC236}">
                  <a16:creationId xmlns="" xmlns:a16="http://schemas.microsoft.com/office/drawing/2014/main" id="{6AD50801-EDE7-4CCD-9575-CDF8571FAB89}"/>
                </a:ext>
              </a:extLst>
            </p:cNvPr>
            <p:cNvGrpSpPr/>
            <p:nvPr/>
          </p:nvGrpSpPr>
          <p:grpSpPr>
            <a:xfrm>
              <a:off x="3278401" y="3077894"/>
              <a:ext cx="420019" cy="1847466"/>
              <a:chOff x="2982156" y="1238380"/>
              <a:chExt cx="614949" cy="3229535"/>
            </a:xfrm>
          </p:grpSpPr>
          <p:sp>
            <p:nvSpPr>
              <p:cNvPr id="38" name="AutoShape 68" descr="© INSCALE GmbH, 26.05.2010&#10;http://www.presentationload.com/">
                <a:extLst>
                  <a:ext uri="{FF2B5EF4-FFF2-40B4-BE49-F238E27FC236}">
                    <a16:creationId xmlns="" xmlns:a16="http://schemas.microsoft.com/office/drawing/2014/main" id="{4A9A24C8-80C1-407C-9A8E-1DC700959F32}"/>
                  </a:ext>
                </a:extLst>
              </p:cNvPr>
              <p:cNvSpPr>
                <a:spLocks noChangeArrowheads="1"/>
              </p:cNvSpPr>
              <p:nvPr/>
            </p:nvSpPr>
            <p:spPr bwMode="gray">
              <a:xfrm rot="5400000">
                <a:off x="2974612" y="1245926"/>
                <a:ext cx="518286" cy="503193"/>
              </a:xfrm>
              <a:prstGeom prst="chevron">
                <a:avLst>
                  <a:gd name="adj" fmla="val 39616"/>
                </a:avLst>
              </a:prstGeom>
              <a:solidFill>
                <a:srgbClr val="C0C0C0"/>
              </a:solidFill>
              <a:ln w="12700" cap="flat" cmpd="sng" algn="ctr">
                <a:noFill/>
                <a:prstDash val="solid"/>
              </a:ln>
              <a:effectLst/>
            </p:spPr>
            <p:txBody>
              <a:bodyPr vert="horz" wrap="square" lIns="68508" tIns="34254" rIns="68508" bIns="34254" rtlCol="0" anchor="ctr"/>
              <a:lstStyle/>
              <a:p>
                <a:pPr algn="ctr" defTabSz="746235" fontAlgn="base">
                  <a:spcBef>
                    <a:spcPct val="0"/>
                  </a:spcBef>
                  <a:spcAft>
                    <a:spcPct val="0"/>
                  </a:spcAft>
                  <a:buClrTx/>
                  <a:defRPr/>
                </a:pPr>
                <a:endParaRPr lang="en-GB" sz="1499" noProof="1">
                  <a:solidFill>
                    <a:prstClr val="white"/>
                  </a:solidFill>
                  <a:latin typeface="EYInterstate Light"/>
                  <a:ea typeface="+mn-ea"/>
                </a:endParaRPr>
              </a:p>
            </p:txBody>
          </p:sp>
          <p:sp>
            <p:nvSpPr>
              <p:cNvPr id="39" name="AutoShape 75" descr="© INSCALE GmbH, 26.05.2010&#10;http://www.presentationload.com/">
                <a:extLst>
                  <a:ext uri="{FF2B5EF4-FFF2-40B4-BE49-F238E27FC236}">
                    <a16:creationId xmlns="" xmlns:a16="http://schemas.microsoft.com/office/drawing/2014/main" id="{48CE78ED-6F17-423C-9C73-1A8415C5AA59}"/>
                  </a:ext>
                </a:extLst>
              </p:cNvPr>
              <p:cNvSpPr>
                <a:spLocks noChangeArrowheads="1"/>
              </p:cNvSpPr>
              <p:nvPr/>
            </p:nvSpPr>
            <p:spPr bwMode="gray">
              <a:xfrm rot="5400000">
                <a:off x="2975764" y="1633400"/>
                <a:ext cx="515982" cy="503193"/>
              </a:xfrm>
              <a:prstGeom prst="chevron">
                <a:avLst>
                  <a:gd name="adj" fmla="val 39616"/>
                </a:avLst>
              </a:prstGeom>
              <a:solidFill>
                <a:srgbClr val="999999"/>
              </a:solidFill>
              <a:ln w="12700" cap="flat" cmpd="sng" algn="ctr">
                <a:noFill/>
                <a:prstDash val="solid"/>
              </a:ln>
              <a:effectLst/>
            </p:spPr>
            <p:txBody>
              <a:bodyPr vert="horz" wrap="square" lIns="68508" tIns="34254" rIns="68508" bIns="34254" rtlCol="0" anchor="ctr"/>
              <a:lstStyle/>
              <a:p>
                <a:pPr algn="ctr" defTabSz="746235" fontAlgn="base">
                  <a:spcBef>
                    <a:spcPct val="0"/>
                  </a:spcBef>
                  <a:spcAft>
                    <a:spcPct val="0"/>
                  </a:spcAft>
                  <a:buClrTx/>
                  <a:defRPr/>
                </a:pPr>
                <a:endParaRPr lang="en-GB" sz="1499" noProof="1">
                  <a:solidFill>
                    <a:prstClr val="white"/>
                  </a:solidFill>
                  <a:latin typeface="EYInterstate Light"/>
                  <a:ea typeface="+mn-ea"/>
                </a:endParaRPr>
              </a:p>
            </p:txBody>
          </p:sp>
          <p:sp>
            <p:nvSpPr>
              <p:cNvPr id="40" name="AutoShape 77" descr="© INSCALE GmbH, 26.05.2010&#10;http://www.presentationload.com/">
                <a:extLst>
                  <a:ext uri="{FF2B5EF4-FFF2-40B4-BE49-F238E27FC236}">
                    <a16:creationId xmlns="" xmlns:a16="http://schemas.microsoft.com/office/drawing/2014/main" id="{4A6264E0-7C9F-425F-9DC4-9E9ACDED7D17}"/>
                  </a:ext>
                </a:extLst>
              </p:cNvPr>
              <p:cNvSpPr>
                <a:spLocks noChangeArrowheads="1"/>
              </p:cNvSpPr>
              <p:nvPr/>
            </p:nvSpPr>
            <p:spPr bwMode="gray">
              <a:xfrm rot="5400000">
                <a:off x="2975764" y="2009678"/>
                <a:ext cx="515982" cy="503193"/>
              </a:xfrm>
              <a:prstGeom prst="chevron">
                <a:avLst>
                  <a:gd name="adj" fmla="val 39616"/>
                </a:avLst>
              </a:prstGeom>
              <a:solidFill>
                <a:srgbClr val="FFF27F"/>
              </a:solidFill>
              <a:ln w="12700" cap="flat" cmpd="sng" algn="ctr">
                <a:noFill/>
                <a:prstDash val="solid"/>
              </a:ln>
              <a:effectLst/>
            </p:spPr>
            <p:txBody>
              <a:bodyPr vert="horz" wrap="square" lIns="68508" tIns="34254" rIns="68508" bIns="34254" rtlCol="0" anchor="ctr"/>
              <a:lstStyle/>
              <a:p>
                <a:pPr algn="ctr" defTabSz="746235" fontAlgn="base">
                  <a:spcBef>
                    <a:spcPct val="0"/>
                  </a:spcBef>
                  <a:spcAft>
                    <a:spcPct val="0"/>
                  </a:spcAft>
                  <a:buClrTx/>
                  <a:defRPr/>
                </a:pPr>
                <a:endParaRPr lang="en-GB" sz="1199" noProof="1">
                  <a:solidFill>
                    <a:prstClr val="white"/>
                  </a:solidFill>
                  <a:latin typeface="EYInterstate Light"/>
                  <a:ea typeface="+mn-ea"/>
                </a:endParaRPr>
              </a:p>
            </p:txBody>
          </p:sp>
          <p:sp>
            <p:nvSpPr>
              <p:cNvPr id="41" name="Freeform 7">
                <a:extLst>
                  <a:ext uri="{FF2B5EF4-FFF2-40B4-BE49-F238E27FC236}">
                    <a16:creationId xmlns="" xmlns:a16="http://schemas.microsoft.com/office/drawing/2014/main" id="{05C65DD4-292B-4256-AD91-88EE54BA137F}"/>
                  </a:ext>
                </a:extLst>
              </p:cNvPr>
              <p:cNvSpPr>
                <a:spLocks/>
              </p:cNvSpPr>
              <p:nvPr/>
            </p:nvSpPr>
            <p:spPr bwMode="auto">
              <a:xfrm rot="5400000">
                <a:off x="2982322" y="2302181"/>
                <a:ext cx="614619" cy="614946"/>
              </a:xfrm>
              <a:custGeom>
                <a:avLst/>
                <a:gdLst/>
                <a:ahLst/>
                <a:cxnLst>
                  <a:cxn ang="0">
                    <a:pos x="316" y="159"/>
                  </a:cxn>
                  <a:cxn ang="0">
                    <a:pos x="316" y="159"/>
                  </a:cxn>
                  <a:cxn ang="0">
                    <a:pos x="217" y="0"/>
                  </a:cxn>
                  <a:cxn ang="0">
                    <a:pos x="0" y="0"/>
                  </a:cxn>
                  <a:cxn ang="0">
                    <a:pos x="59" y="95"/>
                  </a:cxn>
                  <a:cxn ang="0">
                    <a:pos x="59" y="95"/>
                  </a:cxn>
                  <a:cxn ang="0">
                    <a:pos x="201" y="319"/>
                  </a:cxn>
                  <a:cxn ang="0">
                    <a:pos x="59" y="546"/>
                  </a:cxn>
                  <a:cxn ang="0">
                    <a:pos x="276" y="546"/>
                  </a:cxn>
                  <a:cxn ang="0">
                    <a:pos x="418" y="319"/>
                  </a:cxn>
                  <a:cxn ang="0">
                    <a:pos x="316" y="159"/>
                  </a:cxn>
                </a:cxnLst>
                <a:rect l="0" t="0" r="r" b="b"/>
                <a:pathLst>
                  <a:path w="418" h="546">
                    <a:moveTo>
                      <a:pt x="316" y="159"/>
                    </a:moveTo>
                    <a:lnTo>
                      <a:pt x="316" y="159"/>
                    </a:lnTo>
                    <a:lnTo>
                      <a:pt x="217" y="0"/>
                    </a:lnTo>
                    <a:lnTo>
                      <a:pt x="0" y="0"/>
                    </a:lnTo>
                    <a:lnTo>
                      <a:pt x="59" y="95"/>
                    </a:lnTo>
                    <a:lnTo>
                      <a:pt x="59" y="95"/>
                    </a:lnTo>
                    <a:lnTo>
                      <a:pt x="201" y="319"/>
                    </a:lnTo>
                    <a:lnTo>
                      <a:pt x="59" y="546"/>
                    </a:lnTo>
                    <a:lnTo>
                      <a:pt x="276" y="546"/>
                    </a:lnTo>
                    <a:lnTo>
                      <a:pt x="418" y="319"/>
                    </a:lnTo>
                    <a:lnTo>
                      <a:pt x="316" y="159"/>
                    </a:lnTo>
                    <a:close/>
                  </a:path>
                </a:pathLst>
              </a:custGeom>
              <a:solidFill>
                <a:srgbClr val="27ACAA"/>
              </a:solidFill>
              <a:ln w="12700" cap="flat" cmpd="sng" algn="ctr">
                <a:noFill/>
                <a:prstDash val="solid"/>
              </a:ln>
              <a:effectLst/>
            </p:spPr>
            <p:txBody>
              <a:bodyPr vert="horz" wrap="square" lIns="68508" tIns="34254" rIns="68508" bIns="34254" rtlCol="0" anchor="ctr"/>
              <a:lstStyle/>
              <a:p>
                <a:pPr algn="ctr" defTabSz="746235" fontAlgn="base">
                  <a:spcBef>
                    <a:spcPct val="0"/>
                  </a:spcBef>
                  <a:spcAft>
                    <a:spcPct val="0"/>
                  </a:spcAft>
                  <a:buClrTx/>
                  <a:defRPr/>
                </a:pPr>
                <a:endParaRPr lang="de-DE" sz="1199" noProof="1">
                  <a:solidFill>
                    <a:prstClr val="white"/>
                  </a:solidFill>
                  <a:latin typeface="EYInterstate Light"/>
                  <a:ea typeface="+mn-ea"/>
                </a:endParaRPr>
              </a:p>
            </p:txBody>
          </p:sp>
          <p:sp>
            <p:nvSpPr>
              <p:cNvPr id="42" name="AutoShape 80" descr="© INSCALE GmbH, 26.05.2010&#10;http://www.presentationload.com/">
                <a:extLst>
                  <a:ext uri="{FF2B5EF4-FFF2-40B4-BE49-F238E27FC236}">
                    <a16:creationId xmlns="" xmlns:a16="http://schemas.microsoft.com/office/drawing/2014/main" id="{8E5B321E-E834-4AAC-AAF3-0DDD5A86804A}"/>
                  </a:ext>
                </a:extLst>
              </p:cNvPr>
              <p:cNvSpPr>
                <a:spLocks noChangeArrowheads="1"/>
              </p:cNvSpPr>
              <p:nvPr/>
            </p:nvSpPr>
            <p:spPr bwMode="gray">
              <a:xfrm rot="5400000">
                <a:off x="2974612" y="2789304"/>
                <a:ext cx="518286" cy="503193"/>
              </a:xfrm>
              <a:prstGeom prst="chevron">
                <a:avLst>
                  <a:gd name="adj" fmla="val 39616"/>
                </a:avLst>
              </a:prstGeom>
              <a:solidFill>
                <a:srgbClr val="C0C0C0"/>
              </a:solidFill>
              <a:ln w="12700" cap="flat" cmpd="sng" algn="ctr">
                <a:noFill/>
                <a:prstDash val="solid"/>
              </a:ln>
              <a:effectLst/>
            </p:spPr>
            <p:txBody>
              <a:bodyPr vert="horz" wrap="square" lIns="68508" tIns="34254" rIns="68508" bIns="34254" rtlCol="0" anchor="ctr"/>
              <a:lstStyle/>
              <a:p>
                <a:pPr algn="ctr" defTabSz="746235" fontAlgn="base">
                  <a:spcBef>
                    <a:spcPct val="0"/>
                  </a:spcBef>
                  <a:spcAft>
                    <a:spcPct val="0"/>
                  </a:spcAft>
                  <a:buClrTx/>
                  <a:defRPr/>
                </a:pPr>
                <a:endParaRPr lang="en-GB" sz="1499" noProof="1">
                  <a:solidFill>
                    <a:prstClr val="white"/>
                  </a:solidFill>
                  <a:latin typeface="EYInterstate Light"/>
                  <a:ea typeface="+mn-ea"/>
                </a:endParaRPr>
              </a:p>
            </p:txBody>
          </p:sp>
          <p:sp>
            <p:nvSpPr>
              <p:cNvPr id="43" name="AutoShape 81" descr="© INSCALE GmbH, 26.05.2010&#10;http://www.presentationload.com/">
                <a:extLst>
                  <a:ext uri="{FF2B5EF4-FFF2-40B4-BE49-F238E27FC236}">
                    <a16:creationId xmlns="" xmlns:a16="http://schemas.microsoft.com/office/drawing/2014/main" id="{8647E461-7E3F-46E6-A8BF-223F792472BD}"/>
                  </a:ext>
                </a:extLst>
              </p:cNvPr>
              <p:cNvSpPr>
                <a:spLocks noChangeArrowheads="1"/>
              </p:cNvSpPr>
              <p:nvPr/>
            </p:nvSpPr>
            <p:spPr bwMode="gray">
              <a:xfrm rot="5400000">
                <a:off x="2975764" y="3179750"/>
                <a:ext cx="515982" cy="503193"/>
              </a:xfrm>
              <a:prstGeom prst="chevron">
                <a:avLst>
                  <a:gd name="adj" fmla="val 39616"/>
                </a:avLst>
              </a:prstGeom>
              <a:solidFill>
                <a:srgbClr val="999999"/>
              </a:solidFill>
              <a:ln w="12700" cap="flat" cmpd="sng" algn="ctr">
                <a:noFill/>
                <a:prstDash val="solid"/>
              </a:ln>
              <a:effectLst/>
            </p:spPr>
            <p:txBody>
              <a:bodyPr vert="horz" wrap="square" lIns="68508" tIns="34254" rIns="68508" bIns="34254" rtlCol="0" anchor="ctr"/>
              <a:lstStyle/>
              <a:p>
                <a:pPr algn="ctr" defTabSz="746235" fontAlgn="base">
                  <a:spcBef>
                    <a:spcPct val="0"/>
                  </a:spcBef>
                  <a:spcAft>
                    <a:spcPct val="0"/>
                  </a:spcAft>
                  <a:buClrTx/>
                  <a:defRPr/>
                </a:pPr>
                <a:endParaRPr lang="en-GB" sz="1499" noProof="1">
                  <a:solidFill>
                    <a:prstClr val="white"/>
                  </a:solidFill>
                  <a:latin typeface="EYInterstate Light"/>
                  <a:ea typeface="+mn-ea"/>
                </a:endParaRPr>
              </a:p>
            </p:txBody>
          </p:sp>
          <p:sp>
            <p:nvSpPr>
              <p:cNvPr id="44" name="AutoShape 83" descr="© INSCALE GmbH, 26.05.2010&#10;http://www.presentationload.com/">
                <a:extLst>
                  <a:ext uri="{FF2B5EF4-FFF2-40B4-BE49-F238E27FC236}">
                    <a16:creationId xmlns="" xmlns:a16="http://schemas.microsoft.com/office/drawing/2014/main" id="{103AB533-F1E0-40D4-8B07-99C6C26CCECE}"/>
                  </a:ext>
                </a:extLst>
              </p:cNvPr>
              <p:cNvSpPr>
                <a:spLocks noChangeArrowheads="1"/>
              </p:cNvSpPr>
              <p:nvPr/>
            </p:nvSpPr>
            <p:spPr bwMode="gray">
              <a:xfrm rot="5400000">
                <a:off x="2975762" y="3562932"/>
                <a:ext cx="515982" cy="503193"/>
              </a:xfrm>
              <a:prstGeom prst="chevron">
                <a:avLst>
                  <a:gd name="adj" fmla="val 39616"/>
                </a:avLst>
              </a:prstGeom>
              <a:solidFill>
                <a:srgbClr val="FFF27F"/>
              </a:solidFill>
              <a:ln w="12700" cap="flat" cmpd="sng" algn="ctr">
                <a:noFill/>
                <a:prstDash val="solid"/>
              </a:ln>
              <a:effectLst/>
            </p:spPr>
            <p:txBody>
              <a:bodyPr vert="horz" wrap="square" lIns="68508" tIns="34254" rIns="68508" bIns="34254" rtlCol="0" anchor="ctr"/>
              <a:lstStyle/>
              <a:p>
                <a:pPr algn="ctr" defTabSz="746235" fontAlgn="base">
                  <a:spcBef>
                    <a:spcPct val="0"/>
                  </a:spcBef>
                  <a:spcAft>
                    <a:spcPct val="0"/>
                  </a:spcAft>
                  <a:buClrTx/>
                  <a:defRPr/>
                </a:pPr>
                <a:endParaRPr lang="en-GB" sz="1199" noProof="1">
                  <a:solidFill>
                    <a:prstClr val="white"/>
                  </a:solidFill>
                  <a:latin typeface="EYInterstate Light"/>
                  <a:ea typeface="+mn-ea"/>
                </a:endParaRPr>
              </a:p>
            </p:txBody>
          </p:sp>
          <p:sp>
            <p:nvSpPr>
              <p:cNvPr id="45" name="Freeform 7">
                <a:extLst>
                  <a:ext uri="{FF2B5EF4-FFF2-40B4-BE49-F238E27FC236}">
                    <a16:creationId xmlns="" xmlns:a16="http://schemas.microsoft.com/office/drawing/2014/main" id="{C22C5D74-3A43-41E1-A011-BB401360449C}"/>
                  </a:ext>
                </a:extLst>
              </p:cNvPr>
              <p:cNvSpPr>
                <a:spLocks/>
              </p:cNvSpPr>
              <p:nvPr/>
            </p:nvSpPr>
            <p:spPr bwMode="auto">
              <a:xfrm rot="5400000">
                <a:off x="2982320" y="3853133"/>
                <a:ext cx="614619" cy="614946"/>
              </a:xfrm>
              <a:custGeom>
                <a:avLst/>
                <a:gdLst/>
                <a:ahLst/>
                <a:cxnLst>
                  <a:cxn ang="0">
                    <a:pos x="316" y="159"/>
                  </a:cxn>
                  <a:cxn ang="0">
                    <a:pos x="316" y="159"/>
                  </a:cxn>
                  <a:cxn ang="0">
                    <a:pos x="217" y="0"/>
                  </a:cxn>
                  <a:cxn ang="0">
                    <a:pos x="0" y="0"/>
                  </a:cxn>
                  <a:cxn ang="0">
                    <a:pos x="59" y="95"/>
                  </a:cxn>
                  <a:cxn ang="0">
                    <a:pos x="59" y="95"/>
                  </a:cxn>
                  <a:cxn ang="0">
                    <a:pos x="201" y="319"/>
                  </a:cxn>
                  <a:cxn ang="0">
                    <a:pos x="59" y="546"/>
                  </a:cxn>
                  <a:cxn ang="0">
                    <a:pos x="276" y="546"/>
                  </a:cxn>
                  <a:cxn ang="0">
                    <a:pos x="418" y="319"/>
                  </a:cxn>
                  <a:cxn ang="0">
                    <a:pos x="316" y="159"/>
                  </a:cxn>
                </a:cxnLst>
                <a:rect l="0" t="0" r="r" b="b"/>
                <a:pathLst>
                  <a:path w="418" h="546">
                    <a:moveTo>
                      <a:pt x="316" y="159"/>
                    </a:moveTo>
                    <a:lnTo>
                      <a:pt x="316" y="159"/>
                    </a:lnTo>
                    <a:lnTo>
                      <a:pt x="217" y="0"/>
                    </a:lnTo>
                    <a:lnTo>
                      <a:pt x="0" y="0"/>
                    </a:lnTo>
                    <a:lnTo>
                      <a:pt x="59" y="95"/>
                    </a:lnTo>
                    <a:lnTo>
                      <a:pt x="59" y="95"/>
                    </a:lnTo>
                    <a:lnTo>
                      <a:pt x="201" y="319"/>
                    </a:lnTo>
                    <a:lnTo>
                      <a:pt x="59" y="546"/>
                    </a:lnTo>
                    <a:lnTo>
                      <a:pt x="276" y="546"/>
                    </a:lnTo>
                    <a:lnTo>
                      <a:pt x="418" y="319"/>
                    </a:lnTo>
                    <a:lnTo>
                      <a:pt x="316" y="159"/>
                    </a:lnTo>
                    <a:close/>
                  </a:path>
                </a:pathLst>
              </a:custGeom>
              <a:solidFill>
                <a:srgbClr val="27ACAA"/>
              </a:solidFill>
              <a:ln w="12700" cap="flat" cmpd="sng" algn="ctr">
                <a:noFill/>
                <a:prstDash val="solid"/>
              </a:ln>
              <a:effectLst/>
            </p:spPr>
            <p:txBody>
              <a:bodyPr vert="horz" wrap="square" lIns="68508" tIns="34254" rIns="68508" bIns="34254" rtlCol="0" anchor="ctr"/>
              <a:lstStyle/>
              <a:p>
                <a:pPr algn="ctr" defTabSz="746235" fontAlgn="base">
                  <a:spcBef>
                    <a:spcPct val="0"/>
                  </a:spcBef>
                  <a:spcAft>
                    <a:spcPct val="0"/>
                  </a:spcAft>
                  <a:buClrTx/>
                  <a:defRPr/>
                </a:pPr>
                <a:endParaRPr lang="de-DE" sz="1199" noProof="1">
                  <a:solidFill>
                    <a:prstClr val="white"/>
                  </a:solidFill>
                  <a:latin typeface="EYInterstate Light"/>
                  <a:ea typeface="+mn-ea"/>
                </a:endParaRPr>
              </a:p>
            </p:txBody>
          </p:sp>
        </p:grpSp>
        <p:sp>
          <p:nvSpPr>
            <p:cNvPr id="34" name="AutoShape 68" descr="© INSCALE GmbH, 26.05.2010&#10;http://www.presentationload.com/">
              <a:extLst>
                <a:ext uri="{FF2B5EF4-FFF2-40B4-BE49-F238E27FC236}">
                  <a16:creationId xmlns="" xmlns:a16="http://schemas.microsoft.com/office/drawing/2014/main" id="{038371A5-9295-4A11-994B-E97502476273}"/>
                </a:ext>
              </a:extLst>
            </p:cNvPr>
            <p:cNvSpPr>
              <a:spLocks noChangeArrowheads="1"/>
            </p:cNvSpPr>
            <p:nvPr/>
          </p:nvSpPr>
          <p:spPr bwMode="gray">
            <a:xfrm rot="5400000">
              <a:off x="3302002" y="4817283"/>
              <a:ext cx="296487" cy="343688"/>
            </a:xfrm>
            <a:prstGeom prst="chevron">
              <a:avLst>
                <a:gd name="adj" fmla="val 39616"/>
              </a:avLst>
            </a:prstGeom>
            <a:solidFill>
              <a:srgbClr val="C0C0C0"/>
            </a:solidFill>
            <a:ln w="12700" cap="flat" cmpd="sng" algn="ctr">
              <a:noFill/>
              <a:prstDash val="solid"/>
            </a:ln>
            <a:effectLst/>
          </p:spPr>
          <p:txBody>
            <a:bodyPr vert="horz" wrap="square" lIns="68508" tIns="34254" rIns="68508" bIns="34254" rtlCol="0" anchor="ctr"/>
            <a:lstStyle/>
            <a:p>
              <a:pPr algn="ctr" defTabSz="746235" fontAlgn="base">
                <a:spcBef>
                  <a:spcPct val="0"/>
                </a:spcBef>
                <a:spcAft>
                  <a:spcPct val="0"/>
                </a:spcAft>
                <a:buClrTx/>
                <a:defRPr/>
              </a:pPr>
              <a:endParaRPr lang="en-GB" sz="1499" noProof="1">
                <a:solidFill>
                  <a:prstClr val="white"/>
                </a:solidFill>
                <a:latin typeface="EYInterstate Light"/>
                <a:ea typeface="+mn-ea"/>
              </a:endParaRPr>
            </a:p>
          </p:txBody>
        </p:sp>
        <p:sp>
          <p:nvSpPr>
            <p:cNvPr id="35" name="AutoShape 75" descr="© INSCALE GmbH, 26.05.2010&#10;http://www.presentationload.com/">
              <a:extLst>
                <a:ext uri="{FF2B5EF4-FFF2-40B4-BE49-F238E27FC236}">
                  <a16:creationId xmlns="" xmlns:a16="http://schemas.microsoft.com/office/drawing/2014/main" id="{5F046EA4-BE9C-4EAE-A629-F797F13A7BAE}"/>
                </a:ext>
              </a:extLst>
            </p:cNvPr>
            <p:cNvSpPr>
              <a:spLocks noChangeArrowheads="1"/>
            </p:cNvSpPr>
            <p:nvPr/>
          </p:nvSpPr>
          <p:spPr bwMode="gray">
            <a:xfrm rot="5400000">
              <a:off x="3302661" y="5038939"/>
              <a:ext cx="295169" cy="343688"/>
            </a:xfrm>
            <a:prstGeom prst="chevron">
              <a:avLst>
                <a:gd name="adj" fmla="val 39616"/>
              </a:avLst>
            </a:prstGeom>
            <a:solidFill>
              <a:srgbClr val="999999"/>
            </a:solidFill>
            <a:ln w="12700" cap="flat" cmpd="sng" algn="ctr">
              <a:noFill/>
              <a:prstDash val="solid"/>
            </a:ln>
            <a:effectLst/>
          </p:spPr>
          <p:txBody>
            <a:bodyPr vert="horz" wrap="square" lIns="68508" tIns="34254" rIns="68508" bIns="34254" rtlCol="0" anchor="ctr"/>
            <a:lstStyle/>
            <a:p>
              <a:pPr algn="ctr" defTabSz="746235" fontAlgn="base">
                <a:spcBef>
                  <a:spcPct val="0"/>
                </a:spcBef>
                <a:spcAft>
                  <a:spcPct val="0"/>
                </a:spcAft>
                <a:buClrTx/>
                <a:defRPr/>
              </a:pPr>
              <a:endParaRPr lang="en-GB" sz="1499" noProof="1">
                <a:solidFill>
                  <a:prstClr val="white"/>
                </a:solidFill>
                <a:latin typeface="EYInterstate Light"/>
                <a:ea typeface="+mn-ea"/>
              </a:endParaRPr>
            </a:p>
          </p:txBody>
        </p:sp>
        <p:sp>
          <p:nvSpPr>
            <p:cNvPr id="36" name="AutoShape 77" descr="© INSCALE GmbH, 26.05.2010&#10;http://www.presentationload.com/">
              <a:extLst>
                <a:ext uri="{FF2B5EF4-FFF2-40B4-BE49-F238E27FC236}">
                  <a16:creationId xmlns="" xmlns:a16="http://schemas.microsoft.com/office/drawing/2014/main" id="{07BEEB06-E644-468D-B5B7-299D70501033}"/>
                </a:ext>
              </a:extLst>
            </p:cNvPr>
            <p:cNvSpPr>
              <a:spLocks noChangeArrowheads="1"/>
            </p:cNvSpPr>
            <p:nvPr/>
          </p:nvSpPr>
          <p:spPr bwMode="gray">
            <a:xfrm rot="5400000">
              <a:off x="3304879" y="5254190"/>
              <a:ext cx="295169" cy="343688"/>
            </a:xfrm>
            <a:prstGeom prst="chevron">
              <a:avLst>
                <a:gd name="adj" fmla="val 39616"/>
              </a:avLst>
            </a:prstGeom>
            <a:solidFill>
              <a:srgbClr val="FFF27F"/>
            </a:solidFill>
            <a:ln w="12700" cap="flat" cmpd="sng" algn="ctr">
              <a:noFill/>
              <a:prstDash val="solid"/>
            </a:ln>
            <a:effectLst/>
          </p:spPr>
          <p:txBody>
            <a:bodyPr vert="horz" wrap="square" lIns="68508" tIns="34254" rIns="68508" bIns="34254" rtlCol="0" anchor="ctr"/>
            <a:lstStyle/>
            <a:p>
              <a:pPr algn="ctr" defTabSz="746235" fontAlgn="base">
                <a:spcBef>
                  <a:spcPct val="0"/>
                </a:spcBef>
                <a:spcAft>
                  <a:spcPct val="0"/>
                </a:spcAft>
                <a:buClrTx/>
                <a:defRPr/>
              </a:pPr>
              <a:endParaRPr lang="en-GB" sz="1199" noProof="1">
                <a:solidFill>
                  <a:prstClr val="white"/>
                </a:solidFill>
                <a:latin typeface="EYInterstate Light"/>
                <a:ea typeface="+mn-ea"/>
              </a:endParaRPr>
            </a:p>
          </p:txBody>
        </p:sp>
        <p:sp>
          <p:nvSpPr>
            <p:cNvPr id="37" name="Freeform 7">
              <a:extLst>
                <a:ext uri="{FF2B5EF4-FFF2-40B4-BE49-F238E27FC236}">
                  <a16:creationId xmlns="" xmlns:a16="http://schemas.microsoft.com/office/drawing/2014/main" id="{3D442EC9-1BD3-454B-98D8-7D31717BC530}"/>
                </a:ext>
              </a:extLst>
            </p:cNvPr>
            <p:cNvSpPr>
              <a:spLocks/>
            </p:cNvSpPr>
            <p:nvPr/>
          </p:nvSpPr>
          <p:spPr bwMode="auto">
            <a:xfrm rot="5400000">
              <a:off x="3312612" y="5415317"/>
              <a:ext cx="351595" cy="420017"/>
            </a:xfrm>
            <a:custGeom>
              <a:avLst/>
              <a:gdLst/>
              <a:ahLst/>
              <a:cxnLst>
                <a:cxn ang="0">
                  <a:pos x="316" y="159"/>
                </a:cxn>
                <a:cxn ang="0">
                  <a:pos x="316" y="159"/>
                </a:cxn>
                <a:cxn ang="0">
                  <a:pos x="217" y="0"/>
                </a:cxn>
                <a:cxn ang="0">
                  <a:pos x="0" y="0"/>
                </a:cxn>
                <a:cxn ang="0">
                  <a:pos x="59" y="95"/>
                </a:cxn>
                <a:cxn ang="0">
                  <a:pos x="59" y="95"/>
                </a:cxn>
                <a:cxn ang="0">
                  <a:pos x="201" y="319"/>
                </a:cxn>
                <a:cxn ang="0">
                  <a:pos x="59" y="546"/>
                </a:cxn>
                <a:cxn ang="0">
                  <a:pos x="276" y="546"/>
                </a:cxn>
                <a:cxn ang="0">
                  <a:pos x="418" y="319"/>
                </a:cxn>
                <a:cxn ang="0">
                  <a:pos x="316" y="159"/>
                </a:cxn>
              </a:cxnLst>
              <a:rect l="0" t="0" r="r" b="b"/>
              <a:pathLst>
                <a:path w="418" h="546">
                  <a:moveTo>
                    <a:pt x="316" y="159"/>
                  </a:moveTo>
                  <a:lnTo>
                    <a:pt x="316" y="159"/>
                  </a:lnTo>
                  <a:lnTo>
                    <a:pt x="217" y="0"/>
                  </a:lnTo>
                  <a:lnTo>
                    <a:pt x="0" y="0"/>
                  </a:lnTo>
                  <a:lnTo>
                    <a:pt x="59" y="95"/>
                  </a:lnTo>
                  <a:lnTo>
                    <a:pt x="59" y="95"/>
                  </a:lnTo>
                  <a:lnTo>
                    <a:pt x="201" y="319"/>
                  </a:lnTo>
                  <a:lnTo>
                    <a:pt x="59" y="546"/>
                  </a:lnTo>
                  <a:lnTo>
                    <a:pt x="276" y="546"/>
                  </a:lnTo>
                  <a:lnTo>
                    <a:pt x="418" y="319"/>
                  </a:lnTo>
                  <a:lnTo>
                    <a:pt x="316" y="159"/>
                  </a:lnTo>
                  <a:close/>
                </a:path>
              </a:pathLst>
            </a:custGeom>
            <a:solidFill>
              <a:srgbClr val="27ACAA"/>
            </a:solidFill>
            <a:ln w="12700" cap="flat" cmpd="sng" algn="ctr">
              <a:noFill/>
              <a:prstDash val="solid"/>
            </a:ln>
            <a:effectLst/>
          </p:spPr>
          <p:txBody>
            <a:bodyPr vert="horz" wrap="square" lIns="68508" tIns="34254" rIns="68508" bIns="34254" rtlCol="0" anchor="ctr"/>
            <a:lstStyle/>
            <a:p>
              <a:pPr algn="ctr" defTabSz="746235" fontAlgn="base">
                <a:spcBef>
                  <a:spcPct val="0"/>
                </a:spcBef>
                <a:spcAft>
                  <a:spcPct val="0"/>
                </a:spcAft>
                <a:buClrTx/>
                <a:defRPr/>
              </a:pPr>
              <a:endParaRPr lang="de-DE" sz="1199" noProof="1">
                <a:solidFill>
                  <a:prstClr val="white"/>
                </a:solidFill>
                <a:latin typeface="EYInterstate Light"/>
                <a:ea typeface="+mn-ea"/>
              </a:endParaRPr>
            </a:p>
          </p:txBody>
        </p:sp>
      </p:grpSp>
      <p:sp>
        <p:nvSpPr>
          <p:cNvPr id="54" name="Line 55" descr="© INSCALE GmbH, 26.05.2010&#10;http://www.presentationload.com/">
            <a:extLst>
              <a:ext uri="{FF2B5EF4-FFF2-40B4-BE49-F238E27FC236}">
                <a16:creationId xmlns="" xmlns:a16="http://schemas.microsoft.com/office/drawing/2014/main" id="{971B979C-2E2C-49B6-B8FF-FD4917B516B1}"/>
              </a:ext>
            </a:extLst>
          </p:cNvPr>
          <p:cNvSpPr>
            <a:spLocks noChangeShapeType="1"/>
          </p:cNvSpPr>
          <p:nvPr/>
        </p:nvSpPr>
        <p:spPr bwMode="gray">
          <a:xfrm rot="5400000" flipV="1">
            <a:off x="1925390" y="379297"/>
            <a:ext cx="0" cy="2779553"/>
          </a:xfrm>
          <a:prstGeom prst="line">
            <a:avLst/>
          </a:prstGeom>
          <a:noFill/>
          <a:ln w="19050">
            <a:solidFill>
              <a:srgbClr val="FFE600"/>
            </a:solidFill>
            <a:prstDash val="sysDot"/>
            <a:round/>
            <a:headEnd/>
            <a:tailEnd/>
          </a:ln>
          <a:effectLst/>
        </p:spPr>
        <p:txBody>
          <a:bodyPr vert="horz" wrap="square" lIns="68508" tIns="34254" rIns="68508" bIns="34254" anchor="t"/>
          <a:lstStyle/>
          <a:p>
            <a:pPr algn="ctr" defTabSz="746235" fontAlgn="base">
              <a:spcBef>
                <a:spcPct val="0"/>
              </a:spcBef>
              <a:spcAft>
                <a:spcPct val="0"/>
              </a:spcAft>
              <a:buClrTx/>
              <a:defRPr/>
            </a:pPr>
            <a:endParaRPr lang="en-GB" sz="1199" dirty="0">
              <a:solidFill>
                <a:prstClr val="white"/>
              </a:solidFill>
              <a:latin typeface="EYInterstate Light"/>
              <a:ea typeface="+mn-ea"/>
              <a:cs typeface="Arial" panose="020B0604020202020204" pitchFamily="34" charset="0"/>
            </a:endParaRPr>
          </a:p>
        </p:txBody>
      </p:sp>
      <p:sp>
        <p:nvSpPr>
          <p:cNvPr id="55" name="Line 55" descr="© INSCALE GmbH, 26.05.2010&#10;http://www.presentationload.com/">
            <a:extLst>
              <a:ext uri="{FF2B5EF4-FFF2-40B4-BE49-F238E27FC236}">
                <a16:creationId xmlns="" xmlns:a16="http://schemas.microsoft.com/office/drawing/2014/main" id="{99DE4828-99B4-49C0-9246-2A04946EA28A}"/>
              </a:ext>
            </a:extLst>
          </p:cNvPr>
          <p:cNvSpPr>
            <a:spLocks noChangeShapeType="1"/>
          </p:cNvSpPr>
          <p:nvPr/>
        </p:nvSpPr>
        <p:spPr bwMode="gray">
          <a:xfrm rot="5400000" flipV="1">
            <a:off x="1925390" y="1521307"/>
            <a:ext cx="0" cy="2779553"/>
          </a:xfrm>
          <a:prstGeom prst="line">
            <a:avLst/>
          </a:prstGeom>
          <a:noFill/>
          <a:ln w="19050">
            <a:solidFill>
              <a:srgbClr val="FFE600"/>
            </a:solidFill>
            <a:prstDash val="sysDot"/>
            <a:round/>
            <a:headEnd/>
            <a:tailEnd/>
          </a:ln>
          <a:effectLst/>
        </p:spPr>
        <p:txBody>
          <a:bodyPr vert="horz" wrap="square" lIns="68508" tIns="34254" rIns="68508" bIns="34254" anchor="t"/>
          <a:lstStyle/>
          <a:p>
            <a:pPr algn="ctr" defTabSz="746235" fontAlgn="base">
              <a:spcBef>
                <a:spcPct val="0"/>
              </a:spcBef>
              <a:spcAft>
                <a:spcPct val="0"/>
              </a:spcAft>
              <a:buClrTx/>
              <a:defRPr/>
            </a:pPr>
            <a:endParaRPr lang="en-GB" sz="1199" dirty="0">
              <a:solidFill>
                <a:prstClr val="white"/>
              </a:solidFill>
              <a:latin typeface="EYInterstate Light"/>
              <a:ea typeface="+mn-ea"/>
              <a:cs typeface="Arial" panose="020B0604020202020204" pitchFamily="34" charset="0"/>
            </a:endParaRPr>
          </a:p>
        </p:txBody>
      </p:sp>
      <p:sp>
        <p:nvSpPr>
          <p:cNvPr id="56" name="Line 55" descr="© INSCALE GmbH, 26.05.2010&#10;http://www.presentationload.com/">
            <a:extLst>
              <a:ext uri="{FF2B5EF4-FFF2-40B4-BE49-F238E27FC236}">
                <a16:creationId xmlns="" xmlns:a16="http://schemas.microsoft.com/office/drawing/2014/main" id="{194C722B-96CC-4A4D-BF33-28EE465F1691}"/>
              </a:ext>
            </a:extLst>
          </p:cNvPr>
          <p:cNvSpPr>
            <a:spLocks noChangeShapeType="1"/>
          </p:cNvSpPr>
          <p:nvPr/>
        </p:nvSpPr>
        <p:spPr bwMode="gray">
          <a:xfrm rot="5400000" flipV="1">
            <a:off x="1925390" y="2536741"/>
            <a:ext cx="0" cy="2779553"/>
          </a:xfrm>
          <a:prstGeom prst="line">
            <a:avLst/>
          </a:prstGeom>
          <a:noFill/>
          <a:ln w="19050">
            <a:solidFill>
              <a:srgbClr val="FFE600"/>
            </a:solidFill>
            <a:prstDash val="sysDot"/>
            <a:round/>
            <a:headEnd/>
            <a:tailEnd/>
          </a:ln>
          <a:effectLst/>
        </p:spPr>
        <p:txBody>
          <a:bodyPr vert="horz" wrap="square" lIns="68508" tIns="34254" rIns="68508" bIns="34254" anchor="t"/>
          <a:lstStyle/>
          <a:p>
            <a:pPr algn="ctr" defTabSz="746235" fontAlgn="base">
              <a:spcBef>
                <a:spcPct val="0"/>
              </a:spcBef>
              <a:spcAft>
                <a:spcPct val="0"/>
              </a:spcAft>
              <a:buClrTx/>
              <a:defRPr/>
            </a:pPr>
            <a:endParaRPr lang="en-GB" sz="1199" dirty="0">
              <a:solidFill>
                <a:prstClr val="white"/>
              </a:solidFill>
              <a:latin typeface="EYInterstate Light"/>
              <a:ea typeface="+mn-ea"/>
              <a:cs typeface="Arial" panose="020B0604020202020204" pitchFamily="34" charset="0"/>
            </a:endParaRPr>
          </a:p>
        </p:txBody>
      </p:sp>
      <p:sp>
        <p:nvSpPr>
          <p:cNvPr id="57" name="Rectangle 56">
            <a:extLst>
              <a:ext uri="{FF2B5EF4-FFF2-40B4-BE49-F238E27FC236}">
                <a16:creationId xmlns="" xmlns:a16="http://schemas.microsoft.com/office/drawing/2014/main" id="{3DB3F99E-8FED-4926-BE9C-947C9DFD0DAC}"/>
              </a:ext>
            </a:extLst>
          </p:cNvPr>
          <p:cNvSpPr/>
          <p:nvPr/>
        </p:nvSpPr>
        <p:spPr>
          <a:xfrm>
            <a:off x="6932674" y="912577"/>
            <a:ext cx="2075219" cy="1604414"/>
          </a:xfrm>
          <a:prstGeom prst="rect">
            <a:avLst/>
          </a:prstGeom>
        </p:spPr>
        <p:txBody>
          <a:bodyPr wrap="square">
            <a:spAutoFit/>
          </a:bodyPr>
          <a:lstStyle/>
          <a:p>
            <a:pPr algn="just" defTabSz="685457">
              <a:buClrTx/>
              <a:defRPr/>
            </a:pPr>
            <a:r>
              <a:rPr lang="en-IN" sz="899" b="1" dirty="0">
                <a:solidFill>
                  <a:srgbClr val="FFE600"/>
                </a:solidFill>
                <a:latin typeface="EYInterstate" panose="02000503020000020004" pitchFamily="2" charset="0"/>
                <a:ea typeface="+mn-ea"/>
              </a:rPr>
              <a:t>The Institute of Chartered Accountants of India (ICAI) - Sustainability Reporting Standards Board (SRSB)</a:t>
            </a:r>
          </a:p>
          <a:p>
            <a:pPr algn="just" defTabSz="685457">
              <a:buClrTx/>
              <a:defRPr/>
            </a:pPr>
            <a:endParaRPr lang="en-IN" sz="899" b="1" dirty="0">
              <a:solidFill>
                <a:srgbClr val="FFE600"/>
              </a:solidFill>
              <a:latin typeface="EYInterstate" panose="02000503020000020004" pitchFamily="2" charset="0"/>
              <a:ea typeface="+mn-ea"/>
            </a:endParaRPr>
          </a:p>
          <a:p>
            <a:pPr marL="128523" indent="-128523" defTabSz="685457" fontAlgn="base">
              <a:lnSpc>
                <a:spcPct val="95000"/>
              </a:lnSpc>
              <a:spcBef>
                <a:spcPct val="0"/>
              </a:spcBef>
              <a:spcAft>
                <a:spcPts val="300"/>
              </a:spcAft>
              <a:buClr>
                <a:srgbClr val="FFE600"/>
              </a:buClr>
              <a:buFont typeface="Arial" panose="020B0604020202020204" pitchFamily="34" charset="0"/>
              <a:buChar char="•"/>
              <a:defRPr/>
            </a:pPr>
            <a:r>
              <a:rPr lang="en-IN" sz="899" dirty="0">
                <a:solidFill>
                  <a:prstClr val="white"/>
                </a:solidFill>
                <a:latin typeface="EYInterstate Light"/>
                <a:ea typeface="+mn-ea"/>
              </a:rPr>
              <a:t>SRSB of ICAI has the mission to take appropriate measures to increase awareness and implement measures towards responsible business conduct. </a:t>
            </a:r>
          </a:p>
          <a:p>
            <a:pPr marL="128523" indent="-128523" defTabSz="685457" fontAlgn="base">
              <a:lnSpc>
                <a:spcPct val="95000"/>
              </a:lnSpc>
              <a:spcBef>
                <a:spcPct val="0"/>
              </a:spcBef>
              <a:spcAft>
                <a:spcPts val="300"/>
              </a:spcAft>
              <a:buClr>
                <a:srgbClr val="FFE600"/>
              </a:buClr>
              <a:buFont typeface="Arial" panose="020B0604020202020204" pitchFamily="34" charset="0"/>
              <a:buChar char="•"/>
              <a:defRPr/>
            </a:pPr>
            <a:r>
              <a:rPr lang="en-IN" sz="899" dirty="0">
                <a:solidFill>
                  <a:prstClr val="white"/>
                </a:solidFill>
                <a:latin typeface="EYInterstate Light"/>
                <a:ea typeface="+mn-ea"/>
              </a:rPr>
              <a:t>It has taken In the initiative of finalising BRSR formats for both listed and unlisted companies.</a:t>
            </a:r>
          </a:p>
        </p:txBody>
      </p:sp>
      <p:sp>
        <p:nvSpPr>
          <p:cNvPr id="58" name="Rectangle 57">
            <a:extLst>
              <a:ext uri="{FF2B5EF4-FFF2-40B4-BE49-F238E27FC236}">
                <a16:creationId xmlns="" xmlns:a16="http://schemas.microsoft.com/office/drawing/2014/main" id="{47183FBC-7399-4188-8596-DABEE4D771A6}"/>
              </a:ext>
            </a:extLst>
          </p:cNvPr>
          <p:cNvSpPr/>
          <p:nvPr/>
        </p:nvSpPr>
        <p:spPr>
          <a:xfrm>
            <a:off x="6845005" y="819746"/>
            <a:ext cx="2174276" cy="3922233"/>
          </a:xfrm>
          <a:prstGeom prst="rect">
            <a:avLst/>
          </a:prstGeom>
          <a:noFill/>
          <a:ln w="9525" cap="flat" cmpd="sng" algn="ctr">
            <a:solidFill>
              <a:schemeClr val="tx2"/>
            </a:solidFill>
            <a:prstDash val="solid"/>
          </a:ln>
          <a:effectLst/>
        </p:spPr>
        <p:txBody>
          <a:bodyPr rtlCol="0" anchor="t" anchorCtr="0"/>
          <a:lstStyle/>
          <a:p>
            <a:pPr algn="ctr" defTabSz="685457">
              <a:buClrTx/>
              <a:defRPr/>
            </a:pPr>
            <a:endParaRPr lang="en-IN" sz="899" dirty="0">
              <a:solidFill>
                <a:prstClr val="white"/>
              </a:solidFill>
              <a:latin typeface="EYInterstate Light"/>
              <a:ea typeface="+mn-ea"/>
            </a:endParaRPr>
          </a:p>
        </p:txBody>
      </p:sp>
      <p:sp>
        <p:nvSpPr>
          <p:cNvPr id="59" name="Rectangle 58">
            <a:extLst>
              <a:ext uri="{FF2B5EF4-FFF2-40B4-BE49-F238E27FC236}">
                <a16:creationId xmlns="" xmlns:a16="http://schemas.microsoft.com/office/drawing/2014/main" id="{B6D577AC-5043-431D-8916-4CFA7E0691CD}"/>
              </a:ext>
            </a:extLst>
          </p:cNvPr>
          <p:cNvSpPr/>
          <p:nvPr/>
        </p:nvSpPr>
        <p:spPr>
          <a:xfrm>
            <a:off x="6845005" y="3887917"/>
            <a:ext cx="59604" cy="476831"/>
          </a:xfrm>
          <a:prstGeom prst="rect">
            <a:avLst/>
          </a:prstGeom>
          <a:solidFill>
            <a:schemeClr val="tx2"/>
          </a:solidFill>
          <a:ln w="9525" cap="flat" cmpd="sng" algn="ctr">
            <a:noFill/>
            <a:prstDash val="solid"/>
          </a:ln>
          <a:effectLst/>
        </p:spPr>
        <p:txBody>
          <a:bodyPr rtlCol="0" anchor="t" anchorCtr="0"/>
          <a:lstStyle/>
          <a:p>
            <a:pPr algn="ctr" defTabSz="685457">
              <a:buClrTx/>
              <a:defRPr/>
            </a:pPr>
            <a:endParaRPr lang="en-IN" sz="899" dirty="0">
              <a:solidFill>
                <a:srgbClr val="FFE600"/>
              </a:solidFill>
              <a:latin typeface="EYInterstate Light"/>
              <a:ea typeface="+mn-ea"/>
            </a:endParaRPr>
          </a:p>
        </p:txBody>
      </p:sp>
      <p:cxnSp>
        <p:nvCxnSpPr>
          <p:cNvPr id="60" name="Straight Connector 59">
            <a:extLst>
              <a:ext uri="{FF2B5EF4-FFF2-40B4-BE49-F238E27FC236}">
                <a16:creationId xmlns="" xmlns:a16="http://schemas.microsoft.com/office/drawing/2014/main" id="{FD5BFDE6-91A6-4463-A173-1200B2A13EA2}"/>
              </a:ext>
            </a:extLst>
          </p:cNvPr>
          <p:cNvCxnSpPr>
            <a:cxnSpLocks/>
          </p:cNvCxnSpPr>
          <p:nvPr/>
        </p:nvCxnSpPr>
        <p:spPr>
          <a:xfrm>
            <a:off x="3438236" y="1024589"/>
            <a:ext cx="0" cy="3427215"/>
          </a:xfrm>
          <a:prstGeom prst="line">
            <a:avLst/>
          </a:prstGeom>
          <a:noFill/>
          <a:ln w="9525" cap="flat" cmpd="sng" algn="ctr">
            <a:solidFill>
              <a:srgbClr val="FFE600"/>
            </a:solidFill>
            <a:prstDash val="solid"/>
            <a:tailEnd type="none"/>
          </a:ln>
          <a:effectLst/>
        </p:spPr>
      </p:cxnSp>
      <p:sp>
        <p:nvSpPr>
          <p:cNvPr id="61" name="Rectangle 60">
            <a:extLst>
              <a:ext uri="{FF2B5EF4-FFF2-40B4-BE49-F238E27FC236}">
                <a16:creationId xmlns="" xmlns:a16="http://schemas.microsoft.com/office/drawing/2014/main" id="{F98FAFB4-5608-4230-8961-0E6A001C33FC}"/>
              </a:ext>
            </a:extLst>
          </p:cNvPr>
          <p:cNvSpPr/>
          <p:nvPr/>
        </p:nvSpPr>
        <p:spPr>
          <a:xfrm>
            <a:off x="118965" y="819746"/>
            <a:ext cx="6638543" cy="3922233"/>
          </a:xfrm>
          <a:prstGeom prst="rect">
            <a:avLst/>
          </a:prstGeom>
          <a:noFill/>
          <a:ln w="9525" cap="flat" cmpd="sng" algn="ctr">
            <a:solidFill>
              <a:schemeClr val="tx2"/>
            </a:solidFill>
            <a:prstDash val="solid"/>
          </a:ln>
          <a:effectLst/>
        </p:spPr>
        <p:txBody>
          <a:bodyPr rtlCol="0" anchor="t" anchorCtr="0"/>
          <a:lstStyle/>
          <a:p>
            <a:pPr algn="ctr" defTabSz="685457">
              <a:buClrTx/>
              <a:defRPr/>
            </a:pPr>
            <a:endParaRPr lang="en-IN" sz="899" dirty="0">
              <a:solidFill>
                <a:prstClr val="white"/>
              </a:solidFill>
              <a:latin typeface="EYInterstate Light"/>
              <a:ea typeface="+mn-ea"/>
            </a:endParaRPr>
          </a:p>
        </p:txBody>
      </p:sp>
      <p:sp>
        <p:nvSpPr>
          <p:cNvPr id="62" name="Rectangle 61">
            <a:extLst>
              <a:ext uri="{FF2B5EF4-FFF2-40B4-BE49-F238E27FC236}">
                <a16:creationId xmlns="" xmlns:a16="http://schemas.microsoft.com/office/drawing/2014/main" id="{D2B6D9D0-A13A-4A81-9328-1DF1D96BDC9A}"/>
              </a:ext>
            </a:extLst>
          </p:cNvPr>
          <p:cNvSpPr/>
          <p:nvPr/>
        </p:nvSpPr>
        <p:spPr>
          <a:xfrm rot="5400000">
            <a:off x="8529053" y="579367"/>
            <a:ext cx="59604" cy="476831"/>
          </a:xfrm>
          <a:prstGeom prst="rect">
            <a:avLst/>
          </a:prstGeom>
          <a:solidFill>
            <a:schemeClr val="tx2"/>
          </a:solidFill>
          <a:ln w="9525" cap="flat" cmpd="sng" algn="ctr">
            <a:noFill/>
            <a:prstDash val="solid"/>
          </a:ln>
          <a:effectLst/>
        </p:spPr>
        <p:txBody>
          <a:bodyPr rtlCol="0" anchor="t" anchorCtr="0"/>
          <a:lstStyle/>
          <a:p>
            <a:pPr algn="ctr" defTabSz="685457">
              <a:buClrTx/>
              <a:defRPr/>
            </a:pPr>
            <a:endParaRPr lang="en-IN" sz="899" dirty="0">
              <a:solidFill>
                <a:srgbClr val="FFE600"/>
              </a:solidFill>
              <a:latin typeface="EYInterstate Light"/>
              <a:ea typeface="+mn-ea"/>
            </a:endParaRPr>
          </a:p>
        </p:txBody>
      </p:sp>
      <p:sp>
        <p:nvSpPr>
          <p:cNvPr id="63" name="Rectangle 62">
            <a:extLst>
              <a:ext uri="{FF2B5EF4-FFF2-40B4-BE49-F238E27FC236}">
                <a16:creationId xmlns="" xmlns:a16="http://schemas.microsoft.com/office/drawing/2014/main" id="{33FA8D41-7909-4F4D-A8C9-6D1DB917F03A}"/>
              </a:ext>
            </a:extLst>
          </p:cNvPr>
          <p:cNvSpPr/>
          <p:nvPr/>
        </p:nvSpPr>
        <p:spPr>
          <a:xfrm rot="5400000">
            <a:off x="5557229" y="3909475"/>
            <a:ext cx="59604" cy="1673129"/>
          </a:xfrm>
          <a:prstGeom prst="rect">
            <a:avLst/>
          </a:prstGeom>
          <a:solidFill>
            <a:schemeClr val="tx2"/>
          </a:solidFill>
          <a:ln w="9525" cap="flat" cmpd="sng" algn="ctr">
            <a:noFill/>
            <a:prstDash val="solid"/>
          </a:ln>
          <a:effectLst/>
        </p:spPr>
        <p:txBody>
          <a:bodyPr rtlCol="0" anchor="t" anchorCtr="0"/>
          <a:lstStyle/>
          <a:p>
            <a:pPr algn="ctr" defTabSz="685457">
              <a:buClrTx/>
              <a:defRPr/>
            </a:pPr>
            <a:endParaRPr lang="en-IN" sz="899" dirty="0">
              <a:solidFill>
                <a:srgbClr val="FFE600"/>
              </a:solidFill>
              <a:latin typeface="EYInterstate Light"/>
              <a:ea typeface="+mn-ea"/>
            </a:endParaRPr>
          </a:p>
        </p:txBody>
      </p:sp>
      <p:sp>
        <p:nvSpPr>
          <p:cNvPr id="64" name="Rectangle 63">
            <a:extLst>
              <a:ext uri="{FF2B5EF4-FFF2-40B4-BE49-F238E27FC236}">
                <a16:creationId xmlns="" xmlns:a16="http://schemas.microsoft.com/office/drawing/2014/main" id="{16F3E97C-6573-41A4-9C38-100C91A92B9A}"/>
              </a:ext>
            </a:extLst>
          </p:cNvPr>
          <p:cNvSpPr/>
          <p:nvPr/>
        </p:nvSpPr>
        <p:spPr>
          <a:xfrm rot="5400000">
            <a:off x="1568884" y="-13745"/>
            <a:ext cx="59604" cy="1673129"/>
          </a:xfrm>
          <a:prstGeom prst="rect">
            <a:avLst/>
          </a:prstGeom>
          <a:solidFill>
            <a:schemeClr val="tx2"/>
          </a:solidFill>
          <a:ln w="9525" cap="flat" cmpd="sng" algn="ctr">
            <a:noFill/>
            <a:prstDash val="solid"/>
          </a:ln>
          <a:effectLst/>
        </p:spPr>
        <p:txBody>
          <a:bodyPr rtlCol="0" anchor="t" anchorCtr="0"/>
          <a:lstStyle/>
          <a:p>
            <a:pPr algn="ctr" defTabSz="685457">
              <a:buClrTx/>
              <a:defRPr/>
            </a:pPr>
            <a:endParaRPr lang="en-IN" sz="899" dirty="0">
              <a:solidFill>
                <a:prstClr val="white"/>
              </a:solidFill>
              <a:latin typeface="EYInterstate Light"/>
              <a:ea typeface="+mn-ea"/>
            </a:endParaRPr>
          </a:p>
        </p:txBody>
      </p:sp>
      <p:sp>
        <p:nvSpPr>
          <p:cNvPr id="65" name="Rectangle 64">
            <a:extLst>
              <a:ext uri="{FF2B5EF4-FFF2-40B4-BE49-F238E27FC236}">
                <a16:creationId xmlns="" xmlns:a16="http://schemas.microsoft.com/office/drawing/2014/main" id="{3A1C9652-9C6A-4F77-808A-553B8C3C367A}"/>
              </a:ext>
            </a:extLst>
          </p:cNvPr>
          <p:cNvSpPr/>
          <p:nvPr/>
        </p:nvSpPr>
        <p:spPr>
          <a:xfrm>
            <a:off x="6894750" y="2911082"/>
            <a:ext cx="2074785" cy="1788182"/>
          </a:xfrm>
          <a:prstGeom prst="rect">
            <a:avLst/>
          </a:prstGeom>
        </p:spPr>
        <p:txBody>
          <a:bodyPr wrap="square">
            <a:spAutoFit/>
          </a:bodyPr>
          <a:lstStyle/>
          <a:p>
            <a:pPr algn="just" defTabSz="685457">
              <a:buClrTx/>
              <a:defRPr/>
            </a:pPr>
            <a:r>
              <a:rPr lang="en-IN" sz="899" b="1" dirty="0">
                <a:solidFill>
                  <a:srgbClr val="FFE600"/>
                </a:solidFill>
                <a:latin typeface="EYInterstate" panose="02000503020000020004" pitchFamily="2" charset="0"/>
                <a:ea typeface="+mn-ea"/>
              </a:rPr>
              <a:t>Section 135 of Companies Act</a:t>
            </a:r>
          </a:p>
          <a:p>
            <a:pPr algn="just" defTabSz="685457">
              <a:buClrTx/>
              <a:defRPr/>
            </a:pPr>
            <a:r>
              <a:rPr lang="en-IN" sz="899" b="1" dirty="0">
                <a:solidFill>
                  <a:srgbClr val="FFE600"/>
                </a:solidFill>
                <a:latin typeface="EYInterstate" panose="02000503020000020004" pitchFamily="2" charset="0"/>
                <a:ea typeface="+mn-ea"/>
              </a:rPr>
              <a:t> </a:t>
            </a:r>
          </a:p>
          <a:p>
            <a:pPr algn="just" defTabSz="685457">
              <a:buClrTx/>
              <a:defRPr/>
            </a:pPr>
            <a:r>
              <a:rPr lang="en-IN" sz="899" dirty="0">
                <a:solidFill>
                  <a:prstClr val="white"/>
                </a:solidFill>
                <a:latin typeface="EYInterstate Light"/>
                <a:ea typeface="+mn-ea"/>
              </a:rPr>
              <a:t>Every company having net worth of INR 500 crore or more, or turnover of INR 1000 crore or more or a net profit of INR 5  crore or more, to:</a:t>
            </a:r>
          </a:p>
          <a:p>
            <a:pPr marL="128523" indent="-128523" defTabSz="685457" fontAlgn="base">
              <a:lnSpc>
                <a:spcPct val="95000"/>
              </a:lnSpc>
              <a:spcBef>
                <a:spcPct val="0"/>
              </a:spcBef>
              <a:spcAft>
                <a:spcPts val="300"/>
              </a:spcAft>
              <a:buClr>
                <a:srgbClr val="FFE600"/>
              </a:buClr>
              <a:buFont typeface="Arial" panose="020B0604020202020204" pitchFamily="34" charset="0"/>
              <a:buChar char="•"/>
              <a:defRPr/>
            </a:pPr>
            <a:r>
              <a:rPr lang="en-IN" sz="899" dirty="0">
                <a:solidFill>
                  <a:prstClr val="white"/>
                </a:solidFill>
                <a:latin typeface="EYInterstate Light"/>
                <a:ea typeface="+mn-ea"/>
              </a:rPr>
              <a:t>spend at least 2% of their average net profits made in the preceding three years on CSR</a:t>
            </a:r>
          </a:p>
          <a:p>
            <a:pPr marL="128523" indent="-128523" defTabSz="685457" fontAlgn="base">
              <a:lnSpc>
                <a:spcPct val="95000"/>
              </a:lnSpc>
              <a:spcBef>
                <a:spcPct val="0"/>
              </a:spcBef>
              <a:spcAft>
                <a:spcPts val="300"/>
              </a:spcAft>
              <a:buClr>
                <a:srgbClr val="FFE600"/>
              </a:buClr>
              <a:buFont typeface="Arial" panose="020B0604020202020204" pitchFamily="34" charset="0"/>
              <a:buChar char="•"/>
              <a:defRPr/>
            </a:pPr>
            <a:r>
              <a:rPr lang="en-IN" sz="899" dirty="0">
                <a:solidFill>
                  <a:prstClr val="white"/>
                </a:solidFill>
                <a:latin typeface="EYInterstate Light"/>
                <a:ea typeface="+mn-ea"/>
              </a:rPr>
              <a:t>set up a CSR Committee</a:t>
            </a:r>
          </a:p>
          <a:p>
            <a:pPr marL="128523" indent="-128523" defTabSz="685457" fontAlgn="base">
              <a:lnSpc>
                <a:spcPct val="95000"/>
              </a:lnSpc>
              <a:spcBef>
                <a:spcPct val="0"/>
              </a:spcBef>
              <a:spcAft>
                <a:spcPts val="300"/>
              </a:spcAft>
              <a:buClr>
                <a:srgbClr val="FFE600"/>
              </a:buClr>
              <a:buFont typeface="Arial" panose="020B0604020202020204" pitchFamily="34" charset="0"/>
              <a:buChar char="•"/>
              <a:defRPr/>
            </a:pPr>
            <a:r>
              <a:rPr lang="en-IN" sz="899" dirty="0">
                <a:solidFill>
                  <a:prstClr val="white"/>
                </a:solidFill>
                <a:latin typeface="EYInterstate Light"/>
                <a:ea typeface="+mn-ea"/>
              </a:rPr>
              <a:t>A report within the company’s annual report on CSR activities</a:t>
            </a:r>
          </a:p>
        </p:txBody>
      </p:sp>
      <p:pic>
        <p:nvPicPr>
          <p:cNvPr id="66" name="Picture 65">
            <a:extLst>
              <a:ext uri="{FF2B5EF4-FFF2-40B4-BE49-F238E27FC236}">
                <a16:creationId xmlns="" xmlns:a16="http://schemas.microsoft.com/office/drawing/2014/main" id="{C8964965-FB35-4FCB-B3B2-F2A074D877D7}"/>
              </a:ext>
            </a:extLst>
          </p:cNvPr>
          <p:cNvPicPr>
            <a:picLocks noChangeAspect="1"/>
          </p:cNvPicPr>
          <p:nvPr/>
        </p:nvPicPr>
        <p:blipFill>
          <a:blip r:embed="rId3"/>
          <a:stretch>
            <a:fillRect/>
          </a:stretch>
        </p:blipFill>
        <p:spPr>
          <a:xfrm>
            <a:off x="5559388" y="1590811"/>
            <a:ext cx="1071544" cy="1320272"/>
          </a:xfrm>
          <a:prstGeom prst="rect">
            <a:avLst/>
          </a:prstGeom>
          <a:ln>
            <a:solidFill>
              <a:srgbClr val="646464">
                <a:lumMod val="40000"/>
                <a:lumOff val="60000"/>
              </a:srgbClr>
            </a:solidFill>
          </a:ln>
        </p:spPr>
      </p:pic>
      <p:pic>
        <p:nvPicPr>
          <p:cNvPr id="67" name="Picture 66">
            <a:extLst>
              <a:ext uri="{FF2B5EF4-FFF2-40B4-BE49-F238E27FC236}">
                <a16:creationId xmlns="" xmlns:a16="http://schemas.microsoft.com/office/drawing/2014/main" id="{A0F0BEB1-5EF6-49ED-99FF-E204952458B2}"/>
              </a:ext>
            </a:extLst>
          </p:cNvPr>
          <p:cNvPicPr>
            <a:picLocks noChangeAspect="1"/>
          </p:cNvPicPr>
          <p:nvPr/>
        </p:nvPicPr>
        <p:blipFill>
          <a:blip r:embed="rId4"/>
          <a:stretch>
            <a:fillRect/>
          </a:stretch>
        </p:blipFill>
        <p:spPr>
          <a:xfrm>
            <a:off x="5530806" y="3051470"/>
            <a:ext cx="1071544" cy="1320272"/>
          </a:xfrm>
          <a:prstGeom prst="rect">
            <a:avLst/>
          </a:prstGeom>
          <a:ln>
            <a:solidFill>
              <a:sysClr val="window" lastClr="FFFFFF">
                <a:lumMod val="40000"/>
                <a:lumOff val="60000"/>
              </a:sysClr>
            </a:solidFill>
          </a:ln>
        </p:spPr>
      </p:pic>
    </p:spTree>
    <p:extLst>
      <p:ext uri="{BB962C8B-B14F-4D97-AF65-F5344CB8AC3E}">
        <p14:creationId xmlns:p14="http://schemas.microsoft.com/office/powerpoint/2010/main" val="2122037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56958"/>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36012BF-44AE-4EEC-B376-98BF8F987F19}"/>
              </a:ext>
            </a:extLst>
          </p:cNvPr>
          <p:cNvSpPr>
            <a:spLocks noGrp="1"/>
          </p:cNvSpPr>
          <p:nvPr>
            <p:ph type="title"/>
          </p:nvPr>
        </p:nvSpPr>
        <p:spPr>
          <a:xfrm>
            <a:off x="457200" y="87400"/>
            <a:ext cx="8229600" cy="443160"/>
          </a:xfrm>
        </p:spPr>
        <p:txBody>
          <a:bodyPr/>
          <a:lstStyle/>
          <a:p>
            <a:r>
              <a:rPr lang="en-IN" dirty="0">
                <a:solidFill>
                  <a:schemeClr val="tx1"/>
                </a:solidFill>
              </a:rPr>
              <a:t>Changing </a:t>
            </a:r>
            <a:r>
              <a:rPr lang="en-IN" dirty="0">
                <a:solidFill>
                  <a:schemeClr val="tx2"/>
                </a:solidFill>
              </a:rPr>
              <a:t>regulations</a:t>
            </a:r>
            <a:r>
              <a:rPr lang="en-IN" dirty="0">
                <a:solidFill>
                  <a:schemeClr val="tx1"/>
                </a:solidFill>
              </a:rPr>
              <a:t> in India</a:t>
            </a:r>
            <a:br>
              <a:rPr lang="en-IN" dirty="0">
                <a:solidFill>
                  <a:schemeClr val="tx1"/>
                </a:solidFill>
              </a:rPr>
            </a:br>
            <a:r>
              <a:rPr lang="en-IN" sz="1125" i="1" dirty="0">
                <a:solidFill>
                  <a:schemeClr val="tx1"/>
                </a:solidFill>
              </a:rPr>
              <a:t>Shift towards non-financial disclosures</a:t>
            </a:r>
            <a:endParaRPr lang="en-IN" dirty="0">
              <a:solidFill>
                <a:schemeClr val="tx1"/>
              </a:solidFill>
            </a:endParaRPr>
          </a:p>
        </p:txBody>
      </p:sp>
      <p:graphicFrame>
        <p:nvGraphicFramePr>
          <p:cNvPr id="10" name="Diagram 9">
            <a:extLst>
              <a:ext uri="{FF2B5EF4-FFF2-40B4-BE49-F238E27FC236}">
                <a16:creationId xmlns="" xmlns:a16="http://schemas.microsoft.com/office/drawing/2014/main" id="{AFD342D3-BEFF-4860-BC22-A01B6C5991CA}"/>
              </a:ext>
            </a:extLst>
          </p:cNvPr>
          <p:cNvGraphicFramePr/>
          <p:nvPr/>
        </p:nvGraphicFramePr>
        <p:xfrm>
          <a:off x="235320" y="888003"/>
          <a:ext cx="6235812" cy="4066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 xmlns:a16="http://schemas.microsoft.com/office/drawing/2014/main" id="{D54407AC-48F4-4900-A8D2-A855DD0918AE}"/>
              </a:ext>
            </a:extLst>
          </p:cNvPr>
          <p:cNvSpPr txBox="1"/>
          <p:nvPr/>
        </p:nvSpPr>
        <p:spPr>
          <a:xfrm>
            <a:off x="6776484" y="1486411"/>
            <a:ext cx="1944000" cy="415498"/>
          </a:xfrm>
          <a:prstGeom prst="rect">
            <a:avLst/>
          </a:prstGeom>
          <a:solidFill>
            <a:schemeClr val="tx2"/>
          </a:solidFill>
          <a:ln>
            <a:solidFill>
              <a:schemeClr val="tx2"/>
            </a:solidFill>
          </a:ln>
        </p:spPr>
        <p:txBody>
          <a:bodyPr wrap="square">
            <a:spAutoFit/>
          </a:bodyPr>
          <a:lstStyle/>
          <a:p>
            <a:pPr algn="ctr" defTabSz="685800">
              <a:buClrTx/>
              <a:defRPr/>
            </a:pPr>
            <a:r>
              <a:rPr lang="en-IN" sz="1050" b="1" dirty="0">
                <a:solidFill>
                  <a:srgbClr val="2E2E38"/>
                </a:solidFill>
              </a:rPr>
              <a:t>ICAI’s BRSR Scoring Methodology</a:t>
            </a:r>
            <a:endParaRPr lang="en-IN" sz="1050" dirty="0">
              <a:solidFill>
                <a:srgbClr val="2E2E38"/>
              </a:solidFill>
            </a:endParaRPr>
          </a:p>
        </p:txBody>
      </p:sp>
      <p:graphicFrame>
        <p:nvGraphicFramePr>
          <p:cNvPr id="12" name="Table 11">
            <a:extLst>
              <a:ext uri="{FF2B5EF4-FFF2-40B4-BE49-F238E27FC236}">
                <a16:creationId xmlns="" xmlns:a16="http://schemas.microsoft.com/office/drawing/2014/main" id="{5CACF746-F32C-4540-9A30-C9446F987232}"/>
              </a:ext>
            </a:extLst>
          </p:cNvPr>
          <p:cNvGraphicFramePr>
            <a:graphicFrameLocks noGrp="1"/>
          </p:cNvGraphicFramePr>
          <p:nvPr/>
        </p:nvGraphicFramePr>
        <p:xfrm>
          <a:off x="6776485" y="1869600"/>
          <a:ext cx="1944000" cy="1744326"/>
        </p:xfrm>
        <a:graphic>
          <a:graphicData uri="http://schemas.openxmlformats.org/drawingml/2006/table">
            <a:tbl>
              <a:tblPr/>
              <a:tblGrid>
                <a:gridCol w="842193">
                  <a:extLst>
                    <a:ext uri="{9D8B030D-6E8A-4147-A177-3AD203B41FA5}">
                      <a16:colId xmlns="" xmlns:a16="http://schemas.microsoft.com/office/drawing/2014/main" val="1537504613"/>
                    </a:ext>
                  </a:extLst>
                </a:gridCol>
                <a:gridCol w="1101807">
                  <a:extLst>
                    <a:ext uri="{9D8B030D-6E8A-4147-A177-3AD203B41FA5}">
                      <a16:colId xmlns="" xmlns:a16="http://schemas.microsoft.com/office/drawing/2014/main" val="3654225927"/>
                    </a:ext>
                  </a:extLst>
                </a:gridCol>
              </a:tblGrid>
              <a:tr h="498686">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algn="ctr" fontAlgn="t"/>
                      <a:r>
                        <a:rPr lang="en-IN" sz="1100" dirty="0">
                          <a:solidFill>
                            <a:schemeClr val="tx1"/>
                          </a:solidFill>
                          <a:effectLst/>
                          <a:latin typeface="+mj-lt"/>
                        </a:rPr>
                        <a:t>Maturity stage</a:t>
                      </a:r>
                    </a:p>
                  </a:txBody>
                  <a:tcPr marL="6045" marR="6045" marT="6045" marB="60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algn="ctr" fontAlgn="t"/>
                      <a:r>
                        <a:rPr lang="en-IN" sz="1100" dirty="0">
                          <a:solidFill>
                            <a:schemeClr val="tx1"/>
                          </a:solidFill>
                          <a:effectLst/>
                          <a:latin typeface="+mj-lt"/>
                        </a:rPr>
                        <a:t>BRSR Score</a:t>
                      </a:r>
                    </a:p>
                    <a:p>
                      <a:pPr algn="ctr" fontAlgn="t"/>
                      <a:r>
                        <a:rPr lang="en-IN" sz="1100" dirty="0">
                          <a:solidFill>
                            <a:schemeClr val="tx1"/>
                          </a:solidFill>
                          <a:effectLst/>
                          <a:latin typeface="+mj-lt"/>
                        </a:rPr>
                        <a:t> (% of Total Score)</a:t>
                      </a:r>
                    </a:p>
                  </a:txBody>
                  <a:tcPr marL="6045" marR="6045" marT="6045" marB="60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31684075"/>
                  </a:ext>
                </a:extLst>
              </a:tr>
              <a:tr h="272925">
                <a:tc>
                  <a:txBody>
                    <a:bodyPr/>
                    <a:lstStyle>
                      <a:lvl1pPr marL="0" algn="l" defTabSz="913943" rtl="0" eaLnBrk="1" latinLnBrk="0" hangingPunct="1">
                        <a:defRPr sz="1799" kern="1200">
                          <a:solidFill>
                            <a:schemeClr val="tx1"/>
                          </a:solidFill>
                          <a:latin typeface="EYInterstate Light"/>
                        </a:defRPr>
                      </a:lvl1pPr>
                      <a:lvl2pPr marL="456971" algn="l" defTabSz="913943" rtl="0" eaLnBrk="1" latinLnBrk="0" hangingPunct="1">
                        <a:defRPr sz="1799" kern="1200">
                          <a:solidFill>
                            <a:schemeClr val="tx1"/>
                          </a:solidFill>
                          <a:latin typeface="EYInterstate Light"/>
                        </a:defRPr>
                      </a:lvl2pPr>
                      <a:lvl3pPr marL="913943" algn="l" defTabSz="913943" rtl="0" eaLnBrk="1" latinLnBrk="0" hangingPunct="1">
                        <a:defRPr sz="1799" kern="1200">
                          <a:solidFill>
                            <a:schemeClr val="tx1"/>
                          </a:solidFill>
                          <a:latin typeface="EYInterstate Light"/>
                        </a:defRPr>
                      </a:lvl3pPr>
                      <a:lvl4pPr marL="1370914" algn="l" defTabSz="913943" rtl="0" eaLnBrk="1" latinLnBrk="0" hangingPunct="1">
                        <a:defRPr sz="1799" kern="1200">
                          <a:solidFill>
                            <a:schemeClr val="tx1"/>
                          </a:solidFill>
                          <a:latin typeface="EYInterstate Light"/>
                        </a:defRPr>
                      </a:lvl4pPr>
                      <a:lvl5pPr marL="1827886" algn="l" defTabSz="913943" rtl="0" eaLnBrk="1" latinLnBrk="0" hangingPunct="1">
                        <a:defRPr sz="1799" kern="1200">
                          <a:solidFill>
                            <a:schemeClr val="tx1"/>
                          </a:solidFill>
                          <a:latin typeface="EYInterstate Light"/>
                        </a:defRPr>
                      </a:lvl5pPr>
                      <a:lvl6pPr marL="2284857" algn="l" defTabSz="913943" rtl="0" eaLnBrk="1" latinLnBrk="0" hangingPunct="1">
                        <a:defRPr sz="1799" kern="1200">
                          <a:solidFill>
                            <a:schemeClr val="tx1"/>
                          </a:solidFill>
                          <a:latin typeface="EYInterstate Light"/>
                        </a:defRPr>
                      </a:lvl6pPr>
                      <a:lvl7pPr marL="2741828" algn="l" defTabSz="913943" rtl="0" eaLnBrk="1" latinLnBrk="0" hangingPunct="1">
                        <a:defRPr sz="1799" kern="1200">
                          <a:solidFill>
                            <a:schemeClr val="tx1"/>
                          </a:solidFill>
                          <a:latin typeface="EYInterstate Light"/>
                        </a:defRPr>
                      </a:lvl7pPr>
                      <a:lvl8pPr marL="3198800" algn="l" defTabSz="913943" rtl="0" eaLnBrk="1" latinLnBrk="0" hangingPunct="1">
                        <a:defRPr sz="1799" kern="1200">
                          <a:solidFill>
                            <a:schemeClr val="tx1"/>
                          </a:solidFill>
                          <a:latin typeface="EYInterstate Light"/>
                        </a:defRPr>
                      </a:lvl8pPr>
                      <a:lvl9pPr marL="3655771" algn="l" defTabSz="913943" rtl="0" eaLnBrk="1" latinLnBrk="0" hangingPunct="1">
                        <a:defRPr sz="1799" kern="1200">
                          <a:solidFill>
                            <a:schemeClr val="tx1"/>
                          </a:solidFill>
                          <a:latin typeface="EYInterstate Light"/>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lang="en-IN" sz="1100" b="0" dirty="0">
                          <a:solidFill>
                            <a:schemeClr val="tx1"/>
                          </a:solidFill>
                          <a:effectLst/>
                          <a:latin typeface="+mj-lt"/>
                        </a:rPr>
                        <a:t>Formative</a:t>
                      </a:r>
                    </a:p>
                  </a:txBody>
                  <a:tcPr marL="6045" marR="6045" marT="6045" marB="60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943" rtl="0" eaLnBrk="1" latinLnBrk="0" hangingPunct="1">
                        <a:defRPr sz="1799" kern="1200">
                          <a:solidFill>
                            <a:schemeClr val="tx1"/>
                          </a:solidFill>
                          <a:latin typeface="EYInterstate Light"/>
                        </a:defRPr>
                      </a:lvl1pPr>
                      <a:lvl2pPr marL="456971" algn="l" defTabSz="913943" rtl="0" eaLnBrk="1" latinLnBrk="0" hangingPunct="1">
                        <a:defRPr sz="1799" kern="1200">
                          <a:solidFill>
                            <a:schemeClr val="tx1"/>
                          </a:solidFill>
                          <a:latin typeface="EYInterstate Light"/>
                        </a:defRPr>
                      </a:lvl2pPr>
                      <a:lvl3pPr marL="913943" algn="l" defTabSz="913943" rtl="0" eaLnBrk="1" latinLnBrk="0" hangingPunct="1">
                        <a:defRPr sz="1799" kern="1200">
                          <a:solidFill>
                            <a:schemeClr val="tx1"/>
                          </a:solidFill>
                          <a:latin typeface="EYInterstate Light"/>
                        </a:defRPr>
                      </a:lvl3pPr>
                      <a:lvl4pPr marL="1370914" algn="l" defTabSz="913943" rtl="0" eaLnBrk="1" latinLnBrk="0" hangingPunct="1">
                        <a:defRPr sz="1799" kern="1200">
                          <a:solidFill>
                            <a:schemeClr val="tx1"/>
                          </a:solidFill>
                          <a:latin typeface="EYInterstate Light"/>
                        </a:defRPr>
                      </a:lvl4pPr>
                      <a:lvl5pPr marL="1827886" algn="l" defTabSz="913943" rtl="0" eaLnBrk="1" latinLnBrk="0" hangingPunct="1">
                        <a:defRPr sz="1799" kern="1200">
                          <a:solidFill>
                            <a:schemeClr val="tx1"/>
                          </a:solidFill>
                          <a:latin typeface="EYInterstate Light"/>
                        </a:defRPr>
                      </a:lvl5pPr>
                      <a:lvl6pPr marL="2284857" algn="l" defTabSz="913943" rtl="0" eaLnBrk="1" latinLnBrk="0" hangingPunct="1">
                        <a:defRPr sz="1799" kern="1200">
                          <a:solidFill>
                            <a:schemeClr val="tx1"/>
                          </a:solidFill>
                          <a:latin typeface="EYInterstate Light"/>
                        </a:defRPr>
                      </a:lvl6pPr>
                      <a:lvl7pPr marL="2741828" algn="l" defTabSz="913943" rtl="0" eaLnBrk="1" latinLnBrk="0" hangingPunct="1">
                        <a:defRPr sz="1799" kern="1200">
                          <a:solidFill>
                            <a:schemeClr val="tx1"/>
                          </a:solidFill>
                          <a:latin typeface="EYInterstate Light"/>
                        </a:defRPr>
                      </a:lvl7pPr>
                      <a:lvl8pPr marL="3198800" algn="l" defTabSz="913943" rtl="0" eaLnBrk="1" latinLnBrk="0" hangingPunct="1">
                        <a:defRPr sz="1799" kern="1200">
                          <a:solidFill>
                            <a:schemeClr val="tx1"/>
                          </a:solidFill>
                          <a:latin typeface="EYInterstate Light"/>
                        </a:defRPr>
                      </a:lvl8pPr>
                      <a:lvl9pPr marL="3655771" algn="l" defTabSz="913943" rtl="0" eaLnBrk="1" latinLnBrk="0" hangingPunct="1">
                        <a:defRPr sz="1799" kern="1200">
                          <a:solidFill>
                            <a:schemeClr val="tx1"/>
                          </a:solidFill>
                          <a:latin typeface="EYInterstate Light"/>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lang="en-IN" sz="1100" b="0" dirty="0">
                          <a:solidFill>
                            <a:schemeClr val="tx1"/>
                          </a:solidFill>
                          <a:effectLst/>
                          <a:latin typeface="+mj-lt"/>
                        </a:rPr>
                        <a:t>Up to 25%</a:t>
                      </a:r>
                    </a:p>
                  </a:txBody>
                  <a:tcPr marL="6045" marR="6045" marT="6045" marB="60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260419140"/>
                  </a:ext>
                </a:extLst>
              </a:tr>
              <a:tr h="380126">
                <a:tc>
                  <a:txBody>
                    <a:bodyPr/>
                    <a:lstStyle>
                      <a:lvl1pPr marL="0" algn="l" defTabSz="913943" rtl="0" eaLnBrk="1" latinLnBrk="0" hangingPunct="1">
                        <a:defRPr sz="1799" kern="1200">
                          <a:solidFill>
                            <a:schemeClr val="tx1"/>
                          </a:solidFill>
                          <a:latin typeface="EYInterstate Light"/>
                        </a:defRPr>
                      </a:lvl1pPr>
                      <a:lvl2pPr marL="456971" algn="l" defTabSz="913943" rtl="0" eaLnBrk="1" latinLnBrk="0" hangingPunct="1">
                        <a:defRPr sz="1799" kern="1200">
                          <a:solidFill>
                            <a:schemeClr val="tx1"/>
                          </a:solidFill>
                          <a:latin typeface="EYInterstate Light"/>
                        </a:defRPr>
                      </a:lvl2pPr>
                      <a:lvl3pPr marL="913943" algn="l" defTabSz="913943" rtl="0" eaLnBrk="1" latinLnBrk="0" hangingPunct="1">
                        <a:defRPr sz="1799" kern="1200">
                          <a:solidFill>
                            <a:schemeClr val="tx1"/>
                          </a:solidFill>
                          <a:latin typeface="EYInterstate Light"/>
                        </a:defRPr>
                      </a:lvl3pPr>
                      <a:lvl4pPr marL="1370914" algn="l" defTabSz="913943" rtl="0" eaLnBrk="1" latinLnBrk="0" hangingPunct="1">
                        <a:defRPr sz="1799" kern="1200">
                          <a:solidFill>
                            <a:schemeClr val="tx1"/>
                          </a:solidFill>
                          <a:latin typeface="EYInterstate Light"/>
                        </a:defRPr>
                      </a:lvl4pPr>
                      <a:lvl5pPr marL="1827886" algn="l" defTabSz="913943" rtl="0" eaLnBrk="1" latinLnBrk="0" hangingPunct="1">
                        <a:defRPr sz="1799" kern="1200">
                          <a:solidFill>
                            <a:schemeClr val="tx1"/>
                          </a:solidFill>
                          <a:latin typeface="EYInterstate Light"/>
                        </a:defRPr>
                      </a:lvl5pPr>
                      <a:lvl6pPr marL="2284857" algn="l" defTabSz="913943" rtl="0" eaLnBrk="1" latinLnBrk="0" hangingPunct="1">
                        <a:defRPr sz="1799" kern="1200">
                          <a:solidFill>
                            <a:schemeClr val="tx1"/>
                          </a:solidFill>
                          <a:latin typeface="EYInterstate Light"/>
                        </a:defRPr>
                      </a:lvl6pPr>
                      <a:lvl7pPr marL="2741828" algn="l" defTabSz="913943" rtl="0" eaLnBrk="1" latinLnBrk="0" hangingPunct="1">
                        <a:defRPr sz="1799" kern="1200">
                          <a:solidFill>
                            <a:schemeClr val="tx1"/>
                          </a:solidFill>
                          <a:latin typeface="EYInterstate Light"/>
                        </a:defRPr>
                      </a:lvl7pPr>
                      <a:lvl8pPr marL="3198800" algn="l" defTabSz="913943" rtl="0" eaLnBrk="1" latinLnBrk="0" hangingPunct="1">
                        <a:defRPr sz="1799" kern="1200">
                          <a:solidFill>
                            <a:schemeClr val="tx1"/>
                          </a:solidFill>
                          <a:latin typeface="EYInterstate Light"/>
                        </a:defRPr>
                      </a:lvl8pPr>
                      <a:lvl9pPr marL="3655771" algn="l" defTabSz="913943" rtl="0" eaLnBrk="1" latinLnBrk="0" hangingPunct="1">
                        <a:defRPr sz="1799" kern="1200">
                          <a:solidFill>
                            <a:schemeClr val="tx1"/>
                          </a:solidFill>
                          <a:latin typeface="EYInterstate Light"/>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lang="en-IN" sz="1100" b="0" dirty="0">
                          <a:solidFill>
                            <a:schemeClr val="tx1"/>
                          </a:solidFill>
                          <a:effectLst/>
                          <a:latin typeface="+mj-lt"/>
                        </a:rPr>
                        <a:t>Emerging</a:t>
                      </a:r>
                    </a:p>
                  </a:txBody>
                  <a:tcPr marL="6045" marR="6045" marT="6045" marB="60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943" rtl="0" eaLnBrk="1" latinLnBrk="0" hangingPunct="1">
                        <a:defRPr sz="1799" kern="1200">
                          <a:solidFill>
                            <a:schemeClr val="tx1"/>
                          </a:solidFill>
                          <a:latin typeface="EYInterstate Light"/>
                        </a:defRPr>
                      </a:lvl1pPr>
                      <a:lvl2pPr marL="456971" algn="l" defTabSz="913943" rtl="0" eaLnBrk="1" latinLnBrk="0" hangingPunct="1">
                        <a:defRPr sz="1799" kern="1200">
                          <a:solidFill>
                            <a:schemeClr val="tx1"/>
                          </a:solidFill>
                          <a:latin typeface="EYInterstate Light"/>
                        </a:defRPr>
                      </a:lvl2pPr>
                      <a:lvl3pPr marL="913943" algn="l" defTabSz="913943" rtl="0" eaLnBrk="1" latinLnBrk="0" hangingPunct="1">
                        <a:defRPr sz="1799" kern="1200">
                          <a:solidFill>
                            <a:schemeClr val="tx1"/>
                          </a:solidFill>
                          <a:latin typeface="EYInterstate Light"/>
                        </a:defRPr>
                      </a:lvl3pPr>
                      <a:lvl4pPr marL="1370914" algn="l" defTabSz="913943" rtl="0" eaLnBrk="1" latinLnBrk="0" hangingPunct="1">
                        <a:defRPr sz="1799" kern="1200">
                          <a:solidFill>
                            <a:schemeClr val="tx1"/>
                          </a:solidFill>
                          <a:latin typeface="EYInterstate Light"/>
                        </a:defRPr>
                      </a:lvl4pPr>
                      <a:lvl5pPr marL="1827886" algn="l" defTabSz="913943" rtl="0" eaLnBrk="1" latinLnBrk="0" hangingPunct="1">
                        <a:defRPr sz="1799" kern="1200">
                          <a:solidFill>
                            <a:schemeClr val="tx1"/>
                          </a:solidFill>
                          <a:latin typeface="EYInterstate Light"/>
                        </a:defRPr>
                      </a:lvl5pPr>
                      <a:lvl6pPr marL="2284857" algn="l" defTabSz="913943" rtl="0" eaLnBrk="1" latinLnBrk="0" hangingPunct="1">
                        <a:defRPr sz="1799" kern="1200">
                          <a:solidFill>
                            <a:schemeClr val="tx1"/>
                          </a:solidFill>
                          <a:latin typeface="EYInterstate Light"/>
                        </a:defRPr>
                      </a:lvl6pPr>
                      <a:lvl7pPr marL="2741828" algn="l" defTabSz="913943" rtl="0" eaLnBrk="1" latinLnBrk="0" hangingPunct="1">
                        <a:defRPr sz="1799" kern="1200">
                          <a:solidFill>
                            <a:schemeClr val="tx1"/>
                          </a:solidFill>
                          <a:latin typeface="EYInterstate Light"/>
                        </a:defRPr>
                      </a:lvl7pPr>
                      <a:lvl8pPr marL="3198800" algn="l" defTabSz="913943" rtl="0" eaLnBrk="1" latinLnBrk="0" hangingPunct="1">
                        <a:defRPr sz="1799" kern="1200">
                          <a:solidFill>
                            <a:schemeClr val="tx1"/>
                          </a:solidFill>
                          <a:latin typeface="EYInterstate Light"/>
                        </a:defRPr>
                      </a:lvl8pPr>
                      <a:lvl9pPr marL="3655771" algn="l" defTabSz="913943" rtl="0" eaLnBrk="1" latinLnBrk="0" hangingPunct="1">
                        <a:defRPr sz="1799" kern="1200">
                          <a:solidFill>
                            <a:schemeClr val="tx1"/>
                          </a:solidFill>
                          <a:latin typeface="EYInterstate Light"/>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lang="en-IN" sz="1100" b="0" dirty="0">
                          <a:solidFill>
                            <a:schemeClr val="tx1"/>
                          </a:solidFill>
                          <a:effectLst/>
                          <a:latin typeface="+mj-lt"/>
                        </a:rPr>
                        <a:t>&gt; 25% and</a:t>
                      </a:r>
                      <a:br>
                        <a:rPr lang="en-IN" sz="1100" b="0" dirty="0">
                          <a:solidFill>
                            <a:schemeClr val="tx1"/>
                          </a:solidFill>
                          <a:effectLst/>
                          <a:latin typeface="+mj-lt"/>
                        </a:rPr>
                      </a:br>
                      <a:r>
                        <a:rPr lang="en-IN" sz="1100" b="0" dirty="0">
                          <a:solidFill>
                            <a:schemeClr val="tx1"/>
                          </a:solidFill>
                          <a:effectLst/>
                          <a:latin typeface="+mj-lt"/>
                        </a:rPr>
                        <a:t>Up to 50%</a:t>
                      </a:r>
                    </a:p>
                  </a:txBody>
                  <a:tcPr marL="6045" marR="6045" marT="6045" marB="60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258618054"/>
                  </a:ext>
                </a:extLst>
              </a:tr>
              <a:tr h="380126">
                <a:tc>
                  <a:txBody>
                    <a:bodyPr/>
                    <a:lstStyle>
                      <a:lvl1pPr marL="0" algn="l" defTabSz="913943" rtl="0" eaLnBrk="1" latinLnBrk="0" hangingPunct="1">
                        <a:defRPr sz="1799" kern="1200">
                          <a:solidFill>
                            <a:schemeClr val="tx1"/>
                          </a:solidFill>
                          <a:latin typeface="EYInterstate Light"/>
                        </a:defRPr>
                      </a:lvl1pPr>
                      <a:lvl2pPr marL="456971" algn="l" defTabSz="913943" rtl="0" eaLnBrk="1" latinLnBrk="0" hangingPunct="1">
                        <a:defRPr sz="1799" kern="1200">
                          <a:solidFill>
                            <a:schemeClr val="tx1"/>
                          </a:solidFill>
                          <a:latin typeface="EYInterstate Light"/>
                        </a:defRPr>
                      </a:lvl2pPr>
                      <a:lvl3pPr marL="913943" algn="l" defTabSz="913943" rtl="0" eaLnBrk="1" latinLnBrk="0" hangingPunct="1">
                        <a:defRPr sz="1799" kern="1200">
                          <a:solidFill>
                            <a:schemeClr val="tx1"/>
                          </a:solidFill>
                          <a:latin typeface="EYInterstate Light"/>
                        </a:defRPr>
                      </a:lvl3pPr>
                      <a:lvl4pPr marL="1370914" algn="l" defTabSz="913943" rtl="0" eaLnBrk="1" latinLnBrk="0" hangingPunct="1">
                        <a:defRPr sz="1799" kern="1200">
                          <a:solidFill>
                            <a:schemeClr val="tx1"/>
                          </a:solidFill>
                          <a:latin typeface="EYInterstate Light"/>
                        </a:defRPr>
                      </a:lvl4pPr>
                      <a:lvl5pPr marL="1827886" algn="l" defTabSz="913943" rtl="0" eaLnBrk="1" latinLnBrk="0" hangingPunct="1">
                        <a:defRPr sz="1799" kern="1200">
                          <a:solidFill>
                            <a:schemeClr val="tx1"/>
                          </a:solidFill>
                          <a:latin typeface="EYInterstate Light"/>
                        </a:defRPr>
                      </a:lvl5pPr>
                      <a:lvl6pPr marL="2284857" algn="l" defTabSz="913943" rtl="0" eaLnBrk="1" latinLnBrk="0" hangingPunct="1">
                        <a:defRPr sz="1799" kern="1200">
                          <a:solidFill>
                            <a:schemeClr val="tx1"/>
                          </a:solidFill>
                          <a:latin typeface="EYInterstate Light"/>
                        </a:defRPr>
                      </a:lvl6pPr>
                      <a:lvl7pPr marL="2741828" algn="l" defTabSz="913943" rtl="0" eaLnBrk="1" latinLnBrk="0" hangingPunct="1">
                        <a:defRPr sz="1799" kern="1200">
                          <a:solidFill>
                            <a:schemeClr val="tx1"/>
                          </a:solidFill>
                          <a:latin typeface="EYInterstate Light"/>
                        </a:defRPr>
                      </a:lvl7pPr>
                      <a:lvl8pPr marL="3198800" algn="l" defTabSz="913943" rtl="0" eaLnBrk="1" latinLnBrk="0" hangingPunct="1">
                        <a:defRPr sz="1799" kern="1200">
                          <a:solidFill>
                            <a:schemeClr val="tx1"/>
                          </a:solidFill>
                          <a:latin typeface="EYInterstate Light"/>
                        </a:defRPr>
                      </a:lvl8pPr>
                      <a:lvl9pPr marL="3655771" algn="l" defTabSz="913943" rtl="0" eaLnBrk="1" latinLnBrk="0" hangingPunct="1">
                        <a:defRPr sz="1799" kern="1200">
                          <a:solidFill>
                            <a:schemeClr val="tx1"/>
                          </a:solidFill>
                          <a:latin typeface="EYInterstate Light"/>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lang="en-IN" sz="1100" b="0" dirty="0">
                          <a:solidFill>
                            <a:schemeClr val="tx1"/>
                          </a:solidFill>
                          <a:effectLst/>
                          <a:latin typeface="+mj-lt"/>
                        </a:rPr>
                        <a:t>Established</a:t>
                      </a:r>
                    </a:p>
                  </a:txBody>
                  <a:tcPr marL="6045" marR="6045" marT="6045" marB="60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943" rtl="0" eaLnBrk="1" latinLnBrk="0" hangingPunct="1">
                        <a:defRPr sz="1799" kern="1200">
                          <a:solidFill>
                            <a:schemeClr val="tx1"/>
                          </a:solidFill>
                          <a:latin typeface="EYInterstate Light"/>
                        </a:defRPr>
                      </a:lvl1pPr>
                      <a:lvl2pPr marL="456971" algn="l" defTabSz="913943" rtl="0" eaLnBrk="1" latinLnBrk="0" hangingPunct="1">
                        <a:defRPr sz="1799" kern="1200">
                          <a:solidFill>
                            <a:schemeClr val="tx1"/>
                          </a:solidFill>
                          <a:latin typeface="EYInterstate Light"/>
                        </a:defRPr>
                      </a:lvl2pPr>
                      <a:lvl3pPr marL="913943" algn="l" defTabSz="913943" rtl="0" eaLnBrk="1" latinLnBrk="0" hangingPunct="1">
                        <a:defRPr sz="1799" kern="1200">
                          <a:solidFill>
                            <a:schemeClr val="tx1"/>
                          </a:solidFill>
                          <a:latin typeface="EYInterstate Light"/>
                        </a:defRPr>
                      </a:lvl3pPr>
                      <a:lvl4pPr marL="1370914" algn="l" defTabSz="913943" rtl="0" eaLnBrk="1" latinLnBrk="0" hangingPunct="1">
                        <a:defRPr sz="1799" kern="1200">
                          <a:solidFill>
                            <a:schemeClr val="tx1"/>
                          </a:solidFill>
                          <a:latin typeface="EYInterstate Light"/>
                        </a:defRPr>
                      </a:lvl4pPr>
                      <a:lvl5pPr marL="1827886" algn="l" defTabSz="913943" rtl="0" eaLnBrk="1" latinLnBrk="0" hangingPunct="1">
                        <a:defRPr sz="1799" kern="1200">
                          <a:solidFill>
                            <a:schemeClr val="tx1"/>
                          </a:solidFill>
                          <a:latin typeface="EYInterstate Light"/>
                        </a:defRPr>
                      </a:lvl5pPr>
                      <a:lvl6pPr marL="2284857" algn="l" defTabSz="913943" rtl="0" eaLnBrk="1" latinLnBrk="0" hangingPunct="1">
                        <a:defRPr sz="1799" kern="1200">
                          <a:solidFill>
                            <a:schemeClr val="tx1"/>
                          </a:solidFill>
                          <a:latin typeface="EYInterstate Light"/>
                        </a:defRPr>
                      </a:lvl6pPr>
                      <a:lvl7pPr marL="2741828" algn="l" defTabSz="913943" rtl="0" eaLnBrk="1" latinLnBrk="0" hangingPunct="1">
                        <a:defRPr sz="1799" kern="1200">
                          <a:solidFill>
                            <a:schemeClr val="tx1"/>
                          </a:solidFill>
                          <a:latin typeface="EYInterstate Light"/>
                        </a:defRPr>
                      </a:lvl7pPr>
                      <a:lvl8pPr marL="3198800" algn="l" defTabSz="913943" rtl="0" eaLnBrk="1" latinLnBrk="0" hangingPunct="1">
                        <a:defRPr sz="1799" kern="1200">
                          <a:solidFill>
                            <a:schemeClr val="tx1"/>
                          </a:solidFill>
                          <a:latin typeface="EYInterstate Light"/>
                        </a:defRPr>
                      </a:lvl8pPr>
                      <a:lvl9pPr marL="3655771" algn="l" defTabSz="913943" rtl="0" eaLnBrk="1" latinLnBrk="0" hangingPunct="1">
                        <a:defRPr sz="1799" kern="1200">
                          <a:solidFill>
                            <a:schemeClr val="tx1"/>
                          </a:solidFill>
                          <a:latin typeface="EYInterstate Light"/>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lang="en-IN" sz="1100" b="0" dirty="0">
                          <a:solidFill>
                            <a:schemeClr val="tx1"/>
                          </a:solidFill>
                          <a:effectLst/>
                          <a:latin typeface="+mj-lt"/>
                        </a:rPr>
                        <a:t>&gt; 50% and</a:t>
                      </a:r>
                      <a:br>
                        <a:rPr lang="en-IN" sz="1100" b="0" dirty="0">
                          <a:solidFill>
                            <a:schemeClr val="tx1"/>
                          </a:solidFill>
                          <a:effectLst/>
                          <a:latin typeface="+mj-lt"/>
                        </a:rPr>
                      </a:br>
                      <a:r>
                        <a:rPr lang="en-IN" sz="1100" b="0" dirty="0">
                          <a:solidFill>
                            <a:schemeClr val="tx1"/>
                          </a:solidFill>
                          <a:effectLst/>
                          <a:latin typeface="+mj-lt"/>
                        </a:rPr>
                        <a:t>Up to 75%</a:t>
                      </a:r>
                    </a:p>
                  </a:txBody>
                  <a:tcPr marL="6045" marR="6045" marT="6045" marB="60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006464604"/>
                  </a:ext>
                </a:extLst>
              </a:tr>
              <a:tr h="196139">
                <a:tc>
                  <a:txBody>
                    <a:bodyPr/>
                    <a:lstStyle>
                      <a:lvl1pPr marL="0" algn="l" defTabSz="913943" rtl="0" eaLnBrk="1" latinLnBrk="0" hangingPunct="1">
                        <a:defRPr sz="1799" kern="1200">
                          <a:solidFill>
                            <a:schemeClr val="tx1"/>
                          </a:solidFill>
                          <a:latin typeface="EYInterstate Light"/>
                        </a:defRPr>
                      </a:lvl1pPr>
                      <a:lvl2pPr marL="456971" algn="l" defTabSz="913943" rtl="0" eaLnBrk="1" latinLnBrk="0" hangingPunct="1">
                        <a:defRPr sz="1799" kern="1200">
                          <a:solidFill>
                            <a:schemeClr val="tx1"/>
                          </a:solidFill>
                          <a:latin typeface="EYInterstate Light"/>
                        </a:defRPr>
                      </a:lvl2pPr>
                      <a:lvl3pPr marL="913943" algn="l" defTabSz="913943" rtl="0" eaLnBrk="1" latinLnBrk="0" hangingPunct="1">
                        <a:defRPr sz="1799" kern="1200">
                          <a:solidFill>
                            <a:schemeClr val="tx1"/>
                          </a:solidFill>
                          <a:latin typeface="EYInterstate Light"/>
                        </a:defRPr>
                      </a:lvl3pPr>
                      <a:lvl4pPr marL="1370914" algn="l" defTabSz="913943" rtl="0" eaLnBrk="1" latinLnBrk="0" hangingPunct="1">
                        <a:defRPr sz="1799" kern="1200">
                          <a:solidFill>
                            <a:schemeClr val="tx1"/>
                          </a:solidFill>
                          <a:latin typeface="EYInterstate Light"/>
                        </a:defRPr>
                      </a:lvl4pPr>
                      <a:lvl5pPr marL="1827886" algn="l" defTabSz="913943" rtl="0" eaLnBrk="1" latinLnBrk="0" hangingPunct="1">
                        <a:defRPr sz="1799" kern="1200">
                          <a:solidFill>
                            <a:schemeClr val="tx1"/>
                          </a:solidFill>
                          <a:latin typeface="EYInterstate Light"/>
                        </a:defRPr>
                      </a:lvl5pPr>
                      <a:lvl6pPr marL="2284857" algn="l" defTabSz="913943" rtl="0" eaLnBrk="1" latinLnBrk="0" hangingPunct="1">
                        <a:defRPr sz="1799" kern="1200">
                          <a:solidFill>
                            <a:schemeClr val="tx1"/>
                          </a:solidFill>
                          <a:latin typeface="EYInterstate Light"/>
                        </a:defRPr>
                      </a:lvl6pPr>
                      <a:lvl7pPr marL="2741828" algn="l" defTabSz="913943" rtl="0" eaLnBrk="1" latinLnBrk="0" hangingPunct="1">
                        <a:defRPr sz="1799" kern="1200">
                          <a:solidFill>
                            <a:schemeClr val="tx1"/>
                          </a:solidFill>
                          <a:latin typeface="EYInterstate Light"/>
                        </a:defRPr>
                      </a:lvl7pPr>
                      <a:lvl8pPr marL="3198800" algn="l" defTabSz="913943" rtl="0" eaLnBrk="1" latinLnBrk="0" hangingPunct="1">
                        <a:defRPr sz="1799" kern="1200">
                          <a:solidFill>
                            <a:schemeClr val="tx1"/>
                          </a:solidFill>
                          <a:latin typeface="EYInterstate Light"/>
                        </a:defRPr>
                      </a:lvl8pPr>
                      <a:lvl9pPr marL="3655771" algn="l" defTabSz="913943" rtl="0" eaLnBrk="1" latinLnBrk="0" hangingPunct="1">
                        <a:defRPr sz="1799" kern="1200">
                          <a:solidFill>
                            <a:schemeClr val="tx1"/>
                          </a:solidFill>
                          <a:latin typeface="EYInterstate Light"/>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lang="en-IN" sz="1100" b="0" dirty="0">
                          <a:solidFill>
                            <a:schemeClr val="tx1"/>
                          </a:solidFill>
                          <a:effectLst/>
                          <a:latin typeface="+mj-lt"/>
                        </a:rPr>
                        <a:t>Leading</a:t>
                      </a:r>
                    </a:p>
                  </a:txBody>
                  <a:tcPr marL="6045" marR="6045" marT="6045" marB="60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943" rtl="0" eaLnBrk="1" latinLnBrk="0" hangingPunct="1">
                        <a:defRPr sz="1799" kern="1200">
                          <a:solidFill>
                            <a:schemeClr val="tx1"/>
                          </a:solidFill>
                          <a:latin typeface="EYInterstate Light"/>
                        </a:defRPr>
                      </a:lvl1pPr>
                      <a:lvl2pPr marL="456971" algn="l" defTabSz="913943" rtl="0" eaLnBrk="1" latinLnBrk="0" hangingPunct="1">
                        <a:defRPr sz="1799" kern="1200">
                          <a:solidFill>
                            <a:schemeClr val="tx1"/>
                          </a:solidFill>
                          <a:latin typeface="EYInterstate Light"/>
                        </a:defRPr>
                      </a:lvl2pPr>
                      <a:lvl3pPr marL="913943" algn="l" defTabSz="913943" rtl="0" eaLnBrk="1" latinLnBrk="0" hangingPunct="1">
                        <a:defRPr sz="1799" kern="1200">
                          <a:solidFill>
                            <a:schemeClr val="tx1"/>
                          </a:solidFill>
                          <a:latin typeface="EYInterstate Light"/>
                        </a:defRPr>
                      </a:lvl3pPr>
                      <a:lvl4pPr marL="1370914" algn="l" defTabSz="913943" rtl="0" eaLnBrk="1" latinLnBrk="0" hangingPunct="1">
                        <a:defRPr sz="1799" kern="1200">
                          <a:solidFill>
                            <a:schemeClr val="tx1"/>
                          </a:solidFill>
                          <a:latin typeface="EYInterstate Light"/>
                        </a:defRPr>
                      </a:lvl4pPr>
                      <a:lvl5pPr marL="1827886" algn="l" defTabSz="913943" rtl="0" eaLnBrk="1" latinLnBrk="0" hangingPunct="1">
                        <a:defRPr sz="1799" kern="1200">
                          <a:solidFill>
                            <a:schemeClr val="tx1"/>
                          </a:solidFill>
                          <a:latin typeface="EYInterstate Light"/>
                        </a:defRPr>
                      </a:lvl5pPr>
                      <a:lvl6pPr marL="2284857" algn="l" defTabSz="913943" rtl="0" eaLnBrk="1" latinLnBrk="0" hangingPunct="1">
                        <a:defRPr sz="1799" kern="1200">
                          <a:solidFill>
                            <a:schemeClr val="tx1"/>
                          </a:solidFill>
                          <a:latin typeface="EYInterstate Light"/>
                        </a:defRPr>
                      </a:lvl6pPr>
                      <a:lvl7pPr marL="2741828" algn="l" defTabSz="913943" rtl="0" eaLnBrk="1" latinLnBrk="0" hangingPunct="1">
                        <a:defRPr sz="1799" kern="1200">
                          <a:solidFill>
                            <a:schemeClr val="tx1"/>
                          </a:solidFill>
                          <a:latin typeface="EYInterstate Light"/>
                        </a:defRPr>
                      </a:lvl7pPr>
                      <a:lvl8pPr marL="3198800" algn="l" defTabSz="913943" rtl="0" eaLnBrk="1" latinLnBrk="0" hangingPunct="1">
                        <a:defRPr sz="1799" kern="1200">
                          <a:solidFill>
                            <a:schemeClr val="tx1"/>
                          </a:solidFill>
                          <a:latin typeface="EYInterstate Light"/>
                        </a:defRPr>
                      </a:lvl8pPr>
                      <a:lvl9pPr marL="3655771" algn="l" defTabSz="913943" rtl="0" eaLnBrk="1" latinLnBrk="0" hangingPunct="1">
                        <a:defRPr sz="1799" kern="1200">
                          <a:solidFill>
                            <a:schemeClr val="tx1"/>
                          </a:solidFill>
                          <a:latin typeface="EYInterstate Light"/>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lang="en-IN" sz="1100" b="0" dirty="0">
                          <a:solidFill>
                            <a:schemeClr val="tx1"/>
                          </a:solidFill>
                          <a:effectLst/>
                          <a:latin typeface="+mj-lt"/>
                        </a:rPr>
                        <a:t>&gt; 75%</a:t>
                      </a:r>
                    </a:p>
                  </a:txBody>
                  <a:tcPr marL="6045" marR="6045" marT="6045" marB="60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403010985"/>
                  </a:ext>
                </a:extLst>
              </a:tr>
            </a:tbl>
          </a:graphicData>
        </a:graphic>
      </p:graphicFrame>
      <p:sp>
        <p:nvSpPr>
          <p:cNvPr id="13" name="TextBox 12">
            <a:extLst>
              <a:ext uri="{FF2B5EF4-FFF2-40B4-BE49-F238E27FC236}">
                <a16:creationId xmlns="" xmlns:a16="http://schemas.microsoft.com/office/drawing/2014/main" id="{723C1B87-E002-4C92-AFFC-CC81E10BCC95}"/>
              </a:ext>
            </a:extLst>
          </p:cNvPr>
          <p:cNvSpPr txBox="1"/>
          <p:nvPr/>
        </p:nvSpPr>
        <p:spPr>
          <a:xfrm>
            <a:off x="390330" y="763227"/>
            <a:ext cx="8543578" cy="461665"/>
          </a:xfrm>
          <a:prstGeom prst="rect">
            <a:avLst/>
          </a:prstGeom>
          <a:noFill/>
        </p:spPr>
        <p:txBody>
          <a:bodyPr wrap="square">
            <a:spAutoFit/>
          </a:bodyPr>
          <a:lstStyle/>
          <a:p>
            <a:pPr defTabSz="685800">
              <a:buClrTx/>
              <a:defRPr/>
            </a:pPr>
            <a:r>
              <a:rPr lang="en-IN" sz="1200" dirty="0"/>
              <a:t>With Sustainability reporting gaining traction in India, SEBI defined Sustainability disclosures in a standardised manner for listed companies basis which Business Responsibility and Sustainability (BRSR) guidelines were issued</a:t>
            </a:r>
          </a:p>
        </p:txBody>
      </p:sp>
      <p:cxnSp>
        <p:nvCxnSpPr>
          <p:cNvPr id="14" name="Straight Connector 13">
            <a:extLst>
              <a:ext uri="{FF2B5EF4-FFF2-40B4-BE49-F238E27FC236}">
                <a16:creationId xmlns="" xmlns:a16="http://schemas.microsoft.com/office/drawing/2014/main" id="{A75DA5E2-D4EA-43E3-B79A-70DB042F2CAA}"/>
              </a:ext>
            </a:extLst>
          </p:cNvPr>
          <p:cNvCxnSpPr>
            <a:cxnSpLocks/>
          </p:cNvCxnSpPr>
          <p:nvPr/>
        </p:nvCxnSpPr>
        <p:spPr>
          <a:xfrm flipH="1">
            <a:off x="6595166" y="1471503"/>
            <a:ext cx="4935" cy="3436117"/>
          </a:xfrm>
          <a:prstGeom prst="line">
            <a:avLst/>
          </a:prstGeom>
          <a:noFill/>
          <a:ln w="9525" cap="flat" cmpd="sng" algn="ctr">
            <a:solidFill>
              <a:srgbClr val="FFE600"/>
            </a:solidFill>
            <a:prstDash val="solid"/>
            <a:tailEnd type="none"/>
          </a:ln>
          <a:effectLst/>
        </p:spPr>
      </p:cxnSp>
      <p:sp>
        <p:nvSpPr>
          <p:cNvPr id="15" name="TextBox 14">
            <a:extLst>
              <a:ext uri="{FF2B5EF4-FFF2-40B4-BE49-F238E27FC236}">
                <a16:creationId xmlns="" xmlns:a16="http://schemas.microsoft.com/office/drawing/2014/main" id="{112B322D-4926-4474-A3AE-B9E32DE7B445}"/>
              </a:ext>
            </a:extLst>
          </p:cNvPr>
          <p:cNvSpPr txBox="1"/>
          <p:nvPr/>
        </p:nvSpPr>
        <p:spPr>
          <a:xfrm>
            <a:off x="2554703" y="2254689"/>
            <a:ext cx="1773848" cy="830997"/>
          </a:xfrm>
          <a:prstGeom prst="rect">
            <a:avLst/>
          </a:prstGeom>
          <a:noFill/>
        </p:spPr>
        <p:txBody>
          <a:bodyPr wrap="square">
            <a:spAutoFit/>
          </a:bodyPr>
          <a:lstStyle/>
          <a:p>
            <a:pPr defTabSz="685800">
              <a:buClrTx/>
              <a:defRPr/>
            </a:pPr>
            <a:r>
              <a:rPr lang="en-IN" sz="1050" b="1" dirty="0">
                <a:ln/>
              </a:rPr>
              <a:t>BRR</a:t>
            </a:r>
            <a:r>
              <a:rPr lang="en-IN" sz="1050" dirty="0">
                <a:ln/>
              </a:rPr>
              <a:t> was mandated for top listed companies</a:t>
            </a:r>
          </a:p>
          <a:p>
            <a:pPr marL="134541" indent="-134541" defTabSz="685800">
              <a:buClr>
                <a:srgbClr val="2E2E38"/>
              </a:buClr>
              <a:buFont typeface="Arial" panose="020B0604020202020204" pitchFamily="34" charset="0"/>
              <a:buChar char="•"/>
              <a:defRPr/>
            </a:pPr>
            <a:r>
              <a:rPr lang="en-IN" sz="900" dirty="0">
                <a:ln/>
              </a:rPr>
              <a:t>100 in 2012 </a:t>
            </a:r>
          </a:p>
          <a:p>
            <a:pPr marL="134541" indent="-134541" defTabSz="685800">
              <a:buClr>
                <a:srgbClr val="2E2E38"/>
              </a:buClr>
              <a:buFont typeface="Arial" panose="020B0604020202020204" pitchFamily="34" charset="0"/>
              <a:buChar char="•"/>
              <a:defRPr/>
            </a:pPr>
            <a:r>
              <a:rPr lang="en-IN" sz="900" dirty="0">
                <a:ln/>
              </a:rPr>
              <a:t>500 in 2015</a:t>
            </a:r>
          </a:p>
          <a:p>
            <a:pPr marL="134541" indent="-134541" defTabSz="685800">
              <a:buClr>
                <a:srgbClr val="2E2E38"/>
              </a:buClr>
              <a:buFont typeface="Arial" panose="020B0604020202020204" pitchFamily="34" charset="0"/>
              <a:buChar char="•"/>
              <a:defRPr/>
            </a:pPr>
            <a:r>
              <a:rPr lang="en-IN" sz="900" dirty="0">
                <a:ln/>
              </a:rPr>
              <a:t>1,000 in 2019</a:t>
            </a:r>
            <a:endParaRPr lang="en-IN" sz="825" dirty="0">
              <a:ln/>
            </a:endParaRPr>
          </a:p>
        </p:txBody>
      </p:sp>
      <p:sp>
        <p:nvSpPr>
          <p:cNvPr id="16" name="TextBox 15">
            <a:extLst>
              <a:ext uri="{FF2B5EF4-FFF2-40B4-BE49-F238E27FC236}">
                <a16:creationId xmlns="" xmlns:a16="http://schemas.microsoft.com/office/drawing/2014/main" id="{D3154CE5-3367-4302-A700-5FA331FB7ECE}"/>
              </a:ext>
            </a:extLst>
          </p:cNvPr>
          <p:cNvSpPr txBox="1"/>
          <p:nvPr/>
        </p:nvSpPr>
        <p:spPr>
          <a:xfrm>
            <a:off x="4697486" y="1721521"/>
            <a:ext cx="1944000" cy="865622"/>
          </a:xfrm>
          <a:prstGeom prst="rect">
            <a:avLst/>
          </a:prstGeom>
          <a:noFill/>
        </p:spPr>
        <p:txBody>
          <a:bodyPr wrap="square">
            <a:spAutoFit/>
          </a:bodyPr>
          <a:lstStyle/>
          <a:p>
            <a:pPr defTabSz="685800">
              <a:buClrTx/>
              <a:defRPr/>
            </a:pPr>
            <a:r>
              <a:rPr lang="en-IN" sz="1050" dirty="0">
                <a:ln/>
              </a:rPr>
              <a:t>Scope of BRR was expanded in 2020 to introduce </a:t>
            </a:r>
            <a:r>
              <a:rPr lang="en-IN" sz="1050" b="1" dirty="0">
                <a:ln/>
              </a:rPr>
              <a:t>BRSR </a:t>
            </a:r>
          </a:p>
          <a:p>
            <a:pPr defTabSz="685800">
              <a:buClrTx/>
              <a:defRPr/>
            </a:pPr>
            <a:endParaRPr lang="en-IN" sz="825" dirty="0">
              <a:ln/>
            </a:endParaRPr>
          </a:p>
          <a:p>
            <a:pPr defTabSz="685800">
              <a:buClrTx/>
              <a:defRPr/>
            </a:pPr>
            <a:r>
              <a:rPr lang="en-IN" sz="1050" dirty="0">
                <a:ln/>
              </a:rPr>
              <a:t>Applicable to the Top 1,000 listed companies from FY23</a:t>
            </a:r>
          </a:p>
        </p:txBody>
      </p:sp>
      <p:graphicFrame>
        <p:nvGraphicFramePr>
          <p:cNvPr id="17" name="Table 16">
            <a:extLst>
              <a:ext uri="{FF2B5EF4-FFF2-40B4-BE49-F238E27FC236}">
                <a16:creationId xmlns="" xmlns:a16="http://schemas.microsoft.com/office/drawing/2014/main" id="{CEB709E3-03AE-4681-B156-7A969EAA83A2}"/>
              </a:ext>
            </a:extLst>
          </p:cNvPr>
          <p:cNvGraphicFramePr>
            <a:graphicFrameLocks noGrp="1"/>
          </p:cNvGraphicFramePr>
          <p:nvPr/>
        </p:nvGraphicFramePr>
        <p:xfrm>
          <a:off x="3890585" y="2921061"/>
          <a:ext cx="2563695" cy="1699920"/>
        </p:xfrm>
        <a:graphic>
          <a:graphicData uri="http://schemas.openxmlformats.org/drawingml/2006/table">
            <a:tbl>
              <a:tblPr firstRow="1" bandRow="1"/>
              <a:tblGrid>
                <a:gridCol w="1135815">
                  <a:extLst>
                    <a:ext uri="{9D8B030D-6E8A-4147-A177-3AD203B41FA5}">
                      <a16:colId xmlns="" xmlns:a16="http://schemas.microsoft.com/office/drawing/2014/main" val="3795003711"/>
                    </a:ext>
                  </a:extLst>
                </a:gridCol>
                <a:gridCol w="713940">
                  <a:extLst>
                    <a:ext uri="{9D8B030D-6E8A-4147-A177-3AD203B41FA5}">
                      <a16:colId xmlns="" xmlns:a16="http://schemas.microsoft.com/office/drawing/2014/main" val="2586773194"/>
                    </a:ext>
                  </a:extLst>
                </a:gridCol>
                <a:gridCol w="713940">
                  <a:extLst>
                    <a:ext uri="{9D8B030D-6E8A-4147-A177-3AD203B41FA5}">
                      <a16:colId xmlns="" xmlns:a16="http://schemas.microsoft.com/office/drawing/2014/main" val="3744606410"/>
                    </a:ext>
                  </a:extLst>
                </a:gridCol>
              </a:tblGrid>
              <a:tr h="416880">
                <a:tc>
                  <a:txBody>
                    <a:bodyPr/>
                    <a:lstStyle>
                      <a:lvl1pPr marL="0" algn="l" defTabSz="913486" rtl="0" eaLnBrk="1" latinLnBrk="0" hangingPunct="1">
                        <a:defRPr sz="1798" b="1" kern="1200">
                          <a:solidFill>
                            <a:schemeClr val="lt1"/>
                          </a:solidFill>
                          <a:latin typeface="EYInterstate Light"/>
                        </a:defRPr>
                      </a:lvl1pPr>
                      <a:lvl2pPr marL="456743" algn="l" defTabSz="913486" rtl="0" eaLnBrk="1" latinLnBrk="0" hangingPunct="1">
                        <a:defRPr sz="1798" b="1" kern="1200">
                          <a:solidFill>
                            <a:schemeClr val="lt1"/>
                          </a:solidFill>
                          <a:latin typeface="EYInterstate Light"/>
                        </a:defRPr>
                      </a:lvl2pPr>
                      <a:lvl3pPr marL="913486" algn="l" defTabSz="913486" rtl="0" eaLnBrk="1" latinLnBrk="0" hangingPunct="1">
                        <a:defRPr sz="1798" b="1" kern="1200">
                          <a:solidFill>
                            <a:schemeClr val="lt1"/>
                          </a:solidFill>
                          <a:latin typeface="EYInterstate Light"/>
                        </a:defRPr>
                      </a:lvl3pPr>
                      <a:lvl4pPr marL="1370229" algn="l" defTabSz="913486" rtl="0" eaLnBrk="1" latinLnBrk="0" hangingPunct="1">
                        <a:defRPr sz="1798" b="1" kern="1200">
                          <a:solidFill>
                            <a:schemeClr val="lt1"/>
                          </a:solidFill>
                          <a:latin typeface="EYInterstate Light"/>
                        </a:defRPr>
                      </a:lvl4pPr>
                      <a:lvl5pPr marL="1826972" algn="l" defTabSz="913486" rtl="0" eaLnBrk="1" latinLnBrk="0" hangingPunct="1">
                        <a:defRPr sz="1798" b="1" kern="1200">
                          <a:solidFill>
                            <a:schemeClr val="lt1"/>
                          </a:solidFill>
                          <a:latin typeface="EYInterstate Light"/>
                        </a:defRPr>
                      </a:lvl5pPr>
                      <a:lvl6pPr marL="2283715" algn="l" defTabSz="913486" rtl="0" eaLnBrk="1" latinLnBrk="0" hangingPunct="1">
                        <a:defRPr sz="1798" b="1" kern="1200">
                          <a:solidFill>
                            <a:schemeClr val="lt1"/>
                          </a:solidFill>
                          <a:latin typeface="EYInterstate Light"/>
                        </a:defRPr>
                      </a:lvl6pPr>
                      <a:lvl7pPr marL="2740457" algn="l" defTabSz="913486" rtl="0" eaLnBrk="1" latinLnBrk="0" hangingPunct="1">
                        <a:defRPr sz="1798" b="1" kern="1200">
                          <a:solidFill>
                            <a:schemeClr val="lt1"/>
                          </a:solidFill>
                          <a:latin typeface="EYInterstate Light"/>
                        </a:defRPr>
                      </a:lvl7pPr>
                      <a:lvl8pPr marL="3197201" algn="l" defTabSz="913486" rtl="0" eaLnBrk="1" latinLnBrk="0" hangingPunct="1">
                        <a:defRPr sz="1798" b="1" kern="1200">
                          <a:solidFill>
                            <a:schemeClr val="lt1"/>
                          </a:solidFill>
                          <a:latin typeface="EYInterstate Light"/>
                        </a:defRPr>
                      </a:lvl8pPr>
                      <a:lvl9pPr marL="3653943" algn="l" defTabSz="913486" rtl="0" eaLnBrk="1" latinLnBrk="0" hangingPunct="1">
                        <a:defRPr sz="1798" b="1" kern="1200">
                          <a:solidFill>
                            <a:schemeClr val="lt1"/>
                          </a:solidFill>
                          <a:latin typeface="EYInterstate Light"/>
                        </a:defRPr>
                      </a:lvl9pPr>
                    </a:lstStyle>
                    <a:p>
                      <a:pPr algn="ctr"/>
                      <a:endParaRPr lang="en-IN" sz="900" b="1" dirty="0">
                        <a:solidFill>
                          <a:schemeClr val="bg1"/>
                        </a:solidFill>
                      </a:endParaRPr>
                    </a:p>
                    <a:p>
                      <a:pPr algn="ctr"/>
                      <a:r>
                        <a:rPr lang="en-IN" sz="900" b="1" dirty="0">
                          <a:solidFill>
                            <a:schemeClr val="bg1"/>
                          </a:solidFill>
                        </a:rPr>
                        <a:t>Principle</a:t>
                      </a:r>
                    </a:p>
                    <a:p>
                      <a:pPr algn="ctr"/>
                      <a:endParaRPr lang="en-IN" sz="900" b="1" dirty="0">
                        <a:solidFill>
                          <a:schemeClr val="bg1"/>
                        </a:solidFill>
                      </a:endParaRPr>
                    </a:p>
                  </a:txBody>
                  <a:tcPr marL="8100" marR="8100" marT="2700" marB="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3486" rtl="0" eaLnBrk="1" latinLnBrk="0" hangingPunct="1">
                        <a:defRPr sz="1798" b="1" kern="1200">
                          <a:solidFill>
                            <a:schemeClr val="lt1"/>
                          </a:solidFill>
                          <a:latin typeface="EYInterstate Light"/>
                        </a:defRPr>
                      </a:lvl1pPr>
                      <a:lvl2pPr marL="456743" algn="l" defTabSz="913486" rtl="0" eaLnBrk="1" latinLnBrk="0" hangingPunct="1">
                        <a:defRPr sz="1798" b="1" kern="1200">
                          <a:solidFill>
                            <a:schemeClr val="lt1"/>
                          </a:solidFill>
                          <a:latin typeface="EYInterstate Light"/>
                        </a:defRPr>
                      </a:lvl2pPr>
                      <a:lvl3pPr marL="913486" algn="l" defTabSz="913486" rtl="0" eaLnBrk="1" latinLnBrk="0" hangingPunct="1">
                        <a:defRPr sz="1798" b="1" kern="1200">
                          <a:solidFill>
                            <a:schemeClr val="lt1"/>
                          </a:solidFill>
                          <a:latin typeface="EYInterstate Light"/>
                        </a:defRPr>
                      </a:lvl3pPr>
                      <a:lvl4pPr marL="1370229" algn="l" defTabSz="913486" rtl="0" eaLnBrk="1" latinLnBrk="0" hangingPunct="1">
                        <a:defRPr sz="1798" b="1" kern="1200">
                          <a:solidFill>
                            <a:schemeClr val="lt1"/>
                          </a:solidFill>
                          <a:latin typeface="EYInterstate Light"/>
                        </a:defRPr>
                      </a:lvl4pPr>
                      <a:lvl5pPr marL="1826972" algn="l" defTabSz="913486" rtl="0" eaLnBrk="1" latinLnBrk="0" hangingPunct="1">
                        <a:defRPr sz="1798" b="1" kern="1200">
                          <a:solidFill>
                            <a:schemeClr val="lt1"/>
                          </a:solidFill>
                          <a:latin typeface="EYInterstate Light"/>
                        </a:defRPr>
                      </a:lvl5pPr>
                      <a:lvl6pPr marL="2283715" algn="l" defTabSz="913486" rtl="0" eaLnBrk="1" latinLnBrk="0" hangingPunct="1">
                        <a:defRPr sz="1798" b="1" kern="1200">
                          <a:solidFill>
                            <a:schemeClr val="lt1"/>
                          </a:solidFill>
                          <a:latin typeface="EYInterstate Light"/>
                        </a:defRPr>
                      </a:lvl6pPr>
                      <a:lvl7pPr marL="2740457" algn="l" defTabSz="913486" rtl="0" eaLnBrk="1" latinLnBrk="0" hangingPunct="1">
                        <a:defRPr sz="1798" b="1" kern="1200">
                          <a:solidFill>
                            <a:schemeClr val="lt1"/>
                          </a:solidFill>
                          <a:latin typeface="EYInterstate Light"/>
                        </a:defRPr>
                      </a:lvl7pPr>
                      <a:lvl8pPr marL="3197201" algn="l" defTabSz="913486" rtl="0" eaLnBrk="1" latinLnBrk="0" hangingPunct="1">
                        <a:defRPr sz="1798" b="1" kern="1200">
                          <a:solidFill>
                            <a:schemeClr val="lt1"/>
                          </a:solidFill>
                          <a:latin typeface="EYInterstate Light"/>
                        </a:defRPr>
                      </a:lvl8pPr>
                      <a:lvl9pPr marL="3653943" algn="l" defTabSz="913486" rtl="0" eaLnBrk="1" latinLnBrk="0" hangingPunct="1">
                        <a:defRPr sz="1798" b="1" kern="1200">
                          <a:solidFill>
                            <a:schemeClr val="lt1"/>
                          </a:solidFill>
                          <a:latin typeface="EYInterstate Light"/>
                        </a:defRPr>
                      </a:lvl9pPr>
                    </a:lstStyle>
                    <a:p>
                      <a:pPr algn="ctr"/>
                      <a:r>
                        <a:rPr lang="en-IN" sz="900" b="1" dirty="0">
                          <a:solidFill>
                            <a:schemeClr val="bg1"/>
                          </a:solidFill>
                        </a:rPr>
                        <a:t>Essential Indicators</a:t>
                      </a:r>
                    </a:p>
                  </a:txBody>
                  <a:tcPr marL="8100" marR="8100" marT="2700" marB="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3486" rtl="0" eaLnBrk="1" latinLnBrk="0" hangingPunct="1">
                        <a:defRPr sz="1798" b="1" kern="1200">
                          <a:solidFill>
                            <a:schemeClr val="lt1"/>
                          </a:solidFill>
                          <a:latin typeface="EYInterstate Light"/>
                        </a:defRPr>
                      </a:lvl1pPr>
                      <a:lvl2pPr marL="456743" algn="l" defTabSz="913486" rtl="0" eaLnBrk="1" latinLnBrk="0" hangingPunct="1">
                        <a:defRPr sz="1798" b="1" kern="1200">
                          <a:solidFill>
                            <a:schemeClr val="lt1"/>
                          </a:solidFill>
                          <a:latin typeface="EYInterstate Light"/>
                        </a:defRPr>
                      </a:lvl2pPr>
                      <a:lvl3pPr marL="913486" algn="l" defTabSz="913486" rtl="0" eaLnBrk="1" latinLnBrk="0" hangingPunct="1">
                        <a:defRPr sz="1798" b="1" kern="1200">
                          <a:solidFill>
                            <a:schemeClr val="lt1"/>
                          </a:solidFill>
                          <a:latin typeface="EYInterstate Light"/>
                        </a:defRPr>
                      </a:lvl3pPr>
                      <a:lvl4pPr marL="1370229" algn="l" defTabSz="913486" rtl="0" eaLnBrk="1" latinLnBrk="0" hangingPunct="1">
                        <a:defRPr sz="1798" b="1" kern="1200">
                          <a:solidFill>
                            <a:schemeClr val="lt1"/>
                          </a:solidFill>
                          <a:latin typeface="EYInterstate Light"/>
                        </a:defRPr>
                      </a:lvl4pPr>
                      <a:lvl5pPr marL="1826972" algn="l" defTabSz="913486" rtl="0" eaLnBrk="1" latinLnBrk="0" hangingPunct="1">
                        <a:defRPr sz="1798" b="1" kern="1200">
                          <a:solidFill>
                            <a:schemeClr val="lt1"/>
                          </a:solidFill>
                          <a:latin typeface="EYInterstate Light"/>
                        </a:defRPr>
                      </a:lvl5pPr>
                      <a:lvl6pPr marL="2283715" algn="l" defTabSz="913486" rtl="0" eaLnBrk="1" latinLnBrk="0" hangingPunct="1">
                        <a:defRPr sz="1798" b="1" kern="1200">
                          <a:solidFill>
                            <a:schemeClr val="lt1"/>
                          </a:solidFill>
                          <a:latin typeface="EYInterstate Light"/>
                        </a:defRPr>
                      </a:lvl6pPr>
                      <a:lvl7pPr marL="2740457" algn="l" defTabSz="913486" rtl="0" eaLnBrk="1" latinLnBrk="0" hangingPunct="1">
                        <a:defRPr sz="1798" b="1" kern="1200">
                          <a:solidFill>
                            <a:schemeClr val="lt1"/>
                          </a:solidFill>
                          <a:latin typeface="EYInterstate Light"/>
                        </a:defRPr>
                      </a:lvl7pPr>
                      <a:lvl8pPr marL="3197201" algn="l" defTabSz="913486" rtl="0" eaLnBrk="1" latinLnBrk="0" hangingPunct="1">
                        <a:defRPr sz="1798" b="1" kern="1200">
                          <a:solidFill>
                            <a:schemeClr val="lt1"/>
                          </a:solidFill>
                          <a:latin typeface="EYInterstate Light"/>
                        </a:defRPr>
                      </a:lvl8pPr>
                      <a:lvl9pPr marL="3653943" algn="l" defTabSz="913486" rtl="0" eaLnBrk="1" latinLnBrk="0" hangingPunct="1">
                        <a:defRPr sz="1798" b="1" kern="1200">
                          <a:solidFill>
                            <a:schemeClr val="lt1"/>
                          </a:solidFill>
                          <a:latin typeface="EYInterstate Light"/>
                        </a:defRPr>
                      </a:lvl9pPr>
                    </a:lstStyle>
                    <a:p>
                      <a:pPr algn="ctr"/>
                      <a:r>
                        <a:rPr lang="en-IN" sz="900" b="1" dirty="0">
                          <a:solidFill>
                            <a:schemeClr val="bg1"/>
                          </a:solidFill>
                        </a:rPr>
                        <a:t>Leadership Indicators</a:t>
                      </a:r>
                    </a:p>
                  </a:txBody>
                  <a:tcPr marL="8100" marR="8100" marT="2700" marB="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801993003"/>
                  </a:ext>
                </a:extLst>
              </a:tr>
              <a:tr h="142560">
                <a:tc>
                  <a:txBody>
                    <a:bodyPr/>
                    <a:lstStyle>
                      <a:lvl1pPr marL="0" algn="l" defTabSz="913486" rtl="0" eaLnBrk="1" latinLnBrk="0" hangingPunct="1">
                        <a:defRPr sz="1798" kern="1200">
                          <a:solidFill>
                            <a:schemeClr val="dk1"/>
                          </a:solidFill>
                          <a:latin typeface="EYInterstate Light"/>
                        </a:defRPr>
                      </a:lvl1pPr>
                      <a:lvl2pPr marL="456743" algn="l" defTabSz="913486" rtl="0" eaLnBrk="1" latinLnBrk="0" hangingPunct="1">
                        <a:defRPr sz="1798" kern="1200">
                          <a:solidFill>
                            <a:schemeClr val="dk1"/>
                          </a:solidFill>
                          <a:latin typeface="EYInterstate Light"/>
                        </a:defRPr>
                      </a:lvl2pPr>
                      <a:lvl3pPr marL="913486" algn="l" defTabSz="913486" rtl="0" eaLnBrk="1" latinLnBrk="0" hangingPunct="1">
                        <a:defRPr sz="1798" kern="1200">
                          <a:solidFill>
                            <a:schemeClr val="dk1"/>
                          </a:solidFill>
                          <a:latin typeface="EYInterstate Light"/>
                        </a:defRPr>
                      </a:lvl3pPr>
                      <a:lvl4pPr marL="1370229" algn="l" defTabSz="913486" rtl="0" eaLnBrk="1" latinLnBrk="0" hangingPunct="1">
                        <a:defRPr sz="1798" kern="1200">
                          <a:solidFill>
                            <a:schemeClr val="dk1"/>
                          </a:solidFill>
                          <a:latin typeface="EYInterstate Light"/>
                        </a:defRPr>
                      </a:lvl4pPr>
                      <a:lvl5pPr marL="1826972" algn="l" defTabSz="913486" rtl="0" eaLnBrk="1" latinLnBrk="0" hangingPunct="1">
                        <a:defRPr sz="1798" kern="1200">
                          <a:solidFill>
                            <a:schemeClr val="dk1"/>
                          </a:solidFill>
                          <a:latin typeface="EYInterstate Light"/>
                        </a:defRPr>
                      </a:lvl5pPr>
                      <a:lvl6pPr marL="2283715" algn="l" defTabSz="913486" rtl="0" eaLnBrk="1" latinLnBrk="0" hangingPunct="1">
                        <a:defRPr sz="1798" kern="1200">
                          <a:solidFill>
                            <a:schemeClr val="dk1"/>
                          </a:solidFill>
                          <a:latin typeface="EYInterstate Light"/>
                        </a:defRPr>
                      </a:lvl6pPr>
                      <a:lvl7pPr marL="2740457" algn="l" defTabSz="913486" rtl="0" eaLnBrk="1" latinLnBrk="0" hangingPunct="1">
                        <a:defRPr sz="1798" kern="1200">
                          <a:solidFill>
                            <a:schemeClr val="dk1"/>
                          </a:solidFill>
                          <a:latin typeface="EYInterstate Light"/>
                        </a:defRPr>
                      </a:lvl7pPr>
                      <a:lvl8pPr marL="3197201" algn="l" defTabSz="913486" rtl="0" eaLnBrk="1" latinLnBrk="0" hangingPunct="1">
                        <a:defRPr sz="1798" kern="1200">
                          <a:solidFill>
                            <a:schemeClr val="dk1"/>
                          </a:solidFill>
                          <a:latin typeface="EYInterstate Light"/>
                        </a:defRPr>
                      </a:lvl8pPr>
                      <a:lvl9pPr marL="3653943" algn="l" defTabSz="913486" rtl="0" eaLnBrk="1" latinLnBrk="0" hangingPunct="1">
                        <a:defRPr sz="1798" kern="1200">
                          <a:solidFill>
                            <a:schemeClr val="dk1"/>
                          </a:solidFill>
                          <a:latin typeface="EYInterstate Light"/>
                        </a:defRPr>
                      </a:lvl9pPr>
                    </a:lstStyle>
                    <a:p>
                      <a:pPr marL="0" algn="ctr" defTabSz="913943" rtl="0" eaLnBrk="1" latinLnBrk="0" hangingPunct="1"/>
                      <a:r>
                        <a:rPr lang="en-IN" sz="900" kern="1200" dirty="0">
                          <a:solidFill>
                            <a:schemeClr val="tx1"/>
                          </a:solidFill>
                          <a:latin typeface="+mn-lt"/>
                          <a:ea typeface="+mn-ea"/>
                          <a:cs typeface="+mn-cs"/>
                        </a:rPr>
                        <a:t>Ethics</a:t>
                      </a:r>
                    </a:p>
                  </a:txBody>
                  <a:tcPr marL="8100" marR="8100" marT="2700" marB="2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486" rtl="0" eaLnBrk="1" latinLnBrk="0" hangingPunct="1">
                        <a:defRPr sz="1798" kern="1200">
                          <a:solidFill>
                            <a:schemeClr val="dk1"/>
                          </a:solidFill>
                          <a:latin typeface="EYInterstate Light"/>
                        </a:defRPr>
                      </a:lvl1pPr>
                      <a:lvl2pPr marL="456743" algn="l" defTabSz="913486" rtl="0" eaLnBrk="1" latinLnBrk="0" hangingPunct="1">
                        <a:defRPr sz="1798" kern="1200">
                          <a:solidFill>
                            <a:schemeClr val="dk1"/>
                          </a:solidFill>
                          <a:latin typeface="EYInterstate Light"/>
                        </a:defRPr>
                      </a:lvl2pPr>
                      <a:lvl3pPr marL="913486" algn="l" defTabSz="913486" rtl="0" eaLnBrk="1" latinLnBrk="0" hangingPunct="1">
                        <a:defRPr sz="1798" kern="1200">
                          <a:solidFill>
                            <a:schemeClr val="dk1"/>
                          </a:solidFill>
                          <a:latin typeface="EYInterstate Light"/>
                        </a:defRPr>
                      </a:lvl3pPr>
                      <a:lvl4pPr marL="1370229" algn="l" defTabSz="913486" rtl="0" eaLnBrk="1" latinLnBrk="0" hangingPunct="1">
                        <a:defRPr sz="1798" kern="1200">
                          <a:solidFill>
                            <a:schemeClr val="dk1"/>
                          </a:solidFill>
                          <a:latin typeface="EYInterstate Light"/>
                        </a:defRPr>
                      </a:lvl4pPr>
                      <a:lvl5pPr marL="1826972" algn="l" defTabSz="913486" rtl="0" eaLnBrk="1" latinLnBrk="0" hangingPunct="1">
                        <a:defRPr sz="1798" kern="1200">
                          <a:solidFill>
                            <a:schemeClr val="dk1"/>
                          </a:solidFill>
                          <a:latin typeface="EYInterstate Light"/>
                        </a:defRPr>
                      </a:lvl5pPr>
                      <a:lvl6pPr marL="2283715" algn="l" defTabSz="913486" rtl="0" eaLnBrk="1" latinLnBrk="0" hangingPunct="1">
                        <a:defRPr sz="1798" kern="1200">
                          <a:solidFill>
                            <a:schemeClr val="dk1"/>
                          </a:solidFill>
                          <a:latin typeface="EYInterstate Light"/>
                        </a:defRPr>
                      </a:lvl6pPr>
                      <a:lvl7pPr marL="2740457" algn="l" defTabSz="913486" rtl="0" eaLnBrk="1" latinLnBrk="0" hangingPunct="1">
                        <a:defRPr sz="1798" kern="1200">
                          <a:solidFill>
                            <a:schemeClr val="dk1"/>
                          </a:solidFill>
                          <a:latin typeface="EYInterstate Light"/>
                        </a:defRPr>
                      </a:lvl7pPr>
                      <a:lvl8pPr marL="3197201" algn="l" defTabSz="913486" rtl="0" eaLnBrk="1" latinLnBrk="0" hangingPunct="1">
                        <a:defRPr sz="1798" kern="1200">
                          <a:solidFill>
                            <a:schemeClr val="dk1"/>
                          </a:solidFill>
                          <a:latin typeface="EYInterstate Light"/>
                        </a:defRPr>
                      </a:lvl8pPr>
                      <a:lvl9pPr marL="3653943" algn="l" defTabSz="913486" rtl="0" eaLnBrk="1" latinLnBrk="0" hangingPunct="1">
                        <a:defRPr sz="1798" kern="1200">
                          <a:solidFill>
                            <a:schemeClr val="dk1"/>
                          </a:solidFill>
                          <a:latin typeface="EYInterstate Light"/>
                        </a:defRPr>
                      </a:lvl9pPr>
                    </a:lstStyle>
                    <a:p>
                      <a:pPr marL="0" algn="ctr" defTabSz="913943" rtl="0" eaLnBrk="1" latinLnBrk="0" hangingPunct="1"/>
                      <a:r>
                        <a:rPr lang="en-IN" sz="900" kern="1200" dirty="0">
                          <a:solidFill>
                            <a:schemeClr val="tx1"/>
                          </a:solidFill>
                          <a:latin typeface="+mn-lt"/>
                          <a:ea typeface="+mn-ea"/>
                          <a:cs typeface="+mn-cs"/>
                        </a:rPr>
                        <a:t>6</a:t>
                      </a:r>
                    </a:p>
                  </a:txBody>
                  <a:tcPr marL="8100" marR="8100" marT="2700" marB="2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486" rtl="0" eaLnBrk="1" latinLnBrk="0" hangingPunct="1">
                        <a:defRPr sz="1798" kern="1200">
                          <a:solidFill>
                            <a:schemeClr val="dk1"/>
                          </a:solidFill>
                          <a:latin typeface="EYInterstate Light"/>
                        </a:defRPr>
                      </a:lvl1pPr>
                      <a:lvl2pPr marL="456743" algn="l" defTabSz="913486" rtl="0" eaLnBrk="1" latinLnBrk="0" hangingPunct="1">
                        <a:defRPr sz="1798" kern="1200">
                          <a:solidFill>
                            <a:schemeClr val="dk1"/>
                          </a:solidFill>
                          <a:latin typeface="EYInterstate Light"/>
                        </a:defRPr>
                      </a:lvl2pPr>
                      <a:lvl3pPr marL="913486" algn="l" defTabSz="913486" rtl="0" eaLnBrk="1" latinLnBrk="0" hangingPunct="1">
                        <a:defRPr sz="1798" kern="1200">
                          <a:solidFill>
                            <a:schemeClr val="dk1"/>
                          </a:solidFill>
                          <a:latin typeface="EYInterstate Light"/>
                        </a:defRPr>
                      </a:lvl3pPr>
                      <a:lvl4pPr marL="1370229" algn="l" defTabSz="913486" rtl="0" eaLnBrk="1" latinLnBrk="0" hangingPunct="1">
                        <a:defRPr sz="1798" kern="1200">
                          <a:solidFill>
                            <a:schemeClr val="dk1"/>
                          </a:solidFill>
                          <a:latin typeface="EYInterstate Light"/>
                        </a:defRPr>
                      </a:lvl4pPr>
                      <a:lvl5pPr marL="1826972" algn="l" defTabSz="913486" rtl="0" eaLnBrk="1" latinLnBrk="0" hangingPunct="1">
                        <a:defRPr sz="1798" kern="1200">
                          <a:solidFill>
                            <a:schemeClr val="dk1"/>
                          </a:solidFill>
                          <a:latin typeface="EYInterstate Light"/>
                        </a:defRPr>
                      </a:lvl5pPr>
                      <a:lvl6pPr marL="2283715" algn="l" defTabSz="913486" rtl="0" eaLnBrk="1" latinLnBrk="0" hangingPunct="1">
                        <a:defRPr sz="1798" kern="1200">
                          <a:solidFill>
                            <a:schemeClr val="dk1"/>
                          </a:solidFill>
                          <a:latin typeface="EYInterstate Light"/>
                        </a:defRPr>
                      </a:lvl6pPr>
                      <a:lvl7pPr marL="2740457" algn="l" defTabSz="913486" rtl="0" eaLnBrk="1" latinLnBrk="0" hangingPunct="1">
                        <a:defRPr sz="1798" kern="1200">
                          <a:solidFill>
                            <a:schemeClr val="dk1"/>
                          </a:solidFill>
                          <a:latin typeface="EYInterstate Light"/>
                        </a:defRPr>
                      </a:lvl7pPr>
                      <a:lvl8pPr marL="3197201" algn="l" defTabSz="913486" rtl="0" eaLnBrk="1" latinLnBrk="0" hangingPunct="1">
                        <a:defRPr sz="1798" kern="1200">
                          <a:solidFill>
                            <a:schemeClr val="dk1"/>
                          </a:solidFill>
                          <a:latin typeface="EYInterstate Light"/>
                        </a:defRPr>
                      </a:lvl8pPr>
                      <a:lvl9pPr marL="3653943" algn="l" defTabSz="913486" rtl="0" eaLnBrk="1" latinLnBrk="0" hangingPunct="1">
                        <a:defRPr sz="1798" kern="1200">
                          <a:solidFill>
                            <a:schemeClr val="dk1"/>
                          </a:solidFill>
                          <a:latin typeface="EYInterstate Light"/>
                        </a:defRPr>
                      </a:lvl9pPr>
                    </a:lstStyle>
                    <a:p>
                      <a:pPr marL="0" algn="ctr" defTabSz="913943" rtl="0" eaLnBrk="1" latinLnBrk="0" hangingPunct="1"/>
                      <a:r>
                        <a:rPr lang="en-IN" sz="900" kern="1200" dirty="0">
                          <a:solidFill>
                            <a:schemeClr val="tx1"/>
                          </a:solidFill>
                          <a:latin typeface="+mn-lt"/>
                          <a:ea typeface="+mn-ea"/>
                          <a:cs typeface="+mn-cs"/>
                        </a:rPr>
                        <a:t>5</a:t>
                      </a:r>
                    </a:p>
                  </a:txBody>
                  <a:tcPr marL="8100" marR="8100" marT="2700" marB="2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947994030"/>
                  </a:ext>
                </a:extLst>
              </a:tr>
              <a:tr h="142560">
                <a:tc>
                  <a:txBody>
                    <a:bodyPr/>
                    <a:lstStyle>
                      <a:lvl1pPr marL="0" algn="l" defTabSz="913486" rtl="0" eaLnBrk="1" latinLnBrk="0" hangingPunct="1">
                        <a:defRPr sz="1798" kern="1200">
                          <a:solidFill>
                            <a:schemeClr val="dk1"/>
                          </a:solidFill>
                          <a:latin typeface="EYInterstate Light"/>
                        </a:defRPr>
                      </a:lvl1pPr>
                      <a:lvl2pPr marL="456743" algn="l" defTabSz="913486" rtl="0" eaLnBrk="1" latinLnBrk="0" hangingPunct="1">
                        <a:defRPr sz="1798" kern="1200">
                          <a:solidFill>
                            <a:schemeClr val="dk1"/>
                          </a:solidFill>
                          <a:latin typeface="EYInterstate Light"/>
                        </a:defRPr>
                      </a:lvl2pPr>
                      <a:lvl3pPr marL="913486" algn="l" defTabSz="913486" rtl="0" eaLnBrk="1" latinLnBrk="0" hangingPunct="1">
                        <a:defRPr sz="1798" kern="1200">
                          <a:solidFill>
                            <a:schemeClr val="dk1"/>
                          </a:solidFill>
                          <a:latin typeface="EYInterstate Light"/>
                        </a:defRPr>
                      </a:lvl3pPr>
                      <a:lvl4pPr marL="1370229" algn="l" defTabSz="913486" rtl="0" eaLnBrk="1" latinLnBrk="0" hangingPunct="1">
                        <a:defRPr sz="1798" kern="1200">
                          <a:solidFill>
                            <a:schemeClr val="dk1"/>
                          </a:solidFill>
                          <a:latin typeface="EYInterstate Light"/>
                        </a:defRPr>
                      </a:lvl4pPr>
                      <a:lvl5pPr marL="1826972" algn="l" defTabSz="913486" rtl="0" eaLnBrk="1" latinLnBrk="0" hangingPunct="1">
                        <a:defRPr sz="1798" kern="1200">
                          <a:solidFill>
                            <a:schemeClr val="dk1"/>
                          </a:solidFill>
                          <a:latin typeface="EYInterstate Light"/>
                        </a:defRPr>
                      </a:lvl5pPr>
                      <a:lvl6pPr marL="2283715" algn="l" defTabSz="913486" rtl="0" eaLnBrk="1" latinLnBrk="0" hangingPunct="1">
                        <a:defRPr sz="1798" kern="1200">
                          <a:solidFill>
                            <a:schemeClr val="dk1"/>
                          </a:solidFill>
                          <a:latin typeface="EYInterstate Light"/>
                        </a:defRPr>
                      </a:lvl6pPr>
                      <a:lvl7pPr marL="2740457" algn="l" defTabSz="913486" rtl="0" eaLnBrk="1" latinLnBrk="0" hangingPunct="1">
                        <a:defRPr sz="1798" kern="1200">
                          <a:solidFill>
                            <a:schemeClr val="dk1"/>
                          </a:solidFill>
                          <a:latin typeface="EYInterstate Light"/>
                        </a:defRPr>
                      </a:lvl7pPr>
                      <a:lvl8pPr marL="3197201" algn="l" defTabSz="913486" rtl="0" eaLnBrk="1" latinLnBrk="0" hangingPunct="1">
                        <a:defRPr sz="1798" kern="1200">
                          <a:solidFill>
                            <a:schemeClr val="dk1"/>
                          </a:solidFill>
                          <a:latin typeface="EYInterstate Light"/>
                        </a:defRPr>
                      </a:lvl8pPr>
                      <a:lvl9pPr marL="3653943" algn="l" defTabSz="913486" rtl="0" eaLnBrk="1" latinLnBrk="0" hangingPunct="1">
                        <a:defRPr sz="1798" kern="1200">
                          <a:solidFill>
                            <a:schemeClr val="dk1"/>
                          </a:solidFill>
                          <a:latin typeface="EYInterstate Light"/>
                        </a:defRPr>
                      </a:lvl9pPr>
                    </a:lstStyle>
                    <a:p>
                      <a:pPr marL="0" algn="ctr" defTabSz="913943" rtl="0" eaLnBrk="1" latinLnBrk="0" hangingPunct="1"/>
                      <a:r>
                        <a:rPr lang="en-IN" sz="900" kern="1200" dirty="0">
                          <a:solidFill>
                            <a:schemeClr val="tx1"/>
                          </a:solidFill>
                          <a:latin typeface="+mn-lt"/>
                          <a:ea typeface="+mn-ea"/>
                          <a:cs typeface="+mn-cs"/>
                        </a:rPr>
                        <a:t>Sustainable life-cycle</a:t>
                      </a:r>
                    </a:p>
                  </a:txBody>
                  <a:tcPr marL="8100" marR="8100" marT="2700" marB="2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486" rtl="0" eaLnBrk="1" latinLnBrk="0" hangingPunct="1">
                        <a:defRPr sz="1798" kern="1200">
                          <a:solidFill>
                            <a:schemeClr val="dk1"/>
                          </a:solidFill>
                          <a:latin typeface="EYInterstate Light"/>
                        </a:defRPr>
                      </a:lvl1pPr>
                      <a:lvl2pPr marL="456743" algn="l" defTabSz="913486" rtl="0" eaLnBrk="1" latinLnBrk="0" hangingPunct="1">
                        <a:defRPr sz="1798" kern="1200">
                          <a:solidFill>
                            <a:schemeClr val="dk1"/>
                          </a:solidFill>
                          <a:latin typeface="EYInterstate Light"/>
                        </a:defRPr>
                      </a:lvl2pPr>
                      <a:lvl3pPr marL="913486" algn="l" defTabSz="913486" rtl="0" eaLnBrk="1" latinLnBrk="0" hangingPunct="1">
                        <a:defRPr sz="1798" kern="1200">
                          <a:solidFill>
                            <a:schemeClr val="dk1"/>
                          </a:solidFill>
                          <a:latin typeface="EYInterstate Light"/>
                        </a:defRPr>
                      </a:lvl3pPr>
                      <a:lvl4pPr marL="1370229" algn="l" defTabSz="913486" rtl="0" eaLnBrk="1" latinLnBrk="0" hangingPunct="1">
                        <a:defRPr sz="1798" kern="1200">
                          <a:solidFill>
                            <a:schemeClr val="dk1"/>
                          </a:solidFill>
                          <a:latin typeface="EYInterstate Light"/>
                        </a:defRPr>
                      </a:lvl4pPr>
                      <a:lvl5pPr marL="1826972" algn="l" defTabSz="913486" rtl="0" eaLnBrk="1" latinLnBrk="0" hangingPunct="1">
                        <a:defRPr sz="1798" kern="1200">
                          <a:solidFill>
                            <a:schemeClr val="dk1"/>
                          </a:solidFill>
                          <a:latin typeface="EYInterstate Light"/>
                        </a:defRPr>
                      </a:lvl5pPr>
                      <a:lvl6pPr marL="2283715" algn="l" defTabSz="913486" rtl="0" eaLnBrk="1" latinLnBrk="0" hangingPunct="1">
                        <a:defRPr sz="1798" kern="1200">
                          <a:solidFill>
                            <a:schemeClr val="dk1"/>
                          </a:solidFill>
                          <a:latin typeface="EYInterstate Light"/>
                        </a:defRPr>
                      </a:lvl6pPr>
                      <a:lvl7pPr marL="2740457" algn="l" defTabSz="913486" rtl="0" eaLnBrk="1" latinLnBrk="0" hangingPunct="1">
                        <a:defRPr sz="1798" kern="1200">
                          <a:solidFill>
                            <a:schemeClr val="dk1"/>
                          </a:solidFill>
                          <a:latin typeface="EYInterstate Light"/>
                        </a:defRPr>
                      </a:lvl7pPr>
                      <a:lvl8pPr marL="3197201" algn="l" defTabSz="913486" rtl="0" eaLnBrk="1" latinLnBrk="0" hangingPunct="1">
                        <a:defRPr sz="1798" kern="1200">
                          <a:solidFill>
                            <a:schemeClr val="dk1"/>
                          </a:solidFill>
                          <a:latin typeface="EYInterstate Light"/>
                        </a:defRPr>
                      </a:lvl8pPr>
                      <a:lvl9pPr marL="3653943" algn="l" defTabSz="913486" rtl="0" eaLnBrk="1" latinLnBrk="0" hangingPunct="1">
                        <a:defRPr sz="1798" kern="1200">
                          <a:solidFill>
                            <a:schemeClr val="dk1"/>
                          </a:solidFill>
                          <a:latin typeface="EYInterstate Light"/>
                        </a:defRPr>
                      </a:lvl9pPr>
                    </a:lstStyle>
                    <a:p>
                      <a:pPr marL="0" algn="ctr" defTabSz="913943" rtl="0" eaLnBrk="1" latinLnBrk="0" hangingPunct="1"/>
                      <a:r>
                        <a:rPr lang="en-IN" sz="900" kern="1200" dirty="0">
                          <a:solidFill>
                            <a:schemeClr val="tx1"/>
                          </a:solidFill>
                          <a:latin typeface="+mn-lt"/>
                          <a:ea typeface="+mn-ea"/>
                          <a:cs typeface="+mn-cs"/>
                        </a:rPr>
                        <a:t>6</a:t>
                      </a:r>
                    </a:p>
                  </a:txBody>
                  <a:tcPr marL="8100" marR="8100" marT="2700" marB="2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486" rtl="0" eaLnBrk="1" latinLnBrk="0" hangingPunct="1">
                        <a:defRPr sz="1798" kern="1200">
                          <a:solidFill>
                            <a:schemeClr val="dk1"/>
                          </a:solidFill>
                          <a:latin typeface="EYInterstate Light"/>
                        </a:defRPr>
                      </a:lvl1pPr>
                      <a:lvl2pPr marL="456743" algn="l" defTabSz="913486" rtl="0" eaLnBrk="1" latinLnBrk="0" hangingPunct="1">
                        <a:defRPr sz="1798" kern="1200">
                          <a:solidFill>
                            <a:schemeClr val="dk1"/>
                          </a:solidFill>
                          <a:latin typeface="EYInterstate Light"/>
                        </a:defRPr>
                      </a:lvl2pPr>
                      <a:lvl3pPr marL="913486" algn="l" defTabSz="913486" rtl="0" eaLnBrk="1" latinLnBrk="0" hangingPunct="1">
                        <a:defRPr sz="1798" kern="1200">
                          <a:solidFill>
                            <a:schemeClr val="dk1"/>
                          </a:solidFill>
                          <a:latin typeface="EYInterstate Light"/>
                        </a:defRPr>
                      </a:lvl3pPr>
                      <a:lvl4pPr marL="1370229" algn="l" defTabSz="913486" rtl="0" eaLnBrk="1" latinLnBrk="0" hangingPunct="1">
                        <a:defRPr sz="1798" kern="1200">
                          <a:solidFill>
                            <a:schemeClr val="dk1"/>
                          </a:solidFill>
                          <a:latin typeface="EYInterstate Light"/>
                        </a:defRPr>
                      </a:lvl4pPr>
                      <a:lvl5pPr marL="1826972" algn="l" defTabSz="913486" rtl="0" eaLnBrk="1" latinLnBrk="0" hangingPunct="1">
                        <a:defRPr sz="1798" kern="1200">
                          <a:solidFill>
                            <a:schemeClr val="dk1"/>
                          </a:solidFill>
                          <a:latin typeface="EYInterstate Light"/>
                        </a:defRPr>
                      </a:lvl5pPr>
                      <a:lvl6pPr marL="2283715" algn="l" defTabSz="913486" rtl="0" eaLnBrk="1" latinLnBrk="0" hangingPunct="1">
                        <a:defRPr sz="1798" kern="1200">
                          <a:solidFill>
                            <a:schemeClr val="dk1"/>
                          </a:solidFill>
                          <a:latin typeface="EYInterstate Light"/>
                        </a:defRPr>
                      </a:lvl6pPr>
                      <a:lvl7pPr marL="2740457" algn="l" defTabSz="913486" rtl="0" eaLnBrk="1" latinLnBrk="0" hangingPunct="1">
                        <a:defRPr sz="1798" kern="1200">
                          <a:solidFill>
                            <a:schemeClr val="dk1"/>
                          </a:solidFill>
                          <a:latin typeface="EYInterstate Light"/>
                        </a:defRPr>
                      </a:lvl7pPr>
                      <a:lvl8pPr marL="3197201" algn="l" defTabSz="913486" rtl="0" eaLnBrk="1" latinLnBrk="0" hangingPunct="1">
                        <a:defRPr sz="1798" kern="1200">
                          <a:solidFill>
                            <a:schemeClr val="dk1"/>
                          </a:solidFill>
                          <a:latin typeface="EYInterstate Light"/>
                        </a:defRPr>
                      </a:lvl8pPr>
                      <a:lvl9pPr marL="3653943" algn="l" defTabSz="913486" rtl="0" eaLnBrk="1" latinLnBrk="0" hangingPunct="1">
                        <a:defRPr sz="1798" kern="1200">
                          <a:solidFill>
                            <a:schemeClr val="dk1"/>
                          </a:solidFill>
                          <a:latin typeface="EYInterstate Light"/>
                        </a:defRPr>
                      </a:lvl9pPr>
                    </a:lstStyle>
                    <a:p>
                      <a:pPr marL="0" algn="ctr" defTabSz="913943" rtl="0" eaLnBrk="1" latinLnBrk="0" hangingPunct="1"/>
                      <a:r>
                        <a:rPr lang="en-IN" sz="900" kern="1200" dirty="0">
                          <a:solidFill>
                            <a:schemeClr val="tx1"/>
                          </a:solidFill>
                          <a:latin typeface="+mn-lt"/>
                          <a:ea typeface="+mn-ea"/>
                          <a:cs typeface="+mn-cs"/>
                        </a:rPr>
                        <a:t>6</a:t>
                      </a:r>
                    </a:p>
                  </a:txBody>
                  <a:tcPr marL="8100" marR="8100" marT="2700" marB="2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80648864"/>
                  </a:ext>
                </a:extLst>
              </a:tr>
              <a:tr h="142560">
                <a:tc>
                  <a:txBody>
                    <a:bodyPr/>
                    <a:lstStyle>
                      <a:lvl1pPr marL="0" algn="l" defTabSz="913486" rtl="0" eaLnBrk="1" latinLnBrk="0" hangingPunct="1">
                        <a:defRPr sz="1798" kern="1200">
                          <a:solidFill>
                            <a:schemeClr val="dk1"/>
                          </a:solidFill>
                          <a:latin typeface="EYInterstate Light"/>
                        </a:defRPr>
                      </a:lvl1pPr>
                      <a:lvl2pPr marL="456743" algn="l" defTabSz="913486" rtl="0" eaLnBrk="1" latinLnBrk="0" hangingPunct="1">
                        <a:defRPr sz="1798" kern="1200">
                          <a:solidFill>
                            <a:schemeClr val="dk1"/>
                          </a:solidFill>
                          <a:latin typeface="EYInterstate Light"/>
                        </a:defRPr>
                      </a:lvl2pPr>
                      <a:lvl3pPr marL="913486" algn="l" defTabSz="913486" rtl="0" eaLnBrk="1" latinLnBrk="0" hangingPunct="1">
                        <a:defRPr sz="1798" kern="1200">
                          <a:solidFill>
                            <a:schemeClr val="dk1"/>
                          </a:solidFill>
                          <a:latin typeface="EYInterstate Light"/>
                        </a:defRPr>
                      </a:lvl3pPr>
                      <a:lvl4pPr marL="1370229" algn="l" defTabSz="913486" rtl="0" eaLnBrk="1" latinLnBrk="0" hangingPunct="1">
                        <a:defRPr sz="1798" kern="1200">
                          <a:solidFill>
                            <a:schemeClr val="dk1"/>
                          </a:solidFill>
                          <a:latin typeface="EYInterstate Light"/>
                        </a:defRPr>
                      </a:lvl4pPr>
                      <a:lvl5pPr marL="1826972" algn="l" defTabSz="913486" rtl="0" eaLnBrk="1" latinLnBrk="0" hangingPunct="1">
                        <a:defRPr sz="1798" kern="1200">
                          <a:solidFill>
                            <a:schemeClr val="dk1"/>
                          </a:solidFill>
                          <a:latin typeface="EYInterstate Light"/>
                        </a:defRPr>
                      </a:lvl5pPr>
                      <a:lvl6pPr marL="2283715" algn="l" defTabSz="913486" rtl="0" eaLnBrk="1" latinLnBrk="0" hangingPunct="1">
                        <a:defRPr sz="1798" kern="1200">
                          <a:solidFill>
                            <a:schemeClr val="dk1"/>
                          </a:solidFill>
                          <a:latin typeface="EYInterstate Light"/>
                        </a:defRPr>
                      </a:lvl6pPr>
                      <a:lvl7pPr marL="2740457" algn="l" defTabSz="913486" rtl="0" eaLnBrk="1" latinLnBrk="0" hangingPunct="1">
                        <a:defRPr sz="1798" kern="1200">
                          <a:solidFill>
                            <a:schemeClr val="dk1"/>
                          </a:solidFill>
                          <a:latin typeface="EYInterstate Light"/>
                        </a:defRPr>
                      </a:lvl7pPr>
                      <a:lvl8pPr marL="3197201" algn="l" defTabSz="913486" rtl="0" eaLnBrk="1" latinLnBrk="0" hangingPunct="1">
                        <a:defRPr sz="1798" kern="1200">
                          <a:solidFill>
                            <a:schemeClr val="dk1"/>
                          </a:solidFill>
                          <a:latin typeface="EYInterstate Light"/>
                        </a:defRPr>
                      </a:lvl8pPr>
                      <a:lvl9pPr marL="3653943" algn="l" defTabSz="913486" rtl="0" eaLnBrk="1" latinLnBrk="0" hangingPunct="1">
                        <a:defRPr sz="1798" kern="1200">
                          <a:solidFill>
                            <a:schemeClr val="dk1"/>
                          </a:solidFill>
                          <a:latin typeface="EYInterstate Light"/>
                        </a:defRPr>
                      </a:lvl9pPr>
                    </a:lstStyle>
                    <a:p>
                      <a:pPr marL="0" algn="ctr" defTabSz="913943" rtl="0" eaLnBrk="1" latinLnBrk="0" hangingPunct="1"/>
                      <a:r>
                        <a:rPr lang="en-IN" sz="900" kern="1200" dirty="0">
                          <a:solidFill>
                            <a:schemeClr val="tx1"/>
                          </a:solidFill>
                          <a:latin typeface="+mn-lt"/>
                          <a:ea typeface="+mn-ea"/>
                          <a:cs typeface="+mn-cs"/>
                        </a:rPr>
                        <a:t>Employees</a:t>
                      </a:r>
                    </a:p>
                  </a:txBody>
                  <a:tcPr marL="8100" marR="8100" marT="2700" marB="2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486" rtl="0" eaLnBrk="1" latinLnBrk="0" hangingPunct="1">
                        <a:defRPr sz="1798" kern="1200">
                          <a:solidFill>
                            <a:schemeClr val="dk1"/>
                          </a:solidFill>
                          <a:latin typeface="EYInterstate Light"/>
                        </a:defRPr>
                      </a:lvl1pPr>
                      <a:lvl2pPr marL="456743" algn="l" defTabSz="913486" rtl="0" eaLnBrk="1" latinLnBrk="0" hangingPunct="1">
                        <a:defRPr sz="1798" kern="1200">
                          <a:solidFill>
                            <a:schemeClr val="dk1"/>
                          </a:solidFill>
                          <a:latin typeface="EYInterstate Light"/>
                        </a:defRPr>
                      </a:lvl2pPr>
                      <a:lvl3pPr marL="913486" algn="l" defTabSz="913486" rtl="0" eaLnBrk="1" latinLnBrk="0" hangingPunct="1">
                        <a:defRPr sz="1798" kern="1200">
                          <a:solidFill>
                            <a:schemeClr val="dk1"/>
                          </a:solidFill>
                          <a:latin typeface="EYInterstate Light"/>
                        </a:defRPr>
                      </a:lvl3pPr>
                      <a:lvl4pPr marL="1370229" algn="l" defTabSz="913486" rtl="0" eaLnBrk="1" latinLnBrk="0" hangingPunct="1">
                        <a:defRPr sz="1798" kern="1200">
                          <a:solidFill>
                            <a:schemeClr val="dk1"/>
                          </a:solidFill>
                          <a:latin typeface="EYInterstate Light"/>
                        </a:defRPr>
                      </a:lvl4pPr>
                      <a:lvl5pPr marL="1826972" algn="l" defTabSz="913486" rtl="0" eaLnBrk="1" latinLnBrk="0" hangingPunct="1">
                        <a:defRPr sz="1798" kern="1200">
                          <a:solidFill>
                            <a:schemeClr val="dk1"/>
                          </a:solidFill>
                          <a:latin typeface="EYInterstate Light"/>
                        </a:defRPr>
                      </a:lvl5pPr>
                      <a:lvl6pPr marL="2283715" algn="l" defTabSz="913486" rtl="0" eaLnBrk="1" latinLnBrk="0" hangingPunct="1">
                        <a:defRPr sz="1798" kern="1200">
                          <a:solidFill>
                            <a:schemeClr val="dk1"/>
                          </a:solidFill>
                          <a:latin typeface="EYInterstate Light"/>
                        </a:defRPr>
                      </a:lvl6pPr>
                      <a:lvl7pPr marL="2740457" algn="l" defTabSz="913486" rtl="0" eaLnBrk="1" latinLnBrk="0" hangingPunct="1">
                        <a:defRPr sz="1798" kern="1200">
                          <a:solidFill>
                            <a:schemeClr val="dk1"/>
                          </a:solidFill>
                          <a:latin typeface="EYInterstate Light"/>
                        </a:defRPr>
                      </a:lvl7pPr>
                      <a:lvl8pPr marL="3197201" algn="l" defTabSz="913486" rtl="0" eaLnBrk="1" latinLnBrk="0" hangingPunct="1">
                        <a:defRPr sz="1798" kern="1200">
                          <a:solidFill>
                            <a:schemeClr val="dk1"/>
                          </a:solidFill>
                          <a:latin typeface="EYInterstate Light"/>
                        </a:defRPr>
                      </a:lvl8pPr>
                      <a:lvl9pPr marL="3653943" algn="l" defTabSz="913486" rtl="0" eaLnBrk="1" latinLnBrk="0" hangingPunct="1">
                        <a:defRPr sz="1798" kern="1200">
                          <a:solidFill>
                            <a:schemeClr val="dk1"/>
                          </a:solidFill>
                          <a:latin typeface="EYInterstate Light"/>
                        </a:defRPr>
                      </a:lvl9pPr>
                    </a:lstStyle>
                    <a:p>
                      <a:pPr marL="0" algn="ctr" defTabSz="913943" rtl="0" eaLnBrk="1" latinLnBrk="0" hangingPunct="1"/>
                      <a:r>
                        <a:rPr lang="en-IN" sz="900" kern="1200" dirty="0">
                          <a:solidFill>
                            <a:schemeClr val="tx1"/>
                          </a:solidFill>
                          <a:latin typeface="+mn-lt"/>
                          <a:ea typeface="+mn-ea"/>
                          <a:cs typeface="+mn-cs"/>
                        </a:rPr>
                        <a:t>10</a:t>
                      </a:r>
                    </a:p>
                  </a:txBody>
                  <a:tcPr marL="8100" marR="8100" marT="2700" marB="2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486" rtl="0" eaLnBrk="1" latinLnBrk="0" hangingPunct="1">
                        <a:defRPr sz="1798" kern="1200">
                          <a:solidFill>
                            <a:schemeClr val="dk1"/>
                          </a:solidFill>
                          <a:latin typeface="EYInterstate Light"/>
                        </a:defRPr>
                      </a:lvl1pPr>
                      <a:lvl2pPr marL="456743" algn="l" defTabSz="913486" rtl="0" eaLnBrk="1" latinLnBrk="0" hangingPunct="1">
                        <a:defRPr sz="1798" kern="1200">
                          <a:solidFill>
                            <a:schemeClr val="dk1"/>
                          </a:solidFill>
                          <a:latin typeface="EYInterstate Light"/>
                        </a:defRPr>
                      </a:lvl2pPr>
                      <a:lvl3pPr marL="913486" algn="l" defTabSz="913486" rtl="0" eaLnBrk="1" latinLnBrk="0" hangingPunct="1">
                        <a:defRPr sz="1798" kern="1200">
                          <a:solidFill>
                            <a:schemeClr val="dk1"/>
                          </a:solidFill>
                          <a:latin typeface="EYInterstate Light"/>
                        </a:defRPr>
                      </a:lvl3pPr>
                      <a:lvl4pPr marL="1370229" algn="l" defTabSz="913486" rtl="0" eaLnBrk="1" latinLnBrk="0" hangingPunct="1">
                        <a:defRPr sz="1798" kern="1200">
                          <a:solidFill>
                            <a:schemeClr val="dk1"/>
                          </a:solidFill>
                          <a:latin typeface="EYInterstate Light"/>
                        </a:defRPr>
                      </a:lvl4pPr>
                      <a:lvl5pPr marL="1826972" algn="l" defTabSz="913486" rtl="0" eaLnBrk="1" latinLnBrk="0" hangingPunct="1">
                        <a:defRPr sz="1798" kern="1200">
                          <a:solidFill>
                            <a:schemeClr val="dk1"/>
                          </a:solidFill>
                          <a:latin typeface="EYInterstate Light"/>
                        </a:defRPr>
                      </a:lvl5pPr>
                      <a:lvl6pPr marL="2283715" algn="l" defTabSz="913486" rtl="0" eaLnBrk="1" latinLnBrk="0" hangingPunct="1">
                        <a:defRPr sz="1798" kern="1200">
                          <a:solidFill>
                            <a:schemeClr val="dk1"/>
                          </a:solidFill>
                          <a:latin typeface="EYInterstate Light"/>
                        </a:defRPr>
                      </a:lvl6pPr>
                      <a:lvl7pPr marL="2740457" algn="l" defTabSz="913486" rtl="0" eaLnBrk="1" latinLnBrk="0" hangingPunct="1">
                        <a:defRPr sz="1798" kern="1200">
                          <a:solidFill>
                            <a:schemeClr val="dk1"/>
                          </a:solidFill>
                          <a:latin typeface="EYInterstate Light"/>
                        </a:defRPr>
                      </a:lvl7pPr>
                      <a:lvl8pPr marL="3197201" algn="l" defTabSz="913486" rtl="0" eaLnBrk="1" latinLnBrk="0" hangingPunct="1">
                        <a:defRPr sz="1798" kern="1200">
                          <a:solidFill>
                            <a:schemeClr val="dk1"/>
                          </a:solidFill>
                          <a:latin typeface="EYInterstate Light"/>
                        </a:defRPr>
                      </a:lvl8pPr>
                      <a:lvl9pPr marL="3653943" algn="l" defTabSz="913486" rtl="0" eaLnBrk="1" latinLnBrk="0" hangingPunct="1">
                        <a:defRPr sz="1798" kern="1200">
                          <a:solidFill>
                            <a:schemeClr val="dk1"/>
                          </a:solidFill>
                          <a:latin typeface="EYInterstate Light"/>
                        </a:defRPr>
                      </a:lvl9pPr>
                    </a:lstStyle>
                    <a:p>
                      <a:pPr marL="0" algn="ctr" defTabSz="913943" rtl="0" eaLnBrk="1" latinLnBrk="0" hangingPunct="1"/>
                      <a:r>
                        <a:rPr lang="en-IN" sz="900" kern="1200" dirty="0">
                          <a:solidFill>
                            <a:schemeClr val="tx1"/>
                          </a:solidFill>
                          <a:latin typeface="+mn-lt"/>
                          <a:ea typeface="+mn-ea"/>
                          <a:cs typeface="+mn-cs"/>
                        </a:rPr>
                        <a:t>7</a:t>
                      </a:r>
                    </a:p>
                  </a:txBody>
                  <a:tcPr marL="8100" marR="8100" marT="2700" marB="2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305007632"/>
                  </a:ext>
                </a:extLst>
              </a:tr>
              <a:tr h="142560">
                <a:tc>
                  <a:txBody>
                    <a:bodyPr/>
                    <a:lstStyle>
                      <a:lvl1pPr marL="0" algn="l" defTabSz="913486" rtl="0" eaLnBrk="1" latinLnBrk="0" hangingPunct="1">
                        <a:defRPr sz="1798" kern="1200">
                          <a:solidFill>
                            <a:schemeClr val="dk1"/>
                          </a:solidFill>
                          <a:latin typeface="EYInterstate Light"/>
                        </a:defRPr>
                      </a:lvl1pPr>
                      <a:lvl2pPr marL="456743" algn="l" defTabSz="913486" rtl="0" eaLnBrk="1" latinLnBrk="0" hangingPunct="1">
                        <a:defRPr sz="1798" kern="1200">
                          <a:solidFill>
                            <a:schemeClr val="dk1"/>
                          </a:solidFill>
                          <a:latin typeface="EYInterstate Light"/>
                        </a:defRPr>
                      </a:lvl2pPr>
                      <a:lvl3pPr marL="913486" algn="l" defTabSz="913486" rtl="0" eaLnBrk="1" latinLnBrk="0" hangingPunct="1">
                        <a:defRPr sz="1798" kern="1200">
                          <a:solidFill>
                            <a:schemeClr val="dk1"/>
                          </a:solidFill>
                          <a:latin typeface="EYInterstate Light"/>
                        </a:defRPr>
                      </a:lvl3pPr>
                      <a:lvl4pPr marL="1370229" algn="l" defTabSz="913486" rtl="0" eaLnBrk="1" latinLnBrk="0" hangingPunct="1">
                        <a:defRPr sz="1798" kern="1200">
                          <a:solidFill>
                            <a:schemeClr val="dk1"/>
                          </a:solidFill>
                          <a:latin typeface="EYInterstate Light"/>
                        </a:defRPr>
                      </a:lvl4pPr>
                      <a:lvl5pPr marL="1826972" algn="l" defTabSz="913486" rtl="0" eaLnBrk="1" latinLnBrk="0" hangingPunct="1">
                        <a:defRPr sz="1798" kern="1200">
                          <a:solidFill>
                            <a:schemeClr val="dk1"/>
                          </a:solidFill>
                          <a:latin typeface="EYInterstate Light"/>
                        </a:defRPr>
                      </a:lvl5pPr>
                      <a:lvl6pPr marL="2283715" algn="l" defTabSz="913486" rtl="0" eaLnBrk="1" latinLnBrk="0" hangingPunct="1">
                        <a:defRPr sz="1798" kern="1200">
                          <a:solidFill>
                            <a:schemeClr val="dk1"/>
                          </a:solidFill>
                          <a:latin typeface="EYInterstate Light"/>
                        </a:defRPr>
                      </a:lvl6pPr>
                      <a:lvl7pPr marL="2740457" algn="l" defTabSz="913486" rtl="0" eaLnBrk="1" latinLnBrk="0" hangingPunct="1">
                        <a:defRPr sz="1798" kern="1200">
                          <a:solidFill>
                            <a:schemeClr val="dk1"/>
                          </a:solidFill>
                          <a:latin typeface="EYInterstate Light"/>
                        </a:defRPr>
                      </a:lvl7pPr>
                      <a:lvl8pPr marL="3197201" algn="l" defTabSz="913486" rtl="0" eaLnBrk="1" latinLnBrk="0" hangingPunct="1">
                        <a:defRPr sz="1798" kern="1200">
                          <a:solidFill>
                            <a:schemeClr val="dk1"/>
                          </a:solidFill>
                          <a:latin typeface="EYInterstate Light"/>
                        </a:defRPr>
                      </a:lvl8pPr>
                      <a:lvl9pPr marL="3653943" algn="l" defTabSz="913486" rtl="0" eaLnBrk="1" latinLnBrk="0" hangingPunct="1">
                        <a:defRPr sz="1798" kern="1200">
                          <a:solidFill>
                            <a:schemeClr val="dk1"/>
                          </a:solidFill>
                          <a:latin typeface="EYInterstate Light"/>
                        </a:defRPr>
                      </a:lvl9pPr>
                    </a:lstStyle>
                    <a:p>
                      <a:pPr marL="0" algn="ctr" defTabSz="913943" rtl="0" eaLnBrk="1" latinLnBrk="0" hangingPunct="1"/>
                      <a:r>
                        <a:rPr lang="en-IN" sz="900" kern="1200" dirty="0">
                          <a:solidFill>
                            <a:schemeClr val="tx1"/>
                          </a:solidFill>
                          <a:latin typeface="+mn-lt"/>
                          <a:ea typeface="+mn-ea"/>
                          <a:cs typeface="+mn-cs"/>
                        </a:rPr>
                        <a:t>Stakeholders</a:t>
                      </a:r>
                    </a:p>
                  </a:txBody>
                  <a:tcPr marL="8100" marR="8100" marT="2700" marB="2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486" rtl="0" eaLnBrk="1" latinLnBrk="0" hangingPunct="1">
                        <a:defRPr sz="1798" kern="1200">
                          <a:solidFill>
                            <a:schemeClr val="dk1"/>
                          </a:solidFill>
                          <a:latin typeface="EYInterstate Light"/>
                        </a:defRPr>
                      </a:lvl1pPr>
                      <a:lvl2pPr marL="456743" algn="l" defTabSz="913486" rtl="0" eaLnBrk="1" latinLnBrk="0" hangingPunct="1">
                        <a:defRPr sz="1798" kern="1200">
                          <a:solidFill>
                            <a:schemeClr val="dk1"/>
                          </a:solidFill>
                          <a:latin typeface="EYInterstate Light"/>
                        </a:defRPr>
                      </a:lvl2pPr>
                      <a:lvl3pPr marL="913486" algn="l" defTabSz="913486" rtl="0" eaLnBrk="1" latinLnBrk="0" hangingPunct="1">
                        <a:defRPr sz="1798" kern="1200">
                          <a:solidFill>
                            <a:schemeClr val="dk1"/>
                          </a:solidFill>
                          <a:latin typeface="EYInterstate Light"/>
                        </a:defRPr>
                      </a:lvl3pPr>
                      <a:lvl4pPr marL="1370229" algn="l" defTabSz="913486" rtl="0" eaLnBrk="1" latinLnBrk="0" hangingPunct="1">
                        <a:defRPr sz="1798" kern="1200">
                          <a:solidFill>
                            <a:schemeClr val="dk1"/>
                          </a:solidFill>
                          <a:latin typeface="EYInterstate Light"/>
                        </a:defRPr>
                      </a:lvl4pPr>
                      <a:lvl5pPr marL="1826972" algn="l" defTabSz="913486" rtl="0" eaLnBrk="1" latinLnBrk="0" hangingPunct="1">
                        <a:defRPr sz="1798" kern="1200">
                          <a:solidFill>
                            <a:schemeClr val="dk1"/>
                          </a:solidFill>
                          <a:latin typeface="EYInterstate Light"/>
                        </a:defRPr>
                      </a:lvl5pPr>
                      <a:lvl6pPr marL="2283715" algn="l" defTabSz="913486" rtl="0" eaLnBrk="1" latinLnBrk="0" hangingPunct="1">
                        <a:defRPr sz="1798" kern="1200">
                          <a:solidFill>
                            <a:schemeClr val="dk1"/>
                          </a:solidFill>
                          <a:latin typeface="EYInterstate Light"/>
                        </a:defRPr>
                      </a:lvl6pPr>
                      <a:lvl7pPr marL="2740457" algn="l" defTabSz="913486" rtl="0" eaLnBrk="1" latinLnBrk="0" hangingPunct="1">
                        <a:defRPr sz="1798" kern="1200">
                          <a:solidFill>
                            <a:schemeClr val="dk1"/>
                          </a:solidFill>
                          <a:latin typeface="EYInterstate Light"/>
                        </a:defRPr>
                      </a:lvl7pPr>
                      <a:lvl8pPr marL="3197201" algn="l" defTabSz="913486" rtl="0" eaLnBrk="1" latinLnBrk="0" hangingPunct="1">
                        <a:defRPr sz="1798" kern="1200">
                          <a:solidFill>
                            <a:schemeClr val="dk1"/>
                          </a:solidFill>
                          <a:latin typeface="EYInterstate Light"/>
                        </a:defRPr>
                      </a:lvl8pPr>
                      <a:lvl9pPr marL="3653943" algn="l" defTabSz="913486" rtl="0" eaLnBrk="1" latinLnBrk="0" hangingPunct="1">
                        <a:defRPr sz="1798" kern="1200">
                          <a:solidFill>
                            <a:schemeClr val="dk1"/>
                          </a:solidFill>
                          <a:latin typeface="EYInterstate Light"/>
                        </a:defRPr>
                      </a:lvl9pPr>
                    </a:lstStyle>
                    <a:p>
                      <a:pPr marL="0" algn="ctr" defTabSz="913943" rtl="0" eaLnBrk="1" latinLnBrk="0" hangingPunct="1"/>
                      <a:r>
                        <a:rPr lang="en-IN" sz="900" kern="1200" dirty="0">
                          <a:solidFill>
                            <a:schemeClr val="tx1"/>
                          </a:solidFill>
                          <a:latin typeface="+mn-lt"/>
                          <a:ea typeface="+mn-ea"/>
                          <a:cs typeface="+mn-cs"/>
                        </a:rPr>
                        <a:t>1</a:t>
                      </a:r>
                    </a:p>
                  </a:txBody>
                  <a:tcPr marL="8100" marR="8100" marT="2700" marB="2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486" rtl="0" eaLnBrk="1" latinLnBrk="0" hangingPunct="1">
                        <a:defRPr sz="1798" kern="1200">
                          <a:solidFill>
                            <a:schemeClr val="dk1"/>
                          </a:solidFill>
                          <a:latin typeface="EYInterstate Light"/>
                        </a:defRPr>
                      </a:lvl1pPr>
                      <a:lvl2pPr marL="456743" algn="l" defTabSz="913486" rtl="0" eaLnBrk="1" latinLnBrk="0" hangingPunct="1">
                        <a:defRPr sz="1798" kern="1200">
                          <a:solidFill>
                            <a:schemeClr val="dk1"/>
                          </a:solidFill>
                          <a:latin typeface="EYInterstate Light"/>
                        </a:defRPr>
                      </a:lvl2pPr>
                      <a:lvl3pPr marL="913486" algn="l" defTabSz="913486" rtl="0" eaLnBrk="1" latinLnBrk="0" hangingPunct="1">
                        <a:defRPr sz="1798" kern="1200">
                          <a:solidFill>
                            <a:schemeClr val="dk1"/>
                          </a:solidFill>
                          <a:latin typeface="EYInterstate Light"/>
                        </a:defRPr>
                      </a:lvl3pPr>
                      <a:lvl4pPr marL="1370229" algn="l" defTabSz="913486" rtl="0" eaLnBrk="1" latinLnBrk="0" hangingPunct="1">
                        <a:defRPr sz="1798" kern="1200">
                          <a:solidFill>
                            <a:schemeClr val="dk1"/>
                          </a:solidFill>
                          <a:latin typeface="EYInterstate Light"/>
                        </a:defRPr>
                      </a:lvl4pPr>
                      <a:lvl5pPr marL="1826972" algn="l" defTabSz="913486" rtl="0" eaLnBrk="1" latinLnBrk="0" hangingPunct="1">
                        <a:defRPr sz="1798" kern="1200">
                          <a:solidFill>
                            <a:schemeClr val="dk1"/>
                          </a:solidFill>
                          <a:latin typeface="EYInterstate Light"/>
                        </a:defRPr>
                      </a:lvl5pPr>
                      <a:lvl6pPr marL="2283715" algn="l" defTabSz="913486" rtl="0" eaLnBrk="1" latinLnBrk="0" hangingPunct="1">
                        <a:defRPr sz="1798" kern="1200">
                          <a:solidFill>
                            <a:schemeClr val="dk1"/>
                          </a:solidFill>
                          <a:latin typeface="EYInterstate Light"/>
                        </a:defRPr>
                      </a:lvl6pPr>
                      <a:lvl7pPr marL="2740457" algn="l" defTabSz="913486" rtl="0" eaLnBrk="1" latinLnBrk="0" hangingPunct="1">
                        <a:defRPr sz="1798" kern="1200">
                          <a:solidFill>
                            <a:schemeClr val="dk1"/>
                          </a:solidFill>
                          <a:latin typeface="EYInterstate Light"/>
                        </a:defRPr>
                      </a:lvl7pPr>
                      <a:lvl8pPr marL="3197201" algn="l" defTabSz="913486" rtl="0" eaLnBrk="1" latinLnBrk="0" hangingPunct="1">
                        <a:defRPr sz="1798" kern="1200">
                          <a:solidFill>
                            <a:schemeClr val="dk1"/>
                          </a:solidFill>
                          <a:latin typeface="EYInterstate Light"/>
                        </a:defRPr>
                      </a:lvl8pPr>
                      <a:lvl9pPr marL="3653943" algn="l" defTabSz="913486" rtl="0" eaLnBrk="1" latinLnBrk="0" hangingPunct="1">
                        <a:defRPr sz="1798" kern="1200">
                          <a:solidFill>
                            <a:schemeClr val="dk1"/>
                          </a:solidFill>
                          <a:latin typeface="EYInterstate Light"/>
                        </a:defRPr>
                      </a:lvl9pPr>
                    </a:lstStyle>
                    <a:p>
                      <a:pPr marL="0" algn="ctr" defTabSz="913943" rtl="0" eaLnBrk="1" latinLnBrk="0" hangingPunct="1"/>
                      <a:r>
                        <a:rPr lang="en-IN" sz="900" kern="1200" dirty="0">
                          <a:solidFill>
                            <a:schemeClr val="tx1"/>
                          </a:solidFill>
                          <a:latin typeface="+mn-lt"/>
                          <a:ea typeface="+mn-ea"/>
                          <a:cs typeface="+mn-cs"/>
                        </a:rPr>
                        <a:t>2</a:t>
                      </a:r>
                    </a:p>
                  </a:txBody>
                  <a:tcPr marL="8100" marR="8100" marT="2700" marB="2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931702754"/>
                  </a:ext>
                </a:extLst>
              </a:tr>
              <a:tr h="142560">
                <a:tc>
                  <a:txBody>
                    <a:bodyPr/>
                    <a:lstStyle>
                      <a:lvl1pPr marL="0" algn="l" defTabSz="913486" rtl="0" eaLnBrk="1" latinLnBrk="0" hangingPunct="1">
                        <a:defRPr sz="1798" kern="1200">
                          <a:solidFill>
                            <a:schemeClr val="dk1"/>
                          </a:solidFill>
                          <a:latin typeface="EYInterstate Light"/>
                        </a:defRPr>
                      </a:lvl1pPr>
                      <a:lvl2pPr marL="456743" algn="l" defTabSz="913486" rtl="0" eaLnBrk="1" latinLnBrk="0" hangingPunct="1">
                        <a:defRPr sz="1798" kern="1200">
                          <a:solidFill>
                            <a:schemeClr val="dk1"/>
                          </a:solidFill>
                          <a:latin typeface="EYInterstate Light"/>
                        </a:defRPr>
                      </a:lvl2pPr>
                      <a:lvl3pPr marL="913486" algn="l" defTabSz="913486" rtl="0" eaLnBrk="1" latinLnBrk="0" hangingPunct="1">
                        <a:defRPr sz="1798" kern="1200">
                          <a:solidFill>
                            <a:schemeClr val="dk1"/>
                          </a:solidFill>
                          <a:latin typeface="EYInterstate Light"/>
                        </a:defRPr>
                      </a:lvl3pPr>
                      <a:lvl4pPr marL="1370229" algn="l" defTabSz="913486" rtl="0" eaLnBrk="1" latinLnBrk="0" hangingPunct="1">
                        <a:defRPr sz="1798" kern="1200">
                          <a:solidFill>
                            <a:schemeClr val="dk1"/>
                          </a:solidFill>
                          <a:latin typeface="EYInterstate Light"/>
                        </a:defRPr>
                      </a:lvl4pPr>
                      <a:lvl5pPr marL="1826972" algn="l" defTabSz="913486" rtl="0" eaLnBrk="1" latinLnBrk="0" hangingPunct="1">
                        <a:defRPr sz="1798" kern="1200">
                          <a:solidFill>
                            <a:schemeClr val="dk1"/>
                          </a:solidFill>
                          <a:latin typeface="EYInterstate Light"/>
                        </a:defRPr>
                      </a:lvl5pPr>
                      <a:lvl6pPr marL="2283715" algn="l" defTabSz="913486" rtl="0" eaLnBrk="1" latinLnBrk="0" hangingPunct="1">
                        <a:defRPr sz="1798" kern="1200">
                          <a:solidFill>
                            <a:schemeClr val="dk1"/>
                          </a:solidFill>
                          <a:latin typeface="EYInterstate Light"/>
                        </a:defRPr>
                      </a:lvl6pPr>
                      <a:lvl7pPr marL="2740457" algn="l" defTabSz="913486" rtl="0" eaLnBrk="1" latinLnBrk="0" hangingPunct="1">
                        <a:defRPr sz="1798" kern="1200">
                          <a:solidFill>
                            <a:schemeClr val="dk1"/>
                          </a:solidFill>
                          <a:latin typeface="EYInterstate Light"/>
                        </a:defRPr>
                      </a:lvl7pPr>
                      <a:lvl8pPr marL="3197201" algn="l" defTabSz="913486" rtl="0" eaLnBrk="1" latinLnBrk="0" hangingPunct="1">
                        <a:defRPr sz="1798" kern="1200">
                          <a:solidFill>
                            <a:schemeClr val="dk1"/>
                          </a:solidFill>
                          <a:latin typeface="EYInterstate Light"/>
                        </a:defRPr>
                      </a:lvl8pPr>
                      <a:lvl9pPr marL="3653943" algn="l" defTabSz="913486" rtl="0" eaLnBrk="1" latinLnBrk="0" hangingPunct="1">
                        <a:defRPr sz="1798" kern="1200">
                          <a:solidFill>
                            <a:schemeClr val="dk1"/>
                          </a:solidFill>
                          <a:latin typeface="EYInterstate Light"/>
                        </a:defRPr>
                      </a:lvl9pPr>
                    </a:lstStyle>
                    <a:p>
                      <a:pPr marL="0" algn="ctr" defTabSz="913943" rtl="0" eaLnBrk="1" latinLnBrk="0" hangingPunct="1"/>
                      <a:r>
                        <a:rPr lang="en-IN" sz="900" kern="1200" dirty="0">
                          <a:solidFill>
                            <a:schemeClr val="tx1"/>
                          </a:solidFill>
                          <a:latin typeface="+mn-lt"/>
                          <a:ea typeface="+mn-ea"/>
                          <a:cs typeface="+mn-cs"/>
                        </a:rPr>
                        <a:t>Human Rights</a:t>
                      </a:r>
                    </a:p>
                  </a:txBody>
                  <a:tcPr marL="8100" marR="8100" marT="2700" marB="2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486" rtl="0" eaLnBrk="1" latinLnBrk="0" hangingPunct="1">
                        <a:defRPr sz="1798" kern="1200">
                          <a:solidFill>
                            <a:schemeClr val="dk1"/>
                          </a:solidFill>
                          <a:latin typeface="EYInterstate Light"/>
                        </a:defRPr>
                      </a:lvl1pPr>
                      <a:lvl2pPr marL="456743" algn="l" defTabSz="913486" rtl="0" eaLnBrk="1" latinLnBrk="0" hangingPunct="1">
                        <a:defRPr sz="1798" kern="1200">
                          <a:solidFill>
                            <a:schemeClr val="dk1"/>
                          </a:solidFill>
                          <a:latin typeface="EYInterstate Light"/>
                        </a:defRPr>
                      </a:lvl2pPr>
                      <a:lvl3pPr marL="913486" algn="l" defTabSz="913486" rtl="0" eaLnBrk="1" latinLnBrk="0" hangingPunct="1">
                        <a:defRPr sz="1798" kern="1200">
                          <a:solidFill>
                            <a:schemeClr val="dk1"/>
                          </a:solidFill>
                          <a:latin typeface="EYInterstate Light"/>
                        </a:defRPr>
                      </a:lvl3pPr>
                      <a:lvl4pPr marL="1370229" algn="l" defTabSz="913486" rtl="0" eaLnBrk="1" latinLnBrk="0" hangingPunct="1">
                        <a:defRPr sz="1798" kern="1200">
                          <a:solidFill>
                            <a:schemeClr val="dk1"/>
                          </a:solidFill>
                          <a:latin typeface="EYInterstate Light"/>
                        </a:defRPr>
                      </a:lvl4pPr>
                      <a:lvl5pPr marL="1826972" algn="l" defTabSz="913486" rtl="0" eaLnBrk="1" latinLnBrk="0" hangingPunct="1">
                        <a:defRPr sz="1798" kern="1200">
                          <a:solidFill>
                            <a:schemeClr val="dk1"/>
                          </a:solidFill>
                          <a:latin typeface="EYInterstate Light"/>
                        </a:defRPr>
                      </a:lvl5pPr>
                      <a:lvl6pPr marL="2283715" algn="l" defTabSz="913486" rtl="0" eaLnBrk="1" latinLnBrk="0" hangingPunct="1">
                        <a:defRPr sz="1798" kern="1200">
                          <a:solidFill>
                            <a:schemeClr val="dk1"/>
                          </a:solidFill>
                          <a:latin typeface="EYInterstate Light"/>
                        </a:defRPr>
                      </a:lvl6pPr>
                      <a:lvl7pPr marL="2740457" algn="l" defTabSz="913486" rtl="0" eaLnBrk="1" latinLnBrk="0" hangingPunct="1">
                        <a:defRPr sz="1798" kern="1200">
                          <a:solidFill>
                            <a:schemeClr val="dk1"/>
                          </a:solidFill>
                          <a:latin typeface="EYInterstate Light"/>
                        </a:defRPr>
                      </a:lvl7pPr>
                      <a:lvl8pPr marL="3197201" algn="l" defTabSz="913486" rtl="0" eaLnBrk="1" latinLnBrk="0" hangingPunct="1">
                        <a:defRPr sz="1798" kern="1200">
                          <a:solidFill>
                            <a:schemeClr val="dk1"/>
                          </a:solidFill>
                          <a:latin typeface="EYInterstate Light"/>
                        </a:defRPr>
                      </a:lvl8pPr>
                      <a:lvl9pPr marL="3653943" algn="l" defTabSz="913486" rtl="0" eaLnBrk="1" latinLnBrk="0" hangingPunct="1">
                        <a:defRPr sz="1798" kern="1200">
                          <a:solidFill>
                            <a:schemeClr val="dk1"/>
                          </a:solidFill>
                          <a:latin typeface="EYInterstate Light"/>
                        </a:defRPr>
                      </a:lvl9pPr>
                    </a:lstStyle>
                    <a:p>
                      <a:pPr marL="0" algn="ctr" defTabSz="913943" rtl="0" eaLnBrk="1" latinLnBrk="0" hangingPunct="1"/>
                      <a:r>
                        <a:rPr lang="en-IN" sz="900" kern="1200" dirty="0">
                          <a:solidFill>
                            <a:schemeClr val="tx1"/>
                          </a:solidFill>
                          <a:latin typeface="+mn-lt"/>
                          <a:ea typeface="+mn-ea"/>
                          <a:cs typeface="+mn-cs"/>
                        </a:rPr>
                        <a:t>7</a:t>
                      </a:r>
                    </a:p>
                  </a:txBody>
                  <a:tcPr marL="8100" marR="8100" marT="2700" marB="2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486" rtl="0" eaLnBrk="1" latinLnBrk="0" hangingPunct="1">
                        <a:defRPr sz="1798" kern="1200">
                          <a:solidFill>
                            <a:schemeClr val="dk1"/>
                          </a:solidFill>
                          <a:latin typeface="EYInterstate Light"/>
                        </a:defRPr>
                      </a:lvl1pPr>
                      <a:lvl2pPr marL="456743" algn="l" defTabSz="913486" rtl="0" eaLnBrk="1" latinLnBrk="0" hangingPunct="1">
                        <a:defRPr sz="1798" kern="1200">
                          <a:solidFill>
                            <a:schemeClr val="dk1"/>
                          </a:solidFill>
                          <a:latin typeface="EYInterstate Light"/>
                        </a:defRPr>
                      </a:lvl2pPr>
                      <a:lvl3pPr marL="913486" algn="l" defTabSz="913486" rtl="0" eaLnBrk="1" latinLnBrk="0" hangingPunct="1">
                        <a:defRPr sz="1798" kern="1200">
                          <a:solidFill>
                            <a:schemeClr val="dk1"/>
                          </a:solidFill>
                          <a:latin typeface="EYInterstate Light"/>
                        </a:defRPr>
                      </a:lvl3pPr>
                      <a:lvl4pPr marL="1370229" algn="l" defTabSz="913486" rtl="0" eaLnBrk="1" latinLnBrk="0" hangingPunct="1">
                        <a:defRPr sz="1798" kern="1200">
                          <a:solidFill>
                            <a:schemeClr val="dk1"/>
                          </a:solidFill>
                          <a:latin typeface="EYInterstate Light"/>
                        </a:defRPr>
                      </a:lvl4pPr>
                      <a:lvl5pPr marL="1826972" algn="l" defTabSz="913486" rtl="0" eaLnBrk="1" latinLnBrk="0" hangingPunct="1">
                        <a:defRPr sz="1798" kern="1200">
                          <a:solidFill>
                            <a:schemeClr val="dk1"/>
                          </a:solidFill>
                          <a:latin typeface="EYInterstate Light"/>
                        </a:defRPr>
                      </a:lvl5pPr>
                      <a:lvl6pPr marL="2283715" algn="l" defTabSz="913486" rtl="0" eaLnBrk="1" latinLnBrk="0" hangingPunct="1">
                        <a:defRPr sz="1798" kern="1200">
                          <a:solidFill>
                            <a:schemeClr val="dk1"/>
                          </a:solidFill>
                          <a:latin typeface="EYInterstate Light"/>
                        </a:defRPr>
                      </a:lvl6pPr>
                      <a:lvl7pPr marL="2740457" algn="l" defTabSz="913486" rtl="0" eaLnBrk="1" latinLnBrk="0" hangingPunct="1">
                        <a:defRPr sz="1798" kern="1200">
                          <a:solidFill>
                            <a:schemeClr val="dk1"/>
                          </a:solidFill>
                          <a:latin typeface="EYInterstate Light"/>
                        </a:defRPr>
                      </a:lvl7pPr>
                      <a:lvl8pPr marL="3197201" algn="l" defTabSz="913486" rtl="0" eaLnBrk="1" latinLnBrk="0" hangingPunct="1">
                        <a:defRPr sz="1798" kern="1200">
                          <a:solidFill>
                            <a:schemeClr val="dk1"/>
                          </a:solidFill>
                          <a:latin typeface="EYInterstate Light"/>
                        </a:defRPr>
                      </a:lvl8pPr>
                      <a:lvl9pPr marL="3653943" algn="l" defTabSz="913486" rtl="0" eaLnBrk="1" latinLnBrk="0" hangingPunct="1">
                        <a:defRPr sz="1798" kern="1200">
                          <a:solidFill>
                            <a:schemeClr val="dk1"/>
                          </a:solidFill>
                          <a:latin typeface="EYInterstate Light"/>
                        </a:defRPr>
                      </a:lvl9pPr>
                    </a:lstStyle>
                    <a:p>
                      <a:pPr marL="0" algn="ctr" defTabSz="913943" rtl="0" eaLnBrk="1" latinLnBrk="0" hangingPunct="1"/>
                      <a:r>
                        <a:rPr lang="en-IN" sz="900" kern="1200" dirty="0">
                          <a:solidFill>
                            <a:schemeClr val="tx1"/>
                          </a:solidFill>
                          <a:latin typeface="+mn-lt"/>
                          <a:ea typeface="+mn-ea"/>
                          <a:cs typeface="+mn-cs"/>
                        </a:rPr>
                        <a:t>2</a:t>
                      </a:r>
                    </a:p>
                  </a:txBody>
                  <a:tcPr marL="8100" marR="8100" marT="2700" marB="2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215669167"/>
                  </a:ext>
                </a:extLst>
              </a:tr>
              <a:tr h="142560">
                <a:tc>
                  <a:txBody>
                    <a:bodyPr/>
                    <a:lstStyle>
                      <a:lvl1pPr marL="0" algn="l" defTabSz="913486" rtl="0" eaLnBrk="1" latinLnBrk="0" hangingPunct="1">
                        <a:defRPr sz="1798" kern="1200">
                          <a:solidFill>
                            <a:schemeClr val="dk1"/>
                          </a:solidFill>
                          <a:latin typeface="EYInterstate Light"/>
                        </a:defRPr>
                      </a:lvl1pPr>
                      <a:lvl2pPr marL="456743" algn="l" defTabSz="913486" rtl="0" eaLnBrk="1" latinLnBrk="0" hangingPunct="1">
                        <a:defRPr sz="1798" kern="1200">
                          <a:solidFill>
                            <a:schemeClr val="dk1"/>
                          </a:solidFill>
                          <a:latin typeface="EYInterstate Light"/>
                        </a:defRPr>
                      </a:lvl2pPr>
                      <a:lvl3pPr marL="913486" algn="l" defTabSz="913486" rtl="0" eaLnBrk="1" latinLnBrk="0" hangingPunct="1">
                        <a:defRPr sz="1798" kern="1200">
                          <a:solidFill>
                            <a:schemeClr val="dk1"/>
                          </a:solidFill>
                          <a:latin typeface="EYInterstate Light"/>
                        </a:defRPr>
                      </a:lvl3pPr>
                      <a:lvl4pPr marL="1370229" algn="l" defTabSz="913486" rtl="0" eaLnBrk="1" latinLnBrk="0" hangingPunct="1">
                        <a:defRPr sz="1798" kern="1200">
                          <a:solidFill>
                            <a:schemeClr val="dk1"/>
                          </a:solidFill>
                          <a:latin typeface="EYInterstate Light"/>
                        </a:defRPr>
                      </a:lvl4pPr>
                      <a:lvl5pPr marL="1826972" algn="l" defTabSz="913486" rtl="0" eaLnBrk="1" latinLnBrk="0" hangingPunct="1">
                        <a:defRPr sz="1798" kern="1200">
                          <a:solidFill>
                            <a:schemeClr val="dk1"/>
                          </a:solidFill>
                          <a:latin typeface="EYInterstate Light"/>
                        </a:defRPr>
                      </a:lvl5pPr>
                      <a:lvl6pPr marL="2283715" algn="l" defTabSz="913486" rtl="0" eaLnBrk="1" latinLnBrk="0" hangingPunct="1">
                        <a:defRPr sz="1798" kern="1200">
                          <a:solidFill>
                            <a:schemeClr val="dk1"/>
                          </a:solidFill>
                          <a:latin typeface="EYInterstate Light"/>
                        </a:defRPr>
                      </a:lvl6pPr>
                      <a:lvl7pPr marL="2740457" algn="l" defTabSz="913486" rtl="0" eaLnBrk="1" latinLnBrk="0" hangingPunct="1">
                        <a:defRPr sz="1798" kern="1200">
                          <a:solidFill>
                            <a:schemeClr val="dk1"/>
                          </a:solidFill>
                          <a:latin typeface="EYInterstate Light"/>
                        </a:defRPr>
                      </a:lvl7pPr>
                      <a:lvl8pPr marL="3197201" algn="l" defTabSz="913486" rtl="0" eaLnBrk="1" latinLnBrk="0" hangingPunct="1">
                        <a:defRPr sz="1798" kern="1200">
                          <a:solidFill>
                            <a:schemeClr val="dk1"/>
                          </a:solidFill>
                          <a:latin typeface="EYInterstate Light"/>
                        </a:defRPr>
                      </a:lvl8pPr>
                      <a:lvl9pPr marL="3653943" algn="l" defTabSz="913486" rtl="0" eaLnBrk="1" latinLnBrk="0" hangingPunct="1">
                        <a:defRPr sz="1798" kern="1200">
                          <a:solidFill>
                            <a:schemeClr val="dk1"/>
                          </a:solidFill>
                          <a:latin typeface="EYInterstate Light"/>
                        </a:defRPr>
                      </a:lvl9pPr>
                    </a:lstStyle>
                    <a:p>
                      <a:pPr marL="0" algn="ctr" defTabSz="913943" rtl="0" eaLnBrk="1" latinLnBrk="0" hangingPunct="1"/>
                      <a:r>
                        <a:rPr lang="en-IN" sz="900" kern="1200" dirty="0">
                          <a:solidFill>
                            <a:schemeClr val="tx1"/>
                          </a:solidFill>
                          <a:latin typeface="+mn-lt"/>
                          <a:ea typeface="+mn-ea"/>
                          <a:cs typeface="+mn-cs"/>
                        </a:rPr>
                        <a:t>Environment</a:t>
                      </a:r>
                    </a:p>
                  </a:txBody>
                  <a:tcPr marL="8100" marR="8100" marT="2700" marB="2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486" rtl="0" eaLnBrk="1" latinLnBrk="0" hangingPunct="1">
                        <a:defRPr sz="1798" kern="1200">
                          <a:solidFill>
                            <a:schemeClr val="dk1"/>
                          </a:solidFill>
                          <a:latin typeface="EYInterstate Light"/>
                        </a:defRPr>
                      </a:lvl1pPr>
                      <a:lvl2pPr marL="456743" algn="l" defTabSz="913486" rtl="0" eaLnBrk="1" latinLnBrk="0" hangingPunct="1">
                        <a:defRPr sz="1798" kern="1200">
                          <a:solidFill>
                            <a:schemeClr val="dk1"/>
                          </a:solidFill>
                          <a:latin typeface="EYInterstate Light"/>
                        </a:defRPr>
                      </a:lvl2pPr>
                      <a:lvl3pPr marL="913486" algn="l" defTabSz="913486" rtl="0" eaLnBrk="1" latinLnBrk="0" hangingPunct="1">
                        <a:defRPr sz="1798" kern="1200">
                          <a:solidFill>
                            <a:schemeClr val="dk1"/>
                          </a:solidFill>
                          <a:latin typeface="EYInterstate Light"/>
                        </a:defRPr>
                      </a:lvl3pPr>
                      <a:lvl4pPr marL="1370229" algn="l" defTabSz="913486" rtl="0" eaLnBrk="1" latinLnBrk="0" hangingPunct="1">
                        <a:defRPr sz="1798" kern="1200">
                          <a:solidFill>
                            <a:schemeClr val="dk1"/>
                          </a:solidFill>
                          <a:latin typeface="EYInterstate Light"/>
                        </a:defRPr>
                      </a:lvl4pPr>
                      <a:lvl5pPr marL="1826972" algn="l" defTabSz="913486" rtl="0" eaLnBrk="1" latinLnBrk="0" hangingPunct="1">
                        <a:defRPr sz="1798" kern="1200">
                          <a:solidFill>
                            <a:schemeClr val="dk1"/>
                          </a:solidFill>
                          <a:latin typeface="EYInterstate Light"/>
                        </a:defRPr>
                      </a:lvl5pPr>
                      <a:lvl6pPr marL="2283715" algn="l" defTabSz="913486" rtl="0" eaLnBrk="1" latinLnBrk="0" hangingPunct="1">
                        <a:defRPr sz="1798" kern="1200">
                          <a:solidFill>
                            <a:schemeClr val="dk1"/>
                          </a:solidFill>
                          <a:latin typeface="EYInterstate Light"/>
                        </a:defRPr>
                      </a:lvl6pPr>
                      <a:lvl7pPr marL="2740457" algn="l" defTabSz="913486" rtl="0" eaLnBrk="1" latinLnBrk="0" hangingPunct="1">
                        <a:defRPr sz="1798" kern="1200">
                          <a:solidFill>
                            <a:schemeClr val="dk1"/>
                          </a:solidFill>
                          <a:latin typeface="EYInterstate Light"/>
                        </a:defRPr>
                      </a:lvl7pPr>
                      <a:lvl8pPr marL="3197201" algn="l" defTabSz="913486" rtl="0" eaLnBrk="1" latinLnBrk="0" hangingPunct="1">
                        <a:defRPr sz="1798" kern="1200">
                          <a:solidFill>
                            <a:schemeClr val="dk1"/>
                          </a:solidFill>
                          <a:latin typeface="EYInterstate Light"/>
                        </a:defRPr>
                      </a:lvl8pPr>
                      <a:lvl9pPr marL="3653943" algn="l" defTabSz="913486" rtl="0" eaLnBrk="1" latinLnBrk="0" hangingPunct="1">
                        <a:defRPr sz="1798" kern="1200">
                          <a:solidFill>
                            <a:schemeClr val="dk1"/>
                          </a:solidFill>
                          <a:latin typeface="EYInterstate Light"/>
                        </a:defRPr>
                      </a:lvl9pPr>
                    </a:lstStyle>
                    <a:p>
                      <a:pPr marL="0" algn="ctr" defTabSz="913943" rtl="0" eaLnBrk="1" latinLnBrk="0" hangingPunct="1"/>
                      <a:r>
                        <a:rPr lang="en-IN" sz="900" kern="1200" dirty="0">
                          <a:solidFill>
                            <a:schemeClr val="tx1"/>
                          </a:solidFill>
                          <a:latin typeface="+mn-lt"/>
                          <a:ea typeface="+mn-ea"/>
                          <a:cs typeface="+mn-cs"/>
                        </a:rPr>
                        <a:t>8</a:t>
                      </a:r>
                    </a:p>
                  </a:txBody>
                  <a:tcPr marL="8100" marR="8100" marT="2700" marB="2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486" rtl="0" eaLnBrk="1" latinLnBrk="0" hangingPunct="1">
                        <a:defRPr sz="1798" kern="1200">
                          <a:solidFill>
                            <a:schemeClr val="dk1"/>
                          </a:solidFill>
                          <a:latin typeface="EYInterstate Light"/>
                        </a:defRPr>
                      </a:lvl1pPr>
                      <a:lvl2pPr marL="456743" algn="l" defTabSz="913486" rtl="0" eaLnBrk="1" latinLnBrk="0" hangingPunct="1">
                        <a:defRPr sz="1798" kern="1200">
                          <a:solidFill>
                            <a:schemeClr val="dk1"/>
                          </a:solidFill>
                          <a:latin typeface="EYInterstate Light"/>
                        </a:defRPr>
                      </a:lvl2pPr>
                      <a:lvl3pPr marL="913486" algn="l" defTabSz="913486" rtl="0" eaLnBrk="1" latinLnBrk="0" hangingPunct="1">
                        <a:defRPr sz="1798" kern="1200">
                          <a:solidFill>
                            <a:schemeClr val="dk1"/>
                          </a:solidFill>
                          <a:latin typeface="EYInterstate Light"/>
                        </a:defRPr>
                      </a:lvl3pPr>
                      <a:lvl4pPr marL="1370229" algn="l" defTabSz="913486" rtl="0" eaLnBrk="1" latinLnBrk="0" hangingPunct="1">
                        <a:defRPr sz="1798" kern="1200">
                          <a:solidFill>
                            <a:schemeClr val="dk1"/>
                          </a:solidFill>
                          <a:latin typeface="EYInterstate Light"/>
                        </a:defRPr>
                      </a:lvl4pPr>
                      <a:lvl5pPr marL="1826972" algn="l" defTabSz="913486" rtl="0" eaLnBrk="1" latinLnBrk="0" hangingPunct="1">
                        <a:defRPr sz="1798" kern="1200">
                          <a:solidFill>
                            <a:schemeClr val="dk1"/>
                          </a:solidFill>
                          <a:latin typeface="EYInterstate Light"/>
                        </a:defRPr>
                      </a:lvl5pPr>
                      <a:lvl6pPr marL="2283715" algn="l" defTabSz="913486" rtl="0" eaLnBrk="1" latinLnBrk="0" hangingPunct="1">
                        <a:defRPr sz="1798" kern="1200">
                          <a:solidFill>
                            <a:schemeClr val="dk1"/>
                          </a:solidFill>
                          <a:latin typeface="EYInterstate Light"/>
                        </a:defRPr>
                      </a:lvl6pPr>
                      <a:lvl7pPr marL="2740457" algn="l" defTabSz="913486" rtl="0" eaLnBrk="1" latinLnBrk="0" hangingPunct="1">
                        <a:defRPr sz="1798" kern="1200">
                          <a:solidFill>
                            <a:schemeClr val="dk1"/>
                          </a:solidFill>
                          <a:latin typeface="EYInterstate Light"/>
                        </a:defRPr>
                      </a:lvl7pPr>
                      <a:lvl8pPr marL="3197201" algn="l" defTabSz="913486" rtl="0" eaLnBrk="1" latinLnBrk="0" hangingPunct="1">
                        <a:defRPr sz="1798" kern="1200">
                          <a:solidFill>
                            <a:schemeClr val="dk1"/>
                          </a:solidFill>
                          <a:latin typeface="EYInterstate Light"/>
                        </a:defRPr>
                      </a:lvl8pPr>
                      <a:lvl9pPr marL="3653943" algn="l" defTabSz="913486" rtl="0" eaLnBrk="1" latinLnBrk="0" hangingPunct="1">
                        <a:defRPr sz="1798" kern="1200">
                          <a:solidFill>
                            <a:schemeClr val="dk1"/>
                          </a:solidFill>
                          <a:latin typeface="EYInterstate Light"/>
                        </a:defRPr>
                      </a:lvl9pPr>
                    </a:lstStyle>
                    <a:p>
                      <a:pPr marL="0" algn="ctr" defTabSz="913943" rtl="0" eaLnBrk="1" latinLnBrk="0" hangingPunct="1"/>
                      <a:r>
                        <a:rPr lang="en-IN" sz="900" kern="1200" dirty="0">
                          <a:solidFill>
                            <a:schemeClr val="tx1"/>
                          </a:solidFill>
                          <a:latin typeface="+mn-lt"/>
                          <a:ea typeface="+mn-ea"/>
                          <a:cs typeface="+mn-cs"/>
                        </a:rPr>
                        <a:t>6</a:t>
                      </a:r>
                    </a:p>
                  </a:txBody>
                  <a:tcPr marL="8100" marR="8100" marT="2700" marB="2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471475577"/>
                  </a:ext>
                </a:extLst>
              </a:tr>
              <a:tr h="142560">
                <a:tc>
                  <a:txBody>
                    <a:bodyPr/>
                    <a:lstStyle>
                      <a:lvl1pPr marL="0" algn="l" defTabSz="913486" rtl="0" eaLnBrk="1" latinLnBrk="0" hangingPunct="1">
                        <a:defRPr sz="1798" kern="1200">
                          <a:solidFill>
                            <a:schemeClr val="dk1"/>
                          </a:solidFill>
                          <a:latin typeface="EYInterstate Light"/>
                        </a:defRPr>
                      </a:lvl1pPr>
                      <a:lvl2pPr marL="456743" algn="l" defTabSz="913486" rtl="0" eaLnBrk="1" latinLnBrk="0" hangingPunct="1">
                        <a:defRPr sz="1798" kern="1200">
                          <a:solidFill>
                            <a:schemeClr val="dk1"/>
                          </a:solidFill>
                          <a:latin typeface="EYInterstate Light"/>
                        </a:defRPr>
                      </a:lvl2pPr>
                      <a:lvl3pPr marL="913486" algn="l" defTabSz="913486" rtl="0" eaLnBrk="1" latinLnBrk="0" hangingPunct="1">
                        <a:defRPr sz="1798" kern="1200">
                          <a:solidFill>
                            <a:schemeClr val="dk1"/>
                          </a:solidFill>
                          <a:latin typeface="EYInterstate Light"/>
                        </a:defRPr>
                      </a:lvl3pPr>
                      <a:lvl4pPr marL="1370229" algn="l" defTabSz="913486" rtl="0" eaLnBrk="1" latinLnBrk="0" hangingPunct="1">
                        <a:defRPr sz="1798" kern="1200">
                          <a:solidFill>
                            <a:schemeClr val="dk1"/>
                          </a:solidFill>
                          <a:latin typeface="EYInterstate Light"/>
                        </a:defRPr>
                      </a:lvl4pPr>
                      <a:lvl5pPr marL="1826972" algn="l" defTabSz="913486" rtl="0" eaLnBrk="1" latinLnBrk="0" hangingPunct="1">
                        <a:defRPr sz="1798" kern="1200">
                          <a:solidFill>
                            <a:schemeClr val="dk1"/>
                          </a:solidFill>
                          <a:latin typeface="EYInterstate Light"/>
                        </a:defRPr>
                      </a:lvl5pPr>
                      <a:lvl6pPr marL="2283715" algn="l" defTabSz="913486" rtl="0" eaLnBrk="1" latinLnBrk="0" hangingPunct="1">
                        <a:defRPr sz="1798" kern="1200">
                          <a:solidFill>
                            <a:schemeClr val="dk1"/>
                          </a:solidFill>
                          <a:latin typeface="EYInterstate Light"/>
                        </a:defRPr>
                      </a:lvl6pPr>
                      <a:lvl7pPr marL="2740457" algn="l" defTabSz="913486" rtl="0" eaLnBrk="1" latinLnBrk="0" hangingPunct="1">
                        <a:defRPr sz="1798" kern="1200">
                          <a:solidFill>
                            <a:schemeClr val="dk1"/>
                          </a:solidFill>
                          <a:latin typeface="EYInterstate Light"/>
                        </a:defRPr>
                      </a:lvl7pPr>
                      <a:lvl8pPr marL="3197201" algn="l" defTabSz="913486" rtl="0" eaLnBrk="1" latinLnBrk="0" hangingPunct="1">
                        <a:defRPr sz="1798" kern="1200">
                          <a:solidFill>
                            <a:schemeClr val="dk1"/>
                          </a:solidFill>
                          <a:latin typeface="EYInterstate Light"/>
                        </a:defRPr>
                      </a:lvl8pPr>
                      <a:lvl9pPr marL="3653943" algn="l" defTabSz="913486" rtl="0" eaLnBrk="1" latinLnBrk="0" hangingPunct="1">
                        <a:defRPr sz="1798" kern="1200">
                          <a:solidFill>
                            <a:schemeClr val="dk1"/>
                          </a:solidFill>
                          <a:latin typeface="EYInterstate Light"/>
                        </a:defRPr>
                      </a:lvl9pPr>
                    </a:lstStyle>
                    <a:p>
                      <a:pPr marL="0" algn="ctr" defTabSz="913943" rtl="0" eaLnBrk="1" latinLnBrk="0" hangingPunct="1"/>
                      <a:r>
                        <a:rPr lang="en-IN" sz="900" kern="1200" dirty="0">
                          <a:solidFill>
                            <a:schemeClr val="tx1"/>
                          </a:solidFill>
                          <a:latin typeface="+mn-lt"/>
                          <a:ea typeface="+mn-ea"/>
                          <a:cs typeface="+mn-cs"/>
                        </a:rPr>
                        <a:t>Public policy</a:t>
                      </a:r>
                    </a:p>
                  </a:txBody>
                  <a:tcPr marL="8100" marR="8100" marT="2700" marB="2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486" rtl="0" eaLnBrk="1" latinLnBrk="0" hangingPunct="1">
                        <a:defRPr sz="1798" kern="1200">
                          <a:solidFill>
                            <a:schemeClr val="dk1"/>
                          </a:solidFill>
                          <a:latin typeface="EYInterstate Light"/>
                        </a:defRPr>
                      </a:lvl1pPr>
                      <a:lvl2pPr marL="456743" algn="l" defTabSz="913486" rtl="0" eaLnBrk="1" latinLnBrk="0" hangingPunct="1">
                        <a:defRPr sz="1798" kern="1200">
                          <a:solidFill>
                            <a:schemeClr val="dk1"/>
                          </a:solidFill>
                          <a:latin typeface="EYInterstate Light"/>
                        </a:defRPr>
                      </a:lvl2pPr>
                      <a:lvl3pPr marL="913486" algn="l" defTabSz="913486" rtl="0" eaLnBrk="1" latinLnBrk="0" hangingPunct="1">
                        <a:defRPr sz="1798" kern="1200">
                          <a:solidFill>
                            <a:schemeClr val="dk1"/>
                          </a:solidFill>
                          <a:latin typeface="EYInterstate Light"/>
                        </a:defRPr>
                      </a:lvl3pPr>
                      <a:lvl4pPr marL="1370229" algn="l" defTabSz="913486" rtl="0" eaLnBrk="1" latinLnBrk="0" hangingPunct="1">
                        <a:defRPr sz="1798" kern="1200">
                          <a:solidFill>
                            <a:schemeClr val="dk1"/>
                          </a:solidFill>
                          <a:latin typeface="EYInterstate Light"/>
                        </a:defRPr>
                      </a:lvl4pPr>
                      <a:lvl5pPr marL="1826972" algn="l" defTabSz="913486" rtl="0" eaLnBrk="1" latinLnBrk="0" hangingPunct="1">
                        <a:defRPr sz="1798" kern="1200">
                          <a:solidFill>
                            <a:schemeClr val="dk1"/>
                          </a:solidFill>
                          <a:latin typeface="EYInterstate Light"/>
                        </a:defRPr>
                      </a:lvl5pPr>
                      <a:lvl6pPr marL="2283715" algn="l" defTabSz="913486" rtl="0" eaLnBrk="1" latinLnBrk="0" hangingPunct="1">
                        <a:defRPr sz="1798" kern="1200">
                          <a:solidFill>
                            <a:schemeClr val="dk1"/>
                          </a:solidFill>
                          <a:latin typeface="EYInterstate Light"/>
                        </a:defRPr>
                      </a:lvl6pPr>
                      <a:lvl7pPr marL="2740457" algn="l" defTabSz="913486" rtl="0" eaLnBrk="1" latinLnBrk="0" hangingPunct="1">
                        <a:defRPr sz="1798" kern="1200">
                          <a:solidFill>
                            <a:schemeClr val="dk1"/>
                          </a:solidFill>
                          <a:latin typeface="EYInterstate Light"/>
                        </a:defRPr>
                      </a:lvl7pPr>
                      <a:lvl8pPr marL="3197201" algn="l" defTabSz="913486" rtl="0" eaLnBrk="1" latinLnBrk="0" hangingPunct="1">
                        <a:defRPr sz="1798" kern="1200">
                          <a:solidFill>
                            <a:schemeClr val="dk1"/>
                          </a:solidFill>
                          <a:latin typeface="EYInterstate Light"/>
                        </a:defRPr>
                      </a:lvl8pPr>
                      <a:lvl9pPr marL="3653943" algn="l" defTabSz="913486" rtl="0" eaLnBrk="1" latinLnBrk="0" hangingPunct="1">
                        <a:defRPr sz="1798" kern="1200">
                          <a:solidFill>
                            <a:schemeClr val="dk1"/>
                          </a:solidFill>
                          <a:latin typeface="EYInterstate Light"/>
                        </a:defRPr>
                      </a:lvl9pPr>
                    </a:lstStyle>
                    <a:p>
                      <a:pPr marL="0" algn="ctr" defTabSz="913943" rtl="0" eaLnBrk="1" latinLnBrk="0" hangingPunct="1"/>
                      <a:r>
                        <a:rPr lang="en-IN" sz="900" kern="1200" dirty="0">
                          <a:solidFill>
                            <a:schemeClr val="tx1"/>
                          </a:solidFill>
                          <a:latin typeface="+mn-lt"/>
                          <a:ea typeface="+mn-ea"/>
                          <a:cs typeface="+mn-cs"/>
                        </a:rPr>
                        <a:t>2</a:t>
                      </a:r>
                    </a:p>
                  </a:txBody>
                  <a:tcPr marL="8100" marR="8100" marT="2700" marB="2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486" rtl="0" eaLnBrk="1" latinLnBrk="0" hangingPunct="1">
                        <a:defRPr sz="1798" kern="1200">
                          <a:solidFill>
                            <a:schemeClr val="dk1"/>
                          </a:solidFill>
                          <a:latin typeface="EYInterstate Light"/>
                        </a:defRPr>
                      </a:lvl1pPr>
                      <a:lvl2pPr marL="456743" algn="l" defTabSz="913486" rtl="0" eaLnBrk="1" latinLnBrk="0" hangingPunct="1">
                        <a:defRPr sz="1798" kern="1200">
                          <a:solidFill>
                            <a:schemeClr val="dk1"/>
                          </a:solidFill>
                          <a:latin typeface="EYInterstate Light"/>
                        </a:defRPr>
                      </a:lvl2pPr>
                      <a:lvl3pPr marL="913486" algn="l" defTabSz="913486" rtl="0" eaLnBrk="1" latinLnBrk="0" hangingPunct="1">
                        <a:defRPr sz="1798" kern="1200">
                          <a:solidFill>
                            <a:schemeClr val="dk1"/>
                          </a:solidFill>
                          <a:latin typeface="EYInterstate Light"/>
                        </a:defRPr>
                      </a:lvl3pPr>
                      <a:lvl4pPr marL="1370229" algn="l" defTabSz="913486" rtl="0" eaLnBrk="1" latinLnBrk="0" hangingPunct="1">
                        <a:defRPr sz="1798" kern="1200">
                          <a:solidFill>
                            <a:schemeClr val="dk1"/>
                          </a:solidFill>
                          <a:latin typeface="EYInterstate Light"/>
                        </a:defRPr>
                      </a:lvl4pPr>
                      <a:lvl5pPr marL="1826972" algn="l" defTabSz="913486" rtl="0" eaLnBrk="1" latinLnBrk="0" hangingPunct="1">
                        <a:defRPr sz="1798" kern="1200">
                          <a:solidFill>
                            <a:schemeClr val="dk1"/>
                          </a:solidFill>
                          <a:latin typeface="EYInterstate Light"/>
                        </a:defRPr>
                      </a:lvl5pPr>
                      <a:lvl6pPr marL="2283715" algn="l" defTabSz="913486" rtl="0" eaLnBrk="1" latinLnBrk="0" hangingPunct="1">
                        <a:defRPr sz="1798" kern="1200">
                          <a:solidFill>
                            <a:schemeClr val="dk1"/>
                          </a:solidFill>
                          <a:latin typeface="EYInterstate Light"/>
                        </a:defRPr>
                      </a:lvl6pPr>
                      <a:lvl7pPr marL="2740457" algn="l" defTabSz="913486" rtl="0" eaLnBrk="1" latinLnBrk="0" hangingPunct="1">
                        <a:defRPr sz="1798" kern="1200">
                          <a:solidFill>
                            <a:schemeClr val="dk1"/>
                          </a:solidFill>
                          <a:latin typeface="EYInterstate Light"/>
                        </a:defRPr>
                      </a:lvl7pPr>
                      <a:lvl8pPr marL="3197201" algn="l" defTabSz="913486" rtl="0" eaLnBrk="1" latinLnBrk="0" hangingPunct="1">
                        <a:defRPr sz="1798" kern="1200">
                          <a:solidFill>
                            <a:schemeClr val="dk1"/>
                          </a:solidFill>
                          <a:latin typeface="EYInterstate Light"/>
                        </a:defRPr>
                      </a:lvl8pPr>
                      <a:lvl9pPr marL="3653943" algn="l" defTabSz="913486" rtl="0" eaLnBrk="1" latinLnBrk="0" hangingPunct="1">
                        <a:defRPr sz="1798" kern="1200">
                          <a:solidFill>
                            <a:schemeClr val="dk1"/>
                          </a:solidFill>
                          <a:latin typeface="EYInterstate Light"/>
                        </a:defRPr>
                      </a:lvl9pPr>
                    </a:lstStyle>
                    <a:p>
                      <a:pPr marL="0" algn="ctr" defTabSz="913943" rtl="0" eaLnBrk="1" latinLnBrk="0" hangingPunct="1"/>
                      <a:r>
                        <a:rPr lang="en-IN" sz="900" kern="1200" dirty="0">
                          <a:solidFill>
                            <a:schemeClr val="tx1"/>
                          </a:solidFill>
                          <a:latin typeface="+mn-lt"/>
                          <a:ea typeface="+mn-ea"/>
                          <a:cs typeface="+mn-cs"/>
                        </a:rPr>
                        <a:t>2</a:t>
                      </a:r>
                    </a:p>
                  </a:txBody>
                  <a:tcPr marL="8100" marR="8100" marT="2700" marB="2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300576417"/>
                  </a:ext>
                </a:extLst>
              </a:tr>
              <a:tr h="142560">
                <a:tc>
                  <a:txBody>
                    <a:bodyPr/>
                    <a:lstStyle>
                      <a:lvl1pPr marL="0" algn="l" defTabSz="913486" rtl="0" eaLnBrk="1" latinLnBrk="0" hangingPunct="1">
                        <a:defRPr sz="1798" kern="1200">
                          <a:solidFill>
                            <a:schemeClr val="dk1"/>
                          </a:solidFill>
                          <a:latin typeface="EYInterstate Light"/>
                        </a:defRPr>
                      </a:lvl1pPr>
                      <a:lvl2pPr marL="456743" algn="l" defTabSz="913486" rtl="0" eaLnBrk="1" latinLnBrk="0" hangingPunct="1">
                        <a:defRPr sz="1798" kern="1200">
                          <a:solidFill>
                            <a:schemeClr val="dk1"/>
                          </a:solidFill>
                          <a:latin typeface="EYInterstate Light"/>
                        </a:defRPr>
                      </a:lvl2pPr>
                      <a:lvl3pPr marL="913486" algn="l" defTabSz="913486" rtl="0" eaLnBrk="1" latinLnBrk="0" hangingPunct="1">
                        <a:defRPr sz="1798" kern="1200">
                          <a:solidFill>
                            <a:schemeClr val="dk1"/>
                          </a:solidFill>
                          <a:latin typeface="EYInterstate Light"/>
                        </a:defRPr>
                      </a:lvl3pPr>
                      <a:lvl4pPr marL="1370229" algn="l" defTabSz="913486" rtl="0" eaLnBrk="1" latinLnBrk="0" hangingPunct="1">
                        <a:defRPr sz="1798" kern="1200">
                          <a:solidFill>
                            <a:schemeClr val="dk1"/>
                          </a:solidFill>
                          <a:latin typeface="EYInterstate Light"/>
                        </a:defRPr>
                      </a:lvl4pPr>
                      <a:lvl5pPr marL="1826972" algn="l" defTabSz="913486" rtl="0" eaLnBrk="1" latinLnBrk="0" hangingPunct="1">
                        <a:defRPr sz="1798" kern="1200">
                          <a:solidFill>
                            <a:schemeClr val="dk1"/>
                          </a:solidFill>
                          <a:latin typeface="EYInterstate Light"/>
                        </a:defRPr>
                      </a:lvl5pPr>
                      <a:lvl6pPr marL="2283715" algn="l" defTabSz="913486" rtl="0" eaLnBrk="1" latinLnBrk="0" hangingPunct="1">
                        <a:defRPr sz="1798" kern="1200">
                          <a:solidFill>
                            <a:schemeClr val="dk1"/>
                          </a:solidFill>
                          <a:latin typeface="EYInterstate Light"/>
                        </a:defRPr>
                      </a:lvl6pPr>
                      <a:lvl7pPr marL="2740457" algn="l" defTabSz="913486" rtl="0" eaLnBrk="1" latinLnBrk="0" hangingPunct="1">
                        <a:defRPr sz="1798" kern="1200">
                          <a:solidFill>
                            <a:schemeClr val="dk1"/>
                          </a:solidFill>
                          <a:latin typeface="EYInterstate Light"/>
                        </a:defRPr>
                      </a:lvl7pPr>
                      <a:lvl8pPr marL="3197201" algn="l" defTabSz="913486" rtl="0" eaLnBrk="1" latinLnBrk="0" hangingPunct="1">
                        <a:defRPr sz="1798" kern="1200">
                          <a:solidFill>
                            <a:schemeClr val="dk1"/>
                          </a:solidFill>
                          <a:latin typeface="EYInterstate Light"/>
                        </a:defRPr>
                      </a:lvl8pPr>
                      <a:lvl9pPr marL="3653943" algn="l" defTabSz="913486" rtl="0" eaLnBrk="1" latinLnBrk="0" hangingPunct="1">
                        <a:defRPr sz="1798" kern="1200">
                          <a:solidFill>
                            <a:schemeClr val="dk1"/>
                          </a:solidFill>
                          <a:latin typeface="EYInterstate Light"/>
                        </a:defRPr>
                      </a:lvl9pPr>
                    </a:lstStyle>
                    <a:p>
                      <a:pPr marL="0" algn="ctr" defTabSz="913943" rtl="0" eaLnBrk="1" latinLnBrk="0" hangingPunct="1"/>
                      <a:r>
                        <a:rPr lang="en-IN" sz="900" kern="1200" dirty="0">
                          <a:solidFill>
                            <a:schemeClr val="tx1"/>
                          </a:solidFill>
                          <a:latin typeface="+mn-lt"/>
                          <a:ea typeface="+mn-ea"/>
                          <a:cs typeface="+mn-cs"/>
                        </a:rPr>
                        <a:t>Social development</a:t>
                      </a:r>
                    </a:p>
                  </a:txBody>
                  <a:tcPr marL="8100" marR="8100" marT="2700" marB="2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486" rtl="0" eaLnBrk="1" latinLnBrk="0" hangingPunct="1">
                        <a:defRPr sz="1798" kern="1200">
                          <a:solidFill>
                            <a:schemeClr val="dk1"/>
                          </a:solidFill>
                          <a:latin typeface="EYInterstate Light"/>
                        </a:defRPr>
                      </a:lvl1pPr>
                      <a:lvl2pPr marL="456743" algn="l" defTabSz="913486" rtl="0" eaLnBrk="1" latinLnBrk="0" hangingPunct="1">
                        <a:defRPr sz="1798" kern="1200">
                          <a:solidFill>
                            <a:schemeClr val="dk1"/>
                          </a:solidFill>
                          <a:latin typeface="EYInterstate Light"/>
                        </a:defRPr>
                      </a:lvl2pPr>
                      <a:lvl3pPr marL="913486" algn="l" defTabSz="913486" rtl="0" eaLnBrk="1" latinLnBrk="0" hangingPunct="1">
                        <a:defRPr sz="1798" kern="1200">
                          <a:solidFill>
                            <a:schemeClr val="dk1"/>
                          </a:solidFill>
                          <a:latin typeface="EYInterstate Light"/>
                        </a:defRPr>
                      </a:lvl3pPr>
                      <a:lvl4pPr marL="1370229" algn="l" defTabSz="913486" rtl="0" eaLnBrk="1" latinLnBrk="0" hangingPunct="1">
                        <a:defRPr sz="1798" kern="1200">
                          <a:solidFill>
                            <a:schemeClr val="dk1"/>
                          </a:solidFill>
                          <a:latin typeface="EYInterstate Light"/>
                        </a:defRPr>
                      </a:lvl4pPr>
                      <a:lvl5pPr marL="1826972" algn="l" defTabSz="913486" rtl="0" eaLnBrk="1" latinLnBrk="0" hangingPunct="1">
                        <a:defRPr sz="1798" kern="1200">
                          <a:solidFill>
                            <a:schemeClr val="dk1"/>
                          </a:solidFill>
                          <a:latin typeface="EYInterstate Light"/>
                        </a:defRPr>
                      </a:lvl5pPr>
                      <a:lvl6pPr marL="2283715" algn="l" defTabSz="913486" rtl="0" eaLnBrk="1" latinLnBrk="0" hangingPunct="1">
                        <a:defRPr sz="1798" kern="1200">
                          <a:solidFill>
                            <a:schemeClr val="dk1"/>
                          </a:solidFill>
                          <a:latin typeface="EYInterstate Light"/>
                        </a:defRPr>
                      </a:lvl6pPr>
                      <a:lvl7pPr marL="2740457" algn="l" defTabSz="913486" rtl="0" eaLnBrk="1" latinLnBrk="0" hangingPunct="1">
                        <a:defRPr sz="1798" kern="1200">
                          <a:solidFill>
                            <a:schemeClr val="dk1"/>
                          </a:solidFill>
                          <a:latin typeface="EYInterstate Light"/>
                        </a:defRPr>
                      </a:lvl7pPr>
                      <a:lvl8pPr marL="3197201" algn="l" defTabSz="913486" rtl="0" eaLnBrk="1" latinLnBrk="0" hangingPunct="1">
                        <a:defRPr sz="1798" kern="1200">
                          <a:solidFill>
                            <a:schemeClr val="dk1"/>
                          </a:solidFill>
                          <a:latin typeface="EYInterstate Light"/>
                        </a:defRPr>
                      </a:lvl8pPr>
                      <a:lvl9pPr marL="3653943" algn="l" defTabSz="913486" rtl="0" eaLnBrk="1" latinLnBrk="0" hangingPunct="1">
                        <a:defRPr sz="1798" kern="1200">
                          <a:solidFill>
                            <a:schemeClr val="dk1"/>
                          </a:solidFill>
                          <a:latin typeface="EYInterstate Light"/>
                        </a:defRPr>
                      </a:lvl9pPr>
                    </a:lstStyle>
                    <a:p>
                      <a:pPr marL="0" algn="ctr" defTabSz="913943" rtl="0" eaLnBrk="1" latinLnBrk="0" hangingPunct="1"/>
                      <a:r>
                        <a:rPr lang="en-IN" sz="900" kern="1200" dirty="0">
                          <a:solidFill>
                            <a:schemeClr val="tx1"/>
                          </a:solidFill>
                          <a:latin typeface="+mn-lt"/>
                          <a:ea typeface="+mn-ea"/>
                          <a:cs typeface="+mn-cs"/>
                        </a:rPr>
                        <a:t>6</a:t>
                      </a:r>
                    </a:p>
                  </a:txBody>
                  <a:tcPr marL="8100" marR="8100" marT="2700" marB="2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486" rtl="0" eaLnBrk="1" latinLnBrk="0" hangingPunct="1">
                        <a:defRPr sz="1798" kern="1200">
                          <a:solidFill>
                            <a:schemeClr val="dk1"/>
                          </a:solidFill>
                          <a:latin typeface="EYInterstate Light"/>
                        </a:defRPr>
                      </a:lvl1pPr>
                      <a:lvl2pPr marL="456743" algn="l" defTabSz="913486" rtl="0" eaLnBrk="1" latinLnBrk="0" hangingPunct="1">
                        <a:defRPr sz="1798" kern="1200">
                          <a:solidFill>
                            <a:schemeClr val="dk1"/>
                          </a:solidFill>
                          <a:latin typeface="EYInterstate Light"/>
                        </a:defRPr>
                      </a:lvl2pPr>
                      <a:lvl3pPr marL="913486" algn="l" defTabSz="913486" rtl="0" eaLnBrk="1" latinLnBrk="0" hangingPunct="1">
                        <a:defRPr sz="1798" kern="1200">
                          <a:solidFill>
                            <a:schemeClr val="dk1"/>
                          </a:solidFill>
                          <a:latin typeface="EYInterstate Light"/>
                        </a:defRPr>
                      </a:lvl3pPr>
                      <a:lvl4pPr marL="1370229" algn="l" defTabSz="913486" rtl="0" eaLnBrk="1" latinLnBrk="0" hangingPunct="1">
                        <a:defRPr sz="1798" kern="1200">
                          <a:solidFill>
                            <a:schemeClr val="dk1"/>
                          </a:solidFill>
                          <a:latin typeface="EYInterstate Light"/>
                        </a:defRPr>
                      </a:lvl4pPr>
                      <a:lvl5pPr marL="1826972" algn="l" defTabSz="913486" rtl="0" eaLnBrk="1" latinLnBrk="0" hangingPunct="1">
                        <a:defRPr sz="1798" kern="1200">
                          <a:solidFill>
                            <a:schemeClr val="dk1"/>
                          </a:solidFill>
                          <a:latin typeface="EYInterstate Light"/>
                        </a:defRPr>
                      </a:lvl5pPr>
                      <a:lvl6pPr marL="2283715" algn="l" defTabSz="913486" rtl="0" eaLnBrk="1" latinLnBrk="0" hangingPunct="1">
                        <a:defRPr sz="1798" kern="1200">
                          <a:solidFill>
                            <a:schemeClr val="dk1"/>
                          </a:solidFill>
                          <a:latin typeface="EYInterstate Light"/>
                        </a:defRPr>
                      </a:lvl6pPr>
                      <a:lvl7pPr marL="2740457" algn="l" defTabSz="913486" rtl="0" eaLnBrk="1" latinLnBrk="0" hangingPunct="1">
                        <a:defRPr sz="1798" kern="1200">
                          <a:solidFill>
                            <a:schemeClr val="dk1"/>
                          </a:solidFill>
                          <a:latin typeface="EYInterstate Light"/>
                        </a:defRPr>
                      </a:lvl7pPr>
                      <a:lvl8pPr marL="3197201" algn="l" defTabSz="913486" rtl="0" eaLnBrk="1" latinLnBrk="0" hangingPunct="1">
                        <a:defRPr sz="1798" kern="1200">
                          <a:solidFill>
                            <a:schemeClr val="dk1"/>
                          </a:solidFill>
                          <a:latin typeface="EYInterstate Light"/>
                        </a:defRPr>
                      </a:lvl8pPr>
                      <a:lvl9pPr marL="3653943" algn="l" defTabSz="913486" rtl="0" eaLnBrk="1" latinLnBrk="0" hangingPunct="1">
                        <a:defRPr sz="1798" kern="1200">
                          <a:solidFill>
                            <a:schemeClr val="dk1"/>
                          </a:solidFill>
                          <a:latin typeface="EYInterstate Light"/>
                        </a:defRPr>
                      </a:lvl9pPr>
                    </a:lstStyle>
                    <a:p>
                      <a:pPr marL="0" algn="ctr" defTabSz="913943" rtl="0" eaLnBrk="1" latinLnBrk="0" hangingPunct="1"/>
                      <a:r>
                        <a:rPr lang="en-IN" sz="900" kern="1200" dirty="0">
                          <a:solidFill>
                            <a:schemeClr val="tx1"/>
                          </a:solidFill>
                          <a:latin typeface="+mn-lt"/>
                          <a:ea typeface="+mn-ea"/>
                          <a:cs typeface="+mn-cs"/>
                        </a:rPr>
                        <a:t>2</a:t>
                      </a:r>
                    </a:p>
                  </a:txBody>
                  <a:tcPr marL="8100" marR="8100" marT="2700" marB="2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84734205"/>
                  </a:ext>
                </a:extLst>
              </a:tr>
              <a:tr h="142560">
                <a:tc>
                  <a:txBody>
                    <a:bodyPr/>
                    <a:lstStyle>
                      <a:lvl1pPr marL="0" algn="l" defTabSz="913486" rtl="0" eaLnBrk="1" latinLnBrk="0" hangingPunct="1">
                        <a:defRPr sz="1798" kern="1200">
                          <a:solidFill>
                            <a:schemeClr val="dk1"/>
                          </a:solidFill>
                          <a:latin typeface="EYInterstate Light"/>
                        </a:defRPr>
                      </a:lvl1pPr>
                      <a:lvl2pPr marL="456743" algn="l" defTabSz="913486" rtl="0" eaLnBrk="1" latinLnBrk="0" hangingPunct="1">
                        <a:defRPr sz="1798" kern="1200">
                          <a:solidFill>
                            <a:schemeClr val="dk1"/>
                          </a:solidFill>
                          <a:latin typeface="EYInterstate Light"/>
                        </a:defRPr>
                      </a:lvl2pPr>
                      <a:lvl3pPr marL="913486" algn="l" defTabSz="913486" rtl="0" eaLnBrk="1" latinLnBrk="0" hangingPunct="1">
                        <a:defRPr sz="1798" kern="1200">
                          <a:solidFill>
                            <a:schemeClr val="dk1"/>
                          </a:solidFill>
                          <a:latin typeface="EYInterstate Light"/>
                        </a:defRPr>
                      </a:lvl3pPr>
                      <a:lvl4pPr marL="1370229" algn="l" defTabSz="913486" rtl="0" eaLnBrk="1" latinLnBrk="0" hangingPunct="1">
                        <a:defRPr sz="1798" kern="1200">
                          <a:solidFill>
                            <a:schemeClr val="dk1"/>
                          </a:solidFill>
                          <a:latin typeface="EYInterstate Light"/>
                        </a:defRPr>
                      </a:lvl4pPr>
                      <a:lvl5pPr marL="1826972" algn="l" defTabSz="913486" rtl="0" eaLnBrk="1" latinLnBrk="0" hangingPunct="1">
                        <a:defRPr sz="1798" kern="1200">
                          <a:solidFill>
                            <a:schemeClr val="dk1"/>
                          </a:solidFill>
                          <a:latin typeface="EYInterstate Light"/>
                        </a:defRPr>
                      </a:lvl5pPr>
                      <a:lvl6pPr marL="2283715" algn="l" defTabSz="913486" rtl="0" eaLnBrk="1" latinLnBrk="0" hangingPunct="1">
                        <a:defRPr sz="1798" kern="1200">
                          <a:solidFill>
                            <a:schemeClr val="dk1"/>
                          </a:solidFill>
                          <a:latin typeface="EYInterstate Light"/>
                        </a:defRPr>
                      </a:lvl6pPr>
                      <a:lvl7pPr marL="2740457" algn="l" defTabSz="913486" rtl="0" eaLnBrk="1" latinLnBrk="0" hangingPunct="1">
                        <a:defRPr sz="1798" kern="1200">
                          <a:solidFill>
                            <a:schemeClr val="dk1"/>
                          </a:solidFill>
                          <a:latin typeface="EYInterstate Light"/>
                        </a:defRPr>
                      </a:lvl7pPr>
                      <a:lvl8pPr marL="3197201" algn="l" defTabSz="913486" rtl="0" eaLnBrk="1" latinLnBrk="0" hangingPunct="1">
                        <a:defRPr sz="1798" kern="1200">
                          <a:solidFill>
                            <a:schemeClr val="dk1"/>
                          </a:solidFill>
                          <a:latin typeface="EYInterstate Light"/>
                        </a:defRPr>
                      </a:lvl8pPr>
                      <a:lvl9pPr marL="3653943" algn="l" defTabSz="913486" rtl="0" eaLnBrk="1" latinLnBrk="0" hangingPunct="1">
                        <a:defRPr sz="1798" kern="1200">
                          <a:solidFill>
                            <a:schemeClr val="dk1"/>
                          </a:solidFill>
                          <a:latin typeface="EYInterstate Light"/>
                        </a:defRPr>
                      </a:lvl9pPr>
                    </a:lstStyle>
                    <a:p>
                      <a:pPr marL="0" algn="ctr" defTabSz="913943" rtl="0" eaLnBrk="1" latinLnBrk="0" hangingPunct="1"/>
                      <a:r>
                        <a:rPr lang="en-IN" sz="900" kern="1200" dirty="0">
                          <a:solidFill>
                            <a:schemeClr val="tx1"/>
                          </a:solidFill>
                          <a:latin typeface="+mn-lt"/>
                          <a:ea typeface="+mn-ea"/>
                          <a:cs typeface="+mn-cs"/>
                        </a:rPr>
                        <a:t>Consumers</a:t>
                      </a:r>
                    </a:p>
                  </a:txBody>
                  <a:tcPr marL="8100" marR="8100" marT="2700" marB="2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486" rtl="0" eaLnBrk="1" latinLnBrk="0" hangingPunct="1">
                        <a:defRPr sz="1798" kern="1200">
                          <a:solidFill>
                            <a:schemeClr val="dk1"/>
                          </a:solidFill>
                          <a:latin typeface="EYInterstate Light"/>
                        </a:defRPr>
                      </a:lvl1pPr>
                      <a:lvl2pPr marL="456743" algn="l" defTabSz="913486" rtl="0" eaLnBrk="1" latinLnBrk="0" hangingPunct="1">
                        <a:defRPr sz="1798" kern="1200">
                          <a:solidFill>
                            <a:schemeClr val="dk1"/>
                          </a:solidFill>
                          <a:latin typeface="EYInterstate Light"/>
                        </a:defRPr>
                      </a:lvl2pPr>
                      <a:lvl3pPr marL="913486" algn="l" defTabSz="913486" rtl="0" eaLnBrk="1" latinLnBrk="0" hangingPunct="1">
                        <a:defRPr sz="1798" kern="1200">
                          <a:solidFill>
                            <a:schemeClr val="dk1"/>
                          </a:solidFill>
                          <a:latin typeface="EYInterstate Light"/>
                        </a:defRPr>
                      </a:lvl3pPr>
                      <a:lvl4pPr marL="1370229" algn="l" defTabSz="913486" rtl="0" eaLnBrk="1" latinLnBrk="0" hangingPunct="1">
                        <a:defRPr sz="1798" kern="1200">
                          <a:solidFill>
                            <a:schemeClr val="dk1"/>
                          </a:solidFill>
                          <a:latin typeface="EYInterstate Light"/>
                        </a:defRPr>
                      </a:lvl4pPr>
                      <a:lvl5pPr marL="1826972" algn="l" defTabSz="913486" rtl="0" eaLnBrk="1" latinLnBrk="0" hangingPunct="1">
                        <a:defRPr sz="1798" kern="1200">
                          <a:solidFill>
                            <a:schemeClr val="dk1"/>
                          </a:solidFill>
                          <a:latin typeface="EYInterstate Light"/>
                        </a:defRPr>
                      </a:lvl5pPr>
                      <a:lvl6pPr marL="2283715" algn="l" defTabSz="913486" rtl="0" eaLnBrk="1" latinLnBrk="0" hangingPunct="1">
                        <a:defRPr sz="1798" kern="1200">
                          <a:solidFill>
                            <a:schemeClr val="dk1"/>
                          </a:solidFill>
                          <a:latin typeface="EYInterstate Light"/>
                        </a:defRPr>
                      </a:lvl6pPr>
                      <a:lvl7pPr marL="2740457" algn="l" defTabSz="913486" rtl="0" eaLnBrk="1" latinLnBrk="0" hangingPunct="1">
                        <a:defRPr sz="1798" kern="1200">
                          <a:solidFill>
                            <a:schemeClr val="dk1"/>
                          </a:solidFill>
                          <a:latin typeface="EYInterstate Light"/>
                        </a:defRPr>
                      </a:lvl7pPr>
                      <a:lvl8pPr marL="3197201" algn="l" defTabSz="913486" rtl="0" eaLnBrk="1" latinLnBrk="0" hangingPunct="1">
                        <a:defRPr sz="1798" kern="1200">
                          <a:solidFill>
                            <a:schemeClr val="dk1"/>
                          </a:solidFill>
                          <a:latin typeface="EYInterstate Light"/>
                        </a:defRPr>
                      </a:lvl8pPr>
                      <a:lvl9pPr marL="3653943" algn="l" defTabSz="913486" rtl="0" eaLnBrk="1" latinLnBrk="0" hangingPunct="1">
                        <a:defRPr sz="1798" kern="1200">
                          <a:solidFill>
                            <a:schemeClr val="dk1"/>
                          </a:solidFill>
                          <a:latin typeface="EYInterstate Light"/>
                        </a:defRPr>
                      </a:lvl9pPr>
                    </a:lstStyle>
                    <a:p>
                      <a:pPr marL="0" algn="ctr" defTabSz="913943" rtl="0" eaLnBrk="1" latinLnBrk="0" hangingPunct="1"/>
                      <a:r>
                        <a:rPr lang="en-IN" sz="900" kern="1200" dirty="0">
                          <a:solidFill>
                            <a:schemeClr val="tx1"/>
                          </a:solidFill>
                          <a:latin typeface="+mn-lt"/>
                          <a:ea typeface="+mn-ea"/>
                          <a:cs typeface="+mn-cs"/>
                        </a:rPr>
                        <a:t>3</a:t>
                      </a:r>
                    </a:p>
                  </a:txBody>
                  <a:tcPr marL="8100" marR="8100" marT="2700" marB="2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3486" rtl="0" eaLnBrk="1" latinLnBrk="0" hangingPunct="1">
                        <a:defRPr sz="1798" kern="1200">
                          <a:solidFill>
                            <a:schemeClr val="dk1"/>
                          </a:solidFill>
                          <a:latin typeface="EYInterstate Light"/>
                        </a:defRPr>
                      </a:lvl1pPr>
                      <a:lvl2pPr marL="456743" algn="l" defTabSz="913486" rtl="0" eaLnBrk="1" latinLnBrk="0" hangingPunct="1">
                        <a:defRPr sz="1798" kern="1200">
                          <a:solidFill>
                            <a:schemeClr val="dk1"/>
                          </a:solidFill>
                          <a:latin typeface="EYInterstate Light"/>
                        </a:defRPr>
                      </a:lvl2pPr>
                      <a:lvl3pPr marL="913486" algn="l" defTabSz="913486" rtl="0" eaLnBrk="1" latinLnBrk="0" hangingPunct="1">
                        <a:defRPr sz="1798" kern="1200">
                          <a:solidFill>
                            <a:schemeClr val="dk1"/>
                          </a:solidFill>
                          <a:latin typeface="EYInterstate Light"/>
                        </a:defRPr>
                      </a:lvl3pPr>
                      <a:lvl4pPr marL="1370229" algn="l" defTabSz="913486" rtl="0" eaLnBrk="1" latinLnBrk="0" hangingPunct="1">
                        <a:defRPr sz="1798" kern="1200">
                          <a:solidFill>
                            <a:schemeClr val="dk1"/>
                          </a:solidFill>
                          <a:latin typeface="EYInterstate Light"/>
                        </a:defRPr>
                      </a:lvl4pPr>
                      <a:lvl5pPr marL="1826972" algn="l" defTabSz="913486" rtl="0" eaLnBrk="1" latinLnBrk="0" hangingPunct="1">
                        <a:defRPr sz="1798" kern="1200">
                          <a:solidFill>
                            <a:schemeClr val="dk1"/>
                          </a:solidFill>
                          <a:latin typeface="EYInterstate Light"/>
                        </a:defRPr>
                      </a:lvl5pPr>
                      <a:lvl6pPr marL="2283715" algn="l" defTabSz="913486" rtl="0" eaLnBrk="1" latinLnBrk="0" hangingPunct="1">
                        <a:defRPr sz="1798" kern="1200">
                          <a:solidFill>
                            <a:schemeClr val="dk1"/>
                          </a:solidFill>
                          <a:latin typeface="EYInterstate Light"/>
                        </a:defRPr>
                      </a:lvl6pPr>
                      <a:lvl7pPr marL="2740457" algn="l" defTabSz="913486" rtl="0" eaLnBrk="1" latinLnBrk="0" hangingPunct="1">
                        <a:defRPr sz="1798" kern="1200">
                          <a:solidFill>
                            <a:schemeClr val="dk1"/>
                          </a:solidFill>
                          <a:latin typeface="EYInterstate Light"/>
                        </a:defRPr>
                      </a:lvl7pPr>
                      <a:lvl8pPr marL="3197201" algn="l" defTabSz="913486" rtl="0" eaLnBrk="1" latinLnBrk="0" hangingPunct="1">
                        <a:defRPr sz="1798" kern="1200">
                          <a:solidFill>
                            <a:schemeClr val="dk1"/>
                          </a:solidFill>
                          <a:latin typeface="EYInterstate Light"/>
                        </a:defRPr>
                      </a:lvl8pPr>
                      <a:lvl9pPr marL="3653943" algn="l" defTabSz="913486" rtl="0" eaLnBrk="1" latinLnBrk="0" hangingPunct="1">
                        <a:defRPr sz="1798" kern="1200">
                          <a:solidFill>
                            <a:schemeClr val="dk1"/>
                          </a:solidFill>
                          <a:latin typeface="EYInterstate Light"/>
                        </a:defRPr>
                      </a:lvl9pPr>
                    </a:lstStyle>
                    <a:p>
                      <a:pPr marL="0" algn="ctr" defTabSz="913943" rtl="0" eaLnBrk="1" latinLnBrk="0" hangingPunct="1"/>
                      <a:r>
                        <a:rPr lang="en-IN" sz="900" kern="1200" dirty="0">
                          <a:solidFill>
                            <a:schemeClr val="tx1"/>
                          </a:solidFill>
                          <a:latin typeface="+mn-lt"/>
                          <a:ea typeface="+mn-ea"/>
                          <a:cs typeface="+mn-cs"/>
                        </a:rPr>
                        <a:t>6</a:t>
                      </a:r>
                    </a:p>
                  </a:txBody>
                  <a:tcPr marL="8100" marR="8100" marT="2700" marB="2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598851471"/>
                  </a:ext>
                </a:extLst>
              </a:tr>
            </a:tbl>
          </a:graphicData>
        </a:graphic>
      </p:graphicFrame>
      <p:sp>
        <p:nvSpPr>
          <p:cNvPr id="18" name="TextBox 17">
            <a:extLst>
              <a:ext uri="{FF2B5EF4-FFF2-40B4-BE49-F238E27FC236}">
                <a16:creationId xmlns="" xmlns:a16="http://schemas.microsoft.com/office/drawing/2014/main" id="{7F613FBE-96E1-43C3-9FC3-3C7F6C1D7049}"/>
              </a:ext>
            </a:extLst>
          </p:cNvPr>
          <p:cNvSpPr txBox="1"/>
          <p:nvPr/>
        </p:nvSpPr>
        <p:spPr>
          <a:xfrm>
            <a:off x="6724136" y="3745354"/>
            <a:ext cx="2048444" cy="923330"/>
          </a:xfrm>
          <a:prstGeom prst="rect">
            <a:avLst/>
          </a:prstGeom>
          <a:noFill/>
          <a:ln>
            <a:solidFill>
              <a:schemeClr val="tx1"/>
            </a:solidFill>
          </a:ln>
        </p:spPr>
        <p:txBody>
          <a:bodyPr wrap="square">
            <a:spAutoFit/>
          </a:bodyPr>
          <a:lstStyle/>
          <a:p>
            <a:pPr defTabSz="685800">
              <a:lnSpc>
                <a:spcPct val="150000"/>
              </a:lnSpc>
              <a:buClrTx/>
              <a:defRPr/>
            </a:pPr>
            <a:r>
              <a:rPr lang="en-IN" sz="1200" b="1" dirty="0">
                <a:ln/>
              </a:rPr>
              <a:t>Maximum Score: </a:t>
            </a:r>
            <a:r>
              <a:rPr lang="en-IN" sz="1200" b="1" dirty="0">
                <a:ln/>
                <a:solidFill>
                  <a:srgbClr val="FFE600"/>
                </a:solidFill>
              </a:rPr>
              <a:t>300</a:t>
            </a:r>
          </a:p>
          <a:p>
            <a:pPr marL="134541" indent="-134541" defTabSz="685800">
              <a:lnSpc>
                <a:spcPct val="150000"/>
              </a:lnSpc>
              <a:buClrTx/>
              <a:buFont typeface="Arial" panose="020B0604020202020204" pitchFamily="34" charset="0"/>
              <a:buChar char="•"/>
              <a:defRPr/>
            </a:pPr>
            <a:r>
              <a:rPr lang="en-IN" sz="1200" dirty="0">
                <a:ln/>
              </a:rPr>
              <a:t>Essential | 225</a:t>
            </a:r>
          </a:p>
          <a:p>
            <a:pPr marL="134541" indent="-134541" defTabSz="685800">
              <a:lnSpc>
                <a:spcPct val="150000"/>
              </a:lnSpc>
              <a:buClrTx/>
              <a:buFont typeface="Arial" panose="020B0604020202020204" pitchFamily="34" charset="0"/>
              <a:buChar char="•"/>
              <a:defRPr/>
            </a:pPr>
            <a:r>
              <a:rPr lang="en-IN" sz="1200" dirty="0">
                <a:ln/>
              </a:rPr>
              <a:t>Leadership | 75</a:t>
            </a:r>
            <a:endParaRPr lang="en-IN" sz="1200" dirty="0"/>
          </a:p>
        </p:txBody>
      </p:sp>
      <p:graphicFrame>
        <p:nvGraphicFramePr>
          <p:cNvPr id="19" name="Diagram 18">
            <a:extLst>
              <a:ext uri="{FF2B5EF4-FFF2-40B4-BE49-F238E27FC236}">
                <a16:creationId xmlns="" xmlns:a16="http://schemas.microsoft.com/office/drawing/2014/main" id="{A2F16557-7DB1-47FC-A550-BC0C2189CF73}"/>
              </a:ext>
            </a:extLst>
          </p:cNvPr>
          <p:cNvGraphicFramePr/>
          <p:nvPr/>
        </p:nvGraphicFramePr>
        <p:xfrm>
          <a:off x="1810098" y="4752743"/>
          <a:ext cx="4685507" cy="1500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59752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56958"/>
        </a:solidFill>
        <a:effectLst/>
      </p:bgPr>
    </p:bg>
    <p:spTree>
      <p:nvGrpSpPr>
        <p:cNvPr id="1" name=""/>
        <p:cNvGrpSpPr/>
        <p:nvPr/>
      </p:nvGrpSpPr>
      <p:grpSpPr>
        <a:xfrm>
          <a:off x="0" y="0"/>
          <a:ext cx="0" cy="0"/>
          <a:chOff x="0" y="0"/>
          <a:chExt cx="0" cy="0"/>
        </a:xfrm>
      </p:grpSpPr>
      <p:sp>
        <p:nvSpPr>
          <p:cNvPr id="45" name="Title 4">
            <a:extLst>
              <a:ext uri="{FF2B5EF4-FFF2-40B4-BE49-F238E27FC236}">
                <a16:creationId xmlns="" xmlns:a16="http://schemas.microsoft.com/office/drawing/2014/main" id="{6F1197BE-3DC7-4AF4-9FAB-DFF9E5557403}"/>
              </a:ext>
            </a:extLst>
          </p:cNvPr>
          <p:cNvSpPr>
            <a:spLocks noGrp="1"/>
          </p:cNvSpPr>
          <p:nvPr>
            <p:ph type="title"/>
          </p:nvPr>
        </p:nvSpPr>
        <p:spPr>
          <a:xfrm>
            <a:off x="457200" y="172840"/>
            <a:ext cx="8229600" cy="443160"/>
          </a:xfrm>
        </p:spPr>
        <p:txBody>
          <a:bodyPr/>
          <a:lstStyle/>
          <a:p>
            <a:r>
              <a:rPr lang="en-IN" dirty="0">
                <a:solidFill>
                  <a:schemeClr val="tx1"/>
                </a:solidFill>
              </a:rPr>
              <a:t>Business Responsibility and Sustainability Report explained</a:t>
            </a:r>
          </a:p>
        </p:txBody>
      </p:sp>
      <p:sp>
        <p:nvSpPr>
          <p:cNvPr id="46" name="Rectangle 45">
            <a:extLst>
              <a:ext uri="{FF2B5EF4-FFF2-40B4-BE49-F238E27FC236}">
                <a16:creationId xmlns="" xmlns:a16="http://schemas.microsoft.com/office/drawing/2014/main" id="{A9CA8050-85AA-4F45-9F8C-1054B7AC6169}"/>
              </a:ext>
            </a:extLst>
          </p:cNvPr>
          <p:cNvSpPr/>
          <p:nvPr/>
        </p:nvSpPr>
        <p:spPr>
          <a:xfrm>
            <a:off x="244054" y="1864693"/>
            <a:ext cx="1452562" cy="1231490"/>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a:buClrTx/>
              <a:defRPr/>
            </a:pPr>
            <a:r>
              <a:rPr lang="en-IN" kern="1200" dirty="0" smtClean="0">
                <a:solidFill>
                  <a:prstClr val="white"/>
                </a:solidFill>
              </a:rPr>
              <a:t>Business Responsibility and Sustainability Report (BRSR)</a:t>
            </a:r>
          </a:p>
          <a:p>
            <a:pPr algn="ctr" defTabSz="685800">
              <a:buClrTx/>
              <a:defRPr/>
            </a:pPr>
            <a:endParaRPr lang="en-IN" kern="1200" dirty="0">
              <a:solidFill>
                <a:prstClr val="white"/>
              </a:solidFill>
            </a:endParaRPr>
          </a:p>
          <a:p>
            <a:pPr algn="ctr" defTabSz="685800">
              <a:buClrTx/>
              <a:defRPr/>
            </a:pPr>
            <a:endParaRPr lang="en-IN" kern="1200" dirty="0">
              <a:solidFill>
                <a:prstClr val="white"/>
              </a:solidFill>
            </a:endParaRPr>
          </a:p>
        </p:txBody>
      </p:sp>
      <p:sp>
        <p:nvSpPr>
          <p:cNvPr id="47" name="Rectangle 46">
            <a:extLst>
              <a:ext uri="{FF2B5EF4-FFF2-40B4-BE49-F238E27FC236}">
                <a16:creationId xmlns="" xmlns:a16="http://schemas.microsoft.com/office/drawing/2014/main" id="{324E14C2-7DEA-4DA9-85DD-C48577295B84}"/>
              </a:ext>
            </a:extLst>
          </p:cNvPr>
          <p:cNvSpPr/>
          <p:nvPr/>
        </p:nvSpPr>
        <p:spPr>
          <a:xfrm>
            <a:off x="2388394" y="1085850"/>
            <a:ext cx="1947863" cy="55245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a:buClrTx/>
              <a:defRPr/>
            </a:pPr>
            <a:endParaRPr lang="en-IN" sz="1050" b="1" kern="1200" dirty="0">
              <a:solidFill>
                <a:srgbClr val="000000"/>
              </a:solidFill>
            </a:endParaRPr>
          </a:p>
          <a:p>
            <a:pPr algn="ctr" defTabSz="685800">
              <a:buClrTx/>
              <a:defRPr/>
            </a:pPr>
            <a:r>
              <a:rPr lang="en-IN" sz="1200" b="1" kern="1200" dirty="0">
                <a:solidFill>
                  <a:srgbClr val="000000"/>
                </a:solidFill>
              </a:rPr>
              <a:t>General Disclosures</a:t>
            </a:r>
          </a:p>
        </p:txBody>
      </p:sp>
      <p:sp>
        <p:nvSpPr>
          <p:cNvPr id="48" name="Rectangle 47">
            <a:extLst>
              <a:ext uri="{FF2B5EF4-FFF2-40B4-BE49-F238E27FC236}">
                <a16:creationId xmlns="" xmlns:a16="http://schemas.microsoft.com/office/drawing/2014/main" id="{3E194D1E-2604-4616-A541-DF1CD32EA557}"/>
              </a:ext>
            </a:extLst>
          </p:cNvPr>
          <p:cNvSpPr/>
          <p:nvPr/>
        </p:nvSpPr>
        <p:spPr>
          <a:xfrm>
            <a:off x="2388394" y="2204213"/>
            <a:ext cx="1947863" cy="55245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a:buClrTx/>
              <a:defRPr/>
            </a:pPr>
            <a:endParaRPr lang="en-IN" sz="1050" b="1" kern="1200" dirty="0">
              <a:solidFill>
                <a:srgbClr val="000000"/>
              </a:solidFill>
            </a:endParaRPr>
          </a:p>
          <a:p>
            <a:pPr algn="ctr" defTabSz="685800">
              <a:buClrTx/>
              <a:defRPr/>
            </a:pPr>
            <a:r>
              <a:rPr lang="en-IN" sz="1200" b="1" kern="1200" dirty="0">
                <a:solidFill>
                  <a:srgbClr val="000000"/>
                </a:solidFill>
              </a:rPr>
              <a:t>Management Disclosures</a:t>
            </a:r>
          </a:p>
        </p:txBody>
      </p:sp>
      <p:sp>
        <p:nvSpPr>
          <p:cNvPr id="49" name="Rectangle 48">
            <a:extLst>
              <a:ext uri="{FF2B5EF4-FFF2-40B4-BE49-F238E27FC236}">
                <a16:creationId xmlns="" xmlns:a16="http://schemas.microsoft.com/office/drawing/2014/main" id="{F753012B-D5B3-485A-A9DD-F5A76E94DC57}"/>
              </a:ext>
            </a:extLst>
          </p:cNvPr>
          <p:cNvSpPr/>
          <p:nvPr/>
        </p:nvSpPr>
        <p:spPr>
          <a:xfrm>
            <a:off x="2388394" y="3544951"/>
            <a:ext cx="1947863" cy="55245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a:buClrTx/>
              <a:defRPr/>
            </a:pPr>
            <a:endParaRPr lang="en-IN" sz="1050" b="1" kern="1200" dirty="0">
              <a:solidFill>
                <a:srgbClr val="000000"/>
              </a:solidFill>
            </a:endParaRPr>
          </a:p>
          <a:p>
            <a:pPr algn="ctr" defTabSz="685800">
              <a:buClrTx/>
              <a:defRPr/>
            </a:pPr>
            <a:r>
              <a:rPr lang="en-IN" sz="1200" b="1" kern="1200" dirty="0">
                <a:solidFill>
                  <a:srgbClr val="000000"/>
                </a:solidFill>
              </a:rPr>
              <a:t>Principle-wise Disclosures</a:t>
            </a:r>
          </a:p>
        </p:txBody>
      </p:sp>
      <p:sp>
        <p:nvSpPr>
          <p:cNvPr id="50" name="Rectangle 49">
            <a:extLst>
              <a:ext uri="{FF2B5EF4-FFF2-40B4-BE49-F238E27FC236}">
                <a16:creationId xmlns="" xmlns:a16="http://schemas.microsoft.com/office/drawing/2014/main" id="{270DA902-5E79-4E90-94E0-E61E88F5ACD2}"/>
              </a:ext>
            </a:extLst>
          </p:cNvPr>
          <p:cNvSpPr/>
          <p:nvPr/>
        </p:nvSpPr>
        <p:spPr>
          <a:xfrm>
            <a:off x="4336257" y="863475"/>
            <a:ext cx="4512468" cy="944625"/>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685800">
              <a:buClrTx/>
              <a:defRPr/>
            </a:pPr>
            <a:r>
              <a:rPr lang="en-IN" sz="1050" kern="1200" dirty="0">
                <a:solidFill>
                  <a:prstClr val="white"/>
                </a:solidFill>
              </a:rPr>
              <a:t>The objective of this section is to obtain basic information about the company – size, location, products, number of employees, CSR activities, etc. The proposed formats include additional  disclosures on proximity of a company’s operations to environmentally sensitive sites such as protected areas, water-stressed zones, etc.</a:t>
            </a:r>
          </a:p>
        </p:txBody>
      </p:sp>
      <p:sp>
        <p:nvSpPr>
          <p:cNvPr id="51" name="Rectangle 50">
            <a:extLst>
              <a:ext uri="{FF2B5EF4-FFF2-40B4-BE49-F238E27FC236}">
                <a16:creationId xmlns="" xmlns:a16="http://schemas.microsoft.com/office/drawing/2014/main" id="{7800AD14-79B9-4274-8FA3-A09F91D3B5AD}"/>
              </a:ext>
            </a:extLst>
          </p:cNvPr>
          <p:cNvSpPr/>
          <p:nvPr/>
        </p:nvSpPr>
        <p:spPr>
          <a:xfrm>
            <a:off x="4336257" y="2060700"/>
            <a:ext cx="4512468" cy="865125"/>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685800">
              <a:buClrTx/>
              <a:defRPr/>
            </a:pPr>
            <a:r>
              <a:rPr lang="en-IN" sz="1050" kern="1200" dirty="0">
                <a:solidFill>
                  <a:prstClr val="white"/>
                </a:solidFill>
              </a:rPr>
              <a:t>In this section, the company is required to disclose information on policies and processes relating to the NGRBC Principles concerning leadership, governance, and stakeholder engagement. Wherever relevant, companies have been asked to provide links to their websites  where these policies are available.</a:t>
            </a:r>
          </a:p>
        </p:txBody>
      </p:sp>
      <p:sp>
        <p:nvSpPr>
          <p:cNvPr id="52" name="Rectangle 51">
            <a:extLst>
              <a:ext uri="{FF2B5EF4-FFF2-40B4-BE49-F238E27FC236}">
                <a16:creationId xmlns="" xmlns:a16="http://schemas.microsoft.com/office/drawing/2014/main" id="{8E905325-5EF5-4F9F-8E01-1B6C6D18388E}"/>
              </a:ext>
            </a:extLst>
          </p:cNvPr>
          <p:cNvSpPr/>
          <p:nvPr/>
        </p:nvSpPr>
        <p:spPr>
          <a:xfrm>
            <a:off x="4336257" y="3125850"/>
            <a:ext cx="4512468" cy="1446150"/>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defTabSz="685800">
              <a:buClrTx/>
              <a:defRPr/>
            </a:pPr>
            <a:r>
              <a:rPr lang="en-IN" sz="1050" kern="1200" dirty="0">
                <a:solidFill>
                  <a:prstClr val="white"/>
                </a:solidFill>
              </a:rPr>
              <a:t>Responses to Section C indicate how a company is performing in respect of </a:t>
            </a:r>
            <a:r>
              <a:rPr lang="en-IN" sz="1050" kern="1200" dirty="0">
                <a:solidFill>
                  <a:srgbClr val="FFE600"/>
                </a:solidFill>
              </a:rPr>
              <a:t>9 Principles </a:t>
            </a:r>
            <a:r>
              <a:rPr lang="en-IN" sz="1050" kern="1200" dirty="0">
                <a:solidFill>
                  <a:prstClr val="white"/>
                </a:solidFill>
              </a:rPr>
              <a:t>and Core Element of the NGRBCs. This section requires companies to demonstrate their intent and commitment to responsible business conduct through actions and outcomes.  The questions have been divided into two types:</a:t>
            </a:r>
          </a:p>
          <a:p>
            <a:pPr algn="just" defTabSz="685800">
              <a:buClrTx/>
              <a:defRPr/>
            </a:pPr>
            <a:endParaRPr lang="en-IN" sz="1050" kern="1200" dirty="0">
              <a:solidFill>
                <a:prstClr val="white"/>
              </a:solidFill>
            </a:endParaRPr>
          </a:p>
          <a:p>
            <a:pPr marL="214313" indent="-214313" algn="just" defTabSz="685800">
              <a:buClrTx/>
              <a:buFont typeface="Arial" panose="020B0604020202020204" pitchFamily="34" charset="0"/>
              <a:buChar char="•"/>
              <a:defRPr/>
            </a:pPr>
            <a:r>
              <a:rPr lang="en-IN" sz="1050" kern="1200" dirty="0">
                <a:solidFill>
                  <a:prstClr val="white"/>
                </a:solidFill>
              </a:rPr>
              <a:t>Essential (Mandatory)</a:t>
            </a:r>
          </a:p>
          <a:p>
            <a:pPr marL="214313" indent="-214313" algn="just" defTabSz="685800">
              <a:buClrTx/>
              <a:buFont typeface="Arial" panose="020B0604020202020204" pitchFamily="34" charset="0"/>
              <a:buChar char="•"/>
              <a:defRPr/>
            </a:pPr>
            <a:r>
              <a:rPr lang="en-IN" sz="1050" kern="1200" dirty="0">
                <a:solidFill>
                  <a:prstClr val="white"/>
                </a:solidFill>
              </a:rPr>
              <a:t>Leadership (Voluntary)</a:t>
            </a:r>
          </a:p>
        </p:txBody>
      </p:sp>
      <p:cxnSp>
        <p:nvCxnSpPr>
          <p:cNvPr id="53" name="Straight Arrow Connector 52">
            <a:extLst>
              <a:ext uri="{FF2B5EF4-FFF2-40B4-BE49-F238E27FC236}">
                <a16:creationId xmlns="" xmlns:a16="http://schemas.microsoft.com/office/drawing/2014/main" id="{455B1C8E-2319-4BD9-95EE-20B4FCB96F1C}"/>
              </a:ext>
            </a:extLst>
          </p:cNvPr>
          <p:cNvCxnSpPr>
            <a:cxnSpLocks/>
            <a:stCxn id="46" idx="3"/>
            <a:endCxn id="47" idx="1"/>
          </p:cNvCxnSpPr>
          <p:nvPr/>
        </p:nvCxnSpPr>
        <p:spPr>
          <a:xfrm flipV="1">
            <a:off x="1696616" y="1362075"/>
            <a:ext cx="691779" cy="1118363"/>
          </a:xfrm>
          <a:prstGeom prst="straightConnector1">
            <a:avLst/>
          </a:prstGeom>
          <a:ln w="95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 xmlns:a16="http://schemas.microsoft.com/office/drawing/2014/main" id="{70147477-45DF-4F8E-9676-C6A4C567993F}"/>
              </a:ext>
            </a:extLst>
          </p:cNvPr>
          <p:cNvCxnSpPr>
            <a:cxnSpLocks/>
            <a:stCxn id="46" idx="3"/>
            <a:endCxn id="48" idx="1"/>
          </p:cNvCxnSpPr>
          <p:nvPr/>
        </p:nvCxnSpPr>
        <p:spPr>
          <a:xfrm>
            <a:off x="1696616" y="2480438"/>
            <a:ext cx="691779" cy="0"/>
          </a:xfrm>
          <a:prstGeom prst="straightConnector1">
            <a:avLst/>
          </a:prstGeom>
          <a:ln w="95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 xmlns:a16="http://schemas.microsoft.com/office/drawing/2014/main" id="{8C7CA7F5-5296-4DCD-BF78-CA550D5E03B7}"/>
              </a:ext>
            </a:extLst>
          </p:cNvPr>
          <p:cNvCxnSpPr>
            <a:cxnSpLocks/>
            <a:stCxn id="46" idx="3"/>
            <a:endCxn id="49" idx="1"/>
          </p:cNvCxnSpPr>
          <p:nvPr/>
        </p:nvCxnSpPr>
        <p:spPr>
          <a:xfrm>
            <a:off x="1696616" y="2480438"/>
            <a:ext cx="691779" cy="1340738"/>
          </a:xfrm>
          <a:prstGeom prst="straightConnector1">
            <a:avLst/>
          </a:prstGeom>
          <a:ln w="95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605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Fitzwalter template">
  <a:themeElements>
    <a:clrScheme name="Custom 347">
      <a:dk1>
        <a:srgbClr val="1A2A30"/>
      </a:dk1>
      <a:lt1>
        <a:srgbClr val="FFFFFF"/>
      </a:lt1>
      <a:dk2>
        <a:srgbClr val="66787E"/>
      </a:dk2>
      <a:lt2>
        <a:srgbClr val="E9F0EF"/>
      </a:lt2>
      <a:accent1>
        <a:srgbClr val="D6F075"/>
      </a:accent1>
      <a:accent2>
        <a:srgbClr val="50DD8B"/>
      </a:accent2>
      <a:accent3>
        <a:srgbClr val="0D89B1"/>
      </a:accent3>
      <a:accent4>
        <a:srgbClr val="EB5E76"/>
      </a:accent4>
      <a:accent5>
        <a:srgbClr val="F08148"/>
      </a:accent5>
      <a:accent6>
        <a:srgbClr val="FFCC00"/>
      </a:accent6>
      <a:hlink>
        <a:srgbClr val="00709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4.xml><?xml version="1.0" encoding="utf-8"?>
<a:theme xmlns:a="http://schemas.openxmlformats.org/drawingml/2006/main" name="2_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5.xml><?xml version="1.0" encoding="utf-8"?>
<a:theme xmlns:a="http://schemas.openxmlformats.org/drawingml/2006/main" name="2_Fitzwalter template">
  <a:themeElements>
    <a:clrScheme name="Custom 347">
      <a:dk1>
        <a:srgbClr val="1A2A30"/>
      </a:dk1>
      <a:lt1>
        <a:srgbClr val="FFFFFF"/>
      </a:lt1>
      <a:dk2>
        <a:srgbClr val="66787E"/>
      </a:dk2>
      <a:lt2>
        <a:srgbClr val="E9F0EF"/>
      </a:lt2>
      <a:accent1>
        <a:srgbClr val="D6F075"/>
      </a:accent1>
      <a:accent2>
        <a:srgbClr val="50DD8B"/>
      </a:accent2>
      <a:accent3>
        <a:srgbClr val="0D89B1"/>
      </a:accent3>
      <a:accent4>
        <a:srgbClr val="EB5E76"/>
      </a:accent4>
      <a:accent5>
        <a:srgbClr val="F08148"/>
      </a:accent5>
      <a:accent6>
        <a:srgbClr val="FFCC00"/>
      </a:accent6>
      <a:hlink>
        <a:srgbClr val="00709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984</TotalTime>
  <Words>4576</Words>
  <Application>Microsoft Office PowerPoint</Application>
  <PresentationFormat>On-screen Show (16:9)</PresentationFormat>
  <Paragraphs>602</Paragraphs>
  <Slides>36</Slides>
  <Notes>19</Notes>
  <HiddenSlides>0</HiddenSlides>
  <MMClips>0</MMClips>
  <ScaleCrop>false</ScaleCrop>
  <HeadingPairs>
    <vt:vector size="6" baseType="variant">
      <vt:variant>
        <vt:lpstr>Fonts Used</vt:lpstr>
      </vt:variant>
      <vt:variant>
        <vt:i4>16</vt:i4>
      </vt:variant>
      <vt:variant>
        <vt:lpstr>Theme</vt:lpstr>
      </vt:variant>
      <vt:variant>
        <vt:i4>5</vt:i4>
      </vt:variant>
      <vt:variant>
        <vt:lpstr>Slide Titles</vt:lpstr>
      </vt:variant>
      <vt:variant>
        <vt:i4>36</vt:i4>
      </vt:variant>
    </vt:vector>
  </HeadingPairs>
  <TitlesOfParts>
    <vt:vector size="57" baseType="lpstr">
      <vt:lpstr>Candara</vt:lpstr>
      <vt:lpstr>Arial</vt:lpstr>
      <vt:lpstr>Mangal</vt:lpstr>
      <vt:lpstr>Bebas Neue</vt:lpstr>
      <vt:lpstr>Times New Roman</vt:lpstr>
      <vt:lpstr>Wingdings</vt:lpstr>
      <vt:lpstr>EYInterstate </vt:lpstr>
      <vt:lpstr>EYInterstate</vt:lpstr>
      <vt:lpstr>Verdana</vt:lpstr>
      <vt:lpstr>Barlow Light</vt:lpstr>
      <vt:lpstr>Tahoma</vt:lpstr>
      <vt:lpstr>Calibri</vt:lpstr>
      <vt:lpstr>Georgia</vt:lpstr>
      <vt:lpstr>Arial MT</vt:lpstr>
      <vt:lpstr>Bookman Old Style</vt:lpstr>
      <vt:lpstr>EYInterstate Light</vt:lpstr>
      <vt:lpstr>Fitzwalter template</vt:lpstr>
      <vt:lpstr>Office Theme</vt:lpstr>
      <vt:lpstr>2_EY dark background</vt:lpstr>
      <vt:lpstr>2_EY light background</vt:lpstr>
      <vt:lpstr>2_Fitzwalter template</vt:lpstr>
      <vt:lpstr>Demystifying Sustainability, SSE &amp; Social Audits  CA Priti Paras Savla  Central Council Member, The Institute of Chartered Accountants of India Chairperson, Sustainability Reporting Standards Board Director, Institute of Social Auditors of India      </vt:lpstr>
      <vt:lpstr>What is Sustainability              (1/2)</vt:lpstr>
      <vt:lpstr>PowerPoint Presentation</vt:lpstr>
      <vt:lpstr>Benefits of integrating Sustainability in business</vt:lpstr>
      <vt:lpstr>Decoding Sustainability/ ESG</vt:lpstr>
      <vt:lpstr>SUSTAINABILITY REPORTING - Pillars OF change</vt:lpstr>
      <vt:lpstr>Changing regulatory landscape on ESG disclosure in India</vt:lpstr>
      <vt:lpstr>Changing regulations in India Shift towards non-financial disclosures</vt:lpstr>
      <vt:lpstr>Business Responsibility and Sustainability Report explained</vt:lpstr>
      <vt:lpstr>Snapshot of BRSR principles</vt:lpstr>
      <vt:lpstr>Coverage of BRSR principles</vt:lpstr>
      <vt:lpstr>Coverage of BRSR principles</vt:lpstr>
      <vt:lpstr>Highlights of the BRSR </vt:lpstr>
      <vt:lpstr>Sustainability Reporting Maturity Model (SRMM) Version 2.0 – Developed by ICAI</vt:lpstr>
      <vt:lpstr>Sustainability Reporting Maturity Model (SRMM) Version 2.0</vt:lpstr>
      <vt:lpstr>Sustainability Reporting Maturity Model (SRMM)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Audit Standards</vt:lpstr>
      <vt:lpstr>Social Audit Standards</vt:lpstr>
      <vt:lpstr>Social Audit Standards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SDG 1 NO POVERTY</dc:title>
  <dc:creator>dell</dc:creator>
  <cp:lastModifiedBy>Priti Savla</cp:lastModifiedBy>
  <cp:revision>473</cp:revision>
  <cp:lastPrinted>2022-03-07T08:10:00Z</cp:lastPrinted>
  <dcterms:created xsi:type="dcterms:W3CDTF">2022-05-21T04:19:35Z</dcterms:created>
  <dcterms:modified xsi:type="dcterms:W3CDTF">2023-12-23T03:22:34Z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DB3A9E89EDAC4C1399E8695C17DCD7BC</vt:lpwstr>
  </property>
  <property fmtid="{D5CDD505-2E9C-101B-9397-08002B2CF9AE}" pid="3" name="KSOProductBuildVer">
    <vt:lpwstr>1033-11.2.0.11130</vt:lpwstr>
  </property>
</Properties>
</file>